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64"/>
  </p:notesMasterIdLst>
  <p:handoutMasterIdLst>
    <p:handoutMasterId r:id="rId65"/>
  </p:handoutMasterIdLst>
  <p:sldIdLst>
    <p:sldId id="297" r:id="rId2"/>
    <p:sldId id="471" r:id="rId3"/>
    <p:sldId id="308" r:id="rId4"/>
    <p:sldId id="309" r:id="rId5"/>
    <p:sldId id="352" r:id="rId6"/>
    <p:sldId id="311" r:id="rId7"/>
    <p:sldId id="313" r:id="rId8"/>
    <p:sldId id="353" r:id="rId9"/>
    <p:sldId id="321" r:id="rId10"/>
    <p:sldId id="347" r:id="rId11"/>
    <p:sldId id="343" r:id="rId12"/>
    <p:sldId id="455" r:id="rId13"/>
    <p:sldId id="423" r:id="rId14"/>
    <p:sldId id="473" r:id="rId15"/>
    <p:sldId id="450" r:id="rId16"/>
    <p:sldId id="452" r:id="rId17"/>
    <p:sldId id="479" r:id="rId18"/>
    <p:sldId id="436" r:id="rId19"/>
    <p:sldId id="451" r:id="rId20"/>
    <p:sldId id="424" r:id="rId21"/>
    <p:sldId id="454" r:id="rId22"/>
    <p:sldId id="449" r:id="rId23"/>
    <p:sldId id="469" r:id="rId24"/>
    <p:sldId id="478" r:id="rId25"/>
    <p:sldId id="480" r:id="rId26"/>
    <p:sldId id="447" r:id="rId27"/>
    <p:sldId id="490" r:id="rId28"/>
    <p:sldId id="470" r:id="rId29"/>
    <p:sldId id="489" r:id="rId30"/>
    <p:sldId id="493" r:id="rId31"/>
    <p:sldId id="491" r:id="rId32"/>
    <p:sldId id="474" r:id="rId33"/>
    <p:sldId id="475" r:id="rId34"/>
    <p:sldId id="476" r:id="rId35"/>
    <p:sldId id="435" r:id="rId36"/>
    <p:sldId id="461" r:id="rId37"/>
    <p:sldId id="484" r:id="rId38"/>
    <p:sldId id="485" r:id="rId39"/>
    <p:sldId id="486" r:id="rId40"/>
    <p:sldId id="487" r:id="rId41"/>
    <p:sldId id="457" r:id="rId42"/>
    <p:sldId id="477" r:id="rId43"/>
    <p:sldId id="495" r:id="rId44"/>
    <p:sldId id="483" r:id="rId45"/>
    <p:sldId id="472" r:id="rId46"/>
    <p:sldId id="481" r:id="rId47"/>
    <p:sldId id="488" r:id="rId48"/>
    <p:sldId id="349" r:id="rId49"/>
    <p:sldId id="348" r:id="rId50"/>
    <p:sldId id="357" r:id="rId51"/>
    <p:sldId id="344" r:id="rId52"/>
    <p:sldId id="317" r:id="rId53"/>
    <p:sldId id="319" r:id="rId54"/>
    <p:sldId id="351" r:id="rId55"/>
    <p:sldId id="428" r:id="rId56"/>
    <p:sldId id="443" r:id="rId57"/>
    <p:sldId id="494" r:id="rId58"/>
    <p:sldId id="460" r:id="rId59"/>
    <p:sldId id="440" r:id="rId60"/>
    <p:sldId id="446" r:id="rId61"/>
    <p:sldId id="445" r:id="rId62"/>
    <p:sldId id="492" r:id="rId6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ECDFDC"/>
    <a:srgbClr val="339900"/>
    <a:srgbClr val="0003FA"/>
    <a:srgbClr val="0A5591"/>
    <a:srgbClr val="9FC9DC"/>
    <a:srgbClr val="9BB5D0"/>
    <a:srgbClr val="DFEFDF"/>
    <a:srgbClr val="7A81FF"/>
    <a:srgbClr val="33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34" autoAdjust="0"/>
    <p:restoredTop sz="94663" autoAdjust="0"/>
  </p:normalViewPr>
  <p:slideViewPr>
    <p:cSldViewPr snapToGrid="0" snapToObjects="1" showGuides="1">
      <p:cViewPr varScale="1">
        <p:scale>
          <a:sx n="124" d="100"/>
          <a:sy n="124" d="100"/>
        </p:scale>
        <p:origin x="2152" y="168"/>
      </p:cViewPr>
      <p:guideLst>
        <p:guide orient="horz" pos="218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5" d="100"/>
          <a:sy n="95" d="100"/>
        </p:scale>
        <p:origin x="308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0803CD-6AD8-164E-9CAB-B0F14B19C991}" type="datetimeFigureOut">
              <a:rPr lang="en-US" smtClean="0"/>
              <a:t>5/7/24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CD99E2-274A-DE43-91D4-008CE193E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2011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5T09:33:14.546"/>
    </inkml:context>
    <inkml:brush xml:id="br0">
      <inkml:brushProperty name="width" value="0.05" units="cm"/>
      <inkml:brushProperty name="height" value="0.3" units="cm"/>
      <inkml:brushProperty name="inkEffects" value="pencil"/>
    </inkml:brush>
  </inkml:definitions>
  <inkml:trace contextRef="#ctx0" brushRef="#br0">0 1 16383,'0'3'0,"0"0"0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0090FB-9C78-7346-ABA1-BE621A38A192}" type="datetimeFigureOut">
              <a:rPr lang="en-US" smtClean="0"/>
              <a:t>5/7/24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B8CEE-7E9E-6A42-9FFD-96A83FCF4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1675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8CEE-7E9E-6A42-9FFD-96A83FCF42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265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equilibrio delle forze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3B8CEE-7E9E-6A42-9FFD-96A83FCF420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91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ricordati i gas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3B8CEE-7E9E-6A42-9FFD-96A83FCF420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157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  <a:solidFill>
            <a:schemeClr val="tx1"/>
          </a:solidFill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Mauro Raggi, Sapienza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576"/>
            <a:ext cx="9144000" cy="914400"/>
          </a:xfrm>
          <a:solidFill>
            <a:schemeClr val="tx1"/>
          </a:solidFill>
        </p:spPr>
        <p:txBody>
          <a:bodyPr lIns="468000"/>
          <a:lstStyle/>
          <a:p>
            <a:r>
              <a:rPr lang="en-GB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73" y="1053290"/>
            <a:ext cx="8554527" cy="5197550"/>
          </a:xfrm>
        </p:spPr>
        <p:txBody>
          <a:bodyPr/>
          <a:lstStyle>
            <a:lvl1pPr>
              <a:buClr>
                <a:srgbClr val="800000"/>
              </a:buClr>
              <a:defRPr/>
            </a:lvl1pPr>
            <a:lvl2pPr marL="685800" indent="-336550">
              <a:buClr>
                <a:srgbClr val="FF6600"/>
              </a:buClr>
              <a:buFont typeface="Wingdings" charset="2"/>
              <a:buChar char="u"/>
              <a:defRPr/>
            </a:lvl2pPr>
            <a:lvl3pPr marL="1035050" indent="-349250">
              <a:buClr>
                <a:srgbClr val="800000"/>
              </a:buClr>
              <a:buFont typeface="Wingdings" charset="2"/>
              <a:buChar char="§"/>
              <a:defRPr/>
            </a:lvl3pPr>
            <a:lvl4pPr marL="1035050" indent="0">
              <a:buNone/>
              <a:defRPr/>
            </a:lvl4pPr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72491" y="6625070"/>
            <a:ext cx="7217402" cy="288925"/>
          </a:xfrm>
        </p:spPr>
        <p:txBody>
          <a:bodyPr/>
          <a:lstStyle/>
          <a:p>
            <a:r>
              <a:rPr lang="en-US" dirty="0"/>
              <a:t>Mauro Raggi, Sapienza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75E37709-14AA-0749-9F34-2EB28ED30F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6410325"/>
            <a:ext cx="1535870" cy="45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24F1226-94FD-994E-AEEC-BBE87ADFDF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732" b="94966" l="561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821"/>
          <a:stretch/>
        </p:blipFill>
        <p:spPr>
          <a:xfrm>
            <a:off x="-84665" y="-19319"/>
            <a:ext cx="653784" cy="652719"/>
          </a:xfrm>
          <a:prstGeom prst="rect">
            <a:avLst/>
          </a:prstGeom>
        </p:spPr>
      </p:pic>
      <p:pic>
        <p:nvPicPr>
          <p:cNvPr id="6146" name="Picture 2" descr="Cern - Circle Logo - CleanPNG / KissPNG">
            <a:extLst>
              <a:ext uri="{FF2B5EF4-FFF2-40B4-BE49-F238E27FC236}">
                <a16:creationId xmlns:a16="http://schemas.microsoft.com/office/drawing/2014/main" id="{1D2BC9CE-4416-57E4-56E8-0B064A83EA8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0489" y="30966"/>
            <a:ext cx="511730" cy="52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Mauro Raggi, Sapienza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0CA22D0-52D5-3947-BD57-D269EA040B0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A6DDD340-2AAA-4384-0D7D-8A11DFA02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810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3A87AB0B-1BFC-E82E-821A-E4BC0F566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12801"/>
            <a:ext cx="9144000" cy="53641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439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1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Mauro Raggi, Sapienza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0CA22D0-52D5-3947-BD57-D269EA040B0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microsoft.com/office/2007/relationships/hdphoto" Target="../media/hdphoto3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tiff"/><Relationship Id="rId3" Type="http://schemas.openxmlformats.org/officeDocument/2006/relationships/image" Target="../media/image34.tiff"/><Relationship Id="rId7" Type="http://schemas.openxmlformats.org/officeDocument/2006/relationships/image" Target="../media/image38.tiff"/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tiff"/><Relationship Id="rId11" Type="http://schemas.openxmlformats.org/officeDocument/2006/relationships/image" Target="../media/image42.tiff"/><Relationship Id="rId5" Type="http://schemas.openxmlformats.org/officeDocument/2006/relationships/image" Target="../media/image36.tiff"/><Relationship Id="rId10" Type="http://schemas.openxmlformats.org/officeDocument/2006/relationships/image" Target="../media/image41.tiff"/><Relationship Id="rId4" Type="http://schemas.openxmlformats.org/officeDocument/2006/relationships/image" Target="../media/image35.tiff"/><Relationship Id="rId9" Type="http://schemas.openxmlformats.org/officeDocument/2006/relationships/image" Target="../media/image40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microsoft.com/office/2007/relationships/hdphoto" Target="../media/hdphoto4.wdp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2.png"/><Relationship Id="rId7" Type="http://schemas.openxmlformats.org/officeDocument/2006/relationships/image" Target="../media/image55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microsoft.com/office/2007/relationships/hdphoto" Target="../media/hdphoto5.wdp"/><Relationship Id="rId9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9.png"/><Relationship Id="rId7" Type="http://schemas.openxmlformats.org/officeDocument/2006/relationships/image" Target="../media/image61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hyperlink" Target="https://journals.aps.org/prl/pdf/10.1103/PhysRevLett.116.042501" TargetMode="External"/><Relationship Id="rId4" Type="http://schemas.openxmlformats.org/officeDocument/2006/relationships/image" Target="../media/image490.png"/><Relationship Id="rId9" Type="http://schemas.openxmlformats.org/officeDocument/2006/relationships/image" Target="../media/image6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4.jpeg"/><Relationship Id="rId7" Type="http://schemas.openxmlformats.org/officeDocument/2006/relationships/image" Target="../media/image67.png"/><Relationship Id="rId2" Type="http://schemas.openxmlformats.org/officeDocument/2006/relationships/image" Target="../media/image5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10" Type="http://schemas.openxmlformats.org/officeDocument/2006/relationships/image" Target="../media/image70.png"/><Relationship Id="rId4" Type="http://schemas.openxmlformats.org/officeDocument/2006/relationships/hyperlink" Target="https://journals.aps.org/prc/pdf/10.1103/PhysRevC.104.044003" TargetMode="External"/><Relationship Id="rId9" Type="http://schemas.openxmlformats.org/officeDocument/2006/relationships/image" Target="../media/image6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0.png"/><Relationship Id="rId3" Type="http://schemas.openxmlformats.org/officeDocument/2006/relationships/image" Target="../media/image72.tiff"/><Relationship Id="rId7" Type="http://schemas.openxmlformats.org/officeDocument/2006/relationships/image" Target="../media/image75.tiff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hyperlink" Target="https://journals.aps.org/prd/abstract/10.1103/PhysRevD.102.036016" TargetMode="External"/><Relationship Id="rId4" Type="http://schemas.openxmlformats.org/officeDocument/2006/relationships/image" Target="../media/image7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7" Type="http://schemas.openxmlformats.org/officeDocument/2006/relationships/hyperlink" Target="https://journals.aps.org/prc/pdf/10.1103/PhysRevC.106.L061601" TargetMode="External"/><Relationship Id="rId2" Type="http://schemas.openxmlformats.org/officeDocument/2006/relationships/image" Target="../media/image76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tiff"/><Relationship Id="rId3" Type="http://schemas.openxmlformats.org/officeDocument/2006/relationships/image" Target="../media/image81.tiff"/><Relationship Id="rId7" Type="http://schemas.openxmlformats.org/officeDocument/2006/relationships/image" Target="../media/image84.tiff"/><Relationship Id="rId2" Type="http://schemas.openxmlformats.org/officeDocument/2006/relationships/image" Target="../media/image80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tiff"/><Relationship Id="rId5" Type="http://schemas.openxmlformats.org/officeDocument/2006/relationships/image" Target="../media/image82.tiff"/><Relationship Id="rId4" Type="http://schemas.openxmlformats.org/officeDocument/2006/relationships/image" Target="../media/image70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87.png"/><Relationship Id="rId7" Type="http://schemas.openxmlformats.org/officeDocument/2006/relationships/hyperlink" Target="https://indico.cern.ch/event/1258038/timetable/#20230822.detailed" TargetMode="External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hyperlink" Target="https://arxiv.org/abs/2308.06473" TargetMode="External"/><Relationship Id="rId9" Type="http://schemas.openxmlformats.org/officeDocument/2006/relationships/image" Target="../media/image9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93.png"/><Relationship Id="rId7" Type="http://schemas.openxmlformats.org/officeDocument/2006/relationships/image" Target="../media/image95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hyperlink" Target="https://indico.cern.ch/event/1258038/timetable/#20230822.detailed" TargetMode="External"/><Relationship Id="rId4" Type="http://schemas.openxmlformats.org/officeDocument/2006/relationships/hyperlink" Target="https://www.mdpi.com/2218-1997/10/4/168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c/abstract/10.1103/PhysRevC.105.014001" TargetMode="External"/><Relationship Id="rId2" Type="http://schemas.openxmlformats.org/officeDocument/2006/relationships/hyperlink" Target="https://www.sciencedirect.com/science/article/pii/S0370269317306342?via%3Dihub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ournals.aps.org/prd/abstract/10.1103/PhysRevD.103.055018" TargetMode="External"/><Relationship Id="rId5" Type="http://schemas.openxmlformats.org/officeDocument/2006/relationships/hyperlink" Target="https://journals.aps.org/prd/abstract/10.1103/PhysRevD.108.015009" TargetMode="External"/><Relationship Id="rId4" Type="http://schemas.openxmlformats.org/officeDocument/2006/relationships/hyperlink" Target="https://link.springer.com/content/pdf/10.1007/JHEP02(2023)154.pdf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infn.it/event/26303/timetable/#20210906" TargetMode="External"/><Relationship Id="rId2" Type="http://schemas.openxmlformats.org/officeDocument/2006/relationships/hyperlink" Target="https://link.springer.com/article/10.1140/epjc/s10052-023-11271-x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journals.aps.org/prd/abstract/10.1103/PhysRevD.101.071101" TargetMode="External"/><Relationship Id="rId3" Type="http://schemas.openxmlformats.org/officeDocument/2006/relationships/image" Target="../media/image970.png"/><Relationship Id="rId7" Type="http://schemas.openxmlformats.org/officeDocument/2006/relationships/hyperlink" Target="https://www.sciencedirect.com/science/article/pii/S0370269315003342" TargetMode="External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211.11900" TargetMode="External"/><Relationship Id="rId5" Type="http://schemas.openxmlformats.org/officeDocument/2006/relationships/hyperlink" Target="https://journals.aps.org/prc/abstract/10.1103/PhysRevC.105.014001" TargetMode="External"/><Relationship Id="rId10" Type="http://schemas.openxmlformats.org/officeDocument/2006/relationships/hyperlink" Target="https://journals.aps.org/prd/abstract/10.1103/PhysRevD.106.115036" TargetMode="External"/><Relationship Id="rId4" Type="http://schemas.openxmlformats.org/officeDocument/2006/relationships/hyperlink" Target="https://indico.cern.ch/event/1258038/contributions/5538281/attachments/2700461/4688572/ISMD2023_Benmansour_2208.pdf" TargetMode="External"/><Relationship Id="rId9" Type="http://schemas.openxmlformats.org/officeDocument/2006/relationships/hyperlink" Target="https://journals.aps.org/prd/abstract/10.1103/PhysRevD.105.015017" TargetMode="Externa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link.springer.com/article/10.1140/epjc/s10052-023-11271-x" TargetMode="External"/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jpe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8.tiff"/><Relationship Id="rId7" Type="http://schemas.openxmlformats.org/officeDocument/2006/relationships/image" Target="../media/image10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tiff"/><Relationship Id="rId5" Type="http://schemas.openxmlformats.org/officeDocument/2006/relationships/hyperlink" Target="https://it.wikipedia.org/wiki/1726" TargetMode="External"/><Relationship Id="rId4" Type="http://schemas.openxmlformats.org/officeDocument/2006/relationships/hyperlink" Target="https://it.wikipedia.org/wiki/1642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png"/><Relationship Id="rId5" Type="http://schemas.openxmlformats.org/officeDocument/2006/relationships/hyperlink" Target="https://journals.aps.org/prc/abstract/10.1103/PhysRevC.105.014001" TargetMode="External"/><Relationship Id="rId4" Type="http://schemas.openxmlformats.org/officeDocument/2006/relationships/hyperlink" Target="https://indico.cern.ch/event/1168514/contributions/5152811/attachments/2567030/4425812/Gustavino_nTOF_meeting_dec%202023-min.pdf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svg"/><Relationship Id="rId3" Type="http://schemas.openxmlformats.org/officeDocument/2006/relationships/image" Target="../media/image111.png"/><Relationship Id="rId7" Type="http://schemas.openxmlformats.org/officeDocument/2006/relationships/image" Target="../media/image114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3.png"/><Relationship Id="rId5" Type="http://schemas.openxmlformats.org/officeDocument/2006/relationships/image" Target="../media/image112.png"/><Relationship Id="rId10" Type="http://schemas.openxmlformats.org/officeDocument/2006/relationships/image" Target="../media/image117.png"/><Relationship Id="rId4" Type="http://schemas.openxmlformats.org/officeDocument/2006/relationships/hyperlink" Target="https://www.sciencedirect.com/science/article/pii/S0370269315003342" TargetMode="External"/><Relationship Id="rId9" Type="http://schemas.openxmlformats.org/officeDocument/2006/relationships/image" Target="../media/image11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ournals.aps.org/prd/abstract/10.1103/PhysRevD.101.071101" TargetMode="External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3" Type="http://schemas.openxmlformats.org/officeDocument/2006/relationships/image" Target="../media/image122.png"/><Relationship Id="rId7" Type="http://schemas.openxmlformats.org/officeDocument/2006/relationships/image" Target="../media/image125.png"/><Relationship Id="rId2" Type="http://schemas.openxmlformats.org/officeDocument/2006/relationships/hyperlink" Target="https://journals.aps.org/prd/abstract/10.1103/PhysRevD.105.015017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.png"/><Relationship Id="rId5" Type="http://schemas.microsoft.com/office/2007/relationships/hdphoto" Target="../media/hdphoto6.wdp"/><Relationship Id="rId4" Type="http://schemas.openxmlformats.org/officeDocument/2006/relationships/image" Target="../media/image123.png"/><Relationship Id="rId9" Type="http://schemas.openxmlformats.org/officeDocument/2006/relationships/image" Target="../media/image12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jpeg"/><Relationship Id="rId3" Type="http://schemas.openxmlformats.org/officeDocument/2006/relationships/image" Target="../media/image131.emf"/><Relationship Id="rId7" Type="http://schemas.openxmlformats.org/officeDocument/2006/relationships/image" Target="../media/image135.tiff"/><Relationship Id="rId2" Type="http://schemas.openxmlformats.org/officeDocument/2006/relationships/image" Target="../media/image130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4.tiff"/><Relationship Id="rId11" Type="http://schemas.openxmlformats.org/officeDocument/2006/relationships/hyperlink" Target="https://journals.aps.org/prd/abstract/10.1103/PhysRevD.106.115036" TargetMode="External"/><Relationship Id="rId5" Type="http://schemas.openxmlformats.org/officeDocument/2006/relationships/image" Target="../media/image133.tiff"/><Relationship Id="rId10" Type="http://schemas.openxmlformats.org/officeDocument/2006/relationships/image" Target="../media/image138.jpeg"/><Relationship Id="rId4" Type="http://schemas.openxmlformats.org/officeDocument/2006/relationships/image" Target="../media/image132.tiff"/><Relationship Id="rId9" Type="http://schemas.openxmlformats.org/officeDocument/2006/relationships/image" Target="../media/image137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0.png"/><Relationship Id="rId13" Type="http://schemas.openxmlformats.org/officeDocument/2006/relationships/image" Target="../media/image600.png"/><Relationship Id="rId3" Type="http://schemas.openxmlformats.org/officeDocument/2006/relationships/image" Target="../media/image140.png"/><Relationship Id="rId12" Type="http://schemas.openxmlformats.org/officeDocument/2006/relationships/image" Target="../media/image142.png"/><Relationship Id="rId2" Type="http://schemas.openxmlformats.org/officeDocument/2006/relationships/image" Target="../media/image139.png"/><Relationship Id="rId16" Type="http://schemas.openxmlformats.org/officeDocument/2006/relationships/image" Target="../media/image143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870.png"/><Relationship Id="rId15" Type="http://schemas.openxmlformats.org/officeDocument/2006/relationships/image" Target="../media/image72.png"/><Relationship Id="rId10" Type="http://schemas.openxmlformats.org/officeDocument/2006/relationships/image" Target="../media/image141.png"/><Relationship Id="rId9" Type="http://schemas.openxmlformats.org/officeDocument/2006/relationships/image" Target="../media/image850.png"/><Relationship Id="rId14" Type="http://schemas.openxmlformats.org/officeDocument/2006/relationships/image" Target="../media/image71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d/abstract/10.1103/PhysRevD.106.115036" TargetMode="External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5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tif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7.wdp"/><Relationship Id="rId5" Type="http://schemas.openxmlformats.org/officeDocument/2006/relationships/image" Target="../media/image152.png"/><Relationship Id="rId4" Type="http://schemas.openxmlformats.org/officeDocument/2006/relationships/image" Target="../media/image151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tiff"/><Relationship Id="rId3" Type="http://schemas.openxmlformats.org/officeDocument/2006/relationships/image" Target="../media/image159.tiff"/><Relationship Id="rId7" Type="http://schemas.openxmlformats.org/officeDocument/2006/relationships/image" Target="../media/image162.tiff"/><Relationship Id="rId2" Type="http://schemas.openxmlformats.org/officeDocument/2006/relationships/image" Target="../media/image158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1.tiff"/><Relationship Id="rId5" Type="http://schemas.openxmlformats.org/officeDocument/2006/relationships/image" Target="../media/image38.tiff"/><Relationship Id="rId4" Type="http://schemas.openxmlformats.org/officeDocument/2006/relationships/image" Target="../media/image160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tiff"/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7.tiff"/><Relationship Id="rId5" Type="http://schemas.openxmlformats.org/officeDocument/2006/relationships/image" Target="../media/image166.tiff"/><Relationship Id="rId4" Type="http://schemas.openxmlformats.org/officeDocument/2006/relationships/image" Target="../media/image165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tiff"/><Relationship Id="rId2" Type="http://schemas.openxmlformats.org/officeDocument/2006/relationships/image" Target="../media/image168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1.tiff"/><Relationship Id="rId4" Type="http://schemas.openxmlformats.org/officeDocument/2006/relationships/image" Target="../media/image170.tif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tiff"/><Relationship Id="rId2" Type="http://schemas.openxmlformats.org/officeDocument/2006/relationships/image" Target="../media/image17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4.tif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tiff"/><Relationship Id="rId2" Type="http://schemas.openxmlformats.org/officeDocument/2006/relationships/image" Target="../media/image175.tif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tiff"/><Relationship Id="rId2" Type="http://schemas.openxmlformats.org/officeDocument/2006/relationships/image" Target="../media/image177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9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tiff"/><Relationship Id="rId2" Type="http://schemas.openxmlformats.org/officeDocument/2006/relationships/image" Target="../media/image180.tif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7.tiff"/><Relationship Id="rId3" Type="http://schemas.openxmlformats.org/officeDocument/2006/relationships/image" Target="../media/image183.png"/><Relationship Id="rId7" Type="http://schemas.openxmlformats.org/officeDocument/2006/relationships/image" Target="../media/image1200.png"/><Relationship Id="rId2" Type="http://schemas.openxmlformats.org/officeDocument/2006/relationships/image" Target="../media/image1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6.png"/><Relationship Id="rId5" Type="http://schemas.openxmlformats.org/officeDocument/2006/relationships/image" Target="../media/image185.png"/><Relationship Id="rId4" Type="http://schemas.openxmlformats.org/officeDocument/2006/relationships/image" Target="../media/image184.png"/><Relationship Id="rId9" Type="http://schemas.openxmlformats.org/officeDocument/2006/relationships/image" Target="../media/image1400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png"/><Relationship Id="rId7" Type="http://schemas.openxmlformats.org/officeDocument/2006/relationships/image" Target="../media/image134.tiff"/><Relationship Id="rId2" Type="http://schemas.openxmlformats.org/officeDocument/2006/relationships/image" Target="../media/image18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2.tiff"/><Relationship Id="rId5" Type="http://schemas.openxmlformats.org/officeDocument/2006/relationships/image" Target="../media/image191.tiff"/><Relationship Id="rId4" Type="http://schemas.openxmlformats.org/officeDocument/2006/relationships/image" Target="../media/image190.tiff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5.png"/><Relationship Id="rId2" Type="http://schemas.openxmlformats.org/officeDocument/2006/relationships/image" Target="../media/image19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7.png"/><Relationship Id="rId2" Type="http://schemas.openxmlformats.org/officeDocument/2006/relationships/image" Target="../media/image19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1.tif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0.tiff"/><Relationship Id="rId5" Type="http://schemas.openxmlformats.org/officeDocument/2006/relationships/image" Target="../media/image19.tiff"/><Relationship Id="rId4" Type="http://schemas.openxmlformats.org/officeDocument/2006/relationships/image" Target="../media/image18.tiff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png"/><Relationship Id="rId2" Type="http://schemas.openxmlformats.org/officeDocument/2006/relationships/image" Target="../media/image19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1.png"/><Relationship Id="rId4" Type="http://schemas.openxmlformats.org/officeDocument/2006/relationships/image" Target="../media/image200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2.png"/><Relationship Id="rId7" Type="http://schemas.openxmlformats.org/officeDocument/2006/relationships/image" Target="../media/image206.png"/><Relationship Id="rId2" Type="http://schemas.openxmlformats.org/officeDocument/2006/relationships/hyperlink" Target="https://www.nature.com/articles/s41586-020-2964-7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5.tiff"/><Relationship Id="rId5" Type="http://schemas.openxmlformats.org/officeDocument/2006/relationships/image" Target="../media/image204.tiff"/><Relationship Id="rId4" Type="http://schemas.openxmlformats.org/officeDocument/2006/relationships/image" Target="../media/image203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8.png"/><Relationship Id="rId2" Type="http://schemas.openxmlformats.org/officeDocument/2006/relationships/image" Target="../media/image20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tiff"/><Relationship Id="rId5" Type="http://schemas.openxmlformats.org/officeDocument/2006/relationships/image" Target="../media/image27.tiff"/><Relationship Id="rId4" Type="http://schemas.openxmlformats.org/officeDocument/2006/relationships/image" Target="../media/image26.tif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-52411" y="-23872"/>
            <a:ext cx="9221274" cy="1650670"/>
          </a:xfrm>
          <a:prstGeom prst="rect">
            <a:avLst/>
          </a:prstGeom>
          <a:solidFill>
            <a:schemeClr val="tx1"/>
          </a:solidFill>
        </p:spPr>
        <p:txBody>
          <a:bodyPr vert="horz" lIns="468000" tIns="45720" rIns="274320" bIns="45720" rtlCol="0" anchor="ctr">
            <a:normAutofit fontScale="97500"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/>
              <a:t>New evidence of hidden sectors in </a:t>
            </a:r>
            <a:r>
              <a:rPr lang="en-US" b="1" dirty="0" err="1"/>
              <a:t>Atomki</a:t>
            </a:r>
            <a:r>
              <a:rPr lang="en-US" b="1" dirty="0"/>
              <a:t> anomalies?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A40B144-5079-F45D-7955-8A930DC98235}"/>
              </a:ext>
            </a:extLst>
          </p:cNvPr>
          <p:cNvSpPr/>
          <p:nvPr/>
        </p:nvSpPr>
        <p:spPr>
          <a:xfrm>
            <a:off x="-24863" y="6020656"/>
            <a:ext cx="9168863" cy="85789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-38637" y="5084692"/>
            <a:ext cx="9207500" cy="156229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rgbClr val="800000"/>
              </a:buClr>
              <a:buFont typeface="Wingdings 2" pitchFamily="18" charset="2"/>
              <a:buChar char="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rgbClr val="FF6600"/>
              </a:buClr>
              <a:buFont typeface="Wingdings" charset="2"/>
              <a:buChar char="u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rgbClr val="800000"/>
              </a:buClr>
              <a:buFont typeface="Wingdings" charset="2"/>
              <a:buChar char="§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3505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chemeClr val="accent1"/>
              </a:buClr>
              <a:buNone/>
            </a:pPr>
            <a:r>
              <a:rPr lang="en-US" b="1" dirty="0">
                <a:solidFill>
                  <a:schemeClr val="bg1"/>
                </a:solidFill>
              </a:rPr>
              <a:t>Prof. Mauro Raggi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CERN and </a:t>
            </a:r>
            <a:r>
              <a:rPr lang="it-IT" sz="1800" b="1" dirty="0">
                <a:solidFill>
                  <a:schemeClr val="bg1"/>
                </a:solidFill>
              </a:rPr>
              <a:t>Sapienza Università </a:t>
            </a:r>
            <a:r>
              <a:rPr lang="en-US" sz="1800" b="1" dirty="0">
                <a:solidFill>
                  <a:schemeClr val="bg1"/>
                </a:solidFill>
              </a:rPr>
              <a:t>di Roma</a:t>
            </a:r>
            <a:br>
              <a:rPr lang="en-US" sz="1800" b="1" dirty="0">
                <a:solidFill>
                  <a:schemeClr val="bg1"/>
                </a:solidFill>
              </a:rPr>
            </a:br>
            <a:r>
              <a:rPr lang="en-US" sz="1800" b="1" dirty="0">
                <a:solidFill>
                  <a:schemeClr val="bg1"/>
                </a:solidFill>
              </a:rPr>
              <a:t>EPFL Lausanne Seminar</a:t>
            </a:r>
            <a:br>
              <a:rPr lang="en-US" sz="1800" b="1" dirty="0">
                <a:solidFill>
                  <a:schemeClr val="bg1"/>
                </a:solidFill>
              </a:rPr>
            </a:br>
            <a:r>
              <a:rPr lang="en-US" sz="1800" b="1" dirty="0">
                <a:solidFill>
                  <a:schemeClr val="bg1"/>
                </a:solidFill>
              </a:rPr>
              <a:t>May 6</a:t>
            </a:r>
            <a:r>
              <a:rPr lang="en-US" sz="1800" b="1" baseline="30000" dirty="0">
                <a:solidFill>
                  <a:schemeClr val="bg1"/>
                </a:solidFill>
              </a:rPr>
              <a:t>th</a:t>
            </a:r>
            <a:r>
              <a:rPr lang="en-US" sz="1800" b="1" dirty="0">
                <a:solidFill>
                  <a:schemeClr val="bg1"/>
                </a:solidFill>
              </a:rPr>
              <a:t> 2024</a:t>
            </a:r>
          </a:p>
          <a:p>
            <a:pPr marL="0" indent="0" algn="ctr">
              <a:buClr>
                <a:schemeClr val="accent1"/>
              </a:buClr>
              <a:buNone/>
            </a:pP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4" name="Picture 3" descr="A picture containing black, table&#10;&#10;Description automatically generated">
            <a:extLst>
              <a:ext uri="{FF2B5EF4-FFF2-40B4-BE49-F238E27FC236}">
                <a16:creationId xmlns:a16="http://schemas.microsoft.com/office/drawing/2014/main" id="{4B5DD34D-9872-FF41-578E-6C77A3EF1E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7947" y="1326914"/>
            <a:ext cx="4996667" cy="375646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CF87CF-4CD3-A035-99CC-9BBF67C76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6" descr="A logo with a face and wings&#10;&#10;Description automatically generated">
            <a:extLst>
              <a:ext uri="{FF2B5EF4-FFF2-40B4-BE49-F238E27FC236}">
                <a16:creationId xmlns:a16="http://schemas.microsoft.com/office/drawing/2014/main" id="{601FEFE6-305B-37A7-94A3-63E91571AB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390" b="91525" l="8475" r="89831">
                        <a14:foregroundMark x1="46610" y1="3390" x2="46610" y2="3390"/>
                        <a14:foregroundMark x1="50000" y1="91525" x2="50000" y2="9152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9739" y="6123152"/>
            <a:ext cx="749300" cy="749300"/>
          </a:xfrm>
          <a:prstGeom prst="rect">
            <a:avLst/>
          </a:prstGeom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AC96DAB6-BF9C-A766-704F-6CA84352BB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375" b="94643" l="9778" r="95111">
                        <a14:foregroundMark x1="40444" y1="24107" x2="40444" y2="24107"/>
                        <a14:foregroundMark x1="24444" y1="55804" x2="24444" y2="55804"/>
                        <a14:foregroundMark x1="34222" y1="75893" x2="34222" y2="75893"/>
                        <a14:foregroundMark x1="56444" y1="83929" x2="56444" y2="83929"/>
                        <a14:foregroundMark x1="34667" y1="95089" x2="34667" y2="95089"/>
                        <a14:foregroundMark x1="18222" y1="39286" x2="18222" y2="39286"/>
                        <a14:foregroundMark x1="30667" y1="41071" x2="30667" y2="41071"/>
                        <a14:foregroundMark x1="41778" y1="41071" x2="41778" y2="41071"/>
                        <a14:foregroundMark x1="56444" y1="41071" x2="56444" y2="41071"/>
                        <a14:foregroundMark x1="95111" y1="11607" x2="95111" y2="116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3165" y="6023639"/>
            <a:ext cx="827715" cy="82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0543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42A60-1209-724D-B7F6-F58252152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Identikit of the DM: particle hypothesis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828756F-973B-648B-E252-9DD556C14D69}"/>
              </a:ext>
            </a:extLst>
          </p:cNvPr>
          <p:cNvGrpSpPr/>
          <p:nvPr/>
        </p:nvGrpSpPr>
        <p:grpSpPr>
          <a:xfrm>
            <a:off x="0" y="1525588"/>
            <a:ext cx="4383088" cy="4762500"/>
            <a:chOff x="0" y="1525588"/>
            <a:chExt cx="4383088" cy="4762500"/>
          </a:xfrm>
        </p:grpSpPr>
        <p:pic>
          <p:nvPicPr>
            <p:cNvPr id="4" name="Picture 3" descr="A close up of a logo&#10;&#10;Description automatically generated">
              <a:extLst>
                <a:ext uri="{FF2B5EF4-FFF2-40B4-BE49-F238E27FC236}">
                  <a16:creationId xmlns:a16="http://schemas.microsoft.com/office/drawing/2014/main" id="{692B77A8-B511-6540-9F8A-7733B62872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1525588"/>
              <a:ext cx="4383088" cy="4762500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245B529-BCC7-2946-B133-A82ED11AFC2A}"/>
                </a:ext>
              </a:extLst>
            </p:cNvPr>
            <p:cNvSpPr/>
            <p:nvPr/>
          </p:nvSpPr>
          <p:spPr>
            <a:xfrm>
              <a:off x="2545548" y="3517372"/>
              <a:ext cx="1820880" cy="81756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B3AB3BC-BC88-4B42-9C1B-2BF58B7A3B03}"/>
                </a:ext>
              </a:extLst>
            </p:cNvPr>
            <p:cNvSpPr/>
            <p:nvPr/>
          </p:nvSpPr>
          <p:spPr>
            <a:xfrm>
              <a:off x="3726419" y="4272498"/>
              <a:ext cx="640009" cy="614246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9E7E86A6-68B2-3C4E-B154-43EE7071AB03}"/>
              </a:ext>
            </a:extLst>
          </p:cNvPr>
          <p:cNvSpPr txBox="1"/>
          <p:nvPr/>
        </p:nvSpPr>
        <p:spPr>
          <a:xfrm>
            <a:off x="3265715" y="1463538"/>
            <a:ext cx="5865586" cy="1477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0"/>
            </a:lvl1pPr>
          </a:lstStyle>
          <a:p>
            <a:pPr marL="342900" indent="-342900">
              <a:buFont typeface="+mj-lt"/>
              <a:buAutoNum type="arabicParenR"/>
            </a:pPr>
            <a:r>
              <a:rPr lang="en-GB" dirty="0"/>
              <a:t>It should be stable (or at least have an average lifespan of over 13 billion years!). </a:t>
            </a:r>
          </a:p>
          <a:p>
            <a:pPr marL="342900" indent="-342900">
              <a:buFont typeface="+mj-lt"/>
              <a:buAutoNum type="arabicParenR"/>
            </a:pPr>
            <a:r>
              <a:rPr lang="en-GB" dirty="0"/>
              <a:t>It should be electrically neutral or have strongly suppressed interaction with ordinary matter.</a:t>
            </a:r>
          </a:p>
          <a:p>
            <a:pPr marL="342900" indent="-342900">
              <a:buFont typeface="+mj-lt"/>
              <a:buAutoNum type="arabicParenR"/>
            </a:pPr>
            <a:r>
              <a:rPr lang="en-GB" dirty="0"/>
              <a:t>It should be massive to have gravitational interaction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880850-4F55-1C4A-973D-7667DD33E5B4}"/>
              </a:ext>
            </a:extLst>
          </p:cNvPr>
          <p:cNvSpPr txBox="1"/>
          <p:nvPr/>
        </p:nvSpPr>
        <p:spPr>
          <a:xfrm>
            <a:off x="3265714" y="937165"/>
            <a:ext cx="586558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342900" indent="-342900">
              <a:buFont typeface="+mj-lt"/>
              <a:buAutoNum type="arabicParenR"/>
              <a:defRPr sz="1600" b="0"/>
            </a:lvl1pPr>
          </a:lstStyle>
          <a:p>
            <a:pPr marL="0" indent="0" algn="ctr">
              <a:buNone/>
            </a:pPr>
            <a:r>
              <a:rPr lang="it-IT" b="1" dirty="0">
                <a:solidFill>
                  <a:srgbClr val="800000"/>
                </a:solidFill>
              </a:rPr>
              <a:t>Identikit of the Dark Matter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DC22DE-071C-E2C7-514A-5B5FFA658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80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E44D861-F46D-0644-A14D-D8CE509F9C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31" y="969327"/>
            <a:ext cx="8282802" cy="48751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711C98-07C8-E844-ACCC-EA439A1D4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37521"/>
          </a:xfrm>
        </p:spPr>
        <p:txBody>
          <a:bodyPr>
            <a:normAutofit fontScale="90000"/>
          </a:bodyPr>
          <a:lstStyle/>
          <a:p>
            <a:r>
              <a:rPr lang="en-GB" dirty="0"/>
              <a:t>No candidate among the known particles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550F04-1CA0-B746-B1F3-17804EC25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CA22D0-52D5-3947-BD57-D269EA040B03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D1B22A-1844-CD41-B631-DE09C1C4D9E7}"/>
              </a:ext>
            </a:extLst>
          </p:cNvPr>
          <p:cNvSpPr txBox="1"/>
          <p:nvPr/>
        </p:nvSpPr>
        <p:spPr>
          <a:xfrm>
            <a:off x="16934" y="6042385"/>
            <a:ext cx="9113178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342900" indent="-342900">
              <a:buFont typeface="+mj-lt"/>
              <a:buAutoNum type="arabicParenR"/>
              <a:defRPr sz="1600" b="0"/>
            </a:lvl1pPr>
          </a:lstStyle>
          <a:p>
            <a:pPr marL="0" indent="0">
              <a:buNone/>
            </a:pPr>
            <a:r>
              <a:rPr lang="en-GB" dirty="0"/>
              <a:t>Neutrinos are almost what we are looking for, but they are too light and move too quickly!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8860FE-C72C-F144-C5AA-E2CE798D22C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7899" y="4033158"/>
            <a:ext cx="3232816" cy="1820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569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6CFE7-9DFA-B775-C80C-BE53C94BC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Solving Dark Matter: the WIMPs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34AFE8-F2AE-A353-075B-CE6DD1856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FE7425-B343-B021-EEF7-7B8F8A517C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0858" y="3446148"/>
            <a:ext cx="2913560" cy="18343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D3591DC-DA4B-02DA-245E-AB459299E9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41" y="4601902"/>
            <a:ext cx="2704592" cy="4763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438DEAB-B5A8-7C6D-B766-495E306C3994}"/>
              </a:ext>
            </a:extLst>
          </p:cNvPr>
          <p:cNvSpPr txBox="1"/>
          <p:nvPr/>
        </p:nvSpPr>
        <p:spPr>
          <a:xfrm>
            <a:off x="15541" y="4210619"/>
            <a:ext cx="4163650" cy="369332"/>
          </a:xfrm>
          <a:prstGeom prst="rect">
            <a:avLst/>
          </a:prstGeom>
          <a:solidFill>
            <a:srgbClr val="ECDFDC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From </a:t>
            </a:r>
            <a:r>
              <a:rPr lang="it-IT" dirty="0" err="1"/>
              <a:t>freeze</a:t>
            </a:r>
            <a:r>
              <a:rPr lang="it-IT" dirty="0"/>
              <a:t> out theory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7DF11C-B133-8AC5-6457-53162E4621BB}"/>
              </a:ext>
            </a:extLst>
          </p:cNvPr>
          <p:cNvSpPr txBox="1"/>
          <p:nvPr/>
        </p:nvSpPr>
        <p:spPr>
          <a:xfrm>
            <a:off x="-1394" y="4987116"/>
            <a:ext cx="4581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Using CMB </a:t>
            </a:r>
            <a:r>
              <a:rPr lang="it-IT" dirty="0" err="1"/>
              <a:t>we</a:t>
            </a:r>
            <a:r>
              <a:rPr lang="it-IT" dirty="0"/>
              <a:t> can </a:t>
            </a:r>
            <a:r>
              <a:rPr lang="it-IT" dirty="0" err="1"/>
              <a:t>measure</a:t>
            </a:r>
            <a:r>
              <a:rPr lang="it-IT" dirty="0"/>
              <a:t> </a:t>
            </a:r>
            <a:r>
              <a:rPr lang="it-IT" dirty="0">
                <a:latin typeface="Symbol" pitchFamily="2" charset="2"/>
              </a:rPr>
              <a:t>W</a:t>
            </a:r>
            <a:r>
              <a:rPr lang="it-IT" baseline="-25000" dirty="0"/>
              <a:t>DM</a:t>
            </a:r>
            <a:r>
              <a:rPr lang="it-IT" dirty="0"/>
              <a:t>h</a:t>
            </a:r>
            <a:r>
              <a:rPr lang="it-IT" baseline="30000" dirty="0"/>
              <a:t>2</a:t>
            </a:r>
            <a:r>
              <a:rPr lang="it-IT" dirty="0"/>
              <a:t>~0.1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2B06B45-FA1E-6E60-C26E-BCFD632B560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41" y="5335806"/>
            <a:ext cx="3394364" cy="584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3642408-D82C-F8CC-BE91-B4B2BE158CE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5774" y="4324722"/>
            <a:ext cx="1469545" cy="976442"/>
          </a:xfrm>
          <a:prstGeom prst="rect">
            <a:avLst/>
          </a:prstGeom>
          <a:solidFill>
            <a:srgbClr val="ECDFDC"/>
          </a:solidFill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7F6B64E-ADF5-9A66-83B9-7A0C8E5D15A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59269" y="948266"/>
            <a:ext cx="3128212" cy="2477217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274EDD82-4E22-7B90-4034-34FC70BBB6C4}"/>
              </a:ext>
            </a:extLst>
          </p:cNvPr>
          <p:cNvGrpSpPr/>
          <p:nvPr/>
        </p:nvGrpSpPr>
        <p:grpSpPr>
          <a:xfrm>
            <a:off x="281790" y="1586935"/>
            <a:ext cx="1403819" cy="1451122"/>
            <a:chOff x="729781" y="4412971"/>
            <a:chExt cx="1403819" cy="1451122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A89C62F-B45F-C03E-FC8F-1CDDDE7C76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29781" y="4544172"/>
              <a:ext cx="1403819" cy="1195346"/>
            </a:xfrm>
            <a:prstGeom prst="rect">
              <a:avLst/>
            </a:prstGeom>
          </p:spPr>
        </p:pic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EF479EDB-1A52-7B78-2562-0679995DD642}"/>
                </a:ext>
              </a:extLst>
            </p:cNvPr>
            <p:cNvCxnSpPr/>
            <p:nvPr/>
          </p:nvCxnSpPr>
          <p:spPr>
            <a:xfrm>
              <a:off x="850213" y="4412971"/>
              <a:ext cx="113554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B505DE49-B8FD-BD9C-C9A6-68A15EF207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6500" y="5864093"/>
              <a:ext cx="126308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6B90E6B0-0B11-6ECB-A6E8-A6F586A55845}"/>
              </a:ext>
            </a:extLst>
          </p:cNvPr>
          <p:cNvSpPr txBox="1"/>
          <p:nvPr/>
        </p:nvSpPr>
        <p:spPr>
          <a:xfrm>
            <a:off x="0" y="925804"/>
            <a:ext cx="1921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chemeClr val="accent2"/>
                </a:solidFill>
              </a:rPr>
              <a:t>Hot </a:t>
            </a:r>
            <a:r>
              <a:rPr lang="en-GB" b="1" dirty="0">
                <a:solidFill>
                  <a:schemeClr val="accent2"/>
                </a:solidFill>
              </a:rPr>
              <a:t>universe</a:t>
            </a:r>
            <a:br>
              <a:rPr lang="it-IT" b="1" dirty="0">
                <a:solidFill>
                  <a:schemeClr val="accent2"/>
                </a:solidFill>
              </a:rPr>
            </a:br>
            <a:r>
              <a:rPr lang="it-IT" b="1" dirty="0">
                <a:solidFill>
                  <a:schemeClr val="accent2"/>
                </a:solidFill>
              </a:rPr>
              <a:t>T&gt;M</a:t>
            </a:r>
            <a:r>
              <a:rPr lang="it-IT" b="1" baseline="-25000" dirty="0">
                <a:solidFill>
                  <a:schemeClr val="accent2"/>
                </a:solidFill>
              </a:rPr>
              <a:t>DM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656D6E2-53F7-EFCF-09A0-4377B2A2ECE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03829" y="1673962"/>
            <a:ext cx="1403819" cy="119534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2208F9A-E0AB-93B7-0D87-22B67857442E}"/>
              </a:ext>
            </a:extLst>
          </p:cNvPr>
          <p:cNvSpPr txBox="1"/>
          <p:nvPr/>
        </p:nvSpPr>
        <p:spPr>
          <a:xfrm>
            <a:off x="1663515" y="931327"/>
            <a:ext cx="20732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>
                <a:solidFill>
                  <a:schemeClr val="accent2"/>
                </a:solidFill>
              </a:rPr>
              <a:t>Freezed</a:t>
            </a:r>
            <a:r>
              <a:rPr lang="en-GB" b="1" dirty="0">
                <a:solidFill>
                  <a:schemeClr val="accent2"/>
                </a:solidFill>
              </a:rPr>
              <a:t> universe</a:t>
            </a:r>
          </a:p>
          <a:p>
            <a:pPr algn="ctr"/>
            <a:r>
              <a:rPr lang="it-IT" b="1" dirty="0">
                <a:solidFill>
                  <a:schemeClr val="accent2"/>
                </a:solidFill>
              </a:rPr>
              <a:t>T&lt;M</a:t>
            </a:r>
            <a:r>
              <a:rPr lang="it-IT" b="1" baseline="-25000" dirty="0">
                <a:solidFill>
                  <a:schemeClr val="accent2"/>
                </a:solidFill>
              </a:rPr>
              <a:t>DM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5039114-E5EB-30D3-D8C1-1F4FACA3B3A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1849" y="1202055"/>
            <a:ext cx="254520" cy="25452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648E870-2C69-DF25-CF00-089E39AF787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0593" y="1221501"/>
            <a:ext cx="254520" cy="25452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74E00A4-41A0-7CD8-37D1-4DC53566803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6297" y="1554280"/>
            <a:ext cx="254520" cy="25452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4FB03A4-E347-9256-640B-253A52FD6BD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91" y="1329057"/>
            <a:ext cx="254520" cy="25452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553E5B6-A0AC-EA80-7DA5-EAD3FEEFEDA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2640" y="1238436"/>
            <a:ext cx="254520" cy="254520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4E13853-1EF3-E1DF-112F-0D09A61E1CCC}"/>
              </a:ext>
            </a:extLst>
          </p:cNvPr>
          <p:cNvCxnSpPr/>
          <p:nvPr/>
        </p:nvCxnSpPr>
        <p:spPr>
          <a:xfrm>
            <a:off x="2020763" y="1582140"/>
            <a:ext cx="113554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C1D75E7-8325-C20B-521A-38A102005C60}"/>
              </a:ext>
            </a:extLst>
          </p:cNvPr>
          <p:cNvGrpSpPr/>
          <p:nvPr/>
        </p:nvGrpSpPr>
        <p:grpSpPr>
          <a:xfrm>
            <a:off x="33985" y="3126881"/>
            <a:ext cx="4545807" cy="968178"/>
            <a:chOff x="33985" y="3126881"/>
            <a:chExt cx="4545807" cy="968178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FF3C8D41-C1B0-B970-8640-111C2209F96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985" y="3153509"/>
              <a:ext cx="254520" cy="254520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A822963-3195-118D-B4CB-D4C2BD4CE1F0}"/>
                </a:ext>
              </a:extLst>
            </p:cNvPr>
            <p:cNvSpPr txBox="1"/>
            <p:nvPr/>
          </p:nvSpPr>
          <p:spPr>
            <a:xfrm>
              <a:off x="294943" y="3126881"/>
              <a:ext cx="4276383" cy="307777"/>
            </a:xfrm>
            <a:prstGeom prst="rect">
              <a:avLst/>
            </a:prstGeom>
            <a:solidFill>
              <a:srgbClr val="ECDFDC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DM produced in SM particle collisions.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E5167EE-FDF6-AA5F-3596-99E2AA77C39C}"/>
                </a:ext>
              </a:extLst>
            </p:cNvPr>
            <p:cNvSpPr txBox="1"/>
            <p:nvPr/>
          </p:nvSpPr>
          <p:spPr>
            <a:xfrm>
              <a:off x="303408" y="3448614"/>
              <a:ext cx="4276384" cy="307777"/>
            </a:xfrm>
            <a:prstGeom prst="rect">
              <a:avLst/>
            </a:prstGeom>
            <a:solidFill>
              <a:srgbClr val="ECDFDC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End of DM production density start decreasing</a:t>
              </a: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5EECB4C1-6E7B-F547-8CFB-408B709B38E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634" y="3475242"/>
              <a:ext cx="254520" cy="254520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92C57A00-14C9-E0BD-FA05-9DC033504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370" y="3813910"/>
              <a:ext cx="254520" cy="254520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FF451B1-9402-9057-DB57-1FA52596CB06}"/>
                </a:ext>
              </a:extLst>
            </p:cNvPr>
            <p:cNvSpPr txBox="1"/>
            <p:nvPr/>
          </p:nvSpPr>
          <p:spPr>
            <a:xfrm>
              <a:off x="303408" y="3787282"/>
              <a:ext cx="4276384" cy="307777"/>
            </a:xfrm>
            <a:prstGeom prst="rect">
              <a:avLst/>
            </a:prstGeom>
            <a:solidFill>
              <a:srgbClr val="ECDFDC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DM density reaches relic density equilibrium 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7B37DA1E-FB95-E85E-50F5-E5B697A797DD}"/>
              </a:ext>
            </a:extLst>
          </p:cNvPr>
          <p:cNvSpPr txBox="1"/>
          <p:nvPr/>
        </p:nvSpPr>
        <p:spPr>
          <a:xfrm>
            <a:off x="-1395" y="5936951"/>
            <a:ext cx="4572721" cy="646331"/>
          </a:xfrm>
          <a:prstGeom prst="rect">
            <a:avLst/>
          </a:prstGeom>
          <a:solidFill>
            <a:srgbClr val="ECDFDC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need a GeV to </a:t>
            </a:r>
            <a:r>
              <a:rPr lang="en-GB" dirty="0" err="1"/>
              <a:t>TeV</a:t>
            </a:r>
            <a:r>
              <a:rPr lang="en-GB" dirty="0"/>
              <a:t> mass particle with weak interaction!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874F921B-2B7A-9083-9226-9A1B097AAADE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65937" y="5282871"/>
            <a:ext cx="2807130" cy="157922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11755198-A1AB-0CF7-D85B-1B56A2D799A5}"/>
              </a:ext>
            </a:extLst>
          </p:cNvPr>
          <p:cNvSpPr txBox="1"/>
          <p:nvPr/>
        </p:nvSpPr>
        <p:spPr>
          <a:xfrm>
            <a:off x="6045200" y="5280248"/>
            <a:ext cx="4860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LHC</a:t>
            </a:r>
          </a:p>
        </p:txBody>
      </p:sp>
    </p:spTree>
    <p:extLst>
      <p:ext uri="{BB962C8B-B14F-4D97-AF65-F5344CB8AC3E}">
        <p14:creationId xmlns:p14="http://schemas.microsoft.com/office/powerpoint/2010/main" val="20239480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DEF80-71EC-8B4D-AEB1-0EA57425F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Solving dark Matter: the dark sectors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D802AE-3388-FB4A-B003-48FAD3CC8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13</a:t>
            </a:fld>
            <a:endParaRPr lang="en-US"/>
          </a:p>
        </p:txBody>
      </p:sp>
      <p:sp>
        <p:nvSpPr>
          <p:cNvPr id="11" name="CasellaDiTesto 49">
            <a:extLst>
              <a:ext uri="{FF2B5EF4-FFF2-40B4-BE49-F238E27FC236}">
                <a16:creationId xmlns:a16="http://schemas.microsoft.com/office/drawing/2014/main" id="{CCA07C86-8D8D-8449-BBAE-DF59A90AF58E}"/>
              </a:ext>
            </a:extLst>
          </p:cNvPr>
          <p:cNvSpPr txBox="1"/>
          <p:nvPr/>
        </p:nvSpPr>
        <p:spPr>
          <a:xfrm>
            <a:off x="1364950" y="1974331"/>
            <a:ext cx="1481420" cy="778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7A7A7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Feeble, </a:t>
            </a:r>
          </a:p>
          <a:p>
            <a:r>
              <a:rPr lang="en-GB" sz="1000" dirty="0">
                <a:solidFill>
                  <a:srgbClr val="7A7A7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non-gravitational interaction with ordinary matter</a:t>
            </a:r>
          </a:p>
        </p:txBody>
      </p:sp>
      <p:sp>
        <p:nvSpPr>
          <p:cNvPr id="12" name="CasellaDiTesto 50">
            <a:extLst>
              <a:ext uri="{FF2B5EF4-FFF2-40B4-BE49-F238E27FC236}">
                <a16:creationId xmlns:a16="http://schemas.microsoft.com/office/drawing/2014/main" id="{A1CF7FE5-6277-D24C-9B18-1CC47FFC4F25}"/>
              </a:ext>
            </a:extLst>
          </p:cNvPr>
          <p:cNvSpPr txBox="1"/>
          <p:nvPr/>
        </p:nvSpPr>
        <p:spPr>
          <a:xfrm>
            <a:off x="2832472" y="2090923"/>
            <a:ext cx="1552711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5750" indent="-105750">
              <a:buFont typeface="Wingdings" pitchFamily="2" charset="2"/>
              <a:buChar char="§"/>
            </a:pP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Dark matter</a:t>
            </a:r>
          </a:p>
          <a:p>
            <a:pPr marL="105750" indent="-105750">
              <a:buFont typeface="Wingdings" pitchFamily="2" charset="2"/>
              <a:buChar char="§"/>
            </a:pPr>
            <a:r>
              <a:rPr lang="en-GB" sz="1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Dark forces</a:t>
            </a:r>
          </a:p>
          <a:p>
            <a:pPr marL="105750" indent="-105750">
              <a:buFont typeface="Wingdings" pitchFamily="2" charset="2"/>
              <a:buChar char="§"/>
            </a:pPr>
            <a:r>
              <a:rPr lang="en-GB" sz="1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Other dark particles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42A1A86-E014-95D9-F5A1-6B407D970984}"/>
              </a:ext>
            </a:extLst>
          </p:cNvPr>
          <p:cNvGrpSpPr/>
          <p:nvPr/>
        </p:nvGrpSpPr>
        <p:grpSpPr>
          <a:xfrm>
            <a:off x="155107" y="1082407"/>
            <a:ext cx="3719859" cy="1069200"/>
            <a:chOff x="249303" y="1166724"/>
            <a:chExt cx="3074264" cy="883636"/>
          </a:xfrm>
        </p:grpSpPr>
        <p:sp>
          <p:nvSpPr>
            <p:cNvPr id="6" name="CasellaDiTesto 40">
              <a:extLst>
                <a:ext uri="{FF2B5EF4-FFF2-40B4-BE49-F238E27FC236}">
                  <a16:creationId xmlns:a16="http://schemas.microsoft.com/office/drawing/2014/main" id="{06AE2320-A5F8-2047-9DA5-3D0D87FD67DE}"/>
                </a:ext>
              </a:extLst>
            </p:cNvPr>
            <p:cNvSpPr txBox="1"/>
            <p:nvPr/>
          </p:nvSpPr>
          <p:spPr>
            <a:xfrm>
              <a:off x="1486902" y="1172178"/>
              <a:ext cx="652743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rgbClr val="7A7A7A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Portal</a:t>
              </a:r>
            </a:p>
          </p:txBody>
        </p:sp>
        <p:sp>
          <p:nvSpPr>
            <p:cNvPr id="7" name="Rettangolo con angoli arrotondati 44">
              <a:extLst>
                <a:ext uri="{FF2B5EF4-FFF2-40B4-BE49-F238E27FC236}">
                  <a16:creationId xmlns:a16="http://schemas.microsoft.com/office/drawing/2014/main" id="{204A089E-1A3B-B342-9853-0C27CE0C5C38}"/>
                </a:ext>
              </a:extLst>
            </p:cNvPr>
            <p:cNvSpPr/>
            <p:nvPr/>
          </p:nvSpPr>
          <p:spPr>
            <a:xfrm>
              <a:off x="2520262" y="1199071"/>
              <a:ext cx="803305" cy="803305"/>
            </a:xfrm>
            <a:prstGeom prst="roundRect">
              <a:avLst>
                <a:gd name="adj" fmla="val 6044"/>
              </a:avLst>
            </a:prstGeom>
            <a:solidFill>
              <a:schemeClr val="bg2">
                <a:lumMod val="10000"/>
              </a:schemeClr>
            </a:solidFill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8" name="CasellaDiTesto 45">
              <a:extLst>
                <a:ext uri="{FF2B5EF4-FFF2-40B4-BE49-F238E27FC236}">
                  <a16:creationId xmlns:a16="http://schemas.microsoft.com/office/drawing/2014/main" id="{E4D870C0-A6D6-7F4B-A66A-DCC5E7E1FE7E}"/>
                </a:ext>
              </a:extLst>
            </p:cNvPr>
            <p:cNvSpPr txBox="1"/>
            <p:nvPr/>
          </p:nvSpPr>
          <p:spPr>
            <a:xfrm>
              <a:off x="2609767" y="1350073"/>
              <a:ext cx="628698" cy="507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Dark</a:t>
              </a:r>
            </a:p>
            <a:p>
              <a:pPr algn="ctr"/>
              <a:r>
                <a: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Sector</a:t>
              </a:r>
            </a:p>
          </p:txBody>
        </p:sp>
        <p:sp>
          <p:nvSpPr>
            <p:cNvPr id="9" name="Rettangolo con angoli arrotondati 46">
              <a:extLst>
                <a:ext uri="{FF2B5EF4-FFF2-40B4-BE49-F238E27FC236}">
                  <a16:creationId xmlns:a16="http://schemas.microsoft.com/office/drawing/2014/main" id="{CAF1D096-C0FF-8840-8970-4CCE2EA4B9FC}"/>
                </a:ext>
              </a:extLst>
            </p:cNvPr>
            <p:cNvSpPr/>
            <p:nvPr/>
          </p:nvSpPr>
          <p:spPr>
            <a:xfrm>
              <a:off x="255939" y="1166724"/>
              <a:ext cx="803305" cy="883636"/>
            </a:xfrm>
            <a:prstGeom prst="roundRect">
              <a:avLst>
                <a:gd name="adj" fmla="val 6044"/>
              </a:avLst>
            </a:prstGeom>
            <a:solidFill>
              <a:srgbClr val="FFFF00"/>
            </a:solidFill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10" name="CasellaDiTesto 47">
              <a:extLst>
                <a:ext uri="{FF2B5EF4-FFF2-40B4-BE49-F238E27FC236}">
                  <a16:creationId xmlns:a16="http://schemas.microsoft.com/office/drawing/2014/main" id="{61EE7B91-AC74-1643-8288-15D678ABDF26}"/>
                </a:ext>
              </a:extLst>
            </p:cNvPr>
            <p:cNvSpPr txBox="1"/>
            <p:nvPr/>
          </p:nvSpPr>
          <p:spPr>
            <a:xfrm>
              <a:off x="249303" y="1366426"/>
              <a:ext cx="806631" cy="507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Standard</a:t>
              </a:r>
            </a:p>
            <a:p>
              <a:pPr algn="ctr"/>
              <a:r>
                <a:rPr lang="en-GB" sz="1200" dirty="0"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Model</a:t>
              </a:r>
            </a:p>
          </p:txBody>
        </p:sp>
        <p:sp>
          <p:nvSpPr>
            <p:cNvPr id="13" name="CasellaDiTesto 52">
              <a:extLst>
                <a:ext uri="{FF2B5EF4-FFF2-40B4-BE49-F238E27FC236}">
                  <a16:creationId xmlns:a16="http://schemas.microsoft.com/office/drawing/2014/main" id="{F2A5846F-9A0F-134E-B0B9-8C16B4E6C310}"/>
                </a:ext>
              </a:extLst>
            </p:cNvPr>
            <p:cNvSpPr txBox="1"/>
            <p:nvPr/>
          </p:nvSpPr>
          <p:spPr>
            <a:xfrm>
              <a:off x="1379438" y="1737084"/>
              <a:ext cx="8803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rgbClr val="7A7A7A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Mediator</a:t>
              </a:r>
            </a:p>
          </p:txBody>
        </p:sp>
        <p:cxnSp>
          <p:nvCxnSpPr>
            <p:cNvPr id="14" name="Connettore 1 57">
              <a:extLst>
                <a:ext uri="{FF2B5EF4-FFF2-40B4-BE49-F238E27FC236}">
                  <a16:creationId xmlns:a16="http://schemas.microsoft.com/office/drawing/2014/main" id="{D145266A-F782-D949-A5FA-34656754AF38}"/>
                </a:ext>
              </a:extLst>
            </p:cNvPr>
            <p:cNvCxnSpPr>
              <a:cxnSpLocks/>
            </p:cNvCxnSpPr>
            <p:nvPr/>
          </p:nvCxnSpPr>
          <p:spPr>
            <a:xfrm>
              <a:off x="1057327" y="1620116"/>
              <a:ext cx="678909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nettore 1 58">
              <a:extLst>
                <a:ext uri="{FF2B5EF4-FFF2-40B4-BE49-F238E27FC236}">
                  <a16:creationId xmlns:a16="http://schemas.microsoft.com/office/drawing/2014/main" id="{E93F0B48-9E72-2A48-AB95-0613F12CB6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78004" y="1615246"/>
              <a:ext cx="687305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Ovale 60">
              <a:extLst>
                <a:ext uri="{FF2B5EF4-FFF2-40B4-BE49-F238E27FC236}">
                  <a16:creationId xmlns:a16="http://schemas.microsoft.com/office/drawing/2014/main" id="{C4D5BE7C-E1C1-2C47-88E7-1D7F47112B65}"/>
                </a:ext>
              </a:extLst>
            </p:cNvPr>
            <p:cNvSpPr/>
            <p:nvPr/>
          </p:nvSpPr>
          <p:spPr>
            <a:xfrm>
              <a:off x="1733060" y="1542643"/>
              <a:ext cx="144000" cy="158400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sp>
        <p:nvSpPr>
          <p:cNvPr id="23" name="CasellaDiTesto 63">
            <a:extLst>
              <a:ext uri="{FF2B5EF4-FFF2-40B4-BE49-F238E27FC236}">
                <a16:creationId xmlns:a16="http://schemas.microsoft.com/office/drawing/2014/main" id="{B5E572A7-34E9-6840-8E6F-5708D5D3339C}"/>
              </a:ext>
            </a:extLst>
          </p:cNvPr>
          <p:cNvSpPr txBox="1"/>
          <p:nvPr/>
        </p:nvSpPr>
        <p:spPr>
          <a:xfrm>
            <a:off x="0" y="3078926"/>
            <a:ext cx="9144000" cy="13234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77750" indent="-177750">
              <a:buFont typeface="Wingdings" pitchFamily="2" charset="2"/>
              <a:buChar char="§"/>
            </a:pPr>
            <a:r>
              <a:rPr lang="en-GB" sz="1600" dirty="0"/>
              <a:t>Dark sector candidates can explain SM anomalies: (g-2)</a:t>
            </a:r>
            <a:r>
              <a:rPr lang="en-GB" sz="1600" dirty="0">
                <a:latin typeface="Symbol" pitchFamily="2" charset="2"/>
              </a:rPr>
              <a:t>m</a:t>
            </a:r>
            <a:r>
              <a:rPr lang="en-GB" sz="1600" dirty="0"/>
              <a:t>, </a:t>
            </a:r>
            <a:r>
              <a:rPr lang="en-GB" sz="1600" baseline="30000" dirty="0"/>
              <a:t>8</a:t>
            </a:r>
            <a:r>
              <a:rPr lang="en-GB" sz="1600" dirty="0"/>
              <a:t>Be, proton radius </a:t>
            </a:r>
          </a:p>
          <a:p>
            <a:pPr marL="177750" indent="-177750">
              <a:buFont typeface="Wingdings" pitchFamily="2" charset="2"/>
              <a:buChar char="§"/>
            </a:pPr>
            <a:r>
              <a:rPr lang="en-GB" sz="1600" dirty="0"/>
              <a:t>The mediator can have a </a:t>
            </a:r>
            <a:r>
              <a:rPr lang="en-GB" sz="1600" b="1" dirty="0">
                <a:solidFill>
                  <a:srgbClr val="800000"/>
                </a:solidFill>
              </a:rPr>
              <a:t>small mass (MeV - 1 GeV)</a:t>
            </a:r>
          </a:p>
          <a:p>
            <a:pPr marL="177750" indent="-177750">
              <a:buFont typeface="Wingdings" pitchFamily="2" charset="2"/>
              <a:buChar char="§"/>
            </a:pPr>
            <a:r>
              <a:rPr lang="en-GB" sz="1600" b="1" dirty="0">
                <a:solidFill>
                  <a:srgbClr val="800000"/>
                </a:solidFill>
              </a:rPr>
              <a:t>Dark sectors particles can have their own new forces (dark forces) </a:t>
            </a:r>
            <a:endParaRPr lang="en-GB" sz="1600" dirty="0">
              <a:solidFill>
                <a:srgbClr val="800000"/>
              </a:solidFill>
            </a:endParaRPr>
          </a:p>
          <a:p>
            <a:pPr marL="177750" indent="-177750">
              <a:buFont typeface="Wingdings" pitchFamily="2" charset="2"/>
              <a:buChar char="§"/>
            </a:pPr>
            <a:r>
              <a:rPr lang="en-GB" sz="1600" dirty="0"/>
              <a:t>Due to its </a:t>
            </a:r>
            <a:r>
              <a:rPr lang="en-GB" sz="1600" b="1" dirty="0">
                <a:solidFill>
                  <a:srgbClr val="800000"/>
                </a:solidFill>
              </a:rPr>
              <a:t>small mass</a:t>
            </a:r>
            <a:r>
              <a:rPr lang="en-GB" sz="1600" dirty="0">
                <a:solidFill>
                  <a:srgbClr val="800000"/>
                </a:solidFill>
              </a:rPr>
              <a:t> </a:t>
            </a:r>
            <a:r>
              <a:rPr lang="en-GB" sz="1600" dirty="0"/>
              <a:t>the mediator can be </a:t>
            </a:r>
            <a:r>
              <a:rPr lang="en-GB" sz="1600" b="1" dirty="0">
                <a:solidFill>
                  <a:srgbClr val="800000"/>
                </a:solidFill>
              </a:rPr>
              <a:t>produced at low energy accelerators</a:t>
            </a:r>
          </a:p>
          <a:p>
            <a:pPr marL="177750" indent="-177750">
              <a:buFont typeface="Wingdings" pitchFamily="2" charset="2"/>
              <a:buChar char="§"/>
            </a:pPr>
            <a:r>
              <a:rPr lang="en-GB" sz="1600" dirty="0"/>
              <a:t>It can </a:t>
            </a:r>
            <a:r>
              <a:rPr lang="en-GB" sz="1600" b="1" dirty="0"/>
              <a:t>decay back to ordinary matter,</a:t>
            </a:r>
            <a:r>
              <a:rPr lang="en-GB" sz="1600" dirty="0"/>
              <a:t> </a:t>
            </a:r>
            <a:r>
              <a:rPr lang="en-GB" sz="1600" b="1" dirty="0"/>
              <a:t>“visible”</a:t>
            </a:r>
            <a:r>
              <a:rPr lang="en-GB" sz="1600" dirty="0"/>
              <a:t> decays, or </a:t>
            </a:r>
            <a:r>
              <a:rPr lang="en-GB" sz="1600" b="1" dirty="0"/>
              <a:t>not, “invisible” decays.</a:t>
            </a:r>
            <a:endParaRPr lang="en-GB" sz="1600" dirty="0"/>
          </a:p>
        </p:txBody>
      </p:sp>
      <p:pic>
        <p:nvPicPr>
          <p:cNvPr id="3" name="Immagine 5">
            <a:extLst>
              <a:ext uri="{FF2B5EF4-FFF2-40B4-BE49-F238E27FC236}">
                <a16:creationId xmlns:a16="http://schemas.microsoft.com/office/drawing/2014/main" id="{EA28D3DD-E8FB-46F2-0591-98F4124C528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8614" y="5074065"/>
            <a:ext cx="4240229" cy="1240366"/>
          </a:xfrm>
          <a:prstGeom prst="rect">
            <a:avLst/>
          </a:prstGeom>
        </p:spPr>
      </p:pic>
      <p:sp>
        <p:nvSpPr>
          <p:cNvPr id="4" name="Freccia bidirezionale orizzontale 7">
            <a:extLst>
              <a:ext uri="{FF2B5EF4-FFF2-40B4-BE49-F238E27FC236}">
                <a16:creationId xmlns:a16="http://schemas.microsoft.com/office/drawing/2014/main" id="{1D19F9DA-B74A-8E2B-4A58-6DF0879BE756}"/>
              </a:ext>
            </a:extLst>
          </p:cNvPr>
          <p:cNvSpPr/>
          <p:nvPr/>
        </p:nvSpPr>
        <p:spPr>
          <a:xfrm>
            <a:off x="1620893" y="4919546"/>
            <a:ext cx="1201526" cy="154519"/>
          </a:xfrm>
          <a:prstGeom prst="leftRightArrow">
            <a:avLst>
              <a:gd name="adj1" fmla="val 100000"/>
              <a:gd name="adj2" fmla="val 21919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Thermal</a:t>
            </a:r>
          </a:p>
        </p:txBody>
      </p:sp>
      <p:sp>
        <p:nvSpPr>
          <p:cNvPr id="24" name="CasellaDiTesto 34">
            <a:extLst>
              <a:ext uri="{FF2B5EF4-FFF2-40B4-BE49-F238E27FC236}">
                <a16:creationId xmlns:a16="http://schemas.microsoft.com/office/drawing/2014/main" id="{ADDCE8AF-A985-3DDB-7A2F-F939FC6761EC}"/>
              </a:ext>
            </a:extLst>
          </p:cNvPr>
          <p:cNvSpPr txBox="1"/>
          <p:nvPr/>
        </p:nvSpPr>
        <p:spPr>
          <a:xfrm>
            <a:off x="5003358" y="4522218"/>
            <a:ext cx="1358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7A7A7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HEP open issues</a:t>
            </a:r>
          </a:p>
        </p:txBody>
      </p:sp>
      <p:sp>
        <p:nvSpPr>
          <p:cNvPr id="25" name="CasellaDiTesto 35">
            <a:extLst>
              <a:ext uri="{FF2B5EF4-FFF2-40B4-BE49-F238E27FC236}">
                <a16:creationId xmlns:a16="http://schemas.microsoft.com/office/drawing/2014/main" id="{2D5D76B2-3AB8-5587-C0C5-28EB3DF717BF}"/>
              </a:ext>
            </a:extLst>
          </p:cNvPr>
          <p:cNvSpPr txBox="1"/>
          <p:nvPr/>
        </p:nvSpPr>
        <p:spPr>
          <a:xfrm>
            <a:off x="7844766" y="4491440"/>
            <a:ext cx="1178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7A7A7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Laboratories</a:t>
            </a:r>
          </a:p>
        </p:txBody>
      </p:sp>
      <p:sp>
        <p:nvSpPr>
          <p:cNvPr id="26" name="CasellaDiTesto 36">
            <a:extLst>
              <a:ext uri="{FF2B5EF4-FFF2-40B4-BE49-F238E27FC236}">
                <a16:creationId xmlns:a16="http://schemas.microsoft.com/office/drawing/2014/main" id="{737A9EDD-ED1C-B704-F807-B9A6C673B32F}"/>
              </a:ext>
            </a:extLst>
          </p:cNvPr>
          <p:cNvSpPr txBox="1"/>
          <p:nvPr/>
        </p:nvSpPr>
        <p:spPr>
          <a:xfrm>
            <a:off x="6771280" y="4505139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7A7A7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Portals</a:t>
            </a:r>
          </a:p>
        </p:txBody>
      </p:sp>
      <p:pic>
        <p:nvPicPr>
          <p:cNvPr id="27" name="Immagine 54">
            <a:extLst>
              <a:ext uri="{FF2B5EF4-FFF2-40B4-BE49-F238E27FC236}">
                <a16:creationId xmlns:a16="http://schemas.microsoft.com/office/drawing/2014/main" id="{7B3C2D9E-ED55-A89B-338F-2CA442AEB6E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3F7FA"/>
              </a:clrFrom>
              <a:clrTo>
                <a:srgbClr val="F3F7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91485" y="4747185"/>
            <a:ext cx="4156364" cy="191935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FE73DD5-4940-3079-C76F-8401F280BE9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1362" y="943197"/>
            <a:ext cx="3062017" cy="213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0936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9B583-DE4A-A25F-4991-D2989F685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71800"/>
            <a:ext cx="9144000" cy="914400"/>
          </a:xfrm>
        </p:spPr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Atomki</a:t>
            </a:r>
            <a:r>
              <a:rPr lang="en-GB" dirty="0"/>
              <a:t> anomaly and X17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9075B5-9884-2717-6371-7DCB8C49B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8260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39492-12BC-31F2-8F0B-D0136813D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Physics in nuclear IPC transitions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F1742A-D812-17DE-F4CE-70F2C1235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15</a:t>
            </a:fld>
            <a:endParaRPr lang="en-US"/>
          </a:p>
        </p:txBody>
      </p:sp>
      <p:pic>
        <p:nvPicPr>
          <p:cNvPr id="17" name="Picture 16" descr="A diagram of a physics experiment&#10;&#10;Description automatically generated">
            <a:extLst>
              <a:ext uri="{FF2B5EF4-FFF2-40B4-BE49-F238E27FC236}">
                <a16:creationId xmlns:a16="http://schemas.microsoft.com/office/drawing/2014/main" id="{85317B53-6A8D-3F76-32AC-66E37DE836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3295" y="4676744"/>
            <a:ext cx="2188396" cy="1557953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CA2BFE2C-F2D6-6E6F-75C4-AC0F66CC7EF4}"/>
              </a:ext>
            </a:extLst>
          </p:cNvPr>
          <p:cNvGrpSpPr/>
          <p:nvPr/>
        </p:nvGrpSpPr>
        <p:grpSpPr>
          <a:xfrm>
            <a:off x="4826013" y="2806834"/>
            <a:ext cx="3995507" cy="1557953"/>
            <a:chOff x="4864515" y="3085967"/>
            <a:chExt cx="3995507" cy="1557953"/>
          </a:xfrm>
        </p:grpSpPr>
        <p:pic>
          <p:nvPicPr>
            <p:cNvPr id="19" name="Picture 18" descr="A close-up of a person's face&#10;&#10;Description automatically generated">
              <a:extLst>
                <a:ext uri="{FF2B5EF4-FFF2-40B4-BE49-F238E27FC236}">
                  <a16:creationId xmlns:a16="http://schemas.microsoft.com/office/drawing/2014/main" id="{0B3456AB-E5B4-2618-AB5F-882193A0AF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71625" y="3085967"/>
              <a:ext cx="2188397" cy="155795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pic>
          <p:nvPicPr>
            <p:cNvPr id="22" name="Picture 21" descr="A close-up of a person's face&#10;&#10;Description automatically generated">
              <a:extLst>
                <a:ext uri="{FF2B5EF4-FFF2-40B4-BE49-F238E27FC236}">
                  <a16:creationId xmlns:a16="http://schemas.microsoft.com/office/drawing/2014/main" id="{871296EB-585C-4B03-87F5-14732D30A2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64515" y="3085967"/>
              <a:ext cx="1793132" cy="1557953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49E807E-5350-6DDB-2CD4-09BBD11EF734}"/>
              </a:ext>
            </a:extLst>
          </p:cNvPr>
          <p:cNvGrpSpPr/>
          <p:nvPr/>
        </p:nvGrpSpPr>
        <p:grpSpPr>
          <a:xfrm>
            <a:off x="232017" y="1564107"/>
            <a:ext cx="3731478" cy="1235060"/>
            <a:chOff x="5989" y="1246152"/>
            <a:chExt cx="3731478" cy="1235060"/>
          </a:xfrm>
        </p:grpSpPr>
        <p:pic>
          <p:nvPicPr>
            <p:cNvPr id="15" name="Picture 14" descr="A diagram of a molecule&#10;&#10;Description automatically generated">
              <a:extLst>
                <a:ext uri="{FF2B5EF4-FFF2-40B4-BE49-F238E27FC236}">
                  <a16:creationId xmlns:a16="http://schemas.microsoft.com/office/drawing/2014/main" id="{4F318CA0-6100-7AFD-47C8-3529667004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89" y="1246152"/>
              <a:ext cx="3674305" cy="1235060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2F768A4-08E1-190E-D4E0-17910BE094EA}"/>
                </a:ext>
              </a:extLst>
            </p:cNvPr>
            <p:cNvSpPr/>
            <p:nvPr/>
          </p:nvSpPr>
          <p:spPr>
            <a:xfrm>
              <a:off x="2930467" y="1891752"/>
              <a:ext cx="807000" cy="56139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Rettangolo 46">
            <a:extLst>
              <a:ext uri="{FF2B5EF4-FFF2-40B4-BE49-F238E27FC236}">
                <a16:creationId xmlns:a16="http://schemas.microsoft.com/office/drawing/2014/main" id="{5CF0ACC2-C169-AC2D-53D8-B7E1A743D4D4}"/>
              </a:ext>
            </a:extLst>
          </p:cNvPr>
          <p:cNvSpPr/>
          <p:nvPr/>
        </p:nvSpPr>
        <p:spPr>
          <a:xfrm>
            <a:off x="1972" y="922976"/>
            <a:ext cx="5205296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800000"/>
                </a:solidFill>
                <a:latin typeface="LiberationSans"/>
              </a:rPr>
              <a:t>Excite the nucleus by proton capture:</a:t>
            </a:r>
            <a:r>
              <a:rPr lang="en-US" sz="1600" b="1" dirty="0">
                <a:latin typeface="LiberationSans"/>
              </a:rPr>
              <a:t> </a:t>
            </a:r>
            <a:br>
              <a:rPr lang="en-US" sz="1600" b="1" dirty="0">
                <a:latin typeface="LiberationSans"/>
              </a:rPr>
            </a:br>
            <a:r>
              <a:rPr lang="en-US" sz="1600" b="1" dirty="0">
                <a:latin typeface="LiberationSans"/>
              </a:rPr>
              <a:t>choose the level by using appropriate p energy (few MeV) </a:t>
            </a:r>
            <a:endParaRPr lang="en-GB" sz="1600" dirty="0">
              <a:effectLst/>
            </a:endParaRPr>
          </a:p>
        </p:txBody>
      </p:sp>
      <p:sp>
        <p:nvSpPr>
          <p:cNvPr id="28" name="Rettangolo 46">
            <a:extLst>
              <a:ext uri="{FF2B5EF4-FFF2-40B4-BE49-F238E27FC236}">
                <a16:creationId xmlns:a16="http://schemas.microsoft.com/office/drawing/2014/main" id="{062B2C2C-DFB7-A324-B2A2-D0C813EF1599}"/>
              </a:ext>
            </a:extLst>
          </p:cNvPr>
          <p:cNvSpPr/>
          <p:nvPr/>
        </p:nvSpPr>
        <p:spPr>
          <a:xfrm>
            <a:off x="-7655" y="2957457"/>
            <a:ext cx="4761750" cy="13234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800000"/>
                </a:solidFill>
                <a:effectLst/>
                <a:latin typeface="LiberationSans"/>
              </a:rPr>
              <a:t>Standard Model deexcitation m</a:t>
            </a:r>
            <a:r>
              <a:rPr lang="en-US" sz="1600" b="1" dirty="0">
                <a:solidFill>
                  <a:srgbClr val="800000"/>
                </a:solidFill>
                <a:latin typeface="LiberationSans"/>
              </a:rPr>
              <a:t>echanisms:</a:t>
            </a:r>
            <a:r>
              <a:rPr lang="en-US" sz="1600" b="1" dirty="0">
                <a:latin typeface="LiberationSans"/>
              </a:rPr>
              <a:t> </a:t>
            </a:r>
            <a:br>
              <a:rPr lang="en-US" sz="1600" b="1" dirty="0">
                <a:latin typeface="LiberationSans"/>
              </a:rPr>
            </a:br>
            <a:r>
              <a:rPr lang="en-US" sz="1600" b="1" dirty="0">
                <a:latin typeface="LiberationSans"/>
              </a:rPr>
              <a:t>a) </a:t>
            </a:r>
            <a:r>
              <a:rPr lang="en-US" sz="1600" b="1" dirty="0">
                <a:latin typeface="Symbol" pitchFamily="2" charset="2"/>
              </a:rPr>
              <a:t>g</a:t>
            </a:r>
            <a:r>
              <a:rPr lang="en-US" sz="1600" b="1" dirty="0">
                <a:latin typeface="LiberationSans"/>
              </a:rPr>
              <a:t> emission</a:t>
            </a:r>
          </a:p>
          <a:p>
            <a:r>
              <a:rPr lang="en-US" sz="1600" b="1" dirty="0">
                <a:effectLst/>
                <a:latin typeface="LiberationSans"/>
              </a:rPr>
              <a:t>b) Internal Pair Creation (IPC): </a:t>
            </a:r>
            <a:br>
              <a:rPr lang="en-US" sz="1600" b="1" dirty="0">
                <a:effectLst/>
                <a:latin typeface="LiberationSans"/>
              </a:rPr>
            </a:br>
            <a:r>
              <a:rPr lang="en-US" sz="1600" b="1" dirty="0">
                <a:effectLst/>
                <a:latin typeface="LiberationSans"/>
              </a:rPr>
              <a:t>    - emit an off-shell photon </a:t>
            </a:r>
            <a:r>
              <a:rPr lang="en-US" sz="1600" b="1" dirty="0">
                <a:effectLst/>
                <a:latin typeface="Symbol" pitchFamily="2" charset="2"/>
              </a:rPr>
              <a:t>g</a:t>
            </a:r>
            <a:r>
              <a:rPr lang="en-US" sz="1600" b="1" dirty="0">
                <a:effectLst/>
                <a:latin typeface="LiberationSans"/>
              </a:rPr>
              <a:t>* </a:t>
            </a:r>
            <a:br>
              <a:rPr lang="en-US" sz="1600" b="1" dirty="0">
                <a:effectLst/>
                <a:latin typeface="LiberationSans"/>
              </a:rPr>
            </a:br>
            <a:r>
              <a:rPr lang="en-US" sz="1600" b="1" dirty="0">
                <a:effectLst/>
                <a:latin typeface="LiberationSans"/>
              </a:rPr>
              <a:t>    - </a:t>
            </a:r>
            <a:r>
              <a:rPr lang="en-US" sz="1600" b="1" dirty="0">
                <a:effectLst/>
                <a:latin typeface="Symbol" pitchFamily="2" charset="2"/>
              </a:rPr>
              <a:t>g</a:t>
            </a:r>
            <a:r>
              <a:rPr lang="en-US" sz="1600" b="1" dirty="0">
                <a:effectLst/>
                <a:latin typeface="LiberationSans"/>
              </a:rPr>
              <a:t>* decays to </a:t>
            </a:r>
            <a:r>
              <a:rPr lang="en-US" sz="1600" b="1" dirty="0" err="1">
                <a:effectLst/>
                <a:latin typeface="LiberationSans"/>
              </a:rPr>
              <a:t>ee</a:t>
            </a:r>
            <a:r>
              <a:rPr lang="en-US" sz="1600" b="1" dirty="0">
                <a:effectLst/>
                <a:latin typeface="LiberationSans"/>
              </a:rPr>
              <a:t> pair </a:t>
            </a:r>
            <a:endParaRPr lang="en-GB" sz="1600" dirty="0">
              <a:effectLst/>
            </a:endParaRPr>
          </a:p>
        </p:txBody>
      </p:sp>
      <p:sp>
        <p:nvSpPr>
          <p:cNvPr id="30" name="Rettangolo 46">
            <a:extLst>
              <a:ext uri="{FF2B5EF4-FFF2-40B4-BE49-F238E27FC236}">
                <a16:creationId xmlns:a16="http://schemas.microsoft.com/office/drawing/2014/main" id="{D81D43E7-6651-1EDD-9EB5-E323DDE52777}"/>
              </a:ext>
            </a:extLst>
          </p:cNvPr>
          <p:cNvSpPr/>
          <p:nvPr/>
        </p:nvSpPr>
        <p:spPr>
          <a:xfrm>
            <a:off x="29135" y="4853217"/>
            <a:ext cx="5549732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800000"/>
                </a:solidFill>
                <a:effectLst/>
                <a:latin typeface="LiberationSans"/>
              </a:rPr>
              <a:t>New Physics (NP) deexcitation m</a:t>
            </a:r>
            <a:r>
              <a:rPr lang="en-US" sz="1600" b="1" dirty="0">
                <a:solidFill>
                  <a:srgbClr val="800000"/>
                </a:solidFill>
                <a:latin typeface="LiberationSans"/>
              </a:rPr>
              <a:t>echanisms:</a:t>
            </a:r>
          </a:p>
          <a:p>
            <a:r>
              <a:rPr lang="en-US" sz="1600" b="1" dirty="0">
                <a:latin typeface="LiberationSans"/>
              </a:rPr>
              <a:t>- Produce an intermediate on shell </a:t>
            </a:r>
            <a:r>
              <a:rPr lang="en-US" sz="1600" b="1" dirty="0">
                <a:solidFill>
                  <a:srgbClr val="800000"/>
                </a:solidFill>
                <a:latin typeface="LiberationSans"/>
              </a:rPr>
              <a:t>new particle X </a:t>
            </a:r>
            <a:r>
              <a:rPr lang="en-US" sz="1600" b="1" dirty="0">
                <a:latin typeface="LiberationSans"/>
              </a:rPr>
              <a:t>(mass M</a:t>
            </a:r>
            <a:r>
              <a:rPr lang="en-US" sz="1600" b="1" baseline="-25000" dirty="0">
                <a:latin typeface="LiberationSans"/>
              </a:rPr>
              <a:t>X</a:t>
            </a:r>
            <a:r>
              <a:rPr lang="en-US" sz="1600" b="1" dirty="0">
                <a:latin typeface="LiberationSans"/>
              </a:rPr>
              <a:t>)</a:t>
            </a:r>
            <a:endParaRPr lang="en-US" sz="1600" b="1" baseline="-25000" dirty="0">
              <a:latin typeface="LiberationSans"/>
            </a:endParaRPr>
          </a:p>
          <a:p>
            <a:r>
              <a:rPr lang="en-US" sz="1600" b="1" dirty="0">
                <a:latin typeface="LiberationSans"/>
              </a:rPr>
              <a:t>- X decays to </a:t>
            </a:r>
            <a:r>
              <a:rPr lang="en-US" sz="1600" b="1" dirty="0" err="1">
                <a:latin typeface="LiberationSans"/>
              </a:rPr>
              <a:t>e</a:t>
            </a:r>
            <a:r>
              <a:rPr lang="en-US" sz="1600" b="1" baseline="30000" dirty="0" err="1">
                <a:latin typeface="LiberationSans"/>
              </a:rPr>
              <a:t>+</a:t>
            </a:r>
            <a:r>
              <a:rPr lang="en-US" sz="1600" b="1" dirty="0" err="1">
                <a:latin typeface="LiberationSans"/>
              </a:rPr>
              <a:t>e</a:t>
            </a:r>
            <a:r>
              <a:rPr lang="en-US" sz="1600" b="1" baseline="30000" dirty="0">
                <a:latin typeface="Symbol" pitchFamily="2" charset="2"/>
              </a:rPr>
              <a:t>-</a:t>
            </a:r>
            <a:r>
              <a:rPr lang="en-US" sz="1600" b="1" dirty="0">
                <a:latin typeface="LiberationSans"/>
              </a:rPr>
              <a:t> pair</a:t>
            </a:r>
          </a:p>
        </p:txBody>
      </p:sp>
      <p:sp>
        <p:nvSpPr>
          <p:cNvPr id="31" name="Rettangolo 46">
            <a:extLst>
              <a:ext uri="{FF2B5EF4-FFF2-40B4-BE49-F238E27FC236}">
                <a16:creationId xmlns:a16="http://schemas.microsoft.com/office/drawing/2014/main" id="{E251DCD1-6287-B555-73C4-95686C5BCA7C}"/>
              </a:ext>
            </a:extLst>
          </p:cNvPr>
          <p:cNvSpPr/>
          <p:nvPr/>
        </p:nvSpPr>
        <p:spPr>
          <a:xfrm>
            <a:off x="1757454" y="5847232"/>
            <a:ext cx="5549732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800000"/>
                </a:solidFill>
                <a:effectLst/>
                <a:latin typeface="LiberationSans"/>
              </a:rPr>
              <a:t>NP produce enhanced IPC rate and different </a:t>
            </a:r>
            <a:r>
              <a:rPr lang="en-US" sz="1600" b="1" dirty="0" err="1">
                <a:solidFill>
                  <a:srgbClr val="800000"/>
                </a:solidFill>
                <a:effectLst/>
                <a:latin typeface="Symbol" pitchFamily="2" charset="2"/>
              </a:rPr>
              <a:t>q</a:t>
            </a:r>
            <a:r>
              <a:rPr lang="en-US" sz="1600" b="1" baseline="-25000" dirty="0" err="1">
                <a:solidFill>
                  <a:srgbClr val="800000"/>
                </a:solidFill>
                <a:effectLst/>
                <a:latin typeface="LiberationSans"/>
              </a:rPr>
              <a:t>ee</a:t>
            </a:r>
            <a:r>
              <a:rPr lang="en-US" sz="1600" b="1" dirty="0">
                <a:solidFill>
                  <a:srgbClr val="800000"/>
                </a:solidFill>
                <a:effectLst/>
                <a:latin typeface="LiberationSans"/>
              </a:rPr>
              <a:t> distribution!</a:t>
            </a:r>
            <a:endParaRPr lang="en-US" sz="1600" b="1" dirty="0">
              <a:latin typeface="LiberationSans"/>
            </a:endParaRPr>
          </a:p>
        </p:txBody>
      </p:sp>
      <p:sp>
        <p:nvSpPr>
          <p:cNvPr id="32" name="Rettangolo 46">
            <a:extLst>
              <a:ext uri="{FF2B5EF4-FFF2-40B4-BE49-F238E27FC236}">
                <a16:creationId xmlns:a16="http://schemas.microsoft.com/office/drawing/2014/main" id="{A8E4B56D-E208-922D-E660-82EFFC05033C}"/>
              </a:ext>
            </a:extLst>
          </p:cNvPr>
          <p:cNvSpPr/>
          <p:nvPr/>
        </p:nvSpPr>
        <p:spPr>
          <a:xfrm>
            <a:off x="4958201" y="2531013"/>
            <a:ext cx="1478238" cy="338554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200" b="1" dirty="0">
                <a:solidFill>
                  <a:srgbClr val="800000"/>
                </a:solidFill>
                <a:effectLst/>
                <a:latin typeface="Symbol" pitchFamily="2" charset="2"/>
              </a:rPr>
              <a:t>g</a:t>
            </a:r>
            <a:r>
              <a:rPr lang="en-US" sz="1600" b="1" dirty="0">
                <a:solidFill>
                  <a:srgbClr val="800000"/>
                </a:solidFill>
                <a:effectLst/>
                <a:latin typeface="LiberationSans"/>
              </a:rPr>
              <a:t> </a:t>
            </a:r>
            <a:r>
              <a:rPr lang="en-US" sz="1200" b="1" dirty="0">
                <a:solidFill>
                  <a:srgbClr val="800000"/>
                </a:solidFill>
                <a:effectLst/>
                <a:latin typeface="LiberationSans"/>
              </a:rPr>
              <a:t>emission</a:t>
            </a:r>
            <a:endParaRPr lang="en-US" sz="1200" b="1" dirty="0">
              <a:latin typeface="LiberationSans"/>
            </a:endParaRPr>
          </a:p>
        </p:txBody>
      </p:sp>
      <p:sp>
        <p:nvSpPr>
          <p:cNvPr id="33" name="Rettangolo 46">
            <a:extLst>
              <a:ext uri="{FF2B5EF4-FFF2-40B4-BE49-F238E27FC236}">
                <a16:creationId xmlns:a16="http://schemas.microsoft.com/office/drawing/2014/main" id="{B222304E-942D-9BBC-A74E-C0107D9A780D}"/>
              </a:ext>
            </a:extLst>
          </p:cNvPr>
          <p:cNvSpPr/>
          <p:nvPr/>
        </p:nvSpPr>
        <p:spPr>
          <a:xfrm>
            <a:off x="6691063" y="2536419"/>
            <a:ext cx="2060327" cy="276999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200" b="1" dirty="0">
                <a:solidFill>
                  <a:srgbClr val="800000"/>
                </a:solidFill>
                <a:effectLst/>
                <a:latin typeface="LiberationSans"/>
              </a:rPr>
              <a:t>IPC</a:t>
            </a:r>
            <a:endParaRPr lang="en-US" sz="1200" b="1" dirty="0">
              <a:latin typeface="LiberationSans"/>
            </a:endParaRPr>
          </a:p>
        </p:txBody>
      </p:sp>
      <p:pic>
        <p:nvPicPr>
          <p:cNvPr id="2052" name="Picture 4" descr="symbols - How to type a bigger $\oplus$ - TeX - LaTeX Stack Exchange">
            <a:extLst>
              <a:ext uri="{FF2B5EF4-FFF2-40B4-BE49-F238E27FC236}">
                <a16:creationId xmlns:a16="http://schemas.microsoft.com/office/drawing/2014/main" id="{9B9D59AD-46BD-00D0-F7C0-CBD6D2BD45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37" b="94268" l="3896" r="100000">
                        <a14:foregroundMark x1="11688" y1="77707" x2="11688" y2="77707"/>
                        <a14:foregroundMark x1="40260" y1="94904" x2="40260" y2="94904"/>
                        <a14:foregroundMark x1="52597" y1="94904" x2="52597" y2="94904"/>
                        <a14:foregroundMark x1="95455" y1="58599" x2="95455" y2="58599"/>
                        <a14:foregroundMark x1="95455" y1="52866" x2="95455" y2="52866"/>
                        <a14:foregroundMark x1="48701" y1="51592" x2="48701" y2="51592"/>
                        <a14:foregroundMark x1="26623" y1="14650" x2="26623" y2="14650"/>
                        <a14:foregroundMark x1="14286" y1="23567" x2="14286" y2="23567"/>
                        <a14:foregroundMark x1="31818" y1="12739" x2="31818" y2="12739"/>
                        <a14:foregroundMark x1="42208" y1="8917" x2="42208" y2="8917"/>
                        <a14:foregroundMark x1="51948" y1="8917" x2="51948" y2="8917"/>
                        <a14:foregroundMark x1="48052" y1="7006" x2="48052" y2="7006"/>
                        <a14:foregroundMark x1="62987" y1="10828" x2="62987" y2="10828"/>
                        <a14:foregroundMark x1="72727" y1="14650" x2="72727" y2="14650"/>
                        <a14:foregroundMark x1="81169" y1="21019" x2="81169" y2="21019"/>
                        <a14:foregroundMark x1="85065" y1="26752" x2="85065" y2="26752"/>
                        <a14:foregroundMark x1="90909" y1="32484" x2="90909" y2="32484"/>
                        <a14:foregroundMark x1="93506" y1="40764" x2="93506" y2="40764"/>
                        <a14:foregroundMark x1="93506" y1="49045" x2="93506" y2="49045"/>
                        <a14:foregroundMark x1="95455" y1="47134" x2="95455" y2="47134"/>
                        <a14:foregroundMark x1="95455" y1="51592" x2="95455" y2="51592"/>
                        <a14:foregroundMark x1="81818" y1="50955" x2="81818" y2="50955"/>
                        <a14:foregroundMark x1="68182" y1="51592" x2="68182" y2="51592"/>
                        <a14:foregroundMark x1="58442" y1="50955" x2="58442" y2="50955"/>
                        <a14:foregroundMark x1="42857" y1="51592" x2="42857" y2="51592"/>
                        <a14:foregroundMark x1="81818" y1="84076" x2="81818" y2="84076"/>
                        <a14:foregroundMark x1="74026" y1="88535" x2="74026" y2="88535"/>
                        <a14:foregroundMark x1="66883" y1="91083" x2="66883" y2="91083"/>
                        <a14:foregroundMark x1="55844" y1="94904" x2="55844" y2="949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34000" y="4408418"/>
            <a:ext cx="321641" cy="325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tangolo 46">
            <a:extLst>
              <a:ext uri="{FF2B5EF4-FFF2-40B4-BE49-F238E27FC236}">
                <a16:creationId xmlns:a16="http://schemas.microsoft.com/office/drawing/2014/main" id="{50D8D079-C8FD-7496-F12C-203D4F3AC521}"/>
              </a:ext>
            </a:extLst>
          </p:cNvPr>
          <p:cNvSpPr/>
          <p:nvPr/>
        </p:nvSpPr>
        <p:spPr>
          <a:xfrm>
            <a:off x="2583625" y="6288391"/>
            <a:ext cx="5549732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800000"/>
                </a:solidFill>
                <a:effectLst/>
                <a:latin typeface="LiberationSans"/>
              </a:rPr>
              <a:t>Need transitions with </a:t>
            </a:r>
            <a:r>
              <a:rPr lang="en-US" sz="1600" b="1" dirty="0">
                <a:solidFill>
                  <a:srgbClr val="800000"/>
                </a:solidFill>
                <a:effectLst/>
                <a:latin typeface="Symbol" pitchFamily="2" charset="2"/>
              </a:rPr>
              <a:t>D</a:t>
            </a:r>
            <a:r>
              <a:rPr lang="en-US" sz="1600" b="1" dirty="0">
                <a:solidFill>
                  <a:srgbClr val="800000"/>
                </a:solidFill>
                <a:effectLst/>
                <a:latin typeface="LiberationSans"/>
              </a:rPr>
              <a:t>E&gt; M</a:t>
            </a:r>
            <a:r>
              <a:rPr lang="en-US" sz="1600" b="1" baseline="-25000" dirty="0">
                <a:solidFill>
                  <a:srgbClr val="800000"/>
                </a:solidFill>
                <a:effectLst/>
                <a:latin typeface="LiberationSans"/>
              </a:rPr>
              <a:t>X </a:t>
            </a:r>
            <a:endParaRPr lang="en-US" sz="1600" b="1" baseline="-25000" dirty="0">
              <a:latin typeface="LiberationSans"/>
            </a:endParaRPr>
          </a:p>
        </p:txBody>
      </p:sp>
    </p:spTree>
    <p:extLst>
      <p:ext uri="{BB962C8B-B14F-4D97-AF65-F5344CB8AC3E}">
        <p14:creationId xmlns:p14="http://schemas.microsoft.com/office/powerpoint/2010/main" val="6805110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EA704F8-E401-9A59-9327-1E782418A7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7300" y="930292"/>
            <a:ext cx="2239539" cy="29571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1C7FBD-80D2-4CC0-4713-8E0E4FF44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IPC experimental setup at </a:t>
            </a:r>
            <a:r>
              <a:rPr lang="en-US" dirty="0" err="1"/>
              <a:t>Atomki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9C1716-8562-6A97-0C52-9319B27DA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CC9E13F3-F7BC-E79F-9E09-8F477C434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091" b="89394" l="4000" r="90000">
                        <a14:foregroundMark x1="11667" y1="45455" x2="11667" y2="45455"/>
                        <a14:foregroundMark x1="5333" y1="66667" x2="5333" y2="66667"/>
                        <a14:foregroundMark x1="4000" y1="22727" x2="4000" y2="22727"/>
                        <a14:foregroundMark x1="24000" y1="39394" x2="24000" y2="39394"/>
                        <a14:foregroundMark x1="21333" y1="39394" x2="21333" y2="39394"/>
                        <a14:foregroundMark x1="39333" y1="31818" x2="39333" y2="31818"/>
                        <a14:foregroundMark x1="80000" y1="72727" x2="80000" y2="72727"/>
                        <a14:foregroundMark x1="87667" y1="68182" x2="87667" y2="6818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534" y="931304"/>
            <a:ext cx="1213984" cy="267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FFCD7FA-D7B5-08BD-39DC-024729FF780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15577" y="3896458"/>
            <a:ext cx="2220949" cy="2882961"/>
          </a:xfrm>
          <a:prstGeom prst="rect">
            <a:avLst/>
          </a:prstGeom>
        </p:spPr>
      </p:pic>
      <p:pic>
        <p:nvPicPr>
          <p:cNvPr id="11" name="Picture 10" descr="A drawing of a hexagonal object&#10;&#10;Description automatically generated">
            <a:extLst>
              <a:ext uri="{FF2B5EF4-FFF2-40B4-BE49-F238E27FC236}">
                <a16:creationId xmlns:a16="http://schemas.microsoft.com/office/drawing/2014/main" id="{49FB828B-3FF4-79B3-184C-5DCA821C3E0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4863" y="4493494"/>
            <a:ext cx="2336006" cy="2194591"/>
          </a:xfrm>
          <a:prstGeom prst="rect">
            <a:avLst/>
          </a:prstGeom>
        </p:spPr>
      </p:pic>
      <p:pic>
        <p:nvPicPr>
          <p:cNvPr id="13" name="Picture 12" descr="A blue and yellow lego pieces&#10;&#10;Description automatically generated with medium confidence">
            <a:extLst>
              <a:ext uri="{FF2B5EF4-FFF2-40B4-BE49-F238E27FC236}">
                <a16:creationId xmlns:a16="http://schemas.microsoft.com/office/drawing/2014/main" id="{224DA23A-3867-E412-D396-EE52FB5D2F8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47236" y="1598435"/>
            <a:ext cx="2353632" cy="2284972"/>
          </a:xfrm>
          <a:prstGeom prst="rect">
            <a:avLst/>
          </a:prstGeom>
        </p:spPr>
      </p:pic>
      <p:sp>
        <p:nvSpPr>
          <p:cNvPr id="14" name="Rettangolo 46">
            <a:extLst>
              <a:ext uri="{FF2B5EF4-FFF2-40B4-BE49-F238E27FC236}">
                <a16:creationId xmlns:a16="http://schemas.microsoft.com/office/drawing/2014/main" id="{ACEF346D-FB5E-032A-4736-3CDBBA6A55DE}"/>
              </a:ext>
            </a:extLst>
          </p:cNvPr>
          <p:cNvSpPr/>
          <p:nvPr/>
        </p:nvSpPr>
        <p:spPr>
          <a:xfrm>
            <a:off x="4521835" y="930292"/>
            <a:ext cx="2368340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800000"/>
                </a:solidFill>
                <a:latin typeface="LiberationSans"/>
              </a:rPr>
              <a:t>5 arm spectrometer </a:t>
            </a:r>
            <a:r>
              <a:rPr lang="en-US" sz="1400" b="1" baseline="30000" dirty="0">
                <a:solidFill>
                  <a:srgbClr val="800000"/>
                </a:solidFill>
                <a:latin typeface="LiberationSans"/>
              </a:rPr>
              <a:t>8</a:t>
            </a:r>
            <a:r>
              <a:rPr lang="en-US" sz="1400" b="1" dirty="0">
                <a:solidFill>
                  <a:srgbClr val="800000"/>
                </a:solidFill>
                <a:latin typeface="LiberationSans"/>
              </a:rPr>
              <a:t>Be 2016</a:t>
            </a:r>
            <a:endParaRPr lang="en-GB" sz="1400" dirty="0">
              <a:effectLst/>
            </a:endParaRPr>
          </a:p>
        </p:txBody>
      </p:sp>
      <p:sp>
        <p:nvSpPr>
          <p:cNvPr id="15" name="Rettangolo 46">
            <a:extLst>
              <a:ext uri="{FF2B5EF4-FFF2-40B4-BE49-F238E27FC236}">
                <a16:creationId xmlns:a16="http://schemas.microsoft.com/office/drawing/2014/main" id="{8060FC0D-19C5-D09A-41F9-0F0AC0E6B736}"/>
              </a:ext>
            </a:extLst>
          </p:cNvPr>
          <p:cNvSpPr/>
          <p:nvPr/>
        </p:nvSpPr>
        <p:spPr>
          <a:xfrm>
            <a:off x="4531606" y="3884912"/>
            <a:ext cx="2368340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800000"/>
                </a:solidFill>
                <a:latin typeface="LiberationSans"/>
              </a:rPr>
              <a:t>6 arm spectrometer </a:t>
            </a:r>
            <a:r>
              <a:rPr lang="en-US" sz="1400" b="1" baseline="30000" dirty="0">
                <a:solidFill>
                  <a:srgbClr val="800000"/>
                </a:solidFill>
                <a:latin typeface="LiberationSans"/>
              </a:rPr>
              <a:t>4</a:t>
            </a:r>
            <a:r>
              <a:rPr lang="en-US" sz="1400" b="1" dirty="0">
                <a:solidFill>
                  <a:srgbClr val="800000"/>
                </a:solidFill>
                <a:latin typeface="LiberationSans"/>
              </a:rPr>
              <a:t>He 2020</a:t>
            </a:r>
            <a:endParaRPr lang="en-GB" sz="1400" dirty="0">
              <a:effectLst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2713331-B92E-D3A3-87DD-7E39EEFC154F}"/>
              </a:ext>
            </a:extLst>
          </p:cNvPr>
          <p:cNvGrpSpPr/>
          <p:nvPr/>
        </p:nvGrpSpPr>
        <p:grpSpPr>
          <a:xfrm>
            <a:off x="-8" y="4118751"/>
            <a:ext cx="2793362" cy="2745060"/>
            <a:chOff x="-8" y="930292"/>
            <a:chExt cx="2793362" cy="274506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31B6975-5309-ABA3-94A6-D4DD43CA20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7" y="1250155"/>
              <a:ext cx="2786929" cy="1896978"/>
            </a:xfrm>
            <a:prstGeom prst="rect">
              <a:avLst/>
            </a:prstGeom>
          </p:spPr>
        </p:pic>
        <p:sp>
          <p:nvSpPr>
            <p:cNvPr id="18" name="Rettangolo 46">
              <a:extLst>
                <a:ext uri="{FF2B5EF4-FFF2-40B4-BE49-F238E27FC236}">
                  <a16:creationId xmlns:a16="http://schemas.microsoft.com/office/drawing/2014/main" id="{E76ED825-BA30-C4DA-EB18-1DAE2BE1E408}"/>
                </a:ext>
              </a:extLst>
            </p:cNvPr>
            <p:cNvSpPr/>
            <p:nvPr/>
          </p:nvSpPr>
          <p:spPr>
            <a:xfrm>
              <a:off x="-8" y="930292"/>
              <a:ext cx="2786929" cy="307777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err="1">
                  <a:solidFill>
                    <a:srgbClr val="800000"/>
                  </a:solidFill>
                  <a:effectLst/>
                </a:rPr>
                <a:t>Tandetron</a:t>
              </a:r>
              <a:r>
                <a:rPr lang="en-US" sz="1400" b="1" dirty="0">
                  <a:solidFill>
                    <a:srgbClr val="800000"/>
                  </a:solidFill>
                  <a:effectLst/>
                </a:rPr>
                <a:t> Accelerator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0169809-EDAF-77F2-0F1E-AB31A79CA6B0}"/>
                </a:ext>
              </a:extLst>
            </p:cNvPr>
            <p:cNvSpPr txBox="1"/>
            <p:nvPr/>
          </p:nvSpPr>
          <p:spPr>
            <a:xfrm>
              <a:off x="-8" y="3152132"/>
              <a:ext cx="2793362" cy="52322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ctr">
                <a:defRPr sz="1400" b="1">
                  <a:solidFill>
                    <a:srgbClr val="800000"/>
                  </a:solidFill>
                  <a:effectLst/>
                </a:defRPr>
              </a:lvl1pPr>
            </a:lstStyle>
            <a:p>
              <a:r>
                <a:rPr lang="en-GB" b="0" dirty="0">
                  <a:solidFill>
                    <a:schemeClr val="tx1"/>
                  </a:solidFill>
                </a:rPr>
                <a:t>Beam current capability</a:t>
              </a:r>
            </a:p>
            <a:p>
              <a:r>
                <a:rPr lang="en-GB" b="0" dirty="0">
                  <a:solidFill>
                    <a:schemeClr val="tx1"/>
                  </a:solidFill>
                </a:rPr>
                <a:t>at 2 MV: 200 </a:t>
              </a:r>
              <a:r>
                <a:rPr lang="en-GB" b="0" dirty="0" err="1">
                  <a:solidFill>
                    <a:schemeClr val="tx1"/>
                  </a:solidFill>
                </a:rPr>
                <a:t>μA</a:t>
              </a:r>
              <a:r>
                <a:rPr lang="en-GB" b="0" dirty="0">
                  <a:solidFill>
                    <a:schemeClr val="tx1"/>
                  </a:solidFill>
                </a:rPr>
                <a:t> protons</a:t>
              </a:r>
            </a:p>
          </p:txBody>
        </p:sp>
      </p:grpSp>
      <p:sp>
        <p:nvSpPr>
          <p:cNvPr id="22" name="Rettangolo 46">
            <a:extLst>
              <a:ext uri="{FF2B5EF4-FFF2-40B4-BE49-F238E27FC236}">
                <a16:creationId xmlns:a16="http://schemas.microsoft.com/office/drawing/2014/main" id="{6E8A0745-7A75-39CF-F9C6-6304701A704D}"/>
              </a:ext>
            </a:extLst>
          </p:cNvPr>
          <p:cNvSpPr/>
          <p:nvPr/>
        </p:nvSpPr>
        <p:spPr>
          <a:xfrm>
            <a:off x="9624" y="920667"/>
            <a:ext cx="4417997" cy="116955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b="1" dirty="0">
                <a:latin typeface="LiberationSans"/>
              </a:rPr>
              <a:t>2 different setup used by </a:t>
            </a:r>
            <a:r>
              <a:rPr lang="en-US" sz="1400" b="1" dirty="0" err="1">
                <a:latin typeface="LiberationSans"/>
              </a:rPr>
              <a:t>Atomki</a:t>
            </a:r>
            <a:r>
              <a:rPr lang="en-US" sz="1400" b="1" dirty="0">
                <a:latin typeface="LiberationSans"/>
              </a:rPr>
              <a:t> for IPC measurements:</a:t>
            </a:r>
          </a:p>
          <a:p>
            <a:r>
              <a:rPr lang="en-US" sz="1400" b="1" dirty="0">
                <a:latin typeface="LiberationSans"/>
              </a:rPr>
              <a:t>    </a:t>
            </a:r>
            <a:r>
              <a:rPr lang="en-US" sz="1400" b="1" dirty="0">
                <a:effectLst/>
                <a:latin typeface="LiberationSans"/>
              </a:rPr>
              <a:t>- 5 arms spectrometer (MWPC and 5 DE/E) </a:t>
            </a:r>
          </a:p>
          <a:p>
            <a:r>
              <a:rPr lang="en-US" sz="1400" b="1" dirty="0">
                <a:latin typeface="LiberationSans"/>
              </a:rPr>
              <a:t>    - 6 arms spectrometer (Si strip and 6 D</a:t>
            </a:r>
            <a:r>
              <a:rPr lang="en-US" sz="1400" b="1" dirty="0">
                <a:effectLst/>
                <a:latin typeface="LiberationSans"/>
              </a:rPr>
              <a:t>E/E)</a:t>
            </a:r>
          </a:p>
          <a:p>
            <a:endParaRPr lang="en-US" sz="1400" b="1" dirty="0">
              <a:latin typeface="LiberationSans"/>
            </a:endParaRPr>
          </a:p>
          <a:p>
            <a:r>
              <a:rPr lang="en-US" sz="1400" b="1" dirty="0">
                <a:effectLst/>
                <a:latin typeface="LiberationSans"/>
              </a:rPr>
              <a:t>Different acceptance and detector types in </a:t>
            </a:r>
            <a:r>
              <a:rPr lang="en-US" sz="1400" b="1" baseline="30000" dirty="0">
                <a:effectLst/>
                <a:latin typeface="LiberationSans"/>
              </a:rPr>
              <a:t>8</a:t>
            </a:r>
            <a:r>
              <a:rPr lang="en-US" sz="1400" b="1" dirty="0">
                <a:effectLst/>
                <a:latin typeface="LiberationSans"/>
              </a:rPr>
              <a:t>Be and </a:t>
            </a:r>
            <a:r>
              <a:rPr lang="en-US" sz="1400" b="1" baseline="30000" dirty="0">
                <a:effectLst/>
                <a:latin typeface="LiberationSans"/>
              </a:rPr>
              <a:t>4</a:t>
            </a:r>
            <a:r>
              <a:rPr lang="en-US" sz="1400" b="1" dirty="0">
                <a:effectLst/>
                <a:latin typeface="LiberationSans"/>
              </a:rPr>
              <a:t>He</a:t>
            </a:r>
            <a:endParaRPr lang="en-GB" sz="1400" dirty="0">
              <a:effectLst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8B46DA2-710B-D853-8098-56C9DDE26B4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74" y="2098516"/>
            <a:ext cx="2024781" cy="200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3628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C556E2-ABAA-37F0-2876-2835CD2B3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17</a:t>
            </a:fld>
            <a:endParaRPr lang="en-US"/>
          </a:p>
        </p:txBody>
      </p:sp>
      <p:pic>
        <p:nvPicPr>
          <p:cNvPr id="6" name="Picture 5" descr="FIG. 3. Measured angular correlations of the e+e− pairs originated from the ground state decay of the 7Li(p,γ)8Be reaction (dots with error bars) compared with the simulated ones (full curves) assuming M1+E1 mixed transitions with the same mixing ratio for all curves at different beam energies.">
            <a:extLst>
              <a:ext uri="{FF2B5EF4-FFF2-40B4-BE49-F238E27FC236}">
                <a16:creationId xmlns:a16="http://schemas.microsoft.com/office/drawing/2014/main" id="{103FF9B7-0AF8-F3BE-3F5D-82EFB2E3A6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3"/>
          <a:stretch/>
        </p:blipFill>
        <p:spPr bwMode="auto">
          <a:xfrm>
            <a:off x="4401432" y="3751543"/>
            <a:ext cx="2219514" cy="2463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magine 36">
            <a:extLst>
              <a:ext uri="{FF2B5EF4-FFF2-40B4-BE49-F238E27FC236}">
                <a16:creationId xmlns:a16="http://schemas.microsoft.com/office/drawing/2014/main" id="{782C04D3-FCEC-9C3F-A2ED-19D53DF14B4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25" y="1672164"/>
            <a:ext cx="3583798" cy="20504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ttangolo 45">
                <a:extLst>
                  <a:ext uri="{FF2B5EF4-FFF2-40B4-BE49-F238E27FC236}">
                    <a16:creationId xmlns:a16="http://schemas.microsoft.com/office/drawing/2014/main" id="{1DA44C13-0472-F2FB-A1DD-E55835C52085}"/>
                  </a:ext>
                </a:extLst>
              </p:cNvPr>
              <p:cNvSpPr/>
              <p:nvPr/>
            </p:nvSpPr>
            <p:spPr>
              <a:xfrm>
                <a:off x="6924484" y="6213235"/>
                <a:ext cx="2219515" cy="281167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200" b="1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dirty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200" b="1" dirty="0">
                              <a:latin typeface="Cambria Math" panose="02040503050406030204" pitchFamily="18" charset="0"/>
                            </a:rPr>
                            <m:t>𝑋</m:t>
                          </m:r>
                        </m:sub>
                      </m:sSub>
                      <m:sSup>
                        <m:sSupPr>
                          <m:ctrlPr>
                            <a:rPr lang="it-IT" sz="1200" b="1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1" dirty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1200" b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sz="1200" b="1" dirty="0" smtClean="0">
                          <a:latin typeface="Cambria Math" panose="02040503050406030204" pitchFamily="18" charset="0"/>
                        </a:rPr>
                        <m:t>=16.70.35</m:t>
                      </m:r>
                      <m:r>
                        <a:rPr lang="it-IT" sz="1200" b="1" baseline="-25000" dirty="0" smtClean="0">
                          <a:latin typeface="Cambria Math" panose="02040503050406030204" pitchFamily="18" charset="0"/>
                        </a:rPr>
                        <m:t>𝑠𝑡𝑎𝑡</m:t>
                      </m:r>
                      <m:r>
                        <a:rPr lang="it-IT" sz="1200" b="1" dirty="0" smtClean="0">
                          <a:latin typeface="Cambria Math" panose="02040503050406030204" pitchFamily="18" charset="0"/>
                        </a:rPr>
                        <m:t>0.5</m:t>
                      </m:r>
                      <m:r>
                        <a:rPr lang="it-IT" sz="1200" b="1" baseline="-25000" dirty="0" smtClean="0">
                          <a:latin typeface="Cambria Math" panose="02040503050406030204" pitchFamily="18" charset="0"/>
                        </a:rPr>
                        <m:t>𝑠𝑦𝑠𝑡</m:t>
                      </m:r>
                      <m:r>
                        <a:rPr lang="en-US" sz="1200" b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1200" b="1" dirty="0">
                          <a:latin typeface="Cambria Math" panose="02040503050406030204" pitchFamily="18" charset="0"/>
                        </a:rPr>
                        <m:t>MeV</m:t>
                      </m:r>
                    </m:oMath>
                  </m:oMathPara>
                </a14:m>
                <a:endParaRPr lang="it-IT" sz="1200" b="1" dirty="0">
                  <a:latin typeface="LiberationSans"/>
                </a:endParaRPr>
              </a:p>
            </p:txBody>
          </p:sp>
        </mc:Choice>
        <mc:Fallback xmlns="">
          <p:sp>
            <p:nvSpPr>
              <p:cNvPr id="9" name="Rettangolo 45">
                <a:extLst>
                  <a:ext uri="{FF2B5EF4-FFF2-40B4-BE49-F238E27FC236}">
                    <a16:creationId xmlns:a16="http://schemas.microsoft.com/office/drawing/2014/main" id="{1DA44C13-0472-F2FB-A1DD-E55835C520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4484" y="6213235"/>
                <a:ext cx="2219515" cy="281167"/>
              </a:xfrm>
              <a:prstGeom prst="rect">
                <a:avLst/>
              </a:prstGeom>
              <a:blipFill>
                <a:blip r:embed="rId4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ttangolo 53">
            <a:extLst>
              <a:ext uri="{FF2B5EF4-FFF2-40B4-BE49-F238E27FC236}">
                <a16:creationId xmlns:a16="http://schemas.microsoft.com/office/drawing/2014/main" id="{7515C2EE-7B73-5786-4D74-3FB92180A6EB}"/>
              </a:ext>
            </a:extLst>
          </p:cNvPr>
          <p:cNvSpPr/>
          <p:nvPr/>
        </p:nvSpPr>
        <p:spPr>
          <a:xfrm>
            <a:off x="3770363" y="1691391"/>
            <a:ext cx="160653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50" b="1" dirty="0">
                <a:solidFill>
                  <a:srgbClr val="0003FA"/>
                </a:solidFill>
                <a:latin typeface="Proxima Nova"/>
                <a:hlinkClick r:id="rId5"/>
              </a:rPr>
              <a:t>PRL 116, 042501 (2016)</a:t>
            </a:r>
            <a:endParaRPr lang="en-GB" sz="1050" b="1" dirty="0">
              <a:solidFill>
                <a:srgbClr val="0003FA"/>
              </a:solidFill>
              <a:latin typeface="Proxima Nova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5B2704-2E71-4EFE-754D-CAAF6CCEB2E6}"/>
              </a:ext>
            </a:extLst>
          </p:cNvPr>
          <p:cNvSpPr txBox="1"/>
          <p:nvPr/>
        </p:nvSpPr>
        <p:spPr>
          <a:xfrm>
            <a:off x="-11892" y="3705218"/>
            <a:ext cx="46644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p + </a:t>
            </a:r>
            <a:r>
              <a:rPr lang="en-US" baseline="300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7</a:t>
            </a:r>
            <a:r>
              <a:rPr lang="en-US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Li —&gt; </a:t>
            </a:r>
            <a:r>
              <a:rPr lang="en-US" baseline="30000" dirty="0">
                <a:solidFill>
                  <a:srgbClr val="090AFF"/>
                </a:solidFill>
                <a:latin typeface="Comic Sans MS" panose="030F0902030302020204" pitchFamily="66" charset="0"/>
              </a:rPr>
              <a:t>8</a:t>
            </a:r>
            <a:r>
              <a:rPr lang="en-US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Be</a:t>
            </a:r>
            <a:r>
              <a:rPr lang="en-US" baseline="300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*</a:t>
            </a:r>
            <a:r>
              <a:rPr lang="en-US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(18.15 MeV) —&gt; </a:t>
            </a:r>
            <a:r>
              <a:rPr lang="en-US" baseline="30000" dirty="0">
                <a:solidFill>
                  <a:srgbClr val="090AFF"/>
                </a:solidFill>
                <a:latin typeface="Comic Sans MS" panose="030F0902030302020204" pitchFamily="66" charset="0"/>
              </a:rPr>
              <a:t>8</a:t>
            </a:r>
            <a:r>
              <a:rPr lang="en-US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Be + </a:t>
            </a:r>
            <a:r>
              <a:rPr lang="en-US" dirty="0" err="1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e</a:t>
            </a:r>
            <a:r>
              <a:rPr lang="en-US" baseline="30000" dirty="0" err="1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+</a:t>
            </a:r>
            <a:r>
              <a:rPr lang="en-US" dirty="0" err="1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e</a:t>
            </a:r>
            <a:r>
              <a:rPr lang="en-US" baseline="300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-</a:t>
            </a:r>
            <a:endParaRPr lang="en-US" dirty="0">
              <a:solidFill>
                <a:srgbClr val="090AFF"/>
              </a:solidFill>
              <a:effectLst/>
              <a:latin typeface="Comic Sans MS" panose="030F0902030302020204" pitchFamily="66" charset="0"/>
            </a:endParaRPr>
          </a:p>
        </p:txBody>
      </p:sp>
      <p:pic>
        <p:nvPicPr>
          <p:cNvPr id="14" name="Picture 13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D93E7D97-58DC-0834-AF32-AA4662F6AE6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9184" y="3706891"/>
            <a:ext cx="2440208" cy="2523064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FED388E5-616F-2203-38A9-FA2CC37177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0346" y="1013696"/>
            <a:ext cx="3877949" cy="2447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A close up of a product&#10;&#10;Description automatically generated">
            <a:extLst>
              <a:ext uri="{FF2B5EF4-FFF2-40B4-BE49-F238E27FC236}">
                <a16:creationId xmlns:a16="http://schemas.microsoft.com/office/drawing/2014/main" id="{EF0C528E-0CA6-7152-638F-489BA0F982F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3" y="923776"/>
            <a:ext cx="5343441" cy="770391"/>
          </a:xfrm>
          <a:prstGeom prst="rect">
            <a:avLst/>
          </a:prstGeom>
        </p:spPr>
      </p:pic>
      <p:sp>
        <p:nvSpPr>
          <p:cNvPr id="18" name="Title 17">
            <a:extLst>
              <a:ext uri="{FF2B5EF4-FFF2-40B4-BE49-F238E27FC236}">
                <a16:creationId xmlns:a16="http://schemas.microsoft.com/office/drawing/2014/main" id="{953A5D90-59FD-121C-6E5D-79957D280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aseline="30000" dirty="0"/>
              <a:t>8</a:t>
            </a:r>
            <a:r>
              <a:rPr lang="en-GB" dirty="0"/>
              <a:t>Be anomaly: first evidence </a:t>
            </a:r>
          </a:p>
        </p:txBody>
      </p:sp>
      <p:sp>
        <p:nvSpPr>
          <p:cNvPr id="19" name="Rettangolo 45">
            <a:extLst>
              <a:ext uri="{FF2B5EF4-FFF2-40B4-BE49-F238E27FC236}">
                <a16:creationId xmlns:a16="http://schemas.microsoft.com/office/drawing/2014/main" id="{0B803CBB-3083-9425-196A-9795C83073F3}"/>
              </a:ext>
            </a:extLst>
          </p:cNvPr>
          <p:cNvSpPr/>
          <p:nvPr/>
        </p:nvSpPr>
        <p:spPr>
          <a:xfrm>
            <a:off x="4593562" y="6240506"/>
            <a:ext cx="2027384" cy="28116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latin typeface="LiberationSans"/>
              </a:rPr>
              <a:t>6.8</a:t>
            </a:r>
            <a:r>
              <a:rPr lang="en-GB" sz="1200" b="1" dirty="0">
                <a:latin typeface="Symbol" pitchFamily="2" charset="2"/>
              </a:rPr>
              <a:t>s</a:t>
            </a:r>
            <a:r>
              <a:rPr lang="en-GB" sz="1200" b="1" dirty="0">
                <a:latin typeface="LiberationSans"/>
              </a:rPr>
              <a:t> effect! not a fluctuation</a:t>
            </a:r>
          </a:p>
        </p:txBody>
      </p:sp>
      <p:sp>
        <p:nvSpPr>
          <p:cNvPr id="2" name="Rettangolo 45">
            <a:extLst>
              <a:ext uri="{FF2B5EF4-FFF2-40B4-BE49-F238E27FC236}">
                <a16:creationId xmlns:a16="http://schemas.microsoft.com/office/drawing/2014/main" id="{E277EAA2-F96F-E0C1-612C-296357FB3E87}"/>
              </a:ext>
            </a:extLst>
          </p:cNvPr>
          <p:cNvSpPr/>
          <p:nvPr/>
        </p:nvSpPr>
        <p:spPr>
          <a:xfrm>
            <a:off x="8673" y="4083902"/>
            <a:ext cx="4241110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latin typeface="LiberationSans"/>
              </a:rPr>
              <a:t>Anomaly observed only in 2 over 4 proton energies</a:t>
            </a:r>
          </a:p>
        </p:txBody>
      </p:sp>
      <p:sp>
        <p:nvSpPr>
          <p:cNvPr id="3" name="Rettangolo 45">
            <a:extLst>
              <a:ext uri="{FF2B5EF4-FFF2-40B4-BE49-F238E27FC236}">
                <a16:creationId xmlns:a16="http://schemas.microsoft.com/office/drawing/2014/main" id="{1B7E20BB-FED5-9E21-9A17-365E17D64A9F}"/>
              </a:ext>
            </a:extLst>
          </p:cNvPr>
          <p:cNvSpPr/>
          <p:nvPr/>
        </p:nvSpPr>
        <p:spPr>
          <a:xfrm>
            <a:off x="-4393" y="4393056"/>
            <a:ext cx="4241110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latin typeface="LiberationSans"/>
              </a:rPr>
              <a:t>Anomaly observed only for symmetric track events</a:t>
            </a:r>
          </a:p>
        </p:txBody>
      </p:sp>
      <p:sp>
        <p:nvSpPr>
          <p:cNvPr id="4" name="Rettangolo 45">
            <a:extLst>
              <a:ext uri="{FF2B5EF4-FFF2-40B4-BE49-F238E27FC236}">
                <a16:creationId xmlns:a16="http://schemas.microsoft.com/office/drawing/2014/main" id="{4C89BC17-734E-60B1-629F-777AE2DC837F}"/>
              </a:ext>
            </a:extLst>
          </p:cNvPr>
          <p:cNvSpPr/>
          <p:nvPr/>
        </p:nvSpPr>
        <p:spPr>
          <a:xfrm>
            <a:off x="-8751" y="4702212"/>
            <a:ext cx="4241110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latin typeface="LiberationSans"/>
              </a:rPr>
              <a:t>Anomaly observed only for </a:t>
            </a:r>
            <a:r>
              <a:rPr lang="en-GB" sz="1200" b="1" baseline="30000" dirty="0">
                <a:latin typeface="LiberationSans"/>
              </a:rPr>
              <a:t>8</a:t>
            </a:r>
            <a:r>
              <a:rPr lang="en-GB" sz="1200" b="1" dirty="0">
                <a:latin typeface="LiberationSans"/>
              </a:rPr>
              <a:t>Be 18.15 MeV transition</a:t>
            </a:r>
          </a:p>
        </p:txBody>
      </p:sp>
      <p:pic>
        <p:nvPicPr>
          <p:cNvPr id="7" name="Content Placeholder 5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1EC5EA3D-A7B3-D3D3-1C43-2965D8AFDE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24978" y="5027586"/>
            <a:ext cx="1512984" cy="1630385"/>
          </a:xfrm>
        </p:spPr>
      </p:pic>
    </p:spTree>
    <p:extLst>
      <p:ext uri="{BB962C8B-B14F-4D97-AF65-F5344CB8AC3E}">
        <p14:creationId xmlns:p14="http://schemas.microsoft.com/office/powerpoint/2010/main" val="9069544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F2455-A5BC-7842-B78D-BA1E45EE9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baseline="30000" dirty="0"/>
              <a:t>4</a:t>
            </a:r>
            <a:r>
              <a:rPr lang="en-GB" dirty="0"/>
              <a:t>He </a:t>
            </a:r>
            <a:r>
              <a:rPr lang="en-GB" dirty="0" err="1"/>
              <a:t>Atomki</a:t>
            </a:r>
            <a:r>
              <a:rPr lang="en-GB" dirty="0"/>
              <a:t> anomaly: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5AF60F-E49E-6E4A-992A-C16F156DC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18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ttangolo 38">
                <a:extLst>
                  <a:ext uri="{FF2B5EF4-FFF2-40B4-BE49-F238E27FC236}">
                    <a16:creationId xmlns:a16="http://schemas.microsoft.com/office/drawing/2014/main" id="{F5E287A4-D571-E942-8AEA-DF0CCCD0556D}"/>
                  </a:ext>
                </a:extLst>
              </p:cNvPr>
              <p:cNvSpPr/>
              <p:nvPr/>
            </p:nvSpPr>
            <p:spPr>
              <a:xfrm>
                <a:off x="5204459" y="4415139"/>
                <a:ext cx="3939541" cy="312586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dirty="0"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sz="1400" b="1" i="1" dirty="0">
                              <a:latin typeface="Cambria Math" panose="02040503050406030204" pitchFamily="18" charset="0"/>
                            </a:rPr>
                            <m:t>𝑿</m:t>
                          </m:r>
                        </m:sub>
                      </m:sSub>
                      <m:sSup>
                        <m:sSupPr>
                          <m:ctrlPr>
                            <a:rPr lang="it-IT" sz="1400" b="1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1" dirty="0">
                              <a:latin typeface="Cambria Math" panose="02040503050406030204" pitchFamily="18" charset="0"/>
                            </a:rPr>
                            <m:t>𝒄</m:t>
                          </m:r>
                        </m:e>
                        <m:sup>
                          <m:r>
                            <a:rPr lang="en-US" sz="1400" b="1" i="1" dirty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it-IT" sz="1400" b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400" b="1" i="1" dirty="0">
                          <a:latin typeface="Cambria Math" panose="02040503050406030204" pitchFamily="18" charset="0"/>
                        </a:rPr>
                        <m:t>𝟏𝟔</m:t>
                      </m:r>
                      <m:r>
                        <a:rPr lang="it-IT" sz="1400" b="1" dirty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sz="1400" b="1" i="1" dirty="0">
                          <a:latin typeface="Cambria Math" panose="02040503050406030204" pitchFamily="18" charset="0"/>
                        </a:rPr>
                        <m:t>𝟗</m:t>
                      </m:r>
                      <m:r>
                        <a:rPr lang="en-US" sz="1400" b="1" i="0" dirty="0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it-IT" sz="1400" b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1400" b="1" dirty="0" smtClean="0">
                          <a:latin typeface="Cambria Math" panose="02040503050406030204" pitchFamily="18" charset="0"/>
                        </a:rPr>
                        <m:t>±</m:t>
                      </m:r>
                      <m:r>
                        <a:rPr lang="it-IT" sz="1400" b="1" i="1" dirty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it-IT" sz="1400" b="1" dirty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sz="1400" b="1" i="1" dirty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400" b="1" i="0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it-IT" sz="1400" b="1" i="1" baseline="-25000" dirty="0" err="1">
                          <a:latin typeface="Cambria Math" panose="02040503050406030204" pitchFamily="18" charset="0"/>
                        </a:rPr>
                        <m:t>𝐬𝐭𝐚𝐭</m:t>
                      </m:r>
                      <m:r>
                        <a:rPr lang="it-IT" sz="1400" b="1" dirty="0" smtClean="0">
                          <a:latin typeface="Cambria Math" panose="02040503050406030204" pitchFamily="18" charset="0"/>
                        </a:rPr>
                        <m:t>±</m:t>
                      </m:r>
                      <m:r>
                        <a:rPr lang="it-IT" sz="1400" b="1" i="1" dirty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it-IT" sz="1400" b="1" dirty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sz="1400" b="1" i="1" dirty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400" b="1" i="0" dirty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it-IT" sz="1400" b="1" i="1" baseline="-25000" dirty="0" err="1">
                          <a:latin typeface="Cambria Math" panose="02040503050406030204" pitchFamily="18" charset="0"/>
                        </a:rPr>
                        <m:t>𝐬𝐲𝐬𝐭</m:t>
                      </m:r>
                      <m:r>
                        <a:rPr lang="it-IT" sz="1400" b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1400" b="1" i="1" dirty="0">
                          <a:latin typeface="Cambria Math" panose="02040503050406030204" pitchFamily="18" charset="0"/>
                        </a:rPr>
                        <m:t>𝐌𝐞𝐕</m:t>
                      </m:r>
                    </m:oMath>
                  </m:oMathPara>
                </a14:m>
                <a:endParaRPr lang="it-IT" sz="1400" b="1" dirty="0"/>
              </a:p>
            </p:txBody>
          </p:sp>
        </mc:Choice>
        <mc:Fallback xmlns="">
          <p:sp>
            <p:nvSpPr>
              <p:cNvPr id="11" name="Rettangolo 38">
                <a:extLst>
                  <a:ext uri="{FF2B5EF4-FFF2-40B4-BE49-F238E27FC236}">
                    <a16:creationId xmlns:a16="http://schemas.microsoft.com/office/drawing/2014/main" id="{F5E287A4-D571-E942-8AEA-DF0CCCD055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4459" y="4415139"/>
                <a:ext cx="3939541" cy="312586"/>
              </a:xfrm>
              <a:prstGeom prst="rect">
                <a:avLst/>
              </a:prstGeom>
              <a:blipFill>
                <a:blip r:embed="rId2"/>
                <a:stretch>
                  <a:fillRect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ttangolo 46">
            <a:extLst>
              <a:ext uri="{FF2B5EF4-FFF2-40B4-BE49-F238E27FC236}">
                <a16:creationId xmlns:a16="http://schemas.microsoft.com/office/drawing/2014/main" id="{983063E8-521C-F44F-89F0-1E1EEB9D2ECA}"/>
              </a:ext>
            </a:extLst>
          </p:cNvPr>
          <p:cNvSpPr/>
          <p:nvPr/>
        </p:nvSpPr>
        <p:spPr>
          <a:xfrm>
            <a:off x="1835" y="4941888"/>
            <a:ext cx="5118806" cy="10772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 err="1">
                <a:latin typeface="LiberationSans"/>
              </a:rPr>
              <a:t>Atomki</a:t>
            </a:r>
            <a:r>
              <a:rPr lang="en-US" sz="1600" dirty="0">
                <a:latin typeface="LiberationSans"/>
              </a:rPr>
              <a:t> has confirmed the anomalous peak in the angular distribution of </a:t>
            </a:r>
            <a:r>
              <a:rPr lang="en-US" sz="1600" b="1" baseline="30000" dirty="0">
                <a:latin typeface="LiberationSans"/>
              </a:rPr>
              <a:t>8</a:t>
            </a:r>
            <a:r>
              <a:rPr lang="en-US" sz="1600" b="1" dirty="0">
                <a:latin typeface="LiberationSans"/>
              </a:rPr>
              <a:t>Be </a:t>
            </a:r>
            <a:r>
              <a:rPr lang="en-US" sz="1600" dirty="0">
                <a:latin typeface="LiberationSans"/>
              </a:rPr>
              <a:t>IPC in </a:t>
            </a:r>
            <a:r>
              <a:rPr lang="en-US" sz="1600" b="1" baseline="30000" dirty="0">
                <a:latin typeface="LiberationSans"/>
              </a:rPr>
              <a:t>4</a:t>
            </a:r>
            <a:r>
              <a:rPr lang="en-US" sz="1600" b="1" dirty="0">
                <a:latin typeface="LiberationSans"/>
              </a:rPr>
              <a:t>He</a:t>
            </a:r>
            <a:r>
              <a:rPr lang="en-US" sz="1600" dirty="0">
                <a:latin typeface="LiberationSans"/>
              </a:rPr>
              <a:t> transitions at different angle. </a:t>
            </a:r>
          </a:p>
          <a:p>
            <a:r>
              <a:rPr lang="en-US" sz="1600" dirty="0">
                <a:effectLst/>
                <a:latin typeface="LiberationSans"/>
              </a:rPr>
              <a:t>The difference was expected</a:t>
            </a:r>
            <a:r>
              <a:rPr lang="en-US" sz="1600" b="1" dirty="0">
                <a:latin typeface="LiberationSans"/>
              </a:rPr>
              <a:t> due to the higher </a:t>
            </a:r>
            <a:r>
              <a:rPr lang="en-US" sz="1600" b="1" dirty="0">
                <a:latin typeface="Symbol" pitchFamily="2" charset="2"/>
              </a:rPr>
              <a:t>D</a:t>
            </a:r>
            <a:r>
              <a:rPr lang="en-US" sz="1600" b="1" dirty="0">
                <a:latin typeface="LiberationSans"/>
              </a:rPr>
              <a:t>E in </a:t>
            </a:r>
            <a:r>
              <a:rPr lang="en-US" sz="1600" b="1" baseline="30000" dirty="0">
                <a:latin typeface="LiberationSans"/>
              </a:rPr>
              <a:t>4</a:t>
            </a:r>
            <a:r>
              <a:rPr lang="en-US" sz="1600" b="1" dirty="0">
                <a:latin typeface="LiberationSans"/>
              </a:rPr>
              <a:t>He</a:t>
            </a:r>
            <a:endParaRPr lang="en-US" sz="1600" dirty="0">
              <a:latin typeface="LiberationSans"/>
            </a:endParaRPr>
          </a:p>
          <a:p>
            <a:r>
              <a:rPr lang="en-US" sz="1600" dirty="0">
                <a:latin typeface="LiberationSans"/>
              </a:rPr>
              <a:t>The </a:t>
            </a:r>
            <a:r>
              <a:rPr lang="en-US" sz="1600" baseline="30000" dirty="0">
                <a:latin typeface="LiberationSans"/>
              </a:rPr>
              <a:t>4</a:t>
            </a:r>
            <a:r>
              <a:rPr lang="en-US" sz="1600" dirty="0">
                <a:latin typeface="LiberationSans"/>
              </a:rPr>
              <a:t>He angle indicated </a:t>
            </a:r>
            <a:r>
              <a:rPr lang="en-US" sz="1600" b="1" dirty="0">
                <a:latin typeface="LiberationSans"/>
              </a:rPr>
              <a:t>same X mass value.</a:t>
            </a:r>
          </a:p>
        </p:txBody>
      </p:sp>
      <p:sp>
        <p:nvSpPr>
          <p:cNvPr id="13" name="Rettangolo 42">
            <a:extLst>
              <a:ext uri="{FF2B5EF4-FFF2-40B4-BE49-F238E27FC236}">
                <a16:creationId xmlns:a16="http://schemas.microsoft.com/office/drawing/2014/main" id="{B1078685-35F6-5242-B2CE-7527C5FD77E5}"/>
              </a:ext>
            </a:extLst>
          </p:cNvPr>
          <p:cNvSpPr/>
          <p:nvPr/>
        </p:nvSpPr>
        <p:spPr>
          <a:xfrm>
            <a:off x="6958786" y="712399"/>
            <a:ext cx="218521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50" dirty="0">
                <a:latin typeface="Proxima Nova"/>
              </a:rPr>
              <a:t>Phys. Rev. C </a:t>
            </a:r>
            <a:r>
              <a:rPr lang="en-GB" sz="1050" b="1" dirty="0">
                <a:latin typeface="Proxima Nova"/>
              </a:rPr>
              <a:t>104</a:t>
            </a:r>
            <a:r>
              <a:rPr lang="en-GB" sz="1050" dirty="0">
                <a:latin typeface="Proxima Nova"/>
              </a:rPr>
              <a:t>, 044003 (2021)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473897C-B0EB-494D-86B6-09155BF6DA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366723"/>
            <a:ext cx="4111156" cy="1675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42">
            <a:extLst>
              <a:ext uri="{FF2B5EF4-FFF2-40B4-BE49-F238E27FC236}">
                <a16:creationId xmlns:a16="http://schemas.microsoft.com/office/drawing/2014/main" id="{B5D5F7C2-4D7C-DB4D-9BA5-48C1D9D290A7}"/>
              </a:ext>
            </a:extLst>
          </p:cNvPr>
          <p:cNvSpPr/>
          <p:nvPr/>
        </p:nvSpPr>
        <p:spPr>
          <a:xfrm>
            <a:off x="5187453" y="4711983"/>
            <a:ext cx="28280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1400" b="1" dirty="0">
                <a:solidFill>
                  <a:srgbClr val="800000"/>
                </a:solidFill>
                <a:latin typeface="Proxima Nova"/>
                <a:hlinkClick r:id="rId4"/>
              </a:rPr>
              <a:t>Phys. Rev. C 104, 044003 (2021)</a:t>
            </a:r>
            <a:endParaRPr lang="en-GB" sz="1400" b="1" dirty="0">
              <a:solidFill>
                <a:srgbClr val="800000"/>
              </a:solidFill>
              <a:latin typeface="Proxima Nov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CD15BD-F85E-EC5F-BDFD-9387F759B704}"/>
              </a:ext>
            </a:extLst>
          </p:cNvPr>
          <p:cNvSpPr txBox="1"/>
          <p:nvPr/>
        </p:nvSpPr>
        <p:spPr>
          <a:xfrm>
            <a:off x="-11892" y="2859302"/>
            <a:ext cx="37770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p + </a:t>
            </a:r>
            <a:r>
              <a:rPr lang="en-US" baseline="300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3</a:t>
            </a:r>
            <a:r>
              <a:rPr lang="en-US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H —&gt; </a:t>
            </a:r>
            <a:r>
              <a:rPr lang="en-US" baseline="30000" dirty="0">
                <a:solidFill>
                  <a:srgbClr val="090AFF"/>
                </a:solidFill>
                <a:latin typeface="Comic Sans MS" panose="030F0902030302020204" pitchFamily="66" charset="0"/>
              </a:rPr>
              <a:t>4</a:t>
            </a:r>
            <a:r>
              <a:rPr lang="en-US" dirty="0">
                <a:solidFill>
                  <a:srgbClr val="090AFF"/>
                </a:solidFill>
                <a:latin typeface="Comic Sans MS" panose="030F0902030302020204" pitchFamily="66" charset="0"/>
              </a:rPr>
              <a:t>H</a:t>
            </a:r>
            <a:r>
              <a:rPr lang="en-US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e</a:t>
            </a:r>
            <a:r>
              <a:rPr lang="en-US" baseline="300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*</a:t>
            </a:r>
            <a:r>
              <a:rPr lang="en-US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 —&gt; </a:t>
            </a:r>
            <a:r>
              <a:rPr lang="en-US" baseline="30000" dirty="0">
                <a:solidFill>
                  <a:srgbClr val="090AFF"/>
                </a:solidFill>
                <a:latin typeface="Comic Sans MS" panose="030F0902030302020204" pitchFamily="66" charset="0"/>
              </a:rPr>
              <a:t>4</a:t>
            </a:r>
            <a:r>
              <a:rPr lang="en-US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He + </a:t>
            </a:r>
            <a:r>
              <a:rPr lang="en-US" dirty="0" err="1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e</a:t>
            </a:r>
            <a:r>
              <a:rPr lang="en-US" baseline="30000" dirty="0" err="1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+</a:t>
            </a:r>
            <a:r>
              <a:rPr lang="en-US" dirty="0" err="1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e</a:t>
            </a:r>
            <a:r>
              <a:rPr lang="en-US" baseline="300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-</a:t>
            </a:r>
            <a:endParaRPr lang="en-US" dirty="0">
              <a:solidFill>
                <a:srgbClr val="090AFF"/>
              </a:solidFill>
              <a:effectLst/>
              <a:latin typeface="Comic Sans MS" panose="030F0902030302020204" pitchFamily="66" charset="0"/>
            </a:endParaRPr>
          </a:p>
        </p:txBody>
      </p:sp>
      <p:pic>
        <p:nvPicPr>
          <p:cNvPr id="19" name="Picture 18" descr="A close-up of a text&#10;&#10;Description automatically generated">
            <a:extLst>
              <a:ext uri="{FF2B5EF4-FFF2-40B4-BE49-F238E27FC236}">
                <a16:creationId xmlns:a16="http://schemas.microsoft.com/office/drawing/2014/main" id="{F71DE106-572B-6082-4B34-89AA293496E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893" y="1178614"/>
            <a:ext cx="4826049" cy="16527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BB60F93-43C6-D49E-18DE-4597CB9EC65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18" y="929912"/>
            <a:ext cx="4826049" cy="220563"/>
          </a:xfrm>
          <a:prstGeom prst="rect">
            <a:avLst/>
          </a:prstGeom>
        </p:spPr>
      </p:pic>
      <p:pic>
        <p:nvPicPr>
          <p:cNvPr id="24" name="Picture 23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6FEF459C-1CAD-24EB-301F-5E93D07833D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05532" y="4993487"/>
            <a:ext cx="3939541" cy="1593277"/>
          </a:xfrm>
          <a:prstGeom prst="rect">
            <a:avLst/>
          </a:prstGeom>
        </p:spPr>
      </p:pic>
      <p:pic>
        <p:nvPicPr>
          <p:cNvPr id="27" name="Picture 26" descr="A graph of a graph of a number of degrees&#10;&#10;Description automatically generated with medium confidence">
            <a:extLst>
              <a:ext uri="{FF2B5EF4-FFF2-40B4-BE49-F238E27FC236}">
                <a16:creationId xmlns:a16="http://schemas.microsoft.com/office/drawing/2014/main" id="{EC699D1A-0BEB-A596-9B1B-9A269A74CEC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9331" y="937611"/>
            <a:ext cx="1958240" cy="3211134"/>
          </a:xfrm>
          <a:prstGeom prst="rect">
            <a:avLst/>
          </a:prstGeom>
        </p:spPr>
      </p:pic>
      <p:pic>
        <p:nvPicPr>
          <p:cNvPr id="26" name="Picture 25" descr="A graph of a graph of a number of degrees&#10;&#10;Description automatically generated with medium confidence">
            <a:extLst>
              <a:ext uri="{FF2B5EF4-FFF2-40B4-BE49-F238E27FC236}">
                <a16:creationId xmlns:a16="http://schemas.microsoft.com/office/drawing/2014/main" id="{2C33DE62-9050-3A29-5284-4CBB9EDAD6A4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19757" y="937610"/>
            <a:ext cx="2073361" cy="3236965"/>
          </a:xfrm>
          <a:prstGeom prst="rect">
            <a:avLst/>
          </a:prstGeom>
        </p:spPr>
      </p:pic>
      <p:pic>
        <p:nvPicPr>
          <p:cNvPr id="29" name="Picture 28" descr="A graph with lines and numbers&#10;&#10;Description automatically generated with medium confidence">
            <a:extLst>
              <a:ext uri="{FF2B5EF4-FFF2-40B4-BE49-F238E27FC236}">
                <a16:creationId xmlns:a16="http://schemas.microsoft.com/office/drawing/2014/main" id="{5BE48EDD-5EE6-007E-6875-E9E9E8297F4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48" y="3230174"/>
            <a:ext cx="3406623" cy="1675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1726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CCC28-EEDA-1700-B97D-43D0C7AB2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178" y="-9958"/>
            <a:ext cx="9144000" cy="914400"/>
          </a:xfrm>
        </p:spPr>
        <p:txBody>
          <a:bodyPr/>
          <a:lstStyle/>
          <a:p>
            <a:r>
              <a:rPr lang="en-US" baseline="30000" dirty="0"/>
              <a:t>8</a:t>
            </a:r>
            <a:r>
              <a:rPr lang="en-US" dirty="0"/>
              <a:t>Be and </a:t>
            </a:r>
            <a:r>
              <a:rPr lang="en-US" baseline="30000" dirty="0"/>
              <a:t>4</a:t>
            </a:r>
            <a:r>
              <a:rPr lang="en-US" dirty="0"/>
              <a:t>He consistency and </a:t>
            </a:r>
            <a:r>
              <a:rPr lang="en-US" baseline="30000" dirty="0"/>
              <a:t>12</a:t>
            </a:r>
            <a:r>
              <a:rPr lang="en-US" dirty="0"/>
              <a:t>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5B495B-4B9C-78AE-4DF7-155DE94FB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19</a:t>
            </a:fld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9391698-891A-5D55-47C9-6F401621F179}"/>
              </a:ext>
            </a:extLst>
          </p:cNvPr>
          <p:cNvGrpSpPr/>
          <p:nvPr/>
        </p:nvGrpSpPr>
        <p:grpSpPr>
          <a:xfrm>
            <a:off x="641895" y="2047464"/>
            <a:ext cx="7772400" cy="1633581"/>
            <a:chOff x="1534" y="3407130"/>
            <a:chExt cx="7772400" cy="163358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4D7DF12-14B7-CF64-68A8-6D9B02AAE8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34" y="3407130"/>
              <a:ext cx="7772400" cy="1633581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4A7F146-5833-F8B8-8005-ADF577EEE5A4}"/>
                </a:ext>
              </a:extLst>
            </p:cNvPr>
            <p:cNvSpPr/>
            <p:nvPr/>
          </p:nvSpPr>
          <p:spPr>
            <a:xfrm>
              <a:off x="4828854" y="3511931"/>
              <a:ext cx="770562" cy="236306"/>
            </a:xfrm>
            <a:prstGeom prst="rect">
              <a:avLst/>
            </a:prstGeom>
            <a:solidFill>
              <a:srgbClr val="339900">
                <a:alpha val="30000"/>
              </a:srgbClr>
            </a:solidFill>
            <a:ln>
              <a:noFill/>
            </a:ln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9D09411-3363-54C7-62F4-30D7EFAC0FC5}"/>
                </a:ext>
              </a:extLst>
            </p:cNvPr>
            <p:cNvSpPr/>
            <p:nvPr/>
          </p:nvSpPr>
          <p:spPr>
            <a:xfrm>
              <a:off x="6466851" y="3511931"/>
              <a:ext cx="1128180" cy="236306"/>
            </a:xfrm>
            <a:prstGeom prst="rect">
              <a:avLst/>
            </a:prstGeom>
            <a:solidFill>
              <a:srgbClr val="339900">
                <a:alpha val="30000"/>
              </a:srgbClr>
            </a:solidFill>
            <a:ln>
              <a:noFill/>
            </a:ln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9F0E60C-5FEE-1324-2119-039F8D8DEE3E}"/>
                </a:ext>
              </a:extLst>
            </p:cNvPr>
            <p:cNvSpPr/>
            <p:nvPr/>
          </p:nvSpPr>
          <p:spPr>
            <a:xfrm>
              <a:off x="1892060" y="3511931"/>
              <a:ext cx="770562" cy="236306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>
              <a:noFill/>
            </a:ln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66245E6-BD41-C9A3-FDE2-F1BBE68A983A}"/>
                </a:ext>
              </a:extLst>
            </p:cNvPr>
            <p:cNvSpPr/>
            <p:nvPr/>
          </p:nvSpPr>
          <p:spPr>
            <a:xfrm>
              <a:off x="2983936" y="3511931"/>
              <a:ext cx="1128180" cy="236306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>
              <a:noFill/>
            </a:ln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938DF53E-CF1A-A28A-F5B7-7EFA269D8D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1554442" y="1104907"/>
            <a:ext cx="5552770" cy="948344"/>
          </a:xfrm>
          <a:prstGeom prst="rect">
            <a:avLst/>
          </a:prstGeom>
        </p:spPr>
      </p:pic>
      <p:sp>
        <p:nvSpPr>
          <p:cNvPr id="18" name="Rettangolo 27">
            <a:extLst>
              <a:ext uri="{FF2B5EF4-FFF2-40B4-BE49-F238E27FC236}">
                <a16:creationId xmlns:a16="http://schemas.microsoft.com/office/drawing/2014/main" id="{0E57A9BB-C31A-78E5-91F3-ED5D8A664D72}"/>
              </a:ext>
            </a:extLst>
          </p:cNvPr>
          <p:cNvSpPr/>
          <p:nvPr/>
        </p:nvSpPr>
        <p:spPr>
          <a:xfrm>
            <a:off x="659863" y="3644697"/>
            <a:ext cx="7694023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latin typeface="LiberationSans"/>
              </a:rPr>
              <a:t>Feng et al., suggested that the X17 should be observed in </a:t>
            </a:r>
            <a:r>
              <a:rPr lang="en-US" sz="1600" b="1" baseline="30000" dirty="0">
                <a:latin typeface="LiberationSans"/>
              </a:rPr>
              <a:t>12</a:t>
            </a:r>
            <a:r>
              <a:rPr lang="en-US" sz="1600" b="1" dirty="0">
                <a:latin typeface="LiberationSans"/>
              </a:rPr>
              <a:t>C transitions</a:t>
            </a:r>
          </a:p>
          <a:p>
            <a:r>
              <a:rPr lang="en-US" sz="1600" b="1" dirty="0">
                <a:latin typeface="LiberationSans"/>
              </a:rPr>
              <a:t>X17 observations in </a:t>
            </a:r>
            <a:r>
              <a:rPr lang="en-US" sz="1600" b="1" baseline="30000" dirty="0">
                <a:latin typeface="LiberationSans"/>
              </a:rPr>
              <a:t>12</a:t>
            </a:r>
            <a:r>
              <a:rPr lang="en-US" sz="1600" b="1" dirty="0">
                <a:latin typeface="LiberationSans"/>
              </a:rPr>
              <a:t>C will point to a vector or axial vector nature for X17</a:t>
            </a:r>
            <a:endParaRPr lang="en-GB" sz="14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24FD5E-F94E-1CA0-738D-B1E7F66ADF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2137" y="4806418"/>
            <a:ext cx="2776288" cy="1818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19D49FE-9BC7-C10D-9BF5-6B0AD276BD6F}"/>
              </a:ext>
            </a:extLst>
          </p:cNvPr>
          <p:cNvSpPr txBox="1"/>
          <p:nvPr/>
        </p:nvSpPr>
        <p:spPr>
          <a:xfrm>
            <a:off x="6506996" y="1121509"/>
            <a:ext cx="26290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800000"/>
                </a:solidFill>
                <a:effectLst/>
                <a:latin typeface="Comic Sans MS" panose="030F0902030302020204" pitchFamily="66" charset="0"/>
                <a:hlinkClick r:id="rId5"/>
              </a:rPr>
              <a:t>Feng</a:t>
            </a:r>
            <a:r>
              <a:rPr lang="en-US" sz="1200" dirty="0">
                <a:solidFill>
                  <a:srgbClr val="800000"/>
                </a:solidFill>
                <a:latin typeface="Comic Sans MS" panose="030F0902030302020204" pitchFamily="66" charset="0"/>
                <a:hlinkClick r:id="rId5"/>
              </a:rPr>
              <a:t> et.</a:t>
            </a:r>
            <a:r>
              <a:rPr lang="en-US" sz="1200" dirty="0">
                <a:solidFill>
                  <a:srgbClr val="800000"/>
                </a:solidFill>
                <a:effectLst/>
                <a:latin typeface="Comic Sans MS" panose="030F0902030302020204" pitchFamily="66" charset="0"/>
                <a:hlinkClick r:id="rId5"/>
              </a:rPr>
              <a:t>, Phys. Rev. D 102, 036016</a:t>
            </a:r>
            <a:endParaRPr lang="en-US" sz="1200" dirty="0">
              <a:solidFill>
                <a:srgbClr val="800000"/>
              </a:solidFill>
              <a:effectLst/>
              <a:latin typeface="Comic Sans MS" panose="030F0902030302020204" pitchFamily="66" charset="0"/>
            </a:endParaRPr>
          </a:p>
        </p:txBody>
      </p:sp>
      <p:pic>
        <p:nvPicPr>
          <p:cNvPr id="9" name="Picture 8" descr="A diagram of a graph&#10;&#10;Description automatically generated">
            <a:extLst>
              <a:ext uri="{FF2B5EF4-FFF2-40B4-BE49-F238E27FC236}">
                <a16:creationId xmlns:a16="http://schemas.microsoft.com/office/drawing/2014/main" id="{4978A80A-B9FF-C3D6-D9F5-4436C9EB9E8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7262" y="4233498"/>
            <a:ext cx="3165230" cy="21365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B3909B3-AA62-4BE1-398D-058A6DA1C93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1710" y="903794"/>
            <a:ext cx="5552770" cy="217715"/>
          </a:xfrm>
          <a:prstGeom prst="rect">
            <a:avLst/>
          </a:prstGeom>
        </p:spPr>
      </p:pic>
      <p:sp>
        <p:nvSpPr>
          <p:cNvPr id="13" name="Rettangolo 27">
            <a:extLst>
              <a:ext uri="{FF2B5EF4-FFF2-40B4-BE49-F238E27FC236}">
                <a16:creationId xmlns:a16="http://schemas.microsoft.com/office/drawing/2014/main" id="{561EF4B9-11AE-2D1B-2936-A77A3681279B}"/>
              </a:ext>
            </a:extLst>
          </p:cNvPr>
          <p:cNvSpPr/>
          <p:nvPr/>
        </p:nvSpPr>
        <p:spPr>
          <a:xfrm>
            <a:off x="3769895" y="4970013"/>
            <a:ext cx="2592242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b="1" baseline="30000" dirty="0">
                <a:latin typeface="LiberationSans"/>
              </a:rPr>
              <a:t>12</a:t>
            </a:r>
            <a:r>
              <a:rPr lang="en-US" sz="1400" b="1" dirty="0">
                <a:latin typeface="LiberationSans"/>
              </a:rPr>
              <a:t>C angle expected to be</a:t>
            </a:r>
            <a:br>
              <a:rPr lang="en-US" sz="1400" b="1" dirty="0">
                <a:latin typeface="LiberationSans"/>
              </a:rPr>
            </a:br>
            <a:r>
              <a:rPr lang="en-US" sz="1400" b="1" dirty="0">
                <a:latin typeface="LiberationSans"/>
              </a:rPr>
              <a:t>at </a:t>
            </a:r>
            <a:r>
              <a:rPr lang="en-US" sz="1400" b="1" dirty="0">
                <a:latin typeface="Symbol" pitchFamily="2" charset="2"/>
              </a:rPr>
              <a:t>~</a:t>
            </a:r>
            <a:r>
              <a:rPr lang="en-US" sz="1400" b="1" dirty="0">
                <a:latin typeface="LiberationSans"/>
              </a:rPr>
              <a:t>160°</a:t>
            </a:r>
            <a:endParaRPr lang="en-GB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F6820D8-6761-6C9B-9022-FCC0F614BAD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539156" y="4397192"/>
                <a:ext cx="2893420" cy="41165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𝑒𝑒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</m:sup>
                      </m:sSubSup>
                      <m: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arcsin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⁡</m:t>
                      </m:r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𝑋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17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b>
                              </m:sSub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𝑚𝑁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F6820D8-6761-6C9B-9022-FCC0F614BA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9156" y="4397192"/>
                <a:ext cx="2893420" cy="411651"/>
              </a:xfrm>
              <a:prstGeom prst="rect">
                <a:avLst/>
              </a:prstGeom>
              <a:blipFill>
                <a:blip r:embed="rId8"/>
                <a:stretch>
                  <a:fillRect b="-12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C1BE7E1-BFAB-38DA-DC17-931984FB01C0}"/>
              </a:ext>
            </a:extLst>
          </p:cNvPr>
          <p:cNvCxnSpPr/>
          <p:nvPr/>
        </p:nvCxnSpPr>
        <p:spPr>
          <a:xfrm>
            <a:off x="2918496" y="5975684"/>
            <a:ext cx="186816" cy="0"/>
          </a:xfrm>
          <a:prstGeom prst="straightConnector1">
            <a:avLst/>
          </a:prstGeom>
          <a:ln cap="rnd">
            <a:round/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3657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6B409-CE53-8421-1A52-11120E5DE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DD937-3073-28E1-7EA1-5C3D05C642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Dark Matter problem</a:t>
            </a:r>
          </a:p>
          <a:p>
            <a:r>
              <a:rPr lang="en-US" dirty="0"/>
              <a:t>The ATOMKI anomaly and the X</a:t>
            </a:r>
            <a:r>
              <a:rPr lang="en-US" baseline="-25000" dirty="0"/>
              <a:t>17</a:t>
            </a:r>
          </a:p>
          <a:p>
            <a:r>
              <a:rPr lang="en-US" dirty="0"/>
              <a:t>Experimental directions</a:t>
            </a:r>
            <a:endParaRPr lang="en-US" baseline="-25000" dirty="0"/>
          </a:p>
          <a:p>
            <a:r>
              <a:rPr lang="en-US" dirty="0"/>
              <a:t>What is the nature of X</a:t>
            </a:r>
            <a:r>
              <a:rPr lang="en-US" baseline="-25000" dirty="0"/>
              <a:t>17</a:t>
            </a:r>
            <a:r>
              <a:rPr lang="en-US" dirty="0"/>
              <a:t>? Is X</a:t>
            </a:r>
            <a:r>
              <a:rPr lang="en-US" baseline="-25000" dirty="0"/>
              <a:t>17</a:t>
            </a:r>
            <a:r>
              <a:rPr lang="en-US" dirty="0"/>
              <a:t> a dark Matter Candidate?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315E7-EEBC-EB72-CA5F-11885A699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852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55D47-0B2A-1B46-8940-CF4DF4CCB5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274" y="-11972"/>
            <a:ext cx="9154274" cy="914400"/>
          </a:xfrm>
        </p:spPr>
        <p:txBody>
          <a:bodyPr>
            <a:normAutofit/>
          </a:bodyPr>
          <a:lstStyle/>
          <a:p>
            <a:r>
              <a:rPr lang="en-GB" dirty="0"/>
              <a:t>The </a:t>
            </a:r>
            <a:r>
              <a:rPr lang="en-GB" baseline="30000" dirty="0"/>
              <a:t>12</a:t>
            </a:r>
            <a:r>
              <a:rPr lang="en-GB" dirty="0"/>
              <a:t>C : September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03482B-8EC2-C049-9EE1-42F667BD8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20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AD46432-9DEB-4746-9D93-64D6033A35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4844" y="2086126"/>
            <a:ext cx="2654300" cy="459613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98F6EB9-24D8-6840-833C-9466F8BB3197}"/>
              </a:ext>
            </a:extLst>
          </p:cNvPr>
          <p:cNvGrpSpPr/>
          <p:nvPr/>
        </p:nvGrpSpPr>
        <p:grpSpPr>
          <a:xfrm>
            <a:off x="133839" y="1802480"/>
            <a:ext cx="4111156" cy="1790993"/>
            <a:chOff x="-88231" y="3237519"/>
            <a:chExt cx="4111156" cy="1790993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78B0C944-E045-CB4C-8943-33D003ABF5C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88231" y="3237519"/>
              <a:ext cx="4111156" cy="16758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64B5F9F-CBCD-3747-BC7C-F40DE0E4EB2E}"/>
                </a:ext>
              </a:extLst>
            </p:cNvPr>
            <p:cNvSpPr txBox="1"/>
            <p:nvPr/>
          </p:nvSpPr>
          <p:spPr>
            <a:xfrm>
              <a:off x="906609" y="4500217"/>
              <a:ext cx="653143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baseline="30000" dirty="0"/>
                <a:t>11</a:t>
              </a:r>
              <a:r>
                <a:rPr lang="en-GB" sz="1600" dirty="0"/>
                <a:t>B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940F40D-90EB-4E42-A316-EE646F40B06D}"/>
                </a:ext>
              </a:extLst>
            </p:cNvPr>
            <p:cNvSpPr txBox="1"/>
            <p:nvPr/>
          </p:nvSpPr>
          <p:spPr>
            <a:xfrm>
              <a:off x="2902419" y="4689958"/>
              <a:ext cx="653143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baseline="30000" dirty="0"/>
                <a:t>12</a:t>
              </a:r>
              <a:r>
                <a:rPr lang="en-GB" sz="1600" dirty="0"/>
                <a:t>C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821A95D-6BC4-DA45-86A6-4CD2D0FB2A1B}"/>
                </a:ext>
              </a:extLst>
            </p:cNvPr>
            <p:cNvSpPr txBox="1"/>
            <p:nvPr/>
          </p:nvSpPr>
          <p:spPr>
            <a:xfrm>
              <a:off x="2114293" y="3261752"/>
              <a:ext cx="653143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baseline="30000" dirty="0"/>
                <a:t>12</a:t>
              </a:r>
              <a:r>
                <a:rPr lang="en-GB" sz="1600" dirty="0"/>
                <a:t>C</a:t>
              </a:r>
              <a:r>
                <a:rPr lang="en-GB" sz="1600" baseline="30000" dirty="0"/>
                <a:t>*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2DE989D1-6A8F-57A0-7D63-B6E94DA57C8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27" y="4049130"/>
            <a:ext cx="3123792" cy="17531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9990D9E-8F00-A85F-E813-906CB34FD984}"/>
              </a:ext>
            </a:extLst>
          </p:cNvPr>
          <p:cNvSpPr txBox="1"/>
          <p:nvPr/>
        </p:nvSpPr>
        <p:spPr>
          <a:xfrm>
            <a:off x="11570" y="3545452"/>
            <a:ext cx="46644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p+</a:t>
            </a:r>
            <a:r>
              <a:rPr lang="en-US" baseline="300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11</a:t>
            </a:r>
            <a:r>
              <a:rPr lang="en-US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B—&gt;</a:t>
            </a:r>
            <a:r>
              <a:rPr lang="en-US" baseline="300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12</a:t>
            </a:r>
            <a:r>
              <a:rPr lang="en-US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C</a:t>
            </a:r>
            <a:r>
              <a:rPr lang="en-US" baseline="300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*</a:t>
            </a:r>
            <a:r>
              <a:rPr lang="en-US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(17.23 MeV)—&gt;</a:t>
            </a:r>
            <a:r>
              <a:rPr lang="en-US" baseline="300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12</a:t>
            </a:r>
            <a:r>
              <a:rPr lang="en-US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C + </a:t>
            </a:r>
            <a:r>
              <a:rPr lang="en-US" dirty="0" err="1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e</a:t>
            </a:r>
            <a:r>
              <a:rPr lang="en-US" baseline="30000" dirty="0" err="1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+</a:t>
            </a:r>
            <a:r>
              <a:rPr lang="en-US" dirty="0" err="1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e</a:t>
            </a:r>
            <a:r>
              <a:rPr lang="en-US" baseline="300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-</a:t>
            </a:r>
            <a:endParaRPr lang="en-US" dirty="0">
              <a:solidFill>
                <a:srgbClr val="090AFF"/>
              </a:solidFill>
              <a:effectLst/>
              <a:latin typeface="Comic Sans MS" panose="030F0902030302020204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68FAE2-5FE2-1B7E-A1FF-232E326892F7}"/>
              </a:ext>
            </a:extLst>
          </p:cNvPr>
          <p:cNvSpPr txBox="1"/>
          <p:nvPr/>
        </p:nvSpPr>
        <p:spPr>
          <a:xfrm>
            <a:off x="3191521" y="4081629"/>
            <a:ext cx="3285302" cy="206210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600" b="1">
                <a:latin typeface="Comic Sans MS" panose="030F0902030302020204" pitchFamily="66" charset="0"/>
              </a:defRPr>
            </a:lvl1pPr>
          </a:lstStyle>
          <a:p>
            <a:r>
              <a:rPr lang="en-US" dirty="0"/>
              <a:t>As predicted by J. Feng et al.</a:t>
            </a:r>
          </a:p>
          <a:p>
            <a:r>
              <a:rPr lang="en-US" dirty="0"/>
              <a:t>excess at 160°</a:t>
            </a:r>
          </a:p>
          <a:p>
            <a:endParaRPr lang="en-US" dirty="0"/>
          </a:p>
          <a:p>
            <a:r>
              <a:rPr lang="en-US" dirty="0"/>
              <a:t>Same X17 particle suggested by the </a:t>
            </a:r>
            <a:r>
              <a:rPr lang="en-US" baseline="30000" dirty="0"/>
              <a:t>8</a:t>
            </a:r>
            <a:r>
              <a:rPr lang="en-US" dirty="0"/>
              <a:t>Be and </a:t>
            </a:r>
            <a:r>
              <a:rPr lang="en-US" baseline="30000" dirty="0"/>
              <a:t>4</a:t>
            </a:r>
            <a:r>
              <a:rPr lang="en-US" dirty="0"/>
              <a:t>He anomalies</a:t>
            </a:r>
          </a:p>
          <a:p>
            <a:endParaRPr lang="en-US" dirty="0"/>
          </a:p>
          <a:p>
            <a:r>
              <a:rPr lang="en-US" dirty="0"/>
              <a:t>M</a:t>
            </a:r>
            <a:r>
              <a:rPr lang="en-US" baseline="-25000" dirty="0"/>
              <a:t>X</a:t>
            </a:r>
            <a:r>
              <a:rPr lang="en-US" dirty="0"/>
              <a:t>=17.03±0.11±0.20 MeV </a:t>
            </a:r>
            <a:br>
              <a:rPr lang="en-US" dirty="0"/>
            </a:b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692968-7C59-0717-C5DB-F821AB7E263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4" y="1141560"/>
            <a:ext cx="7772400" cy="57961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A7724D8-B843-0B4C-5272-ABF4BCEF406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804" y="902873"/>
            <a:ext cx="7772400" cy="26396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A150828-19F6-9047-A97F-E0BE6AF0127D}"/>
              </a:ext>
            </a:extLst>
          </p:cNvPr>
          <p:cNvSpPr txBox="1"/>
          <p:nvPr/>
        </p:nvSpPr>
        <p:spPr>
          <a:xfrm>
            <a:off x="6203894" y="1444174"/>
            <a:ext cx="226313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1E3ED4"/>
                </a:solidFill>
                <a:effectLst/>
                <a:latin typeface="Comic Sans MS" panose="030F0902030302020204" pitchFamily="66" charset="0"/>
                <a:hlinkClick r:id="rId7"/>
              </a:rPr>
              <a:t>Phys. </a:t>
            </a:r>
            <a:r>
              <a:rPr lang="en-US" sz="1200" dirty="0" err="1">
                <a:solidFill>
                  <a:srgbClr val="1E3ED4"/>
                </a:solidFill>
                <a:effectLst/>
                <a:latin typeface="Comic Sans MS" panose="030F0902030302020204" pitchFamily="66" charset="0"/>
                <a:hlinkClick r:id="rId7"/>
              </a:rPr>
              <a:t>Rev.C</a:t>
            </a:r>
            <a:r>
              <a:rPr lang="en-US" sz="1200" dirty="0">
                <a:solidFill>
                  <a:srgbClr val="1E3ED4"/>
                </a:solidFill>
                <a:effectLst/>
                <a:latin typeface="Comic Sans MS" panose="030F0902030302020204" pitchFamily="66" charset="0"/>
                <a:hlinkClick r:id="rId7"/>
              </a:rPr>
              <a:t> 106 (2022) 6</a:t>
            </a:r>
            <a:endParaRPr lang="en-GB" sz="12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3893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16743-F4E5-9446-9501-229A3AF80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Global </a:t>
            </a:r>
            <a:r>
              <a:rPr lang="en-GB" dirty="0">
                <a:latin typeface="Symbol" pitchFamily="2" charset="2"/>
              </a:rPr>
              <a:t>D</a:t>
            </a:r>
            <a:r>
              <a:rPr lang="en-GB" dirty="0"/>
              <a:t>E vs angle consistency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CFE125-EE4D-5343-B876-02F096DEC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21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B6A9AE-3C66-A24F-A9CA-67D0F0B2798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931808"/>
            <a:ext cx="2628307" cy="25337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21FBCB-1F52-3A46-9D28-ABC437603B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39" y="1769601"/>
            <a:ext cx="4358640" cy="10198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2E73F8A-A7EA-774C-96AD-EC851B30811B}"/>
                  </a:ext>
                </a:extLst>
              </p:cNvPr>
              <p:cNvSpPr txBox="1"/>
              <p:nvPr/>
            </p:nvSpPr>
            <p:spPr>
              <a:xfrm>
                <a:off x="2724389" y="2797829"/>
                <a:ext cx="2893420" cy="4811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𝑒𝑒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</m:sup>
                      </m:sSubSup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arcsin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⁡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𝑋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17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𝑚𝑁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2E73F8A-A7EA-774C-96AD-EC851B3081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4389" y="2797829"/>
                <a:ext cx="2893420" cy="481134"/>
              </a:xfrm>
              <a:prstGeom prst="rect">
                <a:avLst/>
              </a:prstGeom>
              <a:blipFill>
                <a:blip r:embed="rId4"/>
                <a:stretch>
                  <a:fillRect l="-1310" b="-20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B9A415B-4188-AD4C-A60C-9B3CC93952FB}"/>
              </a:ext>
            </a:extLst>
          </p:cNvPr>
          <p:cNvCxnSpPr>
            <a:cxnSpLocks/>
          </p:cNvCxnSpPr>
          <p:nvPr/>
        </p:nvCxnSpPr>
        <p:spPr>
          <a:xfrm>
            <a:off x="4744875" y="2361063"/>
            <a:ext cx="1850067" cy="0"/>
          </a:xfrm>
          <a:prstGeom prst="line">
            <a:avLst/>
          </a:prstGeom>
          <a:ln>
            <a:solidFill>
              <a:srgbClr val="3399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59">
            <a:extLst>
              <a:ext uri="{FF2B5EF4-FFF2-40B4-BE49-F238E27FC236}">
                <a16:creationId xmlns:a16="http://schemas.microsoft.com/office/drawing/2014/main" id="{54C42636-EB68-8A44-AFA1-833386A1A424}"/>
              </a:ext>
            </a:extLst>
          </p:cNvPr>
          <p:cNvSpPr txBox="1"/>
          <p:nvPr/>
        </p:nvSpPr>
        <p:spPr>
          <a:xfrm>
            <a:off x="2705139" y="1382459"/>
            <a:ext cx="4527027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Using angular data only: 11 measurements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847F4E0-0ECA-4B49-B389-0BA3DD88686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476591"/>
            <a:ext cx="3549619" cy="253370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FEF85EF-26F2-0047-852E-1D18518BB1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7258" y="4872775"/>
            <a:ext cx="3949700" cy="10541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280606B-EAC6-F64A-BD74-A4C2A07C2FC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77258" y="3920416"/>
            <a:ext cx="3996308" cy="762000"/>
          </a:xfrm>
          <a:prstGeom prst="rect">
            <a:avLst/>
          </a:prstGeom>
        </p:spPr>
      </p:pic>
      <p:sp>
        <p:nvSpPr>
          <p:cNvPr id="19" name="CasellaDiTesto 59">
            <a:extLst>
              <a:ext uri="{FF2B5EF4-FFF2-40B4-BE49-F238E27FC236}">
                <a16:creationId xmlns:a16="http://schemas.microsoft.com/office/drawing/2014/main" id="{00041599-D027-F241-B55F-76729035C2DD}"/>
              </a:ext>
            </a:extLst>
          </p:cNvPr>
          <p:cNvSpPr txBox="1"/>
          <p:nvPr/>
        </p:nvSpPr>
        <p:spPr>
          <a:xfrm>
            <a:off x="3951858" y="3517297"/>
            <a:ext cx="5020675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Using width for each element: 3 measurements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D3A3286-EB03-D740-810A-51013CC087BC}"/>
              </a:ext>
            </a:extLst>
          </p:cNvPr>
          <p:cNvCxnSpPr>
            <a:cxnSpLocks/>
          </p:cNvCxnSpPr>
          <p:nvPr/>
        </p:nvCxnSpPr>
        <p:spPr>
          <a:xfrm>
            <a:off x="6592872" y="5197852"/>
            <a:ext cx="1263621" cy="0"/>
          </a:xfrm>
          <a:prstGeom prst="line">
            <a:avLst/>
          </a:prstGeom>
          <a:ln>
            <a:solidFill>
              <a:srgbClr val="3399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99BF329-E273-9A41-9449-EB450577F908}"/>
              </a:ext>
            </a:extLst>
          </p:cNvPr>
          <p:cNvCxnSpPr>
            <a:cxnSpLocks/>
          </p:cNvCxnSpPr>
          <p:nvPr/>
        </p:nvCxnSpPr>
        <p:spPr>
          <a:xfrm>
            <a:off x="3977258" y="5392784"/>
            <a:ext cx="2708683" cy="0"/>
          </a:xfrm>
          <a:prstGeom prst="line">
            <a:avLst/>
          </a:prstGeom>
          <a:ln>
            <a:solidFill>
              <a:srgbClr val="3399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asellaDiTesto 59">
            <a:extLst>
              <a:ext uri="{FF2B5EF4-FFF2-40B4-BE49-F238E27FC236}">
                <a16:creationId xmlns:a16="http://schemas.microsoft.com/office/drawing/2014/main" id="{A7F5C60D-E07D-A649-99A9-292DF6056FAA}"/>
              </a:ext>
            </a:extLst>
          </p:cNvPr>
          <p:cNvSpPr txBox="1"/>
          <p:nvPr/>
        </p:nvSpPr>
        <p:spPr>
          <a:xfrm>
            <a:off x="487066" y="6111416"/>
            <a:ext cx="7599513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Data form </a:t>
            </a:r>
            <a:r>
              <a:rPr lang="en-GB" sz="1600" b="1" baseline="30000" dirty="0"/>
              <a:t>8</a:t>
            </a:r>
            <a:r>
              <a:rPr lang="en-GB" sz="1600" b="1" dirty="0"/>
              <a:t>Be, </a:t>
            </a:r>
            <a:r>
              <a:rPr lang="en-GB" sz="1600" b="1" baseline="30000" dirty="0"/>
              <a:t>4</a:t>
            </a:r>
            <a:r>
              <a:rPr lang="en-GB" sz="1600" b="1" dirty="0"/>
              <a:t>He, </a:t>
            </a:r>
            <a:r>
              <a:rPr lang="en-GB" sz="1600" b="1" baseline="30000" dirty="0"/>
              <a:t>12</a:t>
            </a:r>
            <a:r>
              <a:rPr lang="en-GB" sz="1600" b="1" dirty="0"/>
              <a:t>C are consistent and point to: </a:t>
            </a:r>
            <a:r>
              <a:rPr lang="en-GB" sz="1600" b="1" dirty="0">
                <a:solidFill>
                  <a:srgbClr val="800000"/>
                </a:solidFill>
              </a:rPr>
              <a:t>M</a:t>
            </a:r>
            <a:r>
              <a:rPr lang="en-GB" sz="1600" b="1" baseline="-25000" dirty="0">
                <a:solidFill>
                  <a:srgbClr val="800000"/>
                </a:solidFill>
              </a:rPr>
              <a:t>X17</a:t>
            </a:r>
            <a:r>
              <a:rPr lang="en-GB" sz="1600" b="1" dirty="0">
                <a:solidFill>
                  <a:srgbClr val="800000"/>
                </a:solidFill>
              </a:rPr>
              <a:t>=16.85±0.04 MeV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E8A1EF9-86D2-7C4D-9AA7-28CCCF52AE5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0159" y="947270"/>
            <a:ext cx="5295901" cy="32241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9CF716C-D312-AA44-AD44-10F646E2001A}"/>
              </a:ext>
            </a:extLst>
          </p:cNvPr>
          <p:cNvSpPr txBox="1"/>
          <p:nvPr/>
        </p:nvSpPr>
        <p:spPr>
          <a:xfrm>
            <a:off x="6571641" y="1133732"/>
            <a:ext cx="257235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chemeClr val="accent4"/>
                </a:solidFill>
              </a:rPr>
              <a:t>PHYS.REV. D 108, 015009 (2023)</a:t>
            </a:r>
          </a:p>
        </p:txBody>
      </p:sp>
    </p:spTree>
    <p:extLst>
      <p:ext uri="{BB962C8B-B14F-4D97-AF65-F5344CB8AC3E}">
        <p14:creationId xmlns:p14="http://schemas.microsoft.com/office/powerpoint/2010/main" val="32255362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E6A69-BA38-FDB2-BEDB-7325B53CB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aseline="30000"/>
              <a:t>8</a:t>
            </a:r>
            <a:r>
              <a:rPr lang="en-US"/>
              <a:t>Be giant resonance anomaly: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B3347A-2173-9106-A2A7-3D51FC943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22</a:t>
            </a:fld>
            <a:endParaRPr lang="en-US"/>
          </a:p>
        </p:txBody>
      </p:sp>
      <p:pic>
        <p:nvPicPr>
          <p:cNvPr id="7" name="Picture 6" descr="A graph of data and a signal&#10;&#10;Description automatically generated with medium confidence">
            <a:extLst>
              <a:ext uri="{FF2B5EF4-FFF2-40B4-BE49-F238E27FC236}">
                <a16:creationId xmlns:a16="http://schemas.microsoft.com/office/drawing/2014/main" id="{514568CE-ED89-0109-4985-1FD9B097E06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89834" y="3754805"/>
            <a:ext cx="3149468" cy="3112651"/>
          </a:xfrm>
          <a:prstGeom prst="rect">
            <a:avLst/>
          </a:prstGeom>
        </p:spPr>
      </p:pic>
      <p:pic>
        <p:nvPicPr>
          <p:cNvPr id="9" name="Picture 8" descr="A graph of a function&#10;&#10;Description automatically generated">
            <a:extLst>
              <a:ext uri="{FF2B5EF4-FFF2-40B4-BE49-F238E27FC236}">
                <a16:creationId xmlns:a16="http://schemas.microsoft.com/office/drawing/2014/main" id="{5B96F5A0-01E5-502C-9536-BBE730935F0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8042" y="1232283"/>
            <a:ext cx="2680031" cy="25864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A119C18-F633-09FF-60BC-65E0D4E076A8}"/>
              </a:ext>
            </a:extLst>
          </p:cNvPr>
          <p:cNvSpPr txBox="1"/>
          <p:nvPr/>
        </p:nvSpPr>
        <p:spPr>
          <a:xfrm>
            <a:off x="6813923" y="962517"/>
            <a:ext cx="232195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0" i="0" u="none" strike="noStrike" dirty="0">
                <a:effectLst/>
                <a:highlight>
                  <a:srgbClr val="FFFFFF"/>
                </a:highlight>
                <a:latin typeface="Lucida Grande" panose="020B0600040502020204" pitchFamily="34" charset="0"/>
                <a:hlinkClick r:id="rId4"/>
              </a:rPr>
              <a:t>arXiv:2308.06473</a:t>
            </a:r>
            <a:endParaRPr lang="en-US" sz="12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ABFF5CE-BD0C-219D-B809-53856329B2BC}"/>
              </a:ext>
            </a:extLst>
          </p:cNvPr>
          <p:cNvGrpSpPr/>
          <p:nvPr/>
        </p:nvGrpSpPr>
        <p:grpSpPr>
          <a:xfrm>
            <a:off x="122950" y="1840878"/>
            <a:ext cx="3626508" cy="2351283"/>
            <a:chOff x="9585" y="1040357"/>
            <a:chExt cx="3989159" cy="2586411"/>
          </a:xfrm>
        </p:grpSpPr>
        <p:pic>
          <p:nvPicPr>
            <p:cNvPr id="13" name="Picture 12" descr="A diagram of a diagram&#10;&#10;Description automatically generated">
              <a:extLst>
                <a:ext uri="{FF2B5EF4-FFF2-40B4-BE49-F238E27FC236}">
                  <a16:creationId xmlns:a16="http://schemas.microsoft.com/office/drawing/2014/main" id="{FCCF991A-7FCD-43B9-801D-86299844A2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274" y="1040357"/>
              <a:ext cx="3988470" cy="2586411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17229AB-55BA-7B9E-A646-1F26CAE5C5C1}"/>
                </a:ext>
              </a:extLst>
            </p:cNvPr>
            <p:cNvSpPr/>
            <p:nvPr/>
          </p:nvSpPr>
          <p:spPr>
            <a:xfrm>
              <a:off x="2474153" y="2726244"/>
              <a:ext cx="1524591" cy="9000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1E02B58-60CB-5263-971F-BB911C1AE66B}"/>
                </a:ext>
              </a:extLst>
            </p:cNvPr>
            <p:cNvSpPr/>
            <p:nvPr/>
          </p:nvSpPr>
          <p:spPr>
            <a:xfrm>
              <a:off x="9585" y="2682579"/>
              <a:ext cx="1041316" cy="9000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CasellaDiTesto 59">
            <a:extLst>
              <a:ext uri="{FF2B5EF4-FFF2-40B4-BE49-F238E27FC236}">
                <a16:creationId xmlns:a16="http://schemas.microsoft.com/office/drawing/2014/main" id="{517210E4-42A8-8997-15DA-A70982678DE1}"/>
              </a:ext>
            </a:extLst>
          </p:cNvPr>
          <p:cNvSpPr txBox="1"/>
          <p:nvPr/>
        </p:nvSpPr>
        <p:spPr>
          <a:xfrm>
            <a:off x="-8949" y="1226748"/>
            <a:ext cx="4562415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 err="1"/>
              <a:t>Atomki</a:t>
            </a:r>
            <a:r>
              <a:rPr lang="en-GB" sz="1600" b="1" dirty="0"/>
              <a:t> group: </a:t>
            </a:r>
            <a:r>
              <a:rPr lang="en-GB" sz="1600" b="1" baseline="30000" dirty="0"/>
              <a:t>8</a:t>
            </a:r>
            <a:r>
              <a:rPr lang="en-GB" sz="1600" b="1" dirty="0"/>
              <a:t>Be experiment in GDR region</a:t>
            </a:r>
            <a:br>
              <a:rPr lang="en-GB" sz="1600" b="1" dirty="0"/>
            </a:br>
            <a:r>
              <a:rPr lang="en-GB" sz="1600" b="1" dirty="0"/>
              <a:t>New 2 arm spectrometer closer to the target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0A485F7-DA53-AED8-2859-4A3C256EB484}"/>
              </a:ext>
            </a:extLst>
          </p:cNvPr>
          <p:cNvGrpSpPr/>
          <p:nvPr/>
        </p:nvGrpSpPr>
        <p:grpSpPr>
          <a:xfrm>
            <a:off x="3548852" y="3782898"/>
            <a:ext cx="2344376" cy="2861889"/>
            <a:chOff x="3400576" y="3782898"/>
            <a:chExt cx="2344376" cy="2861889"/>
          </a:xfrm>
        </p:grpSpPr>
        <p:pic>
          <p:nvPicPr>
            <p:cNvPr id="23" name="Picture 22" descr="A graph of a line graph&#10;&#10;Description automatically generated">
              <a:extLst>
                <a:ext uri="{FF2B5EF4-FFF2-40B4-BE49-F238E27FC236}">
                  <a16:creationId xmlns:a16="http://schemas.microsoft.com/office/drawing/2014/main" id="{3CED999A-2737-439B-45E8-324448AFCB3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04678" y="3782898"/>
              <a:ext cx="2240274" cy="2861889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775C67D-D0AF-8E26-F242-6B8E9907E2F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400576" y="4526280"/>
              <a:ext cx="936257" cy="9000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5A1FB15-DFCA-FED3-72EE-408F44645E9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373103" y="4457526"/>
              <a:ext cx="517133" cy="4198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CasellaDiTesto 59">
            <a:extLst>
              <a:ext uri="{FF2B5EF4-FFF2-40B4-BE49-F238E27FC236}">
                <a16:creationId xmlns:a16="http://schemas.microsoft.com/office/drawing/2014/main" id="{16A20347-FA18-CF0D-6987-2B958C7AF973}"/>
              </a:ext>
            </a:extLst>
          </p:cNvPr>
          <p:cNvSpPr txBox="1"/>
          <p:nvPr/>
        </p:nvSpPr>
        <p:spPr>
          <a:xfrm>
            <a:off x="7063970" y="1344946"/>
            <a:ext cx="2071912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E</a:t>
            </a:r>
            <a:r>
              <a:rPr lang="en-GB" sz="1600" b="1" baseline="-25000" dirty="0"/>
              <a:t>P</a:t>
            </a:r>
            <a:r>
              <a:rPr lang="en-GB" sz="1600" b="1" dirty="0"/>
              <a:t> up to 4 MeV</a:t>
            </a:r>
          </a:p>
        </p:txBody>
      </p:sp>
      <p:sp>
        <p:nvSpPr>
          <p:cNvPr id="29" name="CasellaDiTesto 59">
            <a:extLst>
              <a:ext uri="{FF2B5EF4-FFF2-40B4-BE49-F238E27FC236}">
                <a16:creationId xmlns:a16="http://schemas.microsoft.com/office/drawing/2014/main" id="{82EE8EDF-FAF6-F2AA-5B9B-43E6313578B2}"/>
              </a:ext>
            </a:extLst>
          </p:cNvPr>
          <p:cNvSpPr txBox="1"/>
          <p:nvPr/>
        </p:nvSpPr>
        <p:spPr>
          <a:xfrm>
            <a:off x="7055734" y="1769196"/>
            <a:ext cx="2071912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1</a:t>
            </a:r>
            <a:r>
              <a:rPr lang="en-GB" sz="1600" b="1" baseline="30000" dirty="0"/>
              <a:t>+</a:t>
            </a:r>
            <a:r>
              <a:rPr lang="en-GB" sz="1600" b="1" dirty="0"/>
              <a:t> to 2</a:t>
            </a:r>
            <a:r>
              <a:rPr lang="en-GB" sz="1600" b="1" baseline="30000" dirty="0"/>
              <a:t>+</a:t>
            </a:r>
            <a:r>
              <a:rPr lang="en-GB" sz="1600" b="1" dirty="0"/>
              <a:t> ~17.5 MeV</a:t>
            </a:r>
            <a:endParaRPr lang="en-GB" sz="1600" b="1" baseline="30000" dirty="0"/>
          </a:p>
        </p:txBody>
      </p:sp>
      <p:sp>
        <p:nvSpPr>
          <p:cNvPr id="30" name="CasellaDiTesto 59">
            <a:extLst>
              <a:ext uri="{FF2B5EF4-FFF2-40B4-BE49-F238E27FC236}">
                <a16:creationId xmlns:a16="http://schemas.microsoft.com/office/drawing/2014/main" id="{E4065D9D-317B-A8AE-A2ED-5DFB22FC5031}"/>
              </a:ext>
            </a:extLst>
          </p:cNvPr>
          <p:cNvSpPr txBox="1"/>
          <p:nvPr/>
        </p:nvSpPr>
        <p:spPr>
          <a:xfrm>
            <a:off x="7065910" y="2195167"/>
            <a:ext cx="2071912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1</a:t>
            </a:r>
            <a:r>
              <a:rPr lang="en-GB" sz="1600" b="1" baseline="30000" dirty="0"/>
              <a:t>+</a:t>
            </a:r>
            <a:r>
              <a:rPr lang="en-GB" sz="1600" b="1" dirty="0"/>
              <a:t> to 0</a:t>
            </a:r>
            <a:r>
              <a:rPr lang="en-GB" sz="1600" b="1" baseline="30000" dirty="0"/>
              <a:t>+</a:t>
            </a:r>
            <a:r>
              <a:rPr lang="en-GB" sz="1600" b="1" dirty="0"/>
              <a:t> ~20.5 MeV</a:t>
            </a:r>
            <a:endParaRPr lang="en-GB" sz="1600" b="1" baseline="30000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A83705B-72C8-071D-B306-2B864FEBBFE8}"/>
              </a:ext>
            </a:extLst>
          </p:cNvPr>
          <p:cNvCxnSpPr>
            <a:cxnSpLocks/>
          </p:cNvCxnSpPr>
          <p:nvPr/>
        </p:nvCxnSpPr>
        <p:spPr>
          <a:xfrm>
            <a:off x="5006824" y="4252265"/>
            <a:ext cx="3574944" cy="655953"/>
          </a:xfrm>
          <a:prstGeom prst="straightConnector1">
            <a:avLst/>
          </a:prstGeom>
          <a:ln>
            <a:solidFill>
              <a:srgbClr val="3399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7EA9497-F2D7-5840-9084-459C972525F7}"/>
              </a:ext>
            </a:extLst>
          </p:cNvPr>
          <p:cNvCxnSpPr>
            <a:cxnSpLocks/>
            <a:stCxn id="25" idx="1"/>
          </p:cNvCxnSpPr>
          <p:nvPr/>
        </p:nvCxnSpPr>
        <p:spPr>
          <a:xfrm>
            <a:off x="4521379" y="4667469"/>
            <a:ext cx="3384354" cy="1020020"/>
          </a:xfrm>
          <a:prstGeom prst="straightConnector1">
            <a:avLst/>
          </a:prstGeom>
          <a:ln>
            <a:solidFill>
              <a:srgbClr val="3399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CasellaDiTesto 59">
            <a:extLst>
              <a:ext uri="{FF2B5EF4-FFF2-40B4-BE49-F238E27FC236}">
                <a16:creationId xmlns:a16="http://schemas.microsoft.com/office/drawing/2014/main" id="{F932A01D-B54F-78CF-0BB8-3743443FB598}"/>
              </a:ext>
            </a:extLst>
          </p:cNvPr>
          <p:cNvSpPr txBox="1"/>
          <p:nvPr/>
        </p:nvSpPr>
        <p:spPr>
          <a:xfrm>
            <a:off x="50763" y="5156781"/>
            <a:ext cx="3625882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b="1" dirty="0"/>
              <a:t>2 peak structure observed!</a:t>
            </a:r>
          </a:p>
          <a:p>
            <a:r>
              <a:rPr lang="en-GB" sz="1400" b="1" dirty="0"/>
              <a:t>impressive angular agreement with particle hypothesis.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C6041AC-F60D-E67B-8ACC-07C3A388B8E2}"/>
              </a:ext>
            </a:extLst>
          </p:cNvPr>
          <p:cNvSpPr txBox="1"/>
          <p:nvPr/>
        </p:nvSpPr>
        <p:spPr>
          <a:xfrm>
            <a:off x="-402" y="6042455"/>
            <a:ext cx="3760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</a:rPr>
              <a:t>More information can be found here: ISMD 2023</a:t>
            </a:r>
            <a:endParaRPr lang="en-US" sz="1200" b="0" i="0" dirty="0">
              <a:solidFill>
                <a:srgbClr val="FFFFFF"/>
              </a:solidFill>
              <a:effectLst/>
              <a:highlight>
                <a:srgbClr val="212121"/>
              </a:highlight>
              <a:latin typeface="Söhne"/>
            </a:endParaRPr>
          </a:p>
          <a:p>
            <a:pPr marL="4763" lvl="1"/>
            <a:r>
              <a:rPr lang="en-GB" sz="800" dirty="0">
                <a:hlinkClick r:id="rId7"/>
              </a:rPr>
              <a:t>https://indico.cern.ch/event/1258038/timetable/#20230822.detailed</a:t>
            </a:r>
            <a:endParaRPr lang="en-GB" sz="8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EDEFD79-DF12-24B8-764B-F4309C9A4A6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47" y="921532"/>
            <a:ext cx="5839519" cy="317748"/>
          </a:xfrm>
          <a:prstGeom prst="rect">
            <a:avLst/>
          </a:prstGeom>
        </p:spPr>
      </p:pic>
      <p:pic>
        <p:nvPicPr>
          <p:cNvPr id="19" name="Picture 18" descr="A graph of a graph&#10;&#10;Description automatically generated">
            <a:extLst>
              <a:ext uri="{FF2B5EF4-FFF2-40B4-BE49-F238E27FC236}">
                <a16:creationId xmlns:a16="http://schemas.microsoft.com/office/drawing/2014/main" id="{A578DB78-4AA2-4513-C460-EDC3038229E1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9573" y="3359538"/>
            <a:ext cx="1759622" cy="1792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0865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80695-D887-A24D-B7DA-033F1E945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Confirmed in Vietnam 2023?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A5E8B1-53C2-8746-BC76-2ACDF9048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CB0113-1A5D-B940-B450-151EEC4D37B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1181" y="927015"/>
            <a:ext cx="3407670" cy="21781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D99B4B1-21E5-894B-895B-C94A0A5F12C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930958"/>
            <a:ext cx="5692847" cy="2733086"/>
          </a:xfrm>
          <a:prstGeom prst="rect">
            <a:avLst/>
          </a:prstGeom>
        </p:spPr>
      </p:pic>
      <p:sp>
        <p:nvSpPr>
          <p:cNvPr id="7" name="CasellaDiTesto 59">
            <a:extLst>
              <a:ext uri="{FF2B5EF4-FFF2-40B4-BE49-F238E27FC236}">
                <a16:creationId xmlns:a16="http://schemas.microsoft.com/office/drawing/2014/main" id="{3E71BFCF-B5A1-BD82-CFE5-803B22C6AFA5}"/>
              </a:ext>
            </a:extLst>
          </p:cNvPr>
          <p:cNvSpPr txBox="1"/>
          <p:nvPr/>
        </p:nvSpPr>
        <p:spPr>
          <a:xfrm>
            <a:off x="5721181" y="3113903"/>
            <a:ext cx="3407670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b="1" dirty="0"/>
              <a:t>2 arm spectrometer (ATOMKI like)</a:t>
            </a:r>
          </a:p>
          <a:p>
            <a:r>
              <a:rPr lang="en-GB" sz="1400" b="1" dirty="0"/>
              <a:t>ATOMKI group participants</a:t>
            </a:r>
            <a:br>
              <a:rPr lang="en-GB" sz="1400" b="1" dirty="0"/>
            </a:br>
            <a:r>
              <a:rPr lang="en-GB" sz="1400" b="1" baseline="30000" dirty="0"/>
              <a:t>7</a:t>
            </a:r>
            <a:r>
              <a:rPr lang="en-GB" sz="1400" b="1" dirty="0"/>
              <a:t>Li and </a:t>
            </a:r>
            <a:r>
              <a:rPr lang="en-GB" sz="1400" b="1" baseline="30000" dirty="0"/>
              <a:t>11</a:t>
            </a:r>
            <a:r>
              <a:rPr lang="en-GB" sz="1400" b="1" dirty="0"/>
              <a:t>B target used.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0A4D5C-A54E-8FD3-CADA-48BFC64B8A68}"/>
              </a:ext>
            </a:extLst>
          </p:cNvPr>
          <p:cNvSpPr txBox="1"/>
          <p:nvPr/>
        </p:nvSpPr>
        <p:spPr>
          <a:xfrm>
            <a:off x="3538435" y="5565224"/>
            <a:ext cx="2218037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hlinkClick r:id="rId4"/>
              </a:rPr>
              <a:t>Universe</a:t>
            </a:r>
            <a:r>
              <a:rPr lang="en-US" sz="12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hlinkClick r:id="rId4"/>
              </a:rPr>
              <a:t> </a:t>
            </a:r>
            <a:r>
              <a:rPr lang="en-US" sz="1200" b="1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hlinkClick r:id="rId4"/>
              </a:rPr>
              <a:t>2024</a:t>
            </a:r>
            <a:r>
              <a:rPr lang="en-US" sz="12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hlinkClick r:id="rId4"/>
              </a:rPr>
              <a:t>, </a:t>
            </a:r>
            <a:r>
              <a:rPr lang="en-US" sz="1200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hlinkClick r:id="rId4"/>
              </a:rPr>
              <a:t>10</a:t>
            </a:r>
            <a:r>
              <a:rPr lang="en-US" sz="12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hlinkClick r:id="rId4"/>
              </a:rPr>
              <a:t>(4), 168;</a:t>
            </a:r>
            <a:endParaRPr lang="en-US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4F1621-904B-35C0-95F5-E7545BFA5117}"/>
              </a:ext>
            </a:extLst>
          </p:cNvPr>
          <p:cNvSpPr txBox="1"/>
          <p:nvPr/>
        </p:nvSpPr>
        <p:spPr>
          <a:xfrm>
            <a:off x="4313672" y="3054802"/>
            <a:ext cx="135571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hlinkClick r:id="rId5"/>
              </a:rPr>
              <a:t>ISMD2023</a:t>
            </a:r>
            <a:endParaRPr lang="en-US"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614753-1BA5-F799-D58B-7C4C256CF22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772" y="3896878"/>
            <a:ext cx="2445262" cy="17019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63470BF-15EB-59BD-89CB-C05A19080B4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0391" y="3891492"/>
            <a:ext cx="2418332" cy="171276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3E7F7BD-043A-1AD0-3909-45C64E6F169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3627" y="3862523"/>
            <a:ext cx="2408723" cy="177069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F3B94D7-8A42-0BF8-E084-509AA359142C}"/>
              </a:ext>
            </a:extLst>
          </p:cNvPr>
          <p:cNvSpPr txBox="1"/>
          <p:nvPr/>
        </p:nvSpPr>
        <p:spPr>
          <a:xfrm>
            <a:off x="1178412" y="3891492"/>
            <a:ext cx="11554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effectLst/>
              </a:rPr>
              <a:t>E</a:t>
            </a:r>
            <a:r>
              <a:rPr lang="en-US" sz="1400" i="1" baseline="-25000" dirty="0">
                <a:effectLst/>
              </a:rPr>
              <a:t>P</a:t>
            </a:r>
            <a:r>
              <a:rPr lang="en-US" sz="1400" dirty="0"/>
              <a:t>=</a:t>
            </a:r>
            <a:r>
              <a:rPr lang="en-US" sz="1400" i="1" dirty="0">
                <a:effectLst/>
              </a:rPr>
              <a:t>441 keV</a:t>
            </a:r>
            <a:endParaRPr lang="en-US" sz="1400" dirty="0">
              <a:effectLst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F81E098-3C4F-CB00-EF85-4D7F1377FBC6}"/>
              </a:ext>
            </a:extLst>
          </p:cNvPr>
          <p:cNvSpPr txBox="1"/>
          <p:nvPr/>
        </p:nvSpPr>
        <p:spPr>
          <a:xfrm>
            <a:off x="3925966" y="3891492"/>
            <a:ext cx="11554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effectLst/>
              </a:rPr>
              <a:t>E</a:t>
            </a:r>
            <a:r>
              <a:rPr lang="en-US" sz="1400" i="1" baseline="-25000" dirty="0">
                <a:effectLst/>
              </a:rPr>
              <a:t>P</a:t>
            </a:r>
            <a:r>
              <a:rPr lang="en-US" sz="1400" dirty="0"/>
              <a:t>=</a:t>
            </a:r>
            <a:r>
              <a:rPr lang="en-US" sz="1400" i="1" dirty="0">
                <a:effectLst/>
              </a:rPr>
              <a:t>800 keV</a:t>
            </a:r>
            <a:endParaRPr lang="en-US" sz="1400" dirty="0">
              <a:effectLst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E659101-BEB7-88D3-3153-BFE1E44FD36B}"/>
              </a:ext>
            </a:extLst>
          </p:cNvPr>
          <p:cNvSpPr txBox="1"/>
          <p:nvPr/>
        </p:nvSpPr>
        <p:spPr>
          <a:xfrm>
            <a:off x="7364627" y="4540460"/>
            <a:ext cx="13613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effectLst/>
              </a:rPr>
              <a:t>E</a:t>
            </a:r>
            <a:r>
              <a:rPr lang="en-US" sz="1400" i="1" baseline="-25000" dirty="0">
                <a:effectLst/>
              </a:rPr>
              <a:t>P</a:t>
            </a:r>
            <a:r>
              <a:rPr lang="en-US" sz="1400" dirty="0"/>
              <a:t>=</a:t>
            </a:r>
            <a:r>
              <a:rPr lang="en-US" sz="1400" i="1" dirty="0"/>
              <a:t>1225</a:t>
            </a:r>
            <a:r>
              <a:rPr lang="en-US" sz="1400" i="1" dirty="0">
                <a:effectLst/>
              </a:rPr>
              <a:t> keV</a:t>
            </a:r>
            <a:endParaRPr lang="en-US" sz="1400" dirty="0">
              <a:effectLst/>
            </a:endParaRPr>
          </a:p>
        </p:txBody>
      </p:sp>
      <p:sp>
        <p:nvSpPr>
          <p:cNvPr id="18" name="CasellaDiTesto 59">
            <a:extLst>
              <a:ext uri="{FF2B5EF4-FFF2-40B4-BE49-F238E27FC236}">
                <a16:creationId xmlns:a16="http://schemas.microsoft.com/office/drawing/2014/main" id="{365A9E94-5D1B-83B0-8C48-FC57512D3EF1}"/>
              </a:ext>
            </a:extLst>
          </p:cNvPr>
          <p:cNvSpPr txBox="1"/>
          <p:nvPr/>
        </p:nvSpPr>
        <p:spPr>
          <a:xfrm>
            <a:off x="906001" y="5927042"/>
            <a:ext cx="7490576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b="1" dirty="0"/>
              <a:t>Anomaly confirmed at 1225 KeV E</a:t>
            </a:r>
            <a:r>
              <a:rPr lang="en-GB" sz="1400" b="1" baseline="-25000" dirty="0"/>
              <a:t>p</a:t>
            </a:r>
            <a:r>
              <a:rPr lang="en-GB" sz="1400" b="1" dirty="0"/>
              <a:t>. Not observed for lower bombarding energies.</a:t>
            </a:r>
          </a:p>
        </p:txBody>
      </p:sp>
    </p:spTree>
    <p:extLst>
      <p:ext uri="{BB962C8B-B14F-4D97-AF65-F5344CB8AC3E}">
        <p14:creationId xmlns:p14="http://schemas.microsoft.com/office/powerpoint/2010/main" val="8216865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5C0C6-FF95-B1F6-3F3C-81BE07E77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Can we trust the </a:t>
            </a:r>
            <a:r>
              <a:rPr lang="en-GB" dirty="0" err="1"/>
              <a:t>Atomki</a:t>
            </a:r>
            <a:r>
              <a:rPr lang="en-GB" dirty="0"/>
              <a:t> anomaly?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211631-D76A-D46C-EA6F-3D972F36D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24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01CAA6-017D-8C0D-2507-E41C4EBDACE9}"/>
              </a:ext>
            </a:extLst>
          </p:cNvPr>
          <p:cNvSpPr txBox="1"/>
          <p:nvPr/>
        </p:nvSpPr>
        <p:spPr>
          <a:xfrm>
            <a:off x="0" y="932349"/>
            <a:ext cx="9143999" cy="39703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/>
            </a:lvl1pPr>
          </a:lstStyle>
          <a:p>
            <a:r>
              <a:rPr lang="en-US" sz="1800" dirty="0">
                <a:solidFill>
                  <a:srgbClr val="800000"/>
                </a:solidFill>
              </a:rPr>
              <a:t>Evidence in favor:</a:t>
            </a:r>
          </a:p>
          <a:p>
            <a:pPr marL="573088" lvl="1" indent="-287338">
              <a:buFont typeface="Wingdings" pitchFamily="2" charset="2"/>
              <a:buChar char="ü"/>
            </a:pPr>
            <a:r>
              <a:rPr lang="en-US" dirty="0"/>
              <a:t>All the three </a:t>
            </a:r>
            <a:r>
              <a:rPr lang="en-US" dirty="0">
                <a:solidFill>
                  <a:srgbClr val="800000"/>
                </a:solidFill>
              </a:rPr>
              <a:t>anomalies ≳6 </a:t>
            </a:r>
            <a:r>
              <a:rPr lang="el-GR" dirty="0">
                <a:solidFill>
                  <a:srgbClr val="800000"/>
                </a:solidFill>
              </a:rPr>
              <a:t>σ</a:t>
            </a:r>
            <a:r>
              <a:rPr lang="el-GR" dirty="0"/>
              <a:t>,  </a:t>
            </a:r>
            <a:r>
              <a:rPr lang="en-US" dirty="0"/>
              <a:t>not a statistical fluctuation </a:t>
            </a:r>
          </a:p>
          <a:p>
            <a:pPr marL="573088" lvl="1" indent="-287338">
              <a:buFont typeface="Wingdings" pitchFamily="2" charset="2"/>
              <a:buChar char="ü"/>
            </a:pPr>
            <a:r>
              <a:rPr lang="en-US" dirty="0"/>
              <a:t>Bumps, not general excesses. Not a single bin or a last bin effect</a:t>
            </a:r>
          </a:p>
          <a:p>
            <a:pPr marL="1030288" lvl="4" indent="-287338">
              <a:buFont typeface="Wingdings" pitchFamily="2" charset="2"/>
              <a:buChar char="ü"/>
            </a:pPr>
            <a:r>
              <a:rPr lang="en-US" dirty="0"/>
              <a:t>Bumps disappear </a:t>
            </a:r>
            <a:r>
              <a:rPr lang="en-US" dirty="0">
                <a:latin typeface="Symbol" pitchFamily="2" charset="2"/>
              </a:rPr>
              <a:t>D</a:t>
            </a:r>
            <a:r>
              <a:rPr lang="en-US" dirty="0"/>
              <a:t>E&lt;17MeV and for asymmetric tracks</a:t>
            </a:r>
          </a:p>
          <a:p>
            <a:pPr marL="1030288" lvl="3" indent="-287338">
              <a:buFont typeface="Wingdings" pitchFamily="2" charset="2"/>
              <a:buChar char="ü"/>
            </a:pPr>
            <a:r>
              <a:rPr lang="en-US" dirty="0"/>
              <a:t>Bumps are produced by different detector configurations (2-5-6 arms)</a:t>
            </a:r>
          </a:p>
          <a:p>
            <a:pPr marL="573088" lvl="1" indent="-287338">
              <a:buFont typeface="Wingdings" pitchFamily="2" charset="2"/>
              <a:buChar char="ü"/>
            </a:pPr>
            <a:r>
              <a:rPr lang="en-US" dirty="0"/>
              <a:t>By introducing a </a:t>
            </a:r>
            <a:r>
              <a:rPr lang="en-US" dirty="0">
                <a:solidFill>
                  <a:srgbClr val="800000"/>
                </a:solidFill>
              </a:rPr>
              <a:t>single new particle</a:t>
            </a:r>
            <a:r>
              <a:rPr lang="en-US" dirty="0"/>
              <a:t>, remarkable improvement of all the fits </a:t>
            </a:r>
          </a:p>
          <a:p>
            <a:pPr marL="573088" lvl="1" indent="-287338">
              <a:buFont typeface="Wingdings" pitchFamily="2" charset="2"/>
              <a:buChar char="ü"/>
            </a:pPr>
            <a:r>
              <a:rPr lang="en-US" dirty="0">
                <a:solidFill>
                  <a:srgbClr val="800000"/>
                </a:solidFill>
              </a:rPr>
              <a:t>SM</a:t>
            </a:r>
            <a:r>
              <a:rPr lang="en-US" dirty="0"/>
              <a:t> explanation theoretically strongly disfavored: </a:t>
            </a:r>
          </a:p>
          <a:p>
            <a:pPr marL="1030288" lvl="2" indent="-287338">
              <a:buFont typeface="Wingdings" pitchFamily="2" charset="2"/>
              <a:buChar char="ü"/>
            </a:pPr>
            <a:r>
              <a:rPr lang="en-US" dirty="0"/>
              <a:t>8Be [Zhang+, (2017), </a:t>
            </a:r>
            <a:r>
              <a:rPr lang="en-US" dirty="0" err="1"/>
              <a:t>Gysbers</a:t>
            </a:r>
            <a:r>
              <a:rPr lang="en-US" dirty="0"/>
              <a:t>+, (2023)]; 4He [Viviani+, (2021)]</a:t>
            </a:r>
          </a:p>
          <a:p>
            <a:pPr marL="1030288" lvl="2" indent="-287338">
              <a:buFont typeface="Wingdings" pitchFamily="2" charset="2"/>
              <a:buChar char="ü"/>
            </a:pPr>
            <a:r>
              <a:rPr lang="en-US" dirty="0"/>
              <a:t>No explanation so far including all three anomalies at the same time</a:t>
            </a:r>
          </a:p>
          <a:p>
            <a:pPr marL="573088" lvl="1" indent="-287338">
              <a:buFont typeface="Wingdings" pitchFamily="2" charset="2"/>
              <a:buChar char="ü"/>
            </a:pPr>
            <a:r>
              <a:rPr lang="en-US" baseline="30000" dirty="0"/>
              <a:t>8</a:t>
            </a:r>
            <a:r>
              <a:rPr lang="en-US" dirty="0"/>
              <a:t>Be-</a:t>
            </a:r>
            <a:r>
              <a:rPr lang="en-US" baseline="30000" dirty="0"/>
              <a:t>4</a:t>
            </a:r>
            <a:r>
              <a:rPr lang="en-US" dirty="0"/>
              <a:t>He-</a:t>
            </a:r>
            <a:r>
              <a:rPr lang="en-US" baseline="30000" dirty="0"/>
              <a:t>12</a:t>
            </a:r>
            <a:r>
              <a:rPr lang="en-US" dirty="0"/>
              <a:t>C anomalies kinematically &amp; dynamically consistent for V (and A):     </a:t>
            </a:r>
            <a:r>
              <a:rPr lang="en-US" sz="1400" dirty="0" err="1"/>
              <a:t>Barducci</a:t>
            </a:r>
            <a:r>
              <a:rPr lang="en-US" sz="1400" dirty="0"/>
              <a:t> &amp; Toni, </a:t>
            </a:r>
            <a:r>
              <a:rPr lang="en-US" sz="1400" dirty="0" err="1"/>
              <a:t>Eur.Phys.J.C</a:t>
            </a:r>
            <a:r>
              <a:rPr lang="en-US" sz="1400" dirty="0"/>
              <a:t> 83 (2023) 3, 230 [arXiv:2212.06453]) </a:t>
            </a:r>
          </a:p>
          <a:p>
            <a:pPr marL="573088" lvl="1" indent="-287338">
              <a:buFont typeface="Wingdings" pitchFamily="2" charset="2"/>
              <a:buChar char="ü"/>
            </a:pPr>
            <a:r>
              <a:rPr lang="en-US" dirty="0"/>
              <a:t>For</a:t>
            </a:r>
            <a:r>
              <a:rPr lang="en-US" sz="1600" dirty="0"/>
              <a:t> </a:t>
            </a:r>
            <a:r>
              <a:rPr lang="en-US" baseline="30000" dirty="0"/>
              <a:t>12</a:t>
            </a:r>
            <a:r>
              <a:rPr lang="en-US" dirty="0"/>
              <a:t>C the effect was predicted, and confirmed by experimental data</a:t>
            </a:r>
          </a:p>
          <a:p>
            <a:pPr marL="573088" lvl="1" indent="-287338">
              <a:buFont typeface="Wingdings" pitchFamily="2" charset="2"/>
              <a:buChar char="ü"/>
            </a:pPr>
            <a:r>
              <a:rPr lang="en-US" dirty="0"/>
              <a:t>Additional recent evidence in GDR experiment</a:t>
            </a:r>
          </a:p>
          <a:p>
            <a:pPr marL="573088" lvl="1" indent="-287338">
              <a:buFont typeface="Wingdings" pitchFamily="2" charset="2"/>
              <a:buChar char="ü"/>
            </a:pPr>
            <a:r>
              <a:rPr lang="en-US" dirty="0"/>
              <a:t>Partially independent confirmation from Hanoi University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E965F7-6006-5F16-46A2-5CEE6930FA2F}"/>
              </a:ext>
            </a:extLst>
          </p:cNvPr>
          <p:cNvSpPr txBox="1"/>
          <p:nvPr/>
        </p:nvSpPr>
        <p:spPr>
          <a:xfrm>
            <a:off x="0" y="4991870"/>
            <a:ext cx="9143999" cy="923330"/>
          </a:xfrm>
          <a:prstGeom prst="rect">
            <a:avLst/>
          </a:prstGeom>
          <a:solidFill>
            <a:srgbClr val="ECDFDC"/>
          </a:solidFill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800000"/>
                </a:solidFill>
              </a:rPr>
              <a:t>Odds against:</a:t>
            </a:r>
          </a:p>
          <a:p>
            <a:pPr marL="460375" indent="-287338">
              <a:buFont typeface="Wingdings" pitchFamily="2" charset="2"/>
              <a:buChar char="ü"/>
            </a:pPr>
            <a:r>
              <a:rPr lang="en-US" dirty="0"/>
              <a:t>No independent confirmation so far</a:t>
            </a:r>
          </a:p>
          <a:p>
            <a:pPr marL="460375" indent="-287338">
              <a:buFont typeface="Wingdings" pitchFamily="2" charset="2"/>
              <a:buChar char="ü"/>
            </a:pPr>
            <a:r>
              <a:rPr lang="en-US" dirty="0"/>
              <a:t>Strong constraints on the parameter space from particle physics experiments</a:t>
            </a:r>
          </a:p>
        </p:txBody>
      </p:sp>
    </p:spTree>
    <p:extLst>
      <p:ext uri="{BB962C8B-B14F-4D97-AF65-F5344CB8AC3E}">
        <p14:creationId xmlns:p14="http://schemas.microsoft.com/office/powerpoint/2010/main" val="41163957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F3675-0823-52B2-09F1-EC24C251D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Judging the anomaly: nature reviews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27CA76-B93E-C53D-5F9C-2F7DBA174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25</a:t>
            </a:fld>
            <a:endParaRPr lang="en-US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65CBBF5D-F0B1-006E-FFF3-BD5E6CD28E8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95" y="1053609"/>
            <a:ext cx="4387317" cy="14963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9858163-1699-1AC8-6526-212DB7BC65A7}"/>
              </a:ext>
            </a:extLst>
          </p:cNvPr>
          <p:cNvSpPr txBox="1"/>
          <p:nvPr/>
        </p:nvSpPr>
        <p:spPr>
          <a:xfrm>
            <a:off x="7434" y="2136175"/>
            <a:ext cx="438731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0069A6"/>
                </a:solidFill>
                <a:effectLst/>
                <a:latin typeface="Helvetica" pitchFamily="2" charset="0"/>
              </a:rPr>
              <a:t>https://</a:t>
            </a:r>
            <a:r>
              <a:rPr lang="en-US" sz="1200" i="1" dirty="0" err="1">
                <a:solidFill>
                  <a:srgbClr val="0069A6"/>
                </a:solidFill>
                <a:effectLst/>
                <a:latin typeface="Helvetica" pitchFamily="2" charset="0"/>
              </a:rPr>
              <a:t>doi.org</a:t>
            </a:r>
            <a:r>
              <a:rPr lang="en-US" sz="1200" i="1" dirty="0">
                <a:solidFill>
                  <a:srgbClr val="0069A6"/>
                </a:solidFill>
                <a:effectLst/>
                <a:latin typeface="Helvetica" pitchFamily="2" charset="0"/>
              </a:rPr>
              <a:t>/10.1038/s42254-024-00703-6</a:t>
            </a:r>
            <a:endParaRPr lang="en-US" sz="1200" dirty="0">
              <a:solidFill>
                <a:srgbClr val="0069A6"/>
              </a:solidFill>
              <a:effectLst/>
              <a:latin typeface="Helvetica" pitchFamily="2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2EB8AD-A88C-A973-63E1-2F46822520A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71"/>
          <a:stretch/>
        </p:blipFill>
        <p:spPr>
          <a:xfrm>
            <a:off x="-8709" y="922977"/>
            <a:ext cx="4387317" cy="357184"/>
          </a:xfrm>
          <a:prstGeom prst="rect">
            <a:avLst/>
          </a:prstGeom>
        </p:spPr>
      </p:pic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2CA9FEE0-FBED-3CA7-4942-58BEBDD9B54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74219"/>
            <a:ext cx="7772400" cy="2948403"/>
          </a:xfrm>
          <a:prstGeom prst="rect">
            <a:avLst/>
          </a:prstGeom>
        </p:spPr>
      </p:pic>
      <p:pic>
        <p:nvPicPr>
          <p:cNvPr id="14" name="Picture 13" descr="A questionnaire about a problem&#10;&#10;Description automatically generated with medium confidence">
            <a:extLst>
              <a:ext uri="{FF2B5EF4-FFF2-40B4-BE49-F238E27FC236}">
                <a16:creationId xmlns:a16="http://schemas.microsoft.com/office/drawing/2014/main" id="{2BC867DF-7B55-2E48-FE10-1552D08BEB7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4344" y="922976"/>
            <a:ext cx="3515288" cy="182903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E7BCB55-C1ED-2CDC-4A35-D406AA841914}"/>
              </a:ext>
            </a:extLst>
          </p:cNvPr>
          <p:cNvSpPr/>
          <p:nvPr/>
        </p:nvSpPr>
        <p:spPr>
          <a:xfrm>
            <a:off x="11786" y="3265716"/>
            <a:ext cx="7704009" cy="180702"/>
          </a:xfrm>
          <a:prstGeom prst="rect">
            <a:avLst/>
          </a:prstGeom>
          <a:solidFill>
            <a:schemeClr val="accent2">
              <a:alpha val="18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008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C899B-A563-AC48-A41A-E108DE34B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GB" dirty="0"/>
              <a:t>Status of theoretical understanding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557AD1-379C-B648-AE8B-1A9A1ACA6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26</a:t>
            </a:fld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27FBB08-298C-AC25-8FB1-A704E34D3FBA}"/>
              </a:ext>
            </a:extLst>
          </p:cNvPr>
          <p:cNvGrpSpPr/>
          <p:nvPr/>
        </p:nvGrpSpPr>
        <p:grpSpPr>
          <a:xfrm>
            <a:off x="1584712" y="948519"/>
            <a:ext cx="1467008" cy="5718419"/>
            <a:chOff x="145375" y="948519"/>
            <a:chExt cx="1467008" cy="5718419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E3A00045-33DA-9B4D-88B2-7CFDFD00D61D}"/>
                </a:ext>
              </a:extLst>
            </p:cNvPr>
            <p:cNvSpPr/>
            <p:nvPr/>
          </p:nvSpPr>
          <p:spPr>
            <a:xfrm>
              <a:off x="151040" y="5673980"/>
              <a:ext cx="1449545" cy="992958"/>
            </a:xfrm>
            <a:prstGeom prst="roundRect">
              <a:avLst/>
            </a:prstGeom>
            <a:solidFill>
              <a:srgbClr val="ECDFD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Is there a BSM solution?</a:t>
              </a: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0DB8F028-E16F-C844-9DBD-052DD57320FD}"/>
                </a:ext>
              </a:extLst>
            </p:cNvPr>
            <p:cNvSpPr/>
            <p:nvPr/>
          </p:nvSpPr>
          <p:spPr>
            <a:xfrm>
              <a:off x="145375" y="948519"/>
              <a:ext cx="1462245" cy="992958"/>
            </a:xfrm>
            <a:prstGeom prst="roundRect">
              <a:avLst/>
            </a:prstGeom>
            <a:solidFill>
              <a:srgbClr val="ECDFD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Can we explain the effect?</a:t>
              </a:r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A30FB0D0-BD8C-B24E-85CA-82E72407052F}"/>
                </a:ext>
              </a:extLst>
            </p:cNvPr>
            <p:cNvSpPr/>
            <p:nvPr/>
          </p:nvSpPr>
          <p:spPr>
            <a:xfrm>
              <a:off x="146962" y="2129884"/>
              <a:ext cx="1462245" cy="992958"/>
            </a:xfrm>
            <a:prstGeom prst="roundRect">
              <a:avLst/>
            </a:prstGeom>
            <a:solidFill>
              <a:srgbClr val="ECDFD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Is the effect due to X17?</a:t>
              </a:r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11CC81C6-4540-9E45-96DE-646A4AA91E4B}"/>
                </a:ext>
              </a:extLst>
            </p:cNvPr>
            <p:cNvSpPr/>
            <p:nvPr/>
          </p:nvSpPr>
          <p:spPr>
            <a:xfrm>
              <a:off x="148549" y="3311249"/>
              <a:ext cx="1462245" cy="992958"/>
            </a:xfrm>
            <a:prstGeom prst="roundRect">
              <a:avLst/>
            </a:prstGeom>
            <a:solidFill>
              <a:srgbClr val="ECDFD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Is X17 a vector or a scalar?</a:t>
              </a:r>
            </a:p>
          </p:txBody>
        </p: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8A616656-92FF-7C49-A7E5-131C08C8157F}"/>
                </a:ext>
              </a:extLst>
            </p:cNvPr>
            <p:cNvSpPr/>
            <p:nvPr/>
          </p:nvSpPr>
          <p:spPr>
            <a:xfrm>
              <a:off x="150138" y="4492614"/>
              <a:ext cx="1462245" cy="992958"/>
            </a:xfrm>
            <a:prstGeom prst="roundRect">
              <a:avLst/>
            </a:prstGeom>
            <a:solidFill>
              <a:srgbClr val="ECDFD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What is the best X17 mass value?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CAD65C3-F761-0DEA-72EA-8D48C55D97E4}"/>
              </a:ext>
            </a:extLst>
          </p:cNvPr>
          <p:cNvGrpSpPr/>
          <p:nvPr/>
        </p:nvGrpSpPr>
        <p:grpSpPr>
          <a:xfrm>
            <a:off x="3684477" y="954350"/>
            <a:ext cx="1467693" cy="5709492"/>
            <a:chOff x="2245140" y="954350"/>
            <a:chExt cx="1467693" cy="5709492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5DB71B0A-A953-3D47-93F8-852E7030CFD0}"/>
                </a:ext>
              </a:extLst>
            </p:cNvPr>
            <p:cNvSpPr/>
            <p:nvPr/>
          </p:nvSpPr>
          <p:spPr>
            <a:xfrm>
              <a:off x="2250588" y="2133483"/>
              <a:ext cx="1462245" cy="992958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Kinematic</a:t>
              </a:r>
              <a:endParaRPr lang="en-GB" sz="1600" baseline="-25000" dirty="0"/>
            </a:p>
            <a:p>
              <a:pPr algn="ctr"/>
              <a:r>
                <a:rPr lang="en-GB" sz="1600" dirty="0"/>
                <a:t>Dynamic</a:t>
              </a:r>
              <a:br>
                <a:rPr lang="en-GB" sz="1600" dirty="0"/>
              </a:br>
              <a:r>
                <a:rPr lang="en-GB" sz="1600" dirty="0"/>
                <a:t>consistent</a:t>
              </a:r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F9DFCBE2-94EB-0C46-B0CE-36882E5A0B6B}"/>
                </a:ext>
              </a:extLst>
            </p:cNvPr>
            <p:cNvSpPr/>
            <p:nvPr/>
          </p:nvSpPr>
          <p:spPr>
            <a:xfrm>
              <a:off x="2250588" y="3312616"/>
              <a:ext cx="1462245" cy="992958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Vector or Axial vector</a:t>
              </a:r>
              <a:endParaRPr lang="en-GB" sz="1600" baseline="30000" dirty="0">
                <a:latin typeface="Symbol" pitchFamily="2" charset="2"/>
              </a:endParaRPr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D57FF6E7-7A9A-CE40-A299-73CE98B861E7}"/>
                </a:ext>
              </a:extLst>
            </p:cNvPr>
            <p:cNvSpPr/>
            <p:nvPr/>
          </p:nvSpPr>
          <p:spPr>
            <a:xfrm>
              <a:off x="2250588" y="4491749"/>
              <a:ext cx="1462245" cy="992958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Mass fit:</a:t>
              </a:r>
            </a:p>
            <a:p>
              <a:pPr algn="ctr"/>
              <a:r>
                <a:rPr lang="en-GB" sz="1600" dirty="0"/>
                <a:t>16.85±0.04Mev</a:t>
              </a:r>
            </a:p>
          </p:txBody>
        </p:sp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DC369320-107A-E771-7965-835227886F88}"/>
                </a:ext>
              </a:extLst>
            </p:cNvPr>
            <p:cNvSpPr/>
            <p:nvPr/>
          </p:nvSpPr>
          <p:spPr>
            <a:xfrm>
              <a:off x="2250588" y="954350"/>
              <a:ext cx="1462245" cy="992958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Not in within the SM</a:t>
              </a:r>
              <a:endParaRPr lang="en-GB" sz="1600" baseline="30000" dirty="0">
                <a:latin typeface="Symbol" pitchFamily="2" charset="2"/>
              </a:endParaRP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23ABC2A3-B242-F2BA-6BCA-FBD46588056D}"/>
                </a:ext>
              </a:extLst>
            </p:cNvPr>
            <p:cNvSpPr/>
            <p:nvPr/>
          </p:nvSpPr>
          <p:spPr>
            <a:xfrm>
              <a:off x="2245140" y="5670884"/>
              <a:ext cx="1462245" cy="992958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Several different one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D5B51B0F-0132-770C-008C-052AEF771401}"/>
              </a:ext>
            </a:extLst>
          </p:cNvPr>
          <p:cNvSpPr txBox="1"/>
          <p:nvPr/>
        </p:nvSpPr>
        <p:spPr>
          <a:xfrm>
            <a:off x="5120785" y="982381"/>
            <a:ext cx="35854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effectLst/>
                <a:latin typeface="Comic Sans MS" panose="030F0902030302020204" pitchFamily="66" charset="0"/>
                <a:hlinkClick r:id="rId2"/>
              </a:rPr>
              <a:t>Zhang &amp; Miller </a:t>
            </a:r>
            <a:r>
              <a:rPr lang="en-US" sz="1200" b="0" i="0" u="none" strike="noStrike" dirty="0">
                <a:solidFill>
                  <a:srgbClr val="1F1F1F"/>
                </a:solidFill>
                <a:effectLst/>
                <a:latin typeface="ElsevierSans"/>
                <a:hlinkClick r:id="rId2"/>
              </a:rPr>
              <a:t>PLB</a:t>
            </a:r>
            <a:r>
              <a:rPr lang="en-US" sz="1200" dirty="0">
                <a:solidFill>
                  <a:srgbClr val="1F1F1F"/>
                </a:solidFill>
                <a:latin typeface="ElsevierSans"/>
                <a:hlinkClick r:id="rId2"/>
              </a:rPr>
              <a:t> </a:t>
            </a:r>
            <a:r>
              <a:rPr lang="en-US" sz="1200" b="0" i="0" u="none" strike="noStrike" dirty="0">
                <a:solidFill>
                  <a:srgbClr val="0272B1"/>
                </a:solidFill>
                <a:effectLst/>
                <a:latin typeface="ElsevierSans"/>
                <a:hlinkClick r:id="rId2"/>
              </a:rPr>
              <a:t>773</a:t>
            </a:r>
            <a:r>
              <a:rPr lang="en-US" sz="1200" b="0" i="0" dirty="0">
                <a:solidFill>
                  <a:srgbClr val="1F1F1F"/>
                </a:solidFill>
                <a:effectLst/>
                <a:latin typeface="ElsevierSans"/>
                <a:hlinkClick r:id="rId2"/>
              </a:rPr>
              <a:t>, </a:t>
            </a:r>
            <a:r>
              <a:rPr lang="en-US" sz="1200" b="0" i="0" dirty="0">
                <a:solidFill>
                  <a:srgbClr val="1F1F1F"/>
                </a:solidFill>
                <a:effectLst/>
                <a:latin typeface="ElsevierSans"/>
              </a:rPr>
              <a:t>2017 </a:t>
            </a:r>
            <a:r>
              <a:rPr lang="en-US" sz="1200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[</a:t>
            </a:r>
            <a:r>
              <a:rPr lang="en-US" sz="1200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nucl-th</a:t>
            </a:r>
            <a:r>
              <a:rPr lang="en-US" sz="1200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]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412F44F-02FE-3B05-B099-5B8EB2643343}"/>
              </a:ext>
            </a:extLst>
          </p:cNvPr>
          <p:cNvSpPr txBox="1"/>
          <p:nvPr/>
        </p:nvSpPr>
        <p:spPr>
          <a:xfrm>
            <a:off x="5107985" y="1192398"/>
            <a:ext cx="323130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 err="1">
                <a:effectLst/>
                <a:latin typeface="Comic Sans MS" panose="030F0902030302020204" pitchFamily="66" charset="0"/>
              </a:rPr>
              <a:t>Aleksejevs</a:t>
            </a:r>
            <a:r>
              <a:rPr lang="en-US" sz="1200" dirty="0">
                <a:effectLst/>
                <a:latin typeface="Comic Sans MS" panose="030F0902030302020204" pitchFamily="66" charset="0"/>
              </a:rPr>
              <a:t>+, arXiv:2102.01127</a:t>
            </a:r>
            <a:r>
              <a:rPr lang="en-US" sz="1200" b="1" dirty="0">
                <a:effectLst/>
                <a:latin typeface="Comic Sans MS" panose="030F0902030302020204" pitchFamily="66" charset="0"/>
              </a:rPr>
              <a:t> </a:t>
            </a:r>
            <a:r>
              <a:rPr lang="en-US" sz="1200" dirty="0">
                <a:effectLst/>
                <a:latin typeface="Comic Sans MS" panose="030F0902030302020204" pitchFamily="66" charset="0"/>
              </a:rPr>
              <a:t>[</a:t>
            </a:r>
            <a:r>
              <a:rPr lang="en-US" sz="1200" dirty="0" err="1">
                <a:effectLst/>
                <a:latin typeface="Comic Sans MS" panose="030F0902030302020204" pitchFamily="66" charset="0"/>
              </a:rPr>
              <a:t>nucl-th</a:t>
            </a:r>
            <a:r>
              <a:rPr lang="en-US" sz="1200" dirty="0">
                <a:effectLst/>
                <a:latin typeface="Comic Sans MS" panose="030F0902030302020204" pitchFamily="66" charset="0"/>
              </a:rPr>
              <a:t>]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D1B14E0-15E6-32FB-E211-EBF044714BD1}"/>
              </a:ext>
            </a:extLst>
          </p:cNvPr>
          <p:cNvSpPr txBox="1"/>
          <p:nvPr/>
        </p:nvSpPr>
        <p:spPr>
          <a:xfrm>
            <a:off x="5109471" y="1391981"/>
            <a:ext cx="259669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effectLst/>
                <a:latin typeface="Comic Sans MS" panose="030F0902030302020204" pitchFamily="66" charset="0"/>
              </a:defRPr>
            </a:lvl1pPr>
          </a:lstStyle>
          <a:p>
            <a:r>
              <a:rPr lang="en-US" dirty="0">
                <a:hlinkClick r:id="rId3"/>
              </a:rPr>
              <a:t>Viviani+ Phys. Rev. C 105, 014001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0F64EF2-09A4-FB7C-85F7-8543E321565D}"/>
              </a:ext>
            </a:extLst>
          </p:cNvPr>
          <p:cNvSpPr txBox="1"/>
          <p:nvPr/>
        </p:nvSpPr>
        <p:spPr>
          <a:xfrm>
            <a:off x="5152170" y="2168831"/>
            <a:ext cx="25966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Comic Sans MS" panose="030F0902030302020204" pitchFamily="66" charset="0"/>
              </a:rPr>
              <a:t>Feng+, PRL 1604.07411 [hep-</a:t>
            </a:r>
            <a:r>
              <a:rPr lang="en-US" sz="1200" dirty="0" err="1">
                <a:effectLst/>
                <a:latin typeface="Comic Sans MS" panose="030F0902030302020204" pitchFamily="66" charset="0"/>
              </a:rPr>
              <a:t>ph</a:t>
            </a:r>
            <a:r>
              <a:rPr lang="en-US" sz="1200" dirty="0">
                <a:effectLst/>
                <a:latin typeface="Comic Sans MS" panose="030F0902030302020204" pitchFamily="66" charset="0"/>
              </a:rPr>
              <a:t>] </a:t>
            </a:r>
          </a:p>
          <a:p>
            <a:r>
              <a:rPr lang="en-US" sz="1200" dirty="0">
                <a:effectLst/>
                <a:latin typeface="Comic Sans MS" panose="030F0902030302020204" pitchFamily="66" charset="0"/>
              </a:rPr>
              <a:t>Feng+, PRD 1608.03591 [hep-</a:t>
            </a:r>
            <a:r>
              <a:rPr lang="en-US" sz="1200" dirty="0" err="1">
                <a:effectLst/>
                <a:latin typeface="Comic Sans MS" panose="030F0902030302020204" pitchFamily="66" charset="0"/>
              </a:rPr>
              <a:t>ph</a:t>
            </a:r>
            <a:r>
              <a:rPr lang="en-US" sz="1200" dirty="0">
                <a:effectLst/>
                <a:latin typeface="Comic Sans MS" panose="030F0902030302020204" pitchFamily="66" charset="0"/>
              </a:rPr>
              <a:t>]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93B2BA6-0C55-9D77-DC5A-387E7347CC53}"/>
              </a:ext>
            </a:extLst>
          </p:cNvPr>
          <p:cNvSpPr txBox="1"/>
          <p:nvPr/>
        </p:nvSpPr>
        <p:spPr>
          <a:xfrm>
            <a:off x="5152169" y="2551492"/>
            <a:ext cx="25966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Comic Sans MS" panose="030F0902030302020204" pitchFamily="66" charset="0"/>
                <a:hlinkClick r:id="rId4"/>
              </a:rPr>
              <a:t>Toni+ JHEP02(2023)154 [hep-</a:t>
            </a:r>
            <a:r>
              <a:rPr lang="en-GB" sz="1200" dirty="0" err="1">
                <a:latin typeface="Comic Sans MS" panose="030F0902030302020204" pitchFamily="66" charset="0"/>
                <a:hlinkClick r:id="rId4"/>
              </a:rPr>
              <a:t>ph</a:t>
            </a:r>
            <a:r>
              <a:rPr lang="en-GB" sz="1200" dirty="0">
                <a:latin typeface="Comic Sans MS" panose="030F0902030302020204" pitchFamily="66" charset="0"/>
                <a:hlinkClick r:id="rId4"/>
              </a:rPr>
              <a:t>]</a:t>
            </a:r>
            <a:endParaRPr lang="en-GB" sz="1200" dirty="0">
              <a:latin typeface="Comic Sans MS" panose="030F0902030302020204" pitchFamily="66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0515092-4569-6244-D389-0432CF9E6F68}"/>
              </a:ext>
            </a:extLst>
          </p:cNvPr>
          <p:cNvSpPr txBox="1"/>
          <p:nvPr/>
        </p:nvSpPr>
        <p:spPr>
          <a:xfrm>
            <a:off x="5225225" y="4554445"/>
            <a:ext cx="33430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555555"/>
                </a:solidFill>
                <a:effectLst/>
                <a:highlight>
                  <a:srgbClr val="FFFFFF"/>
                </a:highlight>
                <a:latin typeface="Comic Sans MS" panose="030F0902030302020204" pitchFamily="66" charset="0"/>
                <a:hlinkClick r:id="rId5"/>
              </a:rPr>
              <a:t>B. Denton+ </a:t>
            </a:r>
            <a:r>
              <a:rPr lang="en-GB" sz="1200" dirty="0">
                <a:latin typeface="Comic Sans MS" panose="030F0902030302020204" pitchFamily="66" charset="0"/>
                <a:hlinkClick r:id="rId5"/>
              </a:rPr>
              <a:t>Phys. Rev. D 108, 015009</a:t>
            </a:r>
            <a:endParaRPr lang="en-GB" sz="1200" dirty="0">
              <a:latin typeface="Comic Sans MS" panose="030F0902030302020204" pitchFamily="66" charset="0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6D07B92-325F-BA20-C811-367A90CC1BED}"/>
              </a:ext>
            </a:extLst>
          </p:cNvPr>
          <p:cNvGrpSpPr/>
          <p:nvPr/>
        </p:nvGrpSpPr>
        <p:grpSpPr>
          <a:xfrm>
            <a:off x="3111729" y="1290205"/>
            <a:ext cx="482600" cy="4984348"/>
            <a:chOff x="1697793" y="1324073"/>
            <a:chExt cx="482600" cy="4984348"/>
          </a:xfrm>
        </p:grpSpPr>
        <p:sp>
          <p:nvSpPr>
            <p:cNvPr id="20" name="Right Arrow 19">
              <a:extLst>
                <a:ext uri="{FF2B5EF4-FFF2-40B4-BE49-F238E27FC236}">
                  <a16:creationId xmlns:a16="http://schemas.microsoft.com/office/drawing/2014/main" id="{BC07392B-3CB8-C340-B73A-92AB9FD614A0}"/>
                </a:ext>
              </a:extLst>
            </p:cNvPr>
            <p:cNvSpPr/>
            <p:nvPr/>
          </p:nvSpPr>
          <p:spPr>
            <a:xfrm>
              <a:off x="1697793" y="2513010"/>
              <a:ext cx="482600" cy="228600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ight Arrow 20">
              <a:extLst>
                <a:ext uri="{FF2B5EF4-FFF2-40B4-BE49-F238E27FC236}">
                  <a16:creationId xmlns:a16="http://schemas.microsoft.com/office/drawing/2014/main" id="{7EE8B2FF-9672-9E44-98BF-10DCAC9453E0}"/>
                </a:ext>
              </a:extLst>
            </p:cNvPr>
            <p:cNvSpPr/>
            <p:nvPr/>
          </p:nvSpPr>
          <p:spPr>
            <a:xfrm>
              <a:off x="1697793" y="3701947"/>
              <a:ext cx="482600" cy="228600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ight Arrow 25">
              <a:extLst>
                <a:ext uri="{FF2B5EF4-FFF2-40B4-BE49-F238E27FC236}">
                  <a16:creationId xmlns:a16="http://schemas.microsoft.com/office/drawing/2014/main" id="{7DAB4A84-F7F9-594D-BEBA-19D5C383D095}"/>
                </a:ext>
              </a:extLst>
            </p:cNvPr>
            <p:cNvSpPr/>
            <p:nvPr/>
          </p:nvSpPr>
          <p:spPr>
            <a:xfrm>
              <a:off x="1697793" y="4890884"/>
              <a:ext cx="482600" cy="228600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ight Arrow 13">
              <a:extLst>
                <a:ext uri="{FF2B5EF4-FFF2-40B4-BE49-F238E27FC236}">
                  <a16:creationId xmlns:a16="http://schemas.microsoft.com/office/drawing/2014/main" id="{9452EF78-CF38-BC09-3194-99FF34D105AE}"/>
                </a:ext>
              </a:extLst>
            </p:cNvPr>
            <p:cNvSpPr/>
            <p:nvPr/>
          </p:nvSpPr>
          <p:spPr>
            <a:xfrm>
              <a:off x="1697793" y="1324073"/>
              <a:ext cx="482600" cy="228600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ight Arrow 42">
              <a:extLst>
                <a:ext uri="{FF2B5EF4-FFF2-40B4-BE49-F238E27FC236}">
                  <a16:creationId xmlns:a16="http://schemas.microsoft.com/office/drawing/2014/main" id="{2210874B-D919-6F45-1194-44098A462DDE}"/>
                </a:ext>
              </a:extLst>
            </p:cNvPr>
            <p:cNvSpPr/>
            <p:nvPr/>
          </p:nvSpPr>
          <p:spPr>
            <a:xfrm>
              <a:off x="1697793" y="6079821"/>
              <a:ext cx="482600" cy="228600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EA05059C-D5EA-69AE-A723-2CF6EE7A1CCD}"/>
              </a:ext>
            </a:extLst>
          </p:cNvPr>
          <p:cNvSpPr txBox="1"/>
          <p:nvPr/>
        </p:nvSpPr>
        <p:spPr>
          <a:xfrm>
            <a:off x="5159746" y="5690953"/>
            <a:ext cx="273080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Comic Sans MS" panose="030F0902030302020204" pitchFamily="66" charset="0"/>
              </a:rPr>
              <a:t>Feng+, PRL 1604.07411 [hep-</a:t>
            </a:r>
            <a:r>
              <a:rPr lang="en-GB" sz="1200" dirty="0" err="1">
                <a:latin typeface="Comic Sans MS" panose="030F0902030302020204" pitchFamily="66" charset="0"/>
              </a:rPr>
              <a:t>ph</a:t>
            </a:r>
            <a:r>
              <a:rPr lang="en-GB" sz="1200" dirty="0">
                <a:latin typeface="Comic Sans MS" panose="030F0902030302020204" pitchFamily="66" charset="0"/>
              </a:rPr>
              <a:t>]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5FA36E6-9183-62AD-A256-9990C2C427C1}"/>
              </a:ext>
            </a:extLst>
          </p:cNvPr>
          <p:cNvSpPr txBox="1"/>
          <p:nvPr/>
        </p:nvSpPr>
        <p:spPr>
          <a:xfrm>
            <a:off x="5225225" y="6045953"/>
            <a:ext cx="252363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Comic Sans MS" panose="030F0902030302020204" pitchFamily="66" charset="0"/>
                <a:hlinkClick r:id="rId6"/>
              </a:rPr>
              <a:t>Phys. Rev. D 103, 055018</a:t>
            </a:r>
            <a:endParaRPr lang="en-GB" sz="1200" dirty="0">
              <a:latin typeface="Comic Sans MS" panose="030F0902030302020204" pitchFamily="66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324B638-0627-FE8B-E0D8-3899375F9006}"/>
              </a:ext>
            </a:extLst>
          </p:cNvPr>
          <p:cNvSpPr txBox="1"/>
          <p:nvPr/>
        </p:nvSpPr>
        <p:spPr>
          <a:xfrm>
            <a:off x="5150458" y="3628564"/>
            <a:ext cx="25966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Comic Sans MS" panose="030F0902030302020204" pitchFamily="66" charset="0"/>
                <a:hlinkClick r:id="rId4"/>
              </a:rPr>
              <a:t>Toni+ JHEP02(2023)154 [hep-</a:t>
            </a:r>
            <a:r>
              <a:rPr lang="en-GB" sz="1200" dirty="0" err="1">
                <a:latin typeface="Comic Sans MS" panose="030F0902030302020204" pitchFamily="66" charset="0"/>
                <a:hlinkClick r:id="rId4"/>
              </a:rPr>
              <a:t>ph</a:t>
            </a:r>
            <a:r>
              <a:rPr lang="en-GB" sz="1200" dirty="0">
                <a:latin typeface="Comic Sans MS" panose="030F0902030302020204" pitchFamily="66" charset="0"/>
                <a:hlinkClick r:id="rId4"/>
              </a:rPr>
              <a:t>]</a:t>
            </a:r>
            <a:endParaRPr lang="en-GB" sz="1200" dirty="0">
              <a:latin typeface="Comic Sans MS" panose="030F0902030302020204" pitchFamily="66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1D34FB8-E9E8-320A-B456-6337ECE8711D}"/>
              </a:ext>
            </a:extLst>
          </p:cNvPr>
          <p:cNvSpPr txBox="1"/>
          <p:nvPr/>
        </p:nvSpPr>
        <p:spPr>
          <a:xfrm>
            <a:off x="5159746" y="3396486"/>
            <a:ext cx="254641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Feng+, PRD 1608.03591 [hep-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ph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8798104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840C9-0B70-9300-18C4-A262CA19E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84507"/>
            <a:ext cx="9144000" cy="914400"/>
          </a:xfrm>
        </p:spPr>
        <p:txBody>
          <a:bodyPr/>
          <a:lstStyle/>
          <a:p>
            <a:pPr algn="ctr"/>
            <a:r>
              <a:rPr lang="en-GB" dirty="0"/>
              <a:t>Experimental directions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5D43E6-E144-4FAE-DA50-58397F269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27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98A7AC-83C3-C1E5-0471-B2B4682B188C}"/>
              </a:ext>
            </a:extLst>
          </p:cNvPr>
          <p:cNvSpPr txBox="1"/>
          <p:nvPr/>
        </p:nvSpPr>
        <p:spPr>
          <a:xfrm>
            <a:off x="1947333" y="4296926"/>
            <a:ext cx="539326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2"/>
              </a:rPr>
              <a:t>Conference Proceedings </a:t>
            </a:r>
            <a:endParaRPr lang="en-GB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84DE96-0579-CA8E-07CA-076110389E94}"/>
              </a:ext>
            </a:extLst>
          </p:cNvPr>
          <p:cNvSpPr txBox="1"/>
          <p:nvPr/>
        </p:nvSpPr>
        <p:spPr>
          <a:xfrm>
            <a:off x="1960033" y="3131235"/>
            <a:ext cx="466513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0" i="0" dirty="0">
                <a:solidFill>
                  <a:srgbClr val="24425A"/>
                </a:solidFill>
                <a:effectLst/>
                <a:highlight>
                  <a:srgbClr val="F5FAFF"/>
                </a:highlight>
                <a:latin typeface="Liberation Sans"/>
              </a:rPr>
              <a:t>Shedding light on X17</a:t>
            </a:r>
            <a:br>
              <a:rPr lang="en-US" b="0" i="0" dirty="0">
                <a:solidFill>
                  <a:srgbClr val="24425A"/>
                </a:solidFill>
                <a:effectLst/>
                <a:highlight>
                  <a:srgbClr val="F5FAFF"/>
                </a:highlight>
                <a:latin typeface="Liberation Sans"/>
              </a:rPr>
            </a:br>
            <a:r>
              <a:rPr lang="en-US" b="0" i="0" dirty="0">
                <a:solidFill>
                  <a:srgbClr val="24425A"/>
                </a:solidFill>
                <a:effectLst/>
                <a:highlight>
                  <a:srgbClr val="F5FAFF"/>
                </a:highlight>
                <a:latin typeface="Liberation Sans"/>
              </a:rPr>
              <a:t>6–8 Sept 2021</a:t>
            </a:r>
          </a:p>
          <a:p>
            <a:pPr algn="l"/>
            <a:r>
              <a:rPr lang="en-US" b="0" i="0" dirty="0">
                <a:solidFill>
                  <a:srgbClr val="24425A"/>
                </a:solidFill>
                <a:effectLst/>
                <a:highlight>
                  <a:srgbClr val="F5FAFF"/>
                </a:highlight>
                <a:latin typeface="Liberation Sans"/>
              </a:rPr>
              <a:t>Centro </a:t>
            </a:r>
            <a:r>
              <a:rPr lang="en-US" b="0" i="0" dirty="0" err="1">
                <a:solidFill>
                  <a:srgbClr val="24425A"/>
                </a:solidFill>
                <a:effectLst/>
                <a:highlight>
                  <a:srgbClr val="F5FAFF"/>
                </a:highlight>
                <a:latin typeface="Liberation Sans"/>
              </a:rPr>
              <a:t>Ricerche</a:t>
            </a:r>
            <a:r>
              <a:rPr lang="en-US" b="0" i="0" dirty="0">
                <a:solidFill>
                  <a:srgbClr val="24425A"/>
                </a:solidFill>
                <a:effectLst/>
                <a:highlight>
                  <a:srgbClr val="F5FAFF"/>
                </a:highlight>
                <a:latin typeface="Liberation Sans"/>
              </a:rPr>
              <a:t> Enrico Fermi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93875A-D12C-08BC-3B00-669C24F3DAB4}"/>
              </a:ext>
            </a:extLst>
          </p:cNvPr>
          <p:cNvSpPr txBox="1"/>
          <p:nvPr/>
        </p:nvSpPr>
        <p:spPr>
          <a:xfrm>
            <a:off x="1947332" y="4019927"/>
            <a:ext cx="539326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3"/>
              </a:rPr>
              <a:t>Conference Website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216519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819CF-072E-2EFE-CC3A-AAB91108D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5611"/>
            <a:ext cx="9144000" cy="914400"/>
          </a:xfrm>
        </p:spPr>
        <p:txBody>
          <a:bodyPr/>
          <a:lstStyle/>
          <a:p>
            <a:r>
              <a:rPr lang="en-US" dirty="0"/>
              <a:t>Experimental directions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943480-8832-3C9D-7852-31CCB400D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28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57CBC1F4-7082-07D5-88F5-ACD8D755B501}"/>
                  </a:ext>
                </a:extLst>
              </p14:cNvPr>
              <p14:cNvContentPartPr/>
              <p14:nvPr/>
            </p14:nvContentPartPr>
            <p14:xfrm>
              <a:off x="5491240" y="1809667"/>
              <a:ext cx="360" cy="252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57CBC1F4-7082-07D5-88F5-ACD8D755B50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482240" y="1756027"/>
                <a:ext cx="18000" cy="110160"/>
              </a:xfrm>
              <a:prstGeom prst="rect">
                <a:avLst/>
              </a:prstGeom>
            </p:spPr>
          </p:pic>
        </mc:Fallback>
      </mc:AlternateContent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F1F89911-3BA0-6008-8B74-7B93492F5F84}"/>
              </a:ext>
            </a:extLst>
          </p:cNvPr>
          <p:cNvSpPr/>
          <p:nvPr/>
        </p:nvSpPr>
        <p:spPr>
          <a:xfrm>
            <a:off x="3443857" y="932290"/>
            <a:ext cx="2290506" cy="773266"/>
          </a:xfrm>
          <a:prstGeom prst="roundRect">
            <a:avLst/>
          </a:prstGeom>
          <a:solidFill>
            <a:srgbClr val="ECDFD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800" dirty="0" err="1">
                <a:solidFill>
                  <a:srgbClr val="339900"/>
                </a:solidFill>
              </a:rPr>
              <a:t>Atomki</a:t>
            </a:r>
            <a:r>
              <a:rPr lang="en-GB" sz="1800" dirty="0">
                <a:solidFill>
                  <a:srgbClr val="339900"/>
                </a:solidFill>
              </a:rPr>
              <a:t> Nuclear</a:t>
            </a:r>
          </a:p>
          <a:p>
            <a:pPr algn="ctr"/>
            <a:r>
              <a:rPr lang="en-GB" sz="1800" baseline="30000" dirty="0">
                <a:solidFill>
                  <a:srgbClr val="339900"/>
                </a:solidFill>
              </a:rPr>
              <a:t>8</a:t>
            </a:r>
            <a:r>
              <a:rPr lang="en-GB" sz="1800" dirty="0">
                <a:solidFill>
                  <a:srgbClr val="339900"/>
                </a:solidFill>
              </a:rPr>
              <a:t>Be,</a:t>
            </a:r>
            <a:r>
              <a:rPr lang="en-GB" sz="1800" baseline="30000" dirty="0">
                <a:solidFill>
                  <a:srgbClr val="339900"/>
                </a:solidFill>
              </a:rPr>
              <a:t>4</a:t>
            </a:r>
            <a:r>
              <a:rPr lang="en-GB" sz="1800" dirty="0">
                <a:solidFill>
                  <a:srgbClr val="339900"/>
                </a:solidFill>
              </a:rPr>
              <a:t>He,</a:t>
            </a:r>
            <a:r>
              <a:rPr lang="en-GB" sz="1800" baseline="30000" dirty="0">
                <a:solidFill>
                  <a:srgbClr val="339900"/>
                </a:solidFill>
              </a:rPr>
              <a:t>12</a:t>
            </a:r>
            <a:r>
              <a:rPr lang="en-GB" sz="1800" dirty="0">
                <a:solidFill>
                  <a:srgbClr val="339900"/>
                </a:solidFill>
              </a:rPr>
              <a:t>C,GDR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1C00B328-93CB-0A99-B498-77924DC94AB9}"/>
              </a:ext>
            </a:extLst>
          </p:cNvPr>
          <p:cNvSpPr/>
          <p:nvPr/>
        </p:nvSpPr>
        <p:spPr>
          <a:xfrm>
            <a:off x="1021474" y="1890277"/>
            <a:ext cx="2290506" cy="773266"/>
          </a:xfrm>
          <a:prstGeom prst="roundRect">
            <a:avLst/>
          </a:prstGeom>
          <a:solidFill>
            <a:srgbClr val="ECDFD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rgbClr val="800000"/>
                </a:solidFill>
              </a:rPr>
              <a:t>Nuclear physics</a:t>
            </a:r>
            <a:br>
              <a:rPr lang="en-GB" sz="1800" dirty="0">
                <a:solidFill>
                  <a:srgbClr val="800000"/>
                </a:solidFill>
              </a:rPr>
            </a:br>
            <a:r>
              <a:rPr lang="en-GB" sz="1800" dirty="0">
                <a:solidFill>
                  <a:srgbClr val="800000"/>
                </a:solidFill>
              </a:rPr>
              <a:t>experiments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E662EA7E-E3F3-FF47-E569-2B83C3A6C1FC}"/>
              </a:ext>
            </a:extLst>
          </p:cNvPr>
          <p:cNvSpPr/>
          <p:nvPr/>
        </p:nvSpPr>
        <p:spPr>
          <a:xfrm>
            <a:off x="5988791" y="1915054"/>
            <a:ext cx="2290506" cy="773266"/>
          </a:xfrm>
          <a:prstGeom prst="roundRect">
            <a:avLst/>
          </a:prstGeom>
          <a:solidFill>
            <a:srgbClr val="ECDFD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rgbClr val="800000"/>
                </a:solidFill>
              </a:rPr>
              <a:t>Particle physics</a:t>
            </a:r>
          </a:p>
          <a:p>
            <a:pPr algn="ctr"/>
            <a:r>
              <a:rPr lang="en-GB" sz="1800" dirty="0">
                <a:solidFill>
                  <a:srgbClr val="800000"/>
                </a:solidFill>
              </a:rPr>
              <a:t>experiments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F81AB44D-F0D9-E1E7-0180-295829A67C56}"/>
              </a:ext>
            </a:extLst>
          </p:cNvPr>
          <p:cNvCxnSpPr>
            <a:stCxn id="50" idx="1"/>
            <a:endCxn id="51" idx="0"/>
          </p:cNvCxnSpPr>
          <p:nvPr/>
        </p:nvCxnSpPr>
        <p:spPr>
          <a:xfrm flipH="1">
            <a:off x="2166727" y="1318923"/>
            <a:ext cx="1277130" cy="5713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2893FC46-21E6-409B-C8E4-910BD82D4038}"/>
              </a:ext>
            </a:extLst>
          </p:cNvPr>
          <p:cNvCxnSpPr>
            <a:cxnSpLocks/>
            <a:stCxn id="50" idx="3"/>
            <a:endCxn id="52" idx="0"/>
          </p:cNvCxnSpPr>
          <p:nvPr/>
        </p:nvCxnSpPr>
        <p:spPr>
          <a:xfrm>
            <a:off x="5734363" y="1318923"/>
            <a:ext cx="1399681" cy="5961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36AA3183-FDCD-C059-D491-F23B9D696F6B}"/>
              </a:ext>
            </a:extLst>
          </p:cNvPr>
          <p:cNvSpPr txBox="1"/>
          <p:nvPr/>
        </p:nvSpPr>
        <p:spPr>
          <a:xfrm rot="20192191">
            <a:off x="2125080" y="1103194"/>
            <a:ext cx="12490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It’s the result</a:t>
            </a:r>
            <a:br>
              <a:rPr lang="en-GB" sz="1400" dirty="0"/>
            </a:br>
            <a:r>
              <a:rPr lang="en-GB" sz="1400" dirty="0"/>
              <a:t>genuine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69A634A-6554-03DE-7A12-BF04D289981A}"/>
              </a:ext>
            </a:extLst>
          </p:cNvPr>
          <p:cNvSpPr txBox="1"/>
          <p:nvPr/>
        </p:nvSpPr>
        <p:spPr>
          <a:xfrm rot="1553800">
            <a:off x="5862797" y="1128973"/>
            <a:ext cx="1446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It’s due to</a:t>
            </a:r>
            <a:br>
              <a:rPr lang="en-GB" sz="1400" dirty="0"/>
            </a:br>
            <a:r>
              <a:rPr lang="en-GB" sz="1400" dirty="0"/>
              <a:t>a new particle</a:t>
            </a:r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D08CBD31-28B3-B14F-7E21-51DC8A8A277D}"/>
              </a:ext>
            </a:extLst>
          </p:cNvPr>
          <p:cNvSpPr/>
          <p:nvPr/>
        </p:nvSpPr>
        <p:spPr>
          <a:xfrm>
            <a:off x="1021474" y="2853753"/>
            <a:ext cx="2290506" cy="773266"/>
          </a:xfrm>
          <a:prstGeom prst="roundRect">
            <a:avLst/>
          </a:prstGeom>
          <a:solidFill>
            <a:srgbClr val="ECDFD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0809C8"/>
                </a:solidFill>
                <a:effectLst/>
                <a:latin typeface="Comic Sans MS" panose="030F0902030302020204" pitchFamily="66" charset="0"/>
              </a:rPr>
              <a:t>MEGII @ PSI</a:t>
            </a:r>
          </a:p>
          <a:p>
            <a:r>
              <a:rPr lang="en-US" sz="1600" dirty="0">
                <a:solidFill>
                  <a:srgbClr val="0809C8"/>
                </a:solidFill>
                <a:latin typeface="Comic Sans MS" panose="030F0902030302020204" pitchFamily="66" charset="0"/>
              </a:rPr>
              <a:t>p</a:t>
            </a:r>
            <a:r>
              <a:rPr lang="en-US" sz="1600" baseline="30000" dirty="0">
                <a:solidFill>
                  <a:srgbClr val="0809C8"/>
                </a:solidFill>
                <a:latin typeface="Comic Sans MS" panose="030F0902030302020204" pitchFamily="66" charset="0"/>
              </a:rPr>
              <a:t>7</a:t>
            </a:r>
            <a:r>
              <a:rPr lang="en-US" sz="1600" dirty="0">
                <a:solidFill>
                  <a:srgbClr val="0809C8"/>
                </a:solidFill>
                <a:latin typeface="Comic Sans MS" panose="030F0902030302020204" pitchFamily="66" charset="0"/>
              </a:rPr>
              <a:t>Li-&gt;</a:t>
            </a:r>
            <a:r>
              <a:rPr lang="en-US" sz="1600" baseline="30000" dirty="0">
                <a:solidFill>
                  <a:srgbClr val="0809C8"/>
                </a:solidFill>
                <a:latin typeface="Comic Sans MS" panose="030F0902030302020204" pitchFamily="66" charset="0"/>
              </a:rPr>
              <a:t>8</a:t>
            </a:r>
            <a:r>
              <a:rPr lang="en-US" sz="1600" dirty="0">
                <a:solidFill>
                  <a:srgbClr val="0809C8"/>
                </a:solidFill>
                <a:latin typeface="Comic Sans MS" panose="030F0902030302020204" pitchFamily="66" charset="0"/>
              </a:rPr>
              <a:t>Be*-&gt;</a:t>
            </a:r>
            <a:r>
              <a:rPr lang="en-US" sz="1600" baseline="30000" dirty="0">
                <a:solidFill>
                  <a:srgbClr val="0809C8"/>
                </a:solidFill>
                <a:latin typeface="Comic Sans MS" panose="030F0902030302020204" pitchFamily="66" charset="0"/>
              </a:rPr>
              <a:t>8</a:t>
            </a:r>
            <a:r>
              <a:rPr lang="en-US" sz="1600" dirty="0">
                <a:solidFill>
                  <a:srgbClr val="0809C8"/>
                </a:solidFill>
                <a:latin typeface="Comic Sans MS" panose="030F0902030302020204" pitchFamily="66" charset="0"/>
              </a:rPr>
              <a:t>Be </a:t>
            </a:r>
            <a:r>
              <a:rPr lang="en-US" sz="1600" dirty="0" err="1">
                <a:solidFill>
                  <a:srgbClr val="0809C8"/>
                </a:solidFill>
                <a:latin typeface="Comic Sans MS" panose="030F0902030302020204" pitchFamily="66" charset="0"/>
              </a:rPr>
              <a:t>e</a:t>
            </a:r>
            <a:r>
              <a:rPr lang="en-US" sz="1600" baseline="30000" dirty="0" err="1">
                <a:solidFill>
                  <a:srgbClr val="0809C8"/>
                </a:solidFill>
                <a:latin typeface="Comic Sans MS" panose="030F0902030302020204" pitchFamily="66" charset="0"/>
              </a:rPr>
              <a:t>+</a:t>
            </a:r>
            <a:r>
              <a:rPr lang="en-US" sz="1600" dirty="0" err="1">
                <a:solidFill>
                  <a:srgbClr val="0809C8"/>
                </a:solidFill>
                <a:latin typeface="Comic Sans MS" panose="030F0902030302020204" pitchFamily="66" charset="0"/>
              </a:rPr>
              <a:t>e</a:t>
            </a:r>
            <a:r>
              <a:rPr lang="en-US" sz="1600" baseline="30000" dirty="0">
                <a:solidFill>
                  <a:srgbClr val="0809C8"/>
                </a:solidFill>
                <a:latin typeface="Comic Sans MS" panose="030F0902030302020204" pitchFamily="66" charset="0"/>
              </a:rPr>
              <a:t>-</a:t>
            </a:r>
          </a:p>
          <a:p>
            <a:r>
              <a:rPr lang="en-US" sz="1600" dirty="0">
                <a:solidFill>
                  <a:srgbClr val="0809C8"/>
                </a:solidFill>
                <a:effectLst/>
                <a:latin typeface="Comic Sans MS" panose="030F0902030302020204" pitchFamily="66" charset="0"/>
                <a:hlinkClick r:id="rId4"/>
              </a:rPr>
              <a:t>ISMD:</a:t>
            </a:r>
            <a:endParaRPr lang="en-US" sz="1600" dirty="0">
              <a:solidFill>
                <a:srgbClr val="0809C8"/>
              </a:solidFill>
              <a:effectLst/>
              <a:latin typeface="Comic Sans MS" panose="030F0902030302020204" pitchFamily="66" charset="0"/>
            </a:endParaRP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81061040-F3E2-F9AD-83CE-0B6BC84A37BB}"/>
              </a:ext>
            </a:extLst>
          </p:cNvPr>
          <p:cNvSpPr/>
          <p:nvPr/>
        </p:nvSpPr>
        <p:spPr>
          <a:xfrm>
            <a:off x="1021474" y="3763069"/>
            <a:ext cx="2290506" cy="773266"/>
          </a:xfrm>
          <a:prstGeom prst="roundRect">
            <a:avLst/>
          </a:prstGeom>
          <a:solidFill>
            <a:srgbClr val="ECDFD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0809C8"/>
                </a:solidFill>
                <a:effectLst/>
                <a:latin typeface="Comic Sans MS" panose="030F0902030302020204" pitchFamily="66" charset="0"/>
              </a:rPr>
              <a:t>AN2000 @ LNL</a:t>
            </a:r>
            <a:br>
              <a:rPr lang="en-US" sz="1600" dirty="0">
                <a:solidFill>
                  <a:srgbClr val="0809C8"/>
                </a:solidFill>
                <a:effectLst/>
                <a:latin typeface="Comic Sans MS" panose="030F0902030302020204" pitchFamily="66" charset="0"/>
              </a:rPr>
            </a:br>
            <a:r>
              <a:rPr lang="en-US" sz="1600" dirty="0">
                <a:solidFill>
                  <a:srgbClr val="0809C8"/>
                </a:solidFill>
                <a:latin typeface="Comic Sans MS" panose="030F0902030302020204" pitchFamily="66" charset="0"/>
              </a:rPr>
              <a:t>p</a:t>
            </a:r>
            <a:r>
              <a:rPr lang="en-US" sz="1600" baseline="30000" dirty="0">
                <a:solidFill>
                  <a:srgbClr val="0809C8"/>
                </a:solidFill>
                <a:latin typeface="Comic Sans MS" panose="030F0902030302020204" pitchFamily="66" charset="0"/>
              </a:rPr>
              <a:t>7</a:t>
            </a:r>
            <a:r>
              <a:rPr lang="en-US" sz="1600" dirty="0">
                <a:solidFill>
                  <a:srgbClr val="0809C8"/>
                </a:solidFill>
                <a:latin typeface="Comic Sans MS" panose="030F0902030302020204" pitchFamily="66" charset="0"/>
              </a:rPr>
              <a:t>Li-&gt;</a:t>
            </a:r>
            <a:r>
              <a:rPr lang="en-US" sz="1600" baseline="30000" dirty="0">
                <a:solidFill>
                  <a:srgbClr val="0809C8"/>
                </a:solidFill>
                <a:latin typeface="Comic Sans MS" panose="030F0902030302020204" pitchFamily="66" charset="0"/>
              </a:rPr>
              <a:t>8</a:t>
            </a:r>
            <a:r>
              <a:rPr lang="en-US" sz="1600" dirty="0">
                <a:solidFill>
                  <a:srgbClr val="0809C8"/>
                </a:solidFill>
                <a:latin typeface="Comic Sans MS" panose="030F0902030302020204" pitchFamily="66" charset="0"/>
              </a:rPr>
              <a:t>Be </a:t>
            </a:r>
            <a:r>
              <a:rPr lang="en-US" sz="1600" dirty="0" err="1">
                <a:solidFill>
                  <a:srgbClr val="0809C8"/>
                </a:solidFill>
                <a:latin typeface="Comic Sans MS" panose="030F0902030302020204" pitchFamily="66" charset="0"/>
              </a:rPr>
              <a:t>e</a:t>
            </a:r>
            <a:r>
              <a:rPr lang="en-US" sz="1600" baseline="30000" dirty="0" err="1">
                <a:solidFill>
                  <a:srgbClr val="0809C8"/>
                </a:solidFill>
                <a:latin typeface="Comic Sans MS" panose="030F0902030302020204" pitchFamily="66" charset="0"/>
              </a:rPr>
              <a:t>+</a:t>
            </a:r>
            <a:r>
              <a:rPr lang="en-US" sz="1600" dirty="0" err="1">
                <a:solidFill>
                  <a:srgbClr val="0809C8"/>
                </a:solidFill>
                <a:latin typeface="Comic Sans MS" panose="030F0902030302020204" pitchFamily="66" charset="0"/>
              </a:rPr>
              <a:t>e</a:t>
            </a:r>
            <a:r>
              <a:rPr lang="en-US" sz="1600" baseline="30000" dirty="0">
                <a:solidFill>
                  <a:srgbClr val="0809C8"/>
                </a:solidFill>
                <a:latin typeface="Comic Sans MS" panose="030F0902030302020204" pitchFamily="66" charset="0"/>
              </a:rPr>
              <a:t>- </a:t>
            </a:r>
            <a:r>
              <a:rPr lang="en-US" sz="1600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 </a:t>
            </a:r>
            <a:br>
              <a:rPr lang="en-US" sz="1600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</a:br>
            <a:endParaRPr lang="en-US" sz="1600" dirty="0">
              <a:solidFill>
                <a:srgbClr val="0809C8"/>
              </a:solidFill>
              <a:effectLst/>
              <a:latin typeface="Comic Sans MS" panose="030F0902030302020204" pitchFamily="66" charset="0"/>
            </a:endParaRP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E7B72E5C-17D7-728C-09DC-9FD2747DDF8D}"/>
              </a:ext>
            </a:extLst>
          </p:cNvPr>
          <p:cNvSpPr/>
          <p:nvPr/>
        </p:nvSpPr>
        <p:spPr>
          <a:xfrm>
            <a:off x="1021474" y="4672385"/>
            <a:ext cx="2290506" cy="773266"/>
          </a:xfrm>
          <a:prstGeom prst="roundRect">
            <a:avLst/>
          </a:prstGeom>
          <a:solidFill>
            <a:srgbClr val="ECDFD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err="1">
                <a:solidFill>
                  <a:srgbClr val="0809C8"/>
                </a:solidFill>
                <a:effectLst/>
                <a:latin typeface="Comic Sans MS" panose="030F0902030302020204" pitchFamily="66" charset="0"/>
              </a:rPr>
              <a:t>n_ToF</a:t>
            </a:r>
            <a:r>
              <a:rPr lang="en-US" sz="1600" dirty="0">
                <a:solidFill>
                  <a:srgbClr val="0809C8"/>
                </a:solidFill>
                <a:effectLst/>
                <a:latin typeface="Comic Sans MS" panose="030F0902030302020204" pitchFamily="66" charset="0"/>
              </a:rPr>
              <a:t> @ CERN:</a:t>
            </a:r>
            <a:br>
              <a:rPr lang="en-US" sz="1600" dirty="0">
                <a:solidFill>
                  <a:srgbClr val="0809C8"/>
                </a:solidFill>
                <a:effectLst/>
                <a:latin typeface="Comic Sans MS" panose="030F0902030302020204" pitchFamily="66" charset="0"/>
              </a:rPr>
            </a:br>
            <a:r>
              <a:rPr lang="en-US" sz="1600" dirty="0">
                <a:solidFill>
                  <a:srgbClr val="7030A0"/>
                </a:solidFill>
                <a:effectLst/>
                <a:latin typeface="Comic Sans MS" panose="030F0902030302020204" pitchFamily="66" charset="0"/>
              </a:rPr>
              <a:t>n</a:t>
            </a:r>
            <a:r>
              <a:rPr lang="en-US" sz="1600" baseline="30000" dirty="0">
                <a:solidFill>
                  <a:srgbClr val="C109FF"/>
                </a:solidFill>
                <a:effectLst/>
                <a:latin typeface="Comic Sans MS" panose="030F0902030302020204" pitchFamily="66" charset="0"/>
              </a:rPr>
              <a:t>3</a:t>
            </a:r>
            <a:r>
              <a:rPr lang="en-US" sz="1600" dirty="0">
                <a:solidFill>
                  <a:srgbClr val="C109FF"/>
                </a:solidFill>
                <a:effectLst/>
                <a:latin typeface="Comic Sans MS" panose="030F0902030302020204" pitchFamily="66" charset="0"/>
              </a:rPr>
              <a:t>He-&gt;</a:t>
            </a:r>
            <a:r>
              <a:rPr lang="en-US" sz="1600" baseline="30000" dirty="0">
                <a:solidFill>
                  <a:srgbClr val="C109FF"/>
                </a:solidFill>
                <a:effectLst/>
                <a:latin typeface="Comic Sans MS" panose="030F0902030302020204" pitchFamily="66" charset="0"/>
              </a:rPr>
              <a:t>4</a:t>
            </a:r>
            <a:r>
              <a:rPr lang="en-US" sz="1600" dirty="0">
                <a:solidFill>
                  <a:srgbClr val="C109FF"/>
                </a:solidFill>
                <a:effectLst/>
                <a:latin typeface="Comic Sans MS" panose="030F0902030302020204" pitchFamily="66" charset="0"/>
              </a:rPr>
              <a:t>He </a:t>
            </a:r>
            <a:r>
              <a:rPr lang="en-US" sz="1600" dirty="0" err="1">
                <a:solidFill>
                  <a:srgbClr val="C109FF"/>
                </a:solidFill>
                <a:effectLst/>
                <a:latin typeface="Comic Sans MS" panose="030F0902030302020204" pitchFamily="66" charset="0"/>
              </a:rPr>
              <a:t>e+e</a:t>
            </a:r>
            <a:r>
              <a:rPr lang="en-US" sz="1600" dirty="0">
                <a:solidFill>
                  <a:srgbClr val="C109FF"/>
                </a:solidFill>
                <a:effectLst/>
                <a:latin typeface="Comic Sans MS" panose="030F0902030302020204" pitchFamily="66" charset="0"/>
              </a:rPr>
              <a:t>-</a:t>
            </a:r>
            <a:br>
              <a:rPr lang="en-US" sz="1600" dirty="0">
                <a:solidFill>
                  <a:srgbClr val="000000"/>
                </a:solidFill>
                <a:latin typeface="Comic Sans MS" panose="030F0902030302020204" pitchFamily="66" charset="0"/>
              </a:rPr>
            </a:br>
            <a:r>
              <a:rPr lang="en-US" sz="1200" dirty="0">
                <a:solidFill>
                  <a:srgbClr val="000000"/>
                </a:solidFill>
                <a:latin typeface="Comic Sans MS" panose="030F0902030302020204" pitchFamily="66" charset="0"/>
                <a:hlinkClick r:id="rId5"/>
              </a:rPr>
              <a:t>PRC 105, 014001 </a:t>
            </a:r>
            <a:endParaRPr lang="en-US" sz="1200" dirty="0">
              <a:solidFill>
                <a:srgbClr val="000000"/>
              </a:solidFill>
              <a:latin typeface="Comic Sans MS" panose="030F0902030302020204" pitchFamily="66" charset="0"/>
            </a:endParaRP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EB8BDA5E-54ED-EB22-8F05-F06F864EFE8E}"/>
              </a:ext>
            </a:extLst>
          </p:cNvPr>
          <p:cNvSpPr/>
          <p:nvPr/>
        </p:nvSpPr>
        <p:spPr>
          <a:xfrm>
            <a:off x="1021474" y="5581701"/>
            <a:ext cx="2290506" cy="773266"/>
          </a:xfrm>
          <a:prstGeom prst="roundRect">
            <a:avLst/>
          </a:prstGeom>
          <a:solidFill>
            <a:srgbClr val="ECDFD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0809C8"/>
                </a:solidFill>
                <a:effectLst/>
                <a:latin typeface="Comic Sans MS" panose="030F0902030302020204" pitchFamily="66" charset="0"/>
              </a:rPr>
              <a:t>U Montreal:</a:t>
            </a:r>
          </a:p>
          <a:p>
            <a:r>
              <a:rPr lang="en-US" sz="1600" dirty="0">
                <a:solidFill>
                  <a:srgbClr val="0809C8"/>
                </a:solidFill>
                <a:latin typeface="Comic Sans MS" panose="030F0902030302020204" pitchFamily="66" charset="0"/>
              </a:rPr>
              <a:t>p</a:t>
            </a:r>
            <a:r>
              <a:rPr lang="en-US" sz="1600" baseline="30000" dirty="0">
                <a:solidFill>
                  <a:srgbClr val="0809C8"/>
                </a:solidFill>
                <a:latin typeface="Comic Sans MS" panose="030F0902030302020204" pitchFamily="66" charset="0"/>
              </a:rPr>
              <a:t>7</a:t>
            </a:r>
            <a:r>
              <a:rPr lang="en-US" sz="1600" dirty="0">
                <a:solidFill>
                  <a:srgbClr val="0809C8"/>
                </a:solidFill>
                <a:latin typeface="Comic Sans MS" panose="030F0902030302020204" pitchFamily="66" charset="0"/>
              </a:rPr>
              <a:t>Li-&gt;</a:t>
            </a:r>
            <a:r>
              <a:rPr lang="en-US" sz="1600" baseline="30000" dirty="0">
                <a:solidFill>
                  <a:srgbClr val="0809C8"/>
                </a:solidFill>
                <a:latin typeface="Comic Sans MS" panose="030F0902030302020204" pitchFamily="66" charset="0"/>
              </a:rPr>
              <a:t>8</a:t>
            </a:r>
            <a:r>
              <a:rPr lang="en-US" sz="1600" dirty="0">
                <a:solidFill>
                  <a:srgbClr val="0809C8"/>
                </a:solidFill>
                <a:latin typeface="Comic Sans MS" panose="030F0902030302020204" pitchFamily="66" charset="0"/>
              </a:rPr>
              <a:t>Be*-&gt;</a:t>
            </a:r>
            <a:r>
              <a:rPr lang="en-US" sz="1600" baseline="30000" dirty="0">
                <a:solidFill>
                  <a:srgbClr val="0809C8"/>
                </a:solidFill>
                <a:latin typeface="Comic Sans MS" panose="030F0902030302020204" pitchFamily="66" charset="0"/>
              </a:rPr>
              <a:t>8</a:t>
            </a:r>
            <a:r>
              <a:rPr lang="en-US" sz="1600" dirty="0">
                <a:solidFill>
                  <a:srgbClr val="0809C8"/>
                </a:solidFill>
                <a:latin typeface="Comic Sans MS" panose="030F0902030302020204" pitchFamily="66" charset="0"/>
              </a:rPr>
              <a:t>Be </a:t>
            </a:r>
            <a:r>
              <a:rPr lang="en-US" sz="1600" dirty="0" err="1">
                <a:solidFill>
                  <a:srgbClr val="0809C8"/>
                </a:solidFill>
                <a:latin typeface="Comic Sans MS" panose="030F0902030302020204" pitchFamily="66" charset="0"/>
              </a:rPr>
              <a:t>e</a:t>
            </a:r>
            <a:r>
              <a:rPr lang="en-US" sz="1600" baseline="30000" dirty="0" err="1">
                <a:solidFill>
                  <a:srgbClr val="0809C8"/>
                </a:solidFill>
                <a:latin typeface="Comic Sans MS" panose="030F0902030302020204" pitchFamily="66" charset="0"/>
              </a:rPr>
              <a:t>+</a:t>
            </a:r>
            <a:r>
              <a:rPr lang="en-US" sz="1600" dirty="0" err="1">
                <a:solidFill>
                  <a:srgbClr val="0809C8"/>
                </a:solidFill>
                <a:latin typeface="Comic Sans MS" panose="030F0902030302020204" pitchFamily="66" charset="0"/>
              </a:rPr>
              <a:t>e</a:t>
            </a:r>
            <a:r>
              <a:rPr lang="en-US" sz="1600" baseline="30000" dirty="0">
                <a:solidFill>
                  <a:srgbClr val="0809C8"/>
                </a:solidFill>
                <a:latin typeface="Comic Sans MS" panose="030F0902030302020204" pitchFamily="66" charset="0"/>
              </a:rPr>
              <a:t>-</a:t>
            </a:r>
            <a:br>
              <a:rPr lang="en-US" sz="1600" dirty="0">
                <a:solidFill>
                  <a:srgbClr val="0809C8"/>
                </a:solidFill>
                <a:effectLst/>
                <a:latin typeface="Comic Sans MS" panose="030F0902030302020204" pitchFamily="66" charset="0"/>
              </a:rPr>
            </a:br>
            <a:r>
              <a:rPr lang="en-US" sz="1200" dirty="0">
                <a:solidFill>
                  <a:srgbClr val="0000E9"/>
                </a:solidFill>
                <a:effectLst/>
                <a:latin typeface="Comic Sans MS" panose="030F0902030302020204" pitchFamily="66" charset="0"/>
                <a:hlinkClick r:id="rId6"/>
              </a:rPr>
              <a:t>arXiv:2211.11900</a:t>
            </a:r>
            <a:r>
              <a:rPr lang="en-US" sz="1200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 </a:t>
            </a:r>
            <a:endParaRPr lang="en-US" sz="1200" dirty="0">
              <a:solidFill>
                <a:srgbClr val="0000E9"/>
              </a:solidFill>
              <a:effectLst/>
              <a:latin typeface="Comic Sans MS" panose="030F0902030302020204" pitchFamily="66" charset="0"/>
            </a:endParaRP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FAB2519F-D361-CA91-CB47-4BD00682BBAD}"/>
              </a:ext>
            </a:extLst>
          </p:cNvPr>
          <p:cNvSpPr/>
          <p:nvPr/>
        </p:nvSpPr>
        <p:spPr>
          <a:xfrm>
            <a:off x="6033755" y="2853750"/>
            <a:ext cx="2290506" cy="773266"/>
          </a:xfrm>
          <a:prstGeom prst="roundRect">
            <a:avLst/>
          </a:prstGeom>
          <a:solidFill>
            <a:srgbClr val="ECDFD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0509C8"/>
                </a:solidFill>
                <a:effectLst/>
                <a:latin typeface="Comic Sans MS" panose="030F0902030302020204" pitchFamily="66" charset="0"/>
              </a:rPr>
              <a:t>NA48/2 CERN</a:t>
            </a:r>
          </a:p>
          <a:p>
            <a:r>
              <a:rPr lang="en-US" sz="1600" dirty="0">
                <a:solidFill>
                  <a:srgbClr val="0509C8"/>
                </a:solidFill>
                <a:latin typeface="Symbol" pitchFamily="2" charset="2"/>
              </a:rPr>
              <a:t>p</a:t>
            </a:r>
            <a:r>
              <a:rPr lang="en-US" sz="1600" baseline="30000" dirty="0">
                <a:solidFill>
                  <a:srgbClr val="0509C8"/>
                </a:solidFill>
                <a:latin typeface="Comic Sans MS" panose="030F0902030302020204" pitchFamily="66" charset="0"/>
              </a:rPr>
              <a:t>0</a:t>
            </a:r>
            <a:r>
              <a:rPr lang="en-US" sz="1600" dirty="0">
                <a:solidFill>
                  <a:srgbClr val="0509C8"/>
                </a:solidFill>
                <a:latin typeface="Comic Sans MS" panose="030F0902030302020204" pitchFamily="66" charset="0"/>
              </a:rPr>
              <a:t>-&gt; </a:t>
            </a:r>
            <a:r>
              <a:rPr lang="en-US" sz="1600" dirty="0">
                <a:solidFill>
                  <a:srgbClr val="0509C8"/>
                </a:solidFill>
                <a:latin typeface="Symbol" pitchFamily="2" charset="2"/>
              </a:rPr>
              <a:t>g </a:t>
            </a:r>
            <a:r>
              <a:rPr lang="en-US" sz="1600" dirty="0">
                <a:solidFill>
                  <a:srgbClr val="0509C8"/>
                </a:solidFill>
                <a:latin typeface="Comic Sans MS" panose="030F0902030302020204" pitchFamily="66" charset="0"/>
              </a:rPr>
              <a:t>X17</a:t>
            </a:r>
            <a:br>
              <a:rPr lang="en-US" sz="1600" dirty="0">
                <a:solidFill>
                  <a:srgbClr val="0509C8"/>
                </a:solidFill>
                <a:latin typeface="Comic Sans MS" panose="030F0902030302020204" pitchFamily="66" charset="0"/>
              </a:rPr>
            </a:br>
            <a:r>
              <a:rPr lang="en-US" sz="1200" dirty="0">
                <a:solidFill>
                  <a:srgbClr val="0509C8"/>
                </a:solidFill>
                <a:latin typeface="Comic Sans MS" panose="030F0902030302020204" pitchFamily="66" charset="0"/>
                <a:hlinkClick r:id="rId7"/>
              </a:rPr>
              <a:t>PLB 746 (2015) 178-185</a:t>
            </a:r>
            <a:endParaRPr lang="en-US" sz="1200" dirty="0">
              <a:solidFill>
                <a:srgbClr val="0509C8"/>
              </a:solidFill>
              <a:effectLst/>
              <a:latin typeface="Comic Sans MS" panose="030F0902030302020204" pitchFamily="66" charset="0"/>
            </a:endParaRP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7355217D-A4FD-C405-F8E0-12D07265ED35}"/>
              </a:ext>
            </a:extLst>
          </p:cNvPr>
          <p:cNvSpPr/>
          <p:nvPr/>
        </p:nvSpPr>
        <p:spPr>
          <a:xfrm>
            <a:off x="6033755" y="3763066"/>
            <a:ext cx="2290506" cy="773266"/>
          </a:xfrm>
          <a:prstGeom prst="roundRect">
            <a:avLst/>
          </a:prstGeom>
          <a:solidFill>
            <a:srgbClr val="ECDFD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0509C8"/>
                </a:solidFill>
                <a:effectLst/>
                <a:latin typeface="Comic Sans MS" panose="030F0902030302020204" pitchFamily="66" charset="0"/>
              </a:rPr>
              <a:t>NA64 CERN</a:t>
            </a:r>
            <a:br>
              <a:rPr lang="en-US" sz="1600" dirty="0">
                <a:solidFill>
                  <a:srgbClr val="0509C8"/>
                </a:solidFill>
                <a:effectLst/>
                <a:latin typeface="Comic Sans MS" panose="030F0902030302020204" pitchFamily="66" charset="0"/>
              </a:rPr>
            </a:br>
            <a:r>
              <a:rPr lang="en-US" sz="1600" dirty="0" err="1">
                <a:solidFill>
                  <a:srgbClr val="0509C8"/>
                </a:solidFill>
                <a:effectLst/>
                <a:latin typeface="Comic Sans MS" panose="030F0902030302020204" pitchFamily="66" charset="0"/>
              </a:rPr>
              <a:t>eN</a:t>
            </a:r>
            <a:r>
              <a:rPr lang="en-US" sz="1600" dirty="0">
                <a:solidFill>
                  <a:srgbClr val="0509C8"/>
                </a:solidFill>
                <a:effectLst/>
                <a:latin typeface="Comic Sans MS" panose="030F0902030302020204" pitchFamily="66" charset="0"/>
              </a:rPr>
              <a:t>-&gt;</a:t>
            </a:r>
            <a:r>
              <a:rPr lang="en-US" sz="1600" dirty="0" err="1">
                <a:solidFill>
                  <a:srgbClr val="0509C8"/>
                </a:solidFill>
                <a:effectLst/>
                <a:latin typeface="Comic Sans MS" panose="030F0902030302020204" pitchFamily="66" charset="0"/>
              </a:rPr>
              <a:t>eN</a:t>
            </a:r>
            <a:r>
              <a:rPr lang="en-US" sz="1600" dirty="0">
                <a:solidFill>
                  <a:srgbClr val="0509C8"/>
                </a:solidFill>
                <a:effectLst/>
                <a:latin typeface="Comic Sans MS" panose="030F0902030302020204" pitchFamily="66" charset="0"/>
              </a:rPr>
              <a:t> X17</a:t>
            </a:r>
          </a:p>
          <a:p>
            <a:r>
              <a:rPr lang="en-US" sz="1200" b="1" dirty="0">
                <a:solidFill>
                  <a:srgbClr val="231F20"/>
                </a:solidFill>
                <a:hlinkClick r:id="rId8"/>
              </a:rPr>
              <a:t>P</a:t>
            </a:r>
            <a:r>
              <a:rPr lang="en-US" sz="1200" b="1" dirty="0">
                <a:solidFill>
                  <a:srgbClr val="231F20"/>
                </a:solidFill>
                <a:effectLst/>
                <a:hlinkClick r:id="rId8"/>
              </a:rPr>
              <a:t>RD 101, 071101 (2020)</a:t>
            </a:r>
            <a:endParaRPr lang="en-US" sz="1200" b="1" dirty="0">
              <a:solidFill>
                <a:srgbClr val="0509C8"/>
              </a:solidFill>
              <a:effectLst/>
              <a:latin typeface="Comic Sans MS" panose="030F0902030302020204" pitchFamily="66" charset="0"/>
            </a:endParaRP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A59447C3-96BB-55EB-2486-BB8FED88FE00}"/>
              </a:ext>
            </a:extLst>
          </p:cNvPr>
          <p:cNvSpPr/>
          <p:nvPr/>
        </p:nvSpPr>
        <p:spPr>
          <a:xfrm>
            <a:off x="6033755" y="4672382"/>
            <a:ext cx="2290506" cy="773266"/>
          </a:xfrm>
          <a:prstGeom prst="roundRect">
            <a:avLst/>
          </a:prstGeom>
          <a:solidFill>
            <a:srgbClr val="ECDFD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0809C8"/>
                </a:solidFill>
                <a:effectLst/>
                <a:latin typeface="Comic Sans MS" panose="030F0902030302020204" pitchFamily="66" charset="0"/>
              </a:rPr>
              <a:t>NA62 CERN</a:t>
            </a:r>
            <a:br>
              <a:rPr lang="en-US" sz="1600" dirty="0">
                <a:solidFill>
                  <a:srgbClr val="0809C8"/>
                </a:solidFill>
                <a:effectLst/>
                <a:latin typeface="Comic Sans MS" panose="030F0902030302020204" pitchFamily="66" charset="0"/>
              </a:rPr>
            </a:br>
            <a:r>
              <a:rPr lang="en-US" sz="1600" dirty="0">
                <a:solidFill>
                  <a:srgbClr val="0509C8"/>
                </a:solidFill>
                <a:latin typeface="Symbol" pitchFamily="2" charset="2"/>
              </a:rPr>
              <a:t>p</a:t>
            </a:r>
            <a:r>
              <a:rPr lang="en-US" sz="1600" baseline="30000" dirty="0">
                <a:solidFill>
                  <a:srgbClr val="0509C8"/>
                </a:solidFill>
                <a:latin typeface="Comic Sans MS" panose="030F0902030302020204" pitchFamily="66" charset="0"/>
              </a:rPr>
              <a:t>0</a:t>
            </a:r>
            <a:r>
              <a:rPr lang="en-US" sz="1600" dirty="0">
                <a:solidFill>
                  <a:srgbClr val="0809C8"/>
                </a:solidFill>
                <a:effectLst/>
                <a:latin typeface="Comic Sans MS" panose="030F0902030302020204" pitchFamily="66" charset="0"/>
              </a:rPr>
              <a:t>-&gt; X17 X17</a:t>
            </a:r>
            <a:br>
              <a:rPr lang="en-US" sz="1600" dirty="0">
                <a:solidFill>
                  <a:srgbClr val="0809C8"/>
                </a:solidFill>
                <a:effectLst/>
                <a:latin typeface="Comic Sans MS" panose="030F0902030302020204" pitchFamily="66" charset="0"/>
              </a:rPr>
            </a:br>
            <a:r>
              <a:rPr lang="en-GB" sz="1200" b="1" dirty="0">
                <a:solidFill>
                  <a:srgbClr val="800000"/>
                </a:solidFill>
                <a:hlinkClick r:id="rId9"/>
              </a:rPr>
              <a:t>PRD 105, 015017 (2022)</a:t>
            </a:r>
            <a:endParaRPr lang="en-US" sz="1200" dirty="0">
              <a:solidFill>
                <a:srgbClr val="0809C8"/>
              </a:solidFill>
              <a:effectLst/>
              <a:latin typeface="Comic Sans MS" panose="030F0902030302020204" pitchFamily="66" charset="0"/>
            </a:endParaRPr>
          </a:p>
        </p:txBody>
      </p:sp>
      <p:sp>
        <p:nvSpPr>
          <p:cNvPr id="69" name="Rounded Rectangle 68">
            <a:extLst>
              <a:ext uri="{FF2B5EF4-FFF2-40B4-BE49-F238E27FC236}">
                <a16:creationId xmlns:a16="http://schemas.microsoft.com/office/drawing/2014/main" id="{7E60ABA2-91AF-9473-427C-176E72F62D20}"/>
              </a:ext>
            </a:extLst>
          </p:cNvPr>
          <p:cNvSpPr/>
          <p:nvPr/>
        </p:nvSpPr>
        <p:spPr>
          <a:xfrm>
            <a:off x="6033755" y="5581698"/>
            <a:ext cx="2290506" cy="773266"/>
          </a:xfrm>
          <a:prstGeom prst="roundRect">
            <a:avLst/>
          </a:prstGeom>
          <a:solidFill>
            <a:srgbClr val="ECDFD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0809C8"/>
                </a:solidFill>
                <a:effectLst/>
                <a:latin typeface="Comic Sans MS" panose="030F0902030302020204" pitchFamily="66" charset="0"/>
              </a:rPr>
              <a:t>PADME LNF</a:t>
            </a:r>
          </a:p>
          <a:p>
            <a:r>
              <a:rPr lang="en-US" sz="1600" dirty="0" err="1">
                <a:solidFill>
                  <a:srgbClr val="0809C8"/>
                </a:solidFill>
                <a:latin typeface="Comic Sans MS" panose="030F0902030302020204" pitchFamily="66" charset="0"/>
              </a:rPr>
              <a:t>e</a:t>
            </a:r>
            <a:r>
              <a:rPr lang="en-US" sz="1600" baseline="30000" dirty="0" err="1">
                <a:solidFill>
                  <a:srgbClr val="0809C8"/>
                </a:solidFill>
                <a:latin typeface="Comic Sans MS" panose="030F0902030302020204" pitchFamily="66" charset="0"/>
              </a:rPr>
              <a:t>+</a:t>
            </a:r>
            <a:r>
              <a:rPr lang="en-US" sz="1600" dirty="0" err="1">
                <a:solidFill>
                  <a:srgbClr val="0809C8"/>
                </a:solidFill>
                <a:latin typeface="Comic Sans MS" panose="030F0902030302020204" pitchFamily="66" charset="0"/>
              </a:rPr>
              <a:t>e</a:t>
            </a:r>
            <a:r>
              <a:rPr lang="en-US" sz="1600" baseline="30000" dirty="0">
                <a:solidFill>
                  <a:srgbClr val="0809C8"/>
                </a:solidFill>
                <a:latin typeface="Comic Sans MS" panose="030F0902030302020204" pitchFamily="66" charset="0"/>
              </a:rPr>
              <a:t>-</a:t>
            </a:r>
            <a:r>
              <a:rPr lang="en-US" sz="1600" dirty="0">
                <a:solidFill>
                  <a:srgbClr val="0809C8"/>
                </a:solidFill>
                <a:latin typeface="Comic Sans MS" panose="030F0902030302020204" pitchFamily="66" charset="0"/>
              </a:rPr>
              <a:t>-&gt;X17-&gt;</a:t>
            </a:r>
            <a:r>
              <a:rPr lang="en-US" sz="1600" dirty="0" err="1">
                <a:solidFill>
                  <a:srgbClr val="0809C8"/>
                </a:solidFill>
                <a:latin typeface="Comic Sans MS" panose="030F0902030302020204" pitchFamily="66" charset="0"/>
              </a:rPr>
              <a:t>e</a:t>
            </a:r>
            <a:r>
              <a:rPr lang="en-US" sz="1600" baseline="30000" dirty="0" err="1">
                <a:solidFill>
                  <a:srgbClr val="0809C8"/>
                </a:solidFill>
                <a:latin typeface="Comic Sans MS" panose="030F0902030302020204" pitchFamily="66" charset="0"/>
              </a:rPr>
              <a:t>+</a:t>
            </a:r>
            <a:r>
              <a:rPr lang="en-US" sz="1600" dirty="0" err="1">
                <a:solidFill>
                  <a:srgbClr val="0809C8"/>
                </a:solidFill>
                <a:latin typeface="Comic Sans MS" panose="030F0902030302020204" pitchFamily="66" charset="0"/>
              </a:rPr>
              <a:t>e</a:t>
            </a:r>
            <a:r>
              <a:rPr lang="en-US" sz="1200" baseline="30000" dirty="0">
                <a:solidFill>
                  <a:srgbClr val="0809C8"/>
                </a:solidFill>
              </a:rPr>
              <a:t>-</a:t>
            </a:r>
            <a:br>
              <a:rPr lang="en-US" sz="1200" baseline="30000" dirty="0">
                <a:solidFill>
                  <a:srgbClr val="0809C8"/>
                </a:solidFill>
              </a:rPr>
            </a:br>
            <a:r>
              <a:rPr lang="en-GB" sz="1200" b="1" dirty="0">
                <a:solidFill>
                  <a:srgbClr val="800000"/>
                </a:solidFill>
                <a:effectLst/>
                <a:hlinkClick r:id="rId10"/>
              </a:rPr>
              <a:t> PRD 106,115036</a:t>
            </a:r>
            <a:endParaRPr lang="en-US" sz="1200" b="1" baseline="30000" dirty="0">
              <a:solidFill>
                <a:srgbClr val="0809C8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71145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A80F9-0C7C-D6F0-80B3-446D2230D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aseline="30000" dirty="0"/>
              <a:t>8</a:t>
            </a:r>
            <a:r>
              <a:rPr lang="en-GB" dirty="0"/>
              <a:t>Be </a:t>
            </a:r>
            <a:r>
              <a:rPr lang="en-GB"/>
              <a:t>nuclear experiments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C32AF4-80F7-6666-43FC-B57A85BB7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29</a:t>
            </a:fld>
            <a:endParaRPr lang="en-US"/>
          </a:p>
        </p:txBody>
      </p:sp>
      <p:pic>
        <p:nvPicPr>
          <p:cNvPr id="6" name="Picture 5" descr="A diagram of a cylinder&#10;&#10;Description automatically generated">
            <a:extLst>
              <a:ext uri="{FF2B5EF4-FFF2-40B4-BE49-F238E27FC236}">
                <a16:creationId xmlns:a16="http://schemas.microsoft.com/office/drawing/2014/main" id="{A1D9B8BA-81FD-91FE-9975-21A857941FC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08698"/>
            <a:ext cx="3296256" cy="19920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9CC7A6B-C363-2C95-DBC5-527EE5B2050C}"/>
              </a:ext>
            </a:extLst>
          </p:cNvPr>
          <p:cNvSpPr txBox="1"/>
          <p:nvPr/>
        </p:nvSpPr>
        <p:spPr>
          <a:xfrm>
            <a:off x="0" y="922976"/>
            <a:ext cx="4572000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800000"/>
                </a:solidFill>
              </a:defRPr>
            </a:lvl1pPr>
          </a:lstStyle>
          <a:p>
            <a:pPr algn="ctr"/>
            <a:r>
              <a:rPr lang="en-GB" dirty="0"/>
              <a:t>MEG-II experiment @PSI special Run for X17</a:t>
            </a:r>
          </a:p>
        </p:txBody>
      </p:sp>
      <p:pic>
        <p:nvPicPr>
          <p:cNvPr id="10" name="Picture 9" descr="A blue and green chart with white text&#10;&#10;Description automatically generated">
            <a:extLst>
              <a:ext uri="{FF2B5EF4-FFF2-40B4-BE49-F238E27FC236}">
                <a16:creationId xmlns:a16="http://schemas.microsoft.com/office/drawing/2014/main" id="{6AE0FA1D-DE0E-4569-02A2-E1859CA65CD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74" y="5545670"/>
            <a:ext cx="3625882" cy="118113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158FC1D-CC66-62DD-AA00-D636CF6AD1C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300717"/>
            <a:ext cx="3625882" cy="235446"/>
          </a:xfrm>
          <a:prstGeom prst="rect">
            <a:avLst/>
          </a:prstGeom>
        </p:spPr>
      </p:pic>
      <p:pic>
        <p:nvPicPr>
          <p:cNvPr id="20" name="Picture 19" descr="A diagram of a device&#10;&#10;Description automatically generated">
            <a:extLst>
              <a:ext uri="{FF2B5EF4-FFF2-40B4-BE49-F238E27FC236}">
                <a16:creationId xmlns:a16="http://schemas.microsoft.com/office/drawing/2014/main" id="{BC5DF54B-C3B1-589E-E911-E857A0C1137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244599"/>
            <a:ext cx="3998874" cy="2054592"/>
          </a:xfrm>
          <a:prstGeom prst="rect">
            <a:avLst/>
          </a:prstGeom>
        </p:spPr>
      </p:pic>
      <p:pic>
        <p:nvPicPr>
          <p:cNvPr id="4098" name="Picture 2" descr="Aucune description de photo disponible.">
            <a:extLst>
              <a:ext uri="{FF2B5EF4-FFF2-40B4-BE49-F238E27FC236}">
                <a16:creationId xmlns:a16="http://schemas.microsoft.com/office/drawing/2014/main" id="{7F8C5AB5-4FE6-CD2C-23E2-C12BCD52A7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0829" y="1455040"/>
            <a:ext cx="2132872" cy="319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FD3B807-7A11-5FB1-E0D9-A1A06682C490}"/>
              </a:ext>
            </a:extLst>
          </p:cNvPr>
          <p:cNvSpPr txBox="1"/>
          <p:nvPr/>
        </p:nvSpPr>
        <p:spPr>
          <a:xfrm>
            <a:off x="4572000" y="923412"/>
            <a:ext cx="4572000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800000"/>
                </a:solidFill>
              </a:defRPr>
            </a:lvl1pPr>
          </a:lstStyle>
          <a:p>
            <a:pPr algn="ctr"/>
            <a:r>
              <a:rPr lang="en-GB" dirty="0"/>
              <a:t>4 arm spectrometer at INFN</a:t>
            </a:r>
            <a:br>
              <a:rPr lang="en-GB" dirty="0"/>
            </a:br>
            <a:r>
              <a:rPr lang="en-GB" dirty="0" err="1"/>
              <a:t>Laboratori</a:t>
            </a:r>
            <a:r>
              <a:rPr lang="en-GB" dirty="0"/>
              <a:t> </a:t>
            </a:r>
            <a:r>
              <a:rPr lang="en-GB" dirty="0" err="1"/>
              <a:t>Nazionali</a:t>
            </a:r>
            <a:r>
              <a:rPr lang="en-GB" dirty="0"/>
              <a:t> di </a:t>
            </a:r>
            <a:r>
              <a:rPr lang="en-GB" dirty="0" err="1"/>
              <a:t>Legnaro</a:t>
            </a:r>
            <a:r>
              <a:rPr lang="en-GB" dirty="0"/>
              <a:t>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9F075E7-C333-7870-1E8A-EB3B02A2727A}"/>
              </a:ext>
            </a:extLst>
          </p:cNvPr>
          <p:cNvSpPr txBox="1"/>
          <p:nvPr/>
        </p:nvSpPr>
        <p:spPr>
          <a:xfrm>
            <a:off x="6713701" y="1793766"/>
            <a:ext cx="2430299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800000"/>
                </a:solidFill>
              </a:defRPr>
            </a:lvl1pPr>
          </a:lstStyle>
          <a:p>
            <a:pPr algn="ctr"/>
            <a:r>
              <a:rPr lang="en-GB" b="0" dirty="0">
                <a:solidFill>
                  <a:schemeClr val="tx1"/>
                </a:solidFill>
              </a:rPr>
              <a:t>For the first time in vacuum spectrometer</a:t>
            </a:r>
          </a:p>
          <a:p>
            <a:pPr algn="ctr"/>
            <a:endParaRPr lang="en-GB" b="0" dirty="0">
              <a:solidFill>
                <a:schemeClr val="tx1"/>
              </a:solidFill>
            </a:endParaRPr>
          </a:p>
          <a:p>
            <a:pPr algn="ctr"/>
            <a:r>
              <a:rPr lang="en-GB" b="0" dirty="0">
                <a:solidFill>
                  <a:schemeClr val="tx1"/>
                </a:solidFill>
              </a:rPr>
              <a:t>Scintillating fibre tracking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39819CD-2579-06E1-1C65-104F73806E0D}"/>
              </a:ext>
            </a:extLst>
          </p:cNvPr>
          <p:cNvSpPr txBox="1"/>
          <p:nvPr/>
        </p:nvSpPr>
        <p:spPr>
          <a:xfrm>
            <a:off x="2104778" y="1502988"/>
            <a:ext cx="24333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p + </a:t>
            </a:r>
            <a:r>
              <a:rPr lang="en-US" sz="1600" baseline="300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7</a:t>
            </a:r>
            <a:r>
              <a:rPr lang="en-US" sz="16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Li —&gt; </a:t>
            </a:r>
            <a:r>
              <a:rPr lang="en-US" sz="1600" baseline="30000" dirty="0">
                <a:solidFill>
                  <a:srgbClr val="090AFF"/>
                </a:solidFill>
                <a:latin typeface="Comic Sans MS" panose="030F0902030302020204" pitchFamily="66" charset="0"/>
              </a:rPr>
              <a:t>8</a:t>
            </a:r>
            <a:r>
              <a:rPr lang="en-US" sz="16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Be + </a:t>
            </a:r>
            <a:r>
              <a:rPr lang="en-US" sz="1600" dirty="0" err="1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e</a:t>
            </a:r>
            <a:r>
              <a:rPr lang="en-US" sz="1600" baseline="30000" dirty="0" err="1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+</a:t>
            </a:r>
            <a:r>
              <a:rPr lang="en-US" sz="1600" dirty="0" err="1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e</a:t>
            </a:r>
            <a:r>
              <a:rPr lang="en-US" sz="1600" baseline="300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-</a:t>
            </a:r>
            <a:endParaRPr lang="en-US" sz="1600" dirty="0">
              <a:solidFill>
                <a:srgbClr val="090AFF"/>
              </a:solidFill>
              <a:effectLst/>
              <a:latin typeface="Comic Sans MS" panose="030F0902030302020204" pitchFamily="66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6E6D907-08A1-3DB0-9AAD-CCA3D2C40335}"/>
              </a:ext>
            </a:extLst>
          </p:cNvPr>
          <p:cNvSpPr txBox="1"/>
          <p:nvPr/>
        </p:nvSpPr>
        <p:spPr>
          <a:xfrm>
            <a:off x="6712134" y="1468010"/>
            <a:ext cx="24333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p + </a:t>
            </a:r>
            <a:r>
              <a:rPr lang="en-US" sz="1600" baseline="300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7</a:t>
            </a:r>
            <a:r>
              <a:rPr lang="en-US" sz="16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Li —&gt; </a:t>
            </a:r>
            <a:r>
              <a:rPr lang="en-US" sz="1600" baseline="30000" dirty="0">
                <a:solidFill>
                  <a:srgbClr val="090AFF"/>
                </a:solidFill>
                <a:latin typeface="Comic Sans MS" panose="030F0902030302020204" pitchFamily="66" charset="0"/>
              </a:rPr>
              <a:t>8</a:t>
            </a:r>
            <a:r>
              <a:rPr lang="en-US" sz="16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Be + </a:t>
            </a:r>
            <a:r>
              <a:rPr lang="en-US" sz="1600" dirty="0" err="1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e</a:t>
            </a:r>
            <a:r>
              <a:rPr lang="en-US" sz="1600" baseline="30000" dirty="0" err="1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+</a:t>
            </a:r>
            <a:r>
              <a:rPr lang="en-US" sz="1600" dirty="0" err="1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e</a:t>
            </a:r>
            <a:r>
              <a:rPr lang="en-US" sz="1600" baseline="300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-</a:t>
            </a:r>
            <a:endParaRPr lang="en-US" sz="1600" dirty="0">
              <a:solidFill>
                <a:srgbClr val="090AFF"/>
              </a:solidFill>
              <a:effectLst/>
              <a:latin typeface="Comic Sans MS" panose="030F0902030302020204" pitchFamily="66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3603EBF-12F8-62D4-3645-E6B9C3B3CD3D}"/>
              </a:ext>
            </a:extLst>
          </p:cNvPr>
          <p:cNvCxnSpPr>
            <a:stCxn id="2" idx="2"/>
          </p:cNvCxnSpPr>
          <p:nvPr/>
        </p:nvCxnSpPr>
        <p:spPr>
          <a:xfrm>
            <a:off x="4572000" y="922976"/>
            <a:ext cx="8829" cy="5740291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CC8B77D-51A8-F8BB-7741-444E5FED7C9D}"/>
              </a:ext>
            </a:extLst>
          </p:cNvPr>
          <p:cNvSpPr txBox="1"/>
          <p:nvPr/>
        </p:nvSpPr>
        <p:spPr>
          <a:xfrm>
            <a:off x="6722166" y="3021433"/>
            <a:ext cx="2430299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800000"/>
                </a:solidFill>
              </a:defRPr>
            </a:lvl1pPr>
          </a:lstStyle>
          <a:p>
            <a:r>
              <a:rPr lang="en-GB" b="0" dirty="0">
                <a:solidFill>
                  <a:schemeClr val="tx1"/>
                </a:solidFill>
              </a:rPr>
              <a:t>Using AN2000 accelerator</a:t>
            </a:r>
          </a:p>
          <a:p>
            <a:r>
              <a:rPr lang="en-GB" b="0" dirty="0">
                <a:solidFill>
                  <a:schemeClr val="tx1"/>
                </a:solidFill>
              </a:rPr>
              <a:t>p energy up to 2 MeV</a:t>
            </a:r>
          </a:p>
          <a:p>
            <a:r>
              <a:rPr lang="en-GB" b="0" dirty="0">
                <a:solidFill>
                  <a:schemeClr val="tx1"/>
                </a:solidFill>
              </a:rPr>
              <a:t>Engineering run 12/2023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62DDF91-9B5D-237E-668E-7FE2663B7E36}"/>
              </a:ext>
            </a:extLst>
          </p:cNvPr>
          <p:cNvSpPr txBox="1"/>
          <p:nvPr/>
        </p:nvSpPr>
        <p:spPr>
          <a:xfrm>
            <a:off x="6730632" y="3935833"/>
            <a:ext cx="2430299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800000"/>
                </a:solidFill>
              </a:defRPr>
            </a:lvl1pPr>
          </a:lstStyle>
          <a:p>
            <a:r>
              <a:rPr lang="en-GB" b="0" dirty="0">
                <a:solidFill>
                  <a:schemeClr val="tx1"/>
                </a:solidFill>
              </a:rPr>
              <a:t>Using AN2000 accelerator</a:t>
            </a:r>
          </a:p>
          <a:p>
            <a:r>
              <a:rPr lang="en-GB" b="0" dirty="0">
                <a:solidFill>
                  <a:schemeClr val="tx1"/>
                </a:solidFill>
              </a:rPr>
              <a:t>p energy ~1MeV</a:t>
            </a:r>
          </a:p>
          <a:p>
            <a:r>
              <a:rPr lang="en-GB" b="0" dirty="0">
                <a:solidFill>
                  <a:schemeClr val="tx1"/>
                </a:solidFill>
              </a:rPr>
              <a:t>Engineering run 12/2023</a:t>
            </a:r>
          </a:p>
        </p:txBody>
      </p:sp>
      <p:pic>
        <p:nvPicPr>
          <p:cNvPr id="31" name="Picture 30" descr="A diagram of a computer component&#10;&#10;Description automatically generated">
            <a:extLst>
              <a:ext uri="{FF2B5EF4-FFF2-40B4-BE49-F238E27FC236}">
                <a16:creationId xmlns:a16="http://schemas.microsoft.com/office/drawing/2014/main" id="{E2DC7149-9141-0A9B-D6DE-161A9102A28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5052" y="4666030"/>
            <a:ext cx="2399480" cy="2121023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3CCEE4AD-6BE5-4DB8-08E6-7AC8EFD03863}"/>
              </a:ext>
            </a:extLst>
          </p:cNvPr>
          <p:cNvSpPr txBox="1"/>
          <p:nvPr/>
        </p:nvSpPr>
        <p:spPr>
          <a:xfrm>
            <a:off x="6981659" y="5035362"/>
            <a:ext cx="2162342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800000"/>
                </a:solidFill>
              </a:defRPr>
            </a:lvl1pPr>
          </a:lstStyle>
          <a:p>
            <a:r>
              <a:rPr lang="en-GB" b="0" dirty="0">
                <a:solidFill>
                  <a:schemeClr val="tx1"/>
                </a:solidFill>
              </a:rPr>
              <a:t>BG studies with 400KeV proton beam ongoing during this week!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C0A485-9CBC-B6F3-4457-4C767A5A8114}"/>
              </a:ext>
            </a:extLst>
          </p:cNvPr>
          <p:cNvSpPr txBox="1"/>
          <p:nvPr/>
        </p:nvSpPr>
        <p:spPr>
          <a:xfrm>
            <a:off x="7029514" y="5858554"/>
            <a:ext cx="19889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anose="020F0502020204030204" pitchFamily="34" charset="0"/>
                <a:hlinkClick r:id="rId8"/>
              </a:rPr>
              <a:t>EPJC</a:t>
            </a:r>
            <a:r>
              <a:rPr lang="en-US" sz="1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anose="020F0502020204030204" pitchFamily="34" charset="0"/>
                <a:hlinkClick r:id="rId8"/>
              </a:rPr>
              <a:t> </a:t>
            </a:r>
            <a:r>
              <a:rPr lang="en-US" sz="1400" b="1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anose="020F0502020204030204" pitchFamily="34" charset="0"/>
                <a:hlinkClick r:id="rId8"/>
              </a:rPr>
              <a:t>83</a:t>
            </a:r>
            <a:r>
              <a:rPr lang="en-US" sz="1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anose="020F0502020204030204" pitchFamily="34" charset="0"/>
                <a:hlinkClick r:id="rId8"/>
              </a:rPr>
              <a:t>, 230 (2023)</a:t>
            </a:r>
            <a:endParaRPr lang="en-GB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C5E34E-E25D-9612-41A3-D11EEFE2A0B9}"/>
              </a:ext>
            </a:extLst>
          </p:cNvPr>
          <p:cNvSpPr txBox="1"/>
          <p:nvPr/>
        </p:nvSpPr>
        <p:spPr>
          <a:xfrm>
            <a:off x="2712647" y="1233477"/>
            <a:ext cx="19889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anose="020F0502020204030204" pitchFamily="34" charset="0"/>
                <a:hlinkClick r:id="rId8"/>
              </a:rPr>
              <a:t>EPJC</a:t>
            </a:r>
            <a:r>
              <a:rPr lang="en-US" sz="1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anose="020F0502020204030204" pitchFamily="34" charset="0"/>
                <a:hlinkClick r:id="rId8"/>
              </a:rPr>
              <a:t> </a:t>
            </a:r>
            <a:r>
              <a:rPr lang="en-US" sz="1400" b="1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anose="020F0502020204030204" pitchFamily="34" charset="0"/>
                <a:hlinkClick r:id="rId8"/>
              </a:rPr>
              <a:t>83</a:t>
            </a:r>
            <a:r>
              <a:rPr lang="en-US" sz="1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 Sans" panose="020F0502020204030204" pitchFamily="34" charset="0"/>
                <a:hlinkClick r:id="rId8"/>
              </a:rPr>
              <a:t>, 230 (2023)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400101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4EA77-E673-364F-9100-CEA1AA63F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698"/>
            <a:ext cx="9144000" cy="914400"/>
          </a:xfrm>
        </p:spPr>
        <p:txBody>
          <a:bodyPr>
            <a:normAutofit/>
          </a:bodyPr>
          <a:lstStyle/>
          <a:p>
            <a:r>
              <a:rPr lang="en-US" dirty="0"/>
              <a:t>Everything started with an apple!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5967A1-BD5F-DE41-AF79-CB1F13D1A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01357E-7541-1B43-9E03-A96F640CF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00" y="946313"/>
            <a:ext cx="2613464" cy="35662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FCB8C2F-AD47-9549-A479-91C9B31427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995" y="953770"/>
            <a:ext cx="4344670" cy="32131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CA607FE-C308-334E-9D97-5FD1AFDC42B6}"/>
              </a:ext>
            </a:extLst>
          </p:cNvPr>
          <p:cNvSpPr/>
          <p:nvPr/>
        </p:nvSpPr>
        <p:spPr>
          <a:xfrm>
            <a:off x="4785995" y="4119287"/>
            <a:ext cx="43189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464646"/>
                </a:solidFill>
                <a:latin typeface="Georgia" panose="02040502050405020303" pitchFamily="18" charset="0"/>
              </a:rPr>
              <a:t>"It happened while he was sitting in contemplation, because of the fall of an apple." 1665</a:t>
            </a:r>
            <a:endParaRPr lang="it-IT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254FD7-92C8-9943-8DF0-0256BA2F524C}"/>
              </a:ext>
            </a:extLst>
          </p:cNvPr>
          <p:cNvSpPr/>
          <p:nvPr/>
        </p:nvSpPr>
        <p:spPr>
          <a:xfrm>
            <a:off x="2614393" y="898464"/>
            <a:ext cx="21533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222222"/>
                </a:solidFill>
                <a:latin typeface="Arial" panose="020B0604020202020204" pitchFamily="34" charset="0"/>
              </a:rPr>
              <a:t>Sir </a:t>
            </a:r>
            <a:r>
              <a:rPr lang="en-GB" b="1" dirty="0">
                <a:solidFill>
                  <a:srgbClr val="222222"/>
                </a:solidFill>
                <a:latin typeface="Arial" panose="020B0604020202020204" pitchFamily="34" charset="0"/>
              </a:rPr>
              <a:t>Isaac Newton</a:t>
            </a:r>
            <a:r>
              <a:rPr lang="en-GB" dirty="0">
                <a:solidFill>
                  <a:srgbClr val="222222"/>
                </a:solidFill>
                <a:latin typeface="Arial" panose="020B0604020202020204" pitchFamily="34" charset="0"/>
              </a:rPr>
              <a:t> </a:t>
            </a:r>
            <a:br>
              <a:rPr lang="en-GB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</a:rPr>
              <a:t>(</a:t>
            </a:r>
            <a:r>
              <a:rPr lang="en-GB" dirty="0">
                <a:latin typeface="Arial" panose="020B0604020202020204" pitchFamily="34" charset="0"/>
                <a:hlinkClick r:id="rId4" tooltip="164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1642</a:t>
            </a:r>
            <a:r>
              <a:rPr lang="en-GB" dirty="0">
                <a:latin typeface="Arial" panose="020B0604020202020204" pitchFamily="34" charset="0"/>
              </a:rPr>
              <a:t> – </a:t>
            </a:r>
            <a:r>
              <a:rPr lang="en-GB" dirty="0">
                <a:latin typeface="Arial" panose="020B0604020202020204" pitchFamily="34" charset="0"/>
                <a:hlinkClick r:id="rId5" tooltip="172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1726</a:t>
            </a:r>
            <a:r>
              <a:rPr lang="en-GB" dirty="0">
                <a:latin typeface="Arial" panose="020B0604020202020204" pitchFamily="34" charset="0"/>
              </a:rPr>
              <a:t>)</a:t>
            </a:r>
            <a:endParaRPr lang="it-IT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E94A82-85C0-384B-83BC-947DAE744F8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0830" y="1532832"/>
            <a:ext cx="2116946" cy="14079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0BE8A17-E25E-1449-9698-75F942AADA88}"/>
                  </a:ext>
                </a:extLst>
              </p:cNvPr>
              <p:cNvSpPr txBox="1"/>
              <p:nvPr/>
            </p:nvSpPr>
            <p:spPr>
              <a:xfrm>
                <a:off x="-2768" y="4535864"/>
                <a:ext cx="2613464" cy="610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0BE8A17-E25E-1449-9698-75F942AADA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768" y="4535864"/>
                <a:ext cx="2613464" cy="610873"/>
              </a:xfrm>
              <a:prstGeom prst="rect">
                <a:avLst/>
              </a:prstGeom>
              <a:blipFill>
                <a:blip r:embed="rId7"/>
                <a:stretch>
                  <a:fillRect b="-40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62B1E10-E36C-1342-ACD0-214E40888706}"/>
                  </a:ext>
                </a:extLst>
              </p:cNvPr>
              <p:cNvSpPr txBox="1"/>
              <p:nvPr/>
            </p:nvSpPr>
            <p:spPr>
              <a:xfrm>
                <a:off x="107522" y="5154829"/>
                <a:ext cx="2983230" cy="610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𝑇𝑒𝑟𝑟𝑎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𝑀𝑒𝑙𝑎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62B1E10-E36C-1342-ACD0-214E408887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22" y="5154829"/>
                <a:ext cx="2983230" cy="610873"/>
              </a:xfrm>
              <a:prstGeom prst="rect">
                <a:avLst/>
              </a:prstGeom>
              <a:blipFill>
                <a:blip r:embed="rId8"/>
                <a:stretch>
                  <a:fillRect b="-40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CF189517-EFA5-7048-BC13-1D6E9E230914}"/>
              </a:ext>
            </a:extLst>
          </p:cNvPr>
          <p:cNvSpPr txBox="1"/>
          <p:nvPr/>
        </p:nvSpPr>
        <p:spPr>
          <a:xfrm>
            <a:off x="2650830" y="2940786"/>
            <a:ext cx="2116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Principia 1687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E1F731-6369-AE4E-B8A7-6A525463026D}"/>
              </a:ext>
            </a:extLst>
          </p:cNvPr>
          <p:cNvSpPr txBox="1"/>
          <p:nvPr/>
        </p:nvSpPr>
        <p:spPr>
          <a:xfrm>
            <a:off x="4148709" y="5284418"/>
            <a:ext cx="49952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 realized almost immediately that his law could explain Kepler's laws and therefore also applied to the planets motion!</a:t>
            </a:r>
          </a:p>
        </p:txBody>
      </p:sp>
    </p:spTree>
    <p:extLst>
      <p:ext uri="{BB962C8B-B14F-4D97-AF65-F5344CB8AC3E}">
        <p14:creationId xmlns:p14="http://schemas.microsoft.com/office/powerpoint/2010/main" val="16232474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2CA93-6ABA-8A26-1A88-800AEA980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NToF</a:t>
            </a:r>
            <a:r>
              <a:rPr lang="en-GB" dirty="0"/>
              <a:t>: new approach to </a:t>
            </a:r>
            <a:r>
              <a:rPr lang="en-GB" baseline="30000" dirty="0"/>
              <a:t>4</a:t>
            </a:r>
            <a:r>
              <a:rPr lang="en-GB" dirty="0"/>
              <a:t>He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C20744-A769-D69B-1555-613341167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30</a:t>
            </a:fld>
            <a:endParaRPr lang="en-US"/>
          </a:p>
        </p:txBody>
      </p:sp>
      <p:pic>
        <p:nvPicPr>
          <p:cNvPr id="6" name="Picture 5" descr="A diagram of a graph&#10;&#10;Description automatically generated">
            <a:extLst>
              <a:ext uri="{FF2B5EF4-FFF2-40B4-BE49-F238E27FC236}">
                <a16:creationId xmlns:a16="http://schemas.microsoft.com/office/drawing/2014/main" id="{3DA666C6-4932-07C8-4608-CB85F3BFB1D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42933" y="2497667"/>
            <a:ext cx="4302563" cy="4169303"/>
          </a:xfrm>
          <a:prstGeom prst="rect">
            <a:avLst/>
          </a:prstGeom>
        </p:spPr>
      </p:pic>
      <p:pic>
        <p:nvPicPr>
          <p:cNvPr id="8" name="Picture 7" descr="A blue arrow pointing to an arrow&#10;&#10;Description automatically generated">
            <a:extLst>
              <a:ext uri="{FF2B5EF4-FFF2-40B4-BE49-F238E27FC236}">
                <a16:creationId xmlns:a16="http://schemas.microsoft.com/office/drawing/2014/main" id="{B14BEEC9-E456-EB3A-A509-C0B4CFE9A8E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872" y="935229"/>
            <a:ext cx="6423471" cy="15691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5D0F776-6D12-1239-02E0-AEB7491C3B9D}"/>
              </a:ext>
            </a:extLst>
          </p:cNvPr>
          <p:cNvSpPr txBox="1"/>
          <p:nvPr/>
        </p:nvSpPr>
        <p:spPr>
          <a:xfrm>
            <a:off x="2425700" y="2016668"/>
            <a:ext cx="19939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hlinkClick r:id="rId4"/>
              </a:rPr>
              <a:t>see Carlo Gustavino</a:t>
            </a:r>
            <a:endParaRPr lang="en-GB" sz="12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758A423-4C79-A7C6-9898-A3B2423ED26F}"/>
              </a:ext>
            </a:extLst>
          </p:cNvPr>
          <p:cNvSpPr/>
          <p:nvPr/>
        </p:nvSpPr>
        <p:spPr>
          <a:xfrm>
            <a:off x="-2456" y="2611602"/>
            <a:ext cx="4845389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The only experiment proposed so far for to replicate </a:t>
            </a:r>
            <a:r>
              <a:rPr lang="en-US" sz="1600" baseline="30000" dirty="0"/>
              <a:t>4</a:t>
            </a:r>
            <a:r>
              <a:rPr lang="en-US" sz="1600" dirty="0"/>
              <a:t>He anomaly</a:t>
            </a:r>
            <a:endParaRPr lang="en-GB" sz="1600" baseline="-25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DD8BFF7-D09A-B256-BB92-88B426EF9903}"/>
              </a:ext>
            </a:extLst>
          </p:cNvPr>
          <p:cNvSpPr/>
          <p:nvPr/>
        </p:nvSpPr>
        <p:spPr>
          <a:xfrm>
            <a:off x="6420599" y="960407"/>
            <a:ext cx="2700871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Innovative neutron beam based excitation mechanism</a:t>
            </a:r>
            <a:endParaRPr lang="en-GB" sz="1600" baseline="-25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7752A14-5849-07B1-DA71-43E1053DFA23}"/>
              </a:ext>
            </a:extLst>
          </p:cNvPr>
          <p:cNvSpPr/>
          <p:nvPr/>
        </p:nvSpPr>
        <p:spPr>
          <a:xfrm>
            <a:off x="-2459" y="3321503"/>
            <a:ext cx="4845389" cy="5539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Thorough theoretical discussion to be found in:</a:t>
            </a:r>
            <a:br>
              <a:rPr lang="en-US" sz="1400" dirty="0"/>
            </a:br>
            <a:r>
              <a:rPr lang="en-US" sz="1400" dirty="0">
                <a:hlinkClick r:id="rId5"/>
              </a:rPr>
              <a:t>Phys. Rev. C 105, 014001</a:t>
            </a:r>
            <a:endParaRPr lang="en-US" sz="14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99586C3-C202-D79D-BF2B-0F92E997A0AE}"/>
              </a:ext>
            </a:extLst>
          </p:cNvPr>
          <p:cNvSpPr/>
          <p:nvPr/>
        </p:nvSpPr>
        <p:spPr>
          <a:xfrm>
            <a:off x="-2460" y="3949330"/>
            <a:ext cx="4845389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Chance to have data in late 2024 early 2025</a:t>
            </a:r>
            <a:endParaRPr lang="en-GB" sz="1600" baseline="-25000" dirty="0"/>
          </a:p>
        </p:txBody>
      </p:sp>
      <p:pic>
        <p:nvPicPr>
          <p:cNvPr id="16" name="Picture 15" descr="Diagram of a diagram of a beam&#10;&#10;Description automatically generated">
            <a:extLst>
              <a:ext uri="{FF2B5EF4-FFF2-40B4-BE49-F238E27FC236}">
                <a16:creationId xmlns:a16="http://schemas.microsoft.com/office/drawing/2014/main" id="{D9982458-0184-9D28-F3DE-CF7F8AD8AAB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6972" y="4275583"/>
            <a:ext cx="2069260" cy="240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1779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D990E-2056-4E86-4EDD-94508F1EA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X17: particle physics case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51CB1C-4922-A76F-AE5A-918835E7C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31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B400EEF-065A-5D3A-BEAE-24025C0007EC}"/>
              </a:ext>
            </a:extLst>
          </p:cNvPr>
          <p:cNvGrpSpPr/>
          <p:nvPr/>
        </p:nvGrpSpPr>
        <p:grpSpPr>
          <a:xfrm>
            <a:off x="719667" y="2264660"/>
            <a:ext cx="7772400" cy="1633581"/>
            <a:chOff x="1534" y="3407130"/>
            <a:chExt cx="7772400" cy="163358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852E9C0-1D6D-233E-3CFE-7624767AF4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34" y="3407130"/>
              <a:ext cx="7772400" cy="1633581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23365B9-40BA-56C0-7CA0-F51BF04E1C37}"/>
                </a:ext>
              </a:extLst>
            </p:cNvPr>
            <p:cNvSpPr/>
            <p:nvPr/>
          </p:nvSpPr>
          <p:spPr>
            <a:xfrm>
              <a:off x="4828854" y="3511931"/>
              <a:ext cx="770562" cy="236306"/>
            </a:xfrm>
            <a:prstGeom prst="rect">
              <a:avLst/>
            </a:prstGeom>
            <a:solidFill>
              <a:srgbClr val="339900">
                <a:alpha val="30000"/>
              </a:srgbClr>
            </a:solidFill>
            <a:ln>
              <a:noFill/>
            </a:ln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C9D517D-5CB0-C18D-7457-CA6842E8AE81}"/>
                </a:ext>
              </a:extLst>
            </p:cNvPr>
            <p:cNvSpPr/>
            <p:nvPr/>
          </p:nvSpPr>
          <p:spPr>
            <a:xfrm>
              <a:off x="6466851" y="3511931"/>
              <a:ext cx="1128180" cy="236306"/>
            </a:xfrm>
            <a:prstGeom prst="rect">
              <a:avLst/>
            </a:prstGeom>
            <a:solidFill>
              <a:srgbClr val="339900">
                <a:alpha val="30000"/>
              </a:srgbClr>
            </a:solidFill>
            <a:ln>
              <a:noFill/>
            </a:ln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64EC4C5-6055-D988-1A1F-AEB4319871D5}"/>
                </a:ext>
              </a:extLst>
            </p:cNvPr>
            <p:cNvSpPr/>
            <p:nvPr/>
          </p:nvSpPr>
          <p:spPr>
            <a:xfrm>
              <a:off x="1892060" y="3511931"/>
              <a:ext cx="770562" cy="236306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>
              <a:noFill/>
            </a:ln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FEDD6F1-B1FC-90C7-74D1-F189D4F44224}"/>
                </a:ext>
              </a:extLst>
            </p:cNvPr>
            <p:cNvSpPr/>
            <p:nvPr/>
          </p:nvSpPr>
          <p:spPr>
            <a:xfrm>
              <a:off x="2983936" y="3511931"/>
              <a:ext cx="1128180" cy="236306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>
              <a:noFill/>
            </a:ln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2C0A7A4B-E69B-92F7-D63E-F94DD32F5DE4}"/>
              </a:ext>
            </a:extLst>
          </p:cNvPr>
          <p:cNvSpPr txBox="1"/>
          <p:nvPr/>
        </p:nvSpPr>
        <p:spPr>
          <a:xfrm>
            <a:off x="689991" y="1118651"/>
            <a:ext cx="4543231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/>
            </a:lvl1pPr>
          </a:lstStyle>
          <a:p>
            <a:r>
              <a:rPr lang="en-GB" dirty="0">
                <a:solidFill>
                  <a:srgbClr val="800000"/>
                </a:solidFill>
              </a:rPr>
              <a:t>Theory insights based </a:t>
            </a:r>
            <a:r>
              <a:rPr lang="en-GB" dirty="0" err="1">
                <a:solidFill>
                  <a:srgbClr val="800000"/>
                </a:solidFill>
              </a:rPr>
              <a:t>Atomki</a:t>
            </a:r>
            <a:r>
              <a:rPr lang="en-GB" dirty="0">
                <a:solidFill>
                  <a:srgbClr val="800000"/>
                </a:solidFill>
              </a:rPr>
              <a:t> data :</a:t>
            </a:r>
          </a:p>
          <a:p>
            <a:r>
              <a:rPr lang="en-GB" b="0" dirty="0"/>
              <a:t>Scalar excluded by parity conservation in </a:t>
            </a:r>
            <a:r>
              <a:rPr lang="en-GB" b="0" baseline="30000" dirty="0"/>
              <a:t>8</a:t>
            </a:r>
            <a:r>
              <a:rPr lang="en-GB" b="0" dirty="0"/>
              <a:t>Be</a:t>
            </a:r>
            <a:br>
              <a:rPr lang="en-GB" b="0" dirty="0"/>
            </a:br>
            <a:r>
              <a:rPr lang="en-GB" b="0" dirty="0"/>
              <a:t>Pseudo scalar disfavoured by the </a:t>
            </a:r>
            <a:r>
              <a:rPr lang="en-GB" b="0" baseline="30000" dirty="0"/>
              <a:t>12</a:t>
            </a:r>
            <a:r>
              <a:rPr lang="en-GB" b="0" dirty="0"/>
              <a:t>C observation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8AF3E27-77D7-2D7A-269C-CFEBB844C781}"/>
              </a:ext>
            </a:extLst>
          </p:cNvPr>
          <p:cNvSpPr txBox="1"/>
          <p:nvPr/>
        </p:nvSpPr>
        <p:spPr>
          <a:xfrm>
            <a:off x="622257" y="4293651"/>
            <a:ext cx="8301608" cy="116955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/>
            </a:lvl1pPr>
          </a:lstStyle>
          <a:p>
            <a:r>
              <a:rPr lang="en-GB" dirty="0">
                <a:solidFill>
                  <a:srgbClr val="800000"/>
                </a:solidFill>
              </a:rPr>
              <a:t>What next in particle physics experiments:</a:t>
            </a:r>
          </a:p>
          <a:p>
            <a:r>
              <a:rPr lang="en-GB" b="0" dirty="0"/>
              <a:t>Explore the all possible solution to </a:t>
            </a:r>
            <a:r>
              <a:rPr lang="en-GB" b="0" dirty="0">
                <a:solidFill>
                  <a:srgbClr val="800000"/>
                </a:solidFill>
              </a:rPr>
              <a:t>search for signal outside nuclear physics</a:t>
            </a:r>
          </a:p>
          <a:p>
            <a:r>
              <a:rPr lang="en-GB" b="0" dirty="0">
                <a:solidFill>
                  <a:srgbClr val="800000"/>
                </a:solidFill>
              </a:rPr>
              <a:t>Concentrate attention on Vector and Axial Vector </a:t>
            </a:r>
            <a:r>
              <a:rPr lang="en-GB" b="0" dirty="0"/>
              <a:t>cases theoretically favoured solutions</a:t>
            </a:r>
          </a:p>
          <a:p>
            <a:r>
              <a:rPr lang="en-GB" b="0" dirty="0"/>
              <a:t>Don’t forget Scalars and Pseudo scalars nature can always be different from what we expect!</a:t>
            </a:r>
          </a:p>
          <a:p>
            <a:r>
              <a:rPr lang="en-GB" b="0" dirty="0"/>
              <a:t>Try to be </a:t>
            </a:r>
            <a:r>
              <a:rPr lang="en-GB" b="0" dirty="0">
                <a:solidFill>
                  <a:srgbClr val="800000"/>
                </a:solidFill>
              </a:rPr>
              <a:t>as much model independent </a:t>
            </a:r>
            <a:r>
              <a:rPr lang="en-GB" b="0" dirty="0"/>
              <a:t>as possible </a:t>
            </a:r>
          </a:p>
        </p:txBody>
      </p:sp>
    </p:spTree>
    <p:extLst>
      <p:ext uri="{BB962C8B-B14F-4D97-AF65-F5344CB8AC3E}">
        <p14:creationId xmlns:p14="http://schemas.microsoft.com/office/powerpoint/2010/main" val="33617106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C20F04F-B748-35FE-9580-8404419F11AF}"/>
              </a:ext>
            </a:extLst>
          </p:cNvPr>
          <p:cNvSpPr/>
          <p:nvPr/>
        </p:nvSpPr>
        <p:spPr>
          <a:xfrm>
            <a:off x="0" y="948783"/>
            <a:ext cx="9144000" cy="10772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GB" sz="1600" dirty="0"/>
              <a:t>For genuine A’ </a:t>
            </a:r>
            <a:r>
              <a:rPr lang="en-GB" sz="1600" dirty="0" err="1">
                <a:latin typeface="Symbol" pitchFamily="2" charset="2"/>
              </a:rPr>
              <a:t>e</a:t>
            </a:r>
            <a:r>
              <a:rPr lang="en-GB" sz="1600" baseline="-25000" dirty="0" err="1"/>
              <a:t>f</a:t>
            </a:r>
            <a:r>
              <a:rPr lang="en-GB" sz="1600" dirty="0"/>
              <a:t>= </a:t>
            </a:r>
            <a:r>
              <a:rPr lang="en-GB" sz="1600" dirty="0" err="1">
                <a:latin typeface="Symbol" pitchFamily="2" charset="2"/>
              </a:rPr>
              <a:t>e</a:t>
            </a:r>
            <a:r>
              <a:rPr lang="en-GB" sz="1600" dirty="0" err="1"/>
              <a:t>q</a:t>
            </a:r>
            <a:r>
              <a:rPr lang="en-GB" sz="1600" baseline="-25000" dirty="0" err="1"/>
              <a:t>f</a:t>
            </a:r>
            <a:r>
              <a:rPr lang="en-GB" sz="1600" dirty="0"/>
              <a:t> Feng et. al from the X17 rate:</a:t>
            </a:r>
            <a:br>
              <a:rPr lang="en-GB" sz="1600" dirty="0"/>
            </a:br>
            <a:r>
              <a:rPr lang="en-GB" sz="1600" dirty="0"/>
              <a:t>                                                         </a:t>
            </a:r>
            <a:r>
              <a:rPr lang="en-GB" sz="1200" dirty="0">
                <a:solidFill>
                  <a:srgbClr val="800000"/>
                </a:solidFill>
              </a:rPr>
              <a:t>[PRL 117, 071803 (2016)]</a:t>
            </a:r>
            <a:br>
              <a:rPr lang="en-GB" sz="1600" dirty="0"/>
            </a:br>
            <a:br>
              <a:rPr lang="en-GB" sz="1600" dirty="0"/>
            </a:br>
            <a:endParaRPr lang="en-GB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8BCFCE-27A3-02AB-DA5F-6253A3AD8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Pure dark photon: excluded NA48/2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E24844-863B-25B0-0CD4-37F8CA1BB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32</a:t>
            </a:fld>
            <a:endParaRPr lang="en-US"/>
          </a:p>
        </p:txBody>
      </p:sp>
      <p:pic>
        <p:nvPicPr>
          <p:cNvPr id="8" name="Picture 7" descr="A math equation with a plus and a cross&#10;&#10;Description automatically generated">
            <a:extLst>
              <a:ext uri="{FF2B5EF4-FFF2-40B4-BE49-F238E27FC236}">
                <a16:creationId xmlns:a16="http://schemas.microsoft.com/office/drawing/2014/main" id="{E43A9761-434A-0B51-AB9F-3D198B8ED4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27" y="1281139"/>
            <a:ext cx="2996596" cy="473146"/>
          </a:xfrm>
          <a:prstGeom prst="rect">
            <a:avLst/>
          </a:prstGeom>
        </p:spPr>
      </p:pic>
      <p:pic>
        <p:nvPicPr>
          <p:cNvPr id="12" name="Picture 11" descr="A close up of symbols&#10;&#10;Description automatically generated">
            <a:extLst>
              <a:ext uri="{FF2B5EF4-FFF2-40B4-BE49-F238E27FC236}">
                <a16:creationId xmlns:a16="http://schemas.microsoft.com/office/drawing/2014/main" id="{30376755-D598-C55B-DE1F-5FA2B72640E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6404" y="1490870"/>
            <a:ext cx="1714500" cy="26987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21FAFAD-503B-EEFF-822F-20553F987909}"/>
              </a:ext>
            </a:extLst>
          </p:cNvPr>
          <p:cNvSpPr/>
          <p:nvPr/>
        </p:nvSpPr>
        <p:spPr>
          <a:xfrm>
            <a:off x="-2456" y="1815735"/>
            <a:ext cx="9144000" cy="15081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800000"/>
                </a:solidFill>
              </a:rPr>
              <a:t>NA48/2</a:t>
            </a:r>
            <a:r>
              <a:rPr lang="en-GB" sz="1600" dirty="0"/>
              <a:t> experiment limits for </a:t>
            </a:r>
            <a:r>
              <a:rPr lang="en-GB" sz="1600" b="1" dirty="0">
                <a:solidFill>
                  <a:srgbClr val="800000"/>
                </a:solidFill>
              </a:rPr>
              <a:t>A’ in K</a:t>
            </a:r>
            <a:r>
              <a:rPr lang="en-GB" sz="1600" b="1" baseline="30000" dirty="0">
                <a:solidFill>
                  <a:srgbClr val="800000"/>
                </a:solidFill>
              </a:rPr>
              <a:t>±</a:t>
            </a:r>
            <a:r>
              <a:rPr lang="en-GB" sz="1600" b="1" baseline="-25000" dirty="0">
                <a:solidFill>
                  <a:srgbClr val="800000"/>
                </a:solidFill>
              </a:rPr>
              <a:t>2pD</a:t>
            </a:r>
            <a:r>
              <a:rPr lang="en-GB" sz="1600" dirty="0"/>
              <a:t>:</a:t>
            </a:r>
            <a:br>
              <a:rPr lang="en-GB" sz="1600" dirty="0"/>
            </a:br>
            <a:r>
              <a:rPr lang="en-GB" sz="1600" dirty="0"/>
              <a:t>K</a:t>
            </a:r>
            <a:r>
              <a:rPr lang="en-GB" sz="1600" baseline="30000" dirty="0"/>
              <a:t>±</a:t>
            </a:r>
            <a:r>
              <a:rPr lang="en-GB" sz="1600" dirty="0"/>
              <a:t>→</a:t>
            </a:r>
            <a:r>
              <a:rPr lang="en-GB" sz="1600" dirty="0">
                <a:latin typeface="Symbol" pitchFamily="2" charset="2"/>
              </a:rPr>
              <a:t>p</a:t>
            </a:r>
            <a:r>
              <a:rPr lang="en-GB" sz="1600" baseline="30000" dirty="0"/>
              <a:t>±</a:t>
            </a:r>
            <a:r>
              <a:rPr lang="en-GB" sz="1600" dirty="0">
                <a:latin typeface="Symbol" pitchFamily="2" charset="2"/>
              </a:rPr>
              <a:t>p</a:t>
            </a:r>
            <a:r>
              <a:rPr lang="en-GB" sz="1600" baseline="30000" dirty="0"/>
              <a:t>0</a:t>
            </a:r>
            <a:r>
              <a:rPr lang="en-GB" sz="1600" baseline="-25000" dirty="0"/>
              <a:t>D</a:t>
            </a:r>
            <a:r>
              <a:rPr lang="en-GB" sz="1600" dirty="0"/>
              <a:t> with </a:t>
            </a:r>
            <a:r>
              <a:rPr lang="en-GB" sz="1600" dirty="0">
                <a:latin typeface="Symbol" pitchFamily="2" charset="2"/>
              </a:rPr>
              <a:t>p</a:t>
            </a:r>
            <a:r>
              <a:rPr lang="en-GB" sz="1600" baseline="30000" dirty="0"/>
              <a:t>0</a:t>
            </a:r>
            <a:r>
              <a:rPr lang="en-GB" sz="1600" baseline="-25000" dirty="0"/>
              <a:t>D</a:t>
            </a:r>
            <a:r>
              <a:rPr lang="en-GB" sz="1600" dirty="0"/>
              <a:t>= </a:t>
            </a:r>
            <a:r>
              <a:rPr lang="en-GB" sz="1600" dirty="0" err="1">
                <a:latin typeface="Symbol" pitchFamily="2" charset="2"/>
              </a:rPr>
              <a:t>g</a:t>
            </a:r>
            <a:r>
              <a:rPr lang="en-GB" sz="1600" dirty="0" err="1"/>
              <a:t>e</a:t>
            </a:r>
            <a:r>
              <a:rPr lang="en-GB" sz="1600" baseline="30000" dirty="0" err="1"/>
              <a:t>+</a:t>
            </a:r>
            <a:r>
              <a:rPr lang="en-GB" sz="1600" dirty="0" err="1"/>
              <a:t>e</a:t>
            </a:r>
            <a:r>
              <a:rPr lang="en-GB" sz="1600" baseline="30000" dirty="0">
                <a:latin typeface="Symbol" pitchFamily="2" charset="2"/>
              </a:rPr>
              <a:t>-</a:t>
            </a:r>
            <a:r>
              <a:rPr lang="en-GB" sz="1600" dirty="0">
                <a:latin typeface="Symbol" pitchFamily="2" charset="2"/>
              </a:rPr>
              <a:t>                 </a:t>
            </a:r>
            <a:r>
              <a:rPr lang="en-GB" sz="1200" dirty="0">
                <a:solidFill>
                  <a:srgbClr val="800000"/>
                </a:solidFill>
              </a:rPr>
              <a:t>[</a:t>
            </a:r>
            <a:r>
              <a:rPr lang="en-US" sz="1200" dirty="0">
                <a:solidFill>
                  <a:srgbClr val="0509C8"/>
                </a:solidFill>
                <a:latin typeface="Comic Sans MS" panose="030F0902030302020204" pitchFamily="66" charset="0"/>
                <a:hlinkClick r:id="rId4"/>
              </a:rPr>
              <a:t>PLB 746 (2015) 178-185</a:t>
            </a:r>
            <a:r>
              <a:rPr lang="en-US" sz="1200" dirty="0">
                <a:solidFill>
                  <a:srgbClr val="800000"/>
                </a:solidFill>
                <a:effectLst/>
              </a:rPr>
              <a:t>]</a:t>
            </a:r>
            <a:br>
              <a:rPr lang="en-US" sz="1200" dirty="0">
                <a:effectLst/>
              </a:rPr>
            </a:br>
            <a:r>
              <a:rPr lang="en-US" sz="1200" dirty="0">
                <a:effectLst/>
              </a:rPr>
              <a:t> </a:t>
            </a:r>
            <a:endParaRPr lang="en-GB" sz="1200" dirty="0"/>
          </a:p>
          <a:p>
            <a:pPr marL="0" indent="0">
              <a:buNone/>
            </a:pPr>
            <a:r>
              <a:rPr lang="en-GB" sz="1600" dirty="0"/>
              <a:t>In case X17 is a dark photon we should have in addition: </a:t>
            </a:r>
            <a:br>
              <a:rPr lang="en-GB" sz="1600" dirty="0"/>
            </a:br>
            <a:r>
              <a:rPr lang="en-GB" sz="1600" dirty="0">
                <a:latin typeface="Symbol" pitchFamily="2" charset="2"/>
              </a:rPr>
              <a:t>p</a:t>
            </a:r>
            <a:r>
              <a:rPr lang="en-GB" sz="1600" baseline="30000" dirty="0"/>
              <a:t>0</a:t>
            </a:r>
            <a:r>
              <a:rPr lang="en-GB" sz="1600" dirty="0"/>
              <a:t> → </a:t>
            </a:r>
            <a:r>
              <a:rPr lang="en-GB" sz="1600" dirty="0">
                <a:latin typeface="Symbol" pitchFamily="2" charset="2"/>
              </a:rPr>
              <a:t>g</a:t>
            </a:r>
            <a:r>
              <a:rPr lang="en-GB" sz="1600" dirty="0"/>
              <a:t>X17 → </a:t>
            </a:r>
            <a:r>
              <a:rPr lang="en-GB" sz="1600" dirty="0" err="1">
                <a:latin typeface="Symbol" pitchFamily="2" charset="2"/>
              </a:rPr>
              <a:t>g</a:t>
            </a:r>
            <a:r>
              <a:rPr lang="en-GB" sz="1600" dirty="0" err="1"/>
              <a:t>e</a:t>
            </a:r>
            <a:r>
              <a:rPr lang="en-GB" sz="1600" baseline="30000" dirty="0" err="1"/>
              <a:t>+</a:t>
            </a:r>
            <a:r>
              <a:rPr lang="en-GB" sz="1600" dirty="0" err="1"/>
              <a:t>e</a:t>
            </a:r>
            <a:r>
              <a:rPr lang="en-GB" sz="1600" baseline="30000" dirty="0">
                <a:latin typeface="Symbol" pitchFamily="2" charset="2"/>
              </a:rPr>
              <a:t>- </a:t>
            </a:r>
            <a:endParaRPr lang="en-GB" sz="1600" dirty="0">
              <a:latin typeface="Symbol" pitchFamily="2" charset="2"/>
            </a:endParaRPr>
          </a:p>
          <a:p>
            <a:pPr marL="0" indent="0">
              <a:buNone/>
            </a:pPr>
            <a:r>
              <a:rPr lang="en-GB" sz="1600" dirty="0"/>
              <a:t>X17 should appear as a peak at 17 MeV in the m</a:t>
            </a:r>
            <a:r>
              <a:rPr lang="en-GB" sz="1600" baseline="-25000" dirty="0"/>
              <a:t>ee</a:t>
            </a:r>
            <a:r>
              <a:rPr lang="en-GB" sz="1600" dirty="0"/>
              <a:t> spectrum.</a:t>
            </a:r>
            <a:endParaRPr lang="en-GB" sz="1600" baseline="-25000" dirty="0"/>
          </a:p>
        </p:txBody>
      </p:sp>
      <p:pic>
        <p:nvPicPr>
          <p:cNvPr id="15" name="Picture 14" descr="A diagram of different colored shapes&#10;&#10;Description automatically generated">
            <a:extLst>
              <a:ext uri="{FF2B5EF4-FFF2-40B4-BE49-F238E27FC236}">
                <a16:creationId xmlns:a16="http://schemas.microsoft.com/office/drawing/2014/main" id="{C571A940-DDD4-E2EE-1EFF-6E6E30E91F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31919" y="3324421"/>
            <a:ext cx="2834589" cy="2745011"/>
          </a:xfrm>
          <a:prstGeom prst="rect">
            <a:avLst/>
          </a:prstGeom>
        </p:spPr>
      </p:pic>
      <p:pic>
        <p:nvPicPr>
          <p:cNvPr id="17" name="Picture 16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5AFC064B-1599-4A31-AF0C-2E8F2ED799C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19" y="3318283"/>
            <a:ext cx="2870395" cy="2751149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EBFD1BA-26F0-83C3-005F-579446865022}"/>
              </a:ext>
            </a:extLst>
          </p:cNvPr>
          <p:cNvCxnSpPr>
            <a:cxnSpLocks/>
          </p:cNvCxnSpPr>
          <p:nvPr/>
        </p:nvCxnSpPr>
        <p:spPr>
          <a:xfrm flipV="1">
            <a:off x="632612" y="3716598"/>
            <a:ext cx="0" cy="2054852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Graphic 21" descr="Atom with solid fill">
            <a:extLst>
              <a:ext uri="{FF2B5EF4-FFF2-40B4-BE49-F238E27FC236}">
                <a16:creationId xmlns:a16="http://schemas.microsoft.com/office/drawing/2014/main" id="{2BD7DB8F-DDCB-0486-7D19-BE5C9C73A60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714356" y="3302528"/>
            <a:ext cx="264869" cy="264869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4487878B-7C7C-198A-8E06-F75BE3A2225F}"/>
              </a:ext>
            </a:extLst>
          </p:cNvPr>
          <p:cNvSpPr/>
          <p:nvPr/>
        </p:nvSpPr>
        <p:spPr>
          <a:xfrm>
            <a:off x="2611" y="6070013"/>
            <a:ext cx="5663898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GB" sz="1400" b="1" dirty="0">
                <a:solidFill>
                  <a:srgbClr val="800000"/>
                </a:solidFill>
              </a:rPr>
              <a:t>Universal coupled vector hypothesis A’ firmly excluded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1A8ED5FE-AC8A-B73C-2E36-F1071885DC32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5535" y="3880041"/>
            <a:ext cx="1297546" cy="106741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25D002B3-247D-B860-EE12-670096C55FC1}"/>
              </a:ext>
            </a:extLst>
          </p:cNvPr>
          <p:cNvSpPr txBox="1"/>
          <p:nvPr/>
        </p:nvSpPr>
        <p:spPr>
          <a:xfrm>
            <a:off x="5981916" y="4954696"/>
            <a:ext cx="296478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100" dirty="0">
                <a:solidFill>
                  <a:srgbClr val="BB1208"/>
                </a:solidFill>
                <a:effectLst/>
                <a:latin typeface="Comic Sans MS" panose="030F0902030302020204" pitchFamily="66" charset="0"/>
              </a:rPr>
              <a:t>π</a:t>
            </a:r>
            <a:r>
              <a:rPr lang="el-GR" sz="1100" baseline="30000" dirty="0">
                <a:solidFill>
                  <a:srgbClr val="BB1208"/>
                </a:solidFill>
                <a:effectLst/>
                <a:latin typeface="Comic Sans MS" panose="030F0902030302020204" pitchFamily="66" charset="0"/>
              </a:rPr>
              <a:t>0</a:t>
            </a:r>
            <a:r>
              <a:rPr lang="el-GR" sz="1100" dirty="0">
                <a:solidFill>
                  <a:srgbClr val="BB1208"/>
                </a:solidFill>
                <a:effectLst/>
                <a:latin typeface="Comic Sans MS" panose="030F0902030302020204" pitchFamily="66" charset="0"/>
              </a:rPr>
              <a:t> -&gt; </a:t>
            </a:r>
            <a:r>
              <a:rPr lang="en-US" sz="1100" dirty="0">
                <a:solidFill>
                  <a:srgbClr val="BB1208"/>
                </a:solidFill>
                <a:effectLst/>
                <a:latin typeface="Comic Sans MS" panose="030F0902030302020204" pitchFamily="66" charset="0"/>
              </a:rPr>
              <a:t>X </a:t>
            </a:r>
            <a:r>
              <a:rPr lang="el-GR" sz="1100" dirty="0">
                <a:solidFill>
                  <a:srgbClr val="BB1208"/>
                </a:solidFill>
                <a:effectLst/>
                <a:latin typeface="Symbol" pitchFamily="2" charset="2"/>
              </a:rPr>
              <a:t>γ</a:t>
            </a:r>
            <a:r>
              <a:rPr lang="el-GR" sz="1100" dirty="0">
                <a:solidFill>
                  <a:srgbClr val="BB1208"/>
                </a:solidFill>
                <a:effectLst/>
                <a:latin typeface="Comic Sans MS" panose="030F0902030302020204" pitchFamily="66" charset="0"/>
              </a:rPr>
              <a:t> :   </a:t>
            </a:r>
            <a:r>
              <a:rPr lang="el-GR" sz="1100" dirty="0">
                <a:solidFill>
                  <a:srgbClr val="C109FF"/>
                </a:solidFill>
                <a:effectLst/>
                <a:latin typeface="Comic Sans MS" panose="030F0902030302020204" pitchFamily="66" charset="0"/>
              </a:rPr>
              <a:t>|2ε</a:t>
            </a:r>
            <a:r>
              <a:rPr lang="en-US" sz="1100" baseline="-25000" dirty="0">
                <a:solidFill>
                  <a:srgbClr val="C109FF"/>
                </a:solidFill>
                <a:effectLst/>
                <a:latin typeface="Comic Sans MS" panose="030F0902030302020204" pitchFamily="66" charset="0"/>
              </a:rPr>
              <a:t>u</a:t>
            </a:r>
            <a:r>
              <a:rPr lang="en-US" sz="1100" dirty="0">
                <a:solidFill>
                  <a:srgbClr val="C109FF"/>
                </a:solidFill>
                <a:effectLst/>
                <a:latin typeface="Comic Sans MS" panose="030F0902030302020204" pitchFamily="66" charset="0"/>
              </a:rPr>
              <a:t> + </a:t>
            </a:r>
            <a:r>
              <a:rPr lang="el-GR" sz="1100" dirty="0">
                <a:solidFill>
                  <a:srgbClr val="C109FF"/>
                </a:solidFill>
                <a:effectLst/>
                <a:latin typeface="Comic Sans MS" panose="030F0902030302020204" pitchFamily="66" charset="0"/>
              </a:rPr>
              <a:t>ε</a:t>
            </a:r>
            <a:r>
              <a:rPr lang="en-US" sz="1100" baseline="-25000" dirty="0">
                <a:solidFill>
                  <a:srgbClr val="C109FF"/>
                </a:solidFill>
                <a:effectLst/>
                <a:latin typeface="Comic Sans MS" panose="030F0902030302020204" pitchFamily="66" charset="0"/>
              </a:rPr>
              <a:t>d</a:t>
            </a:r>
            <a:r>
              <a:rPr lang="en-US" sz="1100" dirty="0">
                <a:solidFill>
                  <a:srgbClr val="C109FF"/>
                </a:solidFill>
                <a:effectLst/>
                <a:latin typeface="Comic Sans MS" panose="030F0902030302020204" pitchFamily="66" charset="0"/>
              </a:rPr>
              <a:t>| &lt; </a:t>
            </a:r>
            <a:r>
              <a:rPr lang="en-US" sz="1100" u="sng" dirty="0">
                <a:solidFill>
                  <a:srgbClr val="C109FF"/>
                </a:solidFill>
                <a:effectLst/>
                <a:latin typeface="Comic Sans MS" panose="030F0902030302020204" pitchFamily="66" charset="0"/>
              </a:rPr>
              <a:t>8 x 10</a:t>
            </a:r>
            <a:r>
              <a:rPr lang="en-US" sz="1100" u="sng" baseline="30000" dirty="0">
                <a:solidFill>
                  <a:srgbClr val="C109FF"/>
                </a:solidFill>
                <a:effectLst/>
                <a:latin typeface="Comic Sans MS" panose="030F0902030302020204" pitchFamily="66" charset="0"/>
              </a:rPr>
              <a:t>-4</a:t>
            </a:r>
            <a:r>
              <a:rPr lang="en-US" sz="1100" baseline="30000" dirty="0">
                <a:solidFill>
                  <a:srgbClr val="C109FF"/>
                </a:solidFill>
                <a:effectLst/>
                <a:latin typeface="Comic Sans MS" panose="030F0902030302020204" pitchFamily="66" charset="0"/>
              </a:rPr>
              <a:t> </a:t>
            </a:r>
            <a:r>
              <a:rPr lang="en-US" sz="1100" baseline="30000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  </a:t>
            </a:r>
            <a:r>
              <a:rPr lang="en-US" sz="1100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(NA48/2)</a:t>
            </a:r>
            <a:endParaRPr lang="en-US" sz="1100" dirty="0">
              <a:solidFill>
                <a:srgbClr val="C109FF"/>
              </a:solidFill>
              <a:effectLst/>
              <a:latin typeface="Comic Sans MS" panose="030F0902030302020204" pitchFamily="66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AC6411E-FC50-9CB4-6C5D-0773B8750B64}"/>
              </a:ext>
            </a:extLst>
          </p:cNvPr>
          <p:cNvSpPr txBox="1"/>
          <p:nvPr/>
        </p:nvSpPr>
        <p:spPr>
          <a:xfrm>
            <a:off x="5981916" y="5204961"/>
            <a:ext cx="29647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CC0047"/>
                </a:solidFill>
                <a:effectLst/>
                <a:latin typeface="Comic Sans MS" panose="030F0902030302020204" pitchFamily="66" charset="0"/>
              </a:rPr>
              <a:t>B</a:t>
            </a:r>
            <a:r>
              <a:rPr lang="en-US" sz="1200" baseline="-25000" dirty="0">
                <a:solidFill>
                  <a:srgbClr val="CC0047"/>
                </a:solidFill>
                <a:effectLst/>
                <a:latin typeface="Comic Sans MS" panose="030F0902030302020204" pitchFamily="66" charset="0"/>
              </a:rPr>
              <a:t>X17</a:t>
            </a:r>
            <a:r>
              <a:rPr lang="en-US" sz="1200" dirty="0">
                <a:solidFill>
                  <a:srgbClr val="CC0047"/>
                </a:solidFill>
                <a:effectLst/>
                <a:latin typeface="Comic Sans MS" panose="030F0902030302020204" pitchFamily="66" charset="0"/>
              </a:rPr>
              <a:t>/B</a:t>
            </a:r>
            <a:r>
              <a:rPr lang="el-GR" sz="1200" baseline="-25000" dirty="0">
                <a:solidFill>
                  <a:srgbClr val="CC0047"/>
                </a:solidFill>
                <a:effectLst/>
                <a:latin typeface="Symbol" pitchFamily="2" charset="2"/>
              </a:rPr>
              <a:t>γ</a:t>
            </a:r>
            <a:r>
              <a:rPr lang="en-US" sz="1200" dirty="0">
                <a:solidFill>
                  <a:srgbClr val="CC0047"/>
                </a:solidFill>
                <a:latin typeface="Symbol" pitchFamily="2" charset="2"/>
              </a:rPr>
              <a:t>:</a:t>
            </a:r>
            <a:r>
              <a:rPr lang="el-GR" sz="1200" baseline="-25000" dirty="0">
                <a:solidFill>
                  <a:srgbClr val="CC0047"/>
                </a:solidFill>
                <a:effectLst/>
                <a:latin typeface="Symbol" pitchFamily="2" charset="2"/>
              </a:rPr>
              <a:t> </a:t>
            </a:r>
            <a:r>
              <a:rPr lang="en-US" sz="1200" baseline="-25000" dirty="0">
                <a:solidFill>
                  <a:srgbClr val="C109FF"/>
                </a:solidFill>
                <a:latin typeface="Comic Sans MS" panose="030F0902030302020204" pitchFamily="66" charset="0"/>
              </a:rPr>
              <a:t>       </a:t>
            </a:r>
            <a:r>
              <a:rPr lang="en-US" sz="1200" dirty="0">
                <a:solidFill>
                  <a:srgbClr val="C109FF"/>
                </a:solidFill>
                <a:effectLst/>
                <a:latin typeface="Comic Sans MS" panose="030F0902030302020204" pitchFamily="66" charset="0"/>
              </a:rPr>
              <a:t>|</a:t>
            </a:r>
            <a:r>
              <a:rPr lang="el-GR" sz="1200" dirty="0">
                <a:solidFill>
                  <a:srgbClr val="C109FF"/>
                </a:solidFill>
                <a:effectLst/>
                <a:latin typeface="Comic Sans MS" panose="030F0902030302020204" pitchFamily="66" charset="0"/>
              </a:rPr>
              <a:t>ε</a:t>
            </a:r>
            <a:r>
              <a:rPr lang="en-US" sz="1200" baseline="-25000" dirty="0">
                <a:solidFill>
                  <a:srgbClr val="C109FF"/>
                </a:solidFill>
                <a:effectLst/>
                <a:latin typeface="Comic Sans MS" panose="030F0902030302020204" pitchFamily="66" charset="0"/>
              </a:rPr>
              <a:t>u</a:t>
            </a:r>
            <a:r>
              <a:rPr lang="en-US" sz="1200" dirty="0">
                <a:solidFill>
                  <a:srgbClr val="C109FF"/>
                </a:solidFill>
                <a:effectLst/>
                <a:latin typeface="Comic Sans MS" panose="030F0902030302020204" pitchFamily="66" charset="0"/>
              </a:rPr>
              <a:t> + </a:t>
            </a:r>
            <a:r>
              <a:rPr lang="el-GR" sz="1200" dirty="0">
                <a:solidFill>
                  <a:srgbClr val="C109FF"/>
                </a:solidFill>
                <a:effectLst/>
                <a:latin typeface="Comic Sans MS" panose="030F0902030302020204" pitchFamily="66" charset="0"/>
              </a:rPr>
              <a:t>ε</a:t>
            </a:r>
            <a:r>
              <a:rPr lang="en-US" sz="1200" baseline="-25000" dirty="0">
                <a:solidFill>
                  <a:srgbClr val="C109FF"/>
                </a:solidFill>
                <a:effectLst/>
                <a:latin typeface="Comic Sans MS" panose="030F0902030302020204" pitchFamily="66" charset="0"/>
              </a:rPr>
              <a:t>d</a:t>
            </a:r>
            <a:r>
              <a:rPr lang="en-US" sz="1200" dirty="0">
                <a:solidFill>
                  <a:srgbClr val="C109FF"/>
                </a:solidFill>
                <a:effectLst/>
                <a:latin typeface="Comic Sans MS" panose="030F0902030302020204" pitchFamily="66" charset="0"/>
              </a:rPr>
              <a:t>|≈ </a:t>
            </a:r>
            <a:r>
              <a:rPr lang="en-US" sz="1200" u="sng" dirty="0">
                <a:solidFill>
                  <a:srgbClr val="C109FF"/>
                </a:solidFill>
                <a:effectLst/>
                <a:latin typeface="Comic Sans MS" panose="030F0902030302020204" pitchFamily="66" charset="0"/>
              </a:rPr>
              <a:t>4 x 10</a:t>
            </a:r>
            <a:r>
              <a:rPr lang="en-US" sz="1200" u="sng" baseline="30000" dirty="0">
                <a:solidFill>
                  <a:srgbClr val="C109FF"/>
                </a:solidFill>
                <a:effectLst/>
                <a:latin typeface="Comic Sans MS" panose="030F0902030302020204" pitchFamily="66" charset="0"/>
              </a:rPr>
              <a:t>-3 </a:t>
            </a:r>
            <a:r>
              <a:rPr lang="en-US" sz="1200" baseline="300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  </a:t>
            </a:r>
            <a:r>
              <a:rPr lang="en-US" sz="1200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(</a:t>
            </a:r>
            <a:r>
              <a:rPr lang="en-US" sz="1200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Atomki</a:t>
            </a:r>
            <a:r>
              <a:rPr lang="en-US" sz="1200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)</a:t>
            </a:r>
            <a:endParaRPr lang="en-US" sz="1200" dirty="0">
              <a:solidFill>
                <a:srgbClr val="090AFF"/>
              </a:solidFill>
              <a:effectLst/>
              <a:latin typeface="Comic Sans MS" panose="030F0902030302020204" pitchFamily="66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B0D6C04-FDD7-9247-A451-FD1B6B862838}"/>
              </a:ext>
            </a:extLst>
          </p:cNvPr>
          <p:cNvSpPr txBox="1"/>
          <p:nvPr/>
        </p:nvSpPr>
        <p:spPr>
          <a:xfrm>
            <a:off x="5981916" y="5506324"/>
            <a:ext cx="29647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2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ε</a:t>
            </a:r>
            <a:r>
              <a:rPr lang="en-US" sz="1200" baseline="-250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d  </a:t>
            </a:r>
            <a:r>
              <a:rPr lang="en-US" sz="12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≈ -2 </a:t>
            </a:r>
            <a:r>
              <a:rPr lang="el-GR" sz="12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ε</a:t>
            </a:r>
            <a:r>
              <a:rPr lang="en-US" sz="1200" baseline="-250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u</a:t>
            </a:r>
            <a:r>
              <a:rPr lang="en-US" sz="1200" dirty="0">
                <a:solidFill>
                  <a:srgbClr val="BB1208"/>
                </a:solidFill>
                <a:effectLst/>
                <a:latin typeface="Comic Sans MS" panose="030F0902030302020204" pitchFamily="66" charset="0"/>
              </a:rPr>
              <a:t> </a:t>
            </a:r>
            <a:r>
              <a:rPr lang="en-US" sz="1200" baseline="-25000" dirty="0">
                <a:solidFill>
                  <a:srgbClr val="BB1208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12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(±10%) </a:t>
            </a:r>
            <a:r>
              <a:rPr lang="en-US" sz="1200" baseline="-25000" dirty="0">
                <a:solidFill>
                  <a:srgbClr val="BB1208"/>
                </a:solidFill>
                <a:effectLst/>
                <a:latin typeface="Comic Sans MS" panose="030F0902030302020204" pitchFamily="66" charset="0"/>
              </a:rPr>
              <a:t>  </a:t>
            </a:r>
            <a:r>
              <a:rPr lang="en-US" sz="1200" dirty="0">
                <a:solidFill>
                  <a:srgbClr val="080201"/>
                </a:solidFill>
                <a:effectLst/>
                <a:latin typeface="Comic Sans MS" panose="030F0902030302020204" pitchFamily="66" charset="0"/>
              </a:rPr>
              <a:t>==&gt;</a:t>
            </a:r>
            <a:r>
              <a:rPr lang="en-US" sz="1200" dirty="0">
                <a:solidFill>
                  <a:srgbClr val="BB1208"/>
                </a:solidFill>
                <a:effectLst/>
                <a:latin typeface="Comic Sans MS" panose="030F0902030302020204" pitchFamily="66" charset="0"/>
              </a:rPr>
              <a:t>  </a:t>
            </a:r>
            <a:r>
              <a:rPr lang="el-GR" sz="1200" dirty="0">
                <a:solidFill>
                  <a:srgbClr val="CC0047"/>
                </a:solidFill>
                <a:effectLst/>
                <a:latin typeface="Comic Sans MS" panose="030F0902030302020204" pitchFamily="66" charset="0"/>
              </a:rPr>
              <a:t>ε</a:t>
            </a:r>
            <a:r>
              <a:rPr lang="en-US" sz="1200" baseline="-25000" dirty="0">
                <a:solidFill>
                  <a:srgbClr val="CC0047"/>
                </a:solidFill>
                <a:effectLst/>
                <a:latin typeface="Comic Sans MS" panose="030F0902030302020204" pitchFamily="66" charset="0"/>
              </a:rPr>
              <a:t>p</a:t>
            </a:r>
            <a:r>
              <a:rPr lang="en-US" sz="1200" dirty="0">
                <a:solidFill>
                  <a:srgbClr val="CC0047"/>
                </a:solidFill>
                <a:effectLst/>
                <a:latin typeface="Comic Sans MS" panose="030F0902030302020204" pitchFamily="66" charset="0"/>
              </a:rPr>
              <a:t> =</a:t>
            </a:r>
            <a:r>
              <a:rPr lang="en-US" sz="1200" baseline="-25000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12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2</a:t>
            </a:r>
            <a:r>
              <a:rPr lang="el-GR" sz="12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ε</a:t>
            </a:r>
            <a:r>
              <a:rPr lang="en-US" sz="1200" baseline="-250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u</a:t>
            </a:r>
            <a:r>
              <a:rPr lang="en-US" sz="12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 + </a:t>
            </a:r>
            <a:r>
              <a:rPr lang="el-GR" sz="12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ε</a:t>
            </a:r>
            <a:r>
              <a:rPr lang="en-US" sz="1200" baseline="-250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d </a:t>
            </a:r>
            <a:r>
              <a:rPr lang="en-US" sz="12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≈ 0</a:t>
            </a:r>
            <a:r>
              <a:rPr lang="en-US" sz="1200" dirty="0">
                <a:solidFill>
                  <a:srgbClr val="020000"/>
                </a:solidFill>
                <a:effectLst/>
                <a:latin typeface="Comic Sans MS" panose="030F0902030302020204" pitchFamily="66" charset="0"/>
              </a:rPr>
              <a:t>;</a:t>
            </a:r>
            <a:endParaRPr lang="en-US" sz="1200" dirty="0">
              <a:solidFill>
                <a:srgbClr val="090AFF"/>
              </a:solidFill>
              <a:effectLst/>
              <a:latin typeface="Comic Sans MS" panose="030F0902030302020204" pitchFamily="66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2BFA731-629D-D491-1887-55BD39B43AE7}"/>
              </a:ext>
            </a:extLst>
          </p:cNvPr>
          <p:cNvSpPr txBox="1"/>
          <p:nvPr/>
        </p:nvSpPr>
        <p:spPr>
          <a:xfrm>
            <a:off x="6033902" y="3325392"/>
            <a:ext cx="3116719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>
                <a:solidFill>
                  <a:srgbClr val="800000"/>
                </a:solidFill>
              </a:defRPr>
            </a:lvl1pPr>
          </a:lstStyle>
          <a:p>
            <a:pPr algn="ctr"/>
            <a:r>
              <a:rPr lang="en-GB" sz="1200" dirty="0">
                <a:latin typeface="Symbol" pitchFamily="2" charset="2"/>
              </a:rPr>
              <a:t>p</a:t>
            </a:r>
            <a:r>
              <a:rPr lang="en-GB" sz="1200" dirty="0"/>
              <a:t>-phobic/P-phobic vector particle: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15B0836-16A0-B60C-AAEA-476F07EB43E3}"/>
              </a:ext>
            </a:extLst>
          </p:cNvPr>
          <p:cNvSpPr txBox="1"/>
          <p:nvPr/>
        </p:nvSpPr>
        <p:spPr>
          <a:xfrm>
            <a:off x="6474537" y="3603610"/>
            <a:ext cx="197954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800000"/>
                </a:solidFill>
              </a:rPr>
              <a:t>[PRL 117, 071803 (2016)]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916E48D-2F37-29F1-30E3-CD83E1DE0E85}"/>
              </a:ext>
            </a:extLst>
          </p:cNvPr>
          <p:cNvSpPr/>
          <p:nvPr/>
        </p:nvSpPr>
        <p:spPr>
          <a:xfrm>
            <a:off x="6031587" y="5834191"/>
            <a:ext cx="3107486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4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2</a:t>
            </a:r>
            <a:r>
              <a:rPr lang="el-GR" sz="14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ε</a:t>
            </a:r>
            <a:r>
              <a:rPr lang="en-US" sz="1400" baseline="-250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u</a:t>
            </a:r>
            <a:r>
              <a:rPr lang="en-US" sz="14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+</a:t>
            </a:r>
            <a:r>
              <a:rPr lang="el-GR" sz="14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ε</a:t>
            </a:r>
            <a:r>
              <a:rPr lang="en-US" sz="1400" baseline="-250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d </a:t>
            </a:r>
            <a:r>
              <a:rPr lang="en-US" sz="14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≈0 </a:t>
            </a:r>
            <a:r>
              <a:rPr lang="en-US" sz="1400" dirty="0">
                <a:solidFill>
                  <a:srgbClr val="C00000"/>
                </a:solidFill>
                <a:effectLst/>
                <a:latin typeface="Comic Sans MS" panose="030F0902030302020204" pitchFamily="66" charset="0"/>
              </a:rPr>
              <a:t>==&gt;</a:t>
            </a:r>
            <a:r>
              <a:rPr lang="en-US" sz="1400" dirty="0">
                <a:solidFill>
                  <a:srgbClr val="080201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l-GR" sz="1400" dirty="0">
                <a:solidFill>
                  <a:srgbClr val="BB1208"/>
                </a:solidFill>
                <a:effectLst/>
                <a:latin typeface="Comic Sans MS" panose="030F0902030302020204" pitchFamily="66" charset="0"/>
              </a:rPr>
              <a:t>π</a:t>
            </a:r>
            <a:r>
              <a:rPr lang="el-GR" sz="1400" baseline="30000" dirty="0">
                <a:solidFill>
                  <a:srgbClr val="BB1208"/>
                </a:solidFill>
                <a:effectLst/>
                <a:latin typeface="Comic Sans MS" panose="030F0902030302020204" pitchFamily="66" charset="0"/>
              </a:rPr>
              <a:t>0</a:t>
            </a:r>
            <a:r>
              <a:rPr lang="el-GR" sz="1400" dirty="0">
                <a:solidFill>
                  <a:srgbClr val="BB1208"/>
                </a:solidFill>
                <a:effectLst/>
                <a:latin typeface="Comic Sans MS" panose="030F0902030302020204" pitchFamily="66" charset="0"/>
              </a:rPr>
              <a:t>-&gt;</a:t>
            </a:r>
            <a:r>
              <a:rPr lang="en-US" sz="1400" dirty="0">
                <a:solidFill>
                  <a:srgbClr val="BB1208"/>
                </a:solidFill>
                <a:effectLst/>
                <a:latin typeface="Comic Sans MS" panose="030F0902030302020204" pitchFamily="66" charset="0"/>
              </a:rPr>
              <a:t>X</a:t>
            </a:r>
            <a:r>
              <a:rPr lang="el-GR" sz="1400" dirty="0">
                <a:solidFill>
                  <a:srgbClr val="BB1208"/>
                </a:solidFill>
                <a:effectLst/>
                <a:latin typeface="Symbol" pitchFamily="2" charset="2"/>
              </a:rPr>
              <a:t>γ</a:t>
            </a:r>
            <a:r>
              <a:rPr lang="en-US" sz="1400" dirty="0">
                <a:solidFill>
                  <a:srgbClr val="BB1208"/>
                </a:solidFill>
                <a:effectLst/>
                <a:latin typeface="Symbol" pitchFamily="2" charset="2"/>
              </a:rPr>
              <a:t> </a:t>
            </a:r>
            <a:r>
              <a:rPr lang="en-US" sz="1400" dirty="0">
                <a:solidFill>
                  <a:srgbClr val="BB1208"/>
                </a:solidFill>
                <a:effectLst/>
                <a:latin typeface="Comic Sans MS" panose="030F0902030302020204" pitchFamily="66" charset="0"/>
              </a:rPr>
              <a:t>= 0</a:t>
            </a:r>
            <a:r>
              <a:rPr lang="en-US" sz="1400" dirty="0">
                <a:solidFill>
                  <a:srgbClr val="BB1208"/>
                </a:solidFill>
                <a:effectLst/>
                <a:latin typeface="Symbol" pitchFamily="2" charset="2"/>
              </a:rPr>
              <a:t>  </a:t>
            </a:r>
            <a:r>
              <a:rPr lang="en-US" sz="1400" dirty="0">
                <a:effectLst/>
              </a:rPr>
              <a:t>forbidden</a:t>
            </a:r>
            <a:r>
              <a:rPr lang="en-US" sz="1400" dirty="0">
                <a:solidFill>
                  <a:srgbClr val="090AFF"/>
                </a:solidFill>
                <a:effectLst/>
                <a:latin typeface="Comic Sans MS" panose="030F0902030302020204" pitchFamily="66" charset="0"/>
              </a:rPr>
              <a:t> </a:t>
            </a:r>
            <a:endParaRPr lang="en-GB" sz="1400" dirty="0">
              <a:solidFill>
                <a:srgbClr val="80000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6D73AAD-9F6C-0245-8D37-37457BA4ED47}"/>
              </a:ext>
            </a:extLst>
          </p:cNvPr>
          <p:cNvSpPr txBox="1"/>
          <p:nvPr/>
        </p:nvSpPr>
        <p:spPr>
          <a:xfrm>
            <a:off x="6033901" y="6183196"/>
            <a:ext cx="3107487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>
                <a:solidFill>
                  <a:srgbClr val="800000"/>
                </a:solidFill>
                <a:latin typeface="Symbol" pitchFamily="2" charset="2"/>
              </a:defRPr>
            </a:lvl1pPr>
          </a:lstStyle>
          <a:p>
            <a:r>
              <a:rPr lang="en-GB" dirty="0"/>
              <a:t>p</a:t>
            </a:r>
            <a:r>
              <a:rPr lang="en-GB" dirty="0">
                <a:latin typeface="+mn-lt"/>
              </a:rPr>
              <a:t>-phobic vector still alive!</a:t>
            </a:r>
          </a:p>
        </p:txBody>
      </p:sp>
      <p:pic>
        <p:nvPicPr>
          <p:cNvPr id="1026" name="Picture 2" descr="Detector setup for both the NA48/2 and NA62 experiments. Kaons are supposed to come from the bottom right part of the picture.">
            <a:extLst>
              <a:ext uri="{FF2B5EF4-FFF2-40B4-BE49-F238E27FC236}">
                <a16:creationId xmlns:a16="http://schemas.microsoft.com/office/drawing/2014/main" id="{6FE8AC14-0F7B-67D2-70E1-3F741A4CCF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3091" y="936892"/>
            <a:ext cx="2651371" cy="2380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14D1E54E-B3C8-1906-9253-7317DD62CD08}"/>
              </a:ext>
            </a:extLst>
          </p:cNvPr>
          <p:cNvSpPr/>
          <p:nvPr/>
        </p:nvSpPr>
        <p:spPr>
          <a:xfrm>
            <a:off x="8777714" y="936892"/>
            <a:ext cx="361359" cy="23656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A05B19-3C16-8513-97C7-F5D793067329}"/>
              </a:ext>
            </a:extLst>
          </p:cNvPr>
          <p:cNvSpPr txBox="1"/>
          <p:nvPr/>
        </p:nvSpPr>
        <p:spPr>
          <a:xfrm>
            <a:off x="8146211" y="934280"/>
            <a:ext cx="9204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CERN</a:t>
            </a:r>
            <a:br>
              <a:rPr lang="en-GB" sz="1600" dirty="0"/>
            </a:br>
            <a:r>
              <a:rPr lang="en-GB" sz="1600" dirty="0"/>
              <a:t>NA48/2</a:t>
            </a:r>
          </a:p>
          <a:p>
            <a:r>
              <a:rPr lang="en-GB" sz="1600" dirty="0"/>
              <a:t>2003-4</a:t>
            </a:r>
          </a:p>
        </p:txBody>
      </p:sp>
    </p:spTree>
    <p:extLst>
      <p:ext uri="{BB962C8B-B14F-4D97-AF65-F5344CB8AC3E}">
        <p14:creationId xmlns:p14="http://schemas.microsoft.com/office/powerpoint/2010/main" val="24001794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tangolo 27">
            <a:extLst>
              <a:ext uri="{FF2B5EF4-FFF2-40B4-BE49-F238E27FC236}">
                <a16:creationId xmlns:a16="http://schemas.microsoft.com/office/drawing/2014/main" id="{6BC84D5F-EB32-82F1-4E43-05EF061E76C1}"/>
              </a:ext>
            </a:extLst>
          </p:cNvPr>
          <p:cNvSpPr/>
          <p:nvPr/>
        </p:nvSpPr>
        <p:spPr>
          <a:xfrm>
            <a:off x="2499" y="919100"/>
            <a:ext cx="5689815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800000"/>
                </a:solidFill>
                <a:latin typeface="LiberationSans"/>
              </a:rPr>
              <a:t>NA64 CERN NA,</a:t>
            </a:r>
            <a:r>
              <a:rPr lang="en-GB" sz="1600" b="1" dirty="0">
                <a:latin typeface="LiberationSans"/>
              </a:rPr>
              <a:t> </a:t>
            </a:r>
            <a:r>
              <a:rPr lang="en-GB" sz="1600" dirty="0">
                <a:latin typeface="LiberationSans"/>
              </a:rPr>
              <a:t>uses 150 GeV e</a:t>
            </a:r>
            <a:r>
              <a:rPr lang="en-GB" sz="1600" baseline="30000" dirty="0">
                <a:latin typeface="Symbol" pitchFamily="2" charset="2"/>
              </a:rPr>
              <a:t>-</a:t>
            </a:r>
            <a:r>
              <a:rPr lang="en-GB" sz="1600" dirty="0">
                <a:latin typeface="LiberationSans"/>
              </a:rPr>
              <a:t> beam on thick target.  </a:t>
            </a:r>
            <a:endParaRPr lang="en-GB" sz="1600" b="1" dirty="0">
              <a:latin typeface="LiberationSan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653F3D-4EC3-31C6-B695-40079CC1E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Generical vector constraints NA64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E10A30-82FF-3159-364C-1383B30BB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33</a:t>
            </a:fld>
            <a:endParaRPr lang="en-US"/>
          </a:p>
        </p:txBody>
      </p:sp>
      <p:pic>
        <p:nvPicPr>
          <p:cNvPr id="12" name="Picture 11" descr="Diagram of a diagram of a pipe&#10;&#10;Description automatically generated">
            <a:extLst>
              <a:ext uri="{FF2B5EF4-FFF2-40B4-BE49-F238E27FC236}">
                <a16:creationId xmlns:a16="http://schemas.microsoft.com/office/drawing/2014/main" id="{74D0DD69-FBF5-85C0-C584-AA9483F410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45" y="1943864"/>
            <a:ext cx="5696905" cy="163527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CF4AE7A-B969-16AF-7750-85BAB20DEF5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122" y="1267738"/>
            <a:ext cx="4570476" cy="286529"/>
          </a:xfrm>
          <a:prstGeom prst="rect">
            <a:avLst/>
          </a:prstGeom>
        </p:spPr>
      </p:pic>
      <p:pic>
        <p:nvPicPr>
          <p:cNvPr id="18" name="Picture 17" descr="A graph of energy and events&#10;&#10;Description automatically generated">
            <a:extLst>
              <a:ext uri="{FF2B5EF4-FFF2-40B4-BE49-F238E27FC236}">
                <a16:creationId xmlns:a16="http://schemas.microsoft.com/office/drawing/2014/main" id="{E6963CBC-43DB-C8B8-9AF9-3EB4C5F1FAE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2314" y="921387"/>
            <a:ext cx="3451686" cy="2310611"/>
          </a:xfrm>
          <a:prstGeom prst="rect">
            <a:avLst/>
          </a:prstGeom>
        </p:spPr>
      </p:pic>
      <p:sp>
        <p:nvSpPr>
          <p:cNvPr id="21" name="Rettangolo 27">
            <a:extLst>
              <a:ext uri="{FF2B5EF4-FFF2-40B4-BE49-F238E27FC236}">
                <a16:creationId xmlns:a16="http://schemas.microsoft.com/office/drawing/2014/main" id="{4B0BA98A-9E24-09B5-B74E-A8C065FBE988}"/>
              </a:ext>
            </a:extLst>
          </p:cNvPr>
          <p:cNvSpPr/>
          <p:nvPr/>
        </p:nvSpPr>
        <p:spPr>
          <a:xfrm>
            <a:off x="-1" y="5219378"/>
            <a:ext cx="6015789" cy="10772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800000"/>
                </a:solidFill>
                <a:latin typeface="LiberationSans"/>
              </a:rPr>
              <a:t>Dump experiment: </a:t>
            </a:r>
          </a:p>
          <a:p>
            <a:r>
              <a:rPr lang="en-GB" sz="1600" dirty="0">
                <a:latin typeface="LiberationSans"/>
              </a:rPr>
              <a:t>- limited in the high </a:t>
            </a:r>
            <a:r>
              <a:rPr lang="en-GB" sz="1600" dirty="0">
                <a:latin typeface="Symbol" pitchFamily="2" charset="2"/>
              </a:rPr>
              <a:t>e</a:t>
            </a:r>
            <a:r>
              <a:rPr lang="en-GB" sz="1600" dirty="0">
                <a:latin typeface="LiberationSans"/>
              </a:rPr>
              <a:t> values by X17 lifetime</a:t>
            </a:r>
          </a:p>
          <a:p>
            <a:r>
              <a:rPr lang="en-GB" sz="1600" dirty="0">
                <a:latin typeface="LiberationSans"/>
              </a:rPr>
              <a:t>- No possibility to measure mass of eventually observed events </a:t>
            </a:r>
          </a:p>
          <a:p>
            <a:r>
              <a:rPr lang="en-GB" sz="1600" dirty="0">
                <a:latin typeface="LiberationSans"/>
              </a:rPr>
              <a:t>- just counts general event excess</a:t>
            </a:r>
            <a:endParaRPr lang="en-GB" sz="1400" dirty="0">
              <a:latin typeface="LiberationSans"/>
            </a:endParaRPr>
          </a:p>
        </p:txBody>
      </p:sp>
      <p:pic>
        <p:nvPicPr>
          <p:cNvPr id="23" name="Picture 22" descr="A diagram of a graph&#10;&#10;Description automatically generated">
            <a:extLst>
              <a:ext uri="{FF2B5EF4-FFF2-40B4-BE49-F238E27FC236}">
                <a16:creationId xmlns:a16="http://schemas.microsoft.com/office/drawing/2014/main" id="{43A2D14D-9C41-15B8-0A7B-3E38D31AD1D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5788" y="3304004"/>
            <a:ext cx="3128212" cy="326507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0B5D2AB-5419-66B5-9519-595140761EC0}"/>
              </a:ext>
            </a:extLst>
          </p:cNvPr>
          <p:cNvSpPr txBox="1"/>
          <p:nvPr/>
        </p:nvSpPr>
        <p:spPr>
          <a:xfrm>
            <a:off x="6691023" y="3205852"/>
            <a:ext cx="22621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231F20"/>
                </a:solidFill>
                <a:hlinkClick r:id="rId6"/>
              </a:rPr>
              <a:t>[P</a:t>
            </a:r>
            <a:r>
              <a:rPr lang="en-US" sz="1200" dirty="0">
                <a:solidFill>
                  <a:srgbClr val="231F20"/>
                </a:solidFill>
                <a:effectLst/>
                <a:hlinkClick r:id="rId6"/>
              </a:rPr>
              <a:t>RD 101, 071101 (2020)]</a:t>
            </a:r>
            <a:endParaRPr lang="en-US" sz="1200" dirty="0">
              <a:solidFill>
                <a:srgbClr val="231F20"/>
              </a:solidFill>
              <a:effectLst/>
            </a:endParaRPr>
          </a:p>
        </p:txBody>
      </p:sp>
      <p:sp>
        <p:nvSpPr>
          <p:cNvPr id="27" name="Rettangolo 27">
            <a:extLst>
              <a:ext uri="{FF2B5EF4-FFF2-40B4-BE49-F238E27FC236}">
                <a16:creationId xmlns:a16="http://schemas.microsoft.com/office/drawing/2014/main" id="{61BFD651-D9F4-D901-15D8-2BD657DF79AC}"/>
              </a:ext>
            </a:extLst>
          </p:cNvPr>
          <p:cNvSpPr/>
          <p:nvPr/>
        </p:nvSpPr>
        <p:spPr>
          <a:xfrm>
            <a:off x="-8467" y="3602245"/>
            <a:ext cx="6015789" cy="13234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800000"/>
                </a:solidFill>
                <a:latin typeface="LiberationSans"/>
              </a:rPr>
              <a:t>How it works:</a:t>
            </a:r>
            <a:br>
              <a:rPr lang="en-GB" sz="1600" dirty="0">
                <a:latin typeface="LiberationSans"/>
              </a:rPr>
            </a:br>
            <a:r>
              <a:rPr lang="en-GB" sz="1600" dirty="0">
                <a:latin typeface="LiberationSans"/>
              </a:rPr>
              <a:t>1) Beam e</a:t>
            </a:r>
            <a:r>
              <a:rPr lang="en-GB" sz="1600" baseline="30000" dirty="0">
                <a:latin typeface="Symbol" pitchFamily="2" charset="2"/>
              </a:rPr>
              <a:t>-</a:t>
            </a:r>
            <a:r>
              <a:rPr lang="en-GB" sz="1600" dirty="0">
                <a:latin typeface="LiberationSans"/>
              </a:rPr>
              <a:t> losses part of its energy in </a:t>
            </a:r>
            <a:r>
              <a:rPr lang="en-GB" sz="1600" dirty="0" err="1">
                <a:latin typeface="LiberationSans"/>
              </a:rPr>
              <a:t>W</a:t>
            </a:r>
            <a:r>
              <a:rPr lang="en-GB" sz="1600" baseline="-25000" dirty="0" err="1">
                <a:latin typeface="LiberationSans"/>
              </a:rPr>
              <a:t>cal</a:t>
            </a:r>
            <a:r>
              <a:rPr lang="en-GB" sz="1600" dirty="0">
                <a:latin typeface="LiberationSans"/>
              </a:rPr>
              <a:t> before radiating.</a:t>
            </a:r>
          </a:p>
          <a:p>
            <a:r>
              <a:rPr lang="en-GB" sz="1600" dirty="0">
                <a:latin typeface="LiberationSans"/>
              </a:rPr>
              <a:t>2) After radiating A’ is </a:t>
            </a:r>
            <a:r>
              <a:rPr lang="en-GB" sz="1600" dirty="0" err="1">
                <a:latin typeface="LiberationSans"/>
              </a:rPr>
              <a:t>absrobed</a:t>
            </a:r>
            <a:r>
              <a:rPr lang="en-GB" sz="1600" dirty="0">
                <a:latin typeface="LiberationSans"/>
              </a:rPr>
              <a:t> by </a:t>
            </a:r>
            <a:r>
              <a:rPr lang="en-GB" sz="1600" dirty="0" err="1">
                <a:latin typeface="LiberationSans"/>
              </a:rPr>
              <a:t>W</a:t>
            </a:r>
            <a:r>
              <a:rPr lang="en-GB" sz="1600" baseline="-25000" dirty="0" err="1">
                <a:latin typeface="LiberationSans"/>
              </a:rPr>
              <a:t>cal</a:t>
            </a:r>
            <a:r>
              <a:rPr lang="en-GB" sz="1600" dirty="0">
                <a:latin typeface="LiberationSans"/>
              </a:rPr>
              <a:t> </a:t>
            </a:r>
            <a:r>
              <a:rPr lang="en-GB" sz="1600" dirty="0" err="1">
                <a:latin typeface="LiberationSans"/>
              </a:rPr>
              <a:t>depsiting</a:t>
            </a:r>
            <a:r>
              <a:rPr lang="en-GB" sz="1600" dirty="0">
                <a:latin typeface="LiberationSans"/>
              </a:rPr>
              <a:t> all of its energy.</a:t>
            </a:r>
          </a:p>
          <a:p>
            <a:r>
              <a:rPr lang="en-GB" sz="1600" dirty="0">
                <a:latin typeface="LiberationSans"/>
              </a:rPr>
              <a:t>3) A’ is radiated and decays after the </a:t>
            </a:r>
            <a:r>
              <a:rPr lang="en-GB" sz="1600" dirty="0" err="1">
                <a:latin typeface="LiberationSans"/>
              </a:rPr>
              <a:t>W</a:t>
            </a:r>
            <a:r>
              <a:rPr lang="en-GB" sz="1600" baseline="-25000" dirty="0" err="1">
                <a:latin typeface="LiberationSans"/>
              </a:rPr>
              <a:t>cal</a:t>
            </a:r>
            <a:r>
              <a:rPr lang="en-GB" sz="1600" dirty="0">
                <a:latin typeface="LiberationSans"/>
              </a:rPr>
              <a:t> </a:t>
            </a:r>
          </a:p>
          <a:p>
            <a:r>
              <a:rPr lang="en-GB" sz="1600" dirty="0">
                <a:latin typeface="LiberationSans"/>
              </a:rPr>
              <a:t>4) Energy of the </a:t>
            </a:r>
            <a:r>
              <a:rPr lang="en-GB" sz="1600" dirty="0" err="1">
                <a:latin typeface="LiberationSans"/>
              </a:rPr>
              <a:t>ee</a:t>
            </a:r>
            <a:r>
              <a:rPr lang="en-GB" sz="1600" dirty="0">
                <a:latin typeface="LiberationSans"/>
              </a:rPr>
              <a:t> pair from the A’ decay is measured by </a:t>
            </a:r>
            <a:r>
              <a:rPr lang="en-GB" sz="1600" dirty="0" err="1">
                <a:latin typeface="LiberationSans"/>
              </a:rPr>
              <a:t>ECal</a:t>
            </a:r>
            <a:endParaRPr lang="en-GB" sz="1400" dirty="0">
              <a:latin typeface="LiberationSan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FD2D884-E904-A9AF-A283-BDF233C171C3}"/>
              </a:ext>
            </a:extLst>
          </p:cNvPr>
          <p:cNvSpPr txBox="1"/>
          <p:nvPr/>
        </p:nvSpPr>
        <p:spPr>
          <a:xfrm>
            <a:off x="522925" y="1568472"/>
            <a:ext cx="4665132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600" b="1">
                <a:solidFill>
                  <a:srgbClr val="800000"/>
                </a:solidFill>
                <a:latin typeface="LiberationSans"/>
              </a:defRPr>
            </a:lvl1pPr>
          </a:lstStyle>
          <a:p>
            <a:pPr algn="ctr"/>
            <a:r>
              <a:rPr lang="en-GB" dirty="0"/>
              <a:t>only e</a:t>
            </a:r>
            <a:r>
              <a:rPr lang="en-GB" baseline="30000" dirty="0">
                <a:latin typeface="Symbol" pitchFamily="2" charset="2"/>
              </a:rPr>
              <a:t>-</a:t>
            </a:r>
            <a:r>
              <a:rPr lang="en-GB" dirty="0"/>
              <a:t> -&gt; no problem with extra couplings!</a:t>
            </a:r>
          </a:p>
        </p:txBody>
      </p:sp>
    </p:spTree>
    <p:extLst>
      <p:ext uri="{BB962C8B-B14F-4D97-AF65-F5344CB8AC3E}">
        <p14:creationId xmlns:p14="http://schemas.microsoft.com/office/powerpoint/2010/main" val="14703475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19636C6D-B1B2-92C1-FAEE-A8E070E0F8A6}"/>
              </a:ext>
            </a:extLst>
          </p:cNvPr>
          <p:cNvSpPr/>
          <p:nvPr/>
        </p:nvSpPr>
        <p:spPr>
          <a:xfrm>
            <a:off x="0" y="2300587"/>
            <a:ext cx="5288007" cy="15081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800000"/>
                </a:solidFill>
              </a:rPr>
              <a:t>NA62 Search for K</a:t>
            </a:r>
            <a:r>
              <a:rPr lang="en-GB" sz="1200" b="1" baseline="30000" dirty="0">
                <a:solidFill>
                  <a:srgbClr val="800000"/>
                </a:solidFill>
              </a:rPr>
              <a:t>+</a:t>
            </a:r>
            <a:r>
              <a:rPr lang="en-GB" sz="1200" b="1" dirty="0">
                <a:solidFill>
                  <a:srgbClr val="800000"/>
                </a:solidFill>
              </a:rPr>
              <a:t> →</a:t>
            </a:r>
            <a:r>
              <a:rPr lang="el-GR" sz="1200" b="1" dirty="0">
                <a:solidFill>
                  <a:srgbClr val="800000"/>
                </a:solidFill>
              </a:rPr>
              <a:t>π</a:t>
            </a:r>
            <a:r>
              <a:rPr lang="el-GR" sz="1200" b="1" baseline="30000" dirty="0">
                <a:solidFill>
                  <a:srgbClr val="800000"/>
                </a:solidFill>
              </a:rPr>
              <a:t>+</a:t>
            </a:r>
            <a:r>
              <a:rPr lang="en-US" sz="1200" b="1" dirty="0">
                <a:solidFill>
                  <a:srgbClr val="800000"/>
                </a:solidFill>
              </a:rPr>
              <a:t>aa</a:t>
            </a:r>
            <a:r>
              <a:rPr lang="en-GB" sz="1200" b="1" dirty="0">
                <a:solidFill>
                  <a:srgbClr val="800000"/>
                </a:solidFill>
              </a:rPr>
              <a:t> →</a:t>
            </a:r>
            <a:r>
              <a:rPr lang="el-GR" sz="1200" b="1" dirty="0">
                <a:solidFill>
                  <a:srgbClr val="800000"/>
                </a:solidFill>
              </a:rPr>
              <a:t>π</a:t>
            </a:r>
            <a:r>
              <a:rPr lang="el-GR" sz="1200" b="1" baseline="30000" dirty="0">
                <a:solidFill>
                  <a:srgbClr val="800000"/>
                </a:solidFill>
              </a:rPr>
              <a:t>+</a:t>
            </a:r>
            <a:r>
              <a:rPr lang="en-GB" sz="1200" b="1" dirty="0" err="1">
                <a:solidFill>
                  <a:srgbClr val="800000"/>
                </a:solidFill>
              </a:rPr>
              <a:t>e</a:t>
            </a:r>
            <a:r>
              <a:rPr lang="en-GB" sz="1200" b="1" baseline="30000" dirty="0" err="1">
                <a:solidFill>
                  <a:srgbClr val="800000"/>
                </a:solidFill>
              </a:rPr>
              <a:t>+</a:t>
            </a:r>
            <a:r>
              <a:rPr lang="en-GB" sz="1200" b="1" dirty="0" err="1">
                <a:solidFill>
                  <a:srgbClr val="800000"/>
                </a:solidFill>
              </a:rPr>
              <a:t>e</a:t>
            </a:r>
            <a:r>
              <a:rPr lang="en-GB" sz="1200" b="1" baseline="30000" dirty="0" err="1">
                <a:solidFill>
                  <a:srgbClr val="800000"/>
                </a:solidFill>
              </a:rPr>
              <a:t>−</a:t>
            </a:r>
            <a:r>
              <a:rPr lang="en-GB" sz="1200" b="1" dirty="0" err="1">
                <a:solidFill>
                  <a:srgbClr val="800000"/>
                </a:solidFill>
              </a:rPr>
              <a:t>e</a:t>
            </a:r>
            <a:r>
              <a:rPr lang="en-GB" sz="1200" b="1" baseline="30000" dirty="0" err="1">
                <a:solidFill>
                  <a:srgbClr val="800000"/>
                </a:solidFill>
              </a:rPr>
              <a:t>+</a:t>
            </a:r>
            <a:r>
              <a:rPr lang="en-GB" sz="1200" b="1" dirty="0" err="1">
                <a:solidFill>
                  <a:srgbClr val="800000"/>
                </a:solidFill>
              </a:rPr>
              <a:t>e</a:t>
            </a:r>
            <a:r>
              <a:rPr lang="en-GB" sz="1200" b="1" baseline="30000" dirty="0">
                <a:solidFill>
                  <a:srgbClr val="800000"/>
                </a:solidFill>
              </a:rPr>
              <a:t>−</a:t>
            </a:r>
            <a:r>
              <a:rPr lang="en-GB" sz="1200" b="1" dirty="0">
                <a:solidFill>
                  <a:srgbClr val="800000"/>
                </a:solidFill>
              </a:rPr>
              <a:t>  </a:t>
            </a:r>
            <a:r>
              <a:rPr lang="en-GB" sz="1200" dirty="0">
                <a:solidFill>
                  <a:srgbClr val="800000"/>
                </a:solidFill>
              </a:rPr>
              <a:t> </a:t>
            </a:r>
            <a:r>
              <a:rPr lang="en-GB" sz="1000" dirty="0">
                <a:solidFill>
                  <a:srgbClr val="800000"/>
                </a:solidFill>
              </a:rPr>
              <a:t>[PLB 846 (2023) 138193]</a:t>
            </a:r>
            <a:endParaRPr lang="en-GB" sz="1000" b="1" dirty="0">
              <a:solidFill>
                <a:srgbClr val="800000"/>
              </a:solidFill>
            </a:endParaRPr>
          </a:p>
          <a:p>
            <a:endParaRPr lang="en-GB" sz="800" dirty="0"/>
          </a:p>
          <a:p>
            <a:r>
              <a:rPr lang="en-GB" sz="1200" dirty="0"/>
              <a:t>- Full NA62cdata set collected in 2017–2018 </a:t>
            </a:r>
          </a:p>
          <a:p>
            <a:r>
              <a:rPr lang="en-GB" sz="1200" dirty="0"/>
              <a:t>- Expected BG = 0.18±0.14 events</a:t>
            </a:r>
          </a:p>
          <a:p>
            <a:r>
              <a:rPr lang="en-GB" sz="1200" dirty="0"/>
              <a:t>- No events are observed in the signal region </a:t>
            </a:r>
            <a:r>
              <a:rPr lang="en-GB" sz="1200" b="1" dirty="0">
                <a:solidFill>
                  <a:srgbClr val="339900"/>
                </a:solidFill>
              </a:rPr>
              <a:t>m</a:t>
            </a:r>
            <a:r>
              <a:rPr lang="en-GB" sz="1200" b="1" baseline="-25000" dirty="0">
                <a:solidFill>
                  <a:srgbClr val="339900"/>
                </a:solidFill>
                <a:latin typeface="Symbol" pitchFamily="2" charset="2"/>
              </a:rPr>
              <a:t>p</a:t>
            </a:r>
            <a:r>
              <a:rPr lang="en-GB" sz="1200" b="1" baseline="-25000" dirty="0">
                <a:solidFill>
                  <a:srgbClr val="339900"/>
                </a:solidFill>
              </a:rPr>
              <a:t>4e</a:t>
            </a:r>
            <a:r>
              <a:rPr lang="en-GB" sz="1200" b="1" dirty="0">
                <a:solidFill>
                  <a:srgbClr val="339900"/>
                </a:solidFill>
              </a:rPr>
              <a:t>~ </a:t>
            </a:r>
            <a:r>
              <a:rPr lang="en-GB" sz="1200" b="1" dirty="0" err="1">
                <a:solidFill>
                  <a:srgbClr val="339900"/>
                </a:solidFill>
              </a:rPr>
              <a:t>m</a:t>
            </a:r>
            <a:r>
              <a:rPr lang="en-GB" sz="1200" b="1" baseline="-25000" dirty="0" err="1">
                <a:solidFill>
                  <a:srgbClr val="339900"/>
                </a:solidFill>
              </a:rPr>
              <a:t>K</a:t>
            </a:r>
            <a:r>
              <a:rPr lang="en-GB" sz="1200" b="1" baseline="-25000" dirty="0">
                <a:solidFill>
                  <a:srgbClr val="339900"/>
                </a:solidFill>
              </a:rPr>
              <a:t>+</a:t>
            </a:r>
            <a:endParaRPr lang="en-GB" sz="1200" dirty="0"/>
          </a:p>
          <a:p>
            <a:r>
              <a:rPr lang="en-GB" sz="1200" dirty="0"/>
              <a:t>- NA62 obtained:</a:t>
            </a:r>
            <a:br>
              <a:rPr lang="en-GB" sz="1200" dirty="0"/>
            </a:br>
            <a:br>
              <a:rPr lang="en-GB" sz="1200" dirty="0"/>
            </a:br>
            <a:r>
              <a:rPr lang="en-GB" sz="1200" dirty="0"/>
              <a:t>which rules out the QCD axion hypothesis for the X17.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41ECB37-F49B-B9B9-CE4F-45B132B6DED8}"/>
              </a:ext>
            </a:extLst>
          </p:cNvPr>
          <p:cNvSpPr/>
          <p:nvPr/>
        </p:nvSpPr>
        <p:spPr>
          <a:xfrm>
            <a:off x="0" y="948783"/>
            <a:ext cx="5340096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800000"/>
                </a:solidFill>
              </a:rPr>
              <a:t>M. </a:t>
            </a:r>
            <a:r>
              <a:rPr lang="en-GB" sz="1200" b="1" dirty="0" err="1">
                <a:solidFill>
                  <a:srgbClr val="800000"/>
                </a:solidFill>
              </a:rPr>
              <a:t>Pospelov</a:t>
            </a:r>
            <a:r>
              <a:rPr lang="en-GB" sz="1200" dirty="0"/>
              <a:t>  noted:  </a:t>
            </a:r>
            <a:r>
              <a:rPr lang="en-GB" sz="1000" b="1" dirty="0">
                <a:solidFill>
                  <a:srgbClr val="800000"/>
                </a:solidFill>
              </a:rPr>
              <a:t>[</a:t>
            </a:r>
            <a:r>
              <a:rPr lang="en-GB" sz="1000" b="1" dirty="0">
                <a:solidFill>
                  <a:srgbClr val="800000"/>
                </a:solidFill>
                <a:hlinkClick r:id="rId2"/>
              </a:rPr>
              <a:t>PRD 105, 015017 (2022)</a:t>
            </a:r>
            <a:r>
              <a:rPr lang="en-GB" sz="1000" b="1" dirty="0">
                <a:solidFill>
                  <a:srgbClr val="800000"/>
                </a:solidFill>
              </a:rPr>
              <a:t>]</a:t>
            </a:r>
          </a:p>
          <a:p>
            <a:r>
              <a:rPr lang="en-GB" sz="1200" dirty="0"/>
              <a:t>                                                       </a:t>
            </a:r>
          </a:p>
          <a:p>
            <a:endParaRPr lang="en-GB" sz="1200" dirty="0"/>
          </a:p>
          <a:p>
            <a:r>
              <a:rPr lang="en-GB" sz="1200" dirty="0"/>
              <a:t>If a=X17 X17</a:t>
            </a:r>
            <a:r>
              <a:rPr lang="en-GB" sz="1200" dirty="0">
                <a:latin typeface="Symbol" pitchFamily="2" charset="2"/>
              </a:rPr>
              <a:t>-&gt;</a:t>
            </a:r>
            <a:r>
              <a:rPr lang="en-GB" sz="1200" dirty="0" err="1"/>
              <a:t>e</a:t>
            </a:r>
            <a:r>
              <a:rPr lang="en-GB" sz="1200" baseline="30000" dirty="0" err="1"/>
              <a:t>+</a:t>
            </a:r>
            <a:r>
              <a:rPr lang="en-GB" sz="1200" dirty="0" err="1"/>
              <a:t>e</a:t>
            </a:r>
            <a:r>
              <a:rPr lang="en-GB" sz="1200" baseline="30000" dirty="0">
                <a:latin typeface="Symbol" pitchFamily="2" charset="2"/>
              </a:rPr>
              <a:t>-</a:t>
            </a:r>
            <a:r>
              <a:rPr lang="en-GB" sz="1200" dirty="0"/>
              <a:t> and we have </a:t>
            </a:r>
            <a:r>
              <a:rPr lang="en-GB" sz="1200" dirty="0">
                <a:latin typeface="Symbol" pitchFamily="2" charset="2"/>
              </a:rPr>
              <a:t>p</a:t>
            </a:r>
            <a:r>
              <a:rPr lang="en-GB" sz="1200" baseline="30000" dirty="0"/>
              <a:t>+</a:t>
            </a:r>
            <a:r>
              <a:rPr lang="en-GB" sz="1200" dirty="0"/>
              <a:t>4e final state</a:t>
            </a:r>
          </a:p>
          <a:p>
            <a:r>
              <a:rPr lang="en-GB" sz="1200" dirty="0"/>
              <a:t>a) main SM background K</a:t>
            </a:r>
            <a:r>
              <a:rPr lang="en-GB" sz="1200" baseline="30000" dirty="0"/>
              <a:t>+</a:t>
            </a:r>
            <a:r>
              <a:rPr lang="en-GB" sz="1200" dirty="0"/>
              <a:t>→</a:t>
            </a:r>
            <a:r>
              <a:rPr lang="en-GB" sz="1200" dirty="0">
                <a:latin typeface="Symbol" pitchFamily="2" charset="2"/>
              </a:rPr>
              <a:t>p</a:t>
            </a:r>
            <a:r>
              <a:rPr lang="en-GB" sz="1200" baseline="30000" dirty="0"/>
              <a:t>+</a:t>
            </a:r>
            <a:r>
              <a:rPr lang="en-GB" sz="1200" dirty="0">
                <a:latin typeface="Symbol" pitchFamily="2" charset="2"/>
              </a:rPr>
              <a:t>p</a:t>
            </a:r>
            <a:r>
              <a:rPr lang="en-GB" sz="1200" baseline="30000" dirty="0"/>
              <a:t>0</a:t>
            </a:r>
            <a:r>
              <a:rPr lang="en-GB" sz="1200" baseline="-25000" dirty="0"/>
              <a:t>DD </a:t>
            </a:r>
            <a:r>
              <a:rPr lang="en-GB" sz="1200" dirty="0"/>
              <a:t>has lower rate </a:t>
            </a:r>
          </a:p>
          <a:p>
            <a:r>
              <a:rPr lang="en-GB" sz="1200" dirty="0"/>
              <a:t>b) m</a:t>
            </a:r>
            <a:r>
              <a:rPr lang="en-GB" sz="1200" baseline="-25000" dirty="0"/>
              <a:t>ee</a:t>
            </a:r>
            <a:r>
              <a:rPr lang="en-GB" sz="1200" dirty="0"/>
              <a:t>= m</a:t>
            </a:r>
            <a:r>
              <a:rPr lang="en-GB" sz="1200" baseline="-25000" dirty="0"/>
              <a:t>a</a:t>
            </a:r>
            <a:r>
              <a:rPr lang="en-GB" sz="1200" dirty="0"/>
              <a:t> is a strong kinematical constraint</a:t>
            </a:r>
            <a:endParaRPr lang="en-GB" sz="1200" baseline="-25000" dirty="0"/>
          </a:p>
        </p:txBody>
      </p:sp>
      <p:pic>
        <p:nvPicPr>
          <p:cNvPr id="8" name="Picture 7" descr="A white sheet with black lines and numbers&#10;&#10;Description automatically generated">
            <a:extLst>
              <a:ext uri="{FF2B5EF4-FFF2-40B4-BE49-F238E27FC236}">
                <a16:creationId xmlns:a16="http://schemas.microsoft.com/office/drawing/2014/main" id="{D8EE5A90-9E71-990D-D831-442211DFF62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1328" y="922976"/>
            <a:ext cx="3852672" cy="2377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0C5895-3A57-B8E4-BB86-186523313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GB" dirty="0"/>
              <a:t>Axion like X17: excluded by NA62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9C0CA-7ABB-8993-1796-AA5A52244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34</a:t>
            </a:fld>
            <a:endParaRPr lang="en-US"/>
          </a:p>
        </p:txBody>
      </p:sp>
      <p:pic>
        <p:nvPicPr>
          <p:cNvPr id="6" name="Picture 5" descr="A black line with black letters&#10;&#10;Description automatically generated with medium confidence">
            <a:extLst>
              <a:ext uri="{FF2B5EF4-FFF2-40B4-BE49-F238E27FC236}">
                <a16:creationId xmlns:a16="http://schemas.microsoft.com/office/drawing/2014/main" id="{5BD1FC3E-6715-B670-F497-1BEAA092238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4" b="89270" l="0" r="92308">
                        <a14:foregroundMark x1="22564" y1="50644" x2="22564" y2="50644"/>
                        <a14:foregroundMark x1="5897" y1="51502" x2="5897" y2="51502"/>
                        <a14:foregroundMark x1="89231" y1="3433" x2="89231" y2="3433"/>
                        <a14:foregroundMark x1="91282" y1="12017" x2="91282" y2="12017"/>
                        <a14:foregroundMark x1="513" y1="33476" x2="513" y2="33476"/>
                        <a14:foregroundMark x1="37179" y1="27897" x2="37179" y2="27897"/>
                        <a14:foregroundMark x1="88974" y1="50215" x2="88974" y2="50215"/>
                        <a14:foregroundMark x1="92051" y1="86266" x2="92051" y2="86266"/>
                        <a14:foregroundMark x1="92051" y1="88841" x2="92051" y2="88841"/>
                        <a14:foregroundMark x1="3846" y1="32618" x2="3846" y2="32618"/>
                        <a14:foregroundMark x1="3333" y1="30043" x2="3333" y2="30043"/>
                        <a14:foregroundMark x1="5641" y1="26609" x2="5641" y2="26609"/>
                        <a14:foregroundMark x1="1282" y1="28326" x2="1282" y2="28326"/>
                        <a14:foregroundMark x1="1282" y1="27039" x2="1282" y2="27039"/>
                        <a14:foregroundMark x1="92051" y1="51073" x2="92051" y2="51073"/>
                        <a14:foregroundMark x1="92308" y1="55794" x2="92308" y2="557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7320" y="943145"/>
            <a:ext cx="1050687" cy="62695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BA42932-138D-15DC-2A4E-99510FE069EE}"/>
              </a:ext>
            </a:extLst>
          </p:cNvPr>
          <p:cNvSpPr txBox="1"/>
          <p:nvPr/>
        </p:nvSpPr>
        <p:spPr>
          <a:xfrm>
            <a:off x="3852673" y="1304389"/>
            <a:ext cx="19886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 err="1">
                <a:latin typeface="Symbol" pitchFamily="2" charset="2"/>
              </a:rPr>
              <a:t>c</a:t>
            </a:r>
            <a:r>
              <a:rPr lang="en-GB" sz="800" dirty="0" err="1"/>
              <a:t>PT</a:t>
            </a:r>
            <a:r>
              <a:rPr lang="en-GB" sz="800" dirty="0"/>
              <a:t> G8 </a:t>
            </a:r>
            <a:br>
              <a:rPr lang="en-GB" sz="800" dirty="0"/>
            </a:br>
            <a:r>
              <a:rPr lang="en-GB" sz="800" dirty="0"/>
              <a:t>dominance assumption</a:t>
            </a:r>
          </a:p>
        </p:txBody>
      </p:sp>
      <p:pic>
        <p:nvPicPr>
          <p:cNvPr id="22" name="Picture 21" descr="A graph with a line drawn on it&#10;&#10;Description automatically generated">
            <a:extLst>
              <a:ext uri="{FF2B5EF4-FFF2-40B4-BE49-F238E27FC236}">
                <a16:creationId xmlns:a16="http://schemas.microsoft.com/office/drawing/2014/main" id="{E36B910B-D796-7A71-6CA1-9D859AA2D96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15584" y="3429000"/>
            <a:ext cx="3327670" cy="3245144"/>
          </a:xfrm>
          <a:prstGeom prst="rect">
            <a:avLst/>
          </a:prstGeom>
        </p:spPr>
      </p:pic>
      <p:pic>
        <p:nvPicPr>
          <p:cNvPr id="24" name="Picture 23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B4293CA8-BCE6-C33B-B991-788889118F4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841" y="3829654"/>
            <a:ext cx="5198324" cy="263438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F0D8A21-5944-D912-4497-3EF468153342}"/>
              </a:ext>
            </a:extLst>
          </p:cNvPr>
          <p:cNvSpPr txBox="1"/>
          <p:nvPr/>
        </p:nvSpPr>
        <p:spPr>
          <a:xfrm>
            <a:off x="2782582" y="6240072"/>
            <a:ext cx="19894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800000"/>
                </a:solidFill>
              </a:rPr>
              <a:t> [PLB 846 (2023) 138193]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1F4E11A-3B4D-789C-8562-966D23FBE7C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50" y="1264983"/>
            <a:ext cx="2504142" cy="21039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B4D3A76-BC3C-AEC8-8476-7E460BEE570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1271" y="3300922"/>
            <a:ext cx="3625882" cy="219588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2A4050B5-9F8D-1694-6157-1DC14D84E699}"/>
              </a:ext>
            </a:extLst>
          </p:cNvPr>
          <p:cNvSpPr/>
          <p:nvPr/>
        </p:nvSpPr>
        <p:spPr>
          <a:xfrm>
            <a:off x="6248400" y="2142067"/>
            <a:ext cx="567267" cy="1025507"/>
          </a:xfrm>
          <a:prstGeom prst="rect">
            <a:avLst/>
          </a:prstGeom>
          <a:solidFill>
            <a:srgbClr val="800000">
              <a:alpha val="30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70DD3A9-4D69-1C0E-0A97-C3FF7FBD5982}"/>
              </a:ext>
            </a:extLst>
          </p:cNvPr>
          <p:cNvSpPr/>
          <p:nvPr/>
        </p:nvSpPr>
        <p:spPr>
          <a:xfrm>
            <a:off x="7399867" y="2006596"/>
            <a:ext cx="567267" cy="1160978"/>
          </a:xfrm>
          <a:prstGeom prst="rect">
            <a:avLst/>
          </a:prstGeom>
          <a:solidFill>
            <a:srgbClr val="800000">
              <a:alpha val="30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019B17C-5964-9110-14C3-F09C95365D6A}"/>
              </a:ext>
            </a:extLst>
          </p:cNvPr>
          <p:cNvSpPr/>
          <p:nvPr/>
        </p:nvSpPr>
        <p:spPr>
          <a:xfrm>
            <a:off x="8551334" y="1904996"/>
            <a:ext cx="567267" cy="1262578"/>
          </a:xfrm>
          <a:prstGeom prst="rect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6952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8BB05-B1B5-CF48-A5E2-26E1021F2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Constraints on X17: pure lepton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058B81-09B0-E145-9111-403B3A5E0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35</a:t>
            </a:fld>
            <a:endParaRPr lang="en-US"/>
          </a:p>
        </p:txBody>
      </p:sp>
      <p:pic>
        <p:nvPicPr>
          <p:cNvPr id="6" name="Immagine 6">
            <a:extLst>
              <a:ext uri="{FF2B5EF4-FFF2-40B4-BE49-F238E27FC236}">
                <a16:creationId xmlns:a16="http://schemas.microsoft.com/office/drawing/2014/main" id="{86280C6B-88BF-124C-AB05-5CC819F7C7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28" y="1101100"/>
            <a:ext cx="3636824" cy="3968234"/>
          </a:xfrm>
          <a:prstGeom prst="rect">
            <a:avLst/>
          </a:prstGeom>
        </p:spPr>
      </p:pic>
      <p:pic>
        <p:nvPicPr>
          <p:cNvPr id="7" name="Immagine 4">
            <a:extLst>
              <a:ext uri="{FF2B5EF4-FFF2-40B4-BE49-F238E27FC236}">
                <a16:creationId xmlns:a16="http://schemas.microsoft.com/office/drawing/2014/main" id="{AAB39625-FFAE-584C-B056-A12CF52390D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21701" y="1234736"/>
            <a:ext cx="3340203" cy="3760170"/>
          </a:xfrm>
          <a:prstGeom prst="rect">
            <a:avLst/>
          </a:prstGeom>
        </p:spPr>
      </p:pic>
      <p:sp>
        <p:nvSpPr>
          <p:cNvPr id="8" name="Rettangolo 10">
            <a:extLst>
              <a:ext uri="{FF2B5EF4-FFF2-40B4-BE49-F238E27FC236}">
                <a16:creationId xmlns:a16="http://schemas.microsoft.com/office/drawing/2014/main" id="{4D1C51BE-DC9E-394C-813B-0D5C6F383A52}"/>
              </a:ext>
            </a:extLst>
          </p:cNvPr>
          <p:cNvSpPr/>
          <p:nvPr/>
        </p:nvSpPr>
        <p:spPr>
          <a:xfrm>
            <a:off x="5533897" y="955530"/>
            <a:ext cx="27147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1B2733"/>
                </a:solidFill>
                <a:latin typeface="Atlas Grotesk Web"/>
              </a:rPr>
              <a:t>Phys. Rev. D 104, L111102 (2021)</a:t>
            </a:r>
            <a:endParaRPr lang="en-GB" sz="1400" dirty="0"/>
          </a:p>
        </p:txBody>
      </p:sp>
      <p:sp>
        <p:nvSpPr>
          <p:cNvPr id="9" name="Rettangolo 5">
            <a:extLst>
              <a:ext uri="{FF2B5EF4-FFF2-40B4-BE49-F238E27FC236}">
                <a16:creationId xmlns:a16="http://schemas.microsoft.com/office/drawing/2014/main" id="{55D71AAD-EF5F-BE48-8ED4-1E6C8F90D7A5}"/>
              </a:ext>
            </a:extLst>
          </p:cNvPr>
          <p:cNvSpPr/>
          <p:nvPr/>
        </p:nvSpPr>
        <p:spPr>
          <a:xfrm>
            <a:off x="1187642" y="870857"/>
            <a:ext cx="27593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rgbClr val="1B2733"/>
                </a:solidFill>
                <a:latin typeface="Atlas Grotesk Web"/>
              </a:rPr>
              <a:t>Phys. Rev. D 101, 071101 (R) (2020)</a:t>
            </a:r>
            <a:endParaRPr lang="en-GB" sz="1400" dirty="0"/>
          </a:p>
        </p:txBody>
      </p:sp>
      <p:sp>
        <p:nvSpPr>
          <p:cNvPr id="10" name="Rettangolo 27">
            <a:extLst>
              <a:ext uri="{FF2B5EF4-FFF2-40B4-BE49-F238E27FC236}">
                <a16:creationId xmlns:a16="http://schemas.microsoft.com/office/drawing/2014/main" id="{C904B9F0-7F3B-6940-8E42-E0BE7968BF47}"/>
              </a:ext>
            </a:extLst>
          </p:cNvPr>
          <p:cNvSpPr/>
          <p:nvPr/>
        </p:nvSpPr>
        <p:spPr>
          <a:xfrm>
            <a:off x="-1" y="5069334"/>
            <a:ext cx="4572001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800000"/>
                </a:solidFill>
                <a:latin typeface="LiberationSans"/>
              </a:rPr>
              <a:t>X17 as a vector (V) or axial vector (A) particle</a:t>
            </a:r>
            <a:r>
              <a:rPr lang="en-GB" sz="1600" dirty="0">
                <a:solidFill>
                  <a:srgbClr val="800000"/>
                </a:solidFill>
                <a:latin typeface="LiberationSans"/>
              </a:rPr>
              <a:t>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>
                <a:solidFill>
                  <a:srgbClr val="800000"/>
                </a:solidFill>
                <a:latin typeface="LiberationSans"/>
              </a:rPr>
              <a:t>Theoretically favoured by ATOMKI </a:t>
            </a:r>
            <a:r>
              <a:rPr lang="en-GB" sz="1400" dirty="0" err="1">
                <a:solidFill>
                  <a:srgbClr val="800000"/>
                </a:solidFill>
                <a:latin typeface="LiberationSans"/>
              </a:rPr>
              <a:t>oboservations</a:t>
            </a:r>
            <a:r>
              <a:rPr lang="en-GB" sz="1400" dirty="0">
                <a:solidFill>
                  <a:srgbClr val="800000"/>
                </a:solidFill>
                <a:latin typeface="LiberationSans"/>
              </a:rPr>
              <a:t>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>
                <a:latin typeface="LiberationSans"/>
              </a:rPr>
              <a:t>NA48/2 bound not valid for “</a:t>
            </a:r>
            <a:r>
              <a:rPr lang="en-GB" sz="1400" dirty="0" err="1">
                <a:latin typeface="LiberationSans"/>
              </a:rPr>
              <a:t>protophobic</a:t>
            </a:r>
            <a:r>
              <a:rPr lang="en-GB" sz="1400" dirty="0">
                <a:latin typeface="LiberationSans"/>
              </a:rPr>
              <a:t>” V and A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>
                <a:latin typeface="LiberationSans"/>
              </a:rPr>
              <a:t>(g-2)</a:t>
            </a:r>
            <a:r>
              <a:rPr lang="en-GB" sz="1400" baseline="-25000" dirty="0">
                <a:latin typeface="LiberationSans"/>
              </a:rPr>
              <a:t>e</a:t>
            </a:r>
            <a:r>
              <a:rPr lang="en-GB" sz="1400" dirty="0">
                <a:latin typeface="LiberationSans"/>
              </a:rPr>
              <a:t> bound weaker for vectors 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>
                <a:latin typeface="LiberationSans"/>
              </a:rPr>
              <a:t>Still a lot of free parameter space for vector X17</a:t>
            </a:r>
          </a:p>
        </p:txBody>
      </p:sp>
      <p:sp>
        <p:nvSpPr>
          <p:cNvPr id="11" name="Rettangolo 27">
            <a:extLst>
              <a:ext uri="{FF2B5EF4-FFF2-40B4-BE49-F238E27FC236}">
                <a16:creationId xmlns:a16="http://schemas.microsoft.com/office/drawing/2014/main" id="{84A3CE53-E219-EB49-BE72-FBD502949691}"/>
              </a:ext>
            </a:extLst>
          </p:cNvPr>
          <p:cNvSpPr/>
          <p:nvPr/>
        </p:nvSpPr>
        <p:spPr>
          <a:xfrm>
            <a:off x="4605257" y="5069334"/>
            <a:ext cx="4538744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800000"/>
                </a:solidFill>
                <a:latin typeface="LiberationSans"/>
              </a:rPr>
              <a:t>X17 as pseudo scalar particle</a:t>
            </a:r>
            <a:r>
              <a:rPr lang="en-GB" sz="1600" dirty="0">
                <a:solidFill>
                  <a:srgbClr val="800000"/>
                </a:solidFill>
                <a:latin typeface="LiberationSans"/>
              </a:rPr>
              <a:t>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>
                <a:solidFill>
                  <a:srgbClr val="800000"/>
                </a:solidFill>
                <a:latin typeface="LiberationSans"/>
              </a:rPr>
              <a:t>Theoretically disfavoured by </a:t>
            </a:r>
            <a:r>
              <a:rPr lang="en-GB" sz="1400" baseline="30000" dirty="0">
                <a:solidFill>
                  <a:srgbClr val="800000"/>
                </a:solidFill>
                <a:latin typeface="LiberationSans"/>
              </a:rPr>
              <a:t>12</a:t>
            </a:r>
            <a:r>
              <a:rPr lang="en-GB" sz="1400" dirty="0">
                <a:solidFill>
                  <a:srgbClr val="800000"/>
                </a:solidFill>
                <a:latin typeface="LiberationSans"/>
              </a:rPr>
              <a:t>C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>
                <a:latin typeface="LiberationSans"/>
              </a:rPr>
              <a:t>(g-2)</a:t>
            </a:r>
            <a:r>
              <a:rPr lang="en-GB" sz="1400" baseline="-25000" dirty="0">
                <a:latin typeface="LiberationSans"/>
              </a:rPr>
              <a:t>e</a:t>
            </a:r>
            <a:r>
              <a:rPr lang="en-GB" sz="1400" dirty="0">
                <a:latin typeface="LiberationSans"/>
              </a:rPr>
              <a:t> bound stronger for pseudo scalars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>
                <a:latin typeface="LiberationSans"/>
              </a:rPr>
              <a:t>Ruled out in pion decays (</a:t>
            </a:r>
            <a:r>
              <a:rPr lang="en-GB" sz="1400" dirty="0">
                <a:latin typeface="Symbol" pitchFamily="2" charset="2"/>
              </a:rPr>
              <a:t>p</a:t>
            </a:r>
            <a:r>
              <a:rPr lang="en-GB" sz="1400" baseline="30000" dirty="0">
                <a:latin typeface="LiberationSans"/>
              </a:rPr>
              <a:t>0</a:t>
            </a:r>
            <a:r>
              <a:rPr lang="en-GB" sz="1400" dirty="0">
                <a:latin typeface="Comic Sans MS" panose="030F0902030302020204" pitchFamily="66" charset="0"/>
              </a:rPr>
              <a:t>-&gt;aa</a:t>
            </a:r>
            <a:r>
              <a:rPr lang="en-GB" sz="1400" dirty="0"/>
              <a:t>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>
                <a:latin typeface="LiberationSans"/>
              </a:rPr>
              <a:t>Weak </a:t>
            </a:r>
            <a:r>
              <a:rPr lang="en-GB" sz="1400" dirty="0" err="1">
                <a:latin typeface="LiberationSans"/>
              </a:rPr>
              <a:t>contraints</a:t>
            </a:r>
            <a:r>
              <a:rPr lang="en-GB" sz="1400" dirty="0">
                <a:latin typeface="LiberationSans"/>
              </a:rPr>
              <a:t> in pure lepton-</a:t>
            </a:r>
            <a:r>
              <a:rPr lang="en-GB" sz="1400" dirty="0" err="1">
                <a:latin typeface="LiberationSans"/>
              </a:rPr>
              <a:t>phillic</a:t>
            </a:r>
            <a:r>
              <a:rPr lang="en-GB" sz="1400" dirty="0">
                <a:latin typeface="LiberationSans"/>
              </a:rPr>
              <a:t> models</a:t>
            </a:r>
          </a:p>
        </p:txBody>
      </p:sp>
    </p:spTree>
    <p:extLst>
      <p:ext uri="{BB962C8B-B14F-4D97-AF65-F5344CB8AC3E}">
        <p14:creationId xmlns:p14="http://schemas.microsoft.com/office/powerpoint/2010/main" val="23048092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DB7F7-49CD-484F-84B3-0EEA3474D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000" dirty="0"/>
              <a:t>As simple as possible: the resonance search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80030D-F414-C74E-9E68-87062C02D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Mauro Raggi, Sapienza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D565FC-6792-044F-BEB4-A15D83CE0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36</a:t>
            </a:fld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5DA1DB2-078D-1141-98B9-BC2FBA14A017}"/>
              </a:ext>
            </a:extLst>
          </p:cNvPr>
          <p:cNvGrpSpPr/>
          <p:nvPr/>
        </p:nvGrpSpPr>
        <p:grpSpPr>
          <a:xfrm>
            <a:off x="12700" y="1003300"/>
            <a:ext cx="2324100" cy="1276350"/>
            <a:chOff x="177800" y="901700"/>
            <a:chExt cx="2324100" cy="127635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DBC6FE0-B70C-9547-9A77-B84D2FAA75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77800" y="1016000"/>
              <a:ext cx="2324100" cy="1109736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7BB39E8-A127-564E-AC1A-6B152A24A776}"/>
                </a:ext>
              </a:extLst>
            </p:cNvPr>
            <p:cNvSpPr/>
            <p:nvPr/>
          </p:nvSpPr>
          <p:spPr>
            <a:xfrm>
              <a:off x="193424" y="1644860"/>
              <a:ext cx="286251" cy="30438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D7D74F7-7BC6-9B43-B1B1-C7FC501422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85950" y="1860550"/>
              <a:ext cx="317500" cy="3175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54BF781-E5CE-F54C-AFC0-53C85EDB88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25782" y="960582"/>
              <a:ext cx="288636" cy="288636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50B7335-A4B7-2A47-B43E-3C46CEA13FBD}"/>
                </a:ext>
              </a:extLst>
            </p:cNvPr>
            <p:cNvSpPr txBox="1"/>
            <p:nvPr/>
          </p:nvSpPr>
          <p:spPr>
            <a:xfrm>
              <a:off x="1981200" y="1803400"/>
              <a:ext cx="4203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e</a:t>
              </a:r>
              <a:r>
                <a:rPr lang="en-GB" baseline="30000" dirty="0">
                  <a:latin typeface="Symbol" pitchFamily="2" charset="2"/>
                </a:rPr>
                <a:t>-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8A090A5-735C-5D4B-A02A-632F35E0BF2A}"/>
                </a:ext>
              </a:extLst>
            </p:cNvPr>
            <p:cNvSpPr txBox="1"/>
            <p:nvPr/>
          </p:nvSpPr>
          <p:spPr>
            <a:xfrm>
              <a:off x="1955800" y="901700"/>
              <a:ext cx="4203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e</a:t>
              </a:r>
              <a:r>
                <a:rPr lang="en-GB" baseline="30000" dirty="0">
                  <a:latin typeface="Symbol" pitchFamily="2" charset="2"/>
                </a:rPr>
                <a:t>+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F2B31C0-A620-4B44-B154-12A08088ECCF}"/>
                </a:ext>
              </a:extLst>
            </p:cNvPr>
            <p:cNvSpPr txBox="1"/>
            <p:nvPr/>
          </p:nvSpPr>
          <p:spPr>
            <a:xfrm>
              <a:off x="609600" y="977900"/>
              <a:ext cx="4956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X</a:t>
              </a:r>
              <a:r>
                <a:rPr lang="en-GB" baseline="-25000" dirty="0"/>
                <a:t>17</a:t>
              </a:r>
              <a:endParaRPr lang="en-GB" baseline="-25000" dirty="0">
                <a:latin typeface="Symbol" pitchFamily="2" charset="2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691B09-F92E-084F-B81E-F9C15C146574}"/>
              </a:ext>
            </a:extLst>
          </p:cNvPr>
          <p:cNvGrpSpPr/>
          <p:nvPr/>
        </p:nvGrpSpPr>
        <p:grpSpPr>
          <a:xfrm rot="10800000">
            <a:off x="3414083" y="1821643"/>
            <a:ext cx="2324100" cy="1276350"/>
            <a:chOff x="177800" y="901700"/>
            <a:chExt cx="2324100" cy="127635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427CF1F-D2AF-2246-83DD-7896887CEF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77800" y="1016000"/>
              <a:ext cx="2324100" cy="1109736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BA0A6DD-A970-2346-98CE-D5A2A0CEB82E}"/>
                </a:ext>
              </a:extLst>
            </p:cNvPr>
            <p:cNvSpPr/>
            <p:nvPr/>
          </p:nvSpPr>
          <p:spPr>
            <a:xfrm>
              <a:off x="193424" y="1644860"/>
              <a:ext cx="286251" cy="30438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6DF1C4F-A01B-D54E-B4BE-F30A2CA6D6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85950" y="1860550"/>
              <a:ext cx="317500" cy="317500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018885C-0EC9-5D4B-95AE-63B2EC25E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25782" y="960582"/>
              <a:ext cx="288636" cy="288636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F1090A3-19DD-A74B-9C67-0ABFBC096D21}"/>
                </a:ext>
              </a:extLst>
            </p:cNvPr>
            <p:cNvSpPr txBox="1"/>
            <p:nvPr/>
          </p:nvSpPr>
          <p:spPr>
            <a:xfrm>
              <a:off x="1981200" y="1803400"/>
              <a:ext cx="4203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e</a:t>
              </a:r>
              <a:r>
                <a:rPr lang="en-GB" baseline="30000" dirty="0">
                  <a:latin typeface="Symbol" pitchFamily="2" charset="2"/>
                </a:rPr>
                <a:t>-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D3FB3A9-424E-9749-8EFA-BFAD1FDBE022}"/>
                </a:ext>
              </a:extLst>
            </p:cNvPr>
            <p:cNvSpPr txBox="1"/>
            <p:nvPr/>
          </p:nvSpPr>
          <p:spPr>
            <a:xfrm>
              <a:off x="1955800" y="901700"/>
              <a:ext cx="4203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e</a:t>
              </a:r>
              <a:r>
                <a:rPr lang="en-GB" baseline="30000" dirty="0">
                  <a:latin typeface="Symbol" pitchFamily="2" charset="2"/>
                </a:rPr>
                <a:t>+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6B81BC3-4626-324B-89C5-F734D4A856BE}"/>
                </a:ext>
              </a:extLst>
            </p:cNvPr>
            <p:cNvSpPr txBox="1"/>
            <p:nvPr/>
          </p:nvSpPr>
          <p:spPr>
            <a:xfrm>
              <a:off x="652881" y="977900"/>
              <a:ext cx="4956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X</a:t>
              </a:r>
              <a:r>
                <a:rPr lang="en-GB" baseline="-25000" dirty="0"/>
                <a:t>17</a:t>
              </a:r>
              <a:endParaRPr lang="en-GB" baseline="-25000" dirty="0">
                <a:latin typeface="Symbol" pitchFamily="2" charset="2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7FD6F43-B5C7-AF47-8B85-119543088722}"/>
              </a:ext>
            </a:extLst>
          </p:cNvPr>
          <p:cNvGrpSpPr/>
          <p:nvPr/>
        </p:nvGrpSpPr>
        <p:grpSpPr>
          <a:xfrm rot="10800000">
            <a:off x="5980009" y="2848321"/>
            <a:ext cx="2324100" cy="1276350"/>
            <a:chOff x="177800" y="901700"/>
            <a:chExt cx="2324100" cy="1276350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AD9F9F56-DB77-AD45-8808-F3C9A625B4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77800" y="1016000"/>
              <a:ext cx="2324100" cy="1109736"/>
            </a:xfrm>
            <a:prstGeom prst="rect">
              <a:avLst/>
            </a:prstGeom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E23309F-135C-304F-A6B8-7E2DD6E14B1D}"/>
                </a:ext>
              </a:extLst>
            </p:cNvPr>
            <p:cNvSpPr/>
            <p:nvPr/>
          </p:nvSpPr>
          <p:spPr>
            <a:xfrm>
              <a:off x="193424" y="1644860"/>
              <a:ext cx="286251" cy="30438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FD71B929-E420-CE4F-9B89-7F40B14DD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85950" y="1860550"/>
              <a:ext cx="317500" cy="317500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3134B929-CA10-8C42-9C6F-8F0A522CC6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25782" y="960582"/>
              <a:ext cx="288636" cy="288636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70AA7FF-F950-104C-B73D-58A788D05CA4}"/>
                </a:ext>
              </a:extLst>
            </p:cNvPr>
            <p:cNvSpPr txBox="1"/>
            <p:nvPr/>
          </p:nvSpPr>
          <p:spPr>
            <a:xfrm>
              <a:off x="1981200" y="1803400"/>
              <a:ext cx="4203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e</a:t>
              </a:r>
              <a:r>
                <a:rPr lang="en-GB" baseline="30000" dirty="0">
                  <a:latin typeface="Symbol" pitchFamily="2" charset="2"/>
                </a:rPr>
                <a:t>-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6B1B932-44C5-684F-87A0-B0D1C9EBC016}"/>
                </a:ext>
              </a:extLst>
            </p:cNvPr>
            <p:cNvSpPr txBox="1"/>
            <p:nvPr/>
          </p:nvSpPr>
          <p:spPr>
            <a:xfrm>
              <a:off x="1955800" y="901700"/>
              <a:ext cx="4203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e</a:t>
              </a:r>
              <a:r>
                <a:rPr lang="en-GB" baseline="30000" dirty="0">
                  <a:latin typeface="Symbol" pitchFamily="2" charset="2"/>
                </a:rPr>
                <a:t>+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FEDEADB-D55D-384B-BA2F-AC08A3600624}"/>
                </a:ext>
              </a:extLst>
            </p:cNvPr>
            <p:cNvSpPr txBox="1"/>
            <p:nvPr/>
          </p:nvSpPr>
          <p:spPr>
            <a:xfrm>
              <a:off x="609600" y="977900"/>
              <a:ext cx="5822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X17</a:t>
              </a:r>
              <a:endParaRPr lang="en-GB" baseline="30000" dirty="0">
                <a:latin typeface="Symbol" pitchFamily="2" charset="2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6B1691E-CA38-B446-BD52-8EBBCF7B792D}"/>
              </a:ext>
            </a:extLst>
          </p:cNvPr>
          <p:cNvGrpSpPr/>
          <p:nvPr/>
        </p:nvGrpSpPr>
        <p:grpSpPr>
          <a:xfrm>
            <a:off x="6657469" y="2864541"/>
            <a:ext cx="2308476" cy="1276350"/>
            <a:chOff x="193424" y="901700"/>
            <a:chExt cx="2308476" cy="1276350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136D4A31-5CD9-C848-AC54-F2B0C2F0A7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398642" y="1016000"/>
              <a:ext cx="2103258" cy="1109736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E30FF46-C213-874B-B15A-C0EFF1DABBD3}"/>
                </a:ext>
              </a:extLst>
            </p:cNvPr>
            <p:cNvSpPr/>
            <p:nvPr/>
          </p:nvSpPr>
          <p:spPr>
            <a:xfrm>
              <a:off x="193424" y="1644860"/>
              <a:ext cx="286251" cy="30438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58BE072F-4464-EB40-B740-4AA318D7A1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85950" y="1860550"/>
              <a:ext cx="317500" cy="317500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D6F16547-7456-E84A-8719-DA4C7A61AB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25782" y="960582"/>
              <a:ext cx="288636" cy="288636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7F7F47D-FB1F-D943-9CA5-A68E21BB6772}"/>
                </a:ext>
              </a:extLst>
            </p:cNvPr>
            <p:cNvSpPr txBox="1"/>
            <p:nvPr/>
          </p:nvSpPr>
          <p:spPr>
            <a:xfrm>
              <a:off x="1981200" y="1803400"/>
              <a:ext cx="4203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e</a:t>
              </a:r>
              <a:r>
                <a:rPr lang="en-GB" baseline="30000" dirty="0">
                  <a:latin typeface="Symbol" pitchFamily="2" charset="2"/>
                </a:rPr>
                <a:t>-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4AC2F77-1635-A344-A58A-35DAA8DEBBE6}"/>
                </a:ext>
              </a:extLst>
            </p:cNvPr>
            <p:cNvSpPr txBox="1"/>
            <p:nvPr/>
          </p:nvSpPr>
          <p:spPr>
            <a:xfrm>
              <a:off x="1955800" y="901700"/>
              <a:ext cx="4203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e</a:t>
              </a:r>
              <a:r>
                <a:rPr lang="en-GB" baseline="30000" dirty="0">
                  <a:latin typeface="Symbol" pitchFamily="2" charset="2"/>
                </a:rPr>
                <a:t>+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B61607B-000A-114D-AEAB-C5C0E9A176D8}"/>
                </a:ext>
              </a:extLst>
            </p:cNvPr>
            <p:cNvSpPr txBox="1"/>
            <p:nvPr/>
          </p:nvSpPr>
          <p:spPr>
            <a:xfrm>
              <a:off x="609600" y="977900"/>
              <a:ext cx="4956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X</a:t>
              </a:r>
              <a:r>
                <a:rPr lang="en-GB" baseline="-25000" dirty="0"/>
                <a:t>17</a:t>
              </a:r>
              <a:endParaRPr lang="en-GB" baseline="-25000" dirty="0">
                <a:latin typeface="Symbol" pitchFamily="2" charset="2"/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4F4F8029-F06C-2C4F-9BC5-56145124E234}"/>
              </a:ext>
            </a:extLst>
          </p:cNvPr>
          <p:cNvSpPr txBox="1"/>
          <p:nvPr/>
        </p:nvSpPr>
        <p:spPr>
          <a:xfrm>
            <a:off x="107950" y="1892590"/>
            <a:ext cx="1374094" cy="369332"/>
          </a:xfrm>
          <a:prstGeom prst="rect">
            <a:avLst/>
          </a:prstGeom>
          <a:solidFill>
            <a:srgbClr val="EBDFDB"/>
          </a:solidFill>
        </p:spPr>
        <p:txBody>
          <a:bodyPr wrap="none" rtlCol="0">
            <a:spAutoFit/>
          </a:bodyPr>
          <a:lstStyle/>
          <a:p>
            <a:r>
              <a:rPr lang="en-GB" b="1" dirty="0" err="1">
                <a:solidFill>
                  <a:schemeClr val="accent2"/>
                </a:solidFill>
              </a:rPr>
              <a:t>Atomki</a:t>
            </a:r>
            <a:r>
              <a:rPr lang="en-GB" b="1" dirty="0">
                <a:solidFill>
                  <a:schemeClr val="accent2"/>
                </a:solidFill>
              </a:rPr>
              <a:t> X</a:t>
            </a:r>
            <a:r>
              <a:rPr lang="en-GB" b="1" baseline="-25000" dirty="0">
                <a:solidFill>
                  <a:schemeClr val="accent2"/>
                </a:solidFill>
              </a:rPr>
              <a:t>17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3D393F7-A0E4-6741-88B1-CD7A56E84EF7}"/>
              </a:ext>
            </a:extLst>
          </p:cNvPr>
          <p:cNvSpPr txBox="1"/>
          <p:nvPr/>
        </p:nvSpPr>
        <p:spPr>
          <a:xfrm>
            <a:off x="3559429" y="1499536"/>
            <a:ext cx="2433680" cy="369332"/>
          </a:xfrm>
          <a:prstGeom prst="rect">
            <a:avLst/>
          </a:prstGeom>
          <a:solidFill>
            <a:srgbClr val="EBDFDB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Just flip the diagram</a:t>
            </a:r>
            <a:endParaRPr lang="en-GB" b="1" baseline="-25000" dirty="0">
              <a:solidFill>
                <a:schemeClr val="accent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1415B5B-969D-D149-AAB4-6288DD702C9B}"/>
              </a:ext>
            </a:extLst>
          </p:cNvPr>
          <p:cNvSpPr txBox="1"/>
          <p:nvPr/>
        </p:nvSpPr>
        <p:spPr>
          <a:xfrm>
            <a:off x="6633454" y="2411161"/>
            <a:ext cx="1689886" cy="369332"/>
          </a:xfrm>
          <a:prstGeom prst="rect">
            <a:avLst/>
          </a:prstGeom>
          <a:solidFill>
            <a:srgbClr val="EBDFDB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and connect!</a:t>
            </a:r>
            <a:endParaRPr lang="en-GB" b="1" baseline="-25000" dirty="0">
              <a:solidFill>
                <a:schemeClr val="accent2"/>
              </a:solidFill>
            </a:endParaRPr>
          </a:p>
        </p:txBody>
      </p:sp>
      <p:sp>
        <p:nvSpPr>
          <p:cNvPr id="44" name="Rettangolo 27">
            <a:extLst>
              <a:ext uri="{FF2B5EF4-FFF2-40B4-BE49-F238E27FC236}">
                <a16:creationId xmlns:a16="http://schemas.microsoft.com/office/drawing/2014/main" id="{B9A6D792-F484-EC42-BE79-DE6A78A2B689}"/>
              </a:ext>
            </a:extLst>
          </p:cNvPr>
          <p:cNvSpPr/>
          <p:nvPr/>
        </p:nvSpPr>
        <p:spPr>
          <a:xfrm>
            <a:off x="7645" y="3158321"/>
            <a:ext cx="4839563" cy="338554"/>
          </a:xfrm>
          <a:prstGeom prst="rect">
            <a:avLst/>
          </a:prstGeom>
          <a:solidFill>
            <a:srgbClr val="EBDFDB"/>
          </a:solidFill>
        </p:spPr>
        <p:txBody>
          <a:bodyPr wrap="square">
            <a:spAutoFit/>
          </a:bodyPr>
          <a:lstStyle/>
          <a:p>
            <a:r>
              <a:rPr lang="en-US" sz="1600" dirty="0"/>
              <a:t>No model dependence just electron coupling!</a:t>
            </a:r>
          </a:p>
        </p:txBody>
      </p:sp>
      <p:sp>
        <p:nvSpPr>
          <p:cNvPr id="45" name="Rettangolo 27">
            <a:extLst>
              <a:ext uri="{FF2B5EF4-FFF2-40B4-BE49-F238E27FC236}">
                <a16:creationId xmlns:a16="http://schemas.microsoft.com/office/drawing/2014/main" id="{2F38CCC8-1110-6D42-B33F-25FD9B0515F8}"/>
              </a:ext>
            </a:extLst>
          </p:cNvPr>
          <p:cNvSpPr/>
          <p:nvPr/>
        </p:nvSpPr>
        <p:spPr>
          <a:xfrm>
            <a:off x="-5055" y="3562258"/>
            <a:ext cx="5693454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/>
              <a:t>Extremely high production rate </a:t>
            </a:r>
            <a:r>
              <a:rPr lang="en-GB" sz="1600" b="0" i="0" dirty="0" err="1">
                <a:solidFill>
                  <a:srgbClr val="374151"/>
                </a:solidFill>
                <a:effectLst/>
                <a:latin typeface="Söhne"/>
              </a:rPr>
              <a:t>Breit</a:t>
            </a:r>
            <a:r>
              <a:rPr lang="en-GB" sz="1600" b="0" i="0" dirty="0">
                <a:solidFill>
                  <a:srgbClr val="374151"/>
                </a:solidFill>
                <a:effectLst/>
                <a:latin typeface="Söhne"/>
              </a:rPr>
              <a:t>-Wigner enhancement</a:t>
            </a:r>
            <a:r>
              <a:rPr lang="en-US" sz="1600" dirty="0"/>
              <a:t> 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DCF9AEC5-35FC-B949-8BF7-F4BDB159938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6350" y="3909829"/>
            <a:ext cx="3386282" cy="55274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49F84952-C835-4C45-A776-A26BB83108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57925" y="4071511"/>
            <a:ext cx="2125195" cy="338296"/>
          </a:xfrm>
          <a:prstGeom prst="rect">
            <a:avLst/>
          </a:prstGeom>
        </p:spPr>
      </p:pic>
      <p:sp>
        <p:nvSpPr>
          <p:cNvPr id="48" name="Rettangolo 27">
            <a:extLst>
              <a:ext uri="{FF2B5EF4-FFF2-40B4-BE49-F238E27FC236}">
                <a16:creationId xmlns:a16="http://schemas.microsoft.com/office/drawing/2014/main" id="{23F298A2-CA8B-834B-99E1-4987E0785A2E}"/>
              </a:ext>
            </a:extLst>
          </p:cNvPr>
          <p:cNvSpPr/>
          <p:nvPr/>
        </p:nvSpPr>
        <p:spPr>
          <a:xfrm>
            <a:off x="5920335" y="4072635"/>
            <a:ext cx="3122066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/>
              <a:t>Lowest possible </a:t>
            </a:r>
            <a:r>
              <a:rPr lang="en-US" sz="1600" dirty="0">
                <a:latin typeface="Symbol" pitchFamily="2" charset="2"/>
              </a:rPr>
              <a:t>a</a:t>
            </a:r>
            <a:r>
              <a:rPr lang="en-US" sz="1600" dirty="0"/>
              <a:t> suppression</a:t>
            </a:r>
          </a:p>
        </p:txBody>
      </p:sp>
      <p:sp>
        <p:nvSpPr>
          <p:cNvPr id="49" name="Rettangolo 27">
            <a:extLst>
              <a:ext uri="{FF2B5EF4-FFF2-40B4-BE49-F238E27FC236}">
                <a16:creationId xmlns:a16="http://schemas.microsoft.com/office/drawing/2014/main" id="{32BD2ACD-2CB8-4C49-8A25-6DAF077873C2}"/>
              </a:ext>
            </a:extLst>
          </p:cNvPr>
          <p:cNvSpPr/>
          <p:nvPr/>
        </p:nvSpPr>
        <p:spPr>
          <a:xfrm>
            <a:off x="-12699" y="4826162"/>
            <a:ext cx="2136139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/>
              <a:t>Extremely small </a:t>
            </a:r>
            <a:r>
              <a:rPr lang="en-US" sz="1600" dirty="0">
                <a:latin typeface="Symbol" pitchFamily="2" charset="2"/>
              </a:rPr>
              <a:t>G</a:t>
            </a:r>
            <a:r>
              <a:rPr lang="en-US" sz="1600" baseline="-25000" dirty="0"/>
              <a:t>X17</a:t>
            </a:r>
            <a:r>
              <a:rPr lang="en-US" sz="1600" dirty="0"/>
              <a:t> </a:t>
            </a:r>
            <a:endParaRPr lang="en-US" sz="1600" baseline="-25000" dirty="0"/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5A871C32-E9A3-4847-BEDA-30844FBA1B2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8220" y="4825386"/>
            <a:ext cx="1905000" cy="357909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779097C8-09FE-5645-A6B1-96C533925E78}"/>
              </a:ext>
            </a:extLst>
          </p:cNvPr>
          <p:cNvSpPr txBox="1"/>
          <p:nvPr/>
        </p:nvSpPr>
        <p:spPr>
          <a:xfrm>
            <a:off x="5816357" y="1155928"/>
            <a:ext cx="333780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accent2"/>
                </a:solidFill>
              </a:rPr>
              <a:t>[M.R., E. </a:t>
            </a:r>
            <a:r>
              <a:rPr lang="en-GB" sz="1200" dirty="0" err="1">
                <a:solidFill>
                  <a:schemeClr val="accent2"/>
                </a:solidFill>
              </a:rPr>
              <a:t>Nardi</a:t>
            </a:r>
            <a:r>
              <a:rPr lang="en-GB" sz="1200" dirty="0">
                <a:solidFill>
                  <a:schemeClr val="accent2"/>
                </a:solidFill>
              </a:rPr>
              <a:t> et al. PRD 97, 095004 (2018)]</a:t>
            </a:r>
          </a:p>
        </p:txBody>
      </p:sp>
      <p:pic>
        <p:nvPicPr>
          <p:cNvPr id="1026" name="Picture 2" descr="Emoticon sad immagini e fotografie stock ad alta risoluzione ...">
            <a:extLst>
              <a:ext uri="{FF2B5EF4-FFF2-40B4-BE49-F238E27FC236}">
                <a16:creationId xmlns:a16="http://schemas.microsoft.com/office/drawing/2014/main" id="{D66CEF3B-D910-AC4A-86C1-85AF9139A8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94206" y="4705979"/>
            <a:ext cx="524687" cy="486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elice Emoji sorridente Emoticon faccia Cartoon icona ...">
            <a:extLst>
              <a:ext uri="{FF2B5EF4-FFF2-40B4-BE49-F238E27FC236}">
                <a16:creationId xmlns:a16="http://schemas.microsoft.com/office/drawing/2014/main" id="{CEDF1316-C01A-EC4C-BD87-3C0DE868A8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23146" y="2928037"/>
            <a:ext cx="591941" cy="59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Rettangolo 27">
            <a:extLst>
              <a:ext uri="{FF2B5EF4-FFF2-40B4-BE49-F238E27FC236}">
                <a16:creationId xmlns:a16="http://schemas.microsoft.com/office/drawing/2014/main" id="{51F67F7B-60B6-2B4E-B110-35F29E03B06E}"/>
              </a:ext>
            </a:extLst>
          </p:cNvPr>
          <p:cNvSpPr/>
          <p:nvPr/>
        </p:nvSpPr>
        <p:spPr>
          <a:xfrm>
            <a:off x="6350" y="5205312"/>
            <a:ext cx="6184650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/>
              <a:t>We need a lot of positrons in very limited COM energy range</a:t>
            </a:r>
            <a:endParaRPr lang="en-US" sz="1600" baseline="-25000" dirty="0"/>
          </a:p>
        </p:txBody>
      </p:sp>
      <p:pic>
        <p:nvPicPr>
          <p:cNvPr id="1030" name="Picture 6" descr="Emoticon che mostra il segno ok Immagine e Vettoriale - Alamy">
            <a:extLst>
              <a:ext uri="{FF2B5EF4-FFF2-40B4-BE49-F238E27FC236}">
                <a16:creationId xmlns:a16="http://schemas.microsoft.com/office/drawing/2014/main" id="{C2267446-A95F-0942-B558-DC64096EB0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52793" y="5719609"/>
            <a:ext cx="1495117" cy="95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BE155C76-E3D5-DC49-A6E7-D9999153B842}"/>
              </a:ext>
            </a:extLst>
          </p:cNvPr>
          <p:cNvSpPr txBox="1"/>
          <p:nvPr/>
        </p:nvSpPr>
        <p:spPr>
          <a:xfrm>
            <a:off x="6499984" y="5333413"/>
            <a:ext cx="26541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800000"/>
                </a:solidFill>
                <a:effectLst/>
                <a:hlinkClick r:id="rId11"/>
              </a:rPr>
              <a:t>[M.R. L. Darmé</a:t>
            </a:r>
            <a:r>
              <a:rPr lang="en-GB" sz="1200" dirty="0">
                <a:solidFill>
                  <a:srgbClr val="CC9900"/>
                </a:solidFill>
                <a:effectLst/>
                <a:hlinkClick r:id="rId11"/>
              </a:rPr>
              <a:t> E. Nardi </a:t>
            </a:r>
            <a:r>
              <a:rPr lang="en-GB" sz="1200" dirty="0">
                <a:solidFill>
                  <a:srgbClr val="800000"/>
                </a:solidFill>
                <a:effectLst/>
                <a:hlinkClick r:id="rId11"/>
              </a:rPr>
              <a:t>et al. PRD 106,115036</a:t>
            </a:r>
            <a:r>
              <a:rPr lang="en-GB" sz="1200" dirty="0">
                <a:solidFill>
                  <a:srgbClr val="800000"/>
                </a:solidFill>
                <a:effectLst/>
              </a:rPr>
              <a:t>]</a:t>
            </a:r>
            <a:endParaRPr lang="en-GB" sz="1200" dirty="0"/>
          </a:p>
        </p:txBody>
      </p:sp>
      <p:sp>
        <p:nvSpPr>
          <p:cNvPr id="60" name="Rettangolo 27">
            <a:extLst>
              <a:ext uri="{FF2B5EF4-FFF2-40B4-BE49-F238E27FC236}">
                <a16:creationId xmlns:a16="http://schemas.microsoft.com/office/drawing/2014/main" id="{F8D61F51-DA29-E94A-9242-C8BC673E0579}"/>
              </a:ext>
            </a:extLst>
          </p:cNvPr>
          <p:cNvSpPr/>
          <p:nvPr/>
        </p:nvSpPr>
        <p:spPr>
          <a:xfrm>
            <a:off x="956565" y="5791362"/>
            <a:ext cx="5543419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/>
              <a:t>We can have &gt;1E10 e</a:t>
            </a:r>
            <a:r>
              <a:rPr lang="en-US" sz="1600" baseline="30000" dirty="0"/>
              <a:t>+</a:t>
            </a:r>
            <a:r>
              <a:rPr lang="en-US" sz="1600" dirty="0"/>
              <a:t> in 20KeV </a:t>
            </a:r>
            <a:r>
              <a:rPr lang="en-US" sz="1600" dirty="0" err="1"/>
              <a:t>CoM</a:t>
            </a:r>
            <a:r>
              <a:rPr lang="en-US" sz="1600" dirty="0"/>
              <a:t> energy at LNF!</a:t>
            </a:r>
            <a:endParaRPr lang="en-US" sz="1600" baseline="-25000" dirty="0"/>
          </a:p>
        </p:txBody>
      </p:sp>
      <p:sp>
        <p:nvSpPr>
          <p:cNvPr id="61" name="Rettangolo 27">
            <a:extLst>
              <a:ext uri="{FF2B5EF4-FFF2-40B4-BE49-F238E27FC236}">
                <a16:creationId xmlns:a16="http://schemas.microsoft.com/office/drawing/2014/main" id="{E8E761F6-EC9F-EE4E-A21D-AAFA6ABD791D}"/>
              </a:ext>
            </a:extLst>
          </p:cNvPr>
          <p:cNvSpPr/>
          <p:nvPr/>
        </p:nvSpPr>
        <p:spPr>
          <a:xfrm>
            <a:off x="965455" y="6160352"/>
            <a:ext cx="2820162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/>
              <a:t>Ok </a:t>
            </a:r>
            <a:r>
              <a:rPr lang="en-US" sz="1600" b="1" dirty="0">
                <a:solidFill>
                  <a:srgbClr val="800000"/>
                </a:solidFill>
              </a:rPr>
              <a:t>let’s do that at PADME</a:t>
            </a:r>
            <a:r>
              <a:rPr lang="en-US" sz="1600" dirty="0"/>
              <a:t>! </a:t>
            </a:r>
            <a:endParaRPr lang="en-US" sz="1600" baseline="-25000" dirty="0"/>
          </a:p>
        </p:txBody>
      </p:sp>
      <p:sp>
        <p:nvSpPr>
          <p:cNvPr id="62" name="Rettangolo 27">
            <a:extLst>
              <a:ext uri="{FF2B5EF4-FFF2-40B4-BE49-F238E27FC236}">
                <a16:creationId xmlns:a16="http://schemas.microsoft.com/office/drawing/2014/main" id="{1188C3DB-308E-8B4E-98D2-3F55826EDCEF}"/>
              </a:ext>
            </a:extLst>
          </p:cNvPr>
          <p:cNvSpPr/>
          <p:nvPr/>
        </p:nvSpPr>
        <p:spPr>
          <a:xfrm>
            <a:off x="4315321" y="4826162"/>
            <a:ext cx="1110581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/>
              <a:t>&lt;10</a:t>
            </a:r>
            <a:r>
              <a:rPr lang="en-US" sz="1600" baseline="30000" dirty="0"/>
              <a:t>-2</a:t>
            </a:r>
            <a:r>
              <a:rPr lang="en-US" sz="1600" dirty="0"/>
              <a:t> eV</a:t>
            </a:r>
            <a:endParaRPr lang="en-US" sz="1600" baseline="-25000" dirty="0"/>
          </a:p>
        </p:txBody>
      </p:sp>
    </p:spTree>
    <p:extLst>
      <p:ext uri="{BB962C8B-B14F-4D97-AF65-F5344CB8AC3E}">
        <p14:creationId xmlns:p14="http://schemas.microsoft.com/office/powerpoint/2010/main" val="10250640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6A2E3-EEBF-3B44-B539-713D36F4B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mass scan PAMDE search strategy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8B86E7-05DF-7340-B766-C578FD492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Mauro Raggi, Sapienza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4FE3D4-57C7-5742-ABA1-74F3DABFA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37</a:t>
            </a:fld>
            <a:endParaRPr lang="en-US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F0E0AF92-CDE2-A847-BAF8-E1FDA6E6853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0251" y="3998260"/>
            <a:ext cx="1191790" cy="1070177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7976EBA2-AA7E-4E43-9F9E-F2022F0830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0549" y="3969089"/>
            <a:ext cx="1357455" cy="11661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ttangolo 14">
                <a:extLst>
                  <a:ext uri="{FF2B5EF4-FFF2-40B4-BE49-F238E27FC236}">
                    <a16:creationId xmlns:a16="http://schemas.microsoft.com/office/drawing/2014/main" id="{3DB7CD7B-ECEA-E447-AC9D-BB978728D63B}"/>
                  </a:ext>
                </a:extLst>
              </p:cNvPr>
              <p:cNvSpPr/>
              <p:nvPr/>
            </p:nvSpPr>
            <p:spPr>
              <a:xfrm>
                <a:off x="5793502" y="5087631"/>
                <a:ext cx="113524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6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GB" sz="16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600" b="1" dirty="0">
                    <a:solidFill>
                      <a:srgbClr val="FF0000"/>
                    </a:solidFill>
                  </a:rPr>
                  <a:t>channel</a:t>
                </a:r>
                <a:endParaRPr lang="it-IT" sz="1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Rettangolo 14">
                <a:extLst>
                  <a:ext uri="{FF2B5EF4-FFF2-40B4-BE49-F238E27FC236}">
                    <a16:creationId xmlns:a16="http://schemas.microsoft.com/office/drawing/2014/main" id="{3DB7CD7B-ECEA-E447-AC9D-BB978728D63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3502" y="5087631"/>
                <a:ext cx="1135247" cy="338554"/>
              </a:xfrm>
              <a:prstGeom prst="rect">
                <a:avLst/>
              </a:prstGeom>
              <a:blipFill>
                <a:blip r:embed="rId8"/>
                <a:stretch>
                  <a:fillRect t="-3571" r="-2222" b="-17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ttangolo 19">
                <a:extLst>
                  <a:ext uri="{FF2B5EF4-FFF2-40B4-BE49-F238E27FC236}">
                    <a16:creationId xmlns:a16="http://schemas.microsoft.com/office/drawing/2014/main" id="{2B59EAAC-7C2D-CB46-A5F7-2150C89473A6}"/>
                  </a:ext>
                </a:extLst>
              </p:cNvPr>
              <p:cNvSpPr/>
              <p:nvPr/>
            </p:nvSpPr>
            <p:spPr>
              <a:xfrm>
                <a:off x="7093926" y="5076110"/>
                <a:ext cx="115070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1" i="1" dirty="0" smtClean="0">
                        <a:solidFill>
                          <a:srgbClr val="0003FA"/>
                        </a:solidFill>
                        <a:latin typeface="Cambria Math" panose="02040503050406030204" pitchFamily="18" charset="0"/>
                      </a:rPr>
                      <m:t>𝒔</m:t>
                    </m:r>
                    <m:r>
                      <a:rPr lang="en-GB" sz="1600" b="1" i="1" dirty="0">
                        <a:solidFill>
                          <a:srgbClr val="0003FA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600" b="1" dirty="0">
                    <a:solidFill>
                      <a:srgbClr val="0003FA"/>
                    </a:solidFill>
                  </a:rPr>
                  <a:t>channel</a:t>
                </a:r>
                <a:endParaRPr lang="it-IT" sz="1600" b="1" dirty="0">
                  <a:solidFill>
                    <a:srgbClr val="0003FA"/>
                  </a:solidFill>
                </a:endParaRPr>
              </a:p>
            </p:txBody>
          </p:sp>
        </mc:Choice>
        <mc:Fallback xmlns="">
          <p:sp>
            <p:nvSpPr>
              <p:cNvPr id="15" name="Rettangolo 19">
                <a:extLst>
                  <a:ext uri="{FF2B5EF4-FFF2-40B4-BE49-F238E27FC236}">
                    <a16:creationId xmlns:a16="http://schemas.microsoft.com/office/drawing/2014/main" id="{2B59EAAC-7C2D-CB46-A5F7-2150C89473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3926" y="5076110"/>
                <a:ext cx="1150700" cy="338554"/>
              </a:xfrm>
              <a:prstGeom prst="rect">
                <a:avLst/>
              </a:prstGeom>
              <a:blipFill>
                <a:blip r:embed="rId9"/>
                <a:stretch>
                  <a:fillRect t="-3571" r="-2198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Immagine 16">
            <a:extLst>
              <a:ext uri="{FF2B5EF4-FFF2-40B4-BE49-F238E27FC236}">
                <a16:creationId xmlns:a16="http://schemas.microsoft.com/office/drawing/2014/main" id="{81FC524E-70EA-8D48-BF55-F9E7BDCCC12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4701" y="5516536"/>
            <a:ext cx="1240741" cy="10835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ttangolo 19">
                <a:extLst>
                  <a:ext uri="{FF2B5EF4-FFF2-40B4-BE49-F238E27FC236}">
                    <a16:creationId xmlns:a16="http://schemas.microsoft.com/office/drawing/2014/main" id="{FD633EBB-1C2D-B445-A061-255C20BC081B}"/>
                  </a:ext>
                </a:extLst>
              </p:cNvPr>
              <p:cNvSpPr/>
              <p:nvPr/>
            </p:nvSpPr>
            <p:spPr>
              <a:xfrm>
                <a:off x="5748336" y="3605631"/>
                <a:ext cx="22333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𝐁𝐡𝐚𝐛𝐡𝐚</m:t>
                      </m:r>
                      <m:r>
                        <a:rPr lang="en-US" b="1" i="0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𝐬𝐜𝐚𝐭𝐭𝐞𝐫𝐢𝐧𝐠</m:t>
                      </m:r>
                    </m:oMath>
                  </m:oMathPara>
                </a14:m>
                <a:endParaRPr lang="it-IT" b="1" dirty="0"/>
              </a:p>
            </p:txBody>
          </p:sp>
        </mc:Choice>
        <mc:Fallback xmlns="">
          <p:sp>
            <p:nvSpPr>
              <p:cNvPr id="17" name="Rettangolo 19">
                <a:extLst>
                  <a:ext uri="{FF2B5EF4-FFF2-40B4-BE49-F238E27FC236}">
                    <a16:creationId xmlns:a16="http://schemas.microsoft.com/office/drawing/2014/main" id="{FD633EBB-1C2D-B445-A061-255C20BC08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8336" y="3605631"/>
                <a:ext cx="2233304" cy="369332"/>
              </a:xfrm>
              <a:prstGeom prst="rect">
                <a:avLst/>
              </a:prstGeom>
              <a:blipFill>
                <a:blip r:embed="rId11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B9821E3B-FED7-A64F-BBD8-E9E261FCF0C7}"/>
              </a:ext>
            </a:extLst>
          </p:cNvPr>
          <p:cNvSpPr txBox="1"/>
          <p:nvPr/>
        </p:nvSpPr>
        <p:spPr>
          <a:xfrm>
            <a:off x="7156019" y="5835201"/>
            <a:ext cx="11919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 err="1">
                <a:solidFill>
                  <a:srgbClr val="339900"/>
                </a:solidFill>
              </a:rPr>
              <a:t>e</a:t>
            </a:r>
            <a:r>
              <a:rPr lang="en-GB" sz="1800" b="1" baseline="30000" dirty="0" err="1">
                <a:solidFill>
                  <a:srgbClr val="339900"/>
                </a:solidFill>
              </a:rPr>
              <a:t>+</a:t>
            </a:r>
            <a:r>
              <a:rPr lang="en-GB" sz="1800" b="1" dirty="0" err="1">
                <a:solidFill>
                  <a:srgbClr val="339900"/>
                </a:solidFill>
              </a:rPr>
              <a:t>e</a:t>
            </a:r>
            <a:r>
              <a:rPr lang="en-GB" sz="1800" b="1" baseline="30000" dirty="0">
                <a:solidFill>
                  <a:srgbClr val="339900"/>
                </a:solidFill>
                <a:latin typeface="Symbol" pitchFamily="2" charset="2"/>
              </a:rPr>
              <a:t>-</a:t>
            </a:r>
            <a:r>
              <a:rPr lang="en-GB" sz="1800" b="1" dirty="0">
                <a:solidFill>
                  <a:srgbClr val="339900"/>
                </a:solidFill>
                <a:latin typeface="Symbol" pitchFamily="2" charset="2"/>
              </a:rPr>
              <a:t>-&gt;gg</a:t>
            </a:r>
            <a:endParaRPr lang="en-GB" b="1" dirty="0">
              <a:solidFill>
                <a:srgbClr val="339900"/>
              </a:solidFill>
            </a:endParaRPr>
          </a:p>
        </p:txBody>
      </p:sp>
      <p:sp>
        <p:nvSpPr>
          <p:cNvPr id="19" name="Rettangolo 27">
            <a:extLst>
              <a:ext uri="{FF2B5EF4-FFF2-40B4-BE49-F238E27FC236}">
                <a16:creationId xmlns:a16="http://schemas.microsoft.com/office/drawing/2014/main" id="{DF359E45-98B3-2149-9E81-3C2750EC8FF2}"/>
              </a:ext>
            </a:extLst>
          </p:cNvPr>
          <p:cNvSpPr/>
          <p:nvPr/>
        </p:nvSpPr>
        <p:spPr>
          <a:xfrm>
            <a:off x="5333" y="910276"/>
            <a:ext cx="5590039" cy="11079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800000"/>
                </a:solidFill>
                <a:latin typeface="LiberationSans"/>
              </a:rPr>
              <a:t>PADME, can use resonant X17 production process</a:t>
            </a:r>
            <a:endParaRPr lang="en-GB" sz="1600" dirty="0">
              <a:solidFill>
                <a:srgbClr val="800000"/>
              </a:solidFill>
              <a:latin typeface="LiberationSans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1600" dirty="0"/>
              <a:t>Extremely effective in producing X17 but in a very small mass range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1600" dirty="0"/>
              <a:t>Scan </a:t>
            </a:r>
            <a:r>
              <a:rPr lang="en-US" sz="1600" dirty="0" err="1"/>
              <a:t>E</a:t>
            </a:r>
            <a:r>
              <a:rPr lang="en-US" sz="1600" baseline="-25000" dirty="0" err="1"/>
              <a:t>beam</a:t>
            </a:r>
            <a:r>
              <a:rPr lang="en-US" sz="1600" dirty="0"/>
              <a:t>=260</a:t>
            </a:r>
            <a:r>
              <a:rPr lang="mr-IN" sz="1600" dirty="0"/>
              <a:t>–</a:t>
            </a:r>
            <a:r>
              <a:rPr lang="en-US" sz="1600" dirty="0"/>
              <a:t>300 MeV in &lt;1 MeV steps</a:t>
            </a:r>
            <a:endParaRPr lang="en-GB" sz="1600" dirty="0">
              <a:latin typeface="LiberationSans"/>
            </a:endParaRPr>
          </a:p>
        </p:txBody>
      </p:sp>
      <p:sp>
        <p:nvSpPr>
          <p:cNvPr id="20" name="Rettangolo 27">
            <a:extLst>
              <a:ext uri="{FF2B5EF4-FFF2-40B4-BE49-F238E27FC236}">
                <a16:creationId xmlns:a16="http://schemas.microsoft.com/office/drawing/2014/main" id="{A5484B3F-4963-8C43-B593-794A2D292D55}"/>
              </a:ext>
            </a:extLst>
          </p:cNvPr>
          <p:cNvSpPr/>
          <p:nvPr/>
        </p:nvSpPr>
        <p:spPr>
          <a:xfrm>
            <a:off x="0" y="2066214"/>
            <a:ext cx="5590039" cy="10772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1600" dirty="0"/>
              <a:t>Completely data driven no theory or MC inputs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1600" dirty="0"/>
              <a:t>Signal should emerge on top of </a:t>
            </a:r>
            <a:r>
              <a:rPr lang="en-US" sz="1600" b="1" dirty="0"/>
              <a:t>Bhabha</a:t>
            </a:r>
            <a:r>
              <a:rPr lang="en-US" sz="1600" dirty="0"/>
              <a:t> BG in one or more points of the scan.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1600" dirty="0"/>
              <a:t>Background estimated from surrounding bins</a:t>
            </a:r>
            <a:endParaRPr lang="en-US" sz="1600" b="1" dirty="0">
              <a:solidFill>
                <a:schemeClr val="accent4"/>
              </a:solidFill>
            </a:endParaRPr>
          </a:p>
        </p:txBody>
      </p:sp>
      <p:grpSp>
        <p:nvGrpSpPr>
          <p:cNvPr id="24" name="Gruppo 22">
            <a:extLst>
              <a:ext uri="{FF2B5EF4-FFF2-40B4-BE49-F238E27FC236}">
                <a16:creationId xmlns:a16="http://schemas.microsoft.com/office/drawing/2014/main" id="{0220B9E6-4A91-5742-923E-734A001D13EE}"/>
              </a:ext>
            </a:extLst>
          </p:cNvPr>
          <p:cNvGrpSpPr>
            <a:grpSpLocks/>
          </p:cNvGrpSpPr>
          <p:nvPr/>
        </p:nvGrpSpPr>
        <p:grpSpPr>
          <a:xfrm>
            <a:off x="5843975" y="906898"/>
            <a:ext cx="3270703" cy="2457854"/>
            <a:chOff x="5139460" y="-1340728"/>
            <a:chExt cx="3679945" cy="2786344"/>
          </a:xfrm>
        </p:grpSpPr>
        <p:pic>
          <p:nvPicPr>
            <p:cNvPr id="26" name="Immagine 24">
              <a:extLst>
                <a:ext uri="{FF2B5EF4-FFF2-40B4-BE49-F238E27FC236}">
                  <a16:creationId xmlns:a16="http://schemas.microsoft.com/office/drawing/2014/main" id="{C3AFC22A-65D2-9C46-BE70-7B9B59A23E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6601" r="7141"/>
            <a:stretch/>
          </p:blipFill>
          <p:spPr>
            <a:xfrm>
              <a:off x="5139460" y="-1340728"/>
              <a:ext cx="3679945" cy="278634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CasellaDiTesto 25">
                  <a:extLst>
                    <a:ext uri="{FF2B5EF4-FFF2-40B4-BE49-F238E27FC236}">
                      <a16:creationId xmlns:a16="http://schemas.microsoft.com/office/drawing/2014/main" id="{E61A8B8E-1102-6C4D-B17E-46DC6972EB8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5924819" y="-1194923"/>
                  <a:ext cx="1623044" cy="8373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400" b="1" i="1" dirty="0">
                      <a:solidFill>
                        <a:srgbClr val="00833F"/>
                      </a:solidFill>
                      <a:latin typeface="Palatino Linotype" panose="02040502050505030304" pitchFamily="18" charset="0"/>
                    </a:rPr>
                    <a:t>t</a:t>
                  </a:r>
                  <a:r>
                    <a:rPr lang="it-IT" sz="1400" b="1" dirty="0">
                      <a:solidFill>
                        <a:srgbClr val="00833F"/>
                      </a:solidFill>
                      <a:latin typeface="Palatino Linotype" panose="02040502050505030304" pitchFamily="18" charset="0"/>
                    </a:rPr>
                    <a:t>-</a:t>
                  </a:r>
                  <a:r>
                    <a:rPr lang="it-IT" sz="1400" b="1" dirty="0" err="1">
                      <a:solidFill>
                        <a:srgbClr val="00833F"/>
                      </a:solidFill>
                      <a:latin typeface="Palatino Linotype" panose="02040502050505030304" pitchFamily="18" charset="0"/>
                    </a:rPr>
                    <a:t>channel</a:t>
                  </a:r>
                  <a:endParaRPr lang="it-IT" sz="1400" b="1" i="1" dirty="0">
                    <a:solidFill>
                      <a:srgbClr val="00833F"/>
                    </a:solidFill>
                    <a:latin typeface="Palatino Linotype" panose="02040502050505030304" pitchFamily="18" charset="0"/>
                  </a:endParaRPr>
                </a:p>
                <a:p>
                  <a:r>
                    <a:rPr lang="it-IT" sz="1400" b="1" i="1" dirty="0">
                      <a:solidFill>
                        <a:srgbClr val="FF0000"/>
                      </a:solidFill>
                      <a:latin typeface="Palatino Linotype" panose="02040502050505030304" pitchFamily="18" charset="0"/>
                    </a:rPr>
                    <a:t>s</a:t>
                  </a:r>
                  <a:r>
                    <a:rPr lang="it-IT" sz="1400" b="1" dirty="0">
                      <a:solidFill>
                        <a:srgbClr val="FF0000"/>
                      </a:solidFill>
                      <a:latin typeface="Palatino Linotype" panose="02040502050505030304" pitchFamily="18" charset="0"/>
                    </a:rPr>
                    <a:t>-</a:t>
                  </a:r>
                  <a:r>
                    <a:rPr lang="it-IT" sz="1400" b="1" dirty="0" err="1">
                      <a:solidFill>
                        <a:srgbClr val="FF0000"/>
                      </a:solidFill>
                      <a:latin typeface="Palatino Linotype" panose="02040502050505030304" pitchFamily="18" charset="0"/>
                    </a:rPr>
                    <a:t>channel</a:t>
                  </a:r>
                  <a:endParaRPr lang="it-IT" sz="1400" b="1" i="1" dirty="0">
                    <a:solidFill>
                      <a:srgbClr val="FF0000"/>
                    </a:solidFill>
                    <a:latin typeface="Palatino Linotype" panose="02040502050505030304" pitchFamily="18" charset="0"/>
                  </a:endParaRPr>
                </a:p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lang="it-IT" sz="1400" b="1" i="1">
                              <a:solidFill>
                                <a:srgbClr val="3939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400" b="1" i="1">
                              <a:solidFill>
                                <a:srgbClr val="3939FF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it-IT" sz="1400" b="1" i="1">
                              <a:solidFill>
                                <a:srgbClr val="3939FF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it-IT" sz="1400" b="1" i="1">
                              <a:solidFill>
                                <a:srgbClr val="3939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400" b="1" i="1">
                              <a:solidFill>
                                <a:srgbClr val="3939FF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it-IT" sz="1400" b="1" i="1">
                              <a:solidFill>
                                <a:srgbClr val="3939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sz="1400" b="1" i="1">
                          <a:solidFill>
                            <a:srgbClr val="3939FF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it-IT" sz="1400" b="1" i="1">
                          <a:solidFill>
                            <a:srgbClr val="3939FF"/>
                          </a:solidFill>
                          <a:latin typeface="Cambria Math" panose="02040503050406030204" pitchFamily="18" charset="0"/>
                        </a:rPr>
                        <m:t>𝜸𝜸</m:t>
                      </m:r>
                    </m:oMath>
                  </a14:m>
                  <a:r>
                    <a:rPr lang="it-IT" sz="1400" b="1" dirty="0">
                      <a:solidFill>
                        <a:srgbClr val="3939FF"/>
                      </a:solidFill>
                      <a:latin typeface="Palatino Linotype" panose="02040502050505030304" pitchFamily="18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27" name="CasellaDiTesto 25">
                  <a:extLst>
                    <a:ext uri="{FF2B5EF4-FFF2-40B4-BE49-F238E27FC236}">
                      <a16:creationId xmlns:a16="http://schemas.microsoft.com/office/drawing/2014/main" id="{E61A8B8E-1102-6C4D-B17E-46DC6972EB8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24819" y="-1194923"/>
                  <a:ext cx="1623044" cy="837386"/>
                </a:xfrm>
                <a:prstGeom prst="rect">
                  <a:avLst/>
                </a:prstGeom>
                <a:blipFill>
                  <a:blip r:embed="rId13"/>
                  <a:stretch>
                    <a:fillRect l="-1754" t="-1695" b="-169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asellaDiTesto 23">
                <a:extLst>
                  <a:ext uri="{FF2B5EF4-FFF2-40B4-BE49-F238E27FC236}">
                    <a16:creationId xmlns:a16="http://schemas.microsoft.com/office/drawing/2014/main" id="{14EAFF92-7789-7A4A-8EE8-5A063789F9F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073943" y="3262346"/>
                <a:ext cx="1073222" cy="30777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it-IT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400" b="1" i="1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d>
                  </m:oMath>
                </a14:m>
                <a:r>
                  <a:rPr lang="it-IT" sz="1400" dirty="0"/>
                  <a:t> [GeV]</a:t>
                </a:r>
              </a:p>
            </p:txBody>
          </p:sp>
        </mc:Choice>
        <mc:Fallback xmlns="">
          <p:sp>
            <p:nvSpPr>
              <p:cNvPr id="25" name="CasellaDiTesto 23">
                <a:extLst>
                  <a:ext uri="{FF2B5EF4-FFF2-40B4-BE49-F238E27FC236}">
                    <a16:creationId xmlns:a16="http://schemas.microsoft.com/office/drawing/2014/main" id="{14EAFF92-7789-7A4A-8EE8-5A063789F9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3943" y="3262346"/>
                <a:ext cx="1073222" cy="307778"/>
              </a:xfrm>
              <a:prstGeom prst="rect">
                <a:avLst/>
              </a:prstGeom>
              <a:blipFill>
                <a:blip r:embed="rId14"/>
                <a:stretch>
                  <a:fillRect t="-3846" b="-192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1">
                <a:extLst>
                  <a:ext uri="{FF2B5EF4-FFF2-40B4-BE49-F238E27FC236}">
                    <a16:creationId xmlns:a16="http://schemas.microsoft.com/office/drawing/2014/main" id="{88F5307E-AD56-6A4E-A75C-79AD25F6D339}"/>
                  </a:ext>
                </a:extLst>
              </p:cNvPr>
              <p:cNvSpPr txBox="1">
                <a:spLocks/>
              </p:cNvSpPr>
              <p:nvPr/>
            </p:nvSpPr>
            <p:spPr>
              <a:xfrm rot="16200000">
                <a:off x="5390757" y="1096950"/>
                <a:ext cx="802056" cy="42870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200" b="1" i="1">
                          <a:latin typeface="Cambria Math" panose="02040503050406030204" pitchFamily="18" charset="0"/>
                        </a:rPr>
                        <m:t>#</m:t>
                      </m:r>
                      <m:f>
                        <m:fPr>
                          <m:ctrlPr>
                            <a:rPr lang="it-IT" sz="12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200" b="1" i="1">
                              <a:latin typeface="Cambria Math" panose="02040503050406030204" pitchFamily="18" charset="0"/>
                            </a:rPr>
                            <m:t>𝒆𝒗𝒆𝒏𝒕𝒔</m:t>
                          </m:r>
                        </m:num>
                        <m:den>
                          <m:r>
                            <a:rPr lang="it-IT" sz="1200" b="1" i="1">
                              <a:latin typeface="Cambria Math" panose="02040503050406030204" pitchFamily="18" charset="0"/>
                            </a:rPr>
                            <m:t>𝝈</m:t>
                          </m:r>
                        </m:den>
                      </m:f>
                    </m:oMath>
                  </m:oMathPara>
                </a14:m>
                <a:endParaRPr lang="it-IT" sz="1200" b="1" dirty="0"/>
              </a:p>
            </p:txBody>
          </p:sp>
        </mc:Choice>
        <mc:Fallback xmlns="">
          <p:sp>
            <p:nvSpPr>
              <p:cNvPr id="23" name="CasellaDiTesto 21">
                <a:extLst>
                  <a:ext uri="{FF2B5EF4-FFF2-40B4-BE49-F238E27FC236}">
                    <a16:creationId xmlns:a16="http://schemas.microsoft.com/office/drawing/2014/main" id="{88F5307E-AD56-6A4E-A75C-79AD25F6D3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390757" y="1096950"/>
                <a:ext cx="802056" cy="428707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ttangolo 27">
            <a:extLst>
              <a:ext uri="{FF2B5EF4-FFF2-40B4-BE49-F238E27FC236}">
                <a16:creationId xmlns:a16="http://schemas.microsoft.com/office/drawing/2014/main" id="{71526FA2-84F1-6749-80C7-719DC4FE7D7E}"/>
              </a:ext>
            </a:extLst>
          </p:cNvPr>
          <p:cNvSpPr/>
          <p:nvPr/>
        </p:nvSpPr>
        <p:spPr>
          <a:xfrm>
            <a:off x="1286680" y="3423276"/>
            <a:ext cx="3253564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Cartoon view of the technique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7FFD51-1B2E-1243-9DE8-88E1E7F95FBC}"/>
              </a:ext>
            </a:extLst>
          </p:cNvPr>
          <p:cNvSpPr txBox="1"/>
          <p:nvPr/>
        </p:nvSpPr>
        <p:spPr>
          <a:xfrm>
            <a:off x="1244009" y="5202122"/>
            <a:ext cx="3194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Bhabha scattering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48A6EC1-4861-EA1B-EA4B-F54CE3BD46DA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2608" y="3785194"/>
            <a:ext cx="3296256" cy="245826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8FEA0EA-8601-A038-59E4-EA10F4C56ACD}"/>
              </a:ext>
            </a:extLst>
          </p:cNvPr>
          <p:cNvSpPr/>
          <p:nvPr/>
        </p:nvSpPr>
        <p:spPr>
          <a:xfrm>
            <a:off x="3517392" y="4077261"/>
            <a:ext cx="566928" cy="91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9219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0DCE6-1BA2-8547-BD73-7978B62D6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PADME expected limits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817904-75F0-4047-B155-2B45C923F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Mauro Raggi, Sapienza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920A1C-1FEE-9440-8D27-238108955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38</a:t>
            </a:fld>
            <a:endParaRPr lang="en-US"/>
          </a:p>
        </p:txBody>
      </p:sp>
      <p:pic>
        <p:nvPicPr>
          <p:cNvPr id="7" name="Picture 6" descr="Chart, bar chart&#10;&#10;Description automatically generated">
            <a:extLst>
              <a:ext uri="{FF2B5EF4-FFF2-40B4-BE49-F238E27FC236}">
                <a16:creationId xmlns:a16="http://schemas.microsoft.com/office/drawing/2014/main" id="{B7577410-DADF-0149-8FF5-48A1B81B4B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531" y="1657560"/>
            <a:ext cx="3967593" cy="296975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B878C4-DBEC-4F45-9A7F-EE7BC6F92B4B}"/>
              </a:ext>
            </a:extLst>
          </p:cNvPr>
          <p:cNvSpPr txBox="1"/>
          <p:nvPr/>
        </p:nvSpPr>
        <p:spPr>
          <a:xfrm>
            <a:off x="15041" y="914808"/>
            <a:ext cx="742774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L. </a:t>
            </a:r>
            <a:r>
              <a:rPr lang="en-GB" sz="1600" dirty="0" err="1"/>
              <a:t>Darmé</a:t>
            </a:r>
            <a:r>
              <a:rPr lang="en-GB" sz="1600" dirty="0"/>
              <a:t>, M. Mancini, E. </a:t>
            </a:r>
            <a:r>
              <a:rPr lang="en-GB" sz="1600" dirty="0" err="1"/>
              <a:t>Nardi</a:t>
            </a:r>
            <a:r>
              <a:rPr lang="en-GB" sz="1600" dirty="0"/>
              <a:t>, M. Raggi </a:t>
            </a:r>
            <a:br>
              <a:rPr lang="en-GB" sz="1600" dirty="0"/>
            </a:br>
            <a:r>
              <a:rPr lang="en-GB" sz="1200" dirty="0">
                <a:solidFill>
                  <a:srgbClr val="800000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Darmé</a:t>
            </a:r>
            <a:r>
              <a:rPr lang="en-GB" sz="1200" dirty="0">
                <a:solidFill>
                  <a:srgbClr val="CC9900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GB" sz="1200" dirty="0">
                <a:solidFill>
                  <a:srgbClr val="800000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et al. Phys. Rev. D 106,115036</a:t>
            </a:r>
            <a:endParaRPr lang="en-GB" sz="1200" dirty="0">
              <a:solidFill>
                <a:srgbClr val="800000"/>
              </a:solidFill>
              <a:effectLst/>
            </a:endParaRPr>
          </a:p>
          <a:p>
            <a:endParaRPr lang="en-GB" sz="1600" dirty="0">
              <a:solidFill>
                <a:schemeClr val="accent2"/>
              </a:solidFill>
            </a:endParaRPr>
          </a:p>
        </p:txBody>
      </p:sp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5312F3DB-F13A-F147-A20E-88CCB2ECCFF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2882" y="1630538"/>
            <a:ext cx="3987554" cy="300253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5BD4267-A780-8D43-8C0E-F0AA449EE95E}"/>
              </a:ext>
            </a:extLst>
          </p:cNvPr>
          <p:cNvSpPr txBox="1"/>
          <p:nvPr/>
        </p:nvSpPr>
        <p:spPr>
          <a:xfrm>
            <a:off x="1282674" y="1382306"/>
            <a:ext cx="2985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800000"/>
                </a:solidFill>
              </a:rPr>
              <a:t>Vector X17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A91468A-9414-4B47-9040-BFF8D517F29B}"/>
              </a:ext>
            </a:extLst>
          </p:cNvPr>
          <p:cNvSpPr txBox="1"/>
          <p:nvPr/>
        </p:nvSpPr>
        <p:spPr>
          <a:xfrm>
            <a:off x="5407025" y="1382306"/>
            <a:ext cx="2985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800000"/>
                </a:solidFill>
              </a:rPr>
              <a:t>Pseudo scalar X17</a:t>
            </a:r>
          </a:p>
        </p:txBody>
      </p:sp>
      <p:sp>
        <p:nvSpPr>
          <p:cNvPr id="19" name="Rettangolo 27">
            <a:extLst>
              <a:ext uri="{FF2B5EF4-FFF2-40B4-BE49-F238E27FC236}">
                <a16:creationId xmlns:a16="http://schemas.microsoft.com/office/drawing/2014/main" id="{E45D8A12-83C7-6346-8745-8133B9AA0499}"/>
              </a:ext>
            </a:extLst>
          </p:cNvPr>
          <p:cNvSpPr/>
          <p:nvPr/>
        </p:nvSpPr>
        <p:spPr>
          <a:xfrm>
            <a:off x="78542" y="4794470"/>
            <a:ext cx="9014658" cy="10772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/>
              <a:t>BG from SM Bhabha scattering under control down to </a:t>
            </a:r>
            <a:r>
              <a:rPr lang="en-US" sz="1600" dirty="0">
                <a:latin typeface="Symbol" pitchFamily="2" charset="2"/>
              </a:rPr>
              <a:t>e</a:t>
            </a:r>
            <a:r>
              <a:rPr lang="en-US" sz="1600" dirty="0"/>
              <a:t> = few 10</a:t>
            </a:r>
            <a:r>
              <a:rPr lang="en-US" sz="1600" baseline="30000" dirty="0"/>
              <a:t>-4</a:t>
            </a:r>
          </a:p>
          <a:p>
            <a:r>
              <a:rPr lang="en-US" sz="1600" dirty="0"/>
              <a:t>Need precise luminosity measurement and systematic errors control (&lt;1%)</a:t>
            </a:r>
          </a:p>
          <a:p>
            <a:r>
              <a:rPr lang="en-US" sz="1600" dirty="0">
                <a:solidFill>
                  <a:srgbClr val="800000"/>
                </a:solidFill>
              </a:rPr>
              <a:t>Need ~1E10 POT per each energy point</a:t>
            </a:r>
          </a:p>
          <a:p>
            <a:r>
              <a:rPr lang="en-US" sz="1600" dirty="0">
                <a:solidFill>
                  <a:srgbClr val="800000"/>
                </a:solidFill>
              </a:rPr>
              <a:t>PADME maximum sensitivity in the vector case</a:t>
            </a:r>
            <a:r>
              <a:rPr lang="en-US" sz="1600" b="1" dirty="0">
                <a:solidFill>
                  <a:srgbClr val="0070C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4513938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A8DDDE63-A27D-2B49-8C5A-15F9E0921C91}"/>
              </a:ext>
            </a:extLst>
          </p:cNvPr>
          <p:cNvSpPr txBox="1"/>
          <p:nvPr/>
        </p:nvSpPr>
        <p:spPr>
          <a:xfrm>
            <a:off x="3543" y="1064406"/>
            <a:ext cx="4706680" cy="1077218"/>
          </a:xfrm>
          <a:prstGeom prst="rect">
            <a:avLst/>
          </a:prstGeom>
          <a:solidFill>
            <a:srgbClr val="EFECE6"/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176400" indent="-176400">
              <a:spcBef>
                <a:spcPts val="0"/>
              </a:spcBef>
              <a:buClrTx/>
              <a:buFont typeface="Wingdings" pitchFamily="2" charset="2"/>
              <a:buChar char="§"/>
              <a:defRPr sz="1600"/>
            </a:lvl1pPr>
            <a:lvl3pPr marL="525650" lvl="2" indent="-176400">
              <a:spcBef>
                <a:spcPts val="0"/>
              </a:spcBef>
              <a:buClrTx/>
              <a:buFont typeface="Wingdings" pitchFamily="2" charset="2"/>
              <a:buChar char="§"/>
              <a:defRPr sz="1400"/>
            </a:lvl3pPr>
          </a:lstStyle>
          <a:p>
            <a:pPr marL="0" indent="0">
              <a:buNone/>
            </a:pPr>
            <a:r>
              <a:rPr lang="en-GB" b="1" dirty="0"/>
              <a:t>Run III </a:t>
            </a:r>
            <a:r>
              <a:rPr lang="en-GB" dirty="0"/>
              <a:t>PADME data set contains </a:t>
            </a:r>
            <a:r>
              <a:rPr lang="en-GB" b="1" dirty="0"/>
              <a:t>3 subset </a:t>
            </a:r>
          </a:p>
          <a:p>
            <a:r>
              <a:rPr lang="en-GB" b="1" dirty="0">
                <a:solidFill>
                  <a:srgbClr val="0003FA"/>
                </a:solidFill>
              </a:rPr>
              <a:t>On resonance:</a:t>
            </a:r>
            <a:r>
              <a:rPr lang="en-GB" dirty="0"/>
              <a:t> </a:t>
            </a:r>
            <a:r>
              <a:rPr lang="en-GB" b="1" dirty="0">
                <a:solidFill>
                  <a:srgbClr val="0003FA"/>
                </a:solidFill>
              </a:rPr>
              <a:t>47 points (263-299) MeV</a:t>
            </a:r>
          </a:p>
          <a:p>
            <a:r>
              <a:rPr lang="en-GB" b="1" dirty="0">
                <a:solidFill>
                  <a:srgbClr val="00B050"/>
                </a:solidFill>
              </a:rPr>
              <a:t>Below resonance:</a:t>
            </a:r>
            <a:r>
              <a:rPr lang="en-GB" dirty="0"/>
              <a:t> </a:t>
            </a:r>
            <a:r>
              <a:rPr lang="en-GB" b="1" dirty="0">
                <a:solidFill>
                  <a:srgbClr val="00B050"/>
                </a:solidFill>
              </a:rPr>
              <a:t>5 points (205-211) MeV</a:t>
            </a:r>
            <a:r>
              <a:rPr lang="en-GB" dirty="0"/>
              <a:t> </a:t>
            </a:r>
          </a:p>
          <a:p>
            <a:r>
              <a:rPr lang="en-GB" b="1" dirty="0">
                <a:solidFill>
                  <a:srgbClr val="FF0000"/>
                </a:solidFill>
              </a:rPr>
              <a:t>Over resonance:</a:t>
            </a:r>
            <a:r>
              <a:rPr lang="en-GB" b="1" dirty="0"/>
              <a:t> </a:t>
            </a:r>
            <a:r>
              <a:rPr lang="en-GB" b="1" dirty="0">
                <a:solidFill>
                  <a:srgbClr val="FF0000"/>
                </a:solidFill>
              </a:rPr>
              <a:t>1 energy 402. MeV</a:t>
            </a:r>
          </a:p>
        </p:txBody>
      </p:sp>
      <p:pic>
        <p:nvPicPr>
          <p:cNvPr id="15" name="Picture 14" descr="A graph of a graph of a number of dots&#10;&#10;Description automatically generated with medium confidence">
            <a:extLst>
              <a:ext uri="{FF2B5EF4-FFF2-40B4-BE49-F238E27FC236}">
                <a16:creationId xmlns:a16="http://schemas.microsoft.com/office/drawing/2014/main" id="{BD26E6DF-9D7D-1F42-8E28-1C43C53B55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1119" y="925805"/>
            <a:ext cx="4555099" cy="46590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975A29-F7C4-294D-96B2-61FC4CF66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PADME Run III data set: winter 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D7270B-7467-2E49-9037-5409F669D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Mauro Raggi, Sapienza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CF9053-8652-EF4E-8BDA-8DC540F63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39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42EB4A-8B6B-5E42-A931-3F3416207E66}"/>
              </a:ext>
            </a:extLst>
          </p:cNvPr>
          <p:cNvSpPr txBox="1"/>
          <p:nvPr/>
        </p:nvSpPr>
        <p:spPr>
          <a:xfrm>
            <a:off x="-6" y="2339905"/>
            <a:ext cx="4572006" cy="1077218"/>
          </a:xfrm>
          <a:prstGeom prst="rect">
            <a:avLst/>
          </a:prstGeom>
          <a:solidFill>
            <a:srgbClr val="0003FA">
              <a:alpha val="24000"/>
            </a:srgbClr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Wingdings" pitchFamily="2" charset="2"/>
              <a:buChar char="§"/>
              <a:defRPr sz="1600"/>
            </a:lvl1pPr>
          </a:lstStyle>
          <a:p>
            <a:pPr marL="0" indent="0">
              <a:buNone/>
            </a:pPr>
            <a:r>
              <a:rPr lang="en-GB" dirty="0"/>
              <a:t>On resonance points </a:t>
            </a:r>
            <a:r>
              <a:rPr lang="en-GB" b="1" dirty="0">
                <a:solidFill>
                  <a:srgbClr val="0003FA"/>
                </a:solidFill>
              </a:rPr>
              <a:t>spaced</a:t>
            </a:r>
            <a:r>
              <a:rPr lang="en-GB" dirty="0"/>
              <a:t> by </a:t>
            </a:r>
            <a:r>
              <a:rPr lang="en-GB" b="1" dirty="0">
                <a:solidFill>
                  <a:srgbClr val="0003FA"/>
                </a:solidFill>
              </a:rPr>
              <a:t>~0.75 MeV</a:t>
            </a:r>
          </a:p>
          <a:p>
            <a:pPr marL="0" indent="0">
              <a:buNone/>
            </a:pPr>
            <a:r>
              <a:rPr lang="en-GB" dirty="0"/>
              <a:t>Point spacing equal to the energy resolution</a:t>
            </a:r>
          </a:p>
          <a:p>
            <a:pPr marL="0" indent="0">
              <a:buNone/>
            </a:pPr>
            <a:r>
              <a:rPr lang="en-GB" b="1" dirty="0">
                <a:solidFill>
                  <a:srgbClr val="0003FA"/>
                </a:solidFill>
              </a:rPr>
              <a:t>Mass region 16.4 MeV&lt;M</a:t>
            </a:r>
            <a:r>
              <a:rPr lang="en-GB" b="1" baseline="-25000" dirty="0">
                <a:solidFill>
                  <a:srgbClr val="0003FA"/>
                </a:solidFill>
              </a:rPr>
              <a:t>X17</a:t>
            </a:r>
            <a:r>
              <a:rPr lang="en-GB" b="1" dirty="0">
                <a:solidFill>
                  <a:srgbClr val="0003FA"/>
                </a:solidFill>
              </a:rPr>
              <a:t>&lt;17.5 MeV</a:t>
            </a:r>
          </a:p>
          <a:p>
            <a:pPr marL="0" indent="0">
              <a:buNone/>
            </a:pPr>
            <a:r>
              <a:rPr lang="en-GB" b="1" dirty="0">
                <a:solidFill>
                  <a:srgbClr val="0003FA"/>
                </a:solidFill>
              </a:rPr>
              <a:t>statistics &gt;1x10</a:t>
            </a:r>
            <a:r>
              <a:rPr lang="en-GB" b="1" baseline="30000" dirty="0">
                <a:solidFill>
                  <a:srgbClr val="0003FA"/>
                </a:solidFill>
              </a:rPr>
              <a:t>10</a:t>
            </a:r>
            <a:r>
              <a:rPr lang="en-GB" b="1" dirty="0">
                <a:solidFill>
                  <a:srgbClr val="0003FA"/>
                </a:solidFill>
              </a:rPr>
              <a:t> </a:t>
            </a:r>
            <a:r>
              <a:rPr lang="en-GB" b="1" dirty="0" err="1">
                <a:solidFill>
                  <a:srgbClr val="0003FA"/>
                </a:solidFill>
              </a:rPr>
              <a:t>PoT</a:t>
            </a:r>
            <a:r>
              <a:rPr lang="en-GB" b="1" dirty="0">
                <a:solidFill>
                  <a:srgbClr val="0003FA"/>
                </a:solidFill>
              </a:rPr>
              <a:t> per point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EE2BCC-67F1-DD47-9DAB-D3F4BB8E607B}"/>
              </a:ext>
            </a:extLst>
          </p:cNvPr>
          <p:cNvSpPr/>
          <p:nvPr/>
        </p:nvSpPr>
        <p:spPr>
          <a:xfrm>
            <a:off x="6562559" y="3465513"/>
            <a:ext cx="114675" cy="1844443"/>
          </a:xfrm>
          <a:prstGeom prst="rect">
            <a:avLst/>
          </a:prstGeom>
          <a:solidFill>
            <a:srgbClr val="339900">
              <a:alpha val="28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64E74A-7536-1E45-B6EA-428949E5C7C0}"/>
              </a:ext>
            </a:extLst>
          </p:cNvPr>
          <p:cNvSpPr txBox="1"/>
          <p:nvPr/>
        </p:nvSpPr>
        <p:spPr>
          <a:xfrm>
            <a:off x="5272881" y="3465513"/>
            <a:ext cx="165954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339900"/>
                </a:solidFill>
              </a:rPr>
              <a:t>arXiv:2304.09877v1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36BF979-CA6F-1D4B-B331-5CBF5AA30C61}"/>
              </a:ext>
            </a:extLst>
          </p:cNvPr>
          <p:cNvCxnSpPr>
            <a:cxnSpLocks/>
          </p:cNvCxnSpPr>
          <p:nvPr/>
        </p:nvCxnSpPr>
        <p:spPr>
          <a:xfrm flipH="1" flipV="1">
            <a:off x="6865209" y="3476146"/>
            <a:ext cx="14056" cy="181254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0C26923-C7FC-AA44-A2E6-93A57017AEEA}"/>
              </a:ext>
            </a:extLst>
          </p:cNvPr>
          <p:cNvSpPr txBox="1"/>
          <p:nvPr/>
        </p:nvSpPr>
        <p:spPr>
          <a:xfrm>
            <a:off x="4565153" y="5660439"/>
            <a:ext cx="46001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339900"/>
                </a:solidFill>
              </a:rPr>
              <a:t>GREEN</a:t>
            </a:r>
            <a:r>
              <a:rPr lang="en-GB" sz="1400" b="1" dirty="0"/>
              <a:t> </a:t>
            </a:r>
            <a:r>
              <a:rPr lang="en-GB" sz="1400" dirty="0"/>
              <a:t>mass range</a:t>
            </a:r>
            <a:r>
              <a:rPr lang="en-GB" sz="1400" b="1" dirty="0"/>
              <a:t> </a:t>
            </a:r>
            <a:r>
              <a:rPr lang="en-GB" sz="1400" dirty="0"/>
              <a:t>fit results in </a:t>
            </a:r>
            <a:r>
              <a:rPr lang="en-GB" sz="1400" dirty="0">
                <a:solidFill>
                  <a:srgbClr val="339900"/>
                </a:solidFill>
              </a:rPr>
              <a:t>arXiv:2304.09877v1</a:t>
            </a:r>
          </a:p>
          <a:p>
            <a:r>
              <a:rPr lang="en-GB" sz="1400" b="1" dirty="0">
                <a:solidFill>
                  <a:srgbClr val="0003FA"/>
                </a:solidFill>
              </a:rPr>
              <a:t>Dots</a:t>
            </a:r>
            <a:r>
              <a:rPr lang="en-GB" sz="1400" b="1" dirty="0"/>
              <a:t> </a:t>
            </a:r>
            <a:r>
              <a:rPr lang="en-GB" sz="1400" dirty="0"/>
              <a:t>mass points explored by PADME</a:t>
            </a:r>
          </a:p>
          <a:p>
            <a:r>
              <a:rPr lang="en-GB" sz="1400" dirty="0"/>
              <a:t>   Mass limit imposed by </a:t>
            </a:r>
            <a:r>
              <a:rPr lang="en-GB" sz="1400" baseline="30000" dirty="0"/>
              <a:t>12</a:t>
            </a:r>
            <a:r>
              <a:rPr lang="en-GB" sz="1400" dirty="0"/>
              <a:t>C observation </a:t>
            </a:r>
            <a:endParaRPr lang="en-GB" sz="1400" b="1" dirty="0">
              <a:solidFill>
                <a:srgbClr val="339900"/>
              </a:solidFill>
            </a:endParaRPr>
          </a:p>
          <a:p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FB9414-3F71-4349-9FA2-F0D37104E537}"/>
              </a:ext>
            </a:extLst>
          </p:cNvPr>
          <p:cNvSpPr txBox="1"/>
          <p:nvPr/>
        </p:nvSpPr>
        <p:spPr>
          <a:xfrm>
            <a:off x="6865209" y="3644618"/>
            <a:ext cx="165954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aseline="30000" dirty="0">
                <a:solidFill>
                  <a:srgbClr val="C00000"/>
                </a:solidFill>
              </a:rPr>
              <a:t>12</a:t>
            </a:r>
            <a:r>
              <a:rPr lang="en-GB" sz="1000" dirty="0">
                <a:solidFill>
                  <a:srgbClr val="C00000"/>
                </a:solidFill>
              </a:rPr>
              <a:t>C mass constraint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D01BE27-8D28-F341-BA44-9A2F824FEC48}"/>
              </a:ext>
            </a:extLst>
          </p:cNvPr>
          <p:cNvSpPr txBox="1"/>
          <p:nvPr/>
        </p:nvSpPr>
        <p:spPr>
          <a:xfrm>
            <a:off x="3536" y="3589223"/>
            <a:ext cx="4572006" cy="830997"/>
          </a:xfrm>
          <a:prstGeom prst="rect">
            <a:avLst/>
          </a:prstGeom>
          <a:solidFill>
            <a:srgbClr val="00B050">
              <a:alpha val="24000"/>
            </a:srgbClr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Wingdings" pitchFamily="2" charset="2"/>
              <a:buChar char="§"/>
              <a:defRPr sz="1600"/>
            </a:lvl1pPr>
          </a:lstStyle>
          <a:p>
            <a:pPr marL="0" indent="0">
              <a:buNone/>
            </a:pPr>
            <a:r>
              <a:rPr lang="en-GB" dirty="0"/>
              <a:t>Below resonance </a:t>
            </a:r>
            <a:r>
              <a:rPr lang="en-GB" b="1" dirty="0">
                <a:solidFill>
                  <a:srgbClr val="00B050"/>
                </a:solidFill>
              </a:rPr>
              <a:t>spaced</a:t>
            </a:r>
            <a:r>
              <a:rPr lang="en-GB" dirty="0"/>
              <a:t> by </a:t>
            </a:r>
            <a:r>
              <a:rPr lang="en-GB" b="1" dirty="0">
                <a:solidFill>
                  <a:srgbClr val="00B050"/>
                </a:solidFill>
              </a:rPr>
              <a:t>~1.5 MeV</a:t>
            </a:r>
          </a:p>
          <a:p>
            <a:pPr marL="0" indent="0">
              <a:buNone/>
            </a:pPr>
            <a:r>
              <a:rPr lang="en-GB" b="1" dirty="0">
                <a:solidFill>
                  <a:srgbClr val="00B050"/>
                </a:solidFill>
              </a:rPr>
              <a:t>Statistics &gt;1x10</a:t>
            </a:r>
            <a:r>
              <a:rPr lang="en-GB" b="1" baseline="30000" dirty="0">
                <a:solidFill>
                  <a:srgbClr val="00B050"/>
                </a:solidFill>
              </a:rPr>
              <a:t>10</a:t>
            </a:r>
            <a:r>
              <a:rPr lang="en-GB" b="1" dirty="0">
                <a:solidFill>
                  <a:srgbClr val="00B050"/>
                </a:solidFill>
              </a:rPr>
              <a:t> </a:t>
            </a:r>
            <a:r>
              <a:rPr lang="en-GB" b="1" dirty="0" err="1">
                <a:solidFill>
                  <a:srgbClr val="00B050"/>
                </a:solidFill>
              </a:rPr>
              <a:t>PoT</a:t>
            </a:r>
            <a:r>
              <a:rPr lang="en-GB" b="1" dirty="0">
                <a:solidFill>
                  <a:srgbClr val="00B050"/>
                </a:solidFill>
              </a:rPr>
              <a:t> per point</a:t>
            </a:r>
            <a:br>
              <a:rPr lang="en-GB" dirty="0">
                <a:solidFill>
                  <a:srgbClr val="00B050"/>
                </a:solidFill>
              </a:rPr>
            </a:br>
            <a:r>
              <a:rPr lang="en-GB" dirty="0"/>
              <a:t>Used to validate analysis method </a:t>
            </a:r>
            <a:endParaRPr lang="en-GB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6C88D1-1619-6F44-A770-B24292E438B6}"/>
              </a:ext>
            </a:extLst>
          </p:cNvPr>
          <p:cNvSpPr txBox="1"/>
          <p:nvPr/>
        </p:nvSpPr>
        <p:spPr>
          <a:xfrm>
            <a:off x="7782" y="4586804"/>
            <a:ext cx="4572006" cy="830997"/>
          </a:xfrm>
          <a:prstGeom prst="rect">
            <a:avLst/>
          </a:prstGeom>
          <a:solidFill>
            <a:srgbClr val="FF0000">
              <a:alpha val="24000"/>
            </a:srgbClr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Wingdings" pitchFamily="2" charset="2"/>
              <a:buChar char="§"/>
              <a:defRPr sz="1600"/>
            </a:lvl1pPr>
          </a:lstStyle>
          <a:p>
            <a:pPr marL="0" indent="0">
              <a:buNone/>
            </a:pPr>
            <a:r>
              <a:rPr lang="en-GB" dirty="0"/>
              <a:t>1 over resonance energy </a:t>
            </a:r>
            <a:r>
              <a:rPr lang="en-GB" b="1" dirty="0">
                <a:solidFill>
                  <a:srgbClr val="FF0000"/>
                </a:solidFill>
              </a:rPr>
              <a:t>5 different runs</a:t>
            </a:r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Statistics ~0.4x10</a:t>
            </a:r>
            <a:r>
              <a:rPr lang="en-GB" b="1" baseline="30000" dirty="0">
                <a:solidFill>
                  <a:srgbClr val="FF0000"/>
                </a:solidFill>
              </a:rPr>
              <a:t>10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PoT</a:t>
            </a:r>
            <a:r>
              <a:rPr lang="en-GB" b="1" dirty="0">
                <a:solidFill>
                  <a:srgbClr val="FF0000"/>
                </a:solidFill>
              </a:rPr>
              <a:t> per run ~2E10 total</a:t>
            </a:r>
            <a:br>
              <a:rPr lang="en-GB" dirty="0">
                <a:solidFill>
                  <a:srgbClr val="00B050"/>
                </a:solidFill>
              </a:rPr>
            </a:br>
            <a:r>
              <a:rPr lang="en-GB" dirty="0"/>
              <a:t>Used to validate </a:t>
            </a:r>
            <a:r>
              <a:rPr lang="en-GB" dirty="0" err="1"/>
              <a:t>NPoT</a:t>
            </a:r>
            <a:r>
              <a:rPr lang="en-GB" dirty="0"/>
              <a:t> measurement stability </a:t>
            </a:r>
            <a:endParaRPr lang="en-GB" b="1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978729B-7775-3647-A3F2-1D9DD9B1E300}"/>
              </a:ext>
            </a:extLst>
          </p:cNvPr>
          <p:cNvCxnSpPr>
            <a:cxnSpLocks/>
          </p:cNvCxnSpPr>
          <p:nvPr/>
        </p:nvCxnSpPr>
        <p:spPr>
          <a:xfrm flipH="1" flipV="1">
            <a:off x="4738491" y="6142869"/>
            <a:ext cx="7431" cy="277555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8748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8B7F80FB-5E49-94CE-253C-6CAB86843E7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7462" y="2021261"/>
            <a:ext cx="1674790" cy="47203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BEDDC22-9E6E-CE42-B6B5-6B6874E98E1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88" y="3989789"/>
            <a:ext cx="4595528" cy="135251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E8635AE-AFA8-0C7C-8388-3C95D9D994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17916" y="936255"/>
            <a:ext cx="5779925" cy="403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C78811-3723-1446-9527-7C16DA4D1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698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GB" dirty="0"/>
              <a:t>The orbits of the planets: a subtle balance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7F63BB-D445-5649-BA7F-52B4B742F14F}"/>
              </a:ext>
            </a:extLst>
          </p:cNvPr>
          <p:cNvSpPr txBox="1"/>
          <p:nvPr/>
        </p:nvSpPr>
        <p:spPr>
          <a:xfrm>
            <a:off x="2713" y="5452879"/>
            <a:ext cx="9129712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177750" indent="-177750">
              <a:buFont typeface="Wingdings" pitchFamily="2" charset="2"/>
              <a:buChar char="§"/>
              <a:defRPr sz="1600"/>
            </a:lvl1pPr>
          </a:lstStyle>
          <a:p>
            <a:pPr marL="0" indent="0">
              <a:buNone/>
            </a:pPr>
            <a:r>
              <a:rPr lang="en-US" dirty="0">
                <a:effectLst/>
              </a:rPr>
              <a:t>The speed at which a planet orbits a massive body decreases as the distance from the body increases, following a 1/√D relationship.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CF00BE1-7992-DC4D-9555-951A19859224}"/>
              </a:ext>
            </a:extLst>
          </p:cNvPr>
          <p:cNvCxnSpPr>
            <a:cxnSpLocks/>
          </p:cNvCxnSpPr>
          <p:nvPr/>
        </p:nvCxnSpPr>
        <p:spPr>
          <a:xfrm flipH="1">
            <a:off x="7745807" y="1741570"/>
            <a:ext cx="714365" cy="3693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5B4BB10-2BF8-6940-A3C4-9A51F545E163}"/>
              </a:ext>
            </a:extLst>
          </p:cNvPr>
          <p:cNvCxnSpPr>
            <a:cxnSpLocks/>
          </p:cNvCxnSpPr>
          <p:nvPr/>
        </p:nvCxnSpPr>
        <p:spPr>
          <a:xfrm flipV="1">
            <a:off x="8460172" y="1365364"/>
            <a:ext cx="721914" cy="378280"/>
          </a:xfrm>
          <a:prstGeom prst="straightConnector1">
            <a:avLst/>
          </a:prstGeom>
          <a:ln>
            <a:solidFill>
              <a:srgbClr val="0003F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3966857-2509-CD49-A261-D1F729957C97}"/>
              </a:ext>
            </a:extLst>
          </p:cNvPr>
          <p:cNvSpPr txBox="1"/>
          <p:nvPr/>
        </p:nvSpPr>
        <p:spPr>
          <a:xfrm>
            <a:off x="7893207" y="1938214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rgbClr val="C00000"/>
                </a:solidFill>
              </a:rPr>
              <a:t>F</a:t>
            </a:r>
            <a:r>
              <a:rPr lang="it-IT" b="1" baseline="-25000" dirty="0" err="1">
                <a:solidFill>
                  <a:srgbClr val="C00000"/>
                </a:solidFill>
              </a:rPr>
              <a:t>g</a:t>
            </a:r>
            <a:endParaRPr lang="it-IT" b="1" baseline="-25000" dirty="0">
              <a:solidFill>
                <a:srgbClr val="C00000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D424991-E0B1-5B41-84A2-4C3F6DFEB8C0}"/>
              </a:ext>
            </a:extLst>
          </p:cNvPr>
          <p:cNvSpPr/>
          <p:nvPr/>
        </p:nvSpPr>
        <p:spPr>
          <a:xfrm>
            <a:off x="8697841" y="990043"/>
            <a:ext cx="4010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err="1">
                <a:solidFill>
                  <a:srgbClr val="0003FA"/>
                </a:solidFill>
              </a:rPr>
              <a:t>F</a:t>
            </a:r>
            <a:r>
              <a:rPr lang="it-IT" b="1" baseline="-25000" dirty="0" err="1">
                <a:solidFill>
                  <a:srgbClr val="0003FA"/>
                </a:solidFill>
              </a:rPr>
              <a:t>c</a:t>
            </a:r>
            <a:endParaRPr lang="it-IT" b="1" baseline="-25000" dirty="0">
              <a:solidFill>
                <a:srgbClr val="0003FA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24705E8-9B68-244E-B0EF-A6B8E23A9895}"/>
              </a:ext>
            </a:extLst>
          </p:cNvPr>
          <p:cNvSpPr/>
          <p:nvPr/>
        </p:nvSpPr>
        <p:spPr>
          <a:xfrm>
            <a:off x="152881" y="1944657"/>
            <a:ext cx="548891" cy="57116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29E304E-4C81-5945-8C54-0E88EFAAFC72}"/>
              </a:ext>
            </a:extLst>
          </p:cNvPr>
          <p:cNvSpPr/>
          <p:nvPr/>
        </p:nvSpPr>
        <p:spPr>
          <a:xfrm>
            <a:off x="862855" y="1994220"/>
            <a:ext cx="1148317" cy="472036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638A3E-305A-F53E-D81C-EE3696409606}"/>
              </a:ext>
            </a:extLst>
          </p:cNvPr>
          <p:cNvSpPr/>
          <p:nvPr/>
        </p:nvSpPr>
        <p:spPr>
          <a:xfrm>
            <a:off x="5753528" y="4637361"/>
            <a:ext cx="1520575" cy="31261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66ED23F-3477-EA68-C5C4-053DA4859814}"/>
              </a:ext>
            </a:extLst>
          </p:cNvPr>
          <p:cNvSpPr/>
          <p:nvPr/>
        </p:nvSpPr>
        <p:spPr>
          <a:xfrm>
            <a:off x="2643659" y="2488163"/>
            <a:ext cx="709359" cy="343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BC38EB-837C-52CB-D404-E1EAB747975A}"/>
              </a:ext>
            </a:extLst>
          </p:cNvPr>
          <p:cNvSpPr txBox="1"/>
          <p:nvPr/>
        </p:nvSpPr>
        <p:spPr>
          <a:xfrm>
            <a:off x="4393906" y="3173482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D0B44A-A44D-C731-DE91-216DD577E2F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8931" y="5062352"/>
            <a:ext cx="964591" cy="18116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7FF748-D286-9A7B-F205-8ADAE1F3A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4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EF69E58-5738-57A3-198C-B2074FB8448D}"/>
              </a:ext>
            </a:extLst>
          </p:cNvPr>
          <p:cNvSpPr/>
          <p:nvPr/>
        </p:nvSpPr>
        <p:spPr>
          <a:xfrm>
            <a:off x="233233" y="1569982"/>
            <a:ext cx="4010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err="1">
                <a:solidFill>
                  <a:srgbClr val="0003FA"/>
                </a:solidFill>
              </a:rPr>
              <a:t>F</a:t>
            </a:r>
            <a:r>
              <a:rPr lang="it-IT" b="1" baseline="-25000" dirty="0" err="1">
                <a:solidFill>
                  <a:srgbClr val="0003FA"/>
                </a:solidFill>
              </a:rPr>
              <a:t>c</a:t>
            </a:r>
            <a:endParaRPr lang="it-IT" b="1" baseline="-25000" dirty="0">
              <a:solidFill>
                <a:srgbClr val="0003FA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ED2888-ED42-972B-A91E-9609A863DDC4}"/>
              </a:ext>
            </a:extLst>
          </p:cNvPr>
          <p:cNvSpPr txBox="1"/>
          <p:nvPr/>
        </p:nvSpPr>
        <p:spPr>
          <a:xfrm>
            <a:off x="1233811" y="1577942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rgbClr val="800000"/>
                </a:solidFill>
              </a:rPr>
              <a:t>F</a:t>
            </a:r>
            <a:r>
              <a:rPr lang="it-IT" b="1" baseline="-25000" dirty="0" err="1">
                <a:solidFill>
                  <a:srgbClr val="800000"/>
                </a:solidFill>
              </a:rPr>
              <a:t>g</a:t>
            </a:r>
            <a:endParaRPr lang="it-IT" b="1" baseline="-25000" dirty="0">
              <a:solidFill>
                <a:srgbClr val="800000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D625913-EF48-E375-F520-DB7CA204A7C4}"/>
              </a:ext>
            </a:extLst>
          </p:cNvPr>
          <p:cNvCxnSpPr/>
          <p:nvPr/>
        </p:nvCxnSpPr>
        <p:spPr>
          <a:xfrm flipV="1">
            <a:off x="26988" y="4139413"/>
            <a:ext cx="186372" cy="1827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4A0DCD7-EA69-2104-B327-0AD78BC9C746}"/>
              </a:ext>
            </a:extLst>
          </p:cNvPr>
          <p:cNvCxnSpPr/>
          <p:nvPr/>
        </p:nvCxnSpPr>
        <p:spPr>
          <a:xfrm flipV="1">
            <a:off x="1060197" y="3999253"/>
            <a:ext cx="186372" cy="1827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2729757-F6F2-0759-141B-4CA0E8422694}"/>
              </a:ext>
            </a:extLst>
          </p:cNvPr>
          <p:cNvCxnSpPr/>
          <p:nvPr/>
        </p:nvCxnSpPr>
        <p:spPr>
          <a:xfrm flipV="1">
            <a:off x="329301" y="4248756"/>
            <a:ext cx="186372" cy="1827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EFE42BC-E34A-46FD-2F37-523079B77C8C}"/>
              </a:ext>
            </a:extLst>
          </p:cNvPr>
          <p:cNvCxnSpPr>
            <a:cxnSpLocks/>
          </p:cNvCxnSpPr>
          <p:nvPr/>
        </p:nvCxnSpPr>
        <p:spPr>
          <a:xfrm flipV="1">
            <a:off x="1360584" y="4252635"/>
            <a:ext cx="94178" cy="749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5223B26-8351-3AD2-C30A-8D042A7F5802}"/>
              </a:ext>
            </a:extLst>
          </p:cNvPr>
          <p:cNvSpPr txBox="1"/>
          <p:nvPr/>
        </p:nvSpPr>
        <p:spPr>
          <a:xfrm>
            <a:off x="14288" y="940185"/>
            <a:ext cx="4735806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177750" indent="-177750">
              <a:buFont typeface="Wingdings" pitchFamily="2" charset="2"/>
              <a:buChar char="§"/>
              <a:defRPr sz="1600"/>
            </a:lvl1pPr>
          </a:lstStyle>
          <a:p>
            <a:pPr marL="0" indent="0">
              <a:buNone/>
            </a:pPr>
            <a:r>
              <a:rPr lang="en-GB" dirty="0"/>
              <a:t>The planet maintain its orbit due to the </a:t>
            </a:r>
            <a:br>
              <a:rPr lang="en-GB" dirty="0"/>
            </a:br>
            <a:r>
              <a:rPr lang="en-GB" dirty="0"/>
              <a:t>equilibrium of two forces: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ECE0DD8-73D5-02A3-EB2D-973C678734FC}"/>
              </a:ext>
            </a:extLst>
          </p:cNvPr>
          <p:cNvSpPr txBox="1"/>
          <p:nvPr/>
        </p:nvSpPr>
        <p:spPr>
          <a:xfrm>
            <a:off x="0" y="3129560"/>
            <a:ext cx="2653995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177750" indent="-177750">
              <a:buFont typeface="Wingdings" pitchFamily="2" charset="2"/>
              <a:buChar char="§"/>
              <a:defRPr sz="1600"/>
            </a:lvl1pPr>
          </a:lstStyle>
          <a:p>
            <a:pPr marL="0" indent="0">
              <a:buNone/>
            </a:pPr>
            <a:r>
              <a:rPr lang="en-GB" dirty="0"/>
              <a:t>Solving for the velocity</a:t>
            </a:r>
          </a:p>
        </p:txBody>
      </p:sp>
    </p:spTree>
    <p:extLst>
      <p:ext uri="{BB962C8B-B14F-4D97-AF65-F5344CB8AC3E}">
        <p14:creationId xmlns:p14="http://schemas.microsoft.com/office/powerpoint/2010/main" val="273721217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20D6A-8A3F-394F-A86B-55A0B9406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PADME Run III data analysis status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6B4E4E-0F97-3342-86D4-AD3949B2F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Mauro Raggi, Sapienza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82F157-3B75-6142-97F8-793E24B35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40</a:t>
            </a:fld>
            <a:endParaRPr lang="en-US"/>
          </a:p>
        </p:txBody>
      </p:sp>
      <p:sp>
        <p:nvSpPr>
          <p:cNvPr id="9" name="Rettangolo 104">
            <a:extLst>
              <a:ext uri="{FF2B5EF4-FFF2-40B4-BE49-F238E27FC236}">
                <a16:creationId xmlns:a16="http://schemas.microsoft.com/office/drawing/2014/main" id="{D9B3A0E6-1A16-A744-92ED-09B9DC7A5F1A}"/>
              </a:ext>
            </a:extLst>
          </p:cNvPr>
          <p:cNvSpPr/>
          <p:nvPr/>
        </p:nvSpPr>
        <p:spPr>
          <a:xfrm>
            <a:off x="5165" y="944678"/>
            <a:ext cx="5997702" cy="1093954"/>
          </a:xfrm>
          <a:prstGeom prst="rect">
            <a:avLst/>
          </a:prstGeom>
          <a:solidFill>
            <a:srgbClr val="EBDFDB"/>
          </a:solidFill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GB" sz="1400" dirty="0"/>
              <a:t>Scatter e+ on e- in the diamond target to </a:t>
            </a:r>
            <a:r>
              <a:rPr lang="en-GB" sz="1400" dirty="0">
                <a:solidFill>
                  <a:srgbClr val="800000"/>
                </a:solidFill>
              </a:rPr>
              <a:t>select </a:t>
            </a:r>
            <a:r>
              <a:rPr lang="en-GB" sz="1400" dirty="0" err="1">
                <a:solidFill>
                  <a:srgbClr val="800000"/>
                </a:solidFill>
              </a:rPr>
              <a:t>e</a:t>
            </a:r>
            <a:r>
              <a:rPr lang="en-GB" sz="1400" baseline="30000" dirty="0" err="1">
                <a:solidFill>
                  <a:srgbClr val="800000"/>
                </a:solidFill>
              </a:rPr>
              <a:t>+</a:t>
            </a:r>
            <a:r>
              <a:rPr lang="en-GB" sz="1400" dirty="0" err="1">
                <a:solidFill>
                  <a:srgbClr val="800000"/>
                </a:solidFill>
              </a:rPr>
              <a:t>e</a:t>
            </a:r>
            <a:r>
              <a:rPr lang="en-GB" sz="1400" baseline="30000" dirty="0">
                <a:solidFill>
                  <a:srgbClr val="800000"/>
                </a:solidFill>
                <a:latin typeface="Symbol" pitchFamily="2" charset="2"/>
              </a:rPr>
              <a:t>-</a:t>
            </a:r>
            <a:r>
              <a:rPr lang="en-GB" sz="1400" dirty="0">
                <a:solidFill>
                  <a:srgbClr val="800000"/>
                </a:solidFill>
                <a:latin typeface="Symbol" pitchFamily="2" charset="2"/>
              </a:rPr>
              <a:t>-&gt;</a:t>
            </a:r>
            <a:r>
              <a:rPr lang="en-GB" sz="1400" dirty="0">
                <a:solidFill>
                  <a:srgbClr val="800000"/>
                </a:solidFill>
              </a:rPr>
              <a:t> </a:t>
            </a:r>
            <a:r>
              <a:rPr lang="en-GB" sz="1400" dirty="0" err="1">
                <a:solidFill>
                  <a:srgbClr val="800000"/>
                </a:solidFill>
              </a:rPr>
              <a:t>e</a:t>
            </a:r>
            <a:r>
              <a:rPr lang="en-GB" sz="1400" baseline="30000" dirty="0" err="1">
                <a:solidFill>
                  <a:srgbClr val="800000"/>
                </a:solidFill>
              </a:rPr>
              <a:t>+</a:t>
            </a:r>
            <a:r>
              <a:rPr lang="en-GB" sz="1400" dirty="0" err="1">
                <a:solidFill>
                  <a:srgbClr val="800000"/>
                </a:solidFill>
              </a:rPr>
              <a:t>e</a:t>
            </a:r>
            <a:r>
              <a:rPr lang="en-GB" sz="1400" baseline="30000" dirty="0">
                <a:solidFill>
                  <a:srgbClr val="800000"/>
                </a:solidFill>
                <a:latin typeface="Symbol" pitchFamily="2" charset="2"/>
              </a:rPr>
              <a:t>-</a:t>
            </a:r>
            <a:endParaRPr lang="en-GB" sz="1400" dirty="0">
              <a:solidFill>
                <a:srgbClr val="800000"/>
              </a:solidFill>
            </a:endParaRPr>
          </a:p>
          <a:p>
            <a:pPr>
              <a:lnSpc>
                <a:spcPts val="2000"/>
              </a:lnSpc>
            </a:pPr>
            <a:r>
              <a:rPr lang="en-GB" sz="1400" dirty="0"/>
              <a:t>Measure, direction and energy of each track with </a:t>
            </a:r>
            <a:r>
              <a:rPr lang="en-GB" sz="1400" dirty="0" err="1"/>
              <a:t>Ecal</a:t>
            </a:r>
            <a:endParaRPr lang="en-GB" sz="1400" dirty="0"/>
          </a:p>
          <a:p>
            <a:pPr>
              <a:lnSpc>
                <a:spcPts val="2000"/>
              </a:lnSpc>
            </a:pPr>
            <a:r>
              <a:rPr lang="en-GB" sz="1400" dirty="0"/>
              <a:t>Transform </a:t>
            </a:r>
            <a:r>
              <a:rPr lang="en-GB" sz="1400" dirty="0">
                <a:solidFill>
                  <a:srgbClr val="800000"/>
                </a:solidFill>
              </a:rPr>
              <a:t>back to the Centre of Mass</a:t>
            </a:r>
            <a:r>
              <a:rPr lang="en-GB" sz="1400" dirty="0"/>
              <a:t>: </a:t>
            </a:r>
            <a:r>
              <a:rPr lang="en-GB" sz="1400" dirty="0" err="1"/>
              <a:t>e</a:t>
            </a:r>
            <a:r>
              <a:rPr lang="en-GB" sz="1400" baseline="30000" dirty="0" err="1"/>
              <a:t>+</a:t>
            </a:r>
            <a:r>
              <a:rPr lang="en-GB" sz="1400" dirty="0" err="1"/>
              <a:t>e</a:t>
            </a:r>
            <a:r>
              <a:rPr lang="en-GB" sz="1400" baseline="30000" dirty="0">
                <a:latin typeface="Symbol" pitchFamily="2" charset="2"/>
              </a:rPr>
              <a:t>-</a:t>
            </a:r>
            <a:r>
              <a:rPr lang="en-GB" sz="1400" dirty="0"/>
              <a:t> are back-to-back.</a:t>
            </a:r>
          </a:p>
          <a:p>
            <a:pPr>
              <a:lnSpc>
                <a:spcPts val="2000"/>
              </a:lnSpc>
            </a:pPr>
            <a:r>
              <a:rPr lang="en-GB" sz="1400" dirty="0"/>
              <a:t>Select events with </a:t>
            </a:r>
            <a:r>
              <a:rPr lang="en-GB" sz="1400" b="1" dirty="0">
                <a:solidFill>
                  <a:srgbClr val="FF0000"/>
                </a:solidFill>
                <a:latin typeface="Symbol" pitchFamily="2" charset="2"/>
              </a:rPr>
              <a:t>q</a:t>
            </a:r>
            <a:r>
              <a:rPr lang="en-GB" sz="1400" b="1" baseline="-25000" dirty="0">
                <a:solidFill>
                  <a:srgbClr val="FF0000"/>
                </a:solidFill>
              </a:rPr>
              <a:t>1</a:t>
            </a:r>
            <a:r>
              <a:rPr lang="en-GB" sz="1400" b="1" dirty="0">
                <a:solidFill>
                  <a:srgbClr val="FF0000"/>
                </a:solidFill>
              </a:rPr>
              <a:t>+</a:t>
            </a:r>
            <a:r>
              <a:rPr lang="en-GB" sz="1400" b="1" dirty="0">
                <a:solidFill>
                  <a:srgbClr val="FF0000"/>
                </a:solidFill>
                <a:latin typeface="Symbol" pitchFamily="2" charset="2"/>
              </a:rPr>
              <a:t>q</a:t>
            </a:r>
            <a:r>
              <a:rPr lang="en-GB" sz="1400" b="1" baseline="-25000" dirty="0">
                <a:solidFill>
                  <a:srgbClr val="FF0000"/>
                </a:solidFill>
              </a:rPr>
              <a:t>2</a:t>
            </a:r>
            <a:r>
              <a:rPr lang="en-GB" sz="1400" b="1" dirty="0">
                <a:solidFill>
                  <a:srgbClr val="FF0000"/>
                </a:solidFill>
              </a:rPr>
              <a:t>=</a:t>
            </a:r>
            <a:r>
              <a:rPr lang="en-GB" sz="1400" b="1" dirty="0">
                <a:solidFill>
                  <a:srgbClr val="FF0000"/>
                </a:solidFill>
                <a:latin typeface="Symbol" pitchFamily="2" charset="2"/>
              </a:rPr>
              <a:t>p</a:t>
            </a:r>
            <a:r>
              <a:rPr lang="en-GB" sz="1400" b="1" dirty="0">
                <a:solidFill>
                  <a:srgbClr val="FF0000"/>
                </a:solidFill>
              </a:rPr>
              <a:t> and </a:t>
            </a:r>
            <a:r>
              <a:rPr lang="en-GB" sz="1400" b="1" dirty="0">
                <a:solidFill>
                  <a:srgbClr val="FF0000"/>
                </a:solidFill>
                <a:latin typeface="Symbol" pitchFamily="2" charset="2"/>
              </a:rPr>
              <a:t>f</a:t>
            </a:r>
            <a:r>
              <a:rPr lang="en-GB" sz="1400" b="1" baseline="-25000" dirty="0">
                <a:solidFill>
                  <a:srgbClr val="FF0000"/>
                </a:solidFill>
              </a:rPr>
              <a:t>1</a:t>
            </a:r>
            <a:r>
              <a:rPr lang="en-GB" sz="1400" b="1" dirty="0">
                <a:solidFill>
                  <a:srgbClr val="FF0000"/>
                </a:solidFill>
              </a:rPr>
              <a:t>-</a:t>
            </a:r>
            <a:r>
              <a:rPr lang="en-GB" sz="1400" b="1" dirty="0">
                <a:solidFill>
                  <a:srgbClr val="FF0000"/>
                </a:solidFill>
                <a:latin typeface="Symbol" pitchFamily="2" charset="2"/>
              </a:rPr>
              <a:t>f</a:t>
            </a:r>
            <a:r>
              <a:rPr lang="en-GB" sz="1400" b="1" baseline="-25000" dirty="0">
                <a:solidFill>
                  <a:srgbClr val="FF0000"/>
                </a:solidFill>
              </a:rPr>
              <a:t>2</a:t>
            </a:r>
            <a:r>
              <a:rPr lang="en-GB" sz="1400" b="1" dirty="0">
                <a:solidFill>
                  <a:srgbClr val="FF0000"/>
                </a:solidFill>
              </a:rPr>
              <a:t>=</a:t>
            </a:r>
            <a:r>
              <a:rPr lang="en-GB" sz="1400" b="1" dirty="0">
                <a:solidFill>
                  <a:srgbClr val="FF0000"/>
                </a:solidFill>
                <a:latin typeface="Symbol" pitchFamily="2" charset="2"/>
              </a:rPr>
              <a:t>p</a:t>
            </a:r>
          </a:p>
        </p:txBody>
      </p:sp>
      <p:pic>
        <p:nvPicPr>
          <p:cNvPr id="11" name="Immagine 9">
            <a:extLst>
              <a:ext uri="{FF2B5EF4-FFF2-40B4-BE49-F238E27FC236}">
                <a16:creationId xmlns:a16="http://schemas.microsoft.com/office/drawing/2014/main" id="{E9D60C85-9F87-074D-9D41-187E3DC20C2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1724" y="927744"/>
            <a:ext cx="3042276" cy="1983042"/>
          </a:xfrm>
          <a:prstGeom prst="rect">
            <a:avLst/>
          </a:prstGeom>
        </p:spPr>
      </p:pic>
      <p:pic>
        <p:nvPicPr>
          <p:cNvPr id="15" name="Picture 14" descr="A diagram of a graph and 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1CA7BA95-7166-82B8-4C6E-46B78604CEA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28" y="3547532"/>
            <a:ext cx="9072513" cy="330189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9705239-388D-FAA8-139C-34A182388547}"/>
              </a:ext>
            </a:extLst>
          </p:cNvPr>
          <p:cNvSpPr/>
          <p:nvPr/>
        </p:nvSpPr>
        <p:spPr>
          <a:xfrm>
            <a:off x="3098800" y="6104467"/>
            <a:ext cx="2463800" cy="500398"/>
          </a:xfrm>
          <a:prstGeom prst="rect">
            <a:avLst/>
          </a:prstGeom>
          <a:solidFill>
            <a:srgbClr val="ECDFDC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BG down to few % level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</a:rPr>
              <a:t>can be measured in data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3092607-C123-26C7-B4FC-E1D37E984755}"/>
              </a:ext>
            </a:extLst>
          </p:cNvPr>
          <p:cNvSpPr/>
          <p:nvPr/>
        </p:nvSpPr>
        <p:spPr>
          <a:xfrm>
            <a:off x="221039" y="3479799"/>
            <a:ext cx="1446894" cy="38274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98EC6C3-9CED-9054-93C3-313A865E2F53}"/>
              </a:ext>
            </a:extLst>
          </p:cNvPr>
          <p:cNvSpPr/>
          <p:nvPr/>
        </p:nvSpPr>
        <p:spPr>
          <a:xfrm>
            <a:off x="6972" y="6724862"/>
            <a:ext cx="1446894" cy="1341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FB5C34B-958A-7DDB-99D6-8C3A3F35DD12}"/>
              </a:ext>
            </a:extLst>
          </p:cNvPr>
          <p:cNvSpPr/>
          <p:nvPr/>
        </p:nvSpPr>
        <p:spPr>
          <a:xfrm>
            <a:off x="3368239" y="6724862"/>
            <a:ext cx="2541494" cy="12456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8F8B7E0-7A78-1C6A-BF97-DFE5696E4449}"/>
              </a:ext>
            </a:extLst>
          </p:cNvPr>
          <p:cNvSpPr/>
          <p:nvPr/>
        </p:nvSpPr>
        <p:spPr>
          <a:xfrm>
            <a:off x="6620935" y="6723053"/>
            <a:ext cx="2541494" cy="12456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ttangolo 104">
            <a:extLst>
              <a:ext uri="{FF2B5EF4-FFF2-40B4-BE49-F238E27FC236}">
                <a16:creationId xmlns:a16="http://schemas.microsoft.com/office/drawing/2014/main" id="{DC8C8291-D79E-BB0D-FCCD-91147419F797}"/>
              </a:ext>
            </a:extLst>
          </p:cNvPr>
          <p:cNvSpPr/>
          <p:nvPr/>
        </p:nvSpPr>
        <p:spPr>
          <a:xfrm>
            <a:off x="-3305" y="2409413"/>
            <a:ext cx="5997702" cy="580800"/>
          </a:xfrm>
          <a:prstGeom prst="rect">
            <a:avLst/>
          </a:prstGeom>
          <a:solidFill>
            <a:srgbClr val="EBDFDB"/>
          </a:solidFill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GB" sz="1400" dirty="0"/>
              <a:t>After selecting pure </a:t>
            </a:r>
            <a:r>
              <a:rPr lang="en-GB" sz="1400" dirty="0" err="1"/>
              <a:t>e</a:t>
            </a:r>
            <a:r>
              <a:rPr lang="en-GB" sz="1400" baseline="30000" dirty="0" err="1"/>
              <a:t>+</a:t>
            </a:r>
            <a:r>
              <a:rPr lang="en-GB" sz="1400" dirty="0" err="1"/>
              <a:t>e</a:t>
            </a:r>
            <a:r>
              <a:rPr lang="en-GB" sz="1400" baseline="30000" dirty="0">
                <a:latin typeface="Symbol" pitchFamily="2" charset="2"/>
              </a:rPr>
              <a:t>-</a:t>
            </a:r>
            <a:r>
              <a:rPr lang="en-GB" sz="1400" dirty="0">
                <a:latin typeface="Symbol" pitchFamily="2" charset="2"/>
              </a:rPr>
              <a:t>-&gt;</a:t>
            </a:r>
            <a:r>
              <a:rPr lang="en-GB" sz="1400" dirty="0"/>
              <a:t> </a:t>
            </a:r>
            <a:r>
              <a:rPr lang="en-GB" sz="1400" dirty="0" err="1"/>
              <a:t>e</a:t>
            </a:r>
            <a:r>
              <a:rPr lang="en-GB" sz="1400" baseline="30000" dirty="0" err="1"/>
              <a:t>+</a:t>
            </a:r>
            <a:r>
              <a:rPr lang="en-GB" sz="1400" dirty="0" err="1"/>
              <a:t>e</a:t>
            </a:r>
            <a:r>
              <a:rPr lang="en-GB" sz="1400" baseline="30000" dirty="0">
                <a:latin typeface="Symbol" pitchFamily="2" charset="2"/>
              </a:rPr>
              <a:t>-</a:t>
            </a:r>
            <a:r>
              <a:rPr lang="en-GB" sz="1400" dirty="0"/>
              <a:t> search for unexpected excess from </a:t>
            </a:r>
            <a:r>
              <a:rPr lang="en-GB" sz="1400" dirty="0" err="1"/>
              <a:t>e</a:t>
            </a:r>
            <a:r>
              <a:rPr lang="en-GB" sz="1400" baseline="30000" dirty="0" err="1"/>
              <a:t>+</a:t>
            </a:r>
            <a:r>
              <a:rPr lang="en-GB" sz="1400" dirty="0" err="1"/>
              <a:t>e</a:t>
            </a:r>
            <a:r>
              <a:rPr lang="en-GB" sz="1400" baseline="30000" dirty="0">
                <a:latin typeface="Symbol" pitchFamily="2" charset="2"/>
              </a:rPr>
              <a:t>-</a:t>
            </a:r>
            <a:r>
              <a:rPr lang="en-GB" sz="1400" dirty="0">
                <a:latin typeface="Symbol" pitchFamily="2" charset="2"/>
              </a:rPr>
              <a:t>-&gt;</a:t>
            </a:r>
            <a:r>
              <a:rPr lang="en-GB" sz="1400" dirty="0"/>
              <a:t>X17</a:t>
            </a:r>
            <a:r>
              <a:rPr lang="en-GB" sz="1400" dirty="0">
                <a:latin typeface="Symbol" pitchFamily="2" charset="2"/>
              </a:rPr>
              <a:t>-&gt;</a:t>
            </a:r>
            <a:r>
              <a:rPr lang="en-GB" sz="1400" dirty="0"/>
              <a:t> </a:t>
            </a:r>
            <a:r>
              <a:rPr lang="en-GB" sz="1400" dirty="0" err="1"/>
              <a:t>e</a:t>
            </a:r>
            <a:r>
              <a:rPr lang="en-GB" sz="1400" baseline="30000" dirty="0" err="1"/>
              <a:t>+</a:t>
            </a:r>
            <a:r>
              <a:rPr lang="en-GB" sz="1400" dirty="0" err="1"/>
              <a:t>e</a:t>
            </a:r>
            <a:r>
              <a:rPr lang="en-GB" sz="1400" baseline="30000" dirty="0">
                <a:latin typeface="Symbol" pitchFamily="2" charset="2"/>
              </a:rPr>
              <a:t>-  </a:t>
            </a:r>
            <a:r>
              <a:rPr lang="en-GB" sz="1400" dirty="0"/>
              <a:t>by scanning the X17 mass region.</a:t>
            </a:r>
            <a:endParaRPr lang="en-GB" sz="1400" b="1" dirty="0">
              <a:solidFill>
                <a:srgbClr val="FF0000"/>
              </a:solidFill>
              <a:latin typeface="Symbol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9774175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A graph of a graph of a beam energy&#10;&#10;Description automatically generated with medium confidence">
            <a:extLst>
              <a:ext uri="{FF2B5EF4-FFF2-40B4-BE49-F238E27FC236}">
                <a16:creationId xmlns:a16="http://schemas.microsoft.com/office/drawing/2014/main" id="{4490A596-ADFA-7649-B71F-EDFB9BF8B1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5553" y="1361294"/>
            <a:ext cx="4265744" cy="3092881"/>
          </a:xfrm>
          <a:prstGeom prst="rect">
            <a:avLst/>
          </a:prstGeom>
        </p:spPr>
      </p:pic>
      <p:pic>
        <p:nvPicPr>
          <p:cNvPr id="16" name="Picture 15" descr="A graph with numbers and a red line&#10;&#10;Description automatically generated">
            <a:extLst>
              <a:ext uri="{FF2B5EF4-FFF2-40B4-BE49-F238E27FC236}">
                <a16:creationId xmlns:a16="http://schemas.microsoft.com/office/drawing/2014/main" id="{EC611F92-F119-5241-9375-09AA5ED8082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966" y="1205607"/>
            <a:ext cx="4396875" cy="32115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82721A-F573-614A-BEB7-D8768ADF0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PADME out of resonance data sets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B0D01E-905B-3C40-9234-3B192E607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Mauro Raggi, Sapienza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2585ED-CE0B-0F45-8421-380715B56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41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F920FBA-5586-4B4D-8C6A-DD31A5721A0F}"/>
              </a:ext>
            </a:extLst>
          </p:cNvPr>
          <p:cNvSpPr txBox="1">
            <a:spLocks/>
          </p:cNvSpPr>
          <p:nvPr/>
        </p:nvSpPr>
        <p:spPr>
          <a:xfrm>
            <a:off x="1149" y="4454175"/>
            <a:ext cx="4572000" cy="1195199"/>
          </a:xfrm>
          <a:prstGeom prst="rect">
            <a:avLst/>
          </a:prstGeom>
          <a:solidFill>
            <a:srgbClr val="EBDFDB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marL="176400" indent="-176400">
              <a:spcBef>
                <a:spcPts val="0"/>
              </a:spcBef>
              <a:buClrTx/>
              <a:buFont typeface="Wingdings" pitchFamily="2" charset="2"/>
              <a:buChar char="§"/>
              <a:defRPr sz="1600"/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rgbClr val="FF6600"/>
              </a:buClr>
              <a:buFont typeface="Wingdings" charset="2"/>
              <a:buChar char="u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25650" lvl="2" indent="-176400">
              <a:spcBef>
                <a:spcPts val="0"/>
              </a:spcBef>
              <a:buClrTx/>
              <a:buFont typeface="Wingdings" pitchFamily="2" charset="2"/>
              <a:buChar char="§"/>
              <a:defRPr sz="1400"/>
            </a:lvl3pPr>
            <a:lvl4pPr marL="103505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000"/>
              </a:lnSpc>
              <a:buNone/>
            </a:pPr>
            <a:r>
              <a:rPr lang="en-GB" sz="1800" b="1" dirty="0">
                <a:solidFill>
                  <a:schemeClr val="accent2"/>
                </a:solidFill>
              </a:rPr>
              <a:t>RMS ~0.7% </a:t>
            </a:r>
            <a:r>
              <a:rPr lang="en-GB" sz="1800" dirty="0"/>
              <a:t>over the 5 runs</a:t>
            </a:r>
          </a:p>
          <a:p>
            <a:pPr marL="0" indent="0">
              <a:lnSpc>
                <a:spcPts val="2000"/>
              </a:lnSpc>
              <a:buClr>
                <a:schemeClr val="tx1"/>
              </a:buClr>
              <a:buNone/>
            </a:pPr>
            <a:r>
              <a:rPr lang="en-GB" sz="1800" dirty="0"/>
              <a:t>Constant </a:t>
            </a:r>
            <a:r>
              <a:rPr lang="en-GB" sz="1800" b="1" dirty="0">
                <a:solidFill>
                  <a:schemeClr val="accent4"/>
                </a:solidFill>
              </a:rPr>
              <a:t>fit has a good </a:t>
            </a:r>
            <a:r>
              <a:rPr lang="en-GB" sz="1800" b="1" dirty="0">
                <a:solidFill>
                  <a:schemeClr val="accent4"/>
                </a:solidFill>
                <a:latin typeface="Symbol" pitchFamily="2" charset="2"/>
              </a:rPr>
              <a:t>c</a:t>
            </a:r>
            <a:r>
              <a:rPr lang="en-GB" sz="1800" b="1" baseline="30000" dirty="0">
                <a:solidFill>
                  <a:schemeClr val="accent4"/>
                </a:solidFill>
              </a:rPr>
              <a:t>2</a:t>
            </a:r>
            <a:r>
              <a:rPr lang="en-GB" sz="1800" dirty="0"/>
              <a:t> </a:t>
            </a:r>
          </a:p>
          <a:p>
            <a:pPr lvl="1">
              <a:lnSpc>
                <a:spcPts val="2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n-GB" sz="1600" dirty="0"/>
              <a:t>No significant systematic errors</a:t>
            </a:r>
          </a:p>
          <a:p>
            <a:pPr marL="0" indent="0">
              <a:lnSpc>
                <a:spcPts val="2000"/>
              </a:lnSpc>
              <a:buClr>
                <a:schemeClr val="tx1"/>
              </a:buClr>
              <a:buNone/>
            </a:pPr>
            <a:r>
              <a:rPr lang="en-GB" sz="1800" dirty="0">
                <a:solidFill>
                  <a:schemeClr val="accent4"/>
                </a:solidFill>
              </a:rPr>
              <a:t>Vertical scale arbitrary</a:t>
            </a:r>
            <a:endParaRPr lang="en-GB" sz="1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7F8651-104D-3B46-B3E2-7C2D335BA33C}"/>
              </a:ext>
            </a:extLst>
          </p:cNvPr>
          <p:cNvSpPr txBox="1"/>
          <p:nvPr/>
        </p:nvSpPr>
        <p:spPr>
          <a:xfrm>
            <a:off x="0" y="918499"/>
            <a:ext cx="457087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Over resonance 402 MeV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1CDFFF-A1EF-8B4C-B3F3-54BF36CACC8E}"/>
              </a:ext>
            </a:extLst>
          </p:cNvPr>
          <p:cNvSpPr txBox="1"/>
          <p:nvPr/>
        </p:nvSpPr>
        <p:spPr>
          <a:xfrm>
            <a:off x="4585849" y="918499"/>
            <a:ext cx="457087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339900"/>
                </a:solidFill>
              </a:rPr>
              <a:t>Below resonance 205-212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6D0D613B-5EE4-B54A-A50F-434DCA75CB75}"/>
              </a:ext>
            </a:extLst>
          </p:cNvPr>
          <p:cNvSpPr txBox="1">
            <a:spLocks/>
          </p:cNvSpPr>
          <p:nvPr/>
        </p:nvSpPr>
        <p:spPr>
          <a:xfrm>
            <a:off x="4595693" y="4454175"/>
            <a:ext cx="4534457" cy="1176541"/>
          </a:xfrm>
          <a:prstGeom prst="rect">
            <a:avLst/>
          </a:prstGeom>
          <a:solidFill>
            <a:srgbClr val="EBDFDB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marL="176400" indent="-176400">
              <a:spcBef>
                <a:spcPts val="0"/>
              </a:spcBef>
              <a:buClrTx/>
              <a:buFont typeface="Wingdings" pitchFamily="2" charset="2"/>
              <a:buChar char="§"/>
              <a:defRPr sz="1600"/>
            </a:lvl1pPr>
            <a:lvl2pPr marL="685800" lvl="1" indent="-336550" defTabSz="914400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§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525650" lvl="2" indent="-176400">
              <a:spcBef>
                <a:spcPts val="0"/>
              </a:spcBef>
              <a:buClrTx/>
              <a:buFont typeface="Wingdings" pitchFamily="2" charset="2"/>
              <a:buChar char="§"/>
              <a:defRPr sz="1400"/>
            </a:lvl3pPr>
            <a:lvl4pPr marL="1035050" indent="0" defTabSz="914400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1720850" indent="-349250" defTabSz="914400">
              <a:spcBef>
                <a:spcPts val="600"/>
              </a:spcBef>
              <a:buClr>
                <a:schemeClr val="accent1"/>
              </a:buClr>
              <a:buFont typeface="Wingdings 2" pitchFamily="18" charset="2"/>
              <a:buChar char="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 marL="2055813" indent="-344488" defTabSz="914400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6pPr>
            <a:lvl7pPr marL="2398713" indent="-344488" defTabSz="91440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7pPr>
            <a:lvl8pPr marL="2743200" indent="-344488" defTabSz="914400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8pPr>
            <a:lvl9pPr marL="3087688" indent="-344488" defTabSz="91440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9pPr>
          </a:lstStyle>
          <a:p>
            <a:pPr marL="0" indent="0">
              <a:lnSpc>
                <a:spcPts val="2000"/>
              </a:lnSpc>
              <a:buNone/>
            </a:pPr>
            <a:r>
              <a:rPr lang="en-GB" b="1" dirty="0">
                <a:solidFill>
                  <a:schemeClr val="accent4"/>
                </a:solidFill>
              </a:rPr>
              <a:t>RMS &lt;1%</a:t>
            </a:r>
            <a:r>
              <a:rPr lang="en-GB" dirty="0"/>
              <a:t> over the 5 energies</a:t>
            </a:r>
          </a:p>
          <a:p>
            <a:pPr marL="0" indent="0">
              <a:lnSpc>
                <a:spcPts val="2000"/>
              </a:lnSpc>
              <a:buNone/>
            </a:pPr>
            <a:r>
              <a:rPr lang="en-GB" dirty="0"/>
              <a:t>Good </a:t>
            </a:r>
            <a:r>
              <a:rPr lang="en-GB" dirty="0">
                <a:latin typeface="Symbol" pitchFamily="2" charset="2"/>
              </a:rPr>
              <a:t>c</a:t>
            </a:r>
            <a:r>
              <a:rPr lang="en-GB" baseline="30000" dirty="0"/>
              <a:t>2</a:t>
            </a:r>
            <a:r>
              <a:rPr lang="en-GB" dirty="0"/>
              <a:t> of the linear fit</a:t>
            </a:r>
          </a:p>
          <a:p>
            <a:pPr lvl="1">
              <a:lnSpc>
                <a:spcPts val="2000"/>
              </a:lnSpc>
            </a:pPr>
            <a:r>
              <a:rPr lang="en-GB" sz="1600" dirty="0"/>
              <a:t>Trend due to acceptance</a:t>
            </a:r>
          </a:p>
          <a:p>
            <a:pPr>
              <a:lnSpc>
                <a:spcPts val="2000"/>
              </a:lnSpc>
            </a:pPr>
            <a:r>
              <a:rPr lang="en-GB" dirty="0"/>
              <a:t>Vertical scale arbitrary:</a:t>
            </a:r>
          </a:p>
        </p:txBody>
      </p:sp>
      <p:pic>
        <p:nvPicPr>
          <p:cNvPr id="23" name="Picture 22" descr="Red stamp with text on it&#10;&#10;Description automatically generated">
            <a:extLst>
              <a:ext uri="{FF2B5EF4-FFF2-40B4-BE49-F238E27FC236}">
                <a16:creationId xmlns:a16="http://schemas.microsoft.com/office/drawing/2014/main" id="{C6D0A69B-A558-AB41-9797-394B0B00356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035" y="1542322"/>
            <a:ext cx="1155700" cy="863600"/>
          </a:xfrm>
          <a:prstGeom prst="rect">
            <a:avLst/>
          </a:prstGeom>
        </p:spPr>
      </p:pic>
      <p:pic>
        <p:nvPicPr>
          <p:cNvPr id="24" name="Picture 23" descr="Red stamp with text on it&#10;&#10;Description automatically generated">
            <a:extLst>
              <a:ext uri="{FF2B5EF4-FFF2-40B4-BE49-F238E27FC236}">
                <a16:creationId xmlns:a16="http://schemas.microsoft.com/office/drawing/2014/main" id="{4E5ADA7C-389C-2049-B4C4-7F22377CCBD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825" b="89825" l="3158" r="95526">
                        <a14:foregroundMark x1="5263" y1="55789" x2="5263" y2="55789"/>
                        <a14:foregroundMark x1="3421" y1="40000" x2="3421" y2="40000"/>
                        <a14:foregroundMark x1="90526" y1="36842" x2="90526" y2="36842"/>
                        <a14:foregroundMark x1="92105" y1="38947" x2="92105" y2="38947"/>
                        <a14:foregroundMark x1="95526" y1="42807" x2="95526" y2="42807"/>
                        <a14:foregroundMark x1="94474" y1="38947" x2="94474" y2="38947"/>
                        <a14:foregroundMark x1="94474" y1="38596" x2="94474" y2="3859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5627" y="1501202"/>
            <a:ext cx="115570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4890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EAD9E-212E-E811-9462-398DA90B3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D1519C-D0B4-41E0-43AC-783EBC449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42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EEBC77-D589-58E6-8ABF-72AC9BD0BEC6}"/>
              </a:ext>
            </a:extLst>
          </p:cNvPr>
          <p:cNvSpPr txBox="1"/>
          <p:nvPr/>
        </p:nvSpPr>
        <p:spPr>
          <a:xfrm>
            <a:off x="9625" y="943032"/>
            <a:ext cx="9144000" cy="403187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600" b="1">
                <a:solidFill>
                  <a:srgbClr val="800000"/>
                </a:solidFill>
              </a:defRPr>
            </a:lvl1pPr>
          </a:lstStyle>
          <a:p>
            <a:r>
              <a:rPr lang="en-GB" dirty="0"/>
              <a:t>8Be, 4He, 12 C GDR anomalies </a:t>
            </a:r>
            <a:r>
              <a:rPr lang="en-GB" b="0" dirty="0">
                <a:solidFill>
                  <a:schemeClr val="tx1"/>
                </a:solidFill>
              </a:rPr>
              <a:t>observed IPC at </a:t>
            </a:r>
            <a:r>
              <a:rPr lang="en-GB" b="0" dirty="0" err="1">
                <a:solidFill>
                  <a:schemeClr val="tx1"/>
                </a:solidFill>
              </a:rPr>
              <a:t>Atomki</a:t>
            </a:r>
            <a:r>
              <a:rPr lang="en-GB" b="0" dirty="0">
                <a:solidFill>
                  <a:schemeClr val="tx1"/>
                </a:solidFill>
              </a:rPr>
              <a:t> appear to </a:t>
            </a:r>
          </a:p>
          <a:p>
            <a:r>
              <a:rPr lang="en-GB" b="0" dirty="0">
                <a:solidFill>
                  <a:schemeClr val="tx1"/>
                </a:solidFill>
              </a:rPr>
              <a:t>be consistent with a particle physics </a:t>
            </a:r>
            <a:r>
              <a:rPr lang="en-GB" dirty="0"/>
              <a:t>interpretation (X17)</a:t>
            </a:r>
          </a:p>
          <a:p>
            <a:r>
              <a:rPr lang="en-GB" b="0" dirty="0">
                <a:solidFill>
                  <a:schemeClr val="tx1"/>
                </a:solidFill>
              </a:rPr>
              <a:t> - Statistical evidence is very strong (~ 7</a:t>
            </a:r>
            <a:r>
              <a:rPr lang="el-GR" b="0" dirty="0">
                <a:solidFill>
                  <a:schemeClr val="tx1"/>
                </a:solidFill>
              </a:rPr>
              <a:t>σ </a:t>
            </a:r>
            <a:r>
              <a:rPr lang="en-GB" b="0" dirty="0">
                <a:solidFill>
                  <a:schemeClr val="tx1"/>
                </a:solidFill>
              </a:rPr>
              <a:t>for each nucleus)</a:t>
            </a:r>
          </a:p>
          <a:p>
            <a:r>
              <a:rPr lang="en-GB" b="0" dirty="0">
                <a:solidFill>
                  <a:schemeClr val="tx1"/>
                </a:solidFill>
              </a:rPr>
              <a:t>  </a:t>
            </a:r>
          </a:p>
          <a:p>
            <a:r>
              <a:rPr lang="en-GB" dirty="0"/>
              <a:t>SM explanations </a:t>
            </a:r>
            <a:r>
              <a:rPr lang="en-GB" b="0" dirty="0">
                <a:solidFill>
                  <a:schemeClr val="tx1"/>
                </a:solidFill>
              </a:rPr>
              <a:t>via higher order nuclear effects, interferences, higher multipoles contributions, are theoretically </a:t>
            </a:r>
            <a:r>
              <a:rPr lang="en-GB" dirty="0"/>
              <a:t>(strongly) disfavoured…  </a:t>
            </a:r>
          </a:p>
          <a:p>
            <a:r>
              <a:rPr lang="en-GB" b="0" dirty="0">
                <a:solidFill>
                  <a:schemeClr val="tx1"/>
                </a:solidFill>
              </a:rPr>
              <a:t>  </a:t>
            </a:r>
          </a:p>
          <a:p>
            <a:r>
              <a:rPr lang="en-GB" dirty="0"/>
              <a:t>Present data from a single experiment. </a:t>
            </a:r>
          </a:p>
          <a:p>
            <a:r>
              <a:rPr lang="en-GB" b="0" dirty="0">
                <a:solidFill>
                  <a:schemeClr val="tx1"/>
                </a:solidFill>
              </a:rPr>
              <a:t> - See, however, Hanoi experiment 22/08 </a:t>
            </a:r>
          </a:p>
          <a:p>
            <a:r>
              <a:rPr lang="en-GB" b="0" dirty="0">
                <a:solidFill>
                  <a:schemeClr val="tx1"/>
                </a:solidFill>
              </a:rPr>
              <a:t> - Additional independent validations are needed.</a:t>
            </a:r>
          </a:p>
          <a:p>
            <a:r>
              <a:rPr lang="en-GB" b="0" dirty="0">
                <a:solidFill>
                  <a:schemeClr val="tx1"/>
                </a:solidFill>
              </a:rPr>
              <a:t>  </a:t>
            </a:r>
          </a:p>
          <a:p>
            <a:r>
              <a:rPr lang="en-GB" dirty="0"/>
              <a:t>Intense effort for new </a:t>
            </a:r>
            <a:r>
              <a:rPr lang="en-GB" dirty="0" err="1"/>
              <a:t>Nucl</a:t>
            </a:r>
            <a:r>
              <a:rPr lang="en-GB" dirty="0"/>
              <a:t>. Phys. experiments is ongoing.  </a:t>
            </a:r>
          </a:p>
          <a:p>
            <a:r>
              <a:rPr lang="en-GB" b="0" dirty="0">
                <a:solidFill>
                  <a:schemeClr val="tx1"/>
                </a:solidFill>
              </a:rPr>
              <a:t> - First results expected not earlier than late 2024 early 2025. </a:t>
            </a:r>
          </a:p>
          <a:p>
            <a:r>
              <a:rPr lang="en-GB" b="0" dirty="0">
                <a:solidFill>
                  <a:schemeClr val="tx1"/>
                </a:solidFill>
              </a:rPr>
              <a:t>  </a:t>
            </a:r>
          </a:p>
          <a:p>
            <a:r>
              <a:rPr lang="en-GB" b="0" dirty="0">
                <a:solidFill>
                  <a:schemeClr val="tx1"/>
                </a:solidFill>
              </a:rPr>
              <a:t>Being based on resonant production, a  particle physics experiment like </a:t>
            </a:r>
            <a:r>
              <a:rPr lang="en-GB" dirty="0"/>
              <a:t>PADME will be decisive to validate/disprove the X17 hypothesis</a:t>
            </a:r>
            <a:r>
              <a:rPr lang="en-GB" b="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304633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69E1E-9DF1-DD84-E011-B96F9A857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 X17 a dark matter candidate?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0074AF-6E34-9066-5A7B-814B2620E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43</a:t>
            </a:fld>
            <a:endParaRPr lang="en-US"/>
          </a:p>
        </p:txBody>
      </p:sp>
      <p:sp>
        <p:nvSpPr>
          <p:cNvPr id="5" name="Rettangolo 27">
            <a:extLst>
              <a:ext uri="{FF2B5EF4-FFF2-40B4-BE49-F238E27FC236}">
                <a16:creationId xmlns:a16="http://schemas.microsoft.com/office/drawing/2014/main" id="{26E75583-AEC4-9EAE-DB36-CE888C5C33A1}"/>
              </a:ext>
            </a:extLst>
          </p:cNvPr>
          <p:cNvSpPr/>
          <p:nvPr/>
        </p:nvSpPr>
        <p:spPr>
          <a:xfrm>
            <a:off x="3836" y="922976"/>
            <a:ext cx="9014658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800000"/>
                </a:solidFill>
              </a:rPr>
              <a:t>Is X17 is a good DM candidate? NO</a:t>
            </a:r>
          </a:p>
          <a:p>
            <a:r>
              <a:rPr lang="en-US" sz="1600" dirty="0"/>
              <a:t> - Violates the rule 1) ”</a:t>
            </a:r>
            <a:r>
              <a:rPr lang="en-GB" sz="1600" dirty="0"/>
              <a:t>It should be stable</a:t>
            </a:r>
            <a:r>
              <a:rPr lang="en-US" sz="1600" dirty="0"/>
              <a:t>” X17 decays to SM </a:t>
            </a:r>
            <a:r>
              <a:rPr lang="en-US" sz="1600" dirty="0" err="1"/>
              <a:t>e</a:t>
            </a:r>
            <a:r>
              <a:rPr lang="en-US" sz="1600" baseline="30000" dirty="0" err="1"/>
              <a:t>+</a:t>
            </a:r>
            <a:r>
              <a:rPr lang="en-US" sz="1600" dirty="0" err="1"/>
              <a:t>e</a:t>
            </a:r>
            <a:r>
              <a:rPr lang="en-US" sz="1600" baseline="30000" dirty="0">
                <a:latin typeface="Symbol" pitchFamily="2" charset="2"/>
              </a:rPr>
              <a:t>-</a:t>
            </a:r>
            <a:r>
              <a:rPr lang="en-US" sz="1600" dirty="0"/>
              <a:t> pairs.  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6" name="Rettangolo 27">
            <a:extLst>
              <a:ext uri="{FF2B5EF4-FFF2-40B4-BE49-F238E27FC236}">
                <a16:creationId xmlns:a16="http://schemas.microsoft.com/office/drawing/2014/main" id="{5F509F91-6757-9910-D024-9EA93A4B7FC6}"/>
              </a:ext>
            </a:extLst>
          </p:cNvPr>
          <p:cNvSpPr/>
          <p:nvPr/>
        </p:nvSpPr>
        <p:spPr>
          <a:xfrm>
            <a:off x="3834" y="1676510"/>
            <a:ext cx="9014658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800000"/>
                </a:solidFill>
              </a:rPr>
              <a:t>Is X17 is a good WIMP candidate?</a:t>
            </a:r>
            <a:r>
              <a:rPr lang="en-US" sz="1600" dirty="0">
                <a:solidFill>
                  <a:srgbClr val="800000"/>
                </a:solidFill>
              </a:rPr>
              <a:t> </a:t>
            </a:r>
            <a:r>
              <a:rPr lang="en-US" sz="1600" b="1" dirty="0">
                <a:solidFill>
                  <a:srgbClr val="800000"/>
                </a:solidFill>
              </a:rPr>
              <a:t>NO</a:t>
            </a:r>
          </a:p>
          <a:p>
            <a:r>
              <a:rPr lang="en-US" sz="1600" dirty="0"/>
              <a:t> - X17 mass in too low for a WIMP  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7" name="Rettangolo 27">
            <a:extLst>
              <a:ext uri="{FF2B5EF4-FFF2-40B4-BE49-F238E27FC236}">
                <a16:creationId xmlns:a16="http://schemas.microsoft.com/office/drawing/2014/main" id="{68EE6D33-22BC-B5DC-60CF-432271168446}"/>
              </a:ext>
            </a:extLst>
          </p:cNvPr>
          <p:cNvSpPr/>
          <p:nvPr/>
        </p:nvSpPr>
        <p:spPr>
          <a:xfrm>
            <a:off x="3833" y="2438511"/>
            <a:ext cx="9014658" cy="10772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800000"/>
                </a:solidFill>
              </a:rPr>
              <a:t>Is X17 a good Dark Sector candidate? maybe (too early)</a:t>
            </a:r>
            <a:endParaRPr lang="en-US" sz="1600" dirty="0">
              <a:solidFill>
                <a:srgbClr val="800000"/>
              </a:solidFill>
            </a:endParaRPr>
          </a:p>
          <a:p>
            <a:r>
              <a:rPr lang="en-US" sz="1600" dirty="0"/>
              <a:t>- X17 mass is in the correct mass range (few MeV to &lt; 1 GeV)</a:t>
            </a:r>
          </a:p>
          <a:p>
            <a:r>
              <a:rPr lang="en-US" sz="1600" dirty="0"/>
              <a:t>- X17 is weekly coupled to SM fermions</a:t>
            </a:r>
          </a:p>
          <a:p>
            <a:r>
              <a:rPr lang="en-US" sz="1600" dirty="0"/>
              <a:t>- </a:t>
            </a:r>
            <a:r>
              <a:rPr lang="en-US" sz="1600" dirty="0">
                <a:solidFill>
                  <a:srgbClr val="800000"/>
                </a:solidFill>
              </a:rPr>
              <a:t>X17 is similar a light mediator particle for dark sectors</a:t>
            </a:r>
            <a:r>
              <a:rPr lang="en-US" sz="1600" dirty="0"/>
              <a:t>  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8" name="Rettangolo 27">
            <a:extLst>
              <a:ext uri="{FF2B5EF4-FFF2-40B4-BE49-F238E27FC236}">
                <a16:creationId xmlns:a16="http://schemas.microsoft.com/office/drawing/2014/main" id="{EFBF29E6-1CDA-5941-0418-902B4AF286DF}"/>
              </a:ext>
            </a:extLst>
          </p:cNvPr>
          <p:cNvSpPr/>
          <p:nvPr/>
        </p:nvSpPr>
        <p:spPr>
          <a:xfrm>
            <a:off x="3830" y="3674642"/>
            <a:ext cx="9014658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800000"/>
                </a:solidFill>
              </a:rPr>
              <a:t>Could X17 be related to the DM problem?</a:t>
            </a:r>
            <a:endParaRPr lang="en-US" sz="1600" dirty="0">
              <a:solidFill>
                <a:srgbClr val="800000"/>
              </a:solidFill>
            </a:endParaRPr>
          </a:p>
          <a:p>
            <a:r>
              <a:rPr lang="en-US" sz="1600" dirty="0"/>
              <a:t>- If X17 it’s a vector particle could act as mediator for a new U(1)</a:t>
            </a:r>
            <a:r>
              <a:rPr lang="en-US" sz="1600" baseline="-25000" dirty="0"/>
              <a:t>D</a:t>
            </a:r>
            <a:r>
              <a:rPr lang="en-US" sz="1600" dirty="0"/>
              <a:t> symmetry?</a:t>
            </a:r>
            <a:endParaRPr lang="en-US" sz="1600" b="1" dirty="0">
              <a:solidFill>
                <a:srgbClr val="0070C0"/>
              </a:solidFill>
            </a:endParaRPr>
          </a:p>
          <a:p>
            <a:r>
              <a:rPr lang="en-US" sz="1600" dirty="0"/>
              <a:t>- In this case the DM fermions need to be at higher mass scales (M</a:t>
            </a:r>
            <a:r>
              <a:rPr lang="en-US" sz="1600" dirty="0">
                <a:latin typeface="Symbol" pitchFamily="2" charset="2"/>
              </a:rPr>
              <a:t>c </a:t>
            </a:r>
            <a:r>
              <a:rPr lang="en-US" sz="1600" dirty="0"/>
              <a:t>&gt;&gt; 17MeV)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9" name="Rettangolo 27">
            <a:extLst>
              <a:ext uri="{FF2B5EF4-FFF2-40B4-BE49-F238E27FC236}">
                <a16:creationId xmlns:a16="http://schemas.microsoft.com/office/drawing/2014/main" id="{9A10E6BB-4992-D9F6-31F1-A0D9B9544AE0}"/>
              </a:ext>
            </a:extLst>
          </p:cNvPr>
          <p:cNvSpPr/>
          <p:nvPr/>
        </p:nvSpPr>
        <p:spPr>
          <a:xfrm>
            <a:off x="-4642" y="4656777"/>
            <a:ext cx="9014658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800000"/>
                </a:solidFill>
              </a:rPr>
              <a:t>Could X17 help with other anomalies?</a:t>
            </a:r>
            <a:endParaRPr lang="en-US" sz="1600" dirty="0">
              <a:solidFill>
                <a:srgbClr val="800000"/>
              </a:solidFill>
            </a:endParaRPr>
          </a:p>
          <a:p>
            <a:r>
              <a:rPr lang="en-US" sz="1600" dirty="0"/>
              <a:t>- If X17 it’s a vector particle could help with (g-2)</a:t>
            </a:r>
            <a:r>
              <a:rPr lang="en-US" sz="1600" baseline="-25000" dirty="0"/>
              <a:t>e</a:t>
            </a:r>
            <a:r>
              <a:rPr lang="en-US" sz="1600" dirty="0"/>
              <a:t> and (g-2)</a:t>
            </a:r>
            <a:r>
              <a:rPr lang="en-US" sz="1600" dirty="0">
                <a:latin typeface="Symbol" pitchFamily="2" charset="2"/>
              </a:rPr>
              <a:t>m</a:t>
            </a:r>
            <a:r>
              <a:rPr lang="en-US" sz="1600" dirty="0"/>
              <a:t> anomalies</a:t>
            </a:r>
            <a:endParaRPr lang="en-US" sz="1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17525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EB5DDB3-BC4C-08C5-99BE-77BB6329E6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504" y="0"/>
            <a:ext cx="9180000" cy="5746833"/>
          </a:xfrm>
          <a:prstGeom prst="rect">
            <a:avLst/>
          </a:prstGeom>
          <a:effectLst>
            <a:softEdge rad="7620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E541C12-48EC-1D7B-23D5-94CB88B9254E}"/>
              </a:ext>
            </a:extLst>
          </p:cNvPr>
          <p:cNvSpPr txBox="1"/>
          <p:nvPr/>
        </p:nvSpPr>
        <p:spPr>
          <a:xfrm>
            <a:off x="-1" y="5670240"/>
            <a:ext cx="9180000" cy="954107"/>
          </a:xfrm>
          <a:prstGeom prst="rect">
            <a:avLst/>
          </a:prstGeom>
          <a:solidFill>
            <a:schemeClr val="tx1"/>
          </a:solidFill>
          <a:effectLst>
            <a:softEdge rad="762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</a:rPr>
              <a:t>Thank you for your attention and</a:t>
            </a:r>
            <a:br>
              <a:rPr lang="en-GB" sz="2800" b="1" dirty="0">
                <a:solidFill>
                  <a:schemeClr val="bg1"/>
                </a:solidFill>
              </a:rPr>
            </a:br>
            <a:r>
              <a:rPr lang="en-GB" sz="2800" b="1" dirty="0">
                <a:solidFill>
                  <a:schemeClr val="bg1"/>
                </a:solidFill>
              </a:rPr>
              <a:t>Join the dark side!</a:t>
            </a:r>
          </a:p>
        </p:txBody>
      </p:sp>
    </p:spTree>
    <p:extLst>
      <p:ext uri="{BB962C8B-B14F-4D97-AF65-F5344CB8AC3E}">
        <p14:creationId xmlns:p14="http://schemas.microsoft.com/office/powerpoint/2010/main" val="210222462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72234-FFDF-3177-65DC-F35213A4C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073059"/>
            <a:ext cx="9144000" cy="914400"/>
          </a:xfrm>
        </p:spPr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976F85-0418-DFE0-8B74-7FC9C0E96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2060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F9701-8E3A-CBA5-923C-5534255A8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Kinematics and the y cut.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6CC85B-193C-1780-05F7-706C8B16E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46</a:t>
            </a:fld>
            <a:endParaRPr lang="en-US"/>
          </a:p>
        </p:txBody>
      </p:sp>
      <p:pic>
        <p:nvPicPr>
          <p:cNvPr id="10" name="Content Placeholder 9" descr="A graph of the same graph&#10;&#10;Description automatically generated with medium confidence">
            <a:extLst>
              <a:ext uri="{FF2B5EF4-FFF2-40B4-BE49-F238E27FC236}">
                <a16:creationId xmlns:a16="http://schemas.microsoft.com/office/drawing/2014/main" id="{6FEEA290-FCB1-87DC-187C-5BFD08AD1F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22976"/>
            <a:ext cx="4610041" cy="3228208"/>
          </a:xfrm>
        </p:spPr>
      </p:pic>
      <p:pic>
        <p:nvPicPr>
          <p:cNvPr id="12" name="Picture 11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40392D5D-A4E7-CD6C-EE7C-BA23106ECB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958" y="922976"/>
            <a:ext cx="4610041" cy="314724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C0ECB87-1EC2-1BCA-D6D1-61C80053B932}"/>
              </a:ext>
            </a:extLst>
          </p:cNvPr>
          <p:cNvCxnSpPr>
            <a:cxnSpLocks/>
          </p:cNvCxnSpPr>
          <p:nvPr/>
        </p:nvCxnSpPr>
        <p:spPr>
          <a:xfrm>
            <a:off x="1464733" y="1312333"/>
            <a:ext cx="0" cy="2319867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66527FD-1C64-7A0C-E634-6634EF25856E}"/>
              </a:ext>
            </a:extLst>
          </p:cNvPr>
          <p:cNvCxnSpPr>
            <a:cxnSpLocks/>
          </p:cNvCxnSpPr>
          <p:nvPr/>
        </p:nvCxnSpPr>
        <p:spPr>
          <a:xfrm>
            <a:off x="3318937" y="1295398"/>
            <a:ext cx="0" cy="2319867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178154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E60A8-A754-3B4C-8250-151516D29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Looking on the mass sidebands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FC0178-A7A9-2F49-845C-E8E05A7B7E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12" y="946959"/>
            <a:ext cx="9122488" cy="2763803"/>
          </a:xfrm>
        </p:spPr>
        <p:txBody>
          <a:bodyPr>
            <a:normAutofit/>
          </a:bodyPr>
          <a:lstStyle/>
          <a:p>
            <a:r>
              <a:rPr lang="en-GB" sz="1800" dirty="0"/>
              <a:t>PADME collected </a:t>
            </a:r>
            <a:r>
              <a:rPr lang="en-GB" sz="1800" b="1" dirty="0">
                <a:solidFill>
                  <a:schemeClr val="accent2"/>
                </a:solidFill>
              </a:rPr>
              <a:t>two off resonance </a:t>
            </a:r>
            <a:r>
              <a:rPr lang="en-GB" sz="1800" dirty="0"/>
              <a:t>data sets:</a:t>
            </a:r>
          </a:p>
          <a:p>
            <a:pPr lvl="1"/>
            <a:r>
              <a:rPr lang="en-GB" sz="1400" b="1" dirty="0">
                <a:solidFill>
                  <a:schemeClr val="accent6"/>
                </a:solidFill>
              </a:rPr>
              <a:t>Over Resonance: 402 MeV</a:t>
            </a:r>
            <a:r>
              <a:rPr lang="en-GB" sz="1400" b="1" dirty="0"/>
              <a:t> </a:t>
            </a:r>
            <a:r>
              <a:rPr lang="en-GB" sz="1400" dirty="0"/>
              <a:t>5 Runs for a total of </a:t>
            </a:r>
            <a:r>
              <a:rPr lang="en-GB" sz="1400" b="1" dirty="0">
                <a:solidFill>
                  <a:schemeClr val="accent4"/>
                </a:solidFill>
              </a:rPr>
              <a:t>1.2E10 POT (collected 1w of October 2022)</a:t>
            </a:r>
          </a:p>
          <a:p>
            <a:pPr lvl="1"/>
            <a:r>
              <a:rPr lang="en-GB" sz="1400" b="1" dirty="0">
                <a:solidFill>
                  <a:schemeClr val="accent6"/>
                </a:solidFill>
              </a:rPr>
              <a:t>Below Resonance: 205-211</a:t>
            </a:r>
            <a:r>
              <a:rPr lang="en-GB" sz="1400" b="1" dirty="0"/>
              <a:t> </a:t>
            </a:r>
            <a:r>
              <a:rPr lang="en-GB" sz="1400" dirty="0"/>
              <a:t>MeV 5 energies for a total of </a:t>
            </a:r>
            <a:r>
              <a:rPr lang="en-GB" sz="1400" b="1" dirty="0">
                <a:solidFill>
                  <a:schemeClr val="accent4"/>
                </a:solidFill>
              </a:rPr>
              <a:t>5E10 POT  (last w of November 2022)</a:t>
            </a:r>
          </a:p>
          <a:p>
            <a:r>
              <a:rPr lang="en-GB" sz="1600" dirty="0"/>
              <a:t>First selection aimed at </a:t>
            </a:r>
            <a:r>
              <a:rPr lang="en-GB" sz="1600" b="1" dirty="0">
                <a:solidFill>
                  <a:srgbClr val="339900"/>
                </a:solidFill>
              </a:rPr>
              <a:t>N(2cl)/</a:t>
            </a:r>
            <a:r>
              <a:rPr lang="en-GB" sz="1600" b="1" dirty="0" err="1">
                <a:solidFill>
                  <a:srgbClr val="339900"/>
                </a:solidFill>
              </a:rPr>
              <a:t>N</a:t>
            </a:r>
            <a:r>
              <a:rPr lang="en-GB" sz="1600" b="1" baseline="-25000" dirty="0" err="1">
                <a:solidFill>
                  <a:srgbClr val="339900"/>
                </a:solidFill>
              </a:rPr>
              <a:t>PoT</a:t>
            </a:r>
            <a:r>
              <a:rPr lang="en-GB" sz="1600" baseline="-25000" dirty="0"/>
              <a:t> </a:t>
            </a:r>
            <a:r>
              <a:rPr lang="en-GB" sz="1600" dirty="0"/>
              <a:t> studies:</a:t>
            </a:r>
          </a:p>
          <a:p>
            <a:pPr lvl="1"/>
            <a:r>
              <a:rPr lang="en-GB" sz="1400" dirty="0"/>
              <a:t>2 in time clusters in the </a:t>
            </a:r>
            <a:r>
              <a:rPr lang="en-GB" sz="1400" dirty="0">
                <a:latin typeface="Symbol" pitchFamily="2" charset="2"/>
                <a:cs typeface="Times New Roman" panose="02020603050405020304" pitchFamily="18" charset="0"/>
              </a:rPr>
              <a:t>D</a:t>
            </a:r>
            <a:r>
              <a:rPr lang="en-GB" sz="1400" dirty="0"/>
              <a:t>t &lt; 5ns in </a:t>
            </a:r>
            <a:r>
              <a:rPr lang="en-GB" sz="1400" dirty="0" err="1"/>
              <a:t>Ecal</a:t>
            </a:r>
            <a:r>
              <a:rPr lang="en-GB" sz="1400" dirty="0"/>
              <a:t> </a:t>
            </a:r>
          </a:p>
          <a:p>
            <a:pPr lvl="1"/>
            <a:r>
              <a:rPr lang="en-GB" sz="1400" dirty="0"/>
              <a:t>Energy and radius cuts, reasonable Centre of Gravity</a:t>
            </a:r>
          </a:p>
          <a:p>
            <a:pPr lvl="1"/>
            <a:r>
              <a:rPr lang="en-GB" sz="1400" dirty="0"/>
              <a:t>Cluster energy vs angle correlation compatible with a 2 body final state.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C136DE-9B19-F94B-89AC-81C6DEAC9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Mauro Raggi, Sapienza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2F45AD-A6D5-6C40-8B39-EBAAF3C41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47</a:t>
            </a:fld>
            <a:endParaRPr lang="en-US"/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C843DD6C-B6C1-1441-BD19-36EB8B38D96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75" y="3533738"/>
            <a:ext cx="4536644" cy="2735474"/>
          </a:xfrm>
          <a:prstGeom prst="rect">
            <a:avLst/>
          </a:prstGeom>
        </p:spPr>
      </p:pic>
      <p:pic>
        <p:nvPicPr>
          <p:cNvPr id="9" name="Picture 8" descr="Graphical user interface, chart, histogram&#10;&#10;Description automatically generated">
            <a:extLst>
              <a:ext uri="{FF2B5EF4-FFF2-40B4-BE49-F238E27FC236}">
                <a16:creationId xmlns:a16="http://schemas.microsoft.com/office/drawing/2014/main" id="{7C41C685-564C-1F45-B876-65C1F14178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7584" y="3502118"/>
            <a:ext cx="4585994" cy="276380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6A9DF3B-2BE0-734A-A105-C54D18DB3F55}"/>
              </a:ext>
            </a:extLst>
          </p:cNvPr>
          <p:cNvSpPr txBox="1"/>
          <p:nvPr/>
        </p:nvSpPr>
        <p:spPr>
          <a:xfrm>
            <a:off x="-2894" y="6160008"/>
            <a:ext cx="4585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rgbClr val="FF0000"/>
                </a:solidFill>
              </a:rPr>
              <a:t>Over Resonance: 402 MeV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86FFA4-9BB6-5040-9125-6224E4682759}"/>
              </a:ext>
            </a:extLst>
          </p:cNvPr>
          <p:cNvSpPr txBox="1"/>
          <p:nvPr/>
        </p:nvSpPr>
        <p:spPr>
          <a:xfrm>
            <a:off x="4582756" y="6209682"/>
            <a:ext cx="4585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339900"/>
                </a:solidFill>
              </a:rPr>
              <a:t>Below</a:t>
            </a:r>
            <a:r>
              <a:rPr lang="en-GB" sz="1800" b="1" dirty="0">
                <a:solidFill>
                  <a:srgbClr val="339900"/>
                </a:solidFill>
              </a:rPr>
              <a:t> Resonance: 205 MeV </a:t>
            </a:r>
            <a:endParaRPr lang="en-GB" dirty="0">
              <a:solidFill>
                <a:srgbClr val="33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60663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3EBDB-4852-A44C-BD03-6A07001D1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1. How Dark Matter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born</a:t>
            </a:r>
            <a:endParaRPr lang="it-I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E0497A-06D1-0749-8C6A-B1491B137A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6071" y="3495133"/>
            <a:ext cx="3785136" cy="317793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C5F81E-36C6-1141-A19F-FD0DDA6129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300" y="948013"/>
            <a:ext cx="3581400" cy="25524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14CDDA-52DB-1745-BB99-1C95D66C48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0518" y="971209"/>
            <a:ext cx="5038016" cy="251900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478F7CA-0BD6-AB43-A5F0-3C1F5FE062F7}"/>
              </a:ext>
            </a:extLst>
          </p:cNvPr>
          <p:cNvGrpSpPr/>
          <p:nvPr/>
        </p:nvGrpSpPr>
        <p:grpSpPr>
          <a:xfrm>
            <a:off x="239456" y="4253946"/>
            <a:ext cx="1403819" cy="1451122"/>
            <a:chOff x="729781" y="4412971"/>
            <a:chExt cx="1403819" cy="145112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4C56FED-B239-E643-A944-132871DDBD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29781" y="4544172"/>
              <a:ext cx="1403819" cy="1195346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C9BF88D3-221C-9F41-9B7D-2C475DE75429}"/>
                </a:ext>
              </a:extLst>
            </p:cNvPr>
            <p:cNvCxnSpPr/>
            <p:nvPr/>
          </p:nvCxnSpPr>
          <p:spPr>
            <a:xfrm>
              <a:off x="850213" y="4412971"/>
              <a:ext cx="113554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59986DE9-AF8F-D84A-81E1-646660B5F8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6500" y="5864093"/>
              <a:ext cx="126308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4155EBC-A988-B14A-8701-0D194245F1E7}"/>
              </a:ext>
            </a:extLst>
          </p:cNvPr>
          <p:cNvSpPr txBox="1"/>
          <p:nvPr/>
        </p:nvSpPr>
        <p:spPr>
          <a:xfrm>
            <a:off x="0" y="3525080"/>
            <a:ext cx="1921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chemeClr val="accent2"/>
                </a:solidFill>
              </a:rPr>
              <a:t>Universo caldo</a:t>
            </a:r>
            <a:br>
              <a:rPr lang="it-IT" b="1" dirty="0">
                <a:solidFill>
                  <a:schemeClr val="accent2"/>
                </a:solidFill>
              </a:rPr>
            </a:br>
            <a:r>
              <a:rPr lang="it-IT" b="1" dirty="0">
                <a:solidFill>
                  <a:schemeClr val="accent2"/>
                </a:solidFill>
              </a:rPr>
              <a:t>T&gt;M</a:t>
            </a:r>
            <a:r>
              <a:rPr lang="it-IT" b="1" baseline="-25000" dirty="0">
                <a:solidFill>
                  <a:schemeClr val="accent2"/>
                </a:solidFill>
              </a:rPr>
              <a:t>DM </a:t>
            </a:r>
            <a:r>
              <a:rPr lang="it-IT" b="1" dirty="0">
                <a:solidFill>
                  <a:schemeClr val="accent2"/>
                </a:solidFill>
              </a:rPr>
              <a:t>x&lt;1</a:t>
            </a:r>
            <a:endParaRPr lang="it-IT" b="1" baseline="-25000" dirty="0">
              <a:solidFill>
                <a:schemeClr val="accent2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5E588F2-482B-B240-A2FE-1E84BF5F655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9769" y="4391775"/>
            <a:ext cx="1403819" cy="1195346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31A20FB-619A-8144-9053-62CADCF7FAA6}"/>
              </a:ext>
            </a:extLst>
          </p:cNvPr>
          <p:cNvCxnSpPr/>
          <p:nvPr/>
        </p:nvCxnSpPr>
        <p:spPr>
          <a:xfrm>
            <a:off x="3030201" y="4260574"/>
            <a:ext cx="113554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1E2242D-D0AC-1749-BB3E-DE17C9B9D393}"/>
              </a:ext>
            </a:extLst>
          </p:cNvPr>
          <p:cNvSpPr txBox="1"/>
          <p:nvPr/>
        </p:nvSpPr>
        <p:spPr>
          <a:xfrm>
            <a:off x="2484784" y="3505204"/>
            <a:ext cx="2783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chemeClr val="accent2"/>
                </a:solidFill>
              </a:rPr>
              <a:t>Cooled</a:t>
            </a:r>
            <a:r>
              <a:rPr lang="it-IT" b="1" dirty="0">
                <a:solidFill>
                  <a:schemeClr val="accent2"/>
                </a:solidFill>
              </a:rPr>
              <a:t> </a:t>
            </a:r>
            <a:r>
              <a:rPr lang="it-IT" b="1" dirty="0" err="1">
                <a:solidFill>
                  <a:schemeClr val="accent2"/>
                </a:solidFill>
              </a:rPr>
              <a:t>Universe</a:t>
            </a:r>
            <a:br>
              <a:rPr lang="it-IT" b="1" dirty="0">
                <a:solidFill>
                  <a:schemeClr val="accent2"/>
                </a:solidFill>
              </a:rPr>
            </a:br>
            <a:r>
              <a:rPr lang="it-IT" b="1" dirty="0">
                <a:solidFill>
                  <a:schemeClr val="accent2"/>
                </a:solidFill>
              </a:rPr>
              <a:t>      T&lt;M</a:t>
            </a:r>
            <a:r>
              <a:rPr lang="it-IT" b="1" baseline="-25000" dirty="0">
                <a:solidFill>
                  <a:schemeClr val="accent2"/>
                </a:solidFill>
              </a:rPr>
              <a:t>DM</a:t>
            </a:r>
            <a:r>
              <a:rPr lang="it-IT" b="1" dirty="0">
                <a:solidFill>
                  <a:schemeClr val="accent2"/>
                </a:solidFill>
              </a:rPr>
              <a:t> x&gt;1</a:t>
            </a:r>
            <a:endParaRPr lang="it-IT" b="1" baseline="-25000" dirty="0">
              <a:solidFill>
                <a:schemeClr val="accent2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B5425CE-7B87-2B4B-81B0-88B89FE96D5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1529" y="4003884"/>
            <a:ext cx="307969" cy="30796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439E81F-C169-5B45-A6AB-1752166B51D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63" y="3811728"/>
            <a:ext cx="307969" cy="30796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CDE2739-C62C-0244-A7CA-E61B30B7701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0001" y="4149658"/>
            <a:ext cx="307969" cy="30796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764856D-89D6-3D40-8321-38FA84EB0CB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6081" y="3798475"/>
            <a:ext cx="307969" cy="30796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FBA89A5-663A-D947-B156-16FECA0E124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705" y="4414702"/>
            <a:ext cx="307969" cy="30796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A3FEDFF-9D52-874A-9442-803076D4CED9}"/>
              </a:ext>
            </a:extLst>
          </p:cNvPr>
          <p:cNvSpPr txBox="1"/>
          <p:nvPr/>
        </p:nvSpPr>
        <p:spPr>
          <a:xfrm>
            <a:off x="228544" y="5831609"/>
            <a:ext cx="6076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DM density too low, DM production stops</a:t>
            </a:r>
            <a:br>
              <a:rPr lang="en-GB" dirty="0"/>
            </a:br>
            <a:r>
              <a:rPr lang="en-GB" dirty="0"/>
              <a:t>Freeze out produced a relic DM density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D9801EA7-A17A-5546-8ADE-770099B066F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794" y="5862290"/>
            <a:ext cx="307969" cy="307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49794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CB1FC-CAB2-BC47-8A83-D84481EB4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2. Non vogliamo nuove forze!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49D6B3-336E-8A49-9F01-31EE754B6C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5467" y="1281872"/>
            <a:ext cx="2975051" cy="5240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A1FFA3C-C3AF-3C44-A390-C90B19753A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3855" y="2669183"/>
            <a:ext cx="3123804" cy="6879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CDE3A4-F423-2847-BA0F-03A6CA2F5337}"/>
              </a:ext>
            </a:extLst>
          </p:cNvPr>
          <p:cNvSpPr txBox="1"/>
          <p:nvPr/>
        </p:nvSpPr>
        <p:spPr>
          <a:xfrm>
            <a:off x="4467807" y="929545"/>
            <a:ext cx="4163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Dal </a:t>
            </a:r>
            <a:r>
              <a:rPr lang="it-IT" dirty="0" err="1"/>
              <a:t>freeze</a:t>
            </a:r>
            <a:r>
              <a:rPr lang="it-IT" dirty="0"/>
              <a:t>-out possiamo stabilire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6D182C-6FA8-B041-8E84-411F80FD06FE}"/>
              </a:ext>
            </a:extLst>
          </p:cNvPr>
          <p:cNvSpPr txBox="1"/>
          <p:nvPr/>
        </p:nvSpPr>
        <p:spPr>
          <a:xfrm>
            <a:off x="4479265" y="2115453"/>
            <a:ext cx="4163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Dalle misure di CMB sappiamo che: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BC195F1-A2E7-7841-BD31-BD016EEC73D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895" y="5255529"/>
            <a:ext cx="2378364" cy="129309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0CE1C7A-AC1B-9340-A0E0-8076A6CA971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48740" y="4748577"/>
            <a:ext cx="3733800" cy="64319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55F0C2E-F19C-DE46-86A2-69269E44BF54}"/>
              </a:ext>
            </a:extLst>
          </p:cNvPr>
          <p:cNvSpPr txBox="1"/>
          <p:nvPr/>
        </p:nvSpPr>
        <p:spPr>
          <a:xfrm>
            <a:off x="0" y="4320208"/>
            <a:ext cx="914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Senza introdurre una nuova forza ma utilizzando l’interazione debole che già abbiamo!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5565B2-1FAB-C248-8094-FD6F380D5338}"/>
              </a:ext>
            </a:extLst>
          </p:cNvPr>
          <p:cNvSpPr txBox="1"/>
          <p:nvPr/>
        </p:nvSpPr>
        <p:spPr>
          <a:xfrm>
            <a:off x="4535488" y="5390317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Ci serve soltanto una </a:t>
            </a:r>
            <a:r>
              <a:rPr lang="it-IT" b="1" dirty="0">
                <a:solidFill>
                  <a:schemeClr val="accent2"/>
                </a:solidFill>
              </a:rPr>
              <a:t>particella pesante </a:t>
            </a:r>
            <a:r>
              <a:rPr lang="it-IT" dirty="0"/>
              <a:t>con interazione debole ma </a:t>
            </a:r>
            <a:r>
              <a:rPr lang="it-IT" b="1" dirty="0">
                <a:solidFill>
                  <a:schemeClr val="accent2"/>
                </a:solidFill>
              </a:rPr>
              <a:t>non nuove forze</a:t>
            </a:r>
            <a:r>
              <a:rPr lang="it-IT" dirty="0"/>
              <a:t>!</a:t>
            </a:r>
          </a:p>
          <a:p>
            <a:r>
              <a:rPr lang="it-IT" dirty="0"/>
              <a:t>Chiameremo questa </a:t>
            </a:r>
            <a:r>
              <a:rPr lang="it-IT" b="1" dirty="0">
                <a:solidFill>
                  <a:schemeClr val="accent2"/>
                </a:solidFill>
              </a:rPr>
              <a:t>particella WIMP.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CCCBC6-05DC-7C46-A314-81E4B341DB74}"/>
              </a:ext>
            </a:extLst>
          </p:cNvPr>
          <p:cNvSpPr txBox="1"/>
          <p:nvPr/>
        </p:nvSpPr>
        <p:spPr>
          <a:xfrm>
            <a:off x="92765" y="5497790"/>
            <a:ext cx="817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accent2"/>
                </a:solidFill>
              </a:rPr>
              <a:t>DM</a:t>
            </a:r>
          </a:p>
          <a:p>
            <a:r>
              <a:rPr lang="it-IT" b="1" dirty="0" err="1">
                <a:solidFill>
                  <a:schemeClr val="accent2"/>
                </a:solidFill>
              </a:rPr>
              <a:t>Wimp</a:t>
            </a:r>
            <a:endParaRPr lang="it-IT" b="1" dirty="0">
              <a:solidFill>
                <a:schemeClr val="accent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013070-2AB5-5C46-8BC7-93ECAD0048BB}"/>
              </a:ext>
            </a:extLst>
          </p:cNvPr>
          <p:cNvSpPr txBox="1"/>
          <p:nvPr/>
        </p:nvSpPr>
        <p:spPr>
          <a:xfrm>
            <a:off x="2978201" y="5549936"/>
            <a:ext cx="1186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Materia</a:t>
            </a:r>
            <a:br>
              <a:rPr lang="it-IT" b="1" dirty="0"/>
            </a:br>
            <a:r>
              <a:rPr lang="it-IT" b="1" dirty="0"/>
              <a:t>ordinaria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B7F3A20-E2BB-D943-B252-7F4293F7CD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5660" y="939958"/>
            <a:ext cx="4034913" cy="3402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509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6C754-C232-DD4D-808C-CA5306CFF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Predicting planet’s velocities</a:t>
            </a:r>
          </a:p>
        </p:txBody>
      </p:sp>
      <p:pic>
        <p:nvPicPr>
          <p:cNvPr id="7" name="Picture 6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B20C4224-D31F-2D41-9885-4B19ECA2F41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18059" y="909912"/>
            <a:ext cx="3611654" cy="300168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791F48E-E7AF-5C4C-8912-8C988D3F19E0}"/>
              </a:ext>
            </a:extLst>
          </p:cNvPr>
          <p:cNvSpPr txBox="1"/>
          <p:nvPr/>
        </p:nvSpPr>
        <p:spPr>
          <a:xfrm>
            <a:off x="14977" y="927593"/>
            <a:ext cx="5451353" cy="13234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indent="0">
              <a:buFont typeface="Wingdings" pitchFamily="2" charset="2"/>
              <a:buNone/>
              <a:defRPr sz="1600">
                <a:solidFill>
                  <a:srgbClr val="800000"/>
                </a:solidFill>
                <a:effectLst/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Given </a:t>
            </a:r>
            <a:r>
              <a:rPr lang="en-US" b="1" dirty="0"/>
              <a:t>Earth travels at ~29.8 km/s</a:t>
            </a:r>
            <a:r>
              <a:rPr lang="en-US" dirty="0">
                <a:solidFill>
                  <a:schemeClr val="tx1"/>
                </a:solidFill>
              </a:rPr>
              <a:t>, what conclusions can we draw about the velocities of the other planets?</a:t>
            </a:r>
          </a:p>
          <a:p>
            <a:r>
              <a:rPr lang="en-GB" b="1" dirty="0"/>
              <a:t>Saturn is ~10 times farther </a:t>
            </a:r>
            <a:r>
              <a:rPr lang="en-GB" dirty="0">
                <a:solidFill>
                  <a:schemeClr val="tx1"/>
                </a:solidFill>
              </a:rPr>
              <a:t>from the sun than the earth therefore:</a:t>
            </a:r>
          </a:p>
        </p:txBody>
      </p:sp>
      <p:pic>
        <p:nvPicPr>
          <p:cNvPr id="14" name="Picture 13" descr="A close up of a device&#10;&#10;Description automatically generated">
            <a:extLst>
              <a:ext uri="{FF2B5EF4-FFF2-40B4-BE49-F238E27FC236}">
                <a16:creationId xmlns:a16="http://schemas.microsoft.com/office/drawing/2014/main" id="{9E2EA7BB-7BC4-D54A-AEB5-E5DCC6B9728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1" y="4280048"/>
            <a:ext cx="6870023" cy="258470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9414AC6-9220-0445-884A-B9E4262B0316}"/>
              </a:ext>
            </a:extLst>
          </p:cNvPr>
          <p:cNvSpPr/>
          <p:nvPr/>
        </p:nvSpPr>
        <p:spPr>
          <a:xfrm>
            <a:off x="5011782" y="4833669"/>
            <a:ext cx="488859" cy="1545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9763B41-2E23-FA43-9EC8-9312C87EE280}"/>
              </a:ext>
            </a:extLst>
          </p:cNvPr>
          <p:cNvSpPr/>
          <p:nvPr/>
        </p:nvSpPr>
        <p:spPr>
          <a:xfrm>
            <a:off x="5049882" y="6713269"/>
            <a:ext cx="488859" cy="1545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1726A03-EF72-7E4F-9987-833D0206E2FB}"/>
              </a:ext>
            </a:extLst>
          </p:cNvPr>
          <p:cNvSpPr/>
          <p:nvPr/>
        </p:nvSpPr>
        <p:spPr>
          <a:xfrm>
            <a:off x="5635039" y="4846369"/>
            <a:ext cx="537745" cy="154532"/>
          </a:xfrm>
          <a:prstGeom prst="rect">
            <a:avLst/>
          </a:prstGeom>
          <a:noFill/>
          <a:ln>
            <a:solidFill>
              <a:srgbClr val="3399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BB08DF8-C28D-B642-8082-E892A2E80B20}"/>
              </a:ext>
            </a:extLst>
          </p:cNvPr>
          <p:cNvSpPr/>
          <p:nvPr/>
        </p:nvSpPr>
        <p:spPr>
          <a:xfrm>
            <a:off x="5647739" y="6725969"/>
            <a:ext cx="537745" cy="154532"/>
          </a:xfrm>
          <a:prstGeom prst="rect">
            <a:avLst/>
          </a:prstGeom>
          <a:noFill/>
          <a:ln>
            <a:solidFill>
              <a:srgbClr val="3399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4215A2-6462-5541-A9C7-D06FE22E5FE7}"/>
              </a:ext>
            </a:extLst>
          </p:cNvPr>
          <p:cNvSpPr txBox="1"/>
          <p:nvPr/>
        </p:nvSpPr>
        <p:spPr>
          <a:xfrm>
            <a:off x="6807721" y="4297286"/>
            <a:ext cx="2321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1AU = distance</a:t>
            </a:r>
            <a:br>
              <a:rPr lang="en-GB" dirty="0"/>
            </a:br>
            <a:r>
              <a:rPr lang="en-GB" dirty="0"/>
              <a:t> Earth-Sun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27253B-EADA-B941-0299-B789761AAC29}"/>
              </a:ext>
            </a:extLst>
          </p:cNvPr>
          <p:cNvSpPr txBox="1"/>
          <p:nvPr/>
        </p:nvSpPr>
        <p:spPr>
          <a:xfrm>
            <a:off x="-19335" y="3075738"/>
            <a:ext cx="5485665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indent="0">
              <a:buFont typeface="Wingdings" pitchFamily="2" charset="2"/>
              <a:buNone/>
              <a:defRPr sz="1600">
                <a:effectLst/>
              </a:defRPr>
            </a:lvl1pPr>
          </a:lstStyle>
          <a:p>
            <a:r>
              <a:rPr lang="en-GB" b="1" dirty="0">
                <a:solidFill>
                  <a:srgbClr val="800000"/>
                </a:solidFill>
              </a:rPr>
              <a:t>Uranus is ~19 times farther </a:t>
            </a:r>
            <a:r>
              <a:rPr lang="en-GB" dirty="0"/>
              <a:t>from the sun than the earth therefore: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5824503-730A-2221-5C39-E88CDBF3FE1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38" y="2433537"/>
            <a:ext cx="3343277" cy="54092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A126806-8649-829A-03D1-8EC7733FEF4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19" y="3686915"/>
            <a:ext cx="3245519" cy="540921"/>
          </a:xfrm>
          <a:prstGeom prst="rect">
            <a:avLst/>
          </a:pr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9DA26E56-454C-2DC4-C4D1-CB93685FF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3695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3E96A-496D-5A41-84D4-983D37A47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Ricerca diretta di DM - </a:t>
            </a:r>
            <a:r>
              <a:rPr lang="it-IT" dirty="0" err="1"/>
              <a:t>Wimps</a:t>
            </a:r>
            <a:endParaRPr lang="it-I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AD21AD-EBB5-064E-A028-011D4ACCDB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587" y="922831"/>
            <a:ext cx="4109785" cy="273075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90090CC-F2B0-3C4E-8078-003F131A1CF2}"/>
              </a:ext>
            </a:extLst>
          </p:cNvPr>
          <p:cNvSpPr txBox="1"/>
          <p:nvPr/>
        </p:nvSpPr>
        <p:spPr>
          <a:xfrm>
            <a:off x="-92763" y="2902228"/>
            <a:ext cx="1285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accent2"/>
                </a:solidFill>
              </a:rPr>
              <a:t>WIMP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DE9E31-52DB-394D-AD0C-7B5E165F7BC2}"/>
              </a:ext>
            </a:extLst>
          </p:cNvPr>
          <p:cNvSpPr txBox="1"/>
          <p:nvPr/>
        </p:nvSpPr>
        <p:spPr>
          <a:xfrm>
            <a:off x="1199323" y="1587572"/>
            <a:ext cx="1285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accent2"/>
                </a:solidFill>
              </a:rPr>
              <a:t>Nucleo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1CB5D3-D30D-7B44-94A0-E2BB1DB0CAD1}"/>
              </a:ext>
            </a:extLst>
          </p:cNvPr>
          <p:cNvSpPr txBox="1"/>
          <p:nvPr/>
        </p:nvSpPr>
        <p:spPr>
          <a:xfrm>
            <a:off x="2802836" y="3119184"/>
            <a:ext cx="1285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accent2"/>
                </a:solidFill>
              </a:rPr>
              <a:t>WIMP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74FDC6-D2AE-A549-A38E-84C7192AA565}"/>
              </a:ext>
            </a:extLst>
          </p:cNvPr>
          <p:cNvSpPr txBox="1"/>
          <p:nvPr/>
        </p:nvSpPr>
        <p:spPr>
          <a:xfrm>
            <a:off x="3553520" y="1535426"/>
            <a:ext cx="1285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accent2"/>
                </a:solidFill>
              </a:rPr>
              <a:t>Nucleo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47ACB7-54BC-2A44-BC5B-4904468EE5D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5469" y="3997879"/>
            <a:ext cx="4130693" cy="26546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C206531-B5CD-364A-8B89-38CCCEAF280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16" y="3696864"/>
            <a:ext cx="4692318" cy="29542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C06AF70-65AF-B747-ACE0-DE7C5350C4D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1332" y="932208"/>
            <a:ext cx="4108112" cy="295424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56A272C-1400-E448-8A4B-DC054E488937}"/>
              </a:ext>
            </a:extLst>
          </p:cNvPr>
          <p:cNvSpPr txBox="1"/>
          <p:nvPr/>
        </p:nvSpPr>
        <p:spPr>
          <a:xfrm>
            <a:off x="4991332" y="1904758"/>
            <a:ext cx="839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accent2"/>
                </a:solidFill>
              </a:rPr>
              <a:t>anni 80</a:t>
            </a:r>
          </a:p>
        </p:txBody>
      </p:sp>
    </p:spTree>
    <p:extLst>
      <p:ext uri="{BB962C8B-B14F-4D97-AF65-F5344CB8AC3E}">
        <p14:creationId xmlns:p14="http://schemas.microsoft.com/office/powerpoint/2010/main" val="169175741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268E8-7B25-5241-AD4C-D2FF1534C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XENON1T ai laboratori del Gran Sasso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5BE512-D9B6-834A-9AAD-2E3FFD8E73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1167" y="935313"/>
            <a:ext cx="3532909" cy="30636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068B6CC-C43D-674E-9829-1067EF8A08D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339" y="4047486"/>
            <a:ext cx="4000435" cy="27851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2053ACD-D059-724B-9C0A-F604BF8BC41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73511" y="2495117"/>
            <a:ext cx="3211735" cy="3197974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7C8F373-02C1-3146-BA5E-F6A8CEEE6D77}"/>
              </a:ext>
            </a:extLst>
          </p:cNvPr>
          <p:cNvCxnSpPr/>
          <p:nvPr/>
        </p:nvCxnSpPr>
        <p:spPr>
          <a:xfrm flipV="1">
            <a:off x="6361043" y="4815009"/>
            <a:ext cx="1099931" cy="397565"/>
          </a:xfrm>
          <a:prstGeom prst="straightConnector1">
            <a:avLst/>
          </a:prstGeom>
          <a:ln>
            <a:solidFill>
              <a:srgbClr val="FFC0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F5B6EE7-FAC0-D940-A58F-6A3C21685398}"/>
              </a:ext>
            </a:extLst>
          </p:cNvPr>
          <p:cNvSpPr txBox="1"/>
          <p:nvPr/>
        </p:nvSpPr>
        <p:spPr>
          <a:xfrm>
            <a:off x="6911008" y="4975899"/>
            <a:ext cx="622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C000"/>
                </a:solidFill>
              </a:rPr>
              <a:t>1m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0079E77-3767-8F45-BA2C-A529194CE9E1}"/>
              </a:ext>
            </a:extLst>
          </p:cNvPr>
          <p:cNvCxnSpPr/>
          <p:nvPr/>
        </p:nvCxnSpPr>
        <p:spPr>
          <a:xfrm>
            <a:off x="6003235" y="3238000"/>
            <a:ext cx="0" cy="1974574"/>
          </a:xfrm>
          <a:prstGeom prst="straightConnector1">
            <a:avLst/>
          </a:prstGeom>
          <a:ln>
            <a:solidFill>
              <a:srgbClr val="FFC0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20EC4FF-B554-824F-AC69-AA204DD60C92}"/>
              </a:ext>
            </a:extLst>
          </p:cNvPr>
          <p:cNvSpPr txBox="1"/>
          <p:nvPr/>
        </p:nvSpPr>
        <p:spPr>
          <a:xfrm>
            <a:off x="5333755" y="5719595"/>
            <a:ext cx="33130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3.300 Kg di </a:t>
            </a:r>
            <a:r>
              <a:rPr lang="it-IT" dirty="0" err="1"/>
              <a:t>Xenon</a:t>
            </a:r>
            <a:r>
              <a:rPr lang="it-IT" dirty="0"/>
              <a:t> liquido alla temperatura di 95 gradi sotto zero</a:t>
            </a:r>
            <a:endParaRPr lang="it-IT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49EC49-E3E7-1A49-B9EF-6C4B5AF5B7D4}"/>
              </a:ext>
            </a:extLst>
          </p:cNvPr>
          <p:cNvSpPr txBox="1"/>
          <p:nvPr/>
        </p:nvSpPr>
        <p:spPr>
          <a:xfrm>
            <a:off x="5410200" y="3768045"/>
            <a:ext cx="622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C000"/>
                </a:solidFill>
              </a:rPr>
              <a:t>1m</a:t>
            </a:r>
          </a:p>
        </p:txBody>
      </p:sp>
    </p:spTree>
    <p:extLst>
      <p:ext uri="{BB962C8B-B14F-4D97-AF65-F5344CB8AC3E}">
        <p14:creationId xmlns:p14="http://schemas.microsoft.com/office/powerpoint/2010/main" val="82637601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58859-456E-F245-816F-A88A270CC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dirty="0" err="1"/>
              <a:t>Measuring</a:t>
            </a:r>
            <a:r>
              <a:rPr lang="it-IT" dirty="0"/>
              <a:t> dark </a:t>
            </a:r>
            <a:r>
              <a:rPr lang="it-IT" dirty="0" err="1"/>
              <a:t>matter</a:t>
            </a:r>
            <a:r>
              <a:rPr lang="it-IT" dirty="0"/>
              <a:t>:</a:t>
            </a:r>
            <a:br>
              <a:rPr lang="it-IT" dirty="0"/>
            </a:br>
            <a:r>
              <a:rPr lang="it-IT" dirty="0"/>
              <a:t> </a:t>
            </a:r>
            <a:r>
              <a:rPr lang="it-IT" dirty="0" err="1"/>
              <a:t>Gravitational</a:t>
            </a:r>
            <a:r>
              <a:rPr lang="it-IT" dirty="0"/>
              <a:t> </a:t>
            </a:r>
            <a:r>
              <a:rPr lang="it-IT" dirty="0" err="1"/>
              <a:t>lensing</a:t>
            </a:r>
            <a:endParaRPr lang="it-I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D1406F-DF64-B44C-8A89-553256D062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" y="2544257"/>
            <a:ext cx="5403273" cy="41101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6C82CFC-B3B5-8B4E-935C-9D336DC08B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7152" y="952165"/>
            <a:ext cx="4518887" cy="25441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996E714-E437-E24D-B8EA-23BE455A1698}"/>
              </a:ext>
            </a:extLst>
          </p:cNvPr>
          <p:cNvSpPr txBox="1"/>
          <p:nvPr/>
        </p:nvSpPr>
        <p:spPr>
          <a:xfrm>
            <a:off x="0" y="909913"/>
            <a:ext cx="46066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Light in the presence of large densities of matter does not travel in a straight line but along the lines of space-time warped by gravity locally.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C3E84F-A70F-FD1C-A763-C58666927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80201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BC02E-2982-7D40-B44A-0B68CF350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does a galaxy look like?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5D6ADB-EB57-D945-B14C-BB44C5EFDC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1217" y="939944"/>
            <a:ext cx="3685007" cy="34652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60992C3-CB45-C740-B713-18AC9AD908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46" y="4159339"/>
            <a:ext cx="3469708" cy="2689024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968EDC4F-9AD7-AB4E-3DCA-F436C7C782F3}"/>
              </a:ext>
            </a:extLst>
          </p:cNvPr>
          <p:cNvGrpSpPr/>
          <p:nvPr/>
        </p:nvGrpSpPr>
        <p:grpSpPr>
          <a:xfrm>
            <a:off x="77476" y="1015430"/>
            <a:ext cx="4164038" cy="2999714"/>
            <a:chOff x="77476" y="1015430"/>
            <a:chExt cx="4164038" cy="2999714"/>
          </a:xfrm>
        </p:grpSpPr>
        <p:pic>
          <p:nvPicPr>
            <p:cNvPr id="4" name="Picture 3" descr="A picture containing clock&#10;&#10;Description automatically generated">
              <a:extLst>
                <a:ext uri="{FF2B5EF4-FFF2-40B4-BE49-F238E27FC236}">
                  <a16:creationId xmlns:a16="http://schemas.microsoft.com/office/drawing/2014/main" id="{2725FE73-18A7-214D-BB28-EDBB3B32A3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476" y="1138319"/>
              <a:ext cx="3729195" cy="2876825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7DF073D-140F-CFED-9F42-DC5405663263}"/>
                </a:ext>
              </a:extLst>
            </p:cNvPr>
            <p:cNvSpPr txBox="1"/>
            <p:nvPr/>
          </p:nvSpPr>
          <p:spPr>
            <a:xfrm>
              <a:off x="2835664" y="1582221"/>
              <a:ext cx="122091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visible matter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7113408-3717-B16C-541F-82302F35A975}"/>
                </a:ext>
              </a:extLst>
            </p:cNvPr>
            <p:cNvSpPr txBox="1"/>
            <p:nvPr/>
          </p:nvSpPr>
          <p:spPr>
            <a:xfrm>
              <a:off x="2505181" y="1015430"/>
              <a:ext cx="173633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Dark matter</a:t>
              </a:r>
            </a:p>
          </p:txBody>
        </p:sp>
      </p:grp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8BA38B-2480-1C1F-B78C-DBD155D75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96498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E7513-D0B4-A544-9F84-55A49EC59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Stato della ricerca diretta di DM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60A1FD-BEC5-6440-9F66-8DC92C7FB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679" y="917464"/>
            <a:ext cx="7152640" cy="46520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30B7A36-45E1-C445-89DF-C90CF7754E47}"/>
              </a:ext>
            </a:extLst>
          </p:cNvPr>
          <p:cNvSpPr txBox="1"/>
          <p:nvPr/>
        </p:nvSpPr>
        <p:spPr>
          <a:xfrm>
            <a:off x="596348" y="6003233"/>
            <a:ext cx="6493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per ora nessuna buona notizia purtroppo!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23AE1D-9B6B-634D-ACF9-AC2A655541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9374" y="5786055"/>
            <a:ext cx="883198" cy="883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15170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8E9C6-FA85-5647-92D0-564356F5F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DS search: experimental approaches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43EA4A-69DC-7143-9382-CD5391333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55</a:t>
            </a:fld>
            <a:endParaRPr lang="en-US"/>
          </a:p>
        </p:txBody>
      </p:sp>
      <p:pic>
        <p:nvPicPr>
          <p:cNvPr id="6" name="Immagine 16">
            <a:extLst>
              <a:ext uri="{FF2B5EF4-FFF2-40B4-BE49-F238E27FC236}">
                <a16:creationId xmlns:a16="http://schemas.microsoft.com/office/drawing/2014/main" id="{05A6D771-C802-A24C-9623-02F3E912C7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5751" y="4431798"/>
            <a:ext cx="2908249" cy="2105070"/>
          </a:xfrm>
          <a:prstGeom prst="rect">
            <a:avLst/>
          </a:prstGeom>
        </p:spPr>
      </p:pic>
      <p:pic>
        <p:nvPicPr>
          <p:cNvPr id="12" name="Picture 2" descr="Fig. 3.3">
            <a:extLst>
              <a:ext uri="{FF2B5EF4-FFF2-40B4-BE49-F238E27FC236}">
                <a16:creationId xmlns:a16="http://schemas.microsoft.com/office/drawing/2014/main" id="{4898970D-564C-5D45-812D-E5F7176EE0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34656"/>
            <a:ext cx="3048512" cy="2219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Fig. 3.5">
            <a:extLst>
              <a:ext uri="{FF2B5EF4-FFF2-40B4-BE49-F238E27FC236}">
                <a16:creationId xmlns:a16="http://schemas.microsoft.com/office/drawing/2014/main" id="{C10E5CAF-B720-E74A-BAAA-EBDD42F7FC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3712" y="4455585"/>
            <a:ext cx="3017546" cy="2211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magine 23">
            <a:extLst>
              <a:ext uri="{FF2B5EF4-FFF2-40B4-BE49-F238E27FC236}">
                <a16:creationId xmlns:a16="http://schemas.microsoft.com/office/drawing/2014/main" id="{F6CBA93B-7016-744B-B602-016FE54E28D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18125" y="3731765"/>
            <a:ext cx="1434499" cy="603250"/>
          </a:xfrm>
          <a:prstGeom prst="rect">
            <a:avLst/>
          </a:prstGeom>
        </p:spPr>
      </p:pic>
      <p:pic>
        <p:nvPicPr>
          <p:cNvPr id="15" name="Immagine 43">
            <a:extLst>
              <a:ext uri="{FF2B5EF4-FFF2-40B4-BE49-F238E27FC236}">
                <a16:creationId xmlns:a16="http://schemas.microsoft.com/office/drawing/2014/main" id="{E2562B47-8995-EC4B-BE8D-5CC047137B9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0449" y="3586666"/>
            <a:ext cx="1478852" cy="897614"/>
          </a:xfrm>
          <a:prstGeom prst="rect">
            <a:avLst/>
          </a:prstGeom>
        </p:spPr>
      </p:pic>
      <p:sp>
        <p:nvSpPr>
          <p:cNvPr id="16" name="Rettangolo 44">
            <a:extLst>
              <a:ext uri="{FF2B5EF4-FFF2-40B4-BE49-F238E27FC236}">
                <a16:creationId xmlns:a16="http://schemas.microsoft.com/office/drawing/2014/main" id="{C6AA7ECB-18B8-D947-9871-38056BCB3E0B}"/>
              </a:ext>
            </a:extLst>
          </p:cNvPr>
          <p:cNvSpPr/>
          <p:nvPr/>
        </p:nvSpPr>
        <p:spPr>
          <a:xfrm>
            <a:off x="6176401" y="3311649"/>
            <a:ext cx="159050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>
                <a:solidFill>
                  <a:srgbClr val="C00000"/>
                </a:solidFill>
              </a:rPr>
              <a:t>Associated production</a:t>
            </a:r>
            <a:endParaRPr lang="it-IT" sz="1000" dirty="0"/>
          </a:p>
        </p:txBody>
      </p:sp>
      <p:sp>
        <p:nvSpPr>
          <p:cNvPr id="17" name="Rettangolo 49">
            <a:extLst>
              <a:ext uri="{FF2B5EF4-FFF2-40B4-BE49-F238E27FC236}">
                <a16:creationId xmlns:a16="http://schemas.microsoft.com/office/drawing/2014/main" id="{8FDC908E-E838-3B4E-8E47-38AAD2E2C2E7}"/>
              </a:ext>
            </a:extLst>
          </p:cNvPr>
          <p:cNvSpPr/>
          <p:nvPr/>
        </p:nvSpPr>
        <p:spPr>
          <a:xfrm>
            <a:off x="7718125" y="3305240"/>
            <a:ext cx="143951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dirty="0">
                <a:solidFill>
                  <a:srgbClr val="C00000"/>
                </a:solidFill>
              </a:rPr>
              <a:t>Resonant</a:t>
            </a:r>
            <a:endParaRPr lang="it-IT" sz="1000" dirty="0"/>
          </a:p>
        </p:txBody>
      </p:sp>
      <p:sp>
        <p:nvSpPr>
          <p:cNvPr id="18" name="Rettangolo 44">
            <a:extLst>
              <a:ext uri="{FF2B5EF4-FFF2-40B4-BE49-F238E27FC236}">
                <a16:creationId xmlns:a16="http://schemas.microsoft.com/office/drawing/2014/main" id="{227FC593-8D05-1F4E-AA3D-252F9B365467}"/>
              </a:ext>
            </a:extLst>
          </p:cNvPr>
          <p:cNvSpPr/>
          <p:nvPr/>
        </p:nvSpPr>
        <p:spPr>
          <a:xfrm>
            <a:off x="3387580" y="4251163"/>
            <a:ext cx="268367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dirty="0">
                <a:solidFill>
                  <a:srgbClr val="C00000"/>
                </a:solidFill>
              </a:rPr>
              <a:t>Invisible decay</a:t>
            </a:r>
            <a:endParaRPr lang="it-IT" sz="1000" dirty="0"/>
          </a:p>
        </p:txBody>
      </p:sp>
      <p:sp>
        <p:nvSpPr>
          <p:cNvPr id="20" name="Rettangolo 44">
            <a:extLst>
              <a:ext uri="{FF2B5EF4-FFF2-40B4-BE49-F238E27FC236}">
                <a16:creationId xmlns:a16="http://schemas.microsoft.com/office/drawing/2014/main" id="{8BA72018-9BFC-B049-B0FC-2A52762D857C}"/>
              </a:ext>
            </a:extLst>
          </p:cNvPr>
          <p:cNvSpPr/>
          <p:nvPr/>
        </p:nvSpPr>
        <p:spPr>
          <a:xfrm>
            <a:off x="323556" y="4244957"/>
            <a:ext cx="268367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dirty="0">
                <a:solidFill>
                  <a:srgbClr val="C00000"/>
                </a:solidFill>
              </a:rPr>
              <a:t>Visible decay</a:t>
            </a:r>
            <a:endParaRPr lang="it-IT" sz="1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6">
                <a:extLst>
                  <a:ext uri="{FF2B5EF4-FFF2-40B4-BE49-F238E27FC236}">
                    <a16:creationId xmlns:a16="http://schemas.microsoft.com/office/drawing/2014/main" id="{B129CBCE-A5B3-1243-B576-38ACCEBAA16F}"/>
                  </a:ext>
                </a:extLst>
              </p:cNvPr>
              <p:cNvSpPr txBox="1"/>
              <p:nvPr/>
            </p:nvSpPr>
            <p:spPr>
              <a:xfrm>
                <a:off x="0" y="2303097"/>
                <a:ext cx="6127577" cy="1931298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indent="-177750">
                  <a:buFont typeface="Wingdings" pitchFamily="2" charset="2"/>
                  <a:buChar char="§"/>
                </a:pPr>
                <a:r>
                  <a:rPr lang="en-GB" sz="1400" b="1" dirty="0"/>
                  <a:t>Visible decays</a:t>
                </a:r>
                <a:r>
                  <a:rPr lang="en-GB" sz="1400" dirty="0"/>
                  <a:t>: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1400" i="1">
                        <a:latin typeface="Cambria Math" panose="02040503050406030204" pitchFamily="18" charset="0"/>
                      </a:rPr>
                      <m:t>’→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GB" sz="140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1400" i="1">
                        <a:latin typeface="Cambria Math" panose="02040503050406030204" pitchFamily="18" charset="0"/>
                      </a:rPr>
                      <m:t>’→</m:t>
                    </m:r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GB" sz="1400" dirty="0">
                  <a:latin typeface="Symbol" pitchFamily="2" charset="2"/>
                </a:endParaRPr>
              </a:p>
              <a:p>
                <a:pPr marL="457200" lvl="2" indent="-177750">
                  <a:buFont typeface="Wingdings" pitchFamily="2" charset="2"/>
                  <a:buChar char="§"/>
                </a:pPr>
                <a:r>
                  <a:rPr lang="en-GB" sz="1200" b="1" dirty="0"/>
                  <a:t>Thick target  electron/protons</a:t>
                </a:r>
                <a:r>
                  <a:rPr lang="en-GB" sz="1200" dirty="0"/>
                  <a:t> beam is absorbed (NA64, old dump experiments)</a:t>
                </a:r>
              </a:p>
              <a:p>
                <a:pPr marL="457200" lvl="2" indent="-177750"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en-GB" sz="1200" b="1" dirty="0"/>
                  <a:t>Thin target </a:t>
                </a:r>
                <a:r>
                  <a:rPr lang="en-GB" sz="1200" dirty="0"/>
                  <a:t>searching for bumps in </a:t>
                </a:r>
                <a:r>
                  <a:rPr lang="en-GB" sz="1200" dirty="0" err="1"/>
                  <a:t>ee</a:t>
                </a:r>
                <a:r>
                  <a:rPr lang="en-GB" sz="1200" dirty="0"/>
                  <a:t> invariant mass</a:t>
                </a:r>
              </a:p>
              <a:p>
                <a:pPr indent="-177750"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en-GB" sz="1400" b="1" dirty="0"/>
                  <a:t>Invisible searches: </a:t>
                </a:r>
                <a14:m>
                  <m:oMath xmlns:m="http://schemas.openxmlformats.org/officeDocument/2006/math">
                    <m:r>
                      <a:rPr lang="en-GB" sz="140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1400" i="1" smtClean="0">
                        <a:latin typeface="Cambria Math" panose="02040503050406030204" pitchFamily="18" charset="0"/>
                      </a:rPr>
                      <m:t>’→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𝜒𝜒</m:t>
                    </m:r>
                  </m:oMath>
                </a14:m>
                <a:endParaRPr lang="en-GB" sz="1400" b="1" dirty="0">
                  <a:latin typeface="Symbol" pitchFamily="2" charset="2"/>
                </a:endParaRPr>
              </a:p>
              <a:p>
                <a:pPr lvl="1" indent="-177750"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en-GB" sz="1200" b="1" dirty="0"/>
                  <a:t>Missing energy/momentum</a:t>
                </a:r>
                <a:r>
                  <a:rPr lang="en-GB" sz="1200" dirty="0"/>
                  <a:t>: </a:t>
                </a:r>
                <a14:m>
                  <m:oMath xmlns:m="http://schemas.openxmlformats.org/officeDocument/2006/math">
                    <m:r>
                      <a:rPr lang="en-GB" sz="120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1200" i="1">
                        <a:latin typeface="Cambria Math" panose="02040503050406030204" pitchFamily="18" charset="0"/>
                      </a:rPr>
                      <m:t>’ </m:t>
                    </m:r>
                  </m:oMath>
                </a14:m>
                <a:r>
                  <a:rPr lang="en-GB" sz="1200" dirty="0"/>
                  <a:t>produced in the interaction of an electron beam with </a:t>
                </a:r>
                <a:r>
                  <a:rPr lang="en-GB" sz="1200" b="1" dirty="0"/>
                  <a:t>thick/thin target </a:t>
                </a:r>
                <a:r>
                  <a:rPr lang="en-GB" sz="1200" dirty="0"/>
                  <a:t>(NA64/LDMX)</a:t>
                </a:r>
              </a:p>
              <a:p>
                <a:pPr lvl="1" indent="-177750"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en-GB" sz="1200" b="1" dirty="0"/>
                  <a:t>Missing mass</a:t>
                </a:r>
                <a:r>
                  <a:rPr lang="en-GB" sz="1200" dirty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200" dirty="0"/>
                  <a:t> search for invisible particle using kinematics (Belle II, </a:t>
                </a:r>
                <a:r>
                  <a:rPr lang="en-GB" sz="1200" b="1" dirty="0">
                    <a:solidFill>
                      <a:srgbClr val="C00000"/>
                    </a:solidFill>
                  </a:rPr>
                  <a:t>PADME</a:t>
                </a:r>
                <a:r>
                  <a:rPr lang="en-GB" sz="1200" dirty="0"/>
                  <a:t>)</a:t>
                </a:r>
              </a:p>
            </p:txBody>
          </p:sp>
        </mc:Choice>
        <mc:Fallback xmlns="">
          <p:sp>
            <p:nvSpPr>
              <p:cNvPr id="21" name="CasellaDiTesto 6">
                <a:extLst>
                  <a:ext uri="{FF2B5EF4-FFF2-40B4-BE49-F238E27FC236}">
                    <a16:creationId xmlns:a16="http://schemas.microsoft.com/office/drawing/2014/main" id="{B129CBCE-A5B3-1243-B576-38ACCEBAA1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303097"/>
                <a:ext cx="6127577" cy="1931298"/>
              </a:xfrm>
              <a:prstGeom prst="rect">
                <a:avLst/>
              </a:prstGeom>
              <a:blipFill>
                <a:blip r:embed="rId7"/>
                <a:stretch>
                  <a:fillRect l="-207" t="-654" b="-13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>
            <a:extLst>
              <a:ext uri="{FF2B5EF4-FFF2-40B4-BE49-F238E27FC236}">
                <a16:creationId xmlns:a16="http://schemas.microsoft.com/office/drawing/2014/main" id="{B8A0BBBD-2262-104D-B454-B4DFA061F48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6676" y="1871451"/>
            <a:ext cx="1766397" cy="1031905"/>
          </a:xfrm>
          <a:prstGeom prst="rect">
            <a:avLst/>
          </a:prstGeom>
        </p:spPr>
      </p:pic>
      <p:sp>
        <p:nvSpPr>
          <p:cNvPr id="26" name="Rettangolo 44">
            <a:extLst>
              <a:ext uri="{FF2B5EF4-FFF2-40B4-BE49-F238E27FC236}">
                <a16:creationId xmlns:a16="http://schemas.microsoft.com/office/drawing/2014/main" id="{543394D3-6584-AF41-BDE9-561ED320B0D9}"/>
              </a:ext>
            </a:extLst>
          </p:cNvPr>
          <p:cNvSpPr/>
          <p:nvPr/>
        </p:nvSpPr>
        <p:spPr>
          <a:xfrm>
            <a:off x="7587496" y="1566645"/>
            <a:ext cx="62869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err="1">
                <a:solidFill>
                  <a:srgbClr val="C00000"/>
                </a:solidFill>
              </a:rPr>
              <a:t>Brems</a:t>
            </a:r>
            <a:r>
              <a:rPr lang="en-GB" sz="1000" b="1" dirty="0">
                <a:solidFill>
                  <a:srgbClr val="C00000"/>
                </a:solidFill>
              </a:rPr>
              <a:t>. </a:t>
            </a:r>
            <a:endParaRPr lang="it-IT" sz="1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sellaDiTesto 6">
                <a:extLst>
                  <a:ext uri="{FF2B5EF4-FFF2-40B4-BE49-F238E27FC236}">
                    <a16:creationId xmlns:a16="http://schemas.microsoft.com/office/drawing/2014/main" id="{88307E24-C7A7-C04E-BDEA-B69F22A3A139}"/>
                  </a:ext>
                </a:extLst>
              </p:cNvPr>
              <p:cNvSpPr txBox="1"/>
              <p:nvPr/>
            </p:nvSpPr>
            <p:spPr>
              <a:xfrm>
                <a:off x="0" y="915888"/>
                <a:ext cx="6127577" cy="13773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indent="-177750">
                  <a:buFont typeface="Wingdings" pitchFamily="2" charset="2"/>
                  <a:buChar char="§"/>
                </a:pPr>
                <a:r>
                  <a:rPr lang="en-US" sz="1400" b="1" dirty="0"/>
                  <a:t>Electron beam experiments production</a:t>
                </a:r>
                <a:endParaRPr lang="en-GB" sz="1400" dirty="0">
                  <a:latin typeface="Symbol" pitchFamily="2" charset="2"/>
                </a:endParaRPr>
              </a:p>
              <a:p>
                <a:pPr marL="457200" lvl="2" indent="-177750">
                  <a:buFont typeface="Wingdings" pitchFamily="2" charset="2"/>
                  <a:buChar char="§"/>
                </a:pPr>
                <a:r>
                  <a:rPr lang="en-GB" sz="1200" b="1" dirty="0"/>
                  <a:t>Just </a:t>
                </a:r>
                <a14:m>
                  <m:oMath xmlns:m="http://schemas.openxmlformats.org/officeDocument/2006/math">
                    <m:r>
                      <a:rPr lang="en-GB" sz="1200" b="1" i="1" smtClean="0"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GB" sz="1200" b="1" i="1" smtClean="0">
                        <a:latin typeface="Cambria Math" panose="02040503050406030204" pitchFamily="18" charset="0"/>
                      </a:rPr>
                      <m:t>’</m:t>
                    </m:r>
                  </m:oMath>
                </a14:m>
                <a:r>
                  <a:rPr lang="en-GB" sz="1200" b="1" dirty="0"/>
                  <a:t>-</a:t>
                </a:r>
                <a:r>
                  <a:rPr lang="en-GB" sz="1200" b="1" dirty="0" err="1"/>
                  <a:t>strahlung</a:t>
                </a:r>
                <a:endParaRPr lang="en-GB" sz="1200" dirty="0"/>
              </a:p>
              <a:p>
                <a:pPr indent="-177750"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en-US" sz="1400" b="1" dirty="0"/>
                  <a:t>Positron based experiments</a:t>
                </a:r>
                <a:endParaRPr lang="en-GB" sz="1400" b="1" dirty="0">
                  <a:latin typeface="Symbol" pitchFamily="2" charset="2"/>
                </a:endParaRPr>
              </a:p>
              <a:p>
                <a:pPr lvl="1" indent="-177750">
                  <a:spcAft>
                    <a:spcPts val="300"/>
                  </a:spcAft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GB" sz="1200" b="1" i="1"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GB" sz="1200" b="1" i="1">
                        <a:latin typeface="Cambria Math" panose="02040503050406030204" pitchFamily="18" charset="0"/>
                      </a:rPr>
                      <m:t>’</m:t>
                    </m:r>
                  </m:oMath>
                </a14:m>
                <a:r>
                  <a:rPr lang="en-GB" sz="1200" b="1" dirty="0"/>
                  <a:t>-strahlung</a:t>
                </a:r>
              </a:p>
              <a:p>
                <a:pPr lvl="1" indent="-177750"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en-GB" sz="1200" b="1" dirty="0"/>
                  <a:t>Associated production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 </m:t>
                    </m:r>
                  </m:oMath>
                </a14:m>
                <a:endParaRPr lang="en-GB" sz="1200" b="1" dirty="0"/>
              </a:p>
              <a:p>
                <a:pPr lvl="1" indent="-177750"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en-GB" sz="1200" b="1" dirty="0"/>
                  <a:t>Resonant production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GB" sz="1200" b="1" dirty="0"/>
              </a:p>
            </p:txBody>
          </p:sp>
        </mc:Choice>
        <mc:Fallback xmlns="">
          <p:sp>
            <p:nvSpPr>
              <p:cNvPr id="28" name="CasellaDiTesto 6">
                <a:extLst>
                  <a:ext uri="{FF2B5EF4-FFF2-40B4-BE49-F238E27FC236}">
                    <a16:creationId xmlns:a16="http://schemas.microsoft.com/office/drawing/2014/main" id="{88307E24-C7A7-C04E-BDEA-B69F22A3A1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15888"/>
                <a:ext cx="6127577" cy="1377300"/>
              </a:xfrm>
              <a:prstGeom prst="rect">
                <a:avLst/>
              </a:prstGeom>
              <a:blipFill>
                <a:blip r:embed="rId9"/>
                <a:stretch>
                  <a:fillRect l="-207" t="-917" b="-2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493580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E31B8-844B-334E-BDC5-93739E46D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can we make our life easier?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62E4D1-FE80-104F-9721-28BFC13B2E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81" y="978859"/>
            <a:ext cx="8554527" cy="5197550"/>
          </a:xfrm>
        </p:spPr>
        <p:txBody>
          <a:bodyPr/>
          <a:lstStyle/>
          <a:p>
            <a:r>
              <a:rPr lang="en-GB" dirty="0"/>
              <a:t>We need higher production cross section!</a:t>
            </a:r>
          </a:p>
          <a:p>
            <a:pPr marL="266700" indent="-266700"/>
            <a:r>
              <a:rPr lang="en-GB" sz="1800" dirty="0"/>
              <a:t>Can move from associated to resonant production</a:t>
            </a:r>
          </a:p>
          <a:p>
            <a:pPr marL="533400" lvl="1" indent="-266700"/>
            <a:r>
              <a:rPr lang="en-GB" dirty="0">
                <a:solidFill>
                  <a:srgbClr val="800000"/>
                </a:solidFill>
              </a:rPr>
              <a:t>b) Radiative annihilation  </a:t>
            </a:r>
            <a:r>
              <a:rPr lang="en-GB" dirty="0"/>
              <a:t>O(</a:t>
            </a:r>
            <a:r>
              <a:rPr lang="en-GB" dirty="0">
                <a:latin typeface="Symbol" charset="2"/>
                <a:ea typeface="Symbol" charset="2"/>
                <a:cs typeface="Symbol" charset="2"/>
              </a:rPr>
              <a:t>a</a:t>
            </a:r>
            <a:r>
              <a:rPr lang="en-GB" baseline="30000" dirty="0"/>
              <a:t>2</a:t>
            </a:r>
            <a:r>
              <a:rPr lang="en-GB" dirty="0"/>
              <a:t>)</a:t>
            </a:r>
            <a:br>
              <a:rPr lang="en-GB" dirty="0"/>
            </a:br>
            <a:br>
              <a:rPr lang="en-GB" dirty="0"/>
            </a:br>
            <a:endParaRPr lang="en-GB" dirty="0"/>
          </a:p>
          <a:p>
            <a:pPr marL="533400" lvl="1" indent="-228600"/>
            <a:r>
              <a:rPr lang="en-GB" dirty="0">
                <a:solidFill>
                  <a:srgbClr val="800000"/>
                </a:solidFill>
              </a:rPr>
              <a:t>c) Resonant annihilation  </a:t>
            </a:r>
            <a:r>
              <a:rPr lang="en-GB" dirty="0"/>
              <a:t>O(</a:t>
            </a:r>
            <a:r>
              <a:rPr lang="en-GB" dirty="0">
                <a:latin typeface="Symbol" charset="2"/>
                <a:ea typeface="Symbol" charset="2"/>
                <a:cs typeface="Symbol" charset="2"/>
              </a:rPr>
              <a:t>a</a:t>
            </a:r>
            <a:r>
              <a:rPr lang="en-GB" dirty="0"/>
              <a:t>)</a:t>
            </a:r>
          </a:p>
          <a:p>
            <a:pPr marL="533400" lvl="1" indent="-228600"/>
            <a:endParaRPr lang="en-GB" dirty="0"/>
          </a:p>
          <a:p>
            <a:pPr marL="533400" lvl="1" indent="-228600"/>
            <a:endParaRPr lang="en-GB" dirty="0"/>
          </a:p>
          <a:p>
            <a:pPr marL="190500" indent="-228600"/>
            <a:r>
              <a:rPr lang="en-GB" dirty="0"/>
              <a:t> Profit for a higher production in a tiny mass region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0C6604-5E3B-DB44-9A46-FE63797C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56</a:t>
            </a:fld>
            <a:endParaRPr lang="en-US"/>
          </a:p>
        </p:txBody>
      </p:sp>
      <p:pic>
        <p:nvPicPr>
          <p:cNvPr id="10" name="Picture 9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74B062DB-74A2-5144-A621-F0BFDF6250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167" y="4398578"/>
            <a:ext cx="3761479" cy="591427"/>
          </a:xfrm>
          <a:prstGeom prst="rect">
            <a:avLst/>
          </a:prstGeom>
        </p:spPr>
      </p:pic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73616D47-1592-1C48-90AA-6098BF53238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4626" y="4424639"/>
            <a:ext cx="3674737" cy="5519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94B716-F739-3847-B3BE-8BBEA9DD9BC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8399" y="1256342"/>
            <a:ext cx="2844800" cy="282730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37F2EAF-8951-E94D-B0EE-C0F4D2515F49}"/>
              </a:ext>
            </a:extLst>
          </p:cNvPr>
          <p:cNvSpPr txBox="1"/>
          <p:nvPr/>
        </p:nvSpPr>
        <p:spPr>
          <a:xfrm>
            <a:off x="6248399" y="939800"/>
            <a:ext cx="289560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00000"/>
                </a:solidFill>
              </a:rPr>
              <a:t>Positron beams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B52FAD9-F6B5-EF4B-99A3-B06975C6472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946467" y="3152328"/>
            <a:ext cx="3140062" cy="51908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5A9441D-8FCA-B64C-9EE4-AD7FBEDC71B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458" y="2274791"/>
            <a:ext cx="4163574" cy="53048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11D57EC-B5BE-C645-98CD-326050BE08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51943" y="3196086"/>
            <a:ext cx="1756359" cy="279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18715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486CD-431C-FFF2-6105-54A144CFD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Electron motion in C effect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CE049C-1210-E53D-51BD-72614F89A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57</a:t>
            </a:fld>
            <a:endParaRPr lang="en-US"/>
          </a:p>
        </p:txBody>
      </p:sp>
      <p:pic>
        <p:nvPicPr>
          <p:cNvPr id="6" name="Picture 5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75AA6B76-5509-A1D3-7DCF-5E381423CA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136" y="922866"/>
            <a:ext cx="9171498" cy="513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65939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14F5B-9059-5744-84A2-A4769B2E6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X17 observables at PADME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92BD9F-8735-1143-80D3-308B3655C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Mauro Raggi, Sapienza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C2B650-50AF-B545-ADEE-EEAE30AD8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58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A8649CC-0EF8-8E4E-AA67-1DB5C16B84BB}"/>
              </a:ext>
            </a:extLst>
          </p:cNvPr>
          <p:cNvGrpSpPr/>
          <p:nvPr/>
        </p:nvGrpSpPr>
        <p:grpSpPr>
          <a:xfrm>
            <a:off x="2212244" y="1351191"/>
            <a:ext cx="4719511" cy="2028444"/>
            <a:chOff x="9972" y="958908"/>
            <a:chExt cx="4719511" cy="2028444"/>
          </a:xfrm>
        </p:grpSpPr>
        <p:pic>
          <p:nvPicPr>
            <p:cNvPr id="8" name="Picture 7" descr="Diagram, polygon&#10;&#10;Description automatically generated">
              <a:extLst>
                <a:ext uri="{FF2B5EF4-FFF2-40B4-BE49-F238E27FC236}">
                  <a16:creationId xmlns:a16="http://schemas.microsoft.com/office/drawing/2014/main" id="{19460FB3-326A-C24F-B8C4-A6B77E8203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72" y="958908"/>
              <a:ext cx="3165602" cy="2028444"/>
            </a:xfrm>
            <a:prstGeom prst="rect">
              <a:avLst/>
            </a:prstGeom>
          </p:spPr>
        </p:pic>
        <p:pic>
          <p:nvPicPr>
            <p:cNvPr id="9" name="Picture 8" descr="Diagram, polygon&#10;&#10;Description automatically generated">
              <a:extLst>
                <a:ext uri="{FF2B5EF4-FFF2-40B4-BE49-F238E27FC236}">
                  <a16:creationId xmlns:a16="http://schemas.microsoft.com/office/drawing/2014/main" id="{FD8AF05F-EA2F-3343-A1CB-3298C32E63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38854" y="958908"/>
              <a:ext cx="1490629" cy="56332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30109DD-8A55-FE40-83CC-296F20CE5007}"/>
                </a:ext>
              </a:extLst>
            </p:cNvPr>
            <p:cNvSpPr txBox="1"/>
            <p:nvPr/>
          </p:nvSpPr>
          <p:spPr>
            <a:xfrm>
              <a:off x="3464686" y="969447"/>
              <a:ext cx="360195" cy="27979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chemeClr val="accent1"/>
                  </a:solidFill>
                  <a:latin typeface="Symbol" pitchFamily="2" charset="2"/>
                </a:rPr>
                <a:t>gg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D35AEC1-A76B-FE4C-9864-11366446B980}"/>
              </a:ext>
            </a:extLst>
          </p:cNvPr>
          <p:cNvSpPr txBox="1"/>
          <p:nvPr/>
        </p:nvSpPr>
        <p:spPr>
          <a:xfrm>
            <a:off x="621222" y="931059"/>
            <a:ext cx="7913177" cy="369332"/>
          </a:xfrm>
          <a:prstGeom prst="rect">
            <a:avLst/>
          </a:prstGeom>
          <a:solidFill>
            <a:srgbClr val="EBDFDB"/>
          </a:solidFill>
        </p:spPr>
        <p:txBody>
          <a:bodyPr wrap="square">
            <a:spAutoFit/>
          </a:bodyPr>
          <a:lstStyle/>
          <a:p>
            <a:r>
              <a:rPr lang="en-GB" dirty="0"/>
              <a:t>Several different observables can be used with different systematics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CA3A0B-404D-404F-8869-922AF9506989}"/>
              </a:ext>
            </a:extLst>
          </p:cNvPr>
          <p:cNvSpPr txBox="1"/>
          <p:nvPr/>
        </p:nvSpPr>
        <p:spPr>
          <a:xfrm>
            <a:off x="46814" y="3475738"/>
            <a:ext cx="9059085" cy="830997"/>
          </a:xfrm>
          <a:prstGeom prst="rect">
            <a:avLst/>
          </a:prstGeom>
          <a:solidFill>
            <a:srgbClr val="00B050">
              <a:alpha val="24000"/>
            </a:srgbClr>
          </a:solidFill>
          <a:ln>
            <a:solidFill>
              <a:srgbClr val="339900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Wingdings" pitchFamily="2" charset="2"/>
              <a:buChar char="§"/>
              <a:defRPr sz="1600"/>
            </a:lvl1pPr>
          </a:lstStyle>
          <a:p>
            <a:pPr marL="0" indent="0">
              <a:buNone/>
            </a:pPr>
            <a:r>
              <a:rPr lang="en-GB" b="1" dirty="0">
                <a:solidFill>
                  <a:srgbClr val="339900"/>
                </a:solidFill>
              </a:rPr>
              <a:t>N(2cl)/</a:t>
            </a:r>
            <a:r>
              <a:rPr lang="en-GB" b="1" dirty="0" err="1">
                <a:solidFill>
                  <a:srgbClr val="339900"/>
                </a:solidFill>
              </a:rPr>
              <a:t>NPoT</a:t>
            </a:r>
            <a:r>
              <a:rPr lang="en-GB" dirty="0"/>
              <a:t> ⟹ existence of X17</a:t>
            </a:r>
          </a:p>
          <a:p>
            <a:pPr marL="0" indent="0">
              <a:buNone/>
            </a:pPr>
            <a:r>
              <a:rPr lang="en-GB" dirty="0"/>
              <a:t>High statistical significance (small sensitivity loss due to small </a:t>
            </a:r>
            <a:r>
              <a:rPr lang="en-GB" dirty="0">
                <a:latin typeface="Symbol" pitchFamily="2" charset="2"/>
              </a:rPr>
              <a:t>gg</a:t>
            </a:r>
            <a:r>
              <a:rPr lang="en-GB" dirty="0"/>
              <a:t> BG)</a:t>
            </a:r>
            <a:br>
              <a:rPr lang="en-GB" dirty="0">
                <a:solidFill>
                  <a:srgbClr val="00B050"/>
                </a:solidFill>
              </a:rPr>
            </a:br>
            <a:r>
              <a:rPr lang="en-GB" dirty="0"/>
              <a:t>No </a:t>
            </a:r>
            <a:r>
              <a:rPr lang="en-GB" dirty="0" err="1"/>
              <a:t>ETag</a:t>
            </a:r>
            <a:r>
              <a:rPr lang="en-GB" dirty="0"/>
              <a:t> related systematic errors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AAE2FA-9D48-1B40-B3ED-EC6DAEFE1821}"/>
              </a:ext>
            </a:extLst>
          </p:cNvPr>
          <p:cNvSpPr txBox="1"/>
          <p:nvPr/>
        </p:nvSpPr>
        <p:spPr>
          <a:xfrm>
            <a:off x="38094" y="4362973"/>
            <a:ext cx="9059084" cy="830997"/>
          </a:xfrm>
          <a:prstGeom prst="rect">
            <a:avLst/>
          </a:prstGeom>
          <a:solidFill>
            <a:srgbClr val="0003FA">
              <a:alpha val="24000"/>
            </a:srgbClr>
          </a:solidFill>
          <a:ln>
            <a:solidFill>
              <a:srgbClr val="0003FA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Wingdings" pitchFamily="2" charset="2"/>
              <a:buChar char="§"/>
              <a:defRPr sz="1600"/>
            </a:lvl1pPr>
          </a:lstStyle>
          <a:p>
            <a:pPr marL="0" indent="0">
              <a:buNone/>
            </a:pPr>
            <a:r>
              <a:rPr lang="en-GB" b="1" dirty="0">
                <a:solidFill>
                  <a:srgbClr val="0003FA"/>
                </a:solidFill>
              </a:rPr>
              <a:t>N(</a:t>
            </a:r>
            <a:r>
              <a:rPr lang="en-GB" b="1" dirty="0" err="1">
                <a:solidFill>
                  <a:srgbClr val="0003FA"/>
                </a:solidFill>
              </a:rPr>
              <a:t>ee</a:t>
            </a:r>
            <a:r>
              <a:rPr lang="en-GB" b="1" dirty="0">
                <a:solidFill>
                  <a:srgbClr val="0003FA"/>
                </a:solidFill>
              </a:rPr>
              <a:t>)/N(</a:t>
            </a:r>
            <a:r>
              <a:rPr lang="en-GB" b="1" dirty="0">
                <a:solidFill>
                  <a:srgbClr val="0003FA"/>
                </a:solidFill>
                <a:latin typeface="Symbol" pitchFamily="2" charset="2"/>
              </a:rPr>
              <a:t>gg</a:t>
            </a:r>
            <a:r>
              <a:rPr lang="en-GB" b="1" dirty="0">
                <a:solidFill>
                  <a:srgbClr val="0003FA"/>
                </a:solidFill>
              </a:rPr>
              <a:t>)</a:t>
            </a:r>
            <a:r>
              <a:rPr lang="en-GB" dirty="0"/>
              <a:t> ⟹ existence of X17 </a:t>
            </a:r>
          </a:p>
          <a:p>
            <a:pPr marL="0" indent="0">
              <a:buNone/>
            </a:pPr>
            <a:r>
              <a:rPr lang="en-GB" dirty="0"/>
              <a:t>Lower statistical significance due to smaller </a:t>
            </a:r>
            <a:r>
              <a:rPr lang="en-GB" dirty="0">
                <a:latin typeface="Symbol" pitchFamily="2" charset="2"/>
              </a:rPr>
              <a:t>gg</a:t>
            </a:r>
            <a:r>
              <a:rPr lang="en-GB" dirty="0"/>
              <a:t> cross section</a:t>
            </a:r>
          </a:p>
          <a:p>
            <a:pPr marL="0" indent="0">
              <a:buNone/>
            </a:pPr>
            <a:r>
              <a:rPr lang="en-GB" dirty="0"/>
              <a:t>Do not depend on </a:t>
            </a:r>
            <a:r>
              <a:rPr lang="en-GB" dirty="0" err="1"/>
              <a:t>N</a:t>
            </a:r>
            <a:r>
              <a:rPr lang="en-GB" baseline="-25000" dirty="0" err="1"/>
              <a:t>PoT</a:t>
            </a:r>
            <a:r>
              <a:rPr lang="en-GB" dirty="0"/>
              <a:t> (no </a:t>
            </a:r>
            <a:r>
              <a:rPr lang="en-GB" dirty="0" err="1"/>
              <a:t>N</a:t>
            </a:r>
            <a:r>
              <a:rPr lang="en-GB" baseline="-25000" dirty="0" err="1"/>
              <a:t>PoT</a:t>
            </a:r>
            <a:r>
              <a:rPr lang="en-GB" dirty="0"/>
              <a:t> systematic) error dominated by tagging efficiency</a:t>
            </a:r>
            <a:endParaRPr lang="en-GB" baseline="-25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9299F38-4A4D-3942-BEFC-F68A1E611218}"/>
              </a:ext>
            </a:extLst>
          </p:cNvPr>
          <p:cNvSpPr txBox="1"/>
          <p:nvPr/>
        </p:nvSpPr>
        <p:spPr>
          <a:xfrm>
            <a:off x="38094" y="5262665"/>
            <a:ext cx="9059084" cy="1077218"/>
          </a:xfrm>
          <a:prstGeom prst="rect">
            <a:avLst/>
          </a:prstGeom>
          <a:solidFill>
            <a:srgbClr val="FF0000">
              <a:alpha val="24000"/>
            </a:srgb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Wingdings" pitchFamily="2" charset="2"/>
              <a:buChar char="§"/>
              <a:defRPr sz="1600"/>
            </a:lvl1pPr>
          </a:lstStyle>
          <a:p>
            <a:pPr marL="0" indent="0">
              <a:buNone/>
            </a:pPr>
            <a:r>
              <a:rPr lang="en-GB" b="1" dirty="0" err="1">
                <a:solidFill>
                  <a:srgbClr val="FF0000"/>
                </a:solidFill>
              </a:rPr>
              <a:t>N</a:t>
            </a:r>
            <a:r>
              <a:rPr lang="en-GB" b="1" baseline="-25000" dirty="0" err="1">
                <a:solidFill>
                  <a:srgbClr val="FF0000"/>
                </a:solidFill>
              </a:rPr>
              <a:t>e+e</a:t>
            </a:r>
            <a:r>
              <a:rPr lang="en-GB" b="1" baseline="-25000" dirty="0">
                <a:solidFill>
                  <a:srgbClr val="FF0000"/>
                </a:solidFill>
                <a:latin typeface="Symbol" pitchFamily="2" charset="2"/>
              </a:rPr>
              <a:t>-</a:t>
            </a:r>
            <a:r>
              <a:rPr lang="en-GB" b="1" dirty="0">
                <a:solidFill>
                  <a:srgbClr val="FF0000"/>
                </a:solidFill>
              </a:rPr>
              <a:t>/</a:t>
            </a:r>
            <a:r>
              <a:rPr lang="en-GB" b="1" dirty="0" err="1">
                <a:solidFill>
                  <a:srgbClr val="FF0000"/>
                </a:solidFill>
              </a:rPr>
              <a:t>N</a:t>
            </a:r>
            <a:r>
              <a:rPr lang="en-GB" b="1" baseline="-25000" dirty="0" err="1">
                <a:solidFill>
                  <a:srgbClr val="FF0000"/>
                </a:solidFill>
              </a:rPr>
              <a:t>PoT</a:t>
            </a:r>
            <a:r>
              <a:rPr lang="en-GB" dirty="0"/>
              <a:t> ⟹ vector nature of X</a:t>
            </a:r>
            <a:r>
              <a:rPr lang="en-GB" baseline="-25000" dirty="0"/>
              <a:t>17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Systematic errors due to </a:t>
            </a:r>
            <a:r>
              <a:rPr lang="en-GB" dirty="0" err="1"/>
              <a:t>ETag</a:t>
            </a:r>
            <a:r>
              <a:rPr lang="en-GB" dirty="0"/>
              <a:t> tagging efficiency stability and </a:t>
            </a:r>
            <a:r>
              <a:rPr lang="en-GB" dirty="0" err="1"/>
              <a:t>N</a:t>
            </a:r>
            <a:r>
              <a:rPr lang="en-GB" baseline="-25000" dirty="0" err="1"/>
              <a:t>PoT</a:t>
            </a:r>
            <a:br>
              <a:rPr lang="en-GB" dirty="0"/>
            </a:br>
            <a:r>
              <a:rPr lang="en-GB" b="1" dirty="0" err="1">
                <a:solidFill>
                  <a:srgbClr val="FF0000"/>
                </a:solidFill>
              </a:rPr>
              <a:t>N</a:t>
            </a:r>
            <a:r>
              <a:rPr lang="en-GB" b="1" baseline="-25000" dirty="0" err="1">
                <a:solidFill>
                  <a:srgbClr val="FF0000"/>
                </a:solidFill>
                <a:latin typeface="Symbol" pitchFamily="2" charset="2"/>
              </a:rPr>
              <a:t>gg</a:t>
            </a:r>
            <a:r>
              <a:rPr lang="en-GB" b="1" dirty="0">
                <a:solidFill>
                  <a:srgbClr val="FF0000"/>
                </a:solidFill>
              </a:rPr>
              <a:t>/</a:t>
            </a:r>
            <a:r>
              <a:rPr lang="en-GB" b="1" dirty="0" err="1">
                <a:solidFill>
                  <a:srgbClr val="FF0000"/>
                </a:solidFill>
              </a:rPr>
              <a:t>N</a:t>
            </a:r>
            <a:r>
              <a:rPr lang="en-GB" b="1" baseline="-25000" dirty="0" err="1">
                <a:solidFill>
                  <a:srgbClr val="FF0000"/>
                </a:solidFill>
              </a:rPr>
              <a:t>PoT</a:t>
            </a:r>
            <a:r>
              <a:rPr lang="en-GB" baseline="-25000" dirty="0">
                <a:solidFill>
                  <a:srgbClr val="FF0000"/>
                </a:solidFill>
              </a:rPr>
              <a:t> </a:t>
            </a:r>
            <a:r>
              <a:rPr lang="en-GB" baseline="-25000" dirty="0"/>
              <a:t>    </a:t>
            </a:r>
            <a:r>
              <a:rPr lang="en-GB" dirty="0"/>
              <a:t>⟹ pseudo-scalar nature of X</a:t>
            </a:r>
            <a:r>
              <a:rPr lang="en-GB" baseline="-25000" dirty="0"/>
              <a:t>17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Systematic errors due to </a:t>
            </a:r>
            <a:r>
              <a:rPr lang="en-GB" dirty="0" err="1"/>
              <a:t>ETag</a:t>
            </a:r>
            <a:r>
              <a:rPr lang="en-GB" dirty="0"/>
              <a:t> tagging efficiency stability and </a:t>
            </a:r>
            <a:r>
              <a:rPr lang="en-GB" dirty="0" err="1"/>
              <a:t>N</a:t>
            </a:r>
            <a:r>
              <a:rPr lang="en-GB" baseline="-25000" dirty="0" err="1"/>
              <a:t>PoT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1465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1E8881DA-8B71-114D-8C1E-FFBB5FCE5F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906" y="928467"/>
            <a:ext cx="6083794" cy="51525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5F6497-A593-6842-833A-418AD0260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Obtaining energy steps and resolution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E49975-A618-A240-8F07-F87B259C1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59</a:t>
            </a:fld>
            <a:endParaRPr lang="en-US"/>
          </a:p>
        </p:txBody>
      </p:sp>
      <p:sp>
        <p:nvSpPr>
          <p:cNvPr id="6" name="AutoShape 2">
            <a:extLst>
              <a:ext uri="{FF2B5EF4-FFF2-40B4-BE49-F238E27FC236}">
                <a16:creationId xmlns:a16="http://schemas.microsoft.com/office/drawing/2014/main" id="{85847259-7249-D84E-A06B-A839984A733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43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8A0595-3BDD-1640-A4EB-ECF159168F2F}"/>
              </a:ext>
            </a:extLst>
          </p:cNvPr>
          <p:cNvSpPr txBox="1"/>
          <p:nvPr/>
        </p:nvSpPr>
        <p:spPr>
          <a:xfrm>
            <a:off x="118757" y="919084"/>
            <a:ext cx="1462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Courtesy of</a:t>
            </a:r>
            <a:br>
              <a:rPr lang="en-GB" dirty="0"/>
            </a:br>
            <a:r>
              <a:rPr lang="en-GB" dirty="0"/>
              <a:t>P. Valente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78D16CD-021B-0244-BBFE-B821878AC3A1}"/>
              </a:ext>
            </a:extLst>
          </p:cNvPr>
          <p:cNvSpPr/>
          <p:nvPr/>
        </p:nvSpPr>
        <p:spPr>
          <a:xfrm>
            <a:off x="13349" y="3980366"/>
            <a:ext cx="353315" cy="17386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4EA7F3-D9BF-D74F-8457-4192DE8BE222}"/>
              </a:ext>
            </a:extLst>
          </p:cNvPr>
          <p:cNvSpPr txBox="1"/>
          <p:nvPr/>
        </p:nvSpPr>
        <p:spPr>
          <a:xfrm>
            <a:off x="343979" y="3928799"/>
            <a:ext cx="10118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Collimators</a:t>
            </a:r>
          </a:p>
        </p:txBody>
      </p:sp>
      <p:sp>
        <p:nvSpPr>
          <p:cNvPr id="14" name="Rettangolo 27">
            <a:extLst>
              <a:ext uri="{FF2B5EF4-FFF2-40B4-BE49-F238E27FC236}">
                <a16:creationId xmlns:a16="http://schemas.microsoft.com/office/drawing/2014/main" id="{CA0DCCBF-442F-C046-8275-AAB32B280985}"/>
              </a:ext>
            </a:extLst>
          </p:cNvPr>
          <p:cNvSpPr/>
          <p:nvPr/>
        </p:nvSpPr>
        <p:spPr>
          <a:xfrm>
            <a:off x="6108700" y="910276"/>
            <a:ext cx="3010394" cy="39087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LiberationSans"/>
              </a:rPr>
              <a:t>Use the first dipole magnet and collimators to select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latin typeface="LiberationSans"/>
              </a:rPr>
              <a:t>dp</a:t>
            </a:r>
            <a:r>
              <a:rPr lang="en-GB" dirty="0">
                <a:latin typeface="LiberationSans"/>
              </a:rPr>
              <a:t> ∝ collimator aperture.</a:t>
            </a:r>
          </a:p>
          <a:p>
            <a:endParaRPr lang="en-GB" sz="1600" dirty="0">
              <a:latin typeface="LiberationSans"/>
            </a:endParaRPr>
          </a:p>
          <a:p>
            <a:r>
              <a:rPr lang="en-GB" sz="1600" dirty="0">
                <a:latin typeface="LiberationSans"/>
              </a:rPr>
              <a:t>Change the first dipole magnet current to change the energy</a:t>
            </a:r>
          </a:p>
          <a:p>
            <a:endParaRPr lang="en-GB" sz="1600" dirty="0">
              <a:latin typeface="LiberationSans"/>
            </a:endParaRPr>
          </a:p>
          <a:p>
            <a:r>
              <a:rPr lang="en-GB" sz="1600" dirty="0">
                <a:latin typeface="LiberationSans"/>
              </a:rPr>
              <a:t>Correct the trajectory using second dipole to put the beam back on axis at PADME</a:t>
            </a:r>
          </a:p>
          <a:p>
            <a:endParaRPr lang="en-GB" sz="1600" dirty="0">
              <a:latin typeface="LiberationSans"/>
            </a:endParaRPr>
          </a:p>
          <a:p>
            <a:r>
              <a:rPr lang="en-GB" sz="1600" dirty="0">
                <a:latin typeface="LiberationSans"/>
              </a:rPr>
              <a:t>Measure the displacement at the target and </a:t>
            </a:r>
            <a:r>
              <a:rPr lang="en-GB" sz="1600" dirty="0" err="1">
                <a:latin typeface="LiberationSans"/>
              </a:rPr>
              <a:t>timePix</a:t>
            </a:r>
            <a:r>
              <a:rPr lang="en-GB" sz="1600" dirty="0">
                <a:latin typeface="LiberationSans"/>
              </a:rPr>
              <a:t> to measure the energy step performed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76FC3A-BA50-A741-9C1D-E3C0DA6B2D51}"/>
              </a:ext>
            </a:extLst>
          </p:cNvPr>
          <p:cNvSpPr txBox="1"/>
          <p:nvPr/>
        </p:nvSpPr>
        <p:spPr>
          <a:xfrm>
            <a:off x="2133600" y="4537114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800000"/>
                </a:solidFill>
              </a:rPr>
              <a:t>First dipole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758F894-C2E5-F547-8F69-39A9DA5DFDF1}"/>
              </a:ext>
            </a:extLst>
          </p:cNvPr>
          <p:cNvCxnSpPr>
            <a:cxnSpLocks/>
          </p:cNvCxnSpPr>
          <p:nvPr/>
        </p:nvCxnSpPr>
        <p:spPr>
          <a:xfrm>
            <a:off x="2692400" y="4845585"/>
            <a:ext cx="374403" cy="551915"/>
          </a:xfrm>
          <a:prstGeom prst="straightConnector1">
            <a:avLst/>
          </a:prstGeom>
          <a:ln>
            <a:solidFill>
              <a:srgbClr val="8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53E8B93-E198-ED42-87F4-94BCA291F558}"/>
              </a:ext>
            </a:extLst>
          </p:cNvPr>
          <p:cNvSpPr txBox="1"/>
          <p:nvPr/>
        </p:nvSpPr>
        <p:spPr>
          <a:xfrm>
            <a:off x="4022313" y="2214611"/>
            <a:ext cx="1018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800000"/>
                </a:solidFill>
              </a:rPr>
              <a:t>second</a:t>
            </a:r>
            <a:br>
              <a:rPr lang="en-GB" b="1" dirty="0">
                <a:solidFill>
                  <a:srgbClr val="800000"/>
                </a:solidFill>
              </a:rPr>
            </a:br>
            <a:r>
              <a:rPr lang="en-GB" b="1" dirty="0">
                <a:solidFill>
                  <a:srgbClr val="800000"/>
                </a:solidFill>
              </a:rPr>
              <a:t> dipole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F8B64F0-22BD-5B45-984C-D449CB40EE74}"/>
              </a:ext>
            </a:extLst>
          </p:cNvPr>
          <p:cNvCxnSpPr>
            <a:cxnSpLocks/>
          </p:cNvCxnSpPr>
          <p:nvPr/>
        </p:nvCxnSpPr>
        <p:spPr>
          <a:xfrm>
            <a:off x="4900001" y="2743200"/>
            <a:ext cx="376602" cy="393700"/>
          </a:xfrm>
          <a:prstGeom prst="straightConnector1">
            <a:avLst/>
          </a:prstGeom>
          <a:ln>
            <a:solidFill>
              <a:srgbClr val="8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B46189F5-D98D-A046-8A0D-2794F3F621D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65970" y="938472"/>
            <a:ext cx="1834031" cy="1220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538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CFCC4-6672-7F4F-A5E0-DF0BAD550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effectLst/>
              </a:rPr>
              <a:t>That's not the whole story: Zwicky's doubts</a:t>
            </a:r>
            <a:endParaRPr lang="en-US" b="0" i="0" dirty="0">
              <a:solidFill>
                <a:srgbClr val="FFFFFF"/>
              </a:solidFill>
              <a:effectLst/>
              <a:highlight>
                <a:srgbClr val="212121"/>
              </a:highlight>
              <a:latin typeface="Söhne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38D802-DAAB-EE55-6FF9-ECEDD14C5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6AFD72-3790-0C4D-A346-BD7CDBA5A7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73" y="3465513"/>
            <a:ext cx="1828800" cy="27559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5071B01-DF82-D443-A7AA-3DD733410636}"/>
              </a:ext>
            </a:extLst>
          </p:cNvPr>
          <p:cNvSpPr/>
          <p:nvPr/>
        </p:nvSpPr>
        <p:spPr>
          <a:xfrm>
            <a:off x="17372" y="920579"/>
            <a:ext cx="6159893" cy="10772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800000"/>
                </a:solidFill>
              </a:rPr>
              <a:t>Fritz Zwicky (1898–1974)</a:t>
            </a:r>
            <a:br>
              <a:rPr lang="en-GB" sz="1600" dirty="0"/>
            </a:br>
            <a:r>
              <a:rPr lang="en-GB" sz="1600" dirty="0"/>
              <a:t>Studying the speed of 8 galaxies in the Coma Cluster in 1933, he found that they were moving too fast to still be in the cluster!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FE1DF23-BD60-5944-B439-6B40FAE943B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6173" y="3465512"/>
            <a:ext cx="2689315" cy="26893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46558DA-59F8-3D46-8C54-5655E22A0C8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5488" y="3785552"/>
            <a:ext cx="4603032" cy="306101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9CD747-2992-AD42-950A-7832AE31F20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7265" y="944319"/>
            <a:ext cx="2943875" cy="27782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252F35F-031E-7D78-B156-8D7028EF3697}"/>
              </a:ext>
            </a:extLst>
          </p:cNvPr>
          <p:cNvSpPr txBox="1"/>
          <p:nvPr/>
        </p:nvSpPr>
        <p:spPr>
          <a:xfrm>
            <a:off x="-1" y="2245285"/>
            <a:ext cx="6316133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>
                <a:solidFill>
                  <a:srgbClr val="800000"/>
                </a:solidFill>
              </a:defRPr>
            </a:lvl1pPr>
          </a:lstStyle>
          <a:p>
            <a:r>
              <a:rPr lang="en-GB" b="0" dirty="0">
                <a:solidFill>
                  <a:schemeClr val="tx1"/>
                </a:solidFill>
              </a:rPr>
              <a:t>From these measurements he calculated that the </a:t>
            </a:r>
            <a:r>
              <a:rPr lang="en-GB" b="0" dirty="0"/>
              <a:t>mass of the cluster was 400 times</a:t>
            </a:r>
            <a:r>
              <a:rPr lang="en-GB" b="0" dirty="0">
                <a:solidFill>
                  <a:schemeClr val="tx1"/>
                </a:solidFill>
              </a:rPr>
              <a:t> that derived from the mass of visible matter. He concluded that there must be some non-visible matter which he called "dark matter"</a:t>
            </a:r>
          </a:p>
        </p:txBody>
      </p:sp>
    </p:spTree>
    <p:extLst>
      <p:ext uri="{BB962C8B-B14F-4D97-AF65-F5344CB8AC3E}">
        <p14:creationId xmlns:p14="http://schemas.microsoft.com/office/powerpoint/2010/main" val="28099959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9C9D6-F806-4A45-826A-9D96872F8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Muon g-2 anomaly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52C144-A781-C045-BBD8-DCC23182E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60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89035FD-6D4F-7E42-8C6D-C6E79FCBA8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7400" y="2775722"/>
            <a:ext cx="5715118" cy="914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900" dirty="0">
                <a:solidFill>
                  <a:schemeClr val="accent5"/>
                </a:solidFill>
                <a:latin typeface="+mn-lt"/>
                <a:cs typeface="+mn-cs"/>
              </a:rPr>
              <a:t>About 3</a:t>
            </a:r>
            <a:r>
              <a:rPr lang="en-US" sz="1900" dirty="0">
                <a:solidFill>
                  <a:schemeClr val="accent5"/>
                </a:solidFill>
                <a:latin typeface="Symbol" charset="2"/>
                <a:cs typeface="Symbol" charset="2"/>
              </a:rPr>
              <a:t>s</a:t>
            </a:r>
            <a:r>
              <a:rPr lang="en-US" sz="1900" dirty="0">
                <a:solidFill>
                  <a:schemeClr val="accent5"/>
                </a:solidFill>
                <a:latin typeface="+mn-lt"/>
                <a:cs typeface="+mn-cs"/>
              </a:rPr>
              <a:t> discrepancy between theory and experiment (3.6</a:t>
            </a:r>
            <a:r>
              <a:rPr lang="en-US" sz="1900" dirty="0">
                <a:solidFill>
                  <a:schemeClr val="accent5"/>
                </a:solidFill>
                <a:latin typeface="Symbol" charset="2"/>
                <a:cs typeface="Symbol" charset="2"/>
              </a:rPr>
              <a:t>s</a:t>
            </a:r>
            <a:r>
              <a:rPr lang="en-US" sz="1900" dirty="0">
                <a:solidFill>
                  <a:schemeClr val="accent5"/>
                </a:solidFill>
                <a:latin typeface="+mn-lt"/>
                <a:cs typeface="+mn-cs"/>
              </a:rPr>
              <a:t>, if taking into account only </a:t>
            </a:r>
            <a:r>
              <a:rPr lang="en-US" sz="1900" dirty="0" err="1">
                <a:solidFill>
                  <a:schemeClr val="accent5"/>
                </a:solidFill>
                <a:latin typeface="+mn-lt"/>
                <a:cs typeface="+mn-cs"/>
              </a:rPr>
              <a:t>e+e</a:t>
            </a:r>
            <a:r>
              <a:rPr lang="en-US" sz="1900" dirty="0">
                <a:solidFill>
                  <a:schemeClr val="accent5"/>
                </a:solidFill>
                <a:latin typeface="Symbol" charset="2"/>
                <a:cs typeface="Symbol" charset="2"/>
              </a:rPr>
              <a:t>-&gt;</a:t>
            </a:r>
            <a:r>
              <a:rPr lang="en-US" sz="1900" dirty="0">
                <a:solidFill>
                  <a:schemeClr val="accent5"/>
                </a:solidFill>
                <a:latin typeface="+mn-lt"/>
                <a:cs typeface="+mn-cs"/>
              </a:rPr>
              <a:t>hadrons) 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accent5"/>
                </a:solidFill>
                <a:latin typeface="+mn-lt"/>
                <a:cs typeface="+mn-cs"/>
              </a:rPr>
              <a:t>Additional diagram with dark photon exchange can fix the discrepancy  (with sub GeV A’ masses)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5FCFDB52-DC39-DC4D-9547-0606872449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65" r="1802"/>
          <a:stretch/>
        </p:blipFill>
        <p:spPr bwMode="auto">
          <a:xfrm>
            <a:off x="3468753" y="1264997"/>
            <a:ext cx="5072727" cy="149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07CA7CB0-D5A1-DD45-AA26-5EEEF07A09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2567" y="5095294"/>
            <a:ext cx="5526075" cy="1574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599F076-4EA4-3449-9081-4AAA2811C672}"/>
              </a:ext>
            </a:extLst>
          </p:cNvPr>
          <p:cNvSpPr txBox="1"/>
          <p:nvPr/>
        </p:nvSpPr>
        <p:spPr>
          <a:xfrm>
            <a:off x="3307047" y="3630314"/>
            <a:ext cx="552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00000"/>
                </a:solidFill>
              </a:rPr>
              <a:t>Contribution to g-2 from dark photon</a:t>
            </a:r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7E751110-1104-204C-A9BF-09D5D5B08C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53" y="921656"/>
            <a:ext cx="3205514" cy="2957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0BA02015-091F-8946-BB02-89E847ED11D0}"/>
              </a:ext>
            </a:extLst>
          </p:cNvPr>
          <p:cNvGrpSpPr/>
          <p:nvPr/>
        </p:nvGrpSpPr>
        <p:grpSpPr>
          <a:xfrm>
            <a:off x="953495" y="4350278"/>
            <a:ext cx="1517199" cy="1944773"/>
            <a:chOff x="235700" y="4247970"/>
            <a:chExt cx="1734855" cy="222376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4BFAA76-59F6-B044-A8A4-66E2B94F65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-8756" y="4492426"/>
              <a:ext cx="2223768" cy="1734855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DD07AA1-7D65-4243-89CA-209A690E9DB2}"/>
                </a:ext>
              </a:extLst>
            </p:cNvPr>
            <p:cNvSpPr txBox="1"/>
            <p:nvPr/>
          </p:nvSpPr>
          <p:spPr>
            <a:xfrm>
              <a:off x="905433" y="5984952"/>
              <a:ext cx="56442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A’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E2AB245D-918C-504C-9F20-E597A673C4D8}"/>
              </a:ext>
            </a:extLst>
          </p:cNvPr>
          <p:cNvSpPr txBox="1"/>
          <p:nvPr/>
        </p:nvSpPr>
        <p:spPr>
          <a:xfrm>
            <a:off x="3459962" y="948329"/>
            <a:ext cx="5107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00000"/>
                </a:solidFill>
              </a:rPr>
              <a:t>g-2 in the standard model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BEBABCF-D2ED-064E-9525-02EBC56487FD}"/>
              </a:ext>
            </a:extLst>
          </p:cNvPr>
          <p:cNvSpPr txBox="1"/>
          <p:nvPr/>
        </p:nvSpPr>
        <p:spPr>
          <a:xfrm>
            <a:off x="953495" y="3980946"/>
            <a:ext cx="151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00000"/>
                </a:solidFill>
              </a:rPr>
              <a:t>g-2 and A’</a:t>
            </a:r>
          </a:p>
        </p:txBody>
      </p:sp>
    </p:spTree>
    <p:extLst>
      <p:ext uri="{BB962C8B-B14F-4D97-AF65-F5344CB8AC3E}">
        <p14:creationId xmlns:p14="http://schemas.microsoft.com/office/powerpoint/2010/main" val="103172578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711BD-D907-CE4E-AB95-4788A132A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g-2e anomaly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850DA7-BDA6-9A4F-A863-B8DBBB6BF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3290"/>
            <a:ext cx="5209954" cy="3423017"/>
          </a:xfrm>
        </p:spPr>
        <p:txBody>
          <a:bodyPr/>
          <a:lstStyle/>
          <a:p>
            <a:r>
              <a:rPr lang="en-GB" dirty="0"/>
              <a:t>Significant discrepancy in the last two results on the </a:t>
            </a:r>
            <a:r>
              <a:rPr lang="en-GB" dirty="0">
                <a:latin typeface="Symbol" pitchFamily="2" charset="2"/>
              </a:rPr>
              <a:t>a</a:t>
            </a:r>
            <a:r>
              <a:rPr lang="en-GB" dirty="0"/>
              <a:t> determination</a:t>
            </a:r>
          </a:p>
          <a:p>
            <a:r>
              <a:rPr lang="en-GB" dirty="0"/>
              <a:t>Produce a modified (g-2)</a:t>
            </a:r>
            <a:r>
              <a:rPr lang="en-GB" baseline="-25000" dirty="0"/>
              <a:t>e</a:t>
            </a:r>
            <a:r>
              <a:rPr lang="en-GB" dirty="0"/>
              <a:t> exclusion which allows a region of existence of X17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FAA13B-46B8-B343-91D6-64C044E2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61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950B7D-B81B-A94D-8440-4A14316D41E9}"/>
              </a:ext>
            </a:extLst>
          </p:cNvPr>
          <p:cNvSpPr txBox="1"/>
          <p:nvPr/>
        </p:nvSpPr>
        <p:spPr>
          <a:xfrm>
            <a:off x="5816680" y="3604252"/>
            <a:ext cx="348292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hlinkClick r:id="rId2"/>
              </a:rPr>
              <a:t>https://</a:t>
            </a:r>
            <a:r>
              <a:rPr lang="en-GB" sz="1000" dirty="0" err="1">
                <a:hlinkClick r:id="rId2"/>
              </a:rPr>
              <a:t>www.nature.com</a:t>
            </a:r>
            <a:r>
              <a:rPr lang="en-GB" sz="1000" dirty="0">
                <a:hlinkClick r:id="rId2"/>
              </a:rPr>
              <a:t>/articles/s41586-020-2964-7</a:t>
            </a:r>
            <a:endParaRPr lang="en-GB" sz="1000" dirty="0"/>
          </a:p>
        </p:txBody>
      </p:sp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3824E63A-3D77-514F-945A-0522285D31E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25716" y="937608"/>
            <a:ext cx="3490084" cy="2047128"/>
          </a:xfrm>
          <a:prstGeom prst="rect">
            <a:avLst/>
          </a:prstGeom>
        </p:spPr>
      </p:pic>
      <p:pic>
        <p:nvPicPr>
          <p:cNvPr id="15" name="Picture 1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1AB47F0-0303-DF46-A986-D46E536A96D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8018" y="2936066"/>
            <a:ext cx="3180249" cy="7137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C20EB9-25BD-2D4C-986B-28E84A8F09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7853" y="3489749"/>
            <a:ext cx="5085080" cy="297561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41A09FA-AA6C-4840-9EFE-3E41D7A6BE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21441" y="3873265"/>
            <a:ext cx="3073400" cy="553212"/>
          </a:xfrm>
          <a:prstGeom prst="rect">
            <a:avLst/>
          </a:prstGeom>
        </p:spPr>
      </p:pic>
      <p:pic>
        <p:nvPicPr>
          <p:cNvPr id="6" name="Picture 5" descr="A text on a page&#10;&#10;Description automatically generated">
            <a:extLst>
              <a:ext uri="{FF2B5EF4-FFF2-40B4-BE49-F238E27FC236}">
                <a16:creationId xmlns:a16="http://schemas.microsoft.com/office/drawing/2014/main" id="{EA386601-5627-C933-8E3C-C576C888C8A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3325" y="4664075"/>
            <a:ext cx="3988470" cy="1986415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E2BE8AE-CB5C-B6CC-8F7A-A5810DC24629}"/>
              </a:ext>
            </a:extLst>
          </p:cNvPr>
          <p:cNvCxnSpPr/>
          <p:nvPr/>
        </p:nvCxnSpPr>
        <p:spPr>
          <a:xfrm>
            <a:off x="7507534" y="5975398"/>
            <a:ext cx="13582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5B65B48-D5AF-08C1-AD73-10960E75B1A7}"/>
              </a:ext>
            </a:extLst>
          </p:cNvPr>
          <p:cNvCxnSpPr>
            <a:cxnSpLocks/>
          </p:cNvCxnSpPr>
          <p:nvPr/>
        </p:nvCxnSpPr>
        <p:spPr>
          <a:xfrm>
            <a:off x="5920126" y="6469174"/>
            <a:ext cx="30348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792CA3A-18D1-F52F-55B1-9277D4B36720}"/>
              </a:ext>
            </a:extLst>
          </p:cNvPr>
          <p:cNvCxnSpPr>
            <a:cxnSpLocks/>
          </p:cNvCxnSpPr>
          <p:nvPr/>
        </p:nvCxnSpPr>
        <p:spPr>
          <a:xfrm>
            <a:off x="5204636" y="6627670"/>
            <a:ext cx="28177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ADB66A3-7422-F943-70B7-485CF24E508F}"/>
              </a:ext>
            </a:extLst>
          </p:cNvPr>
          <p:cNvCxnSpPr/>
          <p:nvPr/>
        </p:nvCxnSpPr>
        <p:spPr>
          <a:xfrm>
            <a:off x="5204222" y="6133894"/>
            <a:ext cx="2955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804210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7BEB5-5A63-2186-6286-703563CE3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Montreal experiment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237DFC-B58B-26D2-2E5C-41FAF4A781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Wire chamber surrounding the target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AFACCC-8369-AE8C-F288-F18B33D60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62</a:t>
            </a:fld>
            <a:endParaRPr lang="en-US"/>
          </a:p>
        </p:txBody>
      </p:sp>
      <p:pic>
        <p:nvPicPr>
          <p:cNvPr id="6" name="Picture 5" descr="A close-up of a machine&#10;&#10;Description automatically generated">
            <a:extLst>
              <a:ext uri="{FF2B5EF4-FFF2-40B4-BE49-F238E27FC236}">
                <a16:creationId xmlns:a16="http://schemas.microsoft.com/office/drawing/2014/main" id="{2FD6EA46-3CE5-81C5-5BD6-6A5FB28ABA8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9100" y="1453107"/>
            <a:ext cx="4531649" cy="1293255"/>
          </a:xfrm>
          <a:prstGeom prst="rect">
            <a:avLst/>
          </a:prstGeom>
        </p:spPr>
      </p:pic>
      <p:pic>
        <p:nvPicPr>
          <p:cNvPr id="10" name="Picture 9" descr="A comparison of a graph&#10;&#10;Description automatically generated with medium confidence">
            <a:extLst>
              <a:ext uri="{FF2B5EF4-FFF2-40B4-BE49-F238E27FC236}">
                <a16:creationId xmlns:a16="http://schemas.microsoft.com/office/drawing/2014/main" id="{8804E52D-9EB2-5732-18B6-816CCD5BDF1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992" y="2822564"/>
            <a:ext cx="4826049" cy="154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761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38667-4568-D547-B012-E735E9DCF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Vera Rubin rotation curves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46F959-B11F-CB43-A992-9C7C209D13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625" y="922976"/>
            <a:ext cx="4120831" cy="231696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9F2C933-FDA1-BA4B-AB90-6952729FF4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0" y="3640680"/>
            <a:ext cx="4279706" cy="32058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61B441A-55DC-534E-A611-6696D76719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21" y="4284722"/>
            <a:ext cx="4191000" cy="20955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F4D9822-59FF-B64D-A20A-ACCE67E3206E}"/>
              </a:ext>
            </a:extLst>
          </p:cNvPr>
          <p:cNvSpPr/>
          <p:nvPr/>
        </p:nvSpPr>
        <p:spPr>
          <a:xfrm>
            <a:off x="-1" y="924044"/>
            <a:ext cx="5010081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800000"/>
                </a:solidFill>
              </a:rPr>
              <a:t>Vera Rubin - Kent Ford </a:t>
            </a:r>
            <a:r>
              <a:rPr lang="en-GB" sz="1600" dirty="0"/>
              <a:t>
In </a:t>
            </a:r>
            <a:r>
              <a:rPr lang="en-GB" sz="1600" b="1" dirty="0">
                <a:solidFill>
                  <a:srgbClr val="800000"/>
                </a:solidFill>
              </a:rPr>
              <a:t>1974</a:t>
            </a:r>
            <a:r>
              <a:rPr lang="en-GB" sz="1600" dirty="0"/>
              <a:t> they measured the stars rotation speed in spiral galaxies, particularly the andromeda one.</a:t>
            </a:r>
            <a:br>
              <a:rPr lang="en-GB" sz="1600" dirty="0"/>
            </a:br>
            <a:r>
              <a:rPr lang="en-GB" sz="1600" dirty="0"/>
              <a:t>The observed star velocities were very different from Newton's predictions! </a:t>
            </a:r>
          </a:p>
          <a:p>
            <a:r>
              <a:rPr lang="en-GB" sz="1600" dirty="0"/>
              <a:t>The </a:t>
            </a:r>
            <a:r>
              <a:rPr lang="en-GB" sz="1600" b="1" dirty="0">
                <a:solidFill>
                  <a:srgbClr val="800000"/>
                </a:solidFill>
              </a:rPr>
              <a:t>rotation speed was constant</a:t>
            </a:r>
            <a:r>
              <a:rPr lang="en-GB" sz="1600" dirty="0"/>
              <a:t>!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191D6AC4-1167-0B44-ABA6-4CA8634FE85A}"/>
              </a:ext>
            </a:extLst>
          </p:cNvPr>
          <p:cNvSpPr/>
          <p:nvPr/>
        </p:nvSpPr>
        <p:spPr>
          <a:xfrm>
            <a:off x="5383530" y="4023360"/>
            <a:ext cx="2914650" cy="1874520"/>
          </a:xfrm>
          <a:custGeom>
            <a:avLst/>
            <a:gdLst>
              <a:gd name="connsiteX0" fmla="*/ 0 w 2914650"/>
              <a:gd name="connsiteY0" fmla="*/ 1874520 h 1874520"/>
              <a:gd name="connsiteX1" fmla="*/ 0 w 2914650"/>
              <a:gd name="connsiteY1" fmla="*/ 1874520 h 1874520"/>
              <a:gd name="connsiteX2" fmla="*/ 22860 w 2914650"/>
              <a:gd name="connsiteY2" fmla="*/ 1657350 h 1874520"/>
              <a:gd name="connsiteX3" fmla="*/ 34290 w 2914650"/>
              <a:gd name="connsiteY3" fmla="*/ 1600200 h 1874520"/>
              <a:gd name="connsiteX4" fmla="*/ 57150 w 2914650"/>
              <a:gd name="connsiteY4" fmla="*/ 1234440 h 1874520"/>
              <a:gd name="connsiteX5" fmla="*/ 80010 w 2914650"/>
              <a:gd name="connsiteY5" fmla="*/ 708660 h 1874520"/>
              <a:gd name="connsiteX6" fmla="*/ 114300 w 2914650"/>
              <a:gd name="connsiteY6" fmla="*/ 422910 h 1874520"/>
              <a:gd name="connsiteX7" fmla="*/ 137160 w 2914650"/>
              <a:gd name="connsiteY7" fmla="*/ 331470 h 1874520"/>
              <a:gd name="connsiteX8" fmla="*/ 171450 w 2914650"/>
              <a:gd name="connsiteY8" fmla="*/ 228600 h 1874520"/>
              <a:gd name="connsiteX9" fmla="*/ 194310 w 2914650"/>
              <a:gd name="connsiteY9" fmla="*/ 148590 h 1874520"/>
              <a:gd name="connsiteX10" fmla="*/ 217170 w 2914650"/>
              <a:gd name="connsiteY10" fmla="*/ 80010 h 1874520"/>
              <a:gd name="connsiteX11" fmla="*/ 285750 w 2914650"/>
              <a:gd name="connsiteY11" fmla="*/ 22860 h 1874520"/>
              <a:gd name="connsiteX12" fmla="*/ 342900 w 2914650"/>
              <a:gd name="connsiteY12" fmla="*/ 11430 h 1874520"/>
              <a:gd name="connsiteX13" fmla="*/ 377190 w 2914650"/>
              <a:gd name="connsiteY13" fmla="*/ 0 h 1874520"/>
              <a:gd name="connsiteX14" fmla="*/ 548640 w 2914650"/>
              <a:gd name="connsiteY14" fmla="*/ 22860 h 1874520"/>
              <a:gd name="connsiteX15" fmla="*/ 651510 w 2914650"/>
              <a:gd name="connsiteY15" fmla="*/ 91440 h 1874520"/>
              <a:gd name="connsiteX16" fmla="*/ 685800 w 2914650"/>
              <a:gd name="connsiteY16" fmla="*/ 114300 h 1874520"/>
              <a:gd name="connsiteX17" fmla="*/ 708660 w 2914650"/>
              <a:gd name="connsiteY17" fmla="*/ 148590 h 1874520"/>
              <a:gd name="connsiteX18" fmla="*/ 742950 w 2914650"/>
              <a:gd name="connsiteY18" fmla="*/ 160020 h 1874520"/>
              <a:gd name="connsiteX19" fmla="*/ 777240 w 2914650"/>
              <a:gd name="connsiteY19" fmla="*/ 182880 h 1874520"/>
              <a:gd name="connsiteX20" fmla="*/ 834390 w 2914650"/>
              <a:gd name="connsiteY20" fmla="*/ 240030 h 1874520"/>
              <a:gd name="connsiteX21" fmla="*/ 857250 w 2914650"/>
              <a:gd name="connsiteY21" fmla="*/ 274320 h 1874520"/>
              <a:gd name="connsiteX22" fmla="*/ 925830 w 2914650"/>
              <a:gd name="connsiteY22" fmla="*/ 320040 h 1874520"/>
              <a:gd name="connsiteX23" fmla="*/ 948690 w 2914650"/>
              <a:gd name="connsiteY23" fmla="*/ 354330 h 1874520"/>
              <a:gd name="connsiteX24" fmla="*/ 982980 w 2914650"/>
              <a:gd name="connsiteY24" fmla="*/ 377190 h 1874520"/>
              <a:gd name="connsiteX25" fmla="*/ 1028700 w 2914650"/>
              <a:gd name="connsiteY25" fmla="*/ 445770 h 1874520"/>
              <a:gd name="connsiteX26" fmla="*/ 1051560 w 2914650"/>
              <a:gd name="connsiteY26" fmla="*/ 480060 h 1874520"/>
              <a:gd name="connsiteX27" fmla="*/ 1062990 w 2914650"/>
              <a:gd name="connsiteY27" fmla="*/ 514350 h 1874520"/>
              <a:gd name="connsiteX28" fmla="*/ 1097280 w 2914650"/>
              <a:gd name="connsiteY28" fmla="*/ 537210 h 1874520"/>
              <a:gd name="connsiteX29" fmla="*/ 1143000 w 2914650"/>
              <a:gd name="connsiteY29" fmla="*/ 594360 h 1874520"/>
              <a:gd name="connsiteX30" fmla="*/ 1200150 w 2914650"/>
              <a:gd name="connsiteY30" fmla="*/ 651510 h 1874520"/>
              <a:gd name="connsiteX31" fmla="*/ 1223010 w 2914650"/>
              <a:gd name="connsiteY31" fmla="*/ 685800 h 1874520"/>
              <a:gd name="connsiteX32" fmla="*/ 1291590 w 2914650"/>
              <a:gd name="connsiteY32" fmla="*/ 731520 h 1874520"/>
              <a:gd name="connsiteX33" fmla="*/ 1348740 w 2914650"/>
              <a:gd name="connsiteY33" fmla="*/ 788670 h 1874520"/>
              <a:gd name="connsiteX34" fmla="*/ 1405890 w 2914650"/>
              <a:gd name="connsiteY34" fmla="*/ 857250 h 1874520"/>
              <a:gd name="connsiteX35" fmla="*/ 1440180 w 2914650"/>
              <a:gd name="connsiteY35" fmla="*/ 880110 h 1874520"/>
              <a:gd name="connsiteX36" fmla="*/ 1497330 w 2914650"/>
              <a:gd name="connsiteY36" fmla="*/ 937260 h 1874520"/>
              <a:gd name="connsiteX37" fmla="*/ 1520190 w 2914650"/>
              <a:gd name="connsiteY37" fmla="*/ 971550 h 1874520"/>
              <a:gd name="connsiteX38" fmla="*/ 1588770 w 2914650"/>
              <a:gd name="connsiteY38" fmla="*/ 1028700 h 1874520"/>
              <a:gd name="connsiteX39" fmla="*/ 1645920 w 2914650"/>
              <a:gd name="connsiteY39" fmla="*/ 1085850 h 1874520"/>
              <a:gd name="connsiteX40" fmla="*/ 1714500 w 2914650"/>
              <a:gd name="connsiteY40" fmla="*/ 1143000 h 1874520"/>
              <a:gd name="connsiteX41" fmla="*/ 1760220 w 2914650"/>
              <a:gd name="connsiteY41" fmla="*/ 1188720 h 1874520"/>
              <a:gd name="connsiteX42" fmla="*/ 1771650 w 2914650"/>
              <a:gd name="connsiteY42" fmla="*/ 1223010 h 1874520"/>
              <a:gd name="connsiteX43" fmla="*/ 1805940 w 2914650"/>
              <a:gd name="connsiteY43" fmla="*/ 1245870 h 1874520"/>
              <a:gd name="connsiteX44" fmla="*/ 1840230 w 2914650"/>
              <a:gd name="connsiteY44" fmla="*/ 1280160 h 1874520"/>
              <a:gd name="connsiteX45" fmla="*/ 1874520 w 2914650"/>
              <a:gd name="connsiteY45" fmla="*/ 1303020 h 1874520"/>
              <a:gd name="connsiteX46" fmla="*/ 1908810 w 2914650"/>
              <a:gd name="connsiteY46" fmla="*/ 1337310 h 1874520"/>
              <a:gd name="connsiteX47" fmla="*/ 1977390 w 2914650"/>
              <a:gd name="connsiteY47" fmla="*/ 1383030 h 1874520"/>
              <a:gd name="connsiteX48" fmla="*/ 2011680 w 2914650"/>
              <a:gd name="connsiteY48" fmla="*/ 1405890 h 1874520"/>
              <a:gd name="connsiteX49" fmla="*/ 2080260 w 2914650"/>
              <a:gd name="connsiteY49" fmla="*/ 1463040 h 1874520"/>
              <a:gd name="connsiteX50" fmla="*/ 2125980 w 2914650"/>
              <a:gd name="connsiteY50" fmla="*/ 1531620 h 1874520"/>
              <a:gd name="connsiteX51" fmla="*/ 2148840 w 2914650"/>
              <a:gd name="connsiteY51" fmla="*/ 1600200 h 1874520"/>
              <a:gd name="connsiteX52" fmla="*/ 2194560 w 2914650"/>
              <a:gd name="connsiteY52" fmla="*/ 1645920 h 1874520"/>
              <a:gd name="connsiteX53" fmla="*/ 2331720 w 2914650"/>
              <a:gd name="connsiteY53" fmla="*/ 1657350 h 1874520"/>
              <a:gd name="connsiteX54" fmla="*/ 2366010 w 2914650"/>
              <a:gd name="connsiteY54" fmla="*/ 1680210 h 1874520"/>
              <a:gd name="connsiteX55" fmla="*/ 2434590 w 2914650"/>
              <a:gd name="connsiteY55" fmla="*/ 1703070 h 1874520"/>
              <a:gd name="connsiteX56" fmla="*/ 2468880 w 2914650"/>
              <a:gd name="connsiteY56" fmla="*/ 1714500 h 1874520"/>
              <a:gd name="connsiteX57" fmla="*/ 2503170 w 2914650"/>
              <a:gd name="connsiteY57" fmla="*/ 1725930 h 1874520"/>
              <a:gd name="connsiteX58" fmla="*/ 2594610 w 2914650"/>
              <a:gd name="connsiteY58" fmla="*/ 1748790 h 1874520"/>
              <a:gd name="connsiteX59" fmla="*/ 2663190 w 2914650"/>
              <a:gd name="connsiteY59" fmla="*/ 1771650 h 1874520"/>
              <a:gd name="connsiteX60" fmla="*/ 2697480 w 2914650"/>
              <a:gd name="connsiteY60" fmla="*/ 1794510 h 1874520"/>
              <a:gd name="connsiteX61" fmla="*/ 2731770 w 2914650"/>
              <a:gd name="connsiteY61" fmla="*/ 1805940 h 1874520"/>
              <a:gd name="connsiteX62" fmla="*/ 2766060 w 2914650"/>
              <a:gd name="connsiteY62" fmla="*/ 1828800 h 1874520"/>
              <a:gd name="connsiteX63" fmla="*/ 2857500 w 2914650"/>
              <a:gd name="connsiteY63" fmla="*/ 1851660 h 1874520"/>
              <a:gd name="connsiteX64" fmla="*/ 2914650 w 2914650"/>
              <a:gd name="connsiteY64" fmla="*/ 1874520 h 1874520"/>
              <a:gd name="connsiteX65" fmla="*/ 2914650 w 2914650"/>
              <a:gd name="connsiteY65" fmla="*/ 1874520 h 1874520"/>
              <a:gd name="connsiteX0" fmla="*/ 0 w 2914650"/>
              <a:gd name="connsiteY0" fmla="*/ 1874520 h 1874520"/>
              <a:gd name="connsiteX1" fmla="*/ 0 w 2914650"/>
              <a:gd name="connsiteY1" fmla="*/ 1874520 h 1874520"/>
              <a:gd name="connsiteX2" fmla="*/ 22860 w 2914650"/>
              <a:gd name="connsiteY2" fmla="*/ 1657350 h 1874520"/>
              <a:gd name="connsiteX3" fmla="*/ 34290 w 2914650"/>
              <a:gd name="connsiteY3" fmla="*/ 1600200 h 1874520"/>
              <a:gd name="connsiteX4" fmla="*/ 57150 w 2914650"/>
              <a:gd name="connsiteY4" fmla="*/ 1234440 h 1874520"/>
              <a:gd name="connsiteX5" fmla="*/ 80010 w 2914650"/>
              <a:gd name="connsiteY5" fmla="*/ 708660 h 1874520"/>
              <a:gd name="connsiteX6" fmla="*/ 114300 w 2914650"/>
              <a:gd name="connsiteY6" fmla="*/ 422910 h 1874520"/>
              <a:gd name="connsiteX7" fmla="*/ 137160 w 2914650"/>
              <a:gd name="connsiteY7" fmla="*/ 331470 h 1874520"/>
              <a:gd name="connsiteX8" fmla="*/ 171450 w 2914650"/>
              <a:gd name="connsiteY8" fmla="*/ 228600 h 1874520"/>
              <a:gd name="connsiteX9" fmla="*/ 194310 w 2914650"/>
              <a:gd name="connsiteY9" fmla="*/ 148590 h 1874520"/>
              <a:gd name="connsiteX10" fmla="*/ 217170 w 2914650"/>
              <a:gd name="connsiteY10" fmla="*/ 80010 h 1874520"/>
              <a:gd name="connsiteX11" fmla="*/ 285750 w 2914650"/>
              <a:gd name="connsiteY11" fmla="*/ 22860 h 1874520"/>
              <a:gd name="connsiteX12" fmla="*/ 342900 w 2914650"/>
              <a:gd name="connsiteY12" fmla="*/ 11430 h 1874520"/>
              <a:gd name="connsiteX13" fmla="*/ 377190 w 2914650"/>
              <a:gd name="connsiteY13" fmla="*/ 0 h 1874520"/>
              <a:gd name="connsiteX14" fmla="*/ 548640 w 2914650"/>
              <a:gd name="connsiteY14" fmla="*/ 22860 h 1874520"/>
              <a:gd name="connsiteX15" fmla="*/ 651510 w 2914650"/>
              <a:gd name="connsiteY15" fmla="*/ 91440 h 1874520"/>
              <a:gd name="connsiteX16" fmla="*/ 685800 w 2914650"/>
              <a:gd name="connsiteY16" fmla="*/ 114300 h 1874520"/>
              <a:gd name="connsiteX17" fmla="*/ 708660 w 2914650"/>
              <a:gd name="connsiteY17" fmla="*/ 148590 h 1874520"/>
              <a:gd name="connsiteX18" fmla="*/ 742950 w 2914650"/>
              <a:gd name="connsiteY18" fmla="*/ 160020 h 1874520"/>
              <a:gd name="connsiteX19" fmla="*/ 777240 w 2914650"/>
              <a:gd name="connsiteY19" fmla="*/ 182880 h 1874520"/>
              <a:gd name="connsiteX20" fmla="*/ 834390 w 2914650"/>
              <a:gd name="connsiteY20" fmla="*/ 240030 h 1874520"/>
              <a:gd name="connsiteX21" fmla="*/ 857250 w 2914650"/>
              <a:gd name="connsiteY21" fmla="*/ 274320 h 1874520"/>
              <a:gd name="connsiteX22" fmla="*/ 925830 w 2914650"/>
              <a:gd name="connsiteY22" fmla="*/ 320040 h 1874520"/>
              <a:gd name="connsiteX23" fmla="*/ 948690 w 2914650"/>
              <a:gd name="connsiteY23" fmla="*/ 354330 h 1874520"/>
              <a:gd name="connsiteX24" fmla="*/ 982980 w 2914650"/>
              <a:gd name="connsiteY24" fmla="*/ 377190 h 1874520"/>
              <a:gd name="connsiteX25" fmla="*/ 1028700 w 2914650"/>
              <a:gd name="connsiteY25" fmla="*/ 445770 h 1874520"/>
              <a:gd name="connsiteX26" fmla="*/ 1051560 w 2914650"/>
              <a:gd name="connsiteY26" fmla="*/ 480060 h 1874520"/>
              <a:gd name="connsiteX27" fmla="*/ 1062990 w 2914650"/>
              <a:gd name="connsiteY27" fmla="*/ 514350 h 1874520"/>
              <a:gd name="connsiteX28" fmla="*/ 1097280 w 2914650"/>
              <a:gd name="connsiteY28" fmla="*/ 537210 h 1874520"/>
              <a:gd name="connsiteX29" fmla="*/ 1143000 w 2914650"/>
              <a:gd name="connsiteY29" fmla="*/ 594360 h 1874520"/>
              <a:gd name="connsiteX30" fmla="*/ 1200150 w 2914650"/>
              <a:gd name="connsiteY30" fmla="*/ 651510 h 1874520"/>
              <a:gd name="connsiteX31" fmla="*/ 1223010 w 2914650"/>
              <a:gd name="connsiteY31" fmla="*/ 685800 h 1874520"/>
              <a:gd name="connsiteX32" fmla="*/ 1291590 w 2914650"/>
              <a:gd name="connsiteY32" fmla="*/ 731520 h 1874520"/>
              <a:gd name="connsiteX33" fmla="*/ 1348740 w 2914650"/>
              <a:gd name="connsiteY33" fmla="*/ 788670 h 1874520"/>
              <a:gd name="connsiteX34" fmla="*/ 1405890 w 2914650"/>
              <a:gd name="connsiteY34" fmla="*/ 857250 h 1874520"/>
              <a:gd name="connsiteX35" fmla="*/ 1440180 w 2914650"/>
              <a:gd name="connsiteY35" fmla="*/ 880110 h 1874520"/>
              <a:gd name="connsiteX36" fmla="*/ 1497330 w 2914650"/>
              <a:gd name="connsiteY36" fmla="*/ 937260 h 1874520"/>
              <a:gd name="connsiteX37" fmla="*/ 1520190 w 2914650"/>
              <a:gd name="connsiteY37" fmla="*/ 971550 h 1874520"/>
              <a:gd name="connsiteX38" fmla="*/ 1588770 w 2914650"/>
              <a:gd name="connsiteY38" fmla="*/ 1028700 h 1874520"/>
              <a:gd name="connsiteX39" fmla="*/ 1645920 w 2914650"/>
              <a:gd name="connsiteY39" fmla="*/ 1085850 h 1874520"/>
              <a:gd name="connsiteX40" fmla="*/ 1714500 w 2914650"/>
              <a:gd name="connsiteY40" fmla="*/ 1143000 h 1874520"/>
              <a:gd name="connsiteX41" fmla="*/ 1760220 w 2914650"/>
              <a:gd name="connsiteY41" fmla="*/ 1188720 h 1874520"/>
              <a:gd name="connsiteX42" fmla="*/ 1771650 w 2914650"/>
              <a:gd name="connsiteY42" fmla="*/ 1223010 h 1874520"/>
              <a:gd name="connsiteX43" fmla="*/ 1805940 w 2914650"/>
              <a:gd name="connsiteY43" fmla="*/ 1245870 h 1874520"/>
              <a:gd name="connsiteX44" fmla="*/ 1840230 w 2914650"/>
              <a:gd name="connsiteY44" fmla="*/ 1280160 h 1874520"/>
              <a:gd name="connsiteX45" fmla="*/ 1874520 w 2914650"/>
              <a:gd name="connsiteY45" fmla="*/ 1303020 h 1874520"/>
              <a:gd name="connsiteX46" fmla="*/ 1908810 w 2914650"/>
              <a:gd name="connsiteY46" fmla="*/ 1337310 h 1874520"/>
              <a:gd name="connsiteX47" fmla="*/ 1977390 w 2914650"/>
              <a:gd name="connsiteY47" fmla="*/ 1383030 h 1874520"/>
              <a:gd name="connsiteX48" fmla="*/ 2011680 w 2914650"/>
              <a:gd name="connsiteY48" fmla="*/ 1405890 h 1874520"/>
              <a:gd name="connsiteX49" fmla="*/ 2080260 w 2914650"/>
              <a:gd name="connsiteY49" fmla="*/ 1463040 h 1874520"/>
              <a:gd name="connsiteX50" fmla="*/ 2125980 w 2914650"/>
              <a:gd name="connsiteY50" fmla="*/ 1531620 h 1874520"/>
              <a:gd name="connsiteX51" fmla="*/ 2148840 w 2914650"/>
              <a:gd name="connsiteY51" fmla="*/ 1600200 h 1874520"/>
              <a:gd name="connsiteX52" fmla="*/ 2331720 w 2914650"/>
              <a:gd name="connsiteY52" fmla="*/ 1657350 h 1874520"/>
              <a:gd name="connsiteX53" fmla="*/ 2366010 w 2914650"/>
              <a:gd name="connsiteY53" fmla="*/ 1680210 h 1874520"/>
              <a:gd name="connsiteX54" fmla="*/ 2434590 w 2914650"/>
              <a:gd name="connsiteY54" fmla="*/ 1703070 h 1874520"/>
              <a:gd name="connsiteX55" fmla="*/ 2468880 w 2914650"/>
              <a:gd name="connsiteY55" fmla="*/ 1714500 h 1874520"/>
              <a:gd name="connsiteX56" fmla="*/ 2503170 w 2914650"/>
              <a:gd name="connsiteY56" fmla="*/ 1725930 h 1874520"/>
              <a:gd name="connsiteX57" fmla="*/ 2594610 w 2914650"/>
              <a:gd name="connsiteY57" fmla="*/ 1748790 h 1874520"/>
              <a:gd name="connsiteX58" fmla="*/ 2663190 w 2914650"/>
              <a:gd name="connsiteY58" fmla="*/ 1771650 h 1874520"/>
              <a:gd name="connsiteX59" fmla="*/ 2697480 w 2914650"/>
              <a:gd name="connsiteY59" fmla="*/ 1794510 h 1874520"/>
              <a:gd name="connsiteX60" fmla="*/ 2731770 w 2914650"/>
              <a:gd name="connsiteY60" fmla="*/ 1805940 h 1874520"/>
              <a:gd name="connsiteX61" fmla="*/ 2766060 w 2914650"/>
              <a:gd name="connsiteY61" fmla="*/ 1828800 h 1874520"/>
              <a:gd name="connsiteX62" fmla="*/ 2857500 w 2914650"/>
              <a:gd name="connsiteY62" fmla="*/ 1851660 h 1874520"/>
              <a:gd name="connsiteX63" fmla="*/ 2914650 w 2914650"/>
              <a:gd name="connsiteY63" fmla="*/ 1874520 h 1874520"/>
              <a:gd name="connsiteX64" fmla="*/ 2914650 w 2914650"/>
              <a:gd name="connsiteY64" fmla="*/ 1874520 h 1874520"/>
              <a:gd name="connsiteX0" fmla="*/ 0 w 2914650"/>
              <a:gd name="connsiteY0" fmla="*/ 1874520 h 1874520"/>
              <a:gd name="connsiteX1" fmla="*/ 0 w 2914650"/>
              <a:gd name="connsiteY1" fmla="*/ 1874520 h 1874520"/>
              <a:gd name="connsiteX2" fmla="*/ 22860 w 2914650"/>
              <a:gd name="connsiteY2" fmla="*/ 1657350 h 1874520"/>
              <a:gd name="connsiteX3" fmla="*/ 34290 w 2914650"/>
              <a:gd name="connsiteY3" fmla="*/ 1600200 h 1874520"/>
              <a:gd name="connsiteX4" fmla="*/ 57150 w 2914650"/>
              <a:gd name="connsiteY4" fmla="*/ 1234440 h 1874520"/>
              <a:gd name="connsiteX5" fmla="*/ 80010 w 2914650"/>
              <a:gd name="connsiteY5" fmla="*/ 708660 h 1874520"/>
              <a:gd name="connsiteX6" fmla="*/ 114300 w 2914650"/>
              <a:gd name="connsiteY6" fmla="*/ 422910 h 1874520"/>
              <a:gd name="connsiteX7" fmla="*/ 137160 w 2914650"/>
              <a:gd name="connsiteY7" fmla="*/ 331470 h 1874520"/>
              <a:gd name="connsiteX8" fmla="*/ 171450 w 2914650"/>
              <a:gd name="connsiteY8" fmla="*/ 228600 h 1874520"/>
              <a:gd name="connsiteX9" fmla="*/ 194310 w 2914650"/>
              <a:gd name="connsiteY9" fmla="*/ 148590 h 1874520"/>
              <a:gd name="connsiteX10" fmla="*/ 217170 w 2914650"/>
              <a:gd name="connsiteY10" fmla="*/ 80010 h 1874520"/>
              <a:gd name="connsiteX11" fmla="*/ 285750 w 2914650"/>
              <a:gd name="connsiteY11" fmla="*/ 22860 h 1874520"/>
              <a:gd name="connsiteX12" fmla="*/ 342900 w 2914650"/>
              <a:gd name="connsiteY12" fmla="*/ 11430 h 1874520"/>
              <a:gd name="connsiteX13" fmla="*/ 377190 w 2914650"/>
              <a:gd name="connsiteY13" fmla="*/ 0 h 1874520"/>
              <a:gd name="connsiteX14" fmla="*/ 548640 w 2914650"/>
              <a:gd name="connsiteY14" fmla="*/ 22860 h 1874520"/>
              <a:gd name="connsiteX15" fmla="*/ 651510 w 2914650"/>
              <a:gd name="connsiteY15" fmla="*/ 91440 h 1874520"/>
              <a:gd name="connsiteX16" fmla="*/ 685800 w 2914650"/>
              <a:gd name="connsiteY16" fmla="*/ 114300 h 1874520"/>
              <a:gd name="connsiteX17" fmla="*/ 708660 w 2914650"/>
              <a:gd name="connsiteY17" fmla="*/ 148590 h 1874520"/>
              <a:gd name="connsiteX18" fmla="*/ 742950 w 2914650"/>
              <a:gd name="connsiteY18" fmla="*/ 160020 h 1874520"/>
              <a:gd name="connsiteX19" fmla="*/ 777240 w 2914650"/>
              <a:gd name="connsiteY19" fmla="*/ 182880 h 1874520"/>
              <a:gd name="connsiteX20" fmla="*/ 834390 w 2914650"/>
              <a:gd name="connsiteY20" fmla="*/ 240030 h 1874520"/>
              <a:gd name="connsiteX21" fmla="*/ 857250 w 2914650"/>
              <a:gd name="connsiteY21" fmla="*/ 274320 h 1874520"/>
              <a:gd name="connsiteX22" fmla="*/ 925830 w 2914650"/>
              <a:gd name="connsiteY22" fmla="*/ 320040 h 1874520"/>
              <a:gd name="connsiteX23" fmla="*/ 948690 w 2914650"/>
              <a:gd name="connsiteY23" fmla="*/ 354330 h 1874520"/>
              <a:gd name="connsiteX24" fmla="*/ 982980 w 2914650"/>
              <a:gd name="connsiteY24" fmla="*/ 377190 h 1874520"/>
              <a:gd name="connsiteX25" fmla="*/ 1028700 w 2914650"/>
              <a:gd name="connsiteY25" fmla="*/ 445770 h 1874520"/>
              <a:gd name="connsiteX26" fmla="*/ 1051560 w 2914650"/>
              <a:gd name="connsiteY26" fmla="*/ 480060 h 1874520"/>
              <a:gd name="connsiteX27" fmla="*/ 1062990 w 2914650"/>
              <a:gd name="connsiteY27" fmla="*/ 514350 h 1874520"/>
              <a:gd name="connsiteX28" fmla="*/ 1097280 w 2914650"/>
              <a:gd name="connsiteY28" fmla="*/ 537210 h 1874520"/>
              <a:gd name="connsiteX29" fmla="*/ 1143000 w 2914650"/>
              <a:gd name="connsiteY29" fmla="*/ 594360 h 1874520"/>
              <a:gd name="connsiteX30" fmla="*/ 1200150 w 2914650"/>
              <a:gd name="connsiteY30" fmla="*/ 651510 h 1874520"/>
              <a:gd name="connsiteX31" fmla="*/ 1223010 w 2914650"/>
              <a:gd name="connsiteY31" fmla="*/ 685800 h 1874520"/>
              <a:gd name="connsiteX32" fmla="*/ 1291590 w 2914650"/>
              <a:gd name="connsiteY32" fmla="*/ 731520 h 1874520"/>
              <a:gd name="connsiteX33" fmla="*/ 1348740 w 2914650"/>
              <a:gd name="connsiteY33" fmla="*/ 788670 h 1874520"/>
              <a:gd name="connsiteX34" fmla="*/ 1405890 w 2914650"/>
              <a:gd name="connsiteY34" fmla="*/ 857250 h 1874520"/>
              <a:gd name="connsiteX35" fmla="*/ 1440180 w 2914650"/>
              <a:gd name="connsiteY35" fmla="*/ 880110 h 1874520"/>
              <a:gd name="connsiteX36" fmla="*/ 1497330 w 2914650"/>
              <a:gd name="connsiteY36" fmla="*/ 937260 h 1874520"/>
              <a:gd name="connsiteX37" fmla="*/ 1520190 w 2914650"/>
              <a:gd name="connsiteY37" fmla="*/ 971550 h 1874520"/>
              <a:gd name="connsiteX38" fmla="*/ 1588770 w 2914650"/>
              <a:gd name="connsiteY38" fmla="*/ 1028700 h 1874520"/>
              <a:gd name="connsiteX39" fmla="*/ 1645920 w 2914650"/>
              <a:gd name="connsiteY39" fmla="*/ 1085850 h 1874520"/>
              <a:gd name="connsiteX40" fmla="*/ 1714500 w 2914650"/>
              <a:gd name="connsiteY40" fmla="*/ 1143000 h 1874520"/>
              <a:gd name="connsiteX41" fmla="*/ 1760220 w 2914650"/>
              <a:gd name="connsiteY41" fmla="*/ 1188720 h 1874520"/>
              <a:gd name="connsiteX42" fmla="*/ 1771650 w 2914650"/>
              <a:gd name="connsiteY42" fmla="*/ 1223010 h 1874520"/>
              <a:gd name="connsiteX43" fmla="*/ 1805940 w 2914650"/>
              <a:gd name="connsiteY43" fmla="*/ 1245870 h 1874520"/>
              <a:gd name="connsiteX44" fmla="*/ 1840230 w 2914650"/>
              <a:gd name="connsiteY44" fmla="*/ 1280160 h 1874520"/>
              <a:gd name="connsiteX45" fmla="*/ 1874520 w 2914650"/>
              <a:gd name="connsiteY45" fmla="*/ 1303020 h 1874520"/>
              <a:gd name="connsiteX46" fmla="*/ 1908810 w 2914650"/>
              <a:gd name="connsiteY46" fmla="*/ 1337310 h 1874520"/>
              <a:gd name="connsiteX47" fmla="*/ 1977390 w 2914650"/>
              <a:gd name="connsiteY47" fmla="*/ 1383030 h 1874520"/>
              <a:gd name="connsiteX48" fmla="*/ 2011680 w 2914650"/>
              <a:gd name="connsiteY48" fmla="*/ 1405890 h 1874520"/>
              <a:gd name="connsiteX49" fmla="*/ 2080260 w 2914650"/>
              <a:gd name="connsiteY49" fmla="*/ 1463040 h 1874520"/>
              <a:gd name="connsiteX50" fmla="*/ 2125980 w 2914650"/>
              <a:gd name="connsiteY50" fmla="*/ 1531620 h 1874520"/>
              <a:gd name="connsiteX51" fmla="*/ 2331720 w 2914650"/>
              <a:gd name="connsiteY51" fmla="*/ 1657350 h 1874520"/>
              <a:gd name="connsiteX52" fmla="*/ 2366010 w 2914650"/>
              <a:gd name="connsiteY52" fmla="*/ 1680210 h 1874520"/>
              <a:gd name="connsiteX53" fmla="*/ 2434590 w 2914650"/>
              <a:gd name="connsiteY53" fmla="*/ 1703070 h 1874520"/>
              <a:gd name="connsiteX54" fmla="*/ 2468880 w 2914650"/>
              <a:gd name="connsiteY54" fmla="*/ 1714500 h 1874520"/>
              <a:gd name="connsiteX55" fmla="*/ 2503170 w 2914650"/>
              <a:gd name="connsiteY55" fmla="*/ 1725930 h 1874520"/>
              <a:gd name="connsiteX56" fmla="*/ 2594610 w 2914650"/>
              <a:gd name="connsiteY56" fmla="*/ 1748790 h 1874520"/>
              <a:gd name="connsiteX57" fmla="*/ 2663190 w 2914650"/>
              <a:gd name="connsiteY57" fmla="*/ 1771650 h 1874520"/>
              <a:gd name="connsiteX58" fmla="*/ 2697480 w 2914650"/>
              <a:gd name="connsiteY58" fmla="*/ 1794510 h 1874520"/>
              <a:gd name="connsiteX59" fmla="*/ 2731770 w 2914650"/>
              <a:gd name="connsiteY59" fmla="*/ 1805940 h 1874520"/>
              <a:gd name="connsiteX60" fmla="*/ 2766060 w 2914650"/>
              <a:gd name="connsiteY60" fmla="*/ 1828800 h 1874520"/>
              <a:gd name="connsiteX61" fmla="*/ 2857500 w 2914650"/>
              <a:gd name="connsiteY61" fmla="*/ 1851660 h 1874520"/>
              <a:gd name="connsiteX62" fmla="*/ 2914650 w 2914650"/>
              <a:gd name="connsiteY62" fmla="*/ 1874520 h 1874520"/>
              <a:gd name="connsiteX63" fmla="*/ 2914650 w 2914650"/>
              <a:gd name="connsiteY63" fmla="*/ 1874520 h 1874520"/>
              <a:gd name="connsiteX0" fmla="*/ 0 w 2914650"/>
              <a:gd name="connsiteY0" fmla="*/ 1874520 h 1874520"/>
              <a:gd name="connsiteX1" fmla="*/ 0 w 2914650"/>
              <a:gd name="connsiteY1" fmla="*/ 1874520 h 1874520"/>
              <a:gd name="connsiteX2" fmla="*/ 22860 w 2914650"/>
              <a:gd name="connsiteY2" fmla="*/ 1657350 h 1874520"/>
              <a:gd name="connsiteX3" fmla="*/ 34290 w 2914650"/>
              <a:gd name="connsiteY3" fmla="*/ 1600200 h 1874520"/>
              <a:gd name="connsiteX4" fmla="*/ 57150 w 2914650"/>
              <a:gd name="connsiteY4" fmla="*/ 1234440 h 1874520"/>
              <a:gd name="connsiteX5" fmla="*/ 80010 w 2914650"/>
              <a:gd name="connsiteY5" fmla="*/ 708660 h 1874520"/>
              <a:gd name="connsiteX6" fmla="*/ 114300 w 2914650"/>
              <a:gd name="connsiteY6" fmla="*/ 422910 h 1874520"/>
              <a:gd name="connsiteX7" fmla="*/ 137160 w 2914650"/>
              <a:gd name="connsiteY7" fmla="*/ 331470 h 1874520"/>
              <a:gd name="connsiteX8" fmla="*/ 171450 w 2914650"/>
              <a:gd name="connsiteY8" fmla="*/ 228600 h 1874520"/>
              <a:gd name="connsiteX9" fmla="*/ 194310 w 2914650"/>
              <a:gd name="connsiteY9" fmla="*/ 148590 h 1874520"/>
              <a:gd name="connsiteX10" fmla="*/ 217170 w 2914650"/>
              <a:gd name="connsiteY10" fmla="*/ 80010 h 1874520"/>
              <a:gd name="connsiteX11" fmla="*/ 285750 w 2914650"/>
              <a:gd name="connsiteY11" fmla="*/ 22860 h 1874520"/>
              <a:gd name="connsiteX12" fmla="*/ 342900 w 2914650"/>
              <a:gd name="connsiteY12" fmla="*/ 11430 h 1874520"/>
              <a:gd name="connsiteX13" fmla="*/ 377190 w 2914650"/>
              <a:gd name="connsiteY13" fmla="*/ 0 h 1874520"/>
              <a:gd name="connsiteX14" fmla="*/ 548640 w 2914650"/>
              <a:gd name="connsiteY14" fmla="*/ 22860 h 1874520"/>
              <a:gd name="connsiteX15" fmla="*/ 651510 w 2914650"/>
              <a:gd name="connsiteY15" fmla="*/ 91440 h 1874520"/>
              <a:gd name="connsiteX16" fmla="*/ 685800 w 2914650"/>
              <a:gd name="connsiteY16" fmla="*/ 114300 h 1874520"/>
              <a:gd name="connsiteX17" fmla="*/ 708660 w 2914650"/>
              <a:gd name="connsiteY17" fmla="*/ 148590 h 1874520"/>
              <a:gd name="connsiteX18" fmla="*/ 742950 w 2914650"/>
              <a:gd name="connsiteY18" fmla="*/ 160020 h 1874520"/>
              <a:gd name="connsiteX19" fmla="*/ 777240 w 2914650"/>
              <a:gd name="connsiteY19" fmla="*/ 182880 h 1874520"/>
              <a:gd name="connsiteX20" fmla="*/ 834390 w 2914650"/>
              <a:gd name="connsiteY20" fmla="*/ 240030 h 1874520"/>
              <a:gd name="connsiteX21" fmla="*/ 857250 w 2914650"/>
              <a:gd name="connsiteY21" fmla="*/ 274320 h 1874520"/>
              <a:gd name="connsiteX22" fmla="*/ 925830 w 2914650"/>
              <a:gd name="connsiteY22" fmla="*/ 320040 h 1874520"/>
              <a:gd name="connsiteX23" fmla="*/ 948690 w 2914650"/>
              <a:gd name="connsiteY23" fmla="*/ 354330 h 1874520"/>
              <a:gd name="connsiteX24" fmla="*/ 982980 w 2914650"/>
              <a:gd name="connsiteY24" fmla="*/ 377190 h 1874520"/>
              <a:gd name="connsiteX25" fmla="*/ 1028700 w 2914650"/>
              <a:gd name="connsiteY25" fmla="*/ 445770 h 1874520"/>
              <a:gd name="connsiteX26" fmla="*/ 1051560 w 2914650"/>
              <a:gd name="connsiteY26" fmla="*/ 480060 h 1874520"/>
              <a:gd name="connsiteX27" fmla="*/ 1062990 w 2914650"/>
              <a:gd name="connsiteY27" fmla="*/ 514350 h 1874520"/>
              <a:gd name="connsiteX28" fmla="*/ 1097280 w 2914650"/>
              <a:gd name="connsiteY28" fmla="*/ 537210 h 1874520"/>
              <a:gd name="connsiteX29" fmla="*/ 1143000 w 2914650"/>
              <a:gd name="connsiteY29" fmla="*/ 594360 h 1874520"/>
              <a:gd name="connsiteX30" fmla="*/ 1200150 w 2914650"/>
              <a:gd name="connsiteY30" fmla="*/ 651510 h 1874520"/>
              <a:gd name="connsiteX31" fmla="*/ 1223010 w 2914650"/>
              <a:gd name="connsiteY31" fmla="*/ 685800 h 1874520"/>
              <a:gd name="connsiteX32" fmla="*/ 1291590 w 2914650"/>
              <a:gd name="connsiteY32" fmla="*/ 731520 h 1874520"/>
              <a:gd name="connsiteX33" fmla="*/ 1348740 w 2914650"/>
              <a:gd name="connsiteY33" fmla="*/ 788670 h 1874520"/>
              <a:gd name="connsiteX34" fmla="*/ 1405890 w 2914650"/>
              <a:gd name="connsiteY34" fmla="*/ 857250 h 1874520"/>
              <a:gd name="connsiteX35" fmla="*/ 1440180 w 2914650"/>
              <a:gd name="connsiteY35" fmla="*/ 880110 h 1874520"/>
              <a:gd name="connsiteX36" fmla="*/ 1497330 w 2914650"/>
              <a:gd name="connsiteY36" fmla="*/ 937260 h 1874520"/>
              <a:gd name="connsiteX37" fmla="*/ 1520190 w 2914650"/>
              <a:gd name="connsiteY37" fmla="*/ 971550 h 1874520"/>
              <a:gd name="connsiteX38" fmla="*/ 1588770 w 2914650"/>
              <a:gd name="connsiteY38" fmla="*/ 1028700 h 1874520"/>
              <a:gd name="connsiteX39" fmla="*/ 1645920 w 2914650"/>
              <a:gd name="connsiteY39" fmla="*/ 1085850 h 1874520"/>
              <a:gd name="connsiteX40" fmla="*/ 1714500 w 2914650"/>
              <a:gd name="connsiteY40" fmla="*/ 1143000 h 1874520"/>
              <a:gd name="connsiteX41" fmla="*/ 1760220 w 2914650"/>
              <a:gd name="connsiteY41" fmla="*/ 1188720 h 1874520"/>
              <a:gd name="connsiteX42" fmla="*/ 1771650 w 2914650"/>
              <a:gd name="connsiteY42" fmla="*/ 1223010 h 1874520"/>
              <a:gd name="connsiteX43" fmla="*/ 1805940 w 2914650"/>
              <a:gd name="connsiteY43" fmla="*/ 1245870 h 1874520"/>
              <a:gd name="connsiteX44" fmla="*/ 1840230 w 2914650"/>
              <a:gd name="connsiteY44" fmla="*/ 1280160 h 1874520"/>
              <a:gd name="connsiteX45" fmla="*/ 1874520 w 2914650"/>
              <a:gd name="connsiteY45" fmla="*/ 1303020 h 1874520"/>
              <a:gd name="connsiteX46" fmla="*/ 1908810 w 2914650"/>
              <a:gd name="connsiteY46" fmla="*/ 1337310 h 1874520"/>
              <a:gd name="connsiteX47" fmla="*/ 1977390 w 2914650"/>
              <a:gd name="connsiteY47" fmla="*/ 1383030 h 1874520"/>
              <a:gd name="connsiteX48" fmla="*/ 2011680 w 2914650"/>
              <a:gd name="connsiteY48" fmla="*/ 1405890 h 1874520"/>
              <a:gd name="connsiteX49" fmla="*/ 2080260 w 2914650"/>
              <a:gd name="connsiteY49" fmla="*/ 1463040 h 1874520"/>
              <a:gd name="connsiteX50" fmla="*/ 2331720 w 2914650"/>
              <a:gd name="connsiteY50" fmla="*/ 1657350 h 1874520"/>
              <a:gd name="connsiteX51" fmla="*/ 2366010 w 2914650"/>
              <a:gd name="connsiteY51" fmla="*/ 1680210 h 1874520"/>
              <a:gd name="connsiteX52" fmla="*/ 2434590 w 2914650"/>
              <a:gd name="connsiteY52" fmla="*/ 1703070 h 1874520"/>
              <a:gd name="connsiteX53" fmla="*/ 2468880 w 2914650"/>
              <a:gd name="connsiteY53" fmla="*/ 1714500 h 1874520"/>
              <a:gd name="connsiteX54" fmla="*/ 2503170 w 2914650"/>
              <a:gd name="connsiteY54" fmla="*/ 1725930 h 1874520"/>
              <a:gd name="connsiteX55" fmla="*/ 2594610 w 2914650"/>
              <a:gd name="connsiteY55" fmla="*/ 1748790 h 1874520"/>
              <a:gd name="connsiteX56" fmla="*/ 2663190 w 2914650"/>
              <a:gd name="connsiteY56" fmla="*/ 1771650 h 1874520"/>
              <a:gd name="connsiteX57" fmla="*/ 2697480 w 2914650"/>
              <a:gd name="connsiteY57" fmla="*/ 1794510 h 1874520"/>
              <a:gd name="connsiteX58" fmla="*/ 2731770 w 2914650"/>
              <a:gd name="connsiteY58" fmla="*/ 1805940 h 1874520"/>
              <a:gd name="connsiteX59" fmla="*/ 2766060 w 2914650"/>
              <a:gd name="connsiteY59" fmla="*/ 1828800 h 1874520"/>
              <a:gd name="connsiteX60" fmla="*/ 2857500 w 2914650"/>
              <a:gd name="connsiteY60" fmla="*/ 1851660 h 1874520"/>
              <a:gd name="connsiteX61" fmla="*/ 2914650 w 2914650"/>
              <a:gd name="connsiteY61" fmla="*/ 1874520 h 1874520"/>
              <a:gd name="connsiteX62" fmla="*/ 2914650 w 2914650"/>
              <a:gd name="connsiteY62" fmla="*/ 1874520 h 1874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2914650" h="1874520">
                <a:moveTo>
                  <a:pt x="0" y="1874520"/>
                </a:moveTo>
                <a:lnTo>
                  <a:pt x="0" y="1874520"/>
                </a:lnTo>
                <a:cubicBezTo>
                  <a:pt x="6608" y="1801837"/>
                  <a:pt x="11760" y="1729499"/>
                  <a:pt x="22860" y="1657350"/>
                </a:cubicBezTo>
                <a:cubicBezTo>
                  <a:pt x="25814" y="1638149"/>
                  <a:pt x="30480" y="1619250"/>
                  <a:pt x="34290" y="1600200"/>
                </a:cubicBezTo>
                <a:cubicBezTo>
                  <a:pt x="50406" y="1406810"/>
                  <a:pt x="46173" y="1475931"/>
                  <a:pt x="57150" y="1234440"/>
                </a:cubicBezTo>
                <a:cubicBezTo>
                  <a:pt x="65116" y="1059195"/>
                  <a:pt x="60637" y="883013"/>
                  <a:pt x="80010" y="708660"/>
                </a:cubicBezTo>
                <a:cubicBezTo>
                  <a:pt x="85523" y="659040"/>
                  <a:pt x="109777" y="436480"/>
                  <a:pt x="114300" y="422910"/>
                </a:cubicBezTo>
                <a:cubicBezTo>
                  <a:pt x="148981" y="318866"/>
                  <a:pt x="95781" y="483191"/>
                  <a:pt x="137160" y="331470"/>
                </a:cubicBezTo>
                <a:lnTo>
                  <a:pt x="171450" y="228600"/>
                </a:lnTo>
                <a:cubicBezTo>
                  <a:pt x="209863" y="113362"/>
                  <a:pt x="151254" y="292111"/>
                  <a:pt x="194310" y="148590"/>
                </a:cubicBezTo>
                <a:cubicBezTo>
                  <a:pt x="201234" y="125510"/>
                  <a:pt x="200131" y="97049"/>
                  <a:pt x="217170" y="80010"/>
                </a:cubicBezTo>
                <a:cubicBezTo>
                  <a:pt x="234959" y="62221"/>
                  <a:pt x="260289" y="32408"/>
                  <a:pt x="285750" y="22860"/>
                </a:cubicBezTo>
                <a:cubicBezTo>
                  <a:pt x="303940" y="16039"/>
                  <a:pt x="324053" y="16142"/>
                  <a:pt x="342900" y="11430"/>
                </a:cubicBezTo>
                <a:cubicBezTo>
                  <a:pt x="354589" y="8508"/>
                  <a:pt x="365760" y="3810"/>
                  <a:pt x="377190" y="0"/>
                </a:cubicBezTo>
                <a:cubicBezTo>
                  <a:pt x="386918" y="811"/>
                  <a:pt x="507444" y="-27"/>
                  <a:pt x="548640" y="22860"/>
                </a:cubicBezTo>
                <a:lnTo>
                  <a:pt x="651510" y="91440"/>
                </a:lnTo>
                <a:lnTo>
                  <a:pt x="685800" y="114300"/>
                </a:lnTo>
                <a:cubicBezTo>
                  <a:pt x="693420" y="125730"/>
                  <a:pt x="697933" y="140008"/>
                  <a:pt x="708660" y="148590"/>
                </a:cubicBezTo>
                <a:cubicBezTo>
                  <a:pt x="718068" y="156116"/>
                  <a:pt x="732174" y="154632"/>
                  <a:pt x="742950" y="160020"/>
                </a:cubicBezTo>
                <a:cubicBezTo>
                  <a:pt x="755237" y="166163"/>
                  <a:pt x="765810" y="175260"/>
                  <a:pt x="777240" y="182880"/>
                </a:cubicBezTo>
                <a:cubicBezTo>
                  <a:pt x="838200" y="274320"/>
                  <a:pt x="758190" y="163830"/>
                  <a:pt x="834390" y="240030"/>
                </a:cubicBezTo>
                <a:cubicBezTo>
                  <a:pt x="844104" y="249744"/>
                  <a:pt x="846912" y="265274"/>
                  <a:pt x="857250" y="274320"/>
                </a:cubicBezTo>
                <a:cubicBezTo>
                  <a:pt x="877927" y="292412"/>
                  <a:pt x="925830" y="320040"/>
                  <a:pt x="925830" y="320040"/>
                </a:cubicBezTo>
                <a:cubicBezTo>
                  <a:pt x="933450" y="331470"/>
                  <a:pt x="938976" y="344616"/>
                  <a:pt x="948690" y="354330"/>
                </a:cubicBezTo>
                <a:cubicBezTo>
                  <a:pt x="958404" y="364044"/>
                  <a:pt x="973934" y="366852"/>
                  <a:pt x="982980" y="377190"/>
                </a:cubicBezTo>
                <a:cubicBezTo>
                  <a:pt x="1001072" y="397867"/>
                  <a:pt x="1013460" y="422910"/>
                  <a:pt x="1028700" y="445770"/>
                </a:cubicBezTo>
                <a:cubicBezTo>
                  <a:pt x="1036320" y="457200"/>
                  <a:pt x="1047216" y="467028"/>
                  <a:pt x="1051560" y="480060"/>
                </a:cubicBezTo>
                <a:cubicBezTo>
                  <a:pt x="1055370" y="491490"/>
                  <a:pt x="1055464" y="504942"/>
                  <a:pt x="1062990" y="514350"/>
                </a:cubicBezTo>
                <a:cubicBezTo>
                  <a:pt x="1071572" y="525077"/>
                  <a:pt x="1085850" y="529590"/>
                  <a:pt x="1097280" y="537210"/>
                </a:cubicBezTo>
                <a:cubicBezTo>
                  <a:pt x="1119532" y="603966"/>
                  <a:pt x="1091299" y="542659"/>
                  <a:pt x="1143000" y="594360"/>
                </a:cubicBezTo>
                <a:cubicBezTo>
                  <a:pt x="1219200" y="670560"/>
                  <a:pt x="1108710" y="590550"/>
                  <a:pt x="1200150" y="651510"/>
                </a:cubicBezTo>
                <a:cubicBezTo>
                  <a:pt x="1207770" y="662940"/>
                  <a:pt x="1212672" y="676754"/>
                  <a:pt x="1223010" y="685800"/>
                </a:cubicBezTo>
                <a:cubicBezTo>
                  <a:pt x="1243687" y="703892"/>
                  <a:pt x="1291590" y="731520"/>
                  <a:pt x="1291590" y="731520"/>
                </a:cubicBezTo>
                <a:cubicBezTo>
                  <a:pt x="1333500" y="794385"/>
                  <a:pt x="1291590" y="741045"/>
                  <a:pt x="1348740" y="788670"/>
                </a:cubicBezTo>
                <a:cubicBezTo>
                  <a:pt x="1461090" y="882295"/>
                  <a:pt x="1315980" y="767340"/>
                  <a:pt x="1405890" y="857250"/>
                </a:cubicBezTo>
                <a:cubicBezTo>
                  <a:pt x="1415604" y="866964"/>
                  <a:pt x="1428750" y="872490"/>
                  <a:pt x="1440180" y="880110"/>
                </a:cubicBezTo>
                <a:cubicBezTo>
                  <a:pt x="1501140" y="971550"/>
                  <a:pt x="1421130" y="861060"/>
                  <a:pt x="1497330" y="937260"/>
                </a:cubicBezTo>
                <a:cubicBezTo>
                  <a:pt x="1507044" y="946974"/>
                  <a:pt x="1511396" y="960997"/>
                  <a:pt x="1520190" y="971550"/>
                </a:cubicBezTo>
                <a:cubicBezTo>
                  <a:pt x="1547692" y="1004553"/>
                  <a:pt x="1555054" y="1006223"/>
                  <a:pt x="1588770" y="1028700"/>
                </a:cubicBezTo>
                <a:cubicBezTo>
                  <a:pt x="1630680" y="1091565"/>
                  <a:pt x="1588770" y="1038225"/>
                  <a:pt x="1645920" y="1085850"/>
                </a:cubicBezTo>
                <a:cubicBezTo>
                  <a:pt x="1733927" y="1159189"/>
                  <a:pt x="1629364" y="1086243"/>
                  <a:pt x="1714500" y="1143000"/>
                </a:cubicBezTo>
                <a:cubicBezTo>
                  <a:pt x="1744980" y="1234440"/>
                  <a:pt x="1699260" y="1127760"/>
                  <a:pt x="1760220" y="1188720"/>
                </a:cubicBezTo>
                <a:cubicBezTo>
                  <a:pt x="1768739" y="1197239"/>
                  <a:pt x="1764124" y="1213602"/>
                  <a:pt x="1771650" y="1223010"/>
                </a:cubicBezTo>
                <a:cubicBezTo>
                  <a:pt x="1780232" y="1233737"/>
                  <a:pt x="1795387" y="1237076"/>
                  <a:pt x="1805940" y="1245870"/>
                </a:cubicBezTo>
                <a:cubicBezTo>
                  <a:pt x="1818358" y="1256218"/>
                  <a:pt x="1827812" y="1269812"/>
                  <a:pt x="1840230" y="1280160"/>
                </a:cubicBezTo>
                <a:cubicBezTo>
                  <a:pt x="1850783" y="1288954"/>
                  <a:pt x="1863967" y="1294226"/>
                  <a:pt x="1874520" y="1303020"/>
                </a:cubicBezTo>
                <a:cubicBezTo>
                  <a:pt x="1886938" y="1313368"/>
                  <a:pt x="1896051" y="1327386"/>
                  <a:pt x="1908810" y="1337310"/>
                </a:cubicBezTo>
                <a:cubicBezTo>
                  <a:pt x="1930497" y="1354178"/>
                  <a:pt x="1954530" y="1367790"/>
                  <a:pt x="1977390" y="1383030"/>
                </a:cubicBezTo>
                <a:cubicBezTo>
                  <a:pt x="1988820" y="1390650"/>
                  <a:pt x="2001966" y="1396176"/>
                  <a:pt x="2011680" y="1405890"/>
                </a:cubicBezTo>
                <a:cubicBezTo>
                  <a:pt x="2055684" y="1449894"/>
                  <a:pt x="2032520" y="1431214"/>
                  <a:pt x="2080260" y="1463040"/>
                </a:cubicBezTo>
                <a:cubicBezTo>
                  <a:pt x="2133600" y="1504950"/>
                  <a:pt x="2284095" y="1621155"/>
                  <a:pt x="2331720" y="1657350"/>
                </a:cubicBezTo>
                <a:cubicBezTo>
                  <a:pt x="2343150" y="1664970"/>
                  <a:pt x="2353457" y="1674631"/>
                  <a:pt x="2366010" y="1680210"/>
                </a:cubicBezTo>
                <a:cubicBezTo>
                  <a:pt x="2388030" y="1689997"/>
                  <a:pt x="2411730" y="1695450"/>
                  <a:pt x="2434590" y="1703070"/>
                </a:cubicBezTo>
                <a:lnTo>
                  <a:pt x="2468880" y="1714500"/>
                </a:lnTo>
                <a:cubicBezTo>
                  <a:pt x="2480310" y="1718310"/>
                  <a:pt x="2491481" y="1723008"/>
                  <a:pt x="2503170" y="1725930"/>
                </a:cubicBezTo>
                <a:cubicBezTo>
                  <a:pt x="2533650" y="1733550"/>
                  <a:pt x="2564804" y="1738855"/>
                  <a:pt x="2594610" y="1748790"/>
                </a:cubicBezTo>
                <a:cubicBezTo>
                  <a:pt x="2617470" y="1756410"/>
                  <a:pt x="2643140" y="1758284"/>
                  <a:pt x="2663190" y="1771650"/>
                </a:cubicBezTo>
                <a:cubicBezTo>
                  <a:pt x="2674620" y="1779270"/>
                  <a:pt x="2685193" y="1788367"/>
                  <a:pt x="2697480" y="1794510"/>
                </a:cubicBezTo>
                <a:cubicBezTo>
                  <a:pt x="2708256" y="1799898"/>
                  <a:pt x="2720994" y="1800552"/>
                  <a:pt x="2731770" y="1805940"/>
                </a:cubicBezTo>
                <a:cubicBezTo>
                  <a:pt x="2744057" y="1812083"/>
                  <a:pt x="2753773" y="1822657"/>
                  <a:pt x="2766060" y="1828800"/>
                </a:cubicBezTo>
                <a:cubicBezTo>
                  <a:pt x="2792187" y="1841864"/>
                  <a:pt x="2831415" y="1845139"/>
                  <a:pt x="2857500" y="1851660"/>
                </a:cubicBezTo>
                <a:cubicBezTo>
                  <a:pt x="2885748" y="1858722"/>
                  <a:pt x="2891001" y="1862695"/>
                  <a:pt x="2914650" y="1874520"/>
                </a:cubicBezTo>
                <a:lnTo>
                  <a:pt x="2914650" y="1874520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6F9AD8-2D2B-4B4D-AB1D-F3B976365AE9}"/>
              </a:ext>
            </a:extLst>
          </p:cNvPr>
          <p:cNvSpPr txBox="1"/>
          <p:nvPr/>
        </p:nvSpPr>
        <p:spPr>
          <a:xfrm>
            <a:off x="7353300" y="5852516"/>
            <a:ext cx="2617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rgbClr val="FF0000"/>
                </a:solidFill>
              </a:rPr>
              <a:t>predizione di Newton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D53E2A-159F-F8C0-8D5A-4F4F20FD3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7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08A089-9E50-7547-48E7-7E48F914DD35}"/>
              </a:ext>
            </a:extLst>
          </p:cNvPr>
          <p:cNvSpPr txBox="1"/>
          <p:nvPr/>
        </p:nvSpPr>
        <p:spPr>
          <a:xfrm>
            <a:off x="-6287" y="2717094"/>
            <a:ext cx="5029200" cy="13234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>
                <a:solidFill>
                  <a:srgbClr val="800000"/>
                </a:solidFill>
              </a:defRPr>
            </a:lvl1pPr>
          </a:lstStyle>
          <a:p>
            <a:r>
              <a:rPr lang="en-GB" b="0" dirty="0">
                <a:solidFill>
                  <a:schemeClr val="tx1"/>
                </a:solidFill>
              </a:rPr>
              <a:t>Rubin's calculation suggested that the </a:t>
            </a:r>
            <a:r>
              <a:rPr lang="en-GB" dirty="0"/>
              <a:t>observed matter was less than one-fifth of what was needed</a:t>
            </a:r>
            <a:r>
              <a:rPr lang="en-GB" b="0" dirty="0">
                <a:solidFill>
                  <a:schemeClr val="tx1"/>
                </a:solidFill>
              </a:rPr>
              <a:t>, leading to Zwicky's proposition of the existence of invisible matter as the only plausible explanation!</a:t>
            </a:r>
          </a:p>
        </p:txBody>
      </p:sp>
    </p:spTree>
    <p:extLst>
      <p:ext uri="{BB962C8B-B14F-4D97-AF65-F5344CB8AC3E}">
        <p14:creationId xmlns:p14="http://schemas.microsoft.com/office/powerpoint/2010/main" val="883052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B7F1C-1458-A740-A8DB-5A1B2A6F8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Understanding a rotation curve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041FBFB-7F9D-7749-AB93-FA96F8927BC2}"/>
              </a:ext>
            </a:extLst>
          </p:cNvPr>
          <p:cNvGrpSpPr/>
          <p:nvPr/>
        </p:nvGrpSpPr>
        <p:grpSpPr>
          <a:xfrm>
            <a:off x="0" y="909913"/>
            <a:ext cx="5113020" cy="3205889"/>
            <a:chOff x="4857750" y="3640680"/>
            <a:chExt cx="5113020" cy="320588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265B0CB-6AC0-6F46-98B5-BEF6C06141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57750" y="3640680"/>
              <a:ext cx="4279706" cy="3205889"/>
            </a:xfrm>
            <a:prstGeom prst="rect">
              <a:avLst/>
            </a:prstGeom>
          </p:spPr>
        </p:pic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EB73E1E8-A33D-1444-8AC5-35EC97FFAEE4}"/>
                </a:ext>
              </a:extLst>
            </p:cNvPr>
            <p:cNvSpPr/>
            <p:nvPr/>
          </p:nvSpPr>
          <p:spPr>
            <a:xfrm>
              <a:off x="5383530" y="4023360"/>
              <a:ext cx="2914650" cy="1874520"/>
            </a:xfrm>
            <a:custGeom>
              <a:avLst/>
              <a:gdLst>
                <a:gd name="connsiteX0" fmla="*/ 0 w 2914650"/>
                <a:gd name="connsiteY0" fmla="*/ 1874520 h 1874520"/>
                <a:gd name="connsiteX1" fmla="*/ 0 w 2914650"/>
                <a:gd name="connsiteY1" fmla="*/ 1874520 h 1874520"/>
                <a:gd name="connsiteX2" fmla="*/ 22860 w 2914650"/>
                <a:gd name="connsiteY2" fmla="*/ 1657350 h 1874520"/>
                <a:gd name="connsiteX3" fmla="*/ 34290 w 2914650"/>
                <a:gd name="connsiteY3" fmla="*/ 1600200 h 1874520"/>
                <a:gd name="connsiteX4" fmla="*/ 57150 w 2914650"/>
                <a:gd name="connsiteY4" fmla="*/ 1234440 h 1874520"/>
                <a:gd name="connsiteX5" fmla="*/ 80010 w 2914650"/>
                <a:gd name="connsiteY5" fmla="*/ 708660 h 1874520"/>
                <a:gd name="connsiteX6" fmla="*/ 114300 w 2914650"/>
                <a:gd name="connsiteY6" fmla="*/ 422910 h 1874520"/>
                <a:gd name="connsiteX7" fmla="*/ 137160 w 2914650"/>
                <a:gd name="connsiteY7" fmla="*/ 331470 h 1874520"/>
                <a:gd name="connsiteX8" fmla="*/ 171450 w 2914650"/>
                <a:gd name="connsiteY8" fmla="*/ 228600 h 1874520"/>
                <a:gd name="connsiteX9" fmla="*/ 194310 w 2914650"/>
                <a:gd name="connsiteY9" fmla="*/ 148590 h 1874520"/>
                <a:gd name="connsiteX10" fmla="*/ 217170 w 2914650"/>
                <a:gd name="connsiteY10" fmla="*/ 80010 h 1874520"/>
                <a:gd name="connsiteX11" fmla="*/ 285750 w 2914650"/>
                <a:gd name="connsiteY11" fmla="*/ 22860 h 1874520"/>
                <a:gd name="connsiteX12" fmla="*/ 342900 w 2914650"/>
                <a:gd name="connsiteY12" fmla="*/ 11430 h 1874520"/>
                <a:gd name="connsiteX13" fmla="*/ 377190 w 2914650"/>
                <a:gd name="connsiteY13" fmla="*/ 0 h 1874520"/>
                <a:gd name="connsiteX14" fmla="*/ 548640 w 2914650"/>
                <a:gd name="connsiteY14" fmla="*/ 22860 h 1874520"/>
                <a:gd name="connsiteX15" fmla="*/ 651510 w 2914650"/>
                <a:gd name="connsiteY15" fmla="*/ 91440 h 1874520"/>
                <a:gd name="connsiteX16" fmla="*/ 685800 w 2914650"/>
                <a:gd name="connsiteY16" fmla="*/ 114300 h 1874520"/>
                <a:gd name="connsiteX17" fmla="*/ 708660 w 2914650"/>
                <a:gd name="connsiteY17" fmla="*/ 148590 h 1874520"/>
                <a:gd name="connsiteX18" fmla="*/ 742950 w 2914650"/>
                <a:gd name="connsiteY18" fmla="*/ 160020 h 1874520"/>
                <a:gd name="connsiteX19" fmla="*/ 777240 w 2914650"/>
                <a:gd name="connsiteY19" fmla="*/ 182880 h 1874520"/>
                <a:gd name="connsiteX20" fmla="*/ 834390 w 2914650"/>
                <a:gd name="connsiteY20" fmla="*/ 240030 h 1874520"/>
                <a:gd name="connsiteX21" fmla="*/ 857250 w 2914650"/>
                <a:gd name="connsiteY21" fmla="*/ 274320 h 1874520"/>
                <a:gd name="connsiteX22" fmla="*/ 925830 w 2914650"/>
                <a:gd name="connsiteY22" fmla="*/ 320040 h 1874520"/>
                <a:gd name="connsiteX23" fmla="*/ 948690 w 2914650"/>
                <a:gd name="connsiteY23" fmla="*/ 354330 h 1874520"/>
                <a:gd name="connsiteX24" fmla="*/ 982980 w 2914650"/>
                <a:gd name="connsiteY24" fmla="*/ 377190 h 1874520"/>
                <a:gd name="connsiteX25" fmla="*/ 1028700 w 2914650"/>
                <a:gd name="connsiteY25" fmla="*/ 445770 h 1874520"/>
                <a:gd name="connsiteX26" fmla="*/ 1051560 w 2914650"/>
                <a:gd name="connsiteY26" fmla="*/ 480060 h 1874520"/>
                <a:gd name="connsiteX27" fmla="*/ 1062990 w 2914650"/>
                <a:gd name="connsiteY27" fmla="*/ 514350 h 1874520"/>
                <a:gd name="connsiteX28" fmla="*/ 1097280 w 2914650"/>
                <a:gd name="connsiteY28" fmla="*/ 537210 h 1874520"/>
                <a:gd name="connsiteX29" fmla="*/ 1143000 w 2914650"/>
                <a:gd name="connsiteY29" fmla="*/ 594360 h 1874520"/>
                <a:gd name="connsiteX30" fmla="*/ 1200150 w 2914650"/>
                <a:gd name="connsiteY30" fmla="*/ 651510 h 1874520"/>
                <a:gd name="connsiteX31" fmla="*/ 1223010 w 2914650"/>
                <a:gd name="connsiteY31" fmla="*/ 685800 h 1874520"/>
                <a:gd name="connsiteX32" fmla="*/ 1291590 w 2914650"/>
                <a:gd name="connsiteY32" fmla="*/ 731520 h 1874520"/>
                <a:gd name="connsiteX33" fmla="*/ 1348740 w 2914650"/>
                <a:gd name="connsiteY33" fmla="*/ 788670 h 1874520"/>
                <a:gd name="connsiteX34" fmla="*/ 1405890 w 2914650"/>
                <a:gd name="connsiteY34" fmla="*/ 857250 h 1874520"/>
                <a:gd name="connsiteX35" fmla="*/ 1440180 w 2914650"/>
                <a:gd name="connsiteY35" fmla="*/ 880110 h 1874520"/>
                <a:gd name="connsiteX36" fmla="*/ 1497330 w 2914650"/>
                <a:gd name="connsiteY36" fmla="*/ 937260 h 1874520"/>
                <a:gd name="connsiteX37" fmla="*/ 1520190 w 2914650"/>
                <a:gd name="connsiteY37" fmla="*/ 971550 h 1874520"/>
                <a:gd name="connsiteX38" fmla="*/ 1588770 w 2914650"/>
                <a:gd name="connsiteY38" fmla="*/ 1028700 h 1874520"/>
                <a:gd name="connsiteX39" fmla="*/ 1645920 w 2914650"/>
                <a:gd name="connsiteY39" fmla="*/ 1085850 h 1874520"/>
                <a:gd name="connsiteX40" fmla="*/ 1714500 w 2914650"/>
                <a:gd name="connsiteY40" fmla="*/ 1143000 h 1874520"/>
                <a:gd name="connsiteX41" fmla="*/ 1760220 w 2914650"/>
                <a:gd name="connsiteY41" fmla="*/ 1188720 h 1874520"/>
                <a:gd name="connsiteX42" fmla="*/ 1771650 w 2914650"/>
                <a:gd name="connsiteY42" fmla="*/ 1223010 h 1874520"/>
                <a:gd name="connsiteX43" fmla="*/ 1805940 w 2914650"/>
                <a:gd name="connsiteY43" fmla="*/ 1245870 h 1874520"/>
                <a:gd name="connsiteX44" fmla="*/ 1840230 w 2914650"/>
                <a:gd name="connsiteY44" fmla="*/ 1280160 h 1874520"/>
                <a:gd name="connsiteX45" fmla="*/ 1874520 w 2914650"/>
                <a:gd name="connsiteY45" fmla="*/ 1303020 h 1874520"/>
                <a:gd name="connsiteX46" fmla="*/ 1908810 w 2914650"/>
                <a:gd name="connsiteY46" fmla="*/ 1337310 h 1874520"/>
                <a:gd name="connsiteX47" fmla="*/ 1977390 w 2914650"/>
                <a:gd name="connsiteY47" fmla="*/ 1383030 h 1874520"/>
                <a:gd name="connsiteX48" fmla="*/ 2011680 w 2914650"/>
                <a:gd name="connsiteY48" fmla="*/ 1405890 h 1874520"/>
                <a:gd name="connsiteX49" fmla="*/ 2080260 w 2914650"/>
                <a:gd name="connsiteY49" fmla="*/ 1463040 h 1874520"/>
                <a:gd name="connsiteX50" fmla="*/ 2125980 w 2914650"/>
                <a:gd name="connsiteY50" fmla="*/ 1531620 h 1874520"/>
                <a:gd name="connsiteX51" fmla="*/ 2148840 w 2914650"/>
                <a:gd name="connsiteY51" fmla="*/ 1600200 h 1874520"/>
                <a:gd name="connsiteX52" fmla="*/ 2194560 w 2914650"/>
                <a:gd name="connsiteY52" fmla="*/ 1645920 h 1874520"/>
                <a:gd name="connsiteX53" fmla="*/ 2331720 w 2914650"/>
                <a:gd name="connsiteY53" fmla="*/ 1657350 h 1874520"/>
                <a:gd name="connsiteX54" fmla="*/ 2366010 w 2914650"/>
                <a:gd name="connsiteY54" fmla="*/ 1680210 h 1874520"/>
                <a:gd name="connsiteX55" fmla="*/ 2434590 w 2914650"/>
                <a:gd name="connsiteY55" fmla="*/ 1703070 h 1874520"/>
                <a:gd name="connsiteX56" fmla="*/ 2468880 w 2914650"/>
                <a:gd name="connsiteY56" fmla="*/ 1714500 h 1874520"/>
                <a:gd name="connsiteX57" fmla="*/ 2503170 w 2914650"/>
                <a:gd name="connsiteY57" fmla="*/ 1725930 h 1874520"/>
                <a:gd name="connsiteX58" fmla="*/ 2594610 w 2914650"/>
                <a:gd name="connsiteY58" fmla="*/ 1748790 h 1874520"/>
                <a:gd name="connsiteX59" fmla="*/ 2663190 w 2914650"/>
                <a:gd name="connsiteY59" fmla="*/ 1771650 h 1874520"/>
                <a:gd name="connsiteX60" fmla="*/ 2697480 w 2914650"/>
                <a:gd name="connsiteY60" fmla="*/ 1794510 h 1874520"/>
                <a:gd name="connsiteX61" fmla="*/ 2731770 w 2914650"/>
                <a:gd name="connsiteY61" fmla="*/ 1805940 h 1874520"/>
                <a:gd name="connsiteX62" fmla="*/ 2766060 w 2914650"/>
                <a:gd name="connsiteY62" fmla="*/ 1828800 h 1874520"/>
                <a:gd name="connsiteX63" fmla="*/ 2857500 w 2914650"/>
                <a:gd name="connsiteY63" fmla="*/ 1851660 h 1874520"/>
                <a:gd name="connsiteX64" fmla="*/ 2914650 w 2914650"/>
                <a:gd name="connsiteY64" fmla="*/ 1874520 h 1874520"/>
                <a:gd name="connsiteX65" fmla="*/ 2914650 w 2914650"/>
                <a:gd name="connsiteY65" fmla="*/ 1874520 h 1874520"/>
                <a:gd name="connsiteX0" fmla="*/ 0 w 2914650"/>
                <a:gd name="connsiteY0" fmla="*/ 1874520 h 1874520"/>
                <a:gd name="connsiteX1" fmla="*/ 0 w 2914650"/>
                <a:gd name="connsiteY1" fmla="*/ 1874520 h 1874520"/>
                <a:gd name="connsiteX2" fmla="*/ 22860 w 2914650"/>
                <a:gd name="connsiteY2" fmla="*/ 1657350 h 1874520"/>
                <a:gd name="connsiteX3" fmla="*/ 34290 w 2914650"/>
                <a:gd name="connsiteY3" fmla="*/ 1600200 h 1874520"/>
                <a:gd name="connsiteX4" fmla="*/ 57150 w 2914650"/>
                <a:gd name="connsiteY4" fmla="*/ 1234440 h 1874520"/>
                <a:gd name="connsiteX5" fmla="*/ 80010 w 2914650"/>
                <a:gd name="connsiteY5" fmla="*/ 708660 h 1874520"/>
                <a:gd name="connsiteX6" fmla="*/ 114300 w 2914650"/>
                <a:gd name="connsiteY6" fmla="*/ 422910 h 1874520"/>
                <a:gd name="connsiteX7" fmla="*/ 137160 w 2914650"/>
                <a:gd name="connsiteY7" fmla="*/ 331470 h 1874520"/>
                <a:gd name="connsiteX8" fmla="*/ 171450 w 2914650"/>
                <a:gd name="connsiteY8" fmla="*/ 228600 h 1874520"/>
                <a:gd name="connsiteX9" fmla="*/ 194310 w 2914650"/>
                <a:gd name="connsiteY9" fmla="*/ 148590 h 1874520"/>
                <a:gd name="connsiteX10" fmla="*/ 217170 w 2914650"/>
                <a:gd name="connsiteY10" fmla="*/ 80010 h 1874520"/>
                <a:gd name="connsiteX11" fmla="*/ 285750 w 2914650"/>
                <a:gd name="connsiteY11" fmla="*/ 22860 h 1874520"/>
                <a:gd name="connsiteX12" fmla="*/ 342900 w 2914650"/>
                <a:gd name="connsiteY12" fmla="*/ 11430 h 1874520"/>
                <a:gd name="connsiteX13" fmla="*/ 377190 w 2914650"/>
                <a:gd name="connsiteY13" fmla="*/ 0 h 1874520"/>
                <a:gd name="connsiteX14" fmla="*/ 548640 w 2914650"/>
                <a:gd name="connsiteY14" fmla="*/ 22860 h 1874520"/>
                <a:gd name="connsiteX15" fmla="*/ 651510 w 2914650"/>
                <a:gd name="connsiteY15" fmla="*/ 91440 h 1874520"/>
                <a:gd name="connsiteX16" fmla="*/ 685800 w 2914650"/>
                <a:gd name="connsiteY16" fmla="*/ 114300 h 1874520"/>
                <a:gd name="connsiteX17" fmla="*/ 708660 w 2914650"/>
                <a:gd name="connsiteY17" fmla="*/ 148590 h 1874520"/>
                <a:gd name="connsiteX18" fmla="*/ 742950 w 2914650"/>
                <a:gd name="connsiteY18" fmla="*/ 160020 h 1874520"/>
                <a:gd name="connsiteX19" fmla="*/ 777240 w 2914650"/>
                <a:gd name="connsiteY19" fmla="*/ 182880 h 1874520"/>
                <a:gd name="connsiteX20" fmla="*/ 834390 w 2914650"/>
                <a:gd name="connsiteY20" fmla="*/ 240030 h 1874520"/>
                <a:gd name="connsiteX21" fmla="*/ 857250 w 2914650"/>
                <a:gd name="connsiteY21" fmla="*/ 274320 h 1874520"/>
                <a:gd name="connsiteX22" fmla="*/ 925830 w 2914650"/>
                <a:gd name="connsiteY22" fmla="*/ 320040 h 1874520"/>
                <a:gd name="connsiteX23" fmla="*/ 948690 w 2914650"/>
                <a:gd name="connsiteY23" fmla="*/ 354330 h 1874520"/>
                <a:gd name="connsiteX24" fmla="*/ 982980 w 2914650"/>
                <a:gd name="connsiteY24" fmla="*/ 377190 h 1874520"/>
                <a:gd name="connsiteX25" fmla="*/ 1028700 w 2914650"/>
                <a:gd name="connsiteY25" fmla="*/ 445770 h 1874520"/>
                <a:gd name="connsiteX26" fmla="*/ 1051560 w 2914650"/>
                <a:gd name="connsiteY26" fmla="*/ 480060 h 1874520"/>
                <a:gd name="connsiteX27" fmla="*/ 1062990 w 2914650"/>
                <a:gd name="connsiteY27" fmla="*/ 514350 h 1874520"/>
                <a:gd name="connsiteX28" fmla="*/ 1097280 w 2914650"/>
                <a:gd name="connsiteY28" fmla="*/ 537210 h 1874520"/>
                <a:gd name="connsiteX29" fmla="*/ 1143000 w 2914650"/>
                <a:gd name="connsiteY29" fmla="*/ 594360 h 1874520"/>
                <a:gd name="connsiteX30" fmla="*/ 1200150 w 2914650"/>
                <a:gd name="connsiteY30" fmla="*/ 651510 h 1874520"/>
                <a:gd name="connsiteX31" fmla="*/ 1223010 w 2914650"/>
                <a:gd name="connsiteY31" fmla="*/ 685800 h 1874520"/>
                <a:gd name="connsiteX32" fmla="*/ 1291590 w 2914650"/>
                <a:gd name="connsiteY32" fmla="*/ 731520 h 1874520"/>
                <a:gd name="connsiteX33" fmla="*/ 1348740 w 2914650"/>
                <a:gd name="connsiteY33" fmla="*/ 788670 h 1874520"/>
                <a:gd name="connsiteX34" fmla="*/ 1405890 w 2914650"/>
                <a:gd name="connsiteY34" fmla="*/ 857250 h 1874520"/>
                <a:gd name="connsiteX35" fmla="*/ 1440180 w 2914650"/>
                <a:gd name="connsiteY35" fmla="*/ 880110 h 1874520"/>
                <a:gd name="connsiteX36" fmla="*/ 1497330 w 2914650"/>
                <a:gd name="connsiteY36" fmla="*/ 937260 h 1874520"/>
                <a:gd name="connsiteX37" fmla="*/ 1520190 w 2914650"/>
                <a:gd name="connsiteY37" fmla="*/ 971550 h 1874520"/>
                <a:gd name="connsiteX38" fmla="*/ 1588770 w 2914650"/>
                <a:gd name="connsiteY38" fmla="*/ 1028700 h 1874520"/>
                <a:gd name="connsiteX39" fmla="*/ 1645920 w 2914650"/>
                <a:gd name="connsiteY39" fmla="*/ 1085850 h 1874520"/>
                <a:gd name="connsiteX40" fmla="*/ 1714500 w 2914650"/>
                <a:gd name="connsiteY40" fmla="*/ 1143000 h 1874520"/>
                <a:gd name="connsiteX41" fmla="*/ 1760220 w 2914650"/>
                <a:gd name="connsiteY41" fmla="*/ 1188720 h 1874520"/>
                <a:gd name="connsiteX42" fmla="*/ 1771650 w 2914650"/>
                <a:gd name="connsiteY42" fmla="*/ 1223010 h 1874520"/>
                <a:gd name="connsiteX43" fmla="*/ 1805940 w 2914650"/>
                <a:gd name="connsiteY43" fmla="*/ 1245870 h 1874520"/>
                <a:gd name="connsiteX44" fmla="*/ 1840230 w 2914650"/>
                <a:gd name="connsiteY44" fmla="*/ 1280160 h 1874520"/>
                <a:gd name="connsiteX45" fmla="*/ 1874520 w 2914650"/>
                <a:gd name="connsiteY45" fmla="*/ 1303020 h 1874520"/>
                <a:gd name="connsiteX46" fmla="*/ 1908810 w 2914650"/>
                <a:gd name="connsiteY46" fmla="*/ 1337310 h 1874520"/>
                <a:gd name="connsiteX47" fmla="*/ 1977390 w 2914650"/>
                <a:gd name="connsiteY47" fmla="*/ 1383030 h 1874520"/>
                <a:gd name="connsiteX48" fmla="*/ 2011680 w 2914650"/>
                <a:gd name="connsiteY48" fmla="*/ 1405890 h 1874520"/>
                <a:gd name="connsiteX49" fmla="*/ 2080260 w 2914650"/>
                <a:gd name="connsiteY49" fmla="*/ 1463040 h 1874520"/>
                <a:gd name="connsiteX50" fmla="*/ 2125980 w 2914650"/>
                <a:gd name="connsiteY50" fmla="*/ 1531620 h 1874520"/>
                <a:gd name="connsiteX51" fmla="*/ 2148840 w 2914650"/>
                <a:gd name="connsiteY51" fmla="*/ 1600200 h 1874520"/>
                <a:gd name="connsiteX52" fmla="*/ 2331720 w 2914650"/>
                <a:gd name="connsiteY52" fmla="*/ 1657350 h 1874520"/>
                <a:gd name="connsiteX53" fmla="*/ 2366010 w 2914650"/>
                <a:gd name="connsiteY53" fmla="*/ 1680210 h 1874520"/>
                <a:gd name="connsiteX54" fmla="*/ 2434590 w 2914650"/>
                <a:gd name="connsiteY54" fmla="*/ 1703070 h 1874520"/>
                <a:gd name="connsiteX55" fmla="*/ 2468880 w 2914650"/>
                <a:gd name="connsiteY55" fmla="*/ 1714500 h 1874520"/>
                <a:gd name="connsiteX56" fmla="*/ 2503170 w 2914650"/>
                <a:gd name="connsiteY56" fmla="*/ 1725930 h 1874520"/>
                <a:gd name="connsiteX57" fmla="*/ 2594610 w 2914650"/>
                <a:gd name="connsiteY57" fmla="*/ 1748790 h 1874520"/>
                <a:gd name="connsiteX58" fmla="*/ 2663190 w 2914650"/>
                <a:gd name="connsiteY58" fmla="*/ 1771650 h 1874520"/>
                <a:gd name="connsiteX59" fmla="*/ 2697480 w 2914650"/>
                <a:gd name="connsiteY59" fmla="*/ 1794510 h 1874520"/>
                <a:gd name="connsiteX60" fmla="*/ 2731770 w 2914650"/>
                <a:gd name="connsiteY60" fmla="*/ 1805940 h 1874520"/>
                <a:gd name="connsiteX61" fmla="*/ 2766060 w 2914650"/>
                <a:gd name="connsiteY61" fmla="*/ 1828800 h 1874520"/>
                <a:gd name="connsiteX62" fmla="*/ 2857500 w 2914650"/>
                <a:gd name="connsiteY62" fmla="*/ 1851660 h 1874520"/>
                <a:gd name="connsiteX63" fmla="*/ 2914650 w 2914650"/>
                <a:gd name="connsiteY63" fmla="*/ 1874520 h 1874520"/>
                <a:gd name="connsiteX64" fmla="*/ 2914650 w 2914650"/>
                <a:gd name="connsiteY64" fmla="*/ 1874520 h 1874520"/>
                <a:gd name="connsiteX0" fmla="*/ 0 w 2914650"/>
                <a:gd name="connsiteY0" fmla="*/ 1874520 h 1874520"/>
                <a:gd name="connsiteX1" fmla="*/ 0 w 2914650"/>
                <a:gd name="connsiteY1" fmla="*/ 1874520 h 1874520"/>
                <a:gd name="connsiteX2" fmla="*/ 22860 w 2914650"/>
                <a:gd name="connsiteY2" fmla="*/ 1657350 h 1874520"/>
                <a:gd name="connsiteX3" fmla="*/ 34290 w 2914650"/>
                <a:gd name="connsiteY3" fmla="*/ 1600200 h 1874520"/>
                <a:gd name="connsiteX4" fmla="*/ 57150 w 2914650"/>
                <a:gd name="connsiteY4" fmla="*/ 1234440 h 1874520"/>
                <a:gd name="connsiteX5" fmla="*/ 80010 w 2914650"/>
                <a:gd name="connsiteY5" fmla="*/ 708660 h 1874520"/>
                <a:gd name="connsiteX6" fmla="*/ 114300 w 2914650"/>
                <a:gd name="connsiteY6" fmla="*/ 422910 h 1874520"/>
                <a:gd name="connsiteX7" fmla="*/ 137160 w 2914650"/>
                <a:gd name="connsiteY7" fmla="*/ 331470 h 1874520"/>
                <a:gd name="connsiteX8" fmla="*/ 171450 w 2914650"/>
                <a:gd name="connsiteY8" fmla="*/ 228600 h 1874520"/>
                <a:gd name="connsiteX9" fmla="*/ 194310 w 2914650"/>
                <a:gd name="connsiteY9" fmla="*/ 148590 h 1874520"/>
                <a:gd name="connsiteX10" fmla="*/ 217170 w 2914650"/>
                <a:gd name="connsiteY10" fmla="*/ 80010 h 1874520"/>
                <a:gd name="connsiteX11" fmla="*/ 285750 w 2914650"/>
                <a:gd name="connsiteY11" fmla="*/ 22860 h 1874520"/>
                <a:gd name="connsiteX12" fmla="*/ 342900 w 2914650"/>
                <a:gd name="connsiteY12" fmla="*/ 11430 h 1874520"/>
                <a:gd name="connsiteX13" fmla="*/ 377190 w 2914650"/>
                <a:gd name="connsiteY13" fmla="*/ 0 h 1874520"/>
                <a:gd name="connsiteX14" fmla="*/ 548640 w 2914650"/>
                <a:gd name="connsiteY14" fmla="*/ 22860 h 1874520"/>
                <a:gd name="connsiteX15" fmla="*/ 651510 w 2914650"/>
                <a:gd name="connsiteY15" fmla="*/ 91440 h 1874520"/>
                <a:gd name="connsiteX16" fmla="*/ 685800 w 2914650"/>
                <a:gd name="connsiteY16" fmla="*/ 114300 h 1874520"/>
                <a:gd name="connsiteX17" fmla="*/ 708660 w 2914650"/>
                <a:gd name="connsiteY17" fmla="*/ 148590 h 1874520"/>
                <a:gd name="connsiteX18" fmla="*/ 742950 w 2914650"/>
                <a:gd name="connsiteY18" fmla="*/ 160020 h 1874520"/>
                <a:gd name="connsiteX19" fmla="*/ 777240 w 2914650"/>
                <a:gd name="connsiteY19" fmla="*/ 182880 h 1874520"/>
                <a:gd name="connsiteX20" fmla="*/ 834390 w 2914650"/>
                <a:gd name="connsiteY20" fmla="*/ 240030 h 1874520"/>
                <a:gd name="connsiteX21" fmla="*/ 857250 w 2914650"/>
                <a:gd name="connsiteY21" fmla="*/ 274320 h 1874520"/>
                <a:gd name="connsiteX22" fmla="*/ 925830 w 2914650"/>
                <a:gd name="connsiteY22" fmla="*/ 320040 h 1874520"/>
                <a:gd name="connsiteX23" fmla="*/ 948690 w 2914650"/>
                <a:gd name="connsiteY23" fmla="*/ 354330 h 1874520"/>
                <a:gd name="connsiteX24" fmla="*/ 982980 w 2914650"/>
                <a:gd name="connsiteY24" fmla="*/ 377190 h 1874520"/>
                <a:gd name="connsiteX25" fmla="*/ 1028700 w 2914650"/>
                <a:gd name="connsiteY25" fmla="*/ 445770 h 1874520"/>
                <a:gd name="connsiteX26" fmla="*/ 1051560 w 2914650"/>
                <a:gd name="connsiteY26" fmla="*/ 480060 h 1874520"/>
                <a:gd name="connsiteX27" fmla="*/ 1062990 w 2914650"/>
                <a:gd name="connsiteY27" fmla="*/ 514350 h 1874520"/>
                <a:gd name="connsiteX28" fmla="*/ 1097280 w 2914650"/>
                <a:gd name="connsiteY28" fmla="*/ 537210 h 1874520"/>
                <a:gd name="connsiteX29" fmla="*/ 1143000 w 2914650"/>
                <a:gd name="connsiteY29" fmla="*/ 594360 h 1874520"/>
                <a:gd name="connsiteX30" fmla="*/ 1200150 w 2914650"/>
                <a:gd name="connsiteY30" fmla="*/ 651510 h 1874520"/>
                <a:gd name="connsiteX31" fmla="*/ 1223010 w 2914650"/>
                <a:gd name="connsiteY31" fmla="*/ 685800 h 1874520"/>
                <a:gd name="connsiteX32" fmla="*/ 1291590 w 2914650"/>
                <a:gd name="connsiteY32" fmla="*/ 731520 h 1874520"/>
                <a:gd name="connsiteX33" fmla="*/ 1348740 w 2914650"/>
                <a:gd name="connsiteY33" fmla="*/ 788670 h 1874520"/>
                <a:gd name="connsiteX34" fmla="*/ 1405890 w 2914650"/>
                <a:gd name="connsiteY34" fmla="*/ 857250 h 1874520"/>
                <a:gd name="connsiteX35" fmla="*/ 1440180 w 2914650"/>
                <a:gd name="connsiteY35" fmla="*/ 880110 h 1874520"/>
                <a:gd name="connsiteX36" fmla="*/ 1497330 w 2914650"/>
                <a:gd name="connsiteY36" fmla="*/ 937260 h 1874520"/>
                <a:gd name="connsiteX37" fmla="*/ 1520190 w 2914650"/>
                <a:gd name="connsiteY37" fmla="*/ 971550 h 1874520"/>
                <a:gd name="connsiteX38" fmla="*/ 1588770 w 2914650"/>
                <a:gd name="connsiteY38" fmla="*/ 1028700 h 1874520"/>
                <a:gd name="connsiteX39" fmla="*/ 1645920 w 2914650"/>
                <a:gd name="connsiteY39" fmla="*/ 1085850 h 1874520"/>
                <a:gd name="connsiteX40" fmla="*/ 1714500 w 2914650"/>
                <a:gd name="connsiteY40" fmla="*/ 1143000 h 1874520"/>
                <a:gd name="connsiteX41" fmla="*/ 1760220 w 2914650"/>
                <a:gd name="connsiteY41" fmla="*/ 1188720 h 1874520"/>
                <a:gd name="connsiteX42" fmla="*/ 1771650 w 2914650"/>
                <a:gd name="connsiteY42" fmla="*/ 1223010 h 1874520"/>
                <a:gd name="connsiteX43" fmla="*/ 1805940 w 2914650"/>
                <a:gd name="connsiteY43" fmla="*/ 1245870 h 1874520"/>
                <a:gd name="connsiteX44" fmla="*/ 1840230 w 2914650"/>
                <a:gd name="connsiteY44" fmla="*/ 1280160 h 1874520"/>
                <a:gd name="connsiteX45" fmla="*/ 1874520 w 2914650"/>
                <a:gd name="connsiteY45" fmla="*/ 1303020 h 1874520"/>
                <a:gd name="connsiteX46" fmla="*/ 1908810 w 2914650"/>
                <a:gd name="connsiteY46" fmla="*/ 1337310 h 1874520"/>
                <a:gd name="connsiteX47" fmla="*/ 1977390 w 2914650"/>
                <a:gd name="connsiteY47" fmla="*/ 1383030 h 1874520"/>
                <a:gd name="connsiteX48" fmla="*/ 2011680 w 2914650"/>
                <a:gd name="connsiteY48" fmla="*/ 1405890 h 1874520"/>
                <a:gd name="connsiteX49" fmla="*/ 2080260 w 2914650"/>
                <a:gd name="connsiteY49" fmla="*/ 1463040 h 1874520"/>
                <a:gd name="connsiteX50" fmla="*/ 2125980 w 2914650"/>
                <a:gd name="connsiteY50" fmla="*/ 1531620 h 1874520"/>
                <a:gd name="connsiteX51" fmla="*/ 2331720 w 2914650"/>
                <a:gd name="connsiteY51" fmla="*/ 1657350 h 1874520"/>
                <a:gd name="connsiteX52" fmla="*/ 2366010 w 2914650"/>
                <a:gd name="connsiteY52" fmla="*/ 1680210 h 1874520"/>
                <a:gd name="connsiteX53" fmla="*/ 2434590 w 2914650"/>
                <a:gd name="connsiteY53" fmla="*/ 1703070 h 1874520"/>
                <a:gd name="connsiteX54" fmla="*/ 2468880 w 2914650"/>
                <a:gd name="connsiteY54" fmla="*/ 1714500 h 1874520"/>
                <a:gd name="connsiteX55" fmla="*/ 2503170 w 2914650"/>
                <a:gd name="connsiteY55" fmla="*/ 1725930 h 1874520"/>
                <a:gd name="connsiteX56" fmla="*/ 2594610 w 2914650"/>
                <a:gd name="connsiteY56" fmla="*/ 1748790 h 1874520"/>
                <a:gd name="connsiteX57" fmla="*/ 2663190 w 2914650"/>
                <a:gd name="connsiteY57" fmla="*/ 1771650 h 1874520"/>
                <a:gd name="connsiteX58" fmla="*/ 2697480 w 2914650"/>
                <a:gd name="connsiteY58" fmla="*/ 1794510 h 1874520"/>
                <a:gd name="connsiteX59" fmla="*/ 2731770 w 2914650"/>
                <a:gd name="connsiteY59" fmla="*/ 1805940 h 1874520"/>
                <a:gd name="connsiteX60" fmla="*/ 2766060 w 2914650"/>
                <a:gd name="connsiteY60" fmla="*/ 1828800 h 1874520"/>
                <a:gd name="connsiteX61" fmla="*/ 2857500 w 2914650"/>
                <a:gd name="connsiteY61" fmla="*/ 1851660 h 1874520"/>
                <a:gd name="connsiteX62" fmla="*/ 2914650 w 2914650"/>
                <a:gd name="connsiteY62" fmla="*/ 1874520 h 1874520"/>
                <a:gd name="connsiteX63" fmla="*/ 2914650 w 2914650"/>
                <a:gd name="connsiteY63" fmla="*/ 1874520 h 1874520"/>
                <a:gd name="connsiteX0" fmla="*/ 0 w 2914650"/>
                <a:gd name="connsiteY0" fmla="*/ 1874520 h 1874520"/>
                <a:gd name="connsiteX1" fmla="*/ 0 w 2914650"/>
                <a:gd name="connsiteY1" fmla="*/ 1874520 h 1874520"/>
                <a:gd name="connsiteX2" fmla="*/ 22860 w 2914650"/>
                <a:gd name="connsiteY2" fmla="*/ 1657350 h 1874520"/>
                <a:gd name="connsiteX3" fmla="*/ 34290 w 2914650"/>
                <a:gd name="connsiteY3" fmla="*/ 1600200 h 1874520"/>
                <a:gd name="connsiteX4" fmla="*/ 57150 w 2914650"/>
                <a:gd name="connsiteY4" fmla="*/ 1234440 h 1874520"/>
                <a:gd name="connsiteX5" fmla="*/ 80010 w 2914650"/>
                <a:gd name="connsiteY5" fmla="*/ 708660 h 1874520"/>
                <a:gd name="connsiteX6" fmla="*/ 114300 w 2914650"/>
                <a:gd name="connsiteY6" fmla="*/ 422910 h 1874520"/>
                <a:gd name="connsiteX7" fmla="*/ 137160 w 2914650"/>
                <a:gd name="connsiteY7" fmla="*/ 331470 h 1874520"/>
                <a:gd name="connsiteX8" fmla="*/ 171450 w 2914650"/>
                <a:gd name="connsiteY8" fmla="*/ 228600 h 1874520"/>
                <a:gd name="connsiteX9" fmla="*/ 194310 w 2914650"/>
                <a:gd name="connsiteY9" fmla="*/ 148590 h 1874520"/>
                <a:gd name="connsiteX10" fmla="*/ 217170 w 2914650"/>
                <a:gd name="connsiteY10" fmla="*/ 80010 h 1874520"/>
                <a:gd name="connsiteX11" fmla="*/ 285750 w 2914650"/>
                <a:gd name="connsiteY11" fmla="*/ 22860 h 1874520"/>
                <a:gd name="connsiteX12" fmla="*/ 342900 w 2914650"/>
                <a:gd name="connsiteY12" fmla="*/ 11430 h 1874520"/>
                <a:gd name="connsiteX13" fmla="*/ 377190 w 2914650"/>
                <a:gd name="connsiteY13" fmla="*/ 0 h 1874520"/>
                <a:gd name="connsiteX14" fmla="*/ 548640 w 2914650"/>
                <a:gd name="connsiteY14" fmla="*/ 22860 h 1874520"/>
                <a:gd name="connsiteX15" fmla="*/ 651510 w 2914650"/>
                <a:gd name="connsiteY15" fmla="*/ 91440 h 1874520"/>
                <a:gd name="connsiteX16" fmla="*/ 685800 w 2914650"/>
                <a:gd name="connsiteY16" fmla="*/ 114300 h 1874520"/>
                <a:gd name="connsiteX17" fmla="*/ 708660 w 2914650"/>
                <a:gd name="connsiteY17" fmla="*/ 148590 h 1874520"/>
                <a:gd name="connsiteX18" fmla="*/ 742950 w 2914650"/>
                <a:gd name="connsiteY18" fmla="*/ 160020 h 1874520"/>
                <a:gd name="connsiteX19" fmla="*/ 777240 w 2914650"/>
                <a:gd name="connsiteY19" fmla="*/ 182880 h 1874520"/>
                <a:gd name="connsiteX20" fmla="*/ 834390 w 2914650"/>
                <a:gd name="connsiteY20" fmla="*/ 240030 h 1874520"/>
                <a:gd name="connsiteX21" fmla="*/ 857250 w 2914650"/>
                <a:gd name="connsiteY21" fmla="*/ 274320 h 1874520"/>
                <a:gd name="connsiteX22" fmla="*/ 925830 w 2914650"/>
                <a:gd name="connsiteY22" fmla="*/ 320040 h 1874520"/>
                <a:gd name="connsiteX23" fmla="*/ 948690 w 2914650"/>
                <a:gd name="connsiteY23" fmla="*/ 354330 h 1874520"/>
                <a:gd name="connsiteX24" fmla="*/ 982980 w 2914650"/>
                <a:gd name="connsiteY24" fmla="*/ 377190 h 1874520"/>
                <a:gd name="connsiteX25" fmla="*/ 1028700 w 2914650"/>
                <a:gd name="connsiteY25" fmla="*/ 445770 h 1874520"/>
                <a:gd name="connsiteX26" fmla="*/ 1051560 w 2914650"/>
                <a:gd name="connsiteY26" fmla="*/ 480060 h 1874520"/>
                <a:gd name="connsiteX27" fmla="*/ 1062990 w 2914650"/>
                <a:gd name="connsiteY27" fmla="*/ 514350 h 1874520"/>
                <a:gd name="connsiteX28" fmla="*/ 1097280 w 2914650"/>
                <a:gd name="connsiteY28" fmla="*/ 537210 h 1874520"/>
                <a:gd name="connsiteX29" fmla="*/ 1143000 w 2914650"/>
                <a:gd name="connsiteY29" fmla="*/ 594360 h 1874520"/>
                <a:gd name="connsiteX30" fmla="*/ 1200150 w 2914650"/>
                <a:gd name="connsiteY30" fmla="*/ 651510 h 1874520"/>
                <a:gd name="connsiteX31" fmla="*/ 1223010 w 2914650"/>
                <a:gd name="connsiteY31" fmla="*/ 685800 h 1874520"/>
                <a:gd name="connsiteX32" fmla="*/ 1291590 w 2914650"/>
                <a:gd name="connsiteY32" fmla="*/ 731520 h 1874520"/>
                <a:gd name="connsiteX33" fmla="*/ 1348740 w 2914650"/>
                <a:gd name="connsiteY33" fmla="*/ 788670 h 1874520"/>
                <a:gd name="connsiteX34" fmla="*/ 1405890 w 2914650"/>
                <a:gd name="connsiteY34" fmla="*/ 857250 h 1874520"/>
                <a:gd name="connsiteX35" fmla="*/ 1440180 w 2914650"/>
                <a:gd name="connsiteY35" fmla="*/ 880110 h 1874520"/>
                <a:gd name="connsiteX36" fmla="*/ 1497330 w 2914650"/>
                <a:gd name="connsiteY36" fmla="*/ 937260 h 1874520"/>
                <a:gd name="connsiteX37" fmla="*/ 1520190 w 2914650"/>
                <a:gd name="connsiteY37" fmla="*/ 971550 h 1874520"/>
                <a:gd name="connsiteX38" fmla="*/ 1588770 w 2914650"/>
                <a:gd name="connsiteY38" fmla="*/ 1028700 h 1874520"/>
                <a:gd name="connsiteX39" fmla="*/ 1645920 w 2914650"/>
                <a:gd name="connsiteY39" fmla="*/ 1085850 h 1874520"/>
                <a:gd name="connsiteX40" fmla="*/ 1714500 w 2914650"/>
                <a:gd name="connsiteY40" fmla="*/ 1143000 h 1874520"/>
                <a:gd name="connsiteX41" fmla="*/ 1760220 w 2914650"/>
                <a:gd name="connsiteY41" fmla="*/ 1188720 h 1874520"/>
                <a:gd name="connsiteX42" fmla="*/ 1771650 w 2914650"/>
                <a:gd name="connsiteY42" fmla="*/ 1223010 h 1874520"/>
                <a:gd name="connsiteX43" fmla="*/ 1805940 w 2914650"/>
                <a:gd name="connsiteY43" fmla="*/ 1245870 h 1874520"/>
                <a:gd name="connsiteX44" fmla="*/ 1840230 w 2914650"/>
                <a:gd name="connsiteY44" fmla="*/ 1280160 h 1874520"/>
                <a:gd name="connsiteX45" fmla="*/ 1874520 w 2914650"/>
                <a:gd name="connsiteY45" fmla="*/ 1303020 h 1874520"/>
                <a:gd name="connsiteX46" fmla="*/ 1908810 w 2914650"/>
                <a:gd name="connsiteY46" fmla="*/ 1337310 h 1874520"/>
                <a:gd name="connsiteX47" fmla="*/ 1977390 w 2914650"/>
                <a:gd name="connsiteY47" fmla="*/ 1383030 h 1874520"/>
                <a:gd name="connsiteX48" fmla="*/ 2011680 w 2914650"/>
                <a:gd name="connsiteY48" fmla="*/ 1405890 h 1874520"/>
                <a:gd name="connsiteX49" fmla="*/ 2080260 w 2914650"/>
                <a:gd name="connsiteY49" fmla="*/ 1463040 h 1874520"/>
                <a:gd name="connsiteX50" fmla="*/ 2331720 w 2914650"/>
                <a:gd name="connsiteY50" fmla="*/ 1657350 h 1874520"/>
                <a:gd name="connsiteX51" fmla="*/ 2366010 w 2914650"/>
                <a:gd name="connsiteY51" fmla="*/ 1680210 h 1874520"/>
                <a:gd name="connsiteX52" fmla="*/ 2434590 w 2914650"/>
                <a:gd name="connsiteY52" fmla="*/ 1703070 h 1874520"/>
                <a:gd name="connsiteX53" fmla="*/ 2468880 w 2914650"/>
                <a:gd name="connsiteY53" fmla="*/ 1714500 h 1874520"/>
                <a:gd name="connsiteX54" fmla="*/ 2503170 w 2914650"/>
                <a:gd name="connsiteY54" fmla="*/ 1725930 h 1874520"/>
                <a:gd name="connsiteX55" fmla="*/ 2594610 w 2914650"/>
                <a:gd name="connsiteY55" fmla="*/ 1748790 h 1874520"/>
                <a:gd name="connsiteX56" fmla="*/ 2663190 w 2914650"/>
                <a:gd name="connsiteY56" fmla="*/ 1771650 h 1874520"/>
                <a:gd name="connsiteX57" fmla="*/ 2697480 w 2914650"/>
                <a:gd name="connsiteY57" fmla="*/ 1794510 h 1874520"/>
                <a:gd name="connsiteX58" fmla="*/ 2731770 w 2914650"/>
                <a:gd name="connsiteY58" fmla="*/ 1805940 h 1874520"/>
                <a:gd name="connsiteX59" fmla="*/ 2766060 w 2914650"/>
                <a:gd name="connsiteY59" fmla="*/ 1828800 h 1874520"/>
                <a:gd name="connsiteX60" fmla="*/ 2857500 w 2914650"/>
                <a:gd name="connsiteY60" fmla="*/ 1851660 h 1874520"/>
                <a:gd name="connsiteX61" fmla="*/ 2914650 w 2914650"/>
                <a:gd name="connsiteY61" fmla="*/ 1874520 h 1874520"/>
                <a:gd name="connsiteX62" fmla="*/ 2914650 w 2914650"/>
                <a:gd name="connsiteY62" fmla="*/ 1874520 h 187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914650" h="1874520">
                  <a:moveTo>
                    <a:pt x="0" y="1874520"/>
                  </a:moveTo>
                  <a:lnTo>
                    <a:pt x="0" y="1874520"/>
                  </a:lnTo>
                  <a:cubicBezTo>
                    <a:pt x="6608" y="1801837"/>
                    <a:pt x="11760" y="1729499"/>
                    <a:pt x="22860" y="1657350"/>
                  </a:cubicBezTo>
                  <a:cubicBezTo>
                    <a:pt x="25814" y="1638149"/>
                    <a:pt x="30480" y="1619250"/>
                    <a:pt x="34290" y="1600200"/>
                  </a:cubicBezTo>
                  <a:cubicBezTo>
                    <a:pt x="50406" y="1406810"/>
                    <a:pt x="46173" y="1475931"/>
                    <a:pt x="57150" y="1234440"/>
                  </a:cubicBezTo>
                  <a:cubicBezTo>
                    <a:pt x="65116" y="1059195"/>
                    <a:pt x="60637" y="883013"/>
                    <a:pt x="80010" y="708660"/>
                  </a:cubicBezTo>
                  <a:cubicBezTo>
                    <a:pt x="85523" y="659040"/>
                    <a:pt x="109777" y="436480"/>
                    <a:pt x="114300" y="422910"/>
                  </a:cubicBezTo>
                  <a:cubicBezTo>
                    <a:pt x="148981" y="318866"/>
                    <a:pt x="95781" y="483191"/>
                    <a:pt x="137160" y="331470"/>
                  </a:cubicBezTo>
                  <a:lnTo>
                    <a:pt x="171450" y="228600"/>
                  </a:lnTo>
                  <a:cubicBezTo>
                    <a:pt x="209863" y="113362"/>
                    <a:pt x="151254" y="292111"/>
                    <a:pt x="194310" y="148590"/>
                  </a:cubicBezTo>
                  <a:cubicBezTo>
                    <a:pt x="201234" y="125510"/>
                    <a:pt x="200131" y="97049"/>
                    <a:pt x="217170" y="80010"/>
                  </a:cubicBezTo>
                  <a:cubicBezTo>
                    <a:pt x="234959" y="62221"/>
                    <a:pt x="260289" y="32408"/>
                    <a:pt x="285750" y="22860"/>
                  </a:cubicBezTo>
                  <a:cubicBezTo>
                    <a:pt x="303940" y="16039"/>
                    <a:pt x="324053" y="16142"/>
                    <a:pt x="342900" y="11430"/>
                  </a:cubicBezTo>
                  <a:cubicBezTo>
                    <a:pt x="354589" y="8508"/>
                    <a:pt x="365760" y="3810"/>
                    <a:pt x="377190" y="0"/>
                  </a:cubicBezTo>
                  <a:cubicBezTo>
                    <a:pt x="386918" y="811"/>
                    <a:pt x="507444" y="-27"/>
                    <a:pt x="548640" y="22860"/>
                  </a:cubicBezTo>
                  <a:lnTo>
                    <a:pt x="651510" y="91440"/>
                  </a:lnTo>
                  <a:lnTo>
                    <a:pt x="685800" y="114300"/>
                  </a:lnTo>
                  <a:cubicBezTo>
                    <a:pt x="693420" y="125730"/>
                    <a:pt x="697933" y="140008"/>
                    <a:pt x="708660" y="148590"/>
                  </a:cubicBezTo>
                  <a:cubicBezTo>
                    <a:pt x="718068" y="156116"/>
                    <a:pt x="732174" y="154632"/>
                    <a:pt x="742950" y="160020"/>
                  </a:cubicBezTo>
                  <a:cubicBezTo>
                    <a:pt x="755237" y="166163"/>
                    <a:pt x="765810" y="175260"/>
                    <a:pt x="777240" y="182880"/>
                  </a:cubicBezTo>
                  <a:cubicBezTo>
                    <a:pt x="838200" y="274320"/>
                    <a:pt x="758190" y="163830"/>
                    <a:pt x="834390" y="240030"/>
                  </a:cubicBezTo>
                  <a:cubicBezTo>
                    <a:pt x="844104" y="249744"/>
                    <a:pt x="846912" y="265274"/>
                    <a:pt x="857250" y="274320"/>
                  </a:cubicBezTo>
                  <a:cubicBezTo>
                    <a:pt x="877927" y="292412"/>
                    <a:pt x="925830" y="320040"/>
                    <a:pt x="925830" y="320040"/>
                  </a:cubicBezTo>
                  <a:cubicBezTo>
                    <a:pt x="933450" y="331470"/>
                    <a:pt x="938976" y="344616"/>
                    <a:pt x="948690" y="354330"/>
                  </a:cubicBezTo>
                  <a:cubicBezTo>
                    <a:pt x="958404" y="364044"/>
                    <a:pt x="973934" y="366852"/>
                    <a:pt x="982980" y="377190"/>
                  </a:cubicBezTo>
                  <a:cubicBezTo>
                    <a:pt x="1001072" y="397867"/>
                    <a:pt x="1013460" y="422910"/>
                    <a:pt x="1028700" y="445770"/>
                  </a:cubicBezTo>
                  <a:cubicBezTo>
                    <a:pt x="1036320" y="457200"/>
                    <a:pt x="1047216" y="467028"/>
                    <a:pt x="1051560" y="480060"/>
                  </a:cubicBezTo>
                  <a:cubicBezTo>
                    <a:pt x="1055370" y="491490"/>
                    <a:pt x="1055464" y="504942"/>
                    <a:pt x="1062990" y="514350"/>
                  </a:cubicBezTo>
                  <a:cubicBezTo>
                    <a:pt x="1071572" y="525077"/>
                    <a:pt x="1085850" y="529590"/>
                    <a:pt x="1097280" y="537210"/>
                  </a:cubicBezTo>
                  <a:cubicBezTo>
                    <a:pt x="1119532" y="603966"/>
                    <a:pt x="1091299" y="542659"/>
                    <a:pt x="1143000" y="594360"/>
                  </a:cubicBezTo>
                  <a:cubicBezTo>
                    <a:pt x="1219200" y="670560"/>
                    <a:pt x="1108710" y="590550"/>
                    <a:pt x="1200150" y="651510"/>
                  </a:cubicBezTo>
                  <a:cubicBezTo>
                    <a:pt x="1207770" y="662940"/>
                    <a:pt x="1212672" y="676754"/>
                    <a:pt x="1223010" y="685800"/>
                  </a:cubicBezTo>
                  <a:cubicBezTo>
                    <a:pt x="1243687" y="703892"/>
                    <a:pt x="1291590" y="731520"/>
                    <a:pt x="1291590" y="731520"/>
                  </a:cubicBezTo>
                  <a:cubicBezTo>
                    <a:pt x="1333500" y="794385"/>
                    <a:pt x="1291590" y="741045"/>
                    <a:pt x="1348740" y="788670"/>
                  </a:cubicBezTo>
                  <a:cubicBezTo>
                    <a:pt x="1461090" y="882295"/>
                    <a:pt x="1315980" y="767340"/>
                    <a:pt x="1405890" y="857250"/>
                  </a:cubicBezTo>
                  <a:cubicBezTo>
                    <a:pt x="1415604" y="866964"/>
                    <a:pt x="1428750" y="872490"/>
                    <a:pt x="1440180" y="880110"/>
                  </a:cubicBezTo>
                  <a:cubicBezTo>
                    <a:pt x="1501140" y="971550"/>
                    <a:pt x="1421130" y="861060"/>
                    <a:pt x="1497330" y="937260"/>
                  </a:cubicBezTo>
                  <a:cubicBezTo>
                    <a:pt x="1507044" y="946974"/>
                    <a:pt x="1511396" y="960997"/>
                    <a:pt x="1520190" y="971550"/>
                  </a:cubicBezTo>
                  <a:cubicBezTo>
                    <a:pt x="1547692" y="1004553"/>
                    <a:pt x="1555054" y="1006223"/>
                    <a:pt x="1588770" y="1028700"/>
                  </a:cubicBezTo>
                  <a:cubicBezTo>
                    <a:pt x="1630680" y="1091565"/>
                    <a:pt x="1588770" y="1038225"/>
                    <a:pt x="1645920" y="1085850"/>
                  </a:cubicBezTo>
                  <a:cubicBezTo>
                    <a:pt x="1733927" y="1159189"/>
                    <a:pt x="1629364" y="1086243"/>
                    <a:pt x="1714500" y="1143000"/>
                  </a:cubicBezTo>
                  <a:cubicBezTo>
                    <a:pt x="1744980" y="1234440"/>
                    <a:pt x="1699260" y="1127760"/>
                    <a:pt x="1760220" y="1188720"/>
                  </a:cubicBezTo>
                  <a:cubicBezTo>
                    <a:pt x="1768739" y="1197239"/>
                    <a:pt x="1764124" y="1213602"/>
                    <a:pt x="1771650" y="1223010"/>
                  </a:cubicBezTo>
                  <a:cubicBezTo>
                    <a:pt x="1780232" y="1233737"/>
                    <a:pt x="1795387" y="1237076"/>
                    <a:pt x="1805940" y="1245870"/>
                  </a:cubicBezTo>
                  <a:cubicBezTo>
                    <a:pt x="1818358" y="1256218"/>
                    <a:pt x="1827812" y="1269812"/>
                    <a:pt x="1840230" y="1280160"/>
                  </a:cubicBezTo>
                  <a:cubicBezTo>
                    <a:pt x="1850783" y="1288954"/>
                    <a:pt x="1863967" y="1294226"/>
                    <a:pt x="1874520" y="1303020"/>
                  </a:cubicBezTo>
                  <a:cubicBezTo>
                    <a:pt x="1886938" y="1313368"/>
                    <a:pt x="1896051" y="1327386"/>
                    <a:pt x="1908810" y="1337310"/>
                  </a:cubicBezTo>
                  <a:cubicBezTo>
                    <a:pt x="1930497" y="1354178"/>
                    <a:pt x="1954530" y="1367790"/>
                    <a:pt x="1977390" y="1383030"/>
                  </a:cubicBezTo>
                  <a:cubicBezTo>
                    <a:pt x="1988820" y="1390650"/>
                    <a:pt x="2001966" y="1396176"/>
                    <a:pt x="2011680" y="1405890"/>
                  </a:cubicBezTo>
                  <a:cubicBezTo>
                    <a:pt x="2055684" y="1449894"/>
                    <a:pt x="2032520" y="1431214"/>
                    <a:pt x="2080260" y="1463040"/>
                  </a:cubicBezTo>
                  <a:cubicBezTo>
                    <a:pt x="2133600" y="1504950"/>
                    <a:pt x="2284095" y="1621155"/>
                    <a:pt x="2331720" y="1657350"/>
                  </a:cubicBezTo>
                  <a:cubicBezTo>
                    <a:pt x="2343150" y="1664970"/>
                    <a:pt x="2353457" y="1674631"/>
                    <a:pt x="2366010" y="1680210"/>
                  </a:cubicBezTo>
                  <a:cubicBezTo>
                    <a:pt x="2388030" y="1689997"/>
                    <a:pt x="2411730" y="1695450"/>
                    <a:pt x="2434590" y="1703070"/>
                  </a:cubicBezTo>
                  <a:lnTo>
                    <a:pt x="2468880" y="1714500"/>
                  </a:lnTo>
                  <a:cubicBezTo>
                    <a:pt x="2480310" y="1718310"/>
                    <a:pt x="2491481" y="1723008"/>
                    <a:pt x="2503170" y="1725930"/>
                  </a:cubicBezTo>
                  <a:cubicBezTo>
                    <a:pt x="2533650" y="1733550"/>
                    <a:pt x="2564804" y="1738855"/>
                    <a:pt x="2594610" y="1748790"/>
                  </a:cubicBezTo>
                  <a:cubicBezTo>
                    <a:pt x="2617470" y="1756410"/>
                    <a:pt x="2643140" y="1758284"/>
                    <a:pt x="2663190" y="1771650"/>
                  </a:cubicBezTo>
                  <a:cubicBezTo>
                    <a:pt x="2674620" y="1779270"/>
                    <a:pt x="2685193" y="1788367"/>
                    <a:pt x="2697480" y="1794510"/>
                  </a:cubicBezTo>
                  <a:cubicBezTo>
                    <a:pt x="2708256" y="1799898"/>
                    <a:pt x="2720994" y="1800552"/>
                    <a:pt x="2731770" y="1805940"/>
                  </a:cubicBezTo>
                  <a:cubicBezTo>
                    <a:pt x="2744057" y="1812083"/>
                    <a:pt x="2753773" y="1822657"/>
                    <a:pt x="2766060" y="1828800"/>
                  </a:cubicBezTo>
                  <a:cubicBezTo>
                    <a:pt x="2792187" y="1841864"/>
                    <a:pt x="2831415" y="1845139"/>
                    <a:pt x="2857500" y="1851660"/>
                  </a:cubicBezTo>
                  <a:cubicBezTo>
                    <a:pt x="2885748" y="1858722"/>
                    <a:pt x="2891001" y="1862695"/>
                    <a:pt x="2914650" y="1874520"/>
                  </a:cubicBezTo>
                  <a:lnTo>
                    <a:pt x="2914650" y="1874520"/>
                  </a:lnTo>
                </a:path>
              </a:pathLst>
            </a:cu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EF02B69-D00F-A54B-8A04-34F4669B7558}"/>
                </a:ext>
              </a:extLst>
            </p:cNvPr>
            <p:cNvSpPr txBox="1"/>
            <p:nvPr/>
          </p:nvSpPr>
          <p:spPr>
            <a:xfrm>
              <a:off x="7353300" y="5852516"/>
              <a:ext cx="26174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dirty="0" err="1">
                  <a:solidFill>
                    <a:srgbClr val="FF0000"/>
                  </a:solidFill>
                </a:rPr>
                <a:t>Newton’s</a:t>
              </a:r>
              <a:r>
                <a:rPr lang="it-IT" sz="1200" b="1" dirty="0">
                  <a:solidFill>
                    <a:srgbClr val="FF0000"/>
                  </a:solidFill>
                </a:rPr>
                <a:t> </a:t>
              </a:r>
              <a:r>
                <a:rPr lang="it-IT" sz="1200" b="1" dirty="0" err="1">
                  <a:solidFill>
                    <a:srgbClr val="FF0000"/>
                  </a:solidFill>
                </a:rPr>
                <a:t>prediction</a:t>
              </a:r>
              <a:endParaRPr lang="it-IT" sz="12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3E265D8C-5119-344F-A3F6-4292EB67CF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6444" y="944357"/>
            <a:ext cx="4327347" cy="277220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F59874D-84D8-874C-A2ED-10261C7307D9}"/>
              </a:ext>
            </a:extLst>
          </p:cNvPr>
          <p:cNvSpPr txBox="1"/>
          <p:nvPr/>
        </p:nvSpPr>
        <p:spPr>
          <a:xfrm>
            <a:off x="15968" y="4470286"/>
            <a:ext cx="47720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1) Inside the galaxy core using inner mass M(r)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4ECBE0-068E-9A47-8FC2-7EA3EBDC8B77}"/>
              </a:ext>
            </a:extLst>
          </p:cNvPr>
          <p:cNvSpPr txBox="1"/>
          <p:nvPr/>
        </p:nvSpPr>
        <p:spPr>
          <a:xfrm>
            <a:off x="13427" y="5350180"/>
            <a:ext cx="47880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2) Outside the galaxy core using full visible core mass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CCED278-DE01-C047-B131-37494DD7A990}"/>
              </a:ext>
            </a:extLst>
          </p:cNvPr>
          <p:cNvSpPr/>
          <p:nvPr/>
        </p:nvSpPr>
        <p:spPr>
          <a:xfrm>
            <a:off x="-1" y="4172952"/>
            <a:ext cx="4788051" cy="2185986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0CCE08-FE52-4048-875B-804022CE8C6D}"/>
              </a:ext>
            </a:extLst>
          </p:cNvPr>
          <p:cNvSpPr txBox="1"/>
          <p:nvPr/>
        </p:nvSpPr>
        <p:spPr>
          <a:xfrm>
            <a:off x="-1" y="4114801"/>
            <a:ext cx="4759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2"/>
                </a:solidFill>
              </a:rPr>
              <a:t>According to Newton and Visible Matter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313AFFB-6E68-5B4F-B38B-4168E17A1BF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7320" y="4491019"/>
            <a:ext cx="3197294" cy="10036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3789BCD-70D2-E140-823E-4B415CD2B629}"/>
              </a:ext>
            </a:extLst>
          </p:cNvPr>
          <p:cNvSpPr txBox="1"/>
          <p:nvPr/>
        </p:nvSpPr>
        <p:spPr>
          <a:xfrm>
            <a:off x="4572000" y="3713058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chemeClr val="accent2"/>
                </a:solidFill>
              </a:rPr>
              <a:t>How to make the </a:t>
            </a:r>
            <a:r>
              <a:rPr lang="it-IT" b="1" dirty="0" err="1">
                <a:solidFill>
                  <a:schemeClr val="accent2"/>
                </a:solidFill>
              </a:rPr>
              <a:t>rotation</a:t>
            </a:r>
            <a:r>
              <a:rPr lang="it-IT" b="1" dirty="0">
                <a:solidFill>
                  <a:schemeClr val="accent2"/>
                </a:solidFill>
              </a:rPr>
              <a:t> curve </a:t>
            </a:r>
            <a:r>
              <a:rPr lang="it-IT" b="1" dirty="0" err="1">
                <a:solidFill>
                  <a:schemeClr val="accent2"/>
                </a:solidFill>
              </a:rPr>
              <a:t>flat</a:t>
            </a:r>
            <a:r>
              <a:rPr lang="it-IT" b="1" dirty="0">
                <a:solidFill>
                  <a:schemeClr val="accent2"/>
                </a:solidFill>
              </a:rPr>
              <a:t> </a:t>
            </a:r>
            <a:r>
              <a:rPr lang="it-IT" b="1" dirty="0" err="1">
                <a:solidFill>
                  <a:schemeClr val="accent2"/>
                </a:solidFill>
              </a:rPr>
              <a:t>outside</a:t>
            </a:r>
            <a:r>
              <a:rPr lang="it-IT" b="1" dirty="0">
                <a:solidFill>
                  <a:schemeClr val="accent2"/>
                </a:solidFill>
              </a:rPr>
              <a:t> the core?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8556D0D-EB94-7B41-B583-0574F001EB8D}"/>
              </a:ext>
            </a:extLst>
          </p:cNvPr>
          <p:cNvSpPr txBox="1"/>
          <p:nvPr/>
        </p:nvSpPr>
        <p:spPr>
          <a:xfrm>
            <a:off x="4949190" y="5693025"/>
            <a:ext cx="41948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this additional mass is what we call </a:t>
            </a:r>
          </a:p>
          <a:p>
            <a:r>
              <a:rPr lang="en-GB" sz="1600" dirty="0"/>
              <a:t>“the Dark Matter”!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999322-C686-234B-BA81-A089838180F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822" y="5724586"/>
            <a:ext cx="2209299" cy="599575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295964D9-67C2-E9AB-42C5-D714840E3034}"/>
              </a:ext>
            </a:extLst>
          </p:cNvPr>
          <p:cNvGrpSpPr/>
          <p:nvPr/>
        </p:nvGrpSpPr>
        <p:grpSpPr>
          <a:xfrm>
            <a:off x="66841" y="4828941"/>
            <a:ext cx="4692318" cy="473586"/>
            <a:chOff x="66841" y="4803540"/>
            <a:chExt cx="4692318" cy="47358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563FAF3-97DF-6746-8D70-232820776E7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841" y="4803540"/>
              <a:ext cx="4692318" cy="473586"/>
            </a:xfrm>
            <a:prstGeom prst="rect">
              <a:avLst/>
            </a:prstGeom>
          </p:spPr>
        </p:pic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E0F242D-8520-6D78-5A9F-C1714FBD2799}"/>
                </a:ext>
              </a:extLst>
            </p:cNvPr>
            <p:cNvCxnSpPr/>
            <p:nvPr/>
          </p:nvCxnSpPr>
          <p:spPr>
            <a:xfrm flipV="1">
              <a:off x="2177141" y="5164183"/>
              <a:ext cx="156754" cy="11294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2095EBF-946C-BDC2-7149-D240403552C2}"/>
                </a:ext>
              </a:extLst>
            </p:cNvPr>
            <p:cNvCxnSpPr/>
            <p:nvPr/>
          </p:nvCxnSpPr>
          <p:spPr>
            <a:xfrm flipV="1">
              <a:off x="2580813" y="4856118"/>
              <a:ext cx="107065" cy="9334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D53E2B1E-B44D-403B-7DFC-873BEEF58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224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EA4E1-CE91-CF40-8253-9DF023584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the universe made up of?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832EEB-222C-3B45-8E5D-3CF0499006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44" y="922236"/>
            <a:ext cx="7608693" cy="30475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6D45A93-95E9-FF46-A5F2-7240BB9580F5}"/>
              </a:ext>
            </a:extLst>
          </p:cNvPr>
          <p:cNvSpPr txBox="1"/>
          <p:nvPr/>
        </p:nvSpPr>
        <p:spPr>
          <a:xfrm>
            <a:off x="0" y="4041990"/>
            <a:ext cx="9144000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0"/>
            </a:lvl1pPr>
          </a:lstStyle>
          <a:p>
            <a:r>
              <a:rPr lang="en-GB" dirty="0"/>
              <a:t>Ordinary matter accounts for less than 20% of the matter in the universe.
All planets, asteroids, etc., constitute less than 0.03% of the universe mass!
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Are we sure that dark matter is not composed of ordinary matter?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2566A0-F637-208B-0DB3-8BB330426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2D0-52D5-3947-BD57-D269EA040B0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88560"/>
      </p:ext>
    </p:extLst>
  </p:cSld>
  <p:clrMapOvr>
    <a:masterClrMapping/>
  </p:clrMapOvr>
</p:sld>
</file>

<file path=ppt/theme/theme1.xml><?xml version="1.0" encoding="utf-8"?>
<a:theme xmlns:a="http://schemas.openxmlformats.org/drawingml/2006/main" name="Perception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adme" id="{CEFD0EEE-7244-5C4A-B485-A27BA077568A}" vid="{6DF8D883-66D6-D543-8F51-3D44E8AF15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range Red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19392</TotalTime>
  <Words>4577</Words>
  <Application>Microsoft Macintosh PowerPoint</Application>
  <PresentationFormat>On-screen Show (4:3)</PresentationFormat>
  <Paragraphs>621</Paragraphs>
  <Slides>62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82" baseType="lpstr">
      <vt:lpstr>Arial</vt:lpstr>
      <vt:lpstr>Atlas Grotesk Web</vt:lpstr>
      <vt:lpstr>Calibri</vt:lpstr>
      <vt:lpstr>Cambria Math</vt:lpstr>
      <vt:lpstr>Century Gothic</vt:lpstr>
      <vt:lpstr>Comic Sans MS</vt:lpstr>
      <vt:lpstr>ElsevierSans</vt:lpstr>
      <vt:lpstr>Georgia</vt:lpstr>
      <vt:lpstr>Helvetica</vt:lpstr>
      <vt:lpstr>Liberation Sans</vt:lpstr>
      <vt:lpstr>LiberationSans</vt:lpstr>
      <vt:lpstr>Lucida Grande</vt:lpstr>
      <vt:lpstr>Merriweather Sans</vt:lpstr>
      <vt:lpstr>Palatino Linotype</vt:lpstr>
      <vt:lpstr>Proxima Nova</vt:lpstr>
      <vt:lpstr>Söhne</vt:lpstr>
      <vt:lpstr>Symbol</vt:lpstr>
      <vt:lpstr>Wingdings</vt:lpstr>
      <vt:lpstr>Wingdings 2</vt:lpstr>
      <vt:lpstr>Perception</vt:lpstr>
      <vt:lpstr>PowerPoint Presentation</vt:lpstr>
      <vt:lpstr>Outline</vt:lpstr>
      <vt:lpstr>Everything started with an apple!</vt:lpstr>
      <vt:lpstr>The orbits of the planets: a subtle balance</vt:lpstr>
      <vt:lpstr>Predicting planet’s velocities</vt:lpstr>
      <vt:lpstr>That's not the whole story: Zwicky's doubts</vt:lpstr>
      <vt:lpstr>Vera Rubin rotation curves</vt:lpstr>
      <vt:lpstr>Understanding a rotation curve</vt:lpstr>
      <vt:lpstr>What is the universe made up of?</vt:lpstr>
      <vt:lpstr>Identikit of the DM: particle hypothesis</vt:lpstr>
      <vt:lpstr>No candidate among the known particles</vt:lpstr>
      <vt:lpstr>Solving Dark Matter: the WIMPs</vt:lpstr>
      <vt:lpstr>Solving dark Matter: the dark sectors</vt:lpstr>
      <vt:lpstr>The Atomki anomaly and X17</vt:lpstr>
      <vt:lpstr>New Physics in nuclear IPC transitions</vt:lpstr>
      <vt:lpstr>IPC experimental setup at Atomki</vt:lpstr>
      <vt:lpstr>8Be anomaly: first evidence </vt:lpstr>
      <vt:lpstr>The 4He Atomki anomaly: 2020</vt:lpstr>
      <vt:lpstr>8Be and 4He consistency and 12C</vt:lpstr>
      <vt:lpstr>The 12C : September 2022</vt:lpstr>
      <vt:lpstr>Global DE vs angle consistency</vt:lpstr>
      <vt:lpstr>8Be giant resonance anomaly: 2023</vt:lpstr>
      <vt:lpstr>Confirmed in Vietnam 2023?</vt:lpstr>
      <vt:lpstr>Can we trust the Atomki anomaly?</vt:lpstr>
      <vt:lpstr>Judging the anomaly: nature reviews</vt:lpstr>
      <vt:lpstr>Status of theoretical understanding</vt:lpstr>
      <vt:lpstr>Experimental directions</vt:lpstr>
      <vt:lpstr>Experimental directions</vt:lpstr>
      <vt:lpstr>8Be nuclear experiments</vt:lpstr>
      <vt:lpstr>NToF: new approach to 4He</vt:lpstr>
      <vt:lpstr>X17: particle physics case</vt:lpstr>
      <vt:lpstr>Pure dark photon: excluded NA48/2</vt:lpstr>
      <vt:lpstr>Generical vector constraints NA64</vt:lpstr>
      <vt:lpstr>Axion like X17: excluded by NA62</vt:lpstr>
      <vt:lpstr>Constraints on X17: pure lepton</vt:lpstr>
      <vt:lpstr>As simple as possible: the resonance search</vt:lpstr>
      <vt:lpstr>The mass scan PAMDE search strategy</vt:lpstr>
      <vt:lpstr>PADME expected limits</vt:lpstr>
      <vt:lpstr>PADME Run III data set: winter 2022</vt:lpstr>
      <vt:lpstr>PADME Run III data analysis status</vt:lpstr>
      <vt:lpstr>PADME out of resonance data sets</vt:lpstr>
      <vt:lpstr>Conclusions</vt:lpstr>
      <vt:lpstr>Is X17 a dark matter candidate?</vt:lpstr>
      <vt:lpstr>PowerPoint Presentation</vt:lpstr>
      <vt:lpstr>Backup slides</vt:lpstr>
      <vt:lpstr>Kinematics and the y cut.</vt:lpstr>
      <vt:lpstr>Looking on the mass sidebands</vt:lpstr>
      <vt:lpstr>1. How Dark Matter was born</vt:lpstr>
      <vt:lpstr>2. Non vogliamo nuove forze! </vt:lpstr>
      <vt:lpstr>Ricerca diretta di DM - Wimps</vt:lpstr>
      <vt:lpstr>XENON1T ai laboratori del Gran Sasso</vt:lpstr>
      <vt:lpstr>Measuring dark matter:  Gravitational lensing</vt:lpstr>
      <vt:lpstr>What does a galaxy look like?</vt:lpstr>
      <vt:lpstr>Stato della ricerca diretta di DM</vt:lpstr>
      <vt:lpstr>DS search: experimental approaches</vt:lpstr>
      <vt:lpstr>How can we make our life easier?</vt:lpstr>
      <vt:lpstr>Electron motion in C effect</vt:lpstr>
      <vt:lpstr>X17 observables at PADME</vt:lpstr>
      <vt:lpstr>Obtaining energy steps and resolution</vt:lpstr>
      <vt:lpstr>Muon g-2 anomaly</vt:lpstr>
      <vt:lpstr>g-2e anomaly</vt:lpstr>
      <vt:lpstr>Montreal experiment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Mauro Raggi</dc:creator>
  <cp:keywords/>
  <dc:description/>
  <cp:lastModifiedBy>Mauro Raggi</cp:lastModifiedBy>
  <cp:revision>191</cp:revision>
  <cp:lastPrinted>2017-05-28T08:46:57Z</cp:lastPrinted>
  <dcterms:created xsi:type="dcterms:W3CDTF">2022-10-19T08:00:25Z</dcterms:created>
  <dcterms:modified xsi:type="dcterms:W3CDTF">2024-05-07T15:35:40Z</dcterms:modified>
  <cp:category/>
</cp:coreProperties>
</file>