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67" r:id="rId4"/>
    <p:sldId id="268" r:id="rId5"/>
    <p:sldId id="269" r:id="rId6"/>
    <p:sldId id="270" r:id="rId7"/>
    <p:sldId id="272" r:id="rId8"/>
    <p:sldId id="271" r:id="rId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672BA-CE83-4D69-F376-46B9CBB584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2F0750-9346-F845-6EE8-D71FD3FC0F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E1BBE4-E529-A540-A959-E6C2BBEE0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14/03/2024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3FEB28-E020-BC2F-6601-156E2E44F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B35DD1-4305-3090-19D2-6A5D15BDA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1984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CC6E2-353B-6596-C924-7C1E79E14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FD4BFD-9760-C10B-E52C-D431073447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6934F-C96E-94FB-BEC3-698D7F0CE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14/03/2024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BAF91F-16F9-80DD-0751-51CAD32A3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858D8-2A67-BE1E-108F-7CD04B000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7147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B87575-3D98-CF10-D621-CD11B39185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2EEABD-6F52-B5C2-76D9-34AB4CD1E0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5B3169-5868-1BAB-A10A-56173EDE6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14/03/2024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C52AB-1614-788A-62DD-272CFDA0C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D93BA5-075A-F702-A792-A010940BA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2826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7D22C-29A0-8219-1FE7-D1E6E3F22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6D924-18AE-14AB-E1AA-64D82C7DFE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A44BAD-8C1F-90A5-D3AB-64B3FFA2D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14/03/2024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989E9B-114B-91A1-0534-155954E37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96B30E-BADF-DAC2-D3AD-C1683F2D9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8881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5ACD4-8143-4CCF-A19F-9F9795BC9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28B8A2-AFCC-A670-FE15-4B81738443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005735-6F8A-8ACA-0D3E-EB6214A9D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14/03/2024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95CC31-067D-7A31-2436-C9318BE6D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9F64A1-0229-1B44-095E-A8DF9E6EA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5210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E5466-6B82-8ED6-CFE6-56FF397F4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085EF6-7E99-6D5B-0020-AD89F2B05A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95F18E-87A9-E898-D1BC-1353745133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43A26E-92EA-5F77-FEF3-938A63060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14/03/2024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6D3AAA-0DB4-5CAD-973A-4F76FDDD0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7B0B07-60E4-6F44-925E-7FC99885D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479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9AE2D-3A6F-A60C-3D7D-9E0E67465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5AD20A-C245-218F-BF9D-62A3C09B7F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0D4EA7-7EDB-F460-7F58-A3BDD25580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F2C1D3-B89E-B1AA-54AE-F4807F9741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FA8958-2B4C-802B-D65F-8382FAF6D3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9D71C5-F763-8B10-182C-53860D454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14/03/2024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0D94ED-3B4A-A221-BAA1-F5B09B0A4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6A77E0-9B59-5525-981D-21A4665F4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9141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68050-D999-F733-9937-6D1EAC3E9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D829FC-59E9-D410-8B75-001CA3863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14/03/2024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4360EE-6BA0-82E1-6272-27F9730DA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C6ECAE-DF17-03FF-1855-F976D15B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2809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9BEC18-049C-954A-68CF-927BA54AB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14/03/2024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372AD9-0E4D-421E-2163-8F1FA5608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209134-41B8-6BF3-D2A9-C2EA82C24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0088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84A1C-0F2D-3C61-D5D9-280C7042C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F6B816-D193-52FF-298B-7D9D464CE9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5FD43F-1023-BC57-0E47-6F37823A75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A8DF48-B82E-3DC3-9C7A-73A39C0FE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14/03/2024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CC11E9-B298-C61F-0536-4ED8CAC7F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3B8640-48F3-B3CF-F6B8-0CD7694F5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696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5598D-7CD4-09D6-687A-61E8E1FAD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B6DB24-0AF0-8DDC-29D0-08DF2F4077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C9DA53-0B50-8138-58FC-1D8C5CA5A4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A08BFB-2B06-3D84-22E3-BE8E9B5B7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F26EC-9154-4308-9B0F-288A8125CCC5}" type="datetimeFigureOut">
              <a:rPr lang="it-IT" smtClean="0"/>
              <a:t>14/03/2024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44E919-0053-6B2C-11F8-CFD35CD7E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D2FE9F-BE21-F03E-B18F-4FE6A7943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8138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FC6DE1-F802-D8DE-846F-E2BEC3CA0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123BB0-E57E-BBF4-13EA-546667139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B0419-18DF-73BF-717A-AD845AF0C2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F26EC-9154-4308-9B0F-288A8125CCC5}" type="datetimeFigureOut">
              <a:rPr lang="it-IT" smtClean="0"/>
              <a:t>14/03/2024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F2B06B-F484-E3FD-233F-AB19163190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04D9FB-B265-FE0C-CC3B-6D55BBECA7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9AB20-1F58-4938-83BB-277F7AD513B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5255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arattere, Elementi grafici, logo, bianco&#10;&#10;Descrizione generata automaticamente">
            <a:extLst>
              <a:ext uri="{FF2B5EF4-FFF2-40B4-BE49-F238E27FC236}">
                <a16:creationId xmlns:a16="http://schemas.microsoft.com/office/drawing/2014/main" id="{DFDFACDC-C1A1-AD18-057F-7D83E8DA41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647" y="245650"/>
            <a:ext cx="980612" cy="959437"/>
          </a:xfrm>
          <a:prstGeom prst="rect">
            <a:avLst/>
          </a:prstGeom>
        </p:spPr>
      </p:pic>
      <p:pic>
        <p:nvPicPr>
          <p:cNvPr id="7" name="Immagine 6" descr="Immagine che contiene testo, logo, Carattere, simbolo&#10;&#10;Descrizione generata automaticamente">
            <a:extLst>
              <a:ext uri="{FF2B5EF4-FFF2-40B4-BE49-F238E27FC236}">
                <a16:creationId xmlns:a16="http://schemas.microsoft.com/office/drawing/2014/main" id="{1E1DAA0E-7AFE-FD68-0D6A-5A34C32290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390"/>
            <a:ext cx="2538336" cy="1387958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7814135E-3239-1051-CD3C-4E619816472A}"/>
              </a:ext>
            </a:extLst>
          </p:cNvPr>
          <p:cNvSpPr txBox="1"/>
          <p:nvPr/>
        </p:nvSpPr>
        <p:spPr>
          <a:xfrm>
            <a:off x="2156298" y="2287090"/>
            <a:ext cx="78794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WEEK </a:t>
            </a:r>
            <a:r>
              <a:rPr lang="it-IT" sz="6000" b="1" dirty="0">
                <a:solidFill>
                  <a:prstClr val="black"/>
                </a:solidFill>
                <a:latin typeface="Calibri" panose="020F0502020204030204"/>
              </a:rPr>
              <a:t>11</a:t>
            </a:r>
            <a:r>
              <a:rPr kumimoji="0" lang="it-IT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14/03/2024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PRESENTER: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AMIN BOUZAIENE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35F0A100-3B10-B585-25F3-7149AE9B582E}"/>
              </a:ext>
            </a:extLst>
          </p:cNvPr>
          <p:cNvSpPr txBox="1"/>
          <p:nvPr/>
        </p:nvSpPr>
        <p:spPr>
          <a:xfrm>
            <a:off x="488005" y="1419348"/>
            <a:ext cx="117039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47C07B5-C1BB-9272-F01F-8232ECB6747B}"/>
              </a:ext>
            </a:extLst>
          </p:cNvPr>
          <p:cNvSpPr/>
          <p:nvPr/>
        </p:nvSpPr>
        <p:spPr>
          <a:xfrm>
            <a:off x="0" y="5817140"/>
            <a:ext cx="12192000" cy="10408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 w="10160">
                  <a:solidFill>
                    <a:prstClr val="white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CERN| EP-DT-FS Group</a:t>
            </a:r>
          </a:p>
        </p:txBody>
      </p:sp>
    </p:spTree>
    <p:extLst>
      <p:ext uri="{BB962C8B-B14F-4D97-AF65-F5344CB8AC3E}">
        <p14:creationId xmlns:p14="http://schemas.microsoft.com/office/powerpoint/2010/main" val="705943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59F17-4958-974F-6311-46F22F0EC4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arattere, Elementi grafici, logo, bianco&#10;&#10;Descrizione generata automaticamente">
            <a:extLst>
              <a:ext uri="{FF2B5EF4-FFF2-40B4-BE49-F238E27FC236}">
                <a16:creationId xmlns:a16="http://schemas.microsoft.com/office/drawing/2014/main" id="{8EF0ECEF-3AE1-D893-6C83-E544F27704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647" y="245650"/>
            <a:ext cx="980612" cy="959437"/>
          </a:xfrm>
          <a:prstGeom prst="rect">
            <a:avLst/>
          </a:prstGeom>
        </p:spPr>
      </p:pic>
      <p:pic>
        <p:nvPicPr>
          <p:cNvPr id="7" name="Immagine 6" descr="Immagine che contiene testo, logo, Carattere, simbolo&#10;&#10;Descrizione generata automaticamente">
            <a:extLst>
              <a:ext uri="{FF2B5EF4-FFF2-40B4-BE49-F238E27FC236}">
                <a16:creationId xmlns:a16="http://schemas.microsoft.com/office/drawing/2014/main" id="{E7AE5ADC-6279-6BAC-BFDB-170A35517B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390"/>
            <a:ext cx="2538336" cy="1387958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F1BC9B88-64BD-D37C-5719-97603704E1E2}"/>
              </a:ext>
            </a:extLst>
          </p:cNvPr>
          <p:cNvSpPr txBox="1"/>
          <p:nvPr/>
        </p:nvSpPr>
        <p:spPr>
          <a:xfrm>
            <a:off x="2408599" y="661890"/>
            <a:ext cx="73748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SF6 OLD RACK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454D597-F4C2-447D-B701-C55EFA071EE3}"/>
              </a:ext>
            </a:extLst>
          </p:cNvPr>
          <p:cNvSpPr txBox="1"/>
          <p:nvPr/>
        </p:nvSpPr>
        <p:spPr>
          <a:xfrm>
            <a:off x="369651" y="1348616"/>
            <a:ext cx="117039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18D7F73-8BD9-4E95-C8AF-86A5F3452BDA}"/>
              </a:ext>
            </a:extLst>
          </p:cNvPr>
          <p:cNvSpPr/>
          <p:nvPr/>
        </p:nvSpPr>
        <p:spPr>
          <a:xfrm>
            <a:off x="0" y="5817140"/>
            <a:ext cx="12192000" cy="10408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 w="10160">
                  <a:solidFill>
                    <a:prstClr val="white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CERN| EP-DT-FS Group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32F538-92B0-4C03-8719-E1D6B87A44DE}"/>
              </a:ext>
            </a:extLst>
          </p:cNvPr>
          <p:cNvSpPr txBox="1"/>
          <p:nvPr/>
        </p:nvSpPr>
        <p:spPr>
          <a:xfrm>
            <a:off x="369651" y="1828334"/>
            <a:ext cx="48967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What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was </a:t>
            </a:r>
            <a:r>
              <a:rPr kumimoji="0" 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done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?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Lauda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connected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 SF6 rack </a:t>
            </a:r>
            <a:endParaRPr lang="it-IT" dirty="0">
              <a:solidFill>
                <a:prstClr val="black"/>
              </a:solidFill>
              <a:latin typeface="Calibri" panose="020F0502020204030204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What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else </a:t>
            </a:r>
            <a:r>
              <a:rPr kumimoji="0" 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needs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 be </a:t>
            </a:r>
            <a:r>
              <a:rPr kumimoji="0" 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done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?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dirty="0">
                <a:solidFill>
                  <a:prstClr val="black"/>
                </a:solidFill>
                <a:latin typeface="Calibri" panose="020F0502020204030204"/>
              </a:rPr>
              <a:t>Leak </a:t>
            </a:r>
            <a:r>
              <a:rPr lang="it-IT" dirty="0" err="1">
                <a:solidFill>
                  <a:prstClr val="black"/>
                </a:solidFill>
                <a:latin typeface="Calibri" panose="020F0502020204030204"/>
              </a:rPr>
              <a:t>tests</a:t>
            </a:r>
            <a:r>
              <a:rPr lang="it-IT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it-IT" dirty="0" err="1">
                <a:solidFill>
                  <a:prstClr val="black"/>
                </a:solidFill>
                <a:latin typeface="Calibri" panose="020F0502020204030204"/>
              </a:rPr>
              <a:t>need</a:t>
            </a:r>
            <a:r>
              <a:rPr lang="it-IT" dirty="0">
                <a:solidFill>
                  <a:prstClr val="black"/>
                </a:solidFill>
                <a:latin typeface="Calibri" panose="020F0502020204030204"/>
              </a:rPr>
              <a:t> to be </a:t>
            </a:r>
            <a:r>
              <a:rPr lang="it-IT" dirty="0" err="1">
                <a:solidFill>
                  <a:prstClr val="black"/>
                </a:solidFill>
                <a:latin typeface="Calibri" panose="020F0502020204030204"/>
              </a:rPr>
              <a:t>done</a:t>
            </a:r>
            <a:r>
              <a:rPr lang="it-IT" dirty="0">
                <a:solidFill>
                  <a:prstClr val="black"/>
                </a:solidFill>
                <a:latin typeface="Calibri" panose="020F0502020204030204"/>
              </a:rPr>
              <a:t> for the rack after </a:t>
            </a:r>
            <a:r>
              <a:rPr lang="it-IT" dirty="0" err="1">
                <a:solidFill>
                  <a:prstClr val="black"/>
                </a:solidFill>
                <a:latin typeface="Calibri" panose="020F0502020204030204"/>
              </a:rPr>
              <a:t>restart</a:t>
            </a:r>
            <a:r>
              <a:rPr lang="it-IT" dirty="0">
                <a:solidFill>
                  <a:prstClr val="black"/>
                </a:solidFill>
                <a:latin typeface="Calibri" panose="020F0502020204030204"/>
              </a:rPr>
              <a:t> of R134a recovery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D19374-B186-AB17-230D-8480FF452B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7342" y="1828334"/>
            <a:ext cx="6135084" cy="36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004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695C8-AEF4-1B42-D07F-DE30DFD040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arattere, Elementi grafici, logo, bianco&#10;&#10;Descrizione generata automaticamente">
            <a:extLst>
              <a:ext uri="{FF2B5EF4-FFF2-40B4-BE49-F238E27FC236}">
                <a16:creationId xmlns:a16="http://schemas.microsoft.com/office/drawing/2014/main" id="{DB74B74C-8B3E-228A-5129-6E0CC32CD1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647" y="245650"/>
            <a:ext cx="980612" cy="959437"/>
          </a:xfrm>
          <a:prstGeom prst="rect">
            <a:avLst/>
          </a:prstGeom>
        </p:spPr>
      </p:pic>
      <p:pic>
        <p:nvPicPr>
          <p:cNvPr id="7" name="Immagine 6" descr="Immagine che contiene testo, logo, Carattere, simbolo&#10;&#10;Descrizione generata automaticamente">
            <a:extLst>
              <a:ext uri="{FF2B5EF4-FFF2-40B4-BE49-F238E27FC236}">
                <a16:creationId xmlns:a16="http://schemas.microsoft.com/office/drawing/2014/main" id="{0EF816EA-F9CC-C40C-0F11-2B342E7115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390"/>
            <a:ext cx="2538336" cy="1387958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4DEC347B-86E6-C509-B97E-DFE6C5246875}"/>
              </a:ext>
            </a:extLst>
          </p:cNvPr>
          <p:cNvSpPr txBox="1"/>
          <p:nvPr/>
        </p:nvSpPr>
        <p:spPr>
          <a:xfrm>
            <a:off x="3630261" y="619592"/>
            <a:ext cx="5804296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1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HUBER-UNISTAT 915w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8381526-8DB4-69A2-2C5A-62B7F5B83E5B}"/>
              </a:ext>
            </a:extLst>
          </p:cNvPr>
          <p:cNvSpPr/>
          <p:nvPr/>
        </p:nvSpPr>
        <p:spPr>
          <a:xfrm>
            <a:off x="0" y="5977630"/>
            <a:ext cx="12192000" cy="88036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 w="10160">
                  <a:solidFill>
                    <a:prstClr val="white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CERN| EP-DT-FS Group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061E3E2-FD4B-AC61-9AFD-6F93A578615F}"/>
                  </a:ext>
                </a:extLst>
              </p:cNvPr>
              <p:cNvSpPr txBox="1"/>
              <p:nvPr/>
            </p:nvSpPr>
            <p:spPr>
              <a:xfrm>
                <a:off x="495558" y="1543631"/>
                <a:ext cx="4988093" cy="4396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400" b="1" dirty="0">
                    <a:solidFill>
                      <a:prstClr val="black"/>
                    </a:solidFill>
                    <a:latin typeface="Calibri" panose="020F0502020204030204"/>
                  </a:rPr>
                  <a:t>Efficiency of the Huber machine</a:t>
                </a: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?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kumimoji="0" lang="it-IT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Given the </a:t>
                </a:r>
                <a:r>
                  <a:rPr kumimoji="0" lang="it-IT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voltage</a:t>
                </a:r>
                <a:r>
                  <a:rPr kumimoji="0" lang="it-IT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and maximum </a:t>
                </a:r>
                <a:r>
                  <a:rPr kumimoji="0" lang="it-IT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current</a:t>
                </a:r>
                <a:r>
                  <a:rPr kumimoji="0" lang="it-IT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it-IT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consumption</a:t>
                </a:r>
                <a:r>
                  <a:rPr kumimoji="0" lang="it-IT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of the Huber </a:t>
                </a:r>
                <a:r>
                  <a:rPr kumimoji="0" lang="it-IT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wich</a:t>
                </a:r>
                <a:r>
                  <a:rPr kumimoji="0" lang="it-IT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are </a:t>
                </a:r>
                <a:r>
                  <a:rPr kumimoji="0" lang="it-IT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respectively</a:t>
                </a:r>
                <a:r>
                  <a:rPr kumimoji="0" lang="it-IT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: 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</a:rPr>
                  <a:t>400 V with a 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</a:rPr>
                  <a:t>three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</a:rPr>
                  <a:t> 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</a:rPr>
                  <a:t>phase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</a:rPr>
                  <a:t> 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</a:rPr>
                  <a:t>circuit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</a:rPr>
                  <a:t> and a 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</a:rPr>
                  <a:t>current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</a:rPr>
                  <a:t> of 28,5 A, we can 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</a:rPr>
                  <a:t>easily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</a:rPr>
                  <a:t> 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</a:rPr>
                  <a:t>calculate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</a:rPr>
                  <a:t> 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</a:rPr>
                  <a:t>electric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</a:rPr>
                  <a:t> power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2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consumed</m:t>
                    </m:r>
                    <m:r>
                      <a:rPr lang="it-IT" sz="12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it-IT" sz="12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by</m:t>
                    </m:r>
                    <m:r>
                      <a:rPr lang="it-IT" sz="12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it-IT" sz="12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the</m:t>
                    </m:r>
                    <m:r>
                      <a:rPr lang="it-IT" sz="12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it-IT" sz="12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Huber</m:t>
                    </m:r>
                    <m:r>
                      <a:rPr lang="it-IT" sz="12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it-IT" sz="12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machine</m:t>
                    </m:r>
                    <m:r>
                      <a:rPr lang="it-IT" sz="12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endParaRPr lang="it-IT" sz="1200" b="0" i="0" dirty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pPr lvl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it-IT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it-IT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it-IT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r>
                        <a:rPr lang="it-IT" sz="1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×√3</m:t>
                      </m:r>
                      <m:r>
                        <a:rPr lang="it-IT" sz="12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it-IT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𝑃𝐹</m:t>
                      </m:r>
                      <m:r>
                        <a:rPr lang="it-IT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=400</m:t>
                      </m:r>
                      <m:r>
                        <a:rPr lang="it-IT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it-IT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×28,5</m:t>
                      </m:r>
                      <m:r>
                        <a:rPr lang="it-IT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it-IT" sz="1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it-IT" sz="12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a:rPr lang="it-IT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it-IT" sz="1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it-IT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1=19745</m:t>
                      </m:r>
                      <m:r>
                        <a:rPr lang="it-IT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</m:t>
                      </m:r>
                    </m:oMath>
                  </m:oMathPara>
                </a14:m>
                <a:endParaRPr lang="it-IT" sz="1200" b="0" dirty="0">
                  <a:solidFill>
                    <a:prstClr val="black"/>
                  </a:solidFill>
                  <a:latin typeface="Calibri" panose="020F0502020204030204"/>
                  <a:ea typeface="Cambria Math" panose="02040503050406030204" pitchFamily="18" charset="0"/>
                </a:endParaRPr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Where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 : </a:t>
                </a:r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V =  Voltage, C = 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current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, PF =  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is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 the power 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factor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 ( no 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value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 of 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resistvity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 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present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 in data 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sheet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, so I 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consider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 it 1 (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ideal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 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condition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))</a:t>
                </a:r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endParaRPr lang="it-IT" sz="1200" b="0" dirty="0">
                  <a:solidFill>
                    <a:prstClr val="black"/>
                  </a:solidFill>
                  <a:latin typeface="Calibri" panose="020F0502020204030204"/>
                  <a:ea typeface="Cambria Math" panose="02040503050406030204" pitchFamily="18" charset="0"/>
                </a:endParaRP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lang="it-IT" sz="1200" b="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This value </a:t>
                </a:r>
                <a:r>
                  <a:rPr lang="it-IT" sz="1200" b="0" dirty="0" err="1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shoul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d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 be 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considered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 for 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calculating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 the 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efficiency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2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η</m:t>
                    </m:r>
                    <m:r>
                      <a:rPr lang="el-GR" sz="12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of the Huber machine. </a:t>
                </a:r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endParaRPr lang="it-IT" sz="1200" i="1" dirty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2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η</m:t>
                      </m:r>
                      <m:r>
                        <a:rPr lang="it-IT" sz="12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it-IT" sz="12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𝐻𝑒𝑎𝑡𝑖𝑛𝑔</m:t>
                          </m:r>
                          <m:r>
                            <a:rPr lang="it-IT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𝑜𝑟</m:t>
                          </m:r>
                          <m:r>
                            <a:rPr lang="it-IT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𝐶𝑜𝑜𝑙𝑖𝑛𝑔</m:t>
                          </m:r>
                          <m:r>
                            <a:rPr lang="it-IT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𝑃𝑜𝑤𝑒𝑟</m:t>
                          </m:r>
                        </m:num>
                        <m:den>
                          <m:r>
                            <a:rPr lang="it-IT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𝐸𝑙𝑒𝑐𝑡𝑟𝑖𝑐𝑎𝑙</m:t>
                          </m:r>
                          <m:r>
                            <a:rPr lang="it-IT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12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𝑃𝑜𝑤𝑒𝑟</m:t>
                          </m:r>
                        </m:den>
                      </m:f>
                    </m:oMath>
                  </m:oMathPara>
                </a14:m>
                <a:endParaRPr lang="it-IT" sz="1200" dirty="0">
                  <a:solidFill>
                    <a:prstClr val="black"/>
                  </a:solidFill>
                  <a:latin typeface="Calibri" panose="020F0502020204030204"/>
                  <a:ea typeface="Cambria Math" panose="02040503050406030204" pitchFamily="18" charset="0"/>
                </a:endParaRPr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endParaRPr lang="it-IT" sz="1200" dirty="0">
                  <a:solidFill>
                    <a:prstClr val="black"/>
                  </a:solidFill>
                  <a:latin typeface="Calibri" panose="020F0502020204030204"/>
                  <a:ea typeface="Cambria Math" panose="02040503050406030204" pitchFamily="18" charset="0"/>
                </a:endParaRPr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The technical data 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sheet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 of the Huber 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provide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 the 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cooling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/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heating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 power 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at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 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different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 temperature, 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here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 I 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am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 reporting </a:t>
                </a:r>
                <a:r>
                  <a:rPr lang="it-IT" sz="1200" dirty="0" err="1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them</a:t>
                </a: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: </a:t>
                </a:r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lang="it-IT" sz="1200" dirty="0">
                    <a:solidFill>
                      <a:prstClr val="black"/>
                    </a:solidFill>
                    <a:latin typeface="Calibri" panose="020F0502020204030204"/>
                    <a:ea typeface="Cambria Math" panose="02040503050406030204" pitchFamily="18" charset="0"/>
                  </a:rPr>
                  <a:t> </a:t>
                </a:r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endParaRPr lang="it-IT" sz="1000" dirty="0">
                  <a:solidFill>
                    <a:prstClr val="black"/>
                  </a:solidFill>
                  <a:latin typeface="Calibri" panose="020F0502020204030204"/>
                  <a:ea typeface="Cambria Math" panose="02040503050406030204" pitchFamily="18" charset="0"/>
                </a:endParaRPr>
              </a:p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endParaRPr lang="it-IT" sz="1400" b="0" dirty="0">
                  <a:solidFill>
                    <a:prstClr val="black"/>
                  </a:solidFill>
                  <a:latin typeface="Calibri" panose="020F0502020204030204"/>
                  <a:ea typeface="Cambria Math" panose="02040503050406030204" pitchFamily="18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it-IT" sz="140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061E3E2-FD4B-AC61-9AFD-6F93A57861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558" y="1543631"/>
                <a:ext cx="4988093" cy="4396332"/>
              </a:xfrm>
              <a:prstGeom prst="rect">
                <a:avLst/>
              </a:prstGeom>
              <a:blipFill>
                <a:blip r:embed="rId4"/>
                <a:stretch>
                  <a:fillRect l="-366" t="-27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0379A39-73A6-F000-621E-C0566C9FF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032945"/>
              </p:ext>
            </p:extLst>
          </p:nvPr>
        </p:nvGraphicFramePr>
        <p:xfrm>
          <a:off x="5662164" y="1779213"/>
          <a:ext cx="2927514" cy="1959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757">
                  <a:extLst>
                    <a:ext uri="{9D8B030D-6E8A-4147-A177-3AD203B41FA5}">
                      <a16:colId xmlns:a16="http://schemas.microsoft.com/office/drawing/2014/main" val="3850554944"/>
                    </a:ext>
                  </a:extLst>
                </a:gridCol>
                <a:gridCol w="1463757">
                  <a:extLst>
                    <a:ext uri="{9D8B030D-6E8A-4147-A177-3AD203B41FA5}">
                      <a16:colId xmlns:a16="http://schemas.microsoft.com/office/drawing/2014/main" val="952555867"/>
                    </a:ext>
                  </a:extLst>
                </a:gridCol>
              </a:tblGrid>
              <a:tr h="596394">
                <a:tc>
                  <a:txBody>
                    <a:bodyPr/>
                    <a:lstStyle/>
                    <a:p>
                      <a:r>
                        <a:rPr lang="it-IT" sz="1200" dirty="0"/>
                        <a:t>Temperature [°C]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err="1"/>
                        <a:t>Heating</a:t>
                      </a:r>
                      <a:r>
                        <a:rPr lang="it-IT" sz="1200" dirty="0"/>
                        <a:t> Power[kW]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094045"/>
                  </a:ext>
                </a:extLst>
              </a:tr>
              <a:tr h="340797">
                <a:tc>
                  <a:txBody>
                    <a:bodyPr/>
                    <a:lstStyle/>
                    <a:p>
                      <a:r>
                        <a:rPr lang="it-IT" sz="12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5452948"/>
                  </a:ext>
                </a:extLst>
              </a:tr>
              <a:tr h="340797">
                <a:tc>
                  <a:txBody>
                    <a:bodyPr/>
                    <a:lstStyle/>
                    <a:p>
                      <a:r>
                        <a:rPr lang="it-IT" sz="1200" dirty="0"/>
                        <a:t>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1077906"/>
                  </a:ext>
                </a:extLst>
              </a:tr>
              <a:tr h="340797">
                <a:tc>
                  <a:txBody>
                    <a:bodyPr/>
                    <a:lstStyle/>
                    <a:p>
                      <a:r>
                        <a:rPr lang="it-IT" sz="1200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7,5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785042"/>
                  </a:ext>
                </a:extLst>
              </a:tr>
              <a:tr h="340797">
                <a:tc>
                  <a:txBody>
                    <a:bodyPr/>
                    <a:lstStyle/>
                    <a:p>
                      <a:r>
                        <a:rPr lang="it-IT" sz="1200" dirty="0"/>
                        <a:t>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6,5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8901146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EC1852F-FA68-B6D6-7F71-95F09C97CF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311479"/>
              </p:ext>
            </p:extLst>
          </p:nvPr>
        </p:nvGraphicFramePr>
        <p:xfrm>
          <a:off x="8870062" y="1779213"/>
          <a:ext cx="2927514" cy="1986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757">
                  <a:extLst>
                    <a:ext uri="{9D8B030D-6E8A-4147-A177-3AD203B41FA5}">
                      <a16:colId xmlns:a16="http://schemas.microsoft.com/office/drawing/2014/main" val="2957543384"/>
                    </a:ext>
                  </a:extLst>
                </a:gridCol>
                <a:gridCol w="1463757">
                  <a:extLst>
                    <a:ext uri="{9D8B030D-6E8A-4147-A177-3AD203B41FA5}">
                      <a16:colId xmlns:a16="http://schemas.microsoft.com/office/drawing/2014/main" val="2410202511"/>
                    </a:ext>
                  </a:extLst>
                </a:gridCol>
              </a:tblGrid>
              <a:tr h="340632">
                <a:tc>
                  <a:txBody>
                    <a:bodyPr/>
                    <a:lstStyle/>
                    <a:p>
                      <a:r>
                        <a:rPr lang="it-IT" sz="1200" dirty="0" err="1"/>
                        <a:t>Temperatutre</a:t>
                      </a:r>
                      <a:r>
                        <a:rPr lang="it-IT" sz="1200" dirty="0"/>
                        <a:t> [°C]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err="1"/>
                        <a:t>Cooling</a:t>
                      </a:r>
                      <a:r>
                        <a:rPr lang="it-IT" sz="1200" dirty="0"/>
                        <a:t> Power [kW]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2404520"/>
                  </a:ext>
                </a:extLst>
              </a:tr>
              <a:tr h="254868">
                <a:tc>
                  <a:txBody>
                    <a:bodyPr/>
                    <a:lstStyle/>
                    <a:p>
                      <a:r>
                        <a:rPr lang="it-IT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12606"/>
                  </a:ext>
                </a:extLst>
              </a:tr>
              <a:tr h="254868">
                <a:tc>
                  <a:txBody>
                    <a:bodyPr/>
                    <a:lstStyle/>
                    <a:p>
                      <a:r>
                        <a:rPr lang="it-IT" sz="1200" dirty="0"/>
                        <a:t>-20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9632715"/>
                  </a:ext>
                </a:extLst>
              </a:tr>
              <a:tr h="254868">
                <a:tc>
                  <a:txBody>
                    <a:bodyPr/>
                    <a:lstStyle/>
                    <a:p>
                      <a:r>
                        <a:rPr lang="it-IT" sz="1200" dirty="0"/>
                        <a:t>-40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8,2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5773453"/>
                  </a:ext>
                </a:extLst>
              </a:tr>
              <a:tr h="254868">
                <a:tc>
                  <a:txBody>
                    <a:bodyPr/>
                    <a:lstStyle/>
                    <a:p>
                      <a:r>
                        <a:rPr lang="it-IT" sz="1200" dirty="0"/>
                        <a:t>-60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4,2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2788516"/>
                  </a:ext>
                </a:extLst>
              </a:tr>
              <a:tr h="254868">
                <a:tc>
                  <a:txBody>
                    <a:bodyPr/>
                    <a:lstStyle/>
                    <a:p>
                      <a:r>
                        <a:rPr lang="it-IT" sz="1200" dirty="0"/>
                        <a:t>-80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1,3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0426691"/>
                  </a:ext>
                </a:extLst>
              </a:tr>
              <a:tr h="254868">
                <a:tc>
                  <a:txBody>
                    <a:bodyPr/>
                    <a:lstStyle/>
                    <a:p>
                      <a:r>
                        <a:rPr lang="it-IT" sz="1200" dirty="0"/>
                        <a:t>-90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0,6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52149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1254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3E38F-B42F-CDC2-2245-68BAB352A8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arattere, Elementi grafici, logo, bianco&#10;&#10;Descrizione generata automaticamente">
            <a:extLst>
              <a:ext uri="{FF2B5EF4-FFF2-40B4-BE49-F238E27FC236}">
                <a16:creationId xmlns:a16="http://schemas.microsoft.com/office/drawing/2014/main" id="{9FC05DA3-A7B1-0BC6-146A-41184B084C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647" y="245650"/>
            <a:ext cx="980612" cy="959437"/>
          </a:xfrm>
          <a:prstGeom prst="rect">
            <a:avLst/>
          </a:prstGeom>
        </p:spPr>
      </p:pic>
      <p:pic>
        <p:nvPicPr>
          <p:cNvPr id="7" name="Immagine 6" descr="Immagine che contiene testo, logo, Carattere, simbolo&#10;&#10;Descrizione generata automaticamente">
            <a:extLst>
              <a:ext uri="{FF2B5EF4-FFF2-40B4-BE49-F238E27FC236}">
                <a16:creationId xmlns:a16="http://schemas.microsoft.com/office/drawing/2014/main" id="{A1888005-65C8-C7CB-F502-C841CB5219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390"/>
            <a:ext cx="2538336" cy="1387958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D233B93F-2C81-620E-5F3F-A8F79518793B}"/>
              </a:ext>
            </a:extLst>
          </p:cNvPr>
          <p:cNvSpPr txBox="1"/>
          <p:nvPr/>
        </p:nvSpPr>
        <p:spPr>
          <a:xfrm>
            <a:off x="-211545" y="865350"/>
            <a:ext cx="117039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1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Temperature vs Huber </a:t>
            </a:r>
            <a:r>
              <a:rPr kumimoji="0" 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efficiency</a:t>
            </a: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CABA3C-9347-D71E-9680-49C767D707BE}"/>
              </a:ext>
            </a:extLst>
          </p:cNvPr>
          <p:cNvSpPr/>
          <p:nvPr/>
        </p:nvSpPr>
        <p:spPr>
          <a:xfrm>
            <a:off x="0" y="5817140"/>
            <a:ext cx="12192000" cy="10408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 w="10160">
                  <a:solidFill>
                    <a:prstClr val="white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CERN| EP-DT-FS Group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D54C06-EC17-8029-BB35-96451AD51D9B}"/>
              </a:ext>
            </a:extLst>
          </p:cNvPr>
          <p:cNvSpPr txBox="1"/>
          <p:nvPr/>
        </p:nvSpPr>
        <p:spPr>
          <a:xfrm>
            <a:off x="386861" y="1865153"/>
            <a:ext cx="487952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Here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the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right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we can </a:t>
            </a:r>
            <a:r>
              <a:rPr lang="it-IT" dirty="0" err="1">
                <a:solidFill>
                  <a:prstClr val="black"/>
                </a:solidFill>
                <a:latin typeface="Calibri" panose="020F0502020204030204"/>
              </a:rPr>
              <a:t>see</a:t>
            </a:r>
            <a:r>
              <a:rPr lang="it-IT" dirty="0">
                <a:solidFill>
                  <a:prstClr val="black"/>
                </a:solidFill>
                <a:latin typeface="Calibri" panose="020F0502020204030204"/>
              </a:rPr>
              <a:t> that 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it-IT" dirty="0">
                <a:solidFill>
                  <a:prstClr val="black"/>
                </a:solidFill>
                <a:latin typeface="Calibri" panose="020F0502020204030204"/>
              </a:rPr>
              <a:t>The </a:t>
            </a:r>
            <a:r>
              <a:rPr lang="it-IT" dirty="0" err="1">
                <a:solidFill>
                  <a:prstClr val="black"/>
                </a:solidFill>
                <a:latin typeface="Calibri" panose="020F0502020204030204"/>
              </a:rPr>
              <a:t>lower</a:t>
            </a:r>
            <a:r>
              <a:rPr lang="it-IT" dirty="0">
                <a:solidFill>
                  <a:prstClr val="black"/>
                </a:solidFill>
                <a:latin typeface="Calibri" panose="020F0502020204030204"/>
              </a:rPr>
              <a:t> the temperature the </a:t>
            </a:r>
            <a:r>
              <a:rPr lang="it-IT" dirty="0" err="1">
                <a:solidFill>
                  <a:prstClr val="black"/>
                </a:solidFill>
                <a:latin typeface="Calibri" panose="020F0502020204030204"/>
              </a:rPr>
              <a:t>lowest</a:t>
            </a:r>
            <a:r>
              <a:rPr lang="it-IT" dirty="0">
                <a:solidFill>
                  <a:prstClr val="black"/>
                </a:solidFill>
                <a:latin typeface="Calibri" panose="020F0502020204030204"/>
              </a:rPr>
              <a:t> the  </a:t>
            </a:r>
            <a:r>
              <a:rPr lang="it-IT" dirty="0" err="1">
                <a:solidFill>
                  <a:prstClr val="black"/>
                </a:solidFill>
                <a:latin typeface="Calibri" panose="020F0502020204030204"/>
              </a:rPr>
              <a:t>efficiency</a:t>
            </a:r>
            <a:r>
              <a:rPr lang="it-IT" dirty="0">
                <a:solidFill>
                  <a:prstClr val="black"/>
                </a:solidFill>
                <a:latin typeface="Calibri" panose="020F0502020204030204"/>
              </a:rPr>
              <a:t> of the Huber Machine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Maximum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efficiency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 Huber (0,57)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reache</a:t>
            </a:r>
            <a:r>
              <a:rPr lang="it-IT" dirty="0">
                <a:solidFill>
                  <a:prstClr val="black"/>
                </a:solidFill>
                <a:latin typeface="Calibri" panose="020F0502020204030204"/>
              </a:rPr>
              <a:t>d </a:t>
            </a:r>
            <a:r>
              <a:rPr lang="it-IT" dirty="0" err="1">
                <a:solidFill>
                  <a:prstClr val="black"/>
                </a:solidFill>
                <a:latin typeface="Calibri" panose="020F0502020204030204"/>
              </a:rPr>
              <a:t>at</a:t>
            </a:r>
            <a:r>
              <a:rPr lang="it-IT" dirty="0">
                <a:solidFill>
                  <a:prstClr val="black"/>
                </a:solidFill>
                <a:latin typeface="Calibri" panose="020F0502020204030204"/>
              </a:rPr>
              <a:t> a temperature range </a:t>
            </a:r>
            <a:r>
              <a:rPr lang="it-IT" dirty="0" err="1">
                <a:solidFill>
                  <a:prstClr val="black"/>
                </a:solidFill>
                <a:latin typeface="Calibri" panose="020F0502020204030204"/>
              </a:rPr>
              <a:t>between</a:t>
            </a:r>
            <a:r>
              <a:rPr lang="it-IT" dirty="0">
                <a:solidFill>
                  <a:prstClr val="black"/>
                </a:solidFill>
                <a:latin typeface="Calibri" panose="020F0502020204030204"/>
              </a:rPr>
              <a:t> -40°C to 100°C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temperaure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grater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than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100 °C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efficiency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decreasing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till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a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minum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value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 0,32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250 °C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A graph of a temperature&#10;&#10;Description automatically generated">
            <a:extLst>
              <a:ext uri="{FF2B5EF4-FFF2-40B4-BE49-F238E27FC236}">
                <a16:creationId xmlns:a16="http://schemas.microsoft.com/office/drawing/2014/main" id="{DFA7778F-A880-FB79-1849-2CF792ADE0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921" y="1681290"/>
            <a:ext cx="4879529" cy="3659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420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2C3E32-CB04-6B9F-790B-D69F620497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arattere, Elementi grafici, logo, bianco&#10;&#10;Descrizione generata automaticamente">
            <a:extLst>
              <a:ext uri="{FF2B5EF4-FFF2-40B4-BE49-F238E27FC236}">
                <a16:creationId xmlns:a16="http://schemas.microsoft.com/office/drawing/2014/main" id="{27A7129F-BFCE-B40F-7C7C-92432BC109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647" y="245650"/>
            <a:ext cx="980612" cy="959437"/>
          </a:xfrm>
          <a:prstGeom prst="rect">
            <a:avLst/>
          </a:prstGeom>
        </p:spPr>
      </p:pic>
      <p:pic>
        <p:nvPicPr>
          <p:cNvPr id="7" name="Immagine 6" descr="Immagine che contiene testo, logo, Carattere, simbolo&#10;&#10;Descrizione generata automaticamente">
            <a:extLst>
              <a:ext uri="{FF2B5EF4-FFF2-40B4-BE49-F238E27FC236}">
                <a16:creationId xmlns:a16="http://schemas.microsoft.com/office/drawing/2014/main" id="{0B299C4F-1182-F3A5-724F-046140ABA1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390"/>
            <a:ext cx="2538336" cy="1387958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CF52D745-311E-91CE-7BDA-E6CCB6185CC3}"/>
              </a:ext>
            </a:extLst>
          </p:cNvPr>
          <p:cNvSpPr txBox="1"/>
          <p:nvPr/>
        </p:nvSpPr>
        <p:spPr>
          <a:xfrm>
            <a:off x="-425190" y="673558"/>
            <a:ext cx="117039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1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Huber </a:t>
            </a:r>
            <a:r>
              <a:rPr kumimoji="0" 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efficiency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R134a recovery system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A7FF00A-346F-33F8-4E81-19146D647262}"/>
              </a:ext>
            </a:extLst>
          </p:cNvPr>
          <p:cNvSpPr/>
          <p:nvPr/>
        </p:nvSpPr>
        <p:spPr>
          <a:xfrm>
            <a:off x="0" y="5817140"/>
            <a:ext cx="12192000" cy="10408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 w="10160">
                  <a:solidFill>
                    <a:prstClr val="white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CERN| EP-DT-FS Group</a:t>
            </a:r>
          </a:p>
        </p:txBody>
      </p:sp>
      <p:pic>
        <p:nvPicPr>
          <p:cNvPr id="11" name="Picture 10" descr="A graph of a temperature&#10;&#10;Description automatically generated">
            <a:extLst>
              <a:ext uri="{FF2B5EF4-FFF2-40B4-BE49-F238E27FC236}">
                <a16:creationId xmlns:a16="http://schemas.microsoft.com/office/drawing/2014/main" id="{7338D12F-A46E-001B-9A75-5A0459717B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424" y="1681290"/>
            <a:ext cx="4879529" cy="36596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0AB0C40-1946-1089-5D96-D3FD9EAB5F6D}"/>
              </a:ext>
            </a:extLst>
          </p:cNvPr>
          <p:cNvSpPr txBox="1"/>
          <p:nvPr/>
        </p:nvSpPr>
        <p:spPr>
          <a:xfrm>
            <a:off x="350377" y="1644244"/>
            <a:ext cx="5529129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it-IT" sz="1600" dirty="0"/>
              <a:t>In R134a recovery system the Huber </a:t>
            </a:r>
            <a:r>
              <a:rPr lang="it-IT" sz="1600" dirty="0" err="1"/>
              <a:t>is</a:t>
            </a:r>
            <a:r>
              <a:rPr lang="it-IT" sz="1600" dirty="0"/>
              <a:t> </a:t>
            </a:r>
            <a:r>
              <a:rPr lang="it-IT" sz="1600" dirty="0" err="1"/>
              <a:t>setted</a:t>
            </a:r>
            <a:r>
              <a:rPr lang="it-IT" sz="1600" dirty="0"/>
              <a:t> </a:t>
            </a:r>
            <a:r>
              <a:rPr lang="it-IT" sz="1600" dirty="0" err="1"/>
              <a:t>at</a:t>
            </a:r>
            <a:r>
              <a:rPr lang="it-IT" sz="1600" dirty="0"/>
              <a:t> a temperature range </a:t>
            </a:r>
            <a:r>
              <a:rPr lang="it-IT" sz="1600" dirty="0" err="1"/>
              <a:t>between</a:t>
            </a:r>
            <a:r>
              <a:rPr lang="it-IT" sz="1600" dirty="0"/>
              <a:t> -36°C to -34°C, so for </a:t>
            </a:r>
            <a:r>
              <a:rPr lang="it-IT" sz="1600" dirty="0" err="1"/>
              <a:t>getting</a:t>
            </a:r>
            <a:r>
              <a:rPr lang="it-IT" sz="1600" dirty="0"/>
              <a:t> the </a:t>
            </a:r>
            <a:r>
              <a:rPr lang="it-IT" sz="1600" dirty="0" err="1"/>
              <a:t>exact</a:t>
            </a:r>
            <a:r>
              <a:rPr lang="it-IT" sz="1600" dirty="0"/>
              <a:t> </a:t>
            </a:r>
            <a:r>
              <a:rPr lang="it-IT" sz="1600" dirty="0" err="1"/>
              <a:t>value</a:t>
            </a:r>
            <a:r>
              <a:rPr lang="it-IT" sz="1600" dirty="0"/>
              <a:t> of </a:t>
            </a:r>
            <a:r>
              <a:rPr lang="it-IT" sz="1600" dirty="0" err="1"/>
              <a:t>Available</a:t>
            </a:r>
            <a:r>
              <a:rPr lang="it-IT" sz="1600" dirty="0"/>
              <a:t> Power </a:t>
            </a:r>
            <a:r>
              <a:rPr lang="it-IT" sz="1600" dirty="0" err="1"/>
              <a:t>at</a:t>
            </a:r>
            <a:r>
              <a:rPr lang="it-IT" sz="1600" dirty="0"/>
              <a:t> that temperature we </a:t>
            </a:r>
            <a:r>
              <a:rPr lang="it-IT" sz="1600" dirty="0" err="1"/>
              <a:t>should</a:t>
            </a:r>
            <a:r>
              <a:rPr lang="it-IT" sz="1600" dirty="0"/>
              <a:t> do a linear </a:t>
            </a:r>
            <a:r>
              <a:rPr lang="it-IT" sz="1600" dirty="0" err="1"/>
              <a:t>interpolation</a:t>
            </a:r>
            <a:r>
              <a:rPr lang="it-IT" sz="1600" dirty="0"/>
              <a:t> </a:t>
            </a:r>
            <a:r>
              <a:rPr lang="it-IT" sz="1600" dirty="0" err="1"/>
              <a:t>between</a:t>
            </a:r>
            <a:r>
              <a:rPr lang="it-IT" sz="1600" dirty="0"/>
              <a:t> -20°C /-40°C: </a:t>
            </a:r>
          </a:p>
          <a:p>
            <a:pPr marL="628650" lvl="1" indent="-171450">
              <a:buFont typeface="Wingdings" panose="05000000000000000000" pitchFamily="2" charset="2"/>
              <a:buChar char="Ø"/>
            </a:pPr>
            <a:r>
              <a:rPr lang="it-IT" sz="1600" dirty="0"/>
              <a:t>After linear </a:t>
            </a:r>
            <a:r>
              <a:rPr lang="it-IT" sz="1600" dirty="0" err="1"/>
              <a:t>interpolation</a:t>
            </a:r>
            <a:r>
              <a:rPr lang="it-IT" sz="1600" dirty="0"/>
              <a:t> </a:t>
            </a:r>
            <a:r>
              <a:rPr lang="it-IT" sz="1600" dirty="0" err="1"/>
              <a:t>between</a:t>
            </a:r>
            <a:r>
              <a:rPr lang="it-IT" sz="1600" dirty="0"/>
              <a:t> this two </a:t>
            </a:r>
            <a:r>
              <a:rPr lang="it-IT" sz="1600" dirty="0" err="1"/>
              <a:t>values</a:t>
            </a:r>
            <a:r>
              <a:rPr lang="it-IT" sz="1600" dirty="0"/>
              <a:t>:</a:t>
            </a:r>
          </a:p>
          <a:p>
            <a:pPr marL="1085850" lvl="2" indent="-171450">
              <a:buFont typeface="Wingdings" panose="05000000000000000000" pitchFamily="2" charset="2"/>
              <a:buChar char="Ø"/>
            </a:pPr>
            <a:r>
              <a:rPr lang="it-IT" sz="1600" dirty="0"/>
              <a:t>At a Temperature of -34°C we have an </a:t>
            </a:r>
            <a:r>
              <a:rPr lang="it-IT" sz="1600" b="1" dirty="0"/>
              <a:t>Huber </a:t>
            </a:r>
            <a:r>
              <a:rPr lang="it-IT" sz="1600" b="1" dirty="0" err="1"/>
              <a:t>Efficiency</a:t>
            </a:r>
            <a:r>
              <a:rPr lang="it-IT" sz="1600" b="1" dirty="0"/>
              <a:t> of 0,46 </a:t>
            </a:r>
            <a:r>
              <a:rPr lang="it-IT" sz="1600" dirty="0"/>
              <a:t>-&gt; </a:t>
            </a:r>
            <a:r>
              <a:rPr lang="it-IT" sz="1600" b="1" dirty="0" err="1"/>
              <a:t>available</a:t>
            </a:r>
            <a:r>
              <a:rPr lang="it-IT" sz="1600" b="1" dirty="0"/>
              <a:t> power 9 [kW]</a:t>
            </a:r>
          </a:p>
          <a:p>
            <a:pPr marL="1085850" lvl="2" indent="-171450">
              <a:buFont typeface="Wingdings" panose="05000000000000000000" pitchFamily="2" charset="2"/>
              <a:buChar char="Ø"/>
            </a:pPr>
            <a:r>
              <a:rPr lang="it-IT" sz="1600" dirty="0"/>
              <a:t>At a Temperature of -36°C  we have an </a:t>
            </a:r>
            <a:r>
              <a:rPr lang="it-IT" sz="1600" b="1" dirty="0"/>
              <a:t>Huber </a:t>
            </a:r>
            <a:r>
              <a:rPr lang="it-IT" sz="1600" b="1" dirty="0" err="1"/>
              <a:t>Efficiency</a:t>
            </a:r>
            <a:r>
              <a:rPr lang="it-IT" sz="1600" b="1" dirty="0"/>
              <a:t> of 0,44</a:t>
            </a:r>
            <a:r>
              <a:rPr lang="it-IT" sz="1600" dirty="0"/>
              <a:t> -&gt; </a:t>
            </a:r>
            <a:r>
              <a:rPr lang="it-IT" sz="1600" b="1" dirty="0" err="1"/>
              <a:t>available</a:t>
            </a:r>
            <a:r>
              <a:rPr lang="it-IT" sz="1600" b="1" dirty="0"/>
              <a:t> power 8,7 [kW]</a:t>
            </a:r>
          </a:p>
          <a:p>
            <a:endParaRPr lang="it-IT" sz="1200" dirty="0"/>
          </a:p>
          <a:p>
            <a:r>
              <a:rPr lang="it-IT" sz="1600" dirty="0"/>
              <a:t>So we can assume that we have an </a:t>
            </a:r>
            <a:r>
              <a:rPr lang="it-IT" sz="1600" dirty="0" err="1"/>
              <a:t>average</a:t>
            </a:r>
            <a:r>
              <a:rPr lang="it-IT" sz="1600" dirty="0"/>
              <a:t> </a:t>
            </a:r>
            <a:r>
              <a:rPr lang="it-IT" sz="1600" dirty="0" err="1"/>
              <a:t>available</a:t>
            </a:r>
            <a:r>
              <a:rPr lang="it-IT" sz="1600" dirty="0"/>
              <a:t> power of :  </a:t>
            </a:r>
          </a:p>
          <a:p>
            <a:r>
              <a:rPr lang="it-IT" sz="1600" b="1" dirty="0"/>
              <a:t>8,8 [kW] with an </a:t>
            </a:r>
            <a:r>
              <a:rPr lang="it-IT" sz="1600" b="1" dirty="0" err="1"/>
              <a:t>average</a:t>
            </a:r>
            <a:r>
              <a:rPr lang="it-IT" sz="1600" b="1" dirty="0"/>
              <a:t> </a:t>
            </a:r>
            <a:r>
              <a:rPr lang="it-IT" sz="1600" b="1" dirty="0" err="1"/>
              <a:t>efficiency</a:t>
            </a:r>
            <a:r>
              <a:rPr lang="it-IT" sz="1600" b="1" dirty="0"/>
              <a:t> of 0,45 </a:t>
            </a:r>
          </a:p>
          <a:p>
            <a:endParaRPr lang="it-IT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62256A5-F54B-9C4A-D42D-9C90F08CE56B}"/>
              </a:ext>
            </a:extLst>
          </p:cNvPr>
          <p:cNvSpPr/>
          <p:nvPr/>
        </p:nvSpPr>
        <p:spPr>
          <a:xfrm>
            <a:off x="7665577" y="1958026"/>
            <a:ext cx="529840" cy="10408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0683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8FCF56-EBED-5A83-B10B-377E7A83B0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arattere, Elementi grafici, logo, bianco&#10;&#10;Descrizione generata automaticamente">
            <a:extLst>
              <a:ext uri="{FF2B5EF4-FFF2-40B4-BE49-F238E27FC236}">
                <a16:creationId xmlns:a16="http://schemas.microsoft.com/office/drawing/2014/main" id="{D074D14E-C306-ECCB-9D8E-01C37DD29C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647" y="245650"/>
            <a:ext cx="980612" cy="959437"/>
          </a:xfrm>
          <a:prstGeom prst="rect">
            <a:avLst/>
          </a:prstGeom>
        </p:spPr>
      </p:pic>
      <p:pic>
        <p:nvPicPr>
          <p:cNvPr id="7" name="Immagine 6" descr="Immagine che contiene testo, logo, Carattere, simbolo&#10;&#10;Descrizione generata automaticamente">
            <a:extLst>
              <a:ext uri="{FF2B5EF4-FFF2-40B4-BE49-F238E27FC236}">
                <a16:creationId xmlns:a16="http://schemas.microsoft.com/office/drawing/2014/main" id="{E4956362-588D-20B7-59C4-B04BE3DF92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390"/>
            <a:ext cx="2538336" cy="1387958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7813D60A-CC4C-6267-5EB2-7FF69ADFBD6E}"/>
              </a:ext>
            </a:extLst>
          </p:cNvPr>
          <p:cNvSpPr txBox="1"/>
          <p:nvPr/>
        </p:nvSpPr>
        <p:spPr>
          <a:xfrm>
            <a:off x="-570469" y="725368"/>
            <a:ext cx="117039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1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Electric </a:t>
            </a:r>
            <a:r>
              <a:rPr kumimoji="0" 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Consumption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CO2 </a:t>
            </a:r>
            <a:r>
              <a:rPr kumimoji="0" 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eq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 R134a recovery system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80C686-0282-7481-B772-AAE95CABC48B}"/>
              </a:ext>
            </a:extLst>
          </p:cNvPr>
          <p:cNvSpPr/>
          <p:nvPr/>
        </p:nvSpPr>
        <p:spPr>
          <a:xfrm>
            <a:off x="0" y="5817140"/>
            <a:ext cx="12192000" cy="10408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 w="10160">
                  <a:solidFill>
                    <a:prstClr val="white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CERN| EP-DT-FS Group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E20C50-6BBF-A079-FC30-CCF47FA6EAB9}"/>
              </a:ext>
            </a:extLst>
          </p:cNvPr>
          <p:cNvSpPr txBox="1"/>
          <p:nvPr/>
        </p:nvSpPr>
        <p:spPr>
          <a:xfrm>
            <a:off x="350377" y="1644244"/>
            <a:ext cx="11288995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For </a:t>
            </a:r>
            <a:r>
              <a:rPr lang="it-IT" sz="2000" dirty="0" err="1"/>
              <a:t>calculating</a:t>
            </a:r>
            <a:r>
              <a:rPr lang="it-IT" sz="2000" dirty="0"/>
              <a:t> the </a:t>
            </a:r>
            <a:r>
              <a:rPr lang="it-IT" sz="2000" dirty="0" err="1"/>
              <a:t>electric</a:t>
            </a:r>
            <a:r>
              <a:rPr lang="it-IT" sz="2000" dirty="0"/>
              <a:t> </a:t>
            </a:r>
            <a:r>
              <a:rPr lang="it-IT" sz="2000" dirty="0" err="1"/>
              <a:t>consumption</a:t>
            </a:r>
            <a:r>
              <a:rPr lang="it-IT" sz="2000" dirty="0"/>
              <a:t> of R134A recovery system we </a:t>
            </a:r>
            <a:r>
              <a:rPr lang="it-IT" sz="2000" dirty="0" err="1"/>
              <a:t>should</a:t>
            </a:r>
            <a:r>
              <a:rPr lang="it-IT" sz="2000" dirty="0"/>
              <a:t> take </a:t>
            </a:r>
            <a:r>
              <a:rPr lang="it-IT" sz="2000" dirty="0" err="1"/>
              <a:t>into</a:t>
            </a:r>
            <a:r>
              <a:rPr lang="it-IT" sz="2000" dirty="0"/>
              <a:t> account :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it-IT" sz="2000" dirty="0" err="1"/>
              <a:t>Electricity</a:t>
            </a:r>
            <a:r>
              <a:rPr lang="it-IT" sz="2000" dirty="0"/>
              <a:t> </a:t>
            </a:r>
            <a:r>
              <a:rPr lang="it-IT" sz="2000" dirty="0" err="1"/>
              <a:t>spended</a:t>
            </a:r>
            <a:r>
              <a:rPr lang="it-IT" sz="2000" dirty="0"/>
              <a:t> by the </a:t>
            </a:r>
            <a:r>
              <a:rPr lang="it-IT" sz="2000" dirty="0" err="1"/>
              <a:t>electrick</a:t>
            </a:r>
            <a:r>
              <a:rPr lang="it-IT" sz="2000" dirty="0"/>
              <a:t> rack </a:t>
            </a:r>
            <a:r>
              <a:rPr lang="it-IT" sz="2000" dirty="0" err="1"/>
              <a:t>wich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assumbed</a:t>
            </a:r>
            <a:r>
              <a:rPr lang="it-IT" sz="2000" dirty="0"/>
              <a:t> to be </a:t>
            </a:r>
            <a:r>
              <a:rPr lang="it-IT" sz="2000" dirty="0" err="1"/>
              <a:t>negligible</a:t>
            </a:r>
            <a:r>
              <a:rPr lang="it-IT" sz="2000" dirty="0"/>
              <a:t>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it-IT" sz="2000" dirty="0" err="1"/>
              <a:t>Consumption</a:t>
            </a:r>
            <a:r>
              <a:rPr lang="it-IT" sz="2000" dirty="0"/>
              <a:t> of </a:t>
            </a:r>
            <a:r>
              <a:rPr lang="it-IT" sz="2000" dirty="0" err="1"/>
              <a:t>compressor</a:t>
            </a:r>
            <a:r>
              <a:rPr lang="it-IT" sz="2000" dirty="0"/>
              <a:t>-&gt; air </a:t>
            </a:r>
            <a:r>
              <a:rPr lang="it-IT" sz="2000" dirty="0" err="1"/>
              <a:t>driven</a:t>
            </a:r>
            <a:r>
              <a:rPr lang="it-IT" sz="2000" dirty="0"/>
              <a:t> gas booster ( no </a:t>
            </a:r>
            <a:r>
              <a:rPr lang="it-IT" sz="2000" dirty="0" err="1"/>
              <a:t>electricity</a:t>
            </a:r>
            <a:r>
              <a:rPr lang="it-IT" sz="2000" dirty="0"/>
              <a:t> </a:t>
            </a:r>
            <a:r>
              <a:rPr lang="it-IT" sz="2000" dirty="0" err="1"/>
              <a:t>needed</a:t>
            </a:r>
            <a:r>
              <a:rPr lang="it-IT" sz="2000" dirty="0"/>
              <a:t> ) so it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negligible</a:t>
            </a:r>
            <a:r>
              <a:rPr lang="it-IT" sz="2000" dirty="0"/>
              <a:t>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it-IT" sz="2000" b="1" dirty="0"/>
              <a:t>Huber </a:t>
            </a:r>
            <a:r>
              <a:rPr lang="it-IT" sz="2000" b="1" dirty="0" err="1"/>
              <a:t>electric</a:t>
            </a:r>
            <a:r>
              <a:rPr lang="it-IT" sz="2000" b="1" dirty="0"/>
              <a:t> </a:t>
            </a:r>
            <a:r>
              <a:rPr lang="it-IT" sz="2000" b="1" dirty="0" err="1"/>
              <a:t>consumption</a:t>
            </a:r>
            <a:r>
              <a:rPr lang="it-IT" sz="2000" b="1" dirty="0"/>
              <a:t> : 20 [kW]</a:t>
            </a:r>
          </a:p>
          <a:p>
            <a:endParaRPr lang="it-IT" sz="2000" dirty="0"/>
          </a:p>
          <a:p>
            <a:r>
              <a:rPr lang="it-IT" sz="2000" dirty="0"/>
              <a:t>So </a:t>
            </a:r>
            <a:r>
              <a:rPr lang="it-IT" sz="2000" dirty="0" err="1"/>
              <a:t>considering</a:t>
            </a:r>
            <a:r>
              <a:rPr lang="it-IT" sz="2000" dirty="0"/>
              <a:t> that CMS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located</a:t>
            </a:r>
            <a:r>
              <a:rPr lang="it-IT" sz="2000" dirty="0"/>
              <a:t> in France and we are </a:t>
            </a:r>
            <a:r>
              <a:rPr lang="it-IT" sz="2000" dirty="0" err="1"/>
              <a:t>connected</a:t>
            </a:r>
            <a:r>
              <a:rPr lang="it-IT" sz="2000" dirty="0"/>
              <a:t> to the France </a:t>
            </a:r>
            <a:r>
              <a:rPr lang="it-IT" sz="2000" dirty="0" err="1"/>
              <a:t>electric</a:t>
            </a:r>
            <a:r>
              <a:rPr lang="it-IT" sz="2000" dirty="0"/>
              <a:t> </a:t>
            </a:r>
            <a:r>
              <a:rPr lang="it-IT" sz="2000" dirty="0" err="1"/>
              <a:t>grid</a:t>
            </a:r>
            <a:r>
              <a:rPr lang="it-IT" sz="2000" dirty="0"/>
              <a:t>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2000" dirty="0" err="1"/>
              <a:t>average</a:t>
            </a:r>
            <a:r>
              <a:rPr lang="it-IT" sz="2000" dirty="0"/>
              <a:t> </a:t>
            </a:r>
            <a:r>
              <a:rPr lang="it-IT" sz="2000" dirty="0" err="1"/>
              <a:t>yearly</a:t>
            </a:r>
            <a:r>
              <a:rPr lang="it-IT" sz="2000" dirty="0"/>
              <a:t> CO2 </a:t>
            </a:r>
            <a:r>
              <a:rPr lang="it-IT" sz="2000" dirty="0" err="1"/>
              <a:t>emission</a:t>
            </a:r>
            <a:r>
              <a:rPr lang="it-IT" sz="2000" dirty="0"/>
              <a:t> from </a:t>
            </a:r>
            <a:r>
              <a:rPr lang="it-IT" sz="2000" dirty="0" err="1"/>
              <a:t>electric</a:t>
            </a:r>
            <a:r>
              <a:rPr lang="it-IT" sz="2000" dirty="0"/>
              <a:t> </a:t>
            </a:r>
            <a:r>
              <a:rPr lang="it-IT" sz="2000" dirty="0" err="1"/>
              <a:t>grid</a:t>
            </a:r>
            <a:r>
              <a:rPr lang="it-IT" sz="2000" dirty="0"/>
              <a:t>/kWh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b="1" dirty="0"/>
              <a:t>53 gCO2eq/KWh </a:t>
            </a:r>
            <a:r>
              <a:rPr lang="it-IT" sz="2000" dirty="0"/>
              <a:t>( </a:t>
            </a:r>
            <a:r>
              <a:rPr lang="it-IT" sz="2000" dirty="0" err="1"/>
              <a:t>value</a:t>
            </a:r>
            <a:r>
              <a:rPr lang="it-IT" sz="2000" dirty="0"/>
              <a:t> </a:t>
            </a:r>
            <a:r>
              <a:rPr lang="it-IT" sz="2000" dirty="0" err="1"/>
              <a:t>taken</a:t>
            </a:r>
            <a:r>
              <a:rPr lang="it-IT" sz="2000" dirty="0"/>
              <a:t> by :https://app.electricitymaps.com/</a:t>
            </a:r>
            <a:r>
              <a:rPr lang="it-IT" sz="2000" dirty="0" err="1"/>
              <a:t>map</a:t>
            </a:r>
            <a:r>
              <a:rPr lang="it-IT" sz="2000" dirty="0"/>
              <a:t>) </a:t>
            </a:r>
          </a:p>
          <a:p>
            <a:endParaRPr lang="it-IT" sz="2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2000" dirty="0"/>
              <a:t>So, </a:t>
            </a:r>
            <a:r>
              <a:rPr lang="it-IT" sz="2000" dirty="0" err="1"/>
              <a:t>considering</a:t>
            </a:r>
            <a:r>
              <a:rPr lang="it-IT" sz="2000" dirty="0"/>
              <a:t> </a:t>
            </a:r>
            <a:r>
              <a:rPr lang="it-IT" sz="2000" dirty="0" err="1"/>
              <a:t>only</a:t>
            </a:r>
            <a:r>
              <a:rPr lang="it-IT" sz="2000" dirty="0"/>
              <a:t> </a:t>
            </a:r>
            <a:r>
              <a:rPr lang="it-IT" sz="2000" dirty="0" err="1"/>
              <a:t>electricity</a:t>
            </a:r>
            <a:r>
              <a:rPr lang="it-IT" sz="2000" dirty="0"/>
              <a:t> : </a:t>
            </a:r>
            <a:r>
              <a:rPr lang="it-IT" sz="2000" b="1" dirty="0"/>
              <a:t>9 toneqCO2/working </a:t>
            </a:r>
            <a:r>
              <a:rPr lang="it-IT" sz="2000" b="1" dirty="0" err="1"/>
              <a:t>year</a:t>
            </a:r>
            <a:endParaRPr lang="it-IT" sz="2000" b="1" dirty="0"/>
          </a:p>
          <a:p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557092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670CE-F789-6491-4010-4461B0487F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arattere, Elementi grafici, logo, bianco&#10;&#10;Descrizione generata automaticamente">
            <a:extLst>
              <a:ext uri="{FF2B5EF4-FFF2-40B4-BE49-F238E27FC236}">
                <a16:creationId xmlns:a16="http://schemas.microsoft.com/office/drawing/2014/main" id="{A4735131-7051-9BB4-5869-BC5E47A454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647" y="245650"/>
            <a:ext cx="980612" cy="959437"/>
          </a:xfrm>
          <a:prstGeom prst="rect">
            <a:avLst/>
          </a:prstGeom>
        </p:spPr>
      </p:pic>
      <p:pic>
        <p:nvPicPr>
          <p:cNvPr id="7" name="Immagine 6" descr="Immagine che contiene testo, logo, Carattere, simbolo&#10;&#10;Descrizione generata automaticamente">
            <a:extLst>
              <a:ext uri="{FF2B5EF4-FFF2-40B4-BE49-F238E27FC236}">
                <a16:creationId xmlns:a16="http://schemas.microsoft.com/office/drawing/2014/main" id="{ADDF4151-E9BE-010F-FCCD-D1F015F717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390"/>
            <a:ext cx="2538336" cy="1387958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BBFB11BA-40D0-EAE0-1318-52271AA5C498}"/>
              </a:ext>
            </a:extLst>
          </p:cNvPr>
          <p:cNvSpPr txBox="1"/>
          <p:nvPr/>
        </p:nvSpPr>
        <p:spPr>
          <a:xfrm>
            <a:off x="-596106" y="733914"/>
            <a:ext cx="117039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1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b="1" dirty="0">
                <a:solidFill>
                  <a:prstClr val="black"/>
                </a:solidFill>
                <a:latin typeface="Calibri" panose="020F0502020204030204"/>
              </a:rPr>
              <a:t>Total eqCo2 </a:t>
            </a:r>
            <a:r>
              <a:rPr lang="it-IT" b="1" dirty="0" err="1">
                <a:solidFill>
                  <a:prstClr val="black"/>
                </a:solidFill>
                <a:latin typeface="Calibri" panose="020F0502020204030204"/>
              </a:rPr>
              <a:t>emission</a:t>
            </a:r>
            <a:r>
              <a:rPr lang="it-IT" b="1" dirty="0">
                <a:solidFill>
                  <a:prstClr val="black"/>
                </a:solidFill>
                <a:latin typeface="Calibri" panose="020F0502020204030204"/>
              </a:rPr>
              <a:t> for Freon recovery system </a:t>
            </a: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7FBDDEE-36D5-8271-37F6-6201BBC1B965}"/>
              </a:ext>
            </a:extLst>
          </p:cNvPr>
          <p:cNvSpPr/>
          <p:nvPr/>
        </p:nvSpPr>
        <p:spPr>
          <a:xfrm>
            <a:off x="0" y="5817140"/>
            <a:ext cx="12192000" cy="10408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 w="10160">
                  <a:solidFill>
                    <a:prstClr val="white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CERN| EP-DT-FS Group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2F0C1D9-A4BB-038B-7117-17261395DEBA}"/>
                  </a:ext>
                </a:extLst>
              </p:cNvPr>
              <p:cNvSpPr txBox="1"/>
              <p:nvPr/>
            </p:nvSpPr>
            <p:spPr>
              <a:xfrm>
                <a:off x="247827" y="1634570"/>
                <a:ext cx="5745623" cy="38182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it-IT" sz="1200" b="1" dirty="0"/>
              </a:p>
              <a:p>
                <a:r>
                  <a:rPr lang="it-IT" sz="1400" b="1" dirty="0"/>
                  <a:t>Total CO2 </a:t>
                </a:r>
                <a:r>
                  <a:rPr lang="it-IT" sz="1400" b="1" dirty="0" err="1"/>
                  <a:t>emission</a:t>
                </a:r>
                <a:r>
                  <a:rPr lang="it-IT" sz="1400" b="1" dirty="0"/>
                  <a:t> </a:t>
                </a:r>
                <a:r>
                  <a:rPr lang="it-IT" sz="1400" b="1" dirty="0" err="1"/>
                  <a:t>will</a:t>
                </a:r>
                <a:r>
                  <a:rPr lang="it-IT" sz="1400" b="1" dirty="0"/>
                  <a:t> be </a:t>
                </a:r>
                <a:r>
                  <a:rPr lang="it-IT" sz="1400" b="1" dirty="0" err="1"/>
                  <a:t>simply</a:t>
                </a:r>
                <a:r>
                  <a:rPr lang="it-IT" sz="1400" b="1" dirty="0"/>
                  <a:t> the sum of : </a:t>
                </a:r>
              </a:p>
              <a:p>
                <a:pPr marL="171450" indent="-171450">
                  <a:buFont typeface="Wingdings" panose="05000000000000000000" pitchFamily="2" charset="2"/>
                  <a:buChar char="Ø"/>
                </a:pPr>
                <a:r>
                  <a:rPr lang="it-IT" sz="1400" dirty="0"/>
                  <a:t>eqCo2 </a:t>
                </a:r>
                <a:r>
                  <a:rPr lang="it-IT" sz="1400" dirty="0" err="1"/>
                  <a:t>emitted</a:t>
                </a:r>
                <a:r>
                  <a:rPr lang="it-IT" sz="1400" dirty="0"/>
                  <a:t> from </a:t>
                </a:r>
                <a:r>
                  <a:rPr lang="it-IT" sz="1400" dirty="0" err="1"/>
                  <a:t>exhaust</a:t>
                </a:r>
                <a:r>
                  <a:rPr lang="it-IT" sz="1400" dirty="0"/>
                  <a:t> line: T1,CO2</a:t>
                </a:r>
              </a:p>
              <a:p>
                <a:pPr marL="171450" indent="-171450">
                  <a:buFont typeface="Wingdings" panose="05000000000000000000" pitchFamily="2" charset="2"/>
                  <a:buChar char="Ø"/>
                </a:pPr>
                <a:r>
                  <a:rPr lang="it-IT" sz="1400" dirty="0"/>
                  <a:t>eqCO2 by </a:t>
                </a:r>
                <a:r>
                  <a:rPr lang="it-IT" sz="1400" dirty="0" err="1"/>
                  <a:t>electric</a:t>
                </a:r>
                <a:r>
                  <a:rPr lang="it-IT" sz="1400" dirty="0"/>
                  <a:t> </a:t>
                </a:r>
                <a:r>
                  <a:rPr lang="it-IT" sz="1400" dirty="0" err="1"/>
                  <a:t>consumption</a:t>
                </a:r>
                <a:r>
                  <a:rPr lang="it-IT" sz="1400" dirty="0"/>
                  <a:t>: Te,CO2</a:t>
                </a:r>
              </a:p>
              <a:p>
                <a:pPr marL="171450" indent="-171450">
                  <a:buFont typeface="Wingdings" panose="05000000000000000000" pitchFamily="2" charset="2"/>
                  <a:buChar char="Ø"/>
                </a:pPr>
                <a:endParaRPr lang="it-IT" sz="1400" dirty="0"/>
              </a:p>
              <a:p>
                <a:pPr marL="171450" indent="-171450">
                  <a:buFont typeface="Wingdings" panose="05000000000000000000" pitchFamily="2" charset="2"/>
                  <a:buChar char="Ø"/>
                </a:pPr>
                <a:r>
                  <a:rPr lang="it-IT" sz="1400" dirty="0"/>
                  <a:t>We still </a:t>
                </a:r>
                <a:r>
                  <a:rPr lang="it-IT" sz="1400" dirty="0" err="1"/>
                  <a:t>need</a:t>
                </a:r>
                <a:r>
                  <a:rPr lang="it-IT" sz="1400" dirty="0"/>
                  <a:t> to </a:t>
                </a:r>
                <a:r>
                  <a:rPr lang="it-IT" sz="1400" dirty="0" err="1"/>
                  <a:t>determin</a:t>
                </a:r>
                <a:r>
                  <a:rPr lang="it-IT" sz="1400" dirty="0"/>
                  <a:t>  </a:t>
                </a:r>
                <a:r>
                  <a:rPr lang="it-IT" sz="1400" dirty="0" err="1"/>
                  <a:t>is</a:t>
                </a:r>
                <a:r>
                  <a:rPr lang="it-IT" sz="1400" dirty="0"/>
                  <a:t> T1,CO2 </a:t>
                </a:r>
                <a:r>
                  <a:rPr lang="it-IT" sz="1400" dirty="0" err="1"/>
                  <a:t>which</a:t>
                </a:r>
                <a:r>
                  <a:rPr lang="it-IT" sz="1400" dirty="0"/>
                  <a:t> </a:t>
                </a:r>
                <a:r>
                  <a:rPr lang="it-IT" sz="1400" dirty="0" err="1"/>
                  <a:t>is</a:t>
                </a:r>
                <a:r>
                  <a:rPr lang="it-IT" sz="1400" dirty="0"/>
                  <a:t> : </a:t>
                </a:r>
              </a:p>
              <a:p>
                <a:pPr marL="171450" indent="-171450">
                  <a:buFont typeface="Wingdings" panose="05000000000000000000" pitchFamily="2" charset="2"/>
                  <a:buChar char="Ø"/>
                </a:pPr>
                <a:endParaRPr lang="it-IT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𝑒𝑞𝐶𝑂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it-IT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it-IT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it-IT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𝐺𝑊</m:t>
                      </m:r>
                      <m:sSub>
                        <m:sSub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it-IT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×(1−</m:t>
                      </m:r>
                      <m:sSub>
                        <m:sSubPr>
                          <m:ctrlPr>
                            <a:rPr lang="it-IT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η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𝑟𝑒𝑐</m:t>
                          </m:r>
                        </m:sub>
                      </m:sSub>
                      <m:r>
                        <a:rPr lang="it-IT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it-IT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𝐺𝑊</m:t>
                      </m:r>
                      <m:sSub>
                        <m:sSub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×(1−</m:t>
                      </m:r>
                      <m:sSub>
                        <m:sSubPr>
                          <m:ctrlP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η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𝑟𝑒𝑐</m:t>
                          </m:r>
                        </m:sub>
                      </m:sSub>
                      <m:r>
                        <a:rPr lang="it-IT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1400" dirty="0"/>
              </a:p>
              <a:p>
                <a:endParaRPr lang="it-IT" sz="1400" dirty="0"/>
              </a:p>
              <a:p>
                <a:r>
                  <a:rPr lang="it-IT" sz="1400" dirty="0" err="1"/>
                  <a:t>Where</a:t>
                </a:r>
                <a:r>
                  <a:rPr lang="it-IT" sz="1400" dirty="0"/>
                  <a:t>: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it-IT" sz="1400" dirty="0" err="1"/>
                  <a:t>Vf</a:t>
                </a:r>
                <a:r>
                  <a:rPr lang="it-IT" sz="1400" dirty="0"/>
                  <a:t> = </a:t>
                </a:r>
                <a:r>
                  <a:rPr lang="it-IT" sz="1400" dirty="0" err="1"/>
                  <a:t>volumetric</a:t>
                </a:r>
                <a:r>
                  <a:rPr lang="it-IT" sz="1400" dirty="0"/>
                  <a:t> </a:t>
                </a:r>
                <a:r>
                  <a:rPr lang="it-IT" sz="1400" dirty="0" err="1"/>
                  <a:t>flowrate</a:t>
                </a:r>
                <a:r>
                  <a:rPr lang="it-IT" sz="1400" dirty="0"/>
                  <a:t> of Freon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it-IT" sz="1400" dirty="0"/>
                  <a:t>GWP,F = global warming </a:t>
                </a:r>
                <a:r>
                  <a:rPr lang="it-IT" sz="1400" dirty="0" err="1"/>
                  <a:t>potential</a:t>
                </a:r>
                <a:r>
                  <a:rPr lang="it-IT" sz="1400" dirty="0"/>
                  <a:t> of freon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it-IT" sz="1400" dirty="0"/>
                  <a:t>Vs = </a:t>
                </a:r>
                <a:r>
                  <a:rPr lang="it-IT" sz="1400" dirty="0" err="1"/>
                  <a:t>volumetric</a:t>
                </a:r>
                <a:r>
                  <a:rPr lang="it-IT" sz="1400" dirty="0"/>
                  <a:t> </a:t>
                </a:r>
                <a:r>
                  <a:rPr lang="it-IT" sz="1400" dirty="0" err="1"/>
                  <a:t>flowrate</a:t>
                </a:r>
                <a:r>
                  <a:rPr lang="it-IT" sz="1400" dirty="0"/>
                  <a:t> of SF6 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it-IT" sz="1400" dirty="0" err="1"/>
                  <a:t>GWP,s</a:t>
                </a:r>
                <a:r>
                  <a:rPr lang="it-IT" sz="1400" dirty="0"/>
                  <a:t> = global warming </a:t>
                </a:r>
                <a:r>
                  <a:rPr lang="it-IT" sz="1400" dirty="0" err="1"/>
                  <a:t>potential</a:t>
                </a:r>
                <a:r>
                  <a:rPr lang="it-IT" sz="1400" dirty="0"/>
                  <a:t> of SF6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η</m:t>
                        </m:r>
                      </m:e>
                      <m:sub>
                        <m:r>
                          <a:rPr lang="it-IT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𝑟𝑒𝑐</m:t>
                        </m:r>
                      </m:sub>
                    </m:sSub>
                  </m:oMath>
                </a14:m>
                <a:r>
                  <a:rPr lang="it-IT" sz="1400" dirty="0"/>
                  <a:t> = recovery </a:t>
                </a:r>
                <a:r>
                  <a:rPr lang="it-IT" sz="1400" dirty="0" err="1"/>
                  <a:t>efficiency</a:t>
                </a:r>
                <a:r>
                  <a:rPr lang="it-IT" sz="1400" dirty="0"/>
                  <a:t> </a:t>
                </a:r>
              </a:p>
              <a:p>
                <a:endParaRPr lang="it-IT" sz="1200" dirty="0"/>
              </a:p>
              <a:p>
                <a:endParaRPr lang="it-IT" sz="1200" dirty="0"/>
              </a:p>
              <a:p>
                <a:endParaRPr lang="it-IT" sz="9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2F0C1D9-A4BB-038B-7117-17261395DE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827" y="1634570"/>
                <a:ext cx="5745623" cy="3818289"/>
              </a:xfrm>
              <a:prstGeom prst="rect">
                <a:avLst/>
              </a:prstGeom>
              <a:blipFill>
                <a:blip r:embed="rId4"/>
                <a:stretch>
                  <a:fillRect l="-31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053CFF2C-1C47-93D0-8632-93F6CFAA31FB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308989" y="1434210"/>
              <a:ext cx="5602270" cy="29260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01135">
                      <a:extLst>
                        <a:ext uri="{9D8B030D-6E8A-4147-A177-3AD203B41FA5}">
                          <a16:colId xmlns:a16="http://schemas.microsoft.com/office/drawing/2014/main" val="1823867490"/>
                        </a:ext>
                      </a:extLst>
                    </a:gridCol>
                    <a:gridCol w="2801135">
                      <a:extLst>
                        <a:ext uri="{9D8B030D-6E8A-4147-A177-3AD203B41FA5}">
                          <a16:colId xmlns:a16="http://schemas.microsoft.com/office/drawing/2014/main" val="564203425"/>
                        </a:ext>
                      </a:extLst>
                    </a:gridCol>
                  </a:tblGrid>
                  <a:tr h="294904">
                    <a:tc>
                      <a:txBody>
                        <a:bodyPr/>
                        <a:lstStyle/>
                        <a:p>
                          <a:r>
                            <a:rPr lang="it-IT" dirty="0" err="1"/>
                            <a:t>Variables</a:t>
                          </a:r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16839590"/>
                      </a:ext>
                    </a:extLst>
                  </a:tr>
                  <a:tr h="294904">
                    <a:tc>
                      <a:txBody>
                        <a:bodyPr/>
                        <a:lstStyle/>
                        <a:p>
                          <a:r>
                            <a:rPr lang="it-IT" dirty="0" err="1"/>
                            <a:t>Vf</a:t>
                          </a:r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380 l/h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5175750"/>
                      </a:ext>
                    </a:extLst>
                  </a:tr>
                  <a:tr h="294904">
                    <a:tc>
                      <a:txBody>
                        <a:bodyPr/>
                        <a:lstStyle/>
                        <a:p>
                          <a:r>
                            <a:rPr lang="el-GR" dirty="0"/>
                            <a:t>ρ</a:t>
                          </a:r>
                          <a:r>
                            <a:rPr lang="it-IT" dirty="0"/>
                            <a:t>f </a:t>
                          </a:r>
                          <a:r>
                            <a:rPr lang="it-IT" dirty="0" err="1"/>
                            <a:t>at</a:t>
                          </a:r>
                          <a:r>
                            <a:rPr lang="it-IT" dirty="0"/>
                            <a:t> 20°C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4,4 kg/m^3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32049264"/>
                      </a:ext>
                    </a:extLst>
                  </a:tr>
                  <a:tr h="294904">
                    <a:tc>
                      <a:txBody>
                        <a:bodyPr/>
                        <a:lstStyle/>
                        <a:p>
                          <a:r>
                            <a:rPr lang="it-IT" dirty="0" err="1"/>
                            <a:t>GWPf</a:t>
                          </a:r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1400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50305196"/>
                      </a:ext>
                    </a:extLst>
                  </a:tr>
                  <a:tr h="294904"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Vs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5,2 l/h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5923289"/>
                      </a:ext>
                    </a:extLst>
                  </a:tr>
                  <a:tr h="294904">
                    <a:tc>
                      <a:txBody>
                        <a:bodyPr/>
                        <a:lstStyle/>
                        <a:p>
                          <a:r>
                            <a:rPr lang="el-GR" dirty="0"/>
                            <a:t>ρ</a:t>
                          </a:r>
                          <a:r>
                            <a:rPr lang="it-IT" dirty="0"/>
                            <a:t>s </a:t>
                          </a:r>
                          <a:r>
                            <a:rPr lang="it-IT" dirty="0" err="1"/>
                            <a:t>at</a:t>
                          </a:r>
                          <a:r>
                            <a:rPr lang="it-IT" dirty="0"/>
                            <a:t> 20°C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6,1 kg/m^3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8624401"/>
                      </a:ext>
                    </a:extLst>
                  </a:tr>
                  <a:tr h="294904">
                    <a:tc>
                      <a:txBody>
                        <a:bodyPr/>
                        <a:lstStyle/>
                        <a:p>
                          <a:r>
                            <a:rPr lang="it-IT" dirty="0" err="1"/>
                            <a:t>GWP,s</a:t>
                          </a:r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23500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33363669"/>
                      </a:ext>
                    </a:extLst>
                  </a:tr>
                  <a:tr h="294904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η</m:t>
                                  </m:r>
                                </m:e>
                                <m:sub>
                                  <m:r>
                                    <a:rPr lang="it-IT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𝑟𝑒𝑐</m:t>
                                  </m:r>
                                </m:sub>
                              </m:sSub>
                            </m:oMath>
                          </a14:m>
                          <a:r>
                            <a:rPr lang="it-IT" sz="1800" dirty="0"/>
                            <a:t> </a:t>
                          </a:r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80%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382443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053CFF2C-1C47-93D0-8632-93F6CFAA31FB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308989" y="1434210"/>
              <a:ext cx="5602270" cy="29260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01135">
                      <a:extLst>
                        <a:ext uri="{9D8B030D-6E8A-4147-A177-3AD203B41FA5}">
                          <a16:colId xmlns:a16="http://schemas.microsoft.com/office/drawing/2014/main" val="1823867490"/>
                        </a:ext>
                      </a:extLst>
                    </a:gridCol>
                    <a:gridCol w="2801135">
                      <a:extLst>
                        <a:ext uri="{9D8B030D-6E8A-4147-A177-3AD203B41FA5}">
                          <a16:colId xmlns:a16="http://schemas.microsoft.com/office/drawing/2014/main" val="564203425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it-IT" dirty="0" err="1"/>
                            <a:t>Variables</a:t>
                          </a:r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1683959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it-IT" dirty="0" err="1"/>
                            <a:t>Vf</a:t>
                          </a:r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380 l/h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7517575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l-GR" dirty="0"/>
                            <a:t>ρ</a:t>
                          </a:r>
                          <a:r>
                            <a:rPr lang="it-IT" dirty="0"/>
                            <a:t>f </a:t>
                          </a:r>
                          <a:r>
                            <a:rPr lang="it-IT" dirty="0" err="1"/>
                            <a:t>at</a:t>
                          </a:r>
                          <a:r>
                            <a:rPr lang="it-IT" dirty="0"/>
                            <a:t> 20°C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4,4 kg/m^3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3204926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it-IT" dirty="0" err="1"/>
                            <a:t>GWPf</a:t>
                          </a:r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1400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5030519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Vs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5,2 l/h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5592328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l-GR" dirty="0"/>
                            <a:t>ρ</a:t>
                          </a:r>
                          <a:r>
                            <a:rPr lang="it-IT" dirty="0"/>
                            <a:t>s </a:t>
                          </a:r>
                          <a:r>
                            <a:rPr lang="it-IT" dirty="0" err="1"/>
                            <a:t>at</a:t>
                          </a:r>
                          <a:r>
                            <a:rPr lang="it-IT" dirty="0"/>
                            <a:t> 20°C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6,1 kg/m^3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18624401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it-IT" dirty="0" err="1"/>
                            <a:t>GWP,s</a:t>
                          </a:r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23500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3336366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5"/>
                          <a:stretch>
                            <a:fillRect l="-217" t="-710000" r="-101087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it-IT" dirty="0"/>
                            <a:t>80%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382443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A2EAD10E-CE2B-190C-7A50-A9FDFAFCABC5}"/>
              </a:ext>
            </a:extLst>
          </p:cNvPr>
          <p:cNvSpPr txBox="1"/>
          <p:nvPr/>
        </p:nvSpPr>
        <p:spPr>
          <a:xfrm>
            <a:off x="6308989" y="4650204"/>
            <a:ext cx="42621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/>
              <a:t>Total eqCo2 </a:t>
            </a:r>
            <a:r>
              <a:rPr lang="it-IT" sz="1200" b="1" dirty="0" err="1"/>
              <a:t>emitted</a:t>
            </a:r>
            <a:r>
              <a:rPr lang="it-IT" sz="1200" b="1" dirty="0"/>
              <a:t> from </a:t>
            </a:r>
            <a:r>
              <a:rPr lang="it-IT" sz="1200" b="1" dirty="0" err="1"/>
              <a:t>exhaust</a:t>
            </a:r>
            <a:r>
              <a:rPr lang="it-IT" sz="1200" b="1" dirty="0"/>
              <a:t> line = 4372 tCo2eq/</a:t>
            </a:r>
            <a:r>
              <a:rPr lang="it-IT" sz="1200" b="1" dirty="0" err="1"/>
              <a:t>year</a:t>
            </a:r>
            <a:endParaRPr lang="it-IT" sz="1200" b="1" dirty="0"/>
          </a:p>
          <a:p>
            <a:endParaRPr lang="it-IT" sz="1200" dirty="0"/>
          </a:p>
          <a:p>
            <a:r>
              <a:rPr lang="it-IT" sz="1200" b="1" dirty="0"/>
              <a:t>Total </a:t>
            </a:r>
            <a:r>
              <a:rPr lang="it-IT" sz="1200" b="1" dirty="0" err="1"/>
              <a:t>eq</a:t>
            </a:r>
            <a:r>
              <a:rPr lang="it-IT" sz="1200" b="1" dirty="0"/>
              <a:t> Co2 = T1,eqCO2 + Te,CO2 = 4380 tCo2eq/</a:t>
            </a:r>
            <a:r>
              <a:rPr lang="it-IT" sz="1200" b="1" dirty="0" err="1"/>
              <a:t>year</a:t>
            </a:r>
            <a:endParaRPr lang="it-IT" sz="1200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E633425-A87C-26E2-BC5B-AAB873320D40}"/>
              </a:ext>
            </a:extLst>
          </p:cNvPr>
          <p:cNvSpPr/>
          <p:nvPr/>
        </p:nvSpPr>
        <p:spPr>
          <a:xfrm>
            <a:off x="6207711" y="4580954"/>
            <a:ext cx="3944385" cy="78483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4152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C56C58-0F2D-64C3-A421-68D5AC81E2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Carattere, Elementi grafici, logo, bianco&#10;&#10;Descrizione generata automaticamente">
            <a:extLst>
              <a:ext uri="{FF2B5EF4-FFF2-40B4-BE49-F238E27FC236}">
                <a16:creationId xmlns:a16="http://schemas.microsoft.com/office/drawing/2014/main" id="{ABA15DF7-B5A2-85A5-9772-85D9A39739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647" y="245650"/>
            <a:ext cx="980612" cy="959437"/>
          </a:xfrm>
          <a:prstGeom prst="rect">
            <a:avLst/>
          </a:prstGeom>
        </p:spPr>
      </p:pic>
      <p:pic>
        <p:nvPicPr>
          <p:cNvPr id="7" name="Immagine 6" descr="Immagine che contiene testo, logo, Carattere, simbolo&#10;&#10;Descrizione generata automaticamente">
            <a:extLst>
              <a:ext uri="{FF2B5EF4-FFF2-40B4-BE49-F238E27FC236}">
                <a16:creationId xmlns:a16="http://schemas.microsoft.com/office/drawing/2014/main" id="{BD4CD9E9-71D1-6001-D552-CAE832079D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390"/>
            <a:ext cx="2538336" cy="1387958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2540EDBA-157F-3225-B977-CB279A87D000}"/>
              </a:ext>
            </a:extLst>
          </p:cNvPr>
          <p:cNvSpPr txBox="1"/>
          <p:nvPr/>
        </p:nvSpPr>
        <p:spPr>
          <a:xfrm>
            <a:off x="-596105" y="733914"/>
            <a:ext cx="11218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\					</a:t>
            </a:r>
            <a:r>
              <a:rPr kumimoji="0" 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What’s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NEXT 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dirty="0">
                <a:solidFill>
                  <a:prstClr val="black"/>
                </a:solidFill>
                <a:latin typeface="Calibri" panose="020F0502020204030204"/>
              </a:rPr>
              <a:t>	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6A64C7E-715B-2D10-2743-9F1D3128EF81}"/>
              </a:ext>
            </a:extLst>
          </p:cNvPr>
          <p:cNvSpPr/>
          <p:nvPr/>
        </p:nvSpPr>
        <p:spPr>
          <a:xfrm>
            <a:off x="0" y="5817140"/>
            <a:ext cx="12192000" cy="10408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 w="10160">
                  <a:solidFill>
                    <a:prstClr val="white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CERN| EP-DT-FS Group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26E26D-E340-6DB1-3755-DC447FF49B79}"/>
              </a:ext>
            </a:extLst>
          </p:cNvPr>
          <p:cNvSpPr txBox="1"/>
          <p:nvPr/>
        </p:nvSpPr>
        <p:spPr>
          <a:xfrm>
            <a:off x="218736" y="1528771"/>
            <a:ext cx="80928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200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it-IT" dirty="0"/>
              <a:t> </a:t>
            </a:r>
            <a:r>
              <a:rPr lang="it-IT" dirty="0" err="1"/>
              <a:t>Tests</a:t>
            </a:r>
            <a:r>
              <a:rPr lang="it-IT" dirty="0"/>
              <a:t> of R134a recovery system for </a:t>
            </a:r>
            <a:r>
              <a:rPr lang="it-IT" dirty="0" err="1"/>
              <a:t>optimal</a:t>
            </a:r>
            <a:r>
              <a:rPr lang="it-IT" dirty="0"/>
              <a:t> </a:t>
            </a:r>
            <a:r>
              <a:rPr lang="it-IT" dirty="0" err="1"/>
              <a:t>parameters</a:t>
            </a:r>
            <a:r>
              <a:rPr lang="it-IT" dirty="0"/>
              <a:t> -&gt;On going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it-IT" dirty="0" err="1"/>
              <a:t>Tests</a:t>
            </a:r>
            <a:r>
              <a:rPr lang="it-IT" dirty="0"/>
              <a:t> of SF6 </a:t>
            </a:r>
            <a:r>
              <a:rPr lang="it-IT" dirty="0" err="1"/>
              <a:t>prototype</a:t>
            </a:r>
            <a:r>
              <a:rPr lang="it-IT" dirty="0"/>
              <a:t> 0 -&gt; after leak </a:t>
            </a:r>
            <a:r>
              <a:rPr lang="it-IT" dirty="0" err="1"/>
              <a:t>tests</a:t>
            </a:r>
            <a:r>
              <a:rPr lang="it-IT" dirty="0"/>
              <a:t> of R134a recovery system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it-IT" dirty="0"/>
              <a:t>Test in LAB 256 -&gt; on going</a:t>
            </a:r>
          </a:p>
        </p:txBody>
      </p:sp>
    </p:spTree>
    <p:extLst>
      <p:ext uri="{BB962C8B-B14F-4D97-AF65-F5344CB8AC3E}">
        <p14:creationId xmlns:p14="http://schemas.microsoft.com/office/powerpoint/2010/main" val="362664315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828</TotalTime>
  <Words>801</Words>
  <Application>Microsoft Office PowerPoint</Application>
  <PresentationFormat>Widescreen</PresentationFormat>
  <Paragraphs>123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amin bouzaiene</dc:creator>
  <cp:lastModifiedBy>amin bouzaiene</cp:lastModifiedBy>
  <cp:revision>6</cp:revision>
  <dcterms:created xsi:type="dcterms:W3CDTF">2024-03-04T15:27:16Z</dcterms:created>
  <dcterms:modified xsi:type="dcterms:W3CDTF">2024-03-14T08:08:28Z</dcterms:modified>
</cp:coreProperties>
</file>