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75" r:id="rId4"/>
    <p:sldId id="273" r:id="rId5"/>
    <p:sldId id="267" r:id="rId6"/>
    <p:sldId id="276" r:id="rId7"/>
    <p:sldId id="277" r:id="rId8"/>
    <p:sldId id="278" r:id="rId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i="0" dirty="0">
                <a:effectLst/>
              </a:rPr>
              <a:t>DPT</a:t>
            </a:r>
            <a:r>
              <a:rPr lang="en-US" b="1" i="0" baseline="0" dirty="0">
                <a:effectLst/>
              </a:rPr>
              <a:t> </a:t>
            </a:r>
            <a:r>
              <a:rPr lang="en-US" b="1" i="0" dirty="0">
                <a:effectLst/>
              </a:rPr>
              <a:t>[mbar]</a:t>
            </a:r>
            <a:endParaRPr lang="el-GR" b="1" i="0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ΔP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Column 1</c:v>
                </c:pt>
                <c:pt idx="1">
                  <c:v>Column 2</c:v>
                </c:pt>
                <c:pt idx="2">
                  <c:v>Column 3</c:v>
                </c:pt>
                <c:pt idx="3">
                  <c:v>Column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4.0999999999999996</c:v>
                </c:pt>
                <c:pt idx="1">
                  <c:v>2.2000000000000002</c:v>
                </c:pt>
                <c:pt idx="2">
                  <c:v>0.3</c:v>
                </c:pt>
                <c:pt idx="3">
                  <c:v>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C1-45AD-9B09-DDF8BD4528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898089359"/>
        <c:axId val="1880573615"/>
      </c:barChart>
      <c:catAx>
        <c:axId val="18980893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0573615"/>
        <c:crosses val="autoZero"/>
        <c:auto val="1"/>
        <c:lblAlgn val="ctr"/>
        <c:lblOffset val="100"/>
        <c:noMultiLvlLbl val="0"/>
      </c:catAx>
      <c:valAx>
        <c:axId val="18805736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980893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i="0" dirty="0">
                <a:effectLst/>
              </a:rPr>
              <a:t>Average Volumetric</a:t>
            </a:r>
            <a:r>
              <a:rPr lang="en-US" b="1" i="0" baseline="0" dirty="0">
                <a:effectLst/>
              </a:rPr>
              <a:t> Flowrate (Flammable Exhaust) [</a:t>
            </a:r>
            <a:r>
              <a:rPr lang="en-US" b="1" i="0" baseline="0" dirty="0" err="1">
                <a:effectLst/>
              </a:rPr>
              <a:t>nL</a:t>
            </a:r>
            <a:r>
              <a:rPr lang="en-US" b="1" i="0" baseline="0" dirty="0">
                <a:effectLst/>
              </a:rPr>
              <a:t>/h]</a:t>
            </a:r>
            <a:endParaRPr lang="el-GR" b="1" i="0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Flowrate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4"/>
                <c:pt idx="0">
                  <c:v>Column 1</c:v>
                </c:pt>
                <c:pt idx="1">
                  <c:v>Column 2</c:v>
                </c:pt>
                <c:pt idx="2">
                  <c:v>Column 3</c:v>
                </c:pt>
                <c:pt idx="3">
                  <c:v>Column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68.400000000000006</c:v>
                </c:pt>
                <c:pt idx="1">
                  <c:v>100</c:v>
                </c:pt>
                <c:pt idx="2">
                  <c:v>22.043999999999997</c:v>
                </c:pt>
                <c:pt idx="3">
                  <c:v>197.00800000000001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E9-47E0-8367-AA58D8610E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898089359"/>
        <c:axId val="1880573615"/>
      </c:barChart>
      <c:catAx>
        <c:axId val="18980893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0573615"/>
        <c:crosses val="autoZero"/>
        <c:auto val="1"/>
        <c:lblAlgn val="ctr"/>
        <c:lblOffset val="100"/>
        <c:noMultiLvlLbl val="0"/>
      </c:catAx>
      <c:valAx>
        <c:axId val="18805736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980893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672BA-CE83-4D69-F376-46B9CBB584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2F0750-9346-F845-6EE8-D71FD3FC0F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E1BBE4-E529-A540-A959-E6C2BBEE0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14/03/2024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3FEB28-E020-BC2F-6601-156E2E44F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B35DD1-4305-3090-19D2-6A5D15BDA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1984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CC6E2-353B-6596-C924-7C1E79E14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FD4BFD-9760-C10B-E52C-D431073447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6934F-C96E-94FB-BEC3-698D7F0CE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14/03/2024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BAF91F-16F9-80DD-0751-51CAD32A3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858D8-2A67-BE1E-108F-7CD04B000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7147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B87575-3D98-CF10-D621-CD11B39185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2EEABD-6F52-B5C2-76D9-34AB4CD1E0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5B3169-5868-1BAB-A10A-56173EDE6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14/03/2024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C52AB-1614-788A-62DD-272CFDA0C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D93BA5-075A-F702-A792-A010940BA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2826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7D22C-29A0-8219-1FE7-D1E6E3F22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6D924-18AE-14AB-E1AA-64D82C7DFE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A44BAD-8C1F-90A5-D3AB-64B3FFA2D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14/03/2024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989E9B-114B-91A1-0534-155954E37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96B30E-BADF-DAC2-D3AD-C1683F2D9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8881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5ACD4-8143-4CCF-A19F-9F9795BC9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28B8A2-AFCC-A670-FE15-4B81738443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005735-6F8A-8ACA-0D3E-EB6214A9D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14/03/2024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95CC31-067D-7A31-2436-C9318BE6D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9F64A1-0229-1B44-095E-A8DF9E6EA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5210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E5466-6B82-8ED6-CFE6-56FF397F4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085EF6-7E99-6D5B-0020-AD89F2B05A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95F18E-87A9-E898-D1BC-1353745133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43A26E-92EA-5F77-FEF3-938A63060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14/03/2024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6D3AAA-0DB4-5CAD-973A-4F76FDDD0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7B0B07-60E4-6F44-925E-7FC99885D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479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9AE2D-3A6F-A60C-3D7D-9E0E67465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5AD20A-C245-218F-BF9D-62A3C09B7F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0D4EA7-7EDB-F460-7F58-A3BDD25580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F2C1D3-B89E-B1AA-54AE-F4807F9741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FA8958-2B4C-802B-D65F-8382FAF6D3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9D71C5-F763-8B10-182C-53860D454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14/03/2024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0D94ED-3B4A-A221-BAA1-F5B09B0A4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6A77E0-9B59-5525-981D-21A4665F4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9141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68050-D999-F733-9937-6D1EAC3E9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D829FC-59E9-D410-8B75-001CA3863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14/03/2024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4360EE-6BA0-82E1-6272-27F9730DA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C6ECAE-DF17-03FF-1855-F976D15B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2809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9BEC18-049C-954A-68CF-927BA54AB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14/03/2024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372AD9-0E4D-421E-2163-8F1FA5608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209134-41B8-6BF3-D2A9-C2EA82C24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0088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84A1C-0F2D-3C61-D5D9-280C7042C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F6B816-D193-52FF-298B-7D9D464CE9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5FD43F-1023-BC57-0E47-6F37823A75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A8DF48-B82E-3DC3-9C7A-73A39C0FE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14/03/2024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CC11E9-B298-C61F-0536-4ED8CAC7F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3B8640-48F3-B3CF-F6B8-0CD7694F5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696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5598D-7CD4-09D6-687A-61E8E1FAD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B6DB24-0AF0-8DDC-29D0-08DF2F4077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C9DA53-0B50-8138-58FC-1D8C5CA5A4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A08BFB-2B06-3D84-22E3-BE8E9B5B7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14/03/2024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44E919-0053-6B2C-11F8-CFD35CD7E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D2FE9F-BE21-F03E-B18F-4FE6A7943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8138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FC6DE1-F802-D8DE-846F-E2BEC3CA0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123BB0-E57E-BBF4-13EA-546667139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B0419-18DF-73BF-717A-AD845AF0C2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F26EC-9154-4308-9B0F-288A8125CCC5}" type="datetimeFigureOut">
              <a:rPr lang="it-IT" smtClean="0"/>
              <a:t>14/03/2024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F2B06B-F484-E3FD-233F-AB19163190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04D9FB-B265-FE0C-CC3B-6D55BBECA7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5255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f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arattere, Elementi grafici, logo, bianco&#10;&#10;Descrizione generata automaticamente">
            <a:extLst>
              <a:ext uri="{FF2B5EF4-FFF2-40B4-BE49-F238E27FC236}">
                <a16:creationId xmlns:a16="http://schemas.microsoft.com/office/drawing/2014/main" id="{DFDFACDC-C1A1-AD18-057F-7D83E8DA41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647" y="245650"/>
            <a:ext cx="980612" cy="959437"/>
          </a:xfrm>
          <a:prstGeom prst="rect">
            <a:avLst/>
          </a:prstGeom>
        </p:spPr>
      </p:pic>
      <p:pic>
        <p:nvPicPr>
          <p:cNvPr id="7" name="Immagine 6" descr="Immagine che contiene testo, logo, Carattere, simbolo&#10;&#10;Descrizione generata automaticamente">
            <a:extLst>
              <a:ext uri="{FF2B5EF4-FFF2-40B4-BE49-F238E27FC236}">
                <a16:creationId xmlns:a16="http://schemas.microsoft.com/office/drawing/2014/main" id="{1E1DAA0E-7AFE-FD68-0D6A-5A34C32290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259" y="31390"/>
            <a:ext cx="2538336" cy="1387958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7814135E-3239-1051-CD3C-4E619816472A}"/>
              </a:ext>
            </a:extLst>
          </p:cNvPr>
          <p:cNvSpPr txBox="1"/>
          <p:nvPr/>
        </p:nvSpPr>
        <p:spPr>
          <a:xfrm>
            <a:off x="2156298" y="2287090"/>
            <a:ext cx="787940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6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WEEK </a:t>
            </a:r>
            <a:r>
              <a:rPr lang="it-IT" sz="6000" dirty="0">
                <a:solidFill>
                  <a:prstClr val="black"/>
                </a:solidFill>
                <a:latin typeface="Calibri" panose="020F0502020204030204"/>
              </a:rPr>
              <a:t>11</a:t>
            </a:r>
            <a:r>
              <a:rPr kumimoji="0" lang="it-IT" sz="6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14/03/2024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6000" b="1" dirty="0">
              <a:solidFill>
                <a:prstClr val="black"/>
              </a:solidFill>
              <a:latin typeface="Calibri" panose="020F0502020204030204"/>
            </a:endParaRPr>
          </a:p>
          <a:p>
            <a:pPr lvl="0" algn="ctr">
              <a:defRPr/>
            </a:pPr>
            <a:r>
              <a:rPr lang="it-IT" sz="3600" dirty="0">
                <a:solidFill>
                  <a:prstClr val="black"/>
                </a:solidFill>
              </a:rPr>
              <a:t>M.C. Arena, </a:t>
            </a:r>
            <a:r>
              <a:rPr kumimoji="0" lang="it-IT" sz="3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 Bouzaiene, D. Galassi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35F0A100-3B10-B585-25F3-7149AE9B582E}"/>
              </a:ext>
            </a:extLst>
          </p:cNvPr>
          <p:cNvSpPr txBox="1"/>
          <p:nvPr/>
        </p:nvSpPr>
        <p:spPr>
          <a:xfrm>
            <a:off x="488005" y="1419348"/>
            <a:ext cx="117039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47C07B5-C1BB-9272-F01F-8232ECB6747B}"/>
              </a:ext>
            </a:extLst>
          </p:cNvPr>
          <p:cNvSpPr/>
          <p:nvPr/>
        </p:nvSpPr>
        <p:spPr>
          <a:xfrm>
            <a:off x="0" y="5817140"/>
            <a:ext cx="12192000" cy="10408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 w="10160">
                  <a:solidFill>
                    <a:prstClr val="white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CERN| EP-DT-FS Group</a:t>
            </a:r>
          </a:p>
        </p:txBody>
      </p:sp>
      <p:pic>
        <p:nvPicPr>
          <p:cNvPr id="2050" name="Picture 2" descr="Logo Unipv – CRAL Ateneo Pavia APS">
            <a:extLst>
              <a:ext uri="{FF2B5EF4-FFF2-40B4-BE49-F238E27FC236}">
                <a16:creationId xmlns:a16="http://schemas.microsoft.com/office/drawing/2014/main" id="{24BE1E66-A31F-6D2E-98BB-6BC9682AC4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3" y="100353"/>
            <a:ext cx="971667" cy="1250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5943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59F17-4958-974F-6311-46F22F0EC4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arattere, Elementi grafici, logo, bianco&#10;&#10;Descrizione generata automaticamente">
            <a:extLst>
              <a:ext uri="{FF2B5EF4-FFF2-40B4-BE49-F238E27FC236}">
                <a16:creationId xmlns:a16="http://schemas.microsoft.com/office/drawing/2014/main" id="{8EF0ECEF-3AE1-D893-6C83-E544F27704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647" y="245650"/>
            <a:ext cx="980612" cy="959437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F1BC9B88-64BD-D37C-5719-97603704E1E2}"/>
              </a:ext>
            </a:extLst>
          </p:cNvPr>
          <p:cNvSpPr txBox="1"/>
          <p:nvPr/>
        </p:nvSpPr>
        <p:spPr>
          <a:xfrm>
            <a:off x="2337052" y="217536"/>
            <a:ext cx="73748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5400" dirty="0">
                <a:solidFill>
                  <a:prstClr val="black"/>
                </a:solidFill>
                <a:latin typeface="Calibri" panose="020F0502020204030204"/>
              </a:rPr>
              <a:t>R134a</a:t>
            </a:r>
            <a:r>
              <a:rPr kumimoji="0" lang="it-IT" sz="5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what happened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454D597-F4C2-447D-B701-C55EFA071EE3}"/>
              </a:ext>
            </a:extLst>
          </p:cNvPr>
          <p:cNvSpPr txBox="1"/>
          <p:nvPr/>
        </p:nvSpPr>
        <p:spPr>
          <a:xfrm>
            <a:off x="369651" y="1348616"/>
            <a:ext cx="117039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18D7F73-8BD9-4E95-C8AF-86A5F3452BDA}"/>
              </a:ext>
            </a:extLst>
          </p:cNvPr>
          <p:cNvSpPr/>
          <p:nvPr/>
        </p:nvSpPr>
        <p:spPr>
          <a:xfrm>
            <a:off x="0" y="5817140"/>
            <a:ext cx="12192000" cy="10408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 w="10160">
                  <a:solidFill>
                    <a:prstClr val="white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CERN| EP-DT-FS Group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32F538-92B0-4C03-8719-E1D6B87A44DE}"/>
              </a:ext>
            </a:extLst>
          </p:cNvPr>
          <p:cNvSpPr txBox="1"/>
          <p:nvPr/>
        </p:nvSpPr>
        <p:spPr>
          <a:xfrm>
            <a:off x="228973" y="1576035"/>
            <a:ext cx="744964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What was </a:t>
            </a:r>
            <a:r>
              <a:rPr lang="it-IT" sz="2800" b="1" dirty="0">
                <a:solidFill>
                  <a:prstClr val="black"/>
                </a:solidFill>
                <a:latin typeface="Calibri" panose="020F0502020204030204"/>
              </a:rPr>
              <a:t>problem</a:t>
            </a: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</a:t>
            </a:r>
            <a:endParaRPr kumimoji="0" lang="it-IT" sz="2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dirty="0">
                <a:solidFill>
                  <a:prstClr val="black"/>
                </a:solidFill>
                <a:latin typeface="Calibri" panose="020F0502020204030204"/>
              </a:rPr>
              <a:t>- Columns 3 and 4 weren’t filling up </a:t>
            </a: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dirty="0">
                <a:solidFill>
                  <a:prstClr val="black"/>
                </a:solidFill>
                <a:latin typeface="Calibri" panose="020F0502020204030204"/>
              </a:rPr>
              <a:t>- Vaisala’s peaks of humidity </a:t>
            </a:r>
            <a:endParaRPr kumimoji="0" lang="it-IT" sz="2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it-IT" sz="2800" b="1" dirty="0">
                <a:solidFill>
                  <a:prstClr val="black"/>
                </a:solidFill>
                <a:latin typeface="Calibri" panose="020F0502020204030204"/>
              </a:rPr>
              <a:t>How are we tackling the issue</a:t>
            </a: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</a:t>
            </a: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Investigate the reason behind the Vaisala peaks and its influence to the columns malfunctioning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Tests the capability of the single columns to fill </a:t>
            </a:r>
            <a:r>
              <a:rPr lang="it-IT" sz="2800" dirty="0">
                <a:solidFill>
                  <a:prstClr val="black"/>
                </a:solidFill>
                <a:latin typeface="Calibri" panose="020F0502020204030204"/>
              </a:rPr>
              <a:t>up at a fixed flow and time </a:t>
            </a:r>
            <a:endParaRPr kumimoji="0" lang="it-IT" sz="2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Graphic 9" descr="Question Mark with solid fill">
            <a:extLst>
              <a:ext uri="{FF2B5EF4-FFF2-40B4-BE49-F238E27FC236}">
                <a16:creationId xmlns:a16="http://schemas.microsoft.com/office/drawing/2014/main" id="{512CC69B-DAFA-49D8-0A5F-9F5AACAA05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08631" y="1821082"/>
            <a:ext cx="3006446" cy="3006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004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695C8-AEF4-1B42-D07F-DE30DFD040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arattere, Elementi grafici, logo, bianco&#10;&#10;Descrizione generata automaticamente">
            <a:extLst>
              <a:ext uri="{FF2B5EF4-FFF2-40B4-BE49-F238E27FC236}">
                <a16:creationId xmlns:a16="http://schemas.microsoft.com/office/drawing/2014/main" id="{DB74B74C-8B3E-228A-5129-6E0CC32CD1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647" y="245650"/>
            <a:ext cx="980612" cy="95943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8381526-8DB4-69A2-2C5A-62B7F5B83E5B}"/>
              </a:ext>
            </a:extLst>
          </p:cNvPr>
          <p:cNvSpPr/>
          <p:nvPr/>
        </p:nvSpPr>
        <p:spPr>
          <a:xfrm>
            <a:off x="0" y="5977630"/>
            <a:ext cx="12192000" cy="88036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 w="10160">
                  <a:solidFill>
                    <a:prstClr val="white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CERN| EP-DT-FS Group</a:t>
            </a:r>
          </a:p>
        </p:txBody>
      </p:sp>
      <p:sp>
        <p:nvSpPr>
          <p:cNvPr id="3" name="CasellaDiTesto 7">
            <a:extLst>
              <a:ext uri="{FF2B5EF4-FFF2-40B4-BE49-F238E27FC236}">
                <a16:creationId xmlns:a16="http://schemas.microsoft.com/office/drawing/2014/main" id="{3720FB83-3E70-E10C-BB6F-B6D3AFC6EFF7}"/>
              </a:ext>
            </a:extLst>
          </p:cNvPr>
          <p:cNvSpPr txBox="1"/>
          <p:nvPr/>
        </p:nvSpPr>
        <p:spPr>
          <a:xfrm>
            <a:off x="2337052" y="217536"/>
            <a:ext cx="73748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5400" dirty="0">
                <a:solidFill>
                  <a:prstClr val="black"/>
                </a:solidFill>
                <a:latin typeface="Calibri" panose="020F0502020204030204"/>
              </a:rPr>
              <a:t>R134a... humidity</a:t>
            </a:r>
            <a:endParaRPr kumimoji="0" lang="it-IT" sz="5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FB9C3D3-72BA-B373-3A30-EA7276E628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6" b="13773"/>
          <a:stretch/>
        </p:blipFill>
        <p:spPr>
          <a:xfrm>
            <a:off x="132863" y="1605494"/>
            <a:ext cx="8448430" cy="376811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C0CDE58-8A11-FD79-746D-638BCE57F717}"/>
              </a:ext>
            </a:extLst>
          </p:cNvPr>
          <p:cNvSpPr txBox="1"/>
          <p:nvPr/>
        </p:nvSpPr>
        <p:spPr>
          <a:xfrm>
            <a:off x="8581293" y="1282188"/>
            <a:ext cx="361070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There are humidity cycles resulting in peaks and possible solidification of water…</a:t>
            </a:r>
          </a:p>
          <a:p>
            <a:endParaRPr lang="en-US" dirty="0"/>
          </a:p>
          <a:p>
            <a:r>
              <a:rPr lang="en-US" dirty="0"/>
              <a:t>Purifier 2 module:</a:t>
            </a:r>
          </a:p>
          <a:p>
            <a:r>
              <a:rPr lang="en-US" b="1" u="sng" dirty="0">
                <a:solidFill>
                  <a:srgbClr val="FFC000"/>
                </a:solidFill>
              </a:rPr>
              <a:t>Humidity</a:t>
            </a:r>
            <a:endParaRPr lang="en-US" dirty="0"/>
          </a:p>
          <a:p>
            <a:r>
              <a:rPr lang="en-US" b="1" u="sng" dirty="0">
                <a:solidFill>
                  <a:srgbClr val="00B050"/>
                </a:solidFill>
              </a:rPr>
              <a:t>Adsorber 1:</a:t>
            </a:r>
          </a:p>
          <a:p>
            <a:r>
              <a:rPr lang="en-US" b="1" u="sng" dirty="0">
                <a:solidFill>
                  <a:srgbClr val="FF00FF"/>
                </a:solidFill>
              </a:rPr>
              <a:t>Adsorber 2: </a:t>
            </a:r>
            <a:r>
              <a:rPr lang="en-US" dirty="0"/>
              <a:t>the adsorber is not able to complete an entire cycle as it saturates. This effect looks regular and at each repetition:</a:t>
            </a:r>
          </a:p>
          <a:p>
            <a:r>
              <a:rPr lang="en-US" dirty="0"/>
              <a:t>- The peak’s start is anticipated</a:t>
            </a:r>
          </a:p>
          <a:p>
            <a:r>
              <a:rPr lang="en-US" dirty="0"/>
              <a:t>- The integral of the peak increases</a:t>
            </a:r>
          </a:p>
          <a:p>
            <a:r>
              <a:rPr lang="en-US" dirty="0"/>
              <a:t>(see                               )</a:t>
            </a:r>
          </a:p>
          <a:p>
            <a:endParaRPr lang="en-US" b="1" u="sng" dirty="0">
              <a:solidFill>
                <a:srgbClr val="FF00FF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51F6E31-BE25-BAD0-1636-54625B7565A1}"/>
              </a:ext>
            </a:extLst>
          </p:cNvPr>
          <p:cNvCxnSpPr/>
          <p:nvPr/>
        </p:nvCxnSpPr>
        <p:spPr>
          <a:xfrm>
            <a:off x="4243754" y="1875692"/>
            <a:ext cx="0" cy="2743200"/>
          </a:xfrm>
          <a:prstGeom prst="straightConnector1">
            <a:avLst/>
          </a:prstGeom>
          <a:ln w="3810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0284F71-F712-1F63-7ABE-A36AB270A511}"/>
              </a:ext>
            </a:extLst>
          </p:cNvPr>
          <p:cNvCxnSpPr/>
          <p:nvPr/>
        </p:nvCxnSpPr>
        <p:spPr>
          <a:xfrm>
            <a:off x="5341823" y="1871792"/>
            <a:ext cx="0" cy="2743200"/>
          </a:xfrm>
          <a:prstGeom prst="straightConnector1">
            <a:avLst/>
          </a:prstGeom>
          <a:ln w="3810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255E6B4-B271-FCB3-D57C-F4B17CCAC940}"/>
              </a:ext>
            </a:extLst>
          </p:cNvPr>
          <p:cNvCxnSpPr/>
          <p:nvPr/>
        </p:nvCxnSpPr>
        <p:spPr>
          <a:xfrm>
            <a:off x="6303113" y="1871792"/>
            <a:ext cx="0" cy="2743200"/>
          </a:xfrm>
          <a:prstGeom prst="straightConnector1">
            <a:avLst/>
          </a:prstGeom>
          <a:ln w="3810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86B47F4-A2B3-CE08-FD44-2C28E92965B4}"/>
              </a:ext>
            </a:extLst>
          </p:cNvPr>
          <p:cNvCxnSpPr/>
          <p:nvPr/>
        </p:nvCxnSpPr>
        <p:spPr>
          <a:xfrm>
            <a:off x="7092468" y="1887422"/>
            <a:ext cx="0" cy="2743200"/>
          </a:xfrm>
          <a:prstGeom prst="straightConnector1">
            <a:avLst/>
          </a:prstGeom>
          <a:ln w="3810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8639FE1-6D34-9196-4E03-F6F8BC075B13}"/>
              </a:ext>
            </a:extLst>
          </p:cNvPr>
          <p:cNvCxnSpPr>
            <a:cxnSpLocks/>
          </p:cNvCxnSpPr>
          <p:nvPr/>
        </p:nvCxnSpPr>
        <p:spPr>
          <a:xfrm>
            <a:off x="9132284" y="5044831"/>
            <a:ext cx="1527901" cy="0"/>
          </a:xfrm>
          <a:prstGeom prst="straightConnector1">
            <a:avLst/>
          </a:prstGeom>
          <a:ln w="3810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6118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695C8-AEF4-1B42-D07F-DE30DFD040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arattere, Elementi grafici, logo, bianco&#10;&#10;Descrizione generata automaticamente">
            <a:extLst>
              <a:ext uri="{FF2B5EF4-FFF2-40B4-BE49-F238E27FC236}">
                <a16:creationId xmlns:a16="http://schemas.microsoft.com/office/drawing/2014/main" id="{DB74B74C-8B3E-228A-5129-6E0CC32CD1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647" y="245650"/>
            <a:ext cx="980612" cy="95943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8381526-8DB4-69A2-2C5A-62B7F5B83E5B}"/>
              </a:ext>
            </a:extLst>
          </p:cNvPr>
          <p:cNvSpPr/>
          <p:nvPr/>
        </p:nvSpPr>
        <p:spPr>
          <a:xfrm>
            <a:off x="0" y="5977630"/>
            <a:ext cx="12192000" cy="88036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 w="10160">
                  <a:solidFill>
                    <a:prstClr val="white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CERN| EP-DT-FS Group</a:t>
            </a:r>
          </a:p>
        </p:txBody>
      </p:sp>
      <p:sp>
        <p:nvSpPr>
          <p:cNvPr id="3" name="CasellaDiTesto 7">
            <a:extLst>
              <a:ext uri="{FF2B5EF4-FFF2-40B4-BE49-F238E27FC236}">
                <a16:creationId xmlns:a16="http://schemas.microsoft.com/office/drawing/2014/main" id="{3720FB83-3E70-E10C-BB6F-B6D3AFC6EFF7}"/>
              </a:ext>
            </a:extLst>
          </p:cNvPr>
          <p:cNvSpPr txBox="1"/>
          <p:nvPr/>
        </p:nvSpPr>
        <p:spPr>
          <a:xfrm>
            <a:off x="2337052" y="217536"/>
            <a:ext cx="73748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5400" dirty="0">
                <a:solidFill>
                  <a:prstClr val="black"/>
                </a:solidFill>
                <a:latin typeface="Calibri" panose="020F0502020204030204"/>
              </a:rPr>
              <a:t>R134a... humidity</a:t>
            </a:r>
            <a:endParaRPr kumimoji="0" lang="it-IT" sz="5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FB9C3D3-72BA-B373-3A30-EA7276E628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6" b="13773"/>
          <a:stretch/>
        </p:blipFill>
        <p:spPr>
          <a:xfrm>
            <a:off x="375140" y="1605494"/>
            <a:ext cx="8448430" cy="376811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C0CDE58-8A11-FD79-746D-638BCE57F717}"/>
              </a:ext>
            </a:extLst>
          </p:cNvPr>
          <p:cNvSpPr txBox="1"/>
          <p:nvPr/>
        </p:nvSpPr>
        <p:spPr>
          <a:xfrm>
            <a:off x="8940800" y="1688123"/>
            <a:ext cx="307926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Purifier 2 module:</a:t>
            </a:r>
          </a:p>
          <a:p>
            <a:r>
              <a:rPr lang="en-US" b="1" u="sng" dirty="0">
                <a:solidFill>
                  <a:srgbClr val="FFC000"/>
                </a:solidFill>
              </a:rPr>
              <a:t>Humidity</a:t>
            </a:r>
            <a:endParaRPr lang="en-US" b="1" u="sng" dirty="0">
              <a:solidFill>
                <a:srgbClr val="00B050"/>
              </a:solidFill>
            </a:endParaRPr>
          </a:p>
          <a:p>
            <a:r>
              <a:rPr lang="en-US" b="1" u="sng" dirty="0">
                <a:solidFill>
                  <a:srgbClr val="00B050"/>
                </a:solidFill>
              </a:rPr>
              <a:t>Adsorber 1: </a:t>
            </a:r>
            <a:r>
              <a:rPr lang="en-US" dirty="0"/>
              <a:t>differently from the other column here the effect is not cyclical. So it is probable that the problem here can be the regeneration process…?</a:t>
            </a:r>
            <a:endParaRPr lang="en-US" b="1" u="sng" dirty="0">
              <a:solidFill>
                <a:srgbClr val="00B050"/>
              </a:solidFill>
            </a:endParaRPr>
          </a:p>
          <a:p>
            <a:r>
              <a:rPr lang="en-US" dirty="0"/>
              <a:t>(see                                 )</a:t>
            </a:r>
          </a:p>
          <a:p>
            <a:endParaRPr lang="en-US" b="1" u="sng" dirty="0">
              <a:solidFill>
                <a:srgbClr val="00B050"/>
              </a:solidFill>
            </a:endParaRPr>
          </a:p>
          <a:p>
            <a:r>
              <a:rPr lang="en-US" b="1" u="sng" dirty="0">
                <a:solidFill>
                  <a:srgbClr val="FF00FF"/>
                </a:solidFill>
              </a:rPr>
              <a:t>Adsorber 2: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250DB44-814F-9E15-1E5D-3F9452A4B59D}"/>
              </a:ext>
            </a:extLst>
          </p:cNvPr>
          <p:cNvCxnSpPr/>
          <p:nvPr/>
        </p:nvCxnSpPr>
        <p:spPr>
          <a:xfrm>
            <a:off x="3657600" y="2899508"/>
            <a:ext cx="0" cy="2094523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FFBF27E-FA79-19CA-7BAA-E3F9A12178E9}"/>
              </a:ext>
            </a:extLst>
          </p:cNvPr>
          <p:cNvCxnSpPr/>
          <p:nvPr/>
        </p:nvCxnSpPr>
        <p:spPr>
          <a:xfrm>
            <a:off x="8014681" y="2606437"/>
            <a:ext cx="0" cy="2094523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2B5C3B3-1E60-C67E-F253-E6B01F4C92AE}"/>
              </a:ext>
            </a:extLst>
          </p:cNvPr>
          <p:cNvCxnSpPr>
            <a:cxnSpLocks/>
          </p:cNvCxnSpPr>
          <p:nvPr/>
        </p:nvCxnSpPr>
        <p:spPr>
          <a:xfrm>
            <a:off x="9519139" y="4349262"/>
            <a:ext cx="1583854" cy="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9818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695C8-AEF4-1B42-D07F-DE30DFD040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8381526-8DB4-69A2-2C5A-62B7F5B83E5B}"/>
              </a:ext>
            </a:extLst>
          </p:cNvPr>
          <p:cNvSpPr/>
          <p:nvPr/>
        </p:nvSpPr>
        <p:spPr>
          <a:xfrm>
            <a:off x="0" y="5977630"/>
            <a:ext cx="12192000" cy="88036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 w="10160">
                  <a:solidFill>
                    <a:prstClr val="white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CERN| EP-DT-FS Group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3784F0A4-0CE4-4456-1017-5603BA16FDC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839002"/>
              </p:ext>
            </p:extLst>
          </p:nvPr>
        </p:nvGraphicFramePr>
        <p:xfrm>
          <a:off x="132802" y="2293573"/>
          <a:ext cx="5842364" cy="3321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A475BCA1-4BE0-27DE-BBA4-0174D68CBB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22120942"/>
              </p:ext>
            </p:extLst>
          </p:nvPr>
        </p:nvGraphicFramePr>
        <p:xfrm>
          <a:off x="6216836" y="2293573"/>
          <a:ext cx="5842365" cy="3321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5" name="Immagine 4" descr="Immagine che contiene Carattere, Elementi grafici, logo, bianco&#10;&#10;Descrizione generata automaticamente">
            <a:extLst>
              <a:ext uri="{FF2B5EF4-FFF2-40B4-BE49-F238E27FC236}">
                <a16:creationId xmlns:a16="http://schemas.microsoft.com/office/drawing/2014/main" id="{03EDACDD-8FB5-3411-B069-5E24392692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647" y="245650"/>
            <a:ext cx="980612" cy="95943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0A42F13-6845-BFE6-924A-51485049FDC0}"/>
              </a:ext>
            </a:extLst>
          </p:cNvPr>
          <p:cNvSpPr txBox="1"/>
          <p:nvPr/>
        </p:nvSpPr>
        <p:spPr>
          <a:xfrm>
            <a:off x="390768" y="1647242"/>
            <a:ext cx="28057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highlight>
                  <a:srgbClr val="FFFF00"/>
                </a:highlight>
              </a:rPr>
              <a:t>Tchiller</a:t>
            </a:r>
            <a:r>
              <a:rPr lang="en-US" dirty="0">
                <a:highlight>
                  <a:srgbClr val="FFFF00"/>
                </a:highlight>
              </a:rPr>
              <a:t> = - 36 Celsius</a:t>
            </a:r>
          </a:p>
          <a:p>
            <a:endParaRPr lang="en-GB" dirty="0"/>
          </a:p>
        </p:txBody>
      </p:sp>
      <p:sp>
        <p:nvSpPr>
          <p:cNvPr id="19" name="CasellaDiTesto 7">
            <a:extLst>
              <a:ext uri="{FF2B5EF4-FFF2-40B4-BE49-F238E27FC236}">
                <a16:creationId xmlns:a16="http://schemas.microsoft.com/office/drawing/2014/main" id="{112C6FA8-CF13-79B3-8B85-1AF261069380}"/>
              </a:ext>
            </a:extLst>
          </p:cNvPr>
          <p:cNvSpPr txBox="1"/>
          <p:nvPr/>
        </p:nvSpPr>
        <p:spPr>
          <a:xfrm>
            <a:off x="2337052" y="217536"/>
            <a:ext cx="73748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5400" dirty="0">
                <a:solidFill>
                  <a:prstClr val="black"/>
                </a:solidFill>
                <a:latin typeface="Calibri" panose="020F0502020204030204"/>
              </a:rPr>
              <a:t>R134a</a:t>
            </a:r>
            <a:r>
              <a:rPr kumimoji="0" lang="it-IT" sz="5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Test’s Summary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9BCE85E-AE75-B366-BB0C-6FCC5C7939EA}"/>
              </a:ext>
            </a:extLst>
          </p:cNvPr>
          <p:cNvSpPr/>
          <p:nvPr/>
        </p:nvSpPr>
        <p:spPr>
          <a:xfrm>
            <a:off x="10687050" y="2971800"/>
            <a:ext cx="1148009" cy="2333625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889E73-5CDD-83BD-5485-6FFA98C4712A}"/>
              </a:ext>
            </a:extLst>
          </p:cNvPr>
          <p:cNvSpPr txBox="1"/>
          <p:nvPr/>
        </p:nvSpPr>
        <p:spPr>
          <a:xfrm>
            <a:off x="8810625" y="2971800"/>
            <a:ext cx="16522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Possible error of measurement/ conversion factor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254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arattere, Elementi grafici, logo, bianco&#10;&#10;Descrizione generata automaticamente">
            <a:extLst>
              <a:ext uri="{FF2B5EF4-FFF2-40B4-BE49-F238E27FC236}">
                <a16:creationId xmlns:a16="http://schemas.microsoft.com/office/drawing/2014/main" id="{DFDFACDC-C1A1-AD18-057F-7D83E8DA41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647" y="245650"/>
            <a:ext cx="980612" cy="959437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35F0A100-3B10-B585-25F3-7149AE9B582E}"/>
              </a:ext>
            </a:extLst>
          </p:cNvPr>
          <p:cNvSpPr txBox="1"/>
          <p:nvPr/>
        </p:nvSpPr>
        <p:spPr>
          <a:xfrm>
            <a:off x="488005" y="1419348"/>
            <a:ext cx="117039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47C07B5-C1BB-9272-F01F-8232ECB6747B}"/>
              </a:ext>
            </a:extLst>
          </p:cNvPr>
          <p:cNvSpPr/>
          <p:nvPr/>
        </p:nvSpPr>
        <p:spPr>
          <a:xfrm>
            <a:off x="0" y="5817140"/>
            <a:ext cx="12192000" cy="10408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 w="10160">
                  <a:solidFill>
                    <a:prstClr val="white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CERN| EP-DT-FS Group</a:t>
            </a:r>
          </a:p>
        </p:txBody>
      </p:sp>
      <p:sp>
        <p:nvSpPr>
          <p:cNvPr id="4" name="CasellaDiTesto 7">
            <a:extLst>
              <a:ext uri="{FF2B5EF4-FFF2-40B4-BE49-F238E27FC236}">
                <a16:creationId xmlns:a16="http://schemas.microsoft.com/office/drawing/2014/main" id="{FCB38373-87D0-80D7-98BA-621922C25D3F}"/>
              </a:ext>
            </a:extLst>
          </p:cNvPr>
          <p:cNvSpPr txBox="1"/>
          <p:nvPr/>
        </p:nvSpPr>
        <p:spPr>
          <a:xfrm>
            <a:off x="2337052" y="217536"/>
            <a:ext cx="73748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5400" dirty="0">
                <a:solidFill>
                  <a:prstClr val="black"/>
                </a:solidFill>
                <a:latin typeface="Calibri" panose="020F0502020204030204"/>
              </a:rPr>
              <a:t>R134a</a:t>
            </a:r>
            <a:r>
              <a:rPr kumimoji="0" lang="it-IT" sz="5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Test’s results with manual valve closed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F6893272-AC37-299A-3AB2-291BB9C377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786830"/>
              </p:ext>
            </p:extLst>
          </p:nvPr>
        </p:nvGraphicFramePr>
        <p:xfrm>
          <a:off x="85725" y="2186122"/>
          <a:ext cx="11925303" cy="3052629"/>
        </p:xfrm>
        <a:graphic>
          <a:graphicData uri="http://schemas.openxmlformats.org/drawingml/2006/table">
            <a:tbl>
              <a:tblPr/>
              <a:tblGrid>
                <a:gridCol w="703212">
                  <a:extLst>
                    <a:ext uri="{9D8B030D-6E8A-4147-A177-3AD203B41FA5}">
                      <a16:colId xmlns:a16="http://schemas.microsoft.com/office/drawing/2014/main" val="1850583747"/>
                    </a:ext>
                  </a:extLst>
                </a:gridCol>
                <a:gridCol w="703212">
                  <a:extLst>
                    <a:ext uri="{9D8B030D-6E8A-4147-A177-3AD203B41FA5}">
                      <a16:colId xmlns:a16="http://schemas.microsoft.com/office/drawing/2014/main" val="1830053849"/>
                    </a:ext>
                  </a:extLst>
                </a:gridCol>
                <a:gridCol w="703212">
                  <a:extLst>
                    <a:ext uri="{9D8B030D-6E8A-4147-A177-3AD203B41FA5}">
                      <a16:colId xmlns:a16="http://schemas.microsoft.com/office/drawing/2014/main" val="111233156"/>
                    </a:ext>
                  </a:extLst>
                </a:gridCol>
                <a:gridCol w="629961">
                  <a:extLst>
                    <a:ext uri="{9D8B030D-6E8A-4147-A177-3AD203B41FA5}">
                      <a16:colId xmlns:a16="http://schemas.microsoft.com/office/drawing/2014/main" val="3257331585"/>
                    </a:ext>
                  </a:extLst>
                </a:gridCol>
                <a:gridCol w="703212">
                  <a:extLst>
                    <a:ext uri="{9D8B030D-6E8A-4147-A177-3AD203B41FA5}">
                      <a16:colId xmlns:a16="http://schemas.microsoft.com/office/drawing/2014/main" val="2355910816"/>
                    </a:ext>
                  </a:extLst>
                </a:gridCol>
                <a:gridCol w="747163">
                  <a:extLst>
                    <a:ext uri="{9D8B030D-6E8A-4147-A177-3AD203B41FA5}">
                      <a16:colId xmlns:a16="http://schemas.microsoft.com/office/drawing/2014/main" val="2116439039"/>
                    </a:ext>
                  </a:extLst>
                </a:gridCol>
                <a:gridCol w="703212">
                  <a:extLst>
                    <a:ext uri="{9D8B030D-6E8A-4147-A177-3AD203B41FA5}">
                      <a16:colId xmlns:a16="http://schemas.microsoft.com/office/drawing/2014/main" val="393420976"/>
                    </a:ext>
                  </a:extLst>
                </a:gridCol>
                <a:gridCol w="703212">
                  <a:extLst>
                    <a:ext uri="{9D8B030D-6E8A-4147-A177-3AD203B41FA5}">
                      <a16:colId xmlns:a16="http://schemas.microsoft.com/office/drawing/2014/main" val="754835289"/>
                    </a:ext>
                  </a:extLst>
                </a:gridCol>
                <a:gridCol w="703212">
                  <a:extLst>
                    <a:ext uri="{9D8B030D-6E8A-4147-A177-3AD203B41FA5}">
                      <a16:colId xmlns:a16="http://schemas.microsoft.com/office/drawing/2014/main" val="3348326747"/>
                    </a:ext>
                  </a:extLst>
                </a:gridCol>
                <a:gridCol w="937616">
                  <a:extLst>
                    <a:ext uri="{9D8B030D-6E8A-4147-A177-3AD203B41FA5}">
                      <a16:colId xmlns:a16="http://schemas.microsoft.com/office/drawing/2014/main" val="3943284498"/>
                    </a:ext>
                  </a:extLst>
                </a:gridCol>
                <a:gridCol w="1391774">
                  <a:extLst>
                    <a:ext uri="{9D8B030D-6E8A-4147-A177-3AD203B41FA5}">
                      <a16:colId xmlns:a16="http://schemas.microsoft.com/office/drawing/2014/main" val="1395151370"/>
                    </a:ext>
                  </a:extLst>
                </a:gridCol>
                <a:gridCol w="908315">
                  <a:extLst>
                    <a:ext uri="{9D8B030D-6E8A-4147-A177-3AD203B41FA5}">
                      <a16:colId xmlns:a16="http://schemas.microsoft.com/office/drawing/2014/main" val="493611710"/>
                    </a:ext>
                  </a:extLst>
                </a:gridCol>
                <a:gridCol w="981566">
                  <a:extLst>
                    <a:ext uri="{9D8B030D-6E8A-4147-A177-3AD203B41FA5}">
                      <a16:colId xmlns:a16="http://schemas.microsoft.com/office/drawing/2014/main" val="3187660695"/>
                    </a:ext>
                  </a:extLst>
                </a:gridCol>
                <a:gridCol w="703212">
                  <a:extLst>
                    <a:ext uri="{9D8B030D-6E8A-4147-A177-3AD203B41FA5}">
                      <a16:colId xmlns:a16="http://schemas.microsoft.com/office/drawing/2014/main" val="1840932058"/>
                    </a:ext>
                  </a:extLst>
                </a:gridCol>
                <a:gridCol w="703212">
                  <a:extLst>
                    <a:ext uri="{9D8B030D-6E8A-4147-A177-3AD203B41FA5}">
                      <a16:colId xmlns:a16="http://schemas.microsoft.com/office/drawing/2014/main" val="639327910"/>
                    </a:ext>
                  </a:extLst>
                </a:gridCol>
              </a:tblGrid>
              <a:tr h="130826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Date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Time start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Time end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Tot time [min]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Col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Input flow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DPT start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DPT end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deltaP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pressure Top [barg]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flow exh flammable [air]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flow exh flammable [l/h]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fill rate norm [mbar/100ln]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T chiller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T 2nd chiller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7414142"/>
                  </a:ext>
                </a:extLst>
              </a:tr>
              <a:tr h="436090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12-Mar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1.24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5.7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6236545"/>
                  </a:ext>
                </a:extLst>
              </a:tr>
              <a:tr h="436090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11-Mar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1.09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5.3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64744"/>
                  </a:ext>
                </a:extLst>
              </a:tr>
              <a:tr h="436090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12-Mar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8.04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4.9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896786"/>
                  </a:ext>
                </a:extLst>
              </a:tr>
              <a:tr h="436090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11-Mar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63.57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25.43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4.9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5902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6242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arattere, Elementi grafici, logo, bianco&#10;&#10;Descrizione generata automaticamente">
            <a:extLst>
              <a:ext uri="{FF2B5EF4-FFF2-40B4-BE49-F238E27FC236}">
                <a16:creationId xmlns:a16="http://schemas.microsoft.com/office/drawing/2014/main" id="{DFDFACDC-C1A1-AD18-057F-7D83E8DA41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647" y="245650"/>
            <a:ext cx="980612" cy="959437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35F0A100-3B10-B585-25F3-7149AE9B582E}"/>
              </a:ext>
            </a:extLst>
          </p:cNvPr>
          <p:cNvSpPr txBox="1"/>
          <p:nvPr/>
        </p:nvSpPr>
        <p:spPr>
          <a:xfrm>
            <a:off x="488005" y="1419348"/>
            <a:ext cx="117039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47C07B5-C1BB-9272-F01F-8232ECB6747B}"/>
              </a:ext>
            </a:extLst>
          </p:cNvPr>
          <p:cNvSpPr/>
          <p:nvPr/>
        </p:nvSpPr>
        <p:spPr>
          <a:xfrm>
            <a:off x="0" y="5817140"/>
            <a:ext cx="12192000" cy="10408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 w="10160">
                  <a:solidFill>
                    <a:prstClr val="white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CERN| EP-DT-FS Group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5118C85-C327-49E1-0B86-56F38702BF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2039327"/>
              </p:ext>
            </p:extLst>
          </p:nvPr>
        </p:nvGraphicFramePr>
        <p:xfrm>
          <a:off x="488004" y="1699105"/>
          <a:ext cx="10941992" cy="3481952"/>
        </p:xfrm>
        <a:graphic>
          <a:graphicData uri="http://schemas.openxmlformats.org/drawingml/2006/table">
            <a:tbl>
              <a:tblPr/>
              <a:tblGrid>
                <a:gridCol w="690165">
                  <a:extLst>
                    <a:ext uri="{9D8B030D-6E8A-4147-A177-3AD203B41FA5}">
                      <a16:colId xmlns:a16="http://schemas.microsoft.com/office/drawing/2014/main" val="3729752596"/>
                    </a:ext>
                  </a:extLst>
                </a:gridCol>
                <a:gridCol w="690165">
                  <a:extLst>
                    <a:ext uri="{9D8B030D-6E8A-4147-A177-3AD203B41FA5}">
                      <a16:colId xmlns:a16="http://schemas.microsoft.com/office/drawing/2014/main" val="4274713040"/>
                    </a:ext>
                  </a:extLst>
                </a:gridCol>
                <a:gridCol w="704544">
                  <a:extLst>
                    <a:ext uri="{9D8B030D-6E8A-4147-A177-3AD203B41FA5}">
                      <a16:colId xmlns:a16="http://schemas.microsoft.com/office/drawing/2014/main" val="1924546167"/>
                    </a:ext>
                  </a:extLst>
                </a:gridCol>
                <a:gridCol w="589516">
                  <a:extLst>
                    <a:ext uri="{9D8B030D-6E8A-4147-A177-3AD203B41FA5}">
                      <a16:colId xmlns:a16="http://schemas.microsoft.com/office/drawing/2014/main" val="3768169492"/>
                    </a:ext>
                  </a:extLst>
                </a:gridCol>
                <a:gridCol w="690165">
                  <a:extLst>
                    <a:ext uri="{9D8B030D-6E8A-4147-A177-3AD203B41FA5}">
                      <a16:colId xmlns:a16="http://schemas.microsoft.com/office/drawing/2014/main" val="3125464490"/>
                    </a:ext>
                  </a:extLst>
                </a:gridCol>
                <a:gridCol w="718922">
                  <a:extLst>
                    <a:ext uri="{9D8B030D-6E8A-4147-A177-3AD203B41FA5}">
                      <a16:colId xmlns:a16="http://schemas.microsoft.com/office/drawing/2014/main" val="4108102584"/>
                    </a:ext>
                  </a:extLst>
                </a:gridCol>
                <a:gridCol w="690165">
                  <a:extLst>
                    <a:ext uri="{9D8B030D-6E8A-4147-A177-3AD203B41FA5}">
                      <a16:colId xmlns:a16="http://schemas.microsoft.com/office/drawing/2014/main" val="3275590425"/>
                    </a:ext>
                  </a:extLst>
                </a:gridCol>
                <a:gridCol w="690165">
                  <a:extLst>
                    <a:ext uri="{9D8B030D-6E8A-4147-A177-3AD203B41FA5}">
                      <a16:colId xmlns:a16="http://schemas.microsoft.com/office/drawing/2014/main" val="416992221"/>
                    </a:ext>
                  </a:extLst>
                </a:gridCol>
                <a:gridCol w="690165">
                  <a:extLst>
                    <a:ext uri="{9D8B030D-6E8A-4147-A177-3AD203B41FA5}">
                      <a16:colId xmlns:a16="http://schemas.microsoft.com/office/drawing/2014/main" val="1862453395"/>
                    </a:ext>
                  </a:extLst>
                </a:gridCol>
                <a:gridCol w="891463">
                  <a:extLst>
                    <a:ext uri="{9D8B030D-6E8A-4147-A177-3AD203B41FA5}">
                      <a16:colId xmlns:a16="http://schemas.microsoft.com/office/drawing/2014/main" val="3100641089"/>
                    </a:ext>
                  </a:extLst>
                </a:gridCol>
                <a:gridCol w="1322816">
                  <a:extLst>
                    <a:ext uri="{9D8B030D-6E8A-4147-A177-3AD203B41FA5}">
                      <a16:colId xmlns:a16="http://schemas.microsoft.com/office/drawing/2014/main" val="1994299270"/>
                    </a:ext>
                  </a:extLst>
                </a:gridCol>
                <a:gridCol w="948977">
                  <a:extLst>
                    <a:ext uri="{9D8B030D-6E8A-4147-A177-3AD203B41FA5}">
                      <a16:colId xmlns:a16="http://schemas.microsoft.com/office/drawing/2014/main" val="611886512"/>
                    </a:ext>
                  </a:extLst>
                </a:gridCol>
                <a:gridCol w="934599">
                  <a:extLst>
                    <a:ext uri="{9D8B030D-6E8A-4147-A177-3AD203B41FA5}">
                      <a16:colId xmlns:a16="http://schemas.microsoft.com/office/drawing/2014/main" val="77225066"/>
                    </a:ext>
                  </a:extLst>
                </a:gridCol>
                <a:gridCol w="690165">
                  <a:extLst>
                    <a:ext uri="{9D8B030D-6E8A-4147-A177-3AD203B41FA5}">
                      <a16:colId xmlns:a16="http://schemas.microsoft.com/office/drawing/2014/main" val="1779391198"/>
                    </a:ext>
                  </a:extLst>
                </a:gridCol>
              </a:tblGrid>
              <a:tr h="1344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Date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Time start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Time end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Tot time [min]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Col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Input flow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DPT start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DPT end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deltaP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pressure Top [barg]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flow </a:t>
                      </a:r>
                      <a:r>
                        <a:rPr lang="en-GB" sz="1600" b="1" i="0" u="none" strike="noStrike" dirty="0" err="1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exh</a:t>
                      </a:r>
                      <a:r>
                        <a:rPr lang="en-GB" sz="1600" b="1" i="0" u="none" strike="noStrike" dirty="0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 flammable [air]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flow exh flammable [l/h]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fill rate norm [mbar/100ln]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T chiller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660050"/>
                  </a:ext>
                </a:extLst>
              </a:tr>
              <a:tr h="534268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13-Mar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09:43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10:43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28.6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32.8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4.2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83.40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33.72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-36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9932377"/>
                  </a:ext>
                </a:extLst>
              </a:tr>
              <a:tr h="534268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13-Mar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14:28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15:01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22.4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22.7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120.2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48.08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-36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9874331"/>
                  </a:ext>
                </a:extLst>
              </a:tr>
              <a:tr h="534268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13-Mar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15:12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16:08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19.7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1.3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0.021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781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211.08**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-36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5524688"/>
                  </a:ext>
                </a:extLst>
              </a:tr>
              <a:tr h="534268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</a:rPr>
                        <a:t>13-Mar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</a:rPr>
                        <a:t>16:03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</a:rPr>
                        <a:t>17:03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</a:rPr>
                        <a:t>14.9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</a:rPr>
                        <a:t>23.4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</a:rPr>
                        <a:t>8.5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</a:rPr>
                        <a:t>0.037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</a:rPr>
                        <a:t>370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</a:rPr>
                        <a:t>* 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</a:rPr>
                        <a:t>-36</a:t>
                      </a:r>
                    </a:p>
                  </a:txBody>
                  <a:tcPr marL="7620" marR="7620" marT="8382" marB="502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6529465"/>
                  </a:ext>
                </a:extLst>
              </a:tr>
            </a:tbl>
          </a:graphicData>
        </a:graphic>
      </p:graphicFrame>
      <p:sp>
        <p:nvSpPr>
          <p:cNvPr id="4" name="CasellaDiTesto 7">
            <a:extLst>
              <a:ext uri="{FF2B5EF4-FFF2-40B4-BE49-F238E27FC236}">
                <a16:creationId xmlns:a16="http://schemas.microsoft.com/office/drawing/2014/main" id="{7B0F2D6E-7AF0-798C-46F1-6C81C5BD970A}"/>
              </a:ext>
            </a:extLst>
          </p:cNvPr>
          <p:cNvSpPr txBox="1"/>
          <p:nvPr/>
        </p:nvSpPr>
        <p:spPr>
          <a:xfrm>
            <a:off x="2337052" y="217536"/>
            <a:ext cx="73748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5400" dirty="0">
                <a:solidFill>
                  <a:prstClr val="black"/>
                </a:solidFill>
                <a:latin typeface="Calibri" panose="020F0502020204030204"/>
              </a:rPr>
              <a:t>R134a</a:t>
            </a:r>
            <a:r>
              <a:rPr kumimoji="0" lang="it-IT" sz="5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Test’s results with system in normal mode</a:t>
            </a:r>
          </a:p>
        </p:txBody>
      </p:sp>
    </p:spTree>
    <p:extLst>
      <p:ext uri="{BB962C8B-B14F-4D97-AF65-F5344CB8AC3E}">
        <p14:creationId xmlns:p14="http://schemas.microsoft.com/office/powerpoint/2010/main" val="3796881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arattere, Elementi grafici, logo, bianco&#10;&#10;Descrizione generata automaticamente">
            <a:extLst>
              <a:ext uri="{FF2B5EF4-FFF2-40B4-BE49-F238E27FC236}">
                <a16:creationId xmlns:a16="http://schemas.microsoft.com/office/drawing/2014/main" id="{DFDFACDC-C1A1-AD18-057F-7D83E8DA41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647" y="245650"/>
            <a:ext cx="980612" cy="959437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35F0A100-3B10-B585-25F3-7149AE9B582E}"/>
              </a:ext>
            </a:extLst>
          </p:cNvPr>
          <p:cNvSpPr txBox="1"/>
          <p:nvPr/>
        </p:nvSpPr>
        <p:spPr>
          <a:xfrm>
            <a:off x="488005" y="1419348"/>
            <a:ext cx="117039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47C07B5-C1BB-9272-F01F-8232ECB6747B}"/>
              </a:ext>
            </a:extLst>
          </p:cNvPr>
          <p:cNvSpPr/>
          <p:nvPr/>
        </p:nvSpPr>
        <p:spPr>
          <a:xfrm>
            <a:off x="0" y="5817140"/>
            <a:ext cx="12192000" cy="10408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 w="10160">
                  <a:solidFill>
                    <a:prstClr val="white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CERN| EP-DT-FS Group</a:t>
            </a:r>
          </a:p>
        </p:txBody>
      </p:sp>
      <p:sp>
        <p:nvSpPr>
          <p:cNvPr id="4" name="CasellaDiTesto 7">
            <a:extLst>
              <a:ext uri="{FF2B5EF4-FFF2-40B4-BE49-F238E27FC236}">
                <a16:creationId xmlns:a16="http://schemas.microsoft.com/office/drawing/2014/main" id="{7B0F2D6E-7AF0-798C-46F1-6C81C5BD970A}"/>
              </a:ext>
            </a:extLst>
          </p:cNvPr>
          <p:cNvSpPr txBox="1"/>
          <p:nvPr/>
        </p:nvSpPr>
        <p:spPr>
          <a:xfrm>
            <a:off x="550417" y="217536"/>
            <a:ext cx="102181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5400" dirty="0">
                <a:solidFill>
                  <a:prstClr val="black"/>
                </a:solidFill>
                <a:latin typeface="Calibri" panose="020F0502020204030204"/>
              </a:rPr>
              <a:t>R134a</a:t>
            </a:r>
            <a:r>
              <a:rPr kumimoji="0" lang="it-IT" sz="5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Test’s results (summer 2023) - comparison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60223D-CB7A-DEE1-E7F1-5AC341C41E2D}"/>
              </a:ext>
            </a:extLst>
          </p:cNvPr>
          <p:cNvSpPr txBox="1"/>
          <p:nvPr/>
        </p:nvSpPr>
        <p:spPr>
          <a:xfrm>
            <a:off x="671625" y="1971862"/>
            <a:ext cx="1103237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Col 1 </a:t>
            </a:r>
            <a:r>
              <a:rPr lang="en-GB" sz="2800" dirty="0">
                <a:sym typeface="Wingdings" panose="05000000000000000000" pitchFamily="2" charset="2"/>
              </a:rPr>
              <a:t> 4.54 mbar/100 l/h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Col 2 </a:t>
            </a:r>
            <a:r>
              <a:rPr lang="en-GB" sz="2800" dirty="0">
                <a:sym typeface="Wingdings" panose="05000000000000000000" pitchFamily="2" charset="2"/>
              </a:rPr>
              <a:t> 4.12 mbar/100 l/h </a:t>
            </a: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Col 3 </a:t>
            </a:r>
            <a:r>
              <a:rPr lang="en-GB" sz="2800" dirty="0">
                <a:sym typeface="Wingdings" panose="05000000000000000000" pitchFamily="2" charset="2"/>
              </a:rPr>
              <a:t> 2.70 mbar/100 l/h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Col 4 </a:t>
            </a:r>
            <a:r>
              <a:rPr lang="en-GB" sz="2800" dirty="0">
                <a:sym typeface="Wingdings" panose="05000000000000000000" pitchFamily="2" charset="2"/>
              </a:rPr>
              <a:t> </a:t>
            </a:r>
            <a:r>
              <a:rPr lang="en-GB" sz="2800" dirty="0" err="1">
                <a:sym typeface="Wingdings" panose="05000000000000000000" pitchFamily="2" charset="2"/>
              </a:rPr>
              <a:t>fillinrate</a:t>
            </a:r>
            <a:r>
              <a:rPr lang="en-GB" sz="2800" dirty="0">
                <a:sym typeface="Wingdings" panose="05000000000000000000" pitchFamily="2" charset="2"/>
              </a:rPr>
              <a:t> too low</a:t>
            </a: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86562159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873</TotalTime>
  <Words>530</Words>
  <Application>Microsoft Office PowerPoint</Application>
  <PresentationFormat>Widescreen</PresentationFormat>
  <Paragraphs>193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amin bouzaiene</dc:creator>
  <cp:lastModifiedBy>Maria Cristina Arena</cp:lastModifiedBy>
  <cp:revision>13</cp:revision>
  <dcterms:created xsi:type="dcterms:W3CDTF">2024-03-04T15:27:16Z</dcterms:created>
  <dcterms:modified xsi:type="dcterms:W3CDTF">2024-03-14T08:58:11Z</dcterms:modified>
</cp:coreProperties>
</file>