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410" r:id="rId2"/>
    <p:sldId id="401" r:id="rId3"/>
    <p:sldId id="409" r:id="rId4"/>
    <p:sldId id="398" r:id="rId5"/>
    <p:sldId id="407" r:id="rId6"/>
    <p:sldId id="411" r:id="rId7"/>
    <p:sldId id="413" r:id="rId8"/>
    <p:sldId id="412" r:id="rId9"/>
    <p:sldId id="414" r:id="rId10"/>
    <p:sldId id="41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262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07BC4-8AA0-412D-8F0A-FF106FD041E7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962A7-CEC4-42AB-8D93-74ABCC2480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534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81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6159B-1FF9-06F2-0A50-A4E1EF5ED2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E8BB5A-8110-E7CD-2778-FAE8FEF2F0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57F9A-6C98-2EEE-1A6D-5E4F684EF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16306-A8FE-2B47-2E37-8BF6A4E51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04154-CC8C-84FC-4913-83E930702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46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54D7F-BE16-640A-3ED7-9160653F0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300F6D-11A7-1031-FE85-F590BD17E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92F0F-7C90-F49D-A1CF-F3F3903A9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9888B-EB32-079C-5773-ACA65F0BF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EF8C3-B5BD-8F55-6EC3-322ED603E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28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8E2631-AED6-C10D-888E-B60C4ED8D2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E55ED8-A447-CE68-7FC2-3BF6DC6B55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FCA3FE-1DA4-A809-B92F-6D595405F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30EC82-27BF-EC3A-38A8-A7FFA704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F7E10-D402-D989-0075-92A10F67C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53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6E891-B483-5C0D-3059-B41306CE2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AF276-8FF4-8B4A-4489-45AD87356D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BE4EC-C03E-E444-E089-A4CF74F0D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27E96-3E02-78FD-9DEC-AC49744E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60ED5-F525-1E03-2F17-0760897E5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369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DC8A5-8381-CB17-9829-F18834BD6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8AB9C-8575-464D-8F1C-07F84A93D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54CCF-AC04-72AA-2397-957A11462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C99DF-5E10-0FD2-C680-5BFFA266A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347C7-9264-767B-8B62-BF86BF4ED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39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264EC-6A91-166C-DC32-A649F1881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825E9-7D8A-AD1E-31CB-B4D5F3FB1E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269156-306A-98D3-240E-88F44866B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8BACBA-6F19-7FDD-A386-689D557F1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1F8458-0FBA-6937-E585-C1F03B191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AED947-C4D8-429B-9204-A2131786D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22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9904A-D6F3-B267-3CFA-20A1E3061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015CCB-3FBF-862B-2740-37790D40EA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8D79D8-D357-05D1-8A0C-5350400FB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28AE97-741A-EB0A-0D76-EA42017ED7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FDCFD7-3CFC-1F86-2CB2-347A0A6A55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A31C49-0D38-9962-5A65-2D5596BB3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B5D424-7F6F-0B98-2EE5-C4DA2D479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63986F-5839-5132-4879-6FF80C031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8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1E33B-5DA7-B33B-B123-F8BE09D17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4757E1-8F50-6565-2AA7-C272F509B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B61E6D-5E2F-15C9-47E0-01436175B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BE2C61-734E-3DE0-9E3E-02675CDA3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562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057FED-D4BE-FD8A-627F-31C200C74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FD2BCA-4C46-BBD3-8BF4-71C5B643B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E95F4-8E4B-BCB8-A1C5-6333E21AC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42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33279-302B-0AA2-C52E-4B0CCD477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9CD6-F79A-8B76-C52D-6D89A71D0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ABC222-77C3-679F-0161-2C75BEE3F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C101B6-B6B7-A6D4-48DC-69894C4E8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892265-E18F-2A16-FD8E-07E70BA0D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33DBC-7753-6508-65FA-74A06CEDF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794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0C5AD-95FA-8F42-45CD-69F1C618A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6DD9E0-F4D2-BB4F-9A71-2A6165DA03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01E2D2-9BD4-E261-8406-83B99CCC09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94040-3D76-D552-EDE2-8F0CE88AE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119377-FD30-F6F5-AEB4-984AF77BD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CB1EE-805A-B93D-A737-5381D6412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11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4F2496-723F-86C1-C7DF-B2E9DC9E2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C1690D-3BE8-5008-DC0B-896770B24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D1522-CF3B-652B-9DA0-5917BE1F58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A3855-CD54-48E1-B04E-434F6974CD36}" type="datetimeFigureOut">
              <a:rPr lang="en-GB" smtClean="0"/>
              <a:t>14/03/2024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86928-4707-6C6A-443F-F8CE1ED7D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79DA9-9804-D886-9143-1A5F12E83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F476F-BEB0-48B2-A489-E91C3C9A17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157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#WP24.1!A1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#WP24.3!A1"/><Relationship Id="rId4" Type="http://schemas.openxmlformats.org/officeDocument/2006/relationships/hyperlink" Target="#WP24.2!A1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#WP24.2!A1"/><Relationship Id="rId2" Type="http://schemas.openxmlformats.org/officeDocument/2006/relationships/hyperlink" Target="#WP24.1!A1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#WP24.3!A1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#WP24.2!A1"/><Relationship Id="rId7" Type="http://schemas.openxmlformats.org/officeDocument/2006/relationships/image" Target="../media/image13.png"/><Relationship Id="rId2" Type="http://schemas.openxmlformats.org/officeDocument/2006/relationships/hyperlink" Target="#WP24.1!A1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#WP24.3!A1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E8614-E915-DBEB-E6DE-EC8FB7F311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731542" cy="2387600"/>
          </a:xfrm>
        </p:spPr>
        <p:txBody>
          <a:bodyPr>
            <a:normAutofit/>
          </a:bodyPr>
          <a:lstStyle/>
          <a:p>
            <a:r>
              <a:rPr lang="en-US" dirty="0"/>
              <a:t>From AWAKE 2b to AWAKE 2c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8BCBB8-E39D-4984-A871-26B6E48E49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5874" y="4468312"/>
            <a:ext cx="9144000" cy="1655762"/>
          </a:xfrm>
        </p:spPr>
        <p:txBody>
          <a:bodyPr/>
          <a:lstStyle/>
          <a:p>
            <a:r>
              <a:rPr lang="en-US" dirty="0"/>
              <a:t>De-cabling AWAKE 2b and installation (EN-EL) of AWAKE 2c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Discussion with EN-EL, 14/3/2024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866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30C87-740D-9BA4-F5D3-FE93CDC41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Extra: Surface building CNGS dismantling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B8235-C53A-759F-A261-9152B04CA6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SCE contact: David Gomez</a:t>
            </a:r>
          </a:p>
          <a:p>
            <a:r>
              <a:rPr lang="en-US" dirty="0"/>
              <a:t>Services contacts: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Installation services ~March-May 2025, will need cables.</a:t>
            </a:r>
          </a:p>
          <a:p>
            <a:r>
              <a:rPr lang="en-US" dirty="0"/>
              <a:t>Proposal: dedicated meeting with service contacts and EN-EL cabling</a:t>
            </a:r>
          </a:p>
          <a:p>
            <a:r>
              <a:rPr lang="en-US" dirty="0"/>
              <a:t>(</a:t>
            </a:r>
            <a:r>
              <a:rPr lang="en-US"/>
              <a:t>needed before 15/4 or not?)</a:t>
            </a:r>
            <a:endParaRPr lang="en-US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493339-813B-4660-4E20-7292A8C73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2849" y="2408940"/>
            <a:ext cx="4096322" cy="189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404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BF2BD7-AF7A-BAF1-93EC-E17BCF3B7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811358-1D43-B7B8-78E5-EE2B2486359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04544" y="4362250"/>
            <a:ext cx="8936257" cy="1426947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EA756A65-6A0E-C554-CB7C-EBB8500C25FC}"/>
              </a:ext>
            </a:extLst>
          </p:cNvPr>
          <p:cNvSpPr txBox="1"/>
          <p:nvPr/>
        </p:nvSpPr>
        <p:spPr>
          <a:xfrm>
            <a:off x="308863" y="4479435"/>
            <a:ext cx="63055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Run2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object 6">
            <a:extLst>
              <a:ext uri="{FF2B5EF4-FFF2-40B4-BE49-F238E27FC236}">
                <a16:creationId xmlns:a16="http://schemas.microsoft.com/office/drawing/2014/main" id="{EC98EBED-DA00-3C4A-452B-5EB9317DC239}"/>
              </a:ext>
            </a:extLst>
          </p:cNvPr>
          <p:cNvSpPr txBox="1"/>
          <p:nvPr/>
        </p:nvSpPr>
        <p:spPr>
          <a:xfrm>
            <a:off x="3517772" y="3886676"/>
            <a:ext cx="1209040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 Plasma</a:t>
            </a:r>
            <a:r>
              <a:rPr kumimoji="0" sz="1400" b="0" i="0" u="none" strike="noStrike" kern="1200" cap="none" spc="-6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Cells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object 7">
            <a:extLst>
              <a:ext uri="{FF2B5EF4-FFF2-40B4-BE49-F238E27FC236}">
                <a16:creationId xmlns:a16="http://schemas.microsoft.com/office/drawing/2014/main" id="{9AC260B3-235D-0523-4714-932CA5C8850E}"/>
              </a:ext>
            </a:extLst>
          </p:cNvPr>
          <p:cNvSpPr/>
          <p:nvPr/>
        </p:nvSpPr>
        <p:spPr>
          <a:xfrm>
            <a:off x="3519805" y="4127137"/>
            <a:ext cx="1007110" cy="487680"/>
          </a:xfrm>
          <a:custGeom>
            <a:avLst/>
            <a:gdLst/>
            <a:ahLst/>
            <a:cxnLst/>
            <a:rect l="l" t="t" r="r" b="b"/>
            <a:pathLst>
              <a:path w="1007110" h="487679">
                <a:moveTo>
                  <a:pt x="214249" y="39497"/>
                </a:moveTo>
                <a:lnTo>
                  <a:pt x="196850" y="31623"/>
                </a:lnTo>
                <a:lnTo>
                  <a:pt x="26111" y="413893"/>
                </a:lnTo>
                <a:lnTo>
                  <a:pt x="0" y="402209"/>
                </a:lnTo>
                <a:lnTo>
                  <a:pt x="3683" y="487299"/>
                </a:lnTo>
                <a:lnTo>
                  <a:pt x="69596" y="433324"/>
                </a:lnTo>
                <a:lnTo>
                  <a:pt x="43446" y="421640"/>
                </a:lnTo>
                <a:lnTo>
                  <a:pt x="214249" y="39497"/>
                </a:lnTo>
                <a:close/>
              </a:path>
              <a:path w="1007110" h="487679">
                <a:moveTo>
                  <a:pt x="1006856" y="375539"/>
                </a:moveTo>
                <a:lnTo>
                  <a:pt x="978903" y="381546"/>
                </a:lnTo>
                <a:lnTo>
                  <a:pt x="896874" y="0"/>
                </a:lnTo>
                <a:lnTo>
                  <a:pt x="878332" y="4064"/>
                </a:lnTo>
                <a:lnTo>
                  <a:pt x="960234" y="385546"/>
                </a:lnTo>
                <a:lnTo>
                  <a:pt x="932307" y="391541"/>
                </a:lnTo>
                <a:lnTo>
                  <a:pt x="985520" y="458089"/>
                </a:lnTo>
                <a:lnTo>
                  <a:pt x="1001039" y="398018"/>
                </a:lnTo>
                <a:lnTo>
                  <a:pt x="1006856" y="37553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03C3E5E5-A944-7E6E-ED22-A902AB00445D}"/>
              </a:ext>
            </a:extLst>
          </p:cNvPr>
          <p:cNvSpPr txBox="1"/>
          <p:nvPr/>
        </p:nvSpPr>
        <p:spPr>
          <a:xfrm>
            <a:off x="5181600" y="5905036"/>
            <a:ext cx="151892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Electron</a:t>
            </a:r>
            <a:r>
              <a:rPr kumimoji="0" sz="1400" b="0" i="0" u="none" strike="noStrike" kern="1200" cap="none" spc="-3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Sources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32C6CE40-5CEE-F4AA-C364-E422F9E4946D}"/>
              </a:ext>
            </a:extLst>
          </p:cNvPr>
          <p:cNvSpPr/>
          <p:nvPr/>
        </p:nvSpPr>
        <p:spPr>
          <a:xfrm>
            <a:off x="5456301" y="4851546"/>
            <a:ext cx="1229360" cy="1093470"/>
          </a:xfrm>
          <a:custGeom>
            <a:avLst/>
            <a:gdLst/>
            <a:ahLst/>
            <a:cxnLst/>
            <a:rect l="l" t="t" r="r" b="b"/>
            <a:pathLst>
              <a:path w="1229359" h="1093470">
                <a:moveTo>
                  <a:pt x="145161" y="1020737"/>
                </a:moveTo>
                <a:lnTo>
                  <a:pt x="47396" y="74841"/>
                </a:lnTo>
                <a:lnTo>
                  <a:pt x="75819" y="71882"/>
                </a:lnTo>
                <a:lnTo>
                  <a:pt x="69672" y="62230"/>
                </a:lnTo>
                <a:lnTo>
                  <a:pt x="30099" y="0"/>
                </a:lnTo>
                <a:lnTo>
                  <a:pt x="0" y="79756"/>
                </a:lnTo>
                <a:lnTo>
                  <a:pt x="28486" y="76809"/>
                </a:lnTo>
                <a:lnTo>
                  <a:pt x="126238" y="1022692"/>
                </a:lnTo>
                <a:lnTo>
                  <a:pt x="145161" y="1020737"/>
                </a:lnTo>
                <a:close/>
              </a:path>
              <a:path w="1229359" h="1093470">
                <a:moveTo>
                  <a:pt x="1228852" y="82169"/>
                </a:moveTo>
                <a:lnTo>
                  <a:pt x="1222908" y="60452"/>
                </a:lnTo>
                <a:lnTo>
                  <a:pt x="1206373" y="0"/>
                </a:lnTo>
                <a:lnTo>
                  <a:pt x="1154176" y="67310"/>
                </a:lnTo>
                <a:lnTo>
                  <a:pt x="1182192" y="72885"/>
                </a:lnTo>
                <a:lnTo>
                  <a:pt x="980821" y="1089190"/>
                </a:lnTo>
                <a:lnTo>
                  <a:pt x="999617" y="1092898"/>
                </a:lnTo>
                <a:lnTo>
                  <a:pt x="1200848" y="76606"/>
                </a:lnTo>
                <a:lnTo>
                  <a:pt x="1228852" y="8216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0">
            <a:extLst>
              <a:ext uri="{FF2B5EF4-FFF2-40B4-BE49-F238E27FC236}">
                <a16:creationId xmlns:a16="http://schemas.microsoft.com/office/drawing/2014/main" id="{75ED632A-5EDE-2030-ACFD-39E6FBA6BCB9}"/>
              </a:ext>
            </a:extLst>
          </p:cNvPr>
          <p:cNvSpPr txBox="1"/>
          <p:nvPr/>
        </p:nvSpPr>
        <p:spPr>
          <a:xfrm>
            <a:off x="7917815" y="5892940"/>
            <a:ext cx="891540" cy="226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7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Klystrons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object 11">
            <a:extLst>
              <a:ext uri="{FF2B5EF4-FFF2-40B4-BE49-F238E27FC236}">
                <a16:creationId xmlns:a16="http://schemas.microsoft.com/office/drawing/2014/main" id="{9D9A71B2-16A6-8B4D-FD56-BB85414DDBD0}"/>
              </a:ext>
            </a:extLst>
          </p:cNvPr>
          <p:cNvSpPr/>
          <p:nvPr/>
        </p:nvSpPr>
        <p:spPr>
          <a:xfrm>
            <a:off x="1189799" y="4111897"/>
            <a:ext cx="7078345" cy="1761489"/>
          </a:xfrm>
          <a:custGeom>
            <a:avLst/>
            <a:gdLst/>
            <a:ahLst/>
            <a:cxnLst/>
            <a:rect l="l" t="t" r="r" b="b"/>
            <a:pathLst>
              <a:path w="7078345" h="1761489">
                <a:moveTo>
                  <a:pt x="247586" y="386842"/>
                </a:moveTo>
                <a:lnTo>
                  <a:pt x="242836" y="338201"/>
                </a:lnTo>
                <a:lnTo>
                  <a:pt x="239331" y="302133"/>
                </a:lnTo>
                <a:lnTo>
                  <a:pt x="215163" y="317271"/>
                </a:lnTo>
                <a:lnTo>
                  <a:pt x="16129" y="0"/>
                </a:lnTo>
                <a:lnTo>
                  <a:pt x="0" y="10160"/>
                </a:lnTo>
                <a:lnTo>
                  <a:pt x="199009" y="327380"/>
                </a:lnTo>
                <a:lnTo>
                  <a:pt x="174815" y="342519"/>
                </a:lnTo>
                <a:lnTo>
                  <a:pt x="247586" y="386842"/>
                </a:lnTo>
                <a:close/>
              </a:path>
              <a:path w="7078345" h="1761489">
                <a:moveTo>
                  <a:pt x="937958" y="15113"/>
                </a:moveTo>
                <a:lnTo>
                  <a:pt x="920559" y="7239"/>
                </a:lnTo>
                <a:lnTo>
                  <a:pt x="749820" y="389509"/>
                </a:lnTo>
                <a:lnTo>
                  <a:pt x="723709" y="377825"/>
                </a:lnTo>
                <a:lnTo>
                  <a:pt x="727392" y="462915"/>
                </a:lnTo>
                <a:lnTo>
                  <a:pt x="793305" y="408940"/>
                </a:lnTo>
                <a:lnTo>
                  <a:pt x="767156" y="397256"/>
                </a:lnTo>
                <a:lnTo>
                  <a:pt x="937958" y="15113"/>
                </a:lnTo>
                <a:close/>
              </a:path>
              <a:path w="7078345" h="1761489">
                <a:moveTo>
                  <a:pt x="2633916" y="1175512"/>
                </a:moveTo>
                <a:lnTo>
                  <a:pt x="2627566" y="1162812"/>
                </a:lnTo>
                <a:lnTo>
                  <a:pt x="2595816" y="1099312"/>
                </a:lnTo>
                <a:lnTo>
                  <a:pt x="2557716" y="1175512"/>
                </a:lnTo>
                <a:lnTo>
                  <a:pt x="2586291" y="1175512"/>
                </a:lnTo>
                <a:lnTo>
                  <a:pt x="2586291" y="1761172"/>
                </a:lnTo>
                <a:lnTo>
                  <a:pt x="2605341" y="1761172"/>
                </a:lnTo>
                <a:lnTo>
                  <a:pt x="2605341" y="1175512"/>
                </a:lnTo>
                <a:lnTo>
                  <a:pt x="2633916" y="1175512"/>
                </a:lnTo>
                <a:close/>
              </a:path>
              <a:path w="7078345" h="1761489">
                <a:moveTo>
                  <a:pt x="6450393" y="203073"/>
                </a:moveTo>
                <a:lnTo>
                  <a:pt x="6444297" y="185039"/>
                </a:lnTo>
                <a:lnTo>
                  <a:pt x="5877636" y="374180"/>
                </a:lnTo>
                <a:lnTo>
                  <a:pt x="5868606" y="347091"/>
                </a:lnTo>
                <a:lnTo>
                  <a:pt x="5808408" y="407416"/>
                </a:lnTo>
                <a:lnTo>
                  <a:pt x="5892736" y="419354"/>
                </a:lnTo>
                <a:lnTo>
                  <a:pt x="5885053" y="396367"/>
                </a:lnTo>
                <a:lnTo>
                  <a:pt x="5883707" y="392341"/>
                </a:lnTo>
                <a:lnTo>
                  <a:pt x="6450393" y="203073"/>
                </a:lnTo>
                <a:close/>
              </a:path>
              <a:path w="7078345" h="1761489">
                <a:moveTo>
                  <a:pt x="7077900" y="1382776"/>
                </a:moveTo>
                <a:lnTo>
                  <a:pt x="7071550" y="1370076"/>
                </a:lnTo>
                <a:lnTo>
                  <a:pt x="7039800" y="1306576"/>
                </a:lnTo>
                <a:lnTo>
                  <a:pt x="7001700" y="1382776"/>
                </a:lnTo>
                <a:lnTo>
                  <a:pt x="7030275" y="1382776"/>
                </a:lnTo>
                <a:lnTo>
                  <a:pt x="7030275" y="1759305"/>
                </a:lnTo>
                <a:lnTo>
                  <a:pt x="7049325" y="1759305"/>
                </a:lnTo>
                <a:lnTo>
                  <a:pt x="7049325" y="1382776"/>
                </a:lnTo>
                <a:lnTo>
                  <a:pt x="7077900" y="1382776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ject 12">
            <a:extLst>
              <a:ext uri="{FF2B5EF4-FFF2-40B4-BE49-F238E27FC236}">
                <a16:creationId xmlns:a16="http://schemas.microsoft.com/office/drawing/2014/main" id="{228C9A64-C0AA-3899-795B-7BBD33193093}"/>
              </a:ext>
            </a:extLst>
          </p:cNvPr>
          <p:cNvSpPr txBox="1"/>
          <p:nvPr/>
        </p:nvSpPr>
        <p:spPr>
          <a:xfrm>
            <a:off x="2036826" y="3845452"/>
            <a:ext cx="1083945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Spectrometer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" name="object 13">
            <a:extLst>
              <a:ext uri="{FF2B5EF4-FFF2-40B4-BE49-F238E27FC236}">
                <a16:creationId xmlns:a16="http://schemas.microsoft.com/office/drawing/2014/main" id="{224316CC-869E-6B17-B1EC-A9339B9D9A9C}"/>
              </a:ext>
            </a:extLst>
          </p:cNvPr>
          <p:cNvSpPr txBox="1"/>
          <p:nvPr/>
        </p:nvSpPr>
        <p:spPr>
          <a:xfrm>
            <a:off x="7683754" y="3944511"/>
            <a:ext cx="1099820" cy="4514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Laser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beam 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compressor</a:t>
            </a:r>
            <a:r>
              <a:rPr kumimoji="0" sz="1400" b="0" i="0" u="none" strike="noStrike" kern="1200" cap="none" spc="-7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object 14">
            <a:extLst>
              <a:ext uri="{FF2B5EF4-FFF2-40B4-BE49-F238E27FC236}">
                <a16:creationId xmlns:a16="http://schemas.microsoft.com/office/drawing/2014/main" id="{2AF1CF65-4B58-C6D3-D04E-EBE645DAC338}"/>
              </a:ext>
            </a:extLst>
          </p:cNvPr>
          <p:cNvSpPr txBox="1"/>
          <p:nvPr/>
        </p:nvSpPr>
        <p:spPr>
          <a:xfrm>
            <a:off x="589889" y="3615709"/>
            <a:ext cx="1099820" cy="45148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Laser </a:t>
            </a:r>
            <a:r>
              <a:rPr kumimoji="0" sz="1400" b="0" i="0" u="none" strike="noStrike" kern="1200" cap="none" spc="-2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beam  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compressor</a:t>
            </a:r>
            <a:r>
              <a:rPr kumimoji="0" sz="1400" b="0" i="0" u="none" strike="noStrike" kern="1200" cap="none" spc="-4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7" name="object 15">
            <a:extLst>
              <a:ext uri="{FF2B5EF4-FFF2-40B4-BE49-F238E27FC236}">
                <a16:creationId xmlns:a16="http://schemas.microsoft.com/office/drawing/2014/main" id="{E4D7D6C5-DE30-9C78-A304-4D3077B295E9}"/>
              </a:ext>
            </a:extLst>
          </p:cNvPr>
          <p:cNvSpPr txBox="1"/>
          <p:nvPr/>
        </p:nvSpPr>
        <p:spPr>
          <a:xfrm>
            <a:off x="3092323" y="5916313"/>
            <a:ext cx="1565275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 </a:t>
            </a:r>
            <a:r>
              <a:rPr kumimoji="0" sz="1400" b="0" i="0" u="none" strike="noStrike" kern="1200" cap="none" spc="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WDL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Chiller</a:t>
            </a:r>
            <a:r>
              <a:rPr kumimoji="0" sz="1400" b="0" i="0" u="none" strike="noStrike" kern="1200" cap="none" spc="-19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Units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" name="object 16">
            <a:extLst>
              <a:ext uri="{FF2B5EF4-FFF2-40B4-BE49-F238E27FC236}">
                <a16:creationId xmlns:a16="http://schemas.microsoft.com/office/drawing/2014/main" id="{73EF51B8-007A-F857-7AD7-F4114CD443F6}"/>
              </a:ext>
            </a:extLst>
          </p:cNvPr>
          <p:cNvSpPr txBox="1"/>
          <p:nvPr/>
        </p:nvSpPr>
        <p:spPr>
          <a:xfrm>
            <a:off x="4757203" y="3240703"/>
            <a:ext cx="6794381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AWAKE </a:t>
            </a:r>
            <a:r>
              <a:rPr kumimoji="0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CNGS 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Area </a:t>
            </a:r>
            <a:r>
              <a:rPr kumimoji="0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Dismantling is </a:t>
            </a:r>
            <a:r>
              <a:rPr kumimoji="0" lang="en-US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before &amp; 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during LS3</a:t>
            </a:r>
            <a:r>
              <a:rPr kumimoji="0" sz="1600" b="0" i="0" u="none" strike="noStrike" kern="1200" cap="none" spc="-2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(202</a:t>
            </a:r>
            <a:r>
              <a:rPr kumimoji="0" lang="en-US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5-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</a:t>
            </a:r>
            <a:r>
              <a:rPr kumimoji="0" lang="en-US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6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Run2</a:t>
            </a:r>
            <a:r>
              <a:rPr kumimoji="0" lang="en-US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Integration/installation</a:t>
            </a:r>
            <a:r>
              <a:rPr kumimoji="0" lang="fr-CH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/commissioning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600" b="0" i="0" u="none" strike="noStrike" kern="1200" cap="none" spc="-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is </a:t>
            </a:r>
            <a:r>
              <a:rPr kumimoji="0" sz="1600" b="0" i="0" u="none" strike="noStrike" kern="1200" cap="none" spc="-10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during LS3</a:t>
            </a:r>
            <a:r>
              <a:rPr kumimoji="0" sz="1600" b="0" i="0" u="none" strike="noStrike" kern="1200" cap="none" spc="18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(202</a:t>
            </a:r>
            <a:r>
              <a:rPr kumimoji="0" lang="en-US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6-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</a:t>
            </a:r>
            <a:r>
              <a:rPr kumimoji="0" lang="fr-CH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8</a:t>
            </a:r>
            <a:r>
              <a:rPr kumimoji="0" sz="1600" b="0" i="0" u="none" strike="noStrike" kern="1200" cap="none" spc="-15" normalizeH="0" baseline="0" noProof="0" dirty="0">
                <a:ln>
                  <a:noFill/>
                </a:ln>
                <a:solidFill>
                  <a:srgbClr val="00339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</a:t>
            </a:r>
            <a:endParaRPr kumimoji="0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" name="object 18">
            <a:extLst>
              <a:ext uri="{FF2B5EF4-FFF2-40B4-BE49-F238E27FC236}">
                <a16:creationId xmlns:a16="http://schemas.microsoft.com/office/drawing/2014/main" id="{9F433B5B-741E-1906-1CB1-C9ECE53AD29B}"/>
              </a:ext>
            </a:extLst>
          </p:cNvPr>
          <p:cNvSpPr/>
          <p:nvPr/>
        </p:nvSpPr>
        <p:spPr>
          <a:xfrm>
            <a:off x="1304544" y="1183062"/>
            <a:ext cx="9620588" cy="20319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object 19">
            <a:extLst>
              <a:ext uri="{FF2B5EF4-FFF2-40B4-BE49-F238E27FC236}">
                <a16:creationId xmlns:a16="http://schemas.microsoft.com/office/drawing/2014/main" id="{FC5D4BE0-AA8D-5BCC-DBA0-6A32F556BC6F}"/>
              </a:ext>
            </a:extLst>
          </p:cNvPr>
          <p:cNvSpPr/>
          <p:nvPr/>
        </p:nvSpPr>
        <p:spPr>
          <a:xfrm>
            <a:off x="5812282" y="1126674"/>
            <a:ext cx="4251197" cy="1511935"/>
          </a:xfrm>
          <a:custGeom>
            <a:avLst/>
            <a:gdLst/>
            <a:ahLst/>
            <a:cxnLst/>
            <a:rect l="l" t="t" r="r" b="b"/>
            <a:pathLst>
              <a:path w="4249420" h="1511935">
                <a:moveTo>
                  <a:pt x="0" y="1511808"/>
                </a:moveTo>
                <a:lnTo>
                  <a:pt x="4248912" y="1511808"/>
                </a:lnTo>
                <a:lnTo>
                  <a:pt x="4248912" y="0"/>
                </a:lnTo>
                <a:lnTo>
                  <a:pt x="0" y="0"/>
                </a:lnTo>
                <a:lnTo>
                  <a:pt x="0" y="1511808"/>
                </a:lnTo>
                <a:close/>
              </a:path>
            </a:pathLst>
          </a:custGeom>
          <a:ln w="28575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object 20">
            <a:extLst>
              <a:ext uri="{FF2B5EF4-FFF2-40B4-BE49-F238E27FC236}">
                <a16:creationId xmlns:a16="http://schemas.microsoft.com/office/drawing/2014/main" id="{A9E4E533-982E-5E59-DD51-1A14D4EE2966}"/>
              </a:ext>
            </a:extLst>
          </p:cNvPr>
          <p:cNvSpPr txBox="1"/>
          <p:nvPr/>
        </p:nvSpPr>
        <p:spPr>
          <a:xfrm>
            <a:off x="342087" y="1400816"/>
            <a:ext cx="62992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Ru</a:t>
            </a:r>
            <a:r>
              <a:rPr kumimoji="0" sz="20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</a:t>
            </a:r>
            <a:r>
              <a:rPr kumimoji="0" sz="20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3" name="object 21">
            <a:extLst>
              <a:ext uri="{FF2B5EF4-FFF2-40B4-BE49-F238E27FC236}">
                <a16:creationId xmlns:a16="http://schemas.microsoft.com/office/drawing/2014/main" id="{C2EE75B8-46AE-5D6B-4247-99FD4E975C16}"/>
              </a:ext>
            </a:extLst>
          </p:cNvPr>
          <p:cNvSpPr txBox="1"/>
          <p:nvPr/>
        </p:nvSpPr>
        <p:spPr>
          <a:xfrm>
            <a:off x="5813487" y="710377"/>
            <a:ext cx="4248785" cy="346249"/>
          </a:xfrm>
          <a:prstGeom prst="rect">
            <a:avLst/>
          </a:prstGeom>
          <a:ln w="28575">
            <a:solidFill>
              <a:srgbClr val="FFC00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1: dismantling of run 2b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" name="object 22">
            <a:extLst>
              <a:ext uri="{FF2B5EF4-FFF2-40B4-BE49-F238E27FC236}">
                <a16:creationId xmlns:a16="http://schemas.microsoft.com/office/drawing/2014/main" id="{4C513E73-FBCC-1403-B2B4-01A7B8DEDD20}"/>
              </a:ext>
            </a:extLst>
          </p:cNvPr>
          <p:cNvSpPr txBox="1"/>
          <p:nvPr/>
        </p:nvSpPr>
        <p:spPr>
          <a:xfrm>
            <a:off x="5736082" y="2698044"/>
            <a:ext cx="586740" cy="2381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" name="object 23">
            <a:extLst>
              <a:ext uri="{FF2B5EF4-FFF2-40B4-BE49-F238E27FC236}">
                <a16:creationId xmlns:a16="http://schemas.microsoft.com/office/drawing/2014/main" id="{1C5B8DAC-6E82-321A-EC8A-FF813A458872}"/>
              </a:ext>
            </a:extLst>
          </p:cNvPr>
          <p:cNvSpPr txBox="1"/>
          <p:nvPr/>
        </p:nvSpPr>
        <p:spPr>
          <a:xfrm>
            <a:off x="4169409" y="2559691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6" name="object 24">
            <a:extLst>
              <a:ext uri="{FF2B5EF4-FFF2-40B4-BE49-F238E27FC236}">
                <a16:creationId xmlns:a16="http://schemas.microsoft.com/office/drawing/2014/main" id="{A91A2C66-20AB-6D29-CF8E-0AB2B81B6854}"/>
              </a:ext>
            </a:extLst>
          </p:cNvPr>
          <p:cNvSpPr txBox="1"/>
          <p:nvPr/>
        </p:nvSpPr>
        <p:spPr>
          <a:xfrm>
            <a:off x="3371469" y="2559691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7" name="object 25">
            <a:extLst>
              <a:ext uri="{FF2B5EF4-FFF2-40B4-BE49-F238E27FC236}">
                <a16:creationId xmlns:a16="http://schemas.microsoft.com/office/drawing/2014/main" id="{1DA5CB42-1845-75B5-BF69-DC7540C50385}"/>
              </a:ext>
            </a:extLst>
          </p:cNvPr>
          <p:cNvSpPr txBox="1"/>
          <p:nvPr/>
        </p:nvSpPr>
        <p:spPr>
          <a:xfrm>
            <a:off x="1413510" y="2559691"/>
            <a:ext cx="587375" cy="238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1200" cap="none" spc="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</a:t>
            </a:r>
            <a:r>
              <a:rPr kumimoji="0" sz="1400" b="0" i="0" u="none" strike="noStrike" kern="1200" cap="none" spc="-10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</a:t>
            </a:r>
            <a:r>
              <a:rPr kumimoji="0" sz="1400" b="0" i="0" u="none" strike="noStrike" kern="1200" cap="none" spc="-1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</a:t>
            </a:r>
            <a:r>
              <a:rPr kumimoji="0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5</a:t>
            </a:r>
            <a:endParaRPr kumimoji="0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75FCB1B-9DC2-8CC7-09FE-26E4263012FE}"/>
              </a:ext>
            </a:extLst>
          </p:cNvPr>
          <p:cNvSpPr/>
          <p:nvPr/>
        </p:nvSpPr>
        <p:spPr>
          <a:xfrm>
            <a:off x="5736082" y="5366658"/>
            <a:ext cx="359918" cy="15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E9B46E0-700C-22E4-BE32-D891970802E5}"/>
              </a:ext>
            </a:extLst>
          </p:cNvPr>
          <p:cNvCxnSpPr>
            <a:cxnSpLocks/>
            <a:stCxn id="32" idx="0"/>
            <a:endCxn id="30" idx="3"/>
          </p:cNvCxnSpPr>
          <p:nvPr/>
        </p:nvCxnSpPr>
        <p:spPr>
          <a:xfrm flipH="1" flipV="1">
            <a:off x="6096000" y="5442858"/>
            <a:ext cx="1123612" cy="41910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bject 8">
            <a:extLst>
              <a:ext uri="{FF2B5EF4-FFF2-40B4-BE49-F238E27FC236}">
                <a16:creationId xmlns:a16="http://schemas.microsoft.com/office/drawing/2014/main" id="{85FE5DC1-C12C-48D7-48DA-AD40F25A36ED}"/>
              </a:ext>
            </a:extLst>
          </p:cNvPr>
          <p:cNvSpPr txBox="1"/>
          <p:nvPr/>
        </p:nvSpPr>
        <p:spPr>
          <a:xfrm>
            <a:off x="6739429" y="5861958"/>
            <a:ext cx="960365" cy="44242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0" lvl="0" indent="0" algn="ctr" defTabSz="914400" rtl="0" eaLnBrk="1" fontAlgn="auto" latinLnBrk="0" hangingPunct="1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0" i="0" u="none" strike="noStrike" kern="1200" cap="none" spc="-5" normalizeH="0" baseline="0" noProof="0" dirty="0">
                <a:ln>
                  <a:noFill/>
                </a:ln>
                <a:solidFill>
                  <a:srgbClr val="002578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UV laser room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object 19">
            <a:extLst>
              <a:ext uri="{FF2B5EF4-FFF2-40B4-BE49-F238E27FC236}">
                <a16:creationId xmlns:a16="http://schemas.microsoft.com/office/drawing/2014/main" id="{67BBB80B-7D8A-DB6B-3E72-7627292E970C}"/>
              </a:ext>
            </a:extLst>
          </p:cNvPr>
          <p:cNvSpPr/>
          <p:nvPr/>
        </p:nvSpPr>
        <p:spPr>
          <a:xfrm>
            <a:off x="1189799" y="1126674"/>
            <a:ext cx="4546283" cy="1511935"/>
          </a:xfrm>
          <a:custGeom>
            <a:avLst/>
            <a:gdLst/>
            <a:ahLst/>
            <a:cxnLst/>
            <a:rect l="l" t="t" r="r" b="b"/>
            <a:pathLst>
              <a:path w="4249420" h="1511935">
                <a:moveTo>
                  <a:pt x="0" y="1511808"/>
                </a:moveTo>
                <a:lnTo>
                  <a:pt x="4248912" y="1511808"/>
                </a:lnTo>
                <a:lnTo>
                  <a:pt x="4248912" y="0"/>
                </a:lnTo>
                <a:lnTo>
                  <a:pt x="0" y="0"/>
                </a:lnTo>
                <a:lnTo>
                  <a:pt x="0" y="1511808"/>
                </a:lnTo>
                <a:close/>
              </a:path>
            </a:pathLst>
          </a:custGeom>
          <a:ln w="28575"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object 21">
            <a:extLst>
              <a:ext uri="{FF2B5EF4-FFF2-40B4-BE49-F238E27FC236}">
                <a16:creationId xmlns:a16="http://schemas.microsoft.com/office/drawing/2014/main" id="{1D588CCC-5A89-49F3-2618-3CD65ECA0DFB}"/>
              </a:ext>
            </a:extLst>
          </p:cNvPr>
          <p:cNvSpPr txBox="1"/>
          <p:nvPr/>
        </p:nvSpPr>
        <p:spPr>
          <a:xfrm>
            <a:off x="1189799" y="710378"/>
            <a:ext cx="4546283" cy="343536"/>
          </a:xfrm>
          <a:prstGeom prst="rect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2: CNGS dismantling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6" name="object 19">
            <a:extLst>
              <a:ext uri="{FF2B5EF4-FFF2-40B4-BE49-F238E27FC236}">
                <a16:creationId xmlns:a16="http://schemas.microsoft.com/office/drawing/2014/main" id="{1727453B-3CB0-71CA-4A7F-9F922CEA7FF3}"/>
              </a:ext>
            </a:extLst>
          </p:cNvPr>
          <p:cNvSpPr/>
          <p:nvPr/>
        </p:nvSpPr>
        <p:spPr>
          <a:xfrm>
            <a:off x="1244630" y="4370201"/>
            <a:ext cx="9171579" cy="1380830"/>
          </a:xfrm>
          <a:custGeom>
            <a:avLst/>
            <a:gdLst/>
            <a:ahLst/>
            <a:cxnLst/>
            <a:rect l="l" t="t" r="r" b="b"/>
            <a:pathLst>
              <a:path w="4249420" h="1511935">
                <a:moveTo>
                  <a:pt x="0" y="1511808"/>
                </a:moveTo>
                <a:lnTo>
                  <a:pt x="4248912" y="1511808"/>
                </a:lnTo>
                <a:lnTo>
                  <a:pt x="4248912" y="0"/>
                </a:lnTo>
                <a:lnTo>
                  <a:pt x="0" y="0"/>
                </a:lnTo>
                <a:lnTo>
                  <a:pt x="0" y="1511808"/>
                </a:lnTo>
                <a:close/>
              </a:path>
            </a:pathLst>
          </a:custGeom>
          <a:ln w="28575">
            <a:solidFill>
              <a:srgbClr val="92D050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object 21">
            <a:extLst>
              <a:ext uri="{FF2B5EF4-FFF2-40B4-BE49-F238E27FC236}">
                <a16:creationId xmlns:a16="http://schemas.microsoft.com/office/drawing/2014/main" id="{BF5FDB49-D236-2BAA-33DC-A88EFA1FFD8D}"/>
              </a:ext>
            </a:extLst>
          </p:cNvPr>
          <p:cNvSpPr txBox="1"/>
          <p:nvPr/>
        </p:nvSpPr>
        <p:spPr>
          <a:xfrm>
            <a:off x="10543319" y="4370201"/>
            <a:ext cx="1568096" cy="961802"/>
          </a:xfrm>
          <a:prstGeom prst="rect">
            <a:avLst/>
          </a:prstGeom>
          <a:ln w="28575">
            <a:solidFill>
              <a:srgbClr val="92D05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3: Run2c installation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960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3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7B04EA1-AF5B-1606-5C2B-2CB9A8171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3953"/>
            <a:ext cx="12192000" cy="24965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DA2256-C3FA-7C4B-FD40-56E1AE278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-48824"/>
            <a:ext cx="10515600" cy="1325563"/>
          </a:xfrm>
        </p:spPr>
        <p:txBody>
          <a:bodyPr/>
          <a:lstStyle/>
          <a:p>
            <a:r>
              <a:rPr lang="fr-CH" dirty="0"/>
              <a:t>Timeline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6BD798-8F98-D65F-D5B4-072FAB574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3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229EC9-9830-C6EA-4677-A735FC94E7DE}"/>
              </a:ext>
            </a:extLst>
          </p:cNvPr>
          <p:cNvSpPr/>
          <p:nvPr/>
        </p:nvSpPr>
        <p:spPr>
          <a:xfrm>
            <a:off x="6891913" y="1787011"/>
            <a:ext cx="1188720" cy="505697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2A30A1E-0E5C-B94C-0249-537632699DA6}"/>
              </a:ext>
            </a:extLst>
          </p:cNvPr>
          <p:cNvCxnSpPr>
            <a:cxnSpLocks/>
            <a:stCxn id="10" idx="2"/>
            <a:endCxn id="24" idx="0"/>
          </p:cNvCxnSpPr>
          <p:nvPr/>
        </p:nvCxnSpPr>
        <p:spPr>
          <a:xfrm flipH="1">
            <a:off x="3735340" y="2292708"/>
            <a:ext cx="3750933" cy="1040873"/>
          </a:xfrm>
          <a:prstGeom prst="line">
            <a:avLst/>
          </a:prstGeom>
          <a:ln w="285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4DA7897-7B30-ACC0-0E5E-31559A733DD4}"/>
              </a:ext>
            </a:extLst>
          </p:cNvPr>
          <p:cNvSpPr txBox="1"/>
          <p:nvPr/>
        </p:nvSpPr>
        <p:spPr>
          <a:xfrm>
            <a:off x="7654458" y="5932401"/>
            <a:ext cx="4458889" cy="7078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2000" dirty="0"/>
              <a:t>If the 2 </a:t>
            </a:r>
            <a:r>
              <a:rPr lang="en-GB" sz="2000" dirty="0"/>
              <a:t>additional weeks of beam approved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fr-CH" sz="2000" dirty="0">
                <a:sym typeface="Wingdings" panose="05000000000000000000" pitchFamily="2" charset="2"/>
              </a:rPr>
              <a:t>~1month shift</a:t>
            </a:r>
            <a:endParaRPr lang="en-GB" sz="2000" dirty="0"/>
          </a:p>
        </p:txBody>
      </p:sp>
      <p:sp>
        <p:nvSpPr>
          <p:cNvPr id="3" name="object 21">
            <a:extLst>
              <a:ext uri="{FF2B5EF4-FFF2-40B4-BE49-F238E27FC236}">
                <a16:creationId xmlns:a16="http://schemas.microsoft.com/office/drawing/2014/main" id="{21FE97CD-1251-78D9-1245-3FD163EF3064}"/>
              </a:ext>
            </a:extLst>
          </p:cNvPr>
          <p:cNvSpPr txBox="1"/>
          <p:nvPr/>
        </p:nvSpPr>
        <p:spPr>
          <a:xfrm>
            <a:off x="11210418" y="81437"/>
            <a:ext cx="912076" cy="351101"/>
          </a:xfrm>
          <a:prstGeom prst="rect">
            <a:avLst/>
          </a:prstGeom>
          <a:solidFill>
            <a:srgbClr val="FFC000"/>
          </a:solidFill>
          <a:ln w="28575">
            <a:solidFill>
              <a:srgbClr val="FFC00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1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D71576-B24D-4A65-7588-B54F98D36625}"/>
              </a:ext>
            </a:extLst>
          </p:cNvPr>
          <p:cNvSpPr txBox="1"/>
          <p:nvPr/>
        </p:nvSpPr>
        <p:spPr>
          <a:xfrm>
            <a:off x="65458" y="4997246"/>
            <a:ext cx="7310648" cy="861774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End of Awake operations</a:t>
            </a:r>
            <a:r>
              <a:rPr lang="en-GB" sz="1600" dirty="0">
                <a:sym typeface="Wingdings" panose="05000000000000000000" pitchFamily="2" charset="2"/>
              </a:rPr>
              <a:t>: </a:t>
            </a:r>
            <a:r>
              <a:rPr lang="en-GB" sz="1600" dirty="0">
                <a:highlight>
                  <a:srgbClr val="FFFF00"/>
                </a:highlight>
                <a:sym typeface="Wingdings" panose="05000000000000000000" pitchFamily="2" charset="2"/>
              </a:rPr>
              <a:t>October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Run 2b dismantling: 2months of decommissioning + 3 months of transport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Decabling: ~2 months of works</a:t>
            </a:r>
            <a:endParaRPr lang="en-GB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EFA955-BC76-E015-4591-8CE3BF1E3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6906" y="3195080"/>
            <a:ext cx="4650902" cy="2575572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8F18CC0-EB87-ED1B-80F6-B59402AB6A75}"/>
              </a:ext>
            </a:extLst>
          </p:cNvPr>
          <p:cNvCxnSpPr>
            <a:cxnSpLocks/>
            <a:stCxn id="8" idx="0"/>
            <a:endCxn id="10" idx="3"/>
          </p:cNvCxnSpPr>
          <p:nvPr/>
        </p:nvCxnSpPr>
        <p:spPr>
          <a:xfrm flipH="1" flipV="1">
            <a:off x="8080633" y="2039860"/>
            <a:ext cx="1741724" cy="11552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7758F8C9-9D86-9CD8-491E-53F080C44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839" y="3333581"/>
            <a:ext cx="7239001" cy="1557818"/>
          </a:xfrm>
          <a:prstGeom prst="rect">
            <a:avLst/>
          </a:prstGeom>
          <a:ln w="28575">
            <a:solidFill>
              <a:srgbClr val="7030A0"/>
            </a:solidFill>
            <a:prstDash val="sysDash"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E51893C-4C66-28A8-BFE7-A226680E0C4D}"/>
              </a:ext>
            </a:extLst>
          </p:cNvPr>
          <p:cNvSpPr txBox="1"/>
          <p:nvPr/>
        </p:nvSpPr>
        <p:spPr>
          <a:xfrm rot="21600000">
            <a:off x="5340601" y="3673241"/>
            <a:ext cx="2261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b="1" dirty="0">
                <a:solidFill>
                  <a:srgbClr val="FF0000"/>
                </a:solidFill>
              </a:rPr>
              <a:t>DRAFT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56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A7CEDA5-AB21-7D4C-0596-6EC02821DC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1761"/>
          <a:stretch/>
        </p:blipFill>
        <p:spPr>
          <a:xfrm>
            <a:off x="4189705" y="423198"/>
            <a:ext cx="7963677" cy="17582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FB0BFCE-6FAF-1FC1-4C35-419AB204D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818" y="52109"/>
            <a:ext cx="10515600" cy="916389"/>
          </a:xfrm>
        </p:spPr>
        <p:txBody>
          <a:bodyPr/>
          <a:lstStyle/>
          <a:p>
            <a:r>
              <a:rPr lang="fr-CH" dirty="0"/>
              <a:t>Run 2c installation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90033-81EE-F761-32F1-6FA166681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43" y="829340"/>
            <a:ext cx="4045910" cy="5663340"/>
          </a:xfrm>
        </p:spPr>
        <p:txBody>
          <a:bodyPr>
            <a:normAutofit/>
          </a:bodyPr>
          <a:lstStyle/>
          <a:p>
            <a:pPr algn="just"/>
            <a:r>
              <a:rPr lang="en-GB" sz="2400" dirty="0"/>
              <a:t>I</a:t>
            </a:r>
            <a:r>
              <a:rPr lang="en-GB" sz="2400" dirty="0">
                <a:sym typeface="Wingdings" panose="05000000000000000000" pitchFamily="2" charset="2"/>
              </a:rPr>
              <a:t>nstalling run 2c during LS3 brings some constraints:</a:t>
            </a:r>
          </a:p>
          <a:p>
            <a:pPr lvl="1" algn="just"/>
            <a:r>
              <a:rPr lang="en-GB" sz="2000" dirty="0"/>
              <a:t>Availability of resources</a:t>
            </a:r>
          </a:p>
          <a:p>
            <a:pPr lvl="1" algn="just"/>
            <a:r>
              <a:rPr lang="en-GB" sz="2000" dirty="0"/>
              <a:t>Respect deadlines linked to LS3 even though the project is not yet approved</a:t>
            </a:r>
          </a:p>
          <a:p>
            <a:r>
              <a:rPr lang="en-GB" sz="2400" dirty="0"/>
              <a:t>For AWAKE, next milestones:</a:t>
            </a:r>
          </a:p>
          <a:p>
            <a:pPr lvl="1"/>
            <a:r>
              <a:rPr lang="en-GB" sz="2000" b="1" dirty="0"/>
              <a:t>PLAN </a:t>
            </a:r>
            <a:r>
              <a:rPr lang="en-GB" sz="2000" dirty="0"/>
              <a:t>activities by</a:t>
            </a:r>
            <a:r>
              <a:rPr lang="en-GB" sz="2000" b="1" dirty="0"/>
              <a:t> 31.03.2024</a:t>
            </a:r>
          </a:p>
          <a:p>
            <a:pPr lvl="1"/>
            <a:r>
              <a:rPr lang="en-GB" sz="2000" b="1" dirty="0"/>
              <a:t>Cabling </a:t>
            </a:r>
            <a:r>
              <a:rPr lang="en-GB" sz="2000" dirty="0"/>
              <a:t>request by </a:t>
            </a:r>
            <a:r>
              <a:rPr lang="en-GB" sz="2000" b="1" dirty="0"/>
              <a:t>15.04.2024</a:t>
            </a:r>
          </a:p>
          <a:p>
            <a:pPr lvl="1"/>
            <a:r>
              <a:rPr lang="en-GB" sz="2000" b="1" dirty="0"/>
              <a:t>Electrical network </a:t>
            </a:r>
            <a:r>
              <a:rPr lang="en-GB" sz="2000" dirty="0"/>
              <a:t>request by</a:t>
            </a:r>
            <a:r>
              <a:rPr lang="en-GB" sz="2000" b="1" dirty="0"/>
              <a:t> 15.04.2024</a:t>
            </a:r>
          </a:p>
          <a:p>
            <a:pPr lvl="1" algn="just"/>
            <a:r>
              <a:rPr lang="en-GB" sz="2000" b="1" dirty="0"/>
              <a:t>Review of run2c schedule </a:t>
            </a:r>
            <a:r>
              <a:rPr lang="en-GB" sz="2000" dirty="0"/>
              <a:t>for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CA8FAC-559F-C62D-E8DE-1A256B1B3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</a:t>
            </a:fld>
            <a:endParaRPr lang="en-US"/>
          </a:p>
        </p:txBody>
      </p:sp>
      <p:sp>
        <p:nvSpPr>
          <p:cNvPr id="8" name="object 21">
            <a:extLst>
              <a:ext uri="{FF2B5EF4-FFF2-40B4-BE49-F238E27FC236}">
                <a16:creationId xmlns:a16="http://schemas.microsoft.com/office/drawing/2014/main" id="{D6004029-013B-AB01-172D-77753E220B53}"/>
              </a:ext>
            </a:extLst>
          </p:cNvPr>
          <p:cNvSpPr txBox="1"/>
          <p:nvPr/>
        </p:nvSpPr>
        <p:spPr>
          <a:xfrm>
            <a:off x="11210418" y="81437"/>
            <a:ext cx="912076" cy="351101"/>
          </a:xfrm>
          <a:prstGeom prst="rect">
            <a:avLst/>
          </a:prstGeom>
          <a:solidFill>
            <a:srgbClr val="92D050"/>
          </a:solidFill>
          <a:ln w="28575">
            <a:solidFill>
              <a:srgbClr val="92D050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85725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-1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Step 3</a:t>
            </a:r>
            <a:endParaRPr kumimoji="0" lang="en-GB" sz="20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729AE415-05CB-16B3-56E6-F315DE73C20A}"/>
              </a:ext>
            </a:extLst>
          </p:cNvPr>
          <p:cNvSpPr/>
          <p:nvPr/>
        </p:nvSpPr>
        <p:spPr>
          <a:xfrm>
            <a:off x="5027430" y="1207854"/>
            <a:ext cx="2075122" cy="260158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630A2728-77F3-9ED0-DCA5-E564CECCC0B7}"/>
              </a:ext>
            </a:extLst>
          </p:cNvPr>
          <p:cNvSpPr/>
          <p:nvPr/>
        </p:nvSpPr>
        <p:spPr>
          <a:xfrm>
            <a:off x="7102552" y="1378548"/>
            <a:ext cx="576000" cy="260158"/>
          </a:xfrm>
          <a:prstGeom prst="left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E4D77F78-EF65-11F2-CF24-49FBCD53980F}"/>
              </a:ext>
            </a:extLst>
          </p:cNvPr>
          <p:cNvSpPr/>
          <p:nvPr/>
        </p:nvSpPr>
        <p:spPr>
          <a:xfrm>
            <a:off x="7673399" y="1562387"/>
            <a:ext cx="1440000" cy="260158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Left-Right 11">
            <a:extLst>
              <a:ext uri="{FF2B5EF4-FFF2-40B4-BE49-F238E27FC236}">
                <a16:creationId xmlns:a16="http://schemas.microsoft.com/office/drawing/2014/main" id="{FC49EEB9-3BFE-E8CE-4C15-142371E2BD5D}"/>
              </a:ext>
            </a:extLst>
          </p:cNvPr>
          <p:cNvSpPr/>
          <p:nvPr/>
        </p:nvSpPr>
        <p:spPr>
          <a:xfrm>
            <a:off x="9118551" y="1784304"/>
            <a:ext cx="2538279" cy="260158"/>
          </a:xfrm>
          <a:prstGeom prst="left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E074D1-39DA-ECF8-D6C7-DD360EF43245}"/>
              </a:ext>
            </a:extLst>
          </p:cNvPr>
          <p:cNvSpPr txBox="1"/>
          <p:nvPr/>
        </p:nvSpPr>
        <p:spPr>
          <a:xfrm>
            <a:off x="5313877" y="1207128"/>
            <a:ext cx="15022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Run2b operation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B521FF-3FAE-E07B-4A54-11929ECC6C6F}"/>
              </a:ext>
            </a:extLst>
          </p:cNvPr>
          <p:cNvSpPr txBox="1"/>
          <p:nvPr/>
        </p:nvSpPr>
        <p:spPr>
          <a:xfrm>
            <a:off x="7727399" y="1567790"/>
            <a:ext cx="133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CNGS dismantling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437894-CFED-6466-566B-7FD9D7E65343}"/>
              </a:ext>
            </a:extLst>
          </p:cNvPr>
          <p:cNvSpPr txBox="1"/>
          <p:nvPr/>
        </p:nvSpPr>
        <p:spPr>
          <a:xfrm>
            <a:off x="9721690" y="1792789"/>
            <a:ext cx="133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Run 2c installation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468F25-C530-9556-CCF3-48A21A3D1361}"/>
              </a:ext>
            </a:extLst>
          </p:cNvPr>
          <p:cNvSpPr txBox="1"/>
          <p:nvPr/>
        </p:nvSpPr>
        <p:spPr>
          <a:xfrm>
            <a:off x="7100108" y="1215067"/>
            <a:ext cx="133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chemeClr val="bg1"/>
                </a:solidFill>
              </a:rPr>
              <a:t>Run2b dismantling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27C7A19-3DFC-0C89-5589-51C81D3367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364"/>
          <a:stretch/>
        </p:blipFill>
        <p:spPr>
          <a:xfrm>
            <a:off x="4189705" y="2227806"/>
            <a:ext cx="7963677" cy="351102"/>
          </a:xfrm>
          <a:prstGeom prst="rect">
            <a:avLst/>
          </a:prstGeom>
        </p:spPr>
      </p:pic>
      <p:pic>
        <p:nvPicPr>
          <p:cNvPr id="20" name="Picture 2" descr="Symbole magnétique ATTENTION: h x l 35 x 40 mm, lot de 20 pièces |  kaiserkraft">
            <a:extLst>
              <a:ext uri="{FF2B5EF4-FFF2-40B4-BE49-F238E27FC236}">
                <a16:creationId xmlns:a16="http://schemas.microsoft.com/office/drawing/2014/main" id="{5FBB7DB6-4A10-384E-E75F-6911B31A0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1" t="30850" r="28409" b="28498"/>
          <a:stretch/>
        </p:blipFill>
        <p:spPr bwMode="auto">
          <a:xfrm>
            <a:off x="25491" y="3945045"/>
            <a:ext cx="564392" cy="53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5EBEA40-8EEC-5FA4-EA6C-3392926543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9970" y="2660886"/>
            <a:ext cx="7663588" cy="383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626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056BA-C92A-8D52-AB29-4A15AB9D6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Awake roadmap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960A3BF-1C13-5A0E-455F-4D171D6606B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36187" y="606537"/>
          <a:ext cx="11841808" cy="67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113">
                  <a:extLst>
                    <a:ext uri="{9D8B030D-6E8A-4147-A177-3AD203B41FA5}">
                      <a16:colId xmlns:a16="http://schemas.microsoft.com/office/drawing/2014/main" val="70970855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3358420784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3274354465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669659747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3910364506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925966275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607345243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487151168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4003949582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2995748679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194450890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20334572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2511510203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391707592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839524422"/>
                    </a:ext>
                  </a:extLst>
                </a:gridCol>
                <a:gridCol w="740113">
                  <a:extLst>
                    <a:ext uri="{9D8B030D-6E8A-4147-A177-3AD203B41FA5}">
                      <a16:colId xmlns:a16="http://schemas.microsoft.com/office/drawing/2014/main" val="1313890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noProof="0" dirty="0"/>
                        <a:t>2023</a:t>
                      </a:r>
                      <a:endParaRPr lang="en-GB" sz="1600" noProof="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fr-CH" sz="1600" noProof="0" dirty="0"/>
                        <a:t>2024</a:t>
                      </a:r>
                      <a:endParaRPr lang="en-GB" sz="1600" noProof="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H" sz="1600" noProof="0" dirty="0"/>
                        <a:t>2025</a:t>
                      </a:r>
                      <a:endParaRPr lang="en-GB" sz="1600" noProof="0" dirty="0"/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6358997"/>
                  </a:ext>
                </a:extLst>
              </a:tr>
              <a:tr h="202837"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Dec.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Jan.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Feb.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March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April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May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June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July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Aug.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Sept.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Oct.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Nov.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Dec</a:t>
                      </a:r>
                      <a:r>
                        <a:rPr lang="fr-CH" sz="1400" b="1" noProof="0" dirty="0"/>
                        <a:t>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Jan.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Feb</a:t>
                      </a:r>
                      <a:r>
                        <a:rPr lang="fr-CH" sz="1400" b="1" noProof="0" dirty="0"/>
                        <a:t>.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b="1" noProof="0" dirty="0"/>
                        <a:t>March</a:t>
                      </a:r>
                      <a:endParaRPr lang="en-GB" sz="1400" b="1" noProof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264637"/>
                  </a:ext>
                </a:extLst>
              </a:tr>
            </a:tbl>
          </a:graphicData>
        </a:graphic>
      </p:graphicFrame>
      <p:sp>
        <p:nvSpPr>
          <p:cNvPr id="7" name="Arrow: Right 6">
            <a:extLst>
              <a:ext uri="{FF2B5EF4-FFF2-40B4-BE49-F238E27FC236}">
                <a16:creationId xmlns:a16="http://schemas.microsoft.com/office/drawing/2014/main" id="{EFE42E08-C589-3DA9-4F03-430DC5D05AEA}"/>
              </a:ext>
            </a:extLst>
          </p:cNvPr>
          <p:cNvSpPr/>
          <p:nvPr/>
        </p:nvSpPr>
        <p:spPr>
          <a:xfrm>
            <a:off x="261567" y="1441548"/>
            <a:ext cx="4303948" cy="3651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CAB4BF6-07FE-C68A-DFAE-9E682F206119}"/>
              </a:ext>
            </a:extLst>
          </p:cNvPr>
          <p:cNvSpPr/>
          <p:nvPr/>
        </p:nvSpPr>
        <p:spPr>
          <a:xfrm>
            <a:off x="261566" y="3012562"/>
            <a:ext cx="3837994" cy="365125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D317F66-78FD-D08B-2F55-931AC14A16DF}"/>
              </a:ext>
            </a:extLst>
          </p:cNvPr>
          <p:cNvSpPr/>
          <p:nvPr/>
        </p:nvSpPr>
        <p:spPr>
          <a:xfrm>
            <a:off x="2329732" y="1785678"/>
            <a:ext cx="4387757" cy="3651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38570A4-48B7-5951-44AD-310EF14CA7FE}"/>
              </a:ext>
            </a:extLst>
          </p:cNvPr>
          <p:cNvSpPr/>
          <p:nvPr/>
        </p:nvSpPr>
        <p:spPr>
          <a:xfrm>
            <a:off x="7536806" y="2030161"/>
            <a:ext cx="1869584" cy="3651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DA1BF9AF-8670-73BB-BD7F-ECD9D0C0A4A6}"/>
              </a:ext>
            </a:extLst>
          </p:cNvPr>
          <p:cNvSpPr/>
          <p:nvPr/>
        </p:nvSpPr>
        <p:spPr>
          <a:xfrm>
            <a:off x="8165832" y="2372581"/>
            <a:ext cx="2126032" cy="365125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3D6E08AF-0EB2-7ED6-9085-C4B6316F434A}"/>
              </a:ext>
            </a:extLst>
          </p:cNvPr>
          <p:cNvSpPr/>
          <p:nvPr/>
        </p:nvSpPr>
        <p:spPr>
          <a:xfrm>
            <a:off x="10291864" y="4170335"/>
            <a:ext cx="1465638" cy="365125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79D0B587-2366-4886-9A8B-BE0B0E76FD0C}"/>
              </a:ext>
            </a:extLst>
          </p:cNvPr>
          <p:cNvSpPr/>
          <p:nvPr/>
        </p:nvSpPr>
        <p:spPr>
          <a:xfrm>
            <a:off x="7453554" y="3930991"/>
            <a:ext cx="2838310" cy="365125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26C4F21E-9A40-3BBB-0039-06265921217A}"/>
              </a:ext>
            </a:extLst>
          </p:cNvPr>
          <p:cNvSpPr/>
          <p:nvPr/>
        </p:nvSpPr>
        <p:spPr>
          <a:xfrm>
            <a:off x="1705583" y="3323211"/>
            <a:ext cx="3404299" cy="365125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16A9EA-A357-4B13-22E2-0204C7830E5C}"/>
              </a:ext>
            </a:extLst>
          </p:cNvPr>
          <p:cNvSpPr txBox="1"/>
          <p:nvPr/>
        </p:nvSpPr>
        <p:spPr>
          <a:xfrm>
            <a:off x="570689" y="1485611"/>
            <a:ext cx="271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Inventory of equipment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E669A5-69C8-F68C-2F79-4C8EE69E3D6B}"/>
              </a:ext>
            </a:extLst>
          </p:cNvPr>
          <p:cNvSpPr txBox="1"/>
          <p:nvPr/>
        </p:nvSpPr>
        <p:spPr>
          <a:xfrm>
            <a:off x="3210127" y="1829741"/>
            <a:ext cx="271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Establish sequence for dismantling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336547-B173-33FC-92DA-AB3CB9393190}"/>
              </a:ext>
            </a:extLst>
          </p:cNvPr>
          <p:cNvSpPr txBox="1"/>
          <p:nvPr/>
        </p:nvSpPr>
        <p:spPr>
          <a:xfrm>
            <a:off x="7536806" y="2074224"/>
            <a:ext cx="1424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Decommissioning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FF903C-F7DC-9286-3BBF-E862D84C0E46}"/>
              </a:ext>
            </a:extLst>
          </p:cNvPr>
          <p:cNvSpPr txBox="1"/>
          <p:nvPr/>
        </p:nvSpPr>
        <p:spPr>
          <a:xfrm>
            <a:off x="8479810" y="2416644"/>
            <a:ext cx="1424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Transport out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B01A846-52A7-AD69-8ED0-3360785A2B5A}"/>
              </a:ext>
            </a:extLst>
          </p:cNvPr>
          <p:cNvSpPr txBox="1"/>
          <p:nvPr/>
        </p:nvSpPr>
        <p:spPr>
          <a:xfrm>
            <a:off x="619327" y="3056625"/>
            <a:ext cx="271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Listing cables for decabling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774976-B267-0A71-EA36-84C7F4478179}"/>
              </a:ext>
            </a:extLst>
          </p:cNvPr>
          <p:cNvSpPr txBox="1"/>
          <p:nvPr/>
        </p:nvSpPr>
        <p:spPr>
          <a:xfrm>
            <a:off x="2088853" y="3367274"/>
            <a:ext cx="1896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Pre-identification of cables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900201-3B45-3B16-7BA8-914AF256597A}"/>
              </a:ext>
            </a:extLst>
          </p:cNvPr>
          <p:cNvSpPr txBox="1"/>
          <p:nvPr/>
        </p:nvSpPr>
        <p:spPr>
          <a:xfrm>
            <a:off x="7581089" y="3975054"/>
            <a:ext cx="2710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Identification of cables (purple tape)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D86E9AC-50FA-526B-4F90-679C89D7497B}"/>
              </a:ext>
            </a:extLst>
          </p:cNvPr>
          <p:cNvSpPr txBox="1"/>
          <p:nvPr/>
        </p:nvSpPr>
        <p:spPr>
          <a:xfrm>
            <a:off x="10478315" y="4214398"/>
            <a:ext cx="10927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Decabling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1DA0D3-7DD8-D726-D301-59B3429E3232}"/>
              </a:ext>
            </a:extLst>
          </p:cNvPr>
          <p:cNvSpPr/>
          <p:nvPr/>
        </p:nvSpPr>
        <p:spPr>
          <a:xfrm>
            <a:off x="136187" y="1344440"/>
            <a:ext cx="11841804" cy="1550000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67309AF-5BC4-5C71-BA03-F314DF5F4273}"/>
              </a:ext>
            </a:extLst>
          </p:cNvPr>
          <p:cNvSpPr/>
          <p:nvPr/>
        </p:nvSpPr>
        <p:spPr>
          <a:xfrm>
            <a:off x="136187" y="2952793"/>
            <a:ext cx="11841804" cy="1592242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8FF29D-50DB-2DB5-EC4D-86FDA6F6677E}"/>
              </a:ext>
            </a:extLst>
          </p:cNvPr>
          <p:cNvSpPr txBox="1"/>
          <p:nvPr/>
        </p:nvSpPr>
        <p:spPr>
          <a:xfrm>
            <a:off x="149157" y="2575386"/>
            <a:ext cx="1653702" cy="3077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Run 2b dismantling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124547-420A-C7CF-DBE4-FB460B51400C}"/>
              </a:ext>
            </a:extLst>
          </p:cNvPr>
          <p:cNvSpPr txBox="1"/>
          <p:nvPr/>
        </p:nvSpPr>
        <p:spPr>
          <a:xfrm>
            <a:off x="149157" y="4224288"/>
            <a:ext cx="1199745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Decabling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9C015244-B919-CC5C-8D76-558A4C0D5F65}"/>
              </a:ext>
            </a:extLst>
          </p:cNvPr>
          <p:cNvSpPr/>
          <p:nvPr/>
        </p:nvSpPr>
        <p:spPr>
          <a:xfrm>
            <a:off x="4604047" y="3630811"/>
            <a:ext cx="5300320" cy="365125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55457D-DB03-BFB0-003A-51D1441848A2}"/>
              </a:ext>
            </a:extLst>
          </p:cNvPr>
          <p:cNvSpPr txBox="1"/>
          <p:nvPr/>
        </p:nvSpPr>
        <p:spPr>
          <a:xfrm>
            <a:off x="4773957" y="3674874"/>
            <a:ext cx="2236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P</a:t>
            </a:r>
            <a:r>
              <a:rPr lang="en-GB" sz="1200" dirty="0"/>
              <a:t>reparation of lockout document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703C99F-F608-9BCE-0E35-62363CBC2BAC}"/>
              </a:ext>
            </a:extLst>
          </p:cNvPr>
          <p:cNvCxnSpPr>
            <a:cxnSpLocks/>
          </p:cNvCxnSpPr>
          <p:nvPr/>
        </p:nvCxnSpPr>
        <p:spPr>
          <a:xfrm flipH="1">
            <a:off x="2704287" y="933250"/>
            <a:ext cx="0" cy="5516791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Arrow: Right 2">
            <a:extLst>
              <a:ext uri="{FF2B5EF4-FFF2-40B4-BE49-F238E27FC236}">
                <a16:creationId xmlns:a16="http://schemas.microsoft.com/office/drawing/2014/main" id="{1DF33D6D-934A-9E34-F4A3-5772BCCBE588}"/>
              </a:ext>
            </a:extLst>
          </p:cNvPr>
          <p:cNvSpPr/>
          <p:nvPr/>
        </p:nvSpPr>
        <p:spPr>
          <a:xfrm>
            <a:off x="261566" y="4670118"/>
            <a:ext cx="2808000" cy="36512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85516360-FA90-1271-FE8D-44F49EB4E4B8}"/>
              </a:ext>
            </a:extLst>
          </p:cNvPr>
          <p:cNvSpPr/>
          <p:nvPr/>
        </p:nvSpPr>
        <p:spPr>
          <a:xfrm>
            <a:off x="3166274" y="6029389"/>
            <a:ext cx="8764153" cy="3636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A8BB8099-297D-EB0F-6D75-60383BE29D23}"/>
              </a:ext>
            </a:extLst>
          </p:cNvPr>
          <p:cNvSpPr/>
          <p:nvPr/>
        </p:nvSpPr>
        <p:spPr>
          <a:xfrm>
            <a:off x="2736002" y="5707812"/>
            <a:ext cx="2268000" cy="36512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74ACDAA9-9420-8A2F-640D-6AD8A3D6C1BF}"/>
              </a:ext>
            </a:extLst>
          </p:cNvPr>
          <p:cNvSpPr/>
          <p:nvPr/>
        </p:nvSpPr>
        <p:spPr>
          <a:xfrm>
            <a:off x="2154802" y="4980767"/>
            <a:ext cx="1296909" cy="36512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252DB0-4C17-0FF3-F15C-84A69F44A8C1}"/>
              </a:ext>
            </a:extLst>
          </p:cNvPr>
          <p:cNvSpPr txBox="1"/>
          <p:nvPr/>
        </p:nvSpPr>
        <p:spPr>
          <a:xfrm>
            <a:off x="619327" y="4714182"/>
            <a:ext cx="21891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Input Awake activities in PLAN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35F5CD6-9BFE-20EB-CD91-F91C4DC066B4}"/>
              </a:ext>
            </a:extLst>
          </p:cNvPr>
          <p:cNvSpPr txBox="1"/>
          <p:nvPr/>
        </p:nvSpPr>
        <p:spPr>
          <a:xfrm>
            <a:off x="2112707" y="5024831"/>
            <a:ext cx="1362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Cabling requests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27C6E78-6027-4679-414F-5DF06E89425D}"/>
              </a:ext>
            </a:extLst>
          </p:cNvPr>
          <p:cNvSpPr txBox="1"/>
          <p:nvPr/>
        </p:nvSpPr>
        <p:spPr>
          <a:xfrm>
            <a:off x="2863537" y="5751875"/>
            <a:ext cx="205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Review installation planning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A1267A-BE40-ED7D-A13D-EB761CF16545}"/>
              </a:ext>
            </a:extLst>
          </p:cNvPr>
          <p:cNvSpPr txBox="1"/>
          <p:nvPr/>
        </p:nvSpPr>
        <p:spPr>
          <a:xfrm>
            <a:off x="3807218" y="6068357"/>
            <a:ext cx="42989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Review integration layout of run2c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5533F67-F7F8-E508-EF28-BB737987286D}"/>
              </a:ext>
            </a:extLst>
          </p:cNvPr>
          <p:cNvSpPr/>
          <p:nvPr/>
        </p:nvSpPr>
        <p:spPr>
          <a:xfrm>
            <a:off x="136187" y="4610349"/>
            <a:ext cx="11841804" cy="183158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29B1EF6-9531-7B33-C4EE-AEC1A6B308CA}"/>
              </a:ext>
            </a:extLst>
          </p:cNvPr>
          <p:cNvSpPr txBox="1"/>
          <p:nvPr/>
        </p:nvSpPr>
        <p:spPr>
          <a:xfrm>
            <a:off x="149157" y="6128732"/>
            <a:ext cx="1939696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Run2c preparation</a:t>
            </a:r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A2F53D30-CA0F-A335-3765-CF159D17971D}"/>
              </a:ext>
            </a:extLst>
          </p:cNvPr>
          <p:cNvSpPr/>
          <p:nvPr/>
        </p:nvSpPr>
        <p:spPr>
          <a:xfrm>
            <a:off x="2153234" y="5380853"/>
            <a:ext cx="1296909" cy="36512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F9A0B86-47F9-B1EB-C7E0-5A0F1915B166}"/>
              </a:ext>
            </a:extLst>
          </p:cNvPr>
          <p:cNvSpPr txBox="1"/>
          <p:nvPr/>
        </p:nvSpPr>
        <p:spPr>
          <a:xfrm>
            <a:off x="2075494" y="5424916"/>
            <a:ext cx="1442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EL network </a:t>
            </a:r>
            <a:r>
              <a:rPr lang="en-GB" sz="1200" dirty="0"/>
              <a:t>request</a:t>
            </a:r>
          </a:p>
        </p:txBody>
      </p:sp>
      <p:sp>
        <p:nvSpPr>
          <p:cNvPr id="43" name="Diamond 42">
            <a:extLst>
              <a:ext uri="{FF2B5EF4-FFF2-40B4-BE49-F238E27FC236}">
                <a16:creationId xmlns:a16="http://schemas.microsoft.com/office/drawing/2014/main" id="{F2E7ABB0-B2BB-8BB2-CC96-3067131E178C}"/>
              </a:ext>
            </a:extLst>
          </p:cNvPr>
          <p:cNvSpPr/>
          <p:nvPr/>
        </p:nvSpPr>
        <p:spPr>
          <a:xfrm>
            <a:off x="6959132" y="5800374"/>
            <a:ext cx="157399" cy="180000"/>
          </a:xfrm>
          <a:prstGeom prst="diamond">
            <a:avLst/>
          </a:prstGeom>
          <a:solidFill>
            <a:srgbClr val="E200E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Diamond 43">
            <a:extLst>
              <a:ext uri="{FF2B5EF4-FFF2-40B4-BE49-F238E27FC236}">
                <a16:creationId xmlns:a16="http://schemas.microsoft.com/office/drawing/2014/main" id="{5CA3534E-A405-FC85-65AF-A173D1A3D290}"/>
              </a:ext>
            </a:extLst>
          </p:cNvPr>
          <p:cNvSpPr/>
          <p:nvPr/>
        </p:nvSpPr>
        <p:spPr>
          <a:xfrm>
            <a:off x="5018527" y="5811465"/>
            <a:ext cx="157399" cy="180000"/>
          </a:xfrm>
          <a:prstGeom prst="diamond">
            <a:avLst/>
          </a:prstGeom>
          <a:solidFill>
            <a:srgbClr val="E200E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Slide Number Placeholder 4">
            <a:extLst>
              <a:ext uri="{FF2B5EF4-FFF2-40B4-BE49-F238E27FC236}">
                <a16:creationId xmlns:a16="http://schemas.microsoft.com/office/drawing/2014/main" id="{37903CE9-AF53-F7C5-652D-C99CE50A2725}"/>
              </a:ext>
            </a:extLst>
          </p:cNvPr>
          <p:cNvSpPr txBox="1">
            <a:spLocks/>
          </p:cNvSpPr>
          <p:nvPr/>
        </p:nvSpPr>
        <p:spPr>
          <a:xfrm>
            <a:off x="8610600" y="64452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6" name="Footer Placeholder 3">
            <a:extLst>
              <a:ext uri="{FF2B5EF4-FFF2-40B4-BE49-F238E27FC236}">
                <a16:creationId xmlns:a16="http://schemas.microsoft.com/office/drawing/2014/main" id="{ADFBD7CE-8F91-115E-32C3-74A4DD1D8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424829"/>
            <a:ext cx="4114800" cy="365125"/>
          </a:xfrm>
        </p:spPr>
        <p:txBody>
          <a:bodyPr/>
          <a:lstStyle/>
          <a:p>
            <a:pPr algn="l"/>
            <a:r>
              <a:rPr lang="en-US"/>
              <a:t>AWAKE Collaboration Meeting 13/03/2024</a:t>
            </a:r>
            <a:endParaRPr lang="en-US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B11D0A0-2D47-EA96-DBAD-0D76C1DA9643}"/>
              </a:ext>
            </a:extLst>
          </p:cNvPr>
          <p:cNvSpPr txBox="1"/>
          <p:nvPr/>
        </p:nvSpPr>
        <p:spPr>
          <a:xfrm>
            <a:off x="4742288" y="5356543"/>
            <a:ext cx="7743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Draft schedule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8D0E803-5956-DA19-9555-CCC3031F2349}"/>
              </a:ext>
            </a:extLst>
          </p:cNvPr>
          <p:cNvSpPr txBox="1"/>
          <p:nvPr/>
        </p:nvSpPr>
        <p:spPr>
          <a:xfrm>
            <a:off x="6605610" y="5228669"/>
            <a:ext cx="8861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/>
              <a:t>LS3 readiness review</a:t>
            </a:r>
          </a:p>
        </p:txBody>
      </p:sp>
    </p:spTree>
    <p:extLst>
      <p:ext uri="{BB962C8B-B14F-4D97-AF65-F5344CB8AC3E}">
        <p14:creationId xmlns:p14="http://schemas.microsoft.com/office/powerpoint/2010/main" val="292230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F3EC8-5CEA-87F8-3FED-DFA395A45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know: cabling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FB74F-2EE9-D9BC-8735-5B468A0A2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Cable routing study to be done. </a:t>
            </a:r>
          </a:p>
          <a:p>
            <a:pPr lvl="1"/>
            <a:r>
              <a:rPr lang="en-US" dirty="0"/>
              <a:t>The area will be de-cabled </a:t>
            </a:r>
          </a:p>
          <a:p>
            <a:pPr lvl="1"/>
            <a:r>
              <a:rPr lang="en-US" dirty="0"/>
              <a:t>New cables can use all 6 TSG4x galleries between TSG4 and TCC4</a:t>
            </a:r>
          </a:p>
          <a:p>
            <a:pPr lvl="1"/>
            <a:r>
              <a:rPr lang="en-US" dirty="0"/>
              <a:t>TT43 will be empty (formerly e-beam) and can also be used for cable trays</a:t>
            </a:r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C13730E-BC11-FA1E-437C-8D5F762BB798}"/>
              </a:ext>
            </a:extLst>
          </p:cNvPr>
          <p:cNvGrpSpPr/>
          <p:nvPr/>
        </p:nvGrpSpPr>
        <p:grpSpPr>
          <a:xfrm>
            <a:off x="1449803" y="3781094"/>
            <a:ext cx="9055693" cy="2410988"/>
            <a:chOff x="1888956" y="2689172"/>
            <a:chExt cx="9055693" cy="241098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03AD24E-A7F2-F9DD-B5F4-B5DA949C9DEA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008392" y="3491562"/>
              <a:ext cx="8936257" cy="1426947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35DDA5-79A6-018D-75B6-5317C590CA0A}"/>
                </a:ext>
              </a:extLst>
            </p:cNvPr>
            <p:cNvSpPr/>
            <p:nvPr/>
          </p:nvSpPr>
          <p:spPr>
            <a:xfrm>
              <a:off x="1888956" y="4913671"/>
              <a:ext cx="4902869" cy="18648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Racks</a:t>
              </a:r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8E919F0-9348-B52F-06ED-5D9453AAC757}"/>
                </a:ext>
              </a:extLst>
            </p:cNvPr>
            <p:cNvSpPr/>
            <p:nvPr/>
          </p:nvSpPr>
          <p:spPr>
            <a:xfrm>
              <a:off x="5883965" y="3894213"/>
              <a:ext cx="1527488" cy="186489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E-sources</a:t>
              </a:r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1F70B52-A873-754A-8B60-59FFE2035E28}"/>
                </a:ext>
              </a:extLst>
            </p:cNvPr>
            <p:cNvSpPr/>
            <p:nvPr/>
          </p:nvSpPr>
          <p:spPr>
            <a:xfrm>
              <a:off x="4716379" y="3216666"/>
              <a:ext cx="2823410" cy="186489"/>
            </a:xfrm>
            <a:prstGeom prst="rect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E-magnets</a:t>
              </a:r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34A513D-802E-69FF-B755-904B189ABC4B}"/>
                </a:ext>
              </a:extLst>
            </p:cNvPr>
            <p:cNvSpPr/>
            <p:nvPr/>
          </p:nvSpPr>
          <p:spPr>
            <a:xfrm>
              <a:off x="3707732" y="2962708"/>
              <a:ext cx="1983205" cy="186489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Plasma cells</a:t>
              </a:r>
              <a:endParaRPr lang="en-GB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0DA26ED-E4C1-4818-8FAE-8F3C53A1637E}"/>
                </a:ext>
              </a:extLst>
            </p:cNvPr>
            <p:cNvSpPr/>
            <p:nvPr/>
          </p:nvSpPr>
          <p:spPr>
            <a:xfrm>
              <a:off x="8098478" y="4913671"/>
              <a:ext cx="1527488" cy="186489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RF Klystrons</a:t>
              </a:r>
              <a:endParaRPr lang="en-GB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DEA6BDA-F397-0C44-3698-ADA3228A1D26}"/>
                </a:ext>
              </a:extLst>
            </p:cNvPr>
            <p:cNvSpPr/>
            <p:nvPr/>
          </p:nvSpPr>
          <p:spPr>
            <a:xfrm>
              <a:off x="2554705" y="3222345"/>
              <a:ext cx="1983205" cy="186489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Instrumentation</a:t>
              </a:r>
              <a:endParaRPr lang="en-GB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7E203F1-3A3F-1633-797A-A139E97926CE}"/>
                </a:ext>
              </a:extLst>
            </p:cNvPr>
            <p:cNvSpPr/>
            <p:nvPr/>
          </p:nvSpPr>
          <p:spPr>
            <a:xfrm>
              <a:off x="2008392" y="2689172"/>
              <a:ext cx="6991229" cy="186489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Beamlines (vac, BI, …)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14971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F3EC8-5CEA-87F8-3FED-DFA395A45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know: cabling &amp; de-cabling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FB74F-2EE9-D9BC-8735-5B468A0A2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776" y="1498778"/>
            <a:ext cx="11833398" cy="4351338"/>
          </a:xfrm>
        </p:spPr>
        <p:txBody>
          <a:bodyPr/>
          <a:lstStyle/>
          <a:p>
            <a:r>
              <a:rPr lang="en-US" dirty="0"/>
              <a:t>Estimate of cable amount exists – extrapolated from Run1/Run2ab</a:t>
            </a:r>
          </a:p>
          <a:p>
            <a:r>
              <a:rPr lang="en-US" dirty="0"/>
              <a:t>Cost and resource estimate from 2021 C&amp;S Review on EDMS 3056166</a:t>
            </a:r>
          </a:p>
          <a:p>
            <a:r>
              <a:rPr lang="en-US" dirty="0"/>
              <a:t>Reasoning behind cabling &amp; rack estimates (extrapolation) on EDMS </a:t>
            </a:r>
            <a:r>
              <a:rPr lang="en-GB" dirty="0"/>
              <a:t>3062059.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4D3258-8DA7-2F52-AA18-EE3A2438A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9325" y="6326419"/>
            <a:ext cx="4467849" cy="447737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D056F3D-BD38-C7DA-8DF6-1F6E56E52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2467"/>
              </p:ext>
            </p:extLst>
          </p:nvPr>
        </p:nvGraphicFramePr>
        <p:xfrm>
          <a:off x="156411" y="5256731"/>
          <a:ext cx="11741813" cy="870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7121">
                  <a:extLst>
                    <a:ext uri="{9D8B030D-6E8A-4147-A177-3AD203B41FA5}">
                      <a16:colId xmlns:a16="http://schemas.microsoft.com/office/drawing/2014/main" val="810335354"/>
                    </a:ext>
                  </a:extLst>
                </a:gridCol>
                <a:gridCol w="1039820">
                  <a:extLst>
                    <a:ext uri="{9D8B030D-6E8A-4147-A177-3AD203B41FA5}">
                      <a16:colId xmlns:a16="http://schemas.microsoft.com/office/drawing/2014/main" val="3233977611"/>
                    </a:ext>
                  </a:extLst>
                </a:gridCol>
                <a:gridCol w="302203">
                  <a:extLst>
                    <a:ext uri="{9D8B030D-6E8A-4147-A177-3AD203B41FA5}">
                      <a16:colId xmlns:a16="http://schemas.microsoft.com/office/drawing/2014/main" val="2483283398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769260294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1303299039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314809972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580511306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969665631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669752335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2348498178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457048273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2513804075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1499389398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295500961"/>
                    </a:ext>
                  </a:extLst>
                </a:gridCol>
                <a:gridCol w="713008">
                  <a:extLst>
                    <a:ext uri="{9D8B030D-6E8A-4147-A177-3AD203B41FA5}">
                      <a16:colId xmlns:a16="http://schemas.microsoft.com/office/drawing/2014/main" val="3780378663"/>
                    </a:ext>
                  </a:extLst>
                </a:gridCol>
                <a:gridCol w="302203">
                  <a:extLst>
                    <a:ext uri="{9D8B030D-6E8A-4147-A177-3AD203B41FA5}">
                      <a16:colId xmlns:a16="http://schemas.microsoft.com/office/drawing/2014/main" val="2789316530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853356657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251878695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2963559226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2629479706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3163411311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2276771267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601008648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3782217675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570387448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3917852466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151355056"/>
                    </a:ext>
                  </a:extLst>
                </a:gridCol>
                <a:gridCol w="339977">
                  <a:extLst>
                    <a:ext uri="{9D8B030D-6E8A-4147-A177-3AD203B41FA5}">
                      <a16:colId xmlns:a16="http://schemas.microsoft.com/office/drawing/2014/main" val="1897731561"/>
                    </a:ext>
                  </a:extLst>
                </a:gridCol>
                <a:gridCol w="302203">
                  <a:extLst>
                    <a:ext uri="{9D8B030D-6E8A-4147-A177-3AD203B41FA5}">
                      <a16:colId xmlns:a16="http://schemas.microsoft.com/office/drawing/2014/main" val="155962133"/>
                    </a:ext>
                  </a:extLst>
                </a:gridCol>
                <a:gridCol w="541446">
                  <a:extLst>
                    <a:ext uri="{9D8B030D-6E8A-4147-A177-3AD203B41FA5}">
                      <a16:colId xmlns:a16="http://schemas.microsoft.com/office/drawing/2014/main" val="1990341601"/>
                    </a:ext>
                  </a:extLst>
                </a:gridCol>
              </a:tblGrid>
              <a:tr h="2499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WP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Name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GROUP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2022 [kCHF]</a:t>
                      </a:r>
                      <a:endParaRPr lang="en-GB" sz="8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2023 [kCHF]</a:t>
                      </a:r>
                      <a:endParaRPr lang="en-GB" sz="8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2024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2025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2026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2027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2028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2029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2030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2031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2032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cost TOTAL [kCHF] </a:t>
                      </a:r>
                      <a:br>
                        <a:rPr lang="en-GB" sz="800" u="none" strike="noStrike" dirty="0">
                          <a:effectLst/>
                        </a:rPr>
                      </a:br>
                      <a:r>
                        <a:rPr lang="en-GB" sz="800" u="none" strike="noStrike" dirty="0">
                          <a:effectLst/>
                        </a:rPr>
                        <a:t>(incl. grad)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2022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2023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2024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2025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2026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2027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2028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2029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2030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2031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2032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TOTAL [FTE.yr]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cost grads TOTAL [kCHF] 2024-2032</a:t>
                      </a:r>
                      <a:endParaRPr lang="en-GB" sz="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1781740107"/>
                  </a:ext>
                </a:extLst>
              </a:tr>
              <a:tr h="8471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sng" strike="noStrike">
                          <a:effectLst/>
                          <a:hlinkClick r:id="rId3" action="ppaction://hlinkfile"/>
                        </a:rPr>
                        <a:t>WP24.1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EL - Electrical System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EN-EL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70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199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378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194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841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0.25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0.50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0.50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2.00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u="none" strike="noStrike">
                          <a:effectLst/>
                        </a:rPr>
                        <a:t>0.00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>
                          <a:effectLst/>
                        </a:rPr>
                        <a:t>3.25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u="none" strike="noStrike" dirty="0">
                          <a:effectLst/>
                        </a:rPr>
                        <a:t>100</a:t>
                      </a:r>
                      <a:endParaRPr lang="en-GB" sz="8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352525287"/>
                  </a:ext>
                </a:extLst>
              </a:tr>
              <a:tr h="8471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sng" strike="noStrike">
                          <a:effectLst/>
                          <a:hlinkClick r:id="rId4" action="ppaction://hlinkfile"/>
                        </a:rPr>
                        <a:t>WP24.2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EL - Cabling AC &amp; DC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EN-EL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322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904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211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1437</a:t>
                      </a:r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0.09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0.21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0.06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0.00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0.00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0.36</a:t>
                      </a:r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265</a:t>
                      </a:r>
                      <a:endParaRPr lang="en-GB" sz="800" b="1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3848247656"/>
                  </a:ext>
                </a:extLst>
              </a:tr>
              <a:tr h="8471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sng" strike="noStrike">
                          <a:effectLst/>
                          <a:hlinkClick r:id="rId5" action="ppaction://hlinkfile"/>
                        </a:rPr>
                        <a:t>WP24.3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EL - </a:t>
                      </a:r>
                      <a:r>
                        <a:rPr lang="en-GB" sz="800" b="1" u="none" strike="noStrike" dirty="0" err="1">
                          <a:effectLst/>
                        </a:rPr>
                        <a:t>Decabling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EN-EL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40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448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10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498</a:t>
                      </a:r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 </a:t>
                      </a:r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0.04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0.10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0.14</a:t>
                      </a:r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102</a:t>
                      </a:r>
                      <a:endParaRPr lang="en-GB" sz="800" b="1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849482747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51B1F785-D39C-B677-295F-9F504D479F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26" y="2992946"/>
            <a:ext cx="12174649" cy="224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246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F3EC8-5CEA-87F8-3FED-DFA395A45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know: electrical infrastructure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FB74F-2EE9-D9BC-8735-5B468A0A2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 M. Lonjon March 2021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65A5901-389D-0E9E-1A8F-F989CD14AA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760682"/>
              </p:ext>
            </p:extLst>
          </p:nvPr>
        </p:nvGraphicFramePr>
        <p:xfrm>
          <a:off x="156411" y="5256731"/>
          <a:ext cx="11741813" cy="870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7121">
                  <a:extLst>
                    <a:ext uri="{9D8B030D-6E8A-4147-A177-3AD203B41FA5}">
                      <a16:colId xmlns:a16="http://schemas.microsoft.com/office/drawing/2014/main" val="810335354"/>
                    </a:ext>
                  </a:extLst>
                </a:gridCol>
                <a:gridCol w="1039820">
                  <a:extLst>
                    <a:ext uri="{9D8B030D-6E8A-4147-A177-3AD203B41FA5}">
                      <a16:colId xmlns:a16="http://schemas.microsoft.com/office/drawing/2014/main" val="3233977611"/>
                    </a:ext>
                  </a:extLst>
                </a:gridCol>
                <a:gridCol w="302203">
                  <a:extLst>
                    <a:ext uri="{9D8B030D-6E8A-4147-A177-3AD203B41FA5}">
                      <a16:colId xmlns:a16="http://schemas.microsoft.com/office/drawing/2014/main" val="2483283398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769260294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1303299039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314809972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580511306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969665631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669752335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2348498178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457048273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2513804075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1499389398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295500961"/>
                    </a:ext>
                  </a:extLst>
                </a:gridCol>
                <a:gridCol w="713008">
                  <a:extLst>
                    <a:ext uri="{9D8B030D-6E8A-4147-A177-3AD203B41FA5}">
                      <a16:colId xmlns:a16="http://schemas.microsoft.com/office/drawing/2014/main" val="3780378663"/>
                    </a:ext>
                  </a:extLst>
                </a:gridCol>
                <a:gridCol w="302203">
                  <a:extLst>
                    <a:ext uri="{9D8B030D-6E8A-4147-A177-3AD203B41FA5}">
                      <a16:colId xmlns:a16="http://schemas.microsoft.com/office/drawing/2014/main" val="2789316530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853356657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251878695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2963559226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2629479706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3163411311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2276771267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601008648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3782217675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570387448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3917852466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151355056"/>
                    </a:ext>
                  </a:extLst>
                </a:gridCol>
                <a:gridCol w="339977">
                  <a:extLst>
                    <a:ext uri="{9D8B030D-6E8A-4147-A177-3AD203B41FA5}">
                      <a16:colId xmlns:a16="http://schemas.microsoft.com/office/drawing/2014/main" val="1897731561"/>
                    </a:ext>
                  </a:extLst>
                </a:gridCol>
                <a:gridCol w="302203">
                  <a:extLst>
                    <a:ext uri="{9D8B030D-6E8A-4147-A177-3AD203B41FA5}">
                      <a16:colId xmlns:a16="http://schemas.microsoft.com/office/drawing/2014/main" val="155962133"/>
                    </a:ext>
                  </a:extLst>
                </a:gridCol>
                <a:gridCol w="541446">
                  <a:extLst>
                    <a:ext uri="{9D8B030D-6E8A-4147-A177-3AD203B41FA5}">
                      <a16:colId xmlns:a16="http://schemas.microsoft.com/office/drawing/2014/main" val="1990341601"/>
                    </a:ext>
                  </a:extLst>
                </a:gridCol>
              </a:tblGrid>
              <a:tr h="2499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WP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Name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GROUP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2022 [kCHF]</a:t>
                      </a:r>
                      <a:endParaRPr lang="en-GB" sz="8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2023 [kCHF]</a:t>
                      </a:r>
                      <a:endParaRPr lang="en-GB" sz="8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2024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2025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2026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2027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2028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2029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2030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2031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2032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cost TOTAL [kCHF] </a:t>
                      </a:r>
                      <a:br>
                        <a:rPr lang="en-GB" sz="800" u="none" strike="noStrike" dirty="0">
                          <a:effectLst/>
                        </a:rPr>
                      </a:br>
                      <a:r>
                        <a:rPr lang="en-GB" sz="800" u="none" strike="noStrike" dirty="0">
                          <a:effectLst/>
                        </a:rPr>
                        <a:t>(incl. grad)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2022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2023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2024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2025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2026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2027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2028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2029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2030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2031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2032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TOTAL [FTE.yr]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cost grads TOTAL [kCHF] 2024-2032</a:t>
                      </a:r>
                      <a:endParaRPr lang="en-GB" sz="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1781740107"/>
                  </a:ext>
                </a:extLst>
              </a:tr>
              <a:tr h="8471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sng" strike="noStrike">
                          <a:effectLst/>
                          <a:hlinkClick r:id="rId2" action="ppaction://hlinkfile"/>
                        </a:rPr>
                        <a:t>WP24.1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EL - Electrical System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EN-EL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70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199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378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194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841</a:t>
                      </a:r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 </a:t>
                      </a:r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0.25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0.50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0.50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2.00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3.25</a:t>
                      </a:r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100</a:t>
                      </a:r>
                      <a:endParaRPr lang="en-GB" sz="800" b="1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352525287"/>
                  </a:ext>
                </a:extLst>
              </a:tr>
              <a:tr h="8471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sng" strike="noStrike">
                          <a:effectLst/>
                          <a:hlinkClick r:id="rId3" action="ppaction://hlinkfile"/>
                        </a:rPr>
                        <a:t>WP24.2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EL - Cabling AC &amp; DC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EN-EL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322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904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211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1437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u="none" strike="noStrike">
                          <a:effectLst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0.21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0.00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0.36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265</a:t>
                      </a:r>
                      <a:endParaRPr lang="en-GB" sz="8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3848247656"/>
                  </a:ext>
                </a:extLst>
              </a:tr>
              <a:tr h="8471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sng" strike="noStrike">
                          <a:effectLst/>
                          <a:hlinkClick r:id="rId4" action="ppaction://hlinkfile"/>
                        </a:rPr>
                        <a:t>WP24.3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EL - </a:t>
                      </a:r>
                      <a:r>
                        <a:rPr lang="en-GB" sz="800" b="0" u="none" strike="noStrike" dirty="0" err="1">
                          <a:effectLst/>
                        </a:rPr>
                        <a:t>Decabling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EN-EL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40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448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498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u="none" strike="noStrike" dirty="0">
                          <a:effectLst/>
                        </a:rPr>
                        <a:t> 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0.10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0.14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102</a:t>
                      </a:r>
                      <a:endParaRPr lang="en-GB" sz="8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849482747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4F18EEBB-D19E-E5F1-81C6-D763A9B74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8027" y="2472952"/>
            <a:ext cx="6411220" cy="55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743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F3EC8-5CEA-87F8-3FED-DFA395A45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know: electrical infrastructure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FB74F-2EE9-D9BC-8735-5B468A0A2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 M. Lonjon March 2021 EDMS 2471171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65A5901-389D-0E9E-1A8F-F989CD14AA0A}"/>
              </a:ext>
            </a:extLst>
          </p:cNvPr>
          <p:cNvGraphicFramePr>
            <a:graphicFrameLocks noGrp="1"/>
          </p:cNvGraphicFramePr>
          <p:nvPr/>
        </p:nvGraphicFramePr>
        <p:xfrm>
          <a:off x="156411" y="5256731"/>
          <a:ext cx="11741813" cy="870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7121">
                  <a:extLst>
                    <a:ext uri="{9D8B030D-6E8A-4147-A177-3AD203B41FA5}">
                      <a16:colId xmlns:a16="http://schemas.microsoft.com/office/drawing/2014/main" val="810335354"/>
                    </a:ext>
                  </a:extLst>
                </a:gridCol>
                <a:gridCol w="1039820">
                  <a:extLst>
                    <a:ext uri="{9D8B030D-6E8A-4147-A177-3AD203B41FA5}">
                      <a16:colId xmlns:a16="http://schemas.microsoft.com/office/drawing/2014/main" val="3233977611"/>
                    </a:ext>
                  </a:extLst>
                </a:gridCol>
                <a:gridCol w="302203">
                  <a:extLst>
                    <a:ext uri="{9D8B030D-6E8A-4147-A177-3AD203B41FA5}">
                      <a16:colId xmlns:a16="http://schemas.microsoft.com/office/drawing/2014/main" val="2483283398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769260294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1303299039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314809972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580511306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969665631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669752335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2348498178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3457048273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2513804075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1499389398"/>
                    </a:ext>
                  </a:extLst>
                </a:gridCol>
                <a:gridCol w="352568">
                  <a:extLst>
                    <a:ext uri="{9D8B030D-6E8A-4147-A177-3AD203B41FA5}">
                      <a16:colId xmlns:a16="http://schemas.microsoft.com/office/drawing/2014/main" val="295500961"/>
                    </a:ext>
                  </a:extLst>
                </a:gridCol>
                <a:gridCol w="713008">
                  <a:extLst>
                    <a:ext uri="{9D8B030D-6E8A-4147-A177-3AD203B41FA5}">
                      <a16:colId xmlns:a16="http://schemas.microsoft.com/office/drawing/2014/main" val="3780378663"/>
                    </a:ext>
                  </a:extLst>
                </a:gridCol>
                <a:gridCol w="302203">
                  <a:extLst>
                    <a:ext uri="{9D8B030D-6E8A-4147-A177-3AD203B41FA5}">
                      <a16:colId xmlns:a16="http://schemas.microsoft.com/office/drawing/2014/main" val="2789316530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853356657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251878695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2963559226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2629479706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3163411311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2276771267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601008648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3782217675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570387448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3917852466"/>
                    </a:ext>
                  </a:extLst>
                </a:gridCol>
                <a:gridCol w="354144">
                  <a:extLst>
                    <a:ext uri="{9D8B030D-6E8A-4147-A177-3AD203B41FA5}">
                      <a16:colId xmlns:a16="http://schemas.microsoft.com/office/drawing/2014/main" val="1151355056"/>
                    </a:ext>
                  </a:extLst>
                </a:gridCol>
                <a:gridCol w="339977">
                  <a:extLst>
                    <a:ext uri="{9D8B030D-6E8A-4147-A177-3AD203B41FA5}">
                      <a16:colId xmlns:a16="http://schemas.microsoft.com/office/drawing/2014/main" val="1897731561"/>
                    </a:ext>
                  </a:extLst>
                </a:gridCol>
                <a:gridCol w="302203">
                  <a:extLst>
                    <a:ext uri="{9D8B030D-6E8A-4147-A177-3AD203B41FA5}">
                      <a16:colId xmlns:a16="http://schemas.microsoft.com/office/drawing/2014/main" val="155962133"/>
                    </a:ext>
                  </a:extLst>
                </a:gridCol>
                <a:gridCol w="541446">
                  <a:extLst>
                    <a:ext uri="{9D8B030D-6E8A-4147-A177-3AD203B41FA5}">
                      <a16:colId xmlns:a16="http://schemas.microsoft.com/office/drawing/2014/main" val="1990341601"/>
                    </a:ext>
                  </a:extLst>
                </a:gridCol>
              </a:tblGrid>
              <a:tr h="24990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WP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Name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GROUP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2022 [kCHF]</a:t>
                      </a:r>
                      <a:endParaRPr lang="en-GB" sz="8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2023 [kCHF]</a:t>
                      </a:r>
                      <a:endParaRPr lang="en-GB" sz="8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2024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2025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2026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2027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2028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2029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2030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2031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cost 2032 [kCHF]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cost TOTAL [kCHF] </a:t>
                      </a:r>
                      <a:br>
                        <a:rPr lang="en-GB" sz="800" u="none" strike="noStrike" dirty="0">
                          <a:effectLst/>
                        </a:rPr>
                      </a:br>
                      <a:r>
                        <a:rPr lang="en-GB" sz="800" u="none" strike="noStrike" dirty="0">
                          <a:effectLst/>
                        </a:rPr>
                        <a:t>(incl. grad)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2022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2023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2024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2025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2026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2027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2028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2029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2030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2031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2032 [FTE.yr]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workforce TOTAL [FTE.yr]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cost grads TOTAL [kCHF] 2024-2032</a:t>
                      </a:r>
                      <a:endParaRPr lang="en-GB" sz="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1781740107"/>
                  </a:ext>
                </a:extLst>
              </a:tr>
              <a:tr h="8471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sng" strike="noStrike">
                          <a:effectLst/>
                          <a:hlinkClick r:id="rId2" action="ppaction://hlinkfile"/>
                        </a:rPr>
                        <a:t>WP24.1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EL - Electrical System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EN-EL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70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199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378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194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>
                          <a:effectLst/>
                        </a:rPr>
                        <a:t>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841</a:t>
                      </a:r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 </a:t>
                      </a:r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0.25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0.50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0.50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2.00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1" u="none" strike="noStrike" dirty="0">
                          <a:effectLst/>
                        </a:rPr>
                        <a:t>0.00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3.25</a:t>
                      </a:r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 dirty="0">
                          <a:effectLst/>
                        </a:rPr>
                        <a:t>100</a:t>
                      </a:r>
                      <a:endParaRPr lang="en-GB" sz="800" b="1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352525287"/>
                  </a:ext>
                </a:extLst>
              </a:tr>
              <a:tr h="8471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sng" strike="noStrike">
                          <a:effectLst/>
                          <a:hlinkClick r:id="rId3" action="ppaction://hlinkfile"/>
                        </a:rPr>
                        <a:t>WP24.2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EL - Cabling AC &amp; DC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EN-EL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322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904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211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1437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u="none" strike="noStrike">
                          <a:effectLst/>
                        </a:rPr>
                        <a:t> </a:t>
                      </a:r>
                      <a:endParaRPr lang="en-GB" sz="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0.21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0.00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0.36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265</a:t>
                      </a:r>
                      <a:endParaRPr lang="en-GB" sz="8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3848247656"/>
                  </a:ext>
                </a:extLst>
              </a:tr>
              <a:tr h="8471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sng" strike="noStrike">
                          <a:effectLst/>
                          <a:hlinkClick r:id="rId4" action="ppaction://hlinkfile"/>
                        </a:rPr>
                        <a:t>WP24.3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EL - </a:t>
                      </a:r>
                      <a:r>
                        <a:rPr lang="en-GB" sz="800" b="0" u="none" strike="noStrike" dirty="0" err="1">
                          <a:effectLst/>
                        </a:rPr>
                        <a:t>Decabling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EN-EL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40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448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498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u="none" strike="noStrike" dirty="0">
                          <a:effectLst/>
                        </a:rPr>
                        <a:t> 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>
                          <a:effectLst/>
                        </a:rPr>
                        <a:t>0.10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u="none" strike="noStrike" dirty="0">
                          <a:effectLst/>
                        </a:rPr>
                        <a:t>0.00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0.14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u="none" strike="noStrike" dirty="0">
                          <a:effectLst/>
                        </a:rPr>
                        <a:t>102</a:t>
                      </a:r>
                      <a:endParaRPr lang="en-GB" sz="800" b="0" i="1" u="none" strike="noStrike" dirty="0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236" marR="4236" marT="4236" marB="0" anchor="b"/>
                </a:tc>
                <a:extLst>
                  <a:ext uri="{0D108BD9-81ED-4DB2-BD59-A6C34878D82A}">
                    <a16:rowId xmlns:a16="http://schemas.microsoft.com/office/drawing/2014/main" val="849482747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4F18EEBB-D19E-E5F1-81C6-D763A9B74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4792" y="2644919"/>
            <a:ext cx="6411220" cy="5525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A6FEB1-1679-4C4C-BBDA-C879EF6C1B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776" y="2510600"/>
            <a:ext cx="4422603" cy="24787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5E0A71-C9FE-053F-B0E9-B1D14EECA3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4203" y="3325131"/>
            <a:ext cx="4640803" cy="158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433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1257</Words>
  <Application>Microsoft Office PowerPoint</Application>
  <PresentationFormat>Widescreen</PresentationFormat>
  <Paragraphs>467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From AWAKE 2b to AWAKE 2c</vt:lpstr>
      <vt:lpstr>PowerPoint Presentation</vt:lpstr>
      <vt:lpstr>Timeline</vt:lpstr>
      <vt:lpstr>Run 2c installation</vt:lpstr>
      <vt:lpstr>General Awake roadmap</vt:lpstr>
      <vt:lpstr>What we know: cabling</vt:lpstr>
      <vt:lpstr>What we know: cabling &amp; de-cabling</vt:lpstr>
      <vt:lpstr>What we know: electrical infrastructure</vt:lpstr>
      <vt:lpstr>What we know: electrical infrastructure</vt:lpstr>
      <vt:lpstr>Extra: Surface building CNGS dismantling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Ans Pardons</dc:creator>
  <cp:lastModifiedBy>Ans Pardons</cp:lastModifiedBy>
  <cp:revision>9</cp:revision>
  <dcterms:created xsi:type="dcterms:W3CDTF">2024-03-14T09:34:47Z</dcterms:created>
  <dcterms:modified xsi:type="dcterms:W3CDTF">2024-03-14T10:06:44Z</dcterms:modified>
</cp:coreProperties>
</file>