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fntdata" ContentType="application/x-fontdata"/>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60" r:id="rId1"/>
  </p:sldMasterIdLst>
  <p:notesMasterIdLst>
    <p:notesMasterId r:id="rId30"/>
  </p:notesMasterIdLst>
  <p:sldIdLst>
    <p:sldId id="256" r:id="rId2"/>
    <p:sldId id="1000" r:id="rId3"/>
    <p:sldId id="258" r:id="rId4"/>
    <p:sldId id="1006" r:id="rId5"/>
    <p:sldId id="1008" r:id="rId6"/>
    <p:sldId id="1007" r:id="rId7"/>
    <p:sldId id="995" r:id="rId8"/>
    <p:sldId id="1001" r:id="rId9"/>
    <p:sldId id="259" r:id="rId10"/>
    <p:sldId id="1002" r:id="rId11"/>
    <p:sldId id="267" r:id="rId12"/>
    <p:sldId id="1003" r:id="rId13"/>
    <p:sldId id="1005" r:id="rId14"/>
    <p:sldId id="1009" r:id="rId15"/>
    <p:sldId id="1010" r:id="rId16"/>
    <p:sldId id="280" r:id="rId17"/>
    <p:sldId id="286" r:id="rId18"/>
    <p:sldId id="266" r:id="rId19"/>
    <p:sldId id="278" r:id="rId20"/>
    <p:sldId id="1012" r:id="rId21"/>
    <p:sldId id="1011" r:id="rId22"/>
    <p:sldId id="1013" r:id="rId23"/>
    <p:sldId id="1014" r:id="rId24"/>
    <p:sldId id="262" r:id="rId25"/>
    <p:sldId id="257" r:id="rId26"/>
    <p:sldId id="1015" r:id="rId27"/>
    <p:sldId id="260" r:id="rId28"/>
    <p:sldId id="261" r:id="rId29"/>
  </p:sldIdLst>
  <p:sldSz cx="9144000" cy="5143500" type="screen16x9"/>
  <p:notesSz cx="6858000" cy="9144000"/>
  <p:embeddedFontLst>
    <p:embeddedFont>
      <p:font typeface="Microsoft YaHei" panose="020B0503020204020204" pitchFamily="34" charset="-122"/>
      <p:regular r:id="rId31"/>
      <p:bold r:id="rId32"/>
    </p:embeddedFont>
    <p:embeddedFont>
      <p:font typeface="Calibri" panose="020F0502020204030204" pitchFamily="34" charset="0"/>
      <p:regular r:id="rId33"/>
      <p:bold r:id="rId34"/>
      <p:italic r:id="rId35"/>
      <p:boldItalic r:id="rId36"/>
    </p:embeddedFont>
    <p:embeddedFont>
      <p:font typeface="Franklin Gothic Book" panose="020B0503020102020204" pitchFamily="34" charset="0"/>
      <p:regular r:id="rId37"/>
      <p:italic r:id="rId38"/>
    </p:embeddedFont>
    <p:embeddedFont>
      <p:font typeface="Franklin Gothic Medium" panose="020B0603020102020204" pitchFamily="34" charset="0"/>
      <p:regular r:id="rId39"/>
      <p:italic r:id="rId40"/>
    </p:embeddedFont>
    <p:embeddedFont>
      <p:font typeface="Mangal" panose="02040503050203030202" pitchFamily="18" charset="0"/>
      <p:regular r:id="rId41"/>
      <p:bold r:id="rId42"/>
    </p:embeddedFont>
  </p:embeddedFontLst>
  <p:custDataLst>
    <p:tags r:id="rId43"/>
  </p:custDataLst>
  <p:defaultText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E5B9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p:scale>
          <a:sx n="125" d="100"/>
          <a:sy n="125" d="100"/>
        </p:scale>
        <p:origin x="163" y="168"/>
      </p:cViewPr>
      <p:guideLst/>
    </p:cSldViewPr>
  </p:slideViewPr>
  <p:notesTextViewPr>
    <p:cViewPr>
      <p:scale>
        <a:sx n="3" d="2"/>
        <a:sy n="3" d="2"/>
      </p:scale>
      <p:origin x="0" y="0"/>
    </p:cViewPr>
  </p:notesTextViewPr>
  <p:notesViewPr>
    <p:cSldViewPr snapToGrid="0">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9.fntdata"/><Relationship Id="rId21" Type="http://schemas.openxmlformats.org/officeDocument/2006/relationships/slide" Target="slides/slide20.xml"/><Relationship Id="rId34" Type="http://schemas.openxmlformats.org/officeDocument/2006/relationships/font" Target="fonts/font4.fntdata"/><Relationship Id="rId42" Type="http://schemas.openxmlformats.org/officeDocument/2006/relationships/font" Target="fonts/font12.fntdata"/><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font" Target="fonts/font10.fntdata"/><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6.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font" Target="fonts/font5.fntdata"/><Relationship Id="rId43" Type="http://schemas.openxmlformats.org/officeDocument/2006/relationships/tags" Target="tags/tag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font" Target="fonts/font8.fntdata"/><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font" Target="fonts/font1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A4CDF8B-CE63-4ECE-BBFB-E78DF257A0D5}" type="datetimeFigureOut">
              <a:rPr lang="en-CA" smtClean="0"/>
              <a:t>2024-03-21</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ECE853-FA62-416F-8EF4-2E6562944146}" type="slidenum">
              <a:rPr lang="en-CA" smtClean="0"/>
              <a:t>‹#›</a:t>
            </a:fld>
            <a:endParaRPr lang="en-CA"/>
          </a:p>
        </p:txBody>
      </p:sp>
    </p:spTree>
    <p:extLst>
      <p:ext uri="{BB962C8B-B14F-4D97-AF65-F5344CB8AC3E}">
        <p14:creationId xmlns:p14="http://schemas.microsoft.com/office/powerpoint/2010/main" val="3475616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ECE853-FA62-416F-8EF4-2E6562944146}" type="slidenum">
              <a:rPr lang="en-GB" smtClean="0"/>
              <a:t>1</a:t>
            </a:fld>
            <a:endParaRPr lang="en-GB" dirty="0"/>
          </a:p>
        </p:txBody>
      </p:sp>
    </p:spTree>
    <p:extLst>
      <p:ext uri="{BB962C8B-B14F-4D97-AF65-F5344CB8AC3E}">
        <p14:creationId xmlns:p14="http://schemas.microsoft.com/office/powerpoint/2010/main" val="485103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idx="10"/>
          </p:nvPr>
        </p:nvSpPr>
        <p:spPr/>
        <p:txBody>
          <a:bodyPr/>
          <a:lstStyle/>
          <a:p>
            <a:pPr>
              <a:defRPr/>
            </a:pPr>
            <a:fld id="{DB41F9E6-9FE7-4811-AE92-84D5A1E39370}" type="slidenum">
              <a:rPr lang="en-US" smtClean="0"/>
              <a:pPr>
                <a:defRPr/>
              </a:pPr>
              <a:t>2</a:t>
            </a:fld>
            <a:endParaRPr lang="en-US"/>
          </a:p>
        </p:txBody>
      </p:sp>
    </p:spTree>
    <p:extLst>
      <p:ext uri="{BB962C8B-B14F-4D97-AF65-F5344CB8AC3E}">
        <p14:creationId xmlns:p14="http://schemas.microsoft.com/office/powerpoint/2010/main" val="8667010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idx="10"/>
          </p:nvPr>
        </p:nvSpPr>
        <p:spPr/>
        <p:txBody>
          <a:bodyPr/>
          <a:lstStyle/>
          <a:p>
            <a:pPr>
              <a:defRPr/>
            </a:pPr>
            <a:fld id="{DB41F9E6-9FE7-4811-AE92-84D5A1E39370}" type="slidenum">
              <a:rPr lang="en-US" smtClean="0"/>
              <a:pPr>
                <a:defRPr/>
              </a:pPr>
              <a:t>7</a:t>
            </a:fld>
            <a:endParaRPr lang="en-US"/>
          </a:p>
        </p:txBody>
      </p:sp>
    </p:spTree>
    <p:extLst>
      <p:ext uri="{BB962C8B-B14F-4D97-AF65-F5344CB8AC3E}">
        <p14:creationId xmlns:p14="http://schemas.microsoft.com/office/powerpoint/2010/main" val="10560086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a:t>Edit Master text styles</a:t>
            </a:r>
          </a:p>
        </p:txBody>
      </p:sp>
      <p:sp>
        <p:nvSpPr>
          <p:cNvPr id="10" name="Date Placeholder 9"/>
          <p:cNvSpPr>
            <a:spLocks noGrp="1"/>
          </p:cNvSpPr>
          <p:nvPr>
            <p:ph type="dt" sz="half" idx="10"/>
          </p:nvPr>
        </p:nvSpPr>
        <p:spPr/>
        <p:txBody>
          <a:bodyPr/>
          <a:lstStyle/>
          <a:p>
            <a:fld id="{2CAB9A74-6652-49EE-BD60-CDE5C9010AA8}" type="datetime1">
              <a:rPr lang="en-US" smtClean="0"/>
              <a:t>21-Mar-24</a:t>
            </a:fld>
            <a:endParaRPr lang="en-US" dirty="0"/>
          </a:p>
        </p:txBody>
      </p:sp>
      <p:sp>
        <p:nvSpPr>
          <p:cNvPr id="11" name="Footer Placeholder 10"/>
          <p:cNvSpPr>
            <a:spLocks noGrp="1"/>
          </p:cNvSpPr>
          <p:nvPr>
            <p:ph type="ftr" sz="quarter" idx="11"/>
          </p:nvPr>
        </p:nvSpPr>
        <p:spPr/>
        <p:txBody>
          <a:bodyPr/>
          <a:lstStyle/>
          <a:p>
            <a:r>
              <a:rPr lang="en-US"/>
              <a:t>Blake Leverington -- LHCb</a:t>
            </a:r>
            <a:endParaRPr lang="en-US" dirty="0"/>
          </a:p>
        </p:txBody>
      </p:sp>
      <p:sp>
        <p:nvSpPr>
          <p:cNvPr id="12" name="Slide Number Placeholder 11"/>
          <p:cNvSpPr>
            <a:spLocks noGrp="1"/>
          </p:cNvSpPr>
          <p:nvPr>
            <p:ph type="sldNum" sz="quarter" idx="12"/>
          </p:nvPr>
        </p:nvSpPr>
        <p:spPr/>
        <p:txBody>
          <a:bodyPr/>
          <a:lstStyle/>
          <a:p>
            <a:fld id="{EE946D39-289F-4B16-8B0D-BB0C4022DF6C}" type="slidenum">
              <a:rPr lang="en-US" smtClean="0"/>
              <a:pPr/>
              <a:t>‹#›</a:t>
            </a:fld>
            <a:endParaRPr lang="en-US" dirty="0"/>
          </a:p>
        </p:txBody>
      </p:sp>
    </p:spTree>
    <p:extLst>
      <p:ext uri="{BB962C8B-B14F-4D97-AF65-F5344CB8AC3E}">
        <p14:creationId xmlns:p14="http://schemas.microsoft.com/office/powerpoint/2010/main" val="13725919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1" y="273845"/>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954F004-A7E2-4C20-A12B-C5BBF4DD306A}" type="datetime1">
              <a:rPr lang="en-US" smtClean="0"/>
              <a:t>21-Mar-24</a:t>
            </a:fld>
            <a:endParaRPr lang="en-US" dirty="0"/>
          </a:p>
        </p:txBody>
      </p:sp>
      <p:sp>
        <p:nvSpPr>
          <p:cNvPr id="5" name="Footer Placeholder 4"/>
          <p:cNvSpPr>
            <a:spLocks noGrp="1"/>
          </p:cNvSpPr>
          <p:nvPr>
            <p:ph type="ftr" sz="quarter" idx="11"/>
          </p:nvPr>
        </p:nvSpPr>
        <p:spPr/>
        <p:txBody>
          <a:bodyPr/>
          <a:lstStyle/>
          <a:p>
            <a:r>
              <a:rPr lang="en-US"/>
              <a:t>Blake Leverington -- LHCb</a:t>
            </a:r>
            <a:endParaRPr lang="en-US" dirty="0"/>
          </a:p>
        </p:txBody>
      </p:sp>
      <p:sp>
        <p:nvSpPr>
          <p:cNvPr id="6" name="Slide Number Placeholder 5"/>
          <p:cNvSpPr>
            <a:spLocks noGrp="1"/>
          </p:cNvSpPr>
          <p:nvPr>
            <p:ph type="sldNum" sz="quarter" idx="12"/>
          </p:nvPr>
        </p:nvSpPr>
        <p:spPr/>
        <p:txBody>
          <a:bodyPr/>
          <a:lstStyle/>
          <a:p>
            <a:fld id="{EE946D39-289F-4B16-8B0D-BB0C4022DF6C}" type="slidenum">
              <a:rPr lang="en-US" smtClean="0"/>
              <a:t>‹#›</a:t>
            </a:fld>
            <a:endParaRPr lang="en-US" dirty="0"/>
          </a:p>
        </p:txBody>
      </p:sp>
    </p:spTree>
    <p:extLst>
      <p:ext uri="{BB962C8B-B14F-4D97-AF65-F5344CB8AC3E}">
        <p14:creationId xmlns:p14="http://schemas.microsoft.com/office/powerpoint/2010/main" val="4643989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1597819"/>
            <a:ext cx="7772400" cy="1102519"/>
          </a:xfrm>
        </p:spPr>
        <p:txBody>
          <a:bodyPr/>
          <a:lstStyle/>
          <a:p>
            <a:r>
              <a:rPr lang="de-DE"/>
              <a:t>Titelmasterformat durch Klicken bearbeiten</a:t>
            </a:r>
          </a:p>
        </p:txBody>
      </p:sp>
      <p:sp>
        <p:nvSpPr>
          <p:cNvPr id="3" name="Untertitel 2"/>
          <p:cNvSpPr>
            <a:spLocks noGrp="1"/>
          </p:cNvSpPr>
          <p:nvPr>
            <p:ph type="subTitle" idx="1"/>
          </p:nvPr>
        </p:nvSpPr>
        <p:spPr>
          <a:xfrm>
            <a:off x="1371600" y="2914650"/>
            <a:ext cx="6400800" cy="131445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r>
              <a:rPr lang="de-DE"/>
              <a:t>Formatvorlage des Untertitelmasters durch Klicken bearbeiten</a:t>
            </a:r>
          </a:p>
        </p:txBody>
      </p:sp>
      <p:sp>
        <p:nvSpPr>
          <p:cNvPr id="4" name="Rectangle 4"/>
          <p:cNvSpPr>
            <a:spLocks noGrp="1" noChangeArrowheads="1"/>
          </p:cNvSpPr>
          <p:nvPr>
            <p:ph type="dt" sz="half" idx="10"/>
          </p:nvPr>
        </p:nvSpPr>
        <p:spPr>
          <a:ln/>
        </p:spPr>
        <p:txBody>
          <a:bodyPr/>
          <a:lstStyle>
            <a:lvl1pPr>
              <a:defRPr/>
            </a:lvl1pPr>
          </a:lstStyle>
          <a:p>
            <a:pPr>
              <a:defRPr/>
            </a:pPr>
            <a:r>
              <a:rPr lang="de-DE"/>
              <a:t>Th. Kirn, M. Wlochal</a:t>
            </a:r>
          </a:p>
        </p:txBody>
      </p:sp>
      <p:sp>
        <p:nvSpPr>
          <p:cNvPr id="5" name="Rectangle 5"/>
          <p:cNvSpPr>
            <a:spLocks noGrp="1" noChangeArrowheads="1"/>
          </p:cNvSpPr>
          <p:nvPr>
            <p:ph type="ftr" sz="quarter" idx="11"/>
          </p:nvPr>
        </p:nvSpPr>
        <p:spPr>
          <a:ln/>
        </p:spPr>
        <p:txBody>
          <a:bodyPr/>
          <a:lstStyle>
            <a:lvl1pPr>
              <a:defRPr/>
            </a:lvl1pPr>
          </a:lstStyle>
          <a:p>
            <a:pPr>
              <a:defRPr/>
            </a:pPr>
            <a:r>
              <a:rPr lang="de-DE"/>
              <a:t>AMS-02 TRD</a:t>
            </a:r>
          </a:p>
        </p:txBody>
      </p:sp>
      <p:sp>
        <p:nvSpPr>
          <p:cNvPr id="6" name="Rectangle 6"/>
          <p:cNvSpPr>
            <a:spLocks noGrp="1" noChangeArrowheads="1"/>
          </p:cNvSpPr>
          <p:nvPr>
            <p:ph type="sldNum" sz="quarter" idx="12"/>
          </p:nvPr>
        </p:nvSpPr>
        <p:spPr>
          <a:ln/>
        </p:spPr>
        <p:txBody>
          <a:bodyPr/>
          <a:lstStyle>
            <a:lvl1pPr>
              <a:defRPr/>
            </a:lvl1pPr>
          </a:lstStyle>
          <a:p>
            <a:pPr>
              <a:defRPr/>
            </a:pPr>
            <a:fld id="{8B237002-04F9-4168-8E23-415AEE7B590F}" type="slidenum">
              <a:rPr lang="de-DE"/>
              <a:pPr>
                <a:defRPr/>
              </a:pPr>
              <a:t>‹#›</a:t>
            </a:fld>
            <a:endParaRPr lang="de-DE"/>
          </a:p>
        </p:txBody>
      </p:sp>
    </p:spTree>
    <p:extLst>
      <p:ext uri="{BB962C8B-B14F-4D97-AF65-F5344CB8AC3E}">
        <p14:creationId xmlns:p14="http://schemas.microsoft.com/office/powerpoint/2010/main" val="837443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28650" y="2"/>
            <a:ext cx="7886700" cy="575813"/>
          </a:xfrm>
        </p:spPr>
        <p:txBody>
          <a:bodyPr/>
          <a:lstStyle/>
          <a:p>
            <a:r>
              <a:rPr lang="en-US"/>
              <a:t>Click to edit Master title style</a:t>
            </a:r>
          </a:p>
        </p:txBody>
      </p:sp>
      <p:sp>
        <p:nvSpPr>
          <p:cNvPr id="3" name="Content Placeholder 2"/>
          <p:cNvSpPr>
            <a:spLocks noGrp="1"/>
          </p:cNvSpPr>
          <p:nvPr>
            <p:ph idx="1"/>
          </p:nvPr>
        </p:nvSpPr>
        <p:spPr>
          <a:xfrm>
            <a:off x="628650" y="886364"/>
            <a:ext cx="7886700" cy="3746358"/>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084AA94-0D98-42E9-88C7-2F16329EF10E}" type="datetime1">
              <a:rPr lang="en-US" smtClean="0"/>
              <a:t>21-Mar-24</a:t>
            </a:fld>
            <a:endParaRPr lang="en-US" dirty="0"/>
          </a:p>
        </p:txBody>
      </p:sp>
      <p:sp>
        <p:nvSpPr>
          <p:cNvPr id="8" name="Footer Placeholder 7"/>
          <p:cNvSpPr>
            <a:spLocks noGrp="1"/>
          </p:cNvSpPr>
          <p:nvPr>
            <p:ph type="ftr" sz="quarter" idx="11"/>
          </p:nvPr>
        </p:nvSpPr>
        <p:spPr/>
        <p:txBody>
          <a:bodyPr/>
          <a:lstStyle/>
          <a:p>
            <a:r>
              <a:rPr lang="en-US"/>
              <a:t>Blake Leverington -- LHCb</a:t>
            </a:r>
            <a:endParaRPr lang="en-US" dirty="0"/>
          </a:p>
        </p:txBody>
      </p:sp>
      <p:sp>
        <p:nvSpPr>
          <p:cNvPr id="9" name="Slide Number Placeholder 8"/>
          <p:cNvSpPr>
            <a:spLocks noGrp="1"/>
          </p:cNvSpPr>
          <p:nvPr>
            <p:ph type="sldNum" sz="quarter" idx="12"/>
          </p:nvPr>
        </p:nvSpPr>
        <p:spPr/>
        <p:txBody>
          <a:bodyPr/>
          <a:lstStyle/>
          <a:p>
            <a:fld id="{EE946D39-289F-4B16-8B0D-BB0C4022DF6C}" type="slidenum">
              <a:rPr lang="en-US" smtClean="0"/>
              <a:pPr/>
              <a:t>‹#›</a:t>
            </a:fld>
            <a:endParaRPr lang="en-US" dirty="0"/>
          </a:p>
        </p:txBody>
      </p:sp>
    </p:spTree>
    <p:extLst>
      <p:ext uri="{BB962C8B-B14F-4D97-AF65-F5344CB8AC3E}">
        <p14:creationId xmlns:p14="http://schemas.microsoft.com/office/powerpoint/2010/main" val="23975035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28650" y="866956"/>
            <a:ext cx="3886200" cy="3765767"/>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866956"/>
            <a:ext cx="3886200" cy="3765767"/>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683BAEF-955F-4D48-831A-B6DD33C435D6}" type="datetime1">
              <a:rPr lang="en-US" smtClean="0"/>
              <a:t>21-Mar-24</a:t>
            </a:fld>
            <a:endParaRPr lang="en-US" dirty="0"/>
          </a:p>
        </p:txBody>
      </p:sp>
      <p:sp>
        <p:nvSpPr>
          <p:cNvPr id="6" name="Footer Placeholder 5"/>
          <p:cNvSpPr>
            <a:spLocks noGrp="1"/>
          </p:cNvSpPr>
          <p:nvPr>
            <p:ph type="ftr" sz="quarter" idx="11"/>
          </p:nvPr>
        </p:nvSpPr>
        <p:spPr/>
        <p:txBody>
          <a:bodyPr/>
          <a:lstStyle/>
          <a:p>
            <a:r>
              <a:rPr lang="en-US"/>
              <a:t>Blake Leverington -- LHCb</a:t>
            </a:r>
            <a:endParaRPr lang="en-US" dirty="0"/>
          </a:p>
        </p:txBody>
      </p:sp>
      <p:sp>
        <p:nvSpPr>
          <p:cNvPr id="7" name="Slide Number Placeholder 6"/>
          <p:cNvSpPr>
            <a:spLocks noGrp="1"/>
          </p:cNvSpPr>
          <p:nvPr>
            <p:ph type="sldNum" sz="quarter" idx="12"/>
          </p:nvPr>
        </p:nvSpPr>
        <p:spPr/>
        <p:txBody>
          <a:bodyPr/>
          <a:lstStyle/>
          <a:p>
            <a:fld id="{EE946D39-289F-4B16-8B0D-BB0C4022DF6C}" type="slidenum">
              <a:rPr lang="en-US" smtClean="0"/>
              <a:t>‹#›</a:t>
            </a:fld>
            <a:endParaRPr lang="en-US" dirty="0"/>
          </a:p>
        </p:txBody>
      </p:sp>
      <p:sp>
        <p:nvSpPr>
          <p:cNvPr id="8" name="Title 1"/>
          <p:cNvSpPr>
            <a:spLocks noGrp="1"/>
          </p:cNvSpPr>
          <p:nvPr>
            <p:ph type="title"/>
          </p:nvPr>
        </p:nvSpPr>
        <p:spPr>
          <a:xfrm>
            <a:off x="628650" y="2"/>
            <a:ext cx="7886700" cy="575813"/>
          </a:xfrm>
        </p:spPr>
        <p:txBody>
          <a:bodyPr/>
          <a:lstStyle/>
          <a:p>
            <a:r>
              <a:rPr lang="en-US"/>
              <a:t>Click to edit Master title style</a:t>
            </a:r>
          </a:p>
        </p:txBody>
      </p:sp>
    </p:spTree>
    <p:extLst>
      <p:ext uri="{BB962C8B-B14F-4D97-AF65-F5344CB8AC3E}">
        <p14:creationId xmlns:p14="http://schemas.microsoft.com/office/powerpoint/2010/main" val="5948480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889398"/>
            <a:ext cx="3868340" cy="617934"/>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Edit Master text styles</a:t>
            </a:r>
          </a:p>
        </p:txBody>
      </p:sp>
      <p:sp>
        <p:nvSpPr>
          <p:cNvPr id="4" name="Content Placeholder 3"/>
          <p:cNvSpPr>
            <a:spLocks noGrp="1"/>
          </p:cNvSpPr>
          <p:nvPr>
            <p:ph sz="half" idx="2"/>
          </p:nvPr>
        </p:nvSpPr>
        <p:spPr>
          <a:xfrm>
            <a:off x="629842" y="1552756"/>
            <a:ext cx="3868340" cy="3089492"/>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29151" y="889398"/>
            <a:ext cx="3887391" cy="617934"/>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a:t>Edit Master text styles</a:t>
            </a:r>
          </a:p>
        </p:txBody>
      </p:sp>
      <p:sp>
        <p:nvSpPr>
          <p:cNvPr id="6" name="Content Placeholder 5"/>
          <p:cNvSpPr>
            <a:spLocks noGrp="1"/>
          </p:cNvSpPr>
          <p:nvPr>
            <p:ph sz="quarter" idx="4"/>
          </p:nvPr>
        </p:nvSpPr>
        <p:spPr>
          <a:xfrm>
            <a:off x="4629151" y="1552756"/>
            <a:ext cx="3887391" cy="3089492"/>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B7869C1-6B9A-4F71-916F-C7F7F5CD1C6B}" type="datetime1">
              <a:rPr lang="en-US" smtClean="0"/>
              <a:t>21-Mar-24</a:t>
            </a:fld>
            <a:endParaRPr lang="en-US" dirty="0"/>
          </a:p>
        </p:txBody>
      </p:sp>
      <p:sp>
        <p:nvSpPr>
          <p:cNvPr id="8" name="Footer Placeholder 7"/>
          <p:cNvSpPr>
            <a:spLocks noGrp="1"/>
          </p:cNvSpPr>
          <p:nvPr>
            <p:ph type="ftr" sz="quarter" idx="11"/>
          </p:nvPr>
        </p:nvSpPr>
        <p:spPr/>
        <p:txBody>
          <a:bodyPr/>
          <a:lstStyle/>
          <a:p>
            <a:r>
              <a:rPr lang="en-US"/>
              <a:t>Blake Leverington -- LHCb</a:t>
            </a:r>
            <a:endParaRPr lang="en-US" dirty="0"/>
          </a:p>
        </p:txBody>
      </p:sp>
      <p:sp>
        <p:nvSpPr>
          <p:cNvPr id="9" name="Slide Number Placeholder 8"/>
          <p:cNvSpPr>
            <a:spLocks noGrp="1"/>
          </p:cNvSpPr>
          <p:nvPr>
            <p:ph type="sldNum" sz="quarter" idx="12"/>
          </p:nvPr>
        </p:nvSpPr>
        <p:spPr/>
        <p:txBody>
          <a:bodyPr/>
          <a:lstStyle/>
          <a:p>
            <a:fld id="{EE946D39-289F-4B16-8B0D-BB0C4022DF6C}" type="slidenum">
              <a:rPr lang="en-US" smtClean="0"/>
              <a:t>‹#›</a:t>
            </a:fld>
            <a:endParaRPr lang="en-US" dirty="0"/>
          </a:p>
        </p:txBody>
      </p:sp>
      <p:sp>
        <p:nvSpPr>
          <p:cNvPr id="10" name="Title 1"/>
          <p:cNvSpPr>
            <a:spLocks noGrp="1"/>
          </p:cNvSpPr>
          <p:nvPr>
            <p:ph type="title"/>
          </p:nvPr>
        </p:nvSpPr>
        <p:spPr>
          <a:xfrm>
            <a:off x="628650" y="2"/>
            <a:ext cx="7886700" cy="575813"/>
          </a:xfrm>
        </p:spPr>
        <p:txBody>
          <a:bodyPr/>
          <a:lstStyle/>
          <a:p>
            <a:r>
              <a:rPr lang="en-US"/>
              <a:t>Click to edit Master title style</a:t>
            </a:r>
          </a:p>
        </p:txBody>
      </p:sp>
    </p:spTree>
    <p:extLst>
      <p:ext uri="{BB962C8B-B14F-4D97-AF65-F5344CB8AC3E}">
        <p14:creationId xmlns:p14="http://schemas.microsoft.com/office/powerpoint/2010/main" val="21540893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400226A-A2BA-4F52-8254-AF7623F99569}" type="datetime1">
              <a:rPr lang="en-US" smtClean="0"/>
              <a:t>21-Mar-24</a:t>
            </a:fld>
            <a:endParaRPr lang="en-US" dirty="0"/>
          </a:p>
        </p:txBody>
      </p:sp>
      <p:sp>
        <p:nvSpPr>
          <p:cNvPr id="4" name="Footer Placeholder 3"/>
          <p:cNvSpPr>
            <a:spLocks noGrp="1"/>
          </p:cNvSpPr>
          <p:nvPr>
            <p:ph type="ftr" sz="quarter" idx="11"/>
          </p:nvPr>
        </p:nvSpPr>
        <p:spPr/>
        <p:txBody>
          <a:bodyPr/>
          <a:lstStyle/>
          <a:p>
            <a:r>
              <a:rPr lang="en-US"/>
              <a:t>Blake Leverington -- LHCb</a:t>
            </a:r>
            <a:endParaRPr lang="en-US" dirty="0"/>
          </a:p>
        </p:txBody>
      </p:sp>
      <p:sp>
        <p:nvSpPr>
          <p:cNvPr id="5" name="Slide Number Placeholder 4"/>
          <p:cNvSpPr>
            <a:spLocks noGrp="1"/>
          </p:cNvSpPr>
          <p:nvPr>
            <p:ph type="sldNum" sz="quarter" idx="12"/>
          </p:nvPr>
        </p:nvSpPr>
        <p:spPr/>
        <p:txBody>
          <a:bodyPr/>
          <a:lstStyle/>
          <a:p>
            <a:fld id="{EE946D39-289F-4B16-8B0D-BB0C4022DF6C}" type="slidenum">
              <a:rPr lang="en-US" smtClean="0"/>
              <a:t>‹#›</a:t>
            </a:fld>
            <a:endParaRPr lang="en-US" dirty="0"/>
          </a:p>
        </p:txBody>
      </p:sp>
      <p:sp>
        <p:nvSpPr>
          <p:cNvPr id="6" name="Title 1"/>
          <p:cNvSpPr>
            <a:spLocks noGrp="1"/>
          </p:cNvSpPr>
          <p:nvPr>
            <p:ph type="title"/>
          </p:nvPr>
        </p:nvSpPr>
        <p:spPr>
          <a:xfrm>
            <a:off x="628650" y="2"/>
            <a:ext cx="7886700" cy="575813"/>
          </a:xfrm>
        </p:spPr>
        <p:txBody>
          <a:bodyPr/>
          <a:lstStyle/>
          <a:p>
            <a:r>
              <a:rPr lang="en-US"/>
              <a:t>Click to edit Master title style</a:t>
            </a:r>
          </a:p>
        </p:txBody>
      </p:sp>
    </p:spTree>
    <p:extLst>
      <p:ext uri="{BB962C8B-B14F-4D97-AF65-F5344CB8AC3E}">
        <p14:creationId xmlns:p14="http://schemas.microsoft.com/office/powerpoint/2010/main" val="17009998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FB881E7-8D1F-4E70-90F4-1F06C3F86986}" type="datetime1">
              <a:rPr lang="en-US" smtClean="0"/>
              <a:t>21-Mar-24</a:t>
            </a:fld>
            <a:endParaRPr lang="en-US" dirty="0"/>
          </a:p>
        </p:txBody>
      </p:sp>
      <p:sp>
        <p:nvSpPr>
          <p:cNvPr id="3" name="Footer Placeholder 2"/>
          <p:cNvSpPr>
            <a:spLocks noGrp="1"/>
          </p:cNvSpPr>
          <p:nvPr>
            <p:ph type="ftr" sz="quarter" idx="11"/>
          </p:nvPr>
        </p:nvSpPr>
        <p:spPr/>
        <p:txBody>
          <a:bodyPr/>
          <a:lstStyle/>
          <a:p>
            <a:r>
              <a:rPr lang="en-US"/>
              <a:t>Blake Leverington -- LHCb</a:t>
            </a:r>
            <a:endParaRPr lang="en-US" dirty="0"/>
          </a:p>
        </p:txBody>
      </p:sp>
      <p:sp>
        <p:nvSpPr>
          <p:cNvPr id="4" name="Slide Number Placeholder 3"/>
          <p:cNvSpPr>
            <a:spLocks noGrp="1"/>
          </p:cNvSpPr>
          <p:nvPr>
            <p:ph type="sldNum" sz="quarter" idx="12"/>
          </p:nvPr>
        </p:nvSpPr>
        <p:spPr/>
        <p:txBody>
          <a:bodyPr/>
          <a:lstStyle/>
          <a:p>
            <a:fld id="{EE946D39-289F-4B16-8B0D-BB0C4022DF6C}" type="slidenum">
              <a:rPr lang="en-US" smtClean="0"/>
              <a:t>‹#›</a:t>
            </a:fld>
            <a:endParaRPr lang="en-US" dirty="0"/>
          </a:p>
        </p:txBody>
      </p:sp>
    </p:spTree>
    <p:extLst>
      <p:ext uri="{BB962C8B-B14F-4D97-AF65-F5344CB8AC3E}">
        <p14:creationId xmlns:p14="http://schemas.microsoft.com/office/powerpoint/2010/main" val="16994614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1"/>
            <a:ext cx="2949178" cy="740569"/>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3887391" y="278203"/>
            <a:ext cx="4629150" cy="4117586"/>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29841" y="905773"/>
            <a:ext cx="2949178" cy="349596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E40AC2DD-3C62-4B9D-BDF1-9BB70FFD1598}" type="datetime1">
              <a:rPr lang="en-US" smtClean="0"/>
              <a:t>21-Mar-24</a:t>
            </a:fld>
            <a:endParaRPr lang="en-US" dirty="0"/>
          </a:p>
        </p:txBody>
      </p:sp>
      <p:sp>
        <p:nvSpPr>
          <p:cNvPr id="6" name="Footer Placeholder 5"/>
          <p:cNvSpPr>
            <a:spLocks noGrp="1"/>
          </p:cNvSpPr>
          <p:nvPr>
            <p:ph type="ftr" sz="quarter" idx="11"/>
          </p:nvPr>
        </p:nvSpPr>
        <p:spPr/>
        <p:txBody>
          <a:bodyPr/>
          <a:lstStyle/>
          <a:p>
            <a:r>
              <a:rPr lang="en-US"/>
              <a:t>Blake Leverington -- LHCb</a:t>
            </a:r>
            <a:endParaRPr lang="en-US" dirty="0"/>
          </a:p>
        </p:txBody>
      </p:sp>
      <p:sp>
        <p:nvSpPr>
          <p:cNvPr id="7" name="Slide Number Placeholder 6"/>
          <p:cNvSpPr>
            <a:spLocks noGrp="1"/>
          </p:cNvSpPr>
          <p:nvPr>
            <p:ph type="sldNum" sz="quarter" idx="12"/>
          </p:nvPr>
        </p:nvSpPr>
        <p:spPr/>
        <p:txBody>
          <a:bodyPr/>
          <a:lstStyle/>
          <a:p>
            <a:fld id="{EE946D39-289F-4B16-8B0D-BB0C4022DF6C}" type="slidenum">
              <a:rPr lang="en-US" smtClean="0"/>
              <a:t>‹#›</a:t>
            </a:fld>
            <a:endParaRPr lang="en-US" dirty="0"/>
          </a:p>
        </p:txBody>
      </p:sp>
    </p:spTree>
    <p:extLst>
      <p:ext uri="{BB962C8B-B14F-4D97-AF65-F5344CB8AC3E}">
        <p14:creationId xmlns:p14="http://schemas.microsoft.com/office/powerpoint/2010/main" val="31827388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7391" y="740570"/>
            <a:ext cx="4629150" cy="3655219"/>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976943"/>
            <a:ext cx="2949178" cy="3424799"/>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B3439832-F3BF-4319-AB9B-815E8970FC75}" type="datetime1">
              <a:rPr lang="en-US" smtClean="0"/>
              <a:t>21-Mar-24</a:t>
            </a:fld>
            <a:endParaRPr lang="en-US" dirty="0"/>
          </a:p>
        </p:txBody>
      </p:sp>
      <p:sp>
        <p:nvSpPr>
          <p:cNvPr id="6" name="Footer Placeholder 5"/>
          <p:cNvSpPr>
            <a:spLocks noGrp="1"/>
          </p:cNvSpPr>
          <p:nvPr>
            <p:ph type="ftr" sz="quarter" idx="11"/>
          </p:nvPr>
        </p:nvSpPr>
        <p:spPr/>
        <p:txBody>
          <a:bodyPr/>
          <a:lstStyle/>
          <a:p>
            <a:r>
              <a:rPr lang="en-US"/>
              <a:t>Blake Leverington -- LHCb</a:t>
            </a:r>
            <a:endParaRPr lang="en-US" dirty="0"/>
          </a:p>
        </p:txBody>
      </p:sp>
      <p:sp>
        <p:nvSpPr>
          <p:cNvPr id="7" name="Slide Number Placeholder 6"/>
          <p:cNvSpPr>
            <a:spLocks noGrp="1"/>
          </p:cNvSpPr>
          <p:nvPr>
            <p:ph type="sldNum" sz="quarter" idx="12"/>
          </p:nvPr>
        </p:nvSpPr>
        <p:spPr/>
        <p:txBody>
          <a:bodyPr/>
          <a:lstStyle/>
          <a:p>
            <a:fld id="{EE946D39-289F-4B16-8B0D-BB0C4022DF6C}" type="slidenum">
              <a:rPr lang="en-US" smtClean="0"/>
              <a:t>‹#›</a:t>
            </a:fld>
            <a:endParaRPr lang="en-US" dirty="0"/>
          </a:p>
        </p:txBody>
      </p:sp>
      <p:sp>
        <p:nvSpPr>
          <p:cNvPr id="8" name="Title 1"/>
          <p:cNvSpPr>
            <a:spLocks noGrp="1"/>
          </p:cNvSpPr>
          <p:nvPr>
            <p:ph type="title"/>
          </p:nvPr>
        </p:nvSpPr>
        <p:spPr>
          <a:xfrm>
            <a:off x="629841" y="1"/>
            <a:ext cx="2949178" cy="740569"/>
          </a:xfrm>
        </p:spPr>
        <p:txBody>
          <a:bodyPr anchor="b"/>
          <a:lstStyle>
            <a:lvl1pPr>
              <a:defRPr sz="2400"/>
            </a:lvl1pPr>
          </a:lstStyle>
          <a:p>
            <a:r>
              <a:rPr lang="en-US"/>
              <a:t>Click to edit Master title style</a:t>
            </a:r>
          </a:p>
        </p:txBody>
      </p:sp>
    </p:spTree>
    <p:extLst>
      <p:ext uri="{BB962C8B-B14F-4D97-AF65-F5344CB8AC3E}">
        <p14:creationId xmlns:p14="http://schemas.microsoft.com/office/powerpoint/2010/main" val="6354644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628650" y="899305"/>
            <a:ext cx="7886700" cy="373341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3C71678-DD36-4D7E-927E-66ADCA6A2374}" type="datetime1">
              <a:rPr lang="en-US" smtClean="0"/>
              <a:t>21-Mar-24</a:t>
            </a:fld>
            <a:endParaRPr lang="en-US" dirty="0"/>
          </a:p>
        </p:txBody>
      </p:sp>
      <p:sp>
        <p:nvSpPr>
          <p:cNvPr id="5" name="Footer Placeholder 4"/>
          <p:cNvSpPr>
            <a:spLocks noGrp="1"/>
          </p:cNvSpPr>
          <p:nvPr>
            <p:ph type="ftr" sz="quarter" idx="11"/>
          </p:nvPr>
        </p:nvSpPr>
        <p:spPr/>
        <p:txBody>
          <a:bodyPr/>
          <a:lstStyle/>
          <a:p>
            <a:r>
              <a:rPr lang="en-US"/>
              <a:t>Blake Leverington -- LHCb</a:t>
            </a:r>
            <a:endParaRPr lang="en-US" dirty="0"/>
          </a:p>
        </p:txBody>
      </p:sp>
      <p:sp>
        <p:nvSpPr>
          <p:cNvPr id="6" name="Slide Number Placeholder 5"/>
          <p:cNvSpPr>
            <a:spLocks noGrp="1"/>
          </p:cNvSpPr>
          <p:nvPr>
            <p:ph type="sldNum" sz="quarter" idx="12"/>
          </p:nvPr>
        </p:nvSpPr>
        <p:spPr/>
        <p:txBody>
          <a:bodyPr/>
          <a:lstStyle/>
          <a:p>
            <a:fld id="{EE946D39-289F-4B16-8B0D-BB0C4022DF6C}" type="slidenum">
              <a:rPr lang="en-US" smtClean="0"/>
              <a:t>‹#›</a:t>
            </a:fld>
            <a:endParaRPr lang="en-US" dirty="0"/>
          </a:p>
        </p:txBody>
      </p:sp>
      <p:sp>
        <p:nvSpPr>
          <p:cNvPr id="7" name="Title 1"/>
          <p:cNvSpPr>
            <a:spLocks noGrp="1"/>
          </p:cNvSpPr>
          <p:nvPr>
            <p:ph type="title"/>
          </p:nvPr>
        </p:nvSpPr>
        <p:spPr>
          <a:xfrm>
            <a:off x="628650" y="2"/>
            <a:ext cx="7886700" cy="575813"/>
          </a:xfrm>
        </p:spPr>
        <p:txBody>
          <a:bodyPr/>
          <a:lstStyle/>
          <a:p>
            <a:r>
              <a:rPr lang="en-US"/>
              <a:t>Click to edit Master title style</a:t>
            </a:r>
          </a:p>
        </p:txBody>
      </p:sp>
    </p:spTree>
    <p:extLst>
      <p:ext uri="{BB962C8B-B14F-4D97-AF65-F5344CB8AC3E}">
        <p14:creationId xmlns:p14="http://schemas.microsoft.com/office/powerpoint/2010/main" val="34515029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US" noProof="0"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900" b="0">
                <a:solidFill>
                  <a:schemeClr val="tx1"/>
                </a:solidFill>
                <a:latin typeface="+mj-lt"/>
              </a:defRPr>
            </a:lvl1pPr>
          </a:lstStyle>
          <a:p>
            <a:fld id="{F90DE611-B87F-485C-A8D2-CBD632CC5120}" type="datetime1">
              <a:rPr lang="en-US" smtClean="0"/>
              <a:t>21-Mar-24</a:t>
            </a:fld>
            <a:endParaRPr lang="en-US" dirty="0"/>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900" b="0">
                <a:solidFill>
                  <a:schemeClr val="tx1"/>
                </a:solidFill>
                <a:latin typeface="+mj-lt"/>
              </a:defRPr>
            </a:lvl1pPr>
          </a:lstStyle>
          <a:p>
            <a:r>
              <a:rPr lang="en-US" dirty="0"/>
              <a:t>Blake Leverington -- LHCb</a:t>
            </a:r>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1400" b="0">
                <a:solidFill>
                  <a:schemeClr val="tx1"/>
                </a:solidFill>
                <a:latin typeface="+mj-lt"/>
              </a:defRPr>
            </a:lvl1pPr>
          </a:lstStyle>
          <a:p>
            <a:fld id="{EE946D39-289F-4B16-8B0D-BB0C4022DF6C}" type="slidenum">
              <a:rPr lang="en-US" smtClean="0"/>
              <a:pPr/>
              <a:t>‹#›</a:t>
            </a:fld>
            <a:endParaRPr lang="en-US" dirty="0"/>
          </a:p>
        </p:txBody>
      </p:sp>
      <p:pic>
        <p:nvPicPr>
          <p:cNvPr id="7" name="Picture 6"/>
          <p:cNvPicPr>
            <a:picLocks noChangeAspect="1"/>
          </p:cNvPicPr>
          <p:nvPr/>
        </p:nvPicPr>
        <p:blipFill>
          <a:blip r:embed="rId13"/>
          <a:stretch>
            <a:fillRect/>
          </a:stretch>
        </p:blipFill>
        <p:spPr>
          <a:xfrm rot="5400000">
            <a:off x="8585884" y="172630"/>
            <a:ext cx="544729" cy="364046"/>
          </a:xfrm>
          <a:prstGeom prst="rect">
            <a:avLst/>
          </a:prstGeom>
          <a:noFill/>
          <a:ln>
            <a:noFill/>
          </a:ln>
        </p:spPr>
      </p:pic>
      <p:pic>
        <p:nvPicPr>
          <p:cNvPr id="11" name="Picture 10"/>
          <p:cNvPicPr>
            <a:picLocks noChangeAspect="1"/>
          </p:cNvPicPr>
          <p:nvPr/>
        </p:nvPicPr>
        <p:blipFill rotWithShape="1">
          <a:blip r:embed="rId14"/>
          <a:srcRect t="16142" b="16350"/>
          <a:stretch/>
        </p:blipFill>
        <p:spPr>
          <a:xfrm rot="5400000">
            <a:off x="8363585" y="4410655"/>
            <a:ext cx="989328" cy="444137"/>
          </a:xfrm>
          <a:prstGeom prst="rect">
            <a:avLst/>
          </a:prstGeom>
        </p:spPr>
      </p:pic>
      <p:cxnSp>
        <p:nvCxnSpPr>
          <p:cNvPr id="9" name="Straight Connector 8"/>
          <p:cNvCxnSpPr/>
          <p:nvPr/>
        </p:nvCxnSpPr>
        <p:spPr>
          <a:xfrm>
            <a:off x="628650" y="4722220"/>
            <a:ext cx="7886700" cy="0"/>
          </a:xfrm>
          <a:prstGeom prst="line">
            <a:avLst/>
          </a:prstGeom>
        </p:spPr>
        <p:style>
          <a:lnRef idx="1">
            <a:schemeClr val="accent3"/>
          </a:lnRef>
          <a:fillRef idx="0">
            <a:schemeClr val="accent3"/>
          </a:fillRef>
          <a:effectRef idx="0">
            <a:schemeClr val="accent3"/>
          </a:effectRef>
          <a:fontRef idx="minor">
            <a:schemeClr val="tx1"/>
          </a:fontRef>
        </p:style>
      </p:cxnSp>
      <p:pic>
        <p:nvPicPr>
          <p:cNvPr id="10" name="Picture 9">
            <a:extLst>
              <a:ext uri="{FF2B5EF4-FFF2-40B4-BE49-F238E27FC236}">
                <a16:creationId xmlns:a16="http://schemas.microsoft.com/office/drawing/2014/main" id="{844553B6-1ECC-4259-BB46-4F4C5C34F9BA}"/>
              </a:ext>
            </a:extLst>
          </p:cNvPr>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rot="5400000">
            <a:off x="8119319" y="2569637"/>
            <a:ext cx="1470896" cy="364047"/>
          </a:xfrm>
          <a:prstGeom prst="rect">
            <a:avLst/>
          </a:prstGeom>
        </p:spPr>
      </p:pic>
      <p:pic>
        <p:nvPicPr>
          <p:cNvPr id="15" name="Picture 14">
            <a:extLst>
              <a:ext uri="{FF2B5EF4-FFF2-40B4-BE49-F238E27FC236}">
                <a16:creationId xmlns:a16="http://schemas.microsoft.com/office/drawing/2014/main" id="{D7A5A9EE-6990-4696-9C25-BF934A669111}"/>
              </a:ext>
            </a:extLst>
          </p:cNvPr>
          <p:cNvPicPr>
            <a:picLocks noChangeAspect="1"/>
          </p:cNvPicPr>
          <p:nvPr userDrawn="1"/>
        </p:nvPicPr>
        <p:blipFill>
          <a:blip r:embed="rId16" cstate="print">
            <a:extLst>
              <a:ext uri="{28A0092B-C50C-407E-A947-70E740481C1C}">
                <a14:useLocalDpi xmlns:a14="http://schemas.microsoft.com/office/drawing/2010/main" val="0"/>
              </a:ext>
            </a:extLst>
          </a:blip>
          <a:stretch>
            <a:fillRect/>
          </a:stretch>
        </p:blipFill>
        <p:spPr>
          <a:xfrm rot="5400000">
            <a:off x="8700430" y="1574972"/>
            <a:ext cx="307957" cy="364764"/>
          </a:xfrm>
          <a:prstGeom prst="rect">
            <a:avLst/>
          </a:prstGeom>
        </p:spPr>
      </p:pic>
    </p:spTree>
    <p:extLst>
      <p:ext uri="{BB962C8B-B14F-4D97-AF65-F5344CB8AC3E}">
        <p14:creationId xmlns:p14="http://schemas.microsoft.com/office/powerpoint/2010/main" val="2529429321"/>
      </p:ext>
    </p:extLst>
  </p:cSld>
  <p:clrMap bg1="lt1" tx1="dk1" bg2="lt2" tx2="dk2" accent1="accent1" accent2="accent2" accent3="accent3" accent4="accent4" accent5="accent5" accent6="accent6" hlink="hlink" folHlink="folHlink"/>
  <p:sldLayoutIdLst>
    <p:sldLayoutId id="2147483663" r:id="rId1"/>
    <p:sldLayoutId id="2147483662"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microsoft.com/office/2007/relationships/hdphoto" Target="../media/hdphoto1.wdp"/></Relationships>
</file>

<file path=ppt/slides/_rels/slide1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2.png"/><Relationship Id="rId7" Type="http://schemas.openxmlformats.org/officeDocument/2006/relationships/image" Target="../media/image36.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5.png"/><Relationship Id="rId7" Type="http://schemas.openxmlformats.org/officeDocument/2006/relationships/image" Target="../media/image48.png"/><Relationship Id="rId2" Type="http://schemas.openxmlformats.org/officeDocument/2006/relationships/image" Target="../media/image44.png"/><Relationship Id="rId1" Type="http://schemas.openxmlformats.org/officeDocument/2006/relationships/slideLayout" Target="../slideLayouts/slideLayout2.xml"/><Relationship Id="rId6" Type="http://schemas.openxmlformats.org/officeDocument/2006/relationships/image" Target="../media/image47.png"/><Relationship Id="rId5" Type="http://schemas.openxmlformats.org/officeDocument/2006/relationships/image" Target="../media/image46.png"/><Relationship Id="rId4" Type="http://schemas.microsoft.com/office/2007/relationships/hdphoto" Target="../media/hdphoto2.wdp"/><Relationship Id="rId9" Type="http://schemas.openxmlformats.org/officeDocument/2006/relationships/image" Target="../media/image5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tags" Target="../tags/tag3.xml"/><Relationship Id="rId5" Type="http://schemas.openxmlformats.org/officeDocument/2006/relationships/image" Target="../media/image6.png"/><Relationship Id="rId4" Type="http://schemas.openxmlformats.org/officeDocument/2006/relationships/image" Target="../media/image5.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cds.cern.ch/record/2784893?ln=en" TargetMode="External"/><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3.xml"/><Relationship Id="rId6" Type="http://schemas.openxmlformats.org/officeDocument/2006/relationships/image" Target="../media/image39.png"/><Relationship Id="rId5" Type="http://schemas.openxmlformats.org/officeDocument/2006/relationships/image" Target="../media/image31.png"/><Relationship Id="rId4" Type="http://schemas.openxmlformats.org/officeDocument/2006/relationships/image" Target="../media/image57.png"/></Relationships>
</file>

<file path=ppt/slides/_rels/slide2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3.xml"/><Relationship Id="rId4" Type="http://schemas.openxmlformats.org/officeDocument/2006/relationships/image" Target="../media/image6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xml"/><Relationship Id="rId1" Type="http://schemas.openxmlformats.org/officeDocument/2006/relationships/slideLayout" Target="../slideLayouts/slideLayout11.xml"/><Relationship Id="rId5" Type="http://schemas.openxmlformats.org/officeDocument/2006/relationships/image" Target="../media/image16.jpg"/><Relationship Id="rId4" Type="http://schemas.openxmlformats.org/officeDocument/2006/relationships/image" Target="../media/image15.jpg"/></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g"/><Relationship Id="rId1" Type="http://schemas.openxmlformats.org/officeDocument/2006/relationships/slideLayout" Target="../slideLayouts/slideLayout2.xml"/><Relationship Id="rId4" Type="http://schemas.openxmlformats.org/officeDocument/2006/relationships/image" Target="../media/image2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n-GB" dirty="0">
                <a:latin typeface="Franklin Gothic Book" panose="020B0503020102020204" pitchFamily="34" charset="0"/>
              </a:rPr>
              <a:t>B. Leverington</a:t>
            </a:r>
          </a:p>
        </p:txBody>
      </p:sp>
      <p:sp>
        <p:nvSpPr>
          <p:cNvPr id="6" name="Title 5">
            <a:extLst>
              <a:ext uri="{FF2B5EF4-FFF2-40B4-BE49-F238E27FC236}">
                <a16:creationId xmlns:a16="http://schemas.microsoft.com/office/drawing/2014/main" id="{20D3363D-040B-4A4F-90DC-1355E5DDA3D2}"/>
              </a:ext>
            </a:extLst>
          </p:cNvPr>
          <p:cNvSpPr>
            <a:spLocks noGrp="1"/>
          </p:cNvSpPr>
          <p:nvPr>
            <p:ph type="title"/>
          </p:nvPr>
        </p:nvSpPr>
        <p:spPr/>
        <p:txBody>
          <a:bodyPr/>
          <a:lstStyle/>
          <a:p>
            <a:r>
              <a:rPr lang="en-US" dirty="0"/>
              <a:t>LHCb Upgrade 2 Fibres</a:t>
            </a:r>
          </a:p>
        </p:txBody>
      </p:sp>
    </p:spTree>
    <p:custDataLst>
      <p:tags r:id="rId1"/>
    </p:custDataLst>
    <p:extLst>
      <p:ext uri="{BB962C8B-B14F-4D97-AF65-F5344CB8AC3E}">
        <p14:creationId xmlns:p14="http://schemas.microsoft.com/office/powerpoint/2010/main" val="7105855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31C8D8-03D6-4441-BDB1-AF0362E39775}"/>
              </a:ext>
            </a:extLst>
          </p:cNvPr>
          <p:cNvSpPr>
            <a:spLocks noGrp="1"/>
          </p:cNvSpPr>
          <p:nvPr>
            <p:ph type="title"/>
          </p:nvPr>
        </p:nvSpPr>
        <p:spPr/>
        <p:txBody>
          <a:bodyPr/>
          <a:lstStyle/>
          <a:p>
            <a:r>
              <a:rPr lang="en-US" dirty="0"/>
              <a:t>H2017 SiPM arrays in Upgrade 1 SciFi</a:t>
            </a:r>
            <a:endParaRPr lang="en-CA" dirty="0"/>
          </a:p>
        </p:txBody>
      </p:sp>
      <p:pic>
        <p:nvPicPr>
          <p:cNvPr id="7" name="Content Placeholder 6">
            <a:extLst>
              <a:ext uri="{FF2B5EF4-FFF2-40B4-BE49-F238E27FC236}">
                <a16:creationId xmlns:a16="http://schemas.microsoft.com/office/drawing/2014/main" id="{D77E3675-A474-4FDD-82FF-3A8F96A80C49}"/>
              </a:ext>
            </a:extLst>
          </p:cNvPr>
          <p:cNvPicPr>
            <a:picLocks noGrp="1" noChangeAspect="1"/>
          </p:cNvPicPr>
          <p:nvPr>
            <p:ph idx="1"/>
          </p:nvPr>
        </p:nvPicPr>
        <p:blipFill rotWithShape="1">
          <a:blip r:embed="rId2"/>
          <a:srcRect t="2480" b="-1"/>
          <a:stretch/>
        </p:blipFill>
        <p:spPr>
          <a:xfrm>
            <a:off x="531114" y="575815"/>
            <a:ext cx="7886700" cy="2287236"/>
          </a:xfrm>
          <a:prstGeom prst="rect">
            <a:avLst/>
          </a:prstGeom>
        </p:spPr>
      </p:pic>
      <p:sp>
        <p:nvSpPr>
          <p:cNvPr id="4" name="Date Placeholder 3">
            <a:extLst>
              <a:ext uri="{FF2B5EF4-FFF2-40B4-BE49-F238E27FC236}">
                <a16:creationId xmlns:a16="http://schemas.microsoft.com/office/drawing/2014/main" id="{E134B86B-3FE0-4D2C-B249-F8F5BF762EEF}"/>
              </a:ext>
            </a:extLst>
          </p:cNvPr>
          <p:cNvSpPr>
            <a:spLocks noGrp="1"/>
          </p:cNvSpPr>
          <p:nvPr>
            <p:ph type="dt" sz="half" idx="10"/>
          </p:nvPr>
        </p:nvSpPr>
        <p:spPr/>
        <p:txBody>
          <a:bodyPr/>
          <a:lstStyle/>
          <a:p>
            <a:fld id="{0084AA94-0D98-42E9-88C7-2F16329EF10E}" type="datetime1">
              <a:rPr lang="en-US" smtClean="0"/>
              <a:t>21-Mar-24</a:t>
            </a:fld>
            <a:endParaRPr lang="en-US" dirty="0"/>
          </a:p>
        </p:txBody>
      </p:sp>
      <p:sp>
        <p:nvSpPr>
          <p:cNvPr id="5" name="Footer Placeholder 4">
            <a:extLst>
              <a:ext uri="{FF2B5EF4-FFF2-40B4-BE49-F238E27FC236}">
                <a16:creationId xmlns:a16="http://schemas.microsoft.com/office/drawing/2014/main" id="{B18A4ABC-891A-4A76-AB63-8BEAFBB6CE19}"/>
              </a:ext>
            </a:extLst>
          </p:cNvPr>
          <p:cNvSpPr>
            <a:spLocks noGrp="1"/>
          </p:cNvSpPr>
          <p:nvPr>
            <p:ph type="ftr" sz="quarter" idx="11"/>
          </p:nvPr>
        </p:nvSpPr>
        <p:spPr/>
        <p:txBody>
          <a:bodyPr/>
          <a:lstStyle/>
          <a:p>
            <a:r>
              <a:rPr lang="en-US"/>
              <a:t>Blake Leverington -- LHCb</a:t>
            </a:r>
            <a:endParaRPr lang="en-US" dirty="0"/>
          </a:p>
        </p:txBody>
      </p:sp>
      <p:sp>
        <p:nvSpPr>
          <p:cNvPr id="6" name="Slide Number Placeholder 5">
            <a:extLst>
              <a:ext uri="{FF2B5EF4-FFF2-40B4-BE49-F238E27FC236}">
                <a16:creationId xmlns:a16="http://schemas.microsoft.com/office/drawing/2014/main" id="{9590E89F-2EAC-4810-9A08-840A333799AA}"/>
              </a:ext>
            </a:extLst>
          </p:cNvPr>
          <p:cNvSpPr>
            <a:spLocks noGrp="1"/>
          </p:cNvSpPr>
          <p:nvPr>
            <p:ph type="sldNum" sz="quarter" idx="12"/>
          </p:nvPr>
        </p:nvSpPr>
        <p:spPr/>
        <p:txBody>
          <a:bodyPr/>
          <a:lstStyle/>
          <a:p>
            <a:fld id="{EE946D39-289F-4B16-8B0D-BB0C4022DF6C}" type="slidenum">
              <a:rPr lang="en-US" smtClean="0"/>
              <a:pPr/>
              <a:t>10</a:t>
            </a:fld>
            <a:endParaRPr lang="en-US" dirty="0"/>
          </a:p>
        </p:txBody>
      </p:sp>
      <p:pic>
        <p:nvPicPr>
          <p:cNvPr id="10" name="Picture 9">
            <a:extLst>
              <a:ext uri="{FF2B5EF4-FFF2-40B4-BE49-F238E27FC236}">
                <a16:creationId xmlns:a16="http://schemas.microsoft.com/office/drawing/2014/main" id="{95DF6D2B-2FA9-4397-ACBB-3F526D70A9DA}"/>
              </a:ext>
            </a:extLst>
          </p:cNvPr>
          <p:cNvPicPr>
            <a:picLocks noChangeAspect="1"/>
          </p:cNvPicPr>
          <p:nvPr/>
        </p:nvPicPr>
        <p:blipFill>
          <a:blip r:embed="rId3"/>
          <a:stretch>
            <a:fillRect/>
          </a:stretch>
        </p:blipFill>
        <p:spPr>
          <a:xfrm>
            <a:off x="2567534" y="2571750"/>
            <a:ext cx="3039059" cy="2098492"/>
          </a:xfrm>
          <a:prstGeom prst="rect">
            <a:avLst/>
          </a:prstGeom>
        </p:spPr>
      </p:pic>
      <p:sp>
        <p:nvSpPr>
          <p:cNvPr id="11" name="TextBox 10">
            <a:extLst>
              <a:ext uri="{FF2B5EF4-FFF2-40B4-BE49-F238E27FC236}">
                <a16:creationId xmlns:a16="http://schemas.microsoft.com/office/drawing/2014/main" id="{28591FEA-49FC-4D24-954C-BAC5F1F0C95E}"/>
              </a:ext>
            </a:extLst>
          </p:cNvPr>
          <p:cNvSpPr txBox="1"/>
          <p:nvPr/>
        </p:nvSpPr>
        <p:spPr>
          <a:xfrm>
            <a:off x="579882" y="2697666"/>
            <a:ext cx="1938884" cy="923330"/>
          </a:xfrm>
          <a:prstGeom prst="rect">
            <a:avLst/>
          </a:prstGeom>
          <a:noFill/>
        </p:spPr>
        <p:txBody>
          <a:bodyPr wrap="square" rtlCol="0">
            <a:spAutoFit/>
          </a:bodyPr>
          <a:lstStyle/>
          <a:p>
            <a:r>
              <a:rPr lang="en-US" dirty="0"/>
              <a:t>Wavelength spectra of the fibre should match the photon detection efficiency of the SiPM</a:t>
            </a:r>
            <a:endParaRPr lang="en-CA" dirty="0"/>
          </a:p>
        </p:txBody>
      </p:sp>
      <p:sp>
        <p:nvSpPr>
          <p:cNvPr id="12" name="TextBox 11">
            <a:extLst>
              <a:ext uri="{FF2B5EF4-FFF2-40B4-BE49-F238E27FC236}">
                <a16:creationId xmlns:a16="http://schemas.microsoft.com/office/drawing/2014/main" id="{D56AC8AE-5DD0-42F9-87C5-F586C52FDB97}"/>
              </a:ext>
            </a:extLst>
          </p:cNvPr>
          <p:cNvSpPr txBox="1"/>
          <p:nvPr/>
        </p:nvSpPr>
        <p:spPr>
          <a:xfrm>
            <a:off x="579882" y="3884792"/>
            <a:ext cx="2239310" cy="507831"/>
          </a:xfrm>
          <a:prstGeom prst="rect">
            <a:avLst/>
          </a:prstGeom>
          <a:noFill/>
        </p:spPr>
        <p:txBody>
          <a:bodyPr wrap="square" rtlCol="0">
            <a:spAutoFit/>
          </a:bodyPr>
          <a:lstStyle/>
          <a:p>
            <a:r>
              <a:rPr lang="en-US" dirty="0"/>
              <a:t>Kuraray SCSF-78MJ spectra shown.</a:t>
            </a:r>
            <a:endParaRPr lang="en-CA" dirty="0"/>
          </a:p>
        </p:txBody>
      </p:sp>
      <p:cxnSp>
        <p:nvCxnSpPr>
          <p:cNvPr id="14" name="Straight Arrow Connector 13">
            <a:extLst>
              <a:ext uri="{FF2B5EF4-FFF2-40B4-BE49-F238E27FC236}">
                <a16:creationId xmlns:a16="http://schemas.microsoft.com/office/drawing/2014/main" id="{A194CE9B-0087-40FB-8647-0CCD42FE57C9}"/>
              </a:ext>
            </a:extLst>
          </p:cNvPr>
          <p:cNvCxnSpPr/>
          <p:nvPr/>
        </p:nvCxnSpPr>
        <p:spPr>
          <a:xfrm flipV="1">
            <a:off x="2686050" y="3773424"/>
            <a:ext cx="660654" cy="24993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6" name="Straight Arrow Connector 15">
            <a:extLst>
              <a:ext uri="{FF2B5EF4-FFF2-40B4-BE49-F238E27FC236}">
                <a16:creationId xmlns:a16="http://schemas.microsoft.com/office/drawing/2014/main" id="{13AF5A23-7816-4958-98F7-3800C574B1FE}"/>
              </a:ext>
            </a:extLst>
          </p:cNvPr>
          <p:cNvCxnSpPr/>
          <p:nvPr/>
        </p:nvCxnSpPr>
        <p:spPr>
          <a:xfrm>
            <a:off x="628650" y="1085088"/>
            <a:ext cx="5382006"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7" name="TextBox 16">
            <a:extLst>
              <a:ext uri="{FF2B5EF4-FFF2-40B4-BE49-F238E27FC236}">
                <a16:creationId xmlns:a16="http://schemas.microsoft.com/office/drawing/2014/main" id="{EF84A99E-66E7-4D69-ACDF-456692F7EF25}"/>
              </a:ext>
            </a:extLst>
          </p:cNvPr>
          <p:cNvSpPr txBox="1"/>
          <p:nvPr/>
        </p:nvSpPr>
        <p:spPr>
          <a:xfrm>
            <a:off x="3093512" y="786603"/>
            <a:ext cx="1228552" cy="300082"/>
          </a:xfrm>
          <a:prstGeom prst="rect">
            <a:avLst/>
          </a:prstGeom>
          <a:noFill/>
        </p:spPr>
        <p:txBody>
          <a:bodyPr wrap="square" rtlCol="0">
            <a:spAutoFit/>
          </a:bodyPr>
          <a:lstStyle/>
          <a:p>
            <a:r>
              <a:rPr lang="en-US" dirty="0"/>
              <a:t>32mm</a:t>
            </a:r>
            <a:endParaRPr lang="en-CA" dirty="0"/>
          </a:p>
        </p:txBody>
      </p:sp>
    </p:spTree>
    <p:extLst>
      <p:ext uri="{BB962C8B-B14F-4D97-AF65-F5344CB8AC3E}">
        <p14:creationId xmlns:p14="http://schemas.microsoft.com/office/powerpoint/2010/main" val="5714949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6409D2-22CC-4626-8635-B58297B695BE}"/>
              </a:ext>
            </a:extLst>
          </p:cNvPr>
          <p:cNvSpPr>
            <a:spLocks noGrp="1"/>
          </p:cNvSpPr>
          <p:nvPr>
            <p:ph type="title"/>
          </p:nvPr>
        </p:nvSpPr>
        <p:spPr/>
        <p:txBody>
          <a:bodyPr/>
          <a:lstStyle/>
          <a:p>
            <a:r>
              <a:rPr lang="en-US" dirty="0"/>
              <a:t>Time Distribution</a:t>
            </a:r>
          </a:p>
        </p:txBody>
      </p:sp>
      <p:sp>
        <p:nvSpPr>
          <p:cNvPr id="4" name="Date Placeholder 3">
            <a:extLst>
              <a:ext uri="{FF2B5EF4-FFF2-40B4-BE49-F238E27FC236}">
                <a16:creationId xmlns:a16="http://schemas.microsoft.com/office/drawing/2014/main" id="{076C85FA-A6E0-4795-9937-72DD38C34389}"/>
              </a:ext>
            </a:extLst>
          </p:cNvPr>
          <p:cNvSpPr>
            <a:spLocks noGrp="1"/>
          </p:cNvSpPr>
          <p:nvPr>
            <p:ph type="dt" sz="half" idx="10"/>
          </p:nvPr>
        </p:nvSpPr>
        <p:spPr/>
        <p:txBody>
          <a:bodyPr/>
          <a:lstStyle/>
          <a:p>
            <a:fld id="{0519C8FE-E334-44A5-9BBB-8020C360702D}" type="datetime1">
              <a:rPr lang="en-US" smtClean="0"/>
              <a:t>21-Mar-24</a:t>
            </a:fld>
            <a:endParaRPr lang="en-US" dirty="0"/>
          </a:p>
        </p:txBody>
      </p:sp>
      <p:sp>
        <p:nvSpPr>
          <p:cNvPr id="5" name="Footer Placeholder 4">
            <a:extLst>
              <a:ext uri="{FF2B5EF4-FFF2-40B4-BE49-F238E27FC236}">
                <a16:creationId xmlns:a16="http://schemas.microsoft.com/office/drawing/2014/main" id="{C040C588-0530-4C5B-B4EF-C4EB34882622}"/>
              </a:ext>
            </a:extLst>
          </p:cNvPr>
          <p:cNvSpPr>
            <a:spLocks noGrp="1"/>
          </p:cNvSpPr>
          <p:nvPr>
            <p:ph type="ftr" sz="quarter" idx="11"/>
          </p:nvPr>
        </p:nvSpPr>
        <p:spPr/>
        <p:txBody>
          <a:bodyPr/>
          <a:lstStyle/>
          <a:p>
            <a:r>
              <a:rPr lang="en-US"/>
              <a:t>Blake Leverington -- LHCb</a:t>
            </a:r>
            <a:endParaRPr lang="en-US" dirty="0"/>
          </a:p>
        </p:txBody>
      </p:sp>
      <p:sp>
        <p:nvSpPr>
          <p:cNvPr id="6" name="Slide Number Placeholder 5">
            <a:extLst>
              <a:ext uri="{FF2B5EF4-FFF2-40B4-BE49-F238E27FC236}">
                <a16:creationId xmlns:a16="http://schemas.microsoft.com/office/drawing/2014/main" id="{4CA1EE86-6693-4BE3-9B86-868772F18F56}"/>
              </a:ext>
            </a:extLst>
          </p:cNvPr>
          <p:cNvSpPr>
            <a:spLocks noGrp="1"/>
          </p:cNvSpPr>
          <p:nvPr>
            <p:ph type="sldNum" sz="quarter" idx="12"/>
          </p:nvPr>
        </p:nvSpPr>
        <p:spPr/>
        <p:txBody>
          <a:bodyPr/>
          <a:lstStyle/>
          <a:p>
            <a:fld id="{EE946D39-289F-4B16-8B0D-BB0C4022DF6C}" type="slidenum">
              <a:rPr lang="en-US" smtClean="0"/>
              <a:pPr/>
              <a:t>11</a:t>
            </a:fld>
            <a:endParaRPr lang="en-US" dirty="0"/>
          </a:p>
        </p:txBody>
      </p:sp>
      <p:pic>
        <p:nvPicPr>
          <p:cNvPr id="7" name="Content Placeholder 6">
            <a:extLst>
              <a:ext uri="{FF2B5EF4-FFF2-40B4-BE49-F238E27FC236}">
                <a16:creationId xmlns:a16="http://schemas.microsoft.com/office/drawing/2014/main" id="{78BC0E17-1EE0-42F1-BFE6-DE6408662487}"/>
              </a:ext>
            </a:extLst>
          </p:cNvPr>
          <p:cNvPicPr>
            <a:picLocks noChangeAspect="1"/>
          </p:cNvPicPr>
          <p:nvPr/>
        </p:nvPicPr>
        <p:blipFill>
          <a:blip r:embed="rId2"/>
          <a:stretch>
            <a:fillRect/>
          </a:stretch>
        </p:blipFill>
        <p:spPr>
          <a:xfrm>
            <a:off x="748657" y="812545"/>
            <a:ext cx="5195244" cy="3746500"/>
          </a:xfrm>
          <a:prstGeom prst="rect">
            <a:avLst/>
          </a:prstGeom>
        </p:spPr>
      </p:pic>
      <p:cxnSp>
        <p:nvCxnSpPr>
          <p:cNvPr id="8" name="Straight Connector 7">
            <a:extLst>
              <a:ext uri="{FF2B5EF4-FFF2-40B4-BE49-F238E27FC236}">
                <a16:creationId xmlns:a16="http://schemas.microsoft.com/office/drawing/2014/main" id="{7B04926E-691A-4F54-BF1F-45C151ACD44C}"/>
              </a:ext>
            </a:extLst>
          </p:cNvPr>
          <p:cNvCxnSpPr>
            <a:cxnSpLocks/>
          </p:cNvCxnSpPr>
          <p:nvPr/>
        </p:nvCxnSpPr>
        <p:spPr>
          <a:xfrm>
            <a:off x="1243866" y="3301315"/>
            <a:ext cx="4183898" cy="0"/>
          </a:xfrm>
          <a:prstGeom prst="line">
            <a:avLst/>
          </a:prstGeom>
          <a:ln>
            <a:prstDash val="sysDash"/>
          </a:ln>
        </p:spPr>
        <p:style>
          <a:lnRef idx="3">
            <a:schemeClr val="dk1"/>
          </a:lnRef>
          <a:fillRef idx="0">
            <a:schemeClr val="dk1"/>
          </a:fillRef>
          <a:effectRef idx="2">
            <a:schemeClr val="dk1"/>
          </a:effectRef>
          <a:fontRef idx="minor">
            <a:schemeClr val="tx1"/>
          </a:fontRef>
        </p:style>
      </p:cxnSp>
      <p:cxnSp>
        <p:nvCxnSpPr>
          <p:cNvPr id="9" name="Straight Connector 8">
            <a:extLst>
              <a:ext uri="{FF2B5EF4-FFF2-40B4-BE49-F238E27FC236}">
                <a16:creationId xmlns:a16="http://schemas.microsoft.com/office/drawing/2014/main" id="{A0FD26D2-CC47-4C92-9C64-8E01A817F18C}"/>
              </a:ext>
            </a:extLst>
          </p:cNvPr>
          <p:cNvCxnSpPr>
            <a:cxnSpLocks/>
          </p:cNvCxnSpPr>
          <p:nvPr/>
        </p:nvCxnSpPr>
        <p:spPr>
          <a:xfrm>
            <a:off x="1255818" y="2521386"/>
            <a:ext cx="4183898" cy="0"/>
          </a:xfrm>
          <a:prstGeom prst="line">
            <a:avLst/>
          </a:prstGeom>
          <a:ln>
            <a:prstDash val="sysDash"/>
          </a:ln>
        </p:spPr>
        <p:style>
          <a:lnRef idx="3">
            <a:schemeClr val="dk1"/>
          </a:lnRef>
          <a:fillRef idx="0">
            <a:schemeClr val="dk1"/>
          </a:fillRef>
          <a:effectRef idx="2">
            <a:schemeClr val="dk1"/>
          </a:effectRef>
          <a:fontRef idx="minor">
            <a:schemeClr val="tx1"/>
          </a:fontRef>
        </p:style>
      </p:cxnSp>
      <p:cxnSp>
        <p:nvCxnSpPr>
          <p:cNvPr id="10" name="Straight Connector 9">
            <a:extLst>
              <a:ext uri="{FF2B5EF4-FFF2-40B4-BE49-F238E27FC236}">
                <a16:creationId xmlns:a16="http://schemas.microsoft.com/office/drawing/2014/main" id="{9059ED08-D991-4599-BC99-944DB8F5AE3E}"/>
              </a:ext>
            </a:extLst>
          </p:cNvPr>
          <p:cNvCxnSpPr>
            <a:cxnSpLocks/>
          </p:cNvCxnSpPr>
          <p:nvPr/>
        </p:nvCxnSpPr>
        <p:spPr>
          <a:xfrm>
            <a:off x="1243866" y="1783292"/>
            <a:ext cx="4183898" cy="0"/>
          </a:xfrm>
          <a:prstGeom prst="line">
            <a:avLst/>
          </a:prstGeom>
          <a:ln>
            <a:prstDash val="sysDash"/>
          </a:ln>
        </p:spPr>
        <p:style>
          <a:lnRef idx="3">
            <a:schemeClr val="dk1"/>
          </a:lnRef>
          <a:fillRef idx="0">
            <a:schemeClr val="dk1"/>
          </a:fillRef>
          <a:effectRef idx="2">
            <a:schemeClr val="dk1"/>
          </a:effectRef>
          <a:fontRef idx="minor">
            <a:schemeClr val="tx1"/>
          </a:fontRef>
        </p:style>
      </p:cxnSp>
      <p:cxnSp>
        <p:nvCxnSpPr>
          <p:cNvPr id="11" name="Straight Connector 10">
            <a:extLst>
              <a:ext uri="{FF2B5EF4-FFF2-40B4-BE49-F238E27FC236}">
                <a16:creationId xmlns:a16="http://schemas.microsoft.com/office/drawing/2014/main" id="{5432D623-FF33-4AD8-845F-72E619E5808C}"/>
              </a:ext>
            </a:extLst>
          </p:cNvPr>
          <p:cNvCxnSpPr>
            <a:cxnSpLocks/>
          </p:cNvCxnSpPr>
          <p:nvPr/>
        </p:nvCxnSpPr>
        <p:spPr>
          <a:xfrm>
            <a:off x="1243866" y="4021480"/>
            <a:ext cx="4183898" cy="0"/>
          </a:xfrm>
          <a:prstGeom prst="line">
            <a:avLst/>
          </a:prstGeom>
          <a:ln>
            <a:prstDash val="sysDash"/>
          </a:ln>
        </p:spPr>
        <p:style>
          <a:lnRef idx="3">
            <a:schemeClr val="dk1"/>
          </a:lnRef>
          <a:fillRef idx="0">
            <a:schemeClr val="dk1"/>
          </a:fillRef>
          <a:effectRef idx="2">
            <a:schemeClr val="dk1"/>
          </a:effectRef>
          <a:fontRef idx="minor">
            <a:schemeClr val="tx1"/>
          </a:fontRef>
        </p:style>
      </p:cxnSp>
      <p:sp>
        <p:nvSpPr>
          <p:cNvPr id="12" name="TextBox 11">
            <a:extLst>
              <a:ext uri="{FF2B5EF4-FFF2-40B4-BE49-F238E27FC236}">
                <a16:creationId xmlns:a16="http://schemas.microsoft.com/office/drawing/2014/main" id="{A0FC7518-4640-4C1B-B10D-A3FB5648287D}"/>
              </a:ext>
            </a:extLst>
          </p:cNvPr>
          <p:cNvSpPr txBox="1"/>
          <p:nvPr/>
        </p:nvSpPr>
        <p:spPr>
          <a:xfrm>
            <a:off x="4548131" y="3708727"/>
            <a:ext cx="1001942" cy="300082"/>
          </a:xfrm>
          <a:prstGeom prst="rect">
            <a:avLst/>
          </a:prstGeom>
          <a:noFill/>
        </p:spPr>
        <p:txBody>
          <a:bodyPr wrap="square" rtlCol="0">
            <a:spAutoFit/>
          </a:bodyPr>
          <a:lstStyle/>
          <a:p>
            <a:r>
              <a:rPr lang="en-US" dirty="0"/>
              <a:t>PREV BX -1</a:t>
            </a:r>
          </a:p>
        </p:txBody>
      </p:sp>
      <p:sp>
        <p:nvSpPr>
          <p:cNvPr id="13" name="TextBox 12">
            <a:extLst>
              <a:ext uri="{FF2B5EF4-FFF2-40B4-BE49-F238E27FC236}">
                <a16:creationId xmlns:a16="http://schemas.microsoft.com/office/drawing/2014/main" id="{12D07D46-C8BE-406D-A979-72E381DFCFDF}"/>
              </a:ext>
            </a:extLst>
          </p:cNvPr>
          <p:cNvSpPr txBox="1"/>
          <p:nvPr/>
        </p:nvSpPr>
        <p:spPr>
          <a:xfrm>
            <a:off x="4548259" y="2928799"/>
            <a:ext cx="958534" cy="300082"/>
          </a:xfrm>
          <a:prstGeom prst="rect">
            <a:avLst/>
          </a:prstGeom>
          <a:noFill/>
        </p:spPr>
        <p:txBody>
          <a:bodyPr wrap="square" rtlCol="0">
            <a:spAutoFit/>
          </a:bodyPr>
          <a:lstStyle/>
          <a:p>
            <a:r>
              <a:rPr lang="en-US" dirty="0"/>
              <a:t>MAIN BX 0</a:t>
            </a:r>
          </a:p>
        </p:txBody>
      </p:sp>
      <p:sp>
        <p:nvSpPr>
          <p:cNvPr id="14" name="TextBox 13">
            <a:extLst>
              <a:ext uri="{FF2B5EF4-FFF2-40B4-BE49-F238E27FC236}">
                <a16:creationId xmlns:a16="http://schemas.microsoft.com/office/drawing/2014/main" id="{F67492B1-9E58-4767-95C6-E7C87B25AD82}"/>
              </a:ext>
            </a:extLst>
          </p:cNvPr>
          <p:cNvSpPr txBox="1"/>
          <p:nvPr/>
        </p:nvSpPr>
        <p:spPr>
          <a:xfrm>
            <a:off x="4547983" y="2202061"/>
            <a:ext cx="1051783" cy="300082"/>
          </a:xfrm>
          <a:prstGeom prst="rect">
            <a:avLst/>
          </a:prstGeom>
          <a:noFill/>
        </p:spPr>
        <p:txBody>
          <a:bodyPr wrap="square" rtlCol="0">
            <a:spAutoFit/>
          </a:bodyPr>
          <a:lstStyle/>
          <a:p>
            <a:r>
              <a:rPr lang="en-US" dirty="0"/>
              <a:t>NEXT BX +1</a:t>
            </a:r>
          </a:p>
        </p:txBody>
      </p:sp>
      <p:sp>
        <p:nvSpPr>
          <p:cNvPr id="16" name="Arrow: Right 15">
            <a:extLst>
              <a:ext uri="{FF2B5EF4-FFF2-40B4-BE49-F238E27FC236}">
                <a16:creationId xmlns:a16="http://schemas.microsoft.com/office/drawing/2014/main" id="{894CCBA1-98DE-49BB-8CFF-F3A1D358EF7F}"/>
              </a:ext>
            </a:extLst>
          </p:cNvPr>
          <p:cNvSpPr/>
          <p:nvPr/>
        </p:nvSpPr>
        <p:spPr>
          <a:xfrm rot="16200000">
            <a:off x="-105030" y="2379326"/>
            <a:ext cx="1828800" cy="4133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time   / ns</a:t>
            </a:r>
          </a:p>
        </p:txBody>
      </p:sp>
      <p:sp>
        <p:nvSpPr>
          <p:cNvPr id="18" name="Arrow: Left 17">
            <a:extLst>
              <a:ext uri="{FF2B5EF4-FFF2-40B4-BE49-F238E27FC236}">
                <a16:creationId xmlns:a16="http://schemas.microsoft.com/office/drawing/2014/main" id="{C05101A1-DDB8-4782-955F-6802A24D3BF1}"/>
              </a:ext>
            </a:extLst>
          </p:cNvPr>
          <p:cNvSpPr/>
          <p:nvPr/>
        </p:nvSpPr>
        <p:spPr>
          <a:xfrm>
            <a:off x="1802606" y="4375456"/>
            <a:ext cx="2809073" cy="316209"/>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t>yHit</a:t>
            </a:r>
            <a:r>
              <a:rPr lang="en-US" dirty="0"/>
              <a:t> from SiPM  / m</a:t>
            </a:r>
          </a:p>
        </p:txBody>
      </p:sp>
      <p:pic>
        <p:nvPicPr>
          <p:cNvPr id="19" name="Picture 18">
            <a:extLst>
              <a:ext uri="{FF2B5EF4-FFF2-40B4-BE49-F238E27FC236}">
                <a16:creationId xmlns:a16="http://schemas.microsoft.com/office/drawing/2014/main" id="{E381BD62-1FB0-4C29-AA04-0FDDFFE28DCE}"/>
              </a:ext>
            </a:extLst>
          </p:cNvPr>
          <p:cNvPicPr>
            <a:picLocks noChangeAspect="1"/>
          </p:cNvPicPr>
          <p:nvPr/>
        </p:nvPicPr>
        <p:blipFill>
          <a:blip r:embed="rId3">
            <a:clrChange>
              <a:clrFrom>
                <a:srgbClr val="FFFFFF"/>
              </a:clrFrom>
              <a:clrTo>
                <a:srgbClr val="FFFFFF">
                  <a:alpha val="0"/>
                </a:srgbClr>
              </a:clrTo>
            </a:clrChange>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a:off x="6267666" y="1546097"/>
            <a:ext cx="2629654" cy="1917780"/>
          </a:xfrm>
          <a:prstGeom prst="rect">
            <a:avLst/>
          </a:prstGeom>
        </p:spPr>
      </p:pic>
      <p:sp>
        <p:nvSpPr>
          <p:cNvPr id="20" name="TextBox 19">
            <a:extLst>
              <a:ext uri="{FF2B5EF4-FFF2-40B4-BE49-F238E27FC236}">
                <a16:creationId xmlns:a16="http://schemas.microsoft.com/office/drawing/2014/main" id="{AFB98217-38CC-4E55-9FB8-1126A4C1DD0D}"/>
              </a:ext>
            </a:extLst>
          </p:cNvPr>
          <p:cNvSpPr txBox="1"/>
          <p:nvPr/>
        </p:nvSpPr>
        <p:spPr>
          <a:xfrm>
            <a:off x="7582493" y="3333072"/>
            <a:ext cx="1267200" cy="261610"/>
          </a:xfrm>
          <a:prstGeom prst="rect">
            <a:avLst/>
          </a:prstGeom>
          <a:noFill/>
        </p:spPr>
        <p:txBody>
          <a:bodyPr wrap="square" rtlCol="0">
            <a:spAutoFit/>
          </a:bodyPr>
          <a:lstStyle/>
          <a:p>
            <a:r>
              <a:rPr lang="en-US" sz="1050" dirty="0"/>
              <a:t>Arrival time  / ns</a:t>
            </a:r>
          </a:p>
        </p:txBody>
      </p:sp>
      <p:sp>
        <p:nvSpPr>
          <p:cNvPr id="21" name="TextBox 20">
            <a:extLst>
              <a:ext uri="{FF2B5EF4-FFF2-40B4-BE49-F238E27FC236}">
                <a16:creationId xmlns:a16="http://schemas.microsoft.com/office/drawing/2014/main" id="{4204071F-EEE0-4E8B-BA65-328B690C3B0D}"/>
              </a:ext>
            </a:extLst>
          </p:cNvPr>
          <p:cNvSpPr txBox="1"/>
          <p:nvPr/>
        </p:nvSpPr>
        <p:spPr>
          <a:xfrm>
            <a:off x="6537601" y="3703841"/>
            <a:ext cx="1756800" cy="923330"/>
          </a:xfrm>
          <a:prstGeom prst="rect">
            <a:avLst/>
          </a:prstGeom>
          <a:noFill/>
        </p:spPr>
        <p:txBody>
          <a:bodyPr wrap="square" rtlCol="0">
            <a:spAutoFit/>
          </a:bodyPr>
          <a:lstStyle/>
          <a:p>
            <a:r>
              <a:rPr lang="en-US" dirty="0">
                <a:solidFill>
                  <a:srgbClr val="FF0000"/>
                </a:solidFill>
              </a:rPr>
              <a:t>No time-of-flight of particles here. Just scintillation and propagation time.</a:t>
            </a:r>
          </a:p>
        </p:txBody>
      </p:sp>
      <p:cxnSp>
        <p:nvCxnSpPr>
          <p:cNvPr id="15" name="Straight Arrow Connector 14">
            <a:extLst>
              <a:ext uri="{FF2B5EF4-FFF2-40B4-BE49-F238E27FC236}">
                <a16:creationId xmlns:a16="http://schemas.microsoft.com/office/drawing/2014/main" id="{65A639DD-E762-47E9-A1F5-E9B7AB0F0733}"/>
              </a:ext>
            </a:extLst>
          </p:cNvPr>
          <p:cNvCxnSpPr>
            <a:cxnSpLocks/>
          </p:cNvCxnSpPr>
          <p:nvPr/>
        </p:nvCxnSpPr>
        <p:spPr>
          <a:xfrm>
            <a:off x="7569912" y="2552701"/>
            <a:ext cx="615696" cy="1048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2" name="TextBox 21">
            <a:extLst>
              <a:ext uri="{FF2B5EF4-FFF2-40B4-BE49-F238E27FC236}">
                <a16:creationId xmlns:a16="http://schemas.microsoft.com/office/drawing/2014/main" id="{C49AE5B7-9E14-4ABB-AE3E-F8EFD3B57689}"/>
              </a:ext>
            </a:extLst>
          </p:cNvPr>
          <p:cNvSpPr txBox="1"/>
          <p:nvPr/>
        </p:nvSpPr>
        <p:spPr>
          <a:xfrm>
            <a:off x="7729728" y="2053432"/>
            <a:ext cx="1049580" cy="507831"/>
          </a:xfrm>
          <a:prstGeom prst="rect">
            <a:avLst/>
          </a:prstGeom>
          <a:noFill/>
        </p:spPr>
        <p:txBody>
          <a:bodyPr wrap="square" rtlCol="0">
            <a:spAutoFit/>
          </a:bodyPr>
          <a:lstStyle/>
          <a:p>
            <a:r>
              <a:rPr lang="en-US" dirty="0">
                <a:solidFill>
                  <a:schemeClr val="accent2"/>
                </a:solidFill>
              </a:rPr>
              <a:t>Scintillator decay time</a:t>
            </a:r>
            <a:endParaRPr lang="en-CA" dirty="0">
              <a:solidFill>
                <a:schemeClr val="accent2"/>
              </a:solidFill>
            </a:endParaRPr>
          </a:p>
        </p:txBody>
      </p:sp>
      <p:sp>
        <p:nvSpPr>
          <p:cNvPr id="24" name="TextBox 23">
            <a:extLst>
              <a:ext uri="{FF2B5EF4-FFF2-40B4-BE49-F238E27FC236}">
                <a16:creationId xmlns:a16="http://schemas.microsoft.com/office/drawing/2014/main" id="{768B11A7-A6F9-4ED6-9127-70ED8C657D6A}"/>
              </a:ext>
            </a:extLst>
          </p:cNvPr>
          <p:cNvSpPr txBox="1"/>
          <p:nvPr/>
        </p:nvSpPr>
        <p:spPr>
          <a:xfrm>
            <a:off x="6646605" y="2153425"/>
            <a:ext cx="838245" cy="507831"/>
          </a:xfrm>
          <a:prstGeom prst="rect">
            <a:avLst/>
          </a:prstGeom>
          <a:noFill/>
        </p:spPr>
        <p:txBody>
          <a:bodyPr wrap="square" rtlCol="0">
            <a:spAutoFit/>
          </a:bodyPr>
          <a:lstStyle/>
          <a:p>
            <a:r>
              <a:rPr lang="en-US" dirty="0"/>
              <a:t>Fibre length</a:t>
            </a:r>
            <a:endParaRPr lang="en-CA" dirty="0"/>
          </a:p>
        </p:txBody>
      </p:sp>
      <p:cxnSp>
        <p:nvCxnSpPr>
          <p:cNvPr id="25" name="Straight Arrow Connector 24">
            <a:extLst>
              <a:ext uri="{FF2B5EF4-FFF2-40B4-BE49-F238E27FC236}">
                <a16:creationId xmlns:a16="http://schemas.microsoft.com/office/drawing/2014/main" id="{4AE1704E-4793-4095-B499-8BFE164C7B7F}"/>
              </a:ext>
            </a:extLst>
          </p:cNvPr>
          <p:cNvCxnSpPr>
            <a:cxnSpLocks/>
          </p:cNvCxnSpPr>
          <p:nvPr/>
        </p:nvCxnSpPr>
        <p:spPr>
          <a:xfrm flipH="1" flipV="1">
            <a:off x="6797040" y="2801349"/>
            <a:ext cx="687810" cy="1340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8" name="Rectangle 27">
            <a:extLst>
              <a:ext uri="{FF2B5EF4-FFF2-40B4-BE49-F238E27FC236}">
                <a16:creationId xmlns:a16="http://schemas.microsoft.com/office/drawing/2014/main" id="{3452D29E-8D06-43AC-867A-B67028124D50}"/>
              </a:ext>
            </a:extLst>
          </p:cNvPr>
          <p:cNvSpPr/>
          <p:nvPr/>
        </p:nvSpPr>
        <p:spPr>
          <a:xfrm>
            <a:off x="6457950" y="511779"/>
            <a:ext cx="2057400" cy="8244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Keep the light in one 25ns bunch crossing (BX)</a:t>
            </a:r>
            <a:endParaRPr lang="en-CA" dirty="0"/>
          </a:p>
        </p:txBody>
      </p:sp>
      <p:sp>
        <p:nvSpPr>
          <p:cNvPr id="29" name="TextBox 28">
            <a:extLst>
              <a:ext uri="{FF2B5EF4-FFF2-40B4-BE49-F238E27FC236}">
                <a16:creationId xmlns:a16="http://schemas.microsoft.com/office/drawing/2014/main" id="{4EB30C8E-4C84-4304-8B9A-EE96A1E6039A}"/>
              </a:ext>
            </a:extLst>
          </p:cNvPr>
          <p:cNvSpPr txBox="1"/>
          <p:nvPr/>
        </p:nvSpPr>
        <p:spPr>
          <a:xfrm>
            <a:off x="682512" y="436865"/>
            <a:ext cx="3214598" cy="300082"/>
          </a:xfrm>
          <a:prstGeom prst="rect">
            <a:avLst/>
          </a:prstGeom>
          <a:noFill/>
        </p:spPr>
        <p:txBody>
          <a:bodyPr wrap="none" rtlCol="0">
            <a:spAutoFit/>
          </a:bodyPr>
          <a:lstStyle/>
          <a:p>
            <a:r>
              <a:rPr lang="en-US" dirty="0"/>
              <a:t>SCSF-78MJ fibre have a 2.8ns decay time</a:t>
            </a:r>
            <a:endParaRPr lang="en-CA" dirty="0"/>
          </a:p>
        </p:txBody>
      </p:sp>
    </p:spTree>
    <p:extLst>
      <p:ext uri="{BB962C8B-B14F-4D97-AF65-F5344CB8AC3E}">
        <p14:creationId xmlns:p14="http://schemas.microsoft.com/office/powerpoint/2010/main" val="72340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EF9205-4BBB-4899-837A-9D8520C45FEF}"/>
              </a:ext>
            </a:extLst>
          </p:cNvPr>
          <p:cNvSpPr>
            <a:spLocks noGrp="1"/>
          </p:cNvSpPr>
          <p:nvPr>
            <p:ph type="title"/>
          </p:nvPr>
        </p:nvSpPr>
        <p:spPr/>
        <p:txBody>
          <a:bodyPr/>
          <a:lstStyle/>
          <a:p>
            <a:r>
              <a:rPr lang="en-US" dirty="0"/>
              <a:t>Radiation Damage of Scintillating Fibres</a:t>
            </a:r>
            <a:endParaRPr lang="en-CA" dirty="0"/>
          </a:p>
        </p:txBody>
      </p:sp>
      <p:sp>
        <p:nvSpPr>
          <p:cNvPr id="4" name="Date Placeholder 3">
            <a:extLst>
              <a:ext uri="{FF2B5EF4-FFF2-40B4-BE49-F238E27FC236}">
                <a16:creationId xmlns:a16="http://schemas.microsoft.com/office/drawing/2014/main" id="{787B1D13-AF9B-4DE8-A01E-643D9D5AE053}"/>
              </a:ext>
            </a:extLst>
          </p:cNvPr>
          <p:cNvSpPr>
            <a:spLocks noGrp="1"/>
          </p:cNvSpPr>
          <p:nvPr>
            <p:ph type="dt" sz="half" idx="10"/>
          </p:nvPr>
        </p:nvSpPr>
        <p:spPr/>
        <p:txBody>
          <a:bodyPr/>
          <a:lstStyle/>
          <a:p>
            <a:fld id="{0084AA94-0D98-42E9-88C7-2F16329EF10E}" type="datetime1">
              <a:rPr lang="en-US" smtClean="0"/>
              <a:t>21-Mar-24</a:t>
            </a:fld>
            <a:endParaRPr lang="en-US" dirty="0"/>
          </a:p>
        </p:txBody>
      </p:sp>
      <p:sp>
        <p:nvSpPr>
          <p:cNvPr id="5" name="Footer Placeholder 4">
            <a:extLst>
              <a:ext uri="{FF2B5EF4-FFF2-40B4-BE49-F238E27FC236}">
                <a16:creationId xmlns:a16="http://schemas.microsoft.com/office/drawing/2014/main" id="{5323FD6C-83D9-4255-97BE-AD4C7E8DE42D}"/>
              </a:ext>
            </a:extLst>
          </p:cNvPr>
          <p:cNvSpPr>
            <a:spLocks noGrp="1"/>
          </p:cNvSpPr>
          <p:nvPr>
            <p:ph type="ftr" sz="quarter" idx="11"/>
          </p:nvPr>
        </p:nvSpPr>
        <p:spPr/>
        <p:txBody>
          <a:bodyPr/>
          <a:lstStyle/>
          <a:p>
            <a:r>
              <a:rPr lang="en-US"/>
              <a:t>Blake Leverington -- LHCb</a:t>
            </a:r>
            <a:endParaRPr lang="en-US" dirty="0"/>
          </a:p>
        </p:txBody>
      </p:sp>
      <p:sp>
        <p:nvSpPr>
          <p:cNvPr id="6" name="Slide Number Placeholder 5">
            <a:extLst>
              <a:ext uri="{FF2B5EF4-FFF2-40B4-BE49-F238E27FC236}">
                <a16:creationId xmlns:a16="http://schemas.microsoft.com/office/drawing/2014/main" id="{9C0B2340-EFF5-469B-B736-C98E2CE90A49}"/>
              </a:ext>
            </a:extLst>
          </p:cNvPr>
          <p:cNvSpPr>
            <a:spLocks noGrp="1"/>
          </p:cNvSpPr>
          <p:nvPr>
            <p:ph type="sldNum" sz="quarter" idx="12"/>
          </p:nvPr>
        </p:nvSpPr>
        <p:spPr/>
        <p:txBody>
          <a:bodyPr/>
          <a:lstStyle/>
          <a:p>
            <a:fld id="{EE946D39-289F-4B16-8B0D-BB0C4022DF6C}" type="slidenum">
              <a:rPr lang="en-US" smtClean="0"/>
              <a:pPr/>
              <a:t>12</a:t>
            </a:fld>
            <a:endParaRPr lang="en-US" dirty="0"/>
          </a:p>
        </p:txBody>
      </p:sp>
      <p:pic>
        <p:nvPicPr>
          <p:cNvPr id="7" name="Picture 6">
            <a:extLst>
              <a:ext uri="{FF2B5EF4-FFF2-40B4-BE49-F238E27FC236}">
                <a16:creationId xmlns:a16="http://schemas.microsoft.com/office/drawing/2014/main" id="{7CB72344-7AC2-417B-BEBF-656382A3C2DE}"/>
              </a:ext>
            </a:extLst>
          </p:cNvPr>
          <p:cNvPicPr>
            <a:picLocks noChangeAspect="1"/>
          </p:cNvPicPr>
          <p:nvPr/>
        </p:nvPicPr>
        <p:blipFill>
          <a:blip r:embed="rId2"/>
          <a:stretch>
            <a:fillRect/>
          </a:stretch>
        </p:blipFill>
        <p:spPr>
          <a:xfrm>
            <a:off x="2562268" y="1218314"/>
            <a:ext cx="3895682" cy="2865368"/>
          </a:xfrm>
          <a:prstGeom prst="rect">
            <a:avLst/>
          </a:prstGeom>
        </p:spPr>
      </p:pic>
    </p:spTree>
    <p:extLst>
      <p:ext uri="{BB962C8B-B14F-4D97-AF65-F5344CB8AC3E}">
        <p14:creationId xmlns:p14="http://schemas.microsoft.com/office/powerpoint/2010/main" val="37972012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BD71BD25-919C-46CE-9FBE-9EF83047F1DF}"/>
              </a:ext>
            </a:extLst>
          </p:cNvPr>
          <p:cNvSpPr>
            <a:spLocks noGrp="1"/>
          </p:cNvSpPr>
          <p:nvPr>
            <p:ph type="dt" sz="half" idx="10"/>
          </p:nvPr>
        </p:nvSpPr>
        <p:spPr/>
        <p:txBody>
          <a:bodyPr/>
          <a:lstStyle/>
          <a:p>
            <a:fld id="{0084AA94-0D98-42E9-88C7-2F16329EF10E}" type="datetime1">
              <a:rPr lang="en-US" smtClean="0"/>
              <a:t>21-Mar-24</a:t>
            </a:fld>
            <a:endParaRPr lang="en-US" dirty="0"/>
          </a:p>
        </p:txBody>
      </p:sp>
      <p:sp>
        <p:nvSpPr>
          <p:cNvPr id="5" name="Footer Placeholder 4">
            <a:extLst>
              <a:ext uri="{FF2B5EF4-FFF2-40B4-BE49-F238E27FC236}">
                <a16:creationId xmlns:a16="http://schemas.microsoft.com/office/drawing/2014/main" id="{A7992876-44D5-456E-80F6-1DE934742B1A}"/>
              </a:ext>
            </a:extLst>
          </p:cNvPr>
          <p:cNvSpPr>
            <a:spLocks noGrp="1"/>
          </p:cNvSpPr>
          <p:nvPr>
            <p:ph type="ftr" sz="quarter" idx="11"/>
          </p:nvPr>
        </p:nvSpPr>
        <p:spPr/>
        <p:txBody>
          <a:bodyPr/>
          <a:lstStyle/>
          <a:p>
            <a:r>
              <a:rPr lang="en-US"/>
              <a:t>Blake Leverington -- LHCb</a:t>
            </a:r>
            <a:endParaRPr lang="en-US" dirty="0"/>
          </a:p>
        </p:txBody>
      </p:sp>
      <p:sp>
        <p:nvSpPr>
          <p:cNvPr id="6" name="Slide Number Placeholder 5">
            <a:extLst>
              <a:ext uri="{FF2B5EF4-FFF2-40B4-BE49-F238E27FC236}">
                <a16:creationId xmlns:a16="http://schemas.microsoft.com/office/drawing/2014/main" id="{DB3619A5-41A3-4AB4-89AC-DD64F9F7B8DB}"/>
              </a:ext>
            </a:extLst>
          </p:cNvPr>
          <p:cNvSpPr>
            <a:spLocks noGrp="1"/>
          </p:cNvSpPr>
          <p:nvPr>
            <p:ph type="sldNum" sz="quarter" idx="12"/>
          </p:nvPr>
        </p:nvSpPr>
        <p:spPr/>
        <p:txBody>
          <a:bodyPr/>
          <a:lstStyle/>
          <a:p>
            <a:fld id="{EE946D39-289F-4B16-8B0D-BB0C4022DF6C}" type="slidenum">
              <a:rPr lang="en-US" smtClean="0"/>
              <a:pPr/>
              <a:t>13</a:t>
            </a:fld>
            <a:endParaRPr lang="en-US" dirty="0"/>
          </a:p>
        </p:txBody>
      </p:sp>
      <p:pic>
        <p:nvPicPr>
          <p:cNvPr id="7" name="Content Placeholder 6">
            <a:extLst>
              <a:ext uri="{FF2B5EF4-FFF2-40B4-BE49-F238E27FC236}">
                <a16:creationId xmlns:a16="http://schemas.microsoft.com/office/drawing/2014/main" id="{FFD3D394-C541-4EE7-BAAB-60321ED7C959}"/>
              </a:ext>
            </a:extLst>
          </p:cNvPr>
          <p:cNvPicPr>
            <a:picLocks noGrp="1" noChangeAspect="1"/>
          </p:cNvPicPr>
          <p:nvPr>
            <p:ph idx="1"/>
          </p:nvPr>
        </p:nvPicPr>
        <p:blipFill>
          <a:blip r:embed="rId2"/>
          <a:stretch>
            <a:fillRect/>
          </a:stretch>
        </p:blipFill>
        <p:spPr>
          <a:xfrm>
            <a:off x="2609680" y="1288287"/>
            <a:ext cx="3924640" cy="2941575"/>
          </a:xfrm>
          <a:prstGeom prst="rect">
            <a:avLst/>
          </a:prstGeom>
        </p:spPr>
      </p:pic>
      <p:sp>
        <p:nvSpPr>
          <p:cNvPr id="8" name="Title 1">
            <a:extLst>
              <a:ext uri="{FF2B5EF4-FFF2-40B4-BE49-F238E27FC236}">
                <a16:creationId xmlns:a16="http://schemas.microsoft.com/office/drawing/2014/main" id="{8E5891B5-7C3B-47F2-8D7B-956FA62B1AE3}"/>
              </a:ext>
            </a:extLst>
          </p:cNvPr>
          <p:cNvSpPr txBox="1">
            <a:spLocks/>
          </p:cNvSpPr>
          <p:nvPr/>
        </p:nvSpPr>
        <p:spPr>
          <a:xfrm>
            <a:off x="781050" y="152402"/>
            <a:ext cx="7886700" cy="575813"/>
          </a:xfrm>
          <a:prstGeom prst="rect">
            <a:avLst/>
          </a:prstGeom>
        </p:spPr>
        <p:txBody>
          <a:bodyPr vert="horz" lIns="91440" tIns="45720" rIns="91440" bIns="45720" rtlCol="0" anchor="ctr">
            <a:normAutofit/>
          </a:bodyPr>
          <a:lstStyle>
            <a:lvl1pPr algn="l" defTabSz="685783" rtl="0" eaLnBrk="1" latinLnBrk="0" hangingPunct="1">
              <a:lnSpc>
                <a:spcPct val="90000"/>
              </a:lnSpc>
              <a:spcBef>
                <a:spcPct val="0"/>
              </a:spcBef>
              <a:buNone/>
              <a:defRPr sz="3300" kern="1200">
                <a:solidFill>
                  <a:schemeClr val="tx1"/>
                </a:solidFill>
                <a:latin typeface="+mj-lt"/>
                <a:ea typeface="+mj-ea"/>
                <a:cs typeface="+mj-cs"/>
              </a:defRPr>
            </a:lvl1pPr>
          </a:lstStyle>
          <a:p>
            <a:r>
              <a:rPr lang="en-US"/>
              <a:t>Radiation Damage of Scintillating Fibres</a:t>
            </a:r>
            <a:endParaRPr lang="en-CA" dirty="0"/>
          </a:p>
        </p:txBody>
      </p:sp>
      <p:cxnSp>
        <p:nvCxnSpPr>
          <p:cNvPr id="10" name="Straight Connector 9">
            <a:extLst>
              <a:ext uri="{FF2B5EF4-FFF2-40B4-BE49-F238E27FC236}">
                <a16:creationId xmlns:a16="http://schemas.microsoft.com/office/drawing/2014/main" id="{77712DD2-9AB4-42CF-9D1B-5CC94B3E3424}"/>
              </a:ext>
            </a:extLst>
          </p:cNvPr>
          <p:cNvCxnSpPr/>
          <p:nvPr/>
        </p:nvCxnSpPr>
        <p:spPr>
          <a:xfrm>
            <a:off x="3028950" y="2145792"/>
            <a:ext cx="3429000" cy="0"/>
          </a:xfrm>
          <a:prstGeom prst="line">
            <a:avLst/>
          </a:prstGeom>
          <a:ln>
            <a:prstDash val="dash"/>
          </a:ln>
        </p:spPr>
        <p:style>
          <a:lnRef idx="3">
            <a:schemeClr val="dk1"/>
          </a:lnRef>
          <a:fillRef idx="0">
            <a:schemeClr val="dk1"/>
          </a:fillRef>
          <a:effectRef idx="2">
            <a:schemeClr val="dk1"/>
          </a:effectRef>
          <a:fontRef idx="minor">
            <a:schemeClr val="tx1"/>
          </a:fontRef>
        </p:style>
      </p:cxnSp>
      <p:sp>
        <p:nvSpPr>
          <p:cNvPr id="11" name="TextBox 10">
            <a:extLst>
              <a:ext uri="{FF2B5EF4-FFF2-40B4-BE49-F238E27FC236}">
                <a16:creationId xmlns:a16="http://schemas.microsoft.com/office/drawing/2014/main" id="{03F4D63C-B1D7-4D44-84C2-C88976C2161D}"/>
              </a:ext>
            </a:extLst>
          </p:cNvPr>
          <p:cNvSpPr txBox="1"/>
          <p:nvPr/>
        </p:nvSpPr>
        <p:spPr>
          <a:xfrm>
            <a:off x="6457950" y="1995751"/>
            <a:ext cx="1651671" cy="507831"/>
          </a:xfrm>
          <a:prstGeom prst="rect">
            <a:avLst/>
          </a:prstGeom>
          <a:noFill/>
        </p:spPr>
        <p:txBody>
          <a:bodyPr wrap="none" rtlCol="0">
            <a:spAutoFit/>
          </a:bodyPr>
          <a:lstStyle/>
          <a:p>
            <a:r>
              <a:rPr lang="en-US" dirty="0"/>
              <a:t>Intrinsic attenuation</a:t>
            </a:r>
          </a:p>
          <a:p>
            <a:r>
              <a:rPr lang="en-US" dirty="0"/>
              <a:t>Before irradiation </a:t>
            </a:r>
            <a:endParaRPr lang="en-CA" dirty="0"/>
          </a:p>
        </p:txBody>
      </p:sp>
      <p:sp>
        <p:nvSpPr>
          <p:cNvPr id="12" name="TextBox 11">
            <a:extLst>
              <a:ext uri="{FF2B5EF4-FFF2-40B4-BE49-F238E27FC236}">
                <a16:creationId xmlns:a16="http://schemas.microsoft.com/office/drawing/2014/main" id="{A0F8A81B-B635-464D-AA7B-17396C0F0C24}"/>
              </a:ext>
            </a:extLst>
          </p:cNvPr>
          <p:cNvSpPr txBox="1"/>
          <p:nvPr/>
        </p:nvSpPr>
        <p:spPr>
          <a:xfrm>
            <a:off x="3009900" y="972308"/>
            <a:ext cx="2947416" cy="507831"/>
          </a:xfrm>
          <a:prstGeom prst="rect">
            <a:avLst/>
          </a:prstGeom>
          <a:noFill/>
        </p:spPr>
        <p:txBody>
          <a:bodyPr wrap="square" rtlCol="0">
            <a:spAutoFit/>
          </a:bodyPr>
          <a:lstStyle/>
          <a:p>
            <a:r>
              <a:rPr lang="en-US" dirty="0"/>
              <a:t>Additional attenuation from ionizing attenuation damage</a:t>
            </a:r>
            <a:endParaRPr lang="en-CA" dirty="0"/>
          </a:p>
        </p:txBody>
      </p:sp>
      <p:sp>
        <p:nvSpPr>
          <p:cNvPr id="13" name="TextBox 12">
            <a:extLst>
              <a:ext uri="{FF2B5EF4-FFF2-40B4-BE49-F238E27FC236}">
                <a16:creationId xmlns:a16="http://schemas.microsoft.com/office/drawing/2014/main" id="{0A715D78-856B-42F1-8BC6-F8BF1DAC1796}"/>
              </a:ext>
            </a:extLst>
          </p:cNvPr>
          <p:cNvSpPr txBox="1"/>
          <p:nvPr/>
        </p:nvSpPr>
        <p:spPr>
          <a:xfrm>
            <a:off x="493776" y="3087031"/>
            <a:ext cx="1956816" cy="923330"/>
          </a:xfrm>
          <a:prstGeom prst="rect">
            <a:avLst/>
          </a:prstGeom>
          <a:noFill/>
        </p:spPr>
        <p:txBody>
          <a:bodyPr wrap="square" rtlCol="0">
            <a:spAutoFit/>
          </a:bodyPr>
          <a:lstStyle/>
          <a:p>
            <a:r>
              <a:rPr lang="en-US" dirty="0"/>
              <a:t>Greener wavelengths are attenuated less by radiation damage</a:t>
            </a:r>
            <a:r>
              <a:rPr lang="en-CA" dirty="0"/>
              <a:t>:</a:t>
            </a:r>
          </a:p>
          <a:p>
            <a:r>
              <a:rPr lang="en-US" dirty="0"/>
              <a:t>T</a:t>
            </a:r>
            <a:r>
              <a:rPr lang="en-CA" dirty="0"/>
              <a:t>he fibre “</a:t>
            </a:r>
            <a:r>
              <a:rPr lang="en-CA" dirty="0">
                <a:solidFill>
                  <a:schemeClr val="accent2"/>
                </a:solidFill>
              </a:rPr>
              <a:t>yellows</a:t>
            </a:r>
            <a:r>
              <a:rPr lang="en-CA" dirty="0"/>
              <a:t>”</a:t>
            </a:r>
            <a:endParaRPr lang="en-US" dirty="0"/>
          </a:p>
        </p:txBody>
      </p:sp>
      <p:cxnSp>
        <p:nvCxnSpPr>
          <p:cNvPr id="15" name="Straight Arrow Connector 14">
            <a:extLst>
              <a:ext uri="{FF2B5EF4-FFF2-40B4-BE49-F238E27FC236}">
                <a16:creationId xmlns:a16="http://schemas.microsoft.com/office/drawing/2014/main" id="{422AEA4C-5724-479E-B164-5495BFB3491F}"/>
              </a:ext>
            </a:extLst>
          </p:cNvPr>
          <p:cNvCxnSpPr/>
          <p:nvPr/>
        </p:nvCxnSpPr>
        <p:spPr>
          <a:xfrm>
            <a:off x="2353648" y="3135799"/>
            <a:ext cx="0" cy="718694"/>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
        <p:nvSpPr>
          <p:cNvPr id="17" name="Rectangle 16">
            <a:extLst>
              <a:ext uri="{FF2B5EF4-FFF2-40B4-BE49-F238E27FC236}">
                <a16:creationId xmlns:a16="http://schemas.microsoft.com/office/drawing/2014/main" id="{FDCC7352-9FAA-42C0-8BF6-87E449A15846}"/>
              </a:ext>
            </a:extLst>
          </p:cNvPr>
          <p:cNvSpPr/>
          <p:nvPr/>
        </p:nvSpPr>
        <p:spPr>
          <a:xfrm>
            <a:off x="5402240" y="3998976"/>
            <a:ext cx="254848" cy="566924"/>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CA"/>
          </a:p>
        </p:txBody>
      </p:sp>
      <p:sp>
        <p:nvSpPr>
          <p:cNvPr id="18" name="Arrow: Right 17">
            <a:extLst>
              <a:ext uri="{FF2B5EF4-FFF2-40B4-BE49-F238E27FC236}">
                <a16:creationId xmlns:a16="http://schemas.microsoft.com/office/drawing/2014/main" id="{CDB908AC-7059-4E06-8A2D-7AF937FD0CD9}"/>
              </a:ext>
            </a:extLst>
          </p:cNvPr>
          <p:cNvSpPr/>
          <p:nvPr/>
        </p:nvSpPr>
        <p:spPr>
          <a:xfrm>
            <a:off x="3614928" y="4157472"/>
            <a:ext cx="1737360" cy="3230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operational</a:t>
            </a:r>
            <a:endParaRPr lang="en-CA" dirty="0"/>
          </a:p>
        </p:txBody>
      </p:sp>
      <p:pic>
        <p:nvPicPr>
          <p:cNvPr id="19" name="Picture 18">
            <a:extLst>
              <a:ext uri="{FF2B5EF4-FFF2-40B4-BE49-F238E27FC236}">
                <a16:creationId xmlns:a16="http://schemas.microsoft.com/office/drawing/2014/main" id="{91278061-D696-4B0A-8D07-38C6C16A46D7}"/>
              </a:ext>
            </a:extLst>
          </p:cNvPr>
          <p:cNvPicPr>
            <a:picLocks noChangeAspect="1"/>
          </p:cNvPicPr>
          <p:nvPr/>
        </p:nvPicPr>
        <p:blipFill>
          <a:blip r:embed="rId3"/>
          <a:stretch>
            <a:fillRect/>
          </a:stretch>
        </p:blipFill>
        <p:spPr>
          <a:xfrm>
            <a:off x="350530" y="1442451"/>
            <a:ext cx="2243308" cy="1614430"/>
          </a:xfrm>
          <a:prstGeom prst="rect">
            <a:avLst/>
          </a:prstGeom>
        </p:spPr>
      </p:pic>
    </p:spTree>
    <p:extLst>
      <p:ext uri="{BB962C8B-B14F-4D97-AF65-F5344CB8AC3E}">
        <p14:creationId xmlns:p14="http://schemas.microsoft.com/office/powerpoint/2010/main" val="38208818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EE1102-5C72-4CE0-A771-1C9643FE874F}"/>
              </a:ext>
            </a:extLst>
          </p:cNvPr>
          <p:cNvSpPr>
            <a:spLocks noGrp="1"/>
          </p:cNvSpPr>
          <p:nvPr>
            <p:ph type="title"/>
          </p:nvPr>
        </p:nvSpPr>
        <p:spPr/>
        <p:txBody>
          <a:bodyPr/>
          <a:lstStyle/>
          <a:p>
            <a:r>
              <a:rPr lang="en-US" dirty="0"/>
              <a:t>ECAL Performance</a:t>
            </a:r>
            <a:endParaRPr lang="en-CA" dirty="0"/>
          </a:p>
        </p:txBody>
      </p:sp>
      <p:pic>
        <p:nvPicPr>
          <p:cNvPr id="7" name="Content Placeholder 6">
            <a:extLst>
              <a:ext uri="{FF2B5EF4-FFF2-40B4-BE49-F238E27FC236}">
                <a16:creationId xmlns:a16="http://schemas.microsoft.com/office/drawing/2014/main" id="{A0AC8B5D-ABC6-48BD-BFE7-1A69D6219A24}"/>
              </a:ext>
            </a:extLst>
          </p:cNvPr>
          <p:cNvPicPr>
            <a:picLocks noGrp="1" noChangeAspect="1"/>
          </p:cNvPicPr>
          <p:nvPr>
            <p:ph idx="1"/>
          </p:nvPr>
        </p:nvPicPr>
        <p:blipFill>
          <a:blip r:embed="rId2"/>
          <a:stretch>
            <a:fillRect/>
          </a:stretch>
        </p:blipFill>
        <p:spPr>
          <a:xfrm>
            <a:off x="274321" y="793509"/>
            <a:ext cx="6284976" cy="3556481"/>
          </a:xfrm>
          <a:prstGeom prst="rect">
            <a:avLst/>
          </a:prstGeom>
        </p:spPr>
      </p:pic>
      <p:sp>
        <p:nvSpPr>
          <p:cNvPr id="4" name="Date Placeholder 3">
            <a:extLst>
              <a:ext uri="{FF2B5EF4-FFF2-40B4-BE49-F238E27FC236}">
                <a16:creationId xmlns:a16="http://schemas.microsoft.com/office/drawing/2014/main" id="{F3C33DAC-2E62-4B03-8044-08EA60F1561C}"/>
              </a:ext>
            </a:extLst>
          </p:cNvPr>
          <p:cNvSpPr>
            <a:spLocks noGrp="1"/>
          </p:cNvSpPr>
          <p:nvPr>
            <p:ph type="dt" sz="half" idx="10"/>
          </p:nvPr>
        </p:nvSpPr>
        <p:spPr/>
        <p:txBody>
          <a:bodyPr/>
          <a:lstStyle/>
          <a:p>
            <a:fld id="{0084AA94-0D98-42E9-88C7-2F16329EF10E}" type="datetime1">
              <a:rPr lang="en-US" smtClean="0"/>
              <a:t>21-Mar-24</a:t>
            </a:fld>
            <a:endParaRPr lang="en-US" dirty="0"/>
          </a:p>
        </p:txBody>
      </p:sp>
      <p:sp>
        <p:nvSpPr>
          <p:cNvPr id="5" name="Footer Placeholder 4">
            <a:extLst>
              <a:ext uri="{FF2B5EF4-FFF2-40B4-BE49-F238E27FC236}">
                <a16:creationId xmlns:a16="http://schemas.microsoft.com/office/drawing/2014/main" id="{1835069D-364E-4C11-9EB7-9607EC737ECD}"/>
              </a:ext>
            </a:extLst>
          </p:cNvPr>
          <p:cNvSpPr>
            <a:spLocks noGrp="1"/>
          </p:cNvSpPr>
          <p:nvPr>
            <p:ph type="ftr" sz="quarter" idx="11"/>
          </p:nvPr>
        </p:nvSpPr>
        <p:spPr/>
        <p:txBody>
          <a:bodyPr/>
          <a:lstStyle/>
          <a:p>
            <a:r>
              <a:rPr lang="en-US"/>
              <a:t>Blake Leverington -- LHCb</a:t>
            </a:r>
            <a:endParaRPr lang="en-US" dirty="0"/>
          </a:p>
        </p:txBody>
      </p:sp>
      <p:sp>
        <p:nvSpPr>
          <p:cNvPr id="6" name="Slide Number Placeholder 5">
            <a:extLst>
              <a:ext uri="{FF2B5EF4-FFF2-40B4-BE49-F238E27FC236}">
                <a16:creationId xmlns:a16="http://schemas.microsoft.com/office/drawing/2014/main" id="{4F9D7A1C-6EC4-4C44-A23B-05A10E35D9DD}"/>
              </a:ext>
            </a:extLst>
          </p:cNvPr>
          <p:cNvSpPr>
            <a:spLocks noGrp="1"/>
          </p:cNvSpPr>
          <p:nvPr>
            <p:ph type="sldNum" sz="quarter" idx="12"/>
          </p:nvPr>
        </p:nvSpPr>
        <p:spPr/>
        <p:txBody>
          <a:bodyPr/>
          <a:lstStyle/>
          <a:p>
            <a:fld id="{EE946D39-289F-4B16-8B0D-BB0C4022DF6C}" type="slidenum">
              <a:rPr lang="en-US" smtClean="0"/>
              <a:pPr/>
              <a:t>14</a:t>
            </a:fld>
            <a:endParaRPr lang="en-US" dirty="0"/>
          </a:p>
        </p:txBody>
      </p:sp>
    </p:spTree>
    <p:extLst>
      <p:ext uri="{BB962C8B-B14F-4D97-AF65-F5344CB8AC3E}">
        <p14:creationId xmlns:p14="http://schemas.microsoft.com/office/powerpoint/2010/main" val="16765760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72982-7B88-4902-B654-76278A3EA390}"/>
              </a:ext>
            </a:extLst>
          </p:cNvPr>
          <p:cNvSpPr>
            <a:spLocks noGrp="1"/>
          </p:cNvSpPr>
          <p:nvPr>
            <p:ph type="title"/>
          </p:nvPr>
        </p:nvSpPr>
        <p:spPr/>
        <p:txBody>
          <a:bodyPr/>
          <a:lstStyle/>
          <a:p>
            <a:r>
              <a:rPr lang="en-US" dirty="0"/>
              <a:t>ECAL</a:t>
            </a:r>
            <a:endParaRPr lang="en-CA" dirty="0"/>
          </a:p>
        </p:txBody>
      </p:sp>
      <p:pic>
        <p:nvPicPr>
          <p:cNvPr id="7" name="Content Placeholder 6">
            <a:extLst>
              <a:ext uri="{FF2B5EF4-FFF2-40B4-BE49-F238E27FC236}">
                <a16:creationId xmlns:a16="http://schemas.microsoft.com/office/drawing/2014/main" id="{2732B135-DF0C-4EE2-8A9D-4798D682353E}"/>
              </a:ext>
            </a:extLst>
          </p:cNvPr>
          <p:cNvPicPr>
            <a:picLocks noGrp="1" noChangeAspect="1"/>
          </p:cNvPicPr>
          <p:nvPr>
            <p:ph idx="1"/>
          </p:nvPr>
        </p:nvPicPr>
        <p:blipFill>
          <a:blip r:embed="rId2"/>
          <a:stretch>
            <a:fillRect/>
          </a:stretch>
        </p:blipFill>
        <p:spPr>
          <a:xfrm>
            <a:off x="896112" y="493147"/>
            <a:ext cx="6968165" cy="4157205"/>
          </a:xfrm>
          <a:prstGeom prst="rect">
            <a:avLst/>
          </a:prstGeom>
        </p:spPr>
      </p:pic>
      <p:sp>
        <p:nvSpPr>
          <p:cNvPr id="4" name="Date Placeholder 3">
            <a:extLst>
              <a:ext uri="{FF2B5EF4-FFF2-40B4-BE49-F238E27FC236}">
                <a16:creationId xmlns:a16="http://schemas.microsoft.com/office/drawing/2014/main" id="{9E98FEBE-ECD7-4CA3-8F4B-333CC73C45A1}"/>
              </a:ext>
            </a:extLst>
          </p:cNvPr>
          <p:cNvSpPr>
            <a:spLocks noGrp="1"/>
          </p:cNvSpPr>
          <p:nvPr>
            <p:ph type="dt" sz="half" idx="10"/>
          </p:nvPr>
        </p:nvSpPr>
        <p:spPr/>
        <p:txBody>
          <a:bodyPr/>
          <a:lstStyle/>
          <a:p>
            <a:fld id="{0084AA94-0D98-42E9-88C7-2F16329EF10E}" type="datetime1">
              <a:rPr lang="en-US" smtClean="0"/>
              <a:t>21-Mar-24</a:t>
            </a:fld>
            <a:endParaRPr lang="en-US" dirty="0"/>
          </a:p>
        </p:txBody>
      </p:sp>
      <p:sp>
        <p:nvSpPr>
          <p:cNvPr id="5" name="Footer Placeholder 4">
            <a:extLst>
              <a:ext uri="{FF2B5EF4-FFF2-40B4-BE49-F238E27FC236}">
                <a16:creationId xmlns:a16="http://schemas.microsoft.com/office/drawing/2014/main" id="{6A0CBB01-B37A-4C87-8D19-9C7A224E86DC}"/>
              </a:ext>
            </a:extLst>
          </p:cNvPr>
          <p:cNvSpPr>
            <a:spLocks noGrp="1"/>
          </p:cNvSpPr>
          <p:nvPr>
            <p:ph type="ftr" sz="quarter" idx="11"/>
          </p:nvPr>
        </p:nvSpPr>
        <p:spPr/>
        <p:txBody>
          <a:bodyPr/>
          <a:lstStyle/>
          <a:p>
            <a:r>
              <a:rPr lang="en-US"/>
              <a:t>Blake Leverington -- LHCb</a:t>
            </a:r>
            <a:endParaRPr lang="en-US" dirty="0"/>
          </a:p>
        </p:txBody>
      </p:sp>
      <p:sp>
        <p:nvSpPr>
          <p:cNvPr id="6" name="Slide Number Placeholder 5">
            <a:extLst>
              <a:ext uri="{FF2B5EF4-FFF2-40B4-BE49-F238E27FC236}">
                <a16:creationId xmlns:a16="http://schemas.microsoft.com/office/drawing/2014/main" id="{DE562BE3-71C2-4944-B6FF-C16D5EA04D12}"/>
              </a:ext>
            </a:extLst>
          </p:cNvPr>
          <p:cNvSpPr>
            <a:spLocks noGrp="1"/>
          </p:cNvSpPr>
          <p:nvPr>
            <p:ph type="sldNum" sz="quarter" idx="12"/>
          </p:nvPr>
        </p:nvSpPr>
        <p:spPr/>
        <p:txBody>
          <a:bodyPr/>
          <a:lstStyle/>
          <a:p>
            <a:fld id="{EE946D39-289F-4B16-8B0D-BB0C4022DF6C}" type="slidenum">
              <a:rPr lang="en-US" smtClean="0"/>
              <a:pPr/>
              <a:t>15</a:t>
            </a:fld>
            <a:endParaRPr lang="en-US" dirty="0"/>
          </a:p>
        </p:txBody>
      </p:sp>
    </p:spTree>
    <p:extLst>
      <p:ext uri="{BB962C8B-B14F-4D97-AF65-F5344CB8AC3E}">
        <p14:creationId xmlns:p14="http://schemas.microsoft.com/office/powerpoint/2010/main" val="8634356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DAF59-6753-400E-BECD-A0624C476416}"/>
              </a:ext>
            </a:extLst>
          </p:cNvPr>
          <p:cNvSpPr>
            <a:spLocks noGrp="1"/>
          </p:cNvSpPr>
          <p:nvPr>
            <p:ph type="title"/>
          </p:nvPr>
        </p:nvSpPr>
        <p:spPr>
          <a:xfrm>
            <a:off x="483580" y="63736"/>
            <a:ext cx="7768250" cy="1078838"/>
          </a:xfrm>
        </p:spPr>
        <p:txBody>
          <a:bodyPr/>
          <a:lstStyle/>
          <a:p>
            <a:r>
              <a:rPr lang="en-US" dirty="0"/>
              <a:t>Avenues for Investigation: Fibres</a:t>
            </a:r>
          </a:p>
        </p:txBody>
      </p:sp>
      <p:sp>
        <p:nvSpPr>
          <p:cNvPr id="3" name="Content Placeholder 2">
            <a:extLst>
              <a:ext uri="{FF2B5EF4-FFF2-40B4-BE49-F238E27FC236}">
                <a16:creationId xmlns:a16="http://schemas.microsoft.com/office/drawing/2014/main" id="{85E8680B-0ACC-43AB-8E6E-D03FDEBFFE95}"/>
              </a:ext>
            </a:extLst>
          </p:cNvPr>
          <p:cNvSpPr>
            <a:spLocks noGrp="1"/>
          </p:cNvSpPr>
          <p:nvPr>
            <p:ph idx="1"/>
          </p:nvPr>
        </p:nvSpPr>
        <p:spPr>
          <a:xfrm>
            <a:off x="315294" y="1020906"/>
            <a:ext cx="5427313" cy="3746358"/>
          </a:xfrm>
        </p:spPr>
        <p:txBody>
          <a:bodyPr anchor="t">
            <a:normAutofit/>
          </a:bodyPr>
          <a:lstStyle/>
          <a:p>
            <a:pPr marL="0" indent="0">
              <a:buNone/>
            </a:pPr>
            <a:r>
              <a:rPr lang="en-US" sz="1350" u="sng" dirty="0"/>
              <a:t>Wanted: Fast green to red scintillator</a:t>
            </a:r>
          </a:p>
          <a:p>
            <a:pPr lvl="1"/>
            <a:r>
              <a:rPr lang="en-US" sz="1050" dirty="0">
                <a:solidFill>
                  <a:srgbClr val="FF0000"/>
                </a:solidFill>
              </a:rPr>
              <a:t>Radiation damage creates strong absorption in the UV-blue region in the polystyrene</a:t>
            </a:r>
          </a:p>
          <a:p>
            <a:pPr lvl="1"/>
            <a:r>
              <a:rPr lang="en-US" sz="1050" dirty="0"/>
              <a:t>Standard 3HF has 8 ns decay time. Tau&lt;4ns is needed to produce most of the light in the 25ns bx. (Propagation time over 2.5m + scintillation decay time) </a:t>
            </a:r>
          </a:p>
          <a:p>
            <a:pPr lvl="1"/>
            <a:r>
              <a:rPr lang="en-US" sz="1050" b="1" dirty="0"/>
              <a:t>New (since 2014) developments in scintillators on the following 3 slides</a:t>
            </a:r>
          </a:p>
          <a:p>
            <a:pPr lvl="1"/>
            <a:endParaRPr lang="en-US" sz="1200" dirty="0"/>
          </a:p>
          <a:p>
            <a:pPr marL="0" indent="0">
              <a:buNone/>
            </a:pPr>
            <a:r>
              <a:rPr lang="en-US" sz="1350" u="sng" dirty="0"/>
              <a:t>Modifications to claddings? Coatings?</a:t>
            </a:r>
          </a:p>
          <a:p>
            <a:endParaRPr lang="en-US" sz="1350" dirty="0"/>
          </a:p>
          <a:p>
            <a:r>
              <a:rPr lang="en-US" sz="1350" dirty="0"/>
              <a:t>Collaborations with polymer chemists and industry needed here. </a:t>
            </a:r>
          </a:p>
        </p:txBody>
      </p:sp>
      <p:sp>
        <p:nvSpPr>
          <p:cNvPr id="4" name="Date Placeholder 3">
            <a:extLst>
              <a:ext uri="{FF2B5EF4-FFF2-40B4-BE49-F238E27FC236}">
                <a16:creationId xmlns:a16="http://schemas.microsoft.com/office/drawing/2014/main" id="{5B733082-7DD0-41C2-B080-1227DA6402FE}"/>
              </a:ext>
            </a:extLst>
          </p:cNvPr>
          <p:cNvSpPr>
            <a:spLocks noGrp="1"/>
          </p:cNvSpPr>
          <p:nvPr>
            <p:ph type="dt" sz="half" idx="10"/>
          </p:nvPr>
        </p:nvSpPr>
        <p:spPr/>
        <p:txBody>
          <a:bodyPr/>
          <a:lstStyle/>
          <a:p>
            <a:r>
              <a:rPr lang="en-US"/>
              <a:t>29-Mar-23</a:t>
            </a:r>
          </a:p>
        </p:txBody>
      </p:sp>
      <p:sp>
        <p:nvSpPr>
          <p:cNvPr id="5" name="Footer Placeholder 4">
            <a:extLst>
              <a:ext uri="{FF2B5EF4-FFF2-40B4-BE49-F238E27FC236}">
                <a16:creationId xmlns:a16="http://schemas.microsoft.com/office/drawing/2014/main" id="{4EEFB11C-7375-4357-A75A-6A22FF401E6C}"/>
              </a:ext>
            </a:extLst>
          </p:cNvPr>
          <p:cNvSpPr>
            <a:spLocks noGrp="1"/>
          </p:cNvSpPr>
          <p:nvPr>
            <p:ph type="ftr" sz="quarter" idx="11"/>
          </p:nvPr>
        </p:nvSpPr>
        <p:spPr/>
        <p:txBody>
          <a:bodyPr/>
          <a:lstStyle/>
          <a:p>
            <a:r>
              <a:rPr lang="sv-SE"/>
              <a:t>B. Leverington - MT-SciFi in LHCb Upgrade 2</a:t>
            </a:r>
            <a:endParaRPr lang="en-US"/>
          </a:p>
        </p:txBody>
      </p:sp>
      <p:sp>
        <p:nvSpPr>
          <p:cNvPr id="6" name="Slide Number Placeholder 5">
            <a:extLst>
              <a:ext uri="{FF2B5EF4-FFF2-40B4-BE49-F238E27FC236}">
                <a16:creationId xmlns:a16="http://schemas.microsoft.com/office/drawing/2014/main" id="{B19D00C5-787D-4837-BAF4-6AB4CFF26504}"/>
              </a:ext>
            </a:extLst>
          </p:cNvPr>
          <p:cNvSpPr>
            <a:spLocks noGrp="1"/>
          </p:cNvSpPr>
          <p:nvPr>
            <p:ph type="sldNum" sz="quarter" idx="12"/>
          </p:nvPr>
        </p:nvSpPr>
        <p:spPr/>
        <p:txBody>
          <a:bodyPr/>
          <a:lstStyle/>
          <a:p>
            <a:fld id="{180C7619-47EE-450A-B1C2-9FB72D8D5CEF}" type="slidenum">
              <a:rPr lang="en-US" smtClean="0"/>
              <a:t>16</a:t>
            </a:fld>
            <a:endParaRPr lang="en-US"/>
          </a:p>
        </p:txBody>
      </p:sp>
      <p:pic>
        <p:nvPicPr>
          <p:cNvPr id="8" name="Picture 7">
            <a:extLst>
              <a:ext uri="{FF2B5EF4-FFF2-40B4-BE49-F238E27FC236}">
                <a16:creationId xmlns:a16="http://schemas.microsoft.com/office/drawing/2014/main" id="{D21F8DC8-6164-4D12-9A17-F27DC7373A20}"/>
              </a:ext>
            </a:extLst>
          </p:cNvPr>
          <p:cNvPicPr>
            <a:picLocks noChangeAspect="1"/>
          </p:cNvPicPr>
          <p:nvPr/>
        </p:nvPicPr>
        <p:blipFill>
          <a:blip r:embed="rId2">
            <a:lum/>
            <a:alphaModFix/>
          </a:blip>
          <a:srcRect/>
          <a:stretch>
            <a:fillRect/>
          </a:stretch>
        </p:blipFill>
        <p:spPr>
          <a:xfrm>
            <a:off x="5998237" y="1577495"/>
            <a:ext cx="2654843" cy="1800413"/>
          </a:xfrm>
          <a:prstGeom prst="rect">
            <a:avLst/>
          </a:prstGeom>
          <a:noFill/>
          <a:ln>
            <a:noFill/>
          </a:ln>
        </p:spPr>
      </p:pic>
      <p:sp>
        <p:nvSpPr>
          <p:cNvPr id="9" name="TextBox 8">
            <a:extLst>
              <a:ext uri="{FF2B5EF4-FFF2-40B4-BE49-F238E27FC236}">
                <a16:creationId xmlns:a16="http://schemas.microsoft.com/office/drawing/2014/main" id="{5F43B072-D3CD-4CB0-AA06-F2E1A8F7215B}"/>
              </a:ext>
            </a:extLst>
          </p:cNvPr>
          <p:cNvSpPr txBox="1"/>
          <p:nvPr/>
        </p:nvSpPr>
        <p:spPr>
          <a:xfrm>
            <a:off x="6303980" y="1760229"/>
            <a:ext cx="2157963" cy="248209"/>
          </a:xfrm>
          <a:prstGeom prst="rect">
            <a:avLst/>
          </a:prstGeom>
          <a:noFill/>
        </p:spPr>
        <p:txBody>
          <a:bodyPr wrap="none" rtlCol="0">
            <a:spAutoFit/>
          </a:bodyPr>
          <a:lstStyle/>
          <a:p>
            <a:r>
              <a:rPr lang="en-US" sz="1013" dirty="0"/>
              <a:t>Unirradiated SCSF-78MJ (blue fibre)</a:t>
            </a:r>
          </a:p>
        </p:txBody>
      </p:sp>
      <p:sp>
        <p:nvSpPr>
          <p:cNvPr id="13" name="TextBox 12">
            <a:extLst>
              <a:ext uri="{FF2B5EF4-FFF2-40B4-BE49-F238E27FC236}">
                <a16:creationId xmlns:a16="http://schemas.microsoft.com/office/drawing/2014/main" id="{6C67460F-982E-40A1-A9EE-BE96D325D3EB}"/>
              </a:ext>
            </a:extLst>
          </p:cNvPr>
          <p:cNvSpPr txBox="1"/>
          <p:nvPr/>
        </p:nvSpPr>
        <p:spPr>
          <a:xfrm>
            <a:off x="7398084" y="2381585"/>
            <a:ext cx="1005113" cy="646331"/>
          </a:xfrm>
          <a:prstGeom prst="rect">
            <a:avLst/>
          </a:prstGeom>
          <a:noFill/>
        </p:spPr>
        <p:txBody>
          <a:bodyPr wrap="square" rtlCol="0">
            <a:spAutoFit/>
          </a:bodyPr>
          <a:lstStyle/>
          <a:p>
            <a:r>
              <a:rPr lang="en-US" sz="900" dirty="0"/>
              <a:t>Green wavelengths less attenuated in polystyrene</a:t>
            </a:r>
          </a:p>
        </p:txBody>
      </p:sp>
      <p:cxnSp>
        <p:nvCxnSpPr>
          <p:cNvPr id="14" name="Straight Arrow Connector 13">
            <a:extLst>
              <a:ext uri="{FF2B5EF4-FFF2-40B4-BE49-F238E27FC236}">
                <a16:creationId xmlns:a16="http://schemas.microsoft.com/office/drawing/2014/main" id="{26E989B9-0F5B-4D5A-A377-6348CC8C0B30}"/>
              </a:ext>
            </a:extLst>
          </p:cNvPr>
          <p:cNvCxnSpPr>
            <a:cxnSpLocks/>
          </p:cNvCxnSpPr>
          <p:nvPr/>
        </p:nvCxnSpPr>
        <p:spPr>
          <a:xfrm>
            <a:off x="6772586" y="2704751"/>
            <a:ext cx="55307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470433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0CEB6988-896B-4325-95AE-CF8D367C62AA}"/>
              </a:ext>
            </a:extLst>
          </p:cNvPr>
          <p:cNvPicPr>
            <a:picLocks noGrp="1" noChangeAspect="1"/>
          </p:cNvPicPr>
          <p:nvPr>
            <p:ph idx="1"/>
          </p:nvPr>
        </p:nvPicPr>
        <p:blipFill>
          <a:blip r:embed="rId2"/>
          <a:stretch>
            <a:fillRect/>
          </a:stretch>
        </p:blipFill>
        <p:spPr>
          <a:xfrm>
            <a:off x="508417" y="376399"/>
            <a:ext cx="5041067" cy="1783235"/>
          </a:xfrm>
          <a:prstGeom prst="rect">
            <a:avLst/>
          </a:prstGeom>
        </p:spPr>
      </p:pic>
      <p:sp>
        <p:nvSpPr>
          <p:cNvPr id="4" name="Date Placeholder 3">
            <a:extLst>
              <a:ext uri="{FF2B5EF4-FFF2-40B4-BE49-F238E27FC236}">
                <a16:creationId xmlns:a16="http://schemas.microsoft.com/office/drawing/2014/main" id="{269924E7-477F-4768-BCFB-A863FFE1D34D}"/>
              </a:ext>
            </a:extLst>
          </p:cNvPr>
          <p:cNvSpPr>
            <a:spLocks noGrp="1"/>
          </p:cNvSpPr>
          <p:nvPr>
            <p:ph type="dt" sz="half" idx="10"/>
          </p:nvPr>
        </p:nvSpPr>
        <p:spPr/>
        <p:txBody>
          <a:bodyPr/>
          <a:lstStyle/>
          <a:p>
            <a:r>
              <a:rPr lang="en-US"/>
              <a:t>29-Mar-23</a:t>
            </a:r>
          </a:p>
        </p:txBody>
      </p:sp>
      <p:sp>
        <p:nvSpPr>
          <p:cNvPr id="5" name="Footer Placeholder 4">
            <a:extLst>
              <a:ext uri="{FF2B5EF4-FFF2-40B4-BE49-F238E27FC236}">
                <a16:creationId xmlns:a16="http://schemas.microsoft.com/office/drawing/2014/main" id="{B70CE2AB-3C61-4D66-81F1-63F55B92DB6B}"/>
              </a:ext>
            </a:extLst>
          </p:cNvPr>
          <p:cNvSpPr>
            <a:spLocks noGrp="1"/>
          </p:cNvSpPr>
          <p:nvPr>
            <p:ph type="ftr" sz="quarter" idx="11"/>
          </p:nvPr>
        </p:nvSpPr>
        <p:spPr/>
        <p:txBody>
          <a:bodyPr/>
          <a:lstStyle/>
          <a:p>
            <a:r>
              <a:rPr lang="sv-SE"/>
              <a:t>B. Leverington - MT-SciFi in LHCb Upgrade 2</a:t>
            </a:r>
            <a:endParaRPr lang="en-US"/>
          </a:p>
        </p:txBody>
      </p:sp>
      <p:sp>
        <p:nvSpPr>
          <p:cNvPr id="6" name="Slide Number Placeholder 5">
            <a:extLst>
              <a:ext uri="{FF2B5EF4-FFF2-40B4-BE49-F238E27FC236}">
                <a16:creationId xmlns:a16="http://schemas.microsoft.com/office/drawing/2014/main" id="{86773F60-5CEE-4FB2-B033-1F39348526A0}"/>
              </a:ext>
            </a:extLst>
          </p:cNvPr>
          <p:cNvSpPr>
            <a:spLocks noGrp="1"/>
          </p:cNvSpPr>
          <p:nvPr>
            <p:ph type="sldNum" sz="quarter" idx="12"/>
          </p:nvPr>
        </p:nvSpPr>
        <p:spPr/>
        <p:txBody>
          <a:bodyPr/>
          <a:lstStyle/>
          <a:p>
            <a:fld id="{180C7619-47EE-450A-B1C2-9FB72D8D5CEF}" type="slidenum">
              <a:rPr lang="en-US" smtClean="0"/>
              <a:t>17</a:t>
            </a:fld>
            <a:endParaRPr lang="en-US"/>
          </a:p>
        </p:txBody>
      </p:sp>
      <p:pic>
        <p:nvPicPr>
          <p:cNvPr id="9" name="Picture 8">
            <a:extLst>
              <a:ext uri="{FF2B5EF4-FFF2-40B4-BE49-F238E27FC236}">
                <a16:creationId xmlns:a16="http://schemas.microsoft.com/office/drawing/2014/main" id="{2AF5FF86-79C4-4D01-B41F-2210E901EEA8}"/>
              </a:ext>
            </a:extLst>
          </p:cNvPr>
          <p:cNvPicPr>
            <a:picLocks noChangeAspect="1"/>
          </p:cNvPicPr>
          <p:nvPr/>
        </p:nvPicPr>
        <p:blipFill>
          <a:blip r:embed="rId3"/>
          <a:stretch>
            <a:fillRect/>
          </a:stretch>
        </p:blipFill>
        <p:spPr>
          <a:xfrm>
            <a:off x="362324" y="2262189"/>
            <a:ext cx="2189035" cy="457240"/>
          </a:xfrm>
          <a:prstGeom prst="rect">
            <a:avLst/>
          </a:prstGeom>
        </p:spPr>
      </p:pic>
      <p:pic>
        <p:nvPicPr>
          <p:cNvPr id="10" name="Picture 9">
            <a:extLst>
              <a:ext uri="{FF2B5EF4-FFF2-40B4-BE49-F238E27FC236}">
                <a16:creationId xmlns:a16="http://schemas.microsoft.com/office/drawing/2014/main" id="{D032B3DF-F65F-4734-A027-C69F5DDD3121}"/>
              </a:ext>
            </a:extLst>
          </p:cNvPr>
          <p:cNvPicPr>
            <a:picLocks noChangeAspect="1"/>
          </p:cNvPicPr>
          <p:nvPr/>
        </p:nvPicPr>
        <p:blipFill>
          <a:blip r:embed="rId4"/>
          <a:stretch>
            <a:fillRect/>
          </a:stretch>
        </p:blipFill>
        <p:spPr>
          <a:xfrm>
            <a:off x="433440" y="2674054"/>
            <a:ext cx="628705" cy="188612"/>
          </a:xfrm>
          <a:prstGeom prst="rect">
            <a:avLst/>
          </a:prstGeom>
        </p:spPr>
      </p:pic>
      <p:pic>
        <p:nvPicPr>
          <p:cNvPr id="11" name="Picture 10">
            <a:extLst>
              <a:ext uri="{FF2B5EF4-FFF2-40B4-BE49-F238E27FC236}">
                <a16:creationId xmlns:a16="http://schemas.microsoft.com/office/drawing/2014/main" id="{B1A68592-442D-4CBD-91F6-2972D3CB7A73}"/>
              </a:ext>
            </a:extLst>
          </p:cNvPr>
          <p:cNvPicPr>
            <a:picLocks noChangeAspect="1"/>
          </p:cNvPicPr>
          <p:nvPr/>
        </p:nvPicPr>
        <p:blipFill>
          <a:blip r:embed="rId5"/>
          <a:stretch>
            <a:fillRect/>
          </a:stretch>
        </p:blipFill>
        <p:spPr>
          <a:xfrm>
            <a:off x="399051" y="2862936"/>
            <a:ext cx="657282" cy="131456"/>
          </a:xfrm>
          <a:prstGeom prst="rect">
            <a:avLst/>
          </a:prstGeom>
        </p:spPr>
      </p:pic>
      <p:pic>
        <p:nvPicPr>
          <p:cNvPr id="12" name="Picture 11">
            <a:extLst>
              <a:ext uri="{FF2B5EF4-FFF2-40B4-BE49-F238E27FC236}">
                <a16:creationId xmlns:a16="http://schemas.microsoft.com/office/drawing/2014/main" id="{195B948D-BA08-4705-96DD-1431CC629925}"/>
              </a:ext>
            </a:extLst>
          </p:cNvPr>
          <p:cNvPicPr>
            <a:picLocks noChangeAspect="1"/>
          </p:cNvPicPr>
          <p:nvPr/>
        </p:nvPicPr>
        <p:blipFill>
          <a:blip r:embed="rId6"/>
          <a:stretch>
            <a:fillRect/>
          </a:stretch>
        </p:blipFill>
        <p:spPr>
          <a:xfrm>
            <a:off x="379497" y="3469819"/>
            <a:ext cx="2223328" cy="1188823"/>
          </a:xfrm>
          <a:prstGeom prst="rect">
            <a:avLst/>
          </a:prstGeom>
        </p:spPr>
      </p:pic>
      <p:pic>
        <p:nvPicPr>
          <p:cNvPr id="13" name="Picture 12">
            <a:extLst>
              <a:ext uri="{FF2B5EF4-FFF2-40B4-BE49-F238E27FC236}">
                <a16:creationId xmlns:a16="http://schemas.microsoft.com/office/drawing/2014/main" id="{6284C9D9-9477-4AD2-9F0B-022837C71060}"/>
              </a:ext>
            </a:extLst>
          </p:cNvPr>
          <p:cNvPicPr>
            <a:picLocks noChangeAspect="1"/>
          </p:cNvPicPr>
          <p:nvPr/>
        </p:nvPicPr>
        <p:blipFill>
          <a:blip r:embed="rId7"/>
          <a:stretch>
            <a:fillRect/>
          </a:stretch>
        </p:blipFill>
        <p:spPr>
          <a:xfrm>
            <a:off x="444488" y="3030783"/>
            <a:ext cx="440093" cy="148603"/>
          </a:xfrm>
          <a:prstGeom prst="rect">
            <a:avLst/>
          </a:prstGeom>
        </p:spPr>
      </p:pic>
      <p:pic>
        <p:nvPicPr>
          <p:cNvPr id="14" name="Picture 13">
            <a:extLst>
              <a:ext uri="{FF2B5EF4-FFF2-40B4-BE49-F238E27FC236}">
                <a16:creationId xmlns:a16="http://schemas.microsoft.com/office/drawing/2014/main" id="{9585EEC2-21CE-44DA-BB46-C31C292EB0F1}"/>
              </a:ext>
            </a:extLst>
          </p:cNvPr>
          <p:cNvPicPr>
            <a:picLocks noChangeAspect="1"/>
          </p:cNvPicPr>
          <p:nvPr/>
        </p:nvPicPr>
        <p:blipFill>
          <a:blip r:embed="rId8"/>
          <a:stretch>
            <a:fillRect/>
          </a:stretch>
        </p:blipFill>
        <p:spPr>
          <a:xfrm>
            <a:off x="2501923" y="2213391"/>
            <a:ext cx="1960415" cy="388654"/>
          </a:xfrm>
          <a:prstGeom prst="rect">
            <a:avLst/>
          </a:prstGeom>
        </p:spPr>
      </p:pic>
      <p:pic>
        <p:nvPicPr>
          <p:cNvPr id="15" name="Picture 14">
            <a:extLst>
              <a:ext uri="{FF2B5EF4-FFF2-40B4-BE49-F238E27FC236}">
                <a16:creationId xmlns:a16="http://schemas.microsoft.com/office/drawing/2014/main" id="{E3213B7B-016B-498A-AA93-DA19A498CE96}"/>
              </a:ext>
            </a:extLst>
          </p:cNvPr>
          <p:cNvPicPr>
            <a:picLocks noChangeAspect="1"/>
          </p:cNvPicPr>
          <p:nvPr/>
        </p:nvPicPr>
        <p:blipFill>
          <a:blip r:embed="rId9"/>
          <a:stretch>
            <a:fillRect/>
          </a:stretch>
        </p:blipFill>
        <p:spPr>
          <a:xfrm>
            <a:off x="2480767" y="2600967"/>
            <a:ext cx="1023074" cy="97163"/>
          </a:xfrm>
          <a:prstGeom prst="rect">
            <a:avLst/>
          </a:prstGeom>
        </p:spPr>
      </p:pic>
      <p:sp>
        <p:nvSpPr>
          <p:cNvPr id="16" name="Rectangle 15">
            <a:extLst>
              <a:ext uri="{FF2B5EF4-FFF2-40B4-BE49-F238E27FC236}">
                <a16:creationId xmlns:a16="http://schemas.microsoft.com/office/drawing/2014/main" id="{66739869-9170-4174-9C9D-8F1D06AD1C30}"/>
              </a:ext>
            </a:extLst>
          </p:cNvPr>
          <p:cNvSpPr/>
          <p:nvPr/>
        </p:nvSpPr>
        <p:spPr>
          <a:xfrm>
            <a:off x="2602825" y="3255009"/>
            <a:ext cx="2831269" cy="871713"/>
          </a:xfrm>
          <a:prstGeom prst="rect">
            <a:avLst/>
          </a:prstGeom>
        </p:spPr>
        <p:txBody>
          <a:bodyPr wrap="square">
            <a:spAutoFit/>
          </a:bodyPr>
          <a:lstStyle/>
          <a:p>
            <a:r>
              <a:rPr lang="en-US" sz="1013" dirty="0"/>
              <a:t>“for the replacement of 3He (neutron detectors) seem a good goal for international laboratories. </a:t>
            </a:r>
            <a:r>
              <a:rPr lang="en-US" sz="1013" b="1" dirty="0"/>
              <a:t>Gamma spectrometry is also one of the highest challenge chemists have to achieve in the near future. “</a:t>
            </a:r>
          </a:p>
        </p:txBody>
      </p:sp>
      <p:sp>
        <p:nvSpPr>
          <p:cNvPr id="17" name="TextBox 16">
            <a:extLst>
              <a:ext uri="{FF2B5EF4-FFF2-40B4-BE49-F238E27FC236}">
                <a16:creationId xmlns:a16="http://schemas.microsoft.com/office/drawing/2014/main" id="{EE1BB2A9-99F6-4335-826C-F52ADC6DD322}"/>
              </a:ext>
            </a:extLst>
          </p:cNvPr>
          <p:cNvSpPr txBox="1"/>
          <p:nvPr/>
        </p:nvSpPr>
        <p:spPr>
          <a:xfrm>
            <a:off x="5795030" y="4457200"/>
            <a:ext cx="1831784" cy="276999"/>
          </a:xfrm>
          <a:prstGeom prst="rect">
            <a:avLst/>
          </a:prstGeom>
          <a:noFill/>
        </p:spPr>
        <p:txBody>
          <a:bodyPr wrap="none" rtlCol="0">
            <a:spAutoFit/>
          </a:bodyPr>
          <a:lstStyle/>
          <a:p>
            <a:r>
              <a:rPr lang="en-US" sz="1200" b="1" dirty="0">
                <a:solidFill>
                  <a:srgbClr val="FF0000"/>
                </a:solidFill>
              </a:rPr>
              <a:t>Lots of “promising, but…”</a:t>
            </a:r>
          </a:p>
        </p:txBody>
      </p:sp>
      <p:pic>
        <p:nvPicPr>
          <p:cNvPr id="2" name="Picture 1">
            <a:extLst>
              <a:ext uri="{FF2B5EF4-FFF2-40B4-BE49-F238E27FC236}">
                <a16:creationId xmlns:a16="http://schemas.microsoft.com/office/drawing/2014/main" id="{8EDF11C3-CA6C-4DB5-B6A7-2B18A9B396D9}"/>
              </a:ext>
            </a:extLst>
          </p:cNvPr>
          <p:cNvPicPr>
            <a:picLocks noChangeAspect="1"/>
          </p:cNvPicPr>
          <p:nvPr/>
        </p:nvPicPr>
        <p:blipFill>
          <a:blip r:embed="rId10"/>
          <a:stretch>
            <a:fillRect/>
          </a:stretch>
        </p:blipFill>
        <p:spPr>
          <a:xfrm>
            <a:off x="5726194" y="291977"/>
            <a:ext cx="3309965" cy="2628502"/>
          </a:xfrm>
          <a:prstGeom prst="rect">
            <a:avLst/>
          </a:prstGeom>
        </p:spPr>
      </p:pic>
      <p:pic>
        <p:nvPicPr>
          <p:cNvPr id="3" name="Picture 2">
            <a:extLst>
              <a:ext uri="{FF2B5EF4-FFF2-40B4-BE49-F238E27FC236}">
                <a16:creationId xmlns:a16="http://schemas.microsoft.com/office/drawing/2014/main" id="{9E6A2975-931A-4681-96EB-B64CD1A2FDB2}"/>
              </a:ext>
            </a:extLst>
          </p:cNvPr>
          <p:cNvPicPr>
            <a:picLocks noChangeAspect="1"/>
          </p:cNvPicPr>
          <p:nvPr/>
        </p:nvPicPr>
        <p:blipFill>
          <a:blip r:embed="rId11"/>
          <a:stretch>
            <a:fillRect/>
          </a:stretch>
        </p:blipFill>
        <p:spPr>
          <a:xfrm>
            <a:off x="5789947" y="3092852"/>
            <a:ext cx="3053358" cy="1942755"/>
          </a:xfrm>
          <a:prstGeom prst="rect">
            <a:avLst/>
          </a:prstGeom>
        </p:spPr>
      </p:pic>
    </p:spTree>
    <p:extLst>
      <p:ext uri="{BB962C8B-B14F-4D97-AF65-F5344CB8AC3E}">
        <p14:creationId xmlns:p14="http://schemas.microsoft.com/office/powerpoint/2010/main" val="711536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0"/>
            <a:ext cx="7886700" cy="554292"/>
          </a:xfrm>
        </p:spPr>
        <p:txBody>
          <a:bodyPr/>
          <a:lstStyle/>
          <a:p>
            <a:r>
              <a:rPr lang="" dirty="0">
                <a:latin typeface="Calibri" panose="020F0502020204030204" pitchFamily="34" charset="0"/>
              </a:rPr>
              <a:t>NOL fibre</a:t>
            </a:r>
            <a:endParaRPr lang="en-US" dirty="0">
              <a:latin typeface="Calibri" panose="020F0502020204030204" pitchFamily="34" charset="0"/>
            </a:endParaRPr>
          </a:p>
        </p:txBody>
      </p:sp>
      <p:sp>
        <p:nvSpPr>
          <p:cNvPr id="3" name="Content Placeholder 2"/>
          <p:cNvSpPr>
            <a:spLocks noGrp="1"/>
          </p:cNvSpPr>
          <p:nvPr>
            <p:ph idx="1"/>
          </p:nvPr>
        </p:nvSpPr>
        <p:spPr>
          <a:xfrm>
            <a:off x="265021" y="1609531"/>
            <a:ext cx="4198712" cy="2960137"/>
          </a:xfrm>
        </p:spPr>
        <p:txBody>
          <a:bodyPr>
            <a:normAutofit/>
          </a:bodyPr>
          <a:lstStyle/>
          <a:p>
            <a:pPr marL="214313" indent="-214313"/>
            <a:r>
              <a:rPr lang="en-GB" sz="1200" dirty="0"/>
              <a:t>8 iterations of NOL fibres in 2017</a:t>
            </a:r>
          </a:p>
          <a:p>
            <a:pPr marL="557213" lvl="1" indent="-214313"/>
            <a:r>
              <a:rPr lang="en-GB" sz="1050" dirty="0"/>
              <a:t>Best were </a:t>
            </a:r>
            <a:r>
              <a:rPr lang="en-GB" sz="1050" b="1" u="sng" dirty="0"/>
              <a:t>50% faster </a:t>
            </a:r>
            <a:r>
              <a:rPr lang="en-GB" sz="1050" dirty="0"/>
              <a:t>than standard fibres, </a:t>
            </a:r>
            <a:r>
              <a:rPr lang="en-GB" sz="1050" dirty="0">
                <a:sym typeface="Symbol" panose="05050102010706020507" pitchFamily="18" charset="2"/>
              </a:rPr>
              <a:t></a:t>
            </a:r>
            <a:r>
              <a:rPr lang="en-GB" sz="1050" dirty="0"/>
              <a:t>1ns. </a:t>
            </a:r>
          </a:p>
          <a:p>
            <a:pPr marL="557213" lvl="1" indent="-214313"/>
            <a:r>
              <a:rPr lang="en-GB" sz="1050" dirty="0"/>
              <a:t>Best light yield about 15% lower than standard fibres.</a:t>
            </a:r>
          </a:p>
          <a:p>
            <a:pPr marL="214313" indent="-214313"/>
            <a:r>
              <a:rPr lang="en-GB" sz="1200" dirty="0"/>
              <a:t>Might be a material impurity problem. </a:t>
            </a:r>
          </a:p>
          <a:p>
            <a:pPr marL="557213" lvl="1" indent="-214313"/>
            <a:r>
              <a:rPr lang="en-GB" sz="1050" dirty="0"/>
              <a:t>No control over the production of the materials.</a:t>
            </a:r>
          </a:p>
          <a:p>
            <a:pPr marL="557213" lvl="1" indent="-214313"/>
            <a:r>
              <a:rPr lang="en-GB" sz="1050" dirty="0">
                <a:solidFill>
                  <a:schemeClr val="accent2"/>
                </a:solidFill>
              </a:rPr>
              <a:t>Large volumes probably impossible.</a:t>
            </a:r>
          </a:p>
          <a:p>
            <a:pPr marL="214313" indent="-214313"/>
            <a:r>
              <a:rPr lang="en-GB" sz="1200" dirty="0"/>
              <a:t>Green fibres (emission peak </a:t>
            </a:r>
            <a:r>
              <a:rPr lang="en-GB" sz="1200" dirty="0">
                <a:sym typeface="Symbol" panose="05050102010706020507" pitchFamily="18" charset="2"/>
              </a:rPr>
              <a:t></a:t>
            </a:r>
            <a:r>
              <a:rPr lang="en-GB" sz="1200" dirty="0"/>
              <a:t>500 nm) might be still interesting to test.</a:t>
            </a:r>
          </a:p>
          <a:p>
            <a:pPr marL="214313" indent="-214313"/>
            <a:r>
              <a:rPr lang="en-GB" sz="1200" dirty="0"/>
              <a:t>No hadron irradiation done yet!!! X-ray results are ok.</a:t>
            </a:r>
            <a:endParaRPr lang="" sz="1200" dirty="0"/>
          </a:p>
          <a:p>
            <a:pPr marL="557213" lvl="1" indent="-214313"/>
            <a:r>
              <a:rPr lang="" sz="750" b="1" dirty="0"/>
              <a:t>Optimise for an irradiated detector</a:t>
            </a:r>
            <a:endParaRPr lang="en-GB" sz="1200" b="1" dirty="0"/>
          </a:p>
        </p:txBody>
      </p:sp>
      <p:sp>
        <p:nvSpPr>
          <p:cNvPr id="4" name="Date Placeholder 3"/>
          <p:cNvSpPr>
            <a:spLocks noGrp="1"/>
          </p:cNvSpPr>
          <p:nvPr>
            <p:ph type="dt" sz="half" idx="10"/>
          </p:nvPr>
        </p:nvSpPr>
        <p:spPr/>
        <p:txBody>
          <a:bodyPr/>
          <a:lstStyle/>
          <a:p>
            <a:r>
              <a:rPr lang="en-US"/>
              <a:t>29-Mar-23</a:t>
            </a:r>
          </a:p>
        </p:txBody>
      </p:sp>
      <p:sp>
        <p:nvSpPr>
          <p:cNvPr id="5" name="Footer Placeholder 4"/>
          <p:cNvSpPr>
            <a:spLocks noGrp="1"/>
          </p:cNvSpPr>
          <p:nvPr>
            <p:ph type="ftr" sz="quarter" idx="11"/>
          </p:nvPr>
        </p:nvSpPr>
        <p:spPr/>
        <p:txBody>
          <a:bodyPr/>
          <a:lstStyle/>
          <a:p>
            <a:r>
              <a:rPr lang="sv-SE"/>
              <a:t>B. Leverington - MT-SciFi in LHCb Upgrade 2</a:t>
            </a:r>
            <a:endParaRPr lang="en-US"/>
          </a:p>
        </p:txBody>
      </p:sp>
      <p:sp>
        <p:nvSpPr>
          <p:cNvPr id="6" name="Slide Number Placeholder 5"/>
          <p:cNvSpPr>
            <a:spLocks noGrp="1"/>
          </p:cNvSpPr>
          <p:nvPr>
            <p:ph type="sldNum" sz="quarter" idx="12"/>
          </p:nvPr>
        </p:nvSpPr>
        <p:spPr/>
        <p:txBody>
          <a:bodyPr/>
          <a:lstStyle/>
          <a:p>
            <a:fld id="{180C7619-47EE-450A-B1C2-9FB72D8D5CEF}" type="slidenum">
              <a:rPr lang="en-US" smtClean="0"/>
              <a:t>18</a:t>
            </a:fld>
            <a:endParaRPr lang="en-US"/>
          </a:p>
        </p:txBody>
      </p:sp>
      <p:grpSp>
        <p:nvGrpSpPr>
          <p:cNvPr id="7" name="Group 6"/>
          <p:cNvGrpSpPr/>
          <p:nvPr/>
        </p:nvGrpSpPr>
        <p:grpSpPr>
          <a:xfrm>
            <a:off x="4654028" y="283466"/>
            <a:ext cx="3363165" cy="2050931"/>
            <a:chOff x="5310272" y="672860"/>
            <a:chExt cx="5049001" cy="3090791"/>
          </a:xfrm>
        </p:grpSpPr>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69142" y="1007099"/>
              <a:ext cx="3864051" cy="2756552"/>
            </a:xfrm>
            <a:prstGeom prst="rect">
              <a:avLst/>
            </a:prstGeom>
          </p:spPr>
        </p:pic>
        <p:sp>
          <p:nvSpPr>
            <p:cNvPr id="9" name="TextBox 8"/>
            <p:cNvSpPr txBox="1"/>
            <p:nvPr/>
          </p:nvSpPr>
          <p:spPr>
            <a:xfrm>
              <a:off x="5916573" y="1097755"/>
              <a:ext cx="1506971" cy="382656"/>
            </a:xfrm>
            <a:prstGeom prst="rect">
              <a:avLst/>
            </a:prstGeom>
            <a:noFill/>
          </p:spPr>
          <p:txBody>
            <a:bodyPr wrap="none" rtlCol="0">
              <a:spAutoFit/>
            </a:bodyPr>
            <a:lstStyle/>
            <a:p>
              <a:r>
                <a:rPr lang="en-GB" sz="1050">
                  <a:solidFill>
                    <a:srgbClr val="0432FF"/>
                  </a:solidFill>
                </a:rPr>
                <a:t>Blue NOL fibre</a:t>
              </a:r>
              <a:endParaRPr lang="en-GB" sz="1050" dirty="0">
                <a:solidFill>
                  <a:srgbClr val="0432FF"/>
                </a:solidFill>
              </a:endParaRPr>
            </a:p>
          </p:txBody>
        </p:sp>
        <p:sp>
          <p:nvSpPr>
            <p:cNvPr id="10" name="TextBox 9"/>
            <p:cNvSpPr txBox="1"/>
            <p:nvPr/>
          </p:nvSpPr>
          <p:spPr>
            <a:xfrm>
              <a:off x="6633883" y="1405532"/>
              <a:ext cx="1644143" cy="382656"/>
            </a:xfrm>
            <a:prstGeom prst="rect">
              <a:avLst/>
            </a:prstGeom>
            <a:noFill/>
          </p:spPr>
          <p:txBody>
            <a:bodyPr wrap="none" rtlCol="0">
              <a:spAutoFit/>
            </a:bodyPr>
            <a:lstStyle/>
            <a:p>
              <a:r>
                <a:rPr lang="en-GB" sz="1050">
                  <a:solidFill>
                    <a:srgbClr val="00B050"/>
                  </a:solidFill>
                </a:rPr>
                <a:t>Green </a:t>
              </a:r>
              <a:r>
                <a:rPr lang="en-GB" sz="1050" dirty="0">
                  <a:solidFill>
                    <a:srgbClr val="00B050"/>
                  </a:solidFill>
                </a:rPr>
                <a:t>NOL fibre</a:t>
              </a:r>
            </a:p>
          </p:txBody>
        </p:sp>
        <p:sp>
          <p:nvSpPr>
            <p:cNvPr id="11" name="TextBox 10"/>
            <p:cNvSpPr txBox="1"/>
            <p:nvPr/>
          </p:nvSpPr>
          <p:spPr>
            <a:xfrm>
              <a:off x="6241733" y="1829968"/>
              <a:ext cx="1911268" cy="382656"/>
            </a:xfrm>
            <a:prstGeom prst="rect">
              <a:avLst/>
            </a:prstGeom>
            <a:noFill/>
          </p:spPr>
          <p:txBody>
            <a:bodyPr wrap="none" rtlCol="0">
              <a:spAutoFit/>
            </a:bodyPr>
            <a:lstStyle/>
            <a:p>
              <a:r>
                <a:rPr lang="en-GB" sz="1050"/>
                <a:t>Blue standard </a:t>
              </a:r>
              <a:r>
                <a:rPr lang="en-GB" sz="1050" dirty="0"/>
                <a:t>fibre</a:t>
              </a:r>
            </a:p>
          </p:txBody>
        </p:sp>
        <p:sp>
          <p:nvSpPr>
            <p:cNvPr id="12" name="TextBox 11"/>
            <p:cNvSpPr txBox="1"/>
            <p:nvPr/>
          </p:nvSpPr>
          <p:spPr>
            <a:xfrm>
              <a:off x="7401167" y="2125490"/>
              <a:ext cx="2048440" cy="382656"/>
            </a:xfrm>
            <a:prstGeom prst="rect">
              <a:avLst/>
            </a:prstGeom>
            <a:noFill/>
          </p:spPr>
          <p:txBody>
            <a:bodyPr wrap="none" rtlCol="0">
              <a:spAutoFit/>
            </a:bodyPr>
            <a:lstStyle/>
            <a:p>
              <a:r>
                <a:rPr lang="en-GB" sz="1050">
                  <a:solidFill>
                    <a:srgbClr val="FF0000"/>
                  </a:solidFill>
                </a:rPr>
                <a:t>Green </a:t>
              </a:r>
              <a:r>
                <a:rPr lang="en-GB" sz="1050" dirty="0">
                  <a:solidFill>
                    <a:srgbClr val="FF0000"/>
                  </a:solidFill>
                </a:rPr>
                <a:t>standard fibre</a:t>
              </a:r>
            </a:p>
          </p:txBody>
        </p:sp>
        <p:sp>
          <p:nvSpPr>
            <p:cNvPr id="13" name="TextBox 12"/>
            <p:cNvSpPr txBox="1"/>
            <p:nvPr/>
          </p:nvSpPr>
          <p:spPr>
            <a:xfrm>
              <a:off x="5310272" y="672860"/>
              <a:ext cx="5049001" cy="417443"/>
            </a:xfrm>
            <a:prstGeom prst="rect">
              <a:avLst/>
            </a:prstGeom>
            <a:noFill/>
          </p:spPr>
          <p:txBody>
            <a:bodyPr wrap="none" rtlCol="0">
              <a:spAutoFit/>
            </a:bodyPr>
            <a:lstStyle/>
            <a:p>
              <a:r>
                <a:rPr lang="en-GB" sz="1200" dirty="0"/>
                <a:t>Emission spectra (@ 15 cm from excitation point)</a:t>
              </a:r>
            </a:p>
          </p:txBody>
        </p:sp>
      </p:grpSp>
      <p:pic>
        <p:nvPicPr>
          <p:cNvPr id="15" name="Picture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54028" y="2641593"/>
            <a:ext cx="3959942" cy="2000572"/>
          </a:xfrm>
          <a:prstGeom prst="rect">
            <a:avLst/>
          </a:prstGeom>
        </p:spPr>
      </p:pic>
      <p:sp>
        <p:nvSpPr>
          <p:cNvPr id="16" name="Rectangle 15">
            <a:extLst>
              <a:ext uri="{FF2B5EF4-FFF2-40B4-BE49-F238E27FC236}">
                <a16:creationId xmlns:a16="http://schemas.microsoft.com/office/drawing/2014/main" id="{AD86A70E-DD4B-4315-A197-DB4C87E47D77}"/>
              </a:ext>
            </a:extLst>
          </p:cNvPr>
          <p:cNvSpPr/>
          <p:nvPr/>
        </p:nvSpPr>
        <p:spPr>
          <a:xfrm>
            <a:off x="628650" y="413250"/>
            <a:ext cx="2680542" cy="248209"/>
          </a:xfrm>
          <a:prstGeom prst="rect">
            <a:avLst/>
          </a:prstGeom>
        </p:spPr>
        <p:txBody>
          <a:bodyPr wrap="none">
            <a:spAutoFit/>
          </a:bodyPr>
          <a:lstStyle/>
          <a:p>
            <a:r>
              <a:rPr lang="en-US" sz="1013" dirty="0"/>
              <a:t>https://www.nature.com/articles/srep06549</a:t>
            </a:r>
          </a:p>
        </p:txBody>
      </p:sp>
      <p:pic>
        <p:nvPicPr>
          <p:cNvPr id="17" name="Picture 16">
            <a:extLst>
              <a:ext uri="{FF2B5EF4-FFF2-40B4-BE49-F238E27FC236}">
                <a16:creationId xmlns:a16="http://schemas.microsoft.com/office/drawing/2014/main" id="{EECFB7DB-85AD-4411-9655-6AFADB0C3DF7}"/>
              </a:ext>
            </a:extLst>
          </p:cNvPr>
          <p:cNvPicPr>
            <a:picLocks noChangeAspect="1"/>
          </p:cNvPicPr>
          <p:nvPr/>
        </p:nvPicPr>
        <p:blipFill>
          <a:blip r:embed="rId4"/>
          <a:stretch>
            <a:fillRect/>
          </a:stretch>
        </p:blipFill>
        <p:spPr>
          <a:xfrm>
            <a:off x="265022" y="672907"/>
            <a:ext cx="3835083" cy="75099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766571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621E81BD-8B55-46FB-B5A2-7CEB55A1655A}"/>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253821" y="102393"/>
            <a:ext cx="4698137" cy="9773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Content Placeholder 6">
            <a:extLst>
              <a:ext uri="{FF2B5EF4-FFF2-40B4-BE49-F238E27FC236}">
                <a16:creationId xmlns:a16="http://schemas.microsoft.com/office/drawing/2014/main" id="{5F8092BF-9CC7-483A-9738-5127BD15AA16}"/>
              </a:ext>
            </a:extLst>
          </p:cNvPr>
          <p:cNvPicPr>
            <a:picLocks noGrp="1" noChangeAspect="1"/>
          </p:cNvPicPr>
          <p:nvPr>
            <p:ph idx="1"/>
          </p:nvPr>
        </p:nvPicPr>
        <p:blipFill>
          <a:blip r:embed="rId3">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a:off x="5515726" y="1358541"/>
            <a:ext cx="1285987" cy="171464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 name="Date Placeholder 3">
            <a:extLst>
              <a:ext uri="{FF2B5EF4-FFF2-40B4-BE49-F238E27FC236}">
                <a16:creationId xmlns:a16="http://schemas.microsoft.com/office/drawing/2014/main" id="{6A1FDCFF-CCD2-4F4D-91D3-1F2C2489087D}"/>
              </a:ext>
            </a:extLst>
          </p:cNvPr>
          <p:cNvSpPr>
            <a:spLocks noGrp="1"/>
          </p:cNvSpPr>
          <p:nvPr>
            <p:ph type="dt" sz="half" idx="10"/>
          </p:nvPr>
        </p:nvSpPr>
        <p:spPr/>
        <p:txBody>
          <a:bodyPr/>
          <a:lstStyle/>
          <a:p>
            <a:r>
              <a:rPr lang="en-US"/>
              <a:t>29-Mar-23</a:t>
            </a:r>
          </a:p>
        </p:txBody>
      </p:sp>
      <p:sp>
        <p:nvSpPr>
          <p:cNvPr id="5" name="Footer Placeholder 4">
            <a:extLst>
              <a:ext uri="{FF2B5EF4-FFF2-40B4-BE49-F238E27FC236}">
                <a16:creationId xmlns:a16="http://schemas.microsoft.com/office/drawing/2014/main" id="{EE26EB4D-07AE-4DE9-BF29-6E1D99AD4137}"/>
              </a:ext>
            </a:extLst>
          </p:cNvPr>
          <p:cNvSpPr>
            <a:spLocks noGrp="1"/>
          </p:cNvSpPr>
          <p:nvPr>
            <p:ph type="ftr" sz="quarter" idx="11"/>
          </p:nvPr>
        </p:nvSpPr>
        <p:spPr/>
        <p:txBody>
          <a:bodyPr/>
          <a:lstStyle/>
          <a:p>
            <a:r>
              <a:rPr lang="sv-SE"/>
              <a:t>B. Leverington - MT-SciFi in LHCb Upgrade 2</a:t>
            </a:r>
            <a:endParaRPr lang="en-US"/>
          </a:p>
        </p:txBody>
      </p:sp>
      <p:sp>
        <p:nvSpPr>
          <p:cNvPr id="6" name="Slide Number Placeholder 5">
            <a:extLst>
              <a:ext uri="{FF2B5EF4-FFF2-40B4-BE49-F238E27FC236}">
                <a16:creationId xmlns:a16="http://schemas.microsoft.com/office/drawing/2014/main" id="{65E8FECF-3A03-41DF-A252-177812170BAB}"/>
              </a:ext>
            </a:extLst>
          </p:cNvPr>
          <p:cNvSpPr>
            <a:spLocks noGrp="1"/>
          </p:cNvSpPr>
          <p:nvPr>
            <p:ph type="sldNum" sz="quarter" idx="12"/>
          </p:nvPr>
        </p:nvSpPr>
        <p:spPr/>
        <p:txBody>
          <a:bodyPr/>
          <a:lstStyle/>
          <a:p>
            <a:fld id="{180C7619-47EE-450A-B1C2-9FB72D8D5CEF}" type="slidenum">
              <a:rPr lang="en-US" smtClean="0"/>
              <a:t>19</a:t>
            </a:fld>
            <a:endParaRPr lang="en-US"/>
          </a:p>
        </p:txBody>
      </p:sp>
      <p:pic>
        <p:nvPicPr>
          <p:cNvPr id="8" name="Picture 7">
            <a:extLst>
              <a:ext uri="{FF2B5EF4-FFF2-40B4-BE49-F238E27FC236}">
                <a16:creationId xmlns:a16="http://schemas.microsoft.com/office/drawing/2014/main" id="{64A74FDA-8CBE-4ED2-9F19-51376E675029}"/>
              </a:ext>
            </a:extLst>
          </p:cNvPr>
          <p:cNvPicPr>
            <a:picLocks noChangeAspect="1"/>
          </p:cNvPicPr>
          <p:nvPr/>
        </p:nvPicPr>
        <p:blipFill>
          <a:blip r:embed="rId5"/>
          <a:stretch>
            <a:fillRect/>
          </a:stretch>
        </p:blipFill>
        <p:spPr>
          <a:xfrm>
            <a:off x="5159024" y="160536"/>
            <a:ext cx="3651841" cy="1213391"/>
          </a:xfrm>
          <a:prstGeom prst="rect">
            <a:avLst/>
          </a:prstGeom>
        </p:spPr>
      </p:pic>
      <p:pic>
        <p:nvPicPr>
          <p:cNvPr id="9" name="Picture 8">
            <a:extLst>
              <a:ext uri="{FF2B5EF4-FFF2-40B4-BE49-F238E27FC236}">
                <a16:creationId xmlns:a16="http://schemas.microsoft.com/office/drawing/2014/main" id="{D9DA2BFF-6028-43AA-A2BF-B270831ECF87}"/>
              </a:ext>
            </a:extLst>
          </p:cNvPr>
          <p:cNvPicPr>
            <a:picLocks noChangeAspect="1"/>
          </p:cNvPicPr>
          <p:nvPr/>
        </p:nvPicPr>
        <p:blipFill>
          <a:blip r:embed="rId6"/>
          <a:stretch>
            <a:fillRect/>
          </a:stretch>
        </p:blipFill>
        <p:spPr>
          <a:xfrm>
            <a:off x="6893593" y="1375253"/>
            <a:ext cx="1717014" cy="1717014"/>
          </a:xfrm>
          <a:prstGeom prst="rect">
            <a:avLst/>
          </a:prstGeom>
        </p:spPr>
      </p:pic>
      <p:sp>
        <p:nvSpPr>
          <p:cNvPr id="14" name="TextBox 13">
            <a:extLst>
              <a:ext uri="{FF2B5EF4-FFF2-40B4-BE49-F238E27FC236}">
                <a16:creationId xmlns:a16="http://schemas.microsoft.com/office/drawing/2014/main" id="{1F6310CB-1CF1-4292-BF49-7B3F979664E1}"/>
              </a:ext>
            </a:extLst>
          </p:cNvPr>
          <p:cNvSpPr txBox="1"/>
          <p:nvPr/>
        </p:nvSpPr>
        <p:spPr>
          <a:xfrm>
            <a:off x="253821" y="1118901"/>
            <a:ext cx="4905203" cy="404085"/>
          </a:xfrm>
          <a:prstGeom prst="rect">
            <a:avLst/>
          </a:prstGeom>
          <a:noFill/>
        </p:spPr>
        <p:txBody>
          <a:bodyPr wrap="square" rtlCol="0">
            <a:spAutoFit/>
          </a:bodyPr>
          <a:lstStyle/>
          <a:p>
            <a:r>
              <a:rPr lang="en-US" sz="1013" dirty="0"/>
              <a:t>Matthieu Hamel. Progress in fast and red plastic scintillators. </a:t>
            </a:r>
            <a:r>
              <a:rPr lang="en-US" sz="1013" dirty="0" err="1"/>
              <a:t>Chemosensors</a:t>
            </a:r>
            <a:r>
              <a:rPr lang="en-US" sz="1013" dirty="0"/>
              <a:t>, 2022, 10 (2), pp.86.  10.3390/chemosensors10020086 cea-03582648</a:t>
            </a:r>
          </a:p>
        </p:txBody>
      </p:sp>
      <p:pic>
        <p:nvPicPr>
          <p:cNvPr id="18" name="Picture 17">
            <a:extLst>
              <a:ext uri="{FF2B5EF4-FFF2-40B4-BE49-F238E27FC236}">
                <a16:creationId xmlns:a16="http://schemas.microsoft.com/office/drawing/2014/main" id="{A387BE70-4604-42F1-AAFB-CA92C2B4D69B}"/>
              </a:ext>
            </a:extLst>
          </p:cNvPr>
          <p:cNvPicPr>
            <a:picLocks noChangeAspect="1"/>
          </p:cNvPicPr>
          <p:nvPr/>
        </p:nvPicPr>
        <p:blipFill>
          <a:blip r:embed="rId7"/>
          <a:stretch>
            <a:fillRect/>
          </a:stretch>
        </p:blipFill>
        <p:spPr>
          <a:xfrm>
            <a:off x="212669" y="1534363"/>
            <a:ext cx="4826400" cy="134403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 name="Picture 1">
            <a:extLst>
              <a:ext uri="{FF2B5EF4-FFF2-40B4-BE49-F238E27FC236}">
                <a16:creationId xmlns:a16="http://schemas.microsoft.com/office/drawing/2014/main" id="{5758715B-3AAE-4680-AC42-67CDE14CE703}"/>
              </a:ext>
            </a:extLst>
          </p:cNvPr>
          <p:cNvPicPr>
            <a:picLocks noChangeAspect="1"/>
          </p:cNvPicPr>
          <p:nvPr/>
        </p:nvPicPr>
        <p:blipFill>
          <a:blip r:embed="rId8"/>
          <a:stretch>
            <a:fillRect/>
          </a:stretch>
        </p:blipFill>
        <p:spPr>
          <a:xfrm>
            <a:off x="5730029" y="3153686"/>
            <a:ext cx="3031241" cy="1519815"/>
          </a:xfrm>
          <a:prstGeom prst="rect">
            <a:avLst/>
          </a:prstGeom>
        </p:spPr>
      </p:pic>
      <p:sp>
        <p:nvSpPr>
          <p:cNvPr id="3" name="Rectangle 2">
            <a:extLst>
              <a:ext uri="{FF2B5EF4-FFF2-40B4-BE49-F238E27FC236}">
                <a16:creationId xmlns:a16="http://schemas.microsoft.com/office/drawing/2014/main" id="{5ADF605E-19CC-4B1C-ABCD-FEDC023A402B}"/>
              </a:ext>
            </a:extLst>
          </p:cNvPr>
          <p:cNvSpPr/>
          <p:nvPr/>
        </p:nvSpPr>
        <p:spPr>
          <a:xfrm>
            <a:off x="177382" y="4128325"/>
            <a:ext cx="4774576" cy="697088"/>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1013" dirty="0"/>
              <a:t>We are pursuing this as a fibre to test. Fast enough, bright like the Kuraray 78MJ. </a:t>
            </a:r>
          </a:p>
          <a:p>
            <a:pPr algn="ctr"/>
            <a:r>
              <a:rPr lang="en-US" sz="1013" b="1" dirty="0"/>
              <a:t>Need real samples.  </a:t>
            </a:r>
            <a:r>
              <a:rPr lang="en-US" sz="1013" b="1" dirty="0">
                <a:solidFill>
                  <a:srgbClr val="00B050"/>
                </a:solidFill>
              </a:rPr>
              <a:t>Could be a game changer.</a:t>
            </a:r>
          </a:p>
        </p:txBody>
      </p:sp>
      <p:pic>
        <p:nvPicPr>
          <p:cNvPr id="11" name="Picture 10">
            <a:extLst>
              <a:ext uri="{FF2B5EF4-FFF2-40B4-BE49-F238E27FC236}">
                <a16:creationId xmlns:a16="http://schemas.microsoft.com/office/drawing/2014/main" id="{142A20E8-42DC-45CE-B996-4144A8B73F09}"/>
              </a:ext>
            </a:extLst>
          </p:cNvPr>
          <p:cNvPicPr>
            <a:picLocks noChangeAspect="1"/>
          </p:cNvPicPr>
          <p:nvPr/>
        </p:nvPicPr>
        <p:blipFill>
          <a:blip r:embed="rId9"/>
          <a:stretch>
            <a:fillRect/>
          </a:stretch>
        </p:blipFill>
        <p:spPr>
          <a:xfrm>
            <a:off x="1478281" y="2606595"/>
            <a:ext cx="3963598" cy="14528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TextBox 9">
            <a:extLst>
              <a:ext uri="{FF2B5EF4-FFF2-40B4-BE49-F238E27FC236}">
                <a16:creationId xmlns:a16="http://schemas.microsoft.com/office/drawing/2014/main" id="{481B4C70-C340-4B3E-AD8C-66CC0A86541A}"/>
              </a:ext>
            </a:extLst>
          </p:cNvPr>
          <p:cNvSpPr txBox="1"/>
          <p:nvPr/>
        </p:nvSpPr>
        <p:spPr>
          <a:xfrm>
            <a:off x="5712594" y="2404576"/>
            <a:ext cx="696024" cy="219291"/>
          </a:xfrm>
          <a:prstGeom prst="rect">
            <a:avLst/>
          </a:prstGeom>
          <a:noFill/>
        </p:spPr>
        <p:txBody>
          <a:bodyPr wrap="none" rtlCol="0">
            <a:spAutoFit/>
          </a:bodyPr>
          <a:lstStyle/>
          <a:p>
            <a:r>
              <a:rPr lang="en-US" sz="825" dirty="0">
                <a:solidFill>
                  <a:schemeClr val="tx1">
                    <a:lumMod val="75000"/>
                    <a:lumOff val="25000"/>
                  </a:schemeClr>
                </a:solidFill>
              </a:rPr>
              <a:t>Anthracene</a:t>
            </a:r>
          </a:p>
        </p:txBody>
      </p:sp>
    </p:spTree>
    <p:extLst>
      <p:ext uri="{BB962C8B-B14F-4D97-AF65-F5344CB8AC3E}">
        <p14:creationId xmlns:p14="http://schemas.microsoft.com/office/powerpoint/2010/main" val="4095874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2"/>
          <p:cNvPicPr>
            <a:picLocks noChangeAspect="1"/>
          </p:cNvPicPr>
          <p:nvPr/>
        </p:nvPicPr>
        <p:blipFill>
          <a:blip r:embed="rId4">
            <a:alphaModFix/>
          </a:blip>
          <a:srcRect/>
          <a:stretch>
            <a:fillRect/>
          </a:stretch>
        </p:blipFill>
        <p:spPr>
          <a:xfrm>
            <a:off x="647315" y="703061"/>
            <a:ext cx="2564144" cy="1890210"/>
          </a:xfrm>
          <a:prstGeom prst="rect">
            <a:avLst/>
          </a:prstGeom>
          <a:noFill/>
          <a:ln cap="flat">
            <a:noFill/>
          </a:ln>
        </p:spPr>
      </p:pic>
      <p:sp>
        <p:nvSpPr>
          <p:cNvPr id="3" name="Slide Number Placeholder 2"/>
          <p:cNvSpPr>
            <a:spLocks noGrp="1"/>
          </p:cNvSpPr>
          <p:nvPr>
            <p:ph type="sldNum" sz="quarter" idx="12"/>
          </p:nvPr>
        </p:nvSpPr>
        <p:spPr/>
        <p:txBody>
          <a:bodyPr/>
          <a:lstStyle/>
          <a:p>
            <a:fld id="{5BE96148-625D-4FCA-B5A1-9F166C6BE2FA}" type="slidenum">
              <a:rPr lang="en-GB" smtClean="0"/>
              <a:t>2</a:t>
            </a:fld>
            <a:endParaRPr lang="en-GB" dirty="0"/>
          </a:p>
        </p:txBody>
      </p:sp>
      <p:sp>
        <p:nvSpPr>
          <p:cNvPr id="11" name="Rounded Rectangle 10"/>
          <p:cNvSpPr/>
          <p:nvPr/>
        </p:nvSpPr>
        <p:spPr>
          <a:xfrm>
            <a:off x="1565417" y="1345730"/>
            <a:ext cx="270030" cy="972108"/>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013"/>
          </a:p>
        </p:txBody>
      </p:sp>
      <p:sp>
        <p:nvSpPr>
          <p:cNvPr id="23" name="Title 1"/>
          <p:cNvSpPr txBox="1">
            <a:spLocks/>
          </p:cNvSpPr>
          <p:nvPr/>
        </p:nvSpPr>
        <p:spPr bwMode="auto">
          <a:xfrm>
            <a:off x="2955393" y="73356"/>
            <a:ext cx="3366769" cy="391905"/>
          </a:xfrm>
          <a:prstGeom prst="rect">
            <a:avLst/>
          </a:prstGeom>
          <a:noFill/>
          <a:ln w="22225">
            <a:solidFill>
              <a:schemeClr val="accent2"/>
            </a:solidFill>
            <a:round/>
            <a:headEnd/>
            <a:tailEnd/>
          </a:ln>
        </p:spPr>
        <p:txBody>
          <a:bodyPr vert="horz" wrap="square" lIns="0" tIns="0" rIns="0" bIns="0" numCol="1" rtlCol="0" anchor="ctr" anchorCtr="0" compatLnSpc="1">
            <a:prstTxWarp prst="textNoShape">
              <a:avLst/>
            </a:prstTxWarp>
            <a:normAutofit/>
          </a:bodyPr>
          <a:lstStyle>
            <a:lvl1pPr algn="ctr" defTabSz="457200"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mj-lt"/>
                <a:ea typeface="+mj-ea"/>
                <a:cs typeface="+mj-cs"/>
              </a:defRPr>
            </a:lvl1pPr>
            <a:lvl2pPr algn="ctr" defTabSz="457200"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cs typeface="Arial" charset="0"/>
              </a:defRPr>
            </a:lvl2pPr>
            <a:lvl3pPr algn="ctr" defTabSz="457200"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cs typeface="Arial" charset="0"/>
              </a:defRPr>
            </a:lvl3pPr>
            <a:lvl4pPr algn="ctr" defTabSz="457200"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cs typeface="Arial" charset="0"/>
              </a:defRPr>
            </a:lvl4pPr>
            <a:lvl5pPr algn="ctr" defTabSz="457200"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cs typeface="Arial" charset="0"/>
              </a:defRPr>
            </a:lvl5pPr>
            <a:lvl6pPr marL="25146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charset="0"/>
              </a:defRPr>
            </a:lvl6pPr>
            <a:lvl7pPr marL="29718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charset="0"/>
              </a:defRPr>
            </a:lvl7pPr>
            <a:lvl8pPr marL="34290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charset="0"/>
              </a:defRPr>
            </a:lvl8pPr>
            <a:lvl9pPr marL="3886200" indent="-228600" algn="ctr" defTabSz="457200" rtl="0" fontAlgn="base" hangingPunct="0">
              <a:lnSpc>
                <a:spcPct val="93000"/>
              </a:lnSpc>
              <a:spcBef>
                <a:spcPct val="0"/>
              </a:spcBef>
              <a:spcAft>
                <a:spcPct val="0"/>
              </a:spcAft>
              <a:buClr>
                <a:srgbClr val="000000"/>
              </a:buClr>
              <a:buSzPct val="100000"/>
              <a:buFont typeface="Times New Roman" pitchFamily="16" charset="0"/>
              <a:defRPr sz="4400">
                <a:solidFill>
                  <a:srgbClr val="000000"/>
                </a:solidFill>
                <a:latin typeface="Arial" charset="0"/>
                <a:cs typeface="Arial" charset="0"/>
              </a:defRPr>
            </a:lvl9pPr>
          </a:lstStyle>
          <a:p>
            <a:pPr eaLnBrk="1" fontAlgn="auto" hangingPunct="1">
              <a:spcAft>
                <a:spcPts val="0"/>
              </a:spcAft>
              <a:defRPr/>
            </a:pPr>
            <a:r>
              <a:rPr lang="en-US" sz="1905" kern="0" dirty="0" err="1">
                <a:solidFill>
                  <a:schemeClr val="accent2"/>
                </a:solidFill>
              </a:rPr>
              <a:t>LHCb</a:t>
            </a:r>
            <a:r>
              <a:rPr lang="en-US" sz="1905" kern="0" dirty="0">
                <a:solidFill>
                  <a:schemeClr val="accent2"/>
                </a:solidFill>
              </a:rPr>
              <a:t> Scintillating </a:t>
            </a:r>
            <a:r>
              <a:rPr lang="en-US" sz="1905" kern="0" dirty="0" err="1">
                <a:solidFill>
                  <a:schemeClr val="accent2"/>
                </a:solidFill>
              </a:rPr>
              <a:t>Fibre</a:t>
            </a:r>
            <a:r>
              <a:rPr lang="en-US" sz="1905" kern="0" dirty="0">
                <a:solidFill>
                  <a:schemeClr val="accent2"/>
                </a:solidFill>
              </a:rPr>
              <a:t> Tracker</a:t>
            </a:r>
          </a:p>
        </p:txBody>
      </p:sp>
      <p:grpSp>
        <p:nvGrpSpPr>
          <p:cNvPr id="2" name="Gruppieren 1"/>
          <p:cNvGrpSpPr/>
          <p:nvPr/>
        </p:nvGrpSpPr>
        <p:grpSpPr>
          <a:xfrm>
            <a:off x="5072311" y="629171"/>
            <a:ext cx="3443039" cy="2922601"/>
            <a:chOff x="4572000" y="832855"/>
            <a:chExt cx="4590718" cy="3896801"/>
          </a:xfrm>
        </p:grpSpPr>
        <p:pic>
          <p:nvPicPr>
            <p:cNvPr id="18" name="Picture 26"/>
            <p:cNvPicPr>
              <a:picLocks noChangeAspect="1"/>
            </p:cNvPicPr>
            <p:nvPr/>
          </p:nvPicPr>
          <p:blipFill rotWithShape="1">
            <a:blip r:embed="rId5"/>
            <a:srcRect l="22876" t="3685" r="3893" b="2355"/>
            <a:stretch/>
          </p:blipFill>
          <p:spPr>
            <a:xfrm>
              <a:off x="5248695" y="1178708"/>
              <a:ext cx="3590943" cy="3102771"/>
            </a:xfrm>
            <a:prstGeom prst="rect">
              <a:avLst/>
            </a:prstGeom>
            <a:noFill/>
            <a:effectLst/>
          </p:spPr>
          <p:style>
            <a:lnRef idx="0">
              <a:schemeClr val="dk1"/>
            </a:lnRef>
            <a:fillRef idx="3">
              <a:schemeClr val="dk1"/>
            </a:fillRef>
            <a:effectRef idx="3">
              <a:schemeClr val="dk1"/>
            </a:effectRef>
            <a:fontRef idx="minor">
              <a:schemeClr val="lt1"/>
            </a:fontRef>
          </p:style>
        </p:pic>
        <p:sp>
          <p:nvSpPr>
            <p:cNvPr id="37" name="Freeform 32"/>
            <p:cNvSpPr/>
            <p:nvPr/>
          </p:nvSpPr>
          <p:spPr>
            <a:xfrm>
              <a:off x="5885379" y="1524598"/>
              <a:ext cx="332706" cy="124343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FE7F5"/>
            </a:solidFill>
            <a:ln w="0">
              <a:solidFill>
                <a:srgbClr val="808080"/>
              </a:solidFill>
              <a:prstDash val="solid"/>
            </a:ln>
          </p:spPr>
          <p:txBody>
            <a:bodyPr vert="horz" wrap="none" lIns="50625" tIns="25313" rIns="50625" bIns="25313" anchor="ctr" anchorCtr="0" compatLnSpc="0">
              <a:noAutofit/>
            </a:bodyPr>
            <a:lstStyle/>
            <a:p>
              <a:pPr algn="ctr" defTabSz="514343"/>
              <a:r>
                <a:rPr lang="en-US" sz="788" b="1">
                  <a:solidFill>
                    <a:prstClr val="black"/>
                  </a:solidFill>
                  <a:latin typeface="Arial" pitchFamily="18"/>
                  <a:ea typeface="Microsoft YaHei" pitchFamily="2"/>
                  <a:cs typeface="Mangal" pitchFamily="2"/>
                </a:rPr>
                <a:t>fibres</a:t>
              </a:r>
            </a:p>
          </p:txBody>
        </p:sp>
        <p:pic>
          <p:nvPicPr>
            <p:cNvPr id="17" name="Picture 26"/>
            <p:cNvPicPr>
              <a:picLocks noChangeAspect="1"/>
            </p:cNvPicPr>
            <p:nvPr/>
          </p:nvPicPr>
          <p:blipFill rotWithShape="1">
            <a:blip r:embed="rId5"/>
            <a:srcRect l="-482" t="5377" r="86882" b="2354"/>
            <a:stretch/>
          </p:blipFill>
          <p:spPr>
            <a:xfrm>
              <a:off x="4572000" y="1194671"/>
              <a:ext cx="666889" cy="3046929"/>
            </a:xfrm>
            <a:prstGeom prst="rect">
              <a:avLst/>
            </a:prstGeom>
            <a:noFill/>
            <a:effectLst/>
          </p:spPr>
          <p:style>
            <a:lnRef idx="0">
              <a:schemeClr val="dk1"/>
            </a:lnRef>
            <a:fillRef idx="3">
              <a:schemeClr val="dk1"/>
            </a:fillRef>
            <a:effectRef idx="3">
              <a:schemeClr val="dk1"/>
            </a:effectRef>
            <a:fontRef idx="minor">
              <a:schemeClr val="lt1"/>
            </a:fontRef>
          </p:style>
        </p:pic>
        <p:sp>
          <p:nvSpPr>
            <p:cNvPr id="20" name="TextBox 17"/>
            <p:cNvSpPr txBox="1"/>
            <p:nvPr/>
          </p:nvSpPr>
          <p:spPr>
            <a:xfrm>
              <a:off x="6179498" y="2634078"/>
              <a:ext cx="620644" cy="283255"/>
            </a:xfrm>
            <a:prstGeom prst="rect">
              <a:avLst/>
            </a:prstGeom>
            <a:noFill/>
            <a:ln cap="flat">
              <a:noFill/>
            </a:ln>
          </p:spPr>
          <p:txBody>
            <a:bodyPr vert="horz" wrap="none" lIns="61231" tIns="30612" rIns="61231" bIns="30612" anchor="t" anchorCtr="0" compatLnSpc="0">
              <a:spAutoFit/>
            </a:bodyPr>
            <a:lstStyle/>
            <a:p>
              <a:pPr defTabSz="622089" hangingPunct="0">
                <a:defRPr sz="1500" b="0" i="0" u="none" strike="noStrike" kern="0" cap="none" spc="0" baseline="0">
                  <a:solidFill>
                    <a:srgbClr val="000000"/>
                  </a:solidFill>
                  <a:uFillTx/>
                </a:defRPr>
              </a:pPr>
              <a:r>
                <a:rPr lang="en-US" sz="1021" dirty="0">
                  <a:solidFill>
                    <a:srgbClr val="FFFFFF"/>
                  </a:solidFill>
                  <a:latin typeface="Arial" pitchFamily="18"/>
                  <a:ea typeface="Microsoft YaHei" pitchFamily="2"/>
                  <a:cs typeface="Mangal" pitchFamily="2"/>
                </a:rPr>
                <a:t>mirror</a:t>
              </a:r>
            </a:p>
          </p:txBody>
        </p:sp>
        <p:sp>
          <p:nvSpPr>
            <p:cNvPr id="21" name="TextBox 27"/>
            <p:cNvSpPr txBox="1"/>
            <p:nvPr/>
          </p:nvSpPr>
          <p:spPr>
            <a:xfrm>
              <a:off x="4854695" y="1475616"/>
              <a:ext cx="408331" cy="617624"/>
            </a:xfrm>
            <a:prstGeom prst="rect">
              <a:avLst/>
            </a:prstGeom>
            <a:noFill/>
            <a:ln>
              <a:noFill/>
            </a:ln>
          </p:spPr>
          <p:txBody>
            <a:bodyPr vert="horz" wrap="square" lIns="61229" tIns="30614" rIns="61229" bIns="30614" anchorCtr="0" compatLnSpc="0">
              <a:spAutoFit/>
            </a:bodyPr>
            <a:lstStyle/>
            <a:p>
              <a:pPr defTabSz="622089" hangingPunct="0"/>
              <a:r>
                <a:rPr lang="en-US" sz="1361" b="1" dirty="0">
                  <a:solidFill>
                    <a:prstClr val="black"/>
                  </a:solidFill>
                  <a:latin typeface="Arial" pitchFamily="18"/>
                  <a:ea typeface="Microsoft YaHei" pitchFamily="2"/>
                  <a:cs typeface="Mangal" pitchFamily="2"/>
                </a:rPr>
                <a:t>x 3</a:t>
              </a:r>
            </a:p>
          </p:txBody>
        </p:sp>
        <p:sp>
          <p:nvSpPr>
            <p:cNvPr id="22" name="TextBox 44"/>
            <p:cNvSpPr txBox="1"/>
            <p:nvPr/>
          </p:nvSpPr>
          <p:spPr>
            <a:xfrm>
              <a:off x="5962906" y="832855"/>
              <a:ext cx="1043888" cy="276828"/>
            </a:xfrm>
            <a:prstGeom prst="rect">
              <a:avLst/>
            </a:prstGeom>
            <a:noFill/>
          </p:spPr>
          <p:txBody>
            <a:bodyPr wrap="square" rtlCol="0">
              <a:spAutoFit/>
            </a:bodyPr>
            <a:lstStyle/>
            <a:p>
              <a:pPr algn="ctr"/>
              <a:r>
                <a:rPr lang="en-US" sz="749" b="1" dirty="0">
                  <a:solidFill>
                    <a:schemeClr val="tx2"/>
                  </a:solidFill>
                </a:rPr>
                <a:t>Read-out Box</a:t>
              </a:r>
            </a:p>
          </p:txBody>
        </p:sp>
        <p:cxnSp>
          <p:nvCxnSpPr>
            <p:cNvPr id="26" name="Straight Arrow Connector 46"/>
            <p:cNvCxnSpPr/>
            <p:nvPr/>
          </p:nvCxnSpPr>
          <p:spPr>
            <a:xfrm>
              <a:off x="6418770" y="1141325"/>
              <a:ext cx="54184" cy="30818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8" name="Freeform 33"/>
            <p:cNvSpPr/>
            <p:nvPr/>
          </p:nvSpPr>
          <p:spPr>
            <a:xfrm>
              <a:off x="5876269" y="2785143"/>
              <a:ext cx="346330" cy="1243435"/>
            </a:xfrm>
            <a:custGeom>
              <a:avLst/>
              <a:gdLst>
                <a:gd name="f0" fmla="val 0"/>
                <a:gd name="f1" fmla="val 21600"/>
              </a:gdLst>
              <a:ahLst/>
              <a:cxnLst>
                <a:cxn ang="3cd4">
                  <a:pos x="hc" y="t"/>
                </a:cxn>
                <a:cxn ang="0">
                  <a:pos x="r" y="vc"/>
                </a:cxn>
                <a:cxn ang="cd4">
                  <a:pos x="hc" y="b"/>
                </a:cxn>
                <a:cxn ang="cd2">
                  <a:pos x="l" y="vc"/>
                </a:cxn>
              </a:cxnLst>
              <a:rect l="l" t="t" r="r" b="b"/>
              <a:pathLst>
                <a:path w="21600" h="21600">
                  <a:moveTo>
                    <a:pt x="f0" y="f0"/>
                  </a:moveTo>
                  <a:lnTo>
                    <a:pt x="f1" y="f0"/>
                  </a:lnTo>
                  <a:lnTo>
                    <a:pt x="f1" y="f1"/>
                  </a:lnTo>
                  <a:lnTo>
                    <a:pt x="f0" y="f1"/>
                  </a:lnTo>
                  <a:lnTo>
                    <a:pt x="f0" y="f0"/>
                  </a:lnTo>
                  <a:close/>
                </a:path>
              </a:pathLst>
            </a:custGeom>
            <a:solidFill>
              <a:srgbClr val="CFE7F5"/>
            </a:solidFill>
            <a:ln w="0">
              <a:solidFill>
                <a:srgbClr val="808080"/>
              </a:solidFill>
              <a:prstDash val="solid"/>
            </a:ln>
          </p:spPr>
          <p:txBody>
            <a:bodyPr vert="horz" wrap="none" lIns="50625" tIns="25313" rIns="50625" bIns="25313" anchor="ctr" anchorCtr="0" compatLnSpc="0">
              <a:noAutofit/>
            </a:bodyPr>
            <a:lstStyle/>
            <a:p>
              <a:pPr algn="ctr" defTabSz="514343"/>
              <a:r>
                <a:rPr lang="en-US" sz="788" b="1" dirty="0" err="1">
                  <a:solidFill>
                    <a:prstClr val="black"/>
                  </a:solidFill>
                  <a:latin typeface="Arial" pitchFamily="18"/>
                  <a:ea typeface="Microsoft YaHei" pitchFamily="2"/>
                  <a:cs typeface="Mangal" pitchFamily="2"/>
                </a:rPr>
                <a:t>fibres</a:t>
              </a:r>
              <a:endParaRPr lang="en-US" sz="788" b="1" dirty="0">
                <a:solidFill>
                  <a:prstClr val="black"/>
                </a:solidFill>
                <a:latin typeface="Arial" pitchFamily="18"/>
                <a:ea typeface="Microsoft YaHei" pitchFamily="2"/>
                <a:cs typeface="Mangal" pitchFamily="2"/>
              </a:endParaRPr>
            </a:p>
          </p:txBody>
        </p:sp>
        <p:sp>
          <p:nvSpPr>
            <p:cNvPr id="39" name="Straight Connector 34"/>
            <p:cNvSpPr/>
            <p:nvPr/>
          </p:nvSpPr>
          <p:spPr>
            <a:xfrm flipV="1">
              <a:off x="5961450" y="1524598"/>
              <a:ext cx="0" cy="1261512"/>
            </a:xfrm>
            <a:prstGeom prst="line">
              <a:avLst/>
            </a:prstGeom>
            <a:noFill/>
            <a:ln w="0">
              <a:solidFill>
                <a:srgbClr val="000000"/>
              </a:solidFill>
              <a:prstDash val="solid"/>
            </a:ln>
          </p:spPr>
          <p:txBody>
            <a:bodyPr vert="horz" wrap="none" lIns="50625" tIns="25313" rIns="50625" bIns="25313" anchor="ctr" anchorCtr="0" compatLnSpc="0"/>
            <a:lstStyle/>
            <a:p>
              <a:pPr defTabSz="514343"/>
              <a:endParaRPr lang="en-US" sz="1013">
                <a:solidFill>
                  <a:prstClr val="black"/>
                </a:solidFill>
                <a:latin typeface="Arial" pitchFamily="18"/>
                <a:ea typeface="Microsoft YaHei" pitchFamily="2"/>
                <a:cs typeface="Mangal" pitchFamily="2"/>
              </a:endParaRPr>
            </a:p>
          </p:txBody>
        </p:sp>
        <p:sp>
          <p:nvSpPr>
            <p:cNvPr id="40" name="Straight Connector 35"/>
            <p:cNvSpPr/>
            <p:nvPr/>
          </p:nvSpPr>
          <p:spPr>
            <a:xfrm flipV="1">
              <a:off x="6067452" y="1531699"/>
              <a:ext cx="0" cy="1261512"/>
            </a:xfrm>
            <a:prstGeom prst="line">
              <a:avLst/>
            </a:prstGeom>
            <a:noFill/>
            <a:ln w="0">
              <a:solidFill>
                <a:srgbClr val="000000"/>
              </a:solidFill>
              <a:prstDash val="solid"/>
            </a:ln>
          </p:spPr>
          <p:txBody>
            <a:bodyPr vert="horz" wrap="none" lIns="50625" tIns="25313" rIns="50625" bIns="25313" anchor="ctr" anchorCtr="0" compatLnSpc="0"/>
            <a:lstStyle/>
            <a:p>
              <a:pPr defTabSz="514343"/>
              <a:endParaRPr lang="en-US" sz="1013">
                <a:solidFill>
                  <a:prstClr val="black"/>
                </a:solidFill>
                <a:latin typeface="Arial" pitchFamily="18"/>
                <a:ea typeface="Microsoft YaHei" pitchFamily="2"/>
                <a:cs typeface="Mangal" pitchFamily="2"/>
              </a:endParaRPr>
            </a:p>
          </p:txBody>
        </p:sp>
        <p:sp>
          <p:nvSpPr>
            <p:cNvPr id="41" name="Straight Connector 36"/>
            <p:cNvSpPr/>
            <p:nvPr/>
          </p:nvSpPr>
          <p:spPr>
            <a:xfrm flipV="1">
              <a:off x="6153519" y="1524598"/>
              <a:ext cx="0" cy="1261512"/>
            </a:xfrm>
            <a:prstGeom prst="line">
              <a:avLst/>
            </a:prstGeom>
            <a:noFill/>
            <a:ln w="0">
              <a:solidFill>
                <a:srgbClr val="000000"/>
              </a:solidFill>
              <a:prstDash val="solid"/>
            </a:ln>
          </p:spPr>
          <p:txBody>
            <a:bodyPr vert="horz" wrap="none" lIns="50625" tIns="25313" rIns="50625" bIns="25313" anchor="ctr" anchorCtr="0" compatLnSpc="0"/>
            <a:lstStyle/>
            <a:p>
              <a:pPr defTabSz="514343"/>
              <a:endParaRPr lang="en-US" sz="1013">
                <a:solidFill>
                  <a:prstClr val="black"/>
                </a:solidFill>
                <a:latin typeface="Arial" pitchFamily="18"/>
                <a:ea typeface="Microsoft YaHei" pitchFamily="2"/>
                <a:cs typeface="Mangal" pitchFamily="2"/>
              </a:endParaRPr>
            </a:p>
          </p:txBody>
        </p:sp>
        <p:sp>
          <p:nvSpPr>
            <p:cNvPr id="42" name="Straight Connector 37"/>
            <p:cNvSpPr/>
            <p:nvPr/>
          </p:nvSpPr>
          <p:spPr>
            <a:xfrm flipV="1">
              <a:off x="5961450" y="2786109"/>
              <a:ext cx="0" cy="1261511"/>
            </a:xfrm>
            <a:prstGeom prst="line">
              <a:avLst/>
            </a:prstGeom>
            <a:noFill/>
            <a:ln w="0">
              <a:solidFill>
                <a:srgbClr val="000000"/>
              </a:solidFill>
              <a:prstDash val="solid"/>
            </a:ln>
          </p:spPr>
          <p:txBody>
            <a:bodyPr vert="horz" wrap="none" lIns="50625" tIns="25313" rIns="50625" bIns="25313" anchor="ctr" anchorCtr="0" compatLnSpc="0"/>
            <a:lstStyle/>
            <a:p>
              <a:pPr defTabSz="514343"/>
              <a:endParaRPr lang="en-US" sz="1013">
                <a:solidFill>
                  <a:prstClr val="black"/>
                </a:solidFill>
                <a:latin typeface="Arial" pitchFamily="18"/>
                <a:ea typeface="Microsoft YaHei" pitchFamily="2"/>
                <a:cs typeface="Mangal" pitchFamily="2"/>
              </a:endParaRPr>
            </a:p>
          </p:txBody>
        </p:sp>
        <p:sp>
          <p:nvSpPr>
            <p:cNvPr id="43" name="Straight Connector 38"/>
            <p:cNvSpPr/>
            <p:nvPr/>
          </p:nvSpPr>
          <p:spPr>
            <a:xfrm flipV="1">
              <a:off x="6027114" y="2786109"/>
              <a:ext cx="0" cy="1261511"/>
            </a:xfrm>
            <a:prstGeom prst="line">
              <a:avLst/>
            </a:prstGeom>
            <a:noFill/>
            <a:ln w="0">
              <a:solidFill>
                <a:srgbClr val="000000"/>
              </a:solidFill>
              <a:prstDash val="solid"/>
            </a:ln>
          </p:spPr>
          <p:txBody>
            <a:bodyPr vert="horz" wrap="none" lIns="50625" tIns="25313" rIns="50625" bIns="25313" anchor="ctr" anchorCtr="0" compatLnSpc="0"/>
            <a:lstStyle/>
            <a:p>
              <a:pPr defTabSz="514343"/>
              <a:endParaRPr lang="en-US" sz="1013">
                <a:solidFill>
                  <a:prstClr val="black"/>
                </a:solidFill>
                <a:latin typeface="Arial" pitchFamily="18"/>
                <a:ea typeface="Microsoft YaHei" pitchFamily="2"/>
                <a:cs typeface="Mangal" pitchFamily="2"/>
              </a:endParaRPr>
            </a:p>
          </p:txBody>
        </p:sp>
        <p:sp>
          <p:nvSpPr>
            <p:cNvPr id="44" name="Straight Connector 39"/>
            <p:cNvSpPr/>
            <p:nvPr/>
          </p:nvSpPr>
          <p:spPr>
            <a:xfrm flipV="1">
              <a:off x="6163760" y="2786109"/>
              <a:ext cx="0" cy="1261511"/>
            </a:xfrm>
            <a:prstGeom prst="line">
              <a:avLst/>
            </a:prstGeom>
            <a:noFill/>
            <a:ln w="0">
              <a:solidFill>
                <a:srgbClr val="000000"/>
              </a:solidFill>
              <a:prstDash val="solid"/>
            </a:ln>
          </p:spPr>
          <p:txBody>
            <a:bodyPr vert="horz" wrap="none" lIns="50625" tIns="25313" rIns="50625" bIns="25313" anchor="ctr" anchorCtr="0" compatLnSpc="0"/>
            <a:lstStyle/>
            <a:p>
              <a:pPr defTabSz="514343"/>
              <a:endParaRPr lang="en-US" sz="1013">
                <a:solidFill>
                  <a:prstClr val="black"/>
                </a:solidFill>
                <a:latin typeface="Arial" pitchFamily="18"/>
                <a:ea typeface="Microsoft YaHei" pitchFamily="2"/>
                <a:cs typeface="Mangal" pitchFamily="2"/>
              </a:endParaRPr>
            </a:p>
          </p:txBody>
        </p:sp>
        <p:sp>
          <p:nvSpPr>
            <p:cNvPr id="45" name="TextBox 41"/>
            <p:cNvSpPr txBox="1"/>
            <p:nvPr/>
          </p:nvSpPr>
          <p:spPr>
            <a:xfrm>
              <a:off x="5852676" y="1374207"/>
              <a:ext cx="382968" cy="184176"/>
            </a:xfrm>
            <a:prstGeom prst="rect">
              <a:avLst/>
            </a:prstGeom>
            <a:noFill/>
            <a:ln>
              <a:noFill/>
            </a:ln>
          </p:spPr>
          <p:txBody>
            <a:bodyPr vert="horz" wrap="none" lIns="50625" tIns="25313" rIns="50625" bIns="25313" anchorCtr="0" compatLnSpc="0">
              <a:spAutoFit/>
            </a:bodyPr>
            <a:lstStyle/>
            <a:p>
              <a:pPr defTabSz="514343"/>
              <a:r>
                <a:rPr lang="en-US" sz="590" b="1" dirty="0" err="1">
                  <a:solidFill>
                    <a:prstClr val="black"/>
                  </a:solidFill>
                  <a:latin typeface="Arial" pitchFamily="18"/>
                  <a:ea typeface="Microsoft YaHei" pitchFamily="2"/>
                  <a:cs typeface="Mangal" pitchFamily="2"/>
                </a:rPr>
                <a:t>SiPM</a:t>
              </a:r>
              <a:endParaRPr lang="en-US" sz="590" b="1" dirty="0">
                <a:solidFill>
                  <a:prstClr val="black"/>
                </a:solidFill>
                <a:latin typeface="Arial" pitchFamily="18"/>
                <a:ea typeface="Microsoft YaHei" pitchFamily="2"/>
                <a:cs typeface="Mangal" pitchFamily="2"/>
              </a:endParaRPr>
            </a:p>
          </p:txBody>
        </p:sp>
        <p:sp>
          <p:nvSpPr>
            <p:cNvPr id="46" name="TextBox 42"/>
            <p:cNvSpPr txBox="1"/>
            <p:nvPr/>
          </p:nvSpPr>
          <p:spPr>
            <a:xfrm>
              <a:off x="5852674" y="4016637"/>
              <a:ext cx="371683" cy="178875"/>
            </a:xfrm>
            <a:prstGeom prst="rect">
              <a:avLst/>
            </a:prstGeom>
            <a:noFill/>
            <a:ln>
              <a:noFill/>
            </a:ln>
          </p:spPr>
          <p:txBody>
            <a:bodyPr vert="horz" wrap="none" lIns="50625" tIns="25313" rIns="50625" bIns="25313" anchorCtr="0" compatLnSpc="0">
              <a:spAutoFit/>
            </a:bodyPr>
            <a:lstStyle/>
            <a:p>
              <a:pPr defTabSz="514343"/>
              <a:r>
                <a:rPr lang="en-US" sz="563" b="1" dirty="0" err="1">
                  <a:solidFill>
                    <a:prstClr val="black"/>
                  </a:solidFill>
                  <a:latin typeface="Arial" pitchFamily="18"/>
                  <a:ea typeface="Microsoft YaHei" pitchFamily="2"/>
                  <a:cs typeface="Mangal" pitchFamily="2"/>
                </a:rPr>
                <a:t>SiPM</a:t>
              </a:r>
              <a:endParaRPr lang="en-US" sz="563" b="1" dirty="0">
                <a:solidFill>
                  <a:prstClr val="black"/>
                </a:solidFill>
                <a:latin typeface="Arial" pitchFamily="18"/>
                <a:ea typeface="Microsoft YaHei" pitchFamily="2"/>
                <a:cs typeface="Mangal" pitchFamily="2"/>
              </a:endParaRPr>
            </a:p>
          </p:txBody>
        </p:sp>
        <p:sp>
          <p:nvSpPr>
            <p:cNvPr id="47" name="Straight Connector 43"/>
            <p:cNvSpPr/>
            <p:nvPr/>
          </p:nvSpPr>
          <p:spPr>
            <a:xfrm>
              <a:off x="5885379" y="2785143"/>
              <a:ext cx="360814" cy="0"/>
            </a:xfrm>
            <a:prstGeom prst="line">
              <a:avLst/>
            </a:prstGeom>
            <a:noFill/>
            <a:ln w="54720">
              <a:solidFill>
                <a:srgbClr val="00FFFF"/>
              </a:solidFill>
              <a:prstDash val="solid"/>
            </a:ln>
          </p:spPr>
          <p:txBody>
            <a:bodyPr vert="horz" wrap="none" lIns="65813" tIns="40500" rIns="65813" bIns="40500" anchor="ctr" anchorCtr="0" compatLnSpc="0"/>
            <a:lstStyle/>
            <a:p>
              <a:pPr defTabSz="514343"/>
              <a:endParaRPr lang="en-US" sz="1013">
                <a:solidFill>
                  <a:prstClr val="black"/>
                </a:solidFill>
                <a:latin typeface="Arial" pitchFamily="18"/>
                <a:ea typeface="Microsoft YaHei" pitchFamily="2"/>
                <a:cs typeface="Mangal" pitchFamily="2"/>
              </a:endParaRPr>
            </a:p>
          </p:txBody>
        </p:sp>
        <p:cxnSp>
          <p:nvCxnSpPr>
            <p:cNvPr id="48" name="Straight Connector 51"/>
            <p:cNvCxnSpPr/>
            <p:nvPr/>
          </p:nvCxnSpPr>
          <p:spPr>
            <a:xfrm>
              <a:off x="5909238" y="1531699"/>
              <a:ext cx="244281" cy="0"/>
            </a:xfrm>
            <a:prstGeom prst="line">
              <a:avLst/>
            </a:prstGeom>
          </p:spPr>
          <p:style>
            <a:lnRef idx="3">
              <a:schemeClr val="accent6"/>
            </a:lnRef>
            <a:fillRef idx="0">
              <a:schemeClr val="accent6"/>
            </a:fillRef>
            <a:effectRef idx="2">
              <a:schemeClr val="accent6"/>
            </a:effectRef>
            <a:fontRef idx="minor">
              <a:schemeClr val="tx1"/>
            </a:fontRef>
          </p:style>
        </p:cxnSp>
        <p:cxnSp>
          <p:nvCxnSpPr>
            <p:cNvPr id="49" name="Straight Connector 53"/>
            <p:cNvCxnSpPr/>
            <p:nvPr/>
          </p:nvCxnSpPr>
          <p:spPr>
            <a:xfrm>
              <a:off x="5910005" y="4016637"/>
              <a:ext cx="244281" cy="0"/>
            </a:xfrm>
            <a:prstGeom prst="line">
              <a:avLst/>
            </a:prstGeom>
          </p:spPr>
          <p:style>
            <a:lnRef idx="3">
              <a:schemeClr val="accent6"/>
            </a:lnRef>
            <a:fillRef idx="0">
              <a:schemeClr val="accent6"/>
            </a:fillRef>
            <a:effectRef idx="2">
              <a:schemeClr val="accent6"/>
            </a:effectRef>
            <a:fontRef idx="minor">
              <a:schemeClr val="tx1"/>
            </a:fontRef>
          </p:style>
        </p:cxnSp>
        <p:sp>
          <p:nvSpPr>
            <p:cNvPr id="28" name="TextBox 44"/>
            <p:cNvSpPr txBox="1"/>
            <p:nvPr/>
          </p:nvSpPr>
          <p:spPr>
            <a:xfrm rot="16200000">
              <a:off x="8581477" y="2599366"/>
              <a:ext cx="816147" cy="346335"/>
            </a:xfrm>
            <a:prstGeom prst="rect">
              <a:avLst/>
            </a:prstGeom>
            <a:noFill/>
          </p:spPr>
          <p:txBody>
            <a:bodyPr wrap="square" rtlCol="0">
              <a:spAutoFit/>
            </a:bodyPr>
            <a:lstStyle/>
            <a:p>
              <a:pPr algn="ctr"/>
              <a:r>
                <a:rPr lang="en-US" sz="1088" b="1" dirty="0">
                  <a:solidFill>
                    <a:schemeClr val="accent2"/>
                  </a:solidFill>
                </a:rPr>
                <a:t>5 m</a:t>
              </a:r>
            </a:p>
          </p:txBody>
        </p:sp>
        <p:cxnSp>
          <p:nvCxnSpPr>
            <p:cNvPr id="29" name="Gerade Verbindung mit Pfeil 28"/>
            <p:cNvCxnSpPr/>
            <p:nvPr/>
          </p:nvCxnSpPr>
          <p:spPr bwMode="auto">
            <a:xfrm flipV="1">
              <a:off x="8822684" y="1432659"/>
              <a:ext cx="12609" cy="2808940"/>
            </a:xfrm>
            <a:prstGeom prst="straightConnector1">
              <a:avLst/>
            </a:prstGeom>
            <a:solidFill>
              <a:srgbClr val="00B8FF"/>
            </a:solidFill>
            <a:ln w="57150" cap="flat" cmpd="sng" algn="ctr">
              <a:solidFill>
                <a:srgbClr val="FF0000"/>
              </a:solidFill>
              <a:prstDash val="solid"/>
              <a:round/>
              <a:headEnd type="triangle"/>
              <a:tailEnd type="triangle"/>
            </a:ln>
            <a:effectLst/>
          </p:spPr>
        </p:cxnSp>
        <p:sp>
          <p:nvSpPr>
            <p:cNvPr id="30" name="TextBox 44"/>
            <p:cNvSpPr txBox="1"/>
            <p:nvPr/>
          </p:nvSpPr>
          <p:spPr>
            <a:xfrm>
              <a:off x="6768016" y="4383321"/>
              <a:ext cx="749755" cy="346335"/>
            </a:xfrm>
            <a:prstGeom prst="rect">
              <a:avLst/>
            </a:prstGeom>
            <a:noFill/>
          </p:spPr>
          <p:txBody>
            <a:bodyPr wrap="square" rtlCol="0">
              <a:spAutoFit/>
            </a:bodyPr>
            <a:lstStyle/>
            <a:p>
              <a:pPr algn="ctr"/>
              <a:r>
                <a:rPr lang="en-US" sz="1088" b="1" dirty="0">
                  <a:solidFill>
                    <a:schemeClr val="accent2"/>
                  </a:solidFill>
                </a:rPr>
                <a:t>6 m</a:t>
              </a:r>
            </a:p>
          </p:txBody>
        </p:sp>
        <p:cxnSp>
          <p:nvCxnSpPr>
            <p:cNvPr id="31" name="Gerade Verbindung mit Pfeil 30"/>
            <p:cNvCxnSpPr/>
            <p:nvPr/>
          </p:nvCxnSpPr>
          <p:spPr bwMode="auto">
            <a:xfrm flipH="1" flipV="1">
              <a:off x="5463104" y="4347987"/>
              <a:ext cx="3359581" cy="5296"/>
            </a:xfrm>
            <a:prstGeom prst="straightConnector1">
              <a:avLst/>
            </a:prstGeom>
            <a:solidFill>
              <a:srgbClr val="00B8FF"/>
            </a:solidFill>
            <a:ln w="50800" cap="flat" cmpd="sng" algn="ctr">
              <a:solidFill>
                <a:srgbClr val="FF0000"/>
              </a:solidFill>
              <a:prstDash val="solid"/>
              <a:round/>
              <a:headEnd type="triangle"/>
              <a:tailEnd type="triangle"/>
            </a:ln>
            <a:effectLst/>
          </p:spPr>
        </p:cxnSp>
        <p:sp>
          <p:nvSpPr>
            <p:cNvPr id="32" name="Rechteck 31"/>
            <p:cNvSpPr/>
            <p:nvPr/>
          </p:nvSpPr>
          <p:spPr bwMode="auto">
            <a:xfrm>
              <a:off x="5214753" y="1141947"/>
              <a:ext cx="63943" cy="3099653"/>
            </a:xfrm>
            <a:prstGeom prst="rect">
              <a:avLst/>
            </a:prstGeom>
            <a:solidFill>
              <a:schemeClr val="bg1"/>
            </a:solidFill>
            <a:ln w="9525" cap="flat" cmpd="sng" algn="ctr">
              <a:noFill/>
              <a:prstDash val="solid"/>
              <a:round/>
              <a:headEnd type="none" w="med" len="med"/>
              <a:tailEnd type="none" w="med" len="med"/>
            </a:ln>
            <a:effectLst/>
          </p:spPr>
          <p:txBody>
            <a:bodyPr vert="horz" wrap="square" lIns="62208" tIns="31104" rIns="62208" bIns="31104" numCol="1" rtlCol="0" anchor="t" anchorCtr="0" compatLnSpc="1">
              <a:prstTxWarp prst="textNoShape">
                <a:avLst/>
              </a:prstTxWarp>
            </a:bodyPr>
            <a:lstStyle/>
            <a:p>
              <a:pPr defTabSz="311045" hangingPunct="0">
                <a:lnSpc>
                  <a:spcPct val="93000"/>
                </a:lnSpc>
                <a:buClr>
                  <a:srgbClr val="000000"/>
                </a:buClr>
                <a:buSzPct val="100000"/>
              </a:pPr>
              <a:endParaRPr lang="de-DE" sz="1225">
                <a:latin typeface="Arial" charset="0"/>
                <a:cs typeface="Arial" charset="0"/>
              </a:endParaRPr>
            </a:p>
          </p:txBody>
        </p:sp>
        <p:sp>
          <p:nvSpPr>
            <p:cNvPr id="33" name="Rechteck 32"/>
            <p:cNvSpPr/>
            <p:nvPr/>
          </p:nvSpPr>
          <p:spPr bwMode="auto">
            <a:xfrm>
              <a:off x="8775547" y="1143620"/>
              <a:ext cx="99553" cy="194209"/>
            </a:xfrm>
            <a:prstGeom prst="rect">
              <a:avLst/>
            </a:prstGeom>
            <a:solidFill>
              <a:schemeClr val="bg1"/>
            </a:solidFill>
            <a:ln w="9525" cap="flat" cmpd="sng" algn="ctr">
              <a:noFill/>
              <a:prstDash val="solid"/>
              <a:round/>
              <a:headEnd type="none" w="med" len="med"/>
              <a:tailEnd type="none" w="med" len="med"/>
            </a:ln>
            <a:effectLst/>
          </p:spPr>
          <p:txBody>
            <a:bodyPr vert="horz" wrap="square" lIns="62208" tIns="31104" rIns="62208" bIns="31104" numCol="1" rtlCol="0" anchor="t" anchorCtr="0" compatLnSpc="1">
              <a:prstTxWarp prst="textNoShape">
                <a:avLst/>
              </a:prstTxWarp>
            </a:bodyPr>
            <a:lstStyle/>
            <a:p>
              <a:pPr defTabSz="311045" hangingPunct="0">
                <a:lnSpc>
                  <a:spcPct val="93000"/>
                </a:lnSpc>
                <a:buClr>
                  <a:srgbClr val="000000"/>
                </a:buClr>
                <a:buSzPct val="100000"/>
              </a:pPr>
              <a:endParaRPr lang="de-DE" sz="1225">
                <a:latin typeface="Arial" charset="0"/>
                <a:cs typeface="Arial" charset="0"/>
              </a:endParaRPr>
            </a:p>
          </p:txBody>
        </p:sp>
        <p:sp>
          <p:nvSpPr>
            <p:cNvPr id="34" name="Textfeld 33"/>
            <p:cNvSpPr txBox="1"/>
            <p:nvPr/>
          </p:nvSpPr>
          <p:spPr>
            <a:xfrm>
              <a:off x="6860234" y="2432814"/>
              <a:ext cx="545448" cy="737211"/>
            </a:xfrm>
            <a:prstGeom prst="rect">
              <a:avLst/>
            </a:prstGeom>
            <a:noFill/>
          </p:spPr>
          <p:txBody>
            <a:bodyPr wrap="none" rtlCol="0">
              <a:spAutoFit/>
            </a:bodyPr>
            <a:lstStyle/>
            <a:p>
              <a:r>
                <a:rPr lang="de-DE" sz="2993" dirty="0">
                  <a:solidFill>
                    <a:srgbClr val="FF3300"/>
                  </a:solidFill>
                </a:rPr>
                <a:t>+</a:t>
              </a:r>
            </a:p>
          </p:txBody>
        </p:sp>
        <p:sp>
          <p:nvSpPr>
            <p:cNvPr id="35" name="TextBox 17"/>
            <p:cNvSpPr txBox="1"/>
            <p:nvPr/>
          </p:nvSpPr>
          <p:spPr>
            <a:xfrm>
              <a:off x="7376125" y="3024449"/>
              <a:ext cx="1018957" cy="283255"/>
            </a:xfrm>
            <a:prstGeom prst="rect">
              <a:avLst/>
            </a:prstGeom>
            <a:noFill/>
            <a:ln cap="flat">
              <a:noFill/>
            </a:ln>
          </p:spPr>
          <p:txBody>
            <a:bodyPr vert="horz" wrap="none" lIns="61231" tIns="30612" rIns="61231" bIns="30612" anchor="t" anchorCtr="0" compatLnSpc="0">
              <a:spAutoFit/>
            </a:bodyPr>
            <a:lstStyle/>
            <a:p>
              <a:pPr defTabSz="622089" hangingPunct="0">
                <a:defRPr sz="1500" b="0" i="0" u="none" strike="noStrike" kern="0" cap="none" spc="0" baseline="0">
                  <a:solidFill>
                    <a:srgbClr val="000000"/>
                  </a:solidFill>
                  <a:uFillTx/>
                </a:defRPr>
              </a:pPr>
              <a:r>
                <a:rPr lang="en-US" sz="1021" dirty="0">
                  <a:solidFill>
                    <a:srgbClr val="FF3300"/>
                  </a:solidFill>
                  <a:latin typeface="Arial" pitchFamily="18"/>
                  <a:ea typeface="Microsoft YaHei" pitchFamily="2"/>
                  <a:cs typeface="Mangal" pitchFamily="2"/>
                </a:rPr>
                <a:t>Beam Pipe</a:t>
              </a:r>
            </a:p>
          </p:txBody>
        </p:sp>
        <p:cxnSp>
          <p:nvCxnSpPr>
            <p:cNvPr id="36" name="Gerade Verbindung mit Pfeil 35"/>
            <p:cNvCxnSpPr/>
            <p:nvPr/>
          </p:nvCxnSpPr>
          <p:spPr bwMode="auto">
            <a:xfrm flipH="1" flipV="1">
              <a:off x="7179239" y="2867832"/>
              <a:ext cx="176983" cy="184676"/>
            </a:xfrm>
            <a:prstGeom prst="straightConnector1">
              <a:avLst/>
            </a:prstGeom>
            <a:solidFill>
              <a:srgbClr val="00B8FF"/>
            </a:solidFill>
            <a:ln w="38100" cap="flat" cmpd="sng" algn="ctr">
              <a:solidFill>
                <a:srgbClr val="FF3300"/>
              </a:solidFill>
              <a:prstDash val="solid"/>
              <a:round/>
              <a:headEnd type="none" w="med" len="med"/>
              <a:tailEnd type="triangle"/>
            </a:ln>
            <a:effectLst/>
          </p:spPr>
        </p:cxnSp>
      </p:grpSp>
      <p:sp>
        <p:nvSpPr>
          <p:cNvPr id="50" name="TextBox 23"/>
          <p:cNvSpPr txBox="1"/>
          <p:nvPr/>
        </p:nvSpPr>
        <p:spPr>
          <a:xfrm>
            <a:off x="453489" y="2914202"/>
            <a:ext cx="6896687" cy="1769715"/>
          </a:xfrm>
          <a:prstGeom prst="rect">
            <a:avLst/>
          </a:prstGeom>
          <a:noFill/>
        </p:spPr>
        <p:txBody>
          <a:bodyPr wrap="square" rtlCol="0">
            <a:spAutoFit/>
          </a:bodyPr>
          <a:lstStyle/>
          <a:p>
            <a:pPr marL="194403" indent="-194403">
              <a:spcBef>
                <a:spcPts val="450"/>
              </a:spcBef>
              <a:buSzPct val="125000"/>
              <a:buFont typeface="Arial" panose="020B0604020202020204" pitchFamily="34" charset="0"/>
              <a:buChar char="•"/>
            </a:pPr>
            <a:r>
              <a:rPr lang="en-US" altLang="en-US" sz="1200" b="1" dirty="0">
                <a:solidFill>
                  <a:srgbClr val="0070C0"/>
                </a:solidFill>
                <a:cs typeface="Times New Roman" pitchFamily="18" charset="0"/>
              </a:rPr>
              <a:t>144 modules</a:t>
            </a:r>
            <a:r>
              <a:rPr lang="en-US" altLang="en-US" sz="1200" dirty="0">
                <a:solidFill>
                  <a:srgbClr val="0070C0"/>
                </a:solidFill>
                <a:cs typeface="Times New Roman" pitchFamily="18" charset="0"/>
              </a:rPr>
              <a:t> in 12 layers (</a:t>
            </a:r>
            <a:r>
              <a:rPr lang="en-US" altLang="en-US" sz="1200" b="1" dirty="0">
                <a:solidFill>
                  <a:srgbClr val="0070C0"/>
                </a:solidFill>
                <a:cs typeface="Times New Roman" pitchFamily="18" charset="0"/>
              </a:rPr>
              <a:t>360 m² </a:t>
            </a:r>
            <a:r>
              <a:rPr lang="en-US" altLang="en-US" sz="1200" dirty="0">
                <a:solidFill>
                  <a:srgbClr val="0070C0"/>
                </a:solidFill>
                <a:cs typeface="Times New Roman" pitchFamily="18" charset="0"/>
              </a:rPr>
              <a:t>total area)</a:t>
            </a:r>
          </a:p>
          <a:p>
            <a:pPr marL="194403" indent="-194403">
              <a:spcBef>
                <a:spcPts val="450"/>
              </a:spcBef>
              <a:buSzPct val="125000"/>
              <a:buFont typeface="Arial" panose="020B0604020202020204" pitchFamily="34" charset="0"/>
              <a:buChar char="•"/>
            </a:pPr>
            <a:r>
              <a:rPr lang="en-US" altLang="en-US" sz="1200" b="1" dirty="0">
                <a:solidFill>
                  <a:srgbClr val="0070C0"/>
                </a:solidFill>
                <a:cs typeface="Times New Roman" pitchFamily="18" charset="0"/>
              </a:rPr>
              <a:t>1 Module </a:t>
            </a:r>
            <a:r>
              <a:rPr lang="en-US" altLang="en-US" sz="1200" dirty="0">
                <a:solidFill>
                  <a:srgbClr val="0070C0"/>
                </a:solidFill>
                <a:cs typeface="Times New Roman" pitchFamily="18" charset="0"/>
              </a:rPr>
              <a:t>consists of </a:t>
            </a:r>
            <a:r>
              <a:rPr lang="en-US" altLang="en-US" sz="1200" b="1" dirty="0">
                <a:solidFill>
                  <a:srgbClr val="0070C0"/>
                </a:solidFill>
                <a:cs typeface="Times New Roman" pitchFamily="18" charset="0"/>
              </a:rPr>
              <a:t>8 </a:t>
            </a:r>
            <a:r>
              <a:rPr lang="en-US" altLang="en-US" sz="1200" b="1" dirty="0" err="1">
                <a:solidFill>
                  <a:srgbClr val="0070C0"/>
                </a:solidFill>
                <a:cs typeface="Times New Roman" pitchFamily="18" charset="0"/>
              </a:rPr>
              <a:t>fibre</a:t>
            </a:r>
            <a:r>
              <a:rPr lang="en-US" altLang="en-US" sz="1200" b="1" dirty="0">
                <a:solidFill>
                  <a:srgbClr val="0070C0"/>
                </a:solidFill>
                <a:cs typeface="Times New Roman" pitchFamily="18" charset="0"/>
              </a:rPr>
              <a:t> mats </a:t>
            </a:r>
            <a:r>
              <a:rPr lang="en-US" altLang="en-US" sz="1200" dirty="0">
                <a:solidFill>
                  <a:srgbClr val="0070C0"/>
                </a:solidFill>
                <a:cs typeface="Times New Roman" pitchFamily="18" charset="0"/>
              </a:rPr>
              <a:t>(</a:t>
            </a:r>
            <a:r>
              <a:rPr lang="en-US" altLang="en-US" sz="1200" b="1" dirty="0">
                <a:solidFill>
                  <a:srgbClr val="0070C0"/>
                </a:solidFill>
                <a:cs typeface="Times New Roman" pitchFamily="18" charset="0"/>
              </a:rPr>
              <a:t>1152 mats</a:t>
            </a:r>
            <a:r>
              <a:rPr lang="en-US" altLang="en-US" sz="1200" dirty="0">
                <a:solidFill>
                  <a:srgbClr val="0070C0"/>
                </a:solidFill>
                <a:cs typeface="Times New Roman" pitchFamily="18" charset="0"/>
              </a:rPr>
              <a:t>)</a:t>
            </a:r>
          </a:p>
          <a:p>
            <a:pPr marL="194403" indent="-194403">
              <a:spcBef>
                <a:spcPts val="450"/>
              </a:spcBef>
              <a:buSzPct val="125000"/>
              <a:buFont typeface="Arial" panose="020B0604020202020204" pitchFamily="34" charset="0"/>
              <a:buChar char="•"/>
            </a:pPr>
            <a:r>
              <a:rPr lang="en-US" altLang="en-US" sz="1200" dirty="0" err="1">
                <a:solidFill>
                  <a:srgbClr val="0070C0"/>
                </a:solidFill>
                <a:cs typeface="Times New Roman" pitchFamily="18" charset="0"/>
              </a:rPr>
              <a:t>Fibre</a:t>
            </a:r>
            <a:r>
              <a:rPr lang="en-US" altLang="en-US" sz="1200" dirty="0">
                <a:solidFill>
                  <a:srgbClr val="0070C0"/>
                </a:solidFill>
                <a:cs typeface="Times New Roman" pitchFamily="18" charset="0"/>
              </a:rPr>
              <a:t> mats (</a:t>
            </a:r>
            <a:r>
              <a:rPr lang="en-US" altLang="en-US" sz="1200" b="1" dirty="0">
                <a:solidFill>
                  <a:srgbClr val="0070C0"/>
                </a:solidFill>
                <a:cs typeface="Times New Roman" pitchFamily="18" charset="0"/>
              </a:rPr>
              <a:t>6 layers </a:t>
            </a:r>
            <a:r>
              <a:rPr lang="en-US" altLang="en-US" sz="1200" dirty="0">
                <a:solidFill>
                  <a:srgbClr val="0070C0"/>
                </a:solidFill>
                <a:cs typeface="Times New Roman" pitchFamily="18" charset="0"/>
              </a:rPr>
              <a:t>per mat) run in vertical direction (L≈ 2 x 2.5m)</a:t>
            </a:r>
          </a:p>
          <a:p>
            <a:pPr marL="194403" indent="-194403">
              <a:spcBef>
                <a:spcPts val="450"/>
              </a:spcBef>
              <a:buSzPct val="125000"/>
              <a:buFont typeface="Arial" panose="020B0604020202020204" pitchFamily="34" charset="0"/>
              <a:buChar char="•"/>
            </a:pPr>
            <a:r>
              <a:rPr lang="en-US" altLang="en-US" sz="1200" dirty="0" err="1">
                <a:solidFill>
                  <a:srgbClr val="0070C0"/>
                </a:solidFill>
                <a:cs typeface="Times New Roman" pitchFamily="18" charset="0"/>
              </a:rPr>
              <a:t>Fibres</a:t>
            </a:r>
            <a:r>
              <a:rPr lang="en-US" altLang="en-US" sz="1200" dirty="0">
                <a:solidFill>
                  <a:srgbClr val="0070C0"/>
                </a:solidFill>
                <a:cs typeface="Times New Roman" pitchFamily="18" charset="0"/>
              </a:rPr>
              <a:t>: Ø 250µm, L=2.5m, </a:t>
            </a:r>
            <a:r>
              <a:rPr lang="en-US" altLang="en-US" sz="1200" b="1" dirty="0">
                <a:solidFill>
                  <a:srgbClr val="0070C0"/>
                </a:solidFill>
                <a:cs typeface="Times New Roman" pitchFamily="18" charset="0"/>
              </a:rPr>
              <a:t>total length &gt;10,000 km</a:t>
            </a:r>
            <a:r>
              <a:rPr lang="en-US" altLang="en-US" sz="1200" dirty="0">
                <a:solidFill>
                  <a:srgbClr val="0070C0"/>
                </a:solidFill>
                <a:cs typeface="Times New Roman" pitchFamily="18" charset="0"/>
              </a:rPr>
              <a:t>)</a:t>
            </a:r>
          </a:p>
          <a:p>
            <a:pPr marL="194403" indent="-194403">
              <a:spcBef>
                <a:spcPts val="450"/>
              </a:spcBef>
              <a:buSzPct val="125000"/>
              <a:buFont typeface="Arial" panose="020B0604020202020204" pitchFamily="34" charset="0"/>
              <a:buChar char="•"/>
            </a:pPr>
            <a:r>
              <a:rPr lang="en-US" altLang="en-US" sz="1200" dirty="0" err="1">
                <a:solidFill>
                  <a:srgbClr val="0070C0"/>
                </a:solidFill>
                <a:cs typeface="Times New Roman" pitchFamily="18" charset="0"/>
              </a:rPr>
              <a:t>Fibres</a:t>
            </a:r>
            <a:r>
              <a:rPr lang="en-US" altLang="en-US" sz="1200" dirty="0">
                <a:solidFill>
                  <a:srgbClr val="0070C0"/>
                </a:solidFill>
                <a:cs typeface="Times New Roman" pitchFamily="18" charset="0"/>
              </a:rPr>
              <a:t> interrupted in mid-plane (y=0) and mirrored</a:t>
            </a:r>
          </a:p>
          <a:p>
            <a:pPr marL="194403" indent="-194403">
              <a:spcBef>
                <a:spcPts val="450"/>
              </a:spcBef>
              <a:buSzPct val="125000"/>
              <a:buFont typeface="Arial" panose="020B0604020202020204" pitchFamily="34" charset="0"/>
              <a:buChar char="•"/>
            </a:pPr>
            <a:r>
              <a:rPr lang="en-US" altLang="en-US" sz="1200" dirty="0">
                <a:solidFill>
                  <a:srgbClr val="0070C0"/>
                </a:solidFill>
                <a:cs typeface="Times New Roman" pitchFamily="18" charset="0"/>
              </a:rPr>
              <a:t>Read out at top and bottom with </a:t>
            </a:r>
            <a:r>
              <a:rPr lang="en-US" altLang="en-US" sz="1200" dirty="0" err="1">
                <a:solidFill>
                  <a:srgbClr val="0070C0"/>
                </a:solidFill>
                <a:cs typeface="Times New Roman" pitchFamily="18" charset="0"/>
              </a:rPr>
              <a:t>SiPM</a:t>
            </a:r>
            <a:r>
              <a:rPr lang="en-US" altLang="en-US" sz="1200" dirty="0">
                <a:solidFill>
                  <a:srgbClr val="0070C0"/>
                </a:solidFill>
                <a:cs typeface="Times New Roman" pitchFamily="18" charset="0"/>
              </a:rPr>
              <a:t> arrays (128 channels, 250 µm pitch, 590k </a:t>
            </a:r>
            <a:r>
              <a:rPr lang="en-US" altLang="en-US" sz="1200" dirty="0" err="1">
                <a:solidFill>
                  <a:srgbClr val="0070C0"/>
                </a:solidFill>
                <a:cs typeface="Times New Roman" pitchFamily="18" charset="0"/>
              </a:rPr>
              <a:t>SiPM</a:t>
            </a:r>
            <a:r>
              <a:rPr lang="en-US" altLang="en-US" sz="1200" dirty="0">
                <a:solidFill>
                  <a:srgbClr val="0070C0"/>
                </a:solidFill>
                <a:cs typeface="Times New Roman" pitchFamily="18" charset="0"/>
              </a:rPr>
              <a:t> channels)</a:t>
            </a:r>
          </a:p>
          <a:p>
            <a:pPr marL="194403" indent="-194403">
              <a:spcBef>
                <a:spcPts val="450"/>
              </a:spcBef>
              <a:buSzPct val="125000"/>
              <a:buFont typeface="Arial" panose="020B0604020202020204" pitchFamily="34" charset="0"/>
              <a:buChar char="•"/>
            </a:pPr>
            <a:r>
              <a:rPr lang="en-US" altLang="en-US" sz="1200" dirty="0" err="1">
                <a:solidFill>
                  <a:srgbClr val="0070C0"/>
                </a:solidFill>
                <a:cs typeface="Times New Roman" pitchFamily="18" charset="0"/>
              </a:rPr>
              <a:t>SiPMs</a:t>
            </a:r>
            <a:r>
              <a:rPr lang="en-US" altLang="en-US" sz="1200" dirty="0">
                <a:solidFill>
                  <a:srgbClr val="0070C0"/>
                </a:solidFill>
                <a:cs typeface="Times New Roman" pitchFamily="18" charset="0"/>
              </a:rPr>
              <a:t> + FE electronics + services in a “Readout Box”</a:t>
            </a:r>
          </a:p>
        </p:txBody>
      </p:sp>
    </p:spTree>
    <p:custDataLst>
      <p:tags r:id="rId1"/>
    </p:custDataLst>
    <p:extLst>
      <p:ext uri="{BB962C8B-B14F-4D97-AF65-F5344CB8AC3E}">
        <p14:creationId xmlns:p14="http://schemas.microsoft.com/office/powerpoint/2010/main" val="2182812632"/>
      </p:ext>
    </p:extLst>
  </p:cSld>
  <p:clrMapOvr>
    <a:masterClrMapping/>
  </p:clrMapOvr>
  <mc:AlternateContent xmlns:mc="http://schemas.openxmlformats.org/markup-compatibility/2006" xmlns:p14="http://schemas.microsoft.com/office/powerpoint/2010/main">
    <mc:Choice Requires="p14">
      <p:transition spd="slow" p14:dur="2000" advTm="77117"/>
    </mc:Choice>
    <mc:Fallback xmlns="">
      <p:transition spd="slow" advTm="77117"/>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8B4185-45D0-4E93-80CD-07B2402CCBB2}"/>
              </a:ext>
            </a:extLst>
          </p:cNvPr>
          <p:cNvSpPr>
            <a:spLocks noGrp="1"/>
          </p:cNvSpPr>
          <p:nvPr>
            <p:ph type="title"/>
          </p:nvPr>
        </p:nvSpPr>
        <p:spPr/>
        <p:txBody>
          <a:bodyPr/>
          <a:lstStyle/>
          <a:p>
            <a:r>
              <a:rPr lang="en-US" dirty="0"/>
              <a:t>Summary</a:t>
            </a:r>
            <a:endParaRPr lang="en-CA" dirty="0"/>
          </a:p>
        </p:txBody>
      </p:sp>
      <p:sp>
        <p:nvSpPr>
          <p:cNvPr id="3" name="Content Placeholder 2">
            <a:extLst>
              <a:ext uri="{FF2B5EF4-FFF2-40B4-BE49-F238E27FC236}">
                <a16:creationId xmlns:a16="http://schemas.microsoft.com/office/drawing/2014/main" id="{04F94572-59E5-4F20-93BE-5FC302A1AB45}"/>
              </a:ext>
            </a:extLst>
          </p:cNvPr>
          <p:cNvSpPr>
            <a:spLocks noGrp="1"/>
          </p:cNvSpPr>
          <p:nvPr>
            <p:ph idx="1"/>
          </p:nvPr>
        </p:nvSpPr>
        <p:spPr/>
        <p:txBody>
          <a:bodyPr/>
          <a:lstStyle/>
          <a:p>
            <a:r>
              <a:rPr lang="en-US" dirty="0"/>
              <a:t>The future use scintillating fibres at LHCb significantly benefits from an improved bright, greener, and faster fibre </a:t>
            </a:r>
          </a:p>
          <a:p>
            <a:endParaRPr lang="en-US" dirty="0"/>
          </a:p>
          <a:p>
            <a:r>
              <a:rPr lang="en-US" dirty="0"/>
              <a:t>Program has started to search for new scintillators for fibres for the future</a:t>
            </a:r>
          </a:p>
          <a:p>
            <a:pPr lvl="1"/>
            <a:r>
              <a:rPr lang="en-US" dirty="0"/>
              <a:t>Requires industry partners for the production of fibres</a:t>
            </a:r>
          </a:p>
          <a:p>
            <a:pPr lvl="1"/>
            <a:endParaRPr lang="en-US" dirty="0"/>
          </a:p>
          <a:p>
            <a:endParaRPr lang="en-CA" dirty="0"/>
          </a:p>
        </p:txBody>
      </p:sp>
      <p:sp>
        <p:nvSpPr>
          <p:cNvPr id="4" name="Date Placeholder 3">
            <a:extLst>
              <a:ext uri="{FF2B5EF4-FFF2-40B4-BE49-F238E27FC236}">
                <a16:creationId xmlns:a16="http://schemas.microsoft.com/office/drawing/2014/main" id="{1264EF06-06AF-4947-8EED-945EDC9C61FF}"/>
              </a:ext>
            </a:extLst>
          </p:cNvPr>
          <p:cNvSpPr>
            <a:spLocks noGrp="1"/>
          </p:cNvSpPr>
          <p:nvPr>
            <p:ph type="dt" sz="half" idx="10"/>
          </p:nvPr>
        </p:nvSpPr>
        <p:spPr/>
        <p:txBody>
          <a:bodyPr/>
          <a:lstStyle/>
          <a:p>
            <a:fld id="{0084AA94-0D98-42E9-88C7-2F16329EF10E}" type="datetime1">
              <a:rPr lang="en-US" smtClean="0"/>
              <a:t>21-Mar-24</a:t>
            </a:fld>
            <a:endParaRPr lang="en-US" dirty="0"/>
          </a:p>
        </p:txBody>
      </p:sp>
      <p:sp>
        <p:nvSpPr>
          <p:cNvPr id="5" name="Footer Placeholder 4">
            <a:extLst>
              <a:ext uri="{FF2B5EF4-FFF2-40B4-BE49-F238E27FC236}">
                <a16:creationId xmlns:a16="http://schemas.microsoft.com/office/drawing/2014/main" id="{B9C2DDDE-F1BF-4C1C-94CA-EDADEC79824C}"/>
              </a:ext>
            </a:extLst>
          </p:cNvPr>
          <p:cNvSpPr>
            <a:spLocks noGrp="1"/>
          </p:cNvSpPr>
          <p:nvPr>
            <p:ph type="ftr" sz="quarter" idx="11"/>
          </p:nvPr>
        </p:nvSpPr>
        <p:spPr/>
        <p:txBody>
          <a:bodyPr/>
          <a:lstStyle/>
          <a:p>
            <a:r>
              <a:rPr lang="en-US"/>
              <a:t>Blake Leverington -- LHCb</a:t>
            </a:r>
            <a:endParaRPr lang="en-US" dirty="0"/>
          </a:p>
        </p:txBody>
      </p:sp>
      <p:sp>
        <p:nvSpPr>
          <p:cNvPr id="6" name="Slide Number Placeholder 5">
            <a:extLst>
              <a:ext uri="{FF2B5EF4-FFF2-40B4-BE49-F238E27FC236}">
                <a16:creationId xmlns:a16="http://schemas.microsoft.com/office/drawing/2014/main" id="{56625802-FE10-44A4-98AE-B5962DA17ECE}"/>
              </a:ext>
            </a:extLst>
          </p:cNvPr>
          <p:cNvSpPr>
            <a:spLocks noGrp="1"/>
          </p:cNvSpPr>
          <p:nvPr>
            <p:ph type="sldNum" sz="quarter" idx="12"/>
          </p:nvPr>
        </p:nvSpPr>
        <p:spPr/>
        <p:txBody>
          <a:bodyPr/>
          <a:lstStyle/>
          <a:p>
            <a:fld id="{EE946D39-289F-4B16-8B0D-BB0C4022DF6C}" type="slidenum">
              <a:rPr lang="en-US" smtClean="0"/>
              <a:pPr/>
              <a:t>20</a:t>
            </a:fld>
            <a:endParaRPr lang="en-US" dirty="0"/>
          </a:p>
        </p:txBody>
      </p:sp>
    </p:spTree>
    <p:extLst>
      <p:ext uri="{BB962C8B-B14F-4D97-AF65-F5344CB8AC3E}">
        <p14:creationId xmlns:p14="http://schemas.microsoft.com/office/powerpoint/2010/main" val="9304714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4741E1-750B-48BF-81CA-F1BF2323730E}"/>
              </a:ext>
            </a:extLst>
          </p:cNvPr>
          <p:cNvSpPr>
            <a:spLocks noGrp="1"/>
          </p:cNvSpPr>
          <p:nvPr>
            <p:ph type="title"/>
          </p:nvPr>
        </p:nvSpPr>
        <p:spPr/>
        <p:txBody>
          <a:bodyPr/>
          <a:lstStyle/>
          <a:p>
            <a:r>
              <a:rPr lang="en-US" dirty="0"/>
              <a:t>ECFA Detector R&amp;D</a:t>
            </a:r>
            <a:endParaRPr lang="en-CA" dirty="0"/>
          </a:p>
        </p:txBody>
      </p:sp>
      <p:pic>
        <p:nvPicPr>
          <p:cNvPr id="8" name="Content Placeholder 7">
            <a:extLst>
              <a:ext uri="{FF2B5EF4-FFF2-40B4-BE49-F238E27FC236}">
                <a16:creationId xmlns:a16="http://schemas.microsoft.com/office/drawing/2014/main" id="{661E9FDA-107E-4011-AAFE-ACFDC297C04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489756" y="798289"/>
            <a:ext cx="2626759" cy="3746500"/>
          </a:xfrm>
        </p:spPr>
      </p:pic>
      <p:sp>
        <p:nvSpPr>
          <p:cNvPr id="4" name="Date Placeholder 3">
            <a:extLst>
              <a:ext uri="{FF2B5EF4-FFF2-40B4-BE49-F238E27FC236}">
                <a16:creationId xmlns:a16="http://schemas.microsoft.com/office/drawing/2014/main" id="{4268149A-F4C7-48BC-8F01-F0946C25E4FC}"/>
              </a:ext>
            </a:extLst>
          </p:cNvPr>
          <p:cNvSpPr>
            <a:spLocks noGrp="1"/>
          </p:cNvSpPr>
          <p:nvPr>
            <p:ph type="dt" sz="half" idx="10"/>
          </p:nvPr>
        </p:nvSpPr>
        <p:spPr/>
        <p:txBody>
          <a:bodyPr/>
          <a:lstStyle/>
          <a:p>
            <a:fld id="{0084AA94-0D98-42E9-88C7-2F16329EF10E}" type="datetime1">
              <a:rPr lang="en-US" smtClean="0"/>
              <a:t>21-Mar-24</a:t>
            </a:fld>
            <a:endParaRPr lang="en-US" dirty="0"/>
          </a:p>
        </p:txBody>
      </p:sp>
      <p:sp>
        <p:nvSpPr>
          <p:cNvPr id="5" name="Footer Placeholder 4">
            <a:extLst>
              <a:ext uri="{FF2B5EF4-FFF2-40B4-BE49-F238E27FC236}">
                <a16:creationId xmlns:a16="http://schemas.microsoft.com/office/drawing/2014/main" id="{DCA00E39-883F-42B8-932D-EC63CD4D3F90}"/>
              </a:ext>
            </a:extLst>
          </p:cNvPr>
          <p:cNvSpPr>
            <a:spLocks noGrp="1"/>
          </p:cNvSpPr>
          <p:nvPr>
            <p:ph type="ftr" sz="quarter" idx="11"/>
          </p:nvPr>
        </p:nvSpPr>
        <p:spPr/>
        <p:txBody>
          <a:bodyPr/>
          <a:lstStyle/>
          <a:p>
            <a:r>
              <a:rPr lang="en-US"/>
              <a:t>Blake Leverington -- LHCb</a:t>
            </a:r>
            <a:endParaRPr lang="en-US" dirty="0"/>
          </a:p>
        </p:txBody>
      </p:sp>
      <p:sp>
        <p:nvSpPr>
          <p:cNvPr id="6" name="Slide Number Placeholder 5">
            <a:extLst>
              <a:ext uri="{FF2B5EF4-FFF2-40B4-BE49-F238E27FC236}">
                <a16:creationId xmlns:a16="http://schemas.microsoft.com/office/drawing/2014/main" id="{D7BB95D0-C1CB-4B7E-81E0-36F609AC026F}"/>
              </a:ext>
            </a:extLst>
          </p:cNvPr>
          <p:cNvSpPr>
            <a:spLocks noGrp="1"/>
          </p:cNvSpPr>
          <p:nvPr>
            <p:ph type="sldNum" sz="quarter" idx="12"/>
          </p:nvPr>
        </p:nvSpPr>
        <p:spPr/>
        <p:txBody>
          <a:bodyPr/>
          <a:lstStyle/>
          <a:p>
            <a:fld id="{EE946D39-289F-4B16-8B0D-BB0C4022DF6C}" type="slidenum">
              <a:rPr lang="en-US" smtClean="0"/>
              <a:pPr/>
              <a:t>21</a:t>
            </a:fld>
            <a:endParaRPr lang="en-US" dirty="0"/>
          </a:p>
        </p:txBody>
      </p:sp>
      <p:sp>
        <p:nvSpPr>
          <p:cNvPr id="9" name="Rectangle 8">
            <a:extLst>
              <a:ext uri="{FF2B5EF4-FFF2-40B4-BE49-F238E27FC236}">
                <a16:creationId xmlns:a16="http://schemas.microsoft.com/office/drawing/2014/main" id="{7E421EEB-F13A-49ED-A453-184D3DA65DA4}"/>
              </a:ext>
            </a:extLst>
          </p:cNvPr>
          <p:cNvSpPr/>
          <p:nvPr/>
        </p:nvSpPr>
        <p:spPr>
          <a:xfrm>
            <a:off x="628650" y="1656312"/>
            <a:ext cx="4572000" cy="2169825"/>
          </a:xfrm>
          <a:prstGeom prst="rect">
            <a:avLst/>
          </a:prstGeom>
        </p:spPr>
        <p:txBody>
          <a:bodyPr>
            <a:spAutoFit/>
          </a:bodyPr>
          <a:lstStyle/>
          <a:p>
            <a:r>
              <a:rPr lang="en-US" dirty="0"/>
              <a:t>“</a:t>
            </a:r>
            <a:r>
              <a:rPr lang="en-US" b="1" dirty="0"/>
              <a:t>In the area of detector development, it is vital to build on Europe’s world-leading capabilities in sensor technologies for particle detection, using gas and liquid-based or solid-state detectors, as well as energy measurement and particle identification. Also required are cutting-edge developments in bespoke microelectronics solutions, real-time data processing and advanced engineering. Adequate resourcing</a:t>
            </a:r>
          </a:p>
          <a:p>
            <a:r>
              <a:rPr lang="en-US" b="1" dirty="0"/>
              <a:t>for such technology developments represents a vital component for future progress in experimental particle physics.”</a:t>
            </a:r>
            <a:endParaRPr lang="en-CA" b="1" dirty="0"/>
          </a:p>
        </p:txBody>
      </p:sp>
      <p:sp>
        <p:nvSpPr>
          <p:cNvPr id="10" name="Rectangle 9">
            <a:extLst>
              <a:ext uri="{FF2B5EF4-FFF2-40B4-BE49-F238E27FC236}">
                <a16:creationId xmlns:a16="http://schemas.microsoft.com/office/drawing/2014/main" id="{F4A19B56-4572-4644-926A-36DEE8ABA10B}"/>
              </a:ext>
            </a:extLst>
          </p:cNvPr>
          <p:cNvSpPr/>
          <p:nvPr/>
        </p:nvSpPr>
        <p:spPr>
          <a:xfrm>
            <a:off x="628650" y="977564"/>
            <a:ext cx="4527393" cy="276999"/>
          </a:xfrm>
          <a:prstGeom prst="rect">
            <a:avLst/>
          </a:prstGeom>
        </p:spPr>
        <p:txBody>
          <a:bodyPr wrap="none">
            <a:spAutoFit/>
          </a:bodyPr>
          <a:lstStyle/>
          <a:p>
            <a:r>
              <a:rPr lang="fr-CH" sz="1200" dirty="0"/>
              <a:t>The Roadmap (248 p)</a:t>
            </a:r>
            <a:r>
              <a:rPr lang="en-GB" sz="1200" dirty="0"/>
              <a:t> </a:t>
            </a:r>
            <a:r>
              <a:rPr lang="en-GB" sz="1200" dirty="0">
                <a:hlinkClick r:id="rId3"/>
              </a:rPr>
              <a:t>https://cds.cern.ch/record/2784893?ln=en</a:t>
            </a:r>
            <a:endParaRPr lang="en-GB" sz="1200" dirty="0"/>
          </a:p>
        </p:txBody>
      </p:sp>
    </p:spTree>
    <p:extLst>
      <p:ext uri="{BB962C8B-B14F-4D97-AF65-F5344CB8AC3E}">
        <p14:creationId xmlns:p14="http://schemas.microsoft.com/office/powerpoint/2010/main" val="8576587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59F426-D04D-4795-A8C0-708CEDDFEB77}"/>
              </a:ext>
            </a:extLst>
          </p:cNvPr>
          <p:cNvSpPr>
            <a:spLocks noGrp="1"/>
          </p:cNvSpPr>
          <p:nvPr>
            <p:ph type="title"/>
          </p:nvPr>
        </p:nvSpPr>
        <p:spPr/>
        <p:txBody>
          <a:bodyPr/>
          <a:lstStyle/>
          <a:p>
            <a:r>
              <a:rPr lang="en-US" dirty="0"/>
              <a:t>DRD4.5</a:t>
            </a:r>
            <a:endParaRPr lang="en-CA" dirty="0"/>
          </a:p>
        </p:txBody>
      </p:sp>
      <p:pic>
        <p:nvPicPr>
          <p:cNvPr id="7" name="Content Placeholder 6">
            <a:extLst>
              <a:ext uri="{FF2B5EF4-FFF2-40B4-BE49-F238E27FC236}">
                <a16:creationId xmlns:a16="http://schemas.microsoft.com/office/drawing/2014/main" id="{B4CB9B5E-75DD-45AC-8076-71A4B1CEAC4E}"/>
              </a:ext>
            </a:extLst>
          </p:cNvPr>
          <p:cNvPicPr>
            <a:picLocks noGrp="1" noChangeAspect="1"/>
          </p:cNvPicPr>
          <p:nvPr>
            <p:ph idx="1"/>
          </p:nvPr>
        </p:nvPicPr>
        <p:blipFill>
          <a:blip r:embed="rId2"/>
          <a:stretch>
            <a:fillRect/>
          </a:stretch>
        </p:blipFill>
        <p:spPr>
          <a:xfrm>
            <a:off x="4572000" y="0"/>
            <a:ext cx="3834384" cy="4735114"/>
          </a:xfrm>
          <a:prstGeom prst="rect">
            <a:avLst/>
          </a:prstGeom>
        </p:spPr>
      </p:pic>
      <p:sp>
        <p:nvSpPr>
          <p:cNvPr id="4" name="Date Placeholder 3">
            <a:extLst>
              <a:ext uri="{FF2B5EF4-FFF2-40B4-BE49-F238E27FC236}">
                <a16:creationId xmlns:a16="http://schemas.microsoft.com/office/drawing/2014/main" id="{C650842F-F260-44A6-B127-DF9ED5C1FF97}"/>
              </a:ext>
            </a:extLst>
          </p:cNvPr>
          <p:cNvSpPr>
            <a:spLocks noGrp="1"/>
          </p:cNvSpPr>
          <p:nvPr>
            <p:ph type="dt" sz="half" idx="10"/>
          </p:nvPr>
        </p:nvSpPr>
        <p:spPr/>
        <p:txBody>
          <a:bodyPr/>
          <a:lstStyle/>
          <a:p>
            <a:fld id="{0084AA94-0D98-42E9-88C7-2F16329EF10E}" type="datetime1">
              <a:rPr lang="en-US" smtClean="0"/>
              <a:t>21-Mar-24</a:t>
            </a:fld>
            <a:endParaRPr lang="en-US" dirty="0"/>
          </a:p>
        </p:txBody>
      </p:sp>
      <p:sp>
        <p:nvSpPr>
          <p:cNvPr id="5" name="Footer Placeholder 4">
            <a:extLst>
              <a:ext uri="{FF2B5EF4-FFF2-40B4-BE49-F238E27FC236}">
                <a16:creationId xmlns:a16="http://schemas.microsoft.com/office/drawing/2014/main" id="{3A291380-8205-4CE9-88E5-C4EAAC4837F0}"/>
              </a:ext>
            </a:extLst>
          </p:cNvPr>
          <p:cNvSpPr>
            <a:spLocks noGrp="1"/>
          </p:cNvSpPr>
          <p:nvPr>
            <p:ph type="ftr" sz="quarter" idx="11"/>
          </p:nvPr>
        </p:nvSpPr>
        <p:spPr/>
        <p:txBody>
          <a:bodyPr/>
          <a:lstStyle/>
          <a:p>
            <a:r>
              <a:rPr lang="en-US"/>
              <a:t>Blake Leverington -- LHCb</a:t>
            </a:r>
            <a:endParaRPr lang="en-US" dirty="0"/>
          </a:p>
        </p:txBody>
      </p:sp>
      <p:sp>
        <p:nvSpPr>
          <p:cNvPr id="6" name="Slide Number Placeholder 5">
            <a:extLst>
              <a:ext uri="{FF2B5EF4-FFF2-40B4-BE49-F238E27FC236}">
                <a16:creationId xmlns:a16="http://schemas.microsoft.com/office/drawing/2014/main" id="{29050A5E-6E5A-4BFE-AF36-3CC046F9873F}"/>
              </a:ext>
            </a:extLst>
          </p:cNvPr>
          <p:cNvSpPr>
            <a:spLocks noGrp="1"/>
          </p:cNvSpPr>
          <p:nvPr>
            <p:ph type="sldNum" sz="quarter" idx="12"/>
          </p:nvPr>
        </p:nvSpPr>
        <p:spPr/>
        <p:txBody>
          <a:bodyPr/>
          <a:lstStyle/>
          <a:p>
            <a:fld id="{EE946D39-289F-4B16-8B0D-BB0C4022DF6C}" type="slidenum">
              <a:rPr lang="en-US" smtClean="0"/>
              <a:pPr/>
              <a:t>22</a:t>
            </a:fld>
            <a:endParaRPr lang="en-US" dirty="0"/>
          </a:p>
        </p:txBody>
      </p:sp>
      <p:sp>
        <p:nvSpPr>
          <p:cNvPr id="8" name="Arrow: Right 7">
            <a:extLst>
              <a:ext uri="{FF2B5EF4-FFF2-40B4-BE49-F238E27FC236}">
                <a16:creationId xmlns:a16="http://schemas.microsoft.com/office/drawing/2014/main" id="{E9DE8BB8-091B-4BD1-916B-B1640CE6C2FC}"/>
              </a:ext>
            </a:extLst>
          </p:cNvPr>
          <p:cNvSpPr/>
          <p:nvPr/>
        </p:nvSpPr>
        <p:spPr>
          <a:xfrm>
            <a:off x="4124706" y="2209060"/>
            <a:ext cx="676656" cy="5758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dirty="0"/>
              <a:t>4.5 added</a:t>
            </a:r>
            <a:endParaRPr lang="en-CA" sz="900" dirty="0"/>
          </a:p>
        </p:txBody>
      </p:sp>
      <p:sp>
        <p:nvSpPr>
          <p:cNvPr id="9" name="Rectangle 8">
            <a:extLst>
              <a:ext uri="{FF2B5EF4-FFF2-40B4-BE49-F238E27FC236}">
                <a16:creationId xmlns:a16="http://schemas.microsoft.com/office/drawing/2014/main" id="{CC4E139C-798A-4936-81DC-06EA4668F9BD}"/>
              </a:ext>
            </a:extLst>
          </p:cNvPr>
          <p:cNvSpPr/>
          <p:nvPr/>
        </p:nvSpPr>
        <p:spPr>
          <a:xfrm>
            <a:off x="181356" y="1296708"/>
            <a:ext cx="3912108" cy="1938992"/>
          </a:xfrm>
          <a:prstGeom prst="rect">
            <a:avLst/>
          </a:prstGeom>
        </p:spPr>
        <p:txBody>
          <a:bodyPr wrap="square">
            <a:spAutoFit/>
          </a:bodyPr>
          <a:lstStyle/>
          <a:p>
            <a:r>
              <a:rPr lang="en-US" sz="1200" dirty="0"/>
              <a:t>“…nine task forces set up by ECFA to develop a strategy for future detector R&amp;D priorities. </a:t>
            </a:r>
            <a:r>
              <a:rPr lang="en-US" sz="1200" b="1" dirty="0">
                <a:solidFill>
                  <a:schemeClr val="accent2"/>
                </a:solidFill>
              </a:rPr>
              <a:t>All the themes are critical to achieving the science </a:t>
            </a:r>
            <a:r>
              <a:rPr lang="en-US" sz="1200" b="1" dirty="0" err="1">
                <a:solidFill>
                  <a:schemeClr val="accent2"/>
                </a:solidFill>
              </a:rPr>
              <a:t>programme</a:t>
            </a:r>
            <a:r>
              <a:rPr lang="en-US" sz="1200" b="1" dirty="0">
                <a:solidFill>
                  <a:schemeClr val="accent2"/>
                </a:solidFill>
              </a:rPr>
              <a:t> outlined </a:t>
            </a:r>
            <a:r>
              <a:rPr lang="en-US" sz="1200" dirty="0"/>
              <a:t>in the ESPP and are derived from the technological challenges that need to be overcome for the scientific potential of the future facilities and projects listed in the ESPP to be </a:t>
            </a:r>
            <a:r>
              <a:rPr lang="en-US" sz="1200" dirty="0" err="1"/>
              <a:t>realised</a:t>
            </a:r>
            <a:r>
              <a:rPr lang="en-US" sz="1200" dirty="0"/>
              <a:t>. It is important to ensure that, for each of the future facilities mentioned in the ESPP, detector readiness should not be the limiting factor in terms of when the facility in question can be </a:t>
            </a:r>
            <a:r>
              <a:rPr lang="en-US" sz="1200" dirty="0" err="1"/>
              <a:t>realised</a:t>
            </a:r>
            <a:r>
              <a:rPr lang="en-US" sz="1200" dirty="0"/>
              <a:t>. “</a:t>
            </a:r>
            <a:endParaRPr lang="en-CA" sz="1200" dirty="0"/>
          </a:p>
        </p:txBody>
      </p:sp>
      <p:sp>
        <p:nvSpPr>
          <p:cNvPr id="10" name="TextBox 9">
            <a:extLst>
              <a:ext uri="{FF2B5EF4-FFF2-40B4-BE49-F238E27FC236}">
                <a16:creationId xmlns:a16="http://schemas.microsoft.com/office/drawing/2014/main" id="{BBF9A30C-7B72-4562-A1A0-4FC9A5D228F8}"/>
              </a:ext>
            </a:extLst>
          </p:cNvPr>
          <p:cNvSpPr txBox="1"/>
          <p:nvPr/>
        </p:nvSpPr>
        <p:spPr>
          <a:xfrm>
            <a:off x="3994404" y="2069783"/>
            <a:ext cx="676656" cy="300082"/>
          </a:xfrm>
          <a:prstGeom prst="rect">
            <a:avLst/>
          </a:prstGeom>
          <a:noFill/>
        </p:spPr>
        <p:txBody>
          <a:bodyPr wrap="square" rtlCol="0">
            <a:spAutoFit/>
          </a:bodyPr>
          <a:lstStyle/>
          <a:p>
            <a:r>
              <a:rPr lang="en-US" dirty="0"/>
              <a:t>2023</a:t>
            </a:r>
            <a:endParaRPr lang="en-CA" dirty="0"/>
          </a:p>
        </p:txBody>
      </p:sp>
      <p:pic>
        <p:nvPicPr>
          <p:cNvPr id="11" name="Picture 10">
            <a:extLst>
              <a:ext uri="{FF2B5EF4-FFF2-40B4-BE49-F238E27FC236}">
                <a16:creationId xmlns:a16="http://schemas.microsoft.com/office/drawing/2014/main" id="{B74C5FF1-93AB-4ADC-B7AA-D29C5C3B7A2D}"/>
              </a:ext>
            </a:extLst>
          </p:cNvPr>
          <p:cNvPicPr>
            <a:picLocks noChangeAspect="1"/>
          </p:cNvPicPr>
          <p:nvPr/>
        </p:nvPicPr>
        <p:blipFill rotWithShape="1">
          <a:blip r:embed="rId3"/>
          <a:srcRect t="7696"/>
          <a:stretch/>
        </p:blipFill>
        <p:spPr>
          <a:xfrm>
            <a:off x="148590" y="3374977"/>
            <a:ext cx="4489704" cy="941460"/>
          </a:xfrm>
          <a:prstGeom prst="rect">
            <a:avLst/>
          </a:prstGeom>
        </p:spPr>
      </p:pic>
      <p:sp>
        <p:nvSpPr>
          <p:cNvPr id="12" name="Rectangle 11">
            <a:extLst>
              <a:ext uri="{FF2B5EF4-FFF2-40B4-BE49-F238E27FC236}">
                <a16:creationId xmlns:a16="http://schemas.microsoft.com/office/drawing/2014/main" id="{5713CCCE-1BB2-4735-B386-581800FBA182}"/>
              </a:ext>
            </a:extLst>
          </p:cNvPr>
          <p:cNvSpPr/>
          <p:nvPr/>
        </p:nvSpPr>
        <p:spPr>
          <a:xfrm>
            <a:off x="400050" y="4316437"/>
            <a:ext cx="4572000" cy="400110"/>
          </a:xfrm>
          <a:prstGeom prst="rect">
            <a:avLst/>
          </a:prstGeom>
        </p:spPr>
        <p:txBody>
          <a:bodyPr>
            <a:spAutoFit/>
          </a:bodyPr>
          <a:lstStyle/>
          <a:p>
            <a:r>
              <a:rPr lang="en-CA" sz="1000" b="1" dirty="0"/>
              <a:t>4.5A. “Improvement of the performance SciFi trackers in high rate and high radiation environments</a:t>
            </a:r>
          </a:p>
        </p:txBody>
      </p:sp>
    </p:spTree>
    <p:extLst>
      <p:ext uri="{BB962C8B-B14F-4D97-AF65-F5344CB8AC3E}">
        <p14:creationId xmlns:p14="http://schemas.microsoft.com/office/powerpoint/2010/main" val="27873492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626CB-4BEE-4693-9A47-5914ABE6C46D}"/>
              </a:ext>
            </a:extLst>
          </p:cNvPr>
          <p:cNvSpPr>
            <a:spLocks noGrp="1"/>
          </p:cNvSpPr>
          <p:nvPr>
            <p:ph type="title"/>
          </p:nvPr>
        </p:nvSpPr>
        <p:spPr/>
        <p:txBody>
          <a:bodyPr/>
          <a:lstStyle/>
          <a:p>
            <a:endParaRPr lang="en-CA"/>
          </a:p>
        </p:txBody>
      </p:sp>
      <p:sp>
        <p:nvSpPr>
          <p:cNvPr id="4" name="Date Placeholder 3">
            <a:extLst>
              <a:ext uri="{FF2B5EF4-FFF2-40B4-BE49-F238E27FC236}">
                <a16:creationId xmlns:a16="http://schemas.microsoft.com/office/drawing/2014/main" id="{024C01AF-9B5A-406A-8036-27821C798C51}"/>
              </a:ext>
            </a:extLst>
          </p:cNvPr>
          <p:cNvSpPr>
            <a:spLocks noGrp="1"/>
          </p:cNvSpPr>
          <p:nvPr>
            <p:ph type="dt" sz="half" idx="10"/>
          </p:nvPr>
        </p:nvSpPr>
        <p:spPr/>
        <p:txBody>
          <a:bodyPr/>
          <a:lstStyle/>
          <a:p>
            <a:fld id="{0084AA94-0D98-42E9-88C7-2F16329EF10E}" type="datetime1">
              <a:rPr lang="en-US" smtClean="0"/>
              <a:t>21-Mar-24</a:t>
            </a:fld>
            <a:endParaRPr lang="en-US" dirty="0"/>
          </a:p>
        </p:txBody>
      </p:sp>
      <p:sp>
        <p:nvSpPr>
          <p:cNvPr id="5" name="Footer Placeholder 4">
            <a:extLst>
              <a:ext uri="{FF2B5EF4-FFF2-40B4-BE49-F238E27FC236}">
                <a16:creationId xmlns:a16="http://schemas.microsoft.com/office/drawing/2014/main" id="{5E82F8F1-9DA4-4B2F-AD92-979F9233C821}"/>
              </a:ext>
            </a:extLst>
          </p:cNvPr>
          <p:cNvSpPr>
            <a:spLocks noGrp="1"/>
          </p:cNvSpPr>
          <p:nvPr>
            <p:ph type="ftr" sz="quarter" idx="11"/>
          </p:nvPr>
        </p:nvSpPr>
        <p:spPr/>
        <p:txBody>
          <a:bodyPr/>
          <a:lstStyle/>
          <a:p>
            <a:r>
              <a:rPr lang="en-US"/>
              <a:t>Blake Leverington -- LHCb</a:t>
            </a:r>
            <a:endParaRPr lang="en-US" dirty="0"/>
          </a:p>
        </p:txBody>
      </p:sp>
      <p:sp>
        <p:nvSpPr>
          <p:cNvPr id="6" name="Slide Number Placeholder 5">
            <a:extLst>
              <a:ext uri="{FF2B5EF4-FFF2-40B4-BE49-F238E27FC236}">
                <a16:creationId xmlns:a16="http://schemas.microsoft.com/office/drawing/2014/main" id="{9E65DB42-ED55-46E1-A8FC-819CCA42AFC3}"/>
              </a:ext>
            </a:extLst>
          </p:cNvPr>
          <p:cNvSpPr>
            <a:spLocks noGrp="1"/>
          </p:cNvSpPr>
          <p:nvPr>
            <p:ph type="sldNum" sz="quarter" idx="12"/>
          </p:nvPr>
        </p:nvSpPr>
        <p:spPr/>
        <p:txBody>
          <a:bodyPr/>
          <a:lstStyle/>
          <a:p>
            <a:fld id="{EE946D39-289F-4B16-8B0D-BB0C4022DF6C}" type="slidenum">
              <a:rPr lang="en-US" smtClean="0"/>
              <a:pPr/>
              <a:t>23</a:t>
            </a:fld>
            <a:endParaRPr lang="en-US" dirty="0"/>
          </a:p>
        </p:txBody>
      </p:sp>
      <p:pic>
        <p:nvPicPr>
          <p:cNvPr id="7" name="Content Placeholder 6">
            <a:extLst>
              <a:ext uri="{FF2B5EF4-FFF2-40B4-BE49-F238E27FC236}">
                <a16:creationId xmlns:a16="http://schemas.microsoft.com/office/drawing/2014/main" id="{C8ACAFA6-F40C-4D2D-BA49-5A18D0B2B660}"/>
              </a:ext>
            </a:extLst>
          </p:cNvPr>
          <p:cNvPicPr>
            <a:picLocks noGrp="1" noChangeAspect="1"/>
          </p:cNvPicPr>
          <p:nvPr>
            <p:ph idx="1"/>
          </p:nvPr>
        </p:nvPicPr>
        <p:blipFill rotWithShape="1">
          <a:blip r:embed="rId2"/>
          <a:srcRect l="18750" t="14545" r="19375" b="24848"/>
          <a:stretch/>
        </p:blipFill>
        <p:spPr>
          <a:xfrm>
            <a:off x="1172104" y="885825"/>
            <a:ext cx="6799792" cy="3746500"/>
          </a:xfrm>
          <a:prstGeom prst="rect">
            <a:avLst/>
          </a:prstGeom>
        </p:spPr>
      </p:pic>
      <p:sp>
        <p:nvSpPr>
          <p:cNvPr id="8" name="Rectangle 7">
            <a:extLst>
              <a:ext uri="{FF2B5EF4-FFF2-40B4-BE49-F238E27FC236}">
                <a16:creationId xmlns:a16="http://schemas.microsoft.com/office/drawing/2014/main" id="{ACCDE6E4-BA14-4E8E-84FE-66236DF9D48B}"/>
              </a:ext>
            </a:extLst>
          </p:cNvPr>
          <p:cNvSpPr/>
          <p:nvPr/>
        </p:nvSpPr>
        <p:spPr>
          <a:xfrm>
            <a:off x="6022848" y="3523488"/>
            <a:ext cx="1018032" cy="96316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9" name="Rectangle 8">
            <a:extLst>
              <a:ext uri="{FF2B5EF4-FFF2-40B4-BE49-F238E27FC236}">
                <a16:creationId xmlns:a16="http://schemas.microsoft.com/office/drawing/2014/main" id="{9939BC73-B79E-41C1-ADA0-613A0EAAFF21}"/>
              </a:ext>
            </a:extLst>
          </p:cNvPr>
          <p:cNvSpPr/>
          <p:nvPr/>
        </p:nvSpPr>
        <p:spPr>
          <a:xfrm>
            <a:off x="6175248" y="1723073"/>
            <a:ext cx="1255776" cy="166547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17284076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2FC70-EE63-432F-BA33-9B2F078159E3}"/>
              </a:ext>
            </a:extLst>
          </p:cNvPr>
          <p:cNvSpPr>
            <a:spLocks noGrp="1"/>
          </p:cNvSpPr>
          <p:nvPr>
            <p:ph type="ctrTitle"/>
          </p:nvPr>
        </p:nvSpPr>
        <p:spPr/>
        <p:txBody>
          <a:bodyPr/>
          <a:lstStyle/>
          <a:p>
            <a:r>
              <a:rPr lang="en-US" dirty="0"/>
              <a:t>ECFA DRD4</a:t>
            </a:r>
            <a:br>
              <a:rPr lang="en-US" dirty="0"/>
            </a:br>
            <a:r>
              <a:rPr lang="en-US" dirty="0"/>
              <a:t>Work-Package(s) 4.5</a:t>
            </a:r>
            <a:endParaRPr lang="en-CA" dirty="0"/>
          </a:p>
        </p:txBody>
      </p:sp>
      <p:sp>
        <p:nvSpPr>
          <p:cNvPr id="3" name="Subtitle 2">
            <a:extLst>
              <a:ext uri="{FF2B5EF4-FFF2-40B4-BE49-F238E27FC236}">
                <a16:creationId xmlns:a16="http://schemas.microsoft.com/office/drawing/2014/main" id="{74C0E494-74A4-4113-B5A9-E91E73DD3A1E}"/>
              </a:ext>
            </a:extLst>
          </p:cNvPr>
          <p:cNvSpPr>
            <a:spLocks noGrp="1"/>
          </p:cNvSpPr>
          <p:nvPr>
            <p:ph type="subTitle" idx="1"/>
          </p:nvPr>
        </p:nvSpPr>
        <p:spPr>
          <a:xfrm>
            <a:off x="1828800" y="2701528"/>
            <a:ext cx="5294671" cy="1241822"/>
          </a:xfrm>
        </p:spPr>
        <p:txBody>
          <a:bodyPr>
            <a:normAutofit fontScale="92500" lnSpcReduction="10000"/>
          </a:bodyPr>
          <a:lstStyle/>
          <a:p>
            <a:r>
              <a:rPr lang="en-US" u="sng" dirty="0"/>
              <a:t>Blake Leverington</a:t>
            </a:r>
            <a:r>
              <a:rPr lang="en-US" dirty="0"/>
              <a:t>, </a:t>
            </a:r>
            <a:r>
              <a:rPr lang="en-US"/>
              <a:t>as coordinator</a:t>
            </a:r>
            <a:r>
              <a:rPr lang="en-US" dirty="0"/>
              <a:t>, on behalf of the participating groups</a:t>
            </a:r>
          </a:p>
          <a:p>
            <a:endParaRPr lang="en-US" dirty="0"/>
          </a:p>
          <a:p>
            <a:r>
              <a:rPr lang="en-US" dirty="0"/>
              <a:t>Physikalisches Institut, Heidelberg Universitaet</a:t>
            </a:r>
            <a:endParaRPr lang="en-CA" dirty="0"/>
          </a:p>
        </p:txBody>
      </p:sp>
      <p:sp>
        <p:nvSpPr>
          <p:cNvPr id="4" name="Date Placeholder 3">
            <a:extLst>
              <a:ext uri="{FF2B5EF4-FFF2-40B4-BE49-F238E27FC236}">
                <a16:creationId xmlns:a16="http://schemas.microsoft.com/office/drawing/2014/main" id="{64D30EF4-B18B-431D-8401-66380A758935}"/>
              </a:ext>
            </a:extLst>
          </p:cNvPr>
          <p:cNvSpPr>
            <a:spLocks noGrp="1"/>
          </p:cNvSpPr>
          <p:nvPr>
            <p:ph type="dt" sz="half" idx="10"/>
          </p:nvPr>
        </p:nvSpPr>
        <p:spPr/>
        <p:txBody>
          <a:bodyPr/>
          <a:lstStyle/>
          <a:p>
            <a:fld id="{EFEFF8E9-A849-4DC8-AB1A-20EAC231F41F}" type="datetime1">
              <a:rPr lang="en-CA" smtClean="0"/>
              <a:t>2024-03-21</a:t>
            </a:fld>
            <a:endParaRPr lang="en-CA"/>
          </a:p>
        </p:txBody>
      </p:sp>
      <p:sp>
        <p:nvSpPr>
          <p:cNvPr id="5" name="Footer Placeholder 4">
            <a:extLst>
              <a:ext uri="{FF2B5EF4-FFF2-40B4-BE49-F238E27FC236}">
                <a16:creationId xmlns:a16="http://schemas.microsoft.com/office/drawing/2014/main" id="{C88C6FCB-D35D-4042-A694-CA73E0E801DB}"/>
              </a:ext>
            </a:extLst>
          </p:cNvPr>
          <p:cNvSpPr>
            <a:spLocks noGrp="1"/>
          </p:cNvSpPr>
          <p:nvPr>
            <p:ph type="ftr" sz="quarter" idx="11"/>
          </p:nvPr>
        </p:nvSpPr>
        <p:spPr/>
        <p:txBody>
          <a:bodyPr/>
          <a:lstStyle/>
          <a:p>
            <a:r>
              <a:rPr lang="en-CA"/>
              <a:t>Blake Leverington - ECFA DRD4 WP4.5</a:t>
            </a:r>
          </a:p>
        </p:txBody>
      </p:sp>
      <p:sp>
        <p:nvSpPr>
          <p:cNvPr id="6" name="Slide Number Placeholder 5">
            <a:extLst>
              <a:ext uri="{FF2B5EF4-FFF2-40B4-BE49-F238E27FC236}">
                <a16:creationId xmlns:a16="http://schemas.microsoft.com/office/drawing/2014/main" id="{FF908130-C525-421B-8B90-9A4A8E67FB99}"/>
              </a:ext>
            </a:extLst>
          </p:cNvPr>
          <p:cNvSpPr>
            <a:spLocks noGrp="1"/>
          </p:cNvSpPr>
          <p:nvPr>
            <p:ph type="sldNum" sz="quarter" idx="12"/>
          </p:nvPr>
        </p:nvSpPr>
        <p:spPr/>
        <p:txBody>
          <a:bodyPr/>
          <a:lstStyle/>
          <a:p>
            <a:fld id="{F3CBEF0A-F9E6-4719-9F84-4284135C0D90}" type="slidenum">
              <a:rPr lang="en-CA" smtClean="0"/>
              <a:t>24</a:t>
            </a:fld>
            <a:endParaRPr lang="en-CA"/>
          </a:p>
        </p:txBody>
      </p:sp>
    </p:spTree>
    <p:extLst>
      <p:ext uri="{BB962C8B-B14F-4D97-AF65-F5344CB8AC3E}">
        <p14:creationId xmlns:p14="http://schemas.microsoft.com/office/powerpoint/2010/main" val="4367521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6497F4C-6EC0-45AA-949D-32101CD7F947}"/>
              </a:ext>
            </a:extLst>
          </p:cNvPr>
          <p:cNvSpPr>
            <a:spLocks noGrp="1"/>
          </p:cNvSpPr>
          <p:nvPr>
            <p:ph sz="half" idx="1"/>
          </p:nvPr>
        </p:nvSpPr>
        <p:spPr>
          <a:xfrm>
            <a:off x="633465" y="736770"/>
            <a:ext cx="3886200" cy="3929032"/>
          </a:xfrm>
        </p:spPr>
        <p:txBody>
          <a:bodyPr anchor="t">
            <a:normAutofit/>
          </a:bodyPr>
          <a:lstStyle/>
          <a:p>
            <a:pPr marL="0" indent="0">
              <a:buNone/>
            </a:pPr>
            <a:r>
              <a:rPr lang="en-US" sz="1050" u="sng" dirty="0"/>
              <a:t>Task 4.5.1:</a:t>
            </a:r>
          </a:p>
          <a:p>
            <a:pPr marL="0" indent="0">
              <a:buNone/>
            </a:pPr>
            <a:r>
              <a:rPr lang="en-US" sz="1050" b="1" dirty="0"/>
              <a:t>“Develop an improved radiation hard scintillating fibre with a fluorescence decay time less than 4 ns.”</a:t>
            </a:r>
          </a:p>
          <a:p>
            <a:pPr marL="0" indent="0">
              <a:buNone/>
            </a:pPr>
            <a:r>
              <a:rPr lang="en-US" sz="1050" dirty="0"/>
              <a:t>The standard fast fibre is </a:t>
            </a:r>
            <a:r>
              <a:rPr lang="en-US" sz="1050" u="sng" dirty="0"/>
              <a:t>over 25 years old</a:t>
            </a:r>
            <a:r>
              <a:rPr lang="en-US" sz="1050" dirty="0"/>
              <a:t> (SCSF-78M and -78MJ from Kuraray) </a:t>
            </a:r>
          </a:p>
          <a:p>
            <a:pPr lvl="1"/>
            <a:r>
              <a:rPr lang="en-US" sz="1050" dirty="0"/>
              <a:t>Peaks at 450nm, 3.5m attenuation length, 2.8ns decay time</a:t>
            </a:r>
          </a:p>
          <a:p>
            <a:pPr lvl="1"/>
            <a:r>
              <a:rPr lang="en-US" sz="1050" dirty="0"/>
              <a:t>3HF has a decay time of 8ns, but peaks at 550nm.</a:t>
            </a:r>
          </a:p>
          <a:p>
            <a:pPr marL="0" indent="0">
              <a:buNone/>
            </a:pPr>
            <a:r>
              <a:rPr lang="en-US" sz="1050" u="sng" dirty="0"/>
              <a:t>Goal: </a:t>
            </a:r>
            <a:r>
              <a:rPr lang="en-US" sz="1050" dirty="0"/>
              <a:t>A new fibre with larger </a:t>
            </a:r>
            <a:r>
              <a:rPr lang="en-US" sz="1050" dirty="0" err="1"/>
              <a:t>Stoke’s</a:t>
            </a:r>
            <a:r>
              <a:rPr lang="en-US" sz="1050" dirty="0"/>
              <a:t> Shift (to &gt;500nm ) would improve the transmission after irradiation of the fibre</a:t>
            </a:r>
          </a:p>
          <a:p>
            <a:pPr lvl="1"/>
            <a:r>
              <a:rPr lang="en-US" sz="1050" dirty="0"/>
              <a:t>Should have same or better light yield, attenuation, decay time, and stable in time.</a:t>
            </a:r>
            <a:endParaRPr lang="en-CA" sz="1050" dirty="0"/>
          </a:p>
        </p:txBody>
      </p:sp>
      <p:pic>
        <p:nvPicPr>
          <p:cNvPr id="12" name="Content Placeholder 11">
            <a:extLst>
              <a:ext uri="{FF2B5EF4-FFF2-40B4-BE49-F238E27FC236}">
                <a16:creationId xmlns:a16="http://schemas.microsoft.com/office/drawing/2014/main" id="{22720123-7A47-4114-B478-D75D513D0546}"/>
              </a:ext>
            </a:extLst>
          </p:cNvPr>
          <p:cNvPicPr>
            <a:picLocks noGrp="1" noChangeAspect="1"/>
          </p:cNvPicPr>
          <p:nvPr>
            <p:ph sz="half" idx="2"/>
          </p:nvPr>
        </p:nvPicPr>
        <p:blipFill>
          <a:blip r:embed="rId2"/>
          <a:stretch>
            <a:fillRect/>
          </a:stretch>
        </p:blipFill>
        <p:spPr>
          <a:xfrm>
            <a:off x="5486649" y="273844"/>
            <a:ext cx="3100263" cy="2373106"/>
          </a:xfrm>
          <a:prstGeom prst="rect">
            <a:avLst/>
          </a:prstGeom>
        </p:spPr>
      </p:pic>
      <p:sp>
        <p:nvSpPr>
          <p:cNvPr id="2" name="Title 1">
            <a:extLst>
              <a:ext uri="{FF2B5EF4-FFF2-40B4-BE49-F238E27FC236}">
                <a16:creationId xmlns:a16="http://schemas.microsoft.com/office/drawing/2014/main" id="{24869159-0B44-4C91-BD20-2C33C714CAAB}"/>
              </a:ext>
            </a:extLst>
          </p:cNvPr>
          <p:cNvSpPr>
            <a:spLocks noGrp="1"/>
          </p:cNvSpPr>
          <p:nvPr>
            <p:ph type="title"/>
          </p:nvPr>
        </p:nvSpPr>
        <p:spPr>
          <a:xfrm>
            <a:off x="628650" y="273844"/>
            <a:ext cx="7886700" cy="429847"/>
          </a:xfrm>
        </p:spPr>
        <p:txBody>
          <a:bodyPr>
            <a:normAutofit fontScale="90000"/>
          </a:bodyPr>
          <a:lstStyle/>
          <a:p>
            <a:r>
              <a:rPr lang="en-US" dirty="0"/>
              <a:t>WP 4.5</a:t>
            </a:r>
            <a:endParaRPr lang="en-CA" dirty="0"/>
          </a:p>
        </p:txBody>
      </p:sp>
      <p:pic>
        <p:nvPicPr>
          <p:cNvPr id="5" name="Picture 4">
            <a:extLst>
              <a:ext uri="{FF2B5EF4-FFF2-40B4-BE49-F238E27FC236}">
                <a16:creationId xmlns:a16="http://schemas.microsoft.com/office/drawing/2014/main" id="{7561ADC8-1266-4931-A389-66B0131ED46C}"/>
              </a:ext>
            </a:extLst>
          </p:cNvPr>
          <p:cNvPicPr>
            <a:picLocks noChangeAspect="1"/>
          </p:cNvPicPr>
          <p:nvPr/>
        </p:nvPicPr>
        <p:blipFill>
          <a:blip r:embed="rId3"/>
          <a:stretch>
            <a:fillRect/>
          </a:stretch>
        </p:blipFill>
        <p:spPr>
          <a:xfrm>
            <a:off x="1045188" y="2993667"/>
            <a:ext cx="2681987" cy="1923488"/>
          </a:xfrm>
          <a:prstGeom prst="rect">
            <a:avLst/>
          </a:prstGeom>
        </p:spPr>
      </p:pic>
      <p:pic>
        <p:nvPicPr>
          <p:cNvPr id="7" name="Picture 6">
            <a:extLst>
              <a:ext uri="{FF2B5EF4-FFF2-40B4-BE49-F238E27FC236}">
                <a16:creationId xmlns:a16="http://schemas.microsoft.com/office/drawing/2014/main" id="{50B87086-4A8D-4DC2-8A83-C96D3B3582B7}"/>
              </a:ext>
            </a:extLst>
          </p:cNvPr>
          <p:cNvPicPr>
            <a:picLocks noChangeAspect="1"/>
          </p:cNvPicPr>
          <p:nvPr/>
        </p:nvPicPr>
        <p:blipFill>
          <a:blip r:embed="rId4"/>
          <a:stretch>
            <a:fillRect/>
          </a:stretch>
        </p:blipFill>
        <p:spPr>
          <a:xfrm>
            <a:off x="710457" y="3063474"/>
            <a:ext cx="404546" cy="1731163"/>
          </a:xfrm>
          <a:prstGeom prst="rect">
            <a:avLst/>
          </a:prstGeom>
        </p:spPr>
      </p:pic>
      <p:sp>
        <p:nvSpPr>
          <p:cNvPr id="8" name="Rectangle 7">
            <a:extLst>
              <a:ext uri="{FF2B5EF4-FFF2-40B4-BE49-F238E27FC236}">
                <a16:creationId xmlns:a16="http://schemas.microsoft.com/office/drawing/2014/main" id="{39EB88D7-89AB-44B1-BEE5-5BA44E647461}"/>
              </a:ext>
            </a:extLst>
          </p:cNvPr>
          <p:cNvSpPr/>
          <p:nvPr/>
        </p:nvSpPr>
        <p:spPr>
          <a:xfrm>
            <a:off x="3815634" y="4415056"/>
            <a:ext cx="1031681" cy="646331"/>
          </a:xfrm>
          <a:prstGeom prst="rect">
            <a:avLst/>
          </a:prstGeom>
        </p:spPr>
        <p:txBody>
          <a:bodyPr wrap="square">
            <a:spAutoFit/>
          </a:bodyPr>
          <a:lstStyle/>
          <a:p>
            <a:r>
              <a:rPr lang="en-CA" sz="900" dirty="0"/>
              <a:t>From the thesis of R. Ekelhof, 2016. TU Dortmund</a:t>
            </a:r>
          </a:p>
        </p:txBody>
      </p:sp>
      <p:pic>
        <p:nvPicPr>
          <p:cNvPr id="13" name="Content Placeholder 6">
            <a:extLst>
              <a:ext uri="{FF2B5EF4-FFF2-40B4-BE49-F238E27FC236}">
                <a16:creationId xmlns:a16="http://schemas.microsoft.com/office/drawing/2014/main" id="{F4940145-AE7C-47B9-8195-236A730D885B}"/>
              </a:ext>
            </a:extLst>
          </p:cNvPr>
          <p:cNvPicPr>
            <a:picLocks noChangeAspect="1"/>
          </p:cNvPicPr>
          <p:nvPr/>
        </p:nvPicPr>
        <p:blipFill>
          <a:blip r:embed="rId5"/>
          <a:stretch>
            <a:fillRect/>
          </a:stretch>
        </p:blipFill>
        <p:spPr>
          <a:xfrm>
            <a:off x="5312155" y="2373141"/>
            <a:ext cx="2477453" cy="876378"/>
          </a:xfrm>
          <a:prstGeom prst="rect">
            <a:avLst/>
          </a:prstGeom>
        </p:spPr>
      </p:pic>
      <p:pic>
        <p:nvPicPr>
          <p:cNvPr id="14" name="Picture 13">
            <a:extLst>
              <a:ext uri="{FF2B5EF4-FFF2-40B4-BE49-F238E27FC236}">
                <a16:creationId xmlns:a16="http://schemas.microsoft.com/office/drawing/2014/main" id="{6D072BEC-25FE-4683-BE63-438EAF06987C}"/>
              </a:ext>
            </a:extLst>
          </p:cNvPr>
          <p:cNvPicPr>
            <a:picLocks noChangeAspect="1"/>
          </p:cNvPicPr>
          <p:nvPr/>
        </p:nvPicPr>
        <p:blipFill rotWithShape="1">
          <a:blip r:embed="rId6"/>
          <a:srcRect b="61422"/>
          <a:stretch/>
        </p:blipFill>
        <p:spPr>
          <a:xfrm>
            <a:off x="5618851" y="3178301"/>
            <a:ext cx="3309965" cy="1014026"/>
          </a:xfrm>
          <a:prstGeom prst="rect">
            <a:avLst/>
          </a:prstGeom>
        </p:spPr>
      </p:pic>
      <p:sp>
        <p:nvSpPr>
          <p:cNvPr id="15" name="TextBox 14">
            <a:extLst>
              <a:ext uri="{FF2B5EF4-FFF2-40B4-BE49-F238E27FC236}">
                <a16:creationId xmlns:a16="http://schemas.microsoft.com/office/drawing/2014/main" id="{099488D6-FC29-4DF1-A730-F61ED38EEA09}"/>
              </a:ext>
            </a:extLst>
          </p:cNvPr>
          <p:cNvSpPr txBox="1"/>
          <p:nvPr/>
        </p:nvSpPr>
        <p:spPr>
          <a:xfrm>
            <a:off x="7153233" y="3730042"/>
            <a:ext cx="1831784" cy="276999"/>
          </a:xfrm>
          <a:prstGeom prst="rect">
            <a:avLst/>
          </a:prstGeom>
          <a:noFill/>
        </p:spPr>
        <p:txBody>
          <a:bodyPr wrap="none" rtlCol="0">
            <a:spAutoFit/>
          </a:bodyPr>
          <a:lstStyle/>
          <a:p>
            <a:r>
              <a:rPr lang="en-US" sz="1200" b="1" dirty="0">
                <a:solidFill>
                  <a:srgbClr val="FF0000"/>
                </a:solidFill>
              </a:rPr>
              <a:t>Lots of “promising, but…”</a:t>
            </a:r>
          </a:p>
        </p:txBody>
      </p:sp>
      <p:sp>
        <p:nvSpPr>
          <p:cNvPr id="9" name="TextBox 8">
            <a:extLst>
              <a:ext uri="{FF2B5EF4-FFF2-40B4-BE49-F238E27FC236}">
                <a16:creationId xmlns:a16="http://schemas.microsoft.com/office/drawing/2014/main" id="{76546DC8-FF9C-4908-8528-C2AAA490B21D}"/>
              </a:ext>
            </a:extLst>
          </p:cNvPr>
          <p:cNvSpPr txBox="1"/>
          <p:nvPr/>
        </p:nvSpPr>
        <p:spPr>
          <a:xfrm>
            <a:off x="3738487" y="3406877"/>
            <a:ext cx="899881" cy="473206"/>
          </a:xfrm>
          <a:prstGeom prst="rect">
            <a:avLst/>
          </a:prstGeom>
          <a:noFill/>
        </p:spPr>
        <p:txBody>
          <a:bodyPr wrap="square" rtlCol="0">
            <a:spAutoFit/>
          </a:bodyPr>
          <a:lstStyle/>
          <a:p>
            <a:r>
              <a:rPr lang="en-US" sz="825" dirty="0"/>
              <a:t>Intrinsic attenuation length 3.5m</a:t>
            </a:r>
            <a:endParaRPr lang="en-CA" sz="825" dirty="0"/>
          </a:p>
        </p:txBody>
      </p:sp>
      <p:sp>
        <p:nvSpPr>
          <p:cNvPr id="19" name="Rectangle 18">
            <a:extLst>
              <a:ext uri="{FF2B5EF4-FFF2-40B4-BE49-F238E27FC236}">
                <a16:creationId xmlns:a16="http://schemas.microsoft.com/office/drawing/2014/main" id="{CF596BDE-AF14-4E39-B9F7-E6021B057947}"/>
              </a:ext>
            </a:extLst>
          </p:cNvPr>
          <p:cNvSpPr/>
          <p:nvPr/>
        </p:nvSpPr>
        <p:spPr>
          <a:xfrm>
            <a:off x="1502797" y="3012889"/>
            <a:ext cx="2524957" cy="96440"/>
          </a:xfrm>
          <a:prstGeom prst="rect">
            <a:avLst/>
          </a:prstGeom>
          <a:gradFill>
            <a:gsLst>
              <a:gs pos="0">
                <a:schemeClr val="accent1">
                  <a:lumMod val="5000"/>
                  <a:lumOff val="95000"/>
                </a:schemeClr>
              </a:gs>
              <a:gs pos="84000">
                <a:schemeClr val="accent4"/>
              </a:gs>
              <a:gs pos="100000">
                <a:schemeClr val="accent4">
                  <a:lumMod val="50000"/>
                </a:schemeClr>
              </a:gs>
            </a:gsLst>
            <a:lin ang="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sz="1013" dirty="0"/>
          </a:p>
        </p:txBody>
      </p:sp>
      <p:cxnSp>
        <p:nvCxnSpPr>
          <p:cNvPr id="6" name="Straight Connector 5">
            <a:extLst>
              <a:ext uri="{FF2B5EF4-FFF2-40B4-BE49-F238E27FC236}">
                <a16:creationId xmlns:a16="http://schemas.microsoft.com/office/drawing/2014/main" id="{C5FF2F84-08BB-4745-A129-86D86A467F1D}"/>
              </a:ext>
            </a:extLst>
          </p:cNvPr>
          <p:cNvCxnSpPr/>
          <p:nvPr/>
        </p:nvCxnSpPr>
        <p:spPr>
          <a:xfrm>
            <a:off x="1461053" y="3601941"/>
            <a:ext cx="2266122"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BECB8CE4-0891-462B-9550-D4EE64994EED}"/>
              </a:ext>
            </a:extLst>
          </p:cNvPr>
          <p:cNvCxnSpPr>
            <a:cxnSpLocks/>
          </p:cNvCxnSpPr>
          <p:nvPr/>
        </p:nvCxnSpPr>
        <p:spPr>
          <a:xfrm>
            <a:off x="1502797" y="3429000"/>
            <a:ext cx="1380513" cy="0"/>
          </a:xfrm>
          <a:prstGeom prst="straightConnector1">
            <a:avLst/>
          </a:prstGeom>
          <a:ln>
            <a:prstDash val="lgDash"/>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3BE19A83-B929-443E-9680-C3D661FADEBE}"/>
              </a:ext>
            </a:extLst>
          </p:cNvPr>
          <p:cNvSpPr txBox="1"/>
          <p:nvPr/>
        </p:nvSpPr>
        <p:spPr>
          <a:xfrm>
            <a:off x="1537463" y="3278776"/>
            <a:ext cx="1097024" cy="346249"/>
          </a:xfrm>
          <a:prstGeom prst="rect">
            <a:avLst/>
          </a:prstGeom>
          <a:noFill/>
        </p:spPr>
        <p:txBody>
          <a:bodyPr wrap="square" rtlCol="0">
            <a:spAutoFit/>
          </a:bodyPr>
          <a:lstStyle/>
          <a:p>
            <a:r>
              <a:rPr lang="en-US" sz="825" dirty="0"/>
              <a:t>Approx. Operational range of 78MJ</a:t>
            </a:r>
            <a:endParaRPr lang="en-CA" sz="825" dirty="0"/>
          </a:p>
        </p:txBody>
      </p:sp>
      <p:sp>
        <p:nvSpPr>
          <p:cNvPr id="21" name="Date Placeholder 20">
            <a:extLst>
              <a:ext uri="{FF2B5EF4-FFF2-40B4-BE49-F238E27FC236}">
                <a16:creationId xmlns:a16="http://schemas.microsoft.com/office/drawing/2014/main" id="{C39BE92E-018B-4B89-9415-7E7534BA1A5C}"/>
              </a:ext>
            </a:extLst>
          </p:cNvPr>
          <p:cNvSpPr>
            <a:spLocks noGrp="1"/>
          </p:cNvSpPr>
          <p:nvPr>
            <p:ph type="dt" sz="half" idx="10"/>
          </p:nvPr>
        </p:nvSpPr>
        <p:spPr/>
        <p:txBody>
          <a:bodyPr/>
          <a:lstStyle/>
          <a:p>
            <a:fld id="{D965648E-B217-40F2-924D-DC57EFD1B643}" type="datetime1">
              <a:rPr lang="en-CA" smtClean="0"/>
              <a:t>2024-03-21</a:t>
            </a:fld>
            <a:endParaRPr lang="en-CA"/>
          </a:p>
        </p:txBody>
      </p:sp>
      <p:sp>
        <p:nvSpPr>
          <p:cNvPr id="22" name="Footer Placeholder 21">
            <a:extLst>
              <a:ext uri="{FF2B5EF4-FFF2-40B4-BE49-F238E27FC236}">
                <a16:creationId xmlns:a16="http://schemas.microsoft.com/office/drawing/2014/main" id="{EFD66155-637B-4270-BF0D-A5273BA4D7FF}"/>
              </a:ext>
            </a:extLst>
          </p:cNvPr>
          <p:cNvSpPr>
            <a:spLocks noGrp="1"/>
          </p:cNvSpPr>
          <p:nvPr>
            <p:ph type="ftr" sz="quarter" idx="11"/>
          </p:nvPr>
        </p:nvSpPr>
        <p:spPr/>
        <p:txBody>
          <a:bodyPr/>
          <a:lstStyle/>
          <a:p>
            <a:r>
              <a:rPr lang="en-CA"/>
              <a:t>Blake Leverington - ECFA DRD4 WP4.5</a:t>
            </a:r>
          </a:p>
        </p:txBody>
      </p:sp>
      <p:sp>
        <p:nvSpPr>
          <p:cNvPr id="23" name="Slide Number Placeholder 22">
            <a:extLst>
              <a:ext uri="{FF2B5EF4-FFF2-40B4-BE49-F238E27FC236}">
                <a16:creationId xmlns:a16="http://schemas.microsoft.com/office/drawing/2014/main" id="{E62C1E27-9675-4381-BA29-E1C6A8531293}"/>
              </a:ext>
            </a:extLst>
          </p:cNvPr>
          <p:cNvSpPr>
            <a:spLocks noGrp="1"/>
          </p:cNvSpPr>
          <p:nvPr>
            <p:ph type="sldNum" sz="quarter" idx="12"/>
          </p:nvPr>
        </p:nvSpPr>
        <p:spPr/>
        <p:txBody>
          <a:bodyPr/>
          <a:lstStyle/>
          <a:p>
            <a:fld id="{F3CBEF0A-F9E6-4719-9F84-4284135C0D90}" type="slidenum">
              <a:rPr lang="en-CA" smtClean="0"/>
              <a:t>25</a:t>
            </a:fld>
            <a:endParaRPr lang="en-CA"/>
          </a:p>
        </p:txBody>
      </p:sp>
    </p:spTree>
    <p:extLst>
      <p:ext uri="{BB962C8B-B14F-4D97-AF65-F5344CB8AC3E}">
        <p14:creationId xmlns:p14="http://schemas.microsoft.com/office/powerpoint/2010/main" val="28069075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6497F4C-6EC0-45AA-949D-32101CD7F947}"/>
              </a:ext>
            </a:extLst>
          </p:cNvPr>
          <p:cNvSpPr>
            <a:spLocks noGrp="1"/>
          </p:cNvSpPr>
          <p:nvPr>
            <p:ph sz="half" idx="1"/>
          </p:nvPr>
        </p:nvSpPr>
        <p:spPr>
          <a:xfrm>
            <a:off x="628650" y="703691"/>
            <a:ext cx="4165987" cy="3929032"/>
          </a:xfrm>
        </p:spPr>
        <p:txBody>
          <a:bodyPr>
            <a:noAutofit/>
          </a:bodyPr>
          <a:lstStyle/>
          <a:p>
            <a:pPr marL="0" indent="0">
              <a:buNone/>
            </a:pPr>
            <a:r>
              <a:rPr lang="en-US" sz="1200" u="sng" dirty="0"/>
              <a:t>Task 4.5.1 Milestones:</a:t>
            </a:r>
          </a:p>
          <a:p>
            <a:pPr marL="257175" indent="-257175">
              <a:buFont typeface="+mj-lt"/>
              <a:buAutoNum type="arabicPeriod"/>
            </a:pPr>
            <a:r>
              <a:rPr lang="en-US" sz="1200" dirty="0"/>
              <a:t>First, identify new scintillators, fluorescent dyes, or fibre modifications</a:t>
            </a:r>
          </a:p>
          <a:p>
            <a:pPr lvl="1"/>
            <a:r>
              <a:rPr lang="en-US" sz="1200" dirty="0"/>
              <a:t>Market, literature (organic chemistry journals), simulation. </a:t>
            </a:r>
            <a:r>
              <a:rPr lang="en-US" sz="1200" b="1" dirty="0"/>
              <a:t>Make contacts.</a:t>
            </a:r>
          </a:p>
          <a:p>
            <a:pPr marL="342900" indent="-342900">
              <a:buFont typeface="+mj-lt"/>
              <a:buAutoNum type="arabicPeriod"/>
            </a:pPr>
            <a:r>
              <a:rPr lang="en-US" sz="1200" dirty="0"/>
              <a:t>Obtain samples and characterize the bulk scintillator material </a:t>
            </a:r>
            <a:r>
              <a:rPr lang="en-US" sz="1200" dirty="0">
                <a:sym typeface="Wingdings" panose="05000000000000000000" pitchFamily="2" charset="2"/>
              </a:rPr>
              <a:t> </a:t>
            </a:r>
            <a:r>
              <a:rPr lang="en-US" sz="1200" dirty="0">
                <a:solidFill>
                  <a:schemeClr val="accent2"/>
                </a:solidFill>
                <a:sym typeface="Wingdings" panose="05000000000000000000" pitchFamily="2" charset="2"/>
              </a:rPr>
              <a:t>Possibly the hardest part. We can’t produce our own.</a:t>
            </a:r>
            <a:endParaRPr lang="en-US" sz="1200" dirty="0">
              <a:solidFill>
                <a:schemeClr val="accent2"/>
              </a:solidFill>
            </a:endParaRPr>
          </a:p>
          <a:p>
            <a:pPr lvl="1"/>
            <a:r>
              <a:rPr lang="en-US" sz="1200" dirty="0"/>
              <a:t>Radiation hardness, timing, wavelength</a:t>
            </a:r>
          </a:p>
          <a:p>
            <a:pPr marL="342900" indent="-342900">
              <a:buFont typeface="+mj-lt"/>
              <a:buAutoNum type="arabicPeriod"/>
            </a:pPr>
            <a:r>
              <a:rPr lang="en-US" sz="1200" dirty="0"/>
              <a:t>Production of fibre samples (a few km) with Kuraray</a:t>
            </a:r>
          </a:p>
          <a:p>
            <a:pPr lvl="1"/>
            <a:r>
              <a:rPr lang="en-US" sz="1200" dirty="0"/>
              <a:t>In contact with positive response. Production facility closed until mid-2024.</a:t>
            </a:r>
          </a:p>
          <a:p>
            <a:pPr marL="342900" indent="-342900">
              <a:buFont typeface="+mj-lt"/>
              <a:buAutoNum type="arabicPeriod"/>
            </a:pPr>
            <a:r>
              <a:rPr lang="en-US" sz="1200" dirty="0"/>
              <a:t>Testing and qualification of prototype fibre samples</a:t>
            </a:r>
          </a:p>
          <a:p>
            <a:pPr lvl="1"/>
            <a:r>
              <a:rPr lang="en-US" sz="1200" dirty="0"/>
              <a:t>Light yield, attenuation length, timing, radiation hardness</a:t>
            </a:r>
          </a:p>
          <a:p>
            <a:pPr marL="0" indent="0">
              <a:buNone/>
            </a:pPr>
            <a:r>
              <a:rPr lang="en-US" sz="1200" u="sng" dirty="0"/>
              <a:t>Task 4.5.1 Deliverables:</a:t>
            </a:r>
          </a:p>
          <a:p>
            <a:pPr lvl="1"/>
            <a:r>
              <a:rPr lang="en-US" sz="1200" dirty="0"/>
              <a:t>Report on candidates (between 2 and 3)</a:t>
            </a:r>
          </a:p>
          <a:p>
            <a:pPr lvl="1"/>
            <a:r>
              <a:rPr lang="en-US" sz="1200" dirty="0"/>
              <a:t>Report on any produced prototype. </a:t>
            </a:r>
            <a:r>
              <a:rPr lang="en-US" sz="1200" dirty="0">
                <a:solidFill>
                  <a:schemeClr val="accent2"/>
                </a:solidFill>
              </a:rPr>
              <a:t>Not guaranteed to find any.</a:t>
            </a:r>
          </a:p>
        </p:txBody>
      </p:sp>
      <p:pic>
        <p:nvPicPr>
          <p:cNvPr id="9" name="Content Placeholder 8">
            <a:extLst>
              <a:ext uri="{FF2B5EF4-FFF2-40B4-BE49-F238E27FC236}">
                <a16:creationId xmlns:a16="http://schemas.microsoft.com/office/drawing/2014/main" id="{1DFDEE4B-2126-4A84-A520-E21E604D828A}"/>
              </a:ext>
            </a:extLst>
          </p:cNvPr>
          <p:cNvPicPr>
            <a:picLocks noGrp="1" noChangeAspect="1"/>
          </p:cNvPicPr>
          <p:nvPr>
            <p:ph sz="half" idx="2"/>
          </p:nvPr>
        </p:nvPicPr>
        <p:blipFill rotWithShape="1">
          <a:blip r:embed="rId2"/>
          <a:srcRect t="25635"/>
          <a:stretch/>
        </p:blipFill>
        <p:spPr>
          <a:xfrm>
            <a:off x="4679674" y="202521"/>
            <a:ext cx="3223378" cy="2964087"/>
          </a:xfrm>
          <a:prstGeom prst="rect">
            <a:avLst/>
          </a:prstGeom>
        </p:spPr>
      </p:pic>
      <p:sp>
        <p:nvSpPr>
          <p:cNvPr id="2" name="Title 1">
            <a:extLst>
              <a:ext uri="{FF2B5EF4-FFF2-40B4-BE49-F238E27FC236}">
                <a16:creationId xmlns:a16="http://schemas.microsoft.com/office/drawing/2014/main" id="{24869159-0B44-4C91-BD20-2C33C714CAAB}"/>
              </a:ext>
            </a:extLst>
          </p:cNvPr>
          <p:cNvSpPr>
            <a:spLocks noGrp="1"/>
          </p:cNvSpPr>
          <p:nvPr>
            <p:ph type="title"/>
          </p:nvPr>
        </p:nvSpPr>
        <p:spPr>
          <a:xfrm>
            <a:off x="628650" y="273844"/>
            <a:ext cx="7886700" cy="429847"/>
          </a:xfrm>
        </p:spPr>
        <p:txBody>
          <a:bodyPr>
            <a:normAutofit fontScale="90000"/>
          </a:bodyPr>
          <a:lstStyle/>
          <a:p>
            <a:r>
              <a:rPr lang="en-US" dirty="0"/>
              <a:t>WP 4.5</a:t>
            </a:r>
            <a:endParaRPr lang="en-CA" dirty="0"/>
          </a:p>
        </p:txBody>
      </p:sp>
      <p:pic>
        <p:nvPicPr>
          <p:cNvPr id="10" name="Picture 9">
            <a:extLst>
              <a:ext uri="{FF2B5EF4-FFF2-40B4-BE49-F238E27FC236}">
                <a16:creationId xmlns:a16="http://schemas.microsoft.com/office/drawing/2014/main" id="{215976F8-093B-4898-8EF5-748251D79AF5}"/>
              </a:ext>
            </a:extLst>
          </p:cNvPr>
          <p:cNvPicPr>
            <a:picLocks noChangeAspect="1"/>
          </p:cNvPicPr>
          <p:nvPr/>
        </p:nvPicPr>
        <p:blipFill rotWithShape="1">
          <a:blip r:embed="rId3"/>
          <a:srcRect t="21983" r="23833"/>
          <a:stretch/>
        </p:blipFill>
        <p:spPr>
          <a:xfrm rot="5400000">
            <a:off x="6774601" y="3023576"/>
            <a:ext cx="1099222" cy="1464894"/>
          </a:xfrm>
          <a:prstGeom prst="rect">
            <a:avLst/>
          </a:prstGeom>
        </p:spPr>
      </p:pic>
      <p:sp>
        <p:nvSpPr>
          <p:cNvPr id="11" name="TextBox 10">
            <a:extLst>
              <a:ext uri="{FF2B5EF4-FFF2-40B4-BE49-F238E27FC236}">
                <a16:creationId xmlns:a16="http://schemas.microsoft.com/office/drawing/2014/main" id="{E80CF05B-C137-47E1-A99D-8A4996EAC5AA}"/>
              </a:ext>
            </a:extLst>
          </p:cNvPr>
          <p:cNvSpPr txBox="1"/>
          <p:nvPr/>
        </p:nvSpPr>
        <p:spPr>
          <a:xfrm>
            <a:off x="6654609" y="4305635"/>
            <a:ext cx="1551137" cy="473206"/>
          </a:xfrm>
          <a:prstGeom prst="rect">
            <a:avLst/>
          </a:prstGeom>
          <a:noFill/>
        </p:spPr>
        <p:txBody>
          <a:bodyPr wrap="square" rtlCol="0">
            <a:spAutoFit/>
          </a:bodyPr>
          <a:lstStyle/>
          <a:p>
            <a:r>
              <a:rPr lang="en-US" sz="825" dirty="0"/>
              <a:t>SP32 and SP33 Sample 2 months after irradiation at CERN (~50kGy).</a:t>
            </a:r>
            <a:endParaRPr lang="en-CA" sz="825" dirty="0"/>
          </a:p>
        </p:txBody>
      </p:sp>
      <p:pic>
        <p:nvPicPr>
          <p:cNvPr id="16" name="Picture 15">
            <a:extLst>
              <a:ext uri="{FF2B5EF4-FFF2-40B4-BE49-F238E27FC236}">
                <a16:creationId xmlns:a16="http://schemas.microsoft.com/office/drawing/2014/main" id="{F09FBFBA-A773-441E-9FCA-10F0EA26C819}"/>
              </a:ext>
            </a:extLst>
          </p:cNvPr>
          <p:cNvPicPr>
            <a:picLocks noChangeAspect="1"/>
          </p:cNvPicPr>
          <p:nvPr/>
        </p:nvPicPr>
        <p:blipFill>
          <a:blip r:embed="rId4"/>
          <a:stretch>
            <a:fillRect/>
          </a:stretch>
        </p:blipFill>
        <p:spPr>
          <a:xfrm>
            <a:off x="5343466" y="3312635"/>
            <a:ext cx="1311143" cy="1212326"/>
          </a:xfrm>
          <a:prstGeom prst="rect">
            <a:avLst/>
          </a:prstGeom>
        </p:spPr>
      </p:pic>
      <p:cxnSp>
        <p:nvCxnSpPr>
          <p:cNvPr id="5" name="Straight Connector 4">
            <a:extLst>
              <a:ext uri="{FF2B5EF4-FFF2-40B4-BE49-F238E27FC236}">
                <a16:creationId xmlns:a16="http://schemas.microsoft.com/office/drawing/2014/main" id="{EFC0BFA6-4E8E-4DA5-A4AE-AA346E4CCE73}"/>
              </a:ext>
            </a:extLst>
          </p:cNvPr>
          <p:cNvCxnSpPr/>
          <p:nvPr/>
        </p:nvCxnSpPr>
        <p:spPr>
          <a:xfrm>
            <a:off x="6863963" y="3405147"/>
            <a:ext cx="0" cy="500932"/>
          </a:xfrm>
          <a:prstGeom prst="line">
            <a:avLst/>
          </a:prstGeom>
        </p:spPr>
        <p:style>
          <a:lnRef idx="3">
            <a:schemeClr val="dk1"/>
          </a:lnRef>
          <a:fillRef idx="0">
            <a:schemeClr val="dk1"/>
          </a:fillRef>
          <a:effectRef idx="2">
            <a:schemeClr val="dk1"/>
          </a:effectRef>
          <a:fontRef idx="minor">
            <a:schemeClr val="tx1"/>
          </a:fontRef>
        </p:style>
      </p:cxnSp>
      <p:cxnSp>
        <p:nvCxnSpPr>
          <p:cNvPr id="12" name="Straight Connector 11">
            <a:extLst>
              <a:ext uri="{FF2B5EF4-FFF2-40B4-BE49-F238E27FC236}">
                <a16:creationId xmlns:a16="http://schemas.microsoft.com/office/drawing/2014/main" id="{62236653-AABF-4477-B0D4-1EBE4B58B79D}"/>
              </a:ext>
            </a:extLst>
          </p:cNvPr>
          <p:cNvCxnSpPr/>
          <p:nvPr/>
        </p:nvCxnSpPr>
        <p:spPr>
          <a:xfrm>
            <a:off x="7169096" y="3405147"/>
            <a:ext cx="0" cy="500932"/>
          </a:xfrm>
          <a:prstGeom prst="line">
            <a:avLst/>
          </a:prstGeom>
        </p:spPr>
        <p:style>
          <a:lnRef idx="3">
            <a:schemeClr val="dk1"/>
          </a:lnRef>
          <a:fillRef idx="0">
            <a:schemeClr val="dk1"/>
          </a:fillRef>
          <a:effectRef idx="2">
            <a:schemeClr val="dk1"/>
          </a:effectRef>
          <a:fontRef idx="minor">
            <a:schemeClr val="tx1"/>
          </a:fontRef>
        </p:style>
      </p:cxnSp>
      <p:sp>
        <p:nvSpPr>
          <p:cNvPr id="6" name="Date Placeholder 5">
            <a:extLst>
              <a:ext uri="{FF2B5EF4-FFF2-40B4-BE49-F238E27FC236}">
                <a16:creationId xmlns:a16="http://schemas.microsoft.com/office/drawing/2014/main" id="{AE3AB958-983A-4560-94CE-273507417EF5}"/>
              </a:ext>
            </a:extLst>
          </p:cNvPr>
          <p:cNvSpPr>
            <a:spLocks noGrp="1"/>
          </p:cNvSpPr>
          <p:nvPr>
            <p:ph type="dt" sz="half" idx="10"/>
          </p:nvPr>
        </p:nvSpPr>
        <p:spPr/>
        <p:txBody>
          <a:bodyPr/>
          <a:lstStyle/>
          <a:p>
            <a:fld id="{14EDD90D-5289-413A-B85C-3CF3916584F7}" type="datetime1">
              <a:rPr lang="en-CA" smtClean="0"/>
              <a:t>2024-03-21</a:t>
            </a:fld>
            <a:endParaRPr lang="en-CA"/>
          </a:p>
        </p:txBody>
      </p:sp>
      <p:sp>
        <p:nvSpPr>
          <p:cNvPr id="7" name="Footer Placeholder 6">
            <a:extLst>
              <a:ext uri="{FF2B5EF4-FFF2-40B4-BE49-F238E27FC236}">
                <a16:creationId xmlns:a16="http://schemas.microsoft.com/office/drawing/2014/main" id="{8AF43729-9A06-45E7-B0D7-6469ED946D39}"/>
              </a:ext>
            </a:extLst>
          </p:cNvPr>
          <p:cNvSpPr>
            <a:spLocks noGrp="1"/>
          </p:cNvSpPr>
          <p:nvPr>
            <p:ph type="ftr" sz="quarter" idx="11"/>
          </p:nvPr>
        </p:nvSpPr>
        <p:spPr/>
        <p:txBody>
          <a:bodyPr/>
          <a:lstStyle/>
          <a:p>
            <a:r>
              <a:rPr lang="en-CA"/>
              <a:t>Blake Leverington - ECFA DRD4 WP4.5</a:t>
            </a:r>
          </a:p>
        </p:txBody>
      </p:sp>
      <p:sp>
        <p:nvSpPr>
          <p:cNvPr id="8" name="Slide Number Placeholder 7">
            <a:extLst>
              <a:ext uri="{FF2B5EF4-FFF2-40B4-BE49-F238E27FC236}">
                <a16:creationId xmlns:a16="http://schemas.microsoft.com/office/drawing/2014/main" id="{879C773A-BF1C-4562-9443-95AB72F86DD4}"/>
              </a:ext>
            </a:extLst>
          </p:cNvPr>
          <p:cNvSpPr>
            <a:spLocks noGrp="1"/>
          </p:cNvSpPr>
          <p:nvPr>
            <p:ph type="sldNum" sz="quarter" idx="12"/>
          </p:nvPr>
        </p:nvSpPr>
        <p:spPr/>
        <p:txBody>
          <a:bodyPr/>
          <a:lstStyle/>
          <a:p>
            <a:fld id="{F3CBEF0A-F9E6-4719-9F84-4284135C0D90}" type="slidenum">
              <a:rPr lang="en-CA" smtClean="0"/>
              <a:t>26</a:t>
            </a:fld>
            <a:endParaRPr lang="en-CA"/>
          </a:p>
        </p:txBody>
      </p:sp>
    </p:spTree>
    <p:extLst>
      <p:ext uri="{BB962C8B-B14F-4D97-AF65-F5344CB8AC3E}">
        <p14:creationId xmlns:p14="http://schemas.microsoft.com/office/powerpoint/2010/main" val="38213616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5444622-916D-46C5-8F04-19C177832E6B}"/>
              </a:ext>
            </a:extLst>
          </p:cNvPr>
          <p:cNvSpPr>
            <a:spLocks noGrp="1"/>
          </p:cNvSpPr>
          <p:nvPr>
            <p:ph sz="half" idx="1"/>
          </p:nvPr>
        </p:nvSpPr>
        <p:spPr>
          <a:xfrm>
            <a:off x="685800" y="804879"/>
            <a:ext cx="3886200" cy="3804575"/>
          </a:xfrm>
        </p:spPr>
        <p:txBody>
          <a:bodyPr>
            <a:normAutofit fontScale="92500" lnSpcReduction="10000"/>
          </a:bodyPr>
          <a:lstStyle/>
          <a:p>
            <a:pPr marL="0" indent="0">
              <a:buNone/>
            </a:pPr>
            <a:r>
              <a:rPr lang="en-US" sz="1500" dirty="0"/>
              <a:t>EPFL</a:t>
            </a:r>
          </a:p>
          <a:p>
            <a:pPr lvl="1"/>
            <a:r>
              <a:rPr lang="en-US" sz="1350" dirty="0"/>
              <a:t>Has produced a few fibre based trackers and telescopes for various experiments and projects</a:t>
            </a:r>
          </a:p>
          <a:p>
            <a:pPr lvl="1"/>
            <a:r>
              <a:rPr lang="en-US" sz="1350" dirty="0"/>
              <a:t>SiPM development with Hamamatsu and FBK; </a:t>
            </a:r>
            <a:r>
              <a:rPr lang="en-US" sz="1350" dirty="0" err="1"/>
              <a:t>microlenses</a:t>
            </a:r>
            <a:r>
              <a:rPr lang="en-US" sz="1350" dirty="0"/>
              <a:t>; irradiation studies</a:t>
            </a:r>
          </a:p>
          <a:p>
            <a:pPr lvl="1"/>
            <a:r>
              <a:rPr lang="en-US" sz="1350" dirty="0"/>
              <a:t>Fibre winding for LHCB SciFi Tracker</a:t>
            </a:r>
          </a:p>
          <a:p>
            <a:pPr lvl="1"/>
            <a:r>
              <a:rPr lang="en-US" sz="1350" dirty="0"/>
              <a:t>Cryo-cooling of SiPMs for LHCb Upgrade 2</a:t>
            </a:r>
          </a:p>
          <a:p>
            <a:pPr lvl="1"/>
            <a:r>
              <a:rPr lang="en-US" sz="1350" dirty="0"/>
              <a:t>Investigating new scintillators with polymer chemists at EPFL</a:t>
            </a:r>
          </a:p>
          <a:p>
            <a:pPr lvl="1"/>
            <a:r>
              <a:rPr lang="en-US" sz="1350" dirty="0"/>
              <a:t>Good connection with Kuraray (fibres)</a:t>
            </a:r>
          </a:p>
          <a:p>
            <a:pPr lvl="1"/>
            <a:endParaRPr lang="en-US" sz="1350" dirty="0"/>
          </a:p>
          <a:p>
            <a:pPr marL="0" indent="0">
              <a:buNone/>
            </a:pPr>
            <a:r>
              <a:rPr lang="en-US" sz="1500" dirty="0"/>
              <a:t>Heidelberg</a:t>
            </a:r>
          </a:p>
          <a:p>
            <a:pPr lvl="1"/>
            <a:r>
              <a:rPr lang="en-US" sz="1350" dirty="0"/>
              <a:t>Module production for LHCb SciFi Tracker</a:t>
            </a:r>
          </a:p>
          <a:p>
            <a:pPr lvl="1"/>
            <a:r>
              <a:rPr lang="en-US" sz="1350" dirty="0"/>
              <a:t>Irradiation studies of Fibres</a:t>
            </a:r>
          </a:p>
          <a:p>
            <a:pPr lvl="1"/>
            <a:r>
              <a:rPr lang="en-US" sz="1350" dirty="0"/>
              <a:t>Development of LHCb Upgrade 2 Fibre and Pixel Tracker</a:t>
            </a:r>
          </a:p>
          <a:p>
            <a:pPr lvl="1"/>
            <a:r>
              <a:rPr lang="en-US" sz="1350" dirty="0"/>
              <a:t>Ion-beam profile monitor for HIT clinic</a:t>
            </a:r>
          </a:p>
          <a:p>
            <a:pPr lvl="1"/>
            <a:r>
              <a:rPr lang="en-US" sz="1350" dirty="0"/>
              <a:t>Investigating new scintillators for fibres</a:t>
            </a:r>
            <a:endParaRPr lang="en-CA" sz="1350" dirty="0"/>
          </a:p>
        </p:txBody>
      </p:sp>
      <p:graphicFrame>
        <p:nvGraphicFramePr>
          <p:cNvPr id="5" name="Content Placeholder 4">
            <a:extLst>
              <a:ext uri="{FF2B5EF4-FFF2-40B4-BE49-F238E27FC236}">
                <a16:creationId xmlns:a16="http://schemas.microsoft.com/office/drawing/2014/main" id="{57300EDC-B266-4F32-A7C2-7FC462E50D2C}"/>
              </a:ext>
            </a:extLst>
          </p:cNvPr>
          <p:cNvGraphicFramePr>
            <a:graphicFrameLocks noGrp="1"/>
          </p:cNvGraphicFramePr>
          <p:nvPr>
            <p:ph sz="half" idx="2"/>
            <p:extLst/>
          </p:nvPr>
        </p:nvGraphicFramePr>
        <p:xfrm>
          <a:off x="6072313" y="397847"/>
          <a:ext cx="1343025" cy="1417320"/>
        </p:xfrm>
        <a:graphic>
          <a:graphicData uri="http://schemas.openxmlformats.org/drawingml/2006/table">
            <a:tbl>
              <a:tblPr/>
              <a:tblGrid>
                <a:gridCol w="857250">
                  <a:extLst>
                    <a:ext uri="{9D8B030D-6E8A-4147-A177-3AD203B41FA5}">
                      <a16:colId xmlns:a16="http://schemas.microsoft.com/office/drawing/2014/main" val="2842423462"/>
                    </a:ext>
                  </a:extLst>
                </a:gridCol>
                <a:gridCol w="485775">
                  <a:extLst>
                    <a:ext uri="{9D8B030D-6E8A-4147-A177-3AD203B41FA5}">
                      <a16:colId xmlns:a16="http://schemas.microsoft.com/office/drawing/2014/main" val="3874128026"/>
                    </a:ext>
                  </a:extLst>
                </a:gridCol>
              </a:tblGrid>
              <a:tr h="177165">
                <a:tc>
                  <a:txBody>
                    <a:bodyPr/>
                    <a:lstStyle/>
                    <a:p>
                      <a:pPr algn="l" fontAlgn="b"/>
                      <a:r>
                        <a:rPr lang="en-CA" sz="900" b="0" i="0" u="none" strike="noStrike">
                          <a:solidFill>
                            <a:srgbClr val="000000"/>
                          </a:solidFill>
                          <a:effectLst/>
                          <a:latin typeface="Calibri" panose="020F0502020204030204" pitchFamily="34" charset="0"/>
                        </a:rPr>
                        <a:t>WP 4.5</a:t>
                      </a:r>
                    </a:p>
                  </a:txBody>
                  <a:tcPr marL="5715" marR="5715" marT="5715" marB="3429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F2CD"/>
                    </a:solidFill>
                  </a:tcPr>
                </a:tc>
                <a:tc>
                  <a:txBody>
                    <a:bodyPr/>
                    <a:lstStyle/>
                    <a:p>
                      <a:pPr algn="l" fontAlgn="b"/>
                      <a:r>
                        <a:rPr lang="en-CA" sz="900" b="0" i="0" u="none" strike="noStrike">
                          <a:solidFill>
                            <a:srgbClr val="000000"/>
                          </a:solidFill>
                          <a:effectLst/>
                          <a:latin typeface="Calibri" panose="020F0502020204030204" pitchFamily="34" charset="0"/>
                        </a:rPr>
                        <a:t>4.5.1</a:t>
                      </a:r>
                    </a:p>
                  </a:txBody>
                  <a:tcPr marL="5715" marR="5715" marT="5715" marB="3429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3109746410"/>
                  </a:ext>
                </a:extLst>
              </a:tr>
              <a:tr h="177165">
                <a:tc>
                  <a:txBody>
                    <a:bodyPr/>
                    <a:lstStyle/>
                    <a:p>
                      <a:pPr algn="l" fontAlgn="b"/>
                      <a:r>
                        <a:rPr lang="en-CA" sz="800" b="0" i="0" u="none" strike="noStrike">
                          <a:solidFill>
                            <a:srgbClr val="000000"/>
                          </a:solidFill>
                          <a:effectLst/>
                          <a:latin typeface="Arial" panose="020B0604020202020204" pitchFamily="34" charset="0"/>
                        </a:rPr>
                        <a:t>CERN SY-BI</a:t>
                      </a:r>
                    </a:p>
                  </a:txBody>
                  <a:tcPr marL="5715" marR="5715" marT="5715"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tc>
                  <a:txBody>
                    <a:bodyPr/>
                    <a:lstStyle/>
                    <a:p>
                      <a:pPr algn="ctr" fontAlgn="b"/>
                      <a:r>
                        <a:rPr lang="en-CA" sz="900" b="0" i="0" u="none" strike="noStrike">
                          <a:solidFill>
                            <a:srgbClr val="000000"/>
                          </a:solidFill>
                          <a:effectLst/>
                          <a:latin typeface="Calibri" panose="020F0502020204030204" pitchFamily="34" charset="0"/>
                        </a:rPr>
                        <a:t>x</a:t>
                      </a:r>
                    </a:p>
                  </a:txBody>
                  <a:tcPr marL="5715" marR="5715" marT="5715"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2763846019"/>
                  </a:ext>
                </a:extLst>
              </a:tr>
              <a:tr h="177165">
                <a:tc>
                  <a:txBody>
                    <a:bodyPr/>
                    <a:lstStyle/>
                    <a:p>
                      <a:pPr algn="l" fontAlgn="b"/>
                      <a:r>
                        <a:rPr lang="en-CA" sz="800" b="0" i="0" u="none" strike="noStrike">
                          <a:solidFill>
                            <a:srgbClr val="000000"/>
                          </a:solidFill>
                          <a:effectLst/>
                          <a:latin typeface="Arial" panose="020B0604020202020204" pitchFamily="34" charset="0"/>
                        </a:rPr>
                        <a:t>CERN-EP</a:t>
                      </a:r>
                    </a:p>
                  </a:txBody>
                  <a:tcPr marL="5715" marR="5715" marT="5715"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tc>
                  <a:txBody>
                    <a:bodyPr/>
                    <a:lstStyle/>
                    <a:p>
                      <a:pPr algn="ctr" fontAlgn="b"/>
                      <a:r>
                        <a:rPr lang="en-CA" sz="900" b="0" i="0" u="none" strike="noStrike">
                          <a:solidFill>
                            <a:srgbClr val="000000"/>
                          </a:solidFill>
                          <a:effectLst/>
                          <a:latin typeface="Calibri" panose="020F0502020204030204" pitchFamily="34" charset="0"/>
                        </a:rPr>
                        <a:t>x</a:t>
                      </a:r>
                    </a:p>
                  </a:txBody>
                  <a:tcPr marL="5715" marR="5715" marT="5715"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3617262617"/>
                  </a:ext>
                </a:extLst>
              </a:tr>
              <a:tr h="177165">
                <a:tc>
                  <a:txBody>
                    <a:bodyPr/>
                    <a:lstStyle/>
                    <a:p>
                      <a:pPr algn="l" fontAlgn="b"/>
                      <a:r>
                        <a:rPr lang="en-CA" sz="800" b="0" i="0" u="none" strike="noStrike">
                          <a:solidFill>
                            <a:srgbClr val="000000"/>
                          </a:solidFill>
                          <a:effectLst/>
                          <a:latin typeface="Arial" panose="020B0604020202020204" pitchFamily="34" charset="0"/>
                        </a:rPr>
                        <a:t>CERN-LHCb</a:t>
                      </a:r>
                    </a:p>
                  </a:txBody>
                  <a:tcPr marL="5715" marR="5715" marT="5715"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tc>
                  <a:txBody>
                    <a:bodyPr/>
                    <a:lstStyle/>
                    <a:p>
                      <a:pPr algn="ctr" fontAlgn="b"/>
                      <a:r>
                        <a:rPr lang="en-CA" sz="900" b="0" i="0" u="none" strike="noStrike">
                          <a:solidFill>
                            <a:srgbClr val="000000"/>
                          </a:solidFill>
                          <a:effectLst/>
                          <a:latin typeface="Calibri" panose="020F0502020204030204" pitchFamily="34" charset="0"/>
                        </a:rPr>
                        <a:t>x</a:t>
                      </a:r>
                    </a:p>
                  </a:txBody>
                  <a:tcPr marL="5715" marR="5715" marT="5715"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2091356997"/>
                  </a:ext>
                </a:extLst>
              </a:tr>
              <a:tr h="177165">
                <a:tc>
                  <a:txBody>
                    <a:bodyPr/>
                    <a:lstStyle/>
                    <a:p>
                      <a:pPr algn="l" fontAlgn="b"/>
                      <a:r>
                        <a:rPr lang="en-CA" sz="800" b="0" i="0" u="none" strike="noStrike">
                          <a:solidFill>
                            <a:srgbClr val="000000"/>
                          </a:solidFill>
                          <a:effectLst/>
                          <a:latin typeface="Arial" panose="020B0604020202020204" pitchFamily="34" charset="0"/>
                        </a:rPr>
                        <a:t>Clermont-Ferrand</a:t>
                      </a:r>
                    </a:p>
                  </a:txBody>
                  <a:tcPr marL="5715" marR="5715" marT="5715"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tc>
                  <a:txBody>
                    <a:bodyPr/>
                    <a:lstStyle/>
                    <a:p>
                      <a:pPr algn="ctr" fontAlgn="b"/>
                      <a:r>
                        <a:rPr lang="en-CA" sz="900" b="0" i="0" u="none" strike="noStrike">
                          <a:solidFill>
                            <a:srgbClr val="000000"/>
                          </a:solidFill>
                          <a:effectLst/>
                          <a:latin typeface="Calibri" panose="020F0502020204030204" pitchFamily="34" charset="0"/>
                        </a:rPr>
                        <a:t>x</a:t>
                      </a:r>
                    </a:p>
                  </a:txBody>
                  <a:tcPr marL="5715" marR="5715" marT="5715"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2229947264"/>
                  </a:ext>
                </a:extLst>
              </a:tr>
              <a:tr h="177165">
                <a:tc>
                  <a:txBody>
                    <a:bodyPr/>
                    <a:lstStyle/>
                    <a:p>
                      <a:pPr algn="l" fontAlgn="b"/>
                      <a:r>
                        <a:rPr lang="en-CA" sz="800" b="0" i="0" u="none" strike="noStrike">
                          <a:solidFill>
                            <a:srgbClr val="000000"/>
                          </a:solidFill>
                          <a:effectLst/>
                          <a:latin typeface="Arial" panose="020B0604020202020204" pitchFamily="34" charset="0"/>
                        </a:rPr>
                        <a:t>Heidelberg</a:t>
                      </a:r>
                    </a:p>
                  </a:txBody>
                  <a:tcPr marL="5715" marR="5715" marT="5715"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tc>
                  <a:txBody>
                    <a:bodyPr/>
                    <a:lstStyle/>
                    <a:p>
                      <a:pPr algn="ctr" fontAlgn="b"/>
                      <a:r>
                        <a:rPr lang="en-CA" sz="900" b="0" i="0" u="none" strike="noStrike">
                          <a:solidFill>
                            <a:srgbClr val="000000"/>
                          </a:solidFill>
                          <a:effectLst/>
                          <a:latin typeface="Calibri" panose="020F0502020204030204" pitchFamily="34" charset="0"/>
                        </a:rPr>
                        <a:t>x</a:t>
                      </a:r>
                    </a:p>
                  </a:txBody>
                  <a:tcPr marL="5715" marR="5715" marT="5715"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1066896836"/>
                  </a:ext>
                </a:extLst>
              </a:tr>
              <a:tr h="177165">
                <a:tc>
                  <a:txBody>
                    <a:bodyPr/>
                    <a:lstStyle/>
                    <a:p>
                      <a:pPr algn="l" fontAlgn="b"/>
                      <a:r>
                        <a:rPr lang="en-CA" sz="800" b="0" i="0" u="none" strike="noStrike">
                          <a:solidFill>
                            <a:srgbClr val="000000"/>
                          </a:solidFill>
                          <a:effectLst/>
                          <a:latin typeface="Arial" panose="020B0604020202020204" pitchFamily="34" charset="0"/>
                        </a:rPr>
                        <a:t>Lausanne - EPFL</a:t>
                      </a:r>
                    </a:p>
                  </a:txBody>
                  <a:tcPr marL="5715" marR="5715" marT="5715"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F2CD"/>
                    </a:solidFill>
                  </a:tcPr>
                </a:tc>
                <a:tc>
                  <a:txBody>
                    <a:bodyPr/>
                    <a:lstStyle/>
                    <a:p>
                      <a:pPr algn="ctr" fontAlgn="b"/>
                      <a:r>
                        <a:rPr lang="en-CA" sz="900" b="0" i="0" u="none" strike="noStrike">
                          <a:solidFill>
                            <a:srgbClr val="000000"/>
                          </a:solidFill>
                          <a:effectLst/>
                          <a:latin typeface="Calibri" panose="020F0502020204030204" pitchFamily="34" charset="0"/>
                        </a:rPr>
                        <a:t>x</a:t>
                      </a:r>
                    </a:p>
                  </a:txBody>
                  <a:tcPr marL="5715" marR="5715" marT="5715"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3466376551"/>
                  </a:ext>
                </a:extLst>
              </a:tr>
              <a:tr h="177165">
                <a:tc>
                  <a:txBody>
                    <a:bodyPr/>
                    <a:lstStyle/>
                    <a:p>
                      <a:pPr algn="l" fontAlgn="b"/>
                      <a:r>
                        <a:rPr lang="en-CA" sz="800" b="1" i="0" u="none" strike="noStrike" dirty="0">
                          <a:solidFill>
                            <a:srgbClr val="000000"/>
                          </a:solidFill>
                          <a:effectLst/>
                          <a:latin typeface="Arial" panose="020B0604020202020204" pitchFamily="34" charset="0"/>
                        </a:rPr>
                        <a:t>No. of groups</a:t>
                      </a:r>
                    </a:p>
                  </a:txBody>
                  <a:tcPr marL="5715" marR="5715" marT="5715" marB="3429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F2CD"/>
                    </a:solidFill>
                  </a:tcPr>
                </a:tc>
                <a:tc>
                  <a:txBody>
                    <a:bodyPr/>
                    <a:lstStyle/>
                    <a:p>
                      <a:pPr algn="ctr" fontAlgn="b"/>
                      <a:r>
                        <a:rPr lang="en-CA" sz="900" b="1" i="0" u="none" strike="noStrike" dirty="0">
                          <a:solidFill>
                            <a:srgbClr val="000000"/>
                          </a:solidFill>
                          <a:effectLst/>
                          <a:latin typeface="Calibri" panose="020F0502020204030204" pitchFamily="34" charset="0"/>
                        </a:rPr>
                        <a:t>6</a:t>
                      </a:r>
                    </a:p>
                  </a:txBody>
                  <a:tcPr marL="5715" marR="5715" marT="5715" marB="3429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EF2CD"/>
                    </a:solidFill>
                  </a:tcPr>
                </a:tc>
                <a:extLst>
                  <a:ext uri="{0D108BD9-81ED-4DB2-BD59-A6C34878D82A}">
                    <a16:rowId xmlns:a16="http://schemas.microsoft.com/office/drawing/2014/main" val="3451466678"/>
                  </a:ext>
                </a:extLst>
              </a:tr>
            </a:tbl>
          </a:graphicData>
        </a:graphic>
      </p:graphicFrame>
      <p:sp>
        <p:nvSpPr>
          <p:cNvPr id="2" name="Title 1">
            <a:extLst>
              <a:ext uri="{FF2B5EF4-FFF2-40B4-BE49-F238E27FC236}">
                <a16:creationId xmlns:a16="http://schemas.microsoft.com/office/drawing/2014/main" id="{948D03E3-DBC8-4AA6-91A6-EB1B1BE9DFF5}"/>
              </a:ext>
            </a:extLst>
          </p:cNvPr>
          <p:cNvSpPr>
            <a:spLocks noGrp="1"/>
          </p:cNvSpPr>
          <p:nvPr>
            <p:ph type="title"/>
          </p:nvPr>
        </p:nvSpPr>
        <p:spPr>
          <a:xfrm>
            <a:off x="628650" y="93472"/>
            <a:ext cx="7886700" cy="608751"/>
          </a:xfrm>
        </p:spPr>
        <p:txBody>
          <a:bodyPr/>
          <a:lstStyle/>
          <a:p>
            <a:r>
              <a:rPr lang="en-US" dirty="0"/>
              <a:t>Participating Groups</a:t>
            </a:r>
            <a:endParaRPr lang="en-CA" dirty="0"/>
          </a:p>
        </p:txBody>
      </p:sp>
      <p:sp>
        <p:nvSpPr>
          <p:cNvPr id="6" name="TextBox 5">
            <a:extLst>
              <a:ext uri="{FF2B5EF4-FFF2-40B4-BE49-F238E27FC236}">
                <a16:creationId xmlns:a16="http://schemas.microsoft.com/office/drawing/2014/main" id="{64C76340-CB42-44C4-AD7B-C53FF36FAE32}"/>
              </a:ext>
            </a:extLst>
          </p:cNvPr>
          <p:cNvSpPr txBox="1"/>
          <p:nvPr/>
        </p:nvSpPr>
        <p:spPr>
          <a:xfrm>
            <a:off x="5024071" y="2128006"/>
            <a:ext cx="3953786" cy="2146998"/>
          </a:xfrm>
          <a:prstGeom prst="rect">
            <a:avLst/>
          </a:prstGeom>
          <a:noFill/>
        </p:spPr>
        <p:txBody>
          <a:bodyPr wrap="square" rtlCol="0">
            <a:spAutoFit/>
          </a:bodyPr>
          <a:lstStyle/>
          <a:p>
            <a:r>
              <a:rPr lang="en-US" sz="1275" dirty="0"/>
              <a:t>CERN-LHCb + -EP + SY-BI</a:t>
            </a:r>
          </a:p>
          <a:p>
            <a:pPr marL="557213" lvl="1" indent="-214313">
              <a:buFont typeface="Arial" panose="020B0604020202020204" pitchFamily="34" charset="0"/>
              <a:buChar char="•"/>
            </a:pPr>
            <a:r>
              <a:rPr lang="en-US" sz="1125" dirty="0"/>
              <a:t>SPACAL for LHCb ECAL LS3 and Run5/6 Upgrades</a:t>
            </a:r>
          </a:p>
          <a:p>
            <a:pPr marL="557213" lvl="1" indent="-214313">
              <a:buFont typeface="Arial" panose="020B0604020202020204" pitchFamily="34" charset="0"/>
              <a:buChar char="•"/>
            </a:pPr>
            <a:r>
              <a:rPr lang="en-US" sz="1125" dirty="0"/>
              <a:t>Irradiation of Scintillators</a:t>
            </a:r>
          </a:p>
          <a:p>
            <a:pPr marL="557213" lvl="1" indent="-214313">
              <a:buFont typeface="Arial" panose="020B0604020202020204" pitchFamily="34" charset="0"/>
              <a:buChar char="•"/>
            </a:pPr>
            <a:r>
              <a:rPr lang="en-US" sz="1125" dirty="0"/>
              <a:t>LHCb SciFi QA</a:t>
            </a:r>
          </a:p>
          <a:p>
            <a:pPr marL="557213" lvl="1" indent="-214313">
              <a:buFont typeface="Arial" panose="020B0604020202020204" pitchFamily="34" charset="0"/>
              <a:buChar char="•"/>
            </a:pPr>
            <a:r>
              <a:rPr lang="en-US" sz="1125" dirty="0"/>
              <a:t>Scintillator irradiation and characterization</a:t>
            </a:r>
          </a:p>
          <a:p>
            <a:pPr marL="557213" lvl="1" indent="-214313">
              <a:buFont typeface="Arial" panose="020B0604020202020204" pitchFamily="34" charset="0"/>
              <a:buChar char="•"/>
            </a:pPr>
            <a:r>
              <a:rPr lang="en-US" sz="1125" dirty="0"/>
              <a:t>Beam Instrumentation </a:t>
            </a:r>
          </a:p>
          <a:p>
            <a:pPr marL="214313" indent="-214313">
              <a:buFont typeface="Arial" panose="020B0604020202020204" pitchFamily="34" charset="0"/>
              <a:buChar char="•"/>
            </a:pPr>
            <a:endParaRPr lang="en-US" sz="1013" dirty="0"/>
          </a:p>
          <a:p>
            <a:r>
              <a:rPr lang="en-US" sz="1275" dirty="0"/>
              <a:t>Clermont-Ferrand (Pascal Perret et al.)</a:t>
            </a:r>
          </a:p>
          <a:p>
            <a:pPr marL="557213" lvl="1" indent="-214313">
              <a:buFont typeface="Arial" panose="020B0604020202020204" pitchFamily="34" charset="0"/>
              <a:buChar char="•"/>
            </a:pPr>
            <a:r>
              <a:rPr lang="en-US" sz="1125" dirty="0"/>
              <a:t>LHCb SciFi Tracker Electronics</a:t>
            </a:r>
          </a:p>
          <a:p>
            <a:pPr marL="557213" lvl="1" indent="-214313">
              <a:buFont typeface="Arial" panose="020B0604020202020204" pitchFamily="34" charset="0"/>
              <a:buChar char="•"/>
            </a:pPr>
            <a:endParaRPr lang="en-US" sz="1013" dirty="0"/>
          </a:p>
          <a:p>
            <a:pPr marL="214313" indent="-214313">
              <a:buFont typeface="Arial" panose="020B0604020202020204" pitchFamily="34" charset="0"/>
              <a:buChar char="•"/>
            </a:pPr>
            <a:r>
              <a:rPr lang="en-US" sz="1013" dirty="0"/>
              <a:t>Other groups expressed interest in the WG, but not willing to commit to the WP</a:t>
            </a:r>
            <a:endParaRPr lang="en-CA" sz="1013" dirty="0"/>
          </a:p>
        </p:txBody>
      </p:sp>
      <p:sp>
        <p:nvSpPr>
          <p:cNvPr id="7" name="Date Placeholder 6">
            <a:extLst>
              <a:ext uri="{FF2B5EF4-FFF2-40B4-BE49-F238E27FC236}">
                <a16:creationId xmlns:a16="http://schemas.microsoft.com/office/drawing/2014/main" id="{71DABFA8-BC4A-4499-BB7B-AB39024EB1A8}"/>
              </a:ext>
            </a:extLst>
          </p:cNvPr>
          <p:cNvSpPr>
            <a:spLocks noGrp="1"/>
          </p:cNvSpPr>
          <p:nvPr>
            <p:ph type="dt" sz="half" idx="10"/>
          </p:nvPr>
        </p:nvSpPr>
        <p:spPr/>
        <p:txBody>
          <a:bodyPr/>
          <a:lstStyle/>
          <a:p>
            <a:fld id="{097B6D1B-B8FF-44D7-9851-404A7FA112D2}" type="datetime1">
              <a:rPr lang="en-CA" smtClean="0"/>
              <a:t>2024-03-21</a:t>
            </a:fld>
            <a:endParaRPr lang="en-CA"/>
          </a:p>
        </p:txBody>
      </p:sp>
      <p:sp>
        <p:nvSpPr>
          <p:cNvPr id="8" name="Footer Placeholder 7">
            <a:extLst>
              <a:ext uri="{FF2B5EF4-FFF2-40B4-BE49-F238E27FC236}">
                <a16:creationId xmlns:a16="http://schemas.microsoft.com/office/drawing/2014/main" id="{BF1A5857-A8E8-4C79-A9BB-7A8CE9196658}"/>
              </a:ext>
            </a:extLst>
          </p:cNvPr>
          <p:cNvSpPr>
            <a:spLocks noGrp="1"/>
          </p:cNvSpPr>
          <p:nvPr>
            <p:ph type="ftr" sz="quarter" idx="11"/>
          </p:nvPr>
        </p:nvSpPr>
        <p:spPr/>
        <p:txBody>
          <a:bodyPr/>
          <a:lstStyle/>
          <a:p>
            <a:r>
              <a:rPr lang="en-CA" dirty="0"/>
              <a:t>Blake Leverington - ECFA DRD4 WP4.5</a:t>
            </a:r>
          </a:p>
        </p:txBody>
      </p:sp>
      <p:sp>
        <p:nvSpPr>
          <p:cNvPr id="9" name="Slide Number Placeholder 8">
            <a:extLst>
              <a:ext uri="{FF2B5EF4-FFF2-40B4-BE49-F238E27FC236}">
                <a16:creationId xmlns:a16="http://schemas.microsoft.com/office/drawing/2014/main" id="{11DF014B-2CFB-4246-98BA-57D5894471EA}"/>
              </a:ext>
            </a:extLst>
          </p:cNvPr>
          <p:cNvSpPr>
            <a:spLocks noGrp="1"/>
          </p:cNvSpPr>
          <p:nvPr>
            <p:ph type="sldNum" sz="quarter" idx="12"/>
          </p:nvPr>
        </p:nvSpPr>
        <p:spPr/>
        <p:txBody>
          <a:bodyPr/>
          <a:lstStyle/>
          <a:p>
            <a:fld id="{F3CBEF0A-F9E6-4719-9F84-4284135C0D90}" type="slidenum">
              <a:rPr lang="en-CA" smtClean="0"/>
              <a:t>27</a:t>
            </a:fld>
            <a:endParaRPr lang="en-CA"/>
          </a:p>
        </p:txBody>
      </p:sp>
    </p:spTree>
    <p:extLst>
      <p:ext uri="{BB962C8B-B14F-4D97-AF65-F5344CB8AC3E}">
        <p14:creationId xmlns:p14="http://schemas.microsoft.com/office/powerpoint/2010/main" val="30776792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76885387-73B6-47FD-B863-76A30B4D209E}"/>
              </a:ext>
            </a:extLst>
          </p:cNvPr>
          <p:cNvSpPr>
            <a:spLocks noGrp="1"/>
          </p:cNvSpPr>
          <p:nvPr>
            <p:ph type="title"/>
          </p:nvPr>
        </p:nvSpPr>
        <p:spPr>
          <a:xfrm>
            <a:off x="628650" y="66370"/>
            <a:ext cx="7886700" cy="575813"/>
          </a:xfrm>
        </p:spPr>
        <p:txBody>
          <a:bodyPr/>
          <a:lstStyle/>
          <a:p>
            <a:r>
              <a:rPr lang="en-US" dirty="0"/>
              <a:t>Resources</a:t>
            </a:r>
            <a:endParaRPr lang="en-CA" dirty="0"/>
          </a:p>
        </p:txBody>
      </p:sp>
      <p:graphicFrame>
        <p:nvGraphicFramePr>
          <p:cNvPr id="5" name="Content Placeholder 4">
            <a:extLst>
              <a:ext uri="{FF2B5EF4-FFF2-40B4-BE49-F238E27FC236}">
                <a16:creationId xmlns:a16="http://schemas.microsoft.com/office/drawing/2014/main" id="{3306BE7B-7C07-40EA-8359-4F408F6DA33D}"/>
              </a:ext>
            </a:extLst>
          </p:cNvPr>
          <p:cNvGraphicFramePr>
            <a:graphicFrameLocks noGrp="1"/>
          </p:cNvGraphicFramePr>
          <p:nvPr>
            <p:ph sz="half" idx="4294967295"/>
            <p:extLst/>
          </p:nvPr>
        </p:nvGraphicFramePr>
        <p:xfrm>
          <a:off x="628651" y="1523309"/>
          <a:ext cx="4868294" cy="1816874"/>
        </p:xfrm>
        <a:graphic>
          <a:graphicData uri="http://schemas.openxmlformats.org/drawingml/2006/table">
            <a:tbl>
              <a:tblPr/>
              <a:tblGrid>
                <a:gridCol w="883833">
                  <a:extLst>
                    <a:ext uri="{9D8B030D-6E8A-4147-A177-3AD203B41FA5}">
                      <a16:colId xmlns:a16="http://schemas.microsoft.com/office/drawing/2014/main" val="381420726"/>
                    </a:ext>
                  </a:extLst>
                </a:gridCol>
                <a:gridCol w="450935">
                  <a:extLst>
                    <a:ext uri="{9D8B030D-6E8A-4147-A177-3AD203B41FA5}">
                      <a16:colId xmlns:a16="http://schemas.microsoft.com/office/drawing/2014/main" val="3090292117"/>
                    </a:ext>
                  </a:extLst>
                </a:gridCol>
                <a:gridCol w="324673">
                  <a:extLst>
                    <a:ext uri="{9D8B030D-6E8A-4147-A177-3AD203B41FA5}">
                      <a16:colId xmlns:a16="http://schemas.microsoft.com/office/drawing/2014/main" val="2564639335"/>
                    </a:ext>
                  </a:extLst>
                </a:gridCol>
                <a:gridCol w="281384">
                  <a:extLst>
                    <a:ext uri="{9D8B030D-6E8A-4147-A177-3AD203B41FA5}">
                      <a16:colId xmlns:a16="http://schemas.microsoft.com/office/drawing/2014/main" val="2175394480"/>
                    </a:ext>
                  </a:extLst>
                </a:gridCol>
                <a:gridCol w="281384">
                  <a:extLst>
                    <a:ext uri="{9D8B030D-6E8A-4147-A177-3AD203B41FA5}">
                      <a16:colId xmlns:a16="http://schemas.microsoft.com/office/drawing/2014/main" val="3949335232"/>
                    </a:ext>
                  </a:extLst>
                </a:gridCol>
                <a:gridCol w="281384">
                  <a:extLst>
                    <a:ext uri="{9D8B030D-6E8A-4147-A177-3AD203B41FA5}">
                      <a16:colId xmlns:a16="http://schemas.microsoft.com/office/drawing/2014/main" val="3133132492"/>
                    </a:ext>
                  </a:extLst>
                </a:gridCol>
                <a:gridCol w="281384">
                  <a:extLst>
                    <a:ext uri="{9D8B030D-6E8A-4147-A177-3AD203B41FA5}">
                      <a16:colId xmlns:a16="http://schemas.microsoft.com/office/drawing/2014/main" val="2447748198"/>
                    </a:ext>
                  </a:extLst>
                </a:gridCol>
                <a:gridCol w="281384">
                  <a:extLst>
                    <a:ext uri="{9D8B030D-6E8A-4147-A177-3AD203B41FA5}">
                      <a16:colId xmlns:a16="http://schemas.microsoft.com/office/drawing/2014/main" val="1720397618"/>
                    </a:ext>
                  </a:extLst>
                </a:gridCol>
                <a:gridCol w="281384">
                  <a:extLst>
                    <a:ext uri="{9D8B030D-6E8A-4147-A177-3AD203B41FA5}">
                      <a16:colId xmlns:a16="http://schemas.microsoft.com/office/drawing/2014/main" val="3192907748"/>
                    </a:ext>
                  </a:extLst>
                </a:gridCol>
                <a:gridCol w="281384">
                  <a:extLst>
                    <a:ext uri="{9D8B030D-6E8A-4147-A177-3AD203B41FA5}">
                      <a16:colId xmlns:a16="http://schemas.microsoft.com/office/drawing/2014/main" val="306173425"/>
                    </a:ext>
                  </a:extLst>
                </a:gridCol>
                <a:gridCol w="313851">
                  <a:extLst>
                    <a:ext uri="{9D8B030D-6E8A-4147-A177-3AD203B41FA5}">
                      <a16:colId xmlns:a16="http://schemas.microsoft.com/office/drawing/2014/main" val="1605577358"/>
                    </a:ext>
                  </a:extLst>
                </a:gridCol>
                <a:gridCol w="319262">
                  <a:extLst>
                    <a:ext uri="{9D8B030D-6E8A-4147-A177-3AD203B41FA5}">
                      <a16:colId xmlns:a16="http://schemas.microsoft.com/office/drawing/2014/main" val="982564205"/>
                    </a:ext>
                  </a:extLst>
                </a:gridCol>
                <a:gridCol w="324673">
                  <a:extLst>
                    <a:ext uri="{9D8B030D-6E8A-4147-A177-3AD203B41FA5}">
                      <a16:colId xmlns:a16="http://schemas.microsoft.com/office/drawing/2014/main" val="2546481649"/>
                    </a:ext>
                  </a:extLst>
                </a:gridCol>
                <a:gridCol w="281384">
                  <a:extLst>
                    <a:ext uri="{9D8B030D-6E8A-4147-A177-3AD203B41FA5}">
                      <a16:colId xmlns:a16="http://schemas.microsoft.com/office/drawing/2014/main" val="1025583618"/>
                    </a:ext>
                  </a:extLst>
                </a:gridCol>
              </a:tblGrid>
              <a:tr h="445709">
                <a:tc>
                  <a:txBody>
                    <a:bodyPr/>
                    <a:lstStyle/>
                    <a:p>
                      <a:pPr algn="l" fontAlgn="ctr"/>
                      <a:r>
                        <a:rPr lang="en-CA" sz="800" b="1" i="0" u="none" strike="noStrike">
                          <a:solidFill>
                            <a:srgbClr val="C00000"/>
                          </a:solidFill>
                          <a:effectLst/>
                          <a:latin typeface="Arial" panose="020B0604020202020204" pitchFamily="34" charset="0"/>
                        </a:rPr>
                        <a:t>Group</a:t>
                      </a:r>
                    </a:p>
                  </a:txBody>
                  <a:tcPr marL="3168" marR="3168" marT="3168" marB="19009"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endParaRPr lang="en-CA" sz="800" b="1" i="0" u="none" strike="noStrike">
                        <a:solidFill>
                          <a:srgbClr val="C00000"/>
                        </a:solidFill>
                        <a:effectLst/>
                        <a:latin typeface="Arial" panose="020B0604020202020204" pitchFamily="34" charset="0"/>
                      </a:endParaRPr>
                    </a:p>
                  </a:txBody>
                  <a:tcPr marL="3168" marR="3168" marT="3168" marB="19009"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b"/>
                      <a:r>
                        <a:rPr lang="en-CA" sz="800" b="1" i="0" u="none" strike="noStrike">
                          <a:solidFill>
                            <a:srgbClr val="C00000"/>
                          </a:solidFill>
                          <a:effectLst/>
                          <a:latin typeface="Arial" panose="020B0604020202020204" pitchFamily="34" charset="0"/>
                        </a:rPr>
                        <a:t>FTE available</a:t>
                      </a:r>
                    </a:p>
                  </a:txBody>
                  <a:tcPr marL="3168" marR="3168" marT="3168" marB="19009"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CA"/>
                    </a:p>
                  </a:txBody>
                  <a:tcPr/>
                </a:tc>
                <a:tc hMerge="1">
                  <a:txBody>
                    <a:bodyPr/>
                    <a:lstStyle/>
                    <a:p>
                      <a:endParaRPr lang="en-CA"/>
                    </a:p>
                  </a:txBody>
                  <a:tcPr/>
                </a:tc>
                <a:tc hMerge="1">
                  <a:txBody>
                    <a:bodyPr/>
                    <a:lstStyle/>
                    <a:p>
                      <a:endParaRPr lang="en-CA"/>
                    </a:p>
                  </a:txBody>
                  <a:tcPr/>
                </a:tc>
                <a:tc gridSpan="4">
                  <a:txBody>
                    <a:bodyPr/>
                    <a:lstStyle/>
                    <a:p>
                      <a:pPr algn="ctr" fontAlgn="b"/>
                      <a:r>
                        <a:rPr lang="en-CA" sz="800" b="1" i="0" u="none" strike="noStrike">
                          <a:solidFill>
                            <a:srgbClr val="C00000"/>
                          </a:solidFill>
                          <a:effectLst/>
                          <a:latin typeface="Arial" panose="020B0604020202020204" pitchFamily="34" charset="0"/>
                        </a:rPr>
                        <a:t>add. FTE needed</a:t>
                      </a:r>
                    </a:p>
                  </a:txBody>
                  <a:tcPr marL="3168" marR="3168" marT="3168" marB="19009"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CA"/>
                    </a:p>
                  </a:txBody>
                  <a:tcPr/>
                </a:tc>
                <a:tc hMerge="1">
                  <a:txBody>
                    <a:bodyPr/>
                    <a:lstStyle/>
                    <a:p>
                      <a:endParaRPr lang="en-CA"/>
                    </a:p>
                  </a:txBody>
                  <a:tcPr/>
                </a:tc>
                <a:tc hMerge="1">
                  <a:txBody>
                    <a:bodyPr/>
                    <a:lstStyle/>
                    <a:p>
                      <a:endParaRPr lang="en-CA"/>
                    </a:p>
                  </a:txBody>
                  <a:tcPr/>
                </a:tc>
                <a:tc gridSpan="4">
                  <a:txBody>
                    <a:bodyPr/>
                    <a:lstStyle/>
                    <a:p>
                      <a:pPr algn="ctr" fontAlgn="b"/>
                      <a:r>
                        <a:rPr lang="en-CA" sz="800" b="1" i="0" u="none" strike="noStrike">
                          <a:solidFill>
                            <a:srgbClr val="C00000"/>
                          </a:solidFill>
                          <a:effectLst/>
                          <a:latin typeface="Arial" panose="020B0604020202020204" pitchFamily="34" charset="0"/>
                        </a:rPr>
                        <a:t>funds available [kEUR]</a:t>
                      </a:r>
                    </a:p>
                  </a:txBody>
                  <a:tcPr marL="3168" marR="3168" marT="3168" marB="19009"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CA"/>
                    </a:p>
                  </a:txBody>
                  <a:tcPr/>
                </a:tc>
                <a:tc hMerge="1">
                  <a:txBody>
                    <a:bodyPr/>
                    <a:lstStyle/>
                    <a:p>
                      <a:endParaRPr lang="en-CA"/>
                    </a:p>
                  </a:txBody>
                  <a:tcPr/>
                </a:tc>
                <a:tc hMerge="1">
                  <a:txBody>
                    <a:bodyPr/>
                    <a:lstStyle/>
                    <a:p>
                      <a:endParaRPr lang="en-CA"/>
                    </a:p>
                  </a:txBody>
                  <a:tcPr/>
                </a:tc>
                <a:extLst>
                  <a:ext uri="{0D108BD9-81ED-4DB2-BD59-A6C34878D82A}">
                    <a16:rowId xmlns:a16="http://schemas.microsoft.com/office/drawing/2014/main" val="333205373"/>
                  </a:ext>
                </a:extLst>
              </a:tr>
              <a:tr h="243114">
                <a:tc>
                  <a:txBody>
                    <a:bodyPr/>
                    <a:lstStyle/>
                    <a:p>
                      <a:pPr algn="l" fontAlgn="b"/>
                      <a:r>
                        <a:rPr lang="en-CA" sz="800" b="1" i="0" u="none" strike="noStrike">
                          <a:solidFill>
                            <a:srgbClr val="C00000"/>
                          </a:solidFill>
                          <a:effectLst/>
                          <a:latin typeface="Arial" panose="020B0604020202020204" pitchFamily="34" charset="0"/>
                        </a:rPr>
                        <a:t>Short name</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CA" sz="800" b="1" i="0" u="none" strike="noStrike">
                          <a:solidFill>
                            <a:srgbClr val="C00000"/>
                          </a:solidFill>
                          <a:effectLst/>
                          <a:latin typeface="Arial" panose="020B0604020202020204" pitchFamily="34" charset="0"/>
                        </a:rPr>
                        <a:t>Country</a:t>
                      </a:r>
                    </a:p>
                  </a:txBody>
                  <a:tcPr marL="3168" marR="3168" marT="3168" marB="19009"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800" b="1" i="0" u="none" strike="noStrike">
                          <a:solidFill>
                            <a:srgbClr val="C00000"/>
                          </a:solidFill>
                          <a:effectLst/>
                          <a:latin typeface="Arial" panose="020B0604020202020204" pitchFamily="34" charset="0"/>
                        </a:rPr>
                        <a:t>2024</a:t>
                      </a:r>
                    </a:p>
                  </a:txBody>
                  <a:tcPr marL="3168" marR="3168" marT="3168" marB="19009"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800" b="1" i="0" u="none" strike="noStrike">
                          <a:solidFill>
                            <a:srgbClr val="C00000"/>
                          </a:solidFill>
                          <a:effectLst/>
                          <a:latin typeface="Arial" panose="020B0604020202020204" pitchFamily="34" charset="0"/>
                        </a:rPr>
                        <a:t>2025</a:t>
                      </a:r>
                    </a:p>
                  </a:txBody>
                  <a:tcPr marL="3168" marR="3168" marT="3168" marB="19009"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800" b="1" i="0" u="none" strike="noStrike">
                          <a:solidFill>
                            <a:srgbClr val="C00000"/>
                          </a:solidFill>
                          <a:effectLst/>
                          <a:latin typeface="Arial" panose="020B0604020202020204" pitchFamily="34" charset="0"/>
                        </a:rPr>
                        <a:t>2026</a:t>
                      </a:r>
                    </a:p>
                  </a:txBody>
                  <a:tcPr marL="3168" marR="3168" marT="3168" marB="19009"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800" b="1" i="0" u="none" strike="noStrike">
                          <a:solidFill>
                            <a:srgbClr val="C00000"/>
                          </a:solidFill>
                          <a:effectLst/>
                          <a:latin typeface="Arial" panose="020B0604020202020204" pitchFamily="34" charset="0"/>
                        </a:rPr>
                        <a:t>&gt;2026</a:t>
                      </a:r>
                    </a:p>
                  </a:txBody>
                  <a:tcPr marL="3168" marR="3168" marT="3168" marB="19009"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800" b="1" i="0" u="none" strike="noStrike">
                          <a:solidFill>
                            <a:srgbClr val="C00000"/>
                          </a:solidFill>
                          <a:effectLst/>
                          <a:latin typeface="Arial" panose="020B0604020202020204" pitchFamily="34" charset="0"/>
                        </a:rPr>
                        <a:t>2024</a:t>
                      </a:r>
                    </a:p>
                  </a:txBody>
                  <a:tcPr marL="3168" marR="3168" marT="3168" marB="19009"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800" b="1" i="0" u="none" strike="noStrike">
                          <a:solidFill>
                            <a:srgbClr val="C00000"/>
                          </a:solidFill>
                          <a:effectLst/>
                          <a:latin typeface="Arial" panose="020B0604020202020204" pitchFamily="34" charset="0"/>
                        </a:rPr>
                        <a:t>2025</a:t>
                      </a:r>
                    </a:p>
                  </a:txBody>
                  <a:tcPr marL="3168" marR="3168" marT="3168" marB="19009"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800" b="1" i="0" u="none" strike="noStrike">
                          <a:solidFill>
                            <a:srgbClr val="C00000"/>
                          </a:solidFill>
                          <a:effectLst/>
                          <a:latin typeface="Arial" panose="020B0604020202020204" pitchFamily="34" charset="0"/>
                        </a:rPr>
                        <a:t>2026</a:t>
                      </a:r>
                    </a:p>
                  </a:txBody>
                  <a:tcPr marL="3168" marR="3168" marT="3168" marB="19009"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800" b="1" i="0" u="none" strike="noStrike">
                          <a:solidFill>
                            <a:srgbClr val="C00000"/>
                          </a:solidFill>
                          <a:effectLst/>
                          <a:latin typeface="Arial" panose="020B0604020202020204" pitchFamily="34" charset="0"/>
                        </a:rPr>
                        <a:t>&gt;2026</a:t>
                      </a:r>
                    </a:p>
                  </a:txBody>
                  <a:tcPr marL="3168" marR="3168" marT="3168" marB="19009"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800" b="1" i="0" u="none" strike="noStrike">
                          <a:solidFill>
                            <a:srgbClr val="C00000"/>
                          </a:solidFill>
                          <a:effectLst/>
                          <a:latin typeface="Arial" panose="020B0604020202020204" pitchFamily="34" charset="0"/>
                        </a:rPr>
                        <a:t>2024</a:t>
                      </a:r>
                    </a:p>
                  </a:txBody>
                  <a:tcPr marL="3168" marR="3168" marT="3168" marB="19009"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800" b="1" i="0" u="none" strike="noStrike">
                          <a:solidFill>
                            <a:srgbClr val="C00000"/>
                          </a:solidFill>
                          <a:effectLst/>
                          <a:latin typeface="Arial" panose="020B0604020202020204" pitchFamily="34" charset="0"/>
                        </a:rPr>
                        <a:t>2025</a:t>
                      </a:r>
                    </a:p>
                  </a:txBody>
                  <a:tcPr marL="3168" marR="3168" marT="3168" marB="19009"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800" b="1" i="0" u="none" strike="noStrike">
                          <a:solidFill>
                            <a:srgbClr val="C00000"/>
                          </a:solidFill>
                          <a:effectLst/>
                          <a:latin typeface="Arial" panose="020B0604020202020204" pitchFamily="34" charset="0"/>
                        </a:rPr>
                        <a:t>2026</a:t>
                      </a:r>
                    </a:p>
                  </a:txBody>
                  <a:tcPr marL="3168" marR="3168" marT="3168" marB="19009"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CA" sz="800" b="1" i="0" u="none" strike="noStrike">
                          <a:solidFill>
                            <a:srgbClr val="C00000"/>
                          </a:solidFill>
                          <a:effectLst/>
                          <a:latin typeface="Arial" panose="020B0604020202020204" pitchFamily="34" charset="0"/>
                        </a:rPr>
                        <a:t>&gt;2026</a:t>
                      </a:r>
                    </a:p>
                  </a:txBody>
                  <a:tcPr marL="3168" marR="3168" marT="3168" marB="19009"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1092775"/>
                  </a:ext>
                </a:extLst>
              </a:tr>
              <a:tr h="188009">
                <a:tc>
                  <a:txBody>
                    <a:bodyPr/>
                    <a:lstStyle/>
                    <a:p>
                      <a:pPr algn="l" fontAlgn="b"/>
                      <a:r>
                        <a:rPr lang="en-CA" sz="800" b="1" i="0" u="none" strike="noStrike">
                          <a:solidFill>
                            <a:srgbClr val="000000"/>
                          </a:solidFill>
                          <a:effectLst/>
                          <a:latin typeface="Arial" panose="020B0604020202020204" pitchFamily="34" charset="0"/>
                        </a:rPr>
                        <a:t>CERN SY-BI</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CE</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0.10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0.10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0.10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0.10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endParaRPr lang="en-CA" sz="800" b="1" i="0" u="none" strike="noStrike">
                        <a:solidFill>
                          <a:srgbClr val="000000"/>
                        </a:solidFill>
                        <a:effectLst/>
                        <a:latin typeface="Arial" panose="020B0604020202020204" pitchFamily="34" charset="0"/>
                      </a:endParaRP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72075416"/>
                  </a:ext>
                </a:extLst>
              </a:tr>
              <a:tr h="188009">
                <a:tc>
                  <a:txBody>
                    <a:bodyPr/>
                    <a:lstStyle/>
                    <a:p>
                      <a:pPr algn="l" fontAlgn="b"/>
                      <a:r>
                        <a:rPr lang="en-CA" sz="800" b="1" i="0" u="none" strike="noStrike">
                          <a:solidFill>
                            <a:srgbClr val="000000"/>
                          </a:solidFill>
                          <a:effectLst/>
                          <a:latin typeface="Arial" panose="020B0604020202020204" pitchFamily="34" charset="0"/>
                        </a:rPr>
                        <a:t>CERN-EP</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CE</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0.10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0.10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0.10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0.10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1.00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1.00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1.00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endParaRPr lang="en-CA" sz="800" b="1" i="0" u="none" strike="noStrike">
                        <a:solidFill>
                          <a:srgbClr val="000000"/>
                        </a:solidFill>
                        <a:effectLst/>
                        <a:latin typeface="Arial" panose="020B0604020202020204" pitchFamily="34" charset="0"/>
                      </a:endParaRP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940996549"/>
                  </a:ext>
                </a:extLst>
              </a:tr>
              <a:tr h="188009">
                <a:tc>
                  <a:txBody>
                    <a:bodyPr/>
                    <a:lstStyle/>
                    <a:p>
                      <a:pPr algn="l" fontAlgn="b"/>
                      <a:r>
                        <a:rPr lang="en-CA" sz="800" b="1" i="0" u="none" strike="noStrike">
                          <a:solidFill>
                            <a:srgbClr val="000000"/>
                          </a:solidFill>
                          <a:effectLst/>
                          <a:latin typeface="Arial" panose="020B0604020202020204" pitchFamily="34" charset="0"/>
                        </a:rPr>
                        <a:t>CERN-LHCb</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CE</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0.10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0.10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0.10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0.10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endParaRPr lang="en-CA" sz="800" b="1" i="0" u="none" strike="noStrike">
                        <a:solidFill>
                          <a:srgbClr val="000000"/>
                        </a:solidFill>
                        <a:effectLst/>
                        <a:latin typeface="Arial" panose="020B0604020202020204" pitchFamily="34" charset="0"/>
                      </a:endParaRP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71749633"/>
                  </a:ext>
                </a:extLst>
              </a:tr>
              <a:tr h="188009">
                <a:tc>
                  <a:txBody>
                    <a:bodyPr/>
                    <a:lstStyle/>
                    <a:p>
                      <a:pPr algn="l" fontAlgn="b"/>
                      <a:r>
                        <a:rPr lang="en-CA" sz="800" b="1" i="0" u="none" strike="noStrike">
                          <a:solidFill>
                            <a:srgbClr val="000000"/>
                          </a:solidFill>
                          <a:effectLst/>
                          <a:latin typeface="Arial" panose="020B0604020202020204" pitchFamily="34" charset="0"/>
                        </a:rPr>
                        <a:t>Clermont-Ferrand</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FR</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0.10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0.10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0.10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0.10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1.00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1.00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1.00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endParaRPr lang="en-CA" sz="800" b="1" i="0" u="none" strike="noStrike">
                        <a:solidFill>
                          <a:srgbClr val="000000"/>
                        </a:solidFill>
                        <a:effectLst/>
                        <a:latin typeface="Arial" panose="020B0604020202020204" pitchFamily="34" charset="0"/>
                      </a:endParaRP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27112800"/>
                  </a:ext>
                </a:extLst>
              </a:tr>
              <a:tr h="188009">
                <a:tc>
                  <a:txBody>
                    <a:bodyPr/>
                    <a:lstStyle/>
                    <a:p>
                      <a:pPr algn="l" fontAlgn="b"/>
                      <a:r>
                        <a:rPr lang="en-CA" sz="800" b="1" i="0" u="none" strike="noStrike">
                          <a:solidFill>
                            <a:srgbClr val="000000"/>
                          </a:solidFill>
                          <a:effectLst/>
                          <a:latin typeface="Arial" panose="020B0604020202020204" pitchFamily="34" charset="0"/>
                        </a:rPr>
                        <a:t>Heidelberg</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DE</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0.2</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0.4</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0.4</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0.4</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7.00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7.00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7.00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endParaRPr lang="en-CA" sz="800" b="1" i="0" u="none" strike="noStrike">
                        <a:solidFill>
                          <a:srgbClr val="000000"/>
                        </a:solidFill>
                        <a:effectLst/>
                        <a:latin typeface="Arial" panose="020B0604020202020204" pitchFamily="34" charset="0"/>
                      </a:endParaRP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65060634"/>
                  </a:ext>
                </a:extLst>
              </a:tr>
              <a:tr h="188009">
                <a:tc>
                  <a:txBody>
                    <a:bodyPr/>
                    <a:lstStyle/>
                    <a:p>
                      <a:pPr algn="l" fontAlgn="b"/>
                      <a:r>
                        <a:rPr lang="en-CA" sz="800" b="1" i="0" u="none" strike="noStrike">
                          <a:solidFill>
                            <a:srgbClr val="000000"/>
                          </a:solidFill>
                          <a:effectLst/>
                          <a:latin typeface="Arial" panose="020B0604020202020204" pitchFamily="34" charset="0"/>
                        </a:rPr>
                        <a:t>Lausanne - EPFL</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dirty="0">
                          <a:solidFill>
                            <a:srgbClr val="000000"/>
                          </a:solidFill>
                          <a:effectLst/>
                          <a:latin typeface="Arial" panose="020B0604020202020204" pitchFamily="34" charset="0"/>
                        </a:rPr>
                        <a:t>CH</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dirty="0">
                          <a:solidFill>
                            <a:srgbClr val="000000"/>
                          </a:solidFill>
                          <a:effectLst/>
                          <a:latin typeface="Arial" panose="020B0604020202020204" pitchFamily="34" charset="0"/>
                        </a:rPr>
                        <a:t>0.4</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0.4</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0.4</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0.4</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2</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2</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2</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2</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50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50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a:solidFill>
                            <a:srgbClr val="000000"/>
                          </a:solidFill>
                          <a:effectLst/>
                          <a:latin typeface="Arial" panose="020B0604020202020204" pitchFamily="34" charset="0"/>
                        </a:rPr>
                        <a:t>50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CA" sz="800" b="1" i="0" u="none" strike="noStrike" dirty="0">
                          <a:solidFill>
                            <a:srgbClr val="000000"/>
                          </a:solidFill>
                          <a:effectLst/>
                          <a:latin typeface="Arial" panose="020B0604020202020204" pitchFamily="34" charset="0"/>
                        </a:rPr>
                        <a:t>10</a:t>
                      </a:r>
                    </a:p>
                  </a:txBody>
                  <a:tcPr marL="3168" marR="3168" marT="3168" marB="19009"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87689076"/>
                  </a:ext>
                </a:extLst>
              </a:tr>
            </a:tbl>
          </a:graphicData>
        </a:graphic>
      </p:graphicFrame>
      <p:sp>
        <p:nvSpPr>
          <p:cNvPr id="7" name="Date Placeholder 6">
            <a:extLst>
              <a:ext uri="{FF2B5EF4-FFF2-40B4-BE49-F238E27FC236}">
                <a16:creationId xmlns:a16="http://schemas.microsoft.com/office/drawing/2014/main" id="{8501D0A5-FE7C-4F90-9C18-03869C5FC250}"/>
              </a:ext>
            </a:extLst>
          </p:cNvPr>
          <p:cNvSpPr>
            <a:spLocks noGrp="1"/>
          </p:cNvSpPr>
          <p:nvPr>
            <p:ph type="dt" sz="half" idx="10"/>
          </p:nvPr>
        </p:nvSpPr>
        <p:spPr/>
        <p:txBody>
          <a:bodyPr/>
          <a:lstStyle/>
          <a:p>
            <a:fld id="{63AB640C-6C9A-43A9-BD74-2E3D075896A1}" type="datetime1">
              <a:rPr lang="en-CA" smtClean="0"/>
              <a:t>2024-03-21</a:t>
            </a:fld>
            <a:endParaRPr lang="en-CA"/>
          </a:p>
        </p:txBody>
      </p:sp>
      <p:sp>
        <p:nvSpPr>
          <p:cNvPr id="8" name="Footer Placeholder 7">
            <a:extLst>
              <a:ext uri="{FF2B5EF4-FFF2-40B4-BE49-F238E27FC236}">
                <a16:creationId xmlns:a16="http://schemas.microsoft.com/office/drawing/2014/main" id="{7FE44E2D-5553-4586-B282-D18A258CA846}"/>
              </a:ext>
            </a:extLst>
          </p:cNvPr>
          <p:cNvSpPr>
            <a:spLocks noGrp="1"/>
          </p:cNvSpPr>
          <p:nvPr>
            <p:ph type="ftr" sz="quarter" idx="11"/>
          </p:nvPr>
        </p:nvSpPr>
        <p:spPr/>
        <p:txBody>
          <a:bodyPr/>
          <a:lstStyle/>
          <a:p>
            <a:r>
              <a:rPr lang="en-CA"/>
              <a:t>Blake Leverington - ECFA DRD4 WP4.5</a:t>
            </a:r>
          </a:p>
        </p:txBody>
      </p:sp>
      <p:sp>
        <p:nvSpPr>
          <p:cNvPr id="9" name="Slide Number Placeholder 8">
            <a:extLst>
              <a:ext uri="{FF2B5EF4-FFF2-40B4-BE49-F238E27FC236}">
                <a16:creationId xmlns:a16="http://schemas.microsoft.com/office/drawing/2014/main" id="{91896C7C-0490-4607-B50B-D1A48CB1F2EF}"/>
              </a:ext>
            </a:extLst>
          </p:cNvPr>
          <p:cNvSpPr>
            <a:spLocks noGrp="1"/>
          </p:cNvSpPr>
          <p:nvPr>
            <p:ph type="sldNum" sz="quarter" idx="12"/>
          </p:nvPr>
        </p:nvSpPr>
        <p:spPr/>
        <p:txBody>
          <a:bodyPr/>
          <a:lstStyle/>
          <a:p>
            <a:fld id="{F3CBEF0A-F9E6-4719-9F84-4284135C0D90}" type="slidenum">
              <a:rPr lang="en-CA" smtClean="0"/>
              <a:t>28</a:t>
            </a:fld>
            <a:endParaRPr lang="en-CA"/>
          </a:p>
        </p:txBody>
      </p:sp>
    </p:spTree>
    <p:extLst>
      <p:ext uri="{BB962C8B-B14F-4D97-AF65-F5344CB8AC3E}">
        <p14:creationId xmlns:p14="http://schemas.microsoft.com/office/powerpoint/2010/main" val="2927467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EAFA3-9D0A-4C3E-BE42-DA751222662C}"/>
              </a:ext>
            </a:extLst>
          </p:cNvPr>
          <p:cNvSpPr>
            <a:spLocks noGrp="1"/>
          </p:cNvSpPr>
          <p:nvPr>
            <p:ph type="title"/>
          </p:nvPr>
        </p:nvSpPr>
        <p:spPr/>
        <p:txBody>
          <a:bodyPr/>
          <a:lstStyle/>
          <a:p>
            <a:r>
              <a:rPr lang="en-US" dirty="0"/>
              <a:t>SciFi in Upgrade 2</a:t>
            </a:r>
            <a:endParaRPr lang="en-CA" dirty="0"/>
          </a:p>
        </p:txBody>
      </p:sp>
      <p:sp>
        <p:nvSpPr>
          <p:cNvPr id="4" name="Date Placeholder 3">
            <a:extLst>
              <a:ext uri="{FF2B5EF4-FFF2-40B4-BE49-F238E27FC236}">
                <a16:creationId xmlns:a16="http://schemas.microsoft.com/office/drawing/2014/main" id="{1D25CF59-3F10-4DD0-8152-4C1A4B07AE3B}"/>
              </a:ext>
            </a:extLst>
          </p:cNvPr>
          <p:cNvSpPr>
            <a:spLocks noGrp="1"/>
          </p:cNvSpPr>
          <p:nvPr>
            <p:ph type="dt" sz="half" idx="10"/>
          </p:nvPr>
        </p:nvSpPr>
        <p:spPr/>
        <p:txBody>
          <a:bodyPr/>
          <a:lstStyle/>
          <a:p>
            <a:fld id="{0084AA94-0D98-42E9-88C7-2F16329EF10E}" type="datetime1">
              <a:rPr lang="en-US" smtClean="0"/>
              <a:t>21-Mar-24</a:t>
            </a:fld>
            <a:endParaRPr lang="en-US" dirty="0"/>
          </a:p>
        </p:txBody>
      </p:sp>
      <p:sp>
        <p:nvSpPr>
          <p:cNvPr id="5" name="Footer Placeholder 4">
            <a:extLst>
              <a:ext uri="{FF2B5EF4-FFF2-40B4-BE49-F238E27FC236}">
                <a16:creationId xmlns:a16="http://schemas.microsoft.com/office/drawing/2014/main" id="{3612EB48-099E-4EF3-9FA8-C4A57E7D761C}"/>
              </a:ext>
            </a:extLst>
          </p:cNvPr>
          <p:cNvSpPr>
            <a:spLocks noGrp="1"/>
          </p:cNvSpPr>
          <p:nvPr>
            <p:ph type="ftr" sz="quarter" idx="11"/>
          </p:nvPr>
        </p:nvSpPr>
        <p:spPr/>
        <p:txBody>
          <a:bodyPr/>
          <a:lstStyle/>
          <a:p>
            <a:r>
              <a:rPr lang="en-US"/>
              <a:t>Blake Leverington -- LHCb</a:t>
            </a:r>
            <a:endParaRPr lang="en-US" dirty="0"/>
          </a:p>
        </p:txBody>
      </p:sp>
      <p:sp>
        <p:nvSpPr>
          <p:cNvPr id="6" name="Slide Number Placeholder 5">
            <a:extLst>
              <a:ext uri="{FF2B5EF4-FFF2-40B4-BE49-F238E27FC236}">
                <a16:creationId xmlns:a16="http://schemas.microsoft.com/office/drawing/2014/main" id="{7D3C5718-34EF-4889-9C9D-E4F519FC7ECC}"/>
              </a:ext>
            </a:extLst>
          </p:cNvPr>
          <p:cNvSpPr>
            <a:spLocks noGrp="1"/>
          </p:cNvSpPr>
          <p:nvPr>
            <p:ph type="sldNum" sz="quarter" idx="12"/>
          </p:nvPr>
        </p:nvSpPr>
        <p:spPr/>
        <p:txBody>
          <a:bodyPr/>
          <a:lstStyle/>
          <a:p>
            <a:fld id="{EE946D39-289F-4B16-8B0D-BB0C4022DF6C}" type="slidenum">
              <a:rPr lang="en-US" smtClean="0"/>
              <a:pPr/>
              <a:t>3</a:t>
            </a:fld>
            <a:endParaRPr lang="en-US" dirty="0"/>
          </a:p>
        </p:txBody>
      </p:sp>
      <p:pic>
        <p:nvPicPr>
          <p:cNvPr id="7" name="Content Placeholder 6">
            <a:extLst>
              <a:ext uri="{FF2B5EF4-FFF2-40B4-BE49-F238E27FC236}">
                <a16:creationId xmlns:a16="http://schemas.microsoft.com/office/drawing/2014/main" id="{FFADEBED-72B2-4FD6-B980-E5389553420C}"/>
              </a:ext>
            </a:extLst>
          </p:cNvPr>
          <p:cNvPicPr>
            <a:picLocks noGrp="1" noChangeAspect="1"/>
          </p:cNvPicPr>
          <p:nvPr>
            <p:ph idx="1"/>
          </p:nvPr>
        </p:nvPicPr>
        <p:blipFill>
          <a:blip r:embed="rId2"/>
          <a:stretch>
            <a:fillRect/>
          </a:stretch>
        </p:blipFill>
        <p:spPr>
          <a:xfrm>
            <a:off x="1102830" y="1365102"/>
            <a:ext cx="6076749" cy="3323594"/>
          </a:xfrm>
          <a:prstGeom prst="rect">
            <a:avLst/>
          </a:prstGeom>
        </p:spPr>
      </p:pic>
      <p:sp>
        <p:nvSpPr>
          <p:cNvPr id="8" name="TextBox 7">
            <a:extLst>
              <a:ext uri="{FF2B5EF4-FFF2-40B4-BE49-F238E27FC236}">
                <a16:creationId xmlns:a16="http://schemas.microsoft.com/office/drawing/2014/main" id="{530A5C7B-19B3-4557-89C2-3F3129EC02D5}"/>
              </a:ext>
            </a:extLst>
          </p:cNvPr>
          <p:cNvSpPr txBox="1"/>
          <p:nvPr/>
        </p:nvSpPr>
        <p:spPr>
          <a:xfrm>
            <a:off x="1102830" y="615264"/>
            <a:ext cx="7584613" cy="300082"/>
          </a:xfrm>
          <a:prstGeom prst="rect">
            <a:avLst/>
          </a:prstGeom>
          <a:noFill/>
        </p:spPr>
        <p:txBody>
          <a:bodyPr wrap="square" rtlCol="0">
            <a:spAutoFit/>
          </a:bodyPr>
          <a:lstStyle/>
          <a:p>
            <a:r>
              <a:rPr lang="en-US" b="1" dirty="0"/>
              <a:t>Up to 7x more radiation</a:t>
            </a:r>
            <a:r>
              <a:rPr lang="en-US" dirty="0"/>
              <a:t>: put silicon pixel tracker in the high radiation (occupancy) region</a:t>
            </a:r>
            <a:endParaRPr lang="en-CA" dirty="0"/>
          </a:p>
        </p:txBody>
      </p:sp>
      <p:sp>
        <p:nvSpPr>
          <p:cNvPr id="9" name="TextBox 8">
            <a:extLst>
              <a:ext uri="{FF2B5EF4-FFF2-40B4-BE49-F238E27FC236}">
                <a16:creationId xmlns:a16="http://schemas.microsoft.com/office/drawing/2014/main" id="{38233C03-9A56-4181-9A5A-8E7C13A18CF5}"/>
              </a:ext>
            </a:extLst>
          </p:cNvPr>
          <p:cNvSpPr txBox="1"/>
          <p:nvPr/>
        </p:nvSpPr>
        <p:spPr>
          <a:xfrm>
            <a:off x="1102830" y="986452"/>
            <a:ext cx="5355120" cy="300082"/>
          </a:xfrm>
          <a:prstGeom prst="rect">
            <a:avLst/>
          </a:prstGeom>
          <a:noFill/>
        </p:spPr>
        <p:txBody>
          <a:bodyPr wrap="none" rtlCol="0">
            <a:spAutoFit/>
          </a:bodyPr>
          <a:lstStyle/>
          <a:p>
            <a:r>
              <a:rPr lang="en-US" dirty="0"/>
              <a:t>Build a new SciFi Tracker with cryogenic cooled Silicon Photomultipliers</a:t>
            </a:r>
            <a:endParaRPr lang="en-CA" dirty="0"/>
          </a:p>
        </p:txBody>
      </p:sp>
    </p:spTree>
    <p:extLst>
      <p:ext uri="{BB962C8B-B14F-4D97-AF65-F5344CB8AC3E}">
        <p14:creationId xmlns:p14="http://schemas.microsoft.com/office/powerpoint/2010/main" val="3132858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F6DC28-CA68-4464-B06D-99D972CC088A}"/>
              </a:ext>
            </a:extLst>
          </p:cNvPr>
          <p:cNvSpPr>
            <a:spLocks noGrp="1"/>
          </p:cNvSpPr>
          <p:nvPr>
            <p:ph type="title"/>
          </p:nvPr>
        </p:nvSpPr>
        <p:spPr/>
        <p:txBody>
          <a:bodyPr/>
          <a:lstStyle/>
          <a:p>
            <a:endParaRPr lang="en-CA"/>
          </a:p>
        </p:txBody>
      </p:sp>
      <p:pic>
        <p:nvPicPr>
          <p:cNvPr id="7" name="Content Placeholder 6">
            <a:extLst>
              <a:ext uri="{FF2B5EF4-FFF2-40B4-BE49-F238E27FC236}">
                <a16:creationId xmlns:a16="http://schemas.microsoft.com/office/drawing/2014/main" id="{B5991149-0978-4869-BECF-5ABEB12E3185}"/>
              </a:ext>
            </a:extLst>
          </p:cNvPr>
          <p:cNvPicPr>
            <a:picLocks noGrp="1" noChangeAspect="1"/>
          </p:cNvPicPr>
          <p:nvPr>
            <p:ph idx="1"/>
          </p:nvPr>
        </p:nvPicPr>
        <p:blipFill>
          <a:blip r:embed="rId2"/>
          <a:stretch>
            <a:fillRect/>
          </a:stretch>
        </p:blipFill>
        <p:spPr>
          <a:xfrm>
            <a:off x="237744" y="102392"/>
            <a:ext cx="7956008" cy="4469608"/>
          </a:xfrm>
          <a:prstGeom prst="rect">
            <a:avLst/>
          </a:prstGeom>
        </p:spPr>
      </p:pic>
      <p:sp>
        <p:nvSpPr>
          <p:cNvPr id="4" name="Date Placeholder 3">
            <a:extLst>
              <a:ext uri="{FF2B5EF4-FFF2-40B4-BE49-F238E27FC236}">
                <a16:creationId xmlns:a16="http://schemas.microsoft.com/office/drawing/2014/main" id="{98B44A95-F6D7-4449-AD07-7770A1379CF1}"/>
              </a:ext>
            </a:extLst>
          </p:cNvPr>
          <p:cNvSpPr>
            <a:spLocks noGrp="1"/>
          </p:cNvSpPr>
          <p:nvPr>
            <p:ph type="dt" sz="half" idx="10"/>
          </p:nvPr>
        </p:nvSpPr>
        <p:spPr/>
        <p:txBody>
          <a:bodyPr/>
          <a:lstStyle/>
          <a:p>
            <a:fld id="{0084AA94-0D98-42E9-88C7-2F16329EF10E}" type="datetime1">
              <a:rPr lang="en-US" smtClean="0"/>
              <a:t>21-Mar-24</a:t>
            </a:fld>
            <a:endParaRPr lang="en-US" dirty="0"/>
          </a:p>
        </p:txBody>
      </p:sp>
      <p:sp>
        <p:nvSpPr>
          <p:cNvPr id="5" name="Footer Placeholder 4">
            <a:extLst>
              <a:ext uri="{FF2B5EF4-FFF2-40B4-BE49-F238E27FC236}">
                <a16:creationId xmlns:a16="http://schemas.microsoft.com/office/drawing/2014/main" id="{3CE4BF21-9626-4D7A-BC17-6BC0BDED9254}"/>
              </a:ext>
            </a:extLst>
          </p:cNvPr>
          <p:cNvSpPr>
            <a:spLocks noGrp="1"/>
          </p:cNvSpPr>
          <p:nvPr>
            <p:ph type="ftr" sz="quarter" idx="11"/>
          </p:nvPr>
        </p:nvSpPr>
        <p:spPr/>
        <p:txBody>
          <a:bodyPr/>
          <a:lstStyle/>
          <a:p>
            <a:r>
              <a:rPr lang="en-US"/>
              <a:t>Blake Leverington -- LHCb</a:t>
            </a:r>
            <a:endParaRPr lang="en-US" dirty="0"/>
          </a:p>
        </p:txBody>
      </p:sp>
      <p:sp>
        <p:nvSpPr>
          <p:cNvPr id="6" name="Slide Number Placeholder 5">
            <a:extLst>
              <a:ext uri="{FF2B5EF4-FFF2-40B4-BE49-F238E27FC236}">
                <a16:creationId xmlns:a16="http://schemas.microsoft.com/office/drawing/2014/main" id="{1B90510F-4703-4DEE-B361-10006134A081}"/>
              </a:ext>
            </a:extLst>
          </p:cNvPr>
          <p:cNvSpPr>
            <a:spLocks noGrp="1"/>
          </p:cNvSpPr>
          <p:nvPr>
            <p:ph type="sldNum" sz="quarter" idx="12"/>
          </p:nvPr>
        </p:nvSpPr>
        <p:spPr/>
        <p:txBody>
          <a:bodyPr/>
          <a:lstStyle/>
          <a:p>
            <a:fld id="{EE946D39-289F-4B16-8B0D-BB0C4022DF6C}" type="slidenum">
              <a:rPr lang="en-US" smtClean="0"/>
              <a:pPr/>
              <a:t>4</a:t>
            </a:fld>
            <a:endParaRPr lang="en-US" dirty="0"/>
          </a:p>
        </p:txBody>
      </p:sp>
    </p:spTree>
    <p:extLst>
      <p:ext uri="{BB962C8B-B14F-4D97-AF65-F5344CB8AC3E}">
        <p14:creationId xmlns:p14="http://schemas.microsoft.com/office/powerpoint/2010/main" val="36886478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7C106D-EDB1-469F-9815-36A2A8FF0A5D}"/>
              </a:ext>
            </a:extLst>
          </p:cNvPr>
          <p:cNvSpPr>
            <a:spLocks noGrp="1"/>
          </p:cNvSpPr>
          <p:nvPr>
            <p:ph type="title"/>
          </p:nvPr>
        </p:nvSpPr>
        <p:spPr/>
        <p:txBody>
          <a:bodyPr/>
          <a:lstStyle/>
          <a:p>
            <a:r>
              <a:rPr lang="en-US" dirty="0"/>
              <a:t>ECAL Upgrade in LS3 and LS4</a:t>
            </a:r>
            <a:endParaRPr lang="en-CA" dirty="0"/>
          </a:p>
        </p:txBody>
      </p:sp>
      <p:pic>
        <p:nvPicPr>
          <p:cNvPr id="7" name="Content Placeholder 6">
            <a:extLst>
              <a:ext uri="{FF2B5EF4-FFF2-40B4-BE49-F238E27FC236}">
                <a16:creationId xmlns:a16="http://schemas.microsoft.com/office/drawing/2014/main" id="{63F9BB1F-9013-4D6C-B7FE-913F9F0B138D}"/>
              </a:ext>
            </a:extLst>
          </p:cNvPr>
          <p:cNvPicPr>
            <a:picLocks noGrp="1" noChangeAspect="1"/>
          </p:cNvPicPr>
          <p:nvPr>
            <p:ph idx="1"/>
          </p:nvPr>
        </p:nvPicPr>
        <p:blipFill>
          <a:blip r:embed="rId2"/>
          <a:stretch>
            <a:fillRect/>
          </a:stretch>
        </p:blipFill>
        <p:spPr>
          <a:xfrm>
            <a:off x="5081364" y="757809"/>
            <a:ext cx="3492312" cy="3746500"/>
          </a:xfrm>
          <a:prstGeom prst="rect">
            <a:avLst/>
          </a:prstGeom>
        </p:spPr>
      </p:pic>
      <p:sp>
        <p:nvSpPr>
          <p:cNvPr id="4" name="Date Placeholder 3">
            <a:extLst>
              <a:ext uri="{FF2B5EF4-FFF2-40B4-BE49-F238E27FC236}">
                <a16:creationId xmlns:a16="http://schemas.microsoft.com/office/drawing/2014/main" id="{B25ACB04-7DF9-4B5C-92FC-D5F3F17B3BFE}"/>
              </a:ext>
            </a:extLst>
          </p:cNvPr>
          <p:cNvSpPr>
            <a:spLocks noGrp="1"/>
          </p:cNvSpPr>
          <p:nvPr>
            <p:ph type="dt" sz="half" idx="10"/>
          </p:nvPr>
        </p:nvSpPr>
        <p:spPr/>
        <p:txBody>
          <a:bodyPr/>
          <a:lstStyle/>
          <a:p>
            <a:fld id="{0084AA94-0D98-42E9-88C7-2F16329EF10E}" type="datetime1">
              <a:rPr lang="en-US" smtClean="0"/>
              <a:t>21-Mar-24</a:t>
            </a:fld>
            <a:endParaRPr lang="en-US" dirty="0"/>
          </a:p>
        </p:txBody>
      </p:sp>
      <p:sp>
        <p:nvSpPr>
          <p:cNvPr id="5" name="Footer Placeholder 4">
            <a:extLst>
              <a:ext uri="{FF2B5EF4-FFF2-40B4-BE49-F238E27FC236}">
                <a16:creationId xmlns:a16="http://schemas.microsoft.com/office/drawing/2014/main" id="{85AA67C9-BB90-4103-AE57-C21ECBFA9163}"/>
              </a:ext>
            </a:extLst>
          </p:cNvPr>
          <p:cNvSpPr>
            <a:spLocks noGrp="1"/>
          </p:cNvSpPr>
          <p:nvPr>
            <p:ph type="ftr" sz="quarter" idx="11"/>
          </p:nvPr>
        </p:nvSpPr>
        <p:spPr/>
        <p:txBody>
          <a:bodyPr/>
          <a:lstStyle/>
          <a:p>
            <a:r>
              <a:rPr lang="en-US"/>
              <a:t>Blake Leverington -- LHCb</a:t>
            </a:r>
            <a:endParaRPr lang="en-US" dirty="0"/>
          </a:p>
        </p:txBody>
      </p:sp>
      <p:sp>
        <p:nvSpPr>
          <p:cNvPr id="6" name="Slide Number Placeholder 5">
            <a:extLst>
              <a:ext uri="{FF2B5EF4-FFF2-40B4-BE49-F238E27FC236}">
                <a16:creationId xmlns:a16="http://schemas.microsoft.com/office/drawing/2014/main" id="{CC859D07-FBAB-4193-8048-37AAE09A9C17}"/>
              </a:ext>
            </a:extLst>
          </p:cNvPr>
          <p:cNvSpPr>
            <a:spLocks noGrp="1"/>
          </p:cNvSpPr>
          <p:nvPr>
            <p:ph type="sldNum" sz="quarter" idx="12"/>
          </p:nvPr>
        </p:nvSpPr>
        <p:spPr/>
        <p:txBody>
          <a:bodyPr/>
          <a:lstStyle/>
          <a:p>
            <a:fld id="{EE946D39-289F-4B16-8B0D-BB0C4022DF6C}" type="slidenum">
              <a:rPr lang="en-US" smtClean="0"/>
              <a:pPr/>
              <a:t>5</a:t>
            </a:fld>
            <a:endParaRPr lang="en-US" dirty="0"/>
          </a:p>
        </p:txBody>
      </p:sp>
      <p:pic>
        <p:nvPicPr>
          <p:cNvPr id="8" name="Picture 7">
            <a:extLst>
              <a:ext uri="{FF2B5EF4-FFF2-40B4-BE49-F238E27FC236}">
                <a16:creationId xmlns:a16="http://schemas.microsoft.com/office/drawing/2014/main" id="{03207237-4DE8-4EBD-9474-2F7A059B2C3F}"/>
              </a:ext>
            </a:extLst>
          </p:cNvPr>
          <p:cNvPicPr>
            <a:picLocks noChangeAspect="1"/>
          </p:cNvPicPr>
          <p:nvPr/>
        </p:nvPicPr>
        <p:blipFill>
          <a:blip r:embed="rId3"/>
          <a:stretch>
            <a:fillRect/>
          </a:stretch>
        </p:blipFill>
        <p:spPr>
          <a:xfrm>
            <a:off x="173676" y="1897728"/>
            <a:ext cx="5024747" cy="1547622"/>
          </a:xfrm>
          <a:prstGeom prst="rect">
            <a:avLst/>
          </a:prstGeom>
        </p:spPr>
      </p:pic>
    </p:spTree>
    <p:extLst>
      <p:ext uri="{BB962C8B-B14F-4D97-AF65-F5344CB8AC3E}">
        <p14:creationId xmlns:p14="http://schemas.microsoft.com/office/powerpoint/2010/main" val="562215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F889A8-961E-4294-96F6-7314F0D15EDD}"/>
              </a:ext>
            </a:extLst>
          </p:cNvPr>
          <p:cNvSpPr>
            <a:spLocks noGrp="1"/>
          </p:cNvSpPr>
          <p:nvPr>
            <p:ph type="title"/>
          </p:nvPr>
        </p:nvSpPr>
        <p:spPr/>
        <p:txBody>
          <a:bodyPr/>
          <a:lstStyle/>
          <a:p>
            <a:r>
              <a:rPr lang="en-US" dirty="0"/>
              <a:t>SPACAL (Spaghetti Calorimeter)</a:t>
            </a:r>
            <a:endParaRPr lang="en-CA" dirty="0"/>
          </a:p>
        </p:txBody>
      </p:sp>
      <p:pic>
        <p:nvPicPr>
          <p:cNvPr id="7" name="Content Placeholder 6">
            <a:extLst>
              <a:ext uri="{FF2B5EF4-FFF2-40B4-BE49-F238E27FC236}">
                <a16:creationId xmlns:a16="http://schemas.microsoft.com/office/drawing/2014/main" id="{F8F39534-D91E-4392-9169-DF131FDAAE01}"/>
              </a:ext>
            </a:extLst>
          </p:cNvPr>
          <p:cNvPicPr>
            <a:picLocks noGrp="1" noChangeAspect="1"/>
          </p:cNvPicPr>
          <p:nvPr>
            <p:ph idx="1"/>
          </p:nvPr>
        </p:nvPicPr>
        <p:blipFill>
          <a:blip r:embed="rId2"/>
          <a:stretch>
            <a:fillRect/>
          </a:stretch>
        </p:blipFill>
        <p:spPr>
          <a:xfrm>
            <a:off x="4944105" y="842252"/>
            <a:ext cx="2750186" cy="1729498"/>
          </a:xfrm>
          <a:prstGeom prst="rect">
            <a:avLst/>
          </a:prstGeom>
        </p:spPr>
      </p:pic>
      <p:sp>
        <p:nvSpPr>
          <p:cNvPr id="4" name="Date Placeholder 3">
            <a:extLst>
              <a:ext uri="{FF2B5EF4-FFF2-40B4-BE49-F238E27FC236}">
                <a16:creationId xmlns:a16="http://schemas.microsoft.com/office/drawing/2014/main" id="{FC932B7C-716B-4B76-B1C6-C48FDDEF4986}"/>
              </a:ext>
            </a:extLst>
          </p:cNvPr>
          <p:cNvSpPr>
            <a:spLocks noGrp="1"/>
          </p:cNvSpPr>
          <p:nvPr>
            <p:ph type="dt" sz="half" idx="10"/>
          </p:nvPr>
        </p:nvSpPr>
        <p:spPr/>
        <p:txBody>
          <a:bodyPr/>
          <a:lstStyle/>
          <a:p>
            <a:fld id="{0084AA94-0D98-42E9-88C7-2F16329EF10E}" type="datetime1">
              <a:rPr lang="en-US" smtClean="0"/>
              <a:t>21-Mar-24</a:t>
            </a:fld>
            <a:endParaRPr lang="en-US" dirty="0"/>
          </a:p>
        </p:txBody>
      </p:sp>
      <p:sp>
        <p:nvSpPr>
          <p:cNvPr id="5" name="Footer Placeholder 4">
            <a:extLst>
              <a:ext uri="{FF2B5EF4-FFF2-40B4-BE49-F238E27FC236}">
                <a16:creationId xmlns:a16="http://schemas.microsoft.com/office/drawing/2014/main" id="{6BC6B2E6-87C4-40A5-A62B-12626B0DD27D}"/>
              </a:ext>
            </a:extLst>
          </p:cNvPr>
          <p:cNvSpPr>
            <a:spLocks noGrp="1"/>
          </p:cNvSpPr>
          <p:nvPr>
            <p:ph type="ftr" sz="quarter" idx="11"/>
          </p:nvPr>
        </p:nvSpPr>
        <p:spPr/>
        <p:txBody>
          <a:bodyPr/>
          <a:lstStyle/>
          <a:p>
            <a:r>
              <a:rPr lang="en-US"/>
              <a:t>Blake Leverington -- LHCb</a:t>
            </a:r>
            <a:endParaRPr lang="en-US" dirty="0"/>
          </a:p>
        </p:txBody>
      </p:sp>
      <p:sp>
        <p:nvSpPr>
          <p:cNvPr id="6" name="Slide Number Placeholder 5">
            <a:extLst>
              <a:ext uri="{FF2B5EF4-FFF2-40B4-BE49-F238E27FC236}">
                <a16:creationId xmlns:a16="http://schemas.microsoft.com/office/drawing/2014/main" id="{76F01C83-3901-49E3-89A6-685C6A6BE368}"/>
              </a:ext>
            </a:extLst>
          </p:cNvPr>
          <p:cNvSpPr>
            <a:spLocks noGrp="1"/>
          </p:cNvSpPr>
          <p:nvPr>
            <p:ph type="sldNum" sz="quarter" idx="12"/>
          </p:nvPr>
        </p:nvSpPr>
        <p:spPr/>
        <p:txBody>
          <a:bodyPr/>
          <a:lstStyle/>
          <a:p>
            <a:fld id="{EE946D39-289F-4B16-8B0D-BB0C4022DF6C}" type="slidenum">
              <a:rPr lang="en-US" smtClean="0"/>
              <a:pPr/>
              <a:t>6</a:t>
            </a:fld>
            <a:endParaRPr lang="en-US" dirty="0"/>
          </a:p>
        </p:txBody>
      </p:sp>
      <p:pic>
        <p:nvPicPr>
          <p:cNvPr id="8" name="Picture 7">
            <a:extLst>
              <a:ext uri="{FF2B5EF4-FFF2-40B4-BE49-F238E27FC236}">
                <a16:creationId xmlns:a16="http://schemas.microsoft.com/office/drawing/2014/main" id="{FAC488B8-E90D-472D-B61D-88BDCF8472A6}"/>
              </a:ext>
            </a:extLst>
          </p:cNvPr>
          <p:cNvPicPr>
            <a:picLocks noChangeAspect="1"/>
          </p:cNvPicPr>
          <p:nvPr/>
        </p:nvPicPr>
        <p:blipFill>
          <a:blip r:embed="rId3"/>
          <a:stretch>
            <a:fillRect/>
          </a:stretch>
        </p:blipFill>
        <p:spPr>
          <a:xfrm>
            <a:off x="555087" y="1291134"/>
            <a:ext cx="4132737" cy="2960389"/>
          </a:xfrm>
          <a:prstGeom prst="rect">
            <a:avLst/>
          </a:prstGeom>
        </p:spPr>
      </p:pic>
      <p:pic>
        <p:nvPicPr>
          <p:cNvPr id="9" name="Picture 8">
            <a:extLst>
              <a:ext uri="{FF2B5EF4-FFF2-40B4-BE49-F238E27FC236}">
                <a16:creationId xmlns:a16="http://schemas.microsoft.com/office/drawing/2014/main" id="{BB490B4E-7BB0-4C88-9496-7F748532D319}"/>
              </a:ext>
            </a:extLst>
          </p:cNvPr>
          <p:cNvPicPr>
            <a:picLocks noChangeAspect="1"/>
          </p:cNvPicPr>
          <p:nvPr/>
        </p:nvPicPr>
        <p:blipFill>
          <a:blip r:embed="rId4"/>
          <a:stretch>
            <a:fillRect/>
          </a:stretch>
        </p:blipFill>
        <p:spPr>
          <a:xfrm>
            <a:off x="5186401" y="2897926"/>
            <a:ext cx="2750187" cy="1543161"/>
          </a:xfrm>
          <a:prstGeom prst="rect">
            <a:avLst/>
          </a:prstGeom>
        </p:spPr>
      </p:pic>
    </p:spTree>
    <p:extLst>
      <p:ext uri="{BB962C8B-B14F-4D97-AF65-F5344CB8AC3E}">
        <p14:creationId xmlns:p14="http://schemas.microsoft.com/office/powerpoint/2010/main" val="9152773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rotWithShape="1">
          <a:blip r:embed="rId3" cstate="print">
            <a:extLst>
              <a:ext uri="{28A0092B-C50C-407E-A947-70E740481C1C}">
                <a14:useLocalDpi xmlns:a14="http://schemas.microsoft.com/office/drawing/2010/main" val="0"/>
              </a:ext>
            </a:extLst>
          </a:blip>
          <a:srcRect l="9233" t="1951" r="7399" b="2366"/>
          <a:stretch/>
        </p:blipFill>
        <p:spPr>
          <a:xfrm>
            <a:off x="616989" y="486852"/>
            <a:ext cx="3878090" cy="3147436"/>
          </a:xfrm>
          <a:prstGeom prst="rect">
            <a:avLst/>
          </a:prstGeom>
        </p:spPr>
      </p:pic>
      <p:pic>
        <p:nvPicPr>
          <p:cNvPr id="2" name="Grafik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730133" y="841654"/>
            <a:ext cx="1784984" cy="1879129"/>
          </a:xfrm>
          <a:prstGeom prst="rect">
            <a:avLst/>
          </a:prstGeom>
        </p:spPr>
      </p:pic>
      <p:sp>
        <p:nvSpPr>
          <p:cNvPr id="32" name="TextBox 13"/>
          <p:cNvSpPr txBox="1"/>
          <p:nvPr/>
        </p:nvSpPr>
        <p:spPr>
          <a:xfrm>
            <a:off x="699177" y="956473"/>
            <a:ext cx="2161876" cy="274894"/>
          </a:xfrm>
          <a:prstGeom prst="rect">
            <a:avLst/>
          </a:prstGeom>
          <a:solidFill>
            <a:schemeClr val="bg1"/>
          </a:solidFill>
          <a:ln cap="flat">
            <a:noFill/>
          </a:ln>
          <a:effectLst/>
        </p:spPr>
        <p:txBody>
          <a:bodyPr vert="horz" wrap="square" lIns="67352" tIns="36740" rIns="67352" bIns="36740" anchor="t" anchorCtr="0" compatLnSpc="0">
            <a:spAutoFit/>
          </a:bodyPr>
          <a:lstStyle/>
          <a:p>
            <a:pPr defTabSz="622089" hangingPunct="0">
              <a:defRPr sz="1800" b="0" i="0" u="none" strike="noStrike" kern="0" cap="none" spc="0" baseline="0">
                <a:solidFill>
                  <a:srgbClr val="000000"/>
                </a:solidFill>
                <a:uFillTx/>
              </a:defRPr>
            </a:pPr>
            <a:r>
              <a:rPr lang="en-US" sz="1361" dirty="0">
                <a:solidFill>
                  <a:srgbClr val="000000"/>
                </a:solidFill>
                <a:latin typeface="Arial" pitchFamily="18"/>
                <a:ea typeface="Microsoft YaHei" pitchFamily="2"/>
                <a:cs typeface="Mangal" pitchFamily="2"/>
              </a:rPr>
              <a:t>Threaded winding wheel</a:t>
            </a:r>
          </a:p>
        </p:txBody>
      </p:sp>
      <p:cxnSp>
        <p:nvCxnSpPr>
          <p:cNvPr id="35" name="Gerade Verbindung mit Pfeil 34"/>
          <p:cNvCxnSpPr/>
          <p:nvPr/>
        </p:nvCxnSpPr>
        <p:spPr bwMode="auto">
          <a:xfrm>
            <a:off x="1628883" y="1240666"/>
            <a:ext cx="302465" cy="1041094"/>
          </a:xfrm>
          <a:prstGeom prst="straightConnector1">
            <a:avLst/>
          </a:prstGeom>
          <a:solidFill>
            <a:srgbClr val="00B8FF"/>
          </a:solidFill>
          <a:ln w="53975" cap="flat" cmpd="sng" algn="ctr">
            <a:solidFill>
              <a:srgbClr val="FF0000"/>
            </a:solidFill>
            <a:prstDash val="solid"/>
            <a:round/>
            <a:headEnd type="none" w="med" len="med"/>
            <a:tailEnd type="arrow"/>
          </a:ln>
          <a:effectLst/>
        </p:spPr>
      </p:cxnSp>
      <p:pic>
        <p:nvPicPr>
          <p:cNvPr id="45" name="Grafik 4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78901" y="2996151"/>
            <a:ext cx="2345567" cy="1518171"/>
          </a:xfrm>
          <a:prstGeom prst="rect">
            <a:avLst/>
          </a:prstGeom>
        </p:spPr>
      </p:pic>
      <p:sp>
        <p:nvSpPr>
          <p:cNvPr id="46" name="Textfeld 45"/>
          <p:cNvSpPr txBox="1"/>
          <p:nvPr/>
        </p:nvSpPr>
        <p:spPr>
          <a:xfrm>
            <a:off x="630729" y="3711699"/>
            <a:ext cx="6075936" cy="952861"/>
          </a:xfrm>
          <a:prstGeom prst="rect">
            <a:avLst/>
          </a:prstGeom>
          <a:noFill/>
        </p:spPr>
        <p:txBody>
          <a:bodyPr wrap="square" lIns="62203" tIns="31101" rIns="62203" bIns="31101" rtlCol="0">
            <a:spAutoFit/>
          </a:bodyPr>
          <a:lstStyle/>
          <a:p>
            <a:pPr marL="194403" indent="-194403">
              <a:lnSpc>
                <a:spcPct val="150000"/>
              </a:lnSpc>
              <a:buFont typeface="Arial" panose="020B0604020202020204" pitchFamily="34" charset="0"/>
              <a:buChar char="•"/>
            </a:pPr>
            <a:r>
              <a:rPr lang="de-DE" sz="1013" dirty="0"/>
              <a:t>First </a:t>
            </a:r>
            <a:r>
              <a:rPr lang="de-DE" sz="1013" dirty="0" err="1"/>
              <a:t>layer</a:t>
            </a:r>
            <a:r>
              <a:rPr lang="de-DE" sz="1013" dirty="0"/>
              <a:t> </a:t>
            </a:r>
            <a:r>
              <a:rPr lang="de-DE" sz="1013" dirty="0" err="1"/>
              <a:t>is</a:t>
            </a:r>
            <a:r>
              <a:rPr lang="de-DE" sz="1013" dirty="0"/>
              <a:t> </a:t>
            </a:r>
            <a:r>
              <a:rPr lang="de-DE" sz="1013" dirty="0" err="1"/>
              <a:t>directly</a:t>
            </a:r>
            <a:r>
              <a:rPr lang="de-DE" sz="1013" dirty="0"/>
              <a:t> </a:t>
            </a:r>
            <a:r>
              <a:rPr lang="de-DE" sz="1013" dirty="0" err="1"/>
              <a:t>wound</a:t>
            </a:r>
            <a:r>
              <a:rPr lang="de-DE" sz="1013" dirty="0"/>
              <a:t> </a:t>
            </a:r>
            <a:r>
              <a:rPr lang="de-DE" sz="1013" dirty="0" err="1"/>
              <a:t>onto</a:t>
            </a:r>
            <a:r>
              <a:rPr lang="de-DE" sz="1013" dirty="0"/>
              <a:t> hub, </a:t>
            </a:r>
          </a:p>
          <a:p>
            <a:pPr marL="194403" indent="-194403">
              <a:lnSpc>
                <a:spcPct val="150000"/>
              </a:lnSpc>
              <a:buFont typeface="Arial" panose="020B0604020202020204" pitchFamily="34" charset="0"/>
              <a:buChar char="•"/>
            </a:pPr>
            <a:r>
              <a:rPr lang="de-DE" sz="1013" dirty="0" err="1"/>
              <a:t>following</a:t>
            </a:r>
            <a:r>
              <a:rPr lang="de-DE" sz="1013" dirty="0"/>
              <a:t> </a:t>
            </a:r>
            <a:r>
              <a:rPr lang="de-DE" sz="1013" dirty="0" err="1"/>
              <a:t>layers</a:t>
            </a:r>
            <a:r>
              <a:rPr lang="de-DE" sz="1013" dirty="0"/>
              <a:t> </a:t>
            </a:r>
            <a:r>
              <a:rPr lang="de-DE" sz="1013" dirty="0" err="1"/>
              <a:t>are</a:t>
            </a:r>
            <a:r>
              <a:rPr lang="de-DE" sz="1013" dirty="0"/>
              <a:t> </a:t>
            </a:r>
            <a:r>
              <a:rPr lang="de-DE" sz="1013" dirty="0" err="1"/>
              <a:t>wound</a:t>
            </a:r>
            <a:r>
              <a:rPr lang="de-DE" sz="1013" dirty="0"/>
              <a:t> </a:t>
            </a:r>
            <a:r>
              <a:rPr lang="de-DE" sz="1013" dirty="0" err="1"/>
              <a:t>into</a:t>
            </a:r>
            <a:r>
              <a:rPr lang="de-DE" sz="1013" dirty="0"/>
              <a:t> groove-like </a:t>
            </a:r>
            <a:r>
              <a:rPr lang="de-DE" sz="1013" dirty="0" err="1"/>
              <a:t>depressions</a:t>
            </a:r>
            <a:r>
              <a:rPr lang="de-DE" sz="1013" dirty="0"/>
              <a:t> </a:t>
            </a:r>
            <a:r>
              <a:rPr lang="de-DE" sz="1013" dirty="0" err="1"/>
              <a:t>of</a:t>
            </a:r>
            <a:r>
              <a:rPr lang="de-DE" sz="1013" dirty="0"/>
              <a:t> </a:t>
            </a:r>
            <a:r>
              <a:rPr lang="de-DE" sz="1013" dirty="0" err="1"/>
              <a:t>preceding</a:t>
            </a:r>
            <a:r>
              <a:rPr lang="de-DE" sz="1013" dirty="0"/>
              <a:t> </a:t>
            </a:r>
            <a:r>
              <a:rPr lang="de-DE" sz="1013" dirty="0" err="1"/>
              <a:t>layers</a:t>
            </a:r>
            <a:endParaRPr lang="de-DE" sz="1013" dirty="0"/>
          </a:p>
          <a:p>
            <a:pPr marL="194403" indent="-194403">
              <a:lnSpc>
                <a:spcPct val="150000"/>
              </a:lnSpc>
              <a:buFont typeface="Arial" panose="020B0604020202020204" pitchFamily="34" charset="0"/>
              <a:buChar char="•"/>
            </a:pPr>
            <a:r>
              <a:rPr lang="de-DE" sz="1013" dirty="0"/>
              <a:t>Need </a:t>
            </a:r>
            <a:r>
              <a:rPr lang="de-DE" sz="1013" dirty="0" err="1"/>
              <a:t>about</a:t>
            </a:r>
            <a:r>
              <a:rPr lang="de-DE" sz="1013" dirty="0"/>
              <a:t> 8km </a:t>
            </a:r>
            <a:r>
              <a:rPr lang="de-DE" sz="1013" dirty="0" err="1"/>
              <a:t>of</a:t>
            </a:r>
            <a:r>
              <a:rPr lang="de-DE" sz="1013" dirty="0"/>
              <a:t> </a:t>
            </a:r>
            <a:r>
              <a:rPr lang="de-DE" sz="1013" dirty="0" err="1"/>
              <a:t>fibre</a:t>
            </a:r>
            <a:r>
              <a:rPr lang="de-DE" sz="1013" dirty="0"/>
              <a:t> </a:t>
            </a:r>
            <a:r>
              <a:rPr lang="de-DE" sz="1013" dirty="0" err="1"/>
              <a:t>for</a:t>
            </a:r>
            <a:r>
              <a:rPr lang="de-DE" sz="1013" dirty="0"/>
              <a:t> </a:t>
            </a:r>
            <a:r>
              <a:rPr lang="de-DE" sz="1013" dirty="0" err="1"/>
              <a:t>one</a:t>
            </a:r>
            <a:r>
              <a:rPr lang="de-DE" sz="1013" dirty="0"/>
              <a:t> </a:t>
            </a:r>
            <a:r>
              <a:rPr lang="de-DE" sz="1013" dirty="0" err="1"/>
              <a:t>mat</a:t>
            </a:r>
            <a:r>
              <a:rPr lang="de-DE" sz="1013" dirty="0"/>
              <a:t> </a:t>
            </a:r>
            <a:r>
              <a:rPr lang="de-DE" sz="1013" dirty="0" err="1"/>
              <a:t>of</a:t>
            </a:r>
            <a:r>
              <a:rPr lang="de-DE" sz="1013" dirty="0"/>
              <a:t> 6 </a:t>
            </a:r>
            <a:r>
              <a:rPr lang="de-DE" sz="1013" dirty="0" err="1"/>
              <a:t>layers</a:t>
            </a:r>
            <a:r>
              <a:rPr lang="de-DE" sz="1013" dirty="0"/>
              <a:t> 2.5 </a:t>
            </a:r>
            <a:r>
              <a:rPr lang="de-DE" sz="1013" dirty="0" err="1"/>
              <a:t>meters</a:t>
            </a:r>
            <a:r>
              <a:rPr lang="de-DE" sz="1013" dirty="0"/>
              <a:t> </a:t>
            </a:r>
            <a:r>
              <a:rPr lang="de-DE" sz="1013" dirty="0" err="1"/>
              <a:t>long</a:t>
            </a:r>
            <a:endParaRPr lang="en-US" sz="1013" dirty="0">
              <a:ea typeface="Microsoft YaHei" pitchFamily="2"/>
              <a:cs typeface="Mangal" pitchFamily="2"/>
            </a:endParaRPr>
          </a:p>
          <a:p>
            <a:pPr defTabSz="622089">
              <a:buSzPct val="45000"/>
              <a:defRPr sz="1800" b="0" i="0" u="none" strike="noStrike" kern="0" cap="none" spc="0" baseline="0">
                <a:solidFill>
                  <a:srgbClr val="000000"/>
                </a:solidFill>
                <a:uFillTx/>
              </a:defRPr>
            </a:pPr>
            <a:r>
              <a:rPr lang="en-US" sz="1225" dirty="0">
                <a:ea typeface="Microsoft YaHei" pitchFamily="2"/>
                <a:cs typeface="Mangal" pitchFamily="2"/>
              </a:rPr>
              <a:t>   → 10,000 km of </a:t>
            </a:r>
            <a:r>
              <a:rPr lang="en-US" sz="1225" dirty="0" err="1">
                <a:ea typeface="Microsoft YaHei" pitchFamily="2"/>
                <a:cs typeface="Mangal" pitchFamily="2"/>
              </a:rPr>
              <a:t>fibre</a:t>
            </a:r>
            <a:r>
              <a:rPr lang="en-US" sz="1225" dirty="0">
                <a:ea typeface="Microsoft YaHei" pitchFamily="2"/>
                <a:cs typeface="Mangal" pitchFamily="2"/>
              </a:rPr>
              <a:t> in total </a:t>
            </a:r>
            <a:endParaRPr lang="de-DE" sz="1225" dirty="0"/>
          </a:p>
        </p:txBody>
      </p:sp>
      <p:sp>
        <p:nvSpPr>
          <p:cNvPr id="22" name="TextBox 13"/>
          <p:cNvSpPr txBox="1"/>
          <p:nvPr/>
        </p:nvSpPr>
        <p:spPr>
          <a:xfrm>
            <a:off x="5094792" y="553969"/>
            <a:ext cx="2829676" cy="274894"/>
          </a:xfrm>
          <a:prstGeom prst="rect">
            <a:avLst/>
          </a:prstGeom>
          <a:solidFill>
            <a:schemeClr val="bg1">
              <a:alpha val="58000"/>
            </a:schemeClr>
          </a:solidFill>
          <a:ln cap="flat">
            <a:noFill/>
          </a:ln>
          <a:effectLst/>
        </p:spPr>
        <p:txBody>
          <a:bodyPr vert="horz" wrap="square" lIns="67352" tIns="36740" rIns="67352" bIns="36740" anchor="t" anchorCtr="0" compatLnSpc="0">
            <a:spAutoFit/>
          </a:bodyPr>
          <a:lstStyle/>
          <a:p>
            <a:pPr defTabSz="622089" hangingPunct="0">
              <a:defRPr sz="1800" b="0" i="0" u="none" strike="noStrike" kern="0" cap="none" spc="0" baseline="0">
                <a:solidFill>
                  <a:srgbClr val="000000"/>
                </a:solidFill>
                <a:uFillTx/>
              </a:defRPr>
            </a:pPr>
            <a:r>
              <a:rPr lang="en-US" sz="1361" dirty="0">
                <a:solidFill>
                  <a:srgbClr val="000000"/>
                </a:solidFill>
                <a:latin typeface="Arial" pitchFamily="18"/>
                <a:ea typeface="Microsoft YaHei" pitchFamily="2"/>
                <a:cs typeface="Mangal" pitchFamily="2"/>
              </a:rPr>
              <a:t>Thread and hole for alignment pin</a:t>
            </a:r>
          </a:p>
        </p:txBody>
      </p:sp>
      <p:sp>
        <p:nvSpPr>
          <p:cNvPr id="80" name="Foliennummernplatzhalter 79"/>
          <p:cNvSpPr>
            <a:spLocks noGrp="1"/>
          </p:cNvSpPr>
          <p:nvPr>
            <p:ph type="sldNum" idx="12"/>
          </p:nvPr>
        </p:nvSpPr>
        <p:spPr/>
        <p:txBody>
          <a:bodyPr/>
          <a:lstStyle/>
          <a:p>
            <a:pPr>
              <a:defRPr/>
            </a:pPr>
            <a:fld id="{DCE8E500-D9BA-4C65-8ECD-DEE842B22A7C}" type="slidenum">
              <a:rPr lang="en-US" smtClean="0"/>
              <a:pPr>
                <a:defRPr/>
              </a:pPr>
              <a:t>7</a:t>
            </a:fld>
            <a:endParaRPr lang="en-US"/>
          </a:p>
        </p:txBody>
      </p:sp>
      <p:sp>
        <p:nvSpPr>
          <p:cNvPr id="17" name="Text Box 9"/>
          <p:cNvSpPr txBox="1">
            <a:spLocks noChangeArrowheads="1"/>
          </p:cNvSpPr>
          <p:nvPr/>
        </p:nvSpPr>
        <p:spPr bwMode="auto">
          <a:xfrm>
            <a:off x="2578002" y="52172"/>
            <a:ext cx="3893392" cy="409977"/>
          </a:xfrm>
          <a:prstGeom prst="rect">
            <a:avLst/>
          </a:prstGeom>
          <a:noFill/>
          <a:ln w="19050">
            <a:solidFill>
              <a:schemeClr val="accent2"/>
            </a:solidFill>
            <a:round/>
            <a:headEnd/>
            <a:tailEnd/>
          </a:ln>
          <a:effectLst/>
          <a:extLst/>
        </p:spPr>
        <p:txBody>
          <a:bodyPr wrap="none" lIns="61229" tIns="46216" rIns="61229" bIns="30615"/>
          <a:lstStyle>
            <a:lvl1pPr eaLnBrk="0" hangingPunct="0">
              <a:spcBef>
                <a:spcPct val="20000"/>
              </a:spcBef>
              <a:buChar char="•"/>
              <a:tabLst>
                <a:tab pos="723900" algn="l"/>
                <a:tab pos="1447800" algn="l"/>
              </a:tabLst>
              <a:defRPr sz="3200">
                <a:solidFill>
                  <a:schemeClr val="tx1"/>
                </a:solidFill>
                <a:latin typeface="Arial" pitchFamily="34" charset="0"/>
              </a:defRPr>
            </a:lvl1pPr>
            <a:lvl2pPr marL="742950" indent="-285750" eaLnBrk="0" hangingPunct="0">
              <a:spcBef>
                <a:spcPct val="20000"/>
              </a:spcBef>
              <a:buChar char="–"/>
              <a:tabLst>
                <a:tab pos="723900" algn="l"/>
                <a:tab pos="1447800" algn="l"/>
              </a:tabLst>
              <a:defRPr sz="2800">
                <a:solidFill>
                  <a:schemeClr val="tx1"/>
                </a:solidFill>
                <a:latin typeface="Arial" pitchFamily="34" charset="0"/>
              </a:defRPr>
            </a:lvl2pPr>
            <a:lvl3pPr marL="1143000" indent="-228600" eaLnBrk="0" hangingPunct="0">
              <a:spcBef>
                <a:spcPct val="20000"/>
              </a:spcBef>
              <a:buChar char="•"/>
              <a:tabLst>
                <a:tab pos="723900" algn="l"/>
                <a:tab pos="1447800" algn="l"/>
              </a:tabLst>
              <a:defRPr sz="2400">
                <a:solidFill>
                  <a:schemeClr val="tx1"/>
                </a:solidFill>
                <a:latin typeface="Arial" pitchFamily="34" charset="0"/>
              </a:defRPr>
            </a:lvl3pPr>
            <a:lvl4pPr marL="1600200" indent="-228600" eaLnBrk="0" hangingPunct="0">
              <a:spcBef>
                <a:spcPct val="20000"/>
              </a:spcBef>
              <a:buChar char="–"/>
              <a:tabLst>
                <a:tab pos="723900" algn="l"/>
                <a:tab pos="1447800" algn="l"/>
              </a:tabLst>
              <a:defRPr sz="2000">
                <a:solidFill>
                  <a:schemeClr val="tx1"/>
                </a:solidFill>
                <a:latin typeface="Arial" pitchFamily="34" charset="0"/>
              </a:defRPr>
            </a:lvl4pPr>
            <a:lvl5pPr marL="2057400" indent="-228600" eaLnBrk="0" hangingPunct="0">
              <a:spcBef>
                <a:spcPct val="20000"/>
              </a:spcBef>
              <a:buChar char="»"/>
              <a:tabLst>
                <a:tab pos="723900" algn="l"/>
                <a:tab pos="1447800" algn="l"/>
              </a:tabLst>
              <a:defRPr sz="2000">
                <a:solidFill>
                  <a:schemeClr val="tx1"/>
                </a:solidFill>
                <a:latin typeface="Arial" pitchFamily="34" charset="0"/>
              </a:defRPr>
            </a:lvl5pPr>
            <a:lvl6pPr marL="2514600" indent="-228600" eaLnBrk="0" fontAlgn="base" hangingPunct="0">
              <a:spcBef>
                <a:spcPct val="20000"/>
              </a:spcBef>
              <a:spcAft>
                <a:spcPct val="0"/>
              </a:spcAft>
              <a:buChar char="»"/>
              <a:tabLst>
                <a:tab pos="723900" algn="l"/>
                <a:tab pos="1447800" algn="l"/>
              </a:tabLst>
              <a:defRPr sz="2000">
                <a:solidFill>
                  <a:schemeClr val="tx1"/>
                </a:solidFill>
                <a:latin typeface="Arial" pitchFamily="34" charset="0"/>
              </a:defRPr>
            </a:lvl6pPr>
            <a:lvl7pPr marL="2971800" indent="-228600" eaLnBrk="0" fontAlgn="base" hangingPunct="0">
              <a:spcBef>
                <a:spcPct val="20000"/>
              </a:spcBef>
              <a:spcAft>
                <a:spcPct val="0"/>
              </a:spcAft>
              <a:buChar char="»"/>
              <a:tabLst>
                <a:tab pos="723900" algn="l"/>
                <a:tab pos="1447800" algn="l"/>
              </a:tabLst>
              <a:defRPr sz="2000">
                <a:solidFill>
                  <a:schemeClr val="tx1"/>
                </a:solidFill>
                <a:latin typeface="Arial" pitchFamily="34" charset="0"/>
              </a:defRPr>
            </a:lvl7pPr>
            <a:lvl8pPr marL="3429000" indent="-228600" eaLnBrk="0" fontAlgn="base" hangingPunct="0">
              <a:spcBef>
                <a:spcPct val="20000"/>
              </a:spcBef>
              <a:spcAft>
                <a:spcPct val="0"/>
              </a:spcAft>
              <a:buChar char="»"/>
              <a:tabLst>
                <a:tab pos="723900" algn="l"/>
                <a:tab pos="1447800" algn="l"/>
              </a:tabLst>
              <a:defRPr sz="2000">
                <a:solidFill>
                  <a:schemeClr val="tx1"/>
                </a:solidFill>
                <a:latin typeface="Arial" pitchFamily="34" charset="0"/>
              </a:defRPr>
            </a:lvl8pPr>
            <a:lvl9pPr marL="3886200" indent="-228600" eaLnBrk="0" fontAlgn="base" hangingPunct="0">
              <a:spcBef>
                <a:spcPct val="20000"/>
              </a:spcBef>
              <a:spcAft>
                <a:spcPct val="0"/>
              </a:spcAft>
              <a:buChar char="»"/>
              <a:tabLst>
                <a:tab pos="723900" algn="l"/>
                <a:tab pos="1447800" algn="l"/>
              </a:tabLst>
              <a:defRPr sz="2000">
                <a:solidFill>
                  <a:schemeClr val="tx1"/>
                </a:solidFill>
                <a:latin typeface="Arial" pitchFamily="34" charset="0"/>
              </a:defRPr>
            </a:lvl9pPr>
          </a:lstStyle>
          <a:p>
            <a:pPr algn="ctr" eaLnBrk="1" hangingPunct="1">
              <a:spcBef>
                <a:spcPct val="0"/>
              </a:spcBef>
              <a:buFontTx/>
              <a:buNone/>
            </a:pPr>
            <a:r>
              <a:rPr lang="de-DE" altLang="de-DE" sz="1800" b="1" dirty="0" err="1">
                <a:solidFill>
                  <a:schemeClr val="accent2"/>
                </a:solidFill>
                <a:cs typeface="DejaVu Sans" pitchFamily="34" charset="0"/>
              </a:rPr>
              <a:t>Principle</a:t>
            </a:r>
            <a:r>
              <a:rPr lang="de-DE" altLang="de-DE" sz="1800" b="1" dirty="0">
                <a:solidFill>
                  <a:schemeClr val="accent2"/>
                </a:solidFill>
                <a:cs typeface="DejaVu Sans" pitchFamily="34" charset="0"/>
              </a:rPr>
              <a:t> </a:t>
            </a:r>
            <a:r>
              <a:rPr lang="de-DE" altLang="de-DE" sz="1800" b="1" dirty="0" err="1">
                <a:solidFill>
                  <a:schemeClr val="accent2"/>
                </a:solidFill>
                <a:cs typeface="DejaVu Sans" pitchFamily="34" charset="0"/>
              </a:rPr>
              <a:t>of</a:t>
            </a:r>
            <a:r>
              <a:rPr lang="de-DE" altLang="de-DE" sz="1800" b="1" dirty="0">
                <a:solidFill>
                  <a:schemeClr val="accent2"/>
                </a:solidFill>
                <a:cs typeface="DejaVu Sans" pitchFamily="34" charset="0"/>
              </a:rPr>
              <a:t> </a:t>
            </a:r>
            <a:r>
              <a:rPr lang="de-DE" altLang="de-DE" sz="1800" b="1" dirty="0" err="1">
                <a:solidFill>
                  <a:schemeClr val="accent2"/>
                </a:solidFill>
                <a:cs typeface="DejaVu Sans" pitchFamily="34" charset="0"/>
              </a:rPr>
              <a:t>Fibre</a:t>
            </a:r>
            <a:r>
              <a:rPr lang="de-DE" altLang="de-DE" sz="1800" b="1" dirty="0">
                <a:solidFill>
                  <a:schemeClr val="accent2"/>
                </a:solidFill>
                <a:cs typeface="DejaVu Sans" pitchFamily="34" charset="0"/>
              </a:rPr>
              <a:t> Mat </a:t>
            </a:r>
            <a:r>
              <a:rPr lang="de-DE" altLang="de-DE" sz="1800" b="1" dirty="0" err="1">
                <a:solidFill>
                  <a:schemeClr val="accent2"/>
                </a:solidFill>
                <a:cs typeface="DejaVu Sans" pitchFamily="34" charset="0"/>
              </a:rPr>
              <a:t>Winding</a:t>
            </a:r>
            <a:r>
              <a:rPr lang="de-DE" altLang="de-DE" sz="1800" b="1" dirty="0">
                <a:solidFill>
                  <a:schemeClr val="accent2"/>
                </a:solidFill>
                <a:cs typeface="DejaVu Sans" pitchFamily="34" charset="0"/>
              </a:rPr>
              <a:t> </a:t>
            </a:r>
          </a:p>
        </p:txBody>
      </p:sp>
    </p:spTree>
    <p:extLst>
      <p:ext uri="{BB962C8B-B14F-4D97-AF65-F5344CB8AC3E}">
        <p14:creationId xmlns:p14="http://schemas.microsoft.com/office/powerpoint/2010/main" val="12574967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C2283-F5EB-4CCA-B291-2340409117D2}"/>
              </a:ext>
            </a:extLst>
          </p:cNvPr>
          <p:cNvSpPr>
            <a:spLocks noGrp="1"/>
          </p:cNvSpPr>
          <p:nvPr>
            <p:ph type="title"/>
          </p:nvPr>
        </p:nvSpPr>
        <p:spPr/>
        <p:txBody>
          <a:bodyPr/>
          <a:lstStyle/>
          <a:p>
            <a:endParaRPr lang="en-CA"/>
          </a:p>
        </p:txBody>
      </p:sp>
      <p:sp>
        <p:nvSpPr>
          <p:cNvPr id="4" name="Date Placeholder 3">
            <a:extLst>
              <a:ext uri="{FF2B5EF4-FFF2-40B4-BE49-F238E27FC236}">
                <a16:creationId xmlns:a16="http://schemas.microsoft.com/office/drawing/2014/main" id="{42018E19-97CC-48B7-A92F-1762025FF99E}"/>
              </a:ext>
            </a:extLst>
          </p:cNvPr>
          <p:cNvSpPr>
            <a:spLocks noGrp="1"/>
          </p:cNvSpPr>
          <p:nvPr>
            <p:ph type="dt" sz="half" idx="10"/>
          </p:nvPr>
        </p:nvSpPr>
        <p:spPr/>
        <p:txBody>
          <a:bodyPr/>
          <a:lstStyle/>
          <a:p>
            <a:fld id="{0084AA94-0D98-42E9-88C7-2F16329EF10E}" type="datetime1">
              <a:rPr lang="en-US" smtClean="0"/>
              <a:t>21-Mar-24</a:t>
            </a:fld>
            <a:endParaRPr lang="en-US" dirty="0"/>
          </a:p>
        </p:txBody>
      </p:sp>
      <p:sp>
        <p:nvSpPr>
          <p:cNvPr id="5" name="Footer Placeholder 4">
            <a:extLst>
              <a:ext uri="{FF2B5EF4-FFF2-40B4-BE49-F238E27FC236}">
                <a16:creationId xmlns:a16="http://schemas.microsoft.com/office/drawing/2014/main" id="{26EEC785-255A-40C3-9A5D-FB68675AF44D}"/>
              </a:ext>
            </a:extLst>
          </p:cNvPr>
          <p:cNvSpPr>
            <a:spLocks noGrp="1"/>
          </p:cNvSpPr>
          <p:nvPr>
            <p:ph type="ftr" sz="quarter" idx="11"/>
          </p:nvPr>
        </p:nvSpPr>
        <p:spPr/>
        <p:txBody>
          <a:bodyPr/>
          <a:lstStyle/>
          <a:p>
            <a:r>
              <a:rPr lang="en-US"/>
              <a:t>Blake Leverington -- LHCb</a:t>
            </a:r>
            <a:endParaRPr lang="en-US" dirty="0"/>
          </a:p>
        </p:txBody>
      </p:sp>
      <p:sp>
        <p:nvSpPr>
          <p:cNvPr id="6" name="Slide Number Placeholder 5">
            <a:extLst>
              <a:ext uri="{FF2B5EF4-FFF2-40B4-BE49-F238E27FC236}">
                <a16:creationId xmlns:a16="http://schemas.microsoft.com/office/drawing/2014/main" id="{B1DF4BFC-CC68-48E4-9405-E1FB3B7E830D}"/>
              </a:ext>
            </a:extLst>
          </p:cNvPr>
          <p:cNvSpPr>
            <a:spLocks noGrp="1"/>
          </p:cNvSpPr>
          <p:nvPr>
            <p:ph type="sldNum" sz="quarter" idx="12"/>
          </p:nvPr>
        </p:nvSpPr>
        <p:spPr/>
        <p:txBody>
          <a:bodyPr/>
          <a:lstStyle/>
          <a:p>
            <a:fld id="{EE946D39-289F-4B16-8B0D-BB0C4022DF6C}" type="slidenum">
              <a:rPr lang="en-US" smtClean="0"/>
              <a:pPr/>
              <a:t>8</a:t>
            </a:fld>
            <a:endParaRPr lang="en-US" dirty="0"/>
          </a:p>
        </p:txBody>
      </p:sp>
      <p:pic>
        <p:nvPicPr>
          <p:cNvPr id="7" name="Grafik 3">
            <a:extLst>
              <a:ext uri="{FF2B5EF4-FFF2-40B4-BE49-F238E27FC236}">
                <a16:creationId xmlns:a16="http://schemas.microsoft.com/office/drawing/2014/main" id="{B439E8DD-E708-4D89-9B9A-DAC178BC081B}"/>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501681" y="698500"/>
            <a:ext cx="5616381" cy="3746500"/>
          </a:xfrm>
          <a:prstGeom prst="rect">
            <a:avLst/>
          </a:prstGeom>
        </p:spPr>
      </p:pic>
    </p:spTree>
    <p:extLst>
      <p:ext uri="{BB962C8B-B14F-4D97-AF65-F5344CB8AC3E}">
        <p14:creationId xmlns:p14="http://schemas.microsoft.com/office/powerpoint/2010/main" val="4064229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4DE54A-01D6-46CD-A790-C611A9A76E31}"/>
              </a:ext>
            </a:extLst>
          </p:cNvPr>
          <p:cNvSpPr>
            <a:spLocks noGrp="1"/>
          </p:cNvSpPr>
          <p:nvPr>
            <p:ph type="title"/>
          </p:nvPr>
        </p:nvSpPr>
        <p:spPr/>
        <p:txBody>
          <a:bodyPr/>
          <a:lstStyle/>
          <a:p>
            <a:r>
              <a:rPr lang="en-US" dirty="0"/>
              <a:t>Fibres and SiPMs</a:t>
            </a:r>
            <a:endParaRPr lang="en-CA" dirty="0"/>
          </a:p>
        </p:txBody>
      </p:sp>
      <p:sp>
        <p:nvSpPr>
          <p:cNvPr id="4" name="Date Placeholder 3">
            <a:extLst>
              <a:ext uri="{FF2B5EF4-FFF2-40B4-BE49-F238E27FC236}">
                <a16:creationId xmlns:a16="http://schemas.microsoft.com/office/drawing/2014/main" id="{F693679E-3AE6-498F-A786-0E9753035EC4}"/>
              </a:ext>
            </a:extLst>
          </p:cNvPr>
          <p:cNvSpPr>
            <a:spLocks noGrp="1"/>
          </p:cNvSpPr>
          <p:nvPr>
            <p:ph type="dt" sz="half" idx="10"/>
          </p:nvPr>
        </p:nvSpPr>
        <p:spPr/>
        <p:txBody>
          <a:bodyPr/>
          <a:lstStyle/>
          <a:p>
            <a:fld id="{0084AA94-0D98-42E9-88C7-2F16329EF10E}" type="datetime1">
              <a:rPr lang="en-US" smtClean="0"/>
              <a:t>21-Mar-24</a:t>
            </a:fld>
            <a:endParaRPr lang="en-US" dirty="0"/>
          </a:p>
        </p:txBody>
      </p:sp>
      <p:sp>
        <p:nvSpPr>
          <p:cNvPr id="5" name="Footer Placeholder 4">
            <a:extLst>
              <a:ext uri="{FF2B5EF4-FFF2-40B4-BE49-F238E27FC236}">
                <a16:creationId xmlns:a16="http://schemas.microsoft.com/office/drawing/2014/main" id="{2A14A109-9A62-4266-9170-9539674F627D}"/>
              </a:ext>
            </a:extLst>
          </p:cNvPr>
          <p:cNvSpPr>
            <a:spLocks noGrp="1"/>
          </p:cNvSpPr>
          <p:nvPr>
            <p:ph type="ftr" sz="quarter" idx="11"/>
          </p:nvPr>
        </p:nvSpPr>
        <p:spPr/>
        <p:txBody>
          <a:bodyPr/>
          <a:lstStyle/>
          <a:p>
            <a:r>
              <a:rPr lang="en-US"/>
              <a:t>Blake Leverington -- LHCb</a:t>
            </a:r>
            <a:endParaRPr lang="en-US" dirty="0"/>
          </a:p>
        </p:txBody>
      </p:sp>
      <p:sp>
        <p:nvSpPr>
          <p:cNvPr id="6" name="Slide Number Placeholder 5">
            <a:extLst>
              <a:ext uri="{FF2B5EF4-FFF2-40B4-BE49-F238E27FC236}">
                <a16:creationId xmlns:a16="http://schemas.microsoft.com/office/drawing/2014/main" id="{D6C607B7-505B-4A8E-9F2B-ADA78D9B40AC}"/>
              </a:ext>
            </a:extLst>
          </p:cNvPr>
          <p:cNvSpPr>
            <a:spLocks noGrp="1"/>
          </p:cNvSpPr>
          <p:nvPr>
            <p:ph type="sldNum" sz="quarter" idx="12"/>
          </p:nvPr>
        </p:nvSpPr>
        <p:spPr/>
        <p:txBody>
          <a:bodyPr/>
          <a:lstStyle/>
          <a:p>
            <a:fld id="{EE946D39-289F-4B16-8B0D-BB0C4022DF6C}" type="slidenum">
              <a:rPr lang="en-US" smtClean="0"/>
              <a:pPr/>
              <a:t>9</a:t>
            </a:fld>
            <a:endParaRPr lang="en-US" dirty="0"/>
          </a:p>
        </p:txBody>
      </p:sp>
      <p:pic>
        <p:nvPicPr>
          <p:cNvPr id="7" name="Picture 6" descr="Diagram&#10;&#10;Description automatically generated">
            <a:extLst>
              <a:ext uri="{FF2B5EF4-FFF2-40B4-BE49-F238E27FC236}">
                <a16:creationId xmlns:a16="http://schemas.microsoft.com/office/drawing/2014/main" id="{88030027-3972-4873-BEAA-B78013A44D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29050" y="621607"/>
            <a:ext cx="4572000" cy="4078386"/>
          </a:xfrm>
          <a:prstGeom prst="rect">
            <a:avLst/>
          </a:prstGeom>
        </p:spPr>
      </p:pic>
      <p:pic>
        <p:nvPicPr>
          <p:cNvPr id="8" name="Picture 7">
            <a:extLst>
              <a:ext uri="{FF2B5EF4-FFF2-40B4-BE49-F238E27FC236}">
                <a16:creationId xmlns:a16="http://schemas.microsoft.com/office/drawing/2014/main" id="{3BDF97D7-DCB1-4951-880B-DA7617823679}"/>
              </a:ext>
            </a:extLst>
          </p:cNvPr>
          <p:cNvPicPr>
            <a:picLocks noChangeAspect="1"/>
          </p:cNvPicPr>
          <p:nvPr/>
        </p:nvPicPr>
        <p:blipFill>
          <a:blip r:embed="rId3"/>
          <a:stretch>
            <a:fillRect/>
          </a:stretch>
        </p:blipFill>
        <p:spPr>
          <a:xfrm>
            <a:off x="950976" y="3036875"/>
            <a:ext cx="2568822" cy="864333"/>
          </a:xfrm>
          <a:prstGeom prst="rect">
            <a:avLst/>
          </a:prstGeom>
        </p:spPr>
      </p:pic>
      <p:pic>
        <p:nvPicPr>
          <p:cNvPr id="9" name="Picture 8">
            <a:extLst>
              <a:ext uri="{FF2B5EF4-FFF2-40B4-BE49-F238E27FC236}">
                <a16:creationId xmlns:a16="http://schemas.microsoft.com/office/drawing/2014/main" id="{8B217907-23A0-40CD-B723-1E73F758C274}"/>
              </a:ext>
            </a:extLst>
          </p:cNvPr>
          <p:cNvPicPr>
            <a:picLocks noChangeAspect="1"/>
          </p:cNvPicPr>
          <p:nvPr/>
        </p:nvPicPr>
        <p:blipFill>
          <a:blip r:embed="rId4">
            <a:lum bright="40000" contrast="40000"/>
          </a:blip>
          <a:stretch>
            <a:fillRect/>
          </a:stretch>
        </p:blipFill>
        <p:spPr>
          <a:xfrm>
            <a:off x="1039340" y="1024146"/>
            <a:ext cx="594388" cy="575813"/>
          </a:xfrm>
          <a:prstGeom prst="rect">
            <a:avLst/>
          </a:prstGeom>
        </p:spPr>
      </p:pic>
      <p:sp>
        <p:nvSpPr>
          <p:cNvPr id="10" name="Footer Placeholder 11">
            <a:extLst>
              <a:ext uri="{FF2B5EF4-FFF2-40B4-BE49-F238E27FC236}">
                <a16:creationId xmlns:a16="http://schemas.microsoft.com/office/drawing/2014/main" id="{54F67655-F447-47B3-8DBF-FE04A7F03E7A}"/>
              </a:ext>
            </a:extLst>
          </p:cNvPr>
          <p:cNvSpPr txBox="1">
            <a:spLocks/>
          </p:cNvSpPr>
          <p:nvPr/>
        </p:nvSpPr>
        <p:spPr>
          <a:xfrm>
            <a:off x="7603840" y="6342042"/>
            <a:ext cx="3470128" cy="365125"/>
          </a:xfrm>
          <a:prstGeom prst="rect">
            <a:avLst/>
          </a:prstGeom>
        </p:spPr>
        <p:txBody>
          <a:bodyPr vert="horz" lIns="91440" tIns="45720" rIns="91440" bIns="45720" rtlCol="0" anchor="ctr"/>
          <a:lstStyle>
            <a:defPPr>
              <a:defRPr lang="en-US"/>
            </a:defPPr>
            <a:lvl1pPr marL="0" algn="ctr" defTabSz="685783" rtl="0" eaLnBrk="1" latinLnBrk="0" hangingPunct="1">
              <a:defRPr sz="900" b="0" kern="1200">
                <a:solidFill>
                  <a:schemeClr val="tx1"/>
                </a:solidFill>
                <a:latin typeface="+mj-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a:lstStyle>
          <a:p>
            <a:r>
              <a:rPr lang="en-US"/>
              <a:t>B. Leverington - Fibre Developments</a:t>
            </a:r>
          </a:p>
        </p:txBody>
      </p:sp>
      <p:sp>
        <p:nvSpPr>
          <p:cNvPr id="11" name="Slide Number Placeholder 12">
            <a:extLst>
              <a:ext uri="{FF2B5EF4-FFF2-40B4-BE49-F238E27FC236}">
                <a16:creationId xmlns:a16="http://schemas.microsoft.com/office/drawing/2014/main" id="{76DEBFB3-7A55-4929-882A-4BA2552CAA04}"/>
              </a:ext>
            </a:extLst>
          </p:cNvPr>
          <p:cNvSpPr txBox="1">
            <a:spLocks/>
          </p:cNvSpPr>
          <p:nvPr/>
        </p:nvSpPr>
        <p:spPr>
          <a:xfrm>
            <a:off x="11073969" y="6342042"/>
            <a:ext cx="526228" cy="365125"/>
          </a:xfrm>
          <a:prstGeom prst="rect">
            <a:avLst/>
          </a:prstGeom>
        </p:spPr>
        <p:txBody>
          <a:bodyPr vert="horz" lIns="91440" tIns="45720" rIns="91440" bIns="45720" rtlCol="0" anchor="ctr"/>
          <a:lstStyle>
            <a:defPPr>
              <a:defRPr lang="en-US"/>
            </a:defPPr>
            <a:lvl1pPr marL="0" algn="r" defTabSz="685783" rtl="0" eaLnBrk="1" latinLnBrk="0" hangingPunct="1">
              <a:defRPr sz="1400" b="0" kern="1200">
                <a:solidFill>
                  <a:schemeClr val="tx1"/>
                </a:solidFill>
                <a:latin typeface="+mj-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a:lstStyle>
          <a:p>
            <a:fld id="{91F18EF7-BE1E-4ECB-84D4-67C2B4D8F095}" type="slidenum">
              <a:rPr lang="en-US" smtClean="0"/>
              <a:pPr/>
              <a:t>9</a:t>
            </a:fld>
            <a:endParaRPr lang="en-US"/>
          </a:p>
        </p:txBody>
      </p:sp>
      <p:sp>
        <p:nvSpPr>
          <p:cNvPr id="13" name="TextBox 12">
            <a:extLst>
              <a:ext uri="{FF2B5EF4-FFF2-40B4-BE49-F238E27FC236}">
                <a16:creationId xmlns:a16="http://schemas.microsoft.com/office/drawing/2014/main" id="{89ACF369-A3D2-45EB-937D-DFA8DDFF19FE}"/>
              </a:ext>
            </a:extLst>
          </p:cNvPr>
          <p:cNvSpPr txBox="1"/>
          <p:nvPr/>
        </p:nvSpPr>
        <p:spPr>
          <a:xfrm>
            <a:off x="1633728" y="1146048"/>
            <a:ext cx="1506566" cy="300082"/>
          </a:xfrm>
          <a:prstGeom prst="rect">
            <a:avLst/>
          </a:prstGeom>
          <a:noFill/>
        </p:spPr>
        <p:txBody>
          <a:bodyPr wrap="none" rtlCol="0">
            <a:spAutoFit/>
          </a:bodyPr>
          <a:lstStyle/>
          <a:p>
            <a:r>
              <a:rPr lang="en-US" dirty="0"/>
              <a:t>Double clad fibres</a:t>
            </a:r>
            <a:endParaRPr lang="en-CA" dirty="0"/>
          </a:p>
        </p:txBody>
      </p:sp>
      <p:sp>
        <p:nvSpPr>
          <p:cNvPr id="14" name="TextBox 13">
            <a:extLst>
              <a:ext uri="{FF2B5EF4-FFF2-40B4-BE49-F238E27FC236}">
                <a16:creationId xmlns:a16="http://schemas.microsoft.com/office/drawing/2014/main" id="{C4FEADF8-B8A6-4C41-BB79-F233DF7F8C78}"/>
              </a:ext>
            </a:extLst>
          </p:cNvPr>
          <p:cNvSpPr txBox="1"/>
          <p:nvPr/>
        </p:nvSpPr>
        <p:spPr>
          <a:xfrm>
            <a:off x="950976" y="2182368"/>
            <a:ext cx="2568822" cy="715581"/>
          </a:xfrm>
          <a:prstGeom prst="rect">
            <a:avLst/>
          </a:prstGeom>
          <a:noFill/>
        </p:spPr>
        <p:txBody>
          <a:bodyPr wrap="square" rtlCol="0">
            <a:spAutoFit/>
          </a:bodyPr>
          <a:lstStyle/>
          <a:p>
            <a:r>
              <a:rPr lang="en-US" dirty="0"/>
              <a:t>Regularly packed fibres</a:t>
            </a:r>
          </a:p>
          <a:p>
            <a:r>
              <a:rPr lang="en-US" dirty="0"/>
              <a:t>-&gt; 1 mat ~ 8km of fibre </a:t>
            </a:r>
            <a:r>
              <a:rPr lang="en-US" b="1" dirty="0"/>
              <a:t>with few bumps that disturb the matrix</a:t>
            </a:r>
            <a:endParaRPr lang="en-CA" b="1" dirty="0"/>
          </a:p>
        </p:txBody>
      </p:sp>
      <p:cxnSp>
        <p:nvCxnSpPr>
          <p:cNvPr id="16" name="Straight Arrow Connector 15">
            <a:extLst>
              <a:ext uri="{FF2B5EF4-FFF2-40B4-BE49-F238E27FC236}">
                <a16:creationId xmlns:a16="http://schemas.microsoft.com/office/drawing/2014/main" id="{A6E8E1C5-93B0-4923-92DA-79DC3985BA4B}"/>
              </a:ext>
            </a:extLst>
          </p:cNvPr>
          <p:cNvCxnSpPr/>
          <p:nvPr/>
        </p:nvCxnSpPr>
        <p:spPr>
          <a:xfrm>
            <a:off x="792480" y="3121152"/>
            <a:ext cx="0" cy="69494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7" name="TextBox 16">
            <a:extLst>
              <a:ext uri="{FF2B5EF4-FFF2-40B4-BE49-F238E27FC236}">
                <a16:creationId xmlns:a16="http://schemas.microsoft.com/office/drawing/2014/main" id="{4A1CD280-6C54-472E-A35F-F5168295E3BC}"/>
              </a:ext>
            </a:extLst>
          </p:cNvPr>
          <p:cNvSpPr txBox="1"/>
          <p:nvPr/>
        </p:nvSpPr>
        <p:spPr>
          <a:xfrm>
            <a:off x="85450" y="3318583"/>
            <a:ext cx="710900" cy="300082"/>
          </a:xfrm>
          <a:prstGeom prst="rect">
            <a:avLst/>
          </a:prstGeom>
          <a:noFill/>
        </p:spPr>
        <p:txBody>
          <a:bodyPr wrap="none" rtlCol="0">
            <a:spAutoFit/>
          </a:bodyPr>
          <a:lstStyle/>
          <a:p>
            <a:r>
              <a:rPr lang="en-US" dirty="0"/>
              <a:t>1.3mm</a:t>
            </a:r>
            <a:endParaRPr lang="en-CA" dirty="0"/>
          </a:p>
        </p:txBody>
      </p:sp>
    </p:spTree>
    <p:extLst>
      <p:ext uri="{BB962C8B-B14F-4D97-AF65-F5344CB8AC3E}">
        <p14:creationId xmlns:p14="http://schemas.microsoft.com/office/powerpoint/2010/main" val="3639394627"/>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__MICROSOFT_TRANSLATOR_CLM_PRESENTATIONINFO" val="{&quot;DocumentId&quot;:&quot;8f966491d986fd152786424ded2237cb&quot;,&quot;LanguageCode&quot;:&quot;en-US&quot;,&quot;SlideGuids&quot;:[&quot;92e26e6f-4a98-4c35-8b18-743494c15783&quot;,&quot;344e3f8b-072e-4ae9-9fca-7a326c057d58&quot;,&quot;7d5d691c-1130-4cfc-ad49-0a3f7a0ad0a7&quot;,&quot;da30fbcb-16dc-426a-8f3f-ca404d97efcf&quot;,&quot;d88ba68f-098e-4bb5-8478-c6896d9a85a5&quot;,&quot;e1f7b524-b362-48a8-bec5-702765f7555f&quot;,&quot;e2451231-70fb-4935-a004-4d23af79dc60&quot;,&quot;e2942d0c-7c18-47c5-9df2-5364353026e4&quot;,&quot;9a902e05-272e-44a5-bd9d-a454a210709d&quot;,&quot;c04cd9d3-1148-481c-b923-e0fc9d880030&quot;,&quot;cc054194-f64b-48c2-bd70-8a866d990bb8&quot;,&quot;cd6f1e3d-1f62-4d78-bb2b-bbf37a8360b5&quot;,&quot;4807e995-d2de-423b-9aa3-0e49abcb8afd&quot;,&quot;93baeaef-3ee3-44f4-a053-288eaa7d8ac1&quot;,&quot;48009aa8-6c1d-400c-a13b-cfbd51662637&quot;,&quot;50a28248-d9ac-469e-92f5-77d01b3992a4&quot;,&quot;282084c0-3d6b-4a75-98ba-e982b230bc59&quot;,&quot;8c4aa25e-8be8-4d36-893f-9d6dac5434c8&quot;,&quot;b194a740-ac65-4161-84f1-b0f21f4abc28&quot;,&quot;d7b1acc2-7f8f-4cd1-be17-78b3184cb827&quot;,&quot;ccba29d4-8e2f-4b77-b72b-049f69f5b5e7&quot;,&quot;852dd6c7-6775-48e8-8fbb-928ca9597f0a&quot;,&quot;946875ab-435d-4b0d-aee3-a26f3e32f87f&quot;,&quot;2cfdad5f-7ac3-4a8d-8669-091e703c6e51&quot;,&quot;a65f7086-b6dd-4d5e-a903-88aa3afdc36f&quot;,&quot;13609d1d-4cfd-4078-901d-4947cf4c7274&quot;,&quot;797cc326-5a3d-45f0-ae4c-8646fb110524&quot;,&quot;9e465240-fa8e-497b-a019-6ac0e54c3aab&quot;,&quot;f48c6230-5eb8-4233-bb45-d4d8e12f70df&quot;,&quot;3f60a01c-d5cc-42d6-b357-2622a87a1099&quot;,&quot;4a739154-67d4-4ba6-afb9-7a81b1f2274a&quot;],&quot;TimeStamp&quot;:&quot;2020-06-08T15:43:39.0958183+02:00&quot;}"/>
</p:tagLst>
</file>

<file path=ppt/tags/tag2.xml><?xml version="1.0" encoding="utf-8"?>
<p:tagLst xmlns:a="http://schemas.openxmlformats.org/drawingml/2006/main" xmlns:r="http://schemas.openxmlformats.org/officeDocument/2006/relationships" xmlns:p="http://schemas.openxmlformats.org/presentationml/2006/main">
  <p:tag name="__MICROSOFT_TRANSLATOR_CLM_SLIDEINFO" val="{&quot;Guid&quot;:&quot;92e26e6f-4a98-4c35-8b18-743494c15783&quot;,&quot;TimeStamp&quot;:&quot;2020-06-08T15:43:39.0792517+02:00&quot;}"/>
</p:tagLst>
</file>

<file path=ppt/tags/tag3.xml><?xml version="1.0" encoding="utf-8"?>
<p:tagLst xmlns:a="http://schemas.openxmlformats.org/drawingml/2006/main" xmlns:r="http://schemas.openxmlformats.org/officeDocument/2006/relationships" xmlns:p="http://schemas.openxmlformats.org/presentationml/2006/main">
  <p:tag name="TIMING" val="|55.4"/>
</p:tagLst>
</file>

<file path=ppt/theme/theme1.xml><?xml version="1.0" encoding="utf-8"?>
<a:theme xmlns:a="http://schemas.openxmlformats.org/drawingml/2006/main" name="LHCbSciFi_Formal">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A698FC95-2F5A-4718-ABA1-FAD9F174CF78}" vid="{06071303-AC64-419F-8C9C-F6C80973982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LHCb Upgrade 2</Template>
  <TotalTime>0</TotalTime>
  <Words>1719</Words>
  <Application>Microsoft Office PowerPoint</Application>
  <PresentationFormat>On-screen Show (16:9)</PresentationFormat>
  <Paragraphs>363</Paragraphs>
  <Slides>28</Slides>
  <Notes>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28</vt:i4>
      </vt:variant>
    </vt:vector>
  </HeadingPairs>
  <TitlesOfParts>
    <vt:vector size="39" baseType="lpstr">
      <vt:lpstr>Arial</vt:lpstr>
      <vt:lpstr>Calibri</vt:lpstr>
      <vt:lpstr>DejaVu Sans</vt:lpstr>
      <vt:lpstr>Mangal</vt:lpstr>
      <vt:lpstr>Franklin Gothic Medium</vt:lpstr>
      <vt:lpstr>Franklin Gothic Book</vt:lpstr>
      <vt:lpstr>Times New Roman</vt:lpstr>
      <vt:lpstr>Symbol</vt:lpstr>
      <vt:lpstr>Wingdings</vt:lpstr>
      <vt:lpstr>Microsoft YaHei</vt:lpstr>
      <vt:lpstr>LHCbSciFi_Formal</vt:lpstr>
      <vt:lpstr>LHCb Upgrade 2 Fibres</vt:lpstr>
      <vt:lpstr>PowerPoint Presentation</vt:lpstr>
      <vt:lpstr>SciFi in Upgrade 2</vt:lpstr>
      <vt:lpstr>PowerPoint Presentation</vt:lpstr>
      <vt:lpstr>ECAL Upgrade in LS3 and LS4</vt:lpstr>
      <vt:lpstr>SPACAL (Spaghetti Calorimeter)</vt:lpstr>
      <vt:lpstr>PowerPoint Presentation</vt:lpstr>
      <vt:lpstr>PowerPoint Presentation</vt:lpstr>
      <vt:lpstr>Fibres and SiPMs</vt:lpstr>
      <vt:lpstr>H2017 SiPM arrays in Upgrade 1 SciFi</vt:lpstr>
      <vt:lpstr>Time Distribution</vt:lpstr>
      <vt:lpstr>Radiation Damage of Scintillating Fibres</vt:lpstr>
      <vt:lpstr>PowerPoint Presentation</vt:lpstr>
      <vt:lpstr>ECAL Performance</vt:lpstr>
      <vt:lpstr>ECAL</vt:lpstr>
      <vt:lpstr>Avenues for Investigation: Fibres</vt:lpstr>
      <vt:lpstr>PowerPoint Presentation</vt:lpstr>
      <vt:lpstr>NOL fibre</vt:lpstr>
      <vt:lpstr>PowerPoint Presentation</vt:lpstr>
      <vt:lpstr>Summary</vt:lpstr>
      <vt:lpstr>ECFA Detector R&amp;D</vt:lpstr>
      <vt:lpstr>DRD4.5</vt:lpstr>
      <vt:lpstr>PowerPoint Presentation</vt:lpstr>
      <vt:lpstr>ECFA DRD4 Work-Package(s) 4.5</vt:lpstr>
      <vt:lpstr>WP 4.5</vt:lpstr>
      <vt:lpstr>WP 4.5</vt:lpstr>
      <vt:lpstr>Participating Groups</vt:lpstr>
      <vt:lpstr>Resources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LHCb Upgrade 2 Fibres</dc:title>
  <dc:creator>leverington</dc:creator>
  <cp:lastModifiedBy>leverington</cp:lastModifiedBy>
  <cp:revision>12</cp:revision>
  <dcterms:created xsi:type="dcterms:W3CDTF">2024-03-21T08:55:40Z</dcterms:created>
  <dcterms:modified xsi:type="dcterms:W3CDTF">2024-03-21T15:16:47Z</dcterms:modified>
</cp:coreProperties>
</file>