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7" r:id="rId2"/>
    <p:sldId id="302" r:id="rId3"/>
    <p:sldId id="356" r:id="rId4"/>
    <p:sldId id="357" r:id="rId5"/>
    <p:sldId id="360" r:id="rId6"/>
    <p:sldId id="362" r:id="rId7"/>
    <p:sldId id="363" r:id="rId8"/>
    <p:sldId id="361" r:id="rId9"/>
    <p:sldId id="364" r:id="rId10"/>
    <p:sldId id="365" r:id="rId11"/>
    <p:sldId id="366" r:id="rId12"/>
    <p:sldId id="367" r:id="rId13"/>
    <p:sldId id="368" r:id="rId14"/>
    <p:sldId id="369" r:id="rId15"/>
    <p:sldId id="376" r:id="rId16"/>
    <p:sldId id="377" r:id="rId17"/>
    <p:sldId id="375" r:id="rId18"/>
    <p:sldId id="371" r:id="rId19"/>
    <p:sldId id="372" r:id="rId20"/>
    <p:sldId id="378" r:id="rId21"/>
    <p:sldId id="373" r:id="rId22"/>
    <p:sldId id="331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00"/>
    <a:srgbClr val="F7DAE3"/>
    <a:srgbClr val="FFA2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822"/>
    <p:restoredTop sz="96276"/>
  </p:normalViewPr>
  <p:slideViewPr>
    <p:cSldViewPr snapToGrid="0">
      <p:cViewPr varScale="1">
        <p:scale>
          <a:sx n="115" d="100"/>
          <a:sy n="115" d="100"/>
        </p:scale>
        <p:origin x="224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CE493-A053-E44E-B518-2DC804A804CD}" type="datetimeFigureOut">
              <a:rPr lang="en-US" smtClean="0"/>
              <a:t>11/5/24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C24CC-CD5E-E143-BA9A-8BDB4458FF3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43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A020D4-23D2-37CB-1982-E84A339EF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B259FA7-C5D1-4699-7DFB-B1322313C3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E1B232-5C7C-47B2-CEC5-7E9133EC4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DBB795-1C57-7191-4996-65FDAB3B5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5A87EB-D8EE-5F8F-4CB6-A771D5610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5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BDF119-E3FE-192E-D160-19A471C3D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276895E-FA6B-C41A-03D5-3320D94A8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B57D230-181D-62BF-85EE-02C8E7169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04AB0C-EC04-16FA-C991-23B58ED40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A70B9D-DD40-04FF-A8B0-E49C211DD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4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0D00142-8C8D-4F0A-6288-1D22CC9F2C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58D3CDA-FC65-CFA8-218B-1C39F8856F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A200619-199D-7C76-59E4-B6C6FE871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5E9E5CE-2EB3-493F-1A70-5E2A6212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C66491-8C53-F08B-2387-13DD5DC90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5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19795E-14AE-D83D-9A34-1646FE502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832155-63F6-E74C-B0CD-AFF1EBB3E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E674D9-1694-09FE-E0B1-2FE547A6F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B7A798-9C73-15AE-9E51-0668D3435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079617-C25A-74FF-8887-400704310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1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86C426-9B9A-9C88-67E4-810016CB4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5BED6F0-53DF-779C-6437-2BE23B249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F6D3B7-7844-B1C2-491D-0A35805DD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D3486D-E2F7-1F9A-15FD-B966E565B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89FF8A-354B-E6F4-AEB5-D59EE16E2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8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C805F2-3731-BCAC-CEAF-F0323E1D1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23A5FB-00EA-1637-F062-040E66D32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2F0B87E-730C-E6E0-BCF3-7FE8A3A3D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8C67E4A-FA42-B0F4-4694-EDB8E8628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1637DD3-7513-E5F5-7A00-8E72752B1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73D780D-FDF5-34B7-DB82-DAD54A189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6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A4D780-CC1F-EEF4-2259-1079753B9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54B9E6-9550-06A9-2B23-A90EB6293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9B2AE13-D1F0-3E39-897A-05300F765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3834C9B-0690-CA17-14D6-05FD62608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8EAA543-C9DD-17E5-04CB-38D2B41F30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8CCE8EC-4414-C68C-B0F1-39C7E5168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9D9BB12-3DD6-DB85-5647-B7223BB6C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85BA842-BDA7-86E8-A1DA-037F907D7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23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7CCC4F-F5A1-F198-45D6-0D6B9F130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457D7A3-B93D-951F-E7B4-B668593F8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4B2C4F7-659E-CBCE-0B56-2A2AE8EB7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95BD8F5-D47E-351C-E2B4-7D0DEC8BA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69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2FB3A8B-B094-D1DC-4617-119A73DB9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27725E5-7DF9-C4CC-63B3-D3C7810F8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D2E330-5328-7902-7A69-E33BE73B5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5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F6B7EC-3E1A-431D-7783-0C874A0CB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E68F6D-FD7D-AEBC-B1B1-332C10152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8C7FB7B-C4C8-08EE-B005-845BC52DA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EF91B57-A4F6-D1BC-6065-D32FADAF5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4A56CF8-DA41-7C59-6471-BF8910966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0028A43-CB9A-0B47-CEBA-A5438C83D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22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74A96A-6ED4-E226-84ED-FAB561D9F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F92CB1E-C3ED-7AB3-2248-A9B43FDDA8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0A4D31B-F2B0-9928-4C5D-FCA99F8BD7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457B6AB-1DDC-0A2C-96A9-E40FB8692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F0D562C-6F64-7A5D-F479-298694FC0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D28CD7C-6906-8015-D697-DB679E7AF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7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A63DBC8-FD46-8260-E2C6-EE07DC04C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DA4F297-71F0-43F3-6FB6-4C0E82388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25A741F-532B-EC52-96C2-713CD052A2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DAB7A-CE6F-1A4E-9E05-5D43C4C41E9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F33EC0-7EF6-71B1-5CCD-24C28FF6F1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02A3A0-87FB-7C4E-4D48-D1E95D0E0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6A9C5-5E7A-2D44-899F-3E417E9303A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303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7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2DB2F86-D75C-3778-AEC2-EE17C14409A6}"/>
              </a:ext>
            </a:extLst>
          </p:cNvPr>
          <p:cNvSpPr txBox="1"/>
          <p:nvPr/>
        </p:nvSpPr>
        <p:spPr>
          <a:xfrm>
            <a:off x="1081807" y="2425960"/>
            <a:ext cx="1002838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000" b="1" dirty="0">
                <a:latin typeface="Calibri" panose="020F0502020204030204" pitchFamily="34" charset="0"/>
                <a:cs typeface="Calibri" panose="020F0502020204030204" pitchFamily="34" charset="0"/>
              </a:rPr>
              <a:t>STELLE E ESOPIANETI</a:t>
            </a:r>
          </a:p>
          <a:p>
            <a:pPr algn="ctr"/>
            <a:endParaRPr lang="it-IT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it-IT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Costanza </a:t>
            </a:r>
            <a:r>
              <a:rPr lang="it-IT" sz="3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Argiroffi</a:t>
            </a:r>
            <a:endParaRPr lang="it-IT" sz="3000" dirty="0">
              <a:solidFill>
                <a:srgbClr val="24242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2000" dirty="0" err="1">
                <a:solidFill>
                  <a:srgbClr val="24242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DiFC</a:t>
            </a:r>
            <a:r>
              <a:rPr lang="it-IT" sz="2000" dirty="0">
                <a:solidFill>
                  <a:srgbClr val="24242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Università degli Studi di Palermo, </a:t>
            </a:r>
            <a:r>
              <a:rPr lang="it-IT" sz="2000" dirty="0" err="1">
                <a:solidFill>
                  <a:srgbClr val="24242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Italy</a:t>
            </a:r>
            <a:endParaRPr lang="it-IT" sz="2000" dirty="0">
              <a:solidFill>
                <a:srgbClr val="24242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2000" dirty="0">
                <a:solidFill>
                  <a:srgbClr val="24242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INAF – Osservatorio Astronomico di Palermo, </a:t>
            </a:r>
            <a:r>
              <a:rPr lang="it-IT" sz="2000" dirty="0" err="1">
                <a:solidFill>
                  <a:srgbClr val="24242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Italy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it-IT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84AC49A-1B79-DC55-928C-FAEFAC81A17D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F222E2E5-3F33-77E4-F563-BEA19FF3958E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25CF2E0-D614-109E-C05B-533B51B2C66E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454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F630AE-7E8B-4F3C-7F55-A75202E364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2DF6E30E-C72E-25E9-A586-52D1960884F6}"/>
              </a:ext>
            </a:extLst>
          </p:cNvPr>
          <p:cNvSpPr txBox="1"/>
          <p:nvPr/>
        </p:nvSpPr>
        <p:spPr>
          <a:xfrm>
            <a:off x="140547" y="667350"/>
            <a:ext cx="577451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Possibili complicazioni:</a:t>
            </a:r>
          </a:p>
          <a:p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200" b="1" dirty="0">
                <a:latin typeface="Calibri" panose="020F0502020204030204" pitchFamily="34" charset="0"/>
                <a:cs typeface="Calibri" panose="020F0502020204030204" pitchFamily="34" charset="0"/>
              </a:rPr>
              <a:t>Inclinazione</a:t>
            </a:r>
          </a:p>
          <a:p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l’inclinazione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non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è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nota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può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ricavare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solo </a:t>
            </a:r>
            <a:r>
              <a:rPr lang="en-US" sz="2200" i="1" dirty="0" err="1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2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200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sin </a:t>
            </a:r>
            <a:r>
              <a:rPr lang="en-US" sz="2200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quindi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limite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inferiore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della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massa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del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pianeta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200" b="1" dirty="0">
                <a:latin typeface="Calibri" panose="020F0502020204030204" pitchFamily="34" charset="0"/>
                <a:cs typeface="Calibri" panose="020F0502020204030204" pitchFamily="34" charset="0"/>
              </a:rPr>
              <a:t>Eccentricità dell’orbita</a:t>
            </a:r>
          </a:p>
          <a:p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200" b="1" dirty="0">
                <a:latin typeface="Calibri" panose="020F0502020204030204" pitchFamily="34" charset="0"/>
                <a:cs typeface="Calibri" panose="020F0502020204030204" pitchFamily="34" charset="0"/>
              </a:rPr>
              <a:t>Massa del pianeta non trascurabile</a:t>
            </a:r>
          </a:p>
          <a:p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25038BF-75FB-B98F-6269-C7EAB5325450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752AAE9F-DA97-82CB-A770-507B390327C5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10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6676C47-6B3D-850B-E9DB-EFC0C341AB26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CE56D21-D93F-DD45-F1DE-129112DF85A2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METODO DELLE VELOCITÀ RADIALI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3" name="Connettore 1 22">
            <a:extLst>
              <a:ext uri="{FF2B5EF4-FFF2-40B4-BE49-F238E27FC236}">
                <a16:creationId xmlns:a16="http://schemas.microsoft.com/office/drawing/2014/main" id="{67FF4E80-1F48-9934-5B94-BF1E04FAABC3}"/>
              </a:ext>
            </a:extLst>
          </p:cNvPr>
          <p:cNvCxnSpPr>
            <a:cxnSpLocks/>
          </p:cNvCxnSpPr>
          <p:nvPr/>
        </p:nvCxnSpPr>
        <p:spPr>
          <a:xfrm>
            <a:off x="9970687" y="2531304"/>
            <a:ext cx="595423" cy="242615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e 23">
            <a:extLst>
              <a:ext uri="{FF2B5EF4-FFF2-40B4-BE49-F238E27FC236}">
                <a16:creationId xmlns:a16="http://schemas.microsoft.com/office/drawing/2014/main" id="{C34E57F8-14DA-CBCB-0B87-4C8EBFE8DA05}"/>
              </a:ext>
            </a:extLst>
          </p:cNvPr>
          <p:cNvSpPr/>
          <p:nvPr/>
        </p:nvSpPr>
        <p:spPr>
          <a:xfrm>
            <a:off x="10535449" y="3808914"/>
            <a:ext cx="432000" cy="4320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o 24">
            <a:extLst>
              <a:ext uri="{FF2B5EF4-FFF2-40B4-BE49-F238E27FC236}">
                <a16:creationId xmlns:a16="http://schemas.microsoft.com/office/drawing/2014/main" id="{778519BA-DD81-A048-83DB-2026C8289DC9}"/>
              </a:ext>
            </a:extLst>
          </p:cNvPr>
          <p:cNvSpPr/>
          <p:nvPr/>
        </p:nvSpPr>
        <p:spPr>
          <a:xfrm rot="10091541">
            <a:off x="8081610" y="4066501"/>
            <a:ext cx="3436788" cy="442166"/>
          </a:xfrm>
          <a:prstGeom prst="arc">
            <a:avLst>
              <a:gd name="adj1" fmla="val 6609749"/>
              <a:gd name="adj2" fmla="val 6417453"/>
            </a:avLst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B891A531-A5B1-957A-36DF-560C60F0930C}"/>
              </a:ext>
            </a:extLst>
          </p:cNvPr>
          <p:cNvSpPr/>
          <p:nvPr/>
        </p:nvSpPr>
        <p:spPr>
          <a:xfrm>
            <a:off x="8067434" y="4591659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o 26">
            <a:extLst>
              <a:ext uri="{FF2B5EF4-FFF2-40B4-BE49-F238E27FC236}">
                <a16:creationId xmlns:a16="http://schemas.microsoft.com/office/drawing/2014/main" id="{25D91643-0F0C-E60B-E7F7-77976216CF72}"/>
              </a:ext>
            </a:extLst>
          </p:cNvPr>
          <p:cNvSpPr/>
          <p:nvPr/>
        </p:nvSpPr>
        <p:spPr>
          <a:xfrm rot="10091541">
            <a:off x="10126254" y="4086667"/>
            <a:ext cx="679950" cy="140888"/>
          </a:xfrm>
          <a:prstGeom prst="arc">
            <a:avLst>
              <a:gd name="adj1" fmla="val 10502035"/>
              <a:gd name="adj2" fmla="val 8649696"/>
            </a:avLst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ccia circolare a destra 27">
            <a:extLst>
              <a:ext uri="{FF2B5EF4-FFF2-40B4-BE49-F238E27FC236}">
                <a16:creationId xmlns:a16="http://schemas.microsoft.com/office/drawing/2014/main" id="{77EE8487-81B7-E6C0-AAFC-05A39EA5D8AC}"/>
              </a:ext>
            </a:extLst>
          </p:cNvPr>
          <p:cNvSpPr/>
          <p:nvPr/>
        </p:nvSpPr>
        <p:spPr>
          <a:xfrm rot="20833590">
            <a:off x="10009212" y="3435811"/>
            <a:ext cx="170361" cy="102027"/>
          </a:xfrm>
          <a:prstGeom prst="curved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ccia circolare a destra 28">
            <a:extLst>
              <a:ext uri="{FF2B5EF4-FFF2-40B4-BE49-F238E27FC236}">
                <a16:creationId xmlns:a16="http://schemas.microsoft.com/office/drawing/2014/main" id="{6D445803-A7E8-03C1-77E7-AFD906F155EB}"/>
              </a:ext>
            </a:extLst>
          </p:cNvPr>
          <p:cNvSpPr/>
          <p:nvPr/>
        </p:nvSpPr>
        <p:spPr>
          <a:xfrm rot="9878683">
            <a:off x="10250417" y="3360901"/>
            <a:ext cx="170361" cy="102027"/>
          </a:xfrm>
          <a:prstGeom prst="curved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559B39FB-EFD9-8E0B-42AA-F8ECEF9C277C}"/>
              </a:ext>
            </a:extLst>
          </p:cNvPr>
          <p:cNvCxnSpPr>
            <a:cxnSpLocks/>
          </p:cNvCxnSpPr>
          <p:nvPr/>
        </p:nvCxnSpPr>
        <p:spPr>
          <a:xfrm flipH="1">
            <a:off x="6162379" y="4162968"/>
            <a:ext cx="420690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co 31">
            <a:extLst>
              <a:ext uri="{FF2B5EF4-FFF2-40B4-BE49-F238E27FC236}">
                <a16:creationId xmlns:a16="http://schemas.microsoft.com/office/drawing/2014/main" id="{4AAF65B0-43A1-059D-8936-4876B9C60547}"/>
              </a:ext>
            </a:extLst>
          </p:cNvPr>
          <p:cNvSpPr/>
          <p:nvPr/>
        </p:nvSpPr>
        <p:spPr>
          <a:xfrm rot="17431221">
            <a:off x="9817749" y="3593369"/>
            <a:ext cx="1080000" cy="1080000"/>
          </a:xfrm>
          <a:prstGeom prst="arc">
            <a:avLst>
              <a:gd name="adj1" fmla="val 14752494"/>
              <a:gd name="adj2" fmla="val 19633788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367EC82C-D4E5-1EDF-9C57-3BA1ACB699D5}"/>
              </a:ext>
            </a:extLst>
          </p:cNvPr>
          <p:cNvSpPr txBox="1"/>
          <p:nvPr/>
        </p:nvSpPr>
        <p:spPr>
          <a:xfrm>
            <a:off x="9573288" y="3544420"/>
            <a:ext cx="50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it-IT" i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DB549635-7C65-C0CD-02A6-67378F0BF732}"/>
              </a:ext>
            </a:extLst>
          </p:cNvPr>
          <p:cNvSpPr txBox="1"/>
          <p:nvPr/>
        </p:nvSpPr>
        <p:spPr>
          <a:xfrm>
            <a:off x="6162379" y="3762858"/>
            <a:ext cx="1664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osservatore</a:t>
            </a:r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id="{4EAB3D80-A41C-A4DB-C1E2-F84548B1F6BE}"/>
              </a:ext>
            </a:extLst>
          </p:cNvPr>
          <p:cNvCxnSpPr>
            <a:cxnSpLocks/>
          </p:cNvCxnSpPr>
          <p:nvPr/>
        </p:nvCxnSpPr>
        <p:spPr>
          <a:xfrm>
            <a:off x="9946689" y="399345"/>
            <a:ext cx="595423" cy="242615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e 38">
            <a:extLst>
              <a:ext uri="{FF2B5EF4-FFF2-40B4-BE49-F238E27FC236}">
                <a16:creationId xmlns:a16="http://schemas.microsoft.com/office/drawing/2014/main" id="{A05694CB-108A-DCAE-1946-CA7CB295F4FE}"/>
              </a:ext>
            </a:extLst>
          </p:cNvPr>
          <p:cNvSpPr/>
          <p:nvPr/>
        </p:nvSpPr>
        <p:spPr>
          <a:xfrm>
            <a:off x="10429471" y="1676955"/>
            <a:ext cx="432000" cy="4320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o 39">
            <a:extLst>
              <a:ext uri="{FF2B5EF4-FFF2-40B4-BE49-F238E27FC236}">
                <a16:creationId xmlns:a16="http://schemas.microsoft.com/office/drawing/2014/main" id="{C221090E-0B15-B133-A395-255DF1A462E7}"/>
              </a:ext>
            </a:extLst>
          </p:cNvPr>
          <p:cNvSpPr/>
          <p:nvPr/>
        </p:nvSpPr>
        <p:spPr>
          <a:xfrm rot="10091541">
            <a:off x="9255785" y="1810418"/>
            <a:ext cx="2347373" cy="442166"/>
          </a:xfrm>
          <a:prstGeom prst="arc">
            <a:avLst>
              <a:gd name="adj1" fmla="val 9260359"/>
              <a:gd name="adj2" fmla="val 6417453"/>
            </a:avLst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e 40">
            <a:extLst>
              <a:ext uri="{FF2B5EF4-FFF2-40B4-BE49-F238E27FC236}">
                <a16:creationId xmlns:a16="http://schemas.microsoft.com/office/drawing/2014/main" id="{4F0E4EA4-C957-8799-167A-8BC4321F6771}"/>
              </a:ext>
            </a:extLst>
          </p:cNvPr>
          <p:cNvSpPr/>
          <p:nvPr/>
        </p:nvSpPr>
        <p:spPr>
          <a:xfrm>
            <a:off x="9244788" y="2213392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o 41">
            <a:extLst>
              <a:ext uri="{FF2B5EF4-FFF2-40B4-BE49-F238E27FC236}">
                <a16:creationId xmlns:a16="http://schemas.microsoft.com/office/drawing/2014/main" id="{0215ECFA-AADA-ADDE-44CD-18C40D44E4FE}"/>
              </a:ext>
            </a:extLst>
          </p:cNvPr>
          <p:cNvSpPr/>
          <p:nvPr/>
        </p:nvSpPr>
        <p:spPr>
          <a:xfrm rot="10091541">
            <a:off x="10020276" y="1954708"/>
            <a:ext cx="679950" cy="140888"/>
          </a:xfrm>
          <a:prstGeom prst="arc">
            <a:avLst>
              <a:gd name="adj1" fmla="val 10502035"/>
              <a:gd name="adj2" fmla="val 8649696"/>
            </a:avLst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ccia circolare a destra 42">
            <a:extLst>
              <a:ext uri="{FF2B5EF4-FFF2-40B4-BE49-F238E27FC236}">
                <a16:creationId xmlns:a16="http://schemas.microsoft.com/office/drawing/2014/main" id="{3018A7E4-97B8-4E4D-A528-6459211729EE}"/>
              </a:ext>
            </a:extLst>
          </p:cNvPr>
          <p:cNvSpPr/>
          <p:nvPr/>
        </p:nvSpPr>
        <p:spPr>
          <a:xfrm rot="20833590">
            <a:off x="9985214" y="1303852"/>
            <a:ext cx="170361" cy="102027"/>
          </a:xfrm>
          <a:prstGeom prst="curved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Freccia circolare a destra 43">
            <a:extLst>
              <a:ext uri="{FF2B5EF4-FFF2-40B4-BE49-F238E27FC236}">
                <a16:creationId xmlns:a16="http://schemas.microsoft.com/office/drawing/2014/main" id="{3DE2BD80-6945-A23F-FA17-E5996217F5DC}"/>
              </a:ext>
            </a:extLst>
          </p:cNvPr>
          <p:cNvSpPr/>
          <p:nvPr/>
        </p:nvSpPr>
        <p:spPr>
          <a:xfrm rot="9878683">
            <a:off x="10226419" y="1228942"/>
            <a:ext cx="170361" cy="102027"/>
          </a:xfrm>
          <a:prstGeom prst="curved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20832769-2520-F5CA-8022-152EC344EFD8}"/>
              </a:ext>
            </a:extLst>
          </p:cNvPr>
          <p:cNvCxnSpPr>
            <a:cxnSpLocks/>
          </p:cNvCxnSpPr>
          <p:nvPr/>
        </p:nvCxnSpPr>
        <p:spPr>
          <a:xfrm flipH="1">
            <a:off x="6138381" y="2031009"/>
            <a:ext cx="420690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co 45">
            <a:extLst>
              <a:ext uri="{FF2B5EF4-FFF2-40B4-BE49-F238E27FC236}">
                <a16:creationId xmlns:a16="http://schemas.microsoft.com/office/drawing/2014/main" id="{032DB2B6-27A9-C385-242E-7699E38B4C49}"/>
              </a:ext>
            </a:extLst>
          </p:cNvPr>
          <p:cNvSpPr/>
          <p:nvPr/>
        </p:nvSpPr>
        <p:spPr>
          <a:xfrm rot="17431221">
            <a:off x="9793751" y="1461410"/>
            <a:ext cx="1080000" cy="1080000"/>
          </a:xfrm>
          <a:prstGeom prst="arc">
            <a:avLst>
              <a:gd name="adj1" fmla="val 14752494"/>
              <a:gd name="adj2" fmla="val 19633788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062EF95B-A542-8C90-FCFB-7AFDC514A898}"/>
              </a:ext>
            </a:extLst>
          </p:cNvPr>
          <p:cNvSpPr txBox="1"/>
          <p:nvPr/>
        </p:nvSpPr>
        <p:spPr>
          <a:xfrm>
            <a:off x="9549290" y="1412461"/>
            <a:ext cx="50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it-IT" i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C711DCF9-14F1-8E68-C6A0-D4F597E1833E}"/>
              </a:ext>
            </a:extLst>
          </p:cNvPr>
          <p:cNvSpPr txBox="1"/>
          <p:nvPr/>
        </p:nvSpPr>
        <p:spPr>
          <a:xfrm>
            <a:off x="6138381" y="1630899"/>
            <a:ext cx="1664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osservatore</a:t>
            </a:r>
          </a:p>
        </p:txBody>
      </p:sp>
    </p:spTree>
    <p:extLst>
      <p:ext uri="{BB962C8B-B14F-4D97-AF65-F5344CB8AC3E}">
        <p14:creationId xmlns:p14="http://schemas.microsoft.com/office/powerpoint/2010/main" val="105171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33" grpId="0"/>
      <p:bldP spid="34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3708B-C2DF-9C51-572C-DB5BF96AC4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97F1441C-FBC7-FDDD-5034-52A7202D43AE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D046D987-ABC8-A48C-4601-C3B68319C098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11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65553A1-11B4-210A-218F-84726BA77F9A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930A4F4-D882-C6F6-89A5-C673BF95FE4B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METODO DELLE VELOCITÀ RADIALI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21AC38E-3387-FA72-3FF5-A381E054B371}"/>
                  </a:ext>
                </a:extLst>
              </p:cNvPr>
              <p:cNvSpPr txBox="1"/>
              <p:nvPr/>
            </p:nvSpPr>
            <p:spPr>
              <a:xfrm>
                <a:off x="554180" y="745770"/>
                <a:ext cx="11083637" cy="48167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it-IT" sz="22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220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𝑃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;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  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𝑇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=2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𝐺</m:t>
                              </m:r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Quali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pianeti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sono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più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facilmente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rivelabili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con il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metodo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delle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velocità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radiali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?</a:t>
                </a:r>
              </a:p>
              <a:p>
                <a:pPr>
                  <a:buClr>
                    <a:srgbClr val="FF0000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Pianeti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massivi</a:t>
                </a: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Pianeti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orbita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attorno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stelle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poco massive</a:t>
                </a:r>
              </a:p>
              <a:p>
                <a:pPr>
                  <a:buClr>
                    <a:schemeClr val="tx1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Pianeti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vicini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alla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stella</a:t>
                </a: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21AC38E-3387-FA72-3FF5-A381E054B3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80" y="745770"/>
                <a:ext cx="11083637" cy="4816768"/>
              </a:xfrm>
              <a:prstGeom prst="rect">
                <a:avLst/>
              </a:prstGeom>
              <a:blipFill>
                <a:blip r:embed="rId2"/>
                <a:stretch>
                  <a:fillRect l="-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329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BC4C93-9613-670A-1A83-32E48B819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8638D9A-D268-6BD7-3E39-DD5047E3894B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3782A930-A6B0-8F4A-579A-C719E1FD849A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12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8D9973B-C8CC-6925-19F8-8D074F5EDBD9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E1CF795-6F4E-4C17-CC21-98574FD8CFA2}"/>
              </a:ext>
            </a:extLst>
          </p:cNvPr>
          <p:cNvSpPr txBox="1"/>
          <p:nvPr/>
        </p:nvSpPr>
        <p:spPr>
          <a:xfrm>
            <a:off x="0" y="0"/>
            <a:ext cx="109882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CHE RISOLUZIONE SPETTRALE SERVE PER RIVELARE UNA TERRA?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215A46DF-4560-ACAE-4A1B-0164BAC6A723}"/>
                  </a:ext>
                </a:extLst>
              </p:cNvPr>
              <p:cNvSpPr txBox="1"/>
              <p:nvPr/>
            </p:nvSpPr>
            <p:spPr>
              <a:xfrm>
                <a:off x="-5934" y="486751"/>
                <a:ext cx="12192001" cy="51521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it-IT" sz="22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220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𝑃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;     </m:t>
                      </m:r>
                      <m:sSub>
                        <m:sSubPr>
                          <m:ctrlPr>
                            <a:rPr lang="it-IT" sz="2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𝐺</m:t>
                              </m:r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Nel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caso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della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Terra:</a:t>
                </a:r>
              </a:p>
              <a:p>
                <a:pPr>
                  <a:buClr>
                    <a:srgbClr val="FF0000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chemeClr val="tx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𝐺</m:t>
                              </m:r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den>
                          </m:f>
                        </m:e>
                      </m:rad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≈30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km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s</m:t>
                          </m:r>
                        </m:e>
                        <m:sup>
                          <m: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chemeClr val="tx1"/>
                  </a:buClr>
                </a:pPr>
                <a:endParaRPr lang="it-IT" sz="2200" i="1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chemeClr val="tx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it-IT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𝑃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≈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8.9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c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m</m:t>
                      </m:r>
                      <m: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s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200" dirty="0">
                  <a:latin typeface="Calibri" panose="020F050202020403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chemeClr val="tx1"/>
                  </a:buClr>
                </a:pPr>
                <a:endParaRPr lang="en-US" sz="2200" dirty="0">
                  <a:latin typeface="Calibri" panose="020F050202020403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HARPS-N </a:t>
                </a:r>
                <a:r>
                  <a:rPr lang="en-US" sz="2200" dirty="0" err="1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permette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di </a:t>
                </a:r>
                <a:r>
                  <a:rPr lang="en-US" sz="2200" dirty="0" err="1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raggiungere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misure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di </a:t>
                </a:r>
                <a:r>
                  <a:rPr lang="en-US" sz="2200" dirty="0" err="1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velocità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radiale con </a:t>
                </a:r>
                <a:r>
                  <a:rPr lang="en-US" sz="2200" dirty="0" err="1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precisioni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di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m</m:t>
                    </m:r>
                    <m: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200" dirty="0">
                  <a:latin typeface="Calibri" panose="020F050202020403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chemeClr val="tx1"/>
                  </a:buClr>
                </a:pPr>
                <a:endParaRPr lang="en-US" sz="2200" dirty="0">
                  <a:latin typeface="Calibri" panose="020F050202020403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chemeClr val="tx1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215A46DF-4560-ACAE-4A1B-0164BAC6A7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934" y="486751"/>
                <a:ext cx="12192001" cy="5152116"/>
              </a:xfrm>
              <a:prstGeom prst="rect">
                <a:avLst/>
              </a:prstGeom>
              <a:blipFill>
                <a:blip r:embed="rId2"/>
                <a:stretch>
                  <a:fillRect l="-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788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1FCDB-529E-1CBF-EAE8-6A5325637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0FC5AF8-08E9-1C0A-F5FB-74BCE5BE928F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1F9CAB59-D0FD-165D-8EA4-B21F6297E40E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13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C5E18FE-B9EF-0F51-87DC-03AAFF4735C5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D09911C-BCAA-DB1D-FD9B-F1519110D1F6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METODO DEI TRANSITI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4EE71195-E23F-FB27-F9E1-1A4C4E090B08}"/>
              </a:ext>
            </a:extLst>
          </p:cNvPr>
          <p:cNvSpPr/>
          <p:nvPr/>
        </p:nvSpPr>
        <p:spPr>
          <a:xfrm>
            <a:off x="2260933" y="881163"/>
            <a:ext cx="1080000" cy="10800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o 6">
            <a:extLst>
              <a:ext uri="{FF2B5EF4-FFF2-40B4-BE49-F238E27FC236}">
                <a16:creationId xmlns:a16="http://schemas.microsoft.com/office/drawing/2014/main" id="{4B44271A-A38B-A4FC-BED3-94B97CB9A1FE}"/>
              </a:ext>
            </a:extLst>
          </p:cNvPr>
          <p:cNvSpPr/>
          <p:nvPr/>
        </p:nvSpPr>
        <p:spPr>
          <a:xfrm>
            <a:off x="928499" y="1236655"/>
            <a:ext cx="3780467" cy="302005"/>
          </a:xfrm>
          <a:prstGeom prst="arc">
            <a:avLst>
              <a:gd name="adj1" fmla="val 20610082"/>
              <a:gd name="adj2" fmla="val 11710950"/>
            </a:avLst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85263DFA-5876-AF7A-7721-A4BD72D7C8E9}"/>
              </a:ext>
            </a:extLst>
          </p:cNvPr>
          <p:cNvSpPr/>
          <p:nvPr/>
        </p:nvSpPr>
        <p:spPr>
          <a:xfrm>
            <a:off x="1634998" y="1152039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0D8ACA70-97F7-5177-6055-6FA760F90CBC}"/>
              </a:ext>
            </a:extLst>
          </p:cNvPr>
          <p:cNvCxnSpPr/>
          <p:nvPr/>
        </p:nvCxnSpPr>
        <p:spPr>
          <a:xfrm flipV="1">
            <a:off x="610161" y="2391508"/>
            <a:ext cx="0" cy="306675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AF957B68-07E6-B21A-4A39-973CA5117033}"/>
              </a:ext>
            </a:extLst>
          </p:cNvPr>
          <p:cNvCxnSpPr>
            <a:cxnSpLocks/>
          </p:cNvCxnSpPr>
          <p:nvPr/>
        </p:nvCxnSpPr>
        <p:spPr>
          <a:xfrm>
            <a:off x="610161" y="5458265"/>
            <a:ext cx="479579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0054438E-A1D9-6132-3A9A-314C0E977C11}"/>
                  </a:ext>
                </a:extLst>
              </p:cNvPr>
              <p:cNvSpPr txBox="1"/>
              <p:nvPr/>
            </p:nvSpPr>
            <p:spPr>
              <a:xfrm>
                <a:off x="5344937" y="388737"/>
                <a:ext cx="6945129" cy="5914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Metodo:</a:t>
                </a: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Misura del flusso di una stella a diversi tempi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𝑡</m:t>
                    </m:r>
                  </m:oMath>
                </a14:m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it-IT" sz="220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Ricerca di variazioni tipo </a:t>
                </a:r>
                <a:r>
                  <a:rPr lang="it-IT" sz="22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eclisse</a:t>
                </a: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(ovvero di transiti)</a:t>
                </a: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Controllo sulla periodicità di questi transiti</a:t>
                </a:r>
              </a:p>
              <a:p>
                <a:pPr>
                  <a:buClr>
                    <a:srgbClr val="FF0000"/>
                  </a:buClr>
                </a:pPr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 profondità del transito e periodo sono legati alle proprietà del sistema secondo le relazioni</a:t>
                </a: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Δ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   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𝐺</m:t>
                          </m:r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it-IT" sz="22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raggio del pianeta</a:t>
                </a:r>
                <a:endParaRPr lang="en-US" sz="2200" i="1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it-IT" sz="22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raggio della stella</a:t>
                </a:r>
              </a:p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it-IT" sz="22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massa della stella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22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it-IT" sz="2200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raggio del orbita</a:t>
                </a:r>
              </a:p>
              <a:p>
                <a:pPr>
                  <a:buClr>
                    <a:srgbClr val="FF0000"/>
                  </a:buClr>
                </a:pPr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Si misurano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Δ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e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𝑇</m:t>
                    </m:r>
                  </m:oMath>
                </a14:m>
                <a:r>
                  <a:rPr lang="en-US" sz="2200" i="1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,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si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assume </a:t>
                </a:r>
                <a:r>
                  <a:rPr lang="en-US" sz="2200" dirty="0" err="1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noto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b>
                    </m:sSub>
                  </m:oMath>
                </a14:m>
                <a:endParaRPr lang="en-US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↓</m:t>
                      </m:r>
                    </m:oMath>
                  </m:oMathPara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Si determinano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sz="2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e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𝑎</m:t>
                    </m:r>
                  </m:oMath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0054438E-A1D9-6132-3A9A-314C0E977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4937" y="388737"/>
                <a:ext cx="6945129" cy="5914824"/>
              </a:xfrm>
              <a:prstGeom prst="rect">
                <a:avLst/>
              </a:prstGeom>
              <a:blipFill>
                <a:blip r:embed="rId2"/>
                <a:stretch>
                  <a:fillRect l="-1095" t="-642" b="-1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C8E6FC9-95DE-A776-C855-102F0BC8C35C}"/>
              </a:ext>
            </a:extLst>
          </p:cNvPr>
          <p:cNvSpPr txBox="1"/>
          <p:nvPr/>
        </p:nvSpPr>
        <p:spPr>
          <a:xfrm>
            <a:off x="4675105" y="5574695"/>
            <a:ext cx="380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AF61F78-0BA2-9CF0-0B30-82C4A40B5AF8}"/>
              </a:ext>
            </a:extLst>
          </p:cNvPr>
          <p:cNvSpPr txBox="1"/>
          <p:nvPr/>
        </p:nvSpPr>
        <p:spPr>
          <a:xfrm>
            <a:off x="210691" y="2703518"/>
            <a:ext cx="418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E83213F3-BBDB-3045-0D56-63ADD20FBAC3}"/>
              </a:ext>
            </a:extLst>
          </p:cNvPr>
          <p:cNvSpPr/>
          <p:nvPr/>
        </p:nvSpPr>
        <p:spPr>
          <a:xfrm>
            <a:off x="996058" y="1360256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C4CAF92D-8409-7785-B841-DF14C4692181}"/>
              </a:ext>
            </a:extLst>
          </p:cNvPr>
          <p:cNvSpPr/>
          <p:nvPr/>
        </p:nvSpPr>
        <p:spPr>
          <a:xfrm>
            <a:off x="1423616" y="1419924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DAA9F7C7-04FC-3261-0380-365726F59160}"/>
              </a:ext>
            </a:extLst>
          </p:cNvPr>
          <p:cNvSpPr/>
          <p:nvPr/>
        </p:nvSpPr>
        <p:spPr>
          <a:xfrm>
            <a:off x="1176058" y="1198617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D8CAF158-2918-9828-FB3F-33998D6BCD02}"/>
              </a:ext>
            </a:extLst>
          </p:cNvPr>
          <p:cNvSpPr/>
          <p:nvPr/>
        </p:nvSpPr>
        <p:spPr>
          <a:xfrm>
            <a:off x="1870361" y="1445327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B1B9A487-8B0A-3164-D88B-24888064DDFA}"/>
              </a:ext>
            </a:extLst>
          </p:cNvPr>
          <p:cNvSpPr/>
          <p:nvPr/>
        </p:nvSpPr>
        <p:spPr>
          <a:xfrm>
            <a:off x="2326996" y="1450256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A5C86AE8-CDE5-D903-DF0E-3D70767A0D09}"/>
              </a:ext>
            </a:extLst>
          </p:cNvPr>
          <p:cNvSpPr/>
          <p:nvPr/>
        </p:nvSpPr>
        <p:spPr>
          <a:xfrm>
            <a:off x="2740336" y="1466731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3CF3AD5E-47EF-2EF3-53A4-FC13A6AC112E}"/>
              </a:ext>
            </a:extLst>
          </p:cNvPr>
          <p:cNvSpPr/>
          <p:nvPr/>
        </p:nvSpPr>
        <p:spPr>
          <a:xfrm>
            <a:off x="3114290" y="1450413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6355BB5F-39D2-4F9F-F6A2-0B71426A2B1D}"/>
              </a:ext>
            </a:extLst>
          </p:cNvPr>
          <p:cNvSpPr/>
          <p:nvPr/>
        </p:nvSpPr>
        <p:spPr>
          <a:xfrm>
            <a:off x="3497143" y="1443276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30D38CA3-FD7F-80EE-1139-983FF2D9A288}"/>
              </a:ext>
            </a:extLst>
          </p:cNvPr>
          <p:cNvSpPr/>
          <p:nvPr/>
        </p:nvSpPr>
        <p:spPr>
          <a:xfrm>
            <a:off x="3926180" y="1408124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9A6A5457-CF8E-0E45-3D01-F33BDEC9E40A}"/>
              </a:ext>
            </a:extLst>
          </p:cNvPr>
          <p:cNvSpPr/>
          <p:nvPr/>
        </p:nvSpPr>
        <p:spPr>
          <a:xfrm>
            <a:off x="4330123" y="1360256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FF64139D-BFF2-826F-E188-803412189A9B}"/>
              </a:ext>
            </a:extLst>
          </p:cNvPr>
          <p:cNvSpPr/>
          <p:nvPr/>
        </p:nvSpPr>
        <p:spPr>
          <a:xfrm>
            <a:off x="4502161" y="1218584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84403AD5-0266-E2EC-BEA0-B588FFCFE334}"/>
              </a:ext>
            </a:extLst>
          </p:cNvPr>
          <p:cNvSpPr/>
          <p:nvPr/>
        </p:nvSpPr>
        <p:spPr>
          <a:xfrm>
            <a:off x="4119761" y="1182656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A72DBCD9-07D4-F171-4893-C8EA27E0CE3B}"/>
              </a:ext>
            </a:extLst>
          </p:cNvPr>
          <p:cNvSpPr/>
          <p:nvPr/>
        </p:nvSpPr>
        <p:spPr>
          <a:xfrm>
            <a:off x="3722063" y="1162752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8520AE3D-3631-BD88-A67A-DE39DF170EA3}"/>
              </a:ext>
            </a:extLst>
          </p:cNvPr>
          <p:cNvSpPr/>
          <p:nvPr/>
        </p:nvSpPr>
        <p:spPr>
          <a:xfrm>
            <a:off x="3348327" y="1147252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1503484A-0803-E9F8-85F1-1575A3B05396}"/>
              </a:ext>
            </a:extLst>
          </p:cNvPr>
          <p:cNvSpPr/>
          <p:nvPr/>
        </p:nvSpPr>
        <p:spPr>
          <a:xfrm>
            <a:off x="2077236" y="1145059"/>
            <a:ext cx="180000" cy="18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A53C6F97-E679-0288-E3E6-D2FA6DFE4A66}"/>
              </a:ext>
            </a:extLst>
          </p:cNvPr>
          <p:cNvSpPr/>
          <p:nvPr/>
        </p:nvSpPr>
        <p:spPr>
          <a:xfrm>
            <a:off x="1122058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BE319C4D-2345-79E6-F6EC-52A335905049}"/>
              </a:ext>
            </a:extLst>
          </p:cNvPr>
          <p:cNvSpPr/>
          <p:nvPr/>
        </p:nvSpPr>
        <p:spPr>
          <a:xfrm>
            <a:off x="1650921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FF8E0562-217D-EA0C-672B-4DCD76D80F52}"/>
              </a:ext>
            </a:extLst>
          </p:cNvPr>
          <p:cNvSpPr/>
          <p:nvPr/>
        </p:nvSpPr>
        <p:spPr>
          <a:xfrm>
            <a:off x="1930364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AA667379-57C7-A3AD-9C36-842A00639D65}"/>
              </a:ext>
            </a:extLst>
          </p:cNvPr>
          <p:cNvSpPr/>
          <p:nvPr/>
        </p:nvSpPr>
        <p:spPr>
          <a:xfrm>
            <a:off x="2226342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id="{598642CD-D66C-31A3-282A-DD5052E4A580}"/>
              </a:ext>
            </a:extLst>
          </p:cNvPr>
          <p:cNvSpPr/>
          <p:nvPr/>
        </p:nvSpPr>
        <p:spPr>
          <a:xfrm>
            <a:off x="2520253" y="4194387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id="{7E795B6A-06F1-6F4C-3A5F-51101876C779}"/>
              </a:ext>
            </a:extLst>
          </p:cNvPr>
          <p:cNvSpPr/>
          <p:nvPr/>
        </p:nvSpPr>
        <p:spPr>
          <a:xfrm>
            <a:off x="2834847" y="4191314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59FC21E4-2237-6A52-2B69-06353EF17C35}"/>
              </a:ext>
            </a:extLst>
          </p:cNvPr>
          <p:cNvSpPr/>
          <p:nvPr/>
        </p:nvSpPr>
        <p:spPr>
          <a:xfrm>
            <a:off x="3114290" y="4191314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e 35">
            <a:extLst>
              <a:ext uri="{FF2B5EF4-FFF2-40B4-BE49-F238E27FC236}">
                <a16:creationId xmlns:a16="http://schemas.microsoft.com/office/drawing/2014/main" id="{348086B7-F4B3-0B80-A1B2-91C80AEA16D5}"/>
              </a:ext>
            </a:extLst>
          </p:cNvPr>
          <p:cNvSpPr/>
          <p:nvPr/>
        </p:nvSpPr>
        <p:spPr>
          <a:xfrm>
            <a:off x="3368003" y="3608506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e 36">
            <a:extLst>
              <a:ext uri="{FF2B5EF4-FFF2-40B4-BE49-F238E27FC236}">
                <a16:creationId xmlns:a16="http://schemas.microsoft.com/office/drawing/2014/main" id="{50BE9C7D-C175-A504-ADC8-E4D57A59457C}"/>
              </a:ext>
            </a:extLst>
          </p:cNvPr>
          <p:cNvSpPr/>
          <p:nvPr/>
        </p:nvSpPr>
        <p:spPr>
          <a:xfrm>
            <a:off x="3636630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e 37">
            <a:extLst>
              <a:ext uri="{FF2B5EF4-FFF2-40B4-BE49-F238E27FC236}">
                <a16:creationId xmlns:a16="http://schemas.microsoft.com/office/drawing/2014/main" id="{CAB2CDD4-09C6-CA97-23DC-ABDD70B83E38}"/>
              </a:ext>
            </a:extLst>
          </p:cNvPr>
          <p:cNvSpPr/>
          <p:nvPr/>
        </p:nvSpPr>
        <p:spPr>
          <a:xfrm>
            <a:off x="3929898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e 38">
            <a:extLst>
              <a:ext uri="{FF2B5EF4-FFF2-40B4-BE49-F238E27FC236}">
                <a16:creationId xmlns:a16="http://schemas.microsoft.com/office/drawing/2014/main" id="{9308A3A9-DB5F-4133-67D3-4E31590F1D9A}"/>
              </a:ext>
            </a:extLst>
          </p:cNvPr>
          <p:cNvSpPr/>
          <p:nvPr/>
        </p:nvSpPr>
        <p:spPr>
          <a:xfrm>
            <a:off x="4209341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e 39">
            <a:extLst>
              <a:ext uri="{FF2B5EF4-FFF2-40B4-BE49-F238E27FC236}">
                <a16:creationId xmlns:a16="http://schemas.microsoft.com/office/drawing/2014/main" id="{16EA4FC1-4D5A-874A-2D9A-B1CD24CFCD52}"/>
              </a:ext>
            </a:extLst>
          </p:cNvPr>
          <p:cNvSpPr/>
          <p:nvPr/>
        </p:nvSpPr>
        <p:spPr>
          <a:xfrm>
            <a:off x="4524988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e 40">
            <a:extLst>
              <a:ext uri="{FF2B5EF4-FFF2-40B4-BE49-F238E27FC236}">
                <a16:creationId xmlns:a16="http://schemas.microsoft.com/office/drawing/2014/main" id="{0489A826-71FC-F4A5-7E85-49FD4A94E8B5}"/>
              </a:ext>
            </a:extLst>
          </p:cNvPr>
          <p:cNvSpPr/>
          <p:nvPr/>
        </p:nvSpPr>
        <p:spPr>
          <a:xfrm>
            <a:off x="4804431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e 41">
            <a:extLst>
              <a:ext uri="{FF2B5EF4-FFF2-40B4-BE49-F238E27FC236}">
                <a16:creationId xmlns:a16="http://schemas.microsoft.com/office/drawing/2014/main" id="{E53904E3-5882-3769-3E7D-4B091EDE3DA2}"/>
              </a:ext>
            </a:extLst>
          </p:cNvPr>
          <p:cNvSpPr/>
          <p:nvPr/>
        </p:nvSpPr>
        <p:spPr>
          <a:xfrm>
            <a:off x="842615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764FADEE-3D2B-F38A-C9BE-6EB78E317D0F}"/>
              </a:ext>
            </a:extLst>
          </p:cNvPr>
          <p:cNvSpPr/>
          <p:nvPr/>
        </p:nvSpPr>
        <p:spPr>
          <a:xfrm>
            <a:off x="5083874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e 43">
            <a:extLst>
              <a:ext uri="{FF2B5EF4-FFF2-40B4-BE49-F238E27FC236}">
                <a16:creationId xmlns:a16="http://schemas.microsoft.com/office/drawing/2014/main" id="{AC34A634-DAFD-75B5-8146-2305B3B47BA1}"/>
              </a:ext>
            </a:extLst>
          </p:cNvPr>
          <p:cNvSpPr/>
          <p:nvPr/>
        </p:nvSpPr>
        <p:spPr>
          <a:xfrm>
            <a:off x="1387710" y="361157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BA0CA72F-8F85-878D-29A7-6DD7CA3E47B2}"/>
              </a:ext>
            </a:extLst>
          </p:cNvPr>
          <p:cNvCxnSpPr>
            <a:cxnSpLocks/>
          </p:cNvCxnSpPr>
          <p:nvPr/>
        </p:nvCxnSpPr>
        <p:spPr>
          <a:xfrm>
            <a:off x="2853351" y="3665579"/>
            <a:ext cx="0" cy="561711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igura a mano libera 45">
            <a:extLst>
              <a:ext uri="{FF2B5EF4-FFF2-40B4-BE49-F238E27FC236}">
                <a16:creationId xmlns:a16="http://schemas.microsoft.com/office/drawing/2014/main" id="{DDF8272F-88B4-66A5-88EF-608EA2AD3BE0}"/>
              </a:ext>
            </a:extLst>
          </p:cNvPr>
          <p:cNvSpPr/>
          <p:nvPr/>
        </p:nvSpPr>
        <p:spPr>
          <a:xfrm>
            <a:off x="610676" y="3652024"/>
            <a:ext cx="4611029" cy="602166"/>
          </a:xfrm>
          <a:custGeom>
            <a:avLst/>
            <a:gdLst>
              <a:gd name="connsiteX0" fmla="*/ 0 w 4611029"/>
              <a:gd name="connsiteY0" fmla="*/ 0 h 602166"/>
              <a:gd name="connsiteX1" fmla="*/ 1784195 w 4611029"/>
              <a:gd name="connsiteY1" fmla="*/ 11152 h 602166"/>
              <a:gd name="connsiteX2" fmla="*/ 1839951 w 4611029"/>
              <a:gd name="connsiteY2" fmla="*/ 602166 h 602166"/>
              <a:gd name="connsiteX3" fmla="*/ 2653990 w 4611029"/>
              <a:gd name="connsiteY3" fmla="*/ 602166 h 602166"/>
              <a:gd name="connsiteX4" fmla="*/ 2715322 w 4611029"/>
              <a:gd name="connsiteY4" fmla="*/ 16727 h 602166"/>
              <a:gd name="connsiteX5" fmla="*/ 4611029 w 4611029"/>
              <a:gd name="connsiteY5" fmla="*/ 16727 h 602166"/>
              <a:gd name="connsiteX6" fmla="*/ 4611029 w 4611029"/>
              <a:gd name="connsiteY6" fmla="*/ 16727 h 60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11029" h="602166">
                <a:moveTo>
                  <a:pt x="0" y="0"/>
                </a:moveTo>
                <a:lnTo>
                  <a:pt x="1784195" y="11152"/>
                </a:lnTo>
                <a:lnTo>
                  <a:pt x="1839951" y="602166"/>
                </a:lnTo>
                <a:lnTo>
                  <a:pt x="2653990" y="602166"/>
                </a:lnTo>
                <a:lnTo>
                  <a:pt x="2715322" y="16727"/>
                </a:lnTo>
                <a:lnTo>
                  <a:pt x="4611029" y="16727"/>
                </a:lnTo>
                <a:lnTo>
                  <a:pt x="4611029" y="16727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E11B61F6-1912-D33F-9FC1-332A8396FE9B}"/>
                  </a:ext>
                </a:extLst>
              </p:cNvPr>
              <p:cNvSpPr txBox="1"/>
              <p:nvPr/>
            </p:nvSpPr>
            <p:spPr>
              <a:xfrm>
                <a:off x="2421303" y="3721711"/>
                <a:ext cx="4184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Δ</m:t>
                    </m:r>
                  </m:oMath>
                </a14:m>
                <a:r>
                  <a:rPr lang="en-US" sz="20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endParaRPr lang="it-IT" sz="2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E11B61F6-1912-D33F-9FC1-332A8396F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1303" y="3721711"/>
                <a:ext cx="418492" cy="400110"/>
              </a:xfrm>
              <a:prstGeom prst="rect">
                <a:avLst/>
              </a:prstGeom>
              <a:blipFill>
                <a:blip r:embed="rId3"/>
                <a:stretch>
                  <a:fillRect t="-9375" r="-14706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ttangolo 47">
            <a:extLst>
              <a:ext uri="{FF2B5EF4-FFF2-40B4-BE49-F238E27FC236}">
                <a16:creationId xmlns:a16="http://schemas.microsoft.com/office/drawing/2014/main" id="{03FBB2FB-30FF-294A-4AFE-7338F5C1729A}"/>
              </a:ext>
            </a:extLst>
          </p:cNvPr>
          <p:cNvSpPr/>
          <p:nvPr/>
        </p:nvSpPr>
        <p:spPr>
          <a:xfrm>
            <a:off x="8119902" y="2763477"/>
            <a:ext cx="615242" cy="863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2BD9605D-1A1E-7757-2C5F-9588B2E3851E}"/>
              </a:ext>
            </a:extLst>
          </p:cNvPr>
          <p:cNvSpPr/>
          <p:nvPr/>
        </p:nvSpPr>
        <p:spPr>
          <a:xfrm>
            <a:off x="8817501" y="2744525"/>
            <a:ext cx="1517950" cy="863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08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2" grpId="0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7" grpId="0"/>
      <p:bldP spid="48" grpId="0" animBg="1"/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9D9C8-0DE8-A575-89BC-8AFDFE8E6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5A9EA50-CD28-7EBC-1BDD-7F002030FBC9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AF79660B-DE8F-D0ED-A8D9-6D0E6D7033E3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14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E00B53D-7F0D-B5E0-065C-E565B2C7B05D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32F9033-EB17-3207-4343-39A908156C0E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METODO DEI TRANSITI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480BF4D-6222-6482-3B1A-16775C767F5B}"/>
                  </a:ext>
                </a:extLst>
              </p:cNvPr>
              <p:cNvSpPr txBox="1"/>
              <p:nvPr/>
            </p:nvSpPr>
            <p:spPr>
              <a:xfrm>
                <a:off x="554180" y="745770"/>
                <a:ext cx="11083637" cy="49667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Δ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   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𝐺</m:t>
                          </m:r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Quali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pianeti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sono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più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facilmente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rivelabili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con il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metodo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transiti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?</a:t>
                </a:r>
              </a:p>
              <a:p>
                <a:pPr>
                  <a:buClr>
                    <a:srgbClr val="FF0000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Pianeti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grandi</a:t>
                </a: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Pianeti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orbita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attorno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stelle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piccole</a:t>
                </a: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chemeClr val="tx1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Pianeti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vicini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alla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stella</a:t>
                </a: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480BF4D-6222-6482-3B1A-16775C767F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80" y="745770"/>
                <a:ext cx="11083637" cy="4966744"/>
              </a:xfrm>
              <a:prstGeom prst="rect">
                <a:avLst/>
              </a:prstGeom>
              <a:blipFill>
                <a:blip r:embed="rId2"/>
                <a:stretch>
                  <a:fillRect l="-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578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9953C-4AD1-5BDF-779C-50EED1871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A3F8E82-3292-9460-FCB4-7C4397C96CF8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E08EFFC4-BAC6-EFBC-2C1E-CB0F1846230F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15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557DB9B-2B9F-3160-AC75-4805A7064A99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1446DDE-C791-E026-3D38-623B5EDDB63A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VELOCITÀ RADIALI E TRANSITO: KEPLER 78b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A863091-4FE1-B3AF-0BE0-CB38006630ED}"/>
              </a:ext>
            </a:extLst>
          </p:cNvPr>
          <p:cNvSpPr txBox="1"/>
          <p:nvPr/>
        </p:nvSpPr>
        <p:spPr>
          <a:xfrm>
            <a:off x="0" y="462864"/>
            <a:ext cx="1189964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È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possibile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combinare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tecnica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transiti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delle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velocità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radiali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per uno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stesso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pianeta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F19BD7C0-439A-9D6A-CF1B-0B3DB99C97D9}"/>
              </a:ext>
            </a:extLst>
          </p:cNvPr>
          <p:cNvGrpSpPr/>
          <p:nvPr/>
        </p:nvGrpSpPr>
        <p:grpSpPr>
          <a:xfrm>
            <a:off x="45179" y="891840"/>
            <a:ext cx="6196246" cy="3677287"/>
            <a:chOff x="-24798" y="2554506"/>
            <a:chExt cx="6196246" cy="3677287"/>
          </a:xfrm>
        </p:grpSpPr>
        <p:pic>
          <p:nvPicPr>
            <p:cNvPr id="15" name="Immagine 14" descr="Immagine che contiene linea, Diagramma, diagramma, Parallelo&#10;&#10;Descrizione generata automaticamente">
              <a:extLst>
                <a:ext uri="{FF2B5EF4-FFF2-40B4-BE49-F238E27FC236}">
                  <a16:creationId xmlns:a16="http://schemas.microsoft.com/office/drawing/2014/main" id="{16D3594E-E5BA-E8C5-BD77-1C167A1F06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5778" y="2554506"/>
              <a:ext cx="5596382" cy="3147426"/>
            </a:xfrm>
            <a:prstGeom prst="rect">
              <a:avLst/>
            </a:prstGeom>
          </p:spPr>
        </p:pic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6163EC53-58CA-E6F2-2036-79025E59DCCC}"/>
                </a:ext>
              </a:extLst>
            </p:cNvPr>
            <p:cNvSpPr txBox="1"/>
            <p:nvPr/>
          </p:nvSpPr>
          <p:spPr>
            <a:xfrm>
              <a:off x="255778" y="5831683"/>
              <a:ext cx="591567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rgbClr val="FF0000"/>
                </a:buClr>
              </a:pPr>
              <a:r>
                <a:rPr lang="en-US" sz="2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Fase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orbitale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CasellaDiTesto 19">
                  <a:extLst>
                    <a:ext uri="{FF2B5EF4-FFF2-40B4-BE49-F238E27FC236}">
                      <a16:creationId xmlns:a16="http://schemas.microsoft.com/office/drawing/2014/main" id="{1E37F962-C4B1-1B10-6619-4D23EE152DC6}"/>
                    </a:ext>
                  </a:extLst>
                </p:cNvPr>
                <p:cNvSpPr txBox="1"/>
                <p:nvPr/>
              </p:nvSpPr>
              <p:spPr>
                <a:xfrm rot="16200000">
                  <a:off x="-1218695" y="3959057"/>
                  <a:ext cx="2787903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buClr>
                      <a:srgbClr val="FF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𝑟𝑎𝑑</m:t>
                            </m:r>
                          </m:sub>
                        </m:sSub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m</m:t>
                        </m:r>
                        <m:r>
                          <a:rPr lang="en-US" sz="2000" b="0" i="0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 dirty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s</m:t>
                            </m:r>
                          </m:e>
                          <m:sup>
                            <m:r>
                              <a:rPr lang="en-US" sz="2000" b="0" i="0" dirty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oMath>
                    </m:oMathPara>
                  </a14:m>
                  <a:endParaRPr lang="en-US" sz="20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0" name="CasellaDiTesto 19">
                  <a:extLst>
                    <a:ext uri="{FF2B5EF4-FFF2-40B4-BE49-F238E27FC236}">
                      <a16:creationId xmlns:a16="http://schemas.microsoft.com/office/drawing/2014/main" id="{1E37F962-C4B1-1B10-6619-4D23EE152D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218695" y="3959057"/>
                  <a:ext cx="2787903" cy="400110"/>
                </a:xfrm>
                <a:prstGeom prst="rect">
                  <a:avLst/>
                </a:prstGeom>
                <a:blipFill>
                  <a:blip r:embed="rId3"/>
                  <a:stretch>
                    <a:fillRect r="-151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A7B2BF40-62AA-B7D1-0DC9-F6E44F19C1FA}"/>
                </a:ext>
              </a:extLst>
            </p:cNvPr>
            <p:cNvSpPr txBox="1"/>
            <p:nvPr/>
          </p:nvSpPr>
          <p:spPr>
            <a:xfrm>
              <a:off x="255778" y="5634873"/>
              <a:ext cx="591567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rgbClr val="FF0000"/>
                </a:buClr>
              </a:pP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0                                                                     1.0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2C194B18-7670-2FC7-F561-98B45AE97D6A}"/>
                  </a:ext>
                </a:extLst>
              </p:cNvPr>
              <p:cNvSpPr txBox="1"/>
              <p:nvPr/>
            </p:nvSpPr>
            <p:spPr>
              <a:xfrm>
                <a:off x="332316" y="4815953"/>
                <a:ext cx="2932128" cy="11374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2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Stella Kepler 78</a:t>
                </a: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=0.76 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2200" i="1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=0.74 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22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2C194B18-7670-2FC7-F561-98B45AE97D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16" y="4815953"/>
                <a:ext cx="2932128" cy="1137491"/>
              </a:xfrm>
              <a:prstGeom prst="rect">
                <a:avLst/>
              </a:prstGeom>
              <a:blipFill>
                <a:blip r:embed="rId4"/>
                <a:stretch>
                  <a:fillRect l="-2586" t="-4444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906946DA-46D2-614B-1B55-689A12F94EEA}"/>
                  </a:ext>
                </a:extLst>
              </p:cNvPr>
              <p:cNvSpPr txBox="1"/>
              <p:nvPr/>
            </p:nvSpPr>
            <p:spPr>
              <a:xfrm>
                <a:off x="3777045" y="4781789"/>
                <a:ext cx="2932128" cy="17992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2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Pianeta Kepler 78b</a:t>
                </a: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1.86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⨁</m:t>
                          </m:r>
                        </m:sub>
                      </m:sSub>
                    </m:oMath>
                  </m:oMathPara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1.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17</m:t>
                      </m:r>
                      <m: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⨁</m:t>
                          </m:r>
                        </m:sub>
                      </m:sSub>
                    </m:oMath>
                  </m:oMathPara>
                </a14:m>
                <a:endParaRPr lang="en-US" sz="22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𝜌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5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.57</m:t>
                      </m:r>
                      <m: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g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cm</m:t>
                          </m:r>
                        </m:e>
                        <m:sup>
                          <m: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2200" b="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𝑎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=3 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US" sz="2200" b="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906946DA-46D2-614B-1B55-689A12F94E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7045" y="4781789"/>
                <a:ext cx="2932128" cy="1799210"/>
              </a:xfrm>
              <a:prstGeom prst="rect">
                <a:avLst/>
              </a:prstGeom>
              <a:blipFill>
                <a:blip r:embed="rId5"/>
                <a:stretch>
                  <a:fillRect l="-2586" t="-2098" b="-34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ACCD9914-09CE-A0D3-99F2-56FEA5449DC3}"/>
                  </a:ext>
                </a:extLst>
              </p:cNvPr>
              <p:cNvSpPr txBox="1"/>
              <p:nvPr/>
            </p:nvSpPr>
            <p:spPr>
              <a:xfrm>
                <a:off x="7254993" y="5100188"/>
                <a:ext cx="4550410" cy="76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2200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Composto di ferro e roccia</a:t>
                </a:r>
              </a:p>
              <a:p>
                <a:r>
                  <a:rPr lang="it-IT" sz="2200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Temperatura in superficie </a:t>
                </a:r>
                <a14:m>
                  <m:oMath xmlns:m="http://schemas.openxmlformats.org/officeDocument/2006/math">
                    <m:r>
                      <a:rPr lang="it-IT" sz="220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  <m:r>
                      <a:rPr lang="en-US" sz="2200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5000 </m:t>
                    </m:r>
                    <m:r>
                      <m:rPr>
                        <m:sty m:val="p"/>
                      </m:rPr>
                      <a:rPr lang="en-US" sz="2200" b="0" i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K</m:t>
                    </m:r>
                  </m:oMath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ACCD9914-09CE-A0D3-99F2-56FEA5449D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4993" y="5100188"/>
                <a:ext cx="4550410" cy="769441"/>
              </a:xfrm>
              <a:prstGeom prst="rect">
                <a:avLst/>
              </a:prstGeom>
              <a:blipFill>
                <a:blip r:embed="rId6"/>
                <a:stretch>
                  <a:fillRect l="-1671" t="-4839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Immagine 30" descr="Immagine che contiene linea, Diagramma, schermata&#10;&#10;Descrizione generata automaticamente">
            <a:extLst>
              <a:ext uri="{FF2B5EF4-FFF2-40B4-BE49-F238E27FC236}">
                <a16:creationId xmlns:a16="http://schemas.microsoft.com/office/drawing/2014/main" id="{D9F9FF6A-C217-C581-94DF-474F228874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7014" y="913613"/>
            <a:ext cx="5604986" cy="33869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6FBDA441-51F4-F11E-B447-ECC34B23EA26}"/>
                  </a:ext>
                </a:extLst>
              </p:cNvPr>
              <p:cNvSpPr txBox="1"/>
              <p:nvPr/>
            </p:nvSpPr>
            <p:spPr>
              <a:xfrm>
                <a:off x="7808557" y="4172262"/>
                <a:ext cx="3802783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h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6FBDA441-51F4-F11E-B447-ECC34B23EA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8557" y="4172262"/>
                <a:ext cx="3802783" cy="400110"/>
              </a:xfrm>
              <a:prstGeom prst="rect">
                <a:avLst/>
              </a:prstGeom>
              <a:blipFill>
                <a:blip r:embed="rId8"/>
                <a:stretch>
                  <a:fillRect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E5CF91A3-E604-7212-F760-E8F9FB23A889}"/>
                  </a:ext>
                </a:extLst>
              </p:cNvPr>
              <p:cNvSpPr txBox="1"/>
              <p:nvPr/>
            </p:nvSpPr>
            <p:spPr>
              <a:xfrm rot="16200000">
                <a:off x="4991558" y="2171641"/>
                <a:ext cx="2787903" cy="7314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0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Δ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den>
                      </m:f>
                      <m:r>
                        <a:rPr lang="en-US" sz="2000" i="1" dirty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 b="0" i="0" dirty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ppm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E5CF91A3-E604-7212-F760-E8F9FB23A8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991558" y="2171641"/>
                <a:ext cx="2787903" cy="731419"/>
              </a:xfrm>
              <a:prstGeom prst="rect">
                <a:avLst/>
              </a:prstGeom>
              <a:blipFill>
                <a:blip r:embed="rId9"/>
                <a:stretch>
                  <a:fillRect r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Freccia destra 33">
            <a:extLst>
              <a:ext uri="{FF2B5EF4-FFF2-40B4-BE49-F238E27FC236}">
                <a16:creationId xmlns:a16="http://schemas.microsoft.com/office/drawing/2014/main" id="{25D93599-7493-FA6F-52B8-A88424ACC1F6}"/>
              </a:ext>
            </a:extLst>
          </p:cNvPr>
          <p:cNvSpPr/>
          <p:nvPr/>
        </p:nvSpPr>
        <p:spPr>
          <a:xfrm>
            <a:off x="6413723" y="5233225"/>
            <a:ext cx="551965" cy="48463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4086AD1A-6193-E13E-B650-BA90FB809108}"/>
              </a:ext>
            </a:extLst>
          </p:cNvPr>
          <p:cNvSpPr txBox="1"/>
          <p:nvPr/>
        </p:nvSpPr>
        <p:spPr>
          <a:xfrm>
            <a:off x="8924544" y="3572097"/>
            <a:ext cx="318570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Sanchis</a:t>
            </a:r>
            <a:r>
              <a:rPr lang="en-US" sz="2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-Ojeda et al. 2013</a:t>
            </a:r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AA686FA8-CA0C-1AEA-2496-CFF8EA48AA89}"/>
              </a:ext>
            </a:extLst>
          </p:cNvPr>
          <p:cNvSpPr txBox="1"/>
          <p:nvPr/>
        </p:nvSpPr>
        <p:spPr>
          <a:xfrm>
            <a:off x="790971" y="3538015"/>
            <a:ext cx="318570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Pepe et al. 2013</a:t>
            </a:r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99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  <p:bldP spid="25" grpId="0"/>
      <p:bldP spid="32" grpId="0"/>
      <p:bldP spid="33" grpId="0"/>
      <p:bldP spid="34" grpId="0" animBg="1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15722-AA43-477B-29C2-D5F79C0F3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63AE78F-7DF9-DFE2-D566-A2254FFAF7F8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METODO DELL’OSSERVAZIONE DIRETTA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D370307-1457-75BF-B6BE-BE51378D900C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B764D4C2-386E-FD0C-1E28-FC8758DE033C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16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F05EB44-18C3-65F3-0B1C-C43A713B0A5D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CAB8C34-4ACE-AE9E-39A5-22A5E3C3C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067" y="474641"/>
            <a:ext cx="6106360" cy="610636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478C823-2D9A-7849-14C2-56CCE66D2F50}"/>
              </a:ext>
            </a:extLst>
          </p:cNvPr>
          <p:cNvSpPr txBox="1"/>
          <p:nvPr/>
        </p:nvSpPr>
        <p:spPr>
          <a:xfrm>
            <a:off x="2617185" y="667663"/>
            <a:ext cx="18342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HR 8799</a:t>
            </a:r>
          </a:p>
        </p:txBody>
      </p:sp>
    </p:spTree>
    <p:extLst>
      <p:ext uri="{BB962C8B-B14F-4D97-AF65-F5344CB8AC3E}">
        <p14:creationId xmlns:p14="http://schemas.microsoft.com/office/powerpoint/2010/main" val="3985743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8C4AC5-BCE8-8929-3CF6-FFB4CDC41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FF4CAA4-6C98-9BA1-7308-CF53EE14D9E1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964D25B5-35F3-F14E-B67A-7EB26637B5F2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17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DDB714A-4631-7AD6-88A0-838E9C88BABC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804B89E-695C-D55B-D11A-A0F005BA5164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MICROLENTI GRAVITAZIONALI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A62E262-680D-42CE-E55D-E338A0B8B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4" y="482645"/>
            <a:ext cx="6175306" cy="347286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5B236EAF-2D35-7622-A5A8-C70B3761B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769" y="3110478"/>
            <a:ext cx="6175307" cy="347052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DB902FE-A585-DA7A-8737-F4F4D80338BF}"/>
              </a:ext>
            </a:extLst>
          </p:cNvPr>
          <p:cNvSpPr txBox="1"/>
          <p:nvPr/>
        </p:nvSpPr>
        <p:spPr>
          <a:xfrm>
            <a:off x="6273230" y="397351"/>
            <a:ext cx="627387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200" b="1" i="0" dirty="0">
                <a:solidFill>
                  <a:srgbClr val="2021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Vantaggi</a:t>
            </a:r>
          </a:p>
          <a:p>
            <a:r>
              <a:rPr lang="it-IT" sz="2200" dirty="0">
                <a:solidFill>
                  <a:srgbClr val="2021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Possibile rivelare anche pianeti di piccola massa</a:t>
            </a:r>
          </a:p>
          <a:p>
            <a:r>
              <a:rPr lang="it-IT" sz="2200" dirty="0">
                <a:solidFill>
                  <a:srgbClr val="2021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Possibile rivelare anche pianeti lontani dalla stella</a:t>
            </a:r>
          </a:p>
          <a:p>
            <a:endParaRPr lang="it-IT" sz="2200" b="1" i="0" dirty="0">
              <a:solidFill>
                <a:srgbClr val="20212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200" b="1" i="0" dirty="0">
                <a:solidFill>
                  <a:srgbClr val="2021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Svantaggi</a:t>
            </a:r>
          </a:p>
          <a:p>
            <a:r>
              <a:rPr lang="it-IT" sz="2200" b="0" i="0" dirty="0">
                <a:solidFill>
                  <a:srgbClr val="2021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Diffic</a:t>
            </a:r>
            <a:r>
              <a:rPr lang="it-IT" sz="2200" dirty="0">
                <a:solidFill>
                  <a:srgbClr val="2021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oltà nel fare osservazioni di follow-up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73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7A8A3-D04E-E39B-219E-314DE15DD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250A36A1-C865-288E-CE48-61DEF6597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984" y="386033"/>
            <a:ext cx="9081957" cy="6146597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DF89F1D-3753-B371-DA72-22F3F86361E7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2F78D0AE-28C0-D279-AA04-645C58316CD4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18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66028B2-31DC-718B-2598-6C3D8D7410A0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2EF3508-7B31-4703-81AF-6119E67251B6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POPOLAZIONI DI ESOPIANETI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B2B71294-F740-EA9D-A34F-56AA557C12E1}"/>
              </a:ext>
            </a:extLst>
          </p:cNvPr>
          <p:cNvSpPr/>
          <p:nvPr/>
        </p:nvSpPr>
        <p:spPr>
          <a:xfrm>
            <a:off x="2754109" y="566353"/>
            <a:ext cx="2554910" cy="2842954"/>
          </a:xfrm>
          <a:prstGeom prst="ellips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5E170425-236B-E9BA-6FF7-77B1A12D0DAC}"/>
              </a:ext>
            </a:extLst>
          </p:cNvPr>
          <p:cNvSpPr/>
          <p:nvPr/>
        </p:nvSpPr>
        <p:spPr>
          <a:xfrm>
            <a:off x="2701224" y="3466541"/>
            <a:ext cx="3976852" cy="1941776"/>
          </a:xfrm>
          <a:prstGeom prst="ellips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538E3C64-E881-8567-27B4-3FBCD317DBD8}"/>
              </a:ext>
            </a:extLst>
          </p:cNvPr>
          <p:cNvSpPr/>
          <p:nvPr/>
        </p:nvSpPr>
        <p:spPr>
          <a:xfrm>
            <a:off x="5496307" y="703965"/>
            <a:ext cx="2987868" cy="3152597"/>
          </a:xfrm>
          <a:prstGeom prst="ellips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3B698F0-E4BF-EFFF-0A88-238E80D2CDF4}"/>
              </a:ext>
            </a:extLst>
          </p:cNvPr>
          <p:cNvSpPr txBox="1"/>
          <p:nvPr/>
        </p:nvSpPr>
        <p:spPr>
          <a:xfrm>
            <a:off x="1473641" y="1219922"/>
            <a:ext cx="1986340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Gioviani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caldi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003D033-A25F-B21B-B38F-C9AE63DB30AC}"/>
              </a:ext>
            </a:extLst>
          </p:cNvPr>
          <p:cNvSpPr txBox="1"/>
          <p:nvPr/>
        </p:nvSpPr>
        <p:spPr>
          <a:xfrm>
            <a:off x="5574246" y="4701498"/>
            <a:ext cx="1778475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Super Terre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A33FE5D-15C9-B994-4391-5FD22E45C7BB}"/>
              </a:ext>
            </a:extLst>
          </p:cNvPr>
          <p:cNvSpPr txBox="1"/>
          <p:nvPr/>
        </p:nvSpPr>
        <p:spPr>
          <a:xfrm>
            <a:off x="7566893" y="2504660"/>
            <a:ext cx="2151958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Giganti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gassosi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01D39D54-34D8-29C4-0657-A386C88DFB38}"/>
                  </a:ext>
                </a:extLst>
              </p:cNvPr>
              <p:cNvSpPr txBox="1"/>
              <p:nvPr/>
            </p:nvSpPr>
            <p:spPr>
              <a:xfrm rot="16200000">
                <a:off x="543206" y="2957421"/>
                <a:ext cx="2265459" cy="43794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Massa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⨁</m:t>
                        </m:r>
                      </m:sub>
                    </m:sSub>
                  </m:oMath>
                </a14:m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01D39D54-34D8-29C4-0657-A386C88DFB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43206" y="2957421"/>
                <a:ext cx="2265459" cy="437940"/>
              </a:xfrm>
              <a:prstGeom prst="rect">
                <a:avLst/>
              </a:prstGeom>
              <a:blipFill>
                <a:blip r:embed="rId3"/>
                <a:stretch>
                  <a:fillRect l="-8333" r="-25000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5FDA1D0-1009-F6CE-2705-F4102457A795}"/>
              </a:ext>
            </a:extLst>
          </p:cNvPr>
          <p:cNvSpPr txBox="1"/>
          <p:nvPr/>
        </p:nvSpPr>
        <p:spPr>
          <a:xfrm>
            <a:off x="4874294" y="6209967"/>
            <a:ext cx="2835353" cy="36193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distanza (UA)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6ADD24A-F285-5BD1-373D-5FC35E479E1E}"/>
              </a:ext>
            </a:extLst>
          </p:cNvPr>
          <p:cNvSpPr/>
          <p:nvPr/>
        </p:nvSpPr>
        <p:spPr>
          <a:xfrm>
            <a:off x="2584450" y="602028"/>
            <a:ext cx="7365999" cy="5265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9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02FD5-F811-A674-48EF-59E21D9E48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 descr="Immagine che contiene testo, schermata, cerchio, Policromia&#10;&#10;Descrizione generata automaticamente">
            <a:extLst>
              <a:ext uri="{FF2B5EF4-FFF2-40B4-BE49-F238E27FC236}">
                <a16:creationId xmlns:a16="http://schemas.microsoft.com/office/drawing/2014/main" id="{C9765FC0-AC35-6D99-CEEE-E057AA8C3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694" y="276999"/>
            <a:ext cx="7445474" cy="6308426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FB82DE2-B27D-DC81-7C2F-678D860C47D9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F4780F12-14F7-2D28-CB60-F6C243C32FBD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19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7ED7800-ED3F-5F66-EF9E-D9C023385D6E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D6A0EE3-D2FB-F511-3802-004071746D68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DISCHI CIRCUMSTELLARI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7C928817-7323-F658-157F-E549C73FC85D}"/>
                  </a:ext>
                </a:extLst>
              </p:cNvPr>
              <p:cNvSpPr txBox="1"/>
              <p:nvPr/>
            </p:nvSpPr>
            <p:spPr>
              <a:xfrm>
                <a:off x="0" y="559910"/>
                <a:ext cx="5483914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Le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stelle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appena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nate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sono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circondate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da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dischi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di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polvere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e gas,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residui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del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processo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di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formazione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stellare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>
                  <a:buClr>
                    <a:srgbClr val="FF0000"/>
                  </a:buClr>
                </a:pPr>
                <a:endParaRPr lang="en-US" sz="20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en-US" sz="2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 </a:t>
                </a:r>
                <a:r>
                  <a:rPr lang="en-US" sz="2000" dirty="0" err="1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dischi</a:t>
                </a:r>
                <a:r>
                  <a:rPr lang="en-US" sz="2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hanno</a:t>
                </a:r>
                <a:r>
                  <a:rPr lang="en-US" sz="2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rotazione</a:t>
                </a:r>
                <a:r>
                  <a:rPr lang="en-US" sz="2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kepleriana</a:t>
                </a:r>
                <a:r>
                  <a:rPr lang="en-US" sz="2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.</a:t>
                </a:r>
              </a:p>
              <a:p>
                <a:pPr>
                  <a:buClr>
                    <a:srgbClr val="FF0000"/>
                  </a:buClr>
                </a:pPr>
                <a:endParaRPr lang="en-US" sz="20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endParaRPr lang="en-US" sz="20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en-US" sz="2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Hanno </a:t>
                </a:r>
                <a:r>
                  <a:rPr lang="en-US" sz="2000" dirty="0" err="1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una</a:t>
                </a:r>
                <a:r>
                  <a:rPr lang="en-US" sz="2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vita media breve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1 Myr).</a:t>
                </a:r>
              </a:p>
              <a:p>
                <a:pPr>
                  <a:buClr>
                    <a:srgbClr val="FF0000"/>
                  </a:buClr>
                </a:pPr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I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pianeti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formano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nei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dishi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7C928817-7323-F658-157F-E549C73FC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9910"/>
                <a:ext cx="5483914" cy="3477875"/>
              </a:xfrm>
              <a:prstGeom prst="rect">
                <a:avLst/>
              </a:prstGeom>
              <a:blipFill>
                <a:blip r:embed="rId3"/>
                <a:stretch>
                  <a:fillRect l="-1155" t="-1095" b="-2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F49A996-E608-3366-6108-1BF41E60E46D}"/>
              </a:ext>
            </a:extLst>
          </p:cNvPr>
          <p:cNvSpPr txBox="1"/>
          <p:nvPr/>
        </p:nvSpPr>
        <p:spPr>
          <a:xfrm>
            <a:off x="7492644" y="615553"/>
            <a:ext cx="18342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 Hydrae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EA26DDD-86E2-1B04-7048-50FA1560A7F2}"/>
              </a:ext>
            </a:extLst>
          </p:cNvPr>
          <p:cNvSpPr txBox="1"/>
          <p:nvPr/>
        </p:nvSpPr>
        <p:spPr>
          <a:xfrm>
            <a:off x="10052134" y="6211668"/>
            <a:ext cx="21158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Clr>
                <a:srgbClr val="FF0000"/>
              </a:buClr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Andrews et al. 2016</a:t>
            </a:r>
          </a:p>
        </p:txBody>
      </p:sp>
    </p:spTree>
    <p:extLst>
      <p:ext uri="{BB962C8B-B14F-4D97-AF65-F5344CB8AC3E}">
        <p14:creationId xmlns:p14="http://schemas.microsoft.com/office/powerpoint/2010/main" val="256566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E138C-D798-6D4C-D2BE-DE066B83B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8778C1AF-7553-13D0-EFAB-0792A44A0122}"/>
              </a:ext>
            </a:extLst>
          </p:cNvPr>
          <p:cNvSpPr txBox="1"/>
          <p:nvPr/>
        </p:nvSpPr>
        <p:spPr>
          <a:xfrm>
            <a:off x="0" y="0"/>
            <a:ext cx="10028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STELLE E ESOPIANETI</a:t>
            </a:r>
            <a:r>
              <a:rPr lang="it-IT" sz="3000" dirty="0">
                <a:latin typeface="Calibri" panose="020F0502020204030204" pitchFamily="34" charset="0"/>
                <a:cs typeface="Calibri" panose="020F0502020204030204" pitchFamily="34" charset="0"/>
              </a:rPr>
              <a:t> – CONTENUTO DELLE LEZIONI</a:t>
            </a:r>
          </a:p>
          <a:p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62160FC-DC18-B2B7-52CE-B5B668F57906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D3F86279-8BE1-F59F-0559-E10A35F4DD64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2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4A57809-686F-2C19-F58A-7DDE65920894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E74E33C-3741-29F9-4C09-54C0F9248C20}"/>
              </a:ext>
            </a:extLst>
          </p:cNvPr>
          <p:cNvSpPr txBox="1"/>
          <p:nvPr/>
        </p:nvSpPr>
        <p:spPr>
          <a:xfrm>
            <a:off x="1437190" y="1366300"/>
            <a:ext cx="1002838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Richiamo di concetti di base</a:t>
            </a:r>
          </a:p>
          <a:p>
            <a:pPr marL="457200" indent="-457200">
              <a:buFont typeface="+mj-lt"/>
              <a:buAutoNum type="arabicPeriod"/>
            </a:pPr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Fisica delle stelle</a:t>
            </a:r>
          </a:p>
          <a:p>
            <a:pPr marL="457200" indent="-457200">
              <a:buFont typeface="+mj-lt"/>
              <a:buAutoNum type="arabicPeriod"/>
            </a:pPr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Evoluzione stellare</a:t>
            </a:r>
          </a:p>
          <a:p>
            <a:pPr marL="457200" indent="-457200">
              <a:buFont typeface="+mj-lt"/>
              <a:buAutoNum type="arabicPeriod"/>
            </a:pPr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Esopianeti: tecniche di rivelazione e proprietà</a:t>
            </a: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60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05DA8-D893-D1D2-A9A3-1BBCA4C6F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0723BF6-CD28-9DE8-1135-DE724165FE23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37607AFE-AC66-7717-4E48-56E3134265A9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20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C838265-1A45-560B-C8FC-A403874653D7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AF862A6-0504-2843-0587-41F1A6AD0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452" y="553999"/>
            <a:ext cx="10599376" cy="582965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79FD40E-BDB4-A07F-6866-ED973C362A0C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DISCHI CIRCUMSTELLARI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BFCBD20-8C87-3F73-0E0D-FFC3AAF2F5A9}"/>
              </a:ext>
            </a:extLst>
          </p:cNvPr>
          <p:cNvSpPr txBox="1"/>
          <p:nvPr/>
        </p:nvSpPr>
        <p:spPr>
          <a:xfrm>
            <a:off x="6838265" y="889843"/>
            <a:ext cx="461356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Gradi di libertà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Massa del disco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Durata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Distribuzione radiale/verticale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Rapporto gas/polvere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Composizione chimica</a:t>
            </a:r>
          </a:p>
        </p:txBody>
      </p:sp>
    </p:spTree>
    <p:extLst>
      <p:ext uri="{BB962C8B-B14F-4D97-AF65-F5344CB8AC3E}">
        <p14:creationId xmlns:p14="http://schemas.microsoft.com/office/powerpoint/2010/main" val="39653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46B62-4BC3-B96F-BCF2-21C7689E0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FA2CE45-625A-7219-DDBE-32E003BBB6D0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8F14E30B-9A7E-91FA-1558-A6EAAC4DE9D8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21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8F92C3-4D1C-DB33-1A93-2C92565AFEF5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373504E-46EE-84C7-58A1-D28D1687D046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FORMAZIONE DEI PIANETI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C5CCB02-51DF-1507-A49A-1D95DE05CB58}"/>
              </a:ext>
            </a:extLst>
          </p:cNvPr>
          <p:cNvSpPr txBox="1"/>
          <p:nvPr/>
        </p:nvSpPr>
        <p:spPr>
          <a:xfrm>
            <a:off x="944070" y="671690"/>
            <a:ext cx="973042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Due possibili percorsi:</a:t>
            </a:r>
          </a:p>
          <a:p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Instabilità gravitazionale nel disco (processi top-down)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Deve avvenire su tempi scala brevi</a:t>
            </a:r>
          </a:p>
          <a:p>
            <a:pPr lvl="1"/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Dovrebbe avvenire preferenzialmente nelle regioni esterne del disco (≳50 AU)</a:t>
            </a:r>
          </a:p>
          <a:p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Aggregazione di particelle (processo bottom-up)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La crescita avviene per collisioni fra particelle che rimangono attaccate</a:t>
            </a:r>
          </a:p>
          <a:p>
            <a:pPr lvl="1"/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Uno dei pochi sistemi astrofisici che può essere studiato in laboratorio</a:t>
            </a:r>
          </a:p>
        </p:txBody>
      </p:sp>
    </p:spTree>
    <p:extLst>
      <p:ext uri="{BB962C8B-B14F-4D97-AF65-F5344CB8AC3E}">
        <p14:creationId xmlns:p14="http://schemas.microsoft.com/office/powerpoint/2010/main" val="72496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78E7C-53A4-B5F5-A905-3A0658366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EEE2B910-5CF8-2E9D-91BF-0C0ED31148ED}"/>
              </a:ext>
            </a:extLst>
          </p:cNvPr>
          <p:cNvSpPr/>
          <p:nvPr/>
        </p:nvSpPr>
        <p:spPr>
          <a:xfrm>
            <a:off x="-548640" y="-291245"/>
            <a:ext cx="4320000" cy="43200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83000">
                <a:srgbClr val="FFC000"/>
              </a:gs>
              <a:gs pos="100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A0ADB91-D095-0219-A6CB-456DB4272B4D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STUDIO DELLE ATMOSFERE DEGLI ESOPIANETI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4520568-D5AF-4085-F928-A8AF42D343FF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0011A685-FF2C-1321-BE6C-1EA7A5695799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22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DD7E5FC-124E-1DF9-A225-B5C21643DE6E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Arco 11">
            <a:extLst>
              <a:ext uri="{FF2B5EF4-FFF2-40B4-BE49-F238E27FC236}">
                <a16:creationId xmlns:a16="http://schemas.microsoft.com/office/drawing/2014/main" id="{B7069CDE-6694-5053-A73C-316A8957277F}"/>
              </a:ext>
            </a:extLst>
          </p:cNvPr>
          <p:cNvSpPr/>
          <p:nvPr/>
        </p:nvSpPr>
        <p:spPr>
          <a:xfrm>
            <a:off x="-3828927" y="1667406"/>
            <a:ext cx="10880574" cy="515389"/>
          </a:xfrm>
          <a:prstGeom prst="arc">
            <a:avLst>
              <a:gd name="adj1" fmla="val 21224494"/>
              <a:gd name="adj2" fmla="val 11166668"/>
            </a:avLst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C5CE2F03-2513-D3D9-6992-2905EB335601}"/>
                  </a:ext>
                </a:extLst>
              </p:cNvPr>
              <p:cNvSpPr txBox="1"/>
              <p:nvPr/>
            </p:nvSpPr>
            <p:spPr>
              <a:xfrm>
                <a:off x="5216577" y="605577"/>
                <a:ext cx="6873822" cy="5409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2200" dirty="0"/>
                  <a:t>Se il pianeta ha un’atmosfera:</a:t>
                </a:r>
              </a:p>
              <a:p>
                <a:endParaRPr lang="it-IT" sz="2200" dirty="0"/>
              </a:p>
              <a:p>
                <a:endParaRPr lang="it-IT" sz="2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funzione</m:t>
                      </m:r>
                      <m: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di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𝜆</m:t>
                      </m:r>
                    </m:oMath>
                  </m:oMathPara>
                </a14:m>
                <a:endParaRPr lang="it-IT" sz="2200" i="1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it-IT" sz="2200" i="1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Δ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den>
                      </m:f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funzione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di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𝜆</m:t>
                      </m:r>
                    </m:oMath>
                  </m:oMathPara>
                </a14:m>
                <a:endParaRPr lang="it-IT" sz="2200" dirty="0"/>
              </a:p>
              <a:p>
                <a:endParaRPr lang="it-IT" sz="2200" dirty="0"/>
              </a:p>
              <a:p>
                <a:r>
                  <a:rPr lang="it-IT" sz="2200" dirty="0"/>
                  <a:t>Studiando come cambia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Δ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den>
                    </m:f>
                    <m:r>
                      <a:rPr lang="en-US" sz="2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it-IT" sz="2200" dirty="0"/>
                  <a:t> alle diverse lunghezze d’onda si possono ottenere informazioni su:</a:t>
                </a:r>
              </a:p>
              <a:p>
                <a:endParaRPr lang="it-IT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200" dirty="0"/>
                  <a:t>proprietà fisiche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200" dirty="0"/>
                  <a:t>composizione chimica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it-IT" sz="2200" dirty="0"/>
              </a:p>
              <a:p>
                <a:r>
                  <a:rPr lang="it-IT" sz="2200" dirty="0"/>
                  <a:t>dell’atmosfera del pianeta.</a:t>
                </a:r>
                <a:endParaRPr lang="en-US" sz="2200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C5CE2F03-2513-D3D9-6992-2905EB3356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6577" y="605577"/>
                <a:ext cx="6873822" cy="5409430"/>
              </a:xfrm>
              <a:prstGeom prst="rect">
                <a:avLst/>
              </a:prstGeom>
              <a:blipFill>
                <a:blip r:embed="rId2"/>
                <a:stretch>
                  <a:fillRect l="-1107" t="-703" b="-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e 9">
            <a:extLst>
              <a:ext uri="{FF2B5EF4-FFF2-40B4-BE49-F238E27FC236}">
                <a16:creationId xmlns:a16="http://schemas.microsoft.com/office/drawing/2014/main" id="{1994B4F0-A392-8AEF-CE96-300A98176EB0}"/>
              </a:ext>
            </a:extLst>
          </p:cNvPr>
          <p:cNvSpPr/>
          <p:nvPr/>
        </p:nvSpPr>
        <p:spPr>
          <a:xfrm>
            <a:off x="1116452" y="1150292"/>
            <a:ext cx="2160000" cy="2160000"/>
          </a:xfrm>
          <a:prstGeom prst="ellipse">
            <a:avLst/>
          </a:prstGeom>
          <a:gradFill flip="none" rotWithShape="1">
            <a:gsLst>
              <a:gs pos="77000">
                <a:srgbClr val="C0B080">
                  <a:alpha val="0"/>
                </a:srgbClr>
              </a:gs>
              <a:gs pos="100000">
                <a:schemeClr val="bg1"/>
              </a:gs>
              <a:gs pos="28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B977AD80-3C1A-9DCB-0A7C-E27683A13EF2}"/>
              </a:ext>
            </a:extLst>
          </p:cNvPr>
          <p:cNvSpPr/>
          <p:nvPr/>
        </p:nvSpPr>
        <p:spPr>
          <a:xfrm>
            <a:off x="1673338" y="1692196"/>
            <a:ext cx="1080000" cy="10800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ttore 1 18">
            <a:extLst>
              <a:ext uri="{FF2B5EF4-FFF2-40B4-BE49-F238E27FC236}">
                <a16:creationId xmlns:a16="http://schemas.microsoft.com/office/drawing/2014/main" id="{9C5A8621-2354-5A27-686A-E685E6723392}"/>
              </a:ext>
            </a:extLst>
          </p:cNvPr>
          <p:cNvCxnSpPr>
            <a:cxnSpLocks/>
            <a:endCxn id="15" idx="7"/>
          </p:cNvCxnSpPr>
          <p:nvPr/>
        </p:nvCxnSpPr>
        <p:spPr>
          <a:xfrm flipV="1">
            <a:off x="2213338" y="1850358"/>
            <a:ext cx="381838" cy="3799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011512EB-533E-EBEE-B1AF-04F0AE717DD9}"/>
                  </a:ext>
                </a:extLst>
              </p:cNvPr>
              <p:cNvSpPr txBox="1"/>
              <p:nvPr/>
            </p:nvSpPr>
            <p:spPr>
              <a:xfrm>
                <a:off x="2261979" y="2012251"/>
                <a:ext cx="418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011512EB-533E-EBEE-B1AF-04F0AE717D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1979" y="2012251"/>
                <a:ext cx="418809" cy="369332"/>
              </a:xfrm>
              <a:prstGeom prst="rect">
                <a:avLst/>
              </a:prstGeom>
              <a:blipFill>
                <a:blip r:embed="rId3"/>
                <a:stretch>
                  <a:fillRect r="-1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7A6BECE-5BD3-0360-0D88-5395E8928EF8}"/>
              </a:ext>
            </a:extLst>
          </p:cNvPr>
          <p:cNvCxnSpPr>
            <a:cxnSpLocks/>
          </p:cNvCxnSpPr>
          <p:nvPr/>
        </p:nvCxnSpPr>
        <p:spPr>
          <a:xfrm flipH="1" flipV="1">
            <a:off x="1812208" y="1214514"/>
            <a:ext cx="401130" cy="10157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B131F75E-1EDB-2B71-DF87-CB50575615B9}"/>
                  </a:ext>
                </a:extLst>
              </p:cNvPr>
              <p:cNvSpPr txBox="1"/>
              <p:nvPr/>
            </p:nvSpPr>
            <p:spPr>
              <a:xfrm>
                <a:off x="1977101" y="1320999"/>
                <a:ext cx="418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B131F75E-1EDB-2B71-DF87-CB5057561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7101" y="1320999"/>
                <a:ext cx="418809" cy="369332"/>
              </a:xfrm>
              <a:prstGeom prst="rect">
                <a:avLst/>
              </a:prstGeom>
              <a:blipFill>
                <a:blip r:embed="rId4"/>
                <a:stretch>
                  <a:fillRect r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935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40D092-EB78-5027-A060-0A89A8EFAF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3B159535-1CAD-7E65-9A20-C4B377C67185}"/>
              </a:ext>
            </a:extLst>
          </p:cNvPr>
          <p:cNvSpPr txBox="1"/>
          <p:nvPr/>
        </p:nvSpPr>
        <p:spPr>
          <a:xfrm>
            <a:off x="1081807" y="2425960"/>
            <a:ext cx="10028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000" b="1" dirty="0">
                <a:latin typeface="Calibri" panose="020F0502020204030204" pitchFamily="34" charset="0"/>
                <a:cs typeface="Calibri" panose="020F0502020204030204" pitchFamily="34" charset="0"/>
              </a:rPr>
              <a:t>ESOPIANETI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0643DBE-7010-FA06-B46D-E3CF3D9A1935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2C2032F3-3A96-1B79-F37B-37DF70F962D4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3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0306CB5-3CEA-0404-23E6-957779898522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31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06C6A-BF6A-56AE-D004-0D4298878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60C85EFB-5378-33DF-96D0-25E9673141E7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ESOPIANETI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9FD3417-2D73-8077-D333-B18B41F745E3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A02066F3-5F79-ABF9-CDFC-798FD31AE1CA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4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019ADCA-B4D8-A1B6-8373-1555098DE2E6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9BE46355-F7C6-F137-CA4C-34336B17CB8B}"/>
                  </a:ext>
                </a:extLst>
              </p:cNvPr>
              <p:cNvSpPr txBox="1"/>
              <p:nvPr/>
            </p:nvSpPr>
            <p:spPr>
              <a:xfrm>
                <a:off x="-1" y="483759"/>
                <a:ext cx="11980191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22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Definizione</a:t>
                </a:r>
                <a:endParaRPr lang="en-US" sz="22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Oggetti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con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massa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minore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di mass 0.013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⨀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massa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limite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di un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oggetto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per la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fusione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del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deuterio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Oggetti che orbitano attorno a una stella, o a una nana bruna, o a un residuo dell’evoluzione stellare 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9BE46355-F7C6-F137-CA4C-34336B17C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483759"/>
                <a:ext cx="11980191" cy="1785104"/>
              </a:xfrm>
              <a:prstGeom prst="rect">
                <a:avLst/>
              </a:prstGeom>
              <a:blipFill>
                <a:blip r:embed="rId2"/>
                <a:stretch>
                  <a:fillRect l="-742" t="-1408" r="-847" b="-6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16CA45D7-DAC5-F7D6-CDA8-52AE422DDB1D}"/>
                  </a:ext>
                </a:extLst>
              </p:cNvPr>
              <p:cNvSpPr txBox="1"/>
              <p:nvPr/>
            </p:nvSpPr>
            <p:spPr>
              <a:xfrm>
                <a:off x="-2" y="2561306"/>
                <a:ext cx="11980191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22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Difficoltà</a:t>
                </a:r>
                <a:r>
                  <a:rPr lang="en-US" sz="2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nella</a:t>
                </a:r>
                <a:r>
                  <a:rPr lang="en-US" sz="2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rivelazione</a:t>
                </a:r>
                <a:endParaRPr lang="en-US" sz="22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Mancanza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di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risoluzione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spaziale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dimensione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della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PSF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↔</m:t>
                    </m:r>
                  </m:oMath>
                </a14:m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disco di Airy)</a:t>
                </a:r>
              </a:p>
              <a:p>
                <a:pPr marL="457200" indent="-4572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Contrasto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fra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la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radiazione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emessa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dalla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stella e dal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pianeta</a:t>
                </a:r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16CA45D7-DAC5-F7D6-CDA8-52AE422DDB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" y="2561306"/>
                <a:ext cx="11980191" cy="1785104"/>
              </a:xfrm>
              <a:prstGeom prst="rect">
                <a:avLst/>
              </a:prstGeom>
              <a:blipFill>
                <a:blip r:embed="rId3"/>
                <a:stretch>
                  <a:fillRect l="-742" t="-2113" b="-5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67086D23-4A6C-99F8-5FE7-5B916E8BD159}"/>
                  </a:ext>
                </a:extLst>
              </p:cNvPr>
              <p:cNvSpPr txBox="1"/>
              <p:nvPr/>
            </p:nvSpPr>
            <p:spPr>
              <a:xfrm>
                <a:off x="0" y="4568330"/>
                <a:ext cx="10121900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it-IT" sz="2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Scoperta di pianeti extrasolari</a:t>
                </a:r>
              </a:p>
              <a:p>
                <a:pPr>
                  <a:buClr>
                    <a:srgbClr val="FF0000"/>
                  </a:buClr>
                </a:pPr>
                <a:endParaRPr lang="it-IT" sz="22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Primo pianeta extrasolare attorno a una stella di tipo solare scoperto nel 1995 (Mayor &amp; </a:t>
                </a:r>
                <a:r>
                  <a:rPr lang="it-IT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Queloz</a:t>
                </a: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1995, Nature, 378, 6555)</a:t>
                </a: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Ad oggi sono noti </a:t>
                </a:r>
                <a14:m>
                  <m:oMath xmlns:m="http://schemas.openxmlformats.org/officeDocument/2006/math">
                    <m:r>
                      <a:rPr lang="it-IT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6000</m:t>
                    </m:r>
                  </m:oMath>
                </a14:m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esopianeti</a:t>
                </a: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67086D23-4A6C-99F8-5FE7-5B916E8BD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68330"/>
                <a:ext cx="10121900" cy="2123658"/>
              </a:xfrm>
              <a:prstGeom prst="rect">
                <a:avLst/>
              </a:prstGeom>
              <a:blipFill>
                <a:blip r:embed="rId4"/>
                <a:stretch>
                  <a:fillRect l="-878" t="-1775" b="-47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ttangolo 7">
            <a:extLst>
              <a:ext uri="{FF2B5EF4-FFF2-40B4-BE49-F238E27FC236}">
                <a16:creationId xmlns:a16="http://schemas.microsoft.com/office/drawing/2014/main" id="{4171F0AD-1876-8B64-B414-184FF69C7BCB}"/>
              </a:ext>
            </a:extLst>
          </p:cNvPr>
          <p:cNvSpPr/>
          <p:nvPr/>
        </p:nvSpPr>
        <p:spPr>
          <a:xfrm>
            <a:off x="5143499" y="1929966"/>
            <a:ext cx="2317698" cy="349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C8A26ED-05FC-5CB8-9203-36FAE6ADC956}"/>
              </a:ext>
            </a:extLst>
          </p:cNvPr>
          <p:cNvSpPr/>
          <p:nvPr/>
        </p:nvSpPr>
        <p:spPr>
          <a:xfrm>
            <a:off x="7461197" y="1936019"/>
            <a:ext cx="4518992" cy="339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3B7971A-2E57-5C40-35CB-2F52B11E561A}"/>
              </a:ext>
            </a:extLst>
          </p:cNvPr>
          <p:cNvSpPr/>
          <p:nvPr/>
        </p:nvSpPr>
        <p:spPr>
          <a:xfrm>
            <a:off x="4314762" y="3355301"/>
            <a:ext cx="4306724" cy="349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6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B0D30-543C-001D-988F-F4EE94778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0415EC89-D3B1-60DA-19D5-1FBE317909FD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TECNICHE PER LA RIVELAZIONE DI ESOPIANETI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9591573-27C3-66A5-7CC5-48A3989A579F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2119F871-A0B1-CDE0-1D80-9CB9606EBC16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5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62AFC6A-60C3-CCD5-2F55-1FFD6F899CDC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2090941-063F-CA4E-485C-50D49253BC3F}"/>
              </a:ext>
            </a:extLst>
          </p:cNvPr>
          <p:cNvSpPr txBox="1"/>
          <p:nvPr/>
        </p:nvSpPr>
        <p:spPr>
          <a:xfrm>
            <a:off x="1152876" y="1539895"/>
            <a:ext cx="618029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Velocità radiali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Transiti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Osservazione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diretta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Microlenti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gravitazionali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88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8EAE6-FDE9-020E-BF2B-80547A1A0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A81465B-2F8E-F84F-1C9E-20DF4C19087E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2BCA67EF-A86D-543A-B505-80E1E3F3BB35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6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64FDB8-86DC-3798-4700-56D8E2873207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60CDB37-8F1D-30AB-1D94-17037C0657E4}"/>
              </a:ext>
            </a:extLst>
          </p:cNvPr>
          <p:cNvSpPr txBox="1"/>
          <p:nvPr/>
        </p:nvSpPr>
        <p:spPr>
          <a:xfrm>
            <a:off x="-1" y="1705277"/>
            <a:ext cx="8648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velocità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radiale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componente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della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velocità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lungo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linea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di vista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308971B-587C-C612-52CE-3F41109163BC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VELOCITÀ RADIALE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0791962C-5217-4504-448A-3CDB1DC7077B}"/>
              </a:ext>
            </a:extLst>
          </p:cNvPr>
          <p:cNvCxnSpPr>
            <a:cxnSpLocks/>
          </p:cNvCxnSpPr>
          <p:nvPr/>
        </p:nvCxnSpPr>
        <p:spPr>
          <a:xfrm>
            <a:off x="3251515" y="3075286"/>
            <a:ext cx="5986907" cy="0"/>
          </a:xfrm>
          <a:prstGeom prst="line">
            <a:avLst/>
          </a:prstGeom>
          <a:ln w="25400">
            <a:solidFill>
              <a:schemeClr val="tx1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e 12">
            <a:extLst>
              <a:ext uri="{FF2B5EF4-FFF2-40B4-BE49-F238E27FC236}">
                <a16:creationId xmlns:a16="http://schemas.microsoft.com/office/drawing/2014/main" id="{82BDB761-CF5E-E600-17C4-0D6BE24331F9}"/>
              </a:ext>
            </a:extLst>
          </p:cNvPr>
          <p:cNvSpPr/>
          <p:nvPr/>
        </p:nvSpPr>
        <p:spPr>
          <a:xfrm>
            <a:off x="9252490" y="2891221"/>
            <a:ext cx="360000" cy="3600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E8CB328E-8E19-966E-DB87-D4AF50E46BC0}"/>
                  </a:ext>
                </a:extLst>
              </p:cNvPr>
              <p:cNvSpPr txBox="1"/>
              <p:nvPr/>
            </p:nvSpPr>
            <p:spPr>
              <a:xfrm>
                <a:off x="10085835" y="1957436"/>
                <a:ext cx="51987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𝒗</m:t>
                      </m:r>
                    </m:oMath>
                  </m:oMathPara>
                </a14:m>
                <a:endParaRPr lang="en-US" sz="22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E8CB328E-8E19-966E-DB87-D4AF50E46B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5835" y="1957436"/>
                <a:ext cx="519874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056FB05D-5C33-2C1C-19A2-269B5660433C}"/>
              </a:ext>
            </a:extLst>
          </p:cNvPr>
          <p:cNvCxnSpPr>
            <a:cxnSpLocks/>
          </p:cNvCxnSpPr>
          <p:nvPr/>
        </p:nvCxnSpPr>
        <p:spPr>
          <a:xfrm>
            <a:off x="9418422" y="3056504"/>
            <a:ext cx="987014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7E6F9B2A-4A42-D140-5281-F808FBA6C568}"/>
              </a:ext>
            </a:extLst>
          </p:cNvPr>
          <p:cNvCxnSpPr>
            <a:cxnSpLocks/>
          </p:cNvCxnSpPr>
          <p:nvPr/>
        </p:nvCxnSpPr>
        <p:spPr>
          <a:xfrm flipV="1">
            <a:off x="9427838" y="1846980"/>
            <a:ext cx="988455" cy="120952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55E6EDAB-A7BC-A2A5-7193-F38CFCADD447}"/>
              </a:ext>
            </a:extLst>
          </p:cNvPr>
          <p:cNvCxnSpPr>
            <a:cxnSpLocks/>
          </p:cNvCxnSpPr>
          <p:nvPr/>
        </p:nvCxnSpPr>
        <p:spPr>
          <a:xfrm flipV="1">
            <a:off x="9427838" y="1846979"/>
            <a:ext cx="0" cy="12095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5B035A06-C1A8-8294-4417-A508D8E94F46}"/>
                  </a:ext>
                </a:extLst>
              </p:cNvPr>
              <p:cNvSpPr txBox="1"/>
              <p:nvPr/>
            </p:nvSpPr>
            <p:spPr>
              <a:xfrm>
                <a:off x="10213480" y="3035777"/>
                <a:ext cx="69865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𝑟𝑎𝑑</m:t>
                          </m:r>
                        </m:sub>
                      </m:sSub>
                    </m:oMath>
                  </m:oMathPara>
                </a14:m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5B035A06-C1A8-8294-4417-A508D8E94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3480" y="3035777"/>
                <a:ext cx="698659" cy="430887"/>
              </a:xfrm>
              <a:prstGeom prst="rect">
                <a:avLst/>
              </a:prstGeom>
              <a:blipFill>
                <a:blip r:embed="rId3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6BAC3C20-D2CC-170E-41F2-BFBA612EA7E1}"/>
                  </a:ext>
                </a:extLst>
              </p:cNvPr>
              <p:cNvSpPr txBox="1"/>
              <p:nvPr/>
            </p:nvSpPr>
            <p:spPr>
              <a:xfrm>
                <a:off x="8708849" y="1921759"/>
                <a:ext cx="69865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𝑡𝑎𝑛</m:t>
                          </m:r>
                        </m:sub>
                      </m:sSub>
                    </m:oMath>
                  </m:oMathPara>
                </a14:m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6BAC3C20-D2CC-170E-41F2-BFBA612EA7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8849" y="1921759"/>
                <a:ext cx="698659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19B38164-0F9F-879F-DCA3-C3F06EA7208C}"/>
              </a:ext>
            </a:extLst>
          </p:cNvPr>
          <p:cNvSpPr txBox="1"/>
          <p:nvPr/>
        </p:nvSpPr>
        <p:spPr>
          <a:xfrm>
            <a:off x="1395497" y="2815358"/>
            <a:ext cx="15456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osservatore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71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8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2E7B5-1B2C-38D9-E569-3BAE2B152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o 42">
            <a:extLst>
              <a:ext uri="{FF2B5EF4-FFF2-40B4-BE49-F238E27FC236}">
                <a16:creationId xmlns:a16="http://schemas.microsoft.com/office/drawing/2014/main" id="{03C0E8B0-183F-8421-F621-606084A36171}"/>
              </a:ext>
            </a:extLst>
          </p:cNvPr>
          <p:cNvGrpSpPr/>
          <p:nvPr/>
        </p:nvGrpSpPr>
        <p:grpSpPr>
          <a:xfrm>
            <a:off x="5347534" y="1175819"/>
            <a:ext cx="6702618" cy="5623170"/>
            <a:chOff x="5347534" y="1175819"/>
            <a:chExt cx="6702618" cy="5623170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4689FAC8-7C41-F79C-58C0-17E8E9D83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47534" y="1175819"/>
              <a:ext cx="6702618" cy="562317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CasellaDiTesto 41">
                  <a:extLst>
                    <a:ext uri="{FF2B5EF4-FFF2-40B4-BE49-F238E27FC236}">
                      <a16:creationId xmlns:a16="http://schemas.microsoft.com/office/drawing/2014/main" id="{5E208501-1CFC-1D1E-0AE5-E13F746EB0B7}"/>
                    </a:ext>
                  </a:extLst>
                </p:cNvPr>
                <p:cNvSpPr txBox="1"/>
                <p:nvPr/>
              </p:nvSpPr>
              <p:spPr>
                <a:xfrm>
                  <a:off x="10681416" y="1595426"/>
                  <a:ext cx="133061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𝑟𝑎𝑑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2" name="CasellaDiTesto 41">
                  <a:extLst>
                    <a:ext uri="{FF2B5EF4-FFF2-40B4-BE49-F238E27FC236}">
                      <a16:creationId xmlns:a16="http://schemas.microsoft.com/office/drawing/2014/main" id="{5E208501-1CFC-1D1E-0AE5-E13F746EB0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81416" y="1595426"/>
                  <a:ext cx="1330614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D897A12-BC97-3E1A-F5F8-AF6F90C0B861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9C694098-EC0D-CDA4-8829-D6D35845852C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7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CD3BC40-24F9-4AFA-04DE-B312E5872AA6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VELOCITÀ RADIALE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5A3896A-1A13-58C8-AB6D-63C4CE8E030B}"/>
              </a:ext>
            </a:extLst>
          </p:cNvPr>
          <p:cNvSpPr txBox="1"/>
          <p:nvPr/>
        </p:nvSpPr>
        <p:spPr>
          <a:xfrm>
            <a:off x="-2" y="799150"/>
            <a:ext cx="110743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misura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della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velocità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radiale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attraverso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lo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spostamento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Doppler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dellle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righe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spettrali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F62CCF44-E7CF-76D3-85E3-4B7DC370BAB8}"/>
                  </a:ext>
                </a:extLst>
              </p:cNvPr>
              <p:cNvSpPr txBox="1"/>
              <p:nvPr/>
            </p:nvSpPr>
            <p:spPr>
              <a:xfrm>
                <a:off x="0" y="1387078"/>
                <a:ext cx="4750242" cy="51939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lunghezza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d’onda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𝜆</m:t>
                    </m:r>
                  </m:oMath>
                </a14:m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delle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righe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è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nota</a:t>
                </a:r>
              </a:p>
              <a:p>
                <a:pPr>
                  <a:buClr>
                    <a:schemeClr val="tx1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una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sorgente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ha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una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𝑟𝑎𝑑</m:t>
                        </m:r>
                      </m:sub>
                    </m:sSub>
                  </m:oMath>
                </a14:m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diversa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da zero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allora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tutto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il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suo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spettro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subirà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un Doppler shift:</a:t>
                </a:r>
              </a:p>
              <a:p>
                <a:pPr>
                  <a:buClr>
                    <a:schemeClr val="tx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𝜆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𝑟𝑎𝑑</m:t>
                              </m:r>
                            </m:sub>
                          </m:sSub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spostamento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delle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righe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rispetto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alla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posizione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teorica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è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facilmente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misurabile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>
                  <a:buClr>
                    <a:schemeClr val="tx1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misure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precise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servono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strumenti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con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risoluzione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spettrale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elevata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>
                  <a:buClr>
                    <a:schemeClr val="tx1"/>
                  </a:buClr>
                </a:pP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HARPS-N </a:t>
                </a:r>
              </a:p>
            </p:txBody>
          </p:sp>
        </mc:Choice>
        <mc:Fallback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F62CCF44-E7CF-76D3-85E3-4B7DC370B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87078"/>
                <a:ext cx="4750242" cy="5193922"/>
              </a:xfrm>
              <a:prstGeom prst="rect">
                <a:avLst/>
              </a:prstGeom>
              <a:blipFill>
                <a:blip r:embed="rId4"/>
                <a:stretch>
                  <a:fillRect l="-1872" t="-732" r="-802" b="-1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uppo 48">
            <a:extLst>
              <a:ext uri="{FF2B5EF4-FFF2-40B4-BE49-F238E27FC236}">
                <a16:creationId xmlns:a16="http://schemas.microsoft.com/office/drawing/2014/main" id="{8ABDED2D-3B13-EF7D-0180-BAF1489FB806}"/>
              </a:ext>
            </a:extLst>
          </p:cNvPr>
          <p:cNvGrpSpPr/>
          <p:nvPr/>
        </p:nvGrpSpPr>
        <p:grpSpPr>
          <a:xfrm>
            <a:off x="4931462" y="1196208"/>
            <a:ext cx="8001835" cy="5661270"/>
            <a:chOff x="5445342" y="1437089"/>
            <a:chExt cx="8001835" cy="5661270"/>
          </a:xfrm>
        </p:grpSpPr>
        <p:grpSp>
          <p:nvGrpSpPr>
            <p:cNvPr id="44" name="Gruppo 43">
              <a:extLst>
                <a:ext uri="{FF2B5EF4-FFF2-40B4-BE49-F238E27FC236}">
                  <a16:creationId xmlns:a16="http://schemas.microsoft.com/office/drawing/2014/main" id="{C2EAEAE0-D306-5266-D192-03161E68B34F}"/>
                </a:ext>
              </a:extLst>
            </p:cNvPr>
            <p:cNvGrpSpPr/>
            <p:nvPr/>
          </p:nvGrpSpPr>
          <p:grpSpPr>
            <a:xfrm>
              <a:off x="6105567" y="1437089"/>
              <a:ext cx="6702618" cy="5623170"/>
              <a:chOff x="5363034" y="1137719"/>
              <a:chExt cx="6702618" cy="5623170"/>
            </a:xfrm>
          </p:grpSpPr>
          <p:pic>
            <p:nvPicPr>
              <p:cNvPr id="45" name="Immagine 44">
                <a:extLst>
                  <a:ext uri="{FF2B5EF4-FFF2-40B4-BE49-F238E27FC236}">
                    <a16:creationId xmlns:a16="http://schemas.microsoft.com/office/drawing/2014/main" id="{DFB22844-E84A-46E6-A26B-EF6347C723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63034" y="1137719"/>
                <a:ext cx="6702618" cy="562317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CasellaDiTesto 45">
                    <a:extLst>
                      <a:ext uri="{FF2B5EF4-FFF2-40B4-BE49-F238E27FC236}">
                        <a16:creationId xmlns:a16="http://schemas.microsoft.com/office/drawing/2014/main" id="{45AAEC06-7EFD-5B12-EAD5-7B7BB28ACE21}"/>
                      </a:ext>
                    </a:extLst>
                  </p:cNvPr>
                  <p:cNvSpPr txBox="1"/>
                  <p:nvPr/>
                </p:nvSpPr>
                <p:spPr>
                  <a:xfrm>
                    <a:off x="10681416" y="1595426"/>
                    <a:ext cx="1330614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𝑟𝑎𝑑</m:t>
                              </m:r>
                            </m:sub>
                          </m:sSub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6" name="CasellaDiTesto 45">
                    <a:extLst>
                      <a:ext uri="{FF2B5EF4-FFF2-40B4-BE49-F238E27FC236}">
                        <a16:creationId xmlns:a16="http://schemas.microsoft.com/office/drawing/2014/main" id="{45AAEC06-7EFD-5B12-EAD5-7B7BB28ACE2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681416" y="1595426"/>
                    <a:ext cx="1330614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7" name="Rettangolo 46">
              <a:extLst>
                <a:ext uri="{FF2B5EF4-FFF2-40B4-BE49-F238E27FC236}">
                  <a16:creationId xmlns:a16="http://schemas.microsoft.com/office/drawing/2014/main" id="{6EAE85BA-A49C-D18F-6DD9-11BBECC95988}"/>
                </a:ext>
              </a:extLst>
            </p:cNvPr>
            <p:cNvSpPr/>
            <p:nvPr/>
          </p:nvSpPr>
          <p:spPr>
            <a:xfrm>
              <a:off x="5445342" y="1650196"/>
              <a:ext cx="660223" cy="5448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ttangolo 47">
              <a:extLst>
                <a:ext uri="{FF2B5EF4-FFF2-40B4-BE49-F238E27FC236}">
                  <a16:creationId xmlns:a16="http://schemas.microsoft.com/office/drawing/2014/main" id="{0263723F-ABE8-6651-AA3B-031C37902A1F}"/>
                </a:ext>
              </a:extLst>
            </p:cNvPr>
            <p:cNvSpPr/>
            <p:nvPr/>
          </p:nvSpPr>
          <p:spPr>
            <a:xfrm>
              <a:off x="12786954" y="1470918"/>
              <a:ext cx="660223" cy="56231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96D1072B-AC56-6C91-0481-ED237623713B}"/>
              </a:ext>
            </a:extLst>
          </p:cNvPr>
          <p:cNvGrpSpPr/>
          <p:nvPr/>
        </p:nvGrpSpPr>
        <p:grpSpPr>
          <a:xfrm>
            <a:off x="4741717" y="1549625"/>
            <a:ext cx="7446960" cy="4919510"/>
            <a:chOff x="102894" y="2121767"/>
            <a:chExt cx="7032896" cy="4591700"/>
          </a:xfrm>
        </p:grpSpPr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A94429A9-EBB5-01F8-5930-602219774B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8219" y="2121767"/>
              <a:ext cx="0" cy="404489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48A66946-ACD8-3ED0-FBED-D347519A9A0F}"/>
                </a:ext>
              </a:extLst>
            </p:cNvPr>
            <p:cNvCxnSpPr>
              <a:cxnSpLocks/>
            </p:cNvCxnSpPr>
            <p:nvPr/>
          </p:nvCxnSpPr>
          <p:spPr>
            <a:xfrm>
              <a:off x="618219" y="6166657"/>
              <a:ext cx="651757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9DABC3E2-255D-B6EA-F09F-F5111E7D04DC}"/>
                </a:ext>
              </a:extLst>
            </p:cNvPr>
            <p:cNvSpPr txBox="1"/>
            <p:nvPr/>
          </p:nvSpPr>
          <p:spPr>
            <a:xfrm>
              <a:off x="1361417" y="6313357"/>
              <a:ext cx="558674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rgbClr val="FF0000"/>
                </a:buClr>
              </a:pPr>
              <a:r>
                <a:rPr lang="en-US" sz="2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lunghezza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d’onda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B380E9E8-984B-3BBD-DA98-B7F0A01D64F5}"/>
                </a:ext>
              </a:extLst>
            </p:cNvPr>
            <p:cNvSpPr txBox="1"/>
            <p:nvPr/>
          </p:nvSpPr>
          <p:spPr>
            <a:xfrm rot="16200000">
              <a:off x="-998117" y="4111336"/>
              <a:ext cx="260213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rgbClr val="FF0000"/>
                </a:buClr>
              </a:pPr>
              <a:r>
                <a:rPr lang="en-US" sz="2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intensità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A5899FB7-46A5-3842-FA6F-778E74356604}"/>
              </a:ext>
            </a:extLst>
          </p:cNvPr>
          <p:cNvGrpSpPr/>
          <p:nvPr/>
        </p:nvGrpSpPr>
        <p:grpSpPr>
          <a:xfrm>
            <a:off x="5809323" y="1549625"/>
            <a:ext cx="5620206" cy="4352323"/>
            <a:chOff x="5809323" y="1549625"/>
            <a:chExt cx="5620206" cy="4352323"/>
          </a:xfrm>
        </p:grpSpPr>
        <p:cxnSp>
          <p:nvCxnSpPr>
            <p:cNvPr id="16" name="Connettore 1 15">
              <a:extLst>
                <a:ext uri="{FF2B5EF4-FFF2-40B4-BE49-F238E27FC236}">
                  <a16:creationId xmlns:a16="http://schemas.microsoft.com/office/drawing/2014/main" id="{D468F402-0F3C-0FC7-E83C-5CA40EA82417}"/>
                </a:ext>
              </a:extLst>
            </p:cNvPr>
            <p:cNvCxnSpPr/>
            <p:nvPr/>
          </p:nvCxnSpPr>
          <p:spPr>
            <a:xfrm>
              <a:off x="10311945" y="1549625"/>
              <a:ext cx="0" cy="4333662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>
              <a:extLst>
                <a:ext uri="{FF2B5EF4-FFF2-40B4-BE49-F238E27FC236}">
                  <a16:creationId xmlns:a16="http://schemas.microsoft.com/office/drawing/2014/main" id="{0F5A3298-66CE-4DBF-AD96-46A493A6CEDE}"/>
                </a:ext>
              </a:extLst>
            </p:cNvPr>
            <p:cNvCxnSpPr/>
            <p:nvPr/>
          </p:nvCxnSpPr>
          <p:spPr>
            <a:xfrm>
              <a:off x="8551397" y="1549625"/>
              <a:ext cx="0" cy="4333662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>
              <a:extLst>
                <a:ext uri="{FF2B5EF4-FFF2-40B4-BE49-F238E27FC236}">
                  <a16:creationId xmlns:a16="http://schemas.microsoft.com/office/drawing/2014/main" id="{5C8760EC-6044-B8C4-D96A-B673848A98C0}"/>
                </a:ext>
              </a:extLst>
            </p:cNvPr>
            <p:cNvCxnSpPr/>
            <p:nvPr/>
          </p:nvCxnSpPr>
          <p:spPr>
            <a:xfrm>
              <a:off x="8982608" y="1549625"/>
              <a:ext cx="0" cy="4333662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>
              <a:extLst>
                <a:ext uri="{FF2B5EF4-FFF2-40B4-BE49-F238E27FC236}">
                  <a16:creationId xmlns:a16="http://schemas.microsoft.com/office/drawing/2014/main" id="{BD965507-2B76-52AA-8225-87FF0E7CC028}"/>
                </a:ext>
              </a:extLst>
            </p:cNvPr>
            <p:cNvCxnSpPr/>
            <p:nvPr/>
          </p:nvCxnSpPr>
          <p:spPr>
            <a:xfrm>
              <a:off x="7665236" y="1568286"/>
              <a:ext cx="0" cy="4333662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7">
              <a:extLst>
                <a:ext uri="{FF2B5EF4-FFF2-40B4-BE49-F238E27FC236}">
                  <a16:creationId xmlns:a16="http://schemas.microsoft.com/office/drawing/2014/main" id="{6DE07927-2DBD-25F7-2DF5-E92994DC5288}"/>
                </a:ext>
              </a:extLst>
            </p:cNvPr>
            <p:cNvCxnSpPr/>
            <p:nvPr/>
          </p:nvCxnSpPr>
          <p:spPr>
            <a:xfrm>
              <a:off x="5809323" y="1549625"/>
              <a:ext cx="0" cy="4333662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8">
              <a:extLst>
                <a:ext uri="{FF2B5EF4-FFF2-40B4-BE49-F238E27FC236}">
                  <a16:creationId xmlns:a16="http://schemas.microsoft.com/office/drawing/2014/main" id="{9668C0D4-DC61-4C9C-6A6D-087744E1C25A}"/>
                </a:ext>
              </a:extLst>
            </p:cNvPr>
            <p:cNvCxnSpPr/>
            <p:nvPr/>
          </p:nvCxnSpPr>
          <p:spPr>
            <a:xfrm>
              <a:off x="10450764" y="1549625"/>
              <a:ext cx="0" cy="4333662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Connettore 1 3">
              <a:extLst>
                <a:ext uri="{FF2B5EF4-FFF2-40B4-BE49-F238E27FC236}">
                  <a16:creationId xmlns:a16="http://schemas.microsoft.com/office/drawing/2014/main" id="{A4B07D25-CA5B-02E0-6651-F10A68EB1433}"/>
                </a:ext>
              </a:extLst>
            </p:cNvPr>
            <p:cNvCxnSpPr/>
            <p:nvPr/>
          </p:nvCxnSpPr>
          <p:spPr>
            <a:xfrm>
              <a:off x="11336929" y="1549625"/>
              <a:ext cx="0" cy="4333662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>
              <a:extLst>
                <a:ext uri="{FF2B5EF4-FFF2-40B4-BE49-F238E27FC236}">
                  <a16:creationId xmlns:a16="http://schemas.microsoft.com/office/drawing/2014/main" id="{83CB4ADE-9861-2AE2-F719-83DB9D9C2BF6}"/>
                </a:ext>
              </a:extLst>
            </p:cNvPr>
            <p:cNvCxnSpPr/>
            <p:nvPr/>
          </p:nvCxnSpPr>
          <p:spPr>
            <a:xfrm>
              <a:off x="11429529" y="1549625"/>
              <a:ext cx="0" cy="4333662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>
              <a:extLst>
                <a:ext uri="{FF2B5EF4-FFF2-40B4-BE49-F238E27FC236}">
                  <a16:creationId xmlns:a16="http://schemas.microsoft.com/office/drawing/2014/main" id="{F5B41A80-9889-0A60-C9F6-305115A56FDF}"/>
                </a:ext>
              </a:extLst>
            </p:cNvPr>
            <p:cNvCxnSpPr/>
            <p:nvPr/>
          </p:nvCxnSpPr>
          <p:spPr>
            <a:xfrm>
              <a:off x="9864125" y="1549625"/>
              <a:ext cx="0" cy="4333662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tangolo 17">
            <a:extLst>
              <a:ext uri="{FF2B5EF4-FFF2-40B4-BE49-F238E27FC236}">
                <a16:creationId xmlns:a16="http://schemas.microsoft.com/office/drawing/2014/main" id="{059A1E44-DE08-B920-D974-DCA64A5AAD22}"/>
              </a:ext>
            </a:extLst>
          </p:cNvPr>
          <p:cNvSpPr/>
          <p:nvPr/>
        </p:nvSpPr>
        <p:spPr>
          <a:xfrm>
            <a:off x="2605461" y="3046489"/>
            <a:ext cx="737350" cy="76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36123E9-994C-FCE1-29F1-5B15AAF669AB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55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E19C91-A969-AC55-AB22-F8B18F830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7D207CF-C799-8A68-FB6D-AA29866EBA9A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A6B55A14-1731-B5F4-2D37-813CDF3B7442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8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28B66C8-1DA6-AD1F-C973-8999AD0D4028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7EFCB491-816E-3DA7-28CF-5E785F818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247" y="423847"/>
            <a:ext cx="8731505" cy="5234860"/>
          </a:xfrm>
          <a:prstGeom prst="rect">
            <a:avLst/>
          </a:prstGeom>
        </p:spPr>
      </p:pic>
      <p:sp>
        <p:nvSpPr>
          <p:cNvPr id="26" name="Rettangolo 25">
            <a:extLst>
              <a:ext uri="{FF2B5EF4-FFF2-40B4-BE49-F238E27FC236}">
                <a16:creationId xmlns:a16="http://schemas.microsoft.com/office/drawing/2014/main" id="{50338FC5-0175-4536-7CB6-C9CFA6A04E7E}"/>
              </a:ext>
            </a:extLst>
          </p:cNvPr>
          <p:cNvSpPr/>
          <p:nvPr/>
        </p:nvSpPr>
        <p:spPr>
          <a:xfrm>
            <a:off x="5693974" y="4656454"/>
            <a:ext cx="5115208" cy="708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E97753E4-2BB2-C91A-7400-42DEACFA218A}"/>
              </a:ext>
            </a:extLst>
          </p:cNvPr>
          <p:cNvSpPr/>
          <p:nvPr/>
        </p:nvSpPr>
        <p:spPr>
          <a:xfrm>
            <a:off x="1923509" y="4656454"/>
            <a:ext cx="3770461" cy="708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D8CC469A-8D51-FEE4-66E9-B9207B52DC1C}"/>
              </a:ext>
            </a:extLst>
          </p:cNvPr>
          <p:cNvSpPr/>
          <p:nvPr/>
        </p:nvSpPr>
        <p:spPr>
          <a:xfrm>
            <a:off x="1742250" y="361242"/>
            <a:ext cx="251978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6A833E73-4FC7-4AD2-6572-50B5923668CD}"/>
              </a:ext>
            </a:extLst>
          </p:cNvPr>
          <p:cNvCxnSpPr>
            <a:cxnSpLocks/>
          </p:cNvCxnSpPr>
          <p:nvPr/>
        </p:nvCxnSpPr>
        <p:spPr>
          <a:xfrm>
            <a:off x="3750590" y="5566899"/>
            <a:ext cx="0" cy="44644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56F2483-3F3D-FC46-65AB-DE91486391D6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METODO DELLE VELOCITÀ RADIALI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9B8E5F75-EB6E-2EF1-FEDF-56F10F2AACDC}"/>
              </a:ext>
            </a:extLst>
          </p:cNvPr>
          <p:cNvSpPr txBox="1"/>
          <p:nvPr/>
        </p:nvSpPr>
        <p:spPr>
          <a:xfrm>
            <a:off x="2673237" y="5986991"/>
            <a:ext cx="21547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osservatore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9AE48DF6-786F-E74D-8465-40E1EDFB5D35}"/>
              </a:ext>
            </a:extLst>
          </p:cNvPr>
          <p:cNvSpPr txBox="1"/>
          <p:nvPr/>
        </p:nvSpPr>
        <p:spPr>
          <a:xfrm rot="16200000">
            <a:off x="4526242" y="2217818"/>
            <a:ext cx="2696763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velocita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radiale (m s</a:t>
            </a:r>
            <a:r>
              <a:rPr lang="en-US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239E9790-2665-3888-78BB-5BD3A42C5D9F}"/>
              </a:ext>
            </a:extLst>
          </p:cNvPr>
          <p:cNvSpPr txBox="1"/>
          <p:nvPr/>
        </p:nvSpPr>
        <p:spPr>
          <a:xfrm>
            <a:off x="7080879" y="4220301"/>
            <a:ext cx="26967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tempo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1766DAAF-FA8A-39D2-D0B4-94758228EE82}"/>
              </a:ext>
            </a:extLst>
          </p:cNvPr>
          <p:cNvSpPr/>
          <p:nvPr/>
        </p:nvSpPr>
        <p:spPr>
          <a:xfrm>
            <a:off x="5700708" y="423847"/>
            <a:ext cx="5022781" cy="4229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A51B0140-155D-ED9B-0370-AC1C73B5A15C}"/>
              </a:ext>
            </a:extLst>
          </p:cNvPr>
          <p:cNvGrpSpPr/>
          <p:nvPr/>
        </p:nvGrpSpPr>
        <p:grpSpPr>
          <a:xfrm>
            <a:off x="3091599" y="1707666"/>
            <a:ext cx="1440000" cy="1440000"/>
            <a:chOff x="7825536" y="4674828"/>
            <a:chExt cx="1440000" cy="1440000"/>
          </a:xfrm>
        </p:grpSpPr>
        <p:sp>
          <p:nvSpPr>
            <p:cNvPr id="7" name="Ovale 6">
              <a:extLst>
                <a:ext uri="{FF2B5EF4-FFF2-40B4-BE49-F238E27FC236}">
                  <a16:creationId xmlns:a16="http://schemas.microsoft.com/office/drawing/2014/main" id="{7CCF9A29-87D8-F416-BB1F-5E020E9A1B51}"/>
                </a:ext>
              </a:extLst>
            </p:cNvPr>
            <p:cNvSpPr/>
            <p:nvPr/>
          </p:nvSpPr>
          <p:spPr>
            <a:xfrm>
              <a:off x="7825536" y="4674828"/>
              <a:ext cx="1440000" cy="14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e 3">
              <a:extLst>
                <a:ext uri="{FF2B5EF4-FFF2-40B4-BE49-F238E27FC236}">
                  <a16:creationId xmlns:a16="http://schemas.microsoft.com/office/drawing/2014/main" id="{6B707700-3622-CDB2-0AB2-837A32E64A5E}"/>
                </a:ext>
              </a:extLst>
            </p:cNvPr>
            <p:cNvSpPr/>
            <p:nvPr/>
          </p:nvSpPr>
          <p:spPr>
            <a:xfrm>
              <a:off x="8303749" y="5129249"/>
              <a:ext cx="468000" cy="468000"/>
            </a:xfrm>
            <a:prstGeom prst="ellipse">
              <a:avLst/>
            </a:prstGeom>
            <a:solidFill>
              <a:srgbClr val="FFE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272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3" grpId="0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09666-A49E-17ED-D8D3-777FB0B69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po 22">
            <a:extLst>
              <a:ext uri="{FF2B5EF4-FFF2-40B4-BE49-F238E27FC236}">
                <a16:creationId xmlns:a16="http://schemas.microsoft.com/office/drawing/2014/main" id="{90B3953E-986A-9392-52F7-08D7A9628405}"/>
              </a:ext>
            </a:extLst>
          </p:cNvPr>
          <p:cNvGrpSpPr/>
          <p:nvPr/>
        </p:nvGrpSpPr>
        <p:grpSpPr>
          <a:xfrm>
            <a:off x="3569" y="2115951"/>
            <a:ext cx="6382957" cy="4485523"/>
            <a:chOff x="3569" y="2115951"/>
            <a:chExt cx="6382957" cy="4485523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C37A0944-5CE4-8122-16BE-AF4907396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41" y="2115951"/>
              <a:ext cx="6326685" cy="4177444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F052E923-1894-0F05-8905-C8B6CF23E669}"/>
                </a:ext>
              </a:extLst>
            </p:cNvPr>
            <p:cNvSpPr txBox="1"/>
            <p:nvPr/>
          </p:nvSpPr>
          <p:spPr>
            <a:xfrm>
              <a:off x="3569" y="6232142"/>
              <a:ext cx="4489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Mayor &amp; </a:t>
              </a:r>
              <a:r>
                <a:rPr lang="it-IT" dirty="0" err="1">
                  <a:latin typeface="Arial" panose="020B0604020202020204" pitchFamily="34" charset="0"/>
                  <a:cs typeface="Arial" panose="020B0604020202020204" pitchFamily="34" charset="0"/>
                </a:rPr>
                <a:t>Queloz</a:t>
              </a:r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 1995, Nature, 378, 6555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F25A1300-2720-815C-BB88-D8D0B80AA51C}"/>
                  </a:ext>
                </a:extLst>
              </p:cNvPr>
              <p:cNvSpPr txBox="1"/>
              <p:nvPr/>
            </p:nvSpPr>
            <p:spPr>
              <a:xfrm>
                <a:off x="6270951" y="86548"/>
                <a:ext cx="5979740" cy="65095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Metodo:</a:t>
                </a: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Misura ripetuta della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𝑟𝑎𝑑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 una stella</a:t>
                </a: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Ricerca di variazioni periodiche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Ampiezza e periodo di queste variazioni sono le quantità che si misurano, e sono legati alle proprietà del sistema</a:t>
                </a:r>
                <a:endParaRPr lang="en-US" sz="220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it-IT" sz="22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220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𝑃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;     </m:t>
                      </m:r>
                      <m:sSub>
                        <m:sSubPr>
                          <m:ctrlPr>
                            <a:rPr lang="it-IT" sz="2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𝐺</m:t>
                              </m:r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den>
                          </m:f>
                        </m:e>
                      </m:rad>
                      <m: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;     </m:t>
                      </m:r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𝐺</m:t>
                          </m:r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Dove:</a:t>
                </a:r>
              </a:p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 </m:t>
                    </m:r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massa e velocità della stella</a:t>
                </a:r>
              </a:p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 </m:t>
                    </m:r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massa e velocità del pianeta</a:t>
                </a:r>
              </a:p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 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𝑎</m:t>
                    </m:r>
                  </m:oMath>
                </a14:m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periodo e raggio dell’orbita del pianeta</a:t>
                </a:r>
              </a:p>
              <a:p>
                <a:pPr>
                  <a:buClr>
                    <a:srgbClr val="FF0000"/>
                  </a:buClr>
                </a:pPr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Si misurano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e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𝑇</m:t>
                    </m:r>
                  </m:oMath>
                </a14:m>
                <a:r>
                  <a:rPr lang="en-US" sz="2200" i="1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,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err="1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si</a:t>
                </a:r>
                <a:r>
                  <a:rPr lang="en-US" sz="2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assume nota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b>
                    </m:sSub>
                  </m:oMath>
                </a14:m>
                <a:endParaRPr lang="en-US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endParaRPr lang="en-US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↓</m:t>
                      </m:r>
                    </m:oMath>
                  </m:oMathPara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FF0000"/>
                  </a:buClr>
                </a:pPr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Si determinano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sz="2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e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𝑎</m:t>
                    </m:r>
                  </m:oMath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F25A1300-2720-815C-BB88-D8D0B80AA5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951" y="86548"/>
                <a:ext cx="5979740" cy="6509539"/>
              </a:xfrm>
              <a:prstGeom prst="rect">
                <a:avLst/>
              </a:prstGeom>
              <a:blipFill>
                <a:blip r:embed="rId3"/>
                <a:stretch>
                  <a:fillRect l="-1271" t="-584" b="-9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E13BE964-A704-5932-8ED4-F332AD31AE7B}"/>
              </a:ext>
            </a:extLst>
          </p:cNvPr>
          <p:cNvSpPr txBox="1"/>
          <p:nvPr/>
        </p:nvSpPr>
        <p:spPr>
          <a:xfrm>
            <a:off x="-1" y="6581000"/>
            <a:ext cx="3534311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costanza.argiroffi@unipa.it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3452BD10-CF64-640B-806C-12B1FE0F9DBD}"/>
              </a:ext>
            </a:extLst>
          </p:cNvPr>
          <p:cNvSpPr txBox="1">
            <a:spLocks/>
          </p:cNvSpPr>
          <p:nvPr/>
        </p:nvSpPr>
        <p:spPr>
          <a:xfrm>
            <a:off x="9453080" y="6581000"/>
            <a:ext cx="27432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035104-31B8-6646-9A91-62DD231A0D68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9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EA665DA-B598-A713-D1DB-4DE2C227CC70}"/>
              </a:ext>
            </a:extLst>
          </p:cNvPr>
          <p:cNvSpPr txBox="1"/>
          <p:nvPr/>
        </p:nvSpPr>
        <p:spPr>
          <a:xfrm>
            <a:off x="3459981" y="6581001"/>
            <a:ext cx="5260173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Canary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Islands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200" i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Nov</a:t>
            </a:r>
            <a:r>
              <a:rPr lang="it-IT" sz="12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F0A6D73-5513-C6B8-86B4-D9AF6FF0E92A}"/>
              </a:ext>
            </a:extLst>
          </p:cNvPr>
          <p:cNvSpPr txBox="1"/>
          <p:nvPr/>
        </p:nvSpPr>
        <p:spPr>
          <a:xfrm>
            <a:off x="0" y="0"/>
            <a:ext cx="10028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>
                <a:latin typeface="Calibri" panose="020F0502020204030204" pitchFamily="34" charset="0"/>
                <a:cs typeface="Calibri" panose="020F0502020204030204" pitchFamily="34" charset="0"/>
              </a:rPr>
              <a:t>METODO DELLE VELOCITÀ RADIALI</a:t>
            </a:r>
            <a:endParaRPr lang="it-IT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9A2D5E26-621D-7DC6-3B74-2EDF3308F316}"/>
              </a:ext>
            </a:extLst>
          </p:cNvPr>
          <p:cNvCxnSpPr>
            <a:cxnSpLocks/>
          </p:cNvCxnSpPr>
          <p:nvPr/>
        </p:nvCxnSpPr>
        <p:spPr>
          <a:xfrm flipH="1">
            <a:off x="320294" y="1347184"/>
            <a:ext cx="250418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44330FA-87DA-5C17-2C3E-0DA03C5CFCC9}"/>
              </a:ext>
            </a:extLst>
          </p:cNvPr>
          <p:cNvSpPr txBox="1"/>
          <p:nvPr/>
        </p:nvSpPr>
        <p:spPr>
          <a:xfrm>
            <a:off x="175885" y="711063"/>
            <a:ext cx="1664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osservatore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69E40376-AE9D-725E-94C2-351B40BA25C9}"/>
              </a:ext>
            </a:extLst>
          </p:cNvPr>
          <p:cNvGrpSpPr/>
          <p:nvPr/>
        </p:nvGrpSpPr>
        <p:grpSpPr>
          <a:xfrm>
            <a:off x="1798114" y="3096126"/>
            <a:ext cx="501428" cy="930442"/>
            <a:chOff x="1798114" y="3096126"/>
            <a:chExt cx="501428" cy="930442"/>
          </a:xfrm>
        </p:grpSpPr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FA67DC85-FF9C-D084-B4F3-6D6E037B130B}"/>
                </a:ext>
              </a:extLst>
            </p:cNvPr>
            <p:cNvCxnSpPr/>
            <p:nvPr/>
          </p:nvCxnSpPr>
          <p:spPr>
            <a:xfrm>
              <a:off x="1808274" y="3096126"/>
              <a:ext cx="0" cy="930442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41429629-AF95-BC4A-0D82-C72AC23D6037}"/>
                </a:ext>
              </a:extLst>
            </p:cNvPr>
            <p:cNvSpPr txBox="1"/>
            <p:nvPr/>
          </p:nvSpPr>
          <p:spPr>
            <a:xfrm>
              <a:off x="1798114" y="3616373"/>
              <a:ext cx="501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it-IT" i="1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4A07C442-5375-DA10-70DE-16FFFE05C2D2}"/>
              </a:ext>
            </a:extLst>
          </p:cNvPr>
          <p:cNvGrpSpPr/>
          <p:nvPr/>
        </p:nvGrpSpPr>
        <p:grpSpPr>
          <a:xfrm>
            <a:off x="1808274" y="2693911"/>
            <a:ext cx="3553839" cy="402215"/>
            <a:chOff x="1808274" y="2693911"/>
            <a:chExt cx="3553839" cy="402215"/>
          </a:xfrm>
        </p:grpSpPr>
        <p:cxnSp>
          <p:nvCxnSpPr>
            <p:cNvPr id="13" name="Connettore 2 12">
              <a:extLst>
                <a:ext uri="{FF2B5EF4-FFF2-40B4-BE49-F238E27FC236}">
                  <a16:creationId xmlns:a16="http://schemas.microsoft.com/office/drawing/2014/main" id="{FC06921B-C18C-EC3B-E8F5-7D26CA9682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8274" y="3096126"/>
              <a:ext cx="3553839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FD730820-1D06-AFBD-2D99-7EC742C66261}"/>
                </a:ext>
              </a:extLst>
            </p:cNvPr>
            <p:cNvSpPr txBox="1"/>
            <p:nvPr/>
          </p:nvSpPr>
          <p:spPr>
            <a:xfrm>
              <a:off x="3355987" y="2693911"/>
              <a:ext cx="501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it-IT" i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D52F2EE8-4307-AD24-AAA0-38ECA5CAB189}"/>
              </a:ext>
            </a:extLst>
          </p:cNvPr>
          <p:cNvGrpSpPr/>
          <p:nvPr/>
        </p:nvGrpSpPr>
        <p:grpSpPr>
          <a:xfrm rot="736244">
            <a:off x="3426701" y="360947"/>
            <a:ext cx="2358370" cy="1780728"/>
            <a:chOff x="3426701" y="360947"/>
            <a:chExt cx="2358370" cy="1780728"/>
          </a:xfrm>
        </p:grpSpPr>
        <p:cxnSp>
          <p:nvCxnSpPr>
            <p:cNvPr id="16" name="Connettore 1 15">
              <a:extLst>
                <a:ext uri="{FF2B5EF4-FFF2-40B4-BE49-F238E27FC236}">
                  <a16:creationId xmlns:a16="http://schemas.microsoft.com/office/drawing/2014/main" id="{38D3ED27-FFD1-2F0B-9688-57EE4FCA056B}"/>
                </a:ext>
              </a:extLst>
            </p:cNvPr>
            <p:cNvCxnSpPr>
              <a:cxnSpLocks/>
            </p:cNvCxnSpPr>
            <p:nvPr/>
          </p:nvCxnSpPr>
          <p:spPr>
            <a:xfrm>
              <a:off x="4307305" y="360947"/>
              <a:ext cx="416720" cy="1780728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e 16">
              <a:extLst>
                <a:ext uri="{FF2B5EF4-FFF2-40B4-BE49-F238E27FC236}">
                  <a16:creationId xmlns:a16="http://schemas.microsoft.com/office/drawing/2014/main" id="{2E38EA5D-AC58-06EF-D165-F8BBFE399C73}"/>
                </a:ext>
              </a:extLst>
            </p:cNvPr>
            <p:cNvSpPr/>
            <p:nvPr/>
          </p:nvSpPr>
          <p:spPr>
            <a:xfrm>
              <a:off x="4620021" y="1032842"/>
              <a:ext cx="432000" cy="43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Arco 17">
              <a:extLst>
                <a:ext uri="{FF2B5EF4-FFF2-40B4-BE49-F238E27FC236}">
                  <a16:creationId xmlns:a16="http://schemas.microsoft.com/office/drawing/2014/main" id="{3D3E9299-CAC2-FD41-679D-0DBA69B1B33A}"/>
                </a:ext>
              </a:extLst>
            </p:cNvPr>
            <p:cNvSpPr/>
            <p:nvPr/>
          </p:nvSpPr>
          <p:spPr>
            <a:xfrm rot="10091541">
              <a:off x="3437698" y="1126593"/>
              <a:ext cx="2347373" cy="442166"/>
            </a:xfrm>
            <a:prstGeom prst="arc">
              <a:avLst>
                <a:gd name="adj1" fmla="val 9260359"/>
                <a:gd name="adj2" fmla="val 6417453"/>
              </a:avLst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e 18">
              <a:extLst>
                <a:ext uri="{FF2B5EF4-FFF2-40B4-BE49-F238E27FC236}">
                  <a16:creationId xmlns:a16="http://schemas.microsoft.com/office/drawing/2014/main" id="{5273A4E9-74A2-BA9C-1C69-DB243EF49C74}"/>
                </a:ext>
              </a:extLst>
            </p:cNvPr>
            <p:cNvSpPr/>
            <p:nvPr/>
          </p:nvSpPr>
          <p:spPr>
            <a:xfrm>
              <a:off x="3426701" y="1529567"/>
              <a:ext cx="180000" cy="18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o 19">
              <a:extLst>
                <a:ext uri="{FF2B5EF4-FFF2-40B4-BE49-F238E27FC236}">
                  <a16:creationId xmlns:a16="http://schemas.microsoft.com/office/drawing/2014/main" id="{CF5BA8A2-EE15-B4DD-650C-DE5D86316E75}"/>
                </a:ext>
              </a:extLst>
            </p:cNvPr>
            <p:cNvSpPr/>
            <p:nvPr/>
          </p:nvSpPr>
          <p:spPr>
            <a:xfrm rot="10091541">
              <a:off x="4202189" y="1270883"/>
              <a:ext cx="679950" cy="140888"/>
            </a:xfrm>
            <a:prstGeom prst="arc">
              <a:avLst>
                <a:gd name="adj1" fmla="val 10502035"/>
                <a:gd name="adj2" fmla="val 8649696"/>
              </a:avLst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ccia circolare a destra 20">
              <a:extLst>
                <a:ext uri="{FF2B5EF4-FFF2-40B4-BE49-F238E27FC236}">
                  <a16:creationId xmlns:a16="http://schemas.microsoft.com/office/drawing/2014/main" id="{4C41BC09-2A39-B3CB-36E9-A662033B26DD}"/>
                </a:ext>
              </a:extLst>
            </p:cNvPr>
            <p:cNvSpPr/>
            <p:nvPr/>
          </p:nvSpPr>
          <p:spPr>
            <a:xfrm rot="20833590">
              <a:off x="4167127" y="620027"/>
              <a:ext cx="170361" cy="102027"/>
            </a:xfrm>
            <a:prstGeom prst="curved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Freccia circolare a destra 21">
              <a:extLst>
                <a:ext uri="{FF2B5EF4-FFF2-40B4-BE49-F238E27FC236}">
                  <a16:creationId xmlns:a16="http://schemas.microsoft.com/office/drawing/2014/main" id="{A12F1362-D6A9-4810-1D0E-52FE59688358}"/>
                </a:ext>
              </a:extLst>
            </p:cNvPr>
            <p:cNvSpPr/>
            <p:nvPr/>
          </p:nvSpPr>
          <p:spPr>
            <a:xfrm rot="9878683">
              <a:off x="4408332" y="545117"/>
              <a:ext cx="170361" cy="102027"/>
            </a:xfrm>
            <a:prstGeom prst="curved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4" name="Rettangolo 23">
            <a:extLst>
              <a:ext uri="{FF2B5EF4-FFF2-40B4-BE49-F238E27FC236}">
                <a16:creationId xmlns:a16="http://schemas.microsoft.com/office/drawing/2014/main" id="{A1AEBC48-0950-6869-5774-D25808472B21}"/>
              </a:ext>
            </a:extLst>
          </p:cNvPr>
          <p:cNvSpPr/>
          <p:nvPr/>
        </p:nvSpPr>
        <p:spPr>
          <a:xfrm>
            <a:off x="8419705" y="2115951"/>
            <a:ext cx="1708661" cy="11541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E173E5E6-9AC0-F475-E5CF-C235208106E0}"/>
              </a:ext>
            </a:extLst>
          </p:cNvPr>
          <p:cNvSpPr/>
          <p:nvPr/>
        </p:nvSpPr>
        <p:spPr>
          <a:xfrm>
            <a:off x="10267336" y="2115950"/>
            <a:ext cx="1708661" cy="11541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4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8387</TotalTime>
  <Words>1332</Words>
  <Application>Microsoft Macintosh PowerPoint</Application>
  <PresentationFormat>Widescreen</PresentationFormat>
  <Paragraphs>307</Paragraphs>
  <Slides>22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8" baseType="lpstr">
      <vt:lpstr>Aptos</vt:lpstr>
      <vt:lpstr>Arial</vt:lpstr>
      <vt:lpstr>Calibri</vt:lpstr>
      <vt:lpstr>Calibri Light</vt:lpstr>
      <vt:lpstr>Cambria Math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COSTANZA ARGIROFFI</dc:creator>
  <cp:lastModifiedBy>COSTANZA ARGIROFFI</cp:lastModifiedBy>
  <cp:revision>796</cp:revision>
  <dcterms:created xsi:type="dcterms:W3CDTF">2022-11-14T19:02:18Z</dcterms:created>
  <dcterms:modified xsi:type="dcterms:W3CDTF">2024-11-05T10:34:52Z</dcterms:modified>
</cp:coreProperties>
</file>