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 id="257"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70"/>
  </p:normalViewPr>
  <p:slideViewPr>
    <p:cSldViewPr snapToGrid="0" snapToObjects="1">
      <p:cViewPr varScale="1">
        <p:scale>
          <a:sx n="96" d="100"/>
          <a:sy n="96" d="100"/>
        </p:scale>
        <p:origin x="176" y="4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699D8-38BC-5545-AE3F-D24F85360A8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C353667-7BA1-2E44-8DDF-B2C202C4CE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882CFC5-34A9-E843-B401-DE045B68E527}"/>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03ED2D1A-E9B0-354F-B3FC-4C17E20E46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EB8D79-6D3D-C340-96D4-44320E949A51}"/>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516652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E6837-30DA-FE4D-8148-647F84F6FDF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C74B31C-2122-E84A-B677-982AF93B550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9FEFC3-C48B-2D4B-AEC4-9796EF471E57}"/>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E8A4B457-EE6E-1B4E-8400-D7AA3598EC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B4DDB0-BB2F-904F-B9EB-C5B38E0214AF}"/>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1235741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63CB9C-5854-914E-82C6-B220762C27E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952FF24-36DA-9247-A534-0A5A6151B38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44C34E-B8A3-DF45-A525-9914C4C814B5}"/>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0A326D9A-1EE7-164F-9CA5-4BAF23409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9CC0CE-9922-144E-9284-E482CFF14386}"/>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46254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2E894-F1EE-2D46-8E9A-FEEBC96262C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E090F10-F61A-9342-8085-9892B60CDA9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D2F813E-58A2-A44C-B30F-CD11EFA9E688}"/>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2203E278-2011-6949-BB68-8883573D51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C4375A-96F8-C44F-AC14-0A0284FEE81A}"/>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2251105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E60BE-F37C-8F4A-9F34-2A32F1D9E6F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9558B82-89B9-8540-896D-64247574FB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79BE683-2826-5D49-918A-54A40B565C61}"/>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D4F54580-CE0C-3A4A-97F0-DE2396E555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7263AF-CD1E-5C45-B9ED-BAFE3026DA61}"/>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710230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DC002-480C-EE43-8876-A983BF4F708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0897773-5C4C-C642-9708-6719CFF88A1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3F3F720-822C-7445-BC1E-0C73BEC475D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D55B0A1-96C5-A04E-BACE-2D1646A5396A}"/>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6" name="Footer Placeholder 5">
            <a:extLst>
              <a:ext uri="{FF2B5EF4-FFF2-40B4-BE49-F238E27FC236}">
                <a16:creationId xmlns:a16="http://schemas.microsoft.com/office/drawing/2014/main" id="{A3930F6C-6C03-E749-9491-E00D3812E9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F51BFB-A8AD-3D41-A1CB-D881FFEF8AEB}"/>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1265266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C99B5-E6BB-F54A-878C-5A849291504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1D0478-C195-1749-BB33-15086A01EB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E7B962-BFAF-E247-83F3-2234D98E449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26C9A2F-EF22-7F49-9699-60DD6CC791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8D7BC5F-C0B8-4041-85CC-16A7034825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EF2E116-72A9-0A40-AE37-C5814927C08F}"/>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8" name="Footer Placeholder 7">
            <a:extLst>
              <a:ext uri="{FF2B5EF4-FFF2-40B4-BE49-F238E27FC236}">
                <a16:creationId xmlns:a16="http://schemas.microsoft.com/office/drawing/2014/main" id="{B3CDA09A-C3EB-5E46-93D5-D85A8AE3F7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D1EB27-3612-DB47-9055-CD6E5169AA6B}"/>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429330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24263-FD54-A546-82F4-82F1CB4638E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A543040-98E6-FB40-9B6B-086BDF9C728C}"/>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4" name="Footer Placeholder 3">
            <a:extLst>
              <a:ext uri="{FF2B5EF4-FFF2-40B4-BE49-F238E27FC236}">
                <a16:creationId xmlns:a16="http://schemas.microsoft.com/office/drawing/2014/main" id="{F2DC5307-3F74-5345-AE7E-0BE4CEA604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8DE84E-BAAA-9942-8740-C4D6E52DE06F}"/>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123568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02CF52-9E9B-A54D-BC57-F80DF3EAEB7A}"/>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3" name="Footer Placeholder 2">
            <a:extLst>
              <a:ext uri="{FF2B5EF4-FFF2-40B4-BE49-F238E27FC236}">
                <a16:creationId xmlns:a16="http://schemas.microsoft.com/office/drawing/2014/main" id="{DEF9CC2A-36A5-2A41-996B-DEB8F0DF32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33CB04-FC47-5649-BF60-88AD8293D133}"/>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3111504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67C0A-0A08-EF43-BF9C-351E741EEF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0352CC5-04A2-7E4F-977E-8E85FB138A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F798FF6-6F8B-8346-BA37-F97491A830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167DBAA-7287-D44D-ACFA-B8C064271C12}"/>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6" name="Footer Placeholder 5">
            <a:extLst>
              <a:ext uri="{FF2B5EF4-FFF2-40B4-BE49-F238E27FC236}">
                <a16:creationId xmlns:a16="http://schemas.microsoft.com/office/drawing/2014/main" id="{E614A075-8EA2-CE44-9B38-C5F69E0AA9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D6D8C8-DBFB-5643-B041-205AEFA99D8D}"/>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881789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9A5E5-779D-8546-A443-CBC225A0798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5C0793A-056A-2F41-A315-424FDAF06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BEA248A-7A17-1F48-AE3C-DB8FE7236A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30318A5-FB9A-DA4F-8490-784E2EA34F50}"/>
              </a:ext>
            </a:extLst>
          </p:cNvPr>
          <p:cNvSpPr>
            <a:spLocks noGrp="1"/>
          </p:cNvSpPr>
          <p:nvPr>
            <p:ph type="dt" sz="half" idx="10"/>
          </p:nvPr>
        </p:nvSpPr>
        <p:spPr/>
        <p:txBody>
          <a:bodyPr/>
          <a:lstStyle/>
          <a:p>
            <a:fld id="{91CDD23D-E11D-4D4E-9952-619C3B84653C}" type="datetimeFigureOut">
              <a:rPr lang="en-US" smtClean="0"/>
              <a:t>3/15/24</a:t>
            </a:fld>
            <a:endParaRPr lang="en-US"/>
          </a:p>
        </p:txBody>
      </p:sp>
      <p:sp>
        <p:nvSpPr>
          <p:cNvPr id="6" name="Footer Placeholder 5">
            <a:extLst>
              <a:ext uri="{FF2B5EF4-FFF2-40B4-BE49-F238E27FC236}">
                <a16:creationId xmlns:a16="http://schemas.microsoft.com/office/drawing/2014/main" id="{0C15F038-E3EE-1A47-BC6A-A99DC99472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8C219C-1383-EF46-8C14-B6F853063417}"/>
              </a:ext>
            </a:extLst>
          </p:cNvPr>
          <p:cNvSpPr>
            <a:spLocks noGrp="1"/>
          </p:cNvSpPr>
          <p:nvPr>
            <p:ph type="sldNum" sz="quarter" idx="12"/>
          </p:nvPr>
        </p:nvSpPr>
        <p:spPr/>
        <p:txBody>
          <a:bodyPr/>
          <a:lstStyle/>
          <a:p>
            <a:fld id="{E9D2C55A-B350-CB4A-AEEA-B6FB64BCB67E}" type="slidenum">
              <a:rPr lang="en-US" smtClean="0"/>
              <a:t>‹#›</a:t>
            </a:fld>
            <a:endParaRPr lang="en-US"/>
          </a:p>
        </p:txBody>
      </p:sp>
    </p:spTree>
    <p:extLst>
      <p:ext uri="{BB962C8B-B14F-4D97-AF65-F5344CB8AC3E}">
        <p14:creationId xmlns:p14="http://schemas.microsoft.com/office/powerpoint/2010/main" val="2412288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ECF5F-174B-8945-A8A9-6F828057D7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FD14A6C-EE57-4D47-B305-49DA3F8347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ECB83FF-7942-A545-8E76-2D024F4D70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CDD23D-E11D-4D4E-9952-619C3B84653C}" type="datetimeFigureOut">
              <a:rPr lang="en-US" smtClean="0"/>
              <a:t>3/15/24</a:t>
            </a:fld>
            <a:endParaRPr lang="en-US"/>
          </a:p>
        </p:txBody>
      </p:sp>
      <p:sp>
        <p:nvSpPr>
          <p:cNvPr id="5" name="Footer Placeholder 4">
            <a:extLst>
              <a:ext uri="{FF2B5EF4-FFF2-40B4-BE49-F238E27FC236}">
                <a16:creationId xmlns:a16="http://schemas.microsoft.com/office/drawing/2014/main" id="{2D5A3F75-33B1-754F-8A45-77806E5BF3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474E9A1-FF9B-0A4D-8BD9-36D15FA2CA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D2C55A-B350-CB4A-AEEA-B6FB64BCB67E}" type="slidenum">
              <a:rPr lang="en-US" smtClean="0"/>
              <a:t>‹#›</a:t>
            </a:fld>
            <a:endParaRPr lang="en-US"/>
          </a:p>
        </p:txBody>
      </p:sp>
    </p:spTree>
    <p:extLst>
      <p:ext uri="{BB962C8B-B14F-4D97-AF65-F5344CB8AC3E}">
        <p14:creationId xmlns:p14="http://schemas.microsoft.com/office/powerpoint/2010/main" val="1219054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3CA27-927D-E647-AB58-C2AE1F376158}"/>
              </a:ext>
            </a:extLst>
          </p:cNvPr>
          <p:cNvSpPr>
            <a:spLocks noGrp="1"/>
          </p:cNvSpPr>
          <p:nvPr>
            <p:ph type="title"/>
          </p:nvPr>
        </p:nvSpPr>
        <p:spPr/>
        <p:txBody>
          <a:bodyPr/>
          <a:lstStyle/>
          <a:p>
            <a:r>
              <a:rPr lang="en-US" dirty="0"/>
              <a:t>Location of BPMs in the beam line</a:t>
            </a:r>
          </a:p>
        </p:txBody>
      </p:sp>
      <p:sp>
        <p:nvSpPr>
          <p:cNvPr id="3" name="Content Placeholder 2">
            <a:extLst>
              <a:ext uri="{FF2B5EF4-FFF2-40B4-BE49-F238E27FC236}">
                <a16:creationId xmlns:a16="http://schemas.microsoft.com/office/drawing/2014/main" id="{349EC07F-9711-AF42-8017-D1F9EE2800F4}"/>
              </a:ext>
            </a:extLst>
          </p:cNvPr>
          <p:cNvSpPr>
            <a:spLocks noGrp="1"/>
          </p:cNvSpPr>
          <p:nvPr>
            <p:ph idx="1"/>
          </p:nvPr>
        </p:nvSpPr>
        <p:spPr>
          <a:xfrm>
            <a:off x="838200" y="1825625"/>
            <a:ext cx="10515600" cy="1413380"/>
          </a:xfrm>
        </p:spPr>
        <p:txBody>
          <a:bodyPr>
            <a:normAutofit/>
          </a:bodyPr>
          <a:lstStyle/>
          <a:p>
            <a:r>
              <a:rPr lang="en-US" dirty="0"/>
              <a:t>Drawing number: SPSLAWK_0032</a:t>
            </a:r>
          </a:p>
          <a:p>
            <a:pPr marL="0" indent="0">
              <a:buNone/>
            </a:pPr>
            <a:r>
              <a:rPr lang="en-US" dirty="0"/>
              <a:t> </a:t>
            </a:r>
          </a:p>
        </p:txBody>
      </p:sp>
      <p:pic>
        <p:nvPicPr>
          <p:cNvPr id="4" name="Picture 3">
            <a:extLst>
              <a:ext uri="{FF2B5EF4-FFF2-40B4-BE49-F238E27FC236}">
                <a16:creationId xmlns:a16="http://schemas.microsoft.com/office/drawing/2014/main" id="{E5FBFFA6-A16A-BD4F-9E6F-1E191F3F6254}"/>
              </a:ext>
            </a:extLst>
          </p:cNvPr>
          <p:cNvPicPr>
            <a:picLocks noChangeAspect="1"/>
          </p:cNvPicPr>
          <p:nvPr/>
        </p:nvPicPr>
        <p:blipFill rotWithShape="1">
          <a:blip r:embed="rId2"/>
          <a:srcRect r="5450"/>
          <a:stretch/>
        </p:blipFill>
        <p:spPr>
          <a:xfrm>
            <a:off x="982296" y="3373942"/>
            <a:ext cx="7383294" cy="2778955"/>
          </a:xfrm>
          <a:prstGeom prst="rect">
            <a:avLst/>
          </a:prstGeom>
        </p:spPr>
      </p:pic>
      <p:sp>
        <p:nvSpPr>
          <p:cNvPr id="5" name="TextBox 4">
            <a:extLst>
              <a:ext uri="{FF2B5EF4-FFF2-40B4-BE49-F238E27FC236}">
                <a16:creationId xmlns:a16="http://schemas.microsoft.com/office/drawing/2014/main" id="{B2248DCE-62DA-7F4F-BA53-07D1D20F7F26}"/>
              </a:ext>
            </a:extLst>
          </p:cNvPr>
          <p:cNvSpPr txBox="1"/>
          <p:nvPr/>
        </p:nvSpPr>
        <p:spPr>
          <a:xfrm>
            <a:off x="528844" y="3738545"/>
            <a:ext cx="872034" cy="553998"/>
          </a:xfrm>
          <a:prstGeom prst="rect">
            <a:avLst/>
          </a:prstGeom>
          <a:noFill/>
        </p:spPr>
        <p:txBody>
          <a:bodyPr wrap="square" lIns="0" tIns="0" rIns="0" bIns="0" rtlCol="0">
            <a:spAutoFit/>
          </a:bodyPr>
          <a:lstStyle/>
          <a:p>
            <a:pPr algn="ctr"/>
            <a:r>
              <a:rPr lang="en-US" b="1" dirty="0"/>
              <a:t>Plasma </a:t>
            </a:r>
          </a:p>
          <a:p>
            <a:pPr algn="ctr"/>
            <a:r>
              <a:rPr lang="en-US" b="1" dirty="0"/>
              <a:t>cell</a:t>
            </a:r>
          </a:p>
        </p:txBody>
      </p:sp>
      <p:sp>
        <p:nvSpPr>
          <p:cNvPr id="6" name="Rectangle 5">
            <a:extLst>
              <a:ext uri="{FF2B5EF4-FFF2-40B4-BE49-F238E27FC236}">
                <a16:creationId xmlns:a16="http://schemas.microsoft.com/office/drawing/2014/main" id="{4A5F7770-AD7D-0148-826B-AF152323C6A4}"/>
              </a:ext>
            </a:extLst>
          </p:cNvPr>
          <p:cNvSpPr/>
          <p:nvPr/>
        </p:nvSpPr>
        <p:spPr>
          <a:xfrm>
            <a:off x="2111009" y="4115944"/>
            <a:ext cx="368300" cy="5048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6">
            <a:extLst>
              <a:ext uri="{FF2B5EF4-FFF2-40B4-BE49-F238E27FC236}">
                <a16:creationId xmlns:a16="http://schemas.microsoft.com/office/drawing/2014/main" id="{924E8C9E-EF02-6F4D-AE15-46EA93FBE9A0}"/>
              </a:ext>
            </a:extLst>
          </p:cNvPr>
          <p:cNvSpPr/>
          <p:nvPr/>
        </p:nvSpPr>
        <p:spPr>
          <a:xfrm>
            <a:off x="5697140" y="4115944"/>
            <a:ext cx="368300" cy="5048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8" name="Straight Arrow Connector 7">
            <a:extLst>
              <a:ext uri="{FF2B5EF4-FFF2-40B4-BE49-F238E27FC236}">
                <a16:creationId xmlns:a16="http://schemas.microsoft.com/office/drawing/2014/main" id="{204D1664-60B1-A342-BC70-B6C9576CE3A2}"/>
              </a:ext>
            </a:extLst>
          </p:cNvPr>
          <p:cNvCxnSpPr>
            <a:cxnSpLocks/>
          </p:cNvCxnSpPr>
          <p:nvPr/>
        </p:nvCxnSpPr>
        <p:spPr>
          <a:xfrm flipH="1">
            <a:off x="671661" y="4352227"/>
            <a:ext cx="540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B2C1A3F-4921-7346-8FFD-2FA3610CAEDF}"/>
              </a:ext>
            </a:extLst>
          </p:cNvPr>
          <p:cNvSpPr/>
          <p:nvPr/>
        </p:nvSpPr>
        <p:spPr>
          <a:xfrm>
            <a:off x="4600401" y="4115944"/>
            <a:ext cx="190308" cy="50482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0" name="TextBox 9">
            <a:extLst>
              <a:ext uri="{FF2B5EF4-FFF2-40B4-BE49-F238E27FC236}">
                <a16:creationId xmlns:a16="http://schemas.microsoft.com/office/drawing/2014/main" id="{6BA23F81-6F34-5E41-8ED8-945A2E0D9782}"/>
              </a:ext>
            </a:extLst>
          </p:cNvPr>
          <p:cNvSpPr txBox="1"/>
          <p:nvPr/>
        </p:nvSpPr>
        <p:spPr>
          <a:xfrm>
            <a:off x="4255773" y="3426846"/>
            <a:ext cx="872034" cy="276999"/>
          </a:xfrm>
          <a:prstGeom prst="rect">
            <a:avLst/>
          </a:prstGeom>
          <a:noFill/>
        </p:spPr>
        <p:txBody>
          <a:bodyPr wrap="square" lIns="0" tIns="0" rIns="0" bIns="0" rtlCol="0">
            <a:spAutoFit/>
          </a:bodyPr>
          <a:lstStyle/>
          <a:p>
            <a:pPr algn="l"/>
            <a:r>
              <a:rPr lang="en-US" dirty="0">
                <a:solidFill>
                  <a:srgbClr val="00B0F0"/>
                </a:solidFill>
              </a:rPr>
              <a:t>HF BPM</a:t>
            </a:r>
          </a:p>
        </p:txBody>
      </p:sp>
      <p:sp>
        <p:nvSpPr>
          <p:cNvPr id="11" name="TextBox 10">
            <a:extLst>
              <a:ext uri="{FF2B5EF4-FFF2-40B4-BE49-F238E27FC236}">
                <a16:creationId xmlns:a16="http://schemas.microsoft.com/office/drawing/2014/main" id="{AF8D7FD1-C6B9-F64E-8975-FF673B9471BC}"/>
              </a:ext>
            </a:extLst>
          </p:cNvPr>
          <p:cNvSpPr txBox="1"/>
          <p:nvPr/>
        </p:nvSpPr>
        <p:spPr>
          <a:xfrm>
            <a:off x="1695076" y="3424619"/>
            <a:ext cx="1364645" cy="276999"/>
          </a:xfrm>
          <a:prstGeom prst="rect">
            <a:avLst/>
          </a:prstGeom>
          <a:noFill/>
        </p:spPr>
        <p:txBody>
          <a:bodyPr wrap="square" lIns="0" tIns="0" rIns="0" bIns="0" rtlCol="0">
            <a:spAutoFit/>
          </a:bodyPr>
          <a:lstStyle/>
          <a:p>
            <a:pPr algn="l"/>
            <a:r>
              <a:rPr lang="en-US" dirty="0" err="1">
                <a:solidFill>
                  <a:srgbClr val="FF0000"/>
                </a:solidFill>
              </a:rPr>
              <a:t>ChDR</a:t>
            </a:r>
            <a:r>
              <a:rPr lang="en-US" dirty="0">
                <a:solidFill>
                  <a:srgbClr val="FF0000"/>
                </a:solidFill>
              </a:rPr>
              <a:t> BPM</a:t>
            </a:r>
          </a:p>
        </p:txBody>
      </p:sp>
      <p:sp>
        <p:nvSpPr>
          <p:cNvPr id="12" name="TextBox 11">
            <a:extLst>
              <a:ext uri="{FF2B5EF4-FFF2-40B4-BE49-F238E27FC236}">
                <a16:creationId xmlns:a16="http://schemas.microsoft.com/office/drawing/2014/main" id="{48A4268B-A85E-D44D-8E95-7B7AD78B6E31}"/>
              </a:ext>
            </a:extLst>
          </p:cNvPr>
          <p:cNvSpPr txBox="1"/>
          <p:nvPr/>
        </p:nvSpPr>
        <p:spPr>
          <a:xfrm>
            <a:off x="5281208" y="3424619"/>
            <a:ext cx="1364644" cy="276999"/>
          </a:xfrm>
          <a:prstGeom prst="rect">
            <a:avLst/>
          </a:prstGeom>
          <a:noFill/>
        </p:spPr>
        <p:txBody>
          <a:bodyPr wrap="square" lIns="0" tIns="0" rIns="0" bIns="0" rtlCol="0">
            <a:spAutoFit/>
          </a:bodyPr>
          <a:lstStyle/>
          <a:p>
            <a:pPr algn="l"/>
            <a:r>
              <a:rPr lang="en-US" dirty="0" err="1">
                <a:solidFill>
                  <a:srgbClr val="FF0000"/>
                </a:solidFill>
              </a:rPr>
              <a:t>ChDR</a:t>
            </a:r>
            <a:r>
              <a:rPr lang="en-US" dirty="0">
                <a:solidFill>
                  <a:srgbClr val="FF0000"/>
                </a:solidFill>
              </a:rPr>
              <a:t> BPM</a:t>
            </a:r>
          </a:p>
        </p:txBody>
      </p:sp>
      <p:sp>
        <p:nvSpPr>
          <p:cNvPr id="13" name="TextBox 12">
            <a:extLst>
              <a:ext uri="{FF2B5EF4-FFF2-40B4-BE49-F238E27FC236}">
                <a16:creationId xmlns:a16="http://schemas.microsoft.com/office/drawing/2014/main" id="{51C6D35A-FA18-4644-9A7C-87B2AFC3B4CF}"/>
              </a:ext>
            </a:extLst>
          </p:cNvPr>
          <p:cNvSpPr txBox="1"/>
          <p:nvPr/>
        </p:nvSpPr>
        <p:spPr>
          <a:xfrm>
            <a:off x="6806983" y="4015544"/>
            <a:ext cx="546625" cy="276999"/>
          </a:xfrm>
          <a:prstGeom prst="rect">
            <a:avLst/>
          </a:prstGeom>
          <a:noFill/>
          <a:ln>
            <a:noFill/>
          </a:ln>
        </p:spPr>
        <p:txBody>
          <a:bodyPr wrap="square" lIns="0" tIns="0" rIns="0" bIns="0" rtlCol="0">
            <a:spAutoFit/>
          </a:bodyPr>
          <a:lstStyle/>
          <a:p>
            <a:pPr algn="l"/>
            <a:r>
              <a:rPr lang="en-US" b="1" dirty="0">
                <a:solidFill>
                  <a:srgbClr val="7030A0"/>
                </a:solidFill>
              </a:rPr>
              <a:t>Beam</a:t>
            </a:r>
          </a:p>
        </p:txBody>
      </p:sp>
      <p:cxnSp>
        <p:nvCxnSpPr>
          <p:cNvPr id="14" name="Straight Arrow Connector 13">
            <a:extLst>
              <a:ext uri="{FF2B5EF4-FFF2-40B4-BE49-F238E27FC236}">
                <a16:creationId xmlns:a16="http://schemas.microsoft.com/office/drawing/2014/main" id="{832D3DE5-4B57-F549-97E8-DFE944F636E9}"/>
              </a:ext>
            </a:extLst>
          </p:cNvPr>
          <p:cNvCxnSpPr>
            <a:cxnSpLocks/>
          </p:cNvCxnSpPr>
          <p:nvPr/>
        </p:nvCxnSpPr>
        <p:spPr>
          <a:xfrm flipH="1">
            <a:off x="6806983" y="4352227"/>
            <a:ext cx="540000"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2E2F1976-8224-C942-AE20-4F433D663D6C}"/>
              </a:ext>
            </a:extLst>
          </p:cNvPr>
          <p:cNvPicPr>
            <a:picLocks noChangeAspect="1"/>
          </p:cNvPicPr>
          <p:nvPr/>
        </p:nvPicPr>
        <p:blipFill>
          <a:blip r:embed="rId3"/>
          <a:stretch>
            <a:fillRect/>
          </a:stretch>
        </p:blipFill>
        <p:spPr>
          <a:xfrm>
            <a:off x="8970763" y="2985366"/>
            <a:ext cx="2383037" cy="3222589"/>
          </a:xfrm>
          <a:prstGeom prst="rect">
            <a:avLst/>
          </a:prstGeom>
        </p:spPr>
      </p:pic>
      <p:sp>
        <p:nvSpPr>
          <p:cNvPr id="16" name="Rectangle 15">
            <a:extLst>
              <a:ext uri="{FF2B5EF4-FFF2-40B4-BE49-F238E27FC236}">
                <a16:creationId xmlns:a16="http://schemas.microsoft.com/office/drawing/2014/main" id="{7495C8B2-F891-7549-BD27-FFC14D705E36}"/>
              </a:ext>
            </a:extLst>
          </p:cNvPr>
          <p:cNvSpPr/>
          <p:nvPr/>
        </p:nvSpPr>
        <p:spPr>
          <a:xfrm>
            <a:off x="8716822" y="4115944"/>
            <a:ext cx="402603" cy="638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0791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3CA27-927D-E647-AB58-C2AE1F376158}"/>
              </a:ext>
            </a:extLst>
          </p:cNvPr>
          <p:cNvSpPr>
            <a:spLocks noGrp="1"/>
          </p:cNvSpPr>
          <p:nvPr>
            <p:ph type="title"/>
          </p:nvPr>
        </p:nvSpPr>
        <p:spPr/>
        <p:txBody>
          <a:bodyPr/>
          <a:lstStyle/>
          <a:p>
            <a:r>
              <a:rPr lang="en-US" dirty="0"/>
              <a:t>Set-up as of last December</a:t>
            </a:r>
          </a:p>
        </p:txBody>
      </p:sp>
      <p:sp>
        <p:nvSpPr>
          <p:cNvPr id="3" name="Content Placeholder 2">
            <a:extLst>
              <a:ext uri="{FF2B5EF4-FFF2-40B4-BE49-F238E27FC236}">
                <a16:creationId xmlns:a16="http://schemas.microsoft.com/office/drawing/2014/main" id="{349EC07F-9711-AF42-8017-D1F9EE2800F4}"/>
              </a:ext>
            </a:extLst>
          </p:cNvPr>
          <p:cNvSpPr>
            <a:spLocks noGrp="1"/>
          </p:cNvSpPr>
          <p:nvPr>
            <p:ph idx="1"/>
          </p:nvPr>
        </p:nvSpPr>
        <p:spPr>
          <a:xfrm>
            <a:off x="838200" y="1825625"/>
            <a:ext cx="10515600" cy="1413380"/>
          </a:xfrm>
        </p:spPr>
        <p:txBody>
          <a:bodyPr>
            <a:normAutofit fontScale="55000" lnSpcReduction="20000"/>
          </a:bodyPr>
          <a:lstStyle/>
          <a:p>
            <a:r>
              <a:rPr lang="en-US" dirty="0"/>
              <a:t>The horizontal plane of the closest </a:t>
            </a:r>
            <a:r>
              <a:rPr lang="en-US" dirty="0" err="1"/>
              <a:t>ChDR</a:t>
            </a:r>
            <a:r>
              <a:rPr lang="en-US" dirty="0"/>
              <a:t> BPM to the plasma cell was connected to a scope (Tektronix MSO6) controlled by python script outside of the tunnel – not continuously logged</a:t>
            </a:r>
          </a:p>
          <a:p>
            <a:r>
              <a:rPr lang="en-US" dirty="0"/>
              <a:t>Have 2 ADCs from TRIUMF for the 2 </a:t>
            </a:r>
            <a:r>
              <a:rPr lang="en-US" dirty="0" err="1"/>
              <a:t>ChDR</a:t>
            </a:r>
            <a:r>
              <a:rPr lang="en-US" dirty="0"/>
              <a:t> BPMs, one calibrated and the other newly installed last December</a:t>
            </a:r>
          </a:p>
          <a:p>
            <a:r>
              <a:rPr lang="en-US" dirty="0"/>
              <a:t>Horizontal plane of HF BPM and </a:t>
            </a:r>
            <a:r>
              <a:rPr lang="en-US" dirty="0" err="1"/>
              <a:t>ChDR</a:t>
            </a:r>
            <a:r>
              <a:rPr lang="en-US" dirty="0"/>
              <a:t> BPM connected to the channels of the calibrated TRIUMF ADC</a:t>
            </a:r>
          </a:p>
          <a:p>
            <a:pPr marL="0" indent="0">
              <a:buNone/>
            </a:pPr>
            <a:r>
              <a:rPr lang="en-US" dirty="0"/>
              <a:t> </a:t>
            </a:r>
          </a:p>
        </p:txBody>
      </p:sp>
      <p:pic>
        <p:nvPicPr>
          <p:cNvPr id="4" name="Picture 3">
            <a:extLst>
              <a:ext uri="{FF2B5EF4-FFF2-40B4-BE49-F238E27FC236}">
                <a16:creationId xmlns:a16="http://schemas.microsoft.com/office/drawing/2014/main" id="{E5FBFFA6-A16A-BD4F-9E6F-1E191F3F6254}"/>
              </a:ext>
            </a:extLst>
          </p:cNvPr>
          <p:cNvPicPr>
            <a:picLocks noChangeAspect="1"/>
          </p:cNvPicPr>
          <p:nvPr/>
        </p:nvPicPr>
        <p:blipFill rotWithShape="1">
          <a:blip r:embed="rId2"/>
          <a:srcRect r="5450"/>
          <a:stretch/>
        </p:blipFill>
        <p:spPr>
          <a:xfrm>
            <a:off x="982296" y="3373942"/>
            <a:ext cx="7383294" cy="2778955"/>
          </a:xfrm>
          <a:prstGeom prst="rect">
            <a:avLst/>
          </a:prstGeom>
        </p:spPr>
      </p:pic>
      <p:sp>
        <p:nvSpPr>
          <p:cNvPr id="5" name="TextBox 4">
            <a:extLst>
              <a:ext uri="{FF2B5EF4-FFF2-40B4-BE49-F238E27FC236}">
                <a16:creationId xmlns:a16="http://schemas.microsoft.com/office/drawing/2014/main" id="{B2248DCE-62DA-7F4F-BA53-07D1D20F7F26}"/>
              </a:ext>
            </a:extLst>
          </p:cNvPr>
          <p:cNvSpPr txBox="1"/>
          <p:nvPr/>
        </p:nvSpPr>
        <p:spPr>
          <a:xfrm>
            <a:off x="528844" y="3738545"/>
            <a:ext cx="872034" cy="553998"/>
          </a:xfrm>
          <a:prstGeom prst="rect">
            <a:avLst/>
          </a:prstGeom>
          <a:noFill/>
        </p:spPr>
        <p:txBody>
          <a:bodyPr wrap="square" lIns="0" tIns="0" rIns="0" bIns="0" rtlCol="0">
            <a:spAutoFit/>
          </a:bodyPr>
          <a:lstStyle/>
          <a:p>
            <a:pPr algn="ctr"/>
            <a:r>
              <a:rPr lang="en-US" b="1" dirty="0"/>
              <a:t>Plasma </a:t>
            </a:r>
          </a:p>
          <a:p>
            <a:pPr algn="ctr"/>
            <a:r>
              <a:rPr lang="en-US" b="1" dirty="0"/>
              <a:t>cell</a:t>
            </a:r>
          </a:p>
        </p:txBody>
      </p:sp>
      <p:sp>
        <p:nvSpPr>
          <p:cNvPr id="6" name="Rectangle 5">
            <a:extLst>
              <a:ext uri="{FF2B5EF4-FFF2-40B4-BE49-F238E27FC236}">
                <a16:creationId xmlns:a16="http://schemas.microsoft.com/office/drawing/2014/main" id="{4A5F7770-AD7D-0148-826B-AF152323C6A4}"/>
              </a:ext>
            </a:extLst>
          </p:cNvPr>
          <p:cNvSpPr/>
          <p:nvPr/>
        </p:nvSpPr>
        <p:spPr>
          <a:xfrm>
            <a:off x="2111009" y="4115944"/>
            <a:ext cx="368300" cy="5048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6">
            <a:extLst>
              <a:ext uri="{FF2B5EF4-FFF2-40B4-BE49-F238E27FC236}">
                <a16:creationId xmlns:a16="http://schemas.microsoft.com/office/drawing/2014/main" id="{924E8C9E-EF02-6F4D-AE15-46EA93FBE9A0}"/>
              </a:ext>
            </a:extLst>
          </p:cNvPr>
          <p:cNvSpPr/>
          <p:nvPr/>
        </p:nvSpPr>
        <p:spPr>
          <a:xfrm>
            <a:off x="5697140" y="4115944"/>
            <a:ext cx="368300" cy="5048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8" name="Straight Arrow Connector 7">
            <a:extLst>
              <a:ext uri="{FF2B5EF4-FFF2-40B4-BE49-F238E27FC236}">
                <a16:creationId xmlns:a16="http://schemas.microsoft.com/office/drawing/2014/main" id="{204D1664-60B1-A342-BC70-B6C9576CE3A2}"/>
              </a:ext>
            </a:extLst>
          </p:cNvPr>
          <p:cNvCxnSpPr>
            <a:cxnSpLocks/>
          </p:cNvCxnSpPr>
          <p:nvPr/>
        </p:nvCxnSpPr>
        <p:spPr>
          <a:xfrm flipH="1">
            <a:off x="671661" y="4352227"/>
            <a:ext cx="540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B2C1A3F-4921-7346-8FFD-2FA3610CAEDF}"/>
              </a:ext>
            </a:extLst>
          </p:cNvPr>
          <p:cNvSpPr/>
          <p:nvPr/>
        </p:nvSpPr>
        <p:spPr>
          <a:xfrm>
            <a:off x="4600401" y="4115944"/>
            <a:ext cx="190308" cy="50482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0" name="TextBox 9">
            <a:extLst>
              <a:ext uri="{FF2B5EF4-FFF2-40B4-BE49-F238E27FC236}">
                <a16:creationId xmlns:a16="http://schemas.microsoft.com/office/drawing/2014/main" id="{6BA23F81-6F34-5E41-8ED8-945A2E0D9782}"/>
              </a:ext>
            </a:extLst>
          </p:cNvPr>
          <p:cNvSpPr txBox="1"/>
          <p:nvPr/>
        </p:nvSpPr>
        <p:spPr>
          <a:xfrm>
            <a:off x="4255773" y="3426846"/>
            <a:ext cx="872034" cy="276999"/>
          </a:xfrm>
          <a:prstGeom prst="rect">
            <a:avLst/>
          </a:prstGeom>
          <a:noFill/>
        </p:spPr>
        <p:txBody>
          <a:bodyPr wrap="square" lIns="0" tIns="0" rIns="0" bIns="0" rtlCol="0">
            <a:spAutoFit/>
          </a:bodyPr>
          <a:lstStyle/>
          <a:p>
            <a:pPr algn="l"/>
            <a:r>
              <a:rPr lang="en-US" dirty="0">
                <a:solidFill>
                  <a:srgbClr val="00B0F0"/>
                </a:solidFill>
              </a:rPr>
              <a:t>HF BPM</a:t>
            </a:r>
          </a:p>
        </p:txBody>
      </p:sp>
      <p:sp>
        <p:nvSpPr>
          <p:cNvPr id="11" name="TextBox 10">
            <a:extLst>
              <a:ext uri="{FF2B5EF4-FFF2-40B4-BE49-F238E27FC236}">
                <a16:creationId xmlns:a16="http://schemas.microsoft.com/office/drawing/2014/main" id="{AF8D7FD1-C6B9-F64E-8975-FF673B9471BC}"/>
              </a:ext>
            </a:extLst>
          </p:cNvPr>
          <p:cNvSpPr txBox="1"/>
          <p:nvPr/>
        </p:nvSpPr>
        <p:spPr>
          <a:xfrm>
            <a:off x="1695076" y="3424619"/>
            <a:ext cx="1364645" cy="276999"/>
          </a:xfrm>
          <a:prstGeom prst="rect">
            <a:avLst/>
          </a:prstGeom>
          <a:noFill/>
        </p:spPr>
        <p:txBody>
          <a:bodyPr wrap="square" lIns="0" tIns="0" rIns="0" bIns="0" rtlCol="0">
            <a:spAutoFit/>
          </a:bodyPr>
          <a:lstStyle/>
          <a:p>
            <a:pPr algn="l"/>
            <a:r>
              <a:rPr lang="en-US" dirty="0" err="1">
                <a:solidFill>
                  <a:srgbClr val="FF0000"/>
                </a:solidFill>
              </a:rPr>
              <a:t>ChDR</a:t>
            </a:r>
            <a:r>
              <a:rPr lang="en-US" dirty="0">
                <a:solidFill>
                  <a:srgbClr val="FF0000"/>
                </a:solidFill>
              </a:rPr>
              <a:t> BPM</a:t>
            </a:r>
          </a:p>
        </p:txBody>
      </p:sp>
      <p:sp>
        <p:nvSpPr>
          <p:cNvPr id="12" name="TextBox 11">
            <a:extLst>
              <a:ext uri="{FF2B5EF4-FFF2-40B4-BE49-F238E27FC236}">
                <a16:creationId xmlns:a16="http://schemas.microsoft.com/office/drawing/2014/main" id="{48A4268B-A85E-D44D-8E95-7B7AD78B6E31}"/>
              </a:ext>
            </a:extLst>
          </p:cNvPr>
          <p:cNvSpPr txBox="1"/>
          <p:nvPr/>
        </p:nvSpPr>
        <p:spPr>
          <a:xfrm>
            <a:off x="5281208" y="3424619"/>
            <a:ext cx="1364644" cy="276999"/>
          </a:xfrm>
          <a:prstGeom prst="rect">
            <a:avLst/>
          </a:prstGeom>
          <a:noFill/>
        </p:spPr>
        <p:txBody>
          <a:bodyPr wrap="square" lIns="0" tIns="0" rIns="0" bIns="0" rtlCol="0">
            <a:spAutoFit/>
          </a:bodyPr>
          <a:lstStyle/>
          <a:p>
            <a:pPr algn="l"/>
            <a:r>
              <a:rPr lang="en-US" dirty="0" err="1">
                <a:solidFill>
                  <a:srgbClr val="FF0000"/>
                </a:solidFill>
              </a:rPr>
              <a:t>ChDR</a:t>
            </a:r>
            <a:r>
              <a:rPr lang="en-US" dirty="0">
                <a:solidFill>
                  <a:srgbClr val="FF0000"/>
                </a:solidFill>
              </a:rPr>
              <a:t> BPM</a:t>
            </a:r>
          </a:p>
        </p:txBody>
      </p:sp>
      <p:sp>
        <p:nvSpPr>
          <p:cNvPr id="13" name="TextBox 12">
            <a:extLst>
              <a:ext uri="{FF2B5EF4-FFF2-40B4-BE49-F238E27FC236}">
                <a16:creationId xmlns:a16="http://schemas.microsoft.com/office/drawing/2014/main" id="{51C6D35A-FA18-4644-9A7C-87B2AFC3B4CF}"/>
              </a:ext>
            </a:extLst>
          </p:cNvPr>
          <p:cNvSpPr txBox="1"/>
          <p:nvPr/>
        </p:nvSpPr>
        <p:spPr>
          <a:xfrm>
            <a:off x="6806983" y="4015544"/>
            <a:ext cx="546625" cy="276999"/>
          </a:xfrm>
          <a:prstGeom prst="rect">
            <a:avLst/>
          </a:prstGeom>
          <a:noFill/>
          <a:ln>
            <a:noFill/>
          </a:ln>
        </p:spPr>
        <p:txBody>
          <a:bodyPr wrap="square" lIns="0" tIns="0" rIns="0" bIns="0" rtlCol="0">
            <a:spAutoFit/>
          </a:bodyPr>
          <a:lstStyle/>
          <a:p>
            <a:pPr algn="l"/>
            <a:r>
              <a:rPr lang="en-US" b="1" dirty="0">
                <a:solidFill>
                  <a:srgbClr val="7030A0"/>
                </a:solidFill>
              </a:rPr>
              <a:t>Beam</a:t>
            </a:r>
          </a:p>
        </p:txBody>
      </p:sp>
      <p:cxnSp>
        <p:nvCxnSpPr>
          <p:cNvPr id="14" name="Straight Arrow Connector 13">
            <a:extLst>
              <a:ext uri="{FF2B5EF4-FFF2-40B4-BE49-F238E27FC236}">
                <a16:creationId xmlns:a16="http://schemas.microsoft.com/office/drawing/2014/main" id="{832D3DE5-4B57-F549-97E8-DFE944F636E9}"/>
              </a:ext>
            </a:extLst>
          </p:cNvPr>
          <p:cNvCxnSpPr>
            <a:cxnSpLocks/>
          </p:cNvCxnSpPr>
          <p:nvPr/>
        </p:nvCxnSpPr>
        <p:spPr>
          <a:xfrm flipH="1">
            <a:off x="6806983" y="4352227"/>
            <a:ext cx="540000"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2E2F1976-8224-C942-AE20-4F433D663D6C}"/>
              </a:ext>
            </a:extLst>
          </p:cNvPr>
          <p:cNvPicPr>
            <a:picLocks noChangeAspect="1"/>
          </p:cNvPicPr>
          <p:nvPr/>
        </p:nvPicPr>
        <p:blipFill>
          <a:blip r:embed="rId3"/>
          <a:stretch>
            <a:fillRect/>
          </a:stretch>
        </p:blipFill>
        <p:spPr>
          <a:xfrm>
            <a:off x="8970763" y="2985366"/>
            <a:ext cx="2383037" cy="3222589"/>
          </a:xfrm>
          <a:prstGeom prst="rect">
            <a:avLst/>
          </a:prstGeom>
        </p:spPr>
      </p:pic>
      <p:sp>
        <p:nvSpPr>
          <p:cNvPr id="16" name="Rectangle 15">
            <a:extLst>
              <a:ext uri="{FF2B5EF4-FFF2-40B4-BE49-F238E27FC236}">
                <a16:creationId xmlns:a16="http://schemas.microsoft.com/office/drawing/2014/main" id="{7495C8B2-F891-7549-BD27-FFC14D705E36}"/>
              </a:ext>
            </a:extLst>
          </p:cNvPr>
          <p:cNvSpPr/>
          <p:nvPr/>
        </p:nvSpPr>
        <p:spPr>
          <a:xfrm>
            <a:off x="8716822" y="4115944"/>
            <a:ext cx="402603" cy="638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8BDFFB05-7B76-C849-8D4A-464085223FAB}"/>
              </a:ext>
            </a:extLst>
          </p:cNvPr>
          <p:cNvPicPr>
            <a:picLocks noChangeAspect="1"/>
          </p:cNvPicPr>
          <p:nvPr/>
        </p:nvPicPr>
        <p:blipFill>
          <a:blip r:embed="rId4"/>
          <a:stretch>
            <a:fillRect/>
          </a:stretch>
        </p:blipFill>
        <p:spPr>
          <a:xfrm>
            <a:off x="8499098" y="365125"/>
            <a:ext cx="3326366" cy="1159476"/>
          </a:xfrm>
          <a:prstGeom prst="rect">
            <a:avLst/>
          </a:prstGeom>
        </p:spPr>
      </p:pic>
    </p:spTree>
    <p:extLst>
      <p:ext uri="{BB962C8B-B14F-4D97-AF65-F5344CB8AC3E}">
        <p14:creationId xmlns:p14="http://schemas.microsoft.com/office/powerpoint/2010/main" val="121521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06A25-C424-784F-B7FA-D81DEB3103AF}"/>
              </a:ext>
            </a:extLst>
          </p:cNvPr>
          <p:cNvSpPr>
            <a:spLocks noGrp="1"/>
          </p:cNvSpPr>
          <p:nvPr>
            <p:ph type="title"/>
          </p:nvPr>
        </p:nvSpPr>
        <p:spPr>
          <a:xfrm>
            <a:off x="838200" y="365125"/>
            <a:ext cx="7074877" cy="1325563"/>
          </a:xfrm>
        </p:spPr>
        <p:txBody>
          <a:bodyPr/>
          <a:lstStyle/>
          <a:p>
            <a:r>
              <a:rPr lang="en-US" dirty="0"/>
              <a:t>Status of TRIUMF ADCs and scheduling </a:t>
            </a:r>
          </a:p>
        </p:txBody>
      </p:sp>
      <p:sp>
        <p:nvSpPr>
          <p:cNvPr id="3" name="Content Placeholder 2">
            <a:extLst>
              <a:ext uri="{FF2B5EF4-FFF2-40B4-BE49-F238E27FC236}">
                <a16:creationId xmlns:a16="http://schemas.microsoft.com/office/drawing/2014/main" id="{34FCAC21-9441-8D45-A1FC-19D5D4B62DEA}"/>
              </a:ext>
            </a:extLst>
          </p:cNvPr>
          <p:cNvSpPr>
            <a:spLocks noGrp="1"/>
          </p:cNvSpPr>
          <p:nvPr>
            <p:ph idx="1"/>
          </p:nvPr>
        </p:nvSpPr>
        <p:spPr>
          <a:xfrm>
            <a:off x="838200" y="1825625"/>
            <a:ext cx="6934200" cy="4351338"/>
          </a:xfrm>
        </p:spPr>
        <p:txBody>
          <a:bodyPr>
            <a:normAutofit fontScale="92500"/>
          </a:bodyPr>
          <a:lstStyle/>
          <a:p>
            <a:r>
              <a:rPr lang="en-US" dirty="0"/>
              <a:t>Both ADCs are in building 867</a:t>
            </a:r>
          </a:p>
          <a:p>
            <a:r>
              <a:rPr lang="en-US" dirty="0"/>
              <a:t>Received the programmable variable attenuator last week</a:t>
            </a:r>
          </a:p>
          <a:p>
            <a:r>
              <a:rPr lang="en-US" dirty="0"/>
              <a:t>Will try next week to calibrate </a:t>
            </a:r>
          </a:p>
          <a:p>
            <a:r>
              <a:rPr lang="en-US" dirty="0"/>
              <a:t>Crane handling on 21</a:t>
            </a:r>
            <a:r>
              <a:rPr lang="en-US" baseline="30000" dirty="0"/>
              <a:t>st</a:t>
            </a:r>
            <a:r>
              <a:rPr lang="en-US" dirty="0"/>
              <a:t> March (next Thursday) confirmed by </a:t>
            </a:r>
            <a:r>
              <a:rPr lang="en-US" dirty="0" err="1"/>
              <a:t>Eloïse</a:t>
            </a:r>
            <a:r>
              <a:rPr lang="en-US" dirty="0"/>
              <a:t> this morning – can also just be carried down if needed</a:t>
            </a:r>
          </a:p>
          <a:p>
            <a:r>
              <a:rPr lang="en-US" dirty="0"/>
              <a:t>Spoke to </a:t>
            </a:r>
            <a:r>
              <a:rPr lang="en-US" dirty="0" err="1"/>
              <a:t>Weida</a:t>
            </a:r>
            <a:r>
              <a:rPr lang="en-US" dirty="0"/>
              <a:t> yesterday, possibility to come for one week end of March or beginning of April, he will check and get back to me</a:t>
            </a:r>
          </a:p>
        </p:txBody>
      </p:sp>
      <p:pic>
        <p:nvPicPr>
          <p:cNvPr id="4" name="Picture 3">
            <a:extLst>
              <a:ext uri="{FF2B5EF4-FFF2-40B4-BE49-F238E27FC236}">
                <a16:creationId xmlns:a16="http://schemas.microsoft.com/office/drawing/2014/main" id="{BDBF135A-8AF5-B74B-B069-FFC7DDA863E6}"/>
              </a:ext>
            </a:extLst>
          </p:cNvPr>
          <p:cNvPicPr>
            <a:picLocks noChangeAspect="1"/>
          </p:cNvPicPr>
          <p:nvPr/>
        </p:nvPicPr>
        <p:blipFill>
          <a:blip r:embed="rId2"/>
          <a:stretch>
            <a:fillRect/>
          </a:stretch>
        </p:blipFill>
        <p:spPr>
          <a:xfrm>
            <a:off x="8144090" y="0"/>
            <a:ext cx="3711388" cy="6858000"/>
          </a:xfrm>
          <a:prstGeom prst="rect">
            <a:avLst/>
          </a:prstGeom>
        </p:spPr>
      </p:pic>
    </p:spTree>
    <p:extLst>
      <p:ext uri="{BB962C8B-B14F-4D97-AF65-F5344CB8AC3E}">
        <p14:creationId xmlns:p14="http://schemas.microsoft.com/office/powerpoint/2010/main" val="2709170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53387-208D-A743-B25B-387A2A03299C}"/>
              </a:ext>
            </a:extLst>
          </p:cNvPr>
          <p:cNvSpPr>
            <a:spLocks noGrp="1"/>
          </p:cNvSpPr>
          <p:nvPr>
            <p:ph type="title"/>
          </p:nvPr>
        </p:nvSpPr>
        <p:spPr/>
        <p:txBody>
          <a:bodyPr/>
          <a:lstStyle/>
          <a:p>
            <a:r>
              <a:rPr lang="en-US" dirty="0"/>
              <a:t>Plans for data-taking this year</a:t>
            </a:r>
          </a:p>
        </p:txBody>
      </p:sp>
      <p:sp>
        <p:nvSpPr>
          <p:cNvPr id="3" name="Content Placeholder 2">
            <a:extLst>
              <a:ext uri="{FF2B5EF4-FFF2-40B4-BE49-F238E27FC236}">
                <a16:creationId xmlns:a16="http://schemas.microsoft.com/office/drawing/2014/main" id="{87BF0ABA-DE8A-5E4C-AD9F-E3B227E02B08}"/>
              </a:ext>
            </a:extLst>
          </p:cNvPr>
          <p:cNvSpPr>
            <a:spLocks noGrp="1"/>
          </p:cNvSpPr>
          <p:nvPr>
            <p:ph idx="1"/>
          </p:nvPr>
        </p:nvSpPr>
        <p:spPr>
          <a:xfrm>
            <a:off x="838200" y="1825625"/>
            <a:ext cx="6723185" cy="4351338"/>
          </a:xfrm>
        </p:spPr>
        <p:txBody>
          <a:bodyPr>
            <a:normAutofit fontScale="62500" lnSpcReduction="20000"/>
          </a:bodyPr>
          <a:lstStyle/>
          <a:p>
            <a:r>
              <a:rPr lang="en-US" dirty="0"/>
              <a:t>Beth - continuous logging of all 4 channels of HF BPM and </a:t>
            </a:r>
            <a:r>
              <a:rPr lang="en-US" dirty="0" err="1"/>
              <a:t>ChDR</a:t>
            </a:r>
            <a:r>
              <a:rPr lang="en-US" dirty="0"/>
              <a:t> BPM during the runs (connected to TRIUMF electronics)</a:t>
            </a:r>
          </a:p>
          <a:p>
            <a:r>
              <a:rPr lang="en-US" dirty="0"/>
              <a:t>Logging of one plane of </a:t>
            </a:r>
            <a:r>
              <a:rPr lang="en-US" dirty="0" err="1"/>
              <a:t>ChDR</a:t>
            </a:r>
            <a:r>
              <a:rPr lang="en-US" dirty="0"/>
              <a:t> BPM closest to the plasma cell on scope – 2 free channels on scope</a:t>
            </a:r>
          </a:p>
          <a:p>
            <a:r>
              <a:rPr lang="en-US" dirty="0"/>
              <a:t>Horns need to be reinstalled – which band? </a:t>
            </a:r>
          </a:p>
          <a:p>
            <a:r>
              <a:rPr lang="en-US" dirty="0"/>
              <a:t>Emily – connect one plane of HF BPM to scope, with filters? Which type?</a:t>
            </a:r>
          </a:p>
          <a:p>
            <a:r>
              <a:rPr lang="en-US" dirty="0"/>
              <a:t>Measure attenuation with VNA</a:t>
            </a:r>
          </a:p>
          <a:p>
            <a:r>
              <a:rPr lang="en-US" dirty="0"/>
              <a:t>Logging with electrons outside of the run?</a:t>
            </a:r>
          </a:p>
          <a:p>
            <a:r>
              <a:rPr lang="en-US" dirty="0"/>
              <a:t>Proposed schedule: </a:t>
            </a:r>
          </a:p>
          <a:p>
            <a:pPr lvl="1"/>
            <a:r>
              <a:rPr lang="en-US" dirty="0"/>
              <a:t>have everything ready for logging for Beth by 15</a:t>
            </a:r>
            <a:r>
              <a:rPr lang="en-US" baseline="30000" dirty="0"/>
              <a:t>th</a:t>
            </a:r>
            <a:r>
              <a:rPr lang="en-US" dirty="0"/>
              <a:t> April, data taking electrons and protons during the run</a:t>
            </a:r>
          </a:p>
          <a:p>
            <a:pPr lvl="1"/>
            <a:r>
              <a:rPr lang="en-US" dirty="0"/>
              <a:t>Measure cable attenuation for HF BPM set-up for Emily week 29</a:t>
            </a:r>
            <a:r>
              <a:rPr lang="en-US" baseline="30000" dirty="0"/>
              <a:t>th</a:t>
            </a:r>
            <a:r>
              <a:rPr lang="en-US" dirty="0"/>
              <a:t> April (meantime, prepare equipment and tests to be done) and then have this connected to the scope that week for data taking with electrons (to be checked when with AWAKE), one plane or two? Which one?</a:t>
            </a:r>
          </a:p>
        </p:txBody>
      </p:sp>
      <p:pic>
        <p:nvPicPr>
          <p:cNvPr id="7" name="Picture 6">
            <a:extLst>
              <a:ext uri="{FF2B5EF4-FFF2-40B4-BE49-F238E27FC236}">
                <a16:creationId xmlns:a16="http://schemas.microsoft.com/office/drawing/2014/main" id="{41B40FB2-C133-8947-94EA-F8EE6404068C}"/>
              </a:ext>
            </a:extLst>
          </p:cNvPr>
          <p:cNvPicPr>
            <a:picLocks noChangeAspect="1"/>
          </p:cNvPicPr>
          <p:nvPr/>
        </p:nvPicPr>
        <p:blipFill>
          <a:blip r:embed="rId2"/>
          <a:stretch>
            <a:fillRect/>
          </a:stretch>
        </p:blipFill>
        <p:spPr>
          <a:xfrm>
            <a:off x="8144090" y="0"/>
            <a:ext cx="3711388" cy="6858000"/>
          </a:xfrm>
          <a:prstGeom prst="rect">
            <a:avLst/>
          </a:prstGeom>
        </p:spPr>
      </p:pic>
    </p:spTree>
    <p:extLst>
      <p:ext uri="{BB962C8B-B14F-4D97-AF65-F5344CB8AC3E}">
        <p14:creationId xmlns:p14="http://schemas.microsoft.com/office/powerpoint/2010/main" val="1043905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345</Words>
  <Application>Microsoft Macintosh PowerPoint</Application>
  <PresentationFormat>Widescreen</PresentationFormat>
  <Paragraphs>36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Location of BPMs in the beam line</vt:lpstr>
      <vt:lpstr>Set-up as of last December</vt:lpstr>
      <vt:lpstr>Status of TRIUMF ADCs and scheduling </vt:lpstr>
      <vt:lpstr>Plans for data-taking this year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Location of BPMs in the beam line</dc:title>
  <dc:creator>Collette Pakuza</dc:creator>
  <cp:lastModifiedBy>Collette Pakuza</cp:lastModifiedBy>
  <cp:revision>31</cp:revision>
  <dcterms:created xsi:type="dcterms:W3CDTF">2024-03-15T08:07:19Z</dcterms:created>
  <dcterms:modified xsi:type="dcterms:W3CDTF">2024-03-15T09:41:47Z</dcterms:modified>
</cp:coreProperties>
</file>