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tif" ContentType="image/t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handoutMasterIdLst>
    <p:handoutMasterId r:id="rId35"/>
  </p:handoutMasterIdLst>
  <p:sldIdLst>
    <p:sldId id="259" r:id="rId2"/>
    <p:sldId id="831" r:id="rId3"/>
    <p:sldId id="4787" r:id="rId4"/>
    <p:sldId id="4792" r:id="rId5"/>
    <p:sldId id="4489" r:id="rId6"/>
    <p:sldId id="4788" r:id="rId7"/>
    <p:sldId id="4544" r:id="rId8"/>
    <p:sldId id="4474" r:id="rId9"/>
    <p:sldId id="4612" r:id="rId10"/>
    <p:sldId id="4613" r:id="rId11"/>
    <p:sldId id="4480" r:id="rId12"/>
    <p:sldId id="4614" r:id="rId13"/>
    <p:sldId id="4615" r:id="rId14"/>
    <p:sldId id="3347" r:id="rId15"/>
    <p:sldId id="4793" r:id="rId16"/>
    <p:sldId id="4794" r:id="rId17"/>
    <p:sldId id="4795" r:id="rId18"/>
    <p:sldId id="4594" r:id="rId19"/>
    <p:sldId id="3274" r:id="rId20"/>
    <p:sldId id="4595" r:id="rId21"/>
    <p:sldId id="4299" r:id="rId22"/>
    <p:sldId id="3652" r:id="rId23"/>
    <p:sldId id="4531" r:id="rId24"/>
    <p:sldId id="4532" r:id="rId25"/>
    <p:sldId id="3657" r:id="rId26"/>
    <p:sldId id="3661" r:id="rId27"/>
    <p:sldId id="437" r:id="rId28"/>
    <p:sldId id="4455" r:id="rId29"/>
    <p:sldId id="4428" r:id="rId30"/>
    <p:sldId id="4473" r:id="rId31"/>
    <p:sldId id="4422" r:id="rId32"/>
    <p:sldId id="4786"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FF0066"/>
    <a:srgbClr val="CC0000"/>
    <a:srgbClr val="FFFF99"/>
    <a:srgbClr val="303030"/>
    <a:srgbClr val="009999"/>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11" autoAdjust="0"/>
    <p:restoredTop sz="93484" autoAdjust="0"/>
  </p:normalViewPr>
  <p:slideViewPr>
    <p:cSldViewPr snapToObjects="1">
      <p:cViewPr varScale="1">
        <p:scale>
          <a:sx n="60" d="100"/>
          <a:sy n="60" d="100"/>
        </p:scale>
        <p:origin x="1004" y="48"/>
      </p:cViewPr>
      <p:guideLst/>
    </p:cSldViewPr>
  </p:slideViewPr>
  <p:outlineViewPr>
    <p:cViewPr>
      <p:scale>
        <a:sx n="33" d="100"/>
        <a:sy n="33" d="100"/>
      </p:scale>
      <p:origin x="0" y="-1700"/>
    </p:cViewPr>
  </p:outlineViewPr>
  <p:notesTextViewPr>
    <p:cViewPr>
      <p:scale>
        <a:sx n="1" d="1"/>
        <a:sy n="1" d="1"/>
      </p:scale>
      <p:origin x="0" y="0"/>
    </p:cViewPr>
  </p:notesTextViewPr>
  <p:sorterViewPr>
    <p:cViewPr>
      <p:scale>
        <a:sx n="66" d="100"/>
        <a:sy n="66" d="100"/>
      </p:scale>
      <p:origin x="0" y="-1984"/>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5/26/2024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159205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5BBBAF-4F5D-47D2-827F-4031C4F91ED7}" type="slidenum">
              <a:rPr lang="en-GB"/>
              <a:pPr/>
              <a:t>2</a:t>
            </a:fld>
            <a:endParaRPr lang="en-GB"/>
          </a:p>
        </p:txBody>
      </p:sp>
      <p:sp>
        <p:nvSpPr>
          <p:cNvPr id="1164290" name="Rectangle 2"/>
          <p:cNvSpPr>
            <a:spLocks noGrp="1" noRot="1" noChangeAspect="1" noChangeArrowheads="1" noTextEdit="1"/>
          </p:cNvSpPr>
          <p:nvPr>
            <p:ph type="sldImg"/>
          </p:nvPr>
        </p:nvSpPr>
        <p:spPr>
          <a:ln/>
        </p:spPr>
      </p:sp>
      <p:sp>
        <p:nvSpPr>
          <p:cNvPr id="1164291" name="Rectangle 3"/>
          <p:cNvSpPr>
            <a:spLocks noGrp="1" noChangeArrowheads="1"/>
          </p:cNvSpPr>
          <p:nvPr>
            <p:ph type="body" idx="1"/>
          </p:nvPr>
        </p:nvSpPr>
        <p:spPr/>
        <p:txBody>
          <a:bodyPr/>
          <a:lstStyle/>
          <a:p>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https://www.nikhef.nl/~pkoppenb/particles.html</a:t>
            </a:r>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1408070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2048437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12</a:t>
            </a:fld>
            <a:endParaRPr lang="fr-FR"/>
          </a:p>
        </p:txBody>
      </p:sp>
    </p:spTree>
    <p:extLst>
      <p:ext uri="{BB962C8B-B14F-4D97-AF65-F5344CB8AC3E}">
        <p14:creationId xmlns:p14="http://schemas.microsoft.com/office/powerpoint/2010/main" val="3212658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err="1"/>
              <a:t>gs</a:t>
            </a:r>
            <a:r>
              <a:rPr lang="de-DE" dirty="0"/>
              <a:t>: </a:t>
            </a:r>
            <a:r>
              <a:rPr lang="de-DE" dirty="0" err="1"/>
              <a:t>ground</a:t>
            </a:r>
            <a:r>
              <a:rPr lang="de-DE" dirty="0"/>
              <a:t> </a:t>
            </a:r>
            <a:r>
              <a:rPr lang="de-DE" dirty="0" err="1"/>
              <a:t>state</a:t>
            </a:r>
            <a:br>
              <a:rPr lang="de-DE" dirty="0"/>
            </a:br>
            <a:r>
              <a:rPr lang="de-DE" dirty="0"/>
              <a:t>m: isomer </a:t>
            </a:r>
            <a:r>
              <a:rPr lang="de-DE" dirty="0" err="1"/>
              <a:t>exited</a:t>
            </a:r>
            <a:r>
              <a:rPr lang="de-DE" dirty="0"/>
              <a:t> </a:t>
            </a:r>
            <a:r>
              <a:rPr lang="de-DE" dirty="0" err="1"/>
              <a:t>metastable</a:t>
            </a:r>
            <a:r>
              <a:rPr lang="de-DE" dirty="0"/>
              <a:t> </a:t>
            </a:r>
            <a:r>
              <a:rPr lang="de-DE" dirty="0" err="1"/>
              <a:t>nucleus</a:t>
            </a:r>
            <a:endParaRPr lang="de-DE" dirty="0"/>
          </a:p>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2551994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Background information (THE SPEAKER SHOULD NOT GO INTO THE DETAIL BELOW; THE INFORMATION IS PROVIDED AS SUPPORT FOR QUESTIONS AND, IF TIME PERMITS, TO ADD TO THE KEY INFROMATION ON THE SLIDE:</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Cancer radiotherapy using protons and other ions instead of photons (used in conventional radiotherapy):</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 has contributed to the birth of the proton- and carbon-ion treatment </a:t>
            </a:r>
            <a:r>
              <a:rPr lang="en-US" sz="1200" kern="1200" dirty="0" err="1">
                <a:solidFill>
                  <a:schemeClr val="tx1"/>
                </a:solidFill>
                <a:effectLst/>
                <a:latin typeface="+mn-lt"/>
                <a:ea typeface="+mn-ea"/>
                <a:cs typeface="+mn-cs"/>
              </a:rPr>
              <a:t>centres</a:t>
            </a:r>
            <a:r>
              <a:rPr lang="en-US" sz="1200" kern="1200" dirty="0">
                <a:solidFill>
                  <a:schemeClr val="tx1"/>
                </a:solidFill>
                <a:effectLst/>
                <a:latin typeface="+mn-lt"/>
                <a:ea typeface="+mn-ea"/>
                <a:cs typeface="+mn-cs"/>
              </a:rPr>
              <a:t> CNAO, in Italy, and </a:t>
            </a:r>
            <a:r>
              <a:rPr lang="en-US" sz="1200" kern="1200" dirty="0" err="1">
                <a:solidFill>
                  <a:schemeClr val="tx1"/>
                </a:solidFill>
                <a:effectLst/>
                <a:latin typeface="+mn-lt"/>
                <a:ea typeface="+mn-ea"/>
                <a:cs typeface="+mn-cs"/>
              </a:rPr>
              <a:t>MedAustron</a:t>
            </a:r>
            <a:r>
              <a:rPr lang="en-US" sz="1200" kern="1200" dirty="0">
                <a:solidFill>
                  <a:schemeClr val="tx1"/>
                </a:solidFill>
                <a:effectLst/>
                <a:latin typeface="+mn-lt"/>
                <a:ea typeface="+mn-ea"/>
                <a:cs typeface="+mn-cs"/>
              </a:rPr>
              <a:t>, in Austria, and continues to collaborate with them;</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 also developed an RFQ technology now used by a company in an innovative </a:t>
            </a:r>
            <a:r>
              <a:rPr lang="en-US" sz="1200" kern="1200" dirty="0" err="1">
                <a:solidFill>
                  <a:schemeClr val="tx1"/>
                </a:solidFill>
                <a:effectLst/>
                <a:latin typeface="+mn-lt"/>
                <a:ea typeface="+mn-ea"/>
                <a:cs typeface="+mn-cs"/>
              </a:rPr>
              <a:t>linac</a:t>
            </a:r>
            <a:r>
              <a:rPr lang="en-US" sz="1200" kern="1200" dirty="0">
                <a:solidFill>
                  <a:schemeClr val="tx1"/>
                </a:solidFill>
                <a:effectLst/>
                <a:latin typeface="+mn-lt"/>
                <a:ea typeface="+mn-ea"/>
                <a:cs typeface="+mn-cs"/>
              </a:rPr>
              <a:t> for proton therapy (2021, system under test at STFC Daresbury);</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 is now involved in the development of cutting-edge technologies for next-generation ion therapy facilities and of a facility for treating </a:t>
            </a:r>
            <a:r>
              <a:rPr lang="en-US" sz="1200" kern="1200" dirty="0" err="1">
                <a:solidFill>
                  <a:schemeClr val="tx1"/>
                </a:solidFill>
                <a:effectLst/>
                <a:latin typeface="+mn-lt"/>
                <a:ea typeface="+mn-ea"/>
                <a:cs typeface="+mn-cs"/>
              </a:rPr>
              <a:t>tumours</a:t>
            </a:r>
            <a:r>
              <a:rPr lang="en-US" sz="1200" kern="1200" dirty="0">
                <a:solidFill>
                  <a:schemeClr val="tx1"/>
                </a:solidFill>
                <a:effectLst/>
                <a:latin typeface="+mn-lt"/>
                <a:ea typeface="+mn-ea"/>
                <a:cs typeface="+mn-cs"/>
              </a:rPr>
              <a:t> with very high-energy electrons at ultra-high dose rates (FLASH therapy, with CHUV Lausanne)</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Medical imaging: </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 contributed to early developments in PET instrumentation (70s-80s);</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Since 1995, the Crystal Clear collaboration has been engaged in the development of several organ-specific (breast, pancreas, prostate) and animal-dedicated PET scanner prototypes, and in pushing the limit of coincidence time resolution for time-of-flight (TOF) PET;</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overall, the requirements of large-scale physics experiments often drive the mass production for specific equipment (e.g. the BGO crystals for the L3 detector at LEP), and make it possible for other applications to obtain the technology at a reasonable cost for e.g. building PET scanners.</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New 3D </a:t>
            </a:r>
            <a:r>
              <a:rPr lang="en-US" sz="1200" kern="1200" dirty="0" err="1">
                <a:solidFill>
                  <a:schemeClr val="tx1"/>
                </a:solidFill>
                <a:effectLst/>
                <a:latin typeface="+mn-lt"/>
                <a:ea typeface="+mn-ea"/>
                <a:cs typeface="+mn-cs"/>
              </a:rPr>
              <a:t>colour</a:t>
            </a:r>
            <a:r>
              <a:rPr lang="en-US" sz="1200" kern="1200" dirty="0">
                <a:solidFill>
                  <a:schemeClr val="tx1"/>
                </a:solidFill>
                <a:effectLst/>
                <a:latin typeface="+mn-lt"/>
                <a:ea typeface="+mn-ea"/>
                <a:cs typeface="+mn-cs"/>
              </a:rPr>
              <a:t> X-rays of human extremities (2018) using CERN-developed </a:t>
            </a:r>
            <a:r>
              <a:rPr lang="en-US" sz="1200" kern="1200" dirty="0" err="1">
                <a:solidFill>
                  <a:schemeClr val="tx1"/>
                </a:solidFill>
                <a:effectLst/>
                <a:latin typeface="+mn-lt"/>
                <a:ea typeface="+mn-ea"/>
                <a:cs typeface="+mn-cs"/>
              </a:rPr>
              <a:t>Medipix</a:t>
            </a:r>
            <a:r>
              <a:rPr lang="en-US" sz="1200" kern="1200" dirty="0">
                <a:solidFill>
                  <a:schemeClr val="tx1"/>
                </a:solidFill>
                <a:effectLst/>
                <a:latin typeface="+mn-lt"/>
                <a:ea typeface="+mn-ea"/>
                <a:cs typeface="+mn-cs"/>
              </a:rPr>
              <a:t> 3 technology, by a start-up in New Zealand.</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Nuclear medicine</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CERN-MEDICIS (Medical Isotopes Collected from ISOLDE) is a one-of-a kind infrastructure designed to produce a new generation of non-conventional radioisotopes with potential applications in precision medicine and </a:t>
            </a:r>
            <a:r>
              <a:rPr lang="en-US" sz="1200" kern="1200" dirty="0" err="1">
                <a:solidFill>
                  <a:schemeClr val="tx1"/>
                </a:solidFill>
                <a:effectLst/>
                <a:latin typeface="+mn-lt"/>
                <a:ea typeface="+mn-ea"/>
                <a:cs typeface="+mn-cs"/>
              </a:rPr>
              <a:t>theranostics</a:t>
            </a:r>
            <a:r>
              <a:rPr lang="en-US" sz="1200" kern="1200" dirty="0">
                <a:solidFill>
                  <a:schemeClr val="tx1"/>
                </a:solidFill>
                <a:effectLst/>
                <a:latin typeface="+mn-lt"/>
                <a:ea typeface="+mn-ea"/>
                <a:cs typeface="+mn-cs"/>
              </a:rPr>
              <a:t>. Since December 2017, MEDICIS has been providing innovative radioisotopes to partner research institutes. MEDICIS aims to increase the range of radioisotopes available for biomedical research, thanks to its unique set-up that includes an irradiation station on a high energy proton beam and a radioisotope mass-separation beam-line. </a:t>
            </a:r>
            <a:endParaRPr lang="en-US" sz="1400" kern="1200" dirty="0">
              <a:solidFill>
                <a:schemeClr val="tx1"/>
              </a:solidFill>
              <a:effectLst/>
              <a:latin typeface="+mn-lt"/>
              <a:ea typeface="+mn-ea"/>
              <a:cs typeface="+mn-cs"/>
            </a:endParaRPr>
          </a:p>
          <a:p>
            <a:br>
              <a:rPr lang="en-US"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THIS IS THE LAST SLIDE IN THE “TECHNOLOGY AND INNOVATION” SECTION</a:t>
            </a:r>
            <a:endParaRPr lang="en-US" sz="14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400" kern="1200" dirty="0">
              <a:solidFill>
                <a:schemeClr val="tx1"/>
              </a:solidFill>
              <a:effectLst/>
              <a:latin typeface="+mn-lt"/>
              <a:ea typeface="+mn-ea"/>
              <a:cs typeface="+mn-cs"/>
            </a:endParaRPr>
          </a:p>
          <a:p>
            <a:endParaRPr lang="en-US" sz="14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27</a:t>
            </a:fld>
            <a:endParaRPr lang="fr-FR"/>
          </a:p>
        </p:txBody>
      </p:sp>
    </p:spTree>
    <p:extLst>
      <p:ext uri="{BB962C8B-B14F-4D97-AF65-F5344CB8AC3E}">
        <p14:creationId xmlns:p14="http://schemas.microsoft.com/office/powerpoint/2010/main" val="901026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28.05.2024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J. Mnich | CERN Highlights and Future Plans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28.05.2024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J. Mnich | CERN Highlights and Future Plans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28.05.2024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J. Mnich | CERN Highlights and Future Plans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28.05.2024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J. Mnich | CERN Highlights and Future Plans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28.05.2024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J. Mnich | CERN Highlights and Future Plans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28.05.2024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J. Mnich | CERN Highlights and Future Plans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28.05.2024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J. Mnich | CERN Highlights and Future Plans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28.05.2024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J. Mnich | CERN Highlights and Future Plans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28.05.2024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J. Mnich | CERN Highlights and Future Plans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28.05.2024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J. Mnich | CERN Highlights and Future Plans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28.05.2024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J. Mnich | CERN Highlights and Future Plans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28.05.2024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J. Mnich | CERN Highlights and Future Plans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28.05.2024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J. Mnich | CERN Highlights and Future Plans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243FA-8919-E64E-874C-8E23E367960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E9087BC-F54F-3E4E-B771-0459F27D9E1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9F2772B-4A07-6B43-AA74-DB662DC3D5E7}"/>
              </a:ext>
            </a:extLst>
          </p:cNvPr>
          <p:cNvSpPr>
            <a:spLocks noGrp="1"/>
          </p:cNvSpPr>
          <p:nvPr>
            <p:ph type="dt" sz="half" idx="10"/>
          </p:nvPr>
        </p:nvSpPr>
        <p:spPr/>
        <p:txBody>
          <a:bodyPr/>
          <a:lstStyle/>
          <a:p>
            <a:r>
              <a:rPr lang="en-US"/>
              <a:t>28.05.2024</a:t>
            </a:r>
            <a:endParaRPr lang="en-GB"/>
          </a:p>
        </p:txBody>
      </p:sp>
      <p:sp>
        <p:nvSpPr>
          <p:cNvPr id="5" name="Footer Placeholder 4">
            <a:extLst>
              <a:ext uri="{FF2B5EF4-FFF2-40B4-BE49-F238E27FC236}">
                <a16:creationId xmlns:a16="http://schemas.microsoft.com/office/drawing/2014/main" id="{70DBCA05-B04B-0E40-BC18-677FDF6BEBD3}"/>
              </a:ext>
            </a:extLst>
          </p:cNvPr>
          <p:cNvSpPr>
            <a:spLocks noGrp="1"/>
          </p:cNvSpPr>
          <p:nvPr>
            <p:ph type="ftr" sz="quarter" idx="11"/>
          </p:nvPr>
        </p:nvSpPr>
        <p:spPr/>
        <p:txBody>
          <a:bodyPr/>
          <a:lstStyle/>
          <a:p>
            <a:r>
              <a:rPr lang="en-GB"/>
              <a:t>J. Mnich | CERN Highlights and Future Plans</a:t>
            </a:r>
          </a:p>
        </p:txBody>
      </p:sp>
      <p:sp>
        <p:nvSpPr>
          <p:cNvPr id="6" name="Slide Number Placeholder 5">
            <a:extLst>
              <a:ext uri="{FF2B5EF4-FFF2-40B4-BE49-F238E27FC236}">
                <a16:creationId xmlns:a16="http://schemas.microsoft.com/office/drawing/2014/main" id="{56F287A1-B9CB-8F43-AD0E-1FCDB63102EC}"/>
              </a:ext>
            </a:extLst>
          </p:cNvPr>
          <p:cNvSpPr>
            <a:spLocks noGrp="1"/>
          </p:cNvSpPr>
          <p:nvPr>
            <p:ph type="sldNum" sz="quarter" idx="12"/>
          </p:nvPr>
        </p:nvSpPr>
        <p:spPr/>
        <p:txBody>
          <a:bodyPr/>
          <a:lstStyle/>
          <a:p>
            <a:fld id="{96B430D1-2062-3C42-9ABF-2560637523A9}" type="slidenum">
              <a:rPr lang="en-GB" smtClean="0"/>
              <a:t>‹#›</a:t>
            </a:fld>
            <a:endParaRPr lang="en-GB"/>
          </a:p>
        </p:txBody>
      </p:sp>
    </p:spTree>
    <p:extLst>
      <p:ext uri="{BB962C8B-B14F-4D97-AF65-F5344CB8AC3E}">
        <p14:creationId xmlns:p14="http://schemas.microsoft.com/office/powerpoint/2010/main" val="32419937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28.05.2024</a:t>
            </a:r>
            <a:endParaRPr lang="fr-FR"/>
          </a:p>
        </p:txBody>
      </p:sp>
      <p:sp>
        <p:nvSpPr>
          <p:cNvPr id="5" name="Espace réservé du pied de page 4"/>
          <p:cNvSpPr>
            <a:spLocks noGrp="1"/>
          </p:cNvSpPr>
          <p:nvPr>
            <p:ph type="ftr" sz="quarter" idx="11"/>
          </p:nvPr>
        </p:nvSpPr>
        <p:spPr/>
        <p:txBody>
          <a:bodyPr/>
          <a:lstStyle/>
          <a:p>
            <a:r>
              <a:rPr lang="en-GB"/>
              <a:t>J. Mnich | CERN Highlights and Future Plans</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2626312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28.05.2024</a:t>
            </a:r>
            <a:endParaRPr lang="fr-FR"/>
          </a:p>
        </p:txBody>
      </p:sp>
      <p:sp>
        <p:nvSpPr>
          <p:cNvPr id="5" name="Espace réservé du pied de page 4"/>
          <p:cNvSpPr>
            <a:spLocks noGrp="1"/>
          </p:cNvSpPr>
          <p:nvPr>
            <p:ph type="ftr" sz="quarter" idx="11"/>
          </p:nvPr>
        </p:nvSpPr>
        <p:spPr/>
        <p:txBody>
          <a:bodyPr/>
          <a:lstStyle/>
          <a:p>
            <a:r>
              <a:rPr lang="en-GB"/>
              <a:t>J. Mnich | CERN Highlights and Future Plans</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4247246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mod="1">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28.05.2024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 Mnich | CERN Highlights and Future Plans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28.05.2024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 Mnich | CERN Highlights and Future Plans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28.05.2024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 Mnich | CERN Highlights and Future Plans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28.05.2024</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J. Mnich | CERN Highlights and Future Plans</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28.05.2024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 Mnich | CERN Highlights and Future Plans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28.05.2024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J. Mnich | CERN Highlights and Future Plans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en-US"/>
              <a:t>28.05.2024</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J. Mnich | CERN Highlights and Future Plans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7" cstate="email">
            <a:extLst>
              <a:ext uri="{28A0092B-C50C-407E-A947-70E740481C1C}">
                <a14:useLocalDpi xmlns:a14="http://schemas.microsoft.com/office/drawing/2010/main"/>
              </a:ext>
            </a:extLst>
          </a:blip>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9" r:id="rId23"/>
    <p:sldLayoutId id="2147483680" r:id="rId24"/>
    <p:sldLayoutId id="2147483681" r:id="rId25"/>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png"/><Relationship Id="rId1" Type="http://schemas.openxmlformats.org/officeDocument/2006/relationships/slideLayout" Target="../slideLayouts/slideLayout4.xml"/><Relationship Id="rId5" Type="http://schemas.openxmlformats.org/officeDocument/2006/relationships/image" Target="../media/image39.emf"/><Relationship Id="rId4" Type="http://schemas.openxmlformats.org/officeDocument/2006/relationships/image" Target="../media/image38.emf"/></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image" Target="../media/image41.png"/><Relationship Id="rId5" Type="http://schemas.openxmlformats.org/officeDocument/2006/relationships/hyperlink" Target="https://indico.cern.ch/event/1137276/" TargetMode="External"/><Relationship Id="rId4" Type="http://schemas.openxmlformats.org/officeDocument/2006/relationships/hyperlink" Target="https://indico.cern.ch/event/1137276"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24.xml"/><Relationship Id="rId4" Type="http://schemas.openxmlformats.org/officeDocument/2006/relationships/hyperlink" Target="https://cds.cern.ch/collection/SHiP%20Reports"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48.jpg"/><Relationship Id="rId3" Type="http://schemas.openxmlformats.org/officeDocument/2006/relationships/image" Target="../media/image44.png"/><Relationship Id="rId7" Type="http://schemas.openxmlformats.org/officeDocument/2006/relationships/image" Target="../media/image47.jp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hyperlink" Target="http://home.cern/news/news/physics/bismuth-isotopes-also-alternate-spheres-rugby-balls" TargetMode="External"/><Relationship Id="rId5" Type="http://schemas.openxmlformats.org/officeDocument/2006/relationships/image" Target="../media/image46.jpeg"/><Relationship Id="rId4" Type="http://schemas.openxmlformats.org/officeDocument/2006/relationships/image" Target="../media/image45.png"/></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Layout" Target="../slideLayouts/slideLayout24.xml"/><Relationship Id="rId5" Type="http://schemas.openxmlformats.org/officeDocument/2006/relationships/image" Target="../media/image52.jpg"/><Relationship Id="rId4" Type="http://schemas.openxmlformats.org/officeDocument/2006/relationships/image" Target="../media/image51.png"/></Relationships>
</file>

<file path=ppt/slides/_rels/slide1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4.xml"/><Relationship Id="rId5" Type="http://schemas.openxmlformats.org/officeDocument/2006/relationships/image" Target="../media/image56.jpeg"/><Relationship Id="rId4" Type="http://schemas.openxmlformats.org/officeDocument/2006/relationships/image" Target="../media/image55.jpeg"/></Relationships>
</file>

<file path=ppt/slides/_rels/slide1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slideLayout" Target="../slideLayouts/slideLayout4.xml"/><Relationship Id="rId6" Type="http://schemas.openxmlformats.org/officeDocument/2006/relationships/image" Target="../media/image61.tif"/><Relationship Id="rId5" Type="http://schemas.openxmlformats.org/officeDocument/2006/relationships/image" Target="../media/image60.tif"/><Relationship Id="rId4" Type="http://schemas.openxmlformats.org/officeDocument/2006/relationships/image" Target="../media/image59.tif"/></Relationships>
</file>

<file path=ppt/slides/_rels/slide1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image" Target="../media/image8.png"/><Relationship Id="rId11" Type="http://schemas.openxmlformats.org/officeDocument/2006/relationships/image" Target="../media/image13.jpeg"/><Relationship Id="rId5" Type="http://schemas.openxmlformats.org/officeDocument/2006/relationships/image" Target="../media/image7.png"/><Relationship Id="rId10" Type="http://schemas.openxmlformats.org/officeDocument/2006/relationships/image" Target="../media/image12.wmf"/><Relationship Id="rId4" Type="http://schemas.openxmlformats.org/officeDocument/2006/relationships/image" Target="../media/image6.png"/><Relationship Id="rId9" Type="http://schemas.openxmlformats.org/officeDocument/2006/relationships/image" Target="../media/image11.wmf"/></Relationships>
</file>

<file path=ppt/slides/_rels/slide20.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4.xml"/><Relationship Id="rId6" Type="http://schemas.openxmlformats.org/officeDocument/2006/relationships/image" Target="../media/image510.png"/><Relationship Id="rId5" Type="http://schemas.openxmlformats.org/officeDocument/2006/relationships/image" Target="../media/image69.png"/><Relationship Id="rId4" Type="http://schemas.openxmlformats.org/officeDocument/2006/relationships/image" Target="../media/image68.png"/></Relationships>
</file>

<file path=ppt/slides/_rels/slide2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7.xml"/><Relationship Id="rId1" Type="http://schemas.openxmlformats.org/officeDocument/2006/relationships/slideLayout" Target="../slideLayouts/slideLayout25.xml"/><Relationship Id="rId6" Type="http://schemas.openxmlformats.org/officeDocument/2006/relationships/image" Target="../media/image78.jpeg"/><Relationship Id="rId5" Type="http://schemas.openxmlformats.org/officeDocument/2006/relationships/image" Target="../media/image77.jpeg"/><Relationship Id="rId4" Type="http://schemas.openxmlformats.org/officeDocument/2006/relationships/image" Target="../media/image7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4.xml"/><Relationship Id="rId5" Type="http://schemas.openxmlformats.org/officeDocument/2006/relationships/image" Target="../media/image17.emf"/><Relationship Id="rId4" Type="http://schemas.openxmlformats.org/officeDocument/2006/relationships/image" Target="../media/image16.emf"/></Relationships>
</file>

<file path=ppt/slides/_rels/slide30.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image" Target="../media/image79.emf"/><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83.png"/><Relationship Id="rId5" Type="http://schemas.openxmlformats.org/officeDocument/2006/relationships/image" Target="../media/image81.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emf"/><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arxiv.org/abs/2303.14185" TargetMode="External"/><Relationship Id="rId5" Type="http://schemas.openxmlformats.org/officeDocument/2006/relationships/image" Target="../media/image27.emf"/><Relationship Id="rId4" Type="http://schemas.openxmlformats.org/officeDocument/2006/relationships/image" Target="../media/image26.emf"/></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6" y="4509120"/>
            <a:ext cx="11376026" cy="1512168"/>
          </a:xfrm>
        </p:spPr>
        <p:txBody>
          <a:bodyPr/>
          <a:lstStyle/>
          <a:p>
            <a:r>
              <a:rPr lang="en-GB" sz="2400" dirty="0"/>
              <a:t>CERN - Ukraine 2024: "Past - Present – Future" Conference</a:t>
            </a:r>
            <a:endParaRPr lang="en-US" sz="2400" dirty="0"/>
          </a:p>
          <a:p>
            <a:pPr algn="l">
              <a:spcAft>
                <a:spcPts val="600"/>
              </a:spcAft>
            </a:pPr>
            <a:r>
              <a:rPr lang="en-US" sz="1800" dirty="0"/>
              <a:t>Joachim </a:t>
            </a:r>
            <a:r>
              <a:rPr lang="en-US" sz="1800" dirty="0" err="1"/>
              <a:t>Mnich</a:t>
            </a:r>
            <a:endParaRPr lang="en-US" sz="1800" dirty="0"/>
          </a:p>
          <a:p>
            <a:pPr algn="l">
              <a:spcBef>
                <a:spcPts val="600"/>
              </a:spcBef>
              <a:spcAft>
                <a:spcPts val="600"/>
              </a:spcAft>
            </a:pPr>
            <a:r>
              <a:rPr lang="de-DE" sz="1800" dirty="0"/>
              <a:t>May 28</a:t>
            </a:r>
            <a:r>
              <a:rPr lang="de-DE" sz="1800" baseline="30000" dirty="0"/>
              <a:t>th</a:t>
            </a:r>
            <a:r>
              <a:rPr lang="en-US" sz="1800" dirty="0"/>
              <a:t>, 2024</a:t>
            </a:r>
          </a:p>
        </p:txBody>
      </p:sp>
      <p:sp>
        <p:nvSpPr>
          <p:cNvPr id="5" name="Title 4">
            <a:extLst>
              <a:ext uri="{FF2B5EF4-FFF2-40B4-BE49-F238E27FC236}">
                <a16:creationId xmlns:a16="http://schemas.microsoft.com/office/drawing/2014/main" id="{46941541-7084-4686-87CD-218B08D0B947}"/>
              </a:ext>
            </a:extLst>
          </p:cNvPr>
          <p:cNvSpPr>
            <a:spLocks noGrp="1"/>
          </p:cNvSpPr>
          <p:nvPr>
            <p:ph type="ctrTitle"/>
          </p:nvPr>
        </p:nvSpPr>
        <p:spPr>
          <a:xfrm>
            <a:off x="407987" y="3429001"/>
            <a:ext cx="11376025" cy="864095"/>
          </a:xfrm>
        </p:spPr>
        <p:txBody>
          <a:bodyPr/>
          <a:lstStyle/>
          <a:p>
            <a:r>
              <a:rPr lang="en-US" sz="5400" dirty="0"/>
              <a:t>CERN Highlights and Future Plans</a:t>
            </a:r>
            <a:endParaRPr lang="en-US" dirty="0"/>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3D4571-F1DB-4F98-836A-DB3F7AAF0FBD}"/>
              </a:ext>
            </a:extLst>
          </p:cNvPr>
          <p:cNvSpPr>
            <a:spLocks noGrp="1"/>
          </p:cNvSpPr>
          <p:nvPr>
            <p:ph idx="1"/>
          </p:nvPr>
        </p:nvSpPr>
        <p:spPr>
          <a:xfrm>
            <a:off x="407989" y="980728"/>
            <a:ext cx="5976043" cy="1080120"/>
          </a:xfrm>
        </p:spPr>
        <p:txBody>
          <a:bodyPr/>
          <a:lstStyle/>
          <a:p>
            <a:pPr marL="285750" indent="-285750">
              <a:spcBef>
                <a:spcPts val="0"/>
              </a:spcBef>
              <a:spcAft>
                <a:spcPts val="600"/>
              </a:spcAft>
              <a:buFont typeface="Wingdings" panose="05000000000000000000" pitchFamily="2" charset="2"/>
              <a:buChar char="q"/>
            </a:pPr>
            <a:r>
              <a:rPr lang="en-US" sz="1800" b="0" dirty="0">
                <a:solidFill>
                  <a:srgbClr val="080808"/>
                </a:solidFill>
              </a:rPr>
              <a:t>Example: event pile-up</a:t>
            </a:r>
            <a:br>
              <a:rPr lang="en-US" sz="1800" b="0" dirty="0">
                <a:solidFill>
                  <a:srgbClr val="080808"/>
                </a:solidFill>
              </a:rPr>
            </a:br>
            <a:r>
              <a:rPr lang="en-US" sz="1800" b="0" dirty="0">
                <a:solidFill>
                  <a:srgbClr val="080808"/>
                </a:solidFill>
              </a:rPr>
              <a:t>current detectors designed for 20 pp collisions per bunch crossing</a:t>
            </a:r>
          </a:p>
          <a:p>
            <a:pPr marL="285750" indent="-285750">
              <a:spcBef>
                <a:spcPts val="0"/>
              </a:spcBef>
              <a:spcAft>
                <a:spcPts val="600"/>
              </a:spcAft>
              <a:buFont typeface="Wingdings" panose="05000000000000000000" pitchFamily="2" charset="2"/>
              <a:buChar char="q"/>
            </a:pPr>
            <a:r>
              <a:rPr lang="en-US" sz="1800" b="0" dirty="0">
                <a:solidFill>
                  <a:srgbClr val="CC0000"/>
                </a:solidFill>
              </a:rPr>
              <a:t>2023: ATLAS&amp;CMS coped with pile-up levelled to </a:t>
            </a:r>
            <a:r>
              <a:rPr lang="en-US" sz="1800" b="0" dirty="0">
                <a:solidFill>
                  <a:srgbClr val="CC0000"/>
                </a:solidFill>
                <a:latin typeface="Arial" panose="020B0604020202020204" pitchFamily="34" charset="0"/>
                <a:cs typeface="Arial" panose="020B0604020202020204" pitchFamily="34" charset="0"/>
              </a:rPr>
              <a:t>≈ </a:t>
            </a:r>
            <a:r>
              <a:rPr lang="en-US" sz="1800" b="0" dirty="0">
                <a:solidFill>
                  <a:srgbClr val="CC0000"/>
                </a:solidFill>
              </a:rPr>
              <a:t>60!</a:t>
            </a:r>
          </a:p>
        </p:txBody>
      </p:sp>
      <p:sp>
        <p:nvSpPr>
          <p:cNvPr id="3" name="Title 2">
            <a:extLst>
              <a:ext uri="{FF2B5EF4-FFF2-40B4-BE49-F238E27FC236}">
                <a16:creationId xmlns:a16="http://schemas.microsoft.com/office/drawing/2014/main" id="{15A44B87-0C24-408B-8CB3-B5F3AA053AC6}"/>
              </a:ext>
            </a:extLst>
          </p:cNvPr>
          <p:cNvSpPr>
            <a:spLocks noGrp="1"/>
          </p:cNvSpPr>
          <p:nvPr>
            <p:ph type="title"/>
          </p:nvPr>
        </p:nvSpPr>
        <p:spPr>
          <a:xfrm>
            <a:off x="407988" y="362441"/>
            <a:ext cx="11376025" cy="607135"/>
          </a:xfrm>
        </p:spPr>
        <p:txBody>
          <a:bodyPr/>
          <a:lstStyle/>
          <a:p>
            <a:r>
              <a:rPr lang="en-US" dirty="0"/>
              <a:t>Challenges for the Detectors at the HL-LHC</a:t>
            </a:r>
          </a:p>
        </p:txBody>
      </p:sp>
      <p:sp>
        <p:nvSpPr>
          <p:cNvPr id="6" name="Slide Number Placeholder 5">
            <a:extLst>
              <a:ext uri="{FF2B5EF4-FFF2-40B4-BE49-F238E27FC236}">
                <a16:creationId xmlns:a16="http://schemas.microsoft.com/office/drawing/2014/main" id="{0D7D1346-28B8-4A85-9097-75791A4BD249}"/>
              </a:ext>
            </a:extLst>
          </p:cNvPr>
          <p:cNvSpPr>
            <a:spLocks noGrp="1"/>
          </p:cNvSpPr>
          <p:nvPr>
            <p:ph type="sldNum" sz="quarter" idx="12"/>
          </p:nvPr>
        </p:nvSpPr>
        <p:spPr/>
        <p:txBody>
          <a:bodyPr/>
          <a:lstStyle/>
          <a:p>
            <a:fld id="{36B5EA5A-BC32-A742-B11B-8E7414D5B535}" type="slidenum">
              <a:rPr lang="en-US" smtClean="0"/>
              <a:pPr/>
              <a:t>10</a:t>
            </a:fld>
            <a:endParaRPr lang="en-US" dirty="0"/>
          </a:p>
        </p:txBody>
      </p:sp>
      <p:grpSp>
        <p:nvGrpSpPr>
          <p:cNvPr id="16" name="Group 15">
            <a:extLst>
              <a:ext uri="{FF2B5EF4-FFF2-40B4-BE49-F238E27FC236}">
                <a16:creationId xmlns:a16="http://schemas.microsoft.com/office/drawing/2014/main" id="{9A5B7C89-BDE9-45F4-A1AE-7F8E965E1E79}"/>
              </a:ext>
            </a:extLst>
          </p:cNvPr>
          <p:cNvGrpSpPr/>
          <p:nvPr/>
        </p:nvGrpSpPr>
        <p:grpSpPr>
          <a:xfrm>
            <a:off x="423193" y="2132856"/>
            <a:ext cx="5442333" cy="4158867"/>
            <a:chOff x="376516" y="2041908"/>
            <a:chExt cx="5442333" cy="4158867"/>
          </a:xfrm>
        </p:grpSpPr>
        <p:pic>
          <p:nvPicPr>
            <p:cNvPr id="9" name="Picture 8">
              <a:extLst>
                <a:ext uri="{FF2B5EF4-FFF2-40B4-BE49-F238E27FC236}">
                  <a16:creationId xmlns:a16="http://schemas.microsoft.com/office/drawing/2014/main" id="{FFF9FAD1-166A-47EE-9930-0C1947510013}"/>
                </a:ext>
              </a:extLst>
            </p:cNvPr>
            <p:cNvPicPr>
              <a:picLocks noChangeAspect="1"/>
            </p:cNvPicPr>
            <p:nvPr/>
          </p:nvPicPr>
          <p:blipFill>
            <a:blip r:embed="rId2"/>
            <a:stretch>
              <a:fillRect/>
            </a:stretch>
          </p:blipFill>
          <p:spPr>
            <a:xfrm>
              <a:off x="376516" y="2041908"/>
              <a:ext cx="5442333" cy="4158867"/>
            </a:xfrm>
            <a:prstGeom prst="rect">
              <a:avLst/>
            </a:prstGeom>
          </p:spPr>
        </p:pic>
        <p:sp>
          <p:nvSpPr>
            <p:cNvPr id="10" name="Rectangle 9">
              <a:extLst>
                <a:ext uri="{FF2B5EF4-FFF2-40B4-BE49-F238E27FC236}">
                  <a16:creationId xmlns:a16="http://schemas.microsoft.com/office/drawing/2014/main" id="{29087884-87E3-4D40-92F7-3A4FB09FE1AD}"/>
                </a:ext>
              </a:extLst>
            </p:cNvPr>
            <p:cNvSpPr/>
            <p:nvPr/>
          </p:nvSpPr>
          <p:spPr>
            <a:xfrm>
              <a:off x="437228" y="2065225"/>
              <a:ext cx="3822034" cy="923330"/>
            </a:xfrm>
            <a:prstGeom prst="rect">
              <a:avLst/>
            </a:prstGeom>
          </p:spPr>
          <p:txBody>
            <a:bodyPr wrap="square">
              <a:spAutoFit/>
            </a:bodyPr>
            <a:lstStyle/>
            <a:p>
              <a:r>
                <a:rPr lang="en-US" dirty="0">
                  <a:solidFill>
                    <a:schemeClr val="bg1"/>
                  </a:solidFill>
                </a:rPr>
                <a:t>Need to identify the right vertex at which the Higgs was produced</a:t>
              </a:r>
            </a:p>
            <a:p>
              <a:endParaRPr lang="en-US" dirty="0">
                <a:solidFill>
                  <a:schemeClr val="bg1"/>
                </a:solidFill>
              </a:endParaRPr>
            </a:p>
          </p:txBody>
        </p:sp>
        <p:cxnSp>
          <p:nvCxnSpPr>
            <p:cNvPr id="13" name="Straight Arrow Connector 12">
              <a:extLst>
                <a:ext uri="{FF2B5EF4-FFF2-40B4-BE49-F238E27FC236}">
                  <a16:creationId xmlns:a16="http://schemas.microsoft.com/office/drawing/2014/main" id="{7BCAA5BC-A455-4F30-8294-19D2FC0E6FED}"/>
                </a:ext>
              </a:extLst>
            </p:cNvPr>
            <p:cNvCxnSpPr>
              <a:cxnSpLocks/>
            </p:cNvCxnSpPr>
            <p:nvPr/>
          </p:nvCxnSpPr>
          <p:spPr>
            <a:xfrm>
              <a:off x="2632241" y="2708920"/>
              <a:ext cx="1296144" cy="1440160"/>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17" name="Content Placeholder 1">
            <a:extLst>
              <a:ext uri="{FF2B5EF4-FFF2-40B4-BE49-F238E27FC236}">
                <a16:creationId xmlns:a16="http://schemas.microsoft.com/office/drawing/2014/main" id="{D79D3CEE-0685-49D8-8DB0-0719628DB001}"/>
              </a:ext>
            </a:extLst>
          </p:cNvPr>
          <p:cNvSpPr txBox="1">
            <a:spLocks/>
          </p:cNvSpPr>
          <p:nvPr/>
        </p:nvSpPr>
        <p:spPr>
          <a:xfrm>
            <a:off x="6600056" y="1143684"/>
            <a:ext cx="5112568" cy="917164"/>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buFont typeface="Wingdings" panose="05000000000000000000" pitchFamily="2" charset="2"/>
              <a:buChar char="q"/>
            </a:pPr>
            <a:r>
              <a:rPr lang="en-US" sz="1800" b="0" dirty="0">
                <a:solidFill>
                  <a:srgbClr val="080808"/>
                </a:solidFill>
              </a:rPr>
              <a:t>At the HL-LHC: </a:t>
            </a:r>
            <a:br>
              <a:rPr lang="en-US" sz="1800" b="0" dirty="0">
                <a:solidFill>
                  <a:srgbClr val="080808"/>
                </a:solidFill>
              </a:rPr>
            </a:br>
            <a:r>
              <a:rPr lang="en-US" sz="1800" b="0" dirty="0">
                <a:solidFill>
                  <a:srgbClr val="080808"/>
                </a:solidFill>
              </a:rPr>
              <a:t>expect 140 - 200 pp collisions per bunch crossing</a:t>
            </a:r>
          </a:p>
        </p:txBody>
      </p:sp>
      <p:pic>
        <p:nvPicPr>
          <p:cNvPr id="20" name="Picture 19">
            <a:extLst>
              <a:ext uri="{FF2B5EF4-FFF2-40B4-BE49-F238E27FC236}">
                <a16:creationId xmlns:a16="http://schemas.microsoft.com/office/drawing/2014/main" id="{30D61E2F-7367-4317-BFCB-B7870D1890F6}"/>
              </a:ext>
            </a:extLst>
          </p:cNvPr>
          <p:cNvPicPr>
            <a:picLocks noChangeAspect="1"/>
          </p:cNvPicPr>
          <p:nvPr/>
        </p:nvPicPr>
        <p:blipFill>
          <a:blip r:embed="rId3"/>
          <a:stretch>
            <a:fillRect/>
          </a:stretch>
        </p:blipFill>
        <p:spPr>
          <a:xfrm>
            <a:off x="6096000" y="2150453"/>
            <a:ext cx="6032642" cy="4158867"/>
          </a:xfrm>
          <a:prstGeom prst="rect">
            <a:avLst/>
          </a:prstGeom>
        </p:spPr>
      </p:pic>
      <p:sp>
        <p:nvSpPr>
          <p:cNvPr id="4" name="Date Placeholder 3">
            <a:extLst>
              <a:ext uri="{FF2B5EF4-FFF2-40B4-BE49-F238E27FC236}">
                <a16:creationId xmlns:a16="http://schemas.microsoft.com/office/drawing/2014/main" id="{49E8DAED-1AF3-402B-9922-38E05AC5D011}"/>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E4F3C98C-DCB3-4462-8446-DE268D4A4C07}"/>
              </a:ext>
            </a:extLst>
          </p:cNvPr>
          <p:cNvSpPr>
            <a:spLocks noGrp="1"/>
          </p:cNvSpPr>
          <p:nvPr>
            <p:ph type="ftr" sz="quarter" idx="11"/>
          </p:nvPr>
        </p:nvSpPr>
        <p:spPr/>
        <p:txBody>
          <a:bodyPr/>
          <a:lstStyle/>
          <a:p>
            <a:r>
              <a:rPr lang="en-GB"/>
              <a:t>J. Mnich | CERN Highlights and Future Plans</a:t>
            </a:r>
            <a:endParaRPr lang="en-US" dirty="0"/>
          </a:p>
        </p:txBody>
      </p:sp>
    </p:spTree>
    <p:extLst>
      <p:ext uri="{BB962C8B-B14F-4D97-AF65-F5344CB8AC3E}">
        <p14:creationId xmlns:p14="http://schemas.microsoft.com/office/powerpoint/2010/main" val="3209880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63DC78-F37E-45B1-885C-A12896DFC0C4}"/>
              </a:ext>
            </a:extLst>
          </p:cNvPr>
          <p:cNvSpPr>
            <a:spLocks noGrp="1"/>
          </p:cNvSpPr>
          <p:nvPr>
            <p:ph type="title"/>
          </p:nvPr>
        </p:nvSpPr>
        <p:spPr>
          <a:xfrm>
            <a:off x="407988" y="373593"/>
            <a:ext cx="11376025" cy="607135"/>
          </a:xfrm>
        </p:spPr>
        <p:txBody>
          <a:bodyPr/>
          <a:lstStyle/>
          <a:p>
            <a:r>
              <a:rPr lang="en-US" dirty="0"/>
              <a:t>Phase IIb Upgrades</a:t>
            </a:r>
          </a:p>
        </p:txBody>
      </p:sp>
      <p:sp>
        <p:nvSpPr>
          <p:cNvPr id="4" name="Date Placeholder 3">
            <a:extLst>
              <a:ext uri="{FF2B5EF4-FFF2-40B4-BE49-F238E27FC236}">
                <a16:creationId xmlns:a16="http://schemas.microsoft.com/office/drawing/2014/main" id="{21108FF3-AFCA-4F03-96D7-E23FB4EDCB09}"/>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5E0B72B8-5579-48C7-9B9A-80D26DF7CE20}"/>
              </a:ext>
            </a:extLst>
          </p:cNvPr>
          <p:cNvSpPr>
            <a:spLocks noGrp="1"/>
          </p:cNvSpPr>
          <p:nvPr>
            <p:ph type="ftr" sz="quarter" idx="11"/>
          </p:nvPr>
        </p:nvSpPr>
        <p:spPr/>
        <p:txBody>
          <a:bodyPr/>
          <a:lstStyle/>
          <a:p>
            <a:r>
              <a:rPr lang="en-GB"/>
              <a:t>J. Mnich | CERN Highlights and Future Plans</a:t>
            </a:r>
            <a:endParaRPr lang="en-US" dirty="0"/>
          </a:p>
        </p:txBody>
      </p:sp>
      <p:sp>
        <p:nvSpPr>
          <p:cNvPr id="6" name="Slide Number Placeholder 5">
            <a:extLst>
              <a:ext uri="{FF2B5EF4-FFF2-40B4-BE49-F238E27FC236}">
                <a16:creationId xmlns:a16="http://schemas.microsoft.com/office/drawing/2014/main" id="{B7EF7715-6B67-4C02-B829-E1CA97C8791F}"/>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7" name="Rectangle 6">
            <a:extLst>
              <a:ext uri="{FF2B5EF4-FFF2-40B4-BE49-F238E27FC236}">
                <a16:creationId xmlns:a16="http://schemas.microsoft.com/office/drawing/2014/main" id="{32F87545-39D0-4253-971B-5749E8D7ACE1}"/>
              </a:ext>
            </a:extLst>
          </p:cNvPr>
          <p:cNvSpPr/>
          <p:nvPr/>
        </p:nvSpPr>
        <p:spPr>
          <a:xfrm>
            <a:off x="303003" y="980728"/>
            <a:ext cx="6801110" cy="4919808"/>
          </a:xfrm>
          <a:prstGeom prst="rect">
            <a:avLst/>
          </a:prstGeom>
        </p:spPr>
        <p:txBody>
          <a:bodyPr wrap="square">
            <a:spAutoFit/>
          </a:bodyPr>
          <a:lstStyle/>
          <a:p>
            <a:pPr>
              <a:lnSpc>
                <a:spcPct val="90000"/>
              </a:lnSpc>
              <a:spcBef>
                <a:spcPts val="250"/>
              </a:spcBef>
              <a:spcAft>
                <a:spcPts val="600"/>
              </a:spcAft>
            </a:pPr>
            <a:r>
              <a:rPr lang="de-DE" sz="1600" dirty="0">
                <a:solidFill>
                  <a:srgbClr val="C00000"/>
                </a:solidFill>
              </a:rPr>
              <a:t>Fully </a:t>
            </a:r>
            <a:r>
              <a:rPr lang="de-DE" sz="1600" dirty="0" err="1">
                <a:solidFill>
                  <a:srgbClr val="C00000"/>
                </a:solidFill>
              </a:rPr>
              <a:t>exploit</a:t>
            </a:r>
            <a:r>
              <a:rPr lang="de-DE" sz="1600" dirty="0">
                <a:solidFill>
                  <a:srgbClr val="C00000"/>
                </a:solidFill>
              </a:rPr>
              <a:t> HL-LHC </a:t>
            </a:r>
            <a:r>
              <a:rPr lang="de-DE" sz="1600" dirty="0" err="1">
                <a:solidFill>
                  <a:srgbClr val="C00000"/>
                </a:solidFill>
              </a:rPr>
              <a:t>for</a:t>
            </a:r>
            <a:r>
              <a:rPr lang="de-DE" sz="1600" dirty="0">
                <a:solidFill>
                  <a:srgbClr val="C00000"/>
                </a:solidFill>
              </a:rPr>
              <a:t> Heavy Ion &amp; </a:t>
            </a:r>
            <a:r>
              <a:rPr lang="de-DE" sz="1600" dirty="0" err="1">
                <a:solidFill>
                  <a:srgbClr val="C00000"/>
                </a:solidFill>
              </a:rPr>
              <a:t>Flavour</a:t>
            </a:r>
            <a:r>
              <a:rPr lang="de-DE" sz="1600" dirty="0">
                <a:solidFill>
                  <a:srgbClr val="C00000"/>
                </a:solidFill>
              </a:rPr>
              <a:t> </a:t>
            </a:r>
            <a:r>
              <a:rPr lang="de-DE" sz="1600" dirty="0" err="1">
                <a:solidFill>
                  <a:srgbClr val="C00000"/>
                </a:solidFill>
              </a:rPr>
              <a:t>physics</a:t>
            </a:r>
            <a:endParaRPr lang="de-DE" sz="1600" dirty="0">
              <a:solidFill>
                <a:srgbClr val="C00000"/>
              </a:solidFill>
            </a:endParaRPr>
          </a:p>
          <a:p>
            <a:pPr>
              <a:lnSpc>
                <a:spcPct val="90000"/>
              </a:lnSpc>
              <a:spcAft>
                <a:spcPts val="600"/>
              </a:spcAft>
            </a:pPr>
            <a:r>
              <a:rPr lang="de-DE" sz="1600" b="1" dirty="0">
                <a:solidFill>
                  <a:schemeClr val="tx2"/>
                </a:solidFill>
              </a:rPr>
              <a:t>ALICE3:</a:t>
            </a:r>
          </a:p>
          <a:p>
            <a:pPr marL="285750" indent="-285750">
              <a:lnSpc>
                <a:spcPct val="90000"/>
              </a:lnSpc>
              <a:spcAft>
                <a:spcPts val="600"/>
              </a:spcAft>
              <a:buFont typeface="Wingdings" panose="05000000000000000000" pitchFamily="2" charset="2"/>
              <a:buChar char="q"/>
            </a:pPr>
            <a:r>
              <a:rPr lang="en-GB" sz="1600" dirty="0">
                <a:solidFill>
                  <a:srgbClr val="080808"/>
                </a:solidFill>
              </a:rPr>
              <a:t>Tracking precision x 3:   10 µm at </a:t>
            </a:r>
            <a:r>
              <a:rPr lang="en-GB" sz="1600" dirty="0" err="1">
                <a:solidFill>
                  <a:srgbClr val="080808"/>
                </a:solidFill>
              </a:rPr>
              <a:t>p</a:t>
            </a:r>
            <a:r>
              <a:rPr lang="en-GB" sz="1600" baseline="-25000" dirty="0" err="1">
                <a:solidFill>
                  <a:srgbClr val="080808"/>
                </a:solidFill>
              </a:rPr>
              <a:t>T</a:t>
            </a:r>
            <a:r>
              <a:rPr lang="en-GB" sz="1600" dirty="0">
                <a:solidFill>
                  <a:srgbClr val="080808"/>
                </a:solidFill>
              </a:rPr>
              <a:t> = 200 MeV</a:t>
            </a:r>
          </a:p>
          <a:p>
            <a:pPr marL="285750" indent="-285750">
              <a:lnSpc>
                <a:spcPct val="90000"/>
              </a:lnSpc>
              <a:spcAft>
                <a:spcPts val="600"/>
              </a:spcAft>
              <a:buFont typeface="Wingdings" panose="05000000000000000000" pitchFamily="2" charset="2"/>
              <a:buChar char="q"/>
            </a:pPr>
            <a:r>
              <a:rPr lang="en-GB" sz="1600" dirty="0">
                <a:solidFill>
                  <a:srgbClr val="080808"/>
                </a:solidFill>
              </a:rPr>
              <a:t>Acceptance x 4.5:   |</a:t>
            </a:r>
            <a:r>
              <a:rPr lang="el-GR" sz="1600" dirty="0">
                <a:solidFill>
                  <a:srgbClr val="080808"/>
                </a:solidFill>
                <a:latin typeface="Cambria Math" panose="02040503050406030204" pitchFamily="18" charset="0"/>
                <a:ea typeface="Cambria Math" panose="02040503050406030204" pitchFamily="18" charset="0"/>
              </a:rPr>
              <a:t>η</a:t>
            </a:r>
            <a:r>
              <a:rPr lang="en-GB" sz="1600" dirty="0">
                <a:solidFill>
                  <a:srgbClr val="080808"/>
                </a:solidFill>
              </a:rPr>
              <a:t>| &lt; 4 (with particle ID)  </a:t>
            </a:r>
            <a:endParaRPr lang="en-GB" sz="1600" dirty="0">
              <a:solidFill>
                <a:srgbClr val="080808"/>
              </a:solidFill>
              <a:latin typeface="Cambria Math" panose="02040503050406030204" pitchFamily="18" charset="0"/>
              <a:ea typeface="Cambria Math" panose="02040503050406030204" pitchFamily="18" charset="0"/>
            </a:endParaRPr>
          </a:p>
          <a:p>
            <a:pPr marL="285750" indent="-285750">
              <a:lnSpc>
                <a:spcPct val="90000"/>
              </a:lnSpc>
              <a:spcAft>
                <a:spcPts val="600"/>
              </a:spcAft>
              <a:buFont typeface="Wingdings" panose="05000000000000000000" pitchFamily="2" charset="2"/>
              <a:buChar char="q"/>
            </a:pPr>
            <a:r>
              <a:rPr lang="en-GB" sz="1600" dirty="0">
                <a:solidFill>
                  <a:srgbClr val="080808"/>
                </a:solidFill>
              </a:rPr>
              <a:t>A-A rate x 5 (pp x 25)</a:t>
            </a:r>
          </a:p>
          <a:p>
            <a:pPr marL="285750" indent="-285750">
              <a:lnSpc>
                <a:spcPct val="90000"/>
              </a:lnSpc>
              <a:spcAft>
                <a:spcPts val="600"/>
              </a:spcAft>
              <a:buFont typeface="Wingdings" panose="05000000000000000000" pitchFamily="2" charset="2"/>
              <a:buChar char="q"/>
            </a:pPr>
            <a:r>
              <a:rPr lang="en-GB" sz="1600" dirty="0">
                <a:solidFill>
                  <a:srgbClr val="080808"/>
                </a:solidFill>
              </a:rPr>
              <a:t>Inner Tracker upgrade ITS3:</a:t>
            </a:r>
          </a:p>
          <a:p>
            <a:pPr marL="742950" lvl="1" indent="-285750">
              <a:lnSpc>
                <a:spcPct val="90000"/>
              </a:lnSpc>
              <a:spcAft>
                <a:spcPts val="600"/>
              </a:spcAft>
              <a:buFont typeface="Wingdings" panose="05000000000000000000" pitchFamily="2" charset="2"/>
              <a:buChar char="q"/>
            </a:pPr>
            <a:r>
              <a:rPr lang="en-GB" sz="1600" dirty="0"/>
              <a:t>Large-area curved sensors </a:t>
            </a:r>
            <a:br>
              <a:rPr lang="en-GB" sz="1600" dirty="0"/>
            </a:br>
            <a:r>
              <a:rPr lang="en-GB" sz="1600" dirty="0"/>
              <a:t>(stitched CMOS) </a:t>
            </a:r>
          </a:p>
          <a:p>
            <a:pPr marL="742950" lvl="1" indent="-285750">
              <a:lnSpc>
                <a:spcPct val="90000"/>
              </a:lnSpc>
              <a:spcAft>
                <a:spcPts val="600"/>
              </a:spcAft>
              <a:buFont typeface="Wingdings" panose="05000000000000000000" pitchFamily="2" charset="2"/>
              <a:buChar char="q"/>
            </a:pPr>
            <a:r>
              <a:rPr lang="en-GB" sz="1600" dirty="0"/>
              <a:t>Ultralight, air cooling, low power </a:t>
            </a:r>
          </a:p>
          <a:p>
            <a:pPr marL="0" lvl="1">
              <a:spcAft>
                <a:spcPts val="600"/>
              </a:spcAft>
            </a:pPr>
            <a:endParaRPr lang="de-DE" sz="1600" b="1" dirty="0">
              <a:solidFill>
                <a:schemeClr val="tx2"/>
              </a:solidFill>
            </a:endParaRPr>
          </a:p>
          <a:p>
            <a:pPr marL="0" lvl="1">
              <a:spcAft>
                <a:spcPts val="600"/>
              </a:spcAft>
            </a:pPr>
            <a:r>
              <a:rPr lang="de-DE" sz="1600" b="1" dirty="0" err="1">
                <a:solidFill>
                  <a:schemeClr val="tx2"/>
                </a:solidFill>
              </a:rPr>
              <a:t>LHCb</a:t>
            </a:r>
            <a:r>
              <a:rPr lang="de-DE" sz="1600" b="1" dirty="0">
                <a:solidFill>
                  <a:schemeClr val="tx2"/>
                </a:solidFill>
              </a:rPr>
              <a:t> Upgrade II:</a:t>
            </a:r>
          </a:p>
          <a:p>
            <a:pPr marL="285750" indent="-285750">
              <a:lnSpc>
                <a:spcPct val="90000"/>
              </a:lnSpc>
              <a:spcAft>
                <a:spcPts val="600"/>
              </a:spcAft>
              <a:buFont typeface="Wingdings" panose="05000000000000000000" pitchFamily="2" charset="2"/>
              <a:buChar char="q"/>
            </a:pPr>
            <a:r>
              <a:rPr lang="en-US" sz="1600" dirty="0">
                <a:solidFill>
                  <a:srgbClr val="080808"/>
                </a:solidFill>
              </a:rPr>
              <a:t>Precision timing few tenths of </a:t>
            </a:r>
            <a:r>
              <a:rPr lang="en-US" sz="1600" dirty="0" err="1">
                <a:solidFill>
                  <a:srgbClr val="080808"/>
                </a:solidFill>
              </a:rPr>
              <a:t>ps</a:t>
            </a:r>
            <a:r>
              <a:rPr lang="en-US" sz="1600" dirty="0">
                <a:solidFill>
                  <a:srgbClr val="080808"/>
                </a:solidFill>
              </a:rPr>
              <a:t>: Vertex Detector, RICH, ECAL,…</a:t>
            </a:r>
          </a:p>
          <a:p>
            <a:pPr marL="285750" indent="-285750">
              <a:lnSpc>
                <a:spcPct val="90000"/>
              </a:lnSpc>
              <a:spcAft>
                <a:spcPts val="600"/>
              </a:spcAft>
              <a:buFont typeface="Wingdings" panose="05000000000000000000" pitchFamily="2" charset="2"/>
              <a:buChar char="q"/>
            </a:pPr>
            <a:r>
              <a:rPr lang="en-US" sz="1600" dirty="0">
                <a:solidFill>
                  <a:srgbClr val="080808"/>
                </a:solidFill>
              </a:rPr>
              <a:t>Tracker based on Scintillating </a:t>
            </a:r>
            <a:r>
              <a:rPr lang="en-US" sz="1600" dirty="0" err="1">
                <a:solidFill>
                  <a:srgbClr val="080808"/>
                </a:solidFill>
              </a:rPr>
              <a:t>Fibres</a:t>
            </a:r>
            <a:r>
              <a:rPr lang="en-US" sz="1600" dirty="0">
                <a:solidFill>
                  <a:srgbClr val="080808"/>
                </a:solidFill>
              </a:rPr>
              <a:t> with cryo-cooled </a:t>
            </a:r>
            <a:r>
              <a:rPr lang="en-US" sz="1600" dirty="0" err="1">
                <a:solidFill>
                  <a:srgbClr val="080808"/>
                </a:solidFill>
              </a:rPr>
              <a:t>SiPMs</a:t>
            </a:r>
            <a:r>
              <a:rPr lang="en-US" sz="1600" dirty="0">
                <a:solidFill>
                  <a:srgbClr val="080808"/>
                </a:solidFill>
              </a:rPr>
              <a:t> </a:t>
            </a:r>
            <a:br>
              <a:rPr lang="en-US" sz="1600" dirty="0">
                <a:solidFill>
                  <a:srgbClr val="080808"/>
                </a:solidFill>
              </a:rPr>
            </a:br>
            <a:r>
              <a:rPr lang="en-US" sz="1600" dirty="0">
                <a:solidFill>
                  <a:srgbClr val="080808"/>
                </a:solidFill>
              </a:rPr>
              <a:t>&amp; first rad-hard CMOS tracker</a:t>
            </a:r>
          </a:p>
          <a:p>
            <a:pPr marL="0" lvl="1"/>
            <a:endParaRPr lang="de-DE" sz="1600" dirty="0">
              <a:solidFill>
                <a:schemeClr val="tx2"/>
              </a:solidFill>
            </a:endParaRPr>
          </a:p>
          <a:p>
            <a:pPr marL="324000" lvl="1">
              <a:spcBef>
                <a:spcPts val="0"/>
              </a:spcBef>
              <a:spcAft>
                <a:spcPts val="0"/>
              </a:spcAft>
            </a:pPr>
            <a:endParaRPr lang="en-US" sz="1600" dirty="0">
              <a:solidFill>
                <a:schemeClr val="tx1">
                  <a:lumMod val="75000"/>
                </a:schemeClr>
              </a:solidFill>
            </a:endParaRPr>
          </a:p>
          <a:p>
            <a:pPr>
              <a:lnSpc>
                <a:spcPct val="90000"/>
              </a:lnSpc>
              <a:spcBef>
                <a:spcPts val="250"/>
              </a:spcBef>
              <a:spcAft>
                <a:spcPts val="400"/>
              </a:spcAft>
            </a:pPr>
            <a:endParaRPr lang="de-DE" sz="1600" dirty="0">
              <a:solidFill>
                <a:schemeClr val="tx2"/>
              </a:solidFill>
            </a:endParaRPr>
          </a:p>
        </p:txBody>
      </p:sp>
      <p:pic>
        <p:nvPicPr>
          <p:cNvPr id="8" name="Screenshot 2022-05-30 at 21.09.30.png" descr="Screenshot 2022-05-30 at 21.09.30.png">
            <a:extLst>
              <a:ext uri="{FF2B5EF4-FFF2-40B4-BE49-F238E27FC236}">
                <a16:creationId xmlns:a16="http://schemas.microsoft.com/office/drawing/2014/main" id="{5B7F99B2-F0F6-4CD2-A342-20E58BD02B1D}"/>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015880" y="161517"/>
            <a:ext cx="6912768" cy="839087"/>
          </a:xfrm>
          <a:prstGeom prst="rect">
            <a:avLst/>
          </a:prstGeom>
          <a:ln w="12700">
            <a:miter lim="400000"/>
          </a:ln>
          <a:effectLst>
            <a:outerShdw blurRad="50800" dist="25400" dir="5400000" rotWithShape="0">
              <a:srgbClr val="000000">
                <a:alpha val="50000"/>
              </a:srgbClr>
            </a:outerShdw>
          </a:effectLst>
        </p:spPr>
      </p:pic>
      <p:sp>
        <p:nvSpPr>
          <p:cNvPr id="10" name="Rectangle 9">
            <a:extLst>
              <a:ext uri="{FF2B5EF4-FFF2-40B4-BE49-F238E27FC236}">
                <a16:creationId xmlns:a16="http://schemas.microsoft.com/office/drawing/2014/main" id="{6CD8FFDF-1CBA-4739-9B61-4D0A0CCB0F83}"/>
              </a:ext>
            </a:extLst>
          </p:cNvPr>
          <p:cNvSpPr/>
          <p:nvPr/>
        </p:nvSpPr>
        <p:spPr>
          <a:xfrm>
            <a:off x="5042520" y="116632"/>
            <a:ext cx="6912768" cy="358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9737616D-EBE0-49D4-85BE-1B7E58F595AC}"/>
              </a:ext>
            </a:extLst>
          </p:cNvPr>
          <p:cNvPicPr>
            <a:picLocks noChangeAspect="1"/>
          </p:cNvPicPr>
          <p:nvPr/>
        </p:nvPicPr>
        <p:blipFill>
          <a:blip r:embed="rId3"/>
          <a:stretch>
            <a:fillRect/>
          </a:stretch>
        </p:blipFill>
        <p:spPr>
          <a:xfrm>
            <a:off x="7104113" y="1044808"/>
            <a:ext cx="3600399" cy="2723046"/>
          </a:xfrm>
          <a:prstGeom prst="rect">
            <a:avLst/>
          </a:prstGeom>
        </p:spPr>
      </p:pic>
      <p:sp>
        <p:nvSpPr>
          <p:cNvPr id="13" name="Arrow: Down 12">
            <a:extLst>
              <a:ext uri="{FF2B5EF4-FFF2-40B4-BE49-F238E27FC236}">
                <a16:creationId xmlns:a16="http://schemas.microsoft.com/office/drawing/2014/main" id="{69ECB062-2C6C-4A3C-8A98-8615147B6EE1}"/>
              </a:ext>
            </a:extLst>
          </p:cNvPr>
          <p:cNvSpPr/>
          <p:nvPr/>
        </p:nvSpPr>
        <p:spPr>
          <a:xfrm>
            <a:off x="9408369" y="194867"/>
            <a:ext cx="288032" cy="588291"/>
          </a:xfrm>
          <a:prstGeom prst="downArrow">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58E4133-BD9A-4931-BEC8-ADC9CAA6682F}"/>
              </a:ext>
            </a:extLst>
          </p:cNvPr>
          <p:cNvSpPr txBox="1"/>
          <p:nvPr/>
        </p:nvSpPr>
        <p:spPr>
          <a:xfrm>
            <a:off x="312929" y="5445224"/>
            <a:ext cx="6583040" cy="646331"/>
          </a:xfrm>
          <a:prstGeom prst="rect">
            <a:avLst/>
          </a:prstGeom>
          <a:noFill/>
          <a:ln w="38100">
            <a:solidFill>
              <a:srgbClr val="C00000"/>
            </a:solidFill>
          </a:ln>
        </p:spPr>
        <p:txBody>
          <a:bodyPr wrap="square" rtlCol="0">
            <a:spAutoFit/>
          </a:bodyPr>
          <a:lstStyle/>
          <a:p>
            <a:r>
              <a:rPr lang="de-DE" dirty="0">
                <a:solidFill>
                  <a:srgbClr val="C00000"/>
                </a:solidFill>
              </a:rPr>
              <a:t>In</a:t>
            </a:r>
            <a:r>
              <a:rPr lang="en-CH" dirty="0">
                <a:solidFill>
                  <a:srgbClr val="C00000"/>
                </a:solidFill>
              </a:rPr>
              <a:t>novative technologies relevant for future HEP experiments</a:t>
            </a:r>
            <a:endParaRPr lang="de-DE" dirty="0">
              <a:solidFill>
                <a:srgbClr val="C00000"/>
              </a:solidFill>
            </a:endParaRPr>
          </a:p>
          <a:p>
            <a:r>
              <a:rPr lang="en-US" dirty="0">
                <a:solidFill>
                  <a:srgbClr val="C00000"/>
                </a:solidFill>
              </a:rPr>
              <a:t>Pathfinder towards future (accelerator) projects </a:t>
            </a:r>
            <a:endParaRPr lang="en-CH" dirty="0">
              <a:solidFill>
                <a:srgbClr val="C00000"/>
              </a:solidFill>
            </a:endParaRPr>
          </a:p>
        </p:txBody>
      </p:sp>
      <p:pic>
        <p:nvPicPr>
          <p:cNvPr id="16" name="Picture 15">
            <a:extLst>
              <a:ext uri="{FF2B5EF4-FFF2-40B4-BE49-F238E27FC236}">
                <a16:creationId xmlns:a16="http://schemas.microsoft.com/office/drawing/2014/main" id="{31DFFD94-4742-42B3-9033-047EF6CEBF75}"/>
              </a:ext>
            </a:extLst>
          </p:cNvPr>
          <p:cNvPicPr>
            <a:picLocks noChangeAspect="1"/>
          </p:cNvPicPr>
          <p:nvPr/>
        </p:nvPicPr>
        <p:blipFill>
          <a:blip r:embed="rId4"/>
          <a:stretch>
            <a:fillRect/>
          </a:stretch>
        </p:blipFill>
        <p:spPr>
          <a:xfrm>
            <a:off x="7314504" y="3779355"/>
            <a:ext cx="3966072" cy="2241933"/>
          </a:xfrm>
          <a:prstGeom prst="rect">
            <a:avLst/>
          </a:prstGeom>
        </p:spPr>
      </p:pic>
      <p:pic>
        <p:nvPicPr>
          <p:cNvPr id="2" name="Picture 1">
            <a:extLst>
              <a:ext uri="{FF2B5EF4-FFF2-40B4-BE49-F238E27FC236}">
                <a16:creationId xmlns:a16="http://schemas.microsoft.com/office/drawing/2014/main" id="{610526E3-136E-4B65-8B6D-EF4044602420}"/>
              </a:ext>
            </a:extLst>
          </p:cNvPr>
          <p:cNvPicPr>
            <a:picLocks noChangeAspect="1"/>
          </p:cNvPicPr>
          <p:nvPr/>
        </p:nvPicPr>
        <p:blipFill>
          <a:blip r:embed="rId5"/>
          <a:stretch>
            <a:fillRect/>
          </a:stretch>
        </p:blipFill>
        <p:spPr>
          <a:xfrm>
            <a:off x="4259262" y="2192644"/>
            <a:ext cx="2636707" cy="1956436"/>
          </a:xfrm>
          <a:prstGeom prst="rect">
            <a:avLst/>
          </a:prstGeom>
        </p:spPr>
      </p:pic>
    </p:spTree>
    <p:extLst>
      <p:ext uri="{BB962C8B-B14F-4D97-AF65-F5344CB8AC3E}">
        <p14:creationId xmlns:p14="http://schemas.microsoft.com/office/powerpoint/2010/main" val="2154678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descr="Picture 5">
            <a:extLst>
              <a:ext uri="{FF2B5EF4-FFF2-40B4-BE49-F238E27FC236}">
                <a16:creationId xmlns:a16="http://schemas.microsoft.com/office/drawing/2014/main" id="{B4BEDE28-95B7-423B-BCAF-F72C1E2E9F3A}"/>
              </a:ext>
            </a:extLst>
          </p:cNvPr>
          <p:cNvPicPr>
            <a:picLocks noChangeAspect="1"/>
          </p:cNvPicPr>
          <p:nvPr/>
        </p:nvPicPr>
        <p:blipFill>
          <a:blip r:embed="rId3">
            <a:extLst/>
          </a:blip>
          <a:stretch>
            <a:fillRect/>
          </a:stretch>
        </p:blipFill>
        <p:spPr>
          <a:xfrm>
            <a:off x="839416" y="673776"/>
            <a:ext cx="4820531" cy="3552815"/>
          </a:xfrm>
          <a:prstGeom prst="rect">
            <a:avLst/>
          </a:prstGeom>
          <a:ln w="12700">
            <a:miter lim="400000"/>
          </a:ln>
        </p:spPr>
      </p:pic>
      <p:sp>
        <p:nvSpPr>
          <p:cNvPr id="4" name="Slide Number Placeholder 3"/>
          <p:cNvSpPr>
            <a:spLocks noGrp="1"/>
          </p:cNvSpPr>
          <p:nvPr>
            <p:ph type="sldNum" sz="quarter" idx="12"/>
          </p:nvPr>
        </p:nvSpPr>
        <p:spPr>
          <a:xfrm>
            <a:off x="11107546" y="6467144"/>
            <a:ext cx="681254" cy="365125"/>
          </a:xfrm>
        </p:spPr>
        <p:txBody>
          <a:bodyPr/>
          <a:lstStyle/>
          <a:p>
            <a:fld id="{490AA3F6-1618-3548-975A-DD1A2939A246}" type="slidenum">
              <a:rPr lang="fr-FR" sz="1200" smtClean="0"/>
              <a:t>12</a:t>
            </a:fld>
            <a:endParaRPr lang="fr-FR" dirty="0"/>
          </a:p>
        </p:txBody>
      </p:sp>
      <p:sp>
        <p:nvSpPr>
          <p:cNvPr id="5" name="Title 4"/>
          <p:cNvSpPr>
            <a:spLocks noGrp="1"/>
          </p:cNvSpPr>
          <p:nvPr>
            <p:ph type="title"/>
          </p:nvPr>
        </p:nvSpPr>
        <p:spPr>
          <a:xfrm>
            <a:off x="648173" y="115351"/>
            <a:ext cx="10800000" cy="1116849"/>
          </a:xfrm>
        </p:spPr>
        <p:txBody>
          <a:bodyPr/>
          <a:lstStyle/>
          <a:p>
            <a:r>
              <a:rPr lang="en-US" dirty="0"/>
              <a:t>CERN Diversity </a:t>
            </a:r>
            <a:r>
              <a:rPr lang="en-US" dirty="0" err="1"/>
              <a:t>Programme</a:t>
            </a:r>
            <a:br>
              <a:rPr lang="en-US" dirty="0"/>
            </a:br>
            <a:endParaRPr lang="en-US" dirty="0"/>
          </a:p>
        </p:txBody>
      </p:sp>
      <p:sp>
        <p:nvSpPr>
          <p:cNvPr id="16" name="TextBox 7">
            <a:extLst>
              <a:ext uri="{FF2B5EF4-FFF2-40B4-BE49-F238E27FC236}">
                <a16:creationId xmlns:a16="http://schemas.microsoft.com/office/drawing/2014/main" id="{81CE2006-8D72-4F57-8FE6-7B7C76947265}"/>
              </a:ext>
            </a:extLst>
          </p:cNvPr>
          <p:cNvSpPr txBox="1"/>
          <p:nvPr/>
        </p:nvSpPr>
        <p:spPr>
          <a:xfrm>
            <a:off x="7392144" y="404664"/>
            <a:ext cx="4738924" cy="5124480"/>
          </a:xfrm>
          <a:prstGeom prst="rect">
            <a:avLst/>
          </a:prstGeom>
          <a:solidFill>
            <a:srgbClr val="07426F"/>
          </a:solidFill>
          <a:ln>
            <a:solidFill>
              <a:srgbClr val="FF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spcBef>
                <a:spcPts val="600"/>
              </a:spcBef>
              <a:defRPr sz="1600" b="1">
                <a:latin typeface="+mn-lt"/>
                <a:ea typeface="+mn-ea"/>
                <a:cs typeface="+mn-cs"/>
                <a:sym typeface="Arial"/>
              </a:defRPr>
            </a:pPr>
            <a:r>
              <a:rPr sz="1600" dirty="0">
                <a:solidFill>
                  <a:schemeClr val="bg1"/>
                </a:solidFill>
              </a:rPr>
              <a:t>AD</a:t>
            </a:r>
            <a:r>
              <a:rPr lang="de-DE" sz="1600" dirty="0">
                <a:solidFill>
                  <a:schemeClr val="bg1"/>
                </a:solidFill>
              </a:rPr>
              <a:t> Experiments</a:t>
            </a:r>
            <a:r>
              <a:rPr sz="1600" dirty="0">
                <a:solidFill>
                  <a:schemeClr val="bg1"/>
                </a:solidFill>
              </a:rPr>
              <a:t>: Antiproton Decelerator for antimatter studies </a:t>
            </a:r>
          </a:p>
          <a:p>
            <a:pPr>
              <a:spcBef>
                <a:spcPts val="600"/>
              </a:spcBef>
              <a:defRPr sz="1600" b="1">
                <a:latin typeface="+mn-lt"/>
                <a:ea typeface="+mn-ea"/>
                <a:cs typeface="+mn-cs"/>
                <a:sym typeface="Arial"/>
              </a:defRPr>
            </a:pPr>
            <a:r>
              <a:rPr sz="1600" dirty="0">
                <a:solidFill>
                  <a:schemeClr val="bg1"/>
                </a:solidFill>
              </a:rPr>
              <a:t>AWAKE: proton-induced plasma </a:t>
            </a:r>
            <a:r>
              <a:rPr sz="1600" dirty="0" err="1">
                <a:solidFill>
                  <a:schemeClr val="bg1"/>
                </a:solidFill>
              </a:rPr>
              <a:t>wakefield</a:t>
            </a:r>
            <a:r>
              <a:rPr sz="1600" dirty="0">
                <a:solidFill>
                  <a:schemeClr val="bg1"/>
                </a:solidFill>
              </a:rPr>
              <a:t> acceleration</a:t>
            </a:r>
          </a:p>
          <a:p>
            <a:pPr>
              <a:spcBef>
                <a:spcPts val="600"/>
              </a:spcBef>
              <a:defRPr sz="1600" b="1">
                <a:latin typeface="+mn-lt"/>
                <a:ea typeface="+mn-ea"/>
                <a:cs typeface="+mn-cs"/>
                <a:sym typeface="Arial"/>
              </a:defRPr>
            </a:pPr>
            <a:r>
              <a:rPr sz="1600" dirty="0">
                <a:solidFill>
                  <a:schemeClr val="bg1"/>
                </a:solidFill>
              </a:rPr>
              <a:t>CLOUD: impact of cosmic rays on </a:t>
            </a:r>
            <a:r>
              <a:rPr sz="1600" dirty="0" err="1">
                <a:solidFill>
                  <a:schemeClr val="bg1"/>
                </a:solidFill>
              </a:rPr>
              <a:t>aeorosols</a:t>
            </a:r>
            <a:r>
              <a:rPr sz="1600" dirty="0">
                <a:solidFill>
                  <a:schemeClr val="bg1"/>
                </a:solidFill>
              </a:rPr>
              <a:t> and clouds</a:t>
            </a:r>
          </a:p>
          <a:p>
            <a:pPr>
              <a:spcBef>
                <a:spcPts val="600"/>
              </a:spcBef>
              <a:defRPr sz="1600" b="1">
                <a:latin typeface="+mn-lt"/>
                <a:ea typeface="+mn-ea"/>
                <a:cs typeface="+mn-cs"/>
                <a:sym typeface="Arial"/>
              </a:defRPr>
            </a:pPr>
            <a:r>
              <a:rPr sz="1600" dirty="0">
                <a:solidFill>
                  <a:schemeClr val="bg1"/>
                </a:solidFill>
              </a:rPr>
              <a:t>COMPASS</a:t>
            </a:r>
            <a:r>
              <a:rPr lang="de-DE" sz="1600" dirty="0">
                <a:solidFill>
                  <a:schemeClr val="bg1"/>
                </a:solidFill>
              </a:rPr>
              <a:t> </a:t>
            </a:r>
            <a:r>
              <a:rPr lang="de-DE" sz="1600" dirty="0">
                <a:solidFill>
                  <a:schemeClr val="bg1"/>
                </a:solidFill>
                <a:sym typeface="Wingdings" panose="05000000000000000000" pitchFamily="2" charset="2"/>
              </a:rPr>
              <a:t> </a:t>
            </a:r>
            <a:r>
              <a:rPr lang="de-DE" sz="1600" dirty="0">
                <a:solidFill>
                  <a:schemeClr val="bg1"/>
                </a:solidFill>
              </a:rPr>
              <a:t>AMBER</a:t>
            </a:r>
            <a:r>
              <a:rPr sz="1600" dirty="0">
                <a:solidFill>
                  <a:schemeClr val="bg1"/>
                </a:solidFill>
              </a:rPr>
              <a:t>: hadron structure and spectroscopy  </a:t>
            </a:r>
          </a:p>
          <a:p>
            <a:pPr>
              <a:spcBef>
                <a:spcPts val="600"/>
              </a:spcBef>
              <a:defRPr sz="1600" b="1">
                <a:latin typeface="+mn-lt"/>
                <a:ea typeface="+mn-ea"/>
                <a:cs typeface="+mn-cs"/>
                <a:sym typeface="Arial"/>
              </a:defRPr>
            </a:pPr>
            <a:r>
              <a:rPr sz="1600" dirty="0">
                <a:solidFill>
                  <a:schemeClr val="bg1"/>
                </a:solidFill>
              </a:rPr>
              <a:t>ISOLDE: radioactive nuclei facility</a:t>
            </a:r>
          </a:p>
          <a:p>
            <a:pPr>
              <a:spcBef>
                <a:spcPts val="600"/>
              </a:spcBef>
              <a:defRPr sz="1600" b="1">
                <a:latin typeface="+mn-lt"/>
                <a:ea typeface="+mn-ea"/>
                <a:cs typeface="+mn-cs"/>
                <a:sym typeface="Arial"/>
              </a:defRPr>
            </a:pPr>
            <a:r>
              <a:rPr sz="1600" dirty="0">
                <a:solidFill>
                  <a:schemeClr val="bg1"/>
                </a:solidFill>
              </a:rPr>
              <a:t>NA61/S</a:t>
            </a:r>
            <a:r>
              <a:rPr lang="de-DE" sz="1600" dirty="0">
                <a:solidFill>
                  <a:schemeClr val="bg1"/>
                </a:solidFill>
              </a:rPr>
              <a:t>HINE</a:t>
            </a:r>
            <a:r>
              <a:rPr sz="1600" dirty="0">
                <a:solidFill>
                  <a:schemeClr val="bg1"/>
                </a:solidFill>
              </a:rPr>
              <a:t>: ions and neutrino targets</a:t>
            </a:r>
          </a:p>
          <a:p>
            <a:pPr>
              <a:spcBef>
                <a:spcPts val="600"/>
              </a:spcBef>
              <a:defRPr sz="1600" b="1">
                <a:latin typeface="+mn-lt"/>
                <a:ea typeface="+mn-ea"/>
                <a:cs typeface="+mn-cs"/>
                <a:sym typeface="Arial"/>
              </a:defRPr>
            </a:pPr>
            <a:r>
              <a:rPr sz="1600" dirty="0">
                <a:solidFill>
                  <a:schemeClr val="bg1"/>
                </a:solidFill>
              </a:rPr>
              <a:t>NA62: rare kaon decays</a:t>
            </a:r>
          </a:p>
          <a:p>
            <a:pPr>
              <a:spcBef>
                <a:spcPts val="600"/>
              </a:spcBef>
              <a:defRPr sz="1600" b="1">
                <a:latin typeface="+mn-lt"/>
                <a:ea typeface="+mn-ea"/>
                <a:cs typeface="+mn-cs"/>
                <a:sym typeface="Arial"/>
              </a:defRPr>
            </a:pPr>
            <a:r>
              <a:rPr sz="1600" dirty="0">
                <a:solidFill>
                  <a:schemeClr val="bg1"/>
                </a:solidFill>
              </a:rPr>
              <a:t>NA63: radiation processes in strong EM fields</a:t>
            </a:r>
          </a:p>
          <a:p>
            <a:pPr>
              <a:spcBef>
                <a:spcPts val="600"/>
              </a:spcBef>
              <a:defRPr sz="1600" b="1">
                <a:latin typeface="+mn-lt"/>
                <a:ea typeface="+mn-ea"/>
                <a:cs typeface="+mn-cs"/>
                <a:sym typeface="Arial"/>
              </a:defRPr>
            </a:pPr>
            <a:r>
              <a:rPr sz="1600" dirty="0">
                <a:solidFill>
                  <a:schemeClr val="bg1"/>
                </a:solidFill>
              </a:rPr>
              <a:t>NA64: search for dark photons</a:t>
            </a:r>
            <a:endParaRPr lang="de-DE" sz="1600" dirty="0">
              <a:solidFill>
                <a:schemeClr val="bg1"/>
              </a:solidFill>
            </a:endParaRPr>
          </a:p>
          <a:p>
            <a:pPr>
              <a:spcBef>
                <a:spcPts val="600"/>
              </a:spcBef>
              <a:defRPr sz="1600" b="1">
                <a:latin typeface="+mn-lt"/>
                <a:ea typeface="+mn-ea"/>
                <a:cs typeface="+mn-cs"/>
                <a:sym typeface="Arial"/>
              </a:defRPr>
            </a:pPr>
            <a:r>
              <a:rPr lang="de-DE" sz="1600" dirty="0">
                <a:solidFill>
                  <a:schemeClr val="bg1"/>
                </a:solidFill>
              </a:rPr>
              <a:t>NA65: </a:t>
            </a:r>
            <a:r>
              <a:rPr lang="de-DE" sz="1600" dirty="0" err="1">
                <a:solidFill>
                  <a:schemeClr val="bg1"/>
                </a:solidFill>
              </a:rPr>
              <a:t>study</a:t>
            </a:r>
            <a:r>
              <a:rPr lang="de-DE" sz="1600" dirty="0">
                <a:solidFill>
                  <a:schemeClr val="bg1"/>
                </a:solidFill>
              </a:rPr>
              <a:t> </a:t>
            </a:r>
            <a:r>
              <a:rPr lang="de-DE" sz="1600" dirty="0" err="1">
                <a:solidFill>
                  <a:schemeClr val="bg1"/>
                </a:solidFill>
              </a:rPr>
              <a:t>of</a:t>
            </a:r>
            <a:r>
              <a:rPr lang="de-DE" sz="1600" dirty="0">
                <a:solidFill>
                  <a:schemeClr val="bg1"/>
                </a:solidFill>
              </a:rPr>
              <a:t> tau </a:t>
            </a:r>
            <a:r>
              <a:rPr lang="de-DE" sz="1600" dirty="0" err="1">
                <a:solidFill>
                  <a:schemeClr val="bg1"/>
                </a:solidFill>
              </a:rPr>
              <a:t>neutrino</a:t>
            </a:r>
            <a:r>
              <a:rPr lang="de-DE" sz="1600" dirty="0">
                <a:solidFill>
                  <a:schemeClr val="bg1"/>
                </a:solidFill>
              </a:rPr>
              <a:t> </a:t>
            </a:r>
            <a:r>
              <a:rPr lang="de-DE" sz="1600" dirty="0" err="1">
                <a:solidFill>
                  <a:schemeClr val="bg1"/>
                </a:solidFill>
              </a:rPr>
              <a:t>production</a:t>
            </a:r>
            <a:endParaRPr sz="1600" dirty="0">
              <a:solidFill>
                <a:schemeClr val="bg1"/>
              </a:solidFill>
            </a:endParaRPr>
          </a:p>
          <a:p>
            <a:pPr>
              <a:spcBef>
                <a:spcPts val="600"/>
              </a:spcBef>
              <a:defRPr sz="1600" b="1">
                <a:latin typeface="+mn-lt"/>
                <a:ea typeface="+mn-ea"/>
                <a:cs typeface="+mn-cs"/>
                <a:sym typeface="Arial"/>
              </a:defRPr>
            </a:pPr>
            <a:r>
              <a:rPr sz="1600" dirty="0">
                <a:solidFill>
                  <a:schemeClr val="bg1"/>
                </a:solidFill>
              </a:rPr>
              <a:t>Neutrino Platform: </a:t>
            </a:r>
            <a:r>
              <a:rPr lang="el-GR" sz="1600" dirty="0">
                <a:solidFill>
                  <a:schemeClr val="bg1"/>
                </a:solidFill>
                <a:latin typeface="Times New Roman" panose="02020603050405020304" pitchFamily="18" charset="0"/>
                <a:cs typeface="Times New Roman" panose="02020603050405020304" pitchFamily="18" charset="0"/>
              </a:rPr>
              <a:t>ν</a:t>
            </a:r>
            <a:r>
              <a:rPr sz="1600" dirty="0">
                <a:solidFill>
                  <a:schemeClr val="bg1"/>
                </a:solidFill>
              </a:rPr>
              <a:t> detector R&amp;D for experiments in </a:t>
            </a:r>
            <a:r>
              <a:rPr lang="de-DE" sz="1600" dirty="0" err="1">
                <a:solidFill>
                  <a:schemeClr val="bg1"/>
                </a:solidFill>
              </a:rPr>
              <a:t>the</a:t>
            </a:r>
            <a:r>
              <a:rPr lang="de-DE" sz="1600" dirty="0">
                <a:solidFill>
                  <a:schemeClr val="bg1"/>
                </a:solidFill>
              </a:rPr>
              <a:t> </a:t>
            </a:r>
            <a:r>
              <a:rPr sz="1600" dirty="0">
                <a:solidFill>
                  <a:schemeClr val="bg1"/>
                </a:solidFill>
              </a:rPr>
              <a:t>US,</a:t>
            </a:r>
            <a:r>
              <a:rPr lang="de-DE" sz="1600" dirty="0">
                <a:solidFill>
                  <a:schemeClr val="bg1"/>
                </a:solidFill>
              </a:rPr>
              <a:t> </a:t>
            </a:r>
            <a:r>
              <a:rPr sz="1600" dirty="0">
                <a:solidFill>
                  <a:schemeClr val="bg1"/>
                </a:solidFill>
              </a:rPr>
              <a:t>Japan</a:t>
            </a:r>
          </a:p>
          <a:p>
            <a:pPr>
              <a:spcBef>
                <a:spcPts val="600"/>
              </a:spcBef>
              <a:defRPr sz="1600" b="1">
                <a:latin typeface="+mn-lt"/>
                <a:ea typeface="+mn-ea"/>
                <a:cs typeface="+mn-cs"/>
                <a:sym typeface="Arial"/>
              </a:defRPr>
            </a:pPr>
            <a:r>
              <a:rPr sz="1600" dirty="0">
                <a:solidFill>
                  <a:schemeClr val="bg1"/>
                </a:solidFill>
              </a:rPr>
              <a:t>n-TOF: n-induced cross-sections</a:t>
            </a:r>
          </a:p>
        </p:txBody>
      </p:sp>
      <p:sp>
        <p:nvSpPr>
          <p:cNvPr id="18" name="TextBox 8">
            <a:extLst>
              <a:ext uri="{FF2B5EF4-FFF2-40B4-BE49-F238E27FC236}">
                <a16:creationId xmlns:a16="http://schemas.microsoft.com/office/drawing/2014/main" id="{3ECBB215-4C21-4DCC-BA71-EE46F9F728AB}"/>
              </a:ext>
            </a:extLst>
          </p:cNvPr>
          <p:cNvSpPr txBox="1"/>
          <p:nvPr/>
        </p:nvSpPr>
        <p:spPr>
          <a:xfrm>
            <a:off x="7780510" y="5644268"/>
            <a:ext cx="3344824" cy="338554"/>
          </a:xfrm>
          <a:prstGeom prst="rect">
            <a:avLst/>
          </a:prstGeom>
          <a:solidFill>
            <a:schemeClr val="accent3">
              <a:lumOff val="4017"/>
            </a:schemeClr>
          </a:solidFill>
          <a:ln>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r">
              <a:defRPr sz="1600">
                <a:latin typeface="+mn-lt"/>
                <a:ea typeface="+mn-ea"/>
                <a:cs typeface="+mn-cs"/>
                <a:sym typeface="Arial"/>
              </a:defRPr>
            </a:lvl1pPr>
          </a:lstStyle>
          <a:p>
            <a:r>
              <a:rPr dirty="0">
                <a:solidFill>
                  <a:schemeClr val="bg1"/>
                </a:solidFill>
              </a:rPr>
              <a:t>~20 projects with &gt; 1200 </a:t>
            </a:r>
            <a:r>
              <a:rPr lang="de-DE" dirty="0" err="1">
                <a:solidFill>
                  <a:schemeClr val="bg1"/>
                </a:solidFill>
              </a:rPr>
              <a:t>scientists</a:t>
            </a:r>
            <a:r>
              <a:rPr dirty="0">
                <a:solidFill>
                  <a:schemeClr val="bg1"/>
                </a:solidFill>
              </a:rPr>
              <a:t> </a:t>
            </a:r>
          </a:p>
        </p:txBody>
      </p:sp>
      <p:sp>
        <p:nvSpPr>
          <p:cNvPr id="6" name="TextBox 5">
            <a:extLst>
              <a:ext uri="{FF2B5EF4-FFF2-40B4-BE49-F238E27FC236}">
                <a16:creationId xmlns:a16="http://schemas.microsoft.com/office/drawing/2014/main" id="{3DAAE78A-2D6A-47BB-A4C1-0A07DB0E4B76}"/>
              </a:ext>
            </a:extLst>
          </p:cNvPr>
          <p:cNvSpPr txBox="1"/>
          <p:nvPr/>
        </p:nvSpPr>
        <p:spPr>
          <a:xfrm>
            <a:off x="614024" y="4211686"/>
            <a:ext cx="4638457" cy="492443"/>
          </a:xfrm>
          <a:prstGeom prst="rect">
            <a:avLst/>
          </a:prstGeom>
          <a:noFill/>
        </p:spPr>
        <p:txBody>
          <a:bodyPr wrap="square" lIns="0" tIns="0" rIns="0" bIns="0" rtlCol="0">
            <a:spAutoFit/>
          </a:bodyPr>
          <a:lstStyle/>
          <a:p>
            <a:pPr algn="l"/>
            <a:r>
              <a:rPr lang="en-US" sz="1600" dirty="0">
                <a:solidFill>
                  <a:srgbClr val="2F2F2F"/>
                </a:solidFill>
              </a:rPr>
              <a:t>Future of the diversity </a:t>
            </a:r>
            <a:r>
              <a:rPr lang="en-US" sz="1600" dirty="0" err="1">
                <a:solidFill>
                  <a:srgbClr val="2F2F2F"/>
                </a:solidFill>
              </a:rPr>
              <a:t>programme</a:t>
            </a:r>
            <a:r>
              <a:rPr lang="en-US" sz="1600" dirty="0">
                <a:solidFill>
                  <a:srgbClr val="2F2F2F"/>
                </a:solidFill>
              </a:rPr>
              <a:t> discussed in the </a:t>
            </a:r>
            <a:br>
              <a:rPr lang="en-US" sz="1600" dirty="0">
                <a:solidFill>
                  <a:srgbClr val="2F2F2F"/>
                </a:solidFill>
              </a:rPr>
            </a:br>
            <a:r>
              <a:rPr lang="en-US" sz="1600" dirty="0">
                <a:solidFill>
                  <a:srgbClr val="2F2F2F"/>
                </a:solidFill>
                <a:hlinkClick r:id="rId4"/>
              </a:rPr>
              <a:t>Physics Beyond Collider study </a:t>
            </a:r>
            <a:r>
              <a:rPr lang="en-US" sz="1600" dirty="0">
                <a:hlinkClick r:id="rId5"/>
              </a:rPr>
              <a:t>/</a:t>
            </a:r>
            <a:endParaRPr lang="en-US" sz="1600" dirty="0"/>
          </a:p>
        </p:txBody>
      </p:sp>
      <p:pic>
        <p:nvPicPr>
          <p:cNvPr id="8" name="Picture 7">
            <a:extLst>
              <a:ext uri="{FF2B5EF4-FFF2-40B4-BE49-F238E27FC236}">
                <a16:creationId xmlns:a16="http://schemas.microsoft.com/office/drawing/2014/main" id="{F72FE667-BEBC-44D9-BB47-4AD86B005637}"/>
              </a:ext>
            </a:extLst>
          </p:cNvPr>
          <p:cNvPicPr>
            <a:picLocks noChangeAspect="1"/>
          </p:cNvPicPr>
          <p:nvPr/>
        </p:nvPicPr>
        <p:blipFill>
          <a:blip r:embed="rId6"/>
          <a:stretch>
            <a:fillRect/>
          </a:stretch>
        </p:blipFill>
        <p:spPr>
          <a:xfrm>
            <a:off x="5552235" y="3212976"/>
            <a:ext cx="1565711" cy="1491153"/>
          </a:xfrm>
          <a:prstGeom prst="rect">
            <a:avLst/>
          </a:prstGeom>
        </p:spPr>
      </p:pic>
      <p:sp>
        <p:nvSpPr>
          <p:cNvPr id="14" name="Speech Bubble: Rectangle 13">
            <a:extLst>
              <a:ext uri="{FF2B5EF4-FFF2-40B4-BE49-F238E27FC236}">
                <a16:creationId xmlns:a16="http://schemas.microsoft.com/office/drawing/2014/main" id="{8EECD9C9-123B-4E99-8760-D05303946B61}"/>
              </a:ext>
            </a:extLst>
          </p:cNvPr>
          <p:cNvSpPr/>
          <p:nvPr/>
        </p:nvSpPr>
        <p:spPr>
          <a:xfrm>
            <a:off x="3575720" y="2348880"/>
            <a:ext cx="3063151" cy="576064"/>
          </a:xfrm>
          <a:prstGeom prst="wedgeRectCallout">
            <a:avLst>
              <a:gd name="adj1" fmla="val -58429"/>
              <a:gd name="adj2" fmla="val -158916"/>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631E853-1A98-42AC-BF25-04AA4ADC0DE2}"/>
              </a:ext>
            </a:extLst>
          </p:cNvPr>
          <p:cNvSpPr/>
          <p:nvPr/>
        </p:nvSpPr>
        <p:spPr>
          <a:xfrm>
            <a:off x="3668821" y="2420888"/>
            <a:ext cx="2970050" cy="4083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FF3300"/>
                </a:solidFill>
              </a:rPr>
              <a:t>ECN3 upgrade </a:t>
            </a:r>
            <a:r>
              <a:rPr lang="en-US" sz="1600" b="1" dirty="0">
                <a:solidFill>
                  <a:srgbClr val="FF3300"/>
                </a:solidFill>
                <a:sym typeface="Wingdings" panose="05000000000000000000" pitchFamily="2" charset="2"/>
              </a:rPr>
              <a:t> </a:t>
            </a:r>
            <a:r>
              <a:rPr lang="en-US" sz="1600" b="1" dirty="0" err="1">
                <a:solidFill>
                  <a:srgbClr val="FF3300"/>
                </a:solidFill>
                <a:sym typeface="Wingdings" panose="05000000000000000000" pitchFamily="2" charset="2"/>
              </a:rPr>
              <a:t>SHiP</a:t>
            </a:r>
            <a:endParaRPr lang="en-US" sz="1600" dirty="0"/>
          </a:p>
        </p:txBody>
      </p:sp>
      <p:sp>
        <p:nvSpPr>
          <p:cNvPr id="13" name="Inhaltsplatzhalter 1">
            <a:extLst>
              <a:ext uri="{FF2B5EF4-FFF2-40B4-BE49-F238E27FC236}">
                <a16:creationId xmlns:a16="http://schemas.microsoft.com/office/drawing/2014/main" id="{D89739E7-15E6-4ADE-8782-90AA5AF88925}"/>
              </a:ext>
            </a:extLst>
          </p:cNvPr>
          <p:cNvSpPr txBox="1">
            <a:spLocks/>
          </p:cNvSpPr>
          <p:nvPr/>
        </p:nvSpPr>
        <p:spPr>
          <a:xfrm>
            <a:off x="41349" y="4797152"/>
            <a:ext cx="3034011" cy="1497589"/>
          </a:xfrm>
          <a:prstGeom prst="rect">
            <a:avLst/>
          </a:prstGeom>
          <a:solidFill>
            <a:schemeClr val="bg1">
              <a:lumMod val="85000"/>
            </a:schemeClr>
          </a:solidFill>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600"/>
              </a:spcAft>
            </a:pPr>
            <a:r>
              <a:rPr lang="en-US" sz="1600" b="0" dirty="0">
                <a:solidFill>
                  <a:srgbClr val="2F2F2F"/>
                </a:solidFill>
              </a:rPr>
              <a:t>Topics include:</a:t>
            </a:r>
          </a:p>
          <a:p>
            <a:pPr marL="285750" indent="-285750">
              <a:spcBef>
                <a:spcPts val="0"/>
              </a:spcBef>
              <a:spcAft>
                <a:spcPts val="600"/>
              </a:spcAft>
              <a:buFont typeface="Wingdings" panose="05000000000000000000" pitchFamily="2" charset="2"/>
              <a:buChar char="q"/>
            </a:pPr>
            <a:r>
              <a:rPr lang="en-US" sz="1600" b="0" dirty="0">
                <a:solidFill>
                  <a:srgbClr val="2F2F2F"/>
                </a:solidFill>
              </a:rPr>
              <a:t>LHC injectors</a:t>
            </a:r>
          </a:p>
          <a:p>
            <a:pPr marL="285750" indent="-285750">
              <a:spcBef>
                <a:spcPts val="0"/>
              </a:spcBef>
              <a:spcAft>
                <a:spcPts val="600"/>
              </a:spcAft>
              <a:buFont typeface="Wingdings" panose="05000000000000000000" pitchFamily="2" charset="2"/>
              <a:buChar char="q"/>
            </a:pPr>
            <a:r>
              <a:rPr lang="en-US" sz="1600" b="0" dirty="0">
                <a:solidFill>
                  <a:srgbClr val="2F2F2F"/>
                </a:solidFill>
              </a:rPr>
              <a:t>Low energy facilities</a:t>
            </a:r>
          </a:p>
          <a:p>
            <a:pPr marL="285750" indent="-285750">
              <a:spcBef>
                <a:spcPts val="0"/>
              </a:spcBef>
              <a:spcAft>
                <a:spcPts val="600"/>
              </a:spcAft>
              <a:buFont typeface="Wingdings" panose="05000000000000000000" pitchFamily="2" charset="2"/>
              <a:buChar char="q"/>
            </a:pPr>
            <a:r>
              <a:rPr lang="en-US" sz="1600" b="0" dirty="0">
                <a:solidFill>
                  <a:srgbClr val="2F2F2F"/>
                </a:solidFill>
              </a:rPr>
              <a:t>High energy fixed target</a:t>
            </a:r>
          </a:p>
          <a:p>
            <a:pPr marL="285750" indent="-285750">
              <a:spcBef>
                <a:spcPts val="0"/>
              </a:spcBef>
              <a:spcAft>
                <a:spcPts val="600"/>
              </a:spcAft>
              <a:buFont typeface="Wingdings" panose="05000000000000000000" pitchFamily="2" charset="2"/>
              <a:buChar char="q"/>
            </a:pPr>
            <a:r>
              <a:rPr lang="en-US" sz="1600" b="0" dirty="0">
                <a:solidFill>
                  <a:srgbClr val="2F2F2F"/>
                </a:solidFill>
              </a:rPr>
              <a:t>Opportunities gamma-factory</a:t>
            </a:r>
          </a:p>
          <a:p>
            <a:pPr>
              <a:spcBef>
                <a:spcPts val="0"/>
              </a:spcBef>
              <a:spcAft>
                <a:spcPts val="600"/>
              </a:spcAft>
            </a:pPr>
            <a:endParaRPr lang="en-US" sz="1600" b="0" dirty="0">
              <a:solidFill>
                <a:srgbClr val="2F2F2F"/>
              </a:solidFill>
            </a:endParaRPr>
          </a:p>
        </p:txBody>
      </p:sp>
      <p:sp>
        <p:nvSpPr>
          <p:cNvPr id="19" name="Inhaltsplatzhalter 1">
            <a:extLst>
              <a:ext uri="{FF2B5EF4-FFF2-40B4-BE49-F238E27FC236}">
                <a16:creationId xmlns:a16="http://schemas.microsoft.com/office/drawing/2014/main" id="{EC04F3A2-28DB-424E-9054-F0C04EA3F2DF}"/>
              </a:ext>
            </a:extLst>
          </p:cNvPr>
          <p:cNvSpPr txBox="1">
            <a:spLocks/>
          </p:cNvSpPr>
          <p:nvPr/>
        </p:nvSpPr>
        <p:spPr>
          <a:xfrm>
            <a:off x="3071665" y="4781295"/>
            <a:ext cx="4248472" cy="1512167"/>
          </a:xfrm>
          <a:prstGeom prst="rect">
            <a:avLst/>
          </a:prstGeom>
          <a:solidFill>
            <a:schemeClr val="bg1">
              <a:lumMod val="85000"/>
            </a:schemeClr>
          </a:solidFill>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spcBef>
                <a:spcPts val="0"/>
              </a:spcBef>
              <a:spcAft>
                <a:spcPts val="600"/>
              </a:spcAft>
              <a:buFont typeface="Wingdings" panose="05000000000000000000" pitchFamily="2" charset="2"/>
              <a:buChar char="q"/>
            </a:pPr>
            <a:r>
              <a:rPr lang="en-US" sz="1600" b="0" dirty="0">
                <a:solidFill>
                  <a:srgbClr val="2F2F2F"/>
                </a:solidFill>
              </a:rPr>
              <a:t>Precision measurement and rare decays</a:t>
            </a:r>
          </a:p>
          <a:p>
            <a:pPr marL="285750" indent="-285750">
              <a:spcBef>
                <a:spcPts val="0"/>
              </a:spcBef>
              <a:spcAft>
                <a:spcPts val="600"/>
              </a:spcAft>
              <a:buFont typeface="Wingdings" panose="05000000000000000000" pitchFamily="2" charset="2"/>
              <a:buChar char="q"/>
            </a:pPr>
            <a:r>
              <a:rPr lang="en-US" sz="1600" b="0" dirty="0">
                <a:solidFill>
                  <a:srgbClr val="2F2F2F"/>
                </a:solidFill>
              </a:rPr>
              <a:t>High energy beam dumps</a:t>
            </a:r>
          </a:p>
          <a:p>
            <a:pPr marL="285750" indent="-285750">
              <a:spcBef>
                <a:spcPts val="0"/>
              </a:spcBef>
              <a:spcAft>
                <a:spcPts val="600"/>
              </a:spcAft>
              <a:buFont typeface="Wingdings" panose="05000000000000000000" pitchFamily="2" charset="2"/>
              <a:buChar char="q"/>
            </a:pPr>
            <a:r>
              <a:rPr lang="en-US" sz="1600" b="0" dirty="0">
                <a:solidFill>
                  <a:srgbClr val="2F2F2F"/>
                </a:solidFill>
              </a:rPr>
              <a:t>Low energy hidden sector (axions, EDM)</a:t>
            </a:r>
          </a:p>
          <a:p>
            <a:pPr marL="285750" indent="-285750">
              <a:spcBef>
                <a:spcPts val="0"/>
              </a:spcBef>
              <a:spcAft>
                <a:spcPts val="600"/>
              </a:spcAft>
              <a:buFont typeface="Wingdings" panose="05000000000000000000" pitchFamily="2" charset="2"/>
              <a:buChar char="q"/>
            </a:pPr>
            <a:r>
              <a:rPr lang="en-US" sz="1600" b="0" dirty="0">
                <a:solidFill>
                  <a:srgbClr val="2F2F2F"/>
                </a:solidFill>
              </a:rPr>
              <a:t>QCD and Heavy Ion</a:t>
            </a:r>
          </a:p>
          <a:p>
            <a:pPr>
              <a:spcBef>
                <a:spcPts val="0"/>
              </a:spcBef>
              <a:spcAft>
                <a:spcPts val="600"/>
              </a:spcAft>
            </a:pPr>
            <a:endParaRPr lang="en-US" sz="1600" b="0" dirty="0">
              <a:solidFill>
                <a:srgbClr val="2F2F2F"/>
              </a:solidFill>
            </a:endParaRPr>
          </a:p>
          <a:p>
            <a:pPr>
              <a:spcBef>
                <a:spcPts val="0"/>
              </a:spcBef>
              <a:spcAft>
                <a:spcPts val="600"/>
              </a:spcAft>
            </a:pPr>
            <a:endParaRPr lang="en-US" sz="1600" b="0" dirty="0">
              <a:solidFill>
                <a:srgbClr val="2F2F2F"/>
              </a:solidFill>
            </a:endParaRPr>
          </a:p>
        </p:txBody>
      </p:sp>
      <p:sp>
        <p:nvSpPr>
          <p:cNvPr id="2" name="Date Placeholder 1">
            <a:extLst>
              <a:ext uri="{FF2B5EF4-FFF2-40B4-BE49-F238E27FC236}">
                <a16:creationId xmlns:a16="http://schemas.microsoft.com/office/drawing/2014/main" id="{D0FD3F18-3460-4C1E-ACEC-3B3522CEAB69}"/>
              </a:ext>
            </a:extLst>
          </p:cNvPr>
          <p:cNvSpPr>
            <a:spLocks noGrp="1"/>
          </p:cNvSpPr>
          <p:nvPr>
            <p:ph type="dt" sz="half" idx="10"/>
          </p:nvPr>
        </p:nvSpPr>
        <p:spPr/>
        <p:txBody>
          <a:bodyPr/>
          <a:lstStyle/>
          <a:p>
            <a:r>
              <a:rPr lang="en-US"/>
              <a:t>28.05.2024</a:t>
            </a:r>
            <a:endParaRPr lang="fr-FR"/>
          </a:p>
        </p:txBody>
      </p:sp>
      <p:sp>
        <p:nvSpPr>
          <p:cNvPr id="3" name="Footer Placeholder 2">
            <a:extLst>
              <a:ext uri="{FF2B5EF4-FFF2-40B4-BE49-F238E27FC236}">
                <a16:creationId xmlns:a16="http://schemas.microsoft.com/office/drawing/2014/main" id="{DA372B1B-3E61-4290-836C-D923F719FE78}"/>
              </a:ext>
            </a:extLst>
          </p:cNvPr>
          <p:cNvSpPr>
            <a:spLocks noGrp="1"/>
          </p:cNvSpPr>
          <p:nvPr>
            <p:ph type="ftr" sz="quarter" idx="11"/>
          </p:nvPr>
        </p:nvSpPr>
        <p:spPr/>
        <p:txBody>
          <a:bodyPr/>
          <a:lstStyle/>
          <a:p>
            <a:r>
              <a:rPr lang="en-GB"/>
              <a:t>J. Mnich | CERN Highlights and Future Plans</a:t>
            </a:r>
            <a:endParaRPr lang="fr-FR"/>
          </a:p>
        </p:txBody>
      </p:sp>
    </p:spTree>
    <p:extLst>
      <p:ext uri="{BB962C8B-B14F-4D97-AF65-F5344CB8AC3E}">
        <p14:creationId xmlns:p14="http://schemas.microsoft.com/office/powerpoint/2010/main" val="256884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animBg="1"/>
      <p:bldP spid="17" grpId="0"/>
      <p:bldP spid="13" grpId="0" animBg="1"/>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3C35BA1-1034-4F57-8962-0828CFB24047}"/>
              </a:ext>
            </a:extLst>
          </p:cNvPr>
          <p:cNvSpPr>
            <a:spLocks noGrp="1"/>
          </p:cNvSpPr>
          <p:nvPr>
            <p:ph type="sldNum" sz="quarter" idx="12"/>
          </p:nvPr>
        </p:nvSpPr>
        <p:spPr/>
        <p:txBody>
          <a:bodyPr/>
          <a:lstStyle/>
          <a:p>
            <a:fld id="{490AA3F6-1618-3548-975A-DD1A2939A246}" type="slidenum">
              <a:rPr lang="fr-FR" smtClean="0"/>
              <a:t>13</a:t>
            </a:fld>
            <a:endParaRPr lang="fr-FR"/>
          </a:p>
        </p:txBody>
      </p:sp>
      <p:sp>
        <p:nvSpPr>
          <p:cNvPr id="3" name="Title 2">
            <a:extLst>
              <a:ext uri="{FF2B5EF4-FFF2-40B4-BE49-F238E27FC236}">
                <a16:creationId xmlns:a16="http://schemas.microsoft.com/office/drawing/2014/main" id="{6D016E45-B409-4FAB-890D-D78307657917}"/>
              </a:ext>
            </a:extLst>
          </p:cNvPr>
          <p:cNvSpPr>
            <a:spLocks noGrp="1"/>
          </p:cNvSpPr>
          <p:nvPr>
            <p:ph type="title"/>
          </p:nvPr>
        </p:nvSpPr>
        <p:spPr>
          <a:xfrm>
            <a:off x="479376" y="188641"/>
            <a:ext cx="10800000" cy="720080"/>
          </a:xfrm>
        </p:spPr>
        <p:txBody>
          <a:bodyPr/>
          <a:lstStyle/>
          <a:p>
            <a:r>
              <a:rPr lang="en-GB" dirty="0" err="1"/>
              <a:t>SHiP</a:t>
            </a:r>
            <a:endParaRPr lang="en-GB" dirty="0"/>
          </a:p>
        </p:txBody>
      </p:sp>
      <p:pic>
        <p:nvPicPr>
          <p:cNvPr id="5" name="Picture 4">
            <a:extLst>
              <a:ext uri="{FF2B5EF4-FFF2-40B4-BE49-F238E27FC236}">
                <a16:creationId xmlns:a16="http://schemas.microsoft.com/office/drawing/2014/main" id="{AFD9A903-AF1A-4A38-B770-DC7C8B750388}"/>
              </a:ext>
            </a:extLst>
          </p:cNvPr>
          <p:cNvPicPr>
            <a:picLocks noChangeAspect="1"/>
          </p:cNvPicPr>
          <p:nvPr/>
        </p:nvPicPr>
        <p:blipFill>
          <a:blip r:embed="rId2"/>
          <a:stretch>
            <a:fillRect/>
          </a:stretch>
        </p:blipFill>
        <p:spPr>
          <a:xfrm>
            <a:off x="4223792" y="392960"/>
            <a:ext cx="7667250" cy="3124474"/>
          </a:xfrm>
          <a:prstGeom prst="rect">
            <a:avLst/>
          </a:prstGeom>
        </p:spPr>
      </p:pic>
      <p:pic>
        <p:nvPicPr>
          <p:cNvPr id="6" name="Picture 5">
            <a:extLst>
              <a:ext uri="{FF2B5EF4-FFF2-40B4-BE49-F238E27FC236}">
                <a16:creationId xmlns:a16="http://schemas.microsoft.com/office/drawing/2014/main" id="{7B25454E-4441-4092-9E48-524DF8E74440}"/>
              </a:ext>
            </a:extLst>
          </p:cNvPr>
          <p:cNvPicPr>
            <a:picLocks noChangeAspect="1"/>
          </p:cNvPicPr>
          <p:nvPr/>
        </p:nvPicPr>
        <p:blipFill>
          <a:blip r:embed="rId3"/>
          <a:stretch>
            <a:fillRect/>
          </a:stretch>
        </p:blipFill>
        <p:spPr>
          <a:xfrm>
            <a:off x="4362503" y="3520330"/>
            <a:ext cx="7422129" cy="2592288"/>
          </a:xfrm>
          <a:prstGeom prst="rect">
            <a:avLst/>
          </a:prstGeom>
        </p:spPr>
      </p:pic>
      <p:sp>
        <p:nvSpPr>
          <p:cNvPr id="7" name="Rectangle 6">
            <a:extLst>
              <a:ext uri="{FF2B5EF4-FFF2-40B4-BE49-F238E27FC236}">
                <a16:creationId xmlns:a16="http://schemas.microsoft.com/office/drawing/2014/main" id="{91B9FCDB-DDC6-4286-9A58-8D696AE39609}"/>
              </a:ext>
            </a:extLst>
          </p:cNvPr>
          <p:cNvSpPr/>
          <p:nvPr/>
        </p:nvSpPr>
        <p:spPr>
          <a:xfrm>
            <a:off x="69278" y="1052736"/>
            <a:ext cx="4942379" cy="3804118"/>
          </a:xfrm>
          <a:prstGeom prst="rect">
            <a:avLst/>
          </a:prstGeom>
        </p:spPr>
        <p:txBody>
          <a:bodyPr wrap="none">
            <a:spAutoFit/>
          </a:bodyPr>
          <a:lstStyle/>
          <a:p>
            <a:pPr>
              <a:lnSpc>
                <a:spcPct val="90000"/>
              </a:lnSpc>
              <a:spcAft>
                <a:spcPts val="600"/>
              </a:spcAft>
            </a:pPr>
            <a:r>
              <a:rPr lang="en-GB" dirty="0">
                <a:solidFill>
                  <a:srgbClr val="080808"/>
                </a:solidFill>
              </a:rPr>
              <a:t>Search for Hidden Particles (</a:t>
            </a:r>
            <a:r>
              <a:rPr lang="en-GB" dirty="0" err="1">
                <a:solidFill>
                  <a:srgbClr val="080808"/>
                </a:solidFill>
              </a:rPr>
              <a:t>SHiP</a:t>
            </a:r>
            <a:r>
              <a:rPr lang="en-GB" dirty="0">
                <a:solidFill>
                  <a:srgbClr val="080808"/>
                </a:solidFill>
              </a:rPr>
              <a:t>)</a:t>
            </a:r>
          </a:p>
          <a:p>
            <a:pPr marL="285750" indent="-285750">
              <a:lnSpc>
                <a:spcPct val="90000"/>
              </a:lnSpc>
              <a:spcAft>
                <a:spcPts val="600"/>
              </a:spcAft>
              <a:buFont typeface="Wingdings" panose="05000000000000000000" pitchFamily="2" charset="2"/>
              <a:buChar char="q"/>
            </a:pPr>
            <a:r>
              <a:rPr lang="en-GB" dirty="0">
                <a:solidFill>
                  <a:srgbClr val="080808"/>
                </a:solidFill>
              </a:rPr>
              <a:t>Beam dump experiment</a:t>
            </a:r>
          </a:p>
          <a:p>
            <a:pPr marL="285750" indent="-285750">
              <a:lnSpc>
                <a:spcPct val="90000"/>
              </a:lnSpc>
              <a:spcAft>
                <a:spcPts val="600"/>
              </a:spcAft>
              <a:buFont typeface="Wingdings" panose="05000000000000000000" pitchFamily="2" charset="2"/>
              <a:buChar char="q"/>
            </a:pPr>
            <a:r>
              <a:rPr lang="en-GB" dirty="0">
                <a:solidFill>
                  <a:srgbClr val="080808"/>
                </a:solidFill>
              </a:rPr>
              <a:t>Main scientific goal: </a:t>
            </a:r>
            <a:br>
              <a:rPr lang="en-GB" dirty="0">
                <a:solidFill>
                  <a:srgbClr val="080808"/>
                </a:solidFill>
              </a:rPr>
            </a:br>
            <a:r>
              <a:rPr lang="en-GB" dirty="0">
                <a:solidFill>
                  <a:srgbClr val="080808"/>
                </a:solidFill>
              </a:rPr>
              <a:t>search for feebly interacting </a:t>
            </a:r>
            <a:br>
              <a:rPr lang="en-GB" dirty="0">
                <a:solidFill>
                  <a:srgbClr val="080808"/>
                </a:solidFill>
              </a:rPr>
            </a:br>
            <a:r>
              <a:rPr lang="en-GB" dirty="0">
                <a:solidFill>
                  <a:srgbClr val="080808"/>
                </a:solidFill>
              </a:rPr>
              <a:t>GeV-scale particles </a:t>
            </a:r>
          </a:p>
          <a:p>
            <a:pPr marL="285750" indent="-285750">
              <a:lnSpc>
                <a:spcPct val="90000"/>
              </a:lnSpc>
              <a:spcAft>
                <a:spcPts val="600"/>
              </a:spcAft>
              <a:buFont typeface="Wingdings" panose="05000000000000000000" pitchFamily="2" charset="2"/>
              <a:buChar char="q"/>
            </a:pPr>
            <a:r>
              <a:rPr lang="en-GB" dirty="0">
                <a:solidFill>
                  <a:srgbClr val="080808"/>
                </a:solidFill>
                <a:latin typeface="Arial" panose="020B0604020202020204" pitchFamily="34" charset="0"/>
                <a:cs typeface="Arial" panose="020B0604020202020204" pitchFamily="34" charset="0"/>
              </a:rPr>
              <a:t>Details see: </a:t>
            </a:r>
          </a:p>
          <a:p>
            <a:pPr>
              <a:lnSpc>
                <a:spcPct val="90000"/>
              </a:lnSpc>
              <a:spcAft>
                <a:spcPts val="600"/>
              </a:spcAft>
            </a:pPr>
            <a:r>
              <a:rPr lang="en-GB" dirty="0">
                <a:solidFill>
                  <a:srgbClr val="080808"/>
                </a:solidFill>
                <a:latin typeface="Arial" panose="020B0604020202020204" pitchFamily="34" charset="0"/>
                <a:cs typeface="Arial" panose="020B0604020202020204" pitchFamily="34" charset="0"/>
                <a:hlinkClick r:id="rId4"/>
              </a:rPr>
              <a:t>https://cds.cern.ch/collection/SHiP%20Reports</a:t>
            </a:r>
            <a:endParaRPr lang="en-GB" dirty="0">
              <a:solidFill>
                <a:srgbClr val="080808"/>
              </a:solidFill>
              <a:latin typeface="Arial" panose="020B0604020202020204" pitchFamily="34" charset="0"/>
              <a:cs typeface="Arial" panose="020B0604020202020204" pitchFamily="34" charset="0"/>
            </a:endParaRPr>
          </a:p>
          <a:p>
            <a:pPr marL="285750" indent="-285750">
              <a:lnSpc>
                <a:spcPct val="90000"/>
              </a:lnSpc>
              <a:spcAft>
                <a:spcPts val="600"/>
              </a:spcAft>
              <a:buFont typeface="Wingdings" panose="05000000000000000000" pitchFamily="2" charset="2"/>
              <a:buChar char="q"/>
            </a:pPr>
            <a:endParaRPr lang="en-GB" dirty="0">
              <a:solidFill>
                <a:srgbClr val="080808"/>
              </a:solidFill>
            </a:endParaRPr>
          </a:p>
          <a:p>
            <a:pPr marL="285750" indent="-285750">
              <a:lnSpc>
                <a:spcPct val="90000"/>
              </a:lnSpc>
              <a:spcAft>
                <a:spcPts val="600"/>
              </a:spcAft>
              <a:buFont typeface="Wingdings" panose="05000000000000000000" pitchFamily="2" charset="2"/>
              <a:buChar char="q"/>
            </a:pPr>
            <a:endParaRPr lang="en-GB" dirty="0">
              <a:solidFill>
                <a:srgbClr val="080808"/>
              </a:solidFill>
            </a:endParaRPr>
          </a:p>
          <a:p>
            <a:pPr>
              <a:lnSpc>
                <a:spcPct val="90000"/>
              </a:lnSpc>
              <a:spcAft>
                <a:spcPts val="600"/>
              </a:spcAft>
            </a:pPr>
            <a:r>
              <a:rPr lang="en-GB" dirty="0">
                <a:solidFill>
                  <a:srgbClr val="080808"/>
                </a:solidFill>
              </a:rPr>
              <a:t>Expected to start </a:t>
            </a:r>
            <a:r>
              <a:rPr lang="en-GB" dirty="0">
                <a:solidFill>
                  <a:srgbClr val="080808"/>
                </a:solidFill>
                <a:latin typeface="Arial" panose="020B0604020202020204" pitchFamily="34" charset="0"/>
                <a:cs typeface="Arial" panose="020B0604020202020204" pitchFamily="34" charset="0"/>
              </a:rPr>
              <a:t>≈ 2031</a:t>
            </a:r>
          </a:p>
          <a:p>
            <a:pPr>
              <a:lnSpc>
                <a:spcPct val="90000"/>
              </a:lnSpc>
              <a:spcAft>
                <a:spcPts val="600"/>
              </a:spcAft>
            </a:pPr>
            <a:endParaRPr lang="en-GB" dirty="0">
              <a:solidFill>
                <a:srgbClr val="080808"/>
              </a:solidFill>
            </a:endParaRPr>
          </a:p>
          <a:p>
            <a:endParaRPr lang="en-GB" dirty="0"/>
          </a:p>
        </p:txBody>
      </p:sp>
      <p:sp>
        <p:nvSpPr>
          <p:cNvPr id="4" name="Date Placeholder 3">
            <a:extLst>
              <a:ext uri="{FF2B5EF4-FFF2-40B4-BE49-F238E27FC236}">
                <a16:creationId xmlns:a16="http://schemas.microsoft.com/office/drawing/2014/main" id="{107150B8-087F-4F0E-BE5A-45DBA43553A7}"/>
              </a:ext>
            </a:extLst>
          </p:cNvPr>
          <p:cNvSpPr>
            <a:spLocks noGrp="1"/>
          </p:cNvSpPr>
          <p:nvPr>
            <p:ph type="dt" sz="half" idx="10"/>
          </p:nvPr>
        </p:nvSpPr>
        <p:spPr/>
        <p:txBody>
          <a:bodyPr/>
          <a:lstStyle/>
          <a:p>
            <a:r>
              <a:rPr lang="en-US"/>
              <a:t>28.05.2024</a:t>
            </a:r>
            <a:endParaRPr lang="fr-FR"/>
          </a:p>
        </p:txBody>
      </p:sp>
      <p:sp>
        <p:nvSpPr>
          <p:cNvPr id="8" name="Footer Placeholder 7">
            <a:extLst>
              <a:ext uri="{FF2B5EF4-FFF2-40B4-BE49-F238E27FC236}">
                <a16:creationId xmlns:a16="http://schemas.microsoft.com/office/drawing/2014/main" id="{F80EDCC1-6F83-4F49-9C00-071FFCE6BC74}"/>
              </a:ext>
            </a:extLst>
          </p:cNvPr>
          <p:cNvSpPr>
            <a:spLocks noGrp="1"/>
          </p:cNvSpPr>
          <p:nvPr>
            <p:ph type="ftr" sz="quarter" idx="11"/>
          </p:nvPr>
        </p:nvSpPr>
        <p:spPr/>
        <p:txBody>
          <a:bodyPr/>
          <a:lstStyle/>
          <a:p>
            <a:r>
              <a:rPr lang="en-GB"/>
              <a:t>J. Mnich | CERN Highlights and Future Plans</a:t>
            </a:r>
            <a:endParaRPr lang="fr-FR"/>
          </a:p>
        </p:txBody>
      </p:sp>
    </p:spTree>
    <p:extLst>
      <p:ext uri="{BB962C8B-B14F-4D97-AF65-F5344CB8AC3E}">
        <p14:creationId xmlns:p14="http://schemas.microsoft.com/office/powerpoint/2010/main" val="3875254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FD379C2-AFA5-EB4D-B74B-2E2761460655}"/>
              </a:ext>
            </a:extLst>
          </p:cNvPr>
          <p:cNvPicPr>
            <a:picLocks noChangeAspect="1"/>
          </p:cNvPicPr>
          <p:nvPr/>
        </p:nvPicPr>
        <p:blipFill>
          <a:blip r:embed="rId3"/>
          <a:stretch>
            <a:fillRect/>
          </a:stretch>
        </p:blipFill>
        <p:spPr>
          <a:xfrm>
            <a:off x="6349672" y="322009"/>
            <a:ext cx="5518546" cy="5915303"/>
          </a:xfrm>
          <a:prstGeom prst="rect">
            <a:avLst/>
          </a:prstGeom>
        </p:spPr>
      </p:pic>
      <p:sp>
        <p:nvSpPr>
          <p:cNvPr id="2" name="Content Placeholder 1">
            <a:extLst>
              <a:ext uri="{FF2B5EF4-FFF2-40B4-BE49-F238E27FC236}">
                <a16:creationId xmlns:a16="http://schemas.microsoft.com/office/drawing/2014/main" id="{DD34A175-087F-FE41-869A-044C02109901}"/>
              </a:ext>
            </a:extLst>
          </p:cNvPr>
          <p:cNvSpPr>
            <a:spLocks noGrp="1"/>
          </p:cNvSpPr>
          <p:nvPr>
            <p:ph idx="1"/>
          </p:nvPr>
        </p:nvSpPr>
        <p:spPr>
          <a:xfrm>
            <a:off x="407989" y="1196753"/>
            <a:ext cx="6035855" cy="1617012"/>
          </a:xfrm>
        </p:spPr>
        <p:txBody>
          <a:bodyPr/>
          <a:lstStyle/>
          <a:p>
            <a:pPr>
              <a:lnSpc>
                <a:spcPct val="100000"/>
              </a:lnSpc>
              <a:spcBef>
                <a:spcPts val="0"/>
              </a:spcBef>
              <a:spcAft>
                <a:spcPts val="600"/>
              </a:spcAft>
            </a:pPr>
            <a:r>
              <a:rPr lang="de-DE" sz="1800" b="0" dirty="0"/>
              <a:t>S</a:t>
            </a:r>
            <a:r>
              <a:rPr lang="en-CH" sz="1800" b="0" dirty="0"/>
              <a:t>hape change </a:t>
            </a:r>
            <a:r>
              <a:rPr lang="de-DE" sz="1800" b="0" dirty="0" err="1"/>
              <a:t>of</a:t>
            </a:r>
            <a:r>
              <a:rPr lang="de-DE" sz="1800" b="0" dirty="0"/>
              <a:t> </a:t>
            </a:r>
            <a:r>
              <a:rPr lang="de-DE" sz="1800" b="0" dirty="0" err="1"/>
              <a:t>nuclei</a:t>
            </a:r>
            <a:r>
              <a:rPr lang="de-DE" sz="1800" b="0" dirty="0"/>
              <a:t>: </a:t>
            </a:r>
            <a:r>
              <a:rPr lang="de-DE" sz="1800" b="0" dirty="0" err="1"/>
              <a:t>from</a:t>
            </a:r>
            <a:r>
              <a:rPr lang="de-DE" sz="1800" b="0" dirty="0"/>
              <a:t> s</a:t>
            </a:r>
            <a:r>
              <a:rPr lang="en-CH" sz="1800" b="0" dirty="0"/>
              <a:t>phere to rugby ball</a:t>
            </a:r>
            <a:r>
              <a:rPr lang="de-DE" sz="1800" b="0" dirty="0"/>
              <a:t> and back</a:t>
            </a:r>
          </a:p>
          <a:p>
            <a:pPr>
              <a:lnSpc>
                <a:spcPct val="100000"/>
              </a:lnSpc>
              <a:spcBef>
                <a:spcPts val="0"/>
              </a:spcBef>
              <a:spcAft>
                <a:spcPts val="600"/>
              </a:spcAft>
            </a:pPr>
            <a:r>
              <a:rPr lang="de-DE" sz="1800" b="0" dirty="0"/>
              <a:t>First </a:t>
            </a:r>
            <a:r>
              <a:rPr lang="de-DE" sz="1800" b="0" dirty="0" err="1"/>
              <a:t>observed</a:t>
            </a:r>
            <a:r>
              <a:rPr lang="de-DE" sz="1800" b="0" dirty="0"/>
              <a:t> 50 </a:t>
            </a:r>
            <a:r>
              <a:rPr lang="de-DE" sz="1800" b="0" dirty="0" err="1"/>
              <a:t>years</a:t>
            </a:r>
            <a:r>
              <a:rPr lang="de-DE" sz="1800" b="0" dirty="0"/>
              <a:t> </a:t>
            </a:r>
            <a:r>
              <a:rPr lang="de-DE" sz="1800" b="0" dirty="0" err="1"/>
              <a:t>ago</a:t>
            </a:r>
            <a:r>
              <a:rPr lang="de-DE" sz="1800" b="0" dirty="0"/>
              <a:t> at ISOLDE in </a:t>
            </a:r>
            <a:r>
              <a:rPr lang="de-DE" sz="1800" b="0" dirty="0" err="1"/>
              <a:t>neutron-deficient</a:t>
            </a:r>
            <a:r>
              <a:rPr lang="de-DE" sz="1800" b="0" dirty="0"/>
              <a:t> </a:t>
            </a:r>
            <a:r>
              <a:rPr lang="de-DE" sz="1800" b="0" dirty="0" err="1"/>
              <a:t>Hg</a:t>
            </a:r>
            <a:r>
              <a:rPr lang="de-DE" sz="1800" b="0" dirty="0"/>
              <a:t> isotopes</a:t>
            </a:r>
          </a:p>
          <a:p>
            <a:pPr>
              <a:lnSpc>
                <a:spcPct val="100000"/>
              </a:lnSpc>
              <a:spcBef>
                <a:spcPts val="0"/>
              </a:spcBef>
              <a:spcAft>
                <a:spcPts val="600"/>
              </a:spcAft>
            </a:pPr>
            <a:r>
              <a:rPr lang="de-DE" sz="1800" b="0" dirty="0" err="1"/>
              <a:t>Now</a:t>
            </a:r>
            <a:r>
              <a:rPr lang="de-DE" sz="1800" b="0" dirty="0"/>
              <a:t> </a:t>
            </a:r>
            <a:r>
              <a:rPr lang="en-CH" sz="1800" b="0" dirty="0"/>
              <a:t>also observed in Bi:</a:t>
            </a:r>
            <a:br>
              <a:rPr lang="en-CH" sz="1800" b="0" dirty="0"/>
            </a:br>
            <a:r>
              <a:rPr lang="en-CH" sz="1800" b="0" dirty="0"/>
              <a:t>Phys. Rev. Lett. 127, 192501 (2021)</a:t>
            </a:r>
          </a:p>
        </p:txBody>
      </p:sp>
      <p:sp>
        <p:nvSpPr>
          <p:cNvPr id="3" name="Title 2">
            <a:extLst>
              <a:ext uri="{FF2B5EF4-FFF2-40B4-BE49-F238E27FC236}">
                <a16:creationId xmlns:a16="http://schemas.microsoft.com/office/drawing/2014/main" id="{4968F787-E4DD-E945-B529-4A3C9C61DCEF}"/>
              </a:ext>
            </a:extLst>
          </p:cNvPr>
          <p:cNvSpPr>
            <a:spLocks noGrp="1"/>
          </p:cNvSpPr>
          <p:nvPr>
            <p:ph type="title"/>
          </p:nvPr>
        </p:nvSpPr>
        <p:spPr>
          <a:xfrm>
            <a:off x="407988" y="373593"/>
            <a:ext cx="11376025" cy="607135"/>
          </a:xfrm>
        </p:spPr>
        <p:txBody>
          <a:bodyPr/>
          <a:lstStyle/>
          <a:p>
            <a:r>
              <a:rPr lang="en-CH" dirty="0"/>
              <a:t>                  Physics highlight</a:t>
            </a:r>
          </a:p>
        </p:txBody>
      </p:sp>
      <p:sp>
        <p:nvSpPr>
          <p:cNvPr id="4" name="Date Placeholder 3">
            <a:extLst>
              <a:ext uri="{FF2B5EF4-FFF2-40B4-BE49-F238E27FC236}">
                <a16:creationId xmlns:a16="http://schemas.microsoft.com/office/drawing/2014/main" id="{AFE36BFF-CA0D-A042-ACFD-627A20B7BBAA}"/>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A3157CB4-20D2-664D-B420-AA699ED793E1}"/>
              </a:ext>
            </a:extLst>
          </p:cNvPr>
          <p:cNvSpPr>
            <a:spLocks noGrp="1"/>
          </p:cNvSpPr>
          <p:nvPr>
            <p:ph type="ftr" sz="quarter" idx="11"/>
          </p:nvPr>
        </p:nvSpPr>
        <p:spPr/>
        <p:txBody>
          <a:bodyPr/>
          <a:lstStyle/>
          <a:p>
            <a:r>
              <a:rPr lang="en-GB"/>
              <a:t>J. Mnich | CERN Highlights and Future Plans</a:t>
            </a:r>
            <a:endParaRPr lang="en-US" dirty="0"/>
          </a:p>
        </p:txBody>
      </p:sp>
      <p:sp>
        <p:nvSpPr>
          <p:cNvPr id="6" name="Slide Number Placeholder 5">
            <a:extLst>
              <a:ext uri="{FF2B5EF4-FFF2-40B4-BE49-F238E27FC236}">
                <a16:creationId xmlns:a16="http://schemas.microsoft.com/office/drawing/2014/main" id="{4833224A-1649-CA41-AD0F-DA7027E73E56}"/>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11" name="Picture 3" descr="Icon&#10;&#10;Description automatically generated">
            <a:extLst>
              <a:ext uri="{FF2B5EF4-FFF2-40B4-BE49-F238E27FC236}">
                <a16:creationId xmlns:a16="http://schemas.microsoft.com/office/drawing/2014/main" id="{7A7A5DDB-3F2D-5A4C-9364-62EE960C2F1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4931" y="269354"/>
            <a:ext cx="2543701" cy="711374"/>
          </a:xfrm>
          <a:prstGeom prst="rect">
            <a:avLst/>
          </a:prstGeom>
        </p:spPr>
      </p:pic>
      <p:pic>
        <p:nvPicPr>
          <p:cNvPr id="1028" name="Picture 4" descr="RILIS">
            <a:extLst>
              <a:ext uri="{FF2B5EF4-FFF2-40B4-BE49-F238E27FC236}">
                <a16:creationId xmlns:a16="http://schemas.microsoft.com/office/drawing/2014/main" id="{91F8E6F1-AC3C-B649-ACB0-6DCF07978C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197" y="2813765"/>
            <a:ext cx="4243643" cy="2832155"/>
          </a:xfrm>
          <a:prstGeom prst="rect">
            <a:avLst/>
          </a:prstGeom>
          <a:noFill/>
          <a:extLst>
            <a:ext uri="{909E8E84-426E-40DD-AFC4-6F175D3DCCD1}">
              <a14:hiddenFill xmlns:a14="http://schemas.microsoft.com/office/drawing/2010/main">
                <a:solidFill>
                  <a:srgbClr val="FFFFFF"/>
                </a:solidFill>
              </a14:hiddenFill>
            </a:ext>
          </a:extLst>
        </p:spPr>
      </p:pic>
      <p:sp>
        <p:nvSpPr>
          <p:cNvPr id="8" name="Rechteck 7">
            <a:extLst>
              <a:ext uri="{FF2B5EF4-FFF2-40B4-BE49-F238E27FC236}">
                <a16:creationId xmlns:a16="http://schemas.microsoft.com/office/drawing/2014/main" id="{B6D75908-F3BF-46B0-B157-546594778099}"/>
              </a:ext>
            </a:extLst>
          </p:cNvPr>
          <p:cNvSpPr/>
          <p:nvPr/>
        </p:nvSpPr>
        <p:spPr>
          <a:xfrm>
            <a:off x="5879976" y="4005064"/>
            <a:ext cx="6061408" cy="22149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hteck 6">
            <a:extLst>
              <a:ext uri="{FF2B5EF4-FFF2-40B4-BE49-F238E27FC236}">
                <a16:creationId xmlns:a16="http://schemas.microsoft.com/office/drawing/2014/main" id="{A254D57B-4551-4688-8C71-D41B649F2A9A}"/>
              </a:ext>
            </a:extLst>
          </p:cNvPr>
          <p:cNvSpPr/>
          <p:nvPr/>
        </p:nvSpPr>
        <p:spPr>
          <a:xfrm>
            <a:off x="588800" y="5831442"/>
            <a:ext cx="11352584" cy="369332"/>
          </a:xfrm>
          <a:prstGeom prst="rect">
            <a:avLst/>
          </a:prstGeom>
        </p:spPr>
        <p:txBody>
          <a:bodyPr wrap="square">
            <a:spAutoFit/>
          </a:bodyPr>
          <a:lstStyle/>
          <a:p>
            <a:r>
              <a:rPr lang="en-US" dirty="0"/>
              <a:t>See also </a:t>
            </a:r>
            <a:r>
              <a:rPr lang="en-US" dirty="0">
                <a:hlinkClick r:id="rId6"/>
              </a:rPr>
              <a:t>http://home.cern/news/news/physics/bismuth-isotopes-also-alternate-spheres-rugby-balls</a:t>
            </a:r>
            <a:endParaRPr lang="en-US" dirty="0"/>
          </a:p>
        </p:txBody>
      </p:sp>
      <p:sp>
        <p:nvSpPr>
          <p:cNvPr id="9" name="Textfeld 8">
            <a:extLst>
              <a:ext uri="{FF2B5EF4-FFF2-40B4-BE49-F238E27FC236}">
                <a16:creationId xmlns:a16="http://schemas.microsoft.com/office/drawing/2014/main" id="{D20660B3-167A-4B80-A48A-4867883A8AB2}"/>
              </a:ext>
            </a:extLst>
          </p:cNvPr>
          <p:cNvSpPr txBox="1"/>
          <p:nvPr/>
        </p:nvSpPr>
        <p:spPr>
          <a:xfrm>
            <a:off x="5519936" y="4337228"/>
            <a:ext cx="6348282" cy="1107996"/>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dirty="0">
                <a:solidFill>
                  <a:srgbClr val="303030"/>
                </a:solidFill>
              </a:rPr>
              <a:t>Adding 1 neutron changes the nucleus from a sphere to a  pronounced rugby ball</a:t>
            </a:r>
          </a:p>
          <a:p>
            <a:pPr marL="285750" indent="-285750">
              <a:buFont typeface="Arial" panose="020B0604020202020204" pitchFamily="34" charset="0"/>
              <a:buChar char="•"/>
            </a:pPr>
            <a:r>
              <a:rPr lang="en-US" dirty="0">
                <a:solidFill>
                  <a:srgbClr val="303030"/>
                </a:solidFill>
              </a:rPr>
              <a:t>Adding 1 neutron more the nucleus goes back to a sphere</a:t>
            </a:r>
          </a:p>
          <a:p>
            <a:pPr marL="285750" indent="-285750">
              <a:buFont typeface="Arial" panose="020B0604020202020204" pitchFamily="34" charset="0"/>
              <a:buChar char="•"/>
            </a:pPr>
            <a:r>
              <a:rPr lang="en-US" dirty="0">
                <a:solidFill>
                  <a:srgbClr val="303030"/>
                </a:solidFill>
              </a:rPr>
              <a:t>Occurs at the same number of neutrons, 105, in Bi and Hg</a:t>
            </a:r>
          </a:p>
        </p:txBody>
      </p:sp>
      <p:grpSp>
        <p:nvGrpSpPr>
          <p:cNvPr id="30" name="Group 29">
            <a:extLst>
              <a:ext uri="{FF2B5EF4-FFF2-40B4-BE49-F238E27FC236}">
                <a16:creationId xmlns:a16="http://schemas.microsoft.com/office/drawing/2014/main" id="{0EC41FFA-2370-4B3D-B558-EDA6171A4DA7}"/>
              </a:ext>
            </a:extLst>
          </p:cNvPr>
          <p:cNvGrpSpPr/>
          <p:nvPr/>
        </p:nvGrpSpPr>
        <p:grpSpPr>
          <a:xfrm>
            <a:off x="7815964" y="3592760"/>
            <a:ext cx="2888548" cy="2212504"/>
            <a:chOff x="7499253" y="2708921"/>
            <a:chExt cx="3355469" cy="2808312"/>
          </a:xfrm>
        </p:grpSpPr>
        <p:sp>
          <p:nvSpPr>
            <p:cNvPr id="31" name="Rectangle: Rounded Corners 30">
              <a:extLst>
                <a:ext uri="{FF2B5EF4-FFF2-40B4-BE49-F238E27FC236}">
                  <a16:creationId xmlns:a16="http://schemas.microsoft.com/office/drawing/2014/main" id="{EE41C3ED-A49E-4F79-BECA-12018740ED0C}"/>
                </a:ext>
              </a:extLst>
            </p:cNvPr>
            <p:cNvSpPr/>
            <p:nvPr/>
          </p:nvSpPr>
          <p:spPr>
            <a:xfrm>
              <a:off x="7735024" y="2708921"/>
              <a:ext cx="3119698" cy="28083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a:extLst>
                <a:ext uri="{FF2B5EF4-FFF2-40B4-BE49-F238E27FC236}">
                  <a16:creationId xmlns:a16="http://schemas.microsoft.com/office/drawing/2014/main" id="{DB29747F-CE0F-41CB-B434-A449C5B11E31}"/>
                </a:ext>
              </a:extLst>
            </p:cNvPr>
            <p:cNvPicPr>
              <a:picLocks noChangeAspect="1"/>
            </p:cNvPicPr>
            <p:nvPr/>
          </p:nvPicPr>
          <p:blipFill>
            <a:blip r:embed="rId7"/>
            <a:stretch>
              <a:fillRect/>
            </a:stretch>
          </p:blipFill>
          <p:spPr>
            <a:xfrm>
              <a:off x="9840416" y="3645024"/>
              <a:ext cx="1014306" cy="1014306"/>
            </a:xfrm>
            <a:prstGeom prst="rect">
              <a:avLst/>
            </a:prstGeom>
          </p:spPr>
        </p:pic>
        <p:sp>
          <p:nvSpPr>
            <p:cNvPr id="33" name="Arrow: Curved Down 32">
              <a:extLst>
                <a:ext uri="{FF2B5EF4-FFF2-40B4-BE49-F238E27FC236}">
                  <a16:creationId xmlns:a16="http://schemas.microsoft.com/office/drawing/2014/main" id="{62AD7CB9-9171-45B9-9866-D99531CAAE2C}"/>
                </a:ext>
              </a:extLst>
            </p:cNvPr>
            <p:cNvSpPr/>
            <p:nvPr/>
          </p:nvSpPr>
          <p:spPr>
            <a:xfrm>
              <a:off x="8082881" y="2792368"/>
              <a:ext cx="2440288" cy="731520"/>
            </a:xfrm>
            <a:prstGeom prst="curvedDownArrow">
              <a:avLst/>
            </a:prstGeom>
            <a:solidFill>
              <a:srgbClr val="CC0000"/>
            </a:solid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4" name="Arrow: Curved Down 33">
              <a:extLst>
                <a:ext uri="{FF2B5EF4-FFF2-40B4-BE49-F238E27FC236}">
                  <a16:creationId xmlns:a16="http://schemas.microsoft.com/office/drawing/2014/main" id="{4D3383E0-C81D-4A2D-BC0E-A02A2BB273BE}"/>
                </a:ext>
              </a:extLst>
            </p:cNvPr>
            <p:cNvSpPr/>
            <p:nvPr/>
          </p:nvSpPr>
          <p:spPr>
            <a:xfrm rot="10800000">
              <a:off x="8073222" y="4711528"/>
              <a:ext cx="2440288" cy="731520"/>
            </a:xfrm>
            <a:prstGeom prst="curvedDownArrow">
              <a:avLst/>
            </a:prstGeom>
            <a:solidFill>
              <a:srgbClr val="CC0000"/>
            </a:solidFill>
            <a:ln w="7620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5" name="TextBox 34">
              <a:extLst>
                <a:ext uri="{FF2B5EF4-FFF2-40B4-BE49-F238E27FC236}">
                  <a16:creationId xmlns:a16="http://schemas.microsoft.com/office/drawing/2014/main" id="{8DFC8FA8-52F7-44FA-B394-213339C3F110}"/>
                </a:ext>
              </a:extLst>
            </p:cNvPr>
            <p:cNvSpPr txBox="1"/>
            <p:nvPr/>
          </p:nvSpPr>
          <p:spPr>
            <a:xfrm>
              <a:off x="8832304" y="2996952"/>
              <a:ext cx="990656" cy="307777"/>
            </a:xfrm>
            <a:prstGeom prst="rect">
              <a:avLst/>
            </a:prstGeom>
            <a:noFill/>
          </p:spPr>
          <p:txBody>
            <a:bodyPr wrap="none" lIns="0" tIns="0" rIns="0" bIns="0" rtlCol="0">
              <a:spAutoFit/>
            </a:bodyPr>
            <a:lstStyle/>
            <a:p>
              <a:pPr algn="l"/>
              <a:r>
                <a:rPr lang="en-GB" sz="2000" b="1" dirty="0">
                  <a:solidFill>
                    <a:srgbClr val="C00000"/>
                  </a:solidFill>
                </a:rPr>
                <a:t>N→ N+1</a:t>
              </a:r>
            </a:p>
          </p:txBody>
        </p:sp>
        <p:sp>
          <p:nvSpPr>
            <p:cNvPr id="36" name="TextBox 35">
              <a:extLst>
                <a:ext uri="{FF2B5EF4-FFF2-40B4-BE49-F238E27FC236}">
                  <a16:creationId xmlns:a16="http://schemas.microsoft.com/office/drawing/2014/main" id="{ECBFB07F-E59F-459B-B43B-F4B7AE2F525C}"/>
                </a:ext>
              </a:extLst>
            </p:cNvPr>
            <p:cNvSpPr txBox="1"/>
            <p:nvPr/>
          </p:nvSpPr>
          <p:spPr>
            <a:xfrm>
              <a:off x="8950972" y="4543871"/>
              <a:ext cx="990656" cy="307777"/>
            </a:xfrm>
            <a:prstGeom prst="rect">
              <a:avLst/>
            </a:prstGeom>
            <a:noFill/>
          </p:spPr>
          <p:txBody>
            <a:bodyPr wrap="none" lIns="0" tIns="0" rIns="0" bIns="0" rtlCol="0">
              <a:spAutoFit/>
            </a:bodyPr>
            <a:lstStyle/>
            <a:p>
              <a:pPr algn="l"/>
              <a:r>
                <a:rPr lang="en-GB" sz="2000" b="1" dirty="0">
                  <a:solidFill>
                    <a:srgbClr val="C00000"/>
                  </a:solidFill>
                </a:rPr>
                <a:t>N→ N+1</a:t>
              </a:r>
            </a:p>
          </p:txBody>
        </p:sp>
        <p:pic>
          <p:nvPicPr>
            <p:cNvPr id="37" name="Picture 36">
              <a:extLst>
                <a:ext uri="{FF2B5EF4-FFF2-40B4-BE49-F238E27FC236}">
                  <a16:creationId xmlns:a16="http://schemas.microsoft.com/office/drawing/2014/main" id="{143A286E-24EE-4028-83E6-ED015A54E318}"/>
                </a:ext>
              </a:extLst>
            </p:cNvPr>
            <p:cNvPicPr>
              <a:picLocks noChangeAspect="1"/>
            </p:cNvPicPr>
            <p:nvPr/>
          </p:nvPicPr>
          <p:blipFill>
            <a:blip r:embed="rId8"/>
            <a:stretch>
              <a:fillRect/>
            </a:stretch>
          </p:blipFill>
          <p:spPr>
            <a:xfrm>
              <a:off x="7499253" y="3731389"/>
              <a:ext cx="1451719" cy="849739"/>
            </a:xfrm>
            <a:prstGeom prst="rect">
              <a:avLst/>
            </a:prstGeom>
          </p:spPr>
        </p:pic>
      </p:grpSp>
    </p:spTree>
    <p:extLst>
      <p:ext uri="{BB962C8B-B14F-4D97-AF65-F5344CB8AC3E}">
        <p14:creationId xmlns:p14="http://schemas.microsoft.com/office/powerpoint/2010/main" val="3197157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3C35BA1-1034-4F57-8962-0828CFB24047}"/>
              </a:ext>
            </a:extLst>
          </p:cNvPr>
          <p:cNvSpPr>
            <a:spLocks noGrp="1"/>
          </p:cNvSpPr>
          <p:nvPr>
            <p:ph type="sldNum" sz="quarter" idx="12"/>
          </p:nvPr>
        </p:nvSpPr>
        <p:spPr/>
        <p:txBody>
          <a:bodyPr/>
          <a:lstStyle/>
          <a:p>
            <a:fld id="{490AA3F6-1618-3548-975A-DD1A2939A246}" type="slidenum">
              <a:rPr lang="fr-FR" smtClean="0"/>
              <a:t>15</a:t>
            </a:fld>
            <a:endParaRPr lang="fr-FR"/>
          </a:p>
        </p:txBody>
      </p:sp>
      <p:sp>
        <p:nvSpPr>
          <p:cNvPr id="3" name="Title 2">
            <a:extLst>
              <a:ext uri="{FF2B5EF4-FFF2-40B4-BE49-F238E27FC236}">
                <a16:creationId xmlns:a16="http://schemas.microsoft.com/office/drawing/2014/main" id="{6D016E45-B409-4FAB-890D-D78307657917}"/>
              </a:ext>
            </a:extLst>
          </p:cNvPr>
          <p:cNvSpPr>
            <a:spLocks noGrp="1"/>
          </p:cNvSpPr>
          <p:nvPr>
            <p:ph type="title"/>
          </p:nvPr>
        </p:nvSpPr>
        <p:spPr>
          <a:xfrm>
            <a:off x="479376" y="188641"/>
            <a:ext cx="10800000" cy="720080"/>
          </a:xfrm>
        </p:spPr>
        <p:txBody>
          <a:bodyPr/>
          <a:lstStyle/>
          <a:p>
            <a:r>
              <a:rPr lang="en-US" dirty="0"/>
              <a:t>Long-Baseline Neutrino Facility (LBNF) and the Deep Underground Neutrino Experiment (DUNE</a:t>
            </a:r>
            <a:r>
              <a:rPr lang="en-US" dirty="0">
                <a:solidFill>
                  <a:srgbClr val="080808"/>
                </a:solidFill>
              </a:rPr>
              <a:t>)</a:t>
            </a:r>
            <a:br>
              <a:rPr lang="en-GB" dirty="0">
                <a:solidFill>
                  <a:srgbClr val="080808"/>
                </a:solidFill>
              </a:rPr>
            </a:br>
            <a:endParaRPr lang="en-GB" dirty="0"/>
          </a:p>
        </p:txBody>
      </p:sp>
      <p:sp>
        <p:nvSpPr>
          <p:cNvPr id="7" name="Rectangle 6">
            <a:extLst>
              <a:ext uri="{FF2B5EF4-FFF2-40B4-BE49-F238E27FC236}">
                <a16:creationId xmlns:a16="http://schemas.microsoft.com/office/drawing/2014/main" id="{91B9FCDB-DDC6-4286-9A58-8D696AE39609}"/>
              </a:ext>
            </a:extLst>
          </p:cNvPr>
          <p:cNvSpPr/>
          <p:nvPr/>
        </p:nvSpPr>
        <p:spPr>
          <a:xfrm>
            <a:off x="49715" y="3872618"/>
            <a:ext cx="10438773" cy="2052870"/>
          </a:xfrm>
          <a:prstGeom prst="rect">
            <a:avLst/>
          </a:prstGeom>
        </p:spPr>
        <p:txBody>
          <a:bodyPr wrap="square">
            <a:spAutoFit/>
          </a:bodyPr>
          <a:lstStyle/>
          <a:p>
            <a:pPr>
              <a:lnSpc>
                <a:spcPct val="90000"/>
              </a:lnSpc>
              <a:spcAft>
                <a:spcPts val="600"/>
              </a:spcAft>
            </a:pPr>
            <a:r>
              <a:rPr lang="en-US" sz="1600" dirty="0">
                <a:solidFill>
                  <a:srgbClr val="080808"/>
                </a:solidFill>
              </a:rPr>
              <a:t>Physics goals:</a:t>
            </a:r>
          </a:p>
          <a:p>
            <a:pPr marL="285750" indent="-285750">
              <a:lnSpc>
                <a:spcPct val="90000"/>
              </a:lnSpc>
              <a:spcAft>
                <a:spcPts val="600"/>
              </a:spcAft>
              <a:buFont typeface="Wingdings" panose="05000000000000000000" pitchFamily="2" charset="2"/>
              <a:buChar char="q"/>
            </a:pPr>
            <a:r>
              <a:rPr lang="en-GB" sz="1600" dirty="0">
                <a:solidFill>
                  <a:srgbClr val="080808"/>
                </a:solidFill>
              </a:rPr>
              <a:t>Study long baseline neutrino oscillations</a:t>
            </a:r>
          </a:p>
          <a:p>
            <a:pPr marL="285750" indent="-285750">
              <a:lnSpc>
                <a:spcPct val="90000"/>
              </a:lnSpc>
              <a:spcAft>
                <a:spcPts val="600"/>
              </a:spcAft>
              <a:buFont typeface="Wingdings" panose="05000000000000000000" pitchFamily="2" charset="2"/>
              <a:buChar char="q"/>
            </a:pPr>
            <a:r>
              <a:rPr lang="en-GB" sz="1600" dirty="0">
                <a:solidFill>
                  <a:srgbClr val="080808"/>
                </a:solidFill>
              </a:rPr>
              <a:t>Precision measurement of oscillation parameters (θ</a:t>
            </a:r>
            <a:r>
              <a:rPr lang="en-GB" sz="1600" baseline="-25000" dirty="0">
                <a:solidFill>
                  <a:srgbClr val="080808"/>
                </a:solidFill>
              </a:rPr>
              <a:t>13</a:t>
            </a:r>
            <a:r>
              <a:rPr lang="en-GB" sz="1600" dirty="0">
                <a:solidFill>
                  <a:srgbClr val="080808"/>
                </a:solidFill>
              </a:rPr>
              <a:t>, θ</a:t>
            </a:r>
            <a:r>
              <a:rPr lang="en-GB" sz="1600" baseline="-25000" dirty="0">
                <a:solidFill>
                  <a:srgbClr val="080808"/>
                </a:solidFill>
              </a:rPr>
              <a:t>23</a:t>
            </a:r>
            <a:r>
              <a:rPr lang="en-GB" sz="1600" dirty="0">
                <a:solidFill>
                  <a:srgbClr val="080808"/>
                </a:solidFill>
              </a:rPr>
              <a:t>) and determine the neutrino mass hierarchy</a:t>
            </a:r>
          </a:p>
          <a:p>
            <a:pPr marL="285750" indent="-285750">
              <a:lnSpc>
                <a:spcPct val="90000"/>
              </a:lnSpc>
              <a:spcAft>
                <a:spcPts val="600"/>
              </a:spcAft>
              <a:buFont typeface="Wingdings" panose="05000000000000000000" pitchFamily="2" charset="2"/>
              <a:buChar char="q"/>
            </a:pPr>
            <a:r>
              <a:rPr lang="en-GB" sz="1600" dirty="0">
                <a:solidFill>
                  <a:srgbClr val="080808"/>
                </a:solidFill>
              </a:rPr>
              <a:t>Search for CP violation in the neutrino sector and measure the CP-violation phase</a:t>
            </a:r>
          </a:p>
          <a:p>
            <a:pPr marL="285750" indent="-285750">
              <a:lnSpc>
                <a:spcPct val="90000"/>
              </a:lnSpc>
              <a:spcAft>
                <a:spcPts val="600"/>
              </a:spcAft>
              <a:buFont typeface="Wingdings" panose="05000000000000000000" pitchFamily="2" charset="2"/>
              <a:buChar char="q"/>
            </a:pPr>
            <a:r>
              <a:rPr lang="en-GB" sz="1600" dirty="0">
                <a:solidFill>
                  <a:srgbClr val="080808"/>
                </a:solidFill>
              </a:rPr>
              <a:t>In addition to the oscillation physics:</a:t>
            </a:r>
            <a:br>
              <a:rPr lang="en-GB" sz="1600" dirty="0">
                <a:solidFill>
                  <a:srgbClr val="080808"/>
                </a:solidFill>
              </a:rPr>
            </a:br>
            <a:r>
              <a:rPr lang="en-GB" sz="1600" dirty="0">
                <a:solidFill>
                  <a:srgbClr val="080808"/>
                </a:solidFill>
              </a:rPr>
              <a:t>study atmospheric neutrinos, supernova bursts and nucleon decays </a:t>
            </a:r>
          </a:p>
          <a:p>
            <a:endParaRPr lang="en-GB" sz="1600" dirty="0"/>
          </a:p>
        </p:txBody>
      </p:sp>
      <p:sp>
        <p:nvSpPr>
          <p:cNvPr id="4" name="Date Placeholder 3">
            <a:extLst>
              <a:ext uri="{FF2B5EF4-FFF2-40B4-BE49-F238E27FC236}">
                <a16:creationId xmlns:a16="http://schemas.microsoft.com/office/drawing/2014/main" id="{107150B8-087F-4F0E-BE5A-45DBA43553A7}"/>
              </a:ext>
            </a:extLst>
          </p:cNvPr>
          <p:cNvSpPr>
            <a:spLocks noGrp="1"/>
          </p:cNvSpPr>
          <p:nvPr>
            <p:ph type="dt" sz="half" idx="10"/>
          </p:nvPr>
        </p:nvSpPr>
        <p:spPr/>
        <p:txBody>
          <a:bodyPr/>
          <a:lstStyle/>
          <a:p>
            <a:r>
              <a:rPr lang="en-US"/>
              <a:t>28.05.2024</a:t>
            </a:r>
            <a:endParaRPr lang="fr-FR"/>
          </a:p>
        </p:txBody>
      </p:sp>
      <p:sp>
        <p:nvSpPr>
          <p:cNvPr id="8" name="Footer Placeholder 7">
            <a:extLst>
              <a:ext uri="{FF2B5EF4-FFF2-40B4-BE49-F238E27FC236}">
                <a16:creationId xmlns:a16="http://schemas.microsoft.com/office/drawing/2014/main" id="{F80EDCC1-6F83-4F49-9C00-071FFCE6BC74}"/>
              </a:ext>
            </a:extLst>
          </p:cNvPr>
          <p:cNvSpPr>
            <a:spLocks noGrp="1"/>
          </p:cNvSpPr>
          <p:nvPr>
            <p:ph type="ftr" sz="quarter" idx="11"/>
          </p:nvPr>
        </p:nvSpPr>
        <p:spPr/>
        <p:txBody>
          <a:bodyPr/>
          <a:lstStyle/>
          <a:p>
            <a:r>
              <a:rPr lang="en-GB"/>
              <a:t>J. Mnich | CERN Highlights and Future Plans</a:t>
            </a:r>
            <a:endParaRPr lang="fr-FR"/>
          </a:p>
        </p:txBody>
      </p:sp>
      <p:grpSp>
        <p:nvGrpSpPr>
          <p:cNvPr id="9" name="Group 8">
            <a:extLst>
              <a:ext uri="{FF2B5EF4-FFF2-40B4-BE49-F238E27FC236}">
                <a16:creationId xmlns:a16="http://schemas.microsoft.com/office/drawing/2014/main" id="{C3FE9355-BB33-474A-BBD2-CCF6C6C4CB07}"/>
              </a:ext>
            </a:extLst>
          </p:cNvPr>
          <p:cNvGrpSpPr/>
          <p:nvPr/>
        </p:nvGrpSpPr>
        <p:grpSpPr>
          <a:xfrm>
            <a:off x="80594" y="1280536"/>
            <a:ext cx="8255085" cy="2301825"/>
            <a:chOff x="0" y="3394037"/>
            <a:chExt cx="9143999" cy="3040143"/>
          </a:xfrm>
        </p:grpSpPr>
        <p:pic>
          <p:nvPicPr>
            <p:cNvPr id="10" name="Picture 9">
              <a:extLst>
                <a:ext uri="{FF2B5EF4-FFF2-40B4-BE49-F238E27FC236}">
                  <a16:creationId xmlns:a16="http://schemas.microsoft.com/office/drawing/2014/main" id="{DCC77687-626C-481E-BC56-15E1B0F29B7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394037"/>
              <a:ext cx="9143999" cy="3040143"/>
            </a:xfrm>
            <a:prstGeom prst="rect">
              <a:avLst/>
            </a:prstGeom>
          </p:spPr>
        </p:pic>
        <p:sp>
          <p:nvSpPr>
            <p:cNvPr id="11" name="TextBox 10">
              <a:extLst>
                <a:ext uri="{FF2B5EF4-FFF2-40B4-BE49-F238E27FC236}">
                  <a16:creationId xmlns:a16="http://schemas.microsoft.com/office/drawing/2014/main" id="{90A1CC5E-32B8-43A6-9F23-C7433B1066FD}"/>
                </a:ext>
              </a:extLst>
            </p:cNvPr>
            <p:cNvSpPr txBox="1"/>
            <p:nvPr/>
          </p:nvSpPr>
          <p:spPr>
            <a:xfrm>
              <a:off x="2848974" y="5374007"/>
              <a:ext cx="432743" cy="369332"/>
            </a:xfrm>
            <a:prstGeom prst="rect">
              <a:avLst/>
            </a:prstGeom>
            <a:noFill/>
          </p:spPr>
          <p:txBody>
            <a:bodyPr wrap="none" rtlCol="0">
              <a:spAutoFit/>
            </a:bodyPr>
            <a:lstStyle/>
            <a:p>
              <a:r>
                <a:rPr lang="en-US" dirty="0">
                  <a:solidFill>
                    <a:srgbClr val="F37C23"/>
                  </a:solidFill>
                </a:rPr>
                <a:t>FD</a:t>
              </a:r>
            </a:p>
          </p:txBody>
        </p:sp>
        <p:sp>
          <p:nvSpPr>
            <p:cNvPr id="12" name="TextBox 11">
              <a:extLst>
                <a:ext uri="{FF2B5EF4-FFF2-40B4-BE49-F238E27FC236}">
                  <a16:creationId xmlns:a16="http://schemas.microsoft.com/office/drawing/2014/main" id="{B394AA2A-D4DA-44A1-965C-71829733B305}"/>
                </a:ext>
              </a:extLst>
            </p:cNvPr>
            <p:cNvSpPr txBox="1"/>
            <p:nvPr/>
          </p:nvSpPr>
          <p:spPr>
            <a:xfrm>
              <a:off x="4881953" y="5617962"/>
              <a:ext cx="479618" cy="369332"/>
            </a:xfrm>
            <a:prstGeom prst="rect">
              <a:avLst/>
            </a:prstGeom>
            <a:noFill/>
          </p:spPr>
          <p:txBody>
            <a:bodyPr wrap="none" rtlCol="0">
              <a:spAutoFit/>
            </a:bodyPr>
            <a:lstStyle/>
            <a:p>
              <a:r>
                <a:rPr lang="en-US" dirty="0">
                  <a:solidFill>
                    <a:srgbClr val="F37C23"/>
                  </a:solidFill>
                </a:rPr>
                <a:t>ND</a:t>
              </a:r>
            </a:p>
          </p:txBody>
        </p:sp>
        <p:sp>
          <p:nvSpPr>
            <p:cNvPr id="13" name="TextBox 12">
              <a:extLst>
                <a:ext uri="{FF2B5EF4-FFF2-40B4-BE49-F238E27FC236}">
                  <a16:creationId xmlns:a16="http://schemas.microsoft.com/office/drawing/2014/main" id="{DE8835A4-556F-4A8B-85DB-4062BF40CC25}"/>
                </a:ext>
              </a:extLst>
            </p:cNvPr>
            <p:cNvSpPr txBox="1"/>
            <p:nvPr/>
          </p:nvSpPr>
          <p:spPr>
            <a:xfrm>
              <a:off x="4862596" y="4823980"/>
              <a:ext cx="402674" cy="369332"/>
            </a:xfrm>
            <a:prstGeom prst="rect">
              <a:avLst/>
            </a:prstGeom>
            <a:noFill/>
          </p:spPr>
          <p:txBody>
            <a:bodyPr wrap="none" rtlCol="0">
              <a:spAutoFit/>
            </a:bodyPr>
            <a:lstStyle/>
            <a:p>
              <a:r>
                <a:rPr lang="en-US" b="1" dirty="0" err="1">
                  <a:solidFill>
                    <a:srgbClr val="FFFF00"/>
                  </a:solidFill>
                  <a:latin typeface="Symbol" charset="2"/>
                  <a:cs typeface="Symbol" charset="2"/>
                </a:rPr>
                <a:t>ν</a:t>
              </a:r>
              <a:r>
                <a:rPr lang="en-US" b="1" baseline="-25000" dirty="0" err="1">
                  <a:solidFill>
                    <a:srgbClr val="FFFF00"/>
                  </a:solidFill>
                  <a:latin typeface="Symbol" charset="2"/>
                  <a:cs typeface="Symbol" charset="2"/>
                </a:rPr>
                <a:t>μ</a:t>
              </a:r>
              <a:endParaRPr lang="en-US" dirty="0">
                <a:solidFill>
                  <a:srgbClr val="FFFF00"/>
                </a:solidFill>
              </a:endParaRPr>
            </a:p>
          </p:txBody>
        </p:sp>
        <p:sp>
          <p:nvSpPr>
            <p:cNvPr id="14" name="TextBox 13">
              <a:extLst>
                <a:ext uri="{FF2B5EF4-FFF2-40B4-BE49-F238E27FC236}">
                  <a16:creationId xmlns:a16="http://schemas.microsoft.com/office/drawing/2014/main" id="{118168CD-1E15-476D-8899-3F25E6DB1F2F}"/>
                </a:ext>
              </a:extLst>
            </p:cNvPr>
            <p:cNvSpPr txBox="1"/>
            <p:nvPr/>
          </p:nvSpPr>
          <p:spPr>
            <a:xfrm>
              <a:off x="1833101" y="5039916"/>
              <a:ext cx="825867" cy="369332"/>
            </a:xfrm>
            <a:prstGeom prst="rect">
              <a:avLst/>
            </a:prstGeom>
            <a:noFill/>
          </p:spPr>
          <p:txBody>
            <a:bodyPr wrap="none" rtlCol="0">
              <a:spAutoFit/>
            </a:bodyPr>
            <a:lstStyle/>
            <a:p>
              <a:r>
                <a:rPr lang="en-US" b="1" dirty="0" err="1">
                  <a:solidFill>
                    <a:srgbClr val="FFFF00"/>
                  </a:solidFill>
                  <a:latin typeface="Symbol" charset="2"/>
                  <a:cs typeface="Symbol" charset="2"/>
                </a:rPr>
                <a:t>ν</a:t>
              </a:r>
              <a:r>
                <a:rPr lang="en-US" b="1" baseline="-25000" dirty="0" err="1">
                  <a:solidFill>
                    <a:srgbClr val="FFFF00"/>
                  </a:solidFill>
                  <a:latin typeface="Symbol" charset="2"/>
                  <a:cs typeface="Symbol" charset="2"/>
                </a:rPr>
                <a:t>μ</a:t>
              </a:r>
              <a:r>
                <a:rPr lang="en-US" b="1" baseline="-25000" dirty="0">
                  <a:solidFill>
                    <a:srgbClr val="FFFF00"/>
                  </a:solidFill>
                  <a:latin typeface="Symbol" charset="2"/>
                  <a:cs typeface="Symbol" charset="2"/>
                </a:rPr>
                <a:t> </a:t>
              </a:r>
              <a:r>
                <a:rPr lang="en-US" b="1" dirty="0">
                  <a:solidFill>
                    <a:srgbClr val="FFFF00"/>
                  </a:solidFill>
                  <a:latin typeface="Symbol" charset="2"/>
                  <a:cs typeface="Symbol" charset="2"/>
                </a:rPr>
                <a:t>&amp;</a:t>
              </a:r>
              <a:r>
                <a:rPr lang="en-US" b="1" baseline="-25000" dirty="0">
                  <a:solidFill>
                    <a:srgbClr val="FFFF00"/>
                  </a:solidFill>
                  <a:latin typeface="Symbol" charset="2"/>
                  <a:cs typeface="Symbol" charset="2"/>
                </a:rPr>
                <a:t> </a:t>
              </a:r>
              <a:r>
                <a:rPr lang="en-US" b="1" dirty="0" err="1">
                  <a:solidFill>
                    <a:srgbClr val="FFFF00"/>
                  </a:solidFill>
                  <a:latin typeface="Symbol" charset="2"/>
                  <a:cs typeface="Symbol" charset="2"/>
                </a:rPr>
                <a:t>ν</a:t>
              </a:r>
              <a:r>
                <a:rPr lang="en-US" baseline="-25000" dirty="0" err="1">
                  <a:solidFill>
                    <a:srgbClr val="FFFF00"/>
                  </a:solidFill>
                  <a:cs typeface="Symbol" charset="2"/>
                </a:rPr>
                <a:t>e</a:t>
              </a:r>
              <a:endParaRPr lang="en-US" dirty="0">
                <a:solidFill>
                  <a:srgbClr val="FFFF00"/>
                </a:solidFill>
              </a:endParaRPr>
            </a:p>
          </p:txBody>
        </p:sp>
        <p:cxnSp>
          <p:nvCxnSpPr>
            <p:cNvPr id="15" name="Straight Arrow Connector 14">
              <a:extLst>
                <a:ext uri="{FF2B5EF4-FFF2-40B4-BE49-F238E27FC236}">
                  <a16:creationId xmlns:a16="http://schemas.microsoft.com/office/drawing/2014/main" id="{6206CD9B-102E-4D24-972D-1EF1613F0A66}"/>
                </a:ext>
              </a:extLst>
            </p:cNvPr>
            <p:cNvCxnSpPr/>
            <p:nvPr/>
          </p:nvCxnSpPr>
          <p:spPr>
            <a:xfrm>
              <a:off x="1219200" y="4041264"/>
              <a:ext cx="6553200"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4E88A1D8-2C6E-4822-BAA9-5C28D776A98E}"/>
                </a:ext>
              </a:extLst>
            </p:cNvPr>
            <p:cNvSpPr txBox="1"/>
            <p:nvPr/>
          </p:nvSpPr>
          <p:spPr>
            <a:xfrm>
              <a:off x="8132109" y="4664366"/>
              <a:ext cx="920557" cy="369332"/>
            </a:xfrm>
            <a:prstGeom prst="rect">
              <a:avLst/>
            </a:prstGeom>
            <a:noFill/>
          </p:spPr>
          <p:txBody>
            <a:bodyPr wrap="none" rtlCol="0">
              <a:spAutoFit/>
            </a:bodyPr>
            <a:lstStyle/>
            <a:p>
              <a:r>
                <a:rPr lang="en-US" dirty="0">
                  <a:solidFill>
                    <a:srgbClr val="4F81BD"/>
                  </a:solidFill>
                </a:rPr>
                <a:t>Chicago</a:t>
              </a:r>
            </a:p>
          </p:txBody>
        </p:sp>
        <p:sp>
          <p:nvSpPr>
            <p:cNvPr id="17" name="TextBox 16">
              <a:extLst>
                <a:ext uri="{FF2B5EF4-FFF2-40B4-BE49-F238E27FC236}">
                  <a16:creationId xmlns:a16="http://schemas.microsoft.com/office/drawing/2014/main" id="{FC18CDD4-5790-4DCB-911C-649207CC7FE6}"/>
                </a:ext>
              </a:extLst>
            </p:cNvPr>
            <p:cNvSpPr txBox="1"/>
            <p:nvPr/>
          </p:nvSpPr>
          <p:spPr>
            <a:xfrm>
              <a:off x="75615" y="4677283"/>
              <a:ext cx="840936" cy="646331"/>
            </a:xfrm>
            <a:prstGeom prst="rect">
              <a:avLst/>
            </a:prstGeom>
            <a:noFill/>
          </p:spPr>
          <p:txBody>
            <a:bodyPr wrap="none" rtlCol="0">
              <a:spAutoFit/>
            </a:bodyPr>
            <a:lstStyle/>
            <a:p>
              <a:r>
                <a:rPr lang="en-US" dirty="0">
                  <a:solidFill>
                    <a:srgbClr val="4F81BD"/>
                  </a:solidFill>
                </a:rPr>
                <a:t>South </a:t>
              </a:r>
            </a:p>
            <a:p>
              <a:r>
                <a:rPr lang="en-US" dirty="0">
                  <a:solidFill>
                    <a:srgbClr val="4F81BD"/>
                  </a:solidFill>
                </a:rPr>
                <a:t>Dakota</a:t>
              </a:r>
            </a:p>
          </p:txBody>
        </p:sp>
        <p:sp>
          <p:nvSpPr>
            <p:cNvPr id="18" name="TextBox 17">
              <a:extLst>
                <a:ext uri="{FF2B5EF4-FFF2-40B4-BE49-F238E27FC236}">
                  <a16:creationId xmlns:a16="http://schemas.microsoft.com/office/drawing/2014/main" id="{114D9AF2-0992-4900-8C7E-6D08F3799202}"/>
                </a:ext>
              </a:extLst>
            </p:cNvPr>
            <p:cNvSpPr txBox="1"/>
            <p:nvPr/>
          </p:nvSpPr>
          <p:spPr>
            <a:xfrm>
              <a:off x="4038600" y="3671932"/>
              <a:ext cx="994157" cy="369332"/>
            </a:xfrm>
            <a:prstGeom prst="rect">
              <a:avLst/>
            </a:prstGeom>
            <a:noFill/>
          </p:spPr>
          <p:txBody>
            <a:bodyPr wrap="none" rtlCol="0">
              <a:spAutoFit/>
            </a:bodyPr>
            <a:lstStyle/>
            <a:p>
              <a:r>
                <a:rPr lang="en-US" b="1" dirty="0">
                  <a:solidFill>
                    <a:schemeClr val="accent1"/>
                  </a:solidFill>
                </a:rPr>
                <a:t>1300 km</a:t>
              </a:r>
            </a:p>
          </p:txBody>
        </p:sp>
        <p:pic>
          <p:nvPicPr>
            <p:cNvPr id="19" name="Picture 18">
              <a:extLst>
                <a:ext uri="{FF2B5EF4-FFF2-40B4-BE49-F238E27FC236}">
                  <a16:creationId xmlns:a16="http://schemas.microsoft.com/office/drawing/2014/main" id="{0FE37260-7E3B-49D1-BFA1-652CF6137CA7}"/>
                </a:ext>
              </a:extLst>
            </p:cNvPr>
            <p:cNvPicPr>
              <a:picLocks noChangeAspect="1"/>
            </p:cNvPicPr>
            <p:nvPr/>
          </p:nvPicPr>
          <p:blipFill>
            <a:blip r:embed="rId3" cstate="screen">
              <a:lum/>
              <a:alphaModFix/>
              <a:extLst>
                <a:ext uri="{28A0092B-C50C-407E-A947-70E740481C1C}">
                  <a14:useLocalDpi xmlns:a14="http://schemas.microsoft.com/office/drawing/2010/main"/>
                </a:ext>
              </a:extLst>
            </a:blip>
            <a:srcRect/>
            <a:stretch>
              <a:fillRect/>
            </a:stretch>
          </p:blipFill>
          <p:spPr>
            <a:xfrm>
              <a:off x="4727114" y="5255383"/>
              <a:ext cx="797220" cy="362579"/>
            </a:xfrm>
            <a:prstGeom prst="rect">
              <a:avLst/>
            </a:prstGeom>
            <a:noFill/>
            <a:ln w="28575">
              <a:solidFill>
                <a:srgbClr val="F37C23"/>
              </a:solidFill>
            </a:ln>
          </p:spPr>
        </p:pic>
        <p:pic>
          <p:nvPicPr>
            <p:cNvPr id="20" name="Picture 19">
              <a:extLst>
                <a:ext uri="{FF2B5EF4-FFF2-40B4-BE49-F238E27FC236}">
                  <a16:creationId xmlns:a16="http://schemas.microsoft.com/office/drawing/2014/main" id="{5A4041F4-9216-46BB-80ED-93AB968C4E9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327396" y="5672697"/>
              <a:ext cx="1348969" cy="673021"/>
            </a:xfrm>
            <a:prstGeom prst="rect">
              <a:avLst/>
            </a:prstGeom>
          </p:spPr>
        </p:pic>
      </p:grpSp>
      <p:pic>
        <p:nvPicPr>
          <p:cNvPr id="31" name="Picture 30">
            <a:extLst>
              <a:ext uri="{FF2B5EF4-FFF2-40B4-BE49-F238E27FC236}">
                <a16:creationId xmlns:a16="http://schemas.microsoft.com/office/drawing/2014/main" id="{CA76291F-6A6C-487B-842F-72BAF3EDD9ED}"/>
              </a:ext>
            </a:extLst>
          </p:cNvPr>
          <p:cNvPicPr>
            <a:picLocks noChangeAspect="1"/>
          </p:cNvPicPr>
          <p:nvPr/>
        </p:nvPicPr>
        <p:blipFill>
          <a:blip r:embed="rId5"/>
          <a:stretch>
            <a:fillRect/>
          </a:stretch>
        </p:blipFill>
        <p:spPr>
          <a:xfrm>
            <a:off x="8760296" y="1280536"/>
            <a:ext cx="2966597" cy="2410920"/>
          </a:xfrm>
          <a:prstGeom prst="rect">
            <a:avLst/>
          </a:prstGeom>
        </p:spPr>
      </p:pic>
      <p:sp>
        <p:nvSpPr>
          <p:cNvPr id="53" name="Inhaltsplatzhalter 1">
            <a:extLst>
              <a:ext uri="{FF2B5EF4-FFF2-40B4-BE49-F238E27FC236}">
                <a16:creationId xmlns:a16="http://schemas.microsoft.com/office/drawing/2014/main" id="{38F2D4C2-273D-4EA5-A0F6-75D0C8722BAB}"/>
              </a:ext>
            </a:extLst>
          </p:cNvPr>
          <p:cNvSpPr txBox="1">
            <a:spLocks/>
          </p:cNvSpPr>
          <p:nvPr/>
        </p:nvSpPr>
        <p:spPr>
          <a:xfrm>
            <a:off x="7997991" y="7185443"/>
            <a:ext cx="3132583" cy="448809"/>
          </a:xfrm>
          <a:prstGeom prst="rect">
            <a:avLst/>
          </a:prstGeom>
        </p:spPr>
        <p:txBody>
          <a:bodyPr vert="horz" lIns="0" tIns="0" rIns="0" bIns="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br>
              <a:rPr lang="de-DE" b="0" dirty="0"/>
            </a:br>
            <a:endParaRPr lang="de-DE" b="0" dirty="0"/>
          </a:p>
          <a:p>
            <a:endParaRPr lang="en-US" b="0" dirty="0"/>
          </a:p>
        </p:txBody>
      </p:sp>
    </p:spTree>
    <p:extLst>
      <p:ext uri="{BB962C8B-B14F-4D97-AF65-F5344CB8AC3E}">
        <p14:creationId xmlns:p14="http://schemas.microsoft.com/office/powerpoint/2010/main" val="21108615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84397CD-5019-45C7-8CC2-CF6009AFD675}"/>
              </a:ext>
            </a:extLst>
          </p:cNvPr>
          <p:cNvGrpSpPr/>
          <p:nvPr/>
        </p:nvGrpSpPr>
        <p:grpSpPr>
          <a:xfrm>
            <a:off x="108797" y="3501008"/>
            <a:ext cx="5139492" cy="2880320"/>
            <a:chOff x="108797" y="3645024"/>
            <a:chExt cx="5139492" cy="2880320"/>
          </a:xfrm>
        </p:grpSpPr>
        <p:pic>
          <p:nvPicPr>
            <p:cNvPr id="20" name="Picture 1" descr="Picture 1">
              <a:extLst>
                <a:ext uri="{FF2B5EF4-FFF2-40B4-BE49-F238E27FC236}">
                  <a16:creationId xmlns:a16="http://schemas.microsoft.com/office/drawing/2014/main" id="{6381487F-BACE-46E5-A859-277A02C355ED}"/>
                </a:ext>
              </a:extLst>
            </p:cNvPr>
            <p:cNvPicPr>
              <a:picLocks noChangeAspect="1"/>
            </p:cNvPicPr>
            <p:nvPr/>
          </p:nvPicPr>
          <p:blipFill>
            <a:blip r:embed="rId2">
              <a:extLst/>
            </a:blip>
            <a:srcRect b="16902"/>
            <a:stretch>
              <a:fillRect/>
            </a:stretch>
          </p:blipFill>
          <p:spPr>
            <a:xfrm>
              <a:off x="108797" y="3645024"/>
              <a:ext cx="5139492" cy="2880320"/>
            </a:xfrm>
            <a:prstGeom prst="rect">
              <a:avLst/>
            </a:prstGeom>
            <a:ln w="12700">
              <a:miter lim="400000"/>
            </a:ln>
          </p:spPr>
        </p:pic>
        <p:sp>
          <p:nvSpPr>
            <p:cNvPr id="21" name="TextBox 20">
              <a:extLst>
                <a:ext uri="{FF2B5EF4-FFF2-40B4-BE49-F238E27FC236}">
                  <a16:creationId xmlns:a16="http://schemas.microsoft.com/office/drawing/2014/main" id="{6867BD00-B096-4C0A-A707-DEF4BCEB5FDE}"/>
                </a:ext>
              </a:extLst>
            </p:cNvPr>
            <p:cNvSpPr txBox="1"/>
            <p:nvPr/>
          </p:nvSpPr>
          <p:spPr>
            <a:xfrm>
              <a:off x="551384" y="3712533"/>
              <a:ext cx="1397819" cy="246221"/>
            </a:xfrm>
            <a:prstGeom prst="rect">
              <a:avLst/>
            </a:prstGeom>
            <a:noFill/>
          </p:spPr>
          <p:txBody>
            <a:bodyPr wrap="none" lIns="0" tIns="0" rIns="0" bIns="0" rtlCol="0">
              <a:spAutoFit/>
            </a:bodyPr>
            <a:lstStyle/>
            <a:p>
              <a:pPr algn="l"/>
              <a:r>
                <a:rPr lang="en-US" sz="1600" dirty="0"/>
                <a:t>≈ 66×18×19 m</a:t>
              </a:r>
              <a:r>
                <a:rPr lang="en-US" sz="1600" baseline="30000" dirty="0"/>
                <a:t>3</a:t>
              </a:r>
            </a:p>
          </p:txBody>
        </p:sp>
      </p:grpSp>
      <p:sp>
        <p:nvSpPr>
          <p:cNvPr id="3" name="Title 2">
            <a:extLst>
              <a:ext uri="{FF2B5EF4-FFF2-40B4-BE49-F238E27FC236}">
                <a16:creationId xmlns:a16="http://schemas.microsoft.com/office/drawing/2014/main" id="{0CE6C3E4-A260-49D7-A0CD-C6E721F2D905}"/>
              </a:ext>
            </a:extLst>
          </p:cNvPr>
          <p:cNvSpPr>
            <a:spLocks noGrp="1"/>
          </p:cNvSpPr>
          <p:nvPr>
            <p:ph type="title"/>
          </p:nvPr>
        </p:nvSpPr>
        <p:spPr/>
        <p:txBody>
          <a:bodyPr/>
          <a:lstStyle/>
          <a:p>
            <a:r>
              <a:rPr lang="en-GB" dirty="0"/>
              <a:t>Neutrino Platform and LBNF/DUNE</a:t>
            </a:r>
          </a:p>
        </p:txBody>
      </p:sp>
      <p:sp>
        <p:nvSpPr>
          <p:cNvPr id="6" name="Slide Number Placeholder 5">
            <a:extLst>
              <a:ext uri="{FF2B5EF4-FFF2-40B4-BE49-F238E27FC236}">
                <a16:creationId xmlns:a16="http://schemas.microsoft.com/office/drawing/2014/main" id="{5E608EC1-8E09-4D3D-A960-2F63AC892321}"/>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22" name="TextBox 21">
            <a:extLst>
              <a:ext uri="{FF2B5EF4-FFF2-40B4-BE49-F238E27FC236}">
                <a16:creationId xmlns:a16="http://schemas.microsoft.com/office/drawing/2014/main" id="{30CC5471-A25A-4BD8-82F2-77C3930C0789}"/>
              </a:ext>
            </a:extLst>
          </p:cNvPr>
          <p:cNvSpPr txBox="1"/>
          <p:nvPr/>
        </p:nvSpPr>
        <p:spPr>
          <a:xfrm>
            <a:off x="122578" y="1125575"/>
            <a:ext cx="4605270" cy="2215991"/>
          </a:xfrm>
          <a:prstGeom prst="rect">
            <a:avLst/>
          </a:prstGeom>
          <a:noFill/>
        </p:spPr>
        <p:txBody>
          <a:bodyPr wrap="square" rtlCol="0">
            <a:spAutoFit/>
          </a:bodyPr>
          <a:lstStyle/>
          <a:p>
            <a:r>
              <a:rPr lang="en-US" sz="1600" dirty="0">
                <a:solidFill>
                  <a:schemeClr val="accent6">
                    <a:lumMod val="50000"/>
                  </a:schemeClr>
                </a:solidFill>
              </a:rPr>
              <a:t>At CERN two main activities for the LBNF/DUNE project in the US:</a:t>
            </a:r>
          </a:p>
          <a:p>
            <a:pPr marL="342900" indent="-342900">
              <a:spcAft>
                <a:spcPts val="600"/>
              </a:spcAft>
              <a:buFontTx/>
              <a:buAutoNum type="arabicParenR"/>
            </a:pPr>
            <a:r>
              <a:rPr lang="en-US" sz="1600" b="1" dirty="0">
                <a:solidFill>
                  <a:srgbClr val="080808"/>
                </a:solidFill>
              </a:rPr>
              <a:t>Construction of two large cryostats for the DUNE far detectors</a:t>
            </a:r>
          </a:p>
          <a:p>
            <a:pPr marL="285750" indent="-285750">
              <a:spcAft>
                <a:spcPts val="600"/>
              </a:spcAft>
              <a:buFont typeface="Wingdings" panose="05000000000000000000" pitchFamily="2" charset="2"/>
              <a:buChar char="q"/>
            </a:pPr>
            <a:r>
              <a:rPr lang="en-US" sz="1600" dirty="0">
                <a:solidFill>
                  <a:schemeClr val="accent6">
                    <a:lumMod val="50000"/>
                  </a:schemeClr>
                </a:solidFill>
              </a:rPr>
              <a:t>Production of warm steel structure completed for cryostat #1</a:t>
            </a:r>
          </a:p>
          <a:p>
            <a:pPr marL="285750" indent="-285750">
              <a:spcAft>
                <a:spcPts val="600"/>
              </a:spcAft>
              <a:buFont typeface="Wingdings" panose="05000000000000000000" pitchFamily="2" charset="2"/>
              <a:buChar char="q"/>
            </a:pPr>
            <a:r>
              <a:rPr lang="en-US" sz="1600" dirty="0">
                <a:solidFill>
                  <a:schemeClr val="accent6">
                    <a:lumMod val="50000"/>
                  </a:schemeClr>
                </a:solidFill>
              </a:rPr>
              <a:t>Now on board of a cargo ship on its way to the US</a:t>
            </a:r>
          </a:p>
        </p:txBody>
      </p:sp>
      <p:sp>
        <p:nvSpPr>
          <p:cNvPr id="2" name="Date Placeholder 1">
            <a:extLst>
              <a:ext uri="{FF2B5EF4-FFF2-40B4-BE49-F238E27FC236}">
                <a16:creationId xmlns:a16="http://schemas.microsoft.com/office/drawing/2014/main" id="{30FA49EF-BF7D-4552-BF26-D3DEFA2EB149}"/>
              </a:ext>
            </a:extLst>
          </p:cNvPr>
          <p:cNvSpPr>
            <a:spLocks noGrp="1"/>
          </p:cNvSpPr>
          <p:nvPr>
            <p:ph type="dt" sz="half" idx="10"/>
          </p:nvPr>
        </p:nvSpPr>
        <p:spPr/>
        <p:txBody>
          <a:bodyPr/>
          <a:lstStyle/>
          <a:p>
            <a:r>
              <a:rPr lang="en-US"/>
              <a:t>28.05.2024</a:t>
            </a:r>
            <a:endParaRPr lang="en-US" dirty="0"/>
          </a:p>
        </p:txBody>
      </p:sp>
      <p:sp>
        <p:nvSpPr>
          <p:cNvPr id="4" name="Footer Placeholder 3">
            <a:extLst>
              <a:ext uri="{FF2B5EF4-FFF2-40B4-BE49-F238E27FC236}">
                <a16:creationId xmlns:a16="http://schemas.microsoft.com/office/drawing/2014/main" id="{190EB734-87B4-4C43-BCC6-E0E328C9E3BF}"/>
              </a:ext>
            </a:extLst>
          </p:cNvPr>
          <p:cNvSpPr>
            <a:spLocks noGrp="1"/>
          </p:cNvSpPr>
          <p:nvPr>
            <p:ph type="ftr" sz="quarter" idx="11"/>
          </p:nvPr>
        </p:nvSpPr>
        <p:spPr/>
        <p:txBody>
          <a:bodyPr/>
          <a:lstStyle/>
          <a:p>
            <a:r>
              <a:rPr lang="en-GB"/>
              <a:t>J. Mnich | CERN Highlights and Future Plans</a:t>
            </a:r>
            <a:endParaRPr lang="en-US" dirty="0"/>
          </a:p>
        </p:txBody>
      </p:sp>
      <p:grpSp>
        <p:nvGrpSpPr>
          <p:cNvPr id="5" name="Group 4">
            <a:extLst>
              <a:ext uri="{FF2B5EF4-FFF2-40B4-BE49-F238E27FC236}">
                <a16:creationId xmlns:a16="http://schemas.microsoft.com/office/drawing/2014/main" id="{CEF7A8E0-D484-4C1A-ACC2-2F7FBF9A0A90}"/>
              </a:ext>
            </a:extLst>
          </p:cNvPr>
          <p:cNvGrpSpPr/>
          <p:nvPr/>
        </p:nvGrpSpPr>
        <p:grpSpPr>
          <a:xfrm>
            <a:off x="5261137" y="1086030"/>
            <a:ext cx="6673514" cy="2869781"/>
            <a:chOff x="5518486" y="1916832"/>
            <a:chExt cx="6673514" cy="2869781"/>
          </a:xfrm>
        </p:grpSpPr>
        <p:pic>
          <p:nvPicPr>
            <p:cNvPr id="15" name="pasted-movie.png" descr="pasted-movie.png">
              <a:extLst>
                <a:ext uri="{FF2B5EF4-FFF2-40B4-BE49-F238E27FC236}">
                  <a16:creationId xmlns:a16="http://schemas.microsoft.com/office/drawing/2014/main" id="{95500400-B0BD-4BD6-82B4-F827172029D6}"/>
                </a:ext>
              </a:extLst>
            </p:cNvPr>
            <p:cNvPicPr>
              <a:picLocks noChangeAspect="1"/>
            </p:cNvPicPr>
            <p:nvPr/>
          </p:nvPicPr>
          <p:blipFill>
            <a:blip r:embed="rId3"/>
            <a:stretch>
              <a:fillRect/>
            </a:stretch>
          </p:blipFill>
          <p:spPr>
            <a:xfrm>
              <a:off x="5518486" y="1916832"/>
              <a:ext cx="6673514" cy="2869781"/>
            </a:xfrm>
            <a:prstGeom prst="rect">
              <a:avLst/>
            </a:prstGeom>
            <a:ln w="12700">
              <a:miter lim="400000"/>
            </a:ln>
          </p:spPr>
        </p:pic>
        <p:sp>
          <p:nvSpPr>
            <p:cNvPr id="16" name="Cryostat #1 warm structure stocked @ A Coruna harbor…">
              <a:extLst>
                <a:ext uri="{FF2B5EF4-FFF2-40B4-BE49-F238E27FC236}">
                  <a16:creationId xmlns:a16="http://schemas.microsoft.com/office/drawing/2014/main" id="{76F7EEF3-6523-4C0C-A3FC-2F2EBA98826B}"/>
                </a:ext>
              </a:extLst>
            </p:cNvPr>
            <p:cNvSpPr txBox="1"/>
            <p:nvPr/>
          </p:nvSpPr>
          <p:spPr>
            <a:xfrm>
              <a:off x="8691275" y="2060848"/>
              <a:ext cx="3473708"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defRPr sz="1100">
                  <a:latin typeface="Helvetica Neue"/>
                  <a:ea typeface="Helvetica Neue"/>
                  <a:cs typeface="Helvetica Neue"/>
                  <a:sym typeface="Helvetica Neue"/>
                </a:defRPr>
              </a:pPr>
              <a:r>
                <a:rPr dirty="0">
                  <a:solidFill>
                    <a:schemeClr val="bg1"/>
                  </a:solidFill>
                </a:rPr>
                <a:t>Cryostat #1 warm structure stocked @ A Coruna harbor</a:t>
              </a:r>
            </a:p>
            <a:p>
              <a:pPr>
                <a:defRPr sz="1100">
                  <a:latin typeface="Helvetica Neue"/>
                  <a:ea typeface="Helvetica Neue"/>
                  <a:cs typeface="Helvetica Neue"/>
                  <a:sym typeface="Helvetica Neue"/>
                </a:defRPr>
              </a:pPr>
              <a:r>
                <a:rPr dirty="0">
                  <a:solidFill>
                    <a:schemeClr val="bg1"/>
                  </a:solidFill>
                </a:rPr>
                <a:t>(3,000 tons approx.)</a:t>
              </a:r>
            </a:p>
          </p:txBody>
        </p:sp>
      </p:grpSp>
      <p:pic>
        <p:nvPicPr>
          <p:cNvPr id="23" name="unknown.jpg" descr="unknown.jpg">
            <a:extLst>
              <a:ext uri="{FF2B5EF4-FFF2-40B4-BE49-F238E27FC236}">
                <a16:creationId xmlns:a16="http://schemas.microsoft.com/office/drawing/2014/main" id="{09E11B31-5CD4-4FED-9A74-387B88C70801}"/>
              </a:ext>
            </a:extLst>
          </p:cNvPr>
          <p:cNvPicPr>
            <a:picLocks noChangeAspect="1"/>
          </p:cNvPicPr>
          <p:nvPr/>
        </p:nvPicPr>
        <p:blipFill>
          <a:blip r:embed="rId4"/>
          <a:srcRect t="18820"/>
          <a:stretch>
            <a:fillRect/>
          </a:stretch>
        </p:blipFill>
        <p:spPr>
          <a:xfrm>
            <a:off x="5519936" y="4365104"/>
            <a:ext cx="2838476" cy="1728192"/>
          </a:xfrm>
          <a:prstGeom prst="rect">
            <a:avLst/>
          </a:prstGeom>
          <a:ln w="12700">
            <a:miter lim="400000"/>
          </a:ln>
        </p:spPr>
      </p:pic>
      <p:pic>
        <p:nvPicPr>
          <p:cNvPr id="24" name="unknown.jpg" descr="unknown.jpg">
            <a:extLst>
              <a:ext uri="{FF2B5EF4-FFF2-40B4-BE49-F238E27FC236}">
                <a16:creationId xmlns:a16="http://schemas.microsoft.com/office/drawing/2014/main" id="{FC8AF0B2-901F-4F02-99E8-8B46136A4101}"/>
              </a:ext>
            </a:extLst>
          </p:cNvPr>
          <p:cNvPicPr>
            <a:picLocks noChangeAspect="1"/>
          </p:cNvPicPr>
          <p:nvPr/>
        </p:nvPicPr>
        <p:blipFill>
          <a:blip r:embed="rId5"/>
          <a:srcRect l="42" r="12286" b="24539"/>
          <a:stretch>
            <a:fillRect/>
          </a:stretch>
        </p:blipFill>
        <p:spPr>
          <a:xfrm>
            <a:off x="8884893" y="4365104"/>
            <a:ext cx="2677084" cy="1728192"/>
          </a:xfrm>
          <a:prstGeom prst="rect">
            <a:avLst/>
          </a:prstGeom>
          <a:ln w="12700">
            <a:miter lim="400000"/>
          </a:ln>
        </p:spPr>
      </p:pic>
    </p:spTree>
    <p:extLst>
      <p:ext uri="{BB962C8B-B14F-4D97-AF65-F5344CB8AC3E}">
        <p14:creationId xmlns:p14="http://schemas.microsoft.com/office/powerpoint/2010/main" val="2437677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uppieren 8">
            <a:extLst>
              <a:ext uri="{FF2B5EF4-FFF2-40B4-BE49-F238E27FC236}">
                <a16:creationId xmlns:a16="http://schemas.microsoft.com/office/drawing/2014/main" id="{442FB63E-609C-452E-9F81-A3274F4907E6}"/>
              </a:ext>
            </a:extLst>
          </p:cNvPr>
          <p:cNvGrpSpPr/>
          <p:nvPr/>
        </p:nvGrpSpPr>
        <p:grpSpPr>
          <a:xfrm>
            <a:off x="6540989" y="0"/>
            <a:ext cx="5675691" cy="2973171"/>
            <a:chOff x="-50800" y="1536699"/>
            <a:chExt cx="9245600" cy="4763739"/>
          </a:xfrm>
        </p:grpSpPr>
        <p:grpSp>
          <p:nvGrpSpPr>
            <p:cNvPr id="17" name="IMG_6934.jpeg">
              <a:extLst>
                <a:ext uri="{FF2B5EF4-FFF2-40B4-BE49-F238E27FC236}">
                  <a16:creationId xmlns:a16="http://schemas.microsoft.com/office/drawing/2014/main" id="{82F2028E-E2C0-42B6-92F6-F37B95D0827F}"/>
                </a:ext>
              </a:extLst>
            </p:cNvPr>
            <p:cNvGrpSpPr/>
            <p:nvPr/>
          </p:nvGrpSpPr>
          <p:grpSpPr>
            <a:xfrm>
              <a:off x="-50800" y="1536699"/>
              <a:ext cx="9245600" cy="4763739"/>
              <a:chOff x="0" y="0"/>
              <a:chExt cx="11684000" cy="5408667"/>
            </a:xfrm>
          </p:grpSpPr>
          <p:pic>
            <p:nvPicPr>
              <p:cNvPr id="20" name="IMG_6934.jpeg" descr="IMG_6934.jpeg">
                <a:extLst>
                  <a:ext uri="{FF2B5EF4-FFF2-40B4-BE49-F238E27FC236}">
                    <a16:creationId xmlns:a16="http://schemas.microsoft.com/office/drawing/2014/main" id="{9060B053-D941-403B-8F22-BDFC5B5AF4A4}"/>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27000" y="88900"/>
                <a:ext cx="11430000" cy="5078468"/>
              </a:xfrm>
              <a:prstGeom prst="rect">
                <a:avLst/>
              </a:prstGeom>
              <a:ln>
                <a:noFill/>
              </a:ln>
              <a:effectLst/>
            </p:spPr>
          </p:pic>
          <p:pic>
            <p:nvPicPr>
              <p:cNvPr id="21" name="IMG_6934.jpeg" descr="IMG_6934.jpeg">
                <a:extLst>
                  <a:ext uri="{FF2B5EF4-FFF2-40B4-BE49-F238E27FC236}">
                    <a16:creationId xmlns:a16="http://schemas.microsoft.com/office/drawing/2014/main" id="{51792BC3-24EF-4D73-B225-02263F001CDD}"/>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0" y="-1"/>
                <a:ext cx="11684000" cy="5408669"/>
              </a:xfrm>
              <a:prstGeom prst="rect">
                <a:avLst/>
              </a:prstGeom>
              <a:effectLst/>
            </p:spPr>
          </p:pic>
        </p:grpSp>
        <p:sp>
          <p:nvSpPr>
            <p:cNvPr id="18" name="TextBox 6">
              <a:extLst>
                <a:ext uri="{FF2B5EF4-FFF2-40B4-BE49-F238E27FC236}">
                  <a16:creationId xmlns:a16="http://schemas.microsoft.com/office/drawing/2014/main" id="{413AE36B-79A7-42DB-B51A-80D84DDC4C8C}"/>
                </a:ext>
              </a:extLst>
            </p:cNvPr>
            <p:cNvSpPr txBox="1"/>
            <p:nvPr/>
          </p:nvSpPr>
          <p:spPr>
            <a:xfrm>
              <a:off x="3365498" y="5054600"/>
              <a:ext cx="3112212" cy="866235"/>
            </a:xfrm>
            <a:prstGeom prst="rect">
              <a:avLst/>
            </a:prstGeom>
            <a:noFill/>
          </p:spPr>
          <p:txBody>
            <a:bodyPr wrap="square" rtlCol="0">
              <a:spAutoFit/>
            </a:bodyPr>
            <a:lstStyle/>
            <a:p>
              <a:r>
                <a:rPr lang="en-US" b="1" dirty="0">
                  <a:solidFill>
                    <a:schemeClr val="bg1"/>
                  </a:solidFill>
                </a:rPr>
                <a:t>NP04: </a:t>
              </a:r>
              <a:br>
                <a:rPr lang="en-US" b="1" dirty="0">
                  <a:solidFill>
                    <a:schemeClr val="bg1"/>
                  </a:solidFill>
                </a:rPr>
              </a:br>
              <a:r>
                <a:rPr lang="en-US" b="1" dirty="0">
                  <a:solidFill>
                    <a:schemeClr val="bg1"/>
                  </a:solidFill>
                </a:rPr>
                <a:t>Horizontal Drift</a:t>
              </a:r>
            </a:p>
          </p:txBody>
        </p:sp>
        <p:sp>
          <p:nvSpPr>
            <p:cNvPr id="19" name="TextBox 7">
              <a:extLst>
                <a:ext uri="{FF2B5EF4-FFF2-40B4-BE49-F238E27FC236}">
                  <a16:creationId xmlns:a16="http://schemas.microsoft.com/office/drawing/2014/main" id="{01A05235-9B80-448E-8BF2-0F9390D227B4}"/>
                </a:ext>
              </a:extLst>
            </p:cNvPr>
            <p:cNvSpPr txBox="1"/>
            <p:nvPr/>
          </p:nvSpPr>
          <p:spPr>
            <a:xfrm>
              <a:off x="4013842" y="2508766"/>
              <a:ext cx="2615558" cy="866235"/>
            </a:xfrm>
            <a:prstGeom prst="rect">
              <a:avLst/>
            </a:prstGeom>
            <a:noFill/>
          </p:spPr>
          <p:txBody>
            <a:bodyPr wrap="square" rtlCol="0">
              <a:spAutoFit/>
            </a:bodyPr>
            <a:lstStyle/>
            <a:p>
              <a:r>
                <a:rPr lang="en-US" b="1" dirty="0">
                  <a:solidFill>
                    <a:schemeClr val="bg1"/>
                  </a:solidFill>
                </a:rPr>
                <a:t>NP02: </a:t>
              </a:r>
              <a:br>
                <a:rPr lang="en-US" b="1" dirty="0">
                  <a:solidFill>
                    <a:schemeClr val="bg1"/>
                  </a:solidFill>
                </a:rPr>
              </a:br>
              <a:r>
                <a:rPr lang="en-US" b="1" dirty="0">
                  <a:solidFill>
                    <a:schemeClr val="bg1"/>
                  </a:solidFill>
                </a:rPr>
                <a:t>Vertical Drift</a:t>
              </a:r>
            </a:p>
          </p:txBody>
        </p:sp>
      </p:grpSp>
      <p:sp>
        <p:nvSpPr>
          <p:cNvPr id="3" name="Title 2">
            <a:extLst>
              <a:ext uri="{FF2B5EF4-FFF2-40B4-BE49-F238E27FC236}">
                <a16:creationId xmlns:a16="http://schemas.microsoft.com/office/drawing/2014/main" id="{17A9F8C2-D953-4C42-952A-24794D36B58D}"/>
              </a:ext>
            </a:extLst>
          </p:cNvPr>
          <p:cNvSpPr>
            <a:spLocks noGrp="1"/>
          </p:cNvSpPr>
          <p:nvPr>
            <p:ph type="title"/>
          </p:nvPr>
        </p:nvSpPr>
        <p:spPr>
          <a:xfrm>
            <a:off x="206694" y="275539"/>
            <a:ext cx="11242906" cy="551081"/>
          </a:xfrm>
        </p:spPr>
        <p:txBody>
          <a:bodyPr/>
          <a:lstStyle/>
          <a:p>
            <a:r>
              <a:rPr lang="en-GB" dirty="0"/>
              <a:t>Neutrino Platform Activities</a:t>
            </a:r>
          </a:p>
        </p:txBody>
      </p:sp>
      <p:sp>
        <p:nvSpPr>
          <p:cNvPr id="6" name="Slide Number Placeholder 5">
            <a:extLst>
              <a:ext uri="{FF2B5EF4-FFF2-40B4-BE49-F238E27FC236}">
                <a16:creationId xmlns:a16="http://schemas.microsoft.com/office/drawing/2014/main" id="{887F46F8-0C34-4E47-8239-95290948CD5D}"/>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15" name="TextBox 14">
            <a:extLst>
              <a:ext uri="{FF2B5EF4-FFF2-40B4-BE49-F238E27FC236}">
                <a16:creationId xmlns:a16="http://schemas.microsoft.com/office/drawing/2014/main" id="{761217CE-DE8E-4204-ACC8-56A084F90661}"/>
              </a:ext>
            </a:extLst>
          </p:cNvPr>
          <p:cNvSpPr txBox="1"/>
          <p:nvPr/>
        </p:nvSpPr>
        <p:spPr>
          <a:xfrm>
            <a:off x="206694" y="2116450"/>
            <a:ext cx="6249345" cy="1538883"/>
          </a:xfrm>
          <a:prstGeom prst="rect">
            <a:avLst/>
          </a:prstGeom>
          <a:noFill/>
        </p:spPr>
        <p:txBody>
          <a:bodyPr wrap="square" lIns="0" tIns="0" rIns="0" bIns="0" rtlCol="0">
            <a:spAutoFit/>
          </a:bodyPr>
          <a:lstStyle/>
          <a:p>
            <a:pPr algn="l">
              <a:spcAft>
                <a:spcPts val="300"/>
              </a:spcAft>
            </a:pPr>
            <a:r>
              <a:rPr lang="en-GB" dirty="0">
                <a:solidFill>
                  <a:schemeClr val="accent6">
                    <a:lumMod val="50000"/>
                  </a:schemeClr>
                </a:solidFill>
              </a:rPr>
              <a:t>Update status NP04:</a:t>
            </a:r>
          </a:p>
          <a:p>
            <a:pPr marL="285750" indent="-285750" algn="l">
              <a:spcAft>
                <a:spcPts val="300"/>
              </a:spcAft>
              <a:buFont typeface="Wingdings" panose="05000000000000000000" pitchFamily="2" charset="2"/>
              <a:buChar char="q"/>
            </a:pPr>
            <a:r>
              <a:rPr lang="en-GB" dirty="0">
                <a:solidFill>
                  <a:schemeClr val="accent6">
                    <a:lumMod val="50000"/>
                  </a:schemeClr>
                </a:solidFill>
              </a:rPr>
              <a:t>NP04 cryostat filled by end April</a:t>
            </a:r>
          </a:p>
          <a:p>
            <a:pPr marL="285750" indent="-285750" algn="l">
              <a:spcAft>
                <a:spcPts val="300"/>
              </a:spcAft>
              <a:buFont typeface="Wingdings" panose="05000000000000000000" pitchFamily="2" charset="2"/>
              <a:buChar char="q"/>
            </a:pPr>
            <a:r>
              <a:rPr lang="en-GB" dirty="0">
                <a:solidFill>
                  <a:schemeClr val="accent6">
                    <a:lumMod val="50000"/>
                  </a:schemeClr>
                </a:solidFill>
              </a:rPr>
              <a:t>Purification completed</a:t>
            </a:r>
          </a:p>
          <a:p>
            <a:pPr marL="285750" indent="-285750" algn="l">
              <a:spcAft>
                <a:spcPts val="300"/>
              </a:spcAft>
              <a:buFont typeface="Wingdings" panose="05000000000000000000" pitchFamily="2" charset="2"/>
              <a:buChar char="q"/>
            </a:pPr>
            <a:endParaRPr lang="en-GB" dirty="0">
              <a:solidFill>
                <a:schemeClr val="accent6">
                  <a:lumMod val="50000"/>
                </a:schemeClr>
              </a:solidFill>
            </a:endParaRPr>
          </a:p>
          <a:p>
            <a:pPr algn="l">
              <a:spcAft>
                <a:spcPts val="300"/>
              </a:spcAft>
            </a:pPr>
            <a:r>
              <a:rPr lang="en-GB" dirty="0">
                <a:solidFill>
                  <a:schemeClr val="accent6">
                    <a:lumMod val="50000"/>
                  </a:schemeClr>
                </a:solidFill>
              </a:rPr>
              <a:t>Inside NP04:</a:t>
            </a:r>
          </a:p>
        </p:txBody>
      </p:sp>
      <p:sp>
        <p:nvSpPr>
          <p:cNvPr id="2" name="Rectangle 1">
            <a:extLst>
              <a:ext uri="{FF2B5EF4-FFF2-40B4-BE49-F238E27FC236}">
                <a16:creationId xmlns:a16="http://schemas.microsoft.com/office/drawing/2014/main" id="{4A1F7376-A874-4D3A-96D9-7CABB8EC1BBE}"/>
              </a:ext>
            </a:extLst>
          </p:cNvPr>
          <p:cNvSpPr/>
          <p:nvPr/>
        </p:nvSpPr>
        <p:spPr>
          <a:xfrm>
            <a:off x="179519" y="980728"/>
            <a:ext cx="5760640" cy="923330"/>
          </a:xfrm>
          <a:prstGeom prst="rect">
            <a:avLst/>
          </a:prstGeom>
        </p:spPr>
        <p:txBody>
          <a:bodyPr wrap="square">
            <a:spAutoFit/>
          </a:bodyPr>
          <a:lstStyle/>
          <a:p>
            <a:pPr>
              <a:spcBef>
                <a:spcPts val="0"/>
              </a:spcBef>
              <a:spcAft>
                <a:spcPts val="600"/>
              </a:spcAft>
            </a:pPr>
            <a:r>
              <a:rPr lang="en-US" b="1" dirty="0">
                <a:solidFill>
                  <a:srgbClr val="080808"/>
                </a:solidFill>
              </a:rPr>
              <a:t>2) </a:t>
            </a:r>
            <a:r>
              <a:rPr lang="en-US" b="1" dirty="0" err="1">
                <a:solidFill>
                  <a:srgbClr val="080808"/>
                </a:solidFill>
              </a:rPr>
              <a:t>ProtoDUNE</a:t>
            </a:r>
            <a:r>
              <a:rPr lang="en-US" b="1" dirty="0">
                <a:solidFill>
                  <a:srgbClr val="080808"/>
                </a:solidFill>
              </a:rPr>
              <a:t> at CERN: Validation of the final    prototypes of the DUNE far detectors (horizontal and vertical rift concepts)</a:t>
            </a:r>
          </a:p>
        </p:txBody>
      </p:sp>
      <p:grpSp>
        <p:nvGrpSpPr>
          <p:cNvPr id="22" name="Group 21">
            <a:extLst>
              <a:ext uri="{FF2B5EF4-FFF2-40B4-BE49-F238E27FC236}">
                <a16:creationId xmlns:a16="http://schemas.microsoft.com/office/drawing/2014/main" id="{A2FA638E-48E1-40AB-A85C-D211B365C12C}"/>
              </a:ext>
            </a:extLst>
          </p:cNvPr>
          <p:cNvGrpSpPr/>
          <p:nvPr/>
        </p:nvGrpSpPr>
        <p:grpSpPr>
          <a:xfrm>
            <a:off x="1" y="3645024"/>
            <a:ext cx="6096000" cy="2316179"/>
            <a:chOff x="-584613" y="929560"/>
            <a:chExt cx="11521845" cy="5507184"/>
          </a:xfrm>
        </p:grpSpPr>
        <p:pic>
          <p:nvPicPr>
            <p:cNvPr id="23" name="Image" descr="Image">
              <a:extLst>
                <a:ext uri="{FF2B5EF4-FFF2-40B4-BE49-F238E27FC236}">
                  <a16:creationId xmlns:a16="http://schemas.microsoft.com/office/drawing/2014/main" id="{B1532065-B940-4B3E-BEA4-22A66037F829}"/>
                </a:ext>
              </a:extLst>
            </p:cNvPr>
            <p:cNvPicPr>
              <a:picLocks noChangeAspect="1"/>
            </p:cNvPicPr>
            <p:nvPr/>
          </p:nvPicPr>
          <p:blipFill>
            <a:blip r:embed="rId4"/>
            <a:stretch>
              <a:fillRect/>
            </a:stretch>
          </p:blipFill>
          <p:spPr>
            <a:xfrm>
              <a:off x="6842578" y="953383"/>
              <a:ext cx="4094654" cy="5459539"/>
            </a:xfrm>
            <a:prstGeom prst="rect">
              <a:avLst/>
            </a:prstGeom>
            <a:ln w="12700">
              <a:miter lim="400000"/>
            </a:ln>
          </p:spPr>
        </p:pic>
        <p:pic>
          <p:nvPicPr>
            <p:cNvPr id="24" name="Image" descr="Image">
              <a:extLst>
                <a:ext uri="{FF2B5EF4-FFF2-40B4-BE49-F238E27FC236}">
                  <a16:creationId xmlns:a16="http://schemas.microsoft.com/office/drawing/2014/main" id="{AC30EEEA-537D-41CC-B084-F0A6CFAC06F6}"/>
                </a:ext>
              </a:extLst>
            </p:cNvPr>
            <p:cNvPicPr>
              <a:picLocks noChangeAspect="1"/>
            </p:cNvPicPr>
            <p:nvPr/>
          </p:nvPicPr>
          <p:blipFill>
            <a:blip r:embed="rId5"/>
            <a:stretch>
              <a:fillRect/>
            </a:stretch>
          </p:blipFill>
          <p:spPr>
            <a:xfrm>
              <a:off x="-584613" y="929560"/>
              <a:ext cx="7342910" cy="5507184"/>
            </a:xfrm>
            <a:prstGeom prst="rect">
              <a:avLst/>
            </a:prstGeom>
            <a:ln w="12700">
              <a:miter lim="400000"/>
            </a:ln>
          </p:spPr>
        </p:pic>
      </p:grpSp>
      <p:sp>
        <p:nvSpPr>
          <p:cNvPr id="26" name="Rectangle 25">
            <a:extLst>
              <a:ext uri="{FF2B5EF4-FFF2-40B4-BE49-F238E27FC236}">
                <a16:creationId xmlns:a16="http://schemas.microsoft.com/office/drawing/2014/main" id="{0FB97843-AF66-4827-8882-53357F39C0A3}"/>
              </a:ext>
            </a:extLst>
          </p:cNvPr>
          <p:cNvSpPr/>
          <p:nvPr/>
        </p:nvSpPr>
        <p:spPr>
          <a:xfrm>
            <a:off x="6563696" y="3144653"/>
            <a:ext cx="2390398" cy="369332"/>
          </a:xfrm>
          <a:prstGeom prst="rect">
            <a:avLst/>
          </a:prstGeom>
        </p:spPr>
        <p:txBody>
          <a:bodyPr wrap="none">
            <a:spAutoFit/>
          </a:bodyPr>
          <a:lstStyle/>
          <a:p>
            <a:pPr>
              <a:spcAft>
                <a:spcPts val="300"/>
              </a:spcAft>
            </a:pPr>
            <a:r>
              <a:rPr lang="en-GB" dirty="0">
                <a:solidFill>
                  <a:schemeClr val="bg1"/>
                </a:solidFill>
              </a:rPr>
              <a:t>Filling NP04 with </a:t>
            </a:r>
            <a:r>
              <a:rPr lang="en-GB" dirty="0" err="1">
                <a:solidFill>
                  <a:schemeClr val="bg1"/>
                </a:solidFill>
              </a:rPr>
              <a:t>LAr</a:t>
            </a:r>
            <a:r>
              <a:rPr lang="en-GB" dirty="0">
                <a:solidFill>
                  <a:schemeClr val="bg1"/>
                </a:solidFill>
              </a:rPr>
              <a:t>:</a:t>
            </a:r>
          </a:p>
        </p:txBody>
      </p:sp>
      <p:sp>
        <p:nvSpPr>
          <p:cNvPr id="4" name="Date Placeholder 3">
            <a:extLst>
              <a:ext uri="{FF2B5EF4-FFF2-40B4-BE49-F238E27FC236}">
                <a16:creationId xmlns:a16="http://schemas.microsoft.com/office/drawing/2014/main" id="{A8FC2D1B-5A4F-4750-9E17-4F3EF429894B}"/>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CCF9B549-067E-4471-BB99-36D06D7918B7}"/>
              </a:ext>
            </a:extLst>
          </p:cNvPr>
          <p:cNvSpPr>
            <a:spLocks noGrp="1"/>
          </p:cNvSpPr>
          <p:nvPr>
            <p:ph type="ftr" sz="quarter" idx="11"/>
          </p:nvPr>
        </p:nvSpPr>
        <p:spPr/>
        <p:txBody>
          <a:bodyPr/>
          <a:lstStyle/>
          <a:p>
            <a:r>
              <a:rPr lang="en-GB"/>
              <a:t>J. Mnich | CERN Highlights and Future Plans</a:t>
            </a:r>
            <a:endParaRPr lang="en-US" dirty="0"/>
          </a:p>
        </p:txBody>
      </p:sp>
      <p:pic>
        <p:nvPicPr>
          <p:cNvPr id="27" name="Image" descr="Image">
            <a:extLst>
              <a:ext uri="{FF2B5EF4-FFF2-40B4-BE49-F238E27FC236}">
                <a16:creationId xmlns:a16="http://schemas.microsoft.com/office/drawing/2014/main" id="{7ADCD2D4-B7BB-4659-BF9B-3DDF573BEB95}"/>
              </a:ext>
            </a:extLst>
          </p:cNvPr>
          <p:cNvPicPr>
            <a:picLocks noChangeAspect="1"/>
          </p:cNvPicPr>
          <p:nvPr/>
        </p:nvPicPr>
        <p:blipFill>
          <a:blip r:embed="rId6"/>
          <a:srcRect r="2321"/>
          <a:stretch>
            <a:fillRect/>
          </a:stretch>
        </p:blipFill>
        <p:spPr>
          <a:xfrm>
            <a:off x="6384032" y="2993993"/>
            <a:ext cx="5251317" cy="3233299"/>
          </a:xfrm>
          <a:prstGeom prst="rect">
            <a:avLst/>
          </a:prstGeom>
          <a:ln w="12700">
            <a:miter lim="400000"/>
          </a:ln>
        </p:spPr>
      </p:pic>
    </p:spTree>
    <p:extLst>
      <p:ext uri="{BB962C8B-B14F-4D97-AF65-F5344CB8AC3E}">
        <p14:creationId xmlns:p14="http://schemas.microsoft.com/office/powerpoint/2010/main" val="16336523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7B07A58C-71CC-4D6B-A04C-7B0B71927D4B}"/>
              </a:ext>
            </a:extLst>
          </p:cNvPr>
          <p:cNvPicPr>
            <a:picLocks noGrp="1" noChangeAspect="1"/>
          </p:cNvPicPr>
          <p:nvPr>
            <p:ph idx="1"/>
          </p:nvPr>
        </p:nvPicPr>
        <p:blipFill>
          <a:blip r:embed="rId2"/>
          <a:stretch>
            <a:fillRect/>
          </a:stretch>
        </p:blipFill>
        <p:spPr>
          <a:xfrm>
            <a:off x="-25116" y="-174354"/>
            <a:ext cx="12217115" cy="7311031"/>
          </a:xfrm>
        </p:spPr>
      </p:pic>
      <p:sp>
        <p:nvSpPr>
          <p:cNvPr id="3" name="Title 2">
            <a:extLst>
              <a:ext uri="{FF2B5EF4-FFF2-40B4-BE49-F238E27FC236}">
                <a16:creationId xmlns:a16="http://schemas.microsoft.com/office/drawing/2014/main" id="{51D52AAF-A242-4C71-BBAD-9AB358B7BC7F}"/>
              </a:ext>
            </a:extLst>
          </p:cNvPr>
          <p:cNvSpPr>
            <a:spLocks noGrp="1"/>
          </p:cNvSpPr>
          <p:nvPr>
            <p:ph type="title"/>
          </p:nvPr>
        </p:nvSpPr>
        <p:spPr>
          <a:xfrm>
            <a:off x="407988" y="373593"/>
            <a:ext cx="11380812" cy="535127"/>
          </a:xfrm>
        </p:spPr>
        <p:txBody>
          <a:bodyPr/>
          <a:lstStyle/>
          <a:p>
            <a:pPr algn="ctr"/>
            <a:r>
              <a:rPr lang="en-GB" dirty="0">
                <a:solidFill>
                  <a:schemeClr val="bg1"/>
                </a:solidFill>
              </a:rPr>
              <a:t>Future Circular Collider (FCC)</a:t>
            </a:r>
          </a:p>
        </p:txBody>
      </p:sp>
      <p:sp>
        <p:nvSpPr>
          <p:cNvPr id="4" name="Date Placeholder 3">
            <a:extLst>
              <a:ext uri="{FF2B5EF4-FFF2-40B4-BE49-F238E27FC236}">
                <a16:creationId xmlns:a16="http://schemas.microsoft.com/office/drawing/2014/main" id="{59EB11A4-AB7D-492A-B91F-29E8376CAE0D}"/>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A11FAE8E-6C1E-4F83-B8C6-AC81A680A244}"/>
              </a:ext>
            </a:extLst>
          </p:cNvPr>
          <p:cNvSpPr>
            <a:spLocks noGrp="1"/>
          </p:cNvSpPr>
          <p:nvPr>
            <p:ph type="ftr" sz="quarter" idx="11"/>
          </p:nvPr>
        </p:nvSpPr>
        <p:spPr/>
        <p:txBody>
          <a:bodyPr/>
          <a:lstStyle/>
          <a:p>
            <a:r>
              <a:rPr lang="en-GB"/>
              <a:t>J. Mnich | CERN Highlights and Future Plans</a:t>
            </a:r>
            <a:endParaRPr lang="en-US" dirty="0"/>
          </a:p>
        </p:txBody>
      </p:sp>
      <p:sp>
        <p:nvSpPr>
          <p:cNvPr id="6" name="Slide Number Placeholder 5">
            <a:extLst>
              <a:ext uri="{FF2B5EF4-FFF2-40B4-BE49-F238E27FC236}">
                <a16:creationId xmlns:a16="http://schemas.microsoft.com/office/drawing/2014/main" id="{65BF3922-5EF8-4474-8531-C9DFF8E50B7D}"/>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Tree>
    <p:extLst>
      <p:ext uri="{BB962C8B-B14F-4D97-AF65-F5344CB8AC3E}">
        <p14:creationId xmlns:p14="http://schemas.microsoft.com/office/powerpoint/2010/main" val="30628103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6DC7F14-4519-4B51-86EB-BE0A77F41C04}"/>
              </a:ext>
            </a:extLst>
          </p:cNvPr>
          <p:cNvSpPr>
            <a:spLocks noGrp="1"/>
          </p:cNvSpPr>
          <p:nvPr>
            <p:ph type="title"/>
          </p:nvPr>
        </p:nvSpPr>
        <p:spPr/>
        <p:txBody>
          <a:bodyPr/>
          <a:lstStyle/>
          <a:p>
            <a:r>
              <a:rPr lang="en-US" dirty="0"/>
              <a:t>Future Circular Collider (FCC): Feasibility Study</a:t>
            </a:r>
          </a:p>
        </p:txBody>
      </p:sp>
      <p:sp>
        <p:nvSpPr>
          <p:cNvPr id="4" name="Datumsplatzhalter 3">
            <a:extLst>
              <a:ext uri="{FF2B5EF4-FFF2-40B4-BE49-F238E27FC236}">
                <a16:creationId xmlns:a16="http://schemas.microsoft.com/office/drawing/2014/main" id="{65C7996C-FE93-4162-AD64-2D45047ACBE0}"/>
              </a:ext>
            </a:extLst>
          </p:cNvPr>
          <p:cNvSpPr>
            <a:spLocks noGrp="1"/>
          </p:cNvSpPr>
          <p:nvPr>
            <p:ph type="dt" sz="half" idx="10"/>
          </p:nvPr>
        </p:nvSpPr>
        <p:spPr/>
        <p:txBody>
          <a:bodyPr/>
          <a:lstStyle/>
          <a:p>
            <a:r>
              <a:rPr lang="en-US"/>
              <a:t>28.05.2024</a:t>
            </a:r>
            <a:endParaRPr lang="en-US" dirty="0"/>
          </a:p>
        </p:txBody>
      </p:sp>
      <p:sp>
        <p:nvSpPr>
          <p:cNvPr id="5" name="Fußzeilenplatzhalter 4">
            <a:extLst>
              <a:ext uri="{FF2B5EF4-FFF2-40B4-BE49-F238E27FC236}">
                <a16:creationId xmlns:a16="http://schemas.microsoft.com/office/drawing/2014/main" id="{432027EA-64A1-47EC-8FD6-EF53C60AF5DE}"/>
              </a:ext>
            </a:extLst>
          </p:cNvPr>
          <p:cNvSpPr>
            <a:spLocks noGrp="1"/>
          </p:cNvSpPr>
          <p:nvPr>
            <p:ph type="ftr" sz="quarter" idx="11"/>
          </p:nvPr>
        </p:nvSpPr>
        <p:spPr/>
        <p:txBody>
          <a:bodyPr/>
          <a:lstStyle/>
          <a:p>
            <a:r>
              <a:rPr lang="en-GB"/>
              <a:t>J. Mnich | CERN Highlights and Future Plans</a:t>
            </a:r>
            <a:endParaRPr lang="en-US" dirty="0"/>
          </a:p>
        </p:txBody>
      </p:sp>
      <p:sp>
        <p:nvSpPr>
          <p:cNvPr id="6" name="Foliennummernplatzhalter 5">
            <a:extLst>
              <a:ext uri="{FF2B5EF4-FFF2-40B4-BE49-F238E27FC236}">
                <a16:creationId xmlns:a16="http://schemas.microsoft.com/office/drawing/2014/main" id="{8B84D266-11F8-4678-9B4A-CA3A29DCE42D}"/>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10" name="Inhaltsplatzhalter 1">
            <a:extLst>
              <a:ext uri="{FF2B5EF4-FFF2-40B4-BE49-F238E27FC236}">
                <a16:creationId xmlns:a16="http://schemas.microsoft.com/office/drawing/2014/main" id="{AFE3CDEE-0454-4C2F-9AB1-F91737CF99E5}"/>
              </a:ext>
            </a:extLst>
          </p:cNvPr>
          <p:cNvSpPr txBox="1">
            <a:spLocks/>
          </p:cNvSpPr>
          <p:nvPr/>
        </p:nvSpPr>
        <p:spPr>
          <a:xfrm>
            <a:off x="391812" y="955579"/>
            <a:ext cx="7216356" cy="5281733"/>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600"/>
              </a:spcAft>
            </a:pPr>
            <a:r>
              <a:rPr lang="en-US" sz="2000" b="0" dirty="0">
                <a:solidFill>
                  <a:srgbClr val="2F2F2F"/>
                </a:solidFill>
              </a:rPr>
              <a:t>European Strategy for Particle Physics:</a:t>
            </a:r>
          </a:p>
          <a:p>
            <a:pPr marL="342900" indent="-342900">
              <a:lnSpc>
                <a:spcPct val="100000"/>
              </a:lnSpc>
              <a:spcBef>
                <a:spcPts val="0"/>
              </a:spcBef>
              <a:spcAft>
                <a:spcPts val="600"/>
              </a:spcAft>
              <a:buFont typeface="Arial" panose="020B0604020202020204" pitchFamily="34" charset="0"/>
              <a:buChar char="•"/>
            </a:pPr>
            <a:r>
              <a:rPr lang="en-US" sz="2000" b="0" i="1" dirty="0">
                <a:solidFill>
                  <a:srgbClr val="2F2F2F"/>
                </a:solidFill>
              </a:rPr>
              <a:t>An </a:t>
            </a:r>
            <a:r>
              <a:rPr lang="en-US" sz="2000" b="0" i="1" dirty="0">
                <a:solidFill>
                  <a:srgbClr val="FF0000"/>
                </a:solidFill>
              </a:rPr>
              <a:t>electron-positron Higgs factory </a:t>
            </a:r>
            <a:r>
              <a:rPr lang="en-US" sz="2000" b="0" i="1" dirty="0">
                <a:solidFill>
                  <a:srgbClr val="2F2F2F"/>
                </a:solidFill>
              </a:rPr>
              <a:t>is the </a:t>
            </a:r>
            <a:r>
              <a:rPr lang="en-US" sz="2000" b="0" i="1" dirty="0">
                <a:solidFill>
                  <a:srgbClr val="FF0000"/>
                </a:solidFill>
              </a:rPr>
              <a:t>highest-priority</a:t>
            </a:r>
            <a:r>
              <a:rPr lang="en-US" sz="2000" b="0" i="1" dirty="0">
                <a:solidFill>
                  <a:srgbClr val="2F2F2F"/>
                </a:solidFill>
              </a:rPr>
              <a:t> next collider. For the longer term, the European particle physics community has the </a:t>
            </a:r>
            <a:r>
              <a:rPr lang="en-US" sz="2000" b="0" i="1" dirty="0">
                <a:solidFill>
                  <a:srgbClr val="FF0000"/>
                </a:solidFill>
              </a:rPr>
              <a:t>ambition to operate a proton-proton collider at the highest achievable energy. </a:t>
            </a:r>
          </a:p>
          <a:p>
            <a:pPr marL="342900" indent="-342900">
              <a:lnSpc>
                <a:spcPct val="100000"/>
              </a:lnSpc>
              <a:spcBef>
                <a:spcPts val="0"/>
              </a:spcBef>
              <a:spcAft>
                <a:spcPts val="600"/>
              </a:spcAft>
              <a:buFont typeface="Arial" panose="020B0604020202020204" pitchFamily="34" charset="0"/>
              <a:buChar char="•"/>
            </a:pPr>
            <a:r>
              <a:rPr lang="en-GB" sz="2000" b="0" i="1" dirty="0">
                <a:solidFill>
                  <a:srgbClr val="2F2F2F"/>
                </a:solidFill>
              </a:rPr>
              <a:t>“Europe, together with its international partners, should investigate the technical and financial feasibility of a future hadron collider at CERN with a centre-of-mass energy of at least 100 </a:t>
            </a:r>
            <a:r>
              <a:rPr lang="en-GB" sz="2000" b="0" i="1" dirty="0" err="1">
                <a:solidFill>
                  <a:srgbClr val="2F2F2F"/>
                </a:solidFill>
              </a:rPr>
              <a:t>TeV</a:t>
            </a:r>
            <a:r>
              <a:rPr lang="en-GB" sz="2000" b="0" i="1" dirty="0">
                <a:solidFill>
                  <a:srgbClr val="2F2F2F"/>
                </a:solidFill>
              </a:rPr>
              <a:t> and with an electron-positron Higgs and electroweak factory as a possible first stage. </a:t>
            </a:r>
          </a:p>
          <a:p>
            <a:pPr marL="342900" indent="-342900">
              <a:lnSpc>
                <a:spcPct val="100000"/>
              </a:lnSpc>
              <a:spcBef>
                <a:spcPts val="0"/>
              </a:spcBef>
              <a:spcAft>
                <a:spcPts val="600"/>
              </a:spcAft>
              <a:buFont typeface="Arial" panose="020B0604020202020204" pitchFamily="34" charset="0"/>
              <a:buChar char="•"/>
            </a:pPr>
            <a:r>
              <a:rPr lang="en-GB" sz="2000" b="0" i="1" dirty="0">
                <a:solidFill>
                  <a:srgbClr val="2F2F2F"/>
                </a:solidFill>
              </a:rPr>
              <a:t>Such a feasibility study of the colliders and related infrastructure should be established as a </a:t>
            </a:r>
            <a:r>
              <a:rPr lang="en-GB" sz="2000" b="0" i="1" dirty="0">
                <a:solidFill>
                  <a:srgbClr val="FF0000"/>
                </a:solidFill>
              </a:rPr>
              <a:t>global endeavour </a:t>
            </a:r>
            <a:r>
              <a:rPr lang="en-GB" sz="2000" b="0" i="1" dirty="0">
                <a:solidFill>
                  <a:srgbClr val="2F2F2F"/>
                </a:solidFill>
              </a:rPr>
              <a:t>and be completed on the timescale of the </a:t>
            </a:r>
            <a:r>
              <a:rPr lang="en-GB" sz="2000" b="0" i="1" dirty="0">
                <a:solidFill>
                  <a:srgbClr val="FF0000"/>
                </a:solidFill>
              </a:rPr>
              <a:t>next Strategy update</a:t>
            </a:r>
            <a:r>
              <a:rPr lang="en-GB" sz="2000" b="0" i="1" dirty="0">
                <a:solidFill>
                  <a:srgbClr val="2F2F2F"/>
                </a:solidFill>
              </a:rPr>
              <a:t>.”</a:t>
            </a:r>
          </a:p>
          <a:p>
            <a:pPr>
              <a:lnSpc>
                <a:spcPct val="100000"/>
              </a:lnSpc>
              <a:spcBef>
                <a:spcPts val="0"/>
              </a:spcBef>
              <a:spcAft>
                <a:spcPts val="600"/>
              </a:spcAft>
            </a:pPr>
            <a:r>
              <a:rPr lang="en-US" sz="2000" b="0" dirty="0">
                <a:solidFill>
                  <a:srgbClr val="0034A8"/>
                </a:solidFill>
              </a:rPr>
              <a:t>CERN has launched the FCC feasibility study to address these recommendations</a:t>
            </a:r>
            <a:br>
              <a:rPr lang="en-US" sz="2000" b="0" dirty="0">
                <a:solidFill>
                  <a:srgbClr val="2F2F2F"/>
                </a:solidFill>
              </a:rPr>
            </a:br>
            <a:endParaRPr lang="en-US" sz="2000" b="0" dirty="0">
              <a:solidFill>
                <a:srgbClr val="2F2F2F"/>
              </a:solidFill>
            </a:endParaRPr>
          </a:p>
        </p:txBody>
      </p:sp>
      <p:pic>
        <p:nvPicPr>
          <p:cNvPr id="11" name="Grafik 10">
            <a:extLst>
              <a:ext uri="{FF2B5EF4-FFF2-40B4-BE49-F238E27FC236}">
                <a16:creationId xmlns:a16="http://schemas.microsoft.com/office/drawing/2014/main" id="{78CFC9F3-1DDE-490A-919C-E781DB4AD7EB}"/>
              </a:ext>
            </a:extLst>
          </p:cNvPr>
          <p:cNvPicPr>
            <a:picLocks noChangeAspect="1"/>
          </p:cNvPicPr>
          <p:nvPr/>
        </p:nvPicPr>
        <p:blipFill>
          <a:blip r:embed="rId2"/>
          <a:stretch>
            <a:fillRect/>
          </a:stretch>
        </p:blipFill>
        <p:spPr>
          <a:xfrm>
            <a:off x="7832150" y="1052736"/>
            <a:ext cx="3448425" cy="5065709"/>
          </a:xfrm>
          <a:prstGeom prst="rect">
            <a:avLst/>
          </a:prstGeom>
        </p:spPr>
      </p:pic>
    </p:spTree>
    <p:extLst>
      <p:ext uri="{BB962C8B-B14F-4D97-AF65-F5344CB8AC3E}">
        <p14:creationId xmlns:p14="http://schemas.microsoft.com/office/powerpoint/2010/main" val="667004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3266" name="Picture 2" descr="LEPaerial2-la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35496"/>
            <a:ext cx="12192000" cy="8192571"/>
          </a:xfrm>
          <a:prstGeom prst="rect">
            <a:avLst/>
          </a:prstGeom>
          <a:noFill/>
          <a:extLst>
            <a:ext uri="{909E8E84-426E-40DD-AFC4-6F175D3DCCD1}">
              <a14:hiddenFill xmlns:a14="http://schemas.microsoft.com/office/drawing/2010/main">
                <a:solidFill>
                  <a:srgbClr val="FFFFFF"/>
                </a:solidFill>
              </a14:hiddenFill>
            </a:ext>
          </a:extLst>
        </p:spPr>
      </p:pic>
      <p:sp>
        <p:nvSpPr>
          <p:cNvPr id="1163267" name="Line 3"/>
          <p:cNvSpPr>
            <a:spLocks noChangeShapeType="1"/>
          </p:cNvSpPr>
          <p:nvPr/>
        </p:nvSpPr>
        <p:spPr bwMode="auto">
          <a:xfrm rot="-506531">
            <a:off x="5272578" y="5233690"/>
            <a:ext cx="909832" cy="135036"/>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163268" name="Line 4"/>
          <p:cNvSpPr>
            <a:spLocks noChangeShapeType="1"/>
          </p:cNvSpPr>
          <p:nvPr/>
        </p:nvSpPr>
        <p:spPr bwMode="auto">
          <a:xfrm rot="10667574" flipV="1">
            <a:off x="7804991" y="4883560"/>
            <a:ext cx="751114" cy="17297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163269" name="Text Box 5"/>
          <p:cNvSpPr txBox="1">
            <a:spLocks noChangeArrowheads="1"/>
          </p:cNvSpPr>
          <p:nvPr/>
        </p:nvSpPr>
        <p:spPr bwMode="auto">
          <a:xfrm rot="21097087">
            <a:off x="7797388" y="4828270"/>
            <a:ext cx="112562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de-DE" sz="2400" dirty="0">
                <a:solidFill>
                  <a:srgbClr val="FFFF00"/>
                </a:solidFill>
                <a:latin typeface="Times New Roman" pitchFamily="18" charset="0"/>
              </a:rPr>
              <a:t>Protons</a:t>
            </a:r>
            <a:br>
              <a:rPr lang="de-DE" sz="2400" dirty="0">
                <a:solidFill>
                  <a:srgbClr val="FFFF00"/>
                </a:solidFill>
                <a:latin typeface="Times New Roman" pitchFamily="18" charset="0"/>
              </a:rPr>
            </a:br>
            <a:r>
              <a:rPr lang="de-DE" sz="2400" dirty="0">
                <a:solidFill>
                  <a:srgbClr val="FFFF00"/>
                </a:solidFill>
                <a:latin typeface="Times New Roman" pitchFamily="18" charset="0"/>
              </a:rPr>
              <a:t>(</a:t>
            </a:r>
            <a:r>
              <a:rPr lang="de-DE" sz="2400" dirty="0" err="1">
                <a:solidFill>
                  <a:srgbClr val="FFFF00"/>
                </a:solidFill>
                <a:latin typeface="Times New Roman" pitchFamily="18" charset="0"/>
              </a:rPr>
              <a:t>ions</a:t>
            </a:r>
            <a:r>
              <a:rPr lang="de-DE" sz="2400" dirty="0">
                <a:solidFill>
                  <a:srgbClr val="FFFF00"/>
                </a:solidFill>
                <a:latin typeface="Times New Roman" pitchFamily="18" charset="0"/>
              </a:rPr>
              <a:t>)</a:t>
            </a:r>
          </a:p>
        </p:txBody>
      </p:sp>
      <p:sp>
        <p:nvSpPr>
          <p:cNvPr id="1163270" name="Rectangle 6"/>
          <p:cNvSpPr>
            <a:spLocks noChangeArrowheads="1"/>
          </p:cNvSpPr>
          <p:nvPr/>
        </p:nvSpPr>
        <p:spPr bwMode="auto">
          <a:xfrm>
            <a:off x="5159896" y="5373216"/>
            <a:ext cx="112562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de-DE" sz="2400" dirty="0">
                <a:solidFill>
                  <a:srgbClr val="FFFF00"/>
                </a:solidFill>
                <a:latin typeface="Times New Roman" pitchFamily="18" charset="0"/>
              </a:rPr>
              <a:t>Protons</a:t>
            </a:r>
            <a:br>
              <a:rPr lang="de-DE" sz="2400" dirty="0">
                <a:solidFill>
                  <a:srgbClr val="FFFF00"/>
                </a:solidFill>
                <a:latin typeface="Times New Roman" pitchFamily="18" charset="0"/>
              </a:rPr>
            </a:br>
            <a:r>
              <a:rPr lang="de-DE" sz="2400" dirty="0">
                <a:solidFill>
                  <a:srgbClr val="FFFF00"/>
                </a:solidFill>
                <a:latin typeface="Times New Roman" pitchFamily="18" charset="0"/>
              </a:rPr>
              <a:t>(</a:t>
            </a:r>
            <a:r>
              <a:rPr lang="de-DE" sz="2400" dirty="0" err="1">
                <a:solidFill>
                  <a:srgbClr val="FFFF00"/>
                </a:solidFill>
                <a:latin typeface="Times New Roman" pitchFamily="18" charset="0"/>
              </a:rPr>
              <a:t>ions</a:t>
            </a:r>
            <a:r>
              <a:rPr lang="de-DE" sz="2400" dirty="0">
                <a:solidFill>
                  <a:srgbClr val="FFFF00"/>
                </a:solidFill>
                <a:latin typeface="Times New Roman" pitchFamily="18" charset="0"/>
              </a:rPr>
              <a:t>)</a:t>
            </a:r>
            <a:endParaRPr lang="de-DE" sz="2400" baseline="30000" dirty="0">
              <a:solidFill>
                <a:srgbClr val="FFFF00"/>
              </a:solidFill>
              <a:latin typeface="Times New Roman" pitchFamily="18" charset="0"/>
              <a:cs typeface="Times New Roman" pitchFamily="18" charset="0"/>
            </a:endParaRPr>
          </a:p>
        </p:txBody>
      </p:sp>
      <p:pic>
        <p:nvPicPr>
          <p:cNvPr id="1163271" name="Picture 7" descr="cms-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97938" y="1042218"/>
            <a:ext cx="762000" cy="762000"/>
          </a:xfrm>
          <a:prstGeom prst="rect">
            <a:avLst/>
          </a:prstGeom>
          <a:noFill/>
          <a:extLst>
            <a:ext uri="{909E8E84-426E-40DD-AFC4-6F175D3DCCD1}">
              <a14:hiddenFill xmlns:a14="http://schemas.microsoft.com/office/drawing/2010/main">
                <a:solidFill>
                  <a:srgbClr val="FFFFFF"/>
                </a:solidFill>
              </a14:hiddenFill>
            </a:ext>
          </a:extLst>
        </p:spPr>
      </p:pic>
      <p:pic>
        <p:nvPicPr>
          <p:cNvPr id="1163272" name="Picture 8" descr="lhcb-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13858" y="3060789"/>
            <a:ext cx="923925" cy="636588"/>
          </a:xfrm>
          <a:prstGeom prst="rect">
            <a:avLst/>
          </a:prstGeom>
          <a:noFill/>
          <a:extLst>
            <a:ext uri="{909E8E84-426E-40DD-AFC4-6F175D3DCCD1}">
              <a14:hiddenFill xmlns:a14="http://schemas.microsoft.com/office/drawing/2010/main">
                <a:solidFill>
                  <a:srgbClr val="FFFFFF"/>
                </a:solidFill>
              </a14:hiddenFill>
            </a:ext>
          </a:extLst>
        </p:spPr>
      </p:pic>
      <p:grpSp>
        <p:nvGrpSpPr>
          <p:cNvPr id="1163273" name="Group 9"/>
          <p:cNvGrpSpPr>
            <a:grpSpLocks/>
          </p:cNvGrpSpPr>
          <p:nvPr/>
        </p:nvGrpSpPr>
        <p:grpSpPr bwMode="auto">
          <a:xfrm>
            <a:off x="6553201" y="4572000"/>
            <a:ext cx="823913" cy="1219200"/>
            <a:chOff x="3360" y="3072"/>
            <a:chExt cx="519" cy="768"/>
          </a:xfrm>
        </p:grpSpPr>
        <p:sp>
          <p:nvSpPr>
            <p:cNvPr id="1163274" name="Rectangle 10"/>
            <p:cNvSpPr>
              <a:spLocks noChangeArrowheads="1"/>
            </p:cNvSpPr>
            <p:nvPr/>
          </p:nvSpPr>
          <p:spPr bwMode="auto">
            <a:xfrm>
              <a:off x="3360" y="3072"/>
              <a:ext cx="480" cy="768"/>
            </a:xfrm>
            <a:prstGeom prst="rect">
              <a:avLst/>
            </a:prstGeom>
            <a:solidFill>
              <a:srgbClr val="FFFF99"/>
            </a:solidFill>
            <a:ln>
              <a:noFill/>
            </a:ln>
            <a:effectLst/>
            <a:extLst>
              <a:ext uri="{91240B29-F687-4F45-9708-019B960494DF}">
                <a14:hiddenLine xmlns:a14="http://schemas.microsoft.com/office/drawing/2010/main" w="25400">
                  <a:solidFill>
                    <a:srgbClr val="FF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pic>
          <p:nvPicPr>
            <p:cNvPr id="1163275" name="Picture 11" descr="atlas-log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60" y="3120"/>
              <a:ext cx="463" cy="714"/>
            </a:xfrm>
            <a:prstGeom prst="rect">
              <a:avLst/>
            </a:prstGeom>
            <a:noFill/>
            <a:extLst>
              <a:ext uri="{909E8E84-426E-40DD-AFC4-6F175D3DCCD1}">
                <a14:hiddenFill xmlns:a14="http://schemas.microsoft.com/office/drawing/2010/main">
                  <a:solidFill>
                    <a:srgbClr val="FFFFFF"/>
                  </a:solidFill>
                </a14:hiddenFill>
              </a:ext>
            </a:extLst>
          </p:spPr>
        </p:pic>
        <p:sp>
          <p:nvSpPr>
            <p:cNvPr id="1163276" name="Text Box 12"/>
            <p:cNvSpPr txBox="1">
              <a:spLocks noChangeArrowheads="1"/>
            </p:cNvSpPr>
            <p:nvPr/>
          </p:nvSpPr>
          <p:spPr bwMode="auto">
            <a:xfrm rot="-5353840">
              <a:off x="3404" y="3364"/>
              <a:ext cx="720" cy="231"/>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25400">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de-DE"/>
                <a:t>Atlas</a:t>
              </a:r>
            </a:p>
          </p:txBody>
        </p:sp>
      </p:grpSp>
      <p:pic>
        <p:nvPicPr>
          <p:cNvPr id="1163277" name="Picture 13" descr="alice-log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89462" y="4724400"/>
            <a:ext cx="908050" cy="914400"/>
          </a:xfrm>
          <a:prstGeom prst="rect">
            <a:avLst/>
          </a:prstGeom>
          <a:noFill/>
          <a:extLst>
            <a:ext uri="{909E8E84-426E-40DD-AFC4-6F175D3DCCD1}">
              <a14:hiddenFill xmlns:a14="http://schemas.microsoft.com/office/drawing/2010/main">
                <a:solidFill>
                  <a:srgbClr val="FFFFFF"/>
                </a:solidFill>
              </a14:hiddenFill>
            </a:ext>
          </a:extLst>
        </p:spPr>
      </p:pic>
      <p:sp>
        <p:nvSpPr>
          <p:cNvPr id="1163285" name="Rectangle 21"/>
          <p:cNvSpPr>
            <a:spLocks noChangeArrowheads="1"/>
          </p:cNvSpPr>
          <p:nvPr/>
        </p:nvSpPr>
        <p:spPr bwMode="auto">
          <a:xfrm>
            <a:off x="1524000" y="117475"/>
            <a:ext cx="9144000" cy="61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lnSpc>
                <a:spcPct val="90000"/>
              </a:lnSpc>
            </a:pPr>
            <a:r>
              <a:rPr lang="en-GB" sz="2800" dirty="0">
                <a:solidFill>
                  <a:schemeClr val="bg1"/>
                </a:solidFill>
              </a:rPr>
              <a:t>Large Hadron Collider (LHC)</a:t>
            </a:r>
          </a:p>
        </p:txBody>
      </p:sp>
      <p:pic>
        <p:nvPicPr>
          <p:cNvPr id="1163286" name="Picture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26500" y="749946"/>
            <a:ext cx="3014663" cy="189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63287" name="Picture 2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120336" y="2640659"/>
            <a:ext cx="2546350" cy="152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63288" name="Picture 2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05591" y="4298430"/>
            <a:ext cx="2330450" cy="157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63289" name="Picture 2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93359" y="4298430"/>
            <a:ext cx="3051175" cy="180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umsplatzhalter 1">
            <a:extLst>
              <a:ext uri="{FF2B5EF4-FFF2-40B4-BE49-F238E27FC236}">
                <a16:creationId xmlns:a16="http://schemas.microsoft.com/office/drawing/2014/main" id="{880B1487-43A6-4DD2-A029-B27772236ECC}"/>
              </a:ext>
            </a:extLst>
          </p:cNvPr>
          <p:cNvSpPr>
            <a:spLocks noGrp="1"/>
          </p:cNvSpPr>
          <p:nvPr>
            <p:ph type="dt" sz="half" idx="10"/>
          </p:nvPr>
        </p:nvSpPr>
        <p:spPr/>
        <p:txBody>
          <a:bodyPr/>
          <a:lstStyle/>
          <a:p>
            <a:r>
              <a:rPr lang="en-US"/>
              <a:t>28.05.2024</a:t>
            </a:r>
            <a:endParaRPr lang="en-US" dirty="0"/>
          </a:p>
        </p:txBody>
      </p:sp>
      <p:sp>
        <p:nvSpPr>
          <p:cNvPr id="3" name="Fußzeilenplatzhalter 2">
            <a:extLst>
              <a:ext uri="{FF2B5EF4-FFF2-40B4-BE49-F238E27FC236}">
                <a16:creationId xmlns:a16="http://schemas.microsoft.com/office/drawing/2014/main" id="{DCA9773A-0508-4249-9DF4-3AD0B6C0EBFE}"/>
              </a:ext>
            </a:extLst>
          </p:cNvPr>
          <p:cNvSpPr>
            <a:spLocks noGrp="1"/>
          </p:cNvSpPr>
          <p:nvPr>
            <p:ph type="ftr" sz="quarter" idx="11"/>
          </p:nvPr>
        </p:nvSpPr>
        <p:spPr/>
        <p:txBody>
          <a:bodyPr/>
          <a:lstStyle/>
          <a:p>
            <a:r>
              <a:rPr lang="en-GB"/>
              <a:t>J. Mnich | CERN Highlights and Future Plans</a:t>
            </a:r>
            <a:endParaRPr lang="en-US" dirty="0"/>
          </a:p>
        </p:txBody>
      </p:sp>
      <p:sp>
        <p:nvSpPr>
          <p:cNvPr id="4" name="Foliennummernplatzhalter 3">
            <a:extLst>
              <a:ext uri="{FF2B5EF4-FFF2-40B4-BE49-F238E27FC236}">
                <a16:creationId xmlns:a16="http://schemas.microsoft.com/office/drawing/2014/main" id="{ECB6515E-B2BE-4B79-A889-5BC8FE56850E}"/>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5" name="TextBox 4">
            <a:extLst>
              <a:ext uri="{FF2B5EF4-FFF2-40B4-BE49-F238E27FC236}">
                <a16:creationId xmlns:a16="http://schemas.microsoft.com/office/drawing/2014/main" id="{9E23231A-F199-4FE8-A494-B5EA9BF4CEC8}"/>
              </a:ext>
            </a:extLst>
          </p:cNvPr>
          <p:cNvSpPr txBox="1"/>
          <p:nvPr/>
        </p:nvSpPr>
        <p:spPr>
          <a:xfrm>
            <a:off x="9984432" y="4750666"/>
            <a:ext cx="1584176" cy="1661993"/>
          </a:xfrm>
          <a:prstGeom prst="rect">
            <a:avLst/>
          </a:prstGeom>
          <a:solidFill>
            <a:srgbClr val="FFFF00"/>
          </a:solidFill>
        </p:spPr>
        <p:txBody>
          <a:bodyPr wrap="square" lIns="0" tIns="0" rIns="0" bIns="0" rtlCol="0">
            <a:spAutoFit/>
          </a:bodyPr>
          <a:lstStyle/>
          <a:p>
            <a:pPr algn="l"/>
            <a:r>
              <a:rPr lang="en-US" dirty="0">
                <a:solidFill>
                  <a:srgbClr val="CC0000"/>
                </a:solidFill>
              </a:rPr>
              <a:t>In addition:</a:t>
            </a:r>
          </a:p>
          <a:p>
            <a:pPr marL="285750" indent="-285750" algn="l">
              <a:buFont typeface="Wingdings" panose="05000000000000000000" pitchFamily="2" charset="2"/>
              <a:buChar char="§"/>
            </a:pPr>
            <a:r>
              <a:rPr lang="en-US" dirty="0">
                <a:solidFill>
                  <a:schemeClr val="bg1">
                    <a:lumMod val="65000"/>
                  </a:schemeClr>
                </a:solidFill>
              </a:rPr>
              <a:t>TOTEM</a:t>
            </a:r>
          </a:p>
          <a:p>
            <a:pPr marL="285750" indent="-285750" algn="l">
              <a:buFont typeface="Wingdings" panose="05000000000000000000" pitchFamily="2" charset="2"/>
              <a:buChar char="§"/>
            </a:pPr>
            <a:r>
              <a:rPr lang="en-US" dirty="0" err="1">
                <a:solidFill>
                  <a:srgbClr val="CC0000"/>
                </a:solidFill>
              </a:rPr>
              <a:t>LHCf</a:t>
            </a:r>
            <a:endParaRPr lang="en-US" dirty="0">
              <a:solidFill>
                <a:srgbClr val="CC0000"/>
              </a:solidFill>
            </a:endParaRPr>
          </a:p>
          <a:p>
            <a:pPr marL="285750" indent="-285750" algn="l">
              <a:buFont typeface="Wingdings" panose="05000000000000000000" pitchFamily="2" charset="2"/>
              <a:buChar char="§"/>
            </a:pPr>
            <a:r>
              <a:rPr lang="en-US" dirty="0" err="1">
                <a:solidFill>
                  <a:srgbClr val="CC0000"/>
                </a:solidFill>
              </a:rPr>
              <a:t>MoEDAL</a:t>
            </a:r>
            <a:endParaRPr lang="en-US" dirty="0">
              <a:solidFill>
                <a:srgbClr val="CC0000"/>
              </a:solidFill>
            </a:endParaRPr>
          </a:p>
          <a:p>
            <a:pPr marL="285750" indent="-285750" algn="l">
              <a:buFont typeface="Wingdings" panose="05000000000000000000" pitchFamily="2" charset="2"/>
              <a:buChar char="§"/>
            </a:pPr>
            <a:r>
              <a:rPr lang="en-US" dirty="0">
                <a:solidFill>
                  <a:srgbClr val="CC0000"/>
                </a:solidFill>
              </a:rPr>
              <a:t>FASER</a:t>
            </a:r>
          </a:p>
          <a:p>
            <a:pPr marL="285750" indent="-285750" algn="l">
              <a:buFont typeface="Wingdings" panose="05000000000000000000" pitchFamily="2" charset="2"/>
              <a:buChar char="§"/>
            </a:pPr>
            <a:r>
              <a:rPr lang="en-US" dirty="0">
                <a:solidFill>
                  <a:srgbClr val="CC0000"/>
                </a:solidFill>
              </a:rPr>
              <a:t>SND@LHC</a:t>
            </a:r>
          </a:p>
        </p:txBody>
      </p:sp>
    </p:spTree>
    <p:extLst>
      <p:ext uri="{BB962C8B-B14F-4D97-AF65-F5344CB8AC3E}">
        <p14:creationId xmlns:p14="http://schemas.microsoft.com/office/powerpoint/2010/main" val="23920885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1163286"/>
                                        </p:tgtEl>
                                        <p:attrNameLst>
                                          <p:attrName>style.visibility</p:attrName>
                                        </p:attrNameLst>
                                      </p:cBhvr>
                                      <p:to>
                                        <p:strVal val="visible"/>
                                      </p:to>
                                    </p:set>
                                    <p:anim calcmode="lin" valueType="num">
                                      <p:cBhvr>
                                        <p:cTn id="7" dur="1000" fill="hold"/>
                                        <p:tgtEl>
                                          <p:spTgt spid="1163286"/>
                                        </p:tgtEl>
                                        <p:attrNameLst>
                                          <p:attrName>ppt_w</p:attrName>
                                        </p:attrNameLst>
                                      </p:cBhvr>
                                      <p:tavLst>
                                        <p:tav tm="0">
                                          <p:val>
                                            <p:strVal val="#ppt_w*0.70"/>
                                          </p:val>
                                        </p:tav>
                                        <p:tav tm="100000">
                                          <p:val>
                                            <p:strVal val="#ppt_w"/>
                                          </p:val>
                                        </p:tav>
                                      </p:tavLst>
                                    </p:anim>
                                    <p:anim calcmode="lin" valueType="num">
                                      <p:cBhvr>
                                        <p:cTn id="8" dur="1000" fill="hold"/>
                                        <p:tgtEl>
                                          <p:spTgt spid="1163286"/>
                                        </p:tgtEl>
                                        <p:attrNameLst>
                                          <p:attrName>ppt_h</p:attrName>
                                        </p:attrNameLst>
                                      </p:cBhvr>
                                      <p:tavLst>
                                        <p:tav tm="0">
                                          <p:val>
                                            <p:strVal val="#ppt_h"/>
                                          </p:val>
                                        </p:tav>
                                        <p:tav tm="100000">
                                          <p:val>
                                            <p:strVal val="#ppt_h"/>
                                          </p:val>
                                        </p:tav>
                                      </p:tavLst>
                                    </p:anim>
                                    <p:animEffect transition="in" filter="fade">
                                      <p:cBhvr>
                                        <p:cTn id="9" dur="1000"/>
                                        <p:tgtEl>
                                          <p:spTgt spid="1163286"/>
                                        </p:tgtEl>
                                      </p:cBhvr>
                                    </p:animEffect>
                                  </p:childTnLst>
                                </p:cTn>
                              </p:par>
                            </p:childTnLst>
                          </p:cTn>
                        </p:par>
                        <p:par>
                          <p:cTn id="10" fill="hold" nodeType="afterGroup">
                            <p:stCondLst>
                              <p:cond delay="1000"/>
                            </p:stCondLst>
                            <p:childTnLst>
                              <p:par>
                                <p:cTn id="11" presetID="55" presetClass="entr" presetSubtype="0" fill="hold" nodeType="afterEffect">
                                  <p:stCondLst>
                                    <p:cond delay="0"/>
                                  </p:stCondLst>
                                  <p:childTnLst>
                                    <p:set>
                                      <p:cBhvr>
                                        <p:cTn id="12" dur="1" fill="hold">
                                          <p:stCondLst>
                                            <p:cond delay="0"/>
                                          </p:stCondLst>
                                        </p:cTn>
                                        <p:tgtEl>
                                          <p:spTgt spid="1163289"/>
                                        </p:tgtEl>
                                        <p:attrNameLst>
                                          <p:attrName>style.visibility</p:attrName>
                                        </p:attrNameLst>
                                      </p:cBhvr>
                                      <p:to>
                                        <p:strVal val="visible"/>
                                      </p:to>
                                    </p:set>
                                    <p:anim calcmode="lin" valueType="num">
                                      <p:cBhvr>
                                        <p:cTn id="13" dur="1000" fill="hold"/>
                                        <p:tgtEl>
                                          <p:spTgt spid="1163289"/>
                                        </p:tgtEl>
                                        <p:attrNameLst>
                                          <p:attrName>ppt_w</p:attrName>
                                        </p:attrNameLst>
                                      </p:cBhvr>
                                      <p:tavLst>
                                        <p:tav tm="0">
                                          <p:val>
                                            <p:strVal val="#ppt_w*0.70"/>
                                          </p:val>
                                        </p:tav>
                                        <p:tav tm="100000">
                                          <p:val>
                                            <p:strVal val="#ppt_w"/>
                                          </p:val>
                                        </p:tav>
                                      </p:tavLst>
                                    </p:anim>
                                    <p:anim calcmode="lin" valueType="num">
                                      <p:cBhvr>
                                        <p:cTn id="14" dur="1000" fill="hold"/>
                                        <p:tgtEl>
                                          <p:spTgt spid="1163289"/>
                                        </p:tgtEl>
                                        <p:attrNameLst>
                                          <p:attrName>ppt_h</p:attrName>
                                        </p:attrNameLst>
                                      </p:cBhvr>
                                      <p:tavLst>
                                        <p:tav tm="0">
                                          <p:val>
                                            <p:strVal val="#ppt_h"/>
                                          </p:val>
                                        </p:tav>
                                        <p:tav tm="100000">
                                          <p:val>
                                            <p:strVal val="#ppt_h"/>
                                          </p:val>
                                        </p:tav>
                                      </p:tavLst>
                                    </p:anim>
                                    <p:animEffect transition="in" filter="fade">
                                      <p:cBhvr>
                                        <p:cTn id="15" dur="1000"/>
                                        <p:tgtEl>
                                          <p:spTgt spid="1163289"/>
                                        </p:tgtEl>
                                      </p:cBhvr>
                                    </p:animEffect>
                                  </p:childTnLst>
                                </p:cTn>
                              </p:par>
                            </p:childTnLst>
                          </p:cTn>
                        </p:par>
                        <p:par>
                          <p:cTn id="16" fill="hold" nodeType="afterGroup">
                            <p:stCondLst>
                              <p:cond delay="2000"/>
                            </p:stCondLst>
                            <p:childTnLst>
                              <p:par>
                                <p:cTn id="17" presetID="55" presetClass="entr" presetSubtype="0" fill="hold" nodeType="afterEffect">
                                  <p:stCondLst>
                                    <p:cond delay="0"/>
                                  </p:stCondLst>
                                  <p:childTnLst>
                                    <p:set>
                                      <p:cBhvr>
                                        <p:cTn id="18" dur="1" fill="hold">
                                          <p:stCondLst>
                                            <p:cond delay="0"/>
                                          </p:stCondLst>
                                        </p:cTn>
                                        <p:tgtEl>
                                          <p:spTgt spid="1163287"/>
                                        </p:tgtEl>
                                        <p:attrNameLst>
                                          <p:attrName>style.visibility</p:attrName>
                                        </p:attrNameLst>
                                      </p:cBhvr>
                                      <p:to>
                                        <p:strVal val="visible"/>
                                      </p:to>
                                    </p:set>
                                    <p:anim calcmode="lin" valueType="num">
                                      <p:cBhvr>
                                        <p:cTn id="19" dur="1000" fill="hold"/>
                                        <p:tgtEl>
                                          <p:spTgt spid="1163287"/>
                                        </p:tgtEl>
                                        <p:attrNameLst>
                                          <p:attrName>ppt_w</p:attrName>
                                        </p:attrNameLst>
                                      </p:cBhvr>
                                      <p:tavLst>
                                        <p:tav tm="0">
                                          <p:val>
                                            <p:strVal val="#ppt_w*0.70"/>
                                          </p:val>
                                        </p:tav>
                                        <p:tav tm="100000">
                                          <p:val>
                                            <p:strVal val="#ppt_w"/>
                                          </p:val>
                                        </p:tav>
                                      </p:tavLst>
                                    </p:anim>
                                    <p:anim calcmode="lin" valueType="num">
                                      <p:cBhvr>
                                        <p:cTn id="20" dur="1000" fill="hold"/>
                                        <p:tgtEl>
                                          <p:spTgt spid="1163287"/>
                                        </p:tgtEl>
                                        <p:attrNameLst>
                                          <p:attrName>ppt_h</p:attrName>
                                        </p:attrNameLst>
                                      </p:cBhvr>
                                      <p:tavLst>
                                        <p:tav tm="0">
                                          <p:val>
                                            <p:strVal val="#ppt_h"/>
                                          </p:val>
                                        </p:tav>
                                        <p:tav tm="100000">
                                          <p:val>
                                            <p:strVal val="#ppt_h"/>
                                          </p:val>
                                        </p:tav>
                                      </p:tavLst>
                                    </p:anim>
                                    <p:animEffect transition="in" filter="fade">
                                      <p:cBhvr>
                                        <p:cTn id="21" dur="1000"/>
                                        <p:tgtEl>
                                          <p:spTgt spid="1163287"/>
                                        </p:tgtEl>
                                      </p:cBhvr>
                                    </p:animEffect>
                                  </p:childTnLst>
                                </p:cTn>
                              </p:par>
                            </p:childTnLst>
                          </p:cTn>
                        </p:par>
                        <p:par>
                          <p:cTn id="22" fill="hold" nodeType="afterGroup">
                            <p:stCondLst>
                              <p:cond delay="3000"/>
                            </p:stCondLst>
                            <p:childTnLst>
                              <p:par>
                                <p:cTn id="23" presetID="55" presetClass="entr" presetSubtype="0" fill="hold" nodeType="afterEffect">
                                  <p:stCondLst>
                                    <p:cond delay="0"/>
                                  </p:stCondLst>
                                  <p:childTnLst>
                                    <p:set>
                                      <p:cBhvr>
                                        <p:cTn id="24" dur="1" fill="hold">
                                          <p:stCondLst>
                                            <p:cond delay="0"/>
                                          </p:stCondLst>
                                        </p:cTn>
                                        <p:tgtEl>
                                          <p:spTgt spid="1163288"/>
                                        </p:tgtEl>
                                        <p:attrNameLst>
                                          <p:attrName>style.visibility</p:attrName>
                                        </p:attrNameLst>
                                      </p:cBhvr>
                                      <p:to>
                                        <p:strVal val="visible"/>
                                      </p:to>
                                    </p:set>
                                    <p:anim calcmode="lin" valueType="num">
                                      <p:cBhvr>
                                        <p:cTn id="25" dur="1000" fill="hold"/>
                                        <p:tgtEl>
                                          <p:spTgt spid="1163288"/>
                                        </p:tgtEl>
                                        <p:attrNameLst>
                                          <p:attrName>ppt_w</p:attrName>
                                        </p:attrNameLst>
                                      </p:cBhvr>
                                      <p:tavLst>
                                        <p:tav tm="0">
                                          <p:val>
                                            <p:strVal val="#ppt_w*0.70"/>
                                          </p:val>
                                        </p:tav>
                                        <p:tav tm="100000">
                                          <p:val>
                                            <p:strVal val="#ppt_w"/>
                                          </p:val>
                                        </p:tav>
                                      </p:tavLst>
                                    </p:anim>
                                    <p:anim calcmode="lin" valueType="num">
                                      <p:cBhvr>
                                        <p:cTn id="26" dur="1000" fill="hold"/>
                                        <p:tgtEl>
                                          <p:spTgt spid="1163288"/>
                                        </p:tgtEl>
                                        <p:attrNameLst>
                                          <p:attrName>ppt_h</p:attrName>
                                        </p:attrNameLst>
                                      </p:cBhvr>
                                      <p:tavLst>
                                        <p:tav tm="0">
                                          <p:val>
                                            <p:strVal val="#ppt_h"/>
                                          </p:val>
                                        </p:tav>
                                        <p:tav tm="100000">
                                          <p:val>
                                            <p:strVal val="#ppt_h"/>
                                          </p:val>
                                        </p:tav>
                                      </p:tavLst>
                                    </p:anim>
                                    <p:animEffect transition="in" filter="fade">
                                      <p:cBhvr>
                                        <p:cTn id="27" dur="1000"/>
                                        <p:tgtEl>
                                          <p:spTgt spid="1163288"/>
                                        </p:tgtEl>
                                      </p:cBhvr>
                                    </p:animEffect>
                                  </p:childTnLst>
                                </p:cTn>
                              </p:par>
                            </p:childTnLst>
                          </p:cTn>
                        </p:par>
                        <p:par>
                          <p:cTn id="28" fill="hold">
                            <p:stCondLst>
                              <p:cond delay="4000"/>
                            </p:stCondLst>
                            <p:childTnLst>
                              <p:par>
                                <p:cTn id="29" presetID="1"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B3E729-4B3C-475E-95EC-C219515083EA}"/>
              </a:ext>
            </a:extLst>
          </p:cNvPr>
          <p:cNvSpPr>
            <a:spLocks noGrp="1"/>
          </p:cNvSpPr>
          <p:nvPr>
            <p:ph type="title"/>
          </p:nvPr>
        </p:nvSpPr>
        <p:spPr/>
        <p:txBody>
          <a:bodyPr/>
          <a:lstStyle/>
          <a:p>
            <a:r>
              <a:rPr lang="en-US" dirty="0"/>
              <a:t>Preparing CERN’s future</a:t>
            </a:r>
            <a:endParaRPr lang="en-GB" dirty="0"/>
          </a:p>
        </p:txBody>
      </p:sp>
      <p:sp>
        <p:nvSpPr>
          <p:cNvPr id="4" name="Date Placeholder 3">
            <a:extLst>
              <a:ext uri="{FF2B5EF4-FFF2-40B4-BE49-F238E27FC236}">
                <a16:creationId xmlns:a16="http://schemas.microsoft.com/office/drawing/2014/main" id="{E545C5EC-40A2-4EAB-BDF0-AD238447D908}"/>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4C24C6DF-D5AB-4BC1-8470-FF5DCDFB0D37}"/>
              </a:ext>
            </a:extLst>
          </p:cNvPr>
          <p:cNvSpPr>
            <a:spLocks noGrp="1"/>
          </p:cNvSpPr>
          <p:nvPr>
            <p:ph type="ftr" sz="quarter" idx="11"/>
          </p:nvPr>
        </p:nvSpPr>
        <p:spPr/>
        <p:txBody>
          <a:bodyPr/>
          <a:lstStyle/>
          <a:p>
            <a:r>
              <a:rPr lang="en-GB"/>
              <a:t>J. Mnich | CERN Highlights and Future Plans</a:t>
            </a:r>
            <a:endParaRPr lang="en-US" dirty="0"/>
          </a:p>
        </p:txBody>
      </p:sp>
      <p:sp>
        <p:nvSpPr>
          <p:cNvPr id="6" name="Slide Number Placeholder 5">
            <a:extLst>
              <a:ext uri="{FF2B5EF4-FFF2-40B4-BE49-F238E27FC236}">
                <a16:creationId xmlns:a16="http://schemas.microsoft.com/office/drawing/2014/main" id="{D1AD1A58-B2B0-4EA9-9CED-9B9F14AA56CC}"/>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7" name="Picture Placeholder 10">
            <a:extLst>
              <a:ext uri="{FF2B5EF4-FFF2-40B4-BE49-F238E27FC236}">
                <a16:creationId xmlns:a16="http://schemas.microsoft.com/office/drawing/2014/main" id="{FACD778B-8FA4-4DCA-B1FC-C37CE4CD3FC2}"/>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5515537" y="1294291"/>
            <a:ext cx="6965539" cy="4733582"/>
          </a:xfrm>
          <a:prstGeom prst="rect">
            <a:avLst/>
          </a:prstGeom>
        </p:spPr>
      </p:pic>
      <p:sp>
        <p:nvSpPr>
          <p:cNvPr id="8" name="Content Placeholder 7">
            <a:extLst>
              <a:ext uri="{FF2B5EF4-FFF2-40B4-BE49-F238E27FC236}">
                <a16:creationId xmlns:a16="http://schemas.microsoft.com/office/drawing/2014/main" id="{41C438D6-6B5E-41A3-B740-90B68EE74DF0}"/>
              </a:ext>
            </a:extLst>
          </p:cNvPr>
          <p:cNvSpPr txBox="1">
            <a:spLocks/>
          </p:cNvSpPr>
          <p:nvPr/>
        </p:nvSpPr>
        <p:spPr>
          <a:xfrm>
            <a:off x="538220" y="1268760"/>
            <a:ext cx="4977130" cy="4729335"/>
          </a:xfrm>
          <a:prstGeom prst="rect">
            <a:avLst/>
          </a:prstGeom>
        </p:spPr>
        <p:txBody>
          <a:bodyPr>
            <a:noAutofit/>
          </a:bodyPr>
          <a:lst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pPr>
            <a:r>
              <a:rPr lang="en-US" sz="2000" dirty="0">
                <a:solidFill>
                  <a:srgbClr val="2F2F2F"/>
                </a:solidFill>
              </a:rPr>
              <a:t>Driven by the </a:t>
            </a:r>
            <a:r>
              <a:rPr lang="en-US" sz="2000" b="1" dirty="0">
                <a:solidFill>
                  <a:srgbClr val="2F2F2F"/>
                </a:solidFill>
              </a:rPr>
              <a:t>2020 Update of the European Strategy for Particle Physics</a:t>
            </a:r>
            <a:endParaRPr lang="en-US" sz="2100" dirty="0">
              <a:solidFill>
                <a:srgbClr val="2F2F2F"/>
              </a:solidFill>
            </a:endParaRPr>
          </a:p>
          <a:p>
            <a:pPr marL="285750" indent="-285750" defTabSz="288000">
              <a:lnSpc>
                <a:spcPct val="110000"/>
              </a:lnSpc>
              <a:buFont typeface="Arial" panose="020B0604020202020204" pitchFamily="34" charset="0"/>
              <a:buChar char="•"/>
            </a:pPr>
            <a:r>
              <a:rPr lang="en-US" sz="1800" dirty="0"/>
              <a:t>Technical and financial feasibility study of a Future Circular Collider (report for end 2025)</a:t>
            </a:r>
          </a:p>
          <a:p>
            <a:pPr marL="285750" indent="-285750" defTabSz="288000">
              <a:lnSpc>
                <a:spcPct val="110000"/>
              </a:lnSpc>
              <a:buFont typeface="Arial" panose="020B0604020202020204" pitchFamily="34" charset="0"/>
              <a:buChar char="•"/>
            </a:pPr>
            <a:r>
              <a:rPr lang="en-US" sz="1800" dirty="0"/>
              <a:t>Accelerator R&amp;D to develop technologies for FCC and for alternative options</a:t>
            </a:r>
          </a:p>
          <a:p>
            <a:pPr marL="285750" indent="-285750" defTabSz="288000">
              <a:lnSpc>
                <a:spcPct val="110000"/>
              </a:lnSpc>
              <a:buFont typeface="Arial" panose="020B0604020202020204" pitchFamily="34" charset="0"/>
              <a:buChar char="•"/>
            </a:pPr>
            <a:r>
              <a:rPr lang="en-US" sz="1800" dirty="0"/>
              <a:t>Detector and computing R&amp;D</a:t>
            </a:r>
          </a:p>
          <a:p>
            <a:pPr marL="285750" indent="-285750" defTabSz="288000">
              <a:lnSpc>
                <a:spcPct val="110000"/>
              </a:lnSpc>
              <a:buFont typeface="Arial" panose="020B0604020202020204" pitchFamily="34" charset="0"/>
              <a:buChar char="•"/>
            </a:pPr>
            <a:r>
              <a:rPr lang="en-US" sz="1800" dirty="0"/>
              <a:t>Maintain and expand a compelling scientific diversity </a:t>
            </a:r>
            <a:r>
              <a:rPr lang="en-US" sz="1800" dirty="0" err="1"/>
              <a:t>programme</a:t>
            </a:r>
            <a:endParaRPr lang="en-US" sz="1800" dirty="0"/>
          </a:p>
          <a:p>
            <a:pPr marL="285750" indent="-285750" defTabSz="288000">
              <a:lnSpc>
                <a:spcPct val="110000"/>
              </a:lnSpc>
              <a:buFont typeface="Arial" panose="020B0604020202020204" pitchFamily="34" charset="0"/>
              <a:buChar char="•"/>
            </a:pPr>
            <a:r>
              <a:rPr lang="en-US" sz="1800" dirty="0"/>
              <a:t>Continue to support other projects around </a:t>
            </a:r>
            <a:br>
              <a:rPr lang="en-US" sz="1800" dirty="0"/>
            </a:br>
            <a:r>
              <a:rPr lang="en-US" sz="1800" dirty="0"/>
              <a:t>	the world</a:t>
            </a:r>
          </a:p>
        </p:txBody>
      </p:sp>
    </p:spTree>
    <p:extLst>
      <p:ext uri="{BB962C8B-B14F-4D97-AF65-F5344CB8AC3E}">
        <p14:creationId xmlns:p14="http://schemas.microsoft.com/office/powerpoint/2010/main" val="35959148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B79C6B10-9502-9496-C697-F2B0C4A31AAD}"/>
              </a:ext>
            </a:extLst>
          </p:cNvPr>
          <p:cNvSpPr>
            <a:spLocks noGrp="1"/>
          </p:cNvSpPr>
          <p:nvPr>
            <p:ph type="title"/>
          </p:nvPr>
        </p:nvSpPr>
        <p:spPr>
          <a:xfrm>
            <a:off x="412775" y="238721"/>
            <a:ext cx="11376025" cy="531663"/>
          </a:xfrm>
        </p:spPr>
        <p:txBody>
          <a:bodyPr/>
          <a:lstStyle/>
          <a:p>
            <a:r>
              <a:rPr lang="en-GB" dirty="0"/>
              <a:t>Preparing the Long-term (Post-LHC) Future</a:t>
            </a:r>
          </a:p>
        </p:txBody>
      </p:sp>
      <p:sp>
        <p:nvSpPr>
          <p:cNvPr id="2" name="Slide Number Placeholder 1">
            <a:extLst>
              <a:ext uri="{FF2B5EF4-FFF2-40B4-BE49-F238E27FC236}">
                <a16:creationId xmlns:a16="http://schemas.microsoft.com/office/drawing/2014/main" id="{417612E7-93D3-45CE-4989-7B36FDC044CE}"/>
              </a:ext>
            </a:extLst>
          </p:cNvPr>
          <p:cNvSpPr>
            <a:spLocks noGrp="1"/>
          </p:cNvSpPr>
          <p:nvPr>
            <p:ph type="sldNum" sz="quarter" idx="12"/>
          </p:nvPr>
        </p:nvSpPr>
        <p:spPr>
          <a:xfrm>
            <a:off x="11111624" y="6378349"/>
            <a:ext cx="681254" cy="365125"/>
          </a:xfrm>
        </p:spPr>
        <p:txBody>
          <a:bodyPr/>
          <a:lstStyle/>
          <a:p>
            <a:fld id="{36B5EA5A-BC32-A742-B11B-8E7414D5B535}" type="slidenum">
              <a:rPr lang="en-US" smtClean="0"/>
              <a:pPr/>
              <a:t>21</a:t>
            </a:fld>
            <a:endParaRPr lang="en-US" dirty="0"/>
          </a:p>
        </p:txBody>
      </p:sp>
      <p:sp>
        <p:nvSpPr>
          <p:cNvPr id="3" name="TextBox 2">
            <a:extLst>
              <a:ext uri="{FF2B5EF4-FFF2-40B4-BE49-F238E27FC236}">
                <a16:creationId xmlns:a16="http://schemas.microsoft.com/office/drawing/2014/main" id="{E5E8D244-BAED-3B94-D3CC-79865BF22CE7}"/>
              </a:ext>
            </a:extLst>
          </p:cNvPr>
          <p:cNvSpPr txBox="1"/>
          <p:nvPr/>
        </p:nvSpPr>
        <p:spPr>
          <a:xfrm>
            <a:off x="407461" y="4553037"/>
            <a:ext cx="4896545" cy="276999"/>
          </a:xfrm>
          <a:prstGeom prst="rect">
            <a:avLst/>
          </a:prstGeom>
          <a:noFill/>
        </p:spPr>
        <p:txBody>
          <a:bodyPr wrap="square" lIns="0" tIns="0" rIns="0" bIns="0" rtlCol="0">
            <a:spAutoFit/>
          </a:bodyPr>
          <a:lstStyle/>
          <a:p>
            <a:pPr algn="l"/>
            <a:endParaRPr lang="en-GB" dirty="0"/>
          </a:p>
        </p:txBody>
      </p:sp>
      <p:sp>
        <p:nvSpPr>
          <p:cNvPr id="4" name="TextBox 3">
            <a:extLst>
              <a:ext uri="{FF2B5EF4-FFF2-40B4-BE49-F238E27FC236}">
                <a16:creationId xmlns:a16="http://schemas.microsoft.com/office/drawing/2014/main" id="{EF4534C6-E541-4A2C-95FA-37DE2BB07DC3}"/>
              </a:ext>
            </a:extLst>
          </p:cNvPr>
          <p:cNvSpPr txBox="1"/>
          <p:nvPr/>
        </p:nvSpPr>
        <p:spPr>
          <a:xfrm>
            <a:off x="383272" y="908720"/>
            <a:ext cx="5352688" cy="5684633"/>
          </a:xfrm>
          <a:prstGeom prst="rect">
            <a:avLst/>
          </a:prstGeom>
          <a:noFill/>
        </p:spPr>
        <p:txBody>
          <a:bodyPr wrap="square">
            <a:spAutoFit/>
          </a:bodyPr>
          <a:lstStyle>
            <a:defPPr>
              <a:defRPr lang="en-US"/>
            </a:defPPr>
            <a:lvl1pPr defTabSz="914303">
              <a:defRPr sz="2000" b="1">
                <a:solidFill>
                  <a:srgbClr val="0F124A"/>
                </a:solidFill>
                <a:latin typeface="Calibri" panose="020F0502020204030204" pitchFamily="34" charset="0"/>
                <a:ea typeface="Calibri" panose="020F0502020204030204" pitchFamily="34" charset="0"/>
              </a:defRPr>
            </a:lvl1pPr>
          </a:lstStyle>
          <a:p>
            <a:pPr defTabSz="914400">
              <a:lnSpc>
                <a:spcPct val="90000"/>
              </a:lnSpc>
              <a:spcAft>
                <a:spcPts val="600"/>
              </a:spcAft>
            </a:pPr>
            <a:r>
              <a:rPr lang="en-GB" sz="1800" b="0" dirty="0">
                <a:solidFill>
                  <a:schemeClr val="tx2"/>
                </a:solidFill>
                <a:latin typeface="+mn-lt"/>
                <a:ea typeface="+mn-ea"/>
              </a:rPr>
              <a:t>CERN Council </a:t>
            </a:r>
            <a:r>
              <a:rPr lang="en-US" sz="1800" b="0" dirty="0">
                <a:solidFill>
                  <a:schemeClr val="tx2"/>
                </a:solidFill>
                <a:latin typeface="+mn-lt"/>
                <a:ea typeface="+mn-ea"/>
              </a:rPr>
              <a:t>unanimously approved the FCC Feasibility Study (2020-25)</a:t>
            </a:r>
          </a:p>
          <a:p>
            <a:pPr defTabSz="914400">
              <a:lnSpc>
                <a:spcPct val="90000"/>
              </a:lnSpc>
              <a:spcAft>
                <a:spcPts val="600"/>
              </a:spcAft>
            </a:pPr>
            <a:r>
              <a:rPr lang="en-US" sz="1800" b="0" dirty="0">
                <a:solidFill>
                  <a:schemeClr val="tx2"/>
                </a:solidFill>
                <a:latin typeface="+mn-lt"/>
                <a:ea typeface="+mn-ea"/>
              </a:rPr>
              <a:t>FCC is a two-stage project:</a:t>
            </a:r>
          </a:p>
          <a:p>
            <a:pPr marL="285750" indent="-285750" defTabSz="914400">
              <a:lnSpc>
                <a:spcPct val="90000"/>
              </a:lnSpc>
              <a:spcAft>
                <a:spcPts val="600"/>
              </a:spcAft>
              <a:buFont typeface="Wingdings" panose="05000000000000000000" pitchFamily="2" charset="2"/>
              <a:buChar char="q"/>
            </a:pPr>
            <a:r>
              <a:rPr lang="en-US" sz="1800" b="0" dirty="0" err="1">
                <a:solidFill>
                  <a:schemeClr val="tx2"/>
                </a:solidFill>
                <a:latin typeface="+mn-lt"/>
                <a:ea typeface="+mn-ea"/>
              </a:rPr>
              <a:t>e</a:t>
            </a:r>
            <a:r>
              <a:rPr lang="en-US" sz="1800" b="0" baseline="30000" dirty="0" err="1">
                <a:solidFill>
                  <a:schemeClr val="tx2"/>
                </a:solidFill>
                <a:latin typeface="+mn-lt"/>
                <a:ea typeface="+mn-ea"/>
              </a:rPr>
              <a:t>+</a:t>
            </a:r>
            <a:r>
              <a:rPr lang="en-US" sz="1800" b="0" dirty="0" err="1">
                <a:solidFill>
                  <a:schemeClr val="tx2"/>
                </a:solidFill>
                <a:latin typeface="+mn-lt"/>
                <a:ea typeface="+mn-ea"/>
              </a:rPr>
              <a:t>e</a:t>
            </a:r>
            <a:r>
              <a:rPr lang="en-US" sz="1800" b="0" baseline="30000" dirty="0">
                <a:solidFill>
                  <a:schemeClr val="tx2"/>
                </a:solidFill>
                <a:latin typeface="+mn-lt"/>
                <a:ea typeface="+mn-ea"/>
              </a:rPr>
              <a:t>-</a:t>
            </a:r>
            <a:r>
              <a:rPr lang="en-US" sz="1800" b="0" dirty="0">
                <a:solidFill>
                  <a:schemeClr val="tx2"/>
                </a:solidFill>
                <a:latin typeface="+mn-lt"/>
                <a:ea typeface="+mn-ea"/>
              </a:rPr>
              <a:t> Higgs, EW and top factory</a:t>
            </a:r>
          </a:p>
          <a:p>
            <a:pPr marL="285750" indent="-285750" defTabSz="914400">
              <a:lnSpc>
                <a:spcPct val="90000"/>
              </a:lnSpc>
              <a:spcAft>
                <a:spcPts val="600"/>
              </a:spcAft>
              <a:buFont typeface="Wingdings" panose="05000000000000000000" pitchFamily="2" charset="2"/>
              <a:buChar char="q"/>
            </a:pPr>
            <a:r>
              <a:rPr lang="en-US" sz="1800" b="0" dirty="0">
                <a:solidFill>
                  <a:schemeClr val="tx2"/>
                </a:solidFill>
                <a:latin typeface="+mn-lt"/>
                <a:ea typeface="+mn-ea"/>
              </a:rPr>
              <a:t>Hadron collider with O(100 </a:t>
            </a:r>
            <a:r>
              <a:rPr lang="en-US" sz="1800" b="0" dirty="0" err="1">
                <a:solidFill>
                  <a:schemeClr val="tx2"/>
                </a:solidFill>
                <a:latin typeface="+mn-lt"/>
                <a:ea typeface="+mn-ea"/>
              </a:rPr>
              <a:t>TeV</a:t>
            </a:r>
            <a:r>
              <a:rPr lang="en-US" sz="1800" b="0" dirty="0">
                <a:solidFill>
                  <a:schemeClr val="tx2"/>
                </a:solidFill>
                <a:latin typeface="+mn-lt"/>
                <a:ea typeface="+mn-ea"/>
              </a:rPr>
              <a:t>) pp </a:t>
            </a:r>
            <a:r>
              <a:rPr lang="en-US" sz="1800" b="0" dirty="0" err="1">
                <a:solidFill>
                  <a:schemeClr val="tx2"/>
                </a:solidFill>
                <a:latin typeface="+mn-lt"/>
                <a:ea typeface="+mn-ea"/>
              </a:rPr>
              <a:t>cms</a:t>
            </a:r>
            <a:r>
              <a:rPr lang="en-US" sz="1800" b="0" dirty="0">
                <a:solidFill>
                  <a:schemeClr val="tx2"/>
                </a:solidFill>
                <a:latin typeface="+mn-lt"/>
                <a:ea typeface="+mn-ea"/>
              </a:rPr>
              <a:t> energy</a:t>
            </a:r>
          </a:p>
          <a:p>
            <a:pPr defTabSz="914400">
              <a:lnSpc>
                <a:spcPct val="90000"/>
              </a:lnSpc>
              <a:spcAft>
                <a:spcPts val="600"/>
              </a:spcAft>
            </a:pPr>
            <a:endParaRPr lang="en-GB" sz="1800" b="0" dirty="0">
              <a:solidFill>
                <a:schemeClr val="tx2"/>
              </a:solidFill>
              <a:latin typeface="+mn-lt"/>
              <a:ea typeface="+mn-ea"/>
            </a:endParaRPr>
          </a:p>
          <a:p>
            <a:pPr defTabSz="914400">
              <a:lnSpc>
                <a:spcPct val="90000"/>
              </a:lnSpc>
              <a:spcAft>
                <a:spcPts val="600"/>
              </a:spcAft>
            </a:pPr>
            <a:r>
              <a:rPr lang="en-GB" sz="1800" b="0" dirty="0">
                <a:solidFill>
                  <a:schemeClr val="tx2"/>
                </a:solidFill>
                <a:latin typeface="+mn-lt"/>
                <a:ea typeface="+mn-ea"/>
              </a:rPr>
              <a:t>Mid-term review end 2023 regarded</a:t>
            </a:r>
            <a:br>
              <a:rPr lang="en-GB" sz="1800" b="0" dirty="0">
                <a:solidFill>
                  <a:schemeClr val="tx2"/>
                </a:solidFill>
                <a:latin typeface="+mn-lt"/>
                <a:ea typeface="+mn-ea"/>
              </a:rPr>
            </a:br>
            <a:r>
              <a:rPr lang="en-GB" sz="1800" b="0" dirty="0">
                <a:solidFill>
                  <a:schemeClr val="tx2"/>
                </a:solidFill>
                <a:latin typeface="+mn-lt"/>
                <a:ea typeface="+mn-ea"/>
              </a:rPr>
              <a:t>as an important milestone</a:t>
            </a:r>
          </a:p>
          <a:p>
            <a:pPr defTabSz="914400">
              <a:lnSpc>
                <a:spcPct val="90000"/>
              </a:lnSpc>
              <a:spcAft>
                <a:spcPts val="600"/>
              </a:spcAft>
            </a:pPr>
            <a:r>
              <a:rPr lang="en-US" sz="1800" b="0" dirty="0">
                <a:solidFill>
                  <a:schemeClr val="tx2"/>
                </a:solidFill>
                <a:latin typeface="+mn-lt"/>
                <a:ea typeface="+mn-ea"/>
              </a:rPr>
              <a:t>Deliverables include:</a:t>
            </a:r>
          </a:p>
          <a:p>
            <a:pPr indent="-285750" defTabSz="914400">
              <a:lnSpc>
                <a:spcPct val="90000"/>
              </a:lnSpc>
              <a:spcAft>
                <a:spcPts val="600"/>
              </a:spcAft>
              <a:buFont typeface="Wingdings" panose="05000000000000000000" pitchFamily="2" charset="2"/>
              <a:buChar char="q"/>
            </a:pPr>
            <a:r>
              <a:rPr lang="en-US" sz="1800" b="0" dirty="0">
                <a:solidFill>
                  <a:schemeClr val="tx2"/>
                </a:solidFill>
                <a:latin typeface="+mn-lt"/>
                <a:ea typeface="+mn-ea"/>
              </a:rPr>
              <a:t>Infrastructure &amp; placement</a:t>
            </a:r>
            <a:endParaRPr lang="en-GB" sz="1800" b="0" dirty="0">
              <a:solidFill>
                <a:schemeClr val="tx2"/>
              </a:solidFill>
              <a:latin typeface="+mn-lt"/>
              <a:ea typeface="+mn-ea"/>
            </a:endParaRPr>
          </a:p>
          <a:p>
            <a:pPr indent="-285750" defTabSz="914400">
              <a:lnSpc>
                <a:spcPct val="90000"/>
              </a:lnSpc>
              <a:spcAft>
                <a:spcPts val="600"/>
              </a:spcAft>
              <a:buFont typeface="Wingdings" panose="05000000000000000000" pitchFamily="2" charset="2"/>
              <a:buChar char="q"/>
            </a:pPr>
            <a:r>
              <a:rPr lang="en-GB" sz="1800" b="0" dirty="0">
                <a:solidFill>
                  <a:schemeClr val="tx2"/>
                </a:solidFill>
                <a:latin typeface="+mn-lt"/>
                <a:ea typeface="+mn-ea"/>
              </a:rPr>
              <a:t>Technical Infrastructure</a:t>
            </a:r>
          </a:p>
          <a:p>
            <a:pPr indent="-285750" defTabSz="914400">
              <a:lnSpc>
                <a:spcPct val="90000"/>
              </a:lnSpc>
              <a:spcAft>
                <a:spcPts val="600"/>
              </a:spcAft>
              <a:buFont typeface="Wingdings" panose="05000000000000000000" pitchFamily="2" charset="2"/>
              <a:buChar char="q"/>
            </a:pPr>
            <a:r>
              <a:rPr lang="en-GB" sz="1800" b="0" dirty="0">
                <a:solidFill>
                  <a:schemeClr val="tx2"/>
                </a:solidFill>
                <a:latin typeface="+mn-lt"/>
                <a:ea typeface="+mn-ea"/>
              </a:rPr>
              <a:t>Accelerator design FCC-</a:t>
            </a:r>
            <a:r>
              <a:rPr lang="en-GB" sz="1800" b="0" dirty="0" err="1">
                <a:solidFill>
                  <a:schemeClr val="tx2"/>
                </a:solidFill>
                <a:latin typeface="+mn-lt"/>
                <a:ea typeface="+mn-ea"/>
              </a:rPr>
              <a:t>ee</a:t>
            </a:r>
            <a:r>
              <a:rPr lang="en-GB" sz="1800" b="0" dirty="0">
                <a:solidFill>
                  <a:schemeClr val="tx2"/>
                </a:solidFill>
                <a:latin typeface="+mn-lt"/>
                <a:ea typeface="+mn-ea"/>
              </a:rPr>
              <a:t> and FCC-</a:t>
            </a:r>
            <a:r>
              <a:rPr lang="en-GB" sz="1800" b="0" dirty="0" err="1">
                <a:solidFill>
                  <a:schemeClr val="tx2"/>
                </a:solidFill>
                <a:latin typeface="+mn-lt"/>
                <a:ea typeface="+mn-ea"/>
              </a:rPr>
              <a:t>hh</a:t>
            </a:r>
            <a:endParaRPr lang="en-GB" sz="1800" b="0" dirty="0">
              <a:solidFill>
                <a:schemeClr val="tx2"/>
              </a:solidFill>
              <a:latin typeface="+mn-lt"/>
              <a:ea typeface="+mn-ea"/>
            </a:endParaRPr>
          </a:p>
          <a:p>
            <a:pPr indent="-285750" defTabSz="914400">
              <a:lnSpc>
                <a:spcPct val="90000"/>
              </a:lnSpc>
              <a:spcAft>
                <a:spcPts val="600"/>
              </a:spcAft>
              <a:buFont typeface="Wingdings" panose="05000000000000000000" pitchFamily="2" charset="2"/>
              <a:buChar char="q"/>
            </a:pPr>
            <a:r>
              <a:rPr lang="en-GB" sz="1800" b="0" dirty="0">
                <a:solidFill>
                  <a:schemeClr val="tx2"/>
                </a:solidFill>
                <a:latin typeface="+mn-lt"/>
                <a:ea typeface="+mn-ea"/>
              </a:rPr>
              <a:t>Physics, experiments, detectors</a:t>
            </a:r>
          </a:p>
          <a:p>
            <a:pPr indent="-285750" defTabSz="914400">
              <a:lnSpc>
                <a:spcPct val="90000"/>
              </a:lnSpc>
              <a:spcAft>
                <a:spcPts val="600"/>
              </a:spcAft>
              <a:buFont typeface="Wingdings" panose="05000000000000000000" pitchFamily="2" charset="2"/>
              <a:buChar char="q"/>
            </a:pPr>
            <a:r>
              <a:rPr lang="en-GB" sz="1800" b="0" dirty="0">
                <a:solidFill>
                  <a:schemeClr val="tx2"/>
                </a:solidFill>
                <a:latin typeface="+mn-lt"/>
                <a:ea typeface="+mn-ea"/>
              </a:rPr>
              <a:t>Organisation and financing</a:t>
            </a:r>
          </a:p>
          <a:p>
            <a:pPr indent="-285750" defTabSz="914400">
              <a:lnSpc>
                <a:spcPct val="90000"/>
              </a:lnSpc>
              <a:spcAft>
                <a:spcPts val="600"/>
              </a:spcAft>
              <a:buFont typeface="Wingdings" panose="05000000000000000000" pitchFamily="2" charset="2"/>
              <a:buChar char="q"/>
            </a:pPr>
            <a:r>
              <a:rPr lang="en-GB" sz="1800" b="0" dirty="0">
                <a:solidFill>
                  <a:schemeClr val="tx2"/>
                </a:solidFill>
                <a:latin typeface="+mn-lt"/>
                <a:ea typeface="+mn-ea"/>
              </a:rPr>
              <a:t>Environmental impact and sustainability studies</a:t>
            </a:r>
          </a:p>
          <a:p>
            <a:pPr indent="-285750" defTabSz="914400">
              <a:lnSpc>
                <a:spcPct val="90000"/>
              </a:lnSpc>
              <a:spcAft>
                <a:spcPts val="600"/>
              </a:spcAft>
              <a:buFont typeface="Wingdings" panose="05000000000000000000" pitchFamily="2" charset="2"/>
              <a:buChar char="q"/>
            </a:pPr>
            <a:r>
              <a:rPr lang="en-GB" sz="1800" b="0" dirty="0">
                <a:solidFill>
                  <a:schemeClr val="tx2"/>
                </a:solidFill>
                <a:latin typeface="+mn-lt"/>
                <a:ea typeface="+mn-ea"/>
              </a:rPr>
              <a:t>Socio-economic impact</a:t>
            </a:r>
          </a:p>
          <a:p>
            <a:endParaRPr lang="en-GB" sz="1800" dirty="0"/>
          </a:p>
          <a:p>
            <a:pPr defTabSz="914400">
              <a:lnSpc>
                <a:spcPct val="90000"/>
              </a:lnSpc>
              <a:spcAft>
                <a:spcPts val="600"/>
              </a:spcAft>
            </a:pPr>
            <a:endParaRPr lang="en-GB" sz="1800" b="0" dirty="0">
              <a:solidFill>
                <a:schemeClr val="tx2"/>
              </a:solidFill>
              <a:latin typeface="+mn-lt"/>
              <a:ea typeface="+mn-ea"/>
            </a:endParaRPr>
          </a:p>
        </p:txBody>
      </p:sp>
      <p:grpSp>
        <p:nvGrpSpPr>
          <p:cNvPr id="5" name="Group 4">
            <a:extLst>
              <a:ext uri="{FF2B5EF4-FFF2-40B4-BE49-F238E27FC236}">
                <a16:creationId xmlns:a16="http://schemas.microsoft.com/office/drawing/2014/main" id="{F985D1DE-6F05-41C8-8EE9-AB0AE4A4B31B}"/>
              </a:ext>
            </a:extLst>
          </p:cNvPr>
          <p:cNvGrpSpPr/>
          <p:nvPr/>
        </p:nvGrpSpPr>
        <p:grpSpPr>
          <a:xfrm>
            <a:off x="5761750" y="815040"/>
            <a:ext cx="6238906" cy="5350264"/>
            <a:chOff x="5551397" y="815040"/>
            <a:chExt cx="6238906" cy="5350264"/>
          </a:xfrm>
        </p:grpSpPr>
        <p:pic>
          <p:nvPicPr>
            <p:cNvPr id="6" name="Picture 5" descr="Map&#10;&#10;Description automatically generated">
              <a:extLst>
                <a:ext uri="{FF2B5EF4-FFF2-40B4-BE49-F238E27FC236}">
                  <a16:creationId xmlns:a16="http://schemas.microsoft.com/office/drawing/2014/main" id="{D8C50233-DFF6-5081-18DF-F671F245206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551397" y="815040"/>
              <a:ext cx="6238906" cy="5350264"/>
            </a:xfrm>
            <a:prstGeom prst="rect">
              <a:avLst/>
            </a:prstGeom>
          </p:spPr>
        </p:pic>
        <p:sp>
          <p:nvSpPr>
            <p:cNvPr id="8" name="TextBox 7">
              <a:extLst>
                <a:ext uri="{FF2B5EF4-FFF2-40B4-BE49-F238E27FC236}">
                  <a16:creationId xmlns:a16="http://schemas.microsoft.com/office/drawing/2014/main" id="{0E0A7AF2-16C6-6BB0-A80F-077E5188FBB4}"/>
                </a:ext>
              </a:extLst>
            </p:cNvPr>
            <p:cNvSpPr txBox="1"/>
            <p:nvPr/>
          </p:nvSpPr>
          <p:spPr>
            <a:xfrm>
              <a:off x="7250260" y="885027"/>
              <a:ext cx="1416863" cy="307777"/>
            </a:xfrm>
            <a:prstGeom prst="rect">
              <a:avLst/>
            </a:prstGeom>
            <a:solidFill>
              <a:schemeClr val="accent2">
                <a:lumMod val="20000"/>
                <a:lumOff val="80000"/>
              </a:schemeClr>
            </a:solidFill>
          </p:spPr>
          <p:txBody>
            <a:bodyPr wrap="square" rtlCol="0">
              <a:spAutoFit/>
            </a:bodyPr>
            <a:lstStyle/>
            <a:p>
              <a:pPr defTabSz="914280"/>
              <a:r>
                <a:rPr lang="en-CH" sz="1400" dirty="0">
                  <a:solidFill>
                    <a:srgbClr val="0F124A"/>
                  </a:solidFill>
                  <a:latin typeface="Arial"/>
                </a:rPr>
                <a:t>PA: Experiment</a:t>
              </a:r>
            </a:p>
          </p:txBody>
        </p:sp>
        <p:sp>
          <p:nvSpPr>
            <p:cNvPr id="9" name="TextBox 8">
              <a:extLst>
                <a:ext uri="{FF2B5EF4-FFF2-40B4-BE49-F238E27FC236}">
                  <a16:creationId xmlns:a16="http://schemas.microsoft.com/office/drawing/2014/main" id="{8032EECC-2894-8E4F-D893-2DED95DFACCB}"/>
                </a:ext>
              </a:extLst>
            </p:cNvPr>
            <p:cNvSpPr txBox="1"/>
            <p:nvPr/>
          </p:nvSpPr>
          <p:spPr>
            <a:xfrm>
              <a:off x="10107316" y="1263301"/>
              <a:ext cx="1231427" cy="307777"/>
            </a:xfrm>
            <a:prstGeom prst="rect">
              <a:avLst/>
            </a:prstGeom>
            <a:solidFill>
              <a:schemeClr val="accent2">
                <a:lumMod val="20000"/>
                <a:lumOff val="80000"/>
              </a:schemeClr>
            </a:solidFill>
          </p:spPr>
          <p:txBody>
            <a:bodyPr wrap="square" rtlCol="0">
              <a:spAutoFit/>
            </a:bodyPr>
            <a:lstStyle/>
            <a:p>
              <a:pPr defTabSz="914280"/>
              <a:r>
                <a:rPr lang="en-CH" sz="1400" dirty="0">
                  <a:solidFill>
                    <a:srgbClr val="0F124A"/>
                  </a:solidFill>
                  <a:latin typeface="Arial"/>
                </a:rPr>
                <a:t>PB: technical</a:t>
              </a:r>
            </a:p>
          </p:txBody>
        </p:sp>
        <p:sp>
          <p:nvSpPr>
            <p:cNvPr id="10" name="TextBox 9">
              <a:extLst>
                <a:ext uri="{FF2B5EF4-FFF2-40B4-BE49-F238E27FC236}">
                  <a16:creationId xmlns:a16="http://schemas.microsoft.com/office/drawing/2014/main" id="{A3AB0B48-8022-C1B6-4317-EEC80D787D18}"/>
                </a:ext>
              </a:extLst>
            </p:cNvPr>
            <p:cNvSpPr txBox="1"/>
            <p:nvPr/>
          </p:nvSpPr>
          <p:spPr>
            <a:xfrm>
              <a:off x="10231214" y="2808098"/>
              <a:ext cx="1418978" cy="307777"/>
            </a:xfrm>
            <a:prstGeom prst="rect">
              <a:avLst/>
            </a:prstGeom>
            <a:solidFill>
              <a:schemeClr val="accent2">
                <a:lumMod val="20000"/>
                <a:lumOff val="80000"/>
              </a:schemeClr>
            </a:solidFill>
          </p:spPr>
          <p:txBody>
            <a:bodyPr wrap="square" rtlCol="0">
              <a:spAutoFit/>
            </a:bodyPr>
            <a:lstStyle/>
            <a:p>
              <a:pPr defTabSz="914280"/>
              <a:r>
                <a:rPr lang="en-CH" sz="1400" dirty="0">
                  <a:solidFill>
                    <a:srgbClr val="0F124A"/>
                  </a:solidFill>
                  <a:latin typeface="Arial"/>
                </a:rPr>
                <a:t>PD: experiment</a:t>
              </a:r>
            </a:p>
          </p:txBody>
        </p:sp>
        <p:sp>
          <p:nvSpPr>
            <p:cNvPr id="11" name="TextBox 10">
              <a:extLst>
                <a:ext uri="{FF2B5EF4-FFF2-40B4-BE49-F238E27FC236}">
                  <a16:creationId xmlns:a16="http://schemas.microsoft.com/office/drawing/2014/main" id="{7834128D-3442-C175-BF74-F5F1747BAFDF}"/>
                </a:ext>
              </a:extLst>
            </p:cNvPr>
            <p:cNvSpPr txBox="1"/>
            <p:nvPr/>
          </p:nvSpPr>
          <p:spPr>
            <a:xfrm>
              <a:off x="10385424" y="4660672"/>
              <a:ext cx="1220206" cy="307777"/>
            </a:xfrm>
            <a:prstGeom prst="rect">
              <a:avLst/>
            </a:prstGeom>
            <a:solidFill>
              <a:schemeClr val="accent2">
                <a:lumMod val="20000"/>
                <a:lumOff val="80000"/>
              </a:schemeClr>
            </a:solidFill>
          </p:spPr>
          <p:txBody>
            <a:bodyPr wrap="square" rtlCol="0">
              <a:spAutoFit/>
            </a:bodyPr>
            <a:lstStyle/>
            <a:p>
              <a:pPr defTabSz="914280"/>
              <a:r>
                <a:rPr lang="en-CH" sz="1400" dirty="0">
                  <a:solidFill>
                    <a:srgbClr val="0F124A"/>
                  </a:solidFill>
                  <a:latin typeface="Arial"/>
                </a:rPr>
                <a:t>PF: technical</a:t>
              </a:r>
            </a:p>
          </p:txBody>
        </p:sp>
        <p:sp>
          <p:nvSpPr>
            <p:cNvPr id="12" name="TextBox 11">
              <a:extLst>
                <a:ext uri="{FF2B5EF4-FFF2-40B4-BE49-F238E27FC236}">
                  <a16:creationId xmlns:a16="http://schemas.microsoft.com/office/drawing/2014/main" id="{6A42D711-E14B-1CFD-E8BD-4D5E5B10CA0F}"/>
                </a:ext>
              </a:extLst>
            </p:cNvPr>
            <p:cNvSpPr txBox="1"/>
            <p:nvPr/>
          </p:nvSpPr>
          <p:spPr>
            <a:xfrm>
              <a:off x="9264241" y="5746158"/>
              <a:ext cx="1428596" cy="307777"/>
            </a:xfrm>
            <a:prstGeom prst="rect">
              <a:avLst/>
            </a:prstGeom>
            <a:solidFill>
              <a:schemeClr val="accent2">
                <a:lumMod val="20000"/>
                <a:lumOff val="80000"/>
              </a:schemeClr>
            </a:solidFill>
          </p:spPr>
          <p:txBody>
            <a:bodyPr wrap="square" rtlCol="0">
              <a:spAutoFit/>
            </a:bodyPr>
            <a:lstStyle/>
            <a:p>
              <a:pPr defTabSz="914280"/>
              <a:r>
                <a:rPr lang="en-CH" sz="1400" dirty="0">
                  <a:solidFill>
                    <a:srgbClr val="0F124A"/>
                  </a:solidFill>
                  <a:latin typeface="Arial"/>
                </a:rPr>
                <a:t>PG: experiment</a:t>
              </a:r>
            </a:p>
          </p:txBody>
        </p:sp>
        <p:sp>
          <p:nvSpPr>
            <p:cNvPr id="13" name="TextBox 12">
              <a:extLst>
                <a:ext uri="{FF2B5EF4-FFF2-40B4-BE49-F238E27FC236}">
                  <a16:creationId xmlns:a16="http://schemas.microsoft.com/office/drawing/2014/main" id="{8F540FB8-ED29-939E-E90E-3C069345F117}"/>
                </a:ext>
              </a:extLst>
            </p:cNvPr>
            <p:cNvSpPr txBox="1"/>
            <p:nvPr/>
          </p:nvSpPr>
          <p:spPr>
            <a:xfrm>
              <a:off x="6906740" y="5284520"/>
              <a:ext cx="1241045" cy="307777"/>
            </a:xfrm>
            <a:prstGeom prst="rect">
              <a:avLst/>
            </a:prstGeom>
            <a:solidFill>
              <a:schemeClr val="accent2">
                <a:lumMod val="20000"/>
                <a:lumOff val="80000"/>
              </a:schemeClr>
            </a:solidFill>
          </p:spPr>
          <p:txBody>
            <a:bodyPr wrap="square" rtlCol="0">
              <a:spAutoFit/>
            </a:bodyPr>
            <a:lstStyle/>
            <a:p>
              <a:pPr defTabSz="914280"/>
              <a:r>
                <a:rPr lang="en-CH" sz="1400" dirty="0">
                  <a:solidFill>
                    <a:srgbClr val="0F124A"/>
                  </a:solidFill>
                  <a:latin typeface="Arial"/>
                </a:rPr>
                <a:t>PH: technical</a:t>
              </a:r>
            </a:p>
          </p:txBody>
        </p:sp>
        <p:sp>
          <p:nvSpPr>
            <p:cNvPr id="14" name="TextBox 13">
              <a:extLst>
                <a:ext uri="{FF2B5EF4-FFF2-40B4-BE49-F238E27FC236}">
                  <a16:creationId xmlns:a16="http://schemas.microsoft.com/office/drawing/2014/main" id="{2585728D-8302-4729-BAE1-0D6C99AD6DBD}"/>
                </a:ext>
              </a:extLst>
            </p:cNvPr>
            <p:cNvSpPr txBox="1"/>
            <p:nvPr/>
          </p:nvSpPr>
          <p:spPr>
            <a:xfrm>
              <a:off x="5885332" y="3700922"/>
              <a:ext cx="1378904" cy="307777"/>
            </a:xfrm>
            <a:prstGeom prst="rect">
              <a:avLst/>
            </a:prstGeom>
            <a:solidFill>
              <a:schemeClr val="accent2">
                <a:lumMod val="20000"/>
                <a:lumOff val="80000"/>
              </a:schemeClr>
            </a:solidFill>
          </p:spPr>
          <p:txBody>
            <a:bodyPr wrap="square" rtlCol="0">
              <a:spAutoFit/>
            </a:bodyPr>
            <a:lstStyle/>
            <a:p>
              <a:pPr defTabSz="914280"/>
              <a:r>
                <a:rPr lang="en-CH" sz="1400" dirty="0">
                  <a:solidFill>
                    <a:srgbClr val="0F124A"/>
                  </a:solidFill>
                  <a:latin typeface="Arial"/>
                </a:rPr>
                <a:t>PJ: experiment</a:t>
              </a:r>
            </a:p>
          </p:txBody>
        </p:sp>
        <p:sp>
          <p:nvSpPr>
            <p:cNvPr id="15" name="TextBox 14">
              <a:extLst>
                <a:ext uri="{FF2B5EF4-FFF2-40B4-BE49-F238E27FC236}">
                  <a16:creationId xmlns:a16="http://schemas.microsoft.com/office/drawing/2014/main" id="{435861A0-0FD6-D492-FD2A-B6E658E36109}"/>
                </a:ext>
              </a:extLst>
            </p:cNvPr>
            <p:cNvSpPr txBox="1"/>
            <p:nvPr/>
          </p:nvSpPr>
          <p:spPr>
            <a:xfrm>
              <a:off x="6748103" y="1852363"/>
              <a:ext cx="1210588" cy="307777"/>
            </a:xfrm>
            <a:prstGeom prst="rect">
              <a:avLst/>
            </a:prstGeom>
            <a:solidFill>
              <a:schemeClr val="accent2">
                <a:lumMod val="20000"/>
                <a:lumOff val="80000"/>
              </a:schemeClr>
            </a:solidFill>
          </p:spPr>
          <p:txBody>
            <a:bodyPr wrap="square" rtlCol="0">
              <a:spAutoFit/>
            </a:bodyPr>
            <a:lstStyle/>
            <a:p>
              <a:pPr defTabSz="914280"/>
              <a:r>
                <a:rPr lang="en-CH" sz="1400" dirty="0">
                  <a:solidFill>
                    <a:srgbClr val="0F124A"/>
                  </a:solidFill>
                  <a:latin typeface="Arial"/>
                </a:rPr>
                <a:t>PL: technical</a:t>
              </a:r>
            </a:p>
          </p:txBody>
        </p:sp>
      </p:grpSp>
      <p:sp>
        <p:nvSpPr>
          <p:cNvPr id="7" name="Date Placeholder 6">
            <a:extLst>
              <a:ext uri="{FF2B5EF4-FFF2-40B4-BE49-F238E27FC236}">
                <a16:creationId xmlns:a16="http://schemas.microsoft.com/office/drawing/2014/main" id="{D1FBF3E2-2963-448E-93E5-E0BE46C8F993}"/>
              </a:ext>
            </a:extLst>
          </p:cNvPr>
          <p:cNvSpPr>
            <a:spLocks noGrp="1"/>
          </p:cNvSpPr>
          <p:nvPr>
            <p:ph type="dt" sz="half" idx="10"/>
          </p:nvPr>
        </p:nvSpPr>
        <p:spPr/>
        <p:txBody>
          <a:bodyPr/>
          <a:lstStyle/>
          <a:p>
            <a:r>
              <a:rPr lang="en-US"/>
              <a:t>28.05.2024</a:t>
            </a:r>
            <a:endParaRPr lang="en-US" dirty="0"/>
          </a:p>
        </p:txBody>
      </p:sp>
      <p:sp>
        <p:nvSpPr>
          <p:cNvPr id="18" name="Footer Placeholder 17">
            <a:extLst>
              <a:ext uri="{FF2B5EF4-FFF2-40B4-BE49-F238E27FC236}">
                <a16:creationId xmlns:a16="http://schemas.microsoft.com/office/drawing/2014/main" id="{EE079D2C-94A9-4857-BA03-6694223AC4D2}"/>
              </a:ext>
            </a:extLst>
          </p:cNvPr>
          <p:cNvSpPr>
            <a:spLocks noGrp="1"/>
          </p:cNvSpPr>
          <p:nvPr>
            <p:ph type="ftr" sz="quarter" idx="11"/>
          </p:nvPr>
        </p:nvSpPr>
        <p:spPr/>
        <p:txBody>
          <a:bodyPr/>
          <a:lstStyle/>
          <a:p>
            <a:r>
              <a:rPr lang="en-GB"/>
              <a:t>J. Mnich | CERN Highlights and Future Plans</a:t>
            </a:r>
            <a:endParaRPr lang="en-US" dirty="0"/>
          </a:p>
        </p:txBody>
      </p:sp>
    </p:spTree>
    <p:extLst>
      <p:ext uri="{BB962C8B-B14F-4D97-AF65-F5344CB8AC3E}">
        <p14:creationId xmlns:p14="http://schemas.microsoft.com/office/powerpoint/2010/main" val="2963282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33493FD-1B7A-4B52-A8B2-7F227F440AC1}"/>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BF40E986-FEEF-4D96-B7F1-7C7E69423D61}"/>
              </a:ext>
            </a:extLst>
          </p:cNvPr>
          <p:cNvSpPr>
            <a:spLocks noGrp="1"/>
          </p:cNvSpPr>
          <p:nvPr>
            <p:ph type="ftr" sz="quarter" idx="11"/>
          </p:nvPr>
        </p:nvSpPr>
        <p:spPr/>
        <p:txBody>
          <a:bodyPr/>
          <a:lstStyle/>
          <a:p>
            <a:r>
              <a:rPr lang="en-GB"/>
              <a:t>J. Mnich | CERN Highlights and Future Plans</a:t>
            </a:r>
            <a:endParaRPr lang="en-US" dirty="0"/>
          </a:p>
        </p:txBody>
      </p:sp>
      <p:sp>
        <p:nvSpPr>
          <p:cNvPr id="6" name="Slide Number Placeholder 5">
            <a:extLst>
              <a:ext uri="{FF2B5EF4-FFF2-40B4-BE49-F238E27FC236}">
                <a16:creationId xmlns:a16="http://schemas.microsoft.com/office/drawing/2014/main" id="{CFCE817C-F967-4856-9CDB-15EBAB2962FA}"/>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9" name="Picture 8" descr="Diagram, radar chart&#10;&#10;Description automatically generated">
            <a:extLst>
              <a:ext uri="{FF2B5EF4-FFF2-40B4-BE49-F238E27FC236}">
                <a16:creationId xmlns:a16="http://schemas.microsoft.com/office/drawing/2014/main" id="{E219D529-749C-4A8A-9838-A25425E8654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7055" y="2777714"/>
            <a:ext cx="3867190" cy="3027550"/>
          </a:xfrm>
          <a:prstGeom prst="rect">
            <a:avLst/>
          </a:prstGeom>
        </p:spPr>
      </p:pic>
      <p:pic>
        <p:nvPicPr>
          <p:cNvPr id="10" name="Picture 9" descr="Diagram&#10;&#10;Description automatically generated">
            <a:extLst>
              <a:ext uri="{FF2B5EF4-FFF2-40B4-BE49-F238E27FC236}">
                <a16:creationId xmlns:a16="http://schemas.microsoft.com/office/drawing/2014/main" id="{49874FFE-F264-4807-B74C-149401DBB0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4674" y="2704347"/>
            <a:ext cx="2823067" cy="3144813"/>
          </a:xfrm>
          <a:prstGeom prst="rect">
            <a:avLst/>
          </a:prstGeom>
        </p:spPr>
      </p:pic>
      <p:sp>
        <p:nvSpPr>
          <p:cNvPr id="11" name="Content Placeholder 2">
            <a:extLst>
              <a:ext uri="{FF2B5EF4-FFF2-40B4-BE49-F238E27FC236}">
                <a16:creationId xmlns:a16="http://schemas.microsoft.com/office/drawing/2014/main" id="{14333B8D-2751-4D3D-95F8-71052FF45560}"/>
              </a:ext>
            </a:extLst>
          </p:cNvPr>
          <p:cNvSpPr txBox="1">
            <a:spLocks/>
          </p:cNvSpPr>
          <p:nvPr/>
        </p:nvSpPr>
        <p:spPr>
          <a:xfrm>
            <a:off x="5614566" y="3483093"/>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indent="0" defTabSz="914377">
              <a:spcBef>
                <a:spcPts val="1000"/>
              </a:spcBef>
              <a:buClr>
                <a:srgbClr val="0C377B"/>
              </a:buClr>
              <a:buNone/>
              <a:defRPr/>
            </a:pPr>
            <a:r>
              <a:rPr lang="fr" sz="2000" b="1" dirty="0">
                <a:solidFill>
                  <a:srgbClr val="FF0000"/>
                </a:solidFill>
                <a:latin typeface="Arial"/>
              </a:rPr>
              <a:t>FCC-ee</a:t>
            </a:r>
            <a:endParaRPr lang="fr" sz="2000" dirty="0">
              <a:solidFill>
                <a:srgbClr val="FF0000"/>
              </a:solidFill>
              <a:latin typeface="Arial"/>
            </a:endParaRPr>
          </a:p>
        </p:txBody>
      </p:sp>
      <p:sp>
        <p:nvSpPr>
          <p:cNvPr id="12" name="Title 1">
            <a:extLst>
              <a:ext uri="{FF2B5EF4-FFF2-40B4-BE49-F238E27FC236}">
                <a16:creationId xmlns:a16="http://schemas.microsoft.com/office/drawing/2014/main" id="{7A98DEEA-10C7-4C1D-9267-91331D3FD20E}"/>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The </a:t>
            </a:r>
            <a:r>
              <a:rPr kumimoji="0" lang="en-US" sz="3200" b="1" i="0" u="none" strike="noStrike" kern="0" cap="none" spc="0" normalizeH="0" baseline="0" noProof="0" dirty="0">
                <a:ln>
                  <a:noFill/>
                </a:ln>
                <a:solidFill>
                  <a:srgbClr val="FFFF00"/>
                </a:solidFill>
                <a:effectLst/>
                <a:uLnTx/>
                <a:uFillTx/>
                <a:latin typeface="Arial"/>
                <a:ea typeface="+mj-ea"/>
                <a:cs typeface="+mj-cs"/>
              </a:rPr>
              <a:t>FCC integrated program</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inspired by successful LEP – LHC programs at CERN</a:t>
            </a:r>
          </a:p>
        </p:txBody>
      </p:sp>
      <p:sp>
        <p:nvSpPr>
          <p:cNvPr id="13" name="Rectangle 12">
            <a:extLst>
              <a:ext uri="{FF2B5EF4-FFF2-40B4-BE49-F238E27FC236}">
                <a16:creationId xmlns:a16="http://schemas.microsoft.com/office/drawing/2014/main" id="{EE27281B-5477-45E8-B73F-25077553A563}"/>
              </a:ext>
            </a:extLst>
          </p:cNvPr>
          <p:cNvSpPr/>
          <p:nvPr/>
        </p:nvSpPr>
        <p:spPr>
          <a:xfrm>
            <a:off x="335360" y="5871057"/>
            <a:ext cx="4320480"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4" name="Rectangle 13">
            <a:extLst>
              <a:ext uri="{FF2B5EF4-FFF2-40B4-BE49-F238E27FC236}">
                <a16:creationId xmlns:a16="http://schemas.microsoft.com/office/drawing/2014/main" id="{32A79899-CC06-4256-AA79-CDAC9317EA05}"/>
              </a:ext>
            </a:extLst>
          </p:cNvPr>
          <p:cNvSpPr/>
          <p:nvPr/>
        </p:nvSpPr>
        <p:spPr>
          <a:xfrm>
            <a:off x="4655840" y="5871057"/>
            <a:ext cx="2784309"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5" name="Rectangle 14">
            <a:extLst>
              <a:ext uri="{FF2B5EF4-FFF2-40B4-BE49-F238E27FC236}">
                <a16:creationId xmlns:a16="http://schemas.microsoft.com/office/drawing/2014/main" id="{C123E35F-B762-42F3-9A35-CEA6681DE643}"/>
              </a:ext>
            </a:extLst>
          </p:cNvPr>
          <p:cNvSpPr/>
          <p:nvPr/>
        </p:nvSpPr>
        <p:spPr>
          <a:xfrm>
            <a:off x="7440149" y="5871057"/>
            <a:ext cx="4320480"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marL="0" marR="0" lvl="0" indent="0" algn="ctr" defTabSz="91428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BA7DA010-22EF-45BF-B217-FF00E2FBD582}"/>
              </a:ext>
            </a:extLst>
          </p:cNvPr>
          <p:cNvSpPr txBox="1"/>
          <p:nvPr/>
        </p:nvSpPr>
        <p:spPr>
          <a:xfrm>
            <a:off x="1679509" y="5785648"/>
            <a:ext cx="2254957" cy="379656"/>
          </a:xfrm>
          <a:prstGeom prst="rect">
            <a:avLst/>
          </a:prstGeom>
          <a:noFill/>
        </p:spPr>
        <p:txBody>
          <a:bodyPr wrap="square" rtlCol="0">
            <a:spAutoFit/>
          </a:bodyPr>
          <a:lstStyle/>
          <a:p>
            <a:pPr marL="0" marR="0" lvl="0" indent="0" defTabSz="91428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rPr>
              <a:t>2020 - 2040</a:t>
            </a:r>
            <a:endParaRPr kumimoji="0" lang="en-GB" sz="1867" b="1" i="0" u="none" strike="noStrike" kern="0" cap="none" spc="0" normalizeH="0" baseline="0" noProof="0" dirty="0">
              <a:ln>
                <a:noFill/>
              </a:ln>
              <a:solidFill>
                <a:srgbClr val="FFFFFF"/>
              </a:solidFill>
              <a:effectLst/>
              <a:uLnTx/>
              <a:uFillTx/>
            </a:endParaRPr>
          </a:p>
        </p:txBody>
      </p:sp>
      <p:sp>
        <p:nvSpPr>
          <p:cNvPr id="17" name="TextBox 16">
            <a:extLst>
              <a:ext uri="{FF2B5EF4-FFF2-40B4-BE49-F238E27FC236}">
                <a16:creationId xmlns:a16="http://schemas.microsoft.com/office/drawing/2014/main" id="{0F1FE329-D0FD-4C77-804E-0E3F647D543E}"/>
              </a:ext>
            </a:extLst>
          </p:cNvPr>
          <p:cNvSpPr txBox="1"/>
          <p:nvPr/>
        </p:nvSpPr>
        <p:spPr>
          <a:xfrm>
            <a:off x="5377213" y="5785648"/>
            <a:ext cx="2254957" cy="379656"/>
          </a:xfrm>
          <a:prstGeom prst="rect">
            <a:avLst/>
          </a:prstGeom>
          <a:noFill/>
        </p:spPr>
        <p:txBody>
          <a:bodyPr wrap="square" rtlCol="0">
            <a:spAutoFit/>
          </a:bodyPr>
          <a:lstStyle/>
          <a:p>
            <a:pPr marL="0" marR="0" lvl="0" indent="0" defTabSz="91428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rPr>
              <a:t>2045 - 2060</a:t>
            </a:r>
            <a:endParaRPr kumimoji="0" lang="en-GB" sz="1867" b="1" i="0" u="none" strike="noStrike" kern="0" cap="none" spc="0" normalizeH="0" baseline="0" noProof="0" dirty="0">
              <a:ln>
                <a:noFill/>
              </a:ln>
              <a:solidFill>
                <a:srgbClr val="FFFFFF"/>
              </a:solidFill>
              <a:effectLst/>
              <a:uLnTx/>
              <a:uFillTx/>
            </a:endParaRPr>
          </a:p>
        </p:txBody>
      </p:sp>
      <p:sp>
        <p:nvSpPr>
          <p:cNvPr id="18" name="TextBox 17">
            <a:extLst>
              <a:ext uri="{FF2B5EF4-FFF2-40B4-BE49-F238E27FC236}">
                <a16:creationId xmlns:a16="http://schemas.microsoft.com/office/drawing/2014/main" id="{E5C1C764-F97C-43BA-9038-BEF31A816346}"/>
              </a:ext>
            </a:extLst>
          </p:cNvPr>
          <p:cNvSpPr txBox="1"/>
          <p:nvPr/>
        </p:nvSpPr>
        <p:spPr>
          <a:xfrm>
            <a:off x="9168341" y="5775047"/>
            <a:ext cx="2254957" cy="379656"/>
          </a:xfrm>
          <a:prstGeom prst="rect">
            <a:avLst/>
          </a:prstGeom>
          <a:noFill/>
        </p:spPr>
        <p:txBody>
          <a:bodyPr wrap="square" rtlCol="0">
            <a:spAutoFit/>
          </a:bodyPr>
          <a:lstStyle/>
          <a:p>
            <a:pPr marL="0" marR="0" lvl="0" indent="0" defTabSz="91428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rPr>
              <a:t>2065 - 2090</a:t>
            </a:r>
            <a:endParaRPr kumimoji="0" lang="en-GB" sz="1867" b="1" i="0" u="none" strike="noStrike" kern="0" cap="none" spc="0" normalizeH="0" baseline="0" noProof="0" dirty="0">
              <a:ln>
                <a:noFill/>
              </a:ln>
              <a:solidFill>
                <a:srgbClr val="FFFFFF"/>
              </a:solidFill>
              <a:effectLst/>
              <a:uLnTx/>
              <a:uFillTx/>
            </a:endParaRPr>
          </a:p>
        </p:txBody>
      </p:sp>
      <p:pic>
        <p:nvPicPr>
          <p:cNvPr id="19" name="Picture 18" descr="A picture containing icon&#10;&#10;Description automatically generated">
            <a:extLst>
              <a:ext uri="{FF2B5EF4-FFF2-40B4-BE49-F238E27FC236}">
                <a16:creationId xmlns:a16="http://schemas.microsoft.com/office/drawing/2014/main" id="{A1C2F005-A747-4D9E-AB3B-C218209C24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p:pic>
        <p:nvPicPr>
          <p:cNvPr id="20" name="Picture 19" descr="Diagram, radar chart&#10;&#10;Description automatically generated">
            <a:extLst>
              <a:ext uri="{FF2B5EF4-FFF2-40B4-BE49-F238E27FC236}">
                <a16:creationId xmlns:a16="http://schemas.microsoft.com/office/drawing/2014/main" id="{78BF1BFF-353A-4800-B312-462E772C658D}"/>
              </a:ext>
            </a:extLst>
          </p:cNvPr>
          <p:cNvPicPr>
            <a:picLocks noChangeAspect="1"/>
          </p:cNvPicPr>
          <p:nvPr/>
        </p:nvPicPr>
        <p:blipFill>
          <a:blip r:embed="rId5"/>
          <a:stretch>
            <a:fillRect/>
          </a:stretch>
        </p:blipFill>
        <p:spPr>
          <a:xfrm>
            <a:off x="8253473" y="2728084"/>
            <a:ext cx="3795188" cy="3077180"/>
          </a:xfrm>
          <a:prstGeom prst="rect">
            <a:avLst/>
          </a:prstGeom>
        </p:spPr>
      </p:pic>
      <p:sp>
        <p:nvSpPr>
          <p:cNvPr id="21" name="Content Placeholder 2">
            <a:extLst>
              <a:ext uri="{FF2B5EF4-FFF2-40B4-BE49-F238E27FC236}">
                <a16:creationId xmlns:a16="http://schemas.microsoft.com/office/drawing/2014/main" id="{CFE78009-91C9-4AC7-9B59-5A87D946890D}"/>
              </a:ext>
            </a:extLst>
          </p:cNvPr>
          <p:cNvSpPr txBox="1">
            <a:spLocks/>
          </p:cNvSpPr>
          <p:nvPr/>
        </p:nvSpPr>
        <p:spPr>
          <a:xfrm>
            <a:off x="9582873" y="3392822"/>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indent="0" defTabSz="914377">
              <a:spcBef>
                <a:spcPts val="1000"/>
              </a:spcBef>
              <a:buClr>
                <a:srgbClr val="0C377B"/>
              </a:buClr>
              <a:buNone/>
              <a:defRPr/>
            </a:pPr>
            <a:r>
              <a:rPr lang="fr" sz="2000" b="1" dirty="0">
                <a:solidFill>
                  <a:srgbClr val="FF0000"/>
                </a:solidFill>
                <a:latin typeface="Arial"/>
              </a:rPr>
              <a:t>FCC-hh</a:t>
            </a:r>
            <a:endParaRPr lang="fr" sz="2000" dirty="0">
              <a:solidFill>
                <a:srgbClr val="FF0000"/>
              </a:solidFill>
              <a:latin typeface="Arial"/>
            </a:endParaRP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DACA3EB2-7648-47FF-9EF2-86C80A29F9AC}"/>
                  </a:ext>
                </a:extLst>
              </p:cNvPr>
              <p:cNvSpPr txBox="1"/>
              <p:nvPr/>
            </p:nvSpPr>
            <p:spPr>
              <a:xfrm>
                <a:off x="129275" y="937037"/>
                <a:ext cx="11953328"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a:t>
                </a:r>
                <a:r>
                  <a:rPr kumimoji="0" lang="en-GB" sz="20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000" b="1" i="0" u="none" strike="noStrike" kern="1200" cap="none" spc="0" normalizeH="0" baseline="0" noProof="0" dirty="0">
                    <a:ln>
                      <a:noFill/>
                    </a:ln>
                    <a:solidFill>
                      <a:srgbClr val="0C377B"/>
                    </a:solidFill>
                    <a:effectLst/>
                    <a:uLnTx/>
                    <a:uFillTx/>
                    <a:latin typeface="Arial"/>
                    <a:ea typeface="+mn-ea"/>
                    <a:cs typeface="+mn-cs"/>
                  </a:rPr>
                  <a:t> long-term program maximizing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1: FCC-ee (Z, W, H, </a:t>
                </a:r>
                <a14:m>
                  <m:oMath xmlns:m="http://schemas.openxmlformats.org/officeDocument/2006/math">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8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8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2: FCC-</a:t>
                </a:r>
                <a:r>
                  <a:rPr kumimoji="0" lang="en-GB" sz="1800" b="1" i="0" u="none" strike="noStrike" kern="1200" cap="none" spc="0" normalizeH="0" baseline="0" noProof="0" dirty="0" err="1">
                    <a:ln>
                      <a:noFill/>
                    </a:ln>
                    <a:solidFill>
                      <a:srgbClr val="3333FF"/>
                    </a:solidFill>
                    <a:effectLst/>
                    <a:uLnTx/>
                    <a:uFillTx/>
                    <a:latin typeface="Arial"/>
                    <a:ea typeface="+mn-ea"/>
                    <a:cs typeface="+mn-cs"/>
                  </a:rPr>
                  <a:t>hh</a:t>
                </a:r>
                <a:r>
                  <a:rPr kumimoji="0" lang="en-GB" sz="1800" b="1" i="0" u="none" strike="noStrike" kern="1200" cap="none" spc="0" normalizeH="0" baseline="0" noProof="0" dirty="0">
                    <a:ln>
                      <a:noFill/>
                    </a:ln>
                    <a:solidFill>
                      <a:srgbClr val="3333FF"/>
                    </a:solidFill>
                    <a:effectLst/>
                    <a:uLnTx/>
                    <a:uFillTx/>
                    <a:latin typeface="Arial"/>
                    <a:ea typeface="+mn-ea"/>
                    <a:cs typeface="+mn-cs"/>
                  </a:rPr>
                  <a:t> (~100 </a:t>
                </a:r>
                <a:r>
                  <a:rPr kumimoji="0" lang="en-GB" sz="18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8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with ion and eh options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a:t>
                </a:r>
                <a:r>
                  <a:rPr kumimoji="0" lang="en-GB" sz="1800" b="0" i="0" u="none" strike="noStrike" kern="1200" cap="none" spc="0" normalizeH="0" baseline="0" noProof="0" dirty="0" err="1">
                    <a:ln>
                      <a:noFill/>
                    </a:ln>
                    <a:solidFill>
                      <a:srgbClr val="0C377B"/>
                    </a:solidFill>
                    <a:effectLst/>
                    <a:uLnTx/>
                    <a:uFillTx/>
                    <a:latin typeface="Arial"/>
                    <a:ea typeface="+mn-ea"/>
                    <a:cs typeface="+mn-cs"/>
                  </a:rPr>
                  <a:t>omplementary</a:t>
                </a:r>
                <a:r>
                  <a:rPr kumimoji="0" lang="en-GB" sz="1800" b="0" i="0" u="none" strike="noStrike" kern="1200" cap="none" spc="0" normalizeH="0" baseline="0" noProof="0" dirty="0">
                    <a:ln>
                      <a:noFill/>
                    </a:ln>
                    <a:solidFill>
                      <a:srgbClr val="0C377B"/>
                    </a:solidFill>
                    <a:effectLst/>
                    <a:uLnTx/>
                    <a:uFillTx/>
                    <a:latin typeface="Arial"/>
                    <a:ea typeface="+mn-ea"/>
                    <a:cs typeface="+mn-cs"/>
                  </a:rPr>
                  <a:t> physics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a:t>
                </a:r>
                <a:r>
                  <a:rPr kumimoji="0" lang="en-GB" sz="1800" b="0" i="0" u="none" strike="noStrike" kern="1200" cap="none" spc="0" normalizeH="0" baseline="0" noProof="0" dirty="0" err="1">
                    <a:ln>
                      <a:noFill/>
                    </a:ln>
                    <a:solidFill>
                      <a:srgbClr val="0C377B"/>
                    </a:solidFill>
                    <a:effectLst/>
                    <a:uLnTx/>
                    <a:uFillTx/>
                    <a:latin typeface="Arial"/>
                    <a:ea typeface="+mn-ea"/>
                    <a:cs typeface="+mn-cs"/>
                  </a:rPr>
                  <a:t>ommon</a:t>
                </a:r>
                <a:r>
                  <a:rPr kumimoji="0" lang="en-GB" sz="1800" b="0" i="0" u="none" strike="noStrike" kern="1200" cap="none" spc="0" normalizeH="0" baseline="0" noProof="0" dirty="0">
                    <a:ln>
                      <a:noFill/>
                    </a:ln>
                    <a:solidFill>
                      <a:srgbClr val="0C377B"/>
                    </a:solidFill>
                    <a:effectLst/>
                    <a:uLnTx/>
                    <a:uFillTx/>
                    <a:latin typeface="Arial"/>
                    <a:ea typeface="+mn-ea"/>
                    <a:cs typeface="+mn-cs"/>
                  </a:rPr>
                  <a:t> civil engineering and technical infrastructures, </a:t>
                </a:r>
                <a:r>
                  <a:rPr kumimoji="0" lang="en-US" sz="1800" b="0" i="0" u="none" strike="noStrike" kern="1200" cap="none" spc="0" normalizeH="0" baseline="0" noProof="0" dirty="0">
                    <a:ln>
                      <a:noFill/>
                    </a:ln>
                    <a:solidFill>
                      <a:srgbClr val="0C377B"/>
                    </a:solidFill>
                    <a:effectLst/>
                    <a:uLnTx/>
                    <a:uFillTx/>
                    <a:latin typeface="Arial"/>
                    <a:ea typeface="+mn-ea"/>
                    <a:cs typeface="+mn-cs"/>
                  </a:rPr>
                  <a:t>b</a:t>
                </a:r>
                <a:r>
                  <a:rPr kumimoji="0" lang="en-US" sz="1800" b="0" i="0" u="none" strike="noStrike" kern="1200" cap="none" spc="0" normalizeH="0" baseline="0" noProof="0" dirty="0" err="1">
                    <a:ln>
                      <a:noFill/>
                    </a:ln>
                    <a:solidFill>
                      <a:srgbClr val="0C377B"/>
                    </a:solidFill>
                    <a:effectLst/>
                    <a:uLnTx/>
                    <a:uFillTx/>
                    <a:latin typeface="Arial"/>
                    <a:ea typeface="+mn-ea"/>
                    <a:cs typeface="+mn-cs"/>
                  </a:rPr>
                  <a:t>uilding</a:t>
                </a:r>
                <a:r>
                  <a:rPr kumimoji="0" lang="en-US" sz="1800" b="0" i="0" u="none" strike="noStrike" kern="1200" cap="none" spc="0" normalizeH="0" baseline="0" noProof="0" dirty="0">
                    <a:ln>
                      <a:noFill/>
                    </a:ln>
                    <a:solidFill>
                      <a:srgbClr val="0C377B"/>
                    </a:solidFill>
                    <a:effectLst/>
                    <a:uLnTx/>
                    <a:uFillTx/>
                    <a:latin typeface="Arial"/>
                    <a:ea typeface="+mn-ea"/>
                    <a:cs typeface="+mn-cs"/>
                  </a:rPr>
                  <a:t> on and 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0C377B"/>
                    </a:solidFill>
                    <a:effectLst/>
                    <a:uLnTx/>
                    <a:uFillTx/>
                    <a:latin typeface="Arial"/>
                    <a:ea typeface="+mn-ea"/>
                    <a:cs typeface="+mn-cs"/>
                  </a:rPr>
                  <a:t>FCC integrated project allows seamless continuation of HEP after completion of the HL-LHC program</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22" name="TextBox 21">
                <a:extLst>
                  <a:ext uri="{FF2B5EF4-FFF2-40B4-BE49-F238E27FC236}">
                    <a16:creationId xmlns:a16="http://schemas.microsoft.com/office/drawing/2014/main" id="{DACA3EB2-7648-47FF-9EF2-86C80A29F9AC}"/>
                  </a:ext>
                </a:extLst>
              </p:cNvPr>
              <p:cNvSpPr txBox="1">
                <a:spLocks noRot="1" noChangeAspect="1" noMove="1" noResize="1" noEditPoints="1" noAdjustHandles="1" noChangeArrowheads="1" noChangeShapeType="1" noTextEdit="1"/>
              </p:cNvSpPr>
              <p:nvPr/>
            </p:nvSpPr>
            <p:spPr>
              <a:xfrm>
                <a:off x="129275" y="937037"/>
                <a:ext cx="11953328" cy="1785104"/>
              </a:xfrm>
              <a:prstGeom prst="rect">
                <a:avLst/>
              </a:prstGeom>
              <a:blipFill>
                <a:blip r:embed="rId6"/>
                <a:stretch>
                  <a:fillRect l="-510" t="-1706" b="-4437"/>
                </a:stretch>
              </a:blipFill>
            </p:spPr>
            <p:txBody>
              <a:bodyPr/>
              <a:lstStyle/>
              <a:p>
                <a:r>
                  <a:rPr lang="en-US">
                    <a:noFill/>
                  </a:rPr>
                  <a:t> </a:t>
                </a:r>
              </a:p>
            </p:txBody>
          </p:sp>
        </mc:Fallback>
      </mc:AlternateContent>
      <p:sp>
        <p:nvSpPr>
          <p:cNvPr id="23" name="TextBox 22">
            <a:extLst>
              <a:ext uri="{FF2B5EF4-FFF2-40B4-BE49-F238E27FC236}">
                <a16:creationId xmlns:a16="http://schemas.microsoft.com/office/drawing/2014/main" id="{D42A5D49-F0D1-4C87-A361-72C80497D3E8}"/>
              </a:ext>
            </a:extLst>
          </p:cNvPr>
          <p:cNvSpPr txBox="1"/>
          <p:nvPr/>
        </p:nvSpPr>
        <p:spPr>
          <a:xfrm>
            <a:off x="10973718" y="1022442"/>
            <a:ext cx="1218282" cy="276999"/>
          </a:xfrm>
          <a:prstGeom prst="rect">
            <a:avLst/>
          </a:prstGeom>
          <a:solidFill>
            <a:schemeClr val="bg1">
              <a:lumMod val="95000"/>
            </a:schemeClr>
          </a:solidFill>
        </p:spPr>
        <p:txBody>
          <a:bodyPr wrap="none" lIns="0" tIns="0" rIns="0" bIns="0" rtlCol="0">
            <a:spAutoFit/>
          </a:bodyPr>
          <a:lstStyle/>
          <a:p>
            <a:pPr algn="l"/>
            <a:r>
              <a:rPr lang="en-US" dirty="0">
                <a:solidFill>
                  <a:srgbClr val="080808"/>
                </a:solidFill>
              </a:rPr>
              <a:t>M. </a:t>
            </a:r>
            <a:r>
              <a:rPr lang="en-US" dirty="0" err="1">
                <a:solidFill>
                  <a:srgbClr val="080808"/>
                </a:solidFill>
              </a:rPr>
              <a:t>Benedikt</a:t>
            </a:r>
            <a:endParaRPr lang="en-US" dirty="0">
              <a:solidFill>
                <a:srgbClr val="080808"/>
              </a:solidFill>
            </a:endParaRPr>
          </a:p>
        </p:txBody>
      </p:sp>
    </p:spTree>
    <p:extLst>
      <p:ext uri="{BB962C8B-B14F-4D97-AF65-F5344CB8AC3E}">
        <p14:creationId xmlns:p14="http://schemas.microsoft.com/office/powerpoint/2010/main" val="2206378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E2FF214-A07A-4A82-AD12-5255E34F556A}"/>
              </a:ext>
            </a:extLst>
          </p:cNvPr>
          <p:cNvPicPr>
            <a:picLocks noChangeAspect="1"/>
          </p:cNvPicPr>
          <p:nvPr/>
        </p:nvPicPr>
        <p:blipFill>
          <a:blip r:embed="rId2"/>
          <a:stretch>
            <a:fillRect/>
          </a:stretch>
        </p:blipFill>
        <p:spPr>
          <a:xfrm>
            <a:off x="479376" y="3789040"/>
            <a:ext cx="10404551" cy="2416186"/>
          </a:xfrm>
          <a:prstGeom prst="rect">
            <a:avLst/>
          </a:prstGeom>
        </p:spPr>
      </p:pic>
      <p:sp>
        <p:nvSpPr>
          <p:cNvPr id="2" name="Title 1">
            <a:extLst>
              <a:ext uri="{FF2B5EF4-FFF2-40B4-BE49-F238E27FC236}">
                <a16:creationId xmlns:a16="http://schemas.microsoft.com/office/drawing/2014/main" id="{D2992EF3-B592-4033-9C4C-1D53BD58C496}"/>
              </a:ext>
            </a:extLst>
          </p:cNvPr>
          <p:cNvSpPr>
            <a:spLocks noGrp="1"/>
          </p:cNvSpPr>
          <p:nvPr>
            <p:ph type="title"/>
          </p:nvPr>
        </p:nvSpPr>
        <p:spPr/>
        <p:txBody>
          <a:bodyPr/>
          <a:lstStyle/>
          <a:p>
            <a:r>
              <a:rPr lang="en-US" dirty="0"/>
              <a:t>New: “lowest risk” placement</a:t>
            </a:r>
          </a:p>
        </p:txBody>
      </p:sp>
      <p:sp>
        <p:nvSpPr>
          <p:cNvPr id="3" name="Date Placeholder 2">
            <a:extLst>
              <a:ext uri="{FF2B5EF4-FFF2-40B4-BE49-F238E27FC236}">
                <a16:creationId xmlns:a16="http://schemas.microsoft.com/office/drawing/2014/main" id="{542EFDDC-82F3-4109-9D41-C50B92FDE82B}"/>
              </a:ext>
            </a:extLst>
          </p:cNvPr>
          <p:cNvSpPr>
            <a:spLocks noGrp="1"/>
          </p:cNvSpPr>
          <p:nvPr>
            <p:ph type="dt" sz="half" idx="10"/>
          </p:nvPr>
        </p:nvSpPr>
        <p:spPr/>
        <p:txBody>
          <a:bodyPr/>
          <a:lstStyle/>
          <a:p>
            <a:r>
              <a:rPr lang="en-US"/>
              <a:t>28.05.2024</a:t>
            </a:r>
            <a:endParaRPr lang="en-US" dirty="0"/>
          </a:p>
        </p:txBody>
      </p:sp>
      <p:sp>
        <p:nvSpPr>
          <p:cNvPr id="4" name="Footer Placeholder 3">
            <a:extLst>
              <a:ext uri="{FF2B5EF4-FFF2-40B4-BE49-F238E27FC236}">
                <a16:creationId xmlns:a16="http://schemas.microsoft.com/office/drawing/2014/main" id="{4AE65CF0-3E99-41BE-A437-F5EABB965330}"/>
              </a:ext>
            </a:extLst>
          </p:cNvPr>
          <p:cNvSpPr>
            <a:spLocks noGrp="1"/>
          </p:cNvSpPr>
          <p:nvPr>
            <p:ph type="ftr" sz="quarter" idx="11"/>
          </p:nvPr>
        </p:nvSpPr>
        <p:spPr/>
        <p:txBody>
          <a:bodyPr/>
          <a:lstStyle/>
          <a:p>
            <a:r>
              <a:rPr lang="en-GB"/>
              <a:t>J. Mnich | CERN Highlights and Future Plans</a:t>
            </a:r>
            <a:endParaRPr lang="en-US" dirty="0"/>
          </a:p>
        </p:txBody>
      </p:sp>
      <p:sp>
        <p:nvSpPr>
          <p:cNvPr id="5" name="Slide Number Placeholder 4">
            <a:extLst>
              <a:ext uri="{FF2B5EF4-FFF2-40B4-BE49-F238E27FC236}">
                <a16:creationId xmlns:a16="http://schemas.microsoft.com/office/drawing/2014/main" id="{31C48105-1968-4728-90FD-4D433801EDBD}"/>
              </a:ext>
            </a:extLst>
          </p:cNvPr>
          <p:cNvSpPr>
            <a:spLocks noGrp="1"/>
          </p:cNvSpPr>
          <p:nvPr>
            <p:ph type="sldNum" sz="quarter" idx="12"/>
          </p:nvPr>
        </p:nvSpPr>
        <p:spPr/>
        <p:txBody>
          <a:bodyPr/>
          <a:lstStyle/>
          <a:p>
            <a:fld id="{36B5EA5A-BC32-A742-B11B-8E7414D5B535}" type="slidenum">
              <a:rPr lang="en-US" smtClean="0"/>
              <a:pPr/>
              <a:t>23</a:t>
            </a:fld>
            <a:endParaRPr lang="en-US" dirty="0"/>
          </a:p>
        </p:txBody>
      </p:sp>
      <p:pic>
        <p:nvPicPr>
          <p:cNvPr id="6" name="Picture 5" descr="A picture containing graphical user interface&#10;&#10;Description automatically generated">
            <a:extLst>
              <a:ext uri="{FF2B5EF4-FFF2-40B4-BE49-F238E27FC236}">
                <a16:creationId xmlns:a16="http://schemas.microsoft.com/office/drawing/2014/main" id="{2B343AE9-2545-42A3-8E1E-554E80EF6BD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62" t="42790" r="61318" b="3422"/>
          <a:stretch/>
        </p:blipFill>
        <p:spPr>
          <a:xfrm>
            <a:off x="7320136" y="342686"/>
            <a:ext cx="4564055" cy="3877517"/>
          </a:xfrm>
          <a:prstGeom prst="rect">
            <a:avLst/>
          </a:prstGeom>
        </p:spPr>
      </p:pic>
      <p:sp>
        <p:nvSpPr>
          <p:cNvPr id="9" name="TextBox 8">
            <a:extLst>
              <a:ext uri="{FF2B5EF4-FFF2-40B4-BE49-F238E27FC236}">
                <a16:creationId xmlns:a16="http://schemas.microsoft.com/office/drawing/2014/main" id="{E2B4C6AF-A28D-413A-88C9-3FBC08C1E1B3}"/>
              </a:ext>
            </a:extLst>
          </p:cNvPr>
          <p:cNvSpPr txBox="1"/>
          <p:nvPr/>
        </p:nvSpPr>
        <p:spPr>
          <a:xfrm>
            <a:off x="263352" y="1107442"/>
            <a:ext cx="7000634" cy="2625334"/>
          </a:xfrm>
          <a:prstGeom prst="rect">
            <a:avLst/>
          </a:prstGeom>
          <a:noFill/>
        </p:spPr>
        <p:txBody>
          <a:bodyPr wrap="none" rtlCol="0">
            <a:spAutoFit/>
          </a:bodyPr>
          <a:lstStyle/>
          <a:p>
            <a:pPr marL="285750" marR="0" lvl="0" indent="-285750" fontAlgn="auto">
              <a:lnSpc>
                <a:spcPct val="90000"/>
              </a:lnSpc>
              <a:spcBef>
                <a:spcPts val="0"/>
              </a:spcBef>
              <a:spcAft>
                <a:spcPts val="600"/>
              </a:spcAft>
              <a:buClrTx/>
              <a:buSzTx/>
              <a:buFont typeface="Wingdings" panose="05000000000000000000" pitchFamily="2" charset="2"/>
              <a:buChar char="§"/>
              <a:tabLst/>
              <a:defRPr/>
            </a:pPr>
            <a:r>
              <a:rPr lang="en-US" dirty="0">
                <a:solidFill>
                  <a:schemeClr val="tx2"/>
                </a:solidFill>
              </a:rPr>
              <a:t>8 surface sites</a:t>
            </a:r>
          </a:p>
          <a:p>
            <a:pPr marL="285750" marR="0" lvl="0" indent="-285750" fontAlgn="auto">
              <a:lnSpc>
                <a:spcPct val="90000"/>
              </a:lnSpc>
              <a:spcBef>
                <a:spcPts val="0"/>
              </a:spcBef>
              <a:spcAft>
                <a:spcPts val="600"/>
              </a:spcAft>
              <a:buClrTx/>
              <a:buSzTx/>
              <a:buFont typeface="Wingdings" panose="05000000000000000000" pitchFamily="2" charset="2"/>
              <a:buChar char="§"/>
              <a:tabLst/>
              <a:defRPr/>
            </a:pPr>
            <a:r>
              <a:rPr lang="en-US" dirty="0">
                <a:solidFill>
                  <a:schemeClr val="tx2"/>
                </a:solidFill>
              </a:rPr>
              <a:t>C = 91.2 km</a:t>
            </a:r>
          </a:p>
          <a:p>
            <a:pPr marL="285750" indent="-285750">
              <a:lnSpc>
                <a:spcPct val="90000"/>
              </a:lnSpc>
              <a:spcAft>
                <a:spcPts val="600"/>
              </a:spcAft>
              <a:buFont typeface="Wingdings" panose="05000000000000000000" pitchFamily="2" charset="2"/>
              <a:buChar char="§"/>
              <a:defRPr/>
            </a:pPr>
            <a:r>
              <a:rPr lang="en-US" dirty="0">
                <a:solidFill>
                  <a:schemeClr val="tx2"/>
                </a:solidFill>
              </a:rPr>
              <a:t>4-fold symmetry and 4-fold </a:t>
            </a:r>
            <a:r>
              <a:rPr lang="en-US" dirty="0" err="1">
                <a:solidFill>
                  <a:schemeClr val="tx2"/>
                </a:solidFill>
              </a:rPr>
              <a:t>superperiodicity</a:t>
            </a:r>
            <a:r>
              <a:rPr lang="en-US" dirty="0">
                <a:solidFill>
                  <a:schemeClr val="tx2"/>
                </a:solidFill>
              </a:rPr>
              <a:t> </a:t>
            </a:r>
          </a:p>
          <a:p>
            <a:pPr marL="285750" indent="-285750">
              <a:lnSpc>
                <a:spcPct val="90000"/>
              </a:lnSpc>
              <a:spcAft>
                <a:spcPts val="600"/>
              </a:spcAft>
              <a:buFont typeface="Wingdings" panose="05000000000000000000" pitchFamily="2" charset="2"/>
              <a:buChar char="§"/>
              <a:defRPr/>
            </a:pPr>
            <a:r>
              <a:rPr lang="en-US" dirty="0">
                <a:solidFill>
                  <a:schemeClr val="tx2"/>
                </a:solidFill>
              </a:rPr>
              <a:t>FCC-</a:t>
            </a:r>
            <a:r>
              <a:rPr lang="en-US" dirty="0" err="1">
                <a:solidFill>
                  <a:schemeClr val="tx2"/>
                </a:solidFill>
              </a:rPr>
              <a:t>ee</a:t>
            </a:r>
            <a:r>
              <a:rPr lang="en-US" dirty="0">
                <a:solidFill>
                  <a:schemeClr val="tx2"/>
                </a:solidFill>
              </a:rPr>
              <a:t> 2 or 4 IPs</a:t>
            </a:r>
          </a:p>
          <a:p>
            <a:pPr marL="285750" indent="-285750">
              <a:lnSpc>
                <a:spcPct val="90000"/>
              </a:lnSpc>
              <a:spcAft>
                <a:spcPts val="600"/>
              </a:spcAft>
              <a:buFont typeface="Wingdings" panose="05000000000000000000" pitchFamily="2" charset="2"/>
              <a:buChar char="§"/>
              <a:defRPr/>
            </a:pPr>
            <a:r>
              <a:rPr lang="en-US" dirty="0">
                <a:solidFill>
                  <a:schemeClr val="tx2"/>
                </a:solidFill>
              </a:rPr>
              <a:t>FCC-</a:t>
            </a:r>
            <a:r>
              <a:rPr lang="en-US" dirty="0" err="1">
                <a:solidFill>
                  <a:schemeClr val="tx2"/>
                </a:solidFill>
              </a:rPr>
              <a:t>hh</a:t>
            </a:r>
            <a:r>
              <a:rPr lang="en-US" dirty="0">
                <a:solidFill>
                  <a:schemeClr val="tx2"/>
                </a:solidFill>
              </a:rPr>
              <a:t> 4 IPs</a:t>
            </a:r>
          </a:p>
          <a:p>
            <a:pPr lvl="0">
              <a:lnSpc>
                <a:spcPct val="90000"/>
              </a:lnSpc>
              <a:spcAft>
                <a:spcPts val="600"/>
              </a:spcAft>
              <a:defRPr/>
            </a:pPr>
            <a:r>
              <a:rPr lang="en-GB" dirty="0">
                <a:solidFill>
                  <a:schemeClr val="tx2"/>
                </a:solidFill>
              </a:rPr>
              <a:t>Present implementation variant was established considering:</a:t>
            </a:r>
          </a:p>
          <a:p>
            <a:pPr marL="285750" lvl="0" indent="-285750">
              <a:lnSpc>
                <a:spcPct val="90000"/>
              </a:lnSpc>
              <a:spcAft>
                <a:spcPts val="600"/>
              </a:spcAft>
              <a:buFont typeface="Wingdings" panose="05000000000000000000" pitchFamily="2" charset="2"/>
              <a:buChar char="§"/>
              <a:defRPr/>
            </a:pPr>
            <a:r>
              <a:rPr lang="en-GB" dirty="0">
                <a:solidFill>
                  <a:schemeClr val="tx2"/>
                </a:solidFill>
              </a:rPr>
              <a:t>Geological 3D model and tunnelling risks</a:t>
            </a:r>
          </a:p>
          <a:p>
            <a:pPr marL="285750" lvl="0" indent="-285750">
              <a:lnSpc>
                <a:spcPct val="90000"/>
              </a:lnSpc>
              <a:spcAft>
                <a:spcPts val="600"/>
              </a:spcAft>
              <a:buFont typeface="Wingdings" panose="05000000000000000000" pitchFamily="2" charset="2"/>
              <a:buChar char="§"/>
              <a:defRPr/>
            </a:pPr>
            <a:r>
              <a:rPr lang="en-GB" dirty="0">
                <a:solidFill>
                  <a:schemeClr val="tx2"/>
                </a:solidFill>
              </a:rPr>
              <a:t>95% in molasse geology for minimising tunnel construction risks</a:t>
            </a:r>
          </a:p>
        </p:txBody>
      </p:sp>
    </p:spTree>
    <p:extLst>
      <p:ext uri="{BB962C8B-B14F-4D97-AF65-F5344CB8AC3E}">
        <p14:creationId xmlns:p14="http://schemas.microsoft.com/office/powerpoint/2010/main" val="12288320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9CA4A7-3098-41E8-A739-1621D57CFFDA}"/>
              </a:ext>
            </a:extLst>
          </p:cNvPr>
          <p:cNvSpPr>
            <a:spLocks noGrp="1"/>
          </p:cNvSpPr>
          <p:nvPr>
            <p:ph idx="1"/>
          </p:nvPr>
        </p:nvSpPr>
        <p:spPr>
          <a:xfrm>
            <a:off x="252170" y="1141596"/>
            <a:ext cx="11376024" cy="4608512"/>
          </a:xfrm>
        </p:spPr>
        <p:txBody>
          <a:bodyPr/>
          <a:lstStyle/>
          <a:p>
            <a:pPr lvl="0" fontAlgn="base">
              <a:spcBef>
                <a:spcPts val="0"/>
              </a:spcBef>
              <a:spcAft>
                <a:spcPts val="600"/>
              </a:spcAft>
              <a:defRPr/>
            </a:pPr>
            <a:r>
              <a:rPr lang="en-US" sz="1800" b="0" dirty="0">
                <a:solidFill>
                  <a:srgbClr val="2F2F2F"/>
                </a:solidFill>
              </a:rPr>
              <a:t>Highest priority goals of the study:</a:t>
            </a:r>
          </a:p>
          <a:p>
            <a:pPr marL="285750" lvl="0" indent="-285750" fontAlgn="base">
              <a:spcBef>
                <a:spcPts val="0"/>
              </a:spcBef>
              <a:spcAft>
                <a:spcPts val="600"/>
              </a:spcAft>
              <a:buFont typeface="Wingdings" panose="05000000000000000000" pitchFamily="2" charset="2"/>
              <a:buChar char="q"/>
              <a:defRPr/>
            </a:pPr>
            <a:r>
              <a:rPr lang="en-US" sz="1800" b="0" dirty="0">
                <a:solidFill>
                  <a:srgbClr val="080808"/>
                </a:solidFill>
              </a:rPr>
              <a:t>Financial feasibility</a:t>
            </a:r>
          </a:p>
          <a:p>
            <a:pPr marL="285750" lvl="0" indent="-285750" fontAlgn="base">
              <a:spcBef>
                <a:spcPts val="0"/>
              </a:spcBef>
              <a:spcAft>
                <a:spcPts val="600"/>
              </a:spcAft>
              <a:buFont typeface="Wingdings" panose="05000000000000000000" pitchFamily="2" charset="2"/>
              <a:buChar char="q"/>
              <a:defRPr/>
            </a:pPr>
            <a:r>
              <a:rPr lang="en-US" sz="1800" b="0" dirty="0">
                <a:solidFill>
                  <a:srgbClr val="080808"/>
                </a:solidFill>
                <a:sym typeface="Wingdings" pitchFamily="2" charset="2"/>
              </a:rPr>
              <a:t>Technical and administrative feasibility of tunnel:</a:t>
            </a:r>
            <a:br>
              <a:rPr lang="en-US" sz="1800" b="0" dirty="0">
                <a:solidFill>
                  <a:srgbClr val="080808"/>
                </a:solidFill>
                <a:sym typeface="Wingdings" pitchFamily="2" charset="2"/>
              </a:rPr>
            </a:br>
            <a:r>
              <a:rPr lang="en-US" sz="1800" b="0" dirty="0">
                <a:solidFill>
                  <a:srgbClr val="080808"/>
                </a:solidFill>
                <a:sym typeface="Wingdings" pitchFamily="2" charset="2"/>
              </a:rPr>
              <a:t>no show-stopper for ~100 km tunnel</a:t>
            </a:r>
          </a:p>
          <a:p>
            <a:pPr marL="285750" lvl="0" indent="-285750" fontAlgn="base">
              <a:spcBef>
                <a:spcPts val="0"/>
              </a:spcBef>
              <a:spcAft>
                <a:spcPts val="600"/>
              </a:spcAft>
              <a:buFont typeface="Wingdings" panose="05000000000000000000" pitchFamily="2" charset="2"/>
              <a:buChar char="q"/>
              <a:defRPr/>
            </a:pPr>
            <a:r>
              <a:rPr lang="en-US" sz="1800" b="0" dirty="0">
                <a:solidFill>
                  <a:srgbClr val="080808"/>
                </a:solidFill>
              </a:rPr>
              <a:t>Technologies of machine and experiments:</a:t>
            </a:r>
            <a:r>
              <a:rPr lang="en-US" sz="1800" b="0" dirty="0">
                <a:solidFill>
                  <a:srgbClr val="080808"/>
                </a:solidFill>
                <a:sym typeface="Wingdings" pitchFamily="2" charset="2"/>
              </a:rPr>
              <a:t> </a:t>
            </a:r>
            <a:br>
              <a:rPr lang="en-US" sz="1800" b="0" dirty="0">
                <a:solidFill>
                  <a:srgbClr val="080808"/>
                </a:solidFill>
                <a:sym typeface="Wingdings" pitchFamily="2" charset="2"/>
              </a:rPr>
            </a:br>
            <a:r>
              <a:rPr lang="en-US" sz="1800" b="0" dirty="0">
                <a:solidFill>
                  <a:srgbClr val="080808"/>
                </a:solidFill>
                <a:sym typeface="Wingdings" pitchFamily="2" charset="2"/>
              </a:rPr>
              <a:t>magnets; minimize environmental impact; </a:t>
            </a:r>
            <a:br>
              <a:rPr lang="en-US" sz="1800" b="0" dirty="0">
                <a:solidFill>
                  <a:srgbClr val="080808"/>
                </a:solidFill>
                <a:sym typeface="Wingdings" pitchFamily="2" charset="2"/>
              </a:rPr>
            </a:br>
            <a:r>
              <a:rPr lang="en-US" sz="1800" b="0" dirty="0">
                <a:solidFill>
                  <a:srgbClr val="080808"/>
                </a:solidFill>
                <a:sym typeface="Wingdings" pitchFamily="2" charset="2"/>
              </a:rPr>
              <a:t>energy efficiency &amp; recovery   </a:t>
            </a:r>
          </a:p>
          <a:p>
            <a:pPr marL="285750" lvl="0" indent="-285750" fontAlgn="base">
              <a:spcBef>
                <a:spcPts val="0"/>
              </a:spcBef>
              <a:spcAft>
                <a:spcPts val="600"/>
              </a:spcAft>
              <a:buFont typeface="Wingdings" panose="05000000000000000000" pitchFamily="2" charset="2"/>
              <a:buChar char="q"/>
              <a:defRPr/>
            </a:pPr>
            <a:r>
              <a:rPr lang="en-US" sz="1800" b="0" dirty="0">
                <a:solidFill>
                  <a:srgbClr val="080808"/>
                </a:solidFill>
              </a:rPr>
              <a:t>Gathering scientific, political, societal and other support</a:t>
            </a:r>
          </a:p>
        </p:txBody>
      </p:sp>
      <p:sp>
        <p:nvSpPr>
          <p:cNvPr id="3" name="Title 2">
            <a:extLst>
              <a:ext uri="{FF2B5EF4-FFF2-40B4-BE49-F238E27FC236}">
                <a16:creationId xmlns:a16="http://schemas.microsoft.com/office/drawing/2014/main" id="{736D6A7D-8615-4641-9B56-12E639B5A341}"/>
              </a:ext>
            </a:extLst>
          </p:cNvPr>
          <p:cNvSpPr>
            <a:spLocks noGrp="1"/>
          </p:cNvSpPr>
          <p:nvPr>
            <p:ph type="title"/>
          </p:nvPr>
        </p:nvSpPr>
        <p:spPr>
          <a:xfrm>
            <a:off x="407988" y="373593"/>
            <a:ext cx="11376025" cy="607135"/>
          </a:xfrm>
        </p:spPr>
        <p:txBody>
          <a:bodyPr/>
          <a:lstStyle/>
          <a:p>
            <a:r>
              <a:rPr lang="en-US" dirty="0"/>
              <a:t>FCC Roadmap Towards First </a:t>
            </a:r>
            <a:r>
              <a:rPr lang="en-US" dirty="0" err="1"/>
              <a:t>e</a:t>
            </a:r>
            <a:r>
              <a:rPr lang="en-US" baseline="30000" dirty="0" err="1"/>
              <a:t>+</a:t>
            </a:r>
            <a:r>
              <a:rPr lang="en-US" dirty="0" err="1"/>
              <a:t>e</a:t>
            </a:r>
            <a:r>
              <a:rPr lang="en-US" baseline="30000" dirty="0"/>
              <a:t>-</a:t>
            </a:r>
            <a:r>
              <a:rPr lang="en-US" dirty="0"/>
              <a:t> Collisions</a:t>
            </a:r>
          </a:p>
        </p:txBody>
      </p:sp>
      <p:sp>
        <p:nvSpPr>
          <p:cNvPr id="4" name="Date Placeholder 3">
            <a:extLst>
              <a:ext uri="{FF2B5EF4-FFF2-40B4-BE49-F238E27FC236}">
                <a16:creationId xmlns:a16="http://schemas.microsoft.com/office/drawing/2014/main" id="{49D310EE-5152-4611-8F70-945E3A865D84}"/>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1B68963A-B8F6-4D88-A8FA-075A37F6F139}"/>
              </a:ext>
            </a:extLst>
          </p:cNvPr>
          <p:cNvSpPr>
            <a:spLocks noGrp="1"/>
          </p:cNvSpPr>
          <p:nvPr>
            <p:ph type="ftr" sz="quarter" idx="11"/>
          </p:nvPr>
        </p:nvSpPr>
        <p:spPr/>
        <p:txBody>
          <a:bodyPr/>
          <a:lstStyle/>
          <a:p>
            <a:r>
              <a:rPr lang="en-GB"/>
              <a:t>J. Mnich | CERN Highlights and Future Plans</a:t>
            </a:r>
            <a:endParaRPr lang="en-US" dirty="0"/>
          </a:p>
        </p:txBody>
      </p:sp>
      <p:sp>
        <p:nvSpPr>
          <p:cNvPr id="6" name="Slide Number Placeholder 5">
            <a:extLst>
              <a:ext uri="{FF2B5EF4-FFF2-40B4-BE49-F238E27FC236}">
                <a16:creationId xmlns:a16="http://schemas.microsoft.com/office/drawing/2014/main" id="{82C57817-7E70-4041-ABCD-7659B0B1FEC1}"/>
              </a:ext>
            </a:extLst>
          </p:cNvPr>
          <p:cNvSpPr>
            <a:spLocks noGrp="1"/>
          </p:cNvSpPr>
          <p:nvPr>
            <p:ph type="sldNum" sz="quarter" idx="12"/>
          </p:nvPr>
        </p:nvSpPr>
        <p:spPr/>
        <p:txBody>
          <a:bodyPr/>
          <a:lstStyle/>
          <a:p>
            <a:fld id="{36B5EA5A-BC32-A742-B11B-8E7414D5B535}" type="slidenum">
              <a:rPr lang="en-US" smtClean="0"/>
              <a:pPr/>
              <a:t>24</a:t>
            </a:fld>
            <a:endParaRPr lang="en-US" dirty="0"/>
          </a:p>
        </p:txBody>
      </p:sp>
      <p:pic>
        <p:nvPicPr>
          <p:cNvPr id="7" name="Picture 6">
            <a:extLst>
              <a:ext uri="{FF2B5EF4-FFF2-40B4-BE49-F238E27FC236}">
                <a16:creationId xmlns:a16="http://schemas.microsoft.com/office/drawing/2014/main" id="{E872DE42-A268-468D-9F9C-56CB0FE659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12624" y="132684"/>
            <a:ext cx="1866092" cy="638842"/>
          </a:xfrm>
          <a:prstGeom prst="rect">
            <a:avLst/>
          </a:prstGeom>
        </p:spPr>
      </p:pic>
      <p:sp>
        <p:nvSpPr>
          <p:cNvPr id="8" name="Arrow: Bent 7">
            <a:extLst>
              <a:ext uri="{FF2B5EF4-FFF2-40B4-BE49-F238E27FC236}">
                <a16:creationId xmlns:a16="http://schemas.microsoft.com/office/drawing/2014/main" id="{20475D9D-4780-4BFC-8CDC-D2E94DD78C0B}"/>
              </a:ext>
            </a:extLst>
          </p:cNvPr>
          <p:cNvSpPr/>
          <p:nvPr/>
        </p:nvSpPr>
        <p:spPr>
          <a:xfrm>
            <a:off x="3376351" y="4636624"/>
            <a:ext cx="4381677" cy="1311915"/>
          </a:xfrm>
          <a:prstGeom prst="bentArrow">
            <a:avLst/>
          </a:prstGeom>
          <a:solidFill>
            <a:srgbClr val="4F81BD"/>
          </a:solidFill>
          <a:ln w="25400" cap="rnd" cmpd="sng" algn="ctr">
            <a:solidFill>
              <a:srgbClr val="4F81BD">
                <a:shade val="50000"/>
              </a:srgbClr>
            </a:solidFill>
            <a:prstDash val="solid"/>
          </a:ln>
          <a:effectLst/>
        </p:spPr>
        <p:txBody>
          <a:bodyPr rtlCol="0" anchor="ctr"/>
          <a:lstStyle/>
          <a:p>
            <a:pPr algn="ctr" defTabSz="914400">
              <a:defRPr/>
            </a:pPr>
            <a:endParaRPr lang="en-GB" kern="0">
              <a:solidFill>
                <a:prstClr val="black"/>
              </a:solidFill>
              <a:latin typeface="Calibri"/>
            </a:endParaRPr>
          </a:p>
        </p:txBody>
      </p:sp>
      <p:sp>
        <p:nvSpPr>
          <p:cNvPr id="9" name="Arrow: Bent 8">
            <a:extLst>
              <a:ext uri="{FF2B5EF4-FFF2-40B4-BE49-F238E27FC236}">
                <a16:creationId xmlns:a16="http://schemas.microsoft.com/office/drawing/2014/main" id="{AA7CF88D-1E67-4CF2-8D4F-89F048C1309E}"/>
              </a:ext>
            </a:extLst>
          </p:cNvPr>
          <p:cNvSpPr/>
          <p:nvPr/>
        </p:nvSpPr>
        <p:spPr>
          <a:xfrm>
            <a:off x="9209000" y="2109447"/>
            <a:ext cx="2448272" cy="1444744"/>
          </a:xfrm>
          <a:prstGeom prst="bentArrow">
            <a:avLst/>
          </a:prstGeom>
          <a:solidFill>
            <a:srgbClr val="4F81BD"/>
          </a:solidFill>
          <a:ln w="25400" cap="rnd" cmpd="sng" algn="ctr">
            <a:solidFill>
              <a:srgbClr val="4F81BD">
                <a:shade val="50000"/>
              </a:srgbClr>
            </a:solidFill>
            <a:prstDash val="solid"/>
          </a:ln>
          <a:effectLst/>
        </p:spPr>
        <p:txBody>
          <a:bodyPr rtlCol="0" anchor="ctr"/>
          <a:lstStyle/>
          <a:p>
            <a:pPr algn="ctr" defTabSz="914400">
              <a:defRPr/>
            </a:pPr>
            <a:endParaRPr lang="en-GB" kern="0">
              <a:solidFill>
                <a:prstClr val="black"/>
              </a:solidFill>
              <a:latin typeface="Calibri"/>
            </a:endParaRPr>
          </a:p>
        </p:txBody>
      </p:sp>
      <p:cxnSp>
        <p:nvCxnSpPr>
          <p:cNvPr id="10" name="Straight Connector 9">
            <a:extLst>
              <a:ext uri="{FF2B5EF4-FFF2-40B4-BE49-F238E27FC236}">
                <a16:creationId xmlns:a16="http://schemas.microsoft.com/office/drawing/2014/main" id="{1AA316B2-BE12-4B07-B39E-5A04048886D1}"/>
              </a:ext>
            </a:extLst>
          </p:cNvPr>
          <p:cNvCxnSpPr/>
          <p:nvPr/>
        </p:nvCxnSpPr>
        <p:spPr>
          <a:xfrm>
            <a:off x="3016312" y="6076774"/>
            <a:ext cx="936104" cy="0"/>
          </a:xfrm>
          <a:prstGeom prst="line">
            <a:avLst/>
          </a:prstGeom>
          <a:noFill/>
          <a:ln w="34925" cap="rnd" cmpd="sng" algn="ctr">
            <a:solidFill>
              <a:sysClr val="windowText" lastClr="000000"/>
            </a:solidFill>
            <a:prstDash val="solid"/>
          </a:ln>
          <a:effectLst/>
        </p:spPr>
      </p:cxnSp>
      <p:sp>
        <p:nvSpPr>
          <p:cNvPr id="11" name="TextBox 10">
            <a:extLst>
              <a:ext uri="{FF2B5EF4-FFF2-40B4-BE49-F238E27FC236}">
                <a16:creationId xmlns:a16="http://schemas.microsoft.com/office/drawing/2014/main" id="{220E618E-E803-4D8C-BE94-03AB4373FDB0}"/>
              </a:ext>
            </a:extLst>
          </p:cNvPr>
          <p:cNvSpPr txBox="1"/>
          <p:nvPr/>
        </p:nvSpPr>
        <p:spPr>
          <a:xfrm>
            <a:off x="3947019" y="5981593"/>
            <a:ext cx="3595856" cy="369332"/>
          </a:xfrm>
          <a:prstGeom prst="rect">
            <a:avLst/>
          </a:prstGeom>
          <a:noFill/>
        </p:spPr>
        <p:txBody>
          <a:bodyPr wrap="none" rtlCol="0">
            <a:spAutoFit/>
          </a:bodyPr>
          <a:lstStyle/>
          <a:p>
            <a:pPr defTabSz="914400">
              <a:defRPr/>
            </a:pPr>
            <a:r>
              <a:rPr lang="en-US" b="1" kern="0" dirty="0">
                <a:solidFill>
                  <a:prstClr val="black"/>
                </a:solidFill>
                <a:latin typeface="Calibri"/>
              </a:rPr>
              <a:t>2011 circular Higgs factory proposal</a:t>
            </a:r>
            <a:endParaRPr lang="en-GB" b="1" kern="0" dirty="0">
              <a:solidFill>
                <a:prstClr val="black"/>
              </a:solidFill>
              <a:latin typeface="Calibri"/>
            </a:endParaRPr>
          </a:p>
        </p:txBody>
      </p:sp>
      <p:sp>
        <p:nvSpPr>
          <p:cNvPr id="12" name="TextBox 11">
            <a:extLst>
              <a:ext uri="{FF2B5EF4-FFF2-40B4-BE49-F238E27FC236}">
                <a16:creationId xmlns:a16="http://schemas.microsoft.com/office/drawing/2014/main" id="{F65F4DF0-678E-4298-BB9A-D48A49DD7664}"/>
              </a:ext>
            </a:extLst>
          </p:cNvPr>
          <p:cNvSpPr txBox="1"/>
          <p:nvPr/>
        </p:nvSpPr>
        <p:spPr>
          <a:xfrm>
            <a:off x="2803757" y="4325836"/>
            <a:ext cx="803425" cy="646331"/>
          </a:xfrm>
          <a:prstGeom prst="rect">
            <a:avLst/>
          </a:prstGeom>
          <a:noFill/>
        </p:spPr>
        <p:txBody>
          <a:bodyPr wrap="none" rtlCol="0">
            <a:spAutoFit/>
          </a:bodyPr>
          <a:lstStyle/>
          <a:p>
            <a:pPr defTabSz="914400">
              <a:defRPr/>
            </a:pPr>
            <a:r>
              <a:rPr lang="en-US" b="1" kern="0" dirty="0">
                <a:solidFill>
                  <a:srgbClr val="7030A0"/>
                </a:solidFill>
                <a:latin typeface="Calibri"/>
              </a:rPr>
              <a:t>2013 </a:t>
            </a:r>
          </a:p>
          <a:p>
            <a:pPr defTabSz="914400">
              <a:defRPr/>
            </a:pPr>
            <a:r>
              <a:rPr lang="en-US" b="1" kern="0" dirty="0">
                <a:solidFill>
                  <a:srgbClr val="7030A0"/>
                </a:solidFill>
                <a:latin typeface="Calibri"/>
              </a:rPr>
              <a:t>ESPPU</a:t>
            </a:r>
            <a:endParaRPr lang="en-GB" b="1" kern="0" dirty="0">
              <a:solidFill>
                <a:srgbClr val="7030A0"/>
              </a:solidFill>
              <a:latin typeface="Calibri"/>
            </a:endParaRPr>
          </a:p>
        </p:txBody>
      </p:sp>
      <p:cxnSp>
        <p:nvCxnSpPr>
          <p:cNvPr id="13" name="Straight Connector 12">
            <a:extLst>
              <a:ext uri="{FF2B5EF4-FFF2-40B4-BE49-F238E27FC236}">
                <a16:creationId xmlns:a16="http://schemas.microsoft.com/office/drawing/2014/main" id="{4D63706B-6D79-4FA7-8B3A-9CABF3DC8EF2}"/>
              </a:ext>
            </a:extLst>
          </p:cNvPr>
          <p:cNvCxnSpPr>
            <a:cxnSpLocks/>
          </p:cNvCxnSpPr>
          <p:nvPr/>
        </p:nvCxnSpPr>
        <p:spPr>
          <a:xfrm>
            <a:off x="3232336" y="4924646"/>
            <a:ext cx="720080" cy="576064"/>
          </a:xfrm>
          <a:prstGeom prst="line">
            <a:avLst/>
          </a:prstGeom>
          <a:noFill/>
          <a:ln w="34925" cap="rnd" cmpd="sng" algn="ctr">
            <a:solidFill>
              <a:srgbClr val="7030A0"/>
            </a:solidFill>
            <a:prstDash val="solid"/>
          </a:ln>
          <a:effectLst/>
        </p:spPr>
      </p:cxnSp>
      <p:sp>
        <p:nvSpPr>
          <p:cNvPr id="14" name="TextBox 13">
            <a:extLst>
              <a:ext uri="{FF2B5EF4-FFF2-40B4-BE49-F238E27FC236}">
                <a16:creationId xmlns:a16="http://schemas.microsoft.com/office/drawing/2014/main" id="{B608A777-5279-46A5-BFEF-C578485EC80D}"/>
              </a:ext>
            </a:extLst>
          </p:cNvPr>
          <p:cNvSpPr txBox="1"/>
          <p:nvPr/>
        </p:nvSpPr>
        <p:spPr>
          <a:xfrm>
            <a:off x="3464120" y="3733618"/>
            <a:ext cx="1409360" cy="646331"/>
          </a:xfrm>
          <a:prstGeom prst="rect">
            <a:avLst/>
          </a:prstGeom>
          <a:noFill/>
        </p:spPr>
        <p:txBody>
          <a:bodyPr wrap="none" rtlCol="0">
            <a:spAutoFit/>
          </a:bodyPr>
          <a:lstStyle/>
          <a:p>
            <a:pPr defTabSz="914400">
              <a:defRPr/>
            </a:pPr>
            <a:r>
              <a:rPr lang="en-US" b="1" kern="0" dirty="0">
                <a:solidFill>
                  <a:srgbClr val="0070C0"/>
                </a:solidFill>
                <a:latin typeface="Calibri"/>
              </a:rPr>
              <a:t>2014 FCC </a:t>
            </a:r>
          </a:p>
          <a:p>
            <a:pPr defTabSz="914400">
              <a:defRPr/>
            </a:pPr>
            <a:r>
              <a:rPr lang="en-US" b="1" kern="0" dirty="0">
                <a:solidFill>
                  <a:srgbClr val="0070C0"/>
                </a:solidFill>
                <a:latin typeface="Calibri"/>
              </a:rPr>
              <a:t>study kickoff</a:t>
            </a:r>
            <a:endParaRPr lang="en-GB" b="1" kern="0" dirty="0">
              <a:solidFill>
                <a:srgbClr val="0070C0"/>
              </a:solidFill>
              <a:latin typeface="Calibri"/>
            </a:endParaRPr>
          </a:p>
        </p:txBody>
      </p:sp>
      <p:cxnSp>
        <p:nvCxnSpPr>
          <p:cNvPr id="15" name="Straight Connector 14">
            <a:extLst>
              <a:ext uri="{FF2B5EF4-FFF2-40B4-BE49-F238E27FC236}">
                <a16:creationId xmlns:a16="http://schemas.microsoft.com/office/drawing/2014/main" id="{0F0BB2E0-ECBB-4C03-BD4A-2A32AC29490F}"/>
              </a:ext>
            </a:extLst>
          </p:cNvPr>
          <p:cNvCxnSpPr>
            <a:cxnSpLocks/>
          </p:cNvCxnSpPr>
          <p:nvPr/>
        </p:nvCxnSpPr>
        <p:spPr>
          <a:xfrm>
            <a:off x="3952416" y="4348582"/>
            <a:ext cx="291969" cy="1067884"/>
          </a:xfrm>
          <a:prstGeom prst="line">
            <a:avLst/>
          </a:prstGeom>
          <a:noFill/>
          <a:ln w="34925" cap="rnd" cmpd="sng" algn="ctr">
            <a:solidFill>
              <a:srgbClr val="0070C0"/>
            </a:solidFill>
            <a:prstDash val="solid"/>
          </a:ln>
          <a:effectLst/>
        </p:spPr>
      </p:cxnSp>
      <p:cxnSp>
        <p:nvCxnSpPr>
          <p:cNvPr id="16" name="Straight Connector 15">
            <a:extLst>
              <a:ext uri="{FF2B5EF4-FFF2-40B4-BE49-F238E27FC236}">
                <a16:creationId xmlns:a16="http://schemas.microsoft.com/office/drawing/2014/main" id="{BE91277A-0C60-4CD5-B8C4-CBC45A3628DA}"/>
              </a:ext>
            </a:extLst>
          </p:cNvPr>
          <p:cNvCxnSpPr>
            <a:cxnSpLocks/>
          </p:cNvCxnSpPr>
          <p:nvPr/>
        </p:nvCxnSpPr>
        <p:spPr>
          <a:xfrm>
            <a:off x="3016312" y="5604076"/>
            <a:ext cx="936104" cy="114940"/>
          </a:xfrm>
          <a:prstGeom prst="line">
            <a:avLst/>
          </a:prstGeom>
          <a:noFill/>
          <a:ln w="34925" cap="rnd" cmpd="sng" algn="ctr">
            <a:solidFill>
              <a:sysClr val="windowText" lastClr="000000"/>
            </a:solidFill>
            <a:prstDash val="solid"/>
          </a:ln>
          <a:effectLst/>
        </p:spPr>
      </p:cxnSp>
      <p:sp>
        <p:nvSpPr>
          <p:cNvPr id="17" name="TextBox 16">
            <a:extLst>
              <a:ext uri="{FF2B5EF4-FFF2-40B4-BE49-F238E27FC236}">
                <a16:creationId xmlns:a16="http://schemas.microsoft.com/office/drawing/2014/main" id="{D5EF5714-C1AD-4BD2-BEE3-DAACFDC989AE}"/>
              </a:ext>
            </a:extLst>
          </p:cNvPr>
          <p:cNvSpPr txBox="1"/>
          <p:nvPr/>
        </p:nvSpPr>
        <p:spPr>
          <a:xfrm>
            <a:off x="4032589" y="5542588"/>
            <a:ext cx="3294492" cy="369332"/>
          </a:xfrm>
          <a:prstGeom prst="rect">
            <a:avLst/>
          </a:prstGeom>
          <a:noFill/>
        </p:spPr>
        <p:txBody>
          <a:bodyPr wrap="none" rtlCol="0">
            <a:spAutoFit/>
          </a:bodyPr>
          <a:lstStyle/>
          <a:p>
            <a:pPr defTabSz="914400">
              <a:defRPr/>
            </a:pPr>
            <a:r>
              <a:rPr lang="en-US" b="1" kern="0" dirty="0">
                <a:solidFill>
                  <a:prstClr val="black"/>
                </a:solidFill>
                <a:latin typeface="Calibri"/>
              </a:rPr>
              <a:t>2012 Higgs discovery announced</a:t>
            </a:r>
            <a:endParaRPr lang="en-GB" b="1" kern="0" dirty="0">
              <a:solidFill>
                <a:prstClr val="black"/>
              </a:solidFill>
              <a:latin typeface="Calibri"/>
            </a:endParaRPr>
          </a:p>
        </p:txBody>
      </p:sp>
      <p:sp>
        <p:nvSpPr>
          <p:cNvPr id="18" name="TextBox 17">
            <a:extLst>
              <a:ext uri="{FF2B5EF4-FFF2-40B4-BE49-F238E27FC236}">
                <a16:creationId xmlns:a16="http://schemas.microsoft.com/office/drawing/2014/main" id="{A871519E-FB1C-4800-AAC5-2D0BA983BF7B}"/>
              </a:ext>
            </a:extLst>
          </p:cNvPr>
          <p:cNvSpPr txBox="1"/>
          <p:nvPr/>
        </p:nvSpPr>
        <p:spPr>
          <a:xfrm>
            <a:off x="4565258" y="4189482"/>
            <a:ext cx="1500283" cy="369332"/>
          </a:xfrm>
          <a:prstGeom prst="rect">
            <a:avLst/>
          </a:prstGeom>
          <a:noFill/>
        </p:spPr>
        <p:txBody>
          <a:bodyPr wrap="none" rtlCol="0">
            <a:spAutoFit/>
          </a:bodyPr>
          <a:lstStyle/>
          <a:p>
            <a:pPr defTabSz="914400">
              <a:defRPr/>
            </a:pPr>
            <a:r>
              <a:rPr lang="en-US" b="1" kern="0" dirty="0">
                <a:solidFill>
                  <a:srgbClr val="0070C0"/>
                </a:solidFill>
                <a:latin typeface="Calibri"/>
              </a:rPr>
              <a:t>2018 FCC CDR</a:t>
            </a:r>
            <a:endParaRPr lang="en-GB" b="1" kern="0" dirty="0">
              <a:solidFill>
                <a:srgbClr val="0070C0"/>
              </a:solidFill>
              <a:latin typeface="Calibri"/>
            </a:endParaRPr>
          </a:p>
        </p:txBody>
      </p:sp>
      <p:cxnSp>
        <p:nvCxnSpPr>
          <p:cNvPr id="19" name="Straight Connector 18">
            <a:extLst>
              <a:ext uri="{FF2B5EF4-FFF2-40B4-BE49-F238E27FC236}">
                <a16:creationId xmlns:a16="http://schemas.microsoft.com/office/drawing/2014/main" id="{98FBAE4B-88B8-41C0-83A9-F1913FA6965E}"/>
              </a:ext>
            </a:extLst>
          </p:cNvPr>
          <p:cNvCxnSpPr>
            <a:cxnSpLocks/>
          </p:cNvCxnSpPr>
          <p:nvPr/>
        </p:nvCxnSpPr>
        <p:spPr>
          <a:xfrm>
            <a:off x="5315400" y="4547926"/>
            <a:ext cx="794" cy="928804"/>
          </a:xfrm>
          <a:prstGeom prst="line">
            <a:avLst/>
          </a:prstGeom>
          <a:noFill/>
          <a:ln w="34925" cap="rnd" cmpd="sng" algn="ctr">
            <a:solidFill>
              <a:srgbClr val="0070C0"/>
            </a:solidFill>
            <a:prstDash val="solid"/>
          </a:ln>
          <a:effectLst/>
        </p:spPr>
      </p:cxnSp>
      <p:sp>
        <p:nvSpPr>
          <p:cNvPr id="20" name="Arrow: Bent 19">
            <a:extLst>
              <a:ext uri="{FF2B5EF4-FFF2-40B4-BE49-F238E27FC236}">
                <a16:creationId xmlns:a16="http://schemas.microsoft.com/office/drawing/2014/main" id="{41F53F0B-1A41-47EA-8FD5-4815E9A0988B}"/>
              </a:ext>
            </a:extLst>
          </p:cNvPr>
          <p:cNvSpPr/>
          <p:nvPr/>
        </p:nvSpPr>
        <p:spPr>
          <a:xfrm rot="16200000" flipV="1">
            <a:off x="8358118" y="3842263"/>
            <a:ext cx="1516762" cy="1224068"/>
          </a:xfrm>
          <a:prstGeom prst="bentArrow">
            <a:avLst/>
          </a:prstGeom>
          <a:solidFill>
            <a:srgbClr val="4F81BD"/>
          </a:solidFill>
          <a:ln w="25400" cap="rnd" cmpd="sng" algn="ctr">
            <a:solidFill>
              <a:srgbClr val="4F81BD">
                <a:shade val="50000"/>
              </a:srgbClr>
            </a:solidFill>
            <a:prstDash val="solid"/>
          </a:ln>
          <a:effectLst/>
        </p:spPr>
        <p:txBody>
          <a:bodyPr rtlCol="0" anchor="ctr"/>
          <a:lstStyle/>
          <a:p>
            <a:pPr algn="ctr" defTabSz="914400">
              <a:defRPr/>
            </a:pPr>
            <a:endParaRPr lang="en-GB" kern="0">
              <a:solidFill>
                <a:prstClr val="black"/>
              </a:solidFill>
              <a:latin typeface="Calibri"/>
            </a:endParaRPr>
          </a:p>
        </p:txBody>
      </p:sp>
      <p:sp>
        <p:nvSpPr>
          <p:cNvPr id="21" name="TextBox 20">
            <a:extLst>
              <a:ext uri="{FF2B5EF4-FFF2-40B4-BE49-F238E27FC236}">
                <a16:creationId xmlns:a16="http://schemas.microsoft.com/office/drawing/2014/main" id="{CE42EA78-3E9E-40EF-BA47-C9BC8DDB3A27}"/>
              </a:ext>
            </a:extLst>
          </p:cNvPr>
          <p:cNvSpPr txBox="1"/>
          <p:nvPr/>
        </p:nvSpPr>
        <p:spPr>
          <a:xfrm>
            <a:off x="7291594" y="3332919"/>
            <a:ext cx="2469393" cy="1015663"/>
          </a:xfrm>
          <a:prstGeom prst="rect">
            <a:avLst/>
          </a:prstGeom>
          <a:noFill/>
        </p:spPr>
        <p:txBody>
          <a:bodyPr wrap="square" rtlCol="0">
            <a:spAutoFit/>
          </a:bodyPr>
          <a:lstStyle/>
          <a:p>
            <a:pPr defTabSz="914400">
              <a:defRPr/>
            </a:pPr>
            <a:r>
              <a:rPr lang="en-US" sz="2000" b="1" kern="0" dirty="0">
                <a:solidFill>
                  <a:srgbClr val="00B050"/>
                </a:solidFill>
                <a:latin typeface="Calibri"/>
              </a:rPr>
              <a:t>         2025/26</a:t>
            </a:r>
          </a:p>
          <a:p>
            <a:pPr defTabSz="914400">
              <a:defRPr/>
            </a:pPr>
            <a:r>
              <a:rPr lang="en-US" sz="2000" b="1" kern="0" dirty="0">
                <a:solidFill>
                  <a:srgbClr val="00B050"/>
                </a:solidFill>
                <a:latin typeface="Calibri"/>
              </a:rPr>
              <a:t>Feasibility proof</a:t>
            </a:r>
          </a:p>
          <a:p>
            <a:pPr defTabSz="914400">
              <a:defRPr/>
            </a:pPr>
            <a:endParaRPr lang="en-US" sz="2000" b="1" kern="0" dirty="0">
              <a:solidFill>
                <a:srgbClr val="00B050"/>
              </a:solidFill>
              <a:latin typeface="Calibri"/>
            </a:endParaRPr>
          </a:p>
        </p:txBody>
      </p:sp>
      <p:cxnSp>
        <p:nvCxnSpPr>
          <p:cNvPr id="22" name="Straight Connector 21">
            <a:extLst>
              <a:ext uri="{FF2B5EF4-FFF2-40B4-BE49-F238E27FC236}">
                <a16:creationId xmlns:a16="http://schemas.microsoft.com/office/drawing/2014/main" id="{DD714780-47D9-4067-9178-2343F8664318}"/>
              </a:ext>
            </a:extLst>
          </p:cNvPr>
          <p:cNvCxnSpPr>
            <a:cxnSpLocks/>
          </p:cNvCxnSpPr>
          <p:nvPr/>
        </p:nvCxnSpPr>
        <p:spPr>
          <a:xfrm>
            <a:off x="8920941" y="3695915"/>
            <a:ext cx="953839" cy="0"/>
          </a:xfrm>
          <a:prstGeom prst="line">
            <a:avLst/>
          </a:prstGeom>
          <a:noFill/>
          <a:ln w="34925" cap="rnd" cmpd="sng" algn="ctr">
            <a:solidFill>
              <a:srgbClr val="00B050"/>
            </a:solidFill>
            <a:prstDash val="solid"/>
          </a:ln>
          <a:effectLst/>
        </p:spPr>
      </p:cxnSp>
      <p:cxnSp>
        <p:nvCxnSpPr>
          <p:cNvPr id="23" name="Straight Connector 22">
            <a:extLst>
              <a:ext uri="{FF2B5EF4-FFF2-40B4-BE49-F238E27FC236}">
                <a16:creationId xmlns:a16="http://schemas.microsoft.com/office/drawing/2014/main" id="{AF0C2533-10A1-45F8-8D0A-BF645C7B7102}"/>
              </a:ext>
            </a:extLst>
          </p:cNvPr>
          <p:cNvCxnSpPr>
            <a:cxnSpLocks/>
          </p:cNvCxnSpPr>
          <p:nvPr/>
        </p:nvCxnSpPr>
        <p:spPr>
          <a:xfrm>
            <a:off x="6107407" y="4558814"/>
            <a:ext cx="0" cy="836180"/>
          </a:xfrm>
          <a:prstGeom prst="line">
            <a:avLst/>
          </a:prstGeom>
          <a:noFill/>
          <a:ln w="34925" cap="rnd" cmpd="sng" algn="ctr">
            <a:solidFill>
              <a:srgbClr val="7030A0"/>
            </a:solidFill>
            <a:prstDash val="solid"/>
          </a:ln>
          <a:effectLst/>
        </p:spPr>
      </p:cxnSp>
      <p:sp>
        <p:nvSpPr>
          <p:cNvPr id="24" name="TextBox 23">
            <a:extLst>
              <a:ext uri="{FF2B5EF4-FFF2-40B4-BE49-F238E27FC236}">
                <a16:creationId xmlns:a16="http://schemas.microsoft.com/office/drawing/2014/main" id="{15051EA0-6109-447D-A6D1-EF86162F2192}"/>
              </a:ext>
            </a:extLst>
          </p:cNvPr>
          <p:cNvSpPr txBox="1"/>
          <p:nvPr/>
        </p:nvSpPr>
        <p:spPr>
          <a:xfrm>
            <a:off x="5993838" y="3799773"/>
            <a:ext cx="803425" cy="646331"/>
          </a:xfrm>
          <a:prstGeom prst="rect">
            <a:avLst/>
          </a:prstGeom>
          <a:noFill/>
        </p:spPr>
        <p:txBody>
          <a:bodyPr wrap="none" rtlCol="0">
            <a:spAutoFit/>
          </a:bodyPr>
          <a:lstStyle/>
          <a:p>
            <a:pPr defTabSz="914400">
              <a:defRPr/>
            </a:pPr>
            <a:r>
              <a:rPr lang="en-US" b="1" kern="0" dirty="0">
                <a:solidFill>
                  <a:srgbClr val="7030A0"/>
                </a:solidFill>
                <a:latin typeface="Calibri"/>
              </a:rPr>
              <a:t>2020 </a:t>
            </a:r>
          </a:p>
          <a:p>
            <a:pPr defTabSz="914400">
              <a:defRPr/>
            </a:pPr>
            <a:r>
              <a:rPr lang="en-US" b="1" kern="0" dirty="0">
                <a:solidFill>
                  <a:srgbClr val="7030A0"/>
                </a:solidFill>
                <a:latin typeface="Calibri"/>
              </a:rPr>
              <a:t>ESPPU</a:t>
            </a:r>
            <a:endParaRPr lang="en-GB" b="1" kern="0" dirty="0">
              <a:solidFill>
                <a:srgbClr val="7030A0"/>
              </a:solidFill>
              <a:latin typeface="Calibri"/>
            </a:endParaRPr>
          </a:p>
        </p:txBody>
      </p:sp>
      <p:sp>
        <p:nvSpPr>
          <p:cNvPr id="25" name="Star: 5 Points 24">
            <a:extLst>
              <a:ext uri="{FF2B5EF4-FFF2-40B4-BE49-F238E27FC236}">
                <a16:creationId xmlns:a16="http://schemas.microsoft.com/office/drawing/2014/main" id="{D1B203B7-ECAE-45CB-861A-B74F73615553}"/>
              </a:ext>
            </a:extLst>
          </p:cNvPr>
          <p:cNvSpPr/>
          <p:nvPr/>
        </p:nvSpPr>
        <p:spPr>
          <a:xfrm>
            <a:off x="7758028" y="4585524"/>
            <a:ext cx="718729" cy="732262"/>
          </a:xfrm>
          <a:prstGeom prst="star5">
            <a:avLst/>
          </a:prstGeom>
          <a:solidFill>
            <a:srgbClr val="FF0000"/>
          </a:solidFill>
          <a:ln w="25400" cap="rnd" cmpd="sng" algn="ctr">
            <a:solidFill>
              <a:srgbClr val="4F81BD">
                <a:shade val="50000"/>
              </a:srgbClr>
            </a:solidFill>
            <a:prstDash val="solid"/>
          </a:ln>
          <a:effectLst/>
        </p:spPr>
        <p:txBody>
          <a:bodyPr rtlCol="0" anchor="ctr"/>
          <a:lstStyle/>
          <a:p>
            <a:pPr algn="ctr" defTabSz="914400">
              <a:defRPr/>
            </a:pPr>
            <a:endParaRPr lang="en-GB" kern="0">
              <a:solidFill>
                <a:prstClr val="white"/>
              </a:solidFill>
              <a:latin typeface="Calibri"/>
            </a:endParaRPr>
          </a:p>
        </p:txBody>
      </p:sp>
      <p:cxnSp>
        <p:nvCxnSpPr>
          <p:cNvPr id="26" name="Straight Connector 25">
            <a:extLst>
              <a:ext uri="{FF2B5EF4-FFF2-40B4-BE49-F238E27FC236}">
                <a16:creationId xmlns:a16="http://schemas.microsoft.com/office/drawing/2014/main" id="{C62D7B6A-4C8C-4E2C-89CC-09222C47F0ED}"/>
              </a:ext>
            </a:extLst>
          </p:cNvPr>
          <p:cNvCxnSpPr>
            <a:cxnSpLocks/>
          </p:cNvCxnSpPr>
          <p:nvPr/>
        </p:nvCxnSpPr>
        <p:spPr>
          <a:xfrm>
            <a:off x="7336792" y="4636623"/>
            <a:ext cx="0" cy="836180"/>
          </a:xfrm>
          <a:prstGeom prst="line">
            <a:avLst/>
          </a:prstGeom>
          <a:noFill/>
          <a:ln w="34925" cap="rnd" cmpd="sng" algn="ctr">
            <a:solidFill>
              <a:srgbClr val="0070C0"/>
            </a:solidFill>
            <a:prstDash val="solid"/>
          </a:ln>
          <a:effectLst/>
        </p:spPr>
      </p:cxnSp>
      <p:sp>
        <p:nvSpPr>
          <p:cNvPr id="27" name="TextBox 26">
            <a:extLst>
              <a:ext uri="{FF2B5EF4-FFF2-40B4-BE49-F238E27FC236}">
                <a16:creationId xmlns:a16="http://schemas.microsoft.com/office/drawing/2014/main" id="{C60AA809-2200-4FB1-A1CB-248F8D033DAA}"/>
              </a:ext>
            </a:extLst>
          </p:cNvPr>
          <p:cNvSpPr txBox="1"/>
          <p:nvPr/>
        </p:nvSpPr>
        <p:spPr>
          <a:xfrm>
            <a:off x="10476688" y="1124744"/>
            <a:ext cx="1478290" cy="707886"/>
          </a:xfrm>
          <a:prstGeom prst="rect">
            <a:avLst/>
          </a:prstGeom>
          <a:noFill/>
        </p:spPr>
        <p:txBody>
          <a:bodyPr wrap="none" rtlCol="0">
            <a:spAutoFit/>
          </a:bodyPr>
          <a:lstStyle/>
          <a:p>
            <a:pPr defTabSz="914400">
              <a:defRPr/>
            </a:pPr>
            <a:r>
              <a:rPr lang="en-US" sz="2000" b="1" kern="0" dirty="0">
                <a:solidFill>
                  <a:srgbClr val="0070C0"/>
                </a:solidFill>
                <a:latin typeface="Calibri"/>
              </a:rPr>
              <a:t>&gt;2045 first</a:t>
            </a:r>
          </a:p>
          <a:p>
            <a:pPr defTabSz="914400">
              <a:defRPr/>
            </a:pPr>
            <a:r>
              <a:rPr lang="en-US" sz="2000" b="1" kern="0" dirty="0">
                <a:solidFill>
                  <a:srgbClr val="0070C0"/>
                </a:solidFill>
                <a:latin typeface="Calibri"/>
              </a:rPr>
              <a:t>ee collisions</a:t>
            </a:r>
            <a:endParaRPr lang="en-GB" sz="2000" b="1" kern="0" dirty="0">
              <a:solidFill>
                <a:srgbClr val="0070C0"/>
              </a:solidFill>
              <a:latin typeface="Calibri"/>
            </a:endParaRPr>
          </a:p>
        </p:txBody>
      </p:sp>
      <p:cxnSp>
        <p:nvCxnSpPr>
          <p:cNvPr id="28" name="Straight Connector 27">
            <a:extLst>
              <a:ext uri="{FF2B5EF4-FFF2-40B4-BE49-F238E27FC236}">
                <a16:creationId xmlns:a16="http://schemas.microsoft.com/office/drawing/2014/main" id="{7A831AEA-32C5-4109-81B9-D067B2A9F413}"/>
              </a:ext>
            </a:extLst>
          </p:cNvPr>
          <p:cNvCxnSpPr>
            <a:cxnSpLocks/>
          </p:cNvCxnSpPr>
          <p:nvPr/>
        </p:nvCxnSpPr>
        <p:spPr>
          <a:xfrm>
            <a:off x="11611702" y="1887733"/>
            <a:ext cx="0" cy="1296144"/>
          </a:xfrm>
          <a:prstGeom prst="line">
            <a:avLst/>
          </a:prstGeom>
          <a:noFill/>
          <a:ln w="34925" cap="rnd" cmpd="sng" algn="ctr">
            <a:solidFill>
              <a:srgbClr val="0070C0"/>
            </a:solidFill>
            <a:prstDash val="solid"/>
          </a:ln>
          <a:effectLst/>
        </p:spPr>
      </p:cxnSp>
      <p:sp>
        <p:nvSpPr>
          <p:cNvPr id="29" name="TextBox 28">
            <a:extLst>
              <a:ext uri="{FF2B5EF4-FFF2-40B4-BE49-F238E27FC236}">
                <a16:creationId xmlns:a16="http://schemas.microsoft.com/office/drawing/2014/main" id="{35B6F51B-2010-433D-974C-4E7D6A453CBF}"/>
              </a:ext>
            </a:extLst>
          </p:cNvPr>
          <p:cNvSpPr txBox="1"/>
          <p:nvPr/>
        </p:nvSpPr>
        <p:spPr>
          <a:xfrm>
            <a:off x="6830042" y="3988599"/>
            <a:ext cx="1272656" cy="646331"/>
          </a:xfrm>
          <a:prstGeom prst="rect">
            <a:avLst/>
          </a:prstGeom>
          <a:noFill/>
        </p:spPr>
        <p:txBody>
          <a:bodyPr wrap="none" rtlCol="0">
            <a:spAutoFit/>
          </a:bodyPr>
          <a:lstStyle/>
          <a:p>
            <a:pPr defTabSz="914400">
              <a:defRPr/>
            </a:pPr>
            <a:r>
              <a:rPr lang="en-US" b="1" kern="0" dirty="0">
                <a:solidFill>
                  <a:srgbClr val="0070C0"/>
                </a:solidFill>
                <a:latin typeface="Calibri"/>
              </a:rPr>
              <a:t>2020 FCCIS </a:t>
            </a:r>
          </a:p>
          <a:p>
            <a:pPr defTabSz="914400">
              <a:defRPr/>
            </a:pPr>
            <a:r>
              <a:rPr lang="en-US" b="1" kern="0" dirty="0">
                <a:solidFill>
                  <a:srgbClr val="0070C0"/>
                </a:solidFill>
                <a:latin typeface="Calibri"/>
              </a:rPr>
              <a:t>kickoff</a:t>
            </a:r>
            <a:endParaRPr lang="en-GB" b="1" kern="0" dirty="0">
              <a:solidFill>
                <a:srgbClr val="0070C0"/>
              </a:solidFill>
              <a:latin typeface="Calibri"/>
            </a:endParaRPr>
          </a:p>
        </p:txBody>
      </p:sp>
      <p:sp>
        <p:nvSpPr>
          <p:cNvPr id="30" name="TextBox 29">
            <a:extLst>
              <a:ext uri="{FF2B5EF4-FFF2-40B4-BE49-F238E27FC236}">
                <a16:creationId xmlns:a16="http://schemas.microsoft.com/office/drawing/2014/main" id="{D4C898D5-DB69-4EE2-895E-72D972787FD8}"/>
              </a:ext>
            </a:extLst>
          </p:cNvPr>
          <p:cNvSpPr txBox="1"/>
          <p:nvPr/>
        </p:nvSpPr>
        <p:spPr>
          <a:xfrm>
            <a:off x="8178638" y="2813513"/>
            <a:ext cx="922047" cy="646331"/>
          </a:xfrm>
          <a:prstGeom prst="rect">
            <a:avLst/>
          </a:prstGeom>
          <a:noFill/>
        </p:spPr>
        <p:txBody>
          <a:bodyPr wrap="none" rtlCol="0">
            <a:spAutoFit/>
          </a:bodyPr>
          <a:lstStyle/>
          <a:p>
            <a:pPr defTabSz="914400">
              <a:defRPr/>
            </a:pPr>
            <a:r>
              <a:rPr lang="en-US" b="1" kern="0" dirty="0">
                <a:solidFill>
                  <a:srgbClr val="7030A0"/>
                </a:solidFill>
                <a:latin typeface="Calibri"/>
              </a:rPr>
              <a:t>2026/7 </a:t>
            </a:r>
          </a:p>
          <a:p>
            <a:pPr defTabSz="914400">
              <a:defRPr/>
            </a:pPr>
            <a:r>
              <a:rPr lang="en-US" b="1" kern="0" dirty="0">
                <a:solidFill>
                  <a:srgbClr val="7030A0"/>
                </a:solidFill>
                <a:latin typeface="Calibri"/>
              </a:rPr>
              <a:t>ESPPU</a:t>
            </a:r>
            <a:endParaRPr lang="en-GB" b="1" kern="0" dirty="0">
              <a:solidFill>
                <a:srgbClr val="7030A0"/>
              </a:solidFill>
              <a:latin typeface="Calibri"/>
            </a:endParaRPr>
          </a:p>
        </p:txBody>
      </p:sp>
      <p:cxnSp>
        <p:nvCxnSpPr>
          <p:cNvPr id="31" name="Straight Connector 30">
            <a:extLst>
              <a:ext uri="{FF2B5EF4-FFF2-40B4-BE49-F238E27FC236}">
                <a16:creationId xmlns:a16="http://schemas.microsoft.com/office/drawing/2014/main" id="{7F9180E9-0ACC-4C95-AF77-48EF59E8B7FD}"/>
              </a:ext>
            </a:extLst>
          </p:cNvPr>
          <p:cNvCxnSpPr>
            <a:cxnSpLocks/>
          </p:cNvCxnSpPr>
          <p:nvPr/>
        </p:nvCxnSpPr>
        <p:spPr>
          <a:xfrm>
            <a:off x="9099569" y="3216141"/>
            <a:ext cx="652916" cy="0"/>
          </a:xfrm>
          <a:prstGeom prst="line">
            <a:avLst/>
          </a:prstGeom>
          <a:noFill/>
          <a:ln w="34925" cap="rnd" cmpd="sng" algn="ctr">
            <a:solidFill>
              <a:srgbClr val="7030A0"/>
            </a:solidFill>
            <a:prstDash val="solid"/>
          </a:ln>
          <a:effectLst/>
        </p:spPr>
      </p:cxnSp>
      <p:sp>
        <p:nvSpPr>
          <p:cNvPr id="32" name="TextBox 31">
            <a:extLst>
              <a:ext uri="{FF2B5EF4-FFF2-40B4-BE49-F238E27FC236}">
                <a16:creationId xmlns:a16="http://schemas.microsoft.com/office/drawing/2014/main" id="{37E4195E-DF7F-4782-A716-1524A3D45C87}"/>
              </a:ext>
            </a:extLst>
          </p:cNvPr>
          <p:cNvSpPr txBox="1"/>
          <p:nvPr/>
        </p:nvSpPr>
        <p:spPr>
          <a:xfrm>
            <a:off x="8282993" y="1314139"/>
            <a:ext cx="1383712" cy="923330"/>
          </a:xfrm>
          <a:prstGeom prst="rect">
            <a:avLst/>
          </a:prstGeom>
          <a:noFill/>
        </p:spPr>
        <p:txBody>
          <a:bodyPr wrap="none" rtlCol="0">
            <a:spAutoFit/>
          </a:bodyPr>
          <a:lstStyle/>
          <a:p>
            <a:pPr defTabSz="914400">
              <a:defRPr/>
            </a:pPr>
            <a:r>
              <a:rPr lang="en-US" b="1" kern="0" dirty="0">
                <a:solidFill>
                  <a:srgbClr val="0070C0"/>
                </a:solidFill>
                <a:latin typeface="Calibri"/>
              </a:rPr>
              <a:t>&gt;2030</a:t>
            </a:r>
          </a:p>
          <a:p>
            <a:pPr defTabSz="914400">
              <a:defRPr/>
            </a:pPr>
            <a:r>
              <a:rPr lang="en-US" b="1" kern="0" dirty="0">
                <a:solidFill>
                  <a:srgbClr val="0070C0"/>
                </a:solidFill>
                <a:latin typeface="Calibri"/>
              </a:rPr>
              <a:t>start tunnel</a:t>
            </a:r>
          </a:p>
          <a:p>
            <a:pPr defTabSz="914400">
              <a:defRPr/>
            </a:pPr>
            <a:r>
              <a:rPr lang="en-US" b="1" kern="0" dirty="0">
                <a:solidFill>
                  <a:srgbClr val="0070C0"/>
                </a:solidFill>
                <a:latin typeface="Calibri"/>
              </a:rPr>
              <a:t>construction</a:t>
            </a:r>
            <a:endParaRPr lang="en-GB" b="1" kern="0" dirty="0">
              <a:solidFill>
                <a:srgbClr val="0070C0"/>
              </a:solidFill>
              <a:latin typeface="Calibri"/>
            </a:endParaRPr>
          </a:p>
        </p:txBody>
      </p:sp>
      <p:cxnSp>
        <p:nvCxnSpPr>
          <p:cNvPr id="33" name="Straight Connector 32">
            <a:extLst>
              <a:ext uri="{FF2B5EF4-FFF2-40B4-BE49-F238E27FC236}">
                <a16:creationId xmlns:a16="http://schemas.microsoft.com/office/drawing/2014/main" id="{AAA0F557-1DCF-43B1-8628-001330B930CC}"/>
              </a:ext>
            </a:extLst>
          </p:cNvPr>
          <p:cNvCxnSpPr>
            <a:cxnSpLocks/>
          </p:cNvCxnSpPr>
          <p:nvPr/>
        </p:nvCxnSpPr>
        <p:spPr>
          <a:xfrm>
            <a:off x="9440708" y="2237469"/>
            <a:ext cx="320279" cy="549367"/>
          </a:xfrm>
          <a:prstGeom prst="line">
            <a:avLst/>
          </a:prstGeom>
          <a:noFill/>
          <a:ln w="34925" cap="rnd" cmpd="sng" algn="ctr">
            <a:solidFill>
              <a:srgbClr val="0070C0"/>
            </a:solidFill>
            <a:prstDash val="solid"/>
          </a:ln>
          <a:effectLst/>
        </p:spPr>
      </p:cxnSp>
      <p:cxnSp>
        <p:nvCxnSpPr>
          <p:cNvPr id="34" name="Straight Connector 33">
            <a:extLst>
              <a:ext uri="{FF2B5EF4-FFF2-40B4-BE49-F238E27FC236}">
                <a16:creationId xmlns:a16="http://schemas.microsoft.com/office/drawing/2014/main" id="{96BF732C-D485-4379-96B5-15B3BAB74177}"/>
              </a:ext>
            </a:extLst>
          </p:cNvPr>
          <p:cNvCxnSpPr>
            <a:cxnSpLocks/>
          </p:cNvCxnSpPr>
          <p:nvPr/>
        </p:nvCxnSpPr>
        <p:spPr>
          <a:xfrm>
            <a:off x="10721168" y="2171765"/>
            <a:ext cx="0" cy="680774"/>
          </a:xfrm>
          <a:prstGeom prst="line">
            <a:avLst/>
          </a:prstGeom>
          <a:noFill/>
          <a:ln w="34925" cap="rnd" cmpd="sng" algn="ctr">
            <a:solidFill>
              <a:srgbClr val="0070C0"/>
            </a:solidFill>
            <a:prstDash val="solid"/>
          </a:ln>
          <a:effectLst/>
        </p:spPr>
      </p:cxnSp>
      <p:sp>
        <p:nvSpPr>
          <p:cNvPr id="35" name="TextBox 34">
            <a:extLst>
              <a:ext uri="{FF2B5EF4-FFF2-40B4-BE49-F238E27FC236}">
                <a16:creationId xmlns:a16="http://schemas.microsoft.com/office/drawing/2014/main" id="{306BA074-40AA-4E34-B5CF-3B71DD946496}"/>
              </a:ext>
            </a:extLst>
          </p:cNvPr>
          <p:cNvSpPr txBox="1"/>
          <p:nvPr/>
        </p:nvSpPr>
        <p:spPr>
          <a:xfrm>
            <a:off x="9600847" y="1238071"/>
            <a:ext cx="1258678" cy="923330"/>
          </a:xfrm>
          <a:prstGeom prst="rect">
            <a:avLst/>
          </a:prstGeom>
          <a:noFill/>
        </p:spPr>
        <p:txBody>
          <a:bodyPr wrap="none" rtlCol="0">
            <a:spAutoFit/>
          </a:bodyPr>
          <a:lstStyle/>
          <a:p>
            <a:pPr defTabSz="914400">
              <a:defRPr/>
            </a:pPr>
            <a:r>
              <a:rPr lang="en-US" b="1" kern="0" dirty="0">
                <a:solidFill>
                  <a:srgbClr val="0070C0"/>
                </a:solidFill>
                <a:latin typeface="Calibri"/>
              </a:rPr>
              <a:t>&gt;2038 </a:t>
            </a:r>
          </a:p>
          <a:p>
            <a:pPr defTabSz="914400">
              <a:defRPr/>
            </a:pPr>
            <a:r>
              <a:rPr lang="en-US" b="1" kern="0" dirty="0">
                <a:solidFill>
                  <a:srgbClr val="0070C0"/>
                </a:solidFill>
                <a:latin typeface="Calibri"/>
              </a:rPr>
              <a:t>machine</a:t>
            </a:r>
          </a:p>
          <a:p>
            <a:pPr defTabSz="914400">
              <a:defRPr/>
            </a:pPr>
            <a:r>
              <a:rPr lang="en-US" b="1" kern="0" dirty="0">
                <a:solidFill>
                  <a:srgbClr val="0070C0"/>
                </a:solidFill>
                <a:latin typeface="Calibri"/>
              </a:rPr>
              <a:t>installation</a:t>
            </a:r>
            <a:endParaRPr lang="en-GB" b="1" kern="0" dirty="0">
              <a:solidFill>
                <a:srgbClr val="0070C0"/>
              </a:solidFill>
              <a:latin typeface="Calibri"/>
            </a:endParaRPr>
          </a:p>
        </p:txBody>
      </p:sp>
      <p:sp>
        <p:nvSpPr>
          <p:cNvPr id="36" name="TextBox 35">
            <a:extLst>
              <a:ext uri="{FF2B5EF4-FFF2-40B4-BE49-F238E27FC236}">
                <a16:creationId xmlns:a16="http://schemas.microsoft.com/office/drawing/2014/main" id="{5676DC97-5D5E-4D95-B92A-963290BB87C2}"/>
              </a:ext>
            </a:extLst>
          </p:cNvPr>
          <p:cNvSpPr txBox="1"/>
          <p:nvPr/>
        </p:nvSpPr>
        <p:spPr>
          <a:xfrm>
            <a:off x="7782086" y="5331871"/>
            <a:ext cx="911853" cy="461665"/>
          </a:xfrm>
          <a:prstGeom prst="rect">
            <a:avLst/>
          </a:prstGeom>
          <a:noFill/>
        </p:spPr>
        <p:txBody>
          <a:bodyPr wrap="none" rtlCol="0">
            <a:spAutoFit/>
          </a:bodyPr>
          <a:lstStyle/>
          <a:p>
            <a:pPr defTabSz="914400">
              <a:defRPr/>
            </a:pPr>
            <a:r>
              <a:rPr lang="en-US" sz="2400" kern="0" dirty="0">
                <a:solidFill>
                  <a:srgbClr val="FF0000"/>
                </a:solidFill>
                <a:latin typeface="Calibri"/>
              </a:rPr>
              <a:t>today</a:t>
            </a:r>
            <a:endParaRPr lang="en-GB" sz="2400" kern="0" dirty="0">
              <a:solidFill>
                <a:srgbClr val="FF0000"/>
              </a:solidFill>
              <a:latin typeface="Calibri"/>
            </a:endParaRPr>
          </a:p>
        </p:txBody>
      </p:sp>
      <p:cxnSp>
        <p:nvCxnSpPr>
          <p:cNvPr id="37" name="Straight Connector 36">
            <a:extLst>
              <a:ext uri="{FF2B5EF4-FFF2-40B4-BE49-F238E27FC236}">
                <a16:creationId xmlns:a16="http://schemas.microsoft.com/office/drawing/2014/main" id="{8E15CBD5-2B70-489F-8287-D32C08C5EDB1}"/>
              </a:ext>
            </a:extLst>
          </p:cNvPr>
          <p:cNvCxnSpPr>
            <a:cxnSpLocks/>
          </p:cNvCxnSpPr>
          <p:nvPr/>
        </p:nvCxnSpPr>
        <p:spPr>
          <a:xfrm>
            <a:off x="9200498" y="2693922"/>
            <a:ext cx="528036" cy="368014"/>
          </a:xfrm>
          <a:prstGeom prst="line">
            <a:avLst/>
          </a:prstGeom>
          <a:noFill/>
          <a:ln w="34925" cap="rnd" cmpd="sng" algn="ctr">
            <a:solidFill>
              <a:srgbClr val="0070C0"/>
            </a:solidFill>
            <a:prstDash val="solid"/>
          </a:ln>
          <a:effectLst/>
        </p:spPr>
      </p:cxnSp>
      <p:sp>
        <p:nvSpPr>
          <p:cNvPr id="38" name="TextBox 37">
            <a:extLst>
              <a:ext uri="{FF2B5EF4-FFF2-40B4-BE49-F238E27FC236}">
                <a16:creationId xmlns:a16="http://schemas.microsoft.com/office/drawing/2014/main" id="{8E49BDFC-C59D-4D10-8656-5F99CFEECB9B}"/>
              </a:ext>
            </a:extLst>
          </p:cNvPr>
          <p:cNvSpPr txBox="1"/>
          <p:nvPr/>
        </p:nvSpPr>
        <p:spPr>
          <a:xfrm>
            <a:off x="7679056" y="2367079"/>
            <a:ext cx="1550424" cy="369332"/>
          </a:xfrm>
          <a:prstGeom prst="rect">
            <a:avLst/>
          </a:prstGeom>
          <a:noFill/>
        </p:spPr>
        <p:txBody>
          <a:bodyPr wrap="none" rtlCol="0">
            <a:spAutoFit/>
          </a:bodyPr>
          <a:lstStyle/>
          <a:p>
            <a:pPr defTabSz="914400">
              <a:defRPr/>
            </a:pPr>
            <a:r>
              <a:rPr lang="en-US" b="1" kern="0" dirty="0">
                <a:solidFill>
                  <a:srgbClr val="0070C0"/>
                </a:solidFill>
                <a:latin typeface="Calibri"/>
              </a:rPr>
              <a:t>2028 approval</a:t>
            </a:r>
            <a:endParaRPr lang="en-GB" b="1" kern="0" dirty="0">
              <a:solidFill>
                <a:srgbClr val="0070C0"/>
              </a:solidFill>
              <a:latin typeface="Calibri"/>
            </a:endParaRPr>
          </a:p>
        </p:txBody>
      </p:sp>
      <p:sp>
        <p:nvSpPr>
          <p:cNvPr id="39" name="TextBox 38">
            <a:extLst>
              <a:ext uri="{FF2B5EF4-FFF2-40B4-BE49-F238E27FC236}">
                <a16:creationId xmlns:a16="http://schemas.microsoft.com/office/drawing/2014/main" id="{1AA641F3-9452-4E54-BF75-C9C1B5D6D673}"/>
              </a:ext>
            </a:extLst>
          </p:cNvPr>
          <p:cNvSpPr txBox="1"/>
          <p:nvPr/>
        </p:nvSpPr>
        <p:spPr>
          <a:xfrm>
            <a:off x="9929080" y="2692398"/>
            <a:ext cx="2085827" cy="646331"/>
          </a:xfrm>
          <a:prstGeom prst="rect">
            <a:avLst/>
          </a:prstGeom>
          <a:noFill/>
        </p:spPr>
        <p:txBody>
          <a:bodyPr wrap="none" rtlCol="0">
            <a:spAutoFit/>
          </a:bodyPr>
          <a:lstStyle/>
          <a:p>
            <a:pPr defTabSz="914400">
              <a:defRPr/>
            </a:pPr>
            <a:r>
              <a:rPr lang="en-US" b="1" kern="0" dirty="0">
                <a:solidFill>
                  <a:srgbClr val="C0504D"/>
                </a:solidFill>
                <a:latin typeface="Calibri"/>
              </a:rPr>
              <a:t>&gt;2030 - 37 </a:t>
            </a:r>
          </a:p>
          <a:p>
            <a:pPr defTabSz="914400">
              <a:defRPr/>
            </a:pPr>
            <a:r>
              <a:rPr lang="en-US" b="1" kern="0" dirty="0">
                <a:solidFill>
                  <a:srgbClr val="C0504D"/>
                </a:solidFill>
                <a:latin typeface="Calibri"/>
              </a:rPr>
              <a:t>element production</a:t>
            </a:r>
            <a:endParaRPr lang="en-GB" b="1" kern="0" dirty="0">
              <a:solidFill>
                <a:srgbClr val="C0504D"/>
              </a:solidFill>
              <a:latin typeface="Calibri"/>
            </a:endParaRPr>
          </a:p>
        </p:txBody>
      </p:sp>
      <p:sp>
        <p:nvSpPr>
          <p:cNvPr id="40" name="TextBox 39">
            <a:extLst>
              <a:ext uri="{FF2B5EF4-FFF2-40B4-BE49-F238E27FC236}">
                <a16:creationId xmlns:a16="http://schemas.microsoft.com/office/drawing/2014/main" id="{A86A17DD-4A51-4987-B7D6-6F43E84F16CD}"/>
              </a:ext>
            </a:extLst>
          </p:cNvPr>
          <p:cNvSpPr txBox="1"/>
          <p:nvPr/>
        </p:nvSpPr>
        <p:spPr>
          <a:xfrm>
            <a:off x="9938615" y="3268462"/>
            <a:ext cx="1717137" cy="646331"/>
          </a:xfrm>
          <a:prstGeom prst="rect">
            <a:avLst/>
          </a:prstGeom>
          <a:noFill/>
        </p:spPr>
        <p:txBody>
          <a:bodyPr wrap="none" rtlCol="0">
            <a:spAutoFit/>
          </a:bodyPr>
          <a:lstStyle/>
          <a:p>
            <a:pPr defTabSz="914400">
              <a:defRPr/>
            </a:pPr>
            <a:r>
              <a:rPr lang="en-US" b="1" kern="0" dirty="0">
                <a:solidFill>
                  <a:srgbClr val="C0504D"/>
                </a:solidFill>
                <a:latin typeface="Calibri"/>
              </a:rPr>
              <a:t>&gt;2026 - 30 full </a:t>
            </a:r>
          </a:p>
          <a:p>
            <a:pPr defTabSz="914400">
              <a:defRPr/>
            </a:pPr>
            <a:r>
              <a:rPr lang="en-US" b="1" kern="0" dirty="0">
                <a:solidFill>
                  <a:srgbClr val="C0504D"/>
                </a:solidFill>
                <a:latin typeface="Calibri"/>
              </a:rPr>
              <a:t>technical design</a:t>
            </a:r>
            <a:endParaRPr lang="en-GB" b="1" kern="0" dirty="0">
              <a:solidFill>
                <a:srgbClr val="C0504D"/>
              </a:solidFill>
              <a:latin typeface="Calibri"/>
            </a:endParaRPr>
          </a:p>
        </p:txBody>
      </p:sp>
      <p:sp>
        <p:nvSpPr>
          <p:cNvPr id="41" name="TextBox 40">
            <a:extLst>
              <a:ext uri="{FF2B5EF4-FFF2-40B4-BE49-F238E27FC236}">
                <a16:creationId xmlns:a16="http://schemas.microsoft.com/office/drawing/2014/main" id="{1E6EF2DB-A1A4-4E1E-AA4E-5D716457F58D}"/>
              </a:ext>
            </a:extLst>
          </p:cNvPr>
          <p:cNvSpPr txBox="1"/>
          <p:nvPr/>
        </p:nvSpPr>
        <p:spPr>
          <a:xfrm>
            <a:off x="9549854" y="3883833"/>
            <a:ext cx="2469393" cy="1015663"/>
          </a:xfrm>
          <a:prstGeom prst="rect">
            <a:avLst/>
          </a:prstGeom>
          <a:noFill/>
        </p:spPr>
        <p:txBody>
          <a:bodyPr wrap="square" rtlCol="0">
            <a:spAutoFit/>
          </a:bodyPr>
          <a:lstStyle/>
          <a:p>
            <a:pPr defTabSz="914400">
              <a:defRPr/>
            </a:pPr>
            <a:r>
              <a:rPr lang="en-US" sz="2000" b="1" kern="0" dirty="0">
                <a:solidFill>
                  <a:srgbClr val="00B050"/>
                </a:solidFill>
                <a:latin typeface="Calibri"/>
              </a:rPr>
              <a:t>         2025/26</a:t>
            </a:r>
          </a:p>
          <a:p>
            <a:pPr defTabSz="914400">
              <a:defRPr/>
            </a:pPr>
            <a:r>
              <a:rPr lang="en-US" sz="2000" b="1" kern="0" dirty="0">
                <a:solidFill>
                  <a:srgbClr val="00B050"/>
                </a:solidFill>
                <a:latin typeface="Calibri"/>
              </a:rPr>
              <a:t>Financing model</a:t>
            </a:r>
          </a:p>
          <a:p>
            <a:pPr defTabSz="914400">
              <a:defRPr/>
            </a:pPr>
            <a:r>
              <a:rPr lang="en-US" sz="2000" b="1" kern="0" dirty="0">
                <a:solidFill>
                  <a:srgbClr val="00B050"/>
                </a:solidFill>
                <a:latin typeface="Calibri"/>
              </a:rPr>
              <a:t>Operation concept</a:t>
            </a:r>
          </a:p>
        </p:txBody>
      </p:sp>
      <p:sp>
        <p:nvSpPr>
          <p:cNvPr id="42" name="TextBox 41">
            <a:extLst>
              <a:ext uri="{FF2B5EF4-FFF2-40B4-BE49-F238E27FC236}">
                <a16:creationId xmlns:a16="http://schemas.microsoft.com/office/drawing/2014/main" id="{1AA9252C-5DAA-4894-8B66-720ABAF499C1}"/>
              </a:ext>
            </a:extLst>
          </p:cNvPr>
          <p:cNvSpPr txBox="1"/>
          <p:nvPr/>
        </p:nvSpPr>
        <p:spPr>
          <a:xfrm>
            <a:off x="9875968" y="5107448"/>
            <a:ext cx="2143279" cy="923330"/>
          </a:xfrm>
          <a:prstGeom prst="rect">
            <a:avLst/>
          </a:prstGeom>
          <a:solidFill>
            <a:srgbClr val="FFFF00"/>
          </a:solidFill>
        </p:spPr>
        <p:txBody>
          <a:bodyPr wrap="none" rtlCol="0">
            <a:spAutoFit/>
          </a:bodyPr>
          <a:lstStyle/>
          <a:p>
            <a:pPr algn="ctr"/>
            <a:r>
              <a:rPr lang="en-US" b="1" dirty="0">
                <a:solidFill>
                  <a:prstClr val="black"/>
                </a:solidFill>
                <a:latin typeface="Calibri"/>
              </a:rPr>
              <a:t>2020-25</a:t>
            </a:r>
          </a:p>
          <a:p>
            <a:pPr algn="ctr"/>
            <a:r>
              <a:rPr lang="en-US" b="1" dirty="0">
                <a:solidFill>
                  <a:prstClr val="black"/>
                </a:solidFill>
                <a:latin typeface="Calibri"/>
              </a:rPr>
              <a:t>FCC Feasibility Study</a:t>
            </a:r>
          </a:p>
          <a:p>
            <a:pPr algn="ctr"/>
            <a:r>
              <a:rPr lang="en-US" b="1" dirty="0">
                <a:solidFill>
                  <a:prstClr val="black"/>
                </a:solidFill>
                <a:latin typeface="Calibri"/>
              </a:rPr>
              <a:t>FCCIS H2020 DS</a:t>
            </a:r>
            <a:endParaRPr lang="en-GB" b="1" dirty="0">
              <a:solidFill>
                <a:prstClr val="black"/>
              </a:solidFill>
              <a:latin typeface="Calibri"/>
            </a:endParaRPr>
          </a:p>
        </p:txBody>
      </p:sp>
    </p:spTree>
    <p:extLst>
      <p:ext uri="{BB962C8B-B14F-4D97-AF65-F5344CB8AC3E}">
        <p14:creationId xmlns:p14="http://schemas.microsoft.com/office/powerpoint/2010/main" val="36208753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620C15-0695-4C15-9473-C085EF0AE272}"/>
              </a:ext>
            </a:extLst>
          </p:cNvPr>
          <p:cNvSpPr>
            <a:spLocks noGrp="1"/>
          </p:cNvSpPr>
          <p:nvPr>
            <p:ph type="title"/>
          </p:nvPr>
        </p:nvSpPr>
        <p:spPr>
          <a:xfrm>
            <a:off x="412775" y="27905"/>
            <a:ext cx="11376025" cy="1065742"/>
          </a:xfrm>
        </p:spPr>
        <p:txBody>
          <a:bodyPr/>
          <a:lstStyle/>
          <a:p>
            <a:pPr lvl="0" defTabSz="457200">
              <a:lnSpc>
                <a:spcPct val="100000"/>
              </a:lnSpc>
              <a:spcBef>
                <a:spcPts val="0"/>
              </a:spcBef>
              <a:defRPr/>
            </a:pPr>
            <a:r>
              <a:rPr lang="en-US" sz="6000" kern="0" dirty="0">
                <a:solidFill>
                  <a:srgbClr val="FFFF00"/>
                </a:solidFill>
              </a:rPr>
              <a:t> </a:t>
            </a:r>
            <a:r>
              <a:rPr lang="en-US" dirty="0"/>
              <a:t>FCC-</a:t>
            </a:r>
            <a:r>
              <a:rPr lang="en-US" dirty="0" err="1"/>
              <a:t>ee</a:t>
            </a:r>
            <a:r>
              <a:rPr lang="en-US" dirty="0"/>
              <a:t> Design Concept</a:t>
            </a:r>
            <a:br>
              <a:rPr lang="en-US" sz="4400" dirty="0">
                <a:solidFill>
                  <a:srgbClr val="FFFF00"/>
                </a:solidFill>
                <a:latin typeface="Arial" panose="020B0604020202020204" pitchFamily="34" charset="0"/>
                <a:cs typeface="Arial" panose="020B0604020202020204" pitchFamily="34" charset="0"/>
              </a:rPr>
            </a:br>
            <a:endParaRPr lang="en-US" dirty="0"/>
          </a:p>
        </p:txBody>
      </p:sp>
      <p:sp>
        <p:nvSpPr>
          <p:cNvPr id="4" name="Date Placeholder 3">
            <a:extLst>
              <a:ext uri="{FF2B5EF4-FFF2-40B4-BE49-F238E27FC236}">
                <a16:creationId xmlns:a16="http://schemas.microsoft.com/office/drawing/2014/main" id="{43A885DB-C2F1-4B55-BDC5-A3CFFB4656C8}"/>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703B89F9-7316-41DF-BC6D-7370F4625AED}"/>
              </a:ext>
            </a:extLst>
          </p:cNvPr>
          <p:cNvSpPr>
            <a:spLocks noGrp="1"/>
          </p:cNvSpPr>
          <p:nvPr>
            <p:ph type="ftr" sz="quarter" idx="11"/>
          </p:nvPr>
        </p:nvSpPr>
        <p:spPr/>
        <p:txBody>
          <a:bodyPr/>
          <a:lstStyle/>
          <a:p>
            <a:r>
              <a:rPr lang="en-GB"/>
              <a:t>J. Mnich | CERN Highlights and Future Plans</a:t>
            </a:r>
            <a:endParaRPr lang="en-US" dirty="0"/>
          </a:p>
        </p:txBody>
      </p:sp>
      <p:sp>
        <p:nvSpPr>
          <p:cNvPr id="6" name="Slide Number Placeholder 5">
            <a:extLst>
              <a:ext uri="{FF2B5EF4-FFF2-40B4-BE49-F238E27FC236}">
                <a16:creationId xmlns:a16="http://schemas.microsoft.com/office/drawing/2014/main" id="{EDD37AD0-2D2E-4736-B154-1DA0885126DD}"/>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7" name="Rectangle 6">
            <a:extLst>
              <a:ext uri="{FF2B5EF4-FFF2-40B4-BE49-F238E27FC236}">
                <a16:creationId xmlns:a16="http://schemas.microsoft.com/office/drawing/2014/main" id="{2D8A1BAE-3839-4528-BD0F-02DEE1D4BD09}"/>
              </a:ext>
            </a:extLst>
          </p:cNvPr>
          <p:cNvSpPr/>
          <p:nvPr/>
        </p:nvSpPr>
        <p:spPr>
          <a:xfrm>
            <a:off x="2283518" y="4640084"/>
            <a:ext cx="1146468" cy="276999"/>
          </a:xfrm>
          <a:prstGeom prst="rect">
            <a:avLst/>
          </a:prstGeom>
          <a:solidFill>
            <a:srgbClr val="FFFF00"/>
          </a:solidFill>
        </p:spPr>
        <p:txBody>
          <a:bodyPr wrap="none">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C377B"/>
                </a:solidFill>
                <a:effectLst/>
                <a:uLnTx/>
                <a:uFillTx/>
                <a:latin typeface="Arial"/>
                <a:ea typeface="+mn-ea"/>
                <a:cs typeface="+mn-cs"/>
              </a:rPr>
              <a:t>Marica Biagini</a:t>
            </a:r>
          </a:p>
        </p:txBody>
      </p:sp>
      <p:sp>
        <p:nvSpPr>
          <p:cNvPr id="8" name="TextBox 7">
            <a:extLst>
              <a:ext uri="{FF2B5EF4-FFF2-40B4-BE49-F238E27FC236}">
                <a16:creationId xmlns:a16="http://schemas.microsoft.com/office/drawing/2014/main" id="{E7F8ECD5-BEA4-44F3-8A69-590F6B2A74C3}"/>
              </a:ext>
            </a:extLst>
          </p:cNvPr>
          <p:cNvSpPr txBox="1"/>
          <p:nvPr/>
        </p:nvSpPr>
        <p:spPr>
          <a:xfrm>
            <a:off x="7024586" y="1087260"/>
            <a:ext cx="5391439" cy="3853363"/>
          </a:xfrm>
          <a:prstGeom prst="rect">
            <a:avLst/>
          </a:prstGeom>
          <a:noFill/>
        </p:spPr>
        <p:txBody>
          <a:bodyPr wrap="square" rtlCol="0">
            <a:spAutoFit/>
          </a:bodyPr>
          <a:lstStyle/>
          <a:p>
            <a:pPr marL="0" lvl="1">
              <a:lnSpc>
                <a:spcPct val="90000"/>
              </a:lnSpc>
              <a:spcAft>
                <a:spcPts val="600"/>
              </a:spcAft>
              <a:buClr>
                <a:srgbClr val="0C377B"/>
              </a:buClr>
              <a:buSzPct val="80000"/>
              <a:defRPr/>
            </a:pPr>
            <a:r>
              <a:rPr lang="en-US" dirty="0">
                <a:solidFill>
                  <a:srgbClr val="080808"/>
                </a:solidFill>
                <a:latin typeface="Arial" panose="020B0604020202020204" pitchFamily="34" charset="0"/>
                <a:cs typeface="Arial" panose="020B0604020202020204" pitchFamily="34" charset="0"/>
              </a:rPr>
              <a:t>Based on lessons and techniques from past colliders (last 40 years)</a:t>
            </a:r>
            <a:endParaRPr lang="de-AT" dirty="0">
              <a:solidFill>
                <a:srgbClr val="080808"/>
              </a:solidFill>
            </a:endParaRPr>
          </a:p>
          <a:p>
            <a:pPr marL="285750" marR="0" lvl="1" indent="-285750" fontAlgn="auto">
              <a:lnSpc>
                <a:spcPct val="90000"/>
              </a:lnSpc>
              <a:spcAft>
                <a:spcPts val="600"/>
              </a:spcAft>
              <a:buClr>
                <a:srgbClr val="0C377B"/>
              </a:buClr>
              <a:buSzPct val="80000"/>
              <a:buFont typeface="Wingdings" panose="05000000000000000000" pitchFamily="2" charset="2"/>
              <a:buChar char="q"/>
              <a:defRPr/>
            </a:pPr>
            <a:r>
              <a:rPr lang="de-AT" dirty="0">
                <a:solidFill>
                  <a:srgbClr val="080808"/>
                </a:solidFill>
              </a:rPr>
              <a:t>B-</a:t>
            </a:r>
            <a:r>
              <a:rPr lang="de-AT" dirty="0" err="1">
                <a:solidFill>
                  <a:srgbClr val="080808"/>
                </a:solidFill>
              </a:rPr>
              <a:t>factories</a:t>
            </a:r>
            <a:r>
              <a:rPr lang="de-AT" dirty="0">
                <a:solidFill>
                  <a:srgbClr val="080808"/>
                </a:solidFill>
              </a:rPr>
              <a:t>:</a:t>
            </a:r>
            <a:r>
              <a:rPr lang="en-GB" dirty="0">
                <a:solidFill>
                  <a:srgbClr val="080808"/>
                </a:solidFill>
              </a:rPr>
              <a:t> KEKB &amp; PEP-II:</a:t>
            </a:r>
          </a:p>
          <a:p>
            <a:pPr marL="742950" lvl="2" indent="-285750">
              <a:lnSpc>
                <a:spcPct val="90000"/>
              </a:lnSpc>
              <a:spcAft>
                <a:spcPts val="600"/>
              </a:spcAft>
              <a:buClr>
                <a:srgbClr val="0C377B"/>
              </a:buClr>
              <a:buSzPct val="80000"/>
              <a:buFont typeface="Wingdings" panose="05000000000000000000" pitchFamily="2" charset="2"/>
              <a:buChar char="q"/>
              <a:defRPr/>
            </a:pPr>
            <a:r>
              <a:rPr lang="en-GB" dirty="0">
                <a:solidFill>
                  <a:srgbClr val="0034A8"/>
                </a:solidFill>
              </a:rPr>
              <a:t>double-ring lepton colliders, </a:t>
            </a:r>
          </a:p>
          <a:p>
            <a:pPr marL="742950" lvl="2" indent="-285750">
              <a:lnSpc>
                <a:spcPct val="90000"/>
              </a:lnSpc>
              <a:spcAft>
                <a:spcPts val="600"/>
              </a:spcAft>
              <a:buClr>
                <a:srgbClr val="0C377B"/>
              </a:buClr>
              <a:buSzPct val="80000"/>
              <a:buFont typeface="Wingdings" panose="05000000000000000000" pitchFamily="2" charset="2"/>
              <a:buChar char="q"/>
              <a:defRPr/>
            </a:pPr>
            <a:r>
              <a:rPr lang="en-GB" dirty="0">
                <a:solidFill>
                  <a:srgbClr val="0034A8"/>
                </a:solidFill>
              </a:rPr>
              <a:t>high beam currents, </a:t>
            </a:r>
          </a:p>
          <a:p>
            <a:pPr marL="742950" lvl="2" indent="-285750">
              <a:lnSpc>
                <a:spcPct val="90000"/>
              </a:lnSpc>
              <a:spcAft>
                <a:spcPts val="600"/>
              </a:spcAft>
              <a:buClr>
                <a:srgbClr val="0C377B"/>
              </a:buClr>
              <a:buSzPct val="80000"/>
              <a:buFont typeface="Wingdings" panose="05000000000000000000" pitchFamily="2" charset="2"/>
              <a:buChar char="q"/>
              <a:defRPr/>
            </a:pPr>
            <a:r>
              <a:rPr lang="en-GB" dirty="0">
                <a:solidFill>
                  <a:srgbClr val="0034A8"/>
                </a:solidFill>
              </a:rPr>
              <a:t>top-up injection</a:t>
            </a:r>
          </a:p>
          <a:p>
            <a:pPr marL="285750" marR="0" lvl="1" indent="-285750" fontAlgn="auto">
              <a:lnSpc>
                <a:spcPct val="90000"/>
              </a:lnSpc>
              <a:spcAft>
                <a:spcPts val="600"/>
              </a:spcAft>
              <a:buClr>
                <a:srgbClr val="0C377B"/>
              </a:buClr>
              <a:buSzPct val="80000"/>
              <a:buFont typeface="Wingdings" panose="05000000000000000000" pitchFamily="2" charset="2"/>
              <a:buChar char="q"/>
              <a:defRPr/>
            </a:pPr>
            <a:r>
              <a:rPr lang="en-GB" dirty="0">
                <a:solidFill>
                  <a:srgbClr val="080808"/>
                </a:solidFill>
              </a:rPr>
              <a:t>DAFNE: </a:t>
            </a:r>
            <a:r>
              <a:rPr lang="en-GB" dirty="0">
                <a:solidFill>
                  <a:srgbClr val="0034A8"/>
                </a:solidFill>
              </a:rPr>
              <a:t>crab waist, double ring</a:t>
            </a:r>
            <a:endParaRPr lang="de-AT" dirty="0">
              <a:solidFill>
                <a:srgbClr val="0034A8"/>
              </a:solidFill>
            </a:endParaRPr>
          </a:p>
          <a:p>
            <a:pPr marL="285750" marR="0" lvl="1" indent="-285750" fontAlgn="auto">
              <a:lnSpc>
                <a:spcPct val="90000"/>
              </a:lnSpc>
              <a:spcAft>
                <a:spcPts val="600"/>
              </a:spcAft>
              <a:buClr>
                <a:srgbClr val="0C377B"/>
              </a:buClr>
              <a:buSzPct val="80000"/>
              <a:buFont typeface="Wingdings" panose="05000000000000000000" pitchFamily="2" charset="2"/>
              <a:buChar char="q"/>
              <a:defRPr/>
            </a:pPr>
            <a:r>
              <a:rPr lang="en-GB" dirty="0">
                <a:solidFill>
                  <a:srgbClr val="080808"/>
                </a:solidFill>
              </a:rPr>
              <a:t>S-KEKB: </a:t>
            </a:r>
            <a:r>
              <a:rPr lang="en-GB" dirty="0">
                <a:solidFill>
                  <a:srgbClr val="0034A8"/>
                </a:solidFill>
              </a:rPr>
              <a:t>low by*, crab waist</a:t>
            </a:r>
            <a:endParaRPr lang="de-AT" dirty="0">
              <a:solidFill>
                <a:srgbClr val="0034A8"/>
              </a:solidFill>
            </a:endParaRPr>
          </a:p>
          <a:p>
            <a:pPr marL="285750" marR="0" lvl="1" indent="-285750" fontAlgn="auto">
              <a:lnSpc>
                <a:spcPct val="90000"/>
              </a:lnSpc>
              <a:spcAft>
                <a:spcPts val="600"/>
              </a:spcAft>
              <a:buClr>
                <a:srgbClr val="0C377B"/>
              </a:buClr>
              <a:buSzPct val="80000"/>
              <a:buFont typeface="Wingdings" panose="05000000000000000000" pitchFamily="2" charset="2"/>
              <a:buChar char="q"/>
              <a:defRPr/>
            </a:pPr>
            <a:r>
              <a:rPr lang="en-GB" dirty="0">
                <a:solidFill>
                  <a:srgbClr val="080808"/>
                </a:solidFill>
              </a:rPr>
              <a:t>LEP:  </a:t>
            </a:r>
            <a:r>
              <a:rPr lang="en-GB" dirty="0">
                <a:solidFill>
                  <a:srgbClr val="0034A8"/>
                </a:solidFill>
              </a:rPr>
              <a:t>high energy, SR effects</a:t>
            </a:r>
          </a:p>
          <a:p>
            <a:pPr marL="285750" marR="0" lvl="1" indent="-285750" fontAlgn="auto">
              <a:lnSpc>
                <a:spcPct val="90000"/>
              </a:lnSpc>
              <a:spcAft>
                <a:spcPts val="600"/>
              </a:spcAft>
              <a:buClr>
                <a:srgbClr val="0C377B"/>
              </a:buClr>
              <a:buSzPct val="80000"/>
              <a:buFont typeface="Wingdings" panose="05000000000000000000" pitchFamily="2" charset="2"/>
              <a:buChar char="q"/>
              <a:defRPr/>
            </a:pPr>
            <a:r>
              <a:rPr lang="en-GB" dirty="0">
                <a:solidFill>
                  <a:srgbClr val="2F2F2F"/>
                </a:solidFill>
              </a:rPr>
              <a:t>VEPP-4M, LEP: </a:t>
            </a:r>
            <a:r>
              <a:rPr lang="en-GB" dirty="0">
                <a:solidFill>
                  <a:srgbClr val="0034A8"/>
                </a:solidFill>
              </a:rPr>
              <a:t>precision E calibration </a:t>
            </a:r>
          </a:p>
          <a:p>
            <a:pPr marL="285750" marR="0" lvl="1" indent="-285750" fontAlgn="auto">
              <a:lnSpc>
                <a:spcPct val="90000"/>
              </a:lnSpc>
              <a:spcAft>
                <a:spcPts val="600"/>
              </a:spcAft>
              <a:buClr>
                <a:srgbClr val="0C377B"/>
              </a:buClr>
              <a:buSzPct val="80000"/>
              <a:buFont typeface="Wingdings" panose="05000000000000000000" pitchFamily="2" charset="2"/>
              <a:buChar char="q"/>
              <a:defRPr/>
            </a:pPr>
            <a:r>
              <a:rPr lang="en-GB" dirty="0">
                <a:solidFill>
                  <a:srgbClr val="080808"/>
                </a:solidFill>
              </a:rPr>
              <a:t>KEKB: </a:t>
            </a:r>
            <a:r>
              <a:rPr lang="en-GB" dirty="0">
                <a:solidFill>
                  <a:srgbClr val="0034A8"/>
                </a:solidFill>
              </a:rPr>
              <a:t>e</a:t>
            </a:r>
            <a:r>
              <a:rPr lang="en-GB" baseline="30000" dirty="0">
                <a:solidFill>
                  <a:srgbClr val="0034A8"/>
                </a:solidFill>
              </a:rPr>
              <a:t>+</a:t>
            </a:r>
            <a:r>
              <a:rPr lang="en-GB" dirty="0">
                <a:solidFill>
                  <a:srgbClr val="0034A8"/>
                </a:solidFill>
              </a:rPr>
              <a:t> source </a:t>
            </a:r>
          </a:p>
          <a:p>
            <a:pPr marL="285750" marR="0" lvl="1" indent="-285750" fontAlgn="auto">
              <a:lnSpc>
                <a:spcPct val="90000"/>
              </a:lnSpc>
              <a:spcAft>
                <a:spcPts val="600"/>
              </a:spcAft>
              <a:buClr>
                <a:srgbClr val="0C377B"/>
              </a:buClr>
              <a:buSzPct val="80000"/>
              <a:buFont typeface="Wingdings" panose="05000000000000000000" pitchFamily="2" charset="2"/>
              <a:buChar char="q"/>
              <a:defRPr/>
            </a:pPr>
            <a:r>
              <a:rPr lang="en-GB" dirty="0">
                <a:solidFill>
                  <a:srgbClr val="080808"/>
                </a:solidFill>
              </a:rPr>
              <a:t>HERA, LEP, RHIC:</a:t>
            </a:r>
            <a:r>
              <a:rPr lang="en-GB" dirty="0">
                <a:solidFill>
                  <a:srgbClr val="0034A8"/>
                </a:solidFill>
              </a:rPr>
              <a:t> spin gymnastics </a:t>
            </a:r>
          </a:p>
        </p:txBody>
      </p:sp>
      <p:pic>
        <p:nvPicPr>
          <p:cNvPr id="10" name="Picture 9">
            <a:extLst>
              <a:ext uri="{FF2B5EF4-FFF2-40B4-BE49-F238E27FC236}">
                <a16:creationId xmlns:a16="http://schemas.microsoft.com/office/drawing/2014/main" id="{413B0E9C-D373-4C6D-99EF-3E5CF115303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824"/>
          <a:stretch/>
        </p:blipFill>
        <p:spPr>
          <a:xfrm>
            <a:off x="32433" y="1052736"/>
            <a:ext cx="6786103" cy="4869811"/>
          </a:xfrm>
          <a:prstGeom prst="rect">
            <a:avLst/>
          </a:prstGeom>
        </p:spPr>
      </p:pic>
      <p:cxnSp>
        <p:nvCxnSpPr>
          <p:cNvPr id="11" name="Straight Arrow Connector 10">
            <a:extLst>
              <a:ext uri="{FF2B5EF4-FFF2-40B4-BE49-F238E27FC236}">
                <a16:creationId xmlns:a16="http://schemas.microsoft.com/office/drawing/2014/main" id="{ED162341-ADC7-4997-A68F-29452EEDDF68}"/>
              </a:ext>
            </a:extLst>
          </p:cNvPr>
          <p:cNvCxnSpPr>
            <a:cxnSpLocks/>
          </p:cNvCxnSpPr>
          <p:nvPr/>
        </p:nvCxnSpPr>
        <p:spPr>
          <a:xfrm flipV="1">
            <a:off x="2408708" y="1992796"/>
            <a:ext cx="2934202" cy="802255"/>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A9A306FC-6468-4F08-B16E-2D2473982D8E}"/>
              </a:ext>
            </a:extLst>
          </p:cNvPr>
          <p:cNvCxnSpPr/>
          <p:nvPr/>
        </p:nvCxnSpPr>
        <p:spPr>
          <a:xfrm flipV="1">
            <a:off x="5548960" y="2277987"/>
            <a:ext cx="144016" cy="549855"/>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sp>
        <p:nvSpPr>
          <p:cNvPr id="13" name="Rectangle 12">
            <a:extLst>
              <a:ext uri="{FF2B5EF4-FFF2-40B4-BE49-F238E27FC236}">
                <a16:creationId xmlns:a16="http://schemas.microsoft.com/office/drawing/2014/main" id="{455FAA9D-2B9F-45C4-AEA3-E9C6D1460FE0}"/>
              </a:ext>
            </a:extLst>
          </p:cNvPr>
          <p:cNvSpPr/>
          <p:nvPr/>
        </p:nvSpPr>
        <p:spPr>
          <a:xfrm>
            <a:off x="4901601" y="4942118"/>
            <a:ext cx="1470274" cy="338554"/>
          </a:xfrm>
          <a:prstGeom prst="rect">
            <a:avLst/>
          </a:prstGeom>
          <a:no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Marica Biagini</a:t>
            </a:r>
          </a:p>
        </p:txBody>
      </p:sp>
      <p:cxnSp>
        <p:nvCxnSpPr>
          <p:cNvPr id="14" name="Straight Arrow Connector 13">
            <a:extLst>
              <a:ext uri="{FF2B5EF4-FFF2-40B4-BE49-F238E27FC236}">
                <a16:creationId xmlns:a16="http://schemas.microsoft.com/office/drawing/2014/main" id="{0CFB9FEC-28D2-4862-A8EA-10D9228041A1}"/>
              </a:ext>
            </a:extLst>
          </p:cNvPr>
          <p:cNvCxnSpPr>
            <a:cxnSpLocks/>
          </p:cNvCxnSpPr>
          <p:nvPr/>
        </p:nvCxnSpPr>
        <p:spPr>
          <a:xfrm flipV="1">
            <a:off x="4019143" y="1381586"/>
            <a:ext cx="852721" cy="608417"/>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8C12E9BE-235B-4BCE-BB21-97749B5F2316}"/>
              </a:ext>
            </a:extLst>
          </p:cNvPr>
          <p:cNvCxnSpPr>
            <a:cxnSpLocks/>
          </p:cNvCxnSpPr>
          <p:nvPr/>
        </p:nvCxnSpPr>
        <p:spPr>
          <a:xfrm flipV="1">
            <a:off x="3928184" y="1304329"/>
            <a:ext cx="871672" cy="139570"/>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597865D7-C09F-4602-8FA5-C6F30952E5E5}"/>
              </a:ext>
            </a:extLst>
          </p:cNvPr>
          <p:cNvCxnSpPr>
            <a:cxnSpLocks/>
          </p:cNvCxnSpPr>
          <p:nvPr/>
        </p:nvCxnSpPr>
        <p:spPr>
          <a:xfrm flipV="1">
            <a:off x="3761215" y="2277987"/>
            <a:ext cx="1787745" cy="1262843"/>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546008A4-2DFB-4B64-BDAE-6605152F3DDA}"/>
              </a:ext>
            </a:extLst>
          </p:cNvPr>
          <p:cNvSpPr txBox="1"/>
          <p:nvPr/>
        </p:nvSpPr>
        <p:spPr>
          <a:xfrm>
            <a:off x="1559496" y="5877272"/>
            <a:ext cx="9914643" cy="400110"/>
          </a:xfrm>
          <a:prstGeom prst="rect">
            <a:avLst/>
          </a:prstGeom>
          <a:noFill/>
        </p:spPr>
        <p:txBody>
          <a:bodyPr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GB" sz="2000" dirty="0">
                <a:solidFill>
                  <a:srgbClr val="FF0000"/>
                </a:solidFill>
                <a:latin typeface="Calibri"/>
              </a:rPr>
              <a:t>C</a:t>
            </a:r>
            <a:r>
              <a:rPr kumimoji="0" lang="en-GB" sz="2000" i="0" u="none" strike="noStrike" kern="1200" cap="none" spc="0" normalizeH="0" baseline="0" noProof="0" dirty="0" err="1">
                <a:ln>
                  <a:noFill/>
                </a:ln>
                <a:solidFill>
                  <a:srgbClr val="FF0000"/>
                </a:solidFill>
                <a:effectLst/>
                <a:uLnTx/>
                <a:uFillTx/>
                <a:latin typeface="Calibri"/>
                <a:ea typeface="+mn-ea"/>
                <a:cs typeface="+mn-cs"/>
              </a:rPr>
              <a:t>ombining</a:t>
            </a:r>
            <a:r>
              <a:rPr kumimoji="0" lang="en-GB" sz="2000" i="0" u="none" strike="noStrike" kern="1200" cap="none" spc="0" normalizeH="0" baseline="0" noProof="0" dirty="0">
                <a:ln>
                  <a:noFill/>
                </a:ln>
                <a:solidFill>
                  <a:srgbClr val="FF0000"/>
                </a:solidFill>
                <a:effectLst/>
                <a:uLnTx/>
                <a:uFillTx/>
                <a:latin typeface="Calibri"/>
                <a:ea typeface="+mn-ea"/>
                <a:cs typeface="+mn-cs"/>
              </a:rPr>
              <a:t> successful ingredients of several recent colliders → highest luminosities &amp; energies</a:t>
            </a:r>
          </a:p>
        </p:txBody>
      </p:sp>
    </p:spTree>
    <p:extLst>
      <p:ext uri="{BB962C8B-B14F-4D97-AF65-F5344CB8AC3E}">
        <p14:creationId xmlns:p14="http://schemas.microsoft.com/office/powerpoint/2010/main" val="7923518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444BDD-8862-4722-82E5-5F911E95A86A}"/>
              </a:ext>
            </a:extLst>
          </p:cNvPr>
          <p:cNvSpPr>
            <a:spLocks noGrp="1"/>
          </p:cNvSpPr>
          <p:nvPr>
            <p:ph type="title"/>
          </p:nvPr>
        </p:nvSpPr>
        <p:spPr/>
        <p:txBody>
          <a:bodyPr/>
          <a:lstStyle/>
          <a:p>
            <a:pPr algn="ctr"/>
            <a:r>
              <a:rPr lang="en-US" dirty="0"/>
              <a:t>FCC-</a:t>
            </a:r>
            <a:r>
              <a:rPr lang="en-US" dirty="0" err="1"/>
              <a:t>hh</a:t>
            </a:r>
            <a:r>
              <a:rPr lang="en-US" dirty="0"/>
              <a:t>: Highest Collision Energies</a:t>
            </a:r>
          </a:p>
        </p:txBody>
      </p:sp>
      <p:sp>
        <p:nvSpPr>
          <p:cNvPr id="4" name="Date Placeholder 3">
            <a:extLst>
              <a:ext uri="{FF2B5EF4-FFF2-40B4-BE49-F238E27FC236}">
                <a16:creationId xmlns:a16="http://schemas.microsoft.com/office/drawing/2014/main" id="{93E2A3AF-C85C-4B41-AB37-055EB56CFCBC}"/>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6D4C6347-95C7-4AD2-B831-0DAC9097CC27}"/>
              </a:ext>
            </a:extLst>
          </p:cNvPr>
          <p:cNvSpPr>
            <a:spLocks noGrp="1"/>
          </p:cNvSpPr>
          <p:nvPr>
            <p:ph type="ftr" sz="quarter" idx="11"/>
          </p:nvPr>
        </p:nvSpPr>
        <p:spPr/>
        <p:txBody>
          <a:bodyPr/>
          <a:lstStyle/>
          <a:p>
            <a:r>
              <a:rPr lang="en-GB"/>
              <a:t>J. Mnich | CERN Highlights and Future Plans</a:t>
            </a:r>
            <a:endParaRPr lang="en-US" dirty="0"/>
          </a:p>
        </p:txBody>
      </p:sp>
      <p:sp>
        <p:nvSpPr>
          <p:cNvPr id="6" name="Slide Number Placeholder 5">
            <a:extLst>
              <a:ext uri="{FF2B5EF4-FFF2-40B4-BE49-F238E27FC236}">
                <a16:creationId xmlns:a16="http://schemas.microsoft.com/office/drawing/2014/main" id="{753B47CA-D805-40FA-900A-247E8FCAACD0}"/>
              </a:ext>
            </a:extLst>
          </p:cNvPr>
          <p:cNvSpPr>
            <a:spLocks noGrp="1"/>
          </p:cNvSpPr>
          <p:nvPr>
            <p:ph type="sldNum" sz="quarter" idx="12"/>
          </p:nvPr>
        </p:nvSpPr>
        <p:spPr/>
        <p:txBody>
          <a:bodyPr/>
          <a:lstStyle/>
          <a:p>
            <a:fld id="{36B5EA5A-BC32-A742-B11B-8E7414D5B535}" type="slidenum">
              <a:rPr lang="en-US" smtClean="0"/>
              <a:pPr/>
              <a:t>26</a:t>
            </a:fld>
            <a:endParaRPr lang="en-US" dirty="0"/>
          </a:p>
        </p:txBody>
      </p:sp>
      <p:grpSp>
        <p:nvGrpSpPr>
          <p:cNvPr id="11" name="Group 10">
            <a:extLst>
              <a:ext uri="{FF2B5EF4-FFF2-40B4-BE49-F238E27FC236}">
                <a16:creationId xmlns:a16="http://schemas.microsoft.com/office/drawing/2014/main" id="{59608AB6-0221-4321-9E7D-AACC7542FA5F}"/>
              </a:ext>
            </a:extLst>
          </p:cNvPr>
          <p:cNvGrpSpPr/>
          <p:nvPr/>
        </p:nvGrpSpPr>
        <p:grpSpPr>
          <a:xfrm>
            <a:off x="191344" y="1196752"/>
            <a:ext cx="7049978" cy="4248472"/>
            <a:chOff x="342166" y="1124744"/>
            <a:chExt cx="5934147" cy="3146493"/>
          </a:xfrm>
        </p:grpSpPr>
        <p:pic>
          <p:nvPicPr>
            <p:cNvPr id="8" name="Picture 7">
              <a:extLst>
                <a:ext uri="{FF2B5EF4-FFF2-40B4-BE49-F238E27FC236}">
                  <a16:creationId xmlns:a16="http://schemas.microsoft.com/office/drawing/2014/main" id="{2760B0A8-1DB3-4344-B68E-C62CF1D6C3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2166" y="1124744"/>
              <a:ext cx="5934147" cy="3146493"/>
            </a:xfrm>
            <a:prstGeom prst="rect">
              <a:avLst/>
            </a:prstGeom>
          </p:spPr>
        </p:pic>
        <p:cxnSp>
          <p:nvCxnSpPr>
            <p:cNvPr id="9" name="Straight Arrow Connector 8">
              <a:extLst>
                <a:ext uri="{FF2B5EF4-FFF2-40B4-BE49-F238E27FC236}">
                  <a16:creationId xmlns:a16="http://schemas.microsoft.com/office/drawing/2014/main" id="{FFBBA385-F170-4545-A848-EECC4E025C90}"/>
                </a:ext>
              </a:extLst>
            </p:cNvPr>
            <p:cNvCxnSpPr/>
            <p:nvPr/>
          </p:nvCxnSpPr>
          <p:spPr>
            <a:xfrm flipV="1">
              <a:off x="3604509" y="2080671"/>
              <a:ext cx="576064" cy="393292"/>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10" name="Straight Arrow Connector 9">
              <a:extLst>
                <a:ext uri="{FF2B5EF4-FFF2-40B4-BE49-F238E27FC236}">
                  <a16:creationId xmlns:a16="http://schemas.microsoft.com/office/drawing/2014/main" id="{6B39DA27-1671-4A59-88C3-B5F9BD3F2D6F}"/>
                </a:ext>
              </a:extLst>
            </p:cNvPr>
            <p:cNvCxnSpPr/>
            <p:nvPr/>
          </p:nvCxnSpPr>
          <p:spPr>
            <a:xfrm flipV="1">
              <a:off x="4410012" y="1524482"/>
              <a:ext cx="576064" cy="393292"/>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grpSp>
      <p:sp>
        <p:nvSpPr>
          <p:cNvPr id="12" name="Rectangle 11">
            <a:extLst>
              <a:ext uri="{FF2B5EF4-FFF2-40B4-BE49-F238E27FC236}">
                <a16:creationId xmlns:a16="http://schemas.microsoft.com/office/drawing/2014/main" id="{E43FAD2D-4D96-40D9-8795-6DD4DE9354F4}"/>
              </a:ext>
            </a:extLst>
          </p:cNvPr>
          <p:cNvSpPr/>
          <p:nvPr/>
        </p:nvSpPr>
        <p:spPr>
          <a:xfrm>
            <a:off x="7272217" y="1268760"/>
            <a:ext cx="4919783" cy="3631763"/>
          </a:xfrm>
          <a:prstGeom prst="rect">
            <a:avLst/>
          </a:prstGeom>
        </p:spPr>
        <p:txBody>
          <a:bodyPr wrap="square">
            <a:spAutoFit/>
          </a:bodyPr>
          <a:lstStyle/>
          <a:p>
            <a:pPr>
              <a:spcBef>
                <a:spcPts val="1200"/>
              </a:spcBef>
              <a:buClr>
                <a:schemeClr val="tx2"/>
              </a:buClr>
            </a:pPr>
            <a:r>
              <a:rPr lang="en-US" dirty="0">
                <a:solidFill>
                  <a:srgbClr val="2F2F2F"/>
                </a:solidFill>
              </a:rPr>
              <a:t>Key challenges:</a:t>
            </a:r>
          </a:p>
          <a:p>
            <a:pPr marL="285750" indent="-285750">
              <a:spcBef>
                <a:spcPts val="1200"/>
              </a:spcBef>
              <a:buClr>
                <a:schemeClr val="tx2"/>
              </a:buClr>
              <a:buFont typeface="Wingdings" panose="05000000000000000000" pitchFamily="2" charset="2"/>
              <a:buChar char="q"/>
            </a:pPr>
            <a:r>
              <a:rPr lang="en-US" dirty="0">
                <a:solidFill>
                  <a:srgbClr val="2F2F2F"/>
                </a:solidFill>
              </a:rPr>
              <a:t>Order of magnitude performance increase          in both energy &amp; luminosity </a:t>
            </a:r>
          </a:p>
          <a:p>
            <a:pPr marL="285750" indent="-285750">
              <a:spcBef>
                <a:spcPts val="1200"/>
              </a:spcBef>
              <a:buClr>
                <a:schemeClr val="tx2"/>
              </a:buClr>
              <a:buFont typeface="Wingdings" panose="05000000000000000000" pitchFamily="2" charset="2"/>
              <a:buChar char="q"/>
            </a:pPr>
            <a:r>
              <a:rPr lang="en-US" dirty="0">
                <a:solidFill>
                  <a:srgbClr val="2F2F2F"/>
                </a:solidFill>
              </a:rPr>
              <a:t>100 </a:t>
            </a:r>
            <a:r>
              <a:rPr lang="en-US" dirty="0" err="1">
                <a:solidFill>
                  <a:srgbClr val="2F2F2F"/>
                </a:solidFill>
              </a:rPr>
              <a:t>TeV</a:t>
            </a:r>
            <a:r>
              <a:rPr lang="en-US" dirty="0">
                <a:solidFill>
                  <a:srgbClr val="2F2F2F"/>
                </a:solidFill>
              </a:rPr>
              <a:t> cm collision energy                                   (vs 14 </a:t>
            </a:r>
            <a:r>
              <a:rPr lang="en-US" dirty="0" err="1">
                <a:solidFill>
                  <a:srgbClr val="2F2F2F"/>
                </a:solidFill>
              </a:rPr>
              <a:t>TeV</a:t>
            </a:r>
            <a:r>
              <a:rPr lang="en-US" dirty="0">
                <a:solidFill>
                  <a:srgbClr val="2F2F2F"/>
                </a:solidFill>
              </a:rPr>
              <a:t> for LHC)</a:t>
            </a:r>
            <a:r>
              <a:rPr lang="en-US" dirty="0">
                <a:solidFill>
                  <a:srgbClr val="2F2F2F"/>
                </a:solidFill>
                <a:sym typeface="Wingdings" panose="05000000000000000000" pitchFamily="2" charset="2"/>
              </a:rPr>
              <a:t> </a:t>
            </a:r>
            <a:endParaRPr lang="en-US" dirty="0">
              <a:solidFill>
                <a:srgbClr val="2F2F2F"/>
              </a:solidFill>
            </a:endParaRPr>
          </a:p>
          <a:p>
            <a:pPr marL="285750" indent="-285750">
              <a:spcBef>
                <a:spcPts val="1200"/>
              </a:spcBef>
              <a:buClr>
                <a:schemeClr val="tx2"/>
              </a:buClr>
              <a:buFont typeface="Wingdings" panose="05000000000000000000" pitchFamily="2" charset="2"/>
              <a:buChar char="q"/>
            </a:pPr>
            <a:r>
              <a:rPr lang="en-US" dirty="0">
                <a:solidFill>
                  <a:srgbClr val="2F2F2F"/>
                </a:solidFill>
              </a:rPr>
              <a:t>20 ab</a:t>
            </a:r>
            <a:r>
              <a:rPr lang="en-US" baseline="30000" dirty="0">
                <a:solidFill>
                  <a:srgbClr val="2F2F2F"/>
                </a:solidFill>
              </a:rPr>
              <a:t>-1</a:t>
            </a:r>
            <a:r>
              <a:rPr lang="en-US" dirty="0">
                <a:solidFill>
                  <a:srgbClr val="2F2F2F"/>
                </a:solidFill>
              </a:rPr>
              <a:t> per experiment collected over 25 years of operation (vs 3 ab</a:t>
            </a:r>
            <a:r>
              <a:rPr lang="en-US" baseline="30000" dirty="0">
                <a:solidFill>
                  <a:srgbClr val="2F2F2F"/>
                </a:solidFill>
              </a:rPr>
              <a:t>-1</a:t>
            </a:r>
            <a:r>
              <a:rPr lang="en-US" dirty="0">
                <a:solidFill>
                  <a:srgbClr val="2F2F2F"/>
                </a:solidFill>
              </a:rPr>
              <a:t> for LHC)</a:t>
            </a:r>
          </a:p>
          <a:p>
            <a:pPr marL="285750" indent="-285750">
              <a:spcBef>
                <a:spcPts val="1200"/>
              </a:spcBef>
              <a:buClr>
                <a:schemeClr val="tx2"/>
              </a:buClr>
              <a:buFont typeface="Wingdings" panose="05000000000000000000" pitchFamily="2" charset="2"/>
              <a:buChar char="q"/>
            </a:pPr>
            <a:r>
              <a:rPr lang="en-US" dirty="0">
                <a:solidFill>
                  <a:srgbClr val="2F2F2F"/>
                </a:solidFill>
              </a:rPr>
              <a:t>Similar performance increase as from </a:t>
            </a:r>
            <a:r>
              <a:rPr lang="en-US" dirty="0" err="1">
                <a:solidFill>
                  <a:srgbClr val="2F2F2F"/>
                </a:solidFill>
              </a:rPr>
              <a:t>Tevatron</a:t>
            </a:r>
            <a:r>
              <a:rPr lang="en-US" dirty="0">
                <a:solidFill>
                  <a:srgbClr val="2F2F2F"/>
                </a:solidFill>
              </a:rPr>
              <a:t> to LHC</a:t>
            </a:r>
          </a:p>
          <a:p>
            <a:pPr marL="285750" indent="-285750">
              <a:spcBef>
                <a:spcPts val="1200"/>
              </a:spcBef>
              <a:buClr>
                <a:schemeClr val="tx2"/>
              </a:buClr>
              <a:buFont typeface="Wingdings" panose="05000000000000000000" pitchFamily="2" charset="2"/>
              <a:buChar char="q"/>
            </a:pPr>
            <a:r>
              <a:rPr lang="en-US" dirty="0">
                <a:solidFill>
                  <a:srgbClr val="2F2F2F"/>
                </a:solidFill>
              </a:rPr>
              <a:t>Key technology: high-field magnets</a:t>
            </a:r>
          </a:p>
        </p:txBody>
      </p:sp>
    </p:spTree>
    <p:extLst>
      <p:ext uri="{BB962C8B-B14F-4D97-AF65-F5344CB8AC3E}">
        <p14:creationId xmlns:p14="http://schemas.microsoft.com/office/powerpoint/2010/main" val="5514866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28.05.2024</a:t>
            </a:r>
            <a:endParaRPr lang="fr-FR" dirty="0"/>
          </a:p>
        </p:txBody>
      </p:sp>
      <p:sp>
        <p:nvSpPr>
          <p:cNvPr id="5" name="Title 4"/>
          <p:cNvSpPr>
            <a:spLocks noGrp="1"/>
          </p:cNvSpPr>
          <p:nvPr>
            <p:ph type="title"/>
          </p:nvPr>
        </p:nvSpPr>
        <p:spPr/>
        <p:txBody>
          <a:bodyPr>
            <a:normAutofit fontScale="90000"/>
          </a:bodyPr>
          <a:lstStyle/>
          <a:p>
            <a:r>
              <a:rPr lang="en-US" sz="3800" dirty="0"/>
              <a:t>CERN’s technological innovations have important applications in medicine and healthcare</a:t>
            </a:r>
          </a:p>
        </p:txBody>
      </p:sp>
      <p:pic>
        <p:nvPicPr>
          <p:cNvPr id="10" name="Picture Placeholder 9"/>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697984" y="2112646"/>
            <a:ext cx="2605088" cy="2062162"/>
          </a:xfrm>
        </p:spPr>
      </p:pic>
      <p:sp>
        <p:nvSpPr>
          <p:cNvPr id="14" name="ZoneTexte 25"/>
          <p:cNvSpPr txBox="1"/>
          <p:nvPr/>
        </p:nvSpPr>
        <p:spPr>
          <a:xfrm>
            <a:off x="697984" y="4175126"/>
            <a:ext cx="2605088" cy="2062162"/>
          </a:xfrm>
          <a:prstGeom prst="rect">
            <a:avLst/>
          </a:prstGeom>
          <a:solidFill>
            <a:schemeClr val="accent1"/>
          </a:solidFill>
        </p:spPr>
        <p:txBody>
          <a:bodyPr wrap="square" rtlCol="0" anchor="ctr" anchorCtr="0">
            <a:noAutofit/>
          </a:bodyPr>
          <a:lstStyle/>
          <a:p>
            <a:pPr algn="ctr"/>
            <a:r>
              <a:rPr lang="en-US" dirty="0">
                <a:solidFill>
                  <a:schemeClr val="bg1"/>
                </a:solidFill>
                <a:latin typeface="Arial" charset="0"/>
                <a:ea typeface="Arial" charset="0"/>
                <a:cs typeface="Arial" charset="0"/>
              </a:rPr>
              <a:t>Accelerator technologies are applied in cancer radiotherapy with protons, ions and electrons.</a:t>
            </a:r>
          </a:p>
        </p:txBody>
      </p:sp>
      <p:sp>
        <p:nvSpPr>
          <p:cNvPr id="15" name="ZoneTexte 25"/>
          <p:cNvSpPr txBox="1"/>
          <p:nvPr/>
        </p:nvSpPr>
        <p:spPr>
          <a:xfrm>
            <a:off x="6159500" y="4175126"/>
            <a:ext cx="2605088" cy="2062162"/>
          </a:xfrm>
          <a:prstGeom prst="rect">
            <a:avLst/>
          </a:prstGeom>
          <a:solidFill>
            <a:schemeClr val="accent1"/>
          </a:solidFill>
        </p:spPr>
        <p:txBody>
          <a:bodyPr wrap="square" rtlCol="0" anchor="ctr" anchorCtr="0">
            <a:noAutofit/>
          </a:bodyPr>
          <a:lstStyle/>
          <a:p>
            <a:pPr algn="ctr"/>
            <a:r>
              <a:rPr lang="en-US" dirty="0">
                <a:solidFill>
                  <a:schemeClr val="bg1"/>
                </a:solidFill>
                <a:latin typeface="Arial" charset="0"/>
                <a:ea typeface="Arial" charset="0"/>
                <a:cs typeface="Arial" charset="0"/>
              </a:rPr>
              <a:t>Pixel detector technologies are </a:t>
            </a:r>
          </a:p>
          <a:p>
            <a:pPr algn="ctr"/>
            <a:r>
              <a:rPr lang="en-US" dirty="0">
                <a:solidFill>
                  <a:schemeClr val="bg1"/>
                </a:solidFill>
                <a:latin typeface="Arial" charset="0"/>
                <a:ea typeface="Arial" charset="0"/>
                <a:cs typeface="Arial" charset="0"/>
              </a:rPr>
              <a:t>used for high resolution </a:t>
            </a:r>
            <a:br>
              <a:rPr lang="en-US" dirty="0">
                <a:solidFill>
                  <a:schemeClr val="bg1"/>
                </a:solidFill>
                <a:latin typeface="Arial" charset="0"/>
                <a:ea typeface="Arial" charset="0"/>
                <a:cs typeface="Arial" charset="0"/>
              </a:rPr>
            </a:br>
            <a:r>
              <a:rPr lang="en-US" dirty="0">
                <a:solidFill>
                  <a:schemeClr val="bg1"/>
                </a:solidFill>
                <a:latin typeface="Arial" charset="0"/>
                <a:ea typeface="Arial" charset="0"/>
                <a:cs typeface="Arial" charset="0"/>
              </a:rPr>
              <a:t>3D </a:t>
            </a:r>
            <a:r>
              <a:rPr lang="en-US" dirty="0" err="1">
                <a:solidFill>
                  <a:schemeClr val="bg1"/>
                </a:solidFill>
                <a:latin typeface="Arial" charset="0"/>
                <a:ea typeface="Arial" charset="0"/>
                <a:cs typeface="Arial" charset="0"/>
              </a:rPr>
              <a:t>colour</a:t>
            </a:r>
            <a:r>
              <a:rPr lang="en-US" dirty="0">
                <a:solidFill>
                  <a:schemeClr val="bg1"/>
                </a:solidFill>
                <a:latin typeface="Arial" charset="0"/>
                <a:ea typeface="Arial" charset="0"/>
                <a:cs typeface="Arial" charset="0"/>
              </a:rPr>
              <a:t> X-ray imaging.</a:t>
            </a:r>
          </a:p>
        </p:txBody>
      </p:sp>
      <p:sp>
        <p:nvSpPr>
          <p:cNvPr id="6" name="TextBox 5">
            <a:extLst>
              <a:ext uri="{FF2B5EF4-FFF2-40B4-BE49-F238E27FC236}">
                <a16:creationId xmlns:a16="http://schemas.microsoft.com/office/drawing/2014/main" id="{5E55D8E6-893B-4245-9B93-C72368AD9403}"/>
              </a:ext>
            </a:extLst>
          </p:cNvPr>
          <p:cNvSpPr txBox="1"/>
          <p:nvPr/>
        </p:nvSpPr>
        <p:spPr>
          <a:xfrm>
            <a:off x="2939013" y="4017446"/>
            <a:ext cx="420766" cy="153888"/>
          </a:xfrm>
          <a:prstGeom prst="rect">
            <a:avLst/>
          </a:prstGeom>
          <a:noFill/>
        </p:spPr>
        <p:txBody>
          <a:bodyPr wrap="square" rtlCol="0">
            <a:spAutoFit/>
          </a:bodyPr>
          <a:lstStyle/>
          <a:p>
            <a:r>
              <a:rPr lang="en-US" sz="400" dirty="0">
                <a:solidFill>
                  <a:schemeClr val="bg1"/>
                </a:solidFill>
              </a:rPr>
              <a:t>© CNAO</a:t>
            </a:r>
          </a:p>
        </p:txBody>
      </p:sp>
      <p:sp>
        <p:nvSpPr>
          <p:cNvPr id="39" name="TextBox 38">
            <a:extLst>
              <a:ext uri="{FF2B5EF4-FFF2-40B4-BE49-F238E27FC236}">
                <a16:creationId xmlns:a16="http://schemas.microsoft.com/office/drawing/2014/main" id="{C942BF56-8C4E-DA4A-A68A-3732326E5695}"/>
              </a:ext>
            </a:extLst>
          </p:cNvPr>
          <p:cNvSpPr txBox="1"/>
          <p:nvPr/>
        </p:nvSpPr>
        <p:spPr>
          <a:xfrm>
            <a:off x="8159526" y="3777847"/>
            <a:ext cx="605062" cy="153888"/>
          </a:xfrm>
          <a:prstGeom prst="rect">
            <a:avLst/>
          </a:prstGeom>
          <a:noFill/>
        </p:spPr>
        <p:txBody>
          <a:bodyPr wrap="square" rtlCol="0">
            <a:spAutoFit/>
          </a:bodyPr>
          <a:lstStyle/>
          <a:p>
            <a:r>
              <a:rPr lang="en-US" sz="400" dirty="0">
                <a:solidFill>
                  <a:schemeClr val="bg1"/>
                </a:solidFill>
              </a:rPr>
              <a:t>© </a:t>
            </a:r>
            <a:r>
              <a:rPr lang="en-US" sz="400" dirty="0" err="1">
                <a:solidFill>
                  <a:schemeClr val="bg1"/>
                </a:solidFill>
              </a:rPr>
              <a:t>marsbioimaging</a:t>
            </a:r>
            <a:endParaRPr lang="en-US" sz="400" dirty="0">
              <a:solidFill>
                <a:schemeClr val="bg1"/>
              </a:solidFill>
            </a:endParaRPr>
          </a:p>
        </p:txBody>
      </p:sp>
      <p:sp>
        <p:nvSpPr>
          <p:cNvPr id="23" name="ZoneTexte 25">
            <a:extLst>
              <a:ext uri="{FF2B5EF4-FFF2-40B4-BE49-F238E27FC236}">
                <a16:creationId xmlns:a16="http://schemas.microsoft.com/office/drawing/2014/main" id="{6FB94AF1-59DB-044F-AE0A-47CF6BAD7337}"/>
              </a:ext>
            </a:extLst>
          </p:cNvPr>
          <p:cNvSpPr txBox="1"/>
          <p:nvPr/>
        </p:nvSpPr>
        <p:spPr>
          <a:xfrm>
            <a:off x="3427413" y="2112646"/>
            <a:ext cx="2606400" cy="2062162"/>
          </a:xfrm>
          <a:prstGeom prst="rect">
            <a:avLst/>
          </a:prstGeom>
          <a:solidFill>
            <a:schemeClr val="accent1"/>
          </a:solidFill>
        </p:spPr>
        <p:txBody>
          <a:bodyPr wrap="square" rtlCol="0" anchor="ctr" anchorCtr="0">
            <a:noAutofit/>
          </a:bodyPr>
          <a:lstStyle/>
          <a:p>
            <a:pPr algn="ctr"/>
            <a:r>
              <a:rPr lang="en-US" dirty="0">
                <a:solidFill>
                  <a:schemeClr val="bg1"/>
                </a:solidFill>
              </a:rPr>
              <a:t>Technologies applied</a:t>
            </a:r>
          </a:p>
          <a:p>
            <a:pPr algn="ctr"/>
            <a:r>
              <a:rPr lang="en-US" dirty="0">
                <a:solidFill>
                  <a:schemeClr val="bg1"/>
                </a:solidFill>
              </a:rPr>
              <a:t> at CERN are also used in PET, for medical imaging and diagnostics.</a:t>
            </a:r>
            <a:endParaRPr lang="en-US" dirty="0">
              <a:solidFill>
                <a:schemeClr val="bg1"/>
              </a:solidFill>
              <a:latin typeface="Arial" charset="0"/>
              <a:ea typeface="Arial" charset="0"/>
              <a:cs typeface="Arial" charset="0"/>
            </a:endParaRPr>
          </a:p>
        </p:txBody>
      </p:sp>
      <p:pic>
        <p:nvPicPr>
          <p:cNvPr id="13" name="Picture Placeholder 12">
            <a:extLst>
              <a:ext uri="{FF2B5EF4-FFF2-40B4-BE49-F238E27FC236}">
                <a16:creationId xmlns:a16="http://schemas.microsoft.com/office/drawing/2014/main" id="{77397E03-09EF-244E-B1B4-066A9F656662}"/>
              </a:ext>
            </a:extLst>
          </p:cNvPr>
          <p:cNvPicPr>
            <a:picLocks noGrp="1" noChangeAspect="1"/>
          </p:cNvPicPr>
          <p:nvPr>
            <p:ph type="pic" sz="quarter" idx="15"/>
          </p:nvPr>
        </p:nvPicPr>
        <p:blipFill rotWithShape="1">
          <a:blip r:embed="rId4" cstate="hqprint">
            <a:extLst>
              <a:ext uri="{28A0092B-C50C-407E-A947-70E740481C1C}">
                <a14:useLocalDpi xmlns:a14="http://schemas.microsoft.com/office/drawing/2010/main"/>
              </a:ext>
            </a:extLst>
          </a:blip>
          <a:srcRect/>
          <a:stretch/>
        </p:blipFill>
        <p:spPr>
          <a:xfrm>
            <a:off x="6159283" y="2112646"/>
            <a:ext cx="2604737" cy="2062480"/>
          </a:xfrm>
        </p:spPr>
      </p:pic>
      <p:pic>
        <p:nvPicPr>
          <p:cNvPr id="11" name="Picture Placeholder 10">
            <a:extLst>
              <a:ext uri="{FF2B5EF4-FFF2-40B4-BE49-F238E27FC236}">
                <a16:creationId xmlns:a16="http://schemas.microsoft.com/office/drawing/2014/main" id="{33EFD053-54C8-CB48-BD6B-74296B737705}"/>
              </a:ext>
            </a:extLst>
          </p:cNvPr>
          <p:cNvPicPr>
            <a:picLocks noGrp="1"/>
          </p:cNvPicPr>
          <p:nvPr>
            <p:ph type="pic" sz="quarter" idx="14"/>
          </p:nvPr>
        </p:nvPicPr>
        <p:blipFill rotWithShape="1">
          <a:blip r:embed="rId5" cstate="hqprint">
            <a:extLst>
              <a:ext uri="{28A0092B-C50C-407E-A947-70E740481C1C}">
                <a14:useLocalDpi xmlns:a14="http://schemas.microsoft.com/office/drawing/2010/main"/>
              </a:ext>
            </a:extLst>
          </a:blip>
          <a:srcRect/>
          <a:stretch/>
        </p:blipFill>
        <p:spPr>
          <a:xfrm>
            <a:off x="3427413" y="4174488"/>
            <a:ext cx="2604737" cy="2062800"/>
          </a:xfrm>
        </p:spPr>
      </p:pic>
      <p:sp>
        <p:nvSpPr>
          <p:cNvPr id="16" name="TextBox 15">
            <a:extLst>
              <a:ext uri="{FF2B5EF4-FFF2-40B4-BE49-F238E27FC236}">
                <a16:creationId xmlns:a16="http://schemas.microsoft.com/office/drawing/2014/main" id="{B0C25873-819D-7C44-AFDE-03E46308C7D6}"/>
              </a:ext>
            </a:extLst>
          </p:cNvPr>
          <p:cNvSpPr txBox="1"/>
          <p:nvPr/>
        </p:nvSpPr>
        <p:spPr>
          <a:xfrm>
            <a:off x="5369156" y="4146622"/>
            <a:ext cx="760822" cy="153888"/>
          </a:xfrm>
          <a:prstGeom prst="rect">
            <a:avLst/>
          </a:prstGeom>
          <a:noFill/>
        </p:spPr>
        <p:txBody>
          <a:bodyPr wrap="square" rtlCol="0">
            <a:spAutoFit/>
          </a:bodyPr>
          <a:lstStyle/>
          <a:p>
            <a:r>
              <a:rPr lang="en-US" sz="400" dirty="0">
                <a:solidFill>
                  <a:schemeClr val="bg1"/>
                </a:solidFill>
              </a:rPr>
              <a:t>© ENVISION / ENLIGHT</a:t>
            </a:r>
          </a:p>
        </p:txBody>
      </p:sp>
      <p:pic>
        <p:nvPicPr>
          <p:cNvPr id="8" name="Picture 7" descr="A picture containing person, preparing, cooking&#10;&#10;Description automatically generated">
            <a:extLst>
              <a:ext uri="{FF2B5EF4-FFF2-40B4-BE49-F238E27FC236}">
                <a16:creationId xmlns:a16="http://schemas.microsoft.com/office/drawing/2014/main" id="{2CE122F8-8DED-A94A-AC6A-F687A5DB490F}"/>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8900951" y="4162208"/>
            <a:ext cx="2604737" cy="2071926"/>
          </a:xfrm>
          <a:prstGeom prst="rect">
            <a:avLst/>
          </a:prstGeom>
        </p:spPr>
      </p:pic>
      <p:sp>
        <p:nvSpPr>
          <p:cNvPr id="17" name="ZoneTexte 25">
            <a:extLst>
              <a:ext uri="{FF2B5EF4-FFF2-40B4-BE49-F238E27FC236}">
                <a16:creationId xmlns:a16="http://schemas.microsoft.com/office/drawing/2014/main" id="{C03CFF64-8CFE-FD4B-96CC-2E3EBDEFB4A0}"/>
              </a:ext>
            </a:extLst>
          </p:cNvPr>
          <p:cNvSpPr txBox="1"/>
          <p:nvPr/>
        </p:nvSpPr>
        <p:spPr>
          <a:xfrm>
            <a:off x="8900951" y="2112646"/>
            <a:ext cx="2606400" cy="2062162"/>
          </a:xfrm>
          <a:prstGeom prst="rect">
            <a:avLst/>
          </a:prstGeom>
          <a:solidFill>
            <a:schemeClr val="accent1"/>
          </a:solidFill>
        </p:spPr>
        <p:txBody>
          <a:bodyPr wrap="square" rtlCol="0" anchor="ctr" anchorCtr="0">
            <a:noAutofit/>
          </a:bodyPr>
          <a:lstStyle/>
          <a:p>
            <a:pPr algn="ctr"/>
            <a:r>
              <a:rPr lang="en-US" dirty="0">
                <a:solidFill>
                  <a:schemeClr val="bg1"/>
                </a:solidFill>
                <a:latin typeface="Arial" charset="0"/>
                <a:ea typeface="Arial" charset="0"/>
                <a:cs typeface="Arial" charset="0"/>
              </a:rPr>
              <a:t>CERN produces innovative radioisotopes for nuclear medicine research.</a:t>
            </a:r>
          </a:p>
        </p:txBody>
      </p:sp>
      <p:sp>
        <p:nvSpPr>
          <p:cNvPr id="3" name="Footer Placeholder 2">
            <a:extLst>
              <a:ext uri="{FF2B5EF4-FFF2-40B4-BE49-F238E27FC236}">
                <a16:creationId xmlns:a16="http://schemas.microsoft.com/office/drawing/2014/main" id="{C15C7042-0415-4B5D-B5BC-FC4A99EF6B51}"/>
              </a:ext>
            </a:extLst>
          </p:cNvPr>
          <p:cNvSpPr>
            <a:spLocks noGrp="1"/>
          </p:cNvSpPr>
          <p:nvPr>
            <p:ph type="ftr" sz="quarter" idx="11"/>
          </p:nvPr>
        </p:nvSpPr>
        <p:spPr/>
        <p:txBody>
          <a:bodyPr/>
          <a:lstStyle/>
          <a:p>
            <a:r>
              <a:rPr lang="en-GB"/>
              <a:t>J. Mnich | CERN Highlights and Future Plans</a:t>
            </a:r>
            <a:endParaRPr lang="fr-FR"/>
          </a:p>
        </p:txBody>
      </p:sp>
      <p:sp>
        <p:nvSpPr>
          <p:cNvPr id="4" name="Slide Number Placeholder 3">
            <a:extLst>
              <a:ext uri="{FF2B5EF4-FFF2-40B4-BE49-F238E27FC236}">
                <a16:creationId xmlns:a16="http://schemas.microsoft.com/office/drawing/2014/main" id="{D933C57F-CE31-4496-B24A-F590C91B0C35}"/>
              </a:ext>
            </a:extLst>
          </p:cNvPr>
          <p:cNvSpPr>
            <a:spLocks noGrp="1"/>
          </p:cNvSpPr>
          <p:nvPr>
            <p:ph type="sldNum" sz="quarter" idx="12"/>
          </p:nvPr>
        </p:nvSpPr>
        <p:spPr/>
        <p:txBody>
          <a:bodyPr/>
          <a:lstStyle/>
          <a:p>
            <a:fld id="{490AA3F6-1618-3548-975A-DD1A2939A246}" type="slidenum">
              <a:rPr lang="fr-FR" smtClean="0"/>
              <a:t>27</a:t>
            </a:fld>
            <a:endParaRPr lang="fr-FR"/>
          </a:p>
        </p:txBody>
      </p:sp>
    </p:spTree>
    <p:extLst>
      <p:ext uri="{BB962C8B-B14F-4D97-AF65-F5344CB8AC3E}">
        <p14:creationId xmlns:p14="http://schemas.microsoft.com/office/powerpoint/2010/main" val="12304561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18BD139B-D595-4E7C-812A-77FB7144E28A}"/>
              </a:ext>
            </a:extLst>
          </p:cNvPr>
          <p:cNvSpPr/>
          <p:nvPr/>
        </p:nvSpPr>
        <p:spPr>
          <a:xfrm>
            <a:off x="1604070" y="478994"/>
            <a:ext cx="9028434" cy="861774"/>
          </a:xfrm>
          <a:prstGeom prst="rect">
            <a:avLst/>
          </a:prstGeom>
        </p:spPr>
        <p:txBody>
          <a:bodyPr wrap="none">
            <a:spAutoFit/>
          </a:bodyPr>
          <a:lstStyle/>
          <a:p>
            <a:r>
              <a:rPr lang="en-US" sz="5000" b="1" dirty="0">
                <a:solidFill>
                  <a:schemeClr val="bg1"/>
                </a:solidFill>
              </a:rPr>
              <a:t>Thank</a:t>
            </a:r>
            <a:r>
              <a:rPr lang="en-US" sz="3600" dirty="0">
                <a:solidFill>
                  <a:schemeClr val="bg1"/>
                </a:solidFill>
              </a:rPr>
              <a:t> </a:t>
            </a:r>
            <a:r>
              <a:rPr lang="en-US" sz="5000" b="1" dirty="0">
                <a:solidFill>
                  <a:schemeClr val="bg1"/>
                </a:solidFill>
              </a:rPr>
              <a:t>you for your attention!</a:t>
            </a:r>
          </a:p>
        </p:txBody>
      </p:sp>
    </p:spTree>
    <p:extLst>
      <p:ext uri="{BB962C8B-B14F-4D97-AF65-F5344CB8AC3E}">
        <p14:creationId xmlns:p14="http://schemas.microsoft.com/office/powerpoint/2010/main" val="26446031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F3E4D-AEC6-4251-B59A-2CB4B56B1EC4}"/>
              </a:ext>
            </a:extLst>
          </p:cNvPr>
          <p:cNvSpPr>
            <a:spLocks noGrp="1"/>
          </p:cNvSpPr>
          <p:nvPr>
            <p:ph type="title"/>
          </p:nvPr>
        </p:nvSpPr>
        <p:spPr/>
        <p:txBody>
          <a:bodyPr/>
          <a:lstStyle/>
          <a:p>
            <a:r>
              <a:rPr lang="en-US" dirty="0"/>
              <a:t>Backup</a:t>
            </a:r>
          </a:p>
        </p:txBody>
      </p:sp>
      <p:sp>
        <p:nvSpPr>
          <p:cNvPr id="3" name="Content Placeholder 2">
            <a:extLst>
              <a:ext uri="{FF2B5EF4-FFF2-40B4-BE49-F238E27FC236}">
                <a16:creationId xmlns:a16="http://schemas.microsoft.com/office/drawing/2014/main" id="{78C93745-36BF-40FF-93DC-2478427FC6B1}"/>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37C7D6DD-FBA8-4195-ABB5-7F5E8B588E1B}"/>
              </a:ext>
            </a:extLst>
          </p:cNvPr>
          <p:cNvSpPr>
            <a:spLocks noGrp="1"/>
          </p:cNvSpPr>
          <p:nvPr>
            <p:ph type="dt" sz="half" idx="10"/>
          </p:nvPr>
        </p:nvSpPr>
        <p:spPr/>
        <p:txBody>
          <a:bodyPr/>
          <a:lstStyle/>
          <a:p>
            <a:r>
              <a:rPr lang="en-US"/>
              <a:t>28.05.2024</a:t>
            </a:r>
            <a:endParaRPr lang="en-GB"/>
          </a:p>
        </p:txBody>
      </p:sp>
      <p:sp>
        <p:nvSpPr>
          <p:cNvPr id="5" name="Footer Placeholder 4">
            <a:extLst>
              <a:ext uri="{FF2B5EF4-FFF2-40B4-BE49-F238E27FC236}">
                <a16:creationId xmlns:a16="http://schemas.microsoft.com/office/drawing/2014/main" id="{5A89799C-3F24-493B-B416-8AB249F73490}"/>
              </a:ext>
            </a:extLst>
          </p:cNvPr>
          <p:cNvSpPr>
            <a:spLocks noGrp="1"/>
          </p:cNvSpPr>
          <p:nvPr>
            <p:ph type="ftr" sz="quarter" idx="11"/>
          </p:nvPr>
        </p:nvSpPr>
        <p:spPr/>
        <p:txBody>
          <a:bodyPr/>
          <a:lstStyle/>
          <a:p>
            <a:r>
              <a:rPr lang="en-GB"/>
              <a:t>J. Mnich | CERN Highlights and Future Plans</a:t>
            </a:r>
          </a:p>
        </p:txBody>
      </p:sp>
      <p:sp>
        <p:nvSpPr>
          <p:cNvPr id="6" name="Slide Number Placeholder 5">
            <a:extLst>
              <a:ext uri="{FF2B5EF4-FFF2-40B4-BE49-F238E27FC236}">
                <a16:creationId xmlns:a16="http://schemas.microsoft.com/office/drawing/2014/main" id="{57734943-7F3C-41E0-95DC-C9E9C7273142}"/>
              </a:ext>
            </a:extLst>
          </p:cNvPr>
          <p:cNvSpPr>
            <a:spLocks noGrp="1"/>
          </p:cNvSpPr>
          <p:nvPr>
            <p:ph type="sldNum" sz="quarter" idx="12"/>
          </p:nvPr>
        </p:nvSpPr>
        <p:spPr/>
        <p:txBody>
          <a:bodyPr/>
          <a:lstStyle/>
          <a:p>
            <a:fld id="{96B430D1-2062-3C42-9ABF-2560637523A9}" type="slidenum">
              <a:rPr lang="en-GB" smtClean="0"/>
              <a:t>29</a:t>
            </a:fld>
            <a:endParaRPr lang="en-GB"/>
          </a:p>
        </p:txBody>
      </p:sp>
    </p:spTree>
    <p:extLst>
      <p:ext uri="{BB962C8B-B14F-4D97-AF65-F5344CB8AC3E}">
        <p14:creationId xmlns:p14="http://schemas.microsoft.com/office/powerpoint/2010/main" val="2523123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8CA6F3-0515-4E90-8BD6-C7B2A4356A53}"/>
              </a:ext>
            </a:extLst>
          </p:cNvPr>
          <p:cNvSpPr>
            <a:spLocks noGrp="1"/>
          </p:cNvSpPr>
          <p:nvPr>
            <p:ph type="title"/>
          </p:nvPr>
        </p:nvSpPr>
        <p:spPr>
          <a:xfrm>
            <a:off x="407988" y="373593"/>
            <a:ext cx="11376025" cy="607135"/>
          </a:xfrm>
        </p:spPr>
        <p:txBody>
          <a:bodyPr/>
          <a:lstStyle/>
          <a:p>
            <a:r>
              <a:rPr lang="en-US" dirty="0"/>
              <a:t>LHC Experiments: Physics Output</a:t>
            </a:r>
          </a:p>
        </p:txBody>
      </p:sp>
      <p:sp>
        <p:nvSpPr>
          <p:cNvPr id="4" name="Date Placeholder 3">
            <a:extLst>
              <a:ext uri="{FF2B5EF4-FFF2-40B4-BE49-F238E27FC236}">
                <a16:creationId xmlns:a16="http://schemas.microsoft.com/office/drawing/2014/main" id="{787B12E1-4631-491A-9F9F-75197F3C6AF6}"/>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3F4043FA-AA30-4740-95D7-4542FA2DEE0F}"/>
              </a:ext>
            </a:extLst>
          </p:cNvPr>
          <p:cNvSpPr>
            <a:spLocks noGrp="1"/>
          </p:cNvSpPr>
          <p:nvPr>
            <p:ph type="ftr" sz="quarter" idx="11"/>
          </p:nvPr>
        </p:nvSpPr>
        <p:spPr/>
        <p:txBody>
          <a:bodyPr/>
          <a:lstStyle/>
          <a:p>
            <a:r>
              <a:rPr lang="en-GB"/>
              <a:t>J. Mnich | CERN Highlights and Future Plans</a:t>
            </a:r>
            <a:endParaRPr lang="en-US" dirty="0"/>
          </a:p>
        </p:txBody>
      </p:sp>
      <p:sp>
        <p:nvSpPr>
          <p:cNvPr id="6" name="Slide Number Placeholder 5">
            <a:extLst>
              <a:ext uri="{FF2B5EF4-FFF2-40B4-BE49-F238E27FC236}">
                <a16:creationId xmlns:a16="http://schemas.microsoft.com/office/drawing/2014/main" id="{E71BDE1C-BC2F-49D8-8C91-525EA107F2F9}"/>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2" name="TextBox 1">
            <a:extLst>
              <a:ext uri="{FF2B5EF4-FFF2-40B4-BE49-F238E27FC236}">
                <a16:creationId xmlns:a16="http://schemas.microsoft.com/office/drawing/2014/main" id="{5433288F-4AF2-4182-AF02-EEB111D5F604}"/>
              </a:ext>
            </a:extLst>
          </p:cNvPr>
          <p:cNvSpPr txBox="1"/>
          <p:nvPr/>
        </p:nvSpPr>
        <p:spPr>
          <a:xfrm>
            <a:off x="428622" y="1268761"/>
            <a:ext cx="5163322" cy="830997"/>
          </a:xfrm>
          <a:prstGeom prst="rect">
            <a:avLst/>
          </a:prstGeom>
          <a:noFill/>
        </p:spPr>
        <p:txBody>
          <a:bodyPr wrap="square" lIns="0" tIns="0" rIns="0" bIns="0" rtlCol="0">
            <a:spAutoFit/>
          </a:bodyPr>
          <a:lstStyle/>
          <a:p>
            <a:r>
              <a:rPr lang="en-GB" dirty="0">
                <a:solidFill>
                  <a:srgbClr val="2F2F2F"/>
                </a:solidFill>
              </a:rPr>
              <a:t>Number of publications to date on collision data:</a:t>
            </a:r>
          </a:p>
          <a:p>
            <a:r>
              <a:rPr lang="en-GB" dirty="0">
                <a:solidFill>
                  <a:srgbClr val="2F2F2F"/>
                </a:solidFill>
              </a:rPr>
              <a:t>   ATLAS: 1277 papers	CMS: 1279 papers</a:t>
            </a:r>
          </a:p>
          <a:p>
            <a:r>
              <a:rPr lang="en-GB" dirty="0">
                <a:solidFill>
                  <a:srgbClr val="2F2F2F"/>
                </a:solidFill>
              </a:rPr>
              <a:t>on many different topics </a:t>
            </a:r>
            <a:endParaRPr lang="en-US" dirty="0">
              <a:solidFill>
                <a:srgbClr val="2F2F2F"/>
              </a:solidFill>
            </a:endParaRPr>
          </a:p>
        </p:txBody>
      </p:sp>
      <p:pic>
        <p:nvPicPr>
          <p:cNvPr id="22" name="Picture 21">
            <a:extLst>
              <a:ext uri="{FF2B5EF4-FFF2-40B4-BE49-F238E27FC236}">
                <a16:creationId xmlns:a16="http://schemas.microsoft.com/office/drawing/2014/main" id="{5C1B3D62-E7D9-441D-B18A-225DC74AE035}"/>
              </a:ext>
            </a:extLst>
          </p:cNvPr>
          <p:cNvPicPr>
            <a:picLocks noChangeAspect="1"/>
          </p:cNvPicPr>
          <p:nvPr/>
        </p:nvPicPr>
        <p:blipFill>
          <a:blip r:embed="rId2"/>
          <a:stretch>
            <a:fillRect/>
          </a:stretch>
        </p:blipFill>
        <p:spPr>
          <a:xfrm>
            <a:off x="404197" y="2276872"/>
            <a:ext cx="5011546" cy="3704187"/>
          </a:xfrm>
          <a:prstGeom prst="rect">
            <a:avLst/>
          </a:prstGeom>
        </p:spPr>
      </p:pic>
      <p:pic>
        <p:nvPicPr>
          <p:cNvPr id="23" name="Image" descr="Image">
            <a:extLst>
              <a:ext uri="{FF2B5EF4-FFF2-40B4-BE49-F238E27FC236}">
                <a16:creationId xmlns:a16="http://schemas.microsoft.com/office/drawing/2014/main" id="{1270CDD6-B290-4EC6-9594-6142A0D1C851}"/>
              </a:ext>
            </a:extLst>
          </p:cNvPr>
          <p:cNvPicPr>
            <a:picLocks noChangeAspect="1"/>
          </p:cNvPicPr>
          <p:nvPr/>
        </p:nvPicPr>
        <p:blipFill>
          <a:blip r:embed="rId3">
            <a:extLst/>
          </a:blip>
          <a:stretch>
            <a:fillRect/>
          </a:stretch>
        </p:blipFill>
        <p:spPr>
          <a:xfrm>
            <a:off x="911424" y="3645024"/>
            <a:ext cx="501352" cy="501352"/>
          </a:xfrm>
          <a:prstGeom prst="rect">
            <a:avLst/>
          </a:prstGeom>
          <a:ln w="12700">
            <a:miter lim="400000"/>
          </a:ln>
        </p:spPr>
      </p:pic>
      <p:pic>
        <p:nvPicPr>
          <p:cNvPr id="24" name="Picture 23">
            <a:extLst>
              <a:ext uri="{FF2B5EF4-FFF2-40B4-BE49-F238E27FC236}">
                <a16:creationId xmlns:a16="http://schemas.microsoft.com/office/drawing/2014/main" id="{B5999521-B8BE-4B93-A1E0-84951887A748}"/>
              </a:ext>
            </a:extLst>
          </p:cNvPr>
          <p:cNvPicPr>
            <a:picLocks noChangeAspect="1"/>
          </p:cNvPicPr>
          <p:nvPr/>
        </p:nvPicPr>
        <p:blipFill>
          <a:blip r:embed="rId4"/>
          <a:stretch>
            <a:fillRect/>
          </a:stretch>
        </p:blipFill>
        <p:spPr>
          <a:xfrm>
            <a:off x="8188820" y="764704"/>
            <a:ext cx="3811836" cy="2379643"/>
          </a:xfrm>
          <a:prstGeom prst="rect">
            <a:avLst/>
          </a:prstGeom>
        </p:spPr>
      </p:pic>
      <p:pic>
        <p:nvPicPr>
          <p:cNvPr id="25" name="Picture 24">
            <a:extLst>
              <a:ext uri="{FF2B5EF4-FFF2-40B4-BE49-F238E27FC236}">
                <a16:creationId xmlns:a16="http://schemas.microsoft.com/office/drawing/2014/main" id="{4E78166B-9DAE-4775-ABA9-43C6E39B2A60}"/>
              </a:ext>
            </a:extLst>
          </p:cNvPr>
          <p:cNvPicPr>
            <a:picLocks noChangeAspect="1"/>
          </p:cNvPicPr>
          <p:nvPr/>
        </p:nvPicPr>
        <p:blipFill>
          <a:blip r:embed="rId5"/>
          <a:stretch>
            <a:fillRect/>
          </a:stretch>
        </p:blipFill>
        <p:spPr>
          <a:xfrm>
            <a:off x="6312024" y="3356992"/>
            <a:ext cx="3989034" cy="2859935"/>
          </a:xfrm>
          <a:prstGeom prst="rect">
            <a:avLst/>
          </a:prstGeom>
        </p:spPr>
      </p:pic>
      <p:sp>
        <p:nvSpPr>
          <p:cNvPr id="7" name="Rectangle 6">
            <a:extLst>
              <a:ext uri="{FF2B5EF4-FFF2-40B4-BE49-F238E27FC236}">
                <a16:creationId xmlns:a16="http://schemas.microsoft.com/office/drawing/2014/main" id="{9215B05A-443A-4F65-935F-05145C577802}"/>
              </a:ext>
            </a:extLst>
          </p:cNvPr>
          <p:cNvSpPr/>
          <p:nvPr/>
        </p:nvSpPr>
        <p:spPr>
          <a:xfrm>
            <a:off x="8472264" y="789729"/>
            <a:ext cx="2491686" cy="646331"/>
          </a:xfrm>
          <a:prstGeom prst="rect">
            <a:avLst/>
          </a:prstGeom>
          <a:solidFill>
            <a:schemeClr val="bg1"/>
          </a:solidFill>
        </p:spPr>
        <p:txBody>
          <a:bodyPr wrap="square">
            <a:spAutoFit/>
          </a:bodyPr>
          <a:lstStyle/>
          <a:p>
            <a:r>
              <a:rPr lang="en-GB" dirty="0">
                <a:solidFill>
                  <a:srgbClr val="2F2F2F"/>
                </a:solidFill>
              </a:rPr>
              <a:t>ALICE:</a:t>
            </a:r>
          </a:p>
          <a:p>
            <a:r>
              <a:rPr lang="en-GB" dirty="0">
                <a:solidFill>
                  <a:srgbClr val="2F2F2F"/>
                </a:solidFill>
              </a:rPr>
              <a:t>477 papers submitted </a:t>
            </a:r>
          </a:p>
        </p:txBody>
      </p:sp>
      <p:sp>
        <p:nvSpPr>
          <p:cNvPr id="26" name="TextBox 25">
            <a:extLst>
              <a:ext uri="{FF2B5EF4-FFF2-40B4-BE49-F238E27FC236}">
                <a16:creationId xmlns:a16="http://schemas.microsoft.com/office/drawing/2014/main" id="{91F1352E-8AB9-409C-9343-DCB1DDF610EF}"/>
              </a:ext>
            </a:extLst>
          </p:cNvPr>
          <p:cNvSpPr txBox="1"/>
          <p:nvPr/>
        </p:nvSpPr>
        <p:spPr>
          <a:xfrm>
            <a:off x="9076922" y="5012624"/>
            <a:ext cx="2448272" cy="553998"/>
          </a:xfrm>
          <a:prstGeom prst="rect">
            <a:avLst/>
          </a:prstGeom>
          <a:solidFill>
            <a:schemeClr val="bg1"/>
          </a:solidFill>
        </p:spPr>
        <p:txBody>
          <a:bodyPr wrap="square" lIns="0" tIns="0" rIns="0" bIns="0" rtlCol="0">
            <a:spAutoFit/>
          </a:bodyPr>
          <a:lstStyle/>
          <a:p>
            <a:r>
              <a:rPr lang="en-GB" dirty="0" err="1">
                <a:solidFill>
                  <a:srgbClr val="2F2F2F"/>
                </a:solidFill>
              </a:rPr>
              <a:t>LHCb</a:t>
            </a:r>
            <a:r>
              <a:rPr lang="en-GB" dirty="0">
                <a:solidFill>
                  <a:srgbClr val="2F2F2F"/>
                </a:solidFill>
              </a:rPr>
              <a:t>: </a:t>
            </a:r>
            <a:br>
              <a:rPr lang="en-GB" dirty="0">
                <a:solidFill>
                  <a:srgbClr val="2F2F2F"/>
                </a:solidFill>
              </a:rPr>
            </a:br>
            <a:r>
              <a:rPr lang="en-GB" dirty="0">
                <a:solidFill>
                  <a:srgbClr val="2F2F2F"/>
                </a:solidFill>
              </a:rPr>
              <a:t>713 papers submitted</a:t>
            </a:r>
          </a:p>
        </p:txBody>
      </p:sp>
    </p:spTree>
    <p:extLst>
      <p:ext uri="{BB962C8B-B14F-4D97-AF65-F5344CB8AC3E}">
        <p14:creationId xmlns:p14="http://schemas.microsoft.com/office/powerpoint/2010/main" val="6152417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B6A02DD-BA0A-475E-AEC7-33664DE4D0C4}"/>
              </a:ext>
            </a:extLst>
          </p:cNvPr>
          <p:cNvSpPr>
            <a:spLocks noGrp="1"/>
          </p:cNvSpPr>
          <p:nvPr>
            <p:ph idx="1"/>
          </p:nvPr>
        </p:nvSpPr>
        <p:spPr>
          <a:xfrm>
            <a:off x="412776" y="1268760"/>
            <a:ext cx="8347520" cy="4968552"/>
          </a:xfrm>
        </p:spPr>
        <p:txBody>
          <a:bodyPr/>
          <a:lstStyle/>
          <a:p>
            <a:pPr>
              <a:lnSpc>
                <a:spcPct val="114000"/>
              </a:lnSpc>
              <a:spcBef>
                <a:spcPts val="0"/>
              </a:spcBef>
              <a:spcAft>
                <a:spcPts val="600"/>
              </a:spcAft>
            </a:pPr>
            <a:r>
              <a:rPr lang="en-US" sz="1800" dirty="0"/>
              <a:t>Following the 2020 Update of the European Strategy:</a:t>
            </a:r>
          </a:p>
          <a:p>
            <a:pPr marL="342900" indent="-342900">
              <a:lnSpc>
                <a:spcPct val="114000"/>
              </a:lnSpc>
              <a:spcBef>
                <a:spcPts val="0"/>
              </a:spcBef>
              <a:spcAft>
                <a:spcPts val="600"/>
              </a:spcAft>
              <a:buFont typeface="+mj-lt"/>
              <a:buAutoNum type="arabicParenR"/>
            </a:pPr>
            <a:r>
              <a:rPr lang="en-US" sz="1800" dirty="0"/>
              <a:t>LHC and HL-LHC	</a:t>
            </a:r>
          </a:p>
          <a:p>
            <a:pPr marL="609750" lvl="1" indent="-285750">
              <a:lnSpc>
                <a:spcPct val="114000"/>
              </a:lnSpc>
              <a:spcBef>
                <a:spcPts val="0"/>
              </a:spcBef>
              <a:spcAft>
                <a:spcPts val="600"/>
              </a:spcAft>
              <a:buFont typeface="Wingdings" panose="05000000000000000000" pitchFamily="2" charset="2"/>
              <a:buChar char="q"/>
            </a:pPr>
            <a:r>
              <a:rPr lang="en-US" b="0" dirty="0"/>
              <a:t>Detector operation in Run 3 (2022-2025)</a:t>
            </a:r>
          </a:p>
          <a:p>
            <a:pPr marL="609750" lvl="1" indent="-285750">
              <a:lnSpc>
                <a:spcPct val="114000"/>
              </a:lnSpc>
              <a:spcBef>
                <a:spcPts val="0"/>
              </a:spcBef>
              <a:spcAft>
                <a:spcPts val="600"/>
              </a:spcAft>
              <a:buFont typeface="Wingdings" panose="05000000000000000000" pitchFamily="2" charset="2"/>
              <a:buChar char="q"/>
            </a:pPr>
            <a:r>
              <a:rPr lang="en-US" b="0" dirty="0"/>
              <a:t>Phase II Upgrades ATLAS &amp; CMS: installation in LS3 (2026-2028)</a:t>
            </a:r>
          </a:p>
          <a:p>
            <a:pPr marL="609750" lvl="1" indent="-285750">
              <a:lnSpc>
                <a:spcPct val="114000"/>
              </a:lnSpc>
              <a:spcBef>
                <a:spcPts val="0"/>
              </a:spcBef>
              <a:spcAft>
                <a:spcPts val="600"/>
              </a:spcAft>
              <a:buFont typeface="Wingdings" panose="05000000000000000000" pitchFamily="2" charset="2"/>
              <a:buChar char="q"/>
            </a:pPr>
            <a:r>
              <a:rPr lang="en-US" b="0" dirty="0"/>
              <a:t>R&amp;D for Phase IIb Upgrade ALICE &amp; </a:t>
            </a:r>
            <a:r>
              <a:rPr lang="en-US" b="0" dirty="0" err="1"/>
              <a:t>LHCb</a:t>
            </a:r>
            <a:r>
              <a:rPr lang="en-US" b="0" dirty="0"/>
              <a:t>: installation in LS4 (2033-2034)</a:t>
            </a:r>
          </a:p>
          <a:p>
            <a:pPr marL="342900" indent="-342900">
              <a:lnSpc>
                <a:spcPct val="114000"/>
              </a:lnSpc>
              <a:spcBef>
                <a:spcPts val="0"/>
              </a:spcBef>
              <a:spcAft>
                <a:spcPts val="600"/>
              </a:spcAft>
              <a:buFont typeface="+mj-lt"/>
              <a:buAutoNum type="arabicParenR"/>
            </a:pPr>
            <a:r>
              <a:rPr lang="en-US" sz="1800" dirty="0"/>
              <a:t>Scientific diversity </a:t>
            </a:r>
            <a:r>
              <a:rPr lang="en-US" sz="1800" dirty="0" err="1"/>
              <a:t>programme</a:t>
            </a:r>
            <a:endParaRPr lang="en-US" sz="1800" dirty="0"/>
          </a:p>
          <a:p>
            <a:pPr marL="609750" lvl="1" indent="-285750">
              <a:lnSpc>
                <a:spcPct val="114000"/>
              </a:lnSpc>
              <a:spcBef>
                <a:spcPts val="0"/>
              </a:spcBef>
              <a:spcAft>
                <a:spcPts val="600"/>
              </a:spcAft>
              <a:buFont typeface="Wingdings" panose="05000000000000000000" pitchFamily="2" charset="2"/>
              <a:buChar char="q"/>
            </a:pPr>
            <a:r>
              <a:rPr lang="en-US" dirty="0"/>
              <a:t>Operation of currently approved experiments</a:t>
            </a:r>
          </a:p>
          <a:p>
            <a:pPr marL="609750" lvl="1" indent="-285750">
              <a:lnSpc>
                <a:spcPct val="114000"/>
              </a:lnSpc>
              <a:spcBef>
                <a:spcPts val="0"/>
              </a:spcBef>
              <a:spcAft>
                <a:spcPts val="600"/>
              </a:spcAft>
              <a:buFont typeface="Wingdings" panose="05000000000000000000" pitchFamily="2" charset="2"/>
              <a:buChar char="q"/>
            </a:pPr>
            <a:r>
              <a:rPr lang="en-US" dirty="0"/>
              <a:t>High intensity Upgrade North Area (ECN3) during LS3  </a:t>
            </a:r>
          </a:p>
          <a:p>
            <a:pPr marL="609750" lvl="1" indent="-285750">
              <a:lnSpc>
                <a:spcPct val="114000"/>
              </a:lnSpc>
              <a:spcBef>
                <a:spcPts val="0"/>
              </a:spcBef>
              <a:spcAft>
                <a:spcPts val="600"/>
              </a:spcAft>
              <a:buFont typeface="Wingdings" panose="05000000000000000000" pitchFamily="2" charset="2"/>
              <a:buChar char="q"/>
            </a:pPr>
            <a:r>
              <a:rPr lang="en-US" dirty="0"/>
              <a:t>Neutrino Platform: contribution to LBNF/DUNE infrastructure, DUNE R&amp;D and construction</a:t>
            </a:r>
          </a:p>
          <a:p>
            <a:pPr marL="342900" indent="-342900">
              <a:lnSpc>
                <a:spcPct val="114000"/>
              </a:lnSpc>
              <a:spcBef>
                <a:spcPts val="0"/>
              </a:spcBef>
              <a:spcAft>
                <a:spcPts val="600"/>
              </a:spcAft>
              <a:buFont typeface="+mj-lt"/>
              <a:buAutoNum type="arabicParenR"/>
            </a:pPr>
            <a:r>
              <a:rPr lang="en-US" sz="1800" dirty="0"/>
              <a:t>Preparation of next large project: FCC feasibility study</a:t>
            </a:r>
          </a:p>
          <a:p>
            <a:pPr marL="342900" indent="-342900">
              <a:lnSpc>
                <a:spcPct val="114000"/>
              </a:lnSpc>
              <a:spcBef>
                <a:spcPts val="0"/>
              </a:spcBef>
              <a:spcAft>
                <a:spcPts val="600"/>
              </a:spcAft>
              <a:buFont typeface="+mj-lt"/>
              <a:buAutoNum type="arabicParenR"/>
            </a:pPr>
            <a:r>
              <a:rPr lang="en-US" sz="1800" dirty="0"/>
              <a:t>Detector R&amp;D: following European Roadmap</a:t>
            </a:r>
          </a:p>
          <a:p>
            <a:pPr marL="342900" indent="-342900">
              <a:lnSpc>
                <a:spcPct val="114000"/>
              </a:lnSpc>
              <a:spcBef>
                <a:spcPts val="0"/>
              </a:spcBef>
              <a:spcAft>
                <a:spcPts val="600"/>
              </a:spcAft>
              <a:buFont typeface="+mj-lt"/>
              <a:buAutoNum type="arabicParenR"/>
            </a:pPr>
            <a:r>
              <a:rPr lang="en-US" sz="1800" dirty="0"/>
              <a:t>Other activities: Computing, Quantum Technology Initiative</a:t>
            </a:r>
          </a:p>
          <a:p>
            <a:pPr>
              <a:lnSpc>
                <a:spcPct val="114000"/>
              </a:lnSpc>
              <a:spcBef>
                <a:spcPts val="0"/>
              </a:spcBef>
              <a:spcAft>
                <a:spcPts val="600"/>
              </a:spcAft>
            </a:pPr>
            <a:endParaRPr lang="en-US" sz="1800" b="0" dirty="0"/>
          </a:p>
          <a:p>
            <a:pPr>
              <a:lnSpc>
                <a:spcPct val="114000"/>
              </a:lnSpc>
              <a:spcBef>
                <a:spcPts val="0"/>
              </a:spcBef>
              <a:spcAft>
                <a:spcPts val="600"/>
              </a:spcAft>
            </a:pPr>
            <a:endParaRPr lang="en-US" sz="1800" b="0" dirty="0"/>
          </a:p>
        </p:txBody>
      </p:sp>
      <p:sp>
        <p:nvSpPr>
          <p:cNvPr id="3" name="Title 2">
            <a:extLst>
              <a:ext uri="{FF2B5EF4-FFF2-40B4-BE49-F238E27FC236}">
                <a16:creationId xmlns:a16="http://schemas.microsoft.com/office/drawing/2014/main" id="{B0E858A2-F8B2-4243-87DB-843FF309FEE9}"/>
              </a:ext>
            </a:extLst>
          </p:cNvPr>
          <p:cNvSpPr>
            <a:spLocks noGrp="1"/>
          </p:cNvSpPr>
          <p:nvPr>
            <p:ph type="title"/>
          </p:nvPr>
        </p:nvSpPr>
        <p:spPr>
          <a:xfrm>
            <a:off x="407988" y="373593"/>
            <a:ext cx="11376025" cy="679143"/>
          </a:xfrm>
        </p:spPr>
        <p:txBody>
          <a:bodyPr/>
          <a:lstStyle/>
          <a:p>
            <a:r>
              <a:rPr lang="en-US" dirty="0"/>
              <a:t>Overview CERN Scientific </a:t>
            </a:r>
            <a:r>
              <a:rPr lang="en-US" dirty="0" err="1"/>
              <a:t>Programme</a:t>
            </a:r>
            <a:r>
              <a:rPr lang="en-US" dirty="0"/>
              <a:t>  </a:t>
            </a:r>
          </a:p>
        </p:txBody>
      </p:sp>
      <p:sp>
        <p:nvSpPr>
          <p:cNvPr id="4" name="Date Placeholder 3">
            <a:extLst>
              <a:ext uri="{FF2B5EF4-FFF2-40B4-BE49-F238E27FC236}">
                <a16:creationId xmlns:a16="http://schemas.microsoft.com/office/drawing/2014/main" id="{DD370470-E072-4595-9E9D-CB8541898535}"/>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357E3B7D-68C8-43F4-9B91-298A96803735}"/>
              </a:ext>
            </a:extLst>
          </p:cNvPr>
          <p:cNvSpPr>
            <a:spLocks noGrp="1"/>
          </p:cNvSpPr>
          <p:nvPr>
            <p:ph type="ftr" sz="quarter" idx="11"/>
          </p:nvPr>
        </p:nvSpPr>
        <p:spPr/>
        <p:txBody>
          <a:bodyPr/>
          <a:lstStyle/>
          <a:p>
            <a:r>
              <a:rPr lang="en-GB"/>
              <a:t>J. Mnich | CERN Highlights and Future Plans</a:t>
            </a:r>
            <a:endParaRPr lang="en-US" dirty="0"/>
          </a:p>
        </p:txBody>
      </p:sp>
      <p:sp>
        <p:nvSpPr>
          <p:cNvPr id="6" name="Slide Number Placeholder 5">
            <a:extLst>
              <a:ext uri="{FF2B5EF4-FFF2-40B4-BE49-F238E27FC236}">
                <a16:creationId xmlns:a16="http://schemas.microsoft.com/office/drawing/2014/main" id="{B4FF664D-2B4A-436C-81C7-04CA715C6BDF}"/>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7" name="Grafik 6">
            <a:extLst>
              <a:ext uri="{FF2B5EF4-FFF2-40B4-BE49-F238E27FC236}">
                <a16:creationId xmlns:a16="http://schemas.microsoft.com/office/drawing/2014/main" id="{33705609-24B0-4B76-9CE7-43B7A8980865}"/>
              </a:ext>
            </a:extLst>
          </p:cNvPr>
          <p:cNvPicPr>
            <a:picLocks noChangeAspect="1"/>
          </p:cNvPicPr>
          <p:nvPr/>
        </p:nvPicPr>
        <p:blipFill>
          <a:blip r:embed="rId2"/>
          <a:stretch>
            <a:fillRect/>
          </a:stretch>
        </p:blipFill>
        <p:spPr>
          <a:xfrm>
            <a:off x="8976320" y="1196752"/>
            <a:ext cx="2437279" cy="3580344"/>
          </a:xfrm>
          <a:prstGeom prst="rect">
            <a:avLst/>
          </a:prstGeom>
        </p:spPr>
      </p:pic>
    </p:spTree>
    <p:extLst>
      <p:ext uri="{BB962C8B-B14F-4D97-AF65-F5344CB8AC3E}">
        <p14:creationId xmlns:p14="http://schemas.microsoft.com/office/powerpoint/2010/main" val="27195244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777DF47-8741-4726-9D66-483B120588BB}"/>
              </a:ext>
            </a:extLst>
          </p:cNvPr>
          <p:cNvSpPr>
            <a:spLocks noGrp="1"/>
          </p:cNvSpPr>
          <p:nvPr>
            <p:ph idx="1"/>
          </p:nvPr>
        </p:nvSpPr>
        <p:spPr>
          <a:xfrm>
            <a:off x="250746" y="908720"/>
            <a:ext cx="6061278" cy="3096344"/>
          </a:xfrm>
        </p:spPr>
        <p:txBody>
          <a:bodyPr>
            <a:normAutofit/>
          </a:bodyPr>
          <a:lstStyle/>
          <a:p>
            <a:pPr marL="0" indent="0">
              <a:buNone/>
              <a:defRPr sz="2000"/>
            </a:pPr>
            <a:r>
              <a:rPr lang="en-US" sz="1600" dirty="0"/>
              <a:t>FD1 Horizontal Drift</a:t>
            </a:r>
          </a:p>
          <a:p>
            <a:pPr marL="342900" lvl="1" indent="-342900">
              <a:lnSpc>
                <a:spcPct val="90000"/>
              </a:lnSpc>
              <a:spcBef>
                <a:spcPts val="0"/>
              </a:spcBef>
              <a:spcAft>
                <a:spcPts val="600"/>
              </a:spcAft>
              <a:buFont typeface="Wingdings" panose="05000000000000000000" pitchFamily="2" charset="2"/>
              <a:buChar char="q"/>
              <a:defRPr sz="2000"/>
            </a:pPr>
            <a:r>
              <a:rPr lang="en-US" sz="1600" dirty="0">
                <a:solidFill>
                  <a:schemeClr val="tx2"/>
                </a:solidFill>
              </a:rPr>
              <a:t>25 rows of Anode Plane Assemblies (APAs): 6 m tall 2.3 m wide, 58 m long</a:t>
            </a:r>
          </a:p>
          <a:p>
            <a:pPr marL="342900" lvl="1" indent="-342900">
              <a:lnSpc>
                <a:spcPct val="90000"/>
              </a:lnSpc>
              <a:spcBef>
                <a:spcPts val="0"/>
              </a:spcBef>
              <a:spcAft>
                <a:spcPts val="600"/>
              </a:spcAft>
              <a:buFont typeface="Wingdings" panose="05000000000000000000" pitchFamily="2" charset="2"/>
              <a:buChar char="q"/>
              <a:defRPr sz="2000"/>
            </a:pPr>
            <a:r>
              <a:rPr lang="en-US" sz="1600" dirty="0">
                <a:solidFill>
                  <a:schemeClr val="tx2"/>
                </a:solidFill>
              </a:rPr>
              <a:t>Two APAs on top of each other: 12 m tall</a:t>
            </a:r>
          </a:p>
          <a:p>
            <a:pPr marL="342900" lvl="1" indent="-342900">
              <a:lnSpc>
                <a:spcPct val="90000"/>
              </a:lnSpc>
              <a:spcBef>
                <a:spcPts val="0"/>
              </a:spcBef>
              <a:spcAft>
                <a:spcPts val="600"/>
              </a:spcAft>
              <a:buFont typeface="Wingdings" panose="05000000000000000000" pitchFamily="2" charset="2"/>
              <a:buChar char="q"/>
              <a:defRPr sz="2000"/>
            </a:pPr>
            <a:r>
              <a:rPr lang="en-US" sz="1600" dirty="0">
                <a:solidFill>
                  <a:schemeClr val="tx2"/>
                </a:solidFill>
              </a:rPr>
              <a:t>APAs with three sets of wires winded around a SS frame</a:t>
            </a:r>
          </a:p>
          <a:p>
            <a:pPr marL="342900" lvl="1" indent="-342900">
              <a:lnSpc>
                <a:spcPct val="90000"/>
              </a:lnSpc>
              <a:spcBef>
                <a:spcPts val="0"/>
              </a:spcBef>
              <a:spcAft>
                <a:spcPts val="600"/>
              </a:spcAft>
              <a:buFont typeface="Wingdings" panose="05000000000000000000" pitchFamily="2" charset="2"/>
              <a:buChar char="q"/>
              <a:defRPr sz="2000"/>
            </a:pPr>
            <a:r>
              <a:rPr lang="en-US" sz="1600" dirty="0">
                <a:solidFill>
                  <a:schemeClr val="tx2"/>
                </a:solidFill>
              </a:rPr>
              <a:t>Readout electronics in </a:t>
            </a:r>
            <a:r>
              <a:rPr lang="en-US" sz="1600" dirty="0" err="1">
                <a:solidFill>
                  <a:schemeClr val="tx2"/>
                </a:solidFill>
              </a:rPr>
              <a:t>LAr</a:t>
            </a:r>
            <a:r>
              <a:rPr lang="en-US" sz="1600" dirty="0">
                <a:solidFill>
                  <a:schemeClr val="tx2"/>
                </a:solidFill>
              </a:rPr>
              <a:t> including </a:t>
            </a:r>
            <a:r>
              <a:rPr lang="en-US" sz="1600" dirty="0" err="1">
                <a:solidFill>
                  <a:schemeClr val="tx2"/>
                </a:solidFill>
              </a:rPr>
              <a:t>digitisation</a:t>
            </a:r>
            <a:endParaRPr lang="en-US" sz="1600" dirty="0">
              <a:solidFill>
                <a:schemeClr val="tx2"/>
              </a:solidFill>
            </a:endParaRPr>
          </a:p>
          <a:p>
            <a:pPr marL="342900" lvl="1" indent="-342900">
              <a:lnSpc>
                <a:spcPct val="90000"/>
              </a:lnSpc>
              <a:spcBef>
                <a:spcPts val="0"/>
              </a:spcBef>
              <a:spcAft>
                <a:spcPts val="600"/>
              </a:spcAft>
              <a:buFont typeface="Wingdings" panose="05000000000000000000" pitchFamily="2" charset="2"/>
              <a:buChar char="q"/>
              <a:defRPr sz="2000"/>
            </a:pPr>
            <a:r>
              <a:rPr lang="en-US" sz="1600" dirty="0">
                <a:solidFill>
                  <a:schemeClr val="tx2"/>
                </a:solidFill>
              </a:rPr>
              <a:t>Drift of 3.5 m</a:t>
            </a:r>
          </a:p>
          <a:p>
            <a:pPr marL="342900" lvl="1" indent="-342900">
              <a:lnSpc>
                <a:spcPct val="90000"/>
              </a:lnSpc>
              <a:spcBef>
                <a:spcPts val="0"/>
              </a:spcBef>
              <a:spcAft>
                <a:spcPts val="600"/>
              </a:spcAft>
              <a:buFont typeface="Wingdings" panose="05000000000000000000" pitchFamily="2" charset="2"/>
              <a:buChar char="q"/>
              <a:defRPr sz="2000"/>
            </a:pPr>
            <a:r>
              <a:rPr lang="en-US" sz="1600" dirty="0">
                <a:solidFill>
                  <a:schemeClr val="tx2"/>
                </a:solidFill>
              </a:rPr>
              <a:t>Cathode Plane Assembly (CPA) at -175 kV nominal voltage</a:t>
            </a:r>
          </a:p>
          <a:p>
            <a:pPr marL="342900" lvl="1" indent="-342900">
              <a:lnSpc>
                <a:spcPct val="90000"/>
              </a:lnSpc>
              <a:spcBef>
                <a:spcPts val="0"/>
              </a:spcBef>
              <a:spcAft>
                <a:spcPts val="600"/>
              </a:spcAft>
              <a:buFont typeface="Wingdings" panose="05000000000000000000" pitchFamily="2" charset="2"/>
              <a:buChar char="q"/>
              <a:defRPr sz="2000"/>
            </a:pPr>
            <a:r>
              <a:rPr lang="en-US" sz="1600" dirty="0">
                <a:solidFill>
                  <a:schemeClr val="tx2"/>
                </a:solidFill>
              </a:rPr>
              <a:t>Photon Detector (PD) system embedded in the APA frames</a:t>
            </a:r>
          </a:p>
          <a:p>
            <a:pPr marL="342900" lvl="1" indent="-342900">
              <a:lnSpc>
                <a:spcPct val="90000"/>
              </a:lnSpc>
              <a:spcBef>
                <a:spcPts val="0"/>
              </a:spcBef>
              <a:spcAft>
                <a:spcPts val="600"/>
              </a:spcAft>
              <a:buFont typeface="Wingdings" panose="05000000000000000000" pitchFamily="2" charset="2"/>
              <a:buChar char="q"/>
            </a:pPr>
            <a:endParaRPr lang="en-GB" sz="1600" dirty="0">
              <a:solidFill>
                <a:schemeClr val="tx2"/>
              </a:solidFill>
            </a:endParaRPr>
          </a:p>
        </p:txBody>
      </p:sp>
      <p:sp>
        <p:nvSpPr>
          <p:cNvPr id="2" name="Title 1">
            <a:extLst>
              <a:ext uri="{FF2B5EF4-FFF2-40B4-BE49-F238E27FC236}">
                <a16:creationId xmlns:a16="http://schemas.microsoft.com/office/drawing/2014/main" id="{1D03F56D-D5C0-4AC4-BB2B-B3EE696DB60A}"/>
              </a:ext>
            </a:extLst>
          </p:cNvPr>
          <p:cNvSpPr>
            <a:spLocks noGrp="1"/>
          </p:cNvSpPr>
          <p:nvPr>
            <p:ph type="title"/>
          </p:nvPr>
        </p:nvSpPr>
        <p:spPr>
          <a:xfrm>
            <a:off x="423596" y="106029"/>
            <a:ext cx="11376025" cy="535127"/>
          </a:xfrm>
        </p:spPr>
        <p:txBody>
          <a:bodyPr/>
          <a:lstStyle/>
          <a:p>
            <a:pPr algn="ctr"/>
            <a:r>
              <a:rPr lang="en-GB" dirty="0"/>
              <a:t>DUNE Far Detectors</a:t>
            </a:r>
          </a:p>
        </p:txBody>
      </p:sp>
      <p:sp>
        <p:nvSpPr>
          <p:cNvPr id="4" name="Slide Number Placeholder 3">
            <a:extLst>
              <a:ext uri="{FF2B5EF4-FFF2-40B4-BE49-F238E27FC236}">
                <a16:creationId xmlns:a16="http://schemas.microsoft.com/office/drawing/2014/main" id="{82997499-2AC2-4065-8FFE-6ED89CE71C40}"/>
              </a:ext>
            </a:extLst>
          </p:cNvPr>
          <p:cNvSpPr>
            <a:spLocks noGrp="1"/>
          </p:cNvSpPr>
          <p:nvPr>
            <p:ph type="sldNum" sz="quarter" idx="12"/>
          </p:nvPr>
        </p:nvSpPr>
        <p:spPr/>
        <p:txBody>
          <a:bodyPr/>
          <a:lstStyle/>
          <a:p>
            <a:fld id="{323B90EF-B1F5-4E89-8806-53C14F943280}" type="slidenum">
              <a:rPr lang="en-US" smtClean="0"/>
              <a:pPr/>
              <a:t>31</a:t>
            </a:fld>
            <a:endParaRPr lang="en-US" dirty="0"/>
          </a:p>
        </p:txBody>
      </p:sp>
      <p:sp>
        <p:nvSpPr>
          <p:cNvPr id="5" name="TextBox 4">
            <a:extLst>
              <a:ext uri="{FF2B5EF4-FFF2-40B4-BE49-F238E27FC236}">
                <a16:creationId xmlns:a16="http://schemas.microsoft.com/office/drawing/2014/main" id="{F5F7C253-C884-210E-DE48-D7D2ED73C946}"/>
              </a:ext>
            </a:extLst>
          </p:cNvPr>
          <p:cNvSpPr txBox="1"/>
          <p:nvPr/>
        </p:nvSpPr>
        <p:spPr>
          <a:xfrm>
            <a:off x="8975376" y="6536809"/>
            <a:ext cx="1634165" cy="184666"/>
          </a:xfrm>
          <a:prstGeom prst="rect">
            <a:avLst/>
          </a:prstGeom>
          <a:noFill/>
        </p:spPr>
        <p:txBody>
          <a:bodyPr wrap="none" lIns="0" tIns="0" rIns="0" bIns="0" rtlCol="0">
            <a:spAutoFit/>
          </a:bodyPr>
          <a:lstStyle/>
          <a:p>
            <a:pPr algn="l"/>
            <a:r>
              <a:rPr lang="en-GB" sz="1200" dirty="0">
                <a:solidFill>
                  <a:schemeClr val="bg1"/>
                </a:solidFill>
              </a:rPr>
              <a:t>T</a:t>
            </a:r>
            <a:r>
              <a:rPr lang="en-CH" sz="1200" dirty="0">
                <a:solidFill>
                  <a:schemeClr val="bg1"/>
                </a:solidFill>
              </a:rPr>
              <a:t>hanks to Wayne Salter</a:t>
            </a:r>
          </a:p>
        </p:txBody>
      </p:sp>
      <p:sp>
        <p:nvSpPr>
          <p:cNvPr id="6" name="Date Placeholder 5">
            <a:extLst>
              <a:ext uri="{FF2B5EF4-FFF2-40B4-BE49-F238E27FC236}">
                <a16:creationId xmlns:a16="http://schemas.microsoft.com/office/drawing/2014/main" id="{BAAA0EFA-F66C-43C0-B6EF-098D905FE123}"/>
              </a:ext>
            </a:extLst>
          </p:cNvPr>
          <p:cNvSpPr>
            <a:spLocks noGrp="1"/>
          </p:cNvSpPr>
          <p:nvPr>
            <p:ph type="dt" sz="half" idx="10"/>
          </p:nvPr>
        </p:nvSpPr>
        <p:spPr/>
        <p:txBody>
          <a:bodyPr/>
          <a:lstStyle/>
          <a:p>
            <a:r>
              <a:rPr lang="en-US"/>
              <a:t>28.05.2024</a:t>
            </a:r>
            <a:endParaRPr lang="en-US" dirty="0"/>
          </a:p>
        </p:txBody>
      </p:sp>
      <p:sp>
        <p:nvSpPr>
          <p:cNvPr id="7" name="Footer Placeholder 6">
            <a:extLst>
              <a:ext uri="{FF2B5EF4-FFF2-40B4-BE49-F238E27FC236}">
                <a16:creationId xmlns:a16="http://schemas.microsoft.com/office/drawing/2014/main" id="{C6B0FF99-17CB-4488-8C15-BA7B170068E1}"/>
              </a:ext>
            </a:extLst>
          </p:cNvPr>
          <p:cNvSpPr>
            <a:spLocks noGrp="1"/>
          </p:cNvSpPr>
          <p:nvPr>
            <p:ph type="ftr" sz="quarter" idx="11"/>
          </p:nvPr>
        </p:nvSpPr>
        <p:spPr/>
        <p:txBody>
          <a:bodyPr/>
          <a:lstStyle/>
          <a:p>
            <a:r>
              <a:rPr lang="en-GB"/>
              <a:t>J. Mnich | CERN Highlights and Future Plans</a:t>
            </a:r>
            <a:endParaRPr lang="en-US" dirty="0"/>
          </a:p>
        </p:txBody>
      </p:sp>
      <p:sp>
        <p:nvSpPr>
          <p:cNvPr id="9" name="Content Placeholder 2">
            <a:extLst>
              <a:ext uri="{FF2B5EF4-FFF2-40B4-BE49-F238E27FC236}">
                <a16:creationId xmlns:a16="http://schemas.microsoft.com/office/drawing/2014/main" id="{E20811CA-78EC-4041-9C54-FA4408451761}"/>
              </a:ext>
            </a:extLst>
          </p:cNvPr>
          <p:cNvSpPr txBox="1">
            <a:spLocks/>
          </p:cNvSpPr>
          <p:nvPr/>
        </p:nvSpPr>
        <p:spPr>
          <a:xfrm>
            <a:off x="6111609" y="548680"/>
            <a:ext cx="6061278" cy="3096344"/>
          </a:xfrm>
          <a:prstGeom prst="rect">
            <a:avLst/>
          </a:prstGeom>
        </p:spPr>
        <p:txBody>
          <a:bodyPr vert="horz" lIns="0" tIns="0" rIns="0" bIns="0" rtlCol="0">
            <a:normAutofit fontScale="32500" lnSpcReduction="20000"/>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lnSpc>
                <a:spcPct val="90000"/>
              </a:lnSpc>
              <a:spcBef>
                <a:spcPts val="0"/>
              </a:spcBef>
              <a:spcAft>
                <a:spcPts val="600"/>
              </a:spcAft>
              <a:buNone/>
              <a:defRPr sz="2000"/>
            </a:pPr>
            <a:endParaRPr lang="en-US" sz="1600" dirty="0">
              <a:solidFill>
                <a:schemeClr val="tx2"/>
              </a:solidFill>
            </a:endParaRPr>
          </a:p>
          <a:p>
            <a:pPr marL="0" lvl="1" indent="0">
              <a:lnSpc>
                <a:spcPct val="110000"/>
              </a:lnSpc>
              <a:spcBef>
                <a:spcPts val="1800"/>
              </a:spcBef>
              <a:spcAft>
                <a:spcPts val="400"/>
              </a:spcAft>
              <a:buNone/>
              <a:defRPr sz="2000"/>
            </a:pPr>
            <a:r>
              <a:rPr lang="en-US" sz="4900" b="1" dirty="0"/>
              <a:t>FD2 Vertical Drift</a:t>
            </a:r>
          </a:p>
          <a:p>
            <a:pPr marL="342900" lvl="1" indent="-342900">
              <a:lnSpc>
                <a:spcPct val="110000"/>
              </a:lnSpc>
              <a:spcBef>
                <a:spcPts val="0"/>
              </a:spcBef>
              <a:spcAft>
                <a:spcPts val="600"/>
              </a:spcAft>
              <a:buFont typeface="Wingdings" panose="05000000000000000000" pitchFamily="2" charset="2"/>
              <a:buChar char="q"/>
              <a:defRPr sz="2000"/>
            </a:pPr>
            <a:r>
              <a:rPr lang="en-US" sz="4900" dirty="0">
                <a:solidFill>
                  <a:schemeClr val="tx2"/>
                </a:solidFill>
              </a:rPr>
              <a:t>80 Charge Readout Planes (CRPs) - 3 m x 3.4 m - on top and 80 on bottom</a:t>
            </a:r>
          </a:p>
          <a:p>
            <a:pPr marL="342900" lvl="1" indent="-342900">
              <a:lnSpc>
                <a:spcPct val="110000"/>
              </a:lnSpc>
              <a:spcBef>
                <a:spcPts val="0"/>
              </a:spcBef>
              <a:spcAft>
                <a:spcPts val="600"/>
              </a:spcAft>
              <a:buFont typeface="Wingdings" panose="05000000000000000000" pitchFamily="2" charset="2"/>
              <a:buChar char="q"/>
              <a:defRPr sz="2000"/>
            </a:pPr>
            <a:r>
              <a:rPr lang="en-US" sz="4900" dirty="0">
                <a:solidFill>
                  <a:schemeClr val="tx2"/>
                </a:solidFill>
              </a:rPr>
              <a:t>Cathode in the middle, 6.5 m drift, -300 kV nominal</a:t>
            </a:r>
          </a:p>
          <a:p>
            <a:pPr marL="342900" lvl="1" indent="-342900">
              <a:lnSpc>
                <a:spcPct val="110000"/>
              </a:lnSpc>
              <a:spcBef>
                <a:spcPts val="0"/>
              </a:spcBef>
              <a:spcAft>
                <a:spcPts val="600"/>
              </a:spcAft>
              <a:buFont typeface="Wingdings" panose="05000000000000000000" pitchFamily="2" charset="2"/>
              <a:buChar char="q"/>
              <a:defRPr sz="2000"/>
            </a:pPr>
            <a:r>
              <a:rPr lang="en-US" sz="4900" dirty="0">
                <a:solidFill>
                  <a:schemeClr val="tx2"/>
                </a:solidFill>
              </a:rPr>
              <a:t>CRP: perforated PCBs stuck with electrodes segmented</a:t>
            </a:r>
          </a:p>
          <a:p>
            <a:pPr marL="342900" lvl="1" indent="-342900">
              <a:lnSpc>
                <a:spcPct val="110000"/>
              </a:lnSpc>
              <a:spcBef>
                <a:spcPts val="0"/>
              </a:spcBef>
              <a:spcAft>
                <a:spcPts val="600"/>
              </a:spcAft>
              <a:buFont typeface="Wingdings" panose="05000000000000000000" pitchFamily="2" charset="2"/>
              <a:buChar char="q"/>
              <a:defRPr sz="2000"/>
            </a:pPr>
            <a:r>
              <a:rPr lang="en-US" sz="4900" dirty="0">
                <a:solidFill>
                  <a:schemeClr val="tx2"/>
                </a:solidFill>
              </a:rPr>
              <a:t>Top CRPs readout with accessible electronics </a:t>
            </a:r>
          </a:p>
          <a:p>
            <a:pPr marL="342900" lvl="1" indent="-342900">
              <a:lnSpc>
                <a:spcPct val="110000"/>
              </a:lnSpc>
              <a:spcBef>
                <a:spcPts val="0"/>
              </a:spcBef>
              <a:spcAft>
                <a:spcPts val="600"/>
              </a:spcAft>
              <a:buFont typeface="Wingdings" panose="05000000000000000000" pitchFamily="2" charset="2"/>
              <a:buChar char="q"/>
              <a:defRPr sz="2000"/>
            </a:pPr>
            <a:r>
              <a:rPr lang="en-US" sz="4900" dirty="0">
                <a:solidFill>
                  <a:schemeClr val="tx2"/>
                </a:solidFill>
              </a:rPr>
              <a:t>Bottom CRPs electronics in </a:t>
            </a:r>
            <a:r>
              <a:rPr lang="en-US" sz="4900" dirty="0" err="1">
                <a:solidFill>
                  <a:schemeClr val="tx2"/>
                </a:solidFill>
              </a:rPr>
              <a:t>LAr</a:t>
            </a:r>
            <a:r>
              <a:rPr lang="en-US" sz="4900" dirty="0">
                <a:solidFill>
                  <a:schemeClr val="tx2"/>
                </a:solidFill>
              </a:rPr>
              <a:t> including </a:t>
            </a:r>
            <a:r>
              <a:rPr lang="en-US" sz="4900" dirty="0" err="1">
                <a:solidFill>
                  <a:schemeClr val="tx2"/>
                </a:solidFill>
              </a:rPr>
              <a:t>digitisation</a:t>
            </a:r>
            <a:endParaRPr lang="en-US" sz="4900" dirty="0">
              <a:solidFill>
                <a:schemeClr val="tx2"/>
              </a:solidFill>
            </a:endParaRPr>
          </a:p>
          <a:p>
            <a:pPr marL="342900" lvl="1" indent="-342900">
              <a:lnSpc>
                <a:spcPct val="110000"/>
              </a:lnSpc>
              <a:spcBef>
                <a:spcPts val="0"/>
              </a:spcBef>
              <a:spcAft>
                <a:spcPts val="600"/>
              </a:spcAft>
              <a:buFont typeface="Wingdings" panose="05000000000000000000" pitchFamily="2" charset="2"/>
              <a:buChar char="q"/>
              <a:defRPr sz="2000"/>
            </a:pPr>
            <a:r>
              <a:rPr lang="en-US" sz="4900" dirty="0">
                <a:solidFill>
                  <a:schemeClr val="tx2"/>
                </a:solidFill>
              </a:rPr>
              <a:t>Field cage ensures uniform electric field </a:t>
            </a:r>
          </a:p>
          <a:p>
            <a:pPr marL="342900" lvl="1" indent="-342900">
              <a:lnSpc>
                <a:spcPct val="110000"/>
              </a:lnSpc>
              <a:spcBef>
                <a:spcPts val="0"/>
              </a:spcBef>
              <a:spcAft>
                <a:spcPts val="600"/>
              </a:spcAft>
              <a:buFont typeface="Wingdings" panose="05000000000000000000" pitchFamily="2" charset="2"/>
              <a:buChar char="q"/>
              <a:defRPr sz="2000"/>
            </a:pPr>
            <a:r>
              <a:rPr lang="en-US" sz="4900" dirty="0">
                <a:solidFill>
                  <a:schemeClr val="tx2"/>
                </a:solidFill>
              </a:rPr>
              <a:t>PDs on the cryostat walls and on the cathode</a:t>
            </a:r>
          </a:p>
          <a:p>
            <a:pPr marL="342900" lvl="1" indent="-342900">
              <a:lnSpc>
                <a:spcPct val="90000"/>
              </a:lnSpc>
              <a:spcBef>
                <a:spcPts val="0"/>
              </a:spcBef>
              <a:spcAft>
                <a:spcPts val="600"/>
              </a:spcAft>
              <a:buFont typeface="Wingdings" panose="05000000000000000000" pitchFamily="2" charset="2"/>
              <a:buChar char="q"/>
              <a:defRPr sz="2000"/>
            </a:pPr>
            <a:endParaRPr lang="en-US" sz="1600" dirty="0">
              <a:solidFill>
                <a:schemeClr val="tx2"/>
              </a:solidFill>
            </a:endParaRPr>
          </a:p>
          <a:p>
            <a:pPr marL="342900" lvl="1" indent="-342900">
              <a:lnSpc>
                <a:spcPct val="90000"/>
              </a:lnSpc>
              <a:spcBef>
                <a:spcPts val="0"/>
              </a:spcBef>
              <a:spcAft>
                <a:spcPts val="600"/>
              </a:spcAft>
              <a:buFont typeface="Wingdings" panose="05000000000000000000" pitchFamily="2" charset="2"/>
              <a:buChar char="q"/>
            </a:pPr>
            <a:endParaRPr lang="en-GB" sz="1600" dirty="0">
              <a:solidFill>
                <a:schemeClr val="tx2"/>
              </a:solidFill>
            </a:endParaRPr>
          </a:p>
        </p:txBody>
      </p:sp>
      <p:pic>
        <p:nvPicPr>
          <p:cNvPr id="8" name="Picture 7">
            <a:extLst>
              <a:ext uri="{FF2B5EF4-FFF2-40B4-BE49-F238E27FC236}">
                <a16:creationId xmlns:a16="http://schemas.microsoft.com/office/drawing/2014/main" id="{FA990D16-316F-46C6-AB54-B34798BCB2D5}"/>
              </a:ext>
            </a:extLst>
          </p:cNvPr>
          <p:cNvPicPr>
            <a:picLocks noChangeAspect="1"/>
          </p:cNvPicPr>
          <p:nvPr/>
        </p:nvPicPr>
        <p:blipFill>
          <a:blip r:embed="rId2"/>
          <a:stretch>
            <a:fillRect/>
          </a:stretch>
        </p:blipFill>
        <p:spPr>
          <a:xfrm>
            <a:off x="1601118" y="3428999"/>
            <a:ext cx="2996588" cy="2803793"/>
          </a:xfrm>
          <a:prstGeom prst="rect">
            <a:avLst/>
          </a:prstGeom>
        </p:spPr>
      </p:pic>
      <p:pic>
        <p:nvPicPr>
          <p:cNvPr id="66" name="Picture 65">
            <a:extLst>
              <a:ext uri="{FF2B5EF4-FFF2-40B4-BE49-F238E27FC236}">
                <a16:creationId xmlns:a16="http://schemas.microsoft.com/office/drawing/2014/main" id="{BD1E9955-F09A-4CD7-9FC3-7101FFACAB0F}"/>
              </a:ext>
            </a:extLst>
          </p:cNvPr>
          <p:cNvPicPr>
            <a:picLocks noChangeAspect="1"/>
          </p:cNvPicPr>
          <p:nvPr/>
        </p:nvPicPr>
        <p:blipFill>
          <a:blip r:embed="rId3"/>
          <a:stretch>
            <a:fillRect/>
          </a:stretch>
        </p:blipFill>
        <p:spPr>
          <a:xfrm>
            <a:off x="7104112" y="3455155"/>
            <a:ext cx="2886419" cy="2710149"/>
          </a:xfrm>
          <a:prstGeom prst="rect">
            <a:avLst/>
          </a:prstGeom>
        </p:spPr>
      </p:pic>
    </p:spTree>
    <p:extLst>
      <p:ext uri="{BB962C8B-B14F-4D97-AF65-F5344CB8AC3E}">
        <p14:creationId xmlns:p14="http://schemas.microsoft.com/office/powerpoint/2010/main" val="14260862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AC06B8-BD51-44EF-AD5F-612792E2AFF9}"/>
              </a:ext>
            </a:extLst>
          </p:cNvPr>
          <p:cNvSpPr>
            <a:spLocks noGrp="1"/>
          </p:cNvSpPr>
          <p:nvPr>
            <p:ph idx="1"/>
          </p:nvPr>
        </p:nvSpPr>
        <p:spPr>
          <a:xfrm>
            <a:off x="335360" y="1124745"/>
            <a:ext cx="5904035" cy="1008112"/>
          </a:xfrm>
        </p:spPr>
        <p:txBody>
          <a:bodyPr/>
          <a:lstStyle/>
          <a:p>
            <a:pPr>
              <a:spcBef>
                <a:spcPts val="600"/>
              </a:spcBef>
              <a:spcAft>
                <a:spcPts val="0"/>
              </a:spcAft>
            </a:pPr>
            <a:r>
              <a:rPr lang="en-US" sz="1800" dirty="0"/>
              <a:t>Challenges for LHC computing:</a:t>
            </a:r>
          </a:p>
          <a:p>
            <a:pPr marL="285750" indent="-285750">
              <a:spcBef>
                <a:spcPts val="600"/>
              </a:spcBef>
              <a:spcAft>
                <a:spcPts val="0"/>
              </a:spcAft>
              <a:buFont typeface="Wingdings" panose="05000000000000000000" pitchFamily="2" charset="2"/>
              <a:buChar char="q"/>
            </a:pPr>
            <a:r>
              <a:rPr lang="en-US" sz="1800" b="0" dirty="0"/>
              <a:t>Increased R&amp;D on computing required to meet the HL-LHC computing needs at constant budget</a:t>
            </a:r>
          </a:p>
          <a:p>
            <a:pPr marL="0" lvl="1" indent="0">
              <a:lnSpc>
                <a:spcPct val="114000"/>
              </a:lnSpc>
              <a:spcBef>
                <a:spcPts val="600"/>
              </a:spcBef>
              <a:spcAft>
                <a:spcPts val="0"/>
              </a:spcAft>
              <a:buNone/>
            </a:pPr>
            <a:endParaRPr lang="en-US" dirty="0"/>
          </a:p>
        </p:txBody>
      </p:sp>
      <p:sp>
        <p:nvSpPr>
          <p:cNvPr id="3" name="Title 2">
            <a:extLst>
              <a:ext uri="{FF2B5EF4-FFF2-40B4-BE49-F238E27FC236}">
                <a16:creationId xmlns:a16="http://schemas.microsoft.com/office/drawing/2014/main" id="{BE63DC78-F37E-45B1-885C-A12896DFC0C4}"/>
              </a:ext>
            </a:extLst>
          </p:cNvPr>
          <p:cNvSpPr>
            <a:spLocks noGrp="1"/>
          </p:cNvSpPr>
          <p:nvPr>
            <p:ph type="title"/>
          </p:nvPr>
        </p:nvSpPr>
        <p:spPr>
          <a:xfrm>
            <a:off x="407988" y="373593"/>
            <a:ext cx="11376025" cy="607135"/>
          </a:xfrm>
        </p:spPr>
        <p:txBody>
          <a:bodyPr/>
          <a:lstStyle/>
          <a:p>
            <a:r>
              <a:rPr lang="en-US" dirty="0"/>
              <a:t>Computing for the HL-LHC</a:t>
            </a:r>
          </a:p>
        </p:txBody>
      </p:sp>
      <p:sp>
        <p:nvSpPr>
          <p:cNvPr id="6" name="Slide Number Placeholder 5">
            <a:extLst>
              <a:ext uri="{FF2B5EF4-FFF2-40B4-BE49-F238E27FC236}">
                <a16:creationId xmlns:a16="http://schemas.microsoft.com/office/drawing/2014/main" id="{B7EF7715-6B67-4C02-B829-E1CA97C8791F}"/>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9" name="Picture 8">
            <a:extLst>
              <a:ext uri="{FF2B5EF4-FFF2-40B4-BE49-F238E27FC236}">
                <a16:creationId xmlns:a16="http://schemas.microsoft.com/office/drawing/2014/main" id="{B3AC762D-B124-4DE5-9818-4DC5C364E17D}"/>
              </a:ext>
            </a:extLst>
          </p:cNvPr>
          <p:cNvPicPr>
            <a:picLocks noChangeAspect="1"/>
          </p:cNvPicPr>
          <p:nvPr/>
        </p:nvPicPr>
        <p:blipFill>
          <a:blip r:embed="rId3"/>
          <a:stretch>
            <a:fillRect/>
          </a:stretch>
        </p:blipFill>
        <p:spPr>
          <a:xfrm>
            <a:off x="7176120" y="488285"/>
            <a:ext cx="4486276" cy="3174902"/>
          </a:xfrm>
          <a:prstGeom prst="rect">
            <a:avLst/>
          </a:prstGeom>
        </p:spPr>
      </p:pic>
      <p:sp>
        <p:nvSpPr>
          <p:cNvPr id="10" name="TextBox 9">
            <a:extLst>
              <a:ext uri="{FF2B5EF4-FFF2-40B4-BE49-F238E27FC236}">
                <a16:creationId xmlns:a16="http://schemas.microsoft.com/office/drawing/2014/main" id="{1388B34A-3E7D-49F3-B737-2633C813359A}"/>
              </a:ext>
            </a:extLst>
          </p:cNvPr>
          <p:cNvSpPr txBox="1"/>
          <p:nvPr/>
        </p:nvSpPr>
        <p:spPr>
          <a:xfrm>
            <a:off x="7968208" y="365174"/>
            <a:ext cx="3456384" cy="246221"/>
          </a:xfrm>
          <a:prstGeom prst="rect">
            <a:avLst/>
          </a:prstGeom>
          <a:noFill/>
        </p:spPr>
        <p:txBody>
          <a:bodyPr wrap="square" lIns="0" tIns="0" rIns="0" bIns="0" rtlCol="0">
            <a:spAutoFit/>
          </a:bodyPr>
          <a:lstStyle/>
          <a:p>
            <a:pPr algn="l"/>
            <a:r>
              <a:rPr lang="en-US" sz="1600" dirty="0"/>
              <a:t>Example: ATLAS CPU estimates</a:t>
            </a:r>
          </a:p>
        </p:txBody>
      </p:sp>
      <p:sp>
        <p:nvSpPr>
          <p:cNvPr id="7" name="Rectangle 6">
            <a:extLst>
              <a:ext uri="{FF2B5EF4-FFF2-40B4-BE49-F238E27FC236}">
                <a16:creationId xmlns:a16="http://schemas.microsoft.com/office/drawing/2014/main" id="{D2CEAE14-A01C-44FE-81FC-0BB971A386FF}"/>
              </a:ext>
            </a:extLst>
          </p:cNvPr>
          <p:cNvSpPr/>
          <p:nvPr/>
        </p:nvSpPr>
        <p:spPr>
          <a:xfrm>
            <a:off x="223604" y="2180647"/>
            <a:ext cx="6023372" cy="1320361"/>
          </a:xfrm>
          <a:prstGeom prst="rect">
            <a:avLst/>
          </a:prstGeom>
        </p:spPr>
        <p:txBody>
          <a:bodyPr wrap="square">
            <a:spAutoFit/>
          </a:bodyPr>
          <a:lstStyle/>
          <a:p>
            <a:pPr marL="0" lvl="1">
              <a:lnSpc>
                <a:spcPct val="90000"/>
              </a:lnSpc>
              <a:spcBef>
                <a:spcPts val="600"/>
              </a:spcBef>
            </a:pPr>
            <a:r>
              <a:rPr lang="en-US" b="1" dirty="0">
                <a:solidFill>
                  <a:schemeClr val="tx2"/>
                </a:solidFill>
              </a:rPr>
              <a:t>New Computer Centre at </a:t>
            </a:r>
            <a:r>
              <a:rPr lang="en-US" b="1" dirty="0" err="1">
                <a:solidFill>
                  <a:schemeClr val="tx2"/>
                </a:solidFill>
              </a:rPr>
              <a:t>Prévessin</a:t>
            </a:r>
            <a:r>
              <a:rPr lang="en-US" b="1" dirty="0">
                <a:solidFill>
                  <a:schemeClr val="tx2"/>
                </a:solidFill>
              </a:rPr>
              <a:t>:</a:t>
            </a:r>
          </a:p>
          <a:p>
            <a:pPr marL="285750" lvl="1" indent="-285750">
              <a:lnSpc>
                <a:spcPct val="90000"/>
              </a:lnSpc>
              <a:spcBef>
                <a:spcPts val="600"/>
              </a:spcBef>
              <a:buFont typeface="Wingdings" panose="05000000000000000000" pitchFamily="2" charset="2"/>
              <a:buChar char="q"/>
            </a:pPr>
            <a:r>
              <a:rPr lang="en-US" dirty="0">
                <a:solidFill>
                  <a:schemeClr val="tx2"/>
                </a:solidFill>
              </a:rPr>
              <a:t>Phase I (4 MW) completed, expandable to 12 MW </a:t>
            </a:r>
          </a:p>
          <a:p>
            <a:pPr marL="285750" lvl="1" indent="-285750">
              <a:lnSpc>
                <a:spcPct val="90000"/>
              </a:lnSpc>
              <a:spcBef>
                <a:spcPts val="600"/>
              </a:spcBef>
              <a:buFont typeface="Wingdings" panose="05000000000000000000" pitchFamily="2" charset="2"/>
              <a:buChar char="q"/>
            </a:pPr>
            <a:r>
              <a:rPr lang="en-US" dirty="0">
                <a:solidFill>
                  <a:schemeClr val="tx2"/>
                </a:solidFill>
              </a:rPr>
              <a:t>Very energy efficient (PUE = 1.1)</a:t>
            </a:r>
          </a:p>
          <a:p>
            <a:pPr marL="285750" lvl="1" indent="-285750">
              <a:lnSpc>
                <a:spcPct val="90000"/>
              </a:lnSpc>
              <a:spcBef>
                <a:spcPts val="600"/>
              </a:spcBef>
              <a:buFont typeface="Wingdings" panose="05000000000000000000" pitchFamily="2" charset="2"/>
              <a:buChar char="q"/>
            </a:pPr>
            <a:r>
              <a:rPr lang="en-GB" dirty="0">
                <a:solidFill>
                  <a:schemeClr val="tx2"/>
                </a:solidFill>
              </a:rPr>
              <a:t>Energy recovery to heat buildings on </a:t>
            </a:r>
            <a:r>
              <a:rPr lang="en-GB" dirty="0" err="1">
                <a:solidFill>
                  <a:schemeClr val="tx2"/>
                </a:solidFill>
              </a:rPr>
              <a:t>Prévessin</a:t>
            </a:r>
            <a:r>
              <a:rPr lang="en-GB" dirty="0">
                <a:solidFill>
                  <a:schemeClr val="tx2"/>
                </a:solidFill>
              </a:rPr>
              <a:t> site </a:t>
            </a:r>
          </a:p>
        </p:txBody>
      </p:sp>
      <p:graphicFrame>
        <p:nvGraphicFramePr>
          <p:cNvPr id="11" name="Object 10">
            <a:extLst>
              <a:ext uri="{FF2B5EF4-FFF2-40B4-BE49-F238E27FC236}">
                <a16:creationId xmlns:a16="http://schemas.microsoft.com/office/drawing/2014/main" id="{F7CADA9A-362C-46EE-B947-DFD683378B03}"/>
              </a:ext>
            </a:extLst>
          </p:cNvPr>
          <p:cNvGraphicFramePr>
            <a:graphicFrameLocks noChangeAspect="1"/>
          </p:cNvGraphicFramePr>
          <p:nvPr>
            <p:extLst/>
          </p:nvPr>
        </p:nvGraphicFramePr>
        <p:xfrm>
          <a:off x="6096000" y="3663187"/>
          <a:ext cx="4595542" cy="2527548"/>
        </p:xfrm>
        <a:graphic>
          <a:graphicData uri="http://schemas.openxmlformats.org/presentationml/2006/ole">
            <mc:AlternateContent xmlns:mc="http://schemas.openxmlformats.org/markup-compatibility/2006">
              <mc:Choice xmlns:v="urn:schemas-microsoft-com:vml" Requires="v">
                <p:oleObj spid="_x0000_s1082" name="Bitmap Image" r:id="rId4" imgW="3809880" imgH="2095560" progId="Paint.Picture">
                  <p:embed/>
                </p:oleObj>
              </mc:Choice>
              <mc:Fallback>
                <p:oleObj name="Bitmap Image" r:id="rId4" imgW="3809880" imgH="2095560" progId="Paint.Picture">
                  <p:embed/>
                  <p:pic>
                    <p:nvPicPr>
                      <p:cNvPr id="11" name="Object 10">
                        <a:extLst>
                          <a:ext uri="{FF2B5EF4-FFF2-40B4-BE49-F238E27FC236}">
                            <a16:creationId xmlns:a16="http://schemas.microsoft.com/office/drawing/2014/main" id="{F7CADA9A-362C-46EE-B947-DFD683378B03}"/>
                          </a:ext>
                        </a:extLst>
                      </p:cNvPr>
                      <p:cNvPicPr/>
                      <p:nvPr/>
                    </p:nvPicPr>
                    <p:blipFill>
                      <a:blip r:embed="rId5"/>
                      <a:stretch>
                        <a:fillRect/>
                      </a:stretch>
                    </p:blipFill>
                    <p:spPr>
                      <a:xfrm>
                        <a:off x="6096000" y="3663187"/>
                        <a:ext cx="4595542" cy="2527548"/>
                      </a:xfrm>
                      <a:prstGeom prst="rect">
                        <a:avLst/>
                      </a:prstGeom>
                    </p:spPr>
                  </p:pic>
                </p:oleObj>
              </mc:Fallback>
            </mc:AlternateContent>
          </a:graphicData>
        </a:graphic>
      </p:graphicFrame>
      <p:pic>
        <p:nvPicPr>
          <p:cNvPr id="15" name="Picture 14">
            <a:extLst>
              <a:ext uri="{FF2B5EF4-FFF2-40B4-BE49-F238E27FC236}">
                <a16:creationId xmlns:a16="http://schemas.microsoft.com/office/drawing/2014/main" id="{FE34256A-F1AD-480C-B03E-A628A4B7FA2D}"/>
              </a:ext>
            </a:extLst>
          </p:cNvPr>
          <p:cNvPicPr>
            <a:picLocks noChangeAspect="1"/>
          </p:cNvPicPr>
          <p:nvPr/>
        </p:nvPicPr>
        <p:blipFill>
          <a:blip r:embed="rId6"/>
          <a:stretch>
            <a:fillRect/>
          </a:stretch>
        </p:blipFill>
        <p:spPr>
          <a:xfrm>
            <a:off x="911424" y="3648103"/>
            <a:ext cx="4313769" cy="2734754"/>
          </a:xfrm>
          <a:prstGeom prst="rect">
            <a:avLst/>
          </a:prstGeom>
        </p:spPr>
      </p:pic>
      <p:sp>
        <p:nvSpPr>
          <p:cNvPr id="4" name="Date Placeholder 3">
            <a:extLst>
              <a:ext uri="{FF2B5EF4-FFF2-40B4-BE49-F238E27FC236}">
                <a16:creationId xmlns:a16="http://schemas.microsoft.com/office/drawing/2014/main" id="{19869393-D753-405B-BB27-FB92F75956D2}"/>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3E28988B-FCA7-42CE-8C41-DD22E0E387B4}"/>
              </a:ext>
            </a:extLst>
          </p:cNvPr>
          <p:cNvSpPr>
            <a:spLocks noGrp="1"/>
          </p:cNvSpPr>
          <p:nvPr>
            <p:ph type="ftr" sz="quarter" idx="11"/>
          </p:nvPr>
        </p:nvSpPr>
        <p:spPr/>
        <p:txBody>
          <a:bodyPr/>
          <a:lstStyle/>
          <a:p>
            <a:r>
              <a:rPr lang="en-GB"/>
              <a:t>J. Mnich | CERN Highlights and Future Plans</a:t>
            </a:r>
            <a:endParaRPr lang="en-US" dirty="0"/>
          </a:p>
        </p:txBody>
      </p:sp>
    </p:spTree>
    <p:extLst>
      <p:ext uri="{BB962C8B-B14F-4D97-AF65-F5344CB8AC3E}">
        <p14:creationId xmlns:p14="http://schemas.microsoft.com/office/powerpoint/2010/main" val="4275679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E34F84A-57DA-4B55-AA10-CFF684AEDE55}"/>
              </a:ext>
            </a:extLst>
          </p:cNvPr>
          <p:cNvPicPr>
            <a:picLocks noChangeAspect="1"/>
          </p:cNvPicPr>
          <p:nvPr/>
        </p:nvPicPr>
        <p:blipFill>
          <a:blip r:embed="rId2"/>
          <a:stretch>
            <a:fillRect/>
          </a:stretch>
        </p:blipFill>
        <p:spPr>
          <a:xfrm>
            <a:off x="183021" y="2001919"/>
            <a:ext cx="4328803" cy="4176710"/>
          </a:xfrm>
          <a:prstGeom prst="rect">
            <a:avLst/>
          </a:prstGeom>
        </p:spPr>
      </p:pic>
      <p:sp>
        <p:nvSpPr>
          <p:cNvPr id="3" name="Title 2">
            <a:extLst>
              <a:ext uri="{FF2B5EF4-FFF2-40B4-BE49-F238E27FC236}">
                <a16:creationId xmlns:a16="http://schemas.microsoft.com/office/drawing/2014/main" id="{F28CA6F3-0515-4E90-8BD6-C7B2A4356A53}"/>
              </a:ext>
            </a:extLst>
          </p:cNvPr>
          <p:cNvSpPr>
            <a:spLocks noGrp="1"/>
          </p:cNvSpPr>
          <p:nvPr>
            <p:ph type="title"/>
          </p:nvPr>
        </p:nvSpPr>
        <p:spPr>
          <a:xfrm>
            <a:off x="407988" y="373593"/>
            <a:ext cx="11376025" cy="607135"/>
          </a:xfrm>
        </p:spPr>
        <p:txBody>
          <a:bodyPr/>
          <a:lstStyle/>
          <a:p>
            <a:r>
              <a:rPr lang="en-US" dirty="0"/>
              <a:t>LHC Experiments: Higgs Physics</a:t>
            </a:r>
          </a:p>
        </p:txBody>
      </p:sp>
      <p:sp>
        <p:nvSpPr>
          <p:cNvPr id="4" name="Date Placeholder 3">
            <a:extLst>
              <a:ext uri="{FF2B5EF4-FFF2-40B4-BE49-F238E27FC236}">
                <a16:creationId xmlns:a16="http://schemas.microsoft.com/office/drawing/2014/main" id="{787B12E1-4631-491A-9F9F-75197F3C6AF6}"/>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3F4043FA-AA30-4740-95D7-4542FA2DEE0F}"/>
              </a:ext>
            </a:extLst>
          </p:cNvPr>
          <p:cNvSpPr>
            <a:spLocks noGrp="1"/>
          </p:cNvSpPr>
          <p:nvPr>
            <p:ph type="ftr" sz="quarter" idx="11"/>
          </p:nvPr>
        </p:nvSpPr>
        <p:spPr/>
        <p:txBody>
          <a:bodyPr/>
          <a:lstStyle/>
          <a:p>
            <a:r>
              <a:rPr lang="en-GB"/>
              <a:t>J. Mnich | CERN Highlights and Future Plans</a:t>
            </a:r>
            <a:endParaRPr lang="en-US" dirty="0"/>
          </a:p>
        </p:txBody>
      </p:sp>
      <p:sp>
        <p:nvSpPr>
          <p:cNvPr id="6" name="Slide Number Placeholder 5">
            <a:extLst>
              <a:ext uri="{FF2B5EF4-FFF2-40B4-BE49-F238E27FC236}">
                <a16:creationId xmlns:a16="http://schemas.microsoft.com/office/drawing/2014/main" id="{E71BDE1C-BC2F-49D8-8C91-525EA107F2F9}"/>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2" name="TextBox 1">
            <a:extLst>
              <a:ext uri="{FF2B5EF4-FFF2-40B4-BE49-F238E27FC236}">
                <a16:creationId xmlns:a16="http://schemas.microsoft.com/office/drawing/2014/main" id="{5433288F-4AF2-4182-AF02-EEB111D5F604}"/>
              </a:ext>
            </a:extLst>
          </p:cNvPr>
          <p:cNvSpPr txBox="1"/>
          <p:nvPr/>
        </p:nvSpPr>
        <p:spPr>
          <a:xfrm>
            <a:off x="428622" y="1268760"/>
            <a:ext cx="3222577" cy="553998"/>
          </a:xfrm>
          <a:prstGeom prst="rect">
            <a:avLst/>
          </a:prstGeom>
          <a:noFill/>
        </p:spPr>
        <p:txBody>
          <a:bodyPr wrap="square" lIns="0" tIns="0" rIns="0" bIns="0" rtlCol="0">
            <a:spAutoFit/>
          </a:bodyPr>
          <a:lstStyle/>
          <a:p>
            <a:pPr algn="l"/>
            <a:r>
              <a:rPr lang="en-US" dirty="0">
                <a:solidFill>
                  <a:srgbClr val="2F2F2F"/>
                </a:solidFill>
              </a:rPr>
              <a:t>Example: Measurement of Higgs couplings by CMS</a:t>
            </a:r>
          </a:p>
        </p:txBody>
      </p:sp>
      <p:grpSp>
        <p:nvGrpSpPr>
          <p:cNvPr id="10" name="Group 9">
            <a:extLst>
              <a:ext uri="{FF2B5EF4-FFF2-40B4-BE49-F238E27FC236}">
                <a16:creationId xmlns:a16="http://schemas.microsoft.com/office/drawing/2014/main" id="{1D76F72B-2C4F-45C6-87E3-FD98AB5AD806}"/>
              </a:ext>
            </a:extLst>
          </p:cNvPr>
          <p:cNvGrpSpPr/>
          <p:nvPr/>
        </p:nvGrpSpPr>
        <p:grpSpPr>
          <a:xfrm>
            <a:off x="5588609" y="2672286"/>
            <a:ext cx="5475943" cy="3352879"/>
            <a:chOff x="5303912" y="2454743"/>
            <a:chExt cx="5475943" cy="3352879"/>
          </a:xfrm>
        </p:grpSpPr>
        <p:grpSp>
          <p:nvGrpSpPr>
            <p:cNvPr id="12" name="Group 11">
              <a:extLst>
                <a:ext uri="{FF2B5EF4-FFF2-40B4-BE49-F238E27FC236}">
                  <a16:creationId xmlns:a16="http://schemas.microsoft.com/office/drawing/2014/main" id="{831872E4-F382-4510-A3C1-96E842943F9B}"/>
                </a:ext>
              </a:extLst>
            </p:cNvPr>
            <p:cNvGrpSpPr/>
            <p:nvPr/>
          </p:nvGrpSpPr>
          <p:grpSpPr>
            <a:xfrm>
              <a:off x="5303912" y="2454743"/>
              <a:ext cx="5475943" cy="3352879"/>
              <a:chOff x="688526" y="1029963"/>
              <a:chExt cx="10811409" cy="5679908"/>
            </a:xfrm>
          </p:grpSpPr>
          <p:pic>
            <p:nvPicPr>
              <p:cNvPr id="14" name="Picture 2">
                <a:extLst>
                  <a:ext uri="{FF2B5EF4-FFF2-40B4-BE49-F238E27FC236}">
                    <a16:creationId xmlns:a16="http://schemas.microsoft.com/office/drawing/2014/main" id="{29CB1892-234F-4D61-B70A-4F6DC79101A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536" r="8214"/>
              <a:stretch/>
            </p:blipFill>
            <p:spPr bwMode="auto">
              <a:xfrm>
                <a:off x="688526" y="1029964"/>
                <a:ext cx="10811409" cy="5679907"/>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AFDC5EB5-2504-4485-AACA-D24A84B9682A}"/>
                  </a:ext>
                </a:extLst>
              </p:cNvPr>
              <p:cNvSpPr txBox="1"/>
              <p:nvPr/>
            </p:nvSpPr>
            <p:spPr>
              <a:xfrm>
                <a:off x="692064" y="1029963"/>
                <a:ext cx="6360823" cy="521386"/>
              </a:xfrm>
              <a:prstGeom prst="rect">
                <a:avLst/>
              </a:prstGeom>
              <a:noFill/>
            </p:spPr>
            <p:txBody>
              <a:bodyPr wrap="square">
                <a:spAutoFit/>
              </a:bodyPr>
              <a:lstStyle/>
              <a:p>
                <a:r>
                  <a:rPr lang="en-GB" sz="1400" b="0" i="0" dirty="0">
                    <a:solidFill>
                      <a:srgbClr val="FFFF00"/>
                    </a:solidFill>
                    <a:effectLst/>
                  </a:rPr>
                  <a:t>Candidate </a:t>
                </a:r>
                <a:r>
                  <a:rPr lang="en-GB" sz="1400" b="1" i="0" dirty="0">
                    <a:solidFill>
                      <a:srgbClr val="FFFF00"/>
                    </a:solidFill>
                    <a:effectLst/>
                  </a:rPr>
                  <a:t>HH → </a:t>
                </a:r>
                <a:r>
                  <a:rPr lang="en-GB" sz="1400" b="1" dirty="0" err="1">
                    <a:solidFill>
                      <a:srgbClr val="FFFF00"/>
                    </a:solidFill>
                  </a:rPr>
                  <a:t>bƃ</a:t>
                </a:r>
                <a:r>
                  <a:rPr lang="el-GR" sz="1400" b="1" dirty="0">
                    <a:solidFill>
                      <a:srgbClr val="FFFF00"/>
                    </a:solidFill>
                  </a:rPr>
                  <a:t>γγ</a:t>
                </a:r>
                <a:r>
                  <a:rPr lang="en-GB" sz="1400" b="1" dirty="0">
                    <a:solidFill>
                      <a:srgbClr val="FFFF00"/>
                    </a:solidFill>
                  </a:rPr>
                  <a:t> </a:t>
                </a:r>
                <a:r>
                  <a:rPr lang="en-GB" sz="1400" b="0" i="0" dirty="0">
                    <a:solidFill>
                      <a:srgbClr val="FFFF00"/>
                    </a:solidFill>
                    <a:effectLst/>
                  </a:rPr>
                  <a:t>event</a:t>
                </a:r>
                <a:endParaRPr lang="en-GB" sz="1400" dirty="0">
                  <a:solidFill>
                    <a:srgbClr val="FFFF00"/>
                  </a:solidFill>
                </a:endParaRPr>
              </a:p>
            </p:txBody>
          </p:sp>
          <p:sp>
            <p:nvSpPr>
              <p:cNvPr id="17" name="TextBox 16">
                <a:extLst>
                  <a:ext uri="{FF2B5EF4-FFF2-40B4-BE49-F238E27FC236}">
                    <a16:creationId xmlns:a16="http://schemas.microsoft.com/office/drawing/2014/main" id="{01B946EC-653A-41CB-978A-48B2983D3EB7}"/>
                  </a:ext>
                </a:extLst>
              </p:cNvPr>
              <p:cNvSpPr txBox="1"/>
              <p:nvPr/>
            </p:nvSpPr>
            <p:spPr>
              <a:xfrm>
                <a:off x="692064" y="1399296"/>
                <a:ext cx="1776132" cy="1251326"/>
              </a:xfrm>
              <a:prstGeom prst="rect">
                <a:avLst/>
              </a:prstGeom>
              <a:noFill/>
            </p:spPr>
            <p:txBody>
              <a:bodyPr wrap="none" rtlCol="0">
                <a:spAutoFit/>
              </a:bodyPr>
              <a:lstStyle/>
              <a:p>
                <a:r>
                  <a:rPr lang="en-GB" sz="1400" b="1" dirty="0">
                    <a:solidFill>
                      <a:srgbClr val="00B050"/>
                    </a:solidFill>
                  </a:rPr>
                  <a:t>Tracks</a:t>
                </a:r>
              </a:p>
              <a:p>
                <a:r>
                  <a:rPr lang="en-GB" sz="1400" b="1" dirty="0">
                    <a:solidFill>
                      <a:srgbClr val="FF0000"/>
                    </a:solidFill>
                  </a:rPr>
                  <a:t>B jets</a:t>
                </a:r>
              </a:p>
              <a:p>
                <a:r>
                  <a:rPr lang="en-GB" sz="1400" b="1" dirty="0">
                    <a:solidFill>
                      <a:srgbClr val="00B0F0"/>
                    </a:solidFill>
                  </a:rPr>
                  <a:t>Photons</a:t>
                </a:r>
              </a:p>
            </p:txBody>
          </p:sp>
        </p:grpSp>
        <p:pic>
          <p:nvPicPr>
            <p:cNvPr id="18" name="Picture 17">
              <a:extLst>
                <a:ext uri="{FF2B5EF4-FFF2-40B4-BE49-F238E27FC236}">
                  <a16:creationId xmlns:a16="http://schemas.microsoft.com/office/drawing/2014/main" id="{24108F61-AAB4-4FDE-9D93-5B66965AE4A3}"/>
                </a:ext>
              </a:extLst>
            </p:cNvPr>
            <p:cNvPicPr>
              <a:picLocks noChangeAspect="1"/>
            </p:cNvPicPr>
            <p:nvPr/>
          </p:nvPicPr>
          <p:blipFill>
            <a:blip r:embed="rId4"/>
            <a:stretch>
              <a:fillRect/>
            </a:stretch>
          </p:blipFill>
          <p:spPr>
            <a:xfrm>
              <a:off x="9663092" y="2482629"/>
              <a:ext cx="1062854" cy="559782"/>
            </a:xfrm>
            <a:prstGeom prst="rect">
              <a:avLst/>
            </a:prstGeom>
          </p:spPr>
        </p:pic>
      </p:grpSp>
      <p:sp>
        <p:nvSpPr>
          <p:cNvPr id="19" name="TextBox 18">
            <a:extLst>
              <a:ext uri="{FF2B5EF4-FFF2-40B4-BE49-F238E27FC236}">
                <a16:creationId xmlns:a16="http://schemas.microsoft.com/office/drawing/2014/main" id="{58C6869E-BC56-4E32-B5E8-8D378998C329}"/>
              </a:ext>
            </a:extLst>
          </p:cNvPr>
          <p:cNvSpPr txBox="1"/>
          <p:nvPr/>
        </p:nvSpPr>
        <p:spPr>
          <a:xfrm>
            <a:off x="5517172" y="1268760"/>
            <a:ext cx="6339467" cy="276999"/>
          </a:xfrm>
          <a:prstGeom prst="rect">
            <a:avLst/>
          </a:prstGeom>
          <a:noFill/>
        </p:spPr>
        <p:txBody>
          <a:bodyPr wrap="square" lIns="0" tIns="0" rIns="0" bIns="0" rtlCol="0">
            <a:spAutoFit/>
          </a:bodyPr>
          <a:lstStyle/>
          <a:p>
            <a:pPr algn="l"/>
            <a:r>
              <a:rPr lang="en-US" dirty="0">
                <a:solidFill>
                  <a:srgbClr val="2F2F2F"/>
                </a:solidFill>
              </a:rPr>
              <a:t>Starting to explore Higgs self-coupling (Di-Higgs production)</a:t>
            </a:r>
          </a:p>
        </p:txBody>
      </p:sp>
      <p:pic>
        <p:nvPicPr>
          <p:cNvPr id="20" name="Picture 19">
            <a:extLst>
              <a:ext uri="{FF2B5EF4-FFF2-40B4-BE49-F238E27FC236}">
                <a16:creationId xmlns:a16="http://schemas.microsoft.com/office/drawing/2014/main" id="{1C046431-79CE-4B7C-9D81-C0BF56FCD83B}"/>
              </a:ext>
            </a:extLst>
          </p:cNvPr>
          <p:cNvPicPr>
            <a:picLocks noChangeAspect="1"/>
          </p:cNvPicPr>
          <p:nvPr/>
        </p:nvPicPr>
        <p:blipFill>
          <a:blip r:embed="rId5"/>
          <a:stretch>
            <a:fillRect/>
          </a:stretch>
        </p:blipFill>
        <p:spPr>
          <a:xfrm>
            <a:off x="5392063" y="1670495"/>
            <a:ext cx="3336613" cy="868834"/>
          </a:xfrm>
          <a:prstGeom prst="rect">
            <a:avLst/>
          </a:prstGeom>
          <a:effectLst>
            <a:outerShdw blurRad="50800" dist="38100" dir="5400000" algn="t" rotWithShape="0">
              <a:prstClr val="black">
                <a:alpha val="40000"/>
              </a:prstClr>
            </a:outerShdw>
          </a:effectLst>
        </p:spPr>
      </p:pic>
      <p:pic>
        <p:nvPicPr>
          <p:cNvPr id="21" name="Picture 20">
            <a:extLst>
              <a:ext uri="{FF2B5EF4-FFF2-40B4-BE49-F238E27FC236}">
                <a16:creationId xmlns:a16="http://schemas.microsoft.com/office/drawing/2014/main" id="{1C1EC9B4-EEF7-42AD-B333-9DFAA2B9BC4A}"/>
              </a:ext>
            </a:extLst>
          </p:cNvPr>
          <p:cNvPicPr>
            <a:picLocks noChangeAspect="1"/>
          </p:cNvPicPr>
          <p:nvPr/>
        </p:nvPicPr>
        <p:blipFill>
          <a:blip r:embed="rId6"/>
          <a:stretch>
            <a:fillRect/>
          </a:stretch>
        </p:blipFill>
        <p:spPr>
          <a:xfrm>
            <a:off x="8832304" y="1657204"/>
            <a:ext cx="3175127" cy="907700"/>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9075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165CFA1F-FBB6-4462-86C2-7C49A9F20587}"/>
              </a:ext>
            </a:extLst>
          </p:cNvPr>
          <p:cNvSpPr>
            <a:spLocks noGrp="1"/>
          </p:cNvSpPr>
          <p:nvPr>
            <p:ph type="title"/>
          </p:nvPr>
        </p:nvSpPr>
        <p:spPr>
          <a:xfrm>
            <a:off x="407988" y="307265"/>
            <a:ext cx="11376025" cy="601455"/>
          </a:xfrm>
        </p:spPr>
        <p:txBody>
          <a:bodyPr/>
          <a:lstStyle/>
          <a:p>
            <a:r>
              <a:rPr lang="de-DE" dirty="0"/>
              <a:t>72 New Hadrons </a:t>
            </a:r>
            <a:r>
              <a:rPr lang="de-DE" dirty="0" err="1"/>
              <a:t>Discovered</a:t>
            </a:r>
            <a:r>
              <a:rPr lang="de-DE" dirty="0"/>
              <a:t> at </a:t>
            </a:r>
            <a:r>
              <a:rPr lang="de-DE" dirty="0" err="1"/>
              <a:t>the</a:t>
            </a:r>
            <a:r>
              <a:rPr lang="de-DE" dirty="0"/>
              <a:t> LHC</a:t>
            </a:r>
            <a:br>
              <a:rPr lang="en-US" dirty="0"/>
            </a:br>
            <a:endParaRPr lang="en-US" dirty="0"/>
          </a:p>
        </p:txBody>
      </p:sp>
      <p:sp>
        <p:nvSpPr>
          <p:cNvPr id="6" name="Foliennummernplatzhalter 5">
            <a:extLst>
              <a:ext uri="{FF2B5EF4-FFF2-40B4-BE49-F238E27FC236}">
                <a16:creationId xmlns:a16="http://schemas.microsoft.com/office/drawing/2014/main" id="{F1DCDC3E-0A24-4CD3-B724-6ADF0E922A93}"/>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11" name="TextBox 12">
            <a:extLst>
              <a:ext uri="{FF2B5EF4-FFF2-40B4-BE49-F238E27FC236}">
                <a16:creationId xmlns:a16="http://schemas.microsoft.com/office/drawing/2014/main" id="{6D4D63B9-BE55-4666-844C-D2BD0FE7F0F8}"/>
              </a:ext>
            </a:extLst>
          </p:cNvPr>
          <p:cNvSpPr txBox="1">
            <a:spLocks noChangeArrowheads="1"/>
          </p:cNvSpPr>
          <p:nvPr/>
        </p:nvSpPr>
        <p:spPr bwMode="auto">
          <a:xfrm>
            <a:off x="7651372" y="4461212"/>
            <a:ext cx="436783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14313" indent="-214313">
              <a:defRPr>
                <a:solidFill>
                  <a:schemeClr val="bg1"/>
                </a:solidFill>
                <a:latin typeface="Arial" panose="020B0604020202020204" pitchFamily="34" charset="0"/>
                <a:cs typeface="Droid Sans Fallback" charset="0"/>
              </a:defRPr>
            </a:lvl1pPr>
            <a:lvl2pPr>
              <a:defRPr>
                <a:solidFill>
                  <a:schemeClr val="bg1"/>
                </a:solidFill>
                <a:latin typeface="Arial" panose="020B0604020202020204" pitchFamily="34" charset="0"/>
                <a:cs typeface="Droid Sans Fallback" charset="0"/>
              </a:defRPr>
            </a:lvl2pPr>
            <a:lvl3pPr>
              <a:defRPr>
                <a:solidFill>
                  <a:schemeClr val="bg1"/>
                </a:solidFill>
                <a:latin typeface="Arial" panose="020B0604020202020204" pitchFamily="34" charset="0"/>
                <a:cs typeface="Droid Sans Fallback" charset="0"/>
              </a:defRPr>
            </a:lvl3pPr>
            <a:lvl4pPr>
              <a:defRPr>
                <a:solidFill>
                  <a:schemeClr val="bg1"/>
                </a:solidFill>
                <a:latin typeface="Arial" panose="020B0604020202020204" pitchFamily="34" charset="0"/>
                <a:cs typeface="Droid Sans Fallback" charset="0"/>
              </a:defRPr>
            </a:lvl4pPr>
            <a:lvl5pPr>
              <a:defRPr>
                <a:solidFill>
                  <a:schemeClr val="bg1"/>
                </a:solidFill>
                <a:latin typeface="Arial" panose="020B0604020202020204" pitchFamily="34" charset="0"/>
                <a:cs typeface="Droid Sans Fallback" charset="0"/>
              </a:defRPr>
            </a:lvl5pPr>
            <a:lvl6pPr marL="2514600" indent="-228600" defTabSz="457200" eaLnBrk="0" fontAlgn="base" hangingPunct="0">
              <a:spcBef>
                <a:spcPct val="0"/>
              </a:spcBef>
              <a:spcAft>
                <a:spcPct val="0"/>
              </a:spcAft>
              <a:defRPr>
                <a:solidFill>
                  <a:schemeClr val="bg1"/>
                </a:solidFill>
                <a:latin typeface="Arial" panose="020B0604020202020204" pitchFamily="34" charset="0"/>
                <a:cs typeface="Droid Sans Fallback" charset="0"/>
              </a:defRPr>
            </a:lvl6pPr>
            <a:lvl7pPr marL="2971800" indent="-228600" defTabSz="457200" eaLnBrk="0" fontAlgn="base" hangingPunct="0">
              <a:spcBef>
                <a:spcPct val="0"/>
              </a:spcBef>
              <a:spcAft>
                <a:spcPct val="0"/>
              </a:spcAft>
              <a:defRPr>
                <a:solidFill>
                  <a:schemeClr val="bg1"/>
                </a:solidFill>
                <a:latin typeface="Arial" panose="020B0604020202020204" pitchFamily="34" charset="0"/>
                <a:cs typeface="Droid Sans Fallback" charset="0"/>
              </a:defRPr>
            </a:lvl7pPr>
            <a:lvl8pPr marL="3429000" indent="-228600" defTabSz="457200" eaLnBrk="0" fontAlgn="base" hangingPunct="0">
              <a:spcBef>
                <a:spcPct val="0"/>
              </a:spcBef>
              <a:spcAft>
                <a:spcPct val="0"/>
              </a:spcAft>
              <a:defRPr>
                <a:solidFill>
                  <a:schemeClr val="bg1"/>
                </a:solidFill>
                <a:latin typeface="Arial" panose="020B0604020202020204" pitchFamily="34" charset="0"/>
                <a:cs typeface="Droid Sans Fallback" charset="0"/>
              </a:defRPr>
            </a:lvl8pPr>
            <a:lvl9pPr marL="3886200" indent="-228600" defTabSz="457200" eaLnBrk="0" fontAlgn="base" hangingPunct="0">
              <a:spcBef>
                <a:spcPct val="0"/>
              </a:spcBef>
              <a:spcAft>
                <a:spcPct val="0"/>
              </a:spcAft>
              <a:defRPr>
                <a:solidFill>
                  <a:schemeClr val="bg1"/>
                </a:solidFill>
                <a:latin typeface="Arial" panose="020B0604020202020204" pitchFamily="34" charset="0"/>
                <a:cs typeface="Droid Sans Fallback" charset="0"/>
              </a:defRPr>
            </a:lvl9pPr>
          </a:lstStyle>
          <a:p>
            <a:pPr marL="285750" indent="-285750">
              <a:buFont typeface="Wingdings" panose="05000000000000000000" pitchFamily="2" charset="2"/>
              <a:buChar char="q"/>
            </a:pPr>
            <a:r>
              <a:rPr lang="de-DE" altLang="en-US" dirty="0">
                <a:solidFill>
                  <a:srgbClr val="2F2F2F"/>
                </a:solidFill>
                <a:latin typeface="+mn-lt"/>
                <a:cs typeface="+mn-cs"/>
              </a:rPr>
              <a:t>Most </a:t>
            </a:r>
            <a:r>
              <a:rPr lang="de-DE" altLang="en-US" dirty="0" err="1">
                <a:solidFill>
                  <a:srgbClr val="2F2F2F"/>
                </a:solidFill>
                <a:latin typeface="+mn-lt"/>
                <a:cs typeface="+mn-cs"/>
              </a:rPr>
              <a:t>of</a:t>
            </a:r>
            <a:r>
              <a:rPr lang="de-DE" altLang="en-US" dirty="0">
                <a:solidFill>
                  <a:srgbClr val="2F2F2F"/>
                </a:solidFill>
                <a:latin typeface="+mn-lt"/>
                <a:cs typeface="+mn-cs"/>
              </a:rPr>
              <a:t> </a:t>
            </a:r>
            <a:r>
              <a:rPr lang="de-DE" altLang="en-US" dirty="0" err="1">
                <a:solidFill>
                  <a:srgbClr val="2F2F2F"/>
                </a:solidFill>
                <a:latin typeface="+mn-lt"/>
                <a:cs typeface="+mn-cs"/>
              </a:rPr>
              <a:t>them</a:t>
            </a:r>
            <a:r>
              <a:rPr lang="de-DE" altLang="en-US" dirty="0">
                <a:solidFill>
                  <a:srgbClr val="2F2F2F"/>
                </a:solidFill>
                <a:latin typeface="+mn-lt"/>
                <a:cs typeface="+mn-cs"/>
              </a:rPr>
              <a:t> (64) </a:t>
            </a:r>
            <a:r>
              <a:rPr lang="de-DE" altLang="en-US" dirty="0" err="1">
                <a:solidFill>
                  <a:srgbClr val="2F2F2F"/>
                </a:solidFill>
                <a:latin typeface="+mn-lt"/>
                <a:cs typeface="+mn-cs"/>
              </a:rPr>
              <a:t>were</a:t>
            </a:r>
            <a:r>
              <a:rPr lang="de-DE" altLang="en-US" dirty="0">
                <a:solidFill>
                  <a:srgbClr val="2F2F2F"/>
                </a:solidFill>
                <a:latin typeface="+mn-lt"/>
                <a:cs typeface="+mn-cs"/>
              </a:rPr>
              <a:t> </a:t>
            </a:r>
            <a:r>
              <a:rPr lang="de-DE" altLang="en-US" dirty="0" err="1">
                <a:solidFill>
                  <a:srgbClr val="2F2F2F"/>
                </a:solidFill>
                <a:latin typeface="+mn-lt"/>
                <a:cs typeface="+mn-cs"/>
              </a:rPr>
              <a:t>discovered</a:t>
            </a:r>
            <a:r>
              <a:rPr lang="de-DE" altLang="en-US" dirty="0">
                <a:solidFill>
                  <a:srgbClr val="2F2F2F"/>
                </a:solidFill>
                <a:latin typeface="+mn-lt"/>
                <a:cs typeface="+mn-cs"/>
              </a:rPr>
              <a:t> </a:t>
            </a:r>
            <a:r>
              <a:rPr lang="de-DE" altLang="en-US" dirty="0" err="1">
                <a:solidFill>
                  <a:srgbClr val="2F2F2F"/>
                </a:solidFill>
                <a:latin typeface="+mn-lt"/>
                <a:cs typeface="+mn-cs"/>
              </a:rPr>
              <a:t>by</a:t>
            </a:r>
            <a:r>
              <a:rPr lang="de-DE" altLang="en-US" dirty="0">
                <a:solidFill>
                  <a:srgbClr val="2F2F2F"/>
                </a:solidFill>
                <a:latin typeface="+mn-lt"/>
                <a:cs typeface="+mn-cs"/>
              </a:rPr>
              <a:t> </a:t>
            </a:r>
            <a:r>
              <a:rPr lang="de-DE" altLang="en-US" dirty="0" err="1">
                <a:solidFill>
                  <a:srgbClr val="2F2F2F"/>
                </a:solidFill>
                <a:latin typeface="+mn-lt"/>
                <a:cs typeface="+mn-cs"/>
              </a:rPr>
              <a:t>LHCb</a:t>
            </a:r>
            <a:endParaRPr lang="en-US" altLang="en-US" dirty="0">
              <a:solidFill>
                <a:srgbClr val="2F2F2F"/>
              </a:solidFill>
              <a:latin typeface="+mn-lt"/>
              <a:cs typeface="+mn-cs"/>
            </a:endParaRPr>
          </a:p>
          <a:p>
            <a:pPr marL="285750" indent="-285750">
              <a:buFont typeface="Wingdings" panose="05000000000000000000" pitchFamily="2" charset="2"/>
              <a:buChar char="q"/>
            </a:pPr>
            <a:r>
              <a:rPr lang="en-US" altLang="en-US" dirty="0">
                <a:solidFill>
                  <a:srgbClr val="2F2F2F"/>
                </a:solidFill>
                <a:latin typeface="+mn-lt"/>
                <a:cs typeface="+mn-cs"/>
              </a:rPr>
              <a:t>Among them 23 exotic states made of 4 or 5 (anti-)quarks</a:t>
            </a:r>
            <a:endParaRPr lang="de-DE" altLang="en-US" dirty="0">
              <a:solidFill>
                <a:srgbClr val="2F2F2F"/>
              </a:solidFill>
              <a:latin typeface="+mn-lt"/>
              <a:cs typeface="+mn-cs"/>
            </a:endParaRPr>
          </a:p>
        </p:txBody>
      </p:sp>
      <p:pic>
        <p:nvPicPr>
          <p:cNvPr id="9" name="Picture 8">
            <a:extLst>
              <a:ext uri="{FF2B5EF4-FFF2-40B4-BE49-F238E27FC236}">
                <a16:creationId xmlns:a16="http://schemas.microsoft.com/office/drawing/2014/main" id="{842C472B-CA7B-424B-9414-5809DE8A3314}"/>
              </a:ext>
            </a:extLst>
          </p:cNvPr>
          <p:cNvPicPr>
            <a:picLocks noChangeAspect="1"/>
          </p:cNvPicPr>
          <p:nvPr/>
        </p:nvPicPr>
        <p:blipFill>
          <a:blip r:embed="rId3"/>
          <a:stretch>
            <a:fillRect/>
          </a:stretch>
        </p:blipFill>
        <p:spPr>
          <a:xfrm>
            <a:off x="119336" y="1272261"/>
            <a:ext cx="7532036" cy="4184465"/>
          </a:xfrm>
          <a:prstGeom prst="rect">
            <a:avLst/>
          </a:prstGeom>
        </p:spPr>
      </p:pic>
      <p:pic>
        <p:nvPicPr>
          <p:cNvPr id="12" name="Picture 11">
            <a:extLst>
              <a:ext uri="{FF2B5EF4-FFF2-40B4-BE49-F238E27FC236}">
                <a16:creationId xmlns:a16="http://schemas.microsoft.com/office/drawing/2014/main" id="{F33D4AFF-F6A4-47A8-8867-E44C02FAFEA7}"/>
              </a:ext>
            </a:extLst>
          </p:cNvPr>
          <p:cNvPicPr>
            <a:picLocks noChangeAspect="1"/>
          </p:cNvPicPr>
          <p:nvPr/>
        </p:nvPicPr>
        <p:blipFill>
          <a:blip r:embed="rId4"/>
          <a:stretch>
            <a:fillRect/>
          </a:stretch>
        </p:blipFill>
        <p:spPr>
          <a:xfrm>
            <a:off x="7651372" y="1153692"/>
            <a:ext cx="4410027" cy="3307520"/>
          </a:xfrm>
          <a:prstGeom prst="rect">
            <a:avLst/>
          </a:prstGeom>
        </p:spPr>
      </p:pic>
      <p:sp>
        <p:nvSpPr>
          <p:cNvPr id="2" name="Date Placeholder 1">
            <a:extLst>
              <a:ext uri="{FF2B5EF4-FFF2-40B4-BE49-F238E27FC236}">
                <a16:creationId xmlns:a16="http://schemas.microsoft.com/office/drawing/2014/main" id="{6BF94740-54DB-4ED3-AF11-4FEC828639EE}"/>
              </a:ext>
            </a:extLst>
          </p:cNvPr>
          <p:cNvSpPr>
            <a:spLocks noGrp="1"/>
          </p:cNvSpPr>
          <p:nvPr>
            <p:ph type="dt" sz="half" idx="10"/>
          </p:nvPr>
        </p:nvSpPr>
        <p:spPr/>
        <p:txBody>
          <a:bodyPr/>
          <a:lstStyle/>
          <a:p>
            <a:r>
              <a:rPr lang="en-US"/>
              <a:t>28.05.2024</a:t>
            </a:r>
            <a:endParaRPr lang="en-US" dirty="0"/>
          </a:p>
        </p:txBody>
      </p:sp>
      <p:sp>
        <p:nvSpPr>
          <p:cNvPr id="4" name="Footer Placeholder 3">
            <a:extLst>
              <a:ext uri="{FF2B5EF4-FFF2-40B4-BE49-F238E27FC236}">
                <a16:creationId xmlns:a16="http://schemas.microsoft.com/office/drawing/2014/main" id="{DF3B0761-330B-45AB-9DB2-16611FD4D4A2}"/>
              </a:ext>
            </a:extLst>
          </p:cNvPr>
          <p:cNvSpPr>
            <a:spLocks noGrp="1"/>
          </p:cNvSpPr>
          <p:nvPr>
            <p:ph type="ftr" sz="quarter" idx="11"/>
          </p:nvPr>
        </p:nvSpPr>
        <p:spPr/>
        <p:txBody>
          <a:bodyPr/>
          <a:lstStyle/>
          <a:p>
            <a:r>
              <a:rPr lang="en-GB"/>
              <a:t>J. Mnich | CERN Highlights and Future Plans</a:t>
            </a:r>
            <a:endParaRPr lang="en-US" dirty="0"/>
          </a:p>
        </p:txBody>
      </p:sp>
    </p:spTree>
    <p:extLst>
      <p:ext uri="{BB962C8B-B14F-4D97-AF65-F5344CB8AC3E}">
        <p14:creationId xmlns:p14="http://schemas.microsoft.com/office/powerpoint/2010/main" val="1936855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2710356-9CFB-4811-8AE0-14CF44E739AE}"/>
              </a:ext>
            </a:extLst>
          </p:cNvPr>
          <p:cNvPicPr>
            <a:picLocks noChangeAspect="1"/>
          </p:cNvPicPr>
          <p:nvPr/>
        </p:nvPicPr>
        <p:blipFill>
          <a:blip r:embed="rId3"/>
          <a:stretch>
            <a:fillRect/>
          </a:stretch>
        </p:blipFill>
        <p:spPr>
          <a:xfrm>
            <a:off x="3457831" y="850042"/>
            <a:ext cx="3522847" cy="2722973"/>
          </a:xfrm>
          <a:prstGeom prst="rect">
            <a:avLst/>
          </a:prstGeom>
        </p:spPr>
      </p:pic>
      <p:grpSp>
        <p:nvGrpSpPr>
          <p:cNvPr id="21" name="Group 20">
            <a:extLst>
              <a:ext uri="{FF2B5EF4-FFF2-40B4-BE49-F238E27FC236}">
                <a16:creationId xmlns:a16="http://schemas.microsoft.com/office/drawing/2014/main" id="{E56A5EA6-3983-4A01-A8FE-C57E81D10975}"/>
              </a:ext>
            </a:extLst>
          </p:cNvPr>
          <p:cNvGrpSpPr/>
          <p:nvPr/>
        </p:nvGrpSpPr>
        <p:grpSpPr>
          <a:xfrm>
            <a:off x="7392144" y="1029611"/>
            <a:ext cx="4714901" cy="4815472"/>
            <a:chOff x="6888088" y="990020"/>
            <a:chExt cx="5438162" cy="5264787"/>
          </a:xfrm>
        </p:grpSpPr>
        <p:pic>
          <p:nvPicPr>
            <p:cNvPr id="7" name="Picture 6">
              <a:extLst>
                <a:ext uri="{FF2B5EF4-FFF2-40B4-BE49-F238E27FC236}">
                  <a16:creationId xmlns:a16="http://schemas.microsoft.com/office/drawing/2014/main" id="{ABAB2A6F-95B6-494B-9371-437CE2A77A50}"/>
                </a:ext>
              </a:extLst>
            </p:cNvPr>
            <p:cNvPicPr>
              <a:picLocks noChangeAspect="1"/>
            </p:cNvPicPr>
            <p:nvPr/>
          </p:nvPicPr>
          <p:blipFill>
            <a:blip r:embed="rId4"/>
            <a:stretch>
              <a:fillRect/>
            </a:stretch>
          </p:blipFill>
          <p:spPr>
            <a:xfrm>
              <a:off x="6888088" y="990020"/>
              <a:ext cx="5292791" cy="5264787"/>
            </a:xfrm>
            <a:prstGeom prst="rect">
              <a:avLst/>
            </a:prstGeom>
          </p:spPr>
        </p:pic>
        <p:sp>
          <p:nvSpPr>
            <p:cNvPr id="16" name="Callout: Down Arrow 15">
              <a:extLst>
                <a:ext uri="{FF2B5EF4-FFF2-40B4-BE49-F238E27FC236}">
                  <a16:creationId xmlns:a16="http://schemas.microsoft.com/office/drawing/2014/main" id="{6FE6F448-1E19-4F13-9D24-CA31F5DEF78E}"/>
                </a:ext>
              </a:extLst>
            </p:cNvPr>
            <p:cNvSpPr/>
            <p:nvPr/>
          </p:nvSpPr>
          <p:spPr>
            <a:xfrm>
              <a:off x="11289948" y="4653136"/>
              <a:ext cx="1036302" cy="523289"/>
            </a:xfrm>
            <a:prstGeom prst="downArrowCallout">
              <a:avLst>
                <a:gd name="adj1" fmla="val 25000"/>
                <a:gd name="adj2" fmla="val 25000"/>
                <a:gd name="adj3" fmla="val 25000"/>
                <a:gd name="adj4" fmla="val 6497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rgbClr val="FF0000"/>
                  </a:solidFill>
                </a:rPr>
                <a:t>100 GeV</a:t>
              </a:r>
            </a:p>
          </p:txBody>
        </p:sp>
        <p:sp>
          <p:nvSpPr>
            <p:cNvPr id="17" name="Callout: Down Arrow 16">
              <a:extLst>
                <a:ext uri="{FF2B5EF4-FFF2-40B4-BE49-F238E27FC236}">
                  <a16:creationId xmlns:a16="http://schemas.microsoft.com/office/drawing/2014/main" id="{F55D4F52-20FA-4BB1-A7C5-C5D5FF93454D}"/>
                </a:ext>
              </a:extLst>
            </p:cNvPr>
            <p:cNvSpPr/>
            <p:nvPr/>
          </p:nvSpPr>
          <p:spPr>
            <a:xfrm>
              <a:off x="9462761" y="3933056"/>
              <a:ext cx="996647" cy="504056"/>
            </a:xfrm>
            <a:prstGeom prst="downArrow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rgbClr val="FF0000"/>
                  </a:solidFill>
                </a:rPr>
                <a:t>1 </a:t>
              </a:r>
              <a:r>
                <a:rPr lang="en-GB" sz="1400" dirty="0" err="1">
                  <a:solidFill>
                    <a:srgbClr val="FF0000"/>
                  </a:solidFill>
                </a:rPr>
                <a:t>TeV</a:t>
              </a:r>
              <a:endParaRPr lang="en-GB" sz="1400" dirty="0">
                <a:solidFill>
                  <a:srgbClr val="FF0000"/>
                </a:solidFill>
              </a:endParaRPr>
            </a:p>
          </p:txBody>
        </p:sp>
      </p:grpSp>
      <p:grpSp>
        <p:nvGrpSpPr>
          <p:cNvPr id="19" name="Group 18">
            <a:extLst>
              <a:ext uri="{FF2B5EF4-FFF2-40B4-BE49-F238E27FC236}">
                <a16:creationId xmlns:a16="http://schemas.microsoft.com/office/drawing/2014/main" id="{A5B96707-465D-4BD1-BE3A-933820319137}"/>
              </a:ext>
            </a:extLst>
          </p:cNvPr>
          <p:cNvGrpSpPr/>
          <p:nvPr/>
        </p:nvGrpSpPr>
        <p:grpSpPr>
          <a:xfrm>
            <a:off x="248313" y="2861283"/>
            <a:ext cx="6551525" cy="3390552"/>
            <a:chOff x="336563" y="2708920"/>
            <a:chExt cx="6551525" cy="3390552"/>
          </a:xfrm>
        </p:grpSpPr>
        <p:grpSp>
          <p:nvGrpSpPr>
            <p:cNvPr id="15" name="Group 14">
              <a:extLst>
                <a:ext uri="{FF2B5EF4-FFF2-40B4-BE49-F238E27FC236}">
                  <a16:creationId xmlns:a16="http://schemas.microsoft.com/office/drawing/2014/main" id="{68A72FF5-5EF1-4DBD-8ADB-99376523E966}"/>
                </a:ext>
              </a:extLst>
            </p:cNvPr>
            <p:cNvGrpSpPr/>
            <p:nvPr/>
          </p:nvGrpSpPr>
          <p:grpSpPr>
            <a:xfrm>
              <a:off x="336563" y="2852936"/>
              <a:ext cx="6479517" cy="3246536"/>
              <a:chOff x="336563" y="2852936"/>
              <a:chExt cx="6479517" cy="3246536"/>
            </a:xfrm>
          </p:grpSpPr>
          <p:pic>
            <p:nvPicPr>
              <p:cNvPr id="12" name="Picture 11">
                <a:extLst>
                  <a:ext uri="{FF2B5EF4-FFF2-40B4-BE49-F238E27FC236}">
                    <a16:creationId xmlns:a16="http://schemas.microsoft.com/office/drawing/2014/main" id="{1D4E7B80-61B6-4CB3-9978-DE1D3ED2DD1C}"/>
                  </a:ext>
                </a:extLst>
              </p:cNvPr>
              <p:cNvPicPr>
                <a:picLocks noChangeAspect="1"/>
              </p:cNvPicPr>
              <p:nvPr/>
            </p:nvPicPr>
            <p:blipFill>
              <a:blip r:embed="rId5"/>
              <a:stretch>
                <a:fillRect/>
              </a:stretch>
            </p:blipFill>
            <p:spPr>
              <a:xfrm>
                <a:off x="336563" y="2852936"/>
                <a:ext cx="6479517" cy="3246536"/>
              </a:xfrm>
              <a:prstGeom prst="rect">
                <a:avLst/>
              </a:prstGeom>
            </p:spPr>
          </p:pic>
          <p:sp>
            <p:nvSpPr>
              <p:cNvPr id="14" name="Rectangle 13">
                <a:extLst>
                  <a:ext uri="{FF2B5EF4-FFF2-40B4-BE49-F238E27FC236}">
                    <a16:creationId xmlns:a16="http://schemas.microsoft.com/office/drawing/2014/main" id="{7E3494CF-A001-4386-96A1-D9FCEE1BC141}"/>
                  </a:ext>
                </a:extLst>
              </p:cNvPr>
              <p:cNvSpPr/>
              <p:nvPr/>
            </p:nvSpPr>
            <p:spPr>
              <a:xfrm>
                <a:off x="767408" y="2852936"/>
                <a:ext cx="3491854"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8" name="Rectangle 17">
              <a:extLst>
                <a:ext uri="{FF2B5EF4-FFF2-40B4-BE49-F238E27FC236}">
                  <a16:creationId xmlns:a16="http://schemas.microsoft.com/office/drawing/2014/main" id="{1669F52D-7759-40CB-9A57-1BA7ECDDC5A5}"/>
                </a:ext>
              </a:extLst>
            </p:cNvPr>
            <p:cNvSpPr/>
            <p:nvPr/>
          </p:nvSpPr>
          <p:spPr>
            <a:xfrm>
              <a:off x="6456040" y="2708920"/>
              <a:ext cx="432048"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Content Placeholder 1">
            <a:extLst>
              <a:ext uri="{FF2B5EF4-FFF2-40B4-BE49-F238E27FC236}">
                <a16:creationId xmlns:a16="http://schemas.microsoft.com/office/drawing/2014/main" id="{387F7D4F-0B93-4EF5-9971-D76FA6A51B9A}"/>
              </a:ext>
            </a:extLst>
          </p:cNvPr>
          <p:cNvSpPr>
            <a:spLocks noGrp="1"/>
          </p:cNvSpPr>
          <p:nvPr>
            <p:ph idx="1"/>
          </p:nvPr>
        </p:nvSpPr>
        <p:spPr>
          <a:xfrm>
            <a:off x="209465" y="1038319"/>
            <a:ext cx="4878423" cy="2246666"/>
          </a:xfrm>
        </p:spPr>
        <p:txBody>
          <a:bodyPr/>
          <a:lstStyle/>
          <a:p>
            <a:pPr>
              <a:spcBef>
                <a:spcPts val="0"/>
              </a:spcBef>
              <a:spcAft>
                <a:spcPts val="600"/>
              </a:spcAft>
            </a:pPr>
            <a:r>
              <a:rPr lang="en-US" sz="1800" b="0" dirty="0"/>
              <a:t>First Direct Observation of Collider Neutrinos with FASER at the LHC</a:t>
            </a:r>
          </a:p>
          <a:p>
            <a:pPr marL="285750" indent="-285750">
              <a:lnSpc>
                <a:spcPct val="100000"/>
              </a:lnSpc>
              <a:spcBef>
                <a:spcPts val="0"/>
              </a:spcBef>
              <a:spcAft>
                <a:spcPts val="600"/>
              </a:spcAft>
              <a:buFont typeface="Wingdings" panose="05000000000000000000" pitchFamily="2" charset="2"/>
              <a:buChar char="q"/>
              <a:defRPr sz="2400"/>
            </a:pPr>
            <a:r>
              <a:rPr lang="en-US" altLang="en-US" sz="1800" b="0" dirty="0">
                <a:solidFill>
                  <a:srgbClr val="002060"/>
                </a:solidFill>
              </a:rPr>
              <a:t>Expect 151 ± 40 events</a:t>
            </a:r>
          </a:p>
          <a:p>
            <a:pPr marL="285750" indent="-285750">
              <a:lnSpc>
                <a:spcPct val="100000"/>
              </a:lnSpc>
              <a:spcBef>
                <a:spcPts val="0"/>
              </a:spcBef>
              <a:spcAft>
                <a:spcPts val="600"/>
              </a:spcAft>
              <a:buFont typeface="Wingdings" panose="05000000000000000000" pitchFamily="2" charset="2"/>
              <a:buChar char="q"/>
              <a:defRPr sz="2400"/>
            </a:pPr>
            <a:r>
              <a:rPr lang="en-US" altLang="en-US" sz="1800" b="0" dirty="0">
                <a:solidFill>
                  <a:srgbClr val="002060"/>
                </a:solidFill>
              </a:rPr>
              <a:t>Background estimate: </a:t>
            </a:r>
            <a:br>
              <a:rPr lang="en-US" altLang="en-US" sz="1800" b="0" dirty="0">
                <a:solidFill>
                  <a:srgbClr val="002060"/>
                </a:solidFill>
              </a:rPr>
            </a:br>
            <a:r>
              <a:rPr lang="en-US" altLang="en-US" sz="1800" b="0" dirty="0">
                <a:solidFill>
                  <a:srgbClr val="002060"/>
                </a:solidFill>
              </a:rPr>
              <a:t>0.2 events</a:t>
            </a:r>
          </a:p>
          <a:p>
            <a:pPr marL="285750" indent="-285750">
              <a:lnSpc>
                <a:spcPct val="100000"/>
              </a:lnSpc>
              <a:spcBef>
                <a:spcPts val="0"/>
              </a:spcBef>
              <a:spcAft>
                <a:spcPts val="600"/>
              </a:spcAft>
              <a:buFont typeface="Wingdings" panose="05000000000000000000" pitchFamily="2" charset="2"/>
              <a:buChar char="q"/>
              <a:defRPr sz="2400"/>
            </a:pPr>
            <a:r>
              <a:rPr lang="en-US" altLang="en-US" sz="1800" b="0" dirty="0">
                <a:solidFill>
                  <a:srgbClr val="FF0000"/>
                </a:solidFill>
              </a:rPr>
              <a:t>153 event observed (16 σ)</a:t>
            </a:r>
          </a:p>
        </p:txBody>
      </p:sp>
      <p:sp>
        <p:nvSpPr>
          <p:cNvPr id="3" name="Title 2">
            <a:extLst>
              <a:ext uri="{FF2B5EF4-FFF2-40B4-BE49-F238E27FC236}">
                <a16:creationId xmlns:a16="http://schemas.microsoft.com/office/drawing/2014/main" id="{BBA6E64B-C139-492B-9A5E-1B39CB11DAE1}"/>
              </a:ext>
            </a:extLst>
          </p:cNvPr>
          <p:cNvSpPr>
            <a:spLocks noGrp="1"/>
          </p:cNvSpPr>
          <p:nvPr>
            <p:ph type="title"/>
          </p:nvPr>
        </p:nvSpPr>
        <p:spPr/>
        <p:txBody>
          <a:bodyPr/>
          <a:lstStyle/>
          <a:p>
            <a:r>
              <a:rPr lang="en-GB" dirty="0"/>
              <a:t>FASER</a:t>
            </a:r>
          </a:p>
        </p:txBody>
      </p:sp>
      <p:sp>
        <p:nvSpPr>
          <p:cNvPr id="6" name="Slide Number Placeholder 5">
            <a:extLst>
              <a:ext uri="{FF2B5EF4-FFF2-40B4-BE49-F238E27FC236}">
                <a16:creationId xmlns:a16="http://schemas.microsoft.com/office/drawing/2014/main" id="{674B5935-CBA1-4A93-B6F6-63AB69BA19B7}"/>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13" name="Rectangle 12">
            <a:extLst>
              <a:ext uri="{FF2B5EF4-FFF2-40B4-BE49-F238E27FC236}">
                <a16:creationId xmlns:a16="http://schemas.microsoft.com/office/drawing/2014/main" id="{D6B0529C-873E-435E-BEDC-A07695EE8AFB}"/>
              </a:ext>
            </a:extLst>
          </p:cNvPr>
          <p:cNvSpPr/>
          <p:nvPr/>
        </p:nvSpPr>
        <p:spPr>
          <a:xfrm>
            <a:off x="8256240" y="620688"/>
            <a:ext cx="3025187" cy="369332"/>
          </a:xfrm>
          <a:prstGeom prst="rect">
            <a:avLst/>
          </a:prstGeom>
        </p:spPr>
        <p:txBody>
          <a:bodyPr wrap="none">
            <a:spAutoFit/>
          </a:bodyPr>
          <a:lstStyle/>
          <a:p>
            <a:pPr>
              <a:spcBef>
                <a:spcPts val="0"/>
              </a:spcBef>
              <a:spcAft>
                <a:spcPts val="600"/>
              </a:spcAft>
            </a:pPr>
            <a:r>
              <a:rPr lang="en-US" altLang="en-US" dirty="0">
                <a:hlinkClick r:id="rId6">
                  <a:extLst>
                    <a:ext uri="{A12FA001-AC4F-418D-AE19-62706E023703}">
                      <ahyp:hlinkClr xmlns:ahyp="http://schemas.microsoft.com/office/drawing/2018/hyperlinkcolor" val="tx"/>
                    </a:ext>
                  </a:extLst>
                </a:hlinkClick>
              </a:rPr>
              <a:t>hep-ex &gt; arXiv:2303.14185 </a:t>
            </a:r>
            <a:endParaRPr lang="en-US" altLang="en-US" dirty="0"/>
          </a:p>
        </p:txBody>
      </p:sp>
      <p:sp>
        <p:nvSpPr>
          <p:cNvPr id="4" name="Date Placeholder 3">
            <a:extLst>
              <a:ext uri="{FF2B5EF4-FFF2-40B4-BE49-F238E27FC236}">
                <a16:creationId xmlns:a16="http://schemas.microsoft.com/office/drawing/2014/main" id="{99D305A3-32F9-437C-857A-200CB140CA2E}"/>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C71854C2-A643-4274-809E-B53E7075087B}"/>
              </a:ext>
            </a:extLst>
          </p:cNvPr>
          <p:cNvSpPr>
            <a:spLocks noGrp="1"/>
          </p:cNvSpPr>
          <p:nvPr>
            <p:ph type="ftr" sz="quarter" idx="11"/>
          </p:nvPr>
        </p:nvSpPr>
        <p:spPr/>
        <p:txBody>
          <a:bodyPr/>
          <a:lstStyle/>
          <a:p>
            <a:r>
              <a:rPr lang="en-GB"/>
              <a:t>J. Mnich | CERN Highlights and Future Plans</a:t>
            </a:r>
            <a:endParaRPr lang="en-US" dirty="0"/>
          </a:p>
        </p:txBody>
      </p:sp>
    </p:spTree>
    <p:extLst>
      <p:ext uri="{BB962C8B-B14F-4D97-AF65-F5344CB8AC3E}">
        <p14:creationId xmlns:p14="http://schemas.microsoft.com/office/powerpoint/2010/main" val="2568196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9B1F858-80B6-4A64-BEAB-F106A9DD6BBF}"/>
              </a:ext>
            </a:extLst>
          </p:cNvPr>
          <p:cNvPicPr>
            <a:picLocks noChangeAspect="1"/>
          </p:cNvPicPr>
          <p:nvPr/>
        </p:nvPicPr>
        <p:blipFill>
          <a:blip r:embed="rId2"/>
          <a:stretch>
            <a:fillRect/>
          </a:stretch>
        </p:blipFill>
        <p:spPr>
          <a:xfrm>
            <a:off x="6339777" y="1916832"/>
            <a:ext cx="5731039" cy="4298279"/>
          </a:xfrm>
          <a:prstGeom prst="rect">
            <a:avLst/>
          </a:prstGeom>
        </p:spPr>
      </p:pic>
      <p:pic>
        <p:nvPicPr>
          <p:cNvPr id="7" name="Picture 6">
            <a:extLst>
              <a:ext uri="{FF2B5EF4-FFF2-40B4-BE49-F238E27FC236}">
                <a16:creationId xmlns:a16="http://schemas.microsoft.com/office/drawing/2014/main" id="{3434DF3E-50B8-4E07-83BB-FD90E486283C}"/>
              </a:ext>
            </a:extLst>
          </p:cNvPr>
          <p:cNvPicPr>
            <a:picLocks noChangeAspect="1"/>
          </p:cNvPicPr>
          <p:nvPr/>
        </p:nvPicPr>
        <p:blipFill>
          <a:blip r:embed="rId3"/>
          <a:stretch>
            <a:fillRect/>
          </a:stretch>
        </p:blipFill>
        <p:spPr>
          <a:xfrm>
            <a:off x="407368" y="2348880"/>
            <a:ext cx="5373074" cy="3861053"/>
          </a:xfrm>
          <a:prstGeom prst="rect">
            <a:avLst/>
          </a:prstGeom>
        </p:spPr>
      </p:pic>
      <p:sp>
        <p:nvSpPr>
          <p:cNvPr id="3" name="Title 2">
            <a:extLst>
              <a:ext uri="{FF2B5EF4-FFF2-40B4-BE49-F238E27FC236}">
                <a16:creationId xmlns:a16="http://schemas.microsoft.com/office/drawing/2014/main" id="{DFA3628F-BAEE-42BA-9D82-1E9686FD70B0}"/>
              </a:ext>
            </a:extLst>
          </p:cNvPr>
          <p:cNvSpPr>
            <a:spLocks noGrp="1"/>
          </p:cNvSpPr>
          <p:nvPr>
            <p:ph type="title"/>
          </p:nvPr>
        </p:nvSpPr>
        <p:spPr/>
        <p:txBody>
          <a:bodyPr/>
          <a:lstStyle/>
          <a:p>
            <a:r>
              <a:rPr lang="en-GB" dirty="0"/>
              <a:t>Brief Update 2024 LHC Run</a:t>
            </a:r>
          </a:p>
        </p:txBody>
      </p:sp>
      <p:sp>
        <p:nvSpPr>
          <p:cNvPr id="4" name="Date Placeholder 3">
            <a:extLst>
              <a:ext uri="{FF2B5EF4-FFF2-40B4-BE49-F238E27FC236}">
                <a16:creationId xmlns:a16="http://schemas.microsoft.com/office/drawing/2014/main" id="{3EFD10C9-8979-4FF5-A059-2F71F042F39F}"/>
              </a:ext>
            </a:extLst>
          </p:cNvPr>
          <p:cNvSpPr>
            <a:spLocks noGrp="1"/>
          </p:cNvSpPr>
          <p:nvPr>
            <p:ph type="dt" sz="half" idx="10"/>
          </p:nvPr>
        </p:nvSpPr>
        <p:spPr/>
        <p:txBody>
          <a:bodyPr/>
          <a:lstStyle/>
          <a:p>
            <a:r>
              <a:rPr lang="en-US"/>
              <a:t>13.05.2024</a:t>
            </a:r>
            <a:endParaRPr lang="en-US" dirty="0"/>
          </a:p>
        </p:txBody>
      </p:sp>
      <p:sp>
        <p:nvSpPr>
          <p:cNvPr id="5" name="Footer Placeholder 4">
            <a:extLst>
              <a:ext uri="{FF2B5EF4-FFF2-40B4-BE49-F238E27FC236}">
                <a16:creationId xmlns:a16="http://schemas.microsoft.com/office/drawing/2014/main" id="{9D300171-7609-4B15-BF0D-664EF8C08C89}"/>
              </a:ext>
            </a:extLst>
          </p:cNvPr>
          <p:cNvSpPr>
            <a:spLocks noGrp="1"/>
          </p:cNvSpPr>
          <p:nvPr>
            <p:ph type="ftr" sz="quarter" idx="11"/>
          </p:nvPr>
        </p:nvSpPr>
        <p:spPr/>
        <p:txBody>
          <a:bodyPr/>
          <a:lstStyle/>
          <a:p>
            <a:r>
              <a:rPr lang="en-US"/>
              <a:t>J. Mnich | Experiments</a:t>
            </a:r>
            <a:endParaRPr lang="en-US" dirty="0"/>
          </a:p>
        </p:txBody>
      </p:sp>
      <p:sp>
        <p:nvSpPr>
          <p:cNvPr id="6" name="Slide Number Placeholder 5">
            <a:extLst>
              <a:ext uri="{FF2B5EF4-FFF2-40B4-BE49-F238E27FC236}">
                <a16:creationId xmlns:a16="http://schemas.microsoft.com/office/drawing/2014/main" id="{E99D76A1-D51F-4C2A-A8A0-52943072723D}"/>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9" name="Content Placeholder 1">
            <a:extLst>
              <a:ext uri="{FF2B5EF4-FFF2-40B4-BE49-F238E27FC236}">
                <a16:creationId xmlns:a16="http://schemas.microsoft.com/office/drawing/2014/main" id="{1BCE16B7-3666-4554-8AFF-43176D68AE7D}"/>
              </a:ext>
            </a:extLst>
          </p:cNvPr>
          <p:cNvSpPr>
            <a:spLocks noGrp="1"/>
          </p:cNvSpPr>
          <p:nvPr>
            <p:ph idx="1"/>
          </p:nvPr>
        </p:nvSpPr>
        <p:spPr>
          <a:xfrm>
            <a:off x="215017" y="1052736"/>
            <a:ext cx="9217023" cy="1205790"/>
          </a:xfrm>
        </p:spPr>
        <p:txBody>
          <a:bodyPr/>
          <a:lstStyle/>
          <a:p>
            <a:pPr marL="342900" indent="-342900">
              <a:lnSpc>
                <a:spcPct val="100000"/>
              </a:lnSpc>
              <a:spcBef>
                <a:spcPts val="0"/>
              </a:spcBef>
              <a:spcAft>
                <a:spcPts val="600"/>
              </a:spcAft>
              <a:buFont typeface="Wingdings" panose="05000000000000000000" pitchFamily="2" charset="2"/>
              <a:buChar char="q"/>
            </a:pPr>
            <a:r>
              <a:rPr lang="en-US" sz="1800" b="0" dirty="0"/>
              <a:t>All 4 experiments up and running</a:t>
            </a:r>
          </a:p>
          <a:p>
            <a:pPr marL="342900" indent="-342900">
              <a:lnSpc>
                <a:spcPct val="100000"/>
              </a:lnSpc>
              <a:spcBef>
                <a:spcPts val="0"/>
              </a:spcBef>
              <a:spcAft>
                <a:spcPts val="600"/>
              </a:spcAft>
              <a:buFont typeface="Wingdings" panose="05000000000000000000" pitchFamily="2" charset="2"/>
              <a:buChar char="q"/>
            </a:pPr>
            <a:r>
              <a:rPr lang="en-US" sz="1800" b="0" dirty="0"/>
              <a:t>Good data taking efficiency</a:t>
            </a:r>
          </a:p>
          <a:p>
            <a:pPr marL="342900" indent="-342900">
              <a:lnSpc>
                <a:spcPct val="100000"/>
              </a:lnSpc>
              <a:spcBef>
                <a:spcPts val="0"/>
              </a:spcBef>
              <a:spcAft>
                <a:spcPts val="600"/>
              </a:spcAft>
              <a:buFont typeface="Wingdings" panose="05000000000000000000" pitchFamily="2" charset="2"/>
              <a:buChar char="q"/>
            </a:pPr>
            <a:r>
              <a:rPr lang="en-US" sz="1800" b="0" dirty="0">
                <a:solidFill>
                  <a:srgbClr val="303030"/>
                </a:solidFill>
                <a:latin typeface="Arial" panose="020B0604020202020204" pitchFamily="34" charset="0"/>
                <a:cs typeface="Arial" panose="020B0604020202020204" pitchFamily="34" charset="0"/>
              </a:rPr>
              <a:t>≈</a:t>
            </a:r>
            <a:r>
              <a:rPr lang="en-US" sz="1800" b="0" dirty="0">
                <a:solidFill>
                  <a:srgbClr val="303030"/>
                </a:solidFill>
              </a:rPr>
              <a:t> 23 </a:t>
            </a:r>
            <a:r>
              <a:rPr lang="en-US" sz="1800" b="0" dirty="0"/>
              <a:t>fb</a:t>
            </a:r>
            <a:r>
              <a:rPr lang="en-US" sz="1800" b="0" baseline="30000" dirty="0"/>
              <a:t>-1</a:t>
            </a:r>
            <a:r>
              <a:rPr lang="en-US" sz="1800" b="0" dirty="0"/>
              <a:t> pp luminosity recorded so far in 2024 by ATLAS &amp; CMS</a:t>
            </a:r>
          </a:p>
          <a:p>
            <a:pPr marL="342900" indent="-342900">
              <a:lnSpc>
                <a:spcPct val="100000"/>
              </a:lnSpc>
              <a:spcBef>
                <a:spcPts val="0"/>
              </a:spcBef>
              <a:spcAft>
                <a:spcPts val="600"/>
              </a:spcAft>
              <a:buFont typeface="Wingdings" panose="05000000000000000000" pitchFamily="2" charset="2"/>
              <a:buChar char="q"/>
            </a:pPr>
            <a:r>
              <a:rPr lang="en-US" sz="1800" b="0" dirty="0"/>
              <a:t>Up to 1 fb</a:t>
            </a:r>
            <a:r>
              <a:rPr lang="en-US" sz="1800" b="0" baseline="30000" dirty="0"/>
              <a:t>-1</a:t>
            </a:r>
            <a:r>
              <a:rPr lang="en-US" sz="1800" b="0" dirty="0"/>
              <a:t> per day</a:t>
            </a:r>
          </a:p>
        </p:txBody>
      </p:sp>
    </p:spTree>
    <p:extLst>
      <p:ext uri="{BB962C8B-B14F-4D97-AF65-F5344CB8AC3E}">
        <p14:creationId xmlns:p14="http://schemas.microsoft.com/office/powerpoint/2010/main" val="13362808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E92AC52-FC49-4050-B862-553E385BB788}"/>
              </a:ext>
            </a:extLst>
          </p:cNvPr>
          <p:cNvSpPr>
            <a:spLocks noGrp="1"/>
          </p:cNvSpPr>
          <p:nvPr>
            <p:ph type="title"/>
          </p:nvPr>
        </p:nvSpPr>
        <p:spPr>
          <a:xfrm>
            <a:off x="407988" y="331063"/>
            <a:ext cx="11376025" cy="1065742"/>
          </a:xfrm>
        </p:spPr>
        <p:txBody>
          <a:bodyPr/>
          <a:lstStyle/>
          <a:p>
            <a:r>
              <a:rPr lang="en-US" dirty="0"/>
              <a:t>LHC Timeline</a:t>
            </a:r>
          </a:p>
        </p:txBody>
      </p:sp>
      <p:sp>
        <p:nvSpPr>
          <p:cNvPr id="4" name="Date Placeholder 3">
            <a:extLst>
              <a:ext uri="{FF2B5EF4-FFF2-40B4-BE49-F238E27FC236}">
                <a16:creationId xmlns:a16="http://schemas.microsoft.com/office/drawing/2014/main" id="{123F1EA4-1581-4B2A-9F05-A44599CBC2FA}"/>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097EA745-DF2F-4B1E-AB90-5F79AC6A7323}"/>
              </a:ext>
            </a:extLst>
          </p:cNvPr>
          <p:cNvSpPr>
            <a:spLocks noGrp="1"/>
          </p:cNvSpPr>
          <p:nvPr>
            <p:ph type="ftr" sz="quarter" idx="11"/>
          </p:nvPr>
        </p:nvSpPr>
        <p:spPr/>
        <p:txBody>
          <a:bodyPr/>
          <a:lstStyle/>
          <a:p>
            <a:r>
              <a:rPr lang="en-GB"/>
              <a:t>J. Mnich | CERN Highlights and Future Plans</a:t>
            </a:r>
            <a:endParaRPr lang="en-US" dirty="0"/>
          </a:p>
        </p:txBody>
      </p:sp>
      <p:sp>
        <p:nvSpPr>
          <p:cNvPr id="6" name="Slide Number Placeholder 5">
            <a:extLst>
              <a:ext uri="{FF2B5EF4-FFF2-40B4-BE49-F238E27FC236}">
                <a16:creationId xmlns:a16="http://schemas.microsoft.com/office/drawing/2014/main" id="{87DC638E-B376-47F2-9D05-2710DA4E1766}"/>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7" name="Picture 6" descr="Timeline&#10;&#10;Description automatically generated">
            <a:extLst>
              <a:ext uri="{FF2B5EF4-FFF2-40B4-BE49-F238E27FC236}">
                <a16:creationId xmlns:a16="http://schemas.microsoft.com/office/drawing/2014/main" id="{2C9C55FC-F2F1-47EC-A5C8-8B3B79B3E376}"/>
              </a:ext>
            </a:extLst>
          </p:cNvPr>
          <p:cNvPicPr>
            <a:picLocks noChangeAspect="1"/>
          </p:cNvPicPr>
          <p:nvPr/>
        </p:nvPicPr>
        <p:blipFill>
          <a:blip r:embed="rId2"/>
          <a:stretch>
            <a:fillRect/>
          </a:stretch>
        </p:blipFill>
        <p:spPr>
          <a:xfrm>
            <a:off x="161355" y="1052736"/>
            <a:ext cx="9935417" cy="5177056"/>
          </a:xfrm>
          <a:prstGeom prst="rect">
            <a:avLst/>
          </a:prstGeom>
        </p:spPr>
      </p:pic>
      <p:pic>
        <p:nvPicPr>
          <p:cNvPr id="10" name="Picture 9" descr="Text&#10;&#10;Description automatically generated">
            <a:extLst>
              <a:ext uri="{FF2B5EF4-FFF2-40B4-BE49-F238E27FC236}">
                <a16:creationId xmlns:a16="http://schemas.microsoft.com/office/drawing/2014/main" id="{9F8141F0-50FD-4E75-8B0A-9BA5BE6CA48A}"/>
              </a:ext>
            </a:extLst>
          </p:cNvPr>
          <p:cNvPicPr>
            <a:picLocks noChangeAspect="1"/>
          </p:cNvPicPr>
          <p:nvPr/>
        </p:nvPicPr>
        <p:blipFill>
          <a:blip r:embed="rId3"/>
          <a:stretch>
            <a:fillRect/>
          </a:stretch>
        </p:blipFill>
        <p:spPr>
          <a:xfrm>
            <a:off x="4259262" y="4611521"/>
            <a:ext cx="3068765" cy="985109"/>
          </a:xfrm>
          <a:prstGeom prst="rect">
            <a:avLst/>
          </a:prstGeom>
        </p:spPr>
      </p:pic>
      <p:sp>
        <p:nvSpPr>
          <p:cNvPr id="11" name="Scroll: Vertical 10">
            <a:extLst>
              <a:ext uri="{FF2B5EF4-FFF2-40B4-BE49-F238E27FC236}">
                <a16:creationId xmlns:a16="http://schemas.microsoft.com/office/drawing/2014/main" id="{F82E6DA4-D0D0-4F37-8DF4-6778B6472F1F}"/>
              </a:ext>
            </a:extLst>
          </p:cNvPr>
          <p:cNvSpPr/>
          <p:nvPr/>
        </p:nvSpPr>
        <p:spPr>
          <a:xfrm>
            <a:off x="911424" y="1628800"/>
            <a:ext cx="1440160" cy="864096"/>
          </a:xfrm>
          <a:prstGeom prst="verticalScroll">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LS2: Upgrade of accelerator and detectors (Phase I)</a:t>
            </a:r>
          </a:p>
        </p:txBody>
      </p:sp>
      <p:sp>
        <p:nvSpPr>
          <p:cNvPr id="12" name="Scroll: Vertical 11">
            <a:extLst>
              <a:ext uri="{FF2B5EF4-FFF2-40B4-BE49-F238E27FC236}">
                <a16:creationId xmlns:a16="http://schemas.microsoft.com/office/drawing/2014/main" id="{87EA11BD-786B-4BA9-9E89-2E0368153757}"/>
              </a:ext>
            </a:extLst>
          </p:cNvPr>
          <p:cNvSpPr/>
          <p:nvPr/>
        </p:nvSpPr>
        <p:spPr>
          <a:xfrm>
            <a:off x="6672064" y="1592264"/>
            <a:ext cx="1869884" cy="684608"/>
          </a:xfrm>
          <a:prstGeom prst="verticalScroll">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LS3: Upgrade HL-LHC and Phase II ATLAS&amp;CMS</a:t>
            </a:r>
          </a:p>
        </p:txBody>
      </p:sp>
      <p:sp>
        <p:nvSpPr>
          <p:cNvPr id="13" name="Scroll: Vertical 12">
            <a:extLst>
              <a:ext uri="{FF2B5EF4-FFF2-40B4-BE49-F238E27FC236}">
                <a16:creationId xmlns:a16="http://schemas.microsoft.com/office/drawing/2014/main" id="{2FBD5A28-4010-48D9-96A6-723E695EE4FE}"/>
              </a:ext>
            </a:extLst>
          </p:cNvPr>
          <p:cNvSpPr/>
          <p:nvPr/>
        </p:nvSpPr>
        <p:spPr>
          <a:xfrm>
            <a:off x="4285099" y="3307761"/>
            <a:ext cx="1620714" cy="769311"/>
          </a:xfrm>
          <a:prstGeom prst="verticalScroll">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LS4: Upgrade </a:t>
            </a:r>
            <a:br>
              <a:rPr lang="en-US" sz="1200" dirty="0"/>
            </a:br>
            <a:r>
              <a:rPr lang="en-US" sz="1200" dirty="0"/>
              <a:t>Phase IIb </a:t>
            </a:r>
            <a:r>
              <a:rPr lang="en-US" sz="1200" dirty="0" err="1"/>
              <a:t>ALICE&amp;LHCb</a:t>
            </a:r>
            <a:endParaRPr lang="en-US" sz="1200" dirty="0"/>
          </a:p>
        </p:txBody>
      </p:sp>
      <p:grpSp>
        <p:nvGrpSpPr>
          <p:cNvPr id="19" name="Group 18">
            <a:extLst>
              <a:ext uri="{FF2B5EF4-FFF2-40B4-BE49-F238E27FC236}">
                <a16:creationId xmlns:a16="http://schemas.microsoft.com/office/drawing/2014/main" id="{3143F88B-CBC7-46CD-8E16-F1E37C76ED40}"/>
              </a:ext>
            </a:extLst>
          </p:cNvPr>
          <p:cNvGrpSpPr/>
          <p:nvPr/>
        </p:nvGrpSpPr>
        <p:grpSpPr>
          <a:xfrm>
            <a:off x="3104183" y="775737"/>
            <a:ext cx="615553" cy="955025"/>
            <a:chOff x="2763887" y="775737"/>
            <a:chExt cx="615553" cy="955025"/>
          </a:xfrm>
        </p:grpSpPr>
        <p:cxnSp>
          <p:nvCxnSpPr>
            <p:cNvPr id="16" name="Straight Arrow Connector 15">
              <a:extLst>
                <a:ext uri="{FF2B5EF4-FFF2-40B4-BE49-F238E27FC236}">
                  <a16:creationId xmlns:a16="http://schemas.microsoft.com/office/drawing/2014/main" id="{87A445D4-7CF3-42A1-93FA-B0AEADCF5704}"/>
                </a:ext>
              </a:extLst>
            </p:cNvPr>
            <p:cNvCxnSpPr>
              <a:cxnSpLocks/>
            </p:cNvCxnSpPr>
            <p:nvPr/>
          </p:nvCxnSpPr>
          <p:spPr>
            <a:xfrm>
              <a:off x="3071664" y="1082690"/>
              <a:ext cx="0" cy="648072"/>
            </a:xfrm>
            <a:prstGeom prst="straightConnector1">
              <a:avLst/>
            </a:prstGeom>
            <a:ln w="76200">
              <a:solidFill>
                <a:srgbClr val="CC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6305493-7CD4-4D76-9186-FF80258FE0A4}"/>
                </a:ext>
              </a:extLst>
            </p:cNvPr>
            <p:cNvSpPr txBox="1"/>
            <p:nvPr/>
          </p:nvSpPr>
          <p:spPr>
            <a:xfrm>
              <a:off x="2763887" y="775737"/>
              <a:ext cx="615553" cy="276999"/>
            </a:xfrm>
            <a:prstGeom prst="rect">
              <a:avLst/>
            </a:prstGeom>
            <a:noFill/>
          </p:spPr>
          <p:txBody>
            <a:bodyPr wrap="none" lIns="0" tIns="0" rIns="0" bIns="0" rtlCol="0">
              <a:spAutoFit/>
            </a:bodyPr>
            <a:lstStyle/>
            <a:p>
              <a:pPr algn="l"/>
              <a:r>
                <a:rPr lang="en-US" b="1" dirty="0">
                  <a:solidFill>
                    <a:srgbClr val="CC0000"/>
                  </a:solidFill>
                </a:rPr>
                <a:t>today</a:t>
              </a:r>
            </a:p>
          </p:txBody>
        </p:sp>
      </p:grpSp>
      <p:grpSp>
        <p:nvGrpSpPr>
          <p:cNvPr id="23" name="Group 22">
            <a:extLst>
              <a:ext uri="{FF2B5EF4-FFF2-40B4-BE49-F238E27FC236}">
                <a16:creationId xmlns:a16="http://schemas.microsoft.com/office/drawing/2014/main" id="{673BF404-1F1D-4DCE-80FB-406510C85193}"/>
              </a:ext>
            </a:extLst>
          </p:cNvPr>
          <p:cNvGrpSpPr/>
          <p:nvPr/>
        </p:nvGrpSpPr>
        <p:grpSpPr>
          <a:xfrm>
            <a:off x="8535317" y="757577"/>
            <a:ext cx="1423467" cy="955025"/>
            <a:chOff x="8535317" y="757577"/>
            <a:chExt cx="1423467" cy="955025"/>
          </a:xfrm>
        </p:grpSpPr>
        <p:cxnSp>
          <p:nvCxnSpPr>
            <p:cNvPr id="21" name="Straight Arrow Connector 20">
              <a:extLst>
                <a:ext uri="{FF2B5EF4-FFF2-40B4-BE49-F238E27FC236}">
                  <a16:creationId xmlns:a16="http://schemas.microsoft.com/office/drawing/2014/main" id="{3C44B76E-4F51-4C10-9A6B-510124199175}"/>
                </a:ext>
              </a:extLst>
            </p:cNvPr>
            <p:cNvCxnSpPr>
              <a:cxnSpLocks/>
            </p:cNvCxnSpPr>
            <p:nvPr/>
          </p:nvCxnSpPr>
          <p:spPr>
            <a:xfrm>
              <a:off x="9212089" y="1064530"/>
              <a:ext cx="0" cy="648072"/>
            </a:xfrm>
            <a:prstGeom prst="straightConnector1">
              <a:avLst/>
            </a:prstGeom>
            <a:ln w="76200">
              <a:solidFill>
                <a:srgbClr val="CC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1B5BA0F-17EF-4441-B555-A378475CEC29}"/>
                </a:ext>
              </a:extLst>
            </p:cNvPr>
            <p:cNvSpPr txBox="1"/>
            <p:nvPr/>
          </p:nvSpPr>
          <p:spPr>
            <a:xfrm>
              <a:off x="8535317" y="757577"/>
              <a:ext cx="1423467" cy="276999"/>
            </a:xfrm>
            <a:prstGeom prst="rect">
              <a:avLst/>
            </a:prstGeom>
            <a:noFill/>
          </p:spPr>
          <p:txBody>
            <a:bodyPr wrap="none" lIns="0" tIns="0" rIns="0" bIns="0" rtlCol="0">
              <a:spAutoFit/>
            </a:bodyPr>
            <a:lstStyle/>
            <a:p>
              <a:pPr algn="l"/>
              <a:r>
                <a:rPr lang="en-US" b="1" dirty="0">
                  <a:solidFill>
                    <a:srgbClr val="CC0000"/>
                  </a:solidFill>
                </a:rPr>
                <a:t>start HL-LHC</a:t>
              </a:r>
            </a:p>
          </p:txBody>
        </p:sp>
      </p:grpSp>
      <p:sp>
        <p:nvSpPr>
          <p:cNvPr id="24" name="TextBox 23">
            <a:extLst>
              <a:ext uri="{FF2B5EF4-FFF2-40B4-BE49-F238E27FC236}">
                <a16:creationId xmlns:a16="http://schemas.microsoft.com/office/drawing/2014/main" id="{ACCFAA2C-15F4-4CFB-9FF4-6077219D4643}"/>
              </a:ext>
            </a:extLst>
          </p:cNvPr>
          <p:cNvSpPr txBox="1"/>
          <p:nvPr/>
        </p:nvSpPr>
        <p:spPr>
          <a:xfrm>
            <a:off x="8208690" y="4799815"/>
            <a:ext cx="3776163" cy="997966"/>
          </a:xfrm>
          <a:prstGeom prst="rect">
            <a:avLst/>
          </a:prstGeom>
          <a:solidFill>
            <a:srgbClr val="FFFF99"/>
          </a:solidFill>
        </p:spPr>
        <p:txBody>
          <a:bodyPr wrap="square" lIns="0" tIns="0" rIns="0" bIns="0" rtlCol="0">
            <a:spAutoFit/>
          </a:bodyPr>
          <a:lstStyle/>
          <a:p>
            <a:pPr marL="324000" lvl="1">
              <a:lnSpc>
                <a:spcPct val="114000"/>
              </a:lnSpc>
              <a:spcAft>
                <a:spcPts val="600"/>
              </a:spcAft>
            </a:pPr>
            <a:r>
              <a:rPr lang="en-US" b="1" dirty="0">
                <a:solidFill>
                  <a:schemeClr val="tx2"/>
                </a:solidFill>
              </a:rPr>
              <a:t>HL-LHC target</a:t>
            </a:r>
            <a:r>
              <a:rPr lang="en-US" dirty="0">
                <a:solidFill>
                  <a:schemeClr val="tx2"/>
                </a:solidFill>
              </a:rPr>
              <a:t>: </a:t>
            </a:r>
          </a:p>
          <a:p>
            <a:pPr marL="609750" lvl="1" indent="-285750">
              <a:lnSpc>
                <a:spcPct val="114000"/>
              </a:lnSpc>
              <a:spcAft>
                <a:spcPts val="600"/>
              </a:spcAft>
              <a:buFont typeface="Wingdings" panose="05000000000000000000" pitchFamily="2" charset="2"/>
              <a:buChar char="q"/>
            </a:pPr>
            <a:r>
              <a:rPr lang="en-US" dirty="0">
                <a:solidFill>
                  <a:srgbClr val="002060"/>
                </a:solidFill>
              </a:rPr>
              <a:t>Deliver 3000 fb</a:t>
            </a:r>
            <a:r>
              <a:rPr lang="en-US" baseline="30000" dirty="0">
                <a:solidFill>
                  <a:srgbClr val="002060"/>
                </a:solidFill>
              </a:rPr>
              <a:t>-1</a:t>
            </a:r>
            <a:r>
              <a:rPr lang="en-US" dirty="0">
                <a:solidFill>
                  <a:srgbClr val="002060"/>
                </a:solidFill>
              </a:rPr>
              <a:t> pp luminosity to both ATLAS and CMS</a:t>
            </a:r>
          </a:p>
        </p:txBody>
      </p:sp>
      <p:sp>
        <p:nvSpPr>
          <p:cNvPr id="25" name="TextBox 24">
            <a:extLst>
              <a:ext uri="{FF2B5EF4-FFF2-40B4-BE49-F238E27FC236}">
                <a16:creationId xmlns:a16="http://schemas.microsoft.com/office/drawing/2014/main" id="{3062F62B-0941-41FE-BB8E-6221A23B0FDB}"/>
              </a:ext>
            </a:extLst>
          </p:cNvPr>
          <p:cNvSpPr txBox="1"/>
          <p:nvPr/>
        </p:nvSpPr>
        <p:spPr>
          <a:xfrm>
            <a:off x="6791431" y="2308230"/>
            <a:ext cx="1833387" cy="184666"/>
          </a:xfrm>
          <a:prstGeom prst="rect">
            <a:avLst/>
          </a:prstGeom>
          <a:solidFill>
            <a:srgbClr val="CC0000"/>
          </a:solidFill>
          <a:ln>
            <a:solidFill>
              <a:srgbClr val="CC0000"/>
            </a:solidFill>
          </a:ln>
        </p:spPr>
        <p:txBody>
          <a:bodyPr wrap="none" lIns="0" tIns="0" rIns="0" bIns="0" rtlCol="0">
            <a:spAutoFit/>
          </a:bodyPr>
          <a:lstStyle/>
          <a:p>
            <a:pPr algn="l"/>
            <a:r>
              <a:rPr lang="en-US" sz="1200" dirty="0">
                <a:solidFill>
                  <a:schemeClr val="bg1"/>
                </a:solidFill>
              </a:rPr>
              <a:t>North Area upgrade (</a:t>
            </a:r>
            <a:r>
              <a:rPr lang="en-US" sz="1200" dirty="0" err="1">
                <a:solidFill>
                  <a:schemeClr val="bg1"/>
                </a:solidFill>
              </a:rPr>
              <a:t>SHiP</a:t>
            </a:r>
            <a:r>
              <a:rPr lang="en-US" sz="1200" dirty="0">
                <a:solidFill>
                  <a:schemeClr val="bg1"/>
                </a:solidFill>
              </a:rPr>
              <a:t>)</a:t>
            </a:r>
          </a:p>
        </p:txBody>
      </p:sp>
    </p:spTree>
    <p:extLst>
      <p:ext uri="{BB962C8B-B14F-4D97-AF65-F5344CB8AC3E}">
        <p14:creationId xmlns:p14="http://schemas.microsoft.com/office/powerpoint/2010/main" val="3794108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24" grpId="0" animBg="1"/>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1BF6B23-1ED4-4E50-A5C9-A61E479FE863}"/>
              </a:ext>
            </a:extLst>
          </p:cNvPr>
          <p:cNvSpPr>
            <a:spLocks noGrp="1"/>
          </p:cNvSpPr>
          <p:nvPr>
            <p:ph type="title"/>
          </p:nvPr>
        </p:nvSpPr>
        <p:spPr/>
        <p:txBody>
          <a:bodyPr/>
          <a:lstStyle/>
          <a:p>
            <a:r>
              <a:rPr lang="en-GB" dirty="0"/>
              <a:t>Phase II Upgrade ATLAS &amp; CMS</a:t>
            </a:r>
          </a:p>
        </p:txBody>
      </p:sp>
      <p:sp>
        <p:nvSpPr>
          <p:cNvPr id="6" name="Slide Number Placeholder 5">
            <a:extLst>
              <a:ext uri="{FF2B5EF4-FFF2-40B4-BE49-F238E27FC236}">
                <a16:creationId xmlns:a16="http://schemas.microsoft.com/office/drawing/2014/main" id="{3997875F-5668-4C2D-84C5-EDE950403506}"/>
              </a:ext>
            </a:extLst>
          </p:cNvPr>
          <p:cNvSpPr>
            <a:spLocks noGrp="1"/>
          </p:cNvSpPr>
          <p:nvPr>
            <p:ph type="sldNum" sz="quarter" idx="12"/>
          </p:nvPr>
        </p:nvSpPr>
        <p:spPr/>
        <p:txBody>
          <a:bodyPr/>
          <a:lstStyle/>
          <a:p>
            <a:fld id="{36B5EA5A-BC32-A742-B11B-8E7414D5B535}" type="slidenum">
              <a:rPr lang="en-US" smtClean="0"/>
              <a:pPr/>
              <a:t>9</a:t>
            </a:fld>
            <a:endParaRPr lang="en-US" dirty="0"/>
          </a:p>
        </p:txBody>
      </p:sp>
      <p:grpSp>
        <p:nvGrpSpPr>
          <p:cNvPr id="7" name="Group 6">
            <a:extLst>
              <a:ext uri="{FF2B5EF4-FFF2-40B4-BE49-F238E27FC236}">
                <a16:creationId xmlns:a16="http://schemas.microsoft.com/office/drawing/2014/main" id="{D32F239A-77B8-44E2-85D9-9680F191B4A1}"/>
              </a:ext>
            </a:extLst>
          </p:cNvPr>
          <p:cNvGrpSpPr/>
          <p:nvPr/>
        </p:nvGrpSpPr>
        <p:grpSpPr>
          <a:xfrm>
            <a:off x="0" y="1124744"/>
            <a:ext cx="5713967" cy="3960440"/>
            <a:chOff x="119337" y="980729"/>
            <a:chExt cx="6120680" cy="3672407"/>
          </a:xfrm>
        </p:grpSpPr>
        <p:pic>
          <p:nvPicPr>
            <p:cNvPr id="8" name="Picture 7">
              <a:extLst>
                <a:ext uri="{FF2B5EF4-FFF2-40B4-BE49-F238E27FC236}">
                  <a16:creationId xmlns:a16="http://schemas.microsoft.com/office/drawing/2014/main" id="{23C15831-36F7-4671-8C7D-E80C7CDE946F}"/>
                </a:ext>
              </a:extLst>
            </p:cNvPr>
            <p:cNvPicPr>
              <a:picLocks noChangeAspect="1"/>
            </p:cNvPicPr>
            <p:nvPr/>
          </p:nvPicPr>
          <p:blipFill>
            <a:blip r:embed="rId2"/>
            <a:stretch>
              <a:fillRect/>
            </a:stretch>
          </p:blipFill>
          <p:spPr>
            <a:xfrm>
              <a:off x="119337" y="980729"/>
              <a:ext cx="6120680" cy="3564396"/>
            </a:xfrm>
            <a:prstGeom prst="rect">
              <a:avLst/>
            </a:prstGeom>
          </p:spPr>
        </p:pic>
        <p:sp>
          <p:nvSpPr>
            <p:cNvPr id="9" name="Rectangle 8">
              <a:extLst>
                <a:ext uri="{FF2B5EF4-FFF2-40B4-BE49-F238E27FC236}">
                  <a16:creationId xmlns:a16="http://schemas.microsoft.com/office/drawing/2014/main" id="{9635041D-5727-43F0-913F-037BB44CCBEB}"/>
                </a:ext>
              </a:extLst>
            </p:cNvPr>
            <p:cNvSpPr/>
            <p:nvPr/>
          </p:nvSpPr>
          <p:spPr>
            <a:xfrm>
              <a:off x="119337" y="4509120"/>
              <a:ext cx="3816423"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513B4967-A72B-40D5-81F7-C0D7964483D3}"/>
                </a:ext>
              </a:extLst>
            </p:cNvPr>
            <p:cNvSpPr/>
            <p:nvPr/>
          </p:nvSpPr>
          <p:spPr>
            <a:xfrm rot="20387629">
              <a:off x="3791744" y="1154700"/>
              <a:ext cx="158417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1" name="Picture 10">
            <a:extLst>
              <a:ext uri="{FF2B5EF4-FFF2-40B4-BE49-F238E27FC236}">
                <a16:creationId xmlns:a16="http://schemas.microsoft.com/office/drawing/2014/main" id="{E11A8999-E90D-463B-9AAE-0870D3439204}"/>
              </a:ext>
            </a:extLst>
          </p:cNvPr>
          <p:cNvPicPr>
            <a:picLocks noChangeAspect="1"/>
          </p:cNvPicPr>
          <p:nvPr/>
        </p:nvPicPr>
        <p:blipFill>
          <a:blip r:embed="rId3"/>
          <a:stretch>
            <a:fillRect/>
          </a:stretch>
        </p:blipFill>
        <p:spPr>
          <a:xfrm>
            <a:off x="6046591" y="1124744"/>
            <a:ext cx="6145409" cy="3813445"/>
          </a:xfrm>
          <a:prstGeom prst="rect">
            <a:avLst/>
          </a:prstGeom>
        </p:spPr>
      </p:pic>
      <p:sp>
        <p:nvSpPr>
          <p:cNvPr id="2" name="Rectangle 1">
            <a:extLst>
              <a:ext uri="{FF2B5EF4-FFF2-40B4-BE49-F238E27FC236}">
                <a16:creationId xmlns:a16="http://schemas.microsoft.com/office/drawing/2014/main" id="{6BF3FFA7-B887-4602-BBD1-53AF1BB56165}"/>
              </a:ext>
            </a:extLst>
          </p:cNvPr>
          <p:cNvSpPr/>
          <p:nvPr/>
        </p:nvSpPr>
        <p:spPr>
          <a:xfrm>
            <a:off x="191344" y="5085184"/>
            <a:ext cx="11352584" cy="1077218"/>
          </a:xfrm>
          <a:prstGeom prst="rect">
            <a:avLst/>
          </a:prstGeom>
        </p:spPr>
        <p:txBody>
          <a:bodyPr wrap="square">
            <a:spAutoFit/>
          </a:bodyPr>
          <a:lstStyle/>
          <a:p>
            <a:pPr>
              <a:spcBef>
                <a:spcPts val="0"/>
              </a:spcBef>
              <a:spcAft>
                <a:spcPts val="600"/>
              </a:spcAft>
            </a:pPr>
            <a:r>
              <a:rPr lang="en-US" b="1" dirty="0">
                <a:solidFill>
                  <a:srgbClr val="2F2F2F"/>
                </a:solidFill>
              </a:rPr>
              <a:t>Upgrades of ATLAS &amp; CMS to prepare for HL-LHC: </a:t>
            </a:r>
          </a:p>
          <a:p>
            <a:pPr marL="609750" lvl="1" indent="-285750">
              <a:spcBef>
                <a:spcPts val="0"/>
              </a:spcBef>
              <a:spcAft>
                <a:spcPts val="600"/>
              </a:spcAft>
              <a:buFont typeface="Wingdings" panose="05000000000000000000" pitchFamily="2" charset="2"/>
              <a:buChar char="q"/>
            </a:pPr>
            <a:r>
              <a:rPr lang="en-US" dirty="0">
                <a:solidFill>
                  <a:srgbClr val="2F2F2F"/>
                </a:solidFill>
              </a:rPr>
              <a:t>Replacement of  inner detectors: higher granularity, more radiation hard</a:t>
            </a:r>
          </a:p>
          <a:p>
            <a:pPr marL="609750" lvl="1" indent="-285750">
              <a:spcBef>
                <a:spcPts val="0"/>
              </a:spcBef>
              <a:spcAft>
                <a:spcPts val="600"/>
              </a:spcAft>
              <a:buFont typeface="Wingdings" panose="05000000000000000000" pitchFamily="2" charset="2"/>
              <a:buChar char="q"/>
            </a:pPr>
            <a:r>
              <a:rPr lang="en-US" dirty="0">
                <a:solidFill>
                  <a:srgbClr val="2F2F2F"/>
                </a:solidFill>
              </a:rPr>
              <a:t>Precision timing detectors</a:t>
            </a:r>
            <a:endParaRPr lang="en-US" dirty="0">
              <a:solidFill>
                <a:srgbClr val="FF0000"/>
              </a:solidFill>
            </a:endParaRPr>
          </a:p>
        </p:txBody>
      </p:sp>
      <p:sp>
        <p:nvSpPr>
          <p:cNvPr id="4" name="Date Placeholder 3">
            <a:extLst>
              <a:ext uri="{FF2B5EF4-FFF2-40B4-BE49-F238E27FC236}">
                <a16:creationId xmlns:a16="http://schemas.microsoft.com/office/drawing/2014/main" id="{4A0C00E3-265A-429E-A076-3A0EA3B3834E}"/>
              </a:ext>
            </a:extLst>
          </p:cNvPr>
          <p:cNvSpPr>
            <a:spLocks noGrp="1"/>
          </p:cNvSpPr>
          <p:nvPr>
            <p:ph type="dt" sz="half" idx="10"/>
          </p:nvPr>
        </p:nvSpPr>
        <p:spPr/>
        <p:txBody>
          <a:bodyPr/>
          <a:lstStyle/>
          <a:p>
            <a:r>
              <a:rPr lang="en-US"/>
              <a:t>28.05.2024</a:t>
            </a:r>
            <a:endParaRPr lang="en-US" dirty="0"/>
          </a:p>
        </p:txBody>
      </p:sp>
      <p:sp>
        <p:nvSpPr>
          <p:cNvPr id="5" name="Footer Placeholder 4">
            <a:extLst>
              <a:ext uri="{FF2B5EF4-FFF2-40B4-BE49-F238E27FC236}">
                <a16:creationId xmlns:a16="http://schemas.microsoft.com/office/drawing/2014/main" id="{46178335-8F54-479A-8184-0B2F1C1BCF77}"/>
              </a:ext>
            </a:extLst>
          </p:cNvPr>
          <p:cNvSpPr>
            <a:spLocks noGrp="1"/>
          </p:cNvSpPr>
          <p:nvPr>
            <p:ph type="ftr" sz="quarter" idx="11"/>
          </p:nvPr>
        </p:nvSpPr>
        <p:spPr/>
        <p:txBody>
          <a:bodyPr/>
          <a:lstStyle/>
          <a:p>
            <a:r>
              <a:rPr lang="en-GB"/>
              <a:t>J. Mnich | CERN Highlights and Future Plans</a:t>
            </a:r>
            <a:endParaRPr lang="en-US" dirty="0"/>
          </a:p>
        </p:txBody>
      </p:sp>
    </p:spTree>
    <p:extLst>
      <p:ext uri="{BB962C8B-B14F-4D97-AF65-F5344CB8AC3E}">
        <p14:creationId xmlns:p14="http://schemas.microsoft.com/office/powerpoint/2010/main" val="4149977140"/>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0</TotalTime>
  <Words>2925</Words>
  <Application>Microsoft Office PowerPoint</Application>
  <PresentationFormat>Widescreen</PresentationFormat>
  <Paragraphs>443</Paragraphs>
  <Slides>32</Slides>
  <Notes>7</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42" baseType="lpstr">
      <vt:lpstr>Arial</vt:lpstr>
      <vt:lpstr>Calibri</vt:lpstr>
      <vt:lpstr>Cambria Math</vt:lpstr>
      <vt:lpstr>Droid Sans Fallback</vt:lpstr>
      <vt:lpstr>Helvetica Neue</vt:lpstr>
      <vt:lpstr>Symbol</vt:lpstr>
      <vt:lpstr>Times New Roman</vt:lpstr>
      <vt:lpstr>Wingdings</vt:lpstr>
      <vt:lpstr>Office Theme</vt:lpstr>
      <vt:lpstr>Bitmap Image</vt:lpstr>
      <vt:lpstr>CERN Highlights and Future Plans</vt:lpstr>
      <vt:lpstr>PowerPoint Presentation</vt:lpstr>
      <vt:lpstr>LHC Experiments: Physics Output</vt:lpstr>
      <vt:lpstr>LHC Experiments: Higgs Physics</vt:lpstr>
      <vt:lpstr>72 New Hadrons Discovered at the LHC </vt:lpstr>
      <vt:lpstr>FASER</vt:lpstr>
      <vt:lpstr>Brief Update 2024 LHC Run</vt:lpstr>
      <vt:lpstr>LHC Timeline</vt:lpstr>
      <vt:lpstr>Phase II Upgrade ATLAS &amp; CMS</vt:lpstr>
      <vt:lpstr>Challenges for the Detectors at the HL-LHC</vt:lpstr>
      <vt:lpstr>Phase IIb Upgrades</vt:lpstr>
      <vt:lpstr>CERN Diversity Programme </vt:lpstr>
      <vt:lpstr>SHiP</vt:lpstr>
      <vt:lpstr>                  Physics highlight</vt:lpstr>
      <vt:lpstr>Long-Baseline Neutrino Facility (LBNF) and the Deep Underground Neutrino Experiment (DUNE) </vt:lpstr>
      <vt:lpstr>Neutrino Platform and LBNF/DUNE</vt:lpstr>
      <vt:lpstr>Neutrino Platform Activities</vt:lpstr>
      <vt:lpstr>Future Circular Collider (FCC)</vt:lpstr>
      <vt:lpstr>Future Circular Collider (FCC): Feasibility Study</vt:lpstr>
      <vt:lpstr>Preparing CERN’s future</vt:lpstr>
      <vt:lpstr>Preparing the Long-term (Post-LHC) Future</vt:lpstr>
      <vt:lpstr>PowerPoint Presentation</vt:lpstr>
      <vt:lpstr>New: “lowest risk” placement</vt:lpstr>
      <vt:lpstr>FCC Roadmap Towards First e+e- Collisions</vt:lpstr>
      <vt:lpstr> FCC-ee Design Concept </vt:lpstr>
      <vt:lpstr>FCC-hh: Highest Collision Energies</vt:lpstr>
      <vt:lpstr>CERN’s technological innovations have important applications in medicine and healthcare</vt:lpstr>
      <vt:lpstr>PowerPoint Presentation</vt:lpstr>
      <vt:lpstr>Backup</vt:lpstr>
      <vt:lpstr>Overview CERN Scientific Programme  </vt:lpstr>
      <vt:lpstr>DUNE Far Detectors</vt:lpstr>
      <vt:lpstr>Computing for the HL-LHC</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Marika Flygar</dc:creator>
  <cp:lastModifiedBy>Mnich, Joachim</cp:lastModifiedBy>
  <cp:revision>923</cp:revision>
  <cp:lastPrinted>2023-01-30T15:06:07Z</cp:lastPrinted>
  <dcterms:created xsi:type="dcterms:W3CDTF">2021-03-18T12:29:40Z</dcterms:created>
  <dcterms:modified xsi:type="dcterms:W3CDTF">2024-05-28T06:27:28Z</dcterms:modified>
</cp:coreProperties>
</file>