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3" r:id="rId2"/>
    <p:sldId id="278" r:id="rId3"/>
    <p:sldId id="289" r:id="rId4"/>
    <p:sldId id="272" r:id="rId5"/>
    <p:sldId id="280" r:id="rId6"/>
    <p:sldId id="288" r:id="rId7"/>
    <p:sldId id="283" r:id="rId8"/>
    <p:sldId id="284" r:id="rId9"/>
    <p:sldId id="285" r:id="rId10"/>
    <p:sldId id="290" r:id="rId11"/>
    <p:sldId id="279" r:id="rId12"/>
    <p:sldId id="287" r:id="rId13"/>
    <p:sldId id="274" r:id="rId14"/>
    <p:sldId id="281" r:id="rId15"/>
    <p:sldId id="282" r:id="rId16"/>
    <p:sldId id="277" r:id="rId17"/>
    <p:sldId id="275"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663300"/>
    <a:srgbClr val="FFFFCC"/>
    <a:srgbClr val="0000CC"/>
    <a:srgbClr val="4F81BD"/>
    <a:srgbClr val="CC00CC"/>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044"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8B733F-34ED-45DD-AD8F-0DC21476E82A}" type="datetimeFigureOut">
              <a:rPr lang="fr-FR" smtClean="0"/>
              <a:t>29/05/2024</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B3CF4B-35A9-4002-BD4B-A893A2980873}" type="slidenum">
              <a:rPr lang="fr-FR" smtClean="0"/>
              <a:t>‹N°›</a:t>
            </a:fld>
            <a:endParaRPr lang="fr-FR"/>
          </a:p>
        </p:txBody>
      </p:sp>
    </p:spTree>
    <p:extLst>
      <p:ext uri="{BB962C8B-B14F-4D97-AF65-F5344CB8AC3E}">
        <p14:creationId xmlns:p14="http://schemas.microsoft.com/office/powerpoint/2010/main" val="3949017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29/05/2024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3088650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29/05/2024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735967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29/05/2024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695989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29/05/2024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470440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B5CC98-7D8B-46C4-BF32-BD4A44958553}" type="datetimeFigureOut">
              <a:rPr lang="fr-FR" smtClean="0"/>
              <a:t>29/05/2024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3389404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07B5CC98-7D8B-46C4-BF32-BD4A44958553}" type="datetimeFigureOut">
              <a:rPr lang="fr-FR" smtClean="0"/>
              <a:t>29/05/2024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445497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07B5CC98-7D8B-46C4-BF32-BD4A44958553}" type="datetimeFigureOut">
              <a:rPr lang="fr-FR" smtClean="0"/>
              <a:t>29/05/2024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506508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07B5CC98-7D8B-46C4-BF32-BD4A44958553}" type="datetimeFigureOut">
              <a:rPr lang="fr-FR" smtClean="0"/>
              <a:t>29/05/2024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2535979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B5CC98-7D8B-46C4-BF32-BD4A44958553}" type="datetimeFigureOut">
              <a:rPr lang="fr-FR" smtClean="0"/>
              <a:t>29/05/2024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3311266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B5CC98-7D8B-46C4-BF32-BD4A44958553}" type="datetimeFigureOut">
              <a:rPr lang="fr-FR" smtClean="0"/>
              <a:t>29/05/2024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224483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B5CC98-7D8B-46C4-BF32-BD4A44958553}" type="datetimeFigureOut">
              <a:rPr lang="fr-FR" smtClean="0"/>
              <a:t>29/05/2024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3694259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B5CC98-7D8B-46C4-BF32-BD4A44958553}" type="datetimeFigureOut">
              <a:rPr lang="fr-FR" smtClean="0"/>
              <a:t>29/05/2024</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F6A16D-BB29-4BB4-B5E4-9F41AF2923F5}" type="slidenum">
              <a:rPr lang="fr-FR" smtClean="0"/>
              <a:t>‹N°›</a:t>
            </a:fld>
            <a:endParaRPr lang="fr-FR"/>
          </a:p>
        </p:txBody>
      </p:sp>
    </p:spTree>
    <p:extLst>
      <p:ext uri="{BB962C8B-B14F-4D97-AF65-F5344CB8AC3E}">
        <p14:creationId xmlns:p14="http://schemas.microsoft.com/office/powerpoint/2010/main" val="2841004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g"/><Relationship Id="rId13" Type="http://schemas.openxmlformats.org/officeDocument/2006/relationships/image" Target="../media/image13.jpg"/><Relationship Id="rId18" Type="http://schemas.openxmlformats.org/officeDocument/2006/relationships/image" Target="../media/image18.png"/><Relationship Id="rId26" Type="http://schemas.openxmlformats.org/officeDocument/2006/relationships/image" Target="../media/image24.jpg"/><Relationship Id="rId39" Type="http://schemas.openxmlformats.org/officeDocument/2006/relationships/image" Target="../media/image37.jpg"/><Relationship Id="rId3" Type="http://schemas.openxmlformats.org/officeDocument/2006/relationships/image" Target="../media/image3.jpg"/><Relationship Id="rId21" Type="http://schemas.openxmlformats.org/officeDocument/2006/relationships/image" Target="../media/image21.png"/><Relationship Id="rId34" Type="http://schemas.openxmlformats.org/officeDocument/2006/relationships/image" Target="../media/image32.jpg"/><Relationship Id="rId42" Type="http://schemas.openxmlformats.org/officeDocument/2006/relationships/image" Target="../media/image40.jpg"/><Relationship Id="rId47" Type="http://schemas.openxmlformats.org/officeDocument/2006/relationships/image" Target="../media/image45.png"/><Relationship Id="rId7" Type="http://schemas.openxmlformats.org/officeDocument/2006/relationships/image" Target="../media/image7.jp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3.jpg"/><Relationship Id="rId33" Type="http://schemas.openxmlformats.org/officeDocument/2006/relationships/image" Target="../media/image31.png"/><Relationship Id="rId38" Type="http://schemas.openxmlformats.org/officeDocument/2006/relationships/image" Target="../media/image36.jpg"/><Relationship Id="rId46" Type="http://schemas.openxmlformats.org/officeDocument/2006/relationships/image" Target="../media/image44.jpg"/><Relationship Id="rId2" Type="http://schemas.openxmlformats.org/officeDocument/2006/relationships/image" Target="../media/image2.emf"/><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7.jpg"/><Relationship Id="rId41" Type="http://schemas.openxmlformats.org/officeDocument/2006/relationships/image" Target="../media/image39.jpg"/><Relationship Id="rId1" Type="http://schemas.openxmlformats.org/officeDocument/2006/relationships/slideLayout" Target="../slideLayouts/slideLayout7.xml"/><Relationship Id="rId6" Type="http://schemas.openxmlformats.org/officeDocument/2006/relationships/image" Target="../media/image6.jpg"/><Relationship Id="rId11" Type="http://schemas.openxmlformats.org/officeDocument/2006/relationships/image" Target="../media/image11.jpg"/><Relationship Id="rId24" Type="http://schemas.microsoft.com/office/2007/relationships/hdphoto" Target="../media/hdphoto2.wdp"/><Relationship Id="rId32" Type="http://schemas.openxmlformats.org/officeDocument/2006/relationships/image" Target="../media/image30.jpg"/><Relationship Id="rId37" Type="http://schemas.openxmlformats.org/officeDocument/2006/relationships/image" Target="../media/image35.jpg"/><Relationship Id="rId40" Type="http://schemas.openxmlformats.org/officeDocument/2006/relationships/image" Target="../media/image38.jpg"/><Relationship Id="rId45" Type="http://schemas.openxmlformats.org/officeDocument/2006/relationships/image" Target="../media/image43.png"/><Relationship Id="rId5" Type="http://schemas.openxmlformats.org/officeDocument/2006/relationships/image" Target="../media/image5.jpg"/><Relationship Id="rId15" Type="http://schemas.openxmlformats.org/officeDocument/2006/relationships/image" Target="../media/image15.png"/><Relationship Id="rId23" Type="http://schemas.openxmlformats.org/officeDocument/2006/relationships/image" Target="../media/image22.png"/><Relationship Id="rId28" Type="http://schemas.openxmlformats.org/officeDocument/2006/relationships/image" Target="../media/image26.jpg"/><Relationship Id="rId36" Type="http://schemas.openxmlformats.org/officeDocument/2006/relationships/image" Target="../media/image34.jpg"/><Relationship Id="rId10" Type="http://schemas.openxmlformats.org/officeDocument/2006/relationships/image" Target="../media/image10.jpg"/><Relationship Id="rId19" Type="http://schemas.openxmlformats.org/officeDocument/2006/relationships/image" Target="../media/image19.png"/><Relationship Id="rId31" Type="http://schemas.openxmlformats.org/officeDocument/2006/relationships/image" Target="../media/image29.jpg"/><Relationship Id="rId44" Type="http://schemas.openxmlformats.org/officeDocument/2006/relationships/image" Target="../media/image42.png"/><Relationship Id="rId4" Type="http://schemas.openxmlformats.org/officeDocument/2006/relationships/image" Target="../media/image4.png"/><Relationship Id="rId9" Type="http://schemas.openxmlformats.org/officeDocument/2006/relationships/image" Target="../media/image9.jpg"/><Relationship Id="rId14" Type="http://schemas.openxmlformats.org/officeDocument/2006/relationships/image" Target="../media/image14.png"/><Relationship Id="rId22" Type="http://schemas.microsoft.com/office/2007/relationships/hdphoto" Target="../media/hdphoto1.wdp"/><Relationship Id="rId27" Type="http://schemas.openxmlformats.org/officeDocument/2006/relationships/image" Target="../media/image25.jpg"/><Relationship Id="rId30" Type="http://schemas.openxmlformats.org/officeDocument/2006/relationships/image" Target="../media/image28.jpg"/><Relationship Id="rId35" Type="http://schemas.openxmlformats.org/officeDocument/2006/relationships/image" Target="../media/image33.jpg"/><Relationship Id="rId43" Type="http://schemas.openxmlformats.org/officeDocument/2006/relationships/image" Target="../media/image41.jpg"/><Relationship Id="rId48" Type="http://schemas.openxmlformats.org/officeDocument/2006/relationships/image" Target="../media/image46.jpg"/></Relationships>
</file>

<file path=ppt/slides/_rels/slide1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74.png"/><Relationship Id="rId4" Type="http://schemas.openxmlformats.org/officeDocument/2006/relationships/image" Target="../media/image73.png"/></Relationships>
</file>

<file path=ppt/slides/_rels/slide1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78.png"/><Relationship Id="rId4" Type="http://schemas.openxmlformats.org/officeDocument/2006/relationships/image" Target="../media/image77.png"/></Relationships>
</file>

<file path=ppt/slides/_rels/slide1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82.png"/></Relationships>
</file>

<file path=ppt/slides/_rels/slide16.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4.xml.rels><?xml version="1.0" encoding="UTF-8" standalone="yes"?>
<Relationships xmlns="http://schemas.openxmlformats.org/package/2006/relationships"><Relationship Id="rId8" Type="http://schemas.openxmlformats.org/officeDocument/2006/relationships/image" Target="../media/image55.emf"/><Relationship Id="rId3" Type="http://schemas.openxmlformats.org/officeDocument/2006/relationships/image" Target="../media/image50.emf"/><Relationship Id="rId7" Type="http://schemas.openxmlformats.org/officeDocument/2006/relationships/image" Target="../media/image54.emf"/><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53.emf"/><Relationship Id="rId5" Type="http://schemas.openxmlformats.org/officeDocument/2006/relationships/image" Target="../media/image52.emf"/><Relationship Id="rId4" Type="http://schemas.openxmlformats.org/officeDocument/2006/relationships/image" Target="../media/image51.emf"/><Relationship Id="rId9" Type="http://schemas.openxmlformats.org/officeDocument/2006/relationships/image" Target="../media/image56.emf"/></Relationships>
</file>

<file path=ppt/slides/_rels/slide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emf"/><Relationship Id="rId4" Type="http://schemas.openxmlformats.org/officeDocument/2006/relationships/image" Target="../media/image59.png"/></Relationships>
</file>

<file path=ppt/slides/_rels/slide7.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66.emf"/><Relationship Id="rId4" Type="http://schemas.openxmlformats.org/officeDocument/2006/relationships/image" Target="../media/image65.emf"/></Relationships>
</file>

<file path=ppt/slides/_rels/slide9.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emf"/><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Text Box 4"/>
          <p:cNvSpPr txBox="1">
            <a:spLocks noChangeArrowheads="1"/>
          </p:cNvSpPr>
          <p:nvPr/>
        </p:nvSpPr>
        <p:spPr bwMode="auto">
          <a:xfrm>
            <a:off x="1956197" y="908720"/>
            <a:ext cx="5181483" cy="430887"/>
          </a:xfrm>
          <a:prstGeom prst="rect">
            <a:avLst/>
          </a:prstGeom>
          <a:noFill/>
          <a:ln w="9525">
            <a:noFill/>
            <a:miter lim="800000"/>
            <a:headEnd/>
            <a:tailEnd/>
          </a:ln>
          <a:effectLst/>
        </p:spPr>
        <p:txBody>
          <a:bodyPr wrap="none">
            <a:spAutoFit/>
          </a:bodyPr>
          <a:lstStyle/>
          <a:p>
            <a:pPr algn="ctr">
              <a:defRPr/>
            </a:pPr>
            <a:r>
              <a:rPr lang="en-US" sz="2200" b="1" dirty="0">
                <a:solidFill>
                  <a:schemeClr val="bg1"/>
                </a:solidFill>
                <a:latin typeface="ArialMT"/>
              </a:rPr>
              <a:t>Maxim </a:t>
            </a:r>
            <a:r>
              <a:rPr lang="en-US" sz="2200" b="1" dirty="0" err="1">
                <a:solidFill>
                  <a:schemeClr val="bg1"/>
                </a:solidFill>
                <a:latin typeface="ArialMT"/>
              </a:rPr>
              <a:t>Titov</a:t>
            </a:r>
            <a:r>
              <a:rPr lang="en-US" sz="2200" b="1" dirty="0">
                <a:solidFill>
                  <a:schemeClr val="bg1"/>
                </a:solidFill>
                <a:latin typeface="ArialMT"/>
              </a:rPr>
              <a:t>, CEA </a:t>
            </a:r>
            <a:r>
              <a:rPr lang="en-US" sz="2200" b="1" dirty="0" err="1">
                <a:solidFill>
                  <a:schemeClr val="bg1"/>
                </a:solidFill>
                <a:latin typeface="ArialMT"/>
              </a:rPr>
              <a:t>Saclay</a:t>
            </a:r>
            <a:r>
              <a:rPr lang="en-US" sz="2200" b="1" dirty="0">
                <a:solidFill>
                  <a:schemeClr val="bg1"/>
                </a:solidFill>
                <a:latin typeface="ArialMT"/>
              </a:rPr>
              <a:t>, </a:t>
            </a:r>
            <a:r>
              <a:rPr lang="en-US" sz="2200" b="1" dirty="0" err="1" smtClean="0">
                <a:solidFill>
                  <a:schemeClr val="bg1"/>
                </a:solidFill>
                <a:latin typeface="ArialMT"/>
              </a:rPr>
              <a:t>Irfu</a:t>
            </a:r>
            <a:r>
              <a:rPr lang="en-US" sz="2200" b="1" dirty="0" smtClean="0">
                <a:solidFill>
                  <a:schemeClr val="bg1"/>
                </a:solidFill>
                <a:latin typeface="ArialMT"/>
              </a:rPr>
              <a:t>, France</a:t>
            </a:r>
            <a:endParaRPr lang="en-US" sz="2200" b="1" dirty="0">
              <a:solidFill>
                <a:schemeClr val="bg1"/>
              </a:solidFill>
              <a:latin typeface="ArialMT"/>
            </a:endParaRPr>
          </a:p>
        </p:txBody>
      </p:sp>
      <p:sp>
        <p:nvSpPr>
          <p:cNvPr id="4" name="Rectangle 1027"/>
          <p:cNvSpPr txBox="1">
            <a:spLocks noChangeArrowheads="1"/>
          </p:cNvSpPr>
          <p:nvPr/>
        </p:nvSpPr>
        <p:spPr bwMode="auto">
          <a:xfrm>
            <a:off x="-828600" y="294928"/>
            <a:ext cx="1087320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2800" b="1" kern="0" dirty="0" smtClean="0">
                <a:solidFill>
                  <a:srgbClr val="FCF933"/>
                </a:solidFill>
                <a:effectLst>
                  <a:outerShdw blurRad="38100" dist="38100" dir="2700000">
                    <a:srgbClr val="000000"/>
                  </a:outerShdw>
                </a:effectLst>
                <a:latin typeface="ArialMT"/>
              </a:rPr>
              <a:t>ECFA </a:t>
            </a:r>
            <a:r>
              <a:rPr lang="en-US" sz="2800" b="1" kern="0" dirty="0">
                <a:solidFill>
                  <a:srgbClr val="FCF933"/>
                </a:solidFill>
                <a:effectLst>
                  <a:outerShdw blurRad="38100" dist="38100" dir="2700000">
                    <a:srgbClr val="000000"/>
                  </a:outerShdw>
                </a:effectLst>
                <a:latin typeface="ArialMT"/>
              </a:rPr>
              <a:t>Detector R&amp;D Roadmap </a:t>
            </a:r>
            <a:endParaRPr lang="en-US" sz="2800" b="1" kern="0" dirty="0" smtClean="0">
              <a:solidFill>
                <a:srgbClr val="FCF933"/>
              </a:solidFill>
              <a:effectLst>
                <a:outerShdw blurRad="38100" dist="38100" dir="2700000">
                  <a:srgbClr val="000000"/>
                </a:outerShdw>
              </a:effectLst>
              <a:latin typeface="ArialMT"/>
            </a:endParaRPr>
          </a:p>
          <a:p>
            <a:pPr algn="ctr" fontAlgn="base">
              <a:spcBef>
                <a:spcPct val="0"/>
              </a:spcBef>
              <a:spcAft>
                <a:spcPct val="0"/>
              </a:spcAft>
              <a:defRPr/>
            </a:pPr>
            <a:r>
              <a:rPr lang="en-US" sz="2800" b="1" kern="0" dirty="0" smtClean="0">
                <a:solidFill>
                  <a:srgbClr val="FCF933"/>
                </a:solidFill>
                <a:effectLst>
                  <a:outerShdw blurRad="38100" dist="38100" dir="2700000">
                    <a:srgbClr val="000000"/>
                  </a:outerShdw>
                </a:effectLst>
                <a:latin typeface="ArialMT"/>
              </a:rPr>
              <a:t>and </a:t>
            </a:r>
            <a:r>
              <a:rPr lang="en-US" sz="2800" b="1" kern="0" dirty="0">
                <a:solidFill>
                  <a:srgbClr val="FCF933"/>
                </a:solidFill>
                <a:effectLst>
                  <a:outerShdw blurRad="38100" dist="38100" dir="2700000">
                    <a:srgbClr val="000000"/>
                  </a:outerShdw>
                </a:effectLst>
                <a:latin typeface="ArialMT"/>
              </a:rPr>
              <a:t>CERN - DRD1 </a:t>
            </a:r>
            <a:r>
              <a:rPr lang="en-US" sz="2800" b="1" kern="0" dirty="0" smtClean="0">
                <a:solidFill>
                  <a:srgbClr val="FCF933"/>
                </a:solidFill>
                <a:effectLst>
                  <a:outerShdw blurRad="38100" dist="38100" dir="2700000">
                    <a:srgbClr val="000000"/>
                  </a:outerShdw>
                </a:effectLst>
                <a:latin typeface="ArialMT"/>
              </a:rPr>
              <a:t>Collaboration</a:t>
            </a:r>
          </a:p>
          <a:p>
            <a:pPr algn="ctr" fontAlgn="base">
              <a:spcBef>
                <a:spcPct val="0"/>
              </a:spcBef>
              <a:spcAft>
                <a:spcPct val="0"/>
              </a:spcAft>
              <a:defRPr/>
            </a:pPr>
            <a:endParaRPr lang="en-US" sz="2600" b="1" kern="0" dirty="0">
              <a:solidFill>
                <a:srgbClr val="FCF933"/>
              </a:solidFill>
              <a:effectLst>
                <a:outerShdw blurRad="38100" dist="38100" dir="2700000">
                  <a:srgbClr val="000000"/>
                </a:outerShdw>
              </a:effectLst>
              <a:latin typeface="ArialMT"/>
            </a:endParaRPr>
          </a:p>
        </p:txBody>
      </p:sp>
      <p:sp>
        <p:nvSpPr>
          <p:cNvPr id="5" name="Rectangle 30"/>
          <p:cNvSpPr>
            <a:spLocks noChangeArrowheads="1"/>
          </p:cNvSpPr>
          <p:nvPr/>
        </p:nvSpPr>
        <p:spPr bwMode="auto">
          <a:xfrm>
            <a:off x="-36510" y="6197823"/>
            <a:ext cx="9289030" cy="615553"/>
          </a:xfrm>
          <a:prstGeom prst="rect">
            <a:avLst/>
          </a:prstGeom>
          <a:noFill/>
          <a:ln w="9525">
            <a:noFill/>
            <a:miter lim="800000"/>
            <a:headEnd/>
            <a:tailEnd/>
          </a:ln>
          <a:effectLst/>
        </p:spPr>
        <p:txBody>
          <a:bodyPr wrap="square" anchor="ctr">
            <a:spAutoFit/>
          </a:bodyPr>
          <a:lstStyle/>
          <a:p>
            <a:pPr algn="ctr">
              <a:defRPr/>
            </a:pPr>
            <a:r>
              <a:rPr lang="en-US" sz="1700" b="1" dirty="0">
                <a:solidFill>
                  <a:schemeClr val="bg1"/>
                </a:solidFill>
                <a:latin typeface="ArialMT"/>
              </a:rPr>
              <a:t>CERN - Ukraine 2024: "Past - Present – Future" </a:t>
            </a:r>
            <a:r>
              <a:rPr lang="en-US" sz="1700" b="1" dirty="0" smtClean="0">
                <a:solidFill>
                  <a:schemeClr val="bg1"/>
                </a:solidFill>
                <a:latin typeface="ArialMT"/>
              </a:rPr>
              <a:t>Conference, </a:t>
            </a:r>
          </a:p>
          <a:p>
            <a:pPr algn="ctr">
              <a:defRPr/>
            </a:pPr>
            <a:r>
              <a:rPr lang="en-US" sz="1700" b="1" dirty="0" smtClean="0">
                <a:solidFill>
                  <a:schemeClr val="bg1"/>
                </a:solidFill>
                <a:latin typeface="ArialMT"/>
              </a:rPr>
              <a:t>Kyiv, Ukraine, May 28-29, 2024 </a:t>
            </a:r>
          </a:p>
        </p:txBody>
      </p:sp>
      <p:grpSp>
        <p:nvGrpSpPr>
          <p:cNvPr id="7" name="Group 81">
            <a:extLst>
              <a:ext uri="{FF2B5EF4-FFF2-40B4-BE49-F238E27FC236}">
                <a16:creationId xmlns:a16="http://schemas.microsoft.com/office/drawing/2014/main" id="{EC066E72-CBF2-377C-7151-31F6FB02752D}"/>
              </a:ext>
            </a:extLst>
          </p:cNvPr>
          <p:cNvGrpSpPr/>
          <p:nvPr/>
        </p:nvGrpSpPr>
        <p:grpSpPr>
          <a:xfrm>
            <a:off x="81674" y="1452401"/>
            <a:ext cx="8980654" cy="4712903"/>
            <a:chOff x="427968" y="980311"/>
            <a:chExt cx="11514079" cy="4978399"/>
          </a:xfrm>
        </p:grpSpPr>
        <p:pic>
          <p:nvPicPr>
            <p:cNvPr id="8" name="Picture 78" descr="A close-up of a machine&#10;&#10;Description automatically generated">
              <a:extLst>
                <a:ext uri="{FF2B5EF4-FFF2-40B4-BE49-F238E27FC236}">
                  <a16:creationId xmlns:a16="http://schemas.microsoft.com/office/drawing/2014/main" id="{AFDE5EE2-3B75-37E1-C950-B8D5097E0D08}"/>
                </a:ext>
              </a:extLst>
            </p:cNvPr>
            <p:cNvPicPr>
              <a:picLocks noChangeAspect="1"/>
            </p:cNvPicPr>
            <p:nvPr/>
          </p:nvPicPr>
          <p:blipFill>
            <a:blip r:embed="rId3"/>
            <a:stretch>
              <a:fillRect/>
            </a:stretch>
          </p:blipFill>
          <p:spPr>
            <a:xfrm>
              <a:off x="6256730" y="3901310"/>
              <a:ext cx="1764679" cy="988220"/>
            </a:xfrm>
            <a:prstGeom prst="rect">
              <a:avLst/>
            </a:prstGeom>
          </p:spPr>
        </p:pic>
        <p:pic>
          <p:nvPicPr>
            <p:cNvPr id="9" name="Picture 76">
              <a:extLst>
                <a:ext uri="{FF2B5EF4-FFF2-40B4-BE49-F238E27FC236}">
                  <a16:creationId xmlns:a16="http://schemas.microsoft.com/office/drawing/2014/main" id="{7C6EE9EA-F9E7-35A6-B674-FD0B4452FD15}"/>
                </a:ext>
              </a:extLst>
            </p:cNvPr>
            <p:cNvPicPr>
              <a:picLocks noChangeAspect="1"/>
            </p:cNvPicPr>
            <p:nvPr/>
          </p:nvPicPr>
          <p:blipFill>
            <a:blip r:embed="rId4"/>
            <a:stretch>
              <a:fillRect/>
            </a:stretch>
          </p:blipFill>
          <p:spPr>
            <a:xfrm>
              <a:off x="10907298" y="2036473"/>
              <a:ext cx="1034749" cy="1084219"/>
            </a:xfrm>
            <a:prstGeom prst="rect">
              <a:avLst/>
            </a:prstGeom>
          </p:spPr>
        </p:pic>
        <p:pic>
          <p:nvPicPr>
            <p:cNvPr id="10" name="Picture 18" descr="A group of men working in a factory&#10;&#10;Description automatically generated">
              <a:extLst>
                <a:ext uri="{FF2B5EF4-FFF2-40B4-BE49-F238E27FC236}">
                  <a16:creationId xmlns:a16="http://schemas.microsoft.com/office/drawing/2014/main" id="{9A2434CB-1ECA-E19E-2D7A-A8C8181BFA62}"/>
                </a:ext>
              </a:extLst>
            </p:cNvPr>
            <p:cNvPicPr>
              <a:picLocks noChangeAspect="1"/>
            </p:cNvPicPr>
            <p:nvPr/>
          </p:nvPicPr>
          <p:blipFill>
            <a:blip r:embed="rId5"/>
            <a:stretch>
              <a:fillRect/>
            </a:stretch>
          </p:blipFill>
          <p:spPr>
            <a:xfrm>
              <a:off x="427968" y="980311"/>
              <a:ext cx="1438539" cy="1059687"/>
            </a:xfrm>
            <a:prstGeom prst="rect">
              <a:avLst/>
            </a:prstGeom>
          </p:spPr>
        </p:pic>
        <p:pic>
          <p:nvPicPr>
            <p:cNvPr id="11" name="Picture 22" descr="A large metal object with a star shaped design&#10;&#10;Description automatically generated with medium confidence">
              <a:extLst>
                <a:ext uri="{FF2B5EF4-FFF2-40B4-BE49-F238E27FC236}">
                  <a16:creationId xmlns:a16="http://schemas.microsoft.com/office/drawing/2014/main" id="{D1A959EA-0270-B925-8831-8F9A3DCC26D4}"/>
                </a:ext>
              </a:extLst>
            </p:cNvPr>
            <p:cNvPicPr>
              <a:picLocks noChangeAspect="1"/>
            </p:cNvPicPr>
            <p:nvPr/>
          </p:nvPicPr>
          <p:blipFill>
            <a:blip r:embed="rId6"/>
            <a:stretch>
              <a:fillRect/>
            </a:stretch>
          </p:blipFill>
          <p:spPr>
            <a:xfrm>
              <a:off x="427968" y="2025306"/>
              <a:ext cx="1438539" cy="945177"/>
            </a:xfrm>
            <a:prstGeom prst="rect">
              <a:avLst/>
            </a:prstGeom>
          </p:spPr>
        </p:pic>
        <p:pic>
          <p:nvPicPr>
            <p:cNvPr id="12" name="Picture 24" descr="A close-up of a white wall&#10;&#10;Description automatically generated">
              <a:extLst>
                <a:ext uri="{FF2B5EF4-FFF2-40B4-BE49-F238E27FC236}">
                  <a16:creationId xmlns:a16="http://schemas.microsoft.com/office/drawing/2014/main" id="{E5CA7342-96A0-0DCB-D2A3-27F6D5AD5B4C}"/>
                </a:ext>
              </a:extLst>
            </p:cNvPr>
            <p:cNvPicPr>
              <a:picLocks noChangeAspect="1"/>
            </p:cNvPicPr>
            <p:nvPr/>
          </p:nvPicPr>
          <p:blipFill>
            <a:blip r:embed="rId7"/>
            <a:stretch>
              <a:fillRect/>
            </a:stretch>
          </p:blipFill>
          <p:spPr>
            <a:xfrm>
              <a:off x="427968" y="2927600"/>
              <a:ext cx="1508544" cy="1146026"/>
            </a:xfrm>
            <a:prstGeom prst="rect">
              <a:avLst/>
            </a:prstGeom>
          </p:spPr>
        </p:pic>
        <p:pic>
          <p:nvPicPr>
            <p:cNvPr id="13" name="Picture 26" descr="A close-up of a metal band&#10;&#10;Description automatically generated">
              <a:extLst>
                <a:ext uri="{FF2B5EF4-FFF2-40B4-BE49-F238E27FC236}">
                  <a16:creationId xmlns:a16="http://schemas.microsoft.com/office/drawing/2014/main" id="{1B3A66FF-5461-4CEE-711C-AB3D9C0EFC5E}"/>
                </a:ext>
              </a:extLst>
            </p:cNvPr>
            <p:cNvPicPr>
              <a:picLocks noChangeAspect="1"/>
            </p:cNvPicPr>
            <p:nvPr/>
          </p:nvPicPr>
          <p:blipFill>
            <a:blip r:embed="rId8"/>
            <a:stretch>
              <a:fillRect/>
            </a:stretch>
          </p:blipFill>
          <p:spPr>
            <a:xfrm>
              <a:off x="3047132" y="980311"/>
              <a:ext cx="1098214" cy="1161460"/>
            </a:xfrm>
            <a:prstGeom prst="rect">
              <a:avLst/>
            </a:prstGeom>
          </p:spPr>
        </p:pic>
        <p:pic>
          <p:nvPicPr>
            <p:cNvPr id="14" name="Picture 28" descr="A close-up of a device&#10;&#10;Description automatically generated">
              <a:extLst>
                <a:ext uri="{FF2B5EF4-FFF2-40B4-BE49-F238E27FC236}">
                  <a16:creationId xmlns:a16="http://schemas.microsoft.com/office/drawing/2014/main" id="{34CF832F-CD60-6DB6-7DCF-9E75CC8CB495}"/>
                </a:ext>
              </a:extLst>
            </p:cNvPr>
            <p:cNvPicPr>
              <a:picLocks noChangeAspect="1"/>
            </p:cNvPicPr>
            <p:nvPr/>
          </p:nvPicPr>
          <p:blipFill>
            <a:blip r:embed="rId9"/>
            <a:stretch>
              <a:fillRect/>
            </a:stretch>
          </p:blipFill>
          <p:spPr>
            <a:xfrm>
              <a:off x="427968" y="3815431"/>
              <a:ext cx="2291118" cy="945332"/>
            </a:xfrm>
            <a:prstGeom prst="rect">
              <a:avLst/>
            </a:prstGeom>
          </p:spPr>
        </p:pic>
        <p:pic>
          <p:nvPicPr>
            <p:cNvPr id="15" name="Picture 30" descr="Several metal rods with different sizes&#10;&#10;Description automatically generated with medium confidence">
              <a:extLst>
                <a:ext uri="{FF2B5EF4-FFF2-40B4-BE49-F238E27FC236}">
                  <a16:creationId xmlns:a16="http://schemas.microsoft.com/office/drawing/2014/main" id="{F9FE0883-2965-AA1B-8857-4D2E8E71015B}"/>
                </a:ext>
              </a:extLst>
            </p:cNvPr>
            <p:cNvPicPr>
              <a:picLocks noChangeAspect="1"/>
            </p:cNvPicPr>
            <p:nvPr/>
          </p:nvPicPr>
          <p:blipFill>
            <a:blip r:embed="rId10"/>
            <a:stretch>
              <a:fillRect/>
            </a:stretch>
          </p:blipFill>
          <p:spPr>
            <a:xfrm>
              <a:off x="1830586" y="980311"/>
              <a:ext cx="1402001" cy="1064246"/>
            </a:xfrm>
            <a:prstGeom prst="rect">
              <a:avLst/>
            </a:prstGeom>
          </p:spPr>
        </p:pic>
        <p:pic>
          <p:nvPicPr>
            <p:cNvPr id="16" name="Picture 40" descr="A metal surface with holes&#10;&#10;Description automatically generated with medium confidence">
              <a:extLst>
                <a:ext uri="{FF2B5EF4-FFF2-40B4-BE49-F238E27FC236}">
                  <a16:creationId xmlns:a16="http://schemas.microsoft.com/office/drawing/2014/main" id="{3D30DE04-ED23-4E2E-006C-1BC2B75FC6D9}"/>
                </a:ext>
              </a:extLst>
            </p:cNvPr>
            <p:cNvPicPr>
              <a:picLocks noChangeAspect="1"/>
            </p:cNvPicPr>
            <p:nvPr/>
          </p:nvPicPr>
          <p:blipFill>
            <a:blip r:embed="rId11"/>
            <a:stretch>
              <a:fillRect/>
            </a:stretch>
          </p:blipFill>
          <p:spPr>
            <a:xfrm>
              <a:off x="3069926" y="2114258"/>
              <a:ext cx="1842627" cy="822601"/>
            </a:xfrm>
            <a:prstGeom prst="rect">
              <a:avLst/>
            </a:prstGeom>
          </p:spPr>
        </p:pic>
        <p:pic>
          <p:nvPicPr>
            <p:cNvPr id="17" name="Picture 44">
              <a:extLst>
                <a:ext uri="{FF2B5EF4-FFF2-40B4-BE49-F238E27FC236}">
                  <a16:creationId xmlns:a16="http://schemas.microsoft.com/office/drawing/2014/main" id="{B7A2850F-275E-429F-93A5-170535F4F7A2}"/>
                </a:ext>
              </a:extLst>
            </p:cNvPr>
            <p:cNvPicPr>
              <a:picLocks noChangeAspect="1"/>
            </p:cNvPicPr>
            <p:nvPr/>
          </p:nvPicPr>
          <p:blipFill>
            <a:blip r:embed="rId12"/>
            <a:stretch>
              <a:fillRect/>
            </a:stretch>
          </p:blipFill>
          <p:spPr>
            <a:xfrm>
              <a:off x="1841713" y="2036473"/>
              <a:ext cx="1267179" cy="963056"/>
            </a:xfrm>
            <a:prstGeom prst="rect">
              <a:avLst/>
            </a:prstGeom>
          </p:spPr>
        </p:pic>
        <p:pic>
          <p:nvPicPr>
            <p:cNvPr id="18" name="Picture 7" descr="A close-up of a diamond&#10;&#10;Description automatically generated">
              <a:extLst>
                <a:ext uri="{FF2B5EF4-FFF2-40B4-BE49-F238E27FC236}">
                  <a16:creationId xmlns:a16="http://schemas.microsoft.com/office/drawing/2014/main" id="{C80F37A8-5921-17EA-AF02-7CEFFB3099B5}"/>
                </a:ext>
              </a:extLst>
            </p:cNvPr>
            <p:cNvPicPr>
              <a:picLocks noChangeAspect="1"/>
            </p:cNvPicPr>
            <p:nvPr/>
          </p:nvPicPr>
          <p:blipFill>
            <a:blip r:embed="rId13"/>
            <a:stretch>
              <a:fillRect/>
            </a:stretch>
          </p:blipFill>
          <p:spPr>
            <a:xfrm>
              <a:off x="3884326" y="980311"/>
              <a:ext cx="1441855" cy="1080000"/>
            </a:xfrm>
            <a:prstGeom prst="rect">
              <a:avLst/>
            </a:prstGeom>
          </p:spPr>
        </p:pic>
        <p:pic>
          <p:nvPicPr>
            <p:cNvPr id="19" name="Picture 12">
              <a:extLst>
                <a:ext uri="{FF2B5EF4-FFF2-40B4-BE49-F238E27FC236}">
                  <a16:creationId xmlns:a16="http://schemas.microsoft.com/office/drawing/2014/main" id="{FDF1183A-DB51-417C-D625-350C5012C637}"/>
                </a:ext>
              </a:extLst>
            </p:cNvPr>
            <p:cNvPicPr>
              <a:picLocks noChangeAspect="1"/>
            </p:cNvPicPr>
            <p:nvPr/>
          </p:nvPicPr>
          <p:blipFill>
            <a:blip r:embed="rId14"/>
            <a:stretch>
              <a:fillRect/>
            </a:stretch>
          </p:blipFill>
          <p:spPr>
            <a:xfrm>
              <a:off x="5004779" y="1984589"/>
              <a:ext cx="1374783" cy="996020"/>
            </a:xfrm>
            <a:prstGeom prst="rect">
              <a:avLst/>
            </a:prstGeom>
          </p:spPr>
        </p:pic>
        <p:pic>
          <p:nvPicPr>
            <p:cNvPr id="20" name="Picture 14">
              <a:extLst>
                <a:ext uri="{FF2B5EF4-FFF2-40B4-BE49-F238E27FC236}">
                  <a16:creationId xmlns:a16="http://schemas.microsoft.com/office/drawing/2014/main" id="{CE5310C1-5DC4-F888-F46F-C411283ADA95}"/>
                </a:ext>
              </a:extLst>
            </p:cNvPr>
            <p:cNvPicPr>
              <a:picLocks noChangeAspect="1"/>
            </p:cNvPicPr>
            <p:nvPr/>
          </p:nvPicPr>
          <p:blipFill>
            <a:blip r:embed="rId15"/>
            <a:stretch>
              <a:fillRect/>
            </a:stretch>
          </p:blipFill>
          <p:spPr>
            <a:xfrm>
              <a:off x="4236433" y="2887415"/>
              <a:ext cx="1083380" cy="944485"/>
            </a:xfrm>
            <a:prstGeom prst="rect">
              <a:avLst/>
            </a:prstGeom>
          </p:spPr>
        </p:pic>
        <p:pic>
          <p:nvPicPr>
            <p:cNvPr id="21" name="Picture 17">
              <a:extLst>
                <a:ext uri="{FF2B5EF4-FFF2-40B4-BE49-F238E27FC236}">
                  <a16:creationId xmlns:a16="http://schemas.microsoft.com/office/drawing/2014/main" id="{4D7BF5B2-A441-5ADE-0108-9F19826C5114}"/>
                </a:ext>
              </a:extLst>
            </p:cNvPr>
            <p:cNvPicPr>
              <a:picLocks noChangeAspect="1"/>
            </p:cNvPicPr>
            <p:nvPr/>
          </p:nvPicPr>
          <p:blipFill>
            <a:blip r:embed="rId16"/>
            <a:stretch>
              <a:fillRect/>
            </a:stretch>
          </p:blipFill>
          <p:spPr>
            <a:xfrm>
              <a:off x="2707083" y="3831900"/>
              <a:ext cx="1031640" cy="818629"/>
            </a:xfrm>
            <a:prstGeom prst="rect">
              <a:avLst/>
            </a:prstGeom>
          </p:spPr>
        </p:pic>
        <p:pic>
          <p:nvPicPr>
            <p:cNvPr id="22" name="Picture 21">
              <a:extLst>
                <a:ext uri="{FF2B5EF4-FFF2-40B4-BE49-F238E27FC236}">
                  <a16:creationId xmlns:a16="http://schemas.microsoft.com/office/drawing/2014/main" id="{A39D88F1-4A94-0BAF-391D-A766D97D8D91}"/>
                </a:ext>
              </a:extLst>
            </p:cNvPr>
            <p:cNvPicPr>
              <a:picLocks noChangeAspect="1"/>
            </p:cNvPicPr>
            <p:nvPr/>
          </p:nvPicPr>
          <p:blipFill>
            <a:blip r:embed="rId17"/>
            <a:stretch>
              <a:fillRect/>
            </a:stretch>
          </p:blipFill>
          <p:spPr>
            <a:xfrm>
              <a:off x="3723762" y="3842063"/>
              <a:ext cx="1213559" cy="838142"/>
            </a:xfrm>
            <a:prstGeom prst="rect">
              <a:avLst/>
            </a:prstGeom>
          </p:spPr>
        </p:pic>
        <p:pic>
          <p:nvPicPr>
            <p:cNvPr id="23" name="Picture 29">
              <a:extLst>
                <a:ext uri="{FF2B5EF4-FFF2-40B4-BE49-F238E27FC236}">
                  <a16:creationId xmlns:a16="http://schemas.microsoft.com/office/drawing/2014/main" id="{0A70658C-DB20-B98E-1958-99CC90825FAA}"/>
                </a:ext>
              </a:extLst>
            </p:cNvPr>
            <p:cNvPicPr>
              <a:picLocks noChangeAspect="1"/>
            </p:cNvPicPr>
            <p:nvPr/>
          </p:nvPicPr>
          <p:blipFill>
            <a:blip r:embed="rId18"/>
            <a:stretch>
              <a:fillRect/>
            </a:stretch>
          </p:blipFill>
          <p:spPr>
            <a:xfrm>
              <a:off x="4153492" y="2040793"/>
              <a:ext cx="1087623" cy="892042"/>
            </a:xfrm>
            <a:prstGeom prst="rect">
              <a:avLst/>
            </a:prstGeom>
          </p:spPr>
        </p:pic>
        <p:pic>
          <p:nvPicPr>
            <p:cNvPr id="24" name="Picture 32">
              <a:extLst>
                <a:ext uri="{FF2B5EF4-FFF2-40B4-BE49-F238E27FC236}">
                  <a16:creationId xmlns:a16="http://schemas.microsoft.com/office/drawing/2014/main" id="{67E0210B-56EA-EA4C-4C33-85046779D80C}"/>
                </a:ext>
              </a:extLst>
            </p:cNvPr>
            <p:cNvPicPr>
              <a:picLocks noChangeAspect="1"/>
            </p:cNvPicPr>
            <p:nvPr/>
          </p:nvPicPr>
          <p:blipFill rotWithShape="1">
            <a:blip r:embed="rId19"/>
            <a:srcRect b="10789"/>
            <a:stretch/>
          </p:blipFill>
          <p:spPr>
            <a:xfrm>
              <a:off x="5232569" y="980311"/>
              <a:ext cx="1381700" cy="1038845"/>
            </a:xfrm>
            <a:prstGeom prst="rect">
              <a:avLst/>
            </a:prstGeom>
          </p:spPr>
        </p:pic>
        <p:pic>
          <p:nvPicPr>
            <p:cNvPr id="25" name="Picture 34" descr="A close-up of a machine&#10;&#10;Description automatically generated">
              <a:extLst>
                <a:ext uri="{FF2B5EF4-FFF2-40B4-BE49-F238E27FC236}">
                  <a16:creationId xmlns:a16="http://schemas.microsoft.com/office/drawing/2014/main" id="{775D9EE6-9D81-8967-90C8-135BDB85A623}"/>
                </a:ext>
              </a:extLst>
            </p:cNvPr>
            <p:cNvPicPr>
              <a:picLocks noChangeAspect="1"/>
            </p:cNvPicPr>
            <p:nvPr/>
          </p:nvPicPr>
          <p:blipFill rotWithShape="1">
            <a:blip r:embed="rId20"/>
            <a:srcRect l="1598" t="51998" r="65021" b="5557"/>
            <a:stretch/>
          </p:blipFill>
          <p:spPr>
            <a:xfrm>
              <a:off x="1829772" y="2944305"/>
              <a:ext cx="1574976" cy="871211"/>
            </a:xfrm>
            <a:prstGeom prst="rect">
              <a:avLst/>
            </a:prstGeom>
          </p:spPr>
        </p:pic>
        <p:pic>
          <p:nvPicPr>
            <p:cNvPr id="26" name="Picture 37" descr="A diagram of a piece of paper&#10;&#10;Description automatically generated">
              <a:extLst>
                <a:ext uri="{FF2B5EF4-FFF2-40B4-BE49-F238E27FC236}">
                  <a16:creationId xmlns:a16="http://schemas.microsoft.com/office/drawing/2014/main" id="{1C235C03-2EDD-C3BC-119F-C03541E754B8}"/>
                </a:ext>
              </a:extLst>
            </p:cNvPr>
            <p:cNvPicPr>
              <a:picLocks noChangeAspect="1"/>
            </p:cNvPicPr>
            <p:nvPr/>
          </p:nvPicPr>
          <p:blipFill>
            <a:blip r:embed="rId21">
              <a:extLst>
                <a:ext uri="{BEBA8EAE-BF5A-486C-A8C5-ECC9F3942E4B}">
                  <a14:imgProps xmlns:a14="http://schemas.microsoft.com/office/drawing/2010/main">
                    <a14:imgLayer r:embed="rId22">
                      <a14:imgEffect>
                        <a14:saturation sat="0"/>
                      </a14:imgEffect>
                    </a14:imgLayer>
                  </a14:imgProps>
                </a:ext>
              </a:extLst>
            </a:blip>
            <a:stretch>
              <a:fillRect/>
            </a:stretch>
          </p:blipFill>
          <p:spPr>
            <a:xfrm>
              <a:off x="3808895" y="4631738"/>
              <a:ext cx="1326972" cy="1326972"/>
            </a:xfrm>
            <a:prstGeom prst="rect">
              <a:avLst/>
            </a:prstGeom>
          </p:spPr>
        </p:pic>
        <p:pic>
          <p:nvPicPr>
            <p:cNvPr id="27" name="Picture 39">
              <a:extLst>
                <a:ext uri="{FF2B5EF4-FFF2-40B4-BE49-F238E27FC236}">
                  <a16:creationId xmlns:a16="http://schemas.microsoft.com/office/drawing/2014/main" id="{79D3B8F4-ECCB-8C22-4F1E-07144929921A}"/>
                </a:ext>
              </a:extLst>
            </p:cNvPr>
            <p:cNvPicPr>
              <a:picLocks noChangeAspect="1"/>
            </p:cNvPicPr>
            <p:nvPr/>
          </p:nvPicPr>
          <p:blipFill rotWithShape="1">
            <a:blip r:embed="rId23">
              <a:extLst>
                <a:ext uri="{BEBA8EAE-BF5A-486C-A8C5-ECC9F3942E4B}">
                  <a14:imgProps xmlns:a14="http://schemas.microsoft.com/office/drawing/2010/main">
                    <a14:imgLayer r:embed="rId24">
                      <a14:imgEffect>
                        <a14:saturation sat="0"/>
                      </a14:imgEffect>
                    </a14:imgLayer>
                  </a14:imgProps>
                </a:ext>
              </a:extLst>
            </a:blip>
            <a:srcRect t="3564"/>
            <a:stretch/>
          </p:blipFill>
          <p:spPr>
            <a:xfrm>
              <a:off x="427968" y="4750031"/>
              <a:ext cx="2108170" cy="1208679"/>
            </a:xfrm>
            <a:prstGeom prst="rect">
              <a:avLst/>
            </a:prstGeom>
          </p:spPr>
        </p:pic>
        <p:pic>
          <p:nvPicPr>
            <p:cNvPr id="28" name="Picture 46" descr="Diagram of a metal tube with text&#10;&#10;Description automatically generated">
              <a:extLst>
                <a:ext uri="{FF2B5EF4-FFF2-40B4-BE49-F238E27FC236}">
                  <a16:creationId xmlns:a16="http://schemas.microsoft.com/office/drawing/2014/main" id="{57554C24-3E76-00EB-57C7-2CB0ECC0E019}"/>
                </a:ext>
              </a:extLst>
            </p:cNvPr>
            <p:cNvPicPr>
              <a:picLocks noChangeAspect="1"/>
            </p:cNvPicPr>
            <p:nvPr/>
          </p:nvPicPr>
          <p:blipFill>
            <a:blip r:embed="rId25"/>
            <a:stretch>
              <a:fillRect/>
            </a:stretch>
          </p:blipFill>
          <p:spPr>
            <a:xfrm>
              <a:off x="2973012" y="2868259"/>
              <a:ext cx="1267179" cy="954054"/>
            </a:xfrm>
            <a:prstGeom prst="rect">
              <a:avLst/>
            </a:prstGeom>
          </p:spPr>
        </p:pic>
        <p:pic>
          <p:nvPicPr>
            <p:cNvPr id="29" name="Picture 47" descr="A close up of a machine&#10;&#10;Description automatically generated">
              <a:extLst>
                <a:ext uri="{FF2B5EF4-FFF2-40B4-BE49-F238E27FC236}">
                  <a16:creationId xmlns:a16="http://schemas.microsoft.com/office/drawing/2014/main" id="{17CF4898-04E1-A888-0819-7D074E04C5D9}"/>
                </a:ext>
              </a:extLst>
            </p:cNvPr>
            <p:cNvPicPr>
              <a:picLocks noChangeAspect="1"/>
            </p:cNvPicPr>
            <p:nvPr/>
          </p:nvPicPr>
          <p:blipFill rotWithShape="1">
            <a:blip r:embed="rId26"/>
            <a:srcRect t="14160" r="52387"/>
            <a:stretch/>
          </p:blipFill>
          <p:spPr>
            <a:xfrm>
              <a:off x="5321143" y="2928321"/>
              <a:ext cx="1077072" cy="940759"/>
            </a:xfrm>
            <a:prstGeom prst="rect">
              <a:avLst/>
            </a:prstGeom>
          </p:spPr>
        </p:pic>
        <p:pic>
          <p:nvPicPr>
            <p:cNvPr id="30" name="Picture 52" descr="A large cylindrical object with wires&#10;&#10;Description automatically generated with medium confidence">
              <a:extLst>
                <a:ext uri="{FF2B5EF4-FFF2-40B4-BE49-F238E27FC236}">
                  <a16:creationId xmlns:a16="http://schemas.microsoft.com/office/drawing/2014/main" id="{D0C04530-BC63-BE5D-8DE9-33B6F0722B6D}"/>
                </a:ext>
              </a:extLst>
            </p:cNvPr>
            <p:cNvPicPr>
              <a:picLocks noChangeAspect="1"/>
            </p:cNvPicPr>
            <p:nvPr/>
          </p:nvPicPr>
          <p:blipFill>
            <a:blip r:embed="rId27"/>
            <a:stretch>
              <a:fillRect/>
            </a:stretch>
          </p:blipFill>
          <p:spPr>
            <a:xfrm>
              <a:off x="9126605" y="980311"/>
              <a:ext cx="1441856" cy="1080000"/>
            </a:xfrm>
            <a:prstGeom prst="rect">
              <a:avLst/>
            </a:prstGeom>
          </p:spPr>
        </p:pic>
        <p:pic>
          <p:nvPicPr>
            <p:cNvPr id="31" name="Picture 53" descr="A large metal object on a table&#10;&#10;Description automatically generated">
              <a:extLst>
                <a:ext uri="{FF2B5EF4-FFF2-40B4-BE49-F238E27FC236}">
                  <a16:creationId xmlns:a16="http://schemas.microsoft.com/office/drawing/2014/main" id="{02875471-7721-5DAD-FF2F-7A2E98296BA9}"/>
                </a:ext>
              </a:extLst>
            </p:cNvPr>
            <p:cNvPicPr>
              <a:picLocks noChangeAspect="1"/>
            </p:cNvPicPr>
            <p:nvPr/>
          </p:nvPicPr>
          <p:blipFill>
            <a:blip r:embed="rId28"/>
            <a:stretch>
              <a:fillRect/>
            </a:stretch>
          </p:blipFill>
          <p:spPr>
            <a:xfrm>
              <a:off x="7814018" y="3052891"/>
              <a:ext cx="1440000" cy="1080000"/>
            </a:xfrm>
            <a:prstGeom prst="rect">
              <a:avLst/>
            </a:prstGeom>
          </p:spPr>
        </p:pic>
        <p:pic>
          <p:nvPicPr>
            <p:cNvPr id="32" name="Picture 54" descr="A close-up of a stack of metal&#10;&#10;Description automatically generated">
              <a:extLst>
                <a:ext uri="{FF2B5EF4-FFF2-40B4-BE49-F238E27FC236}">
                  <a16:creationId xmlns:a16="http://schemas.microsoft.com/office/drawing/2014/main" id="{0C8ED7C7-77C1-5DA4-2537-717607EAD5CA}"/>
                </a:ext>
              </a:extLst>
            </p:cNvPr>
            <p:cNvPicPr>
              <a:picLocks noChangeAspect="1"/>
            </p:cNvPicPr>
            <p:nvPr/>
          </p:nvPicPr>
          <p:blipFill>
            <a:blip r:embed="rId29"/>
            <a:stretch>
              <a:fillRect/>
            </a:stretch>
          </p:blipFill>
          <p:spPr>
            <a:xfrm>
              <a:off x="9118526" y="4158158"/>
              <a:ext cx="1290732" cy="774439"/>
            </a:xfrm>
            <a:prstGeom prst="rect">
              <a:avLst/>
            </a:prstGeom>
          </p:spPr>
        </p:pic>
        <p:pic>
          <p:nvPicPr>
            <p:cNvPr id="33" name="Picture 57" descr="A large round machine with blue lights&#10;&#10;Description automatically generated">
              <a:extLst>
                <a:ext uri="{FF2B5EF4-FFF2-40B4-BE49-F238E27FC236}">
                  <a16:creationId xmlns:a16="http://schemas.microsoft.com/office/drawing/2014/main" id="{6BE341E1-A5F7-9CDC-B352-C89CB43AA355}"/>
                </a:ext>
              </a:extLst>
            </p:cNvPr>
            <p:cNvPicPr>
              <a:picLocks noChangeAspect="1"/>
            </p:cNvPicPr>
            <p:nvPr/>
          </p:nvPicPr>
          <p:blipFill>
            <a:blip r:embed="rId30"/>
            <a:stretch>
              <a:fillRect/>
            </a:stretch>
          </p:blipFill>
          <p:spPr>
            <a:xfrm>
              <a:off x="8477110" y="2082074"/>
              <a:ext cx="1368714" cy="1025214"/>
            </a:xfrm>
            <a:prstGeom prst="rect">
              <a:avLst/>
            </a:prstGeom>
          </p:spPr>
        </p:pic>
        <p:pic>
          <p:nvPicPr>
            <p:cNvPr id="34" name="Picture 58" descr="A close-up of a machine&#10;&#10;Description automatically generated">
              <a:extLst>
                <a:ext uri="{FF2B5EF4-FFF2-40B4-BE49-F238E27FC236}">
                  <a16:creationId xmlns:a16="http://schemas.microsoft.com/office/drawing/2014/main" id="{1D7EB76B-B3F1-750E-5644-9AC5713BC6E0}"/>
                </a:ext>
              </a:extLst>
            </p:cNvPr>
            <p:cNvPicPr>
              <a:picLocks noChangeAspect="1"/>
            </p:cNvPicPr>
            <p:nvPr/>
          </p:nvPicPr>
          <p:blipFill rotWithShape="1">
            <a:blip r:embed="rId31"/>
            <a:srcRect t="14274" r="41321" b="26820"/>
            <a:stretch/>
          </p:blipFill>
          <p:spPr>
            <a:xfrm>
              <a:off x="10507605" y="3088193"/>
              <a:ext cx="1434442" cy="1080000"/>
            </a:xfrm>
            <a:prstGeom prst="rect">
              <a:avLst/>
            </a:prstGeom>
          </p:spPr>
        </p:pic>
        <p:pic>
          <p:nvPicPr>
            <p:cNvPr id="35" name="Picture 59" descr="A blue cylinder in a metal structure&#10;&#10;Description automatically generated with medium confidence">
              <a:extLst>
                <a:ext uri="{FF2B5EF4-FFF2-40B4-BE49-F238E27FC236}">
                  <a16:creationId xmlns:a16="http://schemas.microsoft.com/office/drawing/2014/main" id="{6477ED3C-C05E-53D5-C9B6-90C9C782E419}"/>
                </a:ext>
              </a:extLst>
            </p:cNvPr>
            <p:cNvPicPr>
              <a:picLocks noChangeAspect="1"/>
            </p:cNvPicPr>
            <p:nvPr/>
          </p:nvPicPr>
          <p:blipFill>
            <a:blip r:embed="rId32"/>
            <a:stretch>
              <a:fillRect/>
            </a:stretch>
          </p:blipFill>
          <p:spPr>
            <a:xfrm>
              <a:off x="7693688" y="4080277"/>
              <a:ext cx="1614130" cy="1080000"/>
            </a:xfrm>
            <a:prstGeom prst="rect">
              <a:avLst/>
            </a:prstGeom>
          </p:spPr>
        </p:pic>
        <p:pic>
          <p:nvPicPr>
            <p:cNvPr id="36" name="Picture 62" descr="A close up of a machine&#10;&#10;Description automatically generated">
              <a:extLst>
                <a:ext uri="{FF2B5EF4-FFF2-40B4-BE49-F238E27FC236}">
                  <a16:creationId xmlns:a16="http://schemas.microsoft.com/office/drawing/2014/main" id="{2C938CBB-0C1C-55E2-DE08-6C8A760250AE}"/>
                </a:ext>
              </a:extLst>
            </p:cNvPr>
            <p:cNvPicPr>
              <a:picLocks noChangeAspect="1"/>
            </p:cNvPicPr>
            <p:nvPr/>
          </p:nvPicPr>
          <p:blipFill rotWithShape="1">
            <a:blip r:embed="rId33"/>
            <a:srcRect l="46217"/>
            <a:stretch/>
          </p:blipFill>
          <p:spPr>
            <a:xfrm>
              <a:off x="6446624" y="980311"/>
              <a:ext cx="1406855" cy="1080000"/>
            </a:xfrm>
            <a:prstGeom prst="rect">
              <a:avLst/>
            </a:prstGeom>
          </p:spPr>
        </p:pic>
        <p:pic>
          <p:nvPicPr>
            <p:cNvPr id="37" name="Picture 63" descr="A machine in a room&#10;&#10;Description automatically generated">
              <a:extLst>
                <a:ext uri="{FF2B5EF4-FFF2-40B4-BE49-F238E27FC236}">
                  <a16:creationId xmlns:a16="http://schemas.microsoft.com/office/drawing/2014/main" id="{FDEF1F0C-EC26-DA85-EAA1-679F8E83CB64}"/>
                </a:ext>
              </a:extLst>
            </p:cNvPr>
            <p:cNvPicPr>
              <a:picLocks noChangeAspect="1"/>
            </p:cNvPicPr>
            <p:nvPr/>
          </p:nvPicPr>
          <p:blipFill rotWithShape="1">
            <a:blip r:embed="rId34"/>
            <a:srcRect r="38994"/>
            <a:stretch/>
          </p:blipFill>
          <p:spPr>
            <a:xfrm>
              <a:off x="6384970" y="2056872"/>
              <a:ext cx="1329099" cy="871449"/>
            </a:xfrm>
            <a:prstGeom prst="rect">
              <a:avLst/>
            </a:prstGeom>
          </p:spPr>
        </p:pic>
        <p:pic>
          <p:nvPicPr>
            <p:cNvPr id="38" name="Picture 64" descr="A circular metal object with wires and wires&#10;&#10;Description automatically generated">
              <a:extLst>
                <a:ext uri="{FF2B5EF4-FFF2-40B4-BE49-F238E27FC236}">
                  <a16:creationId xmlns:a16="http://schemas.microsoft.com/office/drawing/2014/main" id="{EE966D5D-43CD-208F-5BF8-46F5711A339B}"/>
                </a:ext>
              </a:extLst>
            </p:cNvPr>
            <p:cNvPicPr>
              <a:picLocks noChangeAspect="1"/>
            </p:cNvPicPr>
            <p:nvPr/>
          </p:nvPicPr>
          <p:blipFill>
            <a:blip r:embed="rId35"/>
            <a:stretch>
              <a:fillRect/>
            </a:stretch>
          </p:blipFill>
          <p:spPr>
            <a:xfrm>
              <a:off x="7672590" y="2015493"/>
              <a:ext cx="808958" cy="1080000"/>
            </a:xfrm>
            <a:prstGeom prst="rect">
              <a:avLst/>
            </a:prstGeom>
          </p:spPr>
        </p:pic>
        <p:pic>
          <p:nvPicPr>
            <p:cNvPr id="39" name="Picture 65" descr="A long machine with wires&#10;&#10;Description automatically generated with medium confidence">
              <a:extLst>
                <a:ext uri="{FF2B5EF4-FFF2-40B4-BE49-F238E27FC236}">
                  <a16:creationId xmlns:a16="http://schemas.microsoft.com/office/drawing/2014/main" id="{D97E8C20-B194-A2FF-2701-D417CEF8ABA7}"/>
                </a:ext>
              </a:extLst>
            </p:cNvPr>
            <p:cNvPicPr>
              <a:picLocks noChangeAspect="1"/>
            </p:cNvPicPr>
            <p:nvPr/>
          </p:nvPicPr>
          <p:blipFill>
            <a:blip r:embed="rId36"/>
            <a:stretch>
              <a:fillRect/>
            </a:stretch>
          </p:blipFill>
          <p:spPr>
            <a:xfrm>
              <a:off x="10573334" y="980311"/>
              <a:ext cx="1368713" cy="1080000"/>
            </a:xfrm>
            <a:prstGeom prst="rect">
              <a:avLst/>
            </a:prstGeom>
          </p:spPr>
        </p:pic>
        <p:pic>
          <p:nvPicPr>
            <p:cNvPr id="40" name="Picture 66" descr="A group of people working in a factory&#10;&#10;Description automatically generated">
              <a:extLst>
                <a:ext uri="{FF2B5EF4-FFF2-40B4-BE49-F238E27FC236}">
                  <a16:creationId xmlns:a16="http://schemas.microsoft.com/office/drawing/2014/main" id="{138BBB9B-9AB2-52BD-D287-496B0B928AA4}"/>
                </a:ext>
              </a:extLst>
            </p:cNvPr>
            <p:cNvPicPr>
              <a:picLocks noChangeAspect="1"/>
            </p:cNvPicPr>
            <p:nvPr/>
          </p:nvPicPr>
          <p:blipFill>
            <a:blip r:embed="rId37"/>
            <a:stretch>
              <a:fillRect/>
            </a:stretch>
          </p:blipFill>
          <p:spPr>
            <a:xfrm>
              <a:off x="9243507" y="3080668"/>
              <a:ext cx="1290732" cy="1080000"/>
            </a:xfrm>
            <a:prstGeom prst="rect">
              <a:avLst/>
            </a:prstGeom>
          </p:spPr>
        </p:pic>
        <p:pic>
          <p:nvPicPr>
            <p:cNvPr id="41" name="Picture 67" descr="A close-up of several solar panels&#10;&#10;Description automatically generated">
              <a:extLst>
                <a:ext uri="{FF2B5EF4-FFF2-40B4-BE49-F238E27FC236}">
                  <a16:creationId xmlns:a16="http://schemas.microsoft.com/office/drawing/2014/main" id="{75CDF378-C17E-D576-AF1C-F2D1F06BF9FD}"/>
                </a:ext>
              </a:extLst>
            </p:cNvPr>
            <p:cNvPicPr>
              <a:picLocks noChangeAspect="1"/>
            </p:cNvPicPr>
            <p:nvPr/>
          </p:nvPicPr>
          <p:blipFill>
            <a:blip r:embed="rId38"/>
            <a:stretch>
              <a:fillRect/>
            </a:stretch>
          </p:blipFill>
          <p:spPr>
            <a:xfrm>
              <a:off x="9843223" y="2070023"/>
              <a:ext cx="1080000" cy="1080000"/>
            </a:xfrm>
            <a:prstGeom prst="rect">
              <a:avLst/>
            </a:prstGeom>
          </p:spPr>
        </p:pic>
        <p:pic>
          <p:nvPicPr>
            <p:cNvPr id="42" name="Picture 69" descr="A metal container with a glass lid&#10;&#10;Description automatically generated with medium confidence">
              <a:extLst>
                <a:ext uri="{FF2B5EF4-FFF2-40B4-BE49-F238E27FC236}">
                  <a16:creationId xmlns:a16="http://schemas.microsoft.com/office/drawing/2014/main" id="{036FA6CE-C42B-A034-3765-B84C02E12309}"/>
                </a:ext>
              </a:extLst>
            </p:cNvPr>
            <p:cNvPicPr>
              <a:picLocks noChangeAspect="1"/>
            </p:cNvPicPr>
            <p:nvPr/>
          </p:nvPicPr>
          <p:blipFill>
            <a:blip r:embed="rId39"/>
            <a:stretch>
              <a:fillRect/>
            </a:stretch>
          </p:blipFill>
          <p:spPr>
            <a:xfrm>
              <a:off x="5099861" y="4862763"/>
              <a:ext cx="1192798" cy="1095947"/>
            </a:xfrm>
            <a:prstGeom prst="rect">
              <a:avLst/>
            </a:prstGeom>
          </p:spPr>
        </p:pic>
        <p:pic>
          <p:nvPicPr>
            <p:cNvPr id="43" name="Picture 70" descr="A transparent box with a metal structure&#10;&#10;Description automatically generated with medium confidence">
              <a:extLst>
                <a:ext uri="{FF2B5EF4-FFF2-40B4-BE49-F238E27FC236}">
                  <a16:creationId xmlns:a16="http://schemas.microsoft.com/office/drawing/2014/main" id="{FDD13D28-93DF-DC1E-0465-216FD26F9CE6}"/>
                </a:ext>
              </a:extLst>
            </p:cNvPr>
            <p:cNvPicPr>
              <a:picLocks noChangeAspect="1"/>
            </p:cNvPicPr>
            <p:nvPr/>
          </p:nvPicPr>
          <p:blipFill>
            <a:blip r:embed="rId40"/>
            <a:stretch>
              <a:fillRect/>
            </a:stretch>
          </p:blipFill>
          <p:spPr>
            <a:xfrm>
              <a:off x="7782661" y="980311"/>
              <a:ext cx="1326957" cy="1095948"/>
            </a:xfrm>
            <a:prstGeom prst="rect">
              <a:avLst/>
            </a:prstGeom>
          </p:spPr>
        </p:pic>
        <p:pic>
          <p:nvPicPr>
            <p:cNvPr id="44" name="Picture 71" descr="A close-up of a machine&#10;&#10;Description automatically generated">
              <a:extLst>
                <a:ext uri="{FF2B5EF4-FFF2-40B4-BE49-F238E27FC236}">
                  <a16:creationId xmlns:a16="http://schemas.microsoft.com/office/drawing/2014/main" id="{C345AE7F-91CC-849C-74DB-CC2233352FBB}"/>
                </a:ext>
              </a:extLst>
            </p:cNvPr>
            <p:cNvPicPr>
              <a:picLocks noChangeAspect="1"/>
            </p:cNvPicPr>
            <p:nvPr/>
          </p:nvPicPr>
          <p:blipFill>
            <a:blip r:embed="rId41"/>
            <a:stretch>
              <a:fillRect/>
            </a:stretch>
          </p:blipFill>
          <p:spPr>
            <a:xfrm>
              <a:off x="10282902" y="4175718"/>
              <a:ext cx="1659145" cy="871051"/>
            </a:xfrm>
            <a:prstGeom prst="rect">
              <a:avLst/>
            </a:prstGeom>
          </p:spPr>
        </p:pic>
        <p:pic>
          <p:nvPicPr>
            <p:cNvPr id="45" name="Picture 72" descr="A collage of images of a machine&#10;&#10;Description automatically generated">
              <a:extLst>
                <a:ext uri="{FF2B5EF4-FFF2-40B4-BE49-F238E27FC236}">
                  <a16:creationId xmlns:a16="http://schemas.microsoft.com/office/drawing/2014/main" id="{2777045F-4F63-82D5-1F1D-7E9A58051D3D}"/>
                </a:ext>
              </a:extLst>
            </p:cNvPr>
            <p:cNvPicPr>
              <a:picLocks noChangeAspect="1"/>
            </p:cNvPicPr>
            <p:nvPr/>
          </p:nvPicPr>
          <p:blipFill>
            <a:blip r:embed="rId42"/>
            <a:stretch>
              <a:fillRect/>
            </a:stretch>
          </p:blipFill>
          <p:spPr>
            <a:xfrm>
              <a:off x="6292659" y="4878710"/>
              <a:ext cx="2047362" cy="1080000"/>
            </a:xfrm>
            <a:prstGeom prst="rect">
              <a:avLst/>
            </a:prstGeom>
          </p:spPr>
        </p:pic>
        <p:pic>
          <p:nvPicPr>
            <p:cNvPr id="46" name="Picture 61" descr="A close-up of a person using a device&#10;&#10;Description automatically generated">
              <a:extLst>
                <a:ext uri="{FF2B5EF4-FFF2-40B4-BE49-F238E27FC236}">
                  <a16:creationId xmlns:a16="http://schemas.microsoft.com/office/drawing/2014/main" id="{19FBA293-E704-DA63-9DB8-CA9E81FCD14F}"/>
                </a:ext>
              </a:extLst>
            </p:cNvPr>
            <p:cNvPicPr>
              <a:picLocks noChangeAspect="1"/>
            </p:cNvPicPr>
            <p:nvPr/>
          </p:nvPicPr>
          <p:blipFill rotWithShape="1">
            <a:blip r:embed="rId43"/>
            <a:srcRect l="54059" t="11976" r="6947" b="20105"/>
            <a:stretch/>
          </p:blipFill>
          <p:spPr>
            <a:xfrm>
              <a:off x="10626950" y="4952427"/>
              <a:ext cx="1315097" cy="1006283"/>
            </a:xfrm>
            <a:prstGeom prst="rect">
              <a:avLst/>
            </a:prstGeom>
          </p:spPr>
        </p:pic>
        <p:pic>
          <p:nvPicPr>
            <p:cNvPr id="47" name="Picture 68">
              <a:extLst>
                <a:ext uri="{FF2B5EF4-FFF2-40B4-BE49-F238E27FC236}">
                  <a16:creationId xmlns:a16="http://schemas.microsoft.com/office/drawing/2014/main" id="{B8E930A0-0529-1C80-2DD7-90739C5CC731}"/>
                </a:ext>
              </a:extLst>
            </p:cNvPr>
            <p:cNvPicPr>
              <a:picLocks noChangeAspect="1"/>
            </p:cNvPicPr>
            <p:nvPr/>
          </p:nvPicPr>
          <p:blipFill>
            <a:blip r:embed="rId44"/>
            <a:stretch>
              <a:fillRect/>
            </a:stretch>
          </p:blipFill>
          <p:spPr>
            <a:xfrm>
              <a:off x="8275381" y="4948108"/>
              <a:ext cx="1230886" cy="1010602"/>
            </a:xfrm>
            <a:prstGeom prst="rect">
              <a:avLst/>
            </a:prstGeom>
          </p:spPr>
        </p:pic>
        <p:pic>
          <p:nvPicPr>
            <p:cNvPr id="48" name="Picture 25">
              <a:extLst>
                <a:ext uri="{FF2B5EF4-FFF2-40B4-BE49-F238E27FC236}">
                  <a16:creationId xmlns:a16="http://schemas.microsoft.com/office/drawing/2014/main" id="{16F37D6C-2422-FD17-ACFA-3188061D49D4}"/>
                </a:ext>
              </a:extLst>
            </p:cNvPr>
            <p:cNvPicPr>
              <a:picLocks noChangeAspect="1"/>
            </p:cNvPicPr>
            <p:nvPr/>
          </p:nvPicPr>
          <p:blipFill>
            <a:blip r:embed="rId45"/>
            <a:stretch>
              <a:fillRect/>
            </a:stretch>
          </p:blipFill>
          <p:spPr>
            <a:xfrm>
              <a:off x="2315951" y="4653895"/>
              <a:ext cx="1486201" cy="1304815"/>
            </a:xfrm>
            <a:prstGeom prst="rect">
              <a:avLst/>
            </a:prstGeom>
          </p:spPr>
        </p:pic>
        <p:pic>
          <p:nvPicPr>
            <p:cNvPr id="49" name="Picture 20" descr="A close-up of a grid&#10;&#10;Description automatically generated">
              <a:extLst>
                <a:ext uri="{FF2B5EF4-FFF2-40B4-BE49-F238E27FC236}">
                  <a16:creationId xmlns:a16="http://schemas.microsoft.com/office/drawing/2014/main" id="{259896F5-4F06-40DB-6AEC-9CA9A6B3EA5A}"/>
                </a:ext>
              </a:extLst>
            </p:cNvPr>
            <p:cNvPicPr>
              <a:picLocks noChangeAspect="1"/>
            </p:cNvPicPr>
            <p:nvPr/>
          </p:nvPicPr>
          <p:blipFill rotWithShape="1">
            <a:blip r:embed="rId46"/>
            <a:srcRect r="45027"/>
            <a:stretch/>
          </p:blipFill>
          <p:spPr>
            <a:xfrm>
              <a:off x="4938424" y="3842063"/>
              <a:ext cx="1378148" cy="1044564"/>
            </a:xfrm>
            <a:prstGeom prst="rect">
              <a:avLst/>
            </a:prstGeom>
          </p:spPr>
        </p:pic>
        <p:pic>
          <p:nvPicPr>
            <p:cNvPr id="50" name="Picture 80">
              <a:extLst>
                <a:ext uri="{FF2B5EF4-FFF2-40B4-BE49-F238E27FC236}">
                  <a16:creationId xmlns:a16="http://schemas.microsoft.com/office/drawing/2014/main" id="{122558CD-243C-BA19-AFA2-6A60C43BB330}"/>
                </a:ext>
              </a:extLst>
            </p:cNvPr>
            <p:cNvPicPr>
              <a:picLocks noChangeAspect="1"/>
            </p:cNvPicPr>
            <p:nvPr/>
          </p:nvPicPr>
          <p:blipFill rotWithShape="1">
            <a:blip r:embed="rId47"/>
            <a:srcRect l="-1318" r="33207"/>
            <a:stretch/>
          </p:blipFill>
          <p:spPr>
            <a:xfrm>
              <a:off x="9474460" y="4939764"/>
              <a:ext cx="1170300" cy="1018946"/>
            </a:xfrm>
            <a:prstGeom prst="rect">
              <a:avLst/>
            </a:prstGeom>
          </p:spPr>
        </p:pic>
        <p:pic>
          <p:nvPicPr>
            <p:cNvPr id="51" name="Picture 56" descr="A large machinery in a factory&#10;&#10;Description automatically generated">
              <a:extLst>
                <a:ext uri="{FF2B5EF4-FFF2-40B4-BE49-F238E27FC236}">
                  <a16:creationId xmlns:a16="http://schemas.microsoft.com/office/drawing/2014/main" id="{CB91FFC1-65F3-45F2-F9D9-EB3CC30C863A}"/>
                </a:ext>
              </a:extLst>
            </p:cNvPr>
            <p:cNvPicPr>
              <a:picLocks noChangeAspect="1"/>
            </p:cNvPicPr>
            <p:nvPr/>
          </p:nvPicPr>
          <p:blipFill>
            <a:blip r:embed="rId48"/>
            <a:stretch>
              <a:fillRect/>
            </a:stretch>
          </p:blipFill>
          <p:spPr>
            <a:xfrm>
              <a:off x="6382866" y="2908933"/>
              <a:ext cx="1441856" cy="1080000"/>
            </a:xfrm>
            <a:prstGeom prst="rect">
              <a:avLst/>
            </a:prstGeom>
          </p:spPr>
        </p:pic>
      </p:grpSp>
    </p:spTree>
    <p:extLst>
      <p:ext uri="{BB962C8B-B14F-4D97-AF65-F5344CB8AC3E}">
        <p14:creationId xmlns:p14="http://schemas.microsoft.com/office/powerpoint/2010/main" val="9071974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0" y="-34700"/>
            <a:ext cx="9144000" cy="6918529"/>
          </a:xfrm>
          <a:prstGeom prst="rect">
            <a:avLst/>
          </a:prstGeom>
        </p:spPr>
      </p:pic>
      <p:sp>
        <p:nvSpPr>
          <p:cNvPr id="10" name="Content Placeholder 2"/>
          <p:cNvSpPr txBox="1">
            <a:spLocks/>
          </p:cNvSpPr>
          <p:nvPr/>
        </p:nvSpPr>
        <p:spPr>
          <a:xfrm>
            <a:off x="287303" y="1813966"/>
            <a:ext cx="6069197"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300"/>
              </a:spcBef>
              <a:buFont typeface="Arial" panose="020B0604020202020204" pitchFamily="34" charset="0"/>
              <a:buNone/>
            </a:pPr>
            <a:r>
              <a:rPr lang="en-GB" sz="1800" b="1" i="1" dirty="0" smtClean="0">
                <a:solidFill>
                  <a:schemeClr val="bg1"/>
                </a:solidFill>
                <a:latin typeface="ArialMT"/>
                <a:cs typeface="Arial" panose="020B0604020202020204" pitchFamily="34" charset="0"/>
              </a:rPr>
              <a:t>"The New Small Wheel project of ATLAS"  </a:t>
            </a:r>
          </a:p>
          <a:p>
            <a:pPr marL="0" indent="0">
              <a:spcBef>
                <a:spcPts val="300"/>
              </a:spcBef>
              <a:buFont typeface="Arial" panose="020B0604020202020204" pitchFamily="34" charset="0"/>
              <a:buNone/>
            </a:pPr>
            <a:r>
              <a:rPr lang="en-GB" sz="1800" dirty="0" smtClean="0">
                <a:solidFill>
                  <a:schemeClr val="bg1"/>
                </a:solidFill>
                <a:latin typeface="ArialMT"/>
                <a:cs typeface="Arial" panose="020B0604020202020204" pitchFamily="34" charset="0"/>
              </a:rPr>
              <a:t>by </a:t>
            </a:r>
            <a:r>
              <a:rPr lang="en-GB" sz="1800" dirty="0" err="1" smtClean="0">
                <a:solidFill>
                  <a:schemeClr val="bg1"/>
                </a:solidFill>
                <a:latin typeface="ArialMT"/>
                <a:cs typeface="Arial" panose="020B0604020202020204" pitchFamily="34" charset="0"/>
              </a:rPr>
              <a:t>Theodoros</a:t>
            </a:r>
            <a:r>
              <a:rPr lang="en-GB" sz="1800" dirty="0" smtClean="0">
                <a:solidFill>
                  <a:schemeClr val="bg1"/>
                </a:solidFill>
                <a:latin typeface="ArialMT"/>
                <a:cs typeface="Arial" panose="020B0604020202020204" pitchFamily="34" charset="0"/>
              </a:rPr>
              <a:t> </a:t>
            </a:r>
            <a:r>
              <a:rPr lang="en-GB" sz="1800" dirty="0" err="1" smtClean="0">
                <a:solidFill>
                  <a:schemeClr val="bg1"/>
                </a:solidFill>
                <a:latin typeface="ArialMT"/>
                <a:cs typeface="Arial" panose="020B0604020202020204" pitchFamily="34" charset="0"/>
              </a:rPr>
              <a:t>Vafeiadis</a:t>
            </a:r>
            <a:r>
              <a:rPr lang="en-GB" sz="1800" dirty="0" smtClean="0">
                <a:solidFill>
                  <a:schemeClr val="bg1"/>
                </a:solidFill>
                <a:latin typeface="ArialMT"/>
                <a:cs typeface="Arial" panose="020B0604020202020204" pitchFamily="34" charset="0"/>
              </a:rPr>
              <a:t> (17 Jun 2022) </a:t>
            </a:r>
          </a:p>
          <a:p>
            <a:pPr marL="0" indent="0">
              <a:spcBef>
                <a:spcPts val="300"/>
              </a:spcBef>
              <a:buFont typeface="Arial" panose="020B0604020202020204" pitchFamily="34" charset="0"/>
              <a:buNone/>
            </a:pPr>
            <a:r>
              <a:rPr lang="en-GB" sz="1800" dirty="0" smtClean="0">
                <a:solidFill>
                  <a:schemeClr val="bg1"/>
                </a:solidFill>
                <a:latin typeface="ArialMT"/>
                <a:cs typeface="Arial" panose="020B0604020202020204" pitchFamily="34" charset="0"/>
              </a:rPr>
              <a:t>https://indico.cern.ch/event/1168778/</a:t>
            </a:r>
          </a:p>
          <a:p>
            <a:pPr marL="0" indent="0">
              <a:spcBef>
                <a:spcPts val="300"/>
              </a:spcBef>
              <a:buFont typeface="Arial" panose="020B0604020202020204" pitchFamily="34" charset="0"/>
              <a:buNone/>
            </a:pPr>
            <a:endParaRPr lang="en-GB" sz="1800" dirty="0" smtClean="0">
              <a:solidFill>
                <a:schemeClr val="bg1"/>
              </a:solidFill>
              <a:latin typeface="ArialMT"/>
              <a:cs typeface="Arial" panose="020B0604020202020204" pitchFamily="34" charset="0"/>
            </a:endParaRPr>
          </a:p>
          <a:p>
            <a:pPr marL="0" indent="0">
              <a:spcBef>
                <a:spcPts val="300"/>
              </a:spcBef>
              <a:buFont typeface="Arial" panose="020B0604020202020204" pitchFamily="34" charset="0"/>
              <a:buNone/>
            </a:pPr>
            <a:r>
              <a:rPr lang="en-GB" sz="1800" b="1" i="1" dirty="0" smtClean="0">
                <a:solidFill>
                  <a:schemeClr val="bg1"/>
                </a:solidFill>
                <a:latin typeface="ArialMT"/>
                <a:cs typeface="Arial" panose="020B0604020202020204" pitchFamily="34" charset="0"/>
              </a:rPr>
              <a:t>"Continuous data taking with the upgraded ALICE </a:t>
            </a:r>
          </a:p>
          <a:p>
            <a:pPr marL="0" indent="0">
              <a:spcBef>
                <a:spcPts val="300"/>
              </a:spcBef>
              <a:buFont typeface="Arial" panose="020B0604020202020204" pitchFamily="34" charset="0"/>
              <a:buNone/>
            </a:pPr>
            <a:r>
              <a:rPr lang="en-GB" sz="1800" b="1" i="1" dirty="0" smtClean="0">
                <a:solidFill>
                  <a:schemeClr val="bg1"/>
                </a:solidFill>
                <a:latin typeface="ArialMT"/>
                <a:cs typeface="Arial" panose="020B0604020202020204" pitchFamily="34" charset="0"/>
              </a:rPr>
              <a:t>GEM-TPC" </a:t>
            </a:r>
          </a:p>
          <a:p>
            <a:pPr marL="0" indent="0">
              <a:spcBef>
                <a:spcPts val="300"/>
              </a:spcBef>
              <a:buFont typeface="Arial" panose="020B0604020202020204" pitchFamily="34" charset="0"/>
              <a:buNone/>
            </a:pPr>
            <a:r>
              <a:rPr lang="en-GB" sz="1800" dirty="0" smtClean="0">
                <a:solidFill>
                  <a:schemeClr val="bg1"/>
                </a:solidFill>
                <a:latin typeface="ArialMT"/>
                <a:cs typeface="Arial" panose="020B0604020202020204" pitchFamily="34" charset="0"/>
              </a:rPr>
              <a:t>by Robert Helmut </a:t>
            </a:r>
            <a:r>
              <a:rPr lang="en-GB" sz="1800" dirty="0" err="1" smtClean="0">
                <a:solidFill>
                  <a:schemeClr val="bg1"/>
                </a:solidFill>
                <a:latin typeface="ArialMT"/>
                <a:cs typeface="Arial" panose="020B0604020202020204" pitchFamily="34" charset="0"/>
              </a:rPr>
              <a:t>Munzer</a:t>
            </a:r>
            <a:r>
              <a:rPr lang="en-GB" sz="1800" dirty="0" smtClean="0">
                <a:solidFill>
                  <a:schemeClr val="bg1"/>
                </a:solidFill>
                <a:latin typeface="ArialMT"/>
                <a:cs typeface="Arial" panose="020B0604020202020204" pitchFamily="34" charset="0"/>
              </a:rPr>
              <a:t> (24 Jun 2022), </a:t>
            </a:r>
          </a:p>
          <a:p>
            <a:pPr marL="0" indent="0">
              <a:spcBef>
                <a:spcPts val="300"/>
              </a:spcBef>
              <a:buFont typeface="Arial" panose="020B0604020202020204" pitchFamily="34" charset="0"/>
              <a:buNone/>
            </a:pPr>
            <a:r>
              <a:rPr lang="en-GB" sz="1800" dirty="0" smtClean="0">
                <a:solidFill>
                  <a:schemeClr val="bg1"/>
                </a:solidFill>
                <a:latin typeface="ArialMT"/>
                <a:cs typeface="Arial" panose="020B0604020202020204" pitchFamily="34" charset="0"/>
              </a:rPr>
              <a:t>https://indico.cern.ch/event/1172978/</a:t>
            </a:r>
          </a:p>
          <a:p>
            <a:pPr marL="0" indent="0">
              <a:spcBef>
                <a:spcPts val="300"/>
              </a:spcBef>
              <a:buNone/>
            </a:pPr>
            <a:endParaRPr lang="en-GB" sz="1800" dirty="0" smtClean="0">
              <a:solidFill>
                <a:schemeClr val="bg1"/>
              </a:solidFill>
              <a:latin typeface="ArialMT"/>
              <a:cs typeface="Arial" panose="020B0604020202020204" pitchFamily="34" charset="0"/>
            </a:endParaRPr>
          </a:p>
          <a:p>
            <a:pPr marL="0" indent="0">
              <a:spcBef>
                <a:spcPts val="300"/>
              </a:spcBef>
              <a:buFont typeface="Arial" panose="020B0604020202020204" pitchFamily="34" charset="0"/>
              <a:buNone/>
            </a:pPr>
            <a:r>
              <a:rPr lang="en-GB" sz="1800" b="1" i="1" dirty="0" smtClean="0">
                <a:solidFill>
                  <a:schemeClr val="bg1"/>
                </a:solidFill>
                <a:latin typeface="ArialMT"/>
                <a:cs typeface="Arial" panose="020B0604020202020204" pitchFamily="34" charset="0"/>
              </a:rPr>
              <a:t>"The GEM detectors within the CMS Experiment" </a:t>
            </a:r>
          </a:p>
          <a:p>
            <a:pPr marL="0" indent="0">
              <a:spcBef>
                <a:spcPts val="300"/>
              </a:spcBef>
              <a:buFont typeface="Arial" panose="020B0604020202020204" pitchFamily="34" charset="0"/>
              <a:buNone/>
            </a:pPr>
            <a:r>
              <a:rPr lang="en-GB" sz="1800" dirty="0" smtClean="0">
                <a:solidFill>
                  <a:schemeClr val="bg1"/>
                </a:solidFill>
                <a:latin typeface="ArialMT"/>
                <a:cs typeface="Arial" panose="020B0604020202020204" pitchFamily="34" charset="0"/>
              </a:rPr>
              <a:t>Michele Bianco (08 Jul 2022)</a:t>
            </a:r>
          </a:p>
          <a:p>
            <a:pPr marL="0" indent="0">
              <a:spcBef>
                <a:spcPts val="300"/>
              </a:spcBef>
              <a:buFont typeface="Arial" panose="020B0604020202020204" pitchFamily="34" charset="0"/>
              <a:buNone/>
            </a:pPr>
            <a:r>
              <a:rPr lang="en-GB" sz="1800" dirty="0" smtClean="0">
                <a:solidFill>
                  <a:schemeClr val="bg1"/>
                </a:solidFill>
                <a:latin typeface="ArialMT"/>
                <a:cs typeface="Arial" panose="020B0604020202020204" pitchFamily="34" charset="0"/>
              </a:rPr>
              <a:t>https://indico.cern.ch/event/1175363/</a:t>
            </a:r>
          </a:p>
        </p:txBody>
      </p:sp>
      <p:pic>
        <p:nvPicPr>
          <p:cNvPr id="11" name="Picture 8"/>
          <p:cNvPicPr>
            <a:picLocks noChangeAspect="1"/>
          </p:cNvPicPr>
          <p:nvPr/>
        </p:nvPicPr>
        <p:blipFill>
          <a:blip r:embed="rId3"/>
          <a:stretch>
            <a:fillRect/>
          </a:stretch>
        </p:blipFill>
        <p:spPr>
          <a:xfrm>
            <a:off x="6218882" y="1290863"/>
            <a:ext cx="2719484" cy="1594166"/>
          </a:xfrm>
          <a:prstGeom prst="rect">
            <a:avLst/>
          </a:prstGeom>
        </p:spPr>
      </p:pic>
      <p:pic>
        <p:nvPicPr>
          <p:cNvPr id="12" name="Picture 9"/>
          <p:cNvPicPr>
            <a:picLocks noChangeAspect="1"/>
          </p:cNvPicPr>
          <p:nvPr/>
        </p:nvPicPr>
        <p:blipFill>
          <a:blip r:embed="rId4"/>
          <a:stretch>
            <a:fillRect/>
          </a:stretch>
        </p:blipFill>
        <p:spPr>
          <a:xfrm>
            <a:off x="6218881" y="2959220"/>
            <a:ext cx="2719485" cy="1611707"/>
          </a:xfrm>
          <a:prstGeom prst="rect">
            <a:avLst/>
          </a:prstGeom>
        </p:spPr>
      </p:pic>
      <p:pic>
        <p:nvPicPr>
          <p:cNvPr id="13" name="Picture 11"/>
          <p:cNvPicPr>
            <a:picLocks noChangeAspect="1"/>
          </p:cNvPicPr>
          <p:nvPr/>
        </p:nvPicPr>
        <p:blipFill>
          <a:blip r:embed="rId5"/>
          <a:stretch>
            <a:fillRect/>
          </a:stretch>
        </p:blipFill>
        <p:spPr>
          <a:xfrm>
            <a:off x="6218881" y="4670452"/>
            <a:ext cx="2719484" cy="1870997"/>
          </a:xfrm>
          <a:prstGeom prst="rect">
            <a:avLst/>
          </a:prstGeom>
        </p:spPr>
      </p:pic>
      <p:sp>
        <p:nvSpPr>
          <p:cNvPr id="14" name="Rectangle 13"/>
          <p:cNvSpPr/>
          <p:nvPr/>
        </p:nvSpPr>
        <p:spPr>
          <a:xfrm>
            <a:off x="269446" y="620688"/>
            <a:ext cx="8605108" cy="830997"/>
          </a:xfrm>
          <a:prstGeom prst="rect">
            <a:avLst/>
          </a:prstGeom>
        </p:spPr>
        <p:txBody>
          <a:bodyPr wrap="square">
            <a:spAutoFit/>
          </a:bodyPr>
          <a:lstStyle/>
          <a:p>
            <a:r>
              <a:rPr lang="fr-FR" sz="1600" i="1" dirty="0" smtClean="0">
                <a:solidFill>
                  <a:srgbClr val="FFFF00"/>
                </a:solidFill>
                <a:latin typeface="ArialMT"/>
                <a:cs typeface="Arial" panose="020B0604020202020204" pitchFamily="34" charset="0"/>
              </a:rPr>
              <a:t>Major </a:t>
            </a:r>
            <a:r>
              <a:rPr lang="fr-FR" sz="1600" i="1" dirty="0" err="1" smtClean="0">
                <a:solidFill>
                  <a:srgbClr val="FFFF00"/>
                </a:solidFill>
                <a:latin typeface="ArialMT"/>
                <a:cs typeface="Arial" panose="020B0604020202020204" pitchFamily="34" charset="0"/>
              </a:rPr>
              <a:t>MPGDs</a:t>
            </a:r>
            <a:r>
              <a:rPr lang="fr-FR" sz="1600" i="1" dirty="0" smtClean="0">
                <a:solidFill>
                  <a:srgbClr val="FFFF00"/>
                </a:solidFill>
                <a:latin typeface="ArialMT"/>
                <a:cs typeface="Arial" panose="020B0604020202020204" pitchFamily="34" charset="0"/>
              </a:rPr>
              <a:t> </a:t>
            </a:r>
            <a:r>
              <a:rPr lang="fr-FR" sz="1600" i="1" dirty="0" err="1" smtClean="0">
                <a:solidFill>
                  <a:srgbClr val="FFFF00"/>
                </a:solidFill>
                <a:latin typeface="ArialMT"/>
                <a:cs typeface="Arial" panose="020B0604020202020204" pitchFamily="34" charset="0"/>
              </a:rPr>
              <a:t>developments</a:t>
            </a:r>
            <a:r>
              <a:rPr lang="fr-FR" sz="1600" i="1" dirty="0" smtClean="0">
                <a:solidFill>
                  <a:srgbClr val="FFFF00"/>
                </a:solidFill>
                <a:latin typeface="ArialMT"/>
                <a:cs typeface="Arial" panose="020B0604020202020204" pitchFamily="34" charset="0"/>
              </a:rPr>
              <a:t> for </a:t>
            </a:r>
            <a:r>
              <a:rPr lang="en-US" sz="1600" i="1" dirty="0" smtClean="0">
                <a:solidFill>
                  <a:srgbClr val="FFFF00"/>
                </a:solidFill>
                <a:latin typeface="ArialMT"/>
                <a:cs typeface="Arial" panose="020B0604020202020204" pitchFamily="34" charset="0"/>
              </a:rPr>
              <a:t>ATLAS, CMS, ALICE upgrades, towards </a:t>
            </a:r>
            <a:r>
              <a:rPr lang="en-US" sz="1600" i="1" u="sng" dirty="0" smtClean="0">
                <a:solidFill>
                  <a:srgbClr val="FFFF00"/>
                </a:solidFill>
                <a:latin typeface="ArialMT"/>
                <a:cs typeface="Arial" panose="020B0604020202020204" pitchFamily="34" charset="0"/>
              </a:rPr>
              <a:t>establishing technology goals </a:t>
            </a:r>
            <a:r>
              <a:rPr lang="en-US" sz="1600" i="1" dirty="0" smtClean="0">
                <a:solidFill>
                  <a:srgbClr val="FFFF00"/>
                </a:solidFill>
                <a:latin typeface="ArialMT"/>
                <a:cs typeface="Arial" panose="020B0604020202020204" pitchFamily="34" charset="0"/>
              </a:rPr>
              <a:t>and technical requirements, and </a:t>
            </a:r>
            <a:r>
              <a:rPr lang="en-US" sz="1600" i="1" u="sng" dirty="0" smtClean="0">
                <a:solidFill>
                  <a:srgbClr val="FFFF00"/>
                </a:solidFill>
                <a:latin typeface="ArialMT"/>
                <a:cs typeface="Arial" panose="020B0604020202020204" pitchFamily="34" charset="0"/>
              </a:rPr>
              <a:t>addressing engineering and integration </a:t>
            </a:r>
            <a:r>
              <a:rPr lang="fr-FR" sz="1600" i="1" u="sng" dirty="0" smtClean="0">
                <a:solidFill>
                  <a:srgbClr val="FFFF00"/>
                </a:solidFill>
                <a:latin typeface="ArialMT"/>
                <a:cs typeface="Arial" panose="020B0604020202020204" pitchFamily="34" charset="0"/>
              </a:rPr>
              <a:t>challenges</a:t>
            </a:r>
            <a:r>
              <a:rPr lang="fr-FR" sz="1600" i="1" dirty="0" smtClean="0">
                <a:solidFill>
                  <a:srgbClr val="FFFF00"/>
                </a:solidFill>
                <a:latin typeface="ArialMT"/>
                <a:cs typeface="Arial" panose="020B0604020202020204" pitchFamily="34" charset="0"/>
              </a:rPr>
              <a:t> … and first </a:t>
            </a:r>
            <a:r>
              <a:rPr lang="fr-FR" sz="1600" i="1" dirty="0" err="1" smtClean="0">
                <a:solidFill>
                  <a:srgbClr val="FFFF00"/>
                </a:solidFill>
                <a:latin typeface="ArialMT"/>
                <a:cs typeface="Arial" panose="020B0604020202020204" pitchFamily="34" charset="0"/>
              </a:rPr>
              <a:t>results</a:t>
            </a:r>
            <a:r>
              <a:rPr lang="fr-FR" sz="1600" i="1" dirty="0" smtClean="0">
                <a:solidFill>
                  <a:srgbClr val="FFFF00"/>
                </a:solidFill>
                <a:latin typeface="ArialMT"/>
                <a:cs typeface="Arial" panose="020B0604020202020204" pitchFamily="34" charset="0"/>
              </a:rPr>
              <a:t> </a:t>
            </a:r>
            <a:r>
              <a:rPr lang="fr-FR" sz="1600" i="1" dirty="0" err="1" smtClean="0">
                <a:solidFill>
                  <a:srgbClr val="FFFF00"/>
                </a:solidFill>
                <a:latin typeface="ArialMT"/>
                <a:cs typeface="Arial" panose="020B0604020202020204" pitchFamily="34" charset="0"/>
              </a:rPr>
              <a:t>from</a:t>
            </a:r>
            <a:r>
              <a:rPr lang="fr-FR" sz="1600" i="1" dirty="0" smtClean="0">
                <a:solidFill>
                  <a:srgbClr val="FFFF00"/>
                </a:solidFill>
                <a:latin typeface="ArialMT"/>
                <a:cs typeface="Arial" panose="020B0604020202020204" pitchFamily="34" charset="0"/>
              </a:rPr>
              <a:t> </a:t>
            </a:r>
            <a:r>
              <a:rPr lang="fr-FR" sz="1600" i="1" dirty="0" err="1" smtClean="0">
                <a:solidFill>
                  <a:srgbClr val="FFFF00"/>
                </a:solidFill>
                <a:latin typeface="ArialMT"/>
                <a:cs typeface="Arial" panose="020B0604020202020204" pitchFamily="34" charset="0"/>
              </a:rPr>
              <a:t>Run</a:t>
            </a:r>
            <a:r>
              <a:rPr lang="fr-FR" sz="1600" i="1" dirty="0" smtClean="0">
                <a:solidFill>
                  <a:srgbClr val="FFFF00"/>
                </a:solidFill>
                <a:latin typeface="ArialMT"/>
                <a:cs typeface="Arial" panose="020B0604020202020204" pitchFamily="34" charset="0"/>
              </a:rPr>
              <a:t> 3 !!!</a:t>
            </a:r>
            <a:endParaRPr lang="fr-FR" sz="1600" i="1" dirty="0">
              <a:solidFill>
                <a:srgbClr val="FFFF00"/>
              </a:solidFill>
              <a:latin typeface="ArialMT"/>
              <a:cs typeface="Arial" panose="020B0604020202020204" pitchFamily="34" charset="0"/>
            </a:endParaRPr>
          </a:p>
        </p:txBody>
      </p:sp>
      <p:sp>
        <p:nvSpPr>
          <p:cNvPr id="15" name="Rectangle 14"/>
          <p:cNvSpPr/>
          <p:nvPr/>
        </p:nvSpPr>
        <p:spPr>
          <a:xfrm>
            <a:off x="235202" y="5544658"/>
            <a:ext cx="5813830" cy="923330"/>
          </a:xfrm>
          <a:prstGeom prst="rect">
            <a:avLst/>
          </a:prstGeom>
        </p:spPr>
        <p:txBody>
          <a:bodyPr wrap="square">
            <a:spAutoFit/>
          </a:bodyPr>
          <a:lstStyle/>
          <a:p>
            <a:r>
              <a:rPr lang="en-US" i="1" dirty="0">
                <a:solidFill>
                  <a:srgbClr val="FFFF00"/>
                </a:solidFill>
                <a:latin typeface="ArialMT"/>
              </a:rPr>
              <a:t>All three major LHC </a:t>
            </a:r>
            <a:r>
              <a:rPr lang="en-US" i="1" dirty="0" smtClean="0">
                <a:solidFill>
                  <a:srgbClr val="FFFF00"/>
                </a:solidFill>
                <a:latin typeface="ArialMT"/>
              </a:rPr>
              <a:t>upgrades, incorporating </a:t>
            </a:r>
            <a:r>
              <a:rPr lang="en-US" i="1" dirty="0">
                <a:solidFill>
                  <a:srgbClr val="FFFF00"/>
                </a:solidFill>
                <a:latin typeface="ArialMT"/>
              </a:rPr>
              <a:t>MPGDs, </a:t>
            </a:r>
            <a:endParaRPr lang="en-US" i="1" dirty="0" smtClean="0">
              <a:solidFill>
                <a:srgbClr val="FFFF00"/>
              </a:solidFill>
              <a:latin typeface="ArialMT"/>
            </a:endParaRPr>
          </a:p>
          <a:p>
            <a:r>
              <a:rPr lang="en-US" i="1" dirty="0" smtClean="0">
                <a:solidFill>
                  <a:srgbClr val="FFFF00"/>
                </a:solidFill>
                <a:latin typeface="ArialMT"/>
              </a:rPr>
              <a:t>started </a:t>
            </a:r>
            <a:r>
              <a:rPr lang="en-US" i="1" dirty="0">
                <a:solidFill>
                  <a:srgbClr val="FFFF00"/>
                </a:solidFill>
                <a:latin typeface="ArialMT"/>
              </a:rPr>
              <a:t>their R&amp;D in close contact with RD51, using </a:t>
            </a:r>
            <a:endParaRPr lang="en-US" i="1" dirty="0" smtClean="0">
              <a:solidFill>
                <a:srgbClr val="FFFF00"/>
              </a:solidFill>
              <a:latin typeface="ArialMT"/>
            </a:endParaRPr>
          </a:p>
          <a:p>
            <a:r>
              <a:rPr lang="en-US" i="1" dirty="0" smtClean="0">
                <a:solidFill>
                  <a:srgbClr val="FFFF00"/>
                </a:solidFill>
                <a:latin typeface="ArialMT"/>
              </a:rPr>
              <a:t>dedicated setups at GDD-RD51 Laboratory</a:t>
            </a:r>
            <a:endParaRPr lang="fr-FR" i="1" dirty="0">
              <a:solidFill>
                <a:srgbClr val="FFFF00"/>
              </a:solidFill>
              <a:latin typeface="ArialMT"/>
            </a:endParaRPr>
          </a:p>
        </p:txBody>
      </p:sp>
      <p:sp>
        <p:nvSpPr>
          <p:cNvPr id="16" name="Rectangle 1027"/>
          <p:cNvSpPr txBox="1">
            <a:spLocks noChangeArrowheads="1"/>
          </p:cNvSpPr>
          <p:nvPr/>
        </p:nvSpPr>
        <p:spPr bwMode="auto">
          <a:xfrm>
            <a:off x="879471" y="0"/>
            <a:ext cx="961256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CERN Detector Seminars in 2022: LS2 Upgrades</a:t>
            </a:r>
            <a:endParaRPr lang="en-GB" sz="24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480156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34700"/>
            <a:ext cx="9144000" cy="6918529"/>
          </a:xfrm>
          <a:prstGeom prst="rect">
            <a:avLst/>
          </a:prstGeom>
        </p:spPr>
      </p:pic>
      <p:sp>
        <p:nvSpPr>
          <p:cNvPr id="3" name="Rectangle 1027"/>
          <p:cNvSpPr txBox="1">
            <a:spLocks noChangeArrowheads="1"/>
          </p:cNvSpPr>
          <p:nvPr/>
        </p:nvSpPr>
        <p:spPr bwMode="auto">
          <a:xfrm>
            <a:off x="107504" y="-65112"/>
            <a:ext cx="914400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Gaseous Detectors: DRD1 Successor and Extension of RD51 </a:t>
            </a:r>
            <a:endParaRPr lang="en-GB" sz="2400" b="1" kern="0" dirty="0">
              <a:solidFill>
                <a:srgbClr val="336699"/>
              </a:solidFill>
              <a:effectLst>
                <a:outerShdw blurRad="38100" dist="38100" dir="2700000">
                  <a:srgbClr val="000000"/>
                </a:outerShdw>
              </a:effectLst>
              <a:latin typeface="ArialMT"/>
            </a:endParaRPr>
          </a:p>
        </p:txBody>
      </p:sp>
      <p:pic>
        <p:nvPicPr>
          <p:cNvPr id="4" name="Content Placeholder 12">
            <a:extLst>
              <a:ext uri="{FF2B5EF4-FFF2-40B4-BE49-F238E27FC236}">
                <a16:creationId xmlns:a16="http://schemas.microsoft.com/office/drawing/2014/main" id="{996F4D0A-DB26-5872-B39D-65EFA8B225A8}"/>
              </a:ext>
            </a:extLst>
          </p:cNvPr>
          <p:cNvPicPr>
            <a:picLocks noChangeAspect="1"/>
          </p:cNvPicPr>
          <p:nvPr/>
        </p:nvPicPr>
        <p:blipFill>
          <a:blip r:embed="rId3"/>
          <a:stretch>
            <a:fillRect/>
          </a:stretch>
        </p:blipFill>
        <p:spPr>
          <a:xfrm>
            <a:off x="107504" y="680940"/>
            <a:ext cx="8762945" cy="59884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4489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34700"/>
            <a:ext cx="9144000" cy="6918529"/>
          </a:xfrm>
          <a:prstGeom prst="rect">
            <a:avLst/>
          </a:prstGeom>
        </p:spPr>
      </p:pic>
      <p:pic>
        <p:nvPicPr>
          <p:cNvPr id="3" name="Content Placeholder 7" descr="A map of the world&#10;&#10;Description automatically generated">
            <a:extLst>
              <a:ext uri="{FF2B5EF4-FFF2-40B4-BE49-F238E27FC236}">
                <a16:creationId xmlns:a16="http://schemas.microsoft.com/office/drawing/2014/main" id="{EEFBF17B-3EFC-1AF7-AC5E-CB1BDEB77B70}"/>
              </a:ext>
            </a:extLst>
          </p:cNvPr>
          <p:cNvPicPr>
            <a:picLocks noChangeAspect="1"/>
          </p:cNvPicPr>
          <p:nvPr/>
        </p:nvPicPr>
        <p:blipFill>
          <a:blip r:embed="rId3"/>
          <a:stretch>
            <a:fillRect/>
          </a:stretch>
        </p:blipFill>
        <p:spPr>
          <a:xfrm>
            <a:off x="3893508" y="840833"/>
            <a:ext cx="5142988" cy="2709227"/>
          </a:xfrm>
          <a:prstGeom prst="rect">
            <a:avLst/>
          </a:prstGeom>
        </p:spPr>
      </p:pic>
      <p:sp>
        <p:nvSpPr>
          <p:cNvPr id="4" name="TextBox 10">
            <a:extLst>
              <a:ext uri="{FF2B5EF4-FFF2-40B4-BE49-F238E27FC236}">
                <a16:creationId xmlns:a16="http://schemas.microsoft.com/office/drawing/2014/main" id="{31ECBD2F-6EFD-04FA-EEAE-A8342038A7CE}"/>
              </a:ext>
            </a:extLst>
          </p:cNvPr>
          <p:cNvSpPr txBox="1"/>
          <p:nvPr/>
        </p:nvSpPr>
        <p:spPr>
          <a:xfrm>
            <a:off x="107504" y="1052736"/>
            <a:ext cx="4032447" cy="2308324"/>
          </a:xfrm>
          <a:prstGeom prst="rect">
            <a:avLst/>
          </a:prstGeom>
          <a:noFill/>
        </p:spPr>
        <p:txBody>
          <a:bodyPr wrap="square" lIns="0" tIns="0" rIns="0" bIns="0" rtlCol="0">
            <a:spAutoFit/>
          </a:bodyPr>
          <a:lstStyle/>
          <a:p>
            <a:pPr marL="285750" indent="-285750">
              <a:lnSpc>
                <a:spcPct val="150000"/>
              </a:lnSpc>
              <a:buFont typeface="Arial" panose="020B0604020202020204" pitchFamily="34" charset="0"/>
              <a:buChar char="•"/>
            </a:pPr>
            <a:r>
              <a:rPr lang="en-US" sz="2000" b="1" i="1" dirty="0">
                <a:solidFill>
                  <a:srgbClr val="FFFF00"/>
                </a:solidFill>
                <a:latin typeface="ArialMT"/>
              </a:rPr>
              <a:t>161 Institutes</a:t>
            </a:r>
          </a:p>
          <a:p>
            <a:pPr marL="285750" indent="-285750">
              <a:lnSpc>
                <a:spcPct val="150000"/>
              </a:lnSpc>
              <a:buFont typeface="Arial" panose="020B0604020202020204" pitchFamily="34" charset="0"/>
              <a:buChar char="•"/>
            </a:pPr>
            <a:r>
              <a:rPr lang="en-GB" sz="2000" b="1" i="1" dirty="0">
                <a:solidFill>
                  <a:srgbClr val="FFFF00"/>
                </a:solidFill>
                <a:latin typeface="ArialMT"/>
              </a:rPr>
              <a:t>5 Industrial, Semi-Industrial </a:t>
            </a:r>
            <a:r>
              <a:rPr lang="en-GB" sz="2000" b="1" i="1" dirty="0" smtClean="0">
                <a:solidFill>
                  <a:srgbClr val="FFFF00"/>
                </a:solidFill>
                <a:latin typeface="ArialMT"/>
              </a:rPr>
              <a:t>and </a:t>
            </a:r>
            <a:r>
              <a:rPr lang="en-GB" sz="2000" b="1" i="1" dirty="0">
                <a:solidFill>
                  <a:srgbClr val="FFFF00"/>
                </a:solidFill>
                <a:latin typeface="ArialMT"/>
              </a:rPr>
              <a:t>Research Foundations</a:t>
            </a:r>
          </a:p>
          <a:p>
            <a:pPr marL="285750" indent="-285750">
              <a:lnSpc>
                <a:spcPct val="150000"/>
              </a:lnSpc>
              <a:buFont typeface="Arial" panose="020B0604020202020204" pitchFamily="34" charset="0"/>
              <a:buChar char="•"/>
            </a:pPr>
            <a:r>
              <a:rPr lang="en-GB" sz="2000" b="1" i="1" dirty="0">
                <a:solidFill>
                  <a:srgbClr val="FFFF00"/>
                </a:solidFill>
                <a:latin typeface="ArialMT"/>
              </a:rPr>
              <a:t>33 Countries</a:t>
            </a:r>
          </a:p>
          <a:p>
            <a:pPr marL="285750" indent="-285750">
              <a:lnSpc>
                <a:spcPct val="150000"/>
              </a:lnSpc>
              <a:buFont typeface="Arial" panose="020B0604020202020204" pitchFamily="34" charset="0"/>
              <a:buChar char="•"/>
            </a:pPr>
            <a:r>
              <a:rPr lang="en-US" sz="2000" b="1" i="1" dirty="0">
                <a:solidFill>
                  <a:srgbClr val="FFFF00"/>
                </a:solidFill>
                <a:latin typeface="ArialMT"/>
              </a:rPr>
              <a:t>More than 700 members</a:t>
            </a:r>
            <a:endParaRPr lang="en-US" sz="2000" i="1" dirty="0">
              <a:solidFill>
                <a:srgbClr val="FFFF00"/>
              </a:solidFill>
              <a:latin typeface="ArialMT"/>
            </a:endParaRPr>
          </a:p>
        </p:txBody>
      </p:sp>
      <p:pic>
        <p:nvPicPr>
          <p:cNvPr id="5" name="Picture 22">
            <a:extLst>
              <a:ext uri="{FF2B5EF4-FFF2-40B4-BE49-F238E27FC236}">
                <a16:creationId xmlns:a16="http://schemas.microsoft.com/office/drawing/2014/main" id="{FD5AAC8C-0685-3D60-1035-C4C538C5F4CF}"/>
              </a:ext>
            </a:extLst>
          </p:cNvPr>
          <p:cNvPicPr>
            <a:picLocks noChangeAspect="1"/>
          </p:cNvPicPr>
          <p:nvPr/>
        </p:nvPicPr>
        <p:blipFill rotWithShape="1">
          <a:blip r:embed="rId4"/>
          <a:srcRect l="21232" t="478" r="18363" b="3947"/>
          <a:stretch/>
        </p:blipFill>
        <p:spPr>
          <a:xfrm>
            <a:off x="6073915" y="3830588"/>
            <a:ext cx="2962581" cy="2692672"/>
          </a:xfrm>
          <a:prstGeom prst="rect">
            <a:avLst/>
          </a:prstGeom>
        </p:spPr>
      </p:pic>
      <p:pic>
        <p:nvPicPr>
          <p:cNvPr id="7" name="Picture 26">
            <a:extLst>
              <a:ext uri="{FF2B5EF4-FFF2-40B4-BE49-F238E27FC236}">
                <a16:creationId xmlns:a16="http://schemas.microsoft.com/office/drawing/2014/main" id="{8FFF0A58-5DAC-8DB8-199B-6CD0C97453A8}"/>
              </a:ext>
            </a:extLst>
          </p:cNvPr>
          <p:cNvPicPr>
            <a:picLocks noChangeAspect="1"/>
          </p:cNvPicPr>
          <p:nvPr/>
        </p:nvPicPr>
        <p:blipFill>
          <a:blip r:embed="rId5"/>
          <a:stretch>
            <a:fillRect/>
          </a:stretch>
        </p:blipFill>
        <p:spPr>
          <a:xfrm>
            <a:off x="0" y="3830587"/>
            <a:ext cx="6042587" cy="2692673"/>
          </a:xfrm>
          <a:prstGeom prst="rect">
            <a:avLst/>
          </a:prstGeom>
          <a:solidFill>
            <a:schemeClr val="bg1"/>
          </a:solidFill>
        </p:spPr>
      </p:pic>
      <p:sp>
        <p:nvSpPr>
          <p:cNvPr id="8" name="Rectangle 1027"/>
          <p:cNvSpPr txBox="1">
            <a:spLocks noChangeArrowheads="1"/>
          </p:cNvSpPr>
          <p:nvPr/>
        </p:nvSpPr>
        <p:spPr bwMode="auto">
          <a:xfrm>
            <a:off x="108520" y="6896"/>
            <a:ext cx="914400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DRD1 Collaboration: Large &amp; Diversified Community</a:t>
            </a:r>
            <a:endParaRPr lang="en-GB" sz="28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20498258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 y="0"/>
            <a:ext cx="9144000" cy="6865085"/>
          </a:xfrm>
          <a:prstGeom prst="rect">
            <a:avLst/>
          </a:prstGeom>
        </p:spPr>
      </p:pic>
      <p:pic>
        <p:nvPicPr>
          <p:cNvPr id="2" name="Image 1"/>
          <p:cNvPicPr>
            <a:picLocks noChangeAspect="1"/>
          </p:cNvPicPr>
          <p:nvPr/>
        </p:nvPicPr>
        <p:blipFill>
          <a:blip r:embed="rId3"/>
          <a:stretch>
            <a:fillRect/>
          </a:stretch>
        </p:blipFill>
        <p:spPr>
          <a:xfrm>
            <a:off x="0" y="620687"/>
            <a:ext cx="9144000" cy="6237313"/>
          </a:xfrm>
          <a:prstGeom prst="rect">
            <a:avLst/>
          </a:prstGeom>
        </p:spPr>
      </p:pic>
      <p:sp>
        <p:nvSpPr>
          <p:cNvPr id="4" name="Rectangle 1027"/>
          <p:cNvSpPr txBox="1">
            <a:spLocks noChangeArrowheads="1"/>
          </p:cNvSpPr>
          <p:nvPr/>
        </p:nvSpPr>
        <p:spPr bwMode="auto">
          <a:xfrm>
            <a:off x="252536" y="-27384"/>
            <a:ext cx="914400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Steps Towards Long-Term Detector R&amp;D Program</a:t>
            </a:r>
            <a:endParaRPr lang="en-GB" sz="28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23649490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34700"/>
            <a:ext cx="9144000" cy="6918529"/>
          </a:xfrm>
          <a:prstGeom prst="rect">
            <a:avLst/>
          </a:prstGeom>
        </p:spPr>
      </p:pic>
      <p:sp>
        <p:nvSpPr>
          <p:cNvPr id="3" name="Rectangle 1027"/>
          <p:cNvSpPr txBox="1">
            <a:spLocks noChangeArrowheads="1"/>
          </p:cNvSpPr>
          <p:nvPr/>
        </p:nvSpPr>
        <p:spPr bwMode="auto">
          <a:xfrm>
            <a:off x="850882" y="-56173"/>
            <a:ext cx="725103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Gaseous Detector R&amp;D: Common Issues</a:t>
            </a:r>
            <a:endParaRPr lang="en-GB" sz="2800" b="1" kern="0" dirty="0">
              <a:solidFill>
                <a:srgbClr val="336699"/>
              </a:solidFill>
              <a:effectLst>
                <a:outerShdw blurRad="38100" dist="38100" dir="2700000">
                  <a:srgbClr val="000000"/>
                </a:outerShdw>
              </a:effectLst>
              <a:latin typeface="ArialMT"/>
            </a:endParaRPr>
          </a:p>
        </p:txBody>
      </p:sp>
      <p:pic>
        <p:nvPicPr>
          <p:cNvPr id="4" name="Image 3"/>
          <p:cNvPicPr>
            <a:picLocks noChangeAspect="1"/>
          </p:cNvPicPr>
          <p:nvPr/>
        </p:nvPicPr>
        <p:blipFill>
          <a:blip r:embed="rId3"/>
          <a:stretch>
            <a:fillRect/>
          </a:stretch>
        </p:blipFill>
        <p:spPr>
          <a:xfrm>
            <a:off x="87777" y="661079"/>
            <a:ext cx="8968445" cy="2479889"/>
          </a:xfrm>
          <a:prstGeom prst="rect">
            <a:avLst/>
          </a:prstGeom>
        </p:spPr>
      </p:pic>
      <p:sp>
        <p:nvSpPr>
          <p:cNvPr id="5" name="Rectangle 4"/>
          <p:cNvSpPr/>
          <p:nvPr/>
        </p:nvSpPr>
        <p:spPr>
          <a:xfrm>
            <a:off x="113673" y="3284984"/>
            <a:ext cx="9030327" cy="3539430"/>
          </a:xfrm>
          <a:prstGeom prst="rect">
            <a:avLst/>
          </a:prstGeom>
        </p:spPr>
        <p:txBody>
          <a:bodyPr wrap="square">
            <a:spAutoFit/>
          </a:bodyPr>
          <a:lstStyle/>
          <a:p>
            <a:r>
              <a:rPr lang="en-US" sz="1400" b="1" dirty="0">
                <a:solidFill>
                  <a:schemeClr val="bg1"/>
                </a:solidFill>
                <a:latin typeface="ArialMT"/>
              </a:rPr>
              <a:t>Despite the different R&amp;D requirements, there is </a:t>
            </a:r>
            <a:r>
              <a:rPr lang="en-US" sz="1400" b="1" dirty="0" smtClean="0">
                <a:solidFill>
                  <a:srgbClr val="FFFF00"/>
                </a:solidFill>
                <a:latin typeface="ArialMT"/>
              </a:rPr>
              <a:t>potential for </a:t>
            </a:r>
            <a:r>
              <a:rPr lang="en-US" sz="1400" b="1" dirty="0">
                <a:solidFill>
                  <a:srgbClr val="FFFF00"/>
                </a:solidFill>
                <a:latin typeface="ArialMT"/>
              </a:rPr>
              <a:t>overlapping in many aspects, allowing for a larger community of gaseous </a:t>
            </a:r>
            <a:r>
              <a:rPr lang="en-US" sz="1400" b="1" dirty="0" smtClean="0">
                <a:solidFill>
                  <a:srgbClr val="FFFF00"/>
                </a:solidFill>
                <a:latin typeface="ArialMT"/>
              </a:rPr>
              <a:t>detectors to </a:t>
            </a:r>
            <a:r>
              <a:rPr lang="en-US" sz="1400" b="1" dirty="0">
                <a:solidFill>
                  <a:srgbClr val="FFFF00"/>
                </a:solidFill>
                <a:latin typeface="ArialMT"/>
              </a:rPr>
              <a:t>benefit. </a:t>
            </a:r>
            <a:r>
              <a:rPr lang="en-US" sz="1400" b="1" dirty="0">
                <a:solidFill>
                  <a:schemeClr val="bg1"/>
                </a:solidFill>
                <a:latin typeface="ArialMT"/>
              </a:rPr>
              <a:t>The most straightforward example is the classic ageing issues, but many </a:t>
            </a:r>
            <a:r>
              <a:rPr lang="en-US" sz="1400" b="1" dirty="0" smtClean="0">
                <a:solidFill>
                  <a:schemeClr val="bg1"/>
                </a:solidFill>
                <a:latin typeface="ArialMT"/>
              </a:rPr>
              <a:t>others can </a:t>
            </a:r>
            <a:r>
              <a:rPr lang="en-US" sz="1400" b="1" dirty="0">
                <a:solidFill>
                  <a:schemeClr val="bg1"/>
                </a:solidFill>
                <a:latin typeface="ArialMT"/>
              </a:rPr>
              <a:t>be </a:t>
            </a:r>
            <a:r>
              <a:rPr lang="en-US" sz="1400" b="1" dirty="0" smtClean="0">
                <a:solidFill>
                  <a:schemeClr val="bg1"/>
                </a:solidFill>
                <a:latin typeface="ArialMT"/>
              </a:rPr>
              <a:t>mentioned:</a:t>
            </a:r>
          </a:p>
          <a:p>
            <a:endParaRPr lang="en-US" sz="1400" b="1" dirty="0" smtClean="0">
              <a:solidFill>
                <a:schemeClr val="bg1"/>
              </a:solidFill>
              <a:latin typeface="ArialMT"/>
            </a:endParaRPr>
          </a:p>
          <a:p>
            <a:pPr marL="285750" indent="-285750">
              <a:buFontTx/>
              <a:buChar char="-"/>
            </a:pPr>
            <a:r>
              <a:rPr lang="en-US" sz="1400" b="1" dirty="0" smtClean="0">
                <a:solidFill>
                  <a:srgbClr val="FFFF00"/>
                </a:solidFill>
                <a:latin typeface="ArialMT"/>
              </a:rPr>
              <a:t>MPGD-</a:t>
            </a:r>
            <a:r>
              <a:rPr lang="en-US" sz="1400" b="1" dirty="0" smtClean="0">
                <a:solidFill>
                  <a:schemeClr val="bg1"/>
                </a:solidFill>
                <a:latin typeface="ArialMT"/>
              </a:rPr>
              <a:t>  the </a:t>
            </a:r>
            <a:r>
              <a:rPr lang="en-US" sz="1400" b="1" dirty="0">
                <a:solidFill>
                  <a:schemeClr val="bg1"/>
                </a:solidFill>
                <a:latin typeface="ArialMT"/>
              </a:rPr>
              <a:t>main challenges remain large areas, high rates, </a:t>
            </a:r>
            <a:r>
              <a:rPr lang="en-US" sz="1400" b="1" dirty="0" smtClean="0">
                <a:solidFill>
                  <a:schemeClr val="bg1"/>
                </a:solidFill>
                <a:latin typeface="ArialMT"/>
              </a:rPr>
              <a:t>precise timing </a:t>
            </a:r>
            <a:r>
              <a:rPr lang="en-US" sz="1400" b="1" dirty="0">
                <a:solidFill>
                  <a:schemeClr val="bg1"/>
                </a:solidFill>
                <a:latin typeface="ArialMT"/>
              </a:rPr>
              <a:t>capabilities, and stable discharge-free </a:t>
            </a:r>
            <a:r>
              <a:rPr lang="en-US" sz="1400" b="1" dirty="0" smtClean="0">
                <a:solidFill>
                  <a:schemeClr val="bg1"/>
                </a:solidFill>
                <a:latin typeface="ArialMT"/>
              </a:rPr>
              <a:t>operation</a:t>
            </a:r>
            <a:endParaRPr lang="en-US" sz="1400" b="1" dirty="0">
              <a:solidFill>
                <a:schemeClr val="bg1"/>
              </a:solidFill>
              <a:latin typeface="ArialMT"/>
            </a:endParaRPr>
          </a:p>
          <a:p>
            <a:pPr marL="285750" indent="-285750">
              <a:buFontTx/>
              <a:buChar char="-"/>
            </a:pPr>
            <a:endParaRPr lang="en-US" sz="1400" b="1" dirty="0">
              <a:solidFill>
                <a:schemeClr val="bg1"/>
              </a:solidFill>
              <a:latin typeface="ArialMT"/>
            </a:endParaRPr>
          </a:p>
          <a:p>
            <a:pPr marL="285750" indent="-285750">
              <a:buFontTx/>
              <a:buChar char="-"/>
            </a:pPr>
            <a:r>
              <a:rPr lang="en-US" sz="1400" b="1" dirty="0" smtClean="0">
                <a:solidFill>
                  <a:srgbClr val="FFFF00"/>
                </a:solidFill>
                <a:latin typeface="ArialMT"/>
              </a:rPr>
              <a:t>RPC -</a:t>
            </a:r>
            <a:r>
              <a:rPr lang="en-US" sz="1400" b="1" dirty="0" smtClean="0">
                <a:solidFill>
                  <a:schemeClr val="bg1"/>
                </a:solidFill>
                <a:latin typeface="ArialMT"/>
              </a:rPr>
              <a:t> focus stays on improving </a:t>
            </a:r>
            <a:r>
              <a:rPr lang="en-US" sz="1400" b="1" dirty="0">
                <a:solidFill>
                  <a:schemeClr val="bg1"/>
                </a:solidFill>
                <a:latin typeface="ArialMT"/>
              </a:rPr>
              <a:t>high-rate and precise timing capabilities, uniform detector response, and </a:t>
            </a:r>
            <a:r>
              <a:rPr lang="en-US" sz="1400" b="1" dirty="0" smtClean="0">
                <a:solidFill>
                  <a:schemeClr val="bg1"/>
                </a:solidFill>
                <a:latin typeface="ArialMT"/>
              </a:rPr>
              <a:t>mechanical </a:t>
            </a:r>
            <a:r>
              <a:rPr lang="en-US" sz="1400" b="1" dirty="0">
                <a:solidFill>
                  <a:schemeClr val="bg1"/>
                </a:solidFill>
                <a:latin typeface="ArialMT"/>
              </a:rPr>
              <a:t>compactness. </a:t>
            </a:r>
            <a:endParaRPr lang="en-US" sz="1400" b="1" dirty="0" smtClean="0">
              <a:solidFill>
                <a:schemeClr val="bg1"/>
              </a:solidFill>
              <a:latin typeface="ArialMT"/>
            </a:endParaRPr>
          </a:p>
          <a:p>
            <a:pPr marL="285750" indent="-285750">
              <a:buFontTx/>
              <a:buChar char="-"/>
            </a:pPr>
            <a:endParaRPr lang="en-US" sz="1400" b="1" dirty="0" smtClean="0">
              <a:solidFill>
                <a:srgbClr val="FFFF00"/>
              </a:solidFill>
              <a:latin typeface="ArialMT"/>
            </a:endParaRPr>
          </a:p>
          <a:p>
            <a:pPr marL="285750" indent="-285750">
              <a:buFontTx/>
              <a:buChar char="-"/>
            </a:pPr>
            <a:r>
              <a:rPr lang="en-US" sz="1400" b="1" dirty="0" smtClean="0">
                <a:solidFill>
                  <a:srgbClr val="FFFF00"/>
                </a:solidFill>
                <a:latin typeface="ArialMT"/>
              </a:rPr>
              <a:t>Straw tubes-  </a:t>
            </a:r>
            <a:r>
              <a:rPr lang="en-US" sz="1400" b="1" dirty="0">
                <a:solidFill>
                  <a:schemeClr val="bg1"/>
                </a:solidFill>
                <a:latin typeface="ArialMT"/>
              </a:rPr>
              <a:t>requirements include extended length and </a:t>
            </a:r>
            <a:r>
              <a:rPr lang="en-US" sz="1400" b="1" dirty="0" smtClean="0">
                <a:solidFill>
                  <a:schemeClr val="bg1"/>
                </a:solidFill>
                <a:latin typeface="ArialMT"/>
              </a:rPr>
              <a:t>smaller diameter</a:t>
            </a:r>
            <a:r>
              <a:rPr lang="en-US" sz="1400" b="1" dirty="0">
                <a:solidFill>
                  <a:schemeClr val="bg1"/>
                </a:solidFill>
                <a:latin typeface="ArialMT"/>
              </a:rPr>
              <a:t>, low material budget, and operation in a highly challenging radiation </a:t>
            </a:r>
            <a:r>
              <a:rPr lang="en-US" sz="1400" b="1" dirty="0" smtClean="0">
                <a:solidFill>
                  <a:schemeClr val="bg1"/>
                </a:solidFill>
                <a:latin typeface="ArialMT"/>
              </a:rPr>
              <a:t>environment.</a:t>
            </a:r>
          </a:p>
          <a:p>
            <a:pPr marL="285750" indent="-285750">
              <a:buFontTx/>
              <a:buChar char="-"/>
            </a:pPr>
            <a:endParaRPr lang="en-US" sz="1400" b="1" dirty="0">
              <a:solidFill>
                <a:srgbClr val="FFFF00"/>
              </a:solidFill>
              <a:latin typeface="ArialMT"/>
            </a:endParaRPr>
          </a:p>
          <a:p>
            <a:pPr marL="285750" indent="-285750">
              <a:buFontTx/>
              <a:buChar char="-"/>
            </a:pPr>
            <a:r>
              <a:rPr lang="en-US" sz="1400" b="1" dirty="0" smtClean="0">
                <a:solidFill>
                  <a:srgbClr val="FFFF00"/>
                </a:solidFill>
                <a:latin typeface="ArialMT"/>
              </a:rPr>
              <a:t>Large-volume Drift </a:t>
            </a:r>
            <a:r>
              <a:rPr lang="en-US" sz="1400" b="1" dirty="0">
                <a:solidFill>
                  <a:srgbClr val="FFFF00"/>
                </a:solidFill>
                <a:latin typeface="ArialMT"/>
              </a:rPr>
              <a:t>chamber </a:t>
            </a:r>
            <a:r>
              <a:rPr lang="en-US" sz="1400" b="1" dirty="0" smtClean="0">
                <a:solidFill>
                  <a:schemeClr val="bg1"/>
                </a:solidFill>
                <a:latin typeface="ArialMT"/>
              </a:rPr>
              <a:t>with </a:t>
            </a:r>
            <a:r>
              <a:rPr lang="en-US" sz="1400" b="1" dirty="0">
                <a:solidFill>
                  <a:schemeClr val="bg1"/>
                </a:solidFill>
                <a:latin typeface="ArialMT"/>
              </a:rPr>
              <a:t>a reduced material budget in a high-rate </a:t>
            </a:r>
            <a:r>
              <a:rPr lang="en-US" sz="1400" b="1" dirty="0" smtClean="0">
                <a:solidFill>
                  <a:schemeClr val="bg1"/>
                </a:solidFill>
                <a:latin typeface="ArialMT"/>
              </a:rPr>
              <a:t>environment requires </a:t>
            </a:r>
            <a:r>
              <a:rPr lang="en-US" sz="1400" b="1" dirty="0">
                <a:solidFill>
                  <a:schemeClr val="bg1"/>
                </a:solidFill>
                <a:latin typeface="ArialMT"/>
              </a:rPr>
              <a:t>searching for new materials. Avalanche-induced Ion Back Flow (</a:t>
            </a:r>
            <a:r>
              <a:rPr lang="en-US" sz="1400" b="1" dirty="0" smtClean="0">
                <a:solidFill>
                  <a:schemeClr val="bg1"/>
                </a:solidFill>
                <a:latin typeface="ArialMT"/>
              </a:rPr>
              <a:t>IBF) remains </a:t>
            </a:r>
            <a:r>
              <a:rPr lang="en-US" sz="1400" b="1" dirty="0">
                <a:solidFill>
                  <a:schemeClr val="bg1"/>
                </a:solidFill>
                <a:latin typeface="ArialMT"/>
              </a:rPr>
              <a:t>the primary challenge for </a:t>
            </a:r>
            <a:r>
              <a:rPr lang="en-US" sz="1400" b="1" dirty="0">
                <a:solidFill>
                  <a:srgbClr val="FFFF00"/>
                </a:solidFill>
                <a:latin typeface="ArialMT"/>
              </a:rPr>
              <a:t>TPC applications</a:t>
            </a:r>
            <a:r>
              <a:rPr lang="en-US" sz="1400" b="1" dirty="0">
                <a:solidFill>
                  <a:schemeClr val="bg1"/>
                </a:solidFill>
                <a:latin typeface="ArialMT"/>
              </a:rPr>
              <a:t> in future facilities.</a:t>
            </a:r>
            <a:endParaRPr lang="fr-FR" sz="1400" b="1" dirty="0">
              <a:solidFill>
                <a:schemeClr val="bg1"/>
              </a:solidFill>
              <a:latin typeface="ArialMT"/>
            </a:endParaRPr>
          </a:p>
        </p:txBody>
      </p:sp>
    </p:spTree>
    <p:extLst>
      <p:ext uri="{BB962C8B-B14F-4D97-AF65-F5344CB8AC3E}">
        <p14:creationId xmlns:p14="http://schemas.microsoft.com/office/powerpoint/2010/main" val="13503553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6042" y="-20241"/>
            <a:ext cx="9196554" cy="6878241"/>
          </a:xfrm>
          <a:prstGeom prst="rect">
            <a:avLst/>
          </a:prstGeom>
        </p:spPr>
      </p:pic>
      <p:sp>
        <p:nvSpPr>
          <p:cNvPr id="3" name="Rectangle 1027"/>
          <p:cNvSpPr txBox="1">
            <a:spLocks noChangeArrowheads="1"/>
          </p:cNvSpPr>
          <p:nvPr/>
        </p:nvSpPr>
        <p:spPr bwMode="auto">
          <a:xfrm>
            <a:off x="179512" y="-27384"/>
            <a:ext cx="4608512"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DRD1 Scientific Organization</a:t>
            </a:r>
            <a:endParaRPr lang="en-GB" sz="2400" b="1" kern="0" dirty="0">
              <a:solidFill>
                <a:srgbClr val="336699"/>
              </a:solidFill>
              <a:effectLst>
                <a:outerShdw blurRad="38100" dist="38100" dir="2700000">
                  <a:srgbClr val="000000"/>
                </a:outerShdw>
              </a:effectLst>
              <a:latin typeface="ArialMT"/>
            </a:endParaRPr>
          </a:p>
        </p:txBody>
      </p:sp>
      <p:pic>
        <p:nvPicPr>
          <p:cNvPr id="4" name="Image 3"/>
          <p:cNvPicPr>
            <a:picLocks noChangeAspect="1"/>
          </p:cNvPicPr>
          <p:nvPr/>
        </p:nvPicPr>
        <p:blipFill>
          <a:blip r:embed="rId3"/>
          <a:stretch>
            <a:fillRect/>
          </a:stretch>
        </p:blipFill>
        <p:spPr>
          <a:xfrm>
            <a:off x="248312" y="2428044"/>
            <a:ext cx="8667846" cy="4250298"/>
          </a:xfrm>
          <a:prstGeom prst="rect">
            <a:avLst/>
          </a:prstGeom>
        </p:spPr>
      </p:pic>
      <p:pic>
        <p:nvPicPr>
          <p:cNvPr id="5" name="Picture 9">
            <a:extLst>
              <a:ext uri="{FF2B5EF4-FFF2-40B4-BE49-F238E27FC236}">
                <a16:creationId xmlns:a16="http://schemas.microsoft.com/office/drawing/2014/main" id="{2CBC71A0-20E5-4984-478C-F6D2F3658F40}"/>
              </a:ext>
            </a:extLst>
          </p:cNvPr>
          <p:cNvPicPr>
            <a:picLocks noChangeAspect="1"/>
          </p:cNvPicPr>
          <p:nvPr/>
        </p:nvPicPr>
        <p:blipFill rotWithShape="1">
          <a:blip r:embed="rId4"/>
          <a:srcRect t="43835" r="38281"/>
          <a:stretch/>
        </p:blipFill>
        <p:spPr>
          <a:xfrm>
            <a:off x="4666538" y="175944"/>
            <a:ext cx="4382924" cy="1108959"/>
          </a:xfrm>
          <a:prstGeom prst="rect">
            <a:avLst/>
          </a:prstGeom>
        </p:spPr>
      </p:pic>
      <p:sp>
        <p:nvSpPr>
          <p:cNvPr id="6" name="Rectangle 5"/>
          <p:cNvSpPr/>
          <p:nvPr/>
        </p:nvSpPr>
        <p:spPr>
          <a:xfrm>
            <a:off x="201792" y="599103"/>
            <a:ext cx="4634444" cy="830997"/>
          </a:xfrm>
          <a:prstGeom prst="rect">
            <a:avLst/>
          </a:prstGeom>
        </p:spPr>
        <p:txBody>
          <a:bodyPr wrap="square">
            <a:spAutoFit/>
          </a:bodyPr>
          <a:lstStyle/>
          <a:p>
            <a:r>
              <a:rPr lang="en-US" sz="1600" b="1" dirty="0">
                <a:solidFill>
                  <a:schemeClr val="bg1"/>
                </a:solidFill>
                <a:latin typeface="ArialMT"/>
              </a:rPr>
              <a:t>ECFA Detector R&amp;D Roadmap and General Recommendations are addressed with a scientific organization based on: </a:t>
            </a:r>
          </a:p>
        </p:txBody>
      </p:sp>
      <p:sp>
        <p:nvSpPr>
          <p:cNvPr id="7" name="Rectangle 6"/>
          <p:cNvSpPr/>
          <p:nvPr/>
        </p:nvSpPr>
        <p:spPr>
          <a:xfrm>
            <a:off x="-36512" y="1484784"/>
            <a:ext cx="9061790" cy="830997"/>
          </a:xfrm>
          <a:prstGeom prst="rect">
            <a:avLst/>
          </a:prstGeom>
        </p:spPr>
        <p:txBody>
          <a:bodyPr wrap="square">
            <a:spAutoFit/>
          </a:bodyPr>
          <a:lstStyle/>
          <a:p>
            <a:pPr marL="504000" lvl="1" indent="-342900">
              <a:buFont typeface="Wingdings" panose="05000000000000000000" pitchFamily="2" charset="2"/>
              <a:buChar char="ü"/>
            </a:pPr>
            <a:r>
              <a:rPr lang="en-US" sz="1600" b="1" dirty="0">
                <a:solidFill>
                  <a:srgbClr val="FFFF00"/>
                </a:solidFill>
                <a:latin typeface="ArialMT"/>
              </a:rPr>
              <a:t>R&amp;D Framework  &amp; Working Groups (RD51 Legacy) </a:t>
            </a:r>
            <a:r>
              <a:rPr lang="en-US" sz="1600" b="1" dirty="0">
                <a:solidFill>
                  <a:schemeClr val="bg1"/>
                </a:solidFill>
                <a:latin typeface="ArialMT"/>
                <a:sym typeface="Wingdings" panose="05000000000000000000" pitchFamily="2" charset="2"/>
              </a:rPr>
              <a:t> </a:t>
            </a:r>
            <a:r>
              <a:rPr lang="en-US" sz="1600" dirty="0">
                <a:solidFill>
                  <a:schemeClr val="bg1"/>
                </a:solidFill>
                <a:latin typeface="ArialMT"/>
              </a:rPr>
              <a:t>Distributed R&amp;D Activities with Centralized Facilities. </a:t>
            </a:r>
          </a:p>
          <a:p>
            <a:pPr marL="504000" lvl="1" indent="-342900">
              <a:buFont typeface="Wingdings" panose="05000000000000000000" pitchFamily="2" charset="2"/>
              <a:buChar char="ü"/>
            </a:pPr>
            <a:r>
              <a:rPr lang="en-US" sz="1600" b="1" dirty="0">
                <a:solidFill>
                  <a:srgbClr val="FFFF00"/>
                </a:solidFill>
                <a:latin typeface="ArialMT"/>
              </a:rPr>
              <a:t>Work Packages </a:t>
            </a:r>
            <a:r>
              <a:rPr lang="en-US" sz="1600" dirty="0">
                <a:solidFill>
                  <a:schemeClr val="bg1"/>
                </a:solidFill>
                <a:latin typeface="ArialMT"/>
                <a:sym typeface="Wingdings" panose="05000000000000000000" pitchFamily="2" charset="2"/>
              </a:rPr>
              <a:t> </a:t>
            </a:r>
            <a:r>
              <a:rPr lang="en-GB" sz="1600" dirty="0">
                <a:solidFill>
                  <a:schemeClr val="bg1"/>
                </a:solidFill>
                <a:latin typeface="ArialMT"/>
                <a:sym typeface="Wingdings" panose="05000000000000000000" pitchFamily="2" charset="2"/>
              </a:rPr>
              <a:t>Strategic R&amp;D and Long -Term </a:t>
            </a:r>
            <a:r>
              <a:rPr lang="en-GB" sz="1600" dirty="0" smtClean="0">
                <a:solidFill>
                  <a:schemeClr val="bg1"/>
                </a:solidFill>
                <a:latin typeface="ArialMT"/>
                <a:sym typeface="Wingdings" panose="05000000000000000000" pitchFamily="2" charset="2"/>
              </a:rPr>
              <a:t>Funding</a:t>
            </a:r>
            <a:r>
              <a:rPr lang="en-GB" sz="1600" dirty="0">
                <a:solidFill>
                  <a:schemeClr val="bg1"/>
                </a:solidFill>
                <a:latin typeface="ArialMT"/>
                <a:sym typeface="Wingdings" panose="05000000000000000000" pitchFamily="2" charset="2"/>
              </a:rPr>
              <a:t> </a:t>
            </a:r>
            <a:r>
              <a:rPr lang="en-GB" sz="1600" dirty="0" smtClean="0">
                <a:solidFill>
                  <a:schemeClr val="bg1"/>
                </a:solidFill>
                <a:latin typeface="ArialMT"/>
                <a:sym typeface="Wingdings" panose="05000000000000000000" pitchFamily="2" charset="2"/>
              </a:rPr>
              <a:t>(Funding Agency)</a:t>
            </a:r>
            <a:endParaRPr lang="en-US" sz="1600" dirty="0">
              <a:solidFill>
                <a:schemeClr val="bg1"/>
              </a:solidFill>
              <a:latin typeface="ArialMT"/>
            </a:endParaRPr>
          </a:p>
        </p:txBody>
      </p:sp>
    </p:spTree>
    <p:extLst>
      <p:ext uri="{BB962C8B-B14F-4D97-AF65-F5344CB8AC3E}">
        <p14:creationId xmlns:p14="http://schemas.microsoft.com/office/powerpoint/2010/main" val="2820200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6042" y="-20241"/>
            <a:ext cx="9196554" cy="6878241"/>
          </a:xfrm>
          <a:prstGeom prst="rect">
            <a:avLst/>
          </a:prstGeom>
        </p:spPr>
      </p:pic>
      <p:sp>
        <p:nvSpPr>
          <p:cNvPr id="3" name="Rectangle 1027"/>
          <p:cNvSpPr txBox="1">
            <a:spLocks noChangeArrowheads="1"/>
          </p:cNvSpPr>
          <p:nvPr/>
        </p:nvSpPr>
        <p:spPr bwMode="auto">
          <a:xfrm>
            <a:off x="1907704" y="-65112"/>
            <a:ext cx="626469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DRD1 Organization and Management</a:t>
            </a:r>
            <a:endParaRPr lang="en-GB" sz="2400" b="1" kern="0" dirty="0">
              <a:solidFill>
                <a:srgbClr val="336699"/>
              </a:solidFill>
              <a:effectLst>
                <a:outerShdw blurRad="38100" dist="38100" dir="2700000">
                  <a:srgbClr val="000000"/>
                </a:outerShdw>
              </a:effectLst>
              <a:latin typeface="ArialMT"/>
            </a:endParaRPr>
          </a:p>
        </p:txBody>
      </p:sp>
      <p:sp>
        <p:nvSpPr>
          <p:cNvPr id="4" name="Rectangle: Rounded Corners 6">
            <a:extLst>
              <a:ext uri="{FF2B5EF4-FFF2-40B4-BE49-F238E27FC236}">
                <a16:creationId xmlns:a16="http://schemas.microsoft.com/office/drawing/2014/main" id="{F942C13A-09EA-4CE4-A00A-AABE526AE626}"/>
              </a:ext>
            </a:extLst>
          </p:cNvPr>
          <p:cNvSpPr/>
          <p:nvPr/>
        </p:nvSpPr>
        <p:spPr>
          <a:xfrm>
            <a:off x="179512" y="1700808"/>
            <a:ext cx="3666836" cy="2142836"/>
          </a:xfrm>
          <a:prstGeom prst="roundRect">
            <a:avLst/>
          </a:prstGeom>
          <a:noFill/>
          <a:ln w="12700" cap="flat" cmpd="sng" algn="ctr">
            <a:solidFill>
              <a:srgbClr val="0033A0">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5" name="Rectangle: Rounded Corners 7">
            <a:extLst>
              <a:ext uri="{FF2B5EF4-FFF2-40B4-BE49-F238E27FC236}">
                <a16:creationId xmlns:a16="http://schemas.microsoft.com/office/drawing/2014/main" id="{0334862B-BA9C-3E08-2EBD-6D856B757B16}"/>
              </a:ext>
            </a:extLst>
          </p:cNvPr>
          <p:cNvSpPr/>
          <p:nvPr/>
        </p:nvSpPr>
        <p:spPr>
          <a:xfrm>
            <a:off x="198562" y="4711284"/>
            <a:ext cx="3666836" cy="1861127"/>
          </a:xfrm>
          <a:prstGeom prst="roundRect">
            <a:avLst/>
          </a:prstGeom>
          <a:noFill/>
          <a:ln w="12700" cap="flat" cmpd="sng" algn="ctr">
            <a:solidFill>
              <a:srgbClr val="0033A0">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Arial"/>
              <a:ea typeface="+mn-ea"/>
              <a:cs typeface="+mn-cs"/>
            </a:endParaRPr>
          </a:p>
        </p:txBody>
      </p:sp>
      <p:sp>
        <p:nvSpPr>
          <p:cNvPr id="6" name="Rectangle: Rounded Corners 8">
            <a:extLst>
              <a:ext uri="{FF2B5EF4-FFF2-40B4-BE49-F238E27FC236}">
                <a16:creationId xmlns:a16="http://schemas.microsoft.com/office/drawing/2014/main" id="{AD8F4E73-1AAB-777F-B1B5-48F05AE6DBEF}"/>
              </a:ext>
            </a:extLst>
          </p:cNvPr>
          <p:cNvSpPr/>
          <p:nvPr/>
        </p:nvSpPr>
        <p:spPr>
          <a:xfrm>
            <a:off x="673657" y="1950189"/>
            <a:ext cx="2678546" cy="434109"/>
          </a:xfrm>
          <a:prstGeom prst="roundRect">
            <a:avLst/>
          </a:prstGeom>
          <a:solidFill>
            <a:srgbClr val="FFFFFF"/>
          </a:solidFill>
          <a:ln w="12700" cap="flat" cmpd="sng" algn="ctr">
            <a:solidFill>
              <a:srgbClr val="0033A0">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0033A0"/>
                </a:solidFill>
                <a:effectLst/>
                <a:uLnTx/>
                <a:uFillTx/>
                <a:latin typeface="Arial"/>
                <a:ea typeface="+mn-ea"/>
                <a:cs typeface="+mn-cs"/>
              </a:rPr>
              <a:t>COLLABORATION BOARD</a:t>
            </a:r>
          </a:p>
        </p:txBody>
      </p:sp>
      <p:sp>
        <p:nvSpPr>
          <p:cNvPr id="7" name="Rectangle: Rounded Corners 9">
            <a:extLst>
              <a:ext uri="{FF2B5EF4-FFF2-40B4-BE49-F238E27FC236}">
                <a16:creationId xmlns:a16="http://schemas.microsoft.com/office/drawing/2014/main" id="{66A8BF7C-AD4B-0646-C2F3-DC2CA18EA10B}"/>
              </a:ext>
            </a:extLst>
          </p:cNvPr>
          <p:cNvSpPr/>
          <p:nvPr/>
        </p:nvSpPr>
        <p:spPr>
          <a:xfrm>
            <a:off x="673657" y="2501878"/>
            <a:ext cx="2678546" cy="434109"/>
          </a:xfrm>
          <a:prstGeom prst="roundRect">
            <a:avLst/>
          </a:prstGeom>
          <a:solidFill>
            <a:srgbClr val="FFFFFF"/>
          </a:solidFill>
          <a:ln w="12700" cap="flat" cmpd="sng" algn="ctr">
            <a:solidFill>
              <a:srgbClr val="0033A0">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0033A0"/>
                </a:solidFill>
                <a:effectLst/>
                <a:uLnTx/>
                <a:uFillTx/>
                <a:latin typeface="Arial"/>
                <a:ea typeface="+mn-ea"/>
                <a:cs typeface="+mn-cs"/>
              </a:rPr>
              <a:t>RESOURCE BOARD</a:t>
            </a:r>
          </a:p>
        </p:txBody>
      </p:sp>
      <p:sp>
        <p:nvSpPr>
          <p:cNvPr id="8" name="Rectangle: Rounded Corners 10">
            <a:extLst>
              <a:ext uri="{FF2B5EF4-FFF2-40B4-BE49-F238E27FC236}">
                <a16:creationId xmlns:a16="http://schemas.microsoft.com/office/drawing/2014/main" id="{80545525-321E-68D0-B105-B889723DD8A3}"/>
              </a:ext>
            </a:extLst>
          </p:cNvPr>
          <p:cNvSpPr/>
          <p:nvPr/>
        </p:nvSpPr>
        <p:spPr>
          <a:xfrm>
            <a:off x="673657" y="3086262"/>
            <a:ext cx="2678546" cy="434109"/>
          </a:xfrm>
          <a:prstGeom prst="roundRect">
            <a:avLst/>
          </a:prstGeom>
          <a:solidFill>
            <a:srgbClr val="FFFFFF"/>
          </a:solidFill>
          <a:ln w="12700" cap="flat" cmpd="sng" algn="ctr">
            <a:solidFill>
              <a:srgbClr val="0033A0">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0033A0"/>
                </a:solidFill>
                <a:effectLst/>
                <a:uLnTx/>
                <a:uFillTx/>
                <a:latin typeface="Arial"/>
                <a:ea typeface="+mn-ea"/>
                <a:cs typeface="+mn-cs"/>
              </a:rPr>
              <a:t>MANAGEMENT BOARD</a:t>
            </a:r>
          </a:p>
        </p:txBody>
      </p:sp>
      <p:sp>
        <p:nvSpPr>
          <p:cNvPr id="9" name="Rectangle: Rounded Corners 11">
            <a:extLst>
              <a:ext uri="{FF2B5EF4-FFF2-40B4-BE49-F238E27FC236}">
                <a16:creationId xmlns:a16="http://schemas.microsoft.com/office/drawing/2014/main" id="{85923A4D-260A-41D6-9F7E-55D086A77D2F}"/>
              </a:ext>
            </a:extLst>
          </p:cNvPr>
          <p:cNvSpPr/>
          <p:nvPr/>
        </p:nvSpPr>
        <p:spPr>
          <a:xfrm>
            <a:off x="692707" y="4863805"/>
            <a:ext cx="2678546" cy="1282844"/>
          </a:xfrm>
          <a:prstGeom prst="roundRect">
            <a:avLst/>
          </a:prstGeom>
          <a:solidFill>
            <a:srgbClr val="FFFFFF"/>
          </a:solidFill>
          <a:ln w="12700" cap="flat" cmpd="sng" algn="ctr">
            <a:solidFill>
              <a:srgbClr val="0033A0">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0033A0"/>
                </a:solidFill>
                <a:effectLst/>
                <a:uLnTx/>
                <a:uFillTx/>
                <a:latin typeface="Arial"/>
                <a:ea typeface="+mn-ea"/>
                <a:cs typeface="+mn-cs"/>
              </a:rPr>
              <a:t>SCIENTIFIC COORDINATION BOARD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smtClean="0">
                <a:ln>
                  <a:noFill/>
                </a:ln>
                <a:solidFill>
                  <a:srgbClr val="0033A0"/>
                </a:solidFill>
                <a:effectLst/>
                <a:uLnTx/>
                <a:uFillTx/>
                <a:latin typeface="Arial"/>
                <a:ea typeface="+mn-ea"/>
                <a:cs typeface="+mn-cs"/>
              </a:rPr>
              <a:t>(Working Groups, Work Packages, DRDs Liaisons, Common Projects</a:t>
            </a:r>
          </a:p>
        </p:txBody>
      </p:sp>
      <p:sp>
        <p:nvSpPr>
          <p:cNvPr id="10" name="TextBox 13">
            <a:extLst>
              <a:ext uri="{FF2B5EF4-FFF2-40B4-BE49-F238E27FC236}">
                <a16:creationId xmlns:a16="http://schemas.microsoft.com/office/drawing/2014/main" id="{589798F9-5526-BD5E-6CE5-9CF8AB280D64}"/>
              </a:ext>
            </a:extLst>
          </p:cNvPr>
          <p:cNvSpPr txBox="1"/>
          <p:nvPr/>
        </p:nvSpPr>
        <p:spPr>
          <a:xfrm>
            <a:off x="393736" y="6221875"/>
            <a:ext cx="3207929" cy="307777"/>
          </a:xfrm>
          <a:prstGeom prst="rect">
            <a:avLst/>
          </a:prstGeom>
          <a:noFill/>
        </p:spPr>
        <p:txBody>
          <a:bodyPr wrap="none" rtlCol="0">
            <a:spAutoFit/>
          </a:bodyPr>
          <a:lstStyle/>
          <a:p>
            <a:r>
              <a:rPr lang="en-US" sz="1400" b="1" dirty="0" err="1" smtClean="0">
                <a:solidFill>
                  <a:schemeClr val="bg1"/>
                </a:solidFill>
                <a:latin typeface="Arial"/>
              </a:rPr>
              <a:t>Simlar</a:t>
            </a:r>
            <a:r>
              <a:rPr lang="en-US" sz="1400" b="1" dirty="0" smtClean="0">
                <a:solidFill>
                  <a:schemeClr val="bg1"/>
                </a:solidFill>
                <a:latin typeface="Arial"/>
              </a:rPr>
              <a:t> to the RD51 Structure + SCB</a:t>
            </a:r>
            <a:endParaRPr lang="en-US" sz="1400" b="1" dirty="0">
              <a:solidFill>
                <a:schemeClr val="bg1"/>
              </a:solidFill>
              <a:latin typeface="Arial"/>
            </a:endParaRPr>
          </a:p>
        </p:txBody>
      </p:sp>
      <p:sp>
        <p:nvSpPr>
          <p:cNvPr id="11" name="Rectangle: Rounded Corners 14">
            <a:extLst>
              <a:ext uri="{FF2B5EF4-FFF2-40B4-BE49-F238E27FC236}">
                <a16:creationId xmlns:a16="http://schemas.microsoft.com/office/drawing/2014/main" id="{88985AA0-F6E3-31C0-65A1-E4F6A7F0E353}"/>
              </a:ext>
            </a:extLst>
          </p:cNvPr>
          <p:cNvSpPr/>
          <p:nvPr/>
        </p:nvSpPr>
        <p:spPr>
          <a:xfrm>
            <a:off x="998888" y="4026922"/>
            <a:ext cx="2088000" cy="540000"/>
          </a:xfrm>
          <a:prstGeom prst="roundRect">
            <a:avLst/>
          </a:prstGeom>
          <a:solidFill>
            <a:srgbClr val="FFFFFF"/>
          </a:solidFill>
          <a:ln w="12700" cap="flat" cmpd="sng" algn="ctr">
            <a:solidFill>
              <a:srgbClr val="0033A0">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0033A0"/>
                </a:solidFill>
                <a:effectLst/>
                <a:uLnTx/>
                <a:uFillTx/>
                <a:latin typeface="Arial"/>
                <a:ea typeface="+mn-ea"/>
                <a:cs typeface="+mn-cs"/>
              </a:rPr>
              <a:t>SPOKESPERSONS</a:t>
            </a:r>
          </a:p>
        </p:txBody>
      </p:sp>
      <p:sp>
        <p:nvSpPr>
          <p:cNvPr id="12" name="TextBox 16">
            <a:extLst>
              <a:ext uri="{FF2B5EF4-FFF2-40B4-BE49-F238E27FC236}">
                <a16:creationId xmlns:a16="http://schemas.microsoft.com/office/drawing/2014/main" id="{884B0E3C-2D00-353B-4757-C41EDA1A9DA9}"/>
              </a:ext>
            </a:extLst>
          </p:cNvPr>
          <p:cNvSpPr txBox="1"/>
          <p:nvPr/>
        </p:nvSpPr>
        <p:spPr>
          <a:xfrm>
            <a:off x="1183049" y="719536"/>
            <a:ext cx="2480369" cy="830997"/>
          </a:xfrm>
          <a:prstGeom prst="rect">
            <a:avLst/>
          </a:prstGeom>
          <a:noFill/>
        </p:spPr>
        <p:txBody>
          <a:bodyPr wrap="square" rtlCol="0">
            <a:spAutoFit/>
          </a:bodyPr>
          <a:lstStyle/>
          <a:p>
            <a:pPr algn="ctr"/>
            <a:r>
              <a:rPr lang="en-US" sz="1600" b="1" dirty="0">
                <a:solidFill>
                  <a:srgbClr val="FFFF00"/>
                </a:solidFill>
                <a:latin typeface="Arial"/>
              </a:rPr>
              <a:t>Approved during the Collaboration Board with </a:t>
            </a:r>
            <a:r>
              <a:rPr lang="en-US" sz="1600" b="1" dirty="0" smtClean="0">
                <a:solidFill>
                  <a:srgbClr val="FFFF00"/>
                </a:solidFill>
                <a:latin typeface="Arial"/>
              </a:rPr>
              <a:t>Consensus</a:t>
            </a:r>
            <a:endParaRPr lang="en-US" sz="1600" b="1" dirty="0">
              <a:solidFill>
                <a:srgbClr val="FFFF00"/>
              </a:solidFill>
              <a:latin typeface="Arial"/>
            </a:endParaRPr>
          </a:p>
        </p:txBody>
      </p:sp>
      <p:pic>
        <p:nvPicPr>
          <p:cNvPr id="13" name="Picture 17" descr="A close-up of a symbol&#10;&#10;Description automatically generated">
            <a:extLst>
              <a:ext uri="{FF2B5EF4-FFF2-40B4-BE49-F238E27FC236}">
                <a16:creationId xmlns:a16="http://schemas.microsoft.com/office/drawing/2014/main" id="{F6EFC598-4A71-55FF-CC8F-DA1714F8A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119" y="606846"/>
            <a:ext cx="974154" cy="974154"/>
          </a:xfrm>
          <a:prstGeom prst="rect">
            <a:avLst/>
          </a:prstGeom>
        </p:spPr>
      </p:pic>
      <p:sp>
        <p:nvSpPr>
          <p:cNvPr id="14" name="Rectangle 13"/>
          <p:cNvSpPr/>
          <p:nvPr/>
        </p:nvSpPr>
        <p:spPr>
          <a:xfrm>
            <a:off x="3937504" y="606846"/>
            <a:ext cx="5277412" cy="2462213"/>
          </a:xfrm>
          <a:prstGeom prst="rect">
            <a:avLst/>
          </a:prstGeom>
        </p:spPr>
        <p:txBody>
          <a:bodyPr wrap="square">
            <a:spAutoFit/>
          </a:bodyPr>
          <a:lstStyle/>
          <a:p>
            <a:pPr marL="285750" indent="-285750">
              <a:buFont typeface="Arial" panose="020B0604020202020204" pitchFamily="34" charset="0"/>
              <a:buChar char="•"/>
            </a:pPr>
            <a:r>
              <a:rPr lang="en-GB" sz="1400" dirty="0" smtClean="0">
                <a:solidFill>
                  <a:schemeClr val="bg1"/>
                </a:solidFill>
                <a:latin typeface="ArialMT"/>
              </a:rPr>
              <a:t>DRD1 </a:t>
            </a:r>
            <a:r>
              <a:rPr lang="en-GB" sz="1400" dirty="0">
                <a:solidFill>
                  <a:schemeClr val="bg1"/>
                </a:solidFill>
                <a:latin typeface="ArialMT"/>
              </a:rPr>
              <a:t>spokespersons and CB chair candidates, CV, statements and open presentations: https://indico.cern.ch/event/1352912/</a:t>
            </a:r>
          </a:p>
          <a:p>
            <a:pPr marL="285750" indent="-285750">
              <a:buFont typeface="Arial" panose="020B0604020202020204" pitchFamily="34" charset="0"/>
              <a:buChar char="•"/>
            </a:pPr>
            <a:endParaRPr lang="en-GB" sz="1400" dirty="0">
              <a:solidFill>
                <a:schemeClr val="bg1"/>
              </a:solidFill>
              <a:latin typeface="ArialMT"/>
            </a:endParaRPr>
          </a:p>
          <a:p>
            <a:pPr marL="285750" indent="-285750">
              <a:buFont typeface="Arial" panose="020B0604020202020204" pitchFamily="34" charset="0"/>
              <a:buChar char="•"/>
            </a:pPr>
            <a:r>
              <a:rPr lang="en-GB" sz="1400" dirty="0">
                <a:solidFill>
                  <a:schemeClr val="bg1"/>
                </a:solidFill>
                <a:latin typeface="ArialMT"/>
              </a:rPr>
              <a:t>Wide consolations and nominations from whole community (about 160 </a:t>
            </a:r>
            <a:r>
              <a:rPr lang="en-GB" sz="1400" dirty="0" smtClean="0">
                <a:solidFill>
                  <a:schemeClr val="bg1"/>
                </a:solidFill>
                <a:latin typeface="ArialMT"/>
              </a:rPr>
              <a:t>institutes)</a:t>
            </a:r>
            <a:endParaRPr lang="en-GB" sz="1400" dirty="0">
              <a:solidFill>
                <a:schemeClr val="bg1"/>
              </a:solidFill>
              <a:latin typeface="ArialMT"/>
            </a:endParaRPr>
          </a:p>
          <a:p>
            <a:pPr marL="285750" indent="-285750">
              <a:buFont typeface="Arial" panose="020B0604020202020204" pitchFamily="34" charset="0"/>
              <a:buChar char="•"/>
            </a:pPr>
            <a:r>
              <a:rPr lang="en-GB" sz="1400" dirty="0">
                <a:solidFill>
                  <a:schemeClr val="bg1"/>
                </a:solidFill>
                <a:latin typeface="ArialMT"/>
              </a:rPr>
              <a:t>Election procedure discussed &amp; approved by the DRD1 Implementation Team and DRD1 CB</a:t>
            </a:r>
          </a:p>
          <a:p>
            <a:pPr marL="285750" indent="-285750">
              <a:buFont typeface="Arial" panose="020B0604020202020204" pitchFamily="34" charset="0"/>
              <a:buChar char="•"/>
            </a:pPr>
            <a:r>
              <a:rPr lang="en-GB" sz="1400" dirty="0">
                <a:solidFill>
                  <a:schemeClr val="bg1"/>
                </a:solidFill>
                <a:latin typeface="ArialMT"/>
              </a:rPr>
              <a:t>About 110 instates casted </a:t>
            </a:r>
            <a:r>
              <a:rPr lang="en-GB" sz="1400" dirty="0" smtClean="0">
                <a:solidFill>
                  <a:schemeClr val="bg1"/>
                </a:solidFill>
                <a:latin typeface="ArialMT"/>
              </a:rPr>
              <a:t>votes:</a:t>
            </a:r>
          </a:p>
          <a:p>
            <a:pPr marL="285750" indent="-285750">
              <a:buFont typeface="Arial" panose="020B0604020202020204" pitchFamily="34" charset="0"/>
              <a:buChar char="•"/>
            </a:pPr>
            <a:endParaRPr lang="en-GB" sz="1400" dirty="0">
              <a:solidFill>
                <a:schemeClr val="bg1"/>
              </a:solidFill>
              <a:latin typeface="ArialMT"/>
            </a:endParaRPr>
          </a:p>
          <a:p>
            <a:pPr marL="285750" indent="-285750">
              <a:buFont typeface="Arial" panose="020B0604020202020204" pitchFamily="34" charset="0"/>
              <a:buChar char="•"/>
            </a:pPr>
            <a:endParaRPr lang="en-GB" sz="1400" dirty="0">
              <a:solidFill>
                <a:schemeClr val="bg1"/>
              </a:solidFill>
              <a:latin typeface="ArialMT"/>
            </a:endParaRPr>
          </a:p>
        </p:txBody>
      </p:sp>
      <p:sp>
        <p:nvSpPr>
          <p:cNvPr id="15" name="TextBox 21">
            <a:extLst>
              <a:ext uri="{FF2B5EF4-FFF2-40B4-BE49-F238E27FC236}">
                <a16:creationId xmlns:a16="http://schemas.microsoft.com/office/drawing/2014/main" id="{4E04CCFF-9240-2847-C14B-0C99EB450B65}"/>
              </a:ext>
            </a:extLst>
          </p:cNvPr>
          <p:cNvSpPr txBox="1"/>
          <p:nvPr/>
        </p:nvSpPr>
        <p:spPr>
          <a:xfrm>
            <a:off x="4024321" y="2990819"/>
            <a:ext cx="2943113" cy="246221"/>
          </a:xfrm>
          <a:prstGeom prst="rect">
            <a:avLst/>
          </a:prstGeom>
          <a:noFill/>
        </p:spPr>
        <p:txBody>
          <a:bodyPr wrap="none" lIns="0" tIns="0" rIns="0" bIns="0" rtlCol="0">
            <a:spAutoFit/>
          </a:bodyPr>
          <a:lstStyle/>
          <a:p>
            <a:pPr algn="l"/>
            <a:r>
              <a:rPr lang="en-US" sz="1600" b="1" u="sng" dirty="0">
                <a:solidFill>
                  <a:srgbClr val="FFFF00"/>
                </a:solidFill>
                <a:latin typeface="ArialMT"/>
              </a:rPr>
              <a:t>Elections </a:t>
            </a:r>
            <a:r>
              <a:rPr lang="en-US" sz="1600" b="1" u="sng" dirty="0" smtClean="0">
                <a:solidFill>
                  <a:srgbClr val="FFFF00"/>
                </a:solidFill>
                <a:latin typeface="ArialMT"/>
              </a:rPr>
              <a:t>Results (2024 -2025)</a:t>
            </a:r>
            <a:endParaRPr lang="en-US" sz="1600" b="1" u="sng" dirty="0">
              <a:solidFill>
                <a:srgbClr val="FFFF00"/>
              </a:solidFill>
              <a:latin typeface="ArialMT"/>
            </a:endParaRPr>
          </a:p>
        </p:txBody>
      </p:sp>
      <p:sp>
        <p:nvSpPr>
          <p:cNvPr id="16" name="Rectangle 15"/>
          <p:cNvSpPr/>
          <p:nvPr/>
        </p:nvSpPr>
        <p:spPr>
          <a:xfrm>
            <a:off x="3895103" y="3418879"/>
            <a:ext cx="5083428" cy="3323987"/>
          </a:xfrm>
          <a:prstGeom prst="rect">
            <a:avLst/>
          </a:prstGeom>
        </p:spPr>
        <p:txBody>
          <a:bodyPr wrap="square">
            <a:spAutoFit/>
          </a:bodyPr>
          <a:lstStyle/>
          <a:p>
            <a:pPr marL="285750" indent="-285750">
              <a:buFont typeface="Arial" panose="020B0604020202020204" pitchFamily="34" charset="0"/>
              <a:buChar char="•"/>
            </a:pPr>
            <a:r>
              <a:rPr lang="en-US" sz="1400" b="1" dirty="0">
                <a:solidFill>
                  <a:srgbClr val="FFFF00"/>
                </a:solidFill>
                <a:latin typeface="ArialMT"/>
              </a:rPr>
              <a:t>2 Spokespersons: </a:t>
            </a:r>
            <a:r>
              <a:rPr lang="en-US" sz="1400" b="1" dirty="0" err="1">
                <a:solidFill>
                  <a:srgbClr val="FFFF00"/>
                </a:solidFill>
                <a:latin typeface="ArialMT"/>
              </a:rPr>
              <a:t>Eraldo</a:t>
            </a:r>
            <a:r>
              <a:rPr lang="en-US" sz="1400" b="1" dirty="0">
                <a:solidFill>
                  <a:srgbClr val="FFFF00"/>
                </a:solidFill>
                <a:latin typeface="ArialMT"/>
              </a:rPr>
              <a:t> </a:t>
            </a:r>
            <a:r>
              <a:rPr lang="en-US" sz="1400" b="1" dirty="0" err="1">
                <a:solidFill>
                  <a:srgbClr val="FFFF00"/>
                </a:solidFill>
                <a:latin typeface="ArialMT"/>
              </a:rPr>
              <a:t>Oliveri</a:t>
            </a:r>
            <a:r>
              <a:rPr lang="en-US" sz="1400" b="1" dirty="0">
                <a:solidFill>
                  <a:srgbClr val="FFFF00"/>
                </a:solidFill>
                <a:latin typeface="ArialMT"/>
              </a:rPr>
              <a:t>, Maxim </a:t>
            </a:r>
            <a:r>
              <a:rPr lang="en-US" sz="1400" b="1" dirty="0" err="1">
                <a:solidFill>
                  <a:srgbClr val="FFFF00"/>
                </a:solidFill>
                <a:latin typeface="ArialMT"/>
              </a:rPr>
              <a:t>Titov</a:t>
            </a:r>
            <a:r>
              <a:rPr lang="en-US" sz="1400" b="1" dirty="0">
                <a:solidFill>
                  <a:srgbClr val="FFFF00"/>
                </a:solidFill>
                <a:latin typeface="ArialMT"/>
              </a:rPr>
              <a:t/>
            </a:r>
            <a:br>
              <a:rPr lang="en-US" sz="1400" b="1" dirty="0">
                <a:solidFill>
                  <a:srgbClr val="FFFF00"/>
                </a:solidFill>
                <a:latin typeface="ArialMT"/>
              </a:rPr>
            </a:br>
            <a:r>
              <a:rPr lang="en-US" sz="1400" b="1" dirty="0">
                <a:solidFill>
                  <a:srgbClr val="FFFF00"/>
                </a:solidFill>
                <a:latin typeface="ArialMT"/>
              </a:rPr>
              <a:t>CB Chair: Anna </a:t>
            </a:r>
            <a:r>
              <a:rPr lang="en-US" sz="1400" b="1" dirty="0" err="1">
                <a:solidFill>
                  <a:srgbClr val="FFFF00"/>
                </a:solidFill>
                <a:latin typeface="ArialMT"/>
              </a:rPr>
              <a:t>Colaleo</a:t>
            </a:r>
            <a:endParaRPr lang="en-US" sz="1400" b="1" dirty="0">
              <a:solidFill>
                <a:srgbClr val="FFFF00"/>
              </a:solidFill>
              <a:latin typeface="ArialMT"/>
            </a:endParaRPr>
          </a:p>
          <a:p>
            <a:pPr marL="285750" indent="-285750">
              <a:buFont typeface="Arial" panose="020B0604020202020204" pitchFamily="34" charset="0"/>
              <a:buChar char="•"/>
            </a:pPr>
            <a:endParaRPr lang="en-US" sz="1400" b="1" dirty="0" smtClean="0">
              <a:solidFill>
                <a:schemeClr val="bg1"/>
              </a:solidFill>
              <a:latin typeface="ArialMT"/>
            </a:endParaRPr>
          </a:p>
          <a:p>
            <a:pPr marL="285750" indent="-285750">
              <a:buFont typeface="Wingdings" panose="05000000000000000000" pitchFamily="2" charset="2"/>
              <a:buChar char="ü"/>
            </a:pPr>
            <a:r>
              <a:rPr lang="en-US" sz="1400" b="1" dirty="0" smtClean="0">
                <a:solidFill>
                  <a:schemeClr val="bg1"/>
                </a:solidFill>
                <a:latin typeface="ArialMT"/>
              </a:rPr>
              <a:t>DRD1 </a:t>
            </a:r>
            <a:r>
              <a:rPr lang="en-US" sz="1400" b="1" dirty="0">
                <a:solidFill>
                  <a:schemeClr val="bg1"/>
                </a:solidFill>
                <a:latin typeface="ArialMT"/>
              </a:rPr>
              <a:t>implementation and </a:t>
            </a:r>
            <a:r>
              <a:rPr lang="en-US" sz="1400" b="1" dirty="0" smtClean="0">
                <a:solidFill>
                  <a:schemeClr val="bg1"/>
                </a:solidFill>
                <a:latin typeface="ArialMT"/>
              </a:rPr>
              <a:t>organization: Community </a:t>
            </a:r>
            <a:r>
              <a:rPr lang="en-US" sz="1400" b="1" dirty="0">
                <a:solidFill>
                  <a:schemeClr val="bg1"/>
                </a:solidFill>
                <a:latin typeface="ArialMT"/>
              </a:rPr>
              <a:t>Driven with key role played by the Implementation Team (about 50 persons) </a:t>
            </a:r>
          </a:p>
          <a:p>
            <a:pPr marL="285750" indent="-285750">
              <a:buFont typeface="Wingdings" panose="05000000000000000000" pitchFamily="2" charset="2"/>
              <a:buChar char="ü"/>
            </a:pPr>
            <a:endParaRPr lang="en-US" sz="1400" b="1" dirty="0" smtClean="0">
              <a:solidFill>
                <a:schemeClr val="bg1"/>
              </a:solidFill>
              <a:latin typeface="ArialMT"/>
            </a:endParaRPr>
          </a:p>
          <a:p>
            <a:pPr marL="285750" indent="-285750">
              <a:buFont typeface="Wingdings" panose="05000000000000000000" pitchFamily="2" charset="2"/>
              <a:buChar char="ü"/>
            </a:pPr>
            <a:r>
              <a:rPr lang="en-US" sz="1400" b="1" dirty="0" smtClean="0">
                <a:solidFill>
                  <a:schemeClr val="bg1"/>
                </a:solidFill>
                <a:latin typeface="ArialMT"/>
              </a:rPr>
              <a:t>DRD1 Management </a:t>
            </a:r>
            <a:r>
              <a:rPr lang="en-US" sz="1400" b="1" dirty="0">
                <a:solidFill>
                  <a:schemeClr val="bg1"/>
                </a:solidFill>
                <a:latin typeface="ArialMT"/>
              </a:rPr>
              <a:t>Elections and Organization approved by CB. All roles will be </a:t>
            </a:r>
            <a:r>
              <a:rPr lang="en-US" sz="1400" b="1" dirty="0" smtClean="0">
                <a:solidFill>
                  <a:schemeClr val="bg1"/>
                </a:solidFill>
                <a:latin typeface="ArialMT"/>
              </a:rPr>
              <a:t>approved by DRD1 Meting in June 2024</a:t>
            </a:r>
            <a:endParaRPr lang="en-US" sz="1400" b="1" dirty="0">
              <a:solidFill>
                <a:schemeClr val="bg1"/>
              </a:solidFill>
              <a:latin typeface="ArialMT"/>
            </a:endParaRPr>
          </a:p>
          <a:p>
            <a:pPr marL="285750" indent="-285750">
              <a:buFont typeface="Wingdings" panose="05000000000000000000" pitchFamily="2" charset="2"/>
              <a:buChar char="ü"/>
            </a:pPr>
            <a:endParaRPr lang="en-US" sz="1400" b="1" dirty="0">
              <a:solidFill>
                <a:schemeClr val="bg1"/>
              </a:solidFill>
              <a:latin typeface="ArialMT"/>
            </a:endParaRPr>
          </a:p>
          <a:p>
            <a:pPr marL="285750" indent="-285750">
              <a:buFont typeface="Wingdings" panose="05000000000000000000" pitchFamily="2" charset="2"/>
              <a:buChar char="ü"/>
            </a:pPr>
            <a:r>
              <a:rPr lang="en-US" sz="1400" b="1" dirty="0">
                <a:solidFill>
                  <a:schemeClr val="bg1"/>
                </a:solidFill>
                <a:latin typeface="ArialMT"/>
              </a:rPr>
              <a:t>DRD1 Activities started</a:t>
            </a:r>
          </a:p>
          <a:p>
            <a:pPr marL="285750" indent="-285750">
              <a:buFont typeface="Wingdings" panose="05000000000000000000" pitchFamily="2" charset="2"/>
              <a:buChar char="ü"/>
            </a:pPr>
            <a:endParaRPr lang="en-US" sz="1400" b="1" dirty="0" smtClean="0">
              <a:solidFill>
                <a:schemeClr val="bg1"/>
              </a:solidFill>
              <a:latin typeface="ArialMT"/>
            </a:endParaRPr>
          </a:p>
          <a:p>
            <a:pPr marL="285750" indent="-285750">
              <a:buFont typeface="Wingdings" panose="05000000000000000000" pitchFamily="2" charset="2"/>
              <a:buChar char="ü"/>
            </a:pPr>
            <a:r>
              <a:rPr lang="en-US" sz="1400" b="1" dirty="0" smtClean="0">
                <a:solidFill>
                  <a:schemeClr val="bg1"/>
                </a:solidFill>
                <a:latin typeface="ArialMT"/>
              </a:rPr>
              <a:t>Prompt </a:t>
            </a:r>
            <a:r>
              <a:rPr lang="en-US" sz="1400" b="1" dirty="0">
                <a:solidFill>
                  <a:schemeClr val="bg1"/>
                </a:solidFill>
                <a:latin typeface="ArialMT"/>
              </a:rPr>
              <a:t>actions required to preserve and enhance the current momentum in the community</a:t>
            </a:r>
          </a:p>
        </p:txBody>
      </p:sp>
    </p:spTree>
    <p:extLst>
      <p:ext uri="{BB962C8B-B14F-4D97-AF65-F5344CB8AC3E}">
        <p14:creationId xmlns:p14="http://schemas.microsoft.com/office/powerpoint/2010/main" val="11022850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6042" y="-20241"/>
            <a:ext cx="9196554" cy="6878241"/>
          </a:xfrm>
          <a:prstGeom prst="rect">
            <a:avLst/>
          </a:prstGeom>
        </p:spPr>
      </p:pic>
      <p:sp>
        <p:nvSpPr>
          <p:cNvPr id="9" name="TextBox 7">
            <a:extLst>
              <a:ext uri="{FF2B5EF4-FFF2-40B4-BE49-F238E27FC236}">
                <a16:creationId xmlns:a16="http://schemas.microsoft.com/office/drawing/2014/main" id="{9AB611F1-0421-C7C2-3F98-165D687887C9}"/>
              </a:ext>
            </a:extLst>
          </p:cNvPr>
          <p:cNvSpPr txBox="1"/>
          <p:nvPr/>
        </p:nvSpPr>
        <p:spPr>
          <a:xfrm>
            <a:off x="63594" y="778810"/>
            <a:ext cx="3262311" cy="3046988"/>
          </a:xfrm>
          <a:prstGeom prst="rect">
            <a:avLst/>
          </a:prstGeom>
          <a:noFill/>
        </p:spPr>
        <p:txBody>
          <a:bodyPr wrap="square" lIns="91440" tIns="45720" rIns="91440" bIns="45720" anchor="t">
            <a:spAutoFit/>
          </a:bodyPr>
          <a:lstStyle/>
          <a:p>
            <a:r>
              <a:rPr lang="en-US" sz="1600" b="1" dirty="0">
                <a:solidFill>
                  <a:srgbClr val="FFFF00"/>
                </a:solidFill>
                <a:latin typeface="Arial" panose="020B0604020202020204" pitchFamily="34" charset="0"/>
                <a:cs typeface="Arial" panose="020B0604020202020204" pitchFamily="34" charset="0"/>
              </a:rPr>
              <a:t>1</a:t>
            </a:r>
            <a:r>
              <a:rPr lang="en-US" sz="1600" b="1" baseline="30000" dirty="0">
                <a:solidFill>
                  <a:srgbClr val="FFFF00"/>
                </a:solidFill>
                <a:latin typeface="Arial" panose="020B0604020202020204" pitchFamily="34" charset="0"/>
                <a:cs typeface="Arial" panose="020B0604020202020204" pitchFamily="34" charset="0"/>
              </a:rPr>
              <a:t>st</a:t>
            </a:r>
            <a:r>
              <a:rPr lang="en-US" sz="1600" b="1" dirty="0">
                <a:solidFill>
                  <a:srgbClr val="FFFF00"/>
                </a:solidFill>
                <a:latin typeface="Arial" panose="020B0604020202020204" pitchFamily="34" charset="0"/>
                <a:cs typeface="Arial" panose="020B0604020202020204" pitchFamily="34" charset="0"/>
              </a:rPr>
              <a:t> Collaboration Meeting</a:t>
            </a:r>
          </a:p>
          <a:p>
            <a:r>
              <a:rPr lang="en-US" sz="1600" b="1" dirty="0" smtClean="0">
                <a:solidFill>
                  <a:srgbClr val="FFFF00"/>
                </a:solidFill>
                <a:latin typeface="Arial" panose="020B0604020202020204" pitchFamily="34" charset="0"/>
                <a:cs typeface="Arial" panose="020B0604020202020204" pitchFamily="34" charset="0"/>
              </a:rPr>
              <a:t>Jan. 29-Feb. </a:t>
            </a:r>
            <a:r>
              <a:rPr lang="en-US" sz="1600" b="1" dirty="0">
                <a:solidFill>
                  <a:srgbClr val="FFFF00"/>
                </a:solidFill>
                <a:latin typeface="Arial" panose="020B0604020202020204" pitchFamily="34" charset="0"/>
                <a:cs typeface="Arial" panose="020B0604020202020204" pitchFamily="34" charset="0"/>
              </a:rPr>
              <a:t>2 (CERN</a:t>
            </a:r>
            <a:r>
              <a:rPr lang="en-US" sz="1600" b="1" dirty="0" smtClean="0">
                <a:solidFill>
                  <a:srgbClr val="FFFF00"/>
                </a:solidFill>
                <a:latin typeface="Arial" panose="020B0604020202020204" pitchFamily="34" charset="0"/>
                <a:cs typeface="Arial" panose="020B0604020202020204" pitchFamily="34" charset="0"/>
              </a:rPr>
              <a:t>):</a:t>
            </a:r>
          </a:p>
          <a:p>
            <a:r>
              <a:rPr lang="en-US" sz="1600" b="1" dirty="0">
                <a:solidFill>
                  <a:schemeClr val="bg1"/>
                </a:solidFill>
                <a:latin typeface="Arial" panose="020B0604020202020204" pitchFamily="34" charset="0"/>
                <a:cs typeface="Arial" panose="020B0604020202020204" pitchFamily="34" charset="0"/>
              </a:rPr>
              <a:t>https://indico.cern.ch/event/1360282/</a:t>
            </a:r>
          </a:p>
          <a:p>
            <a:endParaRPr lang="en-US" sz="1600" b="1" dirty="0">
              <a:solidFill>
                <a:schemeClr val="bg1"/>
              </a:solidFill>
              <a:latin typeface="Arial" panose="020B0604020202020204" pitchFamily="34" charset="0"/>
              <a:cs typeface="Arial" panose="020B0604020202020204" pitchFamily="34" charset="0"/>
            </a:endParaRPr>
          </a:p>
          <a:p>
            <a:r>
              <a:rPr lang="en-US" sz="1600" b="1" dirty="0">
                <a:solidFill>
                  <a:srgbClr val="FFFF00"/>
                </a:solidFill>
                <a:latin typeface="Arial" panose="020B0604020202020204" pitchFamily="34" charset="0"/>
                <a:cs typeface="Arial" panose="020B0604020202020204" pitchFamily="34" charset="0"/>
              </a:rPr>
              <a:t>2</a:t>
            </a:r>
            <a:r>
              <a:rPr lang="en-US" sz="1600" b="1" baseline="30000" dirty="0">
                <a:solidFill>
                  <a:srgbClr val="FFFF00"/>
                </a:solidFill>
                <a:latin typeface="Arial" panose="020B0604020202020204" pitchFamily="34" charset="0"/>
                <a:cs typeface="Arial" panose="020B0604020202020204" pitchFamily="34" charset="0"/>
              </a:rPr>
              <a:t>nd</a:t>
            </a:r>
            <a:r>
              <a:rPr lang="en-US" sz="1600" b="1" dirty="0">
                <a:solidFill>
                  <a:srgbClr val="FFFF00"/>
                </a:solidFill>
                <a:latin typeface="Arial" panose="020B0604020202020204" pitchFamily="34" charset="0"/>
                <a:cs typeface="Arial" panose="020B0604020202020204" pitchFamily="34" charset="0"/>
              </a:rPr>
              <a:t> Collaboration Meeting</a:t>
            </a:r>
          </a:p>
          <a:p>
            <a:r>
              <a:rPr lang="en-US" sz="1600" b="1" dirty="0">
                <a:solidFill>
                  <a:srgbClr val="FFFF00"/>
                </a:solidFill>
                <a:latin typeface="Arial" panose="020B0604020202020204" pitchFamily="34" charset="0"/>
                <a:cs typeface="Arial" panose="020B0604020202020204" pitchFamily="34" charset="0"/>
              </a:rPr>
              <a:t>June </a:t>
            </a:r>
            <a:r>
              <a:rPr lang="en-US" sz="1600" b="1" dirty="0" smtClean="0">
                <a:solidFill>
                  <a:srgbClr val="FFFF00"/>
                </a:solidFill>
                <a:latin typeface="Arial" panose="020B0604020202020204" pitchFamily="34" charset="0"/>
                <a:cs typeface="Arial" panose="020B0604020202020204" pitchFamily="34" charset="0"/>
              </a:rPr>
              <a:t>17-21 (CERN):</a:t>
            </a:r>
          </a:p>
          <a:p>
            <a:r>
              <a:rPr lang="en-US" sz="1600" b="1" dirty="0">
                <a:solidFill>
                  <a:schemeClr val="bg1"/>
                </a:solidFill>
                <a:latin typeface="Arial" panose="020B0604020202020204" pitchFamily="34" charset="0"/>
                <a:cs typeface="Arial" panose="020B0604020202020204" pitchFamily="34" charset="0"/>
              </a:rPr>
              <a:t>https://indico.cern.ch/event/1413681/</a:t>
            </a:r>
            <a:endParaRPr lang="en-US" sz="1600" b="1" dirty="0" smtClean="0">
              <a:solidFill>
                <a:schemeClr val="bg1"/>
              </a:solidFill>
              <a:latin typeface="Arial" panose="020B0604020202020204" pitchFamily="34" charset="0"/>
              <a:cs typeface="Arial" panose="020B0604020202020204" pitchFamily="34" charset="0"/>
            </a:endParaRPr>
          </a:p>
          <a:p>
            <a:endParaRPr lang="en-US" sz="1600" b="1" dirty="0">
              <a:solidFill>
                <a:srgbClr val="FFFF00"/>
              </a:solidFill>
              <a:latin typeface="Arial" panose="020B0604020202020204" pitchFamily="34" charset="0"/>
              <a:cs typeface="Arial" panose="020B0604020202020204" pitchFamily="34" charset="0"/>
            </a:endParaRPr>
          </a:p>
          <a:p>
            <a:r>
              <a:rPr lang="en-US" sz="1600" b="1" dirty="0">
                <a:solidFill>
                  <a:srgbClr val="FFFF00"/>
                </a:solidFill>
                <a:latin typeface="Arial"/>
                <a:cs typeface="Arial"/>
              </a:rPr>
              <a:t>3</a:t>
            </a:r>
            <a:r>
              <a:rPr lang="en-US" sz="1600" b="1" baseline="30000" dirty="0">
                <a:solidFill>
                  <a:srgbClr val="FFFF00"/>
                </a:solidFill>
                <a:latin typeface="Arial"/>
                <a:cs typeface="Arial"/>
              </a:rPr>
              <a:t>rd</a:t>
            </a:r>
            <a:r>
              <a:rPr lang="en-US" sz="1600" b="1" dirty="0">
                <a:solidFill>
                  <a:srgbClr val="FFFF00"/>
                </a:solidFill>
                <a:latin typeface="Arial"/>
                <a:cs typeface="Arial"/>
              </a:rPr>
              <a:t> Collaboration Meeting</a:t>
            </a:r>
          </a:p>
          <a:p>
            <a:r>
              <a:rPr lang="en-US" sz="1600" b="1" dirty="0">
                <a:solidFill>
                  <a:srgbClr val="FFFF00"/>
                </a:solidFill>
                <a:latin typeface="Arial"/>
                <a:cs typeface="Arial"/>
              </a:rPr>
              <a:t>December </a:t>
            </a:r>
            <a:r>
              <a:rPr lang="en-US" sz="1600" b="1" dirty="0" smtClean="0">
                <a:solidFill>
                  <a:srgbClr val="FFFF00"/>
                </a:solidFill>
                <a:latin typeface="Arial"/>
                <a:cs typeface="Arial"/>
              </a:rPr>
              <a:t>9-13 (CERN)</a:t>
            </a:r>
            <a:endParaRPr lang="en-US" sz="1600" dirty="0">
              <a:solidFill>
                <a:srgbClr val="FFFF00"/>
              </a:solidFill>
              <a:latin typeface="Arial"/>
              <a:cs typeface="Arial"/>
            </a:endParaRPr>
          </a:p>
        </p:txBody>
      </p:sp>
      <p:pic>
        <p:nvPicPr>
          <p:cNvPr id="10" name="Image 9"/>
          <p:cNvPicPr>
            <a:picLocks noChangeAspect="1"/>
          </p:cNvPicPr>
          <p:nvPr/>
        </p:nvPicPr>
        <p:blipFill>
          <a:blip r:embed="rId3"/>
          <a:stretch>
            <a:fillRect/>
          </a:stretch>
        </p:blipFill>
        <p:spPr>
          <a:xfrm>
            <a:off x="3405541" y="853590"/>
            <a:ext cx="5662879" cy="3024336"/>
          </a:xfrm>
          <a:prstGeom prst="rect">
            <a:avLst/>
          </a:prstGeom>
        </p:spPr>
      </p:pic>
      <p:sp>
        <p:nvSpPr>
          <p:cNvPr id="11" name="Rectangle 1027"/>
          <p:cNvSpPr txBox="1">
            <a:spLocks noChangeArrowheads="1"/>
          </p:cNvSpPr>
          <p:nvPr/>
        </p:nvSpPr>
        <p:spPr bwMode="auto">
          <a:xfrm>
            <a:off x="187917" y="-86256"/>
            <a:ext cx="919655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DRD1 Collaboration &amp; Future Events: JOIN US !!!  </a:t>
            </a:r>
            <a:endParaRPr lang="en-GB" sz="2800" b="1" kern="0" dirty="0">
              <a:solidFill>
                <a:srgbClr val="336699"/>
              </a:solidFill>
              <a:effectLst>
                <a:outerShdw blurRad="38100" dist="38100" dir="2700000">
                  <a:srgbClr val="000000"/>
                </a:outerShdw>
              </a:effectLst>
              <a:latin typeface="ArialMT"/>
            </a:endParaRPr>
          </a:p>
        </p:txBody>
      </p:sp>
      <p:sp>
        <p:nvSpPr>
          <p:cNvPr id="12" name="ZoneTexte 11"/>
          <p:cNvSpPr txBox="1"/>
          <p:nvPr/>
        </p:nvSpPr>
        <p:spPr>
          <a:xfrm>
            <a:off x="3923928" y="471033"/>
            <a:ext cx="4945328" cy="307777"/>
          </a:xfrm>
          <a:prstGeom prst="rect">
            <a:avLst/>
          </a:prstGeom>
          <a:noFill/>
        </p:spPr>
        <p:txBody>
          <a:bodyPr wrap="none" rtlCol="0">
            <a:spAutoFit/>
          </a:bodyPr>
          <a:lstStyle/>
          <a:p>
            <a:r>
              <a:rPr lang="en-US" sz="1400" b="1" dirty="0" smtClean="0">
                <a:solidFill>
                  <a:schemeClr val="bg1"/>
                </a:solidFill>
                <a:latin typeface="ArialMT"/>
              </a:rPr>
              <a:t>1</a:t>
            </a:r>
            <a:r>
              <a:rPr lang="en-US" sz="1400" b="1" baseline="30000" dirty="0" smtClean="0">
                <a:solidFill>
                  <a:schemeClr val="bg1"/>
                </a:solidFill>
                <a:latin typeface="ArialMT"/>
              </a:rPr>
              <a:t>st</a:t>
            </a:r>
            <a:r>
              <a:rPr lang="en-US" sz="1400" b="1" dirty="0" smtClean="0">
                <a:solidFill>
                  <a:schemeClr val="bg1"/>
                </a:solidFill>
                <a:latin typeface="ArialMT"/>
              </a:rPr>
              <a:t> DRD Collaboration Meeting Agenda (Jan. 29 – </a:t>
            </a:r>
            <a:r>
              <a:rPr lang="en-US" sz="1400" b="1" dirty="0">
                <a:solidFill>
                  <a:schemeClr val="bg1"/>
                </a:solidFill>
                <a:latin typeface="ArialMT"/>
              </a:rPr>
              <a:t>F</a:t>
            </a:r>
            <a:r>
              <a:rPr lang="en-US" sz="1400" b="1" dirty="0" smtClean="0">
                <a:solidFill>
                  <a:schemeClr val="bg1"/>
                </a:solidFill>
                <a:latin typeface="ArialMT"/>
              </a:rPr>
              <a:t>eb. 2)</a:t>
            </a:r>
            <a:endParaRPr lang="fr-FR" sz="1400" b="1" dirty="0">
              <a:solidFill>
                <a:schemeClr val="bg1"/>
              </a:solidFill>
              <a:latin typeface="ArialMT"/>
            </a:endParaRPr>
          </a:p>
        </p:txBody>
      </p:sp>
      <p:sp>
        <p:nvSpPr>
          <p:cNvPr id="13" name="TextBox 4">
            <a:extLst>
              <a:ext uri="{FF2B5EF4-FFF2-40B4-BE49-F238E27FC236}">
                <a16:creationId xmlns:a16="http://schemas.microsoft.com/office/drawing/2014/main" id="{9D1D69CD-70CC-A35E-DB1C-93ECE92C816B}"/>
              </a:ext>
            </a:extLst>
          </p:cNvPr>
          <p:cNvSpPr txBox="1"/>
          <p:nvPr/>
        </p:nvSpPr>
        <p:spPr>
          <a:xfrm>
            <a:off x="31837" y="5664150"/>
            <a:ext cx="9508715" cy="1077218"/>
          </a:xfrm>
          <a:prstGeom prst="rect">
            <a:avLst/>
          </a:prstGeom>
          <a:noFill/>
        </p:spPr>
        <p:txBody>
          <a:bodyPr wrap="square" rtlCol="0">
            <a:spAutoFit/>
          </a:bodyPr>
          <a:lstStyle/>
          <a:p>
            <a:r>
              <a:rPr lang="en-US" sz="1600" b="1" dirty="0" smtClean="0">
                <a:solidFill>
                  <a:srgbClr val="FFFF00"/>
                </a:solidFill>
                <a:latin typeface="Arial" panose="020B0604020202020204" pitchFamily="34" charset="0"/>
                <a:cs typeface="Arial" panose="020B0604020202020204" pitchFamily="34" charset="0"/>
              </a:rPr>
              <a:t>2024 Gaseous Detector Conferences &amp; Schools:</a:t>
            </a:r>
            <a:endParaRPr lang="en-US" sz="1600" b="1" dirty="0">
              <a:solidFill>
                <a:srgbClr val="FFFF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1" dirty="0" smtClean="0">
                <a:solidFill>
                  <a:schemeClr val="bg1"/>
                </a:solidFill>
                <a:latin typeface="Arial" panose="020B0604020202020204" pitchFamily="34" charset="0"/>
                <a:cs typeface="Arial" panose="020B0604020202020204" pitchFamily="34" charset="0"/>
              </a:rPr>
              <a:t>RPC2024 Conference, </a:t>
            </a:r>
            <a:r>
              <a:rPr lang="en-US" sz="1600" b="1" dirty="0">
                <a:solidFill>
                  <a:schemeClr val="bg1"/>
                </a:solidFill>
                <a:latin typeface="Arial" panose="020B0604020202020204" pitchFamily="34" charset="0"/>
                <a:cs typeface="Arial" panose="020B0604020202020204" pitchFamily="34" charset="0"/>
              </a:rPr>
              <a:t>Santiago, 9-13 September: https://indico.cern.ch/event/1354736 </a:t>
            </a:r>
          </a:p>
          <a:p>
            <a:pPr marL="285750" indent="-285750">
              <a:buFont typeface="Arial" panose="020B0604020202020204" pitchFamily="34" charset="0"/>
              <a:buChar char="•"/>
            </a:pPr>
            <a:r>
              <a:rPr lang="en-US" sz="1600" b="1" dirty="0" smtClean="0">
                <a:solidFill>
                  <a:schemeClr val="bg1"/>
                </a:solidFill>
                <a:latin typeface="Arial" panose="020B0604020202020204" pitchFamily="34" charset="0"/>
                <a:cs typeface="Arial" panose="020B0604020202020204" pitchFamily="34" charset="0"/>
              </a:rPr>
              <a:t>MPGD2024 Conference, </a:t>
            </a:r>
            <a:r>
              <a:rPr lang="en-US" sz="1600" b="1" dirty="0">
                <a:solidFill>
                  <a:schemeClr val="bg1"/>
                </a:solidFill>
                <a:latin typeface="Arial" panose="020B0604020202020204" pitchFamily="34" charset="0"/>
                <a:cs typeface="Arial" panose="020B0604020202020204" pitchFamily="34" charset="0"/>
              </a:rPr>
              <a:t>Hefei, 14-18 October: https://mpgd2024.aconf.org</a:t>
            </a:r>
          </a:p>
          <a:p>
            <a:pPr marL="285750" indent="-285750">
              <a:buFont typeface="Arial" panose="020B0604020202020204" pitchFamily="34" charset="0"/>
              <a:buChar char="•"/>
            </a:pPr>
            <a:r>
              <a:rPr lang="en-US" sz="1600" b="1" dirty="0" smtClean="0">
                <a:solidFill>
                  <a:schemeClr val="bg1"/>
                </a:solidFill>
                <a:latin typeface="Arial" panose="020B0604020202020204" pitchFamily="34" charset="0"/>
                <a:cs typeface="Arial" panose="020B0604020202020204" pitchFamily="34" charset="0"/>
              </a:rPr>
              <a:t>DRD1 Gaseous Detector School, Nov. 27 – Dec. </a:t>
            </a:r>
            <a:r>
              <a:rPr lang="en-US" sz="1600" b="1" dirty="0">
                <a:solidFill>
                  <a:schemeClr val="bg1"/>
                </a:solidFill>
                <a:latin typeface="Arial" panose="020B0604020202020204" pitchFamily="34" charset="0"/>
                <a:cs typeface="Arial" panose="020B0604020202020204" pitchFamily="34" charset="0"/>
              </a:rPr>
              <a:t>6: https://</a:t>
            </a:r>
            <a:r>
              <a:rPr lang="en-US" sz="1600" b="1" dirty="0" smtClean="0">
                <a:solidFill>
                  <a:schemeClr val="bg1"/>
                </a:solidFill>
                <a:latin typeface="Arial" panose="020B0604020202020204" pitchFamily="34" charset="0"/>
                <a:cs typeface="Arial" panose="020B0604020202020204" pitchFamily="34" charset="0"/>
              </a:rPr>
              <a:t>indico.cern.ch/e/drd1school2024</a:t>
            </a:r>
            <a:endParaRPr lang="en-US" sz="1600" b="1" dirty="0">
              <a:solidFill>
                <a:schemeClr val="bg1"/>
              </a:solidFill>
              <a:latin typeface="Arial" panose="020B0604020202020204" pitchFamily="34" charset="0"/>
              <a:cs typeface="Arial" panose="020B0604020202020204" pitchFamily="34" charset="0"/>
            </a:endParaRPr>
          </a:p>
        </p:txBody>
      </p:sp>
      <p:sp>
        <p:nvSpPr>
          <p:cNvPr id="14" name="ZoneTexte 13"/>
          <p:cNvSpPr txBox="1"/>
          <p:nvPr/>
        </p:nvSpPr>
        <p:spPr>
          <a:xfrm>
            <a:off x="35496" y="4005064"/>
            <a:ext cx="6860661" cy="1600438"/>
          </a:xfrm>
          <a:prstGeom prst="rect">
            <a:avLst/>
          </a:prstGeom>
          <a:noFill/>
        </p:spPr>
        <p:txBody>
          <a:bodyPr wrap="none" rtlCol="0">
            <a:spAutoFit/>
          </a:bodyPr>
          <a:lstStyle/>
          <a:p>
            <a:r>
              <a:rPr lang="en-US" sz="1400" b="1" dirty="0" smtClean="0">
                <a:solidFill>
                  <a:srgbClr val="FFFF00"/>
                </a:solidFill>
                <a:latin typeface="ArialMT"/>
              </a:rPr>
              <a:t>More information on DRD1- related issues:</a:t>
            </a:r>
          </a:p>
          <a:p>
            <a:r>
              <a:rPr lang="en-US" sz="1400" b="1" dirty="0" smtClean="0">
                <a:solidFill>
                  <a:schemeClr val="bg1">
                    <a:lumMod val="95000"/>
                  </a:schemeClr>
                </a:solidFill>
                <a:latin typeface="ArialMT"/>
              </a:rPr>
              <a:t>- Symposium </a:t>
            </a:r>
            <a:r>
              <a:rPr lang="en-US" sz="1400" b="1" dirty="0">
                <a:solidFill>
                  <a:schemeClr val="bg1">
                    <a:lumMod val="95000"/>
                  </a:schemeClr>
                </a:solidFill>
                <a:latin typeface="ArialMT"/>
              </a:rPr>
              <a:t>of Task Force 1: https://indico.cern.ch/event/999799/</a:t>
            </a:r>
          </a:p>
          <a:p>
            <a:r>
              <a:rPr lang="en-US" sz="1400" b="1" dirty="0" smtClean="0">
                <a:solidFill>
                  <a:schemeClr val="bg1">
                    <a:lumMod val="95000"/>
                  </a:schemeClr>
                </a:solidFill>
                <a:latin typeface="ArialMT"/>
              </a:rPr>
              <a:t>- ECFA </a:t>
            </a:r>
            <a:r>
              <a:rPr lang="en-US" sz="1400" b="1" dirty="0">
                <a:solidFill>
                  <a:schemeClr val="bg1">
                    <a:lumMod val="95000"/>
                  </a:schemeClr>
                </a:solidFill>
                <a:latin typeface="ArialMT"/>
              </a:rPr>
              <a:t>Detector R&amp;D Roadmap (chapter 1): https://cds.cern.ch/record/2784893</a:t>
            </a:r>
            <a:endParaRPr lang="en-US" sz="1400" b="1" dirty="0" smtClean="0">
              <a:solidFill>
                <a:schemeClr val="bg1">
                  <a:lumMod val="95000"/>
                </a:schemeClr>
              </a:solidFill>
              <a:latin typeface="ArialMT"/>
            </a:endParaRPr>
          </a:p>
          <a:p>
            <a:r>
              <a:rPr lang="en-US" sz="1400" b="1" dirty="0" smtClean="0">
                <a:solidFill>
                  <a:schemeClr val="bg1">
                    <a:lumMod val="95000"/>
                  </a:schemeClr>
                </a:solidFill>
                <a:latin typeface="ArialMT"/>
              </a:rPr>
              <a:t>- DRD1 </a:t>
            </a:r>
            <a:r>
              <a:rPr lang="en-US" sz="1400" b="1" dirty="0">
                <a:solidFill>
                  <a:schemeClr val="bg1">
                    <a:lumMod val="95000"/>
                  </a:schemeClr>
                </a:solidFill>
                <a:latin typeface="ArialMT"/>
              </a:rPr>
              <a:t>Proposal: https://cds.cern.ch/record/2885937 </a:t>
            </a:r>
          </a:p>
          <a:p>
            <a:r>
              <a:rPr lang="en-US" sz="1400" b="1" dirty="0" smtClean="0">
                <a:solidFill>
                  <a:schemeClr val="bg1">
                    <a:lumMod val="95000"/>
                  </a:schemeClr>
                </a:solidFill>
                <a:latin typeface="ArialMT"/>
              </a:rPr>
              <a:t>- DRD1 </a:t>
            </a:r>
            <a:r>
              <a:rPr lang="en-US" sz="1400" b="1" dirty="0">
                <a:solidFill>
                  <a:schemeClr val="bg1">
                    <a:lumMod val="95000"/>
                  </a:schemeClr>
                </a:solidFill>
                <a:latin typeface="ArialMT"/>
              </a:rPr>
              <a:t>Website: https://drd1.web.cern.ch/ </a:t>
            </a:r>
          </a:p>
          <a:p>
            <a:r>
              <a:rPr lang="en-US" sz="1400" b="1" dirty="0" smtClean="0">
                <a:solidFill>
                  <a:schemeClr val="bg1">
                    <a:lumMod val="95000"/>
                  </a:schemeClr>
                </a:solidFill>
                <a:latin typeface="ArialMT"/>
              </a:rPr>
              <a:t>- Working </a:t>
            </a:r>
            <a:r>
              <a:rPr lang="en-US" sz="1400" b="1" dirty="0">
                <a:solidFill>
                  <a:schemeClr val="bg1">
                    <a:lumMod val="95000"/>
                  </a:schemeClr>
                </a:solidFill>
                <a:latin typeface="ArialMT"/>
              </a:rPr>
              <a:t>Groups: https://drd1.web.cern.ch/working-groups </a:t>
            </a:r>
          </a:p>
          <a:p>
            <a:r>
              <a:rPr lang="en-US" sz="1400" b="1" dirty="0" smtClean="0">
                <a:solidFill>
                  <a:schemeClr val="bg1">
                    <a:lumMod val="95000"/>
                  </a:schemeClr>
                </a:solidFill>
                <a:latin typeface="ArialMT"/>
              </a:rPr>
              <a:t>- Work </a:t>
            </a:r>
            <a:r>
              <a:rPr lang="en-US" sz="1400" b="1" dirty="0">
                <a:solidFill>
                  <a:schemeClr val="bg1">
                    <a:lumMod val="95000"/>
                  </a:schemeClr>
                </a:solidFill>
                <a:latin typeface="ArialMT"/>
              </a:rPr>
              <a:t>Packages: https://drd1.web.cern.ch/wp </a:t>
            </a:r>
          </a:p>
        </p:txBody>
      </p:sp>
    </p:spTree>
    <p:extLst>
      <p:ext uri="{BB962C8B-B14F-4D97-AF65-F5344CB8AC3E}">
        <p14:creationId xmlns:p14="http://schemas.microsoft.com/office/powerpoint/2010/main" val="1880836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2204" y="0"/>
            <a:ext cx="9201760" cy="6858000"/>
          </a:xfrm>
          <a:prstGeom prst="rect">
            <a:avLst/>
          </a:prstGeom>
        </p:spPr>
      </p:pic>
      <p:sp>
        <p:nvSpPr>
          <p:cNvPr id="4" name="TextBox 19"/>
          <p:cNvSpPr txBox="1"/>
          <p:nvPr/>
        </p:nvSpPr>
        <p:spPr>
          <a:xfrm>
            <a:off x="4860032" y="5229200"/>
            <a:ext cx="4211960" cy="830997"/>
          </a:xfrm>
          <a:prstGeom prst="rect">
            <a:avLst/>
          </a:prstGeom>
          <a:solidFill>
            <a:srgbClr val="006600"/>
          </a:solidFill>
        </p:spPr>
        <p:txBody>
          <a:bodyPr wrap="square" rtlCol="0">
            <a:spAutoFit/>
          </a:bodyPr>
          <a:lstStyle/>
          <a:p>
            <a:pPr algn="ctr"/>
            <a:r>
              <a:rPr lang="en-US" sz="1200" b="1" dirty="0" smtClean="0">
                <a:solidFill>
                  <a:schemeClr val="bg1"/>
                </a:solidFill>
                <a:latin typeface="ArialMT"/>
              </a:rPr>
              <a:t>P. </a:t>
            </a:r>
            <a:r>
              <a:rPr lang="en-US" sz="1200" b="1" dirty="0" err="1" smtClean="0">
                <a:solidFill>
                  <a:schemeClr val="bg1"/>
                </a:solidFill>
                <a:latin typeface="ArialMT"/>
              </a:rPr>
              <a:t>Sphicas</a:t>
            </a:r>
            <a:r>
              <a:rPr lang="en-US" sz="1200" b="1" dirty="0" smtClean="0">
                <a:solidFill>
                  <a:schemeClr val="bg1"/>
                </a:solidFill>
                <a:latin typeface="ArialMT"/>
              </a:rPr>
              <a:t>, ECFA Chair, CERN-UA Conference, May 28:</a:t>
            </a:r>
          </a:p>
          <a:p>
            <a:pPr algn="ctr"/>
            <a:r>
              <a:rPr lang="en-US" sz="1200" b="1" dirty="0">
                <a:solidFill>
                  <a:schemeClr val="bg1"/>
                </a:solidFill>
                <a:latin typeface="ArialMT"/>
              </a:rPr>
              <a:t>https://indico.cern.ch/event/1395415/contributions/5929907/attachments/2864969/5016019/2024-05-27-ECFA-Report-Ukraine.pdf</a:t>
            </a:r>
            <a:endParaRPr lang="en-US" sz="1200" b="1" dirty="0" smtClean="0">
              <a:solidFill>
                <a:schemeClr val="bg1"/>
              </a:solidFill>
              <a:latin typeface="ArialMT"/>
            </a:endParaRPr>
          </a:p>
        </p:txBody>
      </p:sp>
    </p:spTree>
    <p:extLst>
      <p:ext uri="{BB962C8B-B14F-4D97-AF65-F5344CB8AC3E}">
        <p14:creationId xmlns:p14="http://schemas.microsoft.com/office/powerpoint/2010/main" val="20779138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p:cNvPicPr>
            <a:picLocks noChangeAspect="1"/>
          </p:cNvPicPr>
          <p:nvPr/>
        </p:nvPicPr>
        <p:blipFill>
          <a:blip r:embed="rId2"/>
          <a:stretch>
            <a:fillRect/>
          </a:stretch>
        </p:blipFill>
        <p:spPr>
          <a:xfrm>
            <a:off x="1" y="0"/>
            <a:ext cx="9144000" cy="6865085"/>
          </a:xfrm>
          <a:prstGeom prst="rect">
            <a:avLst/>
          </a:prstGeom>
        </p:spPr>
      </p:pic>
      <p:sp>
        <p:nvSpPr>
          <p:cNvPr id="2" name="Title 3">
            <a:extLst>
              <a:ext uri="{FF2B5EF4-FFF2-40B4-BE49-F238E27FC236}">
                <a16:creationId xmlns:a16="http://schemas.microsoft.com/office/drawing/2014/main" id="{EE18A306-0253-1A76-AAA6-58B1176B537E}"/>
              </a:ext>
            </a:extLst>
          </p:cNvPr>
          <p:cNvSpPr txBox="1">
            <a:spLocks/>
          </p:cNvSpPr>
          <p:nvPr/>
        </p:nvSpPr>
        <p:spPr>
          <a:xfrm>
            <a:off x="521518" y="-94851"/>
            <a:ext cx="7736682" cy="941255"/>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00000"/>
              </a:lnSpc>
            </a:pPr>
            <a:r>
              <a:rPr lang="en-GB" sz="2400" b="1" dirty="0" smtClean="0">
                <a:solidFill>
                  <a:srgbClr val="FFFF00"/>
                </a:solidFill>
                <a:latin typeface="ArialMT"/>
                <a:cs typeface="Arial" panose="020B0604020202020204" pitchFamily="34" charset="0"/>
              </a:rPr>
              <a:t>CERN RB approval &amp; DRDC recommendation and guidelines in view of the first review and next steps</a:t>
            </a:r>
            <a:endParaRPr lang="en-GB" sz="2400" b="1" dirty="0">
              <a:solidFill>
                <a:srgbClr val="FFFF00"/>
              </a:solidFill>
              <a:latin typeface="ArialMT"/>
              <a:cs typeface="Arial" panose="020B0604020202020204" pitchFamily="34" charset="0"/>
            </a:endParaRPr>
          </a:p>
        </p:txBody>
      </p:sp>
      <p:sp>
        <p:nvSpPr>
          <p:cNvPr id="3" name="Rectangle 2">
            <a:extLst>
              <a:ext uri="{FF2B5EF4-FFF2-40B4-BE49-F238E27FC236}">
                <a16:creationId xmlns:a16="http://schemas.microsoft.com/office/drawing/2014/main" id="{A643F2BC-41A9-C79B-C26F-37CB7101EFEC}"/>
              </a:ext>
            </a:extLst>
          </p:cNvPr>
          <p:cNvSpPr/>
          <p:nvPr/>
        </p:nvSpPr>
        <p:spPr>
          <a:xfrm>
            <a:off x="609757" y="2992047"/>
            <a:ext cx="3525404" cy="389915"/>
          </a:xfrm>
          <a:prstGeom prst="rect">
            <a:avLst/>
          </a:prstGeom>
          <a:noFill/>
          <a:ln w="12700" cap="flat">
            <a:noFill/>
            <a:miter lim="400000"/>
          </a:ln>
          <a:effectLst>
            <a:outerShdw blurRad="38100" dist="25400" dir="5400000" rotWithShape="0">
              <a:srgbClr val="000000">
                <a:alpha val="50000"/>
              </a:srgbClr>
            </a:outerShdw>
          </a:effectLst>
        </p:spPr>
        <p:txBody>
          <a:bodyPr rot="0" spcFirstLastPara="1" vertOverflow="overflow" horzOverflow="overflow" vert="horz" wrap="square" lIns="50800" tIns="50800" rIns="50800" bIns="50800" numCol="1" spcCol="38100" rtlCol="0" anchor="ctr">
            <a:spAutoFit/>
          </a:bodyPr>
          <a:lstStyle/>
          <a:p>
            <a:pPr marL="0" marR="0" lvl="0" indent="0" algn="ctr" defTabSz="584185" eaLnBrk="1" fontAlgn="auto" latinLnBrk="1" hangingPunct="0">
              <a:lnSpc>
                <a:spcPct val="100000"/>
              </a:lnSpc>
              <a:spcBef>
                <a:spcPts val="0"/>
              </a:spcBef>
              <a:spcAft>
                <a:spcPts val="0"/>
              </a:spcAft>
              <a:buClrTx/>
              <a:buSzTx/>
              <a:buFontTx/>
              <a:buNone/>
              <a:tabLst/>
              <a:defRPr/>
            </a:pPr>
            <a:endParaRPr kumimoji="0" lang="en-IT" sz="1867" b="0" i="0" u="none" strike="noStrike" kern="0" cap="none" spc="0" normalizeH="0" baseline="0" noProof="0" smtClean="0">
              <a:ln>
                <a:noFill/>
              </a:ln>
              <a:solidFill>
                <a:srgbClr val="FFFFFF"/>
              </a:solidFill>
              <a:effectLst/>
              <a:uLnTx/>
              <a:uFillTx/>
              <a:sym typeface="Helvetica Light"/>
            </a:endParaRPr>
          </a:p>
        </p:txBody>
      </p:sp>
      <p:pic>
        <p:nvPicPr>
          <p:cNvPr id="4" name="Picture 2">
            <a:extLst>
              <a:ext uri="{FF2B5EF4-FFF2-40B4-BE49-F238E27FC236}">
                <a16:creationId xmlns:a16="http://schemas.microsoft.com/office/drawing/2014/main" id="{739431FE-5BB2-DE4E-D0C3-D2C347DFD83E}"/>
              </a:ext>
            </a:extLst>
          </p:cNvPr>
          <p:cNvPicPr>
            <a:picLocks noChangeAspect="1"/>
          </p:cNvPicPr>
          <p:nvPr/>
        </p:nvPicPr>
        <p:blipFill>
          <a:blip r:embed="rId3"/>
          <a:stretch>
            <a:fillRect/>
          </a:stretch>
        </p:blipFill>
        <p:spPr>
          <a:xfrm>
            <a:off x="6343354" y="1565649"/>
            <a:ext cx="2676966" cy="3807567"/>
          </a:xfrm>
          <a:prstGeom prst="rect">
            <a:avLst/>
          </a:prstGeom>
          <a:ln>
            <a:noFill/>
          </a:ln>
          <a:effectLst>
            <a:outerShdw blurRad="292100" dist="139700" dir="2700000" algn="tl" rotWithShape="0">
              <a:srgbClr val="333333">
                <a:alpha val="65000"/>
              </a:srgbClr>
            </a:outerShdw>
          </a:effectLst>
        </p:spPr>
      </p:pic>
      <p:pic>
        <p:nvPicPr>
          <p:cNvPr id="7" name="Picture 9">
            <a:extLst>
              <a:ext uri="{FF2B5EF4-FFF2-40B4-BE49-F238E27FC236}">
                <a16:creationId xmlns:a16="http://schemas.microsoft.com/office/drawing/2014/main" id="{B8259C94-9018-137D-5D48-3C357B627471}"/>
              </a:ext>
            </a:extLst>
          </p:cNvPr>
          <p:cNvPicPr>
            <a:picLocks noChangeAspect="1"/>
          </p:cNvPicPr>
          <p:nvPr/>
        </p:nvPicPr>
        <p:blipFill>
          <a:blip r:embed="rId4"/>
          <a:stretch>
            <a:fillRect/>
          </a:stretch>
        </p:blipFill>
        <p:spPr>
          <a:xfrm>
            <a:off x="158135" y="1611979"/>
            <a:ext cx="2736727" cy="3798216"/>
          </a:xfrm>
          <a:prstGeom prst="rect">
            <a:avLst/>
          </a:prstGeom>
          <a:ln>
            <a:noFill/>
          </a:ln>
          <a:effectLst>
            <a:outerShdw blurRad="292100" dist="139700" dir="2700000" algn="tl" rotWithShape="0">
              <a:srgbClr val="333333">
                <a:alpha val="65000"/>
              </a:srgbClr>
            </a:outerShdw>
          </a:effectLst>
        </p:spPr>
      </p:pic>
      <p:sp>
        <p:nvSpPr>
          <p:cNvPr id="8" name="TextBox 10">
            <a:extLst>
              <a:ext uri="{FF2B5EF4-FFF2-40B4-BE49-F238E27FC236}">
                <a16:creationId xmlns:a16="http://schemas.microsoft.com/office/drawing/2014/main" id="{82A1378D-D745-16B8-26E7-506A72379B6C}"/>
              </a:ext>
            </a:extLst>
          </p:cNvPr>
          <p:cNvSpPr txBox="1"/>
          <p:nvPr/>
        </p:nvSpPr>
        <p:spPr>
          <a:xfrm>
            <a:off x="3463397" y="846404"/>
            <a:ext cx="2743825"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chemeClr val="bg1"/>
                </a:solidFill>
                <a:effectLst/>
                <a:uLnTx/>
                <a:uFillTx/>
                <a:latin typeface="ArialMT"/>
              </a:rPr>
              <a:t>CERN RB Approval (December 6, 2023)</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schemeClr val="bg1"/>
              </a:solidFill>
              <a:effectLst/>
              <a:uLnTx/>
              <a:uFillTx/>
              <a:latin typeface="ArialMT"/>
            </a:endParaRPr>
          </a:p>
        </p:txBody>
      </p:sp>
      <p:sp>
        <p:nvSpPr>
          <p:cNvPr id="9" name="TextBox 12">
            <a:extLst>
              <a:ext uri="{FF2B5EF4-FFF2-40B4-BE49-F238E27FC236}">
                <a16:creationId xmlns:a16="http://schemas.microsoft.com/office/drawing/2014/main" id="{433BCAC9-90AD-BD58-5A43-69891A27DF40}"/>
              </a:ext>
            </a:extLst>
          </p:cNvPr>
          <p:cNvSpPr txBox="1"/>
          <p:nvPr/>
        </p:nvSpPr>
        <p:spPr>
          <a:xfrm>
            <a:off x="3069604" y="1611979"/>
            <a:ext cx="3149271" cy="5078313"/>
          </a:xfrm>
          <a:prstGeom prst="rect">
            <a:avLst/>
          </a:prstGeom>
          <a:noFill/>
        </p:spPr>
        <p:txBody>
          <a:bodyPr wrap="square">
            <a:spAutoFit/>
          </a:bodyPr>
          <a:lstStyle/>
          <a:p>
            <a:r>
              <a:rPr lang="en-US" sz="1200" i="1" dirty="0">
                <a:solidFill>
                  <a:schemeClr val="bg1"/>
                </a:solidFill>
                <a:latin typeface="ArialMT"/>
                <a:ea typeface="Times New Roman" panose="02020603050405020304" pitchFamily="18" charset="0"/>
              </a:rPr>
              <a:t> </a:t>
            </a:r>
            <a:r>
              <a:rPr lang="en-US" sz="1200" i="1" dirty="0" smtClean="0">
                <a:solidFill>
                  <a:srgbClr val="FFFF00"/>
                </a:solidFill>
                <a:latin typeface="ArialMT"/>
                <a:ea typeface="Times New Roman" panose="02020603050405020304" pitchFamily="18" charset="0"/>
              </a:rPr>
              <a:t>Five </a:t>
            </a:r>
            <a:r>
              <a:rPr lang="en-US" sz="1200" i="1" dirty="0">
                <a:solidFill>
                  <a:srgbClr val="FFFF00"/>
                </a:solidFill>
                <a:latin typeface="ArialMT"/>
                <a:ea typeface="Times New Roman" panose="02020603050405020304" pitchFamily="18" charset="0"/>
              </a:rPr>
              <a:t>proposals </a:t>
            </a:r>
            <a:r>
              <a:rPr lang="en-US" sz="1200" i="1" dirty="0">
                <a:solidFill>
                  <a:schemeClr val="bg1"/>
                </a:solidFill>
                <a:latin typeface="ArialMT"/>
                <a:ea typeface="Times New Roman" panose="02020603050405020304" pitchFamily="18" charset="0"/>
              </a:rPr>
              <a:t>for new Detector R&amp;D collaborations </a:t>
            </a:r>
            <a:r>
              <a:rPr lang="en-US" sz="1200" b="1" i="1" dirty="0">
                <a:solidFill>
                  <a:srgbClr val="FFFF00"/>
                </a:solidFill>
                <a:latin typeface="ArialMT"/>
                <a:ea typeface="Times New Roman" panose="02020603050405020304" pitchFamily="18" charset="0"/>
              </a:rPr>
              <a:t>were recommended for approval by the DRDC: DRD1 (Gaseous detectors), DRD2 (Liquid detectors), DRD3 (Solid-state detectors), DRD4 (Photon detectors and particle identification), and DRD6 (Calorimetry).</a:t>
            </a:r>
            <a:r>
              <a:rPr lang="en-US" sz="1200" i="1" dirty="0">
                <a:solidFill>
                  <a:schemeClr val="bg1"/>
                </a:solidFill>
                <a:latin typeface="ArialMT"/>
                <a:ea typeface="Times New Roman" panose="02020603050405020304" pitchFamily="18" charset="0"/>
              </a:rPr>
              <a:t> The Research Board approved DRD1, DRD2, DRD4 and DRD6 for an initial period of three years. The proposals for DRD4 and DRD6 can now be made public, while the final versions of those for DRD1 and DRD2 that had been provided very recently will be further reviewed by the DRDC in the coming weeks before being made public. The Research Board preliminarily approved DRD3 so that work towards establishing the collaboration can progress, on condition that the new collaboration structure be established in a timely fashion following the guidelines provided by the DRDC, and the new management appointed; approval of DRD3 will be reviewed at the next Research Board meeting in March 2024, on the basis of an updated proposal.</a:t>
            </a:r>
            <a:endParaRPr lang="en-US" sz="1200" i="1" dirty="0">
              <a:solidFill>
                <a:schemeClr val="bg1"/>
              </a:solidFill>
              <a:latin typeface="ArialMT"/>
              <a:ea typeface="Calibri" panose="020F0502020204030204" pitchFamily="34" charset="0"/>
            </a:endParaRPr>
          </a:p>
          <a:p>
            <a:r>
              <a:rPr lang="en-US" sz="1200" i="1" dirty="0">
                <a:solidFill>
                  <a:prstClr val="black"/>
                </a:solidFill>
                <a:ea typeface="Times New Roman" panose="02020603050405020304" pitchFamily="18" charset="0"/>
              </a:rPr>
              <a:t> </a:t>
            </a:r>
            <a:endParaRPr lang="en-US" sz="1200" i="1" dirty="0">
              <a:solidFill>
                <a:prstClr val="black"/>
              </a:solidFill>
              <a:ea typeface="Calibri" panose="020F0502020204030204" pitchFamily="34" charset="0"/>
            </a:endParaRPr>
          </a:p>
        </p:txBody>
      </p:sp>
      <p:sp>
        <p:nvSpPr>
          <p:cNvPr id="10" name="TextBox 15">
            <a:extLst>
              <a:ext uri="{FF2B5EF4-FFF2-40B4-BE49-F238E27FC236}">
                <a16:creationId xmlns:a16="http://schemas.microsoft.com/office/drawing/2014/main" id="{DB652187-9DA5-80C5-B47C-C0127CDFB380}"/>
              </a:ext>
            </a:extLst>
          </p:cNvPr>
          <p:cNvSpPr txBox="1"/>
          <p:nvPr/>
        </p:nvSpPr>
        <p:spPr>
          <a:xfrm>
            <a:off x="-209948" y="901133"/>
            <a:ext cx="3269780" cy="830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chemeClr val="bg1"/>
                </a:solidFill>
                <a:effectLst/>
                <a:uLnTx/>
                <a:uFillTx/>
                <a:latin typeface="ArialMT"/>
              </a:rPr>
              <a:t>DRDC Meeting </a:t>
            </a:r>
            <a:br>
              <a:rPr kumimoji="0" lang="en-US" sz="1600" b="1" i="0" u="none" strike="noStrike" kern="0" cap="none" spc="0" normalizeH="0" baseline="0" noProof="0" dirty="0" smtClean="0">
                <a:ln>
                  <a:noFill/>
                </a:ln>
                <a:solidFill>
                  <a:schemeClr val="bg1"/>
                </a:solidFill>
                <a:effectLst/>
                <a:uLnTx/>
                <a:uFillTx/>
                <a:latin typeface="ArialMT"/>
              </a:rPr>
            </a:br>
            <a:r>
              <a:rPr kumimoji="0" lang="en-US" sz="1600" b="1" i="0" u="none" strike="noStrike" kern="0" cap="none" spc="0" normalizeH="0" baseline="0" noProof="0" dirty="0" smtClean="0">
                <a:ln>
                  <a:noFill/>
                </a:ln>
                <a:solidFill>
                  <a:schemeClr val="bg1"/>
                </a:solidFill>
                <a:effectLst/>
                <a:uLnTx/>
                <a:uFillTx/>
                <a:latin typeface="ArialMT"/>
              </a:rPr>
              <a:t>(December 4, 20023)</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smtClean="0">
              <a:ln>
                <a:noFill/>
              </a:ln>
              <a:solidFill>
                <a:schemeClr val="bg1"/>
              </a:solidFill>
              <a:effectLst/>
              <a:uLnTx/>
              <a:uFillTx/>
              <a:latin typeface="ArialMT"/>
            </a:endParaRPr>
          </a:p>
        </p:txBody>
      </p:sp>
      <p:sp>
        <p:nvSpPr>
          <p:cNvPr id="11" name="TextBox 16">
            <a:extLst>
              <a:ext uri="{FF2B5EF4-FFF2-40B4-BE49-F238E27FC236}">
                <a16:creationId xmlns:a16="http://schemas.microsoft.com/office/drawing/2014/main" id="{91B5EA16-E7C9-7BBF-764F-70090E069637}"/>
              </a:ext>
            </a:extLst>
          </p:cNvPr>
          <p:cNvSpPr txBox="1"/>
          <p:nvPr/>
        </p:nvSpPr>
        <p:spPr>
          <a:xfrm>
            <a:off x="6169527" y="836712"/>
            <a:ext cx="3299017" cy="86177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chemeClr val="bg1"/>
                </a:solidFill>
                <a:effectLst/>
                <a:uLnTx/>
                <a:uFillTx/>
                <a:latin typeface="ArialMT"/>
              </a:rPr>
              <a:t>DRD1 Proposal in CDS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chemeClr val="bg1"/>
                </a:solidFill>
                <a:effectLst/>
                <a:uLnTx/>
                <a:uFillTx/>
                <a:latin typeface="ArialMT"/>
              </a:rPr>
              <a:t>(January 9, 2024)</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endParaRPr>
          </a:p>
        </p:txBody>
      </p:sp>
      <p:sp>
        <p:nvSpPr>
          <p:cNvPr id="12" name="ZoneTexte 11"/>
          <p:cNvSpPr txBox="1"/>
          <p:nvPr/>
        </p:nvSpPr>
        <p:spPr>
          <a:xfrm>
            <a:off x="7133084" y="2387885"/>
            <a:ext cx="1125116" cy="307777"/>
          </a:xfrm>
          <a:prstGeom prst="rect">
            <a:avLst/>
          </a:prstGeom>
          <a:noFill/>
        </p:spPr>
        <p:txBody>
          <a:bodyPr wrap="none" rtlCol="0">
            <a:spAutoFit/>
          </a:bodyPr>
          <a:lstStyle/>
          <a:p>
            <a:r>
              <a:rPr lang="fr-FR" sz="1400" dirty="0" smtClean="0">
                <a:solidFill>
                  <a:srgbClr val="FF0000"/>
                </a:solidFill>
                <a:latin typeface="ArialMT"/>
              </a:rPr>
              <a:t>(116 pages)</a:t>
            </a:r>
            <a:endParaRPr lang="fr-FR" sz="1400" dirty="0">
              <a:solidFill>
                <a:srgbClr val="FF0000"/>
              </a:solidFill>
              <a:latin typeface="ArialMT"/>
            </a:endParaRPr>
          </a:p>
        </p:txBody>
      </p:sp>
      <p:sp>
        <p:nvSpPr>
          <p:cNvPr id="14" name="TextBox 19"/>
          <p:cNvSpPr txBox="1"/>
          <p:nvPr/>
        </p:nvSpPr>
        <p:spPr>
          <a:xfrm>
            <a:off x="401202" y="5721652"/>
            <a:ext cx="2018669" cy="738664"/>
          </a:xfrm>
          <a:prstGeom prst="rect">
            <a:avLst/>
          </a:prstGeom>
          <a:solidFill>
            <a:srgbClr val="006600"/>
          </a:solidFill>
        </p:spPr>
        <p:txBody>
          <a:bodyPr wrap="square" rtlCol="0">
            <a:spAutoFit/>
          </a:bodyPr>
          <a:lstStyle/>
          <a:p>
            <a:pPr algn="ctr"/>
            <a:r>
              <a:rPr lang="en-US" sz="1400" b="1" dirty="0">
                <a:solidFill>
                  <a:schemeClr val="bg1"/>
                </a:solidFill>
                <a:latin typeface="ArialMT"/>
              </a:rPr>
              <a:t>DRDC Minutes: https://</a:t>
            </a:r>
            <a:r>
              <a:rPr lang="en-US" sz="1400" b="1" dirty="0" smtClean="0">
                <a:solidFill>
                  <a:schemeClr val="bg1"/>
                </a:solidFill>
                <a:latin typeface="ArialMT"/>
              </a:rPr>
              <a:t>cds.cern.ch/record/2883179?ln=en</a:t>
            </a:r>
            <a:endParaRPr lang="en-US" sz="1400" b="1" dirty="0">
              <a:solidFill>
                <a:schemeClr val="bg1"/>
              </a:solidFill>
              <a:latin typeface="ArialMT"/>
            </a:endParaRPr>
          </a:p>
        </p:txBody>
      </p:sp>
      <p:sp>
        <p:nvSpPr>
          <p:cNvPr id="17" name="TextBox 19"/>
          <p:cNvSpPr txBox="1"/>
          <p:nvPr/>
        </p:nvSpPr>
        <p:spPr>
          <a:xfrm>
            <a:off x="6683824" y="5751348"/>
            <a:ext cx="2018669" cy="523220"/>
          </a:xfrm>
          <a:prstGeom prst="rect">
            <a:avLst/>
          </a:prstGeom>
          <a:solidFill>
            <a:srgbClr val="006600"/>
          </a:solidFill>
        </p:spPr>
        <p:txBody>
          <a:bodyPr wrap="square" rtlCol="0">
            <a:spAutoFit/>
          </a:bodyPr>
          <a:lstStyle/>
          <a:p>
            <a:pPr algn="ctr"/>
            <a:r>
              <a:rPr lang="en-US" sz="1400" b="1" dirty="0">
                <a:solidFill>
                  <a:schemeClr val="bg1"/>
                </a:solidFill>
                <a:latin typeface="ArialMT"/>
              </a:rPr>
              <a:t>https://</a:t>
            </a:r>
            <a:r>
              <a:rPr lang="en-US" sz="1400" b="1" dirty="0" smtClean="0">
                <a:solidFill>
                  <a:schemeClr val="bg1"/>
                </a:solidFill>
                <a:latin typeface="ArialMT"/>
              </a:rPr>
              <a:t>cds.cern.ch/record/2885937</a:t>
            </a:r>
            <a:endParaRPr lang="en-US" sz="1400" b="1" dirty="0">
              <a:solidFill>
                <a:schemeClr val="bg1"/>
              </a:solidFill>
              <a:latin typeface="ArialMT"/>
            </a:endParaRPr>
          </a:p>
        </p:txBody>
      </p:sp>
    </p:spTree>
    <p:extLst>
      <p:ext uri="{BB962C8B-B14F-4D97-AF65-F5344CB8AC3E}">
        <p14:creationId xmlns:p14="http://schemas.microsoft.com/office/powerpoint/2010/main" val="23247003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stretch>
            <a:fillRect/>
          </a:stretch>
        </p:blipFill>
        <p:spPr>
          <a:xfrm>
            <a:off x="1" y="0"/>
            <a:ext cx="9144000" cy="6865085"/>
          </a:xfrm>
          <a:prstGeom prst="rect">
            <a:avLst/>
          </a:prstGeom>
        </p:spPr>
      </p:pic>
      <p:sp>
        <p:nvSpPr>
          <p:cNvPr id="7" name="Rectangle 1027"/>
          <p:cNvSpPr txBox="1">
            <a:spLocks noChangeArrowheads="1"/>
          </p:cNvSpPr>
          <p:nvPr/>
        </p:nvSpPr>
        <p:spPr bwMode="auto">
          <a:xfrm>
            <a:off x="98503" y="-46047"/>
            <a:ext cx="7877353"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Overview of DRD Collaborations in Europe</a:t>
            </a:r>
            <a:endParaRPr lang="en-GB" sz="2400" b="1" kern="0" dirty="0">
              <a:solidFill>
                <a:srgbClr val="336699"/>
              </a:solidFill>
              <a:effectLst>
                <a:outerShdw blurRad="38100" dist="38100" dir="2700000">
                  <a:srgbClr val="000000"/>
                </a:outerShdw>
              </a:effectLst>
              <a:latin typeface="ArialMT"/>
            </a:endParaRPr>
          </a:p>
        </p:txBody>
      </p:sp>
      <p:pic>
        <p:nvPicPr>
          <p:cNvPr id="2" name="Image 1"/>
          <p:cNvPicPr>
            <a:picLocks noChangeAspect="1"/>
          </p:cNvPicPr>
          <p:nvPr/>
        </p:nvPicPr>
        <p:blipFill>
          <a:blip r:embed="rId3"/>
          <a:stretch>
            <a:fillRect/>
          </a:stretch>
        </p:blipFill>
        <p:spPr>
          <a:xfrm>
            <a:off x="105545" y="583514"/>
            <a:ext cx="4466456" cy="2497271"/>
          </a:xfrm>
          <a:prstGeom prst="rect">
            <a:avLst/>
          </a:prstGeom>
        </p:spPr>
      </p:pic>
      <p:pic>
        <p:nvPicPr>
          <p:cNvPr id="3" name="Image 2"/>
          <p:cNvPicPr>
            <a:picLocks noChangeAspect="1"/>
          </p:cNvPicPr>
          <p:nvPr/>
        </p:nvPicPr>
        <p:blipFill>
          <a:blip r:embed="rId4"/>
          <a:stretch>
            <a:fillRect/>
          </a:stretch>
        </p:blipFill>
        <p:spPr>
          <a:xfrm>
            <a:off x="2325877" y="980728"/>
            <a:ext cx="4394955" cy="2451757"/>
          </a:xfrm>
          <a:prstGeom prst="rect">
            <a:avLst/>
          </a:prstGeom>
        </p:spPr>
      </p:pic>
      <p:pic>
        <p:nvPicPr>
          <p:cNvPr id="5" name="Image 4"/>
          <p:cNvPicPr>
            <a:picLocks noChangeAspect="1"/>
          </p:cNvPicPr>
          <p:nvPr/>
        </p:nvPicPr>
        <p:blipFill>
          <a:blip r:embed="rId5"/>
          <a:stretch>
            <a:fillRect/>
          </a:stretch>
        </p:blipFill>
        <p:spPr>
          <a:xfrm>
            <a:off x="4572001" y="1440093"/>
            <a:ext cx="4514806" cy="2530735"/>
          </a:xfrm>
          <a:prstGeom prst="rect">
            <a:avLst/>
          </a:prstGeom>
        </p:spPr>
      </p:pic>
      <p:pic>
        <p:nvPicPr>
          <p:cNvPr id="6" name="Image 5"/>
          <p:cNvPicPr>
            <a:picLocks noChangeAspect="1"/>
          </p:cNvPicPr>
          <p:nvPr/>
        </p:nvPicPr>
        <p:blipFill>
          <a:blip r:embed="rId6"/>
          <a:stretch>
            <a:fillRect/>
          </a:stretch>
        </p:blipFill>
        <p:spPr>
          <a:xfrm>
            <a:off x="98503" y="3102623"/>
            <a:ext cx="4423461" cy="2486617"/>
          </a:xfrm>
          <a:prstGeom prst="rect">
            <a:avLst/>
          </a:prstGeom>
        </p:spPr>
      </p:pic>
      <p:pic>
        <p:nvPicPr>
          <p:cNvPr id="8" name="Image 7"/>
          <p:cNvPicPr>
            <a:picLocks noChangeAspect="1"/>
          </p:cNvPicPr>
          <p:nvPr/>
        </p:nvPicPr>
        <p:blipFill>
          <a:blip r:embed="rId7"/>
          <a:stretch>
            <a:fillRect/>
          </a:stretch>
        </p:blipFill>
        <p:spPr>
          <a:xfrm>
            <a:off x="2699792" y="3622765"/>
            <a:ext cx="4472011" cy="2499625"/>
          </a:xfrm>
          <a:prstGeom prst="rect">
            <a:avLst/>
          </a:prstGeom>
        </p:spPr>
      </p:pic>
      <p:pic>
        <p:nvPicPr>
          <p:cNvPr id="9" name="Image 8"/>
          <p:cNvPicPr>
            <a:picLocks noChangeAspect="1"/>
          </p:cNvPicPr>
          <p:nvPr/>
        </p:nvPicPr>
        <p:blipFill>
          <a:blip r:embed="rId8"/>
          <a:stretch>
            <a:fillRect/>
          </a:stretch>
        </p:blipFill>
        <p:spPr>
          <a:xfrm>
            <a:off x="4534781" y="4222126"/>
            <a:ext cx="4552026" cy="2571052"/>
          </a:xfrm>
          <a:prstGeom prst="rect">
            <a:avLst/>
          </a:prstGeom>
        </p:spPr>
      </p:pic>
      <p:pic>
        <p:nvPicPr>
          <p:cNvPr id="11" name="Image 10"/>
          <p:cNvPicPr>
            <a:picLocks noChangeAspect="1"/>
          </p:cNvPicPr>
          <p:nvPr/>
        </p:nvPicPr>
        <p:blipFill>
          <a:blip r:embed="rId9"/>
          <a:stretch>
            <a:fillRect/>
          </a:stretch>
        </p:blipFill>
        <p:spPr>
          <a:xfrm>
            <a:off x="105546" y="4242490"/>
            <a:ext cx="4466456" cy="2506815"/>
          </a:xfrm>
          <a:prstGeom prst="rect">
            <a:avLst/>
          </a:prstGeom>
        </p:spPr>
      </p:pic>
      <p:sp>
        <p:nvSpPr>
          <p:cNvPr id="4" name="TextBox 19"/>
          <p:cNvSpPr txBox="1"/>
          <p:nvPr/>
        </p:nvSpPr>
        <p:spPr>
          <a:xfrm>
            <a:off x="6468673" y="55098"/>
            <a:ext cx="2601492" cy="1384995"/>
          </a:xfrm>
          <a:prstGeom prst="rect">
            <a:avLst/>
          </a:prstGeom>
          <a:solidFill>
            <a:srgbClr val="006600"/>
          </a:solidFill>
        </p:spPr>
        <p:txBody>
          <a:bodyPr wrap="square" rtlCol="0">
            <a:spAutoFit/>
          </a:bodyPr>
          <a:lstStyle/>
          <a:p>
            <a:pPr algn="ctr"/>
            <a:r>
              <a:rPr lang="en-US" sz="1200" b="1" dirty="0" smtClean="0">
                <a:solidFill>
                  <a:schemeClr val="bg1"/>
                </a:solidFill>
                <a:latin typeface="ArialMT"/>
              </a:rPr>
              <a:t>T. </a:t>
            </a:r>
            <a:r>
              <a:rPr lang="en-US" sz="1200" b="1" dirty="0" err="1" smtClean="0">
                <a:solidFill>
                  <a:schemeClr val="bg1"/>
                </a:solidFill>
                <a:latin typeface="ArialMT"/>
              </a:rPr>
              <a:t>Bergauer</a:t>
            </a:r>
            <a:r>
              <a:rPr lang="en-US" sz="1200" b="1" dirty="0" smtClean="0">
                <a:solidFill>
                  <a:schemeClr val="bg1"/>
                </a:solidFill>
                <a:latin typeface="ArialMT"/>
              </a:rPr>
              <a:t>, DRDC Chair, 2024 </a:t>
            </a:r>
            <a:r>
              <a:rPr lang="en-US" sz="1200" b="1" dirty="0">
                <a:solidFill>
                  <a:schemeClr val="bg1"/>
                </a:solidFill>
                <a:latin typeface="ArialMT"/>
              </a:rPr>
              <a:t>Elba Conference: https://agenda.infn.it/event/37033/contributions/229217/attachments/120206/174770/2024-05-27_PM2024_Bergauer_DRD-collaborations_v3.pdf</a:t>
            </a:r>
          </a:p>
        </p:txBody>
      </p:sp>
    </p:spTree>
    <p:extLst>
      <p:ext uri="{BB962C8B-B14F-4D97-AF65-F5344CB8AC3E}">
        <p14:creationId xmlns:p14="http://schemas.microsoft.com/office/powerpoint/2010/main" val="3018502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34700"/>
            <a:ext cx="9144000" cy="6918529"/>
          </a:xfrm>
          <a:prstGeom prst="rect">
            <a:avLst/>
          </a:prstGeom>
        </p:spPr>
      </p:pic>
      <p:pic>
        <p:nvPicPr>
          <p:cNvPr id="3" name="Image 2"/>
          <p:cNvPicPr>
            <a:picLocks noChangeAspect="1"/>
          </p:cNvPicPr>
          <p:nvPr/>
        </p:nvPicPr>
        <p:blipFill>
          <a:blip r:embed="rId3"/>
          <a:stretch>
            <a:fillRect/>
          </a:stretch>
        </p:blipFill>
        <p:spPr>
          <a:xfrm>
            <a:off x="-1910" y="620688"/>
            <a:ext cx="9144000" cy="6192688"/>
          </a:xfrm>
          <a:prstGeom prst="rect">
            <a:avLst/>
          </a:prstGeom>
        </p:spPr>
      </p:pic>
      <p:sp>
        <p:nvSpPr>
          <p:cNvPr id="4" name="Rectangle 1027"/>
          <p:cNvSpPr txBox="1">
            <a:spLocks noChangeArrowheads="1"/>
          </p:cNvSpPr>
          <p:nvPr/>
        </p:nvSpPr>
        <p:spPr bwMode="auto">
          <a:xfrm>
            <a:off x="683568" y="-65112"/>
            <a:ext cx="907300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4000" kern="0" dirty="0" smtClean="0">
                <a:solidFill>
                  <a:srgbClr val="FCF933"/>
                </a:solidFill>
                <a:effectLst>
                  <a:outerShdw blurRad="38100" dist="38100" dir="2700000">
                    <a:srgbClr val="000000"/>
                  </a:outerShdw>
                </a:effectLst>
              </a:rPr>
              <a:t>    </a:t>
            </a:r>
            <a:r>
              <a:rPr lang="en-GB" sz="2800" b="1" kern="0" dirty="0" smtClean="0">
                <a:solidFill>
                  <a:srgbClr val="FCF933"/>
                </a:solidFill>
                <a:effectLst>
                  <a:outerShdw blurRad="38100" dist="38100" dir="2700000">
                    <a:srgbClr val="000000"/>
                  </a:outerShdw>
                </a:effectLst>
                <a:latin typeface="ArialMT"/>
              </a:rPr>
              <a:t>Gas-Based Detectors:  A Brief History</a:t>
            </a:r>
            <a:endParaRPr lang="en-GB" sz="28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39852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48126"/>
            <a:ext cx="9180512" cy="6919669"/>
          </a:xfrm>
          <a:prstGeom prst="rect">
            <a:avLst/>
          </a:prstGeom>
        </p:spPr>
      </p:pic>
      <p:sp>
        <p:nvSpPr>
          <p:cNvPr id="3" name="Rectangle 2"/>
          <p:cNvSpPr/>
          <p:nvPr/>
        </p:nvSpPr>
        <p:spPr>
          <a:xfrm>
            <a:off x="5220072" y="637403"/>
            <a:ext cx="3940218" cy="3139321"/>
          </a:xfrm>
          <a:prstGeom prst="rect">
            <a:avLst/>
          </a:prstGeom>
        </p:spPr>
        <p:txBody>
          <a:bodyPr wrap="square">
            <a:spAutoFit/>
          </a:bodyPr>
          <a:lstStyle/>
          <a:p>
            <a:r>
              <a:rPr lang="fr-FR" dirty="0" err="1" smtClean="0">
                <a:solidFill>
                  <a:srgbClr val="F5F5F5"/>
                </a:solidFill>
                <a:latin typeface="ArialMT"/>
              </a:rPr>
              <a:t>Before</a:t>
            </a:r>
            <a:r>
              <a:rPr lang="fr-FR" dirty="0">
                <a:solidFill>
                  <a:srgbClr val="F5F5F5"/>
                </a:solidFill>
                <a:latin typeface="ArialMT"/>
              </a:rPr>
              <a:t> </a:t>
            </a:r>
            <a:r>
              <a:rPr lang="fr-FR" dirty="0" smtClean="0">
                <a:solidFill>
                  <a:srgbClr val="F5F5F5"/>
                </a:solidFill>
                <a:latin typeface="ArialMT"/>
              </a:rPr>
              <a:t>MWPC: </a:t>
            </a:r>
            <a:r>
              <a:rPr lang="fr-FR" dirty="0" err="1" smtClean="0">
                <a:solidFill>
                  <a:srgbClr val="F5F5F5"/>
                </a:solidFill>
                <a:latin typeface="ArialMT"/>
              </a:rPr>
              <a:t>Detecting</a:t>
            </a:r>
            <a:r>
              <a:rPr lang="fr-FR" dirty="0" smtClean="0">
                <a:solidFill>
                  <a:srgbClr val="F5F5F5"/>
                </a:solidFill>
                <a:latin typeface="ArialMT"/>
              </a:rPr>
              <a:t> </a:t>
            </a:r>
            <a:r>
              <a:rPr lang="fr-FR" dirty="0" err="1">
                <a:solidFill>
                  <a:srgbClr val="F5F5F5"/>
                </a:solidFill>
                <a:latin typeface="ArialMT"/>
              </a:rPr>
              <a:t>particles</a:t>
            </a:r>
            <a:r>
              <a:rPr lang="fr-FR" dirty="0">
                <a:solidFill>
                  <a:srgbClr val="F5F5F5"/>
                </a:solidFill>
                <a:latin typeface="ArialMT"/>
              </a:rPr>
              <a:t> </a:t>
            </a:r>
            <a:r>
              <a:rPr lang="fr-FR" dirty="0" err="1">
                <a:solidFill>
                  <a:srgbClr val="F5F5F5"/>
                </a:solidFill>
                <a:latin typeface="ArialMT"/>
              </a:rPr>
              <a:t>was</a:t>
            </a:r>
            <a:r>
              <a:rPr lang="fr-FR" dirty="0">
                <a:solidFill>
                  <a:srgbClr val="F5F5F5"/>
                </a:solidFill>
                <a:latin typeface="ArialMT"/>
              </a:rPr>
              <a:t> </a:t>
            </a:r>
            <a:r>
              <a:rPr lang="fr-FR" dirty="0" smtClean="0">
                <a:solidFill>
                  <a:srgbClr val="F5F5F5"/>
                </a:solidFill>
                <a:latin typeface="ArialMT"/>
              </a:rPr>
              <a:t>a </a:t>
            </a:r>
            <a:r>
              <a:rPr lang="en-US" dirty="0" smtClean="0">
                <a:solidFill>
                  <a:srgbClr val="F5F5F5"/>
                </a:solidFill>
                <a:latin typeface="ArialMT"/>
              </a:rPr>
              <a:t>mainly </a:t>
            </a:r>
            <a:r>
              <a:rPr lang="en-US" dirty="0">
                <a:solidFill>
                  <a:srgbClr val="F5F5F5"/>
                </a:solidFill>
                <a:latin typeface="ArialMT"/>
              </a:rPr>
              <a:t>a manual, tedious </a:t>
            </a:r>
            <a:r>
              <a:rPr lang="en-US" dirty="0" smtClean="0">
                <a:solidFill>
                  <a:srgbClr val="F5F5F5"/>
                </a:solidFill>
                <a:latin typeface="ArialMT"/>
              </a:rPr>
              <a:t>and </a:t>
            </a:r>
            <a:r>
              <a:rPr lang="fr-FR" dirty="0" smtClean="0">
                <a:solidFill>
                  <a:srgbClr val="F5F5F5"/>
                </a:solidFill>
                <a:latin typeface="ArialMT"/>
              </a:rPr>
              <a:t>labour </a:t>
            </a:r>
            <a:r>
              <a:rPr lang="fr-FR" dirty="0">
                <a:solidFill>
                  <a:srgbClr val="F5F5F5"/>
                </a:solidFill>
                <a:latin typeface="ArialMT"/>
              </a:rPr>
              <a:t>intensive job – </a:t>
            </a:r>
            <a:r>
              <a:rPr lang="fr-FR" dirty="0" err="1" smtClean="0">
                <a:solidFill>
                  <a:srgbClr val="F5F5F5"/>
                </a:solidFill>
                <a:latin typeface="ArialMT"/>
              </a:rPr>
              <a:t>unsuited</a:t>
            </a:r>
            <a:r>
              <a:rPr lang="fr-FR" dirty="0">
                <a:solidFill>
                  <a:srgbClr val="F5F5F5"/>
                </a:solidFill>
                <a:latin typeface="ArialMT"/>
              </a:rPr>
              <a:t> </a:t>
            </a:r>
            <a:r>
              <a:rPr lang="fr-FR" dirty="0" smtClean="0">
                <a:solidFill>
                  <a:srgbClr val="F5F5F5"/>
                </a:solidFill>
                <a:latin typeface="ArialMT"/>
              </a:rPr>
              <a:t>for </a:t>
            </a:r>
            <a:r>
              <a:rPr lang="fr-FR" dirty="0">
                <a:solidFill>
                  <a:srgbClr val="F5F5F5"/>
                </a:solidFill>
                <a:latin typeface="ArialMT"/>
              </a:rPr>
              <a:t>rare </a:t>
            </a:r>
            <a:r>
              <a:rPr lang="fr-FR" dirty="0" err="1">
                <a:solidFill>
                  <a:srgbClr val="F5F5F5"/>
                </a:solidFill>
                <a:latin typeface="ArialMT"/>
              </a:rPr>
              <a:t>particle</a:t>
            </a:r>
            <a:r>
              <a:rPr lang="fr-FR" dirty="0">
                <a:solidFill>
                  <a:srgbClr val="F5F5F5"/>
                </a:solidFill>
                <a:latin typeface="ArialMT"/>
              </a:rPr>
              <a:t> </a:t>
            </a:r>
            <a:r>
              <a:rPr lang="fr-FR" dirty="0" err="1" smtClean="0">
                <a:solidFill>
                  <a:srgbClr val="F5F5F5"/>
                </a:solidFill>
                <a:latin typeface="ArialMT"/>
              </a:rPr>
              <a:t>decays</a:t>
            </a:r>
            <a:endParaRPr lang="fr-FR" dirty="0" smtClean="0">
              <a:solidFill>
                <a:srgbClr val="F5F5F5"/>
              </a:solidFill>
              <a:latin typeface="ArialMT"/>
            </a:endParaRPr>
          </a:p>
          <a:p>
            <a:endParaRPr lang="fr-FR" dirty="0">
              <a:solidFill>
                <a:srgbClr val="F5F5F5"/>
              </a:solidFill>
              <a:latin typeface="ArialMT"/>
            </a:endParaRPr>
          </a:p>
          <a:p>
            <a:r>
              <a:rPr lang="fr-FR" dirty="0" smtClean="0">
                <a:solidFill>
                  <a:srgbClr val="FFFF00"/>
                </a:solidFill>
                <a:latin typeface="ArialMT"/>
              </a:rPr>
              <a:t>1968: George </a:t>
            </a:r>
            <a:r>
              <a:rPr lang="fr-FR" dirty="0">
                <a:solidFill>
                  <a:srgbClr val="FFFF00"/>
                </a:solidFill>
                <a:latin typeface="ArialMT"/>
              </a:rPr>
              <a:t>Charpak </a:t>
            </a:r>
            <a:r>
              <a:rPr lang="fr-FR" dirty="0" err="1" smtClean="0">
                <a:solidFill>
                  <a:schemeClr val="bg1"/>
                </a:solidFill>
                <a:latin typeface="ArialMT"/>
              </a:rPr>
              <a:t>developed</a:t>
            </a:r>
            <a:r>
              <a:rPr lang="fr-FR" dirty="0">
                <a:solidFill>
                  <a:schemeClr val="bg1"/>
                </a:solidFill>
                <a:latin typeface="ArialMT"/>
              </a:rPr>
              <a:t> </a:t>
            </a:r>
            <a:r>
              <a:rPr lang="fr-FR" dirty="0" smtClean="0">
                <a:solidFill>
                  <a:schemeClr val="bg1"/>
                </a:solidFill>
                <a:latin typeface="ArialMT"/>
              </a:rPr>
              <a:t>the </a:t>
            </a:r>
            <a:r>
              <a:rPr lang="fr-FR" dirty="0" err="1">
                <a:solidFill>
                  <a:srgbClr val="FFFF00"/>
                </a:solidFill>
                <a:latin typeface="ArialMT"/>
              </a:rPr>
              <a:t>MultiWire</a:t>
            </a:r>
            <a:r>
              <a:rPr lang="fr-FR" dirty="0">
                <a:solidFill>
                  <a:srgbClr val="FFFF00"/>
                </a:solidFill>
                <a:latin typeface="ArialMT"/>
              </a:rPr>
              <a:t> </a:t>
            </a:r>
            <a:r>
              <a:rPr lang="fr-FR" dirty="0" err="1" smtClean="0">
                <a:solidFill>
                  <a:srgbClr val="FFFF00"/>
                </a:solidFill>
                <a:latin typeface="ArialMT"/>
              </a:rPr>
              <a:t>Proportional</a:t>
            </a:r>
            <a:r>
              <a:rPr lang="fr-FR" dirty="0">
                <a:solidFill>
                  <a:srgbClr val="FFFF00"/>
                </a:solidFill>
                <a:latin typeface="ArialMT"/>
              </a:rPr>
              <a:t> </a:t>
            </a:r>
            <a:r>
              <a:rPr lang="fr-FR" dirty="0" err="1" smtClean="0">
                <a:solidFill>
                  <a:srgbClr val="FFFF00"/>
                </a:solidFill>
                <a:latin typeface="ArialMT"/>
              </a:rPr>
              <a:t>Chamber</a:t>
            </a:r>
            <a:r>
              <a:rPr lang="fr-FR" dirty="0" smtClean="0">
                <a:solidFill>
                  <a:srgbClr val="FFFF00"/>
                </a:solidFill>
                <a:latin typeface="ArialMT"/>
              </a:rPr>
              <a:t>,</a:t>
            </a:r>
          </a:p>
          <a:p>
            <a:pPr algn="ctr"/>
            <a:r>
              <a:rPr lang="en-US" dirty="0">
                <a:solidFill>
                  <a:schemeClr val="bg1"/>
                </a:solidFill>
                <a:latin typeface="ArialMT"/>
              </a:rPr>
              <a:t>(</a:t>
            </a:r>
            <a:r>
              <a:rPr lang="en-US" dirty="0" smtClean="0">
                <a:solidFill>
                  <a:schemeClr val="bg1"/>
                </a:solidFill>
                <a:latin typeface="ArialMT"/>
              </a:rPr>
              <a:t>MWPC), which </a:t>
            </a:r>
            <a:r>
              <a:rPr lang="en-US" dirty="0">
                <a:solidFill>
                  <a:schemeClr val="bg1"/>
                </a:solidFill>
                <a:latin typeface="ArialMT"/>
              </a:rPr>
              <a:t>revolutionized </a:t>
            </a:r>
            <a:r>
              <a:rPr lang="en-US" dirty="0" smtClean="0">
                <a:solidFill>
                  <a:schemeClr val="bg1"/>
                </a:solidFill>
                <a:latin typeface="ArialMT"/>
              </a:rPr>
              <a:t> particle </a:t>
            </a:r>
            <a:r>
              <a:rPr lang="en-US" dirty="0">
                <a:solidFill>
                  <a:schemeClr val="bg1"/>
                </a:solidFill>
                <a:latin typeface="ArialMT"/>
              </a:rPr>
              <a:t>detection </a:t>
            </a:r>
            <a:r>
              <a:rPr lang="en-US" dirty="0" smtClean="0">
                <a:solidFill>
                  <a:schemeClr val="bg1"/>
                </a:solidFill>
                <a:latin typeface="ArialMT"/>
              </a:rPr>
              <a:t>&amp; HEP, </a:t>
            </a:r>
          </a:p>
          <a:p>
            <a:pPr algn="ctr"/>
            <a:r>
              <a:rPr lang="fr-FR" b="1" i="1" dirty="0">
                <a:solidFill>
                  <a:srgbClr val="FFFF00"/>
                </a:solidFill>
                <a:latin typeface="ArialMT"/>
              </a:rPr>
              <a:t>a</a:t>
            </a:r>
            <a:r>
              <a:rPr lang="fr-FR" b="1" i="1" dirty="0" smtClean="0">
                <a:solidFill>
                  <a:srgbClr val="FFFF00"/>
                </a:solidFill>
                <a:latin typeface="ArialMT"/>
              </a:rPr>
              <a:t>nd </a:t>
            </a:r>
            <a:r>
              <a:rPr lang="fr-FR" b="1" i="1" dirty="0" err="1" smtClean="0">
                <a:solidFill>
                  <a:srgbClr val="FFFF00"/>
                </a:solidFill>
                <a:latin typeface="ArialMT"/>
              </a:rPr>
              <a:t>marked</a:t>
            </a:r>
            <a:r>
              <a:rPr lang="fr-FR" b="1" i="1" dirty="0" smtClean="0">
                <a:solidFill>
                  <a:srgbClr val="FFFF00"/>
                </a:solidFill>
                <a:latin typeface="ArialMT"/>
              </a:rPr>
              <a:t> transition</a:t>
            </a:r>
          </a:p>
          <a:p>
            <a:pPr algn="ctr"/>
            <a:r>
              <a:rPr lang="fr-FR" b="1" i="1" dirty="0" smtClean="0">
                <a:solidFill>
                  <a:srgbClr val="FFFF00"/>
                </a:solidFill>
                <a:latin typeface="ArialMT"/>
                <a:sym typeface="Wingdings" panose="05000000000000000000" pitchFamily="2" charset="2"/>
              </a:rPr>
              <a:t> </a:t>
            </a:r>
            <a:r>
              <a:rPr lang="fr-FR" b="1" i="1" dirty="0" err="1">
                <a:solidFill>
                  <a:srgbClr val="FFFF00"/>
                </a:solidFill>
                <a:latin typeface="ArialMT"/>
                <a:sym typeface="Wingdings" panose="05000000000000000000" pitchFamily="2" charset="2"/>
              </a:rPr>
              <a:t>f</a:t>
            </a:r>
            <a:r>
              <a:rPr lang="fr-FR" b="1" i="1" dirty="0" err="1" smtClean="0">
                <a:solidFill>
                  <a:srgbClr val="FFFF00"/>
                </a:solidFill>
                <a:latin typeface="ArialMT"/>
              </a:rPr>
              <a:t>rom</a:t>
            </a:r>
            <a:r>
              <a:rPr lang="fr-FR" b="1" i="1" dirty="0" smtClean="0">
                <a:solidFill>
                  <a:srgbClr val="FFFF00"/>
                </a:solidFill>
                <a:latin typeface="ArialMT"/>
              </a:rPr>
              <a:t> </a:t>
            </a:r>
            <a:r>
              <a:rPr lang="en-US" b="1" i="1" dirty="0" smtClean="0">
                <a:solidFill>
                  <a:srgbClr val="FFFF00"/>
                </a:solidFill>
                <a:latin typeface="ArialMT"/>
              </a:rPr>
              <a:t>Manual to Electronics era</a:t>
            </a:r>
            <a:endParaRPr lang="en-US" b="1" i="1" dirty="0">
              <a:solidFill>
                <a:srgbClr val="FFFF00"/>
              </a:solidFill>
              <a:latin typeface="ArialMT"/>
            </a:endParaRPr>
          </a:p>
        </p:txBody>
      </p:sp>
      <p:pic>
        <p:nvPicPr>
          <p:cNvPr id="4" name="Picture 1"/>
          <p:cNvPicPr>
            <a:picLocks noChangeAspect="1" noChangeArrowheads="1"/>
          </p:cNvPicPr>
          <p:nvPr/>
        </p:nvPicPr>
        <p:blipFill>
          <a:blip r:embed="rId3" cstate="print"/>
          <a:srcRect/>
          <a:stretch>
            <a:fillRect/>
          </a:stretch>
        </p:blipFill>
        <p:spPr bwMode="auto">
          <a:xfrm>
            <a:off x="271748" y="692696"/>
            <a:ext cx="4824536" cy="3007503"/>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271177" y="3989677"/>
            <a:ext cx="4825107" cy="2592387"/>
          </a:xfrm>
          <a:prstGeom prst="rect">
            <a:avLst/>
          </a:prstGeom>
          <a:noFill/>
          <a:ln w="9525">
            <a:noFill/>
            <a:miter lim="800000"/>
            <a:headEnd/>
            <a:tailEnd/>
          </a:ln>
        </p:spPr>
      </p:pic>
      <p:pic>
        <p:nvPicPr>
          <p:cNvPr id="6" name="Image 5"/>
          <p:cNvPicPr>
            <a:picLocks noChangeAspect="1"/>
          </p:cNvPicPr>
          <p:nvPr/>
        </p:nvPicPr>
        <p:blipFill>
          <a:blip r:embed="rId5"/>
          <a:stretch>
            <a:fillRect/>
          </a:stretch>
        </p:blipFill>
        <p:spPr>
          <a:xfrm>
            <a:off x="5372398" y="3877027"/>
            <a:ext cx="3664098" cy="1568197"/>
          </a:xfrm>
          <a:prstGeom prst="rect">
            <a:avLst/>
          </a:prstGeom>
        </p:spPr>
      </p:pic>
      <p:sp>
        <p:nvSpPr>
          <p:cNvPr id="7" name="Rectangle 1027"/>
          <p:cNvSpPr txBox="1">
            <a:spLocks noChangeArrowheads="1"/>
          </p:cNvSpPr>
          <p:nvPr/>
        </p:nvSpPr>
        <p:spPr bwMode="auto">
          <a:xfrm>
            <a:off x="43730" y="-65112"/>
            <a:ext cx="928079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300" b="1" kern="0" dirty="0" smtClean="0">
                <a:solidFill>
                  <a:srgbClr val="FCF933"/>
                </a:solidFill>
                <a:effectLst>
                  <a:outerShdw blurRad="38100" dist="38100" dir="2700000" algn="tl">
                    <a:srgbClr val="000000">
                      <a:alpha val="43137"/>
                    </a:srgbClr>
                  </a:outerShdw>
                </a:effectLst>
                <a:latin typeface="ArialMT"/>
              </a:rPr>
              <a:t>1968: MWPC – Revolutionising the Way Particle Physics is Done</a:t>
            </a:r>
            <a:endParaRPr lang="en-GB" sz="2300" b="1" kern="0" dirty="0">
              <a:solidFill>
                <a:srgbClr val="336699"/>
              </a:solidFill>
              <a:effectLst>
                <a:outerShdw blurRad="38100" dist="38100" dir="2700000" algn="tl">
                  <a:srgbClr val="000000">
                    <a:alpha val="43137"/>
                  </a:srgbClr>
                </a:outerShdw>
              </a:effectLst>
              <a:latin typeface="ArialMT"/>
            </a:endParaRPr>
          </a:p>
        </p:txBody>
      </p:sp>
      <p:pic>
        <p:nvPicPr>
          <p:cNvPr id="8" name="Picture 7"/>
          <p:cNvPicPr>
            <a:picLocks noChangeAspect="1"/>
          </p:cNvPicPr>
          <p:nvPr/>
        </p:nvPicPr>
        <p:blipFill>
          <a:blip r:embed="rId6"/>
          <a:stretch>
            <a:fillRect/>
          </a:stretch>
        </p:blipFill>
        <p:spPr>
          <a:xfrm>
            <a:off x="5464169" y="4457013"/>
            <a:ext cx="915976" cy="966460"/>
          </a:xfrm>
          <a:prstGeom prst="rect">
            <a:avLst/>
          </a:prstGeom>
        </p:spPr>
      </p:pic>
      <p:sp>
        <p:nvSpPr>
          <p:cNvPr id="9" name="ZoneTexte 8"/>
          <p:cNvSpPr txBox="1"/>
          <p:nvPr/>
        </p:nvSpPr>
        <p:spPr>
          <a:xfrm>
            <a:off x="5398666" y="3944356"/>
            <a:ext cx="1071690" cy="461665"/>
          </a:xfrm>
          <a:prstGeom prst="rect">
            <a:avLst/>
          </a:prstGeom>
          <a:noFill/>
        </p:spPr>
        <p:txBody>
          <a:bodyPr wrap="square" rtlCol="0">
            <a:spAutoFit/>
          </a:bodyPr>
          <a:lstStyle/>
          <a:p>
            <a:r>
              <a:rPr lang="fr-FR" sz="2400" b="1" dirty="0" smtClean="0">
                <a:solidFill>
                  <a:srgbClr val="FF0000"/>
                </a:solidFill>
                <a:latin typeface="ArialMT"/>
              </a:rPr>
              <a:t>1992:</a:t>
            </a:r>
            <a:endParaRPr lang="fr-FR" sz="2400" b="1" dirty="0">
              <a:solidFill>
                <a:srgbClr val="FF0000"/>
              </a:solidFill>
              <a:latin typeface="ArialMT"/>
            </a:endParaRPr>
          </a:p>
        </p:txBody>
      </p:sp>
      <p:sp>
        <p:nvSpPr>
          <p:cNvPr id="10" name="Rectangle 9"/>
          <p:cNvSpPr/>
          <p:nvPr/>
        </p:nvSpPr>
        <p:spPr>
          <a:xfrm>
            <a:off x="5580112" y="5517232"/>
            <a:ext cx="3308995" cy="1200329"/>
          </a:xfrm>
          <a:prstGeom prst="rect">
            <a:avLst/>
          </a:prstGeom>
        </p:spPr>
        <p:txBody>
          <a:bodyPr wrap="square">
            <a:spAutoFit/>
          </a:bodyPr>
          <a:lstStyle/>
          <a:p>
            <a:pPr algn="ctr"/>
            <a:r>
              <a:rPr lang="en-US" dirty="0" smtClean="0">
                <a:solidFill>
                  <a:schemeClr val="bg1"/>
                </a:solidFill>
                <a:latin typeface="ArialMT"/>
              </a:rPr>
              <a:t>“Image” &amp; “Logic (electronics)” tradition combined </a:t>
            </a:r>
            <a:r>
              <a:rPr lang="en-US" dirty="0">
                <a:solidFill>
                  <a:schemeClr val="bg1"/>
                </a:solidFill>
                <a:latin typeface="ArialMT"/>
              </a:rPr>
              <a:t>into the </a:t>
            </a:r>
            <a:r>
              <a:rPr lang="en-US" dirty="0" smtClean="0">
                <a:solidFill>
                  <a:srgbClr val="FFFF00"/>
                </a:solidFill>
                <a:latin typeface="ArialMT"/>
              </a:rPr>
              <a:t>“Electronics Image” detectors </a:t>
            </a:r>
            <a:r>
              <a:rPr lang="en-US" dirty="0" smtClean="0">
                <a:solidFill>
                  <a:schemeClr val="bg1"/>
                </a:solidFill>
                <a:latin typeface="ArialMT"/>
              </a:rPr>
              <a:t>during </a:t>
            </a:r>
            <a:r>
              <a:rPr lang="en-US" dirty="0">
                <a:solidFill>
                  <a:schemeClr val="bg1"/>
                </a:solidFill>
                <a:latin typeface="ArialMT"/>
              </a:rPr>
              <a:t>the 1970ies</a:t>
            </a:r>
          </a:p>
        </p:txBody>
      </p:sp>
      <p:sp>
        <p:nvSpPr>
          <p:cNvPr id="11" name="Text Box 13"/>
          <p:cNvSpPr txBox="1">
            <a:spLocks noChangeArrowheads="1"/>
          </p:cNvSpPr>
          <p:nvPr/>
        </p:nvSpPr>
        <p:spPr bwMode="auto">
          <a:xfrm>
            <a:off x="827584" y="3383273"/>
            <a:ext cx="336758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61950" indent="-361950">
              <a:spcBef>
                <a:spcPct val="0"/>
              </a:spcBef>
              <a:defRPr>
                <a:solidFill>
                  <a:schemeClr val="tx1"/>
                </a:solidFill>
                <a:latin typeface="Arial" panose="020B0604020202020204" pitchFamily="34" charset="0"/>
              </a:defRPr>
            </a:lvl1pPr>
            <a:lvl2pPr>
              <a:spcBef>
                <a:spcPct val="0"/>
              </a:spcBef>
              <a:defRPr>
                <a:solidFill>
                  <a:schemeClr val="tx1"/>
                </a:solidFill>
                <a:latin typeface="Arial" panose="020B0604020202020204" pitchFamily="34" charset="0"/>
              </a:defRPr>
            </a:lvl2pPr>
            <a:lvl3pPr>
              <a:spcBef>
                <a:spcPct val="0"/>
              </a:spcBef>
              <a:defRPr>
                <a:solidFill>
                  <a:schemeClr val="tx1"/>
                </a:solidFill>
                <a:latin typeface="Arial" panose="020B0604020202020204" pitchFamily="34" charset="0"/>
              </a:defRPr>
            </a:lvl3pPr>
            <a:lvl4pPr>
              <a:spcBef>
                <a:spcPct val="0"/>
              </a:spcBef>
              <a:defRPr>
                <a:solidFill>
                  <a:schemeClr val="tx1"/>
                </a:solidFill>
                <a:latin typeface="Arial" panose="020B0604020202020204" pitchFamily="34" charset="0"/>
              </a:defRPr>
            </a:lvl4pPr>
            <a:lvl5pPr>
              <a:spcBef>
                <a:spcPct val="0"/>
              </a:spcBef>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a:spcBef>
                <a:spcPct val="20000"/>
              </a:spcBef>
            </a:pPr>
            <a:r>
              <a:rPr lang="en-US" altLang="fr-FR" sz="1400" b="1" dirty="0">
                <a:solidFill>
                  <a:schemeClr val="bg1"/>
                </a:solidFill>
                <a:latin typeface="ArialMT"/>
              </a:rPr>
              <a:t>G. </a:t>
            </a:r>
            <a:r>
              <a:rPr lang="en-US" altLang="fr-FR" sz="1400" b="1" dirty="0" err="1">
                <a:solidFill>
                  <a:schemeClr val="bg1"/>
                </a:solidFill>
                <a:latin typeface="ArialMT"/>
              </a:rPr>
              <a:t>Charpak</a:t>
            </a:r>
            <a:r>
              <a:rPr lang="en-US" altLang="fr-FR" sz="1400" b="1" dirty="0">
                <a:solidFill>
                  <a:schemeClr val="bg1"/>
                </a:solidFill>
                <a:latin typeface="ArialMT"/>
              </a:rPr>
              <a:t>, F. </a:t>
            </a:r>
            <a:r>
              <a:rPr lang="en-US" altLang="fr-FR" sz="1400" b="1" dirty="0" err="1">
                <a:solidFill>
                  <a:schemeClr val="bg1"/>
                </a:solidFill>
                <a:latin typeface="ArialMT"/>
              </a:rPr>
              <a:t>Sauli</a:t>
            </a:r>
            <a:r>
              <a:rPr lang="en-US" altLang="fr-FR" sz="1400" b="1" dirty="0">
                <a:solidFill>
                  <a:schemeClr val="bg1"/>
                </a:solidFill>
                <a:latin typeface="ArialMT"/>
              </a:rPr>
              <a:t> and J.C. </a:t>
            </a:r>
            <a:r>
              <a:rPr lang="en-US" altLang="fr-FR" sz="1400" b="1" dirty="0" err="1">
                <a:solidFill>
                  <a:schemeClr val="bg1"/>
                </a:solidFill>
                <a:latin typeface="ArialMT"/>
              </a:rPr>
              <a:t>Santiard</a:t>
            </a:r>
            <a:endParaRPr lang="en-US" altLang="fr-FR" sz="1400" b="1" dirty="0">
              <a:solidFill>
                <a:schemeClr val="bg1"/>
              </a:solidFill>
              <a:latin typeface="ArialMT"/>
            </a:endParaRPr>
          </a:p>
        </p:txBody>
      </p:sp>
    </p:spTree>
    <p:extLst>
      <p:ext uri="{BB962C8B-B14F-4D97-AF65-F5344CB8AC3E}">
        <p14:creationId xmlns:p14="http://schemas.microsoft.com/office/powerpoint/2010/main" val="23938550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1027"/>
          <p:cNvSpPr txBox="1">
            <a:spLocks noChangeArrowheads="1"/>
          </p:cNvSpPr>
          <p:nvPr/>
        </p:nvSpPr>
        <p:spPr bwMode="auto">
          <a:xfrm>
            <a:off x="179512" y="150912"/>
            <a:ext cx="864096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4000" kern="0" dirty="0" smtClean="0">
                <a:solidFill>
                  <a:srgbClr val="FCF933"/>
                </a:solidFill>
                <a:effectLst>
                  <a:outerShdw blurRad="38100" dist="38100" dir="2700000">
                    <a:srgbClr val="000000"/>
                  </a:outerShdw>
                </a:effectLst>
              </a:rPr>
              <a:t>  </a:t>
            </a:r>
            <a:r>
              <a:rPr lang="en-US" sz="2400" b="1" kern="0" dirty="0" smtClean="0">
                <a:solidFill>
                  <a:srgbClr val="FCF933"/>
                </a:solidFill>
                <a:effectLst>
                  <a:outerShdw blurRad="38100" dist="38100" dir="2700000" algn="tl">
                    <a:srgbClr val="000000">
                      <a:alpha val="43137"/>
                    </a:srgbClr>
                  </a:outerShdw>
                </a:effectLst>
                <a:latin typeface="ArialMT"/>
              </a:rPr>
              <a:t>Gaseous Detectors: From Wire/Drift Chamber </a:t>
            </a:r>
            <a:r>
              <a:rPr lang="en-US" sz="2400" b="1" kern="0" dirty="0" smtClean="0">
                <a:solidFill>
                  <a:srgbClr val="FCF933"/>
                </a:solidFill>
                <a:effectLst>
                  <a:outerShdw blurRad="38100" dist="38100" dir="2700000" algn="tl">
                    <a:srgbClr val="000000">
                      <a:alpha val="43137"/>
                    </a:srgbClr>
                  </a:outerShdw>
                </a:effectLst>
                <a:latin typeface="ArialMT"/>
                <a:sym typeface="Wingdings" panose="05000000000000000000" pitchFamily="2" charset="2"/>
              </a:rPr>
              <a:t> Time </a:t>
            </a:r>
            <a:r>
              <a:rPr lang="en-US" sz="2400" b="1" kern="0" dirty="0">
                <a:solidFill>
                  <a:srgbClr val="FCF933"/>
                </a:solidFill>
                <a:effectLst>
                  <a:outerShdw blurRad="38100" dist="38100" dir="2700000" algn="tl">
                    <a:srgbClr val="000000">
                      <a:alpha val="43137"/>
                    </a:srgbClr>
                  </a:outerShdw>
                </a:effectLst>
                <a:latin typeface="ArialMT"/>
                <a:sym typeface="Wingdings" panose="05000000000000000000" pitchFamily="2" charset="2"/>
              </a:rPr>
              <a:t>P</a:t>
            </a:r>
            <a:r>
              <a:rPr lang="en-US" sz="2400" b="1" kern="0" dirty="0" smtClean="0">
                <a:solidFill>
                  <a:srgbClr val="FCF933"/>
                </a:solidFill>
                <a:effectLst>
                  <a:outerShdw blurRad="38100" dist="38100" dir="2700000" algn="tl">
                    <a:srgbClr val="000000">
                      <a:alpha val="43137"/>
                    </a:srgbClr>
                  </a:outerShdw>
                </a:effectLst>
                <a:latin typeface="ArialMT"/>
                <a:sym typeface="Wingdings" panose="05000000000000000000" pitchFamily="2" charset="2"/>
              </a:rPr>
              <a:t>rojection Chamber (TPC)  Micro-Pattern Gas Detectors</a:t>
            </a:r>
            <a:endParaRPr lang="en-US" sz="2400" b="1" kern="0" dirty="0" smtClean="0">
              <a:solidFill>
                <a:schemeClr val="bg1"/>
              </a:solidFill>
              <a:effectLst>
                <a:outerShdw blurRad="38100" dist="38100" dir="2700000" algn="tl">
                  <a:srgbClr val="000000">
                    <a:alpha val="43137"/>
                  </a:srgbClr>
                </a:outerShdw>
              </a:effectLst>
              <a:latin typeface="ArialMT"/>
            </a:endParaRPr>
          </a:p>
        </p:txBody>
      </p:sp>
      <p:sp>
        <p:nvSpPr>
          <p:cNvPr id="4" name="Rectangle 3"/>
          <p:cNvSpPr/>
          <p:nvPr/>
        </p:nvSpPr>
        <p:spPr>
          <a:xfrm>
            <a:off x="251520" y="1124744"/>
            <a:ext cx="8666062" cy="1077218"/>
          </a:xfrm>
          <a:prstGeom prst="rect">
            <a:avLst/>
          </a:prstGeom>
        </p:spPr>
        <p:txBody>
          <a:bodyPr wrap="square">
            <a:spAutoFit/>
          </a:bodyPr>
          <a:lstStyle/>
          <a:p>
            <a:pPr algn="ctr"/>
            <a:r>
              <a:rPr lang="fr-FR" sz="1600" dirty="0">
                <a:solidFill>
                  <a:schemeClr val="bg1"/>
                </a:solidFill>
                <a:latin typeface="ArialMT"/>
              </a:rPr>
              <a:t>Primary </a:t>
            </a:r>
            <a:r>
              <a:rPr lang="fr-FR" sz="1600" dirty="0" err="1">
                <a:solidFill>
                  <a:schemeClr val="bg1"/>
                </a:solidFill>
                <a:latin typeface="ArialMT"/>
              </a:rPr>
              <a:t>choice</a:t>
            </a:r>
            <a:r>
              <a:rPr lang="fr-FR" sz="1600" dirty="0">
                <a:solidFill>
                  <a:schemeClr val="bg1"/>
                </a:solidFill>
                <a:latin typeface="ArialMT"/>
              </a:rPr>
              <a:t> for large-area </a:t>
            </a:r>
            <a:r>
              <a:rPr lang="fr-FR" sz="1600" dirty="0" err="1">
                <a:solidFill>
                  <a:schemeClr val="bg1"/>
                </a:solidFill>
                <a:latin typeface="ArialMT"/>
              </a:rPr>
              <a:t>coverage</a:t>
            </a:r>
            <a:r>
              <a:rPr lang="fr-FR" sz="1600" dirty="0">
                <a:solidFill>
                  <a:schemeClr val="bg1"/>
                </a:solidFill>
                <a:latin typeface="ArialMT"/>
              </a:rPr>
              <a:t> </a:t>
            </a:r>
            <a:r>
              <a:rPr lang="fr-FR" sz="1600" dirty="0" err="1">
                <a:solidFill>
                  <a:schemeClr val="bg1"/>
                </a:solidFill>
                <a:latin typeface="ArialMT"/>
              </a:rPr>
              <a:t>with</a:t>
            </a:r>
            <a:r>
              <a:rPr lang="fr-FR" sz="1600" dirty="0">
                <a:solidFill>
                  <a:schemeClr val="bg1"/>
                </a:solidFill>
                <a:latin typeface="ArialMT"/>
              </a:rPr>
              <a:t> </a:t>
            </a:r>
            <a:r>
              <a:rPr lang="fr-FR" sz="1600" dirty="0" err="1">
                <a:solidFill>
                  <a:schemeClr val="bg1"/>
                </a:solidFill>
                <a:latin typeface="ArialMT"/>
              </a:rPr>
              <a:t>low</a:t>
            </a:r>
            <a:r>
              <a:rPr lang="fr-FR" sz="1600" dirty="0">
                <a:solidFill>
                  <a:schemeClr val="bg1"/>
                </a:solidFill>
                <a:latin typeface="ArialMT"/>
              </a:rPr>
              <a:t> </a:t>
            </a:r>
            <a:r>
              <a:rPr lang="fr-FR" sz="1600" dirty="0" err="1">
                <a:solidFill>
                  <a:schemeClr val="bg1"/>
                </a:solidFill>
                <a:latin typeface="ArialMT"/>
              </a:rPr>
              <a:t>material</a:t>
            </a:r>
            <a:r>
              <a:rPr lang="fr-FR" sz="1600" dirty="0">
                <a:solidFill>
                  <a:schemeClr val="bg1"/>
                </a:solidFill>
                <a:latin typeface="ArialMT"/>
              </a:rPr>
              <a:t>-budget (+ </a:t>
            </a:r>
            <a:r>
              <a:rPr lang="fr-FR" sz="1600" dirty="0" err="1">
                <a:solidFill>
                  <a:schemeClr val="bg1"/>
                </a:solidFill>
                <a:latin typeface="ArialMT"/>
              </a:rPr>
              <a:t>dE</a:t>
            </a:r>
            <a:r>
              <a:rPr lang="fr-FR" sz="1600" dirty="0">
                <a:solidFill>
                  <a:schemeClr val="bg1"/>
                </a:solidFill>
                <a:latin typeface="ArialMT"/>
              </a:rPr>
              <a:t>/dx </a:t>
            </a:r>
            <a:r>
              <a:rPr lang="fr-FR" sz="1600" dirty="0" err="1">
                <a:solidFill>
                  <a:schemeClr val="bg1"/>
                </a:solidFill>
                <a:latin typeface="ArialMT"/>
              </a:rPr>
              <a:t>measurement</a:t>
            </a:r>
            <a:r>
              <a:rPr lang="fr-FR" sz="1600" dirty="0" smtClean="0">
                <a:solidFill>
                  <a:schemeClr val="bg1"/>
                </a:solidFill>
                <a:latin typeface="ArialMT"/>
              </a:rPr>
              <a:t>)</a:t>
            </a:r>
          </a:p>
          <a:p>
            <a:pPr algn="ctr"/>
            <a:endParaRPr lang="fr-FR" sz="1600" dirty="0">
              <a:solidFill>
                <a:schemeClr val="bg1"/>
              </a:solidFill>
              <a:latin typeface="ArialMT"/>
            </a:endParaRPr>
          </a:p>
          <a:p>
            <a:pPr algn="ctr"/>
            <a:r>
              <a:rPr lang="fr-FR" sz="1600" dirty="0" smtClean="0">
                <a:solidFill>
                  <a:schemeClr val="bg1"/>
                </a:solidFill>
                <a:latin typeface="ArialMT"/>
              </a:rPr>
              <a:t> 1990’s: </a:t>
            </a:r>
            <a:r>
              <a:rPr lang="fr-FR" sz="1600" dirty="0" err="1" smtClean="0">
                <a:solidFill>
                  <a:srgbClr val="FFFF00"/>
                </a:solidFill>
                <a:latin typeface="ArialMT"/>
              </a:rPr>
              <a:t>Industrial</a:t>
            </a:r>
            <a:r>
              <a:rPr lang="fr-FR" sz="1600" dirty="0" smtClean="0">
                <a:solidFill>
                  <a:srgbClr val="FFFF00"/>
                </a:solidFill>
                <a:latin typeface="ArialMT"/>
              </a:rPr>
              <a:t> </a:t>
            </a:r>
            <a:r>
              <a:rPr lang="fr-FR" sz="1600" dirty="0" err="1" smtClean="0">
                <a:solidFill>
                  <a:srgbClr val="FFFF00"/>
                </a:solidFill>
                <a:latin typeface="ArialMT"/>
              </a:rPr>
              <a:t>advances</a:t>
            </a:r>
            <a:r>
              <a:rPr lang="fr-FR" sz="1600" dirty="0" smtClean="0">
                <a:solidFill>
                  <a:srgbClr val="FFFF00"/>
                </a:solidFill>
                <a:latin typeface="ArialMT"/>
              </a:rPr>
              <a:t> in </a:t>
            </a:r>
            <a:r>
              <a:rPr lang="fr-FR" sz="1600" dirty="0" err="1" smtClean="0">
                <a:solidFill>
                  <a:srgbClr val="FFFF00"/>
                </a:solidFill>
                <a:latin typeface="ArialMT"/>
              </a:rPr>
              <a:t>photolithography</a:t>
            </a:r>
            <a:r>
              <a:rPr lang="fr-FR" sz="1600" dirty="0" smtClean="0">
                <a:solidFill>
                  <a:srgbClr val="FFFF00"/>
                </a:solidFill>
                <a:latin typeface="ArialMT"/>
              </a:rPr>
              <a:t> has </a:t>
            </a:r>
            <a:r>
              <a:rPr lang="fr-FR" sz="1600" dirty="0" err="1" smtClean="0">
                <a:solidFill>
                  <a:srgbClr val="FFFF00"/>
                </a:solidFill>
                <a:latin typeface="ArialMT"/>
              </a:rPr>
              <a:t>favoured</a:t>
            </a:r>
            <a:r>
              <a:rPr lang="fr-FR" sz="1600" dirty="0" smtClean="0">
                <a:solidFill>
                  <a:srgbClr val="FFFF00"/>
                </a:solidFill>
                <a:latin typeface="ArialMT"/>
              </a:rPr>
              <a:t> the invention of </a:t>
            </a:r>
            <a:r>
              <a:rPr lang="fr-FR" sz="1600" dirty="0" err="1" smtClean="0">
                <a:solidFill>
                  <a:srgbClr val="FFFF00"/>
                </a:solidFill>
                <a:latin typeface="ArialMT"/>
              </a:rPr>
              <a:t>novel</a:t>
            </a:r>
            <a:r>
              <a:rPr lang="fr-FR" sz="1600" dirty="0">
                <a:solidFill>
                  <a:srgbClr val="FFFF00"/>
                </a:solidFill>
                <a:latin typeface="ArialMT"/>
              </a:rPr>
              <a:t> </a:t>
            </a:r>
            <a:r>
              <a:rPr lang="fr-FR" sz="1600" dirty="0" smtClean="0">
                <a:solidFill>
                  <a:srgbClr val="FFFF00"/>
                </a:solidFill>
                <a:latin typeface="ArialMT"/>
              </a:rPr>
              <a:t>micro-</a:t>
            </a:r>
            <a:r>
              <a:rPr lang="fr-FR" sz="1600" dirty="0" err="1" smtClean="0">
                <a:solidFill>
                  <a:srgbClr val="FFFF00"/>
                </a:solidFill>
                <a:latin typeface="ArialMT"/>
              </a:rPr>
              <a:t>structured</a:t>
            </a:r>
            <a:r>
              <a:rPr lang="fr-FR" sz="1600" dirty="0" smtClean="0">
                <a:solidFill>
                  <a:srgbClr val="FFFF00"/>
                </a:solidFill>
                <a:latin typeface="ArialMT"/>
              </a:rPr>
              <a:t> </a:t>
            </a:r>
            <a:r>
              <a:rPr lang="fr-FR" sz="1600" dirty="0" err="1" smtClean="0">
                <a:solidFill>
                  <a:srgbClr val="FFFF00"/>
                </a:solidFill>
                <a:latin typeface="ArialMT"/>
              </a:rPr>
              <a:t>gas</a:t>
            </a:r>
            <a:r>
              <a:rPr lang="fr-FR" sz="1600" dirty="0" smtClean="0">
                <a:solidFill>
                  <a:srgbClr val="FFFF00"/>
                </a:solidFill>
                <a:latin typeface="ArialMT"/>
              </a:rPr>
              <a:t> amplification </a:t>
            </a:r>
            <a:r>
              <a:rPr lang="fr-FR" sz="1600" dirty="0" err="1" smtClean="0">
                <a:solidFill>
                  <a:srgbClr val="FFFF00"/>
                </a:solidFill>
                <a:latin typeface="ArialMT"/>
              </a:rPr>
              <a:t>devices</a:t>
            </a:r>
            <a:r>
              <a:rPr lang="fr-FR" sz="1600" dirty="0" smtClean="0">
                <a:solidFill>
                  <a:srgbClr val="FFFF00"/>
                </a:solidFill>
                <a:latin typeface="ArialMT"/>
              </a:rPr>
              <a:t> (MSGC, GEM, </a:t>
            </a:r>
            <a:r>
              <a:rPr lang="fr-FR" sz="1600" dirty="0" err="1" smtClean="0">
                <a:solidFill>
                  <a:srgbClr val="FFFF00"/>
                </a:solidFill>
                <a:latin typeface="ArialMT"/>
              </a:rPr>
              <a:t>Micromegas</a:t>
            </a:r>
            <a:r>
              <a:rPr lang="fr-FR" sz="1600" dirty="0" smtClean="0">
                <a:solidFill>
                  <a:srgbClr val="FFFF00"/>
                </a:solidFill>
                <a:latin typeface="ArialMT"/>
              </a:rPr>
              <a:t>, …)</a:t>
            </a:r>
            <a:endParaRPr lang="fr-FR" sz="1600" dirty="0">
              <a:solidFill>
                <a:srgbClr val="FFFF00"/>
              </a:solidFill>
              <a:latin typeface="ArialMT"/>
            </a:endParaRPr>
          </a:p>
        </p:txBody>
      </p:sp>
      <p:pic>
        <p:nvPicPr>
          <p:cNvPr id="5" name="Imag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62054" y="2251660"/>
            <a:ext cx="6145782" cy="2617500"/>
          </a:xfrm>
          <a:prstGeom prst="rect">
            <a:avLst/>
          </a:prstGeom>
          <a:noFill/>
          <a:ln>
            <a:noFill/>
          </a:ln>
        </p:spPr>
      </p:pic>
      <p:pic>
        <p:nvPicPr>
          <p:cNvPr id="6" name="Picture 4"/>
          <p:cNvPicPr>
            <a:picLocks noChangeAspect="1" noChangeArrowheads="1"/>
          </p:cNvPicPr>
          <p:nvPr/>
        </p:nvPicPr>
        <p:blipFill>
          <a:blip r:embed="rId4" cstate="print"/>
          <a:srcRect/>
          <a:stretch>
            <a:fillRect/>
          </a:stretch>
        </p:blipFill>
        <p:spPr bwMode="auto">
          <a:xfrm>
            <a:off x="179512" y="2803562"/>
            <a:ext cx="2497292" cy="2041437"/>
          </a:xfrm>
          <a:prstGeom prst="rect">
            <a:avLst/>
          </a:prstGeom>
          <a:noFill/>
          <a:ln w="9525">
            <a:noFill/>
            <a:miter lim="800000"/>
            <a:headEnd/>
            <a:tailEnd/>
          </a:ln>
        </p:spPr>
      </p:pic>
      <p:sp>
        <p:nvSpPr>
          <p:cNvPr id="7" name="TextBox 28"/>
          <p:cNvSpPr txBox="1"/>
          <p:nvPr/>
        </p:nvSpPr>
        <p:spPr>
          <a:xfrm>
            <a:off x="646724" y="2252711"/>
            <a:ext cx="1571264" cy="523220"/>
          </a:xfrm>
          <a:prstGeom prst="rect">
            <a:avLst/>
          </a:prstGeom>
          <a:noFill/>
        </p:spPr>
        <p:txBody>
          <a:bodyPr wrap="none" rtlCol="0">
            <a:spAutoFit/>
          </a:bodyPr>
          <a:lstStyle/>
          <a:p>
            <a:pPr algn="ctr"/>
            <a:r>
              <a:rPr lang="en-US" sz="1400" dirty="0" smtClean="0">
                <a:solidFill>
                  <a:schemeClr val="bg1"/>
                </a:solidFill>
                <a:latin typeface="ArialMT"/>
              </a:rPr>
              <a:t>Rate Capability: </a:t>
            </a:r>
          </a:p>
          <a:p>
            <a:pPr algn="ctr"/>
            <a:r>
              <a:rPr lang="en-US" sz="1400" dirty="0" smtClean="0">
                <a:solidFill>
                  <a:schemeClr val="bg1"/>
                </a:solidFill>
                <a:latin typeface="ArialMT"/>
              </a:rPr>
              <a:t>MWPC vs MSGC</a:t>
            </a:r>
            <a:endParaRPr lang="en-US" sz="1400" dirty="0">
              <a:solidFill>
                <a:schemeClr val="bg1"/>
              </a:solidFill>
              <a:latin typeface="ArialMT"/>
            </a:endParaRPr>
          </a:p>
        </p:txBody>
      </p:sp>
      <p:sp>
        <p:nvSpPr>
          <p:cNvPr id="8" name="ZoneTexte 7"/>
          <p:cNvSpPr txBox="1"/>
          <p:nvPr/>
        </p:nvSpPr>
        <p:spPr>
          <a:xfrm>
            <a:off x="35496" y="5305271"/>
            <a:ext cx="9211753" cy="1508105"/>
          </a:xfrm>
          <a:prstGeom prst="rect">
            <a:avLst/>
          </a:prstGeom>
          <a:noFill/>
        </p:spPr>
        <p:txBody>
          <a:bodyPr wrap="none" rtlCol="0">
            <a:spAutoFit/>
          </a:bodyPr>
          <a:lstStyle/>
          <a:p>
            <a:r>
              <a:rPr lang="fr-FR" sz="1600" dirty="0" smtClean="0">
                <a:solidFill>
                  <a:srgbClr val="FFFF00"/>
                </a:solidFill>
                <a:latin typeface="ArialMT"/>
              </a:rPr>
              <a:t>HL-LHC Upgrades: </a:t>
            </a:r>
            <a:r>
              <a:rPr lang="fr-FR" sz="1400" dirty="0" err="1" smtClean="0">
                <a:solidFill>
                  <a:srgbClr val="FFFF00"/>
                </a:solidFill>
                <a:latin typeface="ArialMT"/>
              </a:rPr>
              <a:t>Tracking</a:t>
            </a:r>
            <a:r>
              <a:rPr lang="fr-FR" sz="1400" dirty="0" smtClean="0">
                <a:latin typeface="ArialMT"/>
              </a:rPr>
              <a:t> </a:t>
            </a:r>
            <a:r>
              <a:rPr lang="fr-FR" sz="1400" dirty="0" smtClean="0">
                <a:solidFill>
                  <a:schemeClr val="bg1"/>
                </a:solidFill>
                <a:latin typeface="ArialMT"/>
              </a:rPr>
              <a:t>(ALICE TPC/MPGD); </a:t>
            </a:r>
            <a:r>
              <a:rPr lang="fr-FR" sz="1400" dirty="0" smtClean="0">
                <a:solidFill>
                  <a:srgbClr val="FFFF00"/>
                </a:solidFill>
                <a:latin typeface="ArialMT"/>
              </a:rPr>
              <a:t>Muon Systems: </a:t>
            </a:r>
            <a:r>
              <a:rPr lang="fr-FR" sz="1400" dirty="0" smtClean="0">
                <a:solidFill>
                  <a:schemeClr val="bg1"/>
                </a:solidFill>
                <a:latin typeface="ArialMT"/>
              </a:rPr>
              <a:t>RPC, CSC, MDT, TGC, GEM, </a:t>
            </a:r>
            <a:r>
              <a:rPr lang="fr-FR" sz="1400" dirty="0" err="1" smtClean="0">
                <a:solidFill>
                  <a:schemeClr val="bg1"/>
                </a:solidFill>
                <a:latin typeface="ArialMT"/>
              </a:rPr>
              <a:t>Micromegas</a:t>
            </a:r>
            <a:r>
              <a:rPr lang="fr-FR" sz="1400" dirty="0" smtClean="0">
                <a:solidFill>
                  <a:schemeClr val="bg1"/>
                </a:solidFill>
                <a:latin typeface="ArialMT"/>
              </a:rPr>
              <a:t>; </a:t>
            </a:r>
            <a:endParaRPr lang="fr-FR" sz="1600" dirty="0">
              <a:solidFill>
                <a:schemeClr val="bg1"/>
              </a:solidFill>
              <a:latin typeface="ArialMT"/>
            </a:endParaRPr>
          </a:p>
          <a:p>
            <a:r>
              <a:rPr lang="fr-FR" sz="1600" dirty="0" smtClean="0">
                <a:solidFill>
                  <a:srgbClr val="FFFF00"/>
                </a:solidFill>
                <a:latin typeface="ArialMT"/>
              </a:rPr>
              <a:t>Future Hadron </a:t>
            </a:r>
            <a:r>
              <a:rPr lang="fr-FR" sz="1600" dirty="0" err="1" smtClean="0">
                <a:solidFill>
                  <a:srgbClr val="FFFF00"/>
                </a:solidFill>
                <a:latin typeface="ArialMT"/>
              </a:rPr>
              <a:t>Colliders</a:t>
            </a:r>
            <a:r>
              <a:rPr lang="fr-FR" sz="1600" dirty="0" smtClean="0">
                <a:solidFill>
                  <a:srgbClr val="FFFF00"/>
                </a:solidFill>
                <a:latin typeface="ArialMT"/>
              </a:rPr>
              <a:t>: </a:t>
            </a:r>
            <a:r>
              <a:rPr lang="en-US" sz="1400" dirty="0" smtClean="0">
                <a:solidFill>
                  <a:srgbClr val="FFFF00"/>
                </a:solidFill>
                <a:latin typeface="ArialMT"/>
              </a:rPr>
              <a:t>FCC-</a:t>
            </a:r>
            <a:r>
              <a:rPr lang="en-US" sz="1400" dirty="0" err="1" smtClean="0">
                <a:solidFill>
                  <a:srgbClr val="FFFF00"/>
                </a:solidFill>
                <a:latin typeface="ArialMT"/>
              </a:rPr>
              <a:t>hh</a:t>
            </a:r>
            <a:r>
              <a:rPr lang="en-US" sz="1400" dirty="0" smtClean="0">
                <a:solidFill>
                  <a:srgbClr val="FFFF00"/>
                </a:solidFill>
                <a:latin typeface="ArialMT"/>
              </a:rPr>
              <a:t> Muon </a:t>
            </a:r>
            <a:r>
              <a:rPr lang="en-US" sz="1400" dirty="0">
                <a:solidFill>
                  <a:srgbClr val="FFFF00"/>
                </a:solidFill>
                <a:latin typeface="ArialMT"/>
              </a:rPr>
              <a:t>S</a:t>
            </a:r>
            <a:r>
              <a:rPr lang="en-US" sz="1400" dirty="0" smtClean="0">
                <a:solidFill>
                  <a:srgbClr val="FFFF00"/>
                </a:solidFill>
                <a:latin typeface="ArialMT"/>
              </a:rPr>
              <a:t>ystem </a:t>
            </a:r>
            <a:r>
              <a:rPr lang="en-US" sz="1400" dirty="0" smtClean="0">
                <a:solidFill>
                  <a:schemeClr val="bg1"/>
                </a:solidFill>
                <a:latin typeface="ArialMT"/>
              </a:rPr>
              <a:t>(MPGD - OK, rates are comparable with HL-LHC)</a:t>
            </a:r>
            <a:br>
              <a:rPr lang="en-US" sz="1400" dirty="0" smtClean="0">
                <a:solidFill>
                  <a:schemeClr val="bg1"/>
                </a:solidFill>
                <a:latin typeface="ArialMT"/>
              </a:rPr>
            </a:br>
            <a:r>
              <a:rPr lang="fr-FR" sz="1600" dirty="0" smtClean="0">
                <a:solidFill>
                  <a:srgbClr val="FFFF00"/>
                </a:solidFill>
                <a:latin typeface="ArialMT"/>
              </a:rPr>
              <a:t>Future Lepton </a:t>
            </a:r>
            <a:r>
              <a:rPr lang="fr-FR" sz="1600" dirty="0" err="1" smtClean="0">
                <a:solidFill>
                  <a:srgbClr val="FFFF00"/>
                </a:solidFill>
                <a:latin typeface="ArialMT"/>
              </a:rPr>
              <a:t>Colliders</a:t>
            </a:r>
            <a:r>
              <a:rPr lang="fr-FR" sz="1600" dirty="0" smtClean="0">
                <a:solidFill>
                  <a:srgbClr val="FFFF00"/>
                </a:solidFill>
                <a:latin typeface="ArialMT"/>
              </a:rPr>
              <a:t>: </a:t>
            </a:r>
            <a:r>
              <a:rPr lang="fr-FR" sz="1400" dirty="0" err="1" smtClean="0">
                <a:solidFill>
                  <a:srgbClr val="FFFF00"/>
                </a:solidFill>
                <a:latin typeface="ArialMT"/>
              </a:rPr>
              <a:t>Tracking</a:t>
            </a:r>
            <a:r>
              <a:rPr lang="fr-FR" sz="1400" dirty="0" smtClean="0">
                <a:solidFill>
                  <a:schemeClr val="bg1"/>
                </a:solidFill>
                <a:latin typeface="ArialMT"/>
              </a:rPr>
              <a:t> (FCC-</a:t>
            </a:r>
            <a:r>
              <a:rPr lang="fr-FR" sz="1400" dirty="0" err="1" smtClean="0">
                <a:solidFill>
                  <a:schemeClr val="bg1"/>
                </a:solidFill>
                <a:latin typeface="ArialMT"/>
              </a:rPr>
              <a:t>ee</a:t>
            </a:r>
            <a:r>
              <a:rPr lang="fr-FR" sz="1400" dirty="0" smtClean="0">
                <a:solidFill>
                  <a:schemeClr val="bg1"/>
                </a:solidFill>
                <a:latin typeface="ArialMT"/>
              </a:rPr>
              <a:t> / </a:t>
            </a:r>
            <a:r>
              <a:rPr lang="fr-FR" sz="1400" dirty="0" err="1" smtClean="0">
                <a:solidFill>
                  <a:schemeClr val="bg1"/>
                </a:solidFill>
                <a:latin typeface="ArialMT"/>
              </a:rPr>
              <a:t>CepC</a:t>
            </a:r>
            <a:r>
              <a:rPr lang="fr-FR" sz="1400" dirty="0" smtClean="0">
                <a:solidFill>
                  <a:schemeClr val="bg1"/>
                </a:solidFill>
                <a:latin typeface="ArialMT"/>
              </a:rPr>
              <a:t> - Drift Chambers; ILC / </a:t>
            </a:r>
            <a:r>
              <a:rPr lang="fr-FR" sz="1400" dirty="0" err="1" smtClean="0">
                <a:solidFill>
                  <a:schemeClr val="bg1"/>
                </a:solidFill>
                <a:latin typeface="ArialMT"/>
              </a:rPr>
              <a:t>CePC</a:t>
            </a:r>
            <a:r>
              <a:rPr lang="fr-FR" sz="1400" dirty="0" smtClean="0">
                <a:solidFill>
                  <a:schemeClr val="bg1"/>
                </a:solidFill>
                <a:latin typeface="ArialMT"/>
              </a:rPr>
              <a:t>  - TPC </a:t>
            </a:r>
            <a:r>
              <a:rPr lang="fr-FR" sz="1400" dirty="0" err="1" smtClean="0">
                <a:solidFill>
                  <a:schemeClr val="bg1"/>
                </a:solidFill>
                <a:latin typeface="ArialMT"/>
              </a:rPr>
              <a:t>with</a:t>
            </a:r>
            <a:r>
              <a:rPr lang="fr-FR" sz="1400" dirty="0" smtClean="0">
                <a:solidFill>
                  <a:schemeClr val="bg1"/>
                </a:solidFill>
                <a:latin typeface="ArialMT"/>
              </a:rPr>
              <a:t> MPGD </a:t>
            </a:r>
            <a:r>
              <a:rPr lang="fr-FR" sz="1400" dirty="0" err="1" smtClean="0">
                <a:solidFill>
                  <a:schemeClr val="bg1"/>
                </a:solidFill>
                <a:latin typeface="ArialMT"/>
              </a:rPr>
              <a:t>readout</a:t>
            </a:r>
            <a:r>
              <a:rPr lang="fr-FR" sz="1400" dirty="0" smtClean="0">
                <a:solidFill>
                  <a:schemeClr val="bg1"/>
                </a:solidFill>
                <a:latin typeface="ArialMT"/>
              </a:rPr>
              <a:t>) </a:t>
            </a:r>
            <a:br>
              <a:rPr lang="fr-FR" sz="1400" dirty="0" smtClean="0">
                <a:solidFill>
                  <a:schemeClr val="bg1"/>
                </a:solidFill>
                <a:latin typeface="ArialMT"/>
              </a:rPr>
            </a:br>
            <a:r>
              <a:rPr lang="fr-FR" sz="1400" dirty="0" smtClean="0">
                <a:solidFill>
                  <a:schemeClr val="bg1"/>
                </a:solidFill>
                <a:latin typeface="ArialMT"/>
              </a:rPr>
              <a:t>                                             </a:t>
            </a:r>
            <a:r>
              <a:rPr lang="fr-FR" sz="1400" dirty="0" err="1" smtClean="0">
                <a:solidFill>
                  <a:srgbClr val="FFFF00"/>
                </a:solidFill>
                <a:latin typeface="ArialMT"/>
              </a:rPr>
              <a:t>Calorimetry</a:t>
            </a:r>
            <a:r>
              <a:rPr lang="fr-FR" sz="1400" dirty="0" smtClean="0">
                <a:solidFill>
                  <a:schemeClr val="bg1"/>
                </a:solidFill>
                <a:latin typeface="ArialMT"/>
              </a:rPr>
              <a:t> (ILC, </a:t>
            </a:r>
            <a:r>
              <a:rPr lang="fr-FR" sz="1400" dirty="0" err="1" smtClean="0">
                <a:solidFill>
                  <a:schemeClr val="bg1"/>
                </a:solidFill>
                <a:latin typeface="ArialMT"/>
              </a:rPr>
              <a:t>CepC</a:t>
            </a:r>
            <a:r>
              <a:rPr lang="fr-FR" sz="1400" dirty="0" smtClean="0">
                <a:solidFill>
                  <a:schemeClr val="bg1"/>
                </a:solidFill>
                <a:latin typeface="ArialMT"/>
              </a:rPr>
              <a:t> – RPC or MPGD), </a:t>
            </a:r>
            <a:r>
              <a:rPr lang="fr-FR" sz="1400" dirty="0" smtClean="0">
                <a:solidFill>
                  <a:srgbClr val="FFFF00"/>
                </a:solidFill>
                <a:latin typeface="ArialMT"/>
              </a:rPr>
              <a:t>Muon Systems </a:t>
            </a:r>
            <a:r>
              <a:rPr lang="fr-FR" sz="1400" dirty="0" smtClean="0">
                <a:solidFill>
                  <a:schemeClr val="bg1"/>
                </a:solidFill>
                <a:latin typeface="ArialMT"/>
              </a:rPr>
              <a:t>(OK)</a:t>
            </a:r>
          </a:p>
          <a:p>
            <a:endParaRPr lang="fr-FR" sz="1400" dirty="0">
              <a:solidFill>
                <a:srgbClr val="FFFF00"/>
              </a:solidFill>
              <a:latin typeface="ArialMT"/>
            </a:endParaRPr>
          </a:p>
          <a:p>
            <a:r>
              <a:rPr lang="fr-FR" sz="1600" dirty="0" smtClean="0">
                <a:solidFill>
                  <a:srgbClr val="FFFF00"/>
                </a:solidFill>
                <a:latin typeface="ArialMT"/>
              </a:rPr>
              <a:t>Future Election-Ion </a:t>
            </a:r>
            <a:r>
              <a:rPr lang="fr-FR" sz="1600" dirty="0" err="1" smtClean="0">
                <a:solidFill>
                  <a:srgbClr val="FFFF00"/>
                </a:solidFill>
                <a:latin typeface="ArialMT"/>
              </a:rPr>
              <a:t>Collider</a:t>
            </a:r>
            <a:r>
              <a:rPr lang="fr-FR" sz="1600" dirty="0" smtClean="0">
                <a:solidFill>
                  <a:srgbClr val="FFFF00"/>
                </a:solidFill>
                <a:latin typeface="ArialMT"/>
              </a:rPr>
              <a:t>: </a:t>
            </a:r>
            <a:r>
              <a:rPr lang="fr-FR" sz="1400" dirty="0" err="1" smtClean="0">
                <a:solidFill>
                  <a:srgbClr val="FFFF00"/>
                </a:solidFill>
                <a:latin typeface="ArialMT"/>
              </a:rPr>
              <a:t>Tracking</a:t>
            </a:r>
            <a:r>
              <a:rPr lang="fr-FR" sz="1400" dirty="0" smtClean="0">
                <a:solidFill>
                  <a:schemeClr val="bg1"/>
                </a:solidFill>
                <a:latin typeface="ArialMT"/>
              </a:rPr>
              <a:t> (GEM, </a:t>
            </a:r>
            <a:r>
              <a:rPr lang="fr-FR" sz="1400" dirty="0" err="1" smtClean="0">
                <a:solidFill>
                  <a:schemeClr val="bg1"/>
                </a:solidFill>
                <a:latin typeface="Symbol" panose="05050102010706020507" pitchFamily="18" charset="2"/>
              </a:rPr>
              <a:t>m</a:t>
            </a:r>
            <a:r>
              <a:rPr lang="fr-FR" sz="1400" dirty="0" err="1" smtClean="0">
                <a:solidFill>
                  <a:schemeClr val="bg1"/>
                </a:solidFill>
                <a:latin typeface="ArialMT"/>
              </a:rPr>
              <a:t>WELL</a:t>
            </a:r>
            <a:r>
              <a:rPr lang="fr-FR" sz="1400" dirty="0" smtClean="0">
                <a:solidFill>
                  <a:schemeClr val="bg1"/>
                </a:solidFill>
                <a:latin typeface="ArialMT"/>
              </a:rPr>
              <a:t>; TPC/MPGD), </a:t>
            </a:r>
            <a:r>
              <a:rPr lang="fr-FR" sz="1400" dirty="0" smtClean="0">
                <a:solidFill>
                  <a:srgbClr val="FFFF00"/>
                </a:solidFill>
                <a:latin typeface="ArialMT"/>
              </a:rPr>
              <a:t>RICH (</a:t>
            </a:r>
            <a:r>
              <a:rPr lang="fr-FR" sz="1400" dirty="0" smtClean="0">
                <a:solidFill>
                  <a:schemeClr val="bg1"/>
                </a:solidFill>
                <a:latin typeface="ArialMT"/>
              </a:rPr>
              <a:t>THGEM), </a:t>
            </a:r>
            <a:r>
              <a:rPr lang="fr-FR" sz="1400" dirty="0" smtClean="0">
                <a:solidFill>
                  <a:srgbClr val="FFFF00"/>
                </a:solidFill>
                <a:latin typeface="ArialMT"/>
              </a:rPr>
              <a:t>TRD</a:t>
            </a:r>
            <a:r>
              <a:rPr lang="fr-FR" sz="1400" dirty="0" smtClean="0">
                <a:solidFill>
                  <a:schemeClr val="bg1"/>
                </a:solidFill>
                <a:latin typeface="ArialMT"/>
              </a:rPr>
              <a:t> (GEM)</a:t>
            </a:r>
            <a:endParaRPr lang="fr-FR" sz="1400" dirty="0">
              <a:solidFill>
                <a:schemeClr val="bg1"/>
              </a:solidFill>
              <a:latin typeface="ArialMT"/>
            </a:endParaRPr>
          </a:p>
        </p:txBody>
      </p:sp>
      <p:sp>
        <p:nvSpPr>
          <p:cNvPr id="9" name="ZoneTexte 8"/>
          <p:cNvSpPr txBox="1"/>
          <p:nvPr/>
        </p:nvSpPr>
        <p:spPr>
          <a:xfrm>
            <a:off x="1695694" y="4913464"/>
            <a:ext cx="5993949" cy="369332"/>
          </a:xfrm>
          <a:prstGeom prst="rect">
            <a:avLst/>
          </a:prstGeom>
          <a:noFill/>
        </p:spPr>
        <p:txBody>
          <a:bodyPr wrap="none" rtlCol="0">
            <a:spAutoFit/>
          </a:bodyPr>
          <a:lstStyle/>
          <a:p>
            <a:r>
              <a:rPr lang="fr-FR" b="1" i="1" u="sng" dirty="0" err="1" smtClean="0">
                <a:solidFill>
                  <a:schemeClr val="bg1"/>
                </a:solidFill>
                <a:latin typeface="ArialMT"/>
              </a:rPr>
              <a:t>Examples</a:t>
            </a:r>
            <a:r>
              <a:rPr lang="fr-FR" b="1" i="1" u="sng" dirty="0" smtClean="0">
                <a:solidFill>
                  <a:schemeClr val="bg1"/>
                </a:solidFill>
                <a:latin typeface="ArialMT"/>
              </a:rPr>
              <a:t> of </a:t>
            </a:r>
            <a:r>
              <a:rPr lang="fr-FR" b="1" i="1" u="sng" dirty="0" err="1" smtClean="0">
                <a:solidFill>
                  <a:schemeClr val="bg1"/>
                </a:solidFill>
                <a:latin typeface="ArialMT"/>
              </a:rPr>
              <a:t>Gaseous</a:t>
            </a:r>
            <a:r>
              <a:rPr lang="fr-FR" b="1" i="1" u="sng" dirty="0" smtClean="0">
                <a:solidFill>
                  <a:schemeClr val="bg1"/>
                </a:solidFill>
                <a:latin typeface="ArialMT"/>
              </a:rPr>
              <a:t> Detectors for Future </a:t>
            </a:r>
            <a:r>
              <a:rPr lang="fr-FR" b="1" i="1" u="sng" dirty="0" err="1" smtClean="0">
                <a:solidFill>
                  <a:schemeClr val="bg1"/>
                </a:solidFill>
                <a:latin typeface="ArialMT"/>
              </a:rPr>
              <a:t>Colliders</a:t>
            </a:r>
            <a:r>
              <a:rPr lang="fr-FR" b="1" i="1" u="sng" dirty="0" smtClean="0">
                <a:solidFill>
                  <a:schemeClr val="bg1"/>
                </a:solidFill>
                <a:latin typeface="ArialMT"/>
              </a:rPr>
              <a:t>:</a:t>
            </a:r>
            <a:endParaRPr lang="fr-FR" b="1" i="1" u="sng" dirty="0">
              <a:solidFill>
                <a:schemeClr val="bg1"/>
              </a:solidFill>
              <a:latin typeface="ArialMT"/>
            </a:endParaRPr>
          </a:p>
        </p:txBody>
      </p:sp>
    </p:spTree>
    <p:extLst>
      <p:ext uri="{BB962C8B-B14F-4D97-AF65-F5344CB8AC3E}">
        <p14:creationId xmlns:p14="http://schemas.microsoft.com/office/powerpoint/2010/main" val="24225877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p:cNvPicPr>
            <a:picLocks noChangeAspect="1"/>
          </p:cNvPicPr>
          <p:nvPr/>
        </p:nvPicPr>
        <p:blipFill>
          <a:blip r:embed="rId2"/>
          <a:stretch>
            <a:fillRect/>
          </a:stretch>
        </p:blipFill>
        <p:spPr>
          <a:xfrm>
            <a:off x="1" y="0"/>
            <a:ext cx="9144000" cy="6865085"/>
          </a:xfrm>
          <a:prstGeom prst="rect">
            <a:avLst/>
          </a:prstGeom>
        </p:spPr>
      </p:pic>
      <p:pic>
        <p:nvPicPr>
          <p:cNvPr id="15" name="Image 14"/>
          <p:cNvPicPr>
            <a:picLocks noChangeAspect="1"/>
          </p:cNvPicPr>
          <p:nvPr/>
        </p:nvPicPr>
        <p:blipFill>
          <a:blip r:embed="rId2"/>
          <a:stretch>
            <a:fillRect/>
          </a:stretch>
        </p:blipFill>
        <p:spPr>
          <a:xfrm>
            <a:off x="1" y="0"/>
            <a:ext cx="9144000" cy="6865085"/>
          </a:xfrm>
          <a:prstGeom prst="rect">
            <a:avLst/>
          </a:prstGeom>
        </p:spPr>
      </p:pic>
      <p:pic>
        <p:nvPicPr>
          <p:cNvPr id="16" name="Picture 17"/>
          <p:cNvPicPr>
            <a:picLocks noChangeAspect="1"/>
          </p:cNvPicPr>
          <p:nvPr/>
        </p:nvPicPr>
        <p:blipFill>
          <a:blip r:embed="rId3"/>
          <a:stretch>
            <a:fillRect/>
          </a:stretch>
        </p:blipFill>
        <p:spPr>
          <a:xfrm>
            <a:off x="69492" y="1306891"/>
            <a:ext cx="9005018" cy="4066325"/>
          </a:xfrm>
          <a:prstGeom prst="rect">
            <a:avLst/>
          </a:prstGeom>
        </p:spPr>
      </p:pic>
      <p:pic>
        <p:nvPicPr>
          <p:cNvPr id="17" name="Image 16"/>
          <p:cNvPicPr>
            <a:picLocks noChangeAspect="1"/>
          </p:cNvPicPr>
          <p:nvPr/>
        </p:nvPicPr>
        <p:blipFill>
          <a:blip r:embed="rId4"/>
          <a:stretch>
            <a:fillRect/>
          </a:stretch>
        </p:blipFill>
        <p:spPr>
          <a:xfrm>
            <a:off x="1187624" y="3179099"/>
            <a:ext cx="3096344" cy="1497045"/>
          </a:xfrm>
          <a:prstGeom prst="rect">
            <a:avLst/>
          </a:prstGeom>
        </p:spPr>
      </p:pic>
      <p:pic>
        <p:nvPicPr>
          <p:cNvPr id="18" name="Image 17"/>
          <p:cNvPicPr>
            <a:picLocks noChangeAspect="1"/>
          </p:cNvPicPr>
          <p:nvPr/>
        </p:nvPicPr>
        <p:blipFill>
          <a:blip r:embed="rId5"/>
          <a:stretch>
            <a:fillRect/>
          </a:stretch>
        </p:blipFill>
        <p:spPr>
          <a:xfrm>
            <a:off x="192104" y="3056994"/>
            <a:ext cx="1991039" cy="595749"/>
          </a:xfrm>
          <a:prstGeom prst="rect">
            <a:avLst/>
          </a:prstGeom>
        </p:spPr>
      </p:pic>
      <p:sp>
        <p:nvSpPr>
          <p:cNvPr id="19" name="ZoneTexte 18"/>
          <p:cNvSpPr txBox="1"/>
          <p:nvPr/>
        </p:nvSpPr>
        <p:spPr>
          <a:xfrm>
            <a:off x="3575120" y="3051685"/>
            <a:ext cx="708848" cy="338554"/>
          </a:xfrm>
          <a:prstGeom prst="rect">
            <a:avLst/>
          </a:prstGeom>
          <a:noFill/>
        </p:spPr>
        <p:txBody>
          <a:bodyPr wrap="none" rtlCol="0">
            <a:spAutoFit/>
          </a:bodyPr>
          <a:lstStyle/>
          <a:p>
            <a:r>
              <a:rPr lang="fr-FR" sz="1600" b="1" dirty="0" smtClean="0">
                <a:solidFill>
                  <a:srgbClr val="FF0000"/>
                </a:solidFill>
                <a:latin typeface="Arial" panose="020B0604020202020204" pitchFamily="34" charset="0"/>
                <a:cs typeface="Arial" panose="020B0604020202020204" pitchFamily="34" charset="0"/>
              </a:rPr>
              <a:t>2008:</a:t>
            </a:r>
            <a:endParaRPr lang="fr-FR" sz="1600" b="1" dirty="0">
              <a:solidFill>
                <a:srgbClr val="FF0000"/>
              </a:solidFill>
              <a:latin typeface="Arial" panose="020B0604020202020204" pitchFamily="34" charset="0"/>
              <a:cs typeface="Arial" panose="020B0604020202020204" pitchFamily="34" charset="0"/>
            </a:endParaRPr>
          </a:p>
        </p:txBody>
      </p:sp>
      <p:sp>
        <p:nvSpPr>
          <p:cNvPr id="20" name="ZoneTexte 19"/>
          <p:cNvSpPr txBox="1"/>
          <p:nvPr/>
        </p:nvSpPr>
        <p:spPr>
          <a:xfrm>
            <a:off x="7675795" y="2849211"/>
            <a:ext cx="708848" cy="338554"/>
          </a:xfrm>
          <a:prstGeom prst="rect">
            <a:avLst/>
          </a:prstGeom>
          <a:noFill/>
        </p:spPr>
        <p:txBody>
          <a:bodyPr wrap="none" rtlCol="0">
            <a:spAutoFit/>
          </a:bodyPr>
          <a:lstStyle/>
          <a:p>
            <a:r>
              <a:rPr lang="fr-FR" sz="1600" b="1" dirty="0" smtClean="0">
                <a:solidFill>
                  <a:srgbClr val="FF0000"/>
                </a:solidFill>
                <a:latin typeface="Arial" panose="020B0604020202020204" pitchFamily="34" charset="0"/>
                <a:cs typeface="Arial" panose="020B0604020202020204" pitchFamily="34" charset="0"/>
              </a:rPr>
              <a:t>2018:</a:t>
            </a:r>
            <a:endParaRPr lang="fr-FR" sz="1600" b="1" dirty="0">
              <a:solidFill>
                <a:srgbClr val="FF0000"/>
              </a:solidFill>
              <a:latin typeface="Arial" panose="020B0604020202020204" pitchFamily="34" charset="0"/>
              <a:cs typeface="Arial" panose="020B0604020202020204" pitchFamily="34" charset="0"/>
            </a:endParaRPr>
          </a:p>
        </p:txBody>
      </p:sp>
      <p:sp>
        <p:nvSpPr>
          <p:cNvPr id="21" name="Rectangle 1027"/>
          <p:cNvSpPr txBox="1">
            <a:spLocks noChangeArrowheads="1"/>
          </p:cNvSpPr>
          <p:nvPr/>
        </p:nvSpPr>
        <p:spPr bwMode="auto">
          <a:xfrm>
            <a:off x="918356" y="-65112"/>
            <a:ext cx="934227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Legacy of the CERN-RD51 Collaboration: 2008-2023</a:t>
            </a:r>
            <a:endParaRPr lang="en-GB" sz="2400" b="1" kern="0" dirty="0">
              <a:solidFill>
                <a:srgbClr val="336699"/>
              </a:solidFill>
              <a:effectLst>
                <a:outerShdw blurRad="38100" dist="38100" dir="2700000">
                  <a:srgbClr val="000000"/>
                </a:outerShdw>
              </a:effectLst>
              <a:latin typeface="ArialMT"/>
            </a:endParaRPr>
          </a:p>
        </p:txBody>
      </p:sp>
      <p:sp>
        <p:nvSpPr>
          <p:cNvPr id="22" name="TextBox 14"/>
          <p:cNvSpPr txBox="1"/>
          <p:nvPr/>
        </p:nvSpPr>
        <p:spPr>
          <a:xfrm>
            <a:off x="88926" y="568007"/>
            <a:ext cx="8956298" cy="684803"/>
          </a:xfrm>
          <a:prstGeom prst="rect">
            <a:avLst/>
          </a:prstGeom>
          <a:noFill/>
        </p:spPr>
        <p:txBody>
          <a:bodyPr wrap="none" rtlCol="0">
            <a:spAutoFit/>
          </a:bodyPr>
          <a:lstStyle/>
          <a:p>
            <a:pPr algn="ctr">
              <a:spcAft>
                <a:spcPts val="300"/>
              </a:spcAft>
            </a:pPr>
            <a:r>
              <a:rPr lang="en-US" b="1" i="1" dirty="0" smtClean="0">
                <a:solidFill>
                  <a:srgbClr val="FFFF00"/>
                </a:solidFill>
                <a:latin typeface="Arial" panose="020B0604020202020204" pitchFamily="34" charset="0"/>
                <a:cs typeface="Arial" panose="020B0604020202020204" pitchFamily="34" charset="0"/>
              </a:rPr>
              <a:t>RD51</a:t>
            </a:r>
            <a:r>
              <a:rPr lang="en-US" i="1" dirty="0" smtClean="0">
                <a:solidFill>
                  <a:schemeClr val="bg1"/>
                </a:solidFill>
                <a:latin typeface="Arial" panose="020B0604020202020204" pitchFamily="34" charset="0"/>
                <a:cs typeface="Arial" panose="020B0604020202020204" pitchFamily="34" charset="0"/>
              </a:rPr>
              <a:t> </a:t>
            </a:r>
            <a:r>
              <a:rPr lang="en-US" b="1" i="1" dirty="0" smtClean="0">
                <a:solidFill>
                  <a:schemeClr val="bg1"/>
                </a:solidFill>
                <a:latin typeface="Arial" panose="020B0604020202020204" pitchFamily="34" charset="0"/>
                <a:cs typeface="Arial" panose="020B0604020202020204" pitchFamily="34" charset="0"/>
              </a:rPr>
              <a:t>CERN-based </a:t>
            </a:r>
            <a:r>
              <a:rPr lang="en-US" b="1" i="1" u="sng" dirty="0" smtClean="0">
                <a:solidFill>
                  <a:srgbClr val="FFFF00"/>
                </a:solidFill>
                <a:latin typeface="Arial" panose="020B0604020202020204" pitchFamily="34" charset="0"/>
                <a:cs typeface="Arial" panose="020B0604020202020204" pitchFamily="34" charset="0"/>
              </a:rPr>
              <a:t>“TECHNOLOGY - DRIVEN R&amp;D COLLABORATION”</a:t>
            </a:r>
            <a:r>
              <a:rPr lang="en-US" b="1" i="1" dirty="0" smtClean="0">
                <a:solidFill>
                  <a:srgbClr val="FFFF00"/>
                </a:solidFill>
                <a:latin typeface="Arial" panose="020B0604020202020204" pitchFamily="34" charset="0"/>
                <a:cs typeface="Arial" panose="020B0604020202020204" pitchFamily="34" charset="0"/>
              </a:rPr>
              <a:t> </a:t>
            </a:r>
            <a:r>
              <a:rPr lang="en-US" i="1" dirty="0" smtClean="0">
                <a:solidFill>
                  <a:schemeClr val="bg1"/>
                </a:solidFill>
                <a:latin typeface="Arial" panose="020B0604020202020204" pitchFamily="34" charset="0"/>
                <a:cs typeface="Arial" panose="020B0604020202020204" pitchFamily="34" charset="0"/>
              </a:rPr>
              <a:t>was</a:t>
            </a:r>
          </a:p>
          <a:p>
            <a:pPr algn="ctr">
              <a:spcAft>
                <a:spcPts val="300"/>
              </a:spcAft>
            </a:pPr>
            <a:r>
              <a:rPr lang="en-US" i="1" dirty="0" smtClean="0">
                <a:solidFill>
                  <a:schemeClr val="bg1"/>
                </a:solidFill>
                <a:latin typeface="Arial" panose="020B0604020202020204" pitchFamily="34" charset="0"/>
                <a:cs typeface="Arial" panose="020B0604020202020204" pitchFamily="34" charset="0"/>
              </a:rPr>
              <a:t> established to </a:t>
            </a:r>
            <a:r>
              <a:rPr lang="en-US" i="1" dirty="0">
                <a:solidFill>
                  <a:schemeClr val="bg1"/>
                </a:solidFill>
                <a:latin typeface="Arial" panose="020B0604020202020204" pitchFamily="34" charset="0"/>
                <a:cs typeface="Arial" panose="020B0604020202020204" pitchFamily="34" charset="0"/>
              </a:rPr>
              <a:t> </a:t>
            </a:r>
            <a:r>
              <a:rPr lang="en-US" i="1" dirty="0" smtClean="0">
                <a:solidFill>
                  <a:schemeClr val="bg1"/>
                </a:solidFill>
                <a:latin typeface="Arial" panose="020B0604020202020204" pitchFamily="34" charset="0"/>
                <a:cs typeface="Arial" panose="020B0604020202020204" pitchFamily="34" charset="0"/>
              </a:rPr>
              <a:t>advance MPGD concepts and associated electronics readout systems</a:t>
            </a:r>
          </a:p>
        </p:txBody>
      </p:sp>
      <p:sp>
        <p:nvSpPr>
          <p:cNvPr id="23" name="Rectangle 22"/>
          <p:cNvSpPr/>
          <p:nvPr/>
        </p:nvSpPr>
        <p:spPr>
          <a:xfrm>
            <a:off x="-36512" y="5373216"/>
            <a:ext cx="9143999" cy="1400383"/>
          </a:xfrm>
          <a:prstGeom prst="rect">
            <a:avLst/>
          </a:prstGeom>
        </p:spPr>
        <p:txBody>
          <a:bodyPr wrap="square">
            <a:spAutoFit/>
          </a:bodyPr>
          <a:lstStyle/>
          <a:p>
            <a:pPr marL="285750" indent="-285750">
              <a:spcAft>
                <a:spcPts val="300"/>
              </a:spcAft>
              <a:buFont typeface="Wingdings" panose="05000000000000000000" pitchFamily="2" charset="2"/>
              <a:buChar char="ü"/>
            </a:pPr>
            <a:r>
              <a:rPr lang="en-US" sz="1600" b="1" i="1" dirty="0">
                <a:solidFill>
                  <a:schemeClr val="bg1"/>
                </a:solidFill>
                <a:latin typeface="Arial" panose="020B0604020202020204" pitchFamily="34" charset="0"/>
                <a:cs typeface="Arial" panose="020B0604020202020204" pitchFamily="34" charset="0"/>
                <a:sym typeface="Wingdings" panose="05000000000000000000" pitchFamily="2" charset="2"/>
              </a:rPr>
              <a:t>Many of the MPGD Technologies were introduced before the RD51 was </a:t>
            </a:r>
            <a:r>
              <a:rPr lang="en-US" sz="1600" b="1" i="1" dirty="0" smtClean="0">
                <a:solidFill>
                  <a:schemeClr val="bg1"/>
                </a:solidFill>
                <a:latin typeface="Arial" panose="020B0604020202020204" pitchFamily="34" charset="0"/>
                <a:cs typeface="Arial" panose="020B0604020202020204" pitchFamily="34" charset="0"/>
                <a:sym typeface="Wingdings" panose="05000000000000000000" pitchFamily="2" charset="2"/>
              </a:rPr>
              <a:t>founded</a:t>
            </a:r>
          </a:p>
          <a:p>
            <a:pPr marL="285750" indent="-285750">
              <a:spcAft>
                <a:spcPts val="300"/>
              </a:spcAft>
              <a:buFont typeface="Wingdings" panose="05000000000000000000" pitchFamily="2" charset="2"/>
              <a:buChar char="ü"/>
            </a:pPr>
            <a:r>
              <a:rPr lang="en-US" sz="1600" b="1" i="1" dirty="0" smtClean="0">
                <a:solidFill>
                  <a:schemeClr val="bg1"/>
                </a:solidFill>
                <a:latin typeface="Arial" panose="020B0604020202020204" pitchFamily="34" charset="0"/>
                <a:cs typeface="Arial" panose="020B0604020202020204" pitchFamily="34" charset="0"/>
                <a:sym typeface="Wingdings" panose="05000000000000000000" pitchFamily="2" charset="2"/>
              </a:rPr>
              <a:t>With </a:t>
            </a:r>
            <a:r>
              <a:rPr lang="en-US" sz="1600" b="1" i="1" dirty="0">
                <a:solidFill>
                  <a:schemeClr val="bg1"/>
                </a:solidFill>
                <a:latin typeface="Arial" panose="020B0604020202020204" pitchFamily="34" charset="0"/>
                <a:cs typeface="Arial" panose="020B0604020202020204" pitchFamily="34" charset="0"/>
                <a:sym typeface="Wingdings" panose="05000000000000000000" pitchFamily="2" charset="2"/>
              </a:rPr>
              <a:t>more techniques becoming available, new detection concepts </a:t>
            </a:r>
            <a:r>
              <a:rPr lang="en-US" sz="1600" b="1" i="1" dirty="0" smtClean="0">
                <a:solidFill>
                  <a:schemeClr val="bg1"/>
                </a:solidFill>
                <a:latin typeface="Arial" panose="020B0604020202020204" pitchFamily="34" charset="0"/>
                <a:cs typeface="Arial" panose="020B0604020202020204" pitchFamily="34" charset="0"/>
                <a:sym typeface="Wingdings" panose="05000000000000000000" pitchFamily="2" charset="2"/>
              </a:rPr>
              <a:t>were </a:t>
            </a:r>
            <a:r>
              <a:rPr lang="en-US" sz="1600" b="1" i="1" dirty="0">
                <a:solidFill>
                  <a:schemeClr val="bg1"/>
                </a:solidFill>
                <a:latin typeface="Arial" panose="020B0604020202020204" pitchFamily="34" charset="0"/>
                <a:cs typeface="Arial" panose="020B0604020202020204" pitchFamily="34" charset="0"/>
                <a:sym typeface="Wingdings" panose="05000000000000000000" pitchFamily="2" charset="2"/>
              </a:rPr>
              <a:t>introduced and the existing ones </a:t>
            </a:r>
            <a:r>
              <a:rPr lang="en-US" sz="1600" b="1" i="1" dirty="0" smtClean="0">
                <a:solidFill>
                  <a:schemeClr val="bg1"/>
                </a:solidFill>
                <a:latin typeface="Arial" panose="020B0604020202020204" pitchFamily="34" charset="0"/>
                <a:cs typeface="Arial" panose="020B0604020202020204" pitchFamily="34" charset="0"/>
                <a:sym typeface="Wingdings" panose="05000000000000000000" pitchFamily="2" charset="2"/>
              </a:rPr>
              <a:t>were </a:t>
            </a:r>
            <a:r>
              <a:rPr lang="en-US" sz="1600" b="1" i="1" dirty="0">
                <a:solidFill>
                  <a:schemeClr val="bg1"/>
                </a:solidFill>
                <a:latin typeface="Arial" panose="020B0604020202020204" pitchFamily="34" charset="0"/>
                <a:cs typeface="Arial" panose="020B0604020202020204" pitchFamily="34" charset="0"/>
                <a:sym typeface="Wingdings" panose="05000000000000000000" pitchFamily="2" charset="2"/>
              </a:rPr>
              <a:t>substantially </a:t>
            </a:r>
            <a:r>
              <a:rPr lang="en-US" sz="1600" b="1" i="1" dirty="0" smtClean="0">
                <a:solidFill>
                  <a:schemeClr val="bg1"/>
                </a:solidFill>
                <a:latin typeface="Arial" panose="020B0604020202020204" pitchFamily="34" charset="0"/>
                <a:cs typeface="Arial" panose="020B0604020202020204" pitchFamily="34" charset="0"/>
                <a:sym typeface="Wingdings" panose="05000000000000000000" pitchFamily="2" charset="2"/>
              </a:rPr>
              <a:t>improved  during the RD51 period (2008-2023)</a:t>
            </a:r>
            <a:endParaRPr lang="en-US" sz="1600" b="1" i="1" dirty="0">
              <a:solidFill>
                <a:schemeClr val="bg1"/>
              </a:solidFill>
              <a:latin typeface="Arial" panose="020B0604020202020204" pitchFamily="34" charset="0"/>
              <a:cs typeface="Arial" panose="020B0604020202020204" pitchFamily="34" charset="0"/>
              <a:sym typeface="Wingdings" panose="05000000000000000000" pitchFamily="2" charset="2"/>
            </a:endParaRPr>
          </a:p>
          <a:p>
            <a:pPr marL="285750" indent="-285750">
              <a:spcAft>
                <a:spcPts val="300"/>
              </a:spcAft>
              <a:buFont typeface="Wingdings" panose="05000000000000000000" pitchFamily="2" charset="2"/>
              <a:buChar char="ü"/>
            </a:pPr>
            <a:r>
              <a:rPr lang="en-US" sz="1600" b="1" i="1" dirty="0" smtClean="0">
                <a:solidFill>
                  <a:srgbClr val="FFFF00"/>
                </a:solidFill>
                <a:latin typeface="Arial" panose="020B0604020202020204" pitchFamily="34" charset="0"/>
                <a:cs typeface="Arial" panose="020B0604020202020204" pitchFamily="34" charset="0"/>
                <a:sym typeface="Wingdings" panose="05000000000000000000" pitchFamily="2" charset="2"/>
              </a:rPr>
              <a:t>Beyond 2023, RD51 served as a nuclei for the new DRD1 (“all gas detectors”) </a:t>
            </a:r>
            <a:r>
              <a:rPr lang="en-US" sz="1600" b="1" i="1" dirty="0" smtClean="0">
                <a:solidFill>
                  <a:schemeClr val="bg1"/>
                </a:solidFill>
                <a:latin typeface="Arial" panose="020B0604020202020204" pitchFamily="34" charset="0"/>
                <a:cs typeface="Arial" panose="020B0604020202020204" pitchFamily="34" charset="0"/>
                <a:sym typeface="Wingdings" panose="05000000000000000000" pitchFamily="2" charset="2"/>
              </a:rPr>
              <a:t>collaboration, anchored at CERN, as part of the ECFA Detector R&amp;D Roadmap</a:t>
            </a:r>
            <a:endParaRPr lang="en-US" sz="1600" b="1" i="1" dirty="0">
              <a:solidFill>
                <a:schemeClr val="bg1"/>
              </a:solidFill>
              <a:latin typeface="Arial" panose="020B0604020202020204" pitchFamily="34" charset="0"/>
              <a:cs typeface="Arial" panose="020B0604020202020204" pitchFamily="34" charset="0"/>
            </a:endParaRPr>
          </a:p>
        </p:txBody>
      </p:sp>
      <p:sp>
        <p:nvSpPr>
          <p:cNvPr id="24" name="ZoneTexte 23"/>
          <p:cNvSpPr txBox="1"/>
          <p:nvPr/>
        </p:nvSpPr>
        <p:spPr>
          <a:xfrm>
            <a:off x="4486993" y="4357553"/>
            <a:ext cx="2089033" cy="1015663"/>
          </a:xfrm>
          <a:prstGeom prst="rect">
            <a:avLst/>
          </a:prstGeom>
          <a:noFill/>
        </p:spPr>
        <p:txBody>
          <a:bodyPr wrap="none" rtlCol="0">
            <a:spAutoFit/>
          </a:bodyPr>
          <a:lstStyle/>
          <a:p>
            <a:r>
              <a:rPr lang="en-US" sz="1200" b="1" i="1" dirty="0" smtClean="0">
                <a:solidFill>
                  <a:srgbClr val="0000CC"/>
                </a:solidFill>
                <a:latin typeface="ArialMT"/>
              </a:rPr>
              <a:t>RD51 Spokespersons:</a:t>
            </a:r>
          </a:p>
          <a:p>
            <a:r>
              <a:rPr lang="en-US" sz="1200" b="1" i="1" dirty="0" smtClean="0">
                <a:latin typeface="ArialMT"/>
              </a:rPr>
              <a:t>L. </a:t>
            </a:r>
            <a:r>
              <a:rPr lang="en-US" sz="1200" b="1" i="1" dirty="0" err="1" smtClean="0">
                <a:latin typeface="ArialMT"/>
              </a:rPr>
              <a:t>Ropelewski</a:t>
            </a:r>
            <a:r>
              <a:rPr lang="en-US" sz="1200" b="1" i="1" dirty="0" smtClean="0">
                <a:latin typeface="ArialMT"/>
              </a:rPr>
              <a:t> (2008-2022)</a:t>
            </a:r>
          </a:p>
          <a:p>
            <a:r>
              <a:rPr lang="en-US" sz="1200" b="1" i="1" dirty="0" smtClean="0">
                <a:latin typeface="ArialMT"/>
              </a:rPr>
              <a:t>M. </a:t>
            </a:r>
            <a:r>
              <a:rPr lang="en-US" sz="1200" b="1" i="1" dirty="0" err="1" smtClean="0">
                <a:latin typeface="ArialMT"/>
              </a:rPr>
              <a:t>Titov</a:t>
            </a:r>
            <a:r>
              <a:rPr lang="en-US" sz="1200" b="1" i="1" dirty="0" smtClean="0">
                <a:latin typeface="ArialMT"/>
              </a:rPr>
              <a:t> (2008-2015, 2023)</a:t>
            </a:r>
          </a:p>
          <a:p>
            <a:r>
              <a:rPr lang="en-US" sz="1200" b="1" i="1" dirty="0" smtClean="0">
                <a:latin typeface="ArialMT"/>
              </a:rPr>
              <a:t>S. </a:t>
            </a:r>
            <a:r>
              <a:rPr lang="en-US" sz="1200" b="1" i="1" dirty="0" err="1" smtClean="0">
                <a:latin typeface="ArialMT"/>
              </a:rPr>
              <a:t>Dalla</a:t>
            </a:r>
            <a:r>
              <a:rPr lang="en-US" sz="1200" b="1" i="1" dirty="0" smtClean="0">
                <a:latin typeface="ArialMT"/>
              </a:rPr>
              <a:t> Torre (2016-2022)</a:t>
            </a:r>
          </a:p>
          <a:p>
            <a:r>
              <a:rPr lang="en-US" sz="1200" b="1" i="1" dirty="0" smtClean="0">
                <a:latin typeface="ArialMT"/>
              </a:rPr>
              <a:t>E. </a:t>
            </a:r>
            <a:r>
              <a:rPr lang="en-US" sz="1200" b="1" i="1" dirty="0" err="1" smtClean="0">
                <a:latin typeface="ArialMT"/>
              </a:rPr>
              <a:t>Oliveri</a:t>
            </a:r>
            <a:r>
              <a:rPr lang="en-US" sz="1200" b="1" i="1" dirty="0" smtClean="0">
                <a:latin typeface="ArialMT"/>
              </a:rPr>
              <a:t> (2023)</a:t>
            </a:r>
            <a:endParaRPr lang="fr-FR" sz="1200" b="1" i="1" dirty="0">
              <a:latin typeface="ArialMT"/>
            </a:endParaRPr>
          </a:p>
        </p:txBody>
      </p:sp>
      <p:sp>
        <p:nvSpPr>
          <p:cNvPr id="25" name="TextBox 19"/>
          <p:cNvSpPr txBox="1"/>
          <p:nvPr/>
        </p:nvSpPr>
        <p:spPr>
          <a:xfrm>
            <a:off x="7236296" y="4993431"/>
            <a:ext cx="1748781" cy="307777"/>
          </a:xfrm>
          <a:prstGeom prst="rect">
            <a:avLst/>
          </a:prstGeom>
          <a:solidFill>
            <a:srgbClr val="006600"/>
          </a:solidFill>
        </p:spPr>
        <p:txBody>
          <a:bodyPr wrap="square" rtlCol="0">
            <a:spAutoFit/>
          </a:bodyPr>
          <a:lstStyle/>
          <a:p>
            <a:pPr algn="ctr"/>
            <a:r>
              <a:rPr lang="en-US" sz="1400" b="1" i="1" dirty="0" smtClean="0">
                <a:solidFill>
                  <a:schemeClr val="bg1"/>
                </a:solidFill>
                <a:latin typeface="ArialMT"/>
              </a:rPr>
              <a:t>arXiv:1806.09955</a:t>
            </a:r>
          </a:p>
        </p:txBody>
      </p:sp>
      <p:sp>
        <p:nvSpPr>
          <p:cNvPr id="26" name="ZoneTexte 25"/>
          <p:cNvSpPr txBox="1"/>
          <p:nvPr/>
        </p:nvSpPr>
        <p:spPr>
          <a:xfrm>
            <a:off x="1403648" y="1390903"/>
            <a:ext cx="4790094" cy="338554"/>
          </a:xfrm>
          <a:prstGeom prst="rect">
            <a:avLst/>
          </a:prstGeom>
          <a:noFill/>
        </p:spPr>
        <p:txBody>
          <a:bodyPr wrap="none" rtlCol="0">
            <a:spAutoFit/>
          </a:bodyPr>
          <a:lstStyle/>
          <a:p>
            <a:r>
              <a:rPr lang="fr-FR" sz="1600" b="1" i="1" dirty="0" smtClean="0">
                <a:solidFill>
                  <a:srgbClr val="FF0000"/>
                </a:solidFill>
                <a:latin typeface="ArialMT"/>
              </a:rPr>
              <a:t>RD51 </a:t>
            </a:r>
            <a:r>
              <a:rPr lang="fr-FR" sz="1600" b="1" i="1" dirty="0" err="1" smtClean="0">
                <a:solidFill>
                  <a:srgbClr val="FF0000"/>
                </a:solidFill>
                <a:latin typeface="ArialMT"/>
              </a:rPr>
              <a:t>community</a:t>
            </a:r>
            <a:r>
              <a:rPr lang="fr-FR" sz="1600" b="1" i="1" dirty="0" smtClean="0">
                <a:solidFill>
                  <a:srgbClr val="FF0000"/>
                </a:solidFill>
                <a:latin typeface="ArialMT"/>
              </a:rPr>
              <a:t>: ~ 90 institutes, 500 </a:t>
            </a:r>
            <a:r>
              <a:rPr lang="fr-FR" sz="1600" b="1" i="1" dirty="0" err="1" smtClean="0">
                <a:solidFill>
                  <a:srgbClr val="FF0000"/>
                </a:solidFill>
                <a:latin typeface="ArialMT"/>
              </a:rPr>
              <a:t>members</a:t>
            </a:r>
            <a:endParaRPr lang="fr-FR" sz="1600" b="1" i="1" dirty="0">
              <a:solidFill>
                <a:srgbClr val="FF0000"/>
              </a:solidFill>
              <a:latin typeface="ArialMT"/>
            </a:endParaRPr>
          </a:p>
        </p:txBody>
      </p:sp>
    </p:spTree>
    <p:extLst>
      <p:ext uri="{BB962C8B-B14F-4D97-AF65-F5344CB8AC3E}">
        <p14:creationId xmlns:p14="http://schemas.microsoft.com/office/powerpoint/2010/main" val="4277106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3" name="Image 2"/>
          <p:cNvPicPr>
            <a:picLocks noChangeAspect="1"/>
          </p:cNvPicPr>
          <p:nvPr/>
        </p:nvPicPr>
        <p:blipFill>
          <a:blip r:embed="rId2"/>
          <a:stretch>
            <a:fillRect/>
          </a:stretch>
        </p:blipFill>
        <p:spPr>
          <a:xfrm>
            <a:off x="1" y="0"/>
            <a:ext cx="9144000" cy="6865085"/>
          </a:xfrm>
          <a:prstGeom prst="rect">
            <a:avLst/>
          </a:prstGeom>
        </p:spPr>
      </p:pic>
      <p:sp>
        <p:nvSpPr>
          <p:cNvPr id="4" name="Rectangle 1027"/>
          <p:cNvSpPr txBox="1">
            <a:spLocks noChangeArrowheads="1"/>
          </p:cNvSpPr>
          <p:nvPr/>
        </p:nvSpPr>
        <p:spPr bwMode="auto">
          <a:xfrm>
            <a:off x="511672" y="-65112"/>
            <a:ext cx="917289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Legacy of the CERN-RD51 Collaboration:“RD51” Model</a:t>
            </a:r>
            <a:endParaRPr lang="en-GB" sz="2400" b="1" kern="0" dirty="0">
              <a:solidFill>
                <a:srgbClr val="336699"/>
              </a:solidFill>
              <a:effectLst>
                <a:outerShdw blurRad="38100" dist="38100" dir="2700000">
                  <a:srgbClr val="000000"/>
                </a:outerShdw>
              </a:effectLst>
              <a:latin typeface="ArialMT"/>
            </a:endParaRPr>
          </a:p>
        </p:txBody>
      </p:sp>
      <p:pic>
        <p:nvPicPr>
          <p:cNvPr id="5" name="Image 4"/>
          <p:cNvPicPr>
            <a:picLocks noChangeAspect="1"/>
          </p:cNvPicPr>
          <p:nvPr/>
        </p:nvPicPr>
        <p:blipFill>
          <a:blip r:embed="rId3"/>
          <a:stretch>
            <a:fillRect/>
          </a:stretch>
        </p:blipFill>
        <p:spPr>
          <a:xfrm>
            <a:off x="164575" y="1469932"/>
            <a:ext cx="4456050" cy="2282988"/>
          </a:xfrm>
          <a:prstGeom prst="rect">
            <a:avLst/>
          </a:prstGeom>
        </p:spPr>
      </p:pic>
      <p:pic>
        <p:nvPicPr>
          <p:cNvPr id="6" name="Image 5"/>
          <p:cNvPicPr>
            <a:picLocks noChangeAspect="1"/>
          </p:cNvPicPr>
          <p:nvPr/>
        </p:nvPicPr>
        <p:blipFill>
          <a:blip r:embed="rId4"/>
          <a:stretch>
            <a:fillRect/>
          </a:stretch>
        </p:blipFill>
        <p:spPr>
          <a:xfrm>
            <a:off x="5712430" y="2120022"/>
            <a:ext cx="1947040" cy="1152765"/>
          </a:xfrm>
          <a:prstGeom prst="rect">
            <a:avLst/>
          </a:prstGeom>
        </p:spPr>
      </p:pic>
      <p:sp>
        <p:nvSpPr>
          <p:cNvPr id="7" name="ZoneTexte 6"/>
          <p:cNvSpPr txBox="1"/>
          <p:nvPr/>
        </p:nvSpPr>
        <p:spPr>
          <a:xfrm>
            <a:off x="4858619" y="1426711"/>
            <a:ext cx="2692532" cy="584775"/>
          </a:xfrm>
          <a:prstGeom prst="rect">
            <a:avLst/>
          </a:prstGeom>
          <a:noFill/>
        </p:spPr>
        <p:txBody>
          <a:bodyPr wrap="none" rtlCol="0">
            <a:spAutoFit/>
          </a:bodyPr>
          <a:lstStyle/>
          <a:p>
            <a:r>
              <a:rPr lang="fr-FR" sz="1600" b="1" i="1" dirty="0" err="1" smtClean="0">
                <a:solidFill>
                  <a:srgbClr val="FFFF00"/>
                </a:solidFill>
                <a:latin typeface="Arial" panose="020B0604020202020204" pitchFamily="34" charset="0"/>
                <a:cs typeface="Arial" panose="020B0604020202020204" pitchFamily="34" charset="0"/>
              </a:rPr>
              <a:t>Community</a:t>
            </a:r>
            <a:r>
              <a:rPr lang="fr-FR" sz="1600" b="1" i="1" dirty="0" smtClean="0">
                <a:solidFill>
                  <a:srgbClr val="FFFF00"/>
                </a:solidFill>
                <a:latin typeface="Arial" panose="020B0604020202020204" pitchFamily="34" charset="0"/>
                <a:cs typeface="Arial" panose="020B0604020202020204" pitchFamily="34" charset="0"/>
              </a:rPr>
              <a:t> and </a:t>
            </a:r>
            <a:r>
              <a:rPr lang="fr-FR" sz="1600" b="1" i="1" dirty="0" err="1" smtClean="0">
                <a:solidFill>
                  <a:srgbClr val="FFFF00"/>
                </a:solidFill>
                <a:latin typeface="Arial" panose="020B0604020202020204" pitchFamily="34" charset="0"/>
                <a:cs typeface="Arial" panose="020B0604020202020204" pitchFamily="34" charset="0"/>
              </a:rPr>
              <a:t>Expertize</a:t>
            </a:r>
            <a:endParaRPr lang="fr-FR" sz="1600" b="1" i="1" dirty="0" smtClean="0">
              <a:solidFill>
                <a:srgbClr val="FFFF00"/>
              </a:solidFill>
              <a:latin typeface="Arial" panose="020B0604020202020204" pitchFamily="34" charset="0"/>
              <a:cs typeface="Arial" panose="020B0604020202020204" pitchFamily="34" charset="0"/>
            </a:endParaRPr>
          </a:p>
          <a:p>
            <a:pPr algn="ctr"/>
            <a:r>
              <a:rPr lang="fr-FR" sz="1600" b="1" i="1" dirty="0" smtClean="0">
                <a:solidFill>
                  <a:srgbClr val="FFFF00"/>
                </a:solidFill>
                <a:latin typeface="Arial" panose="020B0604020202020204" pitchFamily="34" charset="0"/>
                <a:cs typeface="Arial" panose="020B0604020202020204" pitchFamily="34" charset="0"/>
              </a:rPr>
              <a:t>(RD51 Scientific Network)</a:t>
            </a:r>
            <a:endParaRPr lang="fr-FR" sz="1600" b="1" i="1" dirty="0">
              <a:solidFill>
                <a:srgbClr val="FFFF00"/>
              </a:solidFill>
              <a:latin typeface="Arial" panose="020B0604020202020204" pitchFamily="34" charset="0"/>
              <a:cs typeface="Arial" panose="020B0604020202020204" pitchFamily="34" charset="0"/>
            </a:endParaRPr>
          </a:p>
        </p:txBody>
      </p:sp>
      <p:pic>
        <p:nvPicPr>
          <p:cNvPr id="8" name="Image 7"/>
          <p:cNvPicPr>
            <a:picLocks noChangeAspect="1"/>
          </p:cNvPicPr>
          <p:nvPr/>
        </p:nvPicPr>
        <p:blipFill>
          <a:blip r:embed="rId5"/>
          <a:stretch>
            <a:fillRect/>
          </a:stretch>
        </p:blipFill>
        <p:spPr>
          <a:xfrm>
            <a:off x="4723629" y="4005064"/>
            <a:ext cx="4321461" cy="1111245"/>
          </a:xfrm>
          <a:prstGeom prst="rect">
            <a:avLst/>
          </a:prstGeom>
        </p:spPr>
      </p:pic>
      <p:pic>
        <p:nvPicPr>
          <p:cNvPr id="9" name="Image 8"/>
          <p:cNvPicPr>
            <a:picLocks noChangeAspect="1"/>
          </p:cNvPicPr>
          <p:nvPr/>
        </p:nvPicPr>
        <p:blipFill>
          <a:blip r:embed="rId6"/>
          <a:stretch>
            <a:fillRect/>
          </a:stretch>
        </p:blipFill>
        <p:spPr>
          <a:xfrm>
            <a:off x="4723629" y="5517232"/>
            <a:ext cx="4321461" cy="1162526"/>
          </a:xfrm>
          <a:prstGeom prst="rect">
            <a:avLst/>
          </a:prstGeom>
        </p:spPr>
      </p:pic>
      <p:sp>
        <p:nvSpPr>
          <p:cNvPr id="10" name="ZoneTexte 9"/>
          <p:cNvSpPr txBox="1"/>
          <p:nvPr/>
        </p:nvSpPr>
        <p:spPr>
          <a:xfrm>
            <a:off x="4932040" y="3356992"/>
            <a:ext cx="3402278" cy="584775"/>
          </a:xfrm>
          <a:prstGeom prst="rect">
            <a:avLst/>
          </a:prstGeom>
          <a:noFill/>
        </p:spPr>
        <p:txBody>
          <a:bodyPr wrap="none" rtlCol="0">
            <a:spAutoFit/>
          </a:bodyPr>
          <a:lstStyle/>
          <a:p>
            <a:r>
              <a:rPr lang="fr-FR" sz="1600" b="1" i="1" dirty="0" smtClean="0">
                <a:solidFill>
                  <a:srgbClr val="FFFF00"/>
                </a:solidFill>
                <a:latin typeface="ArialMT"/>
                <a:cs typeface="Arial" panose="020B0604020202020204" pitchFamily="34" charset="0"/>
              </a:rPr>
              <a:t>MPGD </a:t>
            </a:r>
            <a:r>
              <a:rPr lang="fr-FR" sz="1600" b="1" i="1" dirty="0" err="1" smtClean="0">
                <a:solidFill>
                  <a:srgbClr val="FFFF00"/>
                </a:solidFill>
                <a:latin typeface="ArialMT"/>
                <a:cs typeface="Arial" panose="020B0604020202020204" pitchFamily="34" charset="0"/>
              </a:rPr>
              <a:t>Technology</a:t>
            </a:r>
            <a:r>
              <a:rPr lang="fr-FR" sz="1600" b="1" i="1" dirty="0" smtClean="0">
                <a:solidFill>
                  <a:srgbClr val="FFFF00"/>
                </a:solidFill>
                <a:latin typeface="ArialMT"/>
                <a:cs typeface="Arial" panose="020B0604020202020204" pitchFamily="34" charset="0"/>
              </a:rPr>
              <a:t> </a:t>
            </a:r>
            <a:r>
              <a:rPr lang="fr-FR" sz="1600" b="1" i="1" dirty="0" err="1" smtClean="0">
                <a:solidFill>
                  <a:srgbClr val="FFFF00"/>
                </a:solidFill>
                <a:latin typeface="ArialMT"/>
                <a:cs typeface="Arial" panose="020B0604020202020204" pitchFamily="34" charset="0"/>
              </a:rPr>
              <a:t>Development</a:t>
            </a:r>
            <a:r>
              <a:rPr lang="fr-FR" sz="1600" b="1" i="1" dirty="0" smtClean="0">
                <a:solidFill>
                  <a:srgbClr val="FFFF00"/>
                </a:solidFill>
                <a:latin typeface="ArialMT"/>
                <a:cs typeface="Arial" panose="020B0604020202020204" pitchFamily="34" charset="0"/>
              </a:rPr>
              <a:t> </a:t>
            </a:r>
          </a:p>
          <a:p>
            <a:pPr algn="ctr"/>
            <a:r>
              <a:rPr lang="fr-FR" sz="1600" b="1" i="1" dirty="0" smtClean="0">
                <a:solidFill>
                  <a:srgbClr val="FFFF00"/>
                </a:solidFill>
                <a:latin typeface="ArialMT"/>
                <a:cs typeface="Arial" panose="020B0604020202020204" pitchFamily="34" charset="0"/>
              </a:rPr>
              <a:t>&amp; </a:t>
            </a:r>
            <a:r>
              <a:rPr lang="fr-FR" sz="1600" b="1" i="1" dirty="0" err="1" smtClean="0">
                <a:solidFill>
                  <a:srgbClr val="FFFF00"/>
                </a:solidFill>
                <a:latin typeface="ArialMT"/>
                <a:cs typeface="Arial" panose="020B0604020202020204" pitchFamily="34" charset="0"/>
              </a:rPr>
              <a:t>Dissemination</a:t>
            </a:r>
            <a:endParaRPr lang="fr-FR" sz="1600" b="1" i="1" dirty="0">
              <a:solidFill>
                <a:srgbClr val="FFFF00"/>
              </a:solidFill>
              <a:latin typeface="ArialMT"/>
              <a:cs typeface="Arial" panose="020B0604020202020204" pitchFamily="34" charset="0"/>
            </a:endParaRPr>
          </a:p>
        </p:txBody>
      </p:sp>
      <p:sp>
        <p:nvSpPr>
          <p:cNvPr id="11" name="ZoneTexte 10"/>
          <p:cNvSpPr txBox="1"/>
          <p:nvPr/>
        </p:nvSpPr>
        <p:spPr>
          <a:xfrm>
            <a:off x="4858619" y="5178678"/>
            <a:ext cx="4033861" cy="338554"/>
          </a:xfrm>
          <a:prstGeom prst="rect">
            <a:avLst/>
          </a:prstGeom>
          <a:noFill/>
        </p:spPr>
        <p:txBody>
          <a:bodyPr wrap="none" rtlCol="0">
            <a:spAutoFit/>
          </a:bodyPr>
          <a:lstStyle/>
          <a:p>
            <a:r>
              <a:rPr lang="fr-FR" sz="1600" b="1" i="1" dirty="0" smtClean="0">
                <a:solidFill>
                  <a:srgbClr val="FFFF00"/>
                </a:solidFill>
                <a:latin typeface="Arial" panose="020B0604020202020204" pitchFamily="34" charset="0"/>
                <a:cs typeface="Arial" panose="020B0604020202020204" pitchFamily="34" charset="0"/>
              </a:rPr>
              <a:t>R&amp;D Tools, </a:t>
            </a:r>
            <a:r>
              <a:rPr lang="fr-FR" sz="1600" b="1" i="1" dirty="0" err="1" smtClean="0">
                <a:solidFill>
                  <a:srgbClr val="FFFF00"/>
                </a:solidFill>
                <a:latin typeface="Arial" panose="020B0604020202020204" pitchFamily="34" charset="0"/>
                <a:cs typeface="Arial" panose="020B0604020202020204" pitchFamily="34" charset="0"/>
              </a:rPr>
              <a:t>Facilities</a:t>
            </a:r>
            <a:r>
              <a:rPr lang="fr-FR" sz="1600" b="1" i="1" dirty="0" smtClean="0">
                <a:solidFill>
                  <a:srgbClr val="FFFF00"/>
                </a:solidFill>
                <a:latin typeface="Arial" panose="020B0604020202020204" pitchFamily="34" charset="0"/>
                <a:cs typeface="Arial" panose="020B0604020202020204" pitchFamily="34" charset="0"/>
              </a:rPr>
              <a:t> and Infrastructure</a:t>
            </a:r>
            <a:endParaRPr lang="fr-FR" sz="1600" b="1" i="1" dirty="0">
              <a:solidFill>
                <a:srgbClr val="FFFF00"/>
              </a:solidFill>
              <a:latin typeface="Arial" panose="020B0604020202020204" pitchFamily="34" charset="0"/>
              <a:cs typeface="Arial" panose="020B0604020202020204" pitchFamily="34" charset="0"/>
            </a:endParaRPr>
          </a:p>
        </p:txBody>
      </p:sp>
      <p:sp>
        <p:nvSpPr>
          <p:cNvPr id="12" name="TextBox 12"/>
          <p:cNvSpPr txBox="1"/>
          <p:nvPr/>
        </p:nvSpPr>
        <p:spPr>
          <a:xfrm rot="21148751">
            <a:off x="7796441" y="1434251"/>
            <a:ext cx="1210588" cy="1200329"/>
          </a:xfrm>
          <a:prstGeom prst="rect">
            <a:avLst/>
          </a:prstGeom>
          <a:solidFill>
            <a:srgbClr val="FFC000"/>
          </a:solidFill>
          <a:ln>
            <a:solidFill>
              <a:schemeClr val="bg2">
                <a:lumMod val="10000"/>
              </a:schemeClr>
            </a:solidFill>
          </a:ln>
        </p:spPr>
        <p:txBody>
          <a:bodyPr wrap="none" rtlCol="0">
            <a:spAutoFit/>
          </a:bodyPr>
          <a:lstStyle/>
          <a:p>
            <a:pPr algn="ctr"/>
            <a:r>
              <a:rPr lang="en-GB" b="1" dirty="0" smtClean="0">
                <a:solidFill>
                  <a:srgbClr val="0000CC"/>
                </a:solidFill>
                <a:latin typeface="Arial" panose="020B0604020202020204" pitchFamily="34" charset="0"/>
                <a:cs typeface="Arial" panose="020B0604020202020204" pitchFamily="34" charset="0"/>
              </a:rPr>
              <a:t>RD51:</a:t>
            </a:r>
          </a:p>
          <a:p>
            <a:pPr algn="ctr"/>
            <a:endParaRPr lang="en-GB" b="1" dirty="0">
              <a:solidFill>
                <a:srgbClr val="0000CC"/>
              </a:solidFill>
              <a:latin typeface="Arial" panose="020B0604020202020204" pitchFamily="34" charset="0"/>
              <a:cs typeface="Arial" panose="020B0604020202020204" pitchFamily="34" charset="0"/>
            </a:endParaRPr>
          </a:p>
          <a:p>
            <a:pPr algn="ctr"/>
            <a:r>
              <a:rPr lang="en-GB" b="1" dirty="0" smtClean="0">
                <a:solidFill>
                  <a:srgbClr val="0000CC"/>
                </a:solidFill>
                <a:latin typeface="Arial" panose="020B0604020202020204" pitchFamily="34" charset="0"/>
                <a:cs typeface="Arial" panose="020B0604020202020204" pitchFamily="34" charset="0"/>
              </a:rPr>
              <a:t>3 MAJOR</a:t>
            </a:r>
          </a:p>
          <a:p>
            <a:pPr algn="ctr"/>
            <a:r>
              <a:rPr lang="en-GB" b="1" dirty="0" smtClean="0">
                <a:solidFill>
                  <a:srgbClr val="0000CC"/>
                </a:solidFill>
                <a:latin typeface="Arial" panose="020B0604020202020204" pitchFamily="34" charset="0"/>
                <a:cs typeface="Arial" panose="020B0604020202020204" pitchFamily="34" charset="0"/>
              </a:rPr>
              <a:t>ASSETS</a:t>
            </a:r>
          </a:p>
        </p:txBody>
      </p:sp>
      <p:sp>
        <p:nvSpPr>
          <p:cNvPr id="13" name="Rectangle 12"/>
          <p:cNvSpPr/>
          <p:nvPr/>
        </p:nvSpPr>
        <p:spPr>
          <a:xfrm>
            <a:off x="77680" y="462170"/>
            <a:ext cx="8967410" cy="954107"/>
          </a:xfrm>
          <a:prstGeom prst="rect">
            <a:avLst/>
          </a:prstGeom>
        </p:spPr>
        <p:txBody>
          <a:bodyPr wrap="square">
            <a:spAutoFit/>
          </a:bodyPr>
          <a:lstStyle/>
          <a:p>
            <a:r>
              <a:rPr lang="en-US" sz="1400" b="1" i="1" dirty="0" smtClean="0">
                <a:solidFill>
                  <a:schemeClr val="bg1"/>
                </a:solidFill>
                <a:latin typeface="ArialMT"/>
                <a:ea typeface="Calibri" panose="020F0502020204030204" pitchFamily="34" charset="0"/>
              </a:rPr>
              <a:t>The </a:t>
            </a:r>
            <a:r>
              <a:rPr lang="en-US" sz="1400" b="1" i="1" dirty="0">
                <a:solidFill>
                  <a:schemeClr val="bg1"/>
                </a:solidFill>
                <a:latin typeface="ArialMT"/>
                <a:ea typeface="Calibri" panose="020F0502020204030204" pitchFamily="34" charset="0"/>
              </a:rPr>
              <a:t>success of the </a:t>
            </a:r>
            <a:r>
              <a:rPr lang="en-US" sz="1400" b="1" i="1" dirty="0" smtClean="0">
                <a:solidFill>
                  <a:schemeClr val="bg1"/>
                </a:solidFill>
                <a:latin typeface="ArialMT"/>
                <a:ea typeface="Calibri" panose="020F0502020204030204" pitchFamily="34" charset="0"/>
              </a:rPr>
              <a:t>RD51 </a:t>
            </a:r>
            <a:r>
              <a:rPr lang="en-US" sz="1400" b="1" i="1" dirty="0">
                <a:solidFill>
                  <a:schemeClr val="bg1"/>
                </a:solidFill>
                <a:latin typeface="ArialMT"/>
                <a:ea typeface="Calibri" panose="020F0502020204030204" pitchFamily="34" charset="0"/>
              </a:rPr>
              <a:t>is related to the</a:t>
            </a:r>
            <a:r>
              <a:rPr lang="en-US" sz="1400" b="1" i="1" u="sng" dirty="0">
                <a:solidFill>
                  <a:schemeClr val="bg1"/>
                </a:solidFill>
                <a:latin typeface="ArialMT"/>
                <a:ea typeface="Calibri" panose="020F0502020204030204" pitchFamily="34" charset="0"/>
              </a:rPr>
              <a:t> </a:t>
            </a:r>
            <a:r>
              <a:rPr lang="en-US" sz="1400" b="1" i="1" u="sng" dirty="0" smtClean="0">
                <a:solidFill>
                  <a:srgbClr val="FFFF00"/>
                </a:solidFill>
                <a:latin typeface="ArialMT"/>
                <a:ea typeface="Calibri" panose="020F0502020204030204" pitchFamily="34" charset="0"/>
              </a:rPr>
              <a:t>“RD51 model”</a:t>
            </a:r>
            <a:r>
              <a:rPr lang="en-US" sz="1400" b="1" i="1" dirty="0" smtClean="0">
                <a:solidFill>
                  <a:srgbClr val="FFFF00"/>
                </a:solidFill>
                <a:latin typeface="ArialMT"/>
                <a:ea typeface="Calibri" panose="020F0502020204030204" pitchFamily="34" charset="0"/>
              </a:rPr>
              <a:t> </a:t>
            </a:r>
            <a:r>
              <a:rPr lang="en-US" sz="1400" b="1" i="1" dirty="0" err="1" smtClean="0">
                <a:solidFill>
                  <a:schemeClr val="bg1"/>
                </a:solidFill>
                <a:latin typeface="ArialMT"/>
                <a:ea typeface="Calibri" panose="020F0502020204030204" pitchFamily="34" charset="0"/>
              </a:rPr>
              <a:t>inperforming</a:t>
            </a:r>
            <a:r>
              <a:rPr lang="en-US" sz="1400" b="1" i="1" dirty="0" smtClean="0">
                <a:solidFill>
                  <a:schemeClr val="bg1"/>
                </a:solidFill>
                <a:latin typeface="ArialMT"/>
                <a:ea typeface="Calibri" panose="020F0502020204030204" pitchFamily="34" charset="0"/>
              </a:rPr>
              <a:t> </a:t>
            </a:r>
            <a:r>
              <a:rPr lang="en-US" sz="1400" b="1" i="1" dirty="0">
                <a:solidFill>
                  <a:schemeClr val="bg1"/>
                </a:solidFill>
                <a:latin typeface="ArialMT"/>
                <a:ea typeface="Calibri" panose="020F0502020204030204" pitchFamily="34" charset="0"/>
              </a:rPr>
              <a:t>R&amp;D: combination of generic and focused R&amp;D with bottom-up decision </a:t>
            </a:r>
            <a:r>
              <a:rPr lang="en-US" sz="1400" b="1" i="1" dirty="0" smtClean="0">
                <a:solidFill>
                  <a:schemeClr val="bg1"/>
                </a:solidFill>
                <a:latin typeface="ArialMT"/>
                <a:ea typeface="Calibri" panose="020F0502020204030204" pitchFamily="34" charset="0"/>
              </a:rPr>
              <a:t>processes, full </a:t>
            </a:r>
            <a:r>
              <a:rPr lang="en-US" sz="1400" b="1" i="1" dirty="0">
                <a:solidFill>
                  <a:schemeClr val="bg1"/>
                </a:solidFill>
                <a:latin typeface="ArialMT"/>
                <a:ea typeface="Calibri" panose="020F0502020204030204" pitchFamily="34" charset="0"/>
              </a:rPr>
              <a:t>sharing of experience, “know-how”, and common infrastructure, which </a:t>
            </a:r>
            <a:r>
              <a:rPr lang="en-US" sz="1400" b="1" i="1" u="sng" dirty="0">
                <a:solidFill>
                  <a:srgbClr val="FFFF00"/>
                </a:solidFill>
                <a:latin typeface="ArialMT"/>
                <a:ea typeface="Calibri" panose="020F0502020204030204" pitchFamily="34" charset="0"/>
              </a:rPr>
              <a:t>allows to build community with continuity and institutional </a:t>
            </a:r>
            <a:r>
              <a:rPr lang="en-US" sz="1400" b="1" i="1" u="sng" dirty="0" smtClean="0">
                <a:solidFill>
                  <a:srgbClr val="FFFF00"/>
                </a:solidFill>
                <a:latin typeface="ArialMT"/>
                <a:ea typeface="Calibri" panose="020F0502020204030204" pitchFamily="34" charset="0"/>
              </a:rPr>
              <a:t>memory</a:t>
            </a:r>
            <a:r>
              <a:rPr lang="en-US" sz="1400" b="1" i="1" dirty="0" smtClean="0">
                <a:solidFill>
                  <a:srgbClr val="FFFF00"/>
                </a:solidFill>
                <a:latin typeface="ArialMT"/>
                <a:ea typeface="Calibri" panose="020F0502020204030204" pitchFamily="34" charset="0"/>
              </a:rPr>
              <a:t> </a:t>
            </a:r>
            <a:r>
              <a:rPr lang="en-US" sz="1400" b="1" i="1" dirty="0">
                <a:solidFill>
                  <a:schemeClr val="bg1"/>
                </a:solidFill>
                <a:latin typeface="ArialMT"/>
                <a:ea typeface="Calibri" panose="020F0502020204030204" pitchFamily="34" charset="0"/>
              </a:rPr>
              <a:t>and enhances the </a:t>
            </a:r>
            <a:r>
              <a:rPr lang="en-US" sz="1400" b="1" i="1" dirty="0" smtClean="0">
                <a:solidFill>
                  <a:schemeClr val="bg1"/>
                </a:solidFill>
                <a:latin typeface="ArialMT"/>
                <a:ea typeface="Calibri" panose="020F0502020204030204" pitchFamily="34" charset="0"/>
              </a:rPr>
              <a:t>training </a:t>
            </a:r>
            <a:r>
              <a:rPr lang="en-US" sz="1400" b="1" i="1" dirty="0">
                <a:solidFill>
                  <a:schemeClr val="bg1"/>
                </a:solidFill>
                <a:latin typeface="ArialMT"/>
                <a:ea typeface="Calibri" panose="020F0502020204030204" pitchFamily="34" charset="0"/>
              </a:rPr>
              <a:t>of younger generation instrumentalists. </a:t>
            </a:r>
            <a:endParaRPr lang="fr-FR" sz="1400" b="1" i="1" dirty="0">
              <a:solidFill>
                <a:schemeClr val="bg1"/>
              </a:solidFill>
              <a:latin typeface="ArialMT"/>
            </a:endParaRPr>
          </a:p>
        </p:txBody>
      </p:sp>
      <p:pic>
        <p:nvPicPr>
          <p:cNvPr id="14" name="Image 13"/>
          <p:cNvPicPr>
            <a:picLocks noChangeAspect="1"/>
          </p:cNvPicPr>
          <p:nvPr/>
        </p:nvPicPr>
        <p:blipFill>
          <a:blip r:embed="rId7"/>
          <a:stretch>
            <a:fillRect/>
          </a:stretch>
        </p:blipFill>
        <p:spPr>
          <a:xfrm>
            <a:off x="164575" y="3787878"/>
            <a:ext cx="4456050" cy="3070122"/>
          </a:xfrm>
          <a:prstGeom prst="rect">
            <a:avLst/>
          </a:prstGeom>
        </p:spPr>
      </p:pic>
      <p:sp>
        <p:nvSpPr>
          <p:cNvPr id="15" name="ZoneTexte 14"/>
          <p:cNvSpPr txBox="1"/>
          <p:nvPr/>
        </p:nvSpPr>
        <p:spPr>
          <a:xfrm>
            <a:off x="436814" y="3787878"/>
            <a:ext cx="4139018" cy="307777"/>
          </a:xfrm>
          <a:prstGeom prst="rect">
            <a:avLst/>
          </a:prstGeom>
          <a:solidFill>
            <a:schemeClr val="bg1"/>
          </a:solidFill>
        </p:spPr>
        <p:txBody>
          <a:bodyPr wrap="none" rtlCol="0">
            <a:spAutoFit/>
          </a:bodyPr>
          <a:lstStyle/>
          <a:p>
            <a:r>
              <a:rPr lang="en-US" sz="1400" b="1" i="1" dirty="0" smtClean="0">
                <a:solidFill>
                  <a:srgbClr val="FF0000"/>
                </a:solidFill>
                <a:latin typeface="ArialMT"/>
              </a:rPr>
              <a:t>CERN Courier</a:t>
            </a:r>
            <a:r>
              <a:rPr lang="en-US" sz="1400" b="1" i="1" dirty="0">
                <a:solidFill>
                  <a:srgbClr val="FF0000"/>
                </a:solidFill>
                <a:latin typeface="ArialMT"/>
              </a:rPr>
              <a:t> </a:t>
            </a:r>
            <a:r>
              <a:rPr lang="en-US" sz="1400" b="1" i="1" dirty="0" smtClean="0">
                <a:solidFill>
                  <a:srgbClr val="FF0000"/>
                </a:solidFill>
                <a:latin typeface="ArialMT"/>
              </a:rPr>
              <a:t>(5 pages) Volume, October 2015</a:t>
            </a:r>
            <a:endParaRPr lang="fr-FR" sz="1400" b="1" i="1" dirty="0">
              <a:solidFill>
                <a:srgbClr val="FF0000"/>
              </a:solidFill>
              <a:latin typeface="ArialMT"/>
            </a:endParaRPr>
          </a:p>
        </p:txBody>
      </p:sp>
      <p:sp>
        <p:nvSpPr>
          <p:cNvPr id="16" name="TextBox 19"/>
          <p:cNvSpPr txBox="1"/>
          <p:nvPr/>
        </p:nvSpPr>
        <p:spPr>
          <a:xfrm>
            <a:off x="2915816" y="6513037"/>
            <a:ext cx="2900909" cy="307777"/>
          </a:xfrm>
          <a:prstGeom prst="rect">
            <a:avLst/>
          </a:prstGeom>
          <a:solidFill>
            <a:srgbClr val="006600"/>
          </a:solidFill>
        </p:spPr>
        <p:txBody>
          <a:bodyPr wrap="square" rtlCol="0">
            <a:spAutoFit/>
          </a:bodyPr>
          <a:lstStyle/>
          <a:p>
            <a:pPr algn="ctr"/>
            <a:r>
              <a:rPr lang="en-US" sz="1400" b="1" i="1" dirty="0" smtClean="0">
                <a:solidFill>
                  <a:srgbClr val="FFFF00"/>
                </a:solidFill>
                <a:latin typeface="ArialMT"/>
              </a:rPr>
              <a:t>https</a:t>
            </a:r>
            <a:r>
              <a:rPr lang="en-US" sz="1400" b="1" i="1" dirty="0">
                <a:solidFill>
                  <a:srgbClr val="FFFF00"/>
                </a:solidFill>
                <a:latin typeface="ArialMT"/>
              </a:rPr>
              <a:t>://rd51-public.web.cern.ch/ </a:t>
            </a:r>
            <a:endParaRPr lang="en-US" sz="1400" b="1" i="1" dirty="0" smtClean="0">
              <a:solidFill>
                <a:srgbClr val="FFFF00"/>
              </a:solidFill>
              <a:latin typeface="ArialMT"/>
            </a:endParaRPr>
          </a:p>
        </p:txBody>
      </p:sp>
    </p:spTree>
    <p:extLst>
      <p:ext uri="{BB962C8B-B14F-4D97-AF65-F5344CB8AC3E}">
        <p14:creationId xmlns:p14="http://schemas.microsoft.com/office/powerpoint/2010/main" val="323952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3311</TotalTime>
  <Words>1518</Words>
  <Application>Microsoft Office PowerPoint</Application>
  <PresentationFormat>Affichage à l'écran (4:3)</PresentationFormat>
  <Paragraphs>154</Paragraphs>
  <Slides>17</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17</vt:i4>
      </vt:variant>
    </vt:vector>
  </HeadingPairs>
  <TitlesOfParts>
    <vt:vector size="25" baseType="lpstr">
      <vt:lpstr>Arial</vt:lpstr>
      <vt:lpstr>ArialMT</vt:lpstr>
      <vt:lpstr>Calibri</vt:lpstr>
      <vt:lpstr>Helvetica Light</vt:lpstr>
      <vt:lpstr>Symbol</vt:lpstr>
      <vt:lpstr>Times New Roman</vt:lpstr>
      <vt:lpstr>Wingdings</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TITOV Maksym</dc:creator>
  <cp:lastModifiedBy>TITOV Maksym</cp:lastModifiedBy>
  <cp:revision>180</cp:revision>
  <dcterms:created xsi:type="dcterms:W3CDTF">2014-10-28T06:43:35Z</dcterms:created>
  <dcterms:modified xsi:type="dcterms:W3CDTF">2024-05-29T04:29:36Z</dcterms:modified>
</cp:coreProperties>
</file>