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rgbClr val="F2F2F2"/>
          </a:solidFill>
        </a:fill>
      </a:tcStyle>
    </a:wholeTbl>
    <a:band2H>
      <a:tcTxStyle/>
      <a:tcStyle>
        <a:tcBdr/>
        <a:fill>
          <a:solidFill>
            <a:srgbClr val="F9F9F9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381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381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rgbClr val="DCDCDC"/>
          </a:solidFill>
        </a:fill>
      </a:tcStyle>
    </a:wholeTbl>
    <a:band2H>
      <a:tcTxStyle/>
      <a:tcStyle>
        <a:tcBdr/>
        <a:fill>
          <a:solidFill>
            <a:schemeClr val="accent1">
              <a:lumOff val="6666"/>
            </a:schemeClr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381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381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rgbClr val="CFCFCF"/>
          </a:solidFill>
        </a:fill>
      </a:tcStyle>
    </a:wholeTbl>
    <a:band2H>
      <a:tcTxStyle/>
      <a:tcStyle>
        <a:tcBdr/>
        <a:fill>
          <a:solidFill>
            <a:schemeClr val="accent2">
              <a:lumOff val="20996"/>
            </a:schemeClr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381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381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9F0"/>
          </a:solidFill>
        </a:fill>
      </a:tcStyle>
    </a:wholeTbl>
    <a:band2H>
      <a:tcTxStyle/>
      <a:tcStyle>
        <a:tcBdr/>
        <a:fill>
          <a:solidFill>
            <a:schemeClr val="accent1">
              <a:lumOff val="13210"/>
            </a:schemeClr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55A0"/>
              </a:solidFill>
              <a:prstDash val="solid"/>
              <a:bevel/>
            </a:ln>
          </a:top>
          <a:bottom>
            <a:ln w="25400" cap="flat">
              <a:solidFill>
                <a:srgbClr val="0055A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13210"/>
            </a:schemeClr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55A0"/>
              </a:solidFill>
              <a:prstDash val="solid"/>
              <a:bevel/>
            </a:ln>
          </a:top>
          <a:bottom>
            <a:ln w="25400" cap="flat">
              <a:solidFill>
                <a:srgbClr val="0055A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rgbClr val="CAD0DF"/>
          </a:solidFill>
        </a:fill>
      </a:tcStyle>
    </a:wholeTbl>
    <a:band2H>
      <a:tcTxStyle/>
      <a:tcStyle>
        <a:tcBdr/>
        <a:fill>
          <a:solidFill>
            <a:srgbClr val="E6E9F0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rgbClr val="0055A0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381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rgbClr val="0055A0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chemeClr val="accent1">
          <a:lumOff val="13210"/>
        </a:schemeClr>
      </a:tcTxStyle>
      <a:tcStyle>
        <a:tcBdr>
          <a:lef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left>
          <a:right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right>
          <a:top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top>
          <a:bottom>
            <a:ln w="381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bottom>
          <a:insideH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H>
          <a:insideV>
            <a:ln w="12700" cap="flat">
              <a:solidFill>
                <a:schemeClr val="accent1">
                  <a:lumOff val="13210"/>
                </a:schemeClr>
              </a:solidFill>
              <a:prstDash val="solid"/>
              <a:bevel/>
            </a:ln>
          </a:insideV>
        </a:tcBdr>
        <a:fill>
          <a:solidFill>
            <a:srgbClr val="0055A0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bevel/>
            </a:ln>
          </a:left>
          <a:right>
            <a:ln w="12700" cap="flat">
              <a:solidFill>
                <a:srgbClr val="0055A0"/>
              </a:solidFill>
              <a:prstDash val="solid"/>
              <a:bevel/>
            </a:ln>
          </a:right>
          <a:top>
            <a:ln w="12700" cap="flat">
              <a:solidFill>
                <a:srgbClr val="0055A0"/>
              </a:solidFill>
              <a:prstDash val="solid"/>
              <a:bevel/>
            </a:ln>
          </a:top>
          <a:bottom>
            <a:ln w="12700" cap="flat">
              <a:solidFill>
                <a:srgbClr val="0055A0"/>
              </a:solidFill>
              <a:prstDash val="solid"/>
              <a:bevel/>
            </a:ln>
          </a:bottom>
          <a:insideH>
            <a:ln w="12700" cap="flat">
              <a:solidFill>
                <a:srgbClr val="0055A0"/>
              </a:solidFill>
              <a:prstDash val="solid"/>
              <a:bevel/>
            </a:ln>
          </a:insideH>
          <a:insideV>
            <a:ln w="12700" cap="flat">
              <a:solidFill>
                <a:srgbClr val="0055A0"/>
              </a:solidFill>
              <a:prstDash val="solid"/>
              <a:bevel/>
            </a:ln>
          </a:insideV>
        </a:tcBdr>
        <a:fill>
          <a:solidFill>
            <a:srgbClr val="0055A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1">
              <a:lumOff val="13210"/>
            </a:schemeClr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bevel/>
            </a:ln>
          </a:left>
          <a:right>
            <a:ln w="12700" cap="flat">
              <a:solidFill>
                <a:srgbClr val="0055A0"/>
              </a:solidFill>
              <a:prstDash val="solid"/>
              <a:bevel/>
            </a:ln>
          </a:right>
          <a:top>
            <a:ln w="12700" cap="flat">
              <a:solidFill>
                <a:srgbClr val="0055A0"/>
              </a:solidFill>
              <a:prstDash val="solid"/>
              <a:bevel/>
            </a:ln>
          </a:top>
          <a:bottom>
            <a:ln w="12700" cap="flat">
              <a:solidFill>
                <a:srgbClr val="0055A0"/>
              </a:solidFill>
              <a:prstDash val="solid"/>
              <a:bevel/>
            </a:ln>
          </a:bottom>
          <a:insideH>
            <a:ln w="12700" cap="flat">
              <a:solidFill>
                <a:srgbClr val="0055A0"/>
              </a:solidFill>
              <a:prstDash val="solid"/>
              <a:bevel/>
            </a:ln>
          </a:insideH>
          <a:insideV>
            <a:ln w="12700" cap="flat">
              <a:solidFill>
                <a:srgbClr val="0055A0"/>
              </a:solidFill>
              <a:prstDash val="solid"/>
              <a:bevel/>
            </a:ln>
          </a:insideV>
        </a:tcBdr>
        <a:fill>
          <a:solidFill>
            <a:srgbClr val="0055A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bevel/>
            </a:ln>
          </a:left>
          <a:right>
            <a:ln w="12700" cap="flat">
              <a:solidFill>
                <a:srgbClr val="0055A0"/>
              </a:solidFill>
              <a:prstDash val="solid"/>
              <a:bevel/>
            </a:ln>
          </a:right>
          <a:top>
            <a:ln w="50800" cap="flat">
              <a:solidFill>
                <a:srgbClr val="0055A0"/>
              </a:solidFill>
              <a:prstDash val="solid"/>
              <a:bevel/>
            </a:ln>
          </a:top>
          <a:bottom>
            <a:ln w="12700" cap="flat">
              <a:solidFill>
                <a:srgbClr val="0055A0"/>
              </a:solidFill>
              <a:prstDash val="solid"/>
              <a:bevel/>
            </a:ln>
          </a:bottom>
          <a:insideH>
            <a:ln w="12700" cap="flat">
              <a:solidFill>
                <a:srgbClr val="0055A0"/>
              </a:solidFill>
              <a:prstDash val="solid"/>
              <a:bevel/>
            </a:ln>
          </a:insideH>
          <a:insideV>
            <a:ln w="12700" cap="flat">
              <a:solidFill>
                <a:srgbClr val="0055A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bevel/>
            </a:ln>
          </a:left>
          <a:right>
            <a:ln w="12700" cap="flat">
              <a:solidFill>
                <a:srgbClr val="0055A0"/>
              </a:solidFill>
              <a:prstDash val="solid"/>
              <a:bevel/>
            </a:ln>
          </a:right>
          <a:top>
            <a:ln w="12700" cap="flat">
              <a:solidFill>
                <a:srgbClr val="0055A0"/>
              </a:solidFill>
              <a:prstDash val="solid"/>
              <a:bevel/>
            </a:ln>
          </a:top>
          <a:bottom>
            <a:ln w="25400" cap="flat">
              <a:solidFill>
                <a:srgbClr val="0055A0"/>
              </a:solidFill>
              <a:prstDash val="solid"/>
              <a:bevel/>
            </a:ln>
          </a:bottom>
          <a:insideH>
            <a:ln w="12700" cap="flat">
              <a:solidFill>
                <a:srgbClr val="0055A0"/>
              </a:solidFill>
              <a:prstDash val="solid"/>
              <a:bevel/>
            </a:ln>
          </a:insideH>
          <a:insideV>
            <a:ln w="12700" cap="flat">
              <a:solidFill>
                <a:srgbClr val="0055A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bande-01.eps" descr="bande-0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2647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185376" y="4772057"/>
            <a:ext cx="501425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698"/>
            <a:ext cx="9144000" cy="673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avec légende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bande-01.eps" descr="bande-0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2647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itle Text"/>
          <p:cNvSpPr txBox="1">
            <a:spLocks noGrp="1"/>
          </p:cNvSpPr>
          <p:nvPr>
            <p:ph type="title"/>
          </p:nvPr>
        </p:nvSpPr>
        <p:spPr>
          <a:xfrm>
            <a:off x="457200" y="889146"/>
            <a:ext cx="3200400" cy="1833563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800" b="1"/>
            </a:lvl1pPr>
          </a:lstStyle>
          <a:p>
            <a:r>
              <a:t>Title Text</a:t>
            </a:r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0"/>
            <a:ext cx="2743200" cy="846618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185376" y="4772057"/>
            <a:ext cx="501425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 avec légende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bande-01.eps" descr="bande-0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2647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 txBox="1">
            <a:spLocks noGrp="1"/>
          </p:cNvSpPr>
          <p:nvPr>
            <p:ph type="title"/>
          </p:nvPr>
        </p:nvSpPr>
        <p:spPr>
          <a:xfrm>
            <a:off x="5556732" y="0"/>
            <a:ext cx="3053869" cy="2219638"/>
          </a:xfrm>
          <a:prstGeom prst="rect">
            <a:avLst/>
          </a:prstGeom>
        </p:spPr>
        <p:txBody>
          <a:bodyPr anchor="b"/>
          <a:lstStyle>
            <a:lvl1pPr>
              <a:defRPr sz="2200" b="1"/>
            </a:lvl1pPr>
          </a:lstStyle>
          <a:p>
            <a:r>
              <a:t>Title Text</a:t>
            </a:r>
          </a:p>
        </p:txBody>
      </p:sp>
      <p:sp>
        <p:nvSpPr>
          <p:cNvPr id="11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56734" y="2249073"/>
            <a:ext cx="3053866" cy="289442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200"/>
            </a:lvl1pPr>
            <a:lvl2pPr marL="0" indent="448055">
              <a:spcBef>
                <a:spcPts val="200"/>
              </a:spcBef>
              <a:buClrTx/>
              <a:buSzTx/>
              <a:buFontTx/>
              <a:buNone/>
              <a:defRPr sz="1200"/>
            </a:lvl2pPr>
            <a:lvl3pPr marL="0" indent="749808">
              <a:spcBef>
                <a:spcPts val="200"/>
              </a:spcBef>
              <a:buClrTx/>
              <a:buSzTx/>
              <a:buFontTx/>
              <a:buNone/>
              <a:defRPr sz="1200"/>
            </a:lvl3pPr>
            <a:lvl4pPr marL="0" indent="1042416">
              <a:spcBef>
                <a:spcPts val="200"/>
              </a:spcBef>
              <a:buClrTx/>
              <a:buSzTx/>
              <a:buFontTx/>
              <a:buNone/>
              <a:defRPr sz="1200"/>
            </a:lvl4pPr>
            <a:lvl5pPr marL="0" indent="1307592">
              <a:spcBef>
                <a:spcPts val="200"/>
              </a:spcBef>
              <a:buClrTx/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185376" y="4772057"/>
            <a:ext cx="501425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LOGOfin.eps" descr="LOGOfi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266" y="1833334"/>
            <a:ext cx="1172456" cy="1467042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LOGOfin.eps" descr="LOGOfi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266" y="1833334"/>
            <a:ext cx="1172456" cy="146704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Diapositive de titre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LogoOutline.ai" descr="LogoOutline.a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000" y="1315400"/>
            <a:ext cx="2520001" cy="25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Diapositive de titre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logoBadgeWeb.eps" descr="logoBadgeWeb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440" y="1805119"/>
            <a:ext cx="1221947" cy="1535842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re et contenu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bande-01.eps" descr="bande-0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2647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xfrm>
            <a:off x="457200" y="1832144"/>
            <a:ext cx="8226854" cy="70826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185376" y="4772057"/>
            <a:ext cx="501425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540409"/>
            <a:ext cx="2743200" cy="317675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re et contenu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57200" y="1832144"/>
            <a:ext cx="8226854" cy="70826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540409"/>
            <a:ext cx="2743200" cy="317675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re et contenu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bande-01.eps" descr="bande-0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2647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457200" y="61366"/>
            <a:ext cx="8226854" cy="93283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414929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185376" y="4772057"/>
            <a:ext cx="501425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ux contenus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bande-01.eps" descr="bande-0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2647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Title Text"/>
          <p:cNvSpPr txBox="1">
            <a:spLocks noGrp="1"/>
          </p:cNvSpPr>
          <p:nvPr>
            <p:ph type="title"/>
          </p:nvPr>
        </p:nvSpPr>
        <p:spPr>
          <a:xfrm>
            <a:off x="457200" y="69057"/>
            <a:ext cx="7467600" cy="113109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200150"/>
            <a:ext cx="3657600" cy="394335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 marL="988383" indent="-540327">
              <a:spcBef>
                <a:spcPts val="600"/>
              </a:spcBef>
              <a:defRPr sz="2600"/>
            </a:lvl2pPr>
            <a:lvl3pPr marL="1195577" indent="-445769">
              <a:spcBef>
                <a:spcPts val="600"/>
              </a:spcBef>
              <a:defRPr sz="2600"/>
            </a:lvl3pPr>
            <a:lvl4pPr marL="1537716" indent="-495300">
              <a:spcBef>
                <a:spcPts val="600"/>
              </a:spcBef>
              <a:defRPr sz="2600"/>
            </a:lvl4pPr>
            <a:lvl5pPr marL="1802892" indent="-495300">
              <a:spcBef>
                <a:spcPts val="600"/>
              </a:spcBef>
              <a:defRPr sz="2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185376" y="4772057"/>
            <a:ext cx="501425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ison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bande-01.eps" descr="bande-0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2647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Title Text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08006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5612" y="3826474"/>
            <a:ext cx="8231188" cy="13170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1pPr>
            <a:lvl2pPr marL="0" indent="448055">
              <a:spcBef>
                <a:spcPts val="500"/>
              </a:spcBef>
              <a:buClrTx/>
              <a:buSzTx/>
              <a:buFontTx/>
              <a:buNone/>
              <a:defRPr sz="2400" b="1"/>
            </a:lvl2pPr>
            <a:lvl3pPr marL="0" indent="749808">
              <a:spcBef>
                <a:spcPts val="500"/>
              </a:spcBef>
              <a:buClrTx/>
              <a:buSzTx/>
              <a:buFontTx/>
              <a:buNone/>
              <a:defRPr sz="2400" b="1"/>
            </a:lvl3pPr>
            <a:lvl4pPr marL="0" indent="1042416">
              <a:spcBef>
                <a:spcPts val="500"/>
              </a:spcBef>
              <a:buClrTx/>
              <a:buSzTx/>
              <a:buFontTx/>
              <a:buNone/>
              <a:defRPr sz="2400" b="1"/>
            </a:lvl4pPr>
            <a:lvl5pPr marL="0" indent="1307592">
              <a:spcBef>
                <a:spcPts val="5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185376" y="4772057"/>
            <a:ext cx="501425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outline.eps" descr="logooutline.eps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9354" y="1327798"/>
            <a:ext cx="2520002" cy="249467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57200" y="69056"/>
            <a:ext cx="8229600" cy="1131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532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97B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93776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975594" marR="0" indent="-527538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1178433" marR="0" indent="-42862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1556766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1821942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1792223" marR="0" indent="-27431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-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2042159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2299715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▪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2491739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What next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next?</a:t>
            </a:r>
          </a:p>
        </p:txBody>
      </p:sp>
      <p:sp>
        <p:nvSpPr>
          <p:cNvPr id="186" name="Capped industrial return is an issu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Capped industrial return is an issue</a:t>
            </a:r>
          </a:p>
          <a:p>
            <a:r>
              <a:t>Constantly exceeding the return over contributions is an issue </a:t>
            </a:r>
            <a:r>
              <a:rPr sz="2500"/>
              <a:t>(For now CERN council is accepting this exception because of the war)</a:t>
            </a:r>
          </a:p>
          <a:p>
            <a:r>
              <a:t>Issues arise because of overperformance of Ukraine!</a:t>
            </a:r>
          </a:p>
        </p:txBody>
      </p:sp>
      <p:sp>
        <p:nvSpPr>
          <p:cNvPr id="1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What next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next?</a:t>
            </a:r>
          </a:p>
        </p:txBody>
      </p:sp>
      <p:sp>
        <p:nvSpPr>
          <p:cNvPr id="190" name="Ukraine as a full member would solve these issues but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Ukraine as a full member would solve these issues but:</a:t>
            </a:r>
          </a:p>
          <a:p>
            <a:pPr marL="905255" lvl="1" indent="-457200">
              <a:buSzPct val="80000"/>
            </a:pPr>
            <a:r>
              <a:t>significant increase of contributions </a:t>
            </a:r>
          </a:p>
          <a:p>
            <a:pPr marL="905255" lvl="1" indent="-457200">
              <a:buSzPct val="80000"/>
            </a:pPr>
            <a:r>
              <a:t>and the CERN contributions should ideally match the expenditures for particle physics in the country (that is CERN’s experience)</a:t>
            </a:r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33" name="Prof. Dr. Christoph Schäfer…"/>
          <p:cNvSpPr txBox="1"/>
          <p:nvPr/>
        </p:nvSpPr>
        <p:spPr>
          <a:xfrm>
            <a:off x="169611" y="3184064"/>
            <a:ext cx="8804778" cy="733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457200" indent="-914400">
              <a:lnSpc>
                <a:spcPts val="2500"/>
              </a:lnSpc>
              <a:defRPr sz="3000">
                <a:solidFill>
                  <a:srgbClr val="1B5290"/>
                </a:solidFill>
              </a:defRPr>
            </a:pPr>
            <a:r>
              <a:rPr sz="2400" dirty="0"/>
              <a:t>Prof. Dr. Christoph Schäfer</a:t>
            </a:r>
          </a:p>
          <a:p>
            <a:pPr marL="457200" indent="-914400">
              <a:lnSpc>
                <a:spcPts val="2500"/>
              </a:lnSpc>
              <a:defRPr sz="3000">
                <a:solidFill>
                  <a:srgbClr val="1B5290"/>
                </a:solidFill>
              </a:defRPr>
            </a:pPr>
            <a:r>
              <a:rPr sz="2000" dirty="0"/>
              <a:t>CERN</a:t>
            </a:r>
            <a:r>
              <a:rPr lang="en-US" sz="2400" dirty="0"/>
              <a:t> </a:t>
            </a:r>
            <a:r>
              <a:rPr sz="2000" dirty="0"/>
              <a:t>International Relations</a:t>
            </a:r>
          </a:p>
        </p:txBody>
      </p:sp>
      <p:sp>
        <p:nvSpPr>
          <p:cNvPr id="134" name="Ukraine:…"/>
          <p:cNvSpPr txBox="1"/>
          <p:nvPr/>
        </p:nvSpPr>
        <p:spPr>
          <a:xfrm>
            <a:off x="252000" y="269551"/>
            <a:ext cx="8078367" cy="1789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solidFill>
                  <a:srgbClr val="1B5290"/>
                </a:solidFill>
              </a:defRPr>
            </a:pPr>
            <a:r>
              <a:rPr sz="4000"/>
              <a:t>Ukraine:</a:t>
            </a:r>
          </a:p>
          <a:p>
            <a:pPr>
              <a:defRPr>
                <a:solidFill>
                  <a:srgbClr val="1B5290"/>
                </a:solidFill>
              </a:defRPr>
            </a:pPr>
            <a:r>
              <a:rPr sz="4000"/>
              <a:t>A CERN associate member state since 2016</a:t>
            </a:r>
          </a:p>
        </p:txBody>
      </p:sp>
      <p:pic>
        <p:nvPicPr>
          <p:cNvPr id="135" name="360_F_42309347_iWqZ6mPcYq6jqVT5SiHVTvBq7mL5Gryp.jpg" descr="360_F_42309347_iWqZ6mPcYq6jqVT5SiHVTvBq7mL5Gry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656" y="1584548"/>
            <a:ext cx="3957304" cy="26382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olidarity with Ukrain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Solidarity with Ukraine</a:t>
            </a:r>
          </a:p>
        </p:txBody>
      </p:sp>
      <p:sp>
        <p:nvSpPr>
          <p:cNvPr id="138" name="CERN management and CERN council are continuning to support Ukraine in these difficult times of Russian agression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CERN management and CERN council are continuning to support Ukraine in these difficult times of Russian agression</a:t>
            </a:r>
          </a:p>
          <a:p>
            <a:pPr marL="905255" lvl="1" indent="-457200">
              <a:buSzPct val="80000"/>
            </a:pPr>
            <a:r>
              <a:t>UA contributions payed by member states</a:t>
            </a:r>
          </a:p>
          <a:p>
            <a:pPr marL="905255" lvl="1" indent="-457200">
              <a:buSzPct val="80000"/>
            </a:pPr>
            <a:r>
              <a:t>Special training and remote programme for UA students</a:t>
            </a:r>
          </a:p>
          <a:p>
            <a:pPr marL="905255" lvl="1" indent="-457200">
              <a:buSzPct val="80000"/>
            </a:pPr>
            <a:r>
              <a:t>Task Force visit postponed to after the war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42" name="CERN: a world wide collaboration"/>
          <p:cNvSpPr txBox="1"/>
          <p:nvPr/>
        </p:nvSpPr>
        <p:spPr>
          <a:xfrm>
            <a:off x="167274" y="104806"/>
            <a:ext cx="8809451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4400">
                <a:solidFill>
                  <a:srgbClr val="2F59A8"/>
                </a:solidFill>
              </a:defRPr>
            </a:lvl1pPr>
          </a:lstStyle>
          <a:p>
            <a:pPr>
              <a:defRPr sz="1800"/>
            </a:pPr>
            <a:r>
              <a:rPr sz="4400"/>
              <a:t>CERN: a world wide collaboration</a:t>
            </a:r>
          </a:p>
        </p:txBody>
      </p:sp>
      <p:sp>
        <p:nvSpPr>
          <p:cNvPr id="143" name="Rectangle"/>
          <p:cNvSpPr/>
          <p:nvPr/>
        </p:nvSpPr>
        <p:spPr>
          <a:xfrm>
            <a:off x="3623342" y="753340"/>
            <a:ext cx="179742" cy="3663687"/>
          </a:xfrm>
          <a:prstGeom prst="rect">
            <a:avLst/>
          </a:prstGeom>
          <a:solidFill>
            <a:schemeClr val="accent1">
              <a:lumOff val="1321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44" name="Rectangle"/>
          <p:cNvSpPr/>
          <p:nvPr/>
        </p:nvSpPr>
        <p:spPr>
          <a:xfrm rot="16197246">
            <a:off x="6196038" y="1659536"/>
            <a:ext cx="196817" cy="5319259"/>
          </a:xfrm>
          <a:prstGeom prst="rect">
            <a:avLst/>
          </a:prstGeom>
          <a:solidFill>
            <a:schemeClr val="accent1">
              <a:lumOff val="1321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45" name="Rectangle"/>
          <p:cNvSpPr/>
          <p:nvPr/>
        </p:nvSpPr>
        <p:spPr>
          <a:xfrm rot="16197246">
            <a:off x="6186616" y="-1824388"/>
            <a:ext cx="196817" cy="5319258"/>
          </a:xfrm>
          <a:prstGeom prst="rect">
            <a:avLst/>
          </a:prstGeom>
          <a:solidFill>
            <a:schemeClr val="accent1">
              <a:lumOff val="1321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46" name="Rectangle"/>
          <p:cNvSpPr/>
          <p:nvPr/>
        </p:nvSpPr>
        <p:spPr>
          <a:xfrm rot="16197246">
            <a:off x="5978687" y="-1846838"/>
            <a:ext cx="244767" cy="5319606"/>
          </a:xfrm>
          <a:prstGeom prst="rect">
            <a:avLst/>
          </a:prstGeom>
          <a:solidFill>
            <a:schemeClr val="accent1">
              <a:lumOff val="1321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149" name="Group"/>
          <p:cNvGrpSpPr/>
          <p:nvPr/>
        </p:nvGrpSpPr>
        <p:grpSpPr>
          <a:xfrm>
            <a:off x="115072" y="1031222"/>
            <a:ext cx="9105339" cy="2973966"/>
            <a:chOff x="0" y="0"/>
            <a:chExt cx="9105338" cy="2973964"/>
          </a:xfrm>
        </p:grpSpPr>
        <p:pic>
          <p:nvPicPr>
            <p:cNvPr id="147" name="Map MS.png" descr="Map MS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9058" y="5220"/>
              <a:ext cx="6086281" cy="29687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8" name="23 member states"/>
            <p:cNvSpPr txBox="1"/>
            <p:nvPr/>
          </p:nvSpPr>
          <p:spPr>
            <a:xfrm>
              <a:off x="0" y="0"/>
              <a:ext cx="1933722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t>23 member states</a:t>
              </a:r>
            </a:p>
          </p:txBody>
        </p:sp>
      </p:grpSp>
      <p:grpSp>
        <p:nvGrpSpPr>
          <p:cNvPr id="152" name="Group"/>
          <p:cNvGrpSpPr/>
          <p:nvPr/>
        </p:nvGrpSpPr>
        <p:grpSpPr>
          <a:xfrm>
            <a:off x="154357" y="1043922"/>
            <a:ext cx="9077569" cy="2968745"/>
            <a:chOff x="0" y="0"/>
            <a:chExt cx="9077567" cy="2968744"/>
          </a:xfrm>
        </p:grpSpPr>
        <p:pic>
          <p:nvPicPr>
            <p:cNvPr id="150" name="Map MS+preAMS.png" descr="Map MS+preAMS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87562" y="0"/>
              <a:ext cx="6090006" cy="29687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1" name="3 associate memberstates in…"/>
            <p:cNvSpPr txBox="1"/>
            <p:nvPr/>
          </p:nvSpPr>
          <p:spPr>
            <a:xfrm>
              <a:off x="0" y="465119"/>
              <a:ext cx="3077280" cy="6173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solidFill>
                    <a:srgbClr val="889BC1"/>
                  </a:solidFill>
                </a:defRPr>
              </a:pPr>
              <a:r>
                <a:t>3 associate memberstates in </a:t>
              </a:r>
            </a:p>
            <a:p>
              <a:pPr>
                <a:defRPr>
                  <a:solidFill>
                    <a:srgbClr val="889BC1"/>
                  </a:solidFill>
                </a:defRPr>
              </a:pPr>
              <a:r>
                <a:t>   pre-stage to membership</a:t>
              </a:r>
            </a:p>
          </p:txBody>
        </p:sp>
      </p:grpSp>
      <p:grpSp>
        <p:nvGrpSpPr>
          <p:cNvPr id="155" name="Group"/>
          <p:cNvGrpSpPr/>
          <p:nvPr/>
        </p:nvGrpSpPr>
        <p:grpSpPr>
          <a:xfrm>
            <a:off x="132628" y="1059063"/>
            <a:ext cx="9070227" cy="2943684"/>
            <a:chOff x="0" y="0"/>
            <a:chExt cx="9070225" cy="2943682"/>
          </a:xfrm>
        </p:grpSpPr>
        <p:sp>
          <p:nvSpPr>
            <p:cNvPr id="153" name="8 associate member states"/>
            <p:cNvSpPr txBox="1"/>
            <p:nvPr/>
          </p:nvSpPr>
          <p:spPr>
            <a:xfrm>
              <a:off x="0" y="1131419"/>
              <a:ext cx="2835844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rgbClr val="AAB8D4"/>
                  </a:solidFill>
                </a:defRPr>
              </a:lvl1pPr>
            </a:lstStyle>
            <a:p>
              <a:r>
                <a:t>8 associate member states</a:t>
              </a:r>
            </a:p>
          </p:txBody>
        </p:sp>
        <p:pic>
          <p:nvPicPr>
            <p:cNvPr id="154" name="Screenshot 2024-05-24 at 16.33.24.png" descr="Screenshot 2024-05-24 at 16.33.24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28113" y="0"/>
              <a:ext cx="6042113" cy="29436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8" name="Group"/>
          <p:cNvGrpSpPr/>
          <p:nvPr/>
        </p:nvGrpSpPr>
        <p:grpSpPr>
          <a:xfrm>
            <a:off x="149400" y="1033967"/>
            <a:ext cx="9048400" cy="2973966"/>
            <a:chOff x="0" y="0"/>
            <a:chExt cx="9048398" cy="2973964"/>
          </a:xfrm>
        </p:grpSpPr>
        <p:pic>
          <p:nvPicPr>
            <p:cNvPr id="156" name="Map MS+preAMS+AMS+Obs.png" descr="Map MS+preAMS+AMS+Obs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65931" y="0"/>
              <a:ext cx="6082468" cy="29739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7" name="2 observer states"/>
            <p:cNvSpPr txBox="1"/>
            <p:nvPr/>
          </p:nvSpPr>
          <p:spPr>
            <a:xfrm>
              <a:off x="0" y="1639376"/>
              <a:ext cx="1857596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rgbClr val="BBC6DF"/>
                  </a:solidFill>
                </a:defRPr>
              </a:lvl1pPr>
            </a:lstStyle>
            <a:p>
              <a:r>
                <a:t>2 observer states</a:t>
              </a:r>
            </a:p>
          </p:txBody>
        </p:sp>
      </p:grpSp>
      <p:grpSp>
        <p:nvGrpSpPr>
          <p:cNvPr id="161" name="Group"/>
          <p:cNvGrpSpPr/>
          <p:nvPr/>
        </p:nvGrpSpPr>
        <p:grpSpPr>
          <a:xfrm>
            <a:off x="63718" y="1028781"/>
            <a:ext cx="9016564" cy="2973966"/>
            <a:chOff x="0" y="0"/>
            <a:chExt cx="9016562" cy="2973964"/>
          </a:xfrm>
        </p:grpSpPr>
        <p:sp>
          <p:nvSpPr>
            <p:cNvPr id="159" name="46 international co-operation…"/>
            <p:cNvSpPr txBox="1"/>
            <p:nvPr/>
          </p:nvSpPr>
          <p:spPr>
            <a:xfrm>
              <a:off x="0" y="2101796"/>
              <a:ext cx="3001712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solidFill>
                    <a:srgbClr val="CBD5E8"/>
                  </a:solidFill>
                </a:defRPr>
              </a:pPr>
              <a:r>
                <a:t>46 international co-operation</a:t>
              </a:r>
            </a:p>
            <a:p>
              <a:pPr>
                <a:defRPr>
                  <a:solidFill>
                    <a:srgbClr val="CBD5E8"/>
                  </a:solidFill>
                </a:defRPr>
              </a:pPr>
              <a:r>
                <a:t>     agreements</a:t>
              </a:r>
            </a:p>
          </p:txBody>
        </p:sp>
        <p:pic>
          <p:nvPicPr>
            <p:cNvPr id="160" name="Screenshot 2024-05-24 at 16.31.11.png" descr="Screenshot 2024-05-24 at 16.31.11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82434" y="0"/>
              <a:ext cx="5934129" cy="29739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2" name="Text"/>
          <p:cNvSpPr txBox="1"/>
          <p:nvPr/>
        </p:nvSpPr>
        <p:spPr>
          <a:xfrm>
            <a:off x="8185376" y="4772057"/>
            <a:ext cx="501425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97BD"/>
                </a:solidFill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ull access to all CERN infrastructure…"/>
          <p:cNvSpPr txBox="1">
            <a:spLocks noGrp="1"/>
          </p:cNvSpPr>
          <p:nvPr>
            <p:ph type="body" idx="1"/>
          </p:nvPr>
        </p:nvSpPr>
        <p:spPr>
          <a:xfrm>
            <a:off x="992659" y="2089150"/>
            <a:ext cx="7158682" cy="3943350"/>
          </a:xfrm>
          <a:prstGeom prst="rect">
            <a:avLst/>
          </a:prstGeom>
        </p:spPr>
        <p:txBody>
          <a:bodyPr/>
          <a:lstStyle/>
          <a:p>
            <a:r>
              <a:t>Full access to all CERN infrastructure</a:t>
            </a:r>
          </a:p>
          <a:p>
            <a:r>
              <a:t>Eligible for all CERN recruitment positions</a:t>
            </a:r>
          </a:p>
          <a:p>
            <a:r>
              <a:t>Open to the full industrial procurement process</a:t>
            </a:r>
          </a:p>
          <a:p>
            <a:r>
              <a:t>Participation in CERN council sessions</a:t>
            </a:r>
          </a:p>
        </p:txBody>
      </p:sp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66" name="Associate Member State…"/>
          <p:cNvSpPr txBox="1"/>
          <p:nvPr/>
        </p:nvSpPr>
        <p:spPr>
          <a:xfrm>
            <a:off x="167275" y="266700"/>
            <a:ext cx="8809450" cy="1732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100">
                <a:solidFill>
                  <a:srgbClr val="1B5290"/>
                </a:solidFill>
              </a:defRPr>
            </a:pPr>
            <a:r>
              <a:t>Associate Member State</a:t>
            </a:r>
          </a:p>
          <a:p>
            <a:pPr algn="ctr">
              <a:defRPr sz="3100">
                <a:solidFill>
                  <a:srgbClr val="1B5290"/>
                </a:solidFill>
              </a:defRPr>
            </a:pPr>
            <a:endParaRPr/>
          </a:p>
          <a:p>
            <a:pPr>
              <a:defRPr sz="2500">
                <a:solidFill>
                  <a:srgbClr val="1B5290"/>
                </a:solidFill>
              </a:defRPr>
            </a:pPr>
            <a:r>
              <a:t>For only 10% of the contribution compared to a full member you get: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No voting right in council and no attendance in closed CERN council sessions…"/>
          <p:cNvSpPr txBox="1">
            <a:spLocks noGrp="1"/>
          </p:cNvSpPr>
          <p:nvPr>
            <p:ph type="body" idx="1"/>
          </p:nvPr>
        </p:nvSpPr>
        <p:spPr>
          <a:xfrm>
            <a:off x="533400" y="1162050"/>
            <a:ext cx="7158681" cy="3943350"/>
          </a:xfrm>
          <a:prstGeom prst="rect">
            <a:avLst/>
          </a:prstGeom>
        </p:spPr>
        <p:txBody>
          <a:bodyPr/>
          <a:lstStyle/>
          <a:p>
            <a:r>
              <a:t>No voting right in council and no attendance in closed CERN council sessions</a:t>
            </a:r>
          </a:p>
          <a:p>
            <a:r>
              <a:t>No permanent CERN staff positions (max. 8 years)</a:t>
            </a:r>
          </a:p>
          <a:p>
            <a:r>
              <a:t>Procurment and personnel return capped to the ammount of contributions as associate member</a:t>
            </a:r>
          </a:p>
        </p:txBody>
      </p:sp>
      <p:sp>
        <p:nvSpPr>
          <p:cNvPr id="1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70" name="What you do not get:"/>
          <p:cNvSpPr txBox="1"/>
          <p:nvPr/>
        </p:nvSpPr>
        <p:spPr>
          <a:xfrm>
            <a:off x="167275" y="190500"/>
            <a:ext cx="8809450" cy="535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100">
                <a:solidFill>
                  <a:srgbClr val="1B5290"/>
                </a:solidFill>
              </a:defRPr>
            </a:lvl1pPr>
          </a:lstStyle>
          <a:p>
            <a:r>
              <a:t>What you do not get: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rrent annual contributions are about 1 MCHF           (payed by the member states since the war)…"/>
          <p:cNvSpPr txBox="1">
            <a:spLocks noGrp="1"/>
          </p:cNvSpPr>
          <p:nvPr>
            <p:ph type="body" idx="1"/>
          </p:nvPr>
        </p:nvSpPr>
        <p:spPr>
          <a:xfrm>
            <a:off x="533400" y="1327150"/>
            <a:ext cx="8077200" cy="3943350"/>
          </a:xfrm>
          <a:prstGeom prst="rect">
            <a:avLst/>
          </a:prstGeom>
        </p:spPr>
        <p:txBody>
          <a:bodyPr/>
          <a:lstStyle/>
          <a:p>
            <a:r>
              <a:t>Current annual contributions are about 1 MCHF           (payed by the member states since the war)</a:t>
            </a:r>
          </a:p>
          <a:p>
            <a:endParaRPr/>
          </a:p>
          <a:p>
            <a:r>
              <a:t>Contributions as a full member would be around 8.2 MCHF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74" name="Ukrainian Contributions to CERN Budget"/>
          <p:cNvSpPr txBox="1"/>
          <p:nvPr/>
        </p:nvSpPr>
        <p:spPr>
          <a:xfrm>
            <a:off x="167275" y="190500"/>
            <a:ext cx="8809450" cy="58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500">
                <a:solidFill>
                  <a:srgbClr val="1B5290"/>
                </a:solidFill>
              </a:defRPr>
            </a:lvl1pPr>
          </a:lstStyle>
          <a:p>
            <a:r>
              <a:t>Ukrainian Contributions to CERN Budget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Ukraine is doing very well  - congratulations!…"/>
          <p:cNvSpPr txBox="1">
            <a:spLocks noGrp="1"/>
          </p:cNvSpPr>
          <p:nvPr>
            <p:ph type="body" idx="1"/>
          </p:nvPr>
        </p:nvSpPr>
        <p:spPr>
          <a:xfrm>
            <a:off x="330567" y="1327150"/>
            <a:ext cx="8482866" cy="3943350"/>
          </a:xfrm>
          <a:prstGeom prst="rect">
            <a:avLst/>
          </a:prstGeom>
        </p:spPr>
        <p:txBody>
          <a:bodyPr/>
          <a:lstStyle/>
          <a:p>
            <a:r>
              <a:t>Ukraine is doing very well  - congratulations! </a:t>
            </a:r>
          </a:p>
          <a:p>
            <a:r>
              <a:t>132 Ukrainians working at CERN</a:t>
            </a:r>
          </a:p>
          <a:p>
            <a:pPr marL="905255" lvl="1" indent="-457200">
              <a:buSzPct val="80000"/>
            </a:pPr>
            <a:r>
              <a:t>4 Staff (x2 more than contributions)</a:t>
            </a:r>
          </a:p>
          <a:p>
            <a:pPr marL="905255" lvl="1" indent="-457200">
              <a:buSzPct val="80000"/>
            </a:pPr>
            <a:r>
              <a:t>5 Fellows (x6 more than contributions)</a:t>
            </a:r>
          </a:p>
          <a:p>
            <a:r>
              <a:t>HR return exceeds contributions</a:t>
            </a:r>
          </a:p>
          <a:p>
            <a:r>
              <a:t>Industrial return is limited by contributions </a:t>
            </a:r>
          </a:p>
        </p:txBody>
      </p:sp>
      <p:sp>
        <p:nvSpPr>
          <p:cNvPr id="1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78" name="Experience of Ukraine beeing associate member since 2016"/>
          <p:cNvSpPr txBox="1"/>
          <p:nvPr/>
        </p:nvSpPr>
        <p:spPr>
          <a:xfrm>
            <a:off x="167275" y="190500"/>
            <a:ext cx="8809450" cy="1067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400">
                <a:solidFill>
                  <a:srgbClr val="1B5290"/>
                </a:solidFill>
              </a:defRPr>
            </a:lvl1pPr>
          </a:lstStyle>
          <a:p>
            <a:r>
              <a:t>Experience of Ukraine beeing associate member since 2016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rocurement Numb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Procurement Numbers</a:t>
            </a:r>
          </a:p>
        </p:txBody>
      </p:sp>
      <p:sp>
        <p:nvSpPr>
          <p:cNvPr id="1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pic>
        <p:nvPicPr>
          <p:cNvPr id="182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009727"/>
            <a:ext cx="8001000" cy="1943101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Three Observations:…"/>
          <p:cNvSpPr txBox="1"/>
          <p:nvPr/>
        </p:nvSpPr>
        <p:spPr>
          <a:xfrm>
            <a:off x="601905" y="3090606"/>
            <a:ext cx="6078643" cy="1150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Three Observations:</a:t>
            </a:r>
          </a:p>
          <a:p>
            <a:pPr marL="180473" indent="-180473">
              <a:buSzPct val="100000"/>
              <a:buChar char="-"/>
            </a:pPr>
            <a:r>
              <a:t>return exceeds contributions by far (up to a factor of two!)</a:t>
            </a:r>
          </a:p>
          <a:p>
            <a:pPr marL="180473" indent="-180473">
              <a:buSzPct val="100000"/>
              <a:buChar char="-"/>
            </a:pPr>
            <a:r>
              <a:t>return is dominated by personnel expenditures</a:t>
            </a:r>
          </a:p>
          <a:p>
            <a:pPr marL="180473" indent="-180473">
              <a:buSzPct val="100000"/>
              <a:buChar char="-"/>
            </a:pPr>
            <a:r>
              <a:t>procurement return severly limited by the cap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">
  <a:themeElements>
    <a:clrScheme name="Default">
      <a:dk1>
        <a:srgbClr val="104282"/>
      </a:dk1>
      <a:lt1>
        <a:srgbClr val="0055A0"/>
      </a:lt1>
      <a:dk2>
        <a:srgbClr val="A7A7A7"/>
      </a:dk2>
      <a:lt2>
        <a:srgbClr val="535353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210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210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</Words>
  <Application>Microsoft Macintosh PowerPoint</Application>
  <PresentationFormat>On-screen Show (16:9)</PresentationFormat>
  <Paragraphs>63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Avenir Roman</vt:lpstr>
      <vt:lpstr>Default</vt:lpstr>
      <vt:lpstr>PowerPoint Presentation</vt:lpstr>
      <vt:lpstr>PowerPoint Presentation</vt:lpstr>
      <vt:lpstr>Solidarity with Ukraine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Procurement Numbers</vt:lpstr>
      <vt:lpstr>What next?</vt:lpstr>
      <vt:lpstr>What next?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Christoph Schaefer</cp:lastModifiedBy>
  <cp:revision>1</cp:revision>
  <dcterms:modified xsi:type="dcterms:W3CDTF">2024-05-29T08:17:33Z</dcterms:modified>
</cp:coreProperties>
</file>