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72" r:id="rId2"/>
  </p:sldMasterIdLst>
  <p:notesMasterIdLst>
    <p:notesMasterId r:id="rId17"/>
  </p:notesMasterIdLst>
  <p:handoutMasterIdLst>
    <p:handoutMasterId r:id="rId18"/>
  </p:handoutMasterIdLst>
  <p:sldIdLst>
    <p:sldId id="279" r:id="rId3"/>
    <p:sldId id="281" r:id="rId4"/>
    <p:sldId id="280" r:id="rId5"/>
    <p:sldId id="283" r:id="rId6"/>
    <p:sldId id="284" r:id="rId7"/>
    <p:sldId id="285" r:id="rId8"/>
    <p:sldId id="286" r:id="rId9"/>
    <p:sldId id="287" r:id="rId10"/>
    <p:sldId id="288" r:id="rId11"/>
    <p:sldId id="293" r:id="rId12"/>
    <p:sldId id="294" r:id="rId13"/>
    <p:sldId id="290" r:id="rId14"/>
    <p:sldId id="291" r:id="rId15"/>
    <p:sldId id="292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A0000"/>
    <a:srgbClr val="7D362E"/>
    <a:srgbClr val="FEF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94" d="100"/>
          <a:sy n="94" d="100"/>
        </p:scale>
        <p:origin x="-832" y="4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notesMaster" Target="notesMasters/notesMaster1.xml"/><Relationship Id="rId18" Type="http://schemas.openxmlformats.org/officeDocument/2006/relationships/handoutMaster" Target="handoutMasters/handoutMaster1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22D9AB-E4B1-B943-A869-4CA69741CDC7}" type="datetimeFigureOut">
              <a:rPr lang="en-US" smtClean="0"/>
              <a:t>02.11.23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683EB9-9DB3-7949-91D9-8D15B1F45F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44847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4B1853-9858-7C4E-B786-137BFEF54754}" type="datetimeFigureOut">
              <a:rPr lang="en-US" smtClean="0"/>
              <a:pPr/>
              <a:t>02.11.23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FCC7E5-95AA-EA41-AE59-BAD8BF8D087B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9698567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3A91EB26-30EB-CC45-B482-CB38A26D472B}" type="slidenum">
              <a:rPr lang="en-US" sz="1200" b="0">
                <a:solidFill>
                  <a:srgbClr val="000000"/>
                </a:solidFill>
              </a:rPr>
              <a:pPr/>
              <a:t>2</a:t>
            </a:fld>
            <a:endParaRPr lang="en-US" sz="1200" b="0">
              <a:solidFill>
                <a:srgbClr val="000000"/>
              </a:solidFill>
            </a:endParaRPr>
          </a:p>
        </p:txBody>
      </p:sp>
      <p:sp>
        <p:nvSpPr>
          <p:cNvPr id="418818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18819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1" hangingPunct="1"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DC4C05FB-B212-9845-AB18-A6271FE2B05C}" type="slidenum">
              <a:rPr lang="en-US" sz="1200" b="0">
                <a:solidFill>
                  <a:srgbClr val="000000"/>
                </a:solidFill>
              </a:rPr>
              <a:pPr/>
              <a:t>3</a:t>
            </a:fld>
            <a:endParaRPr lang="en-US" sz="1200" b="0">
              <a:solidFill>
                <a:srgbClr val="000000"/>
              </a:solidFill>
            </a:endParaRPr>
          </a:p>
        </p:txBody>
      </p:sp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/>
              <a:t>S</a:t>
            </a:r>
            <a:r>
              <a:rPr lang="en-GB"/>
              <a:t>trange particles are hadrons </a:t>
            </a:r>
            <a:r>
              <a:rPr lang="en-US"/>
              <a:t>–</a:t>
            </a:r>
            <a:r>
              <a:rPr lang="en-GB"/>
              <a:t> composite particle smade of quarks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E94BD5C8-321E-2945-A580-F6C1FF1949C6}" type="slidenum">
              <a:rPr lang="en-US" sz="1200" b="0">
                <a:solidFill>
                  <a:srgbClr val="000000"/>
                </a:solidFill>
              </a:rPr>
              <a:pPr/>
              <a:t>4</a:t>
            </a:fld>
            <a:endParaRPr lang="en-US" sz="1200" b="0">
              <a:solidFill>
                <a:srgbClr val="000000"/>
              </a:solidFill>
            </a:endParaRPr>
          </a:p>
        </p:txBody>
      </p:sp>
      <p:sp>
        <p:nvSpPr>
          <p:cNvPr id="122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0915544F-FD49-3140-B5D0-E51DB5958F04}" type="slidenum">
              <a:rPr lang="en-US" sz="1200" b="0">
                <a:solidFill>
                  <a:srgbClr val="000000"/>
                </a:solidFill>
              </a:rPr>
              <a:pPr/>
              <a:t>5</a:t>
            </a:fld>
            <a:endParaRPr lang="en-US" sz="1200" b="0">
              <a:solidFill>
                <a:srgbClr val="000000"/>
              </a:solidFill>
            </a:endParaRPr>
          </a:p>
        </p:txBody>
      </p:sp>
      <p:sp>
        <p:nvSpPr>
          <p:cNvPr id="2150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defTabSz="457200" eaLnBrk="1" hangingPunct="1">
              <a:spcBef>
                <a:spcPct val="0"/>
              </a:spcBef>
            </a:pPr>
            <a:endParaRPr lang="en-GB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2210A42A-48AC-8A43-A722-2FE464D893C6}" type="slidenum">
              <a:rPr lang="en-US" sz="1200" b="0">
                <a:solidFill>
                  <a:srgbClr val="000000"/>
                </a:solidFill>
              </a:rPr>
              <a:pPr/>
              <a:t>6</a:t>
            </a:fld>
            <a:endParaRPr lang="en-US" sz="1200" b="0">
              <a:solidFill>
                <a:srgbClr val="000000"/>
              </a:solidFill>
            </a:endParaRPr>
          </a:p>
        </p:txBody>
      </p:sp>
      <p:sp>
        <p:nvSpPr>
          <p:cNvPr id="21506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defTabSz="457200" eaLnBrk="1" hangingPunct="1">
              <a:spcBef>
                <a:spcPct val="0"/>
              </a:spcBef>
            </a:pPr>
            <a:endParaRPr lang="en-GB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6EC1D591-D370-0F40-805E-F86D83125480}" type="slidenum">
              <a:rPr lang="en-US" sz="1200" b="0">
                <a:solidFill>
                  <a:srgbClr val="000000"/>
                </a:solidFill>
              </a:rPr>
              <a:pPr/>
              <a:t>7</a:t>
            </a:fld>
            <a:endParaRPr lang="en-US" sz="1200" b="0">
              <a:solidFill>
                <a:srgbClr val="000000"/>
              </a:solidFill>
            </a:endParaRPr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6AB8A206-7157-C740-AD39-DB755B8B5EF3}" type="slidenum">
              <a:rPr lang="en-US" sz="1200" b="0">
                <a:solidFill>
                  <a:srgbClr val="000000"/>
                </a:solidFill>
              </a:rPr>
              <a:pPr/>
              <a:t>8</a:t>
            </a:fld>
            <a:endParaRPr lang="en-US" sz="1200" b="0">
              <a:solidFill>
                <a:srgbClr val="000000"/>
              </a:solidFill>
            </a:endParaRPr>
          </a:p>
        </p:txBody>
      </p:sp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23554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fr-FR"/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692171A4-72F8-2F42-BC33-6375FE26D3E1}" type="slidenum">
              <a:rPr lang="en-US" sz="1200" b="0">
                <a:solidFill>
                  <a:srgbClr val="000000"/>
                </a:solidFill>
              </a:rPr>
              <a:pPr/>
              <a:t>10</a:t>
            </a:fld>
            <a:endParaRPr lang="en-US" sz="1200" b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F7F63DF0-896C-3647-B829-BC2E85D5E15E}" type="slidenum">
              <a:rPr lang="en-US" sz="1200" b="0"/>
              <a:pPr/>
              <a:t>11</a:t>
            </a:fld>
            <a:endParaRPr lang="en-US" sz="1200" b="0"/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87450" y="706438"/>
            <a:ext cx="4519613" cy="3389312"/>
          </a:xfrm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28688" y="4378325"/>
            <a:ext cx="5035550" cy="40941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54" tIns="41477" rIns="82954" bIns="41477">
            <a:spAutoFit/>
          </a:bodyPr>
          <a:lstStyle/>
          <a:p>
            <a:pPr defTabSz="762000" eaLnBrk="1" hangingPunct="1"/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>
                <a:solidFill>
                  <a:srgbClr val="000000"/>
                </a:solidFill>
              </a:rPr>
              <a:t>03.11.2023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BE0F03-14F2-0548-AB3E-A7B3F477E8F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45102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>
                <a:solidFill>
                  <a:srgbClr val="000000"/>
                </a:solidFill>
              </a:rPr>
              <a:t>03.11.2023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C92834-1A94-5B48-BD83-C526CC2BDBE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27405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>
                <a:solidFill>
                  <a:srgbClr val="000000"/>
                </a:solidFill>
              </a:rPr>
              <a:t>03.11.2023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72DE57-26BC-454A-BEB1-A9C798FC8EB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52537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>
                <a:solidFill>
                  <a:srgbClr val="000000"/>
                </a:solidFill>
              </a:rPr>
              <a:t>03.11.2023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71DEFD-91CA-BA40-BA40-37FFB7DAE3D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46528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>
                <a:solidFill>
                  <a:srgbClr val="000000"/>
                </a:solidFill>
              </a:rPr>
              <a:t>03.11.2023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2FC167-030A-AC46-9C3C-A6F62C86252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85925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>
                <a:solidFill>
                  <a:srgbClr val="000000"/>
                </a:solidFill>
              </a:rPr>
              <a:t>03.11.2023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0A5FE1-7336-3B46-869A-C30414E739F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688018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>
                <a:solidFill>
                  <a:srgbClr val="000000"/>
                </a:solidFill>
              </a:rPr>
              <a:t>03.11.2023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E73366-4193-3043-B0A7-2672EDFEF965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05440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>
                <a:solidFill>
                  <a:srgbClr val="000000"/>
                </a:solidFill>
              </a:rPr>
              <a:t>03.11.2023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7B8F10-A252-F542-9A56-1C524A64988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64746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>
                <a:solidFill>
                  <a:srgbClr val="000000"/>
                </a:solidFill>
              </a:rPr>
              <a:t>03.11.2023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58675A-3A33-6848-9F94-AF93F7DD19F9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279621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>
                <a:solidFill>
                  <a:srgbClr val="000000"/>
                </a:solidFill>
              </a:rPr>
              <a:t>03.11.2023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49647F-9752-6A4D-ADAB-F45A9ECBCB0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523658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>
                <a:solidFill>
                  <a:srgbClr val="000000"/>
                </a:solidFill>
              </a:rPr>
              <a:t>03.11.2023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6E6E08-1E89-4349-9923-858BFDCEF3D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92115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>
                <a:solidFill>
                  <a:srgbClr val="000000"/>
                </a:solidFill>
              </a:rPr>
              <a:t>03.11.2023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818240-74A3-1641-843A-D86FB36C980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72473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>
                <a:solidFill>
                  <a:srgbClr val="000000"/>
                </a:solidFill>
              </a:rPr>
              <a:t>03.11.2023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395BD8-78F4-C049-8CA4-468C2D41B98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552645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>
                <a:solidFill>
                  <a:srgbClr val="000000"/>
                </a:solidFill>
              </a:rPr>
              <a:t>03.11.2023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5D8294-1EA5-254D-B448-09492B148B5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57893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>
                <a:solidFill>
                  <a:srgbClr val="000000"/>
                </a:solidFill>
              </a:rPr>
              <a:t>03.11.2023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596D5C-D16F-4546-97D6-385E865D2A9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300946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du titre 1"/>
          <p:cNvSpPr>
            <a:spLocks noGrp="1"/>
          </p:cNvSpPr>
          <p:nvPr>
            <p:ph type="title"/>
          </p:nvPr>
        </p:nvSpPr>
        <p:spPr>
          <a:xfrm>
            <a:off x="634257" y="850257"/>
            <a:ext cx="7211567" cy="612409"/>
          </a:xfrm>
          <a:prstGeom prst="rect">
            <a:avLst/>
          </a:prstGeom>
        </p:spPr>
        <p:txBody>
          <a:bodyPr tIns="0" bIns="0" rtlCol="0" anchor="t">
            <a:normAutofit/>
          </a:bodyPr>
          <a:lstStyle>
            <a:lvl1pPr algn="l">
              <a:defRPr sz="2300" b="1" baseline="0"/>
            </a:lvl1pPr>
          </a:lstStyle>
          <a:p>
            <a:r>
              <a:rPr lang="fr-CH" smtClean="0"/>
              <a:t>Cliquez et modifiez le titre</a:t>
            </a:r>
            <a:endParaRPr lang="fr-FR" dirty="0"/>
          </a:p>
        </p:txBody>
      </p:sp>
      <p:sp>
        <p:nvSpPr>
          <p:cNvPr id="24" name="Espace réservé du contenu 23"/>
          <p:cNvSpPr>
            <a:spLocks noGrp="1"/>
          </p:cNvSpPr>
          <p:nvPr>
            <p:ph sz="quarter" idx="10"/>
          </p:nvPr>
        </p:nvSpPr>
        <p:spPr>
          <a:xfrm>
            <a:off x="634258" y="1219343"/>
            <a:ext cx="7211534" cy="399656"/>
          </a:xfrm>
        </p:spPr>
        <p:txBody>
          <a:bodyPr>
            <a:normAutofit/>
          </a:bodyPr>
          <a:lstStyle>
            <a:lvl1pPr marL="0" indent="0">
              <a:buNone/>
              <a:defRPr sz="1800" b="1"/>
            </a:lvl1pPr>
          </a:lstStyle>
          <a:p>
            <a:pPr lvl="0"/>
            <a:r>
              <a:rPr lang="fr-CH" smtClean="0"/>
              <a:t>Cliquez pour modifier les styles du texte du masque</a:t>
            </a:r>
          </a:p>
        </p:txBody>
      </p:sp>
      <p:sp>
        <p:nvSpPr>
          <p:cNvPr id="26" name="Espace réservé du contenu 25"/>
          <p:cNvSpPr>
            <a:spLocks noGrp="1"/>
          </p:cNvSpPr>
          <p:nvPr>
            <p:ph sz="quarter" idx="11"/>
          </p:nvPr>
        </p:nvSpPr>
        <p:spPr>
          <a:xfrm>
            <a:off x="634257" y="2027238"/>
            <a:ext cx="7794315" cy="4000500"/>
          </a:xfrm>
        </p:spPr>
        <p:txBody>
          <a:bodyPr lIns="108000" tIns="0" rIns="108000" bIns="0">
            <a:noAutofit/>
          </a:bodyPr>
          <a:lstStyle>
            <a:lvl1pPr marL="0" indent="0">
              <a:lnSpc>
                <a:spcPct val="150000"/>
              </a:lnSpc>
              <a:buNone/>
              <a:defRPr sz="1300" baseline="0"/>
            </a:lvl1pPr>
          </a:lstStyle>
          <a:p>
            <a:pPr lvl="0"/>
            <a:r>
              <a:rPr lang="fr-CH" smtClean="0"/>
              <a:t>Cliquez pour modifier les styles du texte du masque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2"/>
          </p:nvPr>
        </p:nvSpPr>
        <p:spPr>
          <a:xfrm>
            <a:off x="3201988" y="6356350"/>
            <a:ext cx="5078412" cy="365125"/>
          </a:xfrm>
        </p:spPr>
        <p:txBody>
          <a:bodyPr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3"/>
          </p:nvPr>
        </p:nvSpPr>
        <p:spPr>
          <a:xfrm>
            <a:off x="8202613" y="6356350"/>
            <a:ext cx="484187" cy="365125"/>
          </a:xfrm>
        </p:spPr>
        <p:txBody>
          <a:bodyPr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1DDEBD8-AF30-C04B-B650-7B77B7D3449E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05768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>
                <a:solidFill>
                  <a:srgbClr val="000000"/>
                </a:solidFill>
              </a:rPr>
              <a:t>03.11.2023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3808CC-7F0B-CF45-8950-F31F7E265B31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09785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>
                <a:solidFill>
                  <a:srgbClr val="000000"/>
                </a:solidFill>
              </a:rPr>
              <a:t>03.11.2023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980F1A-745B-A147-92CA-B013F2BD611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68103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>
                <a:solidFill>
                  <a:srgbClr val="000000"/>
                </a:solidFill>
              </a:rPr>
              <a:t>03.11.2023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2129F7-BF28-B949-8233-9FBBC91E57FF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53131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>
                <a:solidFill>
                  <a:srgbClr val="000000"/>
                </a:solidFill>
              </a:rPr>
              <a:t>03.11.2023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80068E-FCC4-1A44-AF6C-E39B99992C8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23556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>
                <a:solidFill>
                  <a:srgbClr val="000000"/>
                </a:solidFill>
              </a:rPr>
              <a:t>03.11.2023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F5B3D2-227D-664F-B1F0-16297755828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8229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>
                <a:solidFill>
                  <a:srgbClr val="000000"/>
                </a:solidFill>
              </a:rPr>
              <a:t>03.11.2023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5D7010-548A-2D44-82E5-1E1D3DC39AC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42021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l-GR" smtClean="0">
                <a:solidFill>
                  <a:srgbClr val="000000"/>
                </a:solidFill>
              </a:rPr>
              <a:t>03.11.2023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FE86CD-6957-154B-ACA2-3DA777A7C263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51723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/>
            </a:lvl1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l-GR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03.11.2023</a:t>
            </a:r>
            <a:endParaRPr lang="en-US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/>
            </a:lvl1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5C7F4D21-6882-9140-B6E3-36B55BB786C8}" type="slidenum">
              <a:rPr lang="en-US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/>
            </a:lvl1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l-GR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03.11.2023</a:t>
            </a:r>
            <a:endParaRPr lang="en-US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/>
            </a:lvl1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8BA98199-09E8-9B48-8990-8CAFAAB31D49}" type="slidenum">
              <a:rPr lang="en-US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6" Type="http://schemas.openxmlformats.org/officeDocument/2006/relationships/image" Target="../media/image17.png"/><Relationship Id="rId7" Type="http://schemas.openxmlformats.org/officeDocument/2006/relationships/image" Target="../media/image18.png"/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4" Type="http://schemas.openxmlformats.org/officeDocument/2006/relationships/image" Target="../media/image10.jpeg"/><Relationship Id="rId5" Type="http://schemas.openxmlformats.org/officeDocument/2006/relationships/image" Target="../media/image11.jpeg"/><Relationship Id="rId6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5" descr="k0_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3644900"/>
            <a:ext cx="2435225" cy="251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2" name="Picture 6" descr="lambda_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475" y="3644900"/>
            <a:ext cx="2409825" cy="251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3" name="Picture 7" descr="xi_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788" y="3644900"/>
            <a:ext cx="2495550" cy="251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4" name="TextBox 8"/>
          <p:cNvSpPr txBox="1">
            <a:spLocks noChangeArrowheads="1"/>
          </p:cNvSpPr>
          <p:nvPr/>
        </p:nvSpPr>
        <p:spPr bwMode="auto">
          <a:xfrm>
            <a:off x="4632325" y="5516563"/>
            <a:ext cx="947738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mtClean="0">
                <a:solidFill>
                  <a:srgbClr val="FFFFFF"/>
                </a:solidFill>
                <a:latin typeface="Symbol" charset="0"/>
              </a:rPr>
              <a:t>L ®p</a:t>
            </a:r>
            <a:r>
              <a:rPr lang="en-GB" baseline="30000" smtClean="0">
                <a:solidFill>
                  <a:srgbClr val="FFFFFF"/>
                </a:solidFill>
                <a:latin typeface="Symbol" charset="0"/>
              </a:rPr>
              <a:t>-</a:t>
            </a:r>
            <a:r>
              <a:rPr lang="en-GB" smtClean="0">
                <a:solidFill>
                  <a:srgbClr val="FFFFFF"/>
                </a:solidFill>
                <a:latin typeface="Times New Roman" charset="0"/>
              </a:rPr>
              <a:t>p</a:t>
            </a:r>
          </a:p>
        </p:txBody>
      </p:sp>
      <p:sp>
        <p:nvSpPr>
          <p:cNvPr id="15365" name="Rectangle 9"/>
          <p:cNvSpPr>
            <a:spLocks noChangeArrowheads="1"/>
          </p:cNvSpPr>
          <p:nvPr/>
        </p:nvSpPr>
        <p:spPr bwMode="auto">
          <a:xfrm>
            <a:off x="1547813" y="5516563"/>
            <a:ext cx="133985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b="1" smtClean="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rPr>
              <a:t>K</a:t>
            </a:r>
            <a:r>
              <a:rPr lang="en-GB" b="1" baseline="30000" smtClean="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rPr>
              <a:t>0</a:t>
            </a:r>
            <a:r>
              <a:rPr lang="en-GB" b="1" baseline="-25000" smtClean="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rPr>
              <a:t>s</a:t>
            </a:r>
            <a:r>
              <a:rPr lang="en-GB" b="1" smtClean="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rPr>
              <a:t>→ </a:t>
            </a:r>
            <a:r>
              <a:rPr lang="en-GB" sz="2400" b="1" smtClean="0">
                <a:solidFill>
                  <a:srgbClr val="FFFFFF"/>
                </a:solidFill>
                <a:latin typeface="Symbol" charset="0"/>
                <a:ea typeface="ＭＳ Ｐゴシック" charset="0"/>
                <a:cs typeface="ＭＳ Ｐゴシック" charset="0"/>
              </a:rPr>
              <a:t>p</a:t>
            </a:r>
            <a:r>
              <a:rPr lang="en-GB" sz="2400" b="1" baseline="30000" smtClean="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rPr>
              <a:t>+</a:t>
            </a:r>
            <a:r>
              <a:rPr lang="en-GB" sz="2400" b="1" smtClean="0">
                <a:solidFill>
                  <a:srgbClr val="FFFFFF"/>
                </a:solidFill>
                <a:latin typeface="Symbol" charset="0"/>
                <a:ea typeface="ＭＳ Ｐゴシック" charset="0"/>
                <a:cs typeface="ＭＳ Ｐゴシック" charset="0"/>
              </a:rPr>
              <a:t>p</a:t>
            </a:r>
            <a:r>
              <a:rPr lang="en-GB" sz="2400" b="1" baseline="30000" smtClean="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rPr>
              <a:t>-</a:t>
            </a:r>
            <a:endParaRPr lang="en-US" sz="2400" b="1" smtClean="0">
              <a:solidFill>
                <a:srgbClr val="FFFFFF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66" name="Rectangle 11"/>
          <p:cNvSpPr>
            <a:spLocks noChangeArrowheads="1"/>
          </p:cNvSpPr>
          <p:nvPr/>
        </p:nvSpPr>
        <p:spPr bwMode="auto">
          <a:xfrm>
            <a:off x="6732588" y="5580063"/>
            <a:ext cx="19558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b="1" smtClean="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rPr>
              <a:t>Ξ</a:t>
            </a:r>
            <a:r>
              <a:rPr lang="en-GB" b="1" baseline="30000" smtClean="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rPr>
              <a:t>-</a:t>
            </a:r>
            <a:r>
              <a:rPr lang="en-GB" b="1" smtClean="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rPr>
              <a:t>→π</a:t>
            </a:r>
            <a:r>
              <a:rPr lang="en-GB" b="1" baseline="30000" smtClean="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rPr>
              <a:t>-</a:t>
            </a:r>
            <a:r>
              <a:rPr lang="en-GB" b="1" smtClean="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rPr>
              <a:t>Λ→ </a:t>
            </a:r>
            <a:r>
              <a:rPr lang="en-GB" b="1" smtClean="0">
                <a:solidFill>
                  <a:srgbClr val="FFFFFF"/>
                </a:solidFill>
                <a:latin typeface="Symbol" charset="0"/>
                <a:ea typeface="ＭＳ Ｐゴシック" charset="0"/>
                <a:cs typeface="Symbol" charset="0"/>
              </a:rPr>
              <a:t>π</a:t>
            </a:r>
            <a:r>
              <a:rPr lang="en-GB" b="1" baseline="30000" smtClean="0">
                <a:solidFill>
                  <a:srgbClr val="FFFFFF"/>
                </a:solidFill>
                <a:latin typeface="Symbol" charset="0"/>
                <a:ea typeface="ＭＳ Ｐゴシック" charset="0"/>
                <a:cs typeface="Symbol" charset="0"/>
              </a:rPr>
              <a:t>-</a:t>
            </a:r>
            <a:r>
              <a:rPr lang="en-GB" b="1" smtClean="0">
                <a:solidFill>
                  <a:srgbClr val="FFFFFF"/>
                </a:solidFill>
                <a:latin typeface="Symbol" charset="0"/>
                <a:ea typeface="ＭＳ Ｐゴシック" charset="0"/>
                <a:cs typeface="Symbol" charset="0"/>
              </a:rPr>
              <a:t> </a:t>
            </a:r>
            <a:r>
              <a:rPr lang="en-GB" b="1" smtClean="0"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</a:rPr>
              <a:t>p</a:t>
            </a:r>
            <a:r>
              <a:rPr lang="en-GB" b="1" smtClean="0">
                <a:solidFill>
                  <a:srgbClr val="FFFFFF"/>
                </a:solidFill>
                <a:latin typeface="Symbol" charset="0"/>
                <a:ea typeface="ＭＳ Ｐゴシック" charset="0"/>
                <a:cs typeface="Symbol" charset="0"/>
              </a:rPr>
              <a:t> π</a:t>
            </a:r>
            <a:r>
              <a:rPr lang="en-GB" b="1" baseline="30000" smtClean="0">
                <a:solidFill>
                  <a:srgbClr val="FFFFFF"/>
                </a:solidFill>
                <a:latin typeface="Symbol" charset="0"/>
                <a:ea typeface="ＭＳ Ｐゴシック" charset="0"/>
                <a:cs typeface="Symbol" charset="0"/>
              </a:rPr>
              <a:t>-</a:t>
            </a:r>
            <a:r>
              <a:rPr lang="en-GB" b="1" smtClean="0">
                <a:solidFill>
                  <a:srgbClr val="FFFFFF"/>
                </a:solidFill>
                <a:latin typeface="Symbol" charset="0"/>
                <a:ea typeface="ＭＳ Ｐゴシック" charset="0"/>
                <a:cs typeface="Symbol" charset="0"/>
              </a:rPr>
              <a:t> </a:t>
            </a:r>
            <a:endParaRPr lang="en-US" b="1" smtClean="0">
              <a:solidFill>
                <a:srgbClr val="FFFFFF"/>
              </a:solidFill>
              <a:latin typeface="Symbol" charset="0"/>
              <a:ea typeface="ＭＳ Ｐゴシック" charset="0"/>
              <a:cs typeface="Symbol" charset="0"/>
            </a:endParaRPr>
          </a:p>
        </p:txBody>
      </p:sp>
      <p:sp>
        <p:nvSpPr>
          <p:cNvPr id="15367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85800" y="6381750"/>
            <a:ext cx="2446338" cy="323850"/>
          </a:xfrm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l-GR" sz="1200" b="0" smtClean="0">
                <a:solidFill>
                  <a:srgbClr val="000000"/>
                </a:solidFill>
              </a:rPr>
              <a:t>03.11.2023</a:t>
            </a:r>
            <a:endParaRPr lang="fr-FR" sz="1200" b="0">
              <a:solidFill>
                <a:srgbClr val="000000"/>
              </a:solidFill>
            </a:endParaRPr>
          </a:p>
        </p:txBody>
      </p:sp>
      <p:sp>
        <p:nvSpPr>
          <p:cNvPr id="1536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32138" y="6394450"/>
            <a:ext cx="2895600" cy="457200"/>
          </a:xfrm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endParaRPr lang="fr-FR" sz="1200" b="0">
              <a:solidFill>
                <a:srgbClr val="000000"/>
              </a:solidFill>
            </a:endParaRPr>
          </a:p>
        </p:txBody>
      </p:sp>
      <p:sp>
        <p:nvSpPr>
          <p:cNvPr id="15369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F5ED6015-8FB3-E147-A372-6172E9C66D36}" type="slidenum">
              <a:rPr lang="en-US" sz="1400" b="0">
                <a:solidFill>
                  <a:srgbClr val="000000"/>
                </a:solidFill>
              </a:rPr>
              <a:pPr/>
              <a:t>1</a:t>
            </a:fld>
            <a:endParaRPr lang="en-US" sz="1400" b="0">
              <a:solidFill>
                <a:srgbClr val="000000"/>
              </a:solidFill>
            </a:endParaRPr>
          </a:p>
        </p:txBody>
      </p:sp>
      <p:sp>
        <p:nvSpPr>
          <p:cNvPr id="15370" name="TextBox 4"/>
          <p:cNvSpPr txBox="1">
            <a:spLocks noChangeArrowheads="1"/>
          </p:cNvSpPr>
          <p:nvPr/>
        </p:nvSpPr>
        <p:spPr bwMode="auto">
          <a:xfrm>
            <a:off x="900113" y="949325"/>
            <a:ext cx="734377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800" b="0" smtClean="0">
              <a:solidFill>
                <a:srgbClr val="000000"/>
              </a:solidFill>
            </a:endParaRPr>
          </a:p>
          <a:p>
            <a:pPr algn="ctr"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3200" b="0" smtClean="0">
                <a:solidFill>
                  <a:srgbClr val="B32DC0"/>
                </a:solidFill>
              </a:rPr>
              <a:t>Looking for strange particles in ALICE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1" descr="published-ALIC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413" y="908050"/>
            <a:ext cx="3671887" cy="4986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0" name="TextBox 7"/>
          <p:cNvSpPr txBox="1">
            <a:spLocks noChangeArrowheads="1"/>
          </p:cNvSpPr>
          <p:nvPr/>
        </p:nvSpPr>
        <p:spPr bwMode="auto">
          <a:xfrm>
            <a:off x="684213" y="115888"/>
            <a:ext cx="803275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b="0" smtClean="0">
                <a:solidFill>
                  <a:srgbClr val="B32DC0"/>
                </a:solidFill>
              </a:rPr>
              <a:t>Strangeness enhancement : one of the first signals of QGP 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b="0" smtClean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22531" name="TextBox 1"/>
          <p:cNvSpPr txBox="1">
            <a:spLocks noChangeArrowheads="1"/>
          </p:cNvSpPr>
          <p:nvPr/>
        </p:nvSpPr>
        <p:spPr bwMode="auto">
          <a:xfrm>
            <a:off x="6394069" y="2333179"/>
            <a:ext cx="260350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b="0" dirty="0" smtClean="0">
                <a:solidFill>
                  <a:srgbClr val="0000FF"/>
                </a:solidFill>
              </a:rPr>
              <a:t>Enhancement increases with number of strange quarks in the hadron (</a:t>
            </a:r>
            <a:r>
              <a:rPr lang="el-GR" sz="1600" b="0" dirty="0" smtClean="0">
                <a:solidFill>
                  <a:srgbClr val="0000FF"/>
                </a:solidFill>
              </a:rPr>
              <a:t>Ω </a:t>
            </a:r>
            <a:r>
              <a:rPr lang="en-GB" sz="1600" b="0" dirty="0" smtClean="0">
                <a:solidFill>
                  <a:srgbClr val="0000FF"/>
                </a:solidFill>
              </a:rPr>
              <a:t>has </a:t>
            </a:r>
            <a:r>
              <a:rPr lang="en-US" sz="1600" b="0" dirty="0" smtClean="0">
                <a:solidFill>
                  <a:srgbClr val="0000FF"/>
                </a:solidFill>
              </a:rPr>
              <a:t>3, </a:t>
            </a:r>
            <a:r>
              <a:rPr lang="el-GR" sz="1600" b="0" dirty="0" smtClean="0">
                <a:solidFill>
                  <a:srgbClr val="0000FF"/>
                </a:solidFill>
              </a:rPr>
              <a:t>Ξ </a:t>
            </a:r>
            <a:r>
              <a:rPr lang="en-GB" sz="1600" b="0" dirty="0" smtClean="0">
                <a:solidFill>
                  <a:srgbClr val="0000FF"/>
                </a:solidFill>
              </a:rPr>
              <a:t>has </a:t>
            </a:r>
            <a:r>
              <a:rPr lang="en-US" sz="1600" b="0" dirty="0" smtClean="0">
                <a:solidFill>
                  <a:srgbClr val="0000FF"/>
                </a:solidFill>
              </a:rPr>
              <a:t>2, </a:t>
            </a:r>
            <a:r>
              <a:rPr lang="el-GR" sz="1600" b="0" dirty="0" smtClean="0">
                <a:solidFill>
                  <a:srgbClr val="0000FF"/>
                </a:solidFill>
              </a:rPr>
              <a:t>Λ </a:t>
            </a:r>
            <a:r>
              <a:rPr lang="en-GB" sz="1600" b="0" dirty="0" smtClean="0">
                <a:solidFill>
                  <a:srgbClr val="0000FF"/>
                </a:solidFill>
              </a:rPr>
              <a:t>has </a:t>
            </a:r>
            <a:r>
              <a:rPr lang="en-US" sz="1600" b="0" dirty="0" smtClean="0">
                <a:solidFill>
                  <a:srgbClr val="0000FF"/>
                </a:solidFill>
              </a:rPr>
              <a:t>1)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34B7584F-C71A-A949-B9A3-6861F9760A8A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10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450850" y="5798145"/>
            <a:ext cx="80645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b="0" dirty="0" smtClean="0"/>
              <a:t>Particle yield for </a:t>
            </a:r>
            <a:r>
              <a:rPr lang="en-US" b="0" dirty="0" err="1" smtClean="0"/>
              <a:t>Pb</a:t>
            </a:r>
            <a:r>
              <a:rPr lang="en-US" b="0" dirty="0" err="1"/>
              <a:t>-</a:t>
            </a:r>
            <a:r>
              <a:rPr lang="en-US" b="0" dirty="0" err="1" smtClean="0"/>
              <a:t>Pb</a:t>
            </a:r>
            <a:r>
              <a:rPr lang="en-US" b="0" dirty="0" smtClean="0"/>
              <a:t> </a:t>
            </a:r>
            <a:r>
              <a:rPr lang="en-US" dirty="0"/>
              <a:t>collisions</a:t>
            </a:r>
            <a:r>
              <a:rPr lang="en-US" b="0" dirty="0" smtClean="0"/>
              <a:t>/ the </a:t>
            </a:r>
            <a:r>
              <a:rPr lang="en-US" dirty="0" smtClean="0"/>
              <a:t>nu</a:t>
            </a:r>
            <a:r>
              <a:rPr lang="en-US" b="0" dirty="0" smtClean="0"/>
              <a:t>mber of </a:t>
            </a:r>
            <a:r>
              <a:rPr lang="en-US" b="0" dirty="0"/>
              <a:t>participants</a:t>
            </a:r>
          </a:p>
          <a:p>
            <a:r>
              <a:rPr lang="en-US" b="0" dirty="0"/>
              <a:t>------------------------------------------------------------------------------------------------------</a:t>
            </a:r>
            <a:r>
              <a:rPr lang="en-US" b="0" dirty="0" smtClean="0"/>
              <a:t>-</a:t>
            </a:r>
            <a:r>
              <a:rPr lang="en-US" dirty="0"/>
              <a:t>Particle yield for </a:t>
            </a:r>
            <a:r>
              <a:rPr lang="en-US" b="0" dirty="0" smtClean="0"/>
              <a:t>proton</a:t>
            </a:r>
            <a:r>
              <a:rPr lang="en-US" b="0" dirty="0"/>
              <a:t>-</a:t>
            </a:r>
            <a:r>
              <a:rPr lang="en-US" b="0" dirty="0" smtClean="0"/>
              <a:t>proton </a:t>
            </a:r>
            <a:r>
              <a:rPr lang="en-US" dirty="0"/>
              <a:t>collisions</a:t>
            </a:r>
            <a:r>
              <a:rPr lang="en-US" b="0" dirty="0" smtClean="0"/>
              <a:t> </a:t>
            </a:r>
            <a:r>
              <a:rPr lang="en-US" b="0" dirty="0"/>
              <a:t>/ 2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3" descr="Lambda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68" r="7220"/>
          <a:stretch>
            <a:fillRect/>
          </a:stretch>
        </p:blipFill>
        <p:spPr bwMode="auto">
          <a:xfrm>
            <a:off x="539750" y="549275"/>
            <a:ext cx="3635375" cy="269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4" name="Text Box 4"/>
          <p:cNvSpPr txBox="1">
            <a:spLocks noChangeArrowheads="1"/>
          </p:cNvSpPr>
          <p:nvPr/>
        </p:nvSpPr>
        <p:spPr bwMode="auto">
          <a:xfrm>
            <a:off x="2627313" y="1341438"/>
            <a:ext cx="16335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1400">
                <a:solidFill>
                  <a:srgbClr val="FF0000"/>
                </a:solidFill>
                <a:cs typeface="Comic Sans MS" charset="0"/>
              </a:rPr>
              <a:t>PDG: 1115.7 MeV</a:t>
            </a:r>
          </a:p>
        </p:txBody>
      </p:sp>
      <p:pic>
        <p:nvPicPr>
          <p:cNvPr id="33795" name="Picture 6" descr="Ka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7" t="8493" r="6833"/>
          <a:stretch>
            <a:fillRect/>
          </a:stretch>
        </p:blipFill>
        <p:spPr bwMode="auto">
          <a:xfrm>
            <a:off x="4645025" y="549275"/>
            <a:ext cx="3621088" cy="269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6" name="Text Box 8"/>
          <p:cNvSpPr txBox="1">
            <a:spLocks noChangeArrowheads="1"/>
          </p:cNvSpPr>
          <p:nvPr/>
        </p:nvSpPr>
        <p:spPr bwMode="auto">
          <a:xfrm>
            <a:off x="6988175" y="836613"/>
            <a:ext cx="1184275" cy="40005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2000" b="0">
                <a:solidFill>
                  <a:srgbClr val="0000FF"/>
                </a:solidFill>
                <a:latin typeface="Times New Roman" charset="0"/>
                <a:cs typeface="Comic Sans MS" charset="0"/>
              </a:rPr>
              <a:t>K</a:t>
            </a:r>
            <a:r>
              <a:rPr lang="en-GB" sz="2000" b="0" baseline="30000">
                <a:solidFill>
                  <a:srgbClr val="0000FF"/>
                </a:solidFill>
                <a:latin typeface="Times New Roman" charset="0"/>
                <a:cs typeface="Comic Sans MS" charset="0"/>
              </a:rPr>
              <a:t>0</a:t>
            </a:r>
            <a:r>
              <a:rPr lang="en-GB" sz="2000" b="0" baseline="-25000">
                <a:solidFill>
                  <a:srgbClr val="0000FF"/>
                </a:solidFill>
                <a:latin typeface="Times New Roman" charset="0"/>
                <a:cs typeface="Comic Sans MS" charset="0"/>
              </a:rPr>
              <a:t>s</a:t>
            </a:r>
            <a:r>
              <a:rPr lang="en-GB" sz="2000" b="0">
                <a:solidFill>
                  <a:srgbClr val="0000FF"/>
                </a:solidFill>
                <a:latin typeface="Symbol" charset="0"/>
                <a:cs typeface="Comic Sans MS" charset="0"/>
              </a:rPr>
              <a:t> ® pp</a:t>
            </a:r>
          </a:p>
        </p:txBody>
      </p:sp>
      <p:sp>
        <p:nvSpPr>
          <p:cNvPr id="33797" name="Rectangle 18"/>
          <p:cNvSpPr>
            <a:spLocks noChangeArrowheads="1"/>
          </p:cNvSpPr>
          <p:nvPr/>
        </p:nvSpPr>
        <p:spPr bwMode="auto">
          <a:xfrm>
            <a:off x="755650" y="58738"/>
            <a:ext cx="7632700" cy="347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>
            <a:spAutoFit/>
          </a:bodyPr>
          <a:lstStyle/>
          <a:p>
            <a:pPr algn="ctr">
              <a:lnSpc>
                <a:spcPct val="90000"/>
              </a:lnSpc>
            </a:pPr>
            <a:r>
              <a:rPr lang="x-none" sz="1800" b="0" dirty="0" smtClean="0">
                <a:cs typeface="Calibri" charset="0"/>
              </a:rPr>
              <a:t>Fit functions describing the invariant mass distributions</a:t>
            </a:r>
            <a:endParaRPr lang="en-GB" sz="1800" b="0" dirty="0">
              <a:solidFill>
                <a:srgbClr val="FF0000"/>
              </a:solidFill>
            </a:endParaRPr>
          </a:p>
        </p:txBody>
      </p:sp>
      <p:sp>
        <p:nvSpPr>
          <p:cNvPr id="33798" name="Text Box 7"/>
          <p:cNvSpPr txBox="1">
            <a:spLocks noChangeArrowheads="1"/>
          </p:cNvSpPr>
          <p:nvPr/>
        </p:nvSpPr>
        <p:spPr bwMode="auto">
          <a:xfrm>
            <a:off x="6804025" y="1341438"/>
            <a:ext cx="15509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1400">
                <a:solidFill>
                  <a:srgbClr val="FF0000"/>
                </a:solidFill>
                <a:cs typeface="Comic Sans MS" charset="0"/>
              </a:rPr>
              <a:t>PDG: 497.6 MeV</a:t>
            </a:r>
          </a:p>
        </p:txBody>
      </p:sp>
      <p:sp>
        <p:nvSpPr>
          <p:cNvPr id="33799" name="Text Box 5"/>
          <p:cNvSpPr txBox="1">
            <a:spLocks noChangeArrowheads="1"/>
          </p:cNvSpPr>
          <p:nvPr/>
        </p:nvSpPr>
        <p:spPr bwMode="auto">
          <a:xfrm>
            <a:off x="3128963" y="836613"/>
            <a:ext cx="1011237" cy="40005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2000" b="0">
                <a:solidFill>
                  <a:srgbClr val="0000FF"/>
                </a:solidFill>
                <a:latin typeface="Symbol" charset="0"/>
                <a:cs typeface="Comic Sans MS" charset="0"/>
              </a:rPr>
              <a:t>L ® p</a:t>
            </a:r>
            <a:r>
              <a:rPr lang="en-GB" sz="2000" b="0">
                <a:solidFill>
                  <a:srgbClr val="0000FF"/>
                </a:solidFill>
                <a:latin typeface="Times New Roman" charset="0"/>
                <a:cs typeface="Comic Sans MS" charset="0"/>
              </a:rPr>
              <a:t>p</a:t>
            </a:r>
          </a:p>
        </p:txBody>
      </p:sp>
      <p:pic>
        <p:nvPicPr>
          <p:cNvPr id="33800" name="Picture 1" descr="kaons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3213100"/>
            <a:ext cx="3295650" cy="233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801" name="Picture 2" descr="lambdas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3284538"/>
            <a:ext cx="3429000" cy="233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802" name="Picture 2" descr="Screen Shot 2022-03-10 at 16.43.25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5732463"/>
            <a:ext cx="2020887" cy="57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803" name="Content Placeholder 3"/>
          <p:cNvSpPr txBox="1">
            <a:spLocks/>
          </p:cNvSpPr>
          <p:nvPr/>
        </p:nvSpPr>
        <p:spPr bwMode="auto">
          <a:xfrm>
            <a:off x="755650" y="5516563"/>
            <a:ext cx="4752975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>
            <a:lvl1pPr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400" b="0" dirty="0">
                <a:cs typeface="Calibri" charset="0"/>
              </a:rPr>
              <a:t>2</a:t>
            </a:r>
            <a:r>
              <a:rPr lang="en-US" sz="1400" b="0" baseline="30000" dirty="0">
                <a:cs typeface="Calibri" charset="0"/>
              </a:rPr>
              <a:t>nd</a:t>
            </a:r>
            <a:r>
              <a:rPr lang="en-US" sz="1400" b="0" dirty="0">
                <a:cs typeface="Calibri" charset="0"/>
              </a:rPr>
              <a:t> degree </a:t>
            </a:r>
            <a:r>
              <a:rPr lang="en-US" sz="1400" b="0" dirty="0" smtClean="0">
                <a:cs typeface="Calibri" charset="0"/>
              </a:rPr>
              <a:t>polynomial for the background </a:t>
            </a:r>
            <a:r>
              <a:rPr lang="el-GR" sz="1400" b="0" dirty="0" smtClean="0"/>
              <a:t>f</a:t>
            </a:r>
            <a:r>
              <a:rPr lang="el-GR" sz="1400" b="0" dirty="0"/>
              <a:t>(x) = ax</a:t>
            </a:r>
            <a:r>
              <a:rPr lang="el-GR" sz="1400" b="0" baseline="30000" dirty="0"/>
              <a:t>2</a:t>
            </a:r>
            <a:r>
              <a:rPr lang="el-GR" sz="1400" b="0" dirty="0"/>
              <a:t>+bx+c</a:t>
            </a:r>
          </a:p>
          <a:p>
            <a:pPr eaLnBrk="1" hangingPunct="1"/>
            <a:r>
              <a:rPr lang="en-US" sz="1400" b="0" dirty="0" smtClean="0">
                <a:cs typeface="Calibri" charset="0"/>
              </a:rPr>
              <a:t>Gaussian for the peak</a:t>
            </a:r>
            <a:endParaRPr lang="en-US" sz="1400" b="0" dirty="0">
              <a:cs typeface="Calibri" charset="0"/>
            </a:endParaRPr>
          </a:p>
          <a:p>
            <a:pPr eaLnBrk="1" hangingPunct="1"/>
            <a:endParaRPr lang="en-US" sz="1400" b="0" dirty="0">
              <a:cs typeface="Calibri" charset="0"/>
            </a:endParaRPr>
          </a:p>
        </p:txBody>
      </p:sp>
      <p:sp>
        <p:nvSpPr>
          <p:cNvPr id="33804" name="Date Placeholder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l-GR" sz="1400" b="0" smtClean="0"/>
              <a:t>03.11.2023</a:t>
            </a:r>
            <a:endParaRPr lang="en-US" sz="1400" b="0"/>
          </a:p>
        </p:txBody>
      </p:sp>
      <p:sp>
        <p:nvSpPr>
          <p:cNvPr id="33805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endParaRPr lang="en-US" sz="1400" b="0"/>
          </a:p>
        </p:txBody>
      </p:sp>
      <p:sp>
        <p:nvSpPr>
          <p:cNvPr id="3380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A4044310-160F-CF4C-A7A1-69DED42B7BB1}" type="slidenum">
              <a:rPr lang="en-US" sz="1400" b="0"/>
              <a:pPr/>
              <a:t>11</a:t>
            </a:fld>
            <a:endParaRPr lang="en-US" sz="1400" b="0"/>
          </a:p>
        </p:txBody>
      </p:sp>
      <p:sp>
        <p:nvSpPr>
          <p:cNvPr id="33807" name="TextBox 4"/>
          <p:cNvSpPr txBox="1">
            <a:spLocks noChangeArrowheads="1"/>
          </p:cNvSpPr>
          <p:nvPr/>
        </p:nvSpPr>
        <p:spPr bwMode="auto">
          <a:xfrm>
            <a:off x="5508625" y="5516563"/>
            <a:ext cx="3635375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0" dirty="0" smtClean="0">
                <a:solidFill>
                  <a:srgbClr val="0000FF"/>
                </a:solidFill>
                <a:cs typeface="Calibri" charset="0"/>
              </a:rPr>
              <a:t>Find the number of </a:t>
            </a:r>
            <a:r>
              <a:rPr lang="en-US" b="0" dirty="0">
                <a:solidFill>
                  <a:srgbClr val="0000FF"/>
                </a:solidFill>
                <a:cs typeface="Calibri" charset="0"/>
              </a:rPr>
              <a:t>K</a:t>
            </a:r>
            <a:r>
              <a:rPr lang="en-US" b="0" baseline="-25000" dirty="0">
                <a:solidFill>
                  <a:srgbClr val="0000FF"/>
                </a:solidFill>
                <a:cs typeface="Calibri" charset="0"/>
              </a:rPr>
              <a:t>s</a:t>
            </a:r>
            <a:r>
              <a:rPr lang="en-US" b="0" dirty="0">
                <a:solidFill>
                  <a:srgbClr val="0000FF"/>
                </a:solidFill>
                <a:cs typeface="Calibri" charset="0"/>
              </a:rPr>
              <a:t>, </a:t>
            </a:r>
            <a:r>
              <a:rPr lang="el-GR" b="0" dirty="0">
                <a:solidFill>
                  <a:srgbClr val="0000FF"/>
                </a:solidFill>
                <a:cs typeface="Calibri" charset="0"/>
              </a:rPr>
              <a:t>Λ</a:t>
            </a:r>
            <a:r>
              <a:rPr lang="en-US" b="0" dirty="0">
                <a:solidFill>
                  <a:srgbClr val="0000FF"/>
                </a:solidFill>
                <a:cs typeface="Calibri" charset="0"/>
              </a:rPr>
              <a:t>, anti-</a:t>
            </a:r>
            <a:r>
              <a:rPr lang="el-GR" b="0" dirty="0">
                <a:solidFill>
                  <a:srgbClr val="0000FF"/>
                </a:solidFill>
                <a:cs typeface="Calibri" charset="0"/>
              </a:rPr>
              <a:t>Λ</a:t>
            </a:r>
            <a:r>
              <a:rPr lang="en-US" b="0" dirty="0">
                <a:solidFill>
                  <a:srgbClr val="0000FF"/>
                </a:solidFill>
                <a:cs typeface="Calibri" charset="0"/>
              </a:rPr>
              <a:t>  </a:t>
            </a:r>
            <a:r>
              <a:rPr lang="en-US" b="0" dirty="0" smtClean="0">
                <a:solidFill>
                  <a:srgbClr val="0000FF"/>
                </a:solidFill>
                <a:cs typeface="Calibri" charset="0"/>
              </a:rPr>
              <a:t>after subtraction of the background</a:t>
            </a:r>
            <a:endParaRPr lang="en-US" b="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47212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88"/>
          <p:cNvSpPr>
            <a:spLocks noGrp="1"/>
          </p:cNvSpPr>
          <p:nvPr>
            <p:ph type="title"/>
          </p:nvPr>
        </p:nvSpPr>
        <p:spPr>
          <a:xfrm>
            <a:off x="2447925" y="260350"/>
            <a:ext cx="4248150" cy="792163"/>
          </a:xfrm>
        </p:spPr>
        <p:txBody>
          <a:bodyPr/>
          <a:lstStyle/>
          <a:p>
            <a:pPr algn="just"/>
            <a:r>
              <a:rPr lang="fr-FR" sz="240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Geometry of a Pb-Pb collision</a:t>
            </a:r>
          </a:p>
        </p:txBody>
      </p:sp>
      <p:sp>
        <p:nvSpPr>
          <p:cNvPr id="44035" name="Content Placeholder 90"/>
          <p:cNvSpPr>
            <a:spLocks noGrp="1"/>
          </p:cNvSpPr>
          <p:nvPr>
            <p:ph sz="half" idx="2"/>
          </p:nvPr>
        </p:nvSpPr>
        <p:spPr>
          <a:xfrm>
            <a:off x="3348038" y="1981200"/>
            <a:ext cx="5795962" cy="1590675"/>
          </a:xfrm>
        </p:spPr>
        <p:txBody>
          <a:bodyPr/>
          <a:lstStyle/>
          <a:p>
            <a:r>
              <a:rPr lang="fr-FR" sz="2000">
                <a:latin typeface="Arial" charset="0"/>
                <a:ea typeface="ＭＳ Ｐゴシック" charset="0"/>
                <a:cs typeface="ＭＳ Ｐゴシック" charset="0"/>
              </a:rPr>
              <a:t>Peripheral collision </a:t>
            </a:r>
          </a:p>
          <a:p>
            <a:pPr lvl="1"/>
            <a:r>
              <a:rPr lang="fr-FR" sz="1600">
                <a:latin typeface="Arial" charset="0"/>
                <a:ea typeface="ＭＳ Ｐゴシック" charset="0"/>
              </a:rPr>
              <a:t>Large</a:t>
            </a:r>
            <a:r>
              <a:rPr lang="fr-FR" sz="1600">
                <a:solidFill>
                  <a:srgbClr val="FFFF00"/>
                </a:solidFill>
                <a:latin typeface="Arial" charset="0"/>
                <a:ea typeface="ＭＳ Ｐゴシック" charset="0"/>
              </a:rPr>
              <a:t> </a:t>
            </a:r>
            <a:r>
              <a:rPr lang="fr-FR" sz="1600">
                <a:solidFill>
                  <a:srgbClr val="0000FF"/>
                </a:solidFill>
                <a:latin typeface="Arial" charset="0"/>
                <a:ea typeface="ＭＳ Ｐゴシック" charset="0"/>
              </a:rPr>
              <a:t>distance</a:t>
            </a:r>
            <a:r>
              <a:rPr lang="fr-FR" sz="1600">
                <a:solidFill>
                  <a:srgbClr val="FFFF00"/>
                </a:solidFill>
                <a:latin typeface="Arial" charset="0"/>
                <a:ea typeface="ＭＳ Ｐゴシック" charset="0"/>
              </a:rPr>
              <a:t> </a:t>
            </a:r>
            <a:r>
              <a:rPr lang="fr-FR" sz="1600">
                <a:latin typeface="Arial" charset="0"/>
                <a:ea typeface="ＭＳ Ｐゴシック" charset="0"/>
              </a:rPr>
              <a:t>between the centres of the nuclei</a:t>
            </a:r>
          </a:p>
          <a:p>
            <a:pPr lvl="1"/>
            <a:r>
              <a:rPr lang="fr-FR" sz="1600">
                <a:latin typeface="Arial" charset="0"/>
                <a:ea typeface="ＭＳ Ｐゴシック" charset="0"/>
              </a:rPr>
              <a:t>Small number of </a:t>
            </a:r>
            <a:r>
              <a:rPr lang="fr-FR" sz="1600">
                <a:solidFill>
                  <a:srgbClr val="FF0000"/>
                </a:solidFill>
                <a:latin typeface="Arial" charset="0"/>
                <a:ea typeface="ＭＳ Ｐゴシック" charset="0"/>
              </a:rPr>
              <a:t>participants</a:t>
            </a:r>
            <a:r>
              <a:rPr lang="fr-FR" sz="1600">
                <a:latin typeface="Arial" charset="0"/>
                <a:ea typeface="ＭＳ Ｐゴシック" charset="0"/>
              </a:rPr>
              <a:t> </a:t>
            </a:r>
          </a:p>
          <a:p>
            <a:pPr lvl="1"/>
            <a:r>
              <a:rPr lang="fr-FR" sz="1600">
                <a:latin typeface="Arial" charset="0"/>
                <a:ea typeface="ＭＳ Ｐゴシック" charset="0"/>
              </a:rPr>
              <a:t>Few charged particles produced (low multiplicity)</a:t>
            </a:r>
          </a:p>
          <a:p>
            <a:pPr lvl="1"/>
            <a:endParaRPr lang="fr-FR" sz="1600">
              <a:latin typeface="Arial" charset="0"/>
              <a:ea typeface="ＭＳ Ｐゴシック" charset="0"/>
              <a:sym typeface="Wingdings" charset="0"/>
            </a:endParaRPr>
          </a:p>
          <a:p>
            <a:pPr lvl="1"/>
            <a:endParaRPr lang="fr-FR" sz="1600">
              <a:latin typeface="Arial" charset="0"/>
              <a:ea typeface="ＭＳ Ｐゴシック" charset="0"/>
              <a:sym typeface="Wingdings" charset="0"/>
            </a:endParaRPr>
          </a:p>
          <a:p>
            <a:pPr lvl="1"/>
            <a:endParaRPr lang="fr-FR" sz="1600">
              <a:latin typeface="Arial" charset="0"/>
              <a:ea typeface="ＭＳ Ｐゴシック" charset="0"/>
            </a:endParaRPr>
          </a:p>
          <a:p>
            <a:pPr lvl="1"/>
            <a:endParaRPr lang="en-GB" sz="1600">
              <a:latin typeface="Arial" charset="0"/>
              <a:ea typeface="ＭＳ Ｐゴシック" charset="0"/>
            </a:endParaRPr>
          </a:p>
        </p:txBody>
      </p:sp>
      <p:grpSp>
        <p:nvGrpSpPr>
          <p:cNvPr id="2" name="Group 106"/>
          <p:cNvGrpSpPr>
            <a:grpSpLocks/>
          </p:cNvGrpSpPr>
          <p:nvPr/>
        </p:nvGrpSpPr>
        <p:grpSpPr bwMode="auto">
          <a:xfrm>
            <a:off x="900113" y="4276725"/>
            <a:ext cx="1746250" cy="1581150"/>
            <a:chOff x="900113" y="4276742"/>
            <a:chExt cx="1746232" cy="1581150"/>
          </a:xfrm>
        </p:grpSpPr>
        <p:grpSp>
          <p:nvGrpSpPr>
            <p:cNvPr id="19500" name="Group 104"/>
            <p:cNvGrpSpPr>
              <a:grpSpLocks/>
            </p:cNvGrpSpPr>
            <p:nvPr/>
          </p:nvGrpSpPr>
          <p:grpSpPr bwMode="auto">
            <a:xfrm>
              <a:off x="2071670" y="4276742"/>
              <a:ext cx="574675" cy="1436687"/>
              <a:chOff x="2071670" y="4276742"/>
              <a:chExt cx="574675" cy="1436687"/>
            </a:xfrm>
          </p:grpSpPr>
          <p:sp>
            <p:nvSpPr>
              <p:cNvPr id="25" name="Figura a mano libera 22"/>
              <p:cNvSpPr/>
              <p:nvPr/>
            </p:nvSpPr>
            <p:spPr bwMode="auto">
              <a:xfrm>
                <a:off x="2071676" y="4276742"/>
                <a:ext cx="574669" cy="1436688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noFill/>
              <a:ln w="9360">
                <a:solidFill>
                  <a:srgbClr val="000000"/>
                </a:solidFill>
                <a:prstDash val="solid"/>
                <a:miter/>
              </a:ln>
            </p:spPr>
            <p:txBody>
              <a:bodyPr wrap="none" lIns="90000" tIns="46800" rIns="90000" bIns="46800" anchor="ctr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defTabSz="914400" eaLnBrk="0" fontAlgn="base" hangingPunct="0">
                  <a:buFont typeface="StarSymbol"/>
                  <a:buNone/>
                  <a:defRPr/>
                </a:pPr>
                <a:endParaRPr lang="en-US" sz="2400" b="1">
                  <a:solidFill>
                    <a:srgbClr val="000000"/>
                  </a:solidFill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  <p:sp>
            <p:nvSpPr>
              <p:cNvPr id="26" name="Figura a mano libera 23"/>
              <p:cNvSpPr/>
              <p:nvPr/>
            </p:nvSpPr>
            <p:spPr bwMode="auto">
              <a:xfrm>
                <a:off x="2143112" y="4664092"/>
                <a:ext cx="142874" cy="165100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solidFill>
                <a:srgbClr val="FF0000"/>
              </a:solidFill>
              <a:ln>
                <a:solidFill>
                  <a:srgbClr val="FF0000"/>
                </a:solidFill>
                <a:prstDash val="solid"/>
              </a:ln>
            </p:spPr>
            <p:txBody>
              <a:bodyPr wrap="none" lIns="90000" tIns="46800" rIns="90000" bIns="46800" anchor="ctr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defTabSz="914400" eaLnBrk="0" fontAlgn="base" hangingPunct="0">
                  <a:buFont typeface="StarSymbol"/>
                  <a:buNone/>
                  <a:defRPr/>
                </a:pPr>
                <a:endParaRPr lang="en-US" sz="2400" b="1">
                  <a:solidFill>
                    <a:srgbClr val="000000"/>
                  </a:solidFill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  <p:sp>
            <p:nvSpPr>
              <p:cNvPr id="27" name="Figura a mano libera 24"/>
              <p:cNvSpPr/>
              <p:nvPr/>
            </p:nvSpPr>
            <p:spPr bwMode="auto">
              <a:xfrm>
                <a:off x="2216136" y="4332305"/>
                <a:ext cx="142874" cy="165100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solidFill>
                <a:schemeClr val="tx2"/>
              </a:solidFill>
              <a:ln>
                <a:noFill/>
                <a:prstDash val="solid"/>
              </a:ln>
            </p:spPr>
            <p:txBody>
              <a:bodyPr wrap="none" lIns="90000" tIns="46800" rIns="90000" bIns="46800" anchor="ctr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defTabSz="914400" eaLnBrk="0" fontAlgn="base" hangingPunct="0">
                  <a:buFont typeface="StarSymbol"/>
                  <a:buNone/>
                  <a:defRPr/>
                </a:pPr>
                <a:endParaRPr lang="en-US" sz="2400" b="1">
                  <a:solidFill>
                    <a:srgbClr val="000000"/>
                  </a:solidFill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  <p:sp>
            <p:nvSpPr>
              <p:cNvPr id="29" name="Figura a mano libera 26"/>
              <p:cNvSpPr/>
              <p:nvPr/>
            </p:nvSpPr>
            <p:spPr bwMode="auto">
              <a:xfrm>
                <a:off x="2216136" y="4497405"/>
                <a:ext cx="142874" cy="165100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  <a:prstDash val="solid"/>
              </a:ln>
            </p:spPr>
            <p:txBody>
              <a:bodyPr wrap="none" lIns="90000" tIns="46800" rIns="90000" bIns="46800" anchor="ctr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defTabSz="914400" eaLnBrk="0" fontAlgn="base" hangingPunct="0">
                  <a:buFont typeface="StarSymbol"/>
                  <a:buNone/>
                  <a:defRPr/>
                </a:pPr>
                <a:endParaRPr lang="en-US" sz="2400" b="1">
                  <a:solidFill>
                    <a:srgbClr val="000000"/>
                  </a:solidFill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  <p:sp>
            <p:nvSpPr>
              <p:cNvPr id="31" name="Figura a mano libera 28"/>
              <p:cNvSpPr/>
              <p:nvPr/>
            </p:nvSpPr>
            <p:spPr bwMode="auto">
              <a:xfrm>
                <a:off x="2287574" y="5437205"/>
                <a:ext cx="142874" cy="165100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  <a:prstDash val="solid"/>
              </a:ln>
            </p:spPr>
            <p:txBody>
              <a:bodyPr wrap="none" lIns="90000" tIns="46800" rIns="90000" bIns="46800" anchor="ctr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defTabSz="914400" eaLnBrk="0" fontAlgn="base" hangingPunct="0">
                  <a:buFont typeface="StarSymbol"/>
                  <a:buNone/>
                  <a:defRPr/>
                </a:pPr>
                <a:endParaRPr lang="en-US" sz="2400" b="1">
                  <a:solidFill>
                    <a:srgbClr val="000000"/>
                  </a:solidFill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  <p:sp>
            <p:nvSpPr>
              <p:cNvPr id="32" name="Figura a mano libera 29"/>
              <p:cNvSpPr/>
              <p:nvPr/>
            </p:nvSpPr>
            <p:spPr bwMode="auto">
              <a:xfrm>
                <a:off x="2430447" y="5270517"/>
                <a:ext cx="142874" cy="166688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  <a:prstDash val="solid"/>
              </a:ln>
            </p:spPr>
            <p:txBody>
              <a:bodyPr wrap="none" lIns="90000" tIns="46800" rIns="90000" bIns="46800" anchor="ctr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defTabSz="914400" eaLnBrk="0" fontAlgn="base" hangingPunct="0">
                  <a:buFont typeface="StarSymbol"/>
                  <a:buNone/>
                  <a:defRPr/>
                </a:pPr>
                <a:endParaRPr lang="en-US" sz="2400" b="1">
                  <a:solidFill>
                    <a:srgbClr val="000000"/>
                  </a:solidFill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  <p:sp>
            <p:nvSpPr>
              <p:cNvPr id="33" name="Figura a mano libera 30"/>
              <p:cNvSpPr/>
              <p:nvPr/>
            </p:nvSpPr>
            <p:spPr bwMode="auto">
              <a:xfrm>
                <a:off x="2287574" y="5216542"/>
                <a:ext cx="142874" cy="165100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  <a:prstDash val="solid"/>
              </a:ln>
            </p:spPr>
            <p:txBody>
              <a:bodyPr wrap="none" lIns="90000" tIns="46800" rIns="90000" bIns="46800" anchor="ctr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defTabSz="914400" eaLnBrk="0" fontAlgn="base" hangingPunct="0">
                  <a:buFont typeface="StarSymbol"/>
                  <a:buNone/>
                  <a:defRPr/>
                </a:pPr>
                <a:endParaRPr lang="en-US" sz="2400" b="1">
                  <a:solidFill>
                    <a:srgbClr val="000000"/>
                  </a:solidFill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  <p:sp>
            <p:nvSpPr>
              <p:cNvPr id="34" name="Figura a mano libera 31"/>
              <p:cNvSpPr/>
              <p:nvPr/>
            </p:nvSpPr>
            <p:spPr bwMode="auto">
              <a:xfrm>
                <a:off x="2430447" y="5005405"/>
                <a:ext cx="142874" cy="166687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  <a:prstDash val="solid"/>
              </a:ln>
            </p:spPr>
            <p:txBody>
              <a:bodyPr wrap="none" lIns="90000" tIns="46800" rIns="90000" bIns="46800" anchor="ctr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defTabSz="914400" eaLnBrk="0" fontAlgn="base" hangingPunct="0">
                  <a:buFont typeface="StarSymbol"/>
                  <a:buNone/>
                  <a:defRPr/>
                </a:pPr>
                <a:endParaRPr lang="en-US" sz="2400" b="1">
                  <a:solidFill>
                    <a:srgbClr val="000000"/>
                  </a:solidFill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  <p:sp>
            <p:nvSpPr>
              <p:cNvPr id="35" name="Figura a mano libera 32"/>
              <p:cNvSpPr/>
              <p:nvPr/>
            </p:nvSpPr>
            <p:spPr bwMode="auto">
              <a:xfrm>
                <a:off x="2287574" y="4664092"/>
                <a:ext cx="142874" cy="165100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  <a:prstDash val="solid"/>
              </a:ln>
            </p:spPr>
            <p:txBody>
              <a:bodyPr wrap="none" lIns="90000" tIns="46800" rIns="90000" bIns="46800" anchor="ctr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defTabSz="914400" eaLnBrk="0" fontAlgn="base" hangingPunct="0">
                  <a:buFont typeface="StarSymbol"/>
                  <a:buNone/>
                  <a:defRPr/>
                </a:pPr>
                <a:endParaRPr lang="en-US" sz="2400" b="1">
                  <a:solidFill>
                    <a:srgbClr val="000000"/>
                  </a:solidFill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  <p:sp>
            <p:nvSpPr>
              <p:cNvPr id="36" name="Figura a mano libera 33"/>
              <p:cNvSpPr/>
              <p:nvPr/>
            </p:nvSpPr>
            <p:spPr bwMode="auto">
              <a:xfrm>
                <a:off x="2143112" y="4829192"/>
                <a:ext cx="142874" cy="166688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  <a:prstDash val="solid"/>
              </a:ln>
            </p:spPr>
            <p:txBody>
              <a:bodyPr wrap="none" lIns="90000" tIns="46800" rIns="90000" bIns="46800" anchor="ctr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defTabSz="914400" eaLnBrk="0" fontAlgn="base" hangingPunct="0">
                  <a:buFont typeface="StarSymbol"/>
                  <a:buNone/>
                  <a:defRPr/>
                </a:pPr>
                <a:endParaRPr lang="en-US" sz="2400" b="1">
                  <a:solidFill>
                    <a:srgbClr val="000000"/>
                  </a:solidFill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  <p:sp>
            <p:nvSpPr>
              <p:cNvPr id="37" name="Figura a mano libera 34"/>
              <p:cNvSpPr/>
              <p:nvPr/>
            </p:nvSpPr>
            <p:spPr bwMode="auto">
              <a:xfrm>
                <a:off x="2430447" y="4773630"/>
                <a:ext cx="142874" cy="166687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  <a:prstDash val="solid"/>
              </a:ln>
            </p:spPr>
            <p:txBody>
              <a:bodyPr wrap="none" lIns="90000" tIns="46800" rIns="90000" bIns="46800" anchor="ctr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defTabSz="914400" eaLnBrk="0" fontAlgn="base" hangingPunct="0">
                  <a:buFont typeface="StarSymbol"/>
                  <a:buNone/>
                  <a:defRPr/>
                </a:pPr>
                <a:endParaRPr lang="en-US" sz="2400" b="1">
                  <a:solidFill>
                    <a:srgbClr val="000000"/>
                  </a:solidFill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  <p:sp>
            <p:nvSpPr>
              <p:cNvPr id="38" name="Figura a mano libera 35"/>
              <p:cNvSpPr/>
              <p:nvPr/>
            </p:nvSpPr>
            <p:spPr bwMode="auto">
              <a:xfrm>
                <a:off x="2287574" y="4940317"/>
                <a:ext cx="142874" cy="165100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  <a:prstDash val="solid"/>
              </a:ln>
            </p:spPr>
            <p:txBody>
              <a:bodyPr wrap="none" lIns="90000" tIns="46800" rIns="90000" bIns="46800" anchor="ctr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defTabSz="914400" eaLnBrk="0" fontAlgn="base" hangingPunct="0">
                  <a:buFont typeface="StarSymbol"/>
                  <a:buNone/>
                  <a:defRPr/>
                </a:pPr>
                <a:endParaRPr lang="en-US" sz="2400" b="1">
                  <a:solidFill>
                    <a:srgbClr val="000000"/>
                  </a:solidFill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  <p:sp>
            <p:nvSpPr>
              <p:cNvPr id="39" name="Figura a mano libera 36"/>
              <p:cNvSpPr/>
              <p:nvPr/>
            </p:nvSpPr>
            <p:spPr bwMode="auto">
              <a:xfrm>
                <a:off x="2143112" y="5049855"/>
                <a:ext cx="142874" cy="166687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  <a:prstDash val="solid"/>
              </a:ln>
            </p:spPr>
            <p:txBody>
              <a:bodyPr wrap="none" lIns="90000" tIns="46800" rIns="90000" bIns="46800" anchor="ctr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defTabSz="914400" eaLnBrk="0" fontAlgn="base" hangingPunct="0">
                  <a:buFont typeface="StarSymbol"/>
                  <a:buNone/>
                  <a:defRPr/>
                </a:pPr>
                <a:endParaRPr lang="en-US" sz="2400" b="1">
                  <a:solidFill>
                    <a:srgbClr val="000000"/>
                  </a:solidFill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  <p:sp>
            <p:nvSpPr>
              <p:cNvPr id="40" name="Figura a mano libera 37"/>
              <p:cNvSpPr/>
              <p:nvPr/>
            </p:nvSpPr>
            <p:spPr bwMode="auto">
              <a:xfrm>
                <a:off x="2143112" y="5270517"/>
                <a:ext cx="142874" cy="166688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  <a:prstDash val="solid"/>
              </a:ln>
            </p:spPr>
            <p:txBody>
              <a:bodyPr wrap="none" lIns="90000" tIns="46800" rIns="90000" bIns="46800" anchor="ctr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defTabSz="914400" eaLnBrk="0" fontAlgn="base" hangingPunct="0">
                  <a:buFont typeface="StarSymbol"/>
                  <a:buNone/>
                  <a:defRPr/>
                </a:pPr>
                <a:endParaRPr lang="en-US" sz="2400" b="1">
                  <a:solidFill>
                    <a:srgbClr val="000000"/>
                  </a:solidFill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  <p:sp>
            <p:nvSpPr>
              <p:cNvPr id="63" name="Figura a mano libera 25"/>
              <p:cNvSpPr/>
              <p:nvPr/>
            </p:nvSpPr>
            <p:spPr bwMode="auto">
              <a:xfrm>
                <a:off x="2359010" y="4351355"/>
                <a:ext cx="142874" cy="165100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  <a:prstDash val="solid"/>
              </a:ln>
            </p:spPr>
            <p:txBody>
              <a:bodyPr wrap="none" lIns="90000" tIns="46800" rIns="90000" bIns="46800" anchor="ctr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defTabSz="914400" eaLnBrk="0" fontAlgn="base" hangingPunct="0">
                  <a:buFont typeface="StarSymbol"/>
                  <a:buNone/>
                  <a:defRPr/>
                </a:pPr>
                <a:endParaRPr lang="en-US" sz="2400" b="1">
                  <a:solidFill>
                    <a:srgbClr val="000000"/>
                  </a:solidFill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  <p:sp>
            <p:nvSpPr>
              <p:cNvPr id="64" name="Figura a mano libera 27"/>
              <p:cNvSpPr/>
              <p:nvPr/>
            </p:nvSpPr>
            <p:spPr bwMode="auto">
              <a:xfrm>
                <a:off x="2432034" y="4516455"/>
                <a:ext cx="142874" cy="165100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  <a:prstDash val="solid"/>
              </a:ln>
            </p:spPr>
            <p:txBody>
              <a:bodyPr wrap="none" lIns="90000" tIns="46800" rIns="90000" bIns="46800" anchor="ctr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defTabSz="914400" eaLnBrk="0" fontAlgn="base" hangingPunct="0">
                  <a:buFont typeface="StarSymbol"/>
                  <a:buNone/>
                  <a:defRPr/>
                </a:pPr>
                <a:endParaRPr lang="en-US" sz="2400" b="1">
                  <a:solidFill>
                    <a:srgbClr val="000000"/>
                  </a:solidFill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</p:grpSp>
        <p:cxnSp>
          <p:nvCxnSpPr>
            <p:cNvPr id="19501" name="Straight Arrow Connector 55"/>
            <p:cNvCxnSpPr>
              <a:cxnSpLocks noChangeShapeType="1"/>
            </p:cNvCxnSpPr>
            <p:nvPr/>
          </p:nvCxnSpPr>
          <p:spPr bwMode="auto">
            <a:xfrm>
              <a:off x="1476375" y="5284801"/>
              <a:ext cx="574675" cy="1587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502" name="Straight Arrow Connector 56"/>
            <p:cNvCxnSpPr>
              <a:cxnSpLocks noChangeShapeType="1"/>
            </p:cNvCxnSpPr>
            <p:nvPr/>
          </p:nvCxnSpPr>
          <p:spPr bwMode="auto">
            <a:xfrm rot="10800000" flipV="1">
              <a:off x="1500166" y="4929198"/>
              <a:ext cx="577850" cy="1588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19503" name="Group 105"/>
            <p:cNvGrpSpPr>
              <a:grpSpLocks/>
            </p:cNvGrpSpPr>
            <p:nvPr/>
          </p:nvGrpSpPr>
          <p:grpSpPr bwMode="auto">
            <a:xfrm>
              <a:off x="900113" y="4421204"/>
              <a:ext cx="574675" cy="1436688"/>
              <a:chOff x="900113" y="4421204"/>
              <a:chExt cx="574675" cy="1436688"/>
            </a:xfrm>
          </p:grpSpPr>
          <p:sp>
            <p:nvSpPr>
              <p:cNvPr id="67" name="Figura a mano libera 22"/>
              <p:cNvSpPr/>
              <p:nvPr/>
            </p:nvSpPr>
            <p:spPr bwMode="auto">
              <a:xfrm rot="10800000">
                <a:off x="900113" y="4421205"/>
                <a:ext cx="574669" cy="1436687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noFill/>
              <a:ln w="9360">
                <a:solidFill>
                  <a:srgbClr val="000000"/>
                </a:solidFill>
                <a:prstDash val="solid"/>
                <a:miter/>
              </a:ln>
            </p:spPr>
            <p:txBody>
              <a:bodyPr wrap="none" lIns="90000" tIns="46800" rIns="90000" bIns="46800" anchor="ctr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defTabSz="914400" eaLnBrk="0" fontAlgn="base" hangingPunct="0">
                  <a:buFont typeface="StarSymbol"/>
                  <a:buNone/>
                  <a:defRPr/>
                </a:pPr>
                <a:endParaRPr lang="en-US" sz="2400" b="1">
                  <a:solidFill>
                    <a:srgbClr val="000000"/>
                  </a:solidFill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  <p:sp>
            <p:nvSpPr>
              <p:cNvPr id="68" name="Figura a mano libera 23"/>
              <p:cNvSpPr/>
              <p:nvPr/>
            </p:nvSpPr>
            <p:spPr bwMode="auto">
              <a:xfrm rot="10800000">
                <a:off x="1258884" y="5310205"/>
                <a:ext cx="142874" cy="165100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  <a:prstDash val="solid"/>
              </a:ln>
            </p:spPr>
            <p:txBody>
              <a:bodyPr wrap="none" lIns="90000" tIns="46800" rIns="90000" bIns="46800" anchor="ctr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defTabSz="914400" eaLnBrk="0" fontAlgn="base" hangingPunct="0">
                  <a:buFont typeface="StarSymbol"/>
                  <a:buNone/>
                  <a:defRPr/>
                </a:pPr>
                <a:endParaRPr lang="en-US" sz="2400" b="1">
                  <a:solidFill>
                    <a:srgbClr val="000000"/>
                  </a:solidFill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  <p:sp>
            <p:nvSpPr>
              <p:cNvPr id="69" name="Figura a mano libera 24"/>
              <p:cNvSpPr/>
              <p:nvPr/>
            </p:nvSpPr>
            <p:spPr bwMode="auto">
              <a:xfrm rot="10800000">
                <a:off x="1185860" y="5641992"/>
                <a:ext cx="142874" cy="165100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solidFill>
                <a:schemeClr val="tx2"/>
              </a:solidFill>
              <a:ln>
                <a:noFill/>
                <a:prstDash val="solid"/>
              </a:ln>
            </p:spPr>
            <p:txBody>
              <a:bodyPr wrap="none" lIns="90000" tIns="46800" rIns="90000" bIns="46800" anchor="ctr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defTabSz="914400" eaLnBrk="0" fontAlgn="base" hangingPunct="0">
                  <a:buFont typeface="StarSymbol"/>
                  <a:buNone/>
                  <a:defRPr/>
                </a:pPr>
                <a:endParaRPr lang="en-US" sz="2400" b="1">
                  <a:solidFill>
                    <a:srgbClr val="000000"/>
                  </a:solidFill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  <p:sp>
            <p:nvSpPr>
              <p:cNvPr id="70" name="Figura a mano libera 26"/>
              <p:cNvSpPr/>
              <p:nvPr/>
            </p:nvSpPr>
            <p:spPr bwMode="auto">
              <a:xfrm rot="10800000">
                <a:off x="1185860" y="5476892"/>
                <a:ext cx="142874" cy="165100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  <a:prstDash val="solid"/>
              </a:ln>
            </p:spPr>
            <p:txBody>
              <a:bodyPr wrap="none" lIns="90000" tIns="46800" rIns="90000" bIns="46800" anchor="ctr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defTabSz="914400" eaLnBrk="0" fontAlgn="base" hangingPunct="0">
                  <a:buFont typeface="StarSymbol"/>
                  <a:buNone/>
                  <a:defRPr/>
                </a:pPr>
                <a:endParaRPr lang="en-US" sz="2400" b="1">
                  <a:solidFill>
                    <a:srgbClr val="000000"/>
                  </a:solidFill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  <p:sp>
            <p:nvSpPr>
              <p:cNvPr id="71" name="Figura a mano libera 28"/>
              <p:cNvSpPr/>
              <p:nvPr/>
            </p:nvSpPr>
            <p:spPr bwMode="auto">
              <a:xfrm rot="10800000">
                <a:off x="1114423" y="4537092"/>
                <a:ext cx="142874" cy="165100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  <a:prstDash val="solid"/>
              </a:ln>
            </p:spPr>
            <p:txBody>
              <a:bodyPr wrap="none" lIns="90000" tIns="46800" rIns="90000" bIns="46800" anchor="ctr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defTabSz="914400" eaLnBrk="0" fontAlgn="base" hangingPunct="0">
                  <a:buFont typeface="StarSymbol"/>
                  <a:buNone/>
                  <a:defRPr/>
                </a:pPr>
                <a:endParaRPr lang="en-US" sz="2400" b="1">
                  <a:solidFill>
                    <a:srgbClr val="000000"/>
                  </a:solidFill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  <p:sp>
            <p:nvSpPr>
              <p:cNvPr id="72" name="Figura a mano libera 29"/>
              <p:cNvSpPr/>
              <p:nvPr/>
            </p:nvSpPr>
            <p:spPr bwMode="auto">
              <a:xfrm rot="10800000">
                <a:off x="971549" y="4695842"/>
                <a:ext cx="142874" cy="166688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  <a:prstDash val="solid"/>
              </a:ln>
            </p:spPr>
            <p:txBody>
              <a:bodyPr wrap="none" lIns="90000" tIns="46800" rIns="90000" bIns="46800" anchor="ctr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defTabSz="914400" eaLnBrk="0" fontAlgn="base" hangingPunct="0">
                  <a:buFont typeface="StarSymbol"/>
                  <a:buNone/>
                  <a:defRPr/>
                </a:pPr>
                <a:endParaRPr lang="en-US" sz="2400" b="1">
                  <a:solidFill>
                    <a:srgbClr val="000000"/>
                  </a:solidFill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  <p:sp>
            <p:nvSpPr>
              <p:cNvPr id="73" name="Figura a mano libera 30"/>
              <p:cNvSpPr/>
              <p:nvPr/>
            </p:nvSpPr>
            <p:spPr bwMode="auto">
              <a:xfrm rot="10800000">
                <a:off x="1114423" y="4757755"/>
                <a:ext cx="142874" cy="165100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  <a:prstDash val="solid"/>
              </a:ln>
            </p:spPr>
            <p:txBody>
              <a:bodyPr wrap="none" lIns="90000" tIns="46800" rIns="90000" bIns="46800" anchor="ctr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defTabSz="914400" eaLnBrk="0" fontAlgn="base" hangingPunct="0">
                  <a:buFont typeface="StarSymbol"/>
                  <a:buNone/>
                  <a:defRPr/>
                </a:pPr>
                <a:endParaRPr lang="en-US" sz="2400" b="1">
                  <a:solidFill>
                    <a:srgbClr val="000000"/>
                  </a:solidFill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  <p:sp>
            <p:nvSpPr>
              <p:cNvPr id="74" name="Figura a mano libera 31"/>
              <p:cNvSpPr/>
              <p:nvPr/>
            </p:nvSpPr>
            <p:spPr bwMode="auto">
              <a:xfrm rot="10800000">
                <a:off x="971549" y="4960955"/>
                <a:ext cx="142874" cy="166687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  <a:prstDash val="solid"/>
              </a:ln>
            </p:spPr>
            <p:txBody>
              <a:bodyPr wrap="none" lIns="90000" tIns="46800" rIns="90000" bIns="46800" anchor="ctr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defTabSz="914400" eaLnBrk="0" fontAlgn="base" hangingPunct="0">
                  <a:buFont typeface="StarSymbol"/>
                  <a:buNone/>
                  <a:defRPr/>
                </a:pPr>
                <a:endParaRPr lang="en-US" sz="2400" b="1">
                  <a:solidFill>
                    <a:srgbClr val="000000"/>
                  </a:solidFill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  <p:sp>
            <p:nvSpPr>
              <p:cNvPr id="75" name="Figura a mano libera 32"/>
              <p:cNvSpPr/>
              <p:nvPr/>
            </p:nvSpPr>
            <p:spPr bwMode="auto">
              <a:xfrm rot="10800000">
                <a:off x="1114423" y="5310205"/>
                <a:ext cx="142874" cy="165100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  <a:prstDash val="solid"/>
              </a:ln>
            </p:spPr>
            <p:txBody>
              <a:bodyPr wrap="none" lIns="90000" tIns="46800" rIns="90000" bIns="46800" anchor="ctr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defTabSz="914400" eaLnBrk="0" fontAlgn="base" hangingPunct="0">
                  <a:buFont typeface="StarSymbol"/>
                  <a:buNone/>
                  <a:defRPr/>
                </a:pPr>
                <a:endParaRPr lang="en-US" sz="2400" b="1">
                  <a:solidFill>
                    <a:srgbClr val="000000"/>
                  </a:solidFill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  <p:sp>
            <p:nvSpPr>
              <p:cNvPr id="76" name="Figura a mano libera 33"/>
              <p:cNvSpPr/>
              <p:nvPr/>
            </p:nvSpPr>
            <p:spPr bwMode="auto">
              <a:xfrm rot="10800000">
                <a:off x="1258884" y="5137167"/>
                <a:ext cx="142874" cy="166688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  <a:prstDash val="solid"/>
              </a:ln>
            </p:spPr>
            <p:txBody>
              <a:bodyPr wrap="none" lIns="90000" tIns="46800" rIns="90000" bIns="46800" anchor="ctr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defTabSz="914400" eaLnBrk="0" fontAlgn="base" hangingPunct="0">
                  <a:buFont typeface="StarSymbol"/>
                  <a:buNone/>
                  <a:defRPr/>
                </a:pPr>
                <a:endParaRPr lang="en-US" sz="2400" b="1">
                  <a:solidFill>
                    <a:srgbClr val="000000"/>
                  </a:solidFill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  <p:sp>
            <p:nvSpPr>
              <p:cNvPr id="77" name="Figura a mano libera 34"/>
              <p:cNvSpPr/>
              <p:nvPr/>
            </p:nvSpPr>
            <p:spPr bwMode="auto">
              <a:xfrm rot="10800000">
                <a:off x="971549" y="5192730"/>
                <a:ext cx="142874" cy="166687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  <a:prstDash val="solid"/>
              </a:ln>
            </p:spPr>
            <p:txBody>
              <a:bodyPr wrap="none" lIns="90000" tIns="46800" rIns="90000" bIns="46800" anchor="ctr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defTabSz="914400" eaLnBrk="0" fontAlgn="base" hangingPunct="0">
                  <a:buFont typeface="StarSymbol"/>
                  <a:buNone/>
                  <a:defRPr/>
                </a:pPr>
                <a:endParaRPr lang="en-US" sz="2400" b="1">
                  <a:solidFill>
                    <a:srgbClr val="000000"/>
                  </a:solidFill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  <p:sp>
            <p:nvSpPr>
              <p:cNvPr id="78" name="Figura a mano libera 35"/>
              <p:cNvSpPr/>
              <p:nvPr/>
            </p:nvSpPr>
            <p:spPr bwMode="auto">
              <a:xfrm rot="10800000">
                <a:off x="1114423" y="5033980"/>
                <a:ext cx="142874" cy="165100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  <a:prstDash val="solid"/>
              </a:ln>
            </p:spPr>
            <p:txBody>
              <a:bodyPr wrap="none" lIns="90000" tIns="46800" rIns="90000" bIns="46800" anchor="ctr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defTabSz="914400" eaLnBrk="0" fontAlgn="base" hangingPunct="0">
                  <a:buFont typeface="StarSymbol"/>
                  <a:buNone/>
                  <a:defRPr/>
                </a:pPr>
                <a:endParaRPr lang="en-US" sz="2400" b="1">
                  <a:solidFill>
                    <a:srgbClr val="000000"/>
                  </a:solidFill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  <p:sp>
            <p:nvSpPr>
              <p:cNvPr id="79" name="Figura a mano libera 36"/>
              <p:cNvSpPr/>
              <p:nvPr/>
            </p:nvSpPr>
            <p:spPr bwMode="auto">
              <a:xfrm rot="10800000">
                <a:off x="1258884" y="4916505"/>
                <a:ext cx="142874" cy="166687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  <a:prstDash val="solid"/>
              </a:ln>
            </p:spPr>
            <p:txBody>
              <a:bodyPr wrap="none" lIns="90000" tIns="46800" rIns="90000" bIns="46800" anchor="ctr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defTabSz="914400" eaLnBrk="0" fontAlgn="base" hangingPunct="0">
                  <a:buFont typeface="StarSymbol"/>
                  <a:buNone/>
                  <a:defRPr/>
                </a:pPr>
                <a:endParaRPr lang="en-US" sz="2400" b="1">
                  <a:solidFill>
                    <a:srgbClr val="000000"/>
                  </a:solidFill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  <p:sp>
            <p:nvSpPr>
              <p:cNvPr id="80" name="Figura a mano libera 37"/>
              <p:cNvSpPr/>
              <p:nvPr/>
            </p:nvSpPr>
            <p:spPr bwMode="auto">
              <a:xfrm rot="10800000">
                <a:off x="1258884" y="4695842"/>
                <a:ext cx="142874" cy="166688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  <a:prstDash val="solid"/>
              </a:ln>
            </p:spPr>
            <p:txBody>
              <a:bodyPr wrap="none" lIns="90000" tIns="46800" rIns="90000" bIns="46800" anchor="ctr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defTabSz="914400" eaLnBrk="0" fontAlgn="base" hangingPunct="0">
                  <a:buFont typeface="StarSymbol"/>
                  <a:buNone/>
                  <a:defRPr/>
                </a:pPr>
                <a:endParaRPr lang="en-US" sz="2400" b="1">
                  <a:solidFill>
                    <a:srgbClr val="000000"/>
                  </a:solidFill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  <p:sp>
            <p:nvSpPr>
              <p:cNvPr id="81" name="Figura a mano libera 25"/>
              <p:cNvSpPr/>
              <p:nvPr/>
            </p:nvSpPr>
            <p:spPr bwMode="auto">
              <a:xfrm rot="10800000">
                <a:off x="1042987" y="5622942"/>
                <a:ext cx="142874" cy="165100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  <a:prstDash val="solid"/>
              </a:ln>
            </p:spPr>
            <p:txBody>
              <a:bodyPr wrap="none" lIns="90000" tIns="46800" rIns="90000" bIns="46800" anchor="ctr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defTabSz="914400" eaLnBrk="0" fontAlgn="base" hangingPunct="0">
                  <a:buFont typeface="StarSymbol"/>
                  <a:buNone/>
                  <a:defRPr/>
                </a:pPr>
                <a:endParaRPr lang="en-US" sz="2400" b="1">
                  <a:solidFill>
                    <a:srgbClr val="000000"/>
                  </a:solidFill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  <p:sp>
            <p:nvSpPr>
              <p:cNvPr id="82" name="Figura a mano libera 27"/>
              <p:cNvSpPr/>
              <p:nvPr/>
            </p:nvSpPr>
            <p:spPr bwMode="auto">
              <a:xfrm rot="10800000">
                <a:off x="969962" y="5457842"/>
                <a:ext cx="142874" cy="165100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  <a:prstDash val="solid"/>
              </a:ln>
            </p:spPr>
            <p:txBody>
              <a:bodyPr wrap="none" lIns="90000" tIns="46800" rIns="90000" bIns="46800" anchor="ctr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defTabSz="914400" eaLnBrk="0" fontAlgn="base" hangingPunct="0">
                  <a:buFont typeface="StarSymbol"/>
                  <a:buNone/>
                  <a:defRPr/>
                </a:pPr>
                <a:endParaRPr lang="en-US" sz="2400" b="1">
                  <a:solidFill>
                    <a:srgbClr val="000000"/>
                  </a:solidFill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</p:grpSp>
        <p:cxnSp>
          <p:nvCxnSpPr>
            <p:cNvPr id="19504" name="Straight Arrow Connector 85"/>
            <p:cNvCxnSpPr>
              <a:cxnSpLocks noChangeShapeType="1"/>
            </p:cNvCxnSpPr>
            <p:nvPr/>
          </p:nvCxnSpPr>
          <p:spPr bwMode="auto">
            <a:xfrm rot="16200000" flipH="1">
              <a:off x="1594636" y="5098275"/>
              <a:ext cx="360359" cy="22205"/>
            </a:xfrm>
            <a:prstGeom prst="straightConnector1">
              <a:avLst/>
            </a:prstGeom>
            <a:noFill/>
            <a:ln w="28575">
              <a:solidFill>
                <a:srgbClr val="4F81BD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5" name="Group 107"/>
          <p:cNvGrpSpPr>
            <a:grpSpLocks/>
          </p:cNvGrpSpPr>
          <p:nvPr/>
        </p:nvGrpSpPr>
        <p:grpSpPr bwMode="auto">
          <a:xfrm>
            <a:off x="1042988" y="1557338"/>
            <a:ext cx="1800225" cy="2447925"/>
            <a:chOff x="900113" y="1543065"/>
            <a:chExt cx="1800225" cy="2447925"/>
          </a:xfrm>
        </p:grpSpPr>
        <p:grpSp>
          <p:nvGrpSpPr>
            <p:cNvPr id="19463" name="Group 100"/>
            <p:cNvGrpSpPr>
              <a:grpSpLocks/>
            </p:cNvGrpSpPr>
            <p:nvPr/>
          </p:nvGrpSpPr>
          <p:grpSpPr bwMode="auto">
            <a:xfrm>
              <a:off x="2125663" y="1543065"/>
              <a:ext cx="574675" cy="1435100"/>
              <a:chOff x="2125663" y="1543065"/>
              <a:chExt cx="574675" cy="1435100"/>
            </a:xfrm>
          </p:grpSpPr>
          <p:sp>
            <p:nvSpPr>
              <p:cNvPr id="47" name="Figura a mano libera 22"/>
              <p:cNvSpPr/>
              <p:nvPr/>
            </p:nvSpPr>
            <p:spPr bwMode="auto">
              <a:xfrm>
                <a:off x="2125663" y="1543065"/>
                <a:ext cx="574675" cy="1435100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noFill/>
              <a:ln w="9360">
                <a:solidFill>
                  <a:srgbClr val="000000"/>
                </a:solidFill>
                <a:prstDash val="solid"/>
                <a:miter/>
              </a:ln>
            </p:spPr>
            <p:txBody>
              <a:bodyPr wrap="none" lIns="90000" tIns="46800" rIns="90000" bIns="46800" anchor="ctr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defTabSz="914400" eaLnBrk="0" fontAlgn="base" hangingPunct="0">
                  <a:buFont typeface="StarSymbol"/>
                  <a:buNone/>
                  <a:defRPr/>
                </a:pPr>
                <a:endParaRPr lang="en-US" sz="2400" b="1">
                  <a:solidFill>
                    <a:srgbClr val="000000"/>
                  </a:solidFill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  <p:sp>
            <p:nvSpPr>
              <p:cNvPr id="48" name="Figura a mano libera 23"/>
              <p:cNvSpPr/>
              <p:nvPr/>
            </p:nvSpPr>
            <p:spPr bwMode="auto">
              <a:xfrm>
                <a:off x="2197100" y="1930415"/>
                <a:ext cx="142875" cy="165100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solidFill>
                <a:schemeClr val="tx2"/>
              </a:solidFill>
              <a:ln>
                <a:noFill/>
                <a:prstDash val="solid"/>
              </a:ln>
            </p:spPr>
            <p:txBody>
              <a:bodyPr wrap="none" lIns="90000" tIns="46800" rIns="90000" bIns="46800" anchor="ctr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defTabSz="914400" eaLnBrk="0" fontAlgn="base" hangingPunct="0">
                  <a:buFont typeface="StarSymbol"/>
                  <a:buNone/>
                  <a:defRPr/>
                </a:pPr>
                <a:endParaRPr lang="en-US" sz="2400" b="1">
                  <a:solidFill>
                    <a:srgbClr val="000000"/>
                  </a:solidFill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  <p:sp>
            <p:nvSpPr>
              <p:cNvPr id="49" name="Figura a mano libera 24"/>
              <p:cNvSpPr/>
              <p:nvPr/>
            </p:nvSpPr>
            <p:spPr bwMode="auto">
              <a:xfrm>
                <a:off x="2270125" y="1598627"/>
                <a:ext cx="142875" cy="165100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solidFill>
                <a:schemeClr val="tx2"/>
              </a:solidFill>
              <a:ln>
                <a:noFill/>
                <a:prstDash val="solid"/>
              </a:ln>
            </p:spPr>
            <p:txBody>
              <a:bodyPr wrap="none" lIns="90000" tIns="46800" rIns="90000" bIns="46800" anchor="ctr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defTabSz="914400" eaLnBrk="0" fontAlgn="base" hangingPunct="0">
                  <a:buFont typeface="StarSymbol"/>
                  <a:buNone/>
                  <a:defRPr/>
                </a:pPr>
                <a:endParaRPr lang="en-US" sz="2400" b="1">
                  <a:solidFill>
                    <a:srgbClr val="000000"/>
                  </a:solidFill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  <p:sp>
            <p:nvSpPr>
              <p:cNvPr id="50" name="Figura a mano libera 26"/>
              <p:cNvSpPr/>
              <p:nvPr/>
            </p:nvSpPr>
            <p:spPr bwMode="auto">
              <a:xfrm>
                <a:off x="2270125" y="1763727"/>
                <a:ext cx="142875" cy="165100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solidFill>
                <a:schemeClr val="tx2"/>
              </a:solidFill>
              <a:ln>
                <a:noFill/>
                <a:prstDash val="solid"/>
              </a:ln>
            </p:spPr>
            <p:txBody>
              <a:bodyPr wrap="none" lIns="90000" tIns="46800" rIns="90000" bIns="46800" anchor="ctr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defTabSz="914400" eaLnBrk="0" fontAlgn="base" hangingPunct="0">
                  <a:buFont typeface="StarSymbol"/>
                  <a:buNone/>
                  <a:defRPr/>
                </a:pPr>
                <a:endParaRPr lang="en-US" sz="2400" b="1">
                  <a:solidFill>
                    <a:srgbClr val="000000"/>
                  </a:solidFill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  <p:sp>
            <p:nvSpPr>
              <p:cNvPr id="51" name="Figura a mano libera 28"/>
              <p:cNvSpPr/>
              <p:nvPr/>
            </p:nvSpPr>
            <p:spPr bwMode="auto">
              <a:xfrm>
                <a:off x="2341563" y="2701940"/>
                <a:ext cx="142875" cy="165100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  <a:prstDash val="solid"/>
              </a:ln>
            </p:spPr>
            <p:txBody>
              <a:bodyPr wrap="none" lIns="90000" tIns="46800" rIns="90000" bIns="46800" anchor="ctr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defTabSz="914400" eaLnBrk="0" fontAlgn="base" hangingPunct="0">
                  <a:buFont typeface="StarSymbol"/>
                  <a:buNone/>
                  <a:defRPr/>
                </a:pPr>
                <a:endParaRPr lang="en-US" sz="2400" b="1">
                  <a:solidFill>
                    <a:srgbClr val="000000"/>
                  </a:solidFill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  <p:sp>
            <p:nvSpPr>
              <p:cNvPr id="52" name="Figura a mano libera 29"/>
              <p:cNvSpPr/>
              <p:nvPr/>
            </p:nvSpPr>
            <p:spPr bwMode="auto">
              <a:xfrm>
                <a:off x="2484438" y="2535252"/>
                <a:ext cx="142875" cy="166688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  <a:prstDash val="solid"/>
              </a:ln>
            </p:spPr>
            <p:txBody>
              <a:bodyPr wrap="none" lIns="90000" tIns="46800" rIns="90000" bIns="46800" anchor="ctr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defTabSz="914400" eaLnBrk="0" fontAlgn="base" hangingPunct="0">
                  <a:buFont typeface="StarSymbol"/>
                  <a:buNone/>
                  <a:defRPr/>
                </a:pPr>
                <a:endParaRPr lang="en-US" sz="2400" b="1">
                  <a:solidFill>
                    <a:srgbClr val="000000"/>
                  </a:solidFill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  <p:sp>
            <p:nvSpPr>
              <p:cNvPr id="53" name="Figura a mano libera 30"/>
              <p:cNvSpPr/>
              <p:nvPr/>
            </p:nvSpPr>
            <p:spPr bwMode="auto">
              <a:xfrm>
                <a:off x="2341563" y="2481277"/>
                <a:ext cx="142875" cy="165100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  <a:prstDash val="solid"/>
              </a:ln>
            </p:spPr>
            <p:txBody>
              <a:bodyPr wrap="none" lIns="90000" tIns="46800" rIns="90000" bIns="46800" anchor="ctr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defTabSz="914400" eaLnBrk="0" fontAlgn="base" hangingPunct="0">
                  <a:buFont typeface="StarSymbol"/>
                  <a:buNone/>
                  <a:defRPr/>
                </a:pPr>
                <a:endParaRPr lang="en-US" sz="2400" b="1">
                  <a:solidFill>
                    <a:srgbClr val="000000"/>
                  </a:solidFill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  <p:sp>
            <p:nvSpPr>
              <p:cNvPr id="54" name="Figura a mano libera 31"/>
              <p:cNvSpPr/>
              <p:nvPr/>
            </p:nvSpPr>
            <p:spPr bwMode="auto">
              <a:xfrm>
                <a:off x="2484438" y="2270140"/>
                <a:ext cx="142875" cy="166687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solidFill>
                <a:schemeClr val="tx1"/>
              </a:solidFill>
              <a:ln>
                <a:noFill/>
                <a:prstDash val="solid"/>
              </a:ln>
            </p:spPr>
            <p:txBody>
              <a:bodyPr wrap="none" lIns="90000" tIns="46800" rIns="90000" bIns="46800" anchor="ctr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defTabSz="914400" eaLnBrk="0" fontAlgn="base" hangingPunct="0">
                  <a:buFont typeface="StarSymbol"/>
                  <a:buNone/>
                  <a:defRPr/>
                </a:pPr>
                <a:endParaRPr lang="en-US" sz="2400" b="1">
                  <a:solidFill>
                    <a:srgbClr val="000000"/>
                  </a:solidFill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  <p:sp>
            <p:nvSpPr>
              <p:cNvPr id="55" name="Figura a mano libera 32"/>
              <p:cNvSpPr/>
              <p:nvPr/>
            </p:nvSpPr>
            <p:spPr bwMode="auto">
              <a:xfrm>
                <a:off x="2341563" y="1930415"/>
                <a:ext cx="142875" cy="165100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solidFill>
                <a:schemeClr val="tx1"/>
              </a:solidFill>
              <a:ln>
                <a:noFill/>
                <a:prstDash val="solid"/>
              </a:ln>
            </p:spPr>
            <p:txBody>
              <a:bodyPr wrap="none" lIns="90000" tIns="46800" rIns="90000" bIns="46800" anchor="ctr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defTabSz="914400" eaLnBrk="0" fontAlgn="base" hangingPunct="0">
                  <a:buFont typeface="StarSymbol"/>
                  <a:buNone/>
                  <a:defRPr/>
                </a:pPr>
                <a:endParaRPr lang="en-US" sz="2400" b="1">
                  <a:solidFill>
                    <a:srgbClr val="000000"/>
                  </a:solidFill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  <p:sp>
            <p:nvSpPr>
              <p:cNvPr id="56" name="Figura a mano libera 33"/>
              <p:cNvSpPr/>
              <p:nvPr/>
            </p:nvSpPr>
            <p:spPr bwMode="auto">
              <a:xfrm>
                <a:off x="2197100" y="2095515"/>
                <a:ext cx="142875" cy="165100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solidFill>
                <a:schemeClr val="tx1"/>
              </a:solidFill>
              <a:ln>
                <a:noFill/>
                <a:prstDash val="solid"/>
              </a:ln>
            </p:spPr>
            <p:txBody>
              <a:bodyPr wrap="none" lIns="90000" tIns="46800" rIns="90000" bIns="46800" anchor="ctr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defTabSz="914400" eaLnBrk="0" fontAlgn="base" hangingPunct="0">
                  <a:buFont typeface="StarSymbol"/>
                  <a:buNone/>
                  <a:defRPr/>
                </a:pPr>
                <a:endParaRPr lang="en-US" sz="2400" b="1">
                  <a:solidFill>
                    <a:srgbClr val="000000"/>
                  </a:solidFill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  <p:sp>
            <p:nvSpPr>
              <p:cNvPr id="57" name="Figura a mano libera 34"/>
              <p:cNvSpPr/>
              <p:nvPr/>
            </p:nvSpPr>
            <p:spPr bwMode="auto">
              <a:xfrm>
                <a:off x="2484438" y="2039952"/>
                <a:ext cx="142875" cy="166688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solidFill>
                <a:schemeClr val="tx1"/>
              </a:solidFill>
              <a:ln>
                <a:noFill/>
                <a:prstDash val="solid"/>
              </a:ln>
            </p:spPr>
            <p:txBody>
              <a:bodyPr wrap="none" lIns="90000" tIns="46800" rIns="90000" bIns="46800" anchor="ctr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defTabSz="914400" eaLnBrk="0" fontAlgn="base" hangingPunct="0">
                  <a:buFont typeface="StarSymbol"/>
                  <a:buNone/>
                  <a:defRPr/>
                </a:pPr>
                <a:endParaRPr lang="en-US" sz="2400" b="1">
                  <a:solidFill>
                    <a:srgbClr val="000000"/>
                  </a:solidFill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  <p:sp>
            <p:nvSpPr>
              <p:cNvPr id="58" name="Figura a mano libera 35"/>
              <p:cNvSpPr/>
              <p:nvPr/>
            </p:nvSpPr>
            <p:spPr bwMode="auto">
              <a:xfrm>
                <a:off x="2341563" y="2206640"/>
                <a:ext cx="142875" cy="163512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solidFill>
                <a:schemeClr val="tx1"/>
              </a:solidFill>
              <a:ln>
                <a:noFill/>
                <a:prstDash val="solid"/>
              </a:ln>
            </p:spPr>
            <p:txBody>
              <a:bodyPr wrap="none" lIns="90000" tIns="46800" rIns="90000" bIns="46800" anchor="ctr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defTabSz="914400" eaLnBrk="0" fontAlgn="base" hangingPunct="0">
                  <a:buFont typeface="StarSymbol"/>
                  <a:buNone/>
                  <a:defRPr/>
                </a:pPr>
                <a:endParaRPr lang="en-US" sz="2400" b="1">
                  <a:solidFill>
                    <a:srgbClr val="000000"/>
                  </a:solidFill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  <p:sp>
            <p:nvSpPr>
              <p:cNvPr id="59" name="Figura a mano libera 36"/>
              <p:cNvSpPr/>
              <p:nvPr/>
            </p:nvSpPr>
            <p:spPr bwMode="auto">
              <a:xfrm>
                <a:off x="2197100" y="2314590"/>
                <a:ext cx="142875" cy="166687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solidFill>
                <a:schemeClr val="tx1"/>
              </a:solidFill>
              <a:ln>
                <a:noFill/>
                <a:prstDash val="solid"/>
              </a:ln>
            </p:spPr>
            <p:txBody>
              <a:bodyPr wrap="none" lIns="90000" tIns="46800" rIns="90000" bIns="46800" anchor="ctr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defTabSz="914400" eaLnBrk="0" fontAlgn="base" hangingPunct="0">
                  <a:buFont typeface="StarSymbol"/>
                  <a:buNone/>
                  <a:defRPr/>
                </a:pPr>
                <a:endParaRPr lang="en-US" sz="2400" b="1">
                  <a:solidFill>
                    <a:srgbClr val="000000"/>
                  </a:solidFill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  <p:sp>
            <p:nvSpPr>
              <p:cNvPr id="60" name="Figura a mano libera 37"/>
              <p:cNvSpPr/>
              <p:nvPr/>
            </p:nvSpPr>
            <p:spPr bwMode="auto">
              <a:xfrm>
                <a:off x="2197100" y="2535252"/>
                <a:ext cx="142875" cy="166688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  <a:prstDash val="solid"/>
              </a:ln>
            </p:spPr>
            <p:txBody>
              <a:bodyPr wrap="none" lIns="90000" tIns="46800" rIns="90000" bIns="46800" anchor="ctr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defTabSz="914400" eaLnBrk="0" fontAlgn="base" hangingPunct="0">
                  <a:buFont typeface="StarSymbol"/>
                  <a:buNone/>
                  <a:defRPr/>
                </a:pPr>
                <a:endParaRPr lang="en-US" sz="2400" b="1">
                  <a:solidFill>
                    <a:srgbClr val="000000"/>
                  </a:solidFill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  <p:sp>
            <p:nvSpPr>
              <p:cNvPr id="61" name="Figura a mano libera 25"/>
              <p:cNvSpPr/>
              <p:nvPr/>
            </p:nvSpPr>
            <p:spPr bwMode="auto">
              <a:xfrm>
                <a:off x="2413000" y="1617677"/>
                <a:ext cx="142875" cy="165100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solidFill>
                <a:schemeClr val="tx2"/>
              </a:solidFill>
              <a:ln>
                <a:noFill/>
                <a:prstDash val="solid"/>
              </a:ln>
            </p:spPr>
            <p:txBody>
              <a:bodyPr wrap="none" lIns="90000" tIns="46800" rIns="90000" bIns="46800" anchor="ctr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defTabSz="914400" eaLnBrk="0" fontAlgn="base" hangingPunct="0">
                  <a:buFont typeface="StarSymbol"/>
                  <a:buNone/>
                  <a:defRPr/>
                </a:pPr>
                <a:endParaRPr lang="en-US" sz="2400" b="1">
                  <a:solidFill>
                    <a:srgbClr val="000000"/>
                  </a:solidFill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  <p:sp>
            <p:nvSpPr>
              <p:cNvPr id="62" name="Figura a mano libera 27"/>
              <p:cNvSpPr/>
              <p:nvPr/>
            </p:nvSpPr>
            <p:spPr bwMode="auto">
              <a:xfrm>
                <a:off x="2486025" y="1782777"/>
                <a:ext cx="142875" cy="165100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solidFill>
                <a:schemeClr val="tx2"/>
              </a:solidFill>
              <a:ln>
                <a:noFill/>
                <a:prstDash val="solid"/>
              </a:ln>
            </p:spPr>
            <p:txBody>
              <a:bodyPr wrap="none" lIns="90000" tIns="46800" rIns="90000" bIns="46800" anchor="ctr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defTabSz="914400" eaLnBrk="0" fontAlgn="base" hangingPunct="0">
                  <a:buFont typeface="StarSymbol"/>
                  <a:buNone/>
                  <a:defRPr/>
                </a:pPr>
                <a:endParaRPr lang="en-US" sz="2400" b="1">
                  <a:solidFill>
                    <a:srgbClr val="000000"/>
                  </a:solidFill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</p:grpSp>
        <p:cxnSp>
          <p:nvCxnSpPr>
            <p:cNvPr id="19464" name="Straight Arrow Connector 55"/>
            <p:cNvCxnSpPr>
              <a:cxnSpLocks noChangeShapeType="1"/>
            </p:cNvCxnSpPr>
            <p:nvPr/>
          </p:nvCxnSpPr>
          <p:spPr bwMode="auto">
            <a:xfrm>
              <a:off x="1484313" y="3305190"/>
              <a:ext cx="574675" cy="1587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9465" name="Straight Arrow Connector 56"/>
            <p:cNvCxnSpPr>
              <a:cxnSpLocks noChangeShapeType="1"/>
            </p:cNvCxnSpPr>
            <p:nvPr/>
          </p:nvCxnSpPr>
          <p:spPr bwMode="auto">
            <a:xfrm rot="10800000" flipV="1">
              <a:off x="1547813" y="2260615"/>
              <a:ext cx="577850" cy="1587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grpSp>
          <p:nvGrpSpPr>
            <p:cNvPr id="19466" name="Group 101"/>
            <p:cNvGrpSpPr>
              <a:grpSpLocks/>
            </p:cNvGrpSpPr>
            <p:nvPr/>
          </p:nvGrpSpPr>
          <p:grpSpPr bwMode="auto">
            <a:xfrm>
              <a:off x="900113" y="2554302"/>
              <a:ext cx="574675" cy="1436688"/>
              <a:chOff x="900113" y="2554302"/>
              <a:chExt cx="574675" cy="1436688"/>
            </a:xfrm>
          </p:grpSpPr>
          <p:sp>
            <p:nvSpPr>
              <p:cNvPr id="84" name="Figura a mano libera 22"/>
              <p:cNvSpPr/>
              <p:nvPr/>
            </p:nvSpPr>
            <p:spPr bwMode="auto">
              <a:xfrm rot="10800000">
                <a:off x="900113" y="2554302"/>
                <a:ext cx="574675" cy="1436688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noFill/>
              <a:ln w="9360">
                <a:solidFill>
                  <a:srgbClr val="000000"/>
                </a:solidFill>
                <a:prstDash val="solid"/>
                <a:miter/>
              </a:ln>
            </p:spPr>
            <p:txBody>
              <a:bodyPr wrap="none" lIns="90000" tIns="46800" rIns="90000" bIns="46800" anchor="ctr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defTabSz="914400" eaLnBrk="0" fontAlgn="base" hangingPunct="0">
                  <a:buFont typeface="StarSymbol"/>
                  <a:buNone/>
                  <a:defRPr/>
                </a:pPr>
                <a:endParaRPr lang="en-US" sz="2400" b="1">
                  <a:solidFill>
                    <a:srgbClr val="000000"/>
                  </a:solidFill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  <p:sp>
            <p:nvSpPr>
              <p:cNvPr id="85" name="Figura a mano libera 23"/>
              <p:cNvSpPr/>
              <p:nvPr/>
            </p:nvSpPr>
            <p:spPr bwMode="auto">
              <a:xfrm rot="10800000">
                <a:off x="1258888" y="3371865"/>
                <a:ext cx="142875" cy="165100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solidFill>
                <a:schemeClr val="tx2"/>
              </a:solidFill>
              <a:ln>
                <a:noFill/>
                <a:prstDash val="solid"/>
              </a:ln>
            </p:spPr>
            <p:txBody>
              <a:bodyPr wrap="none" lIns="90000" tIns="46800" rIns="90000" bIns="46800" anchor="ctr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defTabSz="914400" eaLnBrk="0" fontAlgn="base" hangingPunct="0">
                  <a:buFont typeface="StarSymbol"/>
                  <a:buNone/>
                  <a:defRPr/>
                </a:pPr>
                <a:endParaRPr lang="en-US" sz="2400" b="1">
                  <a:solidFill>
                    <a:srgbClr val="000000"/>
                  </a:solidFill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  <p:sp>
            <p:nvSpPr>
              <p:cNvPr id="86" name="Figura a mano libera 24"/>
              <p:cNvSpPr/>
              <p:nvPr/>
            </p:nvSpPr>
            <p:spPr bwMode="auto">
              <a:xfrm rot="10800000">
                <a:off x="1185863" y="3703652"/>
                <a:ext cx="142875" cy="165100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solidFill>
                <a:schemeClr val="tx2"/>
              </a:solidFill>
              <a:ln>
                <a:noFill/>
                <a:prstDash val="solid"/>
              </a:ln>
            </p:spPr>
            <p:txBody>
              <a:bodyPr wrap="none" lIns="90000" tIns="46800" rIns="90000" bIns="46800" anchor="ctr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defTabSz="914400" eaLnBrk="0" fontAlgn="base" hangingPunct="0">
                  <a:buFont typeface="StarSymbol"/>
                  <a:buNone/>
                  <a:defRPr/>
                </a:pPr>
                <a:endParaRPr lang="en-US" sz="2400" b="1">
                  <a:solidFill>
                    <a:srgbClr val="000000"/>
                  </a:solidFill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  <p:sp>
            <p:nvSpPr>
              <p:cNvPr id="87" name="Figura a mano libera 26"/>
              <p:cNvSpPr/>
              <p:nvPr/>
            </p:nvSpPr>
            <p:spPr bwMode="auto">
              <a:xfrm rot="10800000">
                <a:off x="1185863" y="3538552"/>
                <a:ext cx="142875" cy="165100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solidFill>
                <a:schemeClr val="tx2"/>
              </a:solidFill>
              <a:ln>
                <a:noFill/>
                <a:prstDash val="solid"/>
              </a:ln>
            </p:spPr>
            <p:txBody>
              <a:bodyPr wrap="none" lIns="90000" tIns="46800" rIns="90000" bIns="46800" anchor="ctr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defTabSz="914400" eaLnBrk="0" fontAlgn="base" hangingPunct="0">
                  <a:buFont typeface="StarSymbol"/>
                  <a:buNone/>
                  <a:defRPr/>
                </a:pPr>
                <a:endParaRPr lang="en-US" sz="2400" b="1">
                  <a:solidFill>
                    <a:srgbClr val="000000"/>
                  </a:solidFill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  <p:sp>
            <p:nvSpPr>
              <p:cNvPr id="88" name="Figura a mano libera 28"/>
              <p:cNvSpPr/>
              <p:nvPr/>
            </p:nvSpPr>
            <p:spPr bwMode="auto">
              <a:xfrm rot="10800000">
                <a:off x="1114425" y="2598752"/>
                <a:ext cx="142875" cy="165100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  <a:prstDash val="solid"/>
              </a:ln>
            </p:spPr>
            <p:txBody>
              <a:bodyPr wrap="none" lIns="90000" tIns="46800" rIns="90000" bIns="46800" anchor="ctr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defTabSz="914400" eaLnBrk="0" fontAlgn="base" hangingPunct="0">
                  <a:buFont typeface="StarSymbol"/>
                  <a:buNone/>
                  <a:defRPr/>
                </a:pPr>
                <a:endParaRPr lang="en-US" sz="2400" b="1">
                  <a:solidFill>
                    <a:srgbClr val="000000"/>
                  </a:solidFill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  <p:sp>
            <p:nvSpPr>
              <p:cNvPr id="89" name="Figura a mano libera 29"/>
              <p:cNvSpPr/>
              <p:nvPr/>
            </p:nvSpPr>
            <p:spPr bwMode="auto">
              <a:xfrm rot="10800000">
                <a:off x="971550" y="2757502"/>
                <a:ext cx="142875" cy="166688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  <a:prstDash val="solid"/>
              </a:ln>
            </p:spPr>
            <p:txBody>
              <a:bodyPr wrap="none" lIns="90000" tIns="46800" rIns="90000" bIns="46800" anchor="ctr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defTabSz="914400" eaLnBrk="0" fontAlgn="base" hangingPunct="0">
                  <a:buFont typeface="StarSymbol"/>
                  <a:buNone/>
                  <a:defRPr/>
                </a:pPr>
                <a:endParaRPr lang="en-US" sz="2400" b="1">
                  <a:solidFill>
                    <a:srgbClr val="000000"/>
                  </a:solidFill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  <p:sp>
            <p:nvSpPr>
              <p:cNvPr id="90" name="Figura a mano libera 30"/>
              <p:cNvSpPr/>
              <p:nvPr/>
            </p:nvSpPr>
            <p:spPr bwMode="auto">
              <a:xfrm rot="10800000">
                <a:off x="1114425" y="2819415"/>
                <a:ext cx="142875" cy="165100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  <a:prstDash val="solid"/>
              </a:ln>
            </p:spPr>
            <p:txBody>
              <a:bodyPr wrap="none" lIns="90000" tIns="46800" rIns="90000" bIns="46800" anchor="ctr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defTabSz="914400" eaLnBrk="0" fontAlgn="base" hangingPunct="0">
                  <a:buFont typeface="StarSymbol"/>
                  <a:buNone/>
                  <a:defRPr/>
                </a:pPr>
                <a:endParaRPr lang="en-US" sz="2400" b="1">
                  <a:solidFill>
                    <a:srgbClr val="000000"/>
                  </a:solidFill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  <p:sp>
            <p:nvSpPr>
              <p:cNvPr id="91" name="Figura a mano libera 31"/>
              <p:cNvSpPr/>
              <p:nvPr/>
            </p:nvSpPr>
            <p:spPr bwMode="auto">
              <a:xfrm rot="10800000">
                <a:off x="971550" y="3022615"/>
                <a:ext cx="142875" cy="166687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solidFill>
                <a:schemeClr val="tx1"/>
              </a:solidFill>
              <a:ln>
                <a:noFill/>
                <a:prstDash val="solid"/>
              </a:ln>
            </p:spPr>
            <p:txBody>
              <a:bodyPr wrap="none" lIns="90000" tIns="46800" rIns="90000" bIns="46800" anchor="ctr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defTabSz="914400" eaLnBrk="0" fontAlgn="base" hangingPunct="0">
                  <a:buFont typeface="StarSymbol"/>
                  <a:buNone/>
                  <a:defRPr/>
                </a:pPr>
                <a:endParaRPr lang="en-US" sz="2400" b="1">
                  <a:solidFill>
                    <a:srgbClr val="000000"/>
                  </a:solidFill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  <p:sp>
            <p:nvSpPr>
              <p:cNvPr id="92" name="Figura a mano libera 32"/>
              <p:cNvSpPr/>
              <p:nvPr/>
            </p:nvSpPr>
            <p:spPr bwMode="auto">
              <a:xfrm rot="10800000">
                <a:off x="1114425" y="3371865"/>
                <a:ext cx="142875" cy="165100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solidFill>
                <a:schemeClr val="tx1"/>
              </a:solidFill>
              <a:ln>
                <a:noFill/>
                <a:prstDash val="solid"/>
              </a:ln>
            </p:spPr>
            <p:txBody>
              <a:bodyPr wrap="none" lIns="90000" tIns="46800" rIns="90000" bIns="46800" anchor="ctr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defTabSz="914400" eaLnBrk="0" fontAlgn="base" hangingPunct="0">
                  <a:buFont typeface="StarSymbol"/>
                  <a:buNone/>
                  <a:defRPr/>
                </a:pPr>
                <a:endParaRPr lang="en-US" sz="2400" b="1">
                  <a:solidFill>
                    <a:srgbClr val="000000"/>
                  </a:solidFill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  <p:sp>
            <p:nvSpPr>
              <p:cNvPr id="93" name="Figura a mano libera 33"/>
              <p:cNvSpPr/>
              <p:nvPr/>
            </p:nvSpPr>
            <p:spPr bwMode="auto">
              <a:xfrm rot="10800000">
                <a:off x="1258888" y="3198827"/>
                <a:ext cx="142875" cy="166688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solidFill>
                <a:schemeClr val="tx1"/>
              </a:solidFill>
              <a:ln>
                <a:noFill/>
                <a:prstDash val="solid"/>
              </a:ln>
            </p:spPr>
            <p:txBody>
              <a:bodyPr wrap="none" lIns="90000" tIns="46800" rIns="90000" bIns="46800" anchor="ctr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defTabSz="914400" eaLnBrk="0" fontAlgn="base" hangingPunct="0">
                  <a:buFont typeface="StarSymbol"/>
                  <a:buNone/>
                  <a:defRPr/>
                </a:pPr>
                <a:endParaRPr lang="en-US" sz="2400" b="1">
                  <a:solidFill>
                    <a:srgbClr val="000000"/>
                  </a:solidFill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  <p:sp>
            <p:nvSpPr>
              <p:cNvPr id="94" name="Figura a mano libera 34"/>
              <p:cNvSpPr/>
              <p:nvPr/>
            </p:nvSpPr>
            <p:spPr bwMode="auto">
              <a:xfrm rot="10800000">
                <a:off x="971550" y="3254390"/>
                <a:ext cx="142875" cy="166687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solidFill>
                <a:schemeClr val="tx1"/>
              </a:solidFill>
              <a:ln>
                <a:noFill/>
                <a:prstDash val="solid"/>
              </a:ln>
            </p:spPr>
            <p:txBody>
              <a:bodyPr wrap="none" lIns="90000" tIns="46800" rIns="90000" bIns="46800" anchor="ctr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defTabSz="914400" eaLnBrk="0" fontAlgn="base" hangingPunct="0">
                  <a:buFont typeface="StarSymbol"/>
                  <a:buNone/>
                  <a:defRPr/>
                </a:pPr>
                <a:endParaRPr lang="en-US" sz="2400" b="1">
                  <a:solidFill>
                    <a:srgbClr val="000000"/>
                  </a:solidFill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  <p:sp>
            <p:nvSpPr>
              <p:cNvPr id="95" name="Figura a mano libera 35"/>
              <p:cNvSpPr/>
              <p:nvPr/>
            </p:nvSpPr>
            <p:spPr bwMode="auto">
              <a:xfrm rot="10800000">
                <a:off x="1114425" y="3095640"/>
                <a:ext cx="142875" cy="165100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solidFill>
                <a:schemeClr val="tx1"/>
              </a:solidFill>
              <a:ln>
                <a:noFill/>
                <a:prstDash val="solid"/>
              </a:ln>
            </p:spPr>
            <p:txBody>
              <a:bodyPr wrap="none" lIns="90000" tIns="46800" rIns="90000" bIns="46800" anchor="ctr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defTabSz="914400" eaLnBrk="0" fontAlgn="base" hangingPunct="0">
                  <a:buFont typeface="StarSymbol"/>
                  <a:buNone/>
                  <a:defRPr/>
                </a:pPr>
                <a:endParaRPr lang="en-US" sz="2400" b="1">
                  <a:solidFill>
                    <a:srgbClr val="000000"/>
                  </a:solidFill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  <p:sp>
            <p:nvSpPr>
              <p:cNvPr id="96" name="Figura a mano libera 36"/>
              <p:cNvSpPr/>
              <p:nvPr/>
            </p:nvSpPr>
            <p:spPr bwMode="auto">
              <a:xfrm rot="10800000">
                <a:off x="1258888" y="2978165"/>
                <a:ext cx="142875" cy="166687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solidFill>
                <a:schemeClr val="tx1"/>
              </a:solidFill>
              <a:ln>
                <a:noFill/>
                <a:prstDash val="solid"/>
              </a:ln>
            </p:spPr>
            <p:txBody>
              <a:bodyPr wrap="none" lIns="90000" tIns="46800" rIns="90000" bIns="46800" anchor="ctr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defTabSz="914400" eaLnBrk="0" fontAlgn="base" hangingPunct="0">
                  <a:buFont typeface="StarSymbol"/>
                  <a:buNone/>
                  <a:defRPr/>
                </a:pPr>
                <a:endParaRPr lang="en-US" sz="2400" b="1">
                  <a:solidFill>
                    <a:srgbClr val="000000"/>
                  </a:solidFill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  <p:sp>
            <p:nvSpPr>
              <p:cNvPr id="97" name="Figura a mano libera 37"/>
              <p:cNvSpPr/>
              <p:nvPr/>
            </p:nvSpPr>
            <p:spPr bwMode="auto">
              <a:xfrm rot="10800000">
                <a:off x="1258888" y="2757502"/>
                <a:ext cx="142875" cy="166688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  <a:prstDash val="solid"/>
              </a:ln>
            </p:spPr>
            <p:txBody>
              <a:bodyPr wrap="none" lIns="90000" tIns="46800" rIns="90000" bIns="46800" anchor="ctr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defTabSz="914400" eaLnBrk="0" fontAlgn="base" hangingPunct="0">
                  <a:buFont typeface="StarSymbol"/>
                  <a:buNone/>
                  <a:defRPr/>
                </a:pPr>
                <a:endParaRPr lang="en-US" sz="2400" b="1">
                  <a:solidFill>
                    <a:srgbClr val="000000"/>
                  </a:solidFill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  <p:sp>
            <p:nvSpPr>
              <p:cNvPr id="98" name="Figura a mano libera 25"/>
              <p:cNvSpPr/>
              <p:nvPr/>
            </p:nvSpPr>
            <p:spPr bwMode="auto">
              <a:xfrm rot="10800000">
                <a:off x="1042988" y="3684602"/>
                <a:ext cx="142875" cy="165100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solidFill>
                <a:schemeClr val="tx2"/>
              </a:solidFill>
              <a:ln>
                <a:noFill/>
                <a:prstDash val="solid"/>
              </a:ln>
            </p:spPr>
            <p:txBody>
              <a:bodyPr wrap="none" lIns="90000" tIns="46800" rIns="90000" bIns="46800" anchor="ctr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defTabSz="914400" eaLnBrk="0" fontAlgn="base" hangingPunct="0">
                  <a:buFont typeface="StarSymbol"/>
                  <a:buNone/>
                  <a:defRPr/>
                </a:pPr>
                <a:endParaRPr lang="en-US" sz="2400" b="1">
                  <a:solidFill>
                    <a:srgbClr val="000000"/>
                  </a:solidFill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  <p:sp>
            <p:nvSpPr>
              <p:cNvPr id="99" name="Figura a mano libera 27"/>
              <p:cNvSpPr/>
              <p:nvPr/>
            </p:nvSpPr>
            <p:spPr bwMode="auto">
              <a:xfrm rot="10800000">
                <a:off x="969963" y="3519502"/>
                <a:ext cx="142875" cy="165100"/>
              </a:xfrm>
              <a:custGeom>
                <a:avLst/>
                <a:gdLst>
                  <a:gd name="f0" fmla="val 10800000"/>
                  <a:gd name="f1" fmla="val 5400000"/>
                  <a:gd name="f2" fmla="val 180"/>
                  <a:gd name="f3" fmla="val w"/>
                  <a:gd name="f4" fmla="val h"/>
                  <a:gd name="f5" fmla="*/ 5419351 1 1725033"/>
                  <a:gd name="f6" fmla="*/ 10800 10800 1"/>
                  <a:gd name="f7" fmla="+- 0 0 0"/>
                  <a:gd name="f8" fmla="+- 0 0 360"/>
                  <a:gd name="f9" fmla="val 10800"/>
                  <a:gd name="f10" fmla="*/ f3 1 21600"/>
                  <a:gd name="f11" fmla="*/ f4 1 21600"/>
                  <a:gd name="f12" fmla="*/ 0 f5 1"/>
                  <a:gd name="f13" fmla="*/ f7 f0 1"/>
                  <a:gd name="f14" fmla="*/ f8 f0 1"/>
                  <a:gd name="f15" fmla="*/ 3163 f10 1"/>
                  <a:gd name="f16" fmla="*/ 18437 f10 1"/>
                  <a:gd name="f17" fmla="*/ 18437 f11 1"/>
                  <a:gd name="f18" fmla="*/ 3163 f11 1"/>
                  <a:gd name="f19" fmla="*/ f12 1 f2"/>
                  <a:gd name="f20" fmla="*/ f13 1 f2"/>
                  <a:gd name="f21" fmla="*/ f14 1 f2"/>
                  <a:gd name="f22" fmla="*/ 10800 f10 1"/>
                  <a:gd name="f23" fmla="*/ 0 f11 1"/>
                  <a:gd name="f24" fmla="*/ 0 f10 1"/>
                  <a:gd name="f25" fmla="*/ 10800 f11 1"/>
                  <a:gd name="f26" fmla="*/ 21600 f11 1"/>
                  <a:gd name="f27" fmla="*/ 21600 f10 1"/>
                  <a:gd name="f28" fmla="+- 0 0 f19"/>
                  <a:gd name="f29" fmla="+- f20 0 f1"/>
                  <a:gd name="f30" fmla="+- f21 0 f1"/>
                  <a:gd name="f31" fmla="*/ f28 f0 1"/>
                  <a:gd name="f32" fmla="+- f30 0 f29"/>
                  <a:gd name="f33" fmla="*/ f31 1 f5"/>
                  <a:gd name="f34" fmla="+- f33 0 f1"/>
                  <a:gd name="f35" fmla="cos 1 f34"/>
                  <a:gd name="f36" fmla="sin 1 f34"/>
                  <a:gd name="f37" fmla="+- 0 0 f35"/>
                  <a:gd name="f38" fmla="+- 0 0 f36"/>
                  <a:gd name="f39" fmla="*/ 10800 f37 1"/>
                  <a:gd name="f40" fmla="*/ 10800 f38 1"/>
                  <a:gd name="f41" fmla="*/ f39 f39 1"/>
                  <a:gd name="f42" fmla="*/ f40 f40 1"/>
                  <a:gd name="f43" fmla="+- f41 f42 0"/>
                  <a:gd name="f44" fmla="sqrt f43"/>
                  <a:gd name="f45" fmla="*/ f6 1 f44"/>
                  <a:gd name="f46" fmla="*/ f37 f45 1"/>
                  <a:gd name="f47" fmla="*/ f38 f45 1"/>
                  <a:gd name="f48" fmla="+- 10800 0 f46"/>
                  <a:gd name="f49" fmla="+- 10800 0 f47"/>
                </a:gdLst>
                <a:ahLst/>
                <a:cxnLst>
                  <a:cxn ang="3cd4">
                    <a:pos x="hc" y="t"/>
                  </a:cxn>
                  <a:cxn ang="0">
                    <a:pos x="r" y="vc"/>
                  </a:cxn>
                  <a:cxn ang="cd4">
                    <a:pos x="hc" y="b"/>
                  </a:cxn>
                  <a:cxn ang="cd2">
                    <a:pos x="l" y="vc"/>
                  </a:cxn>
                  <a:cxn ang="f29">
                    <a:pos x="f22" y="f23"/>
                  </a:cxn>
                  <a:cxn ang="f29">
                    <a:pos x="f15" y="f18"/>
                  </a:cxn>
                  <a:cxn ang="f29">
                    <a:pos x="f24" y="f25"/>
                  </a:cxn>
                  <a:cxn ang="f29">
                    <a:pos x="f15" y="f17"/>
                  </a:cxn>
                  <a:cxn ang="f29">
                    <a:pos x="f22" y="f26"/>
                  </a:cxn>
                  <a:cxn ang="f29">
                    <a:pos x="f16" y="f17"/>
                  </a:cxn>
                  <a:cxn ang="f29">
                    <a:pos x="f27" y="f25"/>
                  </a:cxn>
                  <a:cxn ang="f29">
                    <a:pos x="f16" y="f18"/>
                  </a:cxn>
                </a:cxnLst>
                <a:rect l="f15" t="f18" r="f16" b="f17"/>
                <a:pathLst>
                  <a:path w="21600" h="21600">
                    <a:moveTo>
                      <a:pt x="f48" y="f49"/>
                    </a:moveTo>
                    <a:arcTo wR="f9" hR="f9" stAng="f29" swAng="f32"/>
                    <a:close/>
                  </a:path>
                </a:pathLst>
              </a:custGeom>
              <a:solidFill>
                <a:schemeClr val="tx2"/>
              </a:solidFill>
              <a:ln>
                <a:noFill/>
                <a:prstDash val="solid"/>
              </a:ln>
            </p:spPr>
            <p:txBody>
              <a:bodyPr wrap="none" lIns="90000" tIns="46800" rIns="90000" bIns="46800" anchor="ctr" compatLnSpc="0">
                <a:spAutoFit/>
              </a:bodyPr>
              <a:lstStyle>
                <a:defPPr lvl="0">
                  <a:buSzPct val="45000"/>
                  <a:buFont typeface="StarSymbol"/>
                  <a:buNone/>
                </a:defPPr>
                <a:lvl1pPr lvl="0">
                  <a:buSzPct val="45000"/>
                  <a:buFont typeface="StarSymbol"/>
                  <a:buChar char="●"/>
                </a:lvl1pPr>
                <a:lvl2pPr lvl="1">
                  <a:buSzPct val="45000"/>
                  <a:buFont typeface="StarSymbol"/>
                  <a:buChar char="●"/>
                </a:lvl2pPr>
                <a:lvl3pPr lvl="2">
                  <a:buSzPct val="45000"/>
                  <a:buFont typeface="StarSymbol"/>
                  <a:buChar char="●"/>
                </a:lvl3pPr>
                <a:lvl4pPr lvl="3">
                  <a:buSzPct val="45000"/>
                  <a:buFont typeface="StarSymbol"/>
                  <a:buChar char="●"/>
                </a:lvl4pPr>
                <a:lvl5pPr lvl="4">
                  <a:buSzPct val="45000"/>
                  <a:buFont typeface="StarSymbol"/>
                  <a:buChar char="●"/>
                </a:lvl5pPr>
                <a:lvl6pPr lvl="5">
                  <a:buSzPct val="45000"/>
                  <a:buFont typeface="StarSymbol"/>
                  <a:buChar char="●"/>
                </a:lvl6pPr>
                <a:lvl7pPr lvl="6">
                  <a:buSzPct val="45000"/>
                  <a:buFont typeface="StarSymbol"/>
                  <a:buChar char="●"/>
                </a:lvl7pPr>
                <a:lvl8pPr lvl="7">
                  <a:buSzPct val="45000"/>
                  <a:buFont typeface="StarSymbol"/>
                  <a:buChar char="●"/>
                </a:lvl8pPr>
                <a:lvl9pPr lvl="8">
                  <a:buSzPct val="45000"/>
                  <a:buFont typeface="StarSymbol"/>
                  <a:buChar char="●"/>
                </a:lvl9pPr>
              </a:lstStyle>
              <a:p>
                <a:pPr defTabSz="914400" eaLnBrk="0" fontAlgn="base" hangingPunct="0">
                  <a:buFont typeface="StarSymbol"/>
                  <a:buNone/>
                  <a:defRPr/>
                </a:pPr>
                <a:endParaRPr lang="en-US" sz="2400" b="1">
                  <a:solidFill>
                    <a:srgbClr val="000000"/>
                  </a:solidFill>
                  <a:latin typeface="Liberation Sans" pitchFamily="18"/>
                  <a:ea typeface="DejaVu Sans" pitchFamily="2"/>
                  <a:cs typeface="DejaVu Sans" pitchFamily="2"/>
                </a:endParaRPr>
              </a:p>
            </p:txBody>
          </p:sp>
        </p:grpSp>
        <p:cxnSp>
          <p:nvCxnSpPr>
            <p:cNvPr id="19467" name="Straight Arrow Connector 85"/>
            <p:cNvCxnSpPr>
              <a:cxnSpLocks noChangeShapeType="1"/>
            </p:cNvCxnSpPr>
            <p:nvPr/>
          </p:nvCxnSpPr>
          <p:spPr bwMode="auto">
            <a:xfrm rot="5400000">
              <a:off x="1259681" y="2766234"/>
              <a:ext cx="1008063" cy="0"/>
            </a:xfrm>
            <a:prstGeom prst="straightConnector1">
              <a:avLst/>
            </a:prstGeom>
            <a:noFill/>
            <a:ln w="38100">
              <a:solidFill>
                <a:srgbClr val="4F81BD"/>
              </a:solidFill>
              <a:round/>
              <a:headEnd type="arrow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00" name="Content Placeholder 90"/>
          <p:cNvSpPr>
            <a:spLocks noGrp="1"/>
          </p:cNvSpPr>
          <p:nvPr>
            <p:ph sz="half" idx="2"/>
          </p:nvPr>
        </p:nvSpPr>
        <p:spPr>
          <a:xfrm>
            <a:off x="3286125" y="3857625"/>
            <a:ext cx="5857875" cy="2152650"/>
          </a:xfrm>
        </p:spPr>
        <p:txBody>
          <a:bodyPr/>
          <a:lstStyle/>
          <a:p>
            <a:pPr lvl="1">
              <a:buFontTx/>
              <a:buNone/>
            </a:pPr>
            <a:endParaRPr lang="fr-FR" sz="1600">
              <a:latin typeface="Arial" charset="0"/>
              <a:ea typeface="ＭＳ Ｐゴシック" charset="0"/>
              <a:sym typeface="Wingdings" charset="0"/>
            </a:endParaRPr>
          </a:p>
          <a:p>
            <a:r>
              <a:rPr lang="fr-FR" sz="2000">
                <a:latin typeface="Arial" charset="0"/>
                <a:ea typeface="ＭＳ Ｐゴシック" charset="0"/>
                <a:cs typeface="ＭＳ Ｐゴシック" charset="0"/>
              </a:rPr>
              <a:t>Central collision</a:t>
            </a:r>
          </a:p>
          <a:p>
            <a:pPr lvl="1"/>
            <a:r>
              <a:rPr lang="fr-FR" sz="1600">
                <a:latin typeface="Arial" charset="0"/>
                <a:ea typeface="ＭＳ Ｐゴシック" charset="0"/>
              </a:rPr>
              <a:t>Small </a:t>
            </a:r>
            <a:r>
              <a:rPr lang="fr-FR" sz="1600">
                <a:solidFill>
                  <a:srgbClr val="0000FF"/>
                </a:solidFill>
                <a:latin typeface="Arial" charset="0"/>
                <a:ea typeface="ＭＳ Ｐゴシック" charset="0"/>
              </a:rPr>
              <a:t>distance</a:t>
            </a:r>
            <a:r>
              <a:rPr lang="fr-FR" sz="1600">
                <a:latin typeface="Arial" charset="0"/>
                <a:ea typeface="ＭＳ Ｐゴシック" charset="0"/>
              </a:rPr>
              <a:t> between the centres of the nuclei</a:t>
            </a:r>
          </a:p>
          <a:p>
            <a:pPr lvl="1"/>
            <a:r>
              <a:rPr lang="fr-FR" sz="1600">
                <a:latin typeface="Arial" charset="0"/>
                <a:ea typeface="ＭＳ Ｐゴシック" charset="0"/>
              </a:rPr>
              <a:t>Large number of </a:t>
            </a:r>
            <a:r>
              <a:rPr lang="fr-FR" sz="1600">
                <a:solidFill>
                  <a:srgbClr val="FF0000"/>
                </a:solidFill>
                <a:latin typeface="Arial" charset="0"/>
                <a:ea typeface="ＭＳ Ｐゴシック" charset="0"/>
              </a:rPr>
              <a:t>participants</a:t>
            </a:r>
            <a:endParaRPr lang="fr-FR" sz="1600">
              <a:latin typeface="Arial" charset="0"/>
              <a:ea typeface="ＭＳ Ｐゴシック" charset="0"/>
            </a:endParaRPr>
          </a:p>
          <a:p>
            <a:pPr lvl="1"/>
            <a:r>
              <a:rPr lang="fr-FR" sz="1600">
                <a:latin typeface="Arial" charset="0"/>
                <a:ea typeface="ＭＳ Ｐゴシック" charset="0"/>
              </a:rPr>
              <a:t>Many charged particles produced (high multiplicity)</a:t>
            </a:r>
          </a:p>
        </p:txBody>
      </p:sp>
      <p:sp>
        <p:nvSpPr>
          <p:cNvPr id="1946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5F698ACB-B8AF-FB46-9B71-0794922408B1}" type="slidenum">
              <a:rPr lang="en-US" sz="1400" b="0">
                <a:solidFill>
                  <a:srgbClr val="000000"/>
                </a:solidFill>
              </a:rPr>
              <a:pPr/>
              <a:t>12</a:t>
            </a:fld>
            <a:endParaRPr lang="en-US" sz="1400" b="0">
              <a:solidFill>
                <a:srgbClr val="00000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l-GR" smtClean="0">
                <a:solidFill>
                  <a:srgbClr val="000000"/>
                </a:solidFill>
              </a:rPr>
              <a:t>03.11.2023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440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440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440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500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5" grpId="0" build="p"/>
      <p:bldP spid="100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88125" y="6545263"/>
            <a:ext cx="2133600" cy="196850"/>
          </a:xfrm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endParaRPr lang="en-GB" sz="1400" b="0">
              <a:solidFill>
                <a:srgbClr val="000000"/>
              </a:solidFill>
            </a:endParaRPr>
          </a:p>
        </p:txBody>
      </p:sp>
      <p:pic>
        <p:nvPicPr>
          <p:cNvPr id="20482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48"/>
          <a:stretch>
            <a:fillRect/>
          </a:stretch>
        </p:blipFill>
        <p:spPr bwMode="auto">
          <a:xfrm>
            <a:off x="4494213" y="1836738"/>
            <a:ext cx="4649787" cy="2735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9" name="Content Placeholder 90"/>
          <p:cNvSpPr>
            <a:spLocks noGrp="1"/>
          </p:cNvSpPr>
          <p:nvPr>
            <p:ph sz="half" idx="2"/>
          </p:nvPr>
        </p:nvSpPr>
        <p:spPr>
          <a:xfrm>
            <a:off x="20638" y="2133600"/>
            <a:ext cx="4537075" cy="2011363"/>
          </a:xfrm>
        </p:spPr>
        <p:txBody>
          <a:bodyPr/>
          <a:lstStyle/>
          <a:p>
            <a:pPr>
              <a:buFontTx/>
              <a:buNone/>
              <a:defRPr/>
            </a:pPr>
            <a:r>
              <a:rPr lang="fr-FR" sz="2000" dirty="0" smtClean="0"/>
              <a:t>	</a:t>
            </a:r>
            <a:r>
              <a:rPr lang="fr-FR" sz="1800" dirty="0" smtClean="0"/>
              <a:t>Distribution of the signal amplitude of V0 (plastic </a:t>
            </a:r>
            <a:r>
              <a:rPr lang="fr-FR" sz="1800" dirty="0" err="1" smtClean="0"/>
              <a:t>scintillators</a:t>
            </a:r>
            <a:r>
              <a:rPr lang="fr-FR" sz="1800" dirty="0" smtClean="0"/>
              <a:t> )</a:t>
            </a:r>
          </a:p>
          <a:p>
            <a:pPr>
              <a:buFontTx/>
              <a:buNone/>
              <a:defRPr/>
            </a:pPr>
            <a:r>
              <a:rPr lang="fr-FR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fr-FR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red</a:t>
            </a:r>
            <a:r>
              <a:rPr lang="fr-FR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line : </a:t>
            </a:r>
            <a:r>
              <a:rPr lang="fr-FR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described</a:t>
            </a:r>
            <a:r>
              <a:rPr lang="fr-FR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by model (Glauber)</a:t>
            </a:r>
            <a:r>
              <a:rPr lang="en-GB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</a:p>
        </p:txBody>
      </p:sp>
      <p:sp>
        <p:nvSpPr>
          <p:cNvPr id="45070" name="TextBox 98"/>
          <p:cNvSpPr txBox="1">
            <a:spLocks noChangeArrowheads="1"/>
          </p:cNvSpPr>
          <p:nvPr/>
        </p:nvSpPr>
        <p:spPr bwMode="auto">
          <a:xfrm>
            <a:off x="7667625" y="5084763"/>
            <a:ext cx="12255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000" dirty="0">
                <a:solidFill>
                  <a:srgbClr val="FF0000"/>
                </a:solidFill>
                <a:latin typeface="Arial"/>
                <a:ea typeface="ＭＳ Ｐゴシック" charset="0"/>
                <a:cs typeface="ＭＳ Ｐゴシック" charset="0"/>
              </a:rPr>
              <a:t>c</a:t>
            </a:r>
            <a:r>
              <a:rPr lang="en-GB" sz="2000" dirty="0" err="1">
                <a:solidFill>
                  <a:srgbClr val="FF0000"/>
                </a:solidFill>
                <a:latin typeface="Arial"/>
                <a:ea typeface="ＭＳ Ｐゴシック" charset="0"/>
                <a:cs typeface="ＭＳ Ｐゴシック" charset="0"/>
              </a:rPr>
              <a:t>entral</a:t>
            </a:r>
            <a:endParaRPr lang="en-GB" sz="2000" dirty="0">
              <a:solidFill>
                <a:srgbClr val="FF0000"/>
              </a:solidFill>
              <a:latin typeface="Arial"/>
              <a:ea typeface="ＭＳ Ｐゴシック" charset="0"/>
              <a:cs typeface="ＭＳ Ｐゴシック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sz="2000" dirty="0">
                <a:solidFill>
                  <a:srgbClr val="FF0000"/>
                </a:solidFill>
                <a:latin typeface="Arial"/>
                <a:ea typeface="ＭＳ Ｐゴシック" charset="0"/>
                <a:cs typeface="ＭＳ Ｐゴシック" charset="0"/>
              </a:rPr>
              <a:t>collisions</a:t>
            </a:r>
            <a:endParaRPr lang="fr-FR" sz="2000" dirty="0">
              <a:solidFill>
                <a:srgbClr val="FF0000"/>
              </a:solidFill>
              <a:latin typeface="Arial"/>
              <a:ea typeface="ＭＳ Ｐゴシック" charset="0"/>
              <a:cs typeface="ＭＳ Ｐゴシック" charset="0"/>
            </a:endParaRPr>
          </a:p>
        </p:txBody>
      </p:sp>
      <p:sp>
        <p:nvSpPr>
          <p:cNvPr id="20485" name="TextBox 99"/>
          <p:cNvSpPr txBox="1">
            <a:spLocks noChangeArrowheads="1"/>
          </p:cNvSpPr>
          <p:nvPr/>
        </p:nvSpPr>
        <p:spPr bwMode="auto">
          <a:xfrm>
            <a:off x="5076825" y="5157788"/>
            <a:ext cx="132556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b="0" smtClean="0">
                <a:solidFill>
                  <a:srgbClr val="FF0000"/>
                </a:solidFill>
              </a:rPr>
              <a:t>p</a:t>
            </a:r>
            <a:r>
              <a:rPr lang="fr-FR" sz="2000" b="0" smtClean="0">
                <a:solidFill>
                  <a:srgbClr val="FF0000"/>
                </a:solidFill>
              </a:rPr>
              <a:t>eripheral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sz="2000" b="0" smtClean="0">
                <a:solidFill>
                  <a:srgbClr val="FF0000"/>
                </a:solidFill>
              </a:rPr>
              <a:t>collisions</a:t>
            </a:r>
          </a:p>
        </p:txBody>
      </p:sp>
      <p:sp>
        <p:nvSpPr>
          <p:cNvPr id="20486" name="Oval 9"/>
          <p:cNvSpPr>
            <a:spLocks noChangeArrowheads="1"/>
          </p:cNvSpPr>
          <p:nvPr/>
        </p:nvSpPr>
        <p:spPr bwMode="auto">
          <a:xfrm>
            <a:off x="8007350" y="4664075"/>
            <a:ext cx="395288" cy="395288"/>
          </a:xfrm>
          <a:prstGeom prst="ellipse">
            <a:avLst/>
          </a:prstGeom>
          <a:solidFill>
            <a:srgbClr val="FFCC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2075" tIns="46038" rIns="92075" bIns="46038" anchor="ctr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 b="1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0487" name="Oval 10"/>
          <p:cNvSpPr>
            <a:spLocks noChangeArrowheads="1"/>
          </p:cNvSpPr>
          <p:nvPr/>
        </p:nvSpPr>
        <p:spPr bwMode="auto">
          <a:xfrm>
            <a:off x="8110538" y="4662488"/>
            <a:ext cx="395287" cy="395287"/>
          </a:xfrm>
          <a:prstGeom prst="ellipse">
            <a:avLst/>
          </a:prstGeom>
          <a:solidFill>
            <a:srgbClr val="CCFFCC">
              <a:alpha val="54901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2075" tIns="46038" rIns="92075" bIns="46038" anchor="ctr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 b="1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0488" name="Oval 9"/>
          <p:cNvSpPr>
            <a:spLocks noChangeArrowheads="1"/>
          </p:cNvSpPr>
          <p:nvPr/>
        </p:nvSpPr>
        <p:spPr bwMode="auto">
          <a:xfrm>
            <a:off x="5351463" y="4675188"/>
            <a:ext cx="395287" cy="395287"/>
          </a:xfrm>
          <a:prstGeom prst="ellipse">
            <a:avLst/>
          </a:prstGeom>
          <a:solidFill>
            <a:srgbClr val="FFCC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2075" tIns="46038" rIns="92075" bIns="46038" anchor="ctr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 b="1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0489" name="Oval 10"/>
          <p:cNvSpPr>
            <a:spLocks noChangeArrowheads="1"/>
          </p:cNvSpPr>
          <p:nvPr/>
        </p:nvSpPr>
        <p:spPr bwMode="auto">
          <a:xfrm>
            <a:off x="5603875" y="4673600"/>
            <a:ext cx="395288" cy="395288"/>
          </a:xfrm>
          <a:prstGeom prst="ellipse">
            <a:avLst/>
          </a:prstGeom>
          <a:solidFill>
            <a:srgbClr val="CCFFCC">
              <a:alpha val="54901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2075" tIns="46038" rIns="92075" bIns="46038" anchor="ctr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 b="1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cxnSp>
        <p:nvCxnSpPr>
          <p:cNvPr id="20490" name="Straight Arrow Connector 96"/>
          <p:cNvCxnSpPr>
            <a:cxnSpLocks noChangeShapeType="1"/>
          </p:cNvCxnSpPr>
          <p:nvPr/>
        </p:nvCxnSpPr>
        <p:spPr bwMode="auto">
          <a:xfrm>
            <a:off x="2916238" y="3213100"/>
            <a:ext cx="1655762" cy="1588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491" name="Title 88"/>
          <p:cNvSpPr>
            <a:spLocks noGrp="1"/>
          </p:cNvSpPr>
          <p:nvPr>
            <p:ph type="title"/>
          </p:nvPr>
        </p:nvSpPr>
        <p:spPr>
          <a:xfrm>
            <a:off x="2303463" y="188913"/>
            <a:ext cx="4537075" cy="1008062"/>
          </a:xfrm>
        </p:spPr>
        <p:txBody>
          <a:bodyPr/>
          <a:lstStyle/>
          <a:p>
            <a:pPr algn="just"/>
            <a:r>
              <a:rPr lang="en-US" sz="240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Centrality of Pb-Pb</a:t>
            </a:r>
            <a:r>
              <a:rPr lang="en-GB" sz="240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 collisions</a:t>
            </a:r>
            <a:endParaRPr lang="fr-FR" sz="2400">
              <a:solidFill>
                <a:srgbClr val="B32DC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20492" name="Picture 9" descr="npa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3860800"/>
            <a:ext cx="4252913" cy="2268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l-GR" smtClean="0">
                <a:solidFill>
                  <a:srgbClr val="000000"/>
                </a:solidFill>
              </a:rPr>
              <a:t>03.11.2023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1"/>
          <p:cNvSpPr>
            <a:spLocks noGrp="1"/>
          </p:cNvSpPr>
          <p:nvPr>
            <p:ph type="title"/>
          </p:nvPr>
        </p:nvSpPr>
        <p:spPr>
          <a:xfrm>
            <a:off x="635000" y="476250"/>
            <a:ext cx="7210425" cy="611188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2400" b="0" dirty="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Strangeness enhancement calculation</a:t>
            </a:r>
            <a:r>
              <a:rPr lang="en-US" sz="2400" b="0" dirty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/>
            </a:r>
            <a:br>
              <a:rPr lang="en-US" sz="2400" b="0" dirty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</a:br>
            <a:endParaRPr lang="en-US" sz="2400" b="0" dirty="0">
              <a:solidFill>
                <a:srgbClr val="B32DC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1506" name="TextBox 38"/>
          <p:cNvSpPr txBox="1">
            <a:spLocks noChangeArrowheads="1"/>
          </p:cNvSpPr>
          <p:nvPr/>
        </p:nvSpPr>
        <p:spPr bwMode="auto">
          <a:xfrm>
            <a:off x="250825" y="1341438"/>
            <a:ext cx="8423275" cy="5021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1600" b="0" smtClean="0">
              <a:solidFill>
                <a:srgbClr val="000000"/>
              </a:solidFill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600" b="0" smtClean="0">
                <a:solidFill>
                  <a:srgbClr val="B32DC0"/>
                </a:solidFill>
              </a:rPr>
              <a:t>Yield</a:t>
            </a:r>
            <a:r>
              <a:rPr lang="en-US" sz="1600" b="0" smtClean="0">
                <a:solidFill>
                  <a:srgbClr val="000000"/>
                </a:solidFill>
              </a:rPr>
              <a:t> : number of particles produced per interaction </a:t>
            </a:r>
            <a:r>
              <a:rPr lang="en-US" sz="1600" b="0" smtClean="0">
                <a:solidFill>
                  <a:srgbClr val="B63DFF"/>
                </a:solidFill>
              </a:rPr>
              <a:t> </a:t>
            </a:r>
            <a:r>
              <a:rPr lang="en-US" sz="1600" b="0" smtClean="0">
                <a:solidFill>
                  <a:srgbClr val="000000"/>
                </a:solidFill>
              </a:rPr>
              <a:t>= Nparticles(produced)/Nevents 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600" b="0" smtClean="0">
              <a:solidFill>
                <a:srgbClr val="000000"/>
              </a:solidFill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600" b="0" smtClean="0">
                <a:solidFill>
                  <a:srgbClr val="B63DFF"/>
                </a:solidFill>
              </a:rPr>
              <a:t>Efficiency</a:t>
            </a:r>
            <a:r>
              <a:rPr lang="en-US" sz="1600" b="0" smtClean="0">
                <a:solidFill>
                  <a:srgbClr val="000000"/>
                </a:solidFill>
              </a:rPr>
              <a:t> = Nparticles(measured)/Nparticles(produced)*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600" b="0" smtClean="0">
              <a:solidFill>
                <a:srgbClr val="000000"/>
              </a:solidFill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600" b="0" smtClean="0">
                <a:solidFill>
                  <a:srgbClr val="B32DC0"/>
                </a:solidFill>
              </a:rPr>
              <a:t>Yield </a:t>
            </a:r>
            <a:r>
              <a:rPr lang="en-US" sz="1600" b="0" smtClean="0">
                <a:solidFill>
                  <a:srgbClr val="000000"/>
                </a:solidFill>
              </a:rPr>
              <a:t>= Nparticles(measured)/(efficiency x Nevents)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600" b="0" smtClean="0">
              <a:solidFill>
                <a:srgbClr val="000000"/>
              </a:solidFill>
            </a:endParaRPr>
          </a:p>
          <a:p>
            <a:pPr defTabSz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600" b="0" smtClean="0">
                <a:solidFill>
                  <a:srgbClr val="0000FF"/>
                </a:solidFill>
              </a:rPr>
              <a:t>K</a:t>
            </a:r>
            <a:r>
              <a:rPr lang="en-US" sz="1600" b="0" baseline="-25000" smtClean="0">
                <a:solidFill>
                  <a:srgbClr val="0000FF"/>
                </a:solidFill>
              </a:rPr>
              <a:t>s</a:t>
            </a:r>
            <a:r>
              <a:rPr lang="en-US" sz="1600" b="0" smtClean="0">
                <a:solidFill>
                  <a:srgbClr val="0000FF"/>
                </a:solidFill>
              </a:rPr>
              <a:t>-Yield (pp) = 0.25 /interaction</a:t>
            </a:r>
            <a:r>
              <a:rPr lang="en-US" sz="1600" b="0" smtClean="0">
                <a:solidFill>
                  <a:srgbClr val="000000"/>
                </a:solidFill>
              </a:rPr>
              <a:t> ; </a:t>
            </a:r>
            <a:r>
              <a:rPr lang="el-GR" sz="1600" b="0" smtClean="0">
                <a:solidFill>
                  <a:srgbClr val="0000FF"/>
                </a:solidFill>
              </a:rPr>
              <a:t>Λ</a:t>
            </a:r>
            <a:r>
              <a:rPr lang="en-US" sz="1600" b="0" smtClean="0">
                <a:solidFill>
                  <a:srgbClr val="0000FF"/>
                </a:solidFill>
              </a:rPr>
              <a:t>-Yield(pp) = 0.0617 /interaction ; &lt;N</a:t>
            </a:r>
            <a:r>
              <a:rPr lang="en-US" sz="1600" b="0" baseline="-25000" smtClean="0">
                <a:solidFill>
                  <a:srgbClr val="0000FF"/>
                </a:solidFill>
              </a:rPr>
              <a:t>part</a:t>
            </a:r>
            <a:r>
              <a:rPr lang="en-US" sz="1600" b="0" smtClean="0">
                <a:solidFill>
                  <a:srgbClr val="0000FF"/>
                </a:solidFill>
              </a:rPr>
              <a:t>&gt; = 2 for pp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600" smtClean="0">
              <a:solidFill>
                <a:srgbClr val="000000"/>
              </a:solidFill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600" smtClean="0">
              <a:solidFill>
                <a:srgbClr val="000000"/>
              </a:solidFill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600" b="0" smtClean="0">
                <a:solidFill>
                  <a:srgbClr val="B63DFF"/>
                </a:solidFill>
              </a:rPr>
              <a:t>Strangeness enhancement</a:t>
            </a:r>
            <a:r>
              <a:rPr lang="en-US" sz="1600" b="0" smtClean="0">
                <a:solidFill>
                  <a:srgbClr val="000000"/>
                </a:solidFill>
              </a:rPr>
              <a:t>: the particle yield normalised by the number of participating nucleons in the collision, and divided by the yield in proton-proton collisions**</a:t>
            </a:r>
          </a:p>
          <a:p>
            <a:pPr defTabSz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1600" b="0" smtClean="0">
              <a:solidFill>
                <a:srgbClr val="000000"/>
              </a:solidFill>
            </a:endParaRPr>
          </a:p>
          <a:p>
            <a:pPr defTabSz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600" b="0" smtClean="0">
                <a:solidFill>
                  <a:srgbClr val="000000"/>
                </a:solidFill>
              </a:rPr>
              <a:t>*assumption on efficiency values : to match yields in Analysis Note</a:t>
            </a:r>
          </a:p>
          <a:p>
            <a:pPr defTabSz="9144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600" b="0" smtClean="0">
                <a:solidFill>
                  <a:srgbClr val="000000"/>
                </a:solidFill>
              </a:rPr>
              <a:t>Measurement of K</a:t>
            </a:r>
            <a:r>
              <a:rPr lang="en-GB" sz="1600" b="0" smtClean="0">
                <a:solidFill>
                  <a:srgbClr val="000000"/>
                </a:solidFill>
              </a:rPr>
              <a:t>s</a:t>
            </a:r>
            <a:r>
              <a:rPr lang="en-US" sz="1600" b="0" smtClean="0">
                <a:solidFill>
                  <a:srgbClr val="000000"/>
                </a:solidFill>
              </a:rPr>
              <a:t> and </a:t>
            </a:r>
            <a:r>
              <a:rPr lang="el-GR" sz="1600" b="0" smtClean="0">
                <a:solidFill>
                  <a:srgbClr val="000000"/>
                </a:solidFill>
              </a:rPr>
              <a:t>Λ</a:t>
            </a:r>
            <a:r>
              <a:rPr lang="en-US" sz="1600" b="0" smtClean="0">
                <a:solidFill>
                  <a:srgbClr val="000000"/>
                </a:solidFill>
              </a:rPr>
              <a:t> spectra and yields in Pb–Pb collisions at √sNN=2.76 TeV with the ALICE experiment</a:t>
            </a:r>
          </a:p>
          <a:p>
            <a:pPr defTabSz="9144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1600" b="0" smtClean="0">
              <a:solidFill>
                <a:srgbClr val="000000"/>
              </a:solidFill>
            </a:endParaRP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en-US" sz="1600" smtClean="0">
              <a:solidFill>
                <a:srgbClr val="000000"/>
              </a:solidFill>
            </a:endParaRPr>
          </a:p>
          <a:p>
            <a:pPr defTabSz="9144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600" b="0" smtClean="0">
                <a:solidFill>
                  <a:srgbClr val="000000"/>
                </a:solidFill>
              </a:rPr>
              <a:t>*pp yields at 2.76 TeV from interpolation between 900 GeV and 7 TeV  </a:t>
            </a:r>
          </a:p>
          <a:p>
            <a:pPr defTabSz="9144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600" b="0" smtClean="0">
                <a:solidFill>
                  <a:srgbClr val="000000"/>
                </a:solidFill>
              </a:rPr>
              <a:t>Analysis Note “Ks, </a:t>
            </a:r>
            <a:r>
              <a:rPr lang="el-GR" sz="1600" b="0" smtClean="0">
                <a:solidFill>
                  <a:srgbClr val="000000"/>
                </a:solidFill>
              </a:rPr>
              <a:t>Λ </a:t>
            </a:r>
            <a:r>
              <a:rPr lang="en-US" sz="1600" b="0" smtClean="0">
                <a:solidFill>
                  <a:srgbClr val="000000"/>
                </a:solidFill>
              </a:rPr>
              <a:t>and</a:t>
            </a:r>
            <a:r>
              <a:rPr lang="el-GR" sz="1600" b="0" smtClean="0">
                <a:solidFill>
                  <a:srgbClr val="000000"/>
                </a:solidFill>
              </a:rPr>
              <a:t> </a:t>
            </a:r>
            <a:r>
              <a:rPr lang="en-GB" sz="1600" b="0" smtClean="0">
                <a:solidFill>
                  <a:srgbClr val="000000"/>
                </a:solidFill>
              </a:rPr>
              <a:t>anti</a:t>
            </a:r>
            <a:r>
              <a:rPr lang="el-GR" sz="1600" b="0" smtClean="0">
                <a:solidFill>
                  <a:srgbClr val="000000"/>
                </a:solidFill>
              </a:rPr>
              <a:t>Λ </a:t>
            </a:r>
            <a:r>
              <a:rPr lang="en-GB" sz="1600" b="0" smtClean="0">
                <a:solidFill>
                  <a:srgbClr val="000000"/>
                </a:solidFill>
              </a:rPr>
              <a:t>production in pp collisions at 7 TeV”</a:t>
            </a:r>
            <a:endParaRPr lang="en-US" altLang="ja-JP" sz="1600" b="0" smtClean="0">
              <a:solidFill>
                <a:srgbClr val="000000"/>
              </a:solidFill>
            </a:endParaRPr>
          </a:p>
          <a:p>
            <a:pPr defTabSz="91440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1600" b="0" smtClean="0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E1329717-7F82-6441-A1C9-921786F08700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14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7796" name="Group 4"/>
          <p:cNvGrpSpPr>
            <a:grpSpLocks/>
          </p:cNvGrpSpPr>
          <p:nvPr/>
        </p:nvGrpSpPr>
        <p:grpSpPr bwMode="auto">
          <a:xfrm>
            <a:off x="1042988" y="2060575"/>
            <a:ext cx="6937375" cy="2730500"/>
            <a:chOff x="819" y="2197"/>
            <a:chExt cx="4370" cy="1720"/>
          </a:xfrm>
        </p:grpSpPr>
        <p:pic>
          <p:nvPicPr>
            <p:cNvPr id="18434" name="Picture 5" descr="quarks_leptons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19" y="2479"/>
              <a:ext cx="4300" cy="1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7798" name="Text Box 6"/>
            <p:cNvSpPr txBox="1">
              <a:spLocks noChangeArrowheads="1"/>
            </p:cNvSpPr>
            <p:nvPr/>
          </p:nvSpPr>
          <p:spPr bwMode="auto">
            <a:xfrm>
              <a:off x="1108" y="2197"/>
              <a:ext cx="4081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ctr" defTabSz="91440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b="1" dirty="0">
                  <a:solidFill>
                    <a:srgbClr val="0066FF"/>
                  </a:solidFill>
                  <a:latin typeface="Comic Sans MS" charset="0"/>
                  <a:ea typeface="ＭＳ Ｐゴシック" charset="0"/>
                  <a:cs typeface="ＭＳ Ｐゴシック"/>
                </a:rPr>
                <a:t>Today</a:t>
              </a:r>
              <a:r>
                <a:rPr lang="ja-JP" altLang="en-US" b="1" dirty="0">
                  <a:solidFill>
                    <a:srgbClr val="0066FF"/>
                  </a:solidFill>
                  <a:latin typeface="Arial"/>
                  <a:ea typeface="ＭＳ Ｐゴシック" charset="0"/>
                  <a:cs typeface="ＭＳ Ｐゴシック"/>
                </a:rPr>
                <a:t>’</a:t>
              </a:r>
              <a:r>
                <a:rPr lang="en-US" b="1" dirty="0">
                  <a:solidFill>
                    <a:srgbClr val="0066FF"/>
                  </a:solidFill>
                  <a:latin typeface="Comic Sans MS" charset="0"/>
                  <a:ea typeface="ＭＳ Ｐゴシック" charset="0"/>
                  <a:cs typeface="ＭＳ Ｐゴシック"/>
                </a:rPr>
                <a:t>s periodic system of the fundamental building blocks</a:t>
              </a:r>
              <a:endParaRPr lang="en-US" b="1" dirty="0">
                <a:solidFill>
                  <a:srgbClr val="000000"/>
                </a:solidFill>
                <a:latin typeface="Comic Sans MS" charset="0"/>
                <a:ea typeface="ＭＳ Ｐゴシック" charset="0"/>
                <a:cs typeface="ＭＳ Ｐゴシック"/>
              </a:endParaRPr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l-GR" smtClean="0">
                <a:solidFill>
                  <a:srgbClr val="000000"/>
                </a:solidFill>
              </a:rPr>
              <a:t>03.11.2023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80068E-FCC4-1A44-AF6C-E39B99992C86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2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>
    <p:dissolve/>
  </p:transition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500"/>
                                        <p:tgtEl>
                                          <p:spTgt spid="417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Box 2"/>
          <p:cNvSpPr txBox="1">
            <a:spLocks noChangeArrowheads="1"/>
          </p:cNvSpPr>
          <p:nvPr/>
        </p:nvSpPr>
        <p:spPr bwMode="auto">
          <a:xfrm>
            <a:off x="2327275" y="3860800"/>
            <a:ext cx="8699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b="0" smtClean="0">
                <a:solidFill>
                  <a:srgbClr val="000000"/>
                </a:solidFill>
              </a:rPr>
              <a:t> </a:t>
            </a:r>
            <a:r>
              <a:rPr lang="en-US" sz="1600" b="0" smtClean="0">
                <a:solidFill>
                  <a:srgbClr val="B32DC0"/>
                </a:solidFill>
              </a:rPr>
              <a:t> _  _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b="0" smtClean="0">
                <a:solidFill>
                  <a:srgbClr val="B32DC0"/>
                </a:solidFill>
              </a:rPr>
              <a:t>ds, ds</a:t>
            </a:r>
            <a:endParaRPr lang="fr-FR" sz="2000" b="0" smtClean="0">
              <a:solidFill>
                <a:srgbClr val="B32DC0"/>
              </a:solidFill>
            </a:endParaRPr>
          </a:p>
        </p:txBody>
      </p:sp>
      <p:sp>
        <p:nvSpPr>
          <p:cNvPr id="16386" name="TextBox 2"/>
          <p:cNvSpPr txBox="1">
            <a:spLocks noChangeArrowheads="1"/>
          </p:cNvSpPr>
          <p:nvPr/>
        </p:nvSpPr>
        <p:spPr bwMode="auto">
          <a:xfrm>
            <a:off x="684213" y="1403350"/>
            <a:ext cx="57404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sz="1600" smtClean="0">
                <a:solidFill>
                  <a:srgbClr val="000000"/>
                </a:solidFill>
              </a:rPr>
              <a:t>	         </a:t>
            </a:r>
            <a:r>
              <a:rPr lang="fr-FR" sz="2000" b="0" smtClean="0">
                <a:solidFill>
                  <a:srgbClr val="000000"/>
                </a:solidFill>
              </a:rPr>
              <a:t>meson                                    baryon 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sz="1600" smtClean="0">
              <a:solidFill>
                <a:srgbClr val="000000"/>
              </a:solidFill>
            </a:endParaRPr>
          </a:p>
        </p:txBody>
      </p:sp>
      <p:sp>
        <p:nvSpPr>
          <p:cNvPr id="16387" name="TextBox 4"/>
          <p:cNvSpPr txBox="1">
            <a:spLocks noChangeArrowheads="1"/>
          </p:cNvSpPr>
          <p:nvPr/>
        </p:nvSpPr>
        <p:spPr bwMode="auto">
          <a:xfrm>
            <a:off x="5580063" y="4149725"/>
            <a:ext cx="5984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2000" b="0" smtClean="0">
                <a:solidFill>
                  <a:srgbClr val="B32DC0"/>
                </a:solidFill>
                <a:cs typeface="Arial" charset="0"/>
              </a:rPr>
              <a:t>uds</a:t>
            </a:r>
          </a:p>
        </p:txBody>
      </p:sp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74" t="7874" r="7874" b="7874"/>
          <a:stretch>
            <a:fillRect/>
          </a:stretch>
        </p:blipFill>
        <p:spPr bwMode="auto">
          <a:xfrm>
            <a:off x="4932363" y="2060575"/>
            <a:ext cx="1800225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25" descr="pion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5900" y="2060575"/>
            <a:ext cx="2365375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0" name="Rectangle 1"/>
          <p:cNvSpPr>
            <a:spLocks noChangeArrowheads="1"/>
          </p:cNvSpPr>
          <p:nvPr/>
        </p:nvSpPr>
        <p:spPr bwMode="auto">
          <a:xfrm>
            <a:off x="2039938" y="2698750"/>
            <a:ext cx="300037" cy="369888"/>
          </a:xfrm>
          <a:prstGeom prst="rect">
            <a:avLst/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rPr>
              <a:t>s</a:t>
            </a:r>
            <a:endParaRPr lang="fr-FR" smtClean="0">
              <a:solidFill>
                <a:srgbClr val="FFFFFF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6391" name="TextBox 2"/>
          <p:cNvSpPr txBox="1">
            <a:spLocks noChangeArrowheads="1"/>
          </p:cNvSpPr>
          <p:nvPr/>
        </p:nvSpPr>
        <p:spPr bwMode="auto">
          <a:xfrm>
            <a:off x="1547813" y="3500438"/>
            <a:ext cx="576262" cy="339725"/>
          </a:xfrm>
          <a:prstGeom prst="rect">
            <a:avLst/>
          </a:prstGeom>
          <a:solidFill>
            <a:schemeClr val="tx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smtClean="0">
                <a:solidFill>
                  <a:srgbClr val="FFFFFF"/>
                </a:solidFill>
              </a:rPr>
              <a:t>K</a:t>
            </a:r>
            <a:r>
              <a:rPr lang="fr-FR" baseline="30000" smtClean="0">
                <a:solidFill>
                  <a:srgbClr val="FFFFFF"/>
                </a:solidFill>
              </a:rPr>
              <a:t>0</a:t>
            </a:r>
            <a:r>
              <a:rPr lang="fr-FR" baseline="-25000" smtClean="0">
                <a:solidFill>
                  <a:srgbClr val="FFFFFF"/>
                </a:solidFill>
              </a:rPr>
              <a:t>s</a:t>
            </a:r>
          </a:p>
        </p:txBody>
      </p:sp>
      <p:sp>
        <p:nvSpPr>
          <p:cNvPr id="16392" name="TextBox 3"/>
          <p:cNvSpPr txBox="1">
            <a:spLocks noChangeArrowheads="1"/>
          </p:cNvSpPr>
          <p:nvPr/>
        </p:nvSpPr>
        <p:spPr bwMode="auto">
          <a:xfrm>
            <a:off x="468313" y="5378450"/>
            <a:ext cx="82073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b="0" smtClean="0">
                <a:solidFill>
                  <a:srgbClr val="000000"/>
                </a:solidFill>
              </a:rPr>
              <a:t>hadrons (baryons or mesons) containing </a:t>
            </a:r>
            <a:r>
              <a:rPr lang="en-US" sz="2000" b="0" smtClean="0">
                <a:solidFill>
                  <a:srgbClr val="0000FF"/>
                </a:solidFill>
              </a:rPr>
              <a:t>at least one strange (s) quark</a:t>
            </a:r>
            <a:endParaRPr lang="en-US" sz="2000" b="0" smtClean="0">
              <a:solidFill>
                <a:srgbClr val="000000"/>
              </a:solidFill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fr-FR" sz="2000" smtClean="0">
              <a:solidFill>
                <a:srgbClr val="000000"/>
              </a:solidFill>
            </a:endParaRPr>
          </a:p>
        </p:txBody>
      </p:sp>
      <p:sp>
        <p:nvSpPr>
          <p:cNvPr id="16393" name="TextBox 4"/>
          <p:cNvSpPr txBox="1">
            <a:spLocks noChangeArrowheads="1"/>
          </p:cNvSpPr>
          <p:nvPr/>
        </p:nvSpPr>
        <p:spPr bwMode="auto">
          <a:xfrm>
            <a:off x="2555875" y="242888"/>
            <a:ext cx="403383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0" smtClean="0">
                <a:solidFill>
                  <a:srgbClr val="B32DC0"/>
                </a:solidFill>
              </a:rPr>
              <a:t>What are strange particles ? </a:t>
            </a:r>
          </a:p>
        </p:txBody>
      </p:sp>
      <p:sp>
        <p:nvSpPr>
          <p:cNvPr id="16394" name="Date Placeholder 5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l-GR" sz="1400" b="0" smtClean="0">
                <a:solidFill>
                  <a:srgbClr val="000000"/>
                </a:solidFill>
              </a:rPr>
              <a:t>03.11.2023</a:t>
            </a:r>
            <a:endParaRPr lang="fr-FR" sz="1400" b="0">
              <a:solidFill>
                <a:srgbClr val="000000"/>
              </a:solidFill>
            </a:endParaRPr>
          </a:p>
        </p:txBody>
      </p:sp>
      <p:sp>
        <p:nvSpPr>
          <p:cNvPr id="16395" name="Footer Placeholder 8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endParaRPr lang="fr-FR" sz="1400" b="0">
              <a:solidFill>
                <a:srgbClr val="000000"/>
              </a:solidFill>
            </a:endParaRPr>
          </a:p>
        </p:txBody>
      </p:sp>
      <p:sp>
        <p:nvSpPr>
          <p:cNvPr id="16396" name="Slide Number Placeholder 9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4855306D-1404-3748-A4E0-BDA0B2BEB4EC}" type="slidenum">
              <a:rPr lang="en-US" sz="1400" b="0">
                <a:solidFill>
                  <a:srgbClr val="000000"/>
                </a:solidFill>
              </a:rPr>
              <a:pPr/>
              <a:t>3</a:t>
            </a:fld>
            <a:endParaRPr lang="en-US" sz="1400" b="0">
              <a:solidFill>
                <a:srgbClr val="000000"/>
              </a:solidFill>
            </a:endParaRPr>
          </a:p>
        </p:txBody>
      </p:sp>
      <p:sp>
        <p:nvSpPr>
          <p:cNvPr id="16397" name="TextBox 10"/>
          <p:cNvSpPr txBox="1">
            <a:spLocks noChangeArrowheads="1"/>
          </p:cNvSpPr>
          <p:nvPr/>
        </p:nvSpPr>
        <p:spPr bwMode="auto">
          <a:xfrm>
            <a:off x="4962525" y="3398838"/>
            <a:ext cx="401638" cy="461962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l-GR" smtClean="0">
                <a:solidFill>
                  <a:srgbClr val="FFFFFF"/>
                </a:solidFill>
              </a:rPr>
              <a:t>Λ</a:t>
            </a:r>
            <a:endParaRPr lang="fr-FR" smtClean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ChangeArrowheads="1"/>
          </p:cNvSpPr>
          <p:nvPr/>
        </p:nvSpPr>
        <p:spPr bwMode="auto">
          <a:xfrm>
            <a:off x="323850" y="765175"/>
            <a:ext cx="8229600" cy="132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We will be looking for</a:t>
            </a:r>
            <a:r>
              <a:rPr lang="en-US" sz="2000" smtClean="0">
                <a:solidFill>
                  <a:srgbClr val="0000FF"/>
                </a:solidFill>
                <a:latin typeface="Arial" charset="0"/>
                <a:ea typeface="ＭＳ Ｐゴシック" charset="0"/>
                <a:cs typeface="ＭＳ Ｐゴシック" charset="0"/>
              </a:rPr>
              <a:t> neutral </a:t>
            </a:r>
            <a:r>
              <a:rPr lang="en-US" sz="200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strange particles, which travel </a:t>
            </a:r>
            <a:r>
              <a:rPr lang="en-US" sz="2000" smtClean="0">
                <a:solidFill>
                  <a:srgbClr val="0000FF"/>
                </a:solidFill>
                <a:latin typeface="Arial" charset="0"/>
                <a:ea typeface="ＭＳ Ｐゴシック" charset="0"/>
                <a:cs typeface="ＭＳ Ｐゴシック" charset="0"/>
              </a:rPr>
              <a:t>some distance (mm or cm) from the point of production (collision point) </a:t>
            </a:r>
            <a:r>
              <a:rPr lang="en-US" sz="200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before they decay into </a:t>
            </a:r>
            <a:r>
              <a:rPr lang="en-US" sz="2000" smtClean="0">
                <a:solidFill>
                  <a:srgbClr val="0000FF"/>
                </a:solidFill>
                <a:latin typeface="Arial" charset="0"/>
                <a:ea typeface="ＭＳ Ｐゴシック" charset="0"/>
                <a:cs typeface="ＭＳ Ｐゴシック" charset="0"/>
              </a:rPr>
              <a:t>two oppositely charged particles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			</a:t>
            </a:r>
          </a:p>
        </p:txBody>
      </p:sp>
      <p:sp>
        <p:nvSpPr>
          <p:cNvPr id="21506" name="Date Placeholder 1"/>
          <p:cNvSpPr>
            <a:spLocks noGrp="1"/>
          </p:cNvSpPr>
          <p:nvPr>
            <p:ph type="dt" sz="quarter" idx="10"/>
          </p:nvPr>
        </p:nvSpPr>
        <p:spPr>
          <a:xfrm>
            <a:off x="250825" y="6248400"/>
            <a:ext cx="3025775" cy="457200"/>
          </a:xfrm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l-GR" sz="1400" b="0" smtClean="0">
                <a:solidFill>
                  <a:srgbClr val="000000"/>
                </a:solidFill>
              </a:rPr>
              <a:t>03.11.2023</a:t>
            </a:r>
            <a:endParaRPr lang="fr-FR" sz="1400" b="0">
              <a:solidFill>
                <a:srgbClr val="000000"/>
              </a:solidFill>
            </a:endParaRPr>
          </a:p>
        </p:txBody>
      </p:sp>
      <p:sp>
        <p:nvSpPr>
          <p:cNvPr id="21507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endParaRPr lang="fr-FR" sz="1400" b="0">
              <a:solidFill>
                <a:srgbClr val="000000"/>
              </a:solidFill>
            </a:endParaRPr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B692445B-71C4-AA46-8F0A-148609AC1000}" type="slidenum">
              <a:rPr lang="en-US" sz="1400" b="0">
                <a:solidFill>
                  <a:srgbClr val="000000"/>
                </a:solidFill>
              </a:rPr>
              <a:pPr/>
              <a:t>4</a:t>
            </a:fld>
            <a:endParaRPr lang="en-US" sz="1400" b="0">
              <a:solidFill>
                <a:srgbClr val="000000"/>
              </a:solidFill>
            </a:endParaRPr>
          </a:p>
        </p:txBody>
      </p:sp>
      <p:pic>
        <p:nvPicPr>
          <p:cNvPr id="21509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1725" y="2060575"/>
            <a:ext cx="1393825" cy="388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0" name="Rectangle 3"/>
          <p:cNvSpPr>
            <a:spLocks noChangeArrowheads="1"/>
          </p:cNvSpPr>
          <p:nvPr/>
        </p:nvSpPr>
        <p:spPr bwMode="auto">
          <a:xfrm>
            <a:off x="1676400" y="2205038"/>
            <a:ext cx="7162800" cy="266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400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40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70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τ = 0.89</a:t>
            </a:r>
            <a:r>
              <a:rPr lang="en-US" sz="1700" baseline="3000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70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x10</a:t>
            </a:r>
            <a:r>
              <a:rPr lang="en-US" sz="1700" baseline="3000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-10 </a:t>
            </a:r>
            <a:r>
              <a:rPr lang="en-US" sz="170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s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70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cτ = 3x10</a:t>
            </a:r>
            <a:r>
              <a:rPr lang="en-US" sz="1700" baseline="3000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10</a:t>
            </a:r>
            <a:r>
              <a:rPr lang="en-US" sz="170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 cm s</a:t>
            </a:r>
            <a:r>
              <a:rPr lang="en-US" sz="1700" baseline="3000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-1 </a:t>
            </a:r>
            <a:r>
              <a:rPr lang="en-US" sz="170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x8.9x10</a:t>
            </a:r>
            <a:r>
              <a:rPr lang="en-US" sz="1700" baseline="3000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-11</a:t>
            </a:r>
            <a:r>
              <a:rPr lang="en-US" sz="170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 s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70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2.67 cm from the point of </a:t>
            </a:r>
            <a:r>
              <a:rPr lang="en-US" altLang="ja-JP" sz="170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interaction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700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700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70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τ = 2.6</a:t>
            </a:r>
            <a:r>
              <a:rPr lang="en-US" sz="1700" baseline="3000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z="170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x10</a:t>
            </a:r>
            <a:r>
              <a:rPr lang="en-US" sz="1700" baseline="3000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-10 </a:t>
            </a:r>
            <a:r>
              <a:rPr lang="en-US" sz="170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s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70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cτ = 3x10</a:t>
            </a:r>
            <a:r>
              <a:rPr lang="en-US" sz="1700" baseline="3000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10</a:t>
            </a:r>
            <a:r>
              <a:rPr lang="en-US" sz="170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 cm s</a:t>
            </a:r>
            <a:r>
              <a:rPr lang="en-US" sz="1700" baseline="3000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-1 </a:t>
            </a:r>
            <a:r>
              <a:rPr lang="en-US" sz="170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x2.6x10</a:t>
            </a:r>
            <a:r>
              <a:rPr lang="en-US" sz="1700" baseline="3000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-10</a:t>
            </a:r>
            <a:r>
              <a:rPr lang="en-US" sz="170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 s 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70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7.2 cm distance from the point of </a:t>
            </a:r>
            <a:r>
              <a:rPr lang="en-US" altLang="ja-JP" sz="170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interaction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1700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1511" name="Rectangle 9"/>
          <p:cNvSpPr>
            <a:spLocks noChangeArrowheads="1"/>
          </p:cNvSpPr>
          <p:nvPr/>
        </p:nvSpPr>
        <p:spPr bwMode="auto">
          <a:xfrm>
            <a:off x="228600" y="2420938"/>
            <a:ext cx="1471613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mtClean="0">
                <a:solidFill>
                  <a:srgbClr val="0000FF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K</a:t>
            </a:r>
            <a:r>
              <a:rPr lang="en-GB" baseline="30000" smtClean="0">
                <a:solidFill>
                  <a:srgbClr val="0000FF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0</a:t>
            </a:r>
            <a:r>
              <a:rPr lang="en-GB" baseline="-25000" smtClean="0">
                <a:solidFill>
                  <a:srgbClr val="0000FF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s</a:t>
            </a:r>
            <a:r>
              <a:rPr lang="en-GB" smtClean="0">
                <a:solidFill>
                  <a:srgbClr val="0000FF"/>
                </a:solidFill>
                <a:latin typeface="Symbol" charset="0"/>
                <a:ea typeface="ＭＳ Ｐゴシック" charset="0"/>
                <a:cs typeface="ＭＳ Ｐゴシック" charset="0"/>
              </a:rPr>
              <a:t> ® p</a:t>
            </a:r>
            <a:r>
              <a:rPr lang="en-GB" baseline="30000" smtClean="0">
                <a:solidFill>
                  <a:srgbClr val="0000FF"/>
                </a:solidFill>
                <a:latin typeface="Symbol" charset="0"/>
                <a:ea typeface="ＭＳ Ｐゴシック" charset="0"/>
                <a:cs typeface="ＭＳ Ｐゴシック" charset="0"/>
              </a:rPr>
              <a:t></a:t>
            </a:r>
            <a:r>
              <a:rPr lang="en-GB" smtClean="0">
                <a:solidFill>
                  <a:srgbClr val="0000FF"/>
                </a:solidFill>
                <a:latin typeface="Symbol" charset="0"/>
                <a:ea typeface="ＭＳ Ｐゴシック" charset="0"/>
                <a:cs typeface="ＭＳ Ｐゴシック" charset="0"/>
              </a:rPr>
              <a:t>p</a:t>
            </a:r>
            <a:r>
              <a:rPr lang="en-GB" baseline="30000" smtClean="0">
                <a:solidFill>
                  <a:srgbClr val="0000FF"/>
                </a:solidFill>
                <a:latin typeface="Symbol" charset="0"/>
                <a:ea typeface="ＭＳ Ｐゴシック" charset="0"/>
                <a:cs typeface="ＭＳ Ｐゴシック" charset="0"/>
              </a:rPr>
              <a:t></a:t>
            </a:r>
            <a:endParaRPr lang="en-GB" smtClean="0">
              <a:solidFill>
                <a:srgbClr val="0000FF"/>
              </a:solidFill>
              <a:latin typeface="Symbo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6" name="Rectangle 10"/>
          <p:cNvSpPr>
            <a:spLocks noChangeArrowheads="1"/>
          </p:cNvSpPr>
          <p:nvPr/>
        </p:nvSpPr>
        <p:spPr bwMode="auto">
          <a:xfrm>
            <a:off x="304800" y="3668713"/>
            <a:ext cx="10668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285750" indent="-285750" defTabSz="914400" eaLnBrk="0" fontAlgn="base" hangingPunct="0">
              <a:spcBef>
                <a:spcPct val="0"/>
              </a:spcBef>
              <a:spcAft>
                <a:spcPct val="0"/>
              </a:spcAft>
              <a:buFont typeface="Symbol" charset="0"/>
              <a:buChar char="L"/>
              <a:defRPr/>
            </a:pPr>
            <a:r>
              <a:rPr lang="en-GB" dirty="0">
                <a:solidFill>
                  <a:srgbClr val="0000FF"/>
                </a:solidFill>
                <a:latin typeface="Symbol" charset="0"/>
                <a:ea typeface="ＭＳ Ｐゴシック" charset="0"/>
                <a:cs typeface="ＭＳ Ｐゴシック" charset="0"/>
              </a:rPr>
              <a:t>® </a:t>
            </a:r>
            <a:r>
              <a:rPr lang="en-GB" dirty="0" err="1">
                <a:solidFill>
                  <a:srgbClr val="0000FF"/>
                </a:solidFill>
                <a:latin typeface="Symbol" charset="0"/>
                <a:ea typeface="ＭＳ Ｐゴシック" charset="0"/>
                <a:cs typeface="ＭＳ Ｐゴシック" charset="0"/>
              </a:rPr>
              <a:t>p</a:t>
            </a:r>
            <a:r>
              <a:rPr lang="en-GB" baseline="30000" dirty="0" err="1">
                <a:solidFill>
                  <a:srgbClr val="0000FF"/>
                </a:solidFill>
                <a:latin typeface="Symbol" charset="0"/>
                <a:ea typeface="ＭＳ Ｐゴシック" charset="0"/>
                <a:cs typeface="ＭＳ Ｐゴシック" charset="0"/>
              </a:rPr>
              <a:t></a:t>
            </a:r>
            <a:r>
              <a:rPr lang="en-GB" dirty="0" err="1">
                <a:solidFill>
                  <a:srgbClr val="0000FF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p</a:t>
            </a:r>
            <a:endParaRPr lang="en-GB" dirty="0">
              <a:solidFill>
                <a:srgbClr val="0000FF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dirty="0">
                <a:solidFill>
                  <a:srgbClr val="0000FF"/>
                </a:solidFill>
                <a:latin typeface="Arial"/>
                <a:ea typeface="ＭＳ Ｐゴシック" charset="0"/>
                <a:cs typeface="ＭＳ Ｐゴシック" charset="0"/>
              </a:rPr>
              <a:t>_         _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dirty="0">
                <a:solidFill>
                  <a:srgbClr val="0000FF"/>
                </a:solidFill>
                <a:latin typeface="Symbol" charset="0"/>
                <a:ea typeface="ＭＳ Ｐゴシック" charset="0"/>
                <a:cs typeface="ＭＳ Ｐゴシック" charset="0"/>
              </a:rPr>
              <a:t>L ® </a:t>
            </a:r>
            <a:r>
              <a:rPr lang="en-GB" dirty="0" err="1">
                <a:solidFill>
                  <a:srgbClr val="0000FF"/>
                </a:solidFill>
                <a:latin typeface="Symbol" charset="0"/>
                <a:ea typeface="ＭＳ Ｐゴシック" charset="0"/>
                <a:cs typeface="ＭＳ Ｐゴシック" charset="0"/>
              </a:rPr>
              <a:t>p</a:t>
            </a:r>
            <a:r>
              <a:rPr lang="en-GB" baseline="30000" dirty="0" err="1">
                <a:solidFill>
                  <a:srgbClr val="0000FF"/>
                </a:solidFill>
                <a:latin typeface="Symbol" charset="0"/>
                <a:ea typeface="ＭＳ Ｐゴシック" charset="0"/>
                <a:cs typeface="ＭＳ Ｐゴシック" charset="0"/>
              </a:rPr>
              <a:t>+</a:t>
            </a:r>
            <a:r>
              <a:rPr lang="en-GB" dirty="0" err="1">
                <a:solidFill>
                  <a:srgbClr val="0000FF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p</a:t>
            </a:r>
            <a:endParaRPr lang="en-GB" dirty="0">
              <a:solidFill>
                <a:srgbClr val="0000FF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  <a:p>
            <a:pPr marL="285750" indent="-285750" defTabSz="914400" eaLnBrk="0" fontAlgn="base" hangingPunct="0">
              <a:spcBef>
                <a:spcPct val="0"/>
              </a:spcBef>
              <a:spcAft>
                <a:spcPct val="0"/>
              </a:spcAft>
              <a:buFont typeface="Symbol" charset="0"/>
              <a:buChar char="L"/>
              <a:defRPr/>
            </a:pPr>
            <a:endParaRPr lang="en-GB" dirty="0">
              <a:solidFill>
                <a:srgbClr val="0000FF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1513" name="TextBox 1"/>
          <p:cNvSpPr txBox="1">
            <a:spLocks noChangeArrowheads="1"/>
          </p:cNvSpPr>
          <p:nvPr/>
        </p:nvSpPr>
        <p:spPr bwMode="auto">
          <a:xfrm>
            <a:off x="881063" y="5313363"/>
            <a:ext cx="4627562" cy="354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700" b="0" smtClean="0">
                <a:solidFill>
                  <a:srgbClr val="000000"/>
                </a:solidFill>
              </a:rPr>
              <a:t>W</a:t>
            </a:r>
            <a:r>
              <a:rPr lang="fr-FR" sz="1700" b="0" smtClean="0">
                <a:solidFill>
                  <a:srgbClr val="000000"/>
                </a:solidFill>
              </a:rPr>
              <a:t>eak decays : strangeness is not conserved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81238" y="152400"/>
            <a:ext cx="4581525" cy="488950"/>
          </a:xfrm>
        </p:spPr>
        <p:txBody>
          <a:bodyPr/>
          <a:lstStyle/>
          <a:p>
            <a:pPr algn="l" eaLnBrk="1" hangingPunct="1"/>
            <a:r>
              <a:rPr lang="en-GB" sz="240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How do we find </a:t>
            </a:r>
            <a:r>
              <a:rPr lang="en-US" sz="240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V0s ?</a:t>
            </a:r>
            <a:endParaRPr lang="en-US" sz="2400">
              <a:solidFill>
                <a:srgbClr val="B32DC0"/>
              </a:solidFill>
              <a:latin typeface="Comic Sans MS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3554" name="Rectangle 35"/>
          <p:cNvSpPr>
            <a:spLocks noChangeArrowheads="1"/>
          </p:cNvSpPr>
          <p:nvPr/>
        </p:nvSpPr>
        <p:spPr bwMode="auto">
          <a:xfrm>
            <a:off x="304800" y="5373688"/>
            <a:ext cx="88392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We look for two opposit</a:t>
            </a:r>
            <a:r>
              <a:rPr lang="en-US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e</a:t>
            </a:r>
            <a:r>
              <a:rPr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 tracks, having the same origin, which is not the interaction (collision) point</a:t>
            </a:r>
            <a:endParaRPr lang="el-GR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23555" name="Picture 5" descr="k0_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908050"/>
            <a:ext cx="4210050" cy="435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6" name="Rectangle 1"/>
          <p:cNvSpPr>
            <a:spLocks noChangeArrowheads="1"/>
          </p:cNvSpPr>
          <p:nvPr/>
        </p:nvSpPr>
        <p:spPr bwMode="auto">
          <a:xfrm>
            <a:off x="2484438" y="4652963"/>
            <a:ext cx="136683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2000" b="1" smtClean="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rPr>
              <a:t>K</a:t>
            </a:r>
            <a:r>
              <a:rPr lang="en-GB" sz="2000" b="1" baseline="30000" smtClean="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rPr>
              <a:t>0</a:t>
            </a:r>
            <a:r>
              <a:rPr lang="en-GB" sz="2000" b="1" baseline="-25000" smtClean="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rPr>
              <a:t>s</a:t>
            </a:r>
            <a:r>
              <a:rPr lang="en-GB" sz="2000" b="1" smtClean="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rPr>
              <a:t>→ </a:t>
            </a:r>
            <a:r>
              <a:rPr lang="en-GB" sz="2000" b="1" smtClean="0">
                <a:solidFill>
                  <a:srgbClr val="FFFFFF"/>
                </a:solidFill>
                <a:latin typeface="Symbol" charset="0"/>
                <a:ea typeface="ＭＳ Ｐゴシック" charset="0"/>
                <a:cs typeface="ＭＳ Ｐゴシック" charset="0"/>
              </a:rPr>
              <a:t>p</a:t>
            </a:r>
            <a:r>
              <a:rPr lang="en-GB" sz="2000" b="1" baseline="30000" smtClean="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rPr>
              <a:t>+</a:t>
            </a:r>
            <a:r>
              <a:rPr lang="en-GB" sz="2000" b="1" smtClean="0">
                <a:solidFill>
                  <a:srgbClr val="FFFFFF"/>
                </a:solidFill>
                <a:latin typeface="Symbol" charset="0"/>
                <a:ea typeface="ＭＳ Ｐゴシック" charset="0"/>
                <a:cs typeface="ＭＳ Ｐゴシック" charset="0"/>
              </a:rPr>
              <a:t>p</a:t>
            </a:r>
            <a:r>
              <a:rPr lang="en-GB" sz="2000" b="1" baseline="30000" smtClean="0">
                <a:solidFill>
                  <a:srgbClr val="FFFFFF"/>
                </a:solidFill>
                <a:latin typeface="Arial" charset="0"/>
                <a:ea typeface="ＭＳ Ｐゴシック" charset="0"/>
                <a:cs typeface="ＭＳ Ｐゴシック" charset="0"/>
              </a:rPr>
              <a:t>-</a:t>
            </a:r>
            <a:endParaRPr lang="en-US" sz="2000" b="1" smtClean="0">
              <a:solidFill>
                <a:srgbClr val="FFFFFF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23557" name="Picture 6" descr="lambda_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908050"/>
            <a:ext cx="4162425" cy="435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8" name="Rectangle 2"/>
          <p:cNvSpPr>
            <a:spLocks noChangeArrowheads="1"/>
          </p:cNvSpPr>
          <p:nvPr/>
        </p:nvSpPr>
        <p:spPr bwMode="auto">
          <a:xfrm>
            <a:off x="5281613" y="4652963"/>
            <a:ext cx="10477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2000" b="1" smtClean="0">
                <a:solidFill>
                  <a:srgbClr val="FFFFFF"/>
                </a:solidFill>
                <a:latin typeface="Symbol" charset="0"/>
                <a:ea typeface="ＭＳ Ｐゴシック" charset="0"/>
                <a:cs typeface="ＭＳ Ｐゴシック" charset="0"/>
              </a:rPr>
              <a:t>L ®p</a:t>
            </a:r>
            <a:r>
              <a:rPr lang="en-GB" sz="2000" b="1" baseline="30000" smtClean="0">
                <a:solidFill>
                  <a:srgbClr val="FFFFFF"/>
                </a:solidFill>
                <a:latin typeface="Symbol" charset="0"/>
                <a:ea typeface="ＭＳ Ｐゴシック" charset="0"/>
                <a:cs typeface="ＭＳ Ｐゴシック" charset="0"/>
              </a:rPr>
              <a:t>-</a:t>
            </a:r>
            <a:r>
              <a:rPr lang="en-GB" sz="2000" b="1" smtClean="0">
                <a:solidFill>
                  <a:srgbClr val="FFFFFF"/>
                </a:solidFill>
                <a:latin typeface="Times New Roman" charset="0"/>
                <a:ea typeface="ＭＳ Ｐゴシック" charset="0"/>
                <a:cs typeface="ＭＳ Ｐゴシック" charset="0"/>
              </a:rPr>
              <a:t>p</a:t>
            </a:r>
          </a:p>
        </p:txBody>
      </p:sp>
      <p:sp>
        <p:nvSpPr>
          <p:cNvPr id="23559" name="Date Placeholder 1"/>
          <p:cNvSpPr>
            <a:spLocks noGrp="1"/>
          </p:cNvSpPr>
          <p:nvPr>
            <p:ph type="dt" sz="quarter" idx="10"/>
          </p:nvPr>
        </p:nvSpPr>
        <p:spPr>
          <a:xfrm>
            <a:off x="323850" y="6248400"/>
            <a:ext cx="2592388" cy="457200"/>
          </a:xfrm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l-GR" sz="1200" b="0" smtClean="0">
                <a:solidFill>
                  <a:srgbClr val="000000"/>
                </a:solidFill>
              </a:rPr>
              <a:t>03.11.2023</a:t>
            </a:r>
            <a:endParaRPr lang="fr-FR" sz="1200" b="0">
              <a:solidFill>
                <a:srgbClr val="000000"/>
              </a:solidFill>
            </a:endParaRPr>
          </a:p>
        </p:txBody>
      </p:sp>
      <p:sp>
        <p:nvSpPr>
          <p:cNvPr id="23560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endParaRPr lang="fr-FR" sz="1400" b="0">
              <a:solidFill>
                <a:srgbClr val="000000"/>
              </a:solidFill>
            </a:endParaRPr>
          </a:p>
        </p:txBody>
      </p:sp>
      <p:sp>
        <p:nvSpPr>
          <p:cNvPr id="23561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04D30FC0-2D4D-9E49-BBB7-35FF3B3693F9}" type="slidenum">
              <a:rPr lang="en-US" sz="1400" b="0">
                <a:solidFill>
                  <a:srgbClr val="000000"/>
                </a:solidFill>
              </a:rPr>
              <a:pPr/>
              <a:t>5</a:t>
            </a:fld>
            <a:endParaRPr lang="en-US" sz="1400" b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7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975" y="979488"/>
            <a:ext cx="4645025" cy="3817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2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85800" y="6248400"/>
            <a:ext cx="2517775" cy="457200"/>
          </a:xfrm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l-GR" sz="1200" b="0" smtClean="0">
                <a:solidFill>
                  <a:srgbClr val="000000"/>
                </a:solidFill>
              </a:rPr>
              <a:t>03.11.2023</a:t>
            </a:r>
            <a:endParaRPr lang="fr-FR" sz="1200" b="0">
              <a:solidFill>
                <a:srgbClr val="000000"/>
              </a:solidFill>
            </a:endParaRPr>
          </a:p>
        </p:txBody>
      </p:sp>
      <p:sp>
        <p:nvSpPr>
          <p:cNvPr id="25603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endParaRPr lang="fr-FR" sz="1400" b="0">
              <a:solidFill>
                <a:srgbClr val="000000"/>
              </a:solidFill>
            </a:endParaRPr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4EE390B1-052C-D349-A09F-EA8E456E974E}" type="slidenum">
              <a:rPr lang="en-US" sz="1400" b="0">
                <a:solidFill>
                  <a:srgbClr val="000000"/>
                </a:solidFill>
              </a:rPr>
              <a:pPr/>
              <a:t>6</a:t>
            </a:fld>
            <a:endParaRPr lang="en-US" sz="1400" b="0">
              <a:solidFill>
                <a:srgbClr val="000000"/>
              </a:solidFill>
            </a:endParaRPr>
          </a:p>
        </p:txBody>
      </p:sp>
      <p:sp>
        <p:nvSpPr>
          <p:cNvPr id="25605" name="Rectangle 2"/>
          <p:cNvSpPr txBox="1">
            <a:spLocks noChangeArrowheads="1"/>
          </p:cNvSpPr>
          <p:nvPr/>
        </p:nvSpPr>
        <p:spPr bwMode="auto">
          <a:xfrm>
            <a:off x="3005138" y="260350"/>
            <a:ext cx="313372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anchor="ctr"/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 b="0" smtClean="0">
                <a:solidFill>
                  <a:srgbClr val="B32DC0"/>
                </a:solidFill>
              </a:rPr>
              <a:t>How do we find </a:t>
            </a:r>
            <a:r>
              <a:rPr lang="en-US" b="0" smtClean="0">
                <a:solidFill>
                  <a:srgbClr val="B32DC0"/>
                </a:solidFill>
              </a:rPr>
              <a:t>V0s ?</a:t>
            </a:r>
            <a:endParaRPr lang="en-US" b="0" smtClean="0">
              <a:solidFill>
                <a:srgbClr val="B32DC0"/>
              </a:solidFill>
              <a:latin typeface="Comic Sans MS" charset="0"/>
            </a:endParaRPr>
          </a:p>
        </p:txBody>
      </p:sp>
      <p:sp>
        <p:nvSpPr>
          <p:cNvPr id="25606" name="Rectangle 35"/>
          <p:cNvSpPr>
            <a:spLocks noChangeArrowheads="1"/>
          </p:cNvSpPr>
          <p:nvPr/>
        </p:nvSpPr>
        <p:spPr bwMode="auto">
          <a:xfrm>
            <a:off x="304800" y="5157788"/>
            <a:ext cx="88392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We look for two opposit</a:t>
            </a:r>
            <a:r>
              <a:rPr lang="en-US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e</a:t>
            </a:r>
            <a:r>
              <a:rPr lang="en-GB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 tracks, having the same origin, which is not the interaction (collision) point</a:t>
            </a:r>
            <a:endParaRPr lang="el-GR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7"/>
          <p:cNvSpPr>
            <a:spLocks noChangeArrowheads="1"/>
          </p:cNvSpPr>
          <p:nvPr/>
        </p:nvSpPr>
        <p:spPr bwMode="auto">
          <a:xfrm>
            <a:off x="519113" y="3240088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 b="1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7650" name="Rectangle 11"/>
          <p:cNvSpPr>
            <a:spLocks noChangeArrowheads="1"/>
          </p:cNvSpPr>
          <p:nvPr/>
        </p:nvSpPr>
        <p:spPr bwMode="auto">
          <a:xfrm>
            <a:off x="1049338" y="6045200"/>
            <a:ext cx="1841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GB" sz="2400" b="1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7651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2CCCD7F0-122D-9C4F-BC64-8058BCAFC021}" type="slidenum">
              <a:rPr lang="en-US" sz="1400" b="0">
                <a:solidFill>
                  <a:srgbClr val="000000"/>
                </a:solidFill>
              </a:rPr>
              <a:pPr/>
              <a:t>7</a:t>
            </a:fld>
            <a:endParaRPr lang="en-US" sz="1400" b="0">
              <a:solidFill>
                <a:srgbClr val="000000"/>
              </a:solidFill>
            </a:endParaRPr>
          </a:p>
        </p:txBody>
      </p:sp>
      <p:pic>
        <p:nvPicPr>
          <p:cNvPr id="27652" name="Picture 8" descr="mc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5625" y="874713"/>
            <a:ext cx="1501775" cy="1906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3" name="Picture 9" descr="mc1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363" y="836613"/>
            <a:ext cx="3381375" cy="187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4" name="Picture 16" descr="mc3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6488" y="874713"/>
            <a:ext cx="2130425" cy="1906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838" y="3590925"/>
            <a:ext cx="2997200" cy="1206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27656" name="Date Placeholder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l-GR" sz="1400" b="0" smtClean="0">
                <a:solidFill>
                  <a:srgbClr val="000000"/>
                </a:solidFill>
              </a:rPr>
              <a:t>03.11.2023</a:t>
            </a:r>
            <a:endParaRPr lang="fr-FR" sz="1400" b="0">
              <a:solidFill>
                <a:srgbClr val="000000"/>
              </a:solidFill>
            </a:endParaRPr>
          </a:p>
        </p:txBody>
      </p:sp>
      <p:sp>
        <p:nvSpPr>
          <p:cNvPr id="27657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endParaRPr lang="fr-FR" sz="1400" b="0">
              <a:solidFill>
                <a:srgbClr val="000000"/>
              </a:solidFill>
            </a:endParaRPr>
          </a:p>
        </p:txBody>
      </p:sp>
      <p:sp>
        <p:nvSpPr>
          <p:cNvPr id="27658" name="Text Box 8"/>
          <p:cNvSpPr txBox="1">
            <a:spLocks noChangeArrowheads="1"/>
          </p:cNvSpPr>
          <p:nvPr/>
        </p:nvSpPr>
        <p:spPr bwMode="auto">
          <a:xfrm>
            <a:off x="1581150" y="2897188"/>
            <a:ext cx="1262063" cy="38735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z="1800" b="0" smtClean="0">
                <a:solidFill>
                  <a:srgbClr val="000000"/>
                </a:solidFill>
                <a:latin typeface="Times New Roman" charset="0"/>
              </a:rPr>
              <a:t>K</a:t>
            </a:r>
            <a:r>
              <a:rPr lang="en-GB" sz="1800" b="0" baseline="30000" smtClean="0">
                <a:solidFill>
                  <a:srgbClr val="000000"/>
                </a:solidFill>
                <a:latin typeface="Times New Roman" charset="0"/>
              </a:rPr>
              <a:t>0</a:t>
            </a:r>
            <a:r>
              <a:rPr lang="en-GB" sz="1800" b="0" baseline="-25000" smtClean="0">
                <a:solidFill>
                  <a:srgbClr val="000000"/>
                </a:solidFill>
                <a:latin typeface="Times New Roman" charset="0"/>
              </a:rPr>
              <a:t>s</a:t>
            </a:r>
            <a:r>
              <a:rPr lang="en-GB" sz="1800" b="0" smtClean="0">
                <a:solidFill>
                  <a:srgbClr val="000000"/>
                </a:solidFill>
                <a:latin typeface="Symbol" charset="0"/>
              </a:rPr>
              <a:t> ® p</a:t>
            </a:r>
            <a:r>
              <a:rPr lang="en-GB" sz="1800" b="0" baseline="30000" smtClean="0">
                <a:solidFill>
                  <a:srgbClr val="000000"/>
                </a:solidFill>
                <a:latin typeface="Symbol" charset="0"/>
              </a:rPr>
              <a:t></a:t>
            </a:r>
            <a:r>
              <a:rPr lang="en-GB" sz="1800" b="0" smtClean="0">
                <a:solidFill>
                  <a:srgbClr val="000000"/>
                </a:solidFill>
                <a:latin typeface="Symbol" charset="0"/>
              </a:rPr>
              <a:t>p</a:t>
            </a:r>
            <a:r>
              <a:rPr lang="en-GB" sz="1800" b="0" baseline="30000" smtClean="0">
                <a:solidFill>
                  <a:srgbClr val="000000"/>
                </a:solidFill>
                <a:latin typeface="Symbol" charset="0"/>
              </a:rPr>
              <a:t></a:t>
            </a:r>
            <a:endParaRPr lang="en-GB" sz="1800" b="0" smtClean="0">
              <a:solidFill>
                <a:srgbClr val="000000"/>
              </a:solidFill>
              <a:latin typeface="Symbol" charset="0"/>
            </a:endParaRPr>
          </a:p>
        </p:txBody>
      </p:sp>
      <p:sp>
        <p:nvSpPr>
          <p:cNvPr id="21" name="Rectangle 15"/>
          <p:cNvSpPr>
            <a:spLocks noChangeArrowheads="1"/>
          </p:cNvSpPr>
          <p:nvPr/>
        </p:nvSpPr>
        <p:spPr bwMode="auto">
          <a:xfrm>
            <a:off x="4560888" y="2917825"/>
            <a:ext cx="1090612" cy="366713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dirty="0">
                <a:solidFill>
                  <a:srgbClr val="000000"/>
                </a:solidFill>
                <a:latin typeface="Symbol" charset="0"/>
                <a:ea typeface="ＭＳ Ｐゴシック"/>
                <a:cs typeface="Comic Sans MS" charset="0"/>
              </a:rPr>
              <a:t>L ® </a:t>
            </a:r>
            <a:r>
              <a:rPr lang="en-GB" dirty="0" err="1">
                <a:solidFill>
                  <a:srgbClr val="000000"/>
                </a:solidFill>
                <a:latin typeface="Symbol" charset="0"/>
                <a:ea typeface="ＭＳ Ｐゴシック"/>
                <a:cs typeface="Comic Sans MS" charset="0"/>
              </a:rPr>
              <a:t>p</a:t>
            </a:r>
            <a:r>
              <a:rPr lang="en-GB" baseline="30000" dirty="0" err="1">
                <a:solidFill>
                  <a:srgbClr val="000000"/>
                </a:solidFill>
                <a:latin typeface="Symbol" charset="0"/>
                <a:ea typeface="ＭＳ Ｐゴシック"/>
                <a:cs typeface="Comic Sans MS" charset="0"/>
              </a:rPr>
              <a:t></a:t>
            </a:r>
            <a:r>
              <a:rPr lang="en-GB" dirty="0" err="1">
                <a:solidFill>
                  <a:srgbClr val="000000"/>
                </a:solidFill>
                <a:latin typeface="Times New Roman" charset="0"/>
                <a:ea typeface="ＭＳ Ｐゴシック"/>
                <a:cs typeface="Comic Sans MS" charset="0"/>
              </a:rPr>
              <a:t>p</a:t>
            </a:r>
            <a:r>
              <a:rPr lang="en-GB" baseline="30000" dirty="0">
                <a:solidFill>
                  <a:srgbClr val="000000"/>
                </a:solidFill>
                <a:latin typeface="Times New Roman" charset="0"/>
                <a:ea typeface="ＭＳ Ｐゴシック"/>
                <a:cs typeface="Comic Sans MS" charset="0"/>
              </a:rPr>
              <a:t>+</a:t>
            </a:r>
            <a:endParaRPr lang="en-GB" dirty="0">
              <a:solidFill>
                <a:srgbClr val="000000"/>
              </a:solidFill>
              <a:latin typeface="Times New Roman" charset="0"/>
              <a:ea typeface="ＭＳ Ｐゴシック"/>
              <a:cs typeface="Comic Sans MS" charset="0"/>
            </a:endParaRPr>
          </a:p>
        </p:txBody>
      </p:sp>
      <p:sp>
        <p:nvSpPr>
          <p:cNvPr id="22" name="TextBox 2"/>
          <p:cNvSpPr txBox="1">
            <a:spLocks noChangeArrowheads="1"/>
          </p:cNvSpPr>
          <p:nvPr/>
        </p:nvSpPr>
        <p:spPr bwMode="auto">
          <a:xfrm>
            <a:off x="6643688" y="2924175"/>
            <a:ext cx="1312862" cy="338138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>
            <a:lvl1pPr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GB" b="0" dirty="0" smtClean="0">
                <a:solidFill>
                  <a:srgbClr val="000000"/>
                </a:solidFill>
              </a:rPr>
              <a:t>anti </a:t>
            </a:r>
            <a:r>
              <a:rPr lang="en-GB" b="0" dirty="0" err="1" smtClean="0">
                <a:solidFill>
                  <a:srgbClr val="000000"/>
                </a:solidFill>
              </a:rPr>
              <a:t>Λ</a:t>
            </a:r>
            <a:r>
              <a:rPr lang="en-GB" b="0" dirty="0" smtClean="0">
                <a:solidFill>
                  <a:srgbClr val="000000"/>
                </a:solidFill>
              </a:rPr>
              <a:t>→ p</a:t>
            </a:r>
            <a:r>
              <a:rPr lang="en-GB" b="0" baseline="30000" dirty="0" smtClean="0">
                <a:solidFill>
                  <a:srgbClr val="000000"/>
                </a:solidFill>
              </a:rPr>
              <a:t>-</a:t>
            </a:r>
            <a:r>
              <a:rPr lang="en-GB" b="0" dirty="0" smtClean="0">
                <a:solidFill>
                  <a:srgbClr val="000000"/>
                </a:solidFill>
                <a:latin typeface="Symbol" charset="0"/>
                <a:cs typeface="Symbol" charset="0"/>
              </a:rPr>
              <a:t>π</a:t>
            </a:r>
            <a:r>
              <a:rPr lang="en-GB" b="0" baseline="30000" dirty="0" smtClean="0">
                <a:solidFill>
                  <a:srgbClr val="000000"/>
                </a:solidFill>
              </a:rPr>
              <a:t>+</a:t>
            </a:r>
            <a:r>
              <a:rPr lang="en-GB" b="0" dirty="0" smtClean="0">
                <a:solidFill>
                  <a:srgbClr val="000000"/>
                </a:solidFill>
              </a:rPr>
              <a:t> </a:t>
            </a:r>
            <a:endParaRPr lang="en-US" b="0" dirty="0" smtClean="0">
              <a:solidFill>
                <a:srgbClr val="000000"/>
              </a:solidFill>
            </a:endParaRPr>
          </a:p>
        </p:txBody>
      </p:sp>
      <p:sp>
        <p:nvSpPr>
          <p:cNvPr id="27661" name="TextBox 1"/>
          <p:cNvSpPr txBox="1">
            <a:spLocks noChangeArrowheads="1"/>
          </p:cNvSpPr>
          <p:nvPr/>
        </p:nvSpPr>
        <p:spPr bwMode="auto">
          <a:xfrm>
            <a:off x="323850" y="4941888"/>
            <a:ext cx="5019675" cy="58420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b="0" smtClean="0">
                <a:solidFill>
                  <a:srgbClr val="000000"/>
                </a:solidFill>
              </a:rPr>
              <a:t>V0 decay : 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b="0" smtClean="0">
                <a:solidFill>
                  <a:srgbClr val="000000"/>
                </a:solidFill>
              </a:rPr>
              <a:t>a neutral particle (no track) gives suddenly two tracks</a:t>
            </a:r>
          </a:p>
        </p:txBody>
      </p:sp>
      <p:sp>
        <p:nvSpPr>
          <p:cNvPr id="27662" name="TextBox 2"/>
          <p:cNvSpPr txBox="1">
            <a:spLocks noChangeArrowheads="1"/>
          </p:cNvSpPr>
          <p:nvPr/>
        </p:nvSpPr>
        <p:spPr bwMode="auto">
          <a:xfrm>
            <a:off x="2495550" y="260350"/>
            <a:ext cx="41529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0" smtClean="0">
                <a:solidFill>
                  <a:srgbClr val="B32DC0"/>
                </a:solidFill>
              </a:rPr>
              <a:t>How do we identify each</a:t>
            </a:r>
            <a:r>
              <a:rPr lang="en-US" altLang="ja-JP" b="0" smtClean="0">
                <a:solidFill>
                  <a:srgbClr val="B32DC0"/>
                </a:solidFill>
              </a:rPr>
              <a:t> V0?</a:t>
            </a:r>
          </a:p>
        </p:txBody>
      </p:sp>
      <p:sp>
        <p:nvSpPr>
          <p:cNvPr id="27663" name="TextBox 1"/>
          <p:cNvSpPr txBox="1">
            <a:spLocks noChangeArrowheads="1"/>
          </p:cNvSpPr>
          <p:nvPr/>
        </p:nvSpPr>
        <p:spPr bwMode="auto">
          <a:xfrm>
            <a:off x="6084888" y="4337050"/>
            <a:ext cx="208915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b="0" smtClean="0">
                <a:solidFill>
                  <a:srgbClr val="0000FF"/>
                </a:solidFill>
              </a:rPr>
              <a:t>P = Q</a:t>
            </a:r>
            <a:r>
              <a:rPr lang="en-US" sz="1600" b="0" baseline="30000" smtClean="0">
                <a:solidFill>
                  <a:srgbClr val="0000FF"/>
                </a:solidFill>
              </a:rPr>
              <a:t>.</a:t>
            </a:r>
            <a:r>
              <a:rPr lang="en-US" sz="1600" b="0" smtClean="0">
                <a:solidFill>
                  <a:srgbClr val="0000FF"/>
                </a:solidFill>
              </a:rPr>
              <a:t>B</a:t>
            </a:r>
            <a:r>
              <a:rPr lang="en-US" sz="1600" b="0" baseline="30000" smtClean="0">
                <a:solidFill>
                  <a:srgbClr val="0000FF"/>
                </a:solidFill>
              </a:rPr>
              <a:t>.</a:t>
            </a:r>
            <a:r>
              <a:rPr lang="en-US" sz="1600" b="0" smtClean="0">
                <a:solidFill>
                  <a:srgbClr val="0000FF"/>
                </a:solidFill>
              </a:rPr>
              <a:t>R  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b="0" smtClean="0">
                <a:solidFill>
                  <a:srgbClr val="000000"/>
                </a:solidFill>
              </a:rPr>
              <a:t>P momentum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b="0" smtClean="0">
                <a:solidFill>
                  <a:srgbClr val="000000"/>
                </a:solidFill>
              </a:rPr>
              <a:t>Q electric charge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b="0" smtClean="0">
                <a:solidFill>
                  <a:srgbClr val="000000"/>
                </a:solidFill>
              </a:rPr>
              <a:t>B magnetic field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b="0" smtClean="0">
                <a:solidFill>
                  <a:srgbClr val="000000"/>
                </a:solidFill>
              </a:rPr>
              <a:t>R radius of curvature</a:t>
            </a:r>
          </a:p>
        </p:txBody>
      </p:sp>
      <p:sp>
        <p:nvSpPr>
          <p:cNvPr id="27664" name="TextBox 1"/>
          <p:cNvSpPr txBox="1">
            <a:spLocks noChangeArrowheads="1"/>
          </p:cNvSpPr>
          <p:nvPr/>
        </p:nvSpPr>
        <p:spPr bwMode="auto">
          <a:xfrm>
            <a:off x="323850" y="5661025"/>
            <a:ext cx="46863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fr-FR" sz="2000" smtClean="0">
                <a:solidFill>
                  <a:srgbClr val="000000"/>
                </a:solidFill>
              </a:rPr>
              <a:t>Identify V0s from the decay topology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ChangeArrowheads="1"/>
          </p:cNvSpPr>
          <p:nvPr/>
        </p:nvSpPr>
        <p:spPr bwMode="auto">
          <a:xfrm>
            <a:off x="381000" y="765175"/>
            <a:ext cx="8512175" cy="5151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lvl="1" defTabSz="914400" eaLnBrk="0" fontAlgn="base" hangingPunct="0">
              <a:lnSpc>
                <a:spcPct val="70000"/>
              </a:lnSpc>
              <a:spcBef>
                <a:spcPct val="0"/>
              </a:spcBef>
              <a:spcAft>
                <a:spcPct val="0"/>
              </a:spcAft>
            </a:pPr>
            <a:endParaRPr lang="en-US" altLang="ja-JP" sz="2400" smtClean="0">
              <a:solidFill>
                <a:srgbClr val="B32DC0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Calculate the (invariant) mass</a:t>
            </a:r>
            <a:endParaRPr 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Energy conservation  	</a:t>
            </a:r>
            <a:r>
              <a:rPr lang="en-US" altLang="ja-JP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       	            	     </a:t>
            </a:r>
            <a:r>
              <a:rPr lang="en-US" altLang="ja-JP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E = E</a:t>
            </a:r>
            <a:r>
              <a:rPr lang="en-US" altLang="ja-JP" baseline="-2500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1</a:t>
            </a:r>
            <a:r>
              <a:rPr lang="en-US" altLang="ja-JP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+E</a:t>
            </a:r>
            <a:r>
              <a:rPr lang="en-US" altLang="ja-JP" baseline="-2500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2</a:t>
            </a:r>
            <a:r>
              <a:rPr lang="en-US" altLang="ja-JP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Momentum conservation </a:t>
            </a:r>
            <a:r>
              <a:rPr lang="en-GB" altLang="ja-JP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	   		     </a:t>
            </a:r>
            <a:r>
              <a:rPr lang="en-US" altLang="ja-JP" b="1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p</a:t>
            </a:r>
            <a:r>
              <a:rPr lang="en-US" altLang="ja-JP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 = </a:t>
            </a:r>
            <a:r>
              <a:rPr lang="en-US" altLang="ja-JP" b="1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p</a:t>
            </a:r>
            <a:r>
              <a:rPr lang="en-US" altLang="ja-JP" baseline="-2500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1</a:t>
            </a:r>
            <a:r>
              <a:rPr lang="en-US" altLang="ja-JP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+</a:t>
            </a:r>
            <a:r>
              <a:rPr lang="en-US" altLang="ja-JP" b="1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p</a:t>
            </a:r>
            <a:r>
              <a:rPr lang="en-US" altLang="ja-JP" baseline="-2500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2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Total energy   				     </a:t>
            </a:r>
            <a:r>
              <a:rPr lang="en-GB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E</a:t>
            </a:r>
            <a:r>
              <a:rPr lang="en-GB" baseline="3000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2</a:t>
            </a:r>
            <a:r>
              <a:rPr lang="en-GB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 = p</a:t>
            </a:r>
            <a:r>
              <a:rPr lang="en-GB" baseline="3000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2</a:t>
            </a:r>
            <a:r>
              <a:rPr lang="en-GB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c</a:t>
            </a:r>
            <a:r>
              <a:rPr lang="en-GB" baseline="3000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2</a:t>
            </a:r>
            <a:r>
              <a:rPr lang="en-GB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 + m</a:t>
            </a:r>
            <a:r>
              <a:rPr lang="en-GB" baseline="3000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2</a:t>
            </a:r>
            <a:r>
              <a:rPr lang="en-GB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c</a:t>
            </a:r>
            <a:r>
              <a:rPr lang="en-GB" baseline="3000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4</a:t>
            </a:r>
            <a:endParaRPr lang="en-US" baseline="30000" smtClean="0">
              <a:solidFill>
                <a:srgbClr val="B32DC0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c=1</a:t>
            </a:r>
            <a:r>
              <a:rPr lang="en-US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                    </a:t>
            </a:r>
            <a:r>
              <a:rPr lang="en-GB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E</a:t>
            </a:r>
            <a:r>
              <a:rPr lang="en-GB" baseline="3000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2</a:t>
            </a:r>
            <a:r>
              <a:rPr lang="en-GB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 = p</a:t>
            </a:r>
            <a:r>
              <a:rPr lang="en-GB" baseline="3000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2</a:t>
            </a:r>
            <a:r>
              <a:rPr lang="en-GB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 + m</a:t>
            </a:r>
            <a:r>
              <a:rPr lang="en-GB" baseline="3000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2</a:t>
            </a:r>
            <a:endParaRPr lang="en-US" baseline="30000" smtClean="0">
              <a:solidFill>
                <a:srgbClr val="B32DC0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     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E = E</a:t>
            </a:r>
            <a:r>
              <a:rPr lang="en-US" baseline="-2500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1</a:t>
            </a:r>
            <a:r>
              <a:rPr lang="en-US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+E</a:t>
            </a:r>
            <a:r>
              <a:rPr lang="en-US" baseline="-2500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2</a:t>
            </a:r>
            <a:r>
              <a:rPr lang="en-US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    </a:t>
            </a:r>
            <a:r>
              <a:rPr lang="en-US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E</a:t>
            </a:r>
            <a:r>
              <a:rPr lang="en-US" baseline="-2500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1</a:t>
            </a:r>
            <a:r>
              <a:rPr lang="en-US" baseline="3000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2</a:t>
            </a:r>
            <a:r>
              <a:rPr lang="en-US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 = p</a:t>
            </a:r>
            <a:r>
              <a:rPr lang="en-US" baseline="-2500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1</a:t>
            </a:r>
            <a:r>
              <a:rPr lang="en-US" baseline="3000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2</a:t>
            </a:r>
            <a:r>
              <a:rPr lang="en-US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 + m</a:t>
            </a:r>
            <a:r>
              <a:rPr lang="en-US" baseline="-2500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1</a:t>
            </a:r>
            <a:r>
              <a:rPr lang="en-US" baseline="3000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2</a:t>
            </a:r>
            <a:r>
              <a:rPr lang="en-US" baseline="3000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   </a:t>
            </a:r>
            <a:r>
              <a:rPr lang="en-US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E</a:t>
            </a:r>
            <a:r>
              <a:rPr lang="en-US" baseline="-2500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2</a:t>
            </a:r>
            <a:r>
              <a:rPr lang="en-US" baseline="3000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2</a:t>
            </a:r>
            <a:r>
              <a:rPr lang="en-US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 = p</a:t>
            </a:r>
            <a:r>
              <a:rPr lang="en-US" baseline="-2500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2</a:t>
            </a:r>
            <a:r>
              <a:rPr lang="en-US" baseline="3000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2</a:t>
            </a:r>
            <a:r>
              <a:rPr lang="en-US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 + m</a:t>
            </a:r>
            <a:r>
              <a:rPr lang="en-US" baseline="-2500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2</a:t>
            </a:r>
            <a:r>
              <a:rPr lang="en-US" baseline="3000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2</a:t>
            </a:r>
            <a:endParaRPr lang="en-US" smtClean="0">
              <a:solidFill>
                <a:srgbClr val="B32DC0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E</a:t>
            </a:r>
            <a:r>
              <a:rPr lang="en-US" baseline="3000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2</a:t>
            </a:r>
            <a:r>
              <a:rPr lang="en-US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 = p</a:t>
            </a:r>
            <a:r>
              <a:rPr lang="en-US" baseline="3000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2</a:t>
            </a:r>
            <a:r>
              <a:rPr lang="en-US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 + m</a:t>
            </a:r>
            <a:r>
              <a:rPr lang="en-US" baseline="3000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2     </a:t>
            </a:r>
            <a:r>
              <a:rPr lang="en-US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m</a:t>
            </a:r>
            <a:r>
              <a:rPr lang="en-US" baseline="3000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2 </a:t>
            </a:r>
            <a:r>
              <a:rPr lang="en-US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= E</a:t>
            </a:r>
            <a:r>
              <a:rPr lang="en-US" baseline="3000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2</a:t>
            </a:r>
            <a:r>
              <a:rPr lang="en-US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 - p</a:t>
            </a:r>
            <a:r>
              <a:rPr lang="en-US" baseline="3000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2</a:t>
            </a:r>
            <a:r>
              <a:rPr lang="en-US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 =(E</a:t>
            </a:r>
            <a:r>
              <a:rPr lang="en-US" baseline="-2500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1</a:t>
            </a:r>
            <a:r>
              <a:rPr lang="en-US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+E</a:t>
            </a:r>
            <a:r>
              <a:rPr lang="en-US" baseline="-2500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2</a:t>
            </a:r>
            <a:r>
              <a:rPr lang="en-US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)</a:t>
            </a:r>
            <a:r>
              <a:rPr lang="en-US" baseline="3000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2</a:t>
            </a:r>
            <a:r>
              <a:rPr lang="en-US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 -(p</a:t>
            </a:r>
            <a:r>
              <a:rPr lang="en-US" baseline="-2500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1</a:t>
            </a:r>
            <a:r>
              <a:rPr lang="en-US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+p</a:t>
            </a:r>
            <a:r>
              <a:rPr lang="en-US" baseline="-2500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2</a:t>
            </a:r>
            <a:r>
              <a:rPr lang="en-US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)</a:t>
            </a:r>
            <a:r>
              <a:rPr lang="en-US" baseline="3000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2 </a:t>
            </a:r>
            <a:r>
              <a:rPr lang="en-GB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 = m</a:t>
            </a:r>
            <a:r>
              <a:rPr lang="en-GB" baseline="-2500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1</a:t>
            </a:r>
            <a:r>
              <a:rPr lang="en-GB" baseline="3000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2</a:t>
            </a:r>
            <a:r>
              <a:rPr lang="en-GB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 + m</a:t>
            </a:r>
            <a:r>
              <a:rPr lang="en-GB" baseline="-2500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2</a:t>
            </a:r>
            <a:r>
              <a:rPr lang="en-GB" baseline="3000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2</a:t>
            </a:r>
            <a:r>
              <a:rPr lang="en-GB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 +2E</a:t>
            </a:r>
            <a:r>
              <a:rPr lang="en-GB" baseline="-2500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1</a:t>
            </a:r>
            <a:r>
              <a:rPr lang="en-GB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E</a:t>
            </a:r>
            <a:r>
              <a:rPr lang="en-GB" baseline="-2500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2</a:t>
            </a:r>
            <a:r>
              <a:rPr lang="en-GB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GB" baseline="3000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GB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- 2 </a:t>
            </a:r>
            <a:r>
              <a:rPr lang="en-GB" b="1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p</a:t>
            </a:r>
            <a:r>
              <a:rPr lang="en-GB" baseline="-2500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1 </a:t>
            </a:r>
            <a:r>
              <a:rPr lang="en-GB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.</a:t>
            </a:r>
            <a:r>
              <a:rPr lang="en-GB" b="1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p</a:t>
            </a:r>
            <a:r>
              <a:rPr lang="en-GB" baseline="-2500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2</a:t>
            </a:r>
            <a:r>
              <a:rPr lang="en-GB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baseline="3000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baseline="30000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baseline="30000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1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Calculate the mass of the initial particle from the values of the mass and the momentum of the final particles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ja-JP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Particle Identification (done by a number of PID </a:t>
            </a:r>
            <a:r>
              <a:rPr lang="en-US" altLang="ja-JP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detectors)           	 </a:t>
            </a:r>
            <a:r>
              <a:rPr lang="en-US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m</a:t>
            </a:r>
            <a:r>
              <a:rPr lang="en-US" baseline="-2500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1 </a:t>
            </a:r>
            <a:r>
              <a:rPr lang="en-US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m</a:t>
            </a:r>
            <a:r>
              <a:rPr lang="en-US" baseline="-2500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2 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Radius of curvature of the particle tracks due to magnetic fi</a:t>
            </a:r>
            <a:r>
              <a:rPr lang="en-US" altLang="ja-JP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eld	        	</a:t>
            </a:r>
            <a:r>
              <a:rPr lang="en-US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p</a:t>
            </a:r>
            <a:r>
              <a:rPr lang="en-US" baseline="-2500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1  </a:t>
            </a:r>
            <a:r>
              <a:rPr lang="en-US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p</a:t>
            </a:r>
            <a:r>
              <a:rPr lang="en-US" baseline="-25000" smtClean="0">
                <a:solidFill>
                  <a:srgbClr val="B32DC0"/>
                </a:solidFill>
                <a:latin typeface="Arial" charset="0"/>
                <a:ea typeface="ＭＳ Ｐゴシック" charset="0"/>
                <a:cs typeface="ＭＳ Ｐゴシック" charset="0"/>
              </a:rPr>
              <a:t>2</a:t>
            </a:r>
            <a:endParaRPr lang="en-US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ja-JP" smtClean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P=Q</a:t>
            </a:r>
            <a:r>
              <a:rPr lang="en-US" baseline="3000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.</a:t>
            </a:r>
            <a:r>
              <a:rPr lang="en-US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B</a:t>
            </a:r>
            <a:r>
              <a:rPr lang="en-US" baseline="30000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.</a:t>
            </a:r>
            <a:r>
              <a:rPr lang="en-US" smtClean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R (P momentum, Q electric charge, R radius of curvature, B magnetic field)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188913"/>
            <a:ext cx="2495550" cy="1004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7" name="Right Arrow 6"/>
          <p:cNvSpPr/>
          <p:nvPr/>
        </p:nvSpPr>
        <p:spPr bwMode="auto">
          <a:xfrm>
            <a:off x="7019925" y="5084763"/>
            <a:ext cx="504825" cy="144462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fr-FR" sz="2400">
              <a:solidFill>
                <a:srgbClr val="B32DC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9700" name="TextBox 2"/>
          <p:cNvSpPr txBox="1">
            <a:spLocks noChangeArrowheads="1"/>
          </p:cNvSpPr>
          <p:nvPr/>
        </p:nvSpPr>
        <p:spPr bwMode="auto">
          <a:xfrm>
            <a:off x="485775" y="260350"/>
            <a:ext cx="41544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b="0" smtClean="0">
                <a:solidFill>
                  <a:srgbClr val="B32DC0"/>
                </a:solidFill>
              </a:rPr>
              <a:t>How do we identify each</a:t>
            </a:r>
            <a:r>
              <a:rPr lang="en-US" altLang="ja-JP" b="0" smtClean="0">
                <a:solidFill>
                  <a:srgbClr val="B32DC0"/>
                </a:solidFill>
              </a:rPr>
              <a:t> V0?</a:t>
            </a:r>
          </a:p>
        </p:txBody>
      </p:sp>
      <p:sp>
        <p:nvSpPr>
          <p:cNvPr id="12" name="Right Arrow 11"/>
          <p:cNvSpPr/>
          <p:nvPr/>
        </p:nvSpPr>
        <p:spPr bwMode="auto">
          <a:xfrm>
            <a:off x="7019925" y="4797425"/>
            <a:ext cx="503238" cy="144463"/>
          </a:xfrm>
          <a:prstGeom prst="righ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fr-FR" sz="2400">
              <a:solidFill>
                <a:srgbClr val="B32DC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9702" name="Date Placeholder 1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l-GR" sz="1400" b="0" smtClean="0">
                <a:solidFill>
                  <a:srgbClr val="000000"/>
                </a:solidFill>
              </a:rPr>
              <a:t>03.11.2023</a:t>
            </a:r>
            <a:endParaRPr lang="fr-FR" sz="1400" b="0">
              <a:solidFill>
                <a:srgbClr val="000000"/>
              </a:solidFill>
            </a:endParaRPr>
          </a:p>
        </p:txBody>
      </p:sp>
      <p:sp>
        <p:nvSpPr>
          <p:cNvPr id="29703" name="Footer Placeholder 2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endParaRPr lang="fr-FR" sz="1400" b="0">
              <a:solidFill>
                <a:srgbClr val="000000"/>
              </a:solidFill>
            </a:endParaRPr>
          </a:p>
        </p:txBody>
      </p:sp>
      <p:sp>
        <p:nvSpPr>
          <p:cNvPr id="29704" name="Slide Number Placeholder 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89CF4F65-C0FF-2146-9D05-5D0071020711}" type="slidenum">
              <a:rPr lang="en-US" sz="1400" b="0">
                <a:solidFill>
                  <a:srgbClr val="000000"/>
                </a:solidFill>
              </a:rPr>
              <a:pPr/>
              <a:t>8</a:t>
            </a:fld>
            <a:endParaRPr lang="en-US" sz="1400" b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5B38FD05-6C63-9C47-81D0-3B66700A808F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9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1188" y="1270000"/>
            <a:ext cx="8281987" cy="51641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800" dirty="0">
                <a:solidFill>
                  <a:srgbClr val="B32DC0"/>
                </a:solidFill>
                <a:latin typeface="Arial" charset="0"/>
                <a:ea typeface="ＭＳ Ｐゴシック" charset="0"/>
                <a:cs typeface="Calibri" charset="0"/>
              </a:rPr>
              <a:t>Strangeness enhancement in lead-lead collisions</a:t>
            </a: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800" dirty="0">
              <a:solidFill>
                <a:srgbClr val="B32DC0"/>
              </a:solidFill>
              <a:latin typeface="Arial" charset="0"/>
              <a:ea typeface="ＭＳ Ｐゴシック" charset="0"/>
              <a:cs typeface="Calibri" charset="0"/>
            </a:endParaRPr>
          </a:p>
          <a:p>
            <a:pPr marL="342900" indent="-342900" defTabSz="9144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/>
              <a:buChar char="•"/>
              <a:defRPr/>
            </a:pPr>
            <a:r>
              <a:rPr lang="en-US" sz="2400" dirty="0">
                <a:solidFill>
                  <a:srgbClr val="000000"/>
                </a:solidFill>
                <a:latin typeface="Arial" charset="0"/>
                <a:ea typeface="ＭＳ Ｐゴシック" charset="0"/>
                <a:cs typeface="Calibri" charset="0"/>
              </a:rPr>
              <a:t>Analysis of large event samples from lead collisions</a:t>
            </a:r>
          </a:p>
          <a:p>
            <a:pPr marL="342900" indent="-342900" defTabSz="9144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/>
              <a:buChar char="•"/>
              <a:defRPr/>
            </a:pPr>
            <a:r>
              <a:rPr lang="en-US" sz="2400" dirty="0">
                <a:solidFill>
                  <a:srgbClr val="000000"/>
                </a:solidFill>
                <a:latin typeface="Arial" charset="0"/>
                <a:ea typeface="ＭＳ Ｐゴシック" charset="0"/>
                <a:cs typeface="Calibri" charset="0"/>
              </a:rPr>
              <a:t>Find number of K</a:t>
            </a:r>
            <a:r>
              <a:rPr lang="en-US" sz="2400" baseline="-25000" dirty="0">
                <a:solidFill>
                  <a:srgbClr val="000000"/>
                </a:solidFill>
                <a:latin typeface="Arial" charset="0"/>
                <a:ea typeface="ＭＳ Ｐゴシック" charset="0"/>
                <a:cs typeface="Calibri" charset="0"/>
              </a:rPr>
              <a:t>s</a:t>
            </a:r>
            <a:r>
              <a:rPr lang="en-US" sz="2400" dirty="0">
                <a:solidFill>
                  <a:srgbClr val="000000"/>
                </a:solidFill>
                <a:latin typeface="Arial" charset="0"/>
                <a:ea typeface="ＭＳ Ｐゴシック" charset="0"/>
                <a:cs typeface="Calibri" charset="0"/>
              </a:rPr>
              <a:t>, </a:t>
            </a:r>
            <a:r>
              <a:rPr lang="el-GR" sz="2400" dirty="0">
                <a:solidFill>
                  <a:srgbClr val="000000"/>
                </a:solidFill>
                <a:latin typeface="Arial" charset="0"/>
                <a:ea typeface="ＭＳ Ｐゴシック" charset="0"/>
                <a:cs typeface="Calibri" charset="0"/>
              </a:rPr>
              <a:t>Λ</a:t>
            </a:r>
            <a:r>
              <a:rPr lang="en-US" sz="2400" dirty="0">
                <a:solidFill>
                  <a:srgbClr val="000000"/>
                </a:solidFill>
                <a:latin typeface="Arial" charset="0"/>
                <a:ea typeface="ＭＳ Ｐゴシック" charset="0"/>
                <a:cs typeface="Calibri" charset="0"/>
              </a:rPr>
              <a:t>, anti-</a:t>
            </a:r>
            <a:r>
              <a:rPr lang="el-GR" sz="2400" dirty="0">
                <a:solidFill>
                  <a:srgbClr val="000000"/>
                </a:solidFill>
                <a:latin typeface="Arial" charset="0"/>
                <a:ea typeface="ＭＳ Ｐゴシック" charset="0"/>
                <a:cs typeface="Calibri" charset="0"/>
              </a:rPr>
              <a:t>Λ</a:t>
            </a:r>
            <a:endParaRPr lang="en-US" sz="2400" dirty="0">
              <a:solidFill>
                <a:srgbClr val="000000"/>
              </a:solidFill>
              <a:latin typeface="Arial" charset="0"/>
              <a:ea typeface="ＭＳ Ｐゴシック" charset="0"/>
              <a:cs typeface="Calibri" charset="0"/>
            </a:endParaRPr>
          </a:p>
          <a:p>
            <a:pPr marL="342900" indent="-342900" defTabSz="9144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/>
              <a:buChar char="•"/>
              <a:defRPr/>
            </a:pPr>
            <a:r>
              <a:rPr lang="en-US" sz="2400" dirty="0">
                <a:solidFill>
                  <a:srgbClr val="000000"/>
                </a:solidFill>
                <a:latin typeface="Arial" charset="0"/>
                <a:ea typeface="ＭＳ Ｐゴシック" charset="0"/>
                <a:cs typeface="Calibri" charset="0"/>
              </a:rPr>
              <a:t>Calculate particle yields </a:t>
            </a:r>
          </a:p>
          <a:p>
            <a:pPr marL="342900" indent="-342900" defTabSz="9144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/>
              <a:buChar char="•"/>
              <a:defRPr/>
            </a:pPr>
            <a:r>
              <a:rPr lang="en-US" sz="2400" dirty="0">
                <a:solidFill>
                  <a:srgbClr val="000000"/>
                </a:solidFill>
                <a:latin typeface="Arial" charset="0"/>
                <a:ea typeface="ＭＳ Ｐゴシック" charset="0"/>
                <a:cs typeface="Calibri" charset="0"/>
              </a:rPr>
              <a:t>Calculate strangeness enhancement taking into account particle yields in proton collisions</a:t>
            </a:r>
            <a:br>
              <a:rPr lang="en-US" sz="2400" dirty="0">
                <a:solidFill>
                  <a:srgbClr val="000000"/>
                </a:solidFill>
                <a:latin typeface="Arial" charset="0"/>
                <a:ea typeface="ＭＳ Ｐゴシック" charset="0"/>
                <a:cs typeface="Calibri" charset="0"/>
              </a:rPr>
            </a:br>
            <a:r>
              <a:rPr lang="en-US" sz="2400" dirty="0">
                <a:solidFill>
                  <a:srgbClr val="B32DC0"/>
                </a:solidFill>
                <a:latin typeface="Arial" charset="0"/>
                <a:ea typeface="ＭＳ Ｐゴシック" charset="0"/>
                <a:cs typeface="Calibri" charset="0"/>
              </a:rPr>
              <a:t/>
            </a:r>
            <a:br>
              <a:rPr lang="en-US" sz="2400" dirty="0">
                <a:solidFill>
                  <a:srgbClr val="B32DC0"/>
                </a:solidFill>
                <a:latin typeface="Arial" charset="0"/>
                <a:ea typeface="ＭＳ Ｐゴシック" charset="0"/>
                <a:cs typeface="Calibri" charset="0"/>
              </a:rPr>
            </a:br>
            <a:endParaRPr lang="en-US" sz="2400" dirty="0">
              <a:solidFill>
                <a:srgbClr val="B32DC0"/>
              </a:solidFill>
              <a:latin typeface="Arial" charset="0"/>
              <a:ea typeface="ＭＳ Ｐゴシック" charset="0"/>
              <a:cs typeface="Calibri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 dirty="0">
              <a:solidFill>
                <a:srgbClr val="B32DC0"/>
              </a:solidFill>
              <a:latin typeface="Arial" charset="0"/>
              <a:ea typeface="ＭＳ Ｐゴシック" charset="0"/>
              <a:cs typeface="Calibri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400" dirty="0">
              <a:solidFill>
                <a:srgbClr val="B32DC0"/>
              </a:solidFill>
              <a:latin typeface="Arial" charset="0"/>
              <a:ea typeface="ＭＳ Ｐゴシック" charset="0"/>
              <a:cs typeface="Calibri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fr-FR" sz="2400" b="1" dirty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5025</TotalTime>
  <Words>842</Words>
  <Application>Microsoft Macintosh PowerPoint</Application>
  <PresentationFormat>On-screen Show (4:3)</PresentationFormat>
  <Paragraphs>160</Paragraphs>
  <Slides>14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Blank Presentation</vt:lpstr>
      <vt:lpstr>1_Blank Presentation</vt:lpstr>
      <vt:lpstr>PowerPoint Presentation</vt:lpstr>
      <vt:lpstr>PowerPoint Presentation</vt:lpstr>
      <vt:lpstr>PowerPoint Presentation</vt:lpstr>
      <vt:lpstr>PowerPoint Presentation</vt:lpstr>
      <vt:lpstr>How do we find V0s 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Geometry of a Pb-Pb collision</vt:lpstr>
      <vt:lpstr>Centrality of Pb-Pb collisions</vt:lpstr>
      <vt:lpstr>Strangeness enhancement calculation 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despina hatzifotiadou</dc:creator>
  <cp:lastModifiedBy>Despina Hatzifotiadou</cp:lastModifiedBy>
  <cp:revision>47</cp:revision>
  <dcterms:created xsi:type="dcterms:W3CDTF">2019-02-20T22:01:06Z</dcterms:created>
  <dcterms:modified xsi:type="dcterms:W3CDTF">2023-11-02T21:24:31Z</dcterms:modified>
</cp:coreProperties>
</file>