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  <p:sldMasterId id="2147483696" r:id="rId3"/>
    <p:sldMasterId id="2147483708" r:id="rId4"/>
    <p:sldMasterId id="2147483720" r:id="rId5"/>
  </p:sldMasterIdLst>
  <p:notesMasterIdLst>
    <p:notesMasterId r:id="rId15"/>
  </p:notesMasterIdLst>
  <p:sldIdLst>
    <p:sldId id="258" r:id="rId6"/>
    <p:sldId id="266" r:id="rId7"/>
    <p:sldId id="263" r:id="rId8"/>
    <p:sldId id="262" r:id="rId9"/>
    <p:sldId id="259" r:id="rId10"/>
    <p:sldId id="267" r:id="rId11"/>
    <p:sldId id="260" r:id="rId12"/>
    <p:sldId id="261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992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468FE-8EB5-6645-B21F-0716209D86A1}" type="datetimeFigureOut">
              <a:rPr lang="en-US" smtClean="0"/>
              <a:pPr/>
              <a:t>26.03.24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9C5F4-9273-C944-B064-B8AC78EA8C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94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B6B7A4-5938-9343-8C13-7DD01121093D}" type="slidenum">
              <a:rPr lang="en-US">
                <a:solidFill>
                  <a:prstClr val="black"/>
                </a:solidFill>
                <a:latin typeface="Calibri"/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49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3695"/>
            <a:ext cx="5030278" cy="411391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88160B-A281-2F45-9E6D-BB39BA7466DD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9F9FB9-310F-6C49-A97A-6592487FA196}" type="slidenum">
              <a:rPr lang="en-US">
                <a:solidFill>
                  <a:prstClr val="black"/>
                </a:solidFill>
                <a:latin typeface="Calibri"/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92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9986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9540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34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9986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9784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4537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596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17720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112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1982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8497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97844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9661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9540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3446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99862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9784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45378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5965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17720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1121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198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45378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84979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96615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95404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34465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99862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97844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45378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59658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17720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112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59658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19828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84979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96615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95404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34465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99862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97844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45378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59658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177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177202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1121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19828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84979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96615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95404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344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112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1982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849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966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223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223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223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223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20.01.2021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223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gif"/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hyperlink" Target="https://videos.cern.ch/record/1750723" TargetMode="External"/><Relationship Id="rId12" Type="http://schemas.openxmlformats.org/officeDocument/2006/relationships/hyperlink" Target="https://videos.cern.ch/record/1750705" TargetMode="External"/><Relationship Id="rId13" Type="http://schemas.openxmlformats.org/officeDocument/2006/relationships/hyperlink" Target="https://videos.cern.ch/record/1750704" TargetMode="External"/><Relationship Id="rId14" Type="http://schemas.openxmlformats.org/officeDocument/2006/relationships/hyperlink" Target="https://videos.cern.ch/record/1709734" TargetMode="External"/><Relationship Id="rId1" Type="http://schemas.openxmlformats.org/officeDocument/2006/relationships/slideLayout" Target="../slideLayouts/slideLayout39.xml"/><Relationship Id="rId2" Type="http://schemas.openxmlformats.org/officeDocument/2006/relationships/hyperlink" Target="https://videos.cern.ch/record/1750714" TargetMode="External"/><Relationship Id="rId3" Type="http://schemas.openxmlformats.org/officeDocument/2006/relationships/hyperlink" Target="https://videos.cern.ch/record/1750713" TargetMode="External"/><Relationship Id="rId4" Type="http://schemas.openxmlformats.org/officeDocument/2006/relationships/hyperlink" Target="https://videos.cern.ch/record/1750712" TargetMode="External"/><Relationship Id="rId5" Type="http://schemas.openxmlformats.org/officeDocument/2006/relationships/hyperlink" Target="https://videos.cern.ch/record/1750711" TargetMode="External"/><Relationship Id="rId6" Type="http://schemas.openxmlformats.org/officeDocument/2006/relationships/hyperlink" Target="https://videos.cern.ch/record/1750710" TargetMode="External"/><Relationship Id="rId7" Type="http://schemas.openxmlformats.org/officeDocument/2006/relationships/hyperlink" Target="https://videos.cern.ch/record/1750708" TargetMode="External"/><Relationship Id="rId8" Type="http://schemas.openxmlformats.org/officeDocument/2006/relationships/hyperlink" Target="https://videos.cern.ch/record/1750709" TargetMode="External"/><Relationship Id="rId9" Type="http://schemas.openxmlformats.org/officeDocument/2006/relationships/hyperlink" Target="https://videos.cern.ch/record/1750707" TargetMode="External"/><Relationship Id="rId10" Type="http://schemas.openxmlformats.org/officeDocument/2006/relationships/hyperlink" Target="https://videos.cern.ch/record/175070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7277100" cy="497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39939" name="Group 4"/>
          <p:cNvGrpSpPr>
            <a:grpSpLocks/>
          </p:cNvGrpSpPr>
          <p:nvPr/>
        </p:nvGrpSpPr>
        <p:grpSpPr bwMode="auto">
          <a:xfrm>
            <a:off x="2273300" y="4800600"/>
            <a:ext cx="1179513" cy="896938"/>
            <a:chOff x="3114" y="3755"/>
            <a:chExt cx="743" cy="565"/>
          </a:xfrm>
        </p:grpSpPr>
        <p:sp>
          <p:nvSpPr>
            <p:cNvPr id="423941" name="Text Box 5"/>
            <p:cNvSpPr txBox="1">
              <a:spLocks noChangeArrowheads="1"/>
            </p:cNvSpPr>
            <p:nvPr/>
          </p:nvSpPr>
          <p:spPr bwMode="auto">
            <a:xfrm>
              <a:off x="3114" y="4160"/>
              <a:ext cx="694" cy="160"/>
            </a:xfrm>
            <a:prstGeom prst="rect">
              <a:avLst/>
            </a:prstGeom>
            <a:noFill/>
            <a:ln w="9525">
              <a:solidFill>
                <a:srgbClr val="FF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ctr">
                <a:defRPr/>
              </a:pPr>
              <a:r>
                <a:rPr lang="en-US" sz="1000">
                  <a:solidFill>
                    <a:srgbClr val="FF9933"/>
                  </a:solidFill>
                  <a:latin typeface="Century" charset="0"/>
                </a:rPr>
                <a:t>Geneva Airport</a:t>
              </a:r>
            </a:p>
          </p:txBody>
        </p:sp>
        <p:sp>
          <p:nvSpPr>
            <p:cNvPr id="423942" name="Line 6"/>
            <p:cNvSpPr>
              <a:spLocks noChangeShapeType="1"/>
            </p:cNvSpPr>
            <p:nvPr/>
          </p:nvSpPr>
          <p:spPr bwMode="auto">
            <a:xfrm flipV="1">
              <a:off x="3696" y="3755"/>
              <a:ext cx="161" cy="409"/>
            </a:xfrm>
            <a:prstGeom prst="line">
              <a:avLst/>
            </a:prstGeom>
            <a:noFill/>
            <a:ln w="28575">
              <a:solidFill>
                <a:srgbClr val="FF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39940" name="Group 7"/>
          <p:cNvGrpSpPr>
            <a:grpSpLocks/>
          </p:cNvGrpSpPr>
          <p:nvPr/>
        </p:nvGrpSpPr>
        <p:grpSpPr bwMode="auto">
          <a:xfrm>
            <a:off x="5662613" y="4343400"/>
            <a:ext cx="1736725" cy="1319213"/>
            <a:chOff x="4427" y="3499"/>
            <a:chExt cx="1094" cy="831"/>
          </a:xfrm>
        </p:grpSpPr>
        <p:sp>
          <p:nvSpPr>
            <p:cNvPr id="423944" name="Text Box 8"/>
            <p:cNvSpPr txBox="1">
              <a:spLocks noChangeArrowheads="1"/>
            </p:cNvSpPr>
            <p:nvPr/>
          </p:nvSpPr>
          <p:spPr bwMode="auto">
            <a:xfrm>
              <a:off x="4427" y="4112"/>
              <a:ext cx="1094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ctr">
                <a:defRPr/>
              </a:pPr>
              <a:r>
                <a:rPr lang="en-US" sz="1600">
                  <a:solidFill>
                    <a:srgbClr val="FF8000"/>
                  </a:solidFill>
                  <a:latin typeface="Century" charset="0"/>
                </a:rPr>
                <a:t>LHC accelerator</a:t>
              </a:r>
            </a:p>
          </p:txBody>
        </p:sp>
        <p:sp>
          <p:nvSpPr>
            <p:cNvPr id="423945" name="Line 9"/>
            <p:cNvSpPr>
              <a:spLocks noChangeShapeType="1"/>
            </p:cNvSpPr>
            <p:nvPr/>
          </p:nvSpPr>
          <p:spPr bwMode="auto">
            <a:xfrm flipH="1" flipV="1">
              <a:off x="4846" y="3499"/>
              <a:ext cx="166" cy="614"/>
            </a:xfrm>
            <a:prstGeom prst="line">
              <a:avLst/>
            </a:prstGeom>
            <a:noFill/>
            <a:ln w="28575">
              <a:solidFill>
                <a:srgbClr val="FF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423946" name="Oval 10"/>
          <p:cNvSpPr>
            <a:spLocks noChangeArrowheads="1"/>
          </p:cNvSpPr>
          <p:nvPr/>
        </p:nvSpPr>
        <p:spPr bwMode="auto">
          <a:xfrm>
            <a:off x="1676400" y="2743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47" name="Oval 11"/>
          <p:cNvSpPr>
            <a:spLocks noChangeArrowheads="1"/>
          </p:cNvSpPr>
          <p:nvPr/>
        </p:nvSpPr>
        <p:spPr bwMode="auto">
          <a:xfrm>
            <a:off x="3276600" y="426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48" name="Oval 12"/>
          <p:cNvSpPr>
            <a:spLocks noChangeArrowheads="1"/>
          </p:cNvSpPr>
          <p:nvPr/>
        </p:nvSpPr>
        <p:spPr bwMode="auto">
          <a:xfrm>
            <a:off x="1981200" y="2819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49" name="Oval 13"/>
          <p:cNvSpPr>
            <a:spLocks noChangeArrowheads="1"/>
          </p:cNvSpPr>
          <p:nvPr/>
        </p:nvSpPr>
        <p:spPr bwMode="auto">
          <a:xfrm>
            <a:off x="2133600" y="2819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50" name="Oval 14"/>
          <p:cNvSpPr>
            <a:spLocks noChangeArrowheads="1"/>
          </p:cNvSpPr>
          <p:nvPr/>
        </p:nvSpPr>
        <p:spPr bwMode="auto">
          <a:xfrm>
            <a:off x="2286000" y="2819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51" name="Oval 15"/>
          <p:cNvSpPr>
            <a:spLocks noChangeArrowheads="1"/>
          </p:cNvSpPr>
          <p:nvPr/>
        </p:nvSpPr>
        <p:spPr bwMode="auto">
          <a:xfrm>
            <a:off x="2362200" y="2895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52" name="Oval 16"/>
          <p:cNvSpPr>
            <a:spLocks noChangeArrowheads="1"/>
          </p:cNvSpPr>
          <p:nvPr/>
        </p:nvSpPr>
        <p:spPr bwMode="auto">
          <a:xfrm>
            <a:off x="2590800" y="2895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53" name="Oval 17"/>
          <p:cNvSpPr>
            <a:spLocks noChangeArrowheads="1"/>
          </p:cNvSpPr>
          <p:nvPr/>
        </p:nvSpPr>
        <p:spPr bwMode="auto">
          <a:xfrm>
            <a:off x="2743200" y="2895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54" name="Oval 18"/>
          <p:cNvSpPr>
            <a:spLocks noChangeArrowheads="1"/>
          </p:cNvSpPr>
          <p:nvPr/>
        </p:nvSpPr>
        <p:spPr bwMode="auto">
          <a:xfrm>
            <a:off x="2514600" y="3048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55" name="Oval 19"/>
          <p:cNvSpPr>
            <a:spLocks noChangeArrowheads="1"/>
          </p:cNvSpPr>
          <p:nvPr/>
        </p:nvSpPr>
        <p:spPr bwMode="auto">
          <a:xfrm>
            <a:off x="2362200" y="3200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56" name="Oval 20"/>
          <p:cNvSpPr>
            <a:spLocks noChangeArrowheads="1"/>
          </p:cNvSpPr>
          <p:nvPr/>
        </p:nvSpPr>
        <p:spPr bwMode="auto">
          <a:xfrm>
            <a:off x="2514600" y="3200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57" name="Oval 21"/>
          <p:cNvSpPr>
            <a:spLocks noChangeArrowheads="1"/>
          </p:cNvSpPr>
          <p:nvPr/>
        </p:nvSpPr>
        <p:spPr bwMode="auto">
          <a:xfrm>
            <a:off x="2743200" y="3200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58" name="Oval 22"/>
          <p:cNvSpPr>
            <a:spLocks noChangeArrowheads="1"/>
          </p:cNvSpPr>
          <p:nvPr/>
        </p:nvSpPr>
        <p:spPr bwMode="auto">
          <a:xfrm>
            <a:off x="3048000" y="3200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59" name="Oval 23"/>
          <p:cNvSpPr>
            <a:spLocks noChangeArrowheads="1"/>
          </p:cNvSpPr>
          <p:nvPr/>
        </p:nvSpPr>
        <p:spPr bwMode="auto">
          <a:xfrm>
            <a:off x="3276600" y="3276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60" name="Oval 24"/>
          <p:cNvSpPr>
            <a:spLocks noChangeArrowheads="1"/>
          </p:cNvSpPr>
          <p:nvPr/>
        </p:nvSpPr>
        <p:spPr bwMode="auto">
          <a:xfrm>
            <a:off x="3200400" y="3429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61" name="Oval 25"/>
          <p:cNvSpPr>
            <a:spLocks noChangeArrowheads="1"/>
          </p:cNvSpPr>
          <p:nvPr/>
        </p:nvSpPr>
        <p:spPr bwMode="auto">
          <a:xfrm>
            <a:off x="3352800" y="3505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62" name="Oval 26"/>
          <p:cNvSpPr>
            <a:spLocks noChangeArrowheads="1"/>
          </p:cNvSpPr>
          <p:nvPr/>
        </p:nvSpPr>
        <p:spPr bwMode="auto">
          <a:xfrm>
            <a:off x="35814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63" name="Oval 27"/>
          <p:cNvSpPr>
            <a:spLocks noChangeArrowheads="1"/>
          </p:cNvSpPr>
          <p:nvPr/>
        </p:nvSpPr>
        <p:spPr bwMode="auto">
          <a:xfrm>
            <a:off x="3810000" y="3657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64" name="Oval 28"/>
          <p:cNvSpPr>
            <a:spLocks noChangeArrowheads="1"/>
          </p:cNvSpPr>
          <p:nvPr/>
        </p:nvSpPr>
        <p:spPr bwMode="auto">
          <a:xfrm>
            <a:off x="3733800" y="3886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65" name="Oval 29"/>
          <p:cNvSpPr>
            <a:spLocks noChangeArrowheads="1"/>
          </p:cNvSpPr>
          <p:nvPr/>
        </p:nvSpPr>
        <p:spPr bwMode="auto">
          <a:xfrm>
            <a:off x="3581400" y="4038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66" name="Oval 30"/>
          <p:cNvSpPr>
            <a:spLocks noChangeArrowheads="1"/>
          </p:cNvSpPr>
          <p:nvPr/>
        </p:nvSpPr>
        <p:spPr bwMode="auto">
          <a:xfrm>
            <a:off x="1828800" y="2895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67" name="Oval 31"/>
          <p:cNvSpPr>
            <a:spLocks noChangeArrowheads="1"/>
          </p:cNvSpPr>
          <p:nvPr/>
        </p:nvSpPr>
        <p:spPr bwMode="auto">
          <a:xfrm>
            <a:off x="3505200" y="4343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68" name="Oval 32"/>
          <p:cNvSpPr>
            <a:spLocks noChangeArrowheads="1"/>
          </p:cNvSpPr>
          <p:nvPr/>
        </p:nvSpPr>
        <p:spPr bwMode="auto">
          <a:xfrm>
            <a:off x="3581400" y="4495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69" name="Oval 33"/>
          <p:cNvSpPr>
            <a:spLocks noChangeArrowheads="1"/>
          </p:cNvSpPr>
          <p:nvPr/>
        </p:nvSpPr>
        <p:spPr bwMode="auto">
          <a:xfrm>
            <a:off x="3810000" y="457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70" name="Oval 34"/>
          <p:cNvSpPr>
            <a:spLocks noChangeArrowheads="1"/>
          </p:cNvSpPr>
          <p:nvPr/>
        </p:nvSpPr>
        <p:spPr bwMode="auto">
          <a:xfrm>
            <a:off x="4114800" y="4648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71" name="Oval 35"/>
          <p:cNvSpPr>
            <a:spLocks noChangeArrowheads="1"/>
          </p:cNvSpPr>
          <p:nvPr/>
        </p:nvSpPr>
        <p:spPr bwMode="auto">
          <a:xfrm>
            <a:off x="4343400" y="4724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72" name="Oval 36"/>
          <p:cNvSpPr>
            <a:spLocks noChangeArrowheads="1"/>
          </p:cNvSpPr>
          <p:nvPr/>
        </p:nvSpPr>
        <p:spPr bwMode="auto">
          <a:xfrm>
            <a:off x="4572000" y="4800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73" name="Oval 37"/>
          <p:cNvSpPr>
            <a:spLocks noChangeArrowheads="1"/>
          </p:cNvSpPr>
          <p:nvPr/>
        </p:nvSpPr>
        <p:spPr bwMode="auto">
          <a:xfrm>
            <a:off x="4800600" y="4800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74" name="Oval 38"/>
          <p:cNvSpPr>
            <a:spLocks noChangeArrowheads="1"/>
          </p:cNvSpPr>
          <p:nvPr/>
        </p:nvSpPr>
        <p:spPr bwMode="auto">
          <a:xfrm>
            <a:off x="51054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75" name="Oval 39"/>
          <p:cNvSpPr>
            <a:spLocks noChangeArrowheads="1"/>
          </p:cNvSpPr>
          <p:nvPr/>
        </p:nvSpPr>
        <p:spPr bwMode="auto">
          <a:xfrm>
            <a:off x="5334000" y="4800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76" name="Oval 40"/>
          <p:cNvSpPr>
            <a:spLocks noChangeArrowheads="1"/>
          </p:cNvSpPr>
          <p:nvPr/>
        </p:nvSpPr>
        <p:spPr bwMode="auto">
          <a:xfrm>
            <a:off x="5486400" y="4648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77" name="Oval 41"/>
          <p:cNvSpPr>
            <a:spLocks noChangeArrowheads="1"/>
          </p:cNvSpPr>
          <p:nvPr/>
        </p:nvSpPr>
        <p:spPr bwMode="auto">
          <a:xfrm>
            <a:off x="5791200" y="457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78" name="Oval 42"/>
          <p:cNvSpPr>
            <a:spLocks noChangeArrowheads="1"/>
          </p:cNvSpPr>
          <p:nvPr/>
        </p:nvSpPr>
        <p:spPr bwMode="auto">
          <a:xfrm>
            <a:off x="5943600" y="4419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79" name="Oval 43"/>
          <p:cNvSpPr>
            <a:spLocks noChangeArrowheads="1"/>
          </p:cNvSpPr>
          <p:nvPr/>
        </p:nvSpPr>
        <p:spPr bwMode="auto">
          <a:xfrm>
            <a:off x="6172200" y="4114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80" name="Oval 44"/>
          <p:cNvSpPr>
            <a:spLocks noChangeArrowheads="1"/>
          </p:cNvSpPr>
          <p:nvPr/>
        </p:nvSpPr>
        <p:spPr bwMode="auto">
          <a:xfrm>
            <a:off x="6477000" y="3886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81" name="Oval 45"/>
          <p:cNvSpPr>
            <a:spLocks noChangeArrowheads="1"/>
          </p:cNvSpPr>
          <p:nvPr/>
        </p:nvSpPr>
        <p:spPr bwMode="auto">
          <a:xfrm>
            <a:off x="6553200" y="3733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82" name="Oval 46"/>
          <p:cNvSpPr>
            <a:spLocks noChangeArrowheads="1"/>
          </p:cNvSpPr>
          <p:nvPr/>
        </p:nvSpPr>
        <p:spPr bwMode="auto">
          <a:xfrm>
            <a:off x="68580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83" name="Oval 47"/>
          <p:cNvSpPr>
            <a:spLocks noChangeArrowheads="1"/>
          </p:cNvSpPr>
          <p:nvPr/>
        </p:nvSpPr>
        <p:spPr bwMode="auto">
          <a:xfrm>
            <a:off x="7162800" y="3429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84" name="Oval 48"/>
          <p:cNvSpPr>
            <a:spLocks noChangeArrowheads="1"/>
          </p:cNvSpPr>
          <p:nvPr/>
        </p:nvSpPr>
        <p:spPr bwMode="auto">
          <a:xfrm>
            <a:off x="7467600" y="3505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85" name="Oval 49"/>
          <p:cNvSpPr>
            <a:spLocks noChangeArrowheads="1"/>
          </p:cNvSpPr>
          <p:nvPr/>
        </p:nvSpPr>
        <p:spPr bwMode="auto">
          <a:xfrm>
            <a:off x="2743200" y="2438400"/>
            <a:ext cx="5181600" cy="1981200"/>
          </a:xfrm>
          <a:prstGeom prst="ellipse">
            <a:avLst/>
          </a:prstGeom>
          <a:noFill/>
          <a:ln w="57150">
            <a:solidFill>
              <a:srgbClr val="E30B0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E30B0B"/>
              </a:solidFill>
              <a:latin typeface="Times" charset="0"/>
            </a:endParaRPr>
          </a:p>
        </p:txBody>
      </p:sp>
      <p:sp>
        <p:nvSpPr>
          <p:cNvPr id="423986" name="Freeform 50"/>
          <p:cNvSpPr>
            <a:spLocks/>
          </p:cNvSpPr>
          <p:nvPr/>
        </p:nvSpPr>
        <p:spPr bwMode="auto">
          <a:xfrm>
            <a:off x="1879600" y="2870200"/>
            <a:ext cx="1079500" cy="901700"/>
          </a:xfrm>
          <a:custGeom>
            <a:avLst/>
            <a:gdLst>
              <a:gd name="T0" fmla="*/ 64 w 680"/>
              <a:gd name="T1" fmla="*/ 448 h 568"/>
              <a:gd name="T2" fmla="*/ 304 w 680"/>
              <a:gd name="T3" fmla="*/ 496 h 568"/>
              <a:gd name="T4" fmla="*/ 640 w 680"/>
              <a:gd name="T5" fmla="*/ 16 h 568"/>
              <a:gd name="T6" fmla="*/ 64 w 680"/>
              <a:gd name="T7" fmla="*/ 400 h 568"/>
              <a:gd name="T8" fmla="*/ 256 w 680"/>
              <a:gd name="T9" fmla="*/ 544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0" h="568">
                <a:moveTo>
                  <a:pt x="64" y="448"/>
                </a:moveTo>
                <a:cubicBezTo>
                  <a:pt x="136" y="508"/>
                  <a:pt x="208" y="568"/>
                  <a:pt x="304" y="496"/>
                </a:cubicBezTo>
                <a:cubicBezTo>
                  <a:pt x="400" y="424"/>
                  <a:pt x="680" y="32"/>
                  <a:pt x="640" y="16"/>
                </a:cubicBezTo>
                <a:cubicBezTo>
                  <a:pt x="600" y="0"/>
                  <a:pt x="127" y="312"/>
                  <a:pt x="64" y="400"/>
                </a:cubicBezTo>
                <a:cubicBezTo>
                  <a:pt x="0" y="487"/>
                  <a:pt x="128" y="515"/>
                  <a:pt x="256" y="544"/>
                </a:cubicBezTo>
              </a:path>
            </a:pathLst>
          </a:custGeom>
          <a:noFill/>
          <a:ln w="19050" cmpd="sng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87" name="Line 51"/>
          <p:cNvSpPr>
            <a:spLocks noChangeShapeType="1"/>
          </p:cNvSpPr>
          <p:nvPr/>
        </p:nvSpPr>
        <p:spPr bwMode="auto">
          <a:xfrm flipH="1">
            <a:off x="1828800" y="3733800"/>
            <a:ext cx="228600" cy="304800"/>
          </a:xfrm>
          <a:prstGeom prst="line">
            <a:avLst/>
          </a:prstGeom>
          <a:noFill/>
          <a:ln w="28575">
            <a:solidFill>
              <a:srgbClr val="FF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88" name="Text Box 52"/>
          <p:cNvSpPr txBox="1">
            <a:spLocks noChangeArrowheads="1"/>
          </p:cNvSpPr>
          <p:nvPr/>
        </p:nvSpPr>
        <p:spPr bwMode="auto">
          <a:xfrm>
            <a:off x="990600" y="4038600"/>
            <a:ext cx="1733550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>
                <a:solidFill>
                  <a:srgbClr val="FF8000"/>
                </a:solidFill>
                <a:latin typeface="Century" charset="0"/>
              </a:rPr>
              <a:t>CERN main site</a:t>
            </a:r>
            <a:endParaRPr lang="fr-FR">
              <a:solidFill>
                <a:srgbClr val="FF8000"/>
              </a:solidFill>
              <a:latin typeface="Verdana" charset="0"/>
            </a:endParaRPr>
          </a:p>
        </p:txBody>
      </p:sp>
      <p:sp>
        <p:nvSpPr>
          <p:cNvPr id="423989" name="Oval 53"/>
          <p:cNvSpPr>
            <a:spLocks noChangeArrowheads="1"/>
          </p:cNvSpPr>
          <p:nvPr/>
        </p:nvSpPr>
        <p:spPr bwMode="auto">
          <a:xfrm>
            <a:off x="2743200" y="2971800"/>
            <a:ext cx="1219200" cy="4572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90" name="Line 54"/>
          <p:cNvSpPr>
            <a:spLocks noChangeShapeType="1"/>
          </p:cNvSpPr>
          <p:nvPr/>
        </p:nvSpPr>
        <p:spPr bwMode="auto">
          <a:xfrm>
            <a:off x="3581400" y="2971800"/>
            <a:ext cx="609600" cy="76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91" name="Line 55"/>
          <p:cNvSpPr>
            <a:spLocks noChangeShapeType="1"/>
          </p:cNvSpPr>
          <p:nvPr/>
        </p:nvSpPr>
        <p:spPr bwMode="auto">
          <a:xfrm>
            <a:off x="3810000" y="3352800"/>
            <a:ext cx="304800" cy="381000"/>
          </a:xfrm>
          <a:prstGeom prst="line">
            <a:avLst/>
          </a:prstGeom>
          <a:noFill/>
          <a:ln w="9525">
            <a:solidFill>
              <a:srgbClr val="FF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92" name="Text Box 56"/>
          <p:cNvSpPr txBox="1">
            <a:spLocks noChangeArrowheads="1"/>
          </p:cNvSpPr>
          <p:nvPr/>
        </p:nvSpPr>
        <p:spPr bwMode="auto">
          <a:xfrm>
            <a:off x="3946525" y="3733800"/>
            <a:ext cx="1676400" cy="346075"/>
          </a:xfrm>
          <a:prstGeom prst="rect">
            <a:avLst/>
          </a:prstGeom>
          <a:noFill/>
          <a:ln w="9525">
            <a:solidFill>
              <a:srgbClr val="FF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>
                <a:solidFill>
                  <a:srgbClr val="FF8000"/>
                </a:solidFill>
                <a:latin typeface="Century" charset="0"/>
              </a:rPr>
              <a:t>SPS accelerator</a:t>
            </a:r>
          </a:p>
        </p:txBody>
      </p:sp>
      <p:sp>
        <p:nvSpPr>
          <p:cNvPr id="423993" name="Freeform 57"/>
          <p:cNvSpPr>
            <a:spLocks/>
          </p:cNvSpPr>
          <p:nvPr/>
        </p:nvSpPr>
        <p:spPr bwMode="auto">
          <a:xfrm>
            <a:off x="4000500" y="2959100"/>
            <a:ext cx="914400" cy="254000"/>
          </a:xfrm>
          <a:custGeom>
            <a:avLst/>
            <a:gdLst>
              <a:gd name="T0" fmla="*/ 504 w 576"/>
              <a:gd name="T1" fmla="*/ 56 h 160"/>
              <a:gd name="T2" fmla="*/ 72 w 576"/>
              <a:gd name="T3" fmla="*/ 8 h 160"/>
              <a:gd name="T4" fmla="*/ 72 w 576"/>
              <a:gd name="T5" fmla="*/ 104 h 160"/>
              <a:gd name="T6" fmla="*/ 504 w 576"/>
              <a:gd name="T7" fmla="*/ 152 h 160"/>
              <a:gd name="T8" fmla="*/ 504 w 576"/>
              <a:gd name="T9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160">
                <a:moveTo>
                  <a:pt x="504" y="56"/>
                </a:moveTo>
                <a:cubicBezTo>
                  <a:pt x="432" y="32"/>
                  <a:pt x="144" y="0"/>
                  <a:pt x="72" y="8"/>
                </a:cubicBezTo>
                <a:cubicBezTo>
                  <a:pt x="0" y="16"/>
                  <a:pt x="0" y="80"/>
                  <a:pt x="72" y="104"/>
                </a:cubicBezTo>
                <a:cubicBezTo>
                  <a:pt x="143" y="127"/>
                  <a:pt x="432" y="160"/>
                  <a:pt x="504" y="152"/>
                </a:cubicBezTo>
                <a:cubicBezTo>
                  <a:pt x="576" y="144"/>
                  <a:pt x="575" y="79"/>
                  <a:pt x="504" y="56"/>
                </a:cubicBezTo>
                <a:close/>
              </a:path>
            </a:pathLst>
          </a:custGeom>
          <a:noFill/>
          <a:ln w="9525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94" name="Line 58"/>
          <p:cNvSpPr>
            <a:spLocks noChangeShapeType="1"/>
          </p:cNvSpPr>
          <p:nvPr/>
        </p:nvSpPr>
        <p:spPr bwMode="auto">
          <a:xfrm flipV="1">
            <a:off x="4892675" y="3048000"/>
            <a:ext cx="365125" cy="76200"/>
          </a:xfrm>
          <a:prstGeom prst="line">
            <a:avLst/>
          </a:prstGeom>
          <a:noFill/>
          <a:ln w="9525">
            <a:solidFill>
              <a:srgbClr val="FF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995" name="Text Box 59"/>
          <p:cNvSpPr txBox="1">
            <a:spLocks noChangeArrowheads="1"/>
          </p:cNvSpPr>
          <p:nvPr/>
        </p:nvSpPr>
        <p:spPr bwMode="auto">
          <a:xfrm>
            <a:off x="5305425" y="2946400"/>
            <a:ext cx="1252538" cy="284163"/>
          </a:xfrm>
          <a:prstGeom prst="rect">
            <a:avLst/>
          </a:prstGeom>
          <a:noFill/>
          <a:ln w="9525">
            <a:solidFill>
              <a:srgbClr val="FF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srgbClr val="FF8000"/>
                </a:solidFill>
                <a:latin typeface="Century" charset="0"/>
              </a:rPr>
              <a:t>CERN 2nd site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58217" y="461851"/>
            <a:ext cx="32275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CERN accelerators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342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3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3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3985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10" y="871733"/>
            <a:ext cx="9166192" cy="597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17562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00"/>
                </a:solidFill>
              </a:rPr>
              <a:t>The CERN accelerators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1112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tv-acc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8138" cy="680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8069440"/>
      </p:ext>
    </p:extLst>
  </p:cSld>
  <p:clrMapOvr>
    <a:masterClrMapping/>
  </p:clrMapOvr>
  <p:transition xmlns:p14="http://schemas.microsoft.com/office/powerpoint/2010/main">
    <p:cover dir="l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58" y="97388"/>
            <a:ext cx="6516000" cy="42672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44336" y="442952"/>
            <a:ext cx="22070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  <a:latin typeface="Calibri"/>
              </a:rPr>
              <a:t>8 </a:t>
            </a:r>
            <a:r>
              <a:rPr lang="en-GB" dirty="0">
                <a:solidFill>
                  <a:srgbClr val="FFFF00"/>
                </a:solidFill>
                <a:latin typeface="Calibri"/>
              </a:rPr>
              <a:t>radiofrequency (RF) cavities for each beam, installed in groups of 4 in </a:t>
            </a:r>
            <a:r>
              <a:rPr lang="en-GB" dirty="0" err="1">
                <a:solidFill>
                  <a:srgbClr val="FFFF00"/>
                </a:solidFill>
                <a:latin typeface="Calibri"/>
              </a:rPr>
              <a:t>cryomodules</a:t>
            </a:r>
            <a:r>
              <a:rPr lang="en-GB" dirty="0">
                <a:solidFill>
                  <a:srgbClr val="FFFF00"/>
                </a:solidFill>
                <a:latin typeface="Calibri"/>
              </a:rPr>
              <a:t>, accelerate the beams</a:t>
            </a:r>
          </a:p>
          <a:p>
            <a:endParaRPr lang="en-GB" dirty="0">
              <a:solidFill>
                <a:srgbClr val="FFFF00"/>
              </a:solidFill>
              <a:latin typeface="Calibri"/>
            </a:endParaRPr>
          </a:p>
          <a:p>
            <a:r>
              <a:rPr lang="en-US" dirty="0">
                <a:solidFill>
                  <a:srgbClr val="FFFF00"/>
                </a:solidFill>
                <a:latin typeface="Calibri"/>
              </a:rPr>
              <a:t>E</a:t>
            </a:r>
            <a:r>
              <a:rPr lang="en-GB" dirty="0">
                <a:solidFill>
                  <a:srgbClr val="FFFF00"/>
                </a:solidFill>
                <a:latin typeface="Calibri"/>
              </a:rPr>
              <a:t>ach delivers 2 MV</a:t>
            </a:r>
          </a:p>
          <a:p>
            <a:r>
              <a:rPr lang="en-US" dirty="0">
                <a:solidFill>
                  <a:srgbClr val="FFFF00"/>
                </a:solidFill>
                <a:latin typeface="Calibri"/>
              </a:rPr>
              <a:t>F</a:t>
            </a:r>
            <a:r>
              <a:rPr lang="en-GB" dirty="0" err="1">
                <a:solidFill>
                  <a:srgbClr val="FFFF00"/>
                </a:solidFill>
                <a:latin typeface="Calibri"/>
              </a:rPr>
              <a:t>requency</a:t>
            </a:r>
            <a:r>
              <a:rPr lang="en-GB" dirty="0">
                <a:solidFill>
                  <a:srgbClr val="FFFF00"/>
                </a:solidFill>
                <a:latin typeface="Calibri"/>
              </a:rPr>
              <a:t> : 400 MHz</a:t>
            </a:r>
          </a:p>
          <a:p>
            <a:endParaRPr lang="en-GB" dirty="0">
              <a:solidFill>
                <a:srgbClr val="FFFF00"/>
              </a:solidFill>
              <a:latin typeface="Calibri"/>
            </a:endParaRPr>
          </a:p>
          <a:p>
            <a:r>
              <a:rPr lang="en-GB" dirty="0">
                <a:solidFill>
                  <a:srgbClr val="FFFF00"/>
                </a:solidFill>
                <a:latin typeface="Calibri"/>
              </a:rPr>
              <a:t>The RF cavities are superconducting, cooled at 4.5 K</a:t>
            </a:r>
          </a:p>
          <a:p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563" y="4643553"/>
            <a:ext cx="1557545" cy="1873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8094" y="4816543"/>
            <a:ext cx="451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  <a:latin typeface="Calibri"/>
              </a:rPr>
              <a:t>The beams circulate in specially designed beam pipes, with very high vacuum</a:t>
            </a:r>
            <a:r>
              <a:rPr lang="el-GR" dirty="0">
                <a:solidFill>
                  <a:srgbClr val="FFFF00"/>
                </a:solidFill>
                <a:latin typeface="Calibri"/>
              </a:rPr>
              <a:t>, </a:t>
            </a:r>
            <a:r>
              <a:rPr lang="en-GB" dirty="0">
                <a:solidFill>
                  <a:srgbClr val="FFFF00"/>
                </a:solidFill>
                <a:latin typeface="Calibri"/>
              </a:rPr>
              <a:t>10</a:t>
            </a:r>
            <a:r>
              <a:rPr lang="en-GB" baseline="30000" dirty="0">
                <a:solidFill>
                  <a:srgbClr val="FFFF00"/>
                </a:solidFill>
                <a:latin typeface="Calibri"/>
              </a:rPr>
              <a:t>-13 </a:t>
            </a:r>
            <a:r>
              <a:rPr lang="en-GB" dirty="0" err="1">
                <a:solidFill>
                  <a:srgbClr val="FFFF00"/>
                </a:solidFill>
                <a:latin typeface="Calibri"/>
              </a:rPr>
              <a:t>atm</a:t>
            </a:r>
            <a:endParaRPr lang="en-US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5684220"/>
            <a:ext cx="30595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https://</a:t>
            </a:r>
            <a:r>
              <a:rPr lang="en-US" sz="1400" dirty="0" err="1" smtClean="0">
                <a:solidFill>
                  <a:schemeClr val="bg1"/>
                </a:solidFill>
              </a:rPr>
              <a:t>videos.cern.ch</a:t>
            </a:r>
            <a:r>
              <a:rPr lang="en-US" sz="1400" dirty="0" smtClean="0">
                <a:solidFill>
                  <a:schemeClr val="bg1"/>
                </a:solidFill>
              </a:rPr>
              <a:t>/record/1709737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407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 descr="3D cut dipole tunnel montage photo corr_1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" y="3044718"/>
            <a:ext cx="8567997" cy="5706047"/>
          </a:xfrm>
          <a:prstGeom prst="rect">
            <a:avLst/>
          </a:prstGeom>
        </p:spPr>
      </p:pic>
      <p:pic>
        <p:nvPicPr>
          <p:cNvPr id="2" name="Picture 1" descr="dipol-coil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825" y="1403"/>
            <a:ext cx="4243985" cy="3166605"/>
          </a:xfrm>
          <a:prstGeom prst="rect">
            <a:avLst/>
          </a:prstGeom>
        </p:spPr>
      </p:pic>
      <p:pic>
        <p:nvPicPr>
          <p:cNvPr id="5" name="Picture 4" descr="cryodipo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" y="18"/>
            <a:ext cx="4223999" cy="31679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3691" y="6492600"/>
            <a:ext cx="392058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Calibri"/>
              </a:rPr>
              <a:t>1232 </a:t>
            </a:r>
            <a:r>
              <a:rPr lang="el-GR" dirty="0">
                <a:solidFill>
                  <a:srgbClr val="FFFFFF"/>
                </a:solidFill>
                <a:latin typeface="Calibri"/>
              </a:rPr>
              <a:t> </a:t>
            </a:r>
            <a:r>
              <a:rPr lang="en-US" dirty="0">
                <a:solidFill>
                  <a:srgbClr val="FFFFFF"/>
                </a:solidFill>
                <a:latin typeface="Calibri"/>
              </a:rPr>
              <a:t>m</a:t>
            </a:r>
            <a:r>
              <a:rPr lang="en-GB" dirty="0" err="1">
                <a:solidFill>
                  <a:srgbClr val="FFFFFF"/>
                </a:solidFill>
                <a:latin typeface="Calibri"/>
              </a:rPr>
              <a:t>agnetic</a:t>
            </a:r>
            <a:r>
              <a:rPr lang="en-GB" dirty="0">
                <a:solidFill>
                  <a:srgbClr val="FFFFFF"/>
                </a:solidFill>
                <a:latin typeface="Calibri"/>
              </a:rPr>
              <a:t> dipoles bend the beams</a:t>
            </a:r>
            <a:endParaRPr lang="en-US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7847" y="3155948"/>
            <a:ext cx="445292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prstClr val="white"/>
                </a:solidFill>
                <a:latin typeface="Calibri"/>
              </a:rPr>
              <a:t>8.3 Tesla for 7 </a:t>
            </a:r>
            <a:r>
              <a:rPr lang="fr-FR" dirty="0" err="1">
                <a:solidFill>
                  <a:prstClr val="white"/>
                </a:solidFill>
                <a:latin typeface="Calibri"/>
              </a:rPr>
              <a:t>TeV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dirty="0" err="1">
                <a:solidFill>
                  <a:prstClr val="white"/>
                </a:solidFill>
                <a:latin typeface="Calibri"/>
              </a:rPr>
              <a:t>beams</a:t>
            </a:r>
            <a:r>
              <a:rPr lang="fr-FR" dirty="0">
                <a:solidFill>
                  <a:prstClr val="white"/>
                </a:solidFill>
                <a:latin typeface="Calibri"/>
              </a:rPr>
              <a:t>; ~ 12 000 A </a:t>
            </a:r>
            <a:r>
              <a:rPr lang="fr-FR" dirty="0" err="1">
                <a:solidFill>
                  <a:prstClr val="white"/>
                </a:solidFill>
                <a:latin typeface="Calibri"/>
              </a:rPr>
              <a:t>needed</a:t>
            </a:r>
            <a:endParaRPr lang="fr-F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480169" y="6356350"/>
            <a:ext cx="2895600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https://</a:t>
            </a:r>
            <a:r>
              <a:rPr lang="en-US" dirty="0" err="1">
                <a:solidFill>
                  <a:schemeClr val="bg1"/>
                </a:solidFill>
              </a:rPr>
              <a:t>videos.cern.ch</a:t>
            </a:r>
            <a:r>
              <a:rPr lang="en-US" dirty="0">
                <a:solidFill>
                  <a:schemeClr val="bg1"/>
                </a:solidFill>
              </a:rPr>
              <a:t>/record/1709735</a:t>
            </a:r>
            <a:endParaRPr lang="en-US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348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Picture 2" descr="LHC-PHO-2001-18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65100"/>
            <a:ext cx="8889357" cy="651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857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 descr="cabl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76" y="517991"/>
            <a:ext cx="4813300" cy="1714500"/>
          </a:xfrm>
          <a:prstGeom prst="rect">
            <a:avLst/>
          </a:prstGeom>
        </p:spPr>
      </p:pic>
      <p:pic>
        <p:nvPicPr>
          <p:cNvPr id="5" name="Picture 4" descr="filamen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933" y="3175907"/>
            <a:ext cx="1524000" cy="2082800"/>
          </a:xfrm>
          <a:prstGeom prst="rect">
            <a:avLst/>
          </a:prstGeom>
        </p:spPr>
      </p:pic>
      <p:pic>
        <p:nvPicPr>
          <p:cNvPr id="6" name="Picture 5" descr="strand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76" y="3054355"/>
            <a:ext cx="2484800" cy="24737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54378" y="58993"/>
            <a:ext cx="70815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 err="1">
                <a:solidFill>
                  <a:srgbClr val="FFFF00"/>
                </a:solidFill>
                <a:latin typeface="Calibri"/>
              </a:rPr>
              <a:t>Superconducting</a:t>
            </a:r>
            <a:r>
              <a:rPr lang="fr-FR" sz="2200" dirty="0">
                <a:solidFill>
                  <a:srgbClr val="FFFF00"/>
                </a:solidFill>
                <a:latin typeface="Calibri"/>
              </a:rPr>
              <a:t> </a:t>
            </a:r>
            <a:r>
              <a:rPr lang="fr-FR" sz="2200" dirty="0" err="1">
                <a:solidFill>
                  <a:srgbClr val="FFFF00"/>
                </a:solidFill>
                <a:latin typeface="Calibri"/>
              </a:rPr>
              <a:t>cable</a:t>
            </a:r>
            <a:r>
              <a:rPr lang="fr-FR" sz="2200" dirty="0">
                <a:solidFill>
                  <a:srgbClr val="FFFF00"/>
                </a:solidFill>
                <a:latin typeface="Calibri"/>
              </a:rPr>
              <a:t>  : </a:t>
            </a:r>
            <a:r>
              <a:rPr lang="fr-FR" sz="2200" dirty="0" err="1">
                <a:solidFill>
                  <a:srgbClr val="FFFF00"/>
                </a:solidFill>
                <a:latin typeface="Calibri"/>
              </a:rPr>
              <a:t>zero</a:t>
            </a:r>
            <a:r>
              <a:rPr lang="fr-FR" sz="2200" dirty="0">
                <a:solidFill>
                  <a:srgbClr val="FFFF00"/>
                </a:solidFill>
                <a:latin typeface="Calibri"/>
              </a:rPr>
              <a:t> </a:t>
            </a:r>
            <a:r>
              <a:rPr lang="fr-FR" sz="2200" dirty="0" err="1">
                <a:solidFill>
                  <a:srgbClr val="FFFF00"/>
                </a:solidFill>
                <a:latin typeface="Calibri"/>
              </a:rPr>
              <a:t>resistance</a:t>
            </a:r>
            <a:r>
              <a:rPr lang="fr-FR" sz="2200" dirty="0">
                <a:solidFill>
                  <a:srgbClr val="FFFF00"/>
                </a:solidFill>
                <a:latin typeface="Calibri"/>
              </a:rPr>
              <a:t>; no </a:t>
            </a:r>
            <a:r>
              <a:rPr lang="fr-FR" sz="2200" dirty="0" err="1">
                <a:solidFill>
                  <a:srgbClr val="FFFF00"/>
                </a:solidFill>
                <a:latin typeface="Calibri"/>
              </a:rPr>
              <a:t>losses</a:t>
            </a:r>
            <a:r>
              <a:rPr lang="fr-FR" sz="2200" dirty="0">
                <a:solidFill>
                  <a:srgbClr val="FFFF00"/>
                </a:solidFill>
                <a:latin typeface="Calibri"/>
              </a:rPr>
              <a:t> (no </a:t>
            </a:r>
            <a:r>
              <a:rPr lang="fr-FR" sz="2200" dirty="0" err="1">
                <a:solidFill>
                  <a:srgbClr val="FFFF00"/>
                </a:solidFill>
                <a:latin typeface="Calibri"/>
              </a:rPr>
              <a:t>heat</a:t>
            </a:r>
            <a:r>
              <a:rPr lang="fr-FR" sz="2200" dirty="0">
                <a:solidFill>
                  <a:srgbClr val="FFFF00"/>
                </a:solidFill>
                <a:latin typeface="Calibri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3067" y="2496307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00"/>
                </a:solidFill>
                <a:latin typeface="Calibri"/>
              </a:rPr>
              <a:t>Rutherford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cable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: 36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strands</a:t>
            </a:r>
            <a:endParaRPr lang="fr-FR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014" y="5715216"/>
            <a:ext cx="53868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FF00"/>
                </a:solidFill>
                <a:latin typeface="Calibri"/>
              </a:rPr>
              <a:t>Each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strand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(d = 0.825 mm) ~ 6500 filaments (d = 8 </a:t>
            </a:r>
            <a:r>
              <a:rPr lang="el-GR" dirty="0">
                <a:solidFill>
                  <a:srgbClr val="FFFF00"/>
                </a:solidFill>
                <a:latin typeface="Calibri"/>
              </a:rPr>
              <a:t>μ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m)</a:t>
            </a:r>
            <a:endParaRPr lang="el-GR" dirty="0">
              <a:solidFill>
                <a:srgbClr val="FFFF00"/>
              </a:solidFill>
              <a:latin typeface="Calibri"/>
            </a:endParaRPr>
          </a:p>
          <a:p>
            <a:r>
              <a:rPr lang="en-GB" dirty="0">
                <a:solidFill>
                  <a:srgbClr val="FFFF00"/>
                </a:solidFill>
                <a:latin typeface="Calibri"/>
              </a:rPr>
              <a:t>Niobium </a:t>
            </a:r>
            <a:r>
              <a:rPr lang="en-US" dirty="0">
                <a:solidFill>
                  <a:srgbClr val="FFFF00"/>
                </a:solidFill>
                <a:latin typeface="Calibri"/>
              </a:rPr>
              <a:t>–</a:t>
            </a:r>
            <a:r>
              <a:rPr lang="en-GB" dirty="0">
                <a:solidFill>
                  <a:srgbClr val="FFFF00"/>
                </a:solidFill>
                <a:latin typeface="Calibri"/>
              </a:rPr>
              <a:t> Titanium </a:t>
            </a:r>
            <a:r>
              <a:rPr lang="en-GB" dirty="0" err="1">
                <a:solidFill>
                  <a:srgbClr val="FFFF00"/>
                </a:solidFill>
                <a:latin typeface="Calibri"/>
              </a:rPr>
              <a:t>supeconducting</a:t>
            </a:r>
            <a:r>
              <a:rPr lang="en-GB" dirty="0">
                <a:solidFill>
                  <a:srgbClr val="FFFF00"/>
                </a:solidFill>
                <a:latin typeface="Calibri"/>
              </a:rPr>
              <a:t> filament</a:t>
            </a:r>
          </a:p>
          <a:p>
            <a:r>
              <a:rPr lang="en-GB" dirty="0">
                <a:solidFill>
                  <a:srgbClr val="FFFF00"/>
                </a:solidFill>
                <a:latin typeface="Calibri"/>
              </a:rPr>
              <a:t>(+ 0.5 </a:t>
            </a:r>
            <a:r>
              <a:rPr lang="el-GR" dirty="0">
                <a:solidFill>
                  <a:srgbClr val="FFFF00"/>
                </a:solidFill>
                <a:latin typeface="Calibri"/>
              </a:rPr>
              <a:t>μ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m </a:t>
            </a:r>
            <a:r>
              <a:rPr lang="en-GB" dirty="0">
                <a:solidFill>
                  <a:srgbClr val="FFFF00"/>
                </a:solidFill>
                <a:latin typeface="Calibri"/>
              </a:rPr>
              <a:t>layer of high-purity copper)</a:t>
            </a:r>
            <a:endParaRPr lang="fr-FR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0863" y="590584"/>
            <a:ext cx="26759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dirty="0">
                <a:solidFill>
                  <a:srgbClr val="FFFF00"/>
                </a:solidFill>
                <a:latin typeface="Calibri"/>
              </a:rPr>
              <a:t>1200 tons of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superconducting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cable</a:t>
            </a:r>
            <a:endParaRPr lang="fr-FR" dirty="0">
              <a:solidFill>
                <a:srgbClr val="FFFF00"/>
              </a:solidFill>
              <a:latin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fr-FR" dirty="0">
                <a:solidFill>
                  <a:srgbClr val="FFFF00"/>
                </a:solidFill>
                <a:latin typeface="Calibri"/>
              </a:rPr>
              <a:t>7600 km of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cable</a:t>
            </a:r>
            <a:endParaRPr lang="fr-FR" dirty="0">
              <a:solidFill>
                <a:srgbClr val="FFFF00"/>
              </a:solidFill>
              <a:latin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T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otal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length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of filaments : 10 times the distance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earth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-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sun</a:t>
            </a:r>
            <a:endParaRPr lang="fr-FR" dirty="0">
              <a:solidFill>
                <a:srgbClr val="FFFF00"/>
              </a:solidFill>
              <a:latin typeface="Calibri"/>
            </a:endParaRPr>
          </a:p>
          <a:p>
            <a:pPr marL="285750" indent="-285750">
              <a:buFont typeface="Arial"/>
              <a:buChar char="•"/>
            </a:pPr>
            <a:endParaRPr lang="fr-FR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61941" y="3101413"/>
            <a:ext cx="2724859" cy="181588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dirty="0" err="1">
                <a:solidFill>
                  <a:srgbClr val="FFFF00"/>
                </a:solidFill>
                <a:latin typeface="Calibri"/>
              </a:rPr>
              <a:t>Cryogenics</a:t>
            </a:r>
            <a:endParaRPr lang="fr-FR" sz="2200" dirty="0">
              <a:solidFill>
                <a:srgbClr val="FFFF00"/>
              </a:solidFill>
              <a:latin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fr-FR" dirty="0" err="1">
                <a:solidFill>
                  <a:srgbClr val="FFFF00"/>
                </a:solidFill>
                <a:latin typeface="Calibri"/>
              </a:rPr>
              <a:t>Cooled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with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5000 tons of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liquid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Helium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at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1.9 K</a:t>
            </a:r>
          </a:p>
          <a:p>
            <a:pPr marL="285750" indent="-285750">
              <a:buFont typeface="Arial"/>
              <a:buChar char="•"/>
            </a:pPr>
            <a:r>
              <a:rPr lang="fr-FR" dirty="0">
                <a:solidFill>
                  <a:srgbClr val="FFFF00"/>
                </a:solidFill>
                <a:latin typeface="Calibri"/>
              </a:rPr>
              <a:t>10000 tons of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liquid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Nitrogen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cool the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gaseous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FFFF00"/>
                </a:solidFill>
                <a:latin typeface="Calibri"/>
              </a:rPr>
              <a:t>Helium</a:t>
            </a:r>
            <a:r>
              <a:rPr lang="fr-FR" dirty="0">
                <a:solidFill>
                  <a:srgbClr val="FFFF00"/>
                </a:solidFill>
                <a:latin typeface="Calibri"/>
              </a:rPr>
              <a:t> to 80 K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2426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 descr="qu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40" y="56471"/>
            <a:ext cx="4644000" cy="3616758"/>
          </a:xfrm>
          <a:prstGeom prst="rect">
            <a:avLst/>
          </a:prstGeom>
        </p:spPr>
      </p:pic>
      <p:pic>
        <p:nvPicPr>
          <p:cNvPr id="5" name="Picture 4" descr="2411_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527" y="23628"/>
            <a:ext cx="4504577" cy="6858000"/>
          </a:xfrm>
          <a:prstGeom prst="rect">
            <a:avLst/>
          </a:prstGeom>
        </p:spPr>
      </p:pic>
      <p:pic>
        <p:nvPicPr>
          <p:cNvPr id="6" name="Picture 5" descr="qf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85" y="4331733"/>
            <a:ext cx="2717577" cy="23897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5580" y="3864892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FFFF"/>
                </a:solidFill>
                <a:latin typeface="Calibri"/>
              </a:rPr>
              <a:t>quadrupole</a:t>
            </a:r>
            <a:r>
              <a:rPr lang="en-GB" dirty="0" smtClean="0">
                <a:solidFill>
                  <a:srgbClr val="FFFFFF"/>
                </a:solidFill>
                <a:latin typeface="Calibri"/>
              </a:rPr>
              <a:t> </a:t>
            </a:r>
            <a:r>
              <a:rPr lang="en-GB" dirty="0">
                <a:solidFill>
                  <a:srgbClr val="FFFFFF"/>
                </a:solidFill>
                <a:latin typeface="Calibri"/>
              </a:rPr>
              <a:t>magnets focus the beams</a:t>
            </a:r>
            <a:endParaRPr lang="en-US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807909" y="6328890"/>
            <a:ext cx="2895600" cy="365125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https://</a:t>
            </a:r>
            <a:r>
              <a:rPr lang="en-US" dirty="0" err="1">
                <a:solidFill>
                  <a:srgbClr val="FFFFFF"/>
                </a:solidFill>
              </a:rPr>
              <a:t>videos.cern.ch</a:t>
            </a:r>
            <a:r>
              <a:rPr lang="en-US" dirty="0">
                <a:solidFill>
                  <a:srgbClr val="FFFFFF"/>
                </a:solidFill>
              </a:rPr>
              <a:t>/record/1709736</a:t>
            </a:r>
            <a:endParaRPr lang="en-US" dirty="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3495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0431" y="268557"/>
            <a:ext cx="7464004" cy="6589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Proton </a:t>
            </a:r>
            <a:r>
              <a:rPr lang="en-US" dirty="0" err="1" smtClean="0">
                <a:solidFill>
                  <a:srgbClr val="FFFF00"/>
                </a:solidFill>
              </a:rPr>
              <a:t>Duoplasmatron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source </a:t>
            </a:r>
            <a:r>
              <a:rPr lang="en-US" dirty="0">
                <a:solidFill>
                  <a:srgbClr val="FFFF00"/>
                </a:solidFill>
                <a:hlinkClick r:id="rId2"/>
              </a:rPr>
              <a:t>https://videos.cern.ch/record/</a:t>
            </a:r>
            <a:r>
              <a:rPr lang="en-US" dirty="0" smtClean="0">
                <a:solidFill>
                  <a:srgbClr val="FFFF00"/>
                </a:solidFill>
                <a:hlinkClick r:id="rId2"/>
              </a:rPr>
              <a:t>1750714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err="1" smtClean="0">
                <a:solidFill>
                  <a:srgbClr val="FFFF00"/>
                </a:solidFill>
              </a:rPr>
              <a:t>Linac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accelerating cavity		</a:t>
            </a:r>
            <a:r>
              <a:rPr lang="en-US" dirty="0" smtClean="0">
                <a:solidFill>
                  <a:srgbClr val="FFFF00"/>
                </a:solidFill>
                <a:hlinkClick r:id="rId3"/>
              </a:rPr>
              <a:t>https://videos.cern.ch/record/1750713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PS </a:t>
            </a:r>
            <a:r>
              <a:rPr lang="en-US" dirty="0" smtClean="0">
                <a:solidFill>
                  <a:srgbClr val="FFFF00"/>
                </a:solidFill>
              </a:rPr>
              <a:t>booster 	</a:t>
            </a:r>
            <a:r>
              <a:rPr lang="en-US" dirty="0" smtClean="0">
                <a:solidFill>
                  <a:srgbClr val="FFFF00"/>
                </a:solidFill>
                <a:hlinkClick r:id="rId4"/>
              </a:rPr>
              <a:t>https://videos.cern.ch/record/1750712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FFFF00"/>
                </a:solidFill>
              </a:rPr>
              <a:t>Proton Synchrotron (PS) </a:t>
            </a:r>
            <a:r>
              <a:rPr lang="en-US" dirty="0">
                <a:solidFill>
                  <a:srgbClr val="FFFF00"/>
                </a:solidFill>
                <a:hlinkClick r:id="rId5"/>
              </a:rPr>
              <a:t>https://videos.cern.ch/record/</a:t>
            </a:r>
            <a:r>
              <a:rPr lang="en-US" dirty="0" smtClean="0">
                <a:solidFill>
                  <a:srgbClr val="FFFF00"/>
                </a:solidFill>
                <a:hlinkClick r:id="rId5"/>
              </a:rPr>
              <a:t>1750711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Super </a:t>
            </a:r>
            <a:r>
              <a:rPr lang="en-US" dirty="0">
                <a:solidFill>
                  <a:srgbClr val="FFFF00"/>
                </a:solidFill>
              </a:rPr>
              <a:t>Proton Synchrotron (SPS) </a:t>
            </a:r>
            <a:r>
              <a:rPr lang="en-US" dirty="0">
                <a:solidFill>
                  <a:srgbClr val="FFFF00"/>
                </a:solidFill>
                <a:hlinkClick r:id="rId6"/>
              </a:rPr>
              <a:t>https://videos.cern.ch/record/</a:t>
            </a:r>
            <a:r>
              <a:rPr lang="en-US" dirty="0" smtClean="0">
                <a:solidFill>
                  <a:srgbClr val="FFFF00"/>
                </a:solidFill>
                <a:hlinkClick r:id="rId6"/>
              </a:rPr>
              <a:t>1750710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Large </a:t>
            </a:r>
            <a:r>
              <a:rPr lang="en-US" dirty="0">
                <a:solidFill>
                  <a:srgbClr val="FFFF00"/>
                </a:solidFill>
              </a:rPr>
              <a:t>Hadron Collider (LHC) </a:t>
            </a:r>
            <a:r>
              <a:rPr lang="en-US" dirty="0">
                <a:solidFill>
                  <a:srgbClr val="FFFF00"/>
                </a:solidFill>
                <a:hlinkClick r:id="rId7"/>
              </a:rPr>
              <a:t>https://videos.cern.ch/record/</a:t>
            </a:r>
            <a:r>
              <a:rPr lang="en-US" dirty="0" smtClean="0">
                <a:solidFill>
                  <a:srgbClr val="FFFF00"/>
                </a:solidFill>
                <a:hlinkClick r:id="rId7"/>
              </a:rPr>
              <a:t>1750708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Beam </a:t>
            </a:r>
            <a:r>
              <a:rPr lang="en-US" dirty="0" err="1" smtClean="0">
                <a:solidFill>
                  <a:srgbClr val="FFFF00"/>
                </a:solidFill>
              </a:rPr>
              <a:t>visualisation</a:t>
            </a:r>
            <a:r>
              <a:rPr lang="en-US" dirty="0">
                <a:solidFill>
                  <a:srgbClr val="FFFF00"/>
                </a:solidFill>
              </a:rPr>
              <a:t> screens      </a:t>
            </a:r>
            <a:r>
              <a:rPr lang="en-US" dirty="0">
                <a:solidFill>
                  <a:srgbClr val="FFFF00"/>
                </a:solidFill>
                <a:hlinkClick r:id="rId8"/>
              </a:rPr>
              <a:t>https://videos.cern.ch/record/</a:t>
            </a:r>
            <a:r>
              <a:rPr lang="en-US" dirty="0" smtClean="0">
                <a:solidFill>
                  <a:srgbClr val="FFFF00"/>
                </a:solidFill>
                <a:hlinkClick r:id="rId8"/>
              </a:rPr>
              <a:t>1750709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Wire scanners for </a:t>
            </a:r>
            <a:r>
              <a:rPr lang="en-US" dirty="0">
                <a:solidFill>
                  <a:srgbClr val="FFFF00"/>
                </a:solidFill>
              </a:rPr>
              <a:t>beam diagnostics   </a:t>
            </a:r>
            <a:r>
              <a:rPr lang="en-US" dirty="0">
                <a:solidFill>
                  <a:srgbClr val="FFFF00"/>
                </a:solidFill>
                <a:hlinkClick r:id="rId9"/>
              </a:rPr>
              <a:t>https://videos.cern.ch/record/</a:t>
            </a:r>
            <a:r>
              <a:rPr lang="en-US" dirty="0" smtClean="0">
                <a:solidFill>
                  <a:srgbClr val="FFFF00"/>
                </a:solidFill>
                <a:hlinkClick r:id="rId9"/>
              </a:rPr>
              <a:t>1750707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LHC d</a:t>
            </a:r>
            <a:r>
              <a:rPr lang="en-US" dirty="0" smtClean="0">
                <a:solidFill>
                  <a:srgbClr val="FFFF00"/>
                </a:solidFill>
              </a:rPr>
              <a:t>ipole </a:t>
            </a:r>
            <a:r>
              <a:rPr lang="en-US" dirty="0">
                <a:solidFill>
                  <a:srgbClr val="FFFF00"/>
                </a:solidFill>
              </a:rPr>
              <a:t>magnets </a:t>
            </a:r>
            <a:r>
              <a:rPr lang="en-US" dirty="0">
                <a:solidFill>
                  <a:srgbClr val="FFFF00"/>
                </a:solidFill>
                <a:hlinkClick r:id="rId10"/>
              </a:rPr>
              <a:t>https://videos.cern.ch/record/</a:t>
            </a:r>
            <a:r>
              <a:rPr lang="en-US" dirty="0" smtClean="0">
                <a:solidFill>
                  <a:srgbClr val="FFFF00"/>
                </a:solidFill>
                <a:hlinkClick r:id="rId10"/>
              </a:rPr>
              <a:t>1750706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LHC </a:t>
            </a:r>
            <a:r>
              <a:rPr lang="en-US" dirty="0" err="1" smtClean="0">
                <a:solidFill>
                  <a:srgbClr val="FFFF00"/>
                </a:solidFill>
              </a:rPr>
              <a:t>quadrupole</a:t>
            </a:r>
            <a:r>
              <a:rPr lang="en-US" dirty="0">
                <a:solidFill>
                  <a:srgbClr val="FFFF00"/>
                </a:solidFill>
              </a:rPr>
              <a:t> magnets </a:t>
            </a:r>
            <a:r>
              <a:rPr lang="en-US" dirty="0">
                <a:solidFill>
                  <a:srgbClr val="FFFF00"/>
                </a:solidFill>
                <a:hlinkClick r:id="rId11"/>
              </a:rPr>
              <a:t>https://videos.cern.ch/record/</a:t>
            </a:r>
            <a:r>
              <a:rPr lang="en-US" dirty="0" smtClean="0">
                <a:solidFill>
                  <a:srgbClr val="FFFF00"/>
                </a:solidFill>
                <a:hlinkClick r:id="rId11"/>
              </a:rPr>
              <a:t>1750723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LHC </a:t>
            </a:r>
            <a:r>
              <a:rPr lang="el-GR" dirty="0" smtClean="0">
                <a:solidFill>
                  <a:srgbClr val="FFFF00"/>
                </a:solidFill>
              </a:rPr>
              <a:t>accelerating cavities </a:t>
            </a:r>
            <a:r>
              <a:rPr lang="en-US" dirty="0">
                <a:solidFill>
                  <a:srgbClr val="FFFF00"/>
                </a:solidFill>
                <a:hlinkClick r:id="rId12"/>
              </a:rPr>
              <a:t>https://videos.cern.ch/record/</a:t>
            </a:r>
            <a:r>
              <a:rPr lang="en-US" dirty="0" smtClean="0">
                <a:solidFill>
                  <a:srgbClr val="FFFF00"/>
                </a:solidFill>
                <a:hlinkClick r:id="rId12"/>
              </a:rPr>
              <a:t>1750705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n-US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Collimators      </a:t>
            </a:r>
            <a:r>
              <a:rPr lang="en-US" dirty="0">
                <a:solidFill>
                  <a:schemeClr val="bg1"/>
                </a:solidFill>
                <a:hlinkClick r:id="rId13"/>
              </a:rPr>
              <a:t>https://videos.cern.ch/record/</a:t>
            </a:r>
            <a:r>
              <a:rPr lang="en-US" dirty="0" smtClean="0">
                <a:solidFill>
                  <a:schemeClr val="bg1"/>
                </a:solidFill>
                <a:hlinkClick r:id="rId13"/>
              </a:rPr>
              <a:t>1750704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Current lead   </a:t>
            </a:r>
            <a:r>
              <a:rPr lang="en-US" dirty="0">
                <a:solidFill>
                  <a:schemeClr val="bg1"/>
                </a:solidFill>
                <a:hlinkClick r:id="rId14"/>
              </a:rPr>
              <a:t>https://videos.cern.ch/record/</a:t>
            </a:r>
            <a:r>
              <a:rPr lang="en-US" dirty="0" smtClean="0">
                <a:solidFill>
                  <a:schemeClr val="bg1"/>
                </a:solidFill>
                <a:hlinkClick r:id="rId14"/>
              </a:rPr>
              <a:t>1709734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589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</TotalTime>
  <Words>245</Words>
  <Application>Microsoft Macintosh PowerPoint</Application>
  <PresentationFormat>On-screen Show (4:3)</PresentationFormat>
  <Paragraphs>68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2_Office Theme</vt:lpstr>
      <vt:lpstr>3_Office Theme</vt:lpstr>
      <vt:lpstr>4_Office Theme</vt:lpstr>
      <vt:lpstr>5_Office Theme</vt:lpstr>
      <vt:lpstr>6_Office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16</cp:revision>
  <dcterms:created xsi:type="dcterms:W3CDTF">2024-03-25T21:06:34Z</dcterms:created>
  <dcterms:modified xsi:type="dcterms:W3CDTF">2024-03-26T11:24:16Z</dcterms:modified>
</cp:coreProperties>
</file>