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8"/>
  </p:notesMasterIdLst>
  <p:sldIdLst>
    <p:sldId id="256" r:id="rId5"/>
    <p:sldId id="257" r:id="rId6"/>
    <p:sldId id="1683" r:id="rId7"/>
    <p:sldId id="1603" r:id="rId8"/>
    <p:sldId id="1602" r:id="rId9"/>
    <p:sldId id="1620" r:id="rId10"/>
    <p:sldId id="1682" r:id="rId11"/>
    <p:sldId id="1622" r:id="rId12"/>
    <p:sldId id="270" r:id="rId13"/>
    <p:sldId id="1598" r:id="rId14"/>
    <p:sldId id="1599" r:id="rId15"/>
    <p:sldId id="1600" r:id="rId16"/>
    <p:sldId id="1601" r:id="rId17"/>
    <p:sldId id="1595" r:id="rId18"/>
    <p:sldId id="1606" r:id="rId19"/>
    <p:sldId id="1607" r:id="rId20"/>
    <p:sldId id="1608" r:id="rId21"/>
    <p:sldId id="1604" r:id="rId22"/>
    <p:sldId id="1610" r:id="rId23"/>
    <p:sldId id="1706" r:id="rId24"/>
    <p:sldId id="1625" r:id="rId25"/>
    <p:sldId id="1621" r:id="rId26"/>
    <p:sldId id="1626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500"/>
    <a:srgbClr val="385BC9"/>
    <a:srgbClr val="73B2FF"/>
    <a:srgbClr val="FFE699"/>
    <a:srgbClr val="C7E1B4"/>
    <a:srgbClr val="DAE2F2"/>
    <a:srgbClr val="B4C7E7"/>
    <a:srgbClr val="FFF2CC"/>
    <a:srgbClr val="E3EFDB"/>
    <a:srgbClr val="00B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/>
    <p:restoredTop sz="97872" autoAdjust="0"/>
  </p:normalViewPr>
  <p:slideViewPr>
    <p:cSldViewPr snapToGrid="0" snapToObjects="1">
      <p:cViewPr>
        <p:scale>
          <a:sx n="148" d="100"/>
          <a:sy n="148" d="100"/>
        </p:scale>
        <p:origin x="760" y="53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573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6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1193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7995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6803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2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3199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5063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092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704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893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397E7-51D9-FFBD-51FB-370ED4015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349F17-1C4D-1DC0-69FB-DE1FF48078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05BD39-8DA2-E9F2-FB26-A74544466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A68B7-C757-0743-901A-BA18146618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94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B9191-524A-C5A5-974A-041B8A9EB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EE058D-E08E-710E-76E1-07867313A5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759B5D-B810-5BDE-6ADD-D353B9C584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060AF-D1B2-FB78-67D3-20D7E3DED8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3732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09DC5B-A525-450C-799A-942B3DAE5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3553BB-12D9-0CD6-D623-F364A20032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A8C20D-DF15-E0F6-FE00-43EE8E8823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A8C74-CE45-396A-E2D1-1FF86318C9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514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75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55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589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31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863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130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341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Study Project (TDR) STAFF Experts (SY)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CDA1BD-7EE9-E545-8E44-93163B2E3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186930"/>
              </p:ext>
            </p:extLst>
          </p:nvPr>
        </p:nvGraphicFramePr>
        <p:xfrm>
          <a:off x="505251" y="2398585"/>
          <a:ext cx="7930837" cy="2249184"/>
        </p:xfrm>
        <a:graphic>
          <a:graphicData uri="http://schemas.openxmlformats.org/drawingml/2006/table">
            <a:tbl>
              <a:tblPr/>
              <a:tblGrid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1789431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4091306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429069">
                  <a:extLst>
                    <a:ext uri="{9D8B030D-6E8A-4147-A177-3AD203B41FA5}">
                      <a16:colId xmlns:a16="http://schemas.microsoft.com/office/drawing/2014/main" val="28771018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 Support 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SY-BI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David BELOHRAD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 &amp; Experiment Specific BI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3351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SY-BI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Christos ZAMANTZAS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90794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SY-AR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Katarina SIGERUD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 Admin Support: Diane KIVENDA MOKUBA (SY-ABT)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330866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SY-ABT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Francesco VELOTTI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699435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SY-EPC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Yves GAILLARD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03764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SY-EPC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Ivan JOSIFOVIC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82756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SY-RF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Giulia PAPOTTI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(RF support for slow extraction)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07594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Rui FRANQUEIERA XIMENES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44709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Jean-Louis GRENARD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90008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Ruben ALIA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R2E support 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68998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SY-HDO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 FUNKEN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Safety Support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48467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Melania AVERNA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 Safety Officer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285938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Luigi ESPOSITO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FLUKA support for 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10217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FBAF2E3-F9EB-7C60-1EDC-C4231FB5C808}"/>
              </a:ext>
            </a:extLst>
          </p:cNvPr>
          <p:cNvSpPr txBox="1"/>
          <p:nvPr/>
        </p:nvSpPr>
        <p:spPr>
          <a:xfrm>
            <a:off x="212751" y="1022030"/>
            <a:ext cx="893124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 from CERN groups: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GRAD support (2 </a:t>
            </a:r>
            <a:r>
              <a:rPr lang="en-US" sz="1600" dirty="0" err="1"/>
              <a:t>yr</a:t>
            </a:r>
            <a:r>
              <a:rPr lang="en-US" sz="1600" dirty="0"/>
              <a:t>) TDR phase, only if STAFF supervision guaranteed </a:t>
            </a:r>
            <a:r>
              <a:rPr lang="en-US" sz="1600" b="1" dirty="0"/>
              <a:t>(no STAFF M2P)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Synergy to NA-CONS key (if possible, same STAFF member on both projects)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WP descriptions (agreed deliverables &amp; resources) to be written with the GRAD support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5F3E80B-38C9-EE0A-505E-A486E15C02E3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827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CDA1BD-7EE9-E545-8E44-93163B2E3C9E}"/>
              </a:ext>
            </a:extLst>
          </p:cNvPr>
          <p:cNvGraphicFramePr>
            <a:graphicFrameLocks noGrp="1"/>
          </p:cNvGraphicFramePr>
          <p:nvPr/>
        </p:nvGraphicFramePr>
        <p:xfrm>
          <a:off x="1011071" y="2481304"/>
          <a:ext cx="6994212" cy="2092335"/>
        </p:xfrm>
        <a:graphic>
          <a:graphicData uri="http://schemas.openxmlformats.org/drawingml/2006/table">
            <a:tbl>
              <a:tblPr/>
              <a:tblGrid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2430781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2443481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498919">
                  <a:extLst>
                    <a:ext uri="{9D8B030D-6E8A-4147-A177-3AD203B41FA5}">
                      <a16:colId xmlns:a16="http://schemas.microsoft.com/office/drawing/2014/main" val="28771018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 Support 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7707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BE-CEM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Jerome LENDARO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Instrumentation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32127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BE-CEM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Luca BUONOCORE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Robotics / Tooling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212625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BE-GM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Camille VENDEUVRE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Survey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859675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Michael LAZZARONI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Integration (global via ICEA)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72284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Francois BUTIN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65276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Johannes BERNHARD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8766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Dipanwita</a:t>
                      </a: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BANERJEE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Area Operation &amp; Experiment </a:t>
                      </a:r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Liason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13330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Laurence NEVAY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75079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Giulia ROMAGNOLI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Configuration Management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601412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BE-OP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Kevin LI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SPS OP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7146298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BE-ABP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 BARTOSIK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6351185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BE-CSS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4438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6DBCE56-6A6D-E132-6DEB-DF9E234E8AC7}"/>
              </a:ext>
            </a:extLst>
          </p:cNvPr>
          <p:cNvSpPr txBox="1"/>
          <p:nvPr/>
        </p:nvSpPr>
        <p:spPr>
          <a:xfrm>
            <a:off x="212751" y="1022030"/>
            <a:ext cx="893124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 from CERN groups: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GRAD support (2 </a:t>
            </a:r>
            <a:r>
              <a:rPr lang="en-US" sz="1600" dirty="0" err="1"/>
              <a:t>yr</a:t>
            </a:r>
            <a:r>
              <a:rPr lang="en-US" sz="1600" dirty="0"/>
              <a:t>) TDR phase, only if STAFF supervision guaranteed </a:t>
            </a:r>
            <a:r>
              <a:rPr lang="en-US" sz="1600" b="1" dirty="0"/>
              <a:t>(no STAFF M2P)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Synergy to NA-CONS key (if possible, same STAFF member on both projects)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WP descriptions (agreed deliverables &amp; resources) to be written with the GRAD support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1EB3154B-DDB8-4FB4-C90F-6CBBF20F12B1}"/>
              </a:ext>
            </a:extLst>
          </p:cNvPr>
          <p:cNvSpPr txBox="1">
            <a:spLocks/>
          </p:cNvSpPr>
          <p:nvPr/>
        </p:nvSpPr>
        <p:spPr>
          <a:xfrm>
            <a:off x="404037" y="131372"/>
            <a:ext cx="8335926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Study Project (TDR) STAFF Experts (BE)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0CDD5DF0-1DE2-42CB-E1F8-6D62BA6592E1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287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CDA1BD-7EE9-E545-8E44-93163B2E3C9E}"/>
              </a:ext>
            </a:extLst>
          </p:cNvPr>
          <p:cNvGraphicFramePr>
            <a:graphicFrameLocks noGrp="1"/>
          </p:cNvGraphicFramePr>
          <p:nvPr/>
        </p:nvGraphicFramePr>
        <p:xfrm>
          <a:off x="1462256" y="2309106"/>
          <a:ext cx="6432237" cy="1606560"/>
        </p:xfrm>
        <a:graphic>
          <a:graphicData uri="http://schemas.openxmlformats.org/drawingml/2006/table">
            <a:tbl>
              <a:tblPr/>
              <a:tblGrid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2306956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2075181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429069">
                  <a:extLst>
                    <a:ext uri="{9D8B030D-6E8A-4147-A177-3AD203B41FA5}">
                      <a16:colId xmlns:a16="http://schemas.microsoft.com/office/drawing/2014/main" val="28771018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 Support 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Anna SUWALSKA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85247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Tomasz LADZINSKI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60102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Fernando PEDROSA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/ Coordination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99810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Frederic GALLEAZZI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Integration for SPS / NA primary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767106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EN-CV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BOZZI / Francesco DRAGONI* 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04619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EN-EL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 CANO GONZALEZ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lang="en-GB" sz="1000" b="1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90743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EN-HE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RINALDESI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983422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EN-MME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Luca GENTINI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3341565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EN-MME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Stefano SGOBBA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 R&amp;D for 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42668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1D5535-7B77-A408-6E23-68EB144D7BFD}"/>
              </a:ext>
            </a:extLst>
          </p:cNvPr>
          <p:cNvGraphicFramePr>
            <a:graphicFrameLocks noGrp="1"/>
          </p:cNvGraphicFramePr>
          <p:nvPr/>
        </p:nvGraphicFramePr>
        <p:xfrm>
          <a:off x="1809124" y="4165141"/>
          <a:ext cx="5738500" cy="642624"/>
        </p:xfrm>
        <a:graphic>
          <a:graphicData uri="http://schemas.openxmlformats.org/drawingml/2006/table">
            <a:tbl>
              <a:tblPr/>
              <a:tblGrid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1613219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2075181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429069">
                  <a:extLst>
                    <a:ext uri="{9D8B030D-6E8A-4147-A177-3AD203B41FA5}">
                      <a16:colId xmlns:a16="http://schemas.microsoft.com/office/drawing/2014/main" val="28771018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 Support 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TE-MPE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Antoine COLLINET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185247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TE-MSC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Philipp SCHWARZ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60102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TE-VSC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Anthony HARRISON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VSC support for 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9981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492863-7C78-77B4-FC51-41152A52B7D6}"/>
              </a:ext>
            </a:extLst>
          </p:cNvPr>
          <p:cNvSpPr txBox="1"/>
          <p:nvPr/>
        </p:nvSpPr>
        <p:spPr>
          <a:xfrm>
            <a:off x="2144080" y="3890628"/>
            <a:ext cx="230966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solidFill>
                  <a:schemeClr val="accent1">
                    <a:lumMod val="1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*Not named in NA-CONS WBS – to link with Serge DELEVAL</a:t>
            </a:r>
            <a:endParaRPr lang="en-CH" sz="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A65BAB-D64F-D142-6736-A17D84ADC3B9}"/>
              </a:ext>
            </a:extLst>
          </p:cNvPr>
          <p:cNvSpPr txBox="1"/>
          <p:nvPr/>
        </p:nvSpPr>
        <p:spPr>
          <a:xfrm>
            <a:off x="212751" y="1022030"/>
            <a:ext cx="893124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 from CERN groups: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GRAD support (2 </a:t>
            </a:r>
            <a:r>
              <a:rPr lang="en-US" sz="1600" dirty="0" err="1"/>
              <a:t>yr</a:t>
            </a:r>
            <a:r>
              <a:rPr lang="en-US" sz="1600" dirty="0"/>
              <a:t>) TDR phase, only if STAFF supervision guaranteed </a:t>
            </a:r>
            <a:r>
              <a:rPr lang="en-US" sz="1600" b="1" dirty="0"/>
              <a:t>(no STAFF M2P)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Synergy to NA-CONS key (if possible, same STAFF member on both projects)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WP descriptions (agreed deliverables &amp; resources) to be written with the GRAD support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81F57553-65BA-B2B8-5515-C1A30AA1AEE7}"/>
              </a:ext>
            </a:extLst>
          </p:cNvPr>
          <p:cNvSpPr txBox="1">
            <a:spLocks/>
          </p:cNvSpPr>
          <p:nvPr/>
        </p:nvSpPr>
        <p:spPr>
          <a:xfrm>
            <a:off x="404036" y="131372"/>
            <a:ext cx="8739963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Study Project (TDR) STAFF Experts (EN, TE)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B2016B3-782F-FC9C-A3FC-6FE34D575B91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5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CDA1BD-7EE9-E545-8E44-93163B2E3C9E}"/>
              </a:ext>
            </a:extLst>
          </p:cNvPr>
          <p:cNvGraphicFramePr>
            <a:graphicFrameLocks noGrp="1"/>
          </p:cNvGraphicFramePr>
          <p:nvPr/>
        </p:nvGraphicFramePr>
        <p:xfrm>
          <a:off x="1479247" y="2667185"/>
          <a:ext cx="5738500" cy="1758960"/>
        </p:xfrm>
        <a:graphic>
          <a:graphicData uri="http://schemas.openxmlformats.org/drawingml/2006/table">
            <a:tbl>
              <a:tblPr/>
              <a:tblGrid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1613219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2075181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429069">
                  <a:extLst>
                    <a:ext uri="{9D8B030D-6E8A-4147-A177-3AD203B41FA5}">
                      <a16:colId xmlns:a16="http://schemas.microsoft.com/office/drawing/2014/main" val="28771018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Contact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 Support 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John OSBORNE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Preparatory Civil Work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 → GRAD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32870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Simon MARSH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665696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Oriol RIOS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FIRIA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81021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Claudia AHDIDA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DPL / WP5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1746836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Renaud CHAROUSSET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Radioactive Waste Management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4833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Awaiting EP’s official nomination for </a:t>
                      </a:r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</a:t>
                      </a: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Technical Coordinator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98238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Hans DANIELSSON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NA62 Technical Coordinator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/>
                </a:tc>
                <a:extLst>
                  <a:ext uri="{0D108BD9-81ED-4DB2-BD59-A6C34878D82A}">
                    <a16:rowId xmlns:a16="http://schemas.microsoft.com/office/drawing/2014/main" val="1232654114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Richard JACOBSSON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</a:t>
                      </a: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EP Contact Person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/>
                </a:tc>
                <a:extLst>
                  <a:ext uri="{0D108BD9-81ED-4DB2-BD59-A6C34878D82A}">
                    <a16:rowId xmlns:a16="http://schemas.microsoft.com/office/drawing/2014/main" val="179971523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Letizia DI GIULIO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</a:t>
                      </a: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EP Safety </a:t>
                      </a:r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Correspondantn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/>
                </a:tc>
                <a:extLst>
                  <a:ext uri="{0D108BD9-81ED-4DB2-BD59-A6C34878D82A}">
                    <a16:rowId xmlns:a16="http://schemas.microsoft.com/office/drawing/2014/main" val="37038300"/>
                  </a:ext>
                </a:extLst>
              </a:tr>
            </a:tbl>
          </a:graphicData>
        </a:graphic>
      </p:graphicFrame>
      <p:sp>
        <p:nvSpPr>
          <p:cNvPr id="8" name="Title 3">
            <a:extLst>
              <a:ext uri="{FF2B5EF4-FFF2-40B4-BE49-F238E27FC236}">
                <a16:creationId xmlns:a16="http://schemas.microsoft.com/office/drawing/2014/main" id="{4A065511-89A3-7AAA-CACF-398541EA443C}"/>
              </a:ext>
            </a:extLst>
          </p:cNvPr>
          <p:cNvSpPr txBox="1">
            <a:spLocks/>
          </p:cNvSpPr>
          <p:nvPr/>
        </p:nvSpPr>
        <p:spPr>
          <a:xfrm>
            <a:off x="404036" y="131372"/>
            <a:ext cx="8739963" cy="75928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100" b="1" dirty="0"/>
              <a:t>Study Project (TDR) STAFF Experts (HSE, EP)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5F3D01-F742-44AF-DECD-D2B6B9C48B24}"/>
              </a:ext>
            </a:extLst>
          </p:cNvPr>
          <p:cNvSpPr txBox="1"/>
          <p:nvPr/>
        </p:nvSpPr>
        <p:spPr>
          <a:xfrm>
            <a:off x="212751" y="1022030"/>
            <a:ext cx="893124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 from CERN groups: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GRAD support (2 </a:t>
            </a:r>
            <a:r>
              <a:rPr lang="en-US" sz="1600" dirty="0" err="1"/>
              <a:t>yr</a:t>
            </a:r>
            <a:r>
              <a:rPr lang="en-US" sz="1600" dirty="0"/>
              <a:t>) TDR phase, only if STAFF supervision guaranteed </a:t>
            </a:r>
            <a:r>
              <a:rPr lang="en-US" sz="1600" b="1" dirty="0"/>
              <a:t>(no STAFF M2P)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Synergy to NA-CONS key (if possible, same STAFF member on both projects)</a:t>
            </a:r>
          </a:p>
          <a:p>
            <a:pPr marL="650875" lvl="1" indent="-400050">
              <a:buFont typeface="+mj-lt"/>
              <a:buAutoNum type="romanLcPeriod"/>
            </a:pPr>
            <a:r>
              <a:rPr lang="en-US" sz="1600" dirty="0"/>
              <a:t>WP descriptions (agreed deliverables &amp; resources) to be written with the GRAD support</a:t>
            </a: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B6FE774-F8B6-28C9-6F63-09F55FBC3F46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3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423" y="-32470"/>
            <a:ext cx="8335926" cy="759286"/>
          </a:xfrm>
        </p:spPr>
        <p:txBody>
          <a:bodyPr/>
          <a:lstStyle/>
          <a:p>
            <a:r>
              <a:rPr lang="en-US" sz="3100" b="1" dirty="0"/>
              <a:t>Study Project (TDR) GRAD Team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BCDA1BD-7EE9-E545-8E44-93163B2E3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341872"/>
              </p:ext>
            </p:extLst>
          </p:nvPr>
        </p:nvGraphicFramePr>
        <p:xfrm>
          <a:off x="121619" y="694345"/>
          <a:ext cx="8880958" cy="4168800"/>
        </p:xfrm>
        <a:graphic>
          <a:graphicData uri="http://schemas.openxmlformats.org/drawingml/2006/table">
            <a:tbl>
              <a:tblPr/>
              <a:tblGrid>
                <a:gridCol w="1338581">
                  <a:extLst>
                    <a:ext uri="{9D8B030D-6E8A-4147-A177-3AD203B41FA5}">
                      <a16:colId xmlns:a16="http://schemas.microsoft.com/office/drawing/2014/main" val="213198344"/>
                    </a:ext>
                  </a:extLst>
                </a:gridCol>
                <a:gridCol w="1403669">
                  <a:extLst>
                    <a:ext uri="{9D8B030D-6E8A-4147-A177-3AD203B41FA5}">
                      <a16:colId xmlns:a16="http://schemas.microsoft.com/office/drawing/2014/main" val="3478916038"/>
                    </a:ext>
                  </a:extLst>
                </a:gridCol>
                <a:gridCol w="621031">
                  <a:extLst>
                    <a:ext uri="{9D8B030D-6E8A-4147-A177-3AD203B41FA5}">
                      <a16:colId xmlns:a16="http://schemas.microsoft.com/office/drawing/2014/main" val="1105696297"/>
                    </a:ext>
                  </a:extLst>
                </a:gridCol>
                <a:gridCol w="1705293">
                  <a:extLst>
                    <a:ext uri="{9D8B030D-6E8A-4147-A177-3AD203B41FA5}">
                      <a16:colId xmlns:a16="http://schemas.microsoft.com/office/drawing/2014/main" val="3009364391"/>
                    </a:ext>
                  </a:extLst>
                </a:gridCol>
                <a:gridCol w="746443">
                  <a:extLst>
                    <a:ext uri="{9D8B030D-6E8A-4147-A177-3AD203B41FA5}">
                      <a16:colId xmlns:a16="http://schemas.microsoft.com/office/drawing/2014/main" val="2185583435"/>
                    </a:ext>
                  </a:extLst>
                </a:gridCol>
                <a:gridCol w="1606869">
                  <a:extLst>
                    <a:ext uri="{9D8B030D-6E8A-4147-A177-3AD203B41FA5}">
                      <a16:colId xmlns:a16="http://schemas.microsoft.com/office/drawing/2014/main" val="2954827498"/>
                    </a:ext>
                  </a:extLst>
                </a:gridCol>
                <a:gridCol w="654369">
                  <a:extLst>
                    <a:ext uri="{9D8B030D-6E8A-4147-A177-3AD203B41FA5}">
                      <a16:colId xmlns:a16="http://schemas.microsoft.com/office/drawing/2014/main" val="2829524012"/>
                    </a:ext>
                  </a:extLst>
                </a:gridCol>
                <a:gridCol w="804703">
                  <a:extLst>
                    <a:ext uri="{9D8B030D-6E8A-4147-A177-3AD203B41FA5}">
                      <a16:colId xmlns:a16="http://schemas.microsoft.com/office/drawing/2014/main" val="34169056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Person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 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Supervisor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 Description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PRQ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Start Date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B3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19972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Ixone VAQUERO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&amp; Coordination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Fernando PEDROSA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F4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99810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Xavier PALLE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Planning &amp; Coordination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EN-ACE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Fernando PEDROSA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 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197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Kincso PAL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John OSBORNE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32870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James CURRIE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Simon MARSH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665696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FIRIA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HSE-OHS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Saverio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 MENDOLA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HSE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Q3 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781021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→ Implementation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Natacha LOPEZ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 2025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589308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Nikola ZARIC</a:t>
                      </a:r>
                      <a:endParaRPr lang="en-CH" sz="1000" b="1" dirty="0">
                        <a:solidFill>
                          <a:schemeClr val="accent1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BOZZI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046193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Angelo PETRELLESE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Vacuum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Miguel SANTOS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 / PBC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1/4/2024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474299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Fabian METZGER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Laurence NEVAY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1/4/2024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36014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/ LS3 prep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Francois BUTIN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2024/25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453398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Beatriz MARTINEZ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Michael LAZZARONI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2/5/2024</a:t>
                      </a:r>
                      <a:endParaRPr lang="en-GB" sz="1000" b="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836191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Ming LIU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EN-EL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 CANO GONZALEZ</a:t>
                      </a:r>
                      <a:endParaRPr lang="en-GB" sz="1000" b="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  <a:r>
                        <a:rPr lang="en-GB" sz="10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 NA-CONS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2/5/2024</a:t>
                      </a:r>
                      <a:endParaRPr lang="en-GB" sz="1000" b="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90743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Cristina DURAN GUTIERREZ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EN-HE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Roberto RINALDESI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1/6/2024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322804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Olin PINTO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Claudia AHDIDA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58049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b="1" i="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Mike PARKIN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Rui FRANQUEIRA XIMENES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44709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Giuseppe MAZZOLA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R2E / FLUKA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Luigi ESPOSITO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1/2/2022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4102170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BLM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SY-BI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Christos ZAMANTZAS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55267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TCSC 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SY-STI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Nicolas SOLIERI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NA-CONS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8773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CH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TDC2 / TCC2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Helmut VINCKE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NA-CONS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E575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194801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CH" sz="1000" b="1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Luke DYKS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BE-EA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Dipanwita</a:t>
                      </a:r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BANERJEE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accent1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HI-ECN3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1/9/2022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774363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Alexander GORN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SY-ABT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Matthew FRASER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 / SY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rgbClr val="00BF4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1/10/2023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4722687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Tamara BUD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SCE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John OSBORNE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1/1/2024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872798"/>
                  </a:ext>
                </a:extLst>
              </a:tr>
              <a:tr h="97428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Francesca LUONI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Claudia AHDIDA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FELL</a:t>
                      </a:r>
                      <a:endParaRPr lang="en-GB" sz="10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1/9/2023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3078506"/>
                  </a:ext>
                </a:extLst>
              </a:tr>
              <a:tr h="127152"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err="1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Tirsi</a:t>
                      </a:r>
                      <a:r>
                        <a:rPr lang="en-GB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PREBIBAJ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4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ECN3 tasks on request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BE-ABP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 BARTOSIK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GRAF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PBC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Completed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1/3/2023</a:t>
                      </a:r>
                    </a:p>
                  </a:txBody>
                  <a:tcPr marL="4128" marR="4128" marT="4128" marB="4128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990000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82B6C003-C023-6028-69A7-2E87B8E76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63" y="-77190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9D9D89E-0EA6-AB3B-D509-0A2DE747E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363" y="-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ACE594CF-662A-8E69-9B0C-604571C3EEC5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72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6467711B-F6F4-227E-2760-574ED56E8869}"/>
              </a:ext>
            </a:extLst>
          </p:cNvPr>
          <p:cNvSpPr txBox="1">
            <a:spLocks/>
          </p:cNvSpPr>
          <p:nvPr/>
        </p:nvSpPr>
        <p:spPr>
          <a:xfrm>
            <a:off x="127819" y="916684"/>
            <a:ext cx="8888361" cy="1228449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68288" indent="-268288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–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325" indent="-28575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 panose="020B0604020202020204" pitchFamily="34" charset="0"/>
              <a:buChar char="."/>
              <a:tabLst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42416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Tx/>
              <a:buNone/>
              <a:defRPr kumimoji="0"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PBC ECN3 Task Force: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budget estimate (~ Class 3 - 4)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Agreed by CERN groups at 324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IEFC meeting 3 March 2023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(no project STAFF M2P)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Presented to the 244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CERN Research Board 6 March 2023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Beam Delivery = 14 MCHF</a:t>
            </a: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8287" lvl="1" indent="0"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Project Resources: quick reminder (</a:t>
            </a:r>
            <a:r>
              <a:rPr lang="en-US" sz="3100" b="1" dirty="0" err="1"/>
              <a:t>i</a:t>
            </a:r>
            <a:r>
              <a:rPr lang="en-US" sz="3100" b="1" dirty="0"/>
              <a:t>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2E27E03-89FB-53B4-9B3F-1D38813AE31B}"/>
              </a:ext>
            </a:extLst>
          </p:cNvPr>
          <p:cNvGraphicFramePr>
            <a:graphicFrameLocks noGrp="1"/>
          </p:cNvGraphicFramePr>
          <p:nvPr/>
        </p:nvGraphicFramePr>
        <p:xfrm>
          <a:off x="241783" y="2218100"/>
          <a:ext cx="8714050" cy="1616075"/>
        </p:xfrm>
        <a:graphic>
          <a:graphicData uri="http://schemas.openxmlformats.org/drawingml/2006/table">
            <a:tbl>
              <a:tblPr/>
              <a:tblGrid>
                <a:gridCol w="1362126">
                  <a:extLst>
                    <a:ext uri="{9D8B030D-6E8A-4147-A177-3AD203B41FA5}">
                      <a16:colId xmlns:a16="http://schemas.microsoft.com/office/drawing/2014/main" val="3134907863"/>
                    </a:ext>
                  </a:extLst>
                </a:gridCol>
                <a:gridCol w="3005138">
                  <a:extLst>
                    <a:ext uri="{9D8B030D-6E8A-4147-A177-3AD203B41FA5}">
                      <a16:colId xmlns:a16="http://schemas.microsoft.com/office/drawing/2014/main" val="313439"/>
                    </a:ext>
                  </a:extLst>
                </a:gridCol>
                <a:gridCol w="354840">
                  <a:extLst>
                    <a:ext uri="{9D8B030D-6E8A-4147-A177-3AD203B41FA5}">
                      <a16:colId xmlns:a16="http://schemas.microsoft.com/office/drawing/2014/main" val="4013894767"/>
                    </a:ext>
                  </a:extLst>
                </a:gridCol>
                <a:gridCol w="403487">
                  <a:extLst>
                    <a:ext uri="{9D8B030D-6E8A-4147-A177-3AD203B41FA5}">
                      <a16:colId xmlns:a16="http://schemas.microsoft.com/office/drawing/2014/main" val="1801296699"/>
                    </a:ext>
                  </a:extLst>
                </a:gridCol>
                <a:gridCol w="403487">
                  <a:extLst>
                    <a:ext uri="{9D8B030D-6E8A-4147-A177-3AD203B41FA5}">
                      <a16:colId xmlns:a16="http://schemas.microsoft.com/office/drawing/2014/main" val="1711993599"/>
                    </a:ext>
                  </a:extLst>
                </a:gridCol>
                <a:gridCol w="403487">
                  <a:extLst>
                    <a:ext uri="{9D8B030D-6E8A-4147-A177-3AD203B41FA5}">
                      <a16:colId xmlns:a16="http://schemas.microsoft.com/office/drawing/2014/main" val="477877380"/>
                    </a:ext>
                  </a:extLst>
                </a:gridCol>
                <a:gridCol w="403487">
                  <a:extLst>
                    <a:ext uri="{9D8B030D-6E8A-4147-A177-3AD203B41FA5}">
                      <a16:colId xmlns:a16="http://schemas.microsoft.com/office/drawing/2014/main" val="942209805"/>
                    </a:ext>
                  </a:extLst>
                </a:gridCol>
                <a:gridCol w="472166">
                  <a:extLst>
                    <a:ext uri="{9D8B030D-6E8A-4147-A177-3AD203B41FA5}">
                      <a16:colId xmlns:a16="http://schemas.microsoft.com/office/drawing/2014/main" val="2901964837"/>
                    </a:ext>
                  </a:extLst>
                </a:gridCol>
                <a:gridCol w="472166">
                  <a:extLst>
                    <a:ext uri="{9D8B030D-6E8A-4147-A177-3AD203B41FA5}">
                      <a16:colId xmlns:a16="http://schemas.microsoft.com/office/drawing/2014/main" val="4125464337"/>
                    </a:ext>
                  </a:extLst>
                </a:gridCol>
                <a:gridCol w="472166">
                  <a:extLst>
                    <a:ext uri="{9D8B030D-6E8A-4147-A177-3AD203B41FA5}">
                      <a16:colId xmlns:a16="http://schemas.microsoft.com/office/drawing/2014/main" val="3112911050"/>
                    </a:ext>
                  </a:extLst>
                </a:gridCol>
                <a:gridCol w="480750">
                  <a:extLst>
                    <a:ext uri="{9D8B030D-6E8A-4147-A177-3AD203B41FA5}">
                      <a16:colId xmlns:a16="http://schemas.microsoft.com/office/drawing/2014/main" val="394751686"/>
                    </a:ext>
                  </a:extLst>
                </a:gridCol>
                <a:gridCol w="480750">
                  <a:extLst>
                    <a:ext uri="{9D8B030D-6E8A-4147-A177-3AD203B41FA5}">
                      <a16:colId xmlns:a16="http://schemas.microsoft.com/office/drawing/2014/main" val="3479467221"/>
                    </a:ext>
                  </a:extLst>
                </a:gridCol>
              </a:tblGrid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 Context (including M2P)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41341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rounded to closest 25k]*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330529"/>
                  </a:ext>
                </a:extLst>
              </a:tr>
              <a:tr h="5207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</a:t>
                      </a:r>
                      <a:b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Critical (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NA-CONS**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and HI specific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370886"/>
                  </a:ext>
                </a:extLst>
              </a:tr>
              <a:tr h="43815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TDR: Engineering &amp; Optimization Phase (GRAD)***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586326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Sub-Total: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18899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ACC1BF1-A2E8-D8FD-92CB-FCED8D9D10C8}"/>
              </a:ext>
            </a:extLst>
          </p:cNvPr>
          <p:cNvSpPr txBox="1"/>
          <p:nvPr/>
        </p:nvSpPr>
        <p:spPr>
          <a:xfrm>
            <a:off x="404038" y="-4751"/>
            <a:ext cx="87399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C. </a:t>
            </a:r>
            <a:r>
              <a:rPr lang="en-GB" sz="800" dirty="0" err="1">
                <a:latin typeface="Verdana" panose="020B0604030504040204" pitchFamily="34" charset="0"/>
              </a:rPr>
              <a:t>Ahdida</a:t>
            </a:r>
            <a:r>
              <a:rPr lang="en-GB" sz="800" dirty="0">
                <a:latin typeface="Verdana" panose="020B0604030504040204" pitchFamily="34" charset="0"/>
              </a:rPr>
              <a:t> et al.</a:t>
            </a:r>
            <a:r>
              <a:rPr lang="en-GB" sz="800" dirty="0">
                <a:effectLst/>
                <a:latin typeface="Verdana" panose="020B0604030504040204" pitchFamily="34" charset="0"/>
              </a:rPr>
              <a:t>, </a:t>
            </a:r>
            <a:r>
              <a:rPr lang="en-GB" sz="800" i="1" dirty="0">
                <a:effectLst/>
                <a:latin typeface="Verdana" panose="020B0604030504040204" pitchFamily="34" charset="0"/>
              </a:rPr>
              <a:t>Findings of the Physics Beyond Colliders ECN3 Beam Delivery Task Force, </a:t>
            </a:r>
            <a:r>
              <a:rPr lang="en-GB" sz="800" b="1" dirty="0">
                <a:effectLst/>
                <a:latin typeface="Verdana" panose="020B0604030504040204" pitchFamily="34" charset="0"/>
              </a:rPr>
              <a:t>CERN-PBC-REPORT-2023-001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633A7C-F065-ACC6-91DC-DDADF325CA36}"/>
              </a:ext>
            </a:extLst>
          </p:cNvPr>
          <p:cNvSpPr txBox="1"/>
          <p:nvPr/>
        </p:nvSpPr>
        <p:spPr>
          <a:xfrm>
            <a:off x="-315547" y="4100460"/>
            <a:ext cx="93317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 NA-CONS new baseline items motivated by risk to reliability of HI-ECN3 operation after LS3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*** TDR GRAD request based on same ratio of GRAD/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CtC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NA-CONS project working out at ~ 2.8 MCHF or 10 FTE for 3 years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D2449B-DB99-3344-228E-0952AD1C8507}"/>
              </a:ext>
            </a:extLst>
          </p:cNvPr>
          <p:cNvSpPr txBox="1"/>
          <p:nvPr/>
        </p:nvSpPr>
        <p:spPr>
          <a:xfrm>
            <a:off x="-315547" y="3875688"/>
            <a:ext cx="9331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 Budget profiling is a very rough estimate (peaking after LS3) and needs to be iterated in TDR phase</a:t>
            </a:r>
          </a:p>
        </p:txBody>
      </p:sp>
    </p:spTree>
    <p:extLst>
      <p:ext uri="{BB962C8B-B14F-4D97-AF65-F5344CB8AC3E}">
        <p14:creationId xmlns:p14="http://schemas.microsoft.com/office/powerpoint/2010/main" val="301305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Project Resources: quick reminder (ii)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8BFA5B5-181A-53B3-E2A7-9914E1E3F129}"/>
              </a:ext>
            </a:extLst>
          </p:cNvPr>
          <p:cNvGraphicFramePr>
            <a:graphicFrameLocks noGrp="1"/>
          </p:cNvGraphicFramePr>
          <p:nvPr/>
        </p:nvGraphicFramePr>
        <p:xfrm>
          <a:off x="580328" y="2194286"/>
          <a:ext cx="7903915" cy="2466975"/>
        </p:xfrm>
        <a:graphic>
          <a:graphicData uri="http://schemas.openxmlformats.org/drawingml/2006/table">
            <a:tbl>
              <a:tblPr/>
              <a:tblGrid>
                <a:gridCol w="1284026">
                  <a:extLst>
                    <a:ext uri="{9D8B030D-6E8A-4147-A177-3AD203B41FA5}">
                      <a16:colId xmlns:a16="http://schemas.microsoft.com/office/drawing/2014/main" val="3738915434"/>
                    </a:ext>
                  </a:extLst>
                </a:gridCol>
                <a:gridCol w="2069149">
                  <a:extLst>
                    <a:ext uri="{9D8B030D-6E8A-4147-A177-3AD203B41FA5}">
                      <a16:colId xmlns:a16="http://schemas.microsoft.com/office/drawing/2014/main" val="779117704"/>
                    </a:ext>
                  </a:extLst>
                </a:gridCol>
                <a:gridCol w="334495">
                  <a:extLst>
                    <a:ext uri="{9D8B030D-6E8A-4147-A177-3AD203B41FA5}">
                      <a16:colId xmlns:a16="http://schemas.microsoft.com/office/drawing/2014/main" val="934914361"/>
                    </a:ext>
                  </a:extLst>
                </a:gridCol>
                <a:gridCol w="380352">
                  <a:extLst>
                    <a:ext uri="{9D8B030D-6E8A-4147-A177-3AD203B41FA5}">
                      <a16:colId xmlns:a16="http://schemas.microsoft.com/office/drawing/2014/main" val="2702960396"/>
                    </a:ext>
                  </a:extLst>
                </a:gridCol>
                <a:gridCol w="380352">
                  <a:extLst>
                    <a:ext uri="{9D8B030D-6E8A-4147-A177-3AD203B41FA5}">
                      <a16:colId xmlns:a16="http://schemas.microsoft.com/office/drawing/2014/main" val="1443476991"/>
                    </a:ext>
                  </a:extLst>
                </a:gridCol>
                <a:gridCol w="380352">
                  <a:extLst>
                    <a:ext uri="{9D8B030D-6E8A-4147-A177-3AD203B41FA5}">
                      <a16:colId xmlns:a16="http://schemas.microsoft.com/office/drawing/2014/main" val="1992230999"/>
                    </a:ext>
                  </a:extLst>
                </a:gridCol>
                <a:gridCol w="380352">
                  <a:extLst>
                    <a:ext uri="{9D8B030D-6E8A-4147-A177-3AD203B41FA5}">
                      <a16:colId xmlns:a16="http://schemas.microsoft.com/office/drawing/2014/main" val="1350932519"/>
                    </a:ext>
                  </a:extLst>
                </a:gridCol>
                <a:gridCol w="445094">
                  <a:extLst>
                    <a:ext uri="{9D8B030D-6E8A-4147-A177-3AD203B41FA5}">
                      <a16:colId xmlns:a16="http://schemas.microsoft.com/office/drawing/2014/main" val="1901032827"/>
                    </a:ext>
                  </a:extLst>
                </a:gridCol>
                <a:gridCol w="445094">
                  <a:extLst>
                    <a:ext uri="{9D8B030D-6E8A-4147-A177-3AD203B41FA5}">
                      <a16:colId xmlns:a16="http://schemas.microsoft.com/office/drawing/2014/main" val="2388639438"/>
                    </a:ext>
                  </a:extLst>
                </a:gridCol>
                <a:gridCol w="445094">
                  <a:extLst>
                    <a:ext uri="{9D8B030D-6E8A-4147-A177-3AD203B41FA5}">
                      <a16:colId xmlns:a16="http://schemas.microsoft.com/office/drawing/2014/main" val="3701913920"/>
                    </a:ext>
                  </a:extLst>
                </a:gridCol>
                <a:gridCol w="453185">
                  <a:extLst>
                    <a:ext uri="{9D8B030D-6E8A-4147-A177-3AD203B41FA5}">
                      <a16:colId xmlns:a16="http://schemas.microsoft.com/office/drawing/2014/main" val="1062154141"/>
                    </a:ext>
                  </a:extLst>
                </a:gridCol>
                <a:gridCol w="453185">
                  <a:extLst>
                    <a:ext uri="{9D8B030D-6E8A-4147-A177-3AD203B41FA5}">
                      <a16:colId xmlns:a16="http://schemas.microsoft.com/office/drawing/2014/main" val="1413648617"/>
                    </a:ext>
                  </a:extLst>
                </a:gridCol>
                <a:gridCol w="453185">
                  <a:extLst>
                    <a:ext uri="{9D8B030D-6E8A-4147-A177-3AD203B41FA5}">
                      <a16:colId xmlns:a16="http://schemas.microsoft.com/office/drawing/2014/main" val="837374675"/>
                    </a:ext>
                  </a:extLst>
                </a:gridCol>
              </a:tblGrid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</a:t>
                      </a:r>
                      <a:b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 Context (including M4P)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678331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rounded to closest 25k]*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251098"/>
                  </a:ext>
                </a:extLst>
              </a:tr>
              <a:tr h="371475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BDF/SHiP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Civil Engineering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41895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Station &amp; beam dilution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012051"/>
                  </a:ext>
                </a:extLst>
              </a:tr>
              <a:tr h="4191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&amp; Services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892471"/>
                  </a:ext>
                </a:extLst>
              </a:tr>
              <a:tr h="6223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Integration, Dismantling, Installation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034721"/>
                  </a:ext>
                </a:extLst>
              </a:tr>
              <a:tr h="21590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Sub-Total: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415899"/>
                  </a:ext>
                </a:extLst>
              </a:tr>
            </a:tbl>
          </a:graphicData>
        </a:graphic>
      </p:graphicFrame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1AE8F9C5-09DD-1784-B7B1-8495E6B19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9" y="916684"/>
            <a:ext cx="8888361" cy="1190586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PBC ECN3 Task Force: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budget estimate (~ Class 3 - 4)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Agreed by CERN groups at 324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IEFC meeting 3 March 2023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(no project STAFF M2P)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Presented to the 244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CERN Research Board 6 March 2023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Beam Delivery = 14 MCHF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BDF/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SHiP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facility (50 MCHF)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Total = 64 MCHF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1A65F0-23C0-3796-08F6-EEA1D62AA7C6}"/>
              </a:ext>
            </a:extLst>
          </p:cNvPr>
          <p:cNvSpPr txBox="1"/>
          <p:nvPr/>
        </p:nvSpPr>
        <p:spPr>
          <a:xfrm>
            <a:off x="47599" y="4652342"/>
            <a:ext cx="93317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 Budget profiling is a very rough estimate (peaking after LS3) and needs to be iterated in TDR phase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4A5F5D-F024-CE9B-8693-A72014D8BAC2}"/>
              </a:ext>
            </a:extLst>
          </p:cNvPr>
          <p:cNvSpPr txBox="1"/>
          <p:nvPr/>
        </p:nvSpPr>
        <p:spPr>
          <a:xfrm>
            <a:off x="404038" y="-4751"/>
            <a:ext cx="87399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C. </a:t>
            </a:r>
            <a:r>
              <a:rPr lang="en-GB" sz="800" dirty="0" err="1">
                <a:latin typeface="Verdana" panose="020B0604030504040204" pitchFamily="34" charset="0"/>
              </a:rPr>
              <a:t>Ahdida</a:t>
            </a:r>
            <a:r>
              <a:rPr lang="en-GB" sz="800" dirty="0">
                <a:latin typeface="Verdana" panose="020B0604030504040204" pitchFamily="34" charset="0"/>
              </a:rPr>
              <a:t> et al.</a:t>
            </a:r>
            <a:r>
              <a:rPr lang="en-GB" sz="800" dirty="0">
                <a:effectLst/>
                <a:latin typeface="Verdana" panose="020B0604030504040204" pitchFamily="34" charset="0"/>
              </a:rPr>
              <a:t>, </a:t>
            </a:r>
            <a:r>
              <a:rPr lang="en-GB" sz="800" i="1" dirty="0">
                <a:effectLst/>
                <a:latin typeface="Verdana" panose="020B0604030504040204" pitchFamily="34" charset="0"/>
              </a:rPr>
              <a:t>Findings of the Physics Beyond Colliders ECN3 Beam Delivery Task Force, </a:t>
            </a:r>
            <a:r>
              <a:rPr lang="en-GB" sz="800" b="1" dirty="0">
                <a:effectLst/>
                <a:latin typeface="Verdana" panose="020B0604030504040204" pitchFamily="34" charset="0"/>
              </a:rPr>
              <a:t>CERN-PBC-REPORT-2023-001</a:t>
            </a:r>
          </a:p>
          <a:p>
            <a:pPr algn="r"/>
            <a:r>
              <a:rPr lang="en-GB" sz="800" dirty="0">
                <a:latin typeface="Verdana" panose="020B0604030504040204" pitchFamily="34" charset="0"/>
              </a:rPr>
              <a:t>Synaxis AG, </a:t>
            </a:r>
            <a:r>
              <a:rPr lang="en-GB" sz="800" i="1" dirty="0">
                <a:latin typeface="Verdana" panose="020B0604030504040204" pitchFamily="34" charset="0"/>
              </a:rPr>
              <a:t>… ECN3 &amp; TCC8 - Report of Preliminary Study, </a:t>
            </a:r>
            <a:r>
              <a:rPr lang="en-GB" sz="800" b="1" dirty="0">
                <a:latin typeface="Verdana" panose="020B0604030504040204" pitchFamily="34" charset="0"/>
              </a:rPr>
              <a:t>EDMS#2815529 </a:t>
            </a:r>
          </a:p>
          <a:p>
            <a:pPr algn="r"/>
            <a:endParaRPr lang="en-GB" sz="800" b="1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1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Project Resources: quick reminder (iii)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9" y="916683"/>
            <a:ext cx="9055723" cy="1554667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PBC ECN3 Task Force: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budget estimate (~ Class 3 - 4)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Agreed by CERN groups at 324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IEFC meeting 3 March 2023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(no project STAFF M2P)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Presented to the 244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CERN Research Board 6 March 2023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 significant cost difference between experiment options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Beam Delivery = 14 MCHF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HIKE/SHADOWS facility (46 MCHF)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Total = 60 MCHF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7D12F26-809E-8569-4FAA-38F2E9A9E455}"/>
              </a:ext>
            </a:extLst>
          </p:cNvPr>
          <p:cNvGraphicFramePr>
            <a:graphicFrameLocks noGrp="1"/>
          </p:cNvGraphicFramePr>
          <p:nvPr/>
        </p:nvGraphicFramePr>
        <p:xfrm>
          <a:off x="469772" y="2375841"/>
          <a:ext cx="8075217" cy="2553500"/>
        </p:xfrm>
        <a:graphic>
          <a:graphicData uri="http://schemas.openxmlformats.org/drawingml/2006/table">
            <a:tbl>
              <a:tblPr/>
              <a:tblGrid>
                <a:gridCol w="1245626">
                  <a:extLst>
                    <a:ext uri="{9D8B030D-6E8A-4147-A177-3AD203B41FA5}">
                      <a16:colId xmlns:a16="http://schemas.microsoft.com/office/drawing/2014/main" val="2274497452"/>
                    </a:ext>
                  </a:extLst>
                </a:gridCol>
                <a:gridCol w="2374932">
                  <a:extLst>
                    <a:ext uri="{9D8B030D-6E8A-4147-A177-3AD203B41FA5}">
                      <a16:colId xmlns:a16="http://schemas.microsoft.com/office/drawing/2014/main" val="3265048091"/>
                    </a:ext>
                  </a:extLst>
                </a:gridCol>
                <a:gridCol w="364505">
                  <a:extLst>
                    <a:ext uri="{9D8B030D-6E8A-4147-A177-3AD203B41FA5}">
                      <a16:colId xmlns:a16="http://schemas.microsoft.com/office/drawing/2014/main" val="2179965097"/>
                    </a:ext>
                  </a:extLst>
                </a:gridCol>
                <a:gridCol w="368978">
                  <a:extLst>
                    <a:ext uri="{9D8B030D-6E8A-4147-A177-3AD203B41FA5}">
                      <a16:colId xmlns:a16="http://schemas.microsoft.com/office/drawing/2014/main" val="2307824625"/>
                    </a:ext>
                  </a:extLst>
                </a:gridCol>
                <a:gridCol w="368978">
                  <a:extLst>
                    <a:ext uri="{9D8B030D-6E8A-4147-A177-3AD203B41FA5}">
                      <a16:colId xmlns:a16="http://schemas.microsoft.com/office/drawing/2014/main" val="1015588251"/>
                    </a:ext>
                  </a:extLst>
                </a:gridCol>
                <a:gridCol w="368978">
                  <a:extLst>
                    <a:ext uri="{9D8B030D-6E8A-4147-A177-3AD203B41FA5}">
                      <a16:colId xmlns:a16="http://schemas.microsoft.com/office/drawing/2014/main" val="4080489362"/>
                    </a:ext>
                  </a:extLst>
                </a:gridCol>
                <a:gridCol w="368978">
                  <a:extLst>
                    <a:ext uri="{9D8B030D-6E8A-4147-A177-3AD203B41FA5}">
                      <a16:colId xmlns:a16="http://schemas.microsoft.com/office/drawing/2014/main" val="636560557"/>
                    </a:ext>
                  </a:extLst>
                </a:gridCol>
                <a:gridCol w="431782">
                  <a:extLst>
                    <a:ext uri="{9D8B030D-6E8A-4147-A177-3AD203B41FA5}">
                      <a16:colId xmlns:a16="http://schemas.microsoft.com/office/drawing/2014/main" val="3632196183"/>
                    </a:ext>
                  </a:extLst>
                </a:gridCol>
                <a:gridCol w="431782">
                  <a:extLst>
                    <a:ext uri="{9D8B030D-6E8A-4147-A177-3AD203B41FA5}">
                      <a16:colId xmlns:a16="http://schemas.microsoft.com/office/drawing/2014/main" val="1944947266"/>
                    </a:ext>
                  </a:extLst>
                </a:gridCol>
                <a:gridCol w="431782">
                  <a:extLst>
                    <a:ext uri="{9D8B030D-6E8A-4147-A177-3AD203B41FA5}">
                      <a16:colId xmlns:a16="http://schemas.microsoft.com/office/drawing/2014/main" val="3830550163"/>
                    </a:ext>
                  </a:extLst>
                </a:gridCol>
                <a:gridCol w="439632">
                  <a:extLst>
                    <a:ext uri="{9D8B030D-6E8A-4147-A177-3AD203B41FA5}">
                      <a16:colId xmlns:a16="http://schemas.microsoft.com/office/drawing/2014/main" val="2008485147"/>
                    </a:ext>
                  </a:extLst>
                </a:gridCol>
                <a:gridCol w="439632">
                  <a:extLst>
                    <a:ext uri="{9D8B030D-6E8A-4147-A177-3AD203B41FA5}">
                      <a16:colId xmlns:a16="http://schemas.microsoft.com/office/drawing/2014/main" val="476271475"/>
                    </a:ext>
                  </a:extLst>
                </a:gridCol>
                <a:gridCol w="439632">
                  <a:extLst>
                    <a:ext uri="{9D8B030D-6E8A-4147-A177-3AD203B41FA5}">
                      <a16:colId xmlns:a16="http://schemas.microsoft.com/office/drawing/2014/main" val="2660842379"/>
                    </a:ext>
                  </a:extLst>
                </a:gridCol>
              </a:tblGrid>
              <a:tr h="2211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</a:t>
                      </a:r>
                      <a:b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Categories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 Context (including M2P)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2029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2031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702630"/>
                  </a:ext>
                </a:extLst>
              </a:tr>
              <a:tr h="221148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12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rounded to closest 25k]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2505333"/>
                  </a:ext>
                </a:extLst>
              </a:tr>
              <a:tr h="36858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HIKE</a:t>
                      </a:r>
                      <a:b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b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SHADOWS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Civil Engineering</a:t>
                      </a:r>
                    </a:p>
                    <a:p>
                      <a:pPr algn="l" fontAlgn="ctr"/>
                      <a:r>
                        <a:rPr lang="en-GB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(no additional access shaft requested)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5975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538003"/>
                  </a:ext>
                </a:extLst>
              </a:tr>
              <a:tr h="3777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Station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16600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969033"/>
                  </a:ext>
                </a:extLst>
              </a:tr>
              <a:tr h="36858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 &amp; Services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17200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926583"/>
                  </a:ext>
                </a:extLst>
              </a:tr>
              <a:tr h="381949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Integration, Dismantling, Installation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3700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9369"/>
                  </a:ext>
                </a:extLst>
              </a:tr>
              <a:tr h="405438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Phase-II Beamline &amp; Infrastructure Changes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720498"/>
                  </a:ext>
                </a:extLst>
              </a:tr>
              <a:tr h="208862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Sub-Total: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13700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10025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4475</a:t>
                      </a:r>
                    </a:p>
                  </a:txBody>
                  <a:tcPr marL="9215" marR="9215" marT="92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45975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215" marR="9215" marT="921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604587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7A53C57-A4B6-B280-8CF7-4A0DA54B24C9}"/>
              </a:ext>
            </a:extLst>
          </p:cNvPr>
          <p:cNvSpPr txBox="1"/>
          <p:nvPr/>
        </p:nvSpPr>
        <p:spPr>
          <a:xfrm>
            <a:off x="404038" y="-4751"/>
            <a:ext cx="87399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C. </a:t>
            </a:r>
            <a:r>
              <a:rPr lang="en-GB" sz="800" dirty="0" err="1">
                <a:latin typeface="Verdana" panose="020B0604030504040204" pitchFamily="34" charset="0"/>
              </a:rPr>
              <a:t>Ahdida</a:t>
            </a:r>
            <a:r>
              <a:rPr lang="en-GB" sz="800" dirty="0">
                <a:latin typeface="Verdana" panose="020B0604030504040204" pitchFamily="34" charset="0"/>
              </a:rPr>
              <a:t> et al.</a:t>
            </a:r>
            <a:r>
              <a:rPr lang="en-GB" sz="800" dirty="0">
                <a:effectLst/>
                <a:latin typeface="Verdana" panose="020B0604030504040204" pitchFamily="34" charset="0"/>
              </a:rPr>
              <a:t>, </a:t>
            </a:r>
            <a:r>
              <a:rPr lang="en-GB" sz="800" i="1" dirty="0">
                <a:effectLst/>
                <a:latin typeface="Verdana" panose="020B0604030504040204" pitchFamily="34" charset="0"/>
              </a:rPr>
              <a:t>Findings of the Physics Beyond Colliders ECN3 Beam Delivery Task Force, </a:t>
            </a:r>
            <a:r>
              <a:rPr lang="en-GB" sz="800" b="1" dirty="0">
                <a:effectLst/>
                <a:latin typeface="Verdana" panose="020B0604030504040204" pitchFamily="34" charset="0"/>
              </a:rPr>
              <a:t>CERN-PBC-REPORT-2023-001</a:t>
            </a:r>
          </a:p>
          <a:p>
            <a:pPr algn="r"/>
            <a:r>
              <a:rPr lang="en-GB" sz="800" dirty="0">
                <a:latin typeface="Verdana" panose="020B0604030504040204" pitchFamily="34" charset="0"/>
              </a:rPr>
              <a:t>Synaxis AG, </a:t>
            </a:r>
            <a:r>
              <a:rPr lang="en-GB" sz="800" i="1" dirty="0">
                <a:latin typeface="Verdana" panose="020B0604030504040204" pitchFamily="34" charset="0"/>
              </a:rPr>
              <a:t>… ECN3 &amp; TCC8 - Report of Preliminary Study, </a:t>
            </a:r>
            <a:r>
              <a:rPr lang="en-GB" sz="800" b="1" dirty="0">
                <a:latin typeface="Verdana" panose="020B0604030504040204" pitchFamily="34" charset="0"/>
              </a:rPr>
              <a:t>EDMS#2815529 </a:t>
            </a:r>
          </a:p>
          <a:p>
            <a:pPr algn="r"/>
            <a:endParaRPr lang="en-GB" sz="800" b="1" dirty="0"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MTP 2023 request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62" y="916684"/>
            <a:ext cx="8888361" cy="1190586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MTP 2023 request of 2.85 MCHF for 2023 &amp; 2024:</a:t>
            </a:r>
            <a:endParaRPr lang="en-US" b="1" dirty="0"/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included additional NA-CONS items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deemed critical for the future operation of the HI-ECN3 facility: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we requested an increase in the Cost-to-Completion of NA-CONS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EA01D-1DD0-2E70-A532-748B422B48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62" y="1933699"/>
            <a:ext cx="8820815" cy="28319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708A47-820D-73ED-F9EF-16B7CE6CF1FF}"/>
              </a:ext>
            </a:extLst>
          </p:cNvPr>
          <p:cNvSpPr txBox="1"/>
          <p:nvPr/>
        </p:nvSpPr>
        <p:spPr>
          <a:xfrm>
            <a:off x="404038" y="-9694"/>
            <a:ext cx="87399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S. </a:t>
            </a:r>
            <a:r>
              <a:rPr lang="en-GB" sz="800" dirty="0" err="1">
                <a:latin typeface="Verdana" panose="020B0604030504040204" pitchFamily="34" charset="0"/>
              </a:rPr>
              <a:t>Prodon</a:t>
            </a:r>
            <a:r>
              <a:rPr lang="en-GB" sz="800" dirty="0">
                <a:latin typeface="Verdana" panose="020B0604030504040204" pitchFamily="34" charset="0"/>
              </a:rPr>
              <a:t>, </a:t>
            </a:r>
            <a:r>
              <a:rPr lang="en-GB" sz="800" i="1" dirty="0">
                <a:latin typeface="Verdana" panose="020B0604030504040204" pitchFamily="34" charset="0"/>
              </a:rPr>
              <a:t>ECN3 High Intensity Study Initial Allocation (MTP 2023), </a:t>
            </a:r>
            <a:r>
              <a:rPr lang="en-GB" sz="800" b="1" dirty="0">
                <a:latin typeface="Verdana" panose="020B0604030504040204" pitchFamily="34" charset="0"/>
              </a:rPr>
              <a:t>EDMS#2937504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AB6B7-1391-8D3D-0498-3E3895DDF8EC}"/>
              </a:ext>
            </a:extLst>
          </p:cNvPr>
          <p:cNvSpPr txBox="1"/>
          <p:nvPr/>
        </p:nvSpPr>
        <p:spPr>
          <a:xfrm>
            <a:off x="3657226" y="4652461"/>
            <a:ext cx="361225" cy="176972"/>
          </a:xfrm>
          <a:prstGeom prst="rect">
            <a:avLst/>
          </a:prstGeom>
          <a:solidFill>
            <a:srgbClr val="E3EFDB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2175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8B0F08-9C71-D366-4157-006CECA9205A}"/>
              </a:ext>
            </a:extLst>
          </p:cNvPr>
          <p:cNvSpPr txBox="1"/>
          <p:nvPr/>
        </p:nvSpPr>
        <p:spPr>
          <a:xfrm>
            <a:off x="3296001" y="4652461"/>
            <a:ext cx="361225" cy="176972"/>
          </a:xfrm>
          <a:prstGeom prst="rect">
            <a:avLst/>
          </a:prstGeom>
          <a:solidFill>
            <a:srgbClr val="DAE2F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675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7CD6A4-872F-8CED-C569-0A30079DD8A5}"/>
              </a:ext>
            </a:extLst>
          </p:cNvPr>
          <p:cNvSpPr txBox="1"/>
          <p:nvPr/>
        </p:nvSpPr>
        <p:spPr>
          <a:xfrm>
            <a:off x="4018451" y="4652461"/>
            <a:ext cx="361225" cy="176972"/>
          </a:xfrm>
          <a:prstGeom prst="rect">
            <a:avLst/>
          </a:prstGeom>
          <a:solidFill>
            <a:srgbClr val="E3EFDB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3575</a:t>
            </a:r>
          </a:p>
        </p:txBody>
      </p:sp>
    </p:spTree>
    <p:extLst>
      <p:ext uri="{BB962C8B-B14F-4D97-AF65-F5344CB8AC3E}">
        <p14:creationId xmlns:p14="http://schemas.microsoft.com/office/powerpoint/2010/main" val="1269150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MTP 2023 arbitration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0F04C-49A5-437F-5CC5-6BAD09A3C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62" y="1933699"/>
            <a:ext cx="8820815" cy="28319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DA538C48-7B0B-2C92-4671-CDFD3F28D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19" y="935523"/>
            <a:ext cx="8888361" cy="1190586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MTP 2023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decision by the DG:</a:t>
            </a:r>
          </a:p>
          <a:p>
            <a:pPr lvl="1"/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‘Allocate </a:t>
            </a:r>
            <a:r>
              <a:rPr lang="en-GB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 MCHF for 2023 and 2024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for the preliminary works, waiting for the project to be officially approved.’  </a:t>
            </a:r>
          </a:p>
          <a:p>
            <a:pPr lvl="1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1508C-7C21-C2D2-6941-1081F16E3357}"/>
              </a:ext>
            </a:extLst>
          </p:cNvPr>
          <p:cNvSpPr txBox="1"/>
          <p:nvPr/>
        </p:nvSpPr>
        <p:spPr>
          <a:xfrm>
            <a:off x="5427087" y="1965918"/>
            <a:ext cx="2100648" cy="169277"/>
          </a:xfrm>
          <a:prstGeom prst="rect">
            <a:avLst/>
          </a:prstGeom>
          <a:solidFill>
            <a:srgbClr val="B4C7E7"/>
          </a:solidFill>
        </p:spPr>
        <p:txBody>
          <a:bodyPr wrap="square" rtlCol="0">
            <a:spAutoFit/>
          </a:bodyPr>
          <a:lstStyle/>
          <a:p>
            <a:r>
              <a:rPr lang="en-CH" sz="500" b="1" dirty="0">
                <a:solidFill>
                  <a:srgbClr val="FF0000"/>
                </a:solidFill>
              </a:rPr>
              <a:t>Allocated </a:t>
            </a:r>
            <a:r>
              <a:rPr lang="en-CH" sz="500" b="1" dirty="0">
                <a:solidFill>
                  <a:schemeClr val="bg2">
                    <a:lumMod val="10000"/>
                  </a:schemeClr>
                </a:solidFill>
              </a:rPr>
              <a:t>budget per year in [kCHF]</a:t>
            </a:r>
            <a:endParaRPr lang="en-CH" sz="5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DE1D3B-32D3-0D22-33C9-CCC9762FB48B}"/>
              </a:ext>
            </a:extLst>
          </p:cNvPr>
          <p:cNvSpPr txBox="1"/>
          <p:nvPr/>
        </p:nvSpPr>
        <p:spPr>
          <a:xfrm>
            <a:off x="4085710" y="3421742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4AB230-5AFF-EB76-D8C9-0D2E68E31641}"/>
              </a:ext>
            </a:extLst>
          </p:cNvPr>
          <p:cNvSpPr txBox="1"/>
          <p:nvPr/>
        </p:nvSpPr>
        <p:spPr>
          <a:xfrm>
            <a:off x="4447386" y="3423169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643281-1A84-3A34-C0BF-542D62E6C6DF}"/>
              </a:ext>
            </a:extLst>
          </p:cNvPr>
          <p:cNvSpPr txBox="1"/>
          <p:nvPr/>
        </p:nvSpPr>
        <p:spPr>
          <a:xfrm>
            <a:off x="4800854" y="3421741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9CAD18-B3CD-6860-D2E0-A6EDFCF6796E}"/>
              </a:ext>
            </a:extLst>
          </p:cNvPr>
          <p:cNvSpPr txBox="1"/>
          <p:nvPr/>
        </p:nvSpPr>
        <p:spPr>
          <a:xfrm>
            <a:off x="5151728" y="3421741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F111C-A196-50A7-BD4F-AEF546881FB6}"/>
              </a:ext>
            </a:extLst>
          </p:cNvPr>
          <p:cNvSpPr txBox="1"/>
          <p:nvPr/>
        </p:nvSpPr>
        <p:spPr>
          <a:xfrm>
            <a:off x="5159357" y="4427994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C7D13C-833B-632D-5317-74E7C588DC46}"/>
              </a:ext>
            </a:extLst>
          </p:cNvPr>
          <p:cNvSpPr txBox="1"/>
          <p:nvPr/>
        </p:nvSpPr>
        <p:spPr>
          <a:xfrm>
            <a:off x="4800854" y="4423050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36DC68-B164-8B9F-A333-56192752AF89}"/>
              </a:ext>
            </a:extLst>
          </p:cNvPr>
          <p:cNvSpPr txBox="1"/>
          <p:nvPr/>
        </p:nvSpPr>
        <p:spPr>
          <a:xfrm>
            <a:off x="4442351" y="4423049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183159-B590-84C2-6917-3B27ACD7FEE1}"/>
              </a:ext>
            </a:extLst>
          </p:cNvPr>
          <p:cNvSpPr txBox="1"/>
          <p:nvPr/>
        </p:nvSpPr>
        <p:spPr>
          <a:xfrm>
            <a:off x="4085710" y="4423048"/>
            <a:ext cx="267730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92B36A-70FB-EF6A-EAAA-5F61A9FCBBE6}"/>
              </a:ext>
            </a:extLst>
          </p:cNvPr>
          <p:cNvSpPr txBox="1"/>
          <p:nvPr/>
        </p:nvSpPr>
        <p:spPr>
          <a:xfrm>
            <a:off x="5502602" y="3422582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127BFA-F5CD-5A2A-371B-DEE281EE65C8}"/>
              </a:ext>
            </a:extLst>
          </p:cNvPr>
          <p:cNvSpPr txBox="1"/>
          <p:nvPr/>
        </p:nvSpPr>
        <p:spPr>
          <a:xfrm>
            <a:off x="5855437" y="3426684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2A2910-4BFB-14F8-5F42-D07F72498154}"/>
              </a:ext>
            </a:extLst>
          </p:cNvPr>
          <p:cNvSpPr txBox="1"/>
          <p:nvPr/>
        </p:nvSpPr>
        <p:spPr>
          <a:xfrm>
            <a:off x="6217573" y="3430583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C4A395-8077-055C-A402-D65A3C85E276}"/>
              </a:ext>
            </a:extLst>
          </p:cNvPr>
          <p:cNvSpPr txBox="1"/>
          <p:nvPr/>
        </p:nvSpPr>
        <p:spPr>
          <a:xfrm>
            <a:off x="6209681" y="4416838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7FE0AE-AFA1-A88F-5673-57BDE0C9E5B5}"/>
              </a:ext>
            </a:extLst>
          </p:cNvPr>
          <p:cNvSpPr txBox="1"/>
          <p:nvPr/>
        </p:nvSpPr>
        <p:spPr>
          <a:xfrm>
            <a:off x="5855437" y="4416837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C20E37-B9A6-5649-E282-FE8B48F20E06}"/>
              </a:ext>
            </a:extLst>
          </p:cNvPr>
          <p:cNvSpPr txBox="1"/>
          <p:nvPr/>
        </p:nvSpPr>
        <p:spPr>
          <a:xfrm>
            <a:off x="5492675" y="4416837"/>
            <a:ext cx="267730" cy="176972"/>
          </a:xfrm>
          <a:prstGeom prst="rect">
            <a:avLst/>
          </a:prstGeom>
          <a:solidFill>
            <a:srgbClr val="FFF2C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1A9F87-D438-23F2-F34A-A1BA635C4EE5}"/>
              </a:ext>
            </a:extLst>
          </p:cNvPr>
          <p:cNvSpPr txBox="1"/>
          <p:nvPr/>
        </p:nvSpPr>
        <p:spPr>
          <a:xfrm>
            <a:off x="7189074" y="3421740"/>
            <a:ext cx="351445" cy="17697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1100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644C194-149B-5480-E147-F1AD35883C87}"/>
              </a:ext>
            </a:extLst>
          </p:cNvPr>
          <p:cNvSpPr txBox="1"/>
          <p:nvPr/>
        </p:nvSpPr>
        <p:spPr>
          <a:xfrm>
            <a:off x="7980468" y="4416836"/>
            <a:ext cx="267730" cy="17697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60C5BD0-D42E-E2FF-D3B8-5B88F9746FEB}"/>
              </a:ext>
            </a:extLst>
          </p:cNvPr>
          <p:cNvSpPr txBox="1"/>
          <p:nvPr/>
        </p:nvSpPr>
        <p:spPr>
          <a:xfrm>
            <a:off x="7198599" y="4420010"/>
            <a:ext cx="351445" cy="17697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1400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F91F345-F335-C28D-7E45-CD64989EA381}"/>
              </a:ext>
            </a:extLst>
          </p:cNvPr>
          <p:cNvSpPr txBox="1"/>
          <p:nvPr/>
        </p:nvSpPr>
        <p:spPr>
          <a:xfrm>
            <a:off x="7910395" y="3424527"/>
            <a:ext cx="337185" cy="17697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875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2C04724-DC5D-3F2F-0EB3-239594195AD0}"/>
              </a:ext>
            </a:extLst>
          </p:cNvPr>
          <p:cNvSpPr/>
          <p:nvPr/>
        </p:nvSpPr>
        <p:spPr>
          <a:xfrm>
            <a:off x="3308351" y="4660967"/>
            <a:ext cx="5707830" cy="1927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5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120747-88E9-ACEA-C38C-62E6C3AE1CBB}"/>
              </a:ext>
            </a:extLst>
          </p:cNvPr>
          <p:cNvSpPr txBox="1"/>
          <p:nvPr/>
        </p:nvSpPr>
        <p:spPr>
          <a:xfrm>
            <a:off x="3675063" y="3425033"/>
            <a:ext cx="334088" cy="176972"/>
          </a:xfrm>
          <a:prstGeom prst="rect">
            <a:avLst/>
          </a:prstGeom>
          <a:solidFill>
            <a:srgbClr val="E3EFDB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875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D4824E7-6E25-5A1E-FDED-89914A79870E}"/>
              </a:ext>
            </a:extLst>
          </p:cNvPr>
          <p:cNvSpPr txBox="1"/>
          <p:nvPr/>
        </p:nvSpPr>
        <p:spPr>
          <a:xfrm>
            <a:off x="3665015" y="4648968"/>
            <a:ext cx="361225" cy="176972"/>
          </a:xfrm>
          <a:prstGeom prst="rect">
            <a:avLst/>
          </a:prstGeom>
          <a:solidFill>
            <a:srgbClr val="E3EFDB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1825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249A58E-F17B-CE32-8BCB-5B67BA8AAC82}"/>
              </a:ext>
            </a:extLst>
          </p:cNvPr>
          <p:cNvSpPr txBox="1"/>
          <p:nvPr/>
        </p:nvSpPr>
        <p:spPr>
          <a:xfrm>
            <a:off x="3303790" y="4648968"/>
            <a:ext cx="361225" cy="176972"/>
          </a:xfrm>
          <a:prstGeom prst="rect">
            <a:avLst/>
          </a:prstGeom>
          <a:solidFill>
            <a:srgbClr val="DAE2F2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675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F92B9FE-874D-EC70-5E8E-363880314D8D}"/>
              </a:ext>
            </a:extLst>
          </p:cNvPr>
          <p:cNvSpPr txBox="1"/>
          <p:nvPr/>
        </p:nvSpPr>
        <p:spPr>
          <a:xfrm>
            <a:off x="7910396" y="4419799"/>
            <a:ext cx="337284" cy="176972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950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1B2A9E-713A-792A-AD6F-4A212C19F4EF}"/>
              </a:ext>
            </a:extLst>
          </p:cNvPr>
          <p:cNvSpPr txBox="1"/>
          <p:nvPr/>
        </p:nvSpPr>
        <p:spPr>
          <a:xfrm>
            <a:off x="7543694" y="4422290"/>
            <a:ext cx="353384" cy="176972"/>
          </a:xfrm>
          <a:prstGeom prst="rect">
            <a:avLst/>
          </a:prstGeom>
          <a:solidFill>
            <a:srgbClr val="C7E1B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1400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2F473EB-90F0-41FE-ADB5-2EAE56AA80A2}"/>
              </a:ext>
            </a:extLst>
          </p:cNvPr>
          <p:cNvSpPr txBox="1"/>
          <p:nvPr/>
        </p:nvSpPr>
        <p:spPr>
          <a:xfrm>
            <a:off x="7550044" y="3421739"/>
            <a:ext cx="346714" cy="176972"/>
          </a:xfrm>
          <a:prstGeom prst="rect">
            <a:avLst/>
          </a:prstGeom>
          <a:solidFill>
            <a:srgbClr val="C7E1B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1100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57EE46-690E-E684-0BB0-13C3DBE7889C}"/>
              </a:ext>
            </a:extLst>
          </p:cNvPr>
          <p:cNvSpPr txBox="1"/>
          <p:nvPr/>
        </p:nvSpPr>
        <p:spPr>
          <a:xfrm>
            <a:off x="8271752" y="4417025"/>
            <a:ext cx="326038" cy="176972"/>
          </a:xfrm>
          <a:prstGeom prst="rect">
            <a:avLst/>
          </a:prstGeom>
          <a:solidFill>
            <a:srgbClr val="C7E1B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950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7C3122-1E20-D248-9C8C-7E41699E2193}"/>
              </a:ext>
            </a:extLst>
          </p:cNvPr>
          <p:cNvSpPr txBox="1"/>
          <p:nvPr/>
        </p:nvSpPr>
        <p:spPr>
          <a:xfrm>
            <a:off x="8615889" y="3415683"/>
            <a:ext cx="341225" cy="176972"/>
          </a:xfrm>
          <a:prstGeom prst="rect">
            <a:avLst/>
          </a:prstGeom>
          <a:solidFill>
            <a:srgbClr val="C7E1B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1100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28EAA5-EBF6-5878-D25F-1ADB44DED0FC}"/>
              </a:ext>
            </a:extLst>
          </p:cNvPr>
          <p:cNvSpPr txBox="1"/>
          <p:nvPr/>
        </p:nvSpPr>
        <p:spPr>
          <a:xfrm>
            <a:off x="8273244" y="3416162"/>
            <a:ext cx="326038" cy="176972"/>
          </a:xfrm>
          <a:prstGeom prst="rect">
            <a:avLst/>
          </a:prstGeom>
          <a:solidFill>
            <a:srgbClr val="C7E1B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CH" sz="550" dirty="0">
                <a:solidFill>
                  <a:schemeClr val="bg2">
                    <a:lumMod val="10000"/>
                  </a:schemeClr>
                </a:solidFill>
              </a:rPr>
              <a:t>875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D329495-F3F3-5174-E542-B37CB459B04D}"/>
              </a:ext>
            </a:extLst>
          </p:cNvPr>
          <p:cNvSpPr txBox="1"/>
          <p:nvPr/>
        </p:nvSpPr>
        <p:spPr>
          <a:xfrm>
            <a:off x="404038" y="-9694"/>
            <a:ext cx="87399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S. </a:t>
            </a:r>
            <a:r>
              <a:rPr lang="en-GB" sz="800" dirty="0" err="1">
                <a:latin typeface="Verdana" panose="020B0604030504040204" pitchFamily="34" charset="0"/>
              </a:rPr>
              <a:t>Prodon</a:t>
            </a:r>
            <a:r>
              <a:rPr lang="en-GB" sz="800" dirty="0">
                <a:latin typeface="Verdana" panose="020B0604030504040204" pitchFamily="34" charset="0"/>
              </a:rPr>
              <a:t>, </a:t>
            </a:r>
            <a:r>
              <a:rPr lang="en-GB" sz="800" i="1" dirty="0">
                <a:latin typeface="Verdana" panose="020B0604030504040204" pitchFamily="34" charset="0"/>
              </a:rPr>
              <a:t>ECN3 High Intensity Study Initial Allocation (MTP 2023), </a:t>
            </a:r>
            <a:r>
              <a:rPr lang="en-GB" sz="800" b="1" dirty="0">
                <a:latin typeface="Verdana" panose="020B0604030504040204" pitchFamily="34" charset="0"/>
              </a:rPr>
              <a:t>EDMS#2937504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DC58B62-F006-312D-F2CE-D3A423B09B16}"/>
              </a:ext>
            </a:extLst>
          </p:cNvPr>
          <p:cNvSpPr txBox="1"/>
          <p:nvPr/>
        </p:nvSpPr>
        <p:spPr>
          <a:xfrm>
            <a:off x="7181878" y="4646392"/>
            <a:ext cx="361225" cy="176972"/>
          </a:xfrm>
          <a:prstGeom prst="rect">
            <a:avLst/>
          </a:prstGeom>
          <a:solidFill>
            <a:srgbClr val="FFE699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CH" sz="550" b="1" dirty="0">
                <a:solidFill>
                  <a:schemeClr val="bg2">
                    <a:lumMod val="10000"/>
                  </a:schemeClr>
                </a:solidFill>
              </a:rPr>
              <a:t>2500</a:t>
            </a:r>
          </a:p>
        </p:txBody>
      </p:sp>
    </p:spTree>
    <p:extLst>
      <p:ext uri="{BB962C8B-B14F-4D97-AF65-F5344CB8AC3E}">
        <p14:creationId xmlns:p14="http://schemas.microsoft.com/office/powerpoint/2010/main" val="4066145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0235" y="616916"/>
            <a:ext cx="8853765" cy="2672821"/>
          </a:xfrm>
        </p:spPr>
        <p:txBody>
          <a:bodyPr>
            <a:noAutofit/>
          </a:bodyPr>
          <a:lstStyle/>
          <a:p>
            <a:r>
              <a:rPr lang="en-GB" sz="4000" b="1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BDF/</a:t>
            </a:r>
            <a:r>
              <a:rPr lang="en-GB" sz="4000" b="1" i="0" u="none" strike="noStrike" dirty="0" err="1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SHiP</a:t>
            </a:r>
            <a:r>
              <a:rPr lang="en-GB" sz="4000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at the High Intensity ECN3 facility</a:t>
            </a:r>
            <a:br>
              <a:rPr lang="en-GB" sz="4000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0236" y="3155950"/>
            <a:ext cx="9584592" cy="1750860"/>
          </a:xfrm>
        </p:spPr>
        <p:txBody>
          <a:bodyPr>
            <a:normAutofit/>
          </a:bodyPr>
          <a:lstStyle/>
          <a:p>
            <a:r>
              <a:rPr lang="EN-US" b="1" dirty="0"/>
              <a:t>M. Fraser</a:t>
            </a:r>
            <a:r>
              <a:rPr lang="en-US" b="1" dirty="0"/>
              <a:t> </a:t>
            </a:r>
            <a:r>
              <a:rPr lang="EN-US" b="1" dirty="0"/>
              <a:t>(SY-ABT-</a:t>
            </a:r>
            <a:r>
              <a:rPr lang="en-US" b="1" dirty="0"/>
              <a:t>BTP) </a:t>
            </a:r>
          </a:p>
          <a:p>
            <a:r>
              <a:rPr lang="en-US" dirty="0"/>
              <a:t>on behalf of the HI-ECN3 Study Project Team</a:t>
            </a:r>
          </a:p>
          <a:p>
            <a:endParaRPr lang="en-US" dirty="0"/>
          </a:p>
          <a:p>
            <a:r>
              <a:rPr lang="en-GB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BDF Target &amp; Target Complex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nitial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eview</a:t>
            </a:r>
            <a:br>
              <a:rPr lang="en-GB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CERN, Geneva</a:t>
            </a:r>
            <a:r>
              <a:rPr lang="en-GB" dirty="0"/>
              <a:t>, Switzerland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April 2024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Budget Transfer to NA-CONS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9" y="1002198"/>
            <a:ext cx="8888361" cy="3047287"/>
          </a:xfrm>
        </p:spPr>
        <p:txBody>
          <a:bodyPr>
            <a:normAutofit/>
          </a:bodyPr>
          <a:lstStyle/>
          <a:p>
            <a:r>
              <a:rPr lang="en-US" b="1" dirty="0"/>
              <a:t>700 </a:t>
            </a:r>
            <a:r>
              <a:rPr lang="en-US" b="1" dirty="0" err="1"/>
              <a:t>kCHF</a:t>
            </a:r>
            <a:r>
              <a:rPr lang="en-US" b="1" dirty="0"/>
              <a:t> was transferred from HI-ECN3 to NA-CONS to advance on many new LS3 critical consolidation items requested for HI-ECN3: </a:t>
            </a:r>
          </a:p>
          <a:p>
            <a:pPr lvl="1"/>
            <a:r>
              <a:rPr lang="en-US" dirty="0"/>
              <a:t>TCSC (Transfer Line Splitter Collimator) consolidation</a:t>
            </a:r>
          </a:p>
          <a:p>
            <a:pPr lvl="1"/>
            <a:r>
              <a:rPr lang="en-US" dirty="0"/>
              <a:t>RP support for primary NA zones</a:t>
            </a:r>
          </a:p>
          <a:p>
            <a:pPr lvl="1"/>
            <a:r>
              <a:rPr lang="en-US" dirty="0"/>
              <a:t>Transfer line magnets (magnetic measurements, spares, etc.)</a:t>
            </a:r>
          </a:p>
          <a:p>
            <a:pPr lvl="1"/>
            <a:r>
              <a:rPr lang="en-US" dirty="0"/>
              <a:t>Beam instrumentation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8B68CCD-AC94-A971-F820-FEBAC477C81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B7D0B-D162-43B3-BBE5-8AE65969FFBA}"/>
              </a:ext>
            </a:extLst>
          </p:cNvPr>
          <p:cNvSpPr txBox="1"/>
          <p:nvPr/>
        </p:nvSpPr>
        <p:spPr>
          <a:xfrm>
            <a:off x="404038" y="-9694"/>
            <a:ext cx="87399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latin typeface="Verdana" panose="020B0604030504040204" pitchFamily="34" charset="0"/>
              </a:rPr>
              <a:t>S. </a:t>
            </a:r>
            <a:r>
              <a:rPr lang="en-GB" sz="800" dirty="0" err="1">
                <a:latin typeface="Verdana" panose="020B0604030504040204" pitchFamily="34" charset="0"/>
              </a:rPr>
              <a:t>Prodon</a:t>
            </a:r>
            <a:r>
              <a:rPr lang="en-GB" sz="800" dirty="0">
                <a:latin typeface="Verdana" panose="020B0604030504040204" pitchFamily="34" charset="0"/>
              </a:rPr>
              <a:t>, </a:t>
            </a:r>
            <a:r>
              <a:rPr lang="en-GB" sz="800" i="1" dirty="0">
                <a:latin typeface="Verdana" panose="020B0604030504040204" pitchFamily="34" charset="0"/>
              </a:rPr>
              <a:t>ECN3 High Intensity Study Financial Situation 2024, </a:t>
            </a:r>
            <a:r>
              <a:rPr lang="en-GB" sz="800" b="1" dirty="0">
                <a:latin typeface="Verdana" panose="020B0604030504040204" pitchFamily="34" charset="0"/>
              </a:rPr>
              <a:t>EDMS#2939799 </a:t>
            </a:r>
          </a:p>
          <a:p>
            <a:pPr algn="r"/>
            <a:r>
              <a:rPr lang="en-GB" sz="800" dirty="0">
                <a:latin typeface="Verdana" panose="020B0604030504040204" pitchFamily="34" charset="0"/>
              </a:rPr>
              <a:t>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C4C70C-8569-064A-B6E1-296271AB6852}"/>
              </a:ext>
            </a:extLst>
          </p:cNvPr>
          <p:cNvGrpSpPr/>
          <p:nvPr/>
        </p:nvGrpSpPr>
        <p:grpSpPr>
          <a:xfrm>
            <a:off x="5355143" y="2809491"/>
            <a:ext cx="3788857" cy="1791365"/>
            <a:chOff x="685799" y="3356801"/>
            <a:chExt cx="3384820" cy="1585553"/>
          </a:xfrm>
        </p:grpSpPr>
        <p:pic>
          <p:nvPicPr>
            <p:cNvPr id="8" name="Picture 7" descr="A blue and white rectangular object with numbers&#10;&#10;Description automatically generated">
              <a:extLst>
                <a:ext uri="{FF2B5EF4-FFF2-40B4-BE49-F238E27FC236}">
                  <a16:creationId xmlns:a16="http://schemas.microsoft.com/office/drawing/2014/main" id="{7F022B70-11E8-CDB2-F0C1-D16E751461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76495"/>
            <a:stretch/>
          </p:blipFill>
          <p:spPr>
            <a:xfrm>
              <a:off x="685799" y="3357194"/>
              <a:ext cx="1826880" cy="1585160"/>
            </a:xfrm>
            <a:prstGeom prst="rect">
              <a:avLst/>
            </a:prstGeom>
          </p:spPr>
        </p:pic>
        <p:pic>
          <p:nvPicPr>
            <p:cNvPr id="9" name="Picture 8" descr="A blue and white rectangular object with numbers&#10;&#10;Description automatically generated">
              <a:extLst>
                <a:ext uri="{FF2B5EF4-FFF2-40B4-BE49-F238E27FC236}">
                  <a16:creationId xmlns:a16="http://schemas.microsoft.com/office/drawing/2014/main" id="{7656A926-D962-4DC6-941F-2C7FB86519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9955"/>
            <a:stretch/>
          </p:blipFill>
          <p:spPr>
            <a:xfrm>
              <a:off x="2512679" y="3356801"/>
              <a:ext cx="1557940" cy="1585160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EBF4E07-69D0-326B-078F-F9B92BBFDBFD}"/>
              </a:ext>
            </a:extLst>
          </p:cNvPr>
          <p:cNvSpPr txBox="1"/>
          <p:nvPr/>
        </p:nvSpPr>
        <p:spPr>
          <a:xfrm>
            <a:off x="127819" y="2921031"/>
            <a:ext cx="5227324" cy="21113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8288" indent="-268288">
              <a:spcBef>
                <a:spcPct val="20000"/>
              </a:spcBef>
              <a:buClr>
                <a:srgbClr val="0055A0"/>
              </a:buClr>
              <a:buSzPct val="80000"/>
              <a:buFont typeface="Arial"/>
              <a:buChar char="•"/>
              <a:defRPr/>
            </a:pPr>
            <a:r>
              <a:rPr lang="en-US" sz="2000" b="1" dirty="0"/>
              <a:t>HI-ECN3 Study Project therefore has a </a:t>
            </a:r>
            <a:r>
              <a:rPr lang="en-US" sz="2000" b="1" dirty="0">
                <a:solidFill>
                  <a:srgbClr val="FF0000"/>
                </a:solidFill>
              </a:rPr>
              <a:t>shortfall in 2023/24 of 350 </a:t>
            </a:r>
            <a:r>
              <a:rPr lang="en-US" sz="2000" b="1" dirty="0" err="1">
                <a:solidFill>
                  <a:srgbClr val="FF0000"/>
                </a:solidFill>
              </a:rPr>
              <a:t>kCHF</a:t>
            </a:r>
            <a:r>
              <a:rPr lang="en-US" sz="2000" b="1" dirty="0">
                <a:solidFill>
                  <a:srgbClr val="FF0000"/>
                </a:solidFill>
              </a:rPr>
              <a:t> requested</a:t>
            </a:r>
            <a:r>
              <a:rPr lang="en-US" sz="2000" b="1" dirty="0"/>
              <a:t>: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536575" lvl="1" indent="-268288">
              <a:spcBef>
                <a:spcPct val="20000"/>
              </a:spcBef>
              <a:buClr>
                <a:srgbClr val="0055A0"/>
              </a:buClr>
              <a:buSzPct val="90000"/>
              <a:buFont typeface="Arial" panose="020B0604020202020204" pitchFamily="34" charset="0"/>
              <a:buChar char="–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1.8 MCHF approved vs. 2.85 MCHF requested (after items assigned NA-CONS)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662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9D4AF3-F2D1-2760-6709-0F4783E40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53777D-A561-BAF2-304B-74FE1D64B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223" y="121517"/>
            <a:ext cx="8335926" cy="759286"/>
          </a:xfrm>
        </p:spPr>
        <p:txBody>
          <a:bodyPr/>
          <a:lstStyle/>
          <a:p>
            <a:r>
              <a:rPr lang="en-US" sz="3100" b="1" dirty="0"/>
              <a:t>TDR GRAD team budget</a:t>
            </a: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70694B1E-3259-6E0F-CD2F-2CEB46F7B090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7">
            <a:extLst>
              <a:ext uri="{FF2B5EF4-FFF2-40B4-BE49-F238E27FC236}">
                <a16:creationId xmlns:a16="http://schemas.microsoft.com/office/drawing/2014/main" id="{9109C546-691B-BBAD-4A1F-5234EE02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9A01031-D528-A26C-1C2A-A18270CADFC6}"/>
              </a:ext>
            </a:extLst>
          </p:cNvPr>
          <p:cNvGraphicFramePr>
            <a:graphicFrameLocks noGrp="1"/>
          </p:cNvGraphicFramePr>
          <p:nvPr/>
        </p:nvGraphicFramePr>
        <p:xfrm>
          <a:off x="488223" y="1763042"/>
          <a:ext cx="8088935" cy="3044269"/>
        </p:xfrm>
        <a:graphic>
          <a:graphicData uri="http://schemas.openxmlformats.org/drawingml/2006/table">
            <a:tbl>
              <a:tblPr/>
              <a:tblGrid>
                <a:gridCol w="290512">
                  <a:extLst>
                    <a:ext uri="{9D8B030D-6E8A-4147-A177-3AD203B41FA5}">
                      <a16:colId xmlns:a16="http://schemas.microsoft.com/office/drawing/2014/main" val="3496458060"/>
                    </a:ext>
                  </a:extLst>
                </a:gridCol>
                <a:gridCol w="446087">
                  <a:extLst>
                    <a:ext uri="{9D8B030D-6E8A-4147-A177-3AD203B41FA5}">
                      <a16:colId xmlns:a16="http://schemas.microsoft.com/office/drawing/2014/main" val="693622040"/>
                    </a:ext>
                  </a:extLst>
                </a:gridCol>
                <a:gridCol w="352425">
                  <a:extLst>
                    <a:ext uri="{9D8B030D-6E8A-4147-A177-3AD203B41FA5}">
                      <a16:colId xmlns:a16="http://schemas.microsoft.com/office/drawing/2014/main" val="2121400397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val="3416489359"/>
                    </a:ext>
                  </a:extLst>
                </a:gridCol>
                <a:gridCol w="1408113">
                  <a:extLst>
                    <a:ext uri="{9D8B030D-6E8A-4147-A177-3AD203B41FA5}">
                      <a16:colId xmlns:a16="http://schemas.microsoft.com/office/drawing/2014/main" val="302519577"/>
                    </a:ext>
                  </a:extLst>
                </a:gridCol>
                <a:gridCol w="3086100">
                  <a:extLst>
                    <a:ext uri="{9D8B030D-6E8A-4147-A177-3AD203B41FA5}">
                      <a16:colId xmlns:a16="http://schemas.microsoft.com/office/drawing/2014/main" val="525121827"/>
                    </a:ext>
                  </a:extLst>
                </a:gridCol>
                <a:gridCol w="363538">
                  <a:extLst>
                    <a:ext uri="{9D8B030D-6E8A-4147-A177-3AD203B41FA5}">
                      <a16:colId xmlns:a16="http://schemas.microsoft.com/office/drawing/2014/main" val="364113515"/>
                    </a:ext>
                  </a:extLst>
                </a:gridCol>
                <a:gridCol w="363221">
                  <a:extLst>
                    <a:ext uri="{9D8B030D-6E8A-4147-A177-3AD203B41FA5}">
                      <a16:colId xmlns:a16="http://schemas.microsoft.com/office/drawing/2014/main" val="1098418550"/>
                    </a:ext>
                  </a:extLst>
                </a:gridCol>
                <a:gridCol w="436547">
                  <a:extLst>
                    <a:ext uri="{9D8B030D-6E8A-4147-A177-3AD203B41FA5}">
                      <a16:colId xmlns:a16="http://schemas.microsoft.com/office/drawing/2014/main" val="1718612716"/>
                    </a:ext>
                  </a:extLst>
                </a:gridCol>
                <a:gridCol w="363221">
                  <a:extLst>
                    <a:ext uri="{9D8B030D-6E8A-4147-A177-3AD203B41FA5}">
                      <a16:colId xmlns:a16="http://schemas.microsoft.com/office/drawing/2014/main" val="4086320803"/>
                    </a:ext>
                  </a:extLst>
                </a:gridCol>
                <a:gridCol w="363221">
                  <a:extLst>
                    <a:ext uri="{9D8B030D-6E8A-4147-A177-3AD203B41FA5}">
                      <a16:colId xmlns:a16="http://schemas.microsoft.com/office/drawing/2014/main" val="3274199523"/>
                    </a:ext>
                  </a:extLst>
                </a:gridCol>
              </a:tblGrid>
              <a:tr h="16390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Group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WP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Category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BC Description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Detailed Description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814925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3&amp;4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R&amp;D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163673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Planning/Scheduling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707606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EN-ACE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Planning/Scheduling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574452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Including  25% RP source term contribution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3893061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3&amp;4&amp;5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EN-CV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600269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1924473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272660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External Contractor 4 months at average of 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301267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BE-EA-LE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TDR: Beam Line Support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8921728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SCE-PPM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SCE-PPM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Supporting handover to implementation phase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434390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SCE-SAM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SCE-SAM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4-month handover to new PBC FELL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093220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HSE-OHS-RP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FIRIA - RP Environmental Engineer, FIRIA 25% contribution: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002282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HSE-OHS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HSE-OHS-IB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FIRIA - Fire Safety Engineer, Shared 50:50 with HSE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931626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HSE-OHS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HSE-OHS-PE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Safety Engineer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5053013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3&amp;4&amp;5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R2E / FLUKA studies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007468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for BLM work (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oBLMS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&amp;ICs)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182827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Supporting P42 Vacuum upgrade, Shared with PBC and NA-CONS: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448025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P42 BLM Part 2 TECH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802290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support for dismantling and shielding recovery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631955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preparation: 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support for ICEA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9818194"/>
                  </a:ext>
                </a:extLst>
              </a:tr>
              <a:tr h="1024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1'366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2'758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45267"/>
                  </a:ext>
                </a:extLst>
              </a:tr>
            </a:tbl>
          </a:graphicData>
        </a:graphic>
      </p:graphicFrame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1DA1F09C-E73A-60F7-154D-BED53391B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51" y="970907"/>
            <a:ext cx="9016181" cy="683117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Discussion continue with CERN groups: </a:t>
            </a:r>
            <a:r>
              <a:rPr lang="en-US" dirty="0"/>
              <a:t>the team is now reaching the 2.8 MCHF TDR GRAD budget request: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80D749-12F1-918D-93D6-6EDA2DA620D8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13445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B637E-A66C-9677-1F22-F5AED19F6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BD58260-AF3C-C763-3012-CB63FD7E7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55953"/>
            <a:ext cx="8335926" cy="759286"/>
          </a:xfrm>
        </p:spPr>
        <p:txBody>
          <a:bodyPr/>
          <a:lstStyle/>
          <a:p>
            <a:r>
              <a:rPr lang="en-US" sz="3100" b="1" dirty="0"/>
              <a:t>Urgent Items (in view of approval)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91EC31DE-9D57-AE25-DB57-7CE205A1C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1F67247F-6E16-D98E-9547-CA179593558E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9D79D6-8EEA-31B5-1BFE-A4CF6588C1A3}"/>
              </a:ext>
            </a:extLst>
          </p:cNvPr>
          <p:cNvSpPr txBox="1"/>
          <p:nvPr/>
        </p:nvSpPr>
        <p:spPr>
          <a:xfrm rot="19815238">
            <a:off x="539147" y="1179061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65D4203-6C60-7064-F2FE-A0C85DAC91DE}"/>
              </a:ext>
            </a:extLst>
          </p:cNvPr>
          <p:cNvGraphicFramePr>
            <a:graphicFrameLocks noGrp="1"/>
          </p:cNvGraphicFramePr>
          <p:nvPr/>
        </p:nvGraphicFramePr>
        <p:xfrm>
          <a:off x="722129" y="941265"/>
          <a:ext cx="7624764" cy="3703320"/>
        </p:xfrm>
        <a:graphic>
          <a:graphicData uri="http://schemas.openxmlformats.org/drawingml/2006/table">
            <a:tbl>
              <a:tblPr/>
              <a:tblGrid>
                <a:gridCol w="320675">
                  <a:extLst>
                    <a:ext uri="{9D8B030D-6E8A-4147-A177-3AD203B41FA5}">
                      <a16:colId xmlns:a16="http://schemas.microsoft.com/office/drawing/2014/main" val="1158809586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val="3106847306"/>
                    </a:ext>
                  </a:extLst>
                </a:gridCol>
                <a:gridCol w="279400">
                  <a:extLst>
                    <a:ext uri="{9D8B030D-6E8A-4147-A177-3AD203B41FA5}">
                      <a16:colId xmlns:a16="http://schemas.microsoft.com/office/drawing/2014/main" val="2304891181"/>
                    </a:ext>
                  </a:extLst>
                </a:gridCol>
                <a:gridCol w="1006475">
                  <a:extLst>
                    <a:ext uri="{9D8B030D-6E8A-4147-A177-3AD203B41FA5}">
                      <a16:colId xmlns:a16="http://schemas.microsoft.com/office/drawing/2014/main" val="2885607004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207992890"/>
                    </a:ext>
                  </a:extLst>
                </a:gridCol>
                <a:gridCol w="1399756">
                  <a:extLst>
                    <a:ext uri="{9D8B030D-6E8A-4147-A177-3AD203B41FA5}">
                      <a16:colId xmlns:a16="http://schemas.microsoft.com/office/drawing/2014/main" val="1315484497"/>
                    </a:ext>
                  </a:extLst>
                </a:gridCol>
                <a:gridCol w="1511719">
                  <a:extLst>
                    <a:ext uri="{9D8B030D-6E8A-4147-A177-3AD203B41FA5}">
                      <a16:colId xmlns:a16="http://schemas.microsoft.com/office/drawing/2014/main" val="142083854"/>
                    </a:ext>
                  </a:extLst>
                </a:gridCol>
                <a:gridCol w="404813">
                  <a:extLst>
                    <a:ext uri="{9D8B030D-6E8A-4147-A177-3AD203B41FA5}">
                      <a16:colId xmlns:a16="http://schemas.microsoft.com/office/drawing/2014/main" val="2535179086"/>
                    </a:ext>
                  </a:extLst>
                </a:gridCol>
                <a:gridCol w="404813">
                  <a:extLst>
                    <a:ext uri="{9D8B030D-6E8A-4147-A177-3AD203B41FA5}">
                      <a16:colId xmlns:a16="http://schemas.microsoft.com/office/drawing/2014/main" val="1150490126"/>
                    </a:ext>
                  </a:extLst>
                </a:gridCol>
                <a:gridCol w="404813">
                  <a:extLst>
                    <a:ext uri="{9D8B030D-6E8A-4147-A177-3AD203B41FA5}">
                      <a16:colId xmlns:a16="http://schemas.microsoft.com/office/drawing/2014/main" val="2923031906"/>
                    </a:ext>
                  </a:extLst>
                </a:gridCol>
              </a:tblGrid>
              <a:tr h="1054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Dep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Group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WP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M / P Category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HI-ECN3 Category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BC Description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Detailed Description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2024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Verdana" panose="020B0604030504040204" pitchFamily="34" charset="0"/>
                        </a:rPr>
                        <a:t>2025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3291619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SY-ABT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TDR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Project Management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054521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Additional RP Monitors for 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127177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 - HIKE/SHADOWS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TDR preparation: BE-GM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9502381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Target R&amp;D including Prototype Beam Test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947303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Production of Laminated Magnets for T4 Bump and P42 Dump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7767790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Repayment of P42 BLM Part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062376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P42 BLM Part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4883378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EHN1 ramp Classification 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4669594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ECN3 bridge shielding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985234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P42 Beam Dump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351976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TE-MPE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Machine Protection for Beam Delivery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7783339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SY-ABT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Low-Z Electrostatic Septa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878766"/>
                  </a:ext>
                </a:extLst>
              </a:tr>
              <a:tr h="7469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Production of 11 Laminated MDX for P42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5520178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XTAX High Intensity Upgrade - Design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625758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Production of 2 POLARIS for T4 Bump and P42 Dump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795572"/>
                  </a:ext>
                </a:extLst>
              </a:tr>
              <a:tr h="35816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P42 Vacuum upgrade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330622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SY-ABT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QUEST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Beam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Extraction and Beam Transfer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6938828"/>
                  </a:ext>
                </a:extLst>
              </a:tr>
              <a:tr h="615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TT7 shielding recovery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534778"/>
                  </a:ext>
                </a:extLst>
              </a:tr>
              <a:tr h="615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Target and coil handling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315640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Vacuum Vessel containing target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318648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Target system integration &amp; R&amp;D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303029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Cable Identification Campaign Pre-LS3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637675"/>
                  </a:ext>
                </a:extLst>
              </a:tr>
              <a:tr h="70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4&amp;5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TCC8/ECN3 transfer table refurbishment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1591887"/>
                  </a:ext>
                </a:extLst>
              </a:tr>
              <a:tr h="1204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Complete upgrade of the TCC8 crane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47203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SCE-PPM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M+P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SCE pre-studies needed in 2025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717251"/>
                  </a:ext>
                </a:extLst>
              </a:tr>
              <a:tr h="659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1" i="0" u="none" strike="noStrike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1'367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3'395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482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4360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58325-0D77-2BE7-9E20-1A7344798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405C6B-DB4A-6CFB-4D0F-BC31AEE3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55953"/>
            <a:ext cx="8335926" cy="1072772"/>
          </a:xfrm>
        </p:spPr>
        <p:txBody>
          <a:bodyPr/>
          <a:lstStyle/>
          <a:p>
            <a:r>
              <a:rPr lang="en-US" sz="3100" b="1" dirty="0"/>
              <a:t>HI-ECN3 Study Project Budget Request 2024/25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3254B723-9802-39B6-D315-0E1E2AB300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65CA225-8FFE-9F58-37F2-4FDA4B4D824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271492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>
                <a:solidFill>
                  <a:schemeClr val="bg1"/>
                </a:solidFill>
                <a:latin typeface="Roboto" panose="02000000000000000000" pitchFamily="2" charset="0"/>
              </a:rPr>
              <a:t>M. Fraser                  HI-ECN3 Study Project: status update                 NA-CONS Cost &amp; Schedule Review                     6 February 2024</a:t>
            </a:r>
            <a:endParaRPr lang="en-US" sz="1000" dirty="0">
              <a:solidFill>
                <a:schemeClr val="bg1"/>
              </a:solidFill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D1230EF-C7F1-7526-C675-1F46C3688824}"/>
              </a:ext>
            </a:extLst>
          </p:cNvPr>
          <p:cNvGraphicFramePr>
            <a:graphicFrameLocks noGrp="1"/>
          </p:cNvGraphicFramePr>
          <p:nvPr/>
        </p:nvGraphicFramePr>
        <p:xfrm>
          <a:off x="947152" y="1686550"/>
          <a:ext cx="7040213" cy="2438400"/>
        </p:xfrm>
        <a:graphic>
          <a:graphicData uri="http://schemas.openxmlformats.org/drawingml/2006/table">
            <a:tbl>
              <a:tblPr/>
              <a:tblGrid>
                <a:gridCol w="2853944">
                  <a:extLst>
                    <a:ext uri="{9D8B030D-6E8A-4147-A177-3AD203B41FA5}">
                      <a16:colId xmlns:a16="http://schemas.microsoft.com/office/drawing/2014/main" val="512048625"/>
                    </a:ext>
                  </a:extLst>
                </a:gridCol>
                <a:gridCol w="877887">
                  <a:extLst>
                    <a:ext uri="{9D8B030D-6E8A-4147-A177-3AD203B41FA5}">
                      <a16:colId xmlns:a16="http://schemas.microsoft.com/office/drawing/2014/main" val="3555479501"/>
                    </a:ext>
                  </a:extLst>
                </a:gridCol>
                <a:gridCol w="877887">
                  <a:extLst>
                    <a:ext uri="{9D8B030D-6E8A-4147-A177-3AD203B41FA5}">
                      <a16:colId xmlns:a16="http://schemas.microsoft.com/office/drawing/2014/main" val="3272758113"/>
                    </a:ext>
                  </a:extLst>
                </a:gridCol>
                <a:gridCol w="877887">
                  <a:extLst>
                    <a:ext uri="{9D8B030D-6E8A-4147-A177-3AD203B41FA5}">
                      <a16:colId xmlns:a16="http://schemas.microsoft.com/office/drawing/2014/main" val="1705666203"/>
                    </a:ext>
                  </a:extLst>
                </a:gridCol>
                <a:gridCol w="674721">
                  <a:extLst>
                    <a:ext uri="{9D8B030D-6E8A-4147-A177-3AD203B41FA5}">
                      <a16:colId xmlns:a16="http://schemas.microsoft.com/office/drawing/2014/main" val="1745853309"/>
                    </a:ext>
                  </a:extLst>
                </a:gridCol>
                <a:gridCol w="877887">
                  <a:extLst>
                    <a:ext uri="{9D8B030D-6E8A-4147-A177-3AD203B41FA5}">
                      <a16:colId xmlns:a16="http://schemas.microsoft.com/office/drawing/2014/main" val="3819177785"/>
                    </a:ext>
                  </a:extLst>
                </a:gridCol>
              </a:tblGrid>
              <a:tr h="160831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2023</a:t>
                      </a:r>
                    </a:p>
                    <a:p>
                      <a:pPr algn="ctr" fontAlgn="ctr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[kCHF]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CH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algn="ctr" fontAlgn="ctr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[kCHF]</a:t>
                      </a:r>
                    </a:p>
                    <a:p>
                      <a:pPr algn="ctr" fontAlgn="ctr"/>
                      <a:endParaRPr lang="en-CH" sz="16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2025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[kCHF]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Project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[kCHF]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03489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TDR GRADs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267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Reprofile of Urgent HI-ECN3 Items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0863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NA-CONS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643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HI-ECN3 Study Project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4839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MTP 2023 Request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6091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-429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+559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+2106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6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+833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864299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B7B78F6A-E5A7-F5EA-373A-8585768179F2}"/>
              </a:ext>
            </a:extLst>
          </p:cNvPr>
          <p:cNvSpPr txBox="1"/>
          <p:nvPr/>
        </p:nvSpPr>
        <p:spPr>
          <a:xfrm rot="19815238">
            <a:off x="401799" y="965145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649305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Thoughts for today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4">
                <a:extLst>
                  <a:ext uri="{FF2B5EF4-FFF2-40B4-BE49-F238E27FC236}">
                    <a16:creationId xmlns:a16="http://schemas.microsoft.com/office/drawing/2014/main" id="{7FD82697-088D-6982-6DA7-AD08106366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8361" y="1002308"/>
                <a:ext cx="8916289" cy="3819517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b="1" dirty="0"/>
                  <a:t>Newcomers we will see a complete overview of the most critical system in the Beam Dump Facility:</a:t>
                </a:r>
              </a:p>
              <a:p>
                <a:pPr lvl="1"/>
                <a:r>
                  <a:rPr lang="en-US" dirty="0"/>
                  <a:t>Please get involved, be active and share new ideas: profit from this opportunity to discuss</a:t>
                </a:r>
              </a:p>
              <a:p>
                <a:r>
                  <a:rPr lang="en-US" b="1" dirty="0"/>
                  <a:t>For the experienced BDF WG members, we have a chance to reflect:</a:t>
                </a:r>
              </a:p>
              <a:p>
                <a:pPr lvl="1"/>
                <a:r>
                  <a:rPr lang="en-US" b="1" dirty="0"/>
                  <a:t>Baseline: </a:t>
                </a:r>
                <a:r>
                  <a:rPr lang="en-US" dirty="0"/>
                  <a:t>what is our baseline today ? Can we converge on a baseline design before LS3 to guarantee reliable &amp; safe operation in 2030 ?</a:t>
                </a:r>
              </a:p>
              <a:p>
                <a:pPr lvl="1"/>
                <a:r>
                  <a:rPr lang="en-US" b="1" dirty="0"/>
                  <a:t>Baseline R&amp;D: </a:t>
                </a:r>
                <a:r>
                  <a:rPr lang="en-US" dirty="0"/>
                  <a:t>what are the most important problems to solve &amp; test with beam before LS3 ? Scope? Can we converge on a prioritized list of activities with decision points on a timeline?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b="1" dirty="0"/>
                  <a:t>Physics performance:</a:t>
                </a:r>
                <a:r>
                  <a:rPr lang="en-US" dirty="0"/>
                  <a:t> what can we optimize further, is it worth it ?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b="1" dirty="0"/>
                  <a:t>Reliability: </a:t>
                </a:r>
                <a:r>
                  <a:rPr lang="en-US" dirty="0"/>
                  <a:t>validation with beam before LS3 is necessary / alternative labs for beam time during LS3 ?</a:t>
                </a:r>
                <a:endParaRPr lang="en-US" b="1" dirty="0"/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b="1" dirty="0"/>
                  <a:t>Safety: </a:t>
                </a:r>
                <a:r>
                  <a:rPr lang="en-US" dirty="0"/>
                  <a:t>can we improve the choice of cladding material (LOCA) and reduce free radicals in cooling water ?</a:t>
                </a:r>
              </a:p>
              <a:p>
                <a:pPr lvl="1"/>
                <a:r>
                  <a:rPr lang="en-US" b="1" dirty="0"/>
                  <a:t>Longer term R&amp;D: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b="1" dirty="0"/>
                  <a:t>Strategy for upgradeability: </a:t>
                </a:r>
                <a:r>
                  <a:rPr lang="en-US" dirty="0"/>
                  <a:t>can we stage development to focus on safe/reliable operation at 4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13</a:t>
                </a:r>
                <a:r>
                  <a:rPr lang="en-US" dirty="0"/>
                  <a:t> </a:t>
                </a:r>
                <a:r>
                  <a:rPr lang="en-US" dirty="0" err="1"/>
                  <a:t>ppp</a:t>
                </a:r>
                <a:r>
                  <a:rPr lang="en-US" dirty="0"/>
                  <a:t> but leave the door open to installing an upgraded target for ultimate SPS performance closer to 7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dirty="0"/>
                  <a:t>10</a:t>
                </a:r>
                <a:r>
                  <a:rPr lang="en-US" baseline="30000" dirty="0"/>
                  <a:t>13</a:t>
                </a:r>
                <a:r>
                  <a:rPr lang="en-US" dirty="0"/>
                  <a:t> </a:t>
                </a:r>
                <a:r>
                  <a:rPr lang="en-US" dirty="0" err="1"/>
                  <a:t>ppp</a:t>
                </a:r>
                <a:r>
                  <a:rPr lang="en-US" dirty="0"/>
                  <a:t> in ~ Run 5 ? … imagine a FIP signal is observed in Run 4 !</a:t>
                </a:r>
                <a:endParaRPr lang="en-US" baseline="30000" dirty="0"/>
              </a:p>
            </p:txBody>
          </p:sp>
        </mc:Choice>
        <mc:Fallback>
          <p:sp>
            <p:nvSpPr>
              <p:cNvPr id="10" name="Content Placeholder 4">
                <a:extLst>
                  <a:ext uri="{FF2B5EF4-FFF2-40B4-BE49-F238E27FC236}">
                    <a16:creationId xmlns:a16="http://schemas.microsoft.com/office/drawing/2014/main" id="{7FD82697-088D-6982-6DA7-AD08106366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8361" y="1002308"/>
                <a:ext cx="8916289" cy="3819517"/>
              </a:xfrm>
              <a:blipFill>
                <a:blip r:embed="rId3"/>
                <a:stretch>
                  <a:fillRect l="-284" t="-662" b="-13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75C77129-8068-D66F-C2BB-377C51CD6F22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37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E83AF6F-79C9-037D-8D3F-D75F09520F78}"/>
              </a:ext>
            </a:extLst>
          </p:cNvPr>
          <p:cNvSpPr/>
          <p:nvPr/>
        </p:nvSpPr>
        <p:spPr>
          <a:xfrm>
            <a:off x="3080492" y="136187"/>
            <a:ext cx="3059436" cy="4225359"/>
          </a:xfrm>
          <a:prstGeom prst="roundRect">
            <a:avLst>
              <a:gd name="adj" fmla="val 5645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u="sng" dirty="0">
                <a:solidFill>
                  <a:schemeClr val="tx1"/>
                </a:solidFill>
              </a:rPr>
              <a:t>HI-ECN3 Study Project Team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Leader (PL): 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Matthew FRASER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Deputy Project Leader (DPL):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Claudia AHDIDA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Safety Officer (PSO):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Melenia AVERNA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Radiation Safety Officer (PRSO):</a:t>
            </a:r>
          </a:p>
          <a:p>
            <a:pPr algn="ctr"/>
            <a:r>
              <a:rPr lang="en-CH" sz="600" b="1" i="1" dirty="0">
                <a:solidFill>
                  <a:schemeClr val="tx1"/>
                </a:solidFill>
              </a:rPr>
              <a:t>TBC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Budget Officer: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Sylvie PRODON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Planning Officer (PPO):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 Fernando PEDROSA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Configuration &amp; Quality Assurance Manager: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Giulia ROMAGNOLI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Integration Support via ICEA: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Michael LAZZARONI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North Area Operation &amp; Experiment Liason: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Dipanwita BANERJEE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SHiP Experiment (EP) Contact Person: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Richard JACOBSSON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GB" sz="600" b="1" dirty="0" err="1">
                <a:solidFill>
                  <a:schemeClr val="tx1"/>
                </a:solidFill>
              </a:rPr>
              <a:t>SHiP</a:t>
            </a:r>
            <a:r>
              <a:rPr lang="en-GB" sz="600" b="1" dirty="0">
                <a:solidFill>
                  <a:schemeClr val="tx1"/>
                </a:solidFill>
              </a:rPr>
              <a:t> Experiment (EP) Safety Correspondent:</a:t>
            </a:r>
          </a:p>
          <a:p>
            <a:pPr algn="ctr"/>
            <a:r>
              <a:rPr lang="en-GB" sz="600" b="1" dirty="0">
                <a:solidFill>
                  <a:schemeClr val="tx1"/>
                </a:solidFill>
              </a:rPr>
              <a:t>Letizia </a:t>
            </a:r>
            <a:r>
              <a:rPr lang="en-US" sz="600" b="1" dirty="0">
                <a:solidFill>
                  <a:schemeClr val="tx1"/>
                </a:solidFill>
              </a:rPr>
              <a:t>DI GIULIO</a:t>
            </a:r>
            <a:endParaRPr lang="en-CH" sz="600" b="1" dirty="0">
              <a:solidFill>
                <a:schemeClr val="tx1"/>
              </a:solidFill>
            </a:endParaRP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</a:t>
            </a:r>
            <a:r>
              <a:rPr lang="en-GB" sz="600" b="1" dirty="0">
                <a:solidFill>
                  <a:schemeClr val="tx1"/>
                </a:solidFill>
              </a:rPr>
              <a:t>&amp; Experiment Safety Support</a:t>
            </a:r>
            <a:r>
              <a:rPr lang="en-CH" sz="600" b="1" dirty="0">
                <a:solidFill>
                  <a:schemeClr val="tx1"/>
                </a:solidFill>
              </a:rPr>
              <a:t> (PESS) Correspondant 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James CURRIE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Admin Support: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Katarina SIGERUD &amp; Diane </a:t>
            </a:r>
            <a:r>
              <a:rPr lang="en-GB" sz="600" b="1" dirty="0">
                <a:solidFill>
                  <a:schemeClr val="tx1"/>
                </a:solidFill>
              </a:rPr>
              <a:t>KIVENDA MOKUBA</a:t>
            </a:r>
          </a:p>
          <a:p>
            <a:pPr algn="ctr"/>
            <a:endParaRPr lang="en-GB" sz="600" b="1" dirty="0">
              <a:solidFill>
                <a:schemeClr val="tx1"/>
              </a:solidFill>
            </a:endParaRPr>
          </a:p>
          <a:p>
            <a:pPr algn="ctr"/>
            <a:r>
              <a:rPr lang="en-GB" sz="600" b="1" dirty="0">
                <a:solidFill>
                  <a:schemeClr val="tx1"/>
                </a:solidFill>
              </a:rPr>
              <a:t>+ WPLs</a:t>
            </a:r>
            <a:endParaRPr lang="en-CH" sz="6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4A7A55-A77A-E480-25EA-137DE9E4E14A}"/>
              </a:ext>
            </a:extLst>
          </p:cNvPr>
          <p:cNvSpPr/>
          <p:nvPr/>
        </p:nvSpPr>
        <p:spPr>
          <a:xfrm>
            <a:off x="1507612" y="4457918"/>
            <a:ext cx="1065320" cy="40873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ED7392-1CC2-3DEE-D2E9-EA5852F16B54}"/>
              </a:ext>
            </a:extLst>
          </p:cNvPr>
          <p:cNvSpPr/>
          <p:nvPr/>
        </p:nvSpPr>
        <p:spPr>
          <a:xfrm>
            <a:off x="2769721" y="4457918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FE2B5F3-F9D1-4040-A4BE-ED3C0B42ADC6}"/>
              </a:ext>
            </a:extLst>
          </p:cNvPr>
          <p:cNvSpPr/>
          <p:nvPr/>
        </p:nvSpPr>
        <p:spPr>
          <a:xfrm>
            <a:off x="4031830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82220E-F6F6-2FA3-942F-2EE0CAA3BF8F}"/>
              </a:ext>
            </a:extLst>
          </p:cNvPr>
          <p:cNvSpPr/>
          <p:nvPr/>
        </p:nvSpPr>
        <p:spPr>
          <a:xfrm>
            <a:off x="5293939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6EB4F21-0628-2433-8BA2-2614D8A1E77E}"/>
              </a:ext>
            </a:extLst>
          </p:cNvPr>
          <p:cNvSpPr/>
          <p:nvPr/>
        </p:nvSpPr>
        <p:spPr>
          <a:xfrm>
            <a:off x="6556048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4372E4-FF71-9394-A666-CB08AD44B7B4}"/>
              </a:ext>
            </a:extLst>
          </p:cNvPr>
          <p:cNvSpPr/>
          <p:nvPr/>
        </p:nvSpPr>
        <p:spPr>
          <a:xfrm>
            <a:off x="7818157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D9B306E1-28B4-CF03-9B4A-F50DD7623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4AC537-B494-12B5-4656-BF2D927B0847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FF729B6-6442-0B49-A4AB-A8FB6EBAFC69}"/>
              </a:ext>
            </a:extLst>
          </p:cNvPr>
          <p:cNvSpPr/>
          <p:nvPr/>
        </p:nvSpPr>
        <p:spPr>
          <a:xfrm>
            <a:off x="7749720" y="3878868"/>
            <a:ext cx="1133757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WP8 – Energy Deposition Studies &amp; R2E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187722-B636-3909-AF8C-E5FC854576E5}"/>
              </a:ext>
            </a:extLst>
          </p:cNvPr>
          <p:cNvSpPr/>
          <p:nvPr/>
        </p:nvSpPr>
        <p:spPr>
          <a:xfrm>
            <a:off x="188584" y="4454226"/>
            <a:ext cx="1115475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26D30F4D-BAAC-4CF2-0BDC-7E8FE9205ED1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80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Project WBS v0.1</a:t>
            </a:r>
            <a:endParaRPr lang="en-US" sz="41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6B6F92-F0CC-5F16-C349-B9F9592BA2F7}"/>
              </a:ext>
            </a:extLst>
          </p:cNvPr>
          <p:cNvCxnSpPr>
            <a:cxnSpLocks/>
          </p:cNvCxnSpPr>
          <p:nvPr/>
        </p:nvCxnSpPr>
        <p:spPr>
          <a:xfrm>
            <a:off x="282742" y="1346840"/>
            <a:ext cx="0" cy="261542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1479DF-A7CE-7746-3173-F1854557740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282742" y="1668673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6ABBE8-37CA-B741-5997-B3F16C8A484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82742" y="2007328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6314484-C9FF-90C3-8128-C24FACA2A975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82742" y="2327509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C72C5F-8BA5-DB8E-1DAA-8E370B651C18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82742" y="2647690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4C277C-C69D-89F1-529C-366C6E99E7D0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82742" y="2966802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DDF8180-359D-0FB5-840A-7F7F2E5853EB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282742" y="3285914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EA5717-837E-C1F0-9C97-7441CF6605B9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282742" y="362606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DDF7D6E-0C33-BFEA-524C-BC9F14583989}"/>
              </a:ext>
            </a:extLst>
          </p:cNvPr>
          <p:cNvSpPr/>
          <p:nvPr/>
        </p:nvSpPr>
        <p:spPr>
          <a:xfrm>
            <a:off x="336883" y="152194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Planning, Scheduling &amp; Coord.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A7A3387-8B23-CB0F-52BE-69CB2D05B4DE}"/>
              </a:ext>
            </a:extLst>
          </p:cNvPr>
          <p:cNvSpPr/>
          <p:nvPr/>
        </p:nvSpPr>
        <p:spPr>
          <a:xfrm>
            <a:off x="336882" y="186060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Budget &amp; Resources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Sylvie PRODON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F6DEA97-B5B8-AC41-9285-054B6DE25EAE}"/>
              </a:ext>
            </a:extLst>
          </p:cNvPr>
          <p:cNvSpPr/>
          <p:nvPr/>
        </p:nvSpPr>
        <p:spPr>
          <a:xfrm>
            <a:off x="336882" y="21807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D0E8C2D-6367-E177-E9B0-33B29A344702}"/>
              </a:ext>
            </a:extLst>
          </p:cNvPr>
          <p:cNvSpPr/>
          <p:nvPr/>
        </p:nvSpPr>
        <p:spPr>
          <a:xfrm>
            <a:off x="336880" y="347933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98CC8A-2A87-FF09-2413-EBCAD4E42705}"/>
              </a:ext>
            </a:extLst>
          </p:cNvPr>
          <p:cNvSpPr/>
          <p:nvPr/>
        </p:nvSpPr>
        <p:spPr>
          <a:xfrm>
            <a:off x="336882" y="250096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Project Office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B97BFFD-9D02-572A-0E76-7B9381E8C27B}"/>
              </a:ext>
            </a:extLst>
          </p:cNvPr>
          <p:cNvSpPr/>
          <p:nvPr/>
        </p:nvSpPr>
        <p:spPr>
          <a:xfrm>
            <a:off x="336881" y="2820077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A80578-402C-226A-3CC3-33CCF49F8762}"/>
              </a:ext>
            </a:extLst>
          </p:cNvPr>
          <p:cNvSpPr/>
          <p:nvPr/>
        </p:nvSpPr>
        <p:spPr>
          <a:xfrm>
            <a:off x="336879" y="313918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Configuration &amp; Quality Management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Giulia ROMAGNOLI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633DB1-3766-7FBF-E39F-F5A1A5294EED}"/>
              </a:ext>
            </a:extLst>
          </p:cNvPr>
          <p:cNvCxnSpPr>
            <a:cxnSpLocks/>
          </p:cNvCxnSpPr>
          <p:nvPr/>
        </p:nvCxnSpPr>
        <p:spPr>
          <a:xfrm flipH="1">
            <a:off x="1545658" y="1355386"/>
            <a:ext cx="2483" cy="313774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037B587-662B-72F7-A629-35DEBAFB9EAC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548145" y="1659411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74FC65A-F0E2-ACF6-4FDE-A4D4FDD9F593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1548145" y="1971581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36C2701-730E-B8F0-8296-EFA56A7F90D8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1543569" y="324041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6B448DC-F91B-B3CF-1284-01048BA7CD9A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1543570" y="3554750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FB7528D-805E-8506-3AAB-841090FBFB03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548144" y="2287447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63D077A-D44F-0108-8884-BEB6A633D11D}"/>
              </a:ext>
            </a:extLst>
          </p:cNvPr>
          <p:cNvCxnSpPr>
            <a:cxnSpLocks/>
            <a:stCxn id="65" idx="1"/>
          </p:cNvCxnSpPr>
          <p:nvPr/>
        </p:nvCxnSpPr>
        <p:spPr>
          <a:xfrm flipH="1">
            <a:off x="1548144" y="2601470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F87459F0-47E5-E462-CBF1-1CBD6E3B91A4}"/>
              </a:ext>
            </a:extLst>
          </p:cNvPr>
          <p:cNvSpPr/>
          <p:nvPr/>
        </p:nvSpPr>
        <p:spPr>
          <a:xfrm>
            <a:off x="1602286" y="151268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Extraction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P</a:t>
            </a:r>
            <a:r>
              <a:rPr lang="en-GB" sz="500" b="1" dirty="0">
                <a:solidFill>
                  <a:schemeClr val="tx1"/>
                </a:solidFill>
              </a:rPr>
              <a:t>a</a:t>
            </a:r>
            <a:r>
              <a:rPr lang="en-CH" sz="500" b="1" dirty="0">
                <a:solidFill>
                  <a:schemeClr val="tx1"/>
                </a:solidFill>
              </a:rPr>
              <a:t>blo ARRUTIA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359D40A-05D1-A538-6291-D90E200B47F0}"/>
              </a:ext>
            </a:extLst>
          </p:cNvPr>
          <p:cNvSpPr/>
          <p:nvPr/>
        </p:nvSpPr>
        <p:spPr>
          <a:xfrm>
            <a:off x="1602285" y="182485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Primary Beam Line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Laurie NEVAY / Francesco VELOTTI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625754D-1151-9A39-2501-A223A0946FFD}"/>
              </a:ext>
            </a:extLst>
          </p:cNvPr>
          <p:cNvSpPr/>
          <p:nvPr/>
        </p:nvSpPr>
        <p:spPr>
          <a:xfrm>
            <a:off x="1602282" y="245474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Power Converters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Ivan </a:t>
            </a:r>
            <a:r>
              <a:rPr lang="en-GB" sz="500" b="1" dirty="0">
                <a:solidFill>
                  <a:schemeClr val="tx1"/>
                </a:solidFill>
              </a:rPr>
              <a:t>JOSIFOVIC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91D9616-5D5C-1F36-5F16-DC08A3BDE278}"/>
              </a:ext>
            </a:extLst>
          </p:cNvPr>
          <p:cNvSpPr/>
          <p:nvPr/>
        </p:nvSpPr>
        <p:spPr>
          <a:xfrm>
            <a:off x="1597709" y="309369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Instrumentation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D3C7A2C6-2FF9-02CB-8B6C-3C00AB0AC09E}"/>
              </a:ext>
            </a:extLst>
          </p:cNvPr>
          <p:cNvSpPr/>
          <p:nvPr/>
        </p:nvSpPr>
        <p:spPr>
          <a:xfrm>
            <a:off x="1597709" y="34080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Machine Protection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Antoine COLINET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56DE547D-246E-DD4C-A077-3BB792813701}"/>
              </a:ext>
            </a:extLst>
          </p:cNvPr>
          <p:cNvSpPr/>
          <p:nvPr/>
        </p:nvSpPr>
        <p:spPr>
          <a:xfrm>
            <a:off x="1602281" y="214072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Magnets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Philip SCHWARTZ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ED92296-D60C-0AC2-8DAB-71B2C2CB9ADD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1543571" y="386666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DA14EE31-2F68-2585-0AE1-84FD810AF5C3}"/>
              </a:ext>
            </a:extLst>
          </p:cNvPr>
          <p:cNvSpPr/>
          <p:nvPr/>
        </p:nvSpPr>
        <p:spPr>
          <a:xfrm>
            <a:off x="1597709" y="371993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Operational Controls &amp; Tools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Kevin LI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69A13AF-A45B-68ED-0A15-2B562FAF6129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1543571" y="418359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6F31F2A7-EB86-5B3C-235B-64817FFF7123}"/>
              </a:ext>
            </a:extLst>
          </p:cNvPr>
          <p:cNvSpPr/>
          <p:nvPr/>
        </p:nvSpPr>
        <p:spPr>
          <a:xfrm>
            <a:off x="1597709" y="403687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Beamline Shielding Improvements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Laurie NEVAY</a:t>
            </a:r>
            <a:endParaRPr lang="en-CH" sz="500" b="1" strike="sngStrike" dirty="0">
              <a:solidFill>
                <a:schemeClr val="tx1"/>
              </a:solidFill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5C25DC4A-C6D5-9EB6-D9FA-69B37344E515}"/>
              </a:ext>
            </a:extLst>
          </p:cNvPr>
          <p:cNvSpPr/>
          <p:nvPr/>
        </p:nvSpPr>
        <p:spPr>
          <a:xfrm>
            <a:off x="1593137" y="435054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872D87C-2285-E67A-A003-424ED46FD4E2}"/>
              </a:ext>
            </a:extLst>
          </p:cNvPr>
          <p:cNvCxnSpPr>
            <a:cxnSpLocks/>
          </p:cNvCxnSpPr>
          <p:nvPr/>
        </p:nvCxnSpPr>
        <p:spPr>
          <a:xfrm>
            <a:off x="2810250" y="1346743"/>
            <a:ext cx="0" cy="285126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FE1C88-CBA4-D9F0-50B9-7E4C6397832D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2810254" y="1660550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1AEA554-55CC-FA04-BED0-4C329CEF3770}"/>
              </a:ext>
            </a:extLst>
          </p:cNvPr>
          <p:cNvCxnSpPr>
            <a:cxnSpLocks/>
            <a:stCxn id="109" idx="1"/>
          </p:cNvCxnSpPr>
          <p:nvPr/>
        </p:nvCxnSpPr>
        <p:spPr>
          <a:xfrm flipH="1">
            <a:off x="2810254" y="197530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E7F7344-D8A7-9571-BF83-AD2F920726F4}"/>
              </a:ext>
            </a:extLst>
          </p:cNvPr>
          <p:cNvCxnSpPr>
            <a:cxnSpLocks/>
            <a:stCxn id="110" idx="1"/>
          </p:cNvCxnSpPr>
          <p:nvPr/>
        </p:nvCxnSpPr>
        <p:spPr>
          <a:xfrm flipH="1">
            <a:off x="2804644" y="262336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96FA5CE-F847-C970-6164-5BBEF562BA14}"/>
              </a:ext>
            </a:extLst>
          </p:cNvPr>
          <p:cNvCxnSpPr>
            <a:cxnSpLocks/>
            <a:stCxn id="112" idx="1"/>
          </p:cNvCxnSpPr>
          <p:nvPr/>
        </p:nvCxnSpPr>
        <p:spPr>
          <a:xfrm flipH="1">
            <a:off x="2804640" y="3568511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C5971FC-FB2D-3598-BFE5-914465E75CFA}"/>
              </a:ext>
            </a:extLst>
          </p:cNvPr>
          <p:cNvCxnSpPr>
            <a:cxnSpLocks/>
            <a:stCxn id="113" idx="1"/>
          </p:cNvCxnSpPr>
          <p:nvPr/>
        </p:nvCxnSpPr>
        <p:spPr>
          <a:xfrm flipH="1">
            <a:off x="2804641" y="3882845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FA7A60F-221F-E205-131E-4AF615CB3F48}"/>
              </a:ext>
            </a:extLst>
          </p:cNvPr>
          <p:cNvCxnSpPr>
            <a:cxnSpLocks/>
            <a:stCxn id="114" idx="1"/>
          </p:cNvCxnSpPr>
          <p:nvPr/>
        </p:nvCxnSpPr>
        <p:spPr>
          <a:xfrm flipH="1">
            <a:off x="2804643" y="2940154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B612537-3D47-825D-A74D-305F85435668}"/>
              </a:ext>
            </a:extLst>
          </p:cNvPr>
          <p:cNvCxnSpPr>
            <a:cxnSpLocks/>
            <a:stCxn id="111" idx="1"/>
          </p:cNvCxnSpPr>
          <p:nvPr/>
        </p:nvCxnSpPr>
        <p:spPr>
          <a:xfrm flipH="1">
            <a:off x="2804643" y="325417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312C845-5173-65EB-EA47-B509DEEEA610}"/>
              </a:ext>
            </a:extLst>
          </p:cNvPr>
          <p:cNvSpPr/>
          <p:nvPr/>
        </p:nvSpPr>
        <p:spPr>
          <a:xfrm>
            <a:off x="2864395" y="15138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Design &amp;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C276B1F9-F9D8-2D58-9619-5BA65CE82870}"/>
              </a:ext>
            </a:extLst>
          </p:cNvPr>
          <p:cNvSpPr/>
          <p:nvPr/>
        </p:nvSpPr>
        <p:spPr>
          <a:xfrm>
            <a:off x="2864394" y="18285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BIDs Design &amp; Engineering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  <a:endParaRPr lang="en-CH" sz="500" b="1" dirty="0">
              <a:solidFill>
                <a:srgbClr val="FF0000"/>
              </a:solidFill>
            </a:endParaRP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79F33DF-44B2-671F-DB5F-1DA9C6250739}"/>
              </a:ext>
            </a:extLst>
          </p:cNvPr>
          <p:cNvSpPr/>
          <p:nvPr/>
        </p:nvSpPr>
        <p:spPr>
          <a:xfrm>
            <a:off x="2858784" y="247664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0714AB5-83A8-DFA4-DCFE-0E7FBDFD1176}"/>
              </a:ext>
            </a:extLst>
          </p:cNvPr>
          <p:cNvSpPr/>
          <p:nvPr/>
        </p:nvSpPr>
        <p:spPr>
          <a:xfrm>
            <a:off x="2858781" y="310745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Detailled Design &amp; Production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Luca GENTINI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BCB9D50F-94F5-DB88-E27B-94A403BD5346}"/>
              </a:ext>
            </a:extLst>
          </p:cNvPr>
          <p:cNvSpPr/>
          <p:nvPr/>
        </p:nvSpPr>
        <p:spPr>
          <a:xfrm>
            <a:off x="2858780" y="342178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Instrumentation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Jerome LENDARO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0A05ED36-1B64-2CE5-4101-8716EE1AF786}"/>
              </a:ext>
            </a:extLst>
          </p:cNvPr>
          <p:cNvSpPr/>
          <p:nvPr/>
        </p:nvSpPr>
        <p:spPr>
          <a:xfrm>
            <a:off x="2858780" y="373612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Material R&amp;D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Stefano SGOBBA</a:t>
            </a: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AD6F8BA2-616D-CFF4-B5B5-4C4C5E3D24B5}"/>
              </a:ext>
            </a:extLst>
          </p:cNvPr>
          <p:cNvSpPr/>
          <p:nvPr/>
        </p:nvSpPr>
        <p:spPr>
          <a:xfrm>
            <a:off x="2858780" y="279342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Energy Deposition &amp; Radiation Effects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Luigi ESPOSITO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2399CBD-D157-073A-4853-12AFDCDF7603}"/>
              </a:ext>
            </a:extLst>
          </p:cNvPr>
          <p:cNvCxnSpPr>
            <a:cxnSpLocks/>
          </p:cNvCxnSpPr>
          <p:nvPr/>
        </p:nvCxnSpPr>
        <p:spPr>
          <a:xfrm>
            <a:off x="4053217" y="1346743"/>
            <a:ext cx="0" cy="285126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FAA00E3-0874-91B4-01EF-B71D36F62C6D}"/>
              </a:ext>
            </a:extLst>
          </p:cNvPr>
          <p:cNvCxnSpPr>
            <a:cxnSpLocks/>
            <a:stCxn id="130" idx="1"/>
          </p:cNvCxnSpPr>
          <p:nvPr/>
        </p:nvCxnSpPr>
        <p:spPr>
          <a:xfrm flipH="1">
            <a:off x="4053221" y="1655526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569C3DB-C82C-3463-2447-0338900D3CED}"/>
              </a:ext>
            </a:extLst>
          </p:cNvPr>
          <p:cNvCxnSpPr>
            <a:cxnSpLocks/>
            <a:stCxn id="131" idx="1"/>
          </p:cNvCxnSpPr>
          <p:nvPr/>
        </p:nvCxnSpPr>
        <p:spPr>
          <a:xfrm flipH="1">
            <a:off x="4053221" y="1968727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5DC804C6-5F3A-25A1-6A38-9B5CE8DEE003}"/>
              </a:ext>
            </a:extLst>
          </p:cNvPr>
          <p:cNvCxnSpPr>
            <a:cxnSpLocks/>
          </p:cNvCxnSpPr>
          <p:nvPr/>
        </p:nvCxnSpPr>
        <p:spPr>
          <a:xfrm flipH="1">
            <a:off x="4053221" y="2285224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C751B3A-DA06-55EE-E6DB-EF5F0175071F}"/>
              </a:ext>
            </a:extLst>
          </p:cNvPr>
          <p:cNvCxnSpPr>
            <a:cxnSpLocks/>
            <a:stCxn id="134" idx="1"/>
          </p:cNvCxnSpPr>
          <p:nvPr/>
        </p:nvCxnSpPr>
        <p:spPr>
          <a:xfrm flipH="1">
            <a:off x="4053217" y="2906333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806EB64-A6CB-2FC2-48A4-23F749B1AE4D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4053218" y="3220667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CA738F8-7F90-34CD-B0F1-56B646A3D20B}"/>
              </a:ext>
            </a:extLst>
          </p:cNvPr>
          <p:cNvCxnSpPr>
            <a:cxnSpLocks/>
            <a:stCxn id="133" idx="1"/>
          </p:cNvCxnSpPr>
          <p:nvPr/>
        </p:nvCxnSpPr>
        <p:spPr>
          <a:xfrm flipH="1">
            <a:off x="4053220" y="2591999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D3DC6F4-3216-1274-464F-37AB2E17E424}"/>
              </a:ext>
            </a:extLst>
          </p:cNvPr>
          <p:cNvSpPr/>
          <p:nvPr/>
        </p:nvSpPr>
        <p:spPr>
          <a:xfrm>
            <a:off x="4107362" y="150880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Complex Design &amp;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DF7D115A-DA9E-784C-166D-58981AEDE020}"/>
              </a:ext>
            </a:extLst>
          </p:cNvPr>
          <p:cNvSpPr/>
          <p:nvPr/>
        </p:nvSpPr>
        <p:spPr>
          <a:xfrm>
            <a:off x="4107361" y="182200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TC &amp; Surface Building Integration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FA51929-76C0-1156-7098-FC6346663145}"/>
              </a:ext>
            </a:extLst>
          </p:cNvPr>
          <p:cNvSpPr/>
          <p:nvPr/>
        </p:nvSpPr>
        <p:spPr>
          <a:xfrm>
            <a:off x="4107358" y="244527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Service Cell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79F7D9CB-BA0D-B08C-2822-B3F67D557FCA}"/>
              </a:ext>
            </a:extLst>
          </p:cNvPr>
          <p:cNvSpPr/>
          <p:nvPr/>
        </p:nvSpPr>
        <p:spPr>
          <a:xfrm>
            <a:off x="4107357" y="275960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Robotic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Luca BUONOCORE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5B070E08-EED5-C7C2-7DE2-71FB07C71815}"/>
              </a:ext>
            </a:extLst>
          </p:cNvPr>
          <p:cNvSpPr/>
          <p:nvPr/>
        </p:nvSpPr>
        <p:spPr>
          <a:xfrm>
            <a:off x="4107357" y="307394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Remote Handling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RINALDESI</a:t>
            </a: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7DE499C1-A1D7-C239-3D11-B7C4CBA466A4}"/>
              </a:ext>
            </a:extLst>
          </p:cNvPr>
          <p:cNvSpPr/>
          <p:nvPr/>
        </p:nvSpPr>
        <p:spPr>
          <a:xfrm>
            <a:off x="4107357" y="213125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Containment Systems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30732F0-3742-3BA9-66D4-B6CB38EDC194}"/>
              </a:ext>
            </a:extLst>
          </p:cNvPr>
          <p:cNvCxnSpPr>
            <a:cxnSpLocks/>
            <a:stCxn id="138" idx="1"/>
          </p:cNvCxnSpPr>
          <p:nvPr/>
        </p:nvCxnSpPr>
        <p:spPr>
          <a:xfrm flipH="1">
            <a:off x="4053219" y="353257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9FA8C59A-2E31-ABF0-99F5-148248FE5813}"/>
              </a:ext>
            </a:extLst>
          </p:cNvPr>
          <p:cNvSpPr/>
          <p:nvPr/>
        </p:nvSpPr>
        <p:spPr>
          <a:xfrm>
            <a:off x="4107357" y="338585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Radioactive Components Storage &amp; Disposal</a:t>
            </a:r>
          </a:p>
          <a:p>
            <a:pPr algn="ctr"/>
            <a:r>
              <a:rPr lang="en-CH" sz="500" b="1">
                <a:solidFill>
                  <a:schemeClr val="tx1"/>
                </a:solidFill>
              </a:rPr>
              <a:t>Jean-Louis GRENARD</a:t>
            </a:r>
            <a:endParaRPr lang="en-CH" sz="500" b="1" dirty="0">
              <a:solidFill>
                <a:schemeClr val="tx1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227B4C9-B2F2-98FC-9ED1-D3CCC807307E}"/>
              </a:ext>
            </a:extLst>
          </p:cNvPr>
          <p:cNvCxnSpPr>
            <a:cxnSpLocks/>
          </p:cNvCxnSpPr>
          <p:nvPr/>
        </p:nvCxnSpPr>
        <p:spPr>
          <a:xfrm flipH="1">
            <a:off x="4053219" y="384120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2EEFD3B2-A076-A89B-39FF-1F790234863E}"/>
              </a:ext>
            </a:extLst>
          </p:cNvPr>
          <p:cNvCxnSpPr>
            <a:cxnSpLocks/>
          </p:cNvCxnSpPr>
          <p:nvPr/>
        </p:nvCxnSpPr>
        <p:spPr>
          <a:xfrm>
            <a:off x="7869218" y="1352902"/>
            <a:ext cx="0" cy="281595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BF022D1-F055-8796-1CAD-ACDBAC532832}"/>
              </a:ext>
            </a:extLst>
          </p:cNvPr>
          <p:cNvCxnSpPr>
            <a:cxnSpLocks/>
            <a:stCxn id="151" idx="1"/>
          </p:cNvCxnSpPr>
          <p:nvPr/>
        </p:nvCxnSpPr>
        <p:spPr>
          <a:xfrm flipH="1">
            <a:off x="7869222" y="1666709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F3B80AD-804D-CD5F-770C-55C368B4E10F}"/>
              </a:ext>
            </a:extLst>
          </p:cNvPr>
          <p:cNvCxnSpPr>
            <a:cxnSpLocks/>
            <a:stCxn id="152" idx="1"/>
          </p:cNvCxnSpPr>
          <p:nvPr/>
        </p:nvCxnSpPr>
        <p:spPr>
          <a:xfrm flipH="1">
            <a:off x="7869222" y="197488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23DCBFE-91D0-51D9-835E-E71770ADE45F}"/>
              </a:ext>
            </a:extLst>
          </p:cNvPr>
          <p:cNvCxnSpPr>
            <a:cxnSpLocks/>
            <a:stCxn id="153" idx="1"/>
          </p:cNvCxnSpPr>
          <p:nvPr/>
        </p:nvCxnSpPr>
        <p:spPr>
          <a:xfrm flipH="1">
            <a:off x="7869222" y="2286359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6DF7EFE-A68E-C76F-F63C-916285769BF9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7869218" y="323150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3AB85ADF-E405-7BD0-5449-21A2E2428191}"/>
              </a:ext>
            </a:extLst>
          </p:cNvPr>
          <p:cNvCxnSpPr>
            <a:cxnSpLocks/>
            <a:stCxn id="156" idx="1"/>
          </p:cNvCxnSpPr>
          <p:nvPr/>
        </p:nvCxnSpPr>
        <p:spPr>
          <a:xfrm flipH="1">
            <a:off x="7869219" y="3545839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BD39E7A5-059A-45FD-4143-D66A6BC7745D}"/>
              </a:ext>
            </a:extLst>
          </p:cNvPr>
          <p:cNvCxnSpPr>
            <a:cxnSpLocks/>
            <a:stCxn id="157" idx="1"/>
          </p:cNvCxnSpPr>
          <p:nvPr/>
        </p:nvCxnSpPr>
        <p:spPr>
          <a:xfrm flipH="1">
            <a:off x="7869221" y="2603148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2F0F1193-3273-4EA6-7B74-E485998C1C64}"/>
              </a:ext>
            </a:extLst>
          </p:cNvPr>
          <p:cNvCxnSpPr>
            <a:cxnSpLocks/>
            <a:stCxn id="154" idx="1"/>
          </p:cNvCxnSpPr>
          <p:nvPr/>
        </p:nvCxnSpPr>
        <p:spPr>
          <a:xfrm flipH="1">
            <a:off x="7869221" y="291717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7AFD25C0-8643-8439-679C-B25A08058E6C}"/>
              </a:ext>
            </a:extLst>
          </p:cNvPr>
          <p:cNvSpPr/>
          <p:nvPr/>
        </p:nvSpPr>
        <p:spPr>
          <a:xfrm>
            <a:off x="7923363" y="15199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NA-CONS Synergism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5CD2756D-F91C-0A96-45E4-2003A9C1FF52}"/>
              </a:ext>
            </a:extLst>
          </p:cNvPr>
          <p:cNvSpPr/>
          <p:nvPr/>
        </p:nvSpPr>
        <p:spPr>
          <a:xfrm>
            <a:off x="7923362" y="182816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Civil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John OSBORNE</a:t>
            </a:r>
          </a:p>
        </p:txBody>
      </p:sp>
      <p:sp>
        <p:nvSpPr>
          <p:cNvPr id="153" name="Rounded Rectangle 152">
            <a:extLst>
              <a:ext uri="{FF2B5EF4-FFF2-40B4-BE49-F238E27FC236}">
                <a16:creationId xmlns:a16="http://schemas.microsoft.com/office/drawing/2014/main" id="{284B2ADC-39FC-E60B-D627-76CAE99160ED}"/>
              </a:ext>
            </a:extLst>
          </p:cNvPr>
          <p:cNvSpPr/>
          <p:nvPr/>
        </p:nvSpPr>
        <p:spPr>
          <a:xfrm>
            <a:off x="7923362" y="213963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Gas Distribution</a:t>
            </a:r>
          </a:p>
          <a:p>
            <a:pPr algn="ctr"/>
            <a:r>
              <a:rPr lang="en-US" sz="500" b="1" dirty="0">
                <a:solidFill>
                  <a:schemeClr val="tx1"/>
                </a:solidFill>
              </a:rPr>
              <a:t>Davide JAILLET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C1209599-047A-FD7F-251E-A458DE25521C}"/>
              </a:ext>
            </a:extLst>
          </p:cNvPr>
          <p:cNvSpPr/>
          <p:nvPr/>
        </p:nvSpPr>
        <p:spPr>
          <a:xfrm>
            <a:off x="7923359" y="277044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Electrical &amp; Fiber Infrastucture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Eva CANO GONZALEZ</a:t>
            </a: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DDC5E3C1-9C48-49A9-8BF5-2AA7B4DF3599}"/>
              </a:ext>
            </a:extLst>
          </p:cNvPr>
          <p:cNvSpPr/>
          <p:nvPr/>
        </p:nvSpPr>
        <p:spPr>
          <a:xfrm>
            <a:off x="7923358" y="30847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Cryogenics</a:t>
            </a:r>
          </a:p>
        </p:txBody>
      </p: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43D1F3A1-D961-C5F7-4BA8-29AE54C6B472}"/>
              </a:ext>
            </a:extLst>
          </p:cNvPr>
          <p:cNvSpPr/>
          <p:nvPr/>
        </p:nvSpPr>
        <p:spPr>
          <a:xfrm>
            <a:off x="7923358" y="339911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Survey &amp; Alignment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Camille VENDEUVRE</a:t>
            </a:r>
          </a:p>
        </p:txBody>
      </p: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E364E525-D649-F98F-13EE-09A51EE16BBF}"/>
              </a:ext>
            </a:extLst>
          </p:cNvPr>
          <p:cNvSpPr/>
          <p:nvPr/>
        </p:nvSpPr>
        <p:spPr>
          <a:xfrm>
            <a:off x="7923358" y="245642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Cooling &amp; Ventilation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BOZZI 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19E22659-90CE-DAD8-386C-5C8DCC0333C6}"/>
              </a:ext>
            </a:extLst>
          </p:cNvPr>
          <p:cNvCxnSpPr>
            <a:cxnSpLocks/>
            <a:stCxn id="159" idx="1"/>
          </p:cNvCxnSpPr>
          <p:nvPr/>
        </p:nvCxnSpPr>
        <p:spPr>
          <a:xfrm flipH="1">
            <a:off x="7869220" y="3857750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43C0A3C2-E107-ED8B-064E-C1EFAB9E8CF9}"/>
              </a:ext>
            </a:extLst>
          </p:cNvPr>
          <p:cNvSpPr/>
          <p:nvPr/>
        </p:nvSpPr>
        <p:spPr>
          <a:xfrm>
            <a:off x="7923358" y="37110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Handling Systems &amp; O</a:t>
            </a:r>
            <a:r>
              <a:rPr lang="en-GB" sz="500" dirty="0">
                <a:solidFill>
                  <a:schemeClr val="tx1"/>
                </a:solidFill>
              </a:rPr>
              <a:t>p</a:t>
            </a:r>
            <a:r>
              <a:rPr lang="en-CH" sz="500" dirty="0">
                <a:solidFill>
                  <a:schemeClr val="tx1"/>
                </a:solidFill>
              </a:rPr>
              <a:t>erational Support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RINALDESI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66BA332B-E9DF-9BAC-219B-F564D8A92174}"/>
              </a:ext>
            </a:extLst>
          </p:cNvPr>
          <p:cNvCxnSpPr>
            <a:cxnSpLocks/>
            <a:stCxn id="161" idx="1"/>
          </p:cNvCxnSpPr>
          <p:nvPr/>
        </p:nvCxnSpPr>
        <p:spPr>
          <a:xfrm flipH="1">
            <a:off x="7869220" y="4171816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CE5A30DF-D4B2-8041-6DB9-155A02A1872D}"/>
              </a:ext>
            </a:extLst>
          </p:cNvPr>
          <p:cNvSpPr/>
          <p:nvPr/>
        </p:nvSpPr>
        <p:spPr>
          <a:xfrm>
            <a:off x="7923358" y="402509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Telecom &amp; Network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F56D1B82-2C08-CA28-3B17-609F85890985}"/>
              </a:ext>
            </a:extLst>
          </p:cNvPr>
          <p:cNvCxnSpPr>
            <a:cxnSpLocks/>
          </p:cNvCxnSpPr>
          <p:nvPr/>
        </p:nvCxnSpPr>
        <p:spPr>
          <a:xfrm>
            <a:off x="5321346" y="1360773"/>
            <a:ext cx="0" cy="252533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FD7BB2E-5C77-6B05-4BB5-00A8763EF081}"/>
              </a:ext>
            </a:extLst>
          </p:cNvPr>
          <p:cNvCxnSpPr>
            <a:cxnSpLocks/>
            <a:stCxn id="175" idx="1"/>
          </p:cNvCxnSpPr>
          <p:nvPr/>
        </p:nvCxnSpPr>
        <p:spPr>
          <a:xfrm flipH="1">
            <a:off x="5321350" y="1674580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3F2F7F0C-16FB-CE0E-BAF6-04EA71D3FF32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5321350" y="1982757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B31BF9D5-6548-7870-052D-A8FD6406510C}"/>
              </a:ext>
            </a:extLst>
          </p:cNvPr>
          <p:cNvCxnSpPr>
            <a:cxnSpLocks/>
            <a:stCxn id="177" idx="1"/>
          </p:cNvCxnSpPr>
          <p:nvPr/>
        </p:nvCxnSpPr>
        <p:spPr>
          <a:xfrm flipH="1">
            <a:off x="5321350" y="2294230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6D362AB5-C94B-1C55-E026-191B82C994BC}"/>
              </a:ext>
            </a:extLst>
          </p:cNvPr>
          <p:cNvCxnSpPr>
            <a:cxnSpLocks/>
          </p:cNvCxnSpPr>
          <p:nvPr/>
        </p:nvCxnSpPr>
        <p:spPr>
          <a:xfrm flipH="1">
            <a:off x="5321346" y="260833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10B59F5-C803-6564-BDF1-C8D6938FFB47}"/>
              </a:ext>
            </a:extLst>
          </p:cNvPr>
          <p:cNvCxnSpPr>
            <a:cxnSpLocks/>
          </p:cNvCxnSpPr>
          <p:nvPr/>
        </p:nvCxnSpPr>
        <p:spPr>
          <a:xfrm flipH="1">
            <a:off x="5321347" y="2928925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73DD3D3-1B83-D381-51B5-ECAC7F8CC6F5}"/>
              </a:ext>
            </a:extLst>
          </p:cNvPr>
          <p:cNvCxnSpPr>
            <a:cxnSpLocks/>
          </p:cNvCxnSpPr>
          <p:nvPr/>
        </p:nvCxnSpPr>
        <p:spPr>
          <a:xfrm flipH="1">
            <a:off x="5321349" y="2292006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2004B3C-2B11-D4AF-5D5F-A0AB93324319}"/>
              </a:ext>
            </a:extLst>
          </p:cNvPr>
          <p:cNvCxnSpPr>
            <a:cxnSpLocks/>
          </p:cNvCxnSpPr>
          <p:nvPr/>
        </p:nvCxnSpPr>
        <p:spPr>
          <a:xfrm flipH="1">
            <a:off x="5321349" y="2606029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Rounded Rectangle 174">
            <a:extLst>
              <a:ext uri="{FF2B5EF4-FFF2-40B4-BE49-F238E27FC236}">
                <a16:creationId xmlns:a16="http://schemas.microsoft.com/office/drawing/2014/main" id="{4EE8E4A8-1FCA-9853-DE55-63B2155FDEA7}"/>
              </a:ext>
            </a:extLst>
          </p:cNvPr>
          <p:cNvSpPr/>
          <p:nvPr/>
        </p:nvSpPr>
        <p:spPr>
          <a:xfrm>
            <a:off x="5375491" y="152785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Expt Area Design &amp; Engineering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6" name="Rounded Rectangle 175">
            <a:extLst>
              <a:ext uri="{FF2B5EF4-FFF2-40B4-BE49-F238E27FC236}">
                <a16:creationId xmlns:a16="http://schemas.microsoft.com/office/drawing/2014/main" id="{0E1D5978-026A-BF84-4F15-3DDD54961920}"/>
              </a:ext>
            </a:extLst>
          </p:cNvPr>
          <p:cNvSpPr/>
          <p:nvPr/>
        </p:nvSpPr>
        <p:spPr>
          <a:xfrm>
            <a:off x="5375490" y="183603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Global Integration (inc. Exp. Area Integration)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344E9DB2-C1F6-2AC4-7F49-E2CEA141B941}"/>
              </a:ext>
            </a:extLst>
          </p:cNvPr>
          <p:cNvSpPr/>
          <p:nvPr/>
        </p:nvSpPr>
        <p:spPr>
          <a:xfrm>
            <a:off x="5375490" y="214750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TCC8/ECN3 Dismantling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Nicolas QUINQUIS / Francois BUTIN</a:t>
            </a:r>
            <a:endParaRPr lang="en-CH" sz="500" b="1" dirty="0">
              <a:solidFill>
                <a:srgbClr val="FF0000"/>
              </a:solidFill>
            </a:endParaRPr>
          </a:p>
        </p:txBody>
      </p:sp>
      <p:sp>
        <p:nvSpPr>
          <p:cNvPr id="179" name="Rounded Rectangle 178">
            <a:extLst>
              <a:ext uri="{FF2B5EF4-FFF2-40B4-BE49-F238E27FC236}">
                <a16:creationId xmlns:a16="http://schemas.microsoft.com/office/drawing/2014/main" id="{DAE332F7-C3D9-FC5F-4186-FEFCAA506F0A}"/>
              </a:ext>
            </a:extLst>
          </p:cNvPr>
          <p:cNvSpPr/>
          <p:nvPr/>
        </p:nvSpPr>
        <p:spPr>
          <a:xfrm>
            <a:off x="5375486" y="278062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83B43A0D-0A62-27DE-7EEA-3A204A980B23}"/>
              </a:ext>
            </a:extLst>
          </p:cNvPr>
          <p:cNvSpPr/>
          <p:nvPr/>
        </p:nvSpPr>
        <p:spPr>
          <a:xfrm>
            <a:off x="5375486" y="310121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81" name="Rounded Rectangle 180">
            <a:extLst>
              <a:ext uri="{FF2B5EF4-FFF2-40B4-BE49-F238E27FC236}">
                <a16:creationId xmlns:a16="http://schemas.microsoft.com/office/drawing/2014/main" id="{AE31BE28-710E-1F4F-514B-336711C087FC}"/>
              </a:ext>
            </a:extLst>
          </p:cNvPr>
          <p:cNvSpPr/>
          <p:nvPr/>
        </p:nvSpPr>
        <p:spPr>
          <a:xfrm>
            <a:off x="5375486" y="246429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Shielding Proecurement &amp; Recovery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Michael LAZZARONI</a:t>
            </a: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BADF0D7-3854-0147-3549-949A9AB24B90}"/>
              </a:ext>
            </a:extLst>
          </p:cNvPr>
          <p:cNvCxnSpPr>
            <a:cxnSpLocks/>
          </p:cNvCxnSpPr>
          <p:nvPr/>
        </p:nvCxnSpPr>
        <p:spPr>
          <a:xfrm flipH="1">
            <a:off x="5321348" y="324801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Rounded Rectangle 182">
            <a:extLst>
              <a:ext uri="{FF2B5EF4-FFF2-40B4-BE49-F238E27FC236}">
                <a16:creationId xmlns:a16="http://schemas.microsoft.com/office/drawing/2014/main" id="{6758B03E-12F9-08FE-9FEF-1E5F4AB09C29}"/>
              </a:ext>
            </a:extLst>
          </p:cNvPr>
          <p:cNvSpPr/>
          <p:nvPr/>
        </p:nvSpPr>
        <p:spPr>
          <a:xfrm>
            <a:off x="5375486" y="342029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Installation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 /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FC9B1A41-6135-D0C8-7904-FAD05E98D56E}"/>
              </a:ext>
            </a:extLst>
          </p:cNvPr>
          <p:cNvCxnSpPr>
            <a:cxnSpLocks/>
          </p:cNvCxnSpPr>
          <p:nvPr/>
        </p:nvCxnSpPr>
        <p:spPr>
          <a:xfrm flipH="1">
            <a:off x="5321348" y="3567096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0A0D3293-7057-10FB-3038-B006A9657414}"/>
              </a:ext>
            </a:extLst>
          </p:cNvPr>
          <p:cNvSpPr/>
          <p:nvPr/>
        </p:nvSpPr>
        <p:spPr>
          <a:xfrm>
            <a:off x="5375486" y="37393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3FA9E236-FCDB-9185-FC68-E2C355EAD452}"/>
              </a:ext>
            </a:extLst>
          </p:cNvPr>
          <p:cNvCxnSpPr>
            <a:cxnSpLocks/>
          </p:cNvCxnSpPr>
          <p:nvPr/>
        </p:nvCxnSpPr>
        <p:spPr>
          <a:xfrm>
            <a:off x="6583448" y="1352902"/>
            <a:ext cx="0" cy="188108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92533011-67B2-9132-DD3A-B8E65713ABDF}"/>
              </a:ext>
            </a:extLst>
          </p:cNvPr>
          <p:cNvCxnSpPr>
            <a:cxnSpLocks/>
            <a:stCxn id="194" idx="1"/>
          </p:cNvCxnSpPr>
          <p:nvPr/>
        </p:nvCxnSpPr>
        <p:spPr>
          <a:xfrm flipH="1">
            <a:off x="6583452" y="1666709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87D6E964-3CA5-591D-C8A6-C23159A469D1}"/>
              </a:ext>
            </a:extLst>
          </p:cNvPr>
          <p:cNvCxnSpPr>
            <a:cxnSpLocks/>
            <a:stCxn id="195" idx="1"/>
          </p:cNvCxnSpPr>
          <p:nvPr/>
        </p:nvCxnSpPr>
        <p:spPr>
          <a:xfrm flipH="1">
            <a:off x="6583452" y="197488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F61BFB90-BE49-0CB9-F1E8-5A7518754E90}"/>
              </a:ext>
            </a:extLst>
          </p:cNvPr>
          <p:cNvCxnSpPr>
            <a:cxnSpLocks/>
            <a:stCxn id="196" idx="1"/>
          </p:cNvCxnSpPr>
          <p:nvPr/>
        </p:nvCxnSpPr>
        <p:spPr>
          <a:xfrm flipH="1">
            <a:off x="6583452" y="2286359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A800146E-B323-DE87-1CAA-8D43D0D70C1A}"/>
              </a:ext>
            </a:extLst>
          </p:cNvPr>
          <p:cNvCxnSpPr>
            <a:cxnSpLocks/>
            <a:stCxn id="198" idx="1"/>
          </p:cNvCxnSpPr>
          <p:nvPr/>
        </p:nvCxnSpPr>
        <p:spPr>
          <a:xfrm flipH="1">
            <a:off x="6583448" y="323150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14B8BBC4-5208-E80C-72AB-86E8AD684EFB}"/>
              </a:ext>
            </a:extLst>
          </p:cNvPr>
          <p:cNvCxnSpPr>
            <a:cxnSpLocks/>
            <a:stCxn id="200" idx="1"/>
          </p:cNvCxnSpPr>
          <p:nvPr/>
        </p:nvCxnSpPr>
        <p:spPr>
          <a:xfrm flipH="1">
            <a:off x="6583451" y="2603148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C07C5F72-C44E-EFCC-50F4-78D097839419}"/>
              </a:ext>
            </a:extLst>
          </p:cNvPr>
          <p:cNvCxnSpPr>
            <a:cxnSpLocks/>
            <a:stCxn id="197" idx="1"/>
          </p:cNvCxnSpPr>
          <p:nvPr/>
        </p:nvCxnSpPr>
        <p:spPr>
          <a:xfrm flipH="1">
            <a:off x="6583451" y="291717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Rounded Rectangle 193">
            <a:extLst>
              <a:ext uri="{FF2B5EF4-FFF2-40B4-BE49-F238E27FC236}">
                <a16:creationId xmlns:a16="http://schemas.microsoft.com/office/drawing/2014/main" id="{7464FDB9-BACD-BDD3-1A8F-E5F013DD0C8F}"/>
              </a:ext>
            </a:extLst>
          </p:cNvPr>
          <p:cNvSpPr/>
          <p:nvPr/>
        </p:nvSpPr>
        <p:spPr>
          <a:xfrm>
            <a:off x="6637593" y="15199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Safety Files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Melania AVERNA</a:t>
            </a:r>
          </a:p>
        </p:txBody>
      </p:sp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E3BF7312-71E8-DE27-6A94-5FCDFC3EE3CC}"/>
              </a:ext>
            </a:extLst>
          </p:cNvPr>
          <p:cNvSpPr/>
          <p:nvPr/>
        </p:nvSpPr>
        <p:spPr>
          <a:xfrm>
            <a:off x="6637592" y="182816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Radiation Protection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Claudia AHDIDA</a:t>
            </a:r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A798CC6B-0D16-6DD9-7F2D-8EC0FA164A4E}"/>
              </a:ext>
            </a:extLst>
          </p:cNvPr>
          <p:cNvSpPr/>
          <p:nvPr/>
        </p:nvSpPr>
        <p:spPr>
          <a:xfrm>
            <a:off x="6637592" y="213963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Radioactive Waste Management</a:t>
            </a:r>
          </a:p>
          <a:p>
            <a:pPr algn="ctr"/>
            <a:r>
              <a:rPr lang="en-GB" sz="500" b="1" dirty="0">
                <a:solidFill>
                  <a:schemeClr val="tx1"/>
                </a:solidFill>
              </a:rPr>
              <a:t>Renaud CHAROUSSET</a:t>
            </a:r>
            <a:endParaRPr lang="en-CH" sz="500" b="1" dirty="0">
              <a:solidFill>
                <a:schemeClr val="tx1"/>
              </a:solidFill>
            </a:endParaRPr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F8AFC59C-4691-C051-4872-FDFED1A5FD9A}"/>
              </a:ext>
            </a:extLst>
          </p:cNvPr>
          <p:cNvSpPr/>
          <p:nvPr/>
        </p:nvSpPr>
        <p:spPr>
          <a:xfrm>
            <a:off x="6637589" y="277044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Access &amp; Safety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Tomaz LADZINSKI / Anna SUWALSKA</a:t>
            </a:r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2EE8230A-D07A-7C34-FD97-FC6DE21D0D2F}"/>
              </a:ext>
            </a:extLst>
          </p:cNvPr>
          <p:cNvSpPr/>
          <p:nvPr/>
        </p:nvSpPr>
        <p:spPr>
          <a:xfrm>
            <a:off x="6637588" y="30847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Occupational Safety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Simon MARSH</a:t>
            </a:r>
          </a:p>
        </p:txBody>
      </p: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576FCB49-13B4-6694-C4F9-6519AEDC1D4F}"/>
              </a:ext>
            </a:extLst>
          </p:cNvPr>
          <p:cNvSpPr/>
          <p:nvPr/>
        </p:nvSpPr>
        <p:spPr>
          <a:xfrm>
            <a:off x="6637588" y="245642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Fire Safety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Oriol RIOS</a:t>
            </a: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609EF893-2DDD-D802-2965-47ED9ABDE282}"/>
              </a:ext>
            </a:extLst>
          </p:cNvPr>
          <p:cNvCxnSpPr>
            <a:cxnSpLocks/>
            <a:stCxn id="209" idx="1"/>
          </p:cNvCxnSpPr>
          <p:nvPr/>
        </p:nvCxnSpPr>
        <p:spPr>
          <a:xfrm flipH="1">
            <a:off x="2804641" y="4198003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E201421A-84AC-2ECB-022F-0894E9D356F1}"/>
              </a:ext>
            </a:extLst>
          </p:cNvPr>
          <p:cNvSpPr/>
          <p:nvPr/>
        </p:nvSpPr>
        <p:spPr>
          <a:xfrm>
            <a:off x="2858780" y="405127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Prototype Target Beam Test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93DB6286-267E-96F3-33CE-515430E40E28}"/>
              </a:ext>
            </a:extLst>
          </p:cNvPr>
          <p:cNvCxnSpPr>
            <a:cxnSpLocks/>
            <a:stCxn id="212" idx="1"/>
          </p:cNvCxnSpPr>
          <p:nvPr/>
        </p:nvCxnSpPr>
        <p:spPr>
          <a:xfrm flipH="1">
            <a:off x="4048914" y="3848233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FFCAA81C-661E-D2F6-C386-1F2AE86DAE5C}"/>
              </a:ext>
            </a:extLst>
          </p:cNvPr>
          <p:cNvSpPr/>
          <p:nvPr/>
        </p:nvSpPr>
        <p:spPr>
          <a:xfrm>
            <a:off x="4103052" y="370150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C8286D-9695-8F4B-4938-F4EF400FE9AA}"/>
              </a:ext>
            </a:extLst>
          </p:cNvPr>
          <p:cNvSpPr/>
          <p:nvPr/>
        </p:nvSpPr>
        <p:spPr>
          <a:xfrm>
            <a:off x="2742194" y="1079783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191435-D585-D516-FD14-53A519D53336}"/>
              </a:ext>
            </a:extLst>
          </p:cNvPr>
          <p:cNvSpPr/>
          <p:nvPr/>
        </p:nvSpPr>
        <p:spPr>
          <a:xfrm>
            <a:off x="4004303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7E2D7-0C5C-800F-7297-2AB124E21DAE}"/>
              </a:ext>
            </a:extLst>
          </p:cNvPr>
          <p:cNvSpPr/>
          <p:nvPr/>
        </p:nvSpPr>
        <p:spPr>
          <a:xfrm>
            <a:off x="5261187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0312EA-6DDD-3D39-6AE7-F9F7013BA19C}"/>
              </a:ext>
            </a:extLst>
          </p:cNvPr>
          <p:cNvSpPr/>
          <p:nvPr/>
        </p:nvSpPr>
        <p:spPr>
          <a:xfrm>
            <a:off x="6523296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1F9BA72-3011-DFAF-1027-FE3113EC7C39}"/>
              </a:ext>
            </a:extLst>
          </p:cNvPr>
          <p:cNvSpPr/>
          <p:nvPr/>
        </p:nvSpPr>
        <p:spPr>
          <a:xfrm>
            <a:off x="7795855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18B67EF-1917-9946-1BF6-1C5E13F3BFBB}"/>
              </a:ext>
            </a:extLst>
          </p:cNvPr>
          <p:cNvSpPr/>
          <p:nvPr/>
        </p:nvSpPr>
        <p:spPr>
          <a:xfrm>
            <a:off x="217975" y="1070054"/>
            <a:ext cx="1115475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6F130D-9BD4-B4F0-9BA4-649A8C0E202B}"/>
              </a:ext>
            </a:extLst>
          </p:cNvPr>
          <p:cNvSpPr/>
          <p:nvPr/>
        </p:nvSpPr>
        <p:spPr>
          <a:xfrm>
            <a:off x="335446" y="380949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03246-AD5D-1DD1-4419-D84ED26E873E}"/>
              </a:ext>
            </a:extLst>
          </p:cNvPr>
          <p:cNvCxnSpPr>
            <a:cxnSpLocks/>
          </p:cNvCxnSpPr>
          <p:nvPr/>
        </p:nvCxnSpPr>
        <p:spPr>
          <a:xfrm flipH="1">
            <a:off x="281086" y="395371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7A43E4-88A3-2A76-9498-3C73EA0704C6}"/>
              </a:ext>
            </a:extLst>
          </p:cNvPr>
          <p:cNvCxnSpPr>
            <a:cxnSpLocks/>
          </p:cNvCxnSpPr>
          <p:nvPr/>
        </p:nvCxnSpPr>
        <p:spPr>
          <a:xfrm flipH="1">
            <a:off x="5321351" y="387932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DCCE8D9-0BC8-0C49-7A90-2E1BF925E443}"/>
              </a:ext>
            </a:extLst>
          </p:cNvPr>
          <p:cNvSpPr/>
          <p:nvPr/>
        </p:nvSpPr>
        <p:spPr>
          <a:xfrm>
            <a:off x="1471567" y="1070712"/>
            <a:ext cx="1065320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B993281-5AE0-A99A-87BC-E59D74BBFC37}"/>
              </a:ext>
            </a:extLst>
          </p:cNvPr>
          <p:cNvSpPr/>
          <p:nvPr/>
        </p:nvSpPr>
        <p:spPr>
          <a:xfrm>
            <a:off x="2859165" y="215059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XTAX Upgrade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Miguel SANTOS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2E6B4F-F11E-9A5B-5D03-C915605F2432}"/>
              </a:ext>
            </a:extLst>
          </p:cNvPr>
          <p:cNvCxnSpPr>
            <a:cxnSpLocks/>
          </p:cNvCxnSpPr>
          <p:nvPr/>
        </p:nvCxnSpPr>
        <p:spPr>
          <a:xfrm flipH="1">
            <a:off x="2805578" y="2293322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037FC57-5337-3234-E7E5-593387265239}"/>
              </a:ext>
            </a:extLst>
          </p:cNvPr>
          <p:cNvSpPr/>
          <p:nvPr/>
        </p:nvSpPr>
        <p:spPr>
          <a:xfrm>
            <a:off x="4103051" y="402110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Magnetised Hadron Stopper</a:t>
            </a:r>
          </a:p>
          <a:p>
            <a:pPr algn="ctr"/>
            <a:endParaRPr lang="en-CH" sz="500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17C30F3-46DB-1484-5021-804694225778}"/>
              </a:ext>
            </a:extLst>
          </p:cNvPr>
          <p:cNvSpPr/>
          <p:nvPr/>
        </p:nvSpPr>
        <p:spPr>
          <a:xfrm>
            <a:off x="1599796" y="277285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Vacuum Upgrade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GB" sz="500" b="1" dirty="0">
                <a:solidFill>
                  <a:schemeClr val="tx1"/>
                </a:solidFill>
              </a:rPr>
              <a:t>Miguel SANTOS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96EEB2D-0F44-7DE9-C67E-541CE9B2B643}"/>
              </a:ext>
            </a:extLst>
          </p:cNvPr>
          <p:cNvCxnSpPr>
            <a:cxnSpLocks/>
          </p:cNvCxnSpPr>
          <p:nvPr/>
        </p:nvCxnSpPr>
        <p:spPr>
          <a:xfrm flipH="1">
            <a:off x="1545658" y="292643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4CD436-163F-B1E6-4F62-1FBBDE6BD484}"/>
              </a:ext>
            </a:extLst>
          </p:cNvPr>
          <p:cNvCxnSpPr>
            <a:cxnSpLocks/>
          </p:cNvCxnSpPr>
          <p:nvPr/>
        </p:nvCxnSpPr>
        <p:spPr>
          <a:xfrm flipH="1">
            <a:off x="4048913" y="417645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07A27D7B-948D-7331-BC4F-DB08EA85F4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68430A9-AEA2-CFA8-24B1-4373FCE72D39}"/>
              </a:ext>
            </a:extLst>
          </p:cNvPr>
          <p:cNvSpPr/>
          <p:nvPr/>
        </p:nvSpPr>
        <p:spPr>
          <a:xfrm>
            <a:off x="7755225" y="428806"/>
            <a:ext cx="1133757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WP8 – Energy Deposition Studies &amp; R2E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E1AD97-23DE-2D72-F226-57D36A22A78A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31" name="Footer Placeholder 6">
            <a:extLst>
              <a:ext uri="{FF2B5EF4-FFF2-40B4-BE49-F238E27FC236}">
                <a16:creationId xmlns:a16="http://schemas.microsoft.com/office/drawing/2014/main" id="{8857D8BA-6E80-948A-49FD-0AD43F222F37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Project Organisation: Modus Operandi</a:t>
            </a:r>
            <a:endParaRPr lang="en-US" sz="4100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1F5CF23C-B9A4-B830-B1C8-D80E3A53F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44" y="889874"/>
            <a:ext cx="8709511" cy="122067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Strong link to </a:t>
            </a:r>
            <a:r>
              <a:rPr lang="en-US" b="1" dirty="0">
                <a:solidFill>
                  <a:srgbClr val="FF0000"/>
                </a:solidFill>
              </a:rPr>
              <a:t>NA-CONS</a:t>
            </a:r>
            <a:r>
              <a:rPr lang="en-US" b="1" dirty="0"/>
              <a:t>: </a:t>
            </a:r>
          </a:p>
          <a:p>
            <a:pPr lvl="1"/>
            <a:r>
              <a:rPr lang="en-US" dirty="0"/>
              <a:t>STAFF supporting HI-ECN3 were nominated for their involvement in NA-CONS (exception is EN-CV)</a:t>
            </a:r>
            <a:endParaRPr lang="en-US" b="1" dirty="0"/>
          </a:p>
          <a:p>
            <a:r>
              <a:rPr lang="en-US" b="1" dirty="0"/>
              <a:t>Efficient use of time is a guiding principle: </a:t>
            </a:r>
          </a:p>
          <a:p>
            <a:pPr lvl="1"/>
            <a:r>
              <a:rPr lang="en-US" dirty="0"/>
              <a:t>WPLs are responsible for targeted meeting agendas and invitations, news / round-table to take place first 10 mins so STAFF experts can leave (if agenda not relevant)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4507A05-B0D8-3CB9-184D-3155CD09ADE2}"/>
              </a:ext>
            </a:extLst>
          </p:cNvPr>
          <p:cNvGrpSpPr/>
          <p:nvPr/>
        </p:nvGrpSpPr>
        <p:grpSpPr>
          <a:xfrm>
            <a:off x="356804" y="2208292"/>
            <a:ext cx="8265308" cy="2679048"/>
            <a:chOff x="356804" y="2252536"/>
            <a:chExt cx="8265308" cy="2679048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FBEEE846-630C-D806-B09E-BF8BD0981A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6572" y="4684597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1E55BD4-3F8D-8801-77C3-1C595FD1B3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5899" y="4349418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DD8D4B0-BAFA-7BA7-89F6-F4435875F3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437" y="4350103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EBF34128-CA65-2285-0FD9-B47D2E84C2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6124" y="3657049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AA47F29-6DC2-EAF2-F0D0-1BF731FB7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811" y="2921920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6733ED2-B193-05F3-81DC-9D3535E9E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748609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E977E0C9-C1F6-C83B-9949-A25E78BAD2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406360"/>
              <a:ext cx="109401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03923296-D8D9-520A-601C-464E61ECF8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1442" y="3072096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30AE2A19-C9CE-0CFE-735A-E42722501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05700" y="2719839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B812C158-DCBB-5C3E-884B-C1009D6DAC72}"/>
                </a:ext>
              </a:extLst>
            </p:cNvPr>
            <p:cNvSpPr/>
            <p:nvPr/>
          </p:nvSpPr>
          <p:spPr>
            <a:xfrm rot="5400000">
              <a:off x="7292724" y="3518183"/>
              <a:ext cx="2488707" cy="15479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GRAD team supported by CERN STAFF experts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418B5C9-46EE-55A3-8604-8BAB531328E2}"/>
                </a:ext>
              </a:extLst>
            </p:cNvPr>
            <p:cNvSpPr/>
            <p:nvPr/>
          </p:nvSpPr>
          <p:spPr>
            <a:xfrm rot="5400000">
              <a:off x="6931449" y="3515026"/>
              <a:ext cx="2488702" cy="1611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 err="1">
                  <a:solidFill>
                    <a:schemeClr val="tx1"/>
                  </a:solidFill>
                </a:rPr>
                <a:t>SHiP</a:t>
              </a:r>
              <a:r>
                <a:rPr lang="en-US" sz="600" b="1" dirty="0">
                  <a:solidFill>
                    <a:schemeClr val="tx1"/>
                  </a:solidFill>
                </a:rPr>
                <a:t> Experiment Technical Coordinator (TC)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A493E6C-969E-EE37-FF38-039D4B6161F0}"/>
                </a:ext>
              </a:extLst>
            </p:cNvPr>
            <p:cNvSpPr/>
            <p:nvPr/>
          </p:nvSpPr>
          <p:spPr>
            <a:xfrm>
              <a:off x="6286163" y="2576794"/>
              <a:ext cx="1210112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WP2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Francesco VELOTTI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09CE6058-7375-1E56-154D-4AA0F39A368E}"/>
                </a:ext>
              </a:extLst>
            </p:cNvPr>
            <p:cNvSpPr/>
            <p:nvPr/>
          </p:nvSpPr>
          <p:spPr>
            <a:xfrm>
              <a:off x="6288265" y="2913625"/>
              <a:ext cx="1208010" cy="29345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WP3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Rui XIMENES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630BC8E0-3533-656D-9A96-CC0A7BE7FC7F}"/>
                </a:ext>
              </a:extLst>
            </p:cNvPr>
            <p:cNvSpPr/>
            <p:nvPr/>
          </p:nvSpPr>
          <p:spPr>
            <a:xfrm>
              <a:off x="6296947" y="3262275"/>
              <a:ext cx="1199328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WP4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Jean-Louis GRENARD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73BD7B4A-84D0-C7EC-73C9-CB8732286DA4}"/>
                </a:ext>
              </a:extLst>
            </p:cNvPr>
            <p:cNvSpPr/>
            <p:nvPr/>
          </p:nvSpPr>
          <p:spPr>
            <a:xfrm>
              <a:off x="6296947" y="3602067"/>
              <a:ext cx="1207204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WP5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Francois BUTIN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16C5845-0460-4F9E-DC31-503653AC1EA6}"/>
                </a:ext>
              </a:extLst>
            </p:cNvPr>
            <p:cNvSpPr/>
            <p:nvPr/>
          </p:nvSpPr>
          <p:spPr>
            <a:xfrm>
              <a:off x="6296102" y="4201375"/>
              <a:ext cx="1210113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WP6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Claudia AHDIDA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DA636933-0D95-1DF8-4737-643AC514D1A5}"/>
                </a:ext>
              </a:extLst>
            </p:cNvPr>
            <p:cNvSpPr/>
            <p:nvPr/>
          </p:nvSpPr>
          <p:spPr>
            <a:xfrm>
              <a:off x="6296101" y="4546847"/>
              <a:ext cx="1217989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WP7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= adhoc </a:t>
              </a:r>
              <a:r>
                <a:rPr lang="en-CH" sz="600" b="1" dirty="0">
                  <a:solidFill>
                    <a:srgbClr val="FF0000"/>
                  </a:solidFill>
                </a:rPr>
                <a:t>NA-CONS</a:t>
              </a:r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 WC4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Fernando PEDROSA</a:t>
              </a:r>
            </a:p>
          </p:txBody>
        </p: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13B2756E-D8EC-EB24-A334-906A6B487B82}"/>
                </a:ext>
              </a:extLst>
            </p:cNvPr>
            <p:cNvSpPr/>
            <p:nvPr/>
          </p:nvSpPr>
          <p:spPr>
            <a:xfrm>
              <a:off x="5745250" y="2254428"/>
              <a:ext cx="1751025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Technical Design Study</a:t>
              </a:r>
            </a:p>
            <a:p>
              <a:pPr algn="ctr"/>
              <a:r>
                <a:rPr lang="en-US" sz="600" b="1" i="1" dirty="0">
                  <a:solidFill>
                    <a:schemeClr val="tx1"/>
                  </a:solidFill>
                </a:rPr>
                <a:t>Frequency is choice of WPL ~ Biweekly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E96BB39-106F-3A9B-3406-24D8A7032087}"/>
                </a:ext>
              </a:extLst>
            </p:cNvPr>
            <p:cNvSpPr/>
            <p:nvPr/>
          </p:nvSpPr>
          <p:spPr>
            <a:xfrm>
              <a:off x="3874268" y="2252537"/>
              <a:ext cx="1505952" cy="23169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Coordination &amp; Integration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7E5DDF9-C1F1-1107-A66D-06752FECF547}"/>
                </a:ext>
              </a:extLst>
            </p:cNvPr>
            <p:cNvSpPr/>
            <p:nvPr/>
          </p:nvSpPr>
          <p:spPr>
            <a:xfrm>
              <a:off x="2115536" y="2252536"/>
              <a:ext cx="1391622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79DF355-E506-E673-E088-4CC97A8EBA54}"/>
                </a:ext>
              </a:extLst>
            </p:cNvPr>
            <p:cNvCxnSpPr>
              <a:cxnSpLocks/>
            </p:cNvCxnSpPr>
            <p:nvPr/>
          </p:nvCxnSpPr>
          <p:spPr>
            <a:xfrm>
              <a:off x="5924040" y="2484234"/>
              <a:ext cx="0" cy="220915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535131D-9A70-E471-1654-562E79629F7B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5924040" y="3748609"/>
              <a:ext cx="37290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32E5529-24B9-9B8D-7584-C0B74C68F901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>
              <a:off x="5924040" y="3408817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8EBE8A9-9E2A-7923-A0D0-799FE372C1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832" y="3069704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B2705B1-FBE6-5899-B432-664C3022C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3255" y="2732373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9B27D7E-E055-07D8-6847-413A609D5A7E}"/>
                </a:ext>
              </a:extLst>
            </p:cNvPr>
            <p:cNvSpPr/>
            <p:nvPr/>
          </p:nvSpPr>
          <p:spPr>
            <a:xfrm>
              <a:off x="5753126" y="3953455"/>
              <a:ext cx="1751025" cy="15482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 err="1">
                  <a:solidFill>
                    <a:schemeClr val="tx1"/>
                  </a:solidFill>
                </a:rPr>
                <a:t>Adhoc</a:t>
              </a:r>
              <a:r>
                <a:rPr lang="en-US" sz="600" b="1" dirty="0">
                  <a:solidFill>
                    <a:schemeClr val="tx1"/>
                  </a:solidFill>
                </a:rPr>
                <a:t> Meetings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38CB352-3AD7-4E16-FAD3-EDFCC06D9CCC}"/>
                </a:ext>
              </a:extLst>
            </p:cNvPr>
            <p:cNvCxnSpPr>
              <a:cxnSpLocks/>
            </p:cNvCxnSpPr>
            <p:nvPr/>
          </p:nvCxnSpPr>
          <p:spPr>
            <a:xfrm>
              <a:off x="5923195" y="4347383"/>
              <a:ext cx="37290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23C0237-3004-B232-9D6B-D31D52A36653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5933980" y="4693389"/>
              <a:ext cx="362121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5C2F5EDA-6880-CB0F-8269-55F88651FD90}"/>
                </a:ext>
              </a:extLst>
            </p:cNvPr>
            <p:cNvSpPr/>
            <p:nvPr/>
          </p:nvSpPr>
          <p:spPr>
            <a:xfrm>
              <a:off x="2299954" y="2679518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Team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Weekly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BDC53110-4663-0318-471C-FD50423A21A0}"/>
                </a:ext>
              </a:extLst>
            </p:cNvPr>
            <p:cNvSpPr/>
            <p:nvPr/>
          </p:nvSpPr>
          <p:spPr>
            <a:xfrm>
              <a:off x="4160354" y="3454577"/>
              <a:ext cx="1207204" cy="68491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ICEA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Francois BUTIN / 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Jean-Louis GRENARD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Biweekly</a:t>
              </a:r>
              <a:endParaRPr lang="en-US" sz="6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ICEA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7E6FABA5-DC23-F2A1-959F-8B237DC940CC}"/>
                </a:ext>
              </a:extLst>
            </p:cNvPr>
            <p:cNvSpPr/>
            <p:nvPr/>
          </p:nvSpPr>
          <p:spPr>
            <a:xfrm>
              <a:off x="4160354" y="2692238"/>
              <a:ext cx="1207204" cy="6725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HI-ECN3 TCC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Monthly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TCC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B3646D56-C06B-C703-6F77-A4237DAD6D0D}"/>
                </a:ext>
              </a:extLst>
            </p:cNvPr>
            <p:cNvSpPr/>
            <p:nvPr/>
          </p:nvSpPr>
          <p:spPr>
            <a:xfrm>
              <a:off x="2303631" y="3389491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Board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</a:t>
              </a:r>
              <a:r>
                <a:rPr lang="en-US" sz="600" i="1" dirty="0" err="1">
                  <a:solidFill>
                    <a:schemeClr val="bg2">
                      <a:lumMod val="10000"/>
                    </a:schemeClr>
                  </a:solidFill>
                </a:rPr>
                <a:t>Adhoc</a:t>
              </a:r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A04715F2-EF96-87FD-F387-5309539BFD69}"/>
                </a:ext>
              </a:extLst>
            </p:cNvPr>
            <p:cNvSpPr/>
            <p:nvPr/>
          </p:nvSpPr>
          <p:spPr>
            <a:xfrm>
              <a:off x="505025" y="2694947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rgbClr val="FF0000"/>
                  </a:solidFill>
                </a:rPr>
                <a:t>NA-CONS</a:t>
              </a:r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 / HI-ECN3 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Steering Committee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Roberto LOSITO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Quarterly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CD669F19-9C11-5DDC-C31E-EF62E30FA40B}"/>
                </a:ext>
              </a:extLst>
            </p:cNvPr>
            <p:cNvSpPr/>
            <p:nvPr/>
          </p:nvSpPr>
          <p:spPr>
            <a:xfrm>
              <a:off x="2299954" y="3942452"/>
              <a:ext cx="1210764" cy="98913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Reviews: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C&amp;S, Safety, Technical etc.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when relevant</a:t>
              </a:r>
            </a:p>
            <a:p>
              <a:pPr algn="ctr"/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Safety Officers</a:t>
              </a:r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Filipa CARVALHO 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NACONS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Melania AVERNA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HI-ECN3</a:t>
              </a:r>
            </a:p>
            <a:p>
              <a:pPr algn="ctr"/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05731A1-4B88-3807-96BB-8B1C5CF5033D}"/>
                </a:ext>
              </a:extLst>
            </p:cNvPr>
            <p:cNvCxnSpPr>
              <a:cxnSpLocks/>
            </p:cNvCxnSpPr>
            <p:nvPr/>
          </p:nvCxnSpPr>
          <p:spPr>
            <a:xfrm>
              <a:off x="3950320" y="2484234"/>
              <a:ext cx="0" cy="19365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ABC1019-1C38-216D-FB1A-0C05D41F2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3248" y="2369331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B9E35C62-2A06-426F-06A8-A0E7A81ED866}"/>
                </a:ext>
              </a:extLst>
            </p:cNvPr>
            <p:cNvSpPr/>
            <p:nvPr/>
          </p:nvSpPr>
          <p:spPr>
            <a:xfrm>
              <a:off x="356804" y="2252537"/>
              <a:ext cx="1391622" cy="229805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CERN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AAD4416-2AC1-588A-C814-D4263BF97995}"/>
                </a:ext>
              </a:extLst>
            </p:cNvPr>
            <p:cNvCxnSpPr>
              <a:cxnSpLocks/>
              <a:stCxn id="45" idx="1"/>
            </p:cNvCxnSpPr>
            <p:nvPr/>
          </p:nvCxnSpPr>
          <p:spPr>
            <a:xfrm flipH="1">
              <a:off x="3940109" y="3797033"/>
              <a:ext cx="22024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22C824E-EC40-8B9A-9BE2-66B93C21106F}"/>
                </a:ext>
              </a:extLst>
            </p:cNvPr>
            <p:cNvCxnSpPr>
              <a:cxnSpLocks/>
              <a:stCxn id="46" idx="1"/>
            </p:cNvCxnSpPr>
            <p:nvPr/>
          </p:nvCxnSpPr>
          <p:spPr>
            <a:xfrm flipH="1">
              <a:off x="3952809" y="3028530"/>
              <a:ext cx="20754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B0549F8-F1A1-300E-D29F-6CE4DEF352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7068" y="2369331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B6B3A0F-E43A-3E5D-2905-F6767DA86839}"/>
                </a:ext>
              </a:extLst>
            </p:cNvPr>
            <p:cNvCxnSpPr>
              <a:cxnSpLocks/>
            </p:cNvCxnSpPr>
            <p:nvPr/>
          </p:nvCxnSpPr>
          <p:spPr>
            <a:xfrm>
              <a:off x="2181001" y="2484234"/>
              <a:ext cx="0" cy="18594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944879C-2B17-67E0-91DB-1B0FF1E8DC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2922292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4AB1857-E623-5DDF-86C3-36F6C3FFB0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3632265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ED43B79-E939-EA66-5533-7DB56553BD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4350475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1423E832-FE29-BE79-0189-CB15788308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2844" y="2372574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8CBE75C5-C8F9-A2C7-B5DC-09E6441879EB}"/>
                </a:ext>
              </a:extLst>
            </p:cNvPr>
            <p:cNvSpPr/>
            <p:nvPr/>
          </p:nvSpPr>
          <p:spPr>
            <a:xfrm>
              <a:off x="488698" y="3413982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IEFC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Brennan GODDARD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83D51363-3540-51FF-312B-1D1262627F33}"/>
                </a:ext>
              </a:extLst>
            </p:cNvPr>
            <p:cNvSpPr/>
            <p:nvPr/>
          </p:nvSpPr>
          <p:spPr>
            <a:xfrm>
              <a:off x="479472" y="4098944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ATS-MB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Mike LAMONT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77B1652E-8A30-4D60-75C2-48E01180C2BE}"/>
                </a:ext>
              </a:extLst>
            </p:cNvPr>
            <p:cNvSpPr/>
            <p:nvPr/>
          </p:nvSpPr>
          <p:spPr>
            <a:xfrm rot="5400000">
              <a:off x="7466499" y="3651566"/>
              <a:ext cx="720690" cy="303563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NA62 TC</a:t>
              </a:r>
            </a:p>
            <a:p>
              <a:pPr algn="ctr"/>
              <a:r>
                <a:rPr lang="en-US" sz="500" dirty="0">
                  <a:solidFill>
                    <a:schemeClr val="tx1"/>
                  </a:solidFill>
                </a:rPr>
                <a:t>Decommissioning</a:t>
              </a:r>
              <a:endParaRPr lang="en-CH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3EC36CF-DEB6-5402-DC8C-B7C5716EA917}"/>
                </a:ext>
              </a:extLst>
            </p:cNvPr>
            <p:cNvCxnSpPr>
              <a:cxnSpLocks/>
            </p:cNvCxnSpPr>
            <p:nvPr/>
          </p:nvCxnSpPr>
          <p:spPr>
            <a:xfrm>
              <a:off x="411074" y="2483862"/>
              <a:ext cx="0" cy="18594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96646E7E-29DB-C2F2-DF71-174D221832D9}"/>
                </a:ext>
              </a:extLst>
            </p:cNvPr>
            <p:cNvSpPr/>
            <p:nvPr/>
          </p:nvSpPr>
          <p:spPr>
            <a:xfrm>
              <a:off x="4160354" y="4227952"/>
              <a:ext cx="1207204" cy="38575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ICL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(upstream TCC2)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EN-ACE</a:t>
              </a: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AC5D1501-09C2-031C-4236-A11CEB4EEF69}"/>
                </a:ext>
              </a:extLst>
            </p:cNvPr>
            <p:cNvCxnSpPr>
              <a:cxnSpLocks/>
              <a:stCxn id="134" idx="1"/>
            </p:cNvCxnSpPr>
            <p:nvPr/>
          </p:nvCxnSpPr>
          <p:spPr>
            <a:xfrm flipH="1">
              <a:off x="3950320" y="4420831"/>
              <a:ext cx="21003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6E8820EA-FCD4-E69B-94D5-28A458EBA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0C157D68-CFF9-6EEC-7F33-FB841C2FB3E4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2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864" y="181480"/>
            <a:ext cx="8335926" cy="759286"/>
          </a:xfrm>
        </p:spPr>
        <p:txBody>
          <a:bodyPr/>
          <a:lstStyle/>
          <a:p>
            <a:r>
              <a:rPr lang="en-US" sz="3100" b="1" dirty="0"/>
              <a:t>HI-ECN3 Study Project Scope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62" y="907359"/>
            <a:ext cx="8975638" cy="4009416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Study Project (TDR) transitioning into a Project simultaneously: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Budget profile (2024 - 2031):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update already provided and included in MTP2024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Preparations for Long Shutdown 3: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Definition of interfaces with NA-CONS: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decouple access system and services so that upgrade work on TCC8/ECN3 can carry on in parallel to North Area operation (EHN1 and EHN2)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Specification / design / installation: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upstream equipment, primary zones inc. NA-CONS equipment and installation of beam dump in P42: many items on critical path!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Dismantling of TCC8 and ECN3: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cable/services identification,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decabling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radioactive transport/waste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mgmt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(Radioactive) Storage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Sustainability / cost saving: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recovering shielding from PS TT7 Neutrino facility before LS3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WBS: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TDR advances, together we must converge on a WBS with WP descriptions and agree cost &amp; resources with the Budget Plan implemented by end 2025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Civil Engineering already on the critical path: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Pre-studies ongoing, IRP Due Diligence moving to Design Study</a:t>
            </a:r>
          </a:p>
          <a:p>
            <a:pPr lvl="1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62BBF-839F-2D4A-7163-963BE1667C4A}"/>
              </a:ext>
            </a:extLst>
          </p:cNvPr>
          <p:cNvSpPr txBox="1"/>
          <p:nvPr/>
        </p:nvSpPr>
        <p:spPr>
          <a:xfrm>
            <a:off x="0" y="0"/>
            <a:ext cx="60842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/>
            <a:r>
              <a:rPr lang="en-GB" sz="1000" b="0" i="1" dirty="0">
                <a:effectLst/>
                <a:latin typeface="arial" panose="020B0604020202020204" pitchFamily="34" charset="0"/>
              </a:rPr>
              <a:t>ECN3 High Intensity Study Project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B07A3F38-7A74-FA2D-FDA0-48CF428DEF8C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8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Study Project Milestones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51" y="1148863"/>
            <a:ext cx="8916289" cy="381951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NA-CONS C&amp;S Review: </a:t>
            </a:r>
            <a:r>
              <a:rPr lang="en-US" dirty="0">
                <a:solidFill>
                  <a:srgbClr val="00B050"/>
                </a:solidFill>
              </a:rPr>
              <a:t>align for MTP2024 – </a:t>
            </a:r>
            <a:r>
              <a:rPr lang="en-US" b="1" dirty="0">
                <a:solidFill>
                  <a:srgbClr val="00B050"/>
                </a:solidFill>
              </a:rPr>
              <a:t>February 2024</a:t>
            </a:r>
          </a:p>
          <a:p>
            <a:r>
              <a:rPr lang="en-US" b="1" dirty="0">
                <a:solidFill>
                  <a:srgbClr val="00B050"/>
                </a:solidFill>
              </a:rPr>
              <a:t>Experiment(s) Decision at Research Board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en-US" b="1" dirty="0">
                <a:solidFill>
                  <a:srgbClr val="00B050"/>
                </a:solidFill>
              </a:rPr>
              <a:t>6 March 2024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Safety Discussion: </a:t>
            </a:r>
            <a:r>
              <a:rPr lang="en-US" dirty="0">
                <a:solidFill>
                  <a:srgbClr val="00B050"/>
                </a:solidFill>
              </a:rPr>
              <a:t>start Initial Enquiry for PESS Process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preparations for dismantling of TCC8 / ECN3 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CERN TT7 Shielding Recovery Project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Update MTP2024</a:t>
            </a:r>
          </a:p>
          <a:p>
            <a:r>
              <a:rPr lang="en-US" b="1" dirty="0"/>
              <a:t>Formal HI-ECN3 Project Approval (MTP2024) – after CERN RB June 2024</a:t>
            </a:r>
          </a:p>
          <a:p>
            <a:pPr lvl="1"/>
            <a:r>
              <a:rPr lang="en-US" dirty="0"/>
              <a:t>Mandate including transition from Study → Project </a:t>
            </a:r>
          </a:p>
          <a:p>
            <a:r>
              <a:rPr lang="en-US" b="1" dirty="0"/>
              <a:t>First draft TDR “lite” &amp; WBS </a:t>
            </a:r>
            <a:r>
              <a:rPr lang="en-US" dirty="0"/>
              <a:t>–</a:t>
            </a:r>
            <a:r>
              <a:rPr lang="en-US" b="1" dirty="0"/>
              <a:t> by end 2024</a:t>
            </a:r>
          </a:p>
          <a:p>
            <a:pPr lvl="1"/>
            <a:r>
              <a:rPr lang="en-US" dirty="0"/>
              <a:t>Work Package Descriptions (first drafts) agreed with groups</a:t>
            </a:r>
          </a:p>
          <a:p>
            <a:pPr lvl="1"/>
            <a:r>
              <a:rPr lang="en-US" dirty="0"/>
              <a:t>Project roadmap documentation (including budget plan, BC’s, ATS person power plan, etc.) </a:t>
            </a:r>
          </a:p>
          <a:p>
            <a:r>
              <a:rPr lang="en-US" b="1" dirty="0"/>
              <a:t>IRP Due Diligence – May 2024</a:t>
            </a:r>
            <a:endParaRPr lang="en-US" dirty="0"/>
          </a:p>
          <a:p>
            <a:r>
              <a:rPr lang="en-US" b="1" u="sng" dirty="0"/>
              <a:t>IRP </a:t>
            </a:r>
            <a:r>
              <a:rPr lang="en-US" b="1" u="sng" dirty="0" err="1"/>
              <a:t>Authorisation</a:t>
            </a:r>
            <a:r>
              <a:rPr lang="en-US" b="1" u="sng" dirty="0"/>
              <a:t> – Q3 2025 </a:t>
            </a:r>
          </a:p>
          <a:p>
            <a:r>
              <a:rPr lang="en-US" b="1" dirty="0"/>
              <a:t>Final TDR &amp; WBS </a:t>
            </a:r>
            <a:r>
              <a:rPr lang="en-US" dirty="0"/>
              <a:t>–</a:t>
            </a:r>
            <a:r>
              <a:rPr lang="en-US" b="1" dirty="0"/>
              <a:t> by end 2025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68287" lvl="1" indent="0">
              <a:buNone/>
            </a:pPr>
            <a:endParaRPr lang="en-US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62BBF-839F-2D4A-7163-963BE1667C4A}"/>
              </a:ext>
            </a:extLst>
          </p:cNvPr>
          <p:cNvSpPr txBox="1"/>
          <p:nvPr/>
        </p:nvSpPr>
        <p:spPr>
          <a:xfrm>
            <a:off x="3059723" y="6218"/>
            <a:ext cx="60842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t"/>
            <a:r>
              <a:rPr lang="en-GB" sz="1000" b="0" i="1" dirty="0">
                <a:effectLst/>
                <a:latin typeface="arial" panose="020B0604020202020204" pitchFamily="34" charset="0"/>
              </a:rPr>
              <a:t>See ECN3 High Intensity Study Project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AF10B8-3B5A-124A-0175-036A9033AA96}"/>
              </a:ext>
            </a:extLst>
          </p:cNvPr>
          <p:cNvSpPr txBox="1"/>
          <p:nvPr/>
        </p:nvSpPr>
        <p:spPr>
          <a:xfrm>
            <a:off x="2563446" y="789226"/>
            <a:ext cx="82210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/>
              <a:t>… do not forget this is a TDR Study Project transitioning into a Project simultaneously</a:t>
            </a:r>
            <a:endParaRPr lang="en-CH" sz="1200" i="1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ED661FEE-6A7F-CBA0-8B5A-C96ABE5FB15F}"/>
              </a:ext>
            </a:extLst>
          </p:cNvPr>
          <p:cNvSpPr txBox="1">
            <a:spLocks/>
          </p:cNvSpPr>
          <p:nvPr/>
        </p:nvSpPr>
        <p:spPr>
          <a:xfrm>
            <a:off x="168361" y="4933476"/>
            <a:ext cx="8834216" cy="21905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              	         BDF/</a:t>
            </a:r>
            <a:r>
              <a:rPr lang="en-GB" sz="1000" dirty="0" err="1">
                <a:solidFill>
                  <a:schemeClr val="bg1"/>
                </a:solidFill>
                <a:latin typeface="Roboto" panose="02000000000000000000" pitchFamily="2" charset="0"/>
              </a:rPr>
              <a:t>SHiP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at the HI-ECN3				                   29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April 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09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5491" y="4776569"/>
            <a:ext cx="2133600" cy="273050"/>
          </a:xfrm>
        </p:spPr>
        <p:txBody>
          <a:bodyPr/>
          <a:lstStyle/>
          <a:p>
            <a:r>
              <a:rPr lang="en-US" b="1" dirty="0"/>
              <a:t>29 April 2024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9503" y="323124"/>
            <a:ext cx="500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Thank you !</a:t>
            </a:r>
            <a:endParaRPr lang="en-GB" sz="2000" b="1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3BF285FC-3C37-58F9-B120-BD7B9E8DD9CA}"/>
              </a:ext>
            </a:extLst>
          </p:cNvPr>
          <p:cNvSpPr txBox="1">
            <a:spLocks/>
          </p:cNvSpPr>
          <p:nvPr/>
        </p:nvSpPr>
        <p:spPr>
          <a:xfrm>
            <a:off x="4084320" y="4776569"/>
            <a:ext cx="4907375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BDF/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SHiP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at the HI-ECN3</a:t>
            </a:r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99783</TotalTime>
  <Words>4453</Words>
  <Application>Microsoft Macintosh PowerPoint</Application>
  <PresentationFormat>On-screen Show (16:9)</PresentationFormat>
  <Paragraphs>1524</Paragraphs>
  <Slides>23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</vt:lpstr>
      <vt:lpstr>Calibri</vt:lpstr>
      <vt:lpstr>Cambria Math</vt:lpstr>
      <vt:lpstr>Optima</vt:lpstr>
      <vt:lpstr>Roboto</vt:lpstr>
      <vt:lpstr>Verdana</vt:lpstr>
      <vt:lpstr>CERNCorporate16-9</vt:lpstr>
      <vt:lpstr>PowerPoint Presentation</vt:lpstr>
      <vt:lpstr>BDF/SHiP at the High Intensity ECN3 facility </vt:lpstr>
      <vt:lpstr>Thoughts for today</vt:lpstr>
      <vt:lpstr>PowerPoint Presentation</vt:lpstr>
      <vt:lpstr>Project WBS v0.1</vt:lpstr>
      <vt:lpstr>Project Organisation: Modus Operandi</vt:lpstr>
      <vt:lpstr>HI-ECN3 Study Project Scope</vt:lpstr>
      <vt:lpstr>Study Project Milestones</vt:lpstr>
      <vt:lpstr>PowerPoint Presentation</vt:lpstr>
      <vt:lpstr>Study Project (TDR) STAFF Experts (SY)</vt:lpstr>
      <vt:lpstr>PowerPoint Presentation</vt:lpstr>
      <vt:lpstr>PowerPoint Presentation</vt:lpstr>
      <vt:lpstr>PowerPoint Presentation</vt:lpstr>
      <vt:lpstr>Study Project (TDR) GRAD Team</vt:lpstr>
      <vt:lpstr>Project Resources: quick reminder (i)</vt:lpstr>
      <vt:lpstr>Project Resources: quick reminder (ii)</vt:lpstr>
      <vt:lpstr>Project Resources: quick reminder (iii)</vt:lpstr>
      <vt:lpstr>MTP 2023 request</vt:lpstr>
      <vt:lpstr>MTP 2023 arbitration</vt:lpstr>
      <vt:lpstr>Budget Transfer to NA-CONS</vt:lpstr>
      <vt:lpstr>TDR GRAD team budget</vt:lpstr>
      <vt:lpstr>Urgent Items (in view of approval)</vt:lpstr>
      <vt:lpstr>HI-ECN3 Study Project Budget Request 2024/25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Matthew Alexander Fraser</cp:lastModifiedBy>
  <cp:revision>4152</cp:revision>
  <dcterms:created xsi:type="dcterms:W3CDTF">2012-11-30T11:04:26Z</dcterms:created>
  <dcterms:modified xsi:type="dcterms:W3CDTF">2024-04-29T07:33:23Z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