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4"/>
  </p:notesMasterIdLst>
  <p:sldIdLst>
    <p:sldId id="256" r:id="rId2"/>
    <p:sldId id="1747" r:id="rId3"/>
    <p:sldId id="1723" r:id="rId4"/>
    <p:sldId id="1689" r:id="rId5"/>
    <p:sldId id="1749" r:id="rId6"/>
    <p:sldId id="1679" r:id="rId7"/>
    <p:sldId id="260" r:id="rId8"/>
    <p:sldId id="374" r:id="rId9"/>
    <p:sldId id="1742" r:id="rId10"/>
    <p:sldId id="1726" r:id="rId11"/>
    <p:sldId id="1725" r:id="rId12"/>
    <p:sldId id="1729" r:id="rId13"/>
    <p:sldId id="1732" r:id="rId14"/>
    <p:sldId id="1750" r:id="rId15"/>
    <p:sldId id="1741" r:id="rId16"/>
    <p:sldId id="1745" r:id="rId17"/>
    <p:sldId id="1751" r:id="rId18"/>
    <p:sldId id="1733" r:id="rId19"/>
    <p:sldId id="1736" r:id="rId20"/>
    <p:sldId id="1740" r:id="rId21"/>
    <p:sldId id="1737" r:id="rId22"/>
    <p:sldId id="1731" r:id="rId23"/>
    <p:sldId id="378" r:id="rId24"/>
    <p:sldId id="379" r:id="rId25"/>
    <p:sldId id="384" r:id="rId26"/>
    <p:sldId id="1746" r:id="rId27"/>
    <p:sldId id="385" r:id="rId28"/>
    <p:sldId id="1752" r:id="rId29"/>
    <p:sldId id="1744" r:id="rId30"/>
    <p:sldId id="1757" r:id="rId31"/>
    <p:sldId id="1758" r:id="rId32"/>
    <p:sldId id="1755" r:id="rId33"/>
    <p:sldId id="284" r:id="rId34"/>
    <p:sldId id="469" r:id="rId35"/>
    <p:sldId id="471" r:id="rId36"/>
    <p:sldId id="485" r:id="rId37"/>
    <p:sldId id="486" r:id="rId38"/>
    <p:sldId id="344" r:id="rId39"/>
    <p:sldId id="1753" r:id="rId40"/>
    <p:sldId id="1754" r:id="rId41"/>
    <p:sldId id="1748" r:id="rId42"/>
    <p:sldId id="1735" r:id="rId43"/>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CFFF"/>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45" autoAdjust="0"/>
    <p:restoredTop sz="97505"/>
  </p:normalViewPr>
  <p:slideViewPr>
    <p:cSldViewPr>
      <p:cViewPr varScale="1">
        <p:scale>
          <a:sx n="100" d="100"/>
          <a:sy n="100" d="100"/>
        </p:scale>
        <p:origin x="108" y="240"/>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4/29/2024</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A60E3-21F8-20DE-25AE-D2AEE9A6ED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7C15B5-964C-4FFA-9F56-9EFCCCBB4B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E9D5F8-4DEF-E087-A554-CAB760A955EB}"/>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4000CF92-6CA3-FBCD-0841-D0C474D6FAE1}"/>
              </a:ext>
            </a:extLst>
          </p:cNvPr>
          <p:cNvSpPr>
            <a:spLocks noGrp="1"/>
          </p:cNvSpPr>
          <p:nvPr>
            <p:ph type="sldNum" sz="quarter" idx="5"/>
          </p:nvPr>
        </p:nvSpPr>
        <p:spPr/>
        <p:txBody>
          <a:bodyPr/>
          <a:lstStyle/>
          <a:p>
            <a:fld id="{6CCEB15E-065A-467B-A4CE-4E194C6D9F06}" type="slidenum">
              <a:rPr lang="en-GB" smtClean="0"/>
              <a:t>6</a:t>
            </a:fld>
            <a:endParaRPr lang="en-GB"/>
          </a:p>
        </p:txBody>
      </p:sp>
    </p:spTree>
    <p:extLst>
      <p:ext uri="{BB962C8B-B14F-4D97-AF65-F5344CB8AC3E}">
        <p14:creationId xmlns:p14="http://schemas.microsoft.com/office/powerpoint/2010/main" val="4053347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7</a:t>
            </a:fld>
            <a:endParaRPr lang="en-US"/>
          </a:p>
        </p:txBody>
      </p:sp>
    </p:spTree>
    <p:extLst>
      <p:ext uri="{BB962C8B-B14F-4D97-AF65-F5344CB8AC3E}">
        <p14:creationId xmlns:p14="http://schemas.microsoft.com/office/powerpoint/2010/main" val="2519050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Difficult to see diffusion layers</a:t>
            </a:r>
          </a:p>
          <a:p>
            <a:r>
              <a:rPr lang="en-US" dirty="0"/>
              <a:t>Yet no voids cracks are defects are seen in the microstructure analysis</a:t>
            </a:r>
          </a:p>
          <a:p>
            <a:r>
              <a:rPr lang="en-US" dirty="0"/>
              <a:t>Bonding quality assessed via k and tensile tests</a:t>
            </a:r>
          </a:p>
          <a:p>
            <a:endParaRPr lang="en-US" dirty="0"/>
          </a:p>
          <a:p>
            <a:r>
              <a:rPr lang="en-US" dirty="0"/>
              <a:t>Ta2.5 tendentially needs higher HIP T or interlayer </a:t>
            </a:r>
          </a:p>
          <a:p>
            <a:r>
              <a:rPr lang="en-US" dirty="0"/>
              <a:t>Higher difficult to bond w </a:t>
            </a:r>
            <a:r>
              <a:rPr lang="en-US" dirty="0" err="1"/>
              <a:t>W</a:t>
            </a:r>
            <a:r>
              <a:rPr lang="en-US" dirty="0"/>
              <a:t> could be higher strength (less plastic deformation) &amp; lower diffusion rates due to small concentration of W</a:t>
            </a:r>
          </a:p>
          <a:p>
            <a:endParaRPr lang="en-US" dirty="0"/>
          </a:p>
          <a:p>
            <a:r>
              <a:rPr lang="en-US" dirty="0"/>
              <a:t>Lower strength of Ta/W and Ta/TZM at High T may be due to softening of the material. Verified with hardening tests (lower)</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25</a:t>
            </a:fld>
            <a:endParaRPr lang="en-US"/>
          </a:p>
        </p:txBody>
      </p:sp>
    </p:spTree>
    <p:extLst>
      <p:ext uri="{BB962C8B-B14F-4D97-AF65-F5344CB8AC3E}">
        <p14:creationId xmlns:p14="http://schemas.microsoft.com/office/powerpoint/2010/main" val="2156595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ts val="0"/>
              </a:spcBef>
              <a:spcAft>
                <a:spcPts val="600"/>
              </a:spcAft>
              <a:buFont typeface="Arial" panose="020B0604020202020204" pitchFamily="34" charset="0"/>
              <a:buChar char="•"/>
            </a:pPr>
            <a:r>
              <a:rPr lang="en-GB" sz="1200" b="0" dirty="0"/>
              <a:t>Instrumentation (temperature and strain) of 4 most critical blocks</a:t>
            </a:r>
          </a:p>
          <a:p>
            <a:pPr marL="285750" indent="-285750">
              <a:spcBef>
                <a:spcPts val="0"/>
              </a:spcBef>
              <a:spcAft>
                <a:spcPts val="600"/>
              </a:spcAft>
              <a:buFont typeface="Arial" panose="020B0604020202020204" pitchFamily="34" charset="0"/>
              <a:buChar char="•"/>
            </a:pPr>
            <a:r>
              <a:rPr lang="en-GB" sz="1200" b="0" dirty="0"/>
              <a:t>Total 14 hours of beam in 3 days → 2.4 × 10</a:t>
            </a:r>
            <a:r>
              <a:rPr lang="en-GB" sz="1200" b="0" baseline="30000" dirty="0"/>
              <a:t>16</a:t>
            </a:r>
            <a:r>
              <a:rPr lang="en-GB" sz="1200" b="0" dirty="0"/>
              <a:t> </a:t>
            </a:r>
            <a:r>
              <a:rPr lang="en-GB" sz="1200" b="0" dirty="0" err="1"/>
              <a:t>PoT</a:t>
            </a:r>
            <a:endParaRPr lang="en-GB" sz="1200" b="0" dirty="0"/>
          </a:p>
          <a:p>
            <a:pPr marL="0" indent="0">
              <a:spcBef>
                <a:spcPts val="0"/>
              </a:spcBef>
              <a:spcAft>
                <a:spcPts val="600"/>
              </a:spcAft>
              <a:buFont typeface="Arial" panose="020B0604020202020204" pitchFamily="34" charset="0"/>
              <a:buNone/>
            </a:pPr>
            <a:endParaRPr lang="en-GB" sz="1200" b="0" dirty="0"/>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33</a:t>
            </a:fld>
            <a:endParaRPr lang="en-US"/>
          </a:p>
        </p:txBody>
      </p:sp>
    </p:spTree>
    <p:extLst>
      <p:ext uri="{BB962C8B-B14F-4D97-AF65-F5344CB8AC3E}">
        <p14:creationId xmlns:p14="http://schemas.microsoft.com/office/powerpoint/2010/main" val="1656947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Staubli</a:t>
            </a:r>
            <a:endParaRPr lang="en-US" dirty="0"/>
          </a:p>
          <a:p>
            <a:endParaRPr lang="en-US" dirty="0"/>
          </a:p>
          <a:p>
            <a:r>
              <a:rPr lang="en-US" dirty="0" err="1"/>
              <a:t>Combiac</a:t>
            </a:r>
            <a:r>
              <a:rPr lang="en-US" dirty="0"/>
              <a:t> connector</a:t>
            </a:r>
          </a:p>
          <a:p>
            <a:r>
              <a:rPr lang="en-GB"/>
              <a:t>HTA16 water connector</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34</a:t>
            </a:fld>
            <a:endParaRPr lang="en-US"/>
          </a:p>
        </p:txBody>
      </p:sp>
    </p:spTree>
    <p:extLst>
      <p:ext uri="{BB962C8B-B14F-4D97-AF65-F5344CB8AC3E}">
        <p14:creationId xmlns:p14="http://schemas.microsoft.com/office/powerpoint/2010/main" val="3251288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The most critical measurements of the tests (with Pt100 and strain gauges (SG)) revealed good agreement with the FEA calculations [4]:</a:t>
            </a:r>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35</a:t>
            </a:fld>
            <a:endParaRPr lang="en-US"/>
          </a:p>
        </p:txBody>
      </p:sp>
    </p:spTree>
    <p:extLst>
      <p:ext uri="{BB962C8B-B14F-4D97-AF65-F5344CB8AC3E}">
        <p14:creationId xmlns:p14="http://schemas.microsoft.com/office/powerpoint/2010/main" val="3708150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37</a:t>
            </a:fld>
            <a:endParaRPr lang="en-US"/>
          </a:p>
        </p:txBody>
      </p:sp>
    </p:spTree>
    <p:extLst>
      <p:ext uri="{BB962C8B-B14F-4D97-AF65-F5344CB8AC3E}">
        <p14:creationId xmlns:p14="http://schemas.microsoft.com/office/powerpoint/2010/main" val="3408412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endParaRPr lang="en-US"/>
          </a:p>
        </p:txBody>
      </p:sp>
      <p:sp>
        <p:nvSpPr>
          <p:cNvPr id="7" name="Footer Placeholder 7"/>
          <p:cNvSpPr>
            <a:spLocks noGrp="1"/>
          </p:cNvSpPr>
          <p:nvPr>
            <p:ph type="ftr" sz="quarter" idx="11"/>
          </p:nvPr>
        </p:nvSpPr>
        <p:spPr bwMode="auto"/>
        <p:txBody>
          <a:bodyPr/>
          <a:lstStyle/>
          <a:p>
            <a:pPr>
              <a:defRPr/>
            </a:pPr>
            <a:r>
              <a:rPr lang="en-GB"/>
              <a:t>Target design baseline and challenges | HI-ECN3 WP3 | Target &amp; Target Complex ICR</a:t>
            </a: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lgn="l" defTabSz="914400" eaLnBrk="1" hangingPunct="1">
              <a:spcBef>
                <a:spcPts val="400"/>
              </a:spcBef>
              <a:spcAft>
                <a:spcPts val="200"/>
              </a:spcAft>
              <a:buFont typeface="Arial"/>
              <a:defRPr lang="en-US" sz="2800" b="1" dirty="0">
                <a:solidFill>
                  <a:schemeClr val="tx2">
                    <a:lumMod val="50000"/>
                  </a:schemeClr>
                </a:solidFill>
                <a:latin typeface="+mn-lt"/>
                <a:ea typeface="+mn-ea"/>
                <a:cs typeface="+mn-cs"/>
              </a:defRPr>
            </a:lvl1pPr>
            <a:lvl2pPr algn="l" defTabSz="914400" eaLnBrk="1" hangingPunct="1">
              <a:lnSpc>
                <a:spcPct val="100000"/>
              </a:lnSpc>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vl4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4pPr>
          </a:lstStyle>
          <a:p>
            <a:pPr lvl="0">
              <a:defRPr/>
            </a:pPr>
            <a:r>
              <a:rPr lang="en-US" dirty="0"/>
              <a:t>Click to edit Master text styles</a:t>
            </a:r>
          </a:p>
          <a:p>
            <a:pPr lvl="1">
              <a:defRPr/>
            </a:pPr>
            <a:r>
              <a:rPr lang="en-US" dirty="0"/>
              <a:t>Second level</a:t>
            </a:r>
          </a:p>
          <a:p>
            <a:pPr lvl="2">
              <a:defRPr/>
            </a:pPr>
            <a:r>
              <a:rPr lang="en-US" dirty="0"/>
              <a:t>Third level</a:t>
            </a:r>
          </a:p>
          <a:p>
            <a:pPr lvl="3">
              <a:defRPr/>
            </a:pPr>
            <a:r>
              <a:rPr lang="en-US" dirty="0"/>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endParaRPr lang="en-US"/>
          </a:p>
        </p:txBody>
      </p:sp>
      <p:sp>
        <p:nvSpPr>
          <p:cNvPr id="8" name="Footer Placeholder 7"/>
          <p:cNvSpPr>
            <a:spLocks noGrp="1"/>
          </p:cNvSpPr>
          <p:nvPr>
            <p:ph type="ftr" sz="quarter" idx="15"/>
          </p:nvPr>
        </p:nvSpPr>
        <p:spPr bwMode="auto"/>
        <p:txBody>
          <a:bodyPr/>
          <a:lstStyle/>
          <a:p>
            <a:pPr>
              <a:defRPr/>
            </a:pPr>
            <a:r>
              <a:rPr lang="en-GB"/>
              <a:t>Target design baseline and challenges | HI-ECN3 WP3 | Target &amp; Target Complex ICR</a:t>
            </a:r>
            <a:endParaRPr lang="en-US"/>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lgn="l" defTabSz="914400" eaLnBrk="1" hangingPunct="1">
              <a:spcBef>
                <a:spcPts val="400"/>
              </a:spcBef>
              <a:spcAft>
                <a:spcPts val="200"/>
              </a:spcAft>
              <a:buFont typeface="Arial"/>
              <a:defRPr lang="en-US" sz="2800" b="1" dirty="0">
                <a:solidFill>
                  <a:schemeClr val="tx2">
                    <a:lumMod val="50000"/>
                  </a:schemeClr>
                </a:solidFill>
                <a:latin typeface="+mn-lt"/>
                <a:ea typeface="+mn-ea"/>
                <a:cs typeface="+mn-cs"/>
              </a:defRPr>
            </a:lvl1pPr>
            <a:lvl2pPr algn="l" defTabSz="914400" eaLnBrk="1" hangingPunct="1">
              <a:lnSpc>
                <a:spcPct val="100000"/>
              </a:lnSpc>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vl4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4pPr>
          </a:lstStyle>
          <a:p>
            <a:pPr lvl="0">
              <a:defRPr/>
            </a:pPr>
            <a:r>
              <a:rPr lang="en-US" dirty="0"/>
              <a:t>Click to edit Master text styles</a:t>
            </a:r>
          </a:p>
          <a:p>
            <a:pPr lvl="1">
              <a:defRPr/>
            </a:pPr>
            <a:r>
              <a:rPr lang="en-US" dirty="0"/>
              <a:t>Second level</a:t>
            </a:r>
          </a:p>
          <a:p>
            <a:pPr lvl="2">
              <a:defRPr/>
            </a:pPr>
            <a:r>
              <a:rPr lang="en-US" dirty="0"/>
              <a:t>Third level</a:t>
            </a:r>
          </a:p>
          <a:p>
            <a:pPr lvl="3">
              <a:defRPr/>
            </a:pPr>
            <a:r>
              <a:rPr lang="en-US" dirty="0"/>
              <a:t>Fourth level</a:t>
            </a:r>
          </a:p>
        </p:txBody>
      </p:sp>
      <p:sp>
        <p:nvSpPr>
          <p:cNvPr id="6" name="Date Placeholder 3"/>
          <p:cNvSpPr>
            <a:spLocks noGrp="1"/>
          </p:cNvSpPr>
          <p:nvPr>
            <p:ph type="dt" sz="half" idx="14"/>
          </p:nvPr>
        </p:nvSpPr>
        <p:spPr bwMode="auto"/>
        <p:txBody>
          <a:bodyPr/>
          <a:lstStyle/>
          <a:p>
            <a:pPr>
              <a:defRPr/>
            </a:pPr>
            <a:endParaRPr lang="en-US"/>
          </a:p>
        </p:txBody>
      </p:sp>
      <p:sp>
        <p:nvSpPr>
          <p:cNvPr id="7" name="Footer Placeholder 7"/>
          <p:cNvSpPr>
            <a:spLocks noGrp="1"/>
          </p:cNvSpPr>
          <p:nvPr>
            <p:ph type="ftr" sz="quarter" idx="15"/>
          </p:nvPr>
        </p:nvSpPr>
        <p:spPr bwMode="auto"/>
        <p:txBody>
          <a:bodyPr/>
          <a:lstStyle/>
          <a:p>
            <a:pPr>
              <a:defRPr/>
            </a:pPr>
            <a:r>
              <a:rPr lang="en-GB"/>
              <a:t>Target design baseline and challenges | HI-ECN3 WP3 | Target &amp; Target Complex ICR</a:t>
            </a: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lgn="l" defTabSz="914400" eaLnBrk="1" hangingPunct="1">
              <a:spcBef>
                <a:spcPts val="400"/>
              </a:spcBef>
              <a:spcAft>
                <a:spcPts val="200"/>
              </a:spcAft>
              <a:buFont typeface="Arial"/>
              <a:defRPr lang="en-US" sz="2800" b="1" dirty="0">
                <a:solidFill>
                  <a:schemeClr val="tx2">
                    <a:lumMod val="50000"/>
                  </a:schemeClr>
                </a:solidFill>
                <a:latin typeface="+mn-lt"/>
                <a:ea typeface="+mn-ea"/>
                <a:cs typeface="+mn-cs"/>
              </a:defRPr>
            </a:lvl1pPr>
            <a:lvl2pPr algn="l" defTabSz="914400" eaLnBrk="1" hangingPunct="1">
              <a:lnSpc>
                <a:spcPct val="120000"/>
              </a:lnSpc>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vl4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4pPr>
          </a:lstStyle>
          <a:p>
            <a:pPr lvl="0">
              <a:defRPr/>
            </a:pPr>
            <a:r>
              <a:rPr lang="en-US" dirty="0"/>
              <a:t>Click to edit Master text styles</a:t>
            </a:r>
          </a:p>
          <a:p>
            <a:pPr lvl="1">
              <a:defRPr/>
            </a:pPr>
            <a:r>
              <a:rPr lang="en-US" dirty="0"/>
              <a:t>Second level</a:t>
            </a:r>
          </a:p>
          <a:p>
            <a:pPr lvl="2">
              <a:defRPr/>
            </a:pPr>
            <a:r>
              <a:rPr lang="en-US" dirty="0"/>
              <a:t>Third level</a:t>
            </a:r>
          </a:p>
          <a:p>
            <a:pPr lvl="3">
              <a:defRPr/>
            </a:pPr>
            <a:r>
              <a:rPr lang="en-US" dirty="0"/>
              <a:t>Fourth level</a:t>
            </a:r>
          </a:p>
        </p:txBody>
      </p:sp>
      <p:sp>
        <p:nvSpPr>
          <p:cNvPr id="6" name="Date Placeholder 3"/>
          <p:cNvSpPr>
            <a:spLocks noGrp="1"/>
          </p:cNvSpPr>
          <p:nvPr>
            <p:ph type="dt" sz="half" idx="14"/>
          </p:nvPr>
        </p:nvSpPr>
        <p:spPr bwMode="auto"/>
        <p:txBody>
          <a:bodyPr/>
          <a:lstStyle/>
          <a:p>
            <a:pPr>
              <a:defRPr/>
            </a:pPr>
            <a:endParaRPr lang="en-US"/>
          </a:p>
        </p:txBody>
      </p:sp>
      <p:sp>
        <p:nvSpPr>
          <p:cNvPr id="7" name="Footer Placeholder 7"/>
          <p:cNvSpPr>
            <a:spLocks noGrp="1"/>
          </p:cNvSpPr>
          <p:nvPr>
            <p:ph type="ftr" sz="quarter" idx="15"/>
          </p:nvPr>
        </p:nvSpPr>
        <p:spPr bwMode="auto"/>
        <p:txBody>
          <a:bodyPr/>
          <a:lstStyle/>
          <a:p>
            <a:pPr>
              <a:defRPr/>
            </a:pPr>
            <a:r>
              <a:rPr lang="en-GB"/>
              <a:t>Target design baseline and challenges | HI-ECN3 WP3 | Target &amp; Target Complex ICR</a:t>
            </a: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endParaRPr lang="en-US"/>
          </a:p>
        </p:txBody>
      </p:sp>
      <p:sp>
        <p:nvSpPr>
          <p:cNvPr id="9" name="Footer Placeholder 5"/>
          <p:cNvSpPr>
            <a:spLocks noGrp="1"/>
          </p:cNvSpPr>
          <p:nvPr>
            <p:ph type="ftr" sz="quarter" idx="16"/>
          </p:nvPr>
        </p:nvSpPr>
        <p:spPr bwMode="auto"/>
        <p:txBody>
          <a:bodyPr/>
          <a:lstStyle/>
          <a:p>
            <a:pPr>
              <a:defRPr/>
            </a:pPr>
            <a:r>
              <a:rPr lang="en-GB"/>
              <a:t>Target design baseline and challenges | HI-ECN3 WP3 | Target &amp; Target Complex ICR</a:t>
            </a:r>
            <a:endParaRPr lang="en-US"/>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endParaRPr lang="en-US"/>
          </a:p>
        </p:txBody>
      </p:sp>
      <p:sp>
        <p:nvSpPr>
          <p:cNvPr id="12" name="Footer Placeholder 5"/>
          <p:cNvSpPr>
            <a:spLocks noGrp="1"/>
          </p:cNvSpPr>
          <p:nvPr>
            <p:ph type="ftr" sz="quarter" idx="18"/>
          </p:nvPr>
        </p:nvSpPr>
        <p:spPr bwMode="auto"/>
        <p:txBody>
          <a:bodyPr/>
          <a:lstStyle/>
          <a:p>
            <a:pPr>
              <a:defRPr/>
            </a:pPr>
            <a:r>
              <a:rPr lang="en-GB"/>
              <a:t>Target design baseline and challenges | HI-ECN3 WP3 | Target &amp; Target Complex ICR</a:t>
            </a:r>
            <a:endParaRPr lang="en-US"/>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lvl1pPr algn="l" defTabSz="914400" eaLnBrk="1" hangingPunct="1">
              <a:spcBef>
                <a:spcPts val="400"/>
              </a:spcBef>
              <a:spcAft>
                <a:spcPts val="200"/>
              </a:spcAft>
              <a:buFont typeface="Arial"/>
              <a:defRPr lang="en-US" sz="2800" b="1" dirty="0">
                <a:solidFill>
                  <a:schemeClr val="tx2">
                    <a:lumMod val="50000"/>
                  </a:schemeClr>
                </a:solidFill>
                <a:latin typeface="+mn-lt"/>
                <a:ea typeface="+mn-ea"/>
                <a:cs typeface="+mn-cs"/>
              </a:defRPr>
            </a:lvl1pPr>
            <a:lvl2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stStyle>
          <a:p>
            <a:pPr lvl="0">
              <a:defRPr/>
            </a:pPr>
            <a:r>
              <a:rPr lang="en-US" dirty="0"/>
              <a:t>Click to 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267201" y="4294188"/>
            <a:ext cx="3665537" cy="1906587"/>
          </a:xfrm>
        </p:spPr>
        <p:txBody>
          <a:bodyPr/>
          <a:lstStyle>
            <a:lvl1pPr algn="l" defTabSz="914400" eaLnBrk="1" hangingPunct="1">
              <a:spcBef>
                <a:spcPts val="400"/>
              </a:spcBef>
              <a:spcAft>
                <a:spcPts val="200"/>
              </a:spcAft>
              <a:buFont typeface="Arial"/>
              <a:defRPr lang="en-US" sz="2800" b="1" dirty="0">
                <a:solidFill>
                  <a:schemeClr val="tx2">
                    <a:lumMod val="50000"/>
                  </a:schemeClr>
                </a:solidFill>
                <a:latin typeface="+mn-lt"/>
                <a:ea typeface="+mn-ea"/>
                <a:cs typeface="+mn-cs"/>
              </a:defRPr>
            </a:lvl1pPr>
            <a:lvl2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stStyle>
          <a:p>
            <a:pPr lvl="0">
              <a:defRPr/>
            </a:pPr>
            <a:r>
              <a:rPr lang="en-US" dirty="0"/>
              <a:t>Click to 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endParaRPr lang="en-US"/>
          </a:p>
        </p:txBody>
      </p:sp>
      <p:sp>
        <p:nvSpPr>
          <p:cNvPr id="9" name="Footer Placeholder 3"/>
          <p:cNvSpPr>
            <a:spLocks noGrp="1"/>
          </p:cNvSpPr>
          <p:nvPr>
            <p:ph type="ftr" sz="quarter" idx="17"/>
          </p:nvPr>
        </p:nvSpPr>
        <p:spPr bwMode="auto"/>
        <p:txBody>
          <a:bodyPr/>
          <a:lstStyle/>
          <a:p>
            <a:pPr>
              <a:defRPr/>
            </a:pPr>
            <a:r>
              <a:rPr lang="en-GB"/>
              <a:t>Target design baseline and challenges | HI-ECN3 WP3 | Target &amp; Target Complex ICR</a:t>
            </a: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lvl1pPr algn="l" defTabSz="914400" eaLnBrk="1" hangingPunct="1">
              <a:spcBef>
                <a:spcPts val="400"/>
              </a:spcBef>
              <a:spcAft>
                <a:spcPts val="200"/>
              </a:spcAft>
              <a:buFont typeface="Arial"/>
              <a:defRPr lang="en-US" sz="2800" b="1" dirty="0">
                <a:solidFill>
                  <a:schemeClr val="tx2">
                    <a:lumMod val="50000"/>
                  </a:schemeClr>
                </a:solidFill>
                <a:latin typeface="+mn-lt"/>
                <a:ea typeface="+mn-ea"/>
                <a:cs typeface="+mn-cs"/>
              </a:defRPr>
            </a:lvl1pPr>
            <a:lvl2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stStyle>
          <a:p>
            <a:pPr lvl="0">
              <a:defRPr/>
            </a:pPr>
            <a:r>
              <a:rPr lang="en-US" dirty="0"/>
              <a:t>Click to edit Master text styles</a:t>
            </a:r>
          </a:p>
          <a:p>
            <a:pPr lvl="1">
              <a:defRPr/>
            </a:pPr>
            <a:r>
              <a:rPr lang="en-US" dirty="0"/>
              <a:t>Second level</a:t>
            </a:r>
          </a:p>
          <a:p>
            <a:pPr lvl="2">
              <a:defRPr/>
            </a:pPr>
            <a:r>
              <a:rPr lang="en-US" dirty="0"/>
              <a:t>Third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endParaRPr lang="en-US"/>
          </a:p>
        </p:txBody>
      </p:sp>
      <p:sp>
        <p:nvSpPr>
          <p:cNvPr id="7" name="Footer Placeholder 7"/>
          <p:cNvSpPr>
            <a:spLocks noGrp="1"/>
          </p:cNvSpPr>
          <p:nvPr>
            <p:ph type="ftr" sz="quarter" idx="11"/>
          </p:nvPr>
        </p:nvSpPr>
        <p:spPr bwMode="auto"/>
        <p:txBody>
          <a:bodyPr/>
          <a:lstStyle/>
          <a:p>
            <a:pPr>
              <a:defRPr/>
            </a:pPr>
            <a:r>
              <a:rPr lang="en-GB"/>
              <a:t>Target design baseline and challenges | HI-ECN3 WP3 | Target &amp; Target Complex ICR</a:t>
            </a: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endParaRPr lang="en-US"/>
          </a:p>
        </p:txBody>
      </p:sp>
      <p:sp>
        <p:nvSpPr>
          <p:cNvPr id="5" name="Footer Placeholder 5"/>
          <p:cNvSpPr>
            <a:spLocks noGrp="1"/>
          </p:cNvSpPr>
          <p:nvPr>
            <p:ph type="ftr" sz="quarter" idx="11"/>
          </p:nvPr>
        </p:nvSpPr>
        <p:spPr bwMode="auto"/>
        <p:txBody>
          <a:bodyPr/>
          <a:lstStyle/>
          <a:p>
            <a:pPr>
              <a:defRPr/>
            </a:pPr>
            <a:r>
              <a:rPr lang="en-GB"/>
              <a:t>Target design baseline and challenges | HI-ECN3 WP3 | Target &amp; Target Complex ICR</a:t>
            </a:r>
            <a:endParaRPr lang="en-US"/>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3647728" y="757891"/>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pic>
        <p:nvPicPr>
          <p:cNvPr id="8" name="Picture 4">
            <a:extLst>
              <a:ext uri="{FF2B5EF4-FFF2-40B4-BE49-F238E27FC236}">
                <a16:creationId xmlns:a16="http://schemas.microsoft.com/office/drawing/2014/main" id="{9C586C67-E5AB-2148-8000-3D5AD3404719}"/>
              </a:ext>
            </a:extLst>
          </p:cNvPr>
          <p:cNvPicPr>
            <a:picLocks noChangeAspect="1" noChangeArrowheads="1"/>
          </p:cNvPicPr>
          <p:nvPr userDrawn="1"/>
        </p:nvPicPr>
        <p:blipFill>
          <a:blip r:embed="rId3">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990132" y="216024"/>
            <a:ext cx="2996952"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62302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lgn="l" defTabSz="914400" eaLnBrk="1" hangingPunct="1">
              <a:spcBef>
                <a:spcPts val="400"/>
              </a:spcBef>
              <a:spcAft>
                <a:spcPts val="200"/>
              </a:spcAft>
              <a:buFont typeface="Arial"/>
              <a:defRPr lang="en-US" sz="2800" b="1" dirty="0">
                <a:solidFill>
                  <a:schemeClr val="tx2">
                    <a:lumMod val="50000"/>
                  </a:schemeClr>
                </a:solidFill>
                <a:latin typeface="+mn-lt"/>
                <a:ea typeface="+mn-ea"/>
                <a:cs typeface="+mn-cs"/>
              </a:defRPr>
            </a:lvl1pPr>
            <a:lvl2pPr marL="324000" indent="-324000" algn="l" defTabSz="914400" eaLnBrk="1" hangingPunct="1">
              <a:spcBef>
                <a:spcPts val="400"/>
              </a:spcBef>
              <a:spcAft>
                <a:spcPts val="200"/>
              </a:spcAft>
              <a:buFont typeface="Arial"/>
              <a:buChar char="•"/>
              <a:defRPr lang="en-US" sz="2800" b="0" dirty="0">
                <a:solidFill>
                  <a:schemeClr val="tx2">
                    <a:lumMod val="50000"/>
                  </a:schemeClr>
                </a:solidFill>
                <a:latin typeface="+mn-lt"/>
                <a:ea typeface="+mn-ea"/>
                <a:cs typeface="+mn-cs"/>
              </a:defRPr>
            </a:lvl2pPr>
            <a:lvl3pPr marL="648000" indent="-324000" algn="l" defTabSz="914400" eaLnBrk="1" hangingPunct="1">
              <a:spcBef>
                <a:spcPts val="400"/>
              </a:spcBef>
              <a:spcAft>
                <a:spcPts val="200"/>
              </a:spcAft>
              <a:buSzPct val="100000"/>
              <a:buFont typeface="Arial"/>
              <a:buChar char="•"/>
              <a:defRPr lang="en-US" sz="2800" b="0" dirty="0">
                <a:solidFill>
                  <a:schemeClr val="tx2">
                    <a:lumMod val="50000"/>
                  </a:schemeClr>
                </a:solidFill>
                <a:latin typeface="+mn-lt"/>
                <a:ea typeface="+mn-ea"/>
                <a:cs typeface="+mn-cs"/>
              </a:defRPr>
            </a:lvl3pPr>
            <a:lvl4pPr marL="972000" indent="-324000" algn="l" defTabSz="914400" eaLnBrk="1" hangingPunct="1">
              <a:spcBef>
                <a:spcPts val="400"/>
              </a:spcBef>
              <a:spcAft>
                <a:spcPts val="200"/>
              </a:spcAft>
              <a:buSzPct val="100000"/>
              <a:buFont typeface="Arial"/>
              <a:buChar char="•"/>
              <a:defRPr lang="en-US" sz="2800" b="0" dirty="0">
                <a:solidFill>
                  <a:schemeClr val="tx2">
                    <a:lumMod val="50000"/>
                  </a:schemeClr>
                </a:solidFill>
                <a:latin typeface="+mn-lt"/>
                <a:ea typeface="+mn-ea"/>
                <a:cs typeface="+mn-cs"/>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p>
          <a:p>
            <a:pPr lvl="1">
              <a:defRPr/>
            </a:pPr>
            <a:r>
              <a:rPr lang="en-US" dirty="0"/>
              <a:t>Second level</a:t>
            </a:r>
          </a:p>
          <a:p>
            <a:pPr lvl="2">
              <a:defRPr/>
            </a:pPr>
            <a:r>
              <a:rPr lang="en-US" dirty="0"/>
              <a:t>Third level</a:t>
            </a:r>
          </a:p>
          <a:p>
            <a:pPr lvl="3">
              <a:defRPr/>
            </a:pPr>
            <a:r>
              <a:rPr lang="en-US" dirty="0"/>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GB"/>
              <a:t>Target design baseline and challenges | HI-ECN3 WP3 | Target &amp; Target Complex ICR</a:t>
            </a:r>
            <a:endParaRPr lang="en-US"/>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lgn="l" defTabSz="914400" eaLnBrk="1" hangingPunct="1">
              <a:spcBef>
                <a:spcPts val="400"/>
              </a:spcBef>
              <a:spcAft>
                <a:spcPts val="200"/>
              </a:spcAft>
              <a:buFont typeface="Arial"/>
              <a:buChar char="•"/>
              <a:defRPr sz="2800" b="1" dirty="0">
                <a:solidFill>
                  <a:schemeClr val="tx2">
                    <a:lumMod val="50000"/>
                  </a:schemeClr>
                </a:solidFill>
                <a:latin typeface="+mn-lt"/>
                <a:ea typeface="+mn-ea"/>
                <a:cs typeface="+mn-cs"/>
              </a:defRPr>
            </a:lvl1pPr>
            <a:lvl2pPr marL="628650" indent="-261938" algn="l" defTabSz="914400" eaLnBrk="1" hangingPunct="1">
              <a:spcBef>
                <a:spcPts val="400"/>
              </a:spcBef>
              <a:spcAft>
                <a:spcPts val="200"/>
              </a:spcAft>
              <a:buFont typeface="Arial"/>
              <a:buChar char="•"/>
              <a:defRPr sz="2800" b="0" dirty="0">
                <a:solidFill>
                  <a:schemeClr val="tx2">
                    <a:lumMod val="50000"/>
                  </a:schemeClr>
                </a:solidFill>
                <a:latin typeface="+mn-lt"/>
                <a:ea typeface="+mn-ea"/>
                <a:cs typeface="+mn-cs"/>
              </a:defRPr>
            </a:lvl2pPr>
            <a:lvl3pPr marL="889000" indent="-260350" algn="l" defTabSz="914400" eaLnBrk="1" hangingPunct="1">
              <a:spcBef>
                <a:spcPts val="400"/>
              </a:spcBef>
              <a:spcAft>
                <a:spcPts val="200"/>
              </a:spcAft>
              <a:buSzPct val="100000"/>
              <a:buFont typeface="Arial"/>
              <a:buChar char="•"/>
              <a:defRPr sz="2800" b="0" dirty="0">
                <a:solidFill>
                  <a:schemeClr val="tx2">
                    <a:lumMod val="50000"/>
                  </a:schemeClr>
                </a:solidFill>
                <a:latin typeface="+mn-lt"/>
                <a:ea typeface="+mn-ea"/>
                <a:cs typeface="+mn-cs"/>
              </a:defRPr>
            </a:lvl3pPr>
            <a:lvl4pPr marL="1209675" indent="-269875" algn="l" defTabSz="914400" eaLnBrk="1" hangingPunct="1">
              <a:spcBef>
                <a:spcPts val="400"/>
              </a:spcBef>
              <a:spcAft>
                <a:spcPts val="200"/>
              </a:spcAft>
              <a:buSzPct val="100000"/>
              <a:buFont typeface="Arial"/>
              <a:buChar char="•"/>
              <a:defRPr sz="2800" b="0" dirty="0">
                <a:solidFill>
                  <a:schemeClr val="tx2">
                    <a:lumMod val="50000"/>
                  </a:schemeClr>
                </a:solidFill>
                <a:latin typeface="+mn-lt"/>
                <a:ea typeface="+mn-ea"/>
                <a:cs typeface="+mn-cs"/>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r>
              <a:rPr lang="en-GB"/>
              <a:t>Target design baseline and challenges | HI-ECN3 WP3 | Target &amp; Target Complex ICR</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endParaRPr lang="en-US"/>
          </a:p>
        </p:txBody>
      </p:sp>
      <p:sp>
        <p:nvSpPr>
          <p:cNvPr id="6" name="Footer Placeholder 11"/>
          <p:cNvSpPr>
            <a:spLocks noGrp="1"/>
          </p:cNvSpPr>
          <p:nvPr>
            <p:ph type="ftr" sz="quarter" idx="11"/>
          </p:nvPr>
        </p:nvSpPr>
        <p:spPr bwMode="auto"/>
        <p:txBody>
          <a:bodyPr/>
          <a:lstStyle/>
          <a:p>
            <a:pPr>
              <a:defRPr/>
            </a:pPr>
            <a:r>
              <a:rPr lang="en-GB"/>
              <a:t>Target design baseline and challenges | HI-ECN3 WP3 | Target &amp; Target Complex ICR</a:t>
            </a:r>
            <a:endParaRPr lang="en-US"/>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r>
              <a:rPr lang="en-GB"/>
              <a:t>Target design baseline and challenges | HI-ECN3 WP3 | Target &amp; Target Complex ICR</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lvl1pPr algn="l" defTabSz="914400" eaLnBrk="1" hangingPunct="1">
              <a:spcBef>
                <a:spcPts val="400"/>
              </a:spcBef>
              <a:spcAft>
                <a:spcPts val="200"/>
              </a:spcAft>
              <a:buFont typeface="Arial"/>
              <a:defRPr lang="en-US" sz="2800" b="1" dirty="0">
                <a:solidFill>
                  <a:schemeClr val="tx2">
                    <a:lumMod val="50000"/>
                  </a:schemeClr>
                </a:solidFill>
                <a:latin typeface="+mn-lt"/>
                <a:ea typeface="+mn-ea"/>
                <a:cs typeface="+mn-cs"/>
              </a:defRPr>
            </a:lvl1pPr>
            <a:lvl2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vl4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4pPr>
          </a:lstStyle>
          <a:p>
            <a:pPr lvl="0">
              <a:defRPr/>
            </a:pPr>
            <a:r>
              <a:rPr lang="en-US" dirty="0"/>
              <a:t>Click to edit Master text styles</a:t>
            </a:r>
          </a:p>
          <a:p>
            <a:pPr lvl="1">
              <a:defRPr/>
            </a:pPr>
            <a:r>
              <a:rPr lang="en-US" dirty="0"/>
              <a:t>Second level</a:t>
            </a:r>
          </a:p>
          <a:p>
            <a:pPr lvl="2">
              <a:defRPr/>
            </a:pPr>
            <a:r>
              <a:rPr lang="en-US" dirty="0"/>
              <a:t>Third level</a:t>
            </a:r>
          </a:p>
          <a:p>
            <a:pPr lvl="3">
              <a:defRPr/>
            </a:pPr>
            <a:r>
              <a:rPr lang="en-US" dirty="0"/>
              <a:t>Fourth level</a:t>
            </a:r>
          </a:p>
        </p:txBody>
      </p:sp>
      <p:sp>
        <p:nvSpPr>
          <p:cNvPr id="6" name="Content Placeholder 3"/>
          <p:cNvSpPr>
            <a:spLocks noGrp="1"/>
          </p:cNvSpPr>
          <p:nvPr>
            <p:ph sz="half" idx="2"/>
          </p:nvPr>
        </p:nvSpPr>
        <p:spPr bwMode="auto">
          <a:xfrm>
            <a:off x="6172199" y="1592264"/>
            <a:ext cx="5611813" cy="4608511"/>
          </a:xfrm>
        </p:spPr>
        <p:txBody>
          <a:bodyPr/>
          <a:lstStyle>
            <a:lvl1pPr algn="l" defTabSz="914400" eaLnBrk="1" hangingPunct="1">
              <a:spcBef>
                <a:spcPts val="400"/>
              </a:spcBef>
              <a:spcAft>
                <a:spcPts val="200"/>
              </a:spcAft>
              <a:buFont typeface="Arial"/>
              <a:defRPr lang="en-US" sz="2800" b="1" dirty="0">
                <a:solidFill>
                  <a:schemeClr val="tx2">
                    <a:lumMod val="50000"/>
                  </a:schemeClr>
                </a:solidFill>
                <a:latin typeface="+mn-lt"/>
                <a:ea typeface="+mn-ea"/>
                <a:cs typeface="+mn-cs"/>
              </a:defRPr>
            </a:lvl1pPr>
            <a:lvl2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vl4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4pPr>
          </a:lstStyle>
          <a:p>
            <a:pPr lvl="0">
              <a:defRPr/>
            </a:pPr>
            <a:r>
              <a:rPr lang="en-US" dirty="0"/>
              <a:t>Click to edit Master text styles</a:t>
            </a:r>
          </a:p>
          <a:p>
            <a:pPr lvl="1">
              <a:defRPr/>
            </a:pPr>
            <a:r>
              <a:rPr lang="en-US" dirty="0"/>
              <a:t>Second level</a:t>
            </a:r>
          </a:p>
          <a:p>
            <a:pPr lvl="2">
              <a:defRPr/>
            </a:pPr>
            <a:r>
              <a:rPr lang="en-US" dirty="0"/>
              <a:t>Third level</a:t>
            </a:r>
          </a:p>
          <a:p>
            <a:pPr lvl="3">
              <a:defRPr/>
            </a:pPr>
            <a:r>
              <a:rPr lang="en-US" dirty="0"/>
              <a:t>Fourth level</a:t>
            </a:r>
          </a:p>
        </p:txBody>
      </p:sp>
      <p:sp>
        <p:nvSpPr>
          <p:cNvPr id="7" name="Date Placeholder 7"/>
          <p:cNvSpPr>
            <a:spLocks noGrp="1"/>
          </p:cNvSpPr>
          <p:nvPr>
            <p:ph type="dt" sz="half" idx="10"/>
          </p:nvPr>
        </p:nvSpPr>
        <p:spPr bwMode="auto"/>
        <p:txBody>
          <a:bodyPr/>
          <a:lstStyle/>
          <a:p>
            <a:pPr>
              <a:defRPr/>
            </a:pPr>
            <a:endParaRPr lang="en-US"/>
          </a:p>
        </p:txBody>
      </p:sp>
      <p:sp>
        <p:nvSpPr>
          <p:cNvPr id="8" name="Footer Placeholder 8"/>
          <p:cNvSpPr>
            <a:spLocks noGrp="1"/>
          </p:cNvSpPr>
          <p:nvPr>
            <p:ph type="ftr" sz="quarter" idx="11"/>
          </p:nvPr>
        </p:nvSpPr>
        <p:spPr bwMode="auto"/>
        <p:txBody>
          <a:bodyPr/>
          <a:lstStyle/>
          <a:p>
            <a:pPr>
              <a:defRPr/>
            </a:pPr>
            <a:r>
              <a:rPr lang="en-GB"/>
              <a:t>Target design baseline and challenges | HI-ECN3 WP3 | Target &amp; Target Complex ICR</a:t>
            </a:r>
            <a:endParaRPr lang="en-US"/>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lgn="l" defTabSz="914400" eaLnBrk="1" hangingPunct="1">
              <a:spcBef>
                <a:spcPts val="400"/>
              </a:spcBef>
              <a:spcAft>
                <a:spcPts val="200"/>
              </a:spcAft>
              <a:buFont typeface="Arial"/>
              <a:buChar char="•"/>
              <a:defRPr lang="en-US" sz="2800" b="1" dirty="0">
                <a:solidFill>
                  <a:schemeClr val="tx2">
                    <a:lumMod val="50000"/>
                  </a:schemeClr>
                </a:solidFill>
                <a:latin typeface="+mn-lt"/>
                <a:ea typeface="+mn-ea"/>
                <a:cs typeface="+mn-cs"/>
              </a:defRPr>
            </a:lvl1pPr>
            <a:lvl2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vl4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4pPr>
          </a:lstStyle>
          <a:p>
            <a:pPr lvl="0">
              <a:defRPr/>
            </a:pPr>
            <a:r>
              <a:rPr lang="en-US" dirty="0"/>
              <a:t>Click to edit Master text styles</a:t>
            </a:r>
          </a:p>
          <a:p>
            <a:pPr lvl="1">
              <a:defRPr/>
            </a:pPr>
            <a:r>
              <a:rPr lang="en-US" dirty="0"/>
              <a:t>Second level</a:t>
            </a:r>
          </a:p>
          <a:p>
            <a:pPr lvl="2">
              <a:defRPr/>
            </a:pPr>
            <a:r>
              <a:rPr lang="en-US" dirty="0"/>
              <a:t>Third level</a:t>
            </a:r>
          </a:p>
          <a:p>
            <a:pPr lvl="3">
              <a:defRPr/>
            </a:pPr>
            <a:r>
              <a:rPr lang="en-US" dirty="0"/>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lgn="l" defTabSz="914400" eaLnBrk="1" hangingPunct="1">
              <a:spcBef>
                <a:spcPts val="400"/>
              </a:spcBef>
              <a:spcAft>
                <a:spcPts val="200"/>
              </a:spcAft>
              <a:buFont typeface="Arial"/>
              <a:buChar char="•"/>
              <a:defRPr lang="en-US" sz="2800" b="1" dirty="0">
                <a:solidFill>
                  <a:schemeClr val="tx2">
                    <a:lumMod val="50000"/>
                  </a:schemeClr>
                </a:solidFill>
                <a:latin typeface="+mn-lt"/>
                <a:ea typeface="+mn-ea"/>
                <a:cs typeface="+mn-cs"/>
              </a:defRPr>
            </a:lvl1pPr>
            <a:lvl2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2pPr>
            <a:lvl3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3pPr>
            <a:lvl4pPr algn="l" defTabSz="914400" eaLnBrk="1" hangingPunct="1">
              <a:spcBef>
                <a:spcPts val="400"/>
              </a:spcBef>
              <a:spcAft>
                <a:spcPts val="200"/>
              </a:spcAft>
              <a:buFont typeface="Arial"/>
              <a:defRPr lang="en-US" sz="2800" b="0" dirty="0">
                <a:solidFill>
                  <a:schemeClr val="tx2">
                    <a:lumMod val="50000"/>
                  </a:schemeClr>
                </a:solidFill>
                <a:latin typeface="+mn-lt"/>
                <a:ea typeface="+mn-ea"/>
                <a:cs typeface="+mn-cs"/>
              </a:defRPr>
            </a:lvl4pPr>
          </a:lstStyle>
          <a:p>
            <a:pPr lvl="0">
              <a:defRPr/>
            </a:pPr>
            <a:r>
              <a:rPr lang="en-US" dirty="0"/>
              <a:t>Click to edit Master text styles</a:t>
            </a:r>
          </a:p>
          <a:p>
            <a:pPr lvl="1">
              <a:defRPr/>
            </a:pPr>
            <a:r>
              <a:rPr lang="en-US" dirty="0"/>
              <a:t>Second level</a:t>
            </a:r>
          </a:p>
          <a:p>
            <a:pPr lvl="2">
              <a:defRPr/>
            </a:pPr>
            <a:r>
              <a:rPr lang="en-US" dirty="0"/>
              <a:t>Third level</a:t>
            </a:r>
          </a:p>
          <a:p>
            <a:pPr lvl="3">
              <a:defRPr/>
            </a:pPr>
            <a:r>
              <a:rPr lang="en-US" dirty="0"/>
              <a:t>Fourth level</a:t>
            </a:r>
          </a:p>
        </p:txBody>
      </p:sp>
      <p:sp>
        <p:nvSpPr>
          <p:cNvPr id="9" name="Date Placeholder 9"/>
          <p:cNvSpPr>
            <a:spLocks noGrp="1"/>
          </p:cNvSpPr>
          <p:nvPr>
            <p:ph type="dt" sz="half" idx="10"/>
          </p:nvPr>
        </p:nvSpPr>
        <p:spPr bwMode="auto"/>
        <p:txBody>
          <a:bodyPr/>
          <a:lstStyle/>
          <a:p>
            <a:pPr>
              <a:defRPr/>
            </a:pPr>
            <a:endParaRPr lang="en-US"/>
          </a:p>
        </p:txBody>
      </p:sp>
      <p:sp>
        <p:nvSpPr>
          <p:cNvPr id="10" name="Footer Placeholder 10"/>
          <p:cNvSpPr>
            <a:spLocks noGrp="1"/>
          </p:cNvSpPr>
          <p:nvPr>
            <p:ph type="ftr" sz="quarter" idx="11"/>
          </p:nvPr>
        </p:nvSpPr>
        <p:spPr bwMode="auto"/>
        <p:txBody>
          <a:bodyPr/>
          <a:lstStyle/>
          <a:p>
            <a:pPr>
              <a:defRPr/>
            </a:pPr>
            <a:r>
              <a:rPr lang="en-GB"/>
              <a:t>Target design baseline and challenges | HI-ECN3 WP3 | Target &amp; Target Complex ICR</a:t>
            </a:r>
            <a:endParaRPr lang="en-US"/>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20"/>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50">
                <a:solidFill>
                  <a:schemeClr val="bg1"/>
                </a:solidFill>
              </a:defRPr>
            </a:lvl1pPr>
          </a:lstStyle>
          <a:p>
            <a:pPr>
              <a:defRPr/>
            </a:pPr>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50">
                <a:solidFill>
                  <a:schemeClr val="bg1"/>
                </a:solidFill>
              </a:defRPr>
            </a:lvl1pPr>
          </a:lstStyle>
          <a:p>
            <a:pPr>
              <a:defRPr/>
            </a:pPr>
            <a:fld id="{36B5EA5A-BC32-A742-B11B-8E7414D5B535}" type="slidenum">
              <a:rPr lang="en-US" smtClean="0"/>
              <a:pPr>
                <a:defRPr/>
              </a:pPr>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400">
                <a:solidFill>
                  <a:schemeClr val="bg1"/>
                </a:solidFill>
              </a:defRPr>
            </a:lvl1pPr>
          </a:lstStyle>
          <a:p>
            <a:pPr>
              <a:defRPr/>
            </a:pPr>
            <a:r>
              <a:rPr lang="en-GB"/>
              <a:t>Target design baseline and challenges | HI-ECN3 WP3 | Target &amp; Target Complex ICR</a:t>
            </a:r>
            <a:endParaRPr lang="en-US"/>
          </a:p>
        </p:txBody>
      </p:sp>
      <p:pic>
        <p:nvPicPr>
          <p:cNvPr id="10" name="Picture 4">
            <a:extLst>
              <a:ext uri="{FF2B5EF4-FFF2-40B4-BE49-F238E27FC236}">
                <a16:creationId xmlns:a16="http://schemas.microsoft.com/office/drawing/2014/main" id="{9F5DECC8-1817-1C40-A787-5BBEA9EC14FB}"/>
              </a:ext>
            </a:extLst>
          </p:cNvPr>
          <p:cNvPicPr>
            <a:picLocks noChangeAspect="1" noChangeArrowheads="1"/>
          </p:cNvPicPr>
          <p:nvPr userDrawn="1"/>
        </p:nvPicPr>
        <p:blipFill>
          <a:blip r:embed="rId21">
            <a:biLevel thresh="25000"/>
            <a:extLst>
              <a:ext uri="{BEBA8EAE-BF5A-486C-A8C5-ECC9F3942E4B}">
                <a14:imgProps xmlns:a14="http://schemas.microsoft.com/office/drawing/2010/main">
                  <a14:imgLayer r:embed="rId22">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991544" y="6258472"/>
            <a:ext cx="681255" cy="68125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7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6" r:id="rId16"/>
    <p:sldLayoutId id="2147483668" r:id="rId17"/>
    <p:sldLayoutId id="2147483669" r:id="rId18"/>
  </p:sldLayoutIdLst>
  <p:hf hd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400"/>
        </a:spcBef>
        <a:spcAft>
          <a:spcPts val="2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400"/>
        </a:spcBef>
        <a:spcAft>
          <a:spcPts val="200"/>
        </a:spcAft>
        <a:buFont typeface="Arial"/>
        <a:buChar char="•"/>
        <a:defRPr sz="2800">
          <a:solidFill>
            <a:schemeClr val="tx2">
              <a:lumMod val="50000"/>
            </a:schemeClr>
          </a:solidFill>
          <a:latin typeface="+mn-lt"/>
          <a:ea typeface="+mn-ea"/>
          <a:cs typeface="+mn-cs"/>
        </a:defRPr>
      </a:lvl2pPr>
      <a:lvl3pPr marL="648000" indent="-324000" algn="l" defTabSz="914400" eaLnBrk="1" hangingPunct="1">
        <a:lnSpc>
          <a:spcPct val="100000"/>
        </a:lnSpc>
        <a:spcBef>
          <a:spcPts val="400"/>
        </a:spcBef>
        <a:spcAft>
          <a:spcPts val="200"/>
        </a:spcAft>
        <a:buFont typeface="Arial"/>
        <a:buChar char="•"/>
        <a:defRPr sz="2800">
          <a:solidFill>
            <a:schemeClr val="tx2">
              <a:lumMod val="50000"/>
            </a:schemeClr>
          </a:solidFill>
          <a:latin typeface="+mn-lt"/>
          <a:ea typeface="+mn-ea"/>
          <a:cs typeface="+mn-cs"/>
        </a:defRPr>
      </a:lvl3pPr>
      <a:lvl4pPr marL="972000" indent="-324000" algn="l" defTabSz="914400" eaLnBrk="1" hangingPunct="1">
        <a:lnSpc>
          <a:spcPct val="100000"/>
        </a:lnSpc>
        <a:spcBef>
          <a:spcPts val="400"/>
        </a:spcBef>
        <a:spcAft>
          <a:spcPts val="200"/>
        </a:spcAft>
        <a:buFont typeface="Arial"/>
        <a:buChar char="•"/>
        <a:defRPr sz="28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7.png"/><Relationship Id="rId5" Type="http://schemas.microsoft.com/office/2007/relationships/hdphoto" Target="../media/hdphoto3.wdp"/><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doi.org/10.1103/PhysRevAccelBeams.22.113001" TargetMode="External"/><Relationship Id="rId1" Type="http://schemas.openxmlformats.org/officeDocument/2006/relationships/slideLayout" Target="../slideLayouts/slideLayout4.xml"/><Relationship Id="rId4" Type="http://schemas.microsoft.com/office/2007/relationships/hdphoto" Target="../media/hdphoto3.wdp"/></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hyperlink" Target="https://doi.org/10.1103/PhysRevAccelBeams.22.113001" TargetMode="Externa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hyperlink" Target="https://doi.org/10.1103/PhysRevAccelBeams.22.113001" TargetMode="External"/><Relationship Id="rId3" Type="http://schemas.microsoft.com/office/2007/relationships/hdphoto" Target="../media/hdphoto3.wdp"/><Relationship Id="rId7"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9.png"/><Relationship Id="rId5" Type="http://schemas.microsoft.com/office/2007/relationships/hdphoto" Target="../media/hdphoto5.wdp"/><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7"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19.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8" Type="http://schemas.openxmlformats.org/officeDocument/2006/relationships/image" Target="../media/image27.gif"/><Relationship Id="rId3" Type="http://schemas.openxmlformats.org/officeDocument/2006/relationships/image" Target="../media/image6.png"/><Relationship Id="rId7" Type="http://schemas.openxmlformats.org/officeDocument/2006/relationships/image" Target="../media/image26.png"/><Relationship Id="rId2" Type="http://schemas.openxmlformats.org/officeDocument/2006/relationships/image" Target="../media/image12.png"/><Relationship Id="rId1" Type="http://schemas.openxmlformats.org/officeDocument/2006/relationships/slideLayout" Target="../slideLayouts/slideLayout4.xml"/><Relationship Id="rId6" Type="http://schemas.microsoft.com/office/2007/relationships/hdphoto" Target="../media/hdphoto4.wdp"/><Relationship Id="rId5" Type="http://schemas.openxmlformats.org/officeDocument/2006/relationships/image" Target="../media/image7.png"/><Relationship Id="rId4" Type="http://schemas.microsoft.com/office/2007/relationships/hdphoto" Target="../media/hdphoto3.wdp"/></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6.png"/><Relationship Id="rId7" Type="http://schemas.openxmlformats.org/officeDocument/2006/relationships/image" Target="../media/image27.gif"/><Relationship Id="rId2" Type="http://schemas.openxmlformats.org/officeDocument/2006/relationships/image" Target="../media/image12.png"/><Relationship Id="rId1" Type="http://schemas.openxmlformats.org/officeDocument/2006/relationships/slideLayout" Target="../slideLayouts/slideLayout4.xml"/><Relationship Id="rId6" Type="http://schemas.microsoft.com/office/2007/relationships/hdphoto" Target="../media/hdphoto4.wdp"/><Relationship Id="rId5" Type="http://schemas.openxmlformats.org/officeDocument/2006/relationships/image" Target="../media/image7.png"/><Relationship Id="rId4" Type="http://schemas.microsoft.com/office/2007/relationships/hdphoto" Target="../media/hdphoto3.wdp"/></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27.gif"/><Relationship Id="rId4" Type="http://schemas.microsoft.com/office/2007/relationships/hdphoto" Target="../media/hdphoto4.wdp"/></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hyperlink" Target="https://doi.org/10.1002/mdp2.101" TargetMode="Externa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hyperlink" Target="https://doi.org/10.1103/PhysRevAccelBeams.22.123001" TargetMode="External"/><Relationship Id="rId5" Type="http://schemas.openxmlformats.org/officeDocument/2006/relationships/image" Target="../media/image55.png"/><Relationship Id="rId4" Type="http://schemas.openxmlformats.org/officeDocument/2006/relationships/image" Target="../media/image54.png"/></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58.png"/><Relationship Id="rId4" Type="http://schemas.openxmlformats.org/officeDocument/2006/relationships/image" Target="../media/image57.png"/></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5.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8.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png"/><Relationship Id="rId1" Type="http://schemas.openxmlformats.org/officeDocument/2006/relationships/slideLayout" Target="../slideLayouts/slideLayout5.xml"/><Relationship Id="rId4" Type="http://schemas.openxmlformats.org/officeDocument/2006/relationships/image" Target="../media/image71.png"/></Relationships>
</file>

<file path=ppt/slides/_rels/slide39.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4.xml"/><Relationship Id="rId5" Type="http://schemas.openxmlformats.org/officeDocument/2006/relationships/image" Target="../media/image75.png"/><Relationship Id="rId4" Type="http://schemas.openxmlformats.org/officeDocument/2006/relationships/image" Target="../media/image7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png"/><Relationship Id="rId11" Type="http://schemas.microsoft.com/office/2007/relationships/hdphoto" Target="../media/hdphoto4.wdp"/><Relationship Id="rId5" Type="http://schemas.openxmlformats.org/officeDocument/2006/relationships/image" Target="../media/image88.png"/><Relationship Id="rId10" Type="http://schemas.openxmlformats.org/officeDocument/2006/relationships/image" Target="../media/image7.png"/><Relationship Id="rId4" Type="http://schemas.openxmlformats.org/officeDocument/2006/relationships/image" Target="../media/image76.png"/><Relationship Id="rId9"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hyperlink" Target="https://doi.org/10.23731/CYRM-2020-002"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hyperlink" Target="https://cds.cern.ch/record/2704147"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23731/CYRM-2020-002" TargetMode="External"/><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7" y="4077072"/>
            <a:ext cx="11376025" cy="1505193"/>
          </a:xfrm>
        </p:spPr>
        <p:txBody>
          <a:bodyPr/>
          <a:lstStyle/>
          <a:p>
            <a:pPr>
              <a:defRPr/>
            </a:pPr>
            <a:r>
              <a:rPr lang="en-GB" sz="4000" dirty="0"/>
              <a:t>Target design baseline and challenges</a:t>
            </a:r>
            <a:br>
              <a:rPr lang="en-GB" sz="4000" dirty="0"/>
            </a:br>
            <a:r>
              <a:rPr lang="en-GB" sz="3200" dirty="0"/>
              <a:t>WP3 BDF/HI-ECN3</a:t>
            </a:r>
            <a:br>
              <a:rPr lang="en-GB" sz="4000" dirty="0"/>
            </a:br>
            <a:r>
              <a:rPr lang="en-GB" sz="3200" dirty="0">
                <a:solidFill>
                  <a:schemeClr val="accent3"/>
                </a:solidFill>
              </a:rPr>
              <a:t>Target &amp; Target Complex Initial Concept Review (ICR)</a:t>
            </a:r>
            <a:br>
              <a:rPr lang="en-GB" sz="4000" dirty="0">
                <a:solidFill>
                  <a:schemeClr val="accent3"/>
                </a:solidFill>
              </a:rPr>
            </a:br>
            <a:endParaRPr sz="4000" dirty="0">
              <a:solidFill>
                <a:schemeClr val="accent3"/>
              </a:solidFill>
            </a:endParaRPr>
          </a:p>
        </p:txBody>
      </p:sp>
      <p:sp>
        <p:nvSpPr>
          <p:cNvPr id="5" name="Subtitle 2"/>
          <p:cNvSpPr>
            <a:spLocks noGrp="1"/>
          </p:cNvSpPr>
          <p:nvPr>
            <p:ph type="subTitle" idx="1"/>
          </p:nvPr>
        </p:nvSpPr>
        <p:spPr bwMode="auto"/>
        <p:txBody>
          <a:bodyPr/>
          <a:lstStyle/>
          <a:p>
            <a:pPr>
              <a:defRPr/>
            </a:pPr>
            <a:r>
              <a:rPr lang="en-US" sz="1800" u="sng" dirty="0"/>
              <a:t>Rui Franqueira Ximenes</a:t>
            </a:r>
            <a:r>
              <a:rPr lang="en-US" sz="1800" dirty="0"/>
              <a:t>, </a:t>
            </a:r>
            <a:r>
              <a:rPr lang="en-US" sz="1800" dirty="0" err="1"/>
              <a:t>M.Calviani</a:t>
            </a:r>
            <a:r>
              <a:rPr lang="en-US" sz="1800" dirty="0"/>
              <a:t>, </a:t>
            </a:r>
            <a:r>
              <a:rPr lang="en-US" sz="1800" dirty="0" err="1"/>
              <a:t>T.Griesemer</a:t>
            </a:r>
            <a:r>
              <a:rPr lang="en-US" sz="1800" dirty="0"/>
              <a:t>, </a:t>
            </a:r>
            <a:r>
              <a:rPr lang="en-US" sz="1800" dirty="0" err="1"/>
              <a:t>A.Francia</a:t>
            </a:r>
            <a:r>
              <a:rPr lang="en-US" sz="1800" dirty="0"/>
              <a:t>, </a:t>
            </a:r>
            <a:r>
              <a:rPr lang="en-US" sz="1800" dirty="0" err="1"/>
              <a:t>M.Parkin</a:t>
            </a:r>
            <a:r>
              <a:rPr lang="en-US" sz="1800" dirty="0"/>
              <a:t>, Jean-Louis Grenard, </a:t>
            </a:r>
            <a:r>
              <a:rPr lang="en-US" sz="1800" dirty="0" err="1"/>
              <a:t>D.Grenier</a:t>
            </a:r>
            <a:r>
              <a:rPr lang="en-US" sz="1800" dirty="0"/>
              <a:t>, </a:t>
            </a:r>
            <a:r>
              <a:rPr lang="en-US" sz="1800" dirty="0" err="1"/>
              <a:t>C.Mucher</a:t>
            </a:r>
            <a:r>
              <a:rPr lang="en-US" sz="1800" dirty="0"/>
              <a:t>, </a:t>
            </a:r>
            <a:r>
              <a:rPr lang="en-US" sz="1800" dirty="0" err="1"/>
              <a:t>L.Esposito</a:t>
            </a:r>
            <a:r>
              <a:rPr lang="en-US" sz="1800" dirty="0"/>
              <a:t>, </a:t>
            </a:r>
            <a:r>
              <a:rPr lang="en-US" sz="1800" dirty="0" err="1"/>
              <a:t>G.Mazzola</a:t>
            </a:r>
            <a:r>
              <a:rPr lang="en-US" sz="1800" dirty="0"/>
              <a:t> (SY-STI), L. Gentini, </a:t>
            </a:r>
            <a:r>
              <a:rPr lang="en-US" sz="1800" dirty="0" err="1"/>
              <a:t>S.Sgobba</a:t>
            </a:r>
            <a:r>
              <a:rPr lang="en-US" sz="1800" dirty="0"/>
              <a:t>, </a:t>
            </a:r>
            <a:r>
              <a:rPr lang="en-US" sz="1800" dirty="0" err="1"/>
              <a:t>A.Fontenla</a:t>
            </a:r>
            <a:r>
              <a:rPr lang="en-US" sz="1800" dirty="0"/>
              <a:t> (EN-MME), M. di Castro, </a:t>
            </a:r>
            <a:r>
              <a:rPr lang="en-US" sz="1800" dirty="0" err="1"/>
              <a:t>J.Lendaro</a:t>
            </a:r>
            <a:r>
              <a:rPr lang="en-US" sz="1800" dirty="0"/>
              <a:t> (BE-CEM), </a:t>
            </a:r>
            <a:r>
              <a:rPr lang="en-US" sz="1800" dirty="0" err="1"/>
              <a:t>R.Jacobsson</a:t>
            </a:r>
            <a:r>
              <a:rPr lang="en-US" sz="1800" dirty="0"/>
              <a:t> (EP), M. Fraser (SY-ABT), C. Ahdida (HSE-RP), + HI-ECN3 team et al. </a:t>
            </a:r>
            <a:endParaRPr sz="1800" dirty="0"/>
          </a:p>
          <a:p>
            <a:pPr algn="l">
              <a:defRPr/>
            </a:pPr>
            <a:r>
              <a:rPr lang="en-US" sz="1800" dirty="0"/>
              <a:t>29/04/2024</a:t>
            </a:r>
            <a:endParaRPr dirty="0"/>
          </a:p>
        </p:txBody>
      </p:sp>
      <p:grpSp>
        <p:nvGrpSpPr>
          <p:cNvPr id="16" name="Group 15">
            <a:extLst>
              <a:ext uri="{FF2B5EF4-FFF2-40B4-BE49-F238E27FC236}">
                <a16:creationId xmlns:a16="http://schemas.microsoft.com/office/drawing/2014/main" id="{DF8DE021-9A57-173F-F491-B2359A0397A5}"/>
              </a:ext>
            </a:extLst>
          </p:cNvPr>
          <p:cNvGrpSpPr/>
          <p:nvPr/>
        </p:nvGrpSpPr>
        <p:grpSpPr>
          <a:xfrm>
            <a:off x="7464152" y="1277227"/>
            <a:ext cx="3960440" cy="2527942"/>
            <a:chOff x="7868833" y="980727"/>
            <a:chExt cx="3384376" cy="2160241"/>
          </a:xfrm>
        </p:grpSpPr>
        <p:pic>
          <p:nvPicPr>
            <p:cNvPr id="3" name="Picture 2">
              <a:extLst>
                <a:ext uri="{FF2B5EF4-FFF2-40B4-BE49-F238E27FC236}">
                  <a16:creationId xmlns:a16="http://schemas.microsoft.com/office/drawing/2014/main" id="{A39FA105-E7CA-EBC5-B7E8-C49DFF6F9CFA}"/>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6752" b="84672" l="14685" r="86556">
                          <a14:foregroundMark x1="36815" y1="53650" x2="23061" y2="44891"/>
                          <a14:foregroundMark x1="23061" y1="44891" x2="73009" y2="26642"/>
                          <a14:foregroundMark x1="23681" y1="50912" x2="71044" y2="19343"/>
                          <a14:foregroundMark x1="71044" y1="19343" x2="84281" y2="29562"/>
                          <a14:foregroundMark x1="84281" y1="29562" x2="71768" y2="68248"/>
                          <a14:foregroundMark x1="71768" y1="68248" x2="29576" y2="76277"/>
                          <a14:foregroundMark x1="29576" y1="76277" x2="18304" y2="73175"/>
                          <a14:foregroundMark x1="18304" y1="73175" x2="14995" y2="31752"/>
                          <a14:foregroundMark x1="14995" y1="31752" x2="14685" y2="30839"/>
                          <a14:foregroundMark x1="19442" y1="44161" x2="31334" y2="27007"/>
                          <a14:foregroundMark x1="31334" y1="27007" x2="75905" y2="15328"/>
                          <a14:foregroundMark x1="75905" y1="15328" x2="82937" y2="31022"/>
                          <a14:foregroundMark x1="82937" y1="31022" x2="86039" y2="52007"/>
                          <a14:foregroundMark x1="86039" y1="52007" x2="71562" y2="67883"/>
                          <a14:foregroundMark x1="71562" y1="67883" x2="25957" y2="80292"/>
                          <a14:foregroundMark x1="25957" y1="80292" x2="19235" y2="74818"/>
                          <a14:foregroundMark x1="39400" y1="64234" x2="30300" y2="80839"/>
                          <a14:foregroundMark x1="30300" y1="80839" x2="37332" y2="80292"/>
                          <a14:foregroundMark x1="28025" y1="80657" x2="17063" y2="72810"/>
                          <a14:foregroundMark x1="17063" y1="72810" x2="29679" y2="84672"/>
                          <a14:foregroundMark x1="29679" y1="84672" x2="31024" y2="82117"/>
                          <a14:foregroundMark x1="79317" y1="70255" x2="84488" y2="47445"/>
                          <a14:foregroundMark x1="84488" y1="47445" x2="84695" y2="27372"/>
                          <a14:foregroundMark x1="84695" y1="27372" x2="75078" y2="12591"/>
                          <a14:foregroundMark x1="75078" y1="12591" x2="64012" y2="8942"/>
                          <a14:foregroundMark x1="64012" y1="8942" x2="63289" y2="6934"/>
                          <a14:foregroundMark x1="77973" y1="21350" x2="85315" y2="41971"/>
                          <a14:foregroundMark x1="85315" y1="41971" x2="80765" y2="60401"/>
                          <a14:foregroundMark x1="80765" y1="60401" x2="80558" y2="60766"/>
                          <a14:foregroundMark x1="82730" y1="55839" x2="85522" y2="34307"/>
                          <a14:foregroundMark x1="85522" y1="34307" x2="82110" y2="22080"/>
                          <a14:foregroundMark x1="86556" y1="36496" x2="86556" y2="44526"/>
                        </a14:backgroundRemoval>
                      </a14:imgEffect>
                    </a14:imgLayer>
                  </a14:imgProps>
                </a:ext>
              </a:extLst>
            </a:blip>
            <a:srcRect l="11468" t="1928" r="12022" b="11895"/>
            <a:stretch/>
          </p:blipFill>
          <p:spPr>
            <a:xfrm>
              <a:off x="7868833" y="980727"/>
              <a:ext cx="3384376" cy="2160241"/>
            </a:xfrm>
            <a:prstGeom prst="rect">
              <a:avLst/>
            </a:prstGeom>
          </p:spPr>
        </p:pic>
        <p:pic>
          <p:nvPicPr>
            <p:cNvPr id="7" name="Picture 6">
              <a:extLst>
                <a:ext uri="{FF2B5EF4-FFF2-40B4-BE49-F238E27FC236}">
                  <a16:creationId xmlns:a16="http://schemas.microsoft.com/office/drawing/2014/main" id="{92432DB0-3475-EB11-C71B-BF4D65C3085B}"/>
                </a:ext>
              </a:extLst>
            </p:cNvPr>
            <p:cNvPicPr>
              <a:picLocks noChangeAspect="1"/>
            </p:cNvPicPr>
            <p:nvPr/>
          </p:nvPicPr>
          <p:blipFill>
            <a:blip r:embed="rId4">
              <a:alphaModFix/>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7985672" y="1302531"/>
              <a:ext cx="3150698" cy="1749984"/>
            </a:xfrm>
            <a:prstGeom prst="rect">
              <a:avLst/>
            </a:prstGeom>
            <a:ln>
              <a:noFill/>
            </a:ln>
            <a:effectLst>
              <a:glow rad="101600">
                <a:schemeClr val="accent3">
                  <a:satMod val="175000"/>
                  <a:alpha val="40000"/>
                </a:schemeClr>
              </a:glow>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69302692-D48F-D45C-CC9B-1959EEE0A226}"/>
                </a:ext>
              </a:extLst>
            </p:cNvPr>
            <p:cNvPicPr>
              <a:picLocks noChangeAspect="1"/>
            </p:cNvPicPr>
            <p:nvPr/>
          </p:nvPicPr>
          <p:blipFill rotWithShape="1">
            <a:blip r:embed="rId6">
              <a:alphaModFix/>
              <a:extLst>
                <a:ext uri="{BEBA8EAE-BF5A-486C-A8C5-ECC9F3942E4B}">
                  <a14:imgProps xmlns:a14="http://schemas.microsoft.com/office/drawing/2010/main">
                    <a14:imgLayer r:embed="rId7">
                      <a14:imgEffect>
                        <a14:backgroundRemoval t="7126" b="95487" l="20221" r="95470">
                          <a14:foregroundMark x1="23867" y1="74109" x2="21326" y2="73397"/>
                          <a14:foregroundMark x1="26077" y1="69121" x2="30055" y2="83373"/>
                          <a14:foregroundMark x1="89392" y1="39905" x2="90055" y2="30641"/>
                          <a14:foregroundMark x1="87293" y1="15914" x2="89834" y2="7126"/>
                          <a14:foregroundMark x1="90939" y1="36580" x2="95580" y2="29216"/>
                          <a14:foregroundMark x1="23646" y1="83848" x2="20331" y2="68884"/>
                          <a14:foregroundMark x1="23757" y1="93349" x2="25635" y2="95487"/>
                        </a14:backgroundRemoval>
                      </a14:imgEffect>
                    </a14:imgLayer>
                  </a14:imgProps>
                </a:ext>
              </a:extLst>
            </a:blip>
            <a:srcRect l="15529"/>
            <a:stretch/>
          </p:blipFill>
          <p:spPr>
            <a:xfrm rot="395342">
              <a:off x="8396191" y="1312847"/>
              <a:ext cx="2601033" cy="1323220"/>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374549"/>
            <a:ext cx="6683707" cy="4608512"/>
          </a:xfrm>
        </p:spPr>
        <p:txBody>
          <a:bodyPr vert="horz" lIns="0" tIns="0" rIns="0" bIns="0" rtlCol="0" anchor="t">
            <a:noAutofit/>
          </a:bodyPr>
          <a:lstStyle/>
          <a:p>
            <a:pPr>
              <a:spcBef>
                <a:spcPts val="600"/>
              </a:spcBef>
            </a:pPr>
            <a:r>
              <a:rPr lang="en-GB" sz="2400" dirty="0">
                <a:solidFill>
                  <a:schemeClr val="tx1"/>
                </a:solidFill>
              </a:rPr>
              <a:t>Core geometry &amp; materials</a:t>
            </a:r>
          </a:p>
          <a:p>
            <a:pPr marL="342900" indent="-342900">
              <a:spcBef>
                <a:spcPts val="600"/>
              </a:spcBef>
              <a:buFont typeface="Arial" panose="020B0604020202020204" pitchFamily="34" charset="0"/>
              <a:buChar char="•"/>
            </a:pPr>
            <a:r>
              <a:rPr lang="en-GB" sz="1800" dirty="0">
                <a:solidFill>
                  <a:schemeClr val="tx1"/>
                </a:solidFill>
              </a:rPr>
              <a:t>250 mm Diameter Target</a:t>
            </a:r>
          </a:p>
          <a:p>
            <a:pPr marL="342900" indent="-342900">
              <a:spcBef>
                <a:spcPts val="600"/>
              </a:spcBef>
              <a:buFont typeface="Arial" panose="020B0604020202020204" pitchFamily="34" charset="0"/>
              <a:buChar char="•"/>
            </a:pPr>
            <a:r>
              <a:rPr lang="en-GB" sz="1800" dirty="0">
                <a:solidFill>
                  <a:schemeClr val="tx1"/>
                </a:solidFill>
              </a:rPr>
              <a:t>580 mm of TZM (13 blocks)</a:t>
            </a:r>
          </a:p>
          <a:p>
            <a:pPr marL="666900" lvl="1" indent="-342900">
              <a:spcBef>
                <a:spcPts val="600"/>
              </a:spcBef>
              <a:buFont typeface="Arial" panose="020B0604020202020204" pitchFamily="34" charset="0"/>
              <a:buChar char="•"/>
            </a:pPr>
            <a:r>
              <a:rPr lang="en-GB" sz="1800" dirty="0">
                <a:solidFill>
                  <a:schemeClr val="tx2"/>
                </a:solidFill>
              </a:rPr>
              <a:t>Reasonable high density &amp; Z (Z=42, </a:t>
            </a:r>
            <a:r>
              <a:rPr lang="el-GR" sz="1800" dirty="0">
                <a:solidFill>
                  <a:schemeClr val="tx2"/>
                </a:solidFill>
              </a:rPr>
              <a:t>ρ</a:t>
            </a:r>
            <a:r>
              <a:rPr lang="en-US" sz="1800" dirty="0">
                <a:solidFill>
                  <a:schemeClr val="tx2"/>
                </a:solidFill>
              </a:rPr>
              <a:t>=10.2g/cm</a:t>
            </a:r>
            <a:r>
              <a:rPr lang="en-US" sz="1800" baseline="30000" dirty="0">
                <a:solidFill>
                  <a:schemeClr val="tx2"/>
                </a:solidFill>
              </a:rPr>
              <a:t>3</a:t>
            </a:r>
            <a:r>
              <a:rPr lang="en-US" sz="1800" dirty="0">
                <a:solidFill>
                  <a:schemeClr val="tx2"/>
                </a:solidFill>
              </a:rPr>
              <a:t>)</a:t>
            </a:r>
            <a:endParaRPr lang="en-GB" sz="1800" dirty="0">
              <a:solidFill>
                <a:schemeClr val="tx2"/>
              </a:solidFill>
            </a:endParaRPr>
          </a:p>
          <a:p>
            <a:pPr marL="666900" lvl="1" indent="-342900">
              <a:spcBef>
                <a:spcPts val="600"/>
              </a:spcBef>
              <a:buFont typeface="Arial" panose="020B0604020202020204" pitchFamily="34" charset="0"/>
              <a:buChar char="•"/>
            </a:pPr>
            <a:r>
              <a:rPr lang="en-GB" sz="1800" dirty="0">
                <a:solidFill>
                  <a:schemeClr val="tx2"/>
                </a:solidFill>
              </a:rPr>
              <a:t>Higher strength, better creep resistance, higher recrystallisation temp </a:t>
            </a:r>
            <a:r>
              <a:rPr lang="en-GB" sz="1800" dirty="0" err="1">
                <a:solidFill>
                  <a:schemeClr val="tx2"/>
                </a:solidFill>
              </a:rPr>
              <a:t>wrt</a:t>
            </a:r>
            <a:r>
              <a:rPr lang="en-GB" sz="1800" dirty="0">
                <a:solidFill>
                  <a:schemeClr val="tx2"/>
                </a:solidFill>
              </a:rPr>
              <a:t> Mo.</a:t>
            </a:r>
          </a:p>
          <a:p>
            <a:pPr marL="666900" lvl="1" indent="-342900">
              <a:spcBef>
                <a:spcPts val="600"/>
              </a:spcBef>
              <a:buFont typeface="Arial" panose="020B0604020202020204" pitchFamily="34" charset="0"/>
              <a:buChar char="•"/>
            </a:pPr>
            <a:r>
              <a:rPr lang="en-GB" sz="1800" dirty="0">
                <a:solidFill>
                  <a:schemeClr val="tx2"/>
                </a:solidFill>
              </a:rPr>
              <a:t>Absorbs most of the beam power. </a:t>
            </a:r>
          </a:p>
          <a:p>
            <a:pPr marL="342900" indent="-342900">
              <a:spcBef>
                <a:spcPts val="600"/>
              </a:spcBef>
              <a:buFont typeface="Arial" panose="020B0604020202020204" pitchFamily="34" charset="0"/>
              <a:buChar char="•"/>
            </a:pPr>
            <a:r>
              <a:rPr lang="en-GB" sz="1800" dirty="0">
                <a:solidFill>
                  <a:schemeClr val="tx1"/>
                </a:solidFill>
              </a:rPr>
              <a:t>780 mm of W (5 blocks)</a:t>
            </a:r>
          </a:p>
          <a:p>
            <a:pPr marL="666900" lvl="1" indent="-342900">
              <a:spcBef>
                <a:spcPts val="600"/>
              </a:spcBef>
              <a:buFont typeface="Arial" panose="020B0604020202020204" pitchFamily="34" charset="0"/>
              <a:buChar char="•"/>
            </a:pPr>
            <a:r>
              <a:rPr lang="en-GB" sz="1800" b="0" dirty="0">
                <a:solidFill>
                  <a:schemeClr val="tx2"/>
                </a:solidFill>
              </a:rPr>
              <a:t>High Z and density (Z=74, </a:t>
            </a:r>
            <a:r>
              <a:rPr lang="el-GR" sz="1800" dirty="0">
                <a:solidFill>
                  <a:schemeClr val="tx2"/>
                </a:solidFill>
              </a:rPr>
              <a:t>ρ</a:t>
            </a:r>
            <a:r>
              <a:rPr lang="en-US" sz="1800" dirty="0">
                <a:solidFill>
                  <a:schemeClr val="tx2"/>
                </a:solidFill>
              </a:rPr>
              <a:t>=19.3g/cm</a:t>
            </a:r>
            <a:r>
              <a:rPr lang="en-US" sz="1800" baseline="30000" dirty="0">
                <a:solidFill>
                  <a:schemeClr val="tx2"/>
                </a:solidFill>
              </a:rPr>
              <a:t>3</a:t>
            </a:r>
            <a:r>
              <a:rPr lang="en-GB" sz="1800" dirty="0">
                <a:solidFill>
                  <a:schemeClr val="tx2"/>
                </a:solidFill>
              </a:rPr>
              <a:t>)</a:t>
            </a:r>
          </a:p>
          <a:p>
            <a:pPr marL="666900" lvl="1" indent="-342900">
              <a:spcBef>
                <a:spcPts val="600"/>
              </a:spcBef>
              <a:buFont typeface="Arial" panose="020B0604020202020204" pitchFamily="34" charset="0"/>
              <a:buChar char="•"/>
            </a:pPr>
            <a:r>
              <a:rPr lang="en-GB" sz="1800" b="0" dirty="0">
                <a:solidFill>
                  <a:schemeClr val="tx2"/>
                </a:solidFill>
              </a:rPr>
              <a:t>Good radiation damage resistance</a:t>
            </a:r>
          </a:p>
          <a:p>
            <a:pPr marL="342900" indent="-342900">
              <a:spcBef>
                <a:spcPts val="600"/>
              </a:spcBef>
              <a:buFont typeface="Arial" panose="020B0604020202020204" pitchFamily="34" charset="0"/>
              <a:buChar char="•"/>
            </a:pPr>
            <a:r>
              <a:rPr lang="en-GB" sz="1800" dirty="0">
                <a:solidFill>
                  <a:schemeClr val="tx1"/>
                </a:solidFill>
              </a:rPr>
              <a:t>95 mm of water (5 mm * 19 channels)</a:t>
            </a:r>
          </a:p>
          <a:p>
            <a:pPr marL="666900" lvl="1" indent="-342900">
              <a:spcBef>
                <a:spcPts val="600"/>
              </a:spcBef>
              <a:buFont typeface="Arial" panose="020B0604020202020204" pitchFamily="34" charset="0"/>
              <a:buChar char="•"/>
            </a:pPr>
            <a:r>
              <a:rPr lang="en-GB" sz="1800" b="0" dirty="0">
                <a:solidFill>
                  <a:schemeClr val="tx2"/>
                </a:solidFill>
              </a:rPr>
              <a:t>Required to cool the blocks</a:t>
            </a:r>
          </a:p>
          <a:p>
            <a:pPr marL="342900" indent="-342900">
              <a:spcBef>
                <a:spcPts val="600"/>
              </a:spcBef>
              <a:buFont typeface="Arial" panose="020B0604020202020204" pitchFamily="34" charset="0"/>
              <a:buChar char="•"/>
            </a:pPr>
            <a:r>
              <a:rPr lang="en-GB" sz="1800" dirty="0">
                <a:solidFill>
                  <a:schemeClr val="tx1"/>
                </a:solidFill>
              </a:rPr>
              <a:t>54 mm of Ta2.5W cladding (1.5 mm * 2 * 18 blocks) </a:t>
            </a:r>
          </a:p>
          <a:p>
            <a:pPr marL="666900" lvl="1" indent="-342900">
              <a:spcBef>
                <a:spcPts val="600"/>
              </a:spcBef>
              <a:buFont typeface="Arial" panose="020B0604020202020204" pitchFamily="34" charset="0"/>
              <a:buChar char="•"/>
            </a:pPr>
            <a:r>
              <a:rPr lang="en-GB" sz="1800" b="0" dirty="0">
                <a:solidFill>
                  <a:schemeClr val="tx2"/>
                </a:solidFill>
              </a:rPr>
              <a:t>To avoid corrosion-erosion of the core materials</a:t>
            </a: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GB" dirty="0"/>
              <a:t>BDF Target baseline design</a:t>
            </a:r>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10</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sp>
        <p:nvSpPr>
          <p:cNvPr id="56" name="TextBox 55">
            <a:extLst>
              <a:ext uri="{FF2B5EF4-FFF2-40B4-BE49-F238E27FC236}">
                <a16:creationId xmlns:a16="http://schemas.microsoft.com/office/drawing/2014/main" id="{AE01D290-44C7-FBD0-A1C9-FA85CF30FFCD}"/>
              </a:ext>
            </a:extLst>
          </p:cNvPr>
          <p:cNvSpPr txBox="1"/>
          <p:nvPr/>
        </p:nvSpPr>
        <p:spPr bwMode="auto">
          <a:xfrm>
            <a:off x="7608168" y="28984"/>
            <a:ext cx="4741617" cy="307777"/>
          </a:xfrm>
          <a:prstGeom prst="rect">
            <a:avLst/>
          </a:prstGeom>
          <a:noFill/>
        </p:spPr>
        <p:txBody>
          <a:bodyPr wrap="square" rtlCol="0">
            <a:spAutoFit/>
          </a:bodyPr>
          <a:lstStyle/>
          <a:p>
            <a:pPr algn="just"/>
            <a:r>
              <a:rPr lang="en-GB" sz="1400" b="0" i="0" dirty="0">
                <a:solidFill>
                  <a:srgbClr val="222222"/>
                </a:solidFill>
                <a:effectLst/>
                <a:latin typeface="Helvetica Neue"/>
                <a:hlinkClick r:id="rId2"/>
              </a:rPr>
              <a:t>https://doi.org/10.1103/PhysRevAccelBeams.22.113001</a:t>
            </a:r>
            <a:r>
              <a:rPr lang="en-GB" sz="1400" b="0" i="0" dirty="0">
                <a:solidFill>
                  <a:srgbClr val="222222"/>
                </a:solidFill>
                <a:effectLst/>
                <a:latin typeface="Helvetica Neue"/>
              </a:rPr>
              <a:t> </a:t>
            </a:r>
            <a:endParaRPr lang="en-GB" sz="1400" b="0" i="1" dirty="0"/>
          </a:p>
        </p:txBody>
      </p:sp>
      <p:sp>
        <p:nvSpPr>
          <p:cNvPr id="18" name="TextBox 17">
            <a:extLst>
              <a:ext uri="{FF2B5EF4-FFF2-40B4-BE49-F238E27FC236}">
                <a16:creationId xmlns:a16="http://schemas.microsoft.com/office/drawing/2014/main" id="{977516DF-2D29-03D8-98F7-BF0B74A361BB}"/>
              </a:ext>
            </a:extLst>
          </p:cNvPr>
          <p:cNvSpPr txBox="1"/>
          <p:nvPr/>
        </p:nvSpPr>
        <p:spPr bwMode="auto">
          <a:xfrm>
            <a:off x="7239094" y="4524355"/>
            <a:ext cx="4506712" cy="1631216"/>
          </a:xfrm>
          <a:prstGeom prst="rect">
            <a:avLst/>
          </a:prstGeom>
          <a:noFill/>
        </p:spPr>
        <p:txBody>
          <a:bodyPr wrap="square" rtlCol="0">
            <a:spAutoFit/>
          </a:bodyPr>
          <a:lstStyle/>
          <a:p>
            <a:pPr>
              <a:spcBef>
                <a:spcPts val="600"/>
              </a:spcBef>
            </a:pPr>
            <a:r>
              <a:rPr lang="en-GB" sz="1800" b="1" dirty="0">
                <a:solidFill>
                  <a:schemeClr val="accent2"/>
                </a:solidFill>
                <a:sym typeface="Wingdings" panose="05000000000000000000" pitchFamily="2" charset="2"/>
              </a:rPr>
              <a:t>Target </a:t>
            </a:r>
            <a:r>
              <a:rPr lang="en-GB" sz="1800" b="1" dirty="0">
                <a:solidFill>
                  <a:schemeClr val="accent2"/>
                </a:solidFill>
              </a:rPr>
              <a:t>Core with reasonable physics performance &amp; that allows diluting (longitudinally) the energy deposition</a:t>
            </a:r>
          </a:p>
          <a:p>
            <a:pPr marL="342900" indent="-342900">
              <a:spcBef>
                <a:spcPts val="600"/>
              </a:spcBef>
              <a:buFont typeface="Arial" panose="020B0604020202020204" pitchFamily="34" charset="0"/>
              <a:buChar char="•"/>
            </a:pPr>
            <a:endParaRPr lang="en-GB" sz="1800" b="1" dirty="0">
              <a:solidFill>
                <a:schemeClr val="accent2"/>
              </a:solidFill>
            </a:endParaRPr>
          </a:p>
          <a:p>
            <a:pPr marL="342900" indent="-342900">
              <a:spcBef>
                <a:spcPts val="600"/>
              </a:spcBef>
              <a:buFont typeface="Arial" panose="020B0604020202020204" pitchFamily="34" charset="0"/>
              <a:buChar char="•"/>
            </a:pPr>
            <a:endParaRPr lang="en-GB" sz="1800" b="1" dirty="0">
              <a:solidFill>
                <a:schemeClr val="tx2"/>
              </a:solidFill>
            </a:endParaRPr>
          </a:p>
        </p:txBody>
      </p:sp>
      <p:grpSp>
        <p:nvGrpSpPr>
          <p:cNvPr id="34" name="Group 33">
            <a:extLst>
              <a:ext uri="{FF2B5EF4-FFF2-40B4-BE49-F238E27FC236}">
                <a16:creationId xmlns:a16="http://schemas.microsoft.com/office/drawing/2014/main" id="{1F816F26-D7BD-126C-5F47-1D03E7B574B3}"/>
              </a:ext>
            </a:extLst>
          </p:cNvPr>
          <p:cNvGrpSpPr/>
          <p:nvPr/>
        </p:nvGrpSpPr>
        <p:grpSpPr>
          <a:xfrm>
            <a:off x="6163344" y="966378"/>
            <a:ext cx="5358677" cy="2682585"/>
            <a:chOff x="6163344" y="966378"/>
            <a:chExt cx="5358677" cy="2682585"/>
          </a:xfrm>
        </p:grpSpPr>
        <p:grpSp>
          <p:nvGrpSpPr>
            <p:cNvPr id="8" name="Group 7">
              <a:extLst>
                <a:ext uri="{FF2B5EF4-FFF2-40B4-BE49-F238E27FC236}">
                  <a16:creationId xmlns:a16="http://schemas.microsoft.com/office/drawing/2014/main" id="{1169DEE3-BD51-2505-9C0E-F0F34F6AF57A}"/>
                </a:ext>
              </a:extLst>
            </p:cNvPr>
            <p:cNvGrpSpPr/>
            <p:nvPr/>
          </p:nvGrpSpPr>
          <p:grpSpPr>
            <a:xfrm>
              <a:off x="6163344" y="966378"/>
              <a:ext cx="5358677" cy="2682585"/>
              <a:chOff x="2645530" y="4067051"/>
              <a:chExt cx="4050860" cy="2027884"/>
            </a:xfrm>
          </p:grpSpPr>
          <p:pic>
            <p:nvPicPr>
              <p:cNvPr id="9" name="Picture 8">
                <a:extLst>
                  <a:ext uri="{FF2B5EF4-FFF2-40B4-BE49-F238E27FC236}">
                    <a16:creationId xmlns:a16="http://schemas.microsoft.com/office/drawing/2014/main" id="{EEFFEFBA-2F54-7C13-4195-C6A487880E89}"/>
                  </a:ext>
                </a:extLst>
              </p:cNvPr>
              <p:cNvPicPr>
                <a:picLocks noChangeAspect="1"/>
              </p:cNvPicPr>
              <p:nvPr/>
            </p:nvPicPr>
            <p:blipFill>
              <a:blip r:embed="rId3">
                <a:alphaModFix/>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3545692" y="4067051"/>
                <a:ext cx="3150698" cy="1749984"/>
              </a:xfrm>
              <a:prstGeom prst="rect">
                <a:avLst/>
              </a:prstGeom>
              <a:ln>
                <a:noFill/>
              </a:ln>
              <a:effectLst>
                <a:glow rad="101600">
                  <a:schemeClr val="accent3">
                    <a:satMod val="175000"/>
                    <a:alpha val="40000"/>
                  </a:schemeClr>
                </a:glow>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1F5AB395-2AB9-54FF-FFA8-DCC7AC7BFF19}"/>
                  </a:ext>
                </a:extLst>
              </p:cNvPr>
              <p:cNvSpPr txBox="1"/>
              <p:nvPr/>
            </p:nvSpPr>
            <p:spPr bwMode="auto">
              <a:xfrm>
                <a:off x="3458737" y="5699410"/>
                <a:ext cx="1800323" cy="395525"/>
              </a:xfrm>
              <a:prstGeom prst="rect">
                <a:avLst/>
              </a:prstGeom>
              <a:noFill/>
            </p:spPr>
            <p:txBody>
              <a:bodyPr wrap="square" rtlCol="0">
                <a:spAutoFit/>
              </a:bodyPr>
              <a:lstStyle/>
              <a:p>
                <a:pPr algn="ctr"/>
                <a:r>
                  <a:rPr lang="en-US" sz="1400" dirty="0"/>
                  <a:t>13 x TZM blocks</a:t>
                </a:r>
              </a:p>
              <a:p>
                <a:pPr algn="ctr"/>
                <a:r>
                  <a:rPr lang="en-US" sz="1400" dirty="0"/>
                  <a:t>(580 mm)</a:t>
                </a:r>
                <a:endParaRPr lang="en-GB" sz="1400" dirty="0"/>
              </a:p>
            </p:txBody>
          </p:sp>
          <p:sp>
            <p:nvSpPr>
              <p:cNvPr id="11" name="TextBox 10">
                <a:extLst>
                  <a:ext uri="{FF2B5EF4-FFF2-40B4-BE49-F238E27FC236}">
                    <a16:creationId xmlns:a16="http://schemas.microsoft.com/office/drawing/2014/main" id="{89DE2276-467F-5A7B-5F8C-A2C264FD9AFB}"/>
                  </a:ext>
                </a:extLst>
              </p:cNvPr>
              <p:cNvSpPr txBox="1"/>
              <p:nvPr/>
            </p:nvSpPr>
            <p:spPr bwMode="auto">
              <a:xfrm>
                <a:off x="5259058" y="5699410"/>
                <a:ext cx="1238953" cy="395525"/>
              </a:xfrm>
              <a:prstGeom prst="rect">
                <a:avLst/>
              </a:prstGeom>
              <a:noFill/>
            </p:spPr>
            <p:txBody>
              <a:bodyPr wrap="square" rtlCol="0">
                <a:spAutoFit/>
              </a:bodyPr>
              <a:lstStyle/>
              <a:p>
                <a:pPr algn="ctr"/>
                <a:r>
                  <a:rPr lang="en-US" sz="1400" dirty="0"/>
                  <a:t>5x W blocks</a:t>
                </a:r>
              </a:p>
              <a:p>
                <a:pPr algn="ctr"/>
                <a:r>
                  <a:rPr lang="en-US" sz="1400" dirty="0"/>
                  <a:t>(780 mm)</a:t>
                </a:r>
                <a:endParaRPr lang="en-GB" sz="1400" dirty="0"/>
              </a:p>
            </p:txBody>
          </p:sp>
          <p:grpSp>
            <p:nvGrpSpPr>
              <p:cNvPr id="12" name="Group 11">
                <a:extLst>
                  <a:ext uri="{FF2B5EF4-FFF2-40B4-BE49-F238E27FC236}">
                    <a16:creationId xmlns:a16="http://schemas.microsoft.com/office/drawing/2014/main" id="{A9263891-7F63-1CDB-191D-E27DF78A8F3D}"/>
                  </a:ext>
                </a:extLst>
              </p:cNvPr>
              <p:cNvGrpSpPr/>
              <p:nvPr/>
            </p:nvGrpSpPr>
            <p:grpSpPr>
              <a:xfrm>
                <a:off x="4102820" y="4816615"/>
                <a:ext cx="2381308" cy="882795"/>
                <a:chOff x="7233229" y="4839999"/>
                <a:chExt cx="2381308" cy="882795"/>
              </a:xfrm>
              <a:effectLst>
                <a:glow rad="63500">
                  <a:schemeClr val="accent4">
                    <a:satMod val="175000"/>
                    <a:alpha val="40000"/>
                  </a:schemeClr>
                </a:glow>
              </a:effectLst>
            </p:grpSpPr>
            <p:sp>
              <p:nvSpPr>
                <p:cNvPr id="14" name="Left Brace 13">
                  <a:extLst>
                    <a:ext uri="{FF2B5EF4-FFF2-40B4-BE49-F238E27FC236}">
                      <a16:creationId xmlns:a16="http://schemas.microsoft.com/office/drawing/2014/main" id="{18C4C151-013A-F27D-E2CF-55A3AFB40854}"/>
                    </a:ext>
                  </a:extLst>
                </p:cNvPr>
                <p:cNvSpPr/>
                <p:nvPr/>
              </p:nvSpPr>
              <p:spPr>
                <a:xfrm rot="15442837">
                  <a:off x="7609822" y="4724113"/>
                  <a:ext cx="347609" cy="1100795"/>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Left Brace 20">
                  <a:extLst>
                    <a:ext uri="{FF2B5EF4-FFF2-40B4-BE49-F238E27FC236}">
                      <a16:creationId xmlns:a16="http://schemas.microsoft.com/office/drawing/2014/main" id="{8E5CE4D3-4F04-4CB9-8733-DED38497B41C}"/>
                    </a:ext>
                  </a:extLst>
                </p:cNvPr>
                <p:cNvSpPr/>
                <p:nvPr/>
              </p:nvSpPr>
              <p:spPr>
                <a:xfrm rot="4655090" flipH="1">
                  <a:off x="8824468" y="4321419"/>
                  <a:ext cx="271489" cy="1308649"/>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3" name="Straight Connector 22">
                  <a:extLst>
                    <a:ext uri="{FF2B5EF4-FFF2-40B4-BE49-F238E27FC236}">
                      <a16:creationId xmlns:a16="http://schemas.microsoft.com/office/drawing/2014/main" id="{9AF0DFDD-A872-E136-147C-0605EA2B0E9D}"/>
                    </a:ext>
                  </a:extLst>
                </p:cNvPr>
                <p:cNvCxnSpPr>
                  <a:cxnSpLocks/>
                  <a:stCxn id="11" idx="0"/>
                  <a:endCxn id="21" idx="1"/>
                </p:cNvCxnSpPr>
                <p:nvPr/>
              </p:nvCxnSpPr>
              <p:spPr>
                <a:xfrm flipH="1" flipV="1">
                  <a:off x="8989397" y="5108314"/>
                  <a:ext cx="19546" cy="614480"/>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34AE42F-1756-73ED-F7C3-0460BC1F1B85}"/>
                    </a:ext>
                  </a:extLst>
                </p:cNvPr>
                <p:cNvCxnSpPr>
                  <a:cxnSpLocks/>
                  <a:stCxn id="10" idx="0"/>
                  <a:endCxn id="14" idx="1"/>
                </p:cNvCxnSpPr>
                <p:nvPr/>
              </p:nvCxnSpPr>
              <p:spPr>
                <a:xfrm flipV="1">
                  <a:off x="7489307" y="5444116"/>
                  <a:ext cx="332291" cy="278678"/>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BD9AA960-F106-E727-1822-60F3D159EB61}"/>
                  </a:ext>
                </a:extLst>
              </p:cNvPr>
              <p:cNvSpPr txBox="1"/>
              <p:nvPr/>
            </p:nvSpPr>
            <p:spPr bwMode="auto">
              <a:xfrm>
                <a:off x="2645530" y="4835547"/>
                <a:ext cx="1800323" cy="232662"/>
              </a:xfrm>
              <a:prstGeom prst="rect">
                <a:avLst/>
              </a:prstGeom>
              <a:noFill/>
            </p:spPr>
            <p:txBody>
              <a:bodyPr wrap="square" rtlCol="0">
                <a:spAutoFit/>
              </a:bodyPr>
              <a:lstStyle/>
              <a:p>
                <a:pPr algn="ctr"/>
                <a:r>
                  <a:rPr lang="en-US" sz="1400" dirty="0"/>
                  <a:t>D250 mm</a:t>
                </a:r>
                <a:endParaRPr lang="en-GB" sz="1400" dirty="0"/>
              </a:p>
            </p:txBody>
          </p:sp>
        </p:grpSp>
        <p:cxnSp>
          <p:nvCxnSpPr>
            <p:cNvPr id="24" name="Straight Arrow Connector 23">
              <a:extLst>
                <a:ext uri="{FF2B5EF4-FFF2-40B4-BE49-F238E27FC236}">
                  <a16:creationId xmlns:a16="http://schemas.microsoft.com/office/drawing/2014/main" id="{C517F510-180C-580B-E267-22FB378DD182}"/>
                </a:ext>
              </a:extLst>
            </p:cNvPr>
            <p:cNvCxnSpPr/>
            <p:nvPr/>
          </p:nvCxnSpPr>
          <p:spPr>
            <a:xfrm flipH="1">
              <a:off x="7780028" y="1885235"/>
              <a:ext cx="16022" cy="54527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33" name="Right Brace 32">
            <a:extLst>
              <a:ext uri="{FF2B5EF4-FFF2-40B4-BE49-F238E27FC236}">
                <a16:creationId xmlns:a16="http://schemas.microsoft.com/office/drawing/2014/main" id="{072E885B-DB88-6058-4B3C-CB9A9C7B51EA}"/>
              </a:ext>
            </a:extLst>
          </p:cNvPr>
          <p:cNvSpPr/>
          <p:nvPr/>
        </p:nvSpPr>
        <p:spPr>
          <a:xfrm>
            <a:off x="6311098" y="1359883"/>
            <a:ext cx="720080" cy="4811243"/>
          </a:xfrm>
          <a:prstGeom prst="rightBrace">
            <a:avLst>
              <a:gd name="adj1" fmla="val 8333"/>
              <a:gd name="adj2" fmla="val 75877"/>
            </a:avLst>
          </a:prstGeom>
          <a:ln w="38100">
            <a:solidFill>
              <a:schemeClr val="accent3"/>
            </a:solidFill>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88079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a:extLst>
              <a:ext uri="{FF2B5EF4-FFF2-40B4-BE49-F238E27FC236}">
                <a16:creationId xmlns:a16="http://schemas.microsoft.com/office/drawing/2014/main" id="{4E071110-4154-2AA5-C5B7-594F72EA0BCA}"/>
              </a:ext>
            </a:extLst>
          </p:cNvPr>
          <p:cNvPicPr>
            <a:picLocks noChangeAspect="1"/>
          </p:cNvPicPr>
          <p:nvPr/>
        </p:nvPicPr>
        <p:blipFill>
          <a:blip r:embed="rId2"/>
          <a:stretch>
            <a:fillRect/>
          </a:stretch>
        </p:blipFill>
        <p:spPr>
          <a:xfrm>
            <a:off x="1138284" y="4707225"/>
            <a:ext cx="4363523" cy="1602095"/>
          </a:xfrm>
          <a:prstGeom prst="rect">
            <a:avLst/>
          </a:prstGeom>
        </p:spPr>
      </p:pic>
      <p:sp>
        <p:nvSpPr>
          <p:cNvPr id="7" name="Title 6">
            <a:extLst>
              <a:ext uri="{FF2B5EF4-FFF2-40B4-BE49-F238E27FC236}">
                <a16:creationId xmlns:a16="http://schemas.microsoft.com/office/drawing/2014/main" id="{75321666-0CA8-982E-2F1B-6D8C22652669}"/>
              </a:ext>
            </a:extLst>
          </p:cNvPr>
          <p:cNvSpPr>
            <a:spLocks noGrp="1"/>
          </p:cNvSpPr>
          <p:nvPr>
            <p:ph type="title"/>
          </p:nvPr>
        </p:nvSpPr>
        <p:spPr/>
        <p:txBody>
          <a:bodyPr/>
          <a:lstStyle/>
          <a:p>
            <a:r>
              <a:rPr lang="en-GB" dirty="0"/>
              <a:t>BDF Target baseline design</a:t>
            </a:r>
            <a:endParaRPr lang="en-US" dirty="0"/>
          </a:p>
        </p:txBody>
      </p:sp>
      <p:sp>
        <p:nvSpPr>
          <p:cNvPr id="41" name="Content Placeholder 5">
            <a:extLst>
              <a:ext uri="{FF2B5EF4-FFF2-40B4-BE49-F238E27FC236}">
                <a16:creationId xmlns:a16="http://schemas.microsoft.com/office/drawing/2014/main" id="{20EB126D-44F6-D770-D181-AE7ED4AF40FC}"/>
              </a:ext>
            </a:extLst>
          </p:cNvPr>
          <p:cNvSpPr>
            <a:spLocks noGrp="1"/>
          </p:cNvSpPr>
          <p:nvPr>
            <p:ph idx="1"/>
          </p:nvPr>
        </p:nvSpPr>
        <p:spPr>
          <a:xfrm>
            <a:off x="407989" y="1374549"/>
            <a:ext cx="6336083" cy="3278587"/>
          </a:xfrm>
        </p:spPr>
        <p:txBody>
          <a:bodyPr>
            <a:noAutofit/>
          </a:bodyPr>
          <a:lstStyle/>
          <a:p>
            <a:pPr>
              <a:spcBef>
                <a:spcPts val="600"/>
              </a:spcBef>
            </a:pPr>
            <a:r>
              <a:rPr lang="en-GB" sz="2400" dirty="0">
                <a:solidFill>
                  <a:schemeClr val="tx1"/>
                </a:solidFill>
              </a:rPr>
              <a:t>Manufacturing technology</a:t>
            </a:r>
          </a:p>
          <a:p>
            <a:pPr marL="666900" lvl="1" indent="-342900">
              <a:spcBef>
                <a:spcPts val="600"/>
              </a:spcBef>
              <a:buFont typeface="Arial" panose="020B0604020202020204" pitchFamily="34" charset="0"/>
              <a:buChar char="•"/>
            </a:pPr>
            <a:r>
              <a:rPr lang="en-GB" sz="2000" dirty="0">
                <a:solidFill>
                  <a:schemeClr val="tx2"/>
                </a:solidFill>
              </a:rPr>
              <a:t>Water-cooling circuit → Corrosion-erosion → Core c</a:t>
            </a:r>
            <a:r>
              <a:rPr lang="en-US" sz="2000" dirty="0" err="1">
                <a:solidFill>
                  <a:schemeClr val="tx2"/>
                </a:solidFill>
              </a:rPr>
              <a:t>ladded</a:t>
            </a:r>
            <a:r>
              <a:rPr lang="en-US" sz="2000" dirty="0">
                <a:solidFill>
                  <a:schemeClr val="tx2"/>
                </a:solidFill>
              </a:rPr>
              <a:t> with Ta2.5W </a:t>
            </a:r>
            <a:r>
              <a:rPr lang="en-GB" sz="2000" dirty="0">
                <a:solidFill>
                  <a:schemeClr val="tx2"/>
                </a:solidFill>
              </a:rPr>
              <a:t>(1-1.5 mm thickness) by means of Hot Isostatic Pressing (HIP)</a:t>
            </a:r>
          </a:p>
          <a:p>
            <a:pPr marL="666900" lvl="1" indent="-342900">
              <a:spcBef>
                <a:spcPts val="600"/>
              </a:spcBef>
              <a:buFont typeface="Arial" panose="020B0604020202020204" pitchFamily="34" charset="0"/>
              <a:buChar char="•"/>
            </a:pPr>
            <a:r>
              <a:rPr lang="en-GB" sz="2000" dirty="0">
                <a:solidFill>
                  <a:schemeClr val="tx2"/>
                </a:solidFill>
              </a:rPr>
              <a:t>HIP (Hot Isostatic Pressing)</a:t>
            </a:r>
          </a:p>
          <a:p>
            <a:pPr marL="666900" lvl="1" indent="-342900">
              <a:spcBef>
                <a:spcPts val="600"/>
              </a:spcBef>
              <a:buFont typeface="Arial" panose="020B0604020202020204" pitchFamily="34" charset="0"/>
              <a:buChar char="•"/>
            </a:pPr>
            <a:r>
              <a:rPr lang="en-GB" sz="2000" dirty="0">
                <a:solidFill>
                  <a:schemeClr val="tx2"/>
                </a:solidFill>
              </a:rPr>
              <a:t>Diffusion bonded at High pressure and high temperature</a:t>
            </a:r>
          </a:p>
          <a:p>
            <a:pPr marL="666900" lvl="1" indent="-342900">
              <a:spcBef>
                <a:spcPts val="600"/>
              </a:spcBef>
              <a:buFont typeface="Arial" panose="020B0604020202020204" pitchFamily="34" charset="0"/>
              <a:buChar char="•"/>
            </a:pPr>
            <a:r>
              <a:rPr lang="en-GB" sz="2000" dirty="0">
                <a:solidFill>
                  <a:schemeClr val="tx2"/>
                </a:solidFill>
              </a:rPr>
              <a:t>Key manufacturing feature. Essential for good heat transfer to the water circuit (cooling)</a:t>
            </a:r>
          </a:p>
          <a:p>
            <a:pPr marL="285750" indent="-285750">
              <a:spcBef>
                <a:spcPts val="400"/>
              </a:spcBef>
              <a:spcAft>
                <a:spcPts val="200"/>
              </a:spcAft>
              <a:buFont typeface="Arial" panose="020B0604020202020204" pitchFamily="34" charset="0"/>
              <a:buChar char="•"/>
            </a:pPr>
            <a:endParaRPr lang="en-GB" sz="2000" b="0" dirty="0"/>
          </a:p>
          <a:p>
            <a:pPr marL="285750" indent="-285750">
              <a:spcBef>
                <a:spcPts val="400"/>
              </a:spcBef>
              <a:spcAft>
                <a:spcPts val="200"/>
              </a:spcAft>
              <a:buFont typeface="Arial" panose="020B0604020202020204" pitchFamily="34" charset="0"/>
              <a:buChar char="•"/>
            </a:pPr>
            <a:endParaRPr lang="en-US" sz="2000" b="0" dirty="0"/>
          </a:p>
          <a:p>
            <a:pPr marL="285750" indent="-285750">
              <a:spcBef>
                <a:spcPts val="600"/>
              </a:spcBef>
              <a:spcAft>
                <a:spcPts val="300"/>
              </a:spcAft>
              <a:buFont typeface="Arial" panose="020B0604020202020204" pitchFamily="34" charset="0"/>
              <a:buChar char="•"/>
            </a:pPr>
            <a:endParaRPr lang="en-US" sz="2000" b="0" dirty="0"/>
          </a:p>
        </p:txBody>
      </p:sp>
      <p:sp>
        <p:nvSpPr>
          <p:cNvPr id="4" name="Footer Placeholder 1">
            <a:extLst>
              <a:ext uri="{FF2B5EF4-FFF2-40B4-BE49-F238E27FC236}">
                <a16:creationId xmlns:a16="http://schemas.microsoft.com/office/drawing/2014/main" id="{79B0ABAC-AA8C-EC9B-6D80-A35266056B41}"/>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22" name="Picture 21">
            <a:extLst>
              <a:ext uri="{FF2B5EF4-FFF2-40B4-BE49-F238E27FC236}">
                <a16:creationId xmlns:a16="http://schemas.microsoft.com/office/drawing/2014/main" id="{56914DC4-7C51-0C9C-EE2D-908189E9118D}"/>
              </a:ext>
            </a:extLst>
          </p:cNvPr>
          <p:cNvPicPr>
            <a:picLocks noChangeAspect="1"/>
          </p:cNvPicPr>
          <p:nvPr/>
        </p:nvPicPr>
        <p:blipFill>
          <a:blip r:embed="rId3"/>
          <a:stretch>
            <a:fillRect/>
          </a:stretch>
        </p:blipFill>
        <p:spPr>
          <a:xfrm>
            <a:off x="10263099" y="4198372"/>
            <a:ext cx="1605256" cy="2043696"/>
          </a:xfrm>
          <a:prstGeom prst="rect">
            <a:avLst/>
          </a:prstGeom>
        </p:spPr>
      </p:pic>
      <p:pic>
        <p:nvPicPr>
          <p:cNvPr id="24" name="Picture 23">
            <a:extLst>
              <a:ext uri="{FF2B5EF4-FFF2-40B4-BE49-F238E27FC236}">
                <a16:creationId xmlns:a16="http://schemas.microsoft.com/office/drawing/2014/main" id="{47C662AA-9A11-3760-F796-20D80FBA81BC}"/>
              </a:ext>
            </a:extLst>
          </p:cNvPr>
          <p:cNvPicPr>
            <a:picLocks noChangeAspect="1"/>
          </p:cNvPicPr>
          <p:nvPr/>
        </p:nvPicPr>
        <p:blipFill>
          <a:blip r:embed="rId4"/>
          <a:stretch>
            <a:fillRect/>
          </a:stretch>
        </p:blipFill>
        <p:spPr>
          <a:xfrm>
            <a:off x="5946080" y="4250046"/>
            <a:ext cx="3699939" cy="2054342"/>
          </a:xfrm>
          <a:prstGeom prst="rect">
            <a:avLst/>
          </a:prstGeom>
        </p:spPr>
      </p:pic>
      <p:sp>
        <p:nvSpPr>
          <p:cNvPr id="25" name="TextBox 24">
            <a:extLst>
              <a:ext uri="{FF2B5EF4-FFF2-40B4-BE49-F238E27FC236}">
                <a16:creationId xmlns:a16="http://schemas.microsoft.com/office/drawing/2014/main" id="{C3111456-7D05-FC2B-FCD7-61B2406B9DC4}"/>
              </a:ext>
            </a:extLst>
          </p:cNvPr>
          <p:cNvSpPr txBox="1"/>
          <p:nvPr/>
        </p:nvSpPr>
        <p:spPr bwMode="auto">
          <a:xfrm>
            <a:off x="7608168" y="28984"/>
            <a:ext cx="4741617" cy="307777"/>
          </a:xfrm>
          <a:prstGeom prst="rect">
            <a:avLst/>
          </a:prstGeom>
          <a:noFill/>
        </p:spPr>
        <p:txBody>
          <a:bodyPr wrap="square" rtlCol="0">
            <a:spAutoFit/>
          </a:bodyPr>
          <a:lstStyle/>
          <a:p>
            <a:pPr algn="just"/>
            <a:r>
              <a:rPr lang="en-GB" sz="1400" b="0" i="0" dirty="0">
                <a:solidFill>
                  <a:srgbClr val="222222"/>
                </a:solidFill>
                <a:effectLst/>
                <a:latin typeface="Helvetica Neue"/>
                <a:hlinkClick r:id="rId5"/>
              </a:rPr>
              <a:t>https://doi.org/10.1103/PhysRevAccelBeams.22.113001</a:t>
            </a:r>
            <a:r>
              <a:rPr lang="en-GB" sz="1400" b="0" i="0" dirty="0">
                <a:solidFill>
                  <a:srgbClr val="222222"/>
                </a:solidFill>
                <a:effectLst/>
                <a:latin typeface="Helvetica Neue"/>
              </a:rPr>
              <a:t> </a:t>
            </a:r>
            <a:endParaRPr lang="en-GB" sz="1400" b="0" i="1" dirty="0"/>
          </a:p>
        </p:txBody>
      </p:sp>
      <p:grpSp>
        <p:nvGrpSpPr>
          <p:cNvPr id="38" name="Group 37">
            <a:extLst>
              <a:ext uri="{FF2B5EF4-FFF2-40B4-BE49-F238E27FC236}">
                <a16:creationId xmlns:a16="http://schemas.microsoft.com/office/drawing/2014/main" id="{24C30FC9-78A2-CEB1-B777-CCF69BC0F914}"/>
              </a:ext>
            </a:extLst>
          </p:cNvPr>
          <p:cNvGrpSpPr/>
          <p:nvPr/>
        </p:nvGrpSpPr>
        <p:grpSpPr>
          <a:xfrm>
            <a:off x="6163344" y="966378"/>
            <a:ext cx="5358677" cy="2682585"/>
            <a:chOff x="6163344" y="966378"/>
            <a:chExt cx="5358677" cy="2682585"/>
          </a:xfrm>
        </p:grpSpPr>
        <p:grpSp>
          <p:nvGrpSpPr>
            <p:cNvPr id="39" name="Group 38">
              <a:extLst>
                <a:ext uri="{FF2B5EF4-FFF2-40B4-BE49-F238E27FC236}">
                  <a16:creationId xmlns:a16="http://schemas.microsoft.com/office/drawing/2014/main" id="{580225C7-B773-F5FA-5497-605EA0CCF4DE}"/>
                </a:ext>
              </a:extLst>
            </p:cNvPr>
            <p:cNvGrpSpPr/>
            <p:nvPr/>
          </p:nvGrpSpPr>
          <p:grpSpPr>
            <a:xfrm>
              <a:off x="6163344" y="966378"/>
              <a:ext cx="5358677" cy="2682585"/>
              <a:chOff x="2645530" y="4067051"/>
              <a:chExt cx="4050860" cy="2027884"/>
            </a:xfrm>
          </p:grpSpPr>
          <p:pic>
            <p:nvPicPr>
              <p:cNvPr id="45" name="Picture 44">
                <a:extLst>
                  <a:ext uri="{FF2B5EF4-FFF2-40B4-BE49-F238E27FC236}">
                    <a16:creationId xmlns:a16="http://schemas.microsoft.com/office/drawing/2014/main" id="{2519178A-8B9F-04C1-98E9-A2EDA79E55C0}"/>
                  </a:ext>
                </a:extLst>
              </p:cNvPr>
              <p:cNvPicPr>
                <a:picLocks noChangeAspect="1"/>
              </p:cNvPicPr>
              <p:nvPr/>
            </p:nvPicPr>
            <p:blipFill>
              <a:blip r:embed="rId6">
                <a:alphaModFix/>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a:off x="3545692" y="4067051"/>
                <a:ext cx="3150698" cy="1749984"/>
              </a:xfrm>
              <a:prstGeom prst="rect">
                <a:avLst/>
              </a:prstGeom>
              <a:ln>
                <a:noFill/>
              </a:ln>
              <a:effectLst>
                <a:glow rad="101600">
                  <a:schemeClr val="accent3">
                    <a:satMod val="175000"/>
                    <a:alpha val="40000"/>
                  </a:schemeClr>
                </a:glow>
                <a:outerShdw blurRad="292100" dist="139700" dir="2700000" algn="tl" rotWithShape="0">
                  <a:srgbClr val="333333">
                    <a:alpha val="65000"/>
                  </a:srgbClr>
                </a:outerShdw>
              </a:effectLst>
            </p:spPr>
          </p:pic>
          <p:sp>
            <p:nvSpPr>
              <p:cNvPr id="46" name="TextBox 45">
                <a:extLst>
                  <a:ext uri="{FF2B5EF4-FFF2-40B4-BE49-F238E27FC236}">
                    <a16:creationId xmlns:a16="http://schemas.microsoft.com/office/drawing/2014/main" id="{642E9054-D855-8FCB-538A-B1B29C9B272B}"/>
                  </a:ext>
                </a:extLst>
              </p:cNvPr>
              <p:cNvSpPr txBox="1"/>
              <p:nvPr/>
            </p:nvSpPr>
            <p:spPr bwMode="auto">
              <a:xfrm>
                <a:off x="3458737" y="5699410"/>
                <a:ext cx="1800323" cy="395525"/>
              </a:xfrm>
              <a:prstGeom prst="rect">
                <a:avLst/>
              </a:prstGeom>
              <a:noFill/>
            </p:spPr>
            <p:txBody>
              <a:bodyPr wrap="square" rtlCol="0">
                <a:spAutoFit/>
              </a:bodyPr>
              <a:lstStyle/>
              <a:p>
                <a:pPr algn="ctr"/>
                <a:r>
                  <a:rPr lang="en-US" sz="1400" dirty="0"/>
                  <a:t>13 x TZM blocks</a:t>
                </a:r>
              </a:p>
              <a:p>
                <a:pPr algn="ctr"/>
                <a:r>
                  <a:rPr lang="en-US" sz="1400" dirty="0"/>
                  <a:t>(580 mm)</a:t>
                </a:r>
                <a:endParaRPr lang="en-GB" sz="1400" dirty="0"/>
              </a:p>
            </p:txBody>
          </p:sp>
          <p:sp>
            <p:nvSpPr>
              <p:cNvPr id="47" name="TextBox 46">
                <a:extLst>
                  <a:ext uri="{FF2B5EF4-FFF2-40B4-BE49-F238E27FC236}">
                    <a16:creationId xmlns:a16="http://schemas.microsoft.com/office/drawing/2014/main" id="{18B67E27-6536-8CD5-44E1-C799A2A4CE28}"/>
                  </a:ext>
                </a:extLst>
              </p:cNvPr>
              <p:cNvSpPr txBox="1"/>
              <p:nvPr/>
            </p:nvSpPr>
            <p:spPr bwMode="auto">
              <a:xfrm>
                <a:off x="5259058" y="5699410"/>
                <a:ext cx="1238953" cy="395525"/>
              </a:xfrm>
              <a:prstGeom prst="rect">
                <a:avLst/>
              </a:prstGeom>
              <a:noFill/>
            </p:spPr>
            <p:txBody>
              <a:bodyPr wrap="square" rtlCol="0">
                <a:spAutoFit/>
              </a:bodyPr>
              <a:lstStyle/>
              <a:p>
                <a:pPr algn="ctr"/>
                <a:r>
                  <a:rPr lang="en-US" sz="1400" dirty="0"/>
                  <a:t>5x W blocks</a:t>
                </a:r>
              </a:p>
              <a:p>
                <a:pPr algn="ctr"/>
                <a:r>
                  <a:rPr lang="en-US" sz="1400" dirty="0"/>
                  <a:t>(780 mm)</a:t>
                </a:r>
                <a:endParaRPr lang="en-GB" sz="1400" dirty="0"/>
              </a:p>
            </p:txBody>
          </p:sp>
          <p:grpSp>
            <p:nvGrpSpPr>
              <p:cNvPr id="48" name="Group 47">
                <a:extLst>
                  <a:ext uri="{FF2B5EF4-FFF2-40B4-BE49-F238E27FC236}">
                    <a16:creationId xmlns:a16="http://schemas.microsoft.com/office/drawing/2014/main" id="{6A0C3F6E-FFDD-D0B0-0F8F-5DF7364A9652}"/>
                  </a:ext>
                </a:extLst>
              </p:cNvPr>
              <p:cNvGrpSpPr/>
              <p:nvPr/>
            </p:nvGrpSpPr>
            <p:grpSpPr>
              <a:xfrm>
                <a:off x="4102820" y="4816615"/>
                <a:ext cx="2381308" cy="882795"/>
                <a:chOff x="7233229" y="4839999"/>
                <a:chExt cx="2381308" cy="882795"/>
              </a:xfrm>
              <a:effectLst>
                <a:glow rad="63500">
                  <a:schemeClr val="accent4">
                    <a:satMod val="175000"/>
                    <a:alpha val="40000"/>
                  </a:schemeClr>
                </a:glow>
              </a:effectLst>
            </p:grpSpPr>
            <p:sp>
              <p:nvSpPr>
                <p:cNvPr id="51" name="Left Brace 50">
                  <a:extLst>
                    <a:ext uri="{FF2B5EF4-FFF2-40B4-BE49-F238E27FC236}">
                      <a16:creationId xmlns:a16="http://schemas.microsoft.com/office/drawing/2014/main" id="{0EEE62C3-1C7D-8CDB-60CD-9B6B47ABBBC1}"/>
                    </a:ext>
                  </a:extLst>
                </p:cNvPr>
                <p:cNvSpPr/>
                <p:nvPr/>
              </p:nvSpPr>
              <p:spPr>
                <a:xfrm rot="15442837">
                  <a:off x="7609822" y="4724113"/>
                  <a:ext cx="347609" cy="1100795"/>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 name="Left Brace 51">
                  <a:extLst>
                    <a:ext uri="{FF2B5EF4-FFF2-40B4-BE49-F238E27FC236}">
                      <a16:creationId xmlns:a16="http://schemas.microsoft.com/office/drawing/2014/main" id="{2EA00E0C-F8B5-718A-7678-3A98BEE9627B}"/>
                    </a:ext>
                  </a:extLst>
                </p:cNvPr>
                <p:cNvSpPr/>
                <p:nvPr/>
              </p:nvSpPr>
              <p:spPr>
                <a:xfrm rot="4655090" flipH="1">
                  <a:off x="8824468" y="4321419"/>
                  <a:ext cx="271489" cy="1308649"/>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3" name="Straight Connector 52">
                  <a:extLst>
                    <a:ext uri="{FF2B5EF4-FFF2-40B4-BE49-F238E27FC236}">
                      <a16:creationId xmlns:a16="http://schemas.microsoft.com/office/drawing/2014/main" id="{BA800573-31C2-D5C4-07B8-1CCA2D172A06}"/>
                    </a:ext>
                  </a:extLst>
                </p:cNvPr>
                <p:cNvCxnSpPr>
                  <a:cxnSpLocks/>
                  <a:stCxn id="47" idx="0"/>
                  <a:endCxn id="52" idx="1"/>
                </p:cNvCxnSpPr>
                <p:nvPr/>
              </p:nvCxnSpPr>
              <p:spPr>
                <a:xfrm flipH="1" flipV="1">
                  <a:off x="8989397" y="5108314"/>
                  <a:ext cx="19546" cy="614480"/>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0530A85D-C632-5B92-7E30-E2C8642438F9}"/>
                    </a:ext>
                  </a:extLst>
                </p:cNvPr>
                <p:cNvCxnSpPr>
                  <a:cxnSpLocks/>
                  <a:stCxn id="46" idx="0"/>
                  <a:endCxn id="51" idx="1"/>
                </p:cNvCxnSpPr>
                <p:nvPr/>
              </p:nvCxnSpPr>
              <p:spPr>
                <a:xfrm flipV="1">
                  <a:off x="7489307" y="5444116"/>
                  <a:ext cx="332291" cy="278678"/>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956E5FA6-03E2-C5A4-8515-D1BB74BA4964}"/>
                  </a:ext>
                </a:extLst>
              </p:cNvPr>
              <p:cNvSpPr txBox="1"/>
              <p:nvPr/>
            </p:nvSpPr>
            <p:spPr bwMode="auto">
              <a:xfrm>
                <a:off x="2645530" y="4835547"/>
                <a:ext cx="1800323" cy="232662"/>
              </a:xfrm>
              <a:prstGeom prst="rect">
                <a:avLst/>
              </a:prstGeom>
              <a:noFill/>
            </p:spPr>
            <p:txBody>
              <a:bodyPr wrap="square" rtlCol="0">
                <a:spAutoFit/>
              </a:bodyPr>
              <a:lstStyle/>
              <a:p>
                <a:pPr algn="ctr"/>
                <a:r>
                  <a:rPr lang="en-US" sz="1400" dirty="0"/>
                  <a:t>D250 mm</a:t>
                </a:r>
                <a:endParaRPr lang="en-GB" sz="1400" dirty="0"/>
              </a:p>
            </p:txBody>
          </p:sp>
        </p:grpSp>
        <p:cxnSp>
          <p:nvCxnSpPr>
            <p:cNvPr id="40" name="Straight Arrow Connector 39">
              <a:extLst>
                <a:ext uri="{FF2B5EF4-FFF2-40B4-BE49-F238E27FC236}">
                  <a16:creationId xmlns:a16="http://schemas.microsoft.com/office/drawing/2014/main" id="{4D7DEA2B-48EC-2597-B5B9-D0967E4EA886}"/>
                </a:ext>
              </a:extLst>
            </p:cNvPr>
            <p:cNvCxnSpPr/>
            <p:nvPr/>
          </p:nvCxnSpPr>
          <p:spPr>
            <a:xfrm flipH="1">
              <a:off x="7780028" y="1885235"/>
              <a:ext cx="16022" cy="54527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56" name="Slide Number Placeholder 55">
            <a:extLst>
              <a:ext uri="{FF2B5EF4-FFF2-40B4-BE49-F238E27FC236}">
                <a16:creationId xmlns:a16="http://schemas.microsoft.com/office/drawing/2014/main" id="{E9F1C38C-6D00-6C7F-3B8B-32FA9C5ADA4F}"/>
              </a:ext>
            </a:extLst>
          </p:cNvPr>
          <p:cNvSpPr>
            <a:spLocks noGrp="1"/>
          </p:cNvSpPr>
          <p:nvPr>
            <p:ph type="sldNum" sz="quarter" idx="12"/>
          </p:nvPr>
        </p:nvSpPr>
        <p:spPr/>
        <p:txBody>
          <a:bodyPr/>
          <a:lstStyle/>
          <a:p>
            <a:pPr>
              <a:defRPr/>
            </a:pPr>
            <a:fld id="{36B5EA5A-BC32-A742-B11B-8E7414D5B535}" type="slidenum">
              <a:rPr lang="en-US" smtClean="0"/>
              <a:t>11</a:t>
            </a:fld>
            <a:endParaRPr lang="en-US"/>
          </a:p>
        </p:txBody>
      </p:sp>
    </p:spTree>
    <p:extLst>
      <p:ext uri="{BB962C8B-B14F-4D97-AF65-F5344CB8AC3E}">
        <p14:creationId xmlns:p14="http://schemas.microsoft.com/office/powerpoint/2010/main" val="155412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374549"/>
            <a:ext cx="7013576" cy="4608512"/>
          </a:xfrm>
        </p:spPr>
        <p:txBody>
          <a:bodyPr vert="horz" lIns="0" tIns="0" rIns="0" bIns="0" rtlCol="0" anchor="t">
            <a:noAutofit/>
          </a:bodyPr>
          <a:lstStyle/>
          <a:p>
            <a:pPr>
              <a:spcBef>
                <a:spcPts val="600"/>
              </a:spcBef>
            </a:pPr>
            <a:r>
              <a:rPr lang="en-GB" sz="2400" dirty="0">
                <a:solidFill>
                  <a:schemeClr val="tx1"/>
                </a:solidFill>
              </a:rPr>
              <a:t>Cooling</a:t>
            </a:r>
          </a:p>
          <a:p>
            <a:pPr marL="342900" indent="-342900">
              <a:spcBef>
                <a:spcPts val="600"/>
              </a:spcBef>
              <a:buFont typeface="Arial" panose="020B0604020202020204" pitchFamily="34" charset="0"/>
              <a:buChar char="•"/>
            </a:pPr>
            <a:r>
              <a:rPr lang="en-GB" sz="2000" dirty="0">
                <a:solidFill>
                  <a:schemeClr val="tx1"/>
                </a:solidFill>
              </a:rPr>
              <a:t>95 mm of water (5 mm * 19 channels)</a:t>
            </a:r>
          </a:p>
          <a:p>
            <a:pPr marL="666900" lvl="1" indent="-342900">
              <a:spcBef>
                <a:spcPts val="600"/>
              </a:spcBef>
              <a:buFont typeface="Arial" panose="020B0604020202020204" pitchFamily="34" charset="0"/>
              <a:buChar char="•"/>
            </a:pPr>
            <a:r>
              <a:rPr lang="en-GB" sz="2000" dirty="0">
                <a:solidFill>
                  <a:schemeClr val="tx2"/>
                </a:solidFill>
              </a:rPr>
              <a:t>Water </a:t>
            </a:r>
            <a:r>
              <a:rPr lang="en-GB" sz="2000" dirty="0">
                <a:solidFill>
                  <a:schemeClr val="tx2"/>
                </a:solidFill>
                <a:sym typeface="Wingdings" panose="05000000000000000000" pitchFamily="2" charset="2"/>
              </a:rPr>
              <a:t> better cooling for identical flow rate </a:t>
            </a:r>
            <a:r>
              <a:rPr lang="en-GB" sz="2000" dirty="0" err="1">
                <a:solidFill>
                  <a:schemeClr val="tx2"/>
                </a:solidFill>
                <a:sym typeface="Wingdings" panose="05000000000000000000" pitchFamily="2" charset="2"/>
              </a:rPr>
              <a:t>wrt</a:t>
            </a:r>
            <a:r>
              <a:rPr lang="en-GB" sz="2000" dirty="0">
                <a:solidFill>
                  <a:schemeClr val="tx2"/>
                </a:solidFill>
                <a:sym typeface="Wingdings" panose="05000000000000000000" pitchFamily="2" charset="2"/>
              </a:rPr>
              <a:t> He, Air.</a:t>
            </a:r>
            <a:endParaRPr lang="en-GB" sz="2000" dirty="0">
              <a:solidFill>
                <a:schemeClr val="tx2"/>
              </a:solidFill>
            </a:endParaRPr>
          </a:p>
          <a:p>
            <a:pPr marL="666900" lvl="1" indent="-342900">
              <a:spcBef>
                <a:spcPts val="600"/>
              </a:spcBef>
              <a:buFont typeface="Arial" panose="020B0604020202020204" pitchFamily="34" charset="0"/>
              <a:buChar char="•"/>
            </a:pPr>
            <a:r>
              <a:rPr lang="en-GB" sz="2000" dirty="0">
                <a:solidFill>
                  <a:schemeClr val="tx2"/>
                </a:solidFill>
              </a:rPr>
              <a:t>22 bar </a:t>
            </a:r>
            <a:r>
              <a:rPr lang="en-GB" sz="2000" dirty="0">
                <a:solidFill>
                  <a:schemeClr val="tx2"/>
                </a:solidFill>
                <a:sym typeface="Wingdings" panose="05000000000000000000" pitchFamily="2" charset="2"/>
              </a:rPr>
              <a:t> higher boiling threshold</a:t>
            </a:r>
          </a:p>
          <a:p>
            <a:pPr marL="666900" lvl="1" indent="-342900">
              <a:spcBef>
                <a:spcPts val="600"/>
              </a:spcBef>
              <a:buFont typeface="Arial" panose="020B0604020202020204" pitchFamily="34" charset="0"/>
              <a:buChar char="•"/>
            </a:pPr>
            <a:r>
              <a:rPr lang="en-GB" sz="2000" dirty="0">
                <a:solidFill>
                  <a:schemeClr val="tx2"/>
                </a:solidFill>
                <a:sym typeface="Wingdings" panose="05000000000000000000" pitchFamily="2" charset="2"/>
              </a:rPr>
              <a:t>5 m/s  high heat convection coefficient and limited erosion</a:t>
            </a:r>
          </a:p>
          <a:p>
            <a:pPr marL="666900" lvl="1" indent="-342900">
              <a:spcBef>
                <a:spcPts val="600"/>
              </a:spcBef>
              <a:buFont typeface="Arial" panose="020B0604020202020204" pitchFamily="34" charset="0"/>
              <a:buChar char="•"/>
            </a:pPr>
            <a:r>
              <a:rPr lang="en-GB" sz="2000" dirty="0">
                <a:solidFill>
                  <a:schemeClr val="tx2"/>
                </a:solidFill>
                <a:sym typeface="Wingdings" panose="05000000000000000000" pitchFamily="2" charset="2"/>
              </a:rPr>
              <a:t>~660l/min  To extract ~305kW of heat.</a:t>
            </a:r>
          </a:p>
          <a:p>
            <a:pPr marL="666900" lvl="1" indent="-342900">
              <a:spcBef>
                <a:spcPts val="600"/>
              </a:spcBef>
              <a:buFont typeface="Arial" panose="020B0604020202020204" pitchFamily="34" charset="0"/>
              <a:buChar char="•"/>
            </a:pPr>
            <a:r>
              <a:rPr lang="en-GB" sz="2000" dirty="0">
                <a:solidFill>
                  <a:schemeClr val="tx2"/>
                </a:solidFill>
                <a:sym typeface="Wingdings" panose="05000000000000000000" pitchFamily="2" charset="2"/>
              </a:rPr>
              <a:t>Circuit Serpentine configuration with 2 parallel channels</a:t>
            </a:r>
          </a:p>
          <a:p>
            <a:pPr marL="990900" lvl="2" indent="-342900">
              <a:spcBef>
                <a:spcPts val="600"/>
              </a:spcBef>
              <a:buFont typeface="Arial" panose="020B0604020202020204" pitchFamily="34" charset="0"/>
              <a:buChar char="•"/>
            </a:pPr>
            <a:r>
              <a:rPr lang="en-GB" sz="2000" dirty="0">
                <a:solidFill>
                  <a:schemeClr val="tx2"/>
                </a:solidFill>
                <a:sym typeface="Wingdings" panose="05000000000000000000" pitchFamily="2" charset="2"/>
              </a:rPr>
              <a:t>Serpentine  high speed at moderate flow rate</a:t>
            </a:r>
          </a:p>
          <a:p>
            <a:pPr marL="990900" lvl="2" indent="-342900">
              <a:spcBef>
                <a:spcPts val="600"/>
              </a:spcBef>
              <a:buFont typeface="Arial" panose="020B0604020202020204" pitchFamily="34" charset="0"/>
              <a:buChar char="•"/>
            </a:pPr>
            <a:r>
              <a:rPr lang="en-GB" sz="2000" dirty="0">
                <a:solidFill>
                  <a:schemeClr val="tx2"/>
                </a:solidFill>
                <a:sym typeface="Wingdings" panose="05000000000000000000" pitchFamily="2" charset="2"/>
              </a:rPr>
              <a:t>2 parallel channels  pressure drop reduction &amp; reduce failure in case 1 channel is blocked. </a:t>
            </a:r>
          </a:p>
          <a:p>
            <a:pPr marL="990900" lvl="2" indent="-342900">
              <a:spcBef>
                <a:spcPts val="600"/>
              </a:spcBef>
              <a:buFont typeface="Arial" panose="020B0604020202020204" pitchFamily="34" charset="0"/>
              <a:buChar char="•"/>
            </a:pPr>
            <a:endParaRPr lang="en-GB" sz="2000" dirty="0">
              <a:solidFill>
                <a:schemeClr val="tx1"/>
              </a:solidFill>
              <a:sym typeface="Wingdings" panose="05000000000000000000" pitchFamily="2" charset="2"/>
            </a:endParaRPr>
          </a:p>
          <a:p>
            <a:pPr lvl="1" indent="0">
              <a:spcBef>
                <a:spcPts val="600"/>
              </a:spcBef>
              <a:buNone/>
            </a:pPr>
            <a:endParaRPr lang="en-GB" sz="2000" dirty="0">
              <a:solidFill>
                <a:schemeClr val="tx1"/>
              </a:solidFill>
            </a:endParaRPr>
          </a:p>
          <a:p>
            <a:pPr marL="342900" indent="-342900">
              <a:spcBef>
                <a:spcPts val="600"/>
              </a:spcBef>
              <a:buFont typeface="Arial" panose="020B0604020202020204" pitchFamily="34" charset="0"/>
              <a:buChar char="•"/>
            </a:pPr>
            <a:endParaRPr lang="en-GB" sz="2000" b="0" dirty="0">
              <a:solidFill>
                <a:schemeClr val="tx2"/>
              </a:solidFill>
            </a:endParaRPr>
          </a:p>
          <a:p>
            <a:pPr marL="342900" indent="-342900">
              <a:spcBef>
                <a:spcPts val="600"/>
              </a:spcBef>
              <a:buFont typeface="Arial" panose="020B0604020202020204" pitchFamily="34" charset="0"/>
              <a:buChar char="•"/>
            </a:pPr>
            <a:endParaRPr lang="en-GB" sz="2000" b="0" dirty="0">
              <a:solidFill>
                <a:schemeClr val="tx2"/>
              </a:solidFill>
            </a:endParaRPr>
          </a:p>
          <a:p>
            <a:pPr>
              <a:spcBef>
                <a:spcPts val="600"/>
              </a:spcBef>
              <a:buFont typeface="Wingdings" panose="05000000000000000000" pitchFamily="2" charset="2"/>
              <a:buChar char="Ø"/>
            </a:pPr>
            <a:endParaRPr lang="en-GB" sz="2000" b="0" dirty="0">
              <a:solidFill>
                <a:schemeClr val="tx2"/>
              </a:solidFill>
            </a:endParaRPr>
          </a:p>
          <a:p>
            <a:pPr marL="342900" indent="-342900">
              <a:spcBef>
                <a:spcPts val="600"/>
              </a:spcBef>
              <a:buFont typeface="Arial" panose="020B0604020202020204" pitchFamily="34" charset="0"/>
              <a:buChar char="•"/>
            </a:pPr>
            <a:endParaRPr lang="en-GB" sz="2000" b="0" dirty="0">
              <a:solidFill>
                <a:schemeClr val="tx2"/>
              </a:solidFill>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GB" dirty="0"/>
              <a:t>BDF Target baseline design</a:t>
            </a:r>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grpSp>
        <p:nvGrpSpPr>
          <p:cNvPr id="8" name="Group 7">
            <a:extLst>
              <a:ext uri="{FF2B5EF4-FFF2-40B4-BE49-F238E27FC236}">
                <a16:creationId xmlns:a16="http://schemas.microsoft.com/office/drawing/2014/main" id="{1169DEE3-BD51-2505-9C0E-F0F34F6AF57A}"/>
              </a:ext>
            </a:extLst>
          </p:cNvPr>
          <p:cNvGrpSpPr/>
          <p:nvPr/>
        </p:nvGrpSpPr>
        <p:grpSpPr>
          <a:xfrm>
            <a:off x="7239094" y="966378"/>
            <a:ext cx="4282927" cy="2621030"/>
            <a:chOff x="3458737" y="4067051"/>
            <a:chExt cx="3237653" cy="1981352"/>
          </a:xfrm>
        </p:grpSpPr>
        <p:pic>
          <p:nvPicPr>
            <p:cNvPr id="9" name="Picture 8">
              <a:extLst>
                <a:ext uri="{FF2B5EF4-FFF2-40B4-BE49-F238E27FC236}">
                  <a16:creationId xmlns:a16="http://schemas.microsoft.com/office/drawing/2014/main" id="{EEFFEFBA-2F54-7C13-4195-C6A487880E89}"/>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3545692" y="4067051"/>
              <a:ext cx="3150698" cy="1749984"/>
            </a:xfrm>
            <a:prstGeom prst="rect">
              <a:avLst/>
            </a:prstGeom>
            <a:ln>
              <a:noFill/>
            </a:ln>
            <a:effectLst>
              <a:glow rad="101600">
                <a:schemeClr val="accent3">
                  <a:satMod val="175000"/>
                  <a:alpha val="40000"/>
                </a:schemeClr>
              </a:glow>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1F5AB395-2AB9-54FF-FFA8-DCC7AC7BFF19}"/>
                </a:ext>
              </a:extLst>
            </p:cNvPr>
            <p:cNvSpPr txBox="1"/>
            <p:nvPr/>
          </p:nvSpPr>
          <p:spPr bwMode="auto">
            <a:xfrm>
              <a:off x="3458737" y="5699410"/>
              <a:ext cx="1800323" cy="209396"/>
            </a:xfrm>
            <a:prstGeom prst="rect">
              <a:avLst/>
            </a:prstGeom>
            <a:noFill/>
          </p:spPr>
          <p:txBody>
            <a:bodyPr wrap="square" rtlCol="0">
              <a:spAutoFit/>
            </a:bodyPr>
            <a:lstStyle/>
            <a:p>
              <a:pPr algn="ctr"/>
              <a:r>
                <a:rPr lang="en-US" sz="1200" dirty="0"/>
                <a:t>13 x TZM blocks (580 mm)</a:t>
              </a:r>
              <a:endParaRPr lang="en-GB" sz="1200" dirty="0"/>
            </a:p>
          </p:txBody>
        </p:sp>
        <p:sp>
          <p:nvSpPr>
            <p:cNvPr id="11" name="TextBox 10">
              <a:extLst>
                <a:ext uri="{FF2B5EF4-FFF2-40B4-BE49-F238E27FC236}">
                  <a16:creationId xmlns:a16="http://schemas.microsoft.com/office/drawing/2014/main" id="{89DE2276-467F-5A7B-5F8C-A2C264FD9AFB}"/>
                </a:ext>
              </a:extLst>
            </p:cNvPr>
            <p:cNvSpPr txBox="1"/>
            <p:nvPr/>
          </p:nvSpPr>
          <p:spPr bwMode="auto">
            <a:xfrm>
              <a:off x="5259058" y="5699410"/>
              <a:ext cx="1238953" cy="348993"/>
            </a:xfrm>
            <a:prstGeom prst="rect">
              <a:avLst/>
            </a:prstGeom>
            <a:noFill/>
          </p:spPr>
          <p:txBody>
            <a:bodyPr wrap="square" rtlCol="0">
              <a:spAutoFit/>
            </a:bodyPr>
            <a:lstStyle/>
            <a:p>
              <a:pPr algn="ctr"/>
              <a:r>
                <a:rPr lang="en-US" sz="1200" dirty="0"/>
                <a:t>5x W blocks (780 mm)</a:t>
              </a:r>
              <a:endParaRPr lang="en-GB" sz="1200" dirty="0"/>
            </a:p>
          </p:txBody>
        </p:sp>
        <p:grpSp>
          <p:nvGrpSpPr>
            <p:cNvPr id="12" name="Group 11">
              <a:extLst>
                <a:ext uri="{FF2B5EF4-FFF2-40B4-BE49-F238E27FC236}">
                  <a16:creationId xmlns:a16="http://schemas.microsoft.com/office/drawing/2014/main" id="{A9263891-7F63-1CDB-191D-E27DF78A8F3D}"/>
                </a:ext>
              </a:extLst>
            </p:cNvPr>
            <p:cNvGrpSpPr/>
            <p:nvPr/>
          </p:nvGrpSpPr>
          <p:grpSpPr>
            <a:xfrm>
              <a:off x="4102820" y="4816615"/>
              <a:ext cx="2381308" cy="882795"/>
              <a:chOff x="7233229" y="4839999"/>
              <a:chExt cx="2381308" cy="882795"/>
            </a:xfrm>
            <a:effectLst>
              <a:glow rad="63500">
                <a:schemeClr val="accent4">
                  <a:satMod val="175000"/>
                  <a:alpha val="40000"/>
                </a:schemeClr>
              </a:glow>
            </a:effectLst>
          </p:grpSpPr>
          <p:sp>
            <p:nvSpPr>
              <p:cNvPr id="14" name="Left Brace 13">
                <a:extLst>
                  <a:ext uri="{FF2B5EF4-FFF2-40B4-BE49-F238E27FC236}">
                    <a16:creationId xmlns:a16="http://schemas.microsoft.com/office/drawing/2014/main" id="{18C4C151-013A-F27D-E2CF-55A3AFB40854}"/>
                  </a:ext>
                </a:extLst>
              </p:cNvPr>
              <p:cNvSpPr/>
              <p:nvPr/>
            </p:nvSpPr>
            <p:spPr>
              <a:xfrm rot="15442837">
                <a:off x="7609822" y="4724113"/>
                <a:ext cx="347609" cy="1100795"/>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Left Brace 20">
                <a:extLst>
                  <a:ext uri="{FF2B5EF4-FFF2-40B4-BE49-F238E27FC236}">
                    <a16:creationId xmlns:a16="http://schemas.microsoft.com/office/drawing/2014/main" id="{8E5CE4D3-4F04-4CB9-8733-DED38497B41C}"/>
                  </a:ext>
                </a:extLst>
              </p:cNvPr>
              <p:cNvSpPr/>
              <p:nvPr/>
            </p:nvSpPr>
            <p:spPr>
              <a:xfrm rot="4655090" flipH="1">
                <a:off x="8824468" y="4321419"/>
                <a:ext cx="271489" cy="1308649"/>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3" name="Straight Connector 22">
                <a:extLst>
                  <a:ext uri="{FF2B5EF4-FFF2-40B4-BE49-F238E27FC236}">
                    <a16:creationId xmlns:a16="http://schemas.microsoft.com/office/drawing/2014/main" id="{9AF0DFDD-A872-E136-147C-0605EA2B0E9D}"/>
                  </a:ext>
                </a:extLst>
              </p:cNvPr>
              <p:cNvCxnSpPr>
                <a:cxnSpLocks/>
                <a:stCxn id="11" idx="0"/>
                <a:endCxn id="21" idx="1"/>
              </p:cNvCxnSpPr>
              <p:nvPr/>
            </p:nvCxnSpPr>
            <p:spPr>
              <a:xfrm flipH="1" flipV="1">
                <a:off x="8989397" y="5108314"/>
                <a:ext cx="19546" cy="614480"/>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34AE42F-1756-73ED-F7C3-0460BC1F1B85}"/>
                  </a:ext>
                </a:extLst>
              </p:cNvPr>
              <p:cNvCxnSpPr>
                <a:cxnSpLocks/>
                <a:stCxn id="10" idx="0"/>
                <a:endCxn id="14" idx="1"/>
              </p:cNvCxnSpPr>
              <p:nvPr/>
            </p:nvCxnSpPr>
            <p:spPr>
              <a:xfrm flipV="1">
                <a:off x="7489307" y="5444116"/>
                <a:ext cx="332291" cy="278678"/>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pic>
        <p:nvPicPr>
          <p:cNvPr id="13" name="Picture 12">
            <a:extLst>
              <a:ext uri="{FF2B5EF4-FFF2-40B4-BE49-F238E27FC236}">
                <a16:creationId xmlns:a16="http://schemas.microsoft.com/office/drawing/2014/main" id="{D21FD845-8BA4-32D3-4017-BF4A55353C58}"/>
              </a:ext>
            </a:extLst>
          </p:cNvPr>
          <p:cNvPicPr>
            <a:picLocks noChangeAspect="1"/>
          </p:cNvPicPr>
          <p:nvPr/>
        </p:nvPicPr>
        <p:blipFill>
          <a:blip r:embed="rId4">
            <a:alphaModFix/>
            <a:extLst>
              <a:ext uri="{BEBA8EAE-BF5A-486C-A8C5-ECC9F3942E4B}">
                <a14:imgProps xmlns:a14="http://schemas.microsoft.com/office/drawing/2010/main">
                  <a14:imgLayer r:embed="rId5">
                    <a14:imgEffect>
                      <a14:backgroundRemoval t="5053" b="96632" l="5946" r="95270">
                        <a14:foregroundMark x1="22973" y1="70737" x2="9189" y2="76211"/>
                        <a14:foregroundMark x1="9189" y1="76211" x2="20270" y2="81684"/>
                        <a14:foregroundMark x1="87568" y1="28421" x2="79730" y2="9684"/>
                        <a14:foregroundMark x1="90946" y1="24211" x2="83243" y2="5263"/>
                        <a14:foregroundMark x1="83243" y1="5263" x2="82838" y2="5474"/>
                        <a14:foregroundMark x1="15135" y1="74737" x2="5946" y2="81684"/>
                        <a14:foregroundMark x1="12568" y1="81474" x2="25405" y2="93895"/>
                        <a14:foregroundMark x1="25405" y1="93895" x2="25405" y2="93684"/>
                        <a14:foregroundMark x1="16757" y1="85895" x2="18243" y2="95158"/>
                        <a14:foregroundMark x1="26081" y1="94316" x2="24865" y2="96632"/>
                        <a14:foregroundMark x1="84595" y1="27789" x2="90405" y2="13474"/>
                        <a14:foregroundMark x1="92838" y1="15368" x2="95270" y2="30105"/>
                      </a14:backgroundRemoval>
                    </a14:imgEffect>
                  </a14:imgLayer>
                </a14:imgProps>
              </a:ext>
            </a:extLst>
          </a:blip>
          <a:stretch>
            <a:fillRect/>
          </a:stretch>
        </p:blipFill>
        <p:spPr>
          <a:xfrm rot="1021123">
            <a:off x="7765612" y="711375"/>
            <a:ext cx="3490655" cy="2240622"/>
          </a:xfrm>
          <a:prstGeom prst="rect">
            <a:avLst/>
          </a:prstGeom>
        </p:spPr>
      </p:pic>
      <p:grpSp>
        <p:nvGrpSpPr>
          <p:cNvPr id="22" name="Group 21">
            <a:extLst>
              <a:ext uri="{FF2B5EF4-FFF2-40B4-BE49-F238E27FC236}">
                <a16:creationId xmlns:a16="http://schemas.microsoft.com/office/drawing/2014/main" id="{5B97AF41-375F-2FBE-237E-2FFE0C9595D3}"/>
              </a:ext>
            </a:extLst>
          </p:cNvPr>
          <p:cNvGrpSpPr/>
          <p:nvPr/>
        </p:nvGrpSpPr>
        <p:grpSpPr>
          <a:xfrm>
            <a:off x="8142787" y="3512883"/>
            <a:ext cx="2736304" cy="2484587"/>
            <a:chOff x="8142787" y="3512883"/>
            <a:chExt cx="2736304" cy="2484587"/>
          </a:xfrm>
        </p:grpSpPr>
        <p:pic>
          <p:nvPicPr>
            <p:cNvPr id="58" name="Picture 57">
              <a:extLst>
                <a:ext uri="{FF2B5EF4-FFF2-40B4-BE49-F238E27FC236}">
                  <a16:creationId xmlns:a16="http://schemas.microsoft.com/office/drawing/2014/main" id="{80EDBA96-A09C-7241-7E9C-4AF817026183}"/>
                </a:ext>
              </a:extLst>
            </p:cNvPr>
            <p:cNvPicPr>
              <a:picLocks noChangeAspect="1"/>
            </p:cNvPicPr>
            <p:nvPr/>
          </p:nvPicPr>
          <p:blipFill rotWithShape="1">
            <a:blip r:embed="rId6"/>
            <a:srcRect l="5565" r="6629" b="17480"/>
            <a:stretch/>
          </p:blipFill>
          <p:spPr>
            <a:xfrm>
              <a:off x="8142787" y="3512883"/>
              <a:ext cx="2736304" cy="1221697"/>
            </a:xfrm>
            <a:prstGeom prst="rect">
              <a:avLst/>
            </a:prstGeom>
          </p:spPr>
        </p:pic>
        <p:pic>
          <p:nvPicPr>
            <p:cNvPr id="16" name="Picture 15">
              <a:extLst>
                <a:ext uri="{FF2B5EF4-FFF2-40B4-BE49-F238E27FC236}">
                  <a16:creationId xmlns:a16="http://schemas.microsoft.com/office/drawing/2014/main" id="{6D54B648-CF73-F631-C101-4D5AA302DCE5}"/>
                </a:ext>
              </a:extLst>
            </p:cNvPr>
            <p:cNvPicPr>
              <a:picLocks noChangeAspect="1"/>
            </p:cNvPicPr>
            <p:nvPr/>
          </p:nvPicPr>
          <p:blipFill>
            <a:blip r:embed="rId7"/>
            <a:stretch>
              <a:fillRect/>
            </a:stretch>
          </p:blipFill>
          <p:spPr>
            <a:xfrm>
              <a:off x="8429872" y="4629427"/>
              <a:ext cx="2371452" cy="1368043"/>
            </a:xfrm>
            <a:prstGeom prst="rect">
              <a:avLst/>
            </a:prstGeom>
          </p:spPr>
        </p:pic>
        <p:sp>
          <p:nvSpPr>
            <p:cNvPr id="17" name="Rectangle 16">
              <a:extLst>
                <a:ext uri="{FF2B5EF4-FFF2-40B4-BE49-F238E27FC236}">
                  <a16:creationId xmlns:a16="http://schemas.microsoft.com/office/drawing/2014/main" id="{6C0E1B3D-4EEF-5D61-8D0F-A8A7755CF8DC}"/>
                </a:ext>
              </a:extLst>
            </p:cNvPr>
            <p:cNvSpPr/>
            <p:nvPr/>
          </p:nvSpPr>
          <p:spPr>
            <a:xfrm>
              <a:off x="8142787" y="4293096"/>
              <a:ext cx="209318" cy="441484"/>
            </a:xfrm>
            <a:prstGeom prst="rect">
              <a:avLst/>
            </a:prstGeom>
            <a:noFill/>
            <a:ln w="19050">
              <a:solidFill>
                <a:srgbClr val="FF0000"/>
              </a:solidFill>
              <a:prstDash val="dash"/>
            </a:ln>
            <a:effectLst>
              <a:glow rad="101600">
                <a:schemeClr val="bg1">
                  <a:alpha val="6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5C3CC019-06EB-4D0E-509A-6E5C736D5120}"/>
                </a:ext>
              </a:extLst>
            </p:cNvPr>
            <p:cNvCxnSpPr>
              <a:stCxn id="17" idx="2"/>
            </p:cNvCxnSpPr>
            <p:nvPr/>
          </p:nvCxnSpPr>
          <p:spPr>
            <a:xfrm>
              <a:off x="8247446" y="4734580"/>
              <a:ext cx="182426" cy="2785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A35BA381-E4C0-4516-55CE-FE01AF4306CB}"/>
              </a:ext>
            </a:extLst>
          </p:cNvPr>
          <p:cNvSpPr txBox="1"/>
          <p:nvPr/>
        </p:nvSpPr>
        <p:spPr bwMode="auto">
          <a:xfrm>
            <a:off x="7608168" y="28984"/>
            <a:ext cx="4741617" cy="307777"/>
          </a:xfrm>
          <a:prstGeom prst="rect">
            <a:avLst/>
          </a:prstGeom>
          <a:noFill/>
        </p:spPr>
        <p:txBody>
          <a:bodyPr wrap="square" rtlCol="0">
            <a:spAutoFit/>
          </a:bodyPr>
          <a:lstStyle/>
          <a:p>
            <a:pPr algn="just"/>
            <a:r>
              <a:rPr lang="en-GB" sz="1400" b="0" i="0" dirty="0">
                <a:solidFill>
                  <a:srgbClr val="222222"/>
                </a:solidFill>
                <a:effectLst/>
                <a:latin typeface="Helvetica Neue"/>
                <a:hlinkClick r:id="rId8"/>
              </a:rPr>
              <a:t>https://doi.org/10.1103/PhysRevAccelBeams.22.113001</a:t>
            </a:r>
            <a:r>
              <a:rPr lang="en-GB" sz="1400" b="0" i="0" dirty="0">
                <a:solidFill>
                  <a:srgbClr val="222222"/>
                </a:solidFill>
                <a:effectLst/>
                <a:latin typeface="Helvetica Neue"/>
              </a:rPr>
              <a:t> </a:t>
            </a:r>
            <a:endParaRPr lang="en-GB" sz="1400" b="0" i="1" dirty="0"/>
          </a:p>
        </p:txBody>
      </p:sp>
    </p:spTree>
    <p:extLst>
      <p:ext uri="{BB962C8B-B14F-4D97-AF65-F5344CB8AC3E}">
        <p14:creationId xmlns:p14="http://schemas.microsoft.com/office/powerpoint/2010/main" val="4198685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1CFA5E80-4412-1EEF-5D27-9DF8F3B2DDF2}"/>
              </a:ext>
            </a:extLst>
          </p:cNvPr>
          <p:cNvPicPr>
            <a:picLocks noGrp="1" noChangeAspect="1"/>
          </p:cNvPicPr>
          <p:nvPr>
            <p:ph idx="1"/>
          </p:nvPr>
        </p:nvPicPr>
        <p:blipFill>
          <a:blip r:embed="rId2"/>
          <a:stretch>
            <a:fillRect/>
          </a:stretch>
        </p:blipFill>
        <p:spPr>
          <a:xfrm>
            <a:off x="5735960" y="1755596"/>
            <a:ext cx="5910922" cy="3107208"/>
          </a:xfrm>
        </p:spPr>
      </p:pic>
      <p:sp>
        <p:nvSpPr>
          <p:cNvPr id="3" name="Title 2">
            <a:extLst>
              <a:ext uri="{FF2B5EF4-FFF2-40B4-BE49-F238E27FC236}">
                <a16:creationId xmlns:a16="http://schemas.microsoft.com/office/drawing/2014/main" id="{7BB2BBE6-2BDB-2C0E-B93E-EF142519A40B}"/>
              </a:ext>
            </a:extLst>
          </p:cNvPr>
          <p:cNvSpPr>
            <a:spLocks noGrp="1"/>
          </p:cNvSpPr>
          <p:nvPr>
            <p:ph type="title"/>
          </p:nvPr>
        </p:nvSpPr>
        <p:spPr/>
        <p:txBody>
          <a:bodyPr/>
          <a:lstStyle/>
          <a:p>
            <a:r>
              <a:rPr lang="en-US" dirty="0"/>
              <a:t>Key components</a:t>
            </a:r>
            <a:endParaRPr lang="en-GB" dirty="0"/>
          </a:p>
        </p:txBody>
      </p:sp>
      <p:sp>
        <p:nvSpPr>
          <p:cNvPr id="4" name="Footer Placeholder 3">
            <a:extLst>
              <a:ext uri="{FF2B5EF4-FFF2-40B4-BE49-F238E27FC236}">
                <a16:creationId xmlns:a16="http://schemas.microsoft.com/office/drawing/2014/main" id="{51A2EFA2-FB3C-8A35-426B-0434A1D05618}"/>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EDC633CD-15B0-1FD1-93DC-9814E8E0B7BD}"/>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pic>
        <p:nvPicPr>
          <p:cNvPr id="7" name="Picture 6">
            <a:extLst>
              <a:ext uri="{FF2B5EF4-FFF2-40B4-BE49-F238E27FC236}">
                <a16:creationId xmlns:a16="http://schemas.microsoft.com/office/drawing/2014/main" id="{A00C2EE1-511D-4B3A-EFCB-640794C03747}"/>
              </a:ext>
            </a:extLst>
          </p:cNvPr>
          <p:cNvPicPr>
            <a:picLocks noChangeAspect="1"/>
          </p:cNvPicPr>
          <p:nvPr/>
        </p:nvPicPr>
        <p:blipFill>
          <a:blip r:embed="rId3"/>
          <a:stretch>
            <a:fillRect/>
          </a:stretch>
        </p:blipFill>
        <p:spPr>
          <a:xfrm>
            <a:off x="191344" y="1628800"/>
            <a:ext cx="5390124" cy="3303625"/>
          </a:xfrm>
          <a:prstGeom prst="rect">
            <a:avLst/>
          </a:prstGeom>
        </p:spPr>
      </p:pic>
      <p:cxnSp>
        <p:nvCxnSpPr>
          <p:cNvPr id="12" name="Straight Arrow Connector 11">
            <a:extLst>
              <a:ext uri="{FF2B5EF4-FFF2-40B4-BE49-F238E27FC236}">
                <a16:creationId xmlns:a16="http://schemas.microsoft.com/office/drawing/2014/main" id="{F59AA44F-9F45-E802-9ACA-42A8090C93E3}"/>
              </a:ext>
            </a:extLst>
          </p:cNvPr>
          <p:cNvCxnSpPr>
            <a:cxnSpLocks/>
          </p:cNvCxnSpPr>
          <p:nvPr/>
        </p:nvCxnSpPr>
        <p:spPr>
          <a:xfrm flipV="1">
            <a:off x="6332946" y="3271169"/>
            <a:ext cx="1377364" cy="1948638"/>
          </a:xfrm>
          <a:prstGeom prst="straightConnector1">
            <a:avLst/>
          </a:prstGeom>
          <a:ln w="57150">
            <a:solidFill>
              <a:srgbClr val="C00000"/>
            </a:solidFil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4FD4434-6701-E347-B2B7-EC33350084F3}"/>
              </a:ext>
            </a:extLst>
          </p:cNvPr>
          <p:cNvCxnSpPr>
            <a:cxnSpLocks/>
          </p:cNvCxnSpPr>
          <p:nvPr/>
        </p:nvCxnSpPr>
        <p:spPr>
          <a:xfrm flipH="1" flipV="1">
            <a:off x="8918764" y="3872702"/>
            <a:ext cx="448994" cy="1467131"/>
          </a:xfrm>
          <a:prstGeom prst="straightConnector1">
            <a:avLst/>
          </a:prstGeom>
          <a:ln w="57150">
            <a:solidFill>
              <a:srgbClr val="C00000"/>
            </a:solidFil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F2B0EE7-524D-A5C3-D288-8A20E6C60705}"/>
              </a:ext>
            </a:extLst>
          </p:cNvPr>
          <p:cNvCxnSpPr>
            <a:cxnSpLocks/>
          </p:cNvCxnSpPr>
          <p:nvPr/>
        </p:nvCxnSpPr>
        <p:spPr>
          <a:xfrm flipH="1">
            <a:off x="9465096" y="1439335"/>
            <a:ext cx="663352" cy="1361816"/>
          </a:xfrm>
          <a:prstGeom prst="straightConnector1">
            <a:avLst/>
          </a:prstGeom>
          <a:ln w="57150">
            <a:solidFill>
              <a:srgbClr val="C00000"/>
            </a:solidFil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65F2E27-BBEA-103C-BE28-3A6843B9F218}"/>
              </a:ext>
            </a:extLst>
          </p:cNvPr>
          <p:cNvCxnSpPr>
            <a:cxnSpLocks/>
          </p:cNvCxnSpPr>
          <p:nvPr/>
        </p:nvCxnSpPr>
        <p:spPr>
          <a:xfrm>
            <a:off x="2135560" y="2120243"/>
            <a:ext cx="310827" cy="343292"/>
          </a:xfrm>
          <a:prstGeom prst="straightConnector1">
            <a:avLst/>
          </a:prstGeom>
          <a:ln w="57150">
            <a:solidFill>
              <a:srgbClr val="C00000"/>
            </a:solidFil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FC9CBA0-EB86-4E63-0CB1-908F21E7CE8E}"/>
              </a:ext>
            </a:extLst>
          </p:cNvPr>
          <p:cNvCxnSpPr>
            <a:cxnSpLocks/>
          </p:cNvCxnSpPr>
          <p:nvPr/>
        </p:nvCxnSpPr>
        <p:spPr>
          <a:xfrm flipV="1">
            <a:off x="1022597" y="3634122"/>
            <a:ext cx="154492" cy="1883110"/>
          </a:xfrm>
          <a:prstGeom prst="straightConnector1">
            <a:avLst/>
          </a:prstGeom>
          <a:ln w="57150">
            <a:solidFill>
              <a:srgbClr val="C00000"/>
            </a:solidFil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24A52638-88F4-A7F3-81D1-6EC66D855EA4}"/>
              </a:ext>
            </a:extLst>
          </p:cNvPr>
          <p:cNvCxnSpPr>
            <a:cxnSpLocks/>
          </p:cNvCxnSpPr>
          <p:nvPr/>
        </p:nvCxnSpPr>
        <p:spPr>
          <a:xfrm flipH="1">
            <a:off x="4133590" y="1381967"/>
            <a:ext cx="662116" cy="774855"/>
          </a:xfrm>
          <a:prstGeom prst="straightConnector1">
            <a:avLst/>
          </a:prstGeom>
          <a:ln w="57150">
            <a:solidFill>
              <a:srgbClr val="C00000"/>
            </a:solidFil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C3CE9E66-FBD3-7EDA-AEB7-D86FA7384242}"/>
              </a:ext>
            </a:extLst>
          </p:cNvPr>
          <p:cNvCxnSpPr>
            <a:cxnSpLocks/>
          </p:cNvCxnSpPr>
          <p:nvPr/>
        </p:nvCxnSpPr>
        <p:spPr>
          <a:xfrm flipV="1">
            <a:off x="2543024" y="4176720"/>
            <a:ext cx="154492" cy="1332901"/>
          </a:xfrm>
          <a:prstGeom prst="straightConnector1">
            <a:avLst/>
          </a:prstGeom>
          <a:ln w="57150">
            <a:solidFill>
              <a:srgbClr val="C00000"/>
            </a:solidFil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C208949-34B9-CDD7-E5F5-A14F670BE44F}"/>
              </a:ext>
            </a:extLst>
          </p:cNvPr>
          <p:cNvSpPr txBox="1"/>
          <p:nvPr/>
        </p:nvSpPr>
        <p:spPr bwMode="auto">
          <a:xfrm>
            <a:off x="9616914" y="585073"/>
            <a:ext cx="2029968" cy="646331"/>
          </a:xfrm>
          <a:prstGeom prst="rect">
            <a:avLst/>
          </a:prstGeom>
          <a:noFill/>
        </p:spPr>
        <p:txBody>
          <a:bodyPr wrap="square" rtlCol="0">
            <a:spAutoFit/>
          </a:bodyPr>
          <a:lstStyle/>
          <a:p>
            <a:r>
              <a:rPr lang="en-US" b="1" dirty="0"/>
              <a:t>Instrumentation &amp; integration</a:t>
            </a:r>
          </a:p>
        </p:txBody>
      </p:sp>
      <p:sp>
        <p:nvSpPr>
          <p:cNvPr id="30" name="TextBox 29">
            <a:extLst>
              <a:ext uri="{FF2B5EF4-FFF2-40B4-BE49-F238E27FC236}">
                <a16:creationId xmlns:a16="http://schemas.microsoft.com/office/drawing/2014/main" id="{7CDBB562-A6C5-9AA9-69AA-BEAF8A8E41C4}"/>
              </a:ext>
            </a:extLst>
          </p:cNvPr>
          <p:cNvSpPr txBox="1"/>
          <p:nvPr/>
        </p:nvSpPr>
        <p:spPr bwMode="auto">
          <a:xfrm>
            <a:off x="5448808" y="5248686"/>
            <a:ext cx="1768276" cy="369332"/>
          </a:xfrm>
          <a:prstGeom prst="rect">
            <a:avLst/>
          </a:prstGeom>
          <a:noFill/>
        </p:spPr>
        <p:txBody>
          <a:bodyPr wrap="square" rtlCol="0">
            <a:spAutoFit/>
          </a:bodyPr>
          <a:lstStyle/>
          <a:p>
            <a:r>
              <a:rPr lang="en-US" b="1" dirty="0"/>
              <a:t>Target core</a:t>
            </a:r>
            <a:endParaRPr lang="en-US" dirty="0"/>
          </a:p>
        </p:txBody>
      </p:sp>
      <p:sp>
        <p:nvSpPr>
          <p:cNvPr id="31" name="TextBox 30">
            <a:extLst>
              <a:ext uri="{FF2B5EF4-FFF2-40B4-BE49-F238E27FC236}">
                <a16:creationId xmlns:a16="http://schemas.microsoft.com/office/drawing/2014/main" id="{B92E9EA9-3D6B-C3BA-181C-A0A43349B0A2}"/>
              </a:ext>
            </a:extLst>
          </p:cNvPr>
          <p:cNvSpPr txBox="1"/>
          <p:nvPr/>
        </p:nvSpPr>
        <p:spPr bwMode="auto">
          <a:xfrm>
            <a:off x="7158183" y="962306"/>
            <a:ext cx="1242074" cy="369332"/>
          </a:xfrm>
          <a:prstGeom prst="rect">
            <a:avLst/>
          </a:prstGeom>
          <a:noFill/>
        </p:spPr>
        <p:txBody>
          <a:bodyPr wrap="square" rtlCol="0">
            <a:spAutoFit/>
          </a:bodyPr>
          <a:lstStyle/>
          <a:p>
            <a:r>
              <a:rPr lang="en-US" b="1" dirty="0"/>
              <a:t>Cooling</a:t>
            </a:r>
            <a:endParaRPr lang="en-US" dirty="0"/>
          </a:p>
        </p:txBody>
      </p:sp>
      <p:cxnSp>
        <p:nvCxnSpPr>
          <p:cNvPr id="33" name="Straight Arrow Connector 32">
            <a:extLst>
              <a:ext uri="{FF2B5EF4-FFF2-40B4-BE49-F238E27FC236}">
                <a16:creationId xmlns:a16="http://schemas.microsoft.com/office/drawing/2014/main" id="{0DF5D203-4BD9-DAD5-786A-FB1341B7D3A5}"/>
              </a:ext>
            </a:extLst>
          </p:cNvPr>
          <p:cNvCxnSpPr>
            <a:cxnSpLocks/>
          </p:cNvCxnSpPr>
          <p:nvPr/>
        </p:nvCxnSpPr>
        <p:spPr>
          <a:xfrm flipH="1">
            <a:off x="6451271" y="1439335"/>
            <a:ext cx="1358260" cy="1205152"/>
          </a:xfrm>
          <a:prstGeom prst="straightConnector1">
            <a:avLst/>
          </a:prstGeom>
          <a:ln w="57150">
            <a:solidFill>
              <a:srgbClr val="C00000"/>
            </a:solidFil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CE8B4FC6-1331-5BF9-722C-19A25B6108C9}"/>
              </a:ext>
            </a:extLst>
          </p:cNvPr>
          <p:cNvSpPr txBox="1"/>
          <p:nvPr/>
        </p:nvSpPr>
        <p:spPr bwMode="auto">
          <a:xfrm>
            <a:off x="9048327" y="5384824"/>
            <a:ext cx="2313443" cy="369332"/>
          </a:xfrm>
          <a:prstGeom prst="rect">
            <a:avLst/>
          </a:prstGeom>
          <a:noFill/>
        </p:spPr>
        <p:txBody>
          <a:bodyPr wrap="square" rtlCol="0">
            <a:spAutoFit/>
          </a:bodyPr>
          <a:lstStyle/>
          <a:p>
            <a:r>
              <a:rPr lang="en-US" b="1" dirty="0"/>
              <a:t>Target inner vessel</a:t>
            </a:r>
            <a:endParaRPr lang="en-US" dirty="0"/>
          </a:p>
        </p:txBody>
      </p:sp>
      <p:sp>
        <p:nvSpPr>
          <p:cNvPr id="39" name="TextBox 38">
            <a:extLst>
              <a:ext uri="{FF2B5EF4-FFF2-40B4-BE49-F238E27FC236}">
                <a16:creationId xmlns:a16="http://schemas.microsoft.com/office/drawing/2014/main" id="{246576E6-E014-D1C2-DEC8-96F70F980153}"/>
              </a:ext>
            </a:extLst>
          </p:cNvPr>
          <p:cNvSpPr txBox="1"/>
          <p:nvPr/>
        </p:nvSpPr>
        <p:spPr bwMode="auto">
          <a:xfrm>
            <a:off x="4691910" y="420245"/>
            <a:ext cx="2329142" cy="923330"/>
          </a:xfrm>
          <a:prstGeom prst="rect">
            <a:avLst/>
          </a:prstGeom>
          <a:noFill/>
        </p:spPr>
        <p:txBody>
          <a:bodyPr wrap="square" rtlCol="0">
            <a:spAutoFit/>
          </a:bodyPr>
          <a:lstStyle/>
          <a:p>
            <a:r>
              <a:rPr lang="en-US" b="1" dirty="0"/>
              <a:t>Remote handling &amp; waste disposal features</a:t>
            </a:r>
          </a:p>
        </p:txBody>
      </p:sp>
      <p:sp>
        <p:nvSpPr>
          <p:cNvPr id="41" name="TextBox 40">
            <a:extLst>
              <a:ext uri="{FF2B5EF4-FFF2-40B4-BE49-F238E27FC236}">
                <a16:creationId xmlns:a16="http://schemas.microsoft.com/office/drawing/2014/main" id="{ADC8FC3C-43FA-1F12-7EF7-4E078D5FA8C2}"/>
              </a:ext>
            </a:extLst>
          </p:cNvPr>
          <p:cNvSpPr txBox="1"/>
          <p:nvPr/>
        </p:nvSpPr>
        <p:spPr bwMode="auto">
          <a:xfrm>
            <a:off x="380494" y="5517232"/>
            <a:ext cx="1380971" cy="646331"/>
          </a:xfrm>
          <a:prstGeom prst="rect">
            <a:avLst/>
          </a:prstGeom>
          <a:noFill/>
        </p:spPr>
        <p:txBody>
          <a:bodyPr wrap="square" rtlCol="0">
            <a:spAutoFit/>
          </a:bodyPr>
          <a:lstStyle/>
          <a:p>
            <a:r>
              <a:rPr lang="en-US" b="1" dirty="0"/>
              <a:t>Beam windows</a:t>
            </a:r>
          </a:p>
        </p:txBody>
      </p:sp>
      <p:sp>
        <p:nvSpPr>
          <p:cNvPr id="42" name="TextBox 41">
            <a:extLst>
              <a:ext uri="{FF2B5EF4-FFF2-40B4-BE49-F238E27FC236}">
                <a16:creationId xmlns:a16="http://schemas.microsoft.com/office/drawing/2014/main" id="{56BB6AE2-5F94-6BD3-74B4-0A0C56256CDB}"/>
              </a:ext>
            </a:extLst>
          </p:cNvPr>
          <p:cNvSpPr txBox="1"/>
          <p:nvPr/>
        </p:nvSpPr>
        <p:spPr bwMode="auto">
          <a:xfrm>
            <a:off x="2135560" y="5464632"/>
            <a:ext cx="1656184" cy="646331"/>
          </a:xfrm>
          <a:prstGeom prst="rect">
            <a:avLst/>
          </a:prstGeom>
          <a:noFill/>
        </p:spPr>
        <p:txBody>
          <a:bodyPr wrap="square" rtlCol="0">
            <a:spAutoFit/>
          </a:bodyPr>
          <a:lstStyle/>
          <a:p>
            <a:r>
              <a:rPr lang="en-US" b="1" dirty="0"/>
              <a:t>Services connections</a:t>
            </a:r>
            <a:r>
              <a:rPr lang="en-US" dirty="0"/>
              <a:t> </a:t>
            </a:r>
          </a:p>
        </p:txBody>
      </p:sp>
      <p:sp>
        <p:nvSpPr>
          <p:cNvPr id="44" name="TextBox 43">
            <a:extLst>
              <a:ext uri="{FF2B5EF4-FFF2-40B4-BE49-F238E27FC236}">
                <a16:creationId xmlns:a16="http://schemas.microsoft.com/office/drawing/2014/main" id="{CBB600D3-2487-1A42-5B30-0024BBC444A1}"/>
              </a:ext>
            </a:extLst>
          </p:cNvPr>
          <p:cNvSpPr txBox="1"/>
          <p:nvPr/>
        </p:nvSpPr>
        <p:spPr bwMode="auto">
          <a:xfrm>
            <a:off x="990401" y="1408573"/>
            <a:ext cx="2124799" cy="646331"/>
          </a:xfrm>
          <a:prstGeom prst="rect">
            <a:avLst/>
          </a:prstGeom>
          <a:noFill/>
        </p:spPr>
        <p:txBody>
          <a:bodyPr wrap="square" rtlCol="0">
            <a:spAutoFit/>
          </a:bodyPr>
          <a:lstStyle/>
          <a:p>
            <a:r>
              <a:rPr lang="en-US" b="1" dirty="0"/>
              <a:t>2</a:t>
            </a:r>
            <a:r>
              <a:rPr lang="en-US" b="1" baseline="30000" dirty="0"/>
              <a:t>nd</a:t>
            </a:r>
            <a:r>
              <a:rPr lang="en-US" b="1" dirty="0"/>
              <a:t> outer Target (He) vessel</a:t>
            </a:r>
          </a:p>
        </p:txBody>
      </p:sp>
    </p:spTree>
    <p:extLst>
      <p:ext uri="{BB962C8B-B14F-4D97-AF65-F5344CB8AC3E}">
        <p14:creationId xmlns:p14="http://schemas.microsoft.com/office/powerpoint/2010/main" val="300504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6" grpId="0"/>
      <p:bldP spid="39" grpId="0"/>
      <p:bldP spid="41" grpId="0"/>
      <p:bldP spid="42"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908E12-F379-F371-8CB9-338A5C8471FA}"/>
              </a:ext>
            </a:extLst>
          </p:cNvPr>
          <p:cNvSpPr>
            <a:spLocks noGrp="1"/>
          </p:cNvSpPr>
          <p:nvPr>
            <p:ph idx="1"/>
          </p:nvPr>
        </p:nvSpPr>
        <p:spPr>
          <a:xfrm>
            <a:off x="407989" y="1592263"/>
            <a:ext cx="7222662" cy="4608512"/>
          </a:xfrm>
        </p:spPr>
        <p:txBody>
          <a:bodyPr/>
          <a:lstStyle/>
          <a:p>
            <a:pPr marL="457200" indent="-457200">
              <a:buFont typeface="Wingdings" panose="05000000000000000000" pitchFamily="2" charset="2"/>
              <a:buChar char="Ø"/>
            </a:pPr>
            <a:r>
              <a:rPr lang="en-US" b="0" dirty="0"/>
              <a:t>Most of the shower develops on TZM and not on W </a:t>
            </a:r>
            <a:r>
              <a:rPr lang="en-US" b="0" dirty="0">
                <a:solidFill>
                  <a:schemeClr val="tx1"/>
                </a:solidFill>
                <a:sym typeface="Wingdings" panose="05000000000000000000" pitchFamily="2" charset="2"/>
              </a:rPr>
              <a:t> </a:t>
            </a:r>
            <a:r>
              <a:rPr lang="en-US" b="0" dirty="0">
                <a:solidFill>
                  <a:schemeClr val="tx1"/>
                </a:solidFill>
              </a:rPr>
              <a:t>core could be further optimized for physics</a:t>
            </a:r>
          </a:p>
          <a:p>
            <a:pPr marL="457200" indent="-457200">
              <a:buFont typeface="Wingdings" panose="05000000000000000000" pitchFamily="2" charset="2"/>
              <a:buChar char="Ø"/>
            </a:pPr>
            <a:r>
              <a:rPr lang="en-US" b="0" dirty="0"/>
              <a:t>Water in-beam promotes formation of radicals </a:t>
            </a:r>
            <a:r>
              <a:rPr lang="en-US" b="0" dirty="0">
                <a:solidFill>
                  <a:schemeClr val="tx1"/>
                </a:solidFill>
                <a:sym typeface="Wingdings" panose="05000000000000000000" pitchFamily="2" charset="2"/>
              </a:rPr>
              <a:t> safety concerns should be addressed</a:t>
            </a:r>
          </a:p>
          <a:p>
            <a:pPr marL="457200" indent="-457200">
              <a:buFont typeface="Wingdings" panose="05000000000000000000" pitchFamily="2" charset="2"/>
              <a:buChar char="Ø"/>
            </a:pPr>
            <a:r>
              <a:rPr lang="en-US" b="0" dirty="0"/>
              <a:t>Target system missing full definition &amp; design </a:t>
            </a:r>
            <a:r>
              <a:rPr lang="en-US" b="0" dirty="0">
                <a:solidFill>
                  <a:schemeClr val="tx1"/>
                </a:solidFill>
                <a:sym typeface="Wingdings" panose="05000000000000000000" pitchFamily="2" charset="2"/>
              </a:rPr>
              <a:t> detailed system design &amp; engineering to be done</a:t>
            </a:r>
          </a:p>
          <a:p>
            <a:pPr marL="457200" indent="-457200">
              <a:buFont typeface="Wingdings" panose="05000000000000000000" pitchFamily="2" charset="2"/>
              <a:buChar char="Ø"/>
            </a:pPr>
            <a:endParaRPr lang="en-US" b="0" dirty="0">
              <a:solidFill>
                <a:schemeClr val="tx1"/>
              </a:solidFill>
              <a:sym typeface="Wingdings" panose="05000000000000000000" pitchFamily="2" charset="2"/>
            </a:endParaRPr>
          </a:p>
          <a:p>
            <a:pPr algn="ctr"/>
            <a:r>
              <a:rPr lang="en-GB" dirty="0">
                <a:solidFill>
                  <a:schemeClr val="tx2"/>
                </a:solidFill>
                <a:highlight>
                  <a:srgbClr val="FFFF00"/>
                </a:highlight>
                <a:sym typeface="Wingdings" panose="05000000000000000000" pitchFamily="2" charset="2"/>
              </a:rPr>
              <a:t> Mike, Alvaro &amp; Tina’s presentations </a:t>
            </a:r>
            <a:endParaRPr lang="en-GB" sz="2400" b="0" dirty="0">
              <a:solidFill>
                <a:schemeClr val="tx2"/>
              </a:solidFill>
              <a:highlight>
                <a:srgbClr val="FFFF00"/>
              </a:highlight>
            </a:endParaRPr>
          </a:p>
          <a:p>
            <a:pPr marL="457200" indent="-457200">
              <a:buFont typeface="Wingdings" panose="05000000000000000000" pitchFamily="2" charset="2"/>
              <a:buChar char="Ø"/>
            </a:pPr>
            <a:endParaRPr lang="en-US" b="0" dirty="0">
              <a:solidFill>
                <a:schemeClr val="tx1"/>
              </a:solidFill>
            </a:endParaRPr>
          </a:p>
          <a:p>
            <a:endParaRPr lang="en-GB" b="0" dirty="0"/>
          </a:p>
        </p:txBody>
      </p:sp>
      <p:sp>
        <p:nvSpPr>
          <p:cNvPr id="4" name="Footer Placeholder 3">
            <a:extLst>
              <a:ext uri="{FF2B5EF4-FFF2-40B4-BE49-F238E27FC236}">
                <a16:creationId xmlns:a16="http://schemas.microsoft.com/office/drawing/2014/main" id="{7B3E589A-CD70-2302-DA68-A972A28661D7}"/>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E2531305-702A-A03A-F2E2-374A8AA582F3}"/>
              </a:ext>
            </a:extLst>
          </p:cNvPr>
          <p:cNvSpPr>
            <a:spLocks noGrp="1"/>
          </p:cNvSpPr>
          <p:nvPr>
            <p:ph type="sldNum" sz="quarter" idx="12"/>
          </p:nvPr>
        </p:nvSpPr>
        <p:spPr/>
        <p:txBody>
          <a:bodyPr/>
          <a:lstStyle/>
          <a:p>
            <a:pPr>
              <a:defRPr/>
            </a:pPr>
            <a:fld id="{36B5EA5A-BC32-A742-B11B-8E7414D5B535}" type="slidenum">
              <a:rPr lang="en-US" smtClean="0"/>
              <a:t>14</a:t>
            </a:fld>
            <a:endParaRPr lang="en-US"/>
          </a:p>
        </p:txBody>
      </p:sp>
      <p:grpSp>
        <p:nvGrpSpPr>
          <p:cNvPr id="40" name="Group 39">
            <a:extLst>
              <a:ext uri="{FF2B5EF4-FFF2-40B4-BE49-F238E27FC236}">
                <a16:creationId xmlns:a16="http://schemas.microsoft.com/office/drawing/2014/main" id="{E4231868-4180-6C11-4704-27C4717DF90C}"/>
              </a:ext>
            </a:extLst>
          </p:cNvPr>
          <p:cNvGrpSpPr/>
          <p:nvPr/>
        </p:nvGrpSpPr>
        <p:grpSpPr>
          <a:xfrm>
            <a:off x="8033012" y="931717"/>
            <a:ext cx="3768109" cy="2452211"/>
            <a:chOff x="8033012" y="931717"/>
            <a:chExt cx="3768109" cy="2452211"/>
          </a:xfrm>
        </p:grpSpPr>
        <p:pic>
          <p:nvPicPr>
            <p:cNvPr id="11" name="Picture 10">
              <a:extLst>
                <a:ext uri="{FF2B5EF4-FFF2-40B4-BE49-F238E27FC236}">
                  <a16:creationId xmlns:a16="http://schemas.microsoft.com/office/drawing/2014/main" id="{7AB36DCB-1C09-6F70-3F47-338D06686E7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rot="213856">
              <a:off x="8125500" y="1163020"/>
              <a:ext cx="3385078" cy="1880165"/>
            </a:xfrm>
            <a:prstGeom prst="rect">
              <a:avLst/>
            </a:prstGeom>
            <a:ln>
              <a:noFill/>
            </a:ln>
            <a:effectLst>
              <a:glow rad="101600">
                <a:schemeClr val="accent3">
                  <a:satMod val="175000"/>
                  <a:alpha val="40000"/>
                </a:schemeClr>
              </a:glow>
              <a:outerShdw blurRad="292100" dist="139700" dir="2700000" algn="tl" rotWithShape="0">
                <a:srgbClr val="333333">
                  <a:alpha val="65000"/>
                </a:srgbClr>
              </a:outerShdw>
            </a:effectLst>
          </p:spPr>
        </p:pic>
        <p:pic>
          <p:nvPicPr>
            <p:cNvPr id="24" name="Picture 23">
              <a:extLst>
                <a:ext uri="{FF2B5EF4-FFF2-40B4-BE49-F238E27FC236}">
                  <a16:creationId xmlns:a16="http://schemas.microsoft.com/office/drawing/2014/main" id="{4C52C6EA-D7B9-00E2-54FE-074F220AA9C5}"/>
                </a:ext>
              </a:extLst>
            </p:cNvPr>
            <p:cNvPicPr>
              <a:picLocks noChangeAspect="1"/>
            </p:cNvPicPr>
            <p:nvPr/>
          </p:nvPicPr>
          <p:blipFill>
            <a:blip r:embed="rId4">
              <a:alphaModFix/>
            </a:blip>
            <a:stretch>
              <a:fillRect/>
            </a:stretch>
          </p:blipFill>
          <p:spPr>
            <a:xfrm>
              <a:off x="8133395" y="931717"/>
              <a:ext cx="3667726" cy="2273562"/>
            </a:xfrm>
            <a:prstGeom prst="rect">
              <a:avLst/>
            </a:prstGeom>
          </p:spPr>
        </p:pic>
        <p:grpSp>
          <p:nvGrpSpPr>
            <p:cNvPr id="28" name="Group 27">
              <a:extLst>
                <a:ext uri="{FF2B5EF4-FFF2-40B4-BE49-F238E27FC236}">
                  <a16:creationId xmlns:a16="http://schemas.microsoft.com/office/drawing/2014/main" id="{FCCC73DB-84E1-516E-6775-D2517085E0E9}"/>
                </a:ext>
              </a:extLst>
            </p:cNvPr>
            <p:cNvGrpSpPr/>
            <p:nvPr/>
          </p:nvGrpSpPr>
          <p:grpSpPr>
            <a:xfrm>
              <a:off x="8033012" y="2010514"/>
              <a:ext cx="3265365" cy="1373414"/>
              <a:chOff x="7239095" y="1957938"/>
              <a:chExt cx="4020501" cy="1691025"/>
            </a:xfrm>
          </p:grpSpPr>
          <p:sp>
            <p:nvSpPr>
              <p:cNvPr id="12" name="TextBox 11">
                <a:extLst>
                  <a:ext uri="{FF2B5EF4-FFF2-40B4-BE49-F238E27FC236}">
                    <a16:creationId xmlns:a16="http://schemas.microsoft.com/office/drawing/2014/main" id="{9DDA9D15-A5F2-9337-9553-4478952C870B}"/>
                  </a:ext>
                </a:extLst>
              </p:cNvPr>
              <p:cNvSpPr txBox="1"/>
              <p:nvPr/>
            </p:nvSpPr>
            <p:spPr bwMode="auto">
              <a:xfrm>
                <a:off x="7239095" y="3125743"/>
                <a:ext cx="2381556" cy="523220"/>
              </a:xfrm>
              <a:prstGeom prst="rect">
                <a:avLst/>
              </a:prstGeom>
              <a:solidFill>
                <a:schemeClr val="bg1"/>
              </a:solidFill>
            </p:spPr>
            <p:txBody>
              <a:bodyPr wrap="square" rtlCol="0">
                <a:spAutoFit/>
              </a:bodyPr>
              <a:lstStyle/>
              <a:p>
                <a:pPr algn="ctr"/>
                <a:r>
                  <a:rPr lang="en-US" sz="1400" dirty="0"/>
                  <a:t>13 x TZM blocks</a:t>
                </a:r>
              </a:p>
              <a:p>
                <a:pPr algn="ctr"/>
                <a:r>
                  <a:rPr lang="en-US" sz="1400" dirty="0"/>
                  <a:t>(580 mm)</a:t>
                </a:r>
                <a:endParaRPr lang="en-GB" sz="1400" dirty="0"/>
              </a:p>
            </p:txBody>
          </p:sp>
          <p:sp>
            <p:nvSpPr>
              <p:cNvPr id="13" name="TextBox 12">
                <a:extLst>
                  <a:ext uri="{FF2B5EF4-FFF2-40B4-BE49-F238E27FC236}">
                    <a16:creationId xmlns:a16="http://schemas.microsoft.com/office/drawing/2014/main" id="{3BF93AF0-D8CC-8C9E-E5EE-9CE5FF361EA2}"/>
                  </a:ext>
                </a:extLst>
              </p:cNvPr>
              <p:cNvSpPr txBox="1"/>
              <p:nvPr/>
            </p:nvSpPr>
            <p:spPr bwMode="auto">
              <a:xfrm>
                <a:off x="9620648" y="3125743"/>
                <a:ext cx="1638948" cy="523220"/>
              </a:xfrm>
              <a:prstGeom prst="rect">
                <a:avLst/>
              </a:prstGeom>
              <a:solidFill>
                <a:schemeClr val="bg1"/>
              </a:solidFill>
            </p:spPr>
            <p:txBody>
              <a:bodyPr wrap="square" rtlCol="0">
                <a:spAutoFit/>
              </a:bodyPr>
              <a:lstStyle/>
              <a:p>
                <a:pPr algn="ctr"/>
                <a:r>
                  <a:rPr lang="en-US" sz="1400" dirty="0"/>
                  <a:t>5x W blocks</a:t>
                </a:r>
              </a:p>
              <a:p>
                <a:pPr algn="ctr"/>
                <a:r>
                  <a:rPr lang="en-US" sz="1400" dirty="0"/>
                  <a:t>(780 mm)</a:t>
                </a:r>
                <a:endParaRPr lang="en-GB" sz="1400" dirty="0"/>
              </a:p>
            </p:txBody>
          </p:sp>
          <p:grpSp>
            <p:nvGrpSpPr>
              <p:cNvPr id="14" name="Group 13">
                <a:extLst>
                  <a:ext uri="{FF2B5EF4-FFF2-40B4-BE49-F238E27FC236}">
                    <a16:creationId xmlns:a16="http://schemas.microsoft.com/office/drawing/2014/main" id="{1047F995-3D09-1F3A-3CD4-CB5640F58611}"/>
                  </a:ext>
                </a:extLst>
              </p:cNvPr>
              <p:cNvGrpSpPr/>
              <p:nvPr/>
            </p:nvGrpSpPr>
            <p:grpSpPr>
              <a:xfrm rot="209115">
                <a:off x="8091120" y="1957938"/>
                <a:ext cx="3150112" cy="1167805"/>
                <a:chOff x="7233229" y="4839999"/>
                <a:chExt cx="2381308" cy="882795"/>
              </a:xfrm>
              <a:effectLst>
                <a:glow rad="63500">
                  <a:schemeClr val="accent4">
                    <a:satMod val="175000"/>
                    <a:alpha val="40000"/>
                  </a:schemeClr>
                </a:glow>
              </a:effectLst>
            </p:grpSpPr>
            <p:sp>
              <p:nvSpPr>
                <p:cNvPr id="16" name="Left Brace 15">
                  <a:extLst>
                    <a:ext uri="{FF2B5EF4-FFF2-40B4-BE49-F238E27FC236}">
                      <a16:creationId xmlns:a16="http://schemas.microsoft.com/office/drawing/2014/main" id="{B4172675-1F0A-4A34-C52D-5B99475DB3D3}"/>
                    </a:ext>
                  </a:extLst>
                </p:cNvPr>
                <p:cNvSpPr/>
                <p:nvPr/>
              </p:nvSpPr>
              <p:spPr>
                <a:xfrm rot="15442837">
                  <a:off x="7609822" y="4724113"/>
                  <a:ext cx="347609" cy="1100795"/>
                </a:xfrm>
                <a:prstGeom prst="leftBrace">
                  <a:avLst/>
                </a:prstGeom>
                <a:ln w="38100">
                  <a:solidFill>
                    <a:srgbClr val="F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Left Brace 16">
                  <a:extLst>
                    <a:ext uri="{FF2B5EF4-FFF2-40B4-BE49-F238E27FC236}">
                      <a16:creationId xmlns:a16="http://schemas.microsoft.com/office/drawing/2014/main" id="{090AE932-8949-BF11-6304-A2EB76064F2E}"/>
                    </a:ext>
                  </a:extLst>
                </p:cNvPr>
                <p:cNvSpPr/>
                <p:nvPr/>
              </p:nvSpPr>
              <p:spPr>
                <a:xfrm rot="4655090" flipH="1">
                  <a:off x="8824468" y="4321419"/>
                  <a:ext cx="271489" cy="1308649"/>
                </a:xfrm>
                <a:prstGeom prst="leftBrace">
                  <a:avLst/>
                </a:prstGeom>
                <a:ln w="38100">
                  <a:solidFill>
                    <a:srgbClr val="F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E0F5AF4E-0D02-58E5-9107-792C4811158B}"/>
                    </a:ext>
                  </a:extLst>
                </p:cNvPr>
                <p:cNvCxnSpPr>
                  <a:cxnSpLocks/>
                  <a:stCxn id="13" idx="0"/>
                  <a:endCxn id="17" idx="1"/>
                </p:cNvCxnSpPr>
                <p:nvPr/>
              </p:nvCxnSpPr>
              <p:spPr>
                <a:xfrm flipH="1" flipV="1">
                  <a:off x="8989397" y="5108314"/>
                  <a:ext cx="19546" cy="614480"/>
                </a:xfrm>
                <a:prstGeom prst="line">
                  <a:avLst/>
                </a:prstGeom>
                <a:ln w="38100">
                  <a:solidFill>
                    <a:srgbClr val="F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BC07160-7D62-8255-6A99-ED23F8659D05}"/>
                    </a:ext>
                  </a:extLst>
                </p:cNvPr>
                <p:cNvCxnSpPr>
                  <a:cxnSpLocks/>
                  <a:stCxn id="12" idx="0"/>
                  <a:endCxn id="16" idx="1"/>
                </p:cNvCxnSpPr>
                <p:nvPr/>
              </p:nvCxnSpPr>
              <p:spPr>
                <a:xfrm flipV="1">
                  <a:off x="7489307" y="5444116"/>
                  <a:ext cx="332291" cy="278678"/>
                </a:xfrm>
                <a:prstGeom prst="line">
                  <a:avLst/>
                </a:prstGeom>
                <a:ln w="38100">
                  <a:solidFill>
                    <a:srgbClr val="F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grpSp>
      <p:sp>
        <p:nvSpPr>
          <p:cNvPr id="3" name="Title 2">
            <a:extLst>
              <a:ext uri="{FF2B5EF4-FFF2-40B4-BE49-F238E27FC236}">
                <a16:creationId xmlns:a16="http://schemas.microsoft.com/office/drawing/2014/main" id="{1694E28D-02A2-500E-B057-F127FFE376A7}"/>
              </a:ext>
            </a:extLst>
          </p:cNvPr>
          <p:cNvSpPr>
            <a:spLocks noGrp="1"/>
          </p:cNvSpPr>
          <p:nvPr>
            <p:ph type="title"/>
          </p:nvPr>
        </p:nvSpPr>
        <p:spPr/>
        <p:txBody>
          <a:bodyPr/>
          <a:lstStyle/>
          <a:p>
            <a:r>
              <a:rPr lang="en-US" dirty="0"/>
              <a:t>Missing threads </a:t>
            </a:r>
            <a:r>
              <a:rPr lang="en-US" dirty="0">
                <a:sym typeface="Wingdings" panose="05000000000000000000" pitchFamily="2" charset="2"/>
              </a:rPr>
              <a:t> TDR studies (1/5)</a:t>
            </a:r>
            <a:endParaRPr lang="en-GB" dirty="0"/>
          </a:p>
        </p:txBody>
      </p:sp>
      <p:grpSp>
        <p:nvGrpSpPr>
          <p:cNvPr id="37" name="Group 36">
            <a:extLst>
              <a:ext uri="{FF2B5EF4-FFF2-40B4-BE49-F238E27FC236}">
                <a16:creationId xmlns:a16="http://schemas.microsoft.com/office/drawing/2014/main" id="{8263D802-C897-A7DB-ED1C-E55992BC9251}"/>
              </a:ext>
            </a:extLst>
          </p:cNvPr>
          <p:cNvGrpSpPr/>
          <p:nvPr/>
        </p:nvGrpSpPr>
        <p:grpSpPr>
          <a:xfrm>
            <a:off x="7433165" y="3661085"/>
            <a:ext cx="4739059" cy="1392535"/>
            <a:chOff x="4906530" y="3890912"/>
            <a:chExt cx="6918943" cy="2033077"/>
          </a:xfrm>
        </p:grpSpPr>
        <p:grpSp>
          <p:nvGrpSpPr>
            <p:cNvPr id="29" name="Group 28">
              <a:extLst>
                <a:ext uri="{FF2B5EF4-FFF2-40B4-BE49-F238E27FC236}">
                  <a16:creationId xmlns:a16="http://schemas.microsoft.com/office/drawing/2014/main" id="{C56DAD44-1B8B-3709-F47F-026E7CDC38D6}"/>
                </a:ext>
              </a:extLst>
            </p:cNvPr>
            <p:cNvGrpSpPr/>
            <p:nvPr/>
          </p:nvGrpSpPr>
          <p:grpSpPr>
            <a:xfrm>
              <a:off x="5635162" y="4179505"/>
              <a:ext cx="3135787" cy="1744484"/>
              <a:chOff x="8371496" y="3109587"/>
              <a:chExt cx="2448272" cy="1185610"/>
            </a:xfrm>
          </p:grpSpPr>
          <p:pic>
            <p:nvPicPr>
              <p:cNvPr id="30" name="Picture 29">
                <a:extLst>
                  <a:ext uri="{FF2B5EF4-FFF2-40B4-BE49-F238E27FC236}">
                    <a16:creationId xmlns:a16="http://schemas.microsoft.com/office/drawing/2014/main" id="{449D0386-C4AD-BAB7-B762-6D372760673E}"/>
                  </a:ext>
                </a:extLst>
              </p:cNvPr>
              <p:cNvPicPr>
                <a:picLocks noChangeAspect="1"/>
              </p:cNvPicPr>
              <p:nvPr/>
            </p:nvPicPr>
            <p:blipFill rotWithShape="1">
              <a:blip r:embed="rId5"/>
              <a:srcRect l="5565" r="6629" b="17480"/>
              <a:stretch/>
            </p:blipFill>
            <p:spPr>
              <a:xfrm>
                <a:off x="8371496" y="3109587"/>
                <a:ext cx="2448272" cy="862540"/>
              </a:xfrm>
              <a:prstGeom prst="rect">
                <a:avLst/>
              </a:prstGeom>
            </p:spPr>
          </p:pic>
          <p:sp>
            <p:nvSpPr>
              <p:cNvPr id="31" name="TextBox 30">
                <a:extLst>
                  <a:ext uri="{FF2B5EF4-FFF2-40B4-BE49-F238E27FC236}">
                    <a16:creationId xmlns:a16="http://schemas.microsoft.com/office/drawing/2014/main" id="{373F6669-BC04-2B01-0E2F-DF5E44D554B7}"/>
                  </a:ext>
                </a:extLst>
              </p:cNvPr>
              <p:cNvSpPr txBox="1"/>
              <p:nvPr/>
            </p:nvSpPr>
            <p:spPr bwMode="auto">
              <a:xfrm>
                <a:off x="8801707" y="3791300"/>
                <a:ext cx="1635117" cy="503897"/>
              </a:xfrm>
              <a:prstGeom prst="rect">
                <a:avLst/>
              </a:prstGeom>
              <a:noFill/>
            </p:spPr>
            <p:txBody>
              <a:bodyPr wrap="square" rtlCol="0">
                <a:spAutoFit/>
              </a:bodyPr>
              <a:lstStyle/>
              <a:p>
                <a:r>
                  <a:rPr lang="en-US" sz="900" dirty="0"/>
                  <a:t>BDF Target water cooling layout (20bar, 5m/s)</a:t>
                </a:r>
                <a:endParaRPr lang="en-GB" sz="900" dirty="0"/>
              </a:p>
            </p:txBody>
          </p:sp>
        </p:grpSp>
        <p:cxnSp>
          <p:nvCxnSpPr>
            <p:cNvPr id="32" name="Straight Arrow Connector 31">
              <a:extLst>
                <a:ext uri="{FF2B5EF4-FFF2-40B4-BE49-F238E27FC236}">
                  <a16:creationId xmlns:a16="http://schemas.microsoft.com/office/drawing/2014/main" id="{582AC5EE-78EA-C059-4774-711E425937FF}"/>
                </a:ext>
              </a:extLst>
            </p:cNvPr>
            <p:cNvCxnSpPr>
              <a:cxnSpLocks/>
            </p:cNvCxnSpPr>
            <p:nvPr/>
          </p:nvCxnSpPr>
          <p:spPr>
            <a:xfrm>
              <a:off x="4987091" y="4763931"/>
              <a:ext cx="648072" cy="0"/>
            </a:xfrm>
            <a:prstGeom prst="straightConnector1">
              <a:avLst/>
            </a:prstGeom>
            <a:ln w="19050">
              <a:solidFill>
                <a:srgbClr val="FF0000"/>
              </a:solidFill>
              <a:headEnd type="none" w="med" len="med"/>
              <a:tailEnd type="arrow"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D8B1B116-0ED4-CFF6-143F-83255414AFA4}"/>
                </a:ext>
              </a:extLst>
            </p:cNvPr>
            <p:cNvSpPr txBox="1"/>
            <p:nvPr/>
          </p:nvSpPr>
          <p:spPr bwMode="auto">
            <a:xfrm>
              <a:off x="4906530" y="4087661"/>
              <a:ext cx="3864419" cy="370713"/>
            </a:xfrm>
            <a:prstGeom prst="rect">
              <a:avLst/>
            </a:prstGeom>
            <a:noFill/>
          </p:spPr>
          <p:txBody>
            <a:bodyPr wrap="square" rtlCol="0">
              <a:spAutoFit/>
            </a:bodyPr>
            <a:lstStyle/>
            <a:p>
              <a:r>
                <a:rPr lang="en-US" sz="1050" b="1" dirty="0">
                  <a:solidFill>
                    <a:srgbClr val="C00000"/>
                  </a:solidFill>
                </a:rPr>
                <a:t>400GeV/c p+ beam4x10</a:t>
              </a:r>
              <a:r>
                <a:rPr lang="en-US" sz="1050" b="1" baseline="30000" dirty="0">
                  <a:solidFill>
                    <a:srgbClr val="C00000"/>
                  </a:solidFill>
                </a:rPr>
                <a:t>19</a:t>
              </a:r>
              <a:r>
                <a:rPr lang="en-US" sz="1050" b="1" dirty="0">
                  <a:solidFill>
                    <a:srgbClr val="C00000"/>
                  </a:solidFill>
                </a:rPr>
                <a:t> POT</a:t>
              </a:r>
              <a:endParaRPr lang="en-GB" sz="1050" b="1" dirty="0">
                <a:solidFill>
                  <a:srgbClr val="C00000"/>
                </a:solidFill>
              </a:endParaRPr>
            </a:p>
          </p:txBody>
        </p:sp>
        <p:sp>
          <p:nvSpPr>
            <p:cNvPr id="34" name="Arrow: Right 33">
              <a:extLst>
                <a:ext uri="{FF2B5EF4-FFF2-40B4-BE49-F238E27FC236}">
                  <a16:creationId xmlns:a16="http://schemas.microsoft.com/office/drawing/2014/main" id="{18930009-8603-7438-C1A0-43F601FCBE05}"/>
                </a:ext>
              </a:extLst>
            </p:cNvPr>
            <p:cNvSpPr/>
            <p:nvPr/>
          </p:nvSpPr>
          <p:spPr>
            <a:xfrm>
              <a:off x="9033870" y="4177490"/>
              <a:ext cx="434794" cy="125479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dirty="0"/>
            </a:p>
          </p:txBody>
        </p:sp>
        <p:pic>
          <p:nvPicPr>
            <p:cNvPr id="35" name="Picture 34">
              <a:extLst>
                <a:ext uri="{FF2B5EF4-FFF2-40B4-BE49-F238E27FC236}">
                  <a16:creationId xmlns:a16="http://schemas.microsoft.com/office/drawing/2014/main" id="{A9EBB82F-2AFF-1753-12AB-7F8E587CE4A0}"/>
                </a:ext>
              </a:extLst>
            </p:cNvPr>
            <p:cNvPicPr>
              <a:picLocks noChangeAspect="1"/>
            </p:cNvPicPr>
            <p:nvPr/>
          </p:nvPicPr>
          <p:blipFill>
            <a:blip r:embed="rId6"/>
            <a:stretch>
              <a:fillRect/>
            </a:stretch>
          </p:blipFill>
          <p:spPr>
            <a:xfrm>
              <a:off x="9535992" y="3890912"/>
              <a:ext cx="2289481" cy="1844815"/>
            </a:xfrm>
            <a:prstGeom prst="rect">
              <a:avLst/>
            </a:prstGeom>
          </p:spPr>
        </p:pic>
      </p:grpSp>
      <p:pic>
        <p:nvPicPr>
          <p:cNvPr id="39" name="Picture 38">
            <a:extLst>
              <a:ext uri="{FF2B5EF4-FFF2-40B4-BE49-F238E27FC236}">
                <a16:creationId xmlns:a16="http://schemas.microsoft.com/office/drawing/2014/main" id="{DAFDF93E-DD3E-63DF-67B4-41B62DA6FE73}"/>
              </a:ext>
            </a:extLst>
          </p:cNvPr>
          <p:cNvPicPr>
            <a:picLocks noChangeAspect="1"/>
          </p:cNvPicPr>
          <p:nvPr/>
        </p:nvPicPr>
        <p:blipFill>
          <a:blip r:embed="rId7"/>
          <a:stretch>
            <a:fillRect/>
          </a:stretch>
        </p:blipFill>
        <p:spPr>
          <a:xfrm>
            <a:off x="8638770" y="5053621"/>
            <a:ext cx="2425781" cy="1242568"/>
          </a:xfrm>
          <a:prstGeom prst="rect">
            <a:avLst/>
          </a:prstGeom>
        </p:spPr>
      </p:pic>
    </p:spTree>
    <p:extLst>
      <p:ext uri="{BB962C8B-B14F-4D97-AF65-F5344CB8AC3E}">
        <p14:creationId xmlns:p14="http://schemas.microsoft.com/office/powerpoint/2010/main" val="2402148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42AF0D3-6F3B-4AC3-6DAE-4237DADB558E}"/>
              </a:ext>
            </a:extLst>
          </p:cNvPr>
          <p:cNvSpPr>
            <a:spLocks noGrp="1"/>
          </p:cNvSpPr>
          <p:nvPr>
            <p:ph type="title"/>
          </p:nvPr>
        </p:nvSpPr>
        <p:spPr/>
        <p:txBody>
          <a:bodyPr/>
          <a:lstStyle/>
          <a:p>
            <a:r>
              <a:rPr lang="en-US" dirty="0"/>
              <a:t>Themo-mechanical behavior</a:t>
            </a:r>
            <a:endParaRPr lang="en-GB" dirty="0"/>
          </a:p>
        </p:txBody>
      </p:sp>
      <p:sp>
        <p:nvSpPr>
          <p:cNvPr id="7" name="Text Placeholder 6">
            <a:extLst>
              <a:ext uri="{FF2B5EF4-FFF2-40B4-BE49-F238E27FC236}">
                <a16:creationId xmlns:a16="http://schemas.microsoft.com/office/drawing/2014/main" id="{02849825-D88E-9C17-4A0F-D8550FD0D31F}"/>
              </a:ext>
            </a:extLst>
          </p:cNvPr>
          <p:cNvSpPr>
            <a:spLocks noGrp="1"/>
          </p:cNvSpPr>
          <p:nvPr>
            <p:ph type="body" idx="1"/>
          </p:nvPr>
        </p:nvSpPr>
        <p:spPr/>
        <p:txBody>
          <a:bodyPr/>
          <a:lstStyle/>
          <a:p>
            <a:r>
              <a:rPr lang="en-US" dirty="0"/>
              <a:t>Baseline design</a:t>
            </a:r>
            <a:endParaRPr lang="en-GB" dirty="0"/>
          </a:p>
        </p:txBody>
      </p:sp>
      <p:sp>
        <p:nvSpPr>
          <p:cNvPr id="4" name="Footer Placeholder 3">
            <a:extLst>
              <a:ext uri="{FF2B5EF4-FFF2-40B4-BE49-F238E27FC236}">
                <a16:creationId xmlns:a16="http://schemas.microsoft.com/office/drawing/2014/main" id="{D87951B0-982E-9B8F-5820-FE9A261E8ECB}"/>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06BE32FD-BF46-97C7-028E-A35375BC44DC}"/>
              </a:ext>
            </a:extLst>
          </p:cNvPr>
          <p:cNvSpPr>
            <a:spLocks noGrp="1"/>
          </p:cNvSpPr>
          <p:nvPr>
            <p:ph type="sldNum" sz="quarter" idx="12"/>
          </p:nvPr>
        </p:nvSpPr>
        <p:spPr/>
        <p:txBody>
          <a:bodyPr/>
          <a:lstStyle/>
          <a:p>
            <a:pPr>
              <a:defRPr/>
            </a:pPr>
            <a:fld id="{36B5EA5A-BC32-A742-B11B-8E7414D5B535}" type="slidenum">
              <a:rPr lang="en-US" smtClean="0"/>
              <a:t>15</a:t>
            </a:fld>
            <a:endParaRPr lang="en-US"/>
          </a:p>
        </p:txBody>
      </p:sp>
    </p:spTree>
    <p:extLst>
      <p:ext uri="{BB962C8B-B14F-4D97-AF65-F5344CB8AC3E}">
        <p14:creationId xmlns:p14="http://schemas.microsoft.com/office/powerpoint/2010/main" val="2812602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38EFBC-939F-ED03-ADB9-2136BCDCA6E9}"/>
              </a:ext>
            </a:extLst>
          </p:cNvPr>
          <p:cNvSpPr>
            <a:spLocks noGrp="1"/>
          </p:cNvSpPr>
          <p:nvPr>
            <p:ph idx="1"/>
          </p:nvPr>
        </p:nvSpPr>
        <p:spPr>
          <a:xfrm>
            <a:off x="407990" y="1592263"/>
            <a:ext cx="5664290" cy="4608512"/>
          </a:xfrm>
        </p:spPr>
        <p:txBody>
          <a:bodyPr/>
          <a:lstStyle/>
          <a:p>
            <a:r>
              <a:rPr lang="en-US" sz="2400" dirty="0">
                <a:solidFill>
                  <a:schemeClr val="tx1"/>
                </a:solidFill>
              </a:rPr>
              <a:t>Dilution system</a:t>
            </a:r>
          </a:p>
          <a:p>
            <a:pPr marL="457200" indent="-457200">
              <a:buFont typeface="Arial" panose="020B0604020202020204" pitchFamily="34" charset="0"/>
              <a:buChar char="•"/>
            </a:pPr>
            <a:r>
              <a:rPr lang="en-US" sz="2400" dirty="0"/>
              <a:t>2.3MW during the 1 s spill</a:t>
            </a:r>
          </a:p>
          <a:p>
            <a:pPr marL="457200" indent="-457200">
              <a:buFont typeface="Arial" panose="020B0604020202020204" pitchFamily="34" charset="0"/>
              <a:buChar char="•"/>
            </a:pPr>
            <a:r>
              <a:rPr lang="en-US" sz="2400" b="0" dirty="0">
                <a:sym typeface="Wingdings" panose="05000000000000000000" pitchFamily="2" charset="2"/>
              </a:rPr>
              <a:t> </a:t>
            </a:r>
            <a:r>
              <a:rPr lang="en-US" sz="2400" b="0" dirty="0"/>
              <a:t>Beam must be somehow diluted (blown-up and/or swept)</a:t>
            </a:r>
          </a:p>
          <a:p>
            <a:pPr marL="457200" indent="-457200">
              <a:buFont typeface="Arial" panose="020B0604020202020204" pitchFamily="34" charset="0"/>
              <a:buChar char="•"/>
            </a:pPr>
            <a:endParaRPr lang="en-US" sz="2000" dirty="0"/>
          </a:p>
          <a:p>
            <a:endParaRPr lang="en-GB" dirty="0"/>
          </a:p>
        </p:txBody>
      </p:sp>
      <p:sp>
        <p:nvSpPr>
          <p:cNvPr id="3" name="Title 2">
            <a:extLst>
              <a:ext uri="{FF2B5EF4-FFF2-40B4-BE49-F238E27FC236}">
                <a16:creationId xmlns:a16="http://schemas.microsoft.com/office/drawing/2014/main" id="{EB611143-1D9F-0A6C-7F07-6EAEFA1541EA}"/>
              </a:ext>
            </a:extLst>
          </p:cNvPr>
          <p:cNvSpPr>
            <a:spLocks noGrp="1"/>
          </p:cNvSpPr>
          <p:nvPr>
            <p:ph type="title"/>
          </p:nvPr>
        </p:nvSpPr>
        <p:spPr/>
        <p:txBody>
          <a:bodyPr/>
          <a:lstStyle/>
          <a:p>
            <a:r>
              <a:rPr lang="en-US" dirty="0"/>
              <a:t>Thermo-mechanical behavior</a:t>
            </a:r>
            <a:endParaRPr lang="en-GB" dirty="0"/>
          </a:p>
        </p:txBody>
      </p:sp>
      <p:sp>
        <p:nvSpPr>
          <p:cNvPr id="4" name="Footer Placeholder 3">
            <a:extLst>
              <a:ext uri="{FF2B5EF4-FFF2-40B4-BE49-F238E27FC236}">
                <a16:creationId xmlns:a16="http://schemas.microsoft.com/office/drawing/2014/main" id="{F0307CF0-020B-7414-49E1-D7CA38C244D2}"/>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705C3CDB-7AA7-B458-DAA0-DF24123276B6}"/>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pic>
        <p:nvPicPr>
          <p:cNvPr id="6" name="Picture 5">
            <a:extLst>
              <a:ext uri="{FF2B5EF4-FFF2-40B4-BE49-F238E27FC236}">
                <a16:creationId xmlns:a16="http://schemas.microsoft.com/office/drawing/2014/main" id="{3B106B31-EE1A-C559-137B-BE2F791A52E3}"/>
              </a:ext>
            </a:extLst>
          </p:cNvPr>
          <p:cNvPicPr>
            <a:picLocks noChangeAspect="1"/>
          </p:cNvPicPr>
          <p:nvPr/>
        </p:nvPicPr>
        <p:blipFill rotWithShape="1">
          <a:blip r:embed="rId2"/>
          <a:srcRect l="11468" t="1928" r="12022" b="11895"/>
          <a:stretch/>
        </p:blipFill>
        <p:spPr>
          <a:xfrm>
            <a:off x="7796825" y="1079294"/>
            <a:ext cx="3384376" cy="2160241"/>
          </a:xfrm>
          <a:prstGeom prst="rect">
            <a:avLst/>
          </a:prstGeom>
        </p:spPr>
      </p:pic>
      <p:grpSp>
        <p:nvGrpSpPr>
          <p:cNvPr id="7" name="Group 6">
            <a:extLst>
              <a:ext uri="{FF2B5EF4-FFF2-40B4-BE49-F238E27FC236}">
                <a16:creationId xmlns:a16="http://schemas.microsoft.com/office/drawing/2014/main" id="{ACAD0219-626A-7B4C-E47B-B5A9D16EF0BB}"/>
              </a:ext>
            </a:extLst>
          </p:cNvPr>
          <p:cNvGrpSpPr/>
          <p:nvPr/>
        </p:nvGrpSpPr>
        <p:grpSpPr>
          <a:xfrm>
            <a:off x="7752184" y="1439335"/>
            <a:ext cx="3869323" cy="1909359"/>
            <a:chOff x="3458735" y="4067051"/>
            <a:chExt cx="3869323" cy="1909359"/>
          </a:xfrm>
        </p:grpSpPr>
        <p:pic>
          <p:nvPicPr>
            <p:cNvPr id="8" name="Picture 7">
              <a:extLst>
                <a:ext uri="{FF2B5EF4-FFF2-40B4-BE49-F238E27FC236}">
                  <a16:creationId xmlns:a16="http://schemas.microsoft.com/office/drawing/2014/main" id="{CED5AEA0-C8B2-3369-F846-A955AEB2799E}"/>
                </a:ext>
              </a:extLst>
            </p:cNvPr>
            <p:cNvPicPr>
              <a:picLocks noChangeAspect="1"/>
            </p:cNvPicPr>
            <p:nvPr/>
          </p:nvPicPr>
          <p:blipFill>
            <a:blip r:embed="rId3">
              <a:alphaModFix/>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3545692" y="4067051"/>
              <a:ext cx="3150698" cy="1749984"/>
            </a:xfrm>
            <a:prstGeom prst="rect">
              <a:avLst/>
            </a:prstGeom>
            <a:ln>
              <a:noFill/>
            </a:ln>
            <a:effectLst>
              <a:glow rad="101600">
                <a:schemeClr val="accent3">
                  <a:satMod val="175000"/>
                  <a:alpha val="40000"/>
                </a:schemeClr>
              </a:glow>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7BFD920D-33D3-B901-398D-BBFAC8065310}"/>
                </a:ext>
              </a:extLst>
            </p:cNvPr>
            <p:cNvSpPr txBox="1"/>
            <p:nvPr/>
          </p:nvSpPr>
          <p:spPr bwMode="auto">
            <a:xfrm>
              <a:off x="3458735" y="5699411"/>
              <a:ext cx="2016224" cy="276999"/>
            </a:xfrm>
            <a:prstGeom prst="rect">
              <a:avLst/>
            </a:prstGeom>
            <a:noFill/>
          </p:spPr>
          <p:txBody>
            <a:bodyPr wrap="square" rtlCol="0">
              <a:spAutoFit/>
            </a:bodyPr>
            <a:lstStyle/>
            <a:p>
              <a:pPr algn="ctr"/>
              <a:r>
                <a:rPr lang="en-US" sz="1200" dirty="0"/>
                <a:t>13 x TZM blocks (580 mm)</a:t>
              </a:r>
              <a:endParaRPr lang="en-GB" sz="1200" dirty="0"/>
            </a:p>
          </p:txBody>
        </p:sp>
        <p:sp>
          <p:nvSpPr>
            <p:cNvPr id="10" name="TextBox 9">
              <a:extLst>
                <a:ext uri="{FF2B5EF4-FFF2-40B4-BE49-F238E27FC236}">
                  <a16:creationId xmlns:a16="http://schemas.microsoft.com/office/drawing/2014/main" id="{5454044F-E22B-F79C-311D-1FC7BA3D223E}"/>
                </a:ext>
              </a:extLst>
            </p:cNvPr>
            <p:cNvSpPr txBox="1"/>
            <p:nvPr/>
          </p:nvSpPr>
          <p:spPr bwMode="auto">
            <a:xfrm>
              <a:off x="5517275" y="5699410"/>
              <a:ext cx="1810783" cy="276999"/>
            </a:xfrm>
            <a:prstGeom prst="rect">
              <a:avLst/>
            </a:prstGeom>
            <a:noFill/>
          </p:spPr>
          <p:txBody>
            <a:bodyPr wrap="square" rtlCol="0">
              <a:spAutoFit/>
            </a:bodyPr>
            <a:lstStyle/>
            <a:p>
              <a:pPr algn="ctr"/>
              <a:r>
                <a:rPr lang="en-US" sz="1200" dirty="0"/>
                <a:t>5x W blocks (780 mm)</a:t>
              </a:r>
              <a:endParaRPr lang="en-GB" sz="1200" dirty="0"/>
            </a:p>
          </p:txBody>
        </p:sp>
        <p:grpSp>
          <p:nvGrpSpPr>
            <p:cNvPr id="11" name="Group 10">
              <a:extLst>
                <a:ext uri="{FF2B5EF4-FFF2-40B4-BE49-F238E27FC236}">
                  <a16:creationId xmlns:a16="http://schemas.microsoft.com/office/drawing/2014/main" id="{2C1A8389-F035-1E40-CC5C-A87317B6E827}"/>
                </a:ext>
              </a:extLst>
            </p:cNvPr>
            <p:cNvGrpSpPr/>
            <p:nvPr/>
          </p:nvGrpSpPr>
          <p:grpSpPr>
            <a:xfrm>
              <a:off x="4102820" y="4816615"/>
              <a:ext cx="2381308" cy="882796"/>
              <a:chOff x="7233229" y="4839999"/>
              <a:chExt cx="2381308" cy="882796"/>
            </a:xfrm>
            <a:effectLst>
              <a:glow rad="63500">
                <a:schemeClr val="accent4">
                  <a:satMod val="175000"/>
                  <a:alpha val="40000"/>
                </a:schemeClr>
              </a:glow>
            </a:effectLst>
          </p:grpSpPr>
          <p:sp>
            <p:nvSpPr>
              <p:cNvPr id="12" name="Left Brace 11">
                <a:extLst>
                  <a:ext uri="{FF2B5EF4-FFF2-40B4-BE49-F238E27FC236}">
                    <a16:creationId xmlns:a16="http://schemas.microsoft.com/office/drawing/2014/main" id="{762FEB15-C1E4-1829-8741-C8E44EF36646}"/>
                  </a:ext>
                </a:extLst>
              </p:cNvPr>
              <p:cNvSpPr/>
              <p:nvPr/>
            </p:nvSpPr>
            <p:spPr>
              <a:xfrm rot="15442837">
                <a:off x="7609822" y="4724113"/>
                <a:ext cx="347609" cy="1100795"/>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Left Brace 12">
                <a:extLst>
                  <a:ext uri="{FF2B5EF4-FFF2-40B4-BE49-F238E27FC236}">
                    <a16:creationId xmlns:a16="http://schemas.microsoft.com/office/drawing/2014/main" id="{C45F5D34-7A20-F395-605A-8398E2E1BBA8}"/>
                  </a:ext>
                </a:extLst>
              </p:cNvPr>
              <p:cNvSpPr/>
              <p:nvPr/>
            </p:nvSpPr>
            <p:spPr>
              <a:xfrm rot="4655090" flipH="1">
                <a:off x="8824468" y="4321419"/>
                <a:ext cx="271489" cy="1308649"/>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BEFFBEBE-01E5-A8F8-4637-A6D919286835}"/>
                  </a:ext>
                </a:extLst>
              </p:cNvPr>
              <p:cNvCxnSpPr>
                <a:cxnSpLocks/>
                <a:stCxn id="10" idx="0"/>
                <a:endCxn id="13" idx="1"/>
              </p:cNvCxnSpPr>
              <p:nvPr/>
            </p:nvCxnSpPr>
            <p:spPr>
              <a:xfrm flipH="1" flipV="1">
                <a:off x="8989396" y="5108314"/>
                <a:ext cx="563680" cy="614480"/>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00C0D6A-27D7-5C4F-4DF9-717638264D26}"/>
                  </a:ext>
                </a:extLst>
              </p:cNvPr>
              <p:cNvCxnSpPr>
                <a:cxnSpLocks/>
                <a:stCxn id="9" idx="0"/>
                <a:endCxn id="12" idx="1"/>
              </p:cNvCxnSpPr>
              <p:nvPr/>
            </p:nvCxnSpPr>
            <p:spPr>
              <a:xfrm flipV="1">
                <a:off x="7597256" y="5444116"/>
                <a:ext cx="224343" cy="278679"/>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pic>
        <p:nvPicPr>
          <p:cNvPr id="16" name="Picture 15">
            <a:extLst>
              <a:ext uri="{FF2B5EF4-FFF2-40B4-BE49-F238E27FC236}">
                <a16:creationId xmlns:a16="http://schemas.microsoft.com/office/drawing/2014/main" id="{19C8D139-39CE-C86D-85C6-F7D1AE2FA51F}"/>
              </a:ext>
            </a:extLst>
          </p:cNvPr>
          <p:cNvPicPr>
            <a:picLocks noChangeAspect="1"/>
          </p:cNvPicPr>
          <p:nvPr/>
        </p:nvPicPr>
        <p:blipFill rotWithShape="1">
          <a:blip r:embed="rId5">
            <a:alphaModFix/>
            <a:extLst>
              <a:ext uri="{BEBA8EAE-BF5A-486C-A8C5-ECC9F3942E4B}">
                <a14:imgProps xmlns:a14="http://schemas.microsoft.com/office/drawing/2010/main">
                  <a14:imgLayer r:embed="rId6">
                    <a14:imgEffect>
                      <a14:backgroundRemoval t="7126" b="95487" l="20221" r="95470">
                        <a14:foregroundMark x1="23867" y1="74109" x2="21326" y2="73397"/>
                        <a14:foregroundMark x1="26077" y1="69121" x2="30055" y2="83373"/>
                        <a14:foregroundMark x1="89392" y1="39905" x2="90055" y2="30641"/>
                        <a14:foregroundMark x1="87293" y1="15914" x2="89834" y2="7126"/>
                        <a14:foregroundMark x1="90939" y1="36580" x2="95580" y2="29216"/>
                        <a14:foregroundMark x1="23646" y1="83848" x2="20331" y2="68884"/>
                        <a14:foregroundMark x1="23757" y1="93349" x2="25635" y2="95487"/>
                      </a14:backgroundRemoval>
                    </a14:imgEffect>
                  </a14:imgLayer>
                </a14:imgProps>
              </a:ext>
            </a:extLst>
          </a:blip>
          <a:srcRect l="15529"/>
          <a:stretch/>
        </p:blipFill>
        <p:spPr>
          <a:xfrm rot="395342">
            <a:off x="8238799" y="1427133"/>
            <a:ext cx="2601033" cy="1323220"/>
          </a:xfrm>
          <a:prstGeom prst="rect">
            <a:avLst/>
          </a:prstGeom>
        </p:spPr>
      </p:pic>
      <p:pic>
        <p:nvPicPr>
          <p:cNvPr id="22" name="Picture 21">
            <a:extLst>
              <a:ext uri="{FF2B5EF4-FFF2-40B4-BE49-F238E27FC236}">
                <a16:creationId xmlns:a16="http://schemas.microsoft.com/office/drawing/2014/main" id="{DA2C0F0C-2A29-25D2-1712-515D1003F715}"/>
              </a:ext>
            </a:extLst>
          </p:cNvPr>
          <p:cNvPicPr>
            <a:picLocks noChangeAspect="1"/>
          </p:cNvPicPr>
          <p:nvPr/>
        </p:nvPicPr>
        <p:blipFill>
          <a:blip r:embed="rId7"/>
          <a:stretch>
            <a:fillRect/>
          </a:stretch>
        </p:blipFill>
        <p:spPr>
          <a:xfrm>
            <a:off x="7693892" y="3645352"/>
            <a:ext cx="3590242" cy="2604218"/>
          </a:xfrm>
          <a:prstGeom prst="rect">
            <a:avLst/>
          </a:prstGeom>
        </p:spPr>
      </p:pic>
      <p:pic>
        <p:nvPicPr>
          <p:cNvPr id="23" name="Picture 22" descr="A blue circle with green and yellow circles&#10;&#10;Description automatically generated">
            <a:extLst>
              <a:ext uri="{FF2B5EF4-FFF2-40B4-BE49-F238E27FC236}">
                <a16:creationId xmlns:a16="http://schemas.microsoft.com/office/drawing/2014/main" id="{A9B446E4-297E-0C29-CFFC-7D9CB2814DF6}"/>
              </a:ext>
            </a:extLst>
          </p:cNvPr>
          <p:cNvPicPr>
            <a:picLocks noChangeAspect="1"/>
          </p:cNvPicPr>
          <p:nvPr/>
        </p:nvPicPr>
        <p:blipFill>
          <a:blip r:embed="rId8"/>
          <a:stretch>
            <a:fillRect/>
          </a:stretch>
        </p:blipFill>
        <p:spPr>
          <a:xfrm>
            <a:off x="2743709" y="3396544"/>
            <a:ext cx="2808312" cy="2582652"/>
          </a:xfrm>
          <a:prstGeom prst="rect">
            <a:avLst/>
          </a:prstGeom>
        </p:spPr>
      </p:pic>
    </p:spTree>
    <p:extLst>
      <p:ext uri="{BB962C8B-B14F-4D97-AF65-F5344CB8AC3E}">
        <p14:creationId xmlns:p14="http://schemas.microsoft.com/office/powerpoint/2010/main" val="672105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38EFBC-939F-ED03-ADB9-2136BCDCA6E9}"/>
              </a:ext>
            </a:extLst>
          </p:cNvPr>
          <p:cNvSpPr>
            <a:spLocks noGrp="1"/>
          </p:cNvSpPr>
          <p:nvPr>
            <p:ph idx="1"/>
          </p:nvPr>
        </p:nvSpPr>
        <p:spPr>
          <a:xfrm>
            <a:off x="407990" y="1592263"/>
            <a:ext cx="5989313" cy="4608512"/>
          </a:xfrm>
        </p:spPr>
        <p:txBody>
          <a:bodyPr/>
          <a:lstStyle/>
          <a:p>
            <a:r>
              <a:rPr lang="en-US" sz="2400" dirty="0">
                <a:solidFill>
                  <a:schemeClr val="tx1"/>
                </a:solidFill>
              </a:rPr>
              <a:t>Dilution system</a:t>
            </a:r>
          </a:p>
          <a:p>
            <a:pPr marL="457200" indent="-457200">
              <a:buFont typeface="Arial" panose="020B0604020202020204" pitchFamily="34" charset="0"/>
              <a:buChar char="•"/>
            </a:pPr>
            <a:r>
              <a:rPr lang="en-US" sz="2400" b="0" dirty="0"/>
              <a:t>Spiral, circular and elliptical sweep patterns explored.</a:t>
            </a:r>
          </a:p>
          <a:p>
            <a:pPr marL="457200" indent="-457200">
              <a:buFont typeface="Arial" panose="020B0604020202020204" pitchFamily="34" charset="0"/>
              <a:buChar char="•"/>
            </a:pPr>
            <a:r>
              <a:rPr lang="en-US" sz="2400" b="0" dirty="0"/>
              <a:t>Spiral discarded due to added complexity of the dilution magnets</a:t>
            </a:r>
          </a:p>
          <a:p>
            <a:pPr marL="457200" indent="-457200">
              <a:buFont typeface="Arial" panose="020B0604020202020204" pitchFamily="34" charset="0"/>
              <a:buChar char="•"/>
            </a:pPr>
            <a:r>
              <a:rPr lang="en-US" sz="2400" dirty="0">
                <a:solidFill>
                  <a:schemeClr val="tx1"/>
                </a:solidFill>
              </a:rPr>
              <a:t>Circular pattern using 4 dilution kickers</a:t>
            </a:r>
          </a:p>
          <a:p>
            <a:pPr marL="781200" lvl="1" indent="-457200">
              <a:buFont typeface="Arial" panose="020B0604020202020204" pitchFamily="34" charset="0"/>
              <a:buChar char="•"/>
            </a:pPr>
            <a:r>
              <a:rPr lang="en-US" sz="2400" dirty="0">
                <a:sym typeface="Wingdings" panose="05000000000000000000" pitchFamily="2" charset="2"/>
              </a:rPr>
              <a:t>Circular with 4 turns sweep</a:t>
            </a:r>
            <a:endParaRPr lang="en-US" sz="2400" dirty="0"/>
          </a:p>
          <a:p>
            <a:pPr marL="781200" lvl="1" indent="-457200">
              <a:buFont typeface="Arial" panose="020B0604020202020204" pitchFamily="34" charset="0"/>
              <a:buChar char="•"/>
            </a:pPr>
            <a:r>
              <a:rPr lang="el-GR" sz="2400" b="0" dirty="0"/>
              <a:t>π</a:t>
            </a:r>
            <a:r>
              <a:rPr lang="en-US" sz="2400" b="0" dirty="0"/>
              <a:t>/2 scheme best in case of failure (33%p. target failure if 2 kickers fail)</a:t>
            </a:r>
          </a:p>
          <a:p>
            <a:pPr marL="781200" lvl="1" indent="-457200">
              <a:buFont typeface="Arial" panose="020B0604020202020204" pitchFamily="34" charset="0"/>
              <a:buChar char="•"/>
            </a:pPr>
            <a:r>
              <a:rPr lang="en-US" sz="2400" b="0" dirty="0"/>
              <a:t>Beam size of 8mm 1</a:t>
            </a:r>
            <a:r>
              <a:rPr lang="el-GR" sz="2400" b="0" dirty="0"/>
              <a:t>σ</a:t>
            </a:r>
            <a:r>
              <a:rPr lang="en-US" sz="2400" b="0" dirty="0"/>
              <a:t>. Limited by upstream magnets</a:t>
            </a:r>
          </a:p>
          <a:p>
            <a:endParaRPr lang="en-GB" dirty="0"/>
          </a:p>
        </p:txBody>
      </p:sp>
      <p:sp>
        <p:nvSpPr>
          <p:cNvPr id="3" name="Title 2">
            <a:extLst>
              <a:ext uri="{FF2B5EF4-FFF2-40B4-BE49-F238E27FC236}">
                <a16:creationId xmlns:a16="http://schemas.microsoft.com/office/drawing/2014/main" id="{EB611143-1D9F-0A6C-7F07-6EAEFA1541EA}"/>
              </a:ext>
            </a:extLst>
          </p:cNvPr>
          <p:cNvSpPr>
            <a:spLocks noGrp="1"/>
          </p:cNvSpPr>
          <p:nvPr>
            <p:ph type="title"/>
          </p:nvPr>
        </p:nvSpPr>
        <p:spPr/>
        <p:txBody>
          <a:bodyPr/>
          <a:lstStyle/>
          <a:p>
            <a:r>
              <a:rPr lang="en-US" dirty="0"/>
              <a:t>Thermo-mechanical behavior</a:t>
            </a:r>
            <a:endParaRPr lang="en-GB" dirty="0"/>
          </a:p>
        </p:txBody>
      </p:sp>
      <p:sp>
        <p:nvSpPr>
          <p:cNvPr id="4" name="Footer Placeholder 3">
            <a:extLst>
              <a:ext uri="{FF2B5EF4-FFF2-40B4-BE49-F238E27FC236}">
                <a16:creationId xmlns:a16="http://schemas.microsoft.com/office/drawing/2014/main" id="{F0307CF0-020B-7414-49E1-D7CA38C244D2}"/>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705C3CDB-7AA7-B458-DAA0-DF24123276B6}"/>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pic>
        <p:nvPicPr>
          <p:cNvPr id="6" name="Picture 5">
            <a:extLst>
              <a:ext uri="{FF2B5EF4-FFF2-40B4-BE49-F238E27FC236}">
                <a16:creationId xmlns:a16="http://schemas.microsoft.com/office/drawing/2014/main" id="{3B106B31-EE1A-C559-137B-BE2F791A52E3}"/>
              </a:ext>
            </a:extLst>
          </p:cNvPr>
          <p:cNvPicPr>
            <a:picLocks noChangeAspect="1"/>
          </p:cNvPicPr>
          <p:nvPr/>
        </p:nvPicPr>
        <p:blipFill rotWithShape="1">
          <a:blip r:embed="rId2"/>
          <a:srcRect l="11468" t="1928" r="12022" b="11895"/>
          <a:stretch/>
        </p:blipFill>
        <p:spPr>
          <a:xfrm>
            <a:off x="7796825" y="1079294"/>
            <a:ext cx="3384376" cy="2160241"/>
          </a:xfrm>
          <a:prstGeom prst="rect">
            <a:avLst/>
          </a:prstGeom>
        </p:spPr>
      </p:pic>
      <p:grpSp>
        <p:nvGrpSpPr>
          <p:cNvPr id="7" name="Group 6">
            <a:extLst>
              <a:ext uri="{FF2B5EF4-FFF2-40B4-BE49-F238E27FC236}">
                <a16:creationId xmlns:a16="http://schemas.microsoft.com/office/drawing/2014/main" id="{ACAD0219-626A-7B4C-E47B-B5A9D16EF0BB}"/>
              </a:ext>
            </a:extLst>
          </p:cNvPr>
          <p:cNvGrpSpPr/>
          <p:nvPr/>
        </p:nvGrpSpPr>
        <p:grpSpPr>
          <a:xfrm>
            <a:off x="7752184" y="1439335"/>
            <a:ext cx="3869323" cy="1909359"/>
            <a:chOff x="3458735" y="4067051"/>
            <a:chExt cx="3869323" cy="1909359"/>
          </a:xfrm>
        </p:grpSpPr>
        <p:pic>
          <p:nvPicPr>
            <p:cNvPr id="8" name="Picture 7">
              <a:extLst>
                <a:ext uri="{FF2B5EF4-FFF2-40B4-BE49-F238E27FC236}">
                  <a16:creationId xmlns:a16="http://schemas.microsoft.com/office/drawing/2014/main" id="{CED5AEA0-C8B2-3369-F846-A955AEB2799E}"/>
                </a:ext>
              </a:extLst>
            </p:cNvPr>
            <p:cNvPicPr>
              <a:picLocks noChangeAspect="1"/>
            </p:cNvPicPr>
            <p:nvPr/>
          </p:nvPicPr>
          <p:blipFill>
            <a:blip r:embed="rId3">
              <a:alphaModFix/>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3545692" y="4067051"/>
              <a:ext cx="3150698" cy="1749984"/>
            </a:xfrm>
            <a:prstGeom prst="rect">
              <a:avLst/>
            </a:prstGeom>
            <a:ln>
              <a:noFill/>
            </a:ln>
            <a:effectLst>
              <a:glow rad="101600">
                <a:schemeClr val="accent3">
                  <a:satMod val="175000"/>
                  <a:alpha val="40000"/>
                </a:schemeClr>
              </a:glow>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7BFD920D-33D3-B901-398D-BBFAC8065310}"/>
                </a:ext>
              </a:extLst>
            </p:cNvPr>
            <p:cNvSpPr txBox="1"/>
            <p:nvPr/>
          </p:nvSpPr>
          <p:spPr bwMode="auto">
            <a:xfrm>
              <a:off x="3458735" y="5699411"/>
              <a:ext cx="2016224" cy="276999"/>
            </a:xfrm>
            <a:prstGeom prst="rect">
              <a:avLst/>
            </a:prstGeom>
            <a:noFill/>
          </p:spPr>
          <p:txBody>
            <a:bodyPr wrap="square" rtlCol="0">
              <a:spAutoFit/>
            </a:bodyPr>
            <a:lstStyle/>
            <a:p>
              <a:pPr algn="ctr"/>
              <a:r>
                <a:rPr lang="en-US" sz="1200" dirty="0"/>
                <a:t>13 x TZM blocks (580 mm)</a:t>
              </a:r>
              <a:endParaRPr lang="en-GB" sz="1200" dirty="0"/>
            </a:p>
          </p:txBody>
        </p:sp>
        <p:sp>
          <p:nvSpPr>
            <p:cNvPr id="10" name="TextBox 9">
              <a:extLst>
                <a:ext uri="{FF2B5EF4-FFF2-40B4-BE49-F238E27FC236}">
                  <a16:creationId xmlns:a16="http://schemas.microsoft.com/office/drawing/2014/main" id="{5454044F-E22B-F79C-311D-1FC7BA3D223E}"/>
                </a:ext>
              </a:extLst>
            </p:cNvPr>
            <p:cNvSpPr txBox="1"/>
            <p:nvPr/>
          </p:nvSpPr>
          <p:spPr bwMode="auto">
            <a:xfrm>
              <a:off x="5517275" y="5699410"/>
              <a:ext cx="1810783" cy="276999"/>
            </a:xfrm>
            <a:prstGeom prst="rect">
              <a:avLst/>
            </a:prstGeom>
            <a:noFill/>
          </p:spPr>
          <p:txBody>
            <a:bodyPr wrap="square" rtlCol="0">
              <a:spAutoFit/>
            </a:bodyPr>
            <a:lstStyle/>
            <a:p>
              <a:pPr algn="ctr"/>
              <a:r>
                <a:rPr lang="en-US" sz="1200" dirty="0"/>
                <a:t>5x W blocks (780 mm)</a:t>
              </a:r>
              <a:endParaRPr lang="en-GB" sz="1200" dirty="0"/>
            </a:p>
          </p:txBody>
        </p:sp>
        <p:grpSp>
          <p:nvGrpSpPr>
            <p:cNvPr id="11" name="Group 10">
              <a:extLst>
                <a:ext uri="{FF2B5EF4-FFF2-40B4-BE49-F238E27FC236}">
                  <a16:creationId xmlns:a16="http://schemas.microsoft.com/office/drawing/2014/main" id="{2C1A8389-F035-1E40-CC5C-A87317B6E827}"/>
                </a:ext>
              </a:extLst>
            </p:cNvPr>
            <p:cNvGrpSpPr/>
            <p:nvPr/>
          </p:nvGrpSpPr>
          <p:grpSpPr>
            <a:xfrm>
              <a:off x="4102820" y="4816615"/>
              <a:ext cx="2381308" cy="882796"/>
              <a:chOff x="7233229" y="4839999"/>
              <a:chExt cx="2381308" cy="882796"/>
            </a:xfrm>
            <a:effectLst>
              <a:glow rad="63500">
                <a:schemeClr val="accent4">
                  <a:satMod val="175000"/>
                  <a:alpha val="40000"/>
                </a:schemeClr>
              </a:glow>
            </a:effectLst>
          </p:grpSpPr>
          <p:sp>
            <p:nvSpPr>
              <p:cNvPr id="12" name="Left Brace 11">
                <a:extLst>
                  <a:ext uri="{FF2B5EF4-FFF2-40B4-BE49-F238E27FC236}">
                    <a16:creationId xmlns:a16="http://schemas.microsoft.com/office/drawing/2014/main" id="{762FEB15-C1E4-1829-8741-C8E44EF36646}"/>
                  </a:ext>
                </a:extLst>
              </p:cNvPr>
              <p:cNvSpPr/>
              <p:nvPr/>
            </p:nvSpPr>
            <p:spPr>
              <a:xfrm rot="15442837">
                <a:off x="7609822" y="4724113"/>
                <a:ext cx="347609" cy="1100795"/>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Left Brace 12">
                <a:extLst>
                  <a:ext uri="{FF2B5EF4-FFF2-40B4-BE49-F238E27FC236}">
                    <a16:creationId xmlns:a16="http://schemas.microsoft.com/office/drawing/2014/main" id="{C45F5D34-7A20-F395-605A-8398E2E1BBA8}"/>
                  </a:ext>
                </a:extLst>
              </p:cNvPr>
              <p:cNvSpPr/>
              <p:nvPr/>
            </p:nvSpPr>
            <p:spPr>
              <a:xfrm rot="4655090" flipH="1">
                <a:off x="8824468" y="4321419"/>
                <a:ext cx="271489" cy="1308649"/>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BEFFBEBE-01E5-A8F8-4637-A6D919286835}"/>
                  </a:ext>
                </a:extLst>
              </p:cNvPr>
              <p:cNvCxnSpPr>
                <a:cxnSpLocks/>
                <a:stCxn id="10" idx="0"/>
                <a:endCxn id="13" idx="1"/>
              </p:cNvCxnSpPr>
              <p:nvPr/>
            </p:nvCxnSpPr>
            <p:spPr>
              <a:xfrm flipH="1" flipV="1">
                <a:off x="8989396" y="5108314"/>
                <a:ext cx="563680" cy="614480"/>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00C0D6A-27D7-5C4F-4DF9-717638264D26}"/>
                  </a:ext>
                </a:extLst>
              </p:cNvPr>
              <p:cNvCxnSpPr>
                <a:cxnSpLocks/>
                <a:stCxn id="9" idx="0"/>
                <a:endCxn id="12" idx="1"/>
              </p:cNvCxnSpPr>
              <p:nvPr/>
            </p:nvCxnSpPr>
            <p:spPr>
              <a:xfrm flipV="1">
                <a:off x="7597256" y="5444116"/>
                <a:ext cx="224343" cy="278679"/>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pic>
        <p:nvPicPr>
          <p:cNvPr id="16" name="Picture 15">
            <a:extLst>
              <a:ext uri="{FF2B5EF4-FFF2-40B4-BE49-F238E27FC236}">
                <a16:creationId xmlns:a16="http://schemas.microsoft.com/office/drawing/2014/main" id="{19C8D139-39CE-C86D-85C6-F7D1AE2FA51F}"/>
              </a:ext>
            </a:extLst>
          </p:cNvPr>
          <p:cNvPicPr>
            <a:picLocks noChangeAspect="1"/>
          </p:cNvPicPr>
          <p:nvPr/>
        </p:nvPicPr>
        <p:blipFill rotWithShape="1">
          <a:blip r:embed="rId5">
            <a:alphaModFix/>
            <a:extLst>
              <a:ext uri="{BEBA8EAE-BF5A-486C-A8C5-ECC9F3942E4B}">
                <a14:imgProps xmlns:a14="http://schemas.microsoft.com/office/drawing/2010/main">
                  <a14:imgLayer r:embed="rId6">
                    <a14:imgEffect>
                      <a14:backgroundRemoval t="7126" b="95487" l="20221" r="95470">
                        <a14:foregroundMark x1="23867" y1="74109" x2="21326" y2="73397"/>
                        <a14:foregroundMark x1="26077" y1="69121" x2="30055" y2="83373"/>
                        <a14:foregroundMark x1="89392" y1="39905" x2="90055" y2="30641"/>
                        <a14:foregroundMark x1="87293" y1="15914" x2="89834" y2="7126"/>
                        <a14:foregroundMark x1="90939" y1="36580" x2="95580" y2="29216"/>
                        <a14:foregroundMark x1="23646" y1="83848" x2="20331" y2="68884"/>
                        <a14:foregroundMark x1="23757" y1="93349" x2="25635" y2="95487"/>
                      </a14:backgroundRemoval>
                    </a14:imgEffect>
                  </a14:imgLayer>
                </a14:imgProps>
              </a:ext>
            </a:extLst>
          </a:blip>
          <a:srcRect l="15529"/>
          <a:stretch/>
        </p:blipFill>
        <p:spPr>
          <a:xfrm rot="395342">
            <a:off x="8238799" y="1427133"/>
            <a:ext cx="2601033" cy="1323220"/>
          </a:xfrm>
          <a:prstGeom prst="rect">
            <a:avLst/>
          </a:prstGeom>
        </p:spPr>
      </p:pic>
      <p:pic>
        <p:nvPicPr>
          <p:cNvPr id="18" name="Picture 17" descr="A blue circle with green and yellow circles&#10;&#10;Description automatically generated">
            <a:extLst>
              <a:ext uri="{FF2B5EF4-FFF2-40B4-BE49-F238E27FC236}">
                <a16:creationId xmlns:a16="http://schemas.microsoft.com/office/drawing/2014/main" id="{74946DB8-957F-0A3B-22ED-1BAB4F7CB314}"/>
              </a:ext>
            </a:extLst>
          </p:cNvPr>
          <p:cNvPicPr>
            <a:picLocks noChangeAspect="1"/>
          </p:cNvPicPr>
          <p:nvPr/>
        </p:nvPicPr>
        <p:blipFill>
          <a:blip r:embed="rId7"/>
          <a:stretch>
            <a:fillRect/>
          </a:stretch>
        </p:blipFill>
        <p:spPr>
          <a:xfrm>
            <a:off x="6671344" y="1854691"/>
            <a:ext cx="1158862" cy="1065742"/>
          </a:xfrm>
          <a:prstGeom prst="rect">
            <a:avLst/>
          </a:prstGeom>
        </p:spPr>
      </p:pic>
      <p:pic>
        <p:nvPicPr>
          <p:cNvPr id="20" name="Picture 19">
            <a:extLst>
              <a:ext uri="{FF2B5EF4-FFF2-40B4-BE49-F238E27FC236}">
                <a16:creationId xmlns:a16="http://schemas.microsoft.com/office/drawing/2014/main" id="{F1698A26-C857-1A48-3105-2B4F964821FE}"/>
              </a:ext>
            </a:extLst>
          </p:cNvPr>
          <p:cNvPicPr>
            <a:picLocks noChangeAspect="1"/>
          </p:cNvPicPr>
          <p:nvPr/>
        </p:nvPicPr>
        <p:blipFill>
          <a:blip r:embed="rId8"/>
          <a:stretch>
            <a:fillRect/>
          </a:stretch>
        </p:blipFill>
        <p:spPr>
          <a:xfrm>
            <a:off x="6397303" y="3745970"/>
            <a:ext cx="5508056" cy="2374265"/>
          </a:xfrm>
          <a:prstGeom prst="rect">
            <a:avLst/>
          </a:prstGeom>
        </p:spPr>
      </p:pic>
    </p:spTree>
    <p:extLst>
      <p:ext uri="{BB962C8B-B14F-4D97-AF65-F5344CB8AC3E}">
        <p14:creationId xmlns:p14="http://schemas.microsoft.com/office/powerpoint/2010/main" val="4186573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500"/>
                                        <p:tgtEl>
                                          <p:spTgt spid="7"/>
                                        </p:tgtEl>
                                      </p:cBhvr>
                                    </p:animEffect>
                                  </p:childTnLst>
                                </p:cTn>
                              </p:par>
                              <p:par>
                                <p:cTn id="10" presetID="10"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374549"/>
            <a:ext cx="6289267" cy="4608512"/>
          </a:xfrm>
        </p:spPr>
        <p:txBody>
          <a:bodyPr vert="horz" lIns="0" tIns="0" rIns="0" bIns="0" rtlCol="0" anchor="t">
            <a:noAutofit/>
          </a:bodyPr>
          <a:lstStyle/>
          <a:p>
            <a:pPr>
              <a:spcBef>
                <a:spcPts val="600"/>
              </a:spcBef>
            </a:pPr>
            <a:r>
              <a:rPr lang="en-GB" sz="2400" dirty="0">
                <a:solidFill>
                  <a:schemeClr val="tx1"/>
                </a:solidFill>
              </a:rPr>
              <a:t>Thermo-mechanical conditions of the core</a:t>
            </a:r>
          </a:p>
          <a:p>
            <a:pPr marL="342900" indent="-342900">
              <a:spcBef>
                <a:spcPts val="600"/>
              </a:spcBef>
              <a:buFont typeface="Arial" panose="020B0604020202020204" pitchFamily="34" charset="0"/>
              <a:buChar char="•"/>
            </a:pPr>
            <a:r>
              <a:rPr lang="en-GB" sz="2000" b="0" dirty="0">
                <a:solidFill>
                  <a:schemeClr val="tx2"/>
                </a:solidFill>
              </a:rPr>
              <a:t>High temperature (high average power)</a:t>
            </a:r>
          </a:p>
          <a:p>
            <a:pPr marL="342900" indent="-342900">
              <a:spcBef>
                <a:spcPts val="600"/>
              </a:spcBef>
              <a:buFont typeface="Arial" panose="020B0604020202020204" pitchFamily="34" charset="0"/>
              <a:buChar char="•"/>
            </a:pPr>
            <a:r>
              <a:rPr lang="en-GB" sz="2000" b="0" dirty="0">
                <a:solidFill>
                  <a:schemeClr val="tx2"/>
                </a:solidFill>
                <a:sym typeface="Wingdings" panose="05000000000000000000" pitchFamily="2" charset="2"/>
              </a:rPr>
              <a:t>Thermal-induced stresses (SS + pulse) </a:t>
            </a:r>
          </a:p>
          <a:p>
            <a:pPr marL="342900" indent="-342900">
              <a:spcBef>
                <a:spcPts val="600"/>
              </a:spcBef>
              <a:buFont typeface="Arial" panose="020B0604020202020204" pitchFamily="34" charset="0"/>
              <a:buChar char="•"/>
            </a:pPr>
            <a:r>
              <a:rPr lang="en-GB" sz="2000" b="0" dirty="0">
                <a:solidFill>
                  <a:schemeClr val="tx2"/>
                </a:solidFill>
                <a:sym typeface="Wingdings" panose="05000000000000000000" pitchFamily="2" charset="2"/>
              </a:rPr>
              <a:t>Residual stresses from manufacturing</a:t>
            </a:r>
          </a:p>
          <a:p>
            <a:pPr marL="342900" indent="-342900">
              <a:spcBef>
                <a:spcPts val="600"/>
              </a:spcBef>
              <a:buFont typeface="Arial" panose="020B0604020202020204" pitchFamily="34" charset="0"/>
              <a:buChar char="•"/>
            </a:pPr>
            <a:r>
              <a:rPr lang="en-GB" sz="2000" b="0" dirty="0">
                <a:solidFill>
                  <a:schemeClr val="tx2"/>
                </a:solidFill>
                <a:sym typeface="Wingdings" panose="05000000000000000000" pitchFamily="2" charset="2"/>
              </a:rPr>
              <a:t>Fatigue (10</a:t>
            </a:r>
            <a:r>
              <a:rPr lang="en-GB" sz="2000" b="0" baseline="30000" dirty="0">
                <a:solidFill>
                  <a:schemeClr val="tx2"/>
                </a:solidFill>
                <a:sym typeface="Wingdings" panose="05000000000000000000" pitchFamily="2" charset="2"/>
              </a:rPr>
              <a:t>6</a:t>
            </a:r>
            <a:r>
              <a:rPr lang="en-GB" sz="2000" b="0" dirty="0">
                <a:solidFill>
                  <a:schemeClr val="tx2"/>
                </a:solidFill>
                <a:sym typeface="Wingdings" panose="05000000000000000000" pitchFamily="2" charset="2"/>
              </a:rPr>
              <a:t> cycles / year)</a:t>
            </a:r>
          </a:p>
          <a:p>
            <a:pPr marL="342900" indent="-342900">
              <a:spcBef>
                <a:spcPts val="600"/>
              </a:spcBef>
              <a:buFont typeface="Arial" panose="020B0604020202020204" pitchFamily="34" charset="0"/>
              <a:buChar char="•"/>
            </a:pPr>
            <a:r>
              <a:rPr lang="en-GB" sz="2000" b="0" dirty="0">
                <a:solidFill>
                  <a:schemeClr val="tx2"/>
                </a:solidFill>
                <a:sym typeface="Wingdings" panose="05000000000000000000" pitchFamily="2" charset="2"/>
              </a:rPr>
              <a:t>Radiation damage / loss of mechanical properties</a:t>
            </a:r>
          </a:p>
          <a:p>
            <a:pPr marL="342900" indent="-342900">
              <a:spcBef>
                <a:spcPts val="600"/>
              </a:spcBef>
              <a:buFont typeface="Arial" panose="020B0604020202020204" pitchFamily="34" charset="0"/>
              <a:buChar char="•"/>
            </a:pPr>
            <a:r>
              <a:rPr lang="en-GB" sz="2000" b="0" dirty="0">
                <a:solidFill>
                  <a:schemeClr val="tx2"/>
                </a:solidFill>
                <a:sym typeface="Wingdings" panose="05000000000000000000" pitchFamily="2" charset="2"/>
              </a:rPr>
              <a:t>Erosion/corrosion </a:t>
            </a:r>
          </a:p>
          <a:p>
            <a:pPr marL="342900" indent="-342900">
              <a:spcBef>
                <a:spcPts val="600"/>
              </a:spcBef>
              <a:buFont typeface="Arial" panose="020B0604020202020204" pitchFamily="34" charset="0"/>
              <a:buChar char="•"/>
            </a:pPr>
            <a:endParaRPr lang="en-GB" sz="2000" dirty="0">
              <a:solidFill>
                <a:schemeClr val="tx1"/>
              </a:solidFill>
              <a:sym typeface="Wingdings" panose="05000000000000000000" pitchFamily="2" charset="2"/>
            </a:endParaRPr>
          </a:p>
          <a:p>
            <a:pPr marL="666900" lvl="1" indent="-342900">
              <a:spcBef>
                <a:spcPts val="600"/>
              </a:spcBef>
              <a:buFont typeface="Arial" panose="020B0604020202020204" pitchFamily="34" charset="0"/>
              <a:buChar char="•"/>
            </a:pPr>
            <a:endParaRPr lang="en-GB" sz="2000" dirty="0">
              <a:solidFill>
                <a:schemeClr val="tx1"/>
              </a:solidFill>
            </a:endParaRPr>
          </a:p>
          <a:p>
            <a:pPr marL="342900" indent="-342900">
              <a:spcBef>
                <a:spcPts val="600"/>
              </a:spcBef>
              <a:buFont typeface="Arial" panose="020B0604020202020204" pitchFamily="34" charset="0"/>
              <a:buChar char="•"/>
            </a:pPr>
            <a:endParaRPr lang="en-GB" sz="2000" b="0" dirty="0">
              <a:solidFill>
                <a:schemeClr val="tx2"/>
              </a:solidFill>
            </a:endParaRPr>
          </a:p>
          <a:p>
            <a:pPr marL="342900" indent="-342900">
              <a:spcBef>
                <a:spcPts val="600"/>
              </a:spcBef>
              <a:buFont typeface="Arial" panose="020B0604020202020204" pitchFamily="34" charset="0"/>
              <a:buChar char="•"/>
            </a:pPr>
            <a:endParaRPr lang="en-GB" sz="2000" b="0" dirty="0">
              <a:solidFill>
                <a:schemeClr val="tx2"/>
              </a:solidFill>
            </a:endParaRPr>
          </a:p>
          <a:p>
            <a:pPr>
              <a:spcBef>
                <a:spcPts val="600"/>
              </a:spcBef>
              <a:buFont typeface="Wingdings" panose="05000000000000000000" pitchFamily="2" charset="2"/>
              <a:buChar char="Ø"/>
            </a:pPr>
            <a:endParaRPr lang="en-GB" sz="2000" b="0" dirty="0">
              <a:solidFill>
                <a:schemeClr val="tx2"/>
              </a:solidFill>
            </a:endParaRPr>
          </a:p>
          <a:p>
            <a:pPr marL="342900" indent="-342900">
              <a:spcBef>
                <a:spcPts val="600"/>
              </a:spcBef>
              <a:buFont typeface="Arial" panose="020B0604020202020204" pitchFamily="34" charset="0"/>
              <a:buChar char="•"/>
            </a:pPr>
            <a:endParaRPr lang="en-GB" sz="2000" b="0" dirty="0">
              <a:solidFill>
                <a:schemeClr val="tx2"/>
              </a:solidFill>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a:xfrm>
            <a:off x="407988" y="373593"/>
            <a:ext cx="6567565" cy="1065742"/>
          </a:xfrm>
        </p:spPr>
        <p:txBody>
          <a:bodyPr/>
          <a:lstStyle/>
          <a:p>
            <a:r>
              <a:rPr lang="en-US" dirty="0"/>
              <a:t>Thermo-mechanical behavior</a:t>
            </a:r>
            <a:endParaRPr lang="en-GB" dirty="0"/>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18</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15" name="Picture 14">
            <a:extLst>
              <a:ext uri="{FF2B5EF4-FFF2-40B4-BE49-F238E27FC236}">
                <a16:creationId xmlns:a16="http://schemas.microsoft.com/office/drawing/2014/main" id="{0999C57E-4A9A-12BC-4E0E-959144A02BEE}"/>
              </a:ext>
            </a:extLst>
          </p:cNvPr>
          <p:cNvPicPr>
            <a:picLocks noChangeAspect="1"/>
          </p:cNvPicPr>
          <p:nvPr/>
        </p:nvPicPr>
        <p:blipFill rotWithShape="1">
          <a:blip r:embed="rId2"/>
          <a:srcRect r="39913"/>
          <a:stretch/>
        </p:blipFill>
        <p:spPr>
          <a:xfrm>
            <a:off x="1199457" y="4206852"/>
            <a:ext cx="3059806" cy="2081658"/>
          </a:xfrm>
          <a:prstGeom prst="rect">
            <a:avLst/>
          </a:prstGeom>
        </p:spPr>
      </p:pic>
      <p:pic>
        <p:nvPicPr>
          <p:cNvPr id="32" name="Picture 31">
            <a:extLst>
              <a:ext uri="{FF2B5EF4-FFF2-40B4-BE49-F238E27FC236}">
                <a16:creationId xmlns:a16="http://schemas.microsoft.com/office/drawing/2014/main" id="{52483FB7-202E-59A9-37CF-D6A3F1995795}"/>
              </a:ext>
            </a:extLst>
          </p:cNvPr>
          <p:cNvPicPr>
            <a:picLocks noChangeAspect="1"/>
          </p:cNvPicPr>
          <p:nvPr/>
        </p:nvPicPr>
        <p:blipFill rotWithShape="1">
          <a:blip r:embed="rId3">
            <a:alphaModFix/>
            <a:extLst>
              <a:ext uri="{BEBA8EAE-BF5A-486C-A8C5-ECC9F3942E4B}">
                <a14:imgProps xmlns:a14="http://schemas.microsoft.com/office/drawing/2010/main">
                  <a14:imgLayer r:embed="rId4">
                    <a14:imgEffect>
                      <a14:backgroundRemoval t="7126" b="95487" l="20221" r="95470">
                        <a14:foregroundMark x1="23867" y1="74109" x2="21326" y2="73397"/>
                        <a14:foregroundMark x1="26077" y1="69121" x2="30055" y2="83373"/>
                        <a14:foregroundMark x1="89392" y1="39905" x2="90055" y2="30641"/>
                        <a14:foregroundMark x1="87293" y1="15914" x2="89834" y2="7126"/>
                        <a14:foregroundMark x1="90939" y1="36580" x2="95580" y2="29216"/>
                        <a14:foregroundMark x1="23646" y1="83848" x2="20331" y2="68884"/>
                        <a14:foregroundMark x1="23757" y1="93349" x2="25635" y2="95487"/>
                      </a14:backgroundRemoval>
                    </a14:imgEffect>
                  </a14:imgLayer>
                </a14:imgProps>
              </a:ext>
            </a:extLst>
          </a:blip>
          <a:srcRect l="15529"/>
          <a:stretch/>
        </p:blipFill>
        <p:spPr>
          <a:xfrm rot="395342">
            <a:off x="7607661" y="4046445"/>
            <a:ext cx="3991936" cy="2030812"/>
          </a:xfrm>
          <a:prstGeom prst="rect">
            <a:avLst/>
          </a:prstGeom>
        </p:spPr>
      </p:pic>
      <p:pic>
        <p:nvPicPr>
          <p:cNvPr id="45" name="Picture 44" descr="A blue circle with green and yellow circles&#10;&#10;Description automatically generated">
            <a:extLst>
              <a:ext uri="{FF2B5EF4-FFF2-40B4-BE49-F238E27FC236}">
                <a16:creationId xmlns:a16="http://schemas.microsoft.com/office/drawing/2014/main" id="{EF0F0463-3FFA-0503-E2B5-2321555855B3}"/>
              </a:ext>
            </a:extLst>
          </p:cNvPr>
          <p:cNvPicPr>
            <a:picLocks noChangeAspect="1"/>
          </p:cNvPicPr>
          <p:nvPr/>
        </p:nvPicPr>
        <p:blipFill>
          <a:blip r:embed="rId5"/>
          <a:stretch>
            <a:fillRect/>
          </a:stretch>
        </p:blipFill>
        <p:spPr>
          <a:xfrm>
            <a:off x="4658939" y="4206852"/>
            <a:ext cx="2139259" cy="1967360"/>
          </a:xfrm>
          <a:prstGeom prst="rect">
            <a:avLst/>
          </a:prstGeom>
        </p:spPr>
      </p:pic>
      <p:grpSp>
        <p:nvGrpSpPr>
          <p:cNvPr id="51" name="Group 50">
            <a:extLst>
              <a:ext uri="{FF2B5EF4-FFF2-40B4-BE49-F238E27FC236}">
                <a16:creationId xmlns:a16="http://schemas.microsoft.com/office/drawing/2014/main" id="{B399FBF5-D79A-431A-A772-331247827CE4}"/>
              </a:ext>
            </a:extLst>
          </p:cNvPr>
          <p:cNvGrpSpPr/>
          <p:nvPr/>
        </p:nvGrpSpPr>
        <p:grpSpPr>
          <a:xfrm>
            <a:off x="8184232" y="3933056"/>
            <a:ext cx="2345271" cy="2236069"/>
            <a:chOff x="8184232" y="3933056"/>
            <a:chExt cx="2345271" cy="2236069"/>
          </a:xfrm>
        </p:grpSpPr>
        <p:cxnSp>
          <p:nvCxnSpPr>
            <p:cNvPr id="28" name="Straight Arrow Connector 27">
              <a:extLst>
                <a:ext uri="{FF2B5EF4-FFF2-40B4-BE49-F238E27FC236}">
                  <a16:creationId xmlns:a16="http://schemas.microsoft.com/office/drawing/2014/main" id="{07C00EC1-1A0C-F80A-766F-C07D9E5E9838}"/>
                </a:ext>
              </a:extLst>
            </p:cNvPr>
            <p:cNvCxnSpPr>
              <a:cxnSpLocks/>
            </p:cNvCxnSpPr>
            <p:nvPr/>
          </p:nvCxnSpPr>
          <p:spPr>
            <a:xfrm flipV="1">
              <a:off x="8256258" y="3933056"/>
              <a:ext cx="1222131" cy="1244039"/>
            </a:xfrm>
            <a:prstGeom prst="straightConnector1">
              <a:avLst/>
            </a:prstGeom>
            <a:ln w="38100">
              <a:solidFill>
                <a:srgbClr val="C00000"/>
              </a:solidFill>
              <a:headEnd type="ova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CCB8CD4-8494-D3DB-45CD-5794F1768C9D}"/>
                </a:ext>
              </a:extLst>
            </p:cNvPr>
            <p:cNvCxnSpPr>
              <a:cxnSpLocks/>
            </p:cNvCxnSpPr>
            <p:nvPr/>
          </p:nvCxnSpPr>
          <p:spPr>
            <a:xfrm flipH="1" flipV="1">
              <a:off x="8867323" y="4087362"/>
              <a:ext cx="409182" cy="1002524"/>
            </a:xfrm>
            <a:prstGeom prst="straightConnector1">
              <a:avLst/>
            </a:prstGeom>
            <a:ln w="38100">
              <a:solidFill>
                <a:srgbClr val="C00000"/>
              </a:solidFill>
              <a:headEnd type="oval"/>
              <a:tailEnd type="triangle"/>
            </a:ln>
            <a:effectLst>
              <a:glow rad="101600">
                <a:schemeClr val="bg1">
                  <a:alpha val="6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19D30F6F-C3C3-47F7-EAA3-A8A6FB950406}"/>
                </a:ext>
              </a:extLst>
            </p:cNvPr>
            <p:cNvSpPr txBox="1"/>
            <p:nvPr/>
          </p:nvSpPr>
          <p:spPr bwMode="auto">
            <a:xfrm>
              <a:off x="8184232" y="5799793"/>
              <a:ext cx="2345271" cy="369332"/>
            </a:xfrm>
            <a:prstGeom prst="rect">
              <a:avLst/>
            </a:prstGeom>
            <a:noFill/>
          </p:spPr>
          <p:txBody>
            <a:bodyPr wrap="square" rtlCol="0">
              <a:spAutoFit/>
            </a:bodyPr>
            <a:lstStyle/>
            <a:p>
              <a:r>
                <a:rPr lang="en-US" dirty="0"/>
                <a:t>#4 TZM &amp; #14 W</a:t>
              </a:r>
              <a:endParaRPr lang="en-GB" dirty="0"/>
            </a:p>
          </p:txBody>
        </p:sp>
      </p:grpSp>
      <p:grpSp>
        <p:nvGrpSpPr>
          <p:cNvPr id="50" name="Group 49">
            <a:extLst>
              <a:ext uri="{FF2B5EF4-FFF2-40B4-BE49-F238E27FC236}">
                <a16:creationId xmlns:a16="http://schemas.microsoft.com/office/drawing/2014/main" id="{6DA7B1FC-5E9C-B50B-D123-7E374E52EADE}"/>
              </a:ext>
            </a:extLst>
          </p:cNvPr>
          <p:cNvGrpSpPr/>
          <p:nvPr/>
        </p:nvGrpSpPr>
        <p:grpSpPr>
          <a:xfrm>
            <a:off x="6975553" y="198930"/>
            <a:ext cx="5005672" cy="3888432"/>
            <a:chOff x="6975553" y="198930"/>
            <a:chExt cx="5005672" cy="3888432"/>
          </a:xfrm>
        </p:grpSpPr>
        <p:pic>
          <p:nvPicPr>
            <p:cNvPr id="20" name="Picture 19">
              <a:extLst>
                <a:ext uri="{FF2B5EF4-FFF2-40B4-BE49-F238E27FC236}">
                  <a16:creationId xmlns:a16="http://schemas.microsoft.com/office/drawing/2014/main" id="{F1C2023F-CD38-4259-245C-C35ED1EE53F4}"/>
                </a:ext>
              </a:extLst>
            </p:cNvPr>
            <p:cNvPicPr>
              <a:picLocks noChangeAspect="1"/>
            </p:cNvPicPr>
            <p:nvPr/>
          </p:nvPicPr>
          <p:blipFill>
            <a:blip r:embed="rId6"/>
            <a:stretch>
              <a:fillRect/>
            </a:stretch>
          </p:blipFill>
          <p:spPr>
            <a:xfrm>
              <a:off x="6975553" y="198930"/>
              <a:ext cx="5005672" cy="3888432"/>
            </a:xfrm>
            <a:prstGeom prst="rect">
              <a:avLst/>
            </a:prstGeom>
          </p:spPr>
        </p:pic>
        <p:sp>
          <p:nvSpPr>
            <p:cNvPr id="47" name="TextBox 46">
              <a:extLst>
                <a:ext uri="{FF2B5EF4-FFF2-40B4-BE49-F238E27FC236}">
                  <a16:creationId xmlns:a16="http://schemas.microsoft.com/office/drawing/2014/main" id="{90F20063-3348-30B0-E784-1FDF10B2BE73}"/>
                </a:ext>
              </a:extLst>
            </p:cNvPr>
            <p:cNvSpPr txBox="1"/>
            <p:nvPr/>
          </p:nvSpPr>
          <p:spPr bwMode="auto">
            <a:xfrm>
              <a:off x="10154936" y="1070003"/>
              <a:ext cx="749133" cy="369332"/>
            </a:xfrm>
            <a:prstGeom prst="rect">
              <a:avLst/>
            </a:prstGeom>
            <a:noFill/>
          </p:spPr>
          <p:txBody>
            <a:bodyPr wrap="square" rtlCol="0">
              <a:spAutoFit/>
            </a:bodyPr>
            <a:lstStyle/>
            <a:p>
              <a:r>
                <a:rPr lang="en-US" b="1" dirty="0"/>
                <a:t>TZM</a:t>
              </a:r>
              <a:endParaRPr lang="en-GB" b="1" dirty="0"/>
            </a:p>
          </p:txBody>
        </p:sp>
        <p:sp>
          <p:nvSpPr>
            <p:cNvPr id="48" name="TextBox 47">
              <a:extLst>
                <a:ext uri="{FF2B5EF4-FFF2-40B4-BE49-F238E27FC236}">
                  <a16:creationId xmlns:a16="http://schemas.microsoft.com/office/drawing/2014/main" id="{8087A5CE-F812-6704-A989-09E067AFB13F}"/>
                </a:ext>
              </a:extLst>
            </p:cNvPr>
            <p:cNvSpPr txBox="1"/>
            <p:nvPr/>
          </p:nvSpPr>
          <p:spPr bwMode="auto">
            <a:xfrm>
              <a:off x="7493867" y="970456"/>
              <a:ext cx="1183168" cy="369332"/>
            </a:xfrm>
            <a:prstGeom prst="rect">
              <a:avLst/>
            </a:prstGeom>
            <a:noFill/>
          </p:spPr>
          <p:txBody>
            <a:bodyPr wrap="square" rtlCol="0">
              <a:spAutoFit/>
            </a:bodyPr>
            <a:lstStyle/>
            <a:p>
              <a:r>
                <a:rPr lang="en-US" b="1" dirty="0"/>
                <a:t>Ta2.5W</a:t>
              </a:r>
              <a:endParaRPr lang="en-GB" b="1" dirty="0"/>
            </a:p>
          </p:txBody>
        </p:sp>
        <p:sp>
          <p:nvSpPr>
            <p:cNvPr id="49" name="TextBox 48">
              <a:extLst>
                <a:ext uri="{FF2B5EF4-FFF2-40B4-BE49-F238E27FC236}">
                  <a16:creationId xmlns:a16="http://schemas.microsoft.com/office/drawing/2014/main" id="{F60230FA-57FC-BE7C-CDA0-4709B6606819}"/>
                </a:ext>
              </a:extLst>
            </p:cNvPr>
            <p:cNvSpPr txBox="1"/>
            <p:nvPr/>
          </p:nvSpPr>
          <p:spPr bwMode="auto">
            <a:xfrm>
              <a:off x="7392144" y="2821596"/>
              <a:ext cx="1183168" cy="369332"/>
            </a:xfrm>
            <a:prstGeom prst="rect">
              <a:avLst/>
            </a:prstGeom>
            <a:noFill/>
          </p:spPr>
          <p:txBody>
            <a:bodyPr wrap="square" rtlCol="0">
              <a:spAutoFit/>
            </a:bodyPr>
            <a:lstStyle/>
            <a:p>
              <a:r>
                <a:rPr lang="en-US" b="1" dirty="0"/>
                <a:t>W</a:t>
              </a:r>
              <a:endParaRPr lang="en-GB" b="1" dirty="0"/>
            </a:p>
          </p:txBody>
        </p:sp>
      </p:grpSp>
    </p:spTree>
    <p:extLst>
      <p:ext uri="{BB962C8B-B14F-4D97-AF65-F5344CB8AC3E}">
        <p14:creationId xmlns:p14="http://schemas.microsoft.com/office/powerpoint/2010/main" val="1037675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8" y="1374549"/>
            <a:ext cx="5918494" cy="4608512"/>
          </a:xfrm>
        </p:spPr>
        <p:txBody>
          <a:bodyPr vert="horz" lIns="0" tIns="0" rIns="0" bIns="0" rtlCol="0" anchor="t">
            <a:noAutofit/>
          </a:bodyPr>
          <a:lstStyle/>
          <a:p>
            <a:pPr>
              <a:spcBef>
                <a:spcPts val="600"/>
              </a:spcBef>
            </a:pPr>
            <a:r>
              <a:rPr lang="en-GB" sz="2400" dirty="0">
                <a:solidFill>
                  <a:schemeClr val="tx1"/>
                </a:solidFill>
              </a:rPr>
              <a:t>Residual stress (RS) TZM blocks</a:t>
            </a:r>
          </a:p>
          <a:p>
            <a:pPr marL="342900" indent="-342900">
              <a:spcBef>
                <a:spcPts val="600"/>
              </a:spcBef>
              <a:buFont typeface="Wingdings" panose="05000000000000000000" pitchFamily="2" charset="2"/>
              <a:buChar char="Ø"/>
            </a:pPr>
            <a:r>
              <a:rPr lang="en-GB" sz="2000" dirty="0" err="1">
                <a:solidFill>
                  <a:schemeClr val="tx2"/>
                </a:solidFill>
              </a:rPr>
              <a:t>HIPing</a:t>
            </a:r>
            <a:r>
              <a:rPr lang="en-GB" sz="2000" dirty="0">
                <a:solidFill>
                  <a:schemeClr val="tx2"/>
                </a:solidFill>
              </a:rPr>
              <a:t> creates RS </a:t>
            </a:r>
            <a:r>
              <a:rPr lang="en-GB" sz="2000" dirty="0">
                <a:solidFill>
                  <a:schemeClr val="tx2"/>
                </a:solidFill>
                <a:sym typeface="Wingdings" panose="05000000000000000000" pitchFamily="2" charset="2"/>
              </a:rPr>
              <a:t></a:t>
            </a:r>
            <a:r>
              <a:rPr lang="en-GB" sz="2000" dirty="0">
                <a:solidFill>
                  <a:schemeClr val="tx2"/>
                </a:solidFill>
              </a:rPr>
              <a:t> driven by CTE difference between core material &amp; cladding</a:t>
            </a:r>
          </a:p>
          <a:p>
            <a:pPr marL="342900" indent="-342900">
              <a:spcBef>
                <a:spcPts val="600"/>
              </a:spcBef>
              <a:buFont typeface="Arial" panose="020B0604020202020204" pitchFamily="34" charset="0"/>
              <a:buChar char="•"/>
            </a:pPr>
            <a:endParaRPr lang="en-GB" sz="2000" b="0" dirty="0">
              <a:solidFill>
                <a:schemeClr val="tx2"/>
              </a:solidFill>
            </a:endParaRPr>
          </a:p>
          <a:p>
            <a:pPr marL="342900" indent="-342900">
              <a:spcBef>
                <a:spcPts val="600"/>
              </a:spcBef>
              <a:buFont typeface="Arial" panose="020B0604020202020204" pitchFamily="34" charset="0"/>
              <a:buChar char="•"/>
            </a:pPr>
            <a:r>
              <a:rPr lang="en-GB" sz="2000" dirty="0">
                <a:solidFill>
                  <a:schemeClr val="tx1"/>
                </a:solidFill>
              </a:rPr>
              <a:t>RS is high in Ta2.5W cladding of TZM block </a:t>
            </a:r>
            <a:r>
              <a:rPr lang="en-GB" sz="2000" b="0" dirty="0">
                <a:solidFill>
                  <a:schemeClr val="tx2"/>
                </a:solidFill>
              </a:rPr>
              <a:t>(Purely tensile, radial direction).</a:t>
            </a:r>
          </a:p>
          <a:p>
            <a:pPr marL="666900" lvl="1" indent="-342900">
              <a:spcBef>
                <a:spcPts val="600"/>
              </a:spcBef>
              <a:buFont typeface="Arial" panose="020B0604020202020204" pitchFamily="34" charset="0"/>
              <a:buChar char="•"/>
            </a:pPr>
            <a:r>
              <a:rPr lang="en-GB" sz="2000" dirty="0">
                <a:solidFill>
                  <a:schemeClr val="tx2"/>
                </a:solidFill>
              </a:rPr>
              <a:t>With beam, stresses are added. </a:t>
            </a:r>
          </a:p>
          <a:p>
            <a:pPr marL="666900" lvl="1" indent="-342900">
              <a:spcBef>
                <a:spcPts val="600"/>
              </a:spcBef>
              <a:buFont typeface="Arial" panose="020B0604020202020204" pitchFamily="34" charset="0"/>
              <a:buChar char="•"/>
            </a:pPr>
            <a:r>
              <a:rPr lang="en-GB" sz="2000" dirty="0">
                <a:solidFill>
                  <a:schemeClr val="tx2"/>
                </a:solidFill>
              </a:rPr>
              <a:t>Stress amplitude is smaller, despite higher mean stress. No negative impact on fatigue.</a:t>
            </a:r>
            <a:endParaRPr lang="en-GB" sz="2000" b="0" dirty="0">
              <a:solidFill>
                <a:schemeClr val="tx2"/>
              </a:solidFill>
            </a:endParaRPr>
          </a:p>
          <a:p>
            <a:pPr marL="342900" indent="-342900">
              <a:spcBef>
                <a:spcPts val="600"/>
              </a:spcBef>
              <a:buFont typeface="Arial" panose="020B0604020202020204" pitchFamily="34" charset="0"/>
              <a:buChar char="•"/>
            </a:pPr>
            <a:r>
              <a:rPr lang="en-GB" sz="2000" dirty="0">
                <a:solidFill>
                  <a:schemeClr val="tx1"/>
                </a:solidFill>
              </a:rPr>
              <a:t>RS is low in TZM itself </a:t>
            </a:r>
            <a:r>
              <a:rPr lang="en-GB" sz="2000" b="0" dirty="0">
                <a:solidFill>
                  <a:schemeClr val="tx2"/>
                </a:solidFill>
              </a:rPr>
              <a:t>(purely compressive). </a:t>
            </a:r>
          </a:p>
          <a:p>
            <a:pPr marL="666900" lvl="1" indent="-342900">
              <a:spcBef>
                <a:spcPts val="600"/>
              </a:spcBef>
              <a:buFont typeface="Arial" panose="020B0604020202020204" pitchFamily="34" charset="0"/>
              <a:buChar char="•"/>
            </a:pPr>
            <a:r>
              <a:rPr lang="en-GB" sz="2000" b="0" dirty="0">
                <a:solidFill>
                  <a:schemeClr val="tx2"/>
                </a:solidFill>
              </a:rPr>
              <a:t>With beam, increases the circumferential radial stress by a small fraction.</a:t>
            </a:r>
          </a:p>
          <a:p>
            <a:pPr marL="666900" lvl="1" indent="-342900">
              <a:spcBef>
                <a:spcPts val="600"/>
              </a:spcBef>
              <a:buFont typeface="Arial" panose="020B0604020202020204" pitchFamily="34" charset="0"/>
              <a:buChar char="•"/>
            </a:pPr>
            <a:r>
              <a:rPr lang="en-GB" sz="2000" dirty="0">
                <a:solidFill>
                  <a:schemeClr val="tx2"/>
                </a:solidFill>
              </a:rPr>
              <a:t>Slight impact on fatigue (increased mean stress)</a:t>
            </a:r>
            <a:endParaRPr lang="en-GB" sz="2000" b="0" dirty="0">
              <a:solidFill>
                <a:schemeClr val="tx2"/>
              </a:solidFill>
            </a:endParaRPr>
          </a:p>
          <a:p>
            <a:pPr marL="666900" lvl="1" indent="-342900">
              <a:spcBef>
                <a:spcPts val="600"/>
              </a:spcBef>
              <a:buFont typeface="Arial" panose="020B0604020202020204" pitchFamily="34" charset="0"/>
              <a:buChar char="•"/>
            </a:pPr>
            <a:endParaRPr lang="en-GB" sz="1800" b="0" dirty="0">
              <a:solidFill>
                <a:schemeClr val="tx2"/>
              </a:solidFill>
            </a:endParaRPr>
          </a:p>
          <a:p>
            <a:pPr marL="666900" lvl="1" indent="-342900">
              <a:spcBef>
                <a:spcPts val="600"/>
              </a:spcBef>
              <a:buFont typeface="Arial" panose="020B0604020202020204" pitchFamily="34" charset="0"/>
              <a:buChar char="•"/>
            </a:pPr>
            <a:endParaRPr lang="en-GB" sz="1800" b="0" dirty="0">
              <a:solidFill>
                <a:schemeClr val="tx1"/>
              </a:solidFill>
              <a:sym typeface="Wingdings" panose="05000000000000000000" pitchFamily="2" charset="2"/>
            </a:endParaRPr>
          </a:p>
          <a:p>
            <a:pPr marL="342900" indent="-342900">
              <a:spcBef>
                <a:spcPts val="600"/>
              </a:spcBef>
              <a:buFont typeface="Arial" panose="020B0604020202020204" pitchFamily="34" charset="0"/>
              <a:buChar char="•"/>
            </a:pPr>
            <a:endParaRPr lang="en-GB" sz="1800" dirty="0">
              <a:solidFill>
                <a:schemeClr val="tx1"/>
              </a:solidFill>
              <a:sym typeface="Wingdings" panose="05000000000000000000" pitchFamily="2" charset="2"/>
            </a:endParaRPr>
          </a:p>
          <a:p>
            <a:pPr marL="666900" lvl="1" indent="-342900">
              <a:spcBef>
                <a:spcPts val="600"/>
              </a:spcBef>
              <a:buFont typeface="Arial" panose="020B0604020202020204" pitchFamily="34" charset="0"/>
              <a:buChar char="•"/>
            </a:pPr>
            <a:endParaRPr lang="en-GB" sz="1800" dirty="0">
              <a:solidFill>
                <a:schemeClr val="tx1"/>
              </a:solidFill>
            </a:endParaRPr>
          </a:p>
          <a:p>
            <a:pPr marL="342900" indent="-342900">
              <a:spcBef>
                <a:spcPts val="600"/>
              </a:spcBef>
              <a:buFont typeface="Arial" panose="020B0604020202020204" pitchFamily="34" charset="0"/>
              <a:buChar char="•"/>
            </a:pPr>
            <a:endParaRPr lang="en-GB" sz="1800" b="0" dirty="0">
              <a:solidFill>
                <a:schemeClr val="tx2"/>
              </a:solidFill>
            </a:endParaRPr>
          </a:p>
          <a:p>
            <a:pPr marL="342900" indent="-342900">
              <a:spcBef>
                <a:spcPts val="600"/>
              </a:spcBef>
              <a:buFont typeface="Arial" panose="020B0604020202020204" pitchFamily="34" charset="0"/>
              <a:buChar char="•"/>
            </a:pPr>
            <a:endParaRPr lang="en-GB" sz="1800" b="0" dirty="0">
              <a:solidFill>
                <a:schemeClr val="tx2"/>
              </a:solidFill>
            </a:endParaRPr>
          </a:p>
          <a:p>
            <a:pPr>
              <a:spcBef>
                <a:spcPts val="600"/>
              </a:spcBef>
              <a:buFont typeface="Wingdings" panose="05000000000000000000" pitchFamily="2" charset="2"/>
              <a:buChar char="Ø"/>
            </a:pPr>
            <a:endParaRPr lang="en-GB" sz="1800" b="0" dirty="0">
              <a:solidFill>
                <a:schemeClr val="tx2"/>
              </a:solidFill>
            </a:endParaRPr>
          </a:p>
          <a:p>
            <a:pPr marL="342900" indent="-342900">
              <a:spcBef>
                <a:spcPts val="600"/>
              </a:spcBef>
              <a:buFont typeface="Arial" panose="020B0604020202020204" pitchFamily="34" charset="0"/>
              <a:buChar char="•"/>
            </a:pPr>
            <a:endParaRPr lang="en-GB" sz="1800" b="0" dirty="0">
              <a:solidFill>
                <a:schemeClr val="tx2"/>
              </a:solidFill>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a:xfrm>
            <a:off x="407989" y="373593"/>
            <a:ext cx="6824238" cy="1065742"/>
          </a:xfrm>
        </p:spPr>
        <p:txBody>
          <a:bodyPr/>
          <a:lstStyle/>
          <a:p>
            <a:r>
              <a:rPr lang="en-US" dirty="0"/>
              <a:t>Thermo-mechanical behavior</a:t>
            </a:r>
            <a:endParaRPr lang="en-GB" dirty="0"/>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19</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6" name="Picture 5">
            <a:extLst>
              <a:ext uri="{FF2B5EF4-FFF2-40B4-BE49-F238E27FC236}">
                <a16:creationId xmlns:a16="http://schemas.microsoft.com/office/drawing/2014/main" id="{E851BAFA-46F0-4152-A60D-012B6904E575}"/>
              </a:ext>
            </a:extLst>
          </p:cNvPr>
          <p:cNvPicPr>
            <a:picLocks noChangeAspect="1"/>
          </p:cNvPicPr>
          <p:nvPr/>
        </p:nvPicPr>
        <p:blipFill rotWithShape="1">
          <a:blip r:embed="rId2"/>
          <a:srcRect r="50324"/>
          <a:stretch/>
        </p:blipFill>
        <p:spPr>
          <a:xfrm>
            <a:off x="6995582" y="672590"/>
            <a:ext cx="2108230" cy="1760714"/>
          </a:xfrm>
          <a:prstGeom prst="rect">
            <a:avLst/>
          </a:prstGeom>
        </p:spPr>
      </p:pic>
      <p:pic>
        <p:nvPicPr>
          <p:cNvPr id="8" name="Picture 7">
            <a:extLst>
              <a:ext uri="{FF2B5EF4-FFF2-40B4-BE49-F238E27FC236}">
                <a16:creationId xmlns:a16="http://schemas.microsoft.com/office/drawing/2014/main" id="{CEB73B15-56DE-C95D-1984-71713952F23F}"/>
              </a:ext>
            </a:extLst>
          </p:cNvPr>
          <p:cNvPicPr>
            <a:picLocks noChangeAspect="1"/>
          </p:cNvPicPr>
          <p:nvPr/>
        </p:nvPicPr>
        <p:blipFill rotWithShape="1">
          <a:blip r:embed="rId3"/>
          <a:srcRect r="47924"/>
          <a:stretch/>
        </p:blipFill>
        <p:spPr>
          <a:xfrm>
            <a:off x="6868321" y="4561069"/>
            <a:ext cx="2255857" cy="1712158"/>
          </a:xfrm>
          <a:prstGeom prst="rect">
            <a:avLst/>
          </a:prstGeom>
        </p:spPr>
      </p:pic>
      <p:pic>
        <p:nvPicPr>
          <p:cNvPr id="12" name="Picture 11">
            <a:extLst>
              <a:ext uri="{FF2B5EF4-FFF2-40B4-BE49-F238E27FC236}">
                <a16:creationId xmlns:a16="http://schemas.microsoft.com/office/drawing/2014/main" id="{D42F654F-0393-DC29-A82F-E7B125AD1D92}"/>
              </a:ext>
            </a:extLst>
          </p:cNvPr>
          <p:cNvPicPr>
            <a:picLocks noChangeAspect="1"/>
          </p:cNvPicPr>
          <p:nvPr/>
        </p:nvPicPr>
        <p:blipFill rotWithShape="1">
          <a:blip r:embed="rId4"/>
          <a:srcRect t="2142" r="52645" b="4889"/>
          <a:stretch/>
        </p:blipFill>
        <p:spPr>
          <a:xfrm>
            <a:off x="7232228" y="2433303"/>
            <a:ext cx="1955324" cy="1645751"/>
          </a:xfrm>
          <a:prstGeom prst="rect">
            <a:avLst/>
          </a:prstGeom>
        </p:spPr>
      </p:pic>
      <p:pic>
        <p:nvPicPr>
          <p:cNvPr id="13" name="Picture 12">
            <a:extLst>
              <a:ext uri="{FF2B5EF4-FFF2-40B4-BE49-F238E27FC236}">
                <a16:creationId xmlns:a16="http://schemas.microsoft.com/office/drawing/2014/main" id="{09176504-6014-5F55-F668-B3550BABF038}"/>
              </a:ext>
            </a:extLst>
          </p:cNvPr>
          <p:cNvPicPr>
            <a:picLocks noChangeAspect="1"/>
          </p:cNvPicPr>
          <p:nvPr/>
        </p:nvPicPr>
        <p:blipFill rotWithShape="1">
          <a:blip r:embed="rId2"/>
          <a:srcRect l="53737"/>
          <a:stretch/>
        </p:blipFill>
        <p:spPr>
          <a:xfrm>
            <a:off x="9904052" y="696991"/>
            <a:ext cx="1963393" cy="1760714"/>
          </a:xfrm>
          <a:prstGeom prst="rect">
            <a:avLst/>
          </a:prstGeom>
        </p:spPr>
      </p:pic>
      <p:pic>
        <p:nvPicPr>
          <p:cNvPr id="14" name="Picture 13">
            <a:extLst>
              <a:ext uri="{FF2B5EF4-FFF2-40B4-BE49-F238E27FC236}">
                <a16:creationId xmlns:a16="http://schemas.microsoft.com/office/drawing/2014/main" id="{92CFA5EE-C0DF-DD84-EC3A-29A7EAB50719}"/>
              </a:ext>
            </a:extLst>
          </p:cNvPr>
          <p:cNvPicPr>
            <a:picLocks noChangeAspect="1"/>
          </p:cNvPicPr>
          <p:nvPr/>
        </p:nvPicPr>
        <p:blipFill rotWithShape="1">
          <a:blip r:embed="rId3"/>
          <a:srcRect l="53295"/>
          <a:stretch/>
        </p:blipFill>
        <p:spPr>
          <a:xfrm>
            <a:off x="9856652" y="4558989"/>
            <a:ext cx="2023175" cy="1712159"/>
          </a:xfrm>
          <a:prstGeom prst="rect">
            <a:avLst/>
          </a:prstGeom>
        </p:spPr>
      </p:pic>
      <p:sp>
        <p:nvSpPr>
          <p:cNvPr id="15" name="TextBox 14">
            <a:extLst>
              <a:ext uri="{FF2B5EF4-FFF2-40B4-BE49-F238E27FC236}">
                <a16:creationId xmlns:a16="http://schemas.microsoft.com/office/drawing/2014/main" id="{965A0B82-F137-7009-22BF-CDA03B1F9ECE}"/>
              </a:ext>
            </a:extLst>
          </p:cNvPr>
          <p:cNvSpPr txBox="1"/>
          <p:nvPr/>
        </p:nvSpPr>
        <p:spPr bwMode="auto">
          <a:xfrm>
            <a:off x="7134931" y="249844"/>
            <a:ext cx="1968881" cy="307777"/>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square" rtlCol="0">
            <a:spAutoFit/>
          </a:bodyPr>
          <a:lstStyle/>
          <a:p>
            <a:pPr algn="ctr"/>
            <a:r>
              <a:rPr lang="en-US" sz="1400" b="1" dirty="0"/>
              <a:t>Ta2.5W after HIP</a:t>
            </a:r>
            <a:endParaRPr lang="en-GB" sz="1400" b="1" dirty="0"/>
          </a:p>
        </p:txBody>
      </p:sp>
      <p:sp>
        <p:nvSpPr>
          <p:cNvPr id="16" name="TextBox 15">
            <a:extLst>
              <a:ext uri="{FF2B5EF4-FFF2-40B4-BE49-F238E27FC236}">
                <a16:creationId xmlns:a16="http://schemas.microsoft.com/office/drawing/2014/main" id="{53C5F051-E9AB-0D0B-2DD0-23402FFE9D67}"/>
              </a:ext>
            </a:extLst>
          </p:cNvPr>
          <p:cNvSpPr txBox="1"/>
          <p:nvPr/>
        </p:nvSpPr>
        <p:spPr bwMode="auto">
          <a:xfrm>
            <a:off x="9964928" y="248806"/>
            <a:ext cx="2103174" cy="276999"/>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square" rtlCol="0">
            <a:spAutoFit/>
          </a:bodyPr>
          <a:lstStyle/>
          <a:p>
            <a:pPr algn="ctr"/>
            <a:r>
              <a:rPr lang="en-US" sz="1200" b="1" dirty="0" err="1"/>
              <a:t>HIPed</a:t>
            </a:r>
            <a:r>
              <a:rPr lang="en-US" sz="1200" b="1" dirty="0"/>
              <a:t> Ta2.5W after spill</a:t>
            </a:r>
            <a:endParaRPr lang="en-GB" sz="1200" b="1" dirty="0"/>
          </a:p>
        </p:txBody>
      </p:sp>
      <p:sp>
        <p:nvSpPr>
          <p:cNvPr id="17" name="TextBox 16">
            <a:extLst>
              <a:ext uri="{FF2B5EF4-FFF2-40B4-BE49-F238E27FC236}">
                <a16:creationId xmlns:a16="http://schemas.microsoft.com/office/drawing/2014/main" id="{4D829D78-0A01-03E5-B848-EB4BDC267C9C}"/>
              </a:ext>
            </a:extLst>
          </p:cNvPr>
          <p:cNvSpPr txBox="1"/>
          <p:nvPr/>
        </p:nvSpPr>
        <p:spPr bwMode="auto">
          <a:xfrm>
            <a:off x="7320136" y="4248652"/>
            <a:ext cx="1968881" cy="307777"/>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square" rtlCol="0">
            <a:spAutoFit/>
          </a:bodyPr>
          <a:lstStyle/>
          <a:p>
            <a:pPr algn="ctr"/>
            <a:r>
              <a:rPr lang="en-US" sz="1400" b="1" dirty="0"/>
              <a:t>TZM after HIP</a:t>
            </a:r>
            <a:endParaRPr lang="en-GB" sz="1400" b="1" dirty="0"/>
          </a:p>
        </p:txBody>
      </p:sp>
      <p:sp>
        <p:nvSpPr>
          <p:cNvPr id="18" name="TextBox 17">
            <a:extLst>
              <a:ext uri="{FF2B5EF4-FFF2-40B4-BE49-F238E27FC236}">
                <a16:creationId xmlns:a16="http://schemas.microsoft.com/office/drawing/2014/main" id="{FE4944BD-C280-883A-61AE-AC2E2DA7EB7A}"/>
              </a:ext>
            </a:extLst>
          </p:cNvPr>
          <p:cNvSpPr txBox="1"/>
          <p:nvPr/>
        </p:nvSpPr>
        <p:spPr bwMode="auto">
          <a:xfrm>
            <a:off x="9964928" y="4268248"/>
            <a:ext cx="1968881" cy="307777"/>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square" rtlCol="0">
            <a:spAutoFit/>
          </a:bodyPr>
          <a:lstStyle/>
          <a:p>
            <a:pPr algn="ctr"/>
            <a:r>
              <a:rPr lang="en-US" sz="1400" b="1" dirty="0" err="1"/>
              <a:t>HIPed</a:t>
            </a:r>
            <a:r>
              <a:rPr lang="en-US" sz="1400" b="1" dirty="0"/>
              <a:t> TZM after spill</a:t>
            </a:r>
            <a:endParaRPr lang="en-GB" sz="1400" b="1" dirty="0"/>
          </a:p>
        </p:txBody>
      </p:sp>
      <p:cxnSp>
        <p:nvCxnSpPr>
          <p:cNvPr id="20" name="Connector: Elbow 19">
            <a:extLst>
              <a:ext uri="{FF2B5EF4-FFF2-40B4-BE49-F238E27FC236}">
                <a16:creationId xmlns:a16="http://schemas.microsoft.com/office/drawing/2014/main" id="{C47779AF-B593-5B69-3D9B-A5236D8BC554}"/>
              </a:ext>
            </a:extLst>
          </p:cNvPr>
          <p:cNvCxnSpPr>
            <a:cxnSpLocks/>
          </p:cNvCxnSpPr>
          <p:nvPr/>
        </p:nvCxnSpPr>
        <p:spPr>
          <a:xfrm flipV="1">
            <a:off x="6672064" y="2438639"/>
            <a:ext cx="5400600" cy="1692851"/>
          </a:xfrm>
          <a:prstGeom prst="bentConnector3">
            <a:avLst>
              <a:gd name="adj1" fmla="val 52330"/>
            </a:avLst>
          </a:prstGeom>
          <a:ln w="38100">
            <a:solidFill>
              <a:schemeClr val="accent2"/>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id="{EB1B445E-944B-24E8-3309-A7751ABD97D1}"/>
              </a:ext>
            </a:extLst>
          </p:cNvPr>
          <p:cNvPicPr>
            <a:picLocks noChangeAspect="1"/>
          </p:cNvPicPr>
          <p:nvPr/>
        </p:nvPicPr>
        <p:blipFill rotWithShape="1">
          <a:blip r:embed="rId4"/>
          <a:srcRect l="48695" t="3578" b="5396"/>
          <a:stretch/>
        </p:blipFill>
        <p:spPr>
          <a:xfrm>
            <a:off x="9856652" y="2592478"/>
            <a:ext cx="2092896" cy="1591950"/>
          </a:xfrm>
          <a:prstGeom prst="rect">
            <a:avLst/>
          </a:prstGeom>
        </p:spPr>
      </p:pic>
    </p:spTree>
    <p:extLst>
      <p:ext uri="{BB962C8B-B14F-4D97-AF65-F5344CB8AC3E}">
        <p14:creationId xmlns:p14="http://schemas.microsoft.com/office/powerpoint/2010/main" val="386181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92A5EF-CA59-67C1-7726-A25D03EE33F3}"/>
              </a:ext>
            </a:extLst>
          </p:cNvPr>
          <p:cNvSpPr>
            <a:spLocks noGrp="1"/>
          </p:cNvSpPr>
          <p:nvPr>
            <p:ph idx="1"/>
          </p:nvPr>
        </p:nvSpPr>
        <p:spPr/>
        <p:txBody>
          <a:bodyPr/>
          <a:lstStyle/>
          <a:p>
            <a:pPr marL="457200" indent="-457200">
              <a:buFont typeface="Wingdings" panose="05000000000000000000" pitchFamily="2" charset="2"/>
              <a:buChar char="v"/>
            </a:pPr>
            <a:endParaRPr lang="en-US" dirty="0"/>
          </a:p>
          <a:p>
            <a:pPr marL="457200" indent="-457200">
              <a:buFont typeface="Wingdings" panose="05000000000000000000" pitchFamily="2" charset="2"/>
              <a:buChar char="v"/>
            </a:pPr>
            <a:r>
              <a:rPr lang="en-US" dirty="0"/>
              <a:t>Outline the current design, the studies and rational from CDR times until today</a:t>
            </a:r>
          </a:p>
          <a:p>
            <a:pPr marL="457200" indent="-457200">
              <a:buFont typeface="Wingdings" panose="05000000000000000000" pitchFamily="2" charset="2"/>
              <a:buChar char="v"/>
            </a:pPr>
            <a:r>
              <a:rPr lang="en-US" dirty="0"/>
              <a:t>Highlight key challenges that need to be addressed</a:t>
            </a:r>
          </a:p>
          <a:p>
            <a:pPr marL="457200" indent="-457200">
              <a:buFont typeface="Wingdings" panose="05000000000000000000" pitchFamily="2" charset="2"/>
              <a:buChar char="v"/>
            </a:pPr>
            <a:r>
              <a:rPr lang="en-US" dirty="0"/>
              <a:t>Set the plans for TDR</a:t>
            </a:r>
          </a:p>
          <a:p>
            <a:pPr marL="457200" indent="-457200">
              <a:buFont typeface="Wingdings" panose="05000000000000000000" pitchFamily="2" charset="2"/>
              <a:buChar char="v"/>
            </a:pPr>
            <a:r>
              <a:rPr lang="en-US" dirty="0"/>
              <a:t>Show the recent developments/ideas</a:t>
            </a:r>
          </a:p>
          <a:p>
            <a:pPr marL="457200" indent="-457200">
              <a:buFont typeface="Wingdings" panose="05000000000000000000" pitchFamily="2" charset="2"/>
              <a:buChar char="v"/>
            </a:pPr>
            <a:r>
              <a:rPr lang="en-US" dirty="0"/>
              <a:t>Identify missing threads</a:t>
            </a:r>
            <a:endParaRPr lang="en-GB" dirty="0"/>
          </a:p>
        </p:txBody>
      </p:sp>
      <p:sp>
        <p:nvSpPr>
          <p:cNvPr id="3" name="Title 2">
            <a:extLst>
              <a:ext uri="{FF2B5EF4-FFF2-40B4-BE49-F238E27FC236}">
                <a16:creationId xmlns:a16="http://schemas.microsoft.com/office/drawing/2014/main" id="{E6FB590A-42B5-D512-4C10-700722F6F60B}"/>
              </a:ext>
            </a:extLst>
          </p:cNvPr>
          <p:cNvSpPr>
            <a:spLocks noGrp="1"/>
          </p:cNvSpPr>
          <p:nvPr>
            <p:ph type="title"/>
          </p:nvPr>
        </p:nvSpPr>
        <p:spPr/>
        <p:txBody>
          <a:bodyPr/>
          <a:lstStyle/>
          <a:p>
            <a:r>
              <a:rPr lang="en-US" dirty="0"/>
              <a:t>Target presentations - Goal of today</a:t>
            </a:r>
            <a:endParaRPr lang="en-GB" dirty="0"/>
          </a:p>
        </p:txBody>
      </p:sp>
      <p:sp>
        <p:nvSpPr>
          <p:cNvPr id="4" name="Footer Placeholder 3">
            <a:extLst>
              <a:ext uri="{FF2B5EF4-FFF2-40B4-BE49-F238E27FC236}">
                <a16:creationId xmlns:a16="http://schemas.microsoft.com/office/drawing/2014/main" id="{AC81761C-5DDB-3C78-0786-B562497E795B}"/>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B49E7AC5-4688-E529-3000-E400F6A58089}"/>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Tree>
    <p:extLst>
      <p:ext uri="{BB962C8B-B14F-4D97-AF65-F5344CB8AC3E}">
        <p14:creationId xmlns:p14="http://schemas.microsoft.com/office/powerpoint/2010/main" val="351872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374549"/>
            <a:ext cx="6118350" cy="4608512"/>
          </a:xfrm>
        </p:spPr>
        <p:txBody>
          <a:bodyPr vert="horz" lIns="0" tIns="0" rIns="0" bIns="0" rtlCol="0" anchor="t">
            <a:noAutofit/>
          </a:bodyPr>
          <a:lstStyle/>
          <a:p>
            <a:pPr>
              <a:spcBef>
                <a:spcPts val="600"/>
              </a:spcBef>
            </a:pPr>
            <a:r>
              <a:rPr lang="en-GB" sz="2400" dirty="0">
                <a:solidFill>
                  <a:schemeClr val="tx1"/>
                </a:solidFill>
              </a:rPr>
              <a:t>Residual stress (RS) W blocks</a:t>
            </a:r>
          </a:p>
          <a:p>
            <a:pPr marL="342900" indent="-342900">
              <a:spcBef>
                <a:spcPts val="600"/>
              </a:spcBef>
              <a:buFont typeface="Wingdings" panose="05000000000000000000" pitchFamily="2" charset="2"/>
              <a:buChar char="Ø"/>
            </a:pPr>
            <a:r>
              <a:rPr lang="en-GB" sz="2000" dirty="0">
                <a:solidFill>
                  <a:schemeClr val="tx2"/>
                </a:solidFill>
              </a:rPr>
              <a:t>With W, CTE difference is higher</a:t>
            </a:r>
          </a:p>
          <a:p>
            <a:pPr marL="342900" indent="-342900">
              <a:spcBef>
                <a:spcPts val="600"/>
              </a:spcBef>
              <a:buFont typeface="Arial" panose="020B0604020202020204" pitchFamily="34" charset="0"/>
              <a:buChar char="•"/>
            </a:pPr>
            <a:r>
              <a:rPr lang="en-GB" sz="2000" dirty="0">
                <a:solidFill>
                  <a:schemeClr val="tx1"/>
                </a:solidFill>
              </a:rPr>
              <a:t>RS is very high in Ta2.5W cladding of W block </a:t>
            </a:r>
            <a:r>
              <a:rPr lang="en-GB" sz="2000" b="0" dirty="0">
                <a:solidFill>
                  <a:schemeClr val="tx2"/>
                </a:solidFill>
              </a:rPr>
              <a:t>(Purely tensile, radial direction).</a:t>
            </a:r>
          </a:p>
          <a:p>
            <a:pPr marL="666900" lvl="1" indent="-342900">
              <a:spcBef>
                <a:spcPts val="600"/>
              </a:spcBef>
              <a:buFont typeface="Arial" panose="020B0604020202020204" pitchFamily="34" charset="0"/>
              <a:buChar char="•"/>
            </a:pPr>
            <a:r>
              <a:rPr lang="en-GB" sz="2000" dirty="0">
                <a:solidFill>
                  <a:schemeClr val="tx2"/>
                </a:solidFill>
              </a:rPr>
              <a:t>With beam, circumferential compressive stresses from beam relieve the RS in the centre &amp;  tensile in the external part.</a:t>
            </a:r>
          </a:p>
          <a:p>
            <a:pPr marL="666900" lvl="1" indent="-342900">
              <a:spcBef>
                <a:spcPts val="600"/>
              </a:spcBef>
              <a:buFont typeface="Arial" panose="020B0604020202020204" pitchFamily="34" charset="0"/>
              <a:buChar char="•"/>
            </a:pPr>
            <a:r>
              <a:rPr lang="en-GB" sz="2000" dirty="0">
                <a:solidFill>
                  <a:schemeClr val="tx2"/>
                </a:solidFill>
              </a:rPr>
              <a:t>Stress amplitude is smaller, despite higher mean stress. No negative impact on fatigue.</a:t>
            </a:r>
          </a:p>
          <a:p>
            <a:pPr marL="666900" lvl="1" indent="-342900">
              <a:spcBef>
                <a:spcPts val="600"/>
              </a:spcBef>
              <a:buFont typeface="Arial" panose="020B0604020202020204" pitchFamily="34" charset="0"/>
              <a:buChar char="•"/>
            </a:pPr>
            <a:r>
              <a:rPr lang="en-GB" sz="2000" b="0" dirty="0">
                <a:solidFill>
                  <a:schemeClr val="tx2"/>
                </a:solidFill>
                <a:sym typeface="Wingdings" panose="05000000000000000000" pitchFamily="2" charset="2"/>
              </a:rPr>
              <a:t> elastic shakedown</a:t>
            </a:r>
            <a:endParaRPr lang="en-GB" sz="2000" b="0" dirty="0">
              <a:solidFill>
                <a:schemeClr val="tx2"/>
              </a:solidFill>
            </a:endParaRPr>
          </a:p>
          <a:p>
            <a:pPr marL="342900" indent="-342900">
              <a:spcBef>
                <a:spcPts val="600"/>
              </a:spcBef>
              <a:buFont typeface="Arial" panose="020B0604020202020204" pitchFamily="34" charset="0"/>
              <a:buChar char="•"/>
            </a:pPr>
            <a:r>
              <a:rPr lang="en-GB" sz="2000" dirty="0">
                <a:solidFill>
                  <a:schemeClr val="tx1"/>
                </a:solidFill>
              </a:rPr>
              <a:t>RS is low in W itself </a:t>
            </a:r>
            <a:r>
              <a:rPr lang="en-GB" sz="2000" b="0" dirty="0">
                <a:solidFill>
                  <a:schemeClr val="tx2"/>
                </a:solidFill>
              </a:rPr>
              <a:t>(purely compressive). </a:t>
            </a:r>
          </a:p>
          <a:p>
            <a:pPr marL="666900" lvl="1" indent="-342900">
              <a:spcBef>
                <a:spcPts val="600"/>
              </a:spcBef>
              <a:buFont typeface="Arial" panose="020B0604020202020204" pitchFamily="34" charset="0"/>
              <a:buChar char="•"/>
            </a:pPr>
            <a:r>
              <a:rPr lang="en-GB" sz="2000" b="0" dirty="0">
                <a:solidFill>
                  <a:schemeClr val="tx2"/>
                </a:solidFill>
              </a:rPr>
              <a:t>Max principal stress decreases. </a:t>
            </a:r>
            <a:r>
              <a:rPr lang="en-GB" sz="2000" dirty="0">
                <a:solidFill>
                  <a:schemeClr val="tx2"/>
                </a:solidFill>
              </a:rPr>
              <a:t>Compressive increase b</a:t>
            </a:r>
            <a:r>
              <a:rPr lang="en-GB" sz="2000" b="0" dirty="0">
                <a:solidFill>
                  <a:schemeClr val="tx2"/>
                </a:solidFill>
              </a:rPr>
              <a:t>y a small fraction.</a:t>
            </a:r>
          </a:p>
          <a:p>
            <a:pPr marL="666900" lvl="1" indent="-342900">
              <a:spcBef>
                <a:spcPts val="600"/>
              </a:spcBef>
              <a:buFont typeface="Arial" panose="020B0604020202020204" pitchFamily="34" charset="0"/>
              <a:buChar char="•"/>
            </a:pPr>
            <a:r>
              <a:rPr lang="en-GB" sz="2000" dirty="0">
                <a:solidFill>
                  <a:schemeClr val="tx2"/>
                </a:solidFill>
              </a:rPr>
              <a:t>No impact on fatigue (increased mean stress)</a:t>
            </a:r>
            <a:endParaRPr lang="en-GB" sz="2000" b="0" dirty="0">
              <a:solidFill>
                <a:schemeClr val="tx2"/>
              </a:solidFill>
            </a:endParaRPr>
          </a:p>
          <a:p>
            <a:pPr marL="666900" lvl="1" indent="-342900">
              <a:spcBef>
                <a:spcPts val="600"/>
              </a:spcBef>
              <a:buFont typeface="Arial" panose="020B0604020202020204" pitchFamily="34" charset="0"/>
              <a:buChar char="•"/>
            </a:pPr>
            <a:endParaRPr lang="en-GB" sz="1800" b="0" dirty="0">
              <a:solidFill>
                <a:schemeClr val="tx2"/>
              </a:solidFill>
            </a:endParaRPr>
          </a:p>
          <a:p>
            <a:pPr marL="666900" lvl="1" indent="-342900">
              <a:spcBef>
                <a:spcPts val="600"/>
              </a:spcBef>
              <a:buFont typeface="Arial" panose="020B0604020202020204" pitchFamily="34" charset="0"/>
              <a:buChar char="•"/>
            </a:pPr>
            <a:endParaRPr lang="en-GB" sz="1800" b="0" dirty="0">
              <a:solidFill>
                <a:schemeClr val="tx1"/>
              </a:solidFill>
              <a:sym typeface="Wingdings" panose="05000000000000000000" pitchFamily="2" charset="2"/>
            </a:endParaRPr>
          </a:p>
          <a:p>
            <a:pPr marL="342900" indent="-342900">
              <a:spcBef>
                <a:spcPts val="600"/>
              </a:spcBef>
              <a:buFont typeface="Arial" panose="020B0604020202020204" pitchFamily="34" charset="0"/>
              <a:buChar char="•"/>
            </a:pPr>
            <a:endParaRPr lang="en-GB" sz="1800" dirty="0">
              <a:solidFill>
                <a:schemeClr val="tx1"/>
              </a:solidFill>
              <a:sym typeface="Wingdings" panose="05000000000000000000" pitchFamily="2" charset="2"/>
            </a:endParaRPr>
          </a:p>
          <a:p>
            <a:pPr marL="666900" lvl="1" indent="-342900">
              <a:spcBef>
                <a:spcPts val="600"/>
              </a:spcBef>
              <a:buFont typeface="Arial" panose="020B0604020202020204" pitchFamily="34" charset="0"/>
              <a:buChar char="•"/>
            </a:pPr>
            <a:endParaRPr lang="en-GB" sz="1800" dirty="0">
              <a:solidFill>
                <a:schemeClr val="tx1"/>
              </a:solidFill>
            </a:endParaRPr>
          </a:p>
          <a:p>
            <a:pPr marL="342900" indent="-342900">
              <a:spcBef>
                <a:spcPts val="600"/>
              </a:spcBef>
              <a:buFont typeface="Arial" panose="020B0604020202020204" pitchFamily="34" charset="0"/>
              <a:buChar char="•"/>
            </a:pPr>
            <a:endParaRPr lang="en-GB" sz="1800" b="0" dirty="0">
              <a:solidFill>
                <a:schemeClr val="tx2"/>
              </a:solidFill>
            </a:endParaRPr>
          </a:p>
          <a:p>
            <a:pPr marL="342900" indent="-342900">
              <a:spcBef>
                <a:spcPts val="600"/>
              </a:spcBef>
              <a:buFont typeface="Arial" panose="020B0604020202020204" pitchFamily="34" charset="0"/>
              <a:buChar char="•"/>
            </a:pPr>
            <a:endParaRPr lang="en-GB" sz="1800" b="0" dirty="0">
              <a:solidFill>
                <a:schemeClr val="tx2"/>
              </a:solidFill>
            </a:endParaRPr>
          </a:p>
          <a:p>
            <a:pPr>
              <a:spcBef>
                <a:spcPts val="600"/>
              </a:spcBef>
              <a:buFont typeface="Wingdings" panose="05000000000000000000" pitchFamily="2" charset="2"/>
              <a:buChar char="Ø"/>
            </a:pPr>
            <a:endParaRPr lang="en-GB" sz="1800" b="0" dirty="0">
              <a:solidFill>
                <a:schemeClr val="tx2"/>
              </a:solidFill>
            </a:endParaRPr>
          </a:p>
          <a:p>
            <a:pPr marL="342900" indent="-342900">
              <a:spcBef>
                <a:spcPts val="600"/>
              </a:spcBef>
              <a:buFont typeface="Arial" panose="020B0604020202020204" pitchFamily="34" charset="0"/>
              <a:buChar char="•"/>
            </a:pPr>
            <a:endParaRPr lang="en-GB" sz="1800" b="0" dirty="0">
              <a:solidFill>
                <a:schemeClr val="tx2"/>
              </a:solidFill>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US" dirty="0"/>
              <a:t>Thermo-mechanical behavior</a:t>
            </a:r>
            <a:endParaRPr lang="en-GB" dirty="0"/>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20</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9" name="Picture 8">
            <a:extLst>
              <a:ext uri="{FF2B5EF4-FFF2-40B4-BE49-F238E27FC236}">
                <a16:creationId xmlns:a16="http://schemas.microsoft.com/office/drawing/2014/main" id="{7FC53746-ADD2-1DCD-B106-4F74E6AB445C}"/>
              </a:ext>
            </a:extLst>
          </p:cNvPr>
          <p:cNvPicPr>
            <a:picLocks noChangeAspect="1"/>
          </p:cNvPicPr>
          <p:nvPr/>
        </p:nvPicPr>
        <p:blipFill rotWithShape="1">
          <a:blip r:embed="rId2"/>
          <a:srcRect r="58761"/>
          <a:stretch/>
        </p:blipFill>
        <p:spPr>
          <a:xfrm>
            <a:off x="6618139" y="1946015"/>
            <a:ext cx="2355011" cy="1980370"/>
          </a:xfrm>
          <a:prstGeom prst="rect">
            <a:avLst/>
          </a:prstGeom>
        </p:spPr>
      </p:pic>
      <p:pic>
        <p:nvPicPr>
          <p:cNvPr id="11" name="Picture 10">
            <a:extLst>
              <a:ext uri="{FF2B5EF4-FFF2-40B4-BE49-F238E27FC236}">
                <a16:creationId xmlns:a16="http://schemas.microsoft.com/office/drawing/2014/main" id="{8750CAF6-5F30-032D-3C91-0036E456F80A}"/>
              </a:ext>
            </a:extLst>
          </p:cNvPr>
          <p:cNvPicPr>
            <a:picLocks noChangeAspect="1"/>
          </p:cNvPicPr>
          <p:nvPr/>
        </p:nvPicPr>
        <p:blipFill rotWithShape="1">
          <a:blip r:embed="rId3"/>
          <a:srcRect r="49792"/>
          <a:stretch/>
        </p:blipFill>
        <p:spPr>
          <a:xfrm>
            <a:off x="6494698" y="4528446"/>
            <a:ext cx="2638026" cy="1813139"/>
          </a:xfrm>
          <a:prstGeom prst="rect">
            <a:avLst/>
          </a:prstGeom>
        </p:spPr>
      </p:pic>
      <p:pic>
        <p:nvPicPr>
          <p:cNvPr id="13" name="Picture 12">
            <a:extLst>
              <a:ext uri="{FF2B5EF4-FFF2-40B4-BE49-F238E27FC236}">
                <a16:creationId xmlns:a16="http://schemas.microsoft.com/office/drawing/2014/main" id="{5DA2E23F-C2CD-3383-D42C-41392327D275}"/>
              </a:ext>
            </a:extLst>
          </p:cNvPr>
          <p:cNvPicPr>
            <a:picLocks noChangeAspect="1"/>
          </p:cNvPicPr>
          <p:nvPr/>
        </p:nvPicPr>
        <p:blipFill>
          <a:blip r:embed="rId4"/>
          <a:stretch>
            <a:fillRect/>
          </a:stretch>
        </p:blipFill>
        <p:spPr>
          <a:xfrm>
            <a:off x="7693359" y="29032"/>
            <a:ext cx="3351052" cy="1750160"/>
          </a:xfrm>
          <a:prstGeom prst="rect">
            <a:avLst/>
          </a:prstGeom>
        </p:spPr>
      </p:pic>
      <p:pic>
        <p:nvPicPr>
          <p:cNvPr id="14" name="Picture 13">
            <a:extLst>
              <a:ext uri="{FF2B5EF4-FFF2-40B4-BE49-F238E27FC236}">
                <a16:creationId xmlns:a16="http://schemas.microsoft.com/office/drawing/2014/main" id="{47181987-B2D8-BA95-8222-7BD76D20BE39}"/>
              </a:ext>
            </a:extLst>
          </p:cNvPr>
          <p:cNvPicPr>
            <a:picLocks noChangeAspect="1"/>
          </p:cNvPicPr>
          <p:nvPr/>
        </p:nvPicPr>
        <p:blipFill rotWithShape="1">
          <a:blip r:embed="rId2"/>
          <a:srcRect l="47154"/>
          <a:stretch/>
        </p:blipFill>
        <p:spPr>
          <a:xfrm>
            <a:off x="9174111" y="2007561"/>
            <a:ext cx="3017889" cy="1980370"/>
          </a:xfrm>
          <a:prstGeom prst="rect">
            <a:avLst/>
          </a:prstGeom>
        </p:spPr>
      </p:pic>
      <p:pic>
        <p:nvPicPr>
          <p:cNvPr id="15" name="Picture 14">
            <a:extLst>
              <a:ext uri="{FF2B5EF4-FFF2-40B4-BE49-F238E27FC236}">
                <a16:creationId xmlns:a16="http://schemas.microsoft.com/office/drawing/2014/main" id="{67150B9E-4B69-3EDE-0A1F-AF436B92D3A4}"/>
              </a:ext>
            </a:extLst>
          </p:cNvPr>
          <p:cNvPicPr>
            <a:picLocks noChangeAspect="1"/>
          </p:cNvPicPr>
          <p:nvPr/>
        </p:nvPicPr>
        <p:blipFill rotWithShape="1">
          <a:blip r:embed="rId3"/>
          <a:srcRect l="52478"/>
          <a:stretch/>
        </p:blipFill>
        <p:spPr>
          <a:xfrm>
            <a:off x="9482852" y="4467390"/>
            <a:ext cx="2496866" cy="1813139"/>
          </a:xfrm>
          <a:prstGeom prst="rect">
            <a:avLst/>
          </a:prstGeom>
        </p:spPr>
      </p:pic>
      <p:sp>
        <p:nvSpPr>
          <p:cNvPr id="16" name="TextBox 15">
            <a:extLst>
              <a:ext uri="{FF2B5EF4-FFF2-40B4-BE49-F238E27FC236}">
                <a16:creationId xmlns:a16="http://schemas.microsoft.com/office/drawing/2014/main" id="{EAE8A7CD-ADA2-37A7-52FC-E516FC9B17D4}"/>
              </a:ext>
            </a:extLst>
          </p:cNvPr>
          <p:cNvSpPr txBox="1"/>
          <p:nvPr/>
        </p:nvSpPr>
        <p:spPr bwMode="auto">
          <a:xfrm>
            <a:off x="6818317" y="1751816"/>
            <a:ext cx="1968881" cy="307777"/>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square" rtlCol="0">
            <a:spAutoFit/>
          </a:bodyPr>
          <a:lstStyle/>
          <a:p>
            <a:pPr algn="ctr"/>
            <a:r>
              <a:rPr lang="en-US" sz="1400" b="1" dirty="0"/>
              <a:t>Ta2.5W after HIP</a:t>
            </a:r>
            <a:endParaRPr lang="en-GB" sz="1400" b="1" dirty="0"/>
          </a:p>
        </p:txBody>
      </p:sp>
      <p:sp>
        <p:nvSpPr>
          <p:cNvPr id="17" name="TextBox 16">
            <a:extLst>
              <a:ext uri="{FF2B5EF4-FFF2-40B4-BE49-F238E27FC236}">
                <a16:creationId xmlns:a16="http://schemas.microsoft.com/office/drawing/2014/main" id="{2C10EB58-DA40-BD38-70E0-1784EA391362}"/>
              </a:ext>
            </a:extLst>
          </p:cNvPr>
          <p:cNvSpPr txBox="1"/>
          <p:nvPr/>
        </p:nvSpPr>
        <p:spPr bwMode="auto">
          <a:xfrm>
            <a:off x="9648314" y="1750778"/>
            <a:ext cx="2103174" cy="276999"/>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square" rtlCol="0">
            <a:spAutoFit/>
          </a:bodyPr>
          <a:lstStyle/>
          <a:p>
            <a:pPr algn="ctr"/>
            <a:r>
              <a:rPr lang="en-US" sz="1200" b="1" dirty="0" err="1"/>
              <a:t>HIPed</a:t>
            </a:r>
            <a:r>
              <a:rPr lang="en-US" sz="1200" b="1" dirty="0"/>
              <a:t> Ta2.5W after spill</a:t>
            </a:r>
            <a:endParaRPr lang="en-GB" sz="1200" b="1" dirty="0"/>
          </a:p>
        </p:txBody>
      </p:sp>
      <p:sp>
        <p:nvSpPr>
          <p:cNvPr id="18" name="TextBox 17">
            <a:extLst>
              <a:ext uri="{FF2B5EF4-FFF2-40B4-BE49-F238E27FC236}">
                <a16:creationId xmlns:a16="http://schemas.microsoft.com/office/drawing/2014/main" id="{E526315E-F055-FC5A-4F45-8E0A735D27E3}"/>
              </a:ext>
            </a:extLst>
          </p:cNvPr>
          <p:cNvSpPr txBox="1"/>
          <p:nvPr/>
        </p:nvSpPr>
        <p:spPr bwMode="auto">
          <a:xfrm>
            <a:off x="7202250" y="4135158"/>
            <a:ext cx="1968881" cy="307777"/>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square" rtlCol="0">
            <a:spAutoFit/>
          </a:bodyPr>
          <a:lstStyle/>
          <a:p>
            <a:pPr algn="ctr"/>
            <a:r>
              <a:rPr lang="en-US" sz="1400" b="1" dirty="0"/>
              <a:t>W after HIP</a:t>
            </a:r>
            <a:endParaRPr lang="en-GB" sz="1400" b="1" dirty="0"/>
          </a:p>
        </p:txBody>
      </p:sp>
      <p:sp>
        <p:nvSpPr>
          <p:cNvPr id="19" name="TextBox 18">
            <a:extLst>
              <a:ext uri="{FF2B5EF4-FFF2-40B4-BE49-F238E27FC236}">
                <a16:creationId xmlns:a16="http://schemas.microsoft.com/office/drawing/2014/main" id="{D02A804F-8769-A960-29AE-2E51616396A6}"/>
              </a:ext>
            </a:extLst>
          </p:cNvPr>
          <p:cNvSpPr txBox="1"/>
          <p:nvPr/>
        </p:nvSpPr>
        <p:spPr bwMode="auto">
          <a:xfrm>
            <a:off x="9847042" y="4154754"/>
            <a:ext cx="1968881" cy="307777"/>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square" rtlCol="0">
            <a:spAutoFit/>
          </a:bodyPr>
          <a:lstStyle/>
          <a:p>
            <a:pPr algn="ctr"/>
            <a:r>
              <a:rPr lang="en-US" sz="1400" b="1" dirty="0" err="1"/>
              <a:t>HIPed</a:t>
            </a:r>
            <a:r>
              <a:rPr lang="en-US" sz="1400" b="1" dirty="0"/>
              <a:t> W after spill</a:t>
            </a:r>
            <a:endParaRPr lang="en-GB" sz="1400" b="1" dirty="0"/>
          </a:p>
        </p:txBody>
      </p:sp>
      <p:cxnSp>
        <p:nvCxnSpPr>
          <p:cNvPr id="21" name="Straight Connector 20">
            <a:extLst>
              <a:ext uri="{FF2B5EF4-FFF2-40B4-BE49-F238E27FC236}">
                <a16:creationId xmlns:a16="http://schemas.microsoft.com/office/drawing/2014/main" id="{9CB37E98-C8A6-6BFA-294B-B1EFABFAF76D}"/>
              </a:ext>
            </a:extLst>
          </p:cNvPr>
          <p:cNvCxnSpPr/>
          <p:nvPr/>
        </p:nvCxnSpPr>
        <p:spPr>
          <a:xfrm>
            <a:off x="6818317" y="3987931"/>
            <a:ext cx="5161401" cy="0"/>
          </a:xfrm>
          <a:prstGeom prst="line">
            <a:avLst/>
          </a:prstGeom>
          <a:ln w="38100">
            <a:solidFill>
              <a:schemeClr val="accent2"/>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082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706681"/>
            <a:ext cx="7776243" cy="4276379"/>
          </a:xfrm>
        </p:spPr>
        <p:txBody>
          <a:bodyPr vert="horz" lIns="0" tIns="0" rIns="0" bIns="0" rtlCol="0" anchor="t">
            <a:noAutofit/>
          </a:bodyPr>
          <a:lstStyle/>
          <a:p>
            <a:pPr marL="342900" indent="-342900">
              <a:spcBef>
                <a:spcPts val="600"/>
              </a:spcBef>
              <a:buFont typeface="Wingdings" panose="05000000000000000000" pitchFamily="2" charset="2"/>
              <a:buChar char="Ø"/>
            </a:pPr>
            <a:r>
              <a:rPr lang="en-GB" b="0" dirty="0">
                <a:solidFill>
                  <a:schemeClr val="tx2"/>
                </a:solidFill>
              </a:rPr>
              <a:t>No cumulative yielding or failure expected with baseline during normal operation.</a:t>
            </a:r>
          </a:p>
          <a:p>
            <a:pPr marL="342900" indent="-342900">
              <a:spcBef>
                <a:spcPts val="600"/>
              </a:spcBef>
              <a:buFont typeface="Wingdings" panose="05000000000000000000" pitchFamily="2" charset="2"/>
              <a:buChar char="Ø"/>
            </a:pPr>
            <a:r>
              <a:rPr lang="en-GB" b="0" dirty="0">
                <a:solidFill>
                  <a:schemeClr val="tx2"/>
                </a:solidFill>
              </a:rPr>
              <a:t>However, stress relaxation of the cladding is expected with first pulses. </a:t>
            </a:r>
            <a:r>
              <a:rPr lang="en-GB" b="0" dirty="0">
                <a:solidFill>
                  <a:schemeClr val="tx1"/>
                </a:solidFill>
                <a:sym typeface="Wingdings" panose="05000000000000000000" pitchFamily="2" charset="2"/>
              </a:rPr>
              <a:t> Residual stress shall be fully understood &amp; quantified</a:t>
            </a:r>
          </a:p>
          <a:p>
            <a:pPr marL="342900" indent="-342900">
              <a:spcBef>
                <a:spcPts val="600"/>
              </a:spcBef>
              <a:buFont typeface="Wingdings" panose="05000000000000000000" pitchFamily="2" charset="2"/>
              <a:buChar char="Ø"/>
            </a:pPr>
            <a:r>
              <a:rPr lang="en-GB" b="0" dirty="0">
                <a:solidFill>
                  <a:schemeClr val="tx2"/>
                </a:solidFill>
                <a:sym typeface="Wingdings" panose="05000000000000000000" pitchFamily="2" charset="2"/>
              </a:rPr>
              <a:t>Large safety margin on W (even if operating at low temperature (brittle)) </a:t>
            </a:r>
            <a:r>
              <a:rPr lang="en-GB" b="0" dirty="0">
                <a:solidFill>
                  <a:schemeClr val="tx1"/>
                </a:solidFill>
                <a:sym typeface="Wingdings" panose="05000000000000000000" pitchFamily="2" charset="2"/>
              </a:rPr>
              <a:t> Margin for Target core optimization</a:t>
            </a:r>
          </a:p>
          <a:p>
            <a:pPr marL="342900" indent="-342900">
              <a:spcBef>
                <a:spcPts val="600"/>
              </a:spcBef>
              <a:buFont typeface="Wingdings" panose="05000000000000000000" pitchFamily="2" charset="2"/>
              <a:buChar char="Ø"/>
            </a:pPr>
            <a:r>
              <a:rPr lang="en-GB" b="0" dirty="0">
                <a:solidFill>
                  <a:schemeClr val="tx2"/>
                </a:solidFill>
                <a:sym typeface="Wingdings" panose="05000000000000000000" pitchFamily="2" charset="2"/>
              </a:rPr>
              <a:t>Critical element/material is Ta2.5W cladding. </a:t>
            </a:r>
            <a:r>
              <a:rPr lang="en-GB" b="0" dirty="0">
                <a:solidFill>
                  <a:schemeClr val="tx1"/>
                </a:solidFill>
                <a:sym typeface="Wingdings" panose="05000000000000000000" pitchFamily="2" charset="2"/>
              </a:rPr>
              <a:t> Need for QA plan</a:t>
            </a:r>
          </a:p>
          <a:p>
            <a:pPr marL="666900" lvl="1" indent="-342900">
              <a:spcBef>
                <a:spcPts val="600"/>
              </a:spcBef>
              <a:buFont typeface="Wingdings" panose="05000000000000000000" pitchFamily="2" charset="2"/>
              <a:buChar char="Ø"/>
            </a:pPr>
            <a:endParaRPr lang="en-GB" sz="2400" b="0" dirty="0">
              <a:solidFill>
                <a:schemeClr val="tx1"/>
              </a:solidFill>
              <a:sym typeface="Wingdings" panose="05000000000000000000" pitchFamily="2" charset="2"/>
            </a:endParaRPr>
          </a:p>
          <a:p>
            <a:pPr marL="342900" indent="-342900">
              <a:spcBef>
                <a:spcPts val="600"/>
              </a:spcBef>
              <a:buFont typeface="Arial" panose="020B0604020202020204" pitchFamily="34" charset="0"/>
              <a:buChar char="•"/>
            </a:pPr>
            <a:endParaRPr lang="en-GB" sz="2400" dirty="0">
              <a:solidFill>
                <a:schemeClr val="tx1"/>
              </a:solidFill>
              <a:sym typeface="Wingdings" panose="05000000000000000000" pitchFamily="2" charset="2"/>
            </a:endParaRPr>
          </a:p>
          <a:p>
            <a:pPr marL="666900" lvl="1" indent="-342900">
              <a:spcBef>
                <a:spcPts val="600"/>
              </a:spcBef>
              <a:buFont typeface="Arial" panose="020B0604020202020204" pitchFamily="34" charset="0"/>
              <a:buChar char="•"/>
            </a:pPr>
            <a:endParaRPr lang="en-GB" sz="2400" dirty="0">
              <a:solidFill>
                <a:schemeClr val="tx1"/>
              </a:solidFill>
            </a:endParaRPr>
          </a:p>
          <a:p>
            <a:pPr marL="342900" indent="-342900">
              <a:spcBef>
                <a:spcPts val="600"/>
              </a:spcBef>
              <a:buFont typeface="Arial" panose="020B0604020202020204" pitchFamily="34" charset="0"/>
              <a:buChar char="•"/>
            </a:pPr>
            <a:endParaRPr lang="en-GB" sz="2400" b="0" dirty="0">
              <a:solidFill>
                <a:schemeClr val="tx2"/>
              </a:solidFill>
            </a:endParaRPr>
          </a:p>
          <a:p>
            <a:pPr marL="342900" indent="-342900">
              <a:spcBef>
                <a:spcPts val="600"/>
              </a:spcBef>
              <a:buFont typeface="Arial" panose="020B0604020202020204" pitchFamily="34" charset="0"/>
              <a:buChar char="•"/>
            </a:pPr>
            <a:endParaRPr lang="en-GB" sz="2400" b="0" dirty="0">
              <a:solidFill>
                <a:schemeClr val="tx2"/>
              </a:solidFill>
            </a:endParaRPr>
          </a:p>
          <a:p>
            <a:pPr>
              <a:spcBef>
                <a:spcPts val="600"/>
              </a:spcBef>
              <a:buFont typeface="Wingdings" panose="05000000000000000000" pitchFamily="2" charset="2"/>
              <a:buChar char="Ø"/>
            </a:pPr>
            <a:endParaRPr lang="en-GB" sz="2400" b="0" dirty="0">
              <a:solidFill>
                <a:schemeClr val="tx2"/>
              </a:solidFill>
            </a:endParaRPr>
          </a:p>
          <a:p>
            <a:pPr marL="342900" indent="-342900">
              <a:spcBef>
                <a:spcPts val="600"/>
              </a:spcBef>
              <a:buFont typeface="Arial" panose="020B0604020202020204" pitchFamily="34" charset="0"/>
              <a:buChar char="•"/>
            </a:pPr>
            <a:endParaRPr lang="en-GB" sz="2400" b="0" dirty="0">
              <a:solidFill>
                <a:schemeClr val="tx2"/>
              </a:solidFill>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US" dirty="0"/>
              <a:t>Thermo-mechanical behavior conclusions &amp;</a:t>
            </a:r>
            <a:br>
              <a:rPr lang="en-US" dirty="0"/>
            </a:br>
            <a:r>
              <a:rPr lang="en-US" dirty="0"/>
              <a:t>Missing threads </a:t>
            </a:r>
            <a:r>
              <a:rPr lang="en-US" dirty="0">
                <a:sym typeface="Wingdings" panose="05000000000000000000" pitchFamily="2" charset="2"/>
              </a:rPr>
              <a:t> TDR studies (2/5)</a:t>
            </a:r>
            <a:endParaRPr lang="en-GB" dirty="0"/>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21</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20" name="Picture 19">
            <a:extLst>
              <a:ext uri="{FF2B5EF4-FFF2-40B4-BE49-F238E27FC236}">
                <a16:creationId xmlns:a16="http://schemas.microsoft.com/office/drawing/2014/main" id="{578A2F6E-AECC-2A02-94C2-43B1472EE606}"/>
              </a:ext>
            </a:extLst>
          </p:cNvPr>
          <p:cNvPicPr>
            <a:picLocks noChangeAspect="1"/>
          </p:cNvPicPr>
          <p:nvPr/>
        </p:nvPicPr>
        <p:blipFill rotWithShape="1">
          <a:blip r:embed="rId2"/>
          <a:srcRect l="47154"/>
          <a:stretch/>
        </p:blipFill>
        <p:spPr>
          <a:xfrm>
            <a:off x="8616280" y="2492896"/>
            <a:ext cx="3017889" cy="1980370"/>
          </a:xfrm>
          <a:prstGeom prst="rect">
            <a:avLst/>
          </a:prstGeom>
        </p:spPr>
      </p:pic>
    </p:spTree>
    <p:extLst>
      <p:ext uri="{BB962C8B-B14F-4D97-AF65-F5344CB8AC3E}">
        <p14:creationId xmlns:p14="http://schemas.microsoft.com/office/powerpoint/2010/main" val="207419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D315E1-8741-7A11-C167-F6C4992F5918}"/>
              </a:ext>
            </a:extLst>
          </p:cNvPr>
          <p:cNvSpPr>
            <a:spLocks noGrp="1"/>
          </p:cNvSpPr>
          <p:nvPr>
            <p:ph type="title"/>
          </p:nvPr>
        </p:nvSpPr>
        <p:spPr/>
        <p:txBody>
          <a:bodyPr/>
          <a:lstStyle/>
          <a:p>
            <a:r>
              <a:rPr lang="en-US" dirty="0"/>
              <a:t>Ta2.5W cladding</a:t>
            </a:r>
            <a:endParaRPr lang="en-GB" dirty="0"/>
          </a:p>
        </p:txBody>
      </p:sp>
      <p:sp>
        <p:nvSpPr>
          <p:cNvPr id="6" name="Text Placeholder 5">
            <a:extLst>
              <a:ext uri="{FF2B5EF4-FFF2-40B4-BE49-F238E27FC236}">
                <a16:creationId xmlns:a16="http://schemas.microsoft.com/office/drawing/2014/main" id="{B03B0B89-A772-58FC-3D5A-D26A737D0DFF}"/>
              </a:ext>
            </a:extLst>
          </p:cNvPr>
          <p:cNvSpPr>
            <a:spLocks noGrp="1"/>
          </p:cNvSpPr>
          <p:nvPr>
            <p:ph type="body" idx="1"/>
          </p:nvPr>
        </p:nvSpPr>
        <p:spPr/>
        <p:txBody>
          <a:bodyPr/>
          <a:lstStyle/>
          <a:p>
            <a:r>
              <a:rPr lang="en-US" dirty="0"/>
              <a:t>Manufacturing know-how</a:t>
            </a:r>
            <a:endParaRPr lang="en-GB" dirty="0"/>
          </a:p>
        </p:txBody>
      </p:sp>
      <p:sp>
        <p:nvSpPr>
          <p:cNvPr id="4" name="Footer Placeholder 3">
            <a:extLst>
              <a:ext uri="{FF2B5EF4-FFF2-40B4-BE49-F238E27FC236}">
                <a16:creationId xmlns:a16="http://schemas.microsoft.com/office/drawing/2014/main" id="{41341410-6DB5-1EC4-3EFD-EB62D64055F8}"/>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73DA23EF-975B-A729-B5C7-9B9A2D007EE8}"/>
              </a:ext>
            </a:extLst>
          </p:cNvPr>
          <p:cNvSpPr>
            <a:spLocks noGrp="1"/>
          </p:cNvSpPr>
          <p:nvPr>
            <p:ph type="sldNum" sz="quarter" idx="12"/>
          </p:nvPr>
        </p:nvSpPr>
        <p:spPr/>
        <p:txBody>
          <a:bodyPr/>
          <a:lstStyle/>
          <a:p>
            <a:pPr>
              <a:defRPr/>
            </a:pPr>
            <a:fld id="{36B5EA5A-BC32-A742-B11B-8E7414D5B535}" type="slidenum">
              <a:rPr lang="en-US" smtClean="0"/>
              <a:t>22</a:t>
            </a:fld>
            <a:endParaRPr lang="en-US"/>
          </a:p>
        </p:txBody>
      </p:sp>
    </p:spTree>
    <p:extLst>
      <p:ext uri="{BB962C8B-B14F-4D97-AF65-F5344CB8AC3E}">
        <p14:creationId xmlns:p14="http://schemas.microsoft.com/office/powerpoint/2010/main" val="2407200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32C0FA-8E91-7865-74DC-7BDFC757395B}"/>
              </a:ext>
            </a:extLst>
          </p:cNvPr>
          <p:cNvSpPr>
            <a:spLocks noGrp="1"/>
          </p:cNvSpPr>
          <p:nvPr>
            <p:ph idx="1"/>
          </p:nvPr>
        </p:nvSpPr>
        <p:spPr>
          <a:xfrm>
            <a:off x="407989" y="1592263"/>
            <a:ext cx="6984155" cy="4608512"/>
          </a:xfrm>
        </p:spPr>
        <p:txBody>
          <a:bodyPr/>
          <a:lstStyle/>
          <a:p>
            <a:pPr>
              <a:spcBef>
                <a:spcPts val="600"/>
              </a:spcBef>
            </a:pPr>
            <a:r>
              <a:rPr lang="en-US" sz="2400" dirty="0"/>
              <a:t>Tantalum</a:t>
            </a:r>
          </a:p>
          <a:p>
            <a:pPr marL="342900" indent="-342900">
              <a:spcBef>
                <a:spcPts val="600"/>
              </a:spcBef>
              <a:buFont typeface="Wingdings" panose="05000000000000000000" pitchFamily="2" charset="2"/>
              <a:buChar char="ü"/>
            </a:pPr>
            <a:r>
              <a:rPr lang="en-US" sz="2000" b="0" dirty="0"/>
              <a:t>Refractory with high melting point, conductivity, strength and ductility</a:t>
            </a:r>
          </a:p>
          <a:p>
            <a:pPr marL="342900" indent="-342900">
              <a:spcBef>
                <a:spcPts val="600"/>
              </a:spcBef>
              <a:buFont typeface="Wingdings" panose="05000000000000000000" pitchFamily="2" charset="2"/>
              <a:buChar char="ü"/>
            </a:pPr>
            <a:r>
              <a:rPr lang="en-US" sz="2000" b="0" dirty="0"/>
              <a:t>High density</a:t>
            </a:r>
          </a:p>
          <a:p>
            <a:pPr marL="342900" indent="-342900">
              <a:spcBef>
                <a:spcPts val="600"/>
              </a:spcBef>
              <a:buFont typeface="Wingdings" panose="05000000000000000000" pitchFamily="2" charset="2"/>
              <a:buChar char="ü"/>
            </a:pPr>
            <a:r>
              <a:rPr lang="en-US" sz="2000" b="0" dirty="0"/>
              <a:t>Low CTE</a:t>
            </a:r>
          </a:p>
          <a:p>
            <a:pPr marL="342900" indent="-342900">
              <a:spcBef>
                <a:spcPts val="600"/>
              </a:spcBef>
              <a:buFont typeface="Wingdings" panose="05000000000000000000" pitchFamily="2" charset="2"/>
              <a:buChar char="ü"/>
            </a:pPr>
            <a:r>
              <a:rPr lang="en-US" sz="2000" b="0" dirty="0"/>
              <a:t>Full solubility with Molybdenum and Tungsten</a:t>
            </a:r>
          </a:p>
          <a:p>
            <a:pPr marL="342900" indent="-342900">
              <a:spcBef>
                <a:spcPts val="600"/>
              </a:spcBef>
              <a:buFont typeface="Wingdings" panose="05000000000000000000" pitchFamily="2" charset="2"/>
              <a:buChar char="ü"/>
            </a:pPr>
            <a:r>
              <a:rPr lang="en-US" sz="2000" b="0" dirty="0"/>
              <a:t>Very good corrosion-erosion resistance in water medium</a:t>
            </a:r>
          </a:p>
          <a:p>
            <a:pPr marL="342900" indent="-342900">
              <a:spcBef>
                <a:spcPts val="600"/>
              </a:spcBef>
              <a:buFont typeface="Wingdings" panose="05000000000000000000" pitchFamily="2" charset="2"/>
              <a:buChar char="ü"/>
            </a:pPr>
            <a:r>
              <a:rPr lang="en-US" sz="2000" b="0" dirty="0"/>
              <a:t>Sound experience in other </a:t>
            </a:r>
            <a:r>
              <a:rPr lang="en-US" sz="2000" b="0" dirty="0" err="1"/>
              <a:t>Targetry</a:t>
            </a:r>
            <a:r>
              <a:rPr lang="en-US" sz="2000" b="0" dirty="0"/>
              <a:t> applications (ISIS, LANSCE, KENS…)</a:t>
            </a:r>
          </a:p>
          <a:p>
            <a:pPr>
              <a:spcBef>
                <a:spcPts val="600"/>
              </a:spcBef>
            </a:pPr>
            <a:r>
              <a:rPr lang="en-US" sz="2400" dirty="0"/>
              <a:t>Ta-2.5W: Solution strengthened Ta alloy with W</a:t>
            </a:r>
          </a:p>
          <a:p>
            <a:pPr marL="342900" indent="-342900">
              <a:spcBef>
                <a:spcPts val="600"/>
              </a:spcBef>
              <a:buFont typeface="Arial" panose="020B0604020202020204" pitchFamily="34" charset="0"/>
              <a:buChar char="•"/>
            </a:pPr>
            <a:r>
              <a:rPr lang="en-US" sz="2000" b="0" dirty="0"/>
              <a:t>Higher strength yet still ductile</a:t>
            </a:r>
          </a:p>
          <a:p>
            <a:pPr marL="342900" indent="-342900">
              <a:spcBef>
                <a:spcPts val="600"/>
              </a:spcBef>
              <a:buFont typeface="Arial" panose="020B0604020202020204" pitchFamily="34" charset="0"/>
              <a:buChar char="•"/>
            </a:pPr>
            <a:r>
              <a:rPr lang="en-US" sz="2000" b="0" dirty="0"/>
              <a:t>Enhanced hydrogen embrittlement resistance</a:t>
            </a:r>
            <a:endParaRPr lang="en-GB" sz="2000" b="0" dirty="0"/>
          </a:p>
        </p:txBody>
      </p:sp>
      <p:sp>
        <p:nvSpPr>
          <p:cNvPr id="3" name="Title 2">
            <a:extLst>
              <a:ext uri="{FF2B5EF4-FFF2-40B4-BE49-F238E27FC236}">
                <a16:creationId xmlns:a16="http://schemas.microsoft.com/office/drawing/2014/main" id="{99AC857F-487B-2C50-02B7-E75B47DAB58B}"/>
              </a:ext>
            </a:extLst>
          </p:cNvPr>
          <p:cNvSpPr>
            <a:spLocks noGrp="1"/>
          </p:cNvSpPr>
          <p:nvPr>
            <p:ph type="title"/>
          </p:nvPr>
        </p:nvSpPr>
        <p:spPr/>
        <p:txBody>
          <a:bodyPr/>
          <a:lstStyle/>
          <a:p>
            <a:r>
              <a:rPr lang="en-US" dirty="0"/>
              <a:t>Ta2.5W cladding</a:t>
            </a:r>
            <a:endParaRPr lang="en-GB" dirty="0"/>
          </a:p>
        </p:txBody>
      </p:sp>
      <p:sp>
        <p:nvSpPr>
          <p:cNvPr id="4" name="Slide Number Placeholder 3">
            <a:extLst>
              <a:ext uri="{FF2B5EF4-FFF2-40B4-BE49-F238E27FC236}">
                <a16:creationId xmlns:a16="http://schemas.microsoft.com/office/drawing/2014/main" id="{E34AC92E-7D7E-3CC5-5BE3-CA6A3FB17B6C}"/>
              </a:ext>
            </a:extLst>
          </p:cNvPr>
          <p:cNvSpPr>
            <a:spLocks noGrp="1"/>
          </p:cNvSpPr>
          <p:nvPr>
            <p:ph type="sldNum" sz="quarter" idx="12"/>
          </p:nvPr>
        </p:nvSpPr>
        <p:spPr/>
        <p:txBody>
          <a:bodyPr/>
          <a:lstStyle/>
          <a:p>
            <a:pPr>
              <a:defRPr/>
            </a:pPr>
            <a:fld id="{36B5EA5A-BC32-A742-B11B-8E7414D5B535}" type="slidenum">
              <a:rPr lang="en-US" smtClean="0"/>
              <a:t>23</a:t>
            </a:fld>
            <a:endParaRPr lang="en-US"/>
          </a:p>
        </p:txBody>
      </p:sp>
      <p:sp>
        <p:nvSpPr>
          <p:cNvPr id="5" name="Footer Placeholder 4">
            <a:extLst>
              <a:ext uri="{FF2B5EF4-FFF2-40B4-BE49-F238E27FC236}">
                <a16:creationId xmlns:a16="http://schemas.microsoft.com/office/drawing/2014/main" id="{5C97815A-E4C4-AAF2-172E-7F2224DAAE11}"/>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sp>
        <p:nvSpPr>
          <p:cNvPr id="6" name="Right Brace 5">
            <a:extLst>
              <a:ext uri="{FF2B5EF4-FFF2-40B4-BE49-F238E27FC236}">
                <a16:creationId xmlns:a16="http://schemas.microsoft.com/office/drawing/2014/main" id="{A441EAA7-897C-F53C-A7A7-EC6CCB42EA30}"/>
              </a:ext>
            </a:extLst>
          </p:cNvPr>
          <p:cNvSpPr/>
          <p:nvPr/>
        </p:nvSpPr>
        <p:spPr>
          <a:xfrm>
            <a:off x="7104112" y="1592263"/>
            <a:ext cx="576064" cy="4608512"/>
          </a:xfrm>
          <a:prstGeom prst="rightBrace">
            <a:avLst/>
          </a:prstGeom>
          <a:ln w="57150">
            <a:solidFill>
              <a:schemeClr val="accent2"/>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Content Placeholder 1">
            <a:extLst>
              <a:ext uri="{FF2B5EF4-FFF2-40B4-BE49-F238E27FC236}">
                <a16:creationId xmlns:a16="http://schemas.microsoft.com/office/drawing/2014/main" id="{C619E8E5-2A2D-2EEB-E566-53892F0E2248}"/>
              </a:ext>
            </a:extLst>
          </p:cNvPr>
          <p:cNvSpPr txBox="1">
            <a:spLocks/>
          </p:cNvSpPr>
          <p:nvPr/>
        </p:nvSpPr>
        <p:spPr bwMode="auto">
          <a:xfrm>
            <a:off x="8046644" y="2357560"/>
            <a:ext cx="3672408" cy="317328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spcBef>
                <a:spcPts val="600"/>
              </a:spcBef>
              <a:buFont typeface="Arial" panose="020B0604020202020204" pitchFamily="34" charset="0"/>
              <a:buChar char="•"/>
            </a:pPr>
            <a:r>
              <a:rPr lang="en-US" sz="2000" dirty="0">
                <a:solidFill>
                  <a:schemeClr val="tx1"/>
                </a:solidFill>
              </a:rPr>
              <a:t>Preliminary HIP and SPS Cladding  trials w/ Ta2.5W &amp; core materials</a:t>
            </a:r>
          </a:p>
          <a:p>
            <a:pPr marL="342900" indent="-342900">
              <a:spcBef>
                <a:spcPts val="600"/>
              </a:spcBef>
              <a:buFont typeface="Arial" panose="020B0604020202020204" pitchFamily="34" charset="0"/>
              <a:buChar char="•"/>
            </a:pPr>
            <a:r>
              <a:rPr lang="en-US" sz="2000" dirty="0">
                <a:solidFill>
                  <a:schemeClr val="tx1"/>
                </a:solidFill>
              </a:rPr>
              <a:t>Prototype manufacturing</a:t>
            </a:r>
          </a:p>
          <a:p>
            <a:pPr marL="342900" indent="-342900">
              <a:spcBef>
                <a:spcPts val="600"/>
              </a:spcBef>
              <a:buFont typeface="Arial" panose="020B0604020202020204" pitchFamily="34" charset="0"/>
              <a:buChar char="•"/>
            </a:pPr>
            <a:r>
              <a:rPr lang="en-US" sz="2000" dirty="0">
                <a:solidFill>
                  <a:schemeClr val="tx1"/>
                </a:solidFill>
              </a:rPr>
              <a:t>Extensive material &amp; </a:t>
            </a:r>
            <a:r>
              <a:rPr lang="en-US" sz="2000" dirty="0" err="1">
                <a:solidFill>
                  <a:schemeClr val="tx1"/>
                </a:solidFill>
              </a:rPr>
              <a:t>HIPed</a:t>
            </a:r>
            <a:r>
              <a:rPr lang="en-US" sz="2000" dirty="0">
                <a:solidFill>
                  <a:schemeClr val="tx1"/>
                </a:solidFill>
              </a:rPr>
              <a:t> cladding characterization</a:t>
            </a:r>
          </a:p>
          <a:p>
            <a:pPr marL="342900" indent="-342900">
              <a:spcBef>
                <a:spcPts val="600"/>
              </a:spcBef>
              <a:buFont typeface="Arial" panose="020B0604020202020204" pitchFamily="34" charset="0"/>
              <a:buChar char="•"/>
            </a:pPr>
            <a:r>
              <a:rPr lang="en-US" sz="2000" dirty="0">
                <a:solidFill>
                  <a:schemeClr val="tx1"/>
                </a:solidFill>
              </a:rPr>
              <a:t>Prototype beam tests</a:t>
            </a:r>
          </a:p>
          <a:p>
            <a:pPr marL="342900" indent="-342900">
              <a:spcBef>
                <a:spcPts val="600"/>
              </a:spcBef>
              <a:buFont typeface="Arial" panose="020B0604020202020204" pitchFamily="34" charset="0"/>
              <a:buChar char="•"/>
            </a:pPr>
            <a:r>
              <a:rPr lang="en-US" sz="2000" dirty="0">
                <a:solidFill>
                  <a:schemeClr val="tx1"/>
                </a:solidFill>
              </a:rPr>
              <a:t>Post Irradiation Examination</a:t>
            </a:r>
          </a:p>
          <a:p>
            <a:pPr marL="342900" indent="-342900">
              <a:spcBef>
                <a:spcPts val="600"/>
              </a:spcBef>
              <a:buFont typeface="Arial" panose="020B0604020202020204" pitchFamily="34" charset="0"/>
              <a:buChar char="•"/>
            </a:pPr>
            <a:endParaRPr lang="en-US" sz="2000" b="0" dirty="0"/>
          </a:p>
          <a:p>
            <a:pPr marL="342900" indent="-342900">
              <a:spcBef>
                <a:spcPts val="600"/>
              </a:spcBef>
              <a:buFont typeface="Arial" panose="020B0604020202020204" pitchFamily="34" charset="0"/>
              <a:buChar char="•"/>
            </a:pPr>
            <a:endParaRPr lang="en-GB" sz="2000" b="0" dirty="0"/>
          </a:p>
        </p:txBody>
      </p:sp>
    </p:spTree>
    <p:extLst>
      <p:ext uri="{BB962C8B-B14F-4D97-AF65-F5344CB8AC3E}">
        <p14:creationId xmlns:p14="http://schemas.microsoft.com/office/powerpoint/2010/main" val="3436949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32C0FA-8E91-7865-74DC-7BDFC757395B}"/>
              </a:ext>
            </a:extLst>
          </p:cNvPr>
          <p:cNvSpPr>
            <a:spLocks noGrp="1"/>
          </p:cNvSpPr>
          <p:nvPr>
            <p:ph idx="1"/>
          </p:nvPr>
        </p:nvSpPr>
        <p:spPr>
          <a:xfrm>
            <a:off x="407989" y="1592263"/>
            <a:ext cx="5363156" cy="4608512"/>
          </a:xfrm>
        </p:spPr>
        <p:txBody>
          <a:bodyPr/>
          <a:lstStyle/>
          <a:p>
            <a:pPr>
              <a:spcBef>
                <a:spcPts val="600"/>
              </a:spcBef>
            </a:pPr>
            <a:r>
              <a:rPr lang="en-GB" sz="2400" dirty="0">
                <a:solidFill>
                  <a:schemeClr val="tx1"/>
                </a:solidFill>
              </a:rPr>
              <a:t>Preliminary HIP and SPS Cladding  trials w/ Ta2.5W</a:t>
            </a:r>
          </a:p>
          <a:p>
            <a:pPr marL="342900" indent="-342900">
              <a:spcBef>
                <a:spcPts val="600"/>
              </a:spcBef>
              <a:buFont typeface="Arial" panose="020B0604020202020204" pitchFamily="34" charset="0"/>
              <a:buChar char="•"/>
            </a:pPr>
            <a:r>
              <a:rPr lang="en-GB" sz="1800" b="0" dirty="0"/>
              <a:t>Assembly with EBW &amp; joining via hot isostatic pressing (HIP)</a:t>
            </a:r>
          </a:p>
          <a:p>
            <a:pPr>
              <a:spcBef>
                <a:spcPts val="600"/>
              </a:spcBef>
            </a:pPr>
            <a:r>
              <a:rPr lang="en-GB" sz="1800" b="0" u="sng" dirty="0"/>
              <a:t>Scope</a:t>
            </a:r>
          </a:p>
          <a:p>
            <a:pPr marL="342900" indent="-342900">
              <a:spcBef>
                <a:spcPts val="600"/>
              </a:spcBef>
              <a:buFont typeface="Arial" panose="020B0604020202020204" pitchFamily="34" charset="0"/>
              <a:buChar char="•"/>
            </a:pPr>
            <a:r>
              <a:rPr lang="en-GB" sz="1800" b="0" dirty="0"/>
              <a:t>Comparing two Heating cycles (1200°C/150MPa 1400°C/200MPa)</a:t>
            </a:r>
          </a:p>
          <a:p>
            <a:pPr marL="342900" indent="-342900">
              <a:spcBef>
                <a:spcPts val="600"/>
              </a:spcBef>
              <a:buFont typeface="Arial" panose="020B0604020202020204" pitchFamily="34" charset="0"/>
              <a:buChar char="•"/>
            </a:pPr>
            <a:r>
              <a:rPr lang="en-GB" sz="1800" b="0" dirty="0"/>
              <a:t>TZM//TZM &amp; W//W via HIP w/wo interface Ta Foil</a:t>
            </a:r>
          </a:p>
          <a:p>
            <a:pPr marL="342900" indent="-342900">
              <a:spcBef>
                <a:spcPts val="600"/>
              </a:spcBef>
              <a:buFont typeface="Arial" panose="020B0604020202020204" pitchFamily="34" charset="0"/>
              <a:buChar char="•"/>
            </a:pPr>
            <a:r>
              <a:rPr lang="en-GB" sz="1800" b="0" dirty="0"/>
              <a:t>Ta2.5W vs Ta cladded on W and TZM, w/wo interface foil</a:t>
            </a:r>
          </a:p>
          <a:p>
            <a:pPr>
              <a:spcBef>
                <a:spcPts val="600"/>
              </a:spcBef>
            </a:pPr>
            <a:r>
              <a:rPr lang="en-GB" sz="1800" b="0" u="sng" dirty="0"/>
              <a:t>Methodology</a:t>
            </a:r>
            <a:r>
              <a:rPr lang="en-GB" sz="1800" b="0" dirty="0"/>
              <a:t> </a:t>
            </a:r>
          </a:p>
          <a:p>
            <a:pPr marL="342900" indent="-342900">
              <a:spcBef>
                <a:spcPts val="600"/>
              </a:spcBef>
              <a:buFont typeface="Arial" panose="020B0604020202020204" pitchFamily="34" charset="0"/>
              <a:buChar char="•"/>
            </a:pPr>
            <a:r>
              <a:rPr lang="en-GB" sz="1800" b="0" dirty="0"/>
              <a:t>Microstructure w/ optical and electron microscopy</a:t>
            </a:r>
          </a:p>
          <a:p>
            <a:pPr marL="342900" indent="-342900">
              <a:spcBef>
                <a:spcPts val="600"/>
              </a:spcBef>
              <a:buFont typeface="Arial" panose="020B0604020202020204" pitchFamily="34" charset="0"/>
              <a:buChar char="•"/>
            </a:pPr>
            <a:r>
              <a:rPr lang="en-GB" sz="1800" b="0" dirty="0"/>
              <a:t> k (RT-300°C) and </a:t>
            </a:r>
            <a:r>
              <a:rPr lang="el-GR" sz="1800" b="0" dirty="0"/>
              <a:t>ρ</a:t>
            </a:r>
            <a:r>
              <a:rPr lang="en-GB" sz="1800" b="0" dirty="0"/>
              <a:t> measurements</a:t>
            </a:r>
          </a:p>
          <a:p>
            <a:pPr marL="342900" indent="-342900">
              <a:spcBef>
                <a:spcPts val="600"/>
              </a:spcBef>
              <a:buFont typeface="Arial" panose="020B0604020202020204" pitchFamily="34" charset="0"/>
              <a:buChar char="•"/>
            </a:pPr>
            <a:r>
              <a:rPr lang="en-GB" sz="1800" b="0" dirty="0"/>
              <a:t>Mechanical characterization of interfaces</a:t>
            </a:r>
          </a:p>
          <a:p>
            <a:pPr>
              <a:spcBef>
                <a:spcPts val="600"/>
              </a:spcBef>
            </a:pPr>
            <a:endParaRPr lang="en-GB" sz="1800" b="0" dirty="0"/>
          </a:p>
        </p:txBody>
      </p:sp>
      <p:sp>
        <p:nvSpPr>
          <p:cNvPr id="3" name="Title 2">
            <a:extLst>
              <a:ext uri="{FF2B5EF4-FFF2-40B4-BE49-F238E27FC236}">
                <a16:creationId xmlns:a16="http://schemas.microsoft.com/office/drawing/2014/main" id="{99AC857F-487B-2C50-02B7-E75B47DAB58B}"/>
              </a:ext>
            </a:extLst>
          </p:cNvPr>
          <p:cNvSpPr>
            <a:spLocks noGrp="1"/>
          </p:cNvSpPr>
          <p:nvPr>
            <p:ph type="title"/>
          </p:nvPr>
        </p:nvSpPr>
        <p:spPr/>
        <p:txBody>
          <a:bodyPr/>
          <a:lstStyle/>
          <a:p>
            <a:r>
              <a:rPr lang="en-US" dirty="0"/>
              <a:t>Ta2.5W cladding</a:t>
            </a:r>
            <a:endParaRPr lang="en-GB" dirty="0"/>
          </a:p>
        </p:txBody>
      </p:sp>
      <p:sp>
        <p:nvSpPr>
          <p:cNvPr id="4" name="Slide Number Placeholder 3">
            <a:extLst>
              <a:ext uri="{FF2B5EF4-FFF2-40B4-BE49-F238E27FC236}">
                <a16:creationId xmlns:a16="http://schemas.microsoft.com/office/drawing/2014/main" id="{E34AC92E-7D7E-3CC5-5BE3-CA6A3FB17B6C}"/>
              </a:ext>
            </a:extLst>
          </p:cNvPr>
          <p:cNvSpPr>
            <a:spLocks noGrp="1"/>
          </p:cNvSpPr>
          <p:nvPr>
            <p:ph type="sldNum" sz="quarter" idx="12"/>
          </p:nvPr>
        </p:nvSpPr>
        <p:spPr/>
        <p:txBody>
          <a:bodyPr/>
          <a:lstStyle/>
          <a:p>
            <a:pPr>
              <a:defRPr/>
            </a:pPr>
            <a:fld id="{36B5EA5A-BC32-A742-B11B-8E7414D5B535}" type="slidenum">
              <a:rPr lang="en-US" smtClean="0"/>
              <a:t>24</a:t>
            </a:fld>
            <a:endParaRPr lang="en-US"/>
          </a:p>
        </p:txBody>
      </p:sp>
      <p:sp>
        <p:nvSpPr>
          <p:cNvPr id="5" name="Footer Placeholder 4">
            <a:extLst>
              <a:ext uri="{FF2B5EF4-FFF2-40B4-BE49-F238E27FC236}">
                <a16:creationId xmlns:a16="http://schemas.microsoft.com/office/drawing/2014/main" id="{5C97815A-E4C4-AAF2-172E-7F2224DAAE11}"/>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grpSp>
        <p:nvGrpSpPr>
          <p:cNvPr id="6" name="Group 5">
            <a:extLst>
              <a:ext uri="{FF2B5EF4-FFF2-40B4-BE49-F238E27FC236}">
                <a16:creationId xmlns:a16="http://schemas.microsoft.com/office/drawing/2014/main" id="{DD9BBB65-D3C9-A587-E580-796210C5D8B5}"/>
              </a:ext>
            </a:extLst>
          </p:cNvPr>
          <p:cNvGrpSpPr/>
          <p:nvPr/>
        </p:nvGrpSpPr>
        <p:grpSpPr>
          <a:xfrm>
            <a:off x="5886950" y="2416163"/>
            <a:ext cx="6176964" cy="3491282"/>
            <a:chOff x="6293802" y="1266527"/>
            <a:chExt cx="5338671" cy="3017471"/>
          </a:xfrm>
        </p:grpSpPr>
        <p:pic>
          <p:nvPicPr>
            <p:cNvPr id="7" name="Picture 6">
              <a:extLst>
                <a:ext uri="{FF2B5EF4-FFF2-40B4-BE49-F238E27FC236}">
                  <a16:creationId xmlns:a16="http://schemas.microsoft.com/office/drawing/2014/main" id="{D764C8E2-5C67-7774-6829-7D494A3A836D}"/>
                </a:ext>
              </a:extLst>
            </p:cNvPr>
            <p:cNvPicPr>
              <a:picLocks noChangeAspect="1"/>
            </p:cNvPicPr>
            <p:nvPr/>
          </p:nvPicPr>
          <p:blipFill>
            <a:blip r:embed="rId2"/>
            <a:stretch>
              <a:fillRect/>
            </a:stretch>
          </p:blipFill>
          <p:spPr>
            <a:xfrm>
              <a:off x="6315791" y="2926403"/>
              <a:ext cx="2523744" cy="1281589"/>
            </a:xfrm>
            <a:prstGeom prst="rect">
              <a:avLst/>
            </a:prstGeom>
          </p:spPr>
        </p:pic>
        <p:pic>
          <p:nvPicPr>
            <p:cNvPr id="8" name="Picture 7">
              <a:extLst>
                <a:ext uri="{FF2B5EF4-FFF2-40B4-BE49-F238E27FC236}">
                  <a16:creationId xmlns:a16="http://schemas.microsoft.com/office/drawing/2014/main" id="{D3D308A6-7A6E-A5B5-DCA0-A01C8B5907F1}"/>
                </a:ext>
              </a:extLst>
            </p:cNvPr>
            <p:cNvPicPr>
              <a:picLocks noChangeAspect="1"/>
            </p:cNvPicPr>
            <p:nvPr/>
          </p:nvPicPr>
          <p:blipFill>
            <a:blip r:embed="rId3"/>
            <a:stretch>
              <a:fillRect/>
            </a:stretch>
          </p:blipFill>
          <p:spPr>
            <a:xfrm>
              <a:off x="8929739" y="2902994"/>
              <a:ext cx="2637594" cy="1304998"/>
            </a:xfrm>
            <a:prstGeom prst="rect">
              <a:avLst/>
            </a:prstGeom>
          </p:spPr>
        </p:pic>
        <p:pic>
          <p:nvPicPr>
            <p:cNvPr id="9" name="Picture 8">
              <a:extLst>
                <a:ext uri="{FF2B5EF4-FFF2-40B4-BE49-F238E27FC236}">
                  <a16:creationId xmlns:a16="http://schemas.microsoft.com/office/drawing/2014/main" id="{A0709BC6-3639-E942-ED29-E5B745EFB462}"/>
                </a:ext>
              </a:extLst>
            </p:cNvPr>
            <p:cNvPicPr>
              <a:picLocks noChangeAspect="1"/>
            </p:cNvPicPr>
            <p:nvPr/>
          </p:nvPicPr>
          <p:blipFill>
            <a:blip r:embed="rId4"/>
            <a:stretch>
              <a:fillRect/>
            </a:stretch>
          </p:blipFill>
          <p:spPr>
            <a:xfrm>
              <a:off x="8938692" y="1513431"/>
              <a:ext cx="1906742" cy="1243346"/>
            </a:xfrm>
            <a:prstGeom prst="rect">
              <a:avLst/>
            </a:prstGeom>
          </p:spPr>
        </p:pic>
        <p:sp>
          <p:nvSpPr>
            <p:cNvPr id="10" name="Rectangle 12">
              <a:extLst>
                <a:ext uri="{FF2B5EF4-FFF2-40B4-BE49-F238E27FC236}">
                  <a16:creationId xmlns:a16="http://schemas.microsoft.com/office/drawing/2014/main" id="{8C6F8B47-552C-77D1-9D6E-1D8B50C41BB9}"/>
                </a:ext>
              </a:extLst>
            </p:cNvPr>
            <p:cNvSpPr/>
            <p:nvPr/>
          </p:nvSpPr>
          <p:spPr>
            <a:xfrm>
              <a:off x="6323490" y="1286073"/>
              <a:ext cx="5308983" cy="2997925"/>
            </a:xfrm>
            <a:custGeom>
              <a:avLst/>
              <a:gdLst>
                <a:gd name="connsiteX0" fmla="*/ 0 w 5325029"/>
                <a:gd name="connsiteY0" fmla="*/ 0 h 1358214"/>
                <a:gd name="connsiteX1" fmla="*/ 5325029 w 5325029"/>
                <a:gd name="connsiteY1" fmla="*/ 0 h 1358214"/>
                <a:gd name="connsiteX2" fmla="*/ 5325029 w 5325029"/>
                <a:gd name="connsiteY2" fmla="*/ 1358214 h 1358214"/>
                <a:gd name="connsiteX3" fmla="*/ 0 w 5325029"/>
                <a:gd name="connsiteY3" fmla="*/ 1358214 h 1358214"/>
                <a:gd name="connsiteX4" fmla="*/ 0 w 5325029"/>
                <a:gd name="connsiteY4" fmla="*/ 0 h 1358214"/>
                <a:gd name="connsiteX0" fmla="*/ 0 w 5325029"/>
                <a:gd name="connsiteY0" fmla="*/ 6854 h 1365068"/>
                <a:gd name="connsiteX1" fmla="*/ 2620845 w 5325029"/>
                <a:gd name="connsiteY1" fmla="*/ 0 h 1365068"/>
                <a:gd name="connsiteX2" fmla="*/ 5325029 w 5325029"/>
                <a:gd name="connsiteY2" fmla="*/ 6854 h 1365068"/>
                <a:gd name="connsiteX3" fmla="*/ 5325029 w 5325029"/>
                <a:gd name="connsiteY3" fmla="*/ 1365068 h 1365068"/>
                <a:gd name="connsiteX4" fmla="*/ 0 w 5325029"/>
                <a:gd name="connsiteY4" fmla="*/ 1365068 h 1365068"/>
                <a:gd name="connsiteX5" fmla="*/ 0 w 5325029"/>
                <a:gd name="connsiteY5" fmla="*/ 6854 h 1365068"/>
                <a:gd name="connsiteX0" fmla="*/ 0 w 5325029"/>
                <a:gd name="connsiteY0" fmla="*/ 6854 h 1365068"/>
                <a:gd name="connsiteX1" fmla="*/ 2620845 w 5325029"/>
                <a:gd name="connsiteY1" fmla="*/ 0 h 1365068"/>
                <a:gd name="connsiteX2" fmla="*/ 3750782 w 5325029"/>
                <a:gd name="connsiteY2" fmla="*/ 0 h 1365068"/>
                <a:gd name="connsiteX3" fmla="*/ 5325029 w 5325029"/>
                <a:gd name="connsiteY3" fmla="*/ 6854 h 1365068"/>
                <a:gd name="connsiteX4" fmla="*/ 5325029 w 5325029"/>
                <a:gd name="connsiteY4" fmla="*/ 1365068 h 1365068"/>
                <a:gd name="connsiteX5" fmla="*/ 0 w 5325029"/>
                <a:gd name="connsiteY5" fmla="*/ 1365068 h 1365068"/>
                <a:gd name="connsiteX6" fmla="*/ 0 w 5325029"/>
                <a:gd name="connsiteY6" fmla="*/ 6854 h 1365068"/>
                <a:gd name="connsiteX0" fmla="*/ 0 w 5325029"/>
                <a:gd name="connsiteY0" fmla="*/ 1561334 h 2919548"/>
                <a:gd name="connsiteX1" fmla="*/ 2620845 w 5325029"/>
                <a:gd name="connsiteY1" fmla="*/ 1554480 h 2919548"/>
                <a:gd name="connsiteX2" fmla="*/ 2633907 w 5325029"/>
                <a:gd name="connsiteY2" fmla="*/ 0 h 2919548"/>
                <a:gd name="connsiteX3" fmla="*/ 5325029 w 5325029"/>
                <a:gd name="connsiteY3" fmla="*/ 1561334 h 2919548"/>
                <a:gd name="connsiteX4" fmla="*/ 5325029 w 5325029"/>
                <a:gd name="connsiteY4" fmla="*/ 2919548 h 2919548"/>
                <a:gd name="connsiteX5" fmla="*/ 0 w 5325029"/>
                <a:gd name="connsiteY5" fmla="*/ 2919548 h 2919548"/>
                <a:gd name="connsiteX6" fmla="*/ 0 w 5325029"/>
                <a:gd name="connsiteY6" fmla="*/ 1561334 h 2919548"/>
                <a:gd name="connsiteX0" fmla="*/ 0 w 5344624"/>
                <a:gd name="connsiteY0" fmla="*/ 1567543 h 2925757"/>
                <a:gd name="connsiteX1" fmla="*/ 2620845 w 5344624"/>
                <a:gd name="connsiteY1" fmla="*/ 1560689 h 2925757"/>
                <a:gd name="connsiteX2" fmla="*/ 2633907 w 5344624"/>
                <a:gd name="connsiteY2" fmla="*/ 6209 h 2925757"/>
                <a:gd name="connsiteX3" fmla="*/ 5344624 w 5344624"/>
                <a:gd name="connsiteY3" fmla="*/ 0 h 2925757"/>
                <a:gd name="connsiteX4" fmla="*/ 5325029 w 5344624"/>
                <a:gd name="connsiteY4" fmla="*/ 2925757 h 2925757"/>
                <a:gd name="connsiteX5" fmla="*/ 0 w 5344624"/>
                <a:gd name="connsiteY5" fmla="*/ 2925757 h 2925757"/>
                <a:gd name="connsiteX6" fmla="*/ 0 w 5344624"/>
                <a:gd name="connsiteY6" fmla="*/ 1567543 h 2925757"/>
                <a:gd name="connsiteX0" fmla="*/ 0 w 5344624"/>
                <a:gd name="connsiteY0" fmla="*/ 1639711 h 2997925"/>
                <a:gd name="connsiteX1" fmla="*/ 2620845 w 5344624"/>
                <a:gd name="connsiteY1" fmla="*/ 1632857 h 2997925"/>
                <a:gd name="connsiteX2" fmla="*/ 2627348 w 5344624"/>
                <a:gd name="connsiteY2" fmla="*/ 0 h 2997925"/>
                <a:gd name="connsiteX3" fmla="*/ 5344624 w 5344624"/>
                <a:gd name="connsiteY3" fmla="*/ 72168 h 2997925"/>
                <a:gd name="connsiteX4" fmla="*/ 5325029 w 5344624"/>
                <a:gd name="connsiteY4" fmla="*/ 2997925 h 2997925"/>
                <a:gd name="connsiteX5" fmla="*/ 0 w 5344624"/>
                <a:gd name="connsiteY5" fmla="*/ 2997925 h 2997925"/>
                <a:gd name="connsiteX6" fmla="*/ 0 w 5344624"/>
                <a:gd name="connsiteY6" fmla="*/ 1639711 h 2997925"/>
                <a:gd name="connsiteX0" fmla="*/ 0 w 5331506"/>
                <a:gd name="connsiteY0" fmla="*/ 1639711 h 2997925"/>
                <a:gd name="connsiteX1" fmla="*/ 2620845 w 5331506"/>
                <a:gd name="connsiteY1" fmla="*/ 1632857 h 2997925"/>
                <a:gd name="connsiteX2" fmla="*/ 2627348 w 5331506"/>
                <a:gd name="connsiteY2" fmla="*/ 0 h 2997925"/>
                <a:gd name="connsiteX3" fmla="*/ 5331506 w 5331506"/>
                <a:gd name="connsiteY3" fmla="*/ 13385 h 2997925"/>
                <a:gd name="connsiteX4" fmla="*/ 5325029 w 5331506"/>
                <a:gd name="connsiteY4" fmla="*/ 2997925 h 2997925"/>
                <a:gd name="connsiteX5" fmla="*/ 0 w 5331506"/>
                <a:gd name="connsiteY5" fmla="*/ 2997925 h 2997925"/>
                <a:gd name="connsiteX6" fmla="*/ 0 w 5331506"/>
                <a:gd name="connsiteY6" fmla="*/ 1639711 h 2997925"/>
                <a:gd name="connsiteX0" fmla="*/ 0 w 5331506"/>
                <a:gd name="connsiteY0" fmla="*/ 1639711 h 2997925"/>
                <a:gd name="connsiteX1" fmla="*/ 2620845 w 5331506"/>
                <a:gd name="connsiteY1" fmla="*/ 1632857 h 2997925"/>
                <a:gd name="connsiteX2" fmla="*/ 2627348 w 5331506"/>
                <a:gd name="connsiteY2" fmla="*/ 0 h 2997925"/>
                <a:gd name="connsiteX3" fmla="*/ 5331506 w 5331506"/>
                <a:gd name="connsiteY3" fmla="*/ 6854 h 2997925"/>
                <a:gd name="connsiteX4" fmla="*/ 5325029 w 5331506"/>
                <a:gd name="connsiteY4" fmla="*/ 2997925 h 2997925"/>
                <a:gd name="connsiteX5" fmla="*/ 0 w 5331506"/>
                <a:gd name="connsiteY5" fmla="*/ 2997925 h 2997925"/>
                <a:gd name="connsiteX6" fmla="*/ 0 w 5331506"/>
                <a:gd name="connsiteY6" fmla="*/ 1639711 h 299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31506" h="2997925">
                  <a:moveTo>
                    <a:pt x="0" y="1639711"/>
                  </a:moveTo>
                  <a:lnTo>
                    <a:pt x="2620845" y="1632857"/>
                  </a:lnTo>
                  <a:cubicBezTo>
                    <a:pt x="2623013" y="1088571"/>
                    <a:pt x="2625180" y="544286"/>
                    <a:pt x="2627348" y="0"/>
                  </a:cubicBezTo>
                  <a:lnTo>
                    <a:pt x="5331506" y="6854"/>
                  </a:lnTo>
                  <a:lnTo>
                    <a:pt x="5325029" y="2997925"/>
                  </a:lnTo>
                  <a:lnTo>
                    <a:pt x="0" y="2997925"/>
                  </a:lnTo>
                  <a:lnTo>
                    <a:pt x="0" y="1639711"/>
                  </a:lnTo>
                  <a:close/>
                </a:path>
              </a:pathLst>
            </a:cu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1" name="Picture 10">
              <a:extLst>
                <a:ext uri="{FF2B5EF4-FFF2-40B4-BE49-F238E27FC236}">
                  <a16:creationId xmlns:a16="http://schemas.microsoft.com/office/drawing/2014/main" id="{80A7CBD2-B0D3-E470-194C-78F213639045}"/>
                </a:ext>
              </a:extLst>
            </p:cNvPr>
            <p:cNvPicPr>
              <a:picLocks noChangeAspect="1"/>
            </p:cNvPicPr>
            <p:nvPr/>
          </p:nvPicPr>
          <p:blipFill rotWithShape="1">
            <a:blip r:embed="rId5"/>
            <a:srcRect r="3298"/>
            <a:stretch/>
          </p:blipFill>
          <p:spPr>
            <a:xfrm>
              <a:off x="6311772" y="1312909"/>
              <a:ext cx="2527763" cy="1508210"/>
            </a:xfrm>
            <a:prstGeom prst="rect">
              <a:avLst/>
            </a:prstGeom>
          </p:spPr>
        </p:pic>
        <p:sp>
          <p:nvSpPr>
            <p:cNvPr id="12" name="Rectangle 11">
              <a:extLst>
                <a:ext uri="{FF2B5EF4-FFF2-40B4-BE49-F238E27FC236}">
                  <a16:creationId xmlns:a16="http://schemas.microsoft.com/office/drawing/2014/main" id="{62B908E0-67D5-84D8-9F6C-98B07BE35966}"/>
                </a:ext>
              </a:extLst>
            </p:cNvPr>
            <p:cNvSpPr/>
            <p:nvPr/>
          </p:nvSpPr>
          <p:spPr>
            <a:xfrm>
              <a:off x="6323491" y="1286611"/>
              <a:ext cx="2534014" cy="1563786"/>
            </a:xfrm>
            <a:prstGeom prst="rect">
              <a:avLst/>
            </a:prstGeom>
            <a:noFill/>
            <a:ln w="19050">
              <a:solidFill>
                <a:srgbClr val="5AA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a:extLst>
                <a:ext uri="{FF2B5EF4-FFF2-40B4-BE49-F238E27FC236}">
                  <a16:creationId xmlns:a16="http://schemas.microsoft.com/office/drawing/2014/main" id="{53E2F404-19CC-E4D5-AAE4-EF50D66764A5}"/>
                </a:ext>
              </a:extLst>
            </p:cNvPr>
            <p:cNvSpPr txBox="1"/>
            <p:nvPr/>
          </p:nvSpPr>
          <p:spPr>
            <a:xfrm>
              <a:off x="8189562" y="3906503"/>
              <a:ext cx="1129076" cy="276999"/>
            </a:xfrm>
            <a:prstGeom prst="rect">
              <a:avLst/>
            </a:prstGeom>
            <a:solidFill>
              <a:schemeClr val="bg1"/>
            </a:solidFill>
          </p:spPr>
          <p:txBody>
            <a:bodyPr wrap="square" rtlCol="0">
              <a:spAutoFit/>
            </a:bodyPr>
            <a:lstStyle/>
            <a:p>
              <a:r>
                <a:rPr lang="en-GB" sz="1200" i="1" dirty="0">
                  <a:solidFill>
                    <a:srgbClr val="E49004"/>
                  </a:solidFill>
                </a:rPr>
                <a:t>Hot HIP cycle</a:t>
              </a:r>
            </a:p>
          </p:txBody>
        </p:sp>
        <p:sp>
          <p:nvSpPr>
            <p:cNvPr id="14" name="TextBox 13">
              <a:extLst>
                <a:ext uri="{FF2B5EF4-FFF2-40B4-BE49-F238E27FC236}">
                  <a16:creationId xmlns:a16="http://schemas.microsoft.com/office/drawing/2014/main" id="{2662E5DB-B37D-174A-C113-EED1720E0941}"/>
                </a:ext>
              </a:extLst>
            </p:cNvPr>
            <p:cNvSpPr txBox="1"/>
            <p:nvPr/>
          </p:nvSpPr>
          <p:spPr>
            <a:xfrm>
              <a:off x="6293802" y="1266527"/>
              <a:ext cx="806834" cy="461665"/>
            </a:xfrm>
            <a:prstGeom prst="rect">
              <a:avLst/>
            </a:prstGeom>
            <a:noFill/>
          </p:spPr>
          <p:txBody>
            <a:bodyPr wrap="square" rtlCol="0">
              <a:spAutoFit/>
            </a:bodyPr>
            <a:lstStyle/>
            <a:p>
              <a:r>
                <a:rPr lang="en-GB" sz="1200" i="1" dirty="0">
                  <a:solidFill>
                    <a:srgbClr val="5AA3D9"/>
                  </a:solidFill>
                </a:rPr>
                <a:t>Cold HIP cycle</a:t>
              </a:r>
            </a:p>
          </p:txBody>
        </p:sp>
      </p:grpSp>
      <p:pic>
        <p:nvPicPr>
          <p:cNvPr id="15" name="Picture 14">
            <a:extLst>
              <a:ext uri="{FF2B5EF4-FFF2-40B4-BE49-F238E27FC236}">
                <a16:creationId xmlns:a16="http://schemas.microsoft.com/office/drawing/2014/main" id="{7DA6B5C6-921C-F323-4735-F1D914AD3E8C}"/>
              </a:ext>
            </a:extLst>
          </p:cNvPr>
          <p:cNvPicPr>
            <a:picLocks noChangeAspect="1"/>
          </p:cNvPicPr>
          <p:nvPr/>
        </p:nvPicPr>
        <p:blipFill>
          <a:blip r:embed="rId6"/>
          <a:stretch>
            <a:fillRect/>
          </a:stretch>
        </p:blipFill>
        <p:spPr>
          <a:xfrm>
            <a:off x="6230943" y="967125"/>
            <a:ext cx="1451061" cy="1065742"/>
          </a:xfrm>
          <a:prstGeom prst="rect">
            <a:avLst/>
          </a:prstGeom>
        </p:spPr>
      </p:pic>
      <p:pic>
        <p:nvPicPr>
          <p:cNvPr id="16" name="Picture 15">
            <a:extLst>
              <a:ext uri="{FF2B5EF4-FFF2-40B4-BE49-F238E27FC236}">
                <a16:creationId xmlns:a16="http://schemas.microsoft.com/office/drawing/2014/main" id="{FEE8A823-975A-D222-CAD6-1BE68A8C79BC}"/>
              </a:ext>
            </a:extLst>
          </p:cNvPr>
          <p:cNvPicPr>
            <a:picLocks noChangeAspect="1"/>
          </p:cNvPicPr>
          <p:nvPr/>
        </p:nvPicPr>
        <p:blipFill>
          <a:blip r:embed="rId7"/>
          <a:stretch>
            <a:fillRect/>
          </a:stretch>
        </p:blipFill>
        <p:spPr>
          <a:xfrm>
            <a:off x="7757791" y="238886"/>
            <a:ext cx="2118572" cy="1793980"/>
          </a:xfrm>
          <a:prstGeom prst="rect">
            <a:avLst/>
          </a:prstGeom>
        </p:spPr>
      </p:pic>
      <p:pic>
        <p:nvPicPr>
          <p:cNvPr id="17" name="Picture 16">
            <a:extLst>
              <a:ext uri="{FF2B5EF4-FFF2-40B4-BE49-F238E27FC236}">
                <a16:creationId xmlns:a16="http://schemas.microsoft.com/office/drawing/2014/main" id="{4B9AB22E-A36D-B54B-DA7D-C2A358922D16}"/>
              </a:ext>
            </a:extLst>
          </p:cNvPr>
          <p:cNvPicPr>
            <a:picLocks noChangeAspect="1"/>
          </p:cNvPicPr>
          <p:nvPr/>
        </p:nvPicPr>
        <p:blipFill>
          <a:blip r:embed="rId8"/>
          <a:stretch>
            <a:fillRect/>
          </a:stretch>
        </p:blipFill>
        <p:spPr>
          <a:xfrm>
            <a:off x="10010823" y="548680"/>
            <a:ext cx="2066928" cy="1492781"/>
          </a:xfrm>
          <a:prstGeom prst="rect">
            <a:avLst/>
          </a:prstGeom>
        </p:spPr>
      </p:pic>
    </p:spTree>
    <p:extLst>
      <p:ext uri="{BB962C8B-B14F-4D97-AF65-F5344CB8AC3E}">
        <p14:creationId xmlns:p14="http://schemas.microsoft.com/office/powerpoint/2010/main" val="794722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32C0FA-8E91-7865-74DC-7BDFC757395B}"/>
              </a:ext>
            </a:extLst>
          </p:cNvPr>
          <p:cNvSpPr>
            <a:spLocks noGrp="1"/>
          </p:cNvSpPr>
          <p:nvPr>
            <p:ph idx="1"/>
          </p:nvPr>
        </p:nvSpPr>
        <p:spPr>
          <a:xfrm>
            <a:off x="407989" y="1592263"/>
            <a:ext cx="5363156" cy="4608512"/>
          </a:xfrm>
        </p:spPr>
        <p:txBody>
          <a:bodyPr/>
          <a:lstStyle/>
          <a:p>
            <a:pPr>
              <a:spcBef>
                <a:spcPts val="600"/>
              </a:spcBef>
            </a:pPr>
            <a:endParaRPr lang="en-GB" sz="2000" b="0" dirty="0"/>
          </a:p>
        </p:txBody>
      </p:sp>
      <p:sp>
        <p:nvSpPr>
          <p:cNvPr id="3" name="Title 2">
            <a:extLst>
              <a:ext uri="{FF2B5EF4-FFF2-40B4-BE49-F238E27FC236}">
                <a16:creationId xmlns:a16="http://schemas.microsoft.com/office/drawing/2014/main" id="{99AC857F-487B-2C50-02B7-E75B47DAB58B}"/>
              </a:ext>
            </a:extLst>
          </p:cNvPr>
          <p:cNvSpPr>
            <a:spLocks noGrp="1"/>
          </p:cNvSpPr>
          <p:nvPr>
            <p:ph type="title"/>
          </p:nvPr>
        </p:nvSpPr>
        <p:spPr/>
        <p:txBody>
          <a:bodyPr/>
          <a:lstStyle/>
          <a:p>
            <a:r>
              <a:rPr lang="en-US" dirty="0"/>
              <a:t>Ta2.5W cladding</a:t>
            </a:r>
            <a:endParaRPr lang="en-GB" dirty="0"/>
          </a:p>
        </p:txBody>
      </p:sp>
      <p:sp>
        <p:nvSpPr>
          <p:cNvPr id="4" name="Slide Number Placeholder 3">
            <a:extLst>
              <a:ext uri="{FF2B5EF4-FFF2-40B4-BE49-F238E27FC236}">
                <a16:creationId xmlns:a16="http://schemas.microsoft.com/office/drawing/2014/main" id="{E34AC92E-7D7E-3CC5-5BE3-CA6A3FB17B6C}"/>
              </a:ext>
            </a:extLst>
          </p:cNvPr>
          <p:cNvSpPr>
            <a:spLocks noGrp="1"/>
          </p:cNvSpPr>
          <p:nvPr>
            <p:ph type="sldNum" sz="quarter" idx="12"/>
          </p:nvPr>
        </p:nvSpPr>
        <p:spPr/>
        <p:txBody>
          <a:bodyPr/>
          <a:lstStyle/>
          <a:p>
            <a:pPr>
              <a:defRPr/>
            </a:pPr>
            <a:fld id="{36B5EA5A-BC32-A742-B11B-8E7414D5B535}" type="slidenum">
              <a:rPr lang="en-US" smtClean="0"/>
              <a:t>25</a:t>
            </a:fld>
            <a:endParaRPr lang="en-US"/>
          </a:p>
        </p:txBody>
      </p:sp>
      <p:sp>
        <p:nvSpPr>
          <p:cNvPr id="5" name="Footer Placeholder 4">
            <a:extLst>
              <a:ext uri="{FF2B5EF4-FFF2-40B4-BE49-F238E27FC236}">
                <a16:creationId xmlns:a16="http://schemas.microsoft.com/office/drawing/2014/main" id="{5C97815A-E4C4-AAF2-172E-7F2224DAAE11}"/>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18" name="Picture 17">
            <a:extLst>
              <a:ext uri="{FF2B5EF4-FFF2-40B4-BE49-F238E27FC236}">
                <a16:creationId xmlns:a16="http://schemas.microsoft.com/office/drawing/2014/main" id="{7B522F32-CC01-A399-F837-43F3A8A08942}"/>
              </a:ext>
            </a:extLst>
          </p:cNvPr>
          <p:cNvPicPr>
            <a:picLocks noChangeAspect="1"/>
          </p:cNvPicPr>
          <p:nvPr/>
        </p:nvPicPr>
        <p:blipFill>
          <a:blip r:embed="rId3"/>
          <a:stretch>
            <a:fillRect/>
          </a:stretch>
        </p:blipFill>
        <p:spPr>
          <a:xfrm>
            <a:off x="5460250" y="1069642"/>
            <a:ext cx="6469914" cy="2370937"/>
          </a:xfrm>
          <a:prstGeom prst="rect">
            <a:avLst/>
          </a:prstGeom>
        </p:spPr>
      </p:pic>
      <p:pic>
        <p:nvPicPr>
          <p:cNvPr id="19" name="Picture 18">
            <a:extLst>
              <a:ext uri="{FF2B5EF4-FFF2-40B4-BE49-F238E27FC236}">
                <a16:creationId xmlns:a16="http://schemas.microsoft.com/office/drawing/2014/main" id="{0DC8F664-669A-302D-E5A7-3067A247BDD2}"/>
              </a:ext>
            </a:extLst>
          </p:cNvPr>
          <p:cNvPicPr>
            <a:picLocks noChangeAspect="1"/>
          </p:cNvPicPr>
          <p:nvPr/>
        </p:nvPicPr>
        <p:blipFill>
          <a:blip r:embed="rId4"/>
          <a:stretch>
            <a:fillRect/>
          </a:stretch>
        </p:blipFill>
        <p:spPr>
          <a:xfrm>
            <a:off x="5691520" y="3440579"/>
            <a:ext cx="6424689" cy="2417424"/>
          </a:xfrm>
          <a:prstGeom prst="rect">
            <a:avLst/>
          </a:prstGeom>
        </p:spPr>
      </p:pic>
      <p:sp>
        <p:nvSpPr>
          <p:cNvPr id="20" name="TextBox 19">
            <a:extLst>
              <a:ext uri="{FF2B5EF4-FFF2-40B4-BE49-F238E27FC236}">
                <a16:creationId xmlns:a16="http://schemas.microsoft.com/office/drawing/2014/main" id="{E891009E-154F-CE8B-CAFB-4EEDC939547E}"/>
              </a:ext>
            </a:extLst>
          </p:cNvPr>
          <p:cNvSpPr txBox="1"/>
          <p:nvPr/>
        </p:nvSpPr>
        <p:spPr>
          <a:xfrm>
            <a:off x="6013210" y="5893569"/>
            <a:ext cx="5901872" cy="461665"/>
          </a:xfrm>
          <a:prstGeom prst="rect">
            <a:avLst/>
          </a:prstGeom>
          <a:noFill/>
        </p:spPr>
        <p:txBody>
          <a:bodyPr wrap="square" rtlCol="0">
            <a:spAutoFit/>
          </a:bodyPr>
          <a:lstStyle/>
          <a:p>
            <a:r>
              <a:rPr lang="en-GB" sz="1200" i="1" dirty="0"/>
              <a:t>Microstructural observations, tensile strength and conductivity measurements  for some of the studied interfaces (</a:t>
            </a:r>
            <a:r>
              <a:rPr lang="en-GB" sz="1200" i="1" dirty="0">
                <a:hlinkClick r:id="rId5"/>
              </a:rPr>
              <a:t>https://doi.org/10.1002/mdp2.101</a:t>
            </a:r>
            <a:r>
              <a:rPr lang="en-GB" sz="1200" i="1" dirty="0"/>
              <a:t> )</a:t>
            </a:r>
          </a:p>
        </p:txBody>
      </p:sp>
      <p:pic>
        <p:nvPicPr>
          <p:cNvPr id="23" name="Picture 22">
            <a:extLst>
              <a:ext uri="{FF2B5EF4-FFF2-40B4-BE49-F238E27FC236}">
                <a16:creationId xmlns:a16="http://schemas.microsoft.com/office/drawing/2014/main" id="{8D2F50AF-3EAD-3148-D64C-59A76AE644A3}"/>
              </a:ext>
            </a:extLst>
          </p:cNvPr>
          <p:cNvPicPr>
            <a:picLocks noChangeAspect="1"/>
          </p:cNvPicPr>
          <p:nvPr/>
        </p:nvPicPr>
        <p:blipFill>
          <a:blip r:embed="rId6"/>
          <a:stretch>
            <a:fillRect/>
          </a:stretch>
        </p:blipFill>
        <p:spPr>
          <a:xfrm>
            <a:off x="276918" y="4324700"/>
            <a:ext cx="5195833" cy="1979687"/>
          </a:xfrm>
          <a:prstGeom prst="rect">
            <a:avLst/>
          </a:prstGeom>
        </p:spPr>
      </p:pic>
      <p:pic>
        <p:nvPicPr>
          <p:cNvPr id="26" name="Picture 25">
            <a:extLst>
              <a:ext uri="{FF2B5EF4-FFF2-40B4-BE49-F238E27FC236}">
                <a16:creationId xmlns:a16="http://schemas.microsoft.com/office/drawing/2014/main" id="{3FA424A4-0AAC-C736-52CF-8EAE0867FE2F}"/>
              </a:ext>
            </a:extLst>
          </p:cNvPr>
          <p:cNvPicPr>
            <a:picLocks noChangeAspect="1"/>
          </p:cNvPicPr>
          <p:nvPr/>
        </p:nvPicPr>
        <p:blipFill>
          <a:blip r:embed="rId7"/>
          <a:stretch>
            <a:fillRect/>
          </a:stretch>
        </p:blipFill>
        <p:spPr>
          <a:xfrm>
            <a:off x="1352664" y="1340334"/>
            <a:ext cx="3775361" cy="2810798"/>
          </a:xfrm>
          <a:prstGeom prst="rect">
            <a:avLst/>
          </a:prstGeom>
          <a:ln w="38100">
            <a:solidFill>
              <a:schemeClr val="accent3"/>
            </a:solidFill>
          </a:ln>
        </p:spPr>
      </p:pic>
      <p:sp>
        <p:nvSpPr>
          <p:cNvPr id="27" name="Rectangle 26">
            <a:extLst>
              <a:ext uri="{FF2B5EF4-FFF2-40B4-BE49-F238E27FC236}">
                <a16:creationId xmlns:a16="http://schemas.microsoft.com/office/drawing/2014/main" id="{77291B0F-4B2F-DFC1-48C3-895678BA556E}"/>
              </a:ext>
            </a:extLst>
          </p:cNvPr>
          <p:cNvSpPr/>
          <p:nvPr/>
        </p:nvSpPr>
        <p:spPr>
          <a:xfrm>
            <a:off x="8760296" y="2326665"/>
            <a:ext cx="1512168" cy="106114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5C75818D-6A59-9B0D-13D2-E32D52792AC0}"/>
              </a:ext>
            </a:extLst>
          </p:cNvPr>
          <p:cNvSpPr txBox="1"/>
          <p:nvPr/>
        </p:nvSpPr>
        <p:spPr>
          <a:xfrm rot="21232468">
            <a:off x="281061" y="1002261"/>
            <a:ext cx="2880320" cy="523220"/>
          </a:xfrm>
          <a:prstGeom prst="rect">
            <a:avLst/>
          </a:prstGeom>
          <a:noFill/>
        </p:spPr>
        <p:txBody>
          <a:bodyPr wrap="square" rtlCol="0">
            <a:spAutoFit/>
          </a:bodyPr>
          <a:lstStyle/>
          <a:p>
            <a:r>
              <a:rPr lang="en-US" sz="1400" i="1" dirty="0">
                <a:solidFill>
                  <a:schemeClr val="accent3"/>
                </a:solidFill>
              </a:rPr>
              <a:t>V</a:t>
            </a:r>
            <a:r>
              <a:rPr lang="en-GB" sz="1400" i="1" dirty="0" err="1">
                <a:solidFill>
                  <a:schemeClr val="accent3"/>
                </a:solidFill>
              </a:rPr>
              <a:t>ery</a:t>
            </a:r>
            <a:r>
              <a:rPr lang="en-GB" sz="1400" i="1" dirty="0">
                <a:solidFill>
                  <a:schemeClr val="accent3"/>
                </a:solidFill>
              </a:rPr>
              <a:t> difficult to see any diffusion layer !</a:t>
            </a:r>
          </a:p>
        </p:txBody>
      </p:sp>
    </p:spTree>
    <p:extLst>
      <p:ext uri="{BB962C8B-B14F-4D97-AF65-F5344CB8AC3E}">
        <p14:creationId xmlns:p14="http://schemas.microsoft.com/office/powerpoint/2010/main" val="406157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D315E1-8741-7A11-C167-F6C4992F5918}"/>
              </a:ext>
            </a:extLst>
          </p:cNvPr>
          <p:cNvSpPr>
            <a:spLocks noGrp="1"/>
          </p:cNvSpPr>
          <p:nvPr>
            <p:ph type="title"/>
          </p:nvPr>
        </p:nvSpPr>
        <p:spPr/>
        <p:txBody>
          <a:bodyPr/>
          <a:lstStyle/>
          <a:p>
            <a:r>
              <a:rPr lang="en-US" dirty="0"/>
              <a:t>Ta2.5W cladding </a:t>
            </a:r>
            <a:r>
              <a:rPr lang="en-US" dirty="0">
                <a:solidFill>
                  <a:schemeClr val="accent3"/>
                </a:solidFill>
              </a:rPr>
              <a:t>– the caveat</a:t>
            </a:r>
            <a:endParaRPr lang="en-GB" dirty="0">
              <a:solidFill>
                <a:schemeClr val="accent3"/>
              </a:solidFill>
            </a:endParaRPr>
          </a:p>
        </p:txBody>
      </p:sp>
      <p:sp>
        <p:nvSpPr>
          <p:cNvPr id="6" name="Text Placeholder 5">
            <a:extLst>
              <a:ext uri="{FF2B5EF4-FFF2-40B4-BE49-F238E27FC236}">
                <a16:creationId xmlns:a16="http://schemas.microsoft.com/office/drawing/2014/main" id="{B03B0B89-A772-58FC-3D5A-D26A737D0DFF}"/>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41341410-6DB5-1EC4-3EFD-EB62D64055F8}"/>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73DA23EF-975B-A729-B5C7-9B9A2D007EE8}"/>
              </a:ext>
            </a:extLst>
          </p:cNvPr>
          <p:cNvSpPr>
            <a:spLocks noGrp="1"/>
          </p:cNvSpPr>
          <p:nvPr>
            <p:ph type="sldNum" sz="quarter" idx="12"/>
          </p:nvPr>
        </p:nvSpPr>
        <p:spPr/>
        <p:txBody>
          <a:bodyPr/>
          <a:lstStyle/>
          <a:p>
            <a:pPr>
              <a:defRPr/>
            </a:pPr>
            <a:fld id="{36B5EA5A-BC32-A742-B11B-8E7414D5B535}" type="slidenum">
              <a:rPr lang="en-US" smtClean="0"/>
              <a:t>26</a:t>
            </a:fld>
            <a:endParaRPr lang="en-US"/>
          </a:p>
        </p:txBody>
      </p:sp>
    </p:spTree>
    <p:extLst>
      <p:ext uri="{BB962C8B-B14F-4D97-AF65-F5344CB8AC3E}">
        <p14:creationId xmlns:p14="http://schemas.microsoft.com/office/powerpoint/2010/main" val="2300118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a:extLst>
              <a:ext uri="{FF2B5EF4-FFF2-40B4-BE49-F238E27FC236}">
                <a16:creationId xmlns:a16="http://schemas.microsoft.com/office/drawing/2014/main" id="{AE94C326-A0E7-D904-235C-0449F61EDE0F}"/>
              </a:ext>
            </a:extLst>
          </p:cNvPr>
          <p:cNvSpPr txBox="1">
            <a:spLocks/>
          </p:cNvSpPr>
          <p:nvPr/>
        </p:nvSpPr>
        <p:spPr bwMode="auto">
          <a:xfrm>
            <a:off x="407988" y="1628801"/>
            <a:ext cx="6673748" cy="457197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GB" sz="2400" dirty="0">
                <a:solidFill>
                  <a:schemeClr val="tx1"/>
                </a:solidFill>
              </a:rPr>
              <a:t>LOCA: Loss-of-Coolant Accident scenario</a:t>
            </a:r>
          </a:p>
          <a:p>
            <a:pPr marL="342900" indent="-342900">
              <a:buFont typeface="Arial" panose="020B0604020202020204" pitchFamily="34" charset="0"/>
              <a:buChar char="•"/>
            </a:pPr>
            <a:r>
              <a:rPr lang="en-GB" sz="2400" b="0" dirty="0"/>
              <a:t>Hypothetical scenario used as a criterion for assessing the safety of a nuclear installation during its design phase.</a:t>
            </a:r>
          </a:p>
          <a:p>
            <a:pPr marL="342900" indent="-342900">
              <a:buFont typeface="Arial" panose="020B0604020202020204" pitchFamily="34" charset="0"/>
              <a:buChar char="•"/>
            </a:pPr>
            <a:r>
              <a:rPr lang="en-GB" sz="2400" b="0" dirty="0"/>
              <a:t>Thermo-mechanical assessment in CDR</a:t>
            </a:r>
          </a:p>
          <a:p>
            <a:pPr marL="666900" lvl="1" indent="-342900">
              <a:buFont typeface="Arial" panose="020B0604020202020204" pitchFamily="34" charset="0"/>
              <a:buChar char="•"/>
            </a:pPr>
            <a:r>
              <a:rPr lang="en-GB" b="0" dirty="0"/>
              <a:t>Determine the temperature evolution of the target in a 2 years scenario after the accident.</a:t>
            </a:r>
          </a:p>
          <a:p>
            <a:pPr marL="666900" lvl="1" indent="-342900">
              <a:buFont typeface="Arial" panose="020B0604020202020204" pitchFamily="34" charset="0"/>
              <a:buChar char="•"/>
            </a:pPr>
            <a:r>
              <a:rPr lang="en-GB" b="0" dirty="0"/>
              <a:t>Depending on the assumptions, </a:t>
            </a:r>
            <a:r>
              <a:rPr lang="en-GB" b="0" u="sng" dirty="0"/>
              <a:t>T &gt; 300 C may be reached for prolonged periods ((O)weeks)</a:t>
            </a:r>
          </a:p>
          <a:p>
            <a:pPr marL="666900" lvl="1" indent="-342900">
              <a:buFont typeface="Arial" panose="020B0604020202020204" pitchFamily="34" charset="0"/>
              <a:buChar char="•"/>
            </a:pPr>
            <a:r>
              <a:rPr lang="en-GB" dirty="0">
                <a:solidFill>
                  <a:schemeClr val="accent3"/>
                </a:solidFill>
              </a:rPr>
              <a:t>&amp; we already know the cladding is the most critical element of the target core on a thermo-mechanical point of view</a:t>
            </a:r>
          </a:p>
          <a:p>
            <a:endParaRPr lang="fr-FR" sz="1000" b="0" i="1" dirty="0">
              <a:solidFill>
                <a:schemeClr val="tx1"/>
              </a:solidFill>
            </a:endParaRPr>
          </a:p>
        </p:txBody>
      </p:sp>
      <p:sp>
        <p:nvSpPr>
          <p:cNvPr id="3" name="Title 2">
            <a:extLst>
              <a:ext uri="{FF2B5EF4-FFF2-40B4-BE49-F238E27FC236}">
                <a16:creationId xmlns:a16="http://schemas.microsoft.com/office/drawing/2014/main" id="{99AC857F-487B-2C50-02B7-E75B47DAB58B}"/>
              </a:ext>
            </a:extLst>
          </p:cNvPr>
          <p:cNvSpPr>
            <a:spLocks noGrp="1"/>
          </p:cNvSpPr>
          <p:nvPr>
            <p:ph type="title"/>
          </p:nvPr>
        </p:nvSpPr>
        <p:spPr/>
        <p:txBody>
          <a:bodyPr/>
          <a:lstStyle/>
          <a:p>
            <a:r>
              <a:rPr lang="en-US" dirty="0"/>
              <a:t>Ta2.5W cladding – LOCA </a:t>
            </a:r>
            <a:endParaRPr lang="en-GB" dirty="0"/>
          </a:p>
        </p:txBody>
      </p:sp>
      <p:sp>
        <p:nvSpPr>
          <p:cNvPr id="4" name="Slide Number Placeholder 3">
            <a:extLst>
              <a:ext uri="{FF2B5EF4-FFF2-40B4-BE49-F238E27FC236}">
                <a16:creationId xmlns:a16="http://schemas.microsoft.com/office/drawing/2014/main" id="{E34AC92E-7D7E-3CC5-5BE3-CA6A3FB17B6C}"/>
              </a:ext>
            </a:extLst>
          </p:cNvPr>
          <p:cNvSpPr>
            <a:spLocks noGrp="1"/>
          </p:cNvSpPr>
          <p:nvPr>
            <p:ph type="sldNum" sz="quarter" idx="12"/>
          </p:nvPr>
        </p:nvSpPr>
        <p:spPr/>
        <p:txBody>
          <a:bodyPr/>
          <a:lstStyle/>
          <a:p>
            <a:pPr>
              <a:defRPr/>
            </a:pPr>
            <a:fld id="{36B5EA5A-BC32-A742-B11B-8E7414D5B535}" type="slidenum">
              <a:rPr lang="en-US" smtClean="0"/>
              <a:t>27</a:t>
            </a:fld>
            <a:endParaRPr lang="en-US"/>
          </a:p>
        </p:txBody>
      </p:sp>
      <p:sp>
        <p:nvSpPr>
          <p:cNvPr id="5" name="Footer Placeholder 4">
            <a:extLst>
              <a:ext uri="{FF2B5EF4-FFF2-40B4-BE49-F238E27FC236}">
                <a16:creationId xmlns:a16="http://schemas.microsoft.com/office/drawing/2014/main" id="{5C97815A-E4C4-AAF2-172E-7F2224DAAE11}"/>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1027" name="x_Picture 2">
            <a:extLst>
              <a:ext uri="{FF2B5EF4-FFF2-40B4-BE49-F238E27FC236}">
                <a16:creationId xmlns:a16="http://schemas.microsoft.com/office/drawing/2014/main" id="{E1C11F8B-876A-319D-E5F2-CB0BDEC61E8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04" t="3576" r="51296" b="19474"/>
          <a:stretch/>
        </p:blipFill>
        <p:spPr bwMode="auto">
          <a:xfrm>
            <a:off x="7334302" y="3411158"/>
            <a:ext cx="4067294" cy="2893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433F5632-D723-6F53-6837-6F81771308F0}"/>
              </a:ext>
            </a:extLst>
          </p:cNvPr>
          <p:cNvPicPr>
            <a:picLocks noChangeAspect="1"/>
          </p:cNvPicPr>
          <p:nvPr/>
        </p:nvPicPr>
        <p:blipFill>
          <a:blip r:embed="rId3"/>
          <a:stretch>
            <a:fillRect/>
          </a:stretch>
        </p:blipFill>
        <p:spPr>
          <a:xfrm>
            <a:off x="7081736" y="0"/>
            <a:ext cx="4257968" cy="3504345"/>
          </a:xfrm>
          <a:prstGeom prst="rect">
            <a:avLst/>
          </a:prstGeom>
        </p:spPr>
      </p:pic>
      <p:sp>
        <p:nvSpPr>
          <p:cNvPr id="2" name="Content Placeholder 1">
            <a:extLst>
              <a:ext uri="{FF2B5EF4-FFF2-40B4-BE49-F238E27FC236}">
                <a16:creationId xmlns:a16="http://schemas.microsoft.com/office/drawing/2014/main" id="{874A710B-60AB-2020-6E3B-84D94D123F70}"/>
              </a:ext>
            </a:extLst>
          </p:cNvPr>
          <p:cNvSpPr txBox="1">
            <a:spLocks/>
          </p:cNvSpPr>
          <p:nvPr/>
        </p:nvSpPr>
        <p:spPr bwMode="auto">
          <a:xfrm>
            <a:off x="125312" y="5952939"/>
            <a:ext cx="6572220" cy="495671"/>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r>
              <a:rPr lang="en-US" sz="1000" b="0" i="1" dirty="0">
                <a:solidFill>
                  <a:schemeClr val="tx1"/>
                </a:solidFill>
              </a:rPr>
              <a:t>Mena R., Ximenes R.F. and Calviani M. (2022), Loss-of-Coolant-Accident study for the Beam Dump Facility at CERN, NURETH-19 Conference </a:t>
            </a:r>
          </a:p>
          <a:p>
            <a:endParaRPr lang="fr-FR" sz="1000" b="0" i="1" dirty="0">
              <a:solidFill>
                <a:schemeClr val="tx1"/>
              </a:solidFill>
            </a:endParaRPr>
          </a:p>
        </p:txBody>
      </p:sp>
    </p:spTree>
    <p:extLst>
      <p:ext uri="{BB962C8B-B14F-4D97-AF65-F5344CB8AC3E}">
        <p14:creationId xmlns:p14="http://schemas.microsoft.com/office/powerpoint/2010/main" val="2936201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706681"/>
            <a:ext cx="6696123" cy="4276379"/>
          </a:xfrm>
        </p:spPr>
        <p:txBody>
          <a:bodyPr vert="horz" lIns="0" tIns="0" rIns="0" bIns="0" rtlCol="0" anchor="t">
            <a:noAutofit/>
          </a:bodyPr>
          <a:lstStyle/>
          <a:p>
            <a:pPr marL="342900" indent="-342900">
              <a:spcBef>
                <a:spcPts val="600"/>
              </a:spcBef>
              <a:buFont typeface="Wingdings" panose="05000000000000000000" pitchFamily="2" charset="2"/>
              <a:buChar char="Ø"/>
            </a:pPr>
            <a:r>
              <a:rPr lang="en-GB" b="0" dirty="0">
                <a:solidFill>
                  <a:schemeClr val="tx2"/>
                </a:solidFill>
              </a:rPr>
              <a:t>Decay heat on baseline target is considerable &amp; driven by cladding. </a:t>
            </a:r>
          </a:p>
          <a:p>
            <a:pPr marL="342900" indent="-342900">
              <a:spcBef>
                <a:spcPts val="600"/>
              </a:spcBef>
              <a:buFont typeface="Wingdings" panose="05000000000000000000" pitchFamily="2" charset="2"/>
              <a:buChar char="Ø"/>
            </a:pPr>
            <a:r>
              <a:rPr lang="en-GB" b="0" dirty="0">
                <a:solidFill>
                  <a:schemeClr val="tx2"/>
                </a:solidFill>
              </a:rPr>
              <a:t>Possibility of LOCA poses a critical safety risk </a:t>
            </a:r>
          </a:p>
          <a:p>
            <a:pPr marL="781200" lvl="1" indent="-457200">
              <a:spcBef>
                <a:spcPts val="600"/>
              </a:spcBef>
            </a:pPr>
            <a:r>
              <a:rPr lang="en-GB" b="0" dirty="0">
                <a:solidFill>
                  <a:schemeClr val="tx1"/>
                </a:solidFill>
                <a:sym typeface="Wingdings" panose="05000000000000000000" pitchFamily="2" charset="2"/>
              </a:rPr>
              <a:t> Address LOCA in detail </a:t>
            </a:r>
          </a:p>
          <a:p>
            <a:pPr marL="781200" lvl="1" indent="-457200">
              <a:spcBef>
                <a:spcPts val="600"/>
              </a:spcBef>
            </a:pPr>
            <a:r>
              <a:rPr lang="en-GB" dirty="0">
                <a:solidFill>
                  <a:schemeClr val="tx1"/>
                </a:solidFill>
                <a:sym typeface="Wingdings" panose="05000000000000000000" pitchFamily="2" charset="2"/>
              </a:rPr>
              <a:t></a:t>
            </a:r>
            <a:r>
              <a:rPr lang="en-GB" b="0" dirty="0">
                <a:solidFill>
                  <a:schemeClr val="tx1"/>
                </a:solidFill>
                <a:sym typeface="Wingdings" panose="05000000000000000000" pitchFamily="2" charset="2"/>
              </a:rPr>
              <a:t> look for alternative claddings</a:t>
            </a:r>
          </a:p>
          <a:p>
            <a:pPr lvl="1" indent="0">
              <a:spcBef>
                <a:spcPts val="600"/>
              </a:spcBef>
              <a:buNone/>
            </a:pPr>
            <a:endParaRPr lang="en-GB" dirty="0">
              <a:solidFill>
                <a:schemeClr val="tx2"/>
              </a:solidFill>
              <a:sym typeface="Wingdings" panose="05000000000000000000" pitchFamily="2" charset="2"/>
            </a:endParaRPr>
          </a:p>
          <a:p>
            <a:pPr lvl="1" indent="0" algn="ctr">
              <a:spcBef>
                <a:spcPts val="600"/>
              </a:spcBef>
              <a:buNone/>
            </a:pPr>
            <a:r>
              <a:rPr lang="en-GB" dirty="0">
                <a:solidFill>
                  <a:schemeClr val="tx2"/>
                </a:solidFill>
                <a:highlight>
                  <a:srgbClr val="FFFF00"/>
                </a:highlight>
                <a:sym typeface="Wingdings" panose="05000000000000000000" pitchFamily="2" charset="2"/>
              </a:rPr>
              <a:t> Ramiro &amp; Tina’s presentations </a:t>
            </a:r>
            <a:endParaRPr lang="en-GB" sz="2400" b="0" dirty="0">
              <a:solidFill>
                <a:schemeClr val="tx2"/>
              </a:solidFill>
              <a:highlight>
                <a:srgbClr val="FFFF00"/>
              </a:highlight>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US" dirty="0"/>
              <a:t>Cladding conclusions &amp;</a:t>
            </a:r>
            <a:br>
              <a:rPr lang="en-US" dirty="0"/>
            </a:br>
            <a:r>
              <a:rPr lang="en-US" dirty="0"/>
              <a:t>Missing threads </a:t>
            </a:r>
            <a:r>
              <a:rPr lang="en-US" dirty="0">
                <a:sym typeface="Wingdings" panose="05000000000000000000" pitchFamily="2" charset="2"/>
              </a:rPr>
              <a:t> TDR studies (3/5)</a:t>
            </a:r>
            <a:endParaRPr lang="en-GB" dirty="0"/>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28</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6" name="Picture 5">
            <a:extLst>
              <a:ext uri="{FF2B5EF4-FFF2-40B4-BE49-F238E27FC236}">
                <a16:creationId xmlns:a16="http://schemas.microsoft.com/office/drawing/2014/main" id="{E15B84B6-9F19-F04D-676C-EC1454BA699C}"/>
              </a:ext>
            </a:extLst>
          </p:cNvPr>
          <p:cNvPicPr>
            <a:picLocks noChangeAspect="1"/>
          </p:cNvPicPr>
          <p:nvPr/>
        </p:nvPicPr>
        <p:blipFill>
          <a:blip r:embed="rId2"/>
          <a:stretch>
            <a:fillRect/>
          </a:stretch>
        </p:blipFill>
        <p:spPr>
          <a:xfrm>
            <a:off x="7487838" y="1988840"/>
            <a:ext cx="4257968" cy="3504345"/>
          </a:xfrm>
          <a:prstGeom prst="rect">
            <a:avLst/>
          </a:prstGeom>
        </p:spPr>
      </p:pic>
    </p:spTree>
    <p:extLst>
      <p:ext uri="{BB962C8B-B14F-4D97-AF65-F5344CB8AC3E}">
        <p14:creationId xmlns:p14="http://schemas.microsoft.com/office/powerpoint/2010/main" val="3084083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D510EC-4C7B-26C8-1A7D-821FAD19ACB9}"/>
              </a:ext>
            </a:extLst>
          </p:cNvPr>
          <p:cNvSpPr>
            <a:spLocks noGrp="1"/>
          </p:cNvSpPr>
          <p:nvPr>
            <p:ph type="title"/>
          </p:nvPr>
        </p:nvSpPr>
        <p:spPr/>
        <p:txBody>
          <a:bodyPr/>
          <a:lstStyle/>
          <a:p>
            <a:r>
              <a:rPr lang="en-US" dirty="0"/>
              <a:t>Target radiation dose &amp; damage</a:t>
            </a:r>
            <a:endParaRPr lang="en-GB" dirty="0"/>
          </a:p>
        </p:txBody>
      </p:sp>
      <p:sp>
        <p:nvSpPr>
          <p:cNvPr id="7" name="Text Placeholder 6">
            <a:extLst>
              <a:ext uri="{FF2B5EF4-FFF2-40B4-BE49-F238E27FC236}">
                <a16:creationId xmlns:a16="http://schemas.microsoft.com/office/drawing/2014/main" id="{EB17F773-784F-86CC-68FD-840925DF810E}"/>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60F60EA8-7E3A-AA0B-9B90-E046C69E30A0}"/>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8ED3F09E-C9B1-ECE5-1552-4B1360B50D68}"/>
              </a:ext>
            </a:extLst>
          </p:cNvPr>
          <p:cNvSpPr>
            <a:spLocks noGrp="1"/>
          </p:cNvSpPr>
          <p:nvPr>
            <p:ph type="sldNum" sz="quarter" idx="12"/>
          </p:nvPr>
        </p:nvSpPr>
        <p:spPr/>
        <p:txBody>
          <a:bodyPr/>
          <a:lstStyle/>
          <a:p>
            <a:pPr>
              <a:defRPr/>
            </a:pPr>
            <a:fld id="{36B5EA5A-BC32-A742-B11B-8E7414D5B535}" type="slidenum">
              <a:rPr lang="en-US" smtClean="0"/>
              <a:t>29</a:t>
            </a:fld>
            <a:endParaRPr lang="en-US"/>
          </a:p>
        </p:txBody>
      </p:sp>
    </p:spTree>
    <p:extLst>
      <p:ext uri="{BB962C8B-B14F-4D97-AF65-F5344CB8AC3E}">
        <p14:creationId xmlns:p14="http://schemas.microsoft.com/office/powerpoint/2010/main" val="2355167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92A5EF-CA59-67C1-7726-A25D03EE33F3}"/>
              </a:ext>
            </a:extLst>
          </p:cNvPr>
          <p:cNvSpPr>
            <a:spLocks noGrp="1"/>
          </p:cNvSpPr>
          <p:nvPr>
            <p:ph idx="1"/>
          </p:nvPr>
        </p:nvSpPr>
        <p:spPr/>
        <p:txBody>
          <a:bodyPr/>
          <a:lstStyle/>
          <a:p>
            <a:endParaRPr lang="en-GB" dirty="0"/>
          </a:p>
        </p:txBody>
      </p:sp>
      <p:sp>
        <p:nvSpPr>
          <p:cNvPr id="3" name="Title 2">
            <a:extLst>
              <a:ext uri="{FF2B5EF4-FFF2-40B4-BE49-F238E27FC236}">
                <a16:creationId xmlns:a16="http://schemas.microsoft.com/office/drawing/2014/main" id="{E6FB590A-42B5-D512-4C10-700722F6F60B}"/>
              </a:ext>
            </a:extLst>
          </p:cNvPr>
          <p:cNvSpPr>
            <a:spLocks noGrp="1"/>
          </p:cNvSpPr>
          <p:nvPr>
            <p:ph type="title"/>
          </p:nvPr>
        </p:nvSpPr>
        <p:spPr/>
        <p:txBody>
          <a:bodyPr/>
          <a:lstStyle/>
          <a:p>
            <a:r>
              <a:rPr lang="en-US" dirty="0"/>
              <a:t>Target Agenda (morning): </a:t>
            </a:r>
            <a:br>
              <a:rPr lang="en-US" dirty="0"/>
            </a:br>
            <a:r>
              <a:rPr lang="en-US" dirty="0"/>
              <a:t>From CDR to today</a:t>
            </a:r>
            <a:endParaRPr lang="en-GB" dirty="0"/>
          </a:p>
        </p:txBody>
      </p:sp>
      <p:sp>
        <p:nvSpPr>
          <p:cNvPr id="4" name="Footer Placeholder 3">
            <a:extLst>
              <a:ext uri="{FF2B5EF4-FFF2-40B4-BE49-F238E27FC236}">
                <a16:creationId xmlns:a16="http://schemas.microsoft.com/office/drawing/2014/main" id="{AC81761C-5DDB-3C78-0786-B562497E795B}"/>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B49E7AC5-4688-E529-3000-E400F6A58089}"/>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pic>
        <p:nvPicPr>
          <p:cNvPr id="7" name="Picture 6">
            <a:extLst>
              <a:ext uri="{FF2B5EF4-FFF2-40B4-BE49-F238E27FC236}">
                <a16:creationId xmlns:a16="http://schemas.microsoft.com/office/drawing/2014/main" id="{B4DAB77D-F18B-CB62-CFFC-7A4FCECD064F}"/>
              </a:ext>
            </a:extLst>
          </p:cNvPr>
          <p:cNvPicPr>
            <a:picLocks noChangeAspect="1"/>
          </p:cNvPicPr>
          <p:nvPr/>
        </p:nvPicPr>
        <p:blipFill rotWithShape="1">
          <a:blip r:embed="rId2"/>
          <a:srcRect l="2059" r="2420"/>
          <a:stretch/>
        </p:blipFill>
        <p:spPr>
          <a:xfrm>
            <a:off x="231248" y="1684090"/>
            <a:ext cx="8529047" cy="3984667"/>
          </a:xfrm>
          <a:prstGeom prst="rect">
            <a:avLst/>
          </a:prstGeom>
        </p:spPr>
      </p:pic>
      <p:sp>
        <p:nvSpPr>
          <p:cNvPr id="8" name="TextBox 7">
            <a:extLst>
              <a:ext uri="{FF2B5EF4-FFF2-40B4-BE49-F238E27FC236}">
                <a16:creationId xmlns:a16="http://schemas.microsoft.com/office/drawing/2014/main" id="{E6291D57-E560-33D1-9FC5-5977004E5148}"/>
              </a:ext>
            </a:extLst>
          </p:cNvPr>
          <p:cNvSpPr txBox="1"/>
          <p:nvPr/>
        </p:nvSpPr>
        <p:spPr bwMode="auto">
          <a:xfrm>
            <a:off x="9192344" y="1100438"/>
            <a:ext cx="2794111" cy="1200329"/>
          </a:xfrm>
          <a:prstGeom prst="rect">
            <a:avLst/>
          </a:prstGeom>
          <a:solidFill>
            <a:schemeClr val="accent3">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Looking in detail at the baseline design and CDR studies &amp; some points left to be addressed</a:t>
            </a:r>
            <a:endParaRPr lang="en-GB" dirty="0"/>
          </a:p>
        </p:txBody>
      </p:sp>
      <p:sp>
        <p:nvSpPr>
          <p:cNvPr id="9" name="TextBox 8">
            <a:extLst>
              <a:ext uri="{FF2B5EF4-FFF2-40B4-BE49-F238E27FC236}">
                <a16:creationId xmlns:a16="http://schemas.microsoft.com/office/drawing/2014/main" id="{63163582-8F58-F333-109D-F9C0D09A9699}"/>
              </a:ext>
            </a:extLst>
          </p:cNvPr>
          <p:cNvSpPr txBox="1"/>
          <p:nvPr/>
        </p:nvSpPr>
        <p:spPr bwMode="auto">
          <a:xfrm>
            <a:off x="9192344" y="2623932"/>
            <a:ext cx="2663675" cy="923330"/>
          </a:xfrm>
          <a:prstGeom prst="rect">
            <a:avLst/>
          </a:prstGeom>
          <a:solidFill>
            <a:schemeClr val="accent3">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Lessons learnt from the 2018 Prototype post-irradiation examination </a:t>
            </a:r>
            <a:endParaRPr lang="en-GB" dirty="0"/>
          </a:p>
        </p:txBody>
      </p:sp>
      <p:sp>
        <p:nvSpPr>
          <p:cNvPr id="10" name="TextBox 9">
            <a:extLst>
              <a:ext uri="{FF2B5EF4-FFF2-40B4-BE49-F238E27FC236}">
                <a16:creationId xmlns:a16="http://schemas.microsoft.com/office/drawing/2014/main" id="{E8587FCD-0DFB-E831-8757-70D6EAEDB919}"/>
              </a:ext>
            </a:extLst>
          </p:cNvPr>
          <p:cNvSpPr txBox="1"/>
          <p:nvPr/>
        </p:nvSpPr>
        <p:spPr bwMode="auto">
          <a:xfrm>
            <a:off x="9082130" y="3885299"/>
            <a:ext cx="2663675" cy="369332"/>
          </a:xfrm>
          <a:prstGeom prst="rect">
            <a:avLst/>
          </a:prstGeom>
          <a:solidFill>
            <a:schemeClr val="accent3">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Quantifying critical items</a:t>
            </a:r>
            <a:endParaRPr lang="en-GB" dirty="0"/>
          </a:p>
        </p:txBody>
      </p:sp>
      <p:sp>
        <p:nvSpPr>
          <p:cNvPr id="11" name="TextBox 10">
            <a:extLst>
              <a:ext uri="{FF2B5EF4-FFF2-40B4-BE49-F238E27FC236}">
                <a16:creationId xmlns:a16="http://schemas.microsoft.com/office/drawing/2014/main" id="{70190BC4-0A83-2540-B32F-7D2309A2F0F7}"/>
              </a:ext>
            </a:extLst>
          </p:cNvPr>
          <p:cNvSpPr txBox="1"/>
          <p:nvPr/>
        </p:nvSpPr>
        <p:spPr bwMode="auto">
          <a:xfrm>
            <a:off x="9082130" y="4531186"/>
            <a:ext cx="2663675" cy="646331"/>
          </a:xfrm>
          <a:prstGeom prst="rect">
            <a:avLst/>
          </a:prstGeom>
          <a:solidFill>
            <a:schemeClr val="accent3">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Pre 2024 studies in view of addressing concerns</a:t>
            </a:r>
            <a:endParaRPr lang="en-GB" dirty="0"/>
          </a:p>
        </p:txBody>
      </p:sp>
      <p:sp>
        <p:nvSpPr>
          <p:cNvPr id="12" name="TextBox 11">
            <a:extLst>
              <a:ext uri="{FF2B5EF4-FFF2-40B4-BE49-F238E27FC236}">
                <a16:creationId xmlns:a16="http://schemas.microsoft.com/office/drawing/2014/main" id="{35F21331-0B5A-311E-5EEC-DD8970BD003D}"/>
              </a:ext>
            </a:extLst>
          </p:cNvPr>
          <p:cNvSpPr txBox="1"/>
          <p:nvPr/>
        </p:nvSpPr>
        <p:spPr bwMode="auto">
          <a:xfrm>
            <a:off x="9048329" y="5330445"/>
            <a:ext cx="2663675" cy="923330"/>
          </a:xfrm>
          <a:prstGeom prst="rect">
            <a:avLst/>
          </a:prstGeom>
          <a:solidFill>
            <a:schemeClr val="accent3">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Looking ahead to an optimized and validated Target design</a:t>
            </a:r>
            <a:endParaRPr lang="en-GB" dirty="0"/>
          </a:p>
        </p:txBody>
      </p:sp>
      <p:cxnSp>
        <p:nvCxnSpPr>
          <p:cNvPr id="14" name="Straight Arrow Connector 13">
            <a:extLst>
              <a:ext uri="{FF2B5EF4-FFF2-40B4-BE49-F238E27FC236}">
                <a16:creationId xmlns:a16="http://schemas.microsoft.com/office/drawing/2014/main" id="{317FB4E7-16A3-A40F-ED4E-0017C4C20D5E}"/>
              </a:ext>
            </a:extLst>
          </p:cNvPr>
          <p:cNvCxnSpPr>
            <a:cxnSpLocks/>
            <a:stCxn id="8" idx="1"/>
          </p:cNvCxnSpPr>
          <p:nvPr/>
        </p:nvCxnSpPr>
        <p:spPr>
          <a:xfrm flipH="1">
            <a:off x="3541919" y="1700603"/>
            <a:ext cx="5650425" cy="741761"/>
          </a:xfrm>
          <a:prstGeom prst="straightConnector1">
            <a:avLst/>
          </a:prstGeom>
          <a:ln w="38100">
            <a:headEnd type="arrow"/>
            <a:tailEnd type="oval"/>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F568BFC-9978-4E59-43C3-B998E585BCA7}"/>
              </a:ext>
            </a:extLst>
          </p:cNvPr>
          <p:cNvCxnSpPr>
            <a:cxnSpLocks/>
            <a:stCxn id="9" idx="1"/>
          </p:cNvCxnSpPr>
          <p:nvPr/>
        </p:nvCxnSpPr>
        <p:spPr>
          <a:xfrm flipH="1" flipV="1">
            <a:off x="4079776" y="3031621"/>
            <a:ext cx="5112568" cy="53976"/>
          </a:xfrm>
          <a:prstGeom prst="straightConnector1">
            <a:avLst/>
          </a:prstGeom>
          <a:ln w="38100">
            <a:headEnd type="arrow"/>
            <a:tailEnd type="ova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0315B02-F15D-0DBC-203A-797C03020DBD}"/>
              </a:ext>
            </a:extLst>
          </p:cNvPr>
          <p:cNvCxnSpPr>
            <a:cxnSpLocks/>
            <a:stCxn id="10" idx="1"/>
          </p:cNvCxnSpPr>
          <p:nvPr/>
        </p:nvCxnSpPr>
        <p:spPr>
          <a:xfrm flipH="1">
            <a:off x="4141084" y="4069965"/>
            <a:ext cx="4941046" cy="105162"/>
          </a:xfrm>
          <a:prstGeom prst="straightConnector1">
            <a:avLst/>
          </a:prstGeom>
          <a:ln w="38100">
            <a:headEnd type="arrow"/>
            <a:tailEnd type="ova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0CAE590-49E9-7520-6AFD-02AE1381927F}"/>
              </a:ext>
            </a:extLst>
          </p:cNvPr>
          <p:cNvCxnSpPr>
            <a:cxnSpLocks/>
            <a:stCxn id="11" idx="1"/>
          </p:cNvCxnSpPr>
          <p:nvPr/>
        </p:nvCxnSpPr>
        <p:spPr>
          <a:xfrm flipH="1" flipV="1">
            <a:off x="4494591" y="4716186"/>
            <a:ext cx="4587539" cy="138166"/>
          </a:xfrm>
          <a:prstGeom prst="straightConnector1">
            <a:avLst/>
          </a:prstGeom>
          <a:ln w="38100">
            <a:headEnd type="arrow"/>
            <a:tailEnd type="ova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B75DF61-61BF-0006-D67E-0C95BCAA4730}"/>
              </a:ext>
            </a:extLst>
          </p:cNvPr>
          <p:cNvCxnSpPr>
            <a:cxnSpLocks/>
            <a:stCxn id="12" idx="1"/>
          </p:cNvCxnSpPr>
          <p:nvPr/>
        </p:nvCxnSpPr>
        <p:spPr>
          <a:xfrm flipH="1" flipV="1">
            <a:off x="3677881" y="5310652"/>
            <a:ext cx="5370448" cy="481458"/>
          </a:xfrm>
          <a:prstGeom prst="straightConnector1">
            <a:avLst/>
          </a:prstGeom>
          <a:ln w="38100">
            <a:headEnd type="arrow"/>
            <a:tailEnd type="ova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212CED8-021A-0980-54EC-E5E31A7F2E7D}"/>
              </a:ext>
            </a:extLst>
          </p:cNvPr>
          <p:cNvSpPr txBox="1"/>
          <p:nvPr/>
        </p:nvSpPr>
        <p:spPr bwMode="auto">
          <a:xfrm>
            <a:off x="8943597" y="403438"/>
            <a:ext cx="3042858" cy="369332"/>
          </a:xfrm>
          <a:prstGeom prst="rect">
            <a:avLst/>
          </a:prstGeom>
          <a:solidFill>
            <a:schemeClr val="accent3">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From the SPS to the Target</a:t>
            </a:r>
            <a:endParaRPr lang="en-GB" dirty="0"/>
          </a:p>
        </p:txBody>
      </p:sp>
      <p:cxnSp>
        <p:nvCxnSpPr>
          <p:cNvPr id="24" name="Straight Arrow Connector 23">
            <a:extLst>
              <a:ext uri="{FF2B5EF4-FFF2-40B4-BE49-F238E27FC236}">
                <a16:creationId xmlns:a16="http://schemas.microsoft.com/office/drawing/2014/main" id="{AEA66E34-2FE0-1A15-B004-D9E89B632E00}"/>
              </a:ext>
            </a:extLst>
          </p:cNvPr>
          <p:cNvCxnSpPr>
            <a:cxnSpLocks/>
            <a:stCxn id="23" idx="1"/>
          </p:cNvCxnSpPr>
          <p:nvPr/>
        </p:nvCxnSpPr>
        <p:spPr>
          <a:xfrm flipH="1">
            <a:off x="2966933" y="588104"/>
            <a:ext cx="5976664" cy="1260006"/>
          </a:xfrm>
          <a:prstGeom prst="straightConnector1">
            <a:avLst/>
          </a:prstGeom>
          <a:ln w="38100">
            <a:headEnd type="arrow"/>
            <a:tailEnd type="oval"/>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BCD725AA-21A7-329D-F222-06128B03EED6}"/>
              </a:ext>
            </a:extLst>
          </p:cNvPr>
          <p:cNvPicPr>
            <a:picLocks noChangeAspect="1"/>
          </p:cNvPicPr>
          <p:nvPr/>
        </p:nvPicPr>
        <p:blipFill>
          <a:blip r:embed="rId3"/>
          <a:stretch>
            <a:fillRect/>
          </a:stretch>
        </p:blipFill>
        <p:spPr>
          <a:xfrm>
            <a:off x="223580" y="5839482"/>
            <a:ext cx="3446633" cy="469633"/>
          </a:xfrm>
          <a:prstGeom prst="rect">
            <a:avLst/>
          </a:prstGeom>
        </p:spPr>
      </p:pic>
      <p:cxnSp>
        <p:nvCxnSpPr>
          <p:cNvPr id="32" name="Straight Arrow Connector 31">
            <a:extLst>
              <a:ext uri="{FF2B5EF4-FFF2-40B4-BE49-F238E27FC236}">
                <a16:creationId xmlns:a16="http://schemas.microsoft.com/office/drawing/2014/main" id="{5404616B-8532-98AF-8AF7-D3AC59F82080}"/>
              </a:ext>
            </a:extLst>
          </p:cNvPr>
          <p:cNvCxnSpPr>
            <a:cxnSpLocks/>
          </p:cNvCxnSpPr>
          <p:nvPr/>
        </p:nvCxnSpPr>
        <p:spPr>
          <a:xfrm flipH="1" flipV="1">
            <a:off x="3444812" y="6074298"/>
            <a:ext cx="1859100" cy="47331"/>
          </a:xfrm>
          <a:prstGeom prst="straightConnector1">
            <a:avLst/>
          </a:prstGeom>
          <a:ln w="38100">
            <a:headEnd type="arrow"/>
            <a:tailEnd type="ova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50DD0D2D-7885-D32F-617C-A1B0C2E7EF7F}"/>
              </a:ext>
            </a:extLst>
          </p:cNvPr>
          <p:cNvSpPr txBox="1"/>
          <p:nvPr/>
        </p:nvSpPr>
        <p:spPr bwMode="auto">
          <a:xfrm>
            <a:off x="5330375" y="5893120"/>
            <a:ext cx="1557715" cy="369332"/>
          </a:xfrm>
          <a:prstGeom prst="rect">
            <a:avLst/>
          </a:prstGeom>
          <a:solidFill>
            <a:schemeClr val="accent2">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TDR Plans</a:t>
            </a:r>
            <a:endParaRPr lang="en-GB" dirty="0"/>
          </a:p>
        </p:txBody>
      </p:sp>
      <p:cxnSp>
        <p:nvCxnSpPr>
          <p:cNvPr id="37" name="Straight Connector 36">
            <a:extLst>
              <a:ext uri="{FF2B5EF4-FFF2-40B4-BE49-F238E27FC236}">
                <a16:creationId xmlns:a16="http://schemas.microsoft.com/office/drawing/2014/main" id="{11062DAA-77DD-AB14-FE8D-F8BCB2E89DAA}"/>
              </a:ext>
            </a:extLst>
          </p:cNvPr>
          <p:cNvCxnSpPr/>
          <p:nvPr/>
        </p:nvCxnSpPr>
        <p:spPr>
          <a:xfrm>
            <a:off x="911424" y="5738704"/>
            <a:ext cx="3345384"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947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374549"/>
            <a:ext cx="6118350" cy="4608512"/>
          </a:xfrm>
        </p:spPr>
        <p:txBody>
          <a:bodyPr vert="horz" lIns="0" tIns="0" rIns="0" bIns="0" rtlCol="0" anchor="t">
            <a:noAutofit/>
          </a:bodyPr>
          <a:lstStyle/>
          <a:p>
            <a:pPr>
              <a:spcBef>
                <a:spcPts val="600"/>
              </a:spcBef>
            </a:pPr>
            <a:r>
              <a:rPr lang="en-GB" sz="2400" dirty="0">
                <a:solidFill>
                  <a:schemeClr val="tx1"/>
                </a:solidFill>
              </a:rPr>
              <a:t>Radiation dose</a:t>
            </a:r>
          </a:p>
          <a:p>
            <a:pPr marL="666900" lvl="1" indent="-342900">
              <a:spcBef>
                <a:spcPts val="600"/>
              </a:spcBef>
              <a:buFont typeface="Arial" panose="020B0604020202020204" pitchFamily="34" charset="0"/>
              <a:buChar char="•"/>
            </a:pPr>
            <a:r>
              <a:rPr lang="en-GB" sz="2000" dirty="0">
                <a:solidFill>
                  <a:schemeClr val="tx2"/>
                </a:solidFill>
              </a:rPr>
              <a:t>~100 </a:t>
            </a:r>
            <a:r>
              <a:rPr lang="en-GB" sz="2000" dirty="0" err="1">
                <a:solidFill>
                  <a:schemeClr val="tx2"/>
                </a:solidFill>
              </a:rPr>
              <a:t>Sv</a:t>
            </a:r>
            <a:r>
              <a:rPr lang="en-GB" sz="2000" dirty="0">
                <a:solidFill>
                  <a:schemeClr val="tx2"/>
                </a:solidFill>
              </a:rPr>
              <a:t>/h after 4h cooldown</a:t>
            </a:r>
          </a:p>
          <a:p>
            <a:pPr>
              <a:spcBef>
                <a:spcPts val="600"/>
              </a:spcBef>
            </a:pPr>
            <a:r>
              <a:rPr lang="en-GB" sz="2400" dirty="0">
                <a:solidFill>
                  <a:schemeClr val="tx1"/>
                </a:solidFill>
              </a:rPr>
              <a:t>Radiation damage</a:t>
            </a:r>
            <a:endParaRPr lang="en-GB" sz="2400" b="0" dirty="0">
              <a:solidFill>
                <a:schemeClr val="tx2"/>
              </a:solidFill>
            </a:endParaRPr>
          </a:p>
          <a:p>
            <a:pPr marL="666900" lvl="1" indent="-342900">
              <a:spcBef>
                <a:spcPts val="600"/>
              </a:spcBef>
              <a:buFont typeface="Arial" panose="020B0604020202020204" pitchFamily="34" charset="0"/>
              <a:buChar char="•"/>
            </a:pPr>
            <a:r>
              <a:rPr lang="en-GB" sz="2000" b="1" dirty="0">
                <a:solidFill>
                  <a:schemeClr val="tx2"/>
                </a:solidFill>
              </a:rPr>
              <a:t>Radiation damage (dpa)</a:t>
            </a:r>
            <a:r>
              <a:rPr lang="en-GB" sz="2000" dirty="0">
                <a:solidFill>
                  <a:schemeClr val="tx2"/>
                </a:solidFill>
                <a:sym typeface="Wingdings" panose="05000000000000000000" pitchFamily="2" charset="2"/>
              </a:rPr>
              <a:t> </a:t>
            </a:r>
          </a:p>
          <a:p>
            <a:pPr marL="990900" lvl="2" indent="-342900">
              <a:spcBef>
                <a:spcPts val="600"/>
              </a:spcBef>
              <a:buFont typeface="Arial" panose="020B0604020202020204" pitchFamily="34" charset="0"/>
              <a:buChar char="•"/>
            </a:pPr>
            <a:r>
              <a:rPr lang="en-GB" sz="2000" dirty="0">
                <a:solidFill>
                  <a:schemeClr val="tx2"/>
                </a:solidFill>
                <a:sym typeface="Wingdings" panose="05000000000000000000" pitchFamily="2" charset="2"/>
              </a:rPr>
              <a:t>Dpa up to 0.1 per year (1dpa without sweep)</a:t>
            </a:r>
          </a:p>
          <a:p>
            <a:pPr marL="666900" lvl="1" indent="-342900">
              <a:spcBef>
                <a:spcPts val="600"/>
              </a:spcBef>
              <a:buFont typeface="Arial" panose="020B0604020202020204" pitchFamily="34" charset="0"/>
              <a:buChar char="•"/>
            </a:pPr>
            <a:r>
              <a:rPr lang="en-GB" sz="2000" b="1" dirty="0">
                <a:solidFill>
                  <a:schemeClr val="tx2"/>
                </a:solidFill>
                <a:sym typeface="Wingdings" panose="05000000000000000000" pitchFamily="2" charset="2"/>
              </a:rPr>
              <a:t>H &amp; He gas production  swelling, grain boundary embrittlement </a:t>
            </a:r>
          </a:p>
          <a:p>
            <a:pPr marL="990900" lvl="2" indent="-342900">
              <a:spcBef>
                <a:spcPts val="600"/>
              </a:spcBef>
              <a:buFont typeface="Arial" panose="020B0604020202020204" pitchFamily="34" charset="0"/>
              <a:buChar char="•"/>
            </a:pPr>
            <a:r>
              <a:rPr lang="en-GB" sz="2000" dirty="0">
                <a:solidFill>
                  <a:schemeClr val="tx2"/>
                </a:solidFill>
                <a:sym typeface="Wingdings" panose="05000000000000000000" pitchFamily="2" charset="2"/>
              </a:rPr>
              <a:t>40 ppm H &amp; 15 ppm He per year</a:t>
            </a:r>
          </a:p>
          <a:p>
            <a:pPr marL="666900" lvl="1" indent="-342900">
              <a:spcBef>
                <a:spcPts val="600"/>
              </a:spcBef>
              <a:buFont typeface="Arial" panose="020B0604020202020204" pitchFamily="34" charset="0"/>
              <a:buChar char="•"/>
            </a:pPr>
            <a:endParaRPr lang="en-GB" sz="1800" b="0" dirty="0">
              <a:solidFill>
                <a:schemeClr val="tx1"/>
              </a:solidFill>
              <a:sym typeface="Wingdings" panose="05000000000000000000" pitchFamily="2" charset="2"/>
            </a:endParaRPr>
          </a:p>
          <a:p>
            <a:pPr marL="342900" indent="-342900">
              <a:spcBef>
                <a:spcPts val="600"/>
              </a:spcBef>
              <a:buFont typeface="Arial" panose="020B0604020202020204" pitchFamily="34" charset="0"/>
              <a:buChar char="•"/>
            </a:pPr>
            <a:endParaRPr lang="en-GB" sz="1800" dirty="0">
              <a:solidFill>
                <a:schemeClr val="tx1"/>
              </a:solidFill>
              <a:sym typeface="Wingdings" panose="05000000000000000000" pitchFamily="2" charset="2"/>
            </a:endParaRPr>
          </a:p>
          <a:p>
            <a:pPr marL="666900" lvl="1" indent="-342900">
              <a:spcBef>
                <a:spcPts val="600"/>
              </a:spcBef>
              <a:buFont typeface="Arial" panose="020B0604020202020204" pitchFamily="34" charset="0"/>
              <a:buChar char="•"/>
            </a:pPr>
            <a:endParaRPr lang="en-GB" sz="1800" dirty="0">
              <a:solidFill>
                <a:schemeClr val="tx1"/>
              </a:solidFill>
            </a:endParaRPr>
          </a:p>
          <a:p>
            <a:pPr marL="342900" indent="-342900">
              <a:spcBef>
                <a:spcPts val="600"/>
              </a:spcBef>
              <a:buFont typeface="Arial" panose="020B0604020202020204" pitchFamily="34" charset="0"/>
              <a:buChar char="•"/>
            </a:pPr>
            <a:endParaRPr lang="en-GB" sz="1800" b="0" dirty="0">
              <a:solidFill>
                <a:schemeClr val="tx2"/>
              </a:solidFill>
            </a:endParaRPr>
          </a:p>
          <a:p>
            <a:pPr marL="342900" indent="-342900">
              <a:spcBef>
                <a:spcPts val="600"/>
              </a:spcBef>
              <a:buFont typeface="Arial" panose="020B0604020202020204" pitchFamily="34" charset="0"/>
              <a:buChar char="•"/>
            </a:pPr>
            <a:endParaRPr lang="en-GB" sz="1800" b="0" dirty="0">
              <a:solidFill>
                <a:schemeClr val="tx2"/>
              </a:solidFill>
            </a:endParaRPr>
          </a:p>
          <a:p>
            <a:pPr>
              <a:spcBef>
                <a:spcPts val="600"/>
              </a:spcBef>
              <a:buFont typeface="Wingdings" panose="05000000000000000000" pitchFamily="2" charset="2"/>
              <a:buChar char="Ø"/>
            </a:pPr>
            <a:endParaRPr lang="en-GB" sz="1800" b="0" dirty="0">
              <a:solidFill>
                <a:schemeClr val="tx2"/>
              </a:solidFill>
            </a:endParaRPr>
          </a:p>
          <a:p>
            <a:pPr marL="342900" indent="-342900">
              <a:spcBef>
                <a:spcPts val="600"/>
              </a:spcBef>
              <a:buFont typeface="Arial" panose="020B0604020202020204" pitchFamily="34" charset="0"/>
              <a:buChar char="•"/>
            </a:pPr>
            <a:endParaRPr lang="en-GB" sz="1800" b="0" dirty="0">
              <a:solidFill>
                <a:schemeClr val="tx2"/>
              </a:solidFill>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US" dirty="0"/>
              <a:t>Target Radiation dose &amp; damage</a:t>
            </a:r>
            <a:endParaRPr lang="en-GB" dirty="0"/>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30</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7" name="Picture 6">
            <a:extLst>
              <a:ext uri="{FF2B5EF4-FFF2-40B4-BE49-F238E27FC236}">
                <a16:creationId xmlns:a16="http://schemas.microsoft.com/office/drawing/2014/main" id="{66947EFB-AF1C-E70D-7CA5-DABDEC33276B}"/>
              </a:ext>
            </a:extLst>
          </p:cNvPr>
          <p:cNvPicPr>
            <a:picLocks noChangeAspect="1"/>
          </p:cNvPicPr>
          <p:nvPr/>
        </p:nvPicPr>
        <p:blipFill>
          <a:blip r:embed="rId2"/>
          <a:stretch>
            <a:fillRect/>
          </a:stretch>
        </p:blipFill>
        <p:spPr>
          <a:xfrm>
            <a:off x="7464152" y="1124744"/>
            <a:ext cx="3784045" cy="2712139"/>
          </a:xfrm>
          <a:prstGeom prst="rect">
            <a:avLst/>
          </a:prstGeom>
        </p:spPr>
      </p:pic>
      <p:pic>
        <p:nvPicPr>
          <p:cNvPr id="10" name="Picture 9">
            <a:extLst>
              <a:ext uri="{FF2B5EF4-FFF2-40B4-BE49-F238E27FC236}">
                <a16:creationId xmlns:a16="http://schemas.microsoft.com/office/drawing/2014/main" id="{686DE918-CFC8-9A60-B6D0-CA8D5D713435}"/>
              </a:ext>
            </a:extLst>
          </p:cNvPr>
          <p:cNvPicPr>
            <a:picLocks noChangeAspect="1"/>
          </p:cNvPicPr>
          <p:nvPr/>
        </p:nvPicPr>
        <p:blipFill>
          <a:blip r:embed="rId3"/>
          <a:stretch>
            <a:fillRect/>
          </a:stretch>
        </p:blipFill>
        <p:spPr>
          <a:xfrm>
            <a:off x="6456040" y="4212444"/>
            <a:ext cx="5435241" cy="1876222"/>
          </a:xfrm>
          <a:prstGeom prst="rect">
            <a:avLst/>
          </a:prstGeom>
        </p:spPr>
      </p:pic>
      <p:pic>
        <p:nvPicPr>
          <p:cNvPr id="20" name="Picture 19">
            <a:extLst>
              <a:ext uri="{FF2B5EF4-FFF2-40B4-BE49-F238E27FC236}">
                <a16:creationId xmlns:a16="http://schemas.microsoft.com/office/drawing/2014/main" id="{5F43C2A4-D93A-C752-529B-A1B5FF5EDF28}"/>
              </a:ext>
            </a:extLst>
          </p:cNvPr>
          <p:cNvPicPr>
            <a:picLocks noChangeAspect="1"/>
          </p:cNvPicPr>
          <p:nvPr/>
        </p:nvPicPr>
        <p:blipFill>
          <a:blip r:embed="rId4"/>
          <a:stretch>
            <a:fillRect/>
          </a:stretch>
        </p:blipFill>
        <p:spPr>
          <a:xfrm>
            <a:off x="839416" y="4869160"/>
            <a:ext cx="5002020" cy="1343135"/>
          </a:xfrm>
          <a:prstGeom prst="rect">
            <a:avLst/>
          </a:prstGeom>
        </p:spPr>
      </p:pic>
    </p:spTree>
    <p:extLst>
      <p:ext uri="{BB962C8B-B14F-4D97-AF65-F5344CB8AC3E}">
        <p14:creationId xmlns:p14="http://schemas.microsoft.com/office/powerpoint/2010/main" val="1841369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628799"/>
            <a:ext cx="6118350" cy="4354261"/>
          </a:xfrm>
        </p:spPr>
        <p:txBody>
          <a:bodyPr vert="horz" lIns="0" tIns="0" rIns="0" bIns="0" rtlCol="0" anchor="t">
            <a:noAutofit/>
          </a:bodyPr>
          <a:lstStyle/>
          <a:p>
            <a:pPr marL="342900" indent="-342900">
              <a:spcBef>
                <a:spcPts val="600"/>
              </a:spcBef>
              <a:buFont typeface="Arial" panose="020B0604020202020204" pitchFamily="34" charset="0"/>
              <a:buChar char="•"/>
            </a:pPr>
            <a:r>
              <a:rPr lang="en-GB" b="0" dirty="0">
                <a:solidFill>
                  <a:schemeClr val="tx2"/>
                </a:solidFill>
              </a:rPr>
              <a:t>Very high radiation doses </a:t>
            </a:r>
            <a:r>
              <a:rPr lang="en-GB" b="0" dirty="0">
                <a:solidFill>
                  <a:schemeClr val="tx1"/>
                </a:solidFill>
                <a:sym typeface="Wingdings" panose="05000000000000000000" pitchFamily="2" charset="2"/>
              </a:rPr>
              <a:t> ALARA driven design and detailed waste disposal considerations to be analysed</a:t>
            </a:r>
          </a:p>
          <a:p>
            <a:pPr marL="342900" indent="-342900">
              <a:spcBef>
                <a:spcPts val="600"/>
              </a:spcBef>
              <a:buFont typeface="Arial" panose="020B0604020202020204" pitchFamily="34" charset="0"/>
              <a:buChar char="•"/>
            </a:pPr>
            <a:endParaRPr lang="en-GB" b="0" dirty="0">
              <a:solidFill>
                <a:schemeClr val="tx1"/>
              </a:solidFill>
            </a:endParaRPr>
          </a:p>
          <a:p>
            <a:pPr marL="342900" indent="-342900">
              <a:spcBef>
                <a:spcPts val="600"/>
              </a:spcBef>
              <a:buFont typeface="Arial" panose="020B0604020202020204" pitchFamily="34" charset="0"/>
              <a:buChar char="•"/>
            </a:pPr>
            <a:r>
              <a:rPr lang="en-GB" b="0" dirty="0">
                <a:solidFill>
                  <a:schemeClr val="tx2"/>
                </a:solidFill>
              </a:rPr>
              <a:t>Radiation damage &amp; gas production </a:t>
            </a:r>
            <a:r>
              <a:rPr lang="en-GB" b="0" dirty="0">
                <a:solidFill>
                  <a:schemeClr val="tx1"/>
                </a:solidFill>
                <a:sym typeface="Wingdings" panose="05000000000000000000" pitchFamily="2" charset="2"/>
              </a:rPr>
              <a:t> effect on target materials mechanical properties to be well understood and quantified</a:t>
            </a:r>
            <a:endParaRPr lang="en-GB" sz="2000" b="0" dirty="0">
              <a:solidFill>
                <a:schemeClr val="tx2"/>
              </a:solidFill>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US" dirty="0"/>
              <a:t>Target Radiation dose &amp; damage &amp; Missing threads </a:t>
            </a:r>
            <a:r>
              <a:rPr lang="en-US" dirty="0">
                <a:sym typeface="Wingdings" panose="05000000000000000000" pitchFamily="2" charset="2"/>
              </a:rPr>
              <a:t> TDR studies (4/5)</a:t>
            </a:r>
            <a:endParaRPr lang="en-GB" dirty="0"/>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31</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7" name="Picture 6">
            <a:extLst>
              <a:ext uri="{FF2B5EF4-FFF2-40B4-BE49-F238E27FC236}">
                <a16:creationId xmlns:a16="http://schemas.microsoft.com/office/drawing/2014/main" id="{66947EFB-AF1C-E70D-7CA5-DABDEC33276B}"/>
              </a:ext>
            </a:extLst>
          </p:cNvPr>
          <p:cNvPicPr>
            <a:picLocks noChangeAspect="1"/>
          </p:cNvPicPr>
          <p:nvPr/>
        </p:nvPicPr>
        <p:blipFill>
          <a:blip r:embed="rId2"/>
          <a:stretch>
            <a:fillRect/>
          </a:stretch>
        </p:blipFill>
        <p:spPr>
          <a:xfrm>
            <a:off x="7464152" y="1124744"/>
            <a:ext cx="3784045" cy="2712139"/>
          </a:xfrm>
          <a:prstGeom prst="rect">
            <a:avLst/>
          </a:prstGeom>
        </p:spPr>
      </p:pic>
      <p:pic>
        <p:nvPicPr>
          <p:cNvPr id="10" name="Picture 9">
            <a:extLst>
              <a:ext uri="{FF2B5EF4-FFF2-40B4-BE49-F238E27FC236}">
                <a16:creationId xmlns:a16="http://schemas.microsoft.com/office/drawing/2014/main" id="{686DE918-CFC8-9A60-B6D0-CA8D5D713435}"/>
              </a:ext>
            </a:extLst>
          </p:cNvPr>
          <p:cNvPicPr>
            <a:picLocks noChangeAspect="1"/>
          </p:cNvPicPr>
          <p:nvPr/>
        </p:nvPicPr>
        <p:blipFill>
          <a:blip r:embed="rId3"/>
          <a:stretch>
            <a:fillRect/>
          </a:stretch>
        </p:blipFill>
        <p:spPr>
          <a:xfrm>
            <a:off x="6456040" y="4212444"/>
            <a:ext cx="5435241" cy="1876222"/>
          </a:xfrm>
          <a:prstGeom prst="rect">
            <a:avLst/>
          </a:prstGeom>
        </p:spPr>
      </p:pic>
    </p:spTree>
    <p:extLst>
      <p:ext uri="{BB962C8B-B14F-4D97-AF65-F5344CB8AC3E}">
        <p14:creationId xmlns:p14="http://schemas.microsoft.com/office/powerpoint/2010/main" val="21921991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D510EC-4C7B-26C8-1A7D-821FAD19ACB9}"/>
              </a:ext>
            </a:extLst>
          </p:cNvPr>
          <p:cNvSpPr>
            <a:spLocks noGrp="1"/>
          </p:cNvSpPr>
          <p:nvPr>
            <p:ph type="title"/>
          </p:nvPr>
        </p:nvSpPr>
        <p:spPr/>
        <p:txBody>
          <a:bodyPr/>
          <a:lstStyle/>
          <a:p>
            <a:r>
              <a:rPr lang="en-US" dirty="0"/>
              <a:t>2018 Prototype</a:t>
            </a:r>
            <a:endParaRPr lang="en-GB" dirty="0"/>
          </a:p>
        </p:txBody>
      </p:sp>
      <p:sp>
        <p:nvSpPr>
          <p:cNvPr id="7" name="Text Placeholder 6">
            <a:extLst>
              <a:ext uri="{FF2B5EF4-FFF2-40B4-BE49-F238E27FC236}">
                <a16:creationId xmlns:a16="http://schemas.microsoft.com/office/drawing/2014/main" id="{EB17F773-784F-86CC-68FD-840925DF810E}"/>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60F60EA8-7E3A-AA0B-9B90-E046C69E30A0}"/>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8ED3F09E-C9B1-ECE5-1552-4B1360B50D68}"/>
              </a:ext>
            </a:extLst>
          </p:cNvPr>
          <p:cNvSpPr>
            <a:spLocks noGrp="1"/>
          </p:cNvSpPr>
          <p:nvPr>
            <p:ph type="sldNum" sz="quarter" idx="12"/>
          </p:nvPr>
        </p:nvSpPr>
        <p:spPr/>
        <p:txBody>
          <a:bodyPr/>
          <a:lstStyle/>
          <a:p>
            <a:pPr>
              <a:defRPr/>
            </a:pPr>
            <a:fld id="{36B5EA5A-BC32-A742-B11B-8E7414D5B535}" type="slidenum">
              <a:rPr lang="en-US" smtClean="0"/>
              <a:t>32</a:t>
            </a:fld>
            <a:endParaRPr lang="en-US"/>
          </a:p>
        </p:txBody>
      </p:sp>
    </p:spTree>
    <p:extLst>
      <p:ext uri="{BB962C8B-B14F-4D97-AF65-F5344CB8AC3E}">
        <p14:creationId xmlns:p14="http://schemas.microsoft.com/office/powerpoint/2010/main" val="12904384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E85F027-A148-4FF3-8561-E2F9A177DCBD}"/>
              </a:ext>
            </a:extLst>
          </p:cNvPr>
          <p:cNvSpPr/>
          <p:nvPr/>
        </p:nvSpPr>
        <p:spPr>
          <a:xfrm>
            <a:off x="536812" y="1488651"/>
            <a:ext cx="7791436" cy="716213"/>
          </a:xfrm>
          <a:prstGeom prst="rect">
            <a:avLst/>
          </a:prstGeom>
          <a:solidFill>
            <a:srgbClr val="61C4D3">
              <a:alpha val="10196"/>
            </a:srgbClr>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Content Placeholder 5">
            <a:extLst>
              <a:ext uri="{FF2B5EF4-FFF2-40B4-BE49-F238E27FC236}">
                <a16:creationId xmlns:a16="http://schemas.microsoft.com/office/drawing/2014/main" id="{9DB0230C-6395-42E9-8EA7-09B82D3FE686}"/>
              </a:ext>
            </a:extLst>
          </p:cNvPr>
          <p:cNvSpPr>
            <a:spLocks noGrp="1"/>
          </p:cNvSpPr>
          <p:nvPr>
            <p:ph idx="1"/>
          </p:nvPr>
        </p:nvSpPr>
        <p:spPr>
          <a:xfrm>
            <a:off x="407989" y="1592263"/>
            <a:ext cx="7920259" cy="4608512"/>
          </a:xfrm>
        </p:spPr>
        <p:txBody>
          <a:bodyPr/>
          <a:lstStyle/>
          <a:p>
            <a:pPr>
              <a:spcBef>
                <a:spcPts val="600"/>
              </a:spcBef>
            </a:pPr>
            <a:r>
              <a:rPr lang="en-US" sz="2000" u="sng" dirty="0"/>
              <a:t>Purpose:</a:t>
            </a:r>
            <a:r>
              <a:rPr lang="en-US" sz="2000" b="0" dirty="0"/>
              <a:t> to validate manufacturing and test operation at identical temperatures &amp; mechanical stresses.</a:t>
            </a:r>
          </a:p>
          <a:p>
            <a:pPr>
              <a:spcBef>
                <a:spcPts val="600"/>
              </a:spcBef>
            </a:pPr>
            <a:r>
              <a:rPr lang="en-US" sz="2000" b="0" dirty="0"/>
              <a:t>Reduced diameter (80 mm) prototype. </a:t>
            </a:r>
          </a:p>
          <a:p>
            <a:pPr>
              <a:spcBef>
                <a:spcPts val="600"/>
              </a:spcBef>
            </a:pPr>
            <a:r>
              <a:rPr lang="en-US" sz="2000" b="0" dirty="0"/>
              <a:t>Tested in 2018 on a </a:t>
            </a:r>
            <a:r>
              <a:rPr lang="en-US" sz="2000" dirty="0">
                <a:solidFill>
                  <a:schemeClr val="tx1"/>
                </a:solidFill>
              </a:rPr>
              <a:t>dedicated slow extraction (SX) testbench </a:t>
            </a:r>
            <a:r>
              <a:rPr lang="en-US" sz="2000" b="0" dirty="0"/>
              <a:t>in the T6 primary beam line in TCC2 at CERN. Total of 2.4 × 10</a:t>
            </a:r>
            <a:r>
              <a:rPr lang="en-US" sz="2000" b="0" baseline="30000" dirty="0"/>
              <a:t>16</a:t>
            </a:r>
            <a:r>
              <a:rPr lang="en-US" sz="2000" b="0" dirty="0"/>
              <a:t> p</a:t>
            </a:r>
            <a:r>
              <a:rPr lang="en-US" sz="2000" b="0" baseline="30000" dirty="0"/>
              <a:t>+</a:t>
            </a:r>
            <a:endParaRPr lang="en-GB" sz="2000" b="0" dirty="0"/>
          </a:p>
        </p:txBody>
      </p:sp>
      <p:sp>
        <p:nvSpPr>
          <p:cNvPr id="5" name="Title 4">
            <a:extLst>
              <a:ext uri="{FF2B5EF4-FFF2-40B4-BE49-F238E27FC236}">
                <a16:creationId xmlns:a16="http://schemas.microsoft.com/office/drawing/2014/main" id="{7B0FA98B-036A-44DE-821C-E413E8D386D7}"/>
              </a:ext>
            </a:extLst>
          </p:cNvPr>
          <p:cNvSpPr>
            <a:spLocks noGrp="1"/>
          </p:cNvSpPr>
          <p:nvPr>
            <p:ph type="title"/>
          </p:nvPr>
        </p:nvSpPr>
        <p:spPr/>
        <p:txBody>
          <a:bodyPr/>
          <a:lstStyle/>
          <a:p>
            <a:r>
              <a:rPr lang="en-GB" dirty="0"/>
              <a:t>BDF Target Prototype</a:t>
            </a:r>
          </a:p>
        </p:txBody>
      </p:sp>
      <p:pic>
        <p:nvPicPr>
          <p:cNvPr id="7" name="Picture 6">
            <a:extLst>
              <a:ext uri="{FF2B5EF4-FFF2-40B4-BE49-F238E27FC236}">
                <a16:creationId xmlns:a16="http://schemas.microsoft.com/office/drawing/2014/main" id="{0C4B4ECF-F422-42C7-BA5C-10570237F503}"/>
              </a:ext>
            </a:extLst>
          </p:cNvPr>
          <p:cNvPicPr>
            <a:picLocks noChangeAspect="1"/>
          </p:cNvPicPr>
          <p:nvPr/>
        </p:nvPicPr>
        <p:blipFill>
          <a:blip r:embed="rId3"/>
          <a:stretch>
            <a:fillRect/>
          </a:stretch>
        </p:blipFill>
        <p:spPr>
          <a:xfrm>
            <a:off x="335360" y="3206513"/>
            <a:ext cx="3888432" cy="3122710"/>
          </a:xfrm>
          <a:prstGeom prst="rect">
            <a:avLst/>
          </a:prstGeom>
        </p:spPr>
      </p:pic>
      <p:pic>
        <p:nvPicPr>
          <p:cNvPr id="8" name="Picture 7">
            <a:extLst>
              <a:ext uri="{FF2B5EF4-FFF2-40B4-BE49-F238E27FC236}">
                <a16:creationId xmlns:a16="http://schemas.microsoft.com/office/drawing/2014/main" id="{75084593-636A-490C-8279-1F92DDE54CF2}"/>
              </a:ext>
            </a:extLst>
          </p:cNvPr>
          <p:cNvPicPr>
            <a:picLocks noChangeAspect="1"/>
          </p:cNvPicPr>
          <p:nvPr/>
        </p:nvPicPr>
        <p:blipFill rotWithShape="1">
          <a:blip r:embed="rId4"/>
          <a:srcRect l="60891"/>
          <a:stretch/>
        </p:blipFill>
        <p:spPr>
          <a:xfrm>
            <a:off x="8581238" y="1001759"/>
            <a:ext cx="3528392" cy="5199016"/>
          </a:xfrm>
          <a:prstGeom prst="rect">
            <a:avLst/>
          </a:prstGeom>
        </p:spPr>
      </p:pic>
      <p:pic>
        <p:nvPicPr>
          <p:cNvPr id="3" name="Picture 2">
            <a:extLst>
              <a:ext uri="{FF2B5EF4-FFF2-40B4-BE49-F238E27FC236}">
                <a16:creationId xmlns:a16="http://schemas.microsoft.com/office/drawing/2014/main" id="{8ACDDC89-63D4-4BCA-9F3B-DC21A04ED067}"/>
              </a:ext>
            </a:extLst>
          </p:cNvPr>
          <p:cNvPicPr>
            <a:picLocks noChangeAspect="1"/>
          </p:cNvPicPr>
          <p:nvPr/>
        </p:nvPicPr>
        <p:blipFill rotWithShape="1">
          <a:blip r:embed="rId5"/>
          <a:srcRect b="9700"/>
          <a:stretch/>
        </p:blipFill>
        <p:spPr>
          <a:xfrm>
            <a:off x="4702604" y="3290394"/>
            <a:ext cx="3359457" cy="2706216"/>
          </a:xfrm>
          <a:prstGeom prst="rect">
            <a:avLst/>
          </a:prstGeom>
        </p:spPr>
      </p:pic>
      <p:sp>
        <p:nvSpPr>
          <p:cNvPr id="9" name="TextBox 8">
            <a:extLst>
              <a:ext uri="{FF2B5EF4-FFF2-40B4-BE49-F238E27FC236}">
                <a16:creationId xmlns:a16="http://schemas.microsoft.com/office/drawing/2014/main" id="{3827C818-0745-4B39-8C2A-D229FBA56DE3}"/>
              </a:ext>
            </a:extLst>
          </p:cNvPr>
          <p:cNvSpPr txBox="1"/>
          <p:nvPr/>
        </p:nvSpPr>
        <p:spPr bwMode="auto">
          <a:xfrm>
            <a:off x="3935760" y="5996610"/>
            <a:ext cx="4699710" cy="307777"/>
          </a:xfrm>
          <a:prstGeom prst="rect">
            <a:avLst/>
          </a:prstGeom>
          <a:noFill/>
        </p:spPr>
        <p:txBody>
          <a:bodyPr wrap="square" rtlCol="0">
            <a:spAutoFit/>
          </a:bodyPr>
          <a:lstStyle/>
          <a:p>
            <a:pPr algn="just"/>
            <a:r>
              <a:rPr lang="en-US" sz="1400" i="1" dirty="0">
                <a:hlinkClick r:id="rId6"/>
              </a:rPr>
              <a:t>https://doi.org/10.1103/PhysRevAccelBeams.22.123001</a:t>
            </a:r>
            <a:r>
              <a:rPr lang="en-US" sz="1400" i="1" dirty="0"/>
              <a:t> </a:t>
            </a:r>
            <a:endParaRPr lang="en-GB" sz="1400" i="1" dirty="0"/>
          </a:p>
        </p:txBody>
      </p:sp>
      <p:sp>
        <p:nvSpPr>
          <p:cNvPr id="4" name="Footer Placeholder 1">
            <a:extLst>
              <a:ext uri="{FF2B5EF4-FFF2-40B4-BE49-F238E27FC236}">
                <a16:creationId xmlns:a16="http://schemas.microsoft.com/office/drawing/2014/main" id="{1C7A7937-8101-FA19-C352-B9F015E4A86D}"/>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sp>
        <p:nvSpPr>
          <p:cNvPr id="2" name="Slide Number Placeholder 1">
            <a:extLst>
              <a:ext uri="{FF2B5EF4-FFF2-40B4-BE49-F238E27FC236}">
                <a16:creationId xmlns:a16="http://schemas.microsoft.com/office/drawing/2014/main" id="{D9050571-69C6-D1C5-0498-FB0A395AD653}"/>
              </a:ext>
            </a:extLst>
          </p:cNvPr>
          <p:cNvSpPr>
            <a:spLocks noGrp="1"/>
          </p:cNvSpPr>
          <p:nvPr>
            <p:ph type="sldNum" sz="quarter" idx="12"/>
          </p:nvPr>
        </p:nvSpPr>
        <p:spPr/>
        <p:txBody>
          <a:bodyPr/>
          <a:lstStyle/>
          <a:p>
            <a:pPr>
              <a:defRPr/>
            </a:pPr>
            <a:fld id="{36B5EA5A-BC32-A742-B11B-8E7414D5B535}" type="slidenum">
              <a:rPr lang="en-US" smtClean="0"/>
              <a:t>33</a:t>
            </a:fld>
            <a:endParaRPr lang="en-US"/>
          </a:p>
        </p:txBody>
      </p:sp>
    </p:spTree>
    <p:extLst>
      <p:ext uri="{BB962C8B-B14F-4D97-AF65-F5344CB8AC3E}">
        <p14:creationId xmlns:p14="http://schemas.microsoft.com/office/powerpoint/2010/main" val="1325111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3BCE49-FEAD-AA53-50DD-22FCC08A0EBE}"/>
              </a:ext>
            </a:extLst>
          </p:cNvPr>
          <p:cNvSpPr>
            <a:spLocks noGrp="1"/>
          </p:cNvSpPr>
          <p:nvPr>
            <p:ph type="title"/>
          </p:nvPr>
        </p:nvSpPr>
        <p:spPr/>
        <p:txBody>
          <a:bodyPr/>
          <a:lstStyle/>
          <a:p>
            <a:r>
              <a:rPr lang="en-GB" dirty="0"/>
              <a:t>BDF Target Prototype</a:t>
            </a:r>
          </a:p>
        </p:txBody>
      </p:sp>
      <p:sp>
        <p:nvSpPr>
          <p:cNvPr id="4" name="Slide Number Placeholder 3">
            <a:extLst>
              <a:ext uri="{FF2B5EF4-FFF2-40B4-BE49-F238E27FC236}">
                <a16:creationId xmlns:a16="http://schemas.microsoft.com/office/drawing/2014/main" id="{B0991D0C-AE71-C1C9-9BCB-8F456629CD6E}"/>
              </a:ext>
            </a:extLst>
          </p:cNvPr>
          <p:cNvSpPr>
            <a:spLocks noGrp="1"/>
          </p:cNvSpPr>
          <p:nvPr>
            <p:ph type="sldNum" sz="quarter" idx="12"/>
          </p:nvPr>
        </p:nvSpPr>
        <p:spPr/>
        <p:txBody>
          <a:bodyPr/>
          <a:lstStyle/>
          <a:p>
            <a:pPr>
              <a:defRPr/>
            </a:pPr>
            <a:fld id="{36B5EA5A-BC32-A742-B11B-8E7414D5B535}" type="slidenum">
              <a:rPr lang="en-US" smtClean="0"/>
              <a:t>34</a:t>
            </a:fld>
            <a:endParaRPr lang="en-US"/>
          </a:p>
        </p:txBody>
      </p:sp>
      <p:sp>
        <p:nvSpPr>
          <p:cNvPr id="7" name="Footer Placeholder 1">
            <a:extLst>
              <a:ext uri="{FF2B5EF4-FFF2-40B4-BE49-F238E27FC236}">
                <a16:creationId xmlns:a16="http://schemas.microsoft.com/office/drawing/2014/main" id="{88B29CD9-4255-0DFA-24D8-FC28A2BEFC1E}"/>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5" name="Picture 4">
            <a:extLst>
              <a:ext uri="{FF2B5EF4-FFF2-40B4-BE49-F238E27FC236}">
                <a16:creationId xmlns:a16="http://schemas.microsoft.com/office/drawing/2014/main" id="{22301A92-1260-2CAE-3E15-FB424337D81A}"/>
              </a:ext>
            </a:extLst>
          </p:cNvPr>
          <p:cNvPicPr/>
          <p:nvPr/>
        </p:nvPicPr>
        <p:blipFill rotWithShape="1">
          <a:blip r:embed="rId3" cstate="print">
            <a:extLst>
              <a:ext uri="{28A0092B-C50C-407E-A947-70E740481C1C}">
                <a14:useLocalDpi xmlns:a14="http://schemas.microsoft.com/office/drawing/2010/main" val="0"/>
              </a:ext>
            </a:extLst>
          </a:blip>
          <a:srcRect l="1283" r="1411"/>
          <a:stretch/>
        </p:blipFill>
        <p:spPr bwMode="auto">
          <a:xfrm>
            <a:off x="235641" y="2060848"/>
            <a:ext cx="5384213" cy="3963619"/>
          </a:xfrm>
          <a:prstGeom prst="rect">
            <a:avLst/>
          </a:prstGeom>
          <a:noFill/>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C6FA9FF2-63C4-6D97-66E9-FE5577DB5944}"/>
              </a:ext>
            </a:extLst>
          </p:cNvPr>
          <p:cNvPicPr>
            <a:picLocks noChangeAspect="1"/>
          </p:cNvPicPr>
          <p:nvPr/>
        </p:nvPicPr>
        <p:blipFill rotWithShape="1">
          <a:blip r:embed="rId4"/>
          <a:srcRect l="14759" r="18476" b="10694"/>
          <a:stretch/>
        </p:blipFill>
        <p:spPr bwMode="auto">
          <a:xfrm>
            <a:off x="5879976" y="758650"/>
            <a:ext cx="2666127" cy="2361836"/>
          </a:xfrm>
          <a:prstGeom prst="rect">
            <a:avLst/>
          </a:prstGeom>
        </p:spPr>
      </p:pic>
      <p:pic>
        <p:nvPicPr>
          <p:cNvPr id="8" name="Picture 7">
            <a:extLst>
              <a:ext uri="{FF2B5EF4-FFF2-40B4-BE49-F238E27FC236}">
                <a16:creationId xmlns:a16="http://schemas.microsoft.com/office/drawing/2014/main" id="{6A0F9E13-6AB4-C53B-2FA6-FAB2C6C5B056}"/>
              </a:ext>
            </a:extLst>
          </p:cNvPr>
          <p:cNvPicPr>
            <a:picLocks noChangeAspect="1"/>
          </p:cNvPicPr>
          <p:nvPr/>
        </p:nvPicPr>
        <p:blipFill>
          <a:blip r:embed="rId5"/>
          <a:stretch>
            <a:fillRect/>
          </a:stretch>
        </p:blipFill>
        <p:spPr bwMode="auto">
          <a:xfrm>
            <a:off x="8616280" y="764704"/>
            <a:ext cx="3040989" cy="2349729"/>
          </a:xfrm>
          <a:prstGeom prst="rect">
            <a:avLst/>
          </a:prstGeom>
        </p:spPr>
      </p:pic>
      <p:sp>
        <p:nvSpPr>
          <p:cNvPr id="9" name="Content Placeholder 40">
            <a:extLst>
              <a:ext uri="{FF2B5EF4-FFF2-40B4-BE49-F238E27FC236}">
                <a16:creationId xmlns:a16="http://schemas.microsoft.com/office/drawing/2014/main" id="{60B74BBB-FE1F-B45A-C0DA-63C88BA11E99}"/>
              </a:ext>
            </a:extLst>
          </p:cNvPr>
          <p:cNvSpPr txBox="1">
            <a:spLocks/>
          </p:cNvSpPr>
          <p:nvPr/>
        </p:nvSpPr>
        <p:spPr bwMode="auto">
          <a:xfrm>
            <a:off x="5619855" y="3284985"/>
            <a:ext cx="6380802" cy="3116962"/>
          </a:xfrm>
          <a:prstGeom prst="rect">
            <a:avLst/>
          </a:prstGeom>
        </p:spPr>
        <p:txBody>
          <a:bodyPr>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171450" indent="-171450">
              <a:spcBef>
                <a:spcPts val="600"/>
              </a:spcBef>
              <a:buFont typeface="Arial" panose="020B0604020202020204" pitchFamily="34" charset="0"/>
              <a:buChar char="•"/>
            </a:pPr>
            <a:r>
              <a:rPr lang="en-GB" sz="1800" b="0" dirty="0"/>
              <a:t>4 blocks instrumented with strain gauges and temperature sensors </a:t>
            </a:r>
          </a:p>
          <a:p>
            <a:pPr marL="171450" indent="-171450">
              <a:spcBef>
                <a:spcPts val="600"/>
              </a:spcBef>
              <a:buFont typeface="Arial" panose="020B0604020202020204" pitchFamily="34" charset="0"/>
              <a:buChar char="•"/>
            </a:pPr>
            <a:r>
              <a:rPr lang="en-GB" sz="1800" b="0" dirty="0"/>
              <a:t>Target blocks two half-shell parts which allow free expansion while guiding the 20-bar cooling water.</a:t>
            </a:r>
          </a:p>
          <a:p>
            <a:pPr marL="171450" indent="-171450">
              <a:spcBef>
                <a:spcPts val="600"/>
              </a:spcBef>
              <a:buFont typeface="Arial" panose="020B0604020202020204" pitchFamily="34" charset="0"/>
              <a:buChar char="•"/>
            </a:pPr>
            <a:r>
              <a:rPr lang="en-GB" sz="1800" b="0" dirty="0"/>
              <a:t>Shells inserted in a cylindrical SS tank. Water connections on the upstream side of the tank. Instrumentation on the downstream.</a:t>
            </a:r>
          </a:p>
          <a:p>
            <a:pPr marL="171450" indent="-171450">
              <a:spcBef>
                <a:spcPts val="600"/>
              </a:spcBef>
              <a:buFont typeface="Arial" panose="020B0604020202020204" pitchFamily="34" charset="0"/>
              <a:buChar char="•"/>
            </a:pPr>
            <a:r>
              <a:rPr lang="en-GB" sz="1800" b="0" dirty="0"/>
              <a:t>Collimator-like plug-in table, allowing fully remote handling. The prototype was designed to be the first complete remotely dismountable device of its type at CERN</a:t>
            </a:r>
          </a:p>
          <a:p>
            <a:pPr marL="171450" indent="-171450">
              <a:spcBef>
                <a:spcPts val="600"/>
              </a:spcBef>
              <a:buFont typeface="Arial" panose="020B0604020202020204" pitchFamily="34" charset="0"/>
              <a:buChar char="•"/>
            </a:pPr>
            <a:endParaRPr lang="en-GB" sz="1800" b="0" dirty="0"/>
          </a:p>
        </p:txBody>
      </p:sp>
      <p:sp>
        <p:nvSpPr>
          <p:cNvPr id="10" name="Content Placeholder 40">
            <a:extLst>
              <a:ext uri="{FF2B5EF4-FFF2-40B4-BE49-F238E27FC236}">
                <a16:creationId xmlns:a16="http://schemas.microsoft.com/office/drawing/2014/main" id="{EF8EA31A-A8BA-1E43-E832-58FCADF2918F}"/>
              </a:ext>
            </a:extLst>
          </p:cNvPr>
          <p:cNvSpPr txBox="1">
            <a:spLocks/>
          </p:cNvSpPr>
          <p:nvPr/>
        </p:nvSpPr>
        <p:spPr bwMode="auto">
          <a:xfrm>
            <a:off x="373077" y="1439335"/>
            <a:ext cx="5734919" cy="2484331"/>
          </a:xfrm>
          <a:prstGeom prst="rect">
            <a:avLst/>
          </a:prstGeom>
        </p:spPr>
        <p:txBody>
          <a:bodyPr>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spcBef>
                <a:spcPts val="600"/>
              </a:spcBef>
            </a:pPr>
            <a:r>
              <a:rPr lang="en-GB" sz="1800" dirty="0"/>
              <a:t>Design summary:</a:t>
            </a:r>
          </a:p>
        </p:txBody>
      </p:sp>
    </p:spTree>
    <p:extLst>
      <p:ext uri="{BB962C8B-B14F-4D97-AF65-F5344CB8AC3E}">
        <p14:creationId xmlns:p14="http://schemas.microsoft.com/office/powerpoint/2010/main" val="13839617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E2E4C4-9C65-B1CF-FBDA-CC3D9F738896}"/>
              </a:ext>
            </a:extLst>
          </p:cNvPr>
          <p:cNvSpPr>
            <a:spLocks noGrp="1"/>
          </p:cNvSpPr>
          <p:nvPr>
            <p:ph idx="1"/>
          </p:nvPr>
        </p:nvSpPr>
        <p:spPr>
          <a:xfrm>
            <a:off x="407989" y="1592263"/>
            <a:ext cx="5574295" cy="4608512"/>
          </a:xfrm>
        </p:spPr>
        <p:txBody>
          <a:bodyPr/>
          <a:lstStyle/>
          <a:p>
            <a:pPr marL="0" indent="0">
              <a:spcBef>
                <a:spcPts val="600"/>
              </a:spcBef>
              <a:buNone/>
            </a:pPr>
            <a:r>
              <a:rPr lang="en-GB" sz="1800" dirty="0"/>
              <a:t>Final target (at 4</a:t>
            </a:r>
            <a:r>
              <a:rPr lang="en-GB" sz="1800" i="1" dirty="0"/>
              <a:t> × 10</a:t>
            </a:r>
            <a:r>
              <a:rPr lang="en-GB" sz="1800" i="1" baseline="30000" dirty="0"/>
              <a:t>13</a:t>
            </a:r>
            <a:r>
              <a:rPr lang="en-GB" sz="1800" i="1" dirty="0"/>
              <a:t> p+/cycle) :</a:t>
            </a:r>
            <a:endParaRPr lang="en-GB" sz="1800" dirty="0"/>
          </a:p>
          <a:p>
            <a:pPr>
              <a:spcBef>
                <a:spcPts val="600"/>
              </a:spcBef>
            </a:pPr>
            <a:r>
              <a:rPr lang="en-GB" sz="1800" b="0" dirty="0"/>
              <a:t>Expected </a:t>
            </a:r>
            <a:r>
              <a:rPr lang="en-GB" sz="1800" b="0" dirty="0">
                <a:solidFill>
                  <a:srgbClr val="1D559E"/>
                </a:solidFill>
              </a:rPr>
              <a:t>(FEM) Max von Mises stress of 95 MPa </a:t>
            </a:r>
            <a:r>
              <a:rPr lang="en-GB" sz="1800" b="0" dirty="0"/>
              <a:t>&amp; max T of </a:t>
            </a:r>
            <a:r>
              <a:rPr lang="en-GB" sz="1800" b="0" dirty="0">
                <a:solidFill>
                  <a:srgbClr val="1D559E"/>
                </a:solidFill>
              </a:rPr>
              <a:t>160</a:t>
            </a:r>
            <a:r>
              <a:rPr lang="en-GB" sz="1800" b="0" kern="800" dirty="0">
                <a:solidFill>
                  <a:srgbClr val="1D559E"/>
                </a:solidFill>
                <a:ea typeface="Times New Roman" panose="02020603050405020304" pitchFamily="18" charset="0"/>
              </a:rPr>
              <a:t> °</a:t>
            </a:r>
            <a:r>
              <a:rPr lang="en-GB" sz="1800" b="0" dirty="0">
                <a:solidFill>
                  <a:srgbClr val="1D559E"/>
                </a:solidFill>
              </a:rPr>
              <a:t>C</a:t>
            </a:r>
            <a:r>
              <a:rPr lang="en-GB" sz="1800" b="0" dirty="0"/>
              <a:t> on Ta2.5W. (180 &amp; 150 </a:t>
            </a:r>
            <a:r>
              <a:rPr lang="en-GB" sz="1800" b="0" kern="800" dirty="0">
                <a:ea typeface="Times New Roman" panose="02020603050405020304" pitchFamily="18" charset="0"/>
              </a:rPr>
              <a:t>°</a:t>
            </a:r>
            <a:r>
              <a:rPr lang="en-GB" sz="1800" b="0" dirty="0"/>
              <a:t>C on TZM &amp; W respectively)</a:t>
            </a:r>
          </a:p>
          <a:p>
            <a:endParaRPr lang="en-GB" sz="1800" dirty="0"/>
          </a:p>
        </p:txBody>
      </p:sp>
      <p:sp>
        <p:nvSpPr>
          <p:cNvPr id="3" name="Title 2">
            <a:extLst>
              <a:ext uri="{FF2B5EF4-FFF2-40B4-BE49-F238E27FC236}">
                <a16:creationId xmlns:a16="http://schemas.microsoft.com/office/drawing/2014/main" id="{8B3BCE49-FEAD-AA53-50DD-22FCC08A0EBE}"/>
              </a:ext>
            </a:extLst>
          </p:cNvPr>
          <p:cNvSpPr>
            <a:spLocks noGrp="1"/>
          </p:cNvSpPr>
          <p:nvPr>
            <p:ph type="title"/>
          </p:nvPr>
        </p:nvSpPr>
        <p:spPr/>
        <p:txBody>
          <a:bodyPr/>
          <a:lstStyle/>
          <a:p>
            <a:r>
              <a:rPr lang="en-GB" dirty="0"/>
              <a:t>BDF Target Prototype beam tests (2018)</a:t>
            </a:r>
          </a:p>
        </p:txBody>
      </p:sp>
      <p:sp>
        <p:nvSpPr>
          <p:cNvPr id="4" name="Slide Number Placeholder 3">
            <a:extLst>
              <a:ext uri="{FF2B5EF4-FFF2-40B4-BE49-F238E27FC236}">
                <a16:creationId xmlns:a16="http://schemas.microsoft.com/office/drawing/2014/main" id="{B0991D0C-AE71-C1C9-9BCB-8F456629CD6E}"/>
              </a:ext>
            </a:extLst>
          </p:cNvPr>
          <p:cNvSpPr>
            <a:spLocks noGrp="1"/>
          </p:cNvSpPr>
          <p:nvPr>
            <p:ph type="sldNum" sz="quarter" idx="12"/>
          </p:nvPr>
        </p:nvSpPr>
        <p:spPr/>
        <p:txBody>
          <a:bodyPr/>
          <a:lstStyle/>
          <a:p>
            <a:pPr>
              <a:defRPr/>
            </a:pPr>
            <a:fld id="{36B5EA5A-BC32-A742-B11B-8E7414D5B535}" type="slidenum">
              <a:rPr lang="en-US" smtClean="0"/>
              <a:t>35</a:t>
            </a:fld>
            <a:endParaRPr lang="en-US"/>
          </a:p>
        </p:txBody>
      </p:sp>
      <p:sp>
        <p:nvSpPr>
          <p:cNvPr id="7" name="Footer Placeholder 1">
            <a:extLst>
              <a:ext uri="{FF2B5EF4-FFF2-40B4-BE49-F238E27FC236}">
                <a16:creationId xmlns:a16="http://schemas.microsoft.com/office/drawing/2014/main" id="{88B29CD9-4255-0DFA-24D8-FC28A2BEFC1E}"/>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graphicFrame>
        <p:nvGraphicFramePr>
          <p:cNvPr id="5" name="Table 4">
            <a:extLst>
              <a:ext uri="{FF2B5EF4-FFF2-40B4-BE49-F238E27FC236}">
                <a16:creationId xmlns:a16="http://schemas.microsoft.com/office/drawing/2014/main" id="{E95F23E1-6663-AD31-9CFB-F1755FB692F9}"/>
              </a:ext>
            </a:extLst>
          </p:cNvPr>
          <p:cNvGraphicFramePr>
            <a:graphicFrameLocks noGrp="1"/>
          </p:cNvGraphicFramePr>
          <p:nvPr/>
        </p:nvGraphicFramePr>
        <p:xfrm>
          <a:off x="486264" y="2879450"/>
          <a:ext cx="5299133" cy="1280160"/>
        </p:xfrm>
        <a:graphic>
          <a:graphicData uri="http://schemas.openxmlformats.org/drawingml/2006/table">
            <a:tbl>
              <a:tblPr/>
              <a:tblGrid>
                <a:gridCol w="2192973">
                  <a:extLst>
                    <a:ext uri="{9D8B030D-6E8A-4147-A177-3AD203B41FA5}">
                      <a16:colId xmlns:a16="http://schemas.microsoft.com/office/drawing/2014/main" val="4054032207"/>
                    </a:ext>
                  </a:extLst>
                </a:gridCol>
                <a:gridCol w="1530985">
                  <a:extLst>
                    <a:ext uri="{9D8B030D-6E8A-4147-A177-3AD203B41FA5}">
                      <a16:colId xmlns:a16="http://schemas.microsoft.com/office/drawing/2014/main" val="2280721828"/>
                    </a:ext>
                  </a:extLst>
                </a:gridCol>
                <a:gridCol w="1575175">
                  <a:extLst>
                    <a:ext uri="{9D8B030D-6E8A-4147-A177-3AD203B41FA5}">
                      <a16:colId xmlns:a16="http://schemas.microsoft.com/office/drawing/2014/main" val="3778333213"/>
                    </a:ext>
                  </a:extLst>
                </a:gridCol>
              </a:tblGrid>
              <a:tr h="0">
                <a:tc>
                  <a:txBody>
                    <a:bodyPr/>
                    <a:lstStyle/>
                    <a:p>
                      <a:pPr algn="ctr">
                        <a:spcBef>
                          <a:spcPts val="100"/>
                        </a:spcBef>
                        <a:spcAft>
                          <a:spcPts val="100"/>
                        </a:spcAft>
                      </a:pP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b="1" kern="800" dirty="0">
                          <a:effectLst/>
                          <a:latin typeface="+mn-lt"/>
                          <a:ea typeface="Times New Roman" panose="02020603050405020304" pitchFamily="18" charset="0"/>
                        </a:rPr>
                        <a:t>Final target</a:t>
                      </a: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b="1" kern="800" dirty="0">
                          <a:effectLst/>
                          <a:latin typeface="+mn-lt"/>
                          <a:ea typeface="Times New Roman" panose="02020603050405020304" pitchFamily="18" charset="0"/>
                        </a:rPr>
                        <a:t>Target prototype</a:t>
                      </a: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0438186"/>
                  </a:ext>
                </a:extLst>
              </a:tr>
              <a:tr h="0">
                <a:tc>
                  <a:txBody>
                    <a:bodyPr/>
                    <a:lstStyle/>
                    <a:p>
                      <a:pPr algn="l">
                        <a:spcBef>
                          <a:spcPts val="100"/>
                        </a:spcBef>
                        <a:spcAft>
                          <a:spcPts val="100"/>
                        </a:spcAft>
                      </a:pPr>
                      <a:r>
                        <a:rPr lang="en-US" sz="1200" dirty="0">
                          <a:effectLst/>
                          <a:latin typeface="+mn-lt"/>
                          <a:ea typeface="Times New Roman" panose="02020603050405020304" pitchFamily="18" charset="0"/>
                        </a:rPr>
                        <a:t>Proton momentum [GeV/c]</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gridSpan="2">
                  <a:txBody>
                    <a:bodyPr/>
                    <a:lstStyle/>
                    <a:p>
                      <a:pPr algn="ctr">
                        <a:spcBef>
                          <a:spcPts val="100"/>
                        </a:spcBef>
                        <a:spcAft>
                          <a:spcPts val="100"/>
                        </a:spcAft>
                      </a:pPr>
                      <a:r>
                        <a:rPr lang="en-GB" sz="1200" kern="800" dirty="0">
                          <a:effectLst/>
                          <a:latin typeface="+mn-lt"/>
                          <a:ea typeface="Times New Roman" panose="02020603050405020304" pitchFamily="18" charset="0"/>
                        </a:rPr>
                        <a:t>400</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algn="ctr">
                        <a:spcBef>
                          <a:spcPts val="100"/>
                        </a:spcBef>
                        <a:spcAft>
                          <a:spcPts val="100"/>
                        </a:spcAft>
                      </a:pP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944210199"/>
                  </a:ext>
                </a:extLst>
              </a:tr>
              <a:tr h="0">
                <a:tc>
                  <a:txBody>
                    <a:bodyPr/>
                    <a:lstStyle/>
                    <a:p>
                      <a:pPr algn="l">
                        <a:spcBef>
                          <a:spcPts val="100"/>
                        </a:spcBef>
                        <a:spcAft>
                          <a:spcPts val="100"/>
                        </a:spcAft>
                      </a:pPr>
                      <a:r>
                        <a:rPr lang="en-US" sz="1200" dirty="0">
                          <a:effectLst/>
                          <a:latin typeface="+mn-lt"/>
                          <a:ea typeface="Times New Roman" panose="02020603050405020304" pitchFamily="18" charset="0"/>
                        </a:rPr>
                        <a:t>Beam intensity [p+/cycle]</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100"/>
                        </a:spcBef>
                        <a:spcAft>
                          <a:spcPts val="100"/>
                        </a:spcAft>
                      </a:pPr>
                      <a:r>
                        <a:rPr lang="en-US" sz="1200" dirty="0">
                          <a:effectLst/>
                          <a:latin typeface="+mn-lt"/>
                          <a:ea typeface="Times New Roman" panose="02020603050405020304" pitchFamily="18" charset="0"/>
                        </a:rPr>
                        <a:t>4</a:t>
                      </a:r>
                      <a:r>
                        <a:rPr lang="en-GB" sz="1200" dirty="0">
                          <a:solidFill>
                            <a:schemeClr val="tx1"/>
                          </a:solidFill>
                          <a:effectLst/>
                          <a:latin typeface="+mn-lt"/>
                          <a:ea typeface="+mn-ea"/>
                          <a:cs typeface="+mn-cs"/>
                        </a:rPr>
                        <a:t>×</a:t>
                      </a:r>
                      <a:r>
                        <a:rPr lang="en-US" sz="1200" dirty="0">
                          <a:effectLst/>
                          <a:latin typeface="+mn-lt"/>
                          <a:ea typeface="Times New Roman" panose="02020603050405020304" pitchFamily="18" charset="0"/>
                        </a:rPr>
                        <a:t>10</a:t>
                      </a:r>
                      <a:r>
                        <a:rPr lang="en-US" sz="1200" baseline="30000" dirty="0">
                          <a:effectLst/>
                          <a:latin typeface="+mn-lt"/>
                          <a:ea typeface="Times New Roman" panose="02020603050405020304" pitchFamily="18" charset="0"/>
                        </a:rPr>
                        <a:t>13</a:t>
                      </a:r>
                      <a:endParaRPr lang="en-GB" sz="1200" baseline="30000" dirty="0">
                        <a:effectLst/>
                        <a:latin typeface="+mn-lt"/>
                        <a:ea typeface="Times New Roman" panose="02020603050405020304" pitchFamily="18" charset="0"/>
                      </a:endParaRPr>
                    </a:p>
                  </a:txBody>
                  <a:tcPr marL="68580" marR="6858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100"/>
                        </a:spcBef>
                        <a:spcAft>
                          <a:spcPts val="100"/>
                        </a:spcAft>
                      </a:pPr>
                      <a:r>
                        <a:rPr lang="en-US" sz="1200" dirty="0">
                          <a:effectLst/>
                          <a:latin typeface="+mn-lt"/>
                          <a:ea typeface="Times New Roman" panose="02020603050405020304" pitchFamily="18" charset="0"/>
                        </a:rPr>
                        <a:t>3-4</a:t>
                      </a:r>
                      <a:r>
                        <a:rPr lang="en-GB" sz="1200" dirty="0">
                          <a:solidFill>
                            <a:schemeClr val="tx1"/>
                          </a:solidFill>
                          <a:effectLst/>
                          <a:latin typeface="+mn-lt"/>
                          <a:ea typeface="+mn-ea"/>
                          <a:cs typeface="+mn-cs"/>
                        </a:rPr>
                        <a:t>×</a:t>
                      </a:r>
                      <a:r>
                        <a:rPr lang="en-US" sz="1200" dirty="0">
                          <a:effectLst/>
                          <a:latin typeface="+mn-lt"/>
                          <a:ea typeface="Times New Roman" panose="02020603050405020304" pitchFamily="18" charset="0"/>
                        </a:rPr>
                        <a:t>10</a:t>
                      </a:r>
                      <a:r>
                        <a:rPr lang="en-US" sz="1200" baseline="30000" dirty="0">
                          <a:effectLst/>
                          <a:latin typeface="+mn-lt"/>
                          <a:ea typeface="Times New Roman" panose="02020603050405020304" pitchFamily="18" charset="0"/>
                        </a:rPr>
                        <a:t>12</a:t>
                      </a:r>
                      <a:endParaRPr lang="en-GB" sz="1200" baseline="30000" dirty="0">
                        <a:effectLst/>
                        <a:latin typeface="+mn-lt"/>
                        <a:ea typeface="Times New Roman" panose="02020603050405020304" pitchFamily="18" charset="0"/>
                      </a:endParaRPr>
                    </a:p>
                  </a:txBody>
                  <a:tcPr marL="68580" marR="68580" marT="0" marB="0">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36154310"/>
                  </a:ext>
                </a:extLst>
              </a:tr>
              <a:tr h="0">
                <a:tc>
                  <a:txBody>
                    <a:bodyPr/>
                    <a:lstStyle/>
                    <a:p>
                      <a:pPr algn="l">
                        <a:spcBef>
                          <a:spcPts val="100"/>
                        </a:spcBef>
                        <a:spcAft>
                          <a:spcPts val="100"/>
                        </a:spcAft>
                      </a:pPr>
                      <a:r>
                        <a:rPr lang="en-US" sz="1200" dirty="0">
                          <a:effectLst/>
                          <a:latin typeface="+mn-lt"/>
                          <a:ea typeface="Times New Roman" panose="02020603050405020304" pitchFamily="18" charset="0"/>
                        </a:rPr>
                        <a:t>Beam dilution</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100"/>
                        </a:spcBef>
                        <a:spcAft>
                          <a:spcPts val="100"/>
                        </a:spcAft>
                      </a:pPr>
                      <a:r>
                        <a:rPr lang="en-US" sz="1200" dirty="0">
                          <a:effectLst/>
                          <a:latin typeface="+mn-lt"/>
                          <a:ea typeface="Times New Roman" panose="02020603050405020304" pitchFamily="18" charset="0"/>
                        </a:rPr>
                        <a:t>four circular sweeps</a:t>
                      </a:r>
                      <a:endParaRPr lang="en-GB" sz="1200" dirty="0">
                        <a:effectLst/>
                        <a:latin typeface="+mn-lt"/>
                        <a:ea typeface="Times New Roman" panose="02020603050405020304" pitchFamily="18" charset="0"/>
                      </a:endParaRPr>
                    </a:p>
                  </a:txBody>
                  <a:tcPr marL="68580" marR="6858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100"/>
                        </a:spcBef>
                        <a:spcAft>
                          <a:spcPts val="100"/>
                        </a:spcAft>
                      </a:pPr>
                      <a:r>
                        <a:rPr lang="en-US" sz="1200" dirty="0">
                          <a:effectLst/>
                          <a:latin typeface="+mn-lt"/>
                          <a:ea typeface="Times New Roman" panose="02020603050405020304" pitchFamily="18" charset="0"/>
                        </a:rPr>
                        <a:t>no</a:t>
                      </a:r>
                      <a:endParaRPr lang="en-GB" sz="1200" dirty="0">
                        <a:effectLst/>
                        <a:latin typeface="+mn-lt"/>
                        <a:ea typeface="Times New Roman" panose="02020603050405020304" pitchFamily="18" charset="0"/>
                      </a:endParaRPr>
                    </a:p>
                  </a:txBody>
                  <a:tcPr marL="68580" marR="68580" marT="0" marB="0">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31423813"/>
                  </a:ext>
                </a:extLst>
              </a:tr>
              <a:tr h="0">
                <a:tc>
                  <a:txBody>
                    <a:bodyPr/>
                    <a:lstStyle/>
                    <a:p>
                      <a:pPr algn="l">
                        <a:spcBef>
                          <a:spcPts val="100"/>
                        </a:spcBef>
                        <a:spcAft>
                          <a:spcPts val="100"/>
                        </a:spcAft>
                      </a:pPr>
                      <a:r>
                        <a:rPr lang="en-US" sz="1200" dirty="0">
                          <a:effectLst/>
                          <a:latin typeface="+mn-lt"/>
                          <a:ea typeface="Times New Roman" panose="02020603050405020304" pitchFamily="18" charset="0"/>
                        </a:rPr>
                        <a:t>Beam extraction </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spcBef>
                          <a:spcPts val="100"/>
                        </a:spcBef>
                        <a:spcAft>
                          <a:spcPts val="100"/>
                        </a:spcAft>
                      </a:pPr>
                      <a:r>
                        <a:rPr lang="en-GB" sz="1200" dirty="0">
                          <a:effectLst/>
                          <a:latin typeface="+mn-lt"/>
                          <a:ea typeface="Times New Roman" panose="02020603050405020304" pitchFamily="18" charset="0"/>
                        </a:rPr>
                        <a:t>7.2 s cycle with 1s of beam extraction</a:t>
                      </a:r>
                    </a:p>
                  </a:txBody>
                  <a:tcPr marL="68580" marR="6858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spcBef>
                          <a:spcPts val="100"/>
                        </a:spcBef>
                        <a:spcAft>
                          <a:spcPts val="100"/>
                        </a:spcAft>
                      </a:pP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97723"/>
                  </a:ext>
                </a:extLst>
              </a:tr>
              <a:tr h="0">
                <a:tc>
                  <a:txBody>
                    <a:bodyPr/>
                    <a:lstStyle/>
                    <a:p>
                      <a:pPr algn="l">
                        <a:spcBef>
                          <a:spcPts val="100"/>
                        </a:spcBef>
                        <a:spcAft>
                          <a:spcPts val="100"/>
                        </a:spcAft>
                      </a:pPr>
                      <a:r>
                        <a:rPr lang="en-US" sz="1200" dirty="0">
                          <a:effectLst/>
                          <a:latin typeface="+mn-lt"/>
                          <a:ea typeface="Times New Roman" panose="02020603050405020304" pitchFamily="18" charset="0"/>
                        </a:rPr>
                        <a:t>Average beam power [kW]</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100"/>
                        </a:spcBef>
                        <a:spcAft>
                          <a:spcPts val="100"/>
                        </a:spcAft>
                      </a:pPr>
                      <a:r>
                        <a:rPr lang="en-US" sz="1200" dirty="0">
                          <a:effectLst/>
                          <a:latin typeface="+mn-lt"/>
                          <a:ea typeface="Times New Roman" panose="02020603050405020304" pitchFamily="18" charset="0"/>
                        </a:rPr>
                        <a:t>355</a:t>
                      </a:r>
                      <a:endParaRPr lang="en-GB" sz="1200" dirty="0">
                        <a:effectLst/>
                        <a:latin typeface="+mn-lt"/>
                        <a:ea typeface="Times New Roman" panose="02020603050405020304" pitchFamily="18" charset="0"/>
                      </a:endParaRPr>
                    </a:p>
                  </a:txBody>
                  <a:tcPr marL="68580" marR="6858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100"/>
                        </a:spcBef>
                        <a:spcAft>
                          <a:spcPts val="100"/>
                        </a:spcAft>
                      </a:pPr>
                      <a:r>
                        <a:rPr lang="en-US" sz="1200" dirty="0">
                          <a:effectLst/>
                          <a:latin typeface="+mn-lt"/>
                          <a:ea typeface="Times New Roman" panose="02020603050405020304" pitchFamily="18" charset="0"/>
                        </a:rPr>
                        <a:t>27-35</a:t>
                      </a:r>
                      <a:endParaRPr lang="en-GB" sz="1200" dirty="0">
                        <a:effectLst/>
                        <a:latin typeface="+mn-lt"/>
                        <a:ea typeface="Times New Roman" panose="02020603050405020304" pitchFamily="18" charset="0"/>
                      </a:endParaRPr>
                    </a:p>
                  </a:txBody>
                  <a:tcPr marL="68580" marR="68580" marT="0" marB="0">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75232114"/>
                  </a:ext>
                </a:extLst>
              </a:tr>
              <a:tr h="0">
                <a:tc>
                  <a:txBody>
                    <a:bodyPr/>
                    <a:lstStyle/>
                    <a:p>
                      <a:pPr algn="l">
                        <a:spcBef>
                          <a:spcPts val="100"/>
                        </a:spcBef>
                        <a:spcAft>
                          <a:spcPts val="100"/>
                        </a:spcAft>
                      </a:pPr>
                      <a:r>
                        <a:rPr lang="en-US" sz="1200" dirty="0">
                          <a:effectLst/>
                          <a:latin typeface="+mn-lt"/>
                          <a:ea typeface="Times New Roman" panose="02020603050405020304" pitchFamily="18" charset="0"/>
                        </a:rPr>
                        <a:t>Average power on target [kW]</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100"/>
                        </a:spcBef>
                        <a:spcAft>
                          <a:spcPts val="100"/>
                        </a:spcAft>
                      </a:pPr>
                      <a:r>
                        <a:rPr lang="en-US" sz="1200" dirty="0">
                          <a:effectLst/>
                          <a:latin typeface="+mn-lt"/>
                          <a:ea typeface="Times New Roman" panose="02020603050405020304" pitchFamily="18" charset="0"/>
                        </a:rPr>
                        <a:t>300</a:t>
                      </a:r>
                      <a:endParaRPr lang="en-GB" sz="1200" dirty="0">
                        <a:effectLst/>
                        <a:latin typeface="+mn-lt"/>
                        <a:ea typeface="Times New Roman" panose="02020603050405020304" pitchFamily="18" charset="0"/>
                      </a:endParaRPr>
                    </a:p>
                  </a:txBody>
                  <a:tcPr marL="68580" marR="6858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100"/>
                        </a:spcBef>
                        <a:spcAft>
                          <a:spcPts val="100"/>
                        </a:spcAft>
                      </a:pPr>
                      <a:r>
                        <a:rPr lang="en-US" sz="1200" dirty="0">
                          <a:effectLst/>
                          <a:latin typeface="+mn-lt"/>
                          <a:ea typeface="Times New Roman" panose="02020603050405020304" pitchFamily="18" charset="0"/>
                        </a:rPr>
                        <a:t>18-23</a:t>
                      </a:r>
                      <a:endParaRPr lang="en-GB" sz="1200" dirty="0">
                        <a:effectLst/>
                        <a:latin typeface="+mn-lt"/>
                        <a:ea typeface="Times New Roman" panose="02020603050405020304" pitchFamily="18" charset="0"/>
                      </a:endParaRPr>
                    </a:p>
                  </a:txBody>
                  <a:tcPr marL="68580" marR="68580" marT="0" marB="0">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3636367"/>
                  </a:ext>
                </a:extLst>
              </a:tr>
            </a:tbl>
          </a:graphicData>
        </a:graphic>
      </p:graphicFrame>
      <p:grpSp>
        <p:nvGrpSpPr>
          <p:cNvPr id="6" name="Group 5">
            <a:extLst>
              <a:ext uri="{FF2B5EF4-FFF2-40B4-BE49-F238E27FC236}">
                <a16:creationId xmlns:a16="http://schemas.microsoft.com/office/drawing/2014/main" id="{71137ADB-8BB8-DEC6-2480-BBBBD1C30D10}"/>
              </a:ext>
            </a:extLst>
          </p:cNvPr>
          <p:cNvGrpSpPr/>
          <p:nvPr/>
        </p:nvGrpSpPr>
        <p:grpSpPr>
          <a:xfrm>
            <a:off x="621170" y="4214310"/>
            <a:ext cx="4964973" cy="2102854"/>
            <a:chOff x="621170" y="4214310"/>
            <a:chExt cx="4964973" cy="2102854"/>
          </a:xfrm>
        </p:grpSpPr>
        <p:pic>
          <p:nvPicPr>
            <p:cNvPr id="8" name="Picture 7">
              <a:extLst>
                <a:ext uri="{FF2B5EF4-FFF2-40B4-BE49-F238E27FC236}">
                  <a16:creationId xmlns:a16="http://schemas.microsoft.com/office/drawing/2014/main" id="{A3DF6876-CF82-12D9-5296-14B49E3A3F61}"/>
                </a:ext>
              </a:extLst>
            </p:cNvPr>
            <p:cNvPicPr>
              <a:picLocks noChangeAspect="1"/>
            </p:cNvPicPr>
            <p:nvPr/>
          </p:nvPicPr>
          <p:blipFill>
            <a:blip r:embed="rId3"/>
            <a:stretch>
              <a:fillRect/>
            </a:stretch>
          </p:blipFill>
          <p:spPr bwMode="auto">
            <a:xfrm>
              <a:off x="2223298" y="4214310"/>
              <a:ext cx="3362845" cy="2102854"/>
            </a:xfrm>
            <a:prstGeom prst="rect">
              <a:avLst/>
            </a:prstGeom>
          </p:spPr>
        </p:pic>
        <p:sp>
          <p:nvSpPr>
            <p:cNvPr id="10" name="Content Placeholder 5">
              <a:extLst>
                <a:ext uri="{FF2B5EF4-FFF2-40B4-BE49-F238E27FC236}">
                  <a16:creationId xmlns:a16="http://schemas.microsoft.com/office/drawing/2014/main" id="{33795908-69B4-9B73-3DB5-3102BEF16F9F}"/>
                </a:ext>
              </a:extLst>
            </p:cNvPr>
            <p:cNvSpPr txBox="1">
              <a:spLocks/>
            </p:cNvSpPr>
            <p:nvPr/>
          </p:nvSpPr>
          <p:spPr bwMode="auto">
            <a:xfrm>
              <a:off x="621170" y="4944570"/>
              <a:ext cx="1481491" cy="1115591"/>
            </a:xfrm>
            <a:prstGeom prst="rect">
              <a:avLst/>
            </a:prstGeom>
            <a:solidFill>
              <a:schemeClr val="bg1"/>
            </a:solidFill>
          </p:spPr>
          <p:txBody>
            <a:bodyPr lIns="0" tIns="0" rIns="0" bIns="0"/>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Arial Nova Light" panose="020B0304020202020204"/>
                  <a:ea typeface="+mn-ea"/>
                  <a:cs typeface="Arial" panose="020B0604020202020204" pitchFamily="34" charset="0"/>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400" kern="1200" baseline="0">
                  <a:solidFill>
                    <a:schemeClr val="tx1"/>
                  </a:solidFill>
                  <a:latin typeface="Arial Nova Light" panose="020B0304020202020204"/>
                  <a:ea typeface="+mn-ea"/>
                  <a:cs typeface="Arial" panose="020B0604020202020204" pitchFamily="34" charset="0"/>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Arial Nova Light" panose="020B0304020202020204"/>
                  <a:ea typeface="+mn-ea"/>
                  <a:cs typeface="Arial" panose="020B0604020202020204" pitchFamily="34" charset="0"/>
                </a:defRPr>
              </a:lvl3pPr>
              <a:lvl4pPr marL="936000" indent="-228600" algn="l" defTabSz="914400" rtl="0" eaLnBrk="1" latinLnBrk="0" hangingPunct="1">
                <a:lnSpc>
                  <a:spcPct val="90000"/>
                </a:lnSpc>
                <a:spcBef>
                  <a:spcPts val="900"/>
                </a:spcBef>
                <a:buClr>
                  <a:schemeClr val="bg1">
                    <a:lumMod val="75000"/>
                  </a:schemeClr>
                </a:buClr>
                <a:buFont typeface="Arial" panose="020B0604020202020204" pitchFamily="34" charset="0"/>
                <a:buChar char="•"/>
                <a:defRPr sz="1800" kern="1200">
                  <a:solidFill>
                    <a:schemeClr val="tx1"/>
                  </a:solidFill>
                  <a:latin typeface="Arial Nova Light" panose="020B0304020202020204"/>
                  <a:ea typeface="+mn-ea"/>
                  <a:cs typeface="Arial" panose="020B0604020202020204" pitchFamily="34" charset="0"/>
                </a:defRPr>
              </a:lvl4pPr>
              <a:lvl5pPr marL="959400" indent="0" algn="l" defTabSz="914400" rtl="0" eaLnBrk="1" latinLnBrk="0" hangingPunct="1">
                <a:lnSpc>
                  <a:spcPct val="90000"/>
                </a:lnSpc>
                <a:spcBef>
                  <a:spcPts val="900"/>
                </a:spcBef>
                <a:buClr>
                  <a:schemeClr val="bg1">
                    <a:lumMod val="75000"/>
                  </a:schemeClr>
                </a:buClr>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200" i="1" dirty="0"/>
                <a:t>FEM calculation (with 3 × 10</a:t>
              </a:r>
              <a:r>
                <a:rPr lang="en-GB" sz="1200" i="1" baseline="30000" dirty="0"/>
                <a:t>12</a:t>
              </a:r>
              <a:r>
                <a:rPr lang="en-GB" sz="1200" i="1" dirty="0"/>
                <a:t> p+/cycle on the prototype)</a:t>
              </a:r>
            </a:p>
          </p:txBody>
        </p:sp>
      </p:grpSp>
      <p:sp>
        <p:nvSpPr>
          <p:cNvPr id="11" name="Content Placeholder 40">
            <a:extLst>
              <a:ext uri="{FF2B5EF4-FFF2-40B4-BE49-F238E27FC236}">
                <a16:creationId xmlns:a16="http://schemas.microsoft.com/office/drawing/2014/main" id="{FADFF544-9440-5416-BEEC-3EF0C3B6DB9E}"/>
              </a:ext>
            </a:extLst>
          </p:cNvPr>
          <p:cNvSpPr txBox="1">
            <a:spLocks/>
          </p:cNvSpPr>
          <p:nvPr/>
        </p:nvSpPr>
        <p:spPr bwMode="auto">
          <a:xfrm>
            <a:off x="5982284" y="1592263"/>
            <a:ext cx="5600115" cy="4467898"/>
          </a:xfrm>
          <a:prstGeom prst="rect">
            <a:avLst/>
          </a:prstGeom>
        </p:spPr>
        <p:txBody>
          <a:bodyPr>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spcBef>
                <a:spcPts val="600"/>
              </a:spcBef>
            </a:pPr>
            <a:r>
              <a:rPr lang="en-GB" sz="1800" dirty="0"/>
              <a:t>Prototype (at </a:t>
            </a:r>
            <a:r>
              <a:rPr lang="en-GB" sz="1800" i="1" dirty="0"/>
              <a:t>3.75 × 10</a:t>
            </a:r>
            <a:r>
              <a:rPr lang="en-GB" sz="1800" i="1" baseline="30000" dirty="0"/>
              <a:t>12</a:t>
            </a:r>
            <a:r>
              <a:rPr lang="en-GB" sz="1800" i="1" dirty="0"/>
              <a:t> p+/cycle) </a:t>
            </a:r>
            <a:r>
              <a:rPr lang="en-GB" sz="1800" dirty="0"/>
              <a:t>: </a:t>
            </a:r>
          </a:p>
          <a:p>
            <a:pPr marL="285750" indent="-285750">
              <a:spcBef>
                <a:spcPts val="600"/>
              </a:spcBef>
              <a:buFont typeface="Arial" panose="020B0604020202020204" pitchFamily="34" charset="0"/>
              <a:buChar char="•"/>
            </a:pPr>
            <a:r>
              <a:rPr lang="en-GB" sz="1800" b="0" dirty="0"/>
              <a:t>Expected (FEA) max stress amplitude(</a:t>
            </a:r>
            <a:r>
              <a:rPr lang="en-GB" sz="1800" b="0" kern="800" dirty="0" err="1">
                <a:ea typeface="Times New Roman" panose="02020603050405020304" pitchFamily="18" charset="0"/>
              </a:rPr>
              <a:t>σ</a:t>
            </a:r>
            <a:r>
              <a:rPr lang="en-GB" sz="1800" b="0" kern="800" baseline="-25000" dirty="0" err="1">
                <a:ea typeface="Times New Roman" panose="02020603050405020304" pitchFamily="18" charset="0"/>
              </a:rPr>
              <a:t>a</a:t>
            </a:r>
            <a:r>
              <a:rPr lang="en-GB" sz="1800" b="0" dirty="0"/>
              <a:t>) of 50 </a:t>
            </a:r>
            <a:r>
              <a:rPr lang="en-GB" sz="1800" b="0" dirty="0" err="1"/>
              <a:t>Mpa</a:t>
            </a:r>
            <a:r>
              <a:rPr lang="en-GB" sz="1800" b="0" dirty="0"/>
              <a:t> (</a:t>
            </a:r>
            <a:r>
              <a:rPr lang="en-GB" sz="1800" b="0" dirty="0">
                <a:solidFill>
                  <a:srgbClr val="1D559E"/>
                </a:solidFill>
              </a:rPr>
              <a:t>105 MPa von Mises equivalent</a:t>
            </a:r>
            <a:r>
              <a:rPr lang="en-GB" sz="1800" b="0" dirty="0"/>
              <a:t>) and max temperature of </a:t>
            </a:r>
            <a:r>
              <a:rPr lang="en-GB" sz="1800" b="0" dirty="0">
                <a:solidFill>
                  <a:srgbClr val="1D559E"/>
                </a:solidFill>
              </a:rPr>
              <a:t>250 </a:t>
            </a:r>
            <a:r>
              <a:rPr lang="en-GB" sz="1800" b="0" kern="800" dirty="0">
                <a:solidFill>
                  <a:srgbClr val="1D559E"/>
                </a:solidFill>
                <a:ea typeface="Times New Roman" panose="02020603050405020304" pitchFamily="18" charset="0"/>
              </a:rPr>
              <a:t>°C</a:t>
            </a:r>
            <a:r>
              <a:rPr lang="en-GB" sz="1800" b="0" dirty="0">
                <a:solidFill>
                  <a:srgbClr val="1D559E"/>
                </a:solidFill>
              </a:rPr>
              <a:t> </a:t>
            </a:r>
            <a:r>
              <a:rPr lang="en-GB" sz="1800" b="0" dirty="0"/>
              <a:t>on the Ta2.5W</a:t>
            </a:r>
          </a:p>
          <a:p>
            <a:pPr marL="285750" indent="-285750">
              <a:spcBef>
                <a:spcPts val="600"/>
              </a:spcBef>
              <a:buFont typeface="Arial" panose="020B0604020202020204" pitchFamily="34" charset="0"/>
              <a:buChar char="•"/>
            </a:pPr>
            <a:r>
              <a:rPr lang="en-GB" sz="1800" kern="800" dirty="0" err="1">
                <a:ea typeface="Times New Roman" panose="02020603050405020304" pitchFamily="18" charset="0"/>
              </a:rPr>
              <a:t>σ</a:t>
            </a:r>
            <a:r>
              <a:rPr lang="en-GB" sz="1800" kern="800" baseline="-25000" dirty="0" err="1">
                <a:ea typeface="Times New Roman" panose="02020603050405020304" pitchFamily="18" charset="0"/>
              </a:rPr>
              <a:t>a</a:t>
            </a:r>
            <a:r>
              <a:rPr lang="en-GB" sz="1800" kern="800" baseline="-25000" dirty="0">
                <a:ea typeface="Times New Roman" panose="02020603050405020304" pitchFamily="18" charset="0"/>
              </a:rPr>
              <a:t> </a:t>
            </a:r>
            <a:r>
              <a:rPr lang="en-GB" sz="1800" dirty="0"/>
              <a:t>@r=20mm: </a:t>
            </a:r>
            <a:r>
              <a:rPr lang="en-GB" sz="1800" dirty="0">
                <a:solidFill>
                  <a:schemeClr val="tx1"/>
                </a:solidFill>
              </a:rPr>
              <a:t>37 MPa (FEA) </a:t>
            </a:r>
            <a:r>
              <a:rPr lang="en-GB" sz="1800" dirty="0"/>
              <a:t>vs </a:t>
            </a:r>
            <a:r>
              <a:rPr lang="en-GB" sz="1800" dirty="0">
                <a:solidFill>
                  <a:schemeClr val="tx1"/>
                </a:solidFill>
              </a:rPr>
              <a:t>43 MPa (SG) </a:t>
            </a:r>
            <a:r>
              <a:rPr lang="en-GB" sz="1800" dirty="0"/>
              <a:t>on the Ta2.5W</a:t>
            </a:r>
          </a:p>
          <a:p>
            <a:pPr marL="285750" indent="-285750">
              <a:spcBef>
                <a:spcPts val="600"/>
              </a:spcBef>
              <a:buFont typeface="Arial" panose="020B0604020202020204" pitchFamily="34" charset="0"/>
              <a:buChar char="•"/>
            </a:pPr>
            <a:r>
              <a:rPr lang="en-GB" sz="1800" dirty="0" err="1"/>
              <a:t>T@r</a:t>
            </a:r>
            <a:r>
              <a:rPr lang="en-GB" sz="1800" dirty="0"/>
              <a:t>=20mm: </a:t>
            </a:r>
            <a:r>
              <a:rPr lang="en-GB" sz="1800" dirty="0">
                <a:solidFill>
                  <a:schemeClr val="tx1"/>
                </a:solidFill>
              </a:rPr>
              <a:t>40</a:t>
            </a:r>
            <a:r>
              <a:rPr lang="en-GB" sz="1800" kern="800" dirty="0">
                <a:solidFill>
                  <a:schemeClr val="tx1"/>
                </a:solidFill>
                <a:ea typeface="Times New Roman" panose="02020603050405020304" pitchFamily="18" charset="0"/>
              </a:rPr>
              <a:t> °C</a:t>
            </a:r>
            <a:r>
              <a:rPr lang="en-GB" sz="1800" dirty="0">
                <a:solidFill>
                  <a:schemeClr val="tx1"/>
                </a:solidFill>
              </a:rPr>
              <a:t> (FEA) </a:t>
            </a:r>
            <a:r>
              <a:rPr lang="en-GB" sz="1800" dirty="0"/>
              <a:t>vs </a:t>
            </a:r>
            <a:r>
              <a:rPr lang="en-GB" sz="1800" dirty="0">
                <a:solidFill>
                  <a:schemeClr val="tx1"/>
                </a:solidFill>
              </a:rPr>
              <a:t>38.8 </a:t>
            </a:r>
            <a:r>
              <a:rPr lang="en-GB" sz="1800" kern="800" dirty="0">
                <a:solidFill>
                  <a:schemeClr val="tx1"/>
                </a:solidFill>
                <a:ea typeface="Times New Roman" panose="02020603050405020304" pitchFamily="18" charset="0"/>
              </a:rPr>
              <a:t>°C (Pt100)</a:t>
            </a:r>
            <a:r>
              <a:rPr lang="en-GB" sz="1800" kern="800" dirty="0">
                <a:ea typeface="Times New Roman" panose="02020603050405020304" pitchFamily="18" charset="0"/>
              </a:rPr>
              <a:t> </a:t>
            </a:r>
            <a:r>
              <a:rPr lang="en-GB" sz="1800" dirty="0"/>
              <a:t>on the Ta2.5W</a:t>
            </a:r>
          </a:p>
          <a:p>
            <a:pPr>
              <a:spcBef>
                <a:spcPts val="600"/>
              </a:spcBef>
            </a:pPr>
            <a:endParaRPr lang="en-GB" sz="1800" b="0" dirty="0"/>
          </a:p>
          <a:p>
            <a:pPr>
              <a:spcBef>
                <a:spcPts val="600"/>
              </a:spcBef>
            </a:pPr>
            <a:endParaRPr lang="en-GB" sz="1800" b="0" dirty="0"/>
          </a:p>
        </p:txBody>
      </p:sp>
      <p:graphicFrame>
        <p:nvGraphicFramePr>
          <p:cNvPr id="12" name="Table 11">
            <a:extLst>
              <a:ext uri="{FF2B5EF4-FFF2-40B4-BE49-F238E27FC236}">
                <a16:creationId xmlns:a16="http://schemas.microsoft.com/office/drawing/2014/main" id="{31BBB49F-4791-2A80-23C0-1C8EEA70033E}"/>
              </a:ext>
            </a:extLst>
          </p:cNvPr>
          <p:cNvGraphicFramePr>
            <a:graphicFrameLocks noGrp="1"/>
          </p:cNvGraphicFramePr>
          <p:nvPr/>
        </p:nvGraphicFramePr>
        <p:xfrm>
          <a:off x="6167339" y="4469604"/>
          <a:ext cx="5294423" cy="1513840"/>
        </p:xfrm>
        <a:graphic>
          <a:graphicData uri="http://schemas.openxmlformats.org/drawingml/2006/table">
            <a:tbl>
              <a:tblPr/>
              <a:tblGrid>
                <a:gridCol w="1726867">
                  <a:extLst>
                    <a:ext uri="{9D8B030D-6E8A-4147-A177-3AD203B41FA5}">
                      <a16:colId xmlns:a16="http://schemas.microsoft.com/office/drawing/2014/main" val="1600576089"/>
                    </a:ext>
                  </a:extLst>
                </a:gridCol>
                <a:gridCol w="891889">
                  <a:extLst>
                    <a:ext uri="{9D8B030D-6E8A-4147-A177-3AD203B41FA5}">
                      <a16:colId xmlns:a16="http://schemas.microsoft.com/office/drawing/2014/main" val="1829056795"/>
                    </a:ext>
                  </a:extLst>
                </a:gridCol>
                <a:gridCol w="891889">
                  <a:extLst>
                    <a:ext uri="{9D8B030D-6E8A-4147-A177-3AD203B41FA5}">
                      <a16:colId xmlns:a16="http://schemas.microsoft.com/office/drawing/2014/main" val="2780815916"/>
                    </a:ext>
                  </a:extLst>
                </a:gridCol>
                <a:gridCol w="891889">
                  <a:extLst>
                    <a:ext uri="{9D8B030D-6E8A-4147-A177-3AD203B41FA5}">
                      <a16:colId xmlns:a16="http://schemas.microsoft.com/office/drawing/2014/main" val="3825921180"/>
                    </a:ext>
                  </a:extLst>
                </a:gridCol>
                <a:gridCol w="891889">
                  <a:extLst>
                    <a:ext uri="{9D8B030D-6E8A-4147-A177-3AD203B41FA5}">
                      <a16:colId xmlns:a16="http://schemas.microsoft.com/office/drawing/2014/main" val="2177176926"/>
                    </a:ext>
                  </a:extLst>
                </a:gridCol>
              </a:tblGrid>
              <a:tr h="0">
                <a:tc>
                  <a:txBody>
                    <a:bodyPr/>
                    <a:lstStyle/>
                    <a:p>
                      <a:pPr algn="ctr">
                        <a:spcBef>
                          <a:spcPts val="100"/>
                        </a:spcBef>
                        <a:spcAft>
                          <a:spcPts val="100"/>
                        </a:spcAft>
                      </a:pPr>
                      <a:r>
                        <a:rPr lang="en-GB" sz="1200" b="1" kern="800" dirty="0">
                          <a:effectLst/>
                          <a:latin typeface="+mn-lt"/>
                          <a:ea typeface="Times New Roman" panose="02020603050405020304" pitchFamily="18" charset="0"/>
                        </a:rPr>
                        <a:t>Cladding Material</a:t>
                      </a:r>
                      <a:endParaRPr lang="en-GB" sz="1200" dirty="0">
                        <a:effectLst/>
                        <a:latin typeface="+mn-lt"/>
                        <a:ea typeface="Times New Roman" panose="02020603050405020304" pitchFamily="18" charset="0"/>
                      </a:endParaRPr>
                    </a:p>
                    <a:p>
                      <a:pPr indent="118745" algn="ctr">
                        <a:spcAft>
                          <a:spcPts val="0"/>
                        </a:spcAft>
                      </a:pPr>
                      <a:r>
                        <a:rPr lang="en-GB" sz="1200" b="1" dirty="0">
                          <a:effectLst/>
                          <a:latin typeface="+mn-lt"/>
                          <a:ea typeface="Times New Roman" panose="02020603050405020304" pitchFamily="18" charset="0"/>
                        </a:rPr>
                        <a:t>(block)</a:t>
                      </a: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
                        </a:spcBef>
                        <a:spcAft>
                          <a:spcPts val="100"/>
                        </a:spcAft>
                      </a:pPr>
                      <a:r>
                        <a:rPr lang="en-GB" sz="1200" b="1" kern="800" dirty="0">
                          <a:effectLst/>
                          <a:latin typeface="+mn-lt"/>
                          <a:ea typeface="Times New Roman" panose="02020603050405020304" pitchFamily="18" charset="0"/>
                        </a:rPr>
                        <a:t>T</a:t>
                      </a:r>
                      <a:r>
                        <a:rPr lang="en-GB" sz="1200" b="1" kern="800" baseline="-25000" dirty="0">
                          <a:effectLst/>
                          <a:latin typeface="+mn-lt"/>
                          <a:ea typeface="Times New Roman" panose="02020603050405020304" pitchFamily="18" charset="0"/>
                        </a:rPr>
                        <a:t>Pt100</a:t>
                      </a:r>
                      <a:endParaRPr lang="en-GB" sz="1200" dirty="0">
                        <a:effectLst/>
                        <a:latin typeface="+mn-lt"/>
                        <a:ea typeface="Times New Roman" panose="02020603050405020304" pitchFamily="18" charset="0"/>
                      </a:endParaRPr>
                    </a:p>
                    <a:p>
                      <a:pPr algn="ctr">
                        <a:spcBef>
                          <a:spcPts val="100"/>
                        </a:spcBef>
                        <a:spcAft>
                          <a:spcPts val="100"/>
                        </a:spcAft>
                      </a:pPr>
                      <a:r>
                        <a:rPr lang="en-GB" sz="1200" b="1" kern="800" dirty="0">
                          <a:effectLst/>
                          <a:latin typeface="+mn-lt"/>
                          <a:ea typeface="Times New Roman" panose="02020603050405020304" pitchFamily="18" charset="0"/>
                        </a:rPr>
                        <a:t>[°C]</a:t>
                      </a: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100"/>
                        </a:spcBef>
                        <a:spcAft>
                          <a:spcPts val="100"/>
                        </a:spcAft>
                      </a:pPr>
                      <a:r>
                        <a:rPr lang="en-GB" sz="1200" b="1" kern="800" dirty="0">
                          <a:effectLst/>
                          <a:latin typeface="+mn-lt"/>
                          <a:ea typeface="Times New Roman" panose="02020603050405020304" pitchFamily="18" charset="0"/>
                        </a:rPr>
                        <a:t>T</a:t>
                      </a:r>
                      <a:r>
                        <a:rPr lang="en-GB" sz="1200" b="1" kern="800" baseline="-25000" dirty="0">
                          <a:effectLst/>
                          <a:latin typeface="+mn-lt"/>
                          <a:ea typeface="Times New Roman" panose="02020603050405020304" pitchFamily="18" charset="0"/>
                        </a:rPr>
                        <a:t>FEA</a:t>
                      </a:r>
                      <a:endParaRPr lang="en-GB" sz="1200" dirty="0">
                        <a:effectLst/>
                        <a:latin typeface="+mn-lt"/>
                        <a:ea typeface="Times New Roman" panose="02020603050405020304" pitchFamily="18" charset="0"/>
                      </a:endParaRPr>
                    </a:p>
                    <a:p>
                      <a:pPr algn="ctr">
                        <a:spcBef>
                          <a:spcPts val="100"/>
                        </a:spcBef>
                        <a:spcAft>
                          <a:spcPts val="100"/>
                        </a:spcAft>
                      </a:pPr>
                      <a:r>
                        <a:rPr lang="en-GB" sz="1200" b="1" kern="800" dirty="0">
                          <a:effectLst/>
                          <a:latin typeface="+mn-lt"/>
                          <a:ea typeface="Times New Roman" panose="02020603050405020304" pitchFamily="18" charset="0"/>
                        </a:rPr>
                        <a:t>[°C]</a:t>
                      </a: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02414266"/>
                  </a:ext>
                </a:extLst>
              </a:tr>
              <a:tr h="0">
                <a:tc>
                  <a:txBody>
                    <a:bodyPr/>
                    <a:lstStyle/>
                    <a:p>
                      <a:pPr algn="l">
                        <a:spcBef>
                          <a:spcPts val="100"/>
                        </a:spcBef>
                        <a:spcAft>
                          <a:spcPts val="100"/>
                        </a:spcAft>
                      </a:pPr>
                      <a:r>
                        <a:rPr lang="en-GB" sz="1200" kern="800" dirty="0">
                          <a:effectLst/>
                          <a:latin typeface="+mn-lt"/>
                          <a:ea typeface="Times New Roman" panose="02020603050405020304" pitchFamily="18" charset="0"/>
                        </a:rPr>
                        <a:t>Ta2.5W (4)</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ctr">
                        <a:spcBef>
                          <a:spcPts val="100"/>
                        </a:spcBef>
                        <a:spcAft>
                          <a:spcPts val="100"/>
                        </a:spcAft>
                      </a:pPr>
                      <a:r>
                        <a:rPr lang="en-GB" sz="1200" kern="800">
                          <a:effectLst/>
                          <a:latin typeface="+mn-lt"/>
                          <a:ea typeface="Times New Roman" panose="02020603050405020304" pitchFamily="18" charset="0"/>
                        </a:rPr>
                        <a:t>38.8±0.5 </a:t>
                      </a:r>
                      <a:endParaRPr lang="en-GB" sz="120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tc gridSpan="2">
                  <a:txBody>
                    <a:bodyPr/>
                    <a:lstStyle/>
                    <a:p>
                      <a:pPr algn="ctr">
                        <a:spcBef>
                          <a:spcPts val="100"/>
                        </a:spcBef>
                        <a:spcAft>
                          <a:spcPts val="100"/>
                        </a:spcAft>
                      </a:pPr>
                      <a:r>
                        <a:rPr lang="en-GB" sz="1200" kern="800" dirty="0">
                          <a:effectLst/>
                          <a:latin typeface="+mn-lt"/>
                          <a:ea typeface="Times New Roman" panose="02020603050405020304" pitchFamily="18" charset="0"/>
                        </a:rPr>
                        <a:t>40</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extLst>
                  <a:ext uri="{0D108BD9-81ED-4DB2-BD59-A6C34878D82A}">
                    <a16:rowId xmlns:a16="http://schemas.microsoft.com/office/drawing/2014/main" val="1265716207"/>
                  </a:ext>
                </a:extLst>
              </a:tr>
              <a:tr h="69850">
                <a:tc>
                  <a:txBody>
                    <a:bodyPr/>
                    <a:lstStyle/>
                    <a:p>
                      <a:pPr algn="l">
                        <a:spcBef>
                          <a:spcPts val="100"/>
                        </a:spcBef>
                        <a:spcAft>
                          <a:spcPts val="100"/>
                        </a:spcAft>
                      </a:pPr>
                      <a:r>
                        <a:rPr lang="en-GB" sz="1200" kern="800">
                          <a:effectLst/>
                          <a:latin typeface="+mn-lt"/>
                          <a:ea typeface="Times New Roman" panose="02020603050405020304" pitchFamily="18" charset="0"/>
                        </a:rPr>
                        <a:t>Ta </a:t>
                      </a:r>
                      <a:r>
                        <a:rPr lang="en-GB" sz="1200">
                          <a:effectLst/>
                          <a:latin typeface="+mn-lt"/>
                          <a:ea typeface="Times New Roman" panose="02020603050405020304" pitchFamily="18" charset="0"/>
                        </a:rPr>
                        <a:t>(8)</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gridSpan="2">
                  <a:txBody>
                    <a:bodyPr/>
                    <a:lstStyle/>
                    <a:p>
                      <a:pPr algn="ctr">
                        <a:spcBef>
                          <a:spcPts val="100"/>
                        </a:spcBef>
                        <a:spcAft>
                          <a:spcPts val="100"/>
                        </a:spcAft>
                      </a:pPr>
                      <a:r>
                        <a:rPr lang="en-GB" sz="1200" kern="800">
                          <a:effectLst/>
                          <a:latin typeface="+mn-lt"/>
                          <a:ea typeface="Times New Roman" panose="02020603050405020304" pitchFamily="18" charset="0"/>
                        </a:rPr>
                        <a:t>46±0.5</a:t>
                      </a:r>
                      <a:endParaRPr lang="en-GB" sz="1200">
                        <a:effectLst/>
                        <a:latin typeface="+mn-lt"/>
                        <a:ea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100"/>
                        </a:spcBef>
                        <a:spcAft>
                          <a:spcPts val="100"/>
                        </a:spcAft>
                      </a:pPr>
                      <a:r>
                        <a:rPr lang="en-GB" sz="1200" kern="800" dirty="0">
                          <a:effectLst/>
                          <a:latin typeface="+mn-lt"/>
                          <a:ea typeface="Times New Roman" panose="02020603050405020304" pitchFamily="18" charset="0"/>
                        </a:rPr>
                        <a:t>43.8</a:t>
                      </a:r>
                      <a:endParaRPr lang="en-GB" sz="1200" dirty="0">
                        <a:effectLst/>
                        <a:latin typeface="+mn-lt"/>
                        <a:ea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200710081"/>
                  </a:ext>
                </a:extLst>
              </a:tr>
              <a:tr h="242570">
                <a:tc>
                  <a:txBody>
                    <a:bodyPr/>
                    <a:lstStyle/>
                    <a:p>
                      <a:pPr algn="ctr">
                        <a:spcBef>
                          <a:spcPts val="100"/>
                        </a:spcBef>
                        <a:spcAft>
                          <a:spcPts val="100"/>
                        </a:spcAft>
                      </a:pPr>
                      <a:r>
                        <a:rPr lang="en-GB" sz="1200" b="1" kern="800" dirty="0">
                          <a:effectLst/>
                          <a:latin typeface="+mn-lt"/>
                          <a:ea typeface="Times New Roman" panose="02020603050405020304" pitchFamily="18" charset="0"/>
                        </a:rPr>
                        <a:t>Cladding Material </a:t>
                      </a:r>
                      <a:r>
                        <a:rPr lang="en-GB" sz="1200" b="1" dirty="0">
                          <a:effectLst/>
                          <a:latin typeface="+mn-lt"/>
                          <a:ea typeface="Times New Roman" panose="02020603050405020304" pitchFamily="18" charset="0"/>
                        </a:rPr>
                        <a:t>(block)</a:t>
                      </a: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b="1" kern="800">
                          <a:effectLst/>
                          <a:latin typeface="+mn-lt"/>
                          <a:ea typeface="Times New Roman" panose="02020603050405020304" pitchFamily="18" charset="0"/>
                        </a:rPr>
                        <a:t>Δε</a:t>
                      </a:r>
                      <a:r>
                        <a:rPr lang="en-GB" sz="1200" b="1" kern="800" baseline="-25000">
                          <a:effectLst/>
                          <a:latin typeface="+mn-lt"/>
                          <a:ea typeface="Times New Roman" panose="02020603050405020304" pitchFamily="18" charset="0"/>
                        </a:rPr>
                        <a:t>SG</a:t>
                      </a:r>
                      <a:endParaRPr lang="en-GB" sz="1200">
                        <a:effectLst/>
                        <a:latin typeface="+mn-lt"/>
                        <a:ea typeface="Times New Roman" panose="02020603050405020304" pitchFamily="18" charset="0"/>
                      </a:endParaRPr>
                    </a:p>
                    <a:p>
                      <a:pPr algn="ctr">
                        <a:spcBef>
                          <a:spcPts val="100"/>
                        </a:spcBef>
                        <a:spcAft>
                          <a:spcPts val="100"/>
                        </a:spcAft>
                      </a:pPr>
                      <a:r>
                        <a:rPr lang="en-GB" sz="1200" b="1" kern="800">
                          <a:effectLst/>
                          <a:latin typeface="+mn-lt"/>
                          <a:ea typeface="Times New Roman" panose="02020603050405020304" pitchFamily="18" charset="0"/>
                        </a:rPr>
                        <a:t>[μm/m]</a:t>
                      </a:r>
                      <a:endParaRPr lang="en-GB" sz="120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b="1" kern="800" dirty="0" err="1">
                          <a:effectLst/>
                          <a:latin typeface="+mn-lt"/>
                          <a:ea typeface="Times New Roman" panose="02020603050405020304" pitchFamily="18" charset="0"/>
                        </a:rPr>
                        <a:t>σ</a:t>
                      </a:r>
                      <a:r>
                        <a:rPr lang="en-GB" sz="1200" b="1" kern="800" baseline="-25000" dirty="0" err="1">
                          <a:effectLst/>
                          <a:latin typeface="+mn-lt"/>
                          <a:ea typeface="Times New Roman" panose="02020603050405020304" pitchFamily="18" charset="0"/>
                        </a:rPr>
                        <a:t>a,SG</a:t>
                      </a:r>
                      <a:endParaRPr lang="en-GB" sz="1200" dirty="0">
                        <a:effectLst/>
                        <a:latin typeface="+mn-lt"/>
                        <a:ea typeface="Times New Roman" panose="02020603050405020304" pitchFamily="18" charset="0"/>
                      </a:endParaRPr>
                    </a:p>
                    <a:p>
                      <a:pPr algn="ctr">
                        <a:spcBef>
                          <a:spcPts val="100"/>
                        </a:spcBef>
                        <a:spcAft>
                          <a:spcPts val="100"/>
                        </a:spcAft>
                      </a:pPr>
                      <a:r>
                        <a:rPr lang="en-GB" sz="1200" b="1" kern="800" dirty="0">
                          <a:effectLst/>
                          <a:latin typeface="+mn-lt"/>
                          <a:ea typeface="Times New Roman" panose="02020603050405020304" pitchFamily="18" charset="0"/>
                        </a:rPr>
                        <a:t>[MPa]</a:t>
                      </a: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b="1" kern="800" dirty="0" err="1">
                          <a:effectLst/>
                          <a:latin typeface="+mn-lt"/>
                          <a:ea typeface="Times New Roman" panose="02020603050405020304" pitchFamily="18" charset="0"/>
                        </a:rPr>
                        <a:t>Δε</a:t>
                      </a:r>
                      <a:r>
                        <a:rPr lang="en-GB" sz="1200" b="1" kern="800" baseline="-25000" dirty="0" err="1">
                          <a:effectLst/>
                          <a:latin typeface="+mn-lt"/>
                          <a:ea typeface="Times New Roman" panose="02020603050405020304" pitchFamily="18" charset="0"/>
                        </a:rPr>
                        <a:t>FEA</a:t>
                      </a:r>
                      <a:endParaRPr lang="en-GB" sz="1200" dirty="0">
                        <a:effectLst/>
                        <a:latin typeface="+mn-lt"/>
                        <a:ea typeface="Times New Roman" panose="02020603050405020304" pitchFamily="18" charset="0"/>
                      </a:endParaRPr>
                    </a:p>
                    <a:p>
                      <a:pPr algn="ctr">
                        <a:spcBef>
                          <a:spcPts val="100"/>
                        </a:spcBef>
                        <a:spcAft>
                          <a:spcPts val="100"/>
                        </a:spcAft>
                      </a:pPr>
                      <a:r>
                        <a:rPr lang="en-GB" sz="1200" b="1" kern="800" dirty="0">
                          <a:effectLst/>
                          <a:latin typeface="+mn-lt"/>
                          <a:ea typeface="Times New Roman" panose="02020603050405020304" pitchFamily="18" charset="0"/>
                        </a:rPr>
                        <a:t>[</a:t>
                      </a:r>
                      <a:r>
                        <a:rPr lang="en-GB" sz="1200" b="1" kern="800" dirty="0" err="1">
                          <a:effectLst/>
                          <a:latin typeface="+mn-lt"/>
                          <a:ea typeface="Times New Roman" panose="02020603050405020304" pitchFamily="18" charset="0"/>
                        </a:rPr>
                        <a:t>μm</a:t>
                      </a:r>
                      <a:r>
                        <a:rPr lang="en-GB" sz="1200" b="1" kern="800" dirty="0">
                          <a:effectLst/>
                          <a:latin typeface="+mn-lt"/>
                          <a:ea typeface="Times New Roman" panose="02020603050405020304" pitchFamily="18" charset="0"/>
                        </a:rPr>
                        <a:t>/m]</a:t>
                      </a: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b="1" kern="800" dirty="0" err="1">
                          <a:effectLst/>
                          <a:latin typeface="+mn-lt"/>
                          <a:ea typeface="Times New Roman" panose="02020603050405020304" pitchFamily="18" charset="0"/>
                        </a:rPr>
                        <a:t>σ</a:t>
                      </a:r>
                      <a:r>
                        <a:rPr lang="en-GB" sz="1200" b="1" kern="800" baseline="-25000" dirty="0" err="1">
                          <a:effectLst/>
                          <a:latin typeface="+mn-lt"/>
                          <a:ea typeface="Times New Roman" panose="02020603050405020304" pitchFamily="18" charset="0"/>
                        </a:rPr>
                        <a:t>a,FEA</a:t>
                      </a:r>
                      <a:endParaRPr lang="en-GB" sz="1200" dirty="0">
                        <a:effectLst/>
                        <a:latin typeface="+mn-lt"/>
                        <a:ea typeface="Times New Roman" panose="02020603050405020304" pitchFamily="18" charset="0"/>
                      </a:endParaRPr>
                    </a:p>
                    <a:p>
                      <a:pPr algn="ctr">
                        <a:spcBef>
                          <a:spcPts val="100"/>
                        </a:spcBef>
                        <a:spcAft>
                          <a:spcPts val="100"/>
                        </a:spcAft>
                      </a:pPr>
                      <a:r>
                        <a:rPr lang="en-GB" sz="1200" b="1" kern="800" dirty="0">
                          <a:effectLst/>
                          <a:latin typeface="+mn-lt"/>
                          <a:ea typeface="Times New Roman" panose="02020603050405020304" pitchFamily="18" charset="0"/>
                        </a:rPr>
                        <a:t>[MPa]</a:t>
                      </a:r>
                      <a:endParaRPr lang="en-GB" sz="1200" dirty="0">
                        <a:effectLst/>
                        <a:latin typeface="+mn-lt"/>
                        <a:ea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2398348"/>
                  </a:ext>
                </a:extLst>
              </a:tr>
              <a:tr h="0">
                <a:tc>
                  <a:txBody>
                    <a:bodyPr/>
                    <a:lstStyle/>
                    <a:p>
                      <a:pPr algn="l">
                        <a:spcBef>
                          <a:spcPts val="100"/>
                        </a:spcBef>
                        <a:spcAft>
                          <a:spcPts val="100"/>
                        </a:spcAft>
                      </a:pPr>
                      <a:r>
                        <a:rPr lang="en-GB" sz="1200" kern="800" dirty="0">
                          <a:effectLst/>
                          <a:latin typeface="+mn-lt"/>
                          <a:ea typeface="Times New Roman" panose="02020603050405020304" pitchFamily="18" charset="0"/>
                        </a:rPr>
                        <a:t>Ta2.5W (4)</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Bef>
                          <a:spcPts val="100"/>
                        </a:spcBef>
                        <a:spcAft>
                          <a:spcPts val="100"/>
                        </a:spcAft>
                      </a:pPr>
                      <a:r>
                        <a:rPr lang="en-GB" sz="1200" kern="800" dirty="0">
                          <a:effectLst/>
                          <a:latin typeface="+mn-lt"/>
                          <a:ea typeface="Times New Roman" panose="02020603050405020304" pitchFamily="18" charset="0"/>
                        </a:rPr>
                        <a:t>190 |-450 </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Bef>
                          <a:spcPts val="100"/>
                        </a:spcBef>
                        <a:spcAft>
                          <a:spcPts val="100"/>
                        </a:spcAft>
                      </a:pPr>
                      <a:r>
                        <a:rPr lang="en-GB" sz="1200" kern="800">
                          <a:effectLst/>
                          <a:latin typeface="+mn-lt"/>
                          <a:ea typeface="Times New Roman" panose="02020603050405020304" pitchFamily="18" charset="0"/>
                        </a:rPr>
                        <a:t>43</a:t>
                      </a:r>
                      <a:endParaRPr lang="en-GB" sz="120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Bef>
                          <a:spcPts val="100"/>
                        </a:spcBef>
                        <a:spcAft>
                          <a:spcPts val="100"/>
                        </a:spcAft>
                      </a:pPr>
                      <a:r>
                        <a:rPr lang="en-GB" sz="1200" kern="800">
                          <a:effectLst/>
                          <a:latin typeface="+mn-lt"/>
                          <a:ea typeface="Times New Roman" panose="02020603050405020304" pitchFamily="18" charset="0"/>
                        </a:rPr>
                        <a:t>170 | 390</a:t>
                      </a:r>
                      <a:endParaRPr lang="en-GB" sz="120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Bef>
                          <a:spcPts val="100"/>
                        </a:spcBef>
                        <a:spcAft>
                          <a:spcPts val="100"/>
                        </a:spcAft>
                      </a:pPr>
                      <a:r>
                        <a:rPr lang="en-GB" sz="1200" kern="800" dirty="0">
                          <a:effectLst/>
                          <a:latin typeface="+mn-lt"/>
                          <a:ea typeface="Times New Roman" panose="02020603050405020304" pitchFamily="18" charset="0"/>
                        </a:rPr>
                        <a:t>37</a:t>
                      </a:r>
                      <a:endParaRPr lang="en-GB" sz="1200" dirty="0">
                        <a:effectLst/>
                        <a:latin typeface="+mn-lt"/>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617398278"/>
                  </a:ext>
                </a:extLst>
              </a:tr>
              <a:tr h="41910">
                <a:tc>
                  <a:txBody>
                    <a:bodyPr/>
                    <a:lstStyle/>
                    <a:p>
                      <a:pPr algn="l">
                        <a:spcBef>
                          <a:spcPts val="100"/>
                        </a:spcBef>
                        <a:spcAft>
                          <a:spcPts val="100"/>
                        </a:spcAft>
                      </a:pPr>
                      <a:r>
                        <a:rPr lang="en-GB" sz="1200" kern="800">
                          <a:effectLst/>
                          <a:latin typeface="+mn-lt"/>
                          <a:ea typeface="Times New Roman" panose="02020603050405020304" pitchFamily="18" charset="0"/>
                        </a:rPr>
                        <a:t>Ta </a:t>
                      </a:r>
                      <a:r>
                        <a:rPr lang="en-GB" sz="1200">
                          <a:effectLst/>
                          <a:latin typeface="+mn-lt"/>
                          <a:ea typeface="Times New Roman" panose="02020603050405020304" pitchFamily="18" charset="0"/>
                        </a:rPr>
                        <a:t>(8)</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kern="800" dirty="0">
                          <a:effectLst/>
                          <a:latin typeface="+mn-lt"/>
                          <a:ea typeface="Times New Roman" panose="02020603050405020304" pitchFamily="18" charset="0"/>
                        </a:rPr>
                        <a:t>100 |-230</a:t>
                      </a:r>
                      <a:endParaRPr lang="en-GB" sz="1200" dirty="0">
                        <a:effectLst/>
                        <a:latin typeface="+mn-lt"/>
                        <a:ea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kern="800">
                          <a:effectLst/>
                          <a:latin typeface="+mn-lt"/>
                          <a:ea typeface="Times New Roman" panose="02020603050405020304" pitchFamily="18" charset="0"/>
                        </a:rPr>
                        <a:t>22</a:t>
                      </a:r>
                      <a:endParaRPr lang="en-GB" sz="1200">
                        <a:effectLst/>
                        <a:latin typeface="+mn-lt"/>
                        <a:ea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kern="800">
                          <a:effectLst/>
                          <a:latin typeface="+mn-lt"/>
                          <a:ea typeface="Times New Roman" panose="02020603050405020304" pitchFamily="18" charset="0"/>
                        </a:rPr>
                        <a:t>87 |-250</a:t>
                      </a:r>
                      <a:endParaRPr lang="en-GB" sz="1200">
                        <a:effectLst/>
                        <a:latin typeface="+mn-lt"/>
                        <a:ea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Bef>
                          <a:spcPts val="100"/>
                        </a:spcBef>
                        <a:spcAft>
                          <a:spcPts val="100"/>
                        </a:spcAft>
                      </a:pPr>
                      <a:r>
                        <a:rPr lang="en-GB" sz="1200" kern="800" dirty="0">
                          <a:effectLst/>
                          <a:latin typeface="+mn-lt"/>
                          <a:ea typeface="Times New Roman" panose="02020603050405020304" pitchFamily="18" charset="0"/>
                        </a:rPr>
                        <a:t>23</a:t>
                      </a:r>
                      <a:endParaRPr lang="en-GB" sz="1200" dirty="0">
                        <a:effectLst/>
                        <a:latin typeface="+mn-lt"/>
                        <a:ea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3228410"/>
                  </a:ext>
                </a:extLst>
              </a:tr>
            </a:tbl>
          </a:graphicData>
        </a:graphic>
      </p:graphicFrame>
      <p:sp>
        <p:nvSpPr>
          <p:cNvPr id="13" name="Text Box 38">
            <a:extLst>
              <a:ext uri="{FF2B5EF4-FFF2-40B4-BE49-F238E27FC236}">
                <a16:creationId xmlns:a16="http://schemas.microsoft.com/office/drawing/2014/main" id="{5BBD605B-7002-5759-ED7C-1595F2F3CCC9}"/>
              </a:ext>
            </a:extLst>
          </p:cNvPr>
          <p:cNvSpPr txBox="1">
            <a:spLocks noChangeArrowheads="1"/>
          </p:cNvSpPr>
          <p:nvPr/>
        </p:nvSpPr>
        <p:spPr bwMode="auto">
          <a:xfrm>
            <a:off x="6279435" y="5949511"/>
            <a:ext cx="507023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indent="118745" algn="just">
              <a:spcAft>
                <a:spcPts val="0"/>
              </a:spcAft>
              <a:tabLst>
                <a:tab pos="1143000" algn="l"/>
              </a:tabLst>
            </a:pPr>
            <a:r>
              <a:rPr lang="en-GB" sz="400" kern="800" dirty="0">
                <a:effectLst/>
                <a:latin typeface="+mj-lt"/>
                <a:ea typeface="Times New Roman" panose="02020603050405020304" pitchFamily="18" charset="0"/>
              </a:rPr>
              <a:t>	</a:t>
            </a:r>
            <a:endParaRPr lang="en-GB" sz="1000" dirty="0">
              <a:effectLst/>
              <a:latin typeface="+mj-lt"/>
              <a:ea typeface="Times New Roman" panose="02020603050405020304" pitchFamily="18" charset="0"/>
            </a:endParaRPr>
          </a:p>
          <a:p>
            <a:pPr algn="just">
              <a:spcAft>
                <a:spcPts val="0"/>
              </a:spcAft>
            </a:pPr>
            <a:r>
              <a:rPr lang="en-GB" sz="800" kern="800" baseline="30000" dirty="0">
                <a:effectLst/>
                <a:latin typeface="+mj-lt"/>
                <a:ea typeface="Times New Roman" panose="02020603050405020304" pitchFamily="18" charset="0"/>
              </a:rPr>
              <a:t>1</a:t>
            </a:r>
            <a:r>
              <a:rPr lang="en-GB" sz="800" kern="800" dirty="0">
                <a:effectLst/>
                <a:latin typeface="+mj-lt"/>
                <a:ea typeface="Times New Roman" panose="02020603050405020304" pitchFamily="18" charset="0"/>
              </a:rPr>
              <a:t> Maximum within all the measured values by the instrumentation. The FEA values are at the same location of the PT100 and SG. The actual maximum temperatures in the blocks are higher but were not directly measured.</a:t>
            </a:r>
          </a:p>
          <a:p>
            <a:pPr algn="just">
              <a:spcAft>
                <a:spcPts val="0"/>
              </a:spcAft>
            </a:pPr>
            <a:r>
              <a:rPr lang="en-GB" sz="800" kern="800" dirty="0">
                <a:effectLst/>
                <a:latin typeface="+mj-lt"/>
                <a:ea typeface="Times New Roman" panose="02020603050405020304" pitchFamily="18" charset="0"/>
              </a:rPr>
              <a:t> </a:t>
            </a:r>
          </a:p>
          <a:p>
            <a:pPr algn="just">
              <a:spcAft>
                <a:spcPts val="0"/>
              </a:spcAft>
            </a:pPr>
            <a:r>
              <a:rPr lang="en-GB" sz="800" dirty="0">
                <a:effectLst/>
                <a:latin typeface="+mj-lt"/>
                <a:ea typeface="Times New Roman" panose="02020603050405020304" pitchFamily="18" charset="0"/>
              </a:rPr>
              <a:t> </a:t>
            </a:r>
          </a:p>
        </p:txBody>
      </p:sp>
      <p:sp>
        <p:nvSpPr>
          <p:cNvPr id="14" name="Content Placeholder 5">
            <a:extLst>
              <a:ext uri="{FF2B5EF4-FFF2-40B4-BE49-F238E27FC236}">
                <a16:creationId xmlns:a16="http://schemas.microsoft.com/office/drawing/2014/main" id="{937679A8-6E05-1300-B641-CBFE9911F048}"/>
              </a:ext>
            </a:extLst>
          </p:cNvPr>
          <p:cNvSpPr txBox="1">
            <a:spLocks/>
          </p:cNvSpPr>
          <p:nvPr/>
        </p:nvSpPr>
        <p:spPr bwMode="auto">
          <a:xfrm>
            <a:off x="6400788" y="3966395"/>
            <a:ext cx="5294422" cy="454635"/>
          </a:xfrm>
          <a:prstGeom prst="rect">
            <a:avLst/>
          </a:prstGeom>
        </p:spPr>
        <p:txBody>
          <a:bodyPr lIns="108000"/>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Arial Nova Light" panose="020B0304020202020204"/>
                <a:ea typeface="+mn-ea"/>
                <a:cs typeface="Arial" panose="020B0604020202020204" pitchFamily="34" charset="0"/>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400" kern="1200" baseline="0">
                <a:solidFill>
                  <a:schemeClr val="tx1"/>
                </a:solidFill>
                <a:latin typeface="Arial Nova Light" panose="020B0304020202020204"/>
                <a:ea typeface="+mn-ea"/>
                <a:cs typeface="Arial" panose="020B0604020202020204" pitchFamily="34" charset="0"/>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Arial Nova Light" panose="020B0304020202020204"/>
                <a:ea typeface="+mn-ea"/>
                <a:cs typeface="Arial" panose="020B0604020202020204" pitchFamily="34" charset="0"/>
              </a:defRPr>
            </a:lvl3pPr>
            <a:lvl4pPr marL="936000" indent="-228600" algn="l" defTabSz="914400" rtl="0" eaLnBrk="1" latinLnBrk="0" hangingPunct="1">
              <a:lnSpc>
                <a:spcPct val="90000"/>
              </a:lnSpc>
              <a:spcBef>
                <a:spcPts val="900"/>
              </a:spcBef>
              <a:buClr>
                <a:schemeClr val="bg1">
                  <a:lumMod val="75000"/>
                </a:schemeClr>
              </a:buClr>
              <a:buFont typeface="Arial" panose="020B0604020202020204" pitchFamily="34" charset="0"/>
              <a:buChar char="•"/>
              <a:defRPr sz="1800" kern="1200">
                <a:solidFill>
                  <a:schemeClr val="tx1"/>
                </a:solidFill>
                <a:latin typeface="Arial Nova Light" panose="020B0304020202020204"/>
                <a:ea typeface="+mn-ea"/>
                <a:cs typeface="Arial" panose="020B0604020202020204" pitchFamily="34" charset="0"/>
              </a:defRPr>
            </a:lvl4pPr>
            <a:lvl5pPr marL="959400" indent="0" algn="l" defTabSz="914400" rtl="0" eaLnBrk="1" latinLnBrk="0" hangingPunct="1">
              <a:lnSpc>
                <a:spcPct val="90000"/>
              </a:lnSpc>
              <a:spcBef>
                <a:spcPts val="900"/>
              </a:spcBef>
              <a:buClr>
                <a:schemeClr val="bg1">
                  <a:lumMod val="75000"/>
                </a:schemeClr>
              </a:buClr>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i="1" dirty="0"/>
              <a:t>Maximum</a:t>
            </a:r>
            <a:r>
              <a:rPr lang="en-GB" sz="1200" i="1" baseline="30000" dirty="0"/>
              <a:t>1</a:t>
            </a:r>
            <a:r>
              <a:rPr lang="en-GB" sz="1200" i="1" dirty="0"/>
              <a:t> temperatures, strains measured (Transverse &amp; Radial) and equivalent stress amplitudes vs calculated via FEA for</a:t>
            </a:r>
            <a:r>
              <a:rPr lang="en-GB" sz="1200" b="1" i="1" dirty="0"/>
              <a:t> 3.75 × 10</a:t>
            </a:r>
            <a:r>
              <a:rPr lang="en-GB" sz="1200" b="1" i="1" baseline="30000" dirty="0"/>
              <a:t>12</a:t>
            </a:r>
            <a:r>
              <a:rPr lang="en-GB" sz="1200" b="1" i="1" dirty="0"/>
              <a:t> p+/cycle</a:t>
            </a:r>
          </a:p>
        </p:txBody>
      </p:sp>
    </p:spTree>
    <p:extLst>
      <p:ext uri="{BB962C8B-B14F-4D97-AF65-F5344CB8AC3E}">
        <p14:creationId xmlns:p14="http://schemas.microsoft.com/office/powerpoint/2010/main" val="119780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3"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E2E4C4-9C65-B1CF-FBDA-CC3D9F738896}"/>
              </a:ext>
            </a:extLst>
          </p:cNvPr>
          <p:cNvSpPr>
            <a:spLocks noGrp="1"/>
          </p:cNvSpPr>
          <p:nvPr>
            <p:ph idx="1"/>
          </p:nvPr>
        </p:nvSpPr>
        <p:spPr>
          <a:xfrm>
            <a:off x="407989" y="1196752"/>
            <a:ext cx="11376024" cy="5004023"/>
          </a:xfrm>
        </p:spPr>
        <p:txBody>
          <a:bodyPr/>
          <a:lstStyle/>
          <a:p>
            <a:pPr marL="0" indent="0">
              <a:buNone/>
            </a:pPr>
            <a:r>
              <a:rPr lang="en-US" sz="1600" b="0" dirty="0"/>
              <a:t>Unplug-in </a:t>
            </a:r>
            <a:r>
              <a:rPr lang="en-US" sz="1600" b="0" dirty="0">
                <a:solidFill>
                  <a:srgbClr val="5AA3D9"/>
                </a:solidFill>
                <a:sym typeface="Wingdings 3" panose="05040102010807070707" pitchFamily="18" charset="2"/>
              </a:rPr>
              <a:t></a:t>
            </a:r>
            <a:r>
              <a:rPr lang="en-US" sz="1600" b="0" dirty="0"/>
              <a:t> Transport to the bunker </a:t>
            </a:r>
            <a:r>
              <a:rPr lang="en-US" sz="1600" b="0" dirty="0">
                <a:solidFill>
                  <a:srgbClr val="5AA3D9"/>
                </a:solidFill>
                <a:sym typeface="Wingdings 3" panose="05040102010807070707" pitchFamily="18" charset="2"/>
              </a:rPr>
              <a:t></a:t>
            </a:r>
            <a:r>
              <a:rPr lang="en-US" sz="1600" b="0" dirty="0"/>
              <a:t> Unscrew downstream flange </a:t>
            </a:r>
            <a:r>
              <a:rPr lang="en-US" sz="1600" b="0" dirty="0">
                <a:solidFill>
                  <a:srgbClr val="5AA3D9"/>
                </a:solidFill>
                <a:sym typeface="Wingdings 3" panose="05040102010807070707" pitchFamily="18" charset="2"/>
              </a:rPr>
              <a:t></a:t>
            </a:r>
            <a:r>
              <a:rPr lang="en-US" sz="1600" b="0" dirty="0"/>
              <a:t> Instrumentation wire cut &amp; flange removal </a:t>
            </a:r>
            <a:r>
              <a:rPr lang="en-US" sz="1600" b="0" dirty="0">
                <a:solidFill>
                  <a:srgbClr val="5AA3D9"/>
                </a:solidFill>
                <a:sym typeface="Wingdings 3" panose="05040102010807070707" pitchFamily="18" charset="2"/>
              </a:rPr>
              <a:t></a:t>
            </a:r>
            <a:r>
              <a:rPr lang="en-US" sz="1600" b="0" dirty="0"/>
              <a:t> Extraction half-shells core assembly </a:t>
            </a:r>
            <a:r>
              <a:rPr lang="en-US" sz="1600" b="0" dirty="0">
                <a:solidFill>
                  <a:srgbClr val="5AA3D9"/>
                </a:solidFill>
                <a:sym typeface="Wingdings 3" panose="05040102010807070707" pitchFamily="18" charset="2"/>
              </a:rPr>
              <a:t></a:t>
            </a:r>
            <a:r>
              <a:rPr lang="en-US" sz="1600" b="0" dirty="0"/>
              <a:t> Unscrew half-shells </a:t>
            </a:r>
            <a:r>
              <a:rPr lang="en-US" sz="1600" b="0" dirty="0">
                <a:solidFill>
                  <a:srgbClr val="5AA3D9"/>
                </a:solidFill>
                <a:sym typeface="Wingdings 3" panose="05040102010807070707" pitchFamily="18" charset="2"/>
              </a:rPr>
              <a:t> </a:t>
            </a:r>
            <a:r>
              <a:rPr lang="en-US" sz="1600" b="0" dirty="0"/>
              <a:t>Removal top half-shell &amp; first glimpse of the target blocks</a:t>
            </a:r>
            <a:endParaRPr lang="en-GB" sz="1600" b="0" dirty="0"/>
          </a:p>
          <a:p>
            <a:endParaRPr lang="en-GB" sz="1600" b="0" dirty="0"/>
          </a:p>
        </p:txBody>
      </p:sp>
      <p:sp>
        <p:nvSpPr>
          <p:cNvPr id="3" name="Title 2">
            <a:extLst>
              <a:ext uri="{FF2B5EF4-FFF2-40B4-BE49-F238E27FC236}">
                <a16:creationId xmlns:a16="http://schemas.microsoft.com/office/drawing/2014/main" id="{8B3BCE49-FEAD-AA53-50DD-22FCC08A0EBE}"/>
              </a:ext>
            </a:extLst>
          </p:cNvPr>
          <p:cNvSpPr>
            <a:spLocks noGrp="1"/>
          </p:cNvSpPr>
          <p:nvPr>
            <p:ph type="title"/>
          </p:nvPr>
        </p:nvSpPr>
        <p:spPr/>
        <p:txBody>
          <a:bodyPr/>
          <a:lstStyle/>
          <a:p>
            <a:r>
              <a:rPr lang="en-GB" dirty="0"/>
              <a:t>BDF Target Prototype removal (2020)</a:t>
            </a:r>
          </a:p>
        </p:txBody>
      </p:sp>
      <p:sp>
        <p:nvSpPr>
          <p:cNvPr id="4" name="Slide Number Placeholder 3">
            <a:extLst>
              <a:ext uri="{FF2B5EF4-FFF2-40B4-BE49-F238E27FC236}">
                <a16:creationId xmlns:a16="http://schemas.microsoft.com/office/drawing/2014/main" id="{B0991D0C-AE71-C1C9-9BCB-8F456629CD6E}"/>
              </a:ext>
            </a:extLst>
          </p:cNvPr>
          <p:cNvSpPr>
            <a:spLocks noGrp="1"/>
          </p:cNvSpPr>
          <p:nvPr>
            <p:ph type="sldNum" sz="quarter" idx="12"/>
          </p:nvPr>
        </p:nvSpPr>
        <p:spPr/>
        <p:txBody>
          <a:bodyPr/>
          <a:lstStyle/>
          <a:p>
            <a:pPr>
              <a:defRPr/>
            </a:pPr>
            <a:fld id="{36B5EA5A-BC32-A742-B11B-8E7414D5B535}" type="slidenum">
              <a:rPr lang="en-US" smtClean="0"/>
              <a:t>36</a:t>
            </a:fld>
            <a:endParaRPr lang="en-US"/>
          </a:p>
        </p:txBody>
      </p:sp>
      <p:sp>
        <p:nvSpPr>
          <p:cNvPr id="7" name="Footer Placeholder 1">
            <a:extLst>
              <a:ext uri="{FF2B5EF4-FFF2-40B4-BE49-F238E27FC236}">
                <a16:creationId xmlns:a16="http://schemas.microsoft.com/office/drawing/2014/main" id="{88B29CD9-4255-0DFA-24D8-FC28A2BEFC1E}"/>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grpSp>
        <p:nvGrpSpPr>
          <p:cNvPr id="5" name="Group 4">
            <a:extLst>
              <a:ext uri="{FF2B5EF4-FFF2-40B4-BE49-F238E27FC236}">
                <a16:creationId xmlns:a16="http://schemas.microsoft.com/office/drawing/2014/main" id="{B57CF8DF-BFF7-B2C4-E29B-E53337B4834D}"/>
              </a:ext>
            </a:extLst>
          </p:cNvPr>
          <p:cNvGrpSpPr/>
          <p:nvPr/>
        </p:nvGrpSpPr>
        <p:grpSpPr>
          <a:xfrm>
            <a:off x="386817" y="1688475"/>
            <a:ext cx="11414134" cy="4620845"/>
            <a:chOff x="158682" y="1267168"/>
            <a:chExt cx="11859131" cy="4800996"/>
          </a:xfrm>
        </p:grpSpPr>
        <p:pic>
          <p:nvPicPr>
            <p:cNvPr id="6" name="Imagen 19">
              <a:extLst>
                <a:ext uri="{FF2B5EF4-FFF2-40B4-BE49-F238E27FC236}">
                  <a16:creationId xmlns:a16="http://schemas.microsoft.com/office/drawing/2014/main" id="{0A2451C7-8783-836C-0706-64E18C8F96DA}"/>
                </a:ext>
              </a:extLst>
            </p:cNvPr>
            <p:cNvPicPr/>
            <p:nvPr/>
          </p:nvPicPr>
          <p:blipFill rotWithShape="1">
            <a:blip r:embed="rId2"/>
            <a:srcRect l="16315" r="49209"/>
            <a:stretch/>
          </p:blipFill>
          <p:spPr>
            <a:xfrm>
              <a:off x="2306289" y="1277951"/>
              <a:ext cx="2201330" cy="2377857"/>
            </a:xfrm>
            <a:prstGeom prst="rect">
              <a:avLst/>
            </a:prstGeom>
          </p:spPr>
        </p:pic>
        <p:sp>
          <p:nvSpPr>
            <p:cNvPr id="8" name="Content Placeholder 5">
              <a:extLst>
                <a:ext uri="{FF2B5EF4-FFF2-40B4-BE49-F238E27FC236}">
                  <a16:creationId xmlns:a16="http://schemas.microsoft.com/office/drawing/2014/main" id="{67BE0A81-02D3-612D-50E1-A69F46B2D9A0}"/>
                </a:ext>
              </a:extLst>
            </p:cNvPr>
            <p:cNvSpPr txBox="1">
              <a:spLocks/>
            </p:cNvSpPr>
            <p:nvPr/>
          </p:nvSpPr>
          <p:spPr bwMode="auto">
            <a:xfrm>
              <a:off x="609600" y="2020578"/>
              <a:ext cx="1436434" cy="454635"/>
            </a:xfrm>
            <a:prstGeom prst="rect">
              <a:avLst/>
            </a:prstGeom>
          </p:spPr>
          <p:txBody>
            <a:bodyPr lIns="108000"/>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Arial Nova Light" panose="020B0304020202020204"/>
                  <a:ea typeface="+mn-ea"/>
                  <a:cs typeface="Arial" panose="020B0604020202020204" pitchFamily="34" charset="0"/>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400" kern="1200" baseline="0">
                  <a:solidFill>
                    <a:schemeClr val="tx1"/>
                  </a:solidFill>
                  <a:latin typeface="Arial Nova Light" panose="020B0304020202020204"/>
                  <a:ea typeface="+mn-ea"/>
                  <a:cs typeface="Arial" panose="020B0604020202020204" pitchFamily="34" charset="0"/>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Arial Nova Light" panose="020B0304020202020204"/>
                  <a:ea typeface="+mn-ea"/>
                  <a:cs typeface="Arial" panose="020B0604020202020204" pitchFamily="34" charset="0"/>
                </a:defRPr>
              </a:lvl3pPr>
              <a:lvl4pPr marL="936000" indent="-228600" algn="l" defTabSz="914400" rtl="0" eaLnBrk="1" latinLnBrk="0" hangingPunct="1">
                <a:lnSpc>
                  <a:spcPct val="90000"/>
                </a:lnSpc>
                <a:spcBef>
                  <a:spcPts val="900"/>
                </a:spcBef>
                <a:buClr>
                  <a:schemeClr val="bg1">
                    <a:lumMod val="75000"/>
                  </a:schemeClr>
                </a:buClr>
                <a:buFont typeface="Arial" panose="020B0604020202020204" pitchFamily="34" charset="0"/>
                <a:buChar char="•"/>
                <a:defRPr sz="1800" kern="1200">
                  <a:solidFill>
                    <a:schemeClr val="tx1"/>
                  </a:solidFill>
                  <a:latin typeface="Arial Nova Light" panose="020B0304020202020204"/>
                  <a:ea typeface="+mn-ea"/>
                  <a:cs typeface="Arial" panose="020B0604020202020204" pitchFamily="34" charset="0"/>
                </a:defRPr>
              </a:lvl4pPr>
              <a:lvl5pPr marL="959400" indent="0" algn="l" defTabSz="914400" rtl="0" eaLnBrk="1" latinLnBrk="0" hangingPunct="1">
                <a:lnSpc>
                  <a:spcPct val="90000"/>
                </a:lnSpc>
                <a:spcBef>
                  <a:spcPts val="900"/>
                </a:spcBef>
                <a:buClr>
                  <a:schemeClr val="bg1">
                    <a:lumMod val="75000"/>
                  </a:schemeClr>
                </a:buClr>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i="1" dirty="0">
                  <a:solidFill>
                    <a:schemeClr val="bg1"/>
                  </a:solidFill>
                </a:rPr>
                <a:t>BDF target assembly</a:t>
              </a:r>
            </a:p>
          </p:txBody>
        </p:sp>
        <p:pic>
          <p:nvPicPr>
            <p:cNvPr id="9" name="Picture 8">
              <a:extLst>
                <a:ext uri="{FF2B5EF4-FFF2-40B4-BE49-F238E27FC236}">
                  <a16:creationId xmlns:a16="http://schemas.microsoft.com/office/drawing/2014/main" id="{2417271F-24BE-B1C0-0E76-A21C45F9E038}"/>
                </a:ext>
              </a:extLst>
            </p:cNvPr>
            <p:cNvPicPr/>
            <p:nvPr/>
          </p:nvPicPr>
          <p:blipFill rotWithShape="1">
            <a:blip r:embed="rId3" cstate="print">
              <a:extLst>
                <a:ext uri="{28A0092B-C50C-407E-A947-70E740481C1C}">
                  <a14:useLocalDpi xmlns:a14="http://schemas.microsoft.com/office/drawing/2010/main" val="0"/>
                </a:ext>
              </a:extLst>
            </a:blip>
            <a:srcRect l="11596" r="33468"/>
            <a:stretch/>
          </p:blipFill>
          <p:spPr bwMode="auto">
            <a:xfrm rot="5400000">
              <a:off x="32503" y="1404713"/>
              <a:ext cx="2377856" cy="2102766"/>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6D424A85-2084-412F-F004-874E4410B1CF}"/>
                </a:ext>
              </a:extLst>
            </p:cNvPr>
            <p:cNvPicPr>
              <a:picLocks noChangeAspect="1"/>
            </p:cNvPicPr>
            <p:nvPr/>
          </p:nvPicPr>
          <p:blipFill rotWithShape="1">
            <a:blip r:embed="rId4"/>
            <a:srcRect r="4476"/>
            <a:stretch/>
          </p:blipFill>
          <p:spPr>
            <a:xfrm>
              <a:off x="7938281" y="1307467"/>
              <a:ext cx="4079532" cy="2397222"/>
            </a:xfrm>
            <a:prstGeom prst="rect">
              <a:avLst/>
            </a:prstGeom>
          </p:spPr>
        </p:pic>
        <p:pic>
          <p:nvPicPr>
            <p:cNvPr id="11" name="Imagen 18">
              <a:extLst>
                <a:ext uri="{FF2B5EF4-FFF2-40B4-BE49-F238E27FC236}">
                  <a16:creationId xmlns:a16="http://schemas.microsoft.com/office/drawing/2014/main" id="{F93221D7-A0AC-866C-DBC8-D3EDE8DD6C71}"/>
                </a:ext>
              </a:extLst>
            </p:cNvPr>
            <p:cNvPicPr/>
            <p:nvPr/>
          </p:nvPicPr>
          <p:blipFill rotWithShape="1">
            <a:blip r:embed="rId5">
              <a:extLst>
                <a:ext uri="{28A0092B-C50C-407E-A947-70E740481C1C}">
                  <a14:useLocalDpi xmlns:a14="http://schemas.microsoft.com/office/drawing/2010/main" val="0"/>
                </a:ext>
              </a:extLst>
            </a:blip>
            <a:srcRect r="51251"/>
            <a:stretch/>
          </p:blipFill>
          <p:spPr bwMode="auto">
            <a:xfrm>
              <a:off x="4560422" y="1284409"/>
              <a:ext cx="3301432" cy="2407881"/>
            </a:xfrm>
            <a:prstGeom prst="rect">
              <a:avLst/>
            </a:prstGeom>
            <a:noFill/>
            <a:ln>
              <a:noFill/>
            </a:ln>
          </p:spPr>
        </p:pic>
        <p:pic>
          <p:nvPicPr>
            <p:cNvPr id="12" name="Imagen 29">
              <a:extLst>
                <a:ext uri="{FF2B5EF4-FFF2-40B4-BE49-F238E27FC236}">
                  <a16:creationId xmlns:a16="http://schemas.microsoft.com/office/drawing/2014/main" id="{399F75B7-6072-B8EE-0A9E-F2A24B8A5A61}"/>
                </a:ext>
              </a:extLst>
            </p:cNvPr>
            <p:cNvPicPr/>
            <p:nvPr/>
          </p:nvPicPr>
          <p:blipFill rotWithShape="1">
            <a:blip r:embed="rId6"/>
            <a:srcRect l="51284"/>
            <a:stretch/>
          </p:blipFill>
          <p:spPr>
            <a:xfrm>
              <a:off x="7451856" y="3782446"/>
              <a:ext cx="4565957" cy="2285718"/>
            </a:xfrm>
            <a:prstGeom prst="rect">
              <a:avLst/>
            </a:prstGeom>
          </p:spPr>
        </p:pic>
        <p:pic>
          <p:nvPicPr>
            <p:cNvPr id="13" name="Imagen 39">
              <a:extLst>
                <a:ext uri="{FF2B5EF4-FFF2-40B4-BE49-F238E27FC236}">
                  <a16:creationId xmlns:a16="http://schemas.microsoft.com/office/drawing/2014/main" id="{894C594A-FB30-9C51-19EB-076B43BEA066}"/>
                </a:ext>
              </a:extLst>
            </p:cNvPr>
            <p:cNvPicPr/>
            <p:nvPr/>
          </p:nvPicPr>
          <p:blipFill rotWithShape="1">
            <a:blip r:embed="rId7">
              <a:extLst>
                <a:ext uri="{28A0092B-C50C-407E-A947-70E740481C1C}">
                  <a14:useLocalDpi xmlns:a14="http://schemas.microsoft.com/office/drawing/2010/main" val="0"/>
                </a:ext>
              </a:extLst>
            </a:blip>
            <a:srcRect l="46700" r="3619"/>
            <a:stretch/>
          </p:blipFill>
          <p:spPr bwMode="auto">
            <a:xfrm>
              <a:off x="158682" y="3755164"/>
              <a:ext cx="3752209" cy="2285718"/>
            </a:xfrm>
            <a:prstGeom prst="rect">
              <a:avLst/>
            </a:prstGeom>
            <a:noFill/>
            <a:ln>
              <a:noFill/>
            </a:ln>
          </p:spPr>
        </p:pic>
        <p:pic>
          <p:nvPicPr>
            <p:cNvPr id="14" name="Imagen 39">
              <a:extLst>
                <a:ext uri="{FF2B5EF4-FFF2-40B4-BE49-F238E27FC236}">
                  <a16:creationId xmlns:a16="http://schemas.microsoft.com/office/drawing/2014/main" id="{33B6F576-F9E6-9079-A229-08803F59E3B2}"/>
                </a:ext>
              </a:extLst>
            </p:cNvPr>
            <p:cNvPicPr/>
            <p:nvPr/>
          </p:nvPicPr>
          <p:blipFill rotWithShape="1">
            <a:blip r:embed="rId7">
              <a:extLst>
                <a:ext uri="{28A0092B-C50C-407E-A947-70E740481C1C}">
                  <a14:useLocalDpi xmlns:a14="http://schemas.microsoft.com/office/drawing/2010/main" val="0"/>
                </a:ext>
              </a:extLst>
            </a:blip>
            <a:srcRect l="1491" r="53797"/>
            <a:stretch/>
          </p:blipFill>
          <p:spPr bwMode="auto">
            <a:xfrm>
              <a:off x="3992879" y="3776239"/>
              <a:ext cx="3376988" cy="2285718"/>
            </a:xfrm>
            <a:prstGeom prst="rect">
              <a:avLst/>
            </a:prstGeom>
            <a:noFill/>
            <a:ln>
              <a:noFill/>
            </a:ln>
          </p:spPr>
        </p:pic>
        <p:sp>
          <p:nvSpPr>
            <p:cNvPr id="15" name="Down Arrow 6">
              <a:extLst>
                <a:ext uri="{FF2B5EF4-FFF2-40B4-BE49-F238E27FC236}">
                  <a16:creationId xmlns:a16="http://schemas.microsoft.com/office/drawing/2014/main" id="{A33BC3F9-02F9-DB95-6056-A4DE5FA2E205}"/>
                </a:ext>
              </a:extLst>
            </p:cNvPr>
            <p:cNvSpPr/>
            <p:nvPr/>
          </p:nvSpPr>
          <p:spPr bwMode="auto">
            <a:xfrm rot="16200000">
              <a:off x="2147199" y="3204120"/>
              <a:ext cx="287993" cy="486538"/>
            </a:xfrm>
            <a:prstGeom prst="downArrow">
              <a:avLst>
                <a:gd name="adj1" fmla="val 30564"/>
                <a:gd name="adj2" fmla="val 41901"/>
              </a:avLst>
            </a:prstGeom>
            <a:solidFill>
              <a:srgbClr val="5AA3D9"/>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Down Arrow 19">
              <a:extLst>
                <a:ext uri="{FF2B5EF4-FFF2-40B4-BE49-F238E27FC236}">
                  <a16:creationId xmlns:a16="http://schemas.microsoft.com/office/drawing/2014/main" id="{971EFA04-68FA-3F82-57ED-007A8159947E}"/>
                </a:ext>
              </a:extLst>
            </p:cNvPr>
            <p:cNvSpPr/>
            <p:nvPr/>
          </p:nvSpPr>
          <p:spPr bwMode="auto">
            <a:xfrm rot="16200000">
              <a:off x="4388651" y="3219728"/>
              <a:ext cx="287993" cy="486538"/>
            </a:xfrm>
            <a:prstGeom prst="downArrow">
              <a:avLst>
                <a:gd name="adj1" fmla="val 30564"/>
                <a:gd name="adj2" fmla="val 41901"/>
              </a:avLst>
            </a:prstGeom>
            <a:solidFill>
              <a:srgbClr val="5AA3D9"/>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Down Arrow 20">
              <a:extLst>
                <a:ext uri="{FF2B5EF4-FFF2-40B4-BE49-F238E27FC236}">
                  <a16:creationId xmlns:a16="http://schemas.microsoft.com/office/drawing/2014/main" id="{C45FED64-FEB7-AAAA-8DD3-DE213556051D}"/>
                </a:ext>
              </a:extLst>
            </p:cNvPr>
            <p:cNvSpPr/>
            <p:nvPr/>
          </p:nvSpPr>
          <p:spPr bwMode="auto">
            <a:xfrm rot="16200000">
              <a:off x="7794285" y="3213536"/>
              <a:ext cx="287993" cy="486538"/>
            </a:xfrm>
            <a:prstGeom prst="downArrow">
              <a:avLst>
                <a:gd name="adj1" fmla="val 30564"/>
                <a:gd name="adj2" fmla="val 41901"/>
              </a:avLst>
            </a:prstGeom>
            <a:solidFill>
              <a:srgbClr val="5AA3D9"/>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Down Arrow 21">
              <a:extLst>
                <a:ext uri="{FF2B5EF4-FFF2-40B4-BE49-F238E27FC236}">
                  <a16:creationId xmlns:a16="http://schemas.microsoft.com/office/drawing/2014/main" id="{BBF68896-CDB9-FE0B-758A-5B12EE12B6D7}"/>
                </a:ext>
              </a:extLst>
            </p:cNvPr>
            <p:cNvSpPr/>
            <p:nvPr/>
          </p:nvSpPr>
          <p:spPr bwMode="auto">
            <a:xfrm>
              <a:off x="9834050" y="3532970"/>
              <a:ext cx="287993" cy="486538"/>
            </a:xfrm>
            <a:prstGeom prst="downArrow">
              <a:avLst>
                <a:gd name="adj1" fmla="val 30564"/>
                <a:gd name="adj2" fmla="val 41901"/>
              </a:avLst>
            </a:prstGeom>
            <a:solidFill>
              <a:srgbClr val="5AA3D9"/>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Down Arrow 22">
              <a:extLst>
                <a:ext uri="{FF2B5EF4-FFF2-40B4-BE49-F238E27FC236}">
                  <a16:creationId xmlns:a16="http://schemas.microsoft.com/office/drawing/2014/main" id="{B7A13A16-F74F-412F-0DE5-D6FF320680CE}"/>
                </a:ext>
              </a:extLst>
            </p:cNvPr>
            <p:cNvSpPr/>
            <p:nvPr/>
          </p:nvSpPr>
          <p:spPr bwMode="auto">
            <a:xfrm rot="5400000">
              <a:off x="7225870" y="3774662"/>
              <a:ext cx="287993" cy="486538"/>
            </a:xfrm>
            <a:prstGeom prst="downArrow">
              <a:avLst>
                <a:gd name="adj1" fmla="val 30564"/>
                <a:gd name="adj2" fmla="val 41901"/>
              </a:avLst>
            </a:prstGeom>
            <a:solidFill>
              <a:srgbClr val="5AA3D9"/>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Down Arrow 23">
              <a:extLst>
                <a:ext uri="{FF2B5EF4-FFF2-40B4-BE49-F238E27FC236}">
                  <a16:creationId xmlns:a16="http://schemas.microsoft.com/office/drawing/2014/main" id="{C2AC6985-76E3-AF81-2AFF-4520784A196B}"/>
                </a:ext>
              </a:extLst>
            </p:cNvPr>
            <p:cNvSpPr/>
            <p:nvPr/>
          </p:nvSpPr>
          <p:spPr bwMode="auto">
            <a:xfrm rot="5400000">
              <a:off x="3780912" y="3741157"/>
              <a:ext cx="287993" cy="486538"/>
            </a:xfrm>
            <a:prstGeom prst="downArrow">
              <a:avLst>
                <a:gd name="adj1" fmla="val 30564"/>
                <a:gd name="adj2" fmla="val 41901"/>
              </a:avLst>
            </a:prstGeom>
            <a:solidFill>
              <a:srgbClr val="5AA3D9"/>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2293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E2E4C4-9C65-B1CF-FBDA-CC3D9F738896}"/>
              </a:ext>
            </a:extLst>
          </p:cNvPr>
          <p:cNvSpPr>
            <a:spLocks noGrp="1"/>
          </p:cNvSpPr>
          <p:nvPr>
            <p:ph idx="1"/>
          </p:nvPr>
        </p:nvSpPr>
        <p:spPr>
          <a:xfrm>
            <a:off x="407989" y="1196752"/>
            <a:ext cx="11376024" cy="5004023"/>
          </a:xfrm>
        </p:spPr>
        <p:txBody>
          <a:bodyPr/>
          <a:lstStyle/>
          <a:p>
            <a:pPr marL="0" indent="0">
              <a:buNone/>
            </a:pPr>
            <a:r>
              <a:rPr lang="en-GB" sz="1600" b="0" dirty="0"/>
              <a:t>Identification of the blocks and angular orientation with respect to the beam with a marker </a:t>
            </a:r>
            <a:r>
              <a:rPr lang="en-US" sz="1600" b="0" dirty="0">
                <a:solidFill>
                  <a:srgbClr val="5AA3D9"/>
                </a:solidFill>
                <a:sym typeface="Wingdings 3" panose="05040102010807070707" pitchFamily="18" charset="2"/>
              </a:rPr>
              <a:t></a:t>
            </a:r>
            <a:r>
              <a:rPr lang="en-US" sz="1600" b="0" dirty="0"/>
              <a:t> Removal of the target blocks for the post irradiation examination (PIE) campaign </a:t>
            </a:r>
            <a:r>
              <a:rPr lang="en-US" sz="1600" b="0" dirty="0">
                <a:solidFill>
                  <a:srgbClr val="5AA3D9"/>
                </a:solidFill>
                <a:sym typeface="Wingdings 3" panose="05040102010807070707" pitchFamily="18" charset="2"/>
              </a:rPr>
              <a:t></a:t>
            </a:r>
            <a:r>
              <a:rPr lang="en-US" sz="1600" b="0" dirty="0"/>
              <a:t> Storage of the extracted blocks in a shielded container</a:t>
            </a:r>
            <a:endParaRPr lang="en-GB" sz="1600" b="0" dirty="0"/>
          </a:p>
          <a:p>
            <a:endParaRPr lang="en-GB" sz="1600" dirty="0"/>
          </a:p>
        </p:txBody>
      </p:sp>
      <p:sp>
        <p:nvSpPr>
          <p:cNvPr id="3" name="Title 2">
            <a:extLst>
              <a:ext uri="{FF2B5EF4-FFF2-40B4-BE49-F238E27FC236}">
                <a16:creationId xmlns:a16="http://schemas.microsoft.com/office/drawing/2014/main" id="{8B3BCE49-FEAD-AA53-50DD-22FCC08A0EBE}"/>
              </a:ext>
            </a:extLst>
          </p:cNvPr>
          <p:cNvSpPr>
            <a:spLocks noGrp="1"/>
          </p:cNvSpPr>
          <p:nvPr>
            <p:ph type="title"/>
          </p:nvPr>
        </p:nvSpPr>
        <p:spPr/>
        <p:txBody>
          <a:bodyPr/>
          <a:lstStyle/>
          <a:p>
            <a:r>
              <a:rPr lang="en-GB" dirty="0"/>
              <a:t>BDF Target Prototype removal (2020)</a:t>
            </a:r>
          </a:p>
        </p:txBody>
      </p:sp>
      <p:sp>
        <p:nvSpPr>
          <p:cNvPr id="4" name="Slide Number Placeholder 3">
            <a:extLst>
              <a:ext uri="{FF2B5EF4-FFF2-40B4-BE49-F238E27FC236}">
                <a16:creationId xmlns:a16="http://schemas.microsoft.com/office/drawing/2014/main" id="{B0991D0C-AE71-C1C9-9BCB-8F456629CD6E}"/>
              </a:ext>
            </a:extLst>
          </p:cNvPr>
          <p:cNvSpPr>
            <a:spLocks noGrp="1"/>
          </p:cNvSpPr>
          <p:nvPr>
            <p:ph type="sldNum" sz="quarter" idx="12"/>
          </p:nvPr>
        </p:nvSpPr>
        <p:spPr/>
        <p:txBody>
          <a:bodyPr/>
          <a:lstStyle/>
          <a:p>
            <a:pPr>
              <a:defRPr/>
            </a:pPr>
            <a:fld id="{36B5EA5A-BC32-A742-B11B-8E7414D5B535}" type="slidenum">
              <a:rPr lang="en-US" smtClean="0"/>
              <a:t>37</a:t>
            </a:fld>
            <a:endParaRPr lang="en-US"/>
          </a:p>
        </p:txBody>
      </p:sp>
      <p:sp>
        <p:nvSpPr>
          <p:cNvPr id="7" name="Footer Placeholder 1">
            <a:extLst>
              <a:ext uri="{FF2B5EF4-FFF2-40B4-BE49-F238E27FC236}">
                <a16:creationId xmlns:a16="http://schemas.microsoft.com/office/drawing/2014/main" id="{88B29CD9-4255-0DFA-24D8-FC28A2BEFC1E}"/>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grpSp>
        <p:nvGrpSpPr>
          <p:cNvPr id="21" name="Group 20">
            <a:extLst>
              <a:ext uri="{FF2B5EF4-FFF2-40B4-BE49-F238E27FC236}">
                <a16:creationId xmlns:a16="http://schemas.microsoft.com/office/drawing/2014/main" id="{5D2EAA8B-215B-C252-2B37-7EA9D911E335}"/>
              </a:ext>
            </a:extLst>
          </p:cNvPr>
          <p:cNvGrpSpPr/>
          <p:nvPr/>
        </p:nvGrpSpPr>
        <p:grpSpPr>
          <a:xfrm>
            <a:off x="924166" y="1672042"/>
            <a:ext cx="10432809" cy="4579707"/>
            <a:chOff x="397870" y="1454157"/>
            <a:chExt cx="10823562" cy="4751237"/>
          </a:xfrm>
        </p:grpSpPr>
        <p:pic>
          <p:nvPicPr>
            <p:cNvPr id="22" name="Picture 21">
              <a:extLst>
                <a:ext uri="{FF2B5EF4-FFF2-40B4-BE49-F238E27FC236}">
                  <a16:creationId xmlns:a16="http://schemas.microsoft.com/office/drawing/2014/main" id="{77BC53F0-0DA6-D4F0-EEC3-71E0A08F6FD0}"/>
                </a:ext>
              </a:extLst>
            </p:cNvPr>
            <p:cNvPicPr/>
            <p:nvPr/>
          </p:nvPicPr>
          <p:blipFill rotWithShape="1">
            <a:blip r:embed="rId3"/>
            <a:srcRect r="57306"/>
            <a:stretch/>
          </p:blipFill>
          <p:spPr bwMode="auto">
            <a:xfrm>
              <a:off x="3372851" y="1478825"/>
              <a:ext cx="3434491" cy="2562974"/>
            </a:xfrm>
            <a:prstGeom prst="rect">
              <a:avLst/>
            </a:prstGeom>
          </p:spPr>
        </p:pic>
        <p:pic>
          <p:nvPicPr>
            <p:cNvPr id="23" name="Picture 22">
              <a:extLst>
                <a:ext uri="{FF2B5EF4-FFF2-40B4-BE49-F238E27FC236}">
                  <a16:creationId xmlns:a16="http://schemas.microsoft.com/office/drawing/2014/main" id="{5665997F-749D-BFF9-2E0B-1D2FF880B73B}"/>
                </a:ext>
              </a:extLst>
            </p:cNvPr>
            <p:cNvPicPr/>
            <p:nvPr/>
          </p:nvPicPr>
          <p:blipFill rotWithShape="1">
            <a:blip r:embed="rId4"/>
            <a:srcRect r="58845"/>
            <a:stretch/>
          </p:blipFill>
          <p:spPr bwMode="auto">
            <a:xfrm>
              <a:off x="397870" y="1499144"/>
              <a:ext cx="2889880" cy="2542653"/>
            </a:xfrm>
            <a:prstGeom prst="rect">
              <a:avLst/>
            </a:prstGeom>
          </p:spPr>
        </p:pic>
        <p:pic>
          <p:nvPicPr>
            <p:cNvPr id="24" name="Picture 23">
              <a:extLst>
                <a:ext uri="{FF2B5EF4-FFF2-40B4-BE49-F238E27FC236}">
                  <a16:creationId xmlns:a16="http://schemas.microsoft.com/office/drawing/2014/main" id="{898C136E-49EF-1113-8B8E-9CE5676D0B3F}"/>
                </a:ext>
              </a:extLst>
            </p:cNvPr>
            <p:cNvPicPr>
              <a:picLocks noChangeAspect="1"/>
            </p:cNvPicPr>
            <p:nvPr/>
          </p:nvPicPr>
          <p:blipFill rotWithShape="1">
            <a:blip r:embed="rId5"/>
            <a:srcRect r="45556"/>
            <a:stretch/>
          </p:blipFill>
          <p:spPr bwMode="auto">
            <a:xfrm>
              <a:off x="8174794" y="4098676"/>
              <a:ext cx="3046638" cy="2106718"/>
            </a:xfrm>
            <a:prstGeom prst="rect">
              <a:avLst/>
            </a:prstGeom>
          </p:spPr>
        </p:pic>
        <p:pic>
          <p:nvPicPr>
            <p:cNvPr id="25" name="Picture 24">
              <a:extLst>
                <a:ext uri="{FF2B5EF4-FFF2-40B4-BE49-F238E27FC236}">
                  <a16:creationId xmlns:a16="http://schemas.microsoft.com/office/drawing/2014/main" id="{DC974C36-5233-9E4A-EE39-11B87B9DE3DC}"/>
                </a:ext>
              </a:extLst>
            </p:cNvPr>
            <p:cNvPicPr/>
            <p:nvPr/>
          </p:nvPicPr>
          <p:blipFill rotWithShape="1">
            <a:blip r:embed="rId3"/>
            <a:srcRect l="44655" r="1992"/>
            <a:stretch/>
          </p:blipFill>
          <p:spPr bwMode="auto">
            <a:xfrm>
              <a:off x="6892443" y="1454157"/>
              <a:ext cx="4328989" cy="2585060"/>
            </a:xfrm>
            <a:prstGeom prst="rect">
              <a:avLst/>
            </a:prstGeom>
          </p:spPr>
        </p:pic>
        <p:sp>
          <p:nvSpPr>
            <p:cNvPr id="26" name="Down Arrow 21">
              <a:extLst>
                <a:ext uri="{FF2B5EF4-FFF2-40B4-BE49-F238E27FC236}">
                  <a16:creationId xmlns:a16="http://schemas.microsoft.com/office/drawing/2014/main" id="{D2C59785-79B9-677A-0BB1-F61AE1AB0F3D}"/>
                </a:ext>
              </a:extLst>
            </p:cNvPr>
            <p:cNvSpPr/>
            <p:nvPr/>
          </p:nvSpPr>
          <p:spPr bwMode="auto">
            <a:xfrm>
              <a:off x="9420927" y="3894289"/>
              <a:ext cx="277186" cy="468282"/>
            </a:xfrm>
            <a:prstGeom prst="downArrow">
              <a:avLst>
                <a:gd name="adj1" fmla="val 30564"/>
                <a:gd name="adj2" fmla="val 41901"/>
              </a:avLst>
            </a:prstGeom>
            <a:solidFill>
              <a:srgbClr val="5AA3D9"/>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Down Arrow 32">
              <a:extLst>
                <a:ext uri="{FF2B5EF4-FFF2-40B4-BE49-F238E27FC236}">
                  <a16:creationId xmlns:a16="http://schemas.microsoft.com/office/drawing/2014/main" id="{EFAF0AF5-DB12-1FA8-48A8-85616737A843}"/>
                </a:ext>
              </a:extLst>
            </p:cNvPr>
            <p:cNvSpPr/>
            <p:nvPr/>
          </p:nvSpPr>
          <p:spPr bwMode="auto">
            <a:xfrm rot="16200000">
              <a:off x="6715321" y="3529998"/>
              <a:ext cx="277187" cy="468281"/>
            </a:xfrm>
            <a:prstGeom prst="downArrow">
              <a:avLst>
                <a:gd name="adj1" fmla="val 30564"/>
                <a:gd name="adj2" fmla="val 41901"/>
              </a:avLst>
            </a:prstGeom>
            <a:solidFill>
              <a:srgbClr val="5AA3D9"/>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Down Arrow 33">
              <a:extLst>
                <a:ext uri="{FF2B5EF4-FFF2-40B4-BE49-F238E27FC236}">
                  <a16:creationId xmlns:a16="http://schemas.microsoft.com/office/drawing/2014/main" id="{5EA9938F-C1B3-AF6B-4D49-7810AFA3FCDF}"/>
                </a:ext>
              </a:extLst>
            </p:cNvPr>
            <p:cNvSpPr/>
            <p:nvPr/>
          </p:nvSpPr>
          <p:spPr bwMode="auto">
            <a:xfrm rot="16200000">
              <a:off x="3160644" y="3536383"/>
              <a:ext cx="277187" cy="468281"/>
            </a:xfrm>
            <a:prstGeom prst="downArrow">
              <a:avLst>
                <a:gd name="adj1" fmla="val 30564"/>
                <a:gd name="adj2" fmla="val 41901"/>
              </a:avLst>
            </a:prstGeom>
            <a:solidFill>
              <a:srgbClr val="5AA3D9"/>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30" name="Picture 29">
            <a:extLst>
              <a:ext uri="{FF2B5EF4-FFF2-40B4-BE49-F238E27FC236}">
                <a16:creationId xmlns:a16="http://schemas.microsoft.com/office/drawing/2014/main" id="{E3E3FDA1-23C7-5E55-5675-91D22E9A8E1C}"/>
              </a:ext>
            </a:extLst>
          </p:cNvPr>
          <p:cNvPicPr/>
          <p:nvPr/>
        </p:nvPicPr>
        <p:blipFill>
          <a:blip r:embed="rId6" cstate="print">
            <a:extLst>
              <a:ext uri="{28A0092B-C50C-407E-A947-70E740481C1C}">
                <a14:useLocalDpi xmlns:a14="http://schemas.microsoft.com/office/drawing/2010/main" val="0"/>
              </a:ext>
            </a:extLst>
          </a:blip>
          <a:stretch>
            <a:fillRect/>
          </a:stretch>
        </p:blipFill>
        <p:spPr bwMode="auto">
          <a:xfrm>
            <a:off x="3177796" y="4275893"/>
            <a:ext cx="3456041" cy="1837853"/>
          </a:xfrm>
          <a:prstGeom prst="rect">
            <a:avLst/>
          </a:prstGeom>
          <a:noFill/>
        </p:spPr>
      </p:pic>
    </p:spTree>
    <p:extLst>
      <p:ext uri="{BB962C8B-B14F-4D97-AF65-F5344CB8AC3E}">
        <p14:creationId xmlns:p14="http://schemas.microsoft.com/office/powerpoint/2010/main" val="2700288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229137-187C-47BA-A7FF-47AEFB82F3D9}"/>
              </a:ext>
            </a:extLst>
          </p:cNvPr>
          <p:cNvSpPr>
            <a:spLocks noGrp="1"/>
          </p:cNvSpPr>
          <p:nvPr>
            <p:ph idx="1"/>
          </p:nvPr>
        </p:nvSpPr>
        <p:spPr>
          <a:xfrm>
            <a:off x="407989" y="1896029"/>
            <a:ext cx="5471987" cy="4304745"/>
          </a:xfrm>
        </p:spPr>
        <p:txBody>
          <a:bodyPr/>
          <a:lstStyle/>
          <a:p>
            <a:pPr marL="0" indent="0">
              <a:spcBef>
                <a:spcPts val="600"/>
              </a:spcBef>
              <a:buNone/>
            </a:pPr>
            <a:r>
              <a:rPr lang="en-GB" sz="2000" b="0" dirty="0"/>
              <a:t>PIE in a step-wise approach </a:t>
            </a:r>
          </a:p>
          <a:p>
            <a:pPr marL="0" indent="0">
              <a:spcBef>
                <a:spcPts val="600"/>
              </a:spcBef>
              <a:buNone/>
            </a:pPr>
            <a:r>
              <a:rPr lang="en-GB" sz="2000" u="sng" dirty="0"/>
              <a:t>Purpose: </a:t>
            </a:r>
          </a:p>
          <a:p>
            <a:pPr>
              <a:spcBef>
                <a:spcPts val="600"/>
              </a:spcBef>
            </a:pPr>
            <a:r>
              <a:rPr lang="en-GB" sz="2000" dirty="0"/>
              <a:t>Identify any structural, chemical or geometrical changes</a:t>
            </a:r>
          </a:p>
          <a:p>
            <a:pPr>
              <a:spcBef>
                <a:spcPts val="600"/>
              </a:spcBef>
            </a:pPr>
            <a:r>
              <a:rPr lang="en-GB" sz="2000" dirty="0"/>
              <a:t>Understand survivability of the target materials</a:t>
            </a:r>
          </a:p>
          <a:p>
            <a:pPr>
              <a:spcBef>
                <a:spcPts val="600"/>
              </a:spcBef>
            </a:pPr>
            <a:r>
              <a:rPr lang="en-GB" sz="2000" dirty="0"/>
              <a:t>Assess if the cladding-core bonding is still reliable </a:t>
            </a:r>
          </a:p>
          <a:p>
            <a:pPr>
              <a:spcBef>
                <a:spcPts val="600"/>
              </a:spcBef>
            </a:pPr>
            <a:r>
              <a:rPr lang="en-GB" sz="2000" dirty="0"/>
              <a:t>Comparison of un-irradiated characterization studies with irradiated data</a:t>
            </a:r>
          </a:p>
          <a:p>
            <a:pPr marL="0" indent="0">
              <a:spcBef>
                <a:spcPts val="600"/>
              </a:spcBef>
              <a:buNone/>
            </a:pPr>
            <a:r>
              <a:rPr lang="en-GB" sz="2000" dirty="0">
                <a:solidFill>
                  <a:schemeClr val="tx1"/>
                </a:solidFill>
              </a:rPr>
              <a:t>Ultimate Goal</a:t>
            </a:r>
            <a:r>
              <a:rPr lang="en-GB" sz="2000" b="0" dirty="0">
                <a:solidFill>
                  <a:schemeClr val="tx1"/>
                </a:solidFill>
              </a:rPr>
              <a:t>: Validate &amp; Refine engineering design. </a:t>
            </a:r>
          </a:p>
        </p:txBody>
      </p:sp>
      <p:sp>
        <p:nvSpPr>
          <p:cNvPr id="13" name="Rectangle 12">
            <a:extLst>
              <a:ext uri="{FF2B5EF4-FFF2-40B4-BE49-F238E27FC236}">
                <a16:creationId xmlns:a16="http://schemas.microsoft.com/office/drawing/2014/main" id="{B2DC8476-D9DF-4BA5-A49F-63A37748C38E}"/>
              </a:ext>
            </a:extLst>
          </p:cNvPr>
          <p:cNvSpPr/>
          <p:nvPr/>
        </p:nvSpPr>
        <p:spPr>
          <a:xfrm>
            <a:off x="275145" y="2636913"/>
            <a:ext cx="5388807" cy="2808311"/>
          </a:xfrm>
          <a:prstGeom prst="rect">
            <a:avLst/>
          </a:prstGeom>
          <a:solidFill>
            <a:srgbClr val="61C4D3">
              <a:alpha val="10196"/>
            </a:srgbClr>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A1C76DD6-EDAF-400B-A37F-8B77ED11A934}"/>
              </a:ext>
            </a:extLst>
          </p:cNvPr>
          <p:cNvSpPr>
            <a:spLocks noGrp="1"/>
          </p:cNvSpPr>
          <p:nvPr>
            <p:ph type="title"/>
          </p:nvPr>
        </p:nvSpPr>
        <p:spPr/>
        <p:txBody>
          <a:bodyPr/>
          <a:lstStyle/>
          <a:p>
            <a:r>
              <a:rPr lang="en-US" dirty="0"/>
              <a:t>BDF Target Prototype Post Irradiation Examination</a:t>
            </a:r>
            <a:endParaRPr lang="en-GB" dirty="0"/>
          </a:p>
        </p:txBody>
      </p:sp>
      <p:grpSp>
        <p:nvGrpSpPr>
          <p:cNvPr id="5" name="Group 4">
            <a:extLst>
              <a:ext uri="{FF2B5EF4-FFF2-40B4-BE49-F238E27FC236}">
                <a16:creationId xmlns:a16="http://schemas.microsoft.com/office/drawing/2014/main" id="{E732A231-BEBE-49E9-BE37-057509664478}"/>
              </a:ext>
            </a:extLst>
          </p:cNvPr>
          <p:cNvGrpSpPr/>
          <p:nvPr/>
        </p:nvGrpSpPr>
        <p:grpSpPr>
          <a:xfrm>
            <a:off x="532414" y="1052736"/>
            <a:ext cx="11213392" cy="720080"/>
            <a:chOff x="1919536" y="1052736"/>
            <a:chExt cx="6728035" cy="432048"/>
          </a:xfrm>
        </p:grpSpPr>
        <p:sp>
          <p:nvSpPr>
            <p:cNvPr id="6" name="Rectangle: Rounded Corners 5">
              <a:extLst>
                <a:ext uri="{FF2B5EF4-FFF2-40B4-BE49-F238E27FC236}">
                  <a16:creationId xmlns:a16="http://schemas.microsoft.com/office/drawing/2014/main" id="{2F332DF7-5421-4BC9-840E-9B8C1CEC5074}"/>
                </a:ext>
              </a:extLst>
            </p:cNvPr>
            <p:cNvSpPr/>
            <p:nvPr/>
          </p:nvSpPr>
          <p:spPr>
            <a:xfrm>
              <a:off x="1919536" y="1052736"/>
              <a:ext cx="912172" cy="43204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I. Reception</a:t>
              </a:r>
            </a:p>
          </p:txBody>
        </p:sp>
        <p:sp>
          <p:nvSpPr>
            <p:cNvPr id="7" name="Rectangle: Rounded Corners 6">
              <a:extLst>
                <a:ext uri="{FF2B5EF4-FFF2-40B4-BE49-F238E27FC236}">
                  <a16:creationId xmlns:a16="http://schemas.microsoft.com/office/drawing/2014/main" id="{90B4E503-1E72-4944-9A5A-49A5951DFD51}"/>
                </a:ext>
              </a:extLst>
            </p:cNvPr>
            <p:cNvSpPr/>
            <p:nvPr/>
          </p:nvSpPr>
          <p:spPr>
            <a:xfrm>
              <a:off x="2891947" y="1052736"/>
              <a:ext cx="912172" cy="43204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II. Film Dosimetry</a:t>
              </a:r>
            </a:p>
          </p:txBody>
        </p:sp>
        <p:sp>
          <p:nvSpPr>
            <p:cNvPr id="8" name="Rectangle: Rounded Corners 7">
              <a:extLst>
                <a:ext uri="{FF2B5EF4-FFF2-40B4-BE49-F238E27FC236}">
                  <a16:creationId xmlns:a16="http://schemas.microsoft.com/office/drawing/2014/main" id="{18836D62-F1A3-4F0D-A8CC-943916D6CCB2}"/>
                </a:ext>
              </a:extLst>
            </p:cNvPr>
            <p:cNvSpPr/>
            <p:nvPr/>
          </p:nvSpPr>
          <p:spPr>
            <a:xfrm>
              <a:off x="3861021" y="1052736"/>
              <a:ext cx="912172" cy="432048"/>
            </a:xfrm>
            <a:prstGeom prst="roundRect">
              <a:avLst/>
            </a:prstGeom>
            <a:gradFill flip="none" rotWithShape="1">
              <a:gsLst>
                <a:gs pos="100000">
                  <a:schemeClr val="bg2">
                    <a:lumMod val="75000"/>
                  </a:schemeClr>
                </a:gs>
                <a:gs pos="90000">
                  <a:schemeClr val="accent1"/>
                </a:gs>
                <a:gs pos="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III. Metrology and Microscopy </a:t>
              </a:r>
            </a:p>
          </p:txBody>
        </p:sp>
        <p:sp>
          <p:nvSpPr>
            <p:cNvPr id="9" name="Rectangle: Rounded Corners 8">
              <a:extLst>
                <a:ext uri="{FF2B5EF4-FFF2-40B4-BE49-F238E27FC236}">
                  <a16:creationId xmlns:a16="http://schemas.microsoft.com/office/drawing/2014/main" id="{C809F814-D46E-4027-B790-081CE503B99D}"/>
                </a:ext>
              </a:extLst>
            </p:cNvPr>
            <p:cNvSpPr/>
            <p:nvPr/>
          </p:nvSpPr>
          <p:spPr>
            <a:xfrm>
              <a:off x="6768004" y="1052736"/>
              <a:ext cx="912172" cy="432048"/>
            </a:xfrm>
            <a:prstGeom prst="roundRect">
              <a:avLst/>
            </a:prstGeom>
            <a:gradFill flip="none" rotWithShape="1">
              <a:gsLst>
                <a:gs pos="100000">
                  <a:schemeClr val="bg2">
                    <a:lumMod val="75000"/>
                  </a:schemeClr>
                </a:gs>
                <a:gs pos="36000">
                  <a:schemeClr val="bg2">
                    <a:lumMod val="75000"/>
                  </a:schemeClr>
                </a:gs>
                <a:gs pos="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VI. Microstructural Characterization</a:t>
              </a:r>
            </a:p>
          </p:txBody>
        </p:sp>
        <p:sp>
          <p:nvSpPr>
            <p:cNvPr id="10" name="Rectangle: Rounded Corners 9">
              <a:extLst>
                <a:ext uri="{FF2B5EF4-FFF2-40B4-BE49-F238E27FC236}">
                  <a16:creationId xmlns:a16="http://schemas.microsoft.com/office/drawing/2014/main" id="{5BE68015-9E23-4C6F-A71B-526E4DC181F1}"/>
                </a:ext>
              </a:extLst>
            </p:cNvPr>
            <p:cNvSpPr/>
            <p:nvPr/>
          </p:nvSpPr>
          <p:spPr>
            <a:xfrm>
              <a:off x="4828416" y="1052736"/>
              <a:ext cx="912172" cy="43204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IV. Ultrasonic Tests</a:t>
              </a:r>
            </a:p>
          </p:txBody>
        </p:sp>
        <p:sp>
          <p:nvSpPr>
            <p:cNvPr id="11" name="Rectangle: Rounded Corners 10">
              <a:extLst>
                <a:ext uri="{FF2B5EF4-FFF2-40B4-BE49-F238E27FC236}">
                  <a16:creationId xmlns:a16="http://schemas.microsoft.com/office/drawing/2014/main" id="{5BEA084B-74D2-4D16-ADA5-6AEF463EE662}"/>
                </a:ext>
              </a:extLst>
            </p:cNvPr>
            <p:cNvSpPr/>
            <p:nvPr/>
          </p:nvSpPr>
          <p:spPr>
            <a:xfrm>
              <a:off x="5800609" y="1052736"/>
              <a:ext cx="912172" cy="43204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V. Specimen Extraction</a:t>
              </a:r>
            </a:p>
          </p:txBody>
        </p:sp>
        <p:sp>
          <p:nvSpPr>
            <p:cNvPr id="12" name="Rectangle: Rounded Corners 11">
              <a:extLst>
                <a:ext uri="{FF2B5EF4-FFF2-40B4-BE49-F238E27FC236}">
                  <a16:creationId xmlns:a16="http://schemas.microsoft.com/office/drawing/2014/main" id="{3E7CF8A8-326F-459B-8FBF-8689C2A4F966}"/>
                </a:ext>
              </a:extLst>
            </p:cNvPr>
            <p:cNvSpPr/>
            <p:nvPr/>
          </p:nvSpPr>
          <p:spPr>
            <a:xfrm>
              <a:off x="7735399" y="1052736"/>
              <a:ext cx="912172" cy="432048"/>
            </a:xfrm>
            <a:prstGeom prst="roundRect">
              <a:avLst/>
            </a:prstGeom>
            <a:gradFill flip="none" rotWithShape="1">
              <a:gsLst>
                <a:gs pos="100000">
                  <a:schemeClr val="bg2">
                    <a:lumMod val="75000"/>
                  </a:schemeClr>
                </a:gs>
                <a:gs pos="36000">
                  <a:schemeClr val="bg2">
                    <a:lumMod val="75000"/>
                  </a:schemeClr>
                </a:gs>
                <a:gs pos="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VI. Mechanical characterization</a:t>
              </a:r>
            </a:p>
          </p:txBody>
        </p:sp>
      </p:grpSp>
      <p:pic>
        <p:nvPicPr>
          <p:cNvPr id="14" name="Picture 13">
            <a:extLst>
              <a:ext uri="{FF2B5EF4-FFF2-40B4-BE49-F238E27FC236}">
                <a16:creationId xmlns:a16="http://schemas.microsoft.com/office/drawing/2014/main" id="{37E05909-6194-43A7-BA43-13139C4E9F7F}"/>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6882498" y="1844824"/>
            <a:ext cx="4633711" cy="2464114"/>
          </a:xfrm>
          <a:prstGeom prst="rect">
            <a:avLst/>
          </a:prstGeom>
          <a:noFill/>
        </p:spPr>
      </p:pic>
      <p:pic>
        <p:nvPicPr>
          <p:cNvPr id="43" name="Picture Placeholder 15" descr="A picture containing indoor, dirty, trash&#10;&#10;Description automatically generated">
            <a:extLst>
              <a:ext uri="{FF2B5EF4-FFF2-40B4-BE49-F238E27FC236}">
                <a16:creationId xmlns:a16="http://schemas.microsoft.com/office/drawing/2014/main" id="{F6D18532-92D1-4400-8BBD-3255AB3E6C53}"/>
              </a:ext>
            </a:extLst>
          </p:cNvPr>
          <p:cNvPicPr>
            <a:picLocks noChangeAspect="1"/>
          </p:cNvPicPr>
          <p:nvPr/>
        </p:nvPicPr>
        <p:blipFill rotWithShape="1">
          <a:blip r:embed="rId3"/>
          <a:srcRect l="18045" r="15566"/>
          <a:stretch/>
        </p:blipFill>
        <p:spPr>
          <a:xfrm rot="5400000">
            <a:off x="6257872" y="4260488"/>
            <a:ext cx="1901023" cy="2147575"/>
          </a:xfrm>
          <a:prstGeom prst="rect">
            <a:avLst/>
          </a:prstGeom>
        </p:spPr>
      </p:pic>
      <p:pic>
        <p:nvPicPr>
          <p:cNvPr id="45" name="Picture 44">
            <a:extLst>
              <a:ext uri="{FF2B5EF4-FFF2-40B4-BE49-F238E27FC236}">
                <a16:creationId xmlns:a16="http://schemas.microsoft.com/office/drawing/2014/main" id="{2CD62CA0-3531-42F5-93BC-E57AF5B9933E}"/>
              </a:ext>
            </a:extLst>
          </p:cNvPr>
          <p:cNvPicPr>
            <a:picLocks noChangeAspect="1"/>
          </p:cNvPicPr>
          <p:nvPr/>
        </p:nvPicPr>
        <p:blipFill>
          <a:blip r:embed="rId4"/>
          <a:stretch>
            <a:fillRect/>
          </a:stretch>
        </p:blipFill>
        <p:spPr>
          <a:xfrm>
            <a:off x="8339778" y="4380946"/>
            <a:ext cx="3771482" cy="1914227"/>
          </a:xfrm>
          <a:prstGeom prst="rect">
            <a:avLst/>
          </a:prstGeom>
        </p:spPr>
      </p:pic>
      <p:sp>
        <p:nvSpPr>
          <p:cNvPr id="4" name="Footer Placeholder 1">
            <a:extLst>
              <a:ext uri="{FF2B5EF4-FFF2-40B4-BE49-F238E27FC236}">
                <a16:creationId xmlns:a16="http://schemas.microsoft.com/office/drawing/2014/main" id="{D9719E34-CE20-42B7-2E41-AFEE594F3470}"/>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sp>
        <p:nvSpPr>
          <p:cNvPr id="15" name="Slide Number Placeholder 14">
            <a:extLst>
              <a:ext uri="{FF2B5EF4-FFF2-40B4-BE49-F238E27FC236}">
                <a16:creationId xmlns:a16="http://schemas.microsoft.com/office/drawing/2014/main" id="{56792AB5-2B9A-2B78-A331-CC2235005E7F}"/>
              </a:ext>
            </a:extLst>
          </p:cNvPr>
          <p:cNvSpPr>
            <a:spLocks noGrp="1"/>
          </p:cNvSpPr>
          <p:nvPr>
            <p:ph type="sldNum" sz="quarter" idx="12"/>
          </p:nvPr>
        </p:nvSpPr>
        <p:spPr/>
        <p:txBody>
          <a:bodyPr/>
          <a:lstStyle/>
          <a:p>
            <a:pPr>
              <a:defRPr/>
            </a:pPr>
            <a:fld id="{36B5EA5A-BC32-A742-B11B-8E7414D5B535}" type="slidenum">
              <a:rPr lang="en-US" smtClean="0"/>
              <a:t>38</a:t>
            </a:fld>
            <a:endParaRPr lang="en-US"/>
          </a:p>
        </p:txBody>
      </p:sp>
    </p:spTree>
    <p:extLst>
      <p:ext uri="{BB962C8B-B14F-4D97-AF65-F5344CB8AC3E}">
        <p14:creationId xmlns:p14="http://schemas.microsoft.com/office/powerpoint/2010/main" val="2773566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706681"/>
            <a:ext cx="6696123" cy="4276379"/>
          </a:xfrm>
        </p:spPr>
        <p:txBody>
          <a:bodyPr vert="horz" lIns="0" tIns="0" rIns="0" bIns="0" rtlCol="0" anchor="t">
            <a:noAutofit/>
          </a:bodyPr>
          <a:lstStyle/>
          <a:p>
            <a:pPr marL="457200" indent="-457200">
              <a:buFont typeface="Wingdings" panose="05000000000000000000" pitchFamily="2" charset="2"/>
              <a:buChar char="Ø"/>
            </a:pPr>
            <a:r>
              <a:rPr lang="en-US" sz="2400" b="0" dirty="0"/>
              <a:t>Gained manufacturing experience on a Ta2.5W-cladded baseline target. </a:t>
            </a:r>
          </a:p>
          <a:p>
            <a:pPr marL="457200" indent="-457200">
              <a:buFont typeface="Wingdings" panose="05000000000000000000" pitchFamily="2" charset="2"/>
              <a:buChar char="Ø"/>
            </a:pPr>
            <a:r>
              <a:rPr lang="en-US" sz="2400" b="0" dirty="0"/>
              <a:t>Gained operational experience &amp; validated engineering studies.</a:t>
            </a:r>
          </a:p>
          <a:p>
            <a:pPr marL="457200" indent="-457200">
              <a:buFont typeface="Arial" panose="020B0604020202020204" pitchFamily="34" charset="0"/>
              <a:buChar char="•"/>
            </a:pPr>
            <a:r>
              <a:rPr lang="en-US" sz="2400" b="0" dirty="0"/>
              <a:t>SX test-bench built &amp; available in T6/TCC2 </a:t>
            </a:r>
            <a:r>
              <a:rPr lang="en-US" sz="2400" b="0" dirty="0">
                <a:solidFill>
                  <a:schemeClr val="tx1"/>
                </a:solidFill>
                <a:sym typeface="Wingdings" panose="05000000000000000000" pitchFamily="2" charset="2"/>
              </a:rPr>
              <a:t> Unique opportunity to test with beam (2025) alternative claddings &amp; designs</a:t>
            </a:r>
          </a:p>
          <a:p>
            <a:pPr marL="457200" indent="-457200">
              <a:buFont typeface="Arial" panose="020B0604020202020204" pitchFamily="34" charset="0"/>
              <a:buChar char="•"/>
            </a:pPr>
            <a:r>
              <a:rPr lang="en-US" sz="2400" b="0" dirty="0"/>
              <a:t>PIE (2020-2022), final check of baseline target design. </a:t>
            </a:r>
            <a:r>
              <a:rPr lang="en-US" sz="2400" b="0" dirty="0">
                <a:solidFill>
                  <a:schemeClr val="tx1"/>
                </a:solidFill>
                <a:sym typeface="Wingdings" panose="05000000000000000000" pitchFamily="2" charset="2"/>
              </a:rPr>
              <a:t> identified design &amp; material aspects to be improved, particularly W material</a:t>
            </a:r>
            <a:endParaRPr lang="en-GB" sz="2400" dirty="0">
              <a:solidFill>
                <a:schemeClr val="tx1"/>
              </a:solidFill>
              <a:sym typeface="Wingdings" panose="05000000000000000000" pitchFamily="2" charset="2"/>
            </a:endParaRPr>
          </a:p>
          <a:p>
            <a:pPr lvl="1" indent="0" algn="ctr">
              <a:spcBef>
                <a:spcPts val="600"/>
              </a:spcBef>
              <a:buNone/>
            </a:pPr>
            <a:r>
              <a:rPr lang="en-GB" sz="2400" dirty="0">
                <a:solidFill>
                  <a:schemeClr val="tx2"/>
                </a:solidFill>
                <a:highlight>
                  <a:srgbClr val="FFFF00"/>
                </a:highlight>
                <a:sym typeface="Wingdings" panose="05000000000000000000" pitchFamily="2" charset="2"/>
              </a:rPr>
              <a:t> Tina’s presentations </a:t>
            </a:r>
            <a:endParaRPr lang="en-GB" sz="2000" b="0" dirty="0">
              <a:solidFill>
                <a:schemeClr val="tx2"/>
              </a:solidFill>
              <a:highlight>
                <a:srgbClr val="FFFF00"/>
              </a:highlight>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US" dirty="0"/>
              <a:t>2018 Prototype conclusions &amp;</a:t>
            </a:r>
            <a:br>
              <a:rPr lang="en-US" dirty="0"/>
            </a:br>
            <a:r>
              <a:rPr lang="en-US" dirty="0"/>
              <a:t>Missing threads </a:t>
            </a:r>
            <a:r>
              <a:rPr lang="en-US" dirty="0">
                <a:sym typeface="Wingdings" panose="05000000000000000000" pitchFamily="2" charset="2"/>
              </a:rPr>
              <a:t> TDR studies (5/5)</a:t>
            </a:r>
            <a:endParaRPr lang="en-GB" dirty="0"/>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39</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7" name="Picture 6">
            <a:extLst>
              <a:ext uri="{FF2B5EF4-FFF2-40B4-BE49-F238E27FC236}">
                <a16:creationId xmlns:a16="http://schemas.microsoft.com/office/drawing/2014/main" id="{07A1F9A9-D9EE-BDAD-6E08-D349CD21AB4B}"/>
              </a:ext>
            </a:extLst>
          </p:cNvPr>
          <p:cNvPicPr/>
          <p:nvPr/>
        </p:nvPicPr>
        <p:blipFill rotWithShape="1">
          <a:blip r:embed="rId2" cstate="print">
            <a:extLst>
              <a:ext uri="{28A0092B-C50C-407E-A947-70E740481C1C}">
                <a14:useLocalDpi xmlns:a14="http://schemas.microsoft.com/office/drawing/2010/main" val="0"/>
              </a:ext>
            </a:extLst>
          </a:blip>
          <a:srcRect l="11596" r="33468"/>
          <a:stretch/>
        </p:blipFill>
        <p:spPr bwMode="auto">
          <a:xfrm rot="5400000">
            <a:off x="8374707" y="2033840"/>
            <a:ext cx="2931419" cy="259228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6676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88F809-731D-1C3E-068F-38877B17E745}"/>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0B8B451-DBE0-9D07-4401-23BD3C218F81}"/>
              </a:ext>
            </a:extLst>
          </p:cNvPr>
          <p:cNvSpPr>
            <a:spLocks noGrp="1"/>
          </p:cNvSpPr>
          <p:nvPr>
            <p:ph idx="1"/>
          </p:nvPr>
        </p:nvSpPr>
        <p:spPr/>
        <p:txBody>
          <a:bodyPr/>
          <a:lstStyle/>
          <a:p>
            <a:pPr marL="285750" indent="-285750">
              <a:buFont typeface="Arial" panose="020B0604020202020204" pitchFamily="34" charset="0"/>
              <a:buChar char="•"/>
            </a:pPr>
            <a:r>
              <a:rPr lang="en-GB" b="0" dirty="0">
                <a:solidFill>
                  <a:schemeClr val="tx2"/>
                </a:solidFill>
              </a:rPr>
              <a:t>Intro Target talks &amp; goal</a:t>
            </a:r>
          </a:p>
          <a:p>
            <a:pPr marL="285750" indent="-285750">
              <a:buFont typeface="Arial" panose="020B0604020202020204" pitchFamily="34" charset="0"/>
              <a:buChar char="•"/>
            </a:pPr>
            <a:r>
              <a:rPr lang="en-GB" b="0" dirty="0">
                <a:solidFill>
                  <a:schemeClr val="tx2"/>
                </a:solidFill>
              </a:rPr>
              <a:t>Target function &amp; requirements</a:t>
            </a:r>
          </a:p>
          <a:p>
            <a:pPr marL="285750" indent="-285750">
              <a:buFont typeface="Arial" panose="020B0604020202020204" pitchFamily="34" charset="0"/>
              <a:buChar char="•"/>
            </a:pPr>
            <a:r>
              <a:rPr lang="en-GB" b="0" dirty="0">
                <a:solidFill>
                  <a:schemeClr val="tx2"/>
                </a:solidFill>
              </a:rPr>
              <a:t>Baseline design</a:t>
            </a:r>
          </a:p>
          <a:p>
            <a:pPr marL="285750" indent="-285750">
              <a:buFont typeface="Arial" panose="020B0604020202020204" pitchFamily="34" charset="0"/>
              <a:buChar char="•"/>
            </a:pPr>
            <a:r>
              <a:rPr lang="en-GB" b="0" dirty="0">
                <a:solidFill>
                  <a:schemeClr val="tx2"/>
                </a:solidFill>
              </a:rPr>
              <a:t>Thermo-mechanical behaviour</a:t>
            </a:r>
          </a:p>
          <a:p>
            <a:pPr marL="285750" indent="-285750">
              <a:buFont typeface="Arial" panose="020B0604020202020204" pitchFamily="34" charset="0"/>
              <a:buChar char="•"/>
            </a:pPr>
            <a:r>
              <a:rPr lang="en-GB" b="0" dirty="0">
                <a:solidFill>
                  <a:schemeClr val="tx2"/>
                </a:solidFill>
              </a:rPr>
              <a:t>Ta2.5W cladding</a:t>
            </a:r>
          </a:p>
          <a:p>
            <a:pPr marL="285750" indent="-285750">
              <a:buFont typeface="Arial" panose="020B0604020202020204" pitchFamily="34" charset="0"/>
              <a:buChar char="•"/>
            </a:pPr>
            <a:r>
              <a:rPr lang="en-US" b="0" dirty="0"/>
              <a:t>Target Radiation dose &amp; damage</a:t>
            </a:r>
            <a:endParaRPr lang="en-GB" b="0" dirty="0">
              <a:solidFill>
                <a:schemeClr val="tx2"/>
              </a:solidFill>
            </a:endParaRPr>
          </a:p>
          <a:p>
            <a:pPr marL="285750" indent="-285750">
              <a:buFont typeface="Arial" panose="020B0604020202020204" pitchFamily="34" charset="0"/>
              <a:buChar char="•"/>
            </a:pPr>
            <a:r>
              <a:rPr lang="en-GB" b="0" dirty="0">
                <a:solidFill>
                  <a:schemeClr val="tx2"/>
                </a:solidFill>
              </a:rPr>
              <a:t>2018 Prototype</a:t>
            </a:r>
          </a:p>
          <a:p>
            <a:pPr marL="285750" indent="-285750">
              <a:buFont typeface="Arial" panose="020B0604020202020204" pitchFamily="34" charset="0"/>
              <a:buChar char="•"/>
            </a:pPr>
            <a:r>
              <a:rPr lang="en-GB" b="0" dirty="0"/>
              <a:t>Conclusions</a:t>
            </a:r>
            <a:endParaRPr lang="en-GB" sz="1800" b="0" dirty="0"/>
          </a:p>
          <a:p>
            <a:endParaRPr lang="en-GB" sz="1100" dirty="0"/>
          </a:p>
          <a:p>
            <a:pPr marL="781200" lvl="1" indent="-457200">
              <a:buFont typeface="Arial" panose="020B0604020202020204" pitchFamily="34" charset="0"/>
              <a:buChar char="•"/>
            </a:pPr>
            <a:endParaRPr lang="en-GB" sz="1200" dirty="0"/>
          </a:p>
        </p:txBody>
      </p:sp>
      <p:sp>
        <p:nvSpPr>
          <p:cNvPr id="4" name="Title 3">
            <a:extLst>
              <a:ext uri="{FF2B5EF4-FFF2-40B4-BE49-F238E27FC236}">
                <a16:creationId xmlns:a16="http://schemas.microsoft.com/office/drawing/2014/main" id="{1C7E32AF-41D3-4C2F-870D-08D77F43E20A}"/>
              </a:ext>
            </a:extLst>
          </p:cNvPr>
          <p:cNvSpPr>
            <a:spLocks noGrp="1"/>
          </p:cNvSpPr>
          <p:nvPr>
            <p:ph type="title"/>
          </p:nvPr>
        </p:nvSpPr>
        <p:spPr/>
        <p:txBody>
          <a:bodyPr/>
          <a:lstStyle/>
          <a:p>
            <a:r>
              <a:rPr lang="en-US" dirty="0"/>
              <a:t>Content</a:t>
            </a:r>
            <a:endParaRPr lang="en-GB" dirty="0"/>
          </a:p>
        </p:txBody>
      </p:sp>
      <p:sp>
        <p:nvSpPr>
          <p:cNvPr id="2" name="Footer Placeholder 1">
            <a:extLst>
              <a:ext uri="{FF2B5EF4-FFF2-40B4-BE49-F238E27FC236}">
                <a16:creationId xmlns:a16="http://schemas.microsoft.com/office/drawing/2014/main" id="{F63F6FAA-CD07-A19B-137A-0A93D4F6A701}"/>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3" name="Slide Number Placeholder 2">
            <a:extLst>
              <a:ext uri="{FF2B5EF4-FFF2-40B4-BE49-F238E27FC236}">
                <a16:creationId xmlns:a16="http://schemas.microsoft.com/office/drawing/2014/main" id="{2113C43F-E125-A810-6CA2-F3281E389F4D}"/>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cxnSp>
        <p:nvCxnSpPr>
          <p:cNvPr id="7" name="Straight Connector 6">
            <a:extLst>
              <a:ext uri="{FF2B5EF4-FFF2-40B4-BE49-F238E27FC236}">
                <a16:creationId xmlns:a16="http://schemas.microsoft.com/office/drawing/2014/main" id="{523E43F0-005F-9C78-B26B-8AAA6E445ED4}"/>
              </a:ext>
            </a:extLst>
          </p:cNvPr>
          <p:cNvCxnSpPr>
            <a:cxnSpLocks/>
          </p:cNvCxnSpPr>
          <p:nvPr/>
        </p:nvCxnSpPr>
        <p:spPr>
          <a:xfrm>
            <a:off x="6096000" y="2456892"/>
            <a:ext cx="0" cy="2268252"/>
          </a:xfrm>
          <a:prstGeom prst="line">
            <a:avLst/>
          </a:prstGeom>
          <a:ln w="38100">
            <a:solidFill>
              <a:schemeClr val="accent2"/>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32171F0-0E4D-0984-6FEF-846B23085CCE}"/>
              </a:ext>
            </a:extLst>
          </p:cNvPr>
          <p:cNvSpPr txBox="1"/>
          <p:nvPr/>
        </p:nvSpPr>
        <p:spPr bwMode="auto">
          <a:xfrm>
            <a:off x="6312025" y="2938642"/>
            <a:ext cx="3528392" cy="523220"/>
          </a:xfrm>
          <a:prstGeom prst="rect">
            <a:avLst/>
          </a:prstGeom>
          <a:noFill/>
        </p:spPr>
        <p:txBody>
          <a:bodyPr wrap="square" rtlCol="0">
            <a:spAutoFit/>
          </a:bodyPr>
          <a:lstStyle/>
          <a:p>
            <a:r>
              <a:rPr lang="en-US" sz="2800" dirty="0"/>
              <a:t>+ Missing threads</a:t>
            </a:r>
            <a:endParaRPr lang="en-GB" sz="2800" dirty="0"/>
          </a:p>
        </p:txBody>
      </p:sp>
    </p:spTree>
    <p:extLst>
      <p:ext uri="{BB962C8B-B14F-4D97-AF65-F5344CB8AC3E}">
        <p14:creationId xmlns:p14="http://schemas.microsoft.com/office/powerpoint/2010/main" val="3531766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51E875-7BEB-FD3C-ECE3-31D6C5324082}"/>
              </a:ext>
            </a:extLst>
          </p:cNvPr>
          <p:cNvSpPr>
            <a:spLocks noGrp="1"/>
          </p:cNvSpPr>
          <p:nvPr>
            <p:ph idx="1"/>
          </p:nvPr>
        </p:nvSpPr>
        <p:spPr/>
        <p:txBody>
          <a:bodyPr/>
          <a:lstStyle/>
          <a:p>
            <a:pPr marL="457200" indent="-457200">
              <a:buFont typeface="Wingdings" panose="05000000000000000000" pitchFamily="2" charset="2"/>
              <a:buChar char="ü"/>
            </a:pPr>
            <a:r>
              <a:rPr lang="en-US" sz="2400" dirty="0"/>
              <a:t>Baseline is a well thought design solution. </a:t>
            </a:r>
          </a:p>
          <a:p>
            <a:r>
              <a:rPr lang="en-US" sz="2400" b="0" dirty="0"/>
              <a:t>Yet:</a:t>
            </a:r>
          </a:p>
          <a:p>
            <a:pPr marL="781200" lvl="1" indent="-457200">
              <a:buFont typeface="Arial" panose="020B0604020202020204" pitchFamily="34" charset="0"/>
              <a:buChar char="•"/>
            </a:pPr>
            <a:r>
              <a:rPr lang="en-US" sz="2400" b="0" dirty="0"/>
              <a:t>Manny features in the design still need to be addressed (besides the core)</a:t>
            </a:r>
          </a:p>
          <a:p>
            <a:pPr marL="781200" lvl="1" indent="-457200">
              <a:buFont typeface="Arial" panose="020B0604020202020204" pitchFamily="34" charset="0"/>
              <a:buChar char="•"/>
            </a:pPr>
            <a:r>
              <a:rPr lang="en-US" sz="2400" b="0" dirty="0"/>
              <a:t>There is potential for further target physics optimization</a:t>
            </a:r>
          </a:p>
          <a:p>
            <a:pPr marL="781200" lvl="1" indent="-457200">
              <a:buFont typeface="Arial" panose="020B0604020202020204" pitchFamily="34" charset="0"/>
              <a:buChar char="•"/>
            </a:pPr>
            <a:r>
              <a:rPr lang="en-US" sz="2400" b="0" dirty="0"/>
              <a:t>Critical safety aspects such as LOCA &amp; hydrogen production need to be addressed and mitigated, likely via alternative designs</a:t>
            </a:r>
            <a:endParaRPr lang="en-GB" sz="2400" b="0" dirty="0"/>
          </a:p>
          <a:p>
            <a:pPr marL="781200" lvl="1" indent="-457200">
              <a:buFont typeface="Arial" panose="020B0604020202020204" pitchFamily="34" charset="0"/>
              <a:buChar char="•"/>
            </a:pPr>
            <a:r>
              <a:rPr lang="en-GB" sz="2400" b="0" dirty="0"/>
              <a:t>Materials QA and characterization is still required</a:t>
            </a:r>
          </a:p>
          <a:p>
            <a:pPr marL="781200" lvl="1" indent="-457200">
              <a:buFont typeface="Arial" panose="020B0604020202020204" pitchFamily="34" charset="0"/>
              <a:buChar char="•"/>
            </a:pPr>
            <a:r>
              <a:rPr lang="en-GB" sz="2400" dirty="0"/>
              <a:t>Radiation doses and effects to be further analysed</a:t>
            </a:r>
            <a:endParaRPr lang="en-GB" sz="2400" b="0" dirty="0"/>
          </a:p>
          <a:p>
            <a:pPr marL="457200" indent="-457200">
              <a:buFont typeface="Arial" panose="020B0604020202020204" pitchFamily="34" charset="0"/>
              <a:buChar char="•"/>
            </a:pPr>
            <a:r>
              <a:rPr lang="en-GB" sz="2400" b="0" dirty="0"/>
              <a:t>TDR, particularly 2025, will be the last (and only) chance to test anything else with beam at the SX testbench</a:t>
            </a:r>
          </a:p>
          <a:p>
            <a:pPr marL="457200" indent="-457200">
              <a:buFont typeface="Arial" panose="020B0604020202020204" pitchFamily="34" charset="0"/>
              <a:buChar char="•"/>
            </a:pPr>
            <a:r>
              <a:rPr lang="en-GB" sz="2400" b="0" dirty="0"/>
              <a:t>Synergies with other </a:t>
            </a:r>
            <a:r>
              <a:rPr lang="en-GB" sz="2400" b="0" dirty="0" err="1"/>
              <a:t>targetry</a:t>
            </a:r>
            <a:r>
              <a:rPr lang="en-GB" sz="2400" b="0" dirty="0"/>
              <a:t> labs are being pursued</a:t>
            </a:r>
            <a:endParaRPr lang="en-US" sz="2400" b="0" dirty="0"/>
          </a:p>
        </p:txBody>
      </p:sp>
      <p:sp>
        <p:nvSpPr>
          <p:cNvPr id="3" name="Title 2">
            <a:extLst>
              <a:ext uri="{FF2B5EF4-FFF2-40B4-BE49-F238E27FC236}">
                <a16:creationId xmlns:a16="http://schemas.microsoft.com/office/drawing/2014/main" id="{83F033EA-92C4-7D1C-B9AB-59B69B2979E3}"/>
              </a:ext>
            </a:extLst>
          </p:cNvPr>
          <p:cNvSpPr>
            <a:spLocks noGrp="1"/>
          </p:cNvSpPr>
          <p:nvPr>
            <p:ph type="title"/>
          </p:nvPr>
        </p:nvSpPr>
        <p:spPr/>
        <p:txBody>
          <a:bodyPr/>
          <a:lstStyle/>
          <a:p>
            <a:r>
              <a:rPr lang="en-US" dirty="0"/>
              <a:t>Conclusions</a:t>
            </a:r>
            <a:br>
              <a:rPr lang="en-US" dirty="0"/>
            </a:br>
            <a:r>
              <a:rPr lang="en-US" dirty="0">
                <a:solidFill>
                  <a:schemeClr val="accent2"/>
                </a:solidFill>
              </a:rPr>
              <a:t>Target Baseline design and challenges</a:t>
            </a:r>
            <a:endParaRPr lang="en-GB" dirty="0">
              <a:solidFill>
                <a:schemeClr val="accent2"/>
              </a:solidFill>
            </a:endParaRPr>
          </a:p>
        </p:txBody>
      </p:sp>
      <p:sp>
        <p:nvSpPr>
          <p:cNvPr id="4" name="Footer Placeholder 3">
            <a:extLst>
              <a:ext uri="{FF2B5EF4-FFF2-40B4-BE49-F238E27FC236}">
                <a16:creationId xmlns:a16="http://schemas.microsoft.com/office/drawing/2014/main" id="{E1E9C246-B729-17E6-4060-5543260A1A72}"/>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67C4F755-3CF1-085F-3A66-1984CBC962F4}"/>
              </a:ext>
            </a:extLst>
          </p:cNvPr>
          <p:cNvSpPr>
            <a:spLocks noGrp="1"/>
          </p:cNvSpPr>
          <p:nvPr>
            <p:ph type="sldNum" sz="quarter" idx="12"/>
          </p:nvPr>
        </p:nvSpPr>
        <p:spPr/>
        <p:txBody>
          <a:bodyPr/>
          <a:lstStyle/>
          <a:p>
            <a:pPr>
              <a:defRPr/>
            </a:pPr>
            <a:fld id="{36B5EA5A-BC32-A742-B11B-8E7414D5B535}" type="slidenum">
              <a:rPr lang="en-US" smtClean="0"/>
              <a:t>40</a:t>
            </a:fld>
            <a:endParaRPr lang="en-US"/>
          </a:p>
        </p:txBody>
      </p:sp>
    </p:spTree>
    <p:extLst>
      <p:ext uri="{BB962C8B-B14F-4D97-AF65-F5344CB8AC3E}">
        <p14:creationId xmlns:p14="http://schemas.microsoft.com/office/powerpoint/2010/main" val="3870025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DEC43F0-BECA-543C-B866-C11BA3948485}"/>
              </a:ext>
            </a:extLst>
          </p:cNvPr>
          <p:cNvSpPr>
            <a:spLocks noGrp="1"/>
          </p:cNvSpPr>
          <p:nvPr>
            <p:ph type="ftr" sz="quarter" idx="4294967295"/>
          </p:nvPr>
        </p:nvSpPr>
        <p:spPr>
          <a:xfrm>
            <a:off x="5619750" y="6408738"/>
            <a:ext cx="6572250" cy="365125"/>
          </a:xfrm>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2B184C2C-E5CF-470E-42FC-BFE6324639DD}"/>
              </a:ext>
            </a:extLst>
          </p:cNvPr>
          <p:cNvSpPr>
            <a:spLocks noGrp="1"/>
          </p:cNvSpPr>
          <p:nvPr>
            <p:ph type="sldNum" sz="quarter" idx="4294967295"/>
          </p:nvPr>
        </p:nvSpPr>
        <p:spPr>
          <a:xfrm>
            <a:off x="11510963" y="6408738"/>
            <a:ext cx="681037" cy="365125"/>
          </a:xfrm>
        </p:spPr>
        <p:txBody>
          <a:bodyPr/>
          <a:lstStyle/>
          <a:p>
            <a:pPr>
              <a:defRPr/>
            </a:pPr>
            <a:fld id="{36B5EA5A-BC32-A742-B11B-8E7414D5B535}" type="slidenum">
              <a:rPr lang="en-US" smtClean="0"/>
              <a:t>41</a:t>
            </a:fld>
            <a:endParaRPr lang="en-US"/>
          </a:p>
        </p:txBody>
      </p:sp>
    </p:spTree>
    <p:extLst>
      <p:ext uri="{BB962C8B-B14F-4D97-AF65-F5344CB8AC3E}">
        <p14:creationId xmlns:p14="http://schemas.microsoft.com/office/powerpoint/2010/main" val="37477799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374549"/>
            <a:ext cx="6289267" cy="4608512"/>
          </a:xfrm>
        </p:spPr>
        <p:txBody>
          <a:bodyPr vert="horz" lIns="0" tIns="0" rIns="0" bIns="0" rtlCol="0" anchor="t">
            <a:noAutofit/>
          </a:bodyPr>
          <a:lstStyle/>
          <a:p>
            <a:pPr>
              <a:spcBef>
                <a:spcPts val="600"/>
              </a:spcBef>
            </a:pPr>
            <a:r>
              <a:rPr lang="en-GB" sz="2000" u="sng" dirty="0">
                <a:solidFill>
                  <a:schemeClr val="tx2"/>
                </a:solidFill>
              </a:rPr>
              <a:t>Baseline –  safety limits</a:t>
            </a:r>
          </a:p>
          <a:p>
            <a:pPr marL="666900" lvl="1" indent="-342900">
              <a:spcBef>
                <a:spcPts val="600"/>
              </a:spcBef>
              <a:buFont typeface="Arial" panose="020B0604020202020204" pitchFamily="34" charset="0"/>
              <a:buChar char="•"/>
            </a:pPr>
            <a:endParaRPr lang="en-GB" sz="2000" b="0" dirty="0">
              <a:solidFill>
                <a:schemeClr val="tx1"/>
              </a:solidFill>
              <a:sym typeface="Wingdings" panose="05000000000000000000" pitchFamily="2" charset="2"/>
            </a:endParaRPr>
          </a:p>
          <a:p>
            <a:pPr marL="342900" indent="-342900">
              <a:spcBef>
                <a:spcPts val="600"/>
              </a:spcBef>
              <a:buFont typeface="Arial" panose="020B0604020202020204" pitchFamily="34" charset="0"/>
              <a:buChar char="•"/>
            </a:pPr>
            <a:endParaRPr lang="en-GB" sz="2000" dirty="0">
              <a:solidFill>
                <a:schemeClr val="tx1"/>
              </a:solidFill>
              <a:sym typeface="Wingdings" panose="05000000000000000000" pitchFamily="2" charset="2"/>
            </a:endParaRPr>
          </a:p>
          <a:p>
            <a:pPr marL="666900" lvl="1" indent="-342900">
              <a:spcBef>
                <a:spcPts val="600"/>
              </a:spcBef>
              <a:buFont typeface="Arial" panose="020B0604020202020204" pitchFamily="34" charset="0"/>
              <a:buChar char="•"/>
            </a:pPr>
            <a:endParaRPr lang="en-GB" sz="2000" dirty="0">
              <a:solidFill>
                <a:schemeClr val="tx1"/>
              </a:solidFill>
            </a:endParaRPr>
          </a:p>
          <a:p>
            <a:pPr marL="342900" indent="-342900">
              <a:spcBef>
                <a:spcPts val="600"/>
              </a:spcBef>
              <a:buFont typeface="Arial" panose="020B0604020202020204" pitchFamily="34" charset="0"/>
              <a:buChar char="•"/>
            </a:pPr>
            <a:endParaRPr lang="en-GB" sz="2000" b="0" dirty="0">
              <a:solidFill>
                <a:schemeClr val="tx2"/>
              </a:solidFill>
            </a:endParaRPr>
          </a:p>
          <a:p>
            <a:pPr marL="342900" indent="-342900">
              <a:spcBef>
                <a:spcPts val="600"/>
              </a:spcBef>
              <a:buFont typeface="Arial" panose="020B0604020202020204" pitchFamily="34" charset="0"/>
              <a:buChar char="•"/>
            </a:pPr>
            <a:endParaRPr lang="en-GB" sz="2000" b="0" dirty="0">
              <a:solidFill>
                <a:schemeClr val="tx2"/>
              </a:solidFill>
            </a:endParaRPr>
          </a:p>
          <a:p>
            <a:pPr>
              <a:spcBef>
                <a:spcPts val="600"/>
              </a:spcBef>
              <a:buFont typeface="Wingdings" panose="05000000000000000000" pitchFamily="2" charset="2"/>
              <a:buChar char="Ø"/>
            </a:pPr>
            <a:endParaRPr lang="en-GB" sz="2000" b="0" dirty="0">
              <a:solidFill>
                <a:schemeClr val="tx2"/>
              </a:solidFill>
            </a:endParaRPr>
          </a:p>
          <a:p>
            <a:pPr marL="342900" indent="-342900">
              <a:spcBef>
                <a:spcPts val="600"/>
              </a:spcBef>
              <a:buFont typeface="Arial" panose="020B0604020202020204" pitchFamily="34" charset="0"/>
              <a:buChar char="•"/>
            </a:pPr>
            <a:endParaRPr lang="en-GB" sz="2000" b="0" dirty="0">
              <a:solidFill>
                <a:schemeClr val="tx2"/>
              </a:solidFill>
            </a:endParaRPr>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GB" dirty="0"/>
              <a:t>BDF Target design (baseline)</a:t>
            </a:r>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42</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pic>
        <p:nvPicPr>
          <p:cNvPr id="7" name="Picture 6">
            <a:extLst>
              <a:ext uri="{FF2B5EF4-FFF2-40B4-BE49-F238E27FC236}">
                <a16:creationId xmlns:a16="http://schemas.microsoft.com/office/drawing/2014/main" id="{DE0CBEA1-A5D7-149C-C3EB-D136CB2B9D8C}"/>
              </a:ext>
            </a:extLst>
          </p:cNvPr>
          <p:cNvPicPr>
            <a:picLocks noChangeAspect="1"/>
          </p:cNvPicPr>
          <p:nvPr/>
        </p:nvPicPr>
        <p:blipFill>
          <a:blip r:embed="rId2"/>
          <a:stretch>
            <a:fillRect/>
          </a:stretch>
        </p:blipFill>
        <p:spPr>
          <a:xfrm>
            <a:off x="1271464" y="1267412"/>
            <a:ext cx="4253086" cy="2161985"/>
          </a:xfrm>
          <a:prstGeom prst="rect">
            <a:avLst/>
          </a:prstGeom>
        </p:spPr>
      </p:pic>
      <p:pic>
        <p:nvPicPr>
          <p:cNvPr id="9" name="Picture 8">
            <a:extLst>
              <a:ext uri="{FF2B5EF4-FFF2-40B4-BE49-F238E27FC236}">
                <a16:creationId xmlns:a16="http://schemas.microsoft.com/office/drawing/2014/main" id="{2D2DBD3F-1B01-2D05-5063-2FB0EE8D3CC0}"/>
              </a:ext>
            </a:extLst>
          </p:cNvPr>
          <p:cNvPicPr>
            <a:picLocks noChangeAspect="1"/>
          </p:cNvPicPr>
          <p:nvPr/>
        </p:nvPicPr>
        <p:blipFill>
          <a:blip r:embed="rId3"/>
          <a:stretch>
            <a:fillRect/>
          </a:stretch>
        </p:blipFill>
        <p:spPr>
          <a:xfrm>
            <a:off x="6204315" y="1239508"/>
            <a:ext cx="4998675" cy="1616113"/>
          </a:xfrm>
          <a:prstGeom prst="rect">
            <a:avLst/>
          </a:prstGeom>
        </p:spPr>
      </p:pic>
      <p:pic>
        <p:nvPicPr>
          <p:cNvPr id="14" name="Picture 13">
            <a:extLst>
              <a:ext uri="{FF2B5EF4-FFF2-40B4-BE49-F238E27FC236}">
                <a16:creationId xmlns:a16="http://schemas.microsoft.com/office/drawing/2014/main" id="{C595316F-CC80-22EC-E220-09D461B839FF}"/>
              </a:ext>
            </a:extLst>
          </p:cNvPr>
          <p:cNvPicPr>
            <a:picLocks noChangeAspect="1"/>
          </p:cNvPicPr>
          <p:nvPr/>
        </p:nvPicPr>
        <p:blipFill>
          <a:blip r:embed="rId4"/>
          <a:stretch>
            <a:fillRect/>
          </a:stretch>
        </p:blipFill>
        <p:spPr>
          <a:xfrm>
            <a:off x="1140140" y="4519696"/>
            <a:ext cx="5112568" cy="1369214"/>
          </a:xfrm>
          <a:prstGeom prst="rect">
            <a:avLst/>
          </a:prstGeom>
        </p:spPr>
      </p:pic>
      <p:pic>
        <p:nvPicPr>
          <p:cNvPr id="17" name="Picture 16">
            <a:extLst>
              <a:ext uri="{FF2B5EF4-FFF2-40B4-BE49-F238E27FC236}">
                <a16:creationId xmlns:a16="http://schemas.microsoft.com/office/drawing/2014/main" id="{B4341E35-5EBD-49C6-1D3B-D08CB51A3133}"/>
              </a:ext>
            </a:extLst>
          </p:cNvPr>
          <p:cNvPicPr>
            <a:picLocks noChangeAspect="1"/>
          </p:cNvPicPr>
          <p:nvPr/>
        </p:nvPicPr>
        <p:blipFill>
          <a:blip r:embed="rId5"/>
          <a:stretch>
            <a:fillRect/>
          </a:stretch>
        </p:blipFill>
        <p:spPr>
          <a:xfrm>
            <a:off x="6198929" y="4508361"/>
            <a:ext cx="4721798" cy="1380549"/>
          </a:xfrm>
          <a:prstGeom prst="rect">
            <a:avLst/>
          </a:prstGeom>
        </p:spPr>
      </p:pic>
    </p:spTree>
    <p:extLst>
      <p:ext uri="{BB962C8B-B14F-4D97-AF65-F5344CB8AC3E}">
        <p14:creationId xmlns:p14="http://schemas.microsoft.com/office/powerpoint/2010/main" val="164230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7171B80-78AD-675F-2112-4BA36933D69F}"/>
              </a:ext>
            </a:extLst>
          </p:cNvPr>
          <p:cNvSpPr>
            <a:spLocks noGrp="1"/>
          </p:cNvSpPr>
          <p:nvPr>
            <p:ph type="title"/>
          </p:nvPr>
        </p:nvSpPr>
        <p:spPr/>
        <p:txBody>
          <a:bodyPr/>
          <a:lstStyle/>
          <a:p>
            <a:r>
              <a:rPr lang="en-US" dirty="0"/>
              <a:t>Target function &amp; requirements</a:t>
            </a:r>
            <a:endParaRPr lang="en-GB" dirty="0"/>
          </a:p>
        </p:txBody>
      </p:sp>
      <p:sp>
        <p:nvSpPr>
          <p:cNvPr id="7" name="Text Placeholder 6">
            <a:extLst>
              <a:ext uri="{FF2B5EF4-FFF2-40B4-BE49-F238E27FC236}">
                <a16:creationId xmlns:a16="http://schemas.microsoft.com/office/drawing/2014/main" id="{34DE3EEE-9FB5-7F23-FBCF-A060C3B69FA6}"/>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610B66C0-1C19-B063-54FF-DC68B27FE932}"/>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4ADEF88A-479E-62E9-ECEC-1F994C2BE198}"/>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Tree>
    <p:extLst>
      <p:ext uri="{BB962C8B-B14F-4D97-AF65-F5344CB8AC3E}">
        <p14:creationId xmlns:p14="http://schemas.microsoft.com/office/powerpoint/2010/main" val="447952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27D48F-A9A7-15C9-EE01-53DAF3E5B097}"/>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9C1E2B65-9026-400A-B9B5-EB41EEE6F014}"/>
              </a:ext>
            </a:extLst>
          </p:cNvPr>
          <p:cNvPicPr>
            <a:picLocks noChangeAspect="1"/>
          </p:cNvPicPr>
          <p:nvPr/>
        </p:nvPicPr>
        <p:blipFill>
          <a:blip r:embed="rId3">
            <a:alphaModFix/>
          </a:blip>
          <a:srcRect/>
          <a:stretch/>
        </p:blipFill>
        <p:spPr>
          <a:xfrm rot="-60000">
            <a:off x="127672" y="2630737"/>
            <a:ext cx="11936655" cy="3476851"/>
          </a:xfrm>
          <a:prstGeom prst="rect">
            <a:avLst/>
          </a:prstGeom>
          <a:ln>
            <a:noFill/>
          </a:ln>
        </p:spPr>
      </p:pic>
      <p:sp>
        <p:nvSpPr>
          <p:cNvPr id="59" name="Rectangle 58">
            <a:extLst>
              <a:ext uri="{FF2B5EF4-FFF2-40B4-BE49-F238E27FC236}">
                <a16:creationId xmlns:a16="http://schemas.microsoft.com/office/drawing/2014/main" id="{2C38DF1A-A755-A63B-1669-33E6F03D3573}"/>
              </a:ext>
            </a:extLst>
          </p:cNvPr>
          <p:cNvSpPr/>
          <p:nvPr/>
        </p:nvSpPr>
        <p:spPr>
          <a:xfrm>
            <a:off x="6643019" y="116632"/>
            <a:ext cx="5323287" cy="2847335"/>
          </a:xfrm>
          <a:prstGeom prst="rect">
            <a:avLst/>
          </a:prstGeom>
          <a:noFill/>
          <a:ln w="28575">
            <a:solidFill>
              <a:schemeClr val="accent3"/>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ontent Placeholder 6">
            <a:extLst>
              <a:ext uri="{FF2B5EF4-FFF2-40B4-BE49-F238E27FC236}">
                <a16:creationId xmlns:a16="http://schemas.microsoft.com/office/drawing/2014/main" id="{6C410389-975C-3FC1-BBA6-10B09F0531B3}"/>
              </a:ext>
            </a:extLst>
          </p:cNvPr>
          <p:cNvSpPr>
            <a:spLocks noGrp="1"/>
          </p:cNvSpPr>
          <p:nvPr>
            <p:ph idx="1"/>
          </p:nvPr>
        </p:nvSpPr>
        <p:spPr/>
        <p:txBody>
          <a:bodyPr/>
          <a:lstStyle/>
          <a:p>
            <a:endParaRPr lang="en-GB" dirty="0"/>
          </a:p>
        </p:txBody>
      </p:sp>
      <p:sp>
        <p:nvSpPr>
          <p:cNvPr id="4" name="Title 3">
            <a:extLst>
              <a:ext uri="{FF2B5EF4-FFF2-40B4-BE49-F238E27FC236}">
                <a16:creationId xmlns:a16="http://schemas.microsoft.com/office/drawing/2014/main" id="{F94FDF15-59DA-2F36-868F-B34AB527A494}"/>
              </a:ext>
            </a:extLst>
          </p:cNvPr>
          <p:cNvSpPr>
            <a:spLocks noGrp="1"/>
          </p:cNvSpPr>
          <p:nvPr>
            <p:ph type="title"/>
          </p:nvPr>
        </p:nvSpPr>
        <p:spPr/>
        <p:txBody>
          <a:bodyPr/>
          <a:lstStyle/>
          <a:p>
            <a:r>
              <a:rPr lang="en-US" sz="3200" dirty="0"/>
              <a:t>BDF/</a:t>
            </a:r>
            <a:r>
              <a:rPr lang="en-US" sz="3200" dirty="0" err="1"/>
              <a:t>SHiP</a:t>
            </a:r>
            <a:r>
              <a:rPr lang="en-US" sz="3200" dirty="0"/>
              <a:t> Target &amp; Complex</a:t>
            </a:r>
          </a:p>
        </p:txBody>
      </p:sp>
      <p:sp>
        <p:nvSpPr>
          <p:cNvPr id="33" name="Slide Number Placeholder 7">
            <a:extLst>
              <a:ext uri="{FF2B5EF4-FFF2-40B4-BE49-F238E27FC236}">
                <a16:creationId xmlns:a16="http://schemas.microsoft.com/office/drawing/2014/main" id="{F10D1496-0A4D-18C0-D9A2-E0617DCE067E}"/>
              </a:ext>
            </a:extLst>
          </p:cNvPr>
          <p:cNvSpPr>
            <a:spLocks noGrp="1"/>
          </p:cNvSpPr>
          <p:nvPr>
            <p:ph type="sldNum" sz="quarter" idx="12"/>
          </p:nvPr>
        </p:nvSpPr>
        <p:spPr/>
        <p:txBody>
          <a:bodyPr/>
          <a:lstStyle/>
          <a:p>
            <a:fld id="{17918391-D411-FE40-AAD7-861AE5233E0E}" type="slidenum">
              <a:rPr lang="en-US" sz="1333">
                <a:solidFill>
                  <a:schemeClr val="bg1"/>
                </a:solidFill>
                <a:latin typeface="Roboto" panose="02000000000000000000" pitchFamily="2" charset="0"/>
                <a:ea typeface="Roboto" panose="02000000000000000000" pitchFamily="2" charset="0"/>
              </a:rPr>
              <a:pPr/>
              <a:t>6</a:t>
            </a:fld>
            <a:endParaRPr lang="en-US" sz="1333" dirty="0">
              <a:solidFill>
                <a:schemeClr val="bg1"/>
              </a:solidFill>
              <a:latin typeface="Roboto" panose="02000000000000000000" pitchFamily="2" charset="0"/>
              <a:ea typeface="Roboto" panose="02000000000000000000" pitchFamily="2" charset="0"/>
            </a:endParaRPr>
          </a:p>
        </p:txBody>
      </p:sp>
      <p:sp>
        <p:nvSpPr>
          <p:cNvPr id="19" name="TextBox 18">
            <a:extLst>
              <a:ext uri="{FF2B5EF4-FFF2-40B4-BE49-F238E27FC236}">
                <a16:creationId xmlns:a16="http://schemas.microsoft.com/office/drawing/2014/main" id="{413ED583-5B98-AF4D-FF3C-0AD9ED880277}"/>
              </a:ext>
            </a:extLst>
          </p:cNvPr>
          <p:cNvSpPr txBox="1"/>
          <p:nvPr/>
        </p:nvSpPr>
        <p:spPr>
          <a:xfrm>
            <a:off x="7536678" y="2973047"/>
            <a:ext cx="1587293" cy="738664"/>
          </a:xfrm>
          <a:prstGeom prst="rect">
            <a:avLst/>
          </a:prstGeom>
          <a:noFill/>
        </p:spPr>
        <p:txBody>
          <a:bodyPr wrap="none" rtlCol="0">
            <a:spAutoFit/>
          </a:bodyPr>
          <a:lstStyle/>
          <a:p>
            <a:pPr algn="ctr"/>
            <a:r>
              <a:rPr lang="en-CH" sz="1400" b="1" dirty="0"/>
              <a:t>New </a:t>
            </a:r>
          </a:p>
          <a:p>
            <a:pPr algn="ctr"/>
            <a:r>
              <a:rPr lang="en-CH" sz="1400" b="1" dirty="0"/>
              <a:t>Service Building</a:t>
            </a:r>
          </a:p>
          <a:p>
            <a:pPr algn="ctr"/>
            <a:r>
              <a:rPr lang="en-CH" sz="1400" dirty="0"/>
              <a:t>~ 500 – 700 m</a:t>
            </a:r>
            <a:r>
              <a:rPr lang="en-CH" sz="1400" baseline="30000" dirty="0"/>
              <a:t>2</a:t>
            </a:r>
          </a:p>
        </p:txBody>
      </p:sp>
      <p:cxnSp>
        <p:nvCxnSpPr>
          <p:cNvPr id="22" name="Straight Arrow Connector 21">
            <a:extLst>
              <a:ext uri="{FF2B5EF4-FFF2-40B4-BE49-F238E27FC236}">
                <a16:creationId xmlns:a16="http://schemas.microsoft.com/office/drawing/2014/main" id="{DAF54E65-66BA-A24C-1566-93E210193AF1}"/>
              </a:ext>
            </a:extLst>
          </p:cNvPr>
          <p:cNvCxnSpPr>
            <a:cxnSpLocks/>
          </p:cNvCxnSpPr>
          <p:nvPr/>
        </p:nvCxnSpPr>
        <p:spPr>
          <a:xfrm>
            <a:off x="365241" y="4387129"/>
            <a:ext cx="6768416" cy="1084240"/>
          </a:xfrm>
          <a:prstGeom prst="straightConnector1">
            <a:avLst/>
          </a:prstGeom>
          <a:ln>
            <a:solidFill>
              <a:schemeClr val="tx1">
                <a:alpha val="38194"/>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27A2497E-B8C4-9860-822F-AD860FB4228A}"/>
              </a:ext>
            </a:extLst>
          </p:cNvPr>
          <p:cNvCxnSpPr>
            <a:cxnSpLocks/>
          </p:cNvCxnSpPr>
          <p:nvPr/>
        </p:nvCxnSpPr>
        <p:spPr>
          <a:xfrm>
            <a:off x="7390687" y="5471369"/>
            <a:ext cx="4154589" cy="698241"/>
          </a:xfrm>
          <a:prstGeom prst="straightConnector1">
            <a:avLst/>
          </a:prstGeom>
          <a:ln>
            <a:solidFill>
              <a:schemeClr val="tx1">
                <a:alpha val="38194"/>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14FEC77D-7240-E287-AB43-4235321DDF6C}"/>
              </a:ext>
            </a:extLst>
          </p:cNvPr>
          <p:cNvSpPr txBox="1"/>
          <p:nvPr/>
        </p:nvSpPr>
        <p:spPr>
          <a:xfrm rot="541541">
            <a:off x="8798454" y="5649447"/>
            <a:ext cx="931336" cy="307777"/>
          </a:xfrm>
          <a:prstGeom prst="rect">
            <a:avLst/>
          </a:prstGeom>
          <a:solidFill>
            <a:schemeClr val="bg1"/>
          </a:solidFill>
          <a:ln>
            <a:noFill/>
          </a:ln>
        </p:spPr>
        <p:txBody>
          <a:bodyPr wrap="square" rtlCol="0">
            <a:spAutoFit/>
          </a:bodyPr>
          <a:lstStyle/>
          <a:p>
            <a:pPr algn="ctr"/>
            <a:r>
              <a:rPr lang="en-US" sz="1400" b="1" dirty="0"/>
              <a:t>ECN3</a:t>
            </a:r>
            <a:endParaRPr lang="en-CH" sz="1400" b="1" dirty="0"/>
          </a:p>
        </p:txBody>
      </p:sp>
      <p:cxnSp>
        <p:nvCxnSpPr>
          <p:cNvPr id="31" name="Straight Arrow Connector 30">
            <a:extLst>
              <a:ext uri="{FF2B5EF4-FFF2-40B4-BE49-F238E27FC236}">
                <a16:creationId xmlns:a16="http://schemas.microsoft.com/office/drawing/2014/main" id="{815C7866-AFB6-030A-951D-F0A3C0754854}"/>
              </a:ext>
            </a:extLst>
          </p:cNvPr>
          <p:cNvCxnSpPr>
            <a:cxnSpLocks/>
          </p:cNvCxnSpPr>
          <p:nvPr/>
        </p:nvCxnSpPr>
        <p:spPr>
          <a:xfrm flipV="1">
            <a:off x="5447235" y="5171729"/>
            <a:ext cx="720773" cy="460930"/>
          </a:xfrm>
          <a:prstGeom prst="straightConnector1">
            <a:avLst/>
          </a:prstGeom>
          <a:ln>
            <a:solidFill>
              <a:schemeClr val="tx1">
                <a:alpha val="45000"/>
              </a:schemeClr>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35" name="Left Brace 34">
            <a:extLst>
              <a:ext uri="{FF2B5EF4-FFF2-40B4-BE49-F238E27FC236}">
                <a16:creationId xmlns:a16="http://schemas.microsoft.com/office/drawing/2014/main" id="{75913E46-2666-89A2-4843-ED6506C2C374}"/>
              </a:ext>
            </a:extLst>
          </p:cNvPr>
          <p:cNvSpPr/>
          <p:nvPr/>
        </p:nvSpPr>
        <p:spPr>
          <a:xfrm rot="16740277">
            <a:off x="6194318" y="4695374"/>
            <a:ext cx="60959" cy="837220"/>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sz="2400"/>
          </a:p>
        </p:txBody>
      </p:sp>
      <p:sp>
        <p:nvSpPr>
          <p:cNvPr id="9" name="TextBox 8">
            <a:extLst>
              <a:ext uri="{FF2B5EF4-FFF2-40B4-BE49-F238E27FC236}">
                <a16:creationId xmlns:a16="http://schemas.microsoft.com/office/drawing/2014/main" id="{04BD33DE-51F2-07AB-CA8C-C35BABB5B2FE}"/>
              </a:ext>
            </a:extLst>
          </p:cNvPr>
          <p:cNvSpPr txBox="1"/>
          <p:nvPr/>
        </p:nvSpPr>
        <p:spPr>
          <a:xfrm>
            <a:off x="-43814" y="4744757"/>
            <a:ext cx="1780573" cy="523220"/>
          </a:xfrm>
          <a:prstGeom prst="rect">
            <a:avLst/>
          </a:prstGeom>
          <a:noFill/>
        </p:spPr>
        <p:txBody>
          <a:bodyPr wrap="square" rtlCol="0">
            <a:spAutoFit/>
          </a:bodyPr>
          <a:lstStyle/>
          <a:p>
            <a:pPr algn="ctr"/>
            <a:r>
              <a:rPr lang="en-CH" sz="1400" b="1" dirty="0"/>
              <a:t>Beam Dilution System</a:t>
            </a:r>
          </a:p>
        </p:txBody>
      </p:sp>
      <p:cxnSp>
        <p:nvCxnSpPr>
          <p:cNvPr id="10" name="Straight Arrow Connector 9">
            <a:extLst>
              <a:ext uri="{FF2B5EF4-FFF2-40B4-BE49-F238E27FC236}">
                <a16:creationId xmlns:a16="http://schemas.microsoft.com/office/drawing/2014/main" id="{7F664D7C-8BB1-810C-B7DE-AD6536E352C4}"/>
              </a:ext>
            </a:extLst>
          </p:cNvPr>
          <p:cNvCxnSpPr>
            <a:cxnSpLocks/>
          </p:cNvCxnSpPr>
          <p:nvPr/>
        </p:nvCxnSpPr>
        <p:spPr>
          <a:xfrm flipV="1">
            <a:off x="712537" y="4498054"/>
            <a:ext cx="7257" cy="279884"/>
          </a:xfrm>
          <a:prstGeom prst="straightConnector1">
            <a:avLst/>
          </a:prstGeom>
          <a:ln>
            <a:solidFill>
              <a:schemeClr val="tx1">
                <a:alpha val="45000"/>
              </a:schemeClr>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4" name="Left Brace 13">
            <a:extLst>
              <a:ext uri="{FF2B5EF4-FFF2-40B4-BE49-F238E27FC236}">
                <a16:creationId xmlns:a16="http://schemas.microsoft.com/office/drawing/2014/main" id="{5293C011-C654-DF2A-E768-85CFEE7EA1B2}"/>
              </a:ext>
            </a:extLst>
          </p:cNvPr>
          <p:cNvSpPr/>
          <p:nvPr/>
        </p:nvSpPr>
        <p:spPr>
          <a:xfrm rot="16740277">
            <a:off x="718194" y="4096381"/>
            <a:ext cx="60959" cy="429887"/>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sz="2400"/>
          </a:p>
        </p:txBody>
      </p:sp>
      <p:sp>
        <p:nvSpPr>
          <p:cNvPr id="15" name="Left Brace 14">
            <a:extLst>
              <a:ext uri="{FF2B5EF4-FFF2-40B4-BE49-F238E27FC236}">
                <a16:creationId xmlns:a16="http://schemas.microsoft.com/office/drawing/2014/main" id="{F9B39F79-1ACC-7F91-0964-3B552ED835E3}"/>
              </a:ext>
            </a:extLst>
          </p:cNvPr>
          <p:cNvSpPr/>
          <p:nvPr/>
        </p:nvSpPr>
        <p:spPr>
          <a:xfrm rot="5955759">
            <a:off x="7006214" y="2745890"/>
            <a:ext cx="92219" cy="1467567"/>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sz="2400"/>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7348B37E-A1DF-6C4C-4996-8F1656790538}"/>
                  </a:ext>
                </a:extLst>
              </p:cNvPr>
              <p:cNvSpPr txBox="1"/>
              <p:nvPr/>
            </p:nvSpPr>
            <p:spPr>
              <a:xfrm>
                <a:off x="10648316" y="3173170"/>
                <a:ext cx="1317990" cy="954107"/>
              </a:xfrm>
              <a:prstGeom prst="rect">
                <a:avLst/>
              </a:prstGeom>
              <a:noFill/>
            </p:spPr>
            <p:txBody>
              <a:bodyPr wrap="none" rtlCol="0">
                <a:spAutoFit/>
              </a:bodyPr>
              <a:lstStyle/>
              <a:p>
                <a:pPr algn="ctr"/>
                <a:r>
                  <a:rPr lang="en-CH" sz="1400" b="1" dirty="0"/>
                  <a:t>New </a:t>
                </a:r>
              </a:p>
              <a:p>
                <a:pPr algn="ctr"/>
                <a:r>
                  <a:rPr lang="en-CH" sz="1400" b="1" dirty="0"/>
                  <a:t>Access Shaft</a:t>
                </a:r>
              </a:p>
              <a:p>
                <a:pPr algn="ctr"/>
                <a:r>
                  <a:rPr lang="en-CH" sz="1400" dirty="0"/>
                  <a:t>(material only)</a:t>
                </a:r>
              </a:p>
              <a:p>
                <a:pPr algn="ctr"/>
                <a:r>
                  <a:rPr lang="en-CH" sz="1400" dirty="0"/>
                  <a:t>8</a:t>
                </a:r>
                <a14:m>
                  <m:oMath xmlns:m="http://schemas.openxmlformats.org/officeDocument/2006/math">
                    <m:r>
                      <a:rPr lang="en-CH" sz="1400" i="1" dirty="0">
                        <a:latin typeface="Cambria Math" panose="02040503050406030204" pitchFamily="18" charset="0"/>
                        <a:ea typeface="Cambria Math" panose="02040503050406030204" pitchFamily="18" charset="0"/>
                      </a:rPr>
                      <m:t>×</m:t>
                    </m:r>
                  </m:oMath>
                </a14:m>
                <a:r>
                  <a:rPr lang="en-CH" sz="1400" dirty="0"/>
                  <a:t>8 m</a:t>
                </a:r>
                <a:r>
                  <a:rPr lang="en-CH" sz="1400" baseline="30000" dirty="0"/>
                  <a:t>2</a:t>
                </a:r>
              </a:p>
            </p:txBody>
          </p:sp>
        </mc:Choice>
        <mc:Fallback xmlns="">
          <p:sp>
            <p:nvSpPr>
              <p:cNvPr id="25" name="TextBox 24">
                <a:extLst>
                  <a:ext uri="{FF2B5EF4-FFF2-40B4-BE49-F238E27FC236}">
                    <a16:creationId xmlns:a16="http://schemas.microsoft.com/office/drawing/2014/main" id="{7348B37E-A1DF-6C4C-4996-8F1656790538}"/>
                  </a:ext>
                </a:extLst>
              </p:cNvPr>
              <p:cNvSpPr txBox="1">
                <a:spLocks noRot="1" noChangeAspect="1" noMove="1" noResize="1" noEditPoints="1" noAdjustHandles="1" noChangeArrowheads="1" noChangeShapeType="1" noTextEdit="1"/>
              </p:cNvSpPr>
              <p:nvPr/>
            </p:nvSpPr>
            <p:spPr>
              <a:xfrm>
                <a:off x="10648316" y="3173170"/>
                <a:ext cx="1317990" cy="954107"/>
              </a:xfrm>
              <a:prstGeom prst="rect">
                <a:avLst/>
              </a:prstGeom>
              <a:blipFill>
                <a:blip r:embed="rId4"/>
                <a:stretch>
                  <a:fillRect l="-926" t="-1282" r="-463" b="-5769"/>
                </a:stretch>
              </a:blipFill>
            </p:spPr>
            <p:txBody>
              <a:bodyPr/>
              <a:lstStyle/>
              <a:p>
                <a:r>
                  <a:rPr lang="en-GB">
                    <a:noFill/>
                  </a:rPr>
                  <a:t> </a:t>
                </a:r>
              </a:p>
            </p:txBody>
          </p:sp>
        </mc:Fallback>
      </mc:AlternateContent>
      <p:cxnSp>
        <p:nvCxnSpPr>
          <p:cNvPr id="28" name="Straight Arrow Connector 27">
            <a:extLst>
              <a:ext uri="{FF2B5EF4-FFF2-40B4-BE49-F238E27FC236}">
                <a16:creationId xmlns:a16="http://schemas.microsoft.com/office/drawing/2014/main" id="{600C7986-2ADB-A2E4-175B-FDE755ED483C}"/>
              </a:ext>
            </a:extLst>
          </p:cNvPr>
          <p:cNvCxnSpPr>
            <a:cxnSpLocks/>
          </p:cNvCxnSpPr>
          <p:nvPr/>
        </p:nvCxnSpPr>
        <p:spPr>
          <a:xfrm>
            <a:off x="11712624" y="3883375"/>
            <a:ext cx="89641" cy="366756"/>
          </a:xfrm>
          <a:prstGeom prst="straightConnector1">
            <a:avLst/>
          </a:prstGeom>
          <a:ln>
            <a:solidFill>
              <a:schemeClr val="tx1">
                <a:alpha val="45000"/>
              </a:schemeClr>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08092EDF-B376-A31C-295F-C4D9E9F70E2E}"/>
              </a:ext>
            </a:extLst>
          </p:cNvPr>
          <p:cNvCxnSpPr>
            <a:cxnSpLocks/>
          </p:cNvCxnSpPr>
          <p:nvPr/>
        </p:nvCxnSpPr>
        <p:spPr>
          <a:xfrm flipH="1">
            <a:off x="7126775" y="3300791"/>
            <a:ext cx="394743" cy="69735"/>
          </a:xfrm>
          <a:prstGeom prst="straightConnector1">
            <a:avLst/>
          </a:prstGeom>
          <a:ln>
            <a:solidFill>
              <a:schemeClr val="tx1">
                <a:alpha val="45000"/>
              </a:schemeClr>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F6EEC37C-476B-D71F-F05B-D2BC87E60EAC}"/>
              </a:ext>
            </a:extLst>
          </p:cNvPr>
          <p:cNvSpPr txBox="1"/>
          <p:nvPr/>
        </p:nvSpPr>
        <p:spPr>
          <a:xfrm rot="541541">
            <a:off x="3251675" y="4760987"/>
            <a:ext cx="652743" cy="307777"/>
          </a:xfrm>
          <a:prstGeom prst="rect">
            <a:avLst/>
          </a:prstGeom>
          <a:solidFill>
            <a:schemeClr val="bg1"/>
          </a:solidFill>
          <a:ln>
            <a:noFill/>
          </a:ln>
        </p:spPr>
        <p:txBody>
          <a:bodyPr wrap="none" rtlCol="0">
            <a:spAutoFit/>
          </a:bodyPr>
          <a:lstStyle/>
          <a:p>
            <a:r>
              <a:rPr lang="en-US" sz="1400" b="1" dirty="0"/>
              <a:t>TCC8</a:t>
            </a:r>
            <a:endParaRPr lang="en-CH" sz="1400" b="1" dirty="0"/>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B1A6294B-8915-8C4F-04BF-C8B2FE510BAD}"/>
                  </a:ext>
                </a:extLst>
              </p:cNvPr>
              <p:cNvSpPr txBox="1"/>
              <p:nvPr/>
            </p:nvSpPr>
            <p:spPr>
              <a:xfrm>
                <a:off x="9055823" y="3327386"/>
                <a:ext cx="1530760" cy="738664"/>
              </a:xfrm>
              <a:prstGeom prst="rect">
                <a:avLst/>
              </a:prstGeom>
              <a:noFill/>
            </p:spPr>
            <p:txBody>
              <a:bodyPr wrap="square" rtlCol="0">
                <a:spAutoFit/>
              </a:bodyPr>
              <a:lstStyle/>
              <a:p>
                <a:pPr algn="ctr"/>
                <a:r>
                  <a:rPr lang="en-CH" sz="1400" b="1" dirty="0"/>
                  <a:t>Existing </a:t>
                </a:r>
              </a:p>
              <a:p>
                <a:pPr algn="ctr"/>
                <a:r>
                  <a:rPr lang="en-CH" sz="1400" b="1" dirty="0"/>
                  <a:t>Access Shaft</a:t>
                </a:r>
              </a:p>
              <a:p>
                <a:pPr algn="ctr"/>
                <a:r>
                  <a:rPr lang="en-CH" sz="1400" dirty="0"/>
                  <a:t>4</a:t>
                </a:r>
                <a14:m>
                  <m:oMath xmlns:m="http://schemas.openxmlformats.org/officeDocument/2006/math">
                    <m:r>
                      <a:rPr lang="en-CH" sz="1400" i="1" dirty="0">
                        <a:latin typeface="Cambria Math" panose="02040503050406030204" pitchFamily="18" charset="0"/>
                        <a:ea typeface="Cambria Math" panose="02040503050406030204" pitchFamily="18" charset="0"/>
                      </a:rPr>
                      <m:t>×</m:t>
                    </m:r>
                  </m:oMath>
                </a14:m>
                <a:r>
                  <a:rPr lang="en-CH" sz="1400" dirty="0"/>
                  <a:t>8 m</a:t>
                </a:r>
                <a:r>
                  <a:rPr lang="en-CH" sz="1400" baseline="30000" dirty="0"/>
                  <a:t>2</a:t>
                </a:r>
              </a:p>
            </p:txBody>
          </p:sp>
        </mc:Choice>
        <mc:Fallback xmlns="">
          <p:sp>
            <p:nvSpPr>
              <p:cNvPr id="43" name="TextBox 42">
                <a:extLst>
                  <a:ext uri="{FF2B5EF4-FFF2-40B4-BE49-F238E27FC236}">
                    <a16:creationId xmlns:a16="http://schemas.microsoft.com/office/drawing/2014/main" id="{B1A6294B-8915-8C4F-04BF-C8B2FE510BAD}"/>
                  </a:ext>
                </a:extLst>
              </p:cNvPr>
              <p:cNvSpPr txBox="1">
                <a:spLocks noRot="1" noChangeAspect="1" noMove="1" noResize="1" noEditPoints="1" noAdjustHandles="1" noChangeArrowheads="1" noChangeShapeType="1" noTextEdit="1"/>
              </p:cNvSpPr>
              <p:nvPr/>
            </p:nvSpPr>
            <p:spPr>
              <a:xfrm>
                <a:off x="9055823" y="3327386"/>
                <a:ext cx="1530760" cy="738664"/>
              </a:xfrm>
              <a:prstGeom prst="rect">
                <a:avLst/>
              </a:prstGeom>
              <a:blipFill>
                <a:blip r:embed="rId5"/>
                <a:stretch>
                  <a:fillRect t="-1653" b="-7438"/>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DBAFCA07-F9EB-67B7-CC64-310860C9B89F}"/>
              </a:ext>
            </a:extLst>
          </p:cNvPr>
          <p:cNvSpPr txBox="1"/>
          <p:nvPr/>
        </p:nvSpPr>
        <p:spPr>
          <a:xfrm rot="524821">
            <a:off x="9671723" y="4389748"/>
            <a:ext cx="550151" cy="276999"/>
          </a:xfrm>
          <a:prstGeom prst="rect">
            <a:avLst/>
          </a:prstGeom>
          <a:noFill/>
        </p:spPr>
        <p:txBody>
          <a:bodyPr wrap="none" rtlCol="0">
            <a:spAutoFit/>
          </a:bodyPr>
          <a:lstStyle/>
          <a:p>
            <a:r>
              <a:rPr lang="en-CH" sz="1200" b="1" dirty="0"/>
              <a:t>B918</a:t>
            </a:r>
          </a:p>
        </p:txBody>
      </p:sp>
      <p:sp>
        <p:nvSpPr>
          <p:cNvPr id="12" name="TextBox 11">
            <a:extLst>
              <a:ext uri="{FF2B5EF4-FFF2-40B4-BE49-F238E27FC236}">
                <a16:creationId xmlns:a16="http://schemas.microsoft.com/office/drawing/2014/main" id="{49E7194B-E7F5-0AE0-6649-A95DBD4F31A3}"/>
              </a:ext>
            </a:extLst>
          </p:cNvPr>
          <p:cNvSpPr txBox="1"/>
          <p:nvPr/>
        </p:nvSpPr>
        <p:spPr>
          <a:xfrm rot="524821">
            <a:off x="7297210" y="4020337"/>
            <a:ext cx="550151" cy="276999"/>
          </a:xfrm>
          <a:prstGeom prst="rect">
            <a:avLst/>
          </a:prstGeom>
          <a:noFill/>
        </p:spPr>
        <p:txBody>
          <a:bodyPr wrap="none" rtlCol="0">
            <a:spAutoFit/>
          </a:bodyPr>
          <a:lstStyle/>
          <a:p>
            <a:r>
              <a:rPr lang="en-CH" sz="1200" b="1" dirty="0"/>
              <a:t>B911</a:t>
            </a:r>
          </a:p>
        </p:txBody>
      </p:sp>
      <p:cxnSp>
        <p:nvCxnSpPr>
          <p:cNvPr id="45" name="Straight Arrow Connector 44">
            <a:extLst>
              <a:ext uri="{FF2B5EF4-FFF2-40B4-BE49-F238E27FC236}">
                <a16:creationId xmlns:a16="http://schemas.microsoft.com/office/drawing/2014/main" id="{54075FC7-CF3D-246B-24DA-608B369466EE}"/>
              </a:ext>
            </a:extLst>
          </p:cNvPr>
          <p:cNvCxnSpPr>
            <a:cxnSpLocks/>
          </p:cNvCxnSpPr>
          <p:nvPr/>
        </p:nvCxnSpPr>
        <p:spPr>
          <a:xfrm flipH="1">
            <a:off x="8411244" y="3826168"/>
            <a:ext cx="849307" cy="288700"/>
          </a:xfrm>
          <a:prstGeom prst="straightConnector1">
            <a:avLst/>
          </a:prstGeom>
          <a:ln>
            <a:solidFill>
              <a:schemeClr val="tx1">
                <a:alpha val="45000"/>
              </a:schemeClr>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1D6FD9C2-7AD7-5EF3-2231-AB21C0E0713F}"/>
              </a:ext>
            </a:extLst>
          </p:cNvPr>
          <p:cNvSpPr txBox="1"/>
          <p:nvPr/>
        </p:nvSpPr>
        <p:spPr>
          <a:xfrm>
            <a:off x="965739" y="5724967"/>
            <a:ext cx="5386759" cy="523220"/>
          </a:xfrm>
          <a:prstGeom prst="rect">
            <a:avLst/>
          </a:prstGeom>
          <a:noFill/>
        </p:spPr>
        <p:txBody>
          <a:bodyPr wrap="square" rtlCol="0">
            <a:spAutoFit/>
          </a:bodyPr>
          <a:lstStyle/>
          <a:p>
            <a:pPr algn="r"/>
            <a:r>
              <a:rPr lang="en-CH" sz="1400" b="1" dirty="0"/>
              <a:t>New Target Complex</a:t>
            </a:r>
          </a:p>
          <a:p>
            <a:pPr algn="r"/>
            <a:r>
              <a:rPr lang="en-US" sz="1400" dirty="0"/>
              <a:t>containing the Beam Dump Target</a:t>
            </a:r>
          </a:p>
        </p:txBody>
      </p:sp>
      <p:pic>
        <p:nvPicPr>
          <p:cNvPr id="23" name="Picture 22">
            <a:extLst>
              <a:ext uri="{FF2B5EF4-FFF2-40B4-BE49-F238E27FC236}">
                <a16:creationId xmlns:a16="http://schemas.microsoft.com/office/drawing/2014/main" id="{103C9849-7ADD-8CE7-EFF9-0E5B9A1F6009}"/>
              </a:ext>
            </a:extLst>
          </p:cNvPr>
          <p:cNvPicPr>
            <a:picLocks noChangeAspect="1"/>
          </p:cNvPicPr>
          <p:nvPr/>
        </p:nvPicPr>
        <p:blipFill>
          <a:blip r:embed="rId6"/>
          <a:stretch>
            <a:fillRect/>
          </a:stretch>
        </p:blipFill>
        <p:spPr>
          <a:xfrm>
            <a:off x="579188" y="906980"/>
            <a:ext cx="5462552" cy="2526679"/>
          </a:xfrm>
          <a:prstGeom prst="rect">
            <a:avLst/>
          </a:prstGeom>
          <a:ln w="28575">
            <a:solidFill>
              <a:schemeClr val="tx1"/>
            </a:solidFill>
          </a:ln>
          <a:effectLst>
            <a:outerShdw blurRad="50800" dist="38100" dir="2700000" algn="tl" rotWithShape="0">
              <a:prstClr val="black">
                <a:alpha val="40000"/>
              </a:prstClr>
            </a:outerShdw>
          </a:effectLst>
        </p:spPr>
      </p:pic>
      <p:pic>
        <p:nvPicPr>
          <p:cNvPr id="30" name="Picture 29">
            <a:extLst>
              <a:ext uri="{FF2B5EF4-FFF2-40B4-BE49-F238E27FC236}">
                <a16:creationId xmlns:a16="http://schemas.microsoft.com/office/drawing/2014/main" id="{3AEE792A-B1C6-43B1-AAA5-6BFD5F2EE434}"/>
              </a:ext>
            </a:extLst>
          </p:cNvPr>
          <p:cNvPicPr>
            <a:picLocks noChangeAspect="1"/>
          </p:cNvPicPr>
          <p:nvPr/>
        </p:nvPicPr>
        <p:blipFill rotWithShape="1">
          <a:blip r:embed="rId7"/>
          <a:srcRect l="11468" t="1928" r="12022" b="11895"/>
          <a:stretch/>
        </p:blipFill>
        <p:spPr>
          <a:xfrm>
            <a:off x="7891101" y="626158"/>
            <a:ext cx="3384376" cy="2160241"/>
          </a:xfrm>
          <a:prstGeom prst="rect">
            <a:avLst/>
          </a:prstGeom>
        </p:spPr>
      </p:pic>
      <p:grpSp>
        <p:nvGrpSpPr>
          <p:cNvPr id="34" name="Group 33">
            <a:extLst>
              <a:ext uri="{FF2B5EF4-FFF2-40B4-BE49-F238E27FC236}">
                <a16:creationId xmlns:a16="http://schemas.microsoft.com/office/drawing/2014/main" id="{63B11EDB-E973-6167-304E-908B9B2970E1}"/>
              </a:ext>
            </a:extLst>
          </p:cNvPr>
          <p:cNvGrpSpPr/>
          <p:nvPr/>
        </p:nvGrpSpPr>
        <p:grpSpPr>
          <a:xfrm>
            <a:off x="7846460" y="986199"/>
            <a:ext cx="3869323" cy="1909359"/>
            <a:chOff x="3458735" y="4067051"/>
            <a:chExt cx="3869323" cy="1909359"/>
          </a:xfrm>
        </p:grpSpPr>
        <p:pic>
          <p:nvPicPr>
            <p:cNvPr id="36" name="Picture 35">
              <a:extLst>
                <a:ext uri="{FF2B5EF4-FFF2-40B4-BE49-F238E27FC236}">
                  <a16:creationId xmlns:a16="http://schemas.microsoft.com/office/drawing/2014/main" id="{8183402B-3223-412B-9973-6D7A08DAC41D}"/>
                </a:ext>
              </a:extLst>
            </p:cNvPr>
            <p:cNvPicPr>
              <a:picLocks noChangeAspect="1"/>
            </p:cNvPicPr>
            <p:nvPr/>
          </p:nvPicPr>
          <p:blipFill>
            <a:blip r:embed="rId8">
              <a:alphaModFix/>
              <a:extLst>
                <a:ext uri="{BEBA8EAE-BF5A-486C-A8C5-ECC9F3942E4B}">
                  <a14:imgProps xmlns:a14="http://schemas.microsoft.com/office/drawing/2010/main">
                    <a14:imgLayer r:embed="rId9">
                      <a14:imgEffect>
                        <a14:backgroundRemoval t="10000" b="90000" l="10000" r="90000"/>
                      </a14:imgEffect>
                    </a14:imgLayer>
                  </a14:imgProps>
                </a:ext>
              </a:extLst>
            </a:blip>
            <a:stretch>
              <a:fillRect/>
            </a:stretch>
          </p:blipFill>
          <p:spPr>
            <a:xfrm>
              <a:off x="3545692" y="4067051"/>
              <a:ext cx="3150698" cy="1749984"/>
            </a:xfrm>
            <a:prstGeom prst="rect">
              <a:avLst/>
            </a:prstGeom>
            <a:ln>
              <a:noFill/>
            </a:ln>
            <a:effectLst>
              <a:glow rad="101600">
                <a:schemeClr val="accent3">
                  <a:satMod val="175000"/>
                  <a:alpha val="40000"/>
                </a:schemeClr>
              </a:glow>
              <a:outerShdw blurRad="292100" dist="139700" dir="2700000" algn="tl" rotWithShape="0">
                <a:srgbClr val="333333">
                  <a:alpha val="65000"/>
                </a:srgbClr>
              </a:outerShdw>
            </a:effectLst>
          </p:spPr>
        </p:pic>
        <p:sp>
          <p:nvSpPr>
            <p:cNvPr id="38" name="TextBox 37">
              <a:extLst>
                <a:ext uri="{FF2B5EF4-FFF2-40B4-BE49-F238E27FC236}">
                  <a16:creationId xmlns:a16="http://schemas.microsoft.com/office/drawing/2014/main" id="{11F31027-E5DA-60DD-9F2A-8F1F490E7EC3}"/>
                </a:ext>
              </a:extLst>
            </p:cNvPr>
            <p:cNvSpPr txBox="1"/>
            <p:nvPr/>
          </p:nvSpPr>
          <p:spPr bwMode="auto">
            <a:xfrm>
              <a:off x="3458735" y="5699411"/>
              <a:ext cx="2016224" cy="276999"/>
            </a:xfrm>
            <a:prstGeom prst="rect">
              <a:avLst/>
            </a:prstGeom>
            <a:noFill/>
          </p:spPr>
          <p:txBody>
            <a:bodyPr wrap="square" rtlCol="0">
              <a:spAutoFit/>
            </a:bodyPr>
            <a:lstStyle/>
            <a:p>
              <a:pPr algn="ctr"/>
              <a:r>
                <a:rPr lang="en-US" sz="1200" dirty="0"/>
                <a:t>13 x TZM blocks (580 mm)</a:t>
              </a:r>
              <a:endParaRPr lang="en-GB" sz="1200" dirty="0"/>
            </a:p>
          </p:txBody>
        </p:sp>
        <p:sp>
          <p:nvSpPr>
            <p:cNvPr id="39" name="TextBox 38">
              <a:extLst>
                <a:ext uri="{FF2B5EF4-FFF2-40B4-BE49-F238E27FC236}">
                  <a16:creationId xmlns:a16="http://schemas.microsoft.com/office/drawing/2014/main" id="{B275E69E-0C55-1BA6-7113-59759CB00587}"/>
                </a:ext>
              </a:extLst>
            </p:cNvPr>
            <p:cNvSpPr txBox="1"/>
            <p:nvPr/>
          </p:nvSpPr>
          <p:spPr bwMode="auto">
            <a:xfrm>
              <a:off x="5517275" y="5699410"/>
              <a:ext cx="1810783" cy="276999"/>
            </a:xfrm>
            <a:prstGeom prst="rect">
              <a:avLst/>
            </a:prstGeom>
            <a:noFill/>
          </p:spPr>
          <p:txBody>
            <a:bodyPr wrap="square" rtlCol="0">
              <a:spAutoFit/>
            </a:bodyPr>
            <a:lstStyle/>
            <a:p>
              <a:pPr algn="ctr"/>
              <a:r>
                <a:rPr lang="en-US" sz="1200" dirty="0"/>
                <a:t>5x W blocks (780 mm)</a:t>
              </a:r>
              <a:endParaRPr lang="en-GB" sz="1200" dirty="0"/>
            </a:p>
          </p:txBody>
        </p:sp>
        <p:grpSp>
          <p:nvGrpSpPr>
            <p:cNvPr id="40" name="Group 39">
              <a:extLst>
                <a:ext uri="{FF2B5EF4-FFF2-40B4-BE49-F238E27FC236}">
                  <a16:creationId xmlns:a16="http://schemas.microsoft.com/office/drawing/2014/main" id="{88EFF519-E3CA-039A-5711-BBB9F4D0075C}"/>
                </a:ext>
              </a:extLst>
            </p:cNvPr>
            <p:cNvGrpSpPr/>
            <p:nvPr/>
          </p:nvGrpSpPr>
          <p:grpSpPr>
            <a:xfrm>
              <a:off x="4102820" y="4816615"/>
              <a:ext cx="2381308" cy="882796"/>
              <a:chOff x="7233229" y="4839999"/>
              <a:chExt cx="2381308" cy="882796"/>
            </a:xfrm>
            <a:effectLst>
              <a:glow rad="63500">
                <a:schemeClr val="accent4">
                  <a:satMod val="175000"/>
                  <a:alpha val="40000"/>
                </a:schemeClr>
              </a:glow>
            </a:effectLst>
          </p:grpSpPr>
          <p:sp>
            <p:nvSpPr>
              <p:cNvPr id="42" name="Left Brace 41">
                <a:extLst>
                  <a:ext uri="{FF2B5EF4-FFF2-40B4-BE49-F238E27FC236}">
                    <a16:creationId xmlns:a16="http://schemas.microsoft.com/office/drawing/2014/main" id="{3DE63713-886A-6EC1-E9F6-68FCB25059EE}"/>
                  </a:ext>
                </a:extLst>
              </p:cNvPr>
              <p:cNvSpPr/>
              <p:nvPr/>
            </p:nvSpPr>
            <p:spPr>
              <a:xfrm rot="15442837">
                <a:off x="7609822" y="4724113"/>
                <a:ext cx="347609" cy="1100795"/>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4" name="Left Brace 43">
                <a:extLst>
                  <a:ext uri="{FF2B5EF4-FFF2-40B4-BE49-F238E27FC236}">
                    <a16:creationId xmlns:a16="http://schemas.microsoft.com/office/drawing/2014/main" id="{79A56A97-CA87-4F86-3777-AC44FA8D4945}"/>
                  </a:ext>
                </a:extLst>
              </p:cNvPr>
              <p:cNvSpPr/>
              <p:nvPr/>
            </p:nvSpPr>
            <p:spPr>
              <a:xfrm rot="4655090" flipH="1">
                <a:off x="8824468" y="4321419"/>
                <a:ext cx="271489" cy="1308649"/>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6" name="Straight Connector 45">
                <a:extLst>
                  <a:ext uri="{FF2B5EF4-FFF2-40B4-BE49-F238E27FC236}">
                    <a16:creationId xmlns:a16="http://schemas.microsoft.com/office/drawing/2014/main" id="{C30F25DC-E11A-EAAE-FBFB-000F85BBE5D5}"/>
                  </a:ext>
                </a:extLst>
              </p:cNvPr>
              <p:cNvCxnSpPr>
                <a:cxnSpLocks/>
                <a:stCxn id="39" idx="0"/>
                <a:endCxn id="44" idx="1"/>
              </p:cNvCxnSpPr>
              <p:nvPr/>
            </p:nvCxnSpPr>
            <p:spPr>
              <a:xfrm flipH="1" flipV="1">
                <a:off x="8989396" y="5108314"/>
                <a:ext cx="563680" cy="614480"/>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AFE628-C694-14C6-8AF6-FD84796F4827}"/>
                  </a:ext>
                </a:extLst>
              </p:cNvPr>
              <p:cNvCxnSpPr>
                <a:cxnSpLocks/>
                <a:stCxn id="38" idx="0"/>
                <a:endCxn id="42" idx="1"/>
              </p:cNvCxnSpPr>
              <p:nvPr/>
            </p:nvCxnSpPr>
            <p:spPr>
              <a:xfrm flipV="1">
                <a:off x="7597256" y="5444116"/>
                <a:ext cx="224343" cy="278679"/>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cxnSp>
        <p:nvCxnSpPr>
          <p:cNvPr id="50" name="Straight Arrow Connector 49">
            <a:extLst>
              <a:ext uri="{FF2B5EF4-FFF2-40B4-BE49-F238E27FC236}">
                <a16:creationId xmlns:a16="http://schemas.microsoft.com/office/drawing/2014/main" id="{1C1F5683-86AF-52C4-F56D-F003D1813DF2}"/>
              </a:ext>
            </a:extLst>
          </p:cNvPr>
          <p:cNvCxnSpPr>
            <a:cxnSpLocks/>
          </p:cNvCxnSpPr>
          <p:nvPr/>
        </p:nvCxnSpPr>
        <p:spPr>
          <a:xfrm flipV="1">
            <a:off x="4331283" y="2327447"/>
            <a:ext cx="3420914" cy="206905"/>
          </a:xfrm>
          <a:prstGeom prst="straightConnector1">
            <a:avLst/>
          </a:prstGeom>
          <a:ln>
            <a:solidFill>
              <a:schemeClr val="tx1">
                <a:alpha val="45000"/>
              </a:schemeClr>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54" name="Rectangle 53">
            <a:extLst>
              <a:ext uri="{FF2B5EF4-FFF2-40B4-BE49-F238E27FC236}">
                <a16:creationId xmlns:a16="http://schemas.microsoft.com/office/drawing/2014/main" id="{0038CD80-86E0-0438-60CA-151B1AF574CB}"/>
              </a:ext>
            </a:extLst>
          </p:cNvPr>
          <p:cNvSpPr/>
          <p:nvPr/>
        </p:nvSpPr>
        <p:spPr>
          <a:xfrm>
            <a:off x="3749449" y="2321356"/>
            <a:ext cx="546351" cy="315556"/>
          </a:xfrm>
          <a:prstGeom prst="rect">
            <a:avLst/>
          </a:prstGeom>
          <a:noFill/>
          <a:ln w="38100">
            <a:solidFill>
              <a:schemeClr val="accent3"/>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Box 56">
            <a:extLst>
              <a:ext uri="{FF2B5EF4-FFF2-40B4-BE49-F238E27FC236}">
                <a16:creationId xmlns:a16="http://schemas.microsoft.com/office/drawing/2014/main" id="{6B10DCD9-AF1C-874F-081B-7DE7DF422F39}"/>
              </a:ext>
            </a:extLst>
          </p:cNvPr>
          <p:cNvSpPr txBox="1"/>
          <p:nvPr/>
        </p:nvSpPr>
        <p:spPr>
          <a:xfrm>
            <a:off x="6968447" y="221798"/>
            <a:ext cx="4785284" cy="338554"/>
          </a:xfrm>
          <a:prstGeom prst="rect">
            <a:avLst/>
          </a:prstGeom>
          <a:noFill/>
        </p:spPr>
        <p:txBody>
          <a:bodyPr wrap="none" rtlCol="0">
            <a:spAutoFit/>
          </a:bodyPr>
          <a:lstStyle/>
          <a:p>
            <a:pPr algn="ctr"/>
            <a:r>
              <a:rPr lang="en-US" sz="1600" b="1" dirty="0">
                <a:solidFill>
                  <a:schemeClr val="accent3"/>
                </a:solidFill>
                <a:effectLst>
                  <a:outerShdw blurRad="38100" dist="38100" dir="2700000" algn="tl">
                    <a:srgbClr val="000000">
                      <a:alpha val="43137"/>
                    </a:srgbClr>
                  </a:outerShdw>
                </a:effectLst>
              </a:rPr>
              <a:t>Baseline Design </a:t>
            </a:r>
            <a:r>
              <a:rPr lang="en-US" sz="1600" b="1" dirty="0">
                <a:solidFill>
                  <a:schemeClr val="accent3"/>
                </a:solidFill>
                <a:effectLst>
                  <a:outerShdw blurRad="38100" dist="38100" dir="2700000" algn="tl">
                    <a:srgbClr val="000000">
                      <a:alpha val="43137"/>
                    </a:srgbClr>
                  </a:outerShdw>
                </a:effectLst>
                <a:sym typeface="Wingdings" panose="05000000000000000000" pitchFamily="2" charset="2"/>
              </a:rPr>
              <a:t> To be improved during TDR</a:t>
            </a:r>
            <a:endParaRPr lang="en-CH" sz="1600" baseline="30000" dirty="0">
              <a:solidFill>
                <a:schemeClr val="accent3"/>
              </a:solidFill>
              <a:effectLst>
                <a:outerShdw blurRad="38100" dist="38100" dir="2700000" algn="tl">
                  <a:srgbClr val="000000">
                    <a:alpha val="43137"/>
                  </a:srgbClr>
                </a:outerShdw>
              </a:effectLst>
            </a:endParaRPr>
          </a:p>
        </p:txBody>
      </p:sp>
      <p:sp>
        <p:nvSpPr>
          <p:cNvPr id="60" name="TextBox 59">
            <a:extLst>
              <a:ext uri="{FF2B5EF4-FFF2-40B4-BE49-F238E27FC236}">
                <a16:creationId xmlns:a16="http://schemas.microsoft.com/office/drawing/2014/main" id="{0EC4CD74-80B1-2C2A-2B42-49F91E847A7C}"/>
              </a:ext>
            </a:extLst>
          </p:cNvPr>
          <p:cNvSpPr txBox="1"/>
          <p:nvPr/>
        </p:nvSpPr>
        <p:spPr>
          <a:xfrm rot="21014513">
            <a:off x="536121" y="870583"/>
            <a:ext cx="760802" cy="313284"/>
          </a:xfrm>
          <a:prstGeom prst="rect">
            <a:avLst/>
          </a:prstGeom>
          <a:noFill/>
        </p:spPr>
        <p:txBody>
          <a:bodyPr wrap="square" rtlCol="0">
            <a:spAutoFit/>
          </a:bodyPr>
          <a:lstStyle/>
          <a:p>
            <a:pPr algn="ctr"/>
            <a:r>
              <a:rPr lang="en-US" sz="1400" b="1" dirty="0">
                <a:solidFill>
                  <a:schemeClr val="accent3"/>
                </a:solidFill>
              </a:rPr>
              <a:t>WP4</a:t>
            </a:r>
            <a:endParaRPr lang="en-CH" sz="1400" baseline="30000" dirty="0">
              <a:solidFill>
                <a:schemeClr val="accent3"/>
              </a:solidFill>
            </a:endParaRPr>
          </a:p>
        </p:txBody>
      </p:sp>
      <p:sp>
        <p:nvSpPr>
          <p:cNvPr id="61" name="TextBox 60">
            <a:extLst>
              <a:ext uri="{FF2B5EF4-FFF2-40B4-BE49-F238E27FC236}">
                <a16:creationId xmlns:a16="http://schemas.microsoft.com/office/drawing/2014/main" id="{9A07FF28-CF3B-3825-FFCF-B518DA08E32B}"/>
              </a:ext>
            </a:extLst>
          </p:cNvPr>
          <p:cNvSpPr txBox="1"/>
          <p:nvPr/>
        </p:nvSpPr>
        <p:spPr>
          <a:xfrm rot="21014513">
            <a:off x="6634340" y="2542940"/>
            <a:ext cx="760802" cy="313284"/>
          </a:xfrm>
          <a:prstGeom prst="rect">
            <a:avLst/>
          </a:prstGeom>
          <a:noFill/>
        </p:spPr>
        <p:txBody>
          <a:bodyPr wrap="square" rtlCol="0">
            <a:spAutoFit/>
          </a:bodyPr>
          <a:lstStyle/>
          <a:p>
            <a:pPr algn="ctr"/>
            <a:r>
              <a:rPr lang="en-US" sz="1400" b="1" dirty="0">
                <a:solidFill>
                  <a:schemeClr val="accent3"/>
                </a:solidFill>
              </a:rPr>
              <a:t>WP3</a:t>
            </a:r>
            <a:endParaRPr lang="en-CH" sz="1400" baseline="30000" dirty="0">
              <a:solidFill>
                <a:schemeClr val="accent3"/>
              </a:solidFill>
            </a:endParaRPr>
          </a:p>
        </p:txBody>
      </p:sp>
      <p:sp>
        <p:nvSpPr>
          <p:cNvPr id="62" name="TextBox 61">
            <a:extLst>
              <a:ext uri="{FF2B5EF4-FFF2-40B4-BE49-F238E27FC236}">
                <a16:creationId xmlns:a16="http://schemas.microsoft.com/office/drawing/2014/main" id="{382C5137-E91B-E580-A78A-81D7851C7E49}"/>
              </a:ext>
            </a:extLst>
          </p:cNvPr>
          <p:cNvSpPr txBox="1"/>
          <p:nvPr/>
        </p:nvSpPr>
        <p:spPr>
          <a:xfrm rot="21014513">
            <a:off x="563147" y="5253958"/>
            <a:ext cx="760802" cy="313284"/>
          </a:xfrm>
          <a:prstGeom prst="rect">
            <a:avLst/>
          </a:prstGeom>
          <a:noFill/>
        </p:spPr>
        <p:txBody>
          <a:bodyPr wrap="square" rtlCol="0">
            <a:spAutoFit/>
          </a:bodyPr>
          <a:lstStyle/>
          <a:p>
            <a:pPr algn="ctr"/>
            <a:r>
              <a:rPr lang="en-US" sz="1400" b="1" dirty="0">
                <a:solidFill>
                  <a:schemeClr val="accent3"/>
                </a:solidFill>
              </a:rPr>
              <a:t>WP2</a:t>
            </a:r>
            <a:endParaRPr lang="en-CH" sz="1400" baseline="30000" dirty="0">
              <a:solidFill>
                <a:schemeClr val="accent3"/>
              </a:solidFill>
            </a:endParaRPr>
          </a:p>
        </p:txBody>
      </p:sp>
      <p:sp>
        <p:nvSpPr>
          <p:cNvPr id="63" name="TextBox 62">
            <a:extLst>
              <a:ext uri="{FF2B5EF4-FFF2-40B4-BE49-F238E27FC236}">
                <a16:creationId xmlns:a16="http://schemas.microsoft.com/office/drawing/2014/main" id="{A1E7E853-F47A-5B51-E89B-C7BBDF74CD16}"/>
              </a:ext>
            </a:extLst>
          </p:cNvPr>
          <p:cNvSpPr txBox="1"/>
          <p:nvPr/>
        </p:nvSpPr>
        <p:spPr>
          <a:xfrm rot="21014513">
            <a:off x="7686578" y="5768732"/>
            <a:ext cx="1344067" cy="307777"/>
          </a:xfrm>
          <a:prstGeom prst="rect">
            <a:avLst/>
          </a:prstGeom>
          <a:noFill/>
        </p:spPr>
        <p:txBody>
          <a:bodyPr wrap="square" rtlCol="0">
            <a:spAutoFit/>
          </a:bodyPr>
          <a:lstStyle/>
          <a:p>
            <a:pPr algn="ctr"/>
            <a:r>
              <a:rPr lang="en-US" sz="1400" b="1" dirty="0">
                <a:solidFill>
                  <a:schemeClr val="accent3"/>
                </a:solidFill>
              </a:rPr>
              <a:t>WP5+SHiP </a:t>
            </a:r>
            <a:endParaRPr lang="en-CH" sz="1400" baseline="30000" dirty="0">
              <a:solidFill>
                <a:schemeClr val="accent3"/>
              </a:solidFill>
            </a:endParaRPr>
          </a:p>
        </p:txBody>
      </p:sp>
      <p:sp>
        <p:nvSpPr>
          <p:cNvPr id="64" name="TextBox 63">
            <a:extLst>
              <a:ext uri="{FF2B5EF4-FFF2-40B4-BE49-F238E27FC236}">
                <a16:creationId xmlns:a16="http://schemas.microsoft.com/office/drawing/2014/main" id="{B51F9CEB-1E59-DB65-179E-DAB1B42C0ECC}"/>
              </a:ext>
            </a:extLst>
          </p:cNvPr>
          <p:cNvSpPr txBox="1"/>
          <p:nvPr/>
        </p:nvSpPr>
        <p:spPr>
          <a:xfrm rot="21014513">
            <a:off x="5503808" y="5533576"/>
            <a:ext cx="760802" cy="313284"/>
          </a:xfrm>
          <a:prstGeom prst="rect">
            <a:avLst/>
          </a:prstGeom>
          <a:noFill/>
        </p:spPr>
        <p:txBody>
          <a:bodyPr wrap="square" rtlCol="0">
            <a:spAutoFit/>
          </a:bodyPr>
          <a:lstStyle/>
          <a:p>
            <a:pPr algn="ctr"/>
            <a:r>
              <a:rPr lang="en-US" sz="1400" b="1" dirty="0">
                <a:solidFill>
                  <a:schemeClr val="accent3"/>
                </a:solidFill>
              </a:rPr>
              <a:t>WP4</a:t>
            </a:r>
            <a:endParaRPr lang="en-CH" sz="1400" baseline="30000" dirty="0">
              <a:solidFill>
                <a:schemeClr val="accent3"/>
              </a:solidFill>
            </a:endParaRPr>
          </a:p>
        </p:txBody>
      </p:sp>
      <p:sp>
        <p:nvSpPr>
          <p:cNvPr id="65" name="TextBox 64">
            <a:extLst>
              <a:ext uri="{FF2B5EF4-FFF2-40B4-BE49-F238E27FC236}">
                <a16:creationId xmlns:a16="http://schemas.microsoft.com/office/drawing/2014/main" id="{408F9F03-A102-0A82-444D-AD84E1F6175B}"/>
              </a:ext>
            </a:extLst>
          </p:cNvPr>
          <p:cNvSpPr txBox="1"/>
          <p:nvPr/>
        </p:nvSpPr>
        <p:spPr>
          <a:xfrm>
            <a:off x="1640424" y="5718072"/>
            <a:ext cx="1344067" cy="523220"/>
          </a:xfrm>
          <a:prstGeom prst="rect">
            <a:avLst/>
          </a:prstGeom>
          <a:noFill/>
        </p:spPr>
        <p:txBody>
          <a:bodyPr wrap="square" rtlCol="0">
            <a:spAutoFit/>
          </a:bodyPr>
          <a:lstStyle/>
          <a:p>
            <a:pPr algn="ctr"/>
            <a:r>
              <a:rPr lang="en-US" sz="1400" b="1" dirty="0">
                <a:solidFill>
                  <a:schemeClr val="accent3"/>
                </a:solidFill>
              </a:rPr>
              <a:t>WP6,WP7 +al.</a:t>
            </a:r>
            <a:endParaRPr lang="en-CH" sz="1400" baseline="30000" dirty="0">
              <a:solidFill>
                <a:schemeClr val="accent3"/>
              </a:solidFill>
            </a:endParaRPr>
          </a:p>
        </p:txBody>
      </p:sp>
      <p:sp>
        <p:nvSpPr>
          <p:cNvPr id="2" name="TextBox 1">
            <a:extLst>
              <a:ext uri="{FF2B5EF4-FFF2-40B4-BE49-F238E27FC236}">
                <a16:creationId xmlns:a16="http://schemas.microsoft.com/office/drawing/2014/main" id="{E1D3D110-3C15-92C7-505D-B45FC3250815}"/>
              </a:ext>
            </a:extLst>
          </p:cNvPr>
          <p:cNvSpPr txBox="1"/>
          <p:nvPr/>
        </p:nvSpPr>
        <p:spPr>
          <a:xfrm rot="21014513">
            <a:off x="6760893" y="734897"/>
            <a:ext cx="1303781" cy="523220"/>
          </a:xfrm>
          <a:prstGeom prst="rect">
            <a:avLst/>
          </a:prstGeom>
          <a:noFill/>
        </p:spPr>
        <p:txBody>
          <a:bodyPr wrap="square" rtlCol="0">
            <a:spAutoFit/>
          </a:bodyPr>
          <a:lstStyle/>
          <a:p>
            <a:pPr algn="ctr"/>
            <a:r>
              <a:rPr lang="en-US" sz="1400" b="1" dirty="0">
                <a:solidFill>
                  <a:schemeClr val="accent3"/>
                </a:solidFill>
                <a:highlight>
                  <a:srgbClr val="FFFF00"/>
                </a:highlight>
              </a:rPr>
              <a:t>350 kW-class Target</a:t>
            </a:r>
            <a:endParaRPr lang="en-CH" sz="1400" baseline="30000" dirty="0">
              <a:solidFill>
                <a:schemeClr val="accent3"/>
              </a:solidFill>
              <a:highlight>
                <a:srgbClr val="FFFF00"/>
              </a:highlight>
            </a:endParaRPr>
          </a:p>
        </p:txBody>
      </p:sp>
      <p:sp>
        <p:nvSpPr>
          <p:cNvPr id="3" name="Footer Placeholder 2">
            <a:extLst>
              <a:ext uri="{FF2B5EF4-FFF2-40B4-BE49-F238E27FC236}">
                <a16:creationId xmlns:a16="http://schemas.microsoft.com/office/drawing/2014/main" id="{3C8B7826-C1BD-62B3-9A2A-FD88487F1146}"/>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pic>
        <p:nvPicPr>
          <p:cNvPr id="5" name="Picture 4">
            <a:extLst>
              <a:ext uri="{FF2B5EF4-FFF2-40B4-BE49-F238E27FC236}">
                <a16:creationId xmlns:a16="http://schemas.microsoft.com/office/drawing/2014/main" id="{2E95F29D-AD55-FF95-CCF5-5C81B07EBC36}"/>
              </a:ext>
            </a:extLst>
          </p:cNvPr>
          <p:cNvPicPr>
            <a:picLocks noChangeAspect="1"/>
          </p:cNvPicPr>
          <p:nvPr/>
        </p:nvPicPr>
        <p:blipFill rotWithShape="1">
          <a:blip r:embed="rId10">
            <a:alphaModFix/>
            <a:extLst>
              <a:ext uri="{BEBA8EAE-BF5A-486C-A8C5-ECC9F3942E4B}">
                <a14:imgProps xmlns:a14="http://schemas.microsoft.com/office/drawing/2010/main">
                  <a14:imgLayer r:embed="rId11">
                    <a14:imgEffect>
                      <a14:backgroundRemoval t="7126" b="95487" l="20221" r="95470">
                        <a14:foregroundMark x1="23867" y1="74109" x2="21326" y2="73397"/>
                        <a14:foregroundMark x1="26077" y1="69121" x2="30055" y2="83373"/>
                        <a14:foregroundMark x1="89392" y1="39905" x2="90055" y2="30641"/>
                        <a14:foregroundMark x1="87293" y1="15914" x2="89834" y2="7126"/>
                        <a14:foregroundMark x1="90939" y1="36580" x2="95580" y2="29216"/>
                        <a14:foregroundMark x1="23646" y1="83848" x2="20331" y2="68884"/>
                        <a14:foregroundMark x1="23757" y1="93349" x2="25635" y2="95487"/>
                      </a14:backgroundRemoval>
                    </a14:imgEffect>
                  </a14:imgLayer>
                </a14:imgProps>
              </a:ext>
            </a:extLst>
          </a:blip>
          <a:srcRect l="15529"/>
          <a:stretch/>
        </p:blipFill>
        <p:spPr bwMode="auto">
          <a:xfrm rot="395342">
            <a:off x="8307106" y="962929"/>
            <a:ext cx="2650889" cy="1348583"/>
          </a:xfrm>
          <a:prstGeom prst="rect">
            <a:avLst/>
          </a:prstGeom>
        </p:spPr>
      </p:pic>
    </p:spTree>
    <p:extLst>
      <p:ext uri="{BB962C8B-B14F-4D97-AF65-F5344CB8AC3E}">
        <p14:creationId xmlns:p14="http://schemas.microsoft.com/office/powerpoint/2010/main" val="1339276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par>
                                <p:cTn id="23" presetID="10"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4" grpId="0" animBg="1"/>
      <p:bldP spid="57" grpId="0"/>
      <p:bldP spid="60" grpId="0"/>
      <p:bldP spid="61"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59332C1-5946-D49B-A8B2-032798CC1D34}"/>
              </a:ext>
            </a:extLst>
          </p:cNvPr>
          <p:cNvGrpSpPr/>
          <p:nvPr/>
        </p:nvGrpSpPr>
        <p:grpSpPr>
          <a:xfrm>
            <a:off x="3575720" y="2901814"/>
            <a:ext cx="8273964" cy="3049298"/>
            <a:chOff x="3639044" y="3603026"/>
            <a:chExt cx="8273964" cy="3049298"/>
          </a:xfrm>
        </p:grpSpPr>
        <p:sp>
          <p:nvSpPr>
            <p:cNvPr id="6" name="TextBox 5">
              <a:extLst>
                <a:ext uri="{FF2B5EF4-FFF2-40B4-BE49-F238E27FC236}">
                  <a16:creationId xmlns:a16="http://schemas.microsoft.com/office/drawing/2014/main" id="{64D514AB-158D-68F8-B7BB-2299E23DA690}"/>
                </a:ext>
              </a:extLst>
            </p:cNvPr>
            <p:cNvSpPr txBox="1"/>
            <p:nvPr/>
          </p:nvSpPr>
          <p:spPr bwMode="auto">
            <a:xfrm>
              <a:off x="3639044" y="5882883"/>
              <a:ext cx="7056783" cy="769441"/>
            </a:xfrm>
            <a:prstGeom prst="rect">
              <a:avLst/>
            </a:prstGeom>
            <a:noFill/>
          </p:spPr>
          <p:txBody>
            <a:bodyPr wrap="square" rtlCol="0">
              <a:spAutoFit/>
            </a:bodyPr>
            <a:lstStyle/>
            <a:p>
              <a:r>
                <a:rPr lang="en-GB" sz="1100" dirty="0"/>
                <a:t>SPS Beam Dump Facility: Comprehensive Design Study</a:t>
              </a:r>
              <a:r>
                <a:rPr lang="en-US" sz="1100" dirty="0"/>
                <a:t>, </a:t>
              </a:r>
              <a:r>
                <a:rPr lang="en-GB" sz="1100" dirty="0">
                  <a:hlinkClick r:id="rId3"/>
                </a:rPr>
                <a:t>https://doi.org/10.23731/CYRM-2020-002</a:t>
              </a:r>
              <a:r>
                <a:rPr lang="en-GB" sz="1100" dirty="0"/>
                <a:t> </a:t>
              </a:r>
            </a:p>
            <a:p>
              <a:r>
                <a:rPr lang="en-GB" sz="1100" dirty="0" err="1"/>
                <a:t>SHiP</a:t>
              </a:r>
              <a:r>
                <a:rPr lang="en-GB" sz="1100" dirty="0"/>
                <a:t> Experiment - Comprehensive Design Study report, </a:t>
              </a:r>
              <a:r>
                <a:rPr lang="en-GB" sz="1100" dirty="0">
                  <a:hlinkClick r:id="rId4"/>
                </a:rPr>
                <a:t>https://cds.cern.ch/record/2704147</a:t>
              </a:r>
              <a:r>
                <a:rPr lang="en-GB" sz="1100" dirty="0"/>
                <a:t> </a:t>
              </a:r>
            </a:p>
            <a:p>
              <a:endParaRPr lang="en-GB" sz="1100" dirty="0"/>
            </a:p>
            <a:p>
              <a:endParaRPr lang="en-GB" sz="1100" i="1" dirty="0"/>
            </a:p>
          </p:txBody>
        </p:sp>
        <p:pic>
          <p:nvPicPr>
            <p:cNvPr id="22" name="Picture 21">
              <a:extLst>
                <a:ext uri="{FF2B5EF4-FFF2-40B4-BE49-F238E27FC236}">
                  <a16:creationId xmlns:a16="http://schemas.microsoft.com/office/drawing/2014/main" id="{81A8C180-2D24-EE10-901A-C9AFDCC9AD80}"/>
                </a:ext>
              </a:extLst>
            </p:cNvPr>
            <p:cNvPicPr>
              <a:picLocks noChangeAspect="1"/>
            </p:cNvPicPr>
            <p:nvPr/>
          </p:nvPicPr>
          <p:blipFill>
            <a:blip r:embed="rId5"/>
            <a:stretch>
              <a:fillRect/>
            </a:stretch>
          </p:blipFill>
          <p:spPr>
            <a:xfrm>
              <a:off x="3935760" y="3603026"/>
              <a:ext cx="7977248" cy="2180169"/>
            </a:xfrm>
            <a:prstGeom prst="rect">
              <a:avLst/>
            </a:prstGeom>
          </p:spPr>
        </p:pic>
        <p:sp>
          <p:nvSpPr>
            <p:cNvPr id="26" name="TextBox 25">
              <a:extLst>
                <a:ext uri="{FF2B5EF4-FFF2-40B4-BE49-F238E27FC236}">
                  <a16:creationId xmlns:a16="http://schemas.microsoft.com/office/drawing/2014/main" id="{775E287B-61DA-3499-7A59-616F6CAFDB34}"/>
                </a:ext>
              </a:extLst>
            </p:cNvPr>
            <p:cNvSpPr txBox="1"/>
            <p:nvPr/>
          </p:nvSpPr>
          <p:spPr bwMode="auto">
            <a:xfrm>
              <a:off x="10818498" y="5785749"/>
              <a:ext cx="1089607" cy="261610"/>
            </a:xfrm>
            <a:prstGeom prst="rect">
              <a:avLst/>
            </a:prstGeom>
            <a:noFill/>
          </p:spPr>
          <p:txBody>
            <a:bodyPr wrap="square" rtlCol="0">
              <a:spAutoFit/>
            </a:bodyPr>
            <a:lstStyle/>
            <a:p>
              <a:r>
                <a:rPr lang="en-US" sz="1100" dirty="0"/>
                <a:t>R. Jacobsson</a:t>
              </a:r>
              <a:endParaRPr lang="en-GB" sz="1100" i="1" dirty="0"/>
            </a:p>
          </p:txBody>
        </p:sp>
      </p:grpSp>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315172"/>
            <a:ext cx="11376024" cy="1152128"/>
          </a:xfrm>
        </p:spPr>
        <p:txBody>
          <a:bodyPr vert="horz" lIns="0" tIns="0" rIns="0" bIns="0" rtlCol="0" anchor="t">
            <a:noAutofit/>
          </a:bodyPr>
          <a:lstStyle/>
          <a:p>
            <a:pPr marL="285750" indent="-285750">
              <a:spcBef>
                <a:spcPts val="600"/>
              </a:spcBef>
              <a:buFont typeface="Wingdings" panose="020B0604020202020204" pitchFamily="34" charset="0"/>
              <a:buChar char="§"/>
            </a:pPr>
            <a:r>
              <a:rPr lang="en-GB" sz="2400" dirty="0">
                <a:solidFill>
                  <a:schemeClr val="tx1"/>
                </a:solidFill>
              </a:rPr>
              <a:t>Beam Dump Target</a:t>
            </a:r>
            <a:r>
              <a:rPr lang="en-GB" sz="2400" b="0" dirty="0"/>
              <a:t> </a:t>
            </a:r>
            <a:r>
              <a:rPr lang="en-GB" sz="2400" b="0" dirty="0">
                <a:solidFill>
                  <a:schemeClr val="tx1"/>
                </a:solidFill>
              </a:rPr>
              <a:t>/ </a:t>
            </a:r>
            <a:r>
              <a:rPr lang="en-GB" sz="2400" b="0" dirty="0" err="1">
                <a:solidFill>
                  <a:schemeClr val="tx1"/>
                </a:solidFill>
              </a:rPr>
              <a:t>SHiP</a:t>
            </a:r>
            <a:r>
              <a:rPr lang="en-GB" sz="2400" b="0" dirty="0">
                <a:solidFill>
                  <a:schemeClr val="tx1"/>
                </a:solidFill>
              </a:rPr>
              <a:t> Target </a:t>
            </a:r>
          </a:p>
          <a:p>
            <a:pPr marL="666900" lvl="1" indent="-342900">
              <a:spcBef>
                <a:spcPts val="600"/>
              </a:spcBef>
              <a:buFont typeface="Wingdings" panose="05000000000000000000" pitchFamily="2" charset="2"/>
              <a:buChar char="Ø"/>
            </a:pPr>
            <a:r>
              <a:rPr lang="en-GB" sz="2400" dirty="0"/>
              <a:t>Fully </a:t>
            </a:r>
            <a:r>
              <a:rPr lang="en-GB" sz="2400" dirty="0" err="1"/>
              <a:t>absorbe</a:t>
            </a:r>
            <a:r>
              <a:rPr lang="en-GB" sz="2400" dirty="0"/>
              <a:t> all p+, maximize production of charm and beauty hadrons &amp; re-absorption of </a:t>
            </a:r>
            <a:r>
              <a:rPr lang="en-GB" sz="2400" dirty="0" err="1"/>
              <a:t>pions</a:t>
            </a:r>
            <a:r>
              <a:rPr lang="en-GB" sz="2400" dirty="0"/>
              <a:t>, muons and kaons </a:t>
            </a:r>
          </a:p>
          <a:p>
            <a:pPr lvl="1" indent="0">
              <a:spcBef>
                <a:spcPts val="600"/>
              </a:spcBef>
              <a:buNone/>
            </a:pPr>
            <a:endParaRPr lang="en-GB" sz="2400" dirty="0"/>
          </a:p>
          <a:p>
            <a:endParaRPr lang="en-GB" sz="2000" dirty="0"/>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a:xfrm>
            <a:off x="407988" y="373593"/>
            <a:ext cx="11376025" cy="701212"/>
          </a:xfrm>
        </p:spPr>
        <p:txBody>
          <a:bodyPr/>
          <a:lstStyle/>
          <a:p>
            <a:r>
              <a:rPr lang="en-US" sz="3600" dirty="0"/>
              <a:t>BDF/</a:t>
            </a:r>
            <a:r>
              <a:rPr lang="en-US" sz="3600" dirty="0" err="1"/>
              <a:t>SHiP</a:t>
            </a:r>
            <a:r>
              <a:rPr lang="en-US" sz="3600" dirty="0"/>
              <a:t> Target</a:t>
            </a:r>
            <a:endParaRPr lang="en-GB" dirty="0"/>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grpSp>
        <p:nvGrpSpPr>
          <p:cNvPr id="8" name="Group 7">
            <a:extLst>
              <a:ext uri="{FF2B5EF4-FFF2-40B4-BE49-F238E27FC236}">
                <a16:creationId xmlns:a16="http://schemas.microsoft.com/office/drawing/2014/main" id="{78B1A7CE-1D06-B835-98F9-0D4B715B2944}"/>
              </a:ext>
            </a:extLst>
          </p:cNvPr>
          <p:cNvGrpSpPr/>
          <p:nvPr/>
        </p:nvGrpSpPr>
        <p:grpSpPr>
          <a:xfrm>
            <a:off x="99324" y="2800154"/>
            <a:ext cx="4781224" cy="2785378"/>
            <a:chOff x="162648" y="3501366"/>
            <a:chExt cx="4781224" cy="2785378"/>
          </a:xfrm>
        </p:grpSpPr>
        <p:sp>
          <p:nvSpPr>
            <p:cNvPr id="23" name="Oval 22">
              <a:extLst>
                <a:ext uri="{FF2B5EF4-FFF2-40B4-BE49-F238E27FC236}">
                  <a16:creationId xmlns:a16="http://schemas.microsoft.com/office/drawing/2014/main" id="{9838981C-B212-0584-1617-6848856439B2}"/>
                </a:ext>
              </a:extLst>
            </p:cNvPr>
            <p:cNvSpPr/>
            <p:nvPr/>
          </p:nvSpPr>
          <p:spPr>
            <a:xfrm>
              <a:off x="3791744" y="4197407"/>
              <a:ext cx="1152128" cy="1152128"/>
            </a:xfrm>
            <a:prstGeom prst="ellipse">
              <a:avLst/>
            </a:prstGeom>
            <a:noFill/>
            <a:ln w="57150">
              <a:solidFill>
                <a:schemeClr val="accent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Brace 23">
              <a:extLst>
                <a:ext uri="{FF2B5EF4-FFF2-40B4-BE49-F238E27FC236}">
                  <a16:creationId xmlns:a16="http://schemas.microsoft.com/office/drawing/2014/main" id="{C0FCC1C7-17CA-DF1C-B60A-4CA344CDF2C5}"/>
                </a:ext>
              </a:extLst>
            </p:cNvPr>
            <p:cNvSpPr/>
            <p:nvPr/>
          </p:nvSpPr>
          <p:spPr>
            <a:xfrm>
              <a:off x="3148575" y="3501366"/>
              <a:ext cx="663093" cy="2785378"/>
            </a:xfrm>
            <a:prstGeom prst="rightBrace">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TextBox 24">
              <a:extLst>
                <a:ext uri="{FF2B5EF4-FFF2-40B4-BE49-F238E27FC236}">
                  <a16:creationId xmlns:a16="http://schemas.microsoft.com/office/drawing/2014/main" id="{D694BA72-AE35-E153-EBF4-C7C63C315C3E}"/>
                </a:ext>
              </a:extLst>
            </p:cNvPr>
            <p:cNvSpPr txBox="1"/>
            <p:nvPr/>
          </p:nvSpPr>
          <p:spPr bwMode="auto">
            <a:xfrm>
              <a:off x="162648" y="3501366"/>
              <a:ext cx="3413072" cy="2785378"/>
            </a:xfrm>
            <a:prstGeom prst="rect">
              <a:avLst/>
            </a:prstGeom>
            <a:noFill/>
          </p:spPr>
          <p:txBody>
            <a:bodyPr wrap="square" lIns="91440" tIns="45720" rIns="91440" bIns="45720" rtlCol="0" anchor="t">
              <a:spAutoFit/>
            </a:bodyPr>
            <a:lstStyle/>
            <a:p>
              <a:pPr>
                <a:spcAft>
                  <a:spcPts val="600"/>
                </a:spcAft>
              </a:pPr>
              <a:r>
                <a:rPr lang="en-US" sz="1600" b="1" dirty="0">
                  <a:solidFill>
                    <a:schemeClr val="accent3"/>
                  </a:solidFill>
                </a:rPr>
                <a:t>High energy </a:t>
              </a:r>
              <a:r>
                <a:rPr lang="en-US" sz="1600" dirty="0"/>
                <a:t>→ production of charmed and beauty mesons</a:t>
              </a:r>
            </a:p>
            <a:p>
              <a:pPr>
                <a:spcAft>
                  <a:spcPts val="600"/>
                </a:spcAft>
              </a:pPr>
              <a:r>
                <a:rPr lang="en-US" sz="1600" b="1" dirty="0">
                  <a:solidFill>
                    <a:schemeClr val="accent3"/>
                  </a:solidFill>
                </a:rPr>
                <a:t>High </a:t>
              </a:r>
              <a:r>
                <a:rPr lang="en-US" sz="1600" b="1" dirty="0" err="1">
                  <a:solidFill>
                    <a:schemeClr val="accent3"/>
                  </a:solidFill>
                </a:rPr>
                <a:t>ppp</a:t>
              </a:r>
              <a:r>
                <a:rPr lang="en-US" sz="1600" b="1" dirty="0">
                  <a:solidFill>
                    <a:schemeClr val="accent3"/>
                  </a:solidFill>
                </a:rPr>
                <a:t> &amp; POT </a:t>
              </a:r>
              <a:r>
                <a:rPr lang="en-US" sz="1600" dirty="0"/>
                <a:t>→ overcome small prod cross-section of extra rare events of hidden particles</a:t>
              </a:r>
            </a:p>
            <a:p>
              <a:pPr>
                <a:spcAft>
                  <a:spcPts val="600"/>
                </a:spcAft>
              </a:pPr>
              <a:r>
                <a:rPr lang="en-US" sz="1600" b="1" dirty="0">
                  <a:solidFill>
                    <a:schemeClr val="accent3"/>
                  </a:solidFill>
                </a:rPr>
                <a:t>High </a:t>
              </a:r>
              <a:r>
                <a:rPr lang="el-GR" sz="1600" b="1" dirty="0">
                  <a:solidFill>
                    <a:schemeClr val="accent3"/>
                  </a:solidFill>
                </a:rPr>
                <a:t>ρ</a:t>
              </a:r>
              <a:r>
                <a:rPr lang="en-US" sz="1600" b="1" dirty="0">
                  <a:solidFill>
                    <a:schemeClr val="accent3"/>
                  </a:solidFill>
                </a:rPr>
                <a:t>, Z &amp; A </a:t>
              </a:r>
              <a:r>
                <a:rPr lang="en-US" sz="1600" dirty="0"/>
                <a:t>→ Maximize p+ interaction</a:t>
              </a:r>
            </a:p>
            <a:p>
              <a:pPr>
                <a:spcAft>
                  <a:spcPts val="600"/>
                </a:spcAft>
              </a:pPr>
              <a:r>
                <a:rPr lang="en-US" sz="1600" b="1" dirty="0">
                  <a:solidFill>
                    <a:schemeClr val="accent3"/>
                  </a:solidFill>
                </a:rPr>
                <a:t>Shortest </a:t>
              </a:r>
              <a:r>
                <a:rPr lang="el-GR" sz="1600" b="1" dirty="0">
                  <a:solidFill>
                    <a:schemeClr val="accent3"/>
                  </a:solidFill>
                </a:rPr>
                <a:t>λ</a:t>
              </a:r>
              <a:r>
                <a:rPr lang="en-US" sz="1600" b="1" dirty="0">
                  <a:solidFill>
                    <a:schemeClr val="accent3"/>
                  </a:solidFill>
                </a:rPr>
                <a:t> </a:t>
              </a:r>
              <a:r>
                <a:rPr lang="en-US" sz="1600" dirty="0"/>
                <a:t>→ Force absorption of K &amp; </a:t>
              </a:r>
              <a:r>
                <a:rPr lang="el-GR" sz="1600" dirty="0"/>
                <a:t>π</a:t>
              </a:r>
              <a:r>
                <a:rPr lang="en-US" sz="1600" dirty="0"/>
                <a:t> to reduce muon &amp; neutrino background</a:t>
              </a:r>
              <a:endParaRPr lang="en-GB" sz="1600" dirty="0"/>
            </a:p>
          </p:txBody>
        </p:sp>
      </p:grpSp>
    </p:spTree>
    <p:extLst>
      <p:ext uri="{BB962C8B-B14F-4D97-AF65-F5344CB8AC3E}">
        <p14:creationId xmlns:p14="http://schemas.microsoft.com/office/powerpoint/2010/main" val="124316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407989" y="1374549"/>
            <a:ext cx="6839930" cy="4608512"/>
          </a:xfrm>
        </p:spPr>
        <p:txBody>
          <a:bodyPr vert="horz" lIns="0" tIns="0" rIns="0" bIns="0" rtlCol="0" anchor="t">
            <a:noAutofit/>
          </a:bodyPr>
          <a:lstStyle/>
          <a:p>
            <a:r>
              <a:rPr lang="en-GB" sz="2400" dirty="0">
                <a:solidFill>
                  <a:schemeClr val="tx1"/>
                </a:solidFill>
              </a:rPr>
              <a:t>Target requirements</a:t>
            </a:r>
          </a:p>
          <a:p>
            <a:pPr lvl="1"/>
            <a:r>
              <a:rPr lang="en-GB" sz="2000" b="1" dirty="0"/>
              <a:t>Physics</a:t>
            </a:r>
            <a:r>
              <a:rPr lang="en-GB" sz="2000" dirty="0"/>
              <a:t>: </a:t>
            </a:r>
          </a:p>
          <a:p>
            <a:pPr lvl="2"/>
            <a:r>
              <a:rPr lang="en-GB" sz="2000" dirty="0"/>
              <a:t>high-Z material &amp; with short interaction length</a:t>
            </a:r>
          </a:p>
          <a:p>
            <a:pPr lvl="2"/>
            <a:r>
              <a:rPr lang="en-GB" sz="2000" dirty="0"/>
              <a:t>Fully absorb SPS p+ beam</a:t>
            </a:r>
          </a:p>
          <a:p>
            <a:pPr lvl="1"/>
            <a:r>
              <a:rPr lang="en-GB" sz="2000" b="1" dirty="0"/>
              <a:t>Engineering</a:t>
            </a:r>
            <a:r>
              <a:rPr lang="en-GB" sz="2000" dirty="0"/>
              <a:t>: </a:t>
            </a:r>
          </a:p>
          <a:p>
            <a:pPr lvl="2"/>
            <a:r>
              <a:rPr lang="en-US" sz="2000" dirty="0"/>
              <a:t>305kW power</a:t>
            </a:r>
            <a:r>
              <a:rPr lang="en-GB" sz="2000" dirty="0"/>
              <a:t> </a:t>
            </a:r>
            <a:r>
              <a:rPr lang="en-GB" sz="2000" dirty="0">
                <a:sym typeface="Wingdings" panose="05000000000000000000" pitchFamily="2" charset="2"/>
              </a:rPr>
              <a:t> </a:t>
            </a:r>
            <a:r>
              <a:rPr lang="en-GB" sz="2000" dirty="0"/>
              <a:t>cooling needs </a:t>
            </a:r>
          </a:p>
          <a:p>
            <a:pPr lvl="2"/>
            <a:r>
              <a:rPr lang="en-GB" sz="2000" dirty="0"/>
              <a:t>305kW power </a:t>
            </a:r>
            <a:r>
              <a:rPr lang="en-GB" sz="2000" dirty="0">
                <a:sym typeface="Wingdings" panose="05000000000000000000" pitchFamily="2" charset="2"/>
              </a:rPr>
              <a:t> temperature &amp; </a:t>
            </a:r>
            <a:r>
              <a:rPr lang="en-GB" sz="2000" dirty="0"/>
              <a:t>thermal-induced stresses</a:t>
            </a:r>
          </a:p>
          <a:p>
            <a:pPr marL="666900" lvl="1" indent="-342900">
              <a:spcBef>
                <a:spcPts val="600"/>
              </a:spcBef>
              <a:buFont typeface="Arial" panose="020B0604020202020204" pitchFamily="34" charset="0"/>
              <a:buChar char="•"/>
            </a:pPr>
            <a:r>
              <a:rPr lang="en-GB" sz="2000" b="0" dirty="0"/>
              <a:t>High nr of spills &amp; POT </a:t>
            </a:r>
            <a:r>
              <a:rPr lang="en-GB" sz="2000" b="0" dirty="0">
                <a:sym typeface="Wingdings" panose="05000000000000000000" pitchFamily="2" charset="2"/>
              </a:rPr>
              <a:t> mechanical fatigue &amp; </a:t>
            </a:r>
            <a:r>
              <a:rPr lang="en-GB" sz="2000" b="0" dirty="0"/>
              <a:t>radiation damage</a:t>
            </a:r>
          </a:p>
          <a:p>
            <a:pPr marL="342900" indent="-342900">
              <a:spcBef>
                <a:spcPts val="600"/>
              </a:spcBef>
              <a:buFont typeface="Arial" panose="020B0604020202020204" pitchFamily="34" charset="0"/>
              <a:buChar char="•"/>
            </a:pPr>
            <a:r>
              <a:rPr lang="en-GB" sz="2000" dirty="0"/>
              <a:t>Safety:</a:t>
            </a:r>
          </a:p>
          <a:p>
            <a:pPr marL="666900" lvl="1" indent="-342900">
              <a:spcBef>
                <a:spcPts val="600"/>
              </a:spcBef>
              <a:buFont typeface="Arial" panose="020B0604020202020204" pitchFamily="34" charset="0"/>
              <a:buChar char="•"/>
            </a:pPr>
            <a:r>
              <a:rPr lang="en-GB" sz="2000" dirty="0"/>
              <a:t>High activation </a:t>
            </a:r>
            <a:r>
              <a:rPr lang="en-GB" sz="2000" dirty="0">
                <a:sym typeface="Wingdings" panose="05000000000000000000" pitchFamily="2" charset="2"/>
              </a:rPr>
              <a:t> Remote handling, waste disposal considerations, spallation/contamination products…</a:t>
            </a:r>
          </a:p>
          <a:p>
            <a:pPr marL="666900" lvl="1" indent="-342900">
              <a:spcBef>
                <a:spcPts val="600"/>
              </a:spcBef>
              <a:buFont typeface="Arial" panose="020B0604020202020204" pitchFamily="34" charset="0"/>
              <a:buChar char="•"/>
            </a:pPr>
            <a:endParaRPr lang="en-GB" sz="2000" dirty="0"/>
          </a:p>
          <a:p>
            <a:pPr>
              <a:spcBef>
                <a:spcPts val="600"/>
              </a:spcBef>
            </a:pPr>
            <a:endParaRPr lang="en-GB" sz="2000" b="0" dirty="0"/>
          </a:p>
          <a:p>
            <a:pPr marL="342900" indent="-342900">
              <a:spcBef>
                <a:spcPts val="600"/>
              </a:spcBef>
              <a:buFont typeface="Arial" panose="020B0604020202020204" pitchFamily="34" charset="0"/>
              <a:buChar char="•"/>
            </a:pPr>
            <a:endParaRPr lang="en-GB" sz="2000" b="0" dirty="0"/>
          </a:p>
          <a:p>
            <a:pPr>
              <a:spcBef>
                <a:spcPts val="600"/>
              </a:spcBef>
              <a:buFont typeface="Wingdings" panose="05000000000000000000" pitchFamily="2" charset="2"/>
              <a:buChar char="Ø"/>
            </a:pPr>
            <a:endParaRPr lang="en-GB" sz="2000" b="0" dirty="0"/>
          </a:p>
          <a:p>
            <a:pPr marL="342900" indent="-342900">
              <a:spcBef>
                <a:spcPts val="600"/>
              </a:spcBef>
              <a:buFont typeface="Arial" panose="020B0604020202020204" pitchFamily="34" charset="0"/>
              <a:buChar char="•"/>
            </a:pPr>
            <a:endParaRPr lang="en-GB" sz="2000" b="0" dirty="0"/>
          </a:p>
        </p:txBody>
      </p:sp>
      <p:sp>
        <p:nvSpPr>
          <p:cNvPr id="3" name="Title 2">
            <a:extLst>
              <a:ext uri="{FF2B5EF4-FFF2-40B4-BE49-F238E27FC236}">
                <a16:creationId xmlns:a16="http://schemas.microsoft.com/office/drawing/2014/main" id="{46469171-4908-551F-B241-C614DB83BA92}"/>
              </a:ext>
            </a:extLst>
          </p:cNvPr>
          <p:cNvSpPr>
            <a:spLocks noGrp="1"/>
          </p:cNvSpPr>
          <p:nvPr>
            <p:ph type="title"/>
          </p:nvPr>
        </p:nvSpPr>
        <p:spPr/>
        <p:txBody>
          <a:bodyPr/>
          <a:lstStyle/>
          <a:p>
            <a:r>
              <a:rPr lang="en-GB" dirty="0"/>
              <a:t>BDF Target</a:t>
            </a:r>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Target design baseline and challenges | HI-ECN3 WP3 | Target &amp; Target Complex ICR</a:t>
            </a:r>
            <a:endParaRPr lang="en-GB" dirty="0"/>
          </a:p>
        </p:txBody>
      </p:sp>
      <p:grpSp>
        <p:nvGrpSpPr>
          <p:cNvPr id="16" name="Group 15">
            <a:extLst>
              <a:ext uri="{FF2B5EF4-FFF2-40B4-BE49-F238E27FC236}">
                <a16:creationId xmlns:a16="http://schemas.microsoft.com/office/drawing/2014/main" id="{1330B749-34DE-1A4A-DD17-1A3FC4A09CAD}"/>
              </a:ext>
            </a:extLst>
          </p:cNvPr>
          <p:cNvGrpSpPr/>
          <p:nvPr/>
        </p:nvGrpSpPr>
        <p:grpSpPr>
          <a:xfrm>
            <a:off x="7247919" y="1311307"/>
            <a:ext cx="4741617" cy="3411704"/>
            <a:chOff x="7247919" y="1311307"/>
            <a:chExt cx="4741617" cy="3411704"/>
          </a:xfrm>
        </p:grpSpPr>
        <p:pic>
          <p:nvPicPr>
            <p:cNvPr id="7" name="Picture 6">
              <a:extLst>
                <a:ext uri="{FF2B5EF4-FFF2-40B4-BE49-F238E27FC236}">
                  <a16:creationId xmlns:a16="http://schemas.microsoft.com/office/drawing/2014/main" id="{F26BEBA0-1710-90C8-8D85-0F5CC20F9A54}"/>
                </a:ext>
              </a:extLst>
            </p:cNvPr>
            <p:cNvPicPr>
              <a:picLocks noChangeAspect="1"/>
            </p:cNvPicPr>
            <p:nvPr/>
          </p:nvPicPr>
          <p:blipFill rotWithShape="1">
            <a:blip r:embed="rId2"/>
            <a:srcRect t="10697"/>
            <a:stretch/>
          </p:blipFill>
          <p:spPr>
            <a:xfrm>
              <a:off x="7247919" y="1864274"/>
              <a:ext cx="4741617" cy="2858737"/>
            </a:xfrm>
            <a:prstGeom prst="rect">
              <a:avLst/>
            </a:prstGeom>
          </p:spPr>
        </p:pic>
        <p:sp>
          <p:nvSpPr>
            <p:cNvPr id="47" name="TextBox 46">
              <a:extLst>
                <a:ext uri="{FF2B5EF4-FFF2-40B4-BE49-F238E27FC236}">
                  <a16:creationId xmlns:a16="http://schemas.microsoft.com/office/drawing/2014/main" id="{5E5689DC-3CDE-3CC3-33B5-D00CEDD872EC}"/>
                </a:ext>
              </a:extLst>
            </p:cNvPr>
            <p:cNvSpPr txBox="1"/>
            <p:nvPr/>
          </p:nvSpPr>
          <p:spPr bwMode="auto">
            <a:xfrm>
              <a:off x="7418380" y="1311307"/>
              <a:ext cx="4296474" cy="738664"/>
            </a:xfrm>
            <a:prstGeom prst="rect">
              <a:avLst/>
            </a:prstGeom>
            <a:noFill/>
          </p:spPr>
          <p:txBody>
            <a:bodyPr wrap="square" rtlCol="0">
              <a:spAutoFit/>
            </a:bodyPr>
            <a:lstStyle/>
            <a:p>
              <a:pPr algn="just"/>
              <a:r>
                <a:rPr lang="en-US" sz="1400" i="1" dirty="0"/>
                <a:t>Baseline beam parameters of the BDF Target operation. </a:t>
              </a:r>
              <a:r>
                <a:rPr lang="en-GB" sz="1400" b="0" i="1" dirty="0">
                  <a:hlinkClick r:id="rId3"/>
                </a:rPr>
                <a:t>https://doi.org/10.23731/CYRM-2020-002</a:t>
              </a:r>
              <a:r>
                <a:rPr lang="en-GB" sz="1400" b="0" i="1" dirty="0"/>
                <a:t> </a:t>
              </a:r>
            </a:p>
            <a:p>
              <a:pPr algn="just"/>
              <a:endParaRPr lang="en-GB" sz="1400" i="1" dirty="0"/>
            </a:p>
          </p:txBody>
        </p:sp>
        <p:sp>
          <p:nvSpPr>
            <p:cNvPr id="60" name="Rectangle 59">
              <a:extLst>
                <a:ext uri="{FF2B5EF4-FFF2-40B4-BE49-F238E27FC236}">
                  <a16:creationId xmlns:a16="http://schemas.microsoft.com/office/drawing/2014/main" id="{B167BA45-2AB3-C92F-F27A-4C5B264EFF95}"/>
                </a:ext>
              </a:extLst>
            </p:cNvPr>
            <p:cNvSpPr/>
            <p:nvPr/>
          </p:nvSpPr>
          <p:spPr>
            <a:xfrm>
              <a:off x="11156728" y="3827083"/>
              <a:ext cx="504056" cy="434380"/>
            </a:xfrm>
            <a:prstGeom prst="rect">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extLst>
                <a:ext uri="{FF2B5EF4-FFF2-40B4-BE49-F238E27FC236}">
                  <a16:creationId xmlns:a16="http://schemas.microsoft.com/office/drawing/2014/main" id="{DF56A7B3-0663-160A-5FB8-74B0698A8C90}"/>
                </a:ext>
              </a:extLst>
            </p:cNvPr>
            <p:cNvSpPr/>
            <p:nvPr/>
          </p:nvSpPr>
          <p:spPr>
            <a:xfrm>
              <a:off x="11215526" y="2422528"/>
              <a:ext cx="445258" cy="239218"/>
            </a:xfrm>
            <a:prstGeom prst="rect">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extLst>
                <a:ext uri="{FF2B5EF4-FFF2-40B4-BE49-F238E27FC236}">
                  <a16:creationId xmlns:a16="http://schemas.microsoft.com/office/drawing/2014/main" id="{2989352A-1326-3BF0-C70E-04D98799618E}"/>
                </a:ext>
              </a:extLst>
            </p:cNvPr>
            <p:cNvSpPr/>
            <p:nvPr/>
          </p:nvSpPr>
          <p:spPr>
            <a:xfrm rot="21146170">
              <a:off x="9498102" y="1992496"/>
              <a:ext cx="1465624" cy="396875"/>
            </a:xfrm>
            <a:prstGeom prst="rect">
              <a:avLst/>
            </a:prstGeom>
            <a:solidFill>
              <a:srgbClr val="FFFF00">
                <a:alpha val="4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400" b="1" i="1" dirty="0">
                  <a:solidFill>
                    <a:schemeClr val="tx1"/>
                  </a:solidFill>
                </a:rPr>
                <a:t>~</a:t>
              </a:r>
              <a:r>
                <a:rPr lang="en-GB" sz="1400" b="1" dirty="0">
                  <a:solidFill>
                    <a:schemeClr val="tx1"/>
                  </a:solidFill>
                </a:rPr>
                <a:t> 4.0×10</a:t>
              </a:r>
              <a:r>
                <a:rPr lang="en-GB" sz="1400" b="1" baseline="30000" dirty="0">
                  <a:solidFill>
                    <a:schemeClr val="tx1"/>
                  </a:solidFill>
                </a:rPr>
                <a:t>19</a:t>
              </a:r>
              <a:r>
                <a:rPr lang="en-GB" sz="1400" b="1" dirty="0">
                  <a:solidFill>
                    <a:schemeClr val="tx1"/>
                  </a:solidFill>
                </a:rPr>
                <a:t> p</a:t>
              </a:r>
              <a:r>
                <a:rPr lang="en-GB" sz="1400" b="1" baseline="30000" dirty="0">
                  <a:solidFill>
                    <a:schemeClr val="tx1"/>
                  </a:solidFill>
                </a:rPr>
                <a:t>+</a:t>
              </a:r>
              <a:r>
                <a:rPr lang="en-GB" sz="1400" b="1" dirty="0">
                  <a:solidFill>
                    <a:schemeClr val="tx1"/>
                  </a:solidFill>
                </a:rPr>
                <a:t>/y </a:t>
              </a:r>
              <a:endParaRPr lang="en-GB" sz="1400" b="1" i="1" dirty="0">
                <a:solidFill>
                  <a:schemeClr val="tx1"/>
                </a:solidFill>
              </a:endParaRPr>
            </a:p>
          </p:txBody>
        </p:sp>
      </p:grpSp>
      <p:sp>
        <p:nvSpPr>
          <p:cNvPr id="13" name="Right Brace 12">
            <a:extLst>
              <a:ext uri="{FF2B5EF4-FFF2-40B4-BE49-F238E27FC236}">
                <a16:creationId xmlns:a16="http://schemas.microsoft.com/office/drawing/2014/main" id="{1222C374-AD53-2E58-C360-671D37AA4B18}"/>
              </a:ext>
            </a:extLst>
          </p:cNvPr>
          <p:cNvSpPr/>
          <p:nvPr/>
        </p:nvSpPr>
        <p:spPr>
          <a:xfrm>
            <a:off x="6672064" y="1282053"/>
            <a:ext cx="720080" cy="4811243"/>
          </a:xfrm>
          <a:prstGeom prst="rightBrace">
            <a:avLst>
              <a:gd name="adj1" fmla="val 8333"/>
              <a:gd name="adj2" fmla="val 83759"/>
            </a:avLst>
          </a:prstGeom>
          <a:ln w="38100">
            <a:solidFill>
              <a:schemeClr val="accent3"/>
            </a:solidFill>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p>
        </p:txBody>
      </p:sp>
      <p:sp>
        <p:nvSpPr>
          <p:cNvPr id="15" name="TextBox 14">
            <a:extLst>
              <a:ext uri="{FF2B5EF4-FFF2-40B4-BE49-F238E27FC236}">
                <a16:creationId xmlns:a16="http://schemas.microsoft.com/office/drawing/2014/main" id="{702D92D5-7F23-2C0A-90AF-5DDE8ED9F6E3}"/>
              </a:ext>
            </a:extLst>
          </p:cNvPr>
          <p:cNvSpPr txBox="1"/>
          <p:nvPr/>
        </p:nvSpPr>
        <p:spPr bwMode="auto">
          <a:xfrm>
            <a:off x="7660763" y="4824784"/>
            <a:ext cx="3744416" cy="646331"/>
          </a:xfrm>
          <a:prstGeom prst="rect">
            <a:avLst/>
          </a:prstGeom>
          <a:noFill/>
        </p:spPr>
        <p:txBody>
          <a:bodyPr wrap="square" rtlCol="0">
            <a:spAutoFit/>
          </a:bodyPr>
          <a:lstStyle/>
          <a:p>
            <a:pPr algn="ctr"/>
            <a:r>
              <a:rPr lang="en-US" b="1" dirty="0">
                <a:solidFill>
                  <a:schemeClr val="accent5"/>
                </a:solidFill>
              </a:rPr>
              <a:t>Very similar requirements to a neutron spallation target</a:t>
            </a:r>
            <a:endParaRPr lang="en-GB" b="1" dirty="0">
              <a:solidFill>
                <a:schemeClr val="accent5"/>
              </a:solidFill>
            </a:endParaRPr>
          </a:p>
        </p:txBody>
      </p:sp>
      <p:sp>
        <p:nvSpPr>
          <p:cNvPr id="17" name="TextBox 16">
            <a:extLst>
              <a:ext uri="{FF2B5EF4-FFF2-40B4-BE49-F238E27FC236}">
                <a16:creationId xmlns:a16="http://schemas.microsoft.com/office/drawing/2014/main" id="{FAAD94DE-2839-0AFF-6B8D-0346F2D3CEBA}"/>
              </a:ext>
            </a:extLst>
          </p:cNvPr>
          <p:cNvSpPr txBox="1"/>
          <p:nvPr/>
        </p:nvSpPr>
        <p:spPr bwMode="auto">
          <a:xfrm>
            <a:off x="7660763" y="5462653"/>
            <a:ext cx="3744416" cy="646331"/>
          </a:xfrm>
          <a:prstGeom prst="rect">
            <a:avLst/>
          </a:prstGeom>
          <a:noFill/>
        </p:spPr>
        <p:txBody>
          <a:bodyPr wrap="square" rtlCol="0">
            <a:spAutoFit/>
          </a:bodyPr>
          <a:lstStyle/>
          <a:p>
            <a:pPr algn="ctr"/>
            <a:r>
              <a:rPr lang="en-US" b="1" dirty="0">
                <a:solidFill>
                  <a:schemeClr val="accent2"/>
                </a:solidFill>
              </a:rPr>
              <a:t>Synergies with other labs are being pursued</a:t>
            </a:r>
            <a:endParaRPr lang="en-GB" b="1" dirty="0">
              <a:solidFill>
                <a:schemeClr val="accent2"/>
              </a:solidFill>
            </a:endParaRPr>
          </a:p>
        </p:txBody>
      </p:sp>
    </p:spTree>
    <p:extLst>
      <p:ext uri="{BB962C8B-B14F-4D97-AF65-F5344CB8AC3E}">
        <p14:creationId xmlns:p14="http://schemas.microsoft.com/office/powerpoint/2010/main" val="460634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7171B80-78AD-675F-2112-4BA36933D69F}"/>
              </a:ext>
            </a:extLst>
          </p:cNvPr>
          <p:cNvSpPr>
            <a:spLocks noGrp="1"/>
          </p:cNvSpPr>
          <p:nvPr>
            <p:ph type="title"/>
          </p:nvPr>
        </p:nvSpPr>
        <p:spPr/>
        <p:txBody>
          <a:bodyPr/>
          <a:lstStyle/>
          <a:p>
            <a:r>
              <a:rPr lang="en-US" dirty="0"/>
              <a:t>Baseline Design</a:t>
            </a:r>
            <a:endParaRPr lang="en-GB" dirty="0"/>
          </a:p>
        </p:txBody>
      </p:sp>
      <p:sp>
        <p:nvSpPr>
          <p:cNvPr id="7" name="Text Placeholder 6">
            <a:extLst>
              <a:ext uri="{FF2B5EF4-FFF2-40B4-BE49-F238E27FC236}">
                <a16:creationId xmlns:a16="http://schemas.microsoft.com/office/drawing/2014/main" id="{34DE3EEE-9FB5-7F23-FBCF-A060C3B69FA6}"/>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610B66C0-1C19-B063-54FF-DC68B27FE932}"/>
              </a:ext>
            </a:extLst>
          </p:cNvPr>
          <p:cNvSpPr>
            <a:spLocks noGrp="1"/>
          </p:cNvSpPr>
          <p:nvPr>
            <p:ph type="ftr" sz="quarter" idx="11"/>
          </p:nvPr>
        </p:nvSpPr>
        <p:spPr/>
        <p:txBody>
          <a:bodyPr/>
          <a:lstStyle/>
          <a:p>
            <a:pPr>
              <a:defRPr/>
            </a:pPr>
            <a:r>
              <a:rPr lang="en-GB"/>
              <a:t>Target design baseline and challenges | HI-ECN3 WP3 | Target &amp; Target Complex ICR</a:t>
            </a:r>
            <a:endParaRPr lang="en-US"/>
          </a:p>
        </p:txBody>
      </p:sp>
      <p:sp>
        <p:nvSpPr>
          <p:cNvPr id="5" name="Slide Number Placeholder 4">
            <a:extLst>
              <a:ext uri="{FF2B5EF4-FFF2-40B4-BE49-F238E27FC236}">
                <a16:creationId xmlns:a16="http://schemas.microsoft.com/office/drawing/2014/main" id="{4ADEF88A-479E-62E9-ECEC-1F994C2BE198}"/>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spTree>
    <p:extLst>
      <p:ext uri="{BB962C8B-B14F-4D97-AF65-F5344CB8AC3E}">
        <p14:creationId xmlns:p14="http://schemas.microsoft.com/office/powerpoint/2010/main" val="3109495004"/>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SY PowerPoint template</Template>
  <TotalTime>11377</TotalTime>
  <Words>3667</Words>
  <Application>Microsoft Office PowerPoint</Application>
  <DocSecurity>0</DocSecurity>
  <PresentationFormat>Widescreen</PresentationFormat>
  <Paragraphs>531</Paragraphs>
  <Slides>42</Slides>
  <Notes>7</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42</vt:i4>
      </vt:variant>
    </vt:vector>
  </HeadingPairs>
  <TitlesOfParts>
    <vt:vector size="51" baseType="lpstr">
      <vt:lpstr>Arial</vt:lpstr>
      <vt:lpstr>Calibri</vt:lpstr>
      <vt:lpstr>Cambria Math</vt:lpstr>
      <vt:lpstr>Helvetica Neue</vt:lpstr>
      <vt:lpstr>Roboto</vt:lpstr>
      <vt:lpstr>Times New Roman</vt:lpstr>
      <vt:lpstr>Wingdings</vt:lpstr>
      <vt:lpstr>Wingdings 3</vt:lpstr>
      <vt:lpstr>Office Theme</vt:lpstr>
      <vt:lpstr>Target design baseline and challenges WP3 BDF/HI-ECN3 Target &amp; Target Complex Initial Concept Review (ICR) </vt:lpstr>
      <vt:lpstr>Target presentations - Goal of today</vt:lpstr>
      <vt:lpstr>Target Agenda (morning):  From CDR to today</vt:lpstr>
      <vt:lpstr>Content</vt:lpstr>
      <vt:lpstr>Target function &amp; requirements</vt:lpstr>
      <vt:lpstr>BDF/SHiP Target &amp; Complex</vt:lpstr>
      <vt:lpstr>BDF/SHiP Target</vt:lpstr>
      <vt:lpstr>BDF Target</vt:lpstr>
      <vt:lpstr>Baseline Design</vt:lpstr>
      <vt:lpstr>BDF Target baseline design</vt:lpstr>
      <vt:lpstr>BDF Target baseline design</vt:lpstr>
      <vt:lpstr>BDF Target baseline design</vt:lpstr>
      <vt:lpstr>Key components</vt:lpstr>
      <vt:lpstr>Missing threads  TDR studies (1/5)</vt:lpstr>
      <vt:lpstr>Themo-mechanical behavior</vt:lpstr>
      <vt:lpstr>Thermo-mechanical behavior</vt:lpstr>
      <vt:lpstr>Thermo-mechanical behavior</vt:lpstr>
      <vt:lpstr>Thermo-mechanical behavior</vt:lpstr>
      <vt:lpstr>Thermo-mechanical behavior</vt:lpstr>
      <vt:lpstr>Thermo-mechanical behavior</vt:lpstr>
      <vt:lpstr>Thermo-mechanical behavior conclusions &amp; Missing threads  TDR studies (2/5)</vt:lpstr>
      <vt:lpstr>Ta2.5W cladding</vt:lpstr>
      <vt:lpstr>Ta2.5W cladding</vt:lpstr>
      <vt:lpstr>Ta2.5W cladding</vt:lpstr>
      <vt:lpstr>Ta2.5W cladding</vt:lpstr>
      <vt:lpstr>Ta2.5W cladding – the caveat</vt:lpstr>
      <vt:lpstr>Ta2.5W cladding – LOCA </vt:lpstr>
      <vt:lpstr>Cladding conclusions &amp; Missing threads  TDR studies (3/5)</vt:lpstr>
      <vt:lpstr>Target radiation dose &amp; damage</vt:lpstr>
      <vt:lpstr>Target Radiation dose &amp; damage</vt:lpstr>
      <vt:lpstr>Target Radiation dose &amp; damage &amp; Missing threads  TDR studies (4/5)</vt:lpstr>
      <vt:lpstr>2018 Prototype</vt:lpstr>
      <vt:lpstr>BDF Target Prototype</vt:lpstr>
      <vt:lpstr>BDF Target Prototype</vt:lpstr>
      <vt:lpstr>BDF Target Prototype beam tests (2018)</vt:lpstr>
      <vt:lpstr>BDF Target Prototype removal (2020)</vt:lpstr>
      <vt:lpstr>BDF Target Prototype removal (2020)</vt:lpstr>
      <vt:lpstr>BDF Target Prototype Post Irradiation Examination</vt:lpstr>
      <vt:lpstr>2018 Prototype conclusions &amp; Missing threads  TDR studies (5/5)</vt:lpstr>
      <vt:lpstr>Conclusions Target Baseline design and challenges</vt:lpstr>
      <vt:lpstr>PowerPoint Presentation</vt:lpstr>
      <vt:lpstr>BDF Target design (baseline)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Rui Franqueira Ximenes</dc:creator>
  <cp:keywords/>
  <dc:description/>
  <cp:lastModifiedBy>Rui Franqueira Ximenes</cp:lastModifiedBy>
  <cp:revision>218</cp:revision>
  <dcterms:created xsi:type="dcterms:W3CDTF">2021-11-08T12:53:02Z</dcterms:created>
  <dcterms:modified xsi:type="dcterms:W3CDTF">2024-04-29T06:07:06Z</dcterms:modified>
  <cp:category/>
  <dc:identifier/>
  <cp:contentStatus/>
  <dc:language/>
  <cp:version/>
</cp:coreProperties>
</file>