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1705" r:id="rId3"/>
    <p:sldId id="1696" r:id="rId4"/>
    <p:sldId id="1736" r:id="rId5"/>
    <p:sldId id="1728" r:id="rId6"/>
    <p:sldId id="1713" r:id="rId7"/>
    <p:sldId id="1724" r:id="rId8"/>
    <p:sldId id="584" r:id="rId9"/>
    <p:sldId id="607" r:id="rId10"/>
    <p:sldId id="611" r:id="rId11"/>
    <p:sldId id="1737" r:id="rId12"/>
    <p:sldId id="1714" r:id="rId13"/>
    <p:sldId id="1715" r:id="rId14"/>
    <p:sldId id="1730" r:id="rId15"/>
    <p:sldId id="1735" r:id="rId16"/>
    <p:sldId id="1734" r:id="rId17"/>
    <p:sldId id="1720" r:id="rId18"/>
    <p:sldId id="1717" r:id="rId19"/>
    <p:sldId id="1733" r:id="rId20"/>
    <p:sldId id="1732" r:id="rId21"/>
    <p:sldId id="1731" r:id="rId22"/>
    <p:sldId id="1725" r:id="rId23"/>
    <p:sldId id="1722" r:id="rId24"/>
    <p:sldId id="278" r:id="rId2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DEC14ED-A903-6DD4-5654-0FE09D0BC376}" name="Beatriz Martinez Sutil" initials="BMS" userId="S::beatriz.martinez.sutil@cern.ch::f6177282-d283-4c67-9daa-14d574c9c8a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48A9"/>
    <a:srgbClr val="D6EDBD"/>
    <a:srgbClr val="FF9933"/>
    <a:srgbClr val="FFCC00"/>
    <a:srgbClr val="92D05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00" autoAdjust="0"/>
    <p:restoredTop sz="97505"/>
  </p:normalViewPr>
  <p:slideViewPr>
    <p:cSldViewPr>
      <p:cViewPr varScale="1">
        <p:scale>
          <a:sx n="162" d="100"/>
          <a:sy n="162" d="100"/>
        </p:scale>
        <p:origin x="348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4/29/2024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4/29/2024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4/29/2024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4/29/2024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4/29/2024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4/29/2024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4/29/2024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4/29/2024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microsoft.com/office/2007/relationships/hdphoto" Target="../media/hdphoto4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27.png"/><Relationship Id="rId7" Type="http://schemas.openxmlformats.org/officeDocument/2006/relationships/image" Target="../media/image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36.png"/><Relationship Id="rId4" Type="http://schemas.openxmlformats.org/officeDocument/2006/relationships/image" Target="../media/image28.png"/><Relationship Id="rId9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openxmlformats.org/officeDocument/2006/relationships/image" Target="../media/image3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0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37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microsoft.com/office/2007/relationships/hdphoto" Target="../media/hdphoto4.wdp"/><Relationship Id="rId7" Type="http://schemas.openxmlformats.org/officeDocument/2006/relationships/image" Target="../media/image4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openxmlformats.org/officeDocument/2006/relationships/image" Target="../media/image4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5" Type="http://schemas.openxmlformats.org/officeDocument/2006/relationships/image" Target="../media/image58.png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10" Type="http://schemas.openxmlformats.org/officeDocument/2006/relationships/hyperlink" Target="https://doi.org/10.23731/CYRM-2020-002" TargetMode="External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7" y="5733256"/>
            <a:ext cx="11376026" cy="803787"/>
          </a:xfrm>
        </p:spPr>
        <p:txBody>
          <a:bodyPr/>
          <a:lstStyle/>
          <a:p>
            <a:pPr algn="l">
              <a:defRPr/>
            </a:pPr>
            <a:r>
              <a:rPr lang="en-US" sz="1800" dirty="0"/>
              <a:t>Alvaro Romero Francia, Tina Griesemer, Rui Franqueira Ximenes, Mike Parkin [SY-STI-TCD]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5B8F81B-BA1A-E64C-50C9-F005DC3C0CFD}"/>
              </a:ext>
            </a:extLst>
          </p:cNvPr>
          <p:cNvSpPr txBox="1">
            <a:spLocks/>
          </p:cNvSpPr>
          <p:nvPr/>
        </p:nvSpPr>
        <p:spPr bwMode="auto">
          <a:xfrm>
            <a:off x="415007" y="3212976"/>
            <a:ext cx="11160620" cy="215326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defRPr/>
            </a:pPr>
            <a:r>
              <a:rPr lang="en-GB" sz="3000" i="1" dirty="0"/>
              <a:t>[HI-ECN3 BDF Target &amp; target complex initial review]:</a:t>
            </a:r>
          </a:p>
          <a:p>
            <a:pPr>
              <a:lnSpc>
                <a:spcPct val="150000"/>
              </a:lnSpc>
              <a:defRPr/>
            </a:pPr>
            <a:r>
              <a:rPr lang="en-GB" sz="4000" dirty="0"/>
              <a:t>Looking ahead – Target alternative designs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C5E110-2CBF-4A45-BDF8-2D5896E2D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171" y="1684765"/>
            <a:ext cx="5770413" cy="3162543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1800" dirty="0"/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800" dirty="0"/>
              <a:t>The </a:t>
            </a:r>
            <a:r>
              <a:rPr lang="en-GB" sz="1800" dirty="0">
                <a:solidFill>
                  <a:schemeClr val="accent1"/>
                </a:solidFill>
              </a:rPr>
              <a:t>sweep</a:t>
            </a:r>
            <a:r>
              <a:rPr lang="en-GB" sz="1800" dirty="0"/>
              <a:t> significantly reduces the peak temperature compared to the diluted beam (</a:t>
            </a:r>
            <a:r>
              <a:rPr lang="el-GR" sz="1800" dirty="0">
                <a:solidFill>
                  <a:schemeClr val="tx2"/>
                </a:solidFill>
              </a:rPr>
              <a:t>Δ</a:t>
            </a:r>
            <a:r>
              <a:rPr lang="en-GB" sz="1800" dirty="0"/>
              <a:t>200⁰C)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800" dirty="0"/>
              <a:t>The </a:t>
            </a:r>
            <a:r>
              <a:rPr lang="en-GB" sz="1800" dirty="0">
                <a:solidFill>
                  <a:schemeClr val="accent1"/>
                </a:solidFill>
              </a:rPr>
              <a:t>sweep</a:t>
            </a:r>
            <a:r>
              <a:rPr lang="en-GB" sz="1800" dirty="0"/>
              <a:t> reduces peak equivalent stresses by 70 MPa (down to 130 MPa) compared to </a:t>
            </a:r>
            <a:r>
              <a:rPr lang="en-GB" sz="1800" dirty="0">
                <a:solidFill>
                  <a:schemeClr val="accent1"/>
                </a:solidFill>
              </a:rPr>
              <a:t>diluted </a:t>
            </a:r>
            <a:r>
              <a:rPr lang="en-GB" sz="1800" dirty="0" err="1">
                <a:solidFill>
                  <a:schemeClr val="accent1"/>
                </a:solidFill>
              </a:rPr>
              <a:t>centrebeam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18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25BF253-02E2-B0BE-30DD-C5077534F6F0}"/>
              </a:ext>
            </a:extLst>
          </p:cNvPr>
          <p:cNvGrpSpPr/>
          <p:nvPr/>
        </p:nvGrpSpPr>
        <p:grpSpPr>
          <a:xfrm>
            <a:off x="7188731" y="805640"/>
            <a:ext cx="4812435" cy="4927616"/>
            <a:chOff x="7188731" y="805640"/>
            <a:chExt cx="4812435" cy="492761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1833162-2FEA-ABC5-A66C-337F151660C9}"/>
                </a:ext>
              </a:extLst>
            </p:cNvPr>
            <p:cNvSpPr/>
            <p:nvPr/>
          </p:nvSpPr>
          <p:spPr>
            <a:xfrm>
              <a:off x="7524920" y="836492"/>
              <a:ext cx="4476246" cy="2571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>
                  <a:solidFill>
                    <a:schemeClr val="accent5"/>
                  </a:solidFill>
                </a:rPr>
                <a:t>Equivalent stresses after 1 pulse</a:t>
              </a: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9C546A9F-E99C-C89B-8394-FB73E3C586DE}"/>
                </a:ext>
              </a:extLst>
            </p:cNvPr>
            <p:cNvSpPr/>
            <p:nvPr/>
          </p:nvSpPr>
          <p:spPr>
            <a:xfrm>
              <a:off x="7531816" y="1224629"/>
              <a:ext cx="936104" cy="23266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Center</a:t>
              </a:r>
              <a:endParaRPr lang="en-GB" sz="105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BCFE81F6-33FB-23B7-F1F2-AFD0A464C1C3}"/>
                </a:ext>
              </a:extLst>
            </p:cNvPr>
            <p:cNvSpPr/>
            <p:nvPr/>
          </p:nvSpPr>
          <p:spPr>
            <a:xfrm>
              <a:off x="7531816" y="3451836"/>
              <a:ext cx="936104" cy="23266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Shell</a:t>
              </a:r>
              <a:endParaRPr lang="en-GB" sz="1050" dirty="0">
                <a:solidFill>
                  <a:schemeClr val="tx1"/>
                </a:solidFill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45736AE9-CED5-6CAB-BB21-4CC19B99C7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61527" y="3807209"/>
              <a:ext cx="3243628" cy="1808946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9C41E9DE-9E33-E199-5B5C-31B2D7E6D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4365" y="1506216"/>
              <a:ext cx="3200790" cy="1759821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F678EC0-C14B-C28B-3588-C6664218608E}"/>
                </a:ext>
              </a:extLst>
            </p:cNvPr>
            <p:cNvSpPr/>
            <p:nvPr/>
          </p:nvSpPr>
          <p:spPr>
            <a:xfrm rot="16200000">
              <a:off x="7022988" y="2226148"/>
              <a:ext cx="1731442" cy="257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</a:rPr>
                <a:t>Equiv. Stress [MPa]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C4E817A-E780-3696-4A66-11A87F9EB506}"/>
                </a:ext>
              </a:extLst>
            </p:cNvPr>
            <p:cNvSpPr/>
            <p:nvPr/>
          </p:nvSpPr>
          <p:spPr>
            <a:xfrm rot="16200000">
              <a:off x="6938644" y="4498762"/>
              <a:ext cx="1731442" cy="257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</a:rPr>
                <a:t>Equiv. Stress [MPa]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8E94A73-930C-A304-F874-F86F3311640B}"/>
                </a:ext>
              </a:extLst>
            </p:cNvPr>
            <p:cNvSpPr/>
            <p:nvPr/>
          </p:nvSpPr>
          <p:spPr>
            <a:xfrm>
              <a:off x="8481197" y="3100457"/>
              <a:ext cx="2307934" cy="257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>
                  <a:solidFill>
                    <a:schemeClr val="tx2"/>
                  </a:solidFill>
                </a:rPr>
                <a:t>Position in beam axis [mm]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C28794-5D93-C8B7-A58C-2360B3AD3BC0}"/>
                </a:ext>
              </a:extLst>
            </p:cNvPr>
            <p:cNvSpPr/>
            <p:nvPr/>
          </p:nvSpPr>
          <p:spPr>
            <a:xfrm>
              <a:off x="8481197" y="5448055"/>
              <a:ext cx="2307934" cy="257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>
                  <a:solidFill>
                    <a:schemeClr val="tx2"/>
                  </a:solidFill>
                </a:rPr>
                <a:t>Position in beam axis [mm]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4E2AC6A-EEB6-1889-72CF-2891142F6B54}"/>
                </a:ext>
              </a:extLst>
            </p:cNvPr>
            <p:cNvSpPr/>
            <p:nvPr/>
          </p:nvSpPr>
          <p:spPr>
            <a:xfrm>
              <a:off x="10285075" y="4107031"/>
              <a:ext cx="1116802" cy="40686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50" b="1" dirty="0">
                  <a:solidFill>
                    <a:schemeClr val="accent3"/>
                  </a:solidFill>
                </a:rPr>
                <a:t>Diluted beam</a:t>
              </a:r>
              <a:br>
                <a:rPr lang="en-US" sz="1050" b="1" dirty="0">
                  <a:solidFill>
                    <a:schemeClr val="accent3"/>
                  </a:solidFill>
                </a:rPr>
              </a:br>
              <a:r>
                <a:rPr lang="en-US" sz="1050" b="1" dirty="0">
                  <a:solidFill>
                    <a:srgbClr val="2FBFF2"/>
                  </a:solidFill>
                </a:rPr>
                <a:t>Sweep</a:t>
              </a:r>
              <a:endParaRPr lang="en-GB" sz="1050" dirty="0">
                <a:solidFill>
                  <a:srgbClr val="2FBFF2"/>
                </a:solidFill>
              </a:endParaRP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639A8B2E-8732-FA17-7754-EB98BADA025F}"/>
                </a:ext>
              </a:extLst>
            </p:cNvPr>
            <p:cNvSpPr/>
            <p:nvPr/>
          </p:nvSpPr>
          <p:spPr>
            <a:xfrm>
              <a:off x="10230730" y="1753848"/>
              <a:ext cx="1116802" cy="40686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50" b="1" dirty="0">
                  <a:solidFill>
                    <a:schemeClr val="accent3"/>
                  </a:solidFill>
                </a:rPr>
                <a:t>Diluted beam</a:t>
              </a:r>
              <a:br>
                <a:rPr lang="en-US" sz="1050" b="1" dirty="0">
                  <a:solidFill>
                    <a:schemeClr val="accent3"/>
                  </a:solidFill>
                </a:rPr>
              </a:br>
              <a:r>
                <a:rPr lang="en-US" sz="1050" b="1" dirty="0">
                  <a:solidFill>
                    <a:srgbClr val="2FBFF2"/>
                  </a:solidFill>
                </a:rPr>
                <a:t>Sweep</a:t>
              </a:r>
              <a:endParaRPr lang="en-GB" sz="1050" dirty="0">
                <a:solidFill>
                  <a:srgbClr val="2FBFF2"/>
                </a:solidFill>
              </a:endParaRP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9E64745-2484-F3D5-F8FA-A4EE0B23D7BC}"/>
                </a:ext>
              </a:extLst>
            </p:cNvPr>
            <p:cNvSpPr/>
            <p:nvPr/>
          </p:nvSpPr>
          <p:spPr>
            <a:xfrm>
              <a:off x="7188731" y="805640"/>
              <a:ext cx="4758107" cy="4927616"/>
            </a:xfrm>
            <a:prstGeom prst="round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32A4335-E646-E6EC-CBB5-E6C15E085326}"/>
              </a:ext>
            </a:extLst>
          </p:cNvPr>
          <p:cNvGrpSpPr/>
          <p:nvPr/>
        </p:nvGrpSpPr>
        <p:grpSpPr>
          <a:xfrm>
            <a:off x="5677694" y="-306927"/>
            <a:ext cx="6996050" cy="987640"/>
            <a:chOff x="5677694" y="-306927"/>
            <a:chExt cx="6996050" cy="9876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72C2B42-8B6B-BE72-490A-C39B9044D6DE}"/>
                </a:ext>
              </a:extLst>
            </p:cNvPr>
            <p:cNvSpPr/>
            <p:nvPr/>
          </p:nvSpPr>
          <p:spPr>
            <a:xfrm rot="568665">
              <a:off x="8556001" y="221281"/>
              <a:ext cx="4117743" cy="459432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PREMATURE MODELS</a:t>
              </a:r>
              <a:br>
                <a:rPr lang="en-US" sz="1200" b="1" dirty="0">
                  <a:solidFill>
                    <a:schemeClr val="bg1"/>
                  </a:solidFill>
                </a:rPr>
              </a:br>
              <a:r>
                <a:rPr lang="en-US" sz="1200" dirty="0"/>
                <a:t>with assumptions and simplifications</a:t>
              </a:r>
              <a:endParaRPr lang="en-GB" sz="120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0A4C24C-8BA0-91FA-F6E6-4F0A1045BED3}"/>
                </a:ext>
              </a:extLst>
            </p:cNvPr>
            <p:cNvSpPr/>
            <p:nvPr/>
          </p:nvSpPr>
          <p:spPr>
            <a:xfrm rot="568665">
              <a:off x="5677694" y="-306927"/>
              <a:ext cx="3528780" cy="459432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8CCC40-BD12-B5BD-2B0D-F7EDC7E278D1}"/>
              </a:ext>
            </a:extLst>
          </p:cNvPr>
          <p:cNvSpPr/>
          <p:nvPr/>
        </p:nvSpPr>
        <p:spPr>
          <a:xfrm>
            <a:off x="524344" y="4293096"/>
            <a:ext cx="6250867" cy="15847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chemeClr val="bg1"/>
                </a:solidFill>
              </a:rPr>
              <a:t>It is beneficial to have the blocks in contact.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chemeClr val="bg1"/>
                </a:solidFill>
              </a:rPr>
              <a:t>The swept beam reduces the peak temperatures &amp; stresses.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How would a </a:t>
            </a:r>
            <a:r>
              <a:rPr lang="en-US" sz="2000" b="1" dirty="0">
                <a:solidFill>
                  <a:schemeClr val="tx1"/>
                </a:solidFill>
              </a:rPr>
              <a:t>full W target </a:t>
            </a:r>
            <a:r>
              <a:rPr lang="en-US" sz="2000" dirty="0">
                <a:solidFill>
                  <a:schemeClr val="bg1"/>
                </a:solidFill>
              </a:rPr>
              <a:t>behave using this design?...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itle 2">
            <a:extLst>
              <a:ext uri="{FF2B5EF4-FFF2-40B4-BE49-F238E27FC236}">
                <a16:creationId xmlns:a16="http://schemas.microsoft.com/office/drawing/2014/main" id="{C9D66F8C-95F3-0F29-F343-EA0F5210D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b="1" dirty="0">
                <a:effectLst/>
                <a:latin typeface="Helvetica Neue"/>
              </a:rPr>
              <a:t>WP</a:t>
            </a:r>
            <a:r>
              <a:rPr lang="en-GB" dirty="0">
                <a:latin typeface="Helvetica Neue"/>
              </a:rPr>
              <a:t>3</a:t>
            </a:r>
            <a:r>
              <a:rPr lang="en-GB" b="1" dirty="0">
                <a:effectLst/>
                <a:latin typeface="Helvetica Neue"/>
              </a:rPr>
              <a:t> – BDF Target design</a:t>
            </a:r>
            <a:endParaRPr lang="en-CH" dirty="0">
              <a:latin typeface="Helvetica Neue"/>
            </a:endParaRPr>
          </a:p>
        </p:txBody>
      </p:sp>
      <p:sp>
        <p:nvSpPr>
          <p:cNvPr id="21" name="Title 2">
            <a:extLst>
              <a:ext uri="{FF2B5EF4-FFF2-40B4-BE49-F238E27FC236}">
                <a16:creationId xmlns:a16="http://schemas.microsoft.com/office/drawing/2014/main" id="{AE83BFE9-91AF-A413-CE9B-90AAAC499EEE}"/>
              </a:ext>
            </a:extLst>
          </p:cNvPr>
          <p:cNvSpPr txBox="1">
            <a:spLocks/>
          </p:cNvSpPr>
          <p:nvPr/>
        </p:nvSpPr>
        <p:spPr bwMode="auto">
          <a:xfrm>
            <a:off x="434011" y="980151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i="1" dirty="0">
                <a:latin typeface="Helvetica Neue"/>
              </a:rPr>
              <a:t>Alternative design – Initial approach</a:t>
            </a:r>
            <a:endParaRPr lang="en-CH" sz="3000" i="1" dirty="0">
              <a:latin typeface="Helvetica Neue"/>
            </a:endParaRPr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A10FEEFB-45FD-0D3E-3B48-60652F898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z="1400" dirty="0"/>
              <a:t>HI-ECN3 BDF Target &amp; target complex initial review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01FAAFD-F317-4EE3-EC99-48DD654E4DA9}"/>
              </a:ext>
            </a:extLst>
          </p:cNvPr>
          <p:cNvSpPr/>
          <p:nvPr/>
        </p:nvSpPr>
        <p:spPr>
          <a:xfrm>
            <a:off x="7829657" y="1499435"/>
            <a:ext cx="375207" cy="156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350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1CCAE80-0939-230A-0314-D4F3A4BCB575}"/>
              </a:ext>
            </a:extLst>
          </p:cNvPr>
          <p:cNvSpPr/>
          <p:nvPr/>
        </p:nvSpPr>
        <p:spPr>
          <a:xfrm>
            <a:off x="8061469" y="2879696"/>
            <a:ext cx="118103" cy="156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0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077068-AD9D-D2FC-10E0-18FE11A7C311}"/>
              </a:ext>
            </a:extLst>
          </p:cNvPr>
          <p:cNvSpPr/>
          <p:nvPr/>
        </p:nvSpPr>
        <p:spPr>
          <a:xfrm>
            <a:off x="7756205" y="3807209"/>
            <a:ext cx="375207" cy="156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400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AA7403A-0E9B-5622-ADC9-CD9BC2F81E92}"/>
              </a:ext>
            </a:extLst>
          </p:cNvPr>
          <p:cNvSpPr/>
          <p:nvPr/>
        </p:nvSpPr>
        <p:spPr>
          <a:xfrm>
            <a:off x="7932918" y="5212509"/>
            <a:ext cx="214768" cy="156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0</a:t>
            </a:r>
            <a:endParaRPr lang="en-GB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68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33A96F7-A8D6-1C98-FDF6-0CC713EEA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/>
                <a:latin typeface="Helvetica Neue"/>
              </a:rPr>
              <a:t>WP</a:t>
            </a:r>
            <a:r>
              <a:rPr lang="en-GB" dirty="0">
                <a:latin typeface="Helvetica Neue"/>
              </a:rPr>
              <a:t>3</a:t>
            </a:r>
            <a:r>
              <a:rPr lang="en-GB" b="1" dirty="0">
                <a:effectLst/>
                <a:latin typeface="Helvetica Neue"/>
              </a:rPr>
              <a:t> – BDF Target design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45EAE9-24D8-285E-C5A8-235772BD9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1026" name="Content Placeholder 6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15203F51-3CD8-A639-E7A8-35BB5C0196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806" y="1329454"/>
            <a:ext cx="6231506" cy="4673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50F5135F-8939-C826-F07E-E3013932C736}"/>
              </a:ext>
            </a:extLst>
          </p:cNvPr>
          <p:cNvSpPr txBox="1">
            <a:spLocks/>
          </p:cNvSpPr>
          <p:nvPr/>
        </p:nvSpPr>
        <p:spPr bwMode="auto">
          <a:xfrm>
            <a:off x="442317" y="980151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i="1" dirty="0">
                <a:latin typeface="Helvetica Neue"/>
              </a:rPr>
              <a:t>Alternative design – The full W target</a:t>
            </a:r>
            <a:endParaRPr lang="en-CH" sz="3000" i="1" dirty="0">
              <a:latin typeface="Helvetica Neue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29D33A-26AB-9168-F269-8BDAAB4C141C}"/>
              </a:ext>
            </a:extLst>
          </p:cNvPr>
          <p:cNvSpPr txBox="1"/>
          <p:nvPr/>
        </p:nvSpPr>
        <p:spPr bwMode="auto">
          <a:xfrm rot="16200000">
            <a:off x="1149275" y="3326944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Max energy deposition (J/cm^3)</a:t>
            </a:r>
            <a:endParaRPr lang="en-GB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907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51C116-4406-A173-5856-3BB871653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B954F7A1-0FDB-E7C5-51EE-355519F5A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b="1" dirty="0">
                <a:effectLst/>
                <a:latin typeface="Helvetica Neue"/>
              </a:rPr>
              <a:t>WP</a:t>
            </a:r>
            <a:r>
              <a:rPr lang="en-GB" dirty="0">
                <a:latin typeface="Helvetica Neue"/>
              </a:rPr>
              <a:t>3</a:t>
            </a:r>
            <a:r>
              <a:rPr lang="en-GB" b="1" dirty="0">
                <a:effectLst/>
                <a:latin typeface="Helvetica Neue"/>
              </a:rPr>
              <a:t> – BDF Target design</a:t>
            </a:r>
            <a:endParaRPr lang="en-CH" dirty="0">
              <a:latin typeface="Helvetica Neue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B8D8494-38D3-15B0-14C9-1DC2194B03DC}"/>
              </a:ext>
            </a:extLst>
          </p:cNvPr>
          <p:cNvSpPr/>
          <p:nvPr/>
        </p:nvSpPr>
        <p:spPr>
          <a:xfrm>
            <a:off x="5735960" y="1513022"/>
            <a:ext cx="5328592" cy="231932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6C49A90A-3201-16D5-C2B5-FB01D315210E}"/>
              </a:ext>
            </a:extLst>
          </p:cNvPr>
          <p:cNvSpPr txBox="1">
            <a:spLocks/>
          </p:cNvSpPr>
          <p:nvPr/>
        </p:nvSpPr>
        <p:spPr bwMode="auto">
          <a:xfrm>
            <a:off x="442317" y="980151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i="1" dirty="0">
                <a:latin typeface="Helvetica Neue"/>
              </a:rPr>
              <a:t>Alternative design – The full W target</a:t>
            </a:r>
            <a:endParaRPr lang="en-CH" sz="3000" i="1" dirty="0">
              <a:latin typeface="Helvetica Neue"/>
            </a:endParaRP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40714373-7783-EB57-EA9D-4C791250460B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4807" t="41312" r="50962" b="22806"/>
          <a:stretch/>
        </p:blipFill>
        <p:spPr bwMode="auto">
          <a:xfrm>
            <a:off x="1199456" y="1844824"/>
            <a:ext cx="3960440" cy="185898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D739EDF-B75D-500D-1D0E-B2E3AA2540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13" b="89557" l="4706" r="98824">
                        <a14:foregroundMark x1="10431" y1="66772" x2="10275" y2="81646"/>
                        <a14:foregroundMark x1="4863" y1="66139" x2="4706" y2="83703"/>
                        <a14:foregroundMark x1="92549" y1="11551" x2="94686" y2="36342"/>
                        <a14:foregroundMark x1="98824" y1="25633" x2="98824" y2="24209"/>
                        <a14:foregroundMark x1="91216" y1="6487" x2="87765" y2="6013"/>
                        <a14:backgroundMark x1="94588" y1="40032" x2="95922" y2="39399"/>
                        <a14:backgroundMark x1="94902" y1="39715" x2="95216" y2="37658"/>
                        <a14:backgroundMark x1="93882" y1="38766" x2="96941" y2="3734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28048" y="1667463"/>
            <a:ext cx="4056811" cy="2010905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BBDAA79-DDAF-C4DC-6AE9-E2B9AC848194}"/>
              </a:ext>
            </a:extLst>
          </p:cNvPr>
          <p:cNvCxnSpPr/>
          <p:nvPr/>
        </p:nvCxnSpPr>
        <p:spPr>
          <a:xfrm flipV="1">
            <a:off x="7104112" y="3116332"/>
            <a:ext cx="1512168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36B361C-3FC5-133E-3CB4-7A395FE48D33}"/>
              </a:ext>
            </a:extLst>
          </p:cNvPr>
          <p:cNvCxnSpPr/>
          <p:nvPr/>
        </p:nvCxnSpPr>
        <p:spPr>
          <a:xfrm flipV="1">
            <a:off x="8832304" y="2527162"/>
            <a:ext cx="1512168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18EAA86-BF13-4A4D-D9DF-A5F5F28022C1}"/>
              </a:ext>
            </a:extLst>
          </p:cNvPr>
          <p:cNvCxnSpPr/>
          <p:nvPr/>
        </p:nvCxnSpPr>
        <p:spPr>
          <a:xfrm flipV="1">
            <a:off x="6672064" y="2217154"/>
            <a:ext cx="1512168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DBAF6D2-DA8A-3882-2B1C-5843BD312167}"/>
              </a:ext>
            </a:extLst>
          </p:cNvPr>
          <p:cNvCxnSpPr/>
          <p:nvPr/>
        </p:nvCxnSpPr>
        <p:spPr>
          <a:xfrm flipV="1">
            <a:off x="8400256" y="1627984"/>
            <a:ext cx="1512168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C684A5C-D212-CDB5-27E4-AB59A6C77B0F}"/>
              </a:ext>
            </a:extLst>
          </p:cNvPr>
          <p:cNvSpPr txBox="1"/>
          <p:nvPr/>
        </p:nvSpPr>
        <p:spPr bwMode="auto">
          <a:xfrm rot="20428306">
            <a:off x="8088402" y="2962443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Water cooling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AFD6D6-2252-2D09-B2E0-540003D159E6}"/>
              </a:ext>
            </a:extLst>
          </p:cNvPr>
          <p:cNvSpPr txBox="1"/>
          <p:nvPr/>
        </p:nvSpPr>
        <p:spPr bwMode="auto">
          <a:xfrm rot="20428306">
            <a:off x="7644082" y="1660127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Water cooling</a:t>
            </a:r>
            <a:endParaRPr lang="en-GB" sz="14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3CF529D-B616-47D4-FAED-509799501937}"/>
              </a:ext>
            </a:extLst>
          </p:cNvPr>
          <p:cNvCxnSpPr>
            <a:cxnSpLocks/>
          </p:cNvCxnSpPr>
          <p:nvPr/>
        </p:nvCxnSpPr>
        <p:spPr>
          <a:xfrm flipV="1">
            <a:off x="6353780" y="3188291"/>
            <a:ext cx="544606" cy="1800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77510A4-F75E-8EB4-85F7-123DDAA531AE}"/>
              </a:ext>
            </a:extLst>
          </p:cNvPr>
          <p:cNvSpPr txBox="1"/>
          <p:nvPr/>
        </p:nvSpPr>
        <p:spPr bwMode="auto">
          <a:xfrm rot="20428306">
            <a:off x="5783270" y="3176149"/>
            <a:ext cx="885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Beam direction</a:t>
            </a:r>
            <a:endParaRPr lang="en-GB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00C000C-C50A-95BB-8D4B-A94C06286996}"/>
              </a:ext>
            </a:extLst>
          </p:cNvPr>
          <p:cNvSpPr txBox="1"/>
          <p:nvPr/>
        </p:nvSpPr>
        <p:spPr bwMode="auto">
          <a:xfrm rot="20428306">
            <a:off x="7727959" y="2303337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All W! 10-mm slices 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2976D9-8AD3-10BA-FF2B-E8C2A4C65A3E}"/>
              </a:ext>
            </a:extLst>
          </p:cNvPr>
          <p:cNvSpPr txBox="1"/>
          <p:nvPr/>
        </p:nvSpPr>
        <p:spPr bwMode="auto">
          <a:xfrm rot="20428306">
            <a:off x="8116526" y="254027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TZM shell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F0D9CFD-011C-5F2D-07EC-A597D2099B40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5159896" y="2672915"/>
            <a:ext cx="504056" cy="1014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ontent Placeholder 1">
            <a:extLst>
              <a:ext uri="{FF2B5EF4-FFF2-40B4-BE49-F238E27FC236}">
                <a16:creationId xmlns:a16="http://schemas.microsoft.com/office/drawing/2014/main" id="{63F1B05F-5162-8216-5FE5-4A5DFF60E3A3}"/>
              </a:ext>
            </a:extLst>
          </p:cNvPr>
          <p:cNvSpPr txBox="1">
            <a:spLocks/>
          </p:cNvSpPr>
          <p:nvPr/>
        </p:nvSpPr>
        <p:spPr bwMode="auto">
          <a:xfrm>
            <a:off x="442318" y="4129658"/>
            <a:ext cx="11376024" cy="22390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Font typeface="Arial"/>
              <a:buNone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accent1"/>
                </a:solidFill>
              </a:rPr>
              <a:t>Full W compact target, </a:t>
            </a:r>
            <a:r>
              <a:rPr lang="en-GB" sz="1800" dirty="0">
                <a:solidFill>
                  <a:schemeClr val="tx2"/>
                </a:solidFill>
              </a:rPr>
              <a:t>encased in an actively cooled TZM shell.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The TZM discs in the baseline design are replaced with W. </a:t>
            </a:r>
            <a:r>
              <a:rPr lang="en-GB" sz="1800" dirty="0">
                <a:solidFill>
                  <a:srgbClr val="C00000"/>
                </a:solidFill>
              </a:rPr>
              <a:t>– Good for physics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The </a:t>
            </a:r>
            <a:r>
              <a:rPr lang="en-GB" sz="1800" dirty="0">
                <a:solidFill>
                  <a:schemeClr val="accent1"/>
                </a:solidFill>
              </a:rPr>
              <a:t>water-cooling</a:t>
            </a:r>
            <a:r>
              <a:rPr lang="en-GB" sz="1800" dirty="0">
                <a:solidFill>
                  <a:schemeClr val="tx2"/>
                </a:solidFill>
              </a:rPr>
              <a:t> channels in the baseline design are </a:t>
            </a:r>
            <a:r>
              <a:rPr lang="en-GB" sz="1800" dirty="0">
                <a:solidFill>
                  <a:schemeClr val="accent1"/>
                </a:solidFill>
              </a:rPr>
              <a:t>removed</a:t>
            </a:r>
            <a:r>
              <a:rPr lang="en-GB" sz="1800" dirty="0">
                <a:solidFill>
                  <a:schemeClr val="tx2"/>
                </a:solidFill>
              </a:rPr>
              <a:t>. </a:t>
            </a:r>
            <a:r>
              <a:rPr lang="en-GB" sz="1800" dirty="0">
                <a:solidFill>
                  <a:srgbClr val="C00000"/>
                </a:solidFill>
              </a:rPr>
              <a:t>– Good for operations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To achieve efficient heat evacuation, </a:t>
            </a:r>
            <a:r>
              <a:rPr lang="en-GB" sz="1800" dirty="0">
                <a:solidFill>
                  <a:schemeClr val="accent1"/>
                </a:solidFill>
              </a:rPr>
              <a:t>the W slices and the TZM shell are</a:t>
            </a:r>
            <a:r>
              <a:rPr lang="en-GB" sz="1800" b="1" dirty="0">
                <a:solidFill>
                  <a:schemeClr val="accent1"/>
                </a:solidFill>
              </a:rPr>
              <a:t> diffusion bonded</a:t>
            </a:r>
            <a:r>
              <a:rPr lang="en-GB" sz="1800" dirty="0">
                <a:solidFill>
                  <a:schemeClr val="tx2"/>
                </a:solidFill>
              </a:rPr>
              <a:t> by means of hot isostatic pressing (</a:t>
            </a:r>
            <a:r>
              <a:rPr lang="en-GB" sz="1800" dirty="0">
                <a:solidFill>
                  <a:schemeClr val="accent1"/>
                </a:solidFill>
              </a:rPr>
              <a:t>HIP</a:t>
            </a:r>
            <a:r>
              <a:rPr lang="en-GB" sz="1800" dirty="0">
                <a:solidFill>
                  <a:schemeClr val="tx2"/>
                </a:solidFill>
              </a:rPr>
              <a:t>).</a:t>
            </a:r>
            <a:r>
              <a:rPr lang="en-GB" sz="1800" dirty="0">
                <a:solidFill>
                  <a:srgbClr val="C00000"/>
                </a:solidFill>
              </a:rPr>
              <a:t> – better grain structure for mechanical properties</a:t>
            </a:r>
            <a:endParaRPr lang="en-GB" sz="1800" dirty="0">
              <a:solidFill>
                <a:schemeClr val="tx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The thickness of the W slices is limited to the maximum capability through cold rolling.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2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AEDAFF9-5869-AAF0-6625-ED3E81D47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z="1400" dirty="0"/>
              <a:t>HI-ECN3 BDF Target &amp; target complex initial review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22E9249-5948-ED0C-BC74-A4A8E628A19D}"/>
              </a:ext>
            </a:extLst>
          </p:cNvPr>
          <p:cNvSpPr txBox="1"/>
          <p:nvPr/>
        </p:nvSpPr>
        <p:spPr bwMode="auto">
          <a:xfrm>
            <a:off x="1943424" y="2694162"/>
            <a:ext cx="58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TZM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123314D-9590-93F7-DE52-12B9A7FEA432}"/>
              </a:ext>
            </a:extLst>
          </p:cNvPr>
          <p:cNvSpPr txBox="1"/>
          <p:nvPr/>
        </p:nvSpPr>
        <p:spPr bwMode="auto">
          <a:xfrm>
            <a:off x="2785027" y="2794678"/>
            <a:ext cx="58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F06E9EC-653D-9708-A41B-CF9565B4FBA2}"/>
              </a:ext>
            </a:extLst>
          </p:cNvPr>
          <p:cNvSpPr txBox="1"/>
          <p:nvPr/>
        </p:nvSpPr>
        <p:spPr bwMode="auto">
          <a:xfrm>
            <a:off x="1513610" y="2735389"/>
            <a:ext cx="58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EFDFF0-021D-CCEB-716F-F70C704167EF}"/>
              </a:ext>
            </a:extLst>
          </p:cNvPr>
          <p:cNvSpPr txBox="1"/>
          <p:nvPr/>
        </p:nvSpPr>
        <p:spPr bwMode="auto">
          <a:xfrm>
            <a:off x="2301336" y="2350412"/>
            <a:ext cx="5824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TZM</a:t>
            </a:r>
            <a:endParaRPr lang="en-GB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484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4326DF-FD13-E81A-C8CA-FA06EF002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 descr="A blue and green rectangle&#10;&#10;Description automatically generated">
            <a:extLst>
              <a:ext uri="{FF2B5EF4-FFF2-40B4-BE49-F238E27FC236}">
                <a16:creationId xmlns:a16="http://schemas.microsoft.com/office/drawing/2014/main" id="{CF91E43B-B800-A99D-9292-89BE50B2D0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38" t="20913" r="13179" b="44231"/>
          <a:stretch/>
        </p:blipFill>
        <p:spPr>
          <a:xfrm>
            <a:off x="1487487" y="1664445"/>
            <a:ext cx="7179895" cy="1126572"/>
          </a:xfrm>
          <a:prstGeom prst="rect">
            <a:avLst/>
          </a:prstGeom>
        </p:spPr>
      </p:pic>
      <p:pic>
        <p:nvPicPr>
          <p:cNvPr id="12" name="Picture 11" descr="A colorful graph of a bar&#10;&#10;Description automatically generated with medium confidence">
            <a:extLst>
              <a:ext uri="{FF2B5EF4-FFF2-40B4-BE49-F238E27FC236}">
                <a16:creationId xmlns:a16="http://schemas.microsoft.com/office/drawing/2014/main" id="{463A2FFE-2F20-A5B5-6F93-0BB54E95A5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961" t="20373" r="4522" b="41286"/>
          <a:stretch/>
        </p:blipFill>
        <p:spPr>
          <a:xfrm>
            <a:off x="1438673" y="2952199"/>
            <a:ext cx="7230842" cy="1098666"/>
          </a:xfrm>
          <a:prstGeom prst="rect">
            <a:avLst/>
          </a:prstGeom>
        </p:spPr>
      </p:pic>
      <p:pic>
        <p:nvPicPr>
          <p:cNvPr id="13" name="Picture 12" descr="A colorful graph of a bar&#10;&#10;Description automatically generated with medium confidence">
            <a:extLst>
              <a:ext uri="{FF2B5EF4-FFF2-40B4-BE49-F238E27FC236}">
                <a16:creationId xmlns:a16="http://schemas.microsoft.com/office/drawing/2014/main" id="{CD05A08D-E4BD-D842-4AEF-122BA04073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373" r="89959" b="41286"/>
          <a:stretch/>
        </p:blipFill>
        <p:spPr>
          <a:xfrm>
            <a:off x="387083" y="2789729"/>
            <a:ext cx="1042292" cy="1348849"/>
          </a:xfrm>
          <a:prstGeom prst="rect">
            <a:avLst/>
          </a:prstGeom>
        </p:spPr>
      </p:pic>
      <p:pic>
        <p:nvPicPr>
          <p:cNvPr id="15" name="Picture 14" descr="A blue rectangular object with black dots&#10;&#10;Description automatically generated">
            <a:extLst>
              <a:ext uri="{FF2B5EF4-FFF2-40B4-BE49-F238E27FC236}">
                <a16:creationId xmlns:a16="http://schemas.microsoft.com/office/drawing/2014/main" id="{6BE60087-EBC0-9039-3576-15EB1382DC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0914" r="75652" b="40746"/>
          <a:stretch/>
        </p:blipFill>
        <p:spPr>
          <a:xfrm>
            <a:off x="1487487" y="4499082"/>
            <a:ext cx="2968558" cy="158417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C7FAD23-EEFA-5ED0-75A9-87E656DD00B1}"/>
              </a:ext>
            </a:extLst>
          </p:cNvPr>
          <p:cNvSpPr/>
          <p:nvPr/>
        </p:nvSpPr>
        <p:spPr>
          <a:xfrm>
            <a:off x="1429375" y="4443714"/>
            <a:ext cx="3290475" cy="1641490"/>
          </a:xfrm>
          <a:prstGeom prst="rect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804BF43-BBC1-0B94-A3FC-D98DB5A933CE}"/>
              </a:ext>
            </a:extLst>
          </p:cNvPr>
          <p:cNvCxnSpPr>
            <a:cxnSpLocks/>
          </p:cNvCxnSpPr>
          <p:nvPr/>
        </p:nvCxnSpPr>
        <p:spPr>
          <a:xfrm flipH="1">
            <a:off x="1434494" y="4066984"/>
            <a:ext cx="10826" cy="35862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355758F-2D02-1576-309F-F02DCC70C849}"/>
              </a:ext>
            </a:extLst>
          </p:cNvPr>
          <p:cNvCxnSpPr>
            <a:cxnSpLocks/>
          </p:cNvCxnSpPr>
          <p:nvPr/>
        </p:nvCxnSpPr>
        <p:spPr>
          <a:xfrm>
            <a:off x="2555482" y="4045159"/>
            <a:ext cx="2164368" cy="38045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138B002-9E00-F87E-42F1-FF21FE324E7C}"/>
              </a:ext>
            </a:extLst>
          </p:cNvPr>
          <p:cNvCxnSpPr>
            <a:cxnSpLocks/>
          </p:cNvCxnSpPr>
          <p:nvPr/>
        </p:nvCxnSpPr>
        <p:spPr>
          <a:xfrm>
            <a:off x="8544272" y="2227731"/>
            <a:ext cx="36004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C6DDD30-D80E-B032-0859-07D2D9E155EF}"/>
                  </a:ext>
                </a:extLst>
              </p:cNvPr>
              <p:cNvSpPr txBox="1"/>
              <p:nvPr/>
            </p:nvSpPr>
            <p:spPr bwMode="auto">
              <a:xfrm>
                <a:off x="8976320" y="1852148"/>
                <a:ext cx="2833716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u="sng" dirty="0"/>
                  <a:t>T</a:t>
                </a:r>
                <a:r>
                  <a:rPr lang="en-GB" b="1" u="sng" dirty="0" err="1"/>
                  <a:t>hermal</a:t>
                </a:r>
                <a:r>
                  <a:rPr lang="en-GB" b="1" u="sng" dirty="0"/>
                  <a:t> simulation</a:t>
                </a:r>
              </a:p>
              <a:p>
                <a:pPr algn="ctr"/>
                <a:r>
                  <a:rPr lang="en-GB" b="1" dirty="0">
                    <a:solidFill>
                      <a:schemeClr val="tx2"/>
                    </a:solidFill>
                  </a:rPr>
                  <a:t>W recrystallizes at 1200-1300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℃.</m:t>
                    </m:r>
                  </m:oMath>
                </a14:m>
                <a:r>
                  <a:rPr lang="en-GB" b="1" dirty="0">
                    <a:solidFill>
                      <a:schemeClr val="tx2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C6DDD30-D80E-B032-0859-07D2D9E155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76320" y="1852148"/>
                <a:ext cx="2833716" cy="923330"/>
              </a:xfrm>
              <a:prstGeom prst="rect">
                <a:avLst/>
              </a:prstGeom>
              <a:blipFill>
                <a:blip r:embed="rId5"/>
                <a:stretch>
                  <a:fillRect l="-1720" t="-3974" r="-1720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A6829BAF-6BC7-09CA-772F-3E2BEB95B906}"/>
              </a:ext>
            </a:extLst>
          </p:cNvPr>
          <p:cNvSpPr txBox="1"/>
          <p:nvPr/>
        </p:nvSpPr>
        <p:spPr bwMode="auto">
          <a:xfrm>
            <a:off x="5338324" y="5059407"/>
            <a:ext cx="21486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Plastic deformation</a:t>
            </a:r>
            <a:endParaRPr lang="en-GB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5D7C380-C8F5-9203-A6A1-AFA7E062D01C}"/>
              </a:ext>
            </a:extLst>
          </p:cNvPr>
          <p:cNvCxnSpPr/>
          <p:nvPr/>
        </p:nvCxnSpPr>
        <p:spPr>
          <a:xfrm>
            <a:off x="4719850" y="5244073"/>
            <a:ext cx="64807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itle 2">
            <a:extLst>
              <a:ext uri="{FF2B5EF4-FFF2-40B4-BE49-F238E27FC236}">
                <a16:creationId xmlns:a16="http://schemas.microsoft.com/office/drawing/2014/main" id="{60752652-E572-53D5-EE79-6EC8A693D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b="1" dirty="0">
                <a:effectLst/>
                <a:latin typeface="Helvetica Neue"/>
              </a:rPr>
              <a:t>WP</a:t>
            </a:r>
            <a:r>
              <a:rPr lang="en-GB" dirty="0">
                <a:latin typeface="Helvetica Neue"/>
              </a:rPr>
              <a:t>3</a:t>
            </a:r>
            <a:r>
              <a:rPr lang="en-GB" b="1" dirty="0">
                <a:effectLst/>
                <a:latin typeface="Helvetica Neue"/>
              </a:rPr>
              <a:t> – BDF Target design</a:t>
            </a:r>
            <a:endParaRPr lang="en-CH" dirty="0">
              <a:latin typeface="Helvetica Neue"/>
            </a:endParaRPr>
          </a:p>
        </p:txBody>
      </p:sp>
      <p:pic>
        <p:nvPicPr>
          <p:cNvPr id="39" name="Picture 38" descr="A blue cylinder with a red arrow&#10;&#10;Description automatically generated">
            <a:extLst>
              <a:ext uri="{FF2B5EF4-FFF2-40B4-BE49-F238E27FC236}">
                <a16:creationId xmlns:a16="http://schemas.microsoft.com/office/drawing/2014/main" id="{1FFEA08B-6FE3-DE27-68E5-E6C840C9AD2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1974" r="92451" b="45381"/>
          <a:stretch/>
        </p:blipFill>
        <p:spPr>
          <a:xfrm>
            <a:off x="381964" y="1586708"/>
            <a:ext cx="745484" cy="1092559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8271B5D-B474-5E18-D425-ED39A8158C85}"/>
              </a:ext>
            </a:extLst>
          </p:cNvPr>
          <p:cNvSpPr txBox="1"/>
          <p:nvPr/>
        </p:nvSpPr>
        <p:spPr bwMode="auto">
          <a:xfrm>
            <a:off x="297523" y="3974479"/>
            <a:ext cx="14294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Eq.Stress</a:t>
            </a:r>
            <a:r>
              <a:rPr lang="en-US" sz="1050" dirty="0"/>
              <a:t> [MPa]</a:t>
            </a:r>
            <a:endParaRPr lang="en-GB" sz="105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1B7CB7A-ABD4-B03B-40B2-47CFD0014772}"/>
              </a:ext>
            </a:extLst>
          </p:cNvPr>
          <p:cNvSpPr txBox="1"/>
          <p:nvPr/>
        </p:nvSpPr>
        <p:spPr bwMode="auto">
          <a:xfrm>
            <a:off x="1487487" y="5838983"/>
            <a:ext cx="1800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Eq.Plastic</a:t>
            </a:r>
            <a:r>
              <a:rPr lang="en-US" sz="1000" dirty="0"/>
              <a:t> strain [mm/mm]</a:t>
            </a:r>
            <a:endParaRPr lang="en-GB" sz="1000" dirty="0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B65F9142-1BFF-AF4E-FBD7-E7B9BB4E56B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0697"/>
          <a:stretch/>
        </p:blipFill>
        <p:spPr>
          <a:xfrm>
            <a:off x="7757740" y="207265"/>
            <a:ext cx="2166555" cy="1306224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82AC9D9E-8334-12EF-DB64-09E13536BDCE}"/>
              </a:ext>
            </a:extLst>
          </p:cNvPr>
          <p:cNvSpPr txBox="1"/>
          <p:nvPr/>
        </p:nvSpPr>
        <p:spPr bwMode="auto">
          <a:xfrm>
            <a:off x="10056440" y="630078"/>
            <a:ext cx="20162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Steady state simulations!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C5A6350A-FA53-6F15-98B1-9E095BE13E0B}"/>
                  </a:ext>
                </a:extLst>
              </p:cNvPr>
              <p:cNvSpPr txBox="1"/>
              <p:nvPr/>
            </p:nvSpPr>
            <p:spPr bwMode="auto">
              <a:xfrm>
                <a:off x="7752184" y="4643908"/>
                <a:ext cx="4164242" cy="1200329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tx2"/>
                    </a:solidFill>
                  </a:rPr>
                  <a:t>These are steady state simulations. After each spill from steady state temperature, the temperature may raise up to 1100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℃.</m:t>
                    </m:r>
                  </m:oMath>
                </a14:m>
                <a:endParaRPr lang="en-GB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C5A6350A-FA53-6F15-98B1-9E095BE13E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752184" y="4643908"/>
                <a:ext cx="4164242" cy="1200329"/>
              </a:xfrm>
              <a:prstGeom prst="rect">
                <a:avLst/>
              </a:prstGeom>
              <a:blipFill>
                <a:blip r:embed="rId8"/>
                <a:stretch>
                  <a:fillRect t="-2513" r="-730" b="-6533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DF98DE2-7FCC-E258-1C41-C1F93D8AA9B9}"/>
              </a:ext>
            </a:extLst>
          </p:cNvPr>
          <p:cNvCxnSpPr>
            <a:cxnSpLocks/>
          </p:cNvCxnSpPr>
          <p:nvPr/>
        </p:nvCxnSpPr>
        <p:spPr>
          <a:xfrm>
            <a:off x="8586591" y="3573016"/>
            <a:ext cx="36004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D89D1EE-51BB-DD12-7C57-BB6D280C3C01}"/>
                  </a:ext>
                </a:extLst>
              </p:cNvPr>
              <p:cNvSpPr txBox="1"/>
              <p:nvPr/>
            </p:nvSpPr>
            <p:spPr bwMode="auto">
              <a:xfrm>
                <a:off x="8904312" y="2893031"/>
                <a:ext cx="3233788" cy="14773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u="sng" dirty="0">
                    <a:latin typeface="+mj-lt"/>
                  </a:rPr>
                  <a:t>Structural</a:t>
                </a:r>
                <a:r>
                  <a:rPr lang="en-GB" b="1" u="sng" dirty="0">
                    <a:latin typeface="+mj-lt"/>
                  </a:rPr>
                  <a:t> simulation</a:t>
                </a:r>
              </a:p>
              <a:p>
                <a:pPr algn="ctr"/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Very high mechanical stresses, with beam-induced plastic deformation in the upstream W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GB" b="1" dirty="0">
                    <a:solidFill>
                      <a:schemeClr val="tx2"/>
                    </a:solidFill>
                    <a:latin typeface="+mj-lt"/>
                  </a:rPr>
                  <a:t> </a:t>
                </a: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D89D1EE-51BB-DD12-7C57-BB6D280C3C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04312" y="2893031"/>
                <a:ext cx="3233788" cy="1477328"/>
              </a:xfrm>
              <a:prstGeom prst="rect">
                <a:avLst/>
              </a:prstGeom>
              <a:blipFill>
                <a:blip r:embed="rId9"/>
                <a:stretch>
                  <a:fillRect l="-1698" t="-2479" r="-2830" b="-57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97EE896-C5F4-4B44-D7EA-F4E15259D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z="1400" dirty="0"/>
              <a:t>HI-ECN3 BDF Target &amp; target complex initial review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43EA7C-FCF7-FEE4-BB9D-9135EEFEB70A}"/>
              </a:ext>
            </a:extLst>
          </p:cNvPr>
          <p:cNvSpPr txBox="1">
            <a:spLocks/>
          </p:cNvSpPr>
          <p:nvPr/>
        </p:nvSpPr>
        <p:spPr bwMode="auto">
          <a:xfrm>
            <a:off x="434011" y="980151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i="1" dirty="0">
                <a:latin typeface="Helvetica Neue"/>
              </a:rPr>
              <a:t>Alternative design – The full W target</a:t>
            </a:r>
            <a:endParaRPr lang="en-CH" sz="3000" i="1" dirty="0">
              <a:latin typeface="Helvetica Neue"/>
            </a:endParaRPr>
          </a:p>
        </p:txBody>
      </p:sp>
      <p:pic>
        <p:nvPicPr>
          <p:cNvPr id="6" name="Picture 5" descr="A blue cylinder with a red arrow&#10;&#10;Description automatically generated">
            <a:extLst>
              <a:ext uri="{FF2B5EF4-FFF2-40B4-BE49-F238E27FC236}">
                <a16:creationId xmlns:a16="http://schemas.microsoft.com/office/drawing/2014/main" id="{C4ED87FB-F7EB-91BD-7E67-CE378F9D780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60" t="20829" r="92451" b="74758"/>
          <a:stretch/>
        </p:blipFill>
        <p:spPr>
          <a:xfrm>
            <a:off x="594630" y="1417417"/>
            <a:ext cx="892857" cy="264506"/>
          </a:xfrm>
          <a:prstGeom prst="rect">
            <a:avLst/>
          </a:prstGeom>
        </p:spPr>
      </p:pic>
      <p:pic>
        <p:nvPicPr>
          <p:cNvPr id="7" name="Picture 6" descr="A blue cylinder with a red arrow&#10;&#10;Description automatically generated">
            <a:extLst>
              <a:ext uri="{FF2B5EF4-FFF2-40B4-BE49-F238E27FC236}">
                <a16:creationId xmlns:a16="http://schemas.microsoft.com/office/drawing/2014/main" id="{35C689DA-B9CE-08CF-F959-477D8EDE216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275" t="50527" r="92451" b="46584"/>
          <a:stretch/>
        </p:blipFill>
        <p:spPr>
          <a:xfrm>
            <a:off x="608941" y="2504743"/>
            <a:ext cx="864233" cy="160467"/>
          </a:xfrm>
          <a:prstGeom prst="rect">
            <a:avLst/>
          </a:prstGeom>
        </p:spPr>
      </p:pic>
      <p:pic>
        <p:nvPicPr>
          <p:cNvPr id="9" name="Picture 8" descr="A colorful graph of a bar&#10;&#10;Description automatically generated with medium confidence">
            <a:extLst>
              <a:ext uri="{FF2B5EF4-FFF2-40B4-BE49-F238E27FC236}">
                <a16:creationId xmlns:a16="http://schemas.microsoft.com/office/drawing/2014/main" id="{B431DBFA-813F-6DF2-8B91-23D7E312B3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95" t="50588" r="91664" b="46543"/>
          <a:stretch/>
        </p:blipFill>
        <p:spPr>
          <a:xfrm>
            <a:off x="594630" y="3839657"/>
            <a:ext cx="850690" cy="134677"/>
          </a:xfrm>
          <a:prstGeom prst="rect">
            <a:avLst/>
          </a:prstGeom>
        </p:spPr>
      </p:pic>
      <p:pic>
        <p:nvPicPr>
          <p:cNvPr id="10" name="Picture 9" descr="A colorful graph of a bar&#10;&#10;Description automatically generated with medium confidence">
            <a:extLst>
              <a:ext uri="{FF2B5EF4-FFF2-40B4-BE49-F238E27FC236}">
                <a16:creationId xmlns:a16="http://schemas.microsoft.com/office/drawing/2014/main" id="{84CE29F3-253C-F1F0-4D83-2E362CAD15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03" t="21099" r="92896" b="74366"/>
          <a:stretch/>
        </p:blipFill>
        <p:spPr>
          <a:xfrm>
            <a:off x="630549" y="2732997"/>
            <a:ext cx="745485" cy="23863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F198A42-2E25-E684-24D9-157C7D27FBF8}"/>
              </a:ext>
            </a:extLst>
          </p:cNvPr>
          <p:cNvSpPr/>
          <p:nvPr/>
        </p:nvSpPr>
        <p:spPr>
          <a:xfrm>
            <a:off x="1445320" y="2893031"/>
            <a:ext cx="1110162" cy="1152128"/>
          </a:xfrm>
          <a:prstGeom prst="rect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D15FA87-DCA3-534D-347B-BA5756E1309D}"/>
              </a:ext>
            </a:extLst>
          </p:cNvPr>
          <p:cNvSpPr txBox="1"/>
          <p:nvPr/>
        </p:nvSpPr>
        <p:spPr bwMode="auto">
          <a:xfrm>
            <a:off x="809406" y="1605663"/>
            <a:ext cx="17767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Temperature [Cº]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6654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DCD43E-5B17-7D1E-AECC-C22A05ABB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174C2D08-EDDA-1DA1-539A-8523B20DD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b="1" dirty="0">
                <a:effectLst/>
                <a:latin typeface="Helvetica Neue"/>
              </a:rPr>
              <a:t>WP</a:t>
            </a:r>
            <a:r>
              <a:rPr lang="en-GB" dirty="0">
                <a:latin typeface="Helvetica Neue"/>
              </a:rPr>
              <a:t>3</a:t>
            </a:r>
            <a:r>
              <a:rPr lang="en-GB" b="1" dirty="0">
                <a:effectLst/>
                <a:latin typeface="Helvetica Neue"/>
              </a:rPr>
              <a:t> – BDF Target design</a:t>
            </a:r>
            <a:endParaRPr lang="en-CH" dirty="0">
              <a:latin typeface="Helvetica Neue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9CFCC83E-A6BC-F5A8-29B0-C6084AFF3A3E}"/>
              </a:ext>
            </a:extLst>
          </p:cNvPr>
          <p:cNvSpPr txBox="1">
            <a:spLocks/>
          </p:cNvSpPr>
          <p:nvPr/>
        </p:nvSpPr>
        <p:spPr bwMode="auto">
          <a:xfrm>
            <a:off x="434011" y="980151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i="1" dirty="0">
                <a:latin typeface="Helvetica Neue"/>
              </a:rPr>
              <a:t>Alternative design – The full W target</a:t>
            </a:r>
            <a:endParaRPr lang="en-CH" sz="3000" i="1" dirty="0">
              <a:latin typeface="Helvetica Neue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8054867-B18A-4A47-F3FF-AFC0084ED12E}"/>
              </a:ext>
            </a:extLst>
          </p:cNvPr>
          <p:cNvSpPr/>
          <p:nvPr/>
        </p:nvSpPr>
        <p:spPr>
          <a:xfrm>
            <a:off x="667109" y="2132856"/>
            <a:ext cx="10857781" cy="1910199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A full W target core has improved physics performance…</a:t>
            </a:r>
          </a:p>
          <a:p>
            <a:pPr algn="ctr"/>
            <a:r>
              <a:rPr lang="en-US" sz="2000" b="1" dirty="0"/>
              <a:t>..but the temperature in the W discs, and the beam-induced mechanical stresses must be reduced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3A7F74-4F7E-81A1-3C26-1774E55DD62F}"/>
              </a:ext>
            </a:extLst>
          </p:cNvPr>
          <p:cNvSpPr txBox="1"/>
          <p:nvPr/>
        </p:nvSpPr>
        <p:spPr bwMode="auto">
          <a:xfrm>
            <a:off x="667108" y="4410838"/>
            <a:ext cx="108577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b="1" i="1" dirty="0">
                <a:solidFill>
                  <a:schemeClr val="tx2"/>
                </a:solidFill>
              </a:rPr>
              <a:t>- Currently, we are exploring alternatives to optimize the design of the full W target… </a:t>
            </a:r>
          </a:p>
        </p:txBody>
      </p:sp>
    </p:spTree>
    <p:extLst>
      <p:ext uri="{BB962C8B-B14F-4D97-AF65-F5344CB8AC3E}">
        <p14:creationId xmlns:p14="http://schemas.microsoft.com/office/powerpoint/2010/main" val="1104959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7F6245-8A74-470B-7208-2FD5B8022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42798439-412D-1ADD-3E79-416113E78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b="1" dirty="0">
                <a:effectLst/>
                <a:latin typeface="Helvetica Neue"/>
              </a:rPr>
              <a:t>WP</a:t>
            </a:r>
            <a:r>
              <a:rPr lang="en-GB" dirty="0">
                <a:latin typeface="Helvetica Neue"/>
              </a:rPr>
              <a:t>3</a:t>
            </a:r>
            <a:r>
              <a:rPr lang="en-GB" b="1" dirty="0">
                <a:effectLst/>
                <a:latin typeface="Helvetica Neue"/>
              </a:rPr>
              <a:t> – BDF Target design</a:t>
            </a:r>
            <a:endParaRPr lang="en-CH" dirty="0">
              <a:latin typeface="Helvetica Neue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C457506-E294-6B91-209A-BE9CE6680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4909" y="1412776"/>
            <a:ext cx="3058640" cy="1471939"/>
          </a:xfrm>
          <a:prstGeom prst="rect">
            <a:avLst/>
          </a:prstGeom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FB14BB44-F219-4552-AD87-82AC7791CF5A}"/>
              </a:ext>
            </a:extLst>
          </p:cNvPr>
          <p:cNvSpPr txBox="1">
            <a:spLocks/>
          </p:cNvSpPr>
          <p:nvPr/>
        </p:nvSpPr>
        <p:spPr bwMode="auto">
          <a:xfrm>
            <a:off x="434011" y="980151"/>
            <a:ext cx="11376025" cy="7493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i="1" dirty="0">
                <a:latin typeface="Helvetica Neue"/>
              </a:rPr>
              <a:t>Alternative design – The full W target (exploring other options)</a:t>
            </a:r>
            <a:endParaRPr lang="en-CH" sz="3000" i="1" dirty="0">
              <a:latin typeface="Helvetica Neue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69A198A-4794-B555-FD67-24CC0CC07526}"/>
              </a:ext>
            </a:extLst>
          </p:cNvPr>
          <p:cNvSpPr/>
          <p:nvPr/>
        </p:nvSpPr>
        <p:spPr>
          <a:xfrm>
            <a:off x="256207" y="2793674"/>
            <a:ext cx="4464496" cy="194421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DD1448D-0D1D-85F5-6DB2-5FF8B93405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13" b="89557" l="4706" r="98824">
                        <a14:foregroundMark x1="10431" y1="66772" x2="10275" y2="81646"/>
                        <a14:foregroundMark x1="4863" y1="66139" x2="4706" y2="83703"/>
                        <a14:foregroundMark x1="92549" y1="11551" x2="94686" y2="36342"/>
                        <a14:foregroundMark x1="98824" y1="25633" x2="98824" y2="24209"/>
                        <a14:foregroundMark x1="91216" y1="6487" x2="87765" y2="6013"/>
                        <a14:backgroundMark x1="94588" y1="40032" x2="95922" y2="39399"/>
                        <a14:backgroundMark x1="94902" y1="39715" x2="95216" y2="37658"/>
                        <a14:backgroundMark x1="93882" y1="38766" x2="96941" y2="3734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8295" y="2948115"/>
            <a:ext cx="3593175" cy="1781087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1C62B74-9037-B62E-C890-55AB8575AEC1}"/>
              </a:ext>
            </a:extLst>
          </p:cNvPr>
          <p:cNvCxnSpPr>
            <a:cxnSpLocks/>
          </p:cNvCxnSpPr>
          <p:nvPr/>
        </p:nvCxnSpPr>
        <p:spPr>
          <a:xfrm flipV="1">
            <a:off x="2063552" y="3249689"/>
            <a:ext cx="1110053" cy="359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84FA2B9-239F-F3A1-906E-EA92FEE56A55}"/>
              </a:ext>
            </a:extLst>
          </p:cNvPr>
          <p:cNvSpPr txBox="1"/>
          <p:nvPr/>
        </p:nvSpPr>
        <p:spPr bwMode="auto">
          <a:xfrm rot="20428306">
            <a:off x="2366852" y="4075498"/>
            <a:ext cx="1913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Water cooling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F8C050-2F37-62AF-4139-10148FAC6827}"/>
              </a:ext>
            </a:extLst>
          </p:cNvPr>
          <p:cNvSpPr txBox="1"/>
          <p:nvPr/>
        </p:nvSpPr>
        <p:spPr bwMode="auto">
          <a:xfrm rot="20428306">
            <a:off x="1812388" y="3041377"/>
            <a:ext cx="1913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Water cooling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7F60693-5AE9-07DF-4B11-B952B9AF178B}"/>
              </a:ext>
            </a:extLst>
          </p:cNvPr>
          <p:cNvSpPr txBox="1"/>
          <p:nvPr/>
        </p:nvSpPr>
        <p:spPr bwMode="auto">
          <a:xfrm rot="20306719">
            <a:off x="278033" y="4034994"/>
            <a:ext cx="900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Beam direction</a:t>
            </a:r>
            <a:endParaRPr lang="en-GB" sz="14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BD1069C-3401-BD6E-24F3-A9F47F27F5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4836" y="2942941"/>
            <a:ext cx="3015420" cy="149417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9B16273-A561-D12E-7526-BBB6A8E472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13" b="89557" l="4706" r="98824">
                        <a14:foregroundMark x1="10431" y1="66772" x2="10275" y2="81646"/>
                        <a14:foregroundMark x1="4863" y1="66139" x2="4706" y2="83703"/>
                        <a14:foregroundMark x1="92549" y1="11551" x2="94686" y2="36342"/>
                        <a14:foregroundMark x1="98824" y1="25633" x2="98824" y2="24209"/>
                        <a14:foregroundMark x1="91216" y1="6487" x2="87765" y2="6013"/>
                        <a14:backgroundMark x1="94588" y1="40032" x2="95922" y2="39399"/>
                        <a14:backgroundMark x1="94902" y1="39715" x2="95216" y2="37658"/>
                        <a14:backgroundMark x1="93882" y1="38766" x2="96941" y2="3734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46869" y="4437112"/>
            <a:ext cx="3014349" cy="1494171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1157ADAD-9E1B-04AB-3572-916B092CA3A0}"/>
              </a:ext>
            </a:extLst>
          </p:cNvPr>
          <p:cNvSpPr txBox="1"/>
          <p:nvPr/>
        </p:nvSpPr>
        <p:spPr bwMode="auto">
          <a:xfrm>
            <a:off x="8760296" y="1354811"/>
            <a:ext cx="29855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Single core W-target TZM shell</a:t>
            </a:r>
          </a:p>
          <a:p>
            <a:pPr algn="ctr"/>
            <a:r>
              <a:rPr lang="en-US" b="1" i="1" dirty="0">
                <a:solidFill>
                  <a:schemeClr val="tx2"/>
                </a:solidFill>
              </a:rPr>
              <a:t>To improve the mechanical behavior in the W core.</a:t>
            </a:r>
            <a:endParaRPr lang="en-GB" b="1" i="1" dirty="0">
              <a:solidFill>
                <a:schemeClr val="tx2"/>
              </a:solidFill>
            </a:endParaRPr>
          </a:p>
        </p:txBody>
      </p:sp>
      <p:sp>
        <p:nvSpPr>
          <p:cNvPr id="65" name="Left Brace 64">
            <a:extLst>
              <a:ext uri="{FF2B5EF4-FFF2-40B4-BE49-F238E27FC236}">
                <a16:creationId xmlns:a16="http://schemas.microsoft.com/office/drawing/2014/main" id="{C26C9D3C-C8AB-08CA-232A-9772E5EC952A}"/>
              </a:ext>
            </a:extLst>
          </p:cNvPr>
          <p:cNvSpPr/>
          <p:nvPr/>
        </p:nvSpPr>
        <p:spPr>
          <a:xfrm>
            <a:off x="4797166" y="2045893"/>
            <a:ext cx="368956" cy="3615356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A84C2B0-C984-2DF5-0C67-2769399226F6}"/>
              </a:ext>
            </a:extLst>
          </p:cNvPr>
          <p:cNvSpPr txBox="1"/>
          <p:nvPr/>
        </p:nvSpPr>
        <p:spPr bwMode="auto">
          <a:xfrm>
            <a:off x="8798503" y="2749682"/>
            <a:ext cx="29855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W-target – Ta shell</a:t>
            </a:r>
          </a:p>
          <a:p>
            <a:pPr algn="ctr"/>
            <a:r>
              <a:rPr lang="en-US" b="1" i="1" dirty="0">
                <a:solidFill>
                  <a:schemeClr val="tx2"/>
                </a:solidFill>
              </a:rPr>
              <a:t>To improve the mechanical behavior in the shell.</a:t>
            </a:r>
            <a:endParaRPr lang="en-GB" b="1" i="1" dirty="0">
              <a:solidFill>
                <a:schemeClr val="tx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B10CDF6-CF23-7604-24F4-920C925D70E7}"/>
              </a:ext>
            </a:extLst>
          </p:cNvPr>
          <p:cNvSpPr txBox="1"/>
          <p:nvPr/>
        </p:nvSpPr>
        <p:spPr bwMode="auto">
          <a:xfrm>
            <a:off x="8851316" y="4144553"/>
            <a:ext cx="29855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W-target – TZM shell</a:t>
            </a:r>
          </a:p>
          <a:p>
            <a:pPr algn="ctr"/>
            <a:r>
              <a:rPr lang="en-US" b="1" u="sng" dirty="0"/>
              <a:t>+ Upstream cooling</a:t>
            </a:r>
          </a:p>
          <a:p>
            <a:pPr algn="ctr"/>
            <a:r>
              <a:rPr lang="en-US" b="1" i="1" dirty="0">
                <a:solidFill>
                  <a:schemeClr val="tx2"/>
                </a:solidFill>
              </a:rPr>
              <a:t>To reduce the upstream temperatures and therefore, beam-induced stresses.</a:t>
            </a:r>
            <a:endParaRPr lang="en-GB" b="1" i="1" dirty="0">
              <a:solidFill>
                <a:schemeClr val="tx2"/>
              </a:solidFill>
            </a:endParaRP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239FDF7F-0689-7F18-C251-3A8418CD40F7}"/>
              </a:ext>
            </a:extLst>
          </p:cNvPr>
          <p:cNvCxnSpPr>
            <a:cxnSpLocks/>
          </p:cNvCxnSpPr>
          <p:nvPr/>
        </p:nvCxnSpPr>
        <p:spPr>
          <a:xfrm flipV="1">
            <a:off x="2422897" y="4014963"/>
            <a:ext cx="1080815" cy="368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C5FFD0EB-B463-6842-934E-5A748F0677C8}"/>
              </a:ext>
            </a:extLst>
          </p:cNvPr>
          <p:cNvCxnSpPr>
            <a:cxnSpLocks/>
          </p:cNvCxnSpPr>
          <p:nvPr/>
        </p:nvCxnSpPr>
        <p:spPr>
          <a:xfrm flipV="1">
            <a:off x="5833413" y="1731517"/>
            <a:ext cx="1080815" cy="368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B41D8C16-04EA-8224-3349-E290E8AF60AD}"/>
              </a:ext>
            </a:extLst>
          </p:cNvPr>
          <p:cNvCxnSpPr>
            <a:cxnSpLocks/>
          </p:cNvCxnSpPr>
          <p:nvPr/>
        </p:nvCxnSpPr>
        <p:spPr>
          <a:xfrm flipV="1">
            <a:off x="6023992" y="2468666"/>
            <a:ext cx="1080815" cy="368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F521161-7EC8-E5D0-92C1-F9ABA1BA4973}"/>
              </a:ext>
            </a:extLst>
          </p:cNvPr>
          <p:cNvCxnSpPr>
            <a:cxnSpLocks/>
          </p:cNvCxnSpPr>
          <p:nvPr/>
        </p:nvCxnSpPr>
        <p:spPr>
          <a:xfrm flipV="1">
            <a:off x="5852271" y="3254551"/>
            <a:ext cx="1080815" cy="368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BD56285B-8DB4-112B-39EF-AC1429607DC2}"/>
              </a:ext>
            </a:extLst>
          </p:cNvPr>
          <p:cNvCxnSpPr>
            <a:cxnSpLocks/>
          </p:cNvCxnSpPr>
          <p:nvPr/>
        </p:nvCxnSpPr>
        <p:spPr>
          <a:xfrm flipV="1">
            <a:off x="6042850" y="3991700"/>
            <a:ext cx="1080815" cy="368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D20076A1-FCB1-9F23-C755-731CC04F76E1}"/>
              </a:ext>
            </a:extLst>
          </p:cNvPr>
          <p:cNvCxnSpPr>
            <a:cxnSpLocks/>
          </p:cNvCxnSpPr>
          <p:nvPr/>
        </p:nvCxnSpPr>
        <p:spPr>
          <a:xfrm flipV="1">
            <a:off x="5852271" y="4748722"/>
            <a:ext cx="1080815" cy="368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A4DF3365-48B2-0616-8AFF-DDD3097DAF0D}"/>
              </a:ext>
            </a:extLst>
          </p:cNvPr>
          <p:cNvCxnSpPr>
            <a:cxnSpLocks/>
          </p:cNvCxnSpPr>
          <p:nvPr/>
        </p:nvCxnSpPr>
        <p:spPr>
          <a:xfrm flipV="1">
            <a:off x="6042850" y="5485871"/>
            <a:ext cx="1080815" cy="368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3E4CD0BB-235B-640E-6A95-AF4A66B244D9}"/>
              </a:ext>
            </a:extLst>
          </p:cNvPr>
          <p:cNvCxnSpPr>
            <a:cxnSpLocks/>
          </p:cNvCxnSpPr>
          <p:nvPr/>
        </p:nvCxnSpPr>
        <p:spPr>
          <a:xfrm flipV="1">
            <a:off x="5591944" y="5184197"/>
            <a:ext cx="0" cy="6982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18AE155E-1C0D-BBF2-28F9-8254EABAEFA8}"/>
              </a:ext>
            </a:extLst>
          </p:cNvPr>
          <p:cNvCxnSpPr>
            <a:cxnSpLocks/>
          </p:cNvCxnSpPr>
          <p:nvPr/>
        </p:nvCxnSpPr>
        <p:spPr>
          <a:xfrm flipV="1">
            <a:off x="5735960" y="5184197"/>
            <a:ext cx="0" cy="6982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C622077F-D860-1040-4B49-6E1B9DCAFB28}"/>
              </a:ext>
            </a:extLst>
          </p:cNvPr>
          <p:cNvCxnSpPr>
            <a:cxnSpLocks/>
          </p:cNvCxnSpPr>
          <p:nvPr/>
        </p:nvCxnSpPr>
        <p:spPr>
          <a:xfrm flipV="1">
            <a:off x="5879976" y="5184197"/>
            <a:ext cx="0" cy="6982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7B5737AC-3046-B825-A1B9-B1C707363022}"/>
              </a:ext>
            </a:extLst>
          </p:cNvPr>
          <p:cNvSpPr txBox="1"/>
          <p:nvPr/>
        </p:nvSpPr>
        <p:spPr bwMode="auto">
          <a:xfrm>
            <a:off x="589741" y="4886699"/>
            <a:ext cx="3799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Alternative designs: Full W core</a:t>
            </a:r>
            <a:endParaRPr lang="en-GB" sz="1600" i="1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AE48BCA-CD9E-D1A9-49AA-B11147770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z="1400" dirty="0"/>
              <a:t>HI-ECN3 BDF Target &amp; target complex initial review</a:t>
            </a:r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33A286C-44DC-1880-5156-D477D8DA31D7}"/>
              </a:ext>
            </a:extLst>
          </p:cNvPr>
          <p:cNvCxnSpPr>
            <a:cxnSpLocks/>
          </p:cNvCxnSpPr>
          <p:nvPr/>
        </p:nvCxnSpPr>
        <p:spPr>
          <a:xfrm flipV="1">
            <a:off x="551384" y="4287950"/>
            <a:ext cx="849637" cy="3288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CD68E30-FE22-3DB3-9868-BFE29726F9BD}"/>
              </a:ext>
            </a:extLst>
          </p:cNvPr>
          <p:cNvSpPr txBox="1"/>
          <p:nvPr/>
        </p:nvSpPr>
        <p:spPr bwMode="auto">
          <a:xfrm rot="20660636">
            <a:off x="5907401" y="1650714"/>
            <a:ext cx="760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28D03D-62D9-6A80-7333-AF005005D700}"/>
              </a:ext>
            </a:extLst>
          </p:cNvPr>
          <p:cNvSpPr txBox="1"/>
          <p:nvPr/>
        </p:nvSpPr>
        <p:spPr bwMode="auto">
          <a:xfrm rot="20660636">
            <a:off x="5955521" y="3140546"/>
            <a:ext cx="760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endParaRPr lang="en-GB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D5F2DB-E543-431D-5B2F-23E9CB187104}"/>
              </a:ext>
            </a:extLst>
          </p:cNvPr>
          <p:cNvSpPr txBox="1"/>
          <p:nvPr/>
        </p:nvSpPr>
        <p:spPr bwMode="auto">
          <a:xfrm rot="20660636">
            <a:off x="5955522" y="4605249"/>
            <a:ext cx="760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endParaRPr lang="en-GB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8F7434B-0DF4-B0C3-91C4-98F82356D14E}"/>
              </a:ext>
            </a:extLst>
          </p:cNvPr>
          <p:cNvSpPr txBox="1"/>
          <p:nvPr/>
        </p:nvSpPr>
        <p:spPr bwMode="auto">
          <a:xfrm rot="20660636">
            <a:off x="5499815" y="5854532"/>
            <a:ext cx="760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612292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AB2A75-A6AC-1370-0A9E-C2373B94C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F95BB7-118D-7A4D-4E6A-E26DD4A8E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10592717-AA8D-F44C-BB9F-183596F96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b="1" dirty="0">
                <a:effectLst/>
                <a:latin typeface="Helvetica Neue"/>
              </a:rPr>
              <a:t>WP</a:t>
            </a:r>
            <a:r>
              <a:rPr lang="en-GB" dirty="0">
                <a:latin typeface="Helvetica Neue"/>
              </a:rPr>
              <a:t>3</a:t>
            </a:r>
            <a:r>
              <a:rPr lang="en-GB" b="1" dirty="0">
                <a:effectLst/>
                <a:latin typeface="Helvetica Neue"/>
              </a:rPr>
              <a:t> – BDF Target design</a:t>
            </a:r>
            <a:endParaRPr lang="en-CH" dirty="0">
              <a:latin typeface="Helvetica Neue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4B24B27-9621-2D60-9DB8-9EE41CC082D0}"/>
              </a:ext>
            </a:extLst>
          </p:cNvPr>
          <p:cNvSpPr/>
          <p:nvPr/>
        </p:nvSpPr>
        <p:spPr>
          <a:xfrm>
            <a:off x="256207" y="2793674"/>
            <a:ext cx="4464496" cy="194421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50577E-FEC1-A4EB-1CE0-BBCD33C737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013" b="89557" l="4706" r="98824">
                        <a14:foregroundMark x1="10431" y1="66772" x2="10275" y2="81646"/>
                        <a14:foregroundMark x1="4863" y1="66139" x2="4706" y2="83703"/>
                        <a14:foregroundMark x1="92549" y1="11551" x2="94686" y2="36342"/>
                        <a14:foregroundMark x1="98824" y1="25633" x2="98824" y2="24209"/>
                        <a14:foregroundMark x1="91216" y1="6487" x2="87765" y2="6013"/>
                        <a14:backgroundMark x1="94588" y1="40032" x2="95922" y2="39399"/>
                        <a14:backgroundMark x1="94902" y1="39715" x2="95216" y2="37658"/>
                        <a14:backgroundMark x1="93882" y1="38766" x2="96941" y2="3734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8295" y="2948115"/>
            <a:ext cx="3593175" cy="1781087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2F191AF-F1C1-49F7-6B2C-99BCD569AE07}"/>
              </a:ext>
            </a:extLst>
          </p:cNvPr>
          <p:cNvCxnSpPr>
            <a:cxnSpLocks/>
          </p:cNvCxnSpPr>
          <p:nvPr/>
        </p:nvCxnSpPr>
        <p:spPr>
          <a:xfrm flipV="1">
            <a:off x="2063552" y="3249689"/>
            <a:ext cx="1110053" cy="359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74F1BED-699A-438E-40CB-E981217142B5}"/>
              </a:ext>
            </a:extLst>
          </p:cNvPr>
          <p:cNvSpPr txBox="1"/>
          <p:nvPr/>
        </p:nvSpPr>
        <p:spPr bwMode="auto">
          <a:xfrm rot="20428306">
            <a:off x="2366852" y="4075498"/>
            <a:ext cx="1913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Water cooling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F181C8-5EE3-BE49-7ED0-BC1CBB5169AD}"/>
              </a:ext>
            </a:extLst>
          </p:cNvPr>
          <p:cNvSpPr txBox="1"/>
          <p:nvPr/>
        </p:nvSpPr>
        <p:spPr bwMode="auto">
          <a:xfrm rot="20428306">
            <a:off x="1812388" y="3041377"/>
            <a:ext cx="1913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Water cooling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0755F87-7883-E109-0186-90FFA0E91743}"/>
              </a:ext>
            </a:extLst>
          </p:cNvPr>
          <p:cNvSpPr txBox="1"/>
          <p:nvPr/>
        </p:nvSpPr>
        <p:spPr bwMode="auto">
          <a:xfrm rot="20306719">
            <a:off x="278033" y="4034994"/>
            <a:ext cx="900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Beam direction</a:t>
            </a:r>
            <a:endParaRPr lang="en-GB" sz="14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C4D93EF-CC0D-E5EB-D6C3-AF15A456BEC5}"/>
              </a:ext>
            </a:extLst>
          </p:cNvPr>
          <p:cNvSpPr txBox="1"/>
          <p:nvPr/>
        </p:nvSpPr>
        <p:spPr bwMode="auto">
          <a:xfrm>
            <a:off x="8760296" y="1712339"/>
            <a:ext cx="29855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Single core W-target TZM shell</a:t>
            </a:r>
          </a:p>
          <a:p>
            <a:pPr algn="ctr"/>
            <a:r>
              <a:rPr lang="en-US" b="1" i="1" dirty="0">
                <a:solidFill>
                  <a:schemeClr val="tx2"/>
                </a:solidFill>
                <a:latin typeface="+mj-lt"/>
              </a:rPr>
              <a:t>Similar stresses in core.</a:t>
            </a:r>
            <a:endParaRPr lang="en-GB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5" name="Left Brace 64">
            <a:extLst>
              <a:ext uri="{FF2B5EF4-FFF2-40B4-BE49-F238E27FC236}">
                <a16:creationId xmlns:a16="http://schemas.microsoft.com/office/drawing/2014/main" id="{BD93FBFC-3982-1145-2C6B-27D4C6E12EF2}"/>
              </a:ext>
            </a:extLst>
          </p:cNvPr>
          <p:cNvSpPr/>
          <p:nvPr/>
        </p:nvSpPr>
        <p:spPr>
          <a:xfrm>
            <a:off x="4797166" y="2045893"/>
            <a:ext cx="368956" cy="3615356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15459F9-79CA-C620-D3A2-206A433F1F21}"/>
              </a:ext>
            </a:extLst>
          </p:cNvPr>
          <p:cNvSpPr txBox="1"/>
          <p:nvPr/>
        </p:nvSpPr>
        <p:spPr bwMode="auto">
          <a:xfrm>
            <a:off x="8883267" y="3048642"/>
            <a:ext cx="29855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latin typeface="+mj-lt"/>
              </a:rPr>
              <a:t>Ta shell</a:t>
            </a:r>
          </a:p>
          <a:p>
            <a:pPr algn="ctr"/>
            <a:r>
              <a:rPr lang="en-US" b="1" i="1" dirty="0">
                <a:solidFill>
                  <a:schemeClr val="tx2"/>
                </a:solidFill>
                <a:latin typeface="+mj-lt"/>
              </a:rPr>
              <a:t>Unacceptable mechanical stresses for Ta.</a:t>
            </a:r>
            <a:endParaRPr lang="en-GB" b="1" i="1" dirty="0">
              <a:solidFill>
                <a:schemeClr val="tx2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F7AC6A94-D240-F3D8-D0C0-16EFA79EB1F9}"/>
                  </a:ext>
                </a:extLst>
              </p:cNvPr>
              <p:cNvSpPr txBox="1"/>
              <p:nvPr/>
            </p:nvSpPr>
            <p:spPr bwMode="auto">
              <a:xfrm>
                <a:off x="8883267" y="4631166"/>
                <a:ext cx="298551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u="sng" dirty="0">
                    <a:latin typeface="+mj-lt"/>
                  </a:rPr>
                  <a:t>TZM shell + Upstream cooling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 </m:t>
                    </m:r>
                  </m:oMath>
                </a14:m>
                <a:r>
                  <a:rPr lang="en-US" b="1" i="1" dirty="0">
                    <a:solidFill>
                      <a:schemeClr val="tx2"/>
                    </a:solidFill>
                    <a:latin typeface="+mj-lt"/>
                  </a:rPr>
                  <a:t>Temperature reduction. </a:t>
                </a:r>
                <a:endParaRPr lang="en-GB" b="1" i="1" dirty="0">
                  <a:solidFill>
                    <a:schemeClr val="tx2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F7AC6A94-D240-F3D8-D0C0-16EFA79EB1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83267" y="4631166"/>
                <a:ext cx="2985510" cy="1200329"/>
              </a:xfrm>
              <a:prstGeom prst="rect">
                <a:avLst/>
              </a:prstGeom>
              <a:blipFill>
                <a:blip r:embed="rId4"/>
                <a:stretch>
                  <a:fillRect t="-3046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0BB6D003-DF8E-1760-E2EE-04D0AC11B86E}"/>
              </a:ext>
            </a:extLst>
          </p:cNvPr>
          <p:cNvCxnSpPr>
            <a:cxnSpLocks/>
          </p:cNvCxnSpPr>
          <p:nvPr/>
        </p:nvCxnSpPr>
        <p:spPr>
          <a:xfrm flipV="1">
            <a:off x="2422897" y="4014963"/>
            <a:ext cx="1080815" cy="368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 black and white image of a person's face&#10;&#10;Description automatically generated with medium confidence">
            <a:extLst>
              <a:ext uri="{FF2B5EF4-FFF2-40B4-BE49-F238E27FC236}">
                <a16:creationId xmlns:a16="http://schemas.microsoft.com/office/drawing/2014/main" id="{04A41EB3-DE52-2931-D0D6-718D46AFB10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1605" r="71634" b="44531"/>
          <a:stretch/>
        </p:blipFill>
        <p:spPr>
          <a:xfrm>
            <a:off x="5293760" y="1801688"/>
            <a:ext cx="2758292" cy="1211088"/>
          </a:xfrm>
          <a:prstGeom prst="rect">
            <a:avLst/>
          </a:prstGeom>
        </p:spPr>
      </p:pic>
      <p:pic>
        <p:nvPicPr>
          <p:cNvPr id="5" name="Picture 4" descr="A black and white image of a person&#10;&#10;Description automatically generated with medium confidence">
            <a:extLst>
              <a:ext uri="{FF2B5EF4-FFF2-40B4-BE49-F238E27FC236}">
                <a16:creationId xmlns:a16="http://schemas.microsoft.com/office/drawing/2014/main" id="{2FD05F89-20EF-D927-EB8B-759F73D05CB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1606" r="67867" b="45107"/>
          <a:stretch/>
        </p:blipFill>
        <p:spPr>
          <a:xfrm>
            <a:off x="5281394" y="3347767"/>
            <a:ext cx="3076797" cy="1080161"/>
          </a:xfrm>
          <a:prstGeom prst="rect">
            <a:avLst/>
          </a:prstGeom>
        </p:spPr>
      </p:pic>
      <p:pic>
        <p:nvPicPr>
          <p:cNvPr id="11" name="Picture 10" descr="A white background with black lines&#10;&#10;Description automatically generated">
            <a:extLst>
              <a:ext uri="{FF2B5EF4-FFF2-40B4-BE49-F238E27FC236}">
                <a16:creationId xmlns:a16="http://schemas.microsoft.com/office/drawing/2014/main" id="{36EBF7D0-1773-4B23-9BBF-64175A519F3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0373" r="66668" b="42725"/>
          <a:stretch/>
        </p:blipFill>
        <p:spPr>
          <a:xfrm>
            <a:off x="5293760" y="4822471"/>
            <a:ext cx="3076798" cy="115438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0A90C0F-859B-54A2-8F77-E7C94B238B0F}"/>
              </a:ext>
            </a:extLst>
          </p:cNvPr>
          <p:cNvSpPr txBox="1"/>
          <p:nvPr/>
        </p:nvSpPr>
        <p:spPr bwMode="auto">
          <a:xfrm>
            <a:off x="5318463" y="5853748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Temperature [Cº]</a:t>
            </a:r>
            <a:endParaRPr lang="en-GB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CB4630-D2B7-E2F7-26CF-A40BBD8DB0D3}"/>
              </a:ext>
            </a:extLst>
          </p:cNvPr>
          <p:cNvSpPr txBox="1"/>
          <p:nvPr/>
        </p:nvSpPr>
        <p:spPr bwMode="auto">
          <a:xfrm>
            <a:off x="5293760" y="4427928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Eq.Stress</a:t>
            </a:r>
            <a:r>
              <a:rPr lang="en-US" sz="1000" dirty="0"/>
              <a:t> [MPa]</a:t>
            </a:r>
            <a:endParaRPr lang="en-GB" sz="1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F525A7B-FADB-D2C9-5B43-B699CECA16FE}"/>
              </a:ext>
            </a:extLst>
          </p:cNvPr>
          <p:cNvSpPr txBox="1"/>
          <p:nvPr/>
        </p:nvSpPr>
        <p:spPr bwMode="auto">
          <a:xfrm>
            <a:off x="5281394" y="2961881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Eq.Stress</a:t>
            </a:r>
            <a:r>
              <a:rPr lang="en-US" sz="1000" dirty="0"/>
              <a:t> [MPa]</a:t>
            </a:r>
            <a:endParaRPr lang="en-GB" sz="1000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38B9FB3-2DC2-83D0-4AAA-49F0C241F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z="1400" dirty="0"/>
              <a:t>HI-ECN3 BDF Target &amp; target complex initial review</a:t>
            </a:r>
            <a:endParaRPr lang="en-US" dirty="0"/>
          </a:p>
        </p:txBody>
      </p:sp>
      <p:sp>
        <p:nvSpPr>
          <p:cNvPr id="20" name="Title 2">
            <a:extLst>
              <a:ext uri="{FF2B5EF4-FFF2-40B4-BE49-F238E27FC236}">
                <a16:creationId xmlns:a16="http://schemas.microsoft.com/office/drawing/2014/main" id="{9E29F1B6-A210-408F-C844-F3841247E524}"/>
              </a:ext>
            </a:extLst>
          </p:cNvPr>
          <p:cNvSpPr txBox="1">
            <a:spLocks/>
          </p:cNvSpPr>
          <p:nvPr/>
        </p:nvSpPr>
        <p:spPr bwMode="auto">
          <a:xfrm>
            <a:off x="434011" y="980151"/>
            <a:ext cx="11376025" cy="7493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i="1" dirty="0">
                <a:latin typeface="Helvetica Neue"/>
              </a:rPr>
              <a:t>Alternative design – The full W target (exploring other options)</a:t>
            </a:r>
            <a:endParaRPr lang="en-CH" sz="3000" i="1" dirty="0">
              <a:latin typeface="Helvetica Neue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50AC816-6C2F-2292-3071-2DC39CF8A99A}"/>
              </a:ext>
            </a:extLst>
          </p:cNvPr>
          <p:cNvCxnSpPr>
            <a:cxnSpLocks/>
          </p:cNvCxnSpPr>
          <p:nvPr/>
        </p:nvCxnSpPr>
        <p:spPr>
          <a:xfrm flipV="1">
            <a:off x="551384" y="4287950"/>
            <a:ext cx="849637" cy="3288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6B71F35-A5E6-5098-22CA-CEDB2CF09D29}"/>
              </a:ext>
            </a:extLst>
          </p:cNvPr>
          <p:cNvSpPr txBox="1"/>
          <p:nvPr/>
        </p:nvSpPr>
        <p:spPr bwMode="auto">
          <a:xfrm>
            <a:off x="589741" y="4886699"/>
            <a:ext cx="3799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Alternative designs: Full W core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7751231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86D860-F5FF-F89B-E4F4-85FB89DB1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1729A7-E460-89B6-4806-CD1430F9D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14ACD202-C53A-2204-19E2-51261E7FE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b="1" dirty="0">
                <a:effectLst/>
                <a:latin typeface="Helvetica Neue"/>
              </a:rPr>
              <a:t>WP</a:t>
            </a:r>
            <a:r>
              <a:rPr lang="en-GB" dirty="0">
                <a:latin typeface="Helvetica Neue"/>
              </a:rPr>
              <a:t>3</a:t>
            </a:r>
            <a:r>
              <a:rPr lang="en-GB" b="1" dirty="0">
                <a:effectLst/>
                <a:latin typeface="Helvetica Neue"/>
              </a:rPr>
              <a:t> – BDF Target design</a:t>
            </a:r>
            <a:endParaRPr lang="en-CH" dirty="0">
              <a:latin typeface="Helvetica Neue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5CEC051-0DAC-1F5F-A9FF-2D9C88B86163}"/>
              </a:ext>
            </a:extLst>
          </p:cNvPr>
          <p:cNvSpPr/>
          <p:nvPr/>
        </p:nvSpPr>
        <p:spPr>
          <a:xfrm>
            <a:off x="256207" y="2793674"/>
            <a:ext cx="4464496" cy="194421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4FA5C2-9B03-FB13-0F70-3D5B15F1A1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013" b="89557" l="4706" r="98824">
                        <a14:foregroundMark x1="10431" y1="66772" x2="10275" y2="81646"/>
                        <a14:foregroundMark x1="4863" y1="66139" x2="4706" y2="83703"/>
                        <a14:foregroundMark x1="92549" y1="11551" x2="94686" y2="36342"/>
                        <a14:foregroundMark x1="98824" y1="25633" x2="98824" y2="24209"/>
                        <a14:foregroundMark x1="91216" y1="6487" x2="87765" y2="6013"/>
                        <a14:backgroundMark x1="94588" y1="40032" x2="95922" y2="39399"/>
                        <a14:backgroundMark x1="94902" y1="39715" x2="95216" y2="37658"/>
                        <a14:backgroundMark x1="93882" y1="38766" x2="96941" y2="3734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8295" y="2948115"/>
            <a:ext cx="3593175" cy="178108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B991D33-56A8-8132-A0DC-BA27CB53567F}"/>
              </a:ext>
            </a:extLst>
          </p:cNvPr>
          <p:cNvSpPr txBox="1"/>
          <p:nvPr/>
        </p:nvSpPr>
        <p:spPr bwMode="auto">
          <a:xfrm rot="20306719">
            <a:off x="278033" y="4034994"/>
            <a:ext cx="900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Beam direction</a:t>
            </a:r>
            <a:endParaRPr lang="en-GB" sz="1400" dirty="0"/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77707572-95D6-4847-A1F0-11CF280C3C7E}"/>
              </a:ext>
            </a:extLst>
          </p:cNvPr>
          <p:cNvSpPr/>
          <p:nvPr/>
        </p:nvSpPr>
        <p:spPr>
          <a:xfrm>
            <a:off x="4797166" y="2132856"/>
            <a:ext cx="368956" cy="3744416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1645EC-5629-3CF9-DB02-666BCC37FA38}"/>
              </a:ext>
            </a:extLst>
          </p:cNvPr>
          <p:cNvSpPr txBox="1"/>
          <p:nvPr/>
        </p:nvSpPr>
        <p:spPr bwMode="auto">
          <a:xfrm>
            <a:off x="8451166" y="1469683"/>
            <a:ext cx="35752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Gold sheets in peak energy density deposition</a:t>
            </a:r>
            <a:endParaRPr lang="en-GB" b="1" u="sng" dirty="0"/>
          </a:p>
          <a:p>
            <a:pPr algn="ctr"/>
            <a:r>
              <a:rPr lang="en-GB" b="1" i="1" dirty="0">
                <a:solidFill>
                  <a:schemeClr val="tx2"/>
                </a:solidFill>
              </a:rPr>
              <a:t>Enhance heat evacuation with two gold sheets in the location with the highest peak energy density deposition, while keeping the interaction length.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0861427-C01D-82A9-DDC3-16E422DC780A}"/>
              </a:ext>
            </a:extLst>
          </p:cNvPr>
          <p:cNvSpPr txBox="1"/>
          <p:nvPr/>
        </p:nvSpPr>
        <p:spPr bwMode="auto">
          <a:xfrm>
            <a:off x="8451166" y="3596823"/>
            <a:ext cx="34439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1-mm Copper slices between each W sheet</a:t>
            </a:r>
            <a:endParaRPr lang="en-GB" b="1" u="sng" dirty="0"/>
          </a:p>
          <a:p>
            <a:pPr algn="ctr"/>
            <a:r>
              <a:rPr lang="en-GB" b="1" i="1" dirty="0">
                <a:solidFill>
                  <a:schemeClr val="tx2"/>
                </a:solidFill>
              </a:rPr>
              <a:t>Enhance the heat evacuation in the upstream of the target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E03FAA2-D1A8-3237-FEA9-4F527C76B9A0}"/>
              </a:ext>
            </a:extLst>
          </p:cNvPr>
          <p:cNvSpPr txBox="1"/>
          <p:nvPr/>
        </p:nvSpPr>
        <p:spPr bwMode="auto">
          <a:xfrm>
            <a:off x="8472264" y="4892967"/>
            <a:ext cx="3554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The full Gold target</a:t>
            </a:r>
            <a:endParaRPr lang="en-GB" b="1" u="sng" dirty="0"/>
          </a:p>
          <a:p>
            <a:pPr algn="ctr"/>
            <a:r>
              <a:rPr lang="en-GB" b="1" i="1" dirty="0">
                <a:solidFill>
                  <a:schemeClr val="tx2"/>
                </a:solidFill>
              </a:rPr>
              <a:t>Enhance heat evacuation a full gold target while increasing the interaction length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6FBAA5D-A504-8256-5470-8A47332286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8841" y="4782649"/>
            <a:ext cx="2552432" cy="11666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3EE6D30-E8AE-DEA9-4753-E95843F8BB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4396" y="1847615"/>
            <a:ext cx="2977868" cy="129335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98306CF-2EEC-8EDB-4032-818C473829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4397" y="3315921"/>
            <a:ext cx="2797664" cy="1337215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FD46039-141B-7F08-6793-64A68737ECC5}"/>
              </a:ext>
            </a:extLst>
          </p:cNvPr>
          <p:cNvCxnSpPr>
            <a:cxnSpLocks/>
          </p:cNvCxnSpPr>
          <p:nvPr/>
        </p:nvCxnSpPr>
        <p:spPr>
          <a:xfrm flipV="1">
            <a:off x="2063552" y="3249689"/>
            <a:ext cx="1110053" cy="359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C7C2C5F-ACC3-36C5-6BF6-EA98ABDC3BAF}"/>
              </a:ext>
            </a:extLst>
          </p:cNvPr>
          <p:cNvSpPr txBox="1"/>
          <p:nvPr/>
        </p:nvSpPr>
        <p:spPr bwMode="auto">
          <a:xfrm rot="20428306">
            <a:off x="2366852" y="4075498"/>
            <a:ext cx="1913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Water cooling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014836-A2F6-B0DC-86CD-58E7963F042A}"/>
              </a:ext>
            </a:extLst>
          </p:cNvPr>
          <p:cNvSpPr txBox="1"/>
          <p:nvPr/>
        </p:nvSpPr>
        <p:spPr bwMode="auto">
          <a:xfrm rot="20428306">
            <a:off x="1812388" y="3041377"/>
            <a:ext cx="1913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Water cooling</a:t>
            </a:r>
            <a:endParaRPr lang="en-GB" sz="14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3D87E97-033A-5D97-96DF-70300931ED0E}"/>
              </a:ext>
            </a:extLst>
          </p:cNvPr>
          <p:cNvCxnSpPr>
            <a:cxnSpLocks/>
          </p:cNvCxnSpPr>
          <p:nvPr/>
        </p:nvCxnSpPr>
        <p:spPr>
          <a:xfrm flipV="1">
            <a:off x="2422897" y="4014963"/>
            <a:ext cx="1080815" cy="368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E4C0D-6AE9-7B37-3F0D-7F53E4DA9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z="1400" dirty="0"/>
              <a:t>HI-ECN3 BDF Target &amp; target complex initial review</a:t>
            </a:r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4BC4BA1B-5B2C-A109-77C0-334F83B5F13B}"/>
              </a:ext>
            </a:extLst>
          </p:cNvPr>
          <p:cNvSpPr txBox="1">
            <a:spLocks/>
          </p:cNvSpPr>
          <p:nvPr/>
        </p:nvSpPr>
        <p:spPr bwMode="auto">
          <a:xfrm>
            <a:off x="434011" y="980151"/>
            <a:ext cx="11376025" cy="7493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i="1" dirty="0">
                <a:latin typeface="Helvetica Neue"/>
              </a:rPr>
              <a:t>Alternative design – The full W target (exploring other options)</a:t>
            </a:r>
            <a:endParaRPr lang="en-CH" sz="3000" i="1" dirty="0">
              <a:latin typeface="Helvetica Neue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E0AB890-E75F-6060-0B63-0E0C21468CFC}"/>
              </a:ext>
            </a:extLst>
          </p:cNvPr>
          <p:cNvCxnSpPr>
            <a:cxnSpLocks/>
          </p:cNvCxnSpPr>
          <p:nvPr/>
        </p:nvCxnSpPr>
        <p:spPr>
          <a:xfrm flipV="1">
            <a:off x="551384" y="4287950"/>
            <a:ext cx="849637" cy="3288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C9F8986-6CE7-9678-F81F-1C99125E4B3B}"/>
              </a:ext>
            </a:extLst>
          </p:cNvPr>
          <p:cNvCxnSpPr>
            <a:cxnSpLocks/>
          </p:cNvCxnSpPr>
          <p:nvPr/>
        </p:nvCxnSpPr>
        <p:spPr>
          <a:xfrm flipV="1">
            <a:off x="5801299" y="2164080"/>
            <a:ext cx="1049081" cy="3267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DAE62B-362F-7753-1DF8-1872C45BACB4}"/>
              </a:ext>
            </a:extLst>
          </p:cNvPr>
          <p:cNvCxnSpPr>
            <a:cxnSpLocks/>
          </p:cNvCxnSpPr>
          <p:nvPr/>
        </p:nvCxnSpPr>
        <p:spPr>
          <a:xfrm flipV="1">
            <a:off x="5820157" y="3657600"/>
            <a:ext cx="1106423" cy="356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6A1A51C-70E8-642C-6FBD-CC8F20008410}"/>
              </a:ext>
            </a:extLst>
          </p:cNvPr>
          <p:cNvCxnSpPr>
            <a:cxnSpLocks/>
          </p:cNvCxnSpPr>
          <p:nvPr/>
        </p:nvCxnSpPr>
        <p:spPr>
          <a:xfrm flipV="1">
            <a:off x="5847862" y="5052060"/>
            <a:ext cx="1071098" cy="2990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F58AB2A-4ED5-DE23-61CF-F67BE2E26F3A}"/>
              </a:ext>
            </a:extLst>
          </p:cNvPr>
          <p:cNvSpPr txBox="1"/>
          <p:nvPr/>
        </p:nvSpPr>
        <p:spPr bwMode="auto">
          <a:xfrm rot="20660636">
            <a:off x="5875287" y="2041754"/>
            <a:ext cx="760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endParaRPr lang="en-GB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3102BE-C7A3-6183-A035-0FB9E0324407}"/>
              </a:ext>
            </a:extLst>
          </p:cNvPr>
          <p:cNvSpPr txBox="1"/>
          <p:nvPr/>
        </p:nvSpPr>
        <p:spPr bwMode="auto">
          <a:xfrm rot="20660636">
            <a:off x="5923407" y="3531586"/>
            <a:ext cx="760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endParaRPr lang="en-GB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2FE66F6-CB78-4D36-FD5A-F84D71D7F088}"/>
              </a:ext>
            </a:extLst>
          </p:cNvPr>
          <p:cNvSpPr txBox="1"/>
          <p:nvPr/>
        </p:nvSpPr>
        <p:spPr bwMode="auto">
          <a:xfrm rot="20660636">
            <a:off x="5951113" y="4839333"/>
            <a:ext cx="760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endParaRPr lang="en-GB" sz="1400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5A7E6F0-06E7-04B7-A969-781CE6F8412C}"/>
              </a:ext>
            </a:extLst>
          </p:cNvPr>
          <p:cNvCxnSpPr>
            <a:cxnSpLocks/>
          </p:cNvCxnSpPr>
          <p:nvPr/>
        </p:nvCxnSpPr>
        <p:spPr>
          <a:xfrm flipV="1">
            <a:off x="5923688" y="2805536"/>
            <a:ext cx="1049081" cy="3267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2EAB8F1-04FD-FA1D-8C74-4E1E89E7C021}"/>
              </a:ext>
            </a:extLst>
          </p:cNvPr>
          <p:cNvCxnSpPr>
            <a:cxnSpLocks/>
          </p:cNvCxnSpPr>
          <p:nvPr/>
        </p:nvCxnSpPr>
        <p:spPr>
          <a:xfrm flipV="1">
            <a:off x="5895982" y="4328429"/>
            <a:ext cx="1049081" cy="3267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94F09C2-367F-9F0C-4351-0FB2E215AE3C}"/>
              </a:ext>
            </a:extLst>
          </p:cNvPr>
          <p:cNvCxnSpPr>
            <a:cxnSpLocks/>
          </p:cNvCxnSpPr>
          <p:nvPr/>
        </p:nvCxnSpPr>
        <p:spPr>
          <a:xfrm flipV="1">
            <a:off x="5884998" y="5622528"/>
            <a:ext cx="1049081" cy="3267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532156C-7D44-E66F-E4B1-E5E84C1F3341}"/>
              </a:ext>
            </a:extLst>
          </p:cNvPr>
          <p:cNvSpPr txBox="1"/>
          <p:nvPr/>
        </p:nvSpPr>
        <p:spPr bwMode="auto">
          <a:xfrm>
            <a:off x="589741" y="4886699"/>
            <a:ext cx="3799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Alternative designs: Full W core with internal sheets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4871264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DCB82D-8069-6C8E-62CB-4AC5CD7F2F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C23B30-CB02-86CD-E44E-EC770CF5C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BA37A26C-A8EA-5B5B-FDFA-729A0E435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b="1" dirty="0">
                <a:effectLst/>
                <a:latin typeface="Helvetica Neue"/>
              </a:rPr>
              <a:t>WP</a:t>
            </a:r>
            <a:r>
              <a:rPr lang="en-GB" dirty="0">
                <a:latin typeface="Helvetica Neue"/>
              </a:rPr>
              <a:t>3</a:t>
            </a:r>
            <a:r>
              <a:rPr lang="en-GB" b="1" dirty="0">
                <a:effectLst/>
                <a:latin typeface="Helvetica Neue"/>
              </a:rPr>
              <a:t> – BDF Target design</a:t>
            </a:r>
            <a:endParaRPr lang="en-CH" dirty="0">
              <a:latin typeface="Helvetica Neue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9FF26C1-625A-83BF-254C-D1D64A3B60B6}"/>
              </a:ext>
            </a:extLst>
          </p:cNvPr>
          <p:cNvSpPr/>
          <p:nvPr/>
        </p:nvSpPr>
        <p:spPr>
          <a:xfrm>
            <a:off x="256207" y="2793674"/>
            <a:ext cx="4464496" cy="194421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8A83D5-8416-9964-51AA-CEFB7F0668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013" b="89557" l="4706" r="98824">
                        <a14:foregroundMark x1="10431" y1="66772" x2="10275" y2="81646"/>
                        <a14:foregroundMark x1="4863" y1="66139" x2="4706" y2="83703"/>
                        <a14:foregroundMark x1="92549" y1="11551" x2="94686" y2="36342"/>
                        <a14:foregroundMark x1="98824" y1="25633" x2="98824" y2="24209"/>
                        <a14:foregroundMark x1="91216" y1="6487" x2="87765" y2="6013"/>
                        <a14:backgroundMark x1="94588" y1="40032" x2="95922" y2="39399"/>
                        <a14:backgroundMark x1="94902" y1="39715" x2="95216" y2="37658"/>
                        <a14:backgroundMark x1="93882" y1="38766" x2="96941" y2="3734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8295" y="2948115"/>
            <a:ext cx="3593175" cy="178108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E8A6BF4-86FA-3E90-C9B4-E6598E5F52E9}"/>
              </a:ext>
            </a:extLst>
          </p:cNvPr>
          <p:cNvSpPr txBox="1"/>
          <p:nvPr/>
        </p:nvSpPr>
        <p:spPr bwMode="auto">
          <a:xfrm rot="20306719">
            <a:off x="278033" y="4034994"/>
            <a:ext cx="900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Beam direction</a:t>
            </a:r>
            <a:endParaRPr lang="en-GB" sz="1400" dirty="0"/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D49D34CE-6ABE-AFBD-5B92-9E2B8647F95D}"/>
              </a:ext>
            </a:extLst>
          </p:cNvPr>
          <p:cNvSpPr/>
          <p:nvPr/>
        </p:nvSpPr>
        <p:spPr>
          <a:xfrm>
            <a:off x="4797166" y="1988840"/>
            <a:ext cx="368956" cy="3744416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740385B-3163-EFDF-F2D5-3CCA82CD1508}"/>
                  </a:ext>
                </a:extLst>
              </p:cNvPr>
              <p:cNvSpPr txBox="1"/>
              <p:nvPr/>
            </p:nvSpPr>
            <p:spPr bwMode="auto">
              <a:xfrm>
                <a:off x="8477274" y="1588450"/>
                <a:ext cx="318550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u="sng" dirty="0">
                    <a:latin typeface="+mj-lt"/>
                  </a:rPr>
                  <a:t>Gold sheets in peak energy density deposition</a:t>
                </a:r>
                <a:endParaRPr lang="en-GB" b="1" u="sng" dirty="0">
                  <a:latin typeface="+mj-lt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𝟏𝟓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 </m:t>
                    </m:r>
                  </m:oMath>
                </a14:m>
                <a:r>
                  <a:rPr lang="en-US" b="1" i="1" dirty="0">
                    <a:solidFill>
                      <a:schemeClr val="tx2"/>
                    </a:solidFill>
                    <a:latin typeface="+mj-lt"/>
                  </a:rPr>
                  <a:t>Temperature reduction </a:t>
                </a:r>
                <a:endParaRPr lang="en-GB" b="1" i="1" dirty="0">
                  <a:solidFill>
                    <a:schemeClr val="tx2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740385B-3163-EFDF-F2D5-3CCA82CD15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477274" y="1588450"/>
                <a:ext cx="3185501" cy="1200329"/>
              </a:xfrm>
              <a:prstGeom prst="rect">
                <a:avLst/>
              </a:prstGeom>
              <a:blipFill>
                <a:blip r:embed="rId4"/>
                <a:stretch>
                  <a:fillRect l="-1341" t="-3061" r="-3065" b="-76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B336488-97E0-A071-514B-FE6EA036D68B}"/>
                  </a:ext>
                </a:extLst>
              </p:cNvPr>
              <p:cNvSpPr txBox="1"/>
              <p:nvPr/>
            </p:nvSpPr>
            <p:spPr bwMode="auto">
              <a:xfrm>
                <a:off x="8476580" y="3178434"/>
                <a:ext cx="318550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u="sng" dirty="0">
                    <a:latin typeface="+mj-lt"/>
                  </a:rPr>
                  <a:t>1-mm Copper slices between each W sheet</a:t>
                </a:r>
                <a:endParaRPr lang="en-GB" b="1" u="sng" dirty="0">
                  <a:latin typeface="+mj-lt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𝟏𝟑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 </m:t>
                    </m:r>
                  </m:oMath>
                </a14:m>
                <a:r>
                  <a:rPr lang="en-US" b="1" i="1" dirty="0">
                    <a:solidFill>
                      <a:schemeClr val="tx2"/>
                    </a:solidFill>
                    <a:latin typeface="+mj-lt"/>
                  </a:rPr>
                  <a:t>Temperature reduction </a:t>
                </a:r>
                <a:endParaRPr lang="en-GB" b="1" i="1" dirty="0">
                  <a:solidFill>
                    <a:schemeClr val="tx2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B336488-97E0-A071-514B-FE6EA036D6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476580" y="3178434"/>
                <a:ext cx="3185501" cy="1200329"/>
              </a:xfrm>
              <a:prstGeom prst="rect">
                <a:avLst/>
              </a:prstGeom>
              <a:blipFill>
                <a:blip r:embed="rId5"/>
                <a:stretch>
                  <a:fillRect t="-2538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DC182D6-018E-E2F7-3DEE-FCDD6B10B53D}"/>
                  </a:ext>
                </a:extLst>
              </p:cNvPr>
              <p:cNvSpPr txBox="1"/>
              <p:nvPr/>
            </p:nvSpPr>
            <p:spPr bwMode="auto">
              <a:xfrm>
                <a:off x="8541373" y="4705360"/>
                <a:ext cx="318550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u="sng" dirty="0">
                    <a:latin typeface="+mj-lt"/>
                  </a:rPr>
                  <a:t>The full Gold target</a:t>
                </a:r>
                <a:endParaRPr lang="en-GB" b="1" u="sng" dirty="0">
                  <a:latin typeface="+mj-lt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𝟓𝟑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 </m:t>
                    </m:r>
                  </m:oMath>
                </a14:m>
                <a:r>
                  <a:rPr lang="en-US" b="1" i="1" dirty="0">
                    <a:solidFill>
                      <a:schemeClr val="tx2"/>
                    </a:solidFill>
                    <a:latin typeface="+mj-lt"/>
                  </a:rPr>
                  <a:t>Temperature reduction </a:t>
                </a:r>
                <a:endParaRPr lang="en-GB" b="1" i="1" dirty="0">
                  <a:solidFill>
                    <a:schemeClr val="tx2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DC182D6-018E-E2F7-3DEE-FCDD6B10B5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41373" y="4705360"/>
                <a:ext cx="3185501" cy="923330"/>
              </a:xfrm>
              <a:prstGeom prst="rect">
                <a:avLst/>
              </a:prstGeom>
              <a:blipFill>
                <a:blip r:embed="rId6"/>
                <a:stretch>
                  <a:fillRect t="-3974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" name="Picture 39" descr="A black and white image of a person&#10;&#10;Description automatically generated">
            <a:extLst>
              <a:ext uri="{FF2B5EF4-FFF2-40B4-BE49-F238E27FC236}">
                <a16:creationId xmlns:a16="http://schemas.microsoft.com/office/drawing/2014/main" id="{B6365070-DA09-6A07-7CBD-BA4304E4B8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0373" r="68900" b="40821"/>
          <a:stretch/>
        </p:blipFill>
        <p:spPr>
          <a:xfrm>
            <a:off x="5302352" y="4554872"/>
            <a:ext cx="2951971" cy="1248267"/>
          </a:xfrm>
          <a:prstGeom prst="rect">
            <a:avLst/>
          </a:prstGeom>
        </p:spPr>
      </p:pic>
      <p:pic>
        <p:nvPicPr>
          <p:cNvPr id="42" name="Picture 41" descr="A blue and black flag&#10;&#10;Description automatically generated">
            <a:extLst>
              <a:ext uri="{FF2B5EF4-FFF2-40B4-BE49-F238E27FC236}">
                <a16:creationId xmlns:a16="http://schemas.microsoft.com/office/drawing/2014/main" id="{39ACBE62-1DE5-652F-0630-74BD6BCDED1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" t="22116" r="63381" b="44531"/>
          <a:stretch/>
        </p:blipFill>
        <p:spPr>
          <a:xfrm>
            <a:off x="5229492" y="1813207"/>
            <a:ext cx="3060939" cy="944858"/>
          </a:xfrm>
          <a:prstGeom prst="rect">
            <a:avLst/>
          </a:prstGeom>
        </p:spPr>
      </p:pic>
      <p:pic>
        <p:nvPicPr>
          <p:cNvPr id="44" name="Picture 43" descr="A blue square with black text&#10;&#10;Description automatically generated">
            <a:extLst>
              <a:ext uri="{FF2B5EF4-FFF2-40B4-BE49-F238E27FC236}">
                <a16:creationId xmlns:a16="http://schemas.microsoft.com/office/drawing/2014/main" id="{A995A308-3506-8B9B-94B1-7127C24F475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21644" r="65269" b="45102"/>
          <a:stretch/>
        </p:blipFill>
        <p:spPr>
          <a:xfrm>
            <a:off x="5242579" y="3236142"/>
            <a:ext cx="2911830" cy="944858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A3E8DF55-84BC-2F5E-4658-3605EFCE65F6}"/>
              </a:ext>
            </a:extLst>
          </p:cNvPr>
          <p:cNvSpPr txBox="1"/>
          <p:nvPr/>
        </p:nvSpPr>
        <p:spPr bwMode="auto">
          <a:xfrm>
            <a:off x="5218444" y="2758065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Temperature [Cº]</a:t>
            </a:r>
            <a:endParaRPr lang="en-GB" sz="10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AE49EF8-FE01-5AF2-0DCA-755EE3FF1C8B}"/>
              </a:ext>
            </a:extLst>
          </p:cNvPr>
          <p:cNvSpPr txBox="1"/>
          <p:nvPr/>
        </p:nvSpPr>
        <p:spPr bwMode="auto">
          <a:xfrm>
            <a:off x="5251616" y="4181000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Temperature [Cº]</a:t>
            </a:r>
            <a:endParaRPr lang="en-GB" sz="10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36D0EBA-91F2-2B75-04ED-1FCF77ABB557}"/>
              </a:ext>
            </a:extLst>
          </p:cNvPr>
          <p:cNvSpPr txBox="1"/>
          <p:nvPr/>
        </p:nvSpPr>
        <p:spPr bwMode="auto">
          <a:xfrm>
            <a:off x="5284368" y="5692531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Temperature [Cº]</a:t>
            </a:r>
            <a:endParaRPr lang="en-GB" sz="10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203510E-B723-F241-51A1-22F0CEB28430}"/>
              </a:ext>
            </a:extLst>
          </p:cNvPr>
          <p:cNvCxnSpPr>
            <a:cxnSpLocks/>
          </p:cNvCxnSpPr>
          <p:nvPr/>
        </p:nvCxnSpPr>
        <p:spPr>
          <a:xfrm flipV="1">
            <a:off x="2063552" y="3249689"/>
            <a:ext cx="1110053" cy="359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F40A2C0-9462-D137-BAFE-2639134B57F2}"/>
              </a:ext>
            </a:extLst>
          </p:cNvPr>
          <p:cNvSpPr txBox="1"/>
          <p:nvPr/>
        </p:nvSpPr>
        <p:spPr bwMode="auto">
          <a:xfrm rot="20428306">
            <a:off x="2366852" y="4075498"/>
            <a:ext cx="1913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Water cooling</a:t>
            </a:r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D18FB6-58E2-8512-60A0-D9D954D7A90E}"/>
              </a:ext>
            </a:extLst>
          </p:cNvPr>
          <p:cNvSpPr txBox="1"/>
          <p:nvPr/>
        </p:nvSpPr>
        <p:spPr bwMode="auto">
          <a:xfrm rot="20428306">
            <a:off x="1812388" y="3041377"/>
            <a:ext cx="1913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Water cooling</a:t>
            </a:r>
            <a:endParaRPr lang="en-GB" sz="14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E0F491A-7216-4360-BCCF-19DBB1A82087}"/>
              </a:ext>
            </a:extLst>
          </p:cNvPr>
          <p:cNvCxnSpPr>
            <a:cxnSpLocks/>
          </p:cNvCxnSpPr>
          <p:nvPr/>
        </p:nvCxnSpPr>
        <p:spPr>
          <a:xfrm flipV="1">
            <a:off x="2422897" y="4014963"/>
            <a:ext cx="1080815" cy="368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0C0DBB-6D5F-0B7A-D34B-430638981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z="1400" dirty="0"/>
              <a:t>HI-ECN3 BDF Target &amp; target complex initial review</a:t>
            </a:r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4DC685DF-0CDA-C7AA-A80C-2C8214E14117}"/>
              </a:ext>
            </a:extLst>
          </p:cNvPr>
          <p:cNvSpPr txBox="1">
            <a:spLocks/>
          </p:cNvSpPr>
          <p:nvPr/>
        </p:nvSpPr>
        <p:spPr bwMode="auto">
          <a:xfrm>
            <a:off x="434011" y="980151"/>
            <a:ext cx="11376025" cy="7493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i="1" dirty="0">
                <a:latin typeface="Helvetica Neue"/>
              </a:rPr>
              <a:t>Alternative design – The full W target (exploring other options)</a:t>
            </a:r>
            <a:endParaRPr lang="en-CH" sz="3000" i="1" dirty="0">
              <a:latin typeface="Helvetica Neue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CF4381D-DF13-ABC8-8F68-092375F2062C}"/>
              </a:ext>
            </a:extLst>
          </p:cNvPr>
          <p:cNvCxnSpPr>
            <a:cxnSpLocks/>
          </p:cNvCxnSpPr>
          <p:nvPr/>
        </p:nvCxnSpPr>
        <p:spPr>
          <a:xfrm flipV="1">
            <a:off x="551384" y="4287950"/>
            <a:ext cx="849637" cy="3288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F708FEC-72AC-C220-0043-12CD4BD5BF09}"/>
              </a:ext>
            </a:extLst>
          </p:cNvPr>
          <p:cNvSpPr txBox="1"/>
          <p:nvPr/>
        </p:nvSpPr>
        <p:spPr bwMode="auto">
          <a:xfrm>
            <a:off x="589741" y="4886699"/>
            <a:ext cx="3799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Alternative designs: Full W core with internal sheets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5399871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8C647D-ECAD-ADC1-5BB7-D05DFA8097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13D259-2088-0BA8-865F-4F7145E14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A999D8D9-B780-EBF7-FED1-229C3666C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b="1" dirty="0">
                <a:effectLst/>
                <a:latin typeface="Helvetica Neue"/>
              </a:rPr>
              <a:t>WP</a:t>
            </a:r>
            <a:r>
              <a:rPr lang="en-GB" dirty="0">
                <a:latin typeface="Helvetica Neue"/>
              </a:rPr>
              <a:t>3</a:t>
            </a:r>
            <a:r>
              <a:rPr lang="en-GB" b="1" dirty="0">
                <a:effectLst/>
                <a:latin typeface="Helvetica Neue"/>
              </a:rPr>
              <a:t> – BDF Target design</a:t>
            </a:r>
            <a:endParaRPr lang="en-CH" dirty="0">
              <a:latin typeface="Helvetica Neue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C73CE5F-B826-0A80-BB07-7DF646F0231A}"/>
              </a:ext>
            </a:extLst>
          </p:cNvPr>
          <p:cNvSpPr/>
          <p:nvPr/>
        </p:nvSpPr>
        <p:spPr>
          <a:xfrm>
            <a:off x="256207" y="2793674"/>
            <a:ext cx="4464496" cy="194421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ECA1B25-88E4-A97B-2230-E89AD37852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013" b="89557" l="4706" r="98824">
                        <a14:foregroundMark x1="10431" y1="66772" x2="10275" y2="81646"/>
                        <a14:foregroundMark x1="4863" y1="66139" x2="4706" y2="83703"/>
                        <a14:foregroundMark x1="92549" y1="11551" x2="94686" y2="36342"/>
                        <a14:foregroundMark x1="98824" y1="25633" x2="98824" y2="24209"/>
                        <a14:foregroundMark x1="91216" y1="6487" x2="87765" y2="6013"/>
                        <a14:backgroundMark x1="94588" y1="40032" x2="95922" y2="39399"/>
                        <a14:backgroundMark x1="94902" y1="39715" x2="95216" y2="37658"/>
                        <a14:backgroundMark x1="93882" y1="38766" x2="96941" y2="3734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8295" y="2948115"/>
            <a:ext cx="3593175" cy="1781087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1E2C599-9600-4631-A32C-223417C58913}"/>
              </a:ext>
            </a:extLst>
          </p:cNvPr>
          <p:cNvCxnSpPr>
            <a:cxnSpLocks/>
          </p:cNvCxnSpPr>
          <p:nvPr/>
        </p:nvCxnSpPr>
        <p:spPr>
          <a:xfrm flipV="1">
            <a:off x="551384" y="4287950"/>
            <a:ext cx="849637" cy="3288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AC600BF-E17D-C2F1-09EE-6D97F19AE853}"/>
              </a:ext>
            </a:extLst>
          </p:cNvPr>
          <p:cNvSpPr txBox="1"/>
          <p:nvPr/>
        </p:nvSpPr>
        <p:spPr bwMode="auto">
          <a:xfrm rot="20306719">
            <a:off x="274803" y="3993027"/>
            <a:ext cx="956894" cy="529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Beam direction</a:t>
            </a:r>
            <a:endParaRPr lang="en-GB" sz="1400" dirty="0"/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01895C20-B5BC-CE54-FAFD-85ACF26DC2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2986" y="1882795"/>
            <a:ext cx="3459318" cy="1618855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FDA3BE74-618E-B3B5-E87E-002CDB8DAE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2986" y="3948643"/>
            <a:ext cx="3373001" cy="1518003"/>
          </a:xfrm>
          <a:prstGeom prst="rect">
            <a:avLst/>
          </a:prstGeom>
        </p:spPr>
      </p:pic>
      <p:sp>
        <p:nvSpPr>
          <p:cNvPr id="5" name="Left Brace 4">
            <a:extLst>
              <a:ext uri="{FF2B5EF4-FFF2-40B4-BE49-F238E27FC236}">
                <a16:creationId xmlns:a16="http://schemas.microsoft.com/office/drawing/2014/main" id="{0B02EE26-81B1-1257-E461-FA565CBE37FE}"/>
              </a:ext>
            </a:extLst>
          </p:cNvPr>
          <p:cNvSpPr/>
          <p:nvPr/>
        </p:nvSpPr>
        <p:spPr>
          <a:xfrm>
            <a:off x="4750312" y="2204864"/>
            <a:ext cx="368956" cy="3261782"/>
          </a:xfrm>
          <a:prstGeom prst="leftBrace">
            <a:avLst>
              <a:gd name="adj1" fmla="val 22790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2AE6AB-2859-9324-F54D-336804887EF0}"/>
              </a:ext>
            </a:extLst>
          </p:cNvPr>
          <p:cNvSpPr txBox="1"/>
          <p:nvPr/>
        </p:nvSpPr>
        <p:spPr bwMode="auto">
          <a:xfrm>
            <a:off x="8815155" y="1844530"/>
            <a:ext cx="31855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Ta pipe in the center with Water cooling</a:t>
            </a:r>
            <a:endParaRPr lang="en-GB" b="1" u="sng" dirty="0"/>
          </a:p>
          <a:p>
            <a:pPr algn="ctr"/>
            <a:r>
              <a:rPr lang="en-US" b="1" i="1" dirty="0">
                <a:solidFill>
                  <a:schemeClr val="tx2"/>
                </a:solidFill>
              </a:rPr>
              <a:t>To enhance the heat evacuation by introducing a HIP Ta pipe in the center of the target.</a:t>
            </a:r>
            <a:endParaRPr lang="en-GB" b="1" i="1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91A76C-6145-8AEE-290F-5419E4193D90}"/>
              </a:ext>
            </a:extLst>
          </p:cNvPr>
          <p:cNvSpPr txBox="1"/>
          <p:nvPr/>
        </p:nvSpPr>
        <p:spPr bwMode="auto">
          <a:xfrm>
            <a:off x="8815155" y="3554136"/>
            <a:ext cx="318550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Copper insert in the center</a:t>
            </a:r>
            <a:endParaRPr lang="en-GB" b="1" u="sng" dirty="0"/>
          </a:p>
          <a:p>
            <a:pPr algn="ctr"/>
            <a:r>
              <a:rPr lang="en-US" b="1" i="1" dirty="0">
                <a:solidFill>
                  <a:schemeClr val="tx2"/>
                </a:solidFill>
              </a:rPr>
              <a:t>To conduct the heat towards the downstream of the target, where it could be evacuated by means of alternative cooling systems.</a:t>
            </a:r>
            <a:endParaRPr lang="en-GB" b="1" i="1" dirty="0">
              <a:solidFill>
                <a:schemeClr val="tx2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6D7C2B8-FFA0-4ADD-4631-A6A8BD14648A}"/>
              </a:ext>
            </a:extLst>
          </p:cNvPr>
          <p:cNvCxnSpPr>
            <a:cxnSpLocks/>
          </p:cNvCxnSpPr>
          <p:nvPr/>
        </p:nvCxnSpPr>
        <p:spPr>
          <a:xfrm flipV="1">
            <a:off x="6021830" y="2323948"/>
            <a:ext cx="1080815" cy="368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FE0C16E-2B7C-71F9-06AC-5563494A48B0}"/>
              </a:ext>
            </a:extLst>
          </p:cNvPr>
          <p:cNvCxnSpPr>
            <a:cxnSpLocks/>
          </p:cNvCxnSpPr>
          <p:nvPr/>
        </p:nvCxnSpPr>
        <p:spPr>
          <a:xfrm flipV="1">
            <a:off x="6248192" y="3053510"/>
            <a:ext cx="1080815" cy="368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A6D9ECA-7173-0400-5A9E-070FC7AAD252}"/>
              </a:ext>
            </a:extLst>
          </p:cNvPr>
          <p:cNvCxnSpPr>
            <a:cxnSpLocks/>
          </p:cNvCxnSpPr>
          <p:nvPr/>
        </p:nvCxnSpPr>
        <p:spPr>
          <a:xfrm flipV="1">
            <a:off x="5372986" y="3191146"/>
            <a:ext cx="298288" cy="1307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74D968E-70D7-7727-3B6D-D8244B04EAD6}"/>
              </a:ext>
            </a:extLst>
          </p:cNvPr>
          <p:cNvCxnSpPr>
            <a:cxnSpLocks/>
          </p:cNvCxnSpPr>
          <p:nvPr/>
        </p:nvCxnSpPr>
        <p:spPr>
          <a:xfrm flipV="1">
            <a:off x="6137069" y="4234560"/>
            <a:ext cx="1097565" cy="321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BD04E5A-4440-AD39-03DF-97A6F58CE35A}"/>
              </a:ext>
            </a:extLst>
          </p:cNvPr>
          <p:cNvCxnSpPr>
            <a:cxnSpLocks/>
          </p:cNvCxnSpPr>
          <p:nvPr/>
        </p:nvCxnSpPr>
        <p:spPr>
          <a:xfrm flipV="1">
            <a:off x="6358261" y="4964122"/>
            <a:ext cx="1102735" cy="3387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42CEAE1-B987-1F3E-D3B5-392AFE9818B5}"/>
              </a:ext>
            </a:extLst>
          </p:cNvPr>
          <p:cNvCxnSpPr>
            <a:cxnSpLocks/>
          </p:cNvCxnSpPr>
          <p:nvPr/>
        </p:nvCxnSpPr>
        <p:spPr>
          <a:xfrm flipV="1">
            <a:off x="2063552" y="3249689"/>
            <a:ext cx="1110053" cy="359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9F21759-4B4E-FDA2-0086-6BE99D1D99DF}"/>
              </a:ext>
            </a:extLst>
          </p:cNvPr>
          <p:cNvSpPr txBox="1"/>
          <p:nvPr/>
        </p:nvSpPr>
        <p:spPr bwMode="auto">
          <a:xfrm rot="20428306">
            <a:off x="2366852" y="4075498"/>
            <a:ext cx="1913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Water cooling</a:t>
            </a:r>
            <a:endParaRPr lang="en-GB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B9A96C-2B35-F5C3-5B83-FCB7D0EF338E}"/>
              </a:ext>
            </a:extLst>
          </p:cNvPr>
          <p:cNvSpPr txBox="1"/>
          <p:nvPr/>
        </p:nvSpPr>
        <p:spPr bwMode="auto">
          <a:xfrm rot="20428306">
            <a:off x="1812388" y="3041377"/>
            <a:ext cx="1913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Water cooling</a:t>
            </a:r>
            <a:endParaRPr lang="en-GB" sz="14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059D69D-E9AF-3262-8EB8-65D21F3C069D}"/>
              </a:ext>
            </a:extLst>
          </p:cNvPr>
          <p:cNvCxnSpPr>
            <a:cxnSpLocks/>
          </p:cNvCxnSpPr>
          <p:nvPr/>
        </p:nvCxnSpPr>
        <p:spPr>
          <a:xfrm flipV="1">
            <a:off x="2422897" y="4014963"/>
            <a:ext cx="1080815" cy="368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C3CE54D7-5C34-0720-3814-092AB1194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z="1400" dirty="0"/>
              <a:t>HI-ECN3 BDF Target &amp; target complex initial review</a:t>
            </a:r>
            <a:endParaRPr lang="en-US" dirty="0"/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BD77C296-B739-F291-7AA2-393A0A9028FF}"/>
              </a:ext>
            </a:extLst>
          </p:cNvPr>
          <p:cNvSpPr txBox="1">
            <a:spLocks/>
          </p:cNvSpPr>
          <p:nvPr/>
        </p:nvSpPr>
        <p:spPr bwMode="auto">
          <a:xfrm>
            <a:off x="434011" y="980151"/>
            <a:ext cx="11376025" cy="7493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i="1" dirty="0">
                <a:latin typeface="Helvetica Neue"/>
              </a:rPr>
              <a:t>Alternative design – The full W target (exploring other options)</a:t>
            </a:r>
            <a:endParaRPr lang="en-CH" sz="3000" i="1" dirty="0">
              <a:latin typeface="Helvetica Neue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493718-306F-BCB9-6999-46F58A74FE7F}"/>
              </a:ext>
            </a:extLst>
          </p:cNvPr>
          <p:cNvSpPr txBox="1"/>
          <p:nvPr/>
        </p:nvSpPr>
        <p:spPr bwMode="auto">
          <a:xfrm>
            <a:off x="695400" y="4894810"/>
            <a:ext cx="3691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Alternative designs: Full W core with inserts</a:t>
            </a:r>
            <a:endParaRPr lang="en-GB" sz="1600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9B48007-3C5D-BAD2-B98D-2DA292B561F8}"/>
              </a:ext>
            </a:extLst>
          </p:cNvPr>
          <p:cNvSpPr txBox="1"/>
          <p:nvPr/>
        </p:nvSpPr>
        <p:spPr bwMode="auto">
          <a:xfrm rot="20660636">
            <a:off x="6078864" y="2267506"/>
            <a:ext cx="760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endParaRPr lang="en-GB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2C2998-03D4-8087-7DAD-A5C811AE4397}"/>
              </a:ext>
            </a:extLst>
          </p:cNvPr>
          <p:cNvSpPr txBox="1"/>
          <p:nvPr/>
        </p:nvSpPr>
        <p:spPr bwMode="auto">
          <a:xfrm rot="20660636">
            <a:off x="4971297" y="3062906"/>
            <a:ext cx="760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endParaRPr lang="en-GB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557ABF-2316-B867-23ED-9F2A7D9A6EB4}"/>
              </a:ext>
            </a:extLst>
          </p:cNvPr>
          <p:cNvSpPr txBox="1"/>
          <p:nvPr/>
        </p:nvSpPr>
        <p:spPr bwMode="auto">
          <a:xfrm rot="20660636">
            <a:off x="6210830" y="4134062"/>
            <a:ext cx="760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19608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BEAD6-96DB-C216-0317-DCC94A5ED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82F5EE-47DC-55A8-F107-92C0BB9106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1"/>
                </a:solidFill>
              </a:rPr>
              <a:t>Baseline design.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1"/>
                </a:solidFill>
              </a:rPr>
              <a:t>Alternative designs:</a:t>
            </a:r>
          </a:p>
          <a:p>
            <a:pPr marL="1105200" lvl="2" indent="-457200">
              <a:buAutoNum type="arabicPeriod"/>
            </a:pPr>
            <a:r>
              <a:rPr lang="en-GB" sz="2400" dirty="0">
                <a:solidFill>
                  <a:schemeClr val="tx1"/>
                </a:solidFill>
              </a:rPr>
              <a:t>Removed water channels.</a:t>
            </a:r>
          </a:p>
          <a:p>
            <a:pPr marL="1105200" lvl="2" indent="-457200">
              <a:buFont typeface="Arial"/>
              <a:buAutoNum type="arabicPeriod"/>
            </a:pPr>
            <a:r>
              <a:rPr lang="en-GB" sz="2400" dirty="0">
                <a:solidFill>
                  <a:schemeClr val="tx1"/>
                </a:solidFill>
              </a:rPr>
              <a:t>The full W target.</a:t>
            </a:r>
          </a:p>
          <a:p>
            <a:pPr marL="1105200" lvl="2" indent="-457200">
              <a:buAutoNum type="arabicPeriod"/>
            </a:pPr>
            <a:r>
              <a:rPr lang="en-GB" sz="2400" dirty="0">
                <a:solidFill>
                  <a:schemeClr val="tx1"/>
                </a:solidFill>
              </a:rPr>
              <a:t>The full W target – exploring other options.</a:t>
            </a:r>
          </a:p>
          <a:p>
            <a:pPr marL="1105200" lvl="2" indent="-457200">
              <a:buAutoNum type="arabicPeriod"/>
            </a:pPr>
            <a:r>
              <a:rPr lang="en-GB" sz="2400" dirty="0">
                <a:solidFill>
                  <a:schemeClr val="tx1"/>
                </a:solidFill>
              </a:rPr>
              <a:t>In-beam tests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1"/>
                </a:solidFill>
              </a:rPr>
              <a:t>Conclusions.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D1B520-72B1-BF5B-56D5-24D96B4EE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64676" cy="1065742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n-GB" sz="3600" i="1" dirty="0"/>
              <a:t>HI-ECN3 BDF target initial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5B6455-5CCE-F3CD-5E69-0A96DB127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7137D-72E7-CE51-865A-901D99616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z="1400" dirty="0"/>
              <a:t>HI-ECN3 BDF Target &amp; target complex initial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1134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02DA94-FEB6-8B4A-53EB-C03B56C552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13DC64-6BC1-B71D-DA6E-CA9DBC138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E37A6BF7-7EB6-CAFD-9C1E-459812938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b="1" dirty="0">
                <a:effectLst/>
                <a:latin typeface="Helvetica Neue"/>
              </a:rPr>
              <a:t>WP</a:t>
            </a:r>
            <a:r>
              <a:rPr lang="en-GB" dirty="0">
                <a:latin typeface="Helvetica Neue"/>
              </a:rPr>
              <a:t>3</a:t>
            </a:r>
            <a:r>
              <a:rPr lang="en-GB" b="1" dirty="0">
                <a:effectLst/>
                <a:latin typeface="Helvetica Neue"/>
              </a:rPr>
              <a:t> – BDF Target design</a:t>
            </a:r>
            <a:endParaRPr lang="en-CH" dirty="0">
              <a:latin typeface="Helvetica Neue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0E24C4-160D-7D9C-7A5A-2ECD0AF9E6C7}"/>
              </a:ext>
            </a:extLst>
          </p:cNvPr>
          <p:cNvSpPr/>
          <p:nvPr/>
        </p:nvSpPr>
        <p:spPr>
          <a:xfrm>
            <a:off x="256207" y="2793674"/>
            <a:ext cx="4464496" cy="194421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F53792-36DF-959F-2356-3C5444AC9D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013" b="89557" l="4706" r="98824">
                        <a14:foregroundMark x1="10431" y1="66772" x2="10275" y2="81646"/>
                        <a14:foregroundMark x1="4863" y1="66139" x2="4706" y2="83703"/>
                        <a14:foregroundMark x1="92549" y1="11551" x2="94686" y2="36342"/>
                        <a14:foregroundMark x1="98824" y1="25633" x2="98824" y2="24209"/>
                        <a14:foregroundMark x1="91216" y1="6487" x2="87765" y2="6013"/>
                        <a14:backgroundMark x1="94588" y1="40032" x2="95922" y2="39399"/>
                        <a14:backgroundMark x1="94902" y1="39715" x2="95216" y2="37658"/>
                        <a14:backgroundMark x1="93882" y1="38766" x2="96941" y2="3734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8295" y="2948115"/>
            <a:ext cx="3593175" cy="178108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2CCB641-C700-05D8-F261-B787CF7A6453}"/>
              </a:ext>
            </a:extLst>
          </p:cNvPr>
          <p:cNvSpPr txBox="1"/>
          <p:nvPr/>
        </p:nvSpPr>
        <p:spPr bwMode="auto">
          <a:xfrm rot="20306719">
            <a:off x="278033" y="4034994"/>
            <a:ext cx="900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Beam direction</a:t>
            </a:r>
            <a:endParaRPr lang="en-GB" sz="1400" dirty="0"/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4E767053-C66F-DE45-807A-E9B558C9BD4B}"/>
              </a:ext>
            </a:extLst>
          </p:cNvPr>
          <p:cNvSpPr/>
          <p:nvPr/>
        </p:nvSpPr>
        <p:spPr>
          <a:xfrm>
            <a:off x="4797166" y="2204864"/>
            <a:ext cx="368956" cy="3261782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4BC8F3B-4DBF-3F7F-7500-C2CCB65DFB66}"/>
                  </a:ext>
                </a:extLst>
              </p:cNvPr>
              <p:cNvSpPr txBox="1"/>
              <p:nvPr/>
            </p:nvSpPr>
            <p:spPr bwMode="auto">
              <a:xfrm>
                <a:off x="8598512" y="2138225"/>
                <a:ext cx="318550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u="sng" dirty="0">
                    <a:latin typeface="+mj-lt"/>
                  </a:rPr>
                  <a:t>Ta&amp; H</a:t>
                </a:r>
                <a:r>
                  <a:rPr lang="en-US" b="1" baseline="-25000" dirty="0">
                    <a:latin typeface="+mj-lt"/>
                  </a:rPr>
                  <a:t>2</a:t>
                </a:r>
                <a:r>
                  <a:rPr lang="en-US" b="1" u="sng" dirty="0">
                    <a:latin typeface="+mj-lt"/>
                  </a:rPr>
                  <a:t>O pipe in the center</a:t>
                </a:r>
                <a:endParaRPr lang="en-GB" b="1" u="sng" dirty="0">
                  <a:latin typeface="+mj-lt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𝟑𝟓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 </m:t>
                    </m:r>
                  </m:oMath>
                </a14:m>
                <a:r>
                  <a:rPr lang="en-US" b="1" i="1" dirty="0">
                    <a:solidFill>
                      <a:schemeClr val="tx2"/>
                    </a:solidFill>
                    <a:latin typeface="+mj-lt"/>
                  </a:rPr>
                  <a:t>Temperature reduction </a:t>
                </a:r>
                <a:endParaRPr lang="en-GB" b="1" i="1" dirty="0">
                  <a:solidFill>
                    <a:schemeClr val="tx2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4BC8F3B-4DBF-3F7F-7500-C2CCB65DFB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98512" y="2138225"/>
                <a:ext cx="3185501" cy="923330"/>
              </a:xfrm>
              <a:prstGeom prst="rect">
                <a:avLst/>
              </a:prstGeom>
              <a:blipFill>
                <a:blip r:embed="rId4"/>
                <a:stretch>
                  <a:fillRect t="-3974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D175E39-4BCF-6F9C-9BE1-D0E76F985113}"/>
                  </a:ext>
                </a:extLst>
              </p:cNvPr>
              <p:cNvSpPr txBox="1"/>
              <p:nvPr/>
            </p:nvSpPr>
            <p:spPr bwMode="auto">
              <a:xfrm>
                <a:off x="8688288" y="3948643"/>
                <a:ext cx="318550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u="sng" dirty="0">
                    <a:latin typeface="+mj-lt"/>
                  </a:rPr>
                  <a:t>Copper insert in the center</a:t>
                </a:r>
                <a:endParaRPr lang="en-GB" b="1" u="sng" dirty="0">
                  <a:latin typeface="+mj-lt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 </m:t>
                    </m:r>
                  </m:oMath>
                </a14:m>
                <a:r>
                  <a:rPr lang="en-US" b="1" i="1" dirty="0">
                    <a:solidFill>
                      <a:schemeClr val="tx2"/>
                    </a:solidFill>
                    <a:latin typeface="+mj-lt"/>
                  </a:rPr>
                  <a:t>Temperature reduction </a:t>
                </a:r>
                <a:endParaRPr lang="en-GB" b="1" i="1" dirty="0">
                  <a:solidFill>
                    <a:schemeClr val="tx2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D175E39-4BCF-6F9C-9BE1-D0E76F9851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88288" y="3948643"/>
                <a:ext cx="3185501" cy="923330"/>
              </a:xfrm>
              <a:prstGeom prst="rect">
                <a:avLst/>
              </a:prstGeom>
              <a:blipFill>
                <a:blip r:embed="rId5"/>
                <a:stretch>
                  <a:fillRect l="-382" t="-3974" r="-191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black and white image of a person&#10;&#10;Description automatically generated">
            <a:extLst>
              <a:ext uri="{FF2B5EF4-FFF2-40B4-BE49-F238E27FC236}">
                <a16:creationId xmlns:a16="http://schemas.microsoft.com/office/drawing/2014/main" id="{DBE588E1-6410-40B3-6B68-755F052A928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0373" r="70528" b="43002"/>
          <a:stretch/>
        </p:blipFill>
        <p:spPr>
          <a:xfrm>
            <a:off x="5166122" y="2204864"/>
            <a:ext cx="2985407" cy="1257329"/>
          </a:xfrm>
          <a:prstGeom prst="rect">
            <a:avLst/>
          </a:prstGeom>
        </p:spPr>
      </p:pic>
      <p:pic>
        <p:nvPicPr>
          <p:cNvPr id="21" name="Picture 20" descr="A white background with black lines&#10;&#10;Description automatically generated">
            <a:extLst>
              <a:ext uri="{FF2B5EF4-FFF2-40B4-BE49-F238E27FC236}">
                <a16:creationId xmlns:a16="http://schemas.microsoft.com/office/drawing/2014/main" id="{3BCEF0FC-6474-9BD7-FEBE-B360CED3779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1057" r="68574" b="45107"/>
          <a:stretch/>
        </p:blipFill>
        <p:spPr>
          <a:xfrm>
            <a:off x="5214755" y="4138488"/>
            <a:ext cx="3157671" cy="115215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AB0EE93-085F-1368-014F-0382FB9D68D2}"/>
              </a:ext>
            </a:extLst>
          </p:cNvPr>
          <p:cNvSpPr txBox="1"/>
          <p:nvPr/>
        </p:nvSpPr>
        <p:spPr bwMode="auto">
          <a:xfrm>
            <a:off x="5166122" y="3389220"/>
            <a:ext cx="1090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Temperature [Cº]</a:t>
            </a:r>
            <a:endParaRPr lang="en-GB" sz="1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C697C1-F0FD-97B0-5764-FCD94DDAEA68}"/>
              </a:ext>
            </a:extLst>
          </p:cNvPr>
          <p:cNvSpPr txBox="1"/>
          <p:nvPr/>
        </p:nvSpPr>
        <p:spPr bwMode="auto">
          <a:xfrm>
            <a:off x="5242585" y="5266591"/>
            <a:ext cx="1141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Temperature [Cº]</a:t>
            </a:r>
            <a:endParaRPr lang="en-GB" sz="10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3E0160E-AC3B-2B25-A22E-F4EF508A7062}"/>
              </a:ext>
            </a:extLst>
          </p:cNvPr>
          <p:cNvCxnSpPr>
            <a:cxnSpLocks/>
          </p:cNvCxnSpPr>
          <p:nvPr/>
        </p:nvCxnSpPr>
        <p:spPr>
          <a:xfrm flipV="1">
            <a:off x="2063552" y="3249689"/>
            <a:ext cx="1110053" cy="359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357FC4B-9709-555D-B7A0-9C0654BBE0EC}"/>
              </a:ext>
            </a:extLst>
          </p:cNvPr>
          <p:cNvSpPr txBox="1"/>
          <p:nvPr/>
        </p:nvSpPr>
        <p:spPr bwMode="auto">
          <a:xfrm rot="20428306">
            <a:off x="2366852" y="4075498"/>
            <a:ext cx="1913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Water cooling</a:t>
            </a:r>
            <a:endParaRPr lang="en-GB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4602FF-8328-21B4-BF6D-B88E5116E48A}"/>
              </a:ext>
            </a:extLst>
          </p:cNvPr>
          <p:cNvSpPr txBox="1"/>
          <p:nvPr/>
        </p:nvSpPr>
        <p:spPr bwMode="auto">
          <a:xfrm rot="20428306">
            <a:off x="1812388" y="3041377"/>
            <a:ext cx="1913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Water cooling</a:t>
            </a:r>
            <a:endParaRPr lang="en-GB" sz="14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CE0EC96-5EAA-E9B6-A1EE-2E660F941754}"/>
              </a:ext>
            </a:extLst>
          </p:cNvPr>
          <p:cNvCxnSpPr>
            <a:cxnSpLocks/>
          </p:cNvCxnSpPr>
          <p:nvPr/>
        </p:nvCxnSpPr>
        <p:spPr>
          <a:xfrm flipV="1">
            <a:off x="2422897" y="4014963"/>
            <a:ext cx="1080815" cy="368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F574250-DAA1-8205-6F09-79A3B213E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z="1400" dirty="0"/>
              <a:t>HI-ECN3 BDF Target &amp; target complex initial review</a:t>
            </a:r>
            <a:endParaRPr lang="en-US" dirty="0"/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6D660B54-D07D-BD4F-9FA9-BBBD86C44A8D}"/>
              </a:ext>
            </a:extLst>
          </p:cNvPr>
          <p:cNvSpPr txBox="1">
            <a:spLocks/>
          </p:cNvSpPr>
          <p:nvPr/>
        </p:nvSpPr>
        <p:spPr bwMode="auto">
          <a:xfrm>
            <a:off x="434011" y="980151"/>
            <a:ext cx="11376025" cy="7493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i="1" dirty="0">
                <a:latin typeface="Helvetica Neue"/>
              </a:rPr>
              <a:t>Alternative design – The full W target (exploring other options)</a:t>
            </a:r>
            <a:endParaRPr lang="en-CH" sz="3000" i="1" dirty="0">
              <a:latin typeface="Helvetica Neue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7D0AE8B-31BA-C165-909A-DF335F5E033F}"/>
              </a:ext>
            </a:extLst>
          </p:cNvPr>
          <p:cNvCxnSpPr>
            <a:cxnSpLocks/>
          </p:cNvCxnSpPr>
          <p:nvPr/>
        </p:nvCxnSpPr>
        <p:spPr>
          <a:xfrm flipV="1">
            <a:off x="551384" y="4287950"/>
            <a:ext cx="849637" cy="3288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3006080-792B-F69B-BC63-38584C99D274}"/>
              </a:ext>
            </a:extLst>
          </p:cNvPr>
          <p:cNvSpPr txBox="1"/>
          <p:nvPr/>
        </p:nvSpPr>
        <p:spPr bwMode="auto">
          <a:xfrm>
            <a:off x="695400" y="4894810"/>
            <a:ext cx="3691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Alternative designs: Full W core with inserts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5542149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08EB4A-CBBD-0E13-F3D2-8A3037800B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834BEC-8154-541F-C05F-A6A99A433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GB" b="1" dirty="0">
                <a:effectLst/>
                <a:latin typeface="Helvetica Neue"/>
              </a:rPr>
              <a:t>WP</a:t>
            </a:r>
            <a:r>
              <a:rPr lang="en-GB" dirty="0">
                <a:latin typeface="Helvetica Neue"/>
              </a:rPr>
              <a:t>3</a:t>
            </a:r>
            <a:r>
              <a:rPr lang="en-GB" b="1" dirty="0">
                <a:effectLst/>
                <a:latin typeface="Helvetica Neue"/>
              </a:rPr>
              <a:t> – BDF. More Alternative Target designs</a:t>
            </a:r>
            <a:br>
              <a:rPr lang="en-GB" b="1" dirty="0">
                <a:effectLst/>
                <a:latin typeface="Helvetica Neue"/>
              </a:rPr>
            </a:br>
            <a:r>
              <a:rPr lang="en-GB" b="1" dirty="0">
                <a:effectLst/>
                <a:latin typeface="Helvetica Neue"/>
              </a:rPr>
              <a:t>-Helium cooling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40A0FD-E046-188D-6E58-C79DC58F8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  <p:sp>
        <p:nvSpPr>
          <p:cNvPr id="181" name="Slide Number Placeholder 3">
            <a:extLst>
              <a:ext uri="{FF2B5EF4-FFF2-40B4-BE49-F238E27FC236}">
                <a16:creationId xmlns:a16="http://schemas.microsoft.com/office/drawing/2014/main" id="{FF2B73FE-CCFB-8B62-04FF-1F668355240A}"/>
              </a:ext>
            </a:extLst>
          </p:cNvPr>
          <p:cNvSpPr txBox="1">
            <a:spLocks/>
          </p:cNvSpPr>
          <p:nvPr/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182" name="Footer Placeholder 4">
            <a:extLst>
              <a:ext uri="{FF2B5EF4-FFF2-40B4-BE49-F238E27FC236}">
                <a16:creationId xmlns:a16="http://schemas.microsoft.com/office/drawing/2014/main" id="{BE1C3941-9319-1AD1-8FA0-9BD4BAD19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z="1400" dirty="0"/>
              <a:t>HI-ECN3 BDF Target &amp; target complex initial review</a:t>
            </a:r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86F28B0-CB39-6639-BF28-F80D365E65DF}"/>
              </a:ext>
            </a:extLst>
          </p:cNvPr>
          <p:cNvSpPr/>
          <p:nvPr/>
        </p:nvSpPr>
        <p:spPr>
          <a:xfrm>
            <a:off x="2298575" y="2404882"/>
            <a:ext cx="832877" cy="120087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D00CA25-1121-6944-1992-9FF287FD1FC3}"/>
              </a:ext>
            </a:extLst>
          </p:cNvPr>
          <p:cNvSpPr/>
          <p:nvPr/>
        </p:nvSpPr>
        <p:spPr>
          <a:xfrm>
            <a:off x="3158049" y="2409306"/>
            <a:ext cx="3484828" cy="1200871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372B23E-45FB-2EA2-D7AC-9A0028FB3A65}"/>
              </a:ext>
            </a:extLst>
          </p:cNvPr>
          <p:cNvSpPr/>
          <p:nvPr/>
        </p:nvSpPr>
        <p:spPr>
          <a:xfrm>
            <a:off x="2393313" y="2490658"/>
            <a:ext cx="134000" cy="1029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701D42-83A1-F21F-4A78-AAC7BBC01181}"/>
              </a:ext>
            </a:extLst>
          </p:cNvPr>
          <p:cNvSpPr/>
          <p:nvPr/>
        </p:nvSpPr>
        <p:spPr>
          <a:xfrm>
            <a:off x="2584497" y="2490658"/>
            <a:ext cx="134000" cy="1029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D942238-70CB-C6EE-CA7D-DF85BD1CDEC1}"/>
              </a:ext>
            </a:extLst>
          </p:cNvPr>
          <p:cNvSpPr/>
          <p:nvPr/>
        </p:nvSpPr>
        <p:spPr>
          <a:xfrm>
            <a:off x="2775681" y="2490658"/>
            <a:ext cx="134000" cy="1029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D8D0BA4-ABBB-AE88-6D86-785228D9B755}"/>
              </a:ext>
            </a:extLst>
          </p:cNvPr>
          <p:cNvSpPr/>
          <p:nvPr/>
        </p:nvSpPr>
        <p:spPr>
          <a:xfrm>
            <a:off x="2966865" y="2490658"/>
            <a:ext cx="134000" cy="1029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717BEE5-D8BA-683E-4326-DD90B8141F14}"/>
              </a:ext>
            </a:extLst>
          </p:cNvPr>
          <p:cNvSpPr/>
          <p:nvPr/>
        </p:nvSpPr>
        <p:spPr>
          <a:xfrm>
            <a:off x="3213525" y="2490658"/>
            <a:ext cx="455766" cy="1029318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4DB7F1A-7A35-845B-EB3C-D2230771D9D1}"/>
              </a:ext>
            </a:extLst>
          </p:cNvPr>
          <p:cNvSpPr/>
          <p:nvPr/>
        </p:nvSpPr>
        <p:spPr>
          <a:xfrm>
            <a:off x="3781950" y="2490658"/>
            <a:ext cx="1318658" cy="1029318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0391A8F-07BD-D2CD-7520-0C8929B44F12}"/>
              </a:ext>
            </a:extLst>
          </p:cNvPr>
          <p:cNvSpPr/>
          <p:nvPr/>
        </p:nvSpPr>
        <p:spPr>
          <a:xfrm>
            <a:off x="5210139" y="2490658"/>
            <a:ext cx="1318658" cy="1029318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2BA4D55-1AB7-0816-8B34-F8F6BD787F20}"/>
              </a:ext>
            </a:extLst>
          </p:cNvPr>
          <p:cNvSpPr/>
          <p:nvPr/>
        </p:nvSpPr>
        <p:spPr>
          <a:xfrm>
            <a:off x="3240122" y="2523675"/>
            <a:ext cx="402571" cy="96328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5C64ECE-EB36-4C38-DF1B-0F4CAB9B2941}"/>
              </a:ext>
            </a:extLst>
          </p:cNvPr>
          <p:cNvSpPr/>
          <p:nvPr/>
        </p:nvSpPr>
        <p:spPr>
          <a:xfrm>
            <a:off x="3824247" y="2523675"/>
            <a:ext cx="1234063" cy="96328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6253C11-7D80-B4DD-DFAE-4ADB71F4BDE2}"/>
              </a:ext>
            </a:extLst>
          </p:cNvPr>
          <p:cNvSpPr/>
          <p:nvPr/>
        </p:nvSpPr>
        <p:spPr>
          <a:xfrm>
            <a:off x="5252436" y="2523675"/>
            <a:ext cx="1234063" cy="96328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600910D-F7A4-6D76-6F26-7AC124D621DC}"/>
              </a:ext>
            </a:extLst>
          </p:cNvPr>
          <p:cNvCxnSpPr>
            <a:cxnSpLocks/>
          </p:cNvCxnSpPr>
          <p:nvPr/>
        </p:nvCxnSpPr>
        <p:spPr>
          <a:xfrm>
            <a:off x="3144541" y="2406773"/>
            <a:ext cx="0" cy="1200871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85C52B81-85EC-71E1-4BDE-BB39B9E29F4A}"/>
              </a:ext>
            </a:extLst>
          </p:cNvPr>
          <p:cNvSpPr/>
          <p:nvPr/>
        </p:nvSpPr>
        <p:spPr>
          <a:xfrm>
            <a:off x="1271464" y="2805172"/>
            <a:ext cx="863843" cy="400290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beam</a:t>
            </a:r>
            <a:endParaRPr lang="en-GB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48BBAFA-801B-967D-9485-5F5EF26528AC}"/>
              </a:ext>
            </a:extLst>
          </p:cNvPr>
          <p:cNvSpPr txBox="1"/>
          <p:nvPr/>
        </p:nvSpPr>
        <p:spPr bwMode="auto">
          <a:xfrm>
            <a:off x="2963380" y="1797191"/>
            <a:ext cx="500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W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0034997-6E40-A0EE-B564-DB9317AA50E0}"/>
              </a:ext>
            </a:extLst>
          </p:cNvPr>
          <p:cNvSpPr txBox="1"/>
          <p:nvPr/>
        </p:nvSpPr>
        <p:spPr bwMode="auto">
          <a:xfrm>
            <a:off x="4242843" y="1864463"/>
            <a:ext cx="1601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Ta cladding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5EF84F2-CAB0-7618-CEDC-452124487895}"/>
              </a:ext>
            </a:extLst>
          </p:cNvPr>
          <p:cNvSpPr txBox="1"/>
          <p:nvPr/>
        </p:nvSpPr>
        <p:spPr bwMode="auto">
          <a:xfrm>
            <a:off x="2234986" y="3750121"/>
            <a:ext cx="1035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Helium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D558528-5D53-C293-3FB1-5E2FDD7D9796}"/>
              </a:ext>
            </a:extLst>
          </p:cNvPr>
          <p:cNvSpPr txBox="1"/>
          <p:nvPr/>
        </p:nvSpPr>
        <p:spPr bwMode="auto">
          <a:xfrm>
            <a:off x="4185659" y="3750120"/>
            <a:ext cx="1601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Water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A4C7EC6-CD41-8954-6B1C-37A14EAF0DFF}"/>
              </a:ext>
            </a:extLst>
          </p:cNvPr>
          <p:cNvCxnSpPr>
            <a:cxnSpLocks/>
            <a:endCxn id="38" idx="2"/>
          </p:cNvCxnSpPr>
          <p:nvPr/>
        </p:nvCxnSpPr>
        <p:spPr>
          <a:xfrm flipV="1">
            <a:off x="2715014" y="3605753"/>
            <a:ext cx="0" cy="242315"/>
          </a:xfrm>
          <a:prstGeom prst="straightConnector1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2C97A35-EEAF-6A9E-7508-56CCCCAD67BD}"/>
              </a:ext>
            </a:extLst>
          </p:cNvPr>
          <p:cNvCxnSpPr>
            <a:cxnSpLocks/>
          </p:cNvCxnSpPr>
          <p:nvPr/>
        </p:nvCxnSpPr>
        <p:spPr>
          <a:xfrm flipV="1">
            <a:off x="4528764" y="3605084"/>
            <a:ext cx="0" cy="242315"/>
          </a:xfrm>
          <a:prstGeom prst="straightConnector1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475E518-F725-47E2-8251-BF37751AC5C2}"/>
              </a:ext>
            </a:extLst>
          </p:cNvPr>
          <p:cNvCxnSpPr>
            <a:cxnSpLocks/>
          </p:cNvCxnSpPr>
          <p:nvPr/>
        </p:nvCxnSpPr>
        <p:spPr>
          <a:xfrm flipH="1">
            <a:off x="2842681" y="2101643"/>
            <a:ext cx="318851" cy="536400"/>
          </a:xfrm>
          <a:prstGeom prst="straightConnector1">
            <a:avLst/>
          </a:prstGeom>
          <a:ln w="22225">
            <a:solidFill>
              <a:schemeClr val="tx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38A67456-818A-F238-E61C-63364C31E00F}"/>
              </a:ext>
            </a:extLst>
          </p:cNvPr>
          <p:cNvCxnSpPr>
            <a:cxnSpLocks/>
          </p:cNvCxnSpPr>
          <p:nvPr/>
        </p:nvCxnSpPr>
        <p:spPr>
          <a:xfrm>
            <a:off x="3158049" y="2101643"/>
            <a:ext cx="288771" cy="622177"/>
          </a:xfrm>
          <a:prstGeom prst="straightConnector1">
            <a:avLst/>
          </a:prstGeom>
          <a:ln w="22225">
            <a:solidFill>
              <a:schemeClr val="tx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E15EBB0D-A77E-9F48-5DE2-A76613C175D8}"/>
              </a:ext>
            </a:extLst>
          </p:cNvPr>
          <p:cNvCxnSpPr>
            <a:cxnSpLocks/>
          </p:cNvCxnSpPr>
          <p:nvPr/>
        </p:nvCxnSpPr>
        <p:spPr>
          <a:xfrm flipH="1">
            <a:off x="4667742" y="2162567"/>
            <a:ext cx="80963" cy="328091"/>
          </a:xfrm>
          <a:prstGeom prst="straightConnector1">
            <a:avLst/>
          </a:prstGeom>
          <a:ln w="22225">
            <a:solidFill>
              <a:schemeClr val="tx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E362D117-9906-F5C3-3D72-5A9B32513435}"/>
              </a:ext>
            </a:extLst>
          </p:cNvPr>
          <p:cNvSpPr/>
          <p:nvPr/>
        </p:nvSpPr>
        <p:spPr>
          <a:xfrm>
            <a:off x="10386610" y="2358888"/>
            <a:ext cx="498505" cy="102931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D5D17C69-B36F-7CE2-081B-311AB14A3E21}"/>
              </a:ext>
            </a:extLst>
          </p:cNvPr>
          <p:cNvSpPr/>
          <p:nvPr/>
        </p:nvSpPr>
        <p:spPr>
          <a:xfrm>
            <a:off x="10504462" y="2358888"/>
            <a:ext cx="246659" cy="104332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</a:t>
            </a:r>
            <a:endParaRPr lang="en-GB" dirty="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55EE226-BCF7-3587-D3E8-214C14A36FE3}"/>
              </a:ext>
            </a:extLst>
          </p:cNvPr>
          <p:cNvSpPr/>
          <p:nvPr/>
        </p:nvSpPr>
        <p:spPr>
          <a:xfrm>
            <a:off x="10499270" y="2094481"/>
            <a:ext cx="251852" cy="265811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84D493A3-083A-9A23-CA14-EB32F15F2FE8}"/>
              </a:ext>
            </a:extLst>
          </p:cNvPr>
          <p:cNvSpPr/>
          <p:nvPr/>
        </p:nvSpPr>
        <p:spPr>
          <a:xfrm>
            <a:off x="10533391" y="2132721"/>
            <a:ext cx="189331" cy="189331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1E6D4EF-4046-4B01-B2F8-205D501961D0}"/>
              </a:ext>
            </a:extLst>
          </p:cNvPr>
          <p:cNvSpPr txBox="1"/>
          <p:nvPr/>
        </p:nvSpPr>
        <p:spPr bwMode="auto">
          <a:xfrm>
            <a:off x="8794519" y="3228125"/>
            <a:ext cx="15995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Helium cooling on faces</a:t>
            </a:r>
            <a:endParaRPr lang="en-GB" sz="1600" dirty="0">
              <a:solidFill>
                <a:schemeClr val="tx2"/>
              </a:solidFill>
            </a:endParaRP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EAF505FF-AC4A-44F6-4D6F-517344791BE9}"/>
              </a:ext>
            </a:extLst>
          </p:cNvPr>
          <p:cNvCxnSpPr>
            <a:cxnSpLocks/>
          </p:cNvCxnSpPr>
          <p:nvPr/>
        </p:nvCxnSpPr>
        <p:spPr>
          <a:xfrm flipV="1">
            <a:off x="9837498" y="2956782"/>
            <a:ext cx="609779" cy="271344"/>
          </a:xfrm>
          <a:prstGeom prst="straightConnector1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55960324-CE8F-4932-B911-1EE7281EED51}"/>
              </a:ext>
            </a:extLst>
          </p:cNvPr>
          <p:cNvSpPr txBox="1"/>
          <p:nvPr/>
        </p:nvSpPr>
        <p:spPr bwMode="auto">
          <a:xfrm>
            <a:off x="7870500" y="2251023"/>
            <a:ext cx="2099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Water cooling (with Ta cladding) at edges</a:t>
            </a:r>
            <a:endParaRPr lang="en-GB" sz="1600" dirty="0">
              <a:solidFill>
                <a:schemeClr val="tx2"/>
              </a:solidFill>
            </a:endParaRP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B179B3FA-FEDE-3C1D-3CBE-97C810419513}"/>
              </a:ext>
            </a:extLst>
          </p:cNvPr>
          <p:cNvCxnSpPr>
            <a:cxnSpLocks/>
            <a:endCxn id="84" idx="1"/>
          </p:cNvCxnSpPr>
          <p:nvPr/>
        </p:nvCxnSpPr>
        <p:spPr>
          <a:xfrm flipV="1">
            <a:off x="9784246" y="2227386"/>
            <a:ext cx="715024" cy="176972"/>
          </a:xfrm>
          <a:prstGeom prst="straightConnector1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>
            <a:extLst>
              <a:ext uri="{FF2B5EF4-FFF2-40B4-BE49-F238E27FC236}">
                <a16:creationId xmlns:a16="http://schemas.microsoft.com/office/drawing/2014/main" id="{AEB20CB0-2E70-F2B1-D21A-BC69E4C13972}"/>
              </a:ext>
            </a:extLst>
          </p:cNvPr>
          <p:cNvSpPr/>
          <p:nvPr/>
        </p:nvSpPr>
        <p:spPr>
          <a:xfrm>
            <a:off x="10492485" y="3394217"/>
            <a:ext cx="251852" cy="265811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DBF4D74E-78A6-B58A-1642-B95C0E8A2A33}"/>
              </a:ext>
            </a:extLst>
          </p:cNvPr>
          <p:cNvSpPr/>
          <p:nvPr/>
        </p:nvSpPr>
        <p:spPr>
          <a:xfrm>
            <a:off x="10526606" y="3432457"/>
            <a:ext cx="189331" cy="189331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EA2C83F5-B56F-6487-B521-4875A6527603}"/>
              </a:ext>
            </a:extLst>
          </p:cNvPr>
          <p:cNvCxnSpPr/>
          <p:nvPr/>
        </p:nvCxnSpPr>
        <p:spPr>
          <a:xfrm flipV="1">
            <a:off x="3723570" y="2815491"/>
            <a:ext cx="0" cy="795073"/>
          </a:xfrm>
          <a:prstGeom prst="straightConnector1">
            <a:avLst/>
          </a:prstGeom>
          <a:ln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4B53FF10-A0D2-4500-25A2-5185DA97E496}"/>
              </a:ext>
            </a:extLst>
          </p:cNvPr>
          <p:cNvCxnSpPr/>
          <p:nvPr/>
        </p:nvCxnSpPr>
        <p:spPr>
          <a:xfrm flipV="1">
            <a:off x="5151307" y="2811708"/>
            <a:ext cx="0" cy="795073"/>
          </a:xfrm>
          <a:prstGeom prst="straightConnector1">
            <a:avLst/>
          </a:prstGeom>
          <a:ln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C045A678-3031-B487-BA9F-A8F5D5EA0F86}"/>
              </a:ext>
            </a:extLst>
          </p:cNvPr>
          <p:cNvCxnSpPr>
            <a:cxnSpLocks/>
          </p:cNvCxnSpPr>
          <p:nvPr/>
        </p:nvCxnSpPr>
        <p:spPr>
          <a:xfrm>
            <a:off x="6569096" y="2638043"/>
            <a:ext cx="0" cy="714804"/>
          </a:xfrm>
          <a:prstGeom prst="straightConnector1">
            <a:avLst/>
          </a:prstGeom>
          <a:ln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>
            <a:extLst>
              <a:ext uri="{FF2B5EF4-FFF2-40B4-BE49-F238E27FC236}">
                <a16:creationId xmlns:a16="http://schemas.microsoft.com/office/drawing/2014/main" id="{FDFB3968-9909-4494-FF91-B0C7B2066107}"/>
              </a:ext>
            </a:extLst>
          </p:cNvPr>
          <p:cNvCxnSpPr>
            <a:cxnSpLocks/>
          </p:cNvCxnSpPr>
          <p:nvPr/>
        </p:nvCxnSpPr>
        <p:spPr>
          <a:xfrm>
            <a:off x="3479639" y="2442071"/>
            <a:ext cx="773067" cy="0"/>
          </a:xfrm>
          <a:prstGeom prst="straightConnector1">
            <a:avLst/>
          </a:prstGeom>
          <a:ln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ADC5531D-A8D2-343B-8A1E-7CF9EE463E27}"/>
              </a:ext>
            </a:extLst>
          </p:cNvPr>
          <p:cNvCxnSpPr>
            <a:cxnSpLocks/>
          </p:cNvCxnSpPr>
          <p:nvPr/>
        </p:nvCxnSpPr>
        <p:spPr>
          <a:xfrm>
            <a:off x="3992657" y="3568738"/>
            <a:ext cx="773067" cy="0"/>
          </a:xfrm>
          <a:prstGeom prst="straightConnector1">
            <a:avLst/>
          </a:prstGeom>
          <a:ln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>
            <a:extLst>
              <a:ext uri="{FF2B5EF4-FFF2-40B4-BE49-F238E27FC236}">
                <a16:creationId xmlns:a16="http://schemas.microsoft.com/office/drawing/2014/main" id="{66481AAC-FDE6-28B8-FD3E-117BA05EB379}"/>
              </a:ext>
            </a:extLst>
          </p:cNvPr>
          <p:cNvCxnSpPr>
            <a:cxnSpLocks/>
          </p:cNvCxnSpPr>
          <p:nvPr/>
        </p:nvCxnSpPr>
        <p:spPr>
          <a:xfrm flipV="1">
            <a:off x="2935005" y="2739849"/>
            <a:ext cx="0" cy="559987"/>
          </a:xfrm>
          <a:prstGeom prst="straightConnector1">
            <a:avLst/>
          </a:prstGeom>
          <a:ln>
            <a:solidFill>
              <a:srgbClr val="FFFF00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Arrow Connector 217">
            <a:extLst>
              <a:ext uri="{FF2B5EF4-FFF2-40B4-BE49-F238E27FC236}">
                <a16:creationId xmlns:a16="http://schemas.microsoft.com/office/drawing/2014/main" id="{8F0BDDA0-4037-E99A-5C4E-245F421CC522}"/>
              </a:ext>
            </a:extLst>
          </p:cNvPr>
          <p:cNvCxnSpPr>
            <a:cxnSpLocks/>
          </p:cNvCxnSpPr>
          <p:nvPr/>
        </p:nvCxnSpPr>
        <p:spPr>
          <a:xfrm flipV="1">
            <a:off x="2747792" y="2741740"/>
            <a:ext cx="0" cy="559987"/>
          </a:xfrm>
          <a:prstGeom prst="straightConnector1">
            <a:avLst/>
          </a:prstGeom>
          <a:ln>
            <a:solidFill>
              <a:srgbClr val="FFFF00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Arrow Connector 218">
            <a:extLst>
              <a:ext uri="{FF2B5EF4-FFF2-40B4-BE49-F238E27FC236}">
                <a16:creationId xmlns:a16="http://schemas.microsoft.com/office/drawing/2014/main" id="{B60581E2-8EE1-D324-1818-F15EC5C14BBB}"/>
              </a:ext>
            </a:extLst>
          </p:cNvPr>
          <p:cNvCxnSpPr>
            <a:cxnSpLocks/>
          </p:cNvCxnSpPr>
          <p:nvPr/>
        </p:nvCxnSpPr>
        <p:spPr>
          <a:xfrm flipV="1">
            <a:off x="2553014" y="2739849"/>
            <a:ext cx="0" cy="559987"/>
          </a:xfrm>
          <a:prstGeom prst="straightConnector1">
            <a:avLst/>
          </a:prstGeom>
          <a:ln>
            <a:solidFill>
              <a:srgbClr val="FFFF00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Arrow Connector 219">
            <a:extLst>
              <a:ext uri="{FF2B5EF4-FFF2-40B4-BE49-F238E27FC236}">
                <a16:creationId xmlns:a16="http://schemas.microsoft.com/office/drawing/2014/main" id="{96FE3B45-DF75-CDC1-EEFA-79E879C8D8F8}"/>
              </a:ext>
            </a:extLst>
          </p:cNvPr>
          <p:cNvCxnSpPr>
            <a:cxnSpLocks/>
          </p:cNvCxnSpPr>
          <p:nvPr/>
        </p:nvCxnSpPr>
        <p:spPr>
          <a:xfrm>
            <a:off x="5324797" y="2442071"/>
            <a:ext cx="773067" cy="0"/>
          </a:xfrm>
          <a:prstGeom prst="straightConnector1">
            <a:avLst/>
          </a:prstGeom>
          <a:ln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TextBox 221">
            <a:extLst>
              <a:ext uri="{FF2B5EF4-FFF2-40B4-BE49-F238E27FC236}">
                <a16:creationId xmlns:a16="http://schemas.microsoft.com/office/drawing/2014/main" id="{9332A659-408C-6C13-7AC3-0E8204D9DCE9}"/>
              </a:ext>
            </a:extLst>
          </p:cNvPr>
          <p:cNvSpPr txBox="1"/>
          <p:nvPr/>
        </p:nvSpPr>
        <p:spPr bwMode="auto">
          <a:xfrm>
            <a:off x="1855552" y="4168695"/>
            <a:ext cx="978506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Helium cooled blocks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Removes need for cladding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In baseline design, Tantalum has high stress: residual from </a:t>
            </a:r>
            <a:r>
              <a:rPr lang="en-US" sz="1600" dirty="0" err="1"/>
              <a:t>HIPing</a:t>
            </a:r>
            <a:r>
              <a:rPr lang="en-US" sz="1600" dirty="0"/>
              <a:t> + thermal expansion in beam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Tantalum bad for accident cases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Allows higher next-to surface local coolant temperatures (no risk of boiling)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-But HTC is lower than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-Added cooling system complexity and cost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Studies are ongoing</a:t>
            </a:r>
            <a:endParaRPr lang="en-GB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591EB3-1FFD-1305-97C3-B2FCCE95684B}"/>
              </a:ext>
            </a:extLst>
          </p:cNvPr>
          <p:cNvSpPr txBox="1"/>
          <p:nvPr/>
        </p:nvSpPr>
        <p:spPr bwMode="auto">
          <a:xfrm>
            <a:off x="385571" y="1390863"/>
            <a:ext cx="7214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W (non-clad) helium cooled, or mix of Helium and Water cooling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3033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2">
            <a:extLst>
              <a:ext uri="{FF2B5EF4-FFF2-40B4-BE49-F238E27FC236}">
                <a16:creationId xmlns:a16="http://schemas.microsoft.com/office/drawing/2014/main" id="{D3BC68BA-2681-4308-0326-D18408DD01EA}"/>
              </a:ext>
            </a:extLst>
          </p:cNvPr>
          <p:cNvGrpSpPr/>
          <p:nvPr/>
        </p:nvGrpSpPr>
        <p:grpSpPr>
          <a:xfrm rot="20141013">
            <a:off x="9702799" y="1896028"/>
            <a:ext cx="1528394" cy="1594334"/>
            <a:chOff x="9160269" y="1854496"/>
            <a:chExt cx="2316520" cy="2416463"/>
          </a:xfrm>
        </p:grpSpPr>
        <p:sp>
          <p:nvSpPr>
            <p:cNvPr id="200" name="Block Arc 199">
              <a:extLst>
                <a:ext uri="{FF2B5EF4-FFF2-40B4-BE49-F238E27FC236}">
                  <a16:creationId xmlns:a16="http://schemas.microsoft.com/office/drawing/2014/main" id="{05F1D8EB-5B09-F4B0-E247-DF58145BD1DE}"/>
                </a:ext>
              </a:extLst>
            </p:cNvPr>
            <p:cNvSpPr/>
            <p:nvPr/>
          </p:nvSpPr>
          <p:spPr>
            <a:xfrm rot="2971734">
              <a:off x="9110297" y="1904468"/>
              <a:ext cx="2416463" cy="2316520"/>
            </a:xfrm>
            <a:prstGeom prst="blockArc">
              <a:avLst>
                <a:gd name="adj1" fmla="val 15814029"/>
                <a:gd name="adj2" fmla="val 21405888"/>
                <a:gd name="adj3" fmla="val 5002"/>
              </a:avLst>
            </a:prstGeom>
            <a:solidFill>
              <a:schemeClr val="tx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1" name="Isosceles Triangle 200">
              <a:extLst>
                <a:ext uri="{FF2B5EF4-FFF2-40B4-BE49-F238E27FC236}">
                  <a16:creationId xmlns:a16="http://schemas.microsoft.com/office/drawing/2014/main" id="{669A8D2F-3A0D-F9BC-B7BD-252548AE683B}"/>
                </a:ext>
              </a:extLst>
            </p:cNvPr>
            <p:cNvSpPr/>
            <p:nvPr/>
          </p:nvSpPr>
          <p:spPr>
            <a:xfrm rot="18789698">
              <a:off x="10860967" y="2068626"/>
              <a:ext cx="273078" cy="225065"/>
            </a:xfrm>
            <a:prstGeom prst="triangle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2" name="Isosceles Triangle 201">
              <a:extLst>
                <a:ext uri="{FF2B5EF4-FFF2-40B4-BE49-F238E27FC236}">
                  <a16:creationId xmlns:a16="http://schemas.microsoft.com/office/drawing/2014/main" id="{A4748E40-4B41-3CD0-B020-5DD7C8791B73}"/>
                </a:ext>
              </a:extLst>
            </p:cNvPr>
            <p:cNvSpPr/>
            <p:nvPr/>
          </p:nvSpPr>
          <p:spPr>
            <a:xfrm rot="13684651">
              <a:off x="10897992" y="3860227"/>
              <a:ext cx="273078" cy="225065"/>
            </a:xfrm>
            <a:prstGeom prst="triangle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8" name="Rectangle 187">
            <a:extLst>
              <a:ext uri="{FF2B5EF4-FFF2-40B4-BE49-F238E27FC236}">
                <a16:creationId xmlns:a16="http://schemas.microsoft.com/office/drawing/2014/main" id="{D1C3F341-02A1-5E18-2DE7-1B2A8AAC417A}"/>
              </a:ext>
            </a:extLst>
          </p:cNvPr>
          <p:cNvSpPr/>
          <p:nvPr/>
        </p:nvSpPr>
        <p:spPr>
          <a:xfrm rot="6274253">
            <a:off x="6470963" y="3742122"/>
            <a:ext cx="114955" cy="364167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086A35-BEC5-D0AB-AA86-7DE1AFCC5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709" y="1191235"/>
            <a:ext cx="11376024" cy="914244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</a:rPr>
              <a:t>Scaled representative target(s) will be tested in 400GeV beam in 2025.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</a:rPr>
              <a:t>Using the Test Stand base, and design of Test Stand top from the Baseline test in 2024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</a:rPr>
              <a:t>Option exists to test multiple alternative designs in beam.</a:t>
            </a:r>
          </a:p>
          <a:p>
            <a:endParaRPr lang="en-US" sz="1800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C19B17-1197-1879-3193-A5CE9E316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S" dirty="0"/>
              <a:t>Target Alternative Designs testing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ACBB35-BC29-8F44-D4B7-9FF71D4EE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6174E88-FCA4-8455-8DC0-7FDA1A2076B6}"/>
              </a:ext>
            </a:extLst>
          </p:cNvPr>
          <p:cNvSpPr/>
          <p:nvPr/>
        </p:nvSpPr>
        <p:spPr>
          <a:xfrm>
            <a:off x="514846" y="4333292"/>
            <a:ext cx="2016224" cy="288032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97EEE30-F65D-0C1A-AC62-C923B5106A96}"/>
              </a:ext>
            </a:extLst>
          </p:cNvPr>
          <p:cNvSpPr/>
          <p:nvPr/>
        </p:nvSpPr>
        <p:spPr>
          <a:xfrm>
            <a:off x="941401" y="4354536"/>
            <a:ext cx="144016" cy="364167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4AA06EE-32F8-CE0B-E0EE-54A269545CD5}"/>
              </a:ext>
            </a:extLst>
          </p:cNvPr>
          <p:cNvSpPr/>
          <p:nvPr/>
        </p:nvSpPr>
        <p:spPr>
          <a:xfrm>
            <a:off x="512688" y="5172338"/>
            <a:ext cx="2016224" cy="175828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19DF19B-D009-B345-3DB5-CCB6E3DE38BC}"/>
              </a:ext>
            </a:extLst>
          </p:cNvPr>
          <p:cNvSpPr/>
          <p:nvPr/>
        </p:nvSpPr>
        <p:spPr>
          <a:xfrm>
            <a:off x="512688" y="4533410"/>
            <a:ext cx="144016" cy="767798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400B856-9889-C764-8418-2E9A84553B72}"/>
              </a:ext>
            </a:extLst>
          </p:cNvPr>
          <p:cNvSpPr/>
          <p:nvPr/>
        </p:nvSpPr>
        <p:spPr>
          <a:xfrm>
            <a:off x="2385975" y="4468975"/>
            <a:ext cx="144016" cy="767798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056E3F6-B573-276A-ED27-5BB023FD268A}"/>
              </a:ext>
            </a:extLst>
          </p:cNvPr>
          <p:cNvSpPr/>
          <p:nvPr/>
        </p:nvSpPr>
        <p:spPr>
          <a:xfrm>
            <a:off x="554030" y="5348166"/>
            <a:ext cx="175828" cy="17582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438AB63-9C96-AEC8-7750-6943BA21D0E5}"/>
              </a:ext>
            </a:extLst>
          </p:cNvPr>
          <p:cNvSpPr/>
          <p:nvPr/>
        </p:nvSpPr>
        <p:spPr>
          <a:xfrm>
            <a:off x="981979" y="5348166"/>
            <a:ext cx="175828" cy="17582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7FCA9780-95DA-2D13-895B-8BF468DA0877}"/>
              </a:ext>
            </a:extLst>
          </p:cNvPr>
          <p:cNvSpPr/>
          <p:nvPr/>
        </p:nvSpPr>
        <p:spPr>
          <a:xfrm>
            <a:off x="1409928" y="5348166"/>
            <a:ext cx="175828" cy="17582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B759C50-B212-923A-A520-D258576B88AC}"/>
              </a:ext>
            </a:extLst>
          </p:cNvPr>
          <p:cNvSpPr/>
          <p:nvPr/>
        </p:nvSpPr>
        <p:spPr>
          <a:xfrm>
            <a:off x="1819858" y="5348166"/>
            <a:ext cx="175828" cy="17582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320A904-CF94-F933-7D7B-5A17BC2328BE}"/>
              </a:ext>
            </a:extLst>
          </p:cNvPr>
          <p:cNvSpPr/>
          <p:nvPr/>
        </p:nvSpPr>
        <p:spPr>
          <a:xfrm>
            <a:off x="2251906" y="5348166"/>
            <a:ext cx="175828" cy="17582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6A77A26-0934-AC12-BCC4-DCFBAB43FA84}"/>
              </a:ext>
            </a:extLst>
          </p:cNvPr>
          <p:cNvCxnSpPr>
            <a:cxnSpLocks/>
          </p:cNvCxnSpPr>
          <p:nvPr/>
        </p:nvCxnSpPr>
        <p:spPr>
          <a:xfrm flipH="1">
            <a:off x="220488" y="5589240"/>
            <a:ext cx="4038774" cy="0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D52BE3F5-58C2-C72D-F1BE-6E9D36461FB4}"/>
              </a:ext>
            </a:extLst>
          </p:cNvPr>
          <p:cNvSpPr/>
          <p:nvPr/>
        </p:nvSpPr>
        <p:spPr>
          <a:xfrm>
            <a:off x="853894" y="4329487"/>
            <a:ext cx="328931" cy="78056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DFA5605-1AD7-68CD-7A8C-1383C594D878}"/>
              </a:ext>
            </a:extLst>
          </p:cNvPr>
          <p:cNvSpPr/>
          <p:nvPr/>
        </p:nvSpPr>
        <p:spPr>
          <a:xfrm>
            <a:off x="853894" y="4268084"/>
            <a:ext cx="72008" cy="78056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BF64B233-2564-E62C-0EE9-3D85E374A4E5}"/>
              </a:ext>
            </a:extLst>
          </p:cNvPr>
          <p:cNvSpPr/>
          <p:nvPr/>
        </p:nvSpPr>
        <p:spPr>
          <a:xfrm rot="10800000">
            <a:off x="1600928" y="3362130"/>
            <a:ext cx="234836" cy="535893"/>
          </a:xfrm>
          <a:custGeom>
            <a:avLst/>
            <a:gdLst>
              <a:gd name="connsiteX0" fmla="*/ 653585 w 660267"/>
              <a:gd name="connsiteY0" fmla="*/ 0 h 535893"/>
              <a:gd name="connsiteX1" fmla="*/ 660267 w 660267"/>
              <a:gd name="connsiteY1" fmla="*/ 218 h 535893"/>
              <a:gd name="connsiteX2" fmla="*/ 660267 w 660267"/>
              <a:gd name="connsiteY2" fmla="*/ 108456 h 535893"/>
              <a:gd name="connsiteX3" fmla="*/ 658781 w 660267"/>
              <a:gd name="connsiteY3" fmla="*/ 108400 h 535893"/>
              <a:gd name="connsiteX4" fmla="*/ 151186 w 660267"/>
              <a:gd name="connsiteY4" fmla="*/ 262571 h 535893"/>
              <a:gd name="connsiteX5" fmla="*/ 144016 w 660267"/>
              <a:gd name="connsiteY5" fmla="*/ 289078 h 535893"/>
              <a:gd name="connsiteX6" fmla="*/ 144016 w 660267"/>
              <a:gd name="connsiteY6" fmla="*/ 535893 h 535893"/>
              <a:gd name="connsiteX7" fmla="*/ 0 w 660267"/>
              <a:gd name="connsiteY7" fmla="*/ 535893 h 535893"/>
              <a:gd name="connsiteX8" fmla="*/ 0 w 660267"/>
              <a:gd name="connsiteY8" fmla="*/ 205779 h 535893"/>
              <a:gd name="connsiteX9" fmla="*/ 3810 w 660267"/>
              <a:gd name="connsiteY9" fmla="*/ 205779 h 535893"/>
              <a:gd name="connsiteX10" fmla="*/ 15393 w 660267"/>
              <a:gd name="connsiteY10" fmla="*/ 168548 h 535893"/>
              <a:gd name="connsiteX11" fmla="*/ 653585 w 660267"/>
              <a:gd name="connsiteY11" fmla="*/ 0 h 535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267" h="535893">
                <a:moveTo>
                  <a:pt x="653585" y="0"/>
                </a:moveTo>
                <a:lnTo>
                  <a:pt x="660267" y="218"/>
                </a:lnTo>
                <a:lnTo>
                  <a:pt x="660267" y="108456"/>
                </a:lnTo>
                <a:lnTo>
                  <a:pt x="658781" y="108400"/>
                </a:lnTo>
                <a:cubicBezTo>
                  <a:pt x="408400" y="108400"/>
                  <a:pt x="199499" y="174586"/>
                  <a:pt x="151186" y="262571"/>
                </a:cubicBezTo>
                <a:lnTo>
                  <a:pt x="144016" y="289078"/>
                </a:lnTo>
                <a:lnTo>
                  <a:pt x="144016" y="535893"/>
                </a:lnTo>
                <a:lnTo>
                  <a:pt x="0" y="535893"/>
                </a:lnTo>
                <a:lnTo>
                  <a:pt x="0" y="205779"/>
                </a:lnTo>
                <a:lnTo>
                  <a:pt x="3810" y="205779"/>
                </a:lnTo>
                <a:lnTo>
                  <a:pt x="15393" y="168548"/>
                </a:lnTo>
                <a:cubicBezTo>
                  <a:pt x="76136" y="72358"/>
                  <a:pt x="338784" y="0"/>
                  <a:pt x="653585" y="0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8A962DE-518B-55F7-7CB2-6F257594B2EB}"/>
              </a:ext>
            </a:extLst>
          </p:cNvPr>
          <p:cNvGrpSpPr/>
          <p:nvPr/>
        </p:nvGrpSpPr>
        <p:grpSpPr>
          <a:xfrm>
            <a:off x="512688" y="2990512"/>
            <a:ext cx="2016224" cy="1327413"/>
            <a:chOff x="1028508" y="3068960"/>
            <a:chExt cx="2016224" cy="132741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A267856-B299-2B7A-99E2-A587D047DE78}"/>
                </a:ext>
              </a:extLst>
            </p:cNvPr>
            <p:cNvSpPr/>
            <p:nvPr/>
          </p:nvSpPr>
          <p:spPr>
            <a:xfrm>
              <a:off x="1028508" y="4155520"/>
              <a:ext cx="2016224" cy="216024"/>
            </a:xfrm>
            <a:prstGeom prst="rect">
              <a:avLst/>
            </a:prstGeom>
            <a:solidFill>
              <a:srgbClr val="3148A9"/>
            </a:solidFill>
            <a:ln>
              <a:noFill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C3038B7-3E3F-5FED-F2A5-15CCB8CA2D5A}"/>
                </a:ext>
              </a:extLst>
            </p:cNvPr>
            <p:cNvSpPr/>
            <p:nvPr/>
          </p:nvSpPr>
          <p:spPr>
            <a:xfrm>
              <a:off x="2122981" y="3723472"/>
              <a:ext cx="288032" cy="472244"/>
            </a:xfrm>
            <a:prstGeom prst="rect">
              <a:avLst/>
            </a:prstGeom>
            <a:solidFill>
              <a:srgbClr val="3148A9"/>
            </a:solidFill>
            <a:ln>
              <a:noFill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115DF8E-8AA8-6851-51DD-CC4DE9566793}"/>
                </a:ext>
              </a:extLst>
            </p:cNvPr>
            <p:cNvSpPr/>
            <p:nvPr/>
          </p:nvSpPr>
          <p:spPr>
            <a:xfrm>
              <a:off x="2439840" y="3723472"/>
              <a:ext cx="288032" cy="472244"/>
            </a:xfrm>
            <a:prstGeom prst="rect">
              <a:avLst/>
            </a:prstGeom>
            <a:solidFill>
              <a:srgbClr val="3148A9"/>
            </a:solidFill>
            <a:ln>
              <a:noFill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6EB0D90-9AC3-1EDB-0906-5E0CD6ECA59B}"/>
                </a:ext>
              </a:extLst>
            </p:cNvPr>
            <p:cNvSpPr/>
            <p:nvPr/>
          </p:nvSpPr>
          <p:spPr>
            <a:xfrm>
              <a:off x="1462715" y="3867489"/>
              <a:ext cx="660267" cy="528884"/>
            </a:xfrm>
            <a:custGeom>
              <a:avLst/>
              <a:gdLst>
                <a:gd name="connsiteX0" fmla="*/ 653585 w 660267"/>
                <a:gd name="connsiteY0" fmla="*/ 0 h 535893"/>
                <a:gd name="connsiteX1" fmla="*/ 660267 w 660267"/>
                <a:gd name="connsiteY1" fmla="*/ 218 h 535893"/>
                <a:gd name="connsiteX2" fmla="*/ 660267 w 660267"/>
                <a:gd name="connsiteY2" fmla="*/ 108456 h 535893"/>
                <a:gd name="connsiteX3" fmla="*/ 658781 w 660267"/>
                <a:gd name="connsiteY3" fmla="*/ 108400 h 535893"/>
                <a:gd name="connsiteX4" fmla="*/ 151186 w 660267"/>
                <a:gd name="connsiteY4" fmla="*/ 262571 h 535893"/>
                <a:gd name="connsiteX5" fmla="*/ 144016 w 660267"/>
                <a:gd name="connsiteY5" fmla="*/ 289078 h 535893"/>
                <a:gd name="connsiteX6" fmla="*/ 144016 w 660267"/>
                <a:gd name="connsiteY6" fmla="*/ 535893 h 535893"/>
                <a:gd name="connsiteX7" fmla="*/ 0 w 660267"/>
                <a:gd name="connsiteY7" fmla="*/ 535893 h 535893"/>
                <a:gd name="connsiteX8" fmla="*/ 0 w 660267"/>
                <a:gd name="connsiteY8" fmla="*/ 205779 h 535893"/>
                <a:gd name="connsiteX9" fmla="*/ 3810 w 660267"/>
                <a:gd name="connsiteY9" fmla="*/ 205779 h 535893"/>
                <a:gd name="connsiteX10" fmla="*/ 15393 w 660267"/>
                <a:gd name="connsiteY10" fmla="*/ 168548 h 535893"/>
                <a:gd name="connsiteX11" fmla="*/ 653585 w 660267"/>
                <a:gd name="connsiteY11" fmla="*/ 0 h 535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0267" h="535893">
                  <a:moveTo>
                    <a:pt x="653585" y="0"/>
                  </a:moveTo>
                  <a:lnTo>
                    <a:pt x="660267" y="218"/>
                  </a:lnTo>
                  <a:lnTo>
                    <a:pt x="660267" y="108456"/>
                  </a:lnTo>
                  <a:lnTo>
                    <a:pt x="658781" y="108400"/>
                  </a:lnTo>
                  <a:cubicBezTo>
                    <a:pt x="408400" y="108400"/>
                    <a:pt x="199499" y="174586"/>
                    <a:pt x="151186" y="262571"/>
                  </a:cubicBezTo>
                  <a:lnTo>
                    <a:pt x="144016" y="289078"/>
                  </a:lnTo>
                  <a:lnTo>
                    <a:pt x="144016" y="535893"/>
                  </a:lnTo>
                  <a:lnTo>
                    <a:pt x="0" y="535893"/>
                  </a:lnTo>
                  <a:lnTo>
                    <a:pt x="0" y="205779"/>
                  </a:lnTo>
                  <a:lnTo>
                    <a:pt x="3810" y="205779"/>
                  </a:lnTo>
                  <a:lnTo>
                    <a:pt x="15393" y="168548"/>
                  </a:lnTo>
                  <a:cubicBezTo>
                    <a:pt x="76136" y="72358"/>
                    <a:pt x="338784" y="0"/>
                    <a:pt x="653585" y="0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B3413E0A-B93F-6B7A-92C0-624A96A08CB2}"/>
                </a:ext>
              </a:extLst>
            </p:cNvPr>
            <p:cNvGrpSpPr/>
            <p:nvPr/>
          </p:nvGrpSpPr>
          <p:grpSpPr>
            <a:xfrm>
              <a:off x="2559892" y="3678390"/>
              <a:ext cx="295391" cy="712086"/>
              <a:chOff x="2559892" y="3678390"/>
              <a:chExt cx="295391" cy="712086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DB064A8A-629F-D235-5698-D842E6FF82ED}"/>
                  </a:ext>
                </a:extLst>
              </p:cNvPr>
              <p:cNvSpPr/>
              <p:nvPr/>
            </p:nvSpPr>
            <p:spPr>
              <a:xfrm>
                <a:off x="2794973" y="4108883"/>
                <a:ext cx="60310" cy="281593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474384A1-FE54-A856-D8E6-BB9D6301E9D1}"/>
                  </a:ext>
                </a:extLst>
              </p:cNvPr>
              <p:cNvSpPr/>
              <p:nvPr/>
            </p:nvSpPr>
            <p:spPr>
              <a:xfrm rot="5400000">
                <a:off x="2471083" y="3767199"/>
                <a:ext cx="472244" cy="294625"/>
              </a:xfrm>
              <a:custGeom>
                <a:avLst/>
                <a:gdLst>
                  <a:gd name="connsiteX0" fmla="*/ 653585 w 660267"/>
                  <a:gd name="connsiteY0" fmla="*/ 0 h 535893"/>
                  <a:gd name="connsiteX1" fmla="*/ 660267 w 660267"/>
                  <a:gd name="connsiteY1" fmla="*/ 218 h 535893"/>
                  <a:gd name="connsiteX2" fmla="*/ 660267 w 660267"/>
                  <a:gd name="connsiteY2" fmla="*/ 108456 h 535893"/>
                  <a:gd name="connsiteX3" fmla="*/ 658781 w 660267"/>
                  <a:gd name="connsiteY3" fmla="*/ 108400 h 535893"/>
                  <a:gd name="connsiteX4" fmla="*/ 151186 w 660267"/>
                  <a:gd name="connsiteY4" fmla="*/ 262571 h 535893"/>
                  <a:gd name="connsiteX5" fmla="*/ 144016 w 660267"/>
                  <a:gd name="connsiteY5" fmla="*/ 289078 h 535893"/>
                  <a:gd name="connsiteX6" fmla="*/ 144016 w 660267"/>
                  <a:gd name="connsiteY6" fmla="*/ 535893 h 535893"/>
                  <a:gd name="connsiteX7" fmla="*/ 0 w 660267"/>
                  <a:gd name="connsiteY7" fmla="*/ 535893 h 535893"/>
                  <a:gd name="connsiteX8" fmla="*/ 0 w 660267"/>
                  <a:gd name="connsiteY8" fmla="*/ 205779 h 535893"/>
                  <a:gd name="connsiteX9" fmla="*/ 3810 w 660267"/>
                  <a:gd name="connsiteY9" fmla="*/ 205779 h 535893"/>
                  <a:gd name="connsiteX10" fmla="*/ 15393 w 660267"/>
                  <a:gd name="connsiteY10" fmla="*/ 168548 h 535893"/>
                  <a:gd name="connsiteX11" fmla="*/ 653585 w 660267"/>
                  <a:gd name="connsiteY11" fmla="*/ 0 h 53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0267" h="535893">
                    <a:moveTo>
                      <a:pt x="653585" y="0"/>
                    </a:moveTo>
                    <a:lnTo>
                      <a:pt x="660267" y="218"/>
                    </a:lnTo>
                    <a:lnTo>
                      <a:pt x="660267" y="108456"/>
                    </a:lnTo>
                    <a:lnTo>
                      <a:pt x="658781" y="108400"/>
                    </a:lnTo>
                    <a:cubicBezTo>
                      <a:pt x="408400" y="108400"/>
                      <a:pt x="199499" y="174586"/>
                      <a:pt x="151186" y="262571"/>
                    </a:cubicBezTo>
                    <a:lnTo>
                      <a:pt x="144016" y="289078"/>
                    </a:lnTo>
                    <a:lnTo>
                      <a:pt x="144016" y="535893"/>
                    </a:lnTo>
                    <a:lnTo>
                      <a:pt x="0" y="535893"/>
                    </a:lnTo>
                    <a:lnTo>
                      <a:pt x="0" y="205779"/>
                    </a:lnTo>
                    <a:lnTo>
                      <a:pt x="3810" y="205779"/>
                    </a:lnTo>
                    <a:lnTo>
                      <a:pt x="15393" y="168548"/>
                    </a:lnTo>
                    <a:cubicBezTo>
                      <a:pt x="76136" y="72358"/>
                      <a:pt x="338784" y="0"/>
                      <a:pt x="653585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5A0F0666-BFB5-1174-EBFB-122703251A1B}"/>
                </a:ext>
              </a:extLst>
            </p:cNvPr>
            <p:cNvSpPr/>
            <p:nvPr/>
          </p:nvSpPr>
          <p:spPr>
            <a:xfrm>
              <a:off x="1991544" y="3068960"/>
              <a:ext cx="864096" cy="864096"/>
            </a:xfrm>
            <a:prstGeom prst="ellipse">
              <a:avLst/>
            </a:prstGeom>
            <a:solidFill>
              <a:srgbClr val="C00000"/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/>
                <a:t>Test Target</a:t>
              </a:r>
              <a:endParaRPr lang="en-GB" sz="16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9C0530C-0DD0-9132-FC4B-04F0E8B5EC46}"/>
              </a:ext>
            </a:extLst>
          </p:cNvPr>
          <p:cNvGrpSpPr/>
          <p:nvPr/>
        </p:nvGrpSpPr>
        <p:grpSpPr>
          <a:xfrm>
            <a:off x="658862" y="3789040"/>
            <a:ext cx="144016" cy="746940"/>
            <a:chOff x="1127448" y="3539947"/>
            <a:chExt cx="216024" cy="82515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34B630B-D89A-97ED-F015-6861BDB0DBA7}"/>
                </a:ext>
              </a:extLst>
            </p:cNvPr>
            <p:cNvSpPr/>
            <p:nvPr/>
          </p:nvSpPr>
          <p:spPr>
            <a:xfrm>
              <a:off x="1127448" y="3717032"/>
              <a:ext cx="216024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36423B4-506D-5ED4-2E93-CA58AC8CF1F4}"/>
                </a:ext>
              </a:extLst>
            </p:cNvPr>
            <p:cNvSpPr/>
            <p:nvPr/>
          </p:nvSpPr>
          <p:spPr>
            <a:xfrm>
              <a:off x="1127448" y="3539947"/>
              <a:ext cx="216024" cy="187559"/>
            </a:xfrm>
            <a:custGeom>
              <a:avLst/>
              <a:gdLst>
                <a:gd name="connsiteX0" fmla="*/ 175169 w 504056"/>
                <a:gd name="connsiteY0" fmla="*/ 0 h 328228"/>
                <a:gd name="connsiteX1" fmla="*/ 328887 w 504056"/>
                <a:gd name="connsiteY1" fmla="*/ 0 h 328228"/>
                <a:gd name="connsiteX2" fmla="*/ 504056 w 504056"/>
                <a:gd name="connsiteY2" fmla="*/ 328228 h 328228"/>
                <a:gd name="connsiteX3" fmla="*/ 0 w 504056"/>
                <a:gd name="connsiteY3" fmla="*/ 328228 h 328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4056" h="328228">
                  <a:moveTo>
                    <a:pt x="175169" y="0"/>
                  </a:moveTo>
                  <a:lnTo>
                    <a:pt x="328887" y="0"/>
                  </a:lnTo>
                  <a:lnTo>
                    <a:pt x="504056" y="328228"/>
                  </a:lnTo>
                  <a:lnTo>
                    <a:pt x="0" y="328228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5EAC1C61-62A5-9753-AC04-27EF48FAD3F5}"/>
              </a:ext>
            </a:extLst>
          </p:cNvPr>
          <p:cNvSpPr/>
          <p:nvPr/>
        </p:nvSpPr>
        <p:spPr>
          <a:xfrm rot="5400000" flipH="1">
            <a:off x="509338" y="4574670"/>
            <a:ext cx="462344" cy="689813"/>
          </a:xfrm>
          <a:custGeom>
            <a:avLst/>
            <a:gdLst>
              <a:gd name="connsiteX0" fmla="*/ 653585 w 660267"/>
              <a:gd name="connsiteY0" fmla="*/ 0 h 535893"/>
              <a:gd name="connsiteX1" fmla="*/ 660267 w 660267"/>
              <a:gd name="connsiteY1" fmla="*/ 218 h 535893"/>
              <a:gd name="connsiteX2" fmla="*/ 660267 w 660267"/>
              <a:gd name="connsiteY2" fmla="*/ 108456 h 535893"/>
              <a:gd name="connsiteX3" fmla="*/ 658781 w 660267"/>
              <a:gd name="connsiteY3" fmla="*/ 108400 h 535893"/>
              <a:gd name="connsiteX4" fmla="*/ 151186 w 660267"/>
              <a:gd name="connsiteY4" fmla="*/ 262571 h 535893"/>
              <a:gd name="connsiteX5" fmla="*/ 144016 w 660267"/>
              <a:gd name="connsiteY5" fmla="*/ 289078 h 535893"/>
              <a:gd name="connsiteX6" fmla="*/ 144016 w 660267"/>
              <a:gd name="connsiteY6" fmla="*/ 535893 h 535893"/>
              <a:gd name="connsiteX7" fmla="*/ 0 w 660267"/>
              <a:gd name="connsiteY7" fmla="*/ 535893 h 535893"/>
              <a:gd name="connsiteX8" fmla="*/ 0 w 660267"/>
              <a:gd name="connsiteY8" fmla="*/ 205779 h 535893"/>
              <a:gd name="connsiteX9" fmla="*/ 3810 w 660267"/>
              <a:gd name="connsiteY9" fmla="*/ 205779 h 535893"/>
              <a:gd name="connsiteX10" fmla="*/ 15393 w 660267"/>
              <a:gd name="connsiteY10" fmla="*/ 168548 h 535893"/>
              <a:gd name="connsiteX11" fmla="*/ 653585 w 660267"/>
              <a:gd name="connsiteY11" fmla="*/ 0 h 535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267" h="535893">
                <a:moveTo>
                  <a:pt x="653585" y="0"/>
                </a:moveTo>
                <a:lnTo>
                  <a:pt x="660267" y="218"/>
                </a:lnTo>
                <a:lnTo>
                  <a:pt x="660267" y="108456"/>
                </a:lnTo>
                <a:lnTo>
                  <a:pt x="658781" y="108400"/>
                </a:lnTo>
                <a:cubicBezTo>
                  <a:pt x="408400" y="108400"/>
                  <a:pt x="199499" y="174586"/>
                  <a:pt x="151186" y="262571"/>
                </a:cubicBezTo>
                <a:lnTo>
                  <a:pt x="144016" y="289078"/>
                </a:lnTo>
                <a:lnTo>
                  <a:pt x="144016" y="535893"/>
                </a:lnTo>
                <a:lnTo>
                  <a:pt x="0" y="535893"/>
                </a:lnTo>
                <a:lnTo>
                  <a:pt x="0" y="205779"/>
                </a:lnTo>
                <a:lnTo>
                  <a:pt x="3810" y="205779"/>
                </a:lnTo>
                <a:lnTo>
                  <a:pt x="15393" y="168548"/>
                </a:lnTo>
                <a:cubicBezTo>
                  <a:pt x="76136" y="72358"/>
                  <a:pt x="338784" y="0"/>
                  <a:pt x="653585" y="0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C463B355-CB14-B90E-FA65-6F910C39A43D}"/>
              </a:ext>
            </a:extLst>
          </p:cNvPr>
          <p:cNvSpPr/>
          <p:nvPr/>
        </p:nvSpPr>
        <p:spPr>
          <a:xfrm rot="16200000">
            <a:off x="2199710" y="4789481"/>
            <a:ext cx="472244" cy="313353"/>
          </a:xfrm>
          <a:custGeom>
            <a:avLst/>
            <a:gdLst>
              <a:gd name="connsiteX0" fmla="*/ 653585 w 660267"/>
              <a:gd name="connsiteY0" fmla="*/ 0 h 535893"/>
              <a:gd name="connsiteX1" fmla="*/ 660267 w 660267"/>
              <a:gd name="connsiteY1" fmla="*/ 218 h 535893"/>
              <a:gd name="connsiteX2" fmla="*/ 660267 w 660267"/>
              <a:gd name="connsiteY2" fmla="*/ 108456 h 535893"/>
              <a:gd name="connsiteX3" fmla="*/ 658781 w 660267"/>
              <a:gd name="connsiteY3" fmla="*/ 108400 h 535893"/>
              <a:gd name="connsiteX4" fmla="*/ 151186 w 660267"/>
              <a:gd name="connsiteY4" fmla="*/ 262571 h 535893"/>
              <a:gd name="connsiteX5" fmla="*/ 144016 w 660267"/>
              <a:gd name="connsiteY5" fmla="*/ 289078 h 535893"/>
              <a:gd name="connsiteX6" fmla="*/ 144016 w 660267"/>
              <a:gd name="connsiteY6" fmla="*/ 535893 h 535893"/>
              <a:gd name="connsiteX7" fmla="*/ 0 w 660267"/>
              <a:gd name="connsiteY7" fmla="*/ 535893 h 535893"/>
              <a:gd name="connsiteX8" fmla="*/ 0 w 660267"/>
              <a:gd name="connsiteY8" fmla="*/ 205779 h 535893"/>
              <a:gd name="connsiteX9" fmla="*/ 3810 w 660267"/>
              <a:gd name="connsiteY9" fmla="*/ 205779 h 535893"/>
              <a:gd name="connsiteX10" fmla="*/ 15393 w 660267"/>
              <a:gd name="connsiteY10" fmla="*/ 168548 h 535893"/>
              <a:gd name="connsiteX11" fmla="*/ 653585 w 660267"/>
              <a:gd name="connsiteY11" fmla="*/ 0 h 535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267" h="535893">
                <a:moveTo>
                  <a:pt x="653585" y="0"/>
                </a:moveTo>
                <a:lnTo>
                  <a:pt x="660267" y="218"/>
                </a:lnTo>
                <a:lnTo>
                  <a:pt x="660267" y="108456"/>
                </a:lnTo>
                <a:lnTo>
                  <a:pt x="658781" y="108400"/>
                </a:lnTo>
                <a:cubicBezTo>
                  <a:pt x="408400" y="108400"/>
                  <a:pt x="199499" y="174586"/>
                  <a:pt x="151186" y="262571"/>
                </a:cubicBezTo>
                <a:lnTo>
                  <a:pt x="144016" y="289078"/>
                </a:lnTo>
                <a:lnTo>
                  <a:pt x="144016" y="535893"/>
                </a:lnTo>
                <a:lnTo>
                  <a:pt x="0" y="535893"/>
                </a:lnTo>
                <a:lnTo>
                  <a:pt x="0" y="205779"/>
                </a:lnTo>
                <a:lnTo>
                  <a:pt x="3810" y="205779"/>
                </a:lnTo>
                <a:lnTo>
                  <a:pt x="15393" y="168548"/>
                </a:lnTo>
                <a:cubicBezTo>
                  <a:pt x="76136" y="72358"/>
                  <a:pt x="338784" y="0"/>
                  <a:pt x="653585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n-GB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7A084EB-EE48-A4D3-28F2-DD85DB0575B0}"/>
              </a:ext>
            </a:extLst>
          </p:cNvPr>
          <p:cNvSpPr txBox="1"/>
          <p:nvPr/>
        </p:nvSpPr>
        <p:spPr bwMode="auto">
          <a:xfrm>
            <a:off x="2708879" y="3812530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Instruments </a:t>
            </a:r>
            <a:endParaRPr lang="en-GB" sz="1600" dirty="0">
              <a:solidFill>
                <a:srgbClr val="FFC000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BD62A2C-7C6A-8A94-F879-694246DF118F}"/>
              </a:ext>
            </a:extLst>
          </p:cNvPr>
          <p:cNvSpPr txBox="1"/>
          <p:nvPr/>
        </p:nvSpPr>
        <p:spPr bwMode="auto">
          <a:xfrm>
            <a:off x="2857434" y="4370761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Water</a:t>
            </a:r>
            <a:r>
              <a:rPr lang="en-US" sz="1600" dirty="0">
                <a:solidFill>
                  <a:srgbClr val="FFC000"/>
                </a:solidFill>
              </a:rPr>
              <a:t> </a:t>
            </a:r>
            <a:endParaRPr lang="en-GB" sz="1600" dirty="0">
              <a:solidFill>
                <a:srgbClr val="FFC000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BC935B0-F9DD-C594-9A77-E011347266E5}"/>
              </a:ext>
            </a:extLst>
          </p:cNvPr>
          <p:cNvSpPr txBox="1"/>
          <p:nvPr/>
        </p:nvSpPr>
        <p:spPr bwMode="auto">
          <a:xfrm>
            <a:off x="2851378" y="4700274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Test Stand </a:t>
            </a:r>
            <a:endParaRPr lang="en-GB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2" name="Cross 71">
            <a:extLst>
              <a:ext uri="{FF2B5EF4-FFF2-40B4-BE49-F238E27FC236}">
                <a16:creationId xmlns:a16="http://schemas.microsoft.com/office/drawing/2014/main" id="{01FFEB00-0600-4550-F6DC-CB41459C3B4F}"/>
              </a:ext>
            </a:extLst>
          </p:cNvPr>
          <p:cNvSpPr/>
          <p:nvPr/>
        </p:nvSpPr>
        <p:spPr>
          <a:xfrm>
            <a:off x="3173854" y="3105353"/>
            <a:ext cx="586640" cy="586640"/>
          </a:xfrm>
          <a:prstGeom prst="plus">
            <a:avLst>
              <a:gd name="adj" fmla="val 48175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EBFFB5A-886B-40A0-C50C-A9EED3E0552A}"/>
              </a:ext>
            </a:extLst>
          </p:cNvPr>
          <p:cNvSpPr txBox="1"/>
          <p:nvPr/>
        </p:nvSpPr>
        <p:spPr bwMode="auto">
          <a:xfrm>
            <a:off x="3417673" y="3039247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Beam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7F53873-1DF9-52D5-5030-34FADB15ACF5}"/>
              </a:ext>
            </a:extLst>
          </p:cNvPr>
          <p:cNvCxnSpPr>
            <a:cxnSpLocks/>
            <a:stCxn id="68" idx="1"/>
          </p:cNvCxnSpPr>
          <p:nvPr/>
        </p:nvCxnSpPr>
        <p:spPr>
          <a:xfrm flipH="1" flipV="1">
            <a:off x="2309308" y="3881146"/>
            <a:ext cx="399571" cy="100661"/>
          </a:xfrm>
          <a:prstGeom prst="straightConnector1">
            <a:avLst/>
          </a:prstGeom>
          <a:ln w="19050">
            <a:solidFill>
              <a:schemeClr val="tx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E8CA2357-33C3-B4E2-8B4F-51E725CBCA8C}"/>
              </a:ext>
            </a:extLst>
          </p:cNvPr>
          <p:cNvCxnSpPr>
            <a:cxnSpLocks/>
            <a:stCxn id="70" idx="1"/>
            <a:endCxn id="23" idx="3"/>
          </p:cNvCxnSpPr>
          <p:nvPr/>
        </p:nvCxnSpPr>
        <p:spPr>
          <a:xfrm flipH="1" flipV="1">
            <a:off x="2529991" y="4852874"/>
            <a:ext cx="321387" cy="16677"/>
          </a:xfrm>
          <a:prstGeom prst="straightConnector1">
            <a:avLst/>
          </a:prstGeom>
          <a:ln w="19050">
            <a:solidFill>
              <a:schemeClr val="tx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1632C1D0-4496-C97D-1636-6BD64FD09161}"/>
              </a:ext>
            </a:extLst>
          </p:cNvPr>
          <p:cNvSpPr txBox="1"/>
          <p:nvPr/>
        </p:nvSpPr>
        <p:spPr bwMode="auto">
          <a:xfrm>
            <a:off x="261899" y="3138716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Connections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E2B6277E-DDE1-6411-BFF0-8C2010CA67A3}"/>
              </a:ext>
            </a:extLst>
          </p:cNvPr>
          <p:cNvCxnSpPr>
            <a:cxnSpLocks/>
            <a:stCxn id="83" idx="2"/>
          </p:cNvCxnSpPr>
          <p:nvPr/>
        </p:nvCxnSpPr>
        <p:spPr>
          <a:xfrm>
            <a:off x="981979" y="3446493"/>
            <a:ext cx="29334" cy="773608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36E7E2F-8DA2-E8EF-8D6D-CB073FF21788}"/>
              </a:ext>
            </a:extLst>
          </p:cNvPr>
          <p:cNvGrpSpPr/>
          <p:nvPr/>
        </p:nvGrpSpPr>
        <p:grpSpPr>
          <a:xfrm>
            <a:off x="2218713" y="4244581"/>
            <a:ext cx="178743" cy="479189"/>
            <a:chOff x="2688709" y="4320835"/>
            <a:chExt cx="408244" cy="479189"/>
          </a:xfrm>
          <a:solidFill>
            <a:srgbClr val="FFC000"/>
          </a:solidFill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6DD47CA3-6314-C884-A594-2AECF754D762}"/>
                </a:ext>
              </a:extLst>
            </p:cNvPr>
            <p:cNvSpPr/>
            <p:nvPr/>
          </p:nvSpPr>
          <p:spPr>
            <a:xfrm>
              <a:off x="2826845" y="4435857"/>
              <a:ext cx="144016" cy="3641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815CB49-BBB3-1E1A-D066-6A59A029D92C}"/>
                </a:ext>
              </a:extLst>
            </p:cNvPr>
            <p:cNvSpPr/>
            <p:nvPr/>
          </p:nvSpPr>
          <p:spPr>
            <a:xfrm>
              <a:off x="2740423" y="4410808"/>
              <a:ext cx="327846" cy="78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C9A9FE6-D3F6-087B-0F2C-96A059E40E7F}"/>
                </a:ext>
              </a:extLst>
            </p:cNvPr>
            <p:cNvSpPr/>
            <p:nvPr/>
          </p:nvSpPr>
          <p:spPr>
            <a:xfrm>
              <a:off x="2992532" y="4320835"/>
              <a:ext cx="104421" cy="17183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A5DDA76-2835-C50E-6BFA-0C334646C86F}"/>
                </a:ext>
              </a:extLst>
            </p:cNvPr>
            <p:cNvSpPr/>
            <p:nvPr/>
          </p:nvSpPr>
          <p:spPr>
            <a:xfrm>
              <a:off x="2688709" y="4327489"/>
              <a:ext cx="111410" cy="1601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A1892B76-B98B-B51B-A679-C4E120786FBA}"/>
              </a:ext>
            </a:extLst>
          </p:cNvPr>
          <p:cNvCxnSpPr>
            <a:cxnSpLocks/>
            <a:endCxn id="20" idx="2"/>
          </p:cNvCxnSpPr>
          <p:nvPr/>
        </p:nvCxnSpPr>
        <p:spPr>
          <a:xfrm flipH="1">
            <a:off x="1013409" y="4528402"/>
            <a:ext cx="1895844" cy="190301"/>
          </a:xfrm>
          <a:prstGeom prst="straightConnector1">
            <a:avLst/>
          </a:prstGeom>
          <a:ln w="19050">
            <a:solidFill>
              <a:schemeClr val="tx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122FDEFA-6642-30E4-50FA-755E3712F6B0}"/>
              </a:ext>
            </a:extLst>
          </p:cNvPr>
          <p:cNvCxnSpPr>
            <a:cxnSpLocks/>
            <a:stCxn id="83" idx="2"/>
          </p:cNvCxnSpPr>
          <p:nvPr/>
        </p:nvCxnSpPr>
        <p:spPr>
          <a:xfrm>
            <a:off x="981979" y="3446493"/>
            <a:ext cx="1284900" cy="835040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082C7254-35DF-8E38-0CE7-32FD108C24D2}"/>
              </a:ext>
            </a:extLst>
          </p:cNvPr>
          <p:cNvSpPr/>
          <p:nvPr/>
        </p:nvSpPr>
        <p:spPr>
          <a:xfrm>
            <a:off x="1108133" y="4249914"/>
            <a:ext cx="72008" cy="10724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2D64AE6-FD11-B7E8-0590-BF4389B8C2C5}"/>
              </a:ext>
            </a:extLst>
          </p:cNvPr>
          <p:cNvSpPr/>
          <p:nvPr/>
        </p:nvSpPr>
        <p:spPr>
          <a:xfrm>
            <a:off x="853894" y="4249913"/>
            <a:ext cx="72008" cy="104609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D9B84F81-4E43-3622-65F1-BE119D41F13C}"/>
              </a:ext>
            </a:extLst>
          </p:cNvPr>
          <p:cNvSpPr/>
          <p:nvPr/>
        </p:nvSpPr>
        <p:spPr>
          <a:xfrm>
            <a:off x="5115704" y="4326852"/>
            <a:ext cx="2016224" cy="288032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3F89B8A2-43BB-9502-72C7-3FA1EA168DAE}"/>
              </a:ext>
            </a:extLst>
          </p:cNvPr>
          <p:cNvSpPr/>
          <p:nvPr/>
        </p:nvSpPr>
        <p:spPr>
          <a:xfrm>
            <a:off x="5542259" y="4348096"/>
            <a:ext cx="144016" cy="364167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C2DFA682-C6AF-E876-0E9F-683370A639C8}"/>
              </a:ext>
            </a:extLst>
          </p:cNvPr>
          <p:cNvSpPr/>
          <p:nvPr/>
        </p:nvSpPr>
        <p:spPr>
          <a:xfrm>
            <a:off x="5113546" y="5165898"/>
            <a:ext cx="2016224" cy="175828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2CB74EE4-B7DC-E8C6-E446-5349AD9E49C0}"/>
              </a:ext>
            </a:extLst>
          </p:cNvPr>
          <p:cNvSpPr/>
          <p:nvPr/>
        </p:nvSpPr>
        <p:spPr>
          <a:xfrm>
            <a:off x="5113546" y="4526970"/>
            <a:ext cx="144016" cy="767798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CEB313C4-E88B-D4F4-10A0-6E9CE958ED05}"/>
              </a:ext>
            </a:extLst>
          </p:cNvPr>
          <p:cNvSpPr/>
          <p:nvPr/>
        </p:nvSpPr>
        <p:spPr>
          <a:xfrm>
            <a:off x="6986833" y="4462535"/>
            <a:ext cx="144016" cy="767798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3935CA01-EABD-30EA-AA31-3587C14A788B}"/>
              </a:ext>
            </a:extLst>
          </p:cNvPr>
          <p:cNvSpPr/>
          <p:nvPr/>
        </p:nvSpPr>
        <p:spPr>
          <a:xfrm>
            <a:off x="5154888" y="5341726"/>
            <a:ext cx="175828" cy="17582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24D77A87-F36C-76F6-7A69-2A41311A153A}"/>
              </a:ext>
            </a:extLst>
          </p:cNvPr>
          <p:cNvSpPr/>
          <p:nvPr/>
        </p:nvSpPr>
        <p:spPr>
          <a:xfrm>
            <a:off x="5582837" y="5341726"/>
            <a:ext cx="175828" cy="17582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665250FF-7609-26AC-A182-41BA55E0342B}"/>
              </a:ext>
            </a:extLst>
          </p:cNvPr>
          <p:cNvSpPr/>
          <p:nvPr/>
        </p:nvSpPr>
        <p:spPr>
          <a:xfrm>
            <a:off x="6010786" y="5341726"/>
            <a:ext cx="175828" cy="17582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54B32ED-E2B8-4B98-2DA4-4E73CBBB134B}"/>
              </a:ext>
            </a:extLst>
          </p:cNvPr>
          <p:cNvSpPr/>
          <p:nvPr/>
        </p:nvSpPr>
        <p:spPr>
          <a:xfrm>
            <a:off x="6420716" y="5341726"/>
            <a:ext cx="175828" cy="17582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8606285C-892A-F267-BDD1-04CBAD02676C}"/>
              </a:ext>
            </a:extLst>
          </p:cNvPr>
          <p:cNvSpPr/>
          <p:nvPr/>
        </p:nvSpPr>
        <p:spPr>
          <a:xfrm>
            <a:off x="6852764" y="5341726"/>
            <a:ext cx="175828" cy="17582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CAFA0C43-880D-3E08-B847-90584F81879D}"/>
              </a:ext>
            </a:extLst>
          </p:cNvPr>
          <p:cNvCxnSpPr>
            <a:cxnSpLocks/>
          </p:cNvCxnSpPr>
          <p:nvPr/>
        </p:nvCxnSpPr>
        <p:spPr>
          <a:xfrm flipH="1">
            <a:off x="4821346" y="5582800"/>
            <a:ext cx="2822292" cy="0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6758FAD8-356B-BA4A-EA57-B7496FD01801}"/>
              </a:ext>
            </a:extLst>
          </p:cNvPr>
          <p:cNvSpPr/>
          <p:nvPr/>
        </p:nvSpPr>
        <p:spPr>
          <a:xfrm>
            <a:off x="5454752" y="4323047"/>
            <a:ext cx="328931" cy="78056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09726ADC-449F-18AB-7DD2-C5960DC253F4}"/>
              </a:ext>
            </a:extLst>
          </p:cNvPr>
          <p:cNvSpPr/>
          <p:nvPr/>
        </p:nvSpPr>
        <p:spPr>
          <a:xfrm>
            <a:off x="5454752" y="4261644"/>
            <a:ext cx="72008" cy="78056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4A7E242E-3E0B-7555-D781-C27AAE2D445E}"/>
              </a:ext>
            </a:extLst>
          </p:cNvPr>
          <p:cNvSpPr/>
          <p:nvPr/>
        </p:nvSpPr>
        <p:spPr>
          <a:xfrm rot="10800000">
            <a:off x="6201786" y="3355690"/>
            <a:ext cx="234836" cy="535893"/>
          </a:xfrm>
          <a:custGeom>
            <a:avLst/>
            <a:gdLst>
              <a:gd name="connsiteX0" fmla="*/ 653585 w 660267"/>
              <a:gd name="connsiteY0" fmla="*/ 0 h 535893"/>
              <a:gd name="connsiteX1" fmla="*/ 660267 w 660267"/>
              <a:gd name="connsiteY1" fmla="*/ 218 h 535893"/>
              <a:gd name="connsiteX2" fmla="*/ 660267 w 660267"/>
              <a:gd name="connsiteY2" fmla="*/ 108456 h 535893"/>
              <a:gd name="connsiteX3" fmla="*/ 658781 w 660267"/>
              <a:gd name="connsiteY3" fmla="*/ 108400 h 535893"/>
              <a:gd name="connsiteX4" fmla="*/ 151186 w 660267"/>
              <a:gd name="connsiteY4" fmla="*/ 262571 h 535893"/>
              <a:gd name="connsiteX5" fmla="*/ 144016 w 660267"/>
              <a:gd name="connsiteY5" fmla="*/ 289078 h 535893"/>
              <a:gd name="connsiteX6" fmla="*/ 144016 w 660267"/>
              <a:gd name="connsiteY6" fmla="*/ 535893 h 535893"/>
              <a:gd name="connsiteX7" fmla="*/ 0 w 660267"/>
              <a:gd name="connsiteY7" fmla="*/ 535893 h 535893"/>
              <a:gd name="connsiteX8" fmla="*/ 0 w 660267"/>
              <a:gd name="connsiteY8" fmla="*/ 205779 h 535893"/>
              <a:gd name="connsiteX9" fmla="*/ 3810 w 660267"/>
              <a:gd name="connsiteY9" fmla="*/ 205779 h 535893"/>
              <a:gd name="connsiteX10" fmla="*/ 15393 w 660267"/>
              <a:gd name="connsiteY10" fmla="*/ 168548 h 535893"/>
              <a:gd name="connsiteX11" fmla="*/ 653585 w 660267"/>
              <a:gd name="connsiteY11" fmla="*/ 0 h 535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267" h="535893">
                <a:moveTo>
                  <a:pt x="653585" y="0"/>
                </a:moveTo>
                <a:lnTo>
                  <a:pt x="660267" y="218"/>
                </a:lnTo>
                <a:lnTo>
                  <a:pt x="660267" y="108456"/>
                </a:lnTo>
                <a:lnTo>
                  <a:pt x="658781" y="108400"/>
                </a:lnTo>
                <a:cubicBezTo>
                  <a:pt x="408400" y="108400"/>
                  <a:pt x="199499" y="174586"/>
                  <a:pt x="151186" y="262571"/>
                </a:cubicBezTo>
                <a:lnTo>
                  <a:pt x="144016" y="289078"/>
                </a:lnTo>
                <a:lnTo>
                  <a:pt x="144016" y="535893"/>
                </a:lnTo>
                <a:lnTo>
                  <a:pt x="0" y="535893"/>
                </a:lnTo>
                <a:lnTo>
                  <a:pt x="0" y="205779"/>
                </a:lnTo>
                <a:lnTo>
                  <a:pt x="3810" y="205779"/>
                </a:lnTo>
                <a:lnTo>
                  <a:pt x="15393" y="168548"/>
                </a:lnTo>
                <a:cubicBezTo>
                  <a:pt x="76136" y="72358"/>
                  <a:pt x="338784" y="0"/>
                  <a:pt x="653585" y="0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C870F925-30FA-BB46-EA7E-4828582553D3}"/>
              </a:ext>
            </a:extLst>
          </p:cNvPr>
          <p:cNvSpPr/>
          <p:nvPr/>
        </p:nvSpPr>
        <p:spPr>
          <a:xfrm>
            <a:off x="5113546" y="4070632"/>
            <a:ext cx="2745704" cy="216024"/>
          </a:xfrm>
          <a:prstGeom prst="rect">
            <a:avLst/>
          </a:prstGeom>
          <a:solidFill>
            <a:srgbClr val="3148A9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546086FB-FC83-D1DB-EE41-24A09701664D}"/>
              </a:ext>
            </a:extLst>
          </p:cNvPr>
          <p:cNvSpPr/>
          <p:nvPr/>
        </p:nvSpPr>
        <p:spPr>
          <a:xfrm>
            <a:off x="6208019" y="3638584"/>
            <a:ext cx="288032" cy="472244"/>
          </a:xfrm>
          <a:prstGeom prst="rect">
            <a:avLst/>
          </a:prstGeom>
          <a:solidFill>
            <a:srgbClr val="3148A9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9C3818F-821F-D620-41C3-EC75A99EA9F8}"/>
              </a:ext>
            </a:extLst>
          </p:cNvPr>
          <p:cNvSpPr/>
          <p:nvPr/>
        </p:nvSpPr>
        <p:spPr>
          <a:xfrm>
            <a:off x="6524878" y="3638584"/>
            <a:ext cx="288032" cy="472244"/>
          </a:xfrm>
          <a:prstGeom prst="rect">
            <a:avLst/>
          </a:prstGeom>
          <a:solidFill>
            <a:srgbClr val="3148A9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4B462E1C-4951-7164-F59A-EEAD20365D71}"/>
              </a:ext>
            </a:extLst>
          </p:cNvPr>
          <p:cNvSpPr/>
          <p:nvPr/>
        </p:nvSpPr>
        <p:spPr>
          <a:xfrm>
            <a:off x="5547753" y="3782601"/>
            <a:ext cx="660267" cy="528884"/>
          </a:xfrm>
          <a:custGeom>
            <a:avLst/>
            <a:gdLst>
              <a:gd name="connsiteX0" fmla="*/ 653585 w 660267"/>
              <a:gd name="connsiteY0" fmla="*/ 0 h 535893"/>
              <a:gd name="connsiteX1" fmla="*/ 660267 w 660267"/>
              <a:gd name="connsiteY1" fmla="*/ 218 h 535893"/>
              <a:gd name="connsiteX2" fmla="*/ 660267 w 660267"/>
              <a:gd name="connsiteY2" fmla="*/ 108456 h 535893"/>
              <a:gd name="connsiteX3" fmla="*/ 658781 w 660267"/>
              <a:gd name="connsiteY3" fmla="*/ 108400 h 535893"/>
              <a:gd name="connsiteX4" fmla="*/ 151186 w 660267"/>
              <a:gd name="connsiteY4" fmla="*/ 262571 h 535893"/>
              <a:gd name="connsiteX5" fmla="*/ 144016 w 660267"/>
              <a:gd name="connsiteY5" fmla="*/ 289078 h 535893"/>
              <a:gd name="connsiteX6" fmla="*/ 144016 w 660267"/>
              <a:gd name="connsiteY6" fmla="*/ 535893 h 535893"/>
              <a:gd name="connsiteX7" fmla="*/ 0 w 660267"/>
              <a:gd name="connsiteY7" fmla="*/ 535893 h 535893"/>
              <a:gd name="connsiteX8" fmla="*/ 0 w 660267"/>
              <a:gd name="connsiteY8" fmla="*/ 205779 h 535893"/>
              <a:gd name="connsiteX9" fmla="*/ 3810 w 660267"/>
              <a:gd name="connsiteY9" fmla="*/ 205779 h 535893"/>
              <a:gd name="connsiteX10" fmla="*/ 15393 w 660267"/>
              <a:gd name="connsiteY10" fmla="*/ 168548 h 535893"/>
              <a:gd name="connsiteX11" fmla="*/ 653585 w 660267"/>
              <a:gd name="connsiteY11" fmla="*/ 0 h 535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267" h="535893">
                <a:moveTo>
                  <a:pt x="653585" y="0"/>
                </a:moveTo>
                <a:lnTo>
                  <a:pt x="660267" y="218"/>
                </a:lnTo>
                <a:lnTo>
                  <a:pt x="660267" y="108456"/>
                </a:lnTo>
                <a:lnTo>
                  <a:pt x="658781" y="108400"/>
                </a:lnTo>
                <a:cubicBezTo>
                  <a:pt x="408400" y="108400"/>
                  <a:pt x="199499" y="174586"/>
                  <a:pt x="151186" y="262571"/>
                </a:cubicBezTo>
                <a:lnTo>
                  <a:pt x="144016" y="289078"/>
                </a:lnTo>
                <a:lnTo>
                  <a:pt x="144016" y="535893"/>
                </a:lnTo>
                <a:lnTo>
                  <a:pt x="0" y="535893"/>
                </a:lnTo>
                <a:lnTo>
                  <a:pt x="0" y="205779"/>
                </a:lnTo>
                <a:lnTo>
                  <a:pt x="3810" y="205779"/>
                </a:lnTo>
                <a:lnTo>
                  <a:pt x="15393" y="168548"/>
                </a:lnTo>
                <a:cubicBezTo>
                  <a:pt x="76136" y="72358"/>
                  <a:pt x="338784" y="0"/>
                  <a:pt x="653585" y="0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C6C10F2D-7244-0CDB-2C1F-FFF8A3834437}"/>
              </a:ext>
            </a:extLst>
          </p:cNvPr>
          <p:cNvGrpSpPr/>
          <p:nvPr/>
        </p:nvGrpSpPr>
        <p:grpSpPr>
          <a:xfrm>
            <a:off x="6644930" y="3593502"/>
            <a:ext cx="295391" cy="712086"/>
            <a:chOff x="2559892" y="3678390"/>
            <a:chExt cx="295391" cy="712086"/>
          </a:xfrm>
        </p:grpSpPr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1F7F6DAE-9CA1-7C05-63C3-5D06EEB886F9}"/>
                </a:ext>
              </a:extLst>
            </p:cNvPr>
            <p:cNvSpPr/>
            <p:nvPr/>
          </p:nvSpPr>
          <p:spPr>
            <a:xfrm>
              <a:off x="2794973" y="4108883"/>
              <a:ext cx="60310" cy="28159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480A21D5-F85C-FF88-5BAD-15EF8CF5E012}"/>
                </a:ext>
              </a:extLst>
            </p:cNvPr>
            <p:cNvSpPr/>
            <p:nvPr/>
          </p:nvSpPr>
          <p:spPr>
            <a:xfrm rot="5400000">
              <a:off x="2471083" y="3767199"/>
              <a:ext cx="472244" cy="294625"/>
            </a:xfrm>
            <a:custGeom>
              <a:avLst/>
              <a:gdLst>
                <a:gd name="connsiteX0" fmla="*/ 653585 w 660267"/>
                <a:gd name="connsiteY0" fmla="*/ 0 h 535893"/>
                <a:gd name="connsiteX1" fmla="*/ 660267 w 660267"/>
                <a:gd name="connsiteY1" fmla="*/ 218 h 535893"/>
                <a:gd name="connsiteX2" fmla="*/ 660267 w 660267"/>
                <a:gd name="connsiteY2" fmla="*/ 108456 h 535893"/>
                <a:gd name="connsiteX3" fmla="*/ 658781 w 660267"/>
                <a:gd name="connsiteY3" fmla="*/ 108400 h 535893"/>
                <a:gd name="connsiteX4" fmla="*/ 151186 w 660267"/>
                <a:gd name="connsiteY4" fmla="*/ 262571 h 535893"/>
                <a:gd name="connsiteX5" fmla="*/ 144016 w 660267"/>
                <a:gd name="connsiteY5" fmla="*/ 289078 h 535893"/>
                <a:gd name="connsiteX6" fmla="*/ 144016 w 660267"/>
                <a:gd name="connsiteY6" fmla="*/ 535893 h 535893"/>
                <a:gd name="connsiteX7" fmla="*/ 0 w 660267"/>
                <a:gd name="connsiteY7" fmla="*/ 535893 h 535893"/>
                <a:gd name="connsiteX8" fmla="*/ 0 w 660267"/>
                <a:gd name="connsiteY8" fmla="*/ 205779 h 535893"/>
                <a:gd name="connsiteX9" fmla="*/ 3810 w 660267"/>
                <a:gd name="connsiteY9" fmla="*/ 205779 h 535893"/>
                <a:gd name="connsiteX10" fmla="*/ 15393 w 660267"/>
                <a:gd name="connsiteY10" fmla="*/ 168548 h 535893"/>
                <a:gd name="connsiteX11" fmla="*/ 653585 w 660267"/>
                <a:gd name="connsiteY11" fmla="*/ 0 h 535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0267" h="535893">
                  <a:moveTo>
                    <a:pt x="653585" y="0"/>
                  </a:moveTo>
                  <a:lnTo>
                    <a:pt x="660267" y="218"/>
                  </a:lnTo>
                  <a:lnTo>
                    <a:pt x="660267" y="108456"/>
                  </a:lnTo>
                  <a:lnTo>
                    <a:pt x="658781" y="108400"/>
                  </a:lnTo>
                  <a:cubicBezTo>
                    <a:pt x="408400" y="108400"/>
                    <a:pt x="199499" y="174586"/>
                    <a:pt x="151186" y="262571"/>
                  </a:cubicBezTo>
                  <a:lnTo>
                    <a:pt x="144016" y="289078"/>
                  </a:lnTo>
                  <a:lnTo>
                    <a:pt x="144016" y="535893"/>
                  </a:lnTo>
                  <a:lnTo>
                    <a:pt x="0" y="535893"/>
                  </a:lnTo>
                  <a:lnTo>
                    <a:pt x="0" y="205779"/>
                  </a:lnTo>
                  <a:lnTo>
                    <a:pt x="3810" y="205779"/>
                  </a:lnTo>
                  <a:lnTo>
                    <a:pt x="15393" y="168548"/>
                  </a:lnTo>
                  <a:cubicBezTo>
                    <a:pt x="76136" y="72358"/>
                    <a:pt x="338784" y="0"/>
                    <a:pt x="653585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89B2FFD-27A2-A57C-963E-A9E454E686F1}"/>
              </a:ext>
            </a:extLst>
          </p:cNvPr>
          <p:cNvGrpSpPr/>
          <p:nvPr/>
        </p:nvGrpSpPr>
        <p:grpSpPr>
          <a:xfrm>
            <a:off x="5259720" y="3782600"/>
            <a:ext cx="144016" cy="746940"/>
            <a:chOff x="1127448" y="3539947"/>
            <a:chExt cx="216024" cy="825157"/>
          </a:xfrm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9CC84638-5BED-5FF7-6344-55F89BDD71E2}"/>
                </a:ext>
              </a:extLst>
            </p:cNvPr>
            <p:cNvSpPr/>
            <p:nvPr/>
          </p:nvSpPr>
          <p:spPr>
            <a:xfrm>
              <a:off x="1127448" y="3717032"/>
              <a:ext cx="216024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EEAC0A73-D021-AC24-B2F7-1C18965F3540}"/>
                </a:ext>
              </a:extLst>
            </p:cNvPr>
            <p:cNvSpPr/>
            <p:nvPr/>
          </p:nvSpPr>
          <p:spPr>
            <a:xfrm>
              <a:off x="1127448" y="3539947"/>
              <a:ext cx="216024" cy="187559"/>
            </a:xfrm>
            <a:custGeom>
              <a:avLst/>
              <a:gdLst>
                <a:gd name="connsiteX0" fmla="*/ 175169 w 504056"/>
                <a:gd name="connsiteY0" fmla="*/ 0 h 328228"/>
                <a:gd name="connsiteX1" fmla="*/ 328887 w 504056"/>
                <a:gd name="connsiteY1" fmla="*/ 0 h 328228"/>
                <a:gd name="connsiteX2" fmla="*/ 504056 w 504056"/>
                <a:gd name="connsiteY2" fmla="*/ 328228 h 328228"/>
                <a:gd name="connsiteX3" fmla="*/ 0 w 504056"/>
                <a:gd name="connsiteY3" fmla="*/ 328228 h 328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4056" h="328228">
                  <a:moveTo>
                    <a:pt x="175169" y="0"/>
                  </a:moveTo>
                  <a:lnTo>
                    <a:pt x="328887" y="0"/>
                  </a:lnTo>
                  <a:lnTo>
                    <a:pt x="504056" y="328228"/>
                  </a:lnTo>
                  <a:lnTo>
                    <a:pt x="0" y="328228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2792C485-133D-BAE6-796D-8EB1A0430404}"/>
              </a:ext>
            </a:extLst>
          </p:cNvPr>
          <p:cNvSpPr/>
          <p:nvPr/>
        </p:nvSpPr>
        <p:spPr>
          <a:xfrm rot="5400000" flipH="1">
            <a:off x="5110196" y="4568230"/>
            <a:ext cx="462344" cy="689813"/>
          </a:xfrm>
          <a:custGeom>
            <a:avLst/>
            <a:gdLst>
              <a:gd name="connsiteX0" fmla="*/ 653585 w 660267"/>
              <a:gd name="connsiteY0" fmla="*/ 0 h 535893"/>
              <a:gd name="connsiteX1" fmla="*/ 660267 w 660267"/>
              <a:gd name="connsiteY1" fmla="*/ 218 h 535893"/>
              <a:gd name="connsiteX2" fmla="*/ 660267 w 660267"/>
              <a:gd name="connsiteY2" fmla="*/ 108456 h 535893"/>
              <a:gd name="connsiteX3" fmla="*/ 658781 w 660267"/>
              <a:gd name="connsiteY3" fmla="*/ 108400 h 535893"/>
              <a:gd name="connsiteX4" fmla="*/ 151186 w 660267"/>
              <a:gd name="connsiteY4" fmla="*/ 262571 h 535893"/>
              <a:gd name="connsiteX5" fmla="*/ 144016 w 660267"/>
              <a:gd name="connsiteY5" fmla="*/ 289078 h 535893"/>
              <a:gd name="connsiteX6" fmla="*/ 144016 w 660267"/>
              <a:gd name="connsiteY6" fmla="*/ 535893 h 535893"/>
              <a:gd name="connsiteX7" fmla="*/ 0 w 660267"/>
              <a:gd name="connsiteY7" fmla="*/ 535893 h 535893"/>
              <a:gd name="connsiteX8" fmla="*/ 0 w 660267"/>
              <a:gd name="connsiteY8" fmla="*/ 205779 h 535893"/>
              <a:gd name="connsiteX9" fmla="*/ 3810 w 660267"/>
              <a:gd name="connsiteY9" fmla="*/ 205779 h 535893"/>
              <a:gd name="connsiteX10" fmla="*/ 15393 w 660267"/>
              <a:gd name="connsiteY10" fmla="*/ 168548 h 535893"/>
              <a:gd name="connsiteX11" fmla="*/ 653585 w 660267"/>
              <a:gd name="connsiteY11" fmla="*/ 0 h 535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267" h="535893">
                <a:moveTo>
                  <a:pt x="653585" y="0"/>
                </a:moveTo>
                <a:lnTo>
                  <a:pt x="660267" y="218"/>
                </a:lnTo>
                <a:lnTo>
                  <a:pt x="660267" y="108456"/>
                </a:lnTo>
                <a:lnTo>
                  <a:pt x="658781" y="108400"/>
                </a:lnTo>
                <a:cubicBezTo>
                  <a:pt x="408400" y="108400"/>
                  <a:pt x="199499" y="174586"/>
                  <a:pt x="151186" y="262571"/>
                </a:cubicBezTo>
                <a:lnTo>
                  <a:pt x="144016" y="289078"/>
                </a:lnTo>
                <a:lnTo>
                  <a:pt x="144016" y="535893"/>
                </a:lnTo>
                <a:lnTo>
                  <a:pt x="0" y="535893"/>
                </a:lnTo>
                <a:lnTo>
                  <a:pt x="0" y="205779"/>
                </a:lnTo>
                <a:lnTo>
                  <a:pt x="3810" y="205779"/>
                </a:lnTo>
                <a:lnTo>
                  <a:pt x="15393" y="168548"/>
                </a:lnTo>
                <a:cubicBezTo>
                  <a:pt x="76136" y="72358"/>
                  <a:pt x="338784" y="0"/>
                  <a:pt x="653585" y="0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FFB10487-AD72-E3A7-7CA8-C0AA8B0B2D67}"/>
              </a:ext>
            </a:extLst>
          </p:cNvPr>
          <p:cNvSpPr/>
          <p:nvPr/>
        </p:nvSpPr>
        <p:spPr>
          <a:xfrm rot="16200000">
            <a:off x="6800568" y="4783041"/>
            <a:ext cx="472244" cy="313353"/>
          </a:xfrm>
          <a:custGeom>
            <a:avLst/>
            <a:gdLst>
              <a:gd name="connsiteX0" fmla="*/ 653585 w 660267"/>
              <a:gd name="connsiteY0" fmla="*/ 0 h 535893"/>
              <a:gd name="connsiteX1" fmla="*/ 660267 w 660267"/>
              <a:gd name="connsiteY1" fmla="*/ 218 h 535893"/>
              <a:gd name="connsiteX2" fmla="*/ 660267 w 660267"/>
              <a:gd name="connsiteY2" fmla="*/ 108456 h 535893"/>
              <a:gd name="connsiteX3" fmla="*/ 658781 w 660267"/>
              <a:gd name="connsiteY3" fmla="*/ 108400 h 535893"/>
              <a:gd name="connsiteX4" fmla="*/ 151186 w 660267"/>
              <a:gd name="connsiteY4" fmla="*/ 262571 h 535893"/>
              <a:gd name="connsiteX5" fmla="*/ 144016 w 660267"/>
              <a:gd name="connsiteY5" fmla="*/ 289078 h 535893"/>
              <a:gd name="connsiteX6" fmla="*/ 144016 w 660267"/>
              <a:gd name="connsiteY6" fmla="*/ 535893 h 535893"/>
              <a:gd name="connsiteX7" fmla="*/ 0 w 660267"/>
              <a:gd name="connsiteY7" fmla="*/ 535893 h 535893"/>
              <a:gd name="connsiteX8" fmla="*/ 0 w 660267"/>
              <a:gd name="connsiteY8" fmla="*/ 205779 h 535893"/>
              <a:gd name="connsiteX9" fmla="*/ 3810 w 660267"/>
              <a:gd name="connsiteY9" fmla="*/ 205779 h 535893"/>
              <a:gd name="connsiteX10" fmla="*/ 15393 w 660267"/>
              <a:gd name="connsiteY10" fmla="*/ 168548 h 535893"/>
              <a:gd name="connsiteX11" fmla="*/ 653585 w 660267"/>
              <a:gd name="connsiteY11" fmla="*/ 0 h 535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267" h="535893">
                <a:moveTo>
                  <a:pt x="653585" y="0"/>
                </a:moveTo>
                <a:lnTo>
                  <a:pt x="660267" y="218"/>
                </a:lnTo>
                <a:lnTo>
                  <a:pt x="660267" y="108456"/>
                </a:lnTo>
                <a:lnTo>
                  <a:pt x="658781" y="108400"/>
                </a:lnTo>
                <a:cubicBezTo>
                  <a:pt x="408400" y="108400"/>
                  <a:pt x="199499" y="174586"/>
                  <a:pt x="151186" y="262571"/>
                </a:cubicBezTo>
                <a:lnTo>
                  <a:pt x="144016" y="289078"/>
                </a:lnTo>
                <a:lnTo>
                  <a:pt x="144016" y="535893"/>
                </a:lnTo>
                <a:lnTo>
                  <a:pt x="0" y="535893"/>
                </a:lnTo>
                <a:lnTo>
                  <a:pt x="0" y="205779"/>
                </a:lnTo>
                <a:lnTo>
                  <a:pt x="3810" y="205779"/>
                </a:lnTo>
                <a:lnTo>
                  <a:pt x="15393" y="168548"/>
                </a:lnTo>
                <a:cubicBezTo>
                  <a:pt x="76136" y="72358"/>
                  <a:pt x="338784" y="0"/>
                  <a:pt x="653585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n-GB" dirty="0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94745C8C-5ED0-9EE3-0DE1-41AF49D789B0}"/>
              </a:ext>
            </a:extLst>
          </p:cNvPr>
          <p:cNvGrpSpPr/>
          <p:nvPr/>
        </p:nvGrpSpPr>
        <p:grpSpPr>
          <a:xfrm>
            <a:off x="6823989" y="4229473"/>
            <a:ext cx="170767" cy="480562"/>
            <a:chOff x="2706926" y="4319462"/>
            <a:chExt cx="390027" cy="480562"/>
          </a:xfrm>
          <a:solidFill>
            <a:srgbClr val="FFC000"/>
          </a:solidFill>
        </p:grpSpPr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7D784639-B89D-DD65-1030-A299812E250A}"/>
                </a:ext>
              </a:extLst>
            </p:cNvPr>
            <p:cNvSpPr/>
            <p:nvPr/>
          </p:nvSpPr>
          <p:spPr>
            <a:xfrm>
              <a:off x="2826845" y="4435857"/>
              <a:ext cx="144016" cy="3641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2C300A6F-9566-23FE-98D9-CB7B457A2D96}"/>
                </a:ext>
              </a:extLst>
            </p:cNvPr>
            <p:cNvSpPr/>
            <p:nvPr/>
          </p:nvSpPr>
          <p:spPr>
            <a:xfrm>
              <a:off x="2740423" y="4410808"/>
              <a:ext cx="327846" cy="78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40337004-75E7-A6DA-703C-97AD014036C5}"/>
                </a:ext>
              </a:extLst>
            </p:cNvPr>
            <p:cNvSpPr/>
            <p:nvPr/>
          </p:nvSpPr>
          <p:spPr>
            <a:xfrm>
              <a:off x="2992532" y="4320835"/>
              <a:ext cx="104421" cy="17183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EE0B5C3B-670B-C00F-737D-0DA6F7468E13}"/>
                </a:ext>
              </a:extLst>
            </p:cNvPr>
            <p:cNvSpPr/>
            <p:nvPr/>
          </p:nvSpPr>
          <p:spPr>
            <a:xfrm>
              <a:off x="2706926" y="4319462"/>
              <a:ext cx="104421" cy="16813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3" name="Rectangle 132">
            <a:extLst>
              <a:ext uri="{FF2B5EF4-FFF2-40B4-BE49-F238E27FC236}">
                <a16:creationId xmlns:a16="http://schemas.microsoft.com/office/drawing/2014/main" id="{E7ED2B14-543B-1FE9-CE62-B6D2515C5789}"/>
              </a:ext>
            </a:extLst>
          </p:cNvPr>
          <p:cNvSpPr/>
          <p:nvPr/>
        </p:nvSpPr>
        <p:spPr>
          <a:xfrm>
            <a:off x="5708991" y="4243474"/>
            <a:ext cx="72008" cy="10724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A2D3AC7-B4FE-7806-584E-4F6B7BD383B1}"/>
              </a:ext>
            </a:extLst>
          </p:cNvPr>
          <p:cNvSpPr/>
          <p:nvPr/>
        </p:nvSpPr>
        <p:spPr>
          <a:xfrm>
            <a:off x="5454752" y="4243473"/>
            <a:ext cx="72008" cy="104609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F4FCCD86-A7C8-3963-412C-154957EDD2C5}"/>
              </a:ext>
            </a:extLst>
          </p:cNvPr>
          <p:cNvSpPr/>
          <p:nvPr/>
        </p:nvSpPr>
        <p:spPr>
          <a:xfrm>
            <a:off x="8761782" y="4326852"/>
            <a:ext cx="2016224" cy="288032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E17C3D03-B225-7B78-BEFA-17070E28C937}"/>
              </a:ext>
            </a:extLst>
          </p:cNvPr>
          <p:cNvSpPr/>
          <p:nvPr/>
        </p:nvSpPr>
        <p:spPr>
          <a:xfrm>
            <a:off x="9188337" y="4348096"/>
            <a:ext cx="144016" cy="364167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29E27BB3-CD10-2D97-CE7D-FE86FBBB88F1}"/>
              </a:ext>
            </a:extLst>
          </p:cNvPr>
          <p:cNvSpPr/>
          <p:nvPr/>
        </p:nvSpPr>
        <p:spPr>
          <a:xfrm>
            <a:off x="8759624" y="5165898"/>
            <a:ext cx="2016224" cy="175828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EFEC50C0-A776-E065-CE1C-AE2025A97560}"/>
              </a:ext>
            </a:extLst>
          </p:cNvPr>
          <p:cNvSpPr/>
          <p:nvPr/>
        </p:nvSpPr>
        <p:spPr>
          <a:xfrm>
            <a:off x="8759624" y="4526970"/>
            <a:ext cx="144016" cy="767798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4E58DD39-B3A2-504E-AF2B-5DB010296579}"/>
              </a:ext>
            </a:extLst>
          </p:cNvPr>
          <p:cNvSpPr/>
          <p:nvPr/>
        </p:nvSpPr>
        <p:spPr>
          <a:xfrm>
            <a:off x="10632911" y="4462535"/>
            <a:ext cx="144016" cy="767798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A18E2109-2056-64DD-6382-01F13CA145F0}"/>
              </a:ext>
            </a:extLst>
          </p:cNvPr>
          <p:cNvSpPr/>
          <p:nvPr/>
        </p:nvSpPr>
        <p:spPr>
          <a:xfrm>
            <a:off x="8800966" y="5341726"/>
            <a:ext cx="175828" cy="17582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F88009C9-70C3-703F-3050-8EA2CB1ED241}"/>
              </a:ext>
            </a:extLst>
          </p:cNvPr>
          <p:cNvSpPr/>
          <p:nvPr/>
        </p:nvSpPr>
        <p:spPr>
          <a:xfrm>
            <a:off x="9228915" y="5341726"/>
            <a:ext cx="175828" cy="17582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6ABA5468-BF58-568B-1C05-4B5C5EBF4F0D}"/>
              </a:ext>
            </a:extLst>
          </p:cNvPr>
          <p:cNvSpPr/>
          <p:nvPr/>
        </p:nvSpPr>
        <p:spPr>
          <a:xfrm>
            <a:off x="9656864" y="5341726"/>
            <a:ext cx="175828" cy="17582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12B06D1D-5B79-C411-1387-EB1BEAF57CCB}"/>
              </a:ext>
            </a:extLst>
          </p:cNvPr>
          <p:cNvSpPr/>
          <p:nvPr/>
        </p:nvSpPr>
        <p:spPr>
          <a:xfrm>
            <a:off x="10066794" y="5341726"/>
            <a:ext cx="175828" cy="17582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98C042F0-CBD9-D48A-09DC-642BDC8312CA}"/>
              </a:ext>
            </a:extLst>
          </p:cNvPr>
          <p:cNvSpPr/>
          <p:nvPr/>
        </p:nvSpPr>
        <p:spPr>
          <a:xfrm>
            <a:off x="10498842" y="5341726"/>
            <a:ext cx="175828" cy="17582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9A8A39A1-CC3F-84B8-5307-9EF147FEDDAC}"/>
              </a:ext>
            </a:extLst>
          </p:cNvPr>
          <p:cNvCxnSpPr>
            <a:cxnSpLocks/>
          </p:cNvCxnSpPr>
          <p:nvPr/>
        </p:nvCxnSpPr>
        <p:spPr>
          <a:xfrm flipH="1">
            <a:off x="8467424" y="5582800"/>
            <a:ext cx="2822292" cy="0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>
            <a:extLst>
              <a:ext uri="{FF2B5EF4-FFF2-40B4-BE49-F238E27FC236}">
                <a16:creationId xmlns:a16="http://schemas.microsoft.com/office/drawing/2014/main" id="{4B863510-9F57-CA0A-1A2F-B8421CD66D1A}"/>
              </a:ext>
            </a:extLst>
          </p:cNvPr>
          <p:cNvSpPr/>
          <p:nvPr/>
        </p:nvSpPr>
        <p:spPr>
          <a:xfrm>
            <a:off x="9100830" y="4323047"/>
            <a:ext cx="328931" cy="78056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BFC6C0E8-2D03-CBBB-560F-2245B9C03FE1}"/>
              </a:ext>
            </a:extLst>
          </p:cNvPr>
          <p:cNvSpPr/>
          <p:nvPr/>
        </p:nvSpPr>
        <p:spPr>
          <a:xfrm>
            <a:off x="9100830" y="4261644"/>
            <a:ext cx="72008" cy="78056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10440AFC-809D-216D-43C0-E92B0901B13B}"/>
              </a:ext>
            </a:extLst>
          </p:cNvPr>
          <p:cNvSpPr/>
          <p:nvPr/>
        </p:nvSpPr>
        <p:spPr>
          <a:xfrm rot="10800000">
            <a:off x="9847864" y="3355690"/>
            <a:ext cx="234836" cy="535893"/>
          </a:xfrm>
          <a:custGeom>
            <a:avLst/>
            <a:gdLst>
              <a:gd name="connsiteX0" fmla="*/ 653585 w 660267"/>
              <a:gd name="connsiteY0" fmla="*/ 0 h 535893"/>
              <a:gd name="connsiteX1" fmla="*/ 660267 w 660267"/>
              <a:gd name="connsiteY1" fmla="*/ 218 h 535893"/>
              <a:gd name="connsiteX2" fmla="*/ 660267 w 660267"/>
              <a:gd name="connsiteY2" fmla="*/ 108456 h 535893"/>
              <a:gd name="connsiteX3" fmla="*/ 658781 w 660267"/>
              <a:gd name="connsiteY3" fmla="*/ 108400 h 535893"/>
              <a:gd name="connsiteX4" fmla="*/ 151186 w 660267"/>
              <a:gd name="connsiteY4" fmla="*/ 262571 h 535893"/>
              <a:gd name="connsiteX5" fmla="*/ 144016 w 660267"/>
              <a:gd name="connsiteY5" fmla="*/ 289078 h 535893"/>
              <a:gd name="connsiteX6" fmla="*/ 144016 w 660267"/>
              <a:gd name="connsiteY6" fmla="*/ 535893 h 535893"/>
              <a:gd name="connsiteX7" fmla="*/ 0 w 660267"/>
              <a:gd name="connsiteY7" fmla="*/ 535893 h 535893"/>
              <a:gd name="connsiteX8" fmla="*/ 0 w 660267"/>
              <a:gd name="connsiteY8" fmla="*/ 205779 h 535893"/>
              <a:gd name="connsiteX9" fmla="*/ 3810 w 660267"/>
              <a:gd name="connsiteY9" fmla="*/ 205779 h 535893"/>
              <a:gd name="connsiteX10" fmla="*/ 15393 w 660267"/>
              <a:gd name="connsiteY10" fmla="*/ 168548 h 535893"/>
              <a:gd name="connsiteX11" fmla="*/ 653585 w 660267"/>
              <a:gd name="connsiteY11" fmla="*/ 0 h 535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267" h="535893">
                <a:moveTo>
                  <a:pt x="653585" y="0"/>
                </a:moveTo>
                <a:lnTo>
                  <a:pt x="660267" y="218"/>
                </a:lnTo>
                <a:lnTo>
                  <a:pt x="660267" y="108456"/>
                </a:lnTo>
                <a:lnTo>
                  <a:pt x="658781" y="108400"/>
                </a:lnTo>
                <a:cubicBezTo>
                  <a:pt x="408400" y="108400"/>
                  <a:pt x="199499" y="174586"/>
                  <a:pt x="151186" y="262571"/>
                </a:cubicBezTo>
                <a:lnTo>
                  <a:pt x="144016" y="289078"/>
                </a:lnTo>
                <a:lnTo>
                  <a:pt x="144016" y="535893"/>
                </a:lnTo>
                <a:lnTo>
                  <a:pt x="0" y="535893"/>
                </a:lnTo>
                <a:lnTo>
                  <a:pt x="0" y="205779"/>
                </a:lnTo>
                <a:lnTo>
                  <a:pt x="3810" y="205779"/>
                </a:lnTo>
                <a:lnTo>
                  <a:pt x="15393" y="168548"/>
                </a:lnTo>
                <a:cubicBezTo>
                  <a:pt x="76136" y="72358"/>
                  <a:pt x="338784" y="0"/>
                  <a:pt x="653585" y="0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5BD8C90D-4D4B-B4B6-FB77-9D9AD1417DFD}"/>
              </a:ext>
            </a:extLst>
          </p:cNvPr>
          <p:cNvGrpSpPr/>
          <p:nvPr/>
        </p:nvGrpSpPr>
        <p:grpSpPr>
          <a:xfrm>
            <a:off x="8905798" y="3782600"/>
            <a:ext cx="144016" cy="746940"/>
            <a:chOff x="1127448" y="3539947"/>
            <a:chExt cx="216024" cy="825157"/>
          </a:xfrm>
        </p:grpSpPr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C4D55E07-E81C-57FC-9160-86932017E021}"/>
                </a:ext>
              </a:extLst>
            </p:cNvPr>
            <p:cNvSpPr/>
            <p:nvPr/>
          </p:nvSpPr>
          <p:spPr>
            <a:xfrm>
              <a:off x="1127448" y="3717032"/>
              <a:ext cx="216024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18572751-0C4F-EC36-86D9-FBAFAFB2B2CD}"/>
                </a:ext>
              </a:extLst>
            </p:cNvPr>
            <p:cNvSpPr/>
            <p:nvPr/>
          </p:nvSpPr>
          <p:spPr>
            <a:xfrm>
              <a:off x="1127448" y="3539947"/>
              <a:ext cx="216024" cy="187559"/>
            </a:xfrm>
            <a:custGeom>
              <a:avLst/>
              <a:gdLst>
                <a:gd name="connsiteX0" fmla="*/ 175169 w 504056"/>
                <a:gd name="connsiteY0" fmla="*/ 0 h 328228"/>
                <a:gd name="connsiteX1" fmla="*/ 328887 w 504056"/>
                <a:gd name="connsiteY1" fmla="*/ 0 h 328228"/>
                <a:gd name="connsiteX2" fmla="*/ 504056 w 504056"/>
                <a:gd name="connsiteY2" fmla="*/ 328228 h 328228"/>
                <a:gd name="connsiteX3" fmla="*/ 0 w 504056"/>
                <a:gd name="connsiteY3" fmla="*/ 328228 h 328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4056" h="328228">
                  <a:moveTo>
                    <a:pt x="175169" y="0"/>
                  </a:moveTo>
                  <a:lnTo>
                    <a:pt x="328887" y="0"/>
                  </a:lnTo>
                  <a:lnTo>
                    <a:pt x="504056" y="328228"/>
                  </a:lnTo>
                  <a:lnTo>
                    <a:pt x="0" y="328228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D105C5C6-B331-127A-94CD-E6FE0BC3C532}"/>
              </a:ext>
            </a:extLst>
          </p:cNvPr>
          <p:cNvSpPr/>
          <p:nvPr/>
        </p:nvSpPr>
        <p:spPr>
          <a:xfrm rot="5400000" flipH="1">
            <a:off x="8756274" y="4568230"/>
            <a:ext cx="462344" cy="689813"/>
          </a:xfrm>
          <a:custGeom>
            <a:avLst/>
            <a:gdLst>
              <a:gd name="connsiteX0" fmla="*/ 653585 w 660267"/>
              <a:gd name="connsiteY0" fmla="*/ 0 h 535893"/>
              <a:gd name="connsiteX1" fmla="*/ 660267 w 660267"/>
              <a:gd name="connsiteY1" fmla="*/ 218 h 535893"/>
              <a:gd name="connsiteX2" fmla="*/ 660267 w 660267"/>
              <a:gd name="connsiteY2" fmla="*/ 108456 h 535893"/>
              <a:gd name="connsiteX3" fmla="*/ 658781 w 660267"/>
              <a:gd name="connsiteY3" fmla="*/ 108400 h 535893"/>
              <a:gd name="connsiteX4" fmla="*/ 151186 w 660267"/>
              <a:gd name="connsiteY4" fmla="*/ 262571 h 535893"/>
              <a:gd name="connsiteX5" fmla="*/ 144016 w 660267"/>
              <a:gd name="connsiteY5" fmla="*/ 289078 h 535893"/>
              <a:gd name="connsiteX6" fmla="*/ 144016 w 660267"/>
              <a:gd name="connsiteY6" fmla="*/ 535893 h 535893"/>
              <a:gd name="connsiteX7" fmla="*/ 0 w 660267"/>
              <a:gd name="connsiteY7" fmla="*/ 535893 h 535893"/>
              <a:gd name="connsiteX8" fmla="*/ 0 w 660267"/>
              <a:gd name="connsiteY8" fmla="*/ 205779 h 535893"/>
              <a:gd name="connsiteX9" fmla="*/ 3810 w 660267"/>
              <a:gd name="connsiteY9" fmla="*/ 205779 h 535893"/>
              <a:gd name="connsiteX10" fmla="*/ 15393 w 660267"/>
              <a:gd name="connsiteY10" fmla="*/ 168548 h 535893"/>
              <a:gd name="connsiteX11" fmla="*/ 653585 w 660267"/>
              <a:gd name="connsiteY11" fmla="*/ 0 h 535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267" h="535893">
                <a:moveTo>
                  <a:pt x="653585" y="0"/>
                </a:moveTo>
                <a:lnTo>
                  <a:pt x="660267" y="218"/>
                </a:lnTo>
                <a:lnTo>
                  <a:pt x="660267" y="108456"/>
                </a:lnTo>
                <a:lnTo>
                  <a:pt x="658781" y="108400"/>
                </a:lnTo>
                <a:cubicBezTo>
                  <a:pt x="408400" y="108400"/>
                  <a:pt x="199499" y="174586"/>
                  <a:pt x="151186" y="262571"/>
                </a:cubicBezTo>
                <a:lnTo>
                  <a:pt x="144016" y="289078"/>
                </a:lnTo>
                <a:lnTo>
                  <a:pt x="144016" y="535893"/>
                </a:lnTo>
                <a:lnTo>
                  <a:pt x="0" y="535893"/>
                </a:lnTo>
                <a:lnTo>
                  <a:pt x="0" y="205779"/>
                </a:lnTo>
                <a:lnTo>
                  <a:pt x="3810" y="205779"/>
                </a:lnTo>
                <a:lnTo>
                  <a:pt x="15393" y="168548"/>
                </a:lnTo>
                <a:cubicBezTo>
                  <a:pt x="76136" y="72358"/>
                  <a:pt x="338784" y="0"/>
                  <a:pt x="653585" y="0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FD786855-3902-EBD4-08B3-836658B906AE}"/>
              </a:ext>
            </a:extLst>
          </p:cNvPr>
          <p:cNvSpPr/>
          <p:nvPr/>
        </p:nvSpPr>
        <p:spPr>
          <a:xfrm rot="16200000">
            <a:off x="10446646" y="4783041"/>
            <a:ext cx="472244" cy="313353"/>
          </a:xfrm>
          <a:custGeom>
            <a:avLst/>
            <a:gdLst>
              <a:gd name="connsiteX0" fmla="*/ 653585 w 660267"/>
              <a:gd name="connsiteY0" fmla="*/ 0 h 535893"/>
              <a:gd name="connsiteX1" fmla="*/ 660267 w 660267"/>
              <a:gd name="connsiteY1" fmla="*/ 218 h 535893"/>
              <a:gd name="connsiteX2" fmla="*/ 660267 w 660267"/>
              <a:gd name="connsiteY2" fmla="*/ 108456 h 535893"/>
              <a:gd name="connsiteX3" fmla="*/ 658781 w 660267"/>
              <a:gd name="connsiteY3" fmla="*/ 108400 h 535893"/>
              <a:gd name="connsiteX4" fmla="*/ 151186 w 660267"/>
              <a:gd name="connsiteY4" fmla="*/ 262571 h 535893"/>
              <a:gd name="connsiteX5" fmla="*/ 144016 w 660267"/>
              <a:gd name="connsiteY5" fmla="*/ 289078 h 535893"/>
              <a:gd name="connsiteX6" fmla="*/ 144016 w 660267"/>
              <a:gd name="connsiteY6" fmla="*/ 535893 h 535893"/>
              <a:gd name="connsiteX7" fmla="*/ 0 w 660267"/>
              <a:gd name="connsiteY7" fmla="*/ 535893 h 535893"/>
              <a:gd name="connsiteX8" fmla="*/ 0 w 660267"/>
              <a:gd name="connsiteY8" fmla="*/ 205779 h 535893"/>
              <a:gd name="connsiteX9" fmla="*/ 3810 w 660267"/>
              <a:gd name="connsiteY9" fmla="*/ 205779 h 535893"/>
              <a:gd name="connsiteX10" fmla="*/ 15393 w 660267"/>
              <a:gd name="connsiteY10" fmla="*/ 168548 h 535893"/>
              <a:gd name="connsiteX11" fmla="*/ 653585 w 660267"/>
              <a:gd name="connsiteY11" fmla="*/ 0 h 535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267" h="535893">
                <a:moveTo>
                  <a:pt x="653585" y="0"/>
                </a:moveTo>
                <a:lnTo>
                  <a:pt x="660267" y="218"/>
                </a:lnTo>
                <a:lnTo>
                  <a:pt x="660267" y="108456"/>
                </a:lnTo>
                <a:lnTo>
                  <a:pt x="658781" y="108400"/>
                </a:lnTo>
                <a:cubicBezTo>
                  <a:pt x="408400" y="108400"/>
                  <a:pt x="199499" y="174586"/>
                  <a:pt x="151186" y="262571"/>
                </a:cubicBezTo>
                <a:lnTo>
                  <a:pt x="144016" y="289078"/>
                </a:lnTo>
                <a:lnTo>
                  <a:pt x="144016" y="535893"/>
                </a:lnTo>
                <a:lnTo>
                  <a:pt x="0" y="535893"/>
                </a:lnTo>
                <a:lnTo>
                  <a:pt x="0" y="205779"/>
                </a:lnTo>
                <a:lnTo>
                  <a:pt x="3810" y="205779"/>
                </a:lnTo>
                <a:lnTo>
                  <a:pt x="15393" y="168548"/>
                </a:lnTo>
                <a:cubicBezTo>
                  <a:pt x="76136" y="72358"/>
                  <a:pt x="338784" y="0"/>
                  <a:pt x="653585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n-GB" dirty="0"/>
          </a:p>
        </p:txBody>
      </p: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CA354937-42AE-57F2-0166-1BAF8900D0C8}"/>
              </a:ext>
            </a:extLst>
          </p:cNvPr>
          <p:cNvGrpSpPr/>
          <p:nvPr/>
        </p:nvGrpSpPr>
        <p:grpSpPr>
          <a:xfrm>
            <a:off x="10473625" y="4238141"/>
            <a:ext cx="170767" cy="479189"/>
            <a:chOff x="2706926" y="4320835"/>
            <a:chExt cx="390027" cy="479189"/>
          </a:xfrm>
          <a:solidFill>
            <a:srgbClr val="FFC000"/>
          </a:solidFill>
        </p:grpSpPr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23D81A41-917D-B879-16B4-329FEC4EA5F9}"/>
                </a:ext>
              </a:extLst>
            </p:cNvPr>
            <p:cNvSpPr/>
            <p:nvPr/>
          </p:nvSpPr>
          <p:spPr>
            <a:xfrm>
              <a:off x="2826845" y="4435857"/>
              <a:ext cx="144016" cy="3641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D0D474EB-C3E0-759F-0896-F5444AC4353C}"/>
                </a:ext>
              </a:extLst>
            </p:cNvPr>
            <p:cNvSpPr/>
            <p:nvPr/>
          </p:nvSpPr>
          <p:spPr>
            <a:xfrm>
              <a:off x="2740423" y="4410808"/>
              <a:ext cx="327846" cy="78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7744E7BF-6625-C588-1D07-1BCB6E1FA1B2}"/>
                </a:ext>
              </a:extLst>
            </p:cNvPr>
            <p:cNvSpPr/>
            <p:nvPr/>
          </p:nvSpPr>
          <p:spPr>
            <a:xfrm>
              <a:off x="2992532" y="4320835"/>
              <a:ext cx="104421" cy="17183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9848C0E3-413D-6DAB-6843-A346F2391A05}"/>
                </a:ext>
              </a:extLst>
            </p:cNvPr>
            <p:cNvSpPr/>
            <p:nvPr/>
          </p:nvSpPr>
          <p:spPr>
            <a:xfrm>
              <a:off x="2706926" y="4327488"/>
              <a:ext cx="111410" cy="1601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5" name="Rectangle 174">
            <a:extLst>
              <a:ext uri="{FF2B5EF4-FFF2-40B4-BE49-F238E27FC236}">
                <a16:creationId xmlns:a16="http://schemas.microsoft.com/office/drawing/2014/main" id="{4E540ECD-F490-5B7C-77B5-1F5116A9E6CB}"/>
              </a:ext>
            </a:extLst>
          </p:cNvPr>
          <p:cNvSpPr/>
          <p:nvPr/>
        </p:nvSpPr>
        <p:spPr>
          <a:xfrm>
            <a:off x="9355069" y="4243474"/>
            <a:ext cx="72008" cy="10724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B35F51F9-5DC1-4C0D-D95C-67C9078501FC}"/>
              </a:ext>
            </a:extLst>
          </p:cNvPr>
          <p:cNvSpPr/>
          <p:nvPr/>
        </p:nvSpPr>
        <p:spPr>
          <a:xfrm>
            <a:off x="9100830" y="4243473"/>
            <a:ext cx="72008" cy="104609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Arrow: Up 176">
            <a:extLst>
              <a:ext uri="{FF2B5EF4-FFF2-40B4-BE49-F238E27FC236}">
                <a16:creationId xmlns:a16="http://schemas.microsoft.com/office/drawing/2014/main" id="{3C72FC23-8B02-C471-BEEB-58A3B035C997}"/>
              </a:ext>
            </a:extLst>
          </p:cNvPr>
          <p:cNvSpPr/>
          <p:nvPr/>
        </p:nvSpPr>
        <p:spPr>
          <a:xfrm rot="5400000">
            <a:off x="2600389" y="2098290"/>
            <a:ext cx="154584" cy="1535818"/>
          </a:xfrm>
          <a:prstGeom prst="upArrow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9096FFCE-00CC-E5B8-9398-A1075A18D4F5}"/>
              </a:ext>
            </a:extLst>
          </p:cNvPr>
          <p:cNvSpPr txBox="1"/>
          <p:nvPr/>
        </p:nvSpPr>
        <p:spPr bwMode="auto">
          <a:xfrm>
            <a:off x="1796605" y="2339188"/>
            <a:ext cx="17087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Test stand moved in/out of beam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79" name="Content Placeholder 1">
            <a:extLst>
              <a:ext uri="{FF2B5EF4-FFF2-40B4-BE49-F238E27FC236}">
                <a16:creationId xmlns:a16="http://schemas.microsoft.com/office/drawing/2014/main" id="{D9653068-DB42-A04D-83F5-8264A1F53230}"/>
              </a:ext>
            </a:extLst>
          </p:cNvPr>
          <p:cNvSpPr txBox="1">
            <a:spLocks/>
          </p:cNvSpPr>
          <p:nvPr/>
        </p:nvSpPr>
        <p:spPr bwMode="auto">
          <a:xfrm>
            <a:off x="846016" y="5787428"/>
            <a:ext cx="3057160" cy="3464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Test stand setup in 2018.</a:t>
            </a:r>
          </a:p>
          <a:p>
            <a:endParaRPr lang="en-GB" dirty="0"/>
          </a:p>
        </p:txBody>
      </p:sp>
      <p:sp>
        <p:nvSpPr>
          <p:cNvPr id="180" name="Content Placeholder 1">
            <a:extLst>
              <a:ext uri="{FF2B5EF4-FFF2-40B4-BE49-F238E27FC236}">
                <a16:creationId xmlns:a16="http://schemas.microsoft.com/office/drawing/2014/main" id="{8BFD7693-4A23-537C-486D-3B6EB8E90A20}"/>
              </a:ext>
            </a:extLst>
          </p:cNvPr>
          <p:cNvSpPr txBox="1">
            <a:spLocks/>
          </p:cNvSpPr>
          <p:nvPr/>
        </p:nvSpPr>
        <p:spPr bwMode="auto">
          <a:xfrm>
            <a:off x="6229043" y="5804029"/>
            <a:ext cx="4788350" cy="3464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Alternative options for test/stand in 2025</a:t>
            </a:r>
          </a:p>
          <a:p>
            <a:endParaRPr lang="en-GB" dirty="0"/>
          </a:p>
        </p:txBody>
      </p:sp>
      <p:sp>
        <p:nvSpPr>
          <p:cNvPr id="181" name="Slide Number Placeholder 3">
            <a:extLst>
              <a:ext uri="{FF2B5EF4-FFF2-40B4-BE49-F238E27FC236}">
                <a16:creationId xmlns:a16="http://schemas.microsoft.com/office/drawing/2014/main" id="{4D25A788-7FDA-C958-C429-8D513509A8BE}"/>
              </a:ext>
            </a:extLst>
          </p:cNvPr>
          <p:cNvSpPr txBox="1">
            <a:spLocks/>
          </p:cNvSpPr>
          <p:nvPr/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182" name="Footer Placeholder 4">
            <a:extLst>
              <a:ext uri="{FF2B5EF4-FFF2-40B4-BE49-F238E27FC236}">
                <a16:creationId xmlns:a16="http://schemas.microsoft.com/office/drawing/2014/main" id="{45D7CAAD-EF9A-03E5-A214-292EFC2D5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z="1400" dirty="0"/>
              <a:t>HI-ECN3 BDF Target &amp; target complex initial review</a:t>
            </a:r>
            <a:endParaRPr lang="en-US" dirty="0"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50C27B19-78B5-CEDF-6B0B-72647994FD9B}"/>
              </a:ext>
            </a:extLst>
          </p:cNvPr>
          <p:cNvSpPr/>
          <p:nvPr/>
        </p:nvSpPr>
        <p:spPr>
          <a:xfrm>
            <a:off x="7459939" y="3687301"/>
            <a:ext cx="288032" cy="472244"/>
          </a:xfrm>
          <a:prstGeom prst="rect">
            <a:avLst/>
          </a:prstGeom>
          <a:solidFill>
            <a:srgbClr val="3148A9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09BFE981-5A90-EAC0-26AB-FF3BDAF7C6E5}"/>
              </a:ext>
            </a:extLst>
          </p:cNvPr>
          <p:cNvSpPr/>
          <p:nvPr/>
        </p:nvSpPr>
        <p:spPr>
          <a:xfrm rot="5400000" flipV="1">
            <a:off x="6790853" y="3787459"/>
            <a:ext cx="472244" cy="288033"/>
          </a:xfrm>
          <a:custGeom>
            <a:avLst/>
            <a:gdLst>
              <a:gd name="connsiteX0" fmla="*/ 653585 w 660267"/>
              <a:gd name="connsiteY0" fmla="*/ 0 h 535893"/>
              <a:gd name="connsiteX1" fmla="*/ 660267 w 660267"/>
              <a:gd name="connsiteY1" fmla="*/ 218 h 535893"/>
              <a:gd name="connsiteX2" fmla="*/ 660267 w 660267"/>
              <a:gd name="connsiteY2" fmla="*/ 108456 h 535893"/>
              <a:gd name="connsiteX3" fmla="*/ 658781 w 660267"/>
              <a:gd name="connsiteY3" fmla="*/ 108400 h 535893"/>
              <a:gd name="connsiteX4" fmla="*/ 151186 w 660267"/>
              <a:gd name="connsiteY4" fmla="*/ 262571 h 535893"/>
              <a:gd name="connsiteX5" fmla="*/ 144016 w 660267"/>
              <a:gd name="connsiteY5" fmla="*/ 289078 h 535893"/>
              <a:gd name="connsiteX6" fmla="*/ 144016 w 660267"/>
              <a:gd name="connsiteY6" fmla="*/ 535893 h 535893"/>
              <a:gd name="connsiteX7" fmla="*/ 0 w 660267"/>
              <a:gd name="connsiteY7" fmla="*/ 535893 h 535893"/>
              <a:gd name="connsiteX8" fmla="*/ 0 w 660267"/>
              <a:gd name="connsiteY8" fmla="*/ 205779 h 535893"/>
              <a:gd name="connsiteX9" fmla="*/ 3810 w 660267"/>
              <a:gd name="connsiteY9" fmla="*/ 205779 h 535893"/>
              <a:gd name="connsiteX10" fmla="*/ 15393 w 660267"/>
              <a:gd name="connsiteY10" fmla="*/ 168548 h 535893"/>
              <a:gd name="connsiteX11" fmla="*/ 653585 w 660267"/>
              <a:gd name="connsiteY11" fmla="*/ 0 h 535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267" h="535893">
                <a:moveTo>
                  <a:pt x="653585" y="0"/>
                </a:moveTo>
                <a:lnTo>
                  <a:pt x="660267" y="218"/>
                </a:lnTo>
                <a:lnTo>
                  <a:pt x="660267" y="108456"/>
                </a:lnTo>
                <a:lnTo>
                  <a:pt x="658781" y="108400"/>
                </a:lnTo>
                <a:cubicBezTo>
                  <a:pt x="408400" y="108400"/>
                  <a:pt x="199499" y="174586"/>
                  <a:pt x="151186" y="262571"/>
                </a:cubicBezTo>
                <a:lnTo>
                  <a:pt x="144016" y="289078"/>
                </a:lnTo>
                <a:lnTo>
                  <a:pt x="144016" y="535893"/>
                </a:lnTo>
                <a:lnTo>
                  <a:pt x="0" y="535893"/>
                </a:lnTo>
                <a:lnTo>
                  <a:pt x="0" y="205779"/>
                </a:lnTo>
                <a:lnTo>
                  <a:pt x="3810" y="205779"/>
                </a:lnTo>
                <a:lnTo>
                  <a:pt x="15393" y="168548"/>
                </a:lnTo>
                <a:cubicBezTo>
                  <a:pt x="76136" y="72358"/>
                  <a:pt x="338784" y="0"/>
                  <a:pt x="653585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1608350-F2EA-7EAF-E1D2-327BF8F38876}"/>
              </a:ext>
            </a:extLst>
          </p:cNvPr>
          <p:cNvSpPr/>
          <p:nvPr/>
        </p:nvSpPr>
        <p:spPr>
          <a:xfrm>
            <a:off x="7143080" y="3687301"/>
            <a:ext cx="288032" cy="472244"/>
          </a:xfrm>
          <a:prstGeom prst="rect">
            <a:avLst/>
          </a:prstGeom>
          <a:solidFill>
            <a:srgbClr val="3148A9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34F8B75A-0690-4F5B-66F5-D7EFF30F4A39}"/>
              </a:ext>
            </a:extLst>
          </p:cNvPr>
          <p:cNvSpPr/>
          <p:nvPr/>
        </p:nvSpPr>
        <p:spPr>
          <a:xfrm flipH="1" flipV="1">
            <a:off x="6160362" y="3383662"/>
            <a:ext cx="283690" cy="506787"/>
          </a:xfrm>
          <a:custGeom>
            <a:avLst/>
            <a:gdLst>
              <a:gd name="connsiteX0" fmla="*/ 653585 w 660267"/>
              <a:gd name="connsiteY0" fmla="*/ 0 h 535893"/>
              <a:gd name="connsiteX1" fmla="*/ 660267 w 660267"/>
              <a:gd name="connsiteY1" fmla="*/ 218 h 535893"/>
              <a:gd name="connsiteX2" fmla="*/ 660267 w 660267"/>
              <a:gd name="connsiteY2" fmla="*/ 108456 h 535893"/>
              <a:gd name="connsiteX3" fmla="*/ 658781 w 660267"/>
              <a:gd name="connsiteY3" fmla="*/ 108400 h 535893"/>
              <a:gd name="connsiteX4" fmla="*/ 151186 w 660267"/>
              <a:gd name="connsiteY4" fmla="*/ 262571 h 535893"/>
              <a:gd name="connsiteX5" fmla="*/ 144016 w 660267"/>
              <a:gd name="connsiteY5" fmla="*/ 289078 h 535893"/>
              <a:gd name="connsiteX6" fmla="*/ 144016 w 660267"/>
              <a:gd name="connsiteY6" fmla="*/ 535893 h 535893"/>
              <a:gd name="connsiteX7" fmla="*/ 0 w 660267"/>
              <a:gd name="connsiteY7" fmla="*/ 535893 h 535893"/>
              <a:gd name="connsiteX8" fmla="*/ 0 w 660267"/>
              <a:gd name="connsiteY8" fmla="*/ 205779 h 535893"/>
              <a:gd name="connsiteX9" fmla="*/ 3810 w 660267"/>
              <a:gd name="connsiteY9" fmla="*/ 205779 h 535893"/>
              <a:gd name="connsiteX10" fmla="*/ 15393 w 660267"/>
              <a:gd name="connsiteY10" fmla="*/ 168548 h 535893"/>
              <a:gd name="connsiteX11" fmla="*/ 653585 w 660267"/>
              <a:gd name="connsiteY11" fmla="*/ 0 h 535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267" h="535893">
                <a:moveTo>
                  <a:pt x="653585" y="0"/>
                </a:moveTo>
                <a:lnTo>
                  <a:pt x="660267" y="218"/>
                </a:lnTo>
                <a:lnTo>
                  <a:pt x="660267" y="108456"/>
                </a:lnTo>
                <a:lnTo>
                  <a:pt x="658781" y="108400"/>
                </a:lnTo>
                <a:cubicBezTo>
                  <a:pt x="408400" y="108400"/>
                  <a:pt x="199499" y="174586"/>
                  <a:pt x="151186" y="262571"/>
                </a:cubicBezTo>
                <a:lnTo>
                  <a:pt x="144016" y="289078"/>
                </a:lnTo>
                <a:lnTo>
                  <a:pt x="144016" y="535893"/>
                </a:lnTo>
                <a:lnTo>
                  <a:pt x="0" y="535893"/>
                </a:lnTo>
                <a:lnTo>
                  <a:pt x="0" y="205779"/>
                </a:lnTo>
                <a:lnTo>
                  <a:pt x="3810" y="205779"/>
                </a:lnTo>
                <a:lnTo>
                  <a:pt x="15393" y="168548"/>
                </a:lnTo>
                <a:cubicBezTo>
                  <a:pt x="76136" y="72358"/>
                  <a:pt x="338784" y="0"/>
                  <a:pt x="653585" y="0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03A9B8CB-C1E9-EA97-CDED-8AC5392D7562}"/>
              </a:ext>
            </a:extLst>
          </p:cNvPr>
          <p:cNvSpPr/>
          <p:nvPr/>
        </p:nvSpPr>
        <p:spPr>
          <a:xfrm flipH="1" flipV="1">
            <a:off x="7140651" y="3466947"/>
            <a:ext cx="283690" cy="506787"/>
          </a:xfrm>
          <a:custGeom>
            <a:avLst/>
            <a:gdLst>
              <a:gd name="connsiteX0" fmla="*/ 653585 w 660267"/>
              <a:gd name="connsiteY0" fmla="*/ 0 h 535893"/>
              <a:gd name="connsiteX1" fmla="*/ 660267 w 660267"/>
              <a:gd name="connsiteY1" fmla="*/ 218 h 535893"/>
              <a:gd name="connsiteX2" fmla="*/ 660267 w 660267"/>
              <a:gd name="connsiteY2" fmla="*/ 108456 h 535893"/>
              <a:gd name="connsiteX3" fmla="*/ 658781 w 660267"/>
              <a:gd name="connsiteY3" fmla="*/ 108400 h 535893"/>
              <a:gd name="connsiteX4" fmla="*/ 151186 w 660267"/>
              <a:gd name="connsiteY4" fmla="*/ 262571 h 535893"/>
              <a:gd name="connsiteX5" fmla="*/ 144016 w 660267"/>
              <a:gd name="connsiteY5" fmla="*/ 289078 h 535893"/>
              <a:gd name="connsiteX6" fmla="*/ 144016 w 660267"/>
              <a:gd name="connsiteY6" fmla="*/ 535893 h 535893"/>
              <a:gd name="connsiteX7" fmla="*/ 0 w 660267"/>
              <a:gd name="connsiteY7" fmla="*/ 535893 h 535893"/>
              <a:gd name="connsiteX8" fmla="*/ 0 w 660267"/>
              <a:gd name="connsiteY8" fmla="*/ 205779 h 535893"/>
              <a:gd name="connsiteX9" fmla="*/ 3810 w 660267"/>
              <a:gd name="connsiteY9" fmla="*/ 205779 h 535893"/>
              <a:gd name="connsiteX10" fmla="*/ 15393 w 660267"/>
              <a:gd name="connsiteY10" fmla="*/ 168548 h 535893"/>
              <a:gd name="connsiteX11" fmla="*/ 653585 w 660267"/>
              <a:gd name="connsiteY11" fmla="*/ 0 h 535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267" h="535893">
                <a:moveTo>
                  <a:pt x="653585" y="0"/>
                </a:moveTo>
                <a:lnTo>
                  <a:pt x="660267" y="218"/>
                </a:lnTo>
                <a:lnTo>
                  <a:pt x="660267" y="108456"/>
                </a:lnTo>
                <a:lnTo>
                  <a:pt x="658781" y="108400"/>
                </a:lnTo>
                <a:cubicBezTo>
                  <a:pt x="408400" y="108400"/>
                  <a:pt x="199499" y="174586"/>
                  <a:pt x="151186" y="262571"/>
                </a:cubicBezTo>
                <a:lnTo>
                  <a:pt x="144016" y="289078"/>
                </a:lnTo>
                <a:lnTo>
                  <a:pt x="144016" y="535893"/>
                </a:lnTo>
                <a:lnTo>
                  <a:pt x="0" y="535893"/>
                </a:lnTo>
                <a:lnTo>
                  <a:pt x="0" y="205779"/>
                </a:lnTo>
                <a:lnTo>
                  <a:pt x="3810" y="205779"/>
                </a:lnTo>
                <a:lnTo>
                  <a:pt x="15393" y="168548"/>
                </a:lnTo>
                <a:cubicBezTo>
                  <a:pt x="76136" y="72358"/>
                  <a:pt x="338784" y="0"/>
                  <a:pt x="653585" y="0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83" name="Oval 182">
            <a:extLst>
              <a:ext uri="{FF2B5EF4-FFF2-40B4-BE49-F238E27FC236}">
                <a16:creationId xmlns:a16="http://schemas.microsoft.com/office/drawing/2014/main" id="{BA9EEACA-2803-0434-567D-FBEF9B93035C}"/>
              </a:ext>
            </a:extLst>
          </p:cNvPr>
          <p:cNvSpPr/>
          <p:nvPr/>
        </p:nvSpPr>
        <p:spPr>
          <a:xfrm>
            <a:off x="6995566" y="2984072"/>
            <a:ext cx="864096" cy="86409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dirty="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5CCE89B6-68AA-2DC3-0AE9-8CDC303648E0}"/>
              </a:ext>
            </a:extLst>
          </p:cNvPr>
          <p:cNvSpPr/>
          <p:nvPr/>
        </p:nvSpPr>
        <p:spPr>
          <a:xfrm rot="5400000">
            <a:off x="6925627" y="3764484"/>
            <a:ext cx="104802" cy="325246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EFCE5195-E43B-9395-5C48-3151A8A10593}"/>
              </a:ext>
            </a:extLst>
          </p:cNvPr>
          <p:cNvSpPr/>
          <p:nvPr/>
        </p:nvSpPr>
        <p:spPr>
          <a:xfrm>
            <a:off x="6076582" y="2984072"/>
            <a:ext cx="864096" cy="864096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dirty="0"/>
          </a:p>
        </p:txBody>
      </p:sp>
      <p:sp>
        <p:nvSpPr>
          <p:cNvPr id="198" name="Arrow: Left-Right 197">
            <a:extLst>
              <a:ext uri="{FF2B5EF4-FFF2-40B4-BE49-F238E27FC236}">
                <a16:creationId xmlns:a16="http://schemas.microsoft.com/office/drawing/2014/main" id="{3262D390-1EED-F9C5-A825-0381DEBEA7F6}"/>
              </a:ext>
            </a:extLst>
          </p:cNvPr>
          <p:cNvSpPr/>
          <p:nvPr/>
        </p:nvSpPr>
        <p:spPr>
          <a:xfrm>
            <a:off x="6509186" y="2712823"/>
            <a:ext cx="935061" cy="154584"/>
          </a:xfrm>
          <a:prstGeom prst="leftRightArrow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76758EFB-E03F-1D76-1606-F05F993CBA49}"/>
              </a:ext>
            </a:extLst>
          </p:cNvPr>
          <p:cNvSpPr/>
          <p:nvPr/>
        </p:nvSpPr>
        <p:spPr>
          <a:xfrm>
            <a:off x="8759624" y="4070632"/>
            <a:ext cx="2016224" cy="216024"/>
          </a:xfrm>
          <a:prstGeom prst="rect">
            <a:avLst/>
          </a:prstGeom>
          <a:solidFill>
            <a:srgbClr val="3148A9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0F472ED8-B71B-B555-353C-1678CB285AAD}"/>
              </a:ext>
            </a:extLst>
          </p:cNvPr>
          <p:cNvSpPr/>
          <p:nvPr/>
        </p:nvSpPr>
        <p:spPr>
          <a:xfrm>
            <a:off x="10017451" y="2937806"/>
            <a:ext cx="106823" cy="1177520"/>
          </a:xfrm>
          <a:prstGeom prst="rect">
            <a:avLst/>
          </a:prstGeom>
          <a:solidFill>
            <a:srgbClr val="3148A9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F9AB9729-4A28-1CC3-4E31-A6F14A4B3DDD}"/>
              </a:ext>
            </a:extLst>
          </p:cNvPr>
          <p:cNvSpPr/>
          <p:nvPr/>
        </p:nvSpPr>
        <p:spPr>
          <a:xfrm>
            <a:off x="9193831" y="3782601"/>
            <a:ext cx="660267" cy="528884"/>
          </a:xfrm>
          <a:custGeom>
            <a:avLst/>
            <a:gdLst>
              <a:gd name="connsiteX0" fmla="*/ 653585 w 660267"/>
              <a:gd name="connsiteY0" fmla="*/ 0 h 535893"/>
              <a:gd name="connsiteX1" fmla="*/ 660267 w 660267"/>
              <a:gd name="connsiteY1" fmla="*/ 218 h 535893"/>
              <a:gd name="connsiteX2" fmla="*/ 660267 w 660267"/>
              <a:gd name="connsiteY2" fmla="*/ 108456 h 535893"/>
              <a:gd name="connsiteX3" fmla="*/ 658781 w 660267"/>
              <a:gd name="connsiteY3" fmla="*/ 108400 h 535893"/>
              <a:gd name="connsiteX4" fmla="*/ 151186 w 660267"/>
              <a:gd name="connsiteY4" fmla="*/ 262571 h 535893"/>
              <a:gd name="connsiteX5" fmla="*/ 144016 w 660267"/>
              <a:gd name="connsiteY5" fmla="*/ 289078 h 535893"/>
              <a:gd name="connsiteX6" fmla="*/ 144016 w 660267"/>
              <a:gd name="connsiteY6" fmla="*/ 535893 h 535893"/>
              <a:gd name="connsiteX7" fmla="*/ 0 w 660267"/>
              <a:gd name="connsiteY7" fmla="*/ 535893 h 535893"/>
              <a:gd name="connsiteX8" fmla="*/ 0 w 660267"/>
              <a:gd name="connsiteY8" fmla="*/ 205779 h 535893"/>
              <a:gd name="connsiteX9" fmla="*/ 3810 w 660267"/>
              <a:gd name="connsiteY9" fmla="*/ 205779 h 535893"/>
              <a:gd name="connsiteX10" fmla="*/ 15393 w 660267"/>
              <a:gd name="connsiteY10" fmla="*/ 168548 h 535893"/>
              <a:gd name="connsiteX11" fmla="*/ 653585 w 660267"/>
              <a:gd name="connsiteY11" fmla="*/ 0 h 535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267" h="535893">
                <a:moveTo>
                  <a:pt x="653585" y="0"/>
                </a:moveTo>
                <a:lnTo>
                  <a:pt x="660267" y="218"/>
                </a:lnTo>
                <a:lnTo>
                  <a:pt x="660267" y="108456"/>
                </a:lnTo>
                <a:lnTo>
                  <a:pt x="658781" y="108400"/>
                </a:lnTo>
                <a:cubicBezTo>
                  <a:pt x="408400" y="108400"/>
                  <a:pt x="199499" y="174586"/>
                  <a:pt x="151186" y="262571"/>
                </a:cubicBezTo>
                <a:lnTo>
                  <a:pt x="144016" y="289078"/>
                </a:lnTo>
                <a:lnTo>
                  <a:pt x="144016" y="535893"/>
                </a:lnTo>
                <a:lnTo>
                  <a:pt x="0" y="535893"/>
                </a:lnTo>
                <a:lnTo>
                  <a:pt x="0" y="205779"/>
                </a:lnTo>
                <a:lnTo>
                  <a:pt x="3810" y="205779"/>
                </a:lnTo>
                <a:lnTo>
                  <a:pt x="15393" y="168548"/>
                </a:lnTo>
                <a:cubicBezTo>
                  <a:pt x="76136" y="72358"/>
                  <a:pt x="338784" y="0"/>
                  <a:pt x="653585" y="0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10FB4B22-FB8A-0BD1-A03B-6987663BDB97}"/>
              </a:ext>
            </a:extLst>
          </p:cNvPr>
          <p:cNvGrpSpPr/>
          <p:nvPr/>
        </p:nvGrpSpPr>
        <p:grpSpPr>
          <a:xfrm>
            <a:off x="10291008" y="3593502"/>
            <a:ext cx="295391" cy="712086"/>
            <a:chOff x="2559892" y="3678390"/>
            <a:chExt cx="295391" cy="712086"/>
          </a:xfrm>
        </p:grpSpPr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7341AE31-5BE2-2CA4-E737-C6CF02686970}"/>
                </a:ext>
              </a:extLst>
            </p:cNvPr>
            <p:cNvSpPr/>
            <p:nvPr/>
          </p:nvSpPr>
          <p:spPr>
            <a:xfrm>
              <a:off x="2794973" y="4108883"/>
              <a:ext cx="60310" cy="28159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FFBECC0-E696-3F20-687C-7A185960E0BC}"/>
                </a:ext>
              </a:extLst>
            </p:cNvPr>
            <p:cNvSpPr/>
            <p:nvPr/>
          </p:nvSpPr>
          <p:spPr>
            <a:xfrm rot="5400000">
              <a:off x="2471083" y="3767199"/>
              <a:ext cx="472244" cy="294625"/>
            </a:xfrm>
            <a:custGeom>
              <a:avLst/>
              <a:gdLst>
                <a:gd name="connsiteX0" fmla="*/ 653585 w 660267"/>
                <a:gd name="connsiteY0" fmla="*/ 0 h 535893"/>
                <a:gd name="connsiteX1" fmla="*/ 660267 w 660267"/>
                <a:gd name="connsiteY1" fmla="*/ 218 h 535893"/>
                <a:gd name="connsiteX2" fmla="*/ 660267 w 660267"/>
                <a:gd name="connsiteY2" fmla="*/ 108456 h 535893"/>
                <a:gd name="connsiteX3" fmla="*/ 658781 w 660267"/>
                <a:gd name="connsiteY3" fmla="*/ 108400 h 535893"/>
                <a:gd name="connsiteX4" fmla="*/ 151186 w 660267"/>
                <a:gd name="connsiteY4" fmla="*/ 262571 h 535893"/>
                <a:gd name="connsiteX5" fmla="*/ 144016 w 660267"/>
                <a:gd name="connsiteY5" fmla="*/ 289078 h 535893"/>
                <a:gd name="connsiteX6" fmla="*/ 144016 w 660267"/>
                <a:gd name="connsiteY6" fmla="*/ 535893 h 535893"/>
                <a:gd name="connsiteX7" fmla="*/ 0 w 660267"/>
                <a:gd name="connsiteY7" fmla="*/ 535893 h 535893"/>
                <a:gd name="connsiteX8" fmla="*/ 0 w 660267"/>
                <a:gd name="connsiteY8" fmla="*/ 205779 h 535893"/>
                <a:gd name="connsiteX9" fmla="*/ 3810 w 660267"/>
                <a:gd name="connsiteY9" fmla="*/ 205779 h 535893"/>
                <a:gd name="connsiteX10" fmla="*/ 15393 w 660267"/>
                <a:gd name="connsiteY10" fmla="*/ 168548 h 535893"/>
                <a:gd name="connsiteX11" fmla="*/ 653585 w 660267"/>
                <a:gd name="connsiteY11" fmla="*/ 0 h 535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0267" h="535893">
                  <a:moveTo>
                    <a:pt x="653585" y="0"/>
                  </a:moveTo>
                  <a:lnTo>
                    <a:pt x="660267" y="218"/>
                  </a:lnTo>
                  <a:lnTo>
                    <a:pt x="660267" y="108456"/>
                  </a:lnTo>
                  <a:lnTo>
                    <a:pt x="658781" y="108400"/>
                  </a:lnTo>
                  <a:cubicBezTo>
                    <a:pt x="408400" y="108400"/>
                    <a:pt x="199499" y="174586"/>
                    <a:pt x="151186" y="262571"/>
                  </a:cubicBezTo>
                  <a:lnTo>
                    <a:pt x="144016" y="289078"/>
                  </a:lnTo>
                  <a:lnTo>
                    <a:pt x="144016" y="535893"/>
                  </a:lnTo>
                  <a:lnTo>
                    <a:pt x="0" y="535893"/>
                  </a:lnTo>
                  <a:lnTo>
                    <a:pt x="0" y="205779"/>
                  </a:lnTo>
                  <a:lnTo>
                    <a:pt x="3810" y="205779"/>
                  </a:lnTo>
                  <a:lnTo>
                    <a:pt x="15393" y="168548"/>
                  </a:lnTo>
                  <a:cubicBezTo>
                    <a:pt x="76136" y="72358"/>
                    <a:pt x="338784" y="0"/>
                    <a:pt x="653585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02E865A7-4B2E-E362-D6BE-38FF87A6A6F3}"/>
              </a:ext>
            </a:extLst>
          </p:cNvPr>
          <p:cNvSpPr/>
          <p:nvPr/>
        </p:nvSpPr>
        <p:spPr>
          <a:xfrm rot="20080545">
            <a:off x="9520986" y="2330270"/>
            <a:ext cx="1126134" cy="1124240"/>
          </a:xfrm>
          <a:custGeom>
            <a:avLst/>
            <a:gdLst>
              <a:gd name="connsiteX0" fmla="*/ 638663 w 1126134"/>
              <a:gd name="connsiteY0" fmla="*/ 0 h 1124240"/>
              <a:gd name="connsiteX1" fmla="*/ 639135 w 1126134"/>
              <a:gd name="connsiteY1" fmla="*/ 447915 h 1124240"/>
              <a:gd name="connsiteX2" fmla="*/ 659558 w 1126134"/>
              <a:gd name="connsiteY2" fmla="*/ 461685 h 1124240"/>
              <a:gd name="connsiteX3" fmla="*/ 669404 w 1126134"/>
              <a:gd name="connsiteY3" fmla="*/ 476288 h 1124240"/>
              <a:gd name="connsiteX4" fmla="*/ 1123996 w 1126134"/>
              <a:gd name="connsiteY4" fmla="*/ 470307 h 1124240"/>
              <a:gd name="connsiteX5" fmla="*/ 1126134 w 1126134"/>
              <a:gd name="connsiteY5" fmla="*/ 632815 h 1124240"/>
              <a:gd name="connsiteX6" fmla="*/ 673270 w 1126134"/>
              <a:gd name="connsiteY6" fmla="*/ 638773 h 1124240"/>
              <a:gd name="connsiteX7" fmla="*/ 659558 w 1126134"/>
              <a:gd name="connsiteY7" fmla="*/ 659111 h 1124240"/>
              <a:gd name="connsiteX8" fmla="*/ 639371 w 1126134"/>
              <a:gd name="connsiteY8" fmla="*/ 672721 h 1124240"/>
              <a:gd name="connsiteX9" fmla="*/ 639847 w 1126134"/>
              <a:gd name="connsiteY9" fmla="*/ 1124093 h 1124240"/>
              <a:gd name="connsiteX10" fmla="*/ 500849 w 1126134"/>
              <a:gd name="connsiteY10" fmla="*/ 1124240 h 1124240"/>
              <a:gd name="connsiteX11" fmla="*/ 500386 w 1126134"/>
              <a:gd name="connsiteY11" fmla="*/ 684903 h 1124240"/>
              <a:gd name="connsiteX12" fmla="*/ 462132 w 1126134"/>
              <a:gd name="connsiteY12" fmla="*/ 659111 h 1124240"/>
              <a:gd name="connsiteX13" fmla="*/ 450397 w 1126134"/>
              <a:gd name="connsiteY13" fmla="*/ 641705 h 1124240"/>
              <a:gd name="connsiteX14" fmla="*/ 2137 w 1126134"/>
              <a:gd name="connsiteY14" fmla="*/ 647602 h 1124240"/>
              <a:gd name="connsiteX15" fmla="*/ 0 w 1126134"/>
              <a:gd name="connsiteY15" fmla="*/ 485095 h 1124240"/>
              <a:gd name="connsiteX16" fmla="*/ 450344 w 1126134"/>
              <a:gd name="connsiteY16" fmla="*/ 479170 h 1124240"/>
              <a:gd name="connsiteX17" fmla="*/ 462132 w 1126134"/>
              <a:gd name="connsiteY17" fmla="*/ 461685 h 1124240"/>
              <a:gd name="connsiteX18" fmla="*/ 500124 w 1126134"/>
              <a:gd name="connsiteY18" fmla="*/ 436070 h 1124240"/>
              <a:gd name="connsiteX19" fmla="*/ 499665 w 1126134"/>
              <a:gd name="connsiteY19" fmla="*/ 147 h 1124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26134" h="1124240">
                <a:moveTo>
                  <a:pt x="638663" y="0"/>
                </a:moveTo>
                <a:lnTo>
                  <a:pt x="639135" y="447915"/>
                </a:lnTo>
                <a:lnTo>
                  <a:pt x="659558" y="461685"/>
                </a:lnTo>
                <a:lnTo>
                  <a:pt x="669404" y="476288"/>
                </a:lnTo>
                <a:lnTo>
                  <a:pt x="1123996" y="470307"/>
                </a:lnTo>
                <a:lnTo>
                  <a:pt x="1126134" y="632815"/>
                </a:lnTo>
                <a:lnTo>
                  <a:pt x="673270" y="638773"/>
                </a:lnTo>
                <a:lnTo>
                  <a:pt x="659558" y="659111"/>
                </a:lnTo>
                <a:lnTo>
                  <a:pt x="639371" y="672721"/>
                </a:lnTo>
                <a:lnTo>
                  <a:pt x="639847" y="1124093"/>
                </a:lnTo>
                <a:lnTo>
                  <a:pt x="500849" y="1124240"/>
                </a:lnTo>
                <a:lnTo>
                  <a:pt x="500386" y="684903"/>
                </a:lnTo>
                <a:lnTo>
                  <a:pt x="462132" y="659111"/>
                </a:lnTo>
                <a:lnTo>
                  <a:pt x="450397" y="641705"/>
                </a:lnTo>
                <a:lnTo>
                  <a:pt x="2137" y="647602"/>
                </a:lnTo>
                <a:lnTo>
                  <a:pt x="0" y="485095"/>
                </a:lnTo>
                <a:lnTo>
                  <a:pt x="450344" y="479170"/>
                </a:lnTo>
                <a:lnTo>
                  <a:pt x="462132" y="461685"/>
                </a:lnTo>
                <a:lnTo>
                  <a:pt x="500124" y="436070"/>
                </a:lnTo>
                <a:lnTo>
                  <a:pt x="499665" y="147"/>
                </a:lnTo>
                <a:close/>
              </a:path>
            </a:pathLst>
          </a:custGeom>
          <a:solidFill>
            <a:srgbClr val="3148A9"/>
          </a:solidFill>
          <a:ln w="15875">
            <a:solidFill>
              <a:schemeClr val="tx2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094A1C70-7FD8-B54F-A60B-15C75463DFD7}"/>
              </a:ext>
            </a:extLst>
          </p:cNvPr>
          <p:cNvGrpSpPr/>
          <p:nvPr/>
        </p:nvGrpSpPr>
        <p:grpSpPr>
          <a:xfrm rot="20080545">
            <a:off x="9159491" y="1966279"/>
            <a:ext cx="1863408" cy="1838091"/>
            <a:chOff x="8971510" y="2088525"/>
            <a:chExt cx="1863408" cy="1838091"/>
          </a:xfrm>
        </p:grpSpPr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29F6A3F1-26B5-8BB0-EA18-139A738FF641}"/>
                </a:ext>
              </a:extLst>
            </p:cNvPr>
            <p:cNvGrpSpPr/>
            <p:nvPr/>
          </p:nvGrpSpPr>
          <p:grpSpPr>
            <a:xfrm>
              <a:off x="8971510" y="2088525"/>
              <a:ext cx="1608818" cy="1540977"/>
              <a:chOff x="8971510" y="2088525"/>
              <a:chExt cx="1608818" cy="1540977"/>
            </a:xfrm>
          </p:grpSpPr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37429451-2880-3E2F-4B14-7877879AE2E6}"/>
                  </a:ext>
                </a:extLst>
              </p:cNvPr>
              <p:cNvSpPr/>
              <p:nvPr/>
            </p:nvSpPr>
            <p:spPr>
              <a:xfrm rot="9244844">
                <a:off x="9980063" y="3033595"/>
                <a:ext cx="513209" cy="446632"/>
              </a:xfrm>
              <a:custGeom>
                <a:avLst/>
                <a:gdLst>
                  <a:gd name="connsiteX0" fmla="*/ 653585 w 660267"/>
                  <a:gd name="connsiteY0" fmla="*/ 0 h 535893"/>
                  <a:gd name="connsiteX1" fmla="*/ 660267 w 660267"/>
                  <a:gd name="connsiteY1" fmla="*/ 218 h 535893"/>
                  <a:gd name="connsiteX2" fmla="*/ 660267 w 660267"/>
                  <a:gd name="connsiteY2" fmla="*/ 108456 h 535893"/>
                  <a:gd name="connsiteX3" fmla="*/ 658781 w 660267"/>
                  <a:gd name="connsiteY3" fmla="*/ 108400 h 535893"/>
                  <a:gd name="connsiteX4" fmla="*/ 151186 w 660267"/>
                  <a:gd name="connsiteY4" fmla="*/ 262571 h 535893"/>
                  <a:gd name="connsiteX5" fmla="*/ 144016 w 660267"/>
                  <a:gd name="connsiteY5" fmla="*/ 289078 h 535893"/>
                  <a:gd name="connsiteX6" fmla="*/ 144016 w 660267"/>
                  <a:gd name="connsiteY6" fmla="*/ 535893 h 535893"/>
                  <a:gd name="connsiteX7" fmla="*/ 0 w 660267"/>
                  <a:gd name="connsiteY7" fmla="*/ 535893 h 535893"/>
                  <a:gd name="connsiteX8" fmla="*/ 0 w 660267"/>
                  <a:gd name="connsiteY8" fmla="*/ 205779 h 535893"/>
                  <a:gd name="connsiteX9" fmla="*/ 3810 w 660267"/>
                  <a:gd name="connsiteY9" fmla="*/ 205779 h 535893"/>
                  <a:gd name="connsiteX10" fmla="*/ 15393 w 660267"/>
                  <a:gd name="connsiteY10" fmla="*/ 168548 h 535893"/>
                  <a:gd name="connsiteX11" fmla="*/ 653585 w 660267"/>
                  <a:gd name="connsiteY11" fmla="*/ 0 h 53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0267" h="535893">
                    <a:moveTo>
                      <a:pt x="653585" y="0"/>
                    </a:moveTo>
                    <a:lnTo>
                      <a:pt x="660267" y="218"/>
                    </a:lnTo>
                    <a:lnTo>
                      <a:pt x="660267" y="108456"/>
                    </a:lnTo>
                    <a:lnTo>
                      <a:pt x="658781" y="108400"/>
                    </a:lnTo>
                    <a:cubicBezTo>
                      <a:pt x="408400" y="108400"/>
                      <a:pt x="199499" y="174586"/>
                      <a:pt x="151186" y="262571"/>
                    </a:cubicBezTo>
                    <a:lnTo>
                      <a:pt x="144016" y="289078"/>
                    </a:lnTo>
                    <a:lnTo>
                      <a:pt x="144016" y="535893"/>
                    </a:lnTo>
                    <a:lnTo>
                      <a:pt x="0" y="535893"/>
                    </a:lnTo>
                    <a:lnTo>
                      <a:pt x="0" y="205779"/>
                    </a:lnTo>
                    <a:lnTo>
                      <a:pt x="3810" y="205779"/>
                    </a:lnTo>
                    <a:lnTo>
                      <a:pt x="15393" y="168548"/>
                    </a:lnTo>
                    <a:cubicBezTo>
                      <a:pt x="76136" y="72358"/>
                      <a:pt x="338784" y="0"/>
                      <a:pt x="653585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95F3F30F-B92C-A5FC-33E3-DE8BC61AA381}"/>
                  </a:ext>
                </a:extLst>
              </p:cNvPr>
              <p:cNvSpPr/>
              <p:nvPr/>
            </p:nvSpPr>
            <p:spPr>
              <a:xfrm rot="3750923">
                <a:off x="9777746" y="2576167"/>
                <a:ext cx="513209" cy="446632"/>
              </a:xfrm>
              <a:custGeom>
                <a:avLst/>
                <a:gdLst>
                  <a:gd name="connsiteX0" fmla="*/ 653585 w 660267"/>
                  <a:gd name="connsiteY0" fmla="*/ 0 h 535893"/>
                  <a:gd name="connsiteX1" fmla="*/ 660267 w 660267"/>
                  <a:gd name="connsiteY1" fmla="*/ 218 h 535893"/>
                  <a:gd name="connsiteX2" fmla="*/ 660267 w 660267"/>
                  <a:gd name="connsiteY2" fmla="*/ 108456 h 535893"/>
                  <a:gd name="connsiteX3" fmla="*/ 658781 w 660267"/>
                  <a:gd name="connsiteY3" fmla="*/ 108400 h 535893"/>
                  <a:gd name="connsiteX4" fmla="*/ 151186 w 660267"/>
                  <a:gd name="connsiteY4" fmla="*/ 262571 h 535893"/>
                  <a:gd name="connsiteX5" fmla="*/ 144016 w 660267"/>
                  <a:gd name="connsiteY5" fmla="*/ 289078 h 535893"/>
                  <a:gd name="connsiteX6" fmla="*/ 144016 w 660267"/>
                  <a:gd name="connsiteY6" fmla="*/ 535893 h 535893"/>
                  <a:gd name="connsiteX7" fmla="*/ 0 w 660267"/>
                  <a:gd name="connsiteY7" fmla="*/ 535893 h 535893"/>
                  <a:gd name="connsiteX8" fmla="*/ 0 w 660267"/>
                  <a:gd name="connsiteY8" fmla="*/ 205779 h 535893"/>
                  <a:gd name="connsiteX9" fmla="*/ 3810 w 660267"/>
                  <a:gd name="connsiteY9" fmla="*/ 205779 h 535893"/>
                  <a:gd name="connsiteX10" fmla="*/ 15393 w 660267"/>
                  <a:gd name="connsiteY10" fmla="*/ 168548 h 535893"/>
                  <a:gd name="connsiteX11" fmla="*/ 653585 w 660267"/>
                  <a:gd name="connsiteY11" fmla="*/ 0 h 53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0267" h="535893">
                    <a:moveTo>
                      <a:pt x="653585" y="0"/>
                    </a:moveTo>
                    <a:lnTo>
                      <a:pt x="660267" y="218"/>
                    </a:lnTo>
                    <a:lnTo>
                      <a:pt x="660267" y="108456"/>
                    </a:lnTo>
                    <a:lnTo>
                      <a:pt x="658781" y="108400"/>
                    </a:lnTo>
                    <a:cubicBezTo>
                      <a:pt x="408400" y="108400"/>
                      <a:pt x="199499" y="174586"/>
                      <a:pt x="151186" y="262571"/>
                    </a:cubicBezTo>
                    <a:lnTo>
                      <a:pt x="144016" y="289078"/>
                    </a:lnTo>
                    <a:lnTo>
                      <a:pt x="144016" y="535893"/>
                    </a:lnTo>
                    <a:lnTo>
                      <a:pt x="0" y="535893"/>
                    </a:lnTo>
                    <a:lnTo>
                      <a:pt x="0" y="205779"/>
                    </a:lnTo>
                    <a:lnTo>
                      <a:pt x="3810" y="205779"/>
                    </a:lnTo>
                    <a:lnTo>
                      <a:pt x="15393" y="168548"/>
                    </a:lnTo>
                    <a:cubicBezTo>
                      <a:pt x="76136" y="72358"/>
                      <a:pt x="338784" y="0"/>
                      <a:pt x="653585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id="{4F935D7C-3CEE-DE19-0E36-1999996E4C06}"/>
                  </a:ext>
                </a:extLst>
              </p:cNvPr>
              <p:cNvSpPr/>
              <p:nvPr/>
            </p:nvSpPr>
            <p:spPr>
              <a:xfrm rot="19801358">
                <a:off x="9334858" y="2790739"/>
                <a:ext cx="513209" cy="446632"/>
              </a:xfrm>
              <a:custGeom>
                <a:avLst/>
                <a:gdLst>
                  <a:gd name="connsiteX0" fmla="*/ 653585 w 660267"/>
                  <a:gd name="connsiteY0" fmla="*/ 0 h 535893"/>
                  <a:gd name="connsiteX1" fmla="*/ 660267 w 660267"/>
                  <a:gd name="connsiteY1" fmla="*/ 218 h 535893"/>
                  <a:gd name="connsiteX2" fmla="*/ 660267 w 660267"/>
                  <a:gd name="connsiteY2" fmla="*/ 108456 h 535893"/>
                  <a:gd name="connsiteX3" fmla="*/ 658781 w 660267"/>
                  <a:gd name="connsiteY3" fmla="*/ 108400 h 535893"/>
                  <a:gd name="connsiteX4" fmla="*/ 151186 w 660267"/>
                  <a:gd name="connsiteY4" fmla="*/ 262571 h 535893"/>
                  <a:gd name="connsiteX5" fmla="*/ 144016 w 660267"/>
                  <a:gd name="connsiteY5" fmla="*/ 289078 h 535893"/>
                  <a:gd name="connsiteX6" fmla="*/ 144016 w 660267"/>
                  <a:gd name="connsiteY6" fmla="*/ 535893 h 535893"/>
                  <a:gd name="connsiteX7" fmla="*/ 0 w 660267"/>
                  <a:gd name="connsiteY7" fmla="*/ 535893 h 535893"/>
                  <a:gd name="connsiteX8" fmla="*/ 0 w 660267"/>
                  <a:gd name="connsiteY8" fmla="*/ 205779 h 535893"/>
                  <a:gd name="connsiteX9" fmla="*/ 3810 w 660267"/>
                  <a:gd name="connsiteY9" fmla="*/ 205779 h 535893"/>
                  <a:gd name="connsiteX10" fmla="*/ 15393 w 660267"/>
                  <a:gd name="connsiteY10" fmla="*/ 168548 h 535893"/>
                  <a:gd name="connsiteX11" fmla="*/ 653585 w 660267"/>
                  <a:gd name="connsiteY11" fmla="*/ 0 h 53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0267" h="535893">
                    <a:moveTo>
                      <a:pt x="653585" y="0"/>
                    </a:moveTo>
                    <a:lnTo>
                      <a:pt x="660267" y="218"/>
                    </a:lnTo>
                    <a:lnTo>
                      <a:pt x="660267" y="108456"/>
                    </a:lnTo>
                    <a:lnTo>
                      <a:pt x="658781" y="108400"/>
                    </a:lnTo>
                    <a:cubicBezTo>
                      <a:pt x="408400" y="108400"/>
                      <a:pt x="199499" y="174586"/>
                      <a:pt x="151186" y="262571"/>
                    </a:cubicBezTo>
                    <a:lnTo>
                      <a:pt x="144016" y="289078"/>
                    </a:lnTo>
                    <a:lnTo>
                      <a:pt x="144016" y="535893"/>
                    </a:lnTo>
                    <a:lnTo>
                      <a:pt x="0" y="535893"/>
                    </a:lnTo>
                    <a:lnTo>
                      <a:pt x="0" y="205779"/>
                    </a:lnTo>
                    <a:lnTo>
                      <a:pt x="3810" y="205779"/>
                    </a:lnTo>
                    <a:lnTo>
                      <a:pt x="15393" y="168548"/>
                    </a:lnTo>
                    <a:cubicBezTo>
                      <a:pt x="76136" y="72358"/>
                      <a:pt x="338784" y="0"/>
                      <a:pt x="653585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EACCDB00-E9A9-42A0-4050-DC232B028B2E}"/>
                  </a:ext>
                </a:extLst>
              </p:cNvPr>
              <p:cNvSpPr/>
              <p:nvPr/>
            </p:nvSpPr>
            <p:spPr>
              <a:xfrm rot="10320587">
                <a:off x="10149657" y="3220250"/>
                <a:ext cx="430671" cy="409252"/>
              </a:xfrm>
              <a:custGeom>
                <a:avLst/>
                <a:gdLst>
                  <a:gd name="connsiteX0" fmla="*/ 653585 w 660267"/>
                  <a:gd name="connsiteY0" fmla="*/ 0 h 535893"/>
                  <a:gd name="connsiteX1" fmla="*/ 660267 w 660267"/>
                  <a:gd name="connsiteY1" fmla="*/ 218 h 535893"/>
                  <a:gd name="connsiteX2" fmla="*/ 660267 w 660267"/>
                  <a:gd name="connsiteY2" fmla="*/ 108456 h 535893"/>
                  <a:gd name="connsiteX3" fmla="*/ 658781 w 660267"/>
                  <a:gd name="connsiteY3" fmla="*/ 108400 h 535893"/>
                  <a:gd name="connsiteX4" fmla="*/ 151186 w 660267"/>
                  <a:gd name="connsiteY4" fmla="*/ 262571 h 535893"/>
                  <a:gd name="connsiteX5" fmla="*/ 144016 w 660267"/>
                  <a:gd name="connsiteY5" fmla="*/ 289078 h 535893"/>
                  <a:gd name="connsiteX6" fmla="*/ 144016 w 660267"/>
                  <a:gd name="connsiteY6" fmla="*/ 535893 h 535893"/>
                  <a:gd name="connsiteX7" fmla="*/ 0 w 660267"/>
                  <a:gd name="connsiteY7" fmla="*/ 535893 h 535893"/>
                  <a:gd name="connsiteX8" fmla="*/ 0 w 660267"/>
                  <a:gd name="connsiteY8" fmla="*/ 205779 h 535893"/>
                  <a:gd name="connsiteX9" fmla="*/ 3810 w 660267"/>
                  <a:gd name="connsiteY9" fmla="*/ 205779 h 535893"/>
                  <a:gd name="connsiteX10" fmla="*/ 15393 w 660267"/>
                  <a:gd name="connsiteY10" fmla="*/ 168548 h 535893"/>
                  <a:gd name="connsiteX11" fmla="*/ 653585 w 660267"/>
                  <a:gd name="connsiteY11" fmla="*/ 0 h 53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0267" h="535893">
                    <a:moveTo>
                      <a:pt x="653585" y="0"/>
                    </a:moveTo>
                    <a:lnTo>
                      <a:pt x="660267" y="218"/>
                    </a:lnTo>
                    <a:lnTo>
                      <a:pt x="660267" y="108456"/>
                    </a:lnTo>
                    <a:lnTo>
                      <a:pt x="658781" y="108400"/>
                    </a:lnTo>
                    <a:cubicBezTo>
                      <a:pt x="408400" y="108400"/>
                      <a:pt x="199499" y="174586"/>
                      <a:pt x="151186" y="262571"/>
                    </a:cubicBezTo>
                    <a:lnTo>
                      <a:pt x="144016" y="289078"/>
                    </a:lnTo>
                    <a:lnTo>
                      <a:pt x="144016" y="535893"/>
                    </a:lnTo>
                    <a:lnTo>
                      <a:pt x="0" y="535893"/>
                    </a:lnTo>
                    <a:lnTo>
                      <a:pt x="0" y="205779"/>
                    </a:lnTo>
                    <a:lnTo>
                      <a:pt x="3810" y="205779"/>
                    </a:lnTo>
                    <a:lnTo>
                      <a:pt x="15393" y="168548"/>
                    </a:lnTo>
                    <a:cubicBezTo>
                      <a:pt x="76136" y="72358"/>
                      <a:pt x="338784" y="0"/>
                      <a:pt x="653585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D9EB12FB-EC3C-5DC1-B285-A5B45E804755}"/>
                  </a:ext>
                </a:extLst>
              </p:cNvPr>
              <p:cNvSpPr/>
              <p:nvPr/>
            </p:nvSpPr>
            <p:spPr>
              <a:xfrm rot="5167256">
                <a:off x="10021796" y="2514851"/>
                <a:ext cx="430671" cy="409252"/>
              </a:xfrm>
              <a:custGeom>
                <a:avLst/>
                <a:gdLst>
                  <a:gd name="connsiteX0" fmla="*/ 653585 w 660267"/>
                  <a:gd name="connsiteY0" fmla="*/ 0 h 535893"/>
                  <a:gd name="connsiteX1" fmla="*/ 660267 w 660267"/>
                  <a:gd name="connsiteY1" fmla="*/ 218 h 535893"/>
                  <a:gd name="connsiteX2" fmla="*/ 660267 w 660267"/>
                  <a:gd name="connsiteY2" fmla="*/ 108456 h 535893"/>
                  <a:gd name="connsiteX3" fmla="*/ 658781 w 660267"/>
                  <a:gd name="connsiteY3" fmla="*/ 108400 h 535893"/>
                  <a:gd name="connsiteX4" fmla="*/ 151186 w 660267"/>
                  <a:gd name="connsiteY4" fmla="*/ 262571 h 535893"/>
                  <a:gd name="connsiteX5" fmla="*/ 144016 w 660267"/>
                  <a:gd name="connsiteY5" fmla="*/ 289078 h 535893"/>
                  <a:gd name="connsiteX6" fmla="*/ 144016 w 660267"/>
                  <a:gd name="connsiteY6" fmla="*/ 535893 h 535893"/>
                  <a:gd name="connsiteX7" fmla="*/ 0 w 660267"/>
                  <a:gd name="connsiteY7" fmla="*/ 535893 h 535893"/>
                  <a:gd name="connsiteX8" fmla="*/ 0 w 660267"/>
                  <a:gd name="connsiteY8" fmla="*/ 205779 h 535893"/>
                  <a:gd name="connsiteX9" fmla="*/ 3810 w 660267"/>
                  <a:gd name="connsiteY9" fmla="*/ 205779 h 535893"/>
                  <a:gd name="connsiteX10" fmla="*/ 15393 w 660267"/>
                  <a:gd name="connsiteY10" fmla="*/ 168548 h 535893"/>
                  <a:gd name="connsiteX11" fmla="*/ 653585 w 660267"/>
                  <a:gd name="connsiteY11" fmla="*/ 0 h 53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0267" h="535893">
                    <a:moveTo>
                      <a:pt x="653585" y="0"/>
                    </a:moveTo>
                    <a:lnTo>
                      <a:pt x="660267" y="218"/>
                    </a:lnTo>
                    <a:lnTo>
                      <a:pt x="660267" y="108456"/>
                    </a:lnTo>
                    <a:lnTo>
                      <a:pt x="658781" y="108400"/>
                    </a:lnTo>
                    <a:cubicBezTo>
                      <a:pt x="408400" y="108400"/>
                      <a:pt x="199499" y="174586"/>
                      <a:pt x="151186" y="262571"/>
                    </a:cubicBezTo>
                    <a:lnTo>
                      <a:pt x="144016" y="289078"/>
                    </a:lnTo>
                    <a:lnTo>
                      <a:pt x="144016" y="535893"/>
                    </a:lnTo>
                    <a:lnTo>
                      <a:pt x="0" y="535893"/>
                    </a:lnTo>
                    <a:lnTo>
                      <a:pt x="0" y="205779"/>
                    </a:lnTo>
                    <a:lnTo>
                      <a:pt x="3810" y="205779"/>
                    </a:lnTo>
                    <a:lnTo>
                      <a:pt x="15393" y="168548"/>
                    </a:lnTo>
                    <a:cubicBezTo>
                      <a:pt x="76136" y="72358"/>
                      <a:pt x="338784" y="0"/>
                      <a:pt x="653585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id="{8729A600-A46E-1768-C976-99170D0017D6}"/>
                  </a:ext>
                </a:extLst>
              </p:cNvPr>
              <p:cNvSpPr/>
              <p:nvPr/>
            </p:nvSpPr>
            <p:spPr>
              <a:xfrm rot="246786">
                <a:off x="9445808" y="2494320"/>
                <a:ext cx="430671" cy="409252"/>
              </a:xfrm>
              <a:custGeom>
                <a:avLst/>
                <a:gdLst>
                  <a:gd name="connsiteX0" fmla="*/ 653585 w 660267"/>
                  <a:gd name="connsiteY0" fmla="*/ 0 h 535893"/>
                  <a:gd name="connsiteX1" fmla="*/ 660267 w 660267"/>
                  <a:gd name="connsiteY1" fmla="*/ 218 h 535893"/>
                  <a:gd name="connsiteX2" fmla="*/ 660267 w 660267"/>
                  <a:gd name="connsiteY2" fmla="*/ 108456 h 535893"/>
                  <a:gd name="connsiteX3" fmla="*/ 658781 w 660267"/>
                  <a:gd name="connsiteY3" fmla="*/ 108400 h 535893"/>
                  <a:gd name="connsiteX4" fmla="*/ 151186 w 660267"/>
                  <a:gd name="connsiteY4" fmla="*/ 262571 h 535893"/>
                  <a:gd name="connsiteX5" fmla="*/ 144016 w 660267"/>
                  <a:gd name="connsiteY5" fmla="*/ 289078 h 535893"/>
                  <a:gd name="connsiteX6" fmla="*/ 144016 w 660267"/>
                  <a:gd name="connsiteY6" fmla="*/ 535893 h 535893"/>
                  <a:gd name="connsiteX7" fmla="*/ 0 w 660267"/>
                  <a:gd name="connsiteY7" fmla="*/ 535893 h 535893"/>
                  <a:gd name="connsiteX8" fmla="*/ 0 w 660267"/>
                  <a:gd name="connsiteY8" fmla="*/ 205779 h 535893"/>
                  <a:gd name="connsiteX9" fmla="*/ 3810 w 660267"/>
                  <a:gd name="connsiteY9" fmla="*/ 205779 h 535893"/>
                  <a:gd name="connsiteX10" fmla="*/ 15393 w 660267"/>
                  <a:gd name="connsiteY10" fmla="*/ 168548 h 535893"/>
                  <a:gd name="connsiteX11" fmla="*/ 653585 w 660267"/>
                  <a:gd name="connsiteY11" fmla="*/ 0 h 53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0267" h="535893">
                    <a:moveTo>
                      <a:pt x="653585" y="0"/>
                    </a:moveTo>
                    <a:lnTo>
                      <a:pt x="660267" y="218"/>
                    </a:lnTo>
                    <a:lnTo>
                      <a:pt x="660267" y="108456"/>
                    </a:lnTo>
                    <a:lnTo>
                      <a:pt x="658781" y="108400"/>
                    </a:lnTo>
                    <a:cubicBezTo>
                      <a:pt x="408400" y="108400"/>
                      <a:pt x="199499" y="174586"/>
                      <a:pt x="151186" y="262571"/>
                    </a:cubicBezTo>
                    <a:lnTo>
                      <a:pt x="144016" y="289078"/>
                    </a:lnTo>
                    <a:lnTo>
                      <a:pt x="144016" y="535893"/>
                    </a:lnTo>
                    <a:lnTo>
                      <a:pt x="0" y="535893"/>
                    </a:lnTo>
                    <a:lnTo>
                      <a:pt x="0" y="205779"/>
                    </a:lnTo>
                    <a:lnTo>
                      <a:pt x="3810" y="205779"/>
                    </a:lnTo>
                    <a:lnTo>
                      <a:pt x="15393" y="168548"/>
                    </a:lnTo>
                    <a:cubicBezTo>
                      <a:pt x="76136" y="72358"/>
                      <a:pt x="338784" y="0"/>
                      <a:pt x="653585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E5DCCD10-8910-1AE6-51D0-3BBF2A5DE3DF}"/>
                  </a:ext>
                </a:extLst>
              </p:cNvPr>
              <p:cNvSpPr/>
              <p:nvPr/>
            </p:nvSpPr>
            <p:spPr>
              <a:xfrm>
                <a:off x="9535050" y="2088525"/>
                <a:ext cx="736328" cy="736328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GB" sz="1600" dirty="0"/>
              </a:p>
            </p:txBody>
          </p:sp>
          <p:sp>
            <p:nvSpPr>
              <p:cNvPr id="196" name="Oval 195">
                <a:extLst>
                  <a:ext uri="{FF2B5EF4-FFF2-40B4-BE49-F238E27FC236}">
                    <a16:creationId xmlns:a16="http://schemas.microsoft.com/office/drawing/2014/main" id="{CA4DD776-CBB9-BD92-D191-55F625D58AAF}"/>
                  </a:ext>
                </a:extLst>
              </p:cNvPr>
              <p:cNvSpPr/>
              <p:nvPr/>
            </p:nvSpPr>
            <p:spPr>
              <a:xfrm>
                <a:off x="8971510" y="2652330"/>
                <a:ext cx="736328" cy="736328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GB" sz="1600" dirty="0"/>
              </a:p>
            </p:txBody>
          </p:sp>
        </p:grp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FEAA6F6D-16DE-5C54-D42F-C40CAD8F98F9}"/>
                </a:ext>
              </a:extLst>
            </p:cNvPr>
            <p:cNvSpPr/>
            <p:nvPr/>
          </p:nvSpPr>
          <p:spPr>
            <a:xfrm>
              <a:off x="10098590" y="2632852"/>
              <a:ext cx="736328" cy="736328"/>
            </a:xfrm>
            <a:prstGeom prst="ellipse">
              <a:avLst/>
            </a:prstGeom>
            <a:solidFill>
              <a:srgbClr val="C00000"/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70D2B0B5-0B77-35C7-B025-0E36D96D75D0}"/>
                </a:ext>
              </a:extLst>
            </p:cNvPr>
            <p:cNvSpPr/>
            <p:nvPr/>
          </p:nvSpPr>
          <p:spPr>
            <a:xfrm>
              <a:off x="9543174" y="3190288"/>
              <a:ext cx="736328" cy="736328"/>
            </a:xfrm>
            <a:prstGeom prst="ellipse">
              <a:avLst/>
            </a:prstGeom>
            <a:solidFill>
              <a:srgbClr val="C00000"/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sz="1600" dirty="0"/>
            </a:p>
          </p:txBody>
        </p:sp>
      </p:grpSp>
      <p:sp>
        <p:nvSpPr>
          <p:cNvPr id="217" name="Isosceles Triangle 216">
            <a:extLst>
              <a:ext uri="{FF2B5EF4-FFF2-40B4-BE49-F238E27FC236}">
                <a16:creationId xmlns:a16="http://schemas.microsoft.com/office/drawing/2014/main" id="{D0F4B32B-9D2D-23B1-8C01-54E38B7E6B96}"/>
              </a:ext>
            </a:extLst>
          </p:cNvPr>
          <p:cNvSpPr/>
          <p:nvPr/>
        </p:nvSpPr>
        <p:spPr>
          <a:xfrm>
            <a:off x="9800718" y="3879165"/>
            <a:ext cx="524464" cy="304833"/>
          </a:xfrm>
          <a:prstGeom prst="triangle">
            <a:avLst/>
          </a:prstGeom>
          <a:solidFill>
            <a:srgbClr val="3148A9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5D2990-DE49-9D63-456A-8E28BEB0EB7E}"/>
              </a:ext>
            </a:extLst>
          </p:cNvPr>
          <p:cNvSpPr txBox="1"/>
          <p:nvPr/>
        </p:nvSpPr>
        <p:spPr bwMode="auto">
          <a:xfrm>
            <a:off x="6140403" y="2202377"/>
            <a:ext cx="17087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Test stand movement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F638A7-7F12-1D08-610A-65A68576DAC0}"/>
              </a:ext>
            </a:extLst>
          </p:cNvPr>
          <p:cNvSpPr txBox="1"/>
          <p:nvPr/>
        </p:nvSpPr>
        <p:spPr bwMode="auto">
          <a:xfrm>
            <a:off x="11047240" y="1784911"/>
            <a:ext cx="1058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Device movement</a:t>
            </a:r>
            <a:endParaRPr lang="en-GB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9422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50E11-4EB4-EFE8-35C3-ADA9455DA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2685F4A0-70D7-0B6D-FA2B-8331416FB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b="1" dirty="0">
                <a:effectLst/>
                <a:latin typeface="Helvetica Neue"/>
              </a:rPr>
              <a:t>Conclusions</a:t>
            </a:r>
            <a:endParaRPr lang="en-CH" dirty="0">
              <a:latin typeface="Helvetica Neue"/>
            </a:endParaRP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D73F50C-036F-7C6C-FBF8-035660B11933}"/>
              </a:ext>
            </a:extLst>
          </p:cNvPr>
          <p:cNvSpPr txBox="1">
            <a:spLocks/>
          </p:cNvSpPr>
          <p:nvPr/>
        </p:nvSpPr>
        <p:spPr bwMode="auto">
          <a:xfrm>
            <a:off x="551384" y="908720"/>
            <a:ext cx="11376024" cy="25277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Font typeface="Arial"/>
              <a:buNone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2"/>
                </a:solidFill>
              </a:rPr>
              <a:t>New alternative designs are being explored.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2"/>
                </a:solidFill>
              </a:rPr>
              <a:t>Target with increased W has improved physics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2"/>
                </a:solidFill>
              </a:rPr>
              <a:t>The elimination of the water cooling channels between the core discs:</a:t>
            </a:r>
          </a:p>
          <a:p>
            <a:pPr marL="781200" lvl="1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2"/>
                </a:solidFill>
              </a:rPr>
              <a:t>High stresses in cladding &amp; issues of water in beam (with water channels)  will have to be balanced against higher W temperatures and stresses in W (without water channels)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2"/>
                </a:solidFill>
              </a:rPr>
              <a:t>The introduction of high thermal conductivity materials such as Copper or Gold:</a:t>
            </a:r>
          </a:p>
          <a:p>
            <a:pPr marL="781200" lvl="1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2"/>
                </a:solidFill>
              </a:rPr>
              <a:t>Promising to reduce the temperature within the core.</a:t>
            </a:r>
          </a:p>
          <a:p>
            <a:pPr marL="781200" lvl="1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2"/>
                </a:solidFill>
              </a:rPr>
              <a:t>Issues of thermal expansion mismatch, gold has cost implication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2"/>
                </a:solidFill>
              </a:rPr>
              <a:t>We are also exploring “exotic” designs, such as cooling from the centre, or with helium. These studies are in a preliminary phase and may not be viable.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2"/>
                </a:solidFill>
              </a:rPr>
              <a:t>Variations on beam sigma &amp; sweep radius, and target diameter will also be explored.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GB" sz="1800" dirty="0">
              <a:solidFill>
                <a:schemeClr val="tx2"/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GB" sz="1800" dirty="0">
              <a:solidFill>
                <a:schemeClr val="tx2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GB" sz="1800" dirty="0">
              <a:solidFill>
                <a:schemeClr val="tx2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GB" sz="1800" dirty="0">
              <a:solidFill>
                <a:schemeClr val="tx2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GB" sz="1800" dirty="0">
              <a:solidFill>
                <a:schemeClr val="tx2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6D1065E-B4C9-38F9-7A1C-47B184FAC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z="1400" dirty="0"/>
              <a:t>HI-ECN3 BDF Target &amp; target complex initial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1588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B10A2C-8ED4-1A45-E6A7-AB25FA4951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6726C5C9-304C-BEE2-4AE6-D9043677352D}"/>
              </a:ext>
            </a:extLst>
          </p:cNvPr>
          <p:cNvGrpSpPr/>
          <p:nvPr/>
        </p:nvGrpSpPr>
        <p:grpSpPr>
          <a:xfrm>
            <a:off x="4789262" y="4586805"/>
            <a:ext cx="3273559" cy="1607572"/>
            <a:chOff x="8371496" y="3109587"/>
            <a:chExt cx="2448272" cy="948703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59C6FBA-9704-6BEA-D59B-CA3F351157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565" r="6629" b="17480"/>
            <a:stretch/>
          </p:blipFill>
          <p:spPr>
            <a:xfrm>
              <a:off x="8371496" y="3109587"/>
              <a:ext cx="2448272" cy="86254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658D994-647F-DBD2-101A-676F009630CB}"/>
                </a:ext>
              </a:extLst>
            </p:cNvPr>
            <p:cNvSpPr txBox="1"/>
            <p:nvPr/>
          </p:nvSpPr>
          <p:spPr bwMode="auto">
            <a:xfrm>
              <a:off x="8801707" y="3791300"/>
              <a:ext cx="1635117" cy="266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BDF Target water cooling layout (20bar, 5m/s)</a:t>
              </a:r>
              <a:endParaRPr lang="en-GB" sz="1100" dirty="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6956D69D-8DBD-52B1-55F5-A3CDE34A8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/>
                <a:latin typeface="Helvetica Neue"/>
              </a:rPr>
              <a:t>WP</a:t>
            </a:r>
            <a:r>
              <a:rPr lang="en-GB" dirty="0">
                <a:latin typeface="Helvetica Neue"/>
              </a:rPr>
              <a:t>3</a:t>
            </a:r>
            <a:r>
              <a:rPr lang="en-GB" b="1" dirty="0">
                <a:effectLst/>
                <a:latin typeface="Helvetica Neue"/>
              </a:rPr>
              <a:t> – BDF Target design</a:t>
            </a:r>
            <a:endParaRPr lang="en-CH" dirty="0">
              <a:latin typeface="Helvetica Neue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5BFA1-2744-9B43-936F-E324A16A4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z="1400" dirty="0"/>
              <a:t>HI-ECN3 BDF Target &amp; target complex initial review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157CF9-13EF-D877-B3FE-5650E06FE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552B70-1421-A38C-E86F-D4A4AB97CD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468" t="1928" r="12022" b="11895"/>
          <a:stretch/>
        </p:blipFill>
        <p:spPr>
          <a:xfrm>
            <a:off x="235014" y="1564972"/>
            <a:ext cx="4581434" cy="2924321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538E9AB1-DC67-D7EE-0401-8D1CDEB6A246}"/>
              </a:ext>
            </a:extLst>
          </p:cNvPr>
          <p:cNvGrpSpPr/>
          <p:nvPr/>
        </p:nvGrpSpPr>
        <p:grpSpPr>
          <a:xfrm>
            <a:off x="190374" y="1925014"/>
            <a:ext cx="5237908" cy="2584702"/>
            <a:chOff x="3458735" y="4067051"/>
            <a:chExt cx="3869323" cy="190935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314839F-990E-561A-6AB9-B9FA2ABB64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545692" y="4067051"/>
              <a:ext cx="3150698" cy="1749984"/>
            </a:xfrm>
            <a:prstGeom prst="rect">
              <a:avLst/>
            </a:prstGeom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5D585E1-D14A-3DD8-1728-E0A3FE9D5342}"/>
                </a:ext>
              </a:extLst>
            </p:cNvPr>
            <p:cNvSpPr txBox="1"/>
            <p:nvPr/>
          </p:nvSpPr>
          <p:spPr bwMode="auto">
            <a:xfrm>
              <a:off x="3458735" y="5699411"/>
              <a:ext cx="20162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13 x TZM blocks (580 mm)</a:t>
              </a:r>
              <a:endParaRPr lang="en-GB" sz="12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3540800-1A1A-54BC-D6FA-0957A3E3B643}"/>
                </a:ext>
              </a:extLst>
            </p:cNvPr>
            <p:cNvSpPr txBox="1"/>
            <p:nvPr/>
          </p:nvSpPr>
          <p:spPr bwMode="auto">
            <a:xfrm>
              <a:off x="5517275" y="5699410"/>
              <a:ext cx="18107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5x W blocks (780 mm)</a:t>
              </a:r>
              <a:endParaRPr lang="en-GB" sz="1200" dirty="0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522E004-15B2-8CFC-402A-702C2E7AFE04}"/>
                </a:ext>
              </a:extLst>
            </p:cNvPr>
            <p:cNvGrpSpPr/>
            <p:nvPr/>
          </p:nvGrpSpPr>
          <p:grpSpPr>
            <a:xfrm>
              <a:off x="4102820" y="4816615"/>
              <a:ext cx="2381308" cy="882796"/>
              <a:chOff x="7233229" y="4839999"/>
              <a:chExt cx="2381308" cy="882796"/>
            </a:xfrm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grpSpPr>
          <p:sp>
            <p:nvSpPr>
              <p:cNvPr id="12" name="Left Brace 11">
                <a:extLst>
                  <a:ext uri="{FF2B5EF4-FFF2-40B4-BE49-F238E27FC236}">
                    <a16:creationId xmlns:a16="http://schemas.microsoft.com/office/drawing/2014/main" id="{462038C3-9551-B10D-4D8E-833436F7398C}"/>
                  </a:ext>
                </a:extLst>
              </p:cNvPr>
              <p:cNvSpPr/>
              <p:nvPr/>
            </p:nvSpPr>
            <p:spPr>
              <a:xfrm rot="15442837">
                <a:off x="7609822" y="4724113"/>
                <a:ext cx="347609" cy="1100795"/>
              </a:xfrm>
              <a:prstGeom prst="leftBrace">
                <a:avLst/>
              </a:prstGeom>
              <a:ln w="3810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Left Brace 12">
                <a:extLst>
                  <a:ext uri="{FF2B5EF4-FFF2-40B4-BE49-F238E27FC236}">
                    <a16:creationId xmlns:a16="http://schemas.microsoft.com/office/drawing/2014/main" id="{1AC81C1E-A89A-1F49-F873-7FC2F3E73611}"/>
                  </a:ext>
                </a:extLst>
              </p:cNvPr>
              <p:cNvSpPr/>
              <p:nvPr/>
            </p:nvSpPr>
            <p:spPr>
              <a:xfrm rot="4655090" flipH="1">
                <a:off x="8824468" y="4321419"/>
                <a:ext cx="271489" cy="1308649"/>
              </a:xfrm>
              <a:prstGeom prst="leftBrace">
                <a:avLst/>
              </a:prstGeom>
              <a:ln w="3810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5C057325-7CF4-8D38-76F1-AA50E232FDE9}"/>
                  </a:ext>
                </a:extLst>
              </p:cNvPr>
              <p:cNvCxnSpPr>
                <a:cxnSpLocks/>
                <a:stCxn id="10" idx="0"/>
                <a:endCxn id="13" idx="1"/>
              </p:cNvCxnSpPr>
              <p:nvPr/>
            </p:nvCxnSpPr>
            <p:spPr>
              <a:xfrm flipH="1" flipV="1">
                <a:off x="8989396" y="5108314"/>
                <a:ext cx="563680" cy="614480"/>
              </a:xfrm>
              <a:prstGeom prst="line">
                <a:avLst/>
              </a:prstGeom>
              <a:ln w="3810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7F2FB5EA-EA9A-97EB-A922-071D44B72A7E}"/>
                  </a:ext>
                </a:extLst>
              </p:cNvPr>
              <p:cNvCxnSpPr>
                <a:cxnSpLocks/>
                <a:stCxn id="9" idx="0"/>
                <a:endCxn id="12" idx="1"/>
              </p:cNvCxnSpPr>
              <p:nvPr/>
            </p:nvCxnSpPr>
            <p:spPr>
              <a:xfrm flipV="1">
                <a:off x="7597256" y="5444116"/>
                <a:ext cx="224343" cy="278679"/>
              </a:xfrm>
              <a:prstGeom prst="line">
                <a:avLst/>
              </a:prstGeom>
              <a:ln w="3810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AF618D7-CD03-B55B-EEDE-191A5C9AD0F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126" b="95487" l="20221" r="95470">
                        <a14:foregroundMark x1="23867" y1="74109" x2="21326" y2="73397"/>
                        <a14:foregroundMark x1="26077" y1="69121" x2="30055" y2="83373"/>
                        <a14:foregroundMark x1="89392" y1="39905" x2="90055" y2="30641"/>
                        <a14:foregroundMark x1="87293" y1="15914" x2="89834" y2="7126"/>
                        <a14:foregroundMark x1="90939" y1="36580" x2="95580" y2="29216"/>
                        <a14:foregroundMark x1="23646" y1="83848" x2="20331" y2="68884"/>
                        <a14:foregroundMark x1="23757" y1="93349" x2="25635" y2="95487"/>
                      </a14:backgroundRemoval>
                    </a14:imgEffect>
                  </a14:imgLayer>
                </a14:imgProps>
              </a:ext>
            </a:extLst>
          </a:blip>
          <a:srcRect l="15529"/>
          <a:stretch/>
        </p:blipFill>
        <p:spPr>
          <a:xfrm rot="395342">
            <a:off x="647098" y="1964048"/>
            <a:ext cx="3521022" cy="179124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D9AE041-96BA-DFC8-8A02-D8CAB0F6A63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0697"/>
          <a:stretch/>
        </p:blipFill>
        <p:spPr>
          <a:xfrm>
            <a:off x="7877977" y="653636"/>
            <a:ext cx="3560983" cy="2146929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D23CE42-5C94-8251-0E33-3B4784AFEF9E}"/>
              </a:ext>
            </a:extLst>
          </p:cNvPr>
          <p:cNvGrpSpPr/>
          <p:nvPr/>
        </p:nvGrpSpPr>
        <p:grpSpPr>
          <a:xfrm rot="5400000">
            <a:off x="8342024" y="2772733"/>
            <a:ext cx="3150100" cy="3733878"/>
            <a:chOff x="7945911" y="3014448"/>
            <a:chExt cx="4132200" cy="489798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48CD0D0-4278-0AFB-5461-445A79597286}"/>
                </a:ext>
              </a:extLst>
            </p:cNvPr>
            <p:cNvGrpSpPr/>
            <p:nvPr/>
          </p:nvGrpSpPr>
          <p:grpSpPr>
            <a:xfrm>
              <a:off x="7945911" y="3014448"/>
              <a:ext cx="4132200" cy="3325852"/>
              <a:chOff x="3523822" y="3425349"/>
              <a:chExt cx="4132200" cy="3325852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E7217964-1E44-70CD-6C08-F62F22F4E9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/>
              <a:stretch/>
            </p:blipFill>
            <p:spPr>
              <a:xfrm>
                <a:off x="3845779" y="4590303"/>
                <a:ext cx="3810243" cy="1324059"/>
              </a:xfrm>
              <a:prstGeom prst="rect">
                <a:avLst/>
              </a:prstGeom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D4D6868-E6F6-23A0-61C2-E674E338C6B8}"/>
                  </a:ext>
                </a:extLst>
              </p:cNvPr>
              <p:cNvSpPr txBox="1"/>
              <p:nvPr/>
            </p:nvSpPr>
            <p:spPr>
              <a:xfrm rot="16200000">
                <a:off x="4504836" y="6029790"/>
                <a:ext cx="1039090" cy="403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1.5 mm</a:t>
                </a:r>
                <a:endParaRPr lang="en-GB" sz="1400" dirty="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9A5EF51-A619-8D04-6AF6-F0617759AB8A}"/>
                  </a:ext>
                </a:extLst>
              </p:cNvPr>
              <p:cNvSpPr txBox="1"/>
              <p:nvPr/>
            </p:nvSpPr>
            <p:spPr>
              <a:xfrm rot="16200000">
                <a:off x="5017843" y="3846246"/>
                <a:ext cx="1245525" cy="403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⌀250 mm</a:t>
                </a:r>
                <a:endParaRPr lang="en-GB" sz="1400" dirty="0"/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88A8B069-928E-F1F4-860F-26F494ED00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73484" y="4583076"/>
                <a:ext cx="3491345" cy="0"/>
              </a:xfrm>
              <a:prstGeom prst="straightConnector1">
                <a:avLst/>
              </a:prstGeom>
              <a:ln w="12700">
                <a:solidFill>
                  <a:schemeClr val="accent3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FAA2F79-62EF-DB16-E8EA-F628FEEEE1F4}"/>
                  </a:ext>
                </a:extLst>
              </p:cNvPr>
              <p:cNvSpPr txBox="1"/>
              <p:nvPr/>
            </p:nvSpPr>
            <p:spPr>
              <a:xfrm rot="16200000">
                <a:off x="2974572" y="4946956"/>
                <a:ext cx="1502232" cy="403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25-350 mm</a:t>
                </a:r>
                <a:endParaRPr lang="en-GB" sz="1400" dirty="0"/>
              </a:p>
            </p:txBody>
          </p: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465FA1FD-4168-3654-7EF8-BC16DFEDB4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89392" y="4725167"/>
                <a:ext cx="0" cy="1069579"/>
              </a:xfrm>
              <a:prstGeom prst="straightConnector1">
                <a:avLst/>
              </a:prstGeom>
              <a:ln w="12700">
                <a:solidFill>
                  <a:schemeClr val="accent3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41AF68E4-EC15-F98E-533A-AE659ABE087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721237" y="6203805"/>
                <a:ext cx="818117" cy="0"/>
              </a:xfrm>
              <a:prstGeom prst="straightConnector1">
                <a:avLst/>
              </a:prstGeom>
              <a:ln w="12700">
                <a:solidFill>
                  <a:schemeClr val="accent3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33AA7ED0-7EFE-18D0-2D93-F22F03CECD8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953671" y="5535483"/>
                <a:ext cx="353250" cy="0"/>
              </a:xfrm>
              <a:prstGeom prst="straightConnector1">
                <a:avLst/>
              </a:prstGeom>
              <a:ln w="12700">
                <a:solidFill>
                  <a:schemeClr val="accent3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41ADE076-47C9-F634-6C73-73BD0D6702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30295" y="5674699"/>
                <a:ext cx="0" cy="139042"/>
              </a:xfrm>
              <a:prstGeom prst="straightConnector1">
                <a:avLst/>
              </a:prstGeom>
              <a:ln w="12700">
                <a:solidFill>
                  <a:schemeClr val="accent3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DFFE1A7-44D3-5C90-709E-56B1CAD35735}"/>
                </a:ext>
              </a:extLst>
            </p:cNvPr>
            <p:cNvSpPr txBox="1"/>
            <p:nvPr/>
          </p:nvSpPr>
          <p:spPr bwMode="auto">
            <a:xfrm rot="16200000">
              <a:off x="9716828" y="6226892"/>
              <a:ext cx="2967341" cy="403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Ta2.5W cladding</a:t>
              </a:r>
              <a:endParaRPr lang="en-GB" sz="1400" dirty="0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C1F67F8-9D28-F569-E0D4-E3A023844B32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0517786" y="5419726"/>
              <a:ext cx="601938" cy="437308"/>
            </a:xfrm>
            <a:prstGeom prst="line">
              <a:avLst/>
            </a:prstGeom>
            <a:ln w="38100">
              <a:headEnd type="none"/>
              <a:tailEnd type="oval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1694D298-E962-FCC8-5D51-9DBC1B9F6AA8}"/>
              </a:ext>
            </a:extLst>
          </p:cNvPr>
          <p:cNvSpPr txBox="1"/>
          <p:nvPr/>
        </p:nvSpPr>
        <p:spPr bwMode="auto">
          <a:xfrm>
            <a:off x="7802767" y="229873"/>
            <a:ext cx="42964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0" i="1" dirty="0"/>
          </a:p>
          <a:p>
            <a:r>
              <a:rPr lang="en-US" sz="1100" i="1" dirty="0">
                <a:solidFill>
                  <a:schemeClr val="tx2"/>
                </a:solidFill>
              </a:rPr>
              <a:t>Baseline beam parameters of the BDF Target operation</a:t>
            </a:r>
            <a:r>
              <a:rPr lang="en-US" sz="1100" i="1" dirty="0"/>
              <a:t>. </a:t>
            </a:r>
            <a:endParaRPr lang="en-GB" sz="1100" b="0" i="1" dirty="0"/>
          </a:p>
          <a:p>
            <a:pPr algn="just"/>
            <a:endParaRPr lang="en-GB" sz="1100" i="1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2B035B6-B453-5411-D22C-A159C67EB521}"/>
              </a:ext>
            </a:extLst>
          </p:cNvPr>
          <p:cNvSpPr/>
          <p:nvPr/>
        </p:nvSpPr>
        <p:spPr>
          <a:xfrm>
            <a:off x="10743923" y="2396166"/>
            <a:ext cx="378549" cy="326222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C3ECA49-C0DC-C5E6-6E59-3CA6D55D5FB3}"/>
              </a:ext>
            </a:extLst>
          </p:cNvPr>
          <p:cNvSpPr/>
          <p:nvPr/>
        </p:nvSpPr>
        <p:spPr>
          <a:xfrm>
            <a:off x="10842152" y="873885"/>
            <a:ext cx="334391" cy="179654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61308EA-2CB5-CF60-ADEB-D0FBBC2D6FEE}"/>
              </a:ext>
            </a:extLst>
          </p:cNvPr>
          <p:cNvSpPr/>
          <p:nvPr/>
        </p:nvSpPr>
        <p:spPr>
          <a:xfrm rot="21146170">
            <a:off x="9518914" y="1146619"/>
            <a:ext cx="1100702" cy="298058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050" b="1" i="1" dirty="0">
                <a:solidFill>
                  <a:schemeClr val="tx1"/>
                </a:solidFill>
              </a:rPr>
              <a:t>~</a:t>
            </a:r>
            <a:r>
              <a:rPr lang="en-GB" sz="1050" b="1" dirty="0">
                <a:solidFill>
                  <a:schemeClr val="tx1"/>
                </a:solidFill>
              </a:rPr>
              <a:t> 4.0×10</a:t>
            </a:r>
            <a:r>
              <a:rPr lang="en-GB" sz="1050" b="1" baseline="30000" dirty="0">
                <a:solidFill>
                  <a:schemeClr val="tx1"/>
                </a:solidFill>
              </a:rPr>
              <a:t>19</a:t>
            </a:r>
            <a:r>
              <a:rPr lang="en-GB" sz="1050" b="1" dirty="0">
                <a:solidFill>
                  <a:schemeClr val="tx1"/>
                </a:solidFill>
              </a:rPr>
              <a:t> p</a:t>
            </a:r>
            <a:r>
              <a:rPr lang="en-GB" sz="1050" b="1" baseline="30000" dirty="0">
                <a:solidFill>
                  <a:schemeClr val="tx1"/>
                </a:solidFill>
              </a:rPr>
              <a:t>+</a:t>
            </a:r>
            <a:r>
              <a:rPr lang="en-GB" sz="1050" b="1" dirty="0">
                <a:solidFill>
                  <a:schemeClr val="tx1"/>
                </a:solidFill>
              </a:rPr>
              <a:t>/y </a:t>
            </a:r>
            <a:endParaRPr lang="en-GB" sz="1050" b="1" i="1" dirty="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941073E-BDD5-D59F-6E14-DBB374BA0AE1}"/>
              </a:ext>
            </a:extLst>
          </p:cNvPr>
          <p:cNvSpPr txBox="1"/>
          <p:nvPr/>
        </p:nvSpPr>
        <p:spPr>
          <a:xfrm>
            <a:off x="5205203" y="2168867"/>
            <a:ext cx="2288591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/>
              <a:t>Target will become an extremely radioactive device!</a:t>
            </a:r>
          </a:p>
          <a:p>
            <a:r>
              <a:rPr lang="en-US" sz="1600" dirty="0"/>
              <a:t>~100 </a:t>
            </a:r>
            <a:r>
              <a:rPr lang="en-US" sz="1600" dirty="0" err="1"/>
              <a:t>Sv</a:t>
            </a:r>
            <a:r>
              <a:rPr lang="en-US" sz="1600" dirty="0"/>
              <a:t>/h after few hours of cool-down</a:t>
            </a:r>
            <a:endParaRPr lang="en-GB" sz="1600" dirty="0"/>
          </a:p>
        </p:txBody>
      </p:sp>
      <p:sp>
        <p:nvSpPr>
          <p:cNvPr id="40" name="Title 2">
            <a:extLst>
              <a:ext uri="{FF2B5EF4-FFF2-40B4-BE49-F238E27FC236}">
                <a16:creationId xmlns:a16="http://schemas.microsoft.com/office/drawing/2014/main" id="{91B6A417-7065-2871-6C77-E166ED68B7B5}"/>
              </a:ext>
            </a:extLst>
          </p:cNvPr>
          <p:cNvSpPr txBox="1">
            <a:spLocks/>
          </p:cNvSpPr>
          <p:nvPr/>
        </p:nvSpPr>
        <p:spPr bwMode="auto">
          <a:xfrm>
            <a:off x="434011" y="980151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i="1" dirty="0">
                <a:latin typeface="Helvetica Neue"/>
              </a:rPr>
              <a:t>Baseline design</a:t>
            </a:r>
            <a:endParaRPr lang="en-CH" sz="3000" i="1" dirty="0">
              <a:latin typeface="Helvetica Neue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CD0996-58C8-9682-F449-289EDDA93194}"/>
              </a:ext>
            </a:extLst>
          </p:cNvPr>
          <p:cNvSpPr txBox="1">
            <a:spLocks/>
          </p:cNvSpPr>
          <p:nvPr/>
        </p:nvSpPr>
        <p:spPr bwMode="auto">
          <a:xfrm>
            <a:off x="308088" y="4761463"/>
            <a:ext cx="4131728" cy="12603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Baseline design is robust with thorough design report</a:t>
            </a:r>
            <a:r>
              <a:rPr lang="en-GB" sz="1600" b="0" i="1" dirty="0">
                <a:hlinkClick r:id="rId10"/>
              </a:rPr>
              <a:t> https://doi.org/10.23731/CYRM-2020-002</a:t>
            </a:r>
            <a:r>
              <a:rPr lang="en-US" sz="1600" b="0" dirty="0">
                <a:solidFill>
                  <a:schemeClr val="tx1"/>
                </a:solidFill>
              </a:rPr>
              <a:t>, representative in-beam tests, PIE plus HIP &amp; other testing.</a:t>
            </a:r>
          </a:p>
        </p:txBody>
      </p:sp>
    </p:spTree>
    <p:extLst>
      <p:ext uri="{BB962C8B-B14F-4D97-AF65-F5344CB8AC3E}">
        <p14:creationId xmlns:p14="http://schemas.microsoft.com/office/powerpoint/2010/main" val="699726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 animBg="1"/>
      <p:bldP spid="36" grpId="0" animBg="1"/>
      <p:bldP spid="37" grpId="0" animBg="1"/>
      <p:bldP spid="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E3AA9-447F-301D-F801-DC7DE91C84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166BF2-2960-EABA-2BBB-08A7D7F13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GB" b="1" dirty="0">
                <a:effectLst/>
                <a:latin typeface="Helvetica Neue"/>
              </a:rPr>
              <a:t>WP</a:t>
            </a:r>
            <a:r>
              <a:rPr lang="en-GB" dirty="0">
                <a:latin typeface="Helvetica Neue"/>
              </a:rPr>
              <a:t>3</a:t>
            </a:r>
            <a:r>
              <a:rPr lang="en-GB" b="1" dirty="0">
                <a:effectLst/>
                <a:latin typeface="Helvetica Neue"/>
              </a:rPr>
              <a:t> – BDF Alternative Target design requirements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C686AF-0EB9-C95E-1197-40807A5B1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181" name="Slide Number Placeholder 3">
            <a:extLst>
              <a:ext uri="{FF2B5EF4-FFF2-40B4-BE49-F238E27FC236}">
                <a16:creationId xmlns:a16="http://schemas.microsoft.com/office/drawing/2014/main" id="{D3A5D8DB-91C4-F176-A0BC-28786467F1C8}"/>
              </a:ext>
            </a:extLst>
          </p:cNvPr>
          <p:cNvSpPr txBox="1">
            <a:spLocks/>
          </p:cNvSpPr>
          <p:nvPr/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82" name="Footer Placeholder 4">
            <a:extLst>
              <a:ext uri="{FF2B5EF4-FFF2-40B4-BE49-F238E27FC236}">
                <a16:creationId xmlns:a16="http://schemas.microsoft.com/office/drawing/2014/main" id="{3E025D17-C208-A2A8-F840-CE5DDA495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z="1400" dirty="0"/>
              <a:t>HI-ECN3 BDF Target &amp; target complex initial review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6DCA7C-D1A7-EE63-D189-6A6821E2BC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649" y="1435444"/>
            <a:ext cx="11376024" cy="4608512"/>
          </a:xfrm>
        </p:spPr>
        <p:txBody>
          <a:bodyPr/>
          <a:lstStyle/>
          <a:p>
            <a:r>
              <a:rPr lang="en-US" sz="2400" dirty="0"/>
              <a:t>Physics drivers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Particle production</a:t>
            </a:r>
          </a:p>
          <a:p>
            <a:pPr marL="781200" lvl="2" indent="-457200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Want particle interactions with High Z materials, especially in the shower region –large effect.  W &gt; TZM &gt; Cu</a:t>
            </a:r>
          </a:p>
          <a:p>
            <a:pPr marL="324000" lvl="2" indent="0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sz="1600" dirty="0"/>
              <a:t>-Replacing upstream TZM with W would be beneficial, even if this needs more cooling channels</a:t>
            </a:r>
          </a:p>
          <a:p>
            <a:pPr marL="1105200" lvl="3" indent="-457200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Overall density of target (including water channels) is not so important</a:t>
            </a:r>
          </a:p>
          <a:p>
            <a:pPr marL="457200" lvl="1" indent="-457200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Background signal</a:t>
            </a:r>
          </a:p>
          <a:p>
            <a:pPr marL="781200" lvl="2" indent="-457200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Capture all electromagnetic shower particles in the target – Need sufficient target ø and density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Operations drivers 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Activation products of water 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Production of Hydrogen 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Thermal management &amp; engineering drivers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Want lots of cooling channels in the shower region! (reduces overall </a:t>
            </a:r>
            <a:r>
              <a:rPr lang="el-GR" sz="1600" b="0" dirty="0"/>
              <a:t>ρ</a:t>
            </a:r>
            <a:r>
              <a:rPr lang="en-US" sz="1600" b="0" dirty="0"/>
              <a:t>)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Want lots of high thermal conductivity materials in the shower region, </a:t>
            </a:r>
            <a:r>
              <a:rPr lang="en-US" sz="1600" b="0" dirty="0" err="1"/>
              <a:t>eg</a:t>
            </a:r>
            <a:r>
              <a:rPr lang="en-US" sz="1600" b="0" dirty="0"/>
              <a:t> copper (reduces </a:t>
            </a:r>
            <a:r>
              <a:rPr lang="el-GR" sz="1600" b="0" dirty="0"/>
              <a:t>ρ</a:t>
            </a:r>
            <a:r>
              <a:rPr lang="en-US" sz="1600" b="0" dirty="0"/>
              <a:t> &amp; Z)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Want to reduce target ø.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Want to reduce plate thicknesses (reduces overall </a:t>
            </a:r>
            <a:r>
              <a:rPr lang="el-GR" sz="1600" b="0" dirty="0"/>
              <a:t>ρ</a:t>
            </a:r>
            <a:r>
              <a:rPr lang="en-US" sz="1600" b="0" dirty="0"/>
              <a:t>)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Want improved Tungsten grain structure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b="0" dirty="0"/>
          </a:p>
          <a:p>
            <a:endParaRPr lang="en-US" sz="1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445BBA2-C10F-7634-2767-3FFFF5FC11C9}"/>
              </a:ext>
            </a:extLst>
          </p:cNvPr>
          <p:cNvSpPr txBox="1">
            <a:spLocks/>
          </p:cNvSpPr>
          <p:nvPr/>
        </p:nvSpPr>
        <p:spPr bwMode="auto">
          <a:xfrm>
            <a:off x="415649" y="1034416"/>
            <a:ext cx="11376024" cy="4010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</a:rPr>
              <a:t>Now is an opportunity to explore alternative designs.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AD244A86-4E06-7805-460E-CE689FDC552A}"/>
              </a:ext>
            </a:extLst>
          </p:cNvPr>
          <p:cNvSpPr/>
          <p:nvPr/>
        </p:nvSpPr>
        <p:spPr>
          <a:xfrm>
            <a:off x="3431704" y="4005064"/>
            <a:ext cx="288032" cy="413775"/>
          </a:xfrm>
          <a:prstGeom prst="rightBrac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16A910-8875-F27B-8020-A83C95E43574}"/>
              </a:ext>
            </a:extLst>
          </p:cNvPr>
          <p:cNvSpPr txBox="1"/>
          <p:nvPr/>
        </p:nvSpPr>
        <p:spPr bwMode="auto">
          <a:xfrm>
            <a:off x="3719736" y="4046131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0" dirty="0">
                <a:solidFill>
                  <a:schemeClr val="tx2"/>
                </a:solidFill>
              </a:rPr>
              <a:t>Reduce volume of water, especially in the beam &amp; shower</a:t>
            </a:r>
          </a:p>
        </p:txBody>
      </p:sp>
    </p:spTree>
    <p:extLst>
      <p:ext uri="{BB962C8B-B14F-4D97-AF65-F5344CB8AC3E}">
        <p14:creationId xmlns:p14="http://schemas.microsoft.com/office/powerpoint/2010/main" val="3998505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80F0DD-E2D1-6C2C-C390-3E784CE96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9FE8EE-E25A-2153-3E03-5061EC4C83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269" y="1617779"/>
            <a:ext cx="10972339" cy="4249049"/>
          </a:xfrm>
          <a:prstGeom prst="rect">
            <a:avLst/>
          </a:prstGeom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F95BB7F1-EF9C-C161-A930-718484FE3C89}"/>
              </a:ext>
            </a:extLst>
          </p:cNvPr>
          <p:cNvSpPr txBox="1">
            <a:spLocks/>
          </p:cNvSpPr>
          <p:nvPr/>
        </p:nvSpPr>
        <p:spPr bwMode="auto">
          <a:xfrm>
            <a:off x="434011" y="980151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i="1" dirty="0">
                <a:latin typeface="Helvetica Neue"/>
              </a:rPr>
              <a:t>Alternative design – proven concepts</a:t>
            </a:r>
            <a:endParaRPr lang="en-CH" sz="3000" i="1" dirty="0">
              <a:latin typeface="Helvetica Neue"/>
            </a:endParaRP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149EDA5B-FE14-1EF5-42A6-C86F771C9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b="1" dirty="0">
                <a:effectLst/>
                <a:latin typeface="Helvetica Neue"/>
              </a:rPr>
              <a:t>WP</a:t>
            </a:r>
            <a:r>
              <a:rPr lang="en-GB" dirty="0">
                <a:latin typeface="Helvetica Neue"/>
              </a:rPr>
              <a:t>3</a:t>
            </a:r>
            <a:r>
              <a:rPr lang="en-GB" b="1" dirty="0">
                <a:effectLst/>
                <a:latin typeface="Helvetica Neue"/>
              </a:rPr>
              <a:t> – BDF Target design</a:t>
            </a:r>
            <a:endParaRPr lang="en-CH" dirty="0">
              <a:latin typeface="Helvetica Neue"/>
            </a:endParaRP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6F8754-0CDD-B269-5FB2-16CA55CF4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z="1400" dirty="0"/>
              <a:t>HI-ECN3 BDF Target &amp; target complex initial review</a:t>
            </a:r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D0F412F-F778-F6BB-AEB2-EC9B45275425}"/>
              </a:ext>
            </a:extLst>
          </p:cNvPr>
          <p:cNvSpPr/>
          <p:nvPr/>
        </p:nvSpPr>
        <p:spPr>
          <a:xfrm>
            <a:off x="551384" y="1637440"/>
            <a:ext cx="5414162" cy="4229387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251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5DB7C4-F645-07D7-71A4-B057FE9C67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FDFAE8-CC95-1337-B3E3-A4ECE89981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GB" sz="2000" b="0" dirty="0"/>
          </a:p>
          <a:p>
            <a:pPr>
              <a:lnSpc>
                <a:spcPct val="100000"/>
              </a:lnSpc>
            </a:pPr>
            <a:endParaRPr lang="en-CH" sz="18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AF37B3-3A78-7812-B775-067979AB6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A88E0E-27B4-12CA-BBD8-37163F439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z="1400" dirty="0"/>
              <a:t>HI-ECN3 BDF Target &amp; target complex initial review</a:t>
            </a:r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55FCD81-B2D7-5D99-8410-E79D77C3CFA2}"/>
              </a:ext>
            </a:extLst>
          </p:cNvPr>
          <p:cNvSpPr txBox="1">
            <a:spLocks/>
          </p:cNvSpPr>
          <p:nvPr/>
        </p:nvSpPr>
        <p:spPr bwMode="auto">
          <a:xfrm>
            <a:off x="479376" y="1270075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Font typeface="Arial"/>
              <a:buNone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solidFill>
                <a:schemeClr val="tx1"/>
              </a:solidFill>
            </a:endParaRPr>
          </a:p>
          <a:p>
            <a:r>
              <a:rPr lang="en-GB" sz="2000" dirty="0">
                <a:solidFill>
                  <a:schemeClr val="tx1"/>
                </a:solidFill>
                <a:latin typeface="Arial Narrow" panose="020B0606020202030204" pitchFamily="34" charset="0"/>
              </a:rPr>
              <a:t>→ </a:t>
            </a:r>
            <a:r>
              <a:rPr lang="en-GB" sz="2000" dirty="0">
                <a:solidFill>
                  <a:schemeClr val="tx1"/>
                </a:solidFill>
              </a:rPr>
              <a:t>Using what the section’s learnt experience</a:t>
            </a:r>
          </a:p>
        </p:txBody>
      </p: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A15E25BF-46DB-1A78-8A3E-B9D530473749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t="41312" b="22806"/>
          <a:stretch/>
        </p:blipFill>
        <p:spPr bwMode="auto">
          <a:xfrm>
            <a:off x="1893220" y="2406398"/>
            <a:ext cx="8656128" cy="1745877"/>
          </a:xfrm>
          <a:prstGeom prst="rect">
            <a:avLst/>
          </a:prstGeom>
          <a:ln>
            <a:noFill/>
          </a:ln>
          <a:effectLst/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4B5F0EFE-3CD6-C9E7-1E2B-D593A4B96051}"/>
              </a:ext>
            </a:extLst>
          </p:cNvPr>
          <p:cNvSpPr txBox="1">
            <a:spLocks/>
          </p:cNvSpPr>
          <p:nvPr/>
        </p:nvSpPr>
        <p:spPr bwMode="auto">
          <a:xfrm>
            <a:off x="442319" y="4286306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Font typeface="Arial"/>
              <a:buNone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olidFill>
                  <a:schemeClr val="tx2"/>
                </a:solidFill>
              </a:rPr>
              <a:t>Drivers: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tx2"/>
                </a:solidFill>
              </a:rPr>
              <a:t>Reduce the amount radiolysis-produced free hydrogen gas (ATEX)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tx2"/>
                </a:solidFill>
              </a:rPr>
              <a:t>Reduce activation of the water (less water) and of the target (less Ta), and decay heat (less Ta)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tx2"/>
                </a:solidFill>
              </a:rPr>
              <a:t>Reduce contamination risk of water &amp; W spallation products -(stronger and thicker external shroud instead of thin cladding)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tx2"/>
                </a:solidFill>
              </a:rPr>
              <a:t>Shorter target will simplify waste packaging and disposal.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tx2"/>
                </a:solidFill>
              </a:rPr>
              <a:t>Increase physics performance. (overall denser without water channels)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2"/>
              </a:solidFill>
            </a:endParaRP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DB977FA7-F503-46B2-A275-22C3537D318C}"/>
              </a:ext>
            </a:extLst>
          </p:cNvPr>
          <p:cNvSpPr txBox="1">
            <a:spLocks/>
          </p:cNvSpPr>
          <p:nvPr/>
        </p:nvSpPr>
        <p:spPr bwMode="auto">
          <a:xfrm>
            <a:off x="434011" y="980151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i="1" dirty="0">
                <a:latin typeface="Helvetica Neue"/>
              </a:rPr>
              <a:t>Alternative designs</a:t>
            </a:r>
            <a:endParaRPr lang="en-CH" sz="3000" i="1" dirty="0">
              <a:latin typeface="Helvetica Neue"/>
            </a:endParaRP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583CAE0E-B87C-DD5B-15E9-9EE7E3ACD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b="1" dirty="0">
                <a:effectLst/>
                <a:latin typeface="Helvetica Neue"/>
              </a:rPr>
              <a:t>WP</a:t>
            </a:r>
            <a:r>
              <a:rPr lang="en-GB" dirty="0">
                <a:latin typeface="Helvetica Neue"/>
              </a:rPr>
              <a:t>3</a:t>
            </a:r>
            <a:r>
              <a:rPr lang="en-GB" b="1" dirty="0">
                <a:effectLst/>
                <a:latin typeface="Helvetica Neue"/>
              </a:rPr>
              <a:t> – BDF Target design</a:t>
            </a:r>
            <a:endParaRPr lang="en-CH" dirty="0">
              <a:latin typeface="Helvetica Neue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789AB40-ACD5-6E91-1A49-54001CA12AB9}"/>
              </a:ext>
            </a:extLst>
          </p:cNvPr>
          <p:cNvSpPr/>
          <p:nvPr/>
        </p:nvSpPr>
        <p:spPr>
          <a:xfrm>
            <a:off x="2276847" y="2406397"/>
            <a:ext cx="3891161" cy="1745867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AA2252-FD9C-F653-0BF1-AD98B5C53308}"/>
              </a:ext>
            </a:extLst>
          </p:cNvPr>
          <p:cNvSpPr txBox="1"/>
          <p:nvPr/>
        </p:nvSpPr>
        <p:spPr bwMode="auto">
          <a:xfrm>
            <a:off x="274095" y="3008944"/>
            <a:ext cx="1549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Next slides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1944FA9-2641-B8BD-D196-B44F5783FEFF}"/>
              </a:ext>
            </a:extLst>
          </p:cNvPr>
          <p:cNvCxnSpPr/>
          <p:nvPr/>
        </p:nvCxnSpPr>
        <p:spPr>
          <a:xfrm>
            <a:off x="1559496" y="3205870"/>
            <a:ext cx="64807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94864C59-1A62-C1F0-5F40-8DFF3825560A}"/>
              </a:ext>
            </a:extLst>
          </p:cNvPr>
          <p:cNvSpPr txBox="1"/>
          <p:nvPr/>
        </p:nvSpPr>
        <p:spPr bwMode="auto">
          <a:xfrm>
            <a:off x="2891644" y="2022321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Based on L4 main dump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5B75F4-A496-4AD1-920E-CDC7E1F19743}"/>
              </a:ext>
            </a:extLst>
          </p:cNvPr>
          <p:cNvSpPr txBox="1"/>
          <p:nvPr/>
        </p:nvSpPr>
        <p:spPr bwMode="auto">
          <a:xfrm>
            <a:off x="6600056" y="203019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Based on SPS internal dump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8361E0-5770-5012-E5E8-AE214FD2FA4F}"/>
              </a:ext>
            </a:extLst>
          </p:cNvPr>
          <p:cNvSpPr txBox="1"/>
          <p:nvPr/>
        </p:nvSpPr>
        <p:spPr bwMode="auto">
          <a:xfrm>
            <a:off x="3582278" y="2878250"/>
            <a:ext cx="5824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TZM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19F0A9-45C8-B8F1-D47B-83492EA5C639}"/>
              </a:ext>
            </a:extLst>
          </p:cNvPr>
          <p:cNvSpPr txBox="1"/>
          <p:nvPr/>
        </p:nvSpPr>
        <p:spPr bwMode="auto">
          <a:xfrm>
            <a:off x="3062463" y="3184737"/>
            <a:ext cx="58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TZM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6A0207-48B0-DE60-A886-EBBE820709CF}"/>
              </a:ext>
            </a:extLst>
          </p:cNvPr>
          <p:cNvSpPr txBox="1"/>
          <p:nvPr/>
        </p:nvSpPr>
        <p:spPr bwMode="auto">
          <a:xfrm>
            <a:off x="3824945" y="3186873"/>
            <a:ext cx="58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3DA1BE-E9BA-8E2A-6A24-2EDC88C7D0DA}"/>
              </a:ext>
            </a:extLst>
          </p:cNvPr>
          <p:cNvSpPr txBox="1"/>
          <p:nvPr/>
        </p:nvSpPr>
        <p:spPr bwMode="auto">
          <a:xfrm>
            <a:off x="2591195" y="3169992"/>
            <a:ext cx="58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321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66B6DF-7213-AE82-664F-5E30BFC2D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81C42F8F-1F72-AFB1-081F-04E995D0E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b="1" dirty="0">
                <a:effectLst/>
                <a:latin typeface="Helvetica Neue"/>
              </a:rPr>
              <a:t>WP</a:t>
            </a:r>
            <a:r>
              <a:rPr lang="en-GB" dirty="0">
                <a:latin typeface="Helvetica Neue"/>
              </a:rPr>
              <a:t>3</a:t>
            </a:r>
            <a:r>
              <a:rPr lang="en-GB" b="1" dirty="0">
                <a:effectLst/>
                <a:latin typeface="Helvetica Neue"/>
              </a:rPr>
              <a:t> – BDF Target design</a:t>
            </a:r>
            <a:endParaRPr lang="en-CH" dirty="0">
              <a:latin typeface="Helvetica Neue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0C37D655-5EC2-1ECD-416D-B60717016E51}"/>
              </a:ext>
            </a:extLst>
          </p:cNvPr>
          <p:cNvSpPr txBox="1">
            <a:spLocks/>
          </p:cNvSpPr>
          <p:nvPr/>
        </p:nvSpPr>
        <p:spPr bwMode="auto">
          <a:xfrm>
            <a:off x="434011" y="980151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i="1" dirty="0">
                <a:latin typeface="Helvetica Neue"/>
              </a:rPr>
              <a:t>Alternative design – Initial approach</a:t>
            </a:r>
            <a:endParaRPr lang="en-CH" sz="3000" i="1" dirty="0">
              <a:latin typeface="Helvetica Neue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CBE95ED9-034F-57A9-C833-54AC66A7BB1A}"/>
              </a:ext>
            </a:extLst>
          </p:cNvPr>
          <p:cNvSpPr txBox="1">
            <a:spLocks/>
          </p:cNvSpPr>
          <p:nvPr/>
        </p:nvSpPr>
        <p:spPr bwMode="auto">
          <a:xfrm>
            <a:off x="483658" y="1847877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i="1" dirty="0">
                <a:latin typeface="Helvetica Neue"/>
              </a:rPr>
              <a:t>1. Is it beneficial to have the blocks in contact or not?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49C8505-723A-572B-C33B-20C238E4195B}"/>
              </a:ext>
            </a:extLst>
          </p:cNvPr>
          <p:cNvGrpSpPr/>
          <p:nvPr/>
        </p:nvGrpSpPr>
        <p:grpSpPr>
          <a:xfrm>
            <a:off x="756454" y="2751272"/>
            <a:ext cx="5983131" cy="780849"/>
            <a:chOff x="367913" y="4063598"/>
            <a:chExt cx="5786538" cy="780849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5B312950-9F17-D64E-D696-8A596E0BB426}"/>
                </a:ext>
              </a:extLst>
            </p:cNvPr>
            <p:cNvSpPr/>
            <p:nvPr/>
          </p:nvSpPr>
          <p:spPr>
            <a:xfrm>
              <a:off x="367913" y="4063713"/>
              <a:ext cx="1908211" cy="78073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>
                  <a:solidFill>
                    <a:schemeClr val="accent2"/>
                  </a:solidFill>
                </a:rPr>
                <a:t>Contact</a:t>
              </a:r>
              <a:r>
                <a:rPr lang="en-US" sz="1600" dirty="0"/>
                <a:t> (perfectly bonded)</a:t>
              </a:r>
              <a:endParaRPr lang="en-GB" sz="1600" dirty="0"/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DFA78920-B90F-A52F-D22B-0DE4AC717A52}"/>
                </a:ext>
              </a:extLst>
            </p:cNvPr>
            <p:cNvSpPr/>
            <p:nvPr/>
          </p:nvSpPr>
          <p:spPr>
            <a:xfrm>
              <a:off x="4246240" y="4063598"/>
              <a:ext cx="1908211" cy="78073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>
                  <a:solidFill>
                    <a:schemeClr val="accent3"/>
                  </a:solidFill>
                </a:rPr>
                <a:t>Gap </a:t>
              </a:r>
              <a:r>
                <a:rPr lang="en-US" sz="1600" dirty="0">
                  <a:solidFill>
                    <a:schemeClr val="accent3"/>
                  </a:solidFill>
                </a:rPr>
                <a:t> </a:t>
              </a:r>
              <a:br>
                <a:rPr lang="en-US" sz="1600" dirty="0"/>
              </a:br>
              <a:r>
                <a:rPr lang="en-US" sz="1600" dirty="0"/>
                <a:t>(not bonded)</a:t>
              </a:r>
              <a:endParaRPr lang="en-GB" sz="1600" dirty="0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3AA1C558-9ADF-872F-CE2C-89F3FF129799}"/>
              </a:ext>
            </a:extLst>
          </p:cNvPr>
          <p:cNvSpPr/>
          <p:nvPr/>
        </p:nvSpPr>
        <p:spPr>
          <a:xfrm>
            <a:off x="9432517" y="2816950"/>
            <a:ext cx="1440159" cy="78073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chemeClr val="accent3"/>
                </a:solidFill>
              </a:rPr>
              <a:t>Diluted beam</a:t>
            </a:r>
            <a:endParaRPr lang="en-GB" sz="1600" dirty="0"/>
          </a:p>
        </p:txBody>
      </p:sp>
      <p:pic>
        <p:nvPicPr>
          <p:cNvPr id="50" name="Picture 49" descr="A blue circle with a blue center&#10;&#10;Description automatically generated">
            <a:extLst>
              <a:ext uri="{FF2B5EF4-FFF2-40B4-BE49-F238E27FC236}">
                <a16:creationId xmlns:a16="http://schemas.microsoft.com/office/drawing/2014/main" id="{EB09AF3B-0639-AB59-29E5-5D1884DD2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6977" y="2685317"/>
            <a:ext cx="1035837" cy="1044000"/>
          </a:xfrm>
          <a:prstGeom prst="rect">
            <a:avLst/>
          </a:prstGeom>
        </p:spPr>
      </p:pic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675A6920-A2ED-0A76-68BC-C32A4F9D45D6}"/>
              </a:ext>
            </a:extLst>
          </p:cNvPr>
          <p:cNvSpPr/>
          <p:nvPr/>
        </p:nvSpPr>
        <p:spPr>
          <a:xfrm>
            <a:off x="9401013" y="4296609"/>
            <a:ext cx="1440159" cy="78073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rgbClr val="2FBFF2"/>
                </a:solidFill>
              </a:rPr>
              <a:t>Sweep</a:t>
            </a:r>
            <a:endParaRPr lang="en-GB" sz="1600" dirty="0">
              <a:solidFill>
                <a:srgbClr val="2FBFF2"/>
              </a:solidFill>
            </a:endParaRPr>
          </a:p>
        </p:txBody>
      </p:sp>
      <p:pic>
        <p:nvPicPr>
          <p:cNvPr id="52" name="Picture 51" descr="A blue circle with green and yellow circles&#10;&#10;Description automatically generated">
            <a:extLst>
              <a:ext uri="{FF2B5EF4-FFF2-40B4-BE49-F238E27FC236}">
                <a16:creationId xmlns:a16="http://schemas.microsoft.com/office/drawing/2014/main" id="{7E027D67-CC5E-8AD1-5E9F-DB5537EE5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5793" y="4154915"/>
            <a:ext cx="1135220" cy="1044000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229D7844-233E-4AFC-15A4-D913924FBA45}"/>
              </a:ext>
            </a:extLst>
          </p:cNvPr>
          <p:cNvSpPr txBox="1"/>
          <p:nvPr/>
        </p:nvSpPr>
        <p:spPr bwMode="auto">
          <a:xfrm>
            <a:off x="9857478" y="3744829"/>
            <a:ext cx="5272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1" dirty="0">
                <a:latin typeface="Helvetica Neue"/>
              </a:rPr>
              <a:t>OR</a:t>
            </a:r>
            <a:endParaRPr lang="en-GB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8E236F1-C704-D87F-BCEE-050345990FF2}"/>
              </a:ext>
            </a:extLst>
          </p:cNvPr>
          <p:cNvSpPr txBox="1"/>
          <p:nvPr/>
        </p:nvSpPr>
        <p:spPr bwMode="auto">
          <a:xfrm>
            <a:off x="483658" y="5523103"/>
            <a:ext cx="101488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1" dirty="0">
                <a:solidFill>
                  <a:schemeClr val="tx2"/>
                </a:solidFill>
                <a:latin typeface="Helvetica Neue"/>
              </a:rPr>
              <a:t>…These options were explored in the 26</a:t>
            </a:r>
            <a:r>
              <a:rPr lang="en-GB" sz="1800" b="1" i="1" baseline="30000" dirty="0">
                <a:solidFill>
                  <a:schemeClr val="tx2"/>
                </a:solidFill>
                <a:latin typeface="Helvetica Neue"/>
              </a:rPr>
              <a:t>th</a:t>
            </a:r>
            <a:r>
              <a:rPr lang="en-GB" sz="1800" b="1" i="1" dirty="0">
                <a:solidFill>
                  <a:schemeClr val="tx2"/>
                </a:solidFill>
                <a:latin typeface="Helvetica Neue"/>
              </a:rPr>
              <a:t> SHiP Collaboration Meeting, by </a:t>
            </a:r>
            <a:r>
              <a:rPr lang="en-GB" sz="1800" b="1" i="1" dirty="0" err="1">
                <a:solidFill>
                  <a:schemeClr val="tx2"/>
                </a:solidFill>
                <a:latin typeface="Helvetica Neue"/>
              </a:rPr>
              <a:t>T.Griesemer</a:t>
            </a:r>
            <a:endParaRPr lang="en-GB" b="1" dirty="0">
              <a:solidFill>
                <a:schemeClr val="tx2"/>
              </a:solidFill>
            </a:endParaRP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03B2D3B5-4CA0-BB4B-44EB-9D3706783B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573" y="3875427"/>
            <a:ext cx="1903648" cy="1323488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45F1962F-3A02-1BF4-21A6-D847D1343B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9221" y="3875427"/>
            <a:ext cx="1847686" cy="1284294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9DDF3DCC-37AE-4005-3E20-0A01F3783D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0987" y="3884277"/>
            <a:ext cx="1847686" cy="1284294"/>
          </a:xfrm>
          <a:prstGeom prst="rect">
            <a:avLst/>
          </a:prstGeom>
        </p:spPr>
      </p:pic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D88DD771-02D7-1FBF-CAE1-2985A3EC6ECB}"/>
              </a:ext>
            </a:extLst>
          </p:cNvPr>
          <p:cNvSpPr/>
          <p:nvPr/>
        </p:nvSpPr>
        <p:spPr>
          <a:xfrm>
            <a:off x="2761499" y="2749011"/>
            <a:ext cx="1973041" cy="78073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chemeClr val="accent2"/>
                </a:solidFill>
              </a:rPr>
              <a:t>Contact</a:t>
            </a:r>
            <a:r>
              <a:rPr lang="en-US" sz="1600" dirty="0"/>
              <a:t> (not bonded)</a:t>
            </a:r>
            <a:endParaRPr lang="en-GB" sz="1600" dirty="0"/>
          </a:p>
        </p:txBody>
      </p:sp>
      <p:sp>
        <p:nvSpPr>
          <p:cNvPr id="73" name="Footer Placeholder 4">
            <a:extLst>
              <a:ext uri="{FF2B5EF4-FFF2-40B4-BE49-F238E27FC236}">
                <a16:creationId xmlns:a16="http://schemas.microsoft.com/office/drawing/2014/main" id="{ED09A9C2-D3A9-58C5-181D-4A4310DEC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z="1400" dirty="0"/>
              <a:t>HI-ECN3 BDF Target &amp; target complex initial review</a:t>
            </a:r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5F4FB10-F579-A4DD-F658-F9F9DB09BD4E}"/>
              </a:ext>
            </a:extLst>
          </p:cNvPr>
          <p:cNvGrpSpPr/>
          <p:nvPr/>
        </p:nvGrpSpPr>
        <p:grpSpPr>
          <a:xfrm>
            <a:off x="5677694" y="-306927"/>
            <a:ext cx="6996050" cy="987640"/>
            <a:chOff x="5677694" y="-306927"/>
            <a:chExt cx="6996050" cy="98764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3DAFE6E-7F6B-D397-0A85-13155922CEB4}"/>
                </a:ext>
              </a:extLst>
            </p:cNvPr>
            <p:cNvSpPr/>
            <p:nvPr/>
          </p:nvSpPr>
          <p:spPr>
            <a:xfrm rot="568665">
              <a:off x="8556001" y="221281"/>
              <a:ext cx="4117743" cy="459432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PREMATURE MODELS</a:t>
              </a:r>
              <a:br>
                <a:rPr lang="en-US" sz="1200" b="1" dirty="0">
                  <a:solidFill>
                    <a:schemeClr val="bg1"/>
                  </a:solidFill>
                </a:rPr>
              </a:br>
              <a:r>
                <a:rPr lang="en-US" sz="1200" dirty="0"/>
                <a:t>with assumptions and simplifications</a:t>
              </a:r>
              <a:endParaRPr lang="en-GB" sz="12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62668F1-49FC-7FA6-CBB7-0AB664738426}"/>
                </a:ext>
              </a:extLst>
            </p:cNvPr>
            <p:cNvSpPr/>
            <p:nvPr/>
          </p:nvSpPr>
          <p:spPr>
            <a:xfrm rot="568665">
              <a:off x="5677694" y="-306927"/>
              <a:ext cx="3528780" cy="459432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sp>
        <p:nvSpPr>
          <p:cNvPr id="11" name="Title 2">
            <a:extLst>
              <a:ext uri="{FF2B5EF4-FFF2-40B4-BE49-F238E27FC236}">
                <a16:creationId xmlns:a16="http://schemas.microsoft.com/office/drawing/2014/main" id="{852CB319-0205-6D0A-C355-4415FBAF7D52}"/>
              </a:ext>
            </a:extLst>
          </p:cNvPr>
          <p:cNvSpPr txBox="1">
            <a:spLocks/>
          </p:cNvSpPr>
          <p:nvPr/>
        </p:nvSpPr>
        <p:spPr bwMode="auto">
          <a:xfrm>
            <a:off x="7906392" y="1855055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i="1" dirty="0">
                <a:latin typeface="Helvetica Neue"/>
              </a:rPr>
              <a:t>2. Diluted or sweep beam?</a:t>
            </a:r>
            <a:endParaRPr lang="en-CH" sz="2000" i="1" dirty="0"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336918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C5E110-2CBF-4A45-BDF8-2D5896E2D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689" y="2780928"/>
            <a:ext cx="6077359" cy="3773130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800" dirty="0"/>
              <a:t>Contact (perfectly bonded): the stress distribution along the beam axis is </a:t>
            </a:r>
            <a:r>
              <a:rPr lang="en-GB" sz="1800" b="1" dirty="0">
                <a:solidFill>
                  <a:schemeClr val="accent1"/>
                </a:solidFill>
              </a:rPr>
              <a:t>homogeneous</a:t>
            </a:r>
            <a:r>
              <a:rPr lang="en-GB" sz="1800" dirty="0">
                <a:solidFill>
                  <a:schemeClr val="accent1"/>
                </a:solidFill>
              </a:rPr>
              <a:t>. </a:t>
            </a:r>
            <a:r>
              <a:rPr lang="en-GB" sz="1800" dirty="0"/>
              <a:t>On average, the equivalent stresses are </a:t>
            </a:r>
            <a:r>
              <a:rPr lang="en-GB" sz="1800" b="1" dirty="0">
                <a:solidFill>
                  <a:schemeClr val="accent1"/>
                </a:solidFill>
              </a:rPr>
              <a:t>lower.</a:t>
            </a:r>
            <a:r>
              <a:rPr lang="en-GB" sz="1800" dirty="0"/>
              <a:t> 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800" dirty="0"/>
              <a:t>Contact (not bonded): </a:t>
            </a:r>
            <a:r>
              <a:rPr lang="en-GB" sz="1800" dirty="0">
                <a:solidFill>
                  <a:schemeClr val="accent1"/>
                </a:solidFill>
              </a:rPr>
              <a:t>High stress gradients </a:t>
            </a:r>
            <a:r>
              <a:rPr lang="en-GB" sz="1800" dirty="0"/>
              <a:t>in single blocks.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800" dirty="0"/>
              <a:t>Gap (not bonded): Higher temperatures, stress reduction is negligible compared to the perfectly bonded case.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89F56E1-350E-A313-5F69-58C5982CC5D6}"/>
              </a:ext>
            </a:extLst>
          </p:cNvPr>
          <p:cNvSpPr/>
          <p:nvPr/>
        </p:nvSpPr>
        <p:spPr>
          <a:xfrm>
            <a:off x="551384" y="5502926"/>
            <a:ext cx="7560840" cy="4748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→ Having the </a:t>
            </a:r>
            <a:r>
              <a:rPr lang="en-US" sz="2000" dirty="0">
                <a:solidFill>
                  <a:schemeClr val="tx1"/>
                </a:solidFill>
              </a:rPr>
              <a:t>blocks bonded </a:t>
            </a:r>
            <a:r>
              <a:rPr lang="en-US" sz="2000" dirty="0">
                <a:solidFill>
                  <a:schemeClr val="bg1"/>
                </a:solidFill>
              </a:rPr>
              <a:t>is best option</a:t>
            </a: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C50FFD-2F46-4EB6-4625-D44DFC30D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5469" y="3509825"/>
            <a:ext cx="4696483" cy="15856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000A382-AD9A-FEB0-DB16-FDA4546AB8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1401" y="1516724"/>
            <a:ext cx="4539910" cy="158561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1833162-2FEA-ABC5-A66C-337F151660C9}"/>
              </a:ext>
            </a:extLst>
          </p:cNvPr>
          <p:cNvSpPr/>
          <p:nvPr/>
        </p:nvSpPr>
        <p:spPr>
          <a:xfrm>
            <a:off x="7824192" y="4842361"/>
            <a:ext cx="4104456" cy="5994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b="1" dirty="0">
                <a:solidFill>
                  <a:schemeClr val="tx2"/>
                </a:solidFill>
              </a:rPr>
              <a:t>Blocks in Contact with perfect thermal bonding</a:t>
            </a:r>
          </a:p>
          <a:p>
            <a:pPr algn="r"/>
            <a:r>
              <a:rPr lang="en-US" sz="1200" b="1" dirty="0">
                <a:solidFill>
                  <a:schemeClr val="tx2"/>
                </a:solidFill>
              </a:rPr>
              <a:t>Cooling water at circumference uses 10 000 W/m</a:t>
            </a:r>
            <a:r>
              <a:rPr lang="en-US" sz="1200" b="1" baseline="30000" dirty="0">
                <a:solidFill>
                  <a:schemeClr val="tx2"/>
                </a:solidFill>
              </a:rPr>
              <a:t>2</a:t>
            </a:r>
            <a:r>
              <a:rPr lang="en-US" sz="1200" b="1" dirty="0">
                <a:solidFill>
                  <a:schemeClr val="tx2"/>
                </a:solidFill>
              </a:rPr>
              <a:t>.K calculated using original water flow rate of baseline.</a:t>
            </a:r>
            <a:endParaRPr lang="en-GB" sz="1200" b="1" dirty="0">
              <a:solidFill>
                <a:schemeClr val="tx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1A8C3A9-719C-CEC4-2AEC-3958DCA6598E}"/>
              </a:ext>
            </a:extLst>
          </p:cNvPr>
          <p:cNvSpPr/>
          <p:nvPr/>
        </p:nvSpPr>
        <p:spPr>
          <a:xfrm>
            <a:off x="7104111" y="1456442"/>
            <a:ext cx="2599179" cy="23266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Temperature after 1 pulse [°C]</a:t>
            </a:r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C546A9F-E99C-C89B-8394-FB73E3C586DE}"/>
              </a:ext>
            </a:extLst>
          </p:cNvPr>
          <p:cNvSpPr/>
          <p:nvPr/>
        </p:nvSpPr>
        <p:spPr>
          <a:xfrm>
            <a:off x="7104110" y="3413014"/>
            <a:ext cx="2599179" cy="23266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Equivalent stresses after 1 pulse [MPa]</a:t>
            </a:r>
            <a:endParaRPr lang="en-GB" sz="1050" dirty="0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6487D60-9005-1778-EEF1-C6DDC1F58FBC}"/>
              </a:ext>
            </a:extLst>
          </p:cNvPr>
          <p:cNvGrpSpPr/>
          <p:nvPr/>
        </p:nvGrpSpPr>
        <p:grpSpPr>
          <a:xfrm>
            <a:off x="5677694" y="-306927"/>
            <a:ext cx="6996050" cy="987640"/>
            <a:chOff x="5677694" y="-306927"/>
            <a:chExt cx="6996050" cy="98764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578AA8F-B2AF-6A5B-A360-688B3D4FECF4}"/>
                </a:ext>
              </a:extLst>
            </p:cNvPr>
            <p:cNvSpPr/>
            <p:nvPr/>
          </p:nvSpPr>
          <p:spPr>
            <a:xfrm rot="568665">
              <a:off x="8556001" y="221281"/>
              <a:ext cx="4117743" cy="459432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PREMATURE MODELS</a:t>
              </a:r>
              <a:br>
                <a:rPr lang="en-US" sz="1200" b="1" dirty="0">
                  <a:solidFill>
                    <a:schemeClr val="bg1"/>
                  </a:solidFill>
                </a:rPr>
              </a:br>
              <a:r>
                <a:rPr lang="en-US" sz="1200" dirty="0"/>
                <a:t>with assumptions and simplifications</a:t>
              </a:r>
              <a:endParaRPr lang="en-GB" sz="1200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B0DAC85-3F06-38E7-CED5-16246557657F}"/>
                </a:ext>
              </a:extLst>
            </p:cNvPr>
            <p:cNvSpPr/>
            <p:nvPr/>
          </p:nvSpPr>
          <p:spPr>
            <a:xfrm rot="568665">
              <a:off x="5677694" y="-306927"/>
              <a:ext cx="3528780" cy="459432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sp>
        <p:nvSpPr>
          <p:cNvPr id="12" name="Title 2">
            <a:extLst>
              <a:ext uri="{FF2B5EF4-FFF2-40B4-BE49-F238E27FC236}">
                <a16:creationId xmlns:a16="http://schemas.microsoft.com/office/drawing/2014/main" id="{5DEA9F7A-A9C6-847B-2FB0-180D28F97ABC}"/>
              </a:ext>
            </a:extLst>
          </p:cNvPr>
          <p:cNvSpPr txBox="1">
            <a:spLocks/>
          </p:cNvSpPr>
          <p:nvPr/>
        </p:nvSpPr>
        <p:spPr bwMode="auto">
          <a:xfrm>
            <a:off x="335360" y="980151"/>
            <a:ext cx="6624736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000" i="1" dirty="0">
                <a:latin typeface="Helvetica Neue"/>
              </a:rPr>
              <a:t>Alternative design – TZM&amp;W blocks, TZM shell</a:t>
            </a:r>
            <a:endParaRPr lang="en-CH" sz="3000" i="1" dirty="0">
              <a:latin typeface="Helvetica Neue"/>
            </a:endParaRPr>
          </a:p>
        </p:txBody>
      </p:sp>
      <p:sp>
        <p:nvSpPr>
          <p:cNvPr id="17" name="Title 2">
            <a:extLst>
              <a:ext uri="{FF2B5EF4-FFF2-40B4-BE49-F238E27FC236}">
                <a16:creationId xmlns:a16="http://schemas.microsoft.com/office/drawing/2014/main" id="{F01E96B4-326B-BA92-861F-772386696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b="1" dirty="0">
                <a:effectLst/>
                <a:latin typeface="Helvetica Neue"/>
              </a:rPr>
              <a:t>WP</a:t>
            </a:r>
            <a:r>
              <a:rPr lang="en-GB" dirty="0">
                <a:latin typeface="Helvetica Neue"/>
              </a:rPr>
              <a:t>3</a:t>
            </a:r>
            <a:r>
              <a:rPr lang="en-GB" b="1" dirty="0">
                <a:effectLst/>
                <a:latin typeface="Helvetica Neue"/>
              </a:rPr>
              <a:t> – BDF Target design</a:t>
            </a:r>
            <a:endParaRPr lang="en-CH" dirty="0">
              <a:latin typeface="Helvetica Neue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685D441-B813-8342-5107-E0584EB131A5}"/>
              </a:ext>
            </a:extLst>
          </p:cNvPr>
          <p:cNvGrpSpPr/>
          <p:nvPr/>
        </p:nvGrpSpPr>
        <p:grpSpPr>
          <a:xfrm>
            <a:off x="490555" y="1924430"/>
            <a:ext cx="5983131" cy="780849"/>
            <a:chOff x="367913" y="4063598"/>
            <a:chExt cx="5786538" cy="780849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97A50D83-2AEA-DAB5-784B-FD9658C195F3}"/>
                </a:ext>
              </a:extLst>
            </p:cNvPr>
            <p:cNvSpPr/>
            <p:nvPr/>
          </p:nvSpPr>
          <p:spPr>
            <a:xfrm>
              <a:off x="367913" y="4063713"/>
              <a:ext cx="1908211" cy="78073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>
                  <a:solidFill>
                    <a:schemeClr val="accent2"/>
                  </a:solidFill>
                </a:rPr>
                <a:t>Contact</a:t>
              </a:r>
              <a:r>
                <a:rPr lang="en-US" sz="1600" dirty="0"/>
                <a:t> (perfectly bonded)</a:t>
              </a:r>
              <a:endParaRPr lang="en-GB" sz="1600" dirty="0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F5FF60BC-5F60-DD35-C929-CFB5CEA94E2B}"/>
                </a:ext>
              </a:extLst>
            </p:cNvPr>
            <p:cNvSpPr/>
            <p:nvPr/>
          </p:nvSpPr>
          <p:spPr>
            <a:xfrm>
              <a:off x="4246240" y="4063598"/>
              <a:ext cx="1908211" cy="78073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>
                  <a:solidFill>
                    <a:schemeClr val="accent3"/>
                  </a:solidFill>
                </a:rPr>
                <a:t>Gap </a:t>
              </a:r>
              <a:r>
                <a:rPr lang="en-US" sz="1600" dirty="0">
                  <a:solidFill>
                    <a:schemeClr val="accent3"/>
                  </a:solidFill>
                </a:rPr>
                <a:t> </a:t>
              </a:r>
              <a:br>
                <a:rPr lang="en-US" sz="1600" dirty="0"/>
              </a:br>
              <a:r>
                <a:rPr lang="en-US" sz="1600" dirty="0"/>
                <a:t>(not bonded)</a:t>
              </a:r>
              <a:endParaRPr lang="en-GB" sz="1600" dirty="0"/>
            </a:p>
          </p:txBody>
        </p:sp>
      </p:grp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EC6FD40D-69D7-ED69-20DB-5140F0CBC50C}"/>
              </a:ext>
            </a:extLst>
          </p:cNvPr>
          <p:cNvSpPr/>
          <p:nvPr/>
        </p:nvSpPr>
        <p:spPr>
          <a:xfrm>
            <a:off x="2495600" y="1922169"/>
            <a:ext cx="1973041" cy="78073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chemeClr val="accent2"/>
                </a:solidFill>
              </a:rPr>
              <a:t>Contact</a:t>
            </a:r>
            <a:r>
              <a:rPr lang="en-US" sz="1600" dirty="0"/>
              <a:t> (not bonded)</a:t>
            </a:r>
            <a:endParaRPr lang="en-GB" sz="1600" dirty="0"/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D4CA0CA0-FF51-16A7-B52E-31EF3AAE5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z="1400" dirty="0"/>
              <a:t>HI-ECN3 BDF Target &amp; target complex initial review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5DE3A1-9866-85A2-DF9B-824CE1906F39}"/>
              </a:ext>
            </a:extLst>
          </p:cNvPr>
          <p:cNvSpPr txBox="1"/>
          <p:nvPr/>
        </p:nvSpPr>
        <p:spPr bwMode="auto">
          <a:xfrm>
            <a:off x="7518918" y="701989"/>
            <a:ext cx="355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Steady State + One Pulse</a:t>
            </a:r>
          </a:p>
          <a:p>
            <a:r>
              <a:rPr lang="en-US" u="sng" dirty="0"/>
              <a:t>35mm </a:t>
            </a:r>
            <a:r>
              <a:rPr lang="en-US" u="sng" dirty="0" err="1"/>
              <a:t>centre</a:t>
            </a:r>
            <a:r>
              <a:rPr lang="en-US" u="sng" dirty="0"/>
              <a:t> beam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2124265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D47E0D4-9516-3582-C5F4-D6C88AD76F0F}"/>
              </a:ext>
            </a:extLst>
          </p:cNvPr>
          <p:cNvCxnSpPr/>
          <p:nvPr/>
        </p:nvCxnSpPr>
        <p:spPr>
          <a:xfrm>
            <a:off x="10249096" y="3822705"/>
            <a:ext cx="0" cy="1512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75A6920-A2ED-0A76-68BC-C32A4F9D45D6}"/>
              </a:ext>
            </a:extLst>
          </p:cNvPr>
          <p:cNvSpPr/>
          <p:nvPr/>
        </p:nvSpPr>
        <p:spPr>
          <a:xfrm>
            <a:off x="7886797" y="2273993"/>
            <a:ext cx="1440159" cy="78073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2FBFF2"/>
                </a:solidFill>
              </a:rPr>
              <a:t>Sweep</a:t>
            </a:r>
            <a:endParaRPr lang="en-GB" sz="1600" dirty="0">
              <a:solidFill>
                <a:srgbClr val="2FBFF2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AA1C558-9ADF-872F-CE2C-89F3FF129799}"/>
              </a:ext>
            </a:extLst>
          </p:cNvPr>
          <p:cNvSpPr/>
          <p:nvPr/>
        </p:nvSpPr>
        <p:spPr>
          <a:xfrm>
            <a:off x="2584516" y="2262084"/>
            <a:ext cx="1440159" cy="78073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accent3"/>
                </a:solidFill>
              </a:rPr>
              <a:t>Diluted beam</a:t>
            </a:r>
            <a:endParaRPr lang="en-GB" sz="1600" dirty="0"/>
          </a:p>
        </p:txBody>
      </p:sp>
      <p:pic>
        <p:nvPicPr>
          <p:cNvPr id="8" name="Picture 7" descr="A blue circle with a blue center&#10;&#10;Description automatically generated">
            <a:extLst>
              <a:ext uri="{FF2B5EF4-FFF2-40B4-BE49-F238E27FC236}">
                <a16:creationId xmlns:a16="http://schemas.microsoft.com/office/drawing/2014/main" id="{EB09AF3B-0639-AB59-29E5-5D1884DD2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362" y="1769672"/>
            <a:ext cx="1800520" cy="1814709"/>
          </a:xfrm>
          <a:prstGeom prst="rect">
            <a:avLst/>
          </a:prstGeom>
        </p:spPr>
      </p:pic>
      <p:pic>
        <p:nvPicPr>
          <p:cNvPr id="9" name="Picture 8" descr="A blue circle with green and yellow circles&#10;&#10;Description automatically generated">
            <a:extLst>
              <a:ext uri="{FF2B5EF4-FFF2-40B4-BE49-F238E27FC236}">
                <a16:creationId xmlns:a16="http://schemas.microsoft.com/office/drawing/2014/main" id="{7E027D67-CC5E-8AD1-5E9F-DB5537EE5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8343" y="1617343"/>
            <a:ext cx="2138908" cy="19670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47F396A-EF08-5721-9BA4-3752C592215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1931"/>
          <a:stretch/>
        </p:blipFill>
        <p:spPr>
          <a:xfrm>
            <a:off x="960166" y="3692235"/>
            <a:ext cx="3099531" cy="206199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F4F3497-8ED2-B1B8-5028-807DC7BA201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8211" r="51050"/>
          <a:stretch/>
        </p:blipFill>
        <p:spPr>
          <a:xfrm>
            <a:off x="8235769" y="3719332"/>
            <a:ext cx="3073419" cy="2007797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75148051-493B-7CE0-D5A6-FDF112150178}"/>
              </a:ext>
            </a:extLst>
          </p:cNvPr>
          <p:cNvGrpSpPr/>
          <p:nvPr/>
        </p:nvGrpSpPr>
        <p:grpSpPr>
          <a:xfrm>
            <a:off x="4295800" y="2906383"/>
            <a:ext cx="3563065" cy="2508219"/>
            <a:chOff x="8221709" y="3646859"/>
            <a:chExt cx="3326389" cy="2273634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8108F85-E0B1-8B6D-A940-7071D26F9CEB}"/>
                </a:ext>
              </a:extLst>
            </p:cNvPr>
            <p:cNvGrpSpPr/>
            <p:nvPr/>
          </p:nvGrpSpPr>
          <p:grpSpPr>
            <a:xfrm>
              <a:off x="8221709" y="3646859"/>
              <a:ext cx="3326389" cy="2273634"/>
              <a:chOff x="5708336" y="4060573"/>
              <a:chExt cx="3326389" cy="2273634"/>
            </a:xfrm>
            <a:solidFill>
              <a:schemeClr val="bg1"/>
            </a:solidFill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95C5659-2AE0-B1AA-DFDE-A1063FAF92C2}"/>
                  </a:ext>
                </a:extLst>
              </p:cNvPr>
              <p:cNvSpPr/>
              <p:nvPr/>
            </p:nvSpPr>
            <p:spPr>
              <a:xfrm>
                <a:off x="6726791" y="6077103"/>
                <a:ext cx="2307934" cy="2571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200" dirty="0">
                    <a:solidFill>
                      <a:schemeClr val="tx2"/>
                    </a:solidFill>
                  </a:rPr>
                  <a:t>Position in radial axis [mm]</a:t>
                </a:r>
                <a:endParaRPr lang="en-GB" sz="12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FBABF7F8-924D-842A-BD56-9E5A027222C5}"/>
                  </a:ext>
                </a:extLst>
              </p:cNvPr>
              <p:cNvSpPr/>
              <p:nvPr/>
            </p:nvSpPr>
            <p:spPr>
              <a:xfrm rot="16200000">
                <a:off x="5277760" y="5082830"/>
                <a:ext cx="1731442" cy="2571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2"/>
                    </a:solidFill>
                  </a:rPr>
                  <a:t>Temperature [°C]</a:t>
                </a:r>
                <a:endParaRPr lang="en-GB" sz="12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99151F5B-3F09-3930-97F8-48CCE39790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72033" y="4455326"/>
                <a:ext cx="2328127" cy="1674203"/>
              </a:xfrm>
              <a:prstGeom prst="rect">
                <a:avLst/>
              </a:prstGeom>
              <a:grpFill/>
            </p:spPr>
          </p:pic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DFB8793E-F910-307A-54D4-66FD25A921A3}"/>
                  </a:ext>
                </a:extLst>
              </p:cNvPr>
              <p:cNvSpPr/>
              <p:nvPr/>
            </p:nvSpPr>
            <p:spPr>
              <a:xfrm>
                <a:off x="5708336" y="4060573"/>
                <a:ext cx="2223636" cy="232661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/>
                    </a:solidFill>
                  </a:rPr>
                  <a:t>Maximum Temperature in Block 6 </a:t>
                </a:r>
                <a:endParaRPr lang="en-GB" sz="105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A2CFD0E2-55B8-BC05-EDF1-CD382D30A5C9}"/>
                </a:ext>
              </a:extLst>
            </p:cNvPr>
            <p:cNvSpPr/>
            <p:nvPr/>
          </p:nvSpPr>
          <p:spPr>
            <a:xfrm>
              <a:off x="10344047" y="4229516"/>
              <a:ext cx="1116802" cy="40686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50" b="1" dirty="0">
                  <a:solidFill>
                    <a:schemeClr val="accent3"/>
                  </a:solidFill>
                </a:rPr>
                <a:t>Diluted beam</a:t>
              </a:r>
              <a:br>
                <a:rPr lang="en-US" sz="1050" b="1" dirty="0">
                  <a:solidFill>
                    <a:schemeClr val="accent3"/>
                  </a:solidFill>
                </a:rPr>
              </a:br>
              <a:r>
                <a:rPr lang="en-US" sz="1050" b="1" dirty="0">
                  <a:solidFill>
                    <a:srgbClr val="2FBFF2"/>
                  </a:solidFill>
                </a:rPr>
                <a:t>Sweep</a:t>
              </a:r>
              <a:endParaRPr lang="en-GB" sz="1050" dirty="0">
                <a:solidFill>
                  <a:srgbClr val="2FBFF2"/>
                </a:solidFill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93A38CE2-D0EA-21B1-0C79-5B20341EDF5E}"/>
              </a:ext>
            </a:extLst>
          </p:cNvPr>
          <p:cNvSpPr/>
          <p:nvPr/>
        </p:nvSpPr>
        <p:spPr>
          <a:xfrm>
            <a:off x="9024074" y="3954407"/>
            <a:ext cx="1908211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Max Temp: </a:t>
            </a:r>
            <a:r>
              <a:rPr lang="en-US" sz="1400" b="1" dirty="0">
                <a:solidFill>
                  <a:schemeClr val="tx2"/>
                </a:solidFill>
              </a:rPr>
              <a:t>700 °C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F9AEE13-02A5-0E02-8533-F719385EA3A3}"/>
              </a:ext>
            </a:extLst>
          </p:cNvPr>
          <p:cNvSpPr/>
          <p:nvPr/>
        </p:nvSpPr>
        <p:spPr>
          <a:xfrm>
            <a:off x="1630410" y="4138804"/>
            <a:ext cx="1908211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Max Temp: </a:t>
            </a:r>
            <a:r>
              <a:rPr lang="en-US" sz="1400" b="1" dirty="0">
                <a:solidFill>
                  <a:schemeClr val="tx2"/>
                </a:solidFill>
              </a:rPr>
              <a:t>900 °C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D2CFDC63-D2B6-7C83-CEE6-97B2C7073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b="1" dirty="0">
                <a:effectLst/>
                <a:latin typeface="Helvetica Neue"/>
              </a:rPr>
              <a:t>WP</a:t>
            </a:r>
            <a:r>
              <a:rPr lang="en-GB" dirty="0">
                <a:latin typeface="Helvetica Neue"/>
              </a:rPr>
              <a:t>3</a:t>
            </a:r>
            <a:r>
              <a:rPr lang="en-GB" b="1" dirty="0">
                <a:effectLst/>
                <a:latin typeface="Helvetica Neue"/>
              </a:rPr>
              <a:t> – BDF Target design</a:t>
            </a:r>
            <a:endParaRPr lang="en-CH" dirty="0">
              <a:latin typeface="Helvetica Neue"/>
            </a:endParaRPr>
          </a:p>
        </p:txBody>
      </p:sp>
      <p:sp>
        <p:nvSpPr>
          <p:cNvPr id="20" name="Title 2">
            <a:extLst>
              <a:ext uri="{FF2B5EF4-FFF2-40B4-BE49-F238E27FC236}">
                <a16:creationId xmlns:a16="http://schemas.microsoft.com/office/drawing/2014/main" id="{4E21BD66-A932-E475-D9CD-D1AF800382CC}"/>
              </a:ext>
            </a:extLst>
          </p:cNvPr>
          <p:cNvSpPr txBox="1">
            <a:spLocks/>
          </p:cNvSpPr>
          <p:nvPr/>
        </p:nvSpPr>
        <p:spPr bwMode="auto">
          <a:xfrm>
            <a:off x="434011" y="980151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i="1" dirty="0">
                <a:latin typeface="Helvetica Neue"/>
              </a:rPr>
              <a:t>Alternative design – TZM&amp;W blocks, TZM shell</a:t>
            </a:r>
            <a:endParaRPr lang="en-CH" sz="3000" i="1" dirty="0">
              <a:latin typeface="Helvetica Neue"/>
            </a:endParaRPr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CA55BDDF-0DE5-1846-0E72-7DAFD92E5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z="1400" dirty="0"/>
              <a:t>HI-ECN3 BDF Target &amp; target complex initial review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63CC14-9275-A520-5996-63B9688CB436}"/>
              </a:ext>
            </a:extLst>
          </p:cNvPr>
          <p:cNvSpPr/>
          <p:nvPr/>
        </p:nvSpPr>
        <p:spPr>
          <a:xfrm>
            <a:off x="4761906" y="3340187"/>
            <a:ext cx="375207" cy="156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1000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C1222F-C037-D97B-E1DB-1674981BAFCF}"/>
              </a:ext>
            </a:extLst>
          </p:cNvPr>
          <p:cNvSpPr/>
          <p:nvPr/>
        </p:nvSpPr>
        <p:spPr>
          <a:xfrm>
            <a:off x="4743774" y="4961499"/>
            <a:ext cx="375207" cy="156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0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F2CE7B-205D-82A4-143C-4A1C2F47D834}"/>
              </a:ext>
            </a:extLst>
          </p:cNvPr>
          <p:cNvSpPr/>
          <p:nvPr/>
        </p:nvSpPr>
        <p:spPr>
          <a:xfrm>
            <a:off x="6885417" y="5039755"/>
            <a:ext cx="375207" cy="156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120</a:t>
            </a:r>
            <a:endParaRPr lang="en-GB" sz="1200" dirty="0">
              <a:solidFill>
                <a:schemeClr val="tx2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9517827-ED15-517F-7EA9-6E3AB7ECF0BB}"/>
              </a:ext>
            </a:extLst>
          </p:cNvPr>
          <p:cNvGrpSpPr/>
          <p:nvPr/>
        </p:nvGrpSpPr>
        <p:grpSpPr>
          <a:xfrm>
            <a:off x="5677694" y="-306927"/>
            <a:ext cx="6996050" cy="987640"/>
            <a:chOff x="5677694" y="-306927"/>
            <a:chExt cx="6996050" cy="98764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498DCC0-D107-9A90-293A-42A25234DDB4}"/>
                </a:ext>
              </a:extLst>
            </p:cNvPr>
            <p:cNvSpPr/>
            <p:nvPr/>
          </p:nvSpPr>
          <p:spPr>
            <a:xfrm rot="568665">
              <a:off x="8556001" y="221281"/>
              <a:ext cx="4117743" cy="459432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PREMATURE MODELS</a:t>
              </a:r>
              <a:br>
                <a:rPr lang="en-US" sz="1200" b="1" dirty="0">
                  <a:solidFill>
                    <a:schemeClr val="bg1"/>
                  </a:solidFill>
                </a:rPr>
              </a:br>
              <a:r>
                <a:rPr lang="en-US" sz="1200" dirty="0"/>
                <a:t>with assumptions and simplifications</a:t>
              </a:r>
              <a:endParaRPr lang="en-GB" sz="120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915F5C8-AD0C-955A-901F-E428ADE2B965}"/>
                </a:ext>
              </a:extLst>
            </p:cNvPr>
            <p:cNvSpPr/>
            <p:nvPr/>
          </p:nvSpPr>
          <p:spPr>
            <a:xfrm rot="568665">
              <a:off x="5677694" y="-306927"/>
              <a:ext cx="3528780" cy="459432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3B04B1C-180E-6059-C2D3-58FAA07F5673}"/>
              </a:ext>
            </a:extLst>
          </p:cNvPr>
          <p:cNvSpPr txBox="1"/>
          <p:nvPr/>
        </p:nvSpPr>
        <p:spPr bwMode="auto">
          <a:xfrm>
            <a:off x="4761906" y="1571419"/>
            <a:ext cx="355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/>
              <a:t>Transient models</a:t>
            </a:r>
            <a:endParaRPr lang="en-GB" sz="2000" u="sng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50C7F53-9076-B1CD-8C1C-123286CD76C9}"/>
              </a:ext>
            </a:extLst>
          </p:cNvPr>
          <p:cNvSpPr/>
          <p:nvPr/>
        </p:nvSpPr>
        <p:spPr>
          <a:xfrm>
            <a:off x="5342110" y="5311518"/>
            <a:ext cx="1908211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At plane of location of highest temperature</a:t>
            </a:r>
            <a:endParaRPr lang="en-GB" sz="1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209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180184</TotalTime>
  <Words>2154</Words>
  <Application>Microsoft Office PowerPoint</Application>
  <DocSecurity>0</DocSecurity>
  <PresentationFormat>Widescreen</PresentationFormat>
  <Paragraphs>350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Arial Narrow</vt:lpstr>
      <vt:lpstr>Calibri</vt:lpstr>
      <vt:lpstr>Cambria Math</vt:lpstr>
      <vt:lpstr>Helvetica Neue</vt:lpstr>
      <vt:lpstr>Wingdings</vt:lpstr>
      <vt:lpstr>Office Theme</vt:lpstr>
      <vt:lpstr>PowerPoint Presentation</vt:lpstr>
      <vt:lpstr>HI-ECN3 BDF target initial review</vt:lpstr>
      <vt:lpstr>WP3 – BDF Target design</vt:lpstr>
      <vt:lpstr>WP3 – BDF Alternative Target design requirements</vt:lpstr>
      <vt:lpstr>WP3 – BDF Target design</vt:lpstr>
      <vt:lpstr>WP3 – BDF Target design</vt:lpstr>
      <vt:lpstr>WP3 – BDF Target design</vt:lpstr>
      <vt:lpstr>WP3 – BDF Target design</vt:lpstr>
      <vt:lpstr>WP3 – BDF Target design</vt:lpstr>
      <vt:lpstr>WP3 – BDF Target design</vt:lpstr>
      <vt:lpstr>WP3 – BDF Target design</vt:lpstr>
      <vt:lpstr>WP3 – BDF Target design</vt:lpstr>
      <vt:lpstr>WP3 – BDF Target design</vt:lpstr>
      <vt:lpstr>WP3 – BDF Target design</vt:lpstr>
      <vt:lpstr>WP3 – BDF Target design</vt:lpstr>
      <vt:lpstr>WP3 – BDF Target design</vt:lpstr>
      <vt:lpstr>WP3 – BDF Target design</vt:lpstr>
      <vt:lpstr>WP3 – BDF Target design</vt:lpstr>
      <vt:lpstr>WP3 – BDF Target design</vt:lpstr>
      <vt:lpstr>WP3 – BDF Target design</vt:lpstr>
      <vt:lpstr>WP3 – BDF. More Alternative Target designs -Helium cooling</vt:lpstr>
      <vt:lpstr>Target Alternative Designs testing</vt:lpstr>
      <vt:lpstr>Conclusions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Michael Wiliam Parkin</cp:lastModifiedBy>
  <cp:revision>136</cp:revision>
  <dcterms:created xsi:type="dcterms:W3CDTF">2021-11-08T12:53:02Z</dcterms:created>
  <dcterms:modified xsi:type="dcterms:W3CDTF">2024-04-29T06:50:02Z</dcterms:modified>
  <cp:category/>
  <dc:identifier/>
  <cp:contentStatus/>
  <dc:language/>
  <cp:version/>
</cp:coreProperties>
</file>