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402" r:id="rId3"/>
    <p:sldId id="403" r:id="rId4"/>
    <p:sldId id="281" r:id="rId5"/>
    <p:sldId id="401" r:id="rId6"/>
    <p:sldId id="1679" r:id="rId7"/>
    <p:sldId id="282" r:id="rId8"/>
    <p:sldId id="296" r:id="rId9"/>
    <p:sldId id="370" r:id="rId10"/>
    <p:sldId id="386" r:id="rId11"/>
    <p:sldId id="371" r:id="rId12"/>
    <p:sldId id="372" r:id="rId13"/>
    <p:sldId id="373" r:id="rId14"/>
    <p:sldId id="374" r:id="rId15"/>
    <p:sldId id="375" r:id="rId16"/>
    <p:sldId id="377" r:id="rId17"/>
    <p:sldId id="378" r:id="rId18"/>
    <p:sldId id="379" r:id="rId19"/>
    <p:sldId id="380" r:id="rId20"/>
    <p:sldId id="376" r:id="rId21"/>
    <p:sldId id="381" r:id="rId22"/>
    <p:sldId id="382" r:id="rId23"/>
    <p:sldId id="383" r:id="rId24"/>
    <p:sldId id="384" r:id="rId25"/>
    <p:sldId id="385" r:id="rId26"/>
    <p:sldId id="369" r:id="rId27"/>
    <p:sldId id="257" r:id="rId28"/>
    <p:sldId id="289" r:id="rId29"/>
    <p:sldId id="1681" r:id="rId30"/>
    <p:sldId id="1680" r:id="rId31"/>
    <p:sldId id="278" r:id="rId32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 varScale="1">
        <p:scale>
          <a:sx n="86" d="100"/>
          <a:sy n="86" d="100"/>
        </p:scale>
        <p:origin x="341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1842C-EA99-43C7-90AC-25EB5665E1D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08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E2012-9AAB-2650-F5DD-BB8823A46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9821DC-F52A-9B61-1284-C8960F3D4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E6971-CCD1-8915-9A4A-AC106B4CE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55277-F432-777C-A9DD-8B4831B44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Target complex introduction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E93EED-C304-BBA4-62CA-196CBA7CD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050F-8752-4965-85FD-D0F1A54175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541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5FA37-536E-A11F-B889-6F844E635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28F32C-1909-7992-8411-739C1536C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BD6ECF-0607-35D7-FAAD-266BF96DD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Target complex introduction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91406A-676C-0E36-1536-7B3080D4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8050F-8752-4965-85FD-D0F1A54175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32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Target complex introduction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>
            <a:biLevel thresh="25000"/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</p:sldLayoutIdLst>
  <p:hf sldNum="0"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Target complex introduction</a:t>
            </a:r>
            <a:br>
              <a:rPr lang="en-GB" b="1" dirty="0"/>
            </a:br>
            <a:r>
              <a:rPr lang="en-GB" sz="2800" b="0" dirty="0"/>
              <a:t>HI-ECN3 BDF target &amp; target complex initial review</a:t>
            </a:r>
            <a:endParaRPr b="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7" y="5180371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fr-CH" sz="1800" dirty="0"/>
              <a:t>Jean-Louis GRENARD – WP4</a:t>
            </a:r>
          </a:p>
          <a:p>
            <a:pPr>
              <a:defRPr/>
            </a:pPr>
            <a:r>
              <a:rPr lang="en-US" sz="2000" dirty="0">
                <a:latin typeface="+mj-lt"/>
              </a:rPr>
              <a:t>Acknowledgement: </a:t>
            </a:r>
            <a:r>
              <a:rPr lang="en-US" sz="2000" b="0" i="0" dirty="0">
                <a:effectLst/>
                <a:latin typeface="+mj-lt"/>
              </a:rPr>
              <a:t>J. M. Martin Ruiz, C. Ahdida, M. Calviani,</a:t>
            </a:r>
            <a:r>
              <a:rPr lang="en-US" sz="2000" dirty="0"/>
              <a:t> </a:t>
            </a:r>
            <a:r>
              <a:rPr lang="en-US" sz="2000" b="0" i="0" dirty="0">
                <a:effectLst/>
                <a:latin typeface="+mj-lt"/>
              </a:rPr>
              <a:t>R. F. Ximenes , M. Fraser, R. Jacobsson, L. Krzempek, G. Mazzola, C. Mucher</a:t>
            </a:r>
            <a:endParaRPr lang="en-US" dirty="0"/>
          </a:p>
          <a:p>
            <a:pPr algn="l">
              <a:defRPr/>
            </a:pPr>
            <a:r>
              <a:rPr lang="en-US" sz="1800" dirty="0"/>
              <a:t>29-04-2024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2A39E6-BDC7-5271-F787-D8981C1B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 Target complex integration extraction</a:t>
            </a:r>
            <a:endParaRPr lang="en-GB" dirty="0"/>
          </a:p>
        </p:txBody>
      </p:sp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0EBC6576-BB48-12EB-B16D-F3CCD9B8C6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1628800"/>
            <a:ext cx="7796952" cy="401013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C0DE0-49D1-BA06-A824-091B41AB3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105621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, pixel&#10;&#10;Description automatically generated">
            <a:extLst>
              <a:ext uri="{FF2B5EF4-FFF2-40B4-BE49-F238E27FC236}">
                <a16:creationId xmlns:a16="http://schemas.microsoft.com/office/drawing/2014/main" id="{9F8FF2D9-285A-B043-14AD-5A69360CD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27640C-7A75-888E-C2AF-69BED1C38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081183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, pixel&#10;&#10;Description automatically generated">
            <a:extLst>
              <a:ext uri="{FF2B5EF4-FFF2-40B4-BE49-F238E27FC236}">
                <a16:creationId xmlns:a16="http://schemas.microsoft.com/office/drawing/2014/main" id="{B7712A76-91E2-A985-CDEA-0DB274632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30AA09-4879-EA0C-846E-DD357FA1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533161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2314B90A-FF26-9D55-6147-CD961A396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BE46CA-E858-163B-ADDB-BB26E199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2338986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&#10;&#10;Description automatically generated">
            <a:extLst>
              <a:ext uri="{FF2B5EF4-FFF2-40B4-BE49-F238E27FC236}">
                <a16:creationId xmlns:a16="http://schemas.microsoft.com/office/drawing/2014/main" id="{70D39EB5-3088-5856-6F3B-956BF48EF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1A8945-0531-2605-9EBA-473E2B2B9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2227594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61D398CD-2EFD-D117-A2D6-2F681B4AB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A37171-4A97-9961-2690-1DFDE4F69383}"/>
              </a:ext>
            </a:extLst>
          </p:cNvPr>
          <p:cNvSpPr txBox="1"/>
          <p:nvPr/>
        </p:nvSpPr>
        <p:spPr bwMode="auto">
          <a:xfrm>
            <a:off x="9494195" y="5842812"/>
            <a:ext cx="258275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Installation of lifting </a:t>
            </a:r>
            <a:r>
              <a:rPr lang="fr-CH" dirty="0" err="1"/>
              <a:t>tool</a:t>
            </a:r>
            <a:endParaRPr lang="fr-CH" dirty="0"/>
          </a:p>
          <a:p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include</a:t>
            </a:r>
            <a:r>
              <a:rPr lang="fr-CH" dirty="0"/>
              <a:t> </a:t>
            </a:r>
            <a:r>
              <a:rPr lang="fr-CH" dirty="0" err="1"/>
              <a:t>shielding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A7537-DCD7-D649-63F2-8C6E3771B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23964391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5D9F8EDB-0BCD-B9A8-A728-E0DCE6168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4F741A-C986-4C9C-C0EB-55150DCEC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648880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, pixel&#10;&#10;Description automatically generated">
            <a:extLst>
              <a:ext uri="{FF2B5EF4-FFF2-40B4-BE49-F238E27FC236}">
                <a16:creationId xmlns:a16="http://schemas.microsoft.com/office/drawing/2014/main" id="{CC2E5644-E7A8-6D2C-BE9D-6919B7FA04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992314-B400-F5EF-DF4F-A19A49191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16120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, pixel&#10;&#10;Description automatically generated">
            <a:extLst>
              <a:ext uri="{FF2B5EF4-FFF2-40B4-BE49-F238E27FC236}">
                <a16:creationId xmlns:a16="http://schemas.microsoft.com/office/drawing/2014/main" id="{8F3D86D5-BB9B-DA2A-7002-5FA7FFAD4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D8C276-6BE2-560E-5921-8CC7A6B9F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452846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, pixel&#10;&#10;Description automatically generated">
            <a:extLst>
              <a:ext uri="{FF2B5EF4-FFF2-40B4-BE49-F238E27FC236}">
                <a16:creationId xmlns:a16="http://schemas.microsoft.com/office/drawing/2014/main" id="{4DE512AF-B6E9-6F69-1323-7C93894BF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DEEB80-94A2-8329-6224-240361493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106058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22AEF2-2BE7-A4FF-1DDD-BAEB55017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Set the scene with the current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Highlight the key challenges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Detail ongoing and foreseen studies during the TDR phase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Identification of missing or unclear areas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Needs of technologies development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AE82AE-1A8C-D157-B1D9-98727364A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</a:t>
            </a:r>
            <a:r>
              <a:rPr lang="fr-CH" dirty="0" err="1"/>
              <a:t>presentations</a:t>
            </a:r>
            <a:r>
              <a:rPr lang="fr-CH" dirty="0"/>
              <a:t> - goal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DF8C25-E35D-0E32-A2F4-27C255B9A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4444135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89840DB7-0DE6-0CC5-7FEF-41524BA41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B47CD2-0A49-813F-E449-76BFD50D4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1571202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&#10;&#10;Description automatically generated">
            <a:extLst>
              <a:ext uri="{FF2B5EF4-FFF2-40B4-BE49-F238E27FC236}">
                <a16:creationId xmlns:a16="http://schemas.microsoft.com/office/drawing/2014/main" id="{701682B1-CC8D-C567-1E94-6B7376B0E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806E97-3619-31E4-97D2-73C031C3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13024523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screenshot, LEGO&#10;&#10;Description automatically generated">
            <a:extLst>
              <a:ext uri="{FF2B5EF4-FFF2-40B4-BE49-F238E27FC236}">
                <a16:creationId xmlns:a16="http://schemas.microsoft.com/office/drawing/2014/main" id="{194281D8-204C-9FCE-C576-322F061E0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C2EEF-D5B1-D913-3F51-CC3A9A818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26380792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1FAB26E3-2ABF-0863-045A-EEA89B90D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E397DC-41CF-ECF3-70DE-2660A8BFE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12889584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EGO&#10;&#10;Description automatically generated">
            <a:extLst>
              <a:ext uri="{FF2B5EF4-FFF2-40B4-BE49-F238E27FC236}">
                <a16:creationId xmlns:a16="http://schemas.microsoft.com/office/drawing/2014/main" id="{81E36EC4-51DD-C529-C49B-03D04EEA5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A0A32C-24F6-7715-EB9E-6FF1D294E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27968428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mputer generated image of a factory&#10;&#10;Description automatically generated">
            <a:extLst>
              <a:ext uri="{FF2B5EF4-FFF2-40B4-BE49-F238E27FC236}">
                <a16:creationId xmlns:a16="http://schemas.microsoft.com/office/drawing/2014/main" id="{690D5E82-9139-6245-BE9B-DBFBED170F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700"/>
            <a:ext cx="12192000" cy="627059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4766B3-255D-B81C-E729-4DCD27F11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525263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3d model of a factory&#10;&#10;Description automatically generated">
            <a:extLst>
              <a:ext uri="{FF2B5EF4-FFF2-40B4-BE49-F238E27FC236}">
                <a16:creationId xmlns:a16="http://schemas.microsoft.com/office/drawing/2014/main" id="{3DA7B32B-94B8-AAC5-4F47-2C7CA4432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226913"/>
            <a:ext cx="11416227" cy="5871603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69CB0CDC-2B8F-7189-52DE-86C1725EC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Space</a:t>
            </a:r>
            <a:r>
              <a:rPr lang="fr-CH" dirty="0"/>
              <a:t> </a:t>
            </a:r>
            <a:r>
              <a:rPr lang="fr-CH" dirty="0" err="1"/>
              <a:t>requirement</a:t>
            </a:r>
            <a:r>
              <a:rPr lang="fr-CH" dirty="0"/>
              <a:t> for </a:t>
            </a:r>
            <a:r>
              <a:rPr lang="fr-CH" dirty="0" err="1"/>
              <a:t>target</a:t>
            </a:r>
            <a:r>
              <a:rPr lang="fr-CH" dirty="0"/>
              <a:t> exchange</a:t>
            </a:r>
            <a:endParaRPr lang="en-GB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51CFFE78-6C75-91C0-046D-E6D2235BAC34}"/>
              </a:ext>
            </a:extLst>
          </p:cNvPr>
          <p:cNvCxnSpPr>
            <a:cxnSpLocks/>
          </p:cNvCxnSpPr>
          <p:nvPr/>
        </p:nvCxnSpPr>
        <p:spPr>
          <a:xfrm flipV="1">
            <a:off x="1108953" y="1040331"/>
            <a:ext cx="8158264" cy="194672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F787341-E0C8-14C6-06B6-172DA8B39079}"/>
              </a:ext>
            </a:extLst>
          </p:cNvPr>
          <p:cNvSpPr txBox="1"/>
          <p:nvPr/>
        </p:nvSpPr>
        <p:spPr bwMode="auto">
          <a:xfrm>
            <a:off x="4461753" y="1338646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~30m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EB582-3AD1-AF47-CE7C-7B87F8C2F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99281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9"/>
    </mc:Choice>
    <mc:Fallback xmlns="">
      <p:transition spd="slow" advTm="2099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building&#10;&#10;Description automatically generated">
            <a:extLst>
              <a:ext uri="{FF2B5EF4-FFF2-40B4-BE49-F238E27FC236}">
                <a16:creationId xmlns:a16="http://schemas.microsoft.com/office/drawing/2014/main" id="{7C1089BA-E15D-5005-780D-270F4B495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9898" y="3629455"/>
            <a:ext cx="4076688" cy="20967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878EDB-5CC3-8FB9-42A2-16BF42E19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target service 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4531C-8158-12F0-FB72-0C7BC2D61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31820"/>
            <a:ext cx="8641744" cy="5108723"/>
          </a:xfrm>
        </p:spPr>
        <p:txBody>
          <a:bodyPr/>
          <a:lstStyle/>
          <a:p>
            <a:r>
              <a:rPr lang="en-GB" sz="2000" dirty="0"/>
              <a:t>Nuclear ventilation system of the target complex</a:t>
            </a:r>
          </a:p>
          <a:p>
            <a:pPr lvl="1"/>
            <a:r>
              <a:rPr lang="en-GB" sz="1800" dirty="0"/>
              <a:t>Air handling units, filters, dehumidifiers (outside)</a:t>
            </a:r>
          </a:p>
          <a:p>
            <a:r>
              <a:rPr lang="en-GB" sz="2000" dirty="0"/>
              <a:t>Target cooling systems</a:t>
            </a:r>
          </a:p>
          <a:p>
            <a:pPr lvl="1"/>
            <a:r>
              <a:rPr lang="en-GB" sz="1800" dirty="0"/>
              <a:t>Pumps, Filters, Heat exchanger, Cooling instrumentation, He circulation system (target primary confinement)</a:t>
            </a:r>
          </a:p>
          <a:p>
            <a:r>
              <a:rPr lang="en-GB" sz="2000" dirty="0"/>
              <a:t>Target controls systems</a:t>
            </a:r>
          </a:p>
          <a:p>
            <a:pPr lvl="1"/>
            <a:r>
              <a:rPr lang="en-GB" sz="1800" dirty="0"/>
              <a:t>Target monitoring (sensors), Target control valves, vacuum vessel confinement</a:t>
            </a:r>
          </a:p>
          <a:p>
            <a:pPr marL="0" lvl="1" indent="0">
              <a:buNone/>
            </a:pPr>
            <a:r>
              <a:rPr lang="en-GB" sz="2000" b="1" dirty="0"/>
              <a:t>Service cell</a:t>
            </a:r>
          </a:p>
          <a:p>
            <a:r>
              <a:rPr lang="en-GB" sz="2000" dirty="0"/>
              <a:t>Evaporator</a:t>
            </a:r>
          </a:p>
          <a:p>
            <a:r>
              <a:rPr lang="en-GB" sz="2000" dirty="0"/>
              <a:t>Electrical distribution system</a:t>
            </a:r>
          </a:p>
          <a:p>
            <a:r>
              <a:rPr lang="en-GB" sz="2000" dirty="0"/>
              <a:t>~700m²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F0A08B-928E-4785-1AAA-DF41962557D4}"/>
              </a:ext>
            </a:extLst>
          </p:cNvPr>
          <p:cNvGrpSpPr/>
          <p:nvPr/>
        </p:nvGrpSpPr>
        <p:grpSpPr>
          <a:xfrm>
            <a:off x="8843487" y="177956"/>
            <a:ext cx="3229177" cy="2937136"/>
            <a:chOff x="7065456" y="1580644"/>
            <a:chExt cx="4944210" cy="3406403"/>
          </a:xfrm>
        </p:grpSpPr>
        <p:pic>
          <p:nvPicPr>
            <p:cNvPr id="1026" name="Picture 4">
              <a:extLst>
                <a:ext uri="{FF2B5EF4-FFF2-40B4-BE49-F238E27FC236}">
                  <a16:creationId xmlns:a16="http://schemas.microsoft.com/office/drawing/2014/main" id="{4E60B620-A86E-F0B4-AF03-10FD8708E1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5456" y="1580644"/>
              <a:ext cx="4944210" cy="3406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BD8B5A2-8277-ED57-F365-296EC6001422}"/>
                </a:ext>
              </a:extLst>
            </p:cNvPr>
            <p:cNvSpPr/>
            <p:nvPr/>
          </p:nvSpPr>
          <p:spPr>
            <a:xfrm rot="18758814">
              <a:off x="8114022" y="2275466"/>
              <a:ext cx="1696236" cy="81468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DB8E8D1-74BB-FA59-AD2B-B47ED7F5A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5233166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print of a building&#10;&#10;Description automatically generated">
            <a:extLst>
              <a:ext uri="{FF2B5EF4-FFF2-40B4-BE49-F238E27FC236}">
                <a16:creationId xmlns:a16="http://schemas.microsoft.com/office/drawing/2014/main" id="{9DEB5EEB-352E-E47C-5345-244AA19F1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167" y="1011006"/>
            <a:ext cx="9016110" cy="46371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CDD6B6-0BC6-D200-F64D-D1C2E976D625}"/>
              </a:ext>
            </a:extLst>
          </p:cNvPr>
          <p:cNvSpPr txBox="1"/>
          <p:nvPr/>
        </p:nvSpPr>
        <p:spPr>
          <a:xfrm>
            <a:off x="515626" y="4776756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Shielded buffer zone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D91275-53A4-C9D3-697D-87F1BB07B903}"/>
              </a:ext>
            </a:extLst>
          </p:cNvPr>
          <p:cNvSpPr txBox="1"/>
          <p:nvPr/>
        </p:nvSpPr>
        <p:spPr>
          <a:xfrm>
            <a:off x="260773" y="1798321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Material access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B5E8F7-CDF3-17A1-DC8E-ECDCEA2AC15D}"/>
              </a:ext>
            </a:extLst>
          </p:cNvPr>
          <p:cNvSpPr txBox="1"/>
          <p:nvPr/>
        </p:nvSpPr>
        <p:spPr>
          <a:xfrm>
            <a:off x="9834945" y="106341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Cooling equipment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2CA26-E7B3-1094-5A29-EA80F502864F}"/>
              </a:ext>
            </a:extLst>
          </p:cNvPr>
          <p:cNvSpPr txBox="1"/>
          <p:nvPr/>
        </p:nvSpPr>
        <p:spPr>
          <a:xfrm>
            <a:off x="4189353" y="5699206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 cell</a:t>
            </a:r>
          </a:p>
          <a:p>
            <a:r>
              <a:rPr lang="en-GB" dirty="0"/>
              <a:t>with a movable roof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940104-5382-9625-C262-77E6D3000CEA}"/>
              </a:ext>
            </a:extLst>
          </p:cNvPr>
          <p:cNvCxnSpPr>
            <a:cxnSpLocks/>
          </p:cNvCxnSpPr>
          <p:nvPr/>
        </p:nvCxnSpPr>
        <p:spPr>
          <a:xfrm>
            <a:off x="1971040" y="1982987"/>
            <a:ext cx="2785205" cy="1610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CB90D7-A542-A91C-13B2-14E1E44B6F3F}"/>
              </a:ext>
            </a:extLst>
          </p:cNvPr>
          <p:cNvCxnSpPr>
            <a:cxnSpLocks/>
          </p:cNvCxnSpPr>
          <p:nvPr/>
        </p:nvCxnSpPr>
        <p:spPr>
          <a:xfrm flipV="1">
            <a:off x="2785693" y="4359341"/>
            <a:ext cx="1970552" cy="524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D5492A-0F83-DADF-24C2-D6E891C0305E}"/>
              </a:ext>
            </a:extLst>
          </p:cNvPr>
          <p:cNvCxnSpPr>
            <a:cxnSpLocks/>
          </p:cNvCxnSpPr>
          <p:nvPr/>
        </p:nvCxnSpPr>
        <p:spPr>
          <a:xfrm flipV="1">
            <a:off x="5584983" y="3630304"/>
            <a:ext cx="897704" cy="2173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38F5D-6874-56F8-2DAC-5453B6F59436}"/>
              </a:ext>
            </a:extLst>
          </p:cNvPr>
          <p:cNvCxnSpPr>
            <a:cxnSpLocks/>
          </p:cNvCxnSpPr>
          <p:nvPr/>
        </p:nvCxnSpPr>
        <p:spPr>
          <a:xfrm flipH="1">
            <a:off x="6976535" y="1371600"/>
            <a:ext cx="2929465" cy="384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7604E52-B0E4-4D4A-99BC-1D10CF2A651C}"/>
              </a:ext>
            </a:extLst>
          </p:cNvPr>
          <p:cNvSpPr txBox="1"/>
          <p:nvPr/>
        </p:nvSpPr>
        <p:spPr>
          <a:xfrm>
            <a:off x="7444162" y="6526597"/>
            <a:ext cx="4567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*</a:t>
            </a:r>
            <a:r>
              <a:rPr lang="fr-CH" dirty="0" err="1"/>
              <a:t>equipement</a:t>
            </a:r>
            <a:r>
              <a:rPr lang="fr-CH" dirty="0"/>
              <a:t> </a:t>
            </a:r>
            <a:r>
              <a:rPr lang="fr-CH" dirty="0" err="1"/>
              <a:t>shown</a:t>
            </a:r>
            <a:r>
              <a:rPr lang="fr-CH" dirty="0"/>
              <a:t> </a:t>
            </a:r>
            <a:r>
              <a:rPr lang="fr-CH" dirty="0" err="1"/>
              <a:t>based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ECN4 design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E4F58CC-CF78-9BAC-0F51-C8201133C717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8951843" y="1690688"/>
            <a:ext cx="1253821" cy="31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219CD5A-922E-80E9-C2D8-F25299126009}"/>
              </a:ext>
            </a:extLst>
          </p:cNvPr>
          <p:cNvSpPr txBox="1"/>
          <p:nvPr/>
        </p:nvSpPr>
        <p:spPr>
          <a:xfrm>
            <a:off x="10205664" y="1825110"/>
            <a:ext cx="1406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Control racks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C5F0B7-DBE4-F34C-96DB-E6B3D3DBC33D}"/>
              </a:ext>
            </a:extLst>
          </p:cNvPr>
          <p:cNvSpPr txBox="1"/>
          <p:nvPr/>
        </p:nvSpPr>
        <p:spPr>
          <a:xfrm>
            <a:off x="10131877" y="3857456"/>
            <a:ext cx="230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Hotcell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A30FC7-7A54-E446-F814-762B512397B2}"/>
              </a:ext>
            </a:extLst>
          </p:cNvPr>
          <p:cNvCxnSpPr>
            <a:cxnSpLocks/>
          </p:cNvCxnSpPr>
          <p:nvPr/>
        </p:nvCxnSpPr>
        <p:spPr>
          <a:xfrm flipH="1">
            <a:off x="8005161" y="4055469"/>
            <a:ext cx="2126716" cy="303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C720DA-C902-D916-657D-4F5D0644FC72}"/>
              </a:ext>
            </a:extLst>
          </p:cNvPr>
          <p:cNvSpPr txBox="1"/>
          <p:nvPr/>
        </p:nvSpPr>
        <p:spPr>
          <a:xfrm>
            <a:off x="239280" y="3259828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New lorry access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886AD4-9F82-85EA-609C-2FACFE9AA31B}"/>
              </a:ext>
            </a:extLst>
          </p:cNvPr>
          <p:cNvCxnSpPr>
            <a:cxnSpLocks/>
          </p:cNvCxnSpPr>
          <p:nvPr/>
        </p:nvCxnSpPr>
        <p:spPr>
          <a:xfrm flipV="1">
            <a:off x="1860315" y="3248167"/>
            <a:ext cx="2083888" cy="83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61A7851-7FE3-C1EA-923D-7AA93ED35B26}"/>
              </a:ext>
            </a:extLst>
          </p:cNvPr>
          <p:cNvSpPr txBox="1"/>
          <p:nvPr/>
        </p:nvSpPr>
        <p:spPr>
          <a:xfrm>
            <a:off x="1207046" y="5699967"/>
            <a:ext cx="2596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Overhead travelling crane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ACEAE23-B28E-B11C-0077-C70E5C8528D4}"/>
              </a:ext>
            </a:extLst>
          </p:cNvPr>
          <p:cNvCxnSpPr>
            <a:cxnSpLocks/>
          </p:cNvCxnSpPr>
          <p:nvPr/>
        </p:nvCxnSpPr>
        <p:spPr>
          <a:xfrm flipV="1">
            <a:off x="2646358" y="4042122"/>
            <a:ext cx="2978952" cy="1657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FE9787F5-D3B8-D135-02F2-B59DFF440F7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/>
              <a:t>Service building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45C259-1074-AFFA-D0B5-0BDAE4812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817223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EF33F3-1B28-2B3F-82C4-C86559320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6D585E-8931-E8F9-0B0F-CEC0DDB30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29" y="906464"/>
            <a:ext cx="7176120" cy="38510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F800E9-BA2B-2FF1-9414-DE50A6DD0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3551549"/>
            <a:ext cx="4794449" cy="273373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0DC9595-EF11-CAB2-8412-BF661A5B972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Service building </a:t>
            </a:r>
            <a:r>
              <a:rPr lang="fr-CH" dirty="0" err="1"/>
              <a:t>within</a:t>
            </a:r>
            <a:r>
              <a:rPr lang="fr-CH" dirty="0"/>
              <a:t> the BDF/</a:t>
            </a:r>
            <a:r>
              <a:rPr lang="fr-CH" dirty="0" err="1"/>
              <a:t>SHiP</a:t>
            </a:r>
            <a:r>
              <a:rPr lang="fr-CH" dirty="0"/>
              <a:t> </a:t>
            </a:r>
            <a:r>
              <a:rPr lang="fr-CH" dirty="0" err="1"/>
              <a:t>complex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944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D22A4E-8125-16FE-494A-BE7383805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agenda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A70E96-6BAA-62B1-B67F-7260E47FE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8" y="906464"/>
            <a:ext cx="7776864" cy="544978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B67677-B8B8-59BF-002B-A12434216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26221288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0A76A7-2786-F9F8-29B0-B3F27C91F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114290"/>
            <a:ext cx="11376025" cy="629419"/>
          </a:xfrm>
        </p:spPr>
        <p:txBody>
          <a:bodyPr/>
          <a:lstStyle/>
          <a:p>
            <a:pPr algn="ctr"/>
            <a:r>
              <a:rPr lang="en-GB" sz="3600" b="0" dirty="0"/>
              <a:t>Description of subsystems described in the next talks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5181AB-41EA-4BD5-6B56-0C5FCB131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20982811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EB5134-9C66-DB9D-10FB-0305C8541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target area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Target station which contain the target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Associated shielding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The space to perform target maintenance activities (inspections, replacement, repair…)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Remote handling equipment (crane, spreaders, mobile robots)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Confinement(s)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target service building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Air handling units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Cooling stations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Controls systems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The space to perform post irradiation examination and preparation for target (and other activated components) final disposal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58D8E6-C37F-FF84-6412-A031616EE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do </a:t>
            </a:r>
            <a:r>
              <a:rPr lang="fr-CH" dirty="0" err="1"/>
              <a:t>we</a:t>
            </a:r>
            <a:r>
              <a:rPr lang="fr-CH" dirty="0"/>
              <a:t> call Target </a:t>
            </a:r>
            <a:r>
              <a:rPr lang="fr-CH" dirty="0" err="1"/>
              <a:t>Complex</a:t>
            </a:r>
            <a:r>
              <a:rPr lang="fr-CH" dirty="0"/>
              <a:t>?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CEA9B2-FFCA-4990-A225-403B04E7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1421104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10526D3-7C91-A370-9173-51E0FC81A1BF}"/>
              </a:ext>
            </a:extLst>
          </p:cNvPr>
          <p:cNvGrpSpPr>
            <a:grpSpLocks noChangeAspect="1"/>
          </p:cNvGrpSpPr>
          <p:nvPr/>
        </p:nvGrpSpPr>
        <p:grpSpPr>
          <a:xfrm>
            <a:off x="7608168" y="188640"/>
            <a:ext cx="4338321" cy="4106114"/>
            <a:chOff x="2649382" y="372844"/>
            <a:chExt cx="6618443" cy="62641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174CECE-CDA6-4043-B73A-4FEEB6A2DF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889"/>
            <a:stretch/>
          </p:blipFill>
          <p:spPr>
            <a:xfrm>
              <a:off x="2935393" y="372844"/>
              <a:ext cx="6332432" cy="625677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859A33C-3825-A1CA-3171-6CD008D976C5}"/>
                </a:ext>
              </a:extLst>
            </p:cNvPr>
            <p:cNvSpPr txBox="1"/>
            <p:nvPr/>
          </p:nvSpPr>
          <p:spPr>
            <a:xfrm>
              <a:off x="6934200" y="2047876"/>
              <a:ext cx="1983793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/>
                <a:t>CERN</a:t>
              </a:r>
            </a:p>
            <a:p>
              <a:r>
                <a:rPr lang="fr-CH" sz="1400"/>
                <a:t>Prevessin site</a:t>
              </a:r>
              <a:endParaRPr lang="en-GB" sz="14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B8EE459-F50A-DB1B-99A2-BA1119824BF3}"/>
                </a:ext>
              </a:extLst>
            </p:cNvPr>
            <p:cNvSpPr txBox="1"/>
            <p:nvPr/>
          </p:nvSpPr>
          <p:spPr>
            <a:xfrm>
              <a:off x="3295650" y="5838825"/>
              <a:ext cx="1602295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/>
                <a:t>CERN</a:t>
              </a:r>
            </a:p>
            <a:p>
              <a:r>
                <a:rPr lang="fr-CH" sz="1400"/>
                <a:t>Meyrin site</a:t>
              </a:r>
              <a:endParaRPr lang="en-GB" sz="14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C80D5A0-5BC0-A1E5-BEFB-716E2D742745}"/>
                </a:ext>
              </a:extLst>
            </p:cNvPr>
            <p:cNvSpPr txBox="1"/>
            <p:nvPr/>
          </p:nvSpPr>
          <p:spPr>
            <a:xfrm>
              <a:off x="5696851" y="3762289"/>
              <a:ext cx="831961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/>
                <a:t>SPS</a:t>
              </a:r>
            </a:p>
            <a:p>
              <a:pPr algn="ctr"/>
              <a:r>
                <a:rPr lang="fr-CH" sz="1400"/>
                <a:t>ring</a:t>
              </a:r>
              <a:endParaRPr lang="en-GB" sz="160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8EB79CA-2FD8-012A-7D0D-C248933EFF65}"/>
                </a:ext>
              </a:extLst>
            </p:cNvPr>
            <p:cNvSpPr txBox="1"/>
            <p:nvPr/>
          </p:nvSpPr>
          <p:spPr>
            <a:xfrm>
              <a:off x="2649382" y="2130504"/>
              <a:ext cx="2634298" cy="798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/>
                <a:t>SPS extraction</a:t>
              </a:r>
            </a:p>
            <a:p>
              <a:r>
                <a:rPr lang="en-GB" sz="1400"/>
                <a:t>towards North Area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E6C6BF6-DD1C-A837-AEB5-101A09480CA3}"/>
                </a:ext>
              </a:extLst>
            </p:cNvPr>
            <p:cNvSpPr txBox="1"/>
            <p:nvPr/>
          </p:nvSpPr>
          <p:spPr>
            <a:xfrm>
              <a:off x="6112831" y="460719"/>
              <a:ext cx="683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/>
                <a:t>ECN3</a:t>
              </a:r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5FDE991-B510-0B17-BD83-7D80207FAA8C}"/>
                </a:ext>
              </a:extLst>
            </p:cNvPr>
            <p:cNvSpPr/>
            <p:nvPr/>
          </p:nvSpPr>
          <p:spPr>
            <a:xfrm>
              <a:off x="6714124" y="979714"/>
              <a:ext cx="220076" cy="21460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F7E850-3E8D-B235-4B8F-1B4F8C3D29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097" y="1257194"/>
            <a:ext cx="7158346" cy="4608512"/>
          </a:xfrm>
        </p:spPr>
        <p:txBody>
          <a:bodyPr/>
          <a:lstStyle/>
          <a:p>
            <a:r>
              <a:rPr lang="en-GB" sz="2400" b="0" dirty="0"/>
              <a:t>Implementation in the SPS North Area ECN3 designed at construction in 70’s for a High Intensity (NAHIF)</a:t>
            </a:r>
          </a:p>
          <a:p>
            <a:r>
              <a:rPr lang="en-GB" sz="2400" b="0" dirty="0"/>
              <a:t>Currently used by NA62 experiment</a:t>
            </a:r>
          </a:p>
          <a:p>
            <a:r>
              <a:rPr lang="en-GB" sz="2400" b="0" dirty="0"/>
              <a:t>SPS North Area beam lines and associated infrastructure being currently consolidated</a:t>
            </a:r>
          </a:p>
          <a:p>
            <a:r>
              <a:rPr lang="en-GB" sz="2400" b="0" dirty="0"/>
              <a:t>Would require the dismantling fraction of current beam line, target station, the experiment</a:t>
            </a:r>
          </a:p>
          <a:p>
            <a:r>
              <a:rPr lang="en-GB" sz="2400" b="0" dirty="0"/>
              <a:t>Only one target station can be accommodated in the cavern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C915C9-8CE2-41D8-3C09-0E57089A5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Target Complex in an existing facility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DCFFCD-5FED-488B-5478-35096C6CF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6048" y="4368643"/>
            <a:ext cx="3756916" cy="1894888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81E6AD7-974A-ACA9-FF36-3F70E8B04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1749420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173269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BDF/</a:t>
            </a:r>
            <a:r>
              <a:rPr lang="en-US" sz="3200" dirty="0" err="1"/>
              <a:t>SHiP</a:t>
            </a:r>
            <a:r>
              <a:rPr lang="en-US" sz="3200" dirty="0"/>
              <a:t> Target &amp; Complex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07500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New </a:t>
            </a:r>
          </a:p>
          <a:p>
            <a:pPr algn="ctr"/>
            <a:r>
              <a:rPr lang="en-CH" sz="1400" b="1" dirty="0"/>
              <a:t>Service Building</a:t>
            </a:r>
          </a:p>
          <a:p>
            <a:pPr algn="ctr"/>
            <a:r>
              <a:rPr lang="en-CH" sz="1400" dirty="0"/>
              <a:t>~ 500 – 700 m</a:t>
            </a:r>
            <a:r>
              <a:rPr lang="en-CH" sz="1400" baseline="30000" dirty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348908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457332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475140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427368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379733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384671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360001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319834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184785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74" r="-463" b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298533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240275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386294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  <a:endParaRPr lang="en-CH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349170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312229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292812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965739" y="482692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/>
              <a:t>New Target Complex</a:t>
            </a:r>
          </a:p>
          <a:p>
            <a:pPr algn="r"/>
            <a:r>
              <a:rPr lang="en-US" sz="1400" dirty="0"/>
              <a:t>containing the Beam Dump Target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17A919-7F4A-8E11-9AE3-0FC1907DD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1339276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978CE6-2690-AE03-30C6-50A5DE37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TCC8 area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65B4417-981A-A751-F40A-38311D077677}"/>
              </a:ext>
            </a:extLst>
          </p:cNvPr>
          <p:cNvGrpSpPr/>
          <p:nvPr/>
        </p:nvGrpSpPr>
        <p:grpSpPr>
          <a:xfrm>
            <a:off x="3215680" y="1268760"/>
            <a:ext cx="7344816" cy="4652401"/>
            <a:chOff x="4655840" y="1049399"/>
            <a:chExt cx="7344816" cy="46524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E8E53CF-9EC2-C5FD-A3AA-345DCBEEC5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879" t="13074" r="2697" b="23116"/>
            <a:stretch/>
          </p:blipFill>
          <p:spPr>
            <a:xfrm>
              <a:off x="4655840" y="1049399"/>
              <a:ext cx="7344816" cy="4066303"/>
            </a:xfrm>
            <a:prstGeom prst="rect">
              <a:avLst/>
            </a:prstGeom>
          </p:spPr>
        </p:pic>
        <p:sp>
          <p:nvSpPr>
            <p:cNvPr id="6" name="Content Placeholder 1">
              <a:extLst>
                <a:ext uri="{FF2B5EF4-FFF2-40B4-BE49-F238E27FC236}">
                  <a16:creationId xmlns:a16="http://schemas.microsoft.com/office/drawing/2014/main" id="{122CBF7C-A42C-439C-6134-CF83B37BC84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79763" y="5324769"/>
              <a:ext cx="3816424" cy="37703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Char char="•"/>
                <a:defRPr sz="28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1400" b="0" dirty="0"/>
                <a:t>TCC8 cross section (</a:t>
              </a:r>
              <a:r>
                <a:rPr lang="fr-CH" sz="1400" b="0" dirty="0" err="1"/>
                <a:t>length</a:t>
              </a:r>
              <a:r>
                <a:rPr lang="fr-CH" sz="1400" b="0" dirty="0"/>
                <a:t> 170m)</a:t>
              </a:r>
              <a:endParaRPr lang="en-GB" sz="1400" b="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7341610-9E75-B277-BC1B-DEF207F617DD}"/>
                </a:ext>
              </a:extLst>
            </p:cNvPr>
            <p:cNvSpPr txBox="1"/>
            <p:nvPr/>
          </p:nvSpPr>
          <p:spPr bwMode="auto">
            <a:xfrm rot="17864842">
              <a:off x="7395607" y="1900819"/>
              <a:ext cx="1010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8m soil</a:t>
              </a:r>
            </a:p>
          </p:txBody>
        </p:sp>
      </p:grp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48CAC1-AAE7-B95A-392F-E31733B9186B}"/>
              </a:ext>
            </a:extLst>
          </p:cNvPr>
          <p:cNvCxnSpPr/>
          <p:nvPr/>
        </p:nvCxnSpPr>
        <p:spPr>
          <a:xfrm>
            <a:off x="8356027" y="2996952"/>
            <a:ext cx="0" cy="14401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B79414E-0E51-B24B-F3C7-C7EC85E512D7}"/>
              </a:ext>
            </a:extLst>
          </p:cNvPr>
          <p:cNvSpPr txBox="1"/>
          <p:nvPr/>
        </p:nvSpPr>
        <p:spPr bwMode="auto">
          <a:xfrm>
            <a:off x="8544272" y="3861048"/>
            <a:ext cx="2268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~10m </a:t>
            </a:r>
            <a:r>
              <a:rPr lang="fr-CH" dirty="0" err="1"/>
              <a:t>bellow</a:t>
            </a:r>
            <a:r>
              <a:rPr lang="fr-CH" dirty="0"/>
              <a:t> </a:t>
            </a:r>
            <a:r>
              <a:rPr lang="fr-CH" dirty="0" err="1"/>
              <a:t>ground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9FFEDB-037D-8573-FD40-B8CBF2802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27956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diagram of a machine&#10;&#10;Description automatically generated">
            <a:extLst>
              <a:ext uri="{FF2B5EF4-FFF2-40B4-BE49-F238E27FC236}">
                <a16:creationId xmlns:a16="http://schemas.microsoft.com/office/drawing/2014/main" id="{3FB015A4-EC2F-A7BA-DD81-3CBC4EDDF0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129"/>
          <a:stretch/>
        </p:blipFill>
        <p:spPr>
          <a:xfrm>
            <a:off x="6573821" y="3619172"/>
            <a:ext cx="5550767" cy="2451503"/>
          </a:xfrm>
          <a:prstGeom prst="rect">
            <a:avLst/>
          </a:prstGeom>
        </p:spPr>
      </p:pic>
      <p:pic>
        <p:nvPicPr>
          <p:cNvPr id="5" name="Picture 4" descr="A model of a building&#10;&#10;Description automatically generated">
            <a:extLst>
              <a:ext uri="{FF2B5EF4-FFF2-40B4-BE49-F238E27FC236}">
                <a16:creationId xmlns:a16="http://schemas.microsoft.com/office/drawing/2014/main" id="{65E93727-8AB4-BE4D-1FF8-31DC2C257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77" y="1911408"/>
            <a:ext cx="6201414" cy="3189516"/>
          </a:xfrm>
          <a:prstGeom prst="rect">
            <a:avLst/>
          </a:prstGeom>
        </p:spPr>
      </p:pic>
      <p:pic>
        <p:nvPicPr>
          <p:cNvPr id="58" name="Picture 57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E2F2B9B0-3FBA-465C-0AA3-92C621E0FF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406" r="27364" b="19832"/>
          <a:stretch/>
        </p:blipFill>
        <p:spPr>
          <a:xfrm>
            <a:off x="7416100" y="633467"/>
            <a:ext cx="4520123" cy="223284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BDF Target complex integration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B7B56E-CE98-A637-BC92-65E491626BEB}"/>
              </a:ext>
            </a:extLst>
          </p:cNvPr>
          <p:cNvCxnSpPr>
            <a:cxnSpLocks/>
          </p:cNvCxnSpPr>
          <p:nvPr/>
        </p:nvCxnSpPr>
        <p:spPr>
          <a:xfrm flipH="1">
            <a:off x="897446" y="1291852"/>
            <a:ext cx="1598695" cy="1201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D5672BF-D7A6-0B90-116A-05F89C17D5EA}"/>
              </a:ext>
            </a:extLst>
          </p:cNvPr>
          <p:cNvSpPr txBox="1"/>
          <p:nvPr/>
        </p:nvSpPr>
        <p:spPr bwMode="auto">
          <a:xfrm>
            <a:off x="2543730" y="893206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area</a:t>
            </a:r>
          </a:p>
          <a:p>
            <a:r>
              <a:rPr lang="en-GB" sz="1400" dirty="0"/>
              <a:t>Confinement wall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205BF87-A357-467E-F908-A0AC58C65A5D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1504326" y="3672529"/>
            <a:ext cx="761997" cy="1944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9CA11E3-BC03-654A-6BAE-7FC8192283F0}"/>
              </a:ext>
            </a:extLst>
          </p:cNvPr>
          <p:cNvSpPr txBox="1"/>
          <p:nvPr/>
        </p:nvSpPr>
        <p:spPr bwMode="auto">
          <a:xfrm>
            <a:off x="2266323" y="5462665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Access chicane</a:t>
            </a:r>
          </a:p>
        </p:txBody>
      </p:sp>
      <p:sp>
        <p:nvSpPr>
          <p:cNvPr id="28" name="Text Box 2">
            <a:extLst>
              <a:ext uri="{FF2B5EF4-FFF2-40B4-BE49-F238E27FC236}">
                <a16:creationId xmlns:a16="http://schemas.microsoft.com/office/drawing/2014/main" id="{954975DD-37E9-D925-70FA-D8DC8D286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9205" y="2940567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Mobile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9" name="Text Box 2">
            <a:extLst>
              <a:ext uri="{FF2B5EF4-FFF2-40B4-BE49-F238E27FC236}">
                <a16:creationId xmlns:a16="http://schemas.microsoft.com/office/drawing/2014/main" id="{44EF966F-FB14-0280-4683-4159D331F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5171" y="67341"/>
            <a:ext cx="849180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Above Coil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9C4BFD84-18AC-AD86-7156-B1B8815A2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1906" y="1485039"/>
            <a:ext cx="1309387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Magnetized</a:t>
            </a:r>
          </a:p>
          <a:p>
            <a:pPr>
              <a:lnSpc>
                <a:spcPts val="1400"/>
              </a:lnSpc>
            </a:pPr>
            <a:r>
              <a:rPr lang="en-US" sz="10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shielding</a:t>
            </a:r>
            <a:endParaRPr lang="en-GB" sz="100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41EB5467-8F5F-2A6F-A40F-408D996C3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703" y="2694840"/>
            <a:ext cx="1374815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Water cooled proximity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869A835F-8A66-4F35-8976-C58C12776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8979" y="2965101"/>
            <a:ext cx="559703" cy="28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Target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6" name="Text Box 2">
            <a:extLst>
              <a:ext uri="{FF2B5EF4-FFF2-40B4-BE49-F238E27FC236}">
                <a16:creationId xmlns:a16="http://schemas.microsoft.com/office/drawing/2014/main" id="{6F0E2A73-B56A-D30B-515E-962B0B211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5279" y="124831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Upstream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C9EEE4E5-B7CA-BA6C-B5D4-E6193EC29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0339" y="3126085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Collimator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D35EA38-5EF3-F963-404E-6C66F805D88F}"/>
              </a:ext>
            </a:extLst>
          </p:cNvPr>
          <p:cNvCxnSpPr>
            <a:cxnSpLocks/>
          </p:cNvCxnSpPr>
          <p:nvPr/>
        </p:nvCxnSpPr>
        <p:spPr>
          <a:xfrm flipV="1">
            <a:off x="8491383" y="3672529"/>
            <a:ext cx="153264" cy="1196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B1C0C53-CF5B-DD70-8986-09BEBF94096E}"/>
              </a:ext>
            </a:extLst>
          </p:cNvPr>
          <p:cNvSpPr txBox="1"/>
          <p:nvPr/>
        </p:nvSpPr>
        <p:spPr bwMode="auto">
          <a:xfrm>
            <a:off x="7204499" y="3567423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station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228D62-B183-F069-1A94-97CD15108E63}"/>
              </a:ext>
            </a:extLst>
          </p:cNvPr>
          <p:cNvSpPr txBox="1"/>
          <p:nvPr/>
        </p:nvSpPr>
        <p:spPr bwMode="auto">
          <a:xfrm>
            <a:off x="35104" y="4413933"/>
            <a:ext cx="17281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S</a:t>
            </a:r>
            <a:r>
              <a:rPr lang="en-GB" sz="1400" dirty="0"/>
              <a:t>HIP experiment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1A38C6B-7364-FF76-BAA1-FEAB9BBC6258}"/>
              </a:ext>
            </a:extLst>
          </p:cNvPr>
          <p:cNvCxnSpPr>
            <a:cxnSpLocks/>
            <a:stCxn id="51" idx="0"/>
          </p:cNvCxnSpPr>
          <p:nvPr/>
        </p:nvCxnSpPr>
        <p:spPr>
          <a:xfrm flipV="1">
            <a:off x="899200" y="2965101"/>
            <a:ext cx="257741" cy="1448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8355E0E-DABE-8CE4-C6D9-33D06DBFD536}"/>
              </a:ext>
            </a:extLst>
          </p:cNvPr>
          <p:cNvSpPr txBox="1"/>
          <p:nvPr/>
        </p:nvSpPr>
        <p:spPr bwMode="auto">
          <a:xfrm>
            <a:off x="5721345" y="2126257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Diluted Proton beam from SPS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DC93C6C-D142-128D-DEEE-AFAEFDFC3D6F}"/>
              </a:ext>
            </a:extLst>
          </p:cNvPr>
          <p:cNvCxnSpPr>
            <a:cxnSpLocks/>
          </p:cNvCxnSpPr>
          <p:nvPr/>
        </p:nvCxnSpPr>
        <p:spPr>
          <a:xfrm flipH="1">
            <a:off x="5874323" y="2649477"/>
            <a:ext cx="510771" cy="1192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BAA6BBB-799E-92EF-9D7C-2CECA8D8DB84}"/>
              </a:ext>
            </a:extLst>
          </p:cNvPr>
          <p:cNvSpPr txBox="1"/>
          <p:nvPr/>
        </p:nvSpPr>
        <p:spPr bwMode="auto">
          <a:xfrm>
            <a:off x="4146780" y="5441399"/>
            <a:ext cx="21942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Space for shielding temporary storage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5D8BB4-1C5A-4B0E-1472-5CA9EE9630F0}"/>
              </a:ext>
            </a:extLst>
          </p:cNvPr>
          <p:cNvCxnSpPr>
            <a:cxnSpLocks/>
          </p:cNvCxnSpPr>
          <p:nvPr/>
        </p:nvCxnSpPr>
        <p:spPr>
          <a:xfrm flipV="1">
            <a:off x="5796327" y="4946417"/>
            <a:ext cx="430356" cy="686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EED5056-F235-8197-AF95-6F9B0E855301}"/>
              </a:ext>
            </a:extLst>
          </p:cNvPr>
          <p:cNvSpPr txBox="1"/>
          <p:nvPr/>
        </p:nvSpPr>
        <p:spPr bwMode="auto">
          <a:xfrm>
            <a:off x="3852182" y="1726109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Beam instrumentation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CEE09AA-26D2-C7CA-CE88-1F702F763339}"/>
              </a:ext>
            </a:extLst>
          </p:cNvPr>
          <p:cNvCxnSpPr>
            <a:cxnSpLocks/>
          </p:cNvCxnSpPr>
          <p:nvPr/>
        </p:nvCxnSpPr>
        <p:spPr>
          <a:xfrm>
            <a:off x="4662813" y="2262041"/>
            <a:ext cx="137817" cy="1434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B01BAAD-22F8-AACE-BDD9-6ABE2B58C424}"/>
              </a:ext>
            </a:extLst>
          </p:cNvPr>
          <p:cNvCxnSpPr>
            <a:cxnSpLocks/>
          </p:cNvCxnSpPr>
          <p:nvPr/>
        </p:nvCxnSpPr>
        <p:spPr>
          <a:xfrm>
            <a:off x="8306849" y="540548"/>
            <a:ext cx="29042" cy="992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23F39D9-BA5C-6E02-A5D1-EFC5A508A23E}"/>
              </a:ext>
            </a:extLst>
          </p:cNvPr>
          <p:cNvCxnSpPr>
            <a:cxnSpLocks/>
          </p:cNvCxnSpPr>
          <p:nvPr/>
        </p:nvCxnSpPr>
        <p:spPr>
          <a:xfrm flipV="1">
            <a:off x="8071974" y="2298098"/>
            <a:ext cx="689570" cy="828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E9375D9-6CE2-299E-A5D4-52DD3CABD0D0}"/>
              </a:ext>
            </a:extLst>
          </p:cNvPr>
          <p:cNvCxnSpPr>
            <a:cxnSpLocks/>
          </p:cNvCxnSpPr>
          <p:nvPr/>
        </p:nvCxnSpPr>
        <p:spPr>
          <a:xfrm flipH="1" flipV="1">
            <a:off x="10579186" y="2049213"/>
            <a:ext cx="351970" cy="670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389E853-F2DB-F406-6076-A78DC5F4DA5E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10193224" y="2047613"/>
            <a:ext cx="65607" cy="917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C99D347-E226-B665-CAAD-7AE81D04769E}"/>
              </a:ext>
            </a:extLst>
          </p:cNvPr>
          <p:cNvCxnSpPr>
            <a:cxnSpLocks/>
          </p:cNvCxnSpPr>
          <p:nvPr/>
        </p:nvCxnSpPr>
        <p:spPr>
          <a:xfrm flipH="1" flipV="1">
            <a:off x="9616209" y="2262041"/>
            <a:ext cx="193765" cy="588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98B19D7-26B2-47E6-EA0A-A9311924B2C4}"/>
              </a:ext>
            </a:extLst>
          </p:cNvPr>
          <p:cNvCxnSpPr>
            <a:cxnSpLocks/>
          </p:cNvCxnSpPr>
          <p:nvPr/>
        </p:nvCxnSpPr>
        <p:spPr>
          <a:xfrm>
            <a:off x="11125200" y="534682"/>
            <a:ext cx="169354" cy="878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">
            <a:extLst>
              <a:ext uri="{FF2B5EF4-FFF2-40B4-BE49-F238E27FC236}">
                <a16:creationId xmlns:a16="http://schemas.microsoft.com/office/drawing/2014/main" id="{0C23F1A6-13D1-2A22-8A46-38F7D0830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6486" y="2975992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Vacuum confinement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851994-AD70-30C5-F73B-9C279FA10D96}"/>
              </a:ext>
            </a:extLst>
          </p:cNvPr>
          <p:cNvCxnSpPr>
            <a:cxnSpLocks/>
          </p:cNvCxnSpPr>
          <p:nvPr/>
        </p:nvCxnSpPr>
        <p:spPr>
          <a:xfrm flipV="1">
            <a:off x="8958492" y="2603037"/>
            <a:ext cx="180924" cy="426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005807-B0F6-3A78-D76C-BD2B3AADDD1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666740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40F4E582-8CF2-79E9-D3DC-A0D23E489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5" b="15328"/>
          <a:stretch/>
        </p:blipFill>
        <p:spPr>
          <a:xfrm>
            <a:off x="0" y="1465632"/>
            <a:ext cx="12192000" cy="4526605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1123522-637A-9496-BA84-90104828292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BDF Target complex integration - shielding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1F6A2B9-EFD1-1A8E-DC0F-3FC7175D982D}"/>
              </a:ext>
            </a:extLst>
          </p:cNvPr>
          <p:cNvCxnSpPr>
            <a:cxnSpLocks/>
          </p:cNvCxnSpPr>
          <p:nvPr/>
        </p:nvCxnSpPr>
        <p:spPr>
          <a:xfrm>
            <a:off x="3048000" y="5129719"/>
            <a:ext cx="4987047" cy="73930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463AE86-E2A3-B6A6-E1D5-0037F8C37E8F}"/>
              </a:ext>
            </a:extLst>
          </p:cNvPr>
          <p:cNvSpPr txBox="1"/>
          <p:nvPr/>
        </p:nvSpPr>
        <p:spPr bwMode="auto">
          <a:xfrm>
            <a:off x="4974077" y="5726349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~12m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E6EFC7-149D-AE5A-F3BD-F81E61047FB8}"/>
              </a:ext>
            </a:extLst>
          </p:cNvPr>
          <p:cNvCxnSpPr>
            <a:cxnSpLocks/>
          </p:cNvCxnSpPr>
          <p:nvPr/>
        </p:nvCxnSpPr>
        <p:spPr>
          <a:xfrm flipH="1">
            <a:off x="8534400" y="4163438"/>
            <a:ext cx="1491574" cy="162776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570815D-B718-ADA1-FD67-6FFB87FA2419}"/>
              </a:ext>
            </a:extLst>
          </p:cNvPr>
          <p:cNvSpPr txBox="1"/>
          <p:nvPr/>
        </p:nvSpPr>
        <p:spPr bwMode="auto">
          <a:xfrm>
            <a:off x="8868383" y="5412140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~8m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5B7D72-8722-D487-2757-79198866790E}"/>
              </a:ext>
            </a:extLst>
          </p:cNvPr>
          <p:cNvCxnSpPr>
            <a:cxnSpLocks/>
          </p:cNvCxnSpPr>
          <p:nvPr/>
        </p:nvCxnSpPr>
        <p:spPr>
          <a:xfrm>
            <a:off x="3440349" y="3009089"/>
            <a:ext cx="0" cy="19552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B4820D-3FC0-A6C2-A719-4614EDE520FC}"/>
              </a:ext>
            </a:extLst>
          </p:cNvPr>
          <p:cNvSpPr txBox="1"/>
          <p:nvPr/>
        </p:nvSpPr>
        <p:spPr bwMode="auto">
          <a:xfrm>
            <a:off x="3443591" y="3848911"/>
            <a:ext cx="95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~4,8m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8D6738-37FD-E83E-12E1-02E2F8461693}"/>
              </a:ext>
            </a:extLst>
          </p:cNvPr>
          <p:cNvSpPr txBox="1"/>
          <p:nvPr/>
        </p:nvSpPr>
        <p:spPr bwMode="auto">
          <a:xfrm>
            <a:off x="54467" y="5552659"/>
            <a:ext cx="4891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180 m³ (~1400t) </a:t>
            </a:r>
            <a:r>
              <a:rPr lang="en-GB" sz="1800" b="0" dirty="0"/>
              <a:t>of cast iron + US1010</a:t>
            </a:r>
            <a:endParaRPr lang="en-US" dirty="0"/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360 m³ (~800t) </a:t>
            </a:r>
            <a:r>
              <a:rPr lang="en-GB" sz="1800" b="0" dirty="0"/>
              <a:t>of concrete / marble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865F25-7E7D-B9CB-EAFD-AC4D0B5BE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691677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2349</TotalTime>
  <Words>610</Words>
  <Application>Microsoft Office PowerPoint</Application>
  <DocSecurity>0</DocSecurity>
  <PresentationFormat>Widescreen</PresentationFormat>
  <Paragraphs>144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Cambria Math</vt:lpstr>
      <vt:lpstr>Wingdings</vt:lpstr>
      <vt:lpstr>Office Theme</vt:lpstr>
      <vt:lpstr>Target complex introduction HI-ECN3 BDF target &amp; target complex initial review</vt:lpstr>
      <vt:lpstr>Target Complex presentations - goal</vt:lpstr>
      <vt:lpstr>Target complex agenda</vt:lpstr>
      <vt:lpstr>What do we call Target Complex?</vt:lpstr>
      <vt:lpstr>Target Complex in an existing facility</vt:lpstr>
      <vt:lpstr>BDF/SHiP Target &amp; Complex</vt:lpstr>
      <vt:lpstr>The TCC8 area</vt:lpstr>
      <vt:lpstr>BDF Target complex integration</vt:lpstr>
      <vt:lpstr>PowerPoint Presentation</vt:lpstr>
      <vt:lpstr>BDF Target complex integration extraction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Space requirement for target exchange</vt:lpstr>
      <vt:lpstr>The target service building</vt:lpstr>
      <vt:lpstr>PowerPoint Presentation</vt:lpstr>
      <vt:lpstr>PowerPoint Presentation</vt:lpstr>
      <vt:lpstr>Description of subsystems described in the next talks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12</cp:revision>
  <dcterms:created xsi:type="dcterms:W3CDTF">2021-11-08T12:53:02Z</dcterms:created>
  <dcterms:modified xsi:type="dcterms:W3CDTF">2024-04-29T10:33:56Z</dcterms:modified>
  <cp:category/>
  <dc:identifier/>
  <cp:contentStatus/>
  <dc:language/>
  <cp:version/>
</cp:coreProperties>
</file>