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4"/>
  </p:notesMasterIdLst>
  <p:sldIdLst>
    <p:sldId id="256" r:id="rId2"/>
    <p:sldId id="399" r:id="rId3"/>
    <p:sldId id="281" r:id="rId4"/>
    <p:sldId id="283" r:id="rId5"/>
    <p:sldId id="397" r:id="rId6"/>
    <p:sldId id="309" r:id="rId7"/>
    <p:sldId id="367" r:id="rId8"/>
    <p:sldId id="395" r:id="rId9"/>
    <p:sldId id="312" r:id="rId10"/>
    <p:sldId id="310" r:id="rId11"/>
    <p:sldId id="313" r:id="rId12"/>
    <p:sldId id="307" r:id="rId13"/>
    <p:sldId id="308" r:id="rId14"/>
    <p:sldId id="311" r:id="rId15"/>
    <p:sldId id="403" r:id="rId16"/>
    <p:sldId id="263" r:id="rId17"/>
    <p:sldId id="259" r:id="rId18"/>
    <p:sldId id="260" r:id="rId19"/>
    <p:sldId id="295" r:id="rId20"/>
    <p:sldId id="398" r:id="rId21"/>
    <p:sldId id="404" r:id="rId22"/>
    <p:sldId id="278" r:id="rId23"/>
  </p:sldIdLst>
  <p:sldSz cx="12192000" cy="6858000"/>
  <p:notesSz cx="6858000" cy="12192000"/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8D326A9-A81B-9881-C969-13F38E75D658}">
  <a:tblStyle styleId="{88D326A9-A81B-9881-C969-13F38E75D658}" styleName="Medium Style 3">
    <a:wholeTbl>
      <a:tcTxStyle>
        <a:fontRef idx="minor"/>
        <a:schemeClr val="dk1"/>
      </a:tcTxStyle>
      <a:tcStyle>
        <a:tcBdr>
          <a:left>
            <a:ln w="12700">
              <a:noFill/>
            </a:ln>
          </a:left>
          <a:right>
            <a:ln w="12700">
              <a:noFill/>
            </a:ln>
          </a:right>
          <a:top>
            <a:ln w="25400">
              <a:solidFill>
                <a:schemeClr val="dk1"/>
              </a:solidFill>
            </a:ln>
          </a:top>
          <a:bottom>
            <a:ln w="25400">
              <a:solidFill>
                <a:schemeClr val="dk1"/>
              </a:solidFill>
            </a:ln>
          </a:bottom>
          <a:insideH>
            <a:ln w="12700">
              <a:noFill/>
            </a:ln>
          </a:insideH>
          <a:insideV>
            <a:ln w="12700"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band2V>
      <a:tcStyle>
        <a:tcBdr/>
        <a:fill>
          <a:solidFill>
            <a:schemeClr val="dk1">
              <a:tint val="20000"/>
            </a:schemeClr>
          </a:solidFill>
        </a:fill>
      </a:tcStyle>
    </a:band2V>
    <a:la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Style>
        <a:tcBdr>
          <a:top>
            <a:ln w="50800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rgbClr val="000000"/>
        </a:fontRef>
        <a:schemeClr val="dk1"/>
      </a:tcTxStyle>
      <a:tcStyle>
        <a:tcBdr/>
      </a:tcStyle>
    </a:seCell>
    <a:swCell>
      <a:tcTxStyle b="on">
        <a:fontRef idx="minor">
          <a:srgbClr val="000000"/>
        </a:fontRef>
        <a:schemeClr val="dk1"/>
      </a:tcTxStyle>
      <a:tcStyle>
        <a:tcBdr/>
      </a:tcStyle>
    </a:swCell>
    <a:firstRow>
      <a:tcTxStyle b="on">
        <a:fontRef idx="minor">
          <a:srgbClr val="000000"/>
        </a:fontRef>
        <a:schemeClr val="lt1"/>
      </a:tcTxStyle>
      <a:tcStyle>
        <a:tcBdr>
          <a:bottom>
            <a:ln w="25400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/>
      </a:tcStyle>
    </a:neCell>
    <a:nwCell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745" autoAdjust="0"/>
    <p:restoredTop sz="97505"/>
  </p:normalViewPr>
  <p:slideViewPr>
    <p:cSldViewPr>
      <p:cViewPr varScale="1">
        <p:scale>
          <a:sx n="124" d="100"/>
          <a:sy n="124" d="100"/>
        </p:scale>
        <p:origin x="134" y="86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623AC6-E0BD-BE48-A614-F0E7C08BAB76}" type="datetimeFigureOut">
              <a:rPr lang="en-US" smtClean="0"/>
              <a:t>4/29/2024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-228600" y="1524000"/>
            <a:ext cx="7315200" cy="4114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5867400"/>
            <a:ext cx="5486400" cy="48006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5F38DB-CAFA-D341-B4D5-64BB60628E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47846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Relationship Id="rId4" Type="http://schemas.microsoft.com/office/2007/relationships/hdphoto" Target="../media/hdphoto1.wdp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le Slide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D7091E57-63A1-3442-B86A-6695F2409FE9}" type="datetime1">
              <a:rPr lang="en-US" smtClean="0"/>
              <a:t>4/29/2024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561657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0"/>
            <a:ext cx="6024562" cy="631798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5DFCAA7F-8EAD-4141-9B8C-828B1EDAAAE8}" type="datetime1">
              <a:rPr lang="en-US" smtClean="0"/>
              <a:t>4/29/2024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2 Pictures horizonta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56068B66-AC6D-6940-9367-EDC4B154B8F9}" type="datetime1">
              <a:rPr lang="en-US" smtClean="0"/>
              <a:t>4/29/2024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159226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6167438" y="396970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4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B05A767D-07B9-9144-8C31-3A39702D4D06}" type="datetime1">
              <a:rPr lang="en-US" smtClean="0"/>
              <a:t>4/29/2024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8075613" y="1592263"/>
            <a:ext cx="3708400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8124681" y="396970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4259263" y="159226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4259263" y="3978015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s and 2 Pictures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5"/>
          </p:nvPr>
        </p:nvSpPr>
        <p:spPr bwMode="auto"/>
        <p:txBody>
          <a:bodyPr/>
          <a:lstStyle/>
          <a:p>
            <a:pPr>
              <a:defRPr/>
            </a:pPr>
            <a:fld id="{2F9913ED-B1D4-5A4C-8CD8-2E74EB25BED8}" type="datetime1">
              <a:rPr lang="en-US" smtClean="0"/>
              <a:t>4/29/2024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6172200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GB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3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9" y="2420938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Picture Placeholder 12"/>
          <p:cNvSpPr>
            <a:spLocks noGrp="1"/>
          </p:cNvSpPr>
          <p:nvPr>
            <p:ph type="pic" sz="quarter" idx="14" hasCustomPrompt="1"/>
          </p:nvPr>
        </p:nvSpPr>
        <p:spPr bwMode="auto">
          <a:xfrm>
            <a:off x="8075613" y="2416175"/>
            <a:ext cx="3713187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defRPr b="1"/>
            </a:lvl1pPr>
          </a:lstStyle>
          <a:p>
            <a:pPr>
              <a:defRPr/>
            </a:pPr>
            <a:r>
              <a:rPr lang="en-US"/>
              <a:t>Drag and Drop picture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0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253848" y="2429902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fld id="{CD972BCD-5811-B64E-BDB0-AE8779383E83}" type="datetime1">
              <a:rPr lang="en-US" smtClean="0"/>
              <a:t>4/29/2024</a:t>
            </a:fld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3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12776" y="1592263"/>
            <a:ext cx="11376024" cy="256390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fld id="{C50A8CA0-D217-2348-BC43-8F09744CBBC2}" type="datetime1">
              <a:rPr lang="en-US" smtClean="0"/>
              <a:t>4/29/2024</a:t>
            </a:fld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Chapter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F4998574-4EFE-F64F-9FFB-8AA532A9073D}" type="datetime1">
              <a:rPr lang="en-US" smtClean="0"/>
              <a:t>4/29/2024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1_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A53E94D-4168-8048-A22B-A04504165998}" type="datetime1">
              <a:rPr lang="en-US" smtClean="0"/>
              <a:t>4/29/2024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Last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>
            <a:spLocks noAdjustHandles="1"/>
          </p:cNvSpPr>
          <p:nvPr userDrawn="1"/>
        </p:nvSpPr>
        <p:spPr bwMode="auto"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CH"/>
              <a:t>home.cern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231904" y="2244864"/>
            <a:ext cx="1728192" cy="172819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2E2012-9AAB-2650-F5DD-BB8823A467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9821DC-F52A-9B61-1284-C8960F3D4F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EE6971-CCD1-8915-9A4A-AC106B4CEA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98846-90F2-4655-93BC-86666A2037DA}" type="datetimeFigureOut">
              <a:rPr lang="en-GB" smtClean="0"/>
              <a:t>29/04/2024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355277-F432-777C-A9DD-8B4831B448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E93EED-C304-BBA4-62CA-196CBA7CDD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A8050F-8752-4965-85FD-D0F1A54175E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9320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5CD86C6-AB8C-8347-BFC2-915357F95F3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700251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15FA37-536E-A11F-B889-6F844E6353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828F32C-1909-7992-8411-739C1536CE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98846-90F2-4655-93BC-86666A2037DA}" type="datetimeFigureOut">
              <a:rPr lang="en-GB" smtClean="0"/>
              <a:t>29/04/2024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6BD6ECF-0607-35D7-FAAD-266BF96DD9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91406A-676C-0E36-1536-7B3080D42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A8050F-8752-4965-85FD-D0F1A54175E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09147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1_Title Slide with logo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5CD86C6-AB8C-8347-BFC2-915357F95F3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3647728" y="757891"/>
            <a:ext cx="1990424" cy="197042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700251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8" name="Picture 4">
            <a:extLst>
              <a:ext uri="{FF2B5EF4-FFF2-40B4-BE49-F238E27FC236}">
                <a16:creationId xmlns:a16="http://schemas.microsoft.com/office/drawing/2014/main" id="{9C586C67-E5AB-2148-8000-3D5AD340471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biLevel thresh="25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0132" y="216024"/>
            <a:ext cx="2996952" cy="2996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562302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>
          <a:xfrm>
            <a:off x="3248526" y="6408000"/>
            <a:ext cx="867862" cy="365125"/>
          </a:xfrm>
        </p:spPr>
        <p:txBody>
          <a:bodyPr/>
          <a:lstStyle/>
          <a:p>
            <a:pPr>
              <a:defRPr/>
            </a:pPr>
            <a:fld id="{5A2D8E4C-A0BF-5444-9C74-A3C2242D2F23}" type="datetime1">
              <a:rPr lang="en-US" smtClean="0"/>
              <a:t>4/29/2024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>
          <a:xfrm>
            <a:off x="4259262" y="6408000"/>
            <a:ext cx="6572221" cy="365125"/>
          </a:xfrm>
        </p:spPr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>
          <a:xfrm>
            <a:off x="11064552" y="6408000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ullete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 bwMode="auto"/>
        <p:txBody>
          <a:bodyPr/>
          <a:lstStyle>
            <a:lvl1pPr marL="342900" indent="-342900"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  <a:p>
            <a:pPr lvl="0">
              <a:defRPr/>
            </a:pPr>
            <a:endParaRPr lang="en-US" dirty="0"/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A06EBC2-F68D-D648-AF1D-B832BA185A4D}" type="datetime1">
              <a:rPr lang="en-US" smtClean="0"/>
              <a:t>4/29/2024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ig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17505A68-9FCB-BC42-AC2B-E47DE4FC1101}" type="datetime1">
              <a:rPr lang="en-US" smtClean="0"/>
              <a:t>4/29/2024</a:t>
            </a:fld>
            <a:endParaRPr lang="en-US"/>
          </a:p>
        </p:txBody>
      </p:sp>
      <p:sp>
        <p:nvSpPr>
          <p:cNvPr id="6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7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1439863"/>
            <a:ext cx="11376025" cy="4760912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Full page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-29980"/>
            <a:ext cx="12192000" cy="6351588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8075612" y="-52466"/>
            <a:ext cx="4116387" cy="6370820"/>
          </a:xfrm>
          <a:prstGeom prst="rect">
            <a:avLst/>
          </a:prstGeo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CF8663E3-BB79-624E-926B-8F195825897F}" type="datetime1">
              <a:rPr lang="en-US" smtClean="0"/>
              <a:t>4/29/2024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 Conten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2264"/>
            <a:ext cx="5616575" cy="4608512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199" y="1592264"/>
            <a:ext cx="5611813" cy="4608511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Date Placeholder 7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1EA7BFB-1EE4-5945-B805-E0B5FC822139}" type="datetime1">
              <a:rPr lang="en-US" smtClean="0"/>
              <a:t>4/29/2024</a:t>
            </a:fld>
            <a:endParaRPr lang="en-US"/>
          </a:p>
        </p:txBody>
      </p:sp>
      <p:sp>
        <p:nvSpPr>
          <p:cNvPr id="8" name="Footer Placeholder 8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9" name="Date Placeholder 9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6591609-E732-F641-A3F1-7047CC4ED180}" type="datetime1">
              <a:rPr lang="en-US" smtClean="0"/>
              <a:t>4/29/2024</a:t>
            </a:fld>
            <a:endParaRPr lang="en-US"/>
          </a:p>
        </p:txBody>
      </p:sp>
      <p:sp>
        <p:nvSpPr>
          <p:cNvPr id="10" name="Footer Placeholder 10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1" name="Slide Number Placeholder 11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microsoft.com/office/2007/relationships/hdphoto" Target="../media/hdphoto1.wdp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 bwMode="auto"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0A4E4AD-84F6-3A4A-90B6-0E4AEED05A62}"/>
              </a:ext>
            </a:extLst>
          </p:cNvPr>
          <p:cNvPicPr>
            <a:picLocks noChangeAspect="1"/>
          </p:cNvPicPr>
          <p:nvPr userDrawn="1"/>
        </p:nvPicPr>
        <p:blipFill>
          <a:blip r:embed="rId22"/>
          <a:stretch>
            <a:fillRect/>
          </a:stretch>
        </p:blipFill>
        <p:spPr>
          <a:xfrm>
            <a:off x="0" y="6332400"/>
            <a:ext cx="12192000" cy="533400"/>
          </a:xfrm>
          <a:prstGeom prst="rect">
            <a:avLst/>
          </a:prstGeom>
        </p:spPr>
      </p:pic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3248526" y="6408000"/>
            <a:ext cx="86786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5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1DDD1933-E90B-7840-9B80-3952FF1C8C56}" type="datetime1">
              <a:rPr lang="en-US" smtClean="0"/>
              <a:pPr>
                <a:defRPr/>
              </a:pPr>
              <a:t>4/29/2024</a:t>
            </a:fld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11064552" y="640800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5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6B5EA5A-BC32-A742-B11B-8E7414D5B53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Footer Placeholder 6"/>
          <p:cNvSpPr>
            <a:spLocks noGrp="1"/>
          </p:cNvSpPr>
          <p:nvPr>
            <p:ph type="ftr" sz="quarter" idx="3"/>
          </p:nvPr>
        </p:nvSpPr>
        <p:spPr bwMode="auto">
          <a:xfrm>
            <a:off x="4259262" y="640800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Presenter | Presentation Title</a:t>
            </a:r>
          </a:p>
        </p:txBody>
      </p:sp>
      <p:pic>
        <p:nvPicPr>
          <p:cNvPr id="10" name="Picture 4">
            <a:extLst>
              <a:ext uri="{FF2B5EF4-FFF2-40B4-BE49-F238E27FC236}">
                <a16:creationId xmlns:a16="http://schemas.microsoft.com/office/drawing/2014/main" id="{9F5DECC8-1817-1C40-A787-5BBEA9EC14F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3">
            <a:biLevel thresh="25000"/>
            <a:extLst>
              <a:ext uri="{BEBA8EAE-BF5A-486C-A8C5-ECC9F3942E4B}">
                <a14:imgProps xmlns:a14="http://schemas.microsoft.com/office/drawing/2010/main">
                  <a14:imgLayer r:embed="rId2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1544" y="6258472"/>
            <a:ext cx="681255" cy="681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70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4" r:id="rId15"/>
    <p:sldLayoutId id="2147483666" r:id="rId16"/>
    <p:sldLayoutId id="2147483668" r:id="rId17"/>
    <p:sldLayoutId id="2147483669" r:id="rId18"/>
    <p:sldLayoutId id="2147483671" r:id="rId19"/>
    <p:sldLayoutId id="2147483672" r:id="rId20"/>
  </p:sldLayoutIdLst>
  <p:hf hdr="0" ftr="0" dt="0"/>
  <p:txStyles>
    <p:titleStyle>
      <a:lvl1pPr algn="l" defTabSz="914400" eaLnBrk="1" hangingPunct="1">
        <a:lnSpc>
          <a:spcPct val="90000"/>
        </a:lnSpc>
        <a:spcBef>
          <a:spcPts val="0"/>
        </a:spcBef>
        <a:buNone/>
        <a:defRPr sz="3600" b="1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eaLnBrk="1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defRPr sz="2800" b="1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24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20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20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6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4.JPG"/><Relationship Id="rId4" Type="http://schemas.openxmlformats.org/officeDocument/2006/relationships/image" Target="../media/image23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7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7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4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0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g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8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/>
        <p:txBody>
          <a:bodyPr/>
          <a:lstStyle/>
          <a:p>
            <a:pPr>
              <a:defRPr/>
            </a:pPr>
            <a:r>
              <a:rPr lang="en-GB" dirty="0"/>
              <a:t>Target complex </a:t>
            </a:r>
            <a:r>
              <a:rPr lang="en-GB" dirty="0" err="1"/>
              <a:t>futur</a:t>
            </a:r>
            <a:r>
              <a:rPr lang="en-GB" dirty="0"/>
              <a:t> development</a:t>
            </a:r>
            <a:br>
              <a:rPr lang="en-GB" b="1" dirty="0"/>
            </a:br>
            <a:r>
              <a:rPr lang="en-GB" sz="2800" b="0" dirty="0"/>
              <a:t>HI-ECN3 BDF target &amp; target complex initial review</a:t>
            </a:r>
            <a:endParaRPr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157192"/>
            <a:ext cx="11376026" cy="803787"/>
          </a:xfrm>
        </p:spPr>
        <p:txBody>
          <a:bodyPr/>
          <a:lstStyle/>
          <a:p>
            <a:pPr algn="l">
              <a:defRPr/>
            </a:pPr>
            <a:r>
              <a:rPr lang="fr-CH" sz="1800" dirty="0"/>
              <a:t>Jean-Louis GRENARD – WP4</a:t>
            </a:r>
          </a:p>
          <a:p>
            <a:pPr>
              <a:defRPr/>
            </a:pPr>
            <a:r>
              <a:rPr lang="en-US" sz="2000" dirty="0">
                <a:latin typeface="+mj-lt"/>
              </a:rPr>
              <a:t>Acknowledgement: </a:t>
            </a:r>
            <a:r>
              <a:rPr lang="en-US" sz="2000" b="0" i="0" dirty="0">
                <a:effectLst/>
                <a:latin typeface="+mj-lt"/>
              </a:rPr>
              <a:t>J. M. Martin Ruiz, C. Ahdida, M. Calviani,</a:t>
            </a:r>
            <a:r>
              <a:rPr lang="en-US" sz="2000" dirty="0"/>
              <a:t> </a:t>
            </a:r>
            <a:r>
              <a:rPr lang="en-US" sz="2000" b="0" i="0" dirty="0">
                <a:effectLst/>
                <a:latin typeface="+mj-lt"/>
              </a:rPr>
              <a:t>R. F. Ximenes , M. Fraser, R. Jacobsson, L. Krzempek, G. Mazzola, C. Mucher</a:t>
            </a:r>
            <a:endParaRPr lang="en-US" dirty="0"/>
          </a:p>
          <a:p>
            <a:pPr algn="l">
              <a:defRPr/>
            </a:pPr>
            <a:r>
              <a:rPr lang="en-US" sz="1800" dirty="0"/>
              <a:t>29-04-2024</a:t>
            </a:r>
            <a:endParaRPr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AEB4346-552B-2A13-90A9-966CCA91D0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dirty="0"/>
              <a:t>Target Complex handling - coil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0ADD8B3-2DBB-6C66-5AF8-EA6B7C58FF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10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03A76C8-13ED-53DB-8EF7-38ED707316F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543" t="3897" r="25229" b="9211"/>
          <a:stretch/>
        </p:blipFill>
        <p:spPr>
          <a:xfrm>
            <a:off x="263352" y="3094908"/>
            <a:ext cx="2658401" cy="230923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ACD95F0-D303-B43E-AA91-6E31B8877ED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1101" t="12371" r="22110" b="8134"/>
          <a:stretch/>
        </p:blipFill>
        <p:spPr>
          <a:xfrm>
            <a:off x="3119932" y="3094908"/>
            <a:ext cx="2418637" cy="2309232"/>
          </a:xfrm>
          <a:prstGeom prst="rect">
            <a:avLst/>
          </a:prstGeom>
        </p:spPr>
      </p:pic>
      <p:grpSp>
        <p:nvGrpSpPr>
          <p:cNvPr id="14" name="Group 13">
            <a:extLst>
              <a:ext uri="{FF2B5EF4-FFF2-40B4-BE49-F238E27FC236}">
                <a16:creationId xmlns:a16="http://schemas.microsoft.com/office/drawing/2014/main" id="{CFE7C1B3-5891-EC7F-4F1F-CD8282755E1B}"/>
              </a:ext>
            </a:extLst>
          </p:cNvPr>
          <p:cNvGrpSpPr>
            <a:grpSpLocks noChangeAspect="1"/>
          </p:cNvGrpSpPr>
          <p:nvPr/>
        </p:nvGrpSpPr>
        <p:grpSpPr>
          <a:xfrm>
            <a:off x="5712911" y="2780928"/>
            <a:ext cx="2980532" cy="2623212"/>
            <a:chOff x="2178735" y="1939490"/>
            <a:chExt cx="4347898" cy="3826651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C0E9112D-09AD-CBBE-A137-807E97B806F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20458" t="29941" r="21560" b="10422"/>
            <a:stretch/>
          </p:blipFill>
          <p:spPr>
            <a:xfrm>
              <a:off x="2214692" y="2741070"/>
              <a:ext cx="4311941" cy="3025071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1F9E02B9-0947-3BEA-A808-24254D1FEA1C}"/>
                </a:ext>
              </a:extLst>
            </p:cNvPr>
            <p:cNvSpPr txBox="1"/>
            <p:nvPr/>
          </p:nvSpPr>
          <p:spPr>
            <a:xfrm>
              <a:off x="2178735" y="2260836"/>
              <a:ext cx="175317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Remove coil tails</a:t>
              </a:r>
            </a:p>
          </p:txBody>
        </p: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DBFC2084-E012-83F7-655B-D0FD527DB90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993663" y="1939490"/>
              <a:ext cx="0" cy="684733"/>
            </a:xfrm>
            <a:prstGeom prst="straightConnector1">
              <a:avLst/>
            </a:prstGeom>
            <a:ln w="76200">
              <a:solidFill>
                <a:srgbClr val="F49F25"/>
              </a:solidFill>
              <a:tailEnd type="triangle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D3425218-B0D6-66F7-5A05-6EC5943535D2}"/>
                </a:ext>
              </a:extLst>
            </p:cNvPr>
            <p:cNvSpPr/>
            <p:nvPr/>
          </p:nvSpPr>
          <p:spPr>
            <a:xfrm>
              <a:off x="4693684" y="2770511"/>
              <a:ext cx="687897" cy="473740"/>
            </a:xfrm>
            <a:custGeom>
              <a:avLst/>
              <a:gdLst>
                <a:gd name="connsiteX0" fmla="*/ 0 w 687897"/>
                <a:gd name="connsiteY0" fmla="*/ 473740 h 473740"/>
                <a:gd name="connsiteX1" fmla="*/ 25167 w 687897"/>
                <a:gd name="connsiteY1" fmla="*/ 431795 h 473740"/>
                <a:gd name="connsiteX2" fmla="*/ 41945 w 687897"/>
                <a:gd name="connsiteY2" fmla="*/ 406628 h 473740"/>
                <a:gd name="connsiteX3" fmla="*/ 67112 w 687897"/>
                <a:gd name="connsiteY3" fmla="*/ 389850 h 473740"/>
                <a:gd name="connsiteX4" fmla="*/ 109057 w 687897"/>
                <a:gd name="connsiteY4" fmla="*/ 339516 h 473740"/>
                <a:gd name="connsiteX5" fmla="*/ 167780 w 687897"/>
                <a:gd name="connsiteY5" fmla="*/ 305960 h 473740"/>
                <a:gd name="connsiteX6" fmla="*/ 243281 w 687897"/>
                <a:gd name="connsiteY6" fmla="*/ 264015 h 473740"/>
                <a:gd name="connsiteX7" fmla="*/ 285226 w 687897"/>
                <a:gd name="connsiteY7" fmla="*/ 171736 h 473740"/>
                <a:gd name="connsiteX8" fmla="*/ 293615 w 687897"/>
                <a:gd name="connsiteY8" fmla="*/ 138180 h 473740"/>
                <a:gd name="connsiteX9" fmla="*/ 302004 w 687897"/>
                <a:gd name="connsiteY9" fmla="*/ 62679 h 473740"/>
                <a:gd name="connsiteX10" fmla="*/ 310392 w 687897"/>
                <a:gd name="connsiteY10" fmla="*/ 3956 h 473740"/>
                <a:gd name="connsiteX11" fmla="*/ 318781 w 687897"/>
                <a:gd name="connsiteY11" fmla="*/ 196903 h 473740"/>
                <a:gd name="connsiteX12" fmla="*/ 343948 w 687897"/>
                <a:gd name="connsiteY12" fmla="*/ 272404 h 473740"/>
                <a:gd name="connsiteX13" fmla="*/ 360726 w 687897"/>
                <a:gd name="connsiteY13" fmla="*/ 331127 h 473740"/>
                <a:gd name="connsiteX14" fmla="*/ 369115 w 687897"/>
                <a:gd name="connsiteY14" fmla="*/ 381461 h 473740"/>
                <a:gd name="connsiteX15" fmla="*/ 385893 w 687897"/>
                <a:gd name="connsiteY15" fmla="*/ 305960 h 473740"/>
                <a:gd name="connsiteX16" fmla="*/ 394282 w 687897"/>
                <a:gd name="connsiteY16" fmla="*/ 222070 h 473740"/>
                <a:gd name="connsiteX17" fmla="*/ 436227 w 687897"/>
                <a:gd name="connsiteY17" fmla="*/ 163347 h 473740"/>
                <a:gd name="connsiteX18" fmla="*/ 486561 w 687897"/>
                <a:gd name="connsiteY18" fmla="*/ 113013 h 473740"/>
                <a:gd name="connsiteX19" fmla="*/ 536895 w 687897"/>
                <a:gd name="connsiteY19" fmla="*/ 96235 h 473740"/>
                <a:gd name="connsiteX20" fmla="*/ 570451 w 687897"/>
                <a:gd name="connsiteY20" fmla="*/ 79457 h 473740"/>
                <a:gd name="connsiteX21" fmla="*/ 620785 w 687897"/>
                <a:gd name="connsiteY21" fmla="*/ 62679 h 473740"/>
                <a:gd name="connsiteX22" fmla="*/ 687897 w 687897"/>
                <a:gd name="connsiteY22" fmla="*/ 20734 h 4737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687897" h="473740">
                  <a:moveTo>
                    <a:pt x="0" y="473740"/>
                  </a:moveTo>
                  <a:cubicBezTo>
                    <a:pt x="8389" y="459758"/>
                    <a:pt x="16525" y="445622"/>
                    <a:pt x="25167" y="431795"/>
                  </a:cubicBezTo>
                  <a:cubicBezTo>
                    <a:pt x="30511" y="423245"/>
                    <a:pt x="34816" y="413757"/>
                    <a:pt x="41945" y="406628"/>
                  </a:cubicBezTo>
                  <a:cubicBezTo>
                    <a:pt x="49074" y="399499"/>
                    <a:pt x="58723" y="395443"/>
                    <a:pt x="67112" y="389850"/>
                  </a:cubicBezTo>
                  <a:cubicBezTo>
                    <a:pt x="83609" y="365104"/>
                    <a:pt x="84835" y="359701"/>
                    <a:pt x="109057" y="339516"/>
                  </a:cubicBezTo>
                  <a:cubicBezTo>
                    <a:pt x="133931" y="318788"/>
                    <a:pt x="138476" y="323542"/>
                    <a:pt x="167780" y="305960"/>
                  </a:cubicBezTo>
                  <a:cubicBezTo>
                    <a:pt x="239895" y="262691"/>
                    <a:pt x="192659" y="280889"/>
                    <a:pt x="243281" y="264015"/>
                  </a:cubicBezTo>
                  <a:cubicBezTo>
                    <a:pt x="284753" y="222543"/>
                    <a:pt x="265571" y="250358"/>
                    <a:pt x="285226" y="171736"/>
                  </a:cubicBezTo>
                  <a:lnTo>
                    <a:pt x="293615" y="138180"/>
                  </a:lnTo>
                  <a:cubicBezTo>
                    <a:pt x="296411" y="113013"/>
                    <a:pt x="298863" y="87805"/>
                    <a:pt x="302004" y="62679"/>
                  </a:cubicBezTo>
                  <a:cubicBezTo>
                    <a:pt x="304456" y="43059"/>
                    <a:pt x="307940" y="-15664"/>
                    <a:pt x="310392" y="3956"/>
                  </a:cubicBezTo>
                  <a:cubicBezTo>
                    <a:pt x="318376" y="67835"/>
                    <a:pt x="312157" y="132868"/>
                    <a:pt x="318781" y="196903"/>
                  </a:cubicBezTo>
                  <a:lnTo>
                    <a:pt x="343948" y="272404"/>
                  </a:lnTo>
                  <a:cubicBezTo>
                    <a:pt x="351943" y="296390"/>
                    <a:pt x="355459" y="304793"/>
                    <a:pt x="360726" y="331127"/>
                  </a:cubicBezTo>
                  <a:cubicBezTo>
                    <a:pt x="364062" y="347806"/>
                    <a:pt x="366319" y="364683"/>
                    <a:pt x="369115" y="381461"/>
                  </a:cubicBezTo>
                  <a:cubicBezTo>
                    <a:pt x="380836" y="346298"/>
                    <a:pt x="379987" y="353205"/>
                    <a:pt x="385893" y="305960"/>
                  </a:cubicBezTo>
                  <a:cubicBezTo>
                    <a:pt x="389379" y="278074"/>
                    <a:pt x="389103" y="249691"/>
                    <a:pt x="394282" y="222070"/>
                  </a:cubicBezTo>
                  <a:cubicBezTo>
                    <a:pt x="404722" y="166392"/>
                    <a:pt x="398849" y="175806"/>
                    <a:pt x="436227" y="163347"/>
                  </a:cubicBezTo>
                  <a:cubicBezTo>
                    <a:pt x="453005" y="146569"/>
                    <a:pt x="464051" y="120516"/>
                    <a:pt x="486561" y="113013"/>
                  </a:cubicBezTo>
                  <a:cubicBezTo>
                    <a:pt x="503339" y="107420"/>
                    <a:pt x="521077" y="104144"/>
                    <a:pt x="536895" y="96235"/>
                  </a:cubicBezTo>
                  <a:cubicBezTo>
                    <a:pt x="548080" y="90642"/>
                    <a:pt x="558840" y="84101"/>
                    <a:pt x="570451" y="79457"/>
                  </a:cubicBezTo>
                  <a:cubicBezTo>
                    <a:pt x="586872" y="72889"/>
                    <a:pt x="606070" y="72489"/>
                    <a:pt x="620785" y="62679"/>
                  </a:cubicBezTo>
                  <a:cubicBezTo>
                    <a:pt x="676322" y="25655"/>
                    <a:pt x="653083" y="38141"/>
                    <a:pt x="687897" y="20734"/>
                  </a:cubicBezTo>
                </a:path>
              </a:pathLst>
            </a:custGeom>
            <a:noFill/>
            <a:ln w="5715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1A4AB580-70A2-9A51-C455-EC97A38A6B2A}"/>
              </a:ext>
            </a:extLst>
          </p:cNvPr>
          <p:cNvGrpSpPr>
            <a:grpSpLocks noChangeAspect="1"/>
          </p:cNvGrpSpPr>
          <p:nvPr/>
        </p:nvGrpSpPr>
        <p:grpSpPr>
          <a:xfrm>
            <a:off x="8821062" y="2948017"/>
            <a:ext cx="2835331" cy="2603013"/>
            <a:chOff x="3822686" y="1963025"/>
            <a:chExt cx="4622334" cy="4243594"/>
          </a:xfrm>
        </p:grpSpPr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1FF99A8B-90BF-3023-9E51-7C58984AF6FD}"/>
                </a:ext>
              </a:extLst>
            </p:cNvPr>
            <p:cNvPicPr>
              <a:picLocks/>
            </p:cNvPicPr>
            <p:nvPr/>
          </p:nvPicPr>
          <p:blipFill rotWithShape="1">
            <a:blip r:embed="rId5"/>
            <a:srcRect l="31101" t="36045" r="21376" b="8000"/>
            <a:stretch/>
          </p:blipFill>
          <p:spPr>
            <a:xfrm>
              <a:off x="3822686" y="2494474"/>
              <a:ext cx="4622334" cy="3712145"/>
            </a:xfrm>
            <a:prstGeom prst="rect">
              <a:avLst/>
            </a:prstGeom>
          </p:spPr>
        </p:pic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7AC78BB5-A3F0-C96A-F24F-5A2014E686AC}"/>
                </a:ext>
              </a:extLst>
            </p:cNvPr>
            <p:cNvCxnSpPr>
              <a:cxnSpLocks/>
            </p:cNvCxnSpPr>
            <p:nvPr/>
          </p:nvCxnSpPr>
          <p:spPr>
            <a:xfrm>
              <a:off x="5704514" y="1963025"/>
              <a:ext cx="0" cy="914400"/>
            </a:xfrm>
            <a:prstGeom prst="straightConnector1">
              <a:avLst/>
            </a:prstGeom>
            <a:ln w="57150">
              <a:solidFill>
                <a:srgbClr val="FFC000"/>
              </a:solidFill>
              <a:tailEnd type="triangle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137CB87A-5241-31FC-54FB-3E270E571236}"/>
                </a:ext>
              </a:extLst>
            </p:cNvPr>
            <p:cNvCxnSpPr>
              <a:cxnSpLocks/>
            </p:cNvCxnSpPr>
            <p:nvPr/>
          </p:nvCxnSpPr>
          <p:spPr>
            <a:xfrm>
              <a:off x="6525516" y="4167037"/>
              <a:ext cx="93398" cy="367017"/>
            </a:xfrm>
            <a:prstGeom prst="straightConnector1">
              <a:avLst/>
            </a:prstGeom>
            <a:ln w="57150">
              <a:solidFill>
                <a:srgbClr val="FFC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1E702FA2-5FC0-E8A4-D69E-AFE2F3E338A0}"/>
                </a:ext>
              </a:extLst>
            </p:cNvPr>
            <p:cNvSpPr txBox="1">
              <a:spLocks/>
            </p:cNvSpPr>
            <p:nvPr/>
          </p:nvSpPr>
          <p:spPr>
            <a:xfrm>
              <a:off x="5727157" y="2118005"/>
              <a:ext cx="204132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Lower Coil into cask</a:t>
              </a:r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29D4400B-F921-64BC-69D3-9E5F4E22FAA4}"/>
              </a:ext>
            </a:extLst>
          </p:cNvPr>
          <p:cNvSpPr txBox="1"/>
          <p:nvPr/>
        </p:nvSpPr>
        <p:spPr bwMode="auto">
          <a:xfrm>
            <a:off x="623392" y="1439335"/>
            <a:ext cx="3307316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Coil utilities: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Power feeding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Support plugin system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Remotely compatible Lifting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Active cooling?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721694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E8A96CD8-2248-1611-AFDE-4CFA4DC3BD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6048051" cy="4608512"/>
          </a:xfrm>
        </p:spPr>
        <p:txBody>
          <a:bodyPr/>
          <a:lstStyle/>
          <a:p>
            <a:r>
              <a:rPr lang="fr-CH" dirty="0"/>
              <a:t>Target exchange</a:t>
            </a:r>
          </a:p>
          <a:p>
            <a:pPr lvl="1"/>
            <a:r>
              <a:rPr lang="fr-CH" dirty="0"/>
              <a:t>Connections of utilities </a:t>
            </a:r>
            <a:r>
              <a:rPr lang="fr-CH" dirty="0" err="1"/>
              <a:t>located</a:t>
            </a:r>
            <a:r>
              <a:rPr lang="fr-CH" dirty="0"/>
              <a:t> in ‘’</a:t>
            </a:r>
            <a:r>
              <a:rPr lang="fr-CH" dirty="0" err="1"/>
              <a:t>human</a:t>
            </a:r>
            <a:r>
              <a:rPr lang="fr-CH" dirty="0"/>
              <a:t>’’ </a:t>
            </a:r>
            <a:r>
              <a:rPr lang="en-GB" dirty="0"/>
              <a:t>accessible environment</a:t>
            </a:r>
          </a:p>
          <a:p>
            <a:pPr lvl="1"/>
            <a:r>
              <a:rPr lang="en-GB" dirty="0"/>
              <a:t>Remote handling features for the connections</a:t>
            </a:r>
          </a:p>
          <a:p>
            <a:pPr lvl="1"/>
            <a:r>
              <a:rPr lang="en-GB" dirty="0"/>
              <a:t>Support of remotely controlled crane and ROVs</a:t>
            </a:r>
          </a:p>
          <a:p>
            <a:pPr lvl="1"/>
            <a:r>
              <a:rPr lang="en-GB" dirty="0"/>
              <a:t>Size reduction for final disposal by shearing</a:t>
            </a:r>
          </a:p>
          <a:p>
            <a:pPr lvl="1"/>
            <a:r>
              <a:rPr lang="en-GB" dirty="0"/>
              <a:t>Transfer from the underground to surface in shielded casks</a:t>
            </a:r>
          </a:p>
          <a:p>
            <a:pPr lvl="1"/>
            <a:endParaRPr lang="fr-CH" dirty="0"/>
          </a:p>
          <a:p>
            <a:pPr marL="0" indent="0">
              <a:buNone/>
            </a:pPr>
            <a:endParaRPr lang="fr-CH" dirty="0"/>
          </a:p>
          <a:p>
            <a:pPr marL="0" indent="0">
              <a:buNone/>
            </a:pPr>
            <a:endParaRPr lang="fr-CH" dirty="0"/>
          </a:p>
          <a:p>
            <a:endParaRPr lang="en-GB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69257FF0-759E-EA34-3C1A-B84080BDBB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Maintenance of the </a:t>
            </a:r>
            <a:r>
              <a:rPr lang="fr-CH" dirty="0" err="1"/>
              <a:t>target</a:t>
            </a:r>
            <a:r>
              <a:rPr lang="fr-CH" dirty="0"/>
              <a:t> </a:t>
            </a:r>
            <a:r>
              <a:rPr lang="fr-CH" dirty="0" err="1"/>
              <a:t>complex</a:t>
            </a:r>
            <a:r>
              <a:rPr lang="fr-CH" dirty="0"/>
              <a:t> - few </a:t>
            </a:r>
            <a:r>
              <a:rPr lang="fr-CH" dirty="0" err="1"/>
              <a:t>ideas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2D582F-D954-0DC6-B59C-CCB22F651C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11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89759B3-87E5-793B-5484-66C23E38143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3089" y="875934"/>
            <a:ext cx="2201223" cy="17609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 descr="A picture containing indoor&#10;&#10;Description automatically generated">
            <a:extLst>
              <a:ext uri="{FF2B5EF4-FFF2-40B4-BE49-F238E27FC236}">
                <a16:creationId xmlns:a16="http://schemas.microsoft.com/office/drawing/2014/main" id="{E40F4787-8170-0CFF-DCD8-51A80B6E2B6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8000" r="9051" b="14300"/>
          <a:stretch/>
        </p:blipFill>
        <p:spPr>
          <a:xfrm>
            <a:off x="6700967" y="2612853"/>
            <a:ext cx="5210735" cy="3338683"/>
          </a:xfrm>
          <a:prstGeom prst="rect">
            <a:avLst/>
          </a:prstGeom>
        </p:spPr>
      </p:pic>
      <p:pic>
        <p:nvPicPr>
          <p:cNvPr id="13" name="Picture 12" descr="A picture containing indoor&#10;&#10;Description automatically generated">
            <a:extLst>
              <a:ext uri="{FF2B5EF4-FFF2-40B4-BE49-F238E27FC236}">
                <a16:creationId xmlns:a16="http://schemas.microsoft.com/office/drawing/2014/main" id="{56D12BDE-F122-30D2-2E1C-39A18CF5767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62764" y="906464"/>
            <a:ext cx="3101380" cy="2326035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D454EA95-2890-4F58-EDFA-A77CD161223F}"/>
              </a:ext>
            </a:extLst>
          </p:cNvPr>
          <p:cNvSpPr txBox="1"/>
          <p:nvPr/>
        </p:nvSpPr>
        <p:spPr bwMode="auto">
          <a:xfrm>
            <a:off x="6824208" y="5951536"/>
            <a:ext cx="49598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/>
              <a:t>n-TOF target#2  pipes </a:t>
            </a:r>
            <a:r>
              <a:rPr lang="fr-CH" dirty="0" err="1"/>
              <a:t>reduction</a:t>
            </a:r>
            <a:r>
              <a:rPr lang="fr-CH" dirty="0"/>
              <a:t> </a:t>
            </a:r>
            <a:r>
              <a:rPr lang="fr-CH" dirty="0" err="1"/>
              <a:t>with</a:t>
            </a:r>
            <a:r>
              <a:rPr lang="fr-CH" dirty="0"/>
              <a:t> </a:t>
            </a:r>
            <a:r>
              <a:rPr lang="fr-CH" dirty="0" err="1"/>
              <a:t>ROVs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8051571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06B301F-E3E0-4D2E-B046-DFF931ACB0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/>
              <a:t>Target Complex handling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0795F01-FF67-4F68-8DAB-8674FCD675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12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00BE82A-8D7B-B72A-ADAA-A6CCC6D078F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30050"/>
          <a:stretch/>
        </p:blipFill>
        <p:spPr>
          <a:xfrm>
            <a:off x="5865738" y="260648"/>
            <a:ext cx="6120680" cy="3211049"/>
          </a:xfrm>
          <a:prstGeom prst="rect">
            <a:avLst/>
          </a:prstGeom>
        </p:spPr>
      </p:pic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A29ABC28-D0B9-3E35-2B98-75A98C1B36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1344" y="1010998"/>
            <a:ext cx="5616003" cy="833826"/>
          </a:xfrm>
        </p:spPr>
        <p:txBody>
          <a:bodyPr/>
          <a:lstStyle/>
          <a:p>
            <a:r>
              <a:rPr lang="en-GB" b="0" dirty="0"/>
              <a:t>Existing overhead travelling crane 30t capacity replaced</a:t>
            </a:r>
          </a:p>
          <a:p>
            <a:pPr marL="366712" lvl="1" indent="0">
              <a:buNone/>
            </a:pPr>
            <a:endParaRPr lang="en-GB" b="0" dirty="0"/>
          </a:p>
          <a:p>
            <a:pPr lvl="1"/>
            <a:r>
              <a:rPr lang="en-GB" b="0" dirty="0"/>
              <a:t>Redundancy on the 3 movements of the crane</a:t>
            </a:r>
          </a:p>
          <a:p>
            <a:pPr lvl="1"/>
            <a:r>
              <a:rPr lang="en-GB" b="0" dirty="0"/>
              <a:t>Integration of a video system</a:t>
            </a:r>
          </a:p>
          <a:p>
            <a:pPr lvl="1"/>
            <a:r>
              <a:rPr lang="en-GB" sz="1800" b="0" dirty="0"/>
              <a:t>Integration of a positioning system for the 3 movements</a:t>
            </a:r>
          </a:p>
          <a:p>
            <a:pPr lvl="1"/>
            <a:r>
              <a:rPr lang="en-GB" sz="1800" b="0" dirty="0"/>
              <a:t>Off-board control cubicles</a:t>
            </a:r>
          </a:p>
          <a:p>
            <a:pPr lvl="1"/>
            <a:r>
              <a:rPr lang="en-GB" sz="1800" b="0" dirty="0"/>
              <a:t>Cable festoon routing</a:t>
            </a:r>
          </a:p>
          <a:p>
            <a:pPr lvl="1"/>
            <a:r>
              <a:rPr lang="en-GB" sz="1800" b="0" dirty="0"/>
              <a:t>Remote tools connection on the hook</a:t>
            </a:r>
          </a:p>
          <a:p>
            <a:pPr lvl="1"/>
            <a:r>
              <a:rPr lang="en-GB" sz="1800" b="0" dirty="0"/>
              <a:t>Auxiliary hoist</a:t>
            </a:r>
          </a:p>
          <a:p>
            <a:pPr lvl="1"/>
            <a:r>
              <a:rPr lang="en-GB" sz="1800" b="0" dirty="0"/>
              <a:t>Investigation on possibility to optimize crane size</a:t>
            </a:r>
          </a:p>
          <a:p>
            <a:pPr marL="366712" lvl="1" indent="0">
              <a:buNone/>
            </a:pPr>
            <a:r>
              <a:rPr lang="en-GB" dirty="0"/>
              <a:t>Ongoing specification</a:t>
            </a:r>
            <a:endParaRPr lang="en-GB" sz="1800" b="0" dirty="0"/>
          </a:p>
        </p:txBody>
      </p:sp>
      <p:pic>
        <p:nvPicPr>
          <p:cNvPr id="2" name="Picture 1" descr="A person wearing a hard hat working on a computer&#10;&#10;Description automatically generated with low confidence">
            <a:extLst>
              <a:ext uri="{FF2B5EF4-FFF2-40B4-BE49-F238E27FC236}">
                <a16:creationId xmlns:a16="http://schemas.microsoft.com/office/drawing/2014/main" id="{789996FC-E515-3C80-8E62-B7E1BD05D5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66888" y="3625619"/>
            <a:ext cx="3525024" cy="26437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080119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71F9636-01AC-866E-A229-BE0527AA312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Lifting spreaders developments</a:t>
            </a:r>
          </a:p>
          <a:p>
            <a:pPr lvl="1"/>
            <a:r>
              <a:rPr lang="en-GB" dirty="0"/>
              <a:t>Target</a:t>
            </a:r>
          </a:p>
          <a:p>
            <a:pPr lvl="1"/>
            <a:r>
              <a:rPr lang="en-GB" dirty="0"/>
              <a:t>Shielding blocks</a:t>
            </a:r>
          </a:p>
          <a:p>
            <a:pPr lvl="1"/>
            <a:r>
              <a:rPr lang="en-GB" dirty="0"/>
              <a:t>Coil</a:t>
            </a:r>
          </a:p>
          <a:p>
            <a:pPr lvl="1"/>
            <a:r>
              <a:rPr lang="en-GB" dirty="0"/>
              <a:t>Casks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8F74AD4-E976-857D-3FA4-14FBADB343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dirty="0"/>
              <a:t>Target Complex handling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E05EB11-1938-E947-BE1D-A2E1CD38EA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13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8DEA1F5-AC0B-1C1A-D71D-527F525FE0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24192" y="2325029"/>
            <a:ext cx="3802846" cy="308585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0A58927-A018-4BF3-AB87-C7FDF2CDED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43472" y="3867958"/>
            <a:ext cx="5879976" cy="23328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566317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3793CEC-D632-9246-620E-4F0F3F1EA6B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H" dirty="0" err="1"/>
              <a:t>Casks</a:t>
            </a: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A7D46F6-100A-A61B-FEDF-2622A591A8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dirty="0"/>
              <a:t>Target Complex handling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FEBEC5A-6114-9775-82EA-EF0E2D7CD4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14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C7272C5-53CC-7926-FD17-A79795F529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3352" y="2132856"/>
            <a:ext cx="3418063" cy="344748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F3A1CD9-4D88-5179-3EBD-40E29FBC09F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1585" t="23938" r="16788"/>
          <a:stretch/>
        </p:blipFill>
        <p:spPr>
          <a:xfrm>
            <a:off x="3359696" y="2780928"/>
            <a:ext cx="2448272" cy="262220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B3CFE1E-9676-5953-8785-91EF92DA5EFE}"/>
              </a:ext>
            </a:extLst>
          </p:cNvPr>
          <p:cNvSpPr txBox="1"/>
          <p:nvPr/>
        </p:nvSpPr>
        <p:spPr bwMode="auto">
          <a:xfrm>
            <a:off x="1343472" y="5877272"/>
            <a:ext cx="54553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/>
              <a:t>One major limitation -&gt; 30t </a:t>
            </a:r>
            <a:r>
              <a:rPr lang="fr-CH" dirty="0" err="1"/>
              <a:t>object</a:t>
            </a:r>
            <a:r>
              <a:rPr lang="fr-CH" dirty="0"/>
              <a:t> to </a:t>
            </a:r>
            <a:r>
              <a:rPr lang="fr-CH" dirty="0" err="1"/>
              <a:t>handled</a:t>
            </a:r>
            <a:r>
              <a:rPr lang="fr-CH" dirty="0"/>
              <a:t> + </a:t>
            </a:r>
            <a:r>
              <a:rPr lang="fr-CH" dirty="0" err="1"/>
              <a:t>cask</a:t>
            </a:r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3B579DC-80FF-E657-C64C-0BD72699527F}"/>
              </a:ext>
            </a:extLst>
          </p:cNvPr>
          <p:cNvSpPr txBox="1"/>
          <p:nvPr/>
        </p:nvSpPr>
        <p:spPr bwMode="auto">
          <a:xfrm>
            <a:off x="2999656" y="5373118"/>
            <a:ext cx="13901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/>
              <a:t>Target </a:t>
            </a:r>
            <a:r>
              <a:rPr lang="fr-CH" dirty="0" err="1"/>
              <a:t>cask</a:t>
            </a:r>
            <a:endParaRPr lang="en-GB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A91F9B6-8D3C-8192-7B1C-43423068600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09718" y="1895965"/>
            <a:ext cx="5818930" cy="332035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6FE8188A-EF32-42B2-A793-17CABB92206A}"/>
              </a:ext>
            </a:extLst>
          </p:cNvPr>
          <p:cNvSpPr txBox="1"/>
          <p:nvPr/>
        </p:nvSpPr>
        <p:spPr bwMode="auto">
          <a:xfrm>
            <a:off x="7774597" y="5369252"/>
            <a:ext cx="11208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err="1"/>
              <a:t>Coil</a:t>
            </a:r>
            <a:r>
              <a:rPr lang="fr-CH" dirty="0"/>
              <a:t> </a:t>
            </a:r>
            <a:r>
              <a:rPr lang="fr-CH" dirty="0" err="1"/>
              <a:t>cask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7928738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0C8BF4B-8816-6E18-D31F-896D8AD39B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4751907" cy="4608512"/>
          </a:xfrm>
        </p:spPr>
        <p:txBody>
          <a:bodyPr/>
          <a:lstStyle/>
          <a:p>
            <a:r>
              <a:rPr lang="en-GB"/>
              <a:t>Purpose</a:t>
            </a:r>
          </a:p>
          <a:p>
            <a:pPr lvl="1"/>
            <a:r>
              <a:rPr lang="en-GB" b="0"/>
              <a:t>Repair of activated components</a:t>
            </a:r>
          </a:p>
          <a:p>
            <a:pPr lvl="1"/>
            <a:r>
              <a:rPr lang="en-GB" b="0"/>
              <a:t>Size reduction and material separation for final disposal to optimize cost using different elimination path</a:t>
            </a:r>
          </a:p>
          <a:p>
            <a:pPr lvl="1"/>
            <a:r>
              <a:rPr lang="en-GB" b="0"/>
              <a:t>Post Irradiation </a:t>
            </a:r>
            <a:r>
              <a:rPr lang="en-GB"/>
              <a:t>E</a:t>
            </a:r>
            <a:r>
              <a:rPr lang="en-GB" b="0"/>
              <a:t>xamination</a:t>
            </a:r>
          </a:p>
          <a:p>
            <a:r>
              <a:rPr lang="en-GB"/>
              <a:t>Tools envisaged</a:t>
            </a:r>
          </a:p>
          <a:p>
            <a:pPr lvl="1"/>
            <a:r>
              <a:rPr lang="en-GB"/>
              <a:t>Master-slave</a:t>
            </a:r>
            <a:r>
              <a:rPr lang="en-GB" b="0"/>
              <a:t> manipulators</a:t>
            </a:r>
          </a:p>
          <a:p>
            <a:pPr lvl="1"/>
            <a:r>
              <a:rPr lang="en-GB" b="0"/>
              <a:t>Robots (fixed and mobile)</a:t>
            </a:r>
          </a:p>
          <a:p>
            <a:pPr lvl="1"/>
            <a:r>
              <a:rPr lang="en-GB" b="0"/>
              <a:t>Custom built machinery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33FA7C4-A5F5-DDEF-4C3C-EC3614D0C9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Service building</a:t>
            </a:r>
            <a:r>
              <a:rPr lang="en-GB" dirty="0"/>
              <a:t> – Service cell - </a:t>
            </a:r>
            <a:r>
              <a:rPr lang="en-GB" dirty="0" err="1"/>
              <a:t>Hotcell</a:t>
            </a:r>
            <a:endParaRPr lang="en-GB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F313113-44B0-F602-1F4B-2E2DFED521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15</a:t>
            </a:fld>
            <a:endParaRPr lang="en-US"/>
          </a:p>
        </p:txBody>
      </p:sp>
      <p:pic>
        <p:nvPicPr>
          <p:cNvPr id="7" name="Picture 6" descr="A diagram of a building&#10;&#10;Description automatically generated">
            <a:extLst>
              <a:ext uri="{FF2B5EF4-FFF2-40B4-BE49-F238E27FC236}">
                <a16:creationId xmlns:a16="http://schemas.microsoft.com/office/drawing/2014/main" id="{A0D05BC2-6F04-20F6-04DA-BDFCD4523EB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523" t="26506" r="38187" b="13253"/>
          <a:stretch/>
        </p:blipFill>
        <p:spPr>
          <a:xfrm>
            <a:off x="5114288" y="893886"/>
            <a:ext cx="6199102" cy="3352565"/>
          </a:xfrm>
          <a:prstGeom prst="rect">
            <a:avLst/>
          </a:prstGeom>
        </p:spPr>
      </p:pic>
      <p:pic>
        <p:nvPicPr>
          <p:cNvPr id="8" name="Picture 7" descr="A picture containing indoor&#10;&#10;Description automatically generated">
            <a:extLst>
              <a:ext uri="{FF2B5EF4-FFF2-40B4-BE49-F238E27FC236}">
                <a16:creationId xmlns:a16="http://schemas.microsoft.com/office/drawing/2014/main" id="{48E14088-90D3-2704-2A85-4814168D887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99856" y="4312282"/>
            <a:ext cx="3474354" cy="1954324"/>
          </a:xfrm>
          <a:prstGeom prst="rect">
            <a:avLst/>
          </a:prstGeom>
        </p:spPr>
      </p:pic>
      <p:pic>
        <p:nvPicPr>
          <p:cNvPr id="9" name="Picture 8" descr="A computer generated image of a machine&#10;&#10;Description automatically generated">
            <a:extLst>
              <a:ext uri="{FF2B5EF4-FFF2-40B4-BE49-F238E27FC236}">
                <a16:creationId xmlns:a16="http://schemas.microsoft.com/office/drawing/2014/main" id="{909F03EB-49B1-F870-DB77-8E73851FC58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7186" t="18541" r="37849" b="15535"/>
          <a:stretch/>
        </p:blipFill>
        <p:spPr>
          <a:xfrm>
            <a:off x="9172438" y="3951206"/>
            <a:ext cx="2376264" cy="23042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1417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77C0B5-2E2E-5587-A4F5-BE225D4EF8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Traget</a:t>
            </a:r>
            <a:r>
              <a:rPr lang="fr-CH" dirty="0"/>
              <a:t> </a:t>
            </a:r>
            <a:r>
              <a:rPr lang="fr-CH" dirty="0" err="1"/>
              <a:t>complex</a:t>
            </a:r>
            <a:r>
              <a:rPr lang="fr-CH" dirty="0"/>
              <a:t> </a:t>
            </a:r>
            <a:r>
              <a:rPr lang="fr-CH" dirty="0" err="1"/>
              <a:t>cooling</a:t>
            </a:r>
            <a:r>
              <a:rPr lang="fr-CH" dirty="0"/>
              <a:t> circuit</a:t>
            </a:r>
            <a:endParaRPr lang="en-GB"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4F8CE5CA-7BEF-199E-AFD6-C48417817567}"/>
              </a:ext>
            </a:extLst>
          </p:cNvPr>
          <p:cNvGrpSpPr/>
          <p:nvPr/>
        </p:nvGrpSpPr>
        <p:grpSpPr>
          <a:xfrm>
            <a:off x="6096000" y="1340768"/>
            <a:ext cx="5445224" cy="4935274"/>
            <a:chOff x="6025487" y="1663149"/>
            <a:chExt cx="5445224" cy="4935274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42FCE494-7BAC-15E6-33D9-E181961C80C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025487" y="1663149"/>
              <a:ext cx="5445224" cy="4935274"/>
            </a:xfrm>
            <a:prstGeom prst="rect">
              <a:avLst/>
            </a:prstGeom>
          </p:spPr>
        </p:pic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4ABB69DB-F323-C4C4-D6E8-78BF4BCC3D36}"/>
                </a:ext>
              </a:extLst>
            </p:cNvPr>
            <p:cNvCxnSpPr>
              <a:cxnSpLocks/>
            </p:cNvCxnSpPr>
            <p:nvPr/>
          </p:nvCxnSpPr>
          <p:spPr>
            <a:xfrm>
              <a:off x="8119872" y="4852416"/>
              <a:ext cx="2773680" cy="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E62BD2A4-3FA4-BF5C-5C1B-8A201BE1F782}"/>
                </a:ext>
              </a:extLst>
            </p:cNvPr>
            <p:cNvCxnSpPr>
              <a:cxnSpLocks/>
            </p:cNvCxnSpPr>
            <p:nvPr/>
          </p:nvCxnSpPr>
          <p:spPr>
            <a:xfrm>
              <a:off x="7815072" y="5583936"/>
              <a:ext cx="1691640" cy="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5EF74D43-53DA-000D-1FA0-BB5EAEB5B13A}"/>
                </a:ext>
              </a:extLst>
            </p:cNvPr>
            <p:cNvCxnSpPr>
              <a:cxnSpLocks/>
            </p:cNvCxnSpPr>
            <p:nvPr/>
          </p:nvCxnSpPr>
          <p:spPr>
            <a:xfrm>
              <a:off x="7815072" y="1944624"/>
              <a:ext cx="1691640" cy="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" name="Picture 1">
            <a:extLst>
              <a:ext uri="{FF2B5EF4-FFF2-40B4-BE49-F238E27FC236}">
                <a16:creationId xmlns:a16="http://schemas.microsoft.com/office/drawing/2014/main" id="{A391C0E9-FEF8-BEC1-264C-388948133A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2538753"/>
            <a:ext cx="5334000" cy="2079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69D514B5-F850-D139-1E66-605E66F0A3B9}"/>
              </a:ext>
            </a:extLst>
          </p:cNvPr>
          <p:cNvSpPr/>
          <p:nvPr/>
        </p:nvSpPr>
        <p:spPr>
          <a:xfrm>
            <a:off x="6428420" y="1622243"/>
            <a:ext cx="1429545" cy="1224134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698F989-4446-1EA1-111D-B105ABE4B24C}"/>
              </a:ext>
            </a:extLst>
          </p:cNvPr>
          <p:cNvSpPr txBox="1"/>
          <p:nvPr/>
        </p:nvSpPr>
        <p:spPr bwMode="auto">
          <a:xfrm>
            <a:off x="2279576" y="4618378"/>
            <a:ext cx="20826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err="1"/>
              <a:t>Number</a:t>
            </a:r>
            <a:r>
              <a:rPr lang="fr-CH" dirty="0"/>
              <a:t> </a:t>
            </a:r>
            <a:r>
              <a:rPr lang="fr-CH" dirty="0" err="1"/>
              <a:t>from</a:t>
            </a:r>
            <a:r>
              <a:rPr lang="fr-CH" dirty="0"/>
              <a:t> CDS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0593296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92FEDF0-D357-465B-9411-4917FCD205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Target </a:t>
            </a:r>
            <a:r>
              <a:rPr lang="fr-CH" dirty="0" err="1"/>
              <a:t>cooling</a:t>
            </a:r>
            <a:r>
              <a:rPr lang="fr-CH" dirty="0"/>
              <a:t> </a:t>
            </a:r>
            <a:r>
              <a:rPr lang="fr-CH" dirty="0" err="1"/>
              <a:t>systems</a:t>
            </a: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B844F43-206D-6450-85F6-3BA8B48753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10788" y="3158644"/>
            <a:ext cx="4438094" cy="294932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4A1C671-3E47-001A-CA8D-9971ED967B3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16435" y="3004956"/>
            <a:ext cx="4438095" cy="295238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3CF1BFB-0FA9-7555-AD4C-739228E8EC1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84232" y="373593"/>
            <a:ext cx="3195045" cy="2567321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970BBF7C-1D66-4963-05B2-2267F9C13E6A}"/>
              </a:ext>
            </a:extLst>
          </p:cNvPr>
          <p:cNvSpPr txBox="1"/>
          <p:nvPr/>
        </p:nvSpPr>
        <p:spPr>
          <a:xfrm>
            <a:off x="2860003" y="5820123"/>
            <a:ext cx="8871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/>
              <a:t>~5m²</a:t>
            </a:r>
            <a:endParaRPr lang="en-GB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8779E28-60D8-68D6-3FCA-03B0B9627875}"/>
              </a:ext>
            </a:extLst>
          </p:cNvPr>
          <p:cNvSpPr txBox="1"/>
          <p:nvPr/>
        </p:nvSpPr>
        <p:spPr>
          <a:xfrm>
            <a:off x="9720278" y="2723184"/>
            <a:ext cx="8871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/>
              <a:t>~5m²</a:t>
            </a:r>
            <a:endParaRPr lang="en-GB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5E146B7-BA88-1548-EABD-37C32691A86E}"/>
              </a:ext>
            </a:extLst>
          </p:cNvPr>
          <p:cNvSpPr txBox="1"/>
          <p:nvPr/>
        </p:nvSpPr>
        <p:spPr>
          <a:xfrm>
            <a:off x="9338201" y="5923299"/>
            <a:ext cx="10782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/>
              <a:t>~20m²</a:t>
            </a:r>
            <a:endParaRPr lang="en-GB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B251FCE-0B71-4AD2-7A2A-0191F07FEE8A}"/>
              </a:ext>
            </a:extLst>
          </p:cNvPr>
          <p:cNvSpPr txBox="1"/>
          <p:nvPr/>
        </p:nvSpPr>
        <p:spPr>
          <a:xfrm>
            <a:off x="20960" y="2602560"/>
            <a:ext cx="77995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To be located in a shielded area (was located in the underground area in the CDS)</a:t>
            </a:r>
          </a:p>
        </p:txBody>
      </p:sp>
    </p:spTree>
    <p:extLst>
      <p:ext uri="{BB962C8B-B14F-4D97-AF65-F5344CB8AC3E}">
        <p14:creationId xmlns:p14="http://schemas.microsoft.com/office/powerpoint/2010/main" val="67671762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F8769A-ACE9-6DF3-A9AF-F533808972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Ventilation </a:t>
            </a:r>
            <a:r>
              <a:rPr lang="fr-CH" dirty="0" err="1"/>
              <a:t>systems</a:t>
            </a: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8CE4231-7F5F-B77D-E460-7AC5DD5E557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61172"/>
          <a:stretch/>
        </p:blipFill>
        <p:spPr>
          <a:xfrm>
            <a:off x="191344" y="3783589"/>
            <a:ext cx="8280120" cy="234917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E13C05F-D7CF-7861-6541-6CCA014DFE5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64152" y="692593"/>
            <a:ext cx="4438873" cy="3075251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ECC173D-BC3D-1E24-2CEF-2BC58C042AAF}"/>
              </a:ext>
            </a:extLst>
          </p:cNvPr>
          <p:cNvSpPr txBox="1"/>
          <p:nvPr/>
        </p:nvSpPr>
        <p:spPr>
          <a:xfrm>
            <a:off x="9404885" y="4330101"/>
            <a:ext cx="10924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/>
              <a:t>~150m²</a:t>
            </a:r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977FD11-6D88-32A9-BAF0-267C85CE950D}"/>
              </a:ext>
            </a:extLst>
          </p:cNvPr>
          <p:cNvSpPr txBox="1"/>
          <p:nvPr/>
        </p:nvSpPr>
        <p:spPr bwMode="auto">
          <a:xfrm>
            <a:off x="1127448" y="5948097"/>
            <a:ext cx="20826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err="1"/>
              <a:t>Number</a:t>
            </a:r>
            <a:r>
              <a:rPr lang="fr-CH" dirty="0"/>
              <a:t> </a:t>
            </a:r>
            <a:r>
              <a:rPr lang="fr-CH" dirty="0" err="1"/>
              <a:t>from</a:t>
            </a:r>
            <a:r>
              <a:rPr lang="fr-CH" dirty="0"/>
              <a:t> CDS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8258118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LEGO&#10;&#10;Description automatically generated">
            <a:extLst>
              <a:ext uri="{FF2B5EF4-FFF2-40B4-BE49-F238E27FC236}">
                <a16:creationId xmlns:a16="http://schemas.microsoft.com/office/drawing/2014/main" id="{85E8BD3B-E67F-40B3-1895-527910B67B2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424" r="2880"/>
          <a:stretch/>
        </p:blipFill>
        <p:spPr>
          <a:xfrm>
            <a:off x="3308190" y="862230"/>
            <a:ext cx="8353832" cy="513353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6D43AC3-3B1E-AF27-61CB-E40D2C8623E0}"/>
              </a:ext>
            </a:extLst>
          </p:cNvPr>
          <p:cNvSpPr txBox="1"/>
          <p:nvPr/>
        </p:nvSpPr>
        <p:spPr>
          <a:xfrm>
            <a:off x="7094553" y="5865602"/>
            <a:ext cx="45674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/>
              <a:t>*</a:t>
            </a:r>
            <a:r>
              <a:rPr lang="fr-CH" dirty="0" err="1"/>
              <a:t>equipement</a:t>
            </a:r>
            <a:r>
              <a:rPr lang="fr-CH" dirty="0"/>
              <a:t> </a:t>
            </a:r>
            <a:r>
              <a:rPr lang="fr-CH" dirty="0" err="1"/>
              <a:t>shown</a:t>
            </a:r>
            <a:r>
              <a:rPr lang="fr-CH" dirty="0"/>
              <a:t> </a:t>
            </a:r>
            <a:r>
              <a:rPr lang="fr-CH" dirty="0" err="1"/>
              <a:t>based</a:t>
            </a:r>
            <a:r>
              <a:rPr lang="fr-CH" dirty="0"/>
              <a:t> </a:t>
            </a:r>
            <a:r>
              <a:rPr lang="fr-CH" dirty="0" err="1"/>
              <a:t>from</a:t>
            </a:r>
            <a:r>
              <a:rPr lang="fr-CH" dirty="0"/>
              <a:t> ECN4 design</a:t>
            </a:r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9DE1D99-295F-6AA2-6785-62129DF03134}"/>
              </a:ext>
            </a:extLst>
          </p:cNvPr>
          <p:cNvSpPr txBox="1"/>
          <p:nvPr/>
        </p:nvSpPr>
        <p:spPr>
          <a:xfrm>
            <a:off x="47328" y="5995769"/>
            <a:ext cx="50649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/>
              <a:t>Target station and service building air handling </a:t>
            </a:r>
            <a:r>
              <a:rPr lang="fr-CH" dirty="0" err="1"/>
              <a:t>units</a:t>
            </a:r>
            <a:endParaRPr lang="en-GB" dirty="0"/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B7A8DFB3-B932-789F-1216-0AA5908320D4}"/>
              </a:ext>
            </a:extLst>
          </p:cNvPr>
          <p:cNvCxnSpPr/>
          <p:nvPr/>
        </p:nvCxnSpPr>
        <p:spPr>
          <a:xfrm flipV="1">
            <a:off x="1990640" y="2336800"/>
            <a:ext cx="2784560" cy="374903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CBC0302D-FFF6-C94C-547D-DECFA697EBFA}"/>
              </a:ext>
            </a:extLst>
          </p:cNvPr>
          <p:cNvSpPr txBox="1">
            <a:spLocks/>
          </p:cNvSpPr>
          <p:nvPr/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/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/>
              <a:t>Ventilation systems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573202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F34B8F9-DDD4-5A8F-FA7C-F61106AB5D1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H" dirty="0"/>
              <a:t>Target station vacuum confinement</a:t>
            </a:r>
          </a:p>
          <a:p>
            <a:r>
              <a:rPr lang="fr-CH" dirty="0"/>
              <a:t>Target handling</a:t>
            </a:r>
          </a:p>
          <a:p>
            <a:r>
              <a:rPr lang="en-GB" dirty="0"/>
              <a:t>Target shielding extraction</a:t>
            </a:r>
          </a:p>
          <a:p>
            <a:r>
              <a:rPr lang="en-GB" sz="2800" dirty="0"/>
              <a:t>Target Complex handling</a:t>
            </a:r>
          </a:p>
          <a:p>
            <a:r>
              <a:rPr lang="fr-CH" dirty="0"/>
              <a:t>Target utilities – </a:t>
            </a:r>
            <a:r>
              <a:rPr lang="fr-CH" dirty="0" err="1"/>
              <a:t>cooling</a:t>
            </a:r>
            <a:endParaRPr lang="fr-CH" dirty="0"/>
          </a:p>
          <a:p>
            <a:r>
              <a:rPr lang="en-GB" dirty="0"/>
              <a:t>Target positioning,</a:t>
            </a:r>
          </a:p>
          <a:p>
            <a:r>
              <a:rPr lang="fr-CH" dirty="0" err="1"/>
              <a:t>Systems</a:t>
            </a:r>
            <a:r>
              <a:rPr lang="fr-CH" dirty="0"/>
              <a:t> </a:t>
            </a:r>
            <a:r>
              <a:rPr lang="fr-CH" dirty="0" err="1"/>
              <a:t>failure</a:t>
            </a:r>
            <a:r>
              <a:rPr lang="fr-CH"/>
              <a:t> scenarios</a:t>
            </a:r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386AF0D0-DFD0-FAAB-ED57-DFE2A0FC92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Agenda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6749093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5396E17-4660-60CD-6B6E-A238375E04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Target alignment precision with respect to beam line 1cm! But…</a:t>
            </a:r>
          </a:p>
          <a:p>
            <a:r>
              <a:rPr lang="en-GB" dirty="0"/>
              <a:t>Everything inside the vessel can’t be realigned after 1rst start of operation</a:t>
            </a:r>
          </a:p>
          <a:p>
            <a:pPr lvl="1"/>
            <a:r>
              <a:rPr lang="en-GB" dirty="0"/>
              <a:t>Target need to have alignment features on its side</a:t>
            </a:r>
          </a:p>
          <a:p>
            <a:pPr lvl="1"/>
            <a:r>
              <a:rPr lang="en-GB" dirty="0"/>
              <a:t>Robust plug-in system (should survive several target exchange)</a:t>
            </a:r>
          </a:p>
          <a:p>
            <a:pPr lvl="1"/>
            <a:r>
              <a:rPr lang="en-GB" dirty="0"/>
              <a:t>Need measurement jigs to measure references every time we replace the target</a:t>
            </a:r>
          </a:p>
          <a:p>
            <a:pPr lvl="1"/>
            <a:r>
              <a:rPr lang="en-GB" dirty="0"/>
              <a:t>Need of remote technic measurements?</a:t>
            </a:r>
          </a:p>
          <a:p>
            <a:r>
              <a:rPr lang="en-GB" dirty="0"/>
              <a:t>Floor and building deformation to take in consideration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4FEA2A1-D449-B54B-1E2E-9D19508265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Target positioning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039A334-A5BC-61E4-4617-CB23BA7394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44456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125C5D8-CDA4-0486-49C8-3B4FDAD951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H" dirty="0"/>
              <a:t>Evaluation </a:t>
            </a:r>
            <a:r>
              <a:rPr lang="fr-CH" dirty="0" err="1"/>
              <a:t>required</a:t>
            </a:r>
            <a:r>
              <a:rPr lang="fr-CH" dirty="0"/>
              <a:t> for </a:t>
            </a:r>
            <a:r>
              <a:rPr lang="fr-CH" dirty="0" err="1"/>
              <a:t>operation</a:t>
            </a:r>
            <a:r>
              <a:rPr lang="fr-CH" dirty="0"/>
              <a:t> and maintenance scenarios</a:t>
            </a:r>
          </a:p>
          <a:p>
            <a:pPr lvl="1"/>
            <a:r>
              <a:rPr lang="en-GB" dirty="0"/>
              <a:t>Water leak</a:t>
            </a:r>
          </a:p>
          <a:p>
            <a:pPr lvl="1"/>
            <a:r>
              <a:rPr lang="en-GB" dirty="0"/>
              <a:t>Vacuum leak</a:t>
            </a:r>
          </a:p>
          <a:p>
            <a:pPr lvl="1"/>
            <a:r>
              <a:rPr lang="en-GB" dirty="0"/>
              <a:t>Fire</a:t>
            </a:r>
          </a:p>
          <a:p>
            <a:pPr lvl="1"/>
            <a:r>
              <a:rPr lang="en-GB" dirty="0"/>
              <a:t>Ventilation</a:t>
            </a:r>
          </a:p>
          <a:p>
            <a:pPr lvl="1"/>
            <a:r>
              <a:rPr lang="en-GB" dirty="0"/>
              <a:t>Cooling</a:t>
            </a:r>
          </a:p>
          <a:p>
            <a:pPr lvl="1"/>
            <a:r>
              <a:rPr lang="en-GB" dirty="0"/>
              <a:t>Extraction system</a:t>
            </a:r>
          </a:p>
          <a:p>
            <a:pPr lvl="1"/>
            <a:r>
              <a:rPr lang="en-GB" dirty="0"/>
              <a:t>Handling tools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61C038E-DB46-CE11-B2CB-23D9C27864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Systems</a:t>
            </a:r>
            <a:r>
              <a:rPr lang="fr-CH" dirty="0"/>
              <a:t> </a:t>
            </a:r>
            <a:r>
              <a:rPr lang="fr-CH" dirty="0" err="1"/>
              <a:t>failure</a:t>
            </a:r>
            <a:r>
              <a:rPr lang="fr-CH" dirty="0"/>
              <a:t> scenarios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B46D9B5-2ABC-1A19-04B7-929B3CC95C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215762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2375618-E0AB-BE71-C402-70EDD3DAA2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Target station vacuum confinement</a:t>
            </a:r>
            <a:endParaRPr lang="en-GB" dirty="0"/>
          </a:p>
        </p:txBody>
      </p:sp>
      <p:pic>
        <p:nvPicPr>
          <p:cNvPr id="7" name="Picture 6" descr="A black and white drawing of a metal container&#10;&#10;Description automatically generated">
            <a:extLst>
              <a:ext uri="{FF2B5EF4-FFF2-40B4-BE49-F238E27FC236}">
                <a16:creationId xmlns:a16="http://schemas.microsoft.com/office/drawing/2014/main" id="{D0089E81-1DC7-E4FB-D275-3F58255F1D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81295" y="1556792"/>
            <a:ext cx="5039241" cy="4581128"/>
          </a:xfrm>
          <a:prstGeom prst="rect">
            <a:avLst/>
          </a:prstGeom>
        </p:spPr>
      </p:pic>
      <p:pic>
        <p:nvPicPr>
          <p:cNvPr id="8" name="Picture 7" descr="A picture containing LEGO, screenshot&#10;&#10;Description automatically generated">
            <a:extLst>
              <a:ext uri="{FF2B5EF4-FFF2-40B4-BE49-F238E27FC236}">
                <a16:creationId xmlns:a16="http://schemas.microsoft.com/office/drawing/2014/main" id="{62737A70-D3D0-937C-F64D-DE8CC6A32DA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0406" r="27364" b="19832"/>
          <a:stretch/>
        </p:blipFill>
        <p:spPr>
          <a:xfrm>
            <a:off x="840735" y="1185542"/>
            <a:ext cx="4520123" cy="2232849"/>
          </a:xfrm>
          <a:prstGeom prst="rect">
            <a:avLst/>
          </a:prstGeom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2C044BA6-CF50-0C3A-A7EC-7DEACEED1BBB}"/>
              </a:ext>
            </a:extLst>
          </p:cNvPr>
          <p:cNvCxnSpPr/>
          <p:nvPr/>
        </p:nvCxnSpPr>
        <p:spPr>
          <a:xfrm>
            <a:off x="3793063" y="3068960"/>
            <a:ext cx="2016224" cy="43204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168E7745-2FE1-2F4F-5790-C3F7F1D5C4AC}"/>
              </a:ext>
            </a:extLst>
          </p:cNvPr>
          <p:cNvSpPr txBox="1"/>
          <p:nvPr/>
        </p:nvSpPr>
        <p:spPr bwMode="auto">
          <a:xfrm>
            <a:off x="479376" y="4807467"/>
            <a:ext cx="656461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/>
              <a:t>Overall dimensions: ~6.36 x 2.05 x 2.95 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Can be fully fabricated and tested at a contractor premisses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/>
              <a:t>Primary vacuum to optimize air activation around target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/>
              <a:t>Water containment (in case of water leak)</a:t>
            </a:r>
          </a:p>
        </p:txBody>
      </p:sp>
    </p:spTree>
    <p:extLst>
      <p:ext uri="{BB962C8B-B14F-4D97-AF65-F5344CB8AC3E}">
        <p14:creationId xmlns:p14="http://schemas.microsoft.com/office/powerpoint/2010/main" val="3158207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>
            <a:extLst>
              <a:ext uri="{FF2B5EF4-FFF2-40B4-BE49-F238E27FC236}">
                <a16:creationId xmlns:a16="http://schemas.microsoft.com/office/drawing/2014/main" id="{21BD7E10-3E5C-4B0F-4AD5-67094DF2BC6B}"/>
              </a:ext>
            </a:extLst>
          </p:cNvPr>
          <p:cNvGrpSpPr/>
          <p:nvPr/>
        </p:nvGrpSpPr>
        <p:grpSpPr>
          <a:xfrm>
            <a:off x="4079776" y="3852057"/>
            <a:ext cx="6769025" cy="2400172"/>
            <a:chOff x="5036555" y="601476"/>
            <a:chExt cx="6769025" cy="2400172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BF8A0CFB-22BC-A9AF-C602-FED97962E58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036555" y="601476"/>
              <a:ext cx="6769025" cy="2400172"/>
            </a:xfrm>
            <a:prstGeom prst="rect">
              <a:avLst/>
            </a:prstGeom>
          </p:spPr>
        </p:pic>
        <p:cxnSp>
          <p:nvCxnSpPr>
            <p:cNvPr id="5" name="Straight Arrow Connector 4">
              <a:extLst>
                <a:ext uri="{FF2B5EF4-FFF2-40B4-BE49-F238E27FC236}">
                  <a16:creationId xmlns:a16="http://schemas.microsoft.com/office/drawing/2014/main" id="{8736D9F3-50E8-6320-0CEB-CDD5C90FCFF7}"/>
                </a:ext>
              </a:extLst>
            </p:cNvPr>
            <p:cNvCxnSpPr/>
            <p:nvPr/>
          </p:nvCxnSpPr>
          <p:spPr>
            <a:xfrm>
              <a:off x="6096000" y="1412776"/>
              <a:ext cx="0" cy="792088"/>
            </a:xfrm>
            <a:prstGeom prst="straightConnector1">
              <a:avLst/>
            </a:prstGeom>
            <a:ln w="19050">
              <a:solidFill>
                <a:srgbClr val="FF00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Arrow Connector 6">
              <a:extLst>
                <a:ext uri="{FF2B5EF4-FFF2-40B4-BE49-F238E27FC236}">
                  <a16:creationId xmlns:a16="http://schemas.microsoft.com/office/drawing/2014/main" id="{BB1FC284-7EF8-AC89-BE09-A4AA95D1C33A}"/>
                </a:ext>
              </a:extLst>
            </p:cNvPr>
            <p:cNvCxnSpPr>
              <a:cxnSpLocks/>
            </p:cNvCxnSpPr>
            <p:nvPr/>
          </p:nvCxnSpPr>
          <p:spPr>
            <a:xfrm>
              <a:off x="5663952" y="906588"/>
              <a:ext cx="2035847" cy="0"/>
            </a:xfrm>
            <a:prstGeom prst="straightConnector1">
              <a:avLst/>
            </a:prstGeom>
            <a:ln w="19050">
              <a:solidFill>
                <a:srgbClr val="FF00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113E3A3C-6544-D6F5-20AB-2EF1F1CDDC6E}"/>
                </a:ext>
              </a:extLst>
            </p:cNvPr>
            <p:cNvSpPr txBox="1"/>
            <p:nvPr/>
          </p:nvSpPr>
          <p:spPr bwMode="auto">
            <a:xfrm>
              <a:off x="6266536" y="611492"/>
              <a:ext cx="83067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/>
                <a:t>500 mm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C3AAE77D-F843-33E9-7761-06B2391500BD}"/>
                </a:ext>
              </a:extLst>
            </p:cNvPr>
            <p:cNvSpPr txBox="1"/>
            <p:nvPr/>
          </p:nvSpPr>
          <p:spPr bwMode="auto">
            <a:xfrm>
              <a:off x="6146899" y="1647673"/>
              <a:ext cx="830677" cy="307777"/>
            </a:xfrm>
            <a:prstGeom prst="rect">
              <a:avLst/>
            </a:prstGeom>
            <a:solidFill>
              <a:schemeClr val="bg2"/>
            </a:solidFill>
          </p:spPr>
          <p:txBody>
            <a:bodyPr wrap="none" rtlCol="0">
              <a:spAutoFit/>
            </a:bodyPr>
            <a:lstStyle/>
            <a:p>
              <a:r>
                <a:rPr lang="en-GB" sz="1400" dirty="0"/>
                <a:t>120 mm</a:t>
              </a:r>
            </a:p>
          </p:txBody>
        </p: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347CF0C3-AE17-3BB9-212D-04369C971ABC}"/>
                </a:ext>
              </a:extLst>
            </p:cNvPr>
            <p:cNvCxnSpPr/>
            <p:nvPr/>
          </p:nvCxnSpPr>
          <p:spPr>
            <a:xfrm flipV="1">
              <a:off x="5663952" y="836712"/>
              <a:ext cx="0" cy="7920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A61C9D7C-F8E5-8F3E-1815-B48C81A84C52}"/>
                </a:ext>
              </a:extLst>
            </p:cNvPr>
            <p:cNvCxnSpPr/>
            <p:nvPr/>
          </p:nvCxnSpPr>
          <p:spPr>
            <a:xfrm flipV="1">
              <a:off x="7721366" y="836712"/>
              <a:ext cx="0" cy="7920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Title 2">
            <a:extLst>
              <a:ext uri="{FF2B5EF4-FFF2-40B4-BE49-F238E27FC236}">
                <a16:creationId xmlns:a16="http://schemas.microsoft.com/office/drawing/2014/main" id="{6B992C19-CC60-3642-8F74-82DB233FBB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 anchor="t">
            <a:normAutofit/>
          </a:bodyPr>
          <a:lstStyle/>
          <a:p>
            <a:r>
              <a:rPr lang="fr-CH" dirty="0"/>
              <a:t>Target station vacuum confinement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DC60AE-01D3-8B41-968E-73F7C7194E7B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064552" y="640800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  <a:defRPr/>
              </a:pPr>
              <a:t>4</a:t>
            </a:fld>
            <a:endParaRPr lang="en-US" dirty="0"/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6B9E6942-948D-C460-758D-BFB5F963F359}"/>
              </a:ext>
            </a:extLst>
          </p:cNvPr>
          <p:cNvCxnSpPr>
            <a:cxnSpLocks/>
            <a:stCxn id="18" idx="3"/>
          </p:cNvCxnSpPr>
          <p:nvPr/>
        </p:nvCxnSpPr>
        <p:spPr>
          <a:xfrm flipV="1">
            <a:off x="6239489" y="5445224"/>
            <a:ext cx="295459" cy="432048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F7A94F58-70AD-ACEB-3075-53D6D97F6A70}"/>
              </a:ext>
            </a:extLst>
          </p:cNvPr>
          <p:cNvSpPr txBox="1"/>
          <p:nvPr/>
        </p:nvSpPr>
        <p:spPr bwMode="auto">
          <a:xfrm>
            <a:off x="4223793" y="5723383"/>
            <a:ext cx="2015696" cy="307777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dirty="0"/>
              <a:t>Skin thickness: 30 mm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B897FC2-B0B3-F0A6-A834-14F6C39FC38D}"/>
              </a:ext>
            </a:extLst>
          </p:cNvPr>
          <p:cNvSpPr txBox="1"/>
          <p:nvPr/>
        </p:nvSpPr>
        <p:spPr bwMode="auto">
          <a:xfrm>
            <a:off x="139362" y="1031267"/>
            <a:ext cx="9046055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Grid of HE 100 M beams (each 120 mm tall) crossing each other at 90º, 500 mm separation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Skin thickness: 30 mm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Boundary condition: floor beams fixed to the floor in the vertical direction.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Max displacement 3 mm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Max VM stress in the sheet: ~200 MPa local peak, lower elsewhere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Max utilization factor of the beams:0.49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Buckling factor: 0.82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Simplified analysis using 1-d beams and 2-d shell elements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More detail vessel design</a:t>
            </a:r>
            <a:endParaRPr lang="en-CH" sz="1600" dirty="0"/>
          </a:p>
          <a:p>
            <a:endParaRPr lang="en-CH" sz="1600" dirty="0"/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62067758-8FEC-D7BC-6590-D04C43C27B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04603" y="422590"/>
            <a:ext cx="3099051" cy="2047898"/>
          </a:xfrm>
          <a:prstGeom prst="rect">
            <a:avLst/>
          </a:prstGeom>
        </p:spPr>
      </p:pic>
      <p:sp>
        <p:nvSpPr>
          <p:cNvPr id="26" name="Rectangle 25">
            <a:extLst>
              <a:ext uri="{FF2B5EF4-FFF2-40B4-BE49-F238E27FC236}">
                <a16:creationId xmlns:a16="http://schemas.microsoft.com/office/drawing/2014/main" id="{B3A843C2-B012-C140-9584-1D007F42C3B4}"/>
              </a:ext>
            </a:extLst>
          </p:cNvPr>
          <p:cNvSpPr/>
          <p:nvPr/>
        </p:nvSpPr>
        <p:spPr>
          <a:xfrm>
            <a:off x="9185417" y="1700807"/>
            <a:ext cx="1224136" cy="52730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C364F94-06C0-2E98-98E5-A792586FB35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37480" y="2820904"/>
            <a:ext cx="2850024" cy="3425157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E4589BE0-764B-B41E-25B9-269015BBFF8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2684" y="3474670"/>
            <a:ext cx="3091818" cy="26632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54667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5C05B46E-00EC-37BD-EB80-5037AFC818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4679899" cy="4608512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b="0" dirty="0"/>
              <a:t>Utilities feedthroughs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b="0" dirty="0"/>
              <a:t>Mechanical design ready to build a prototype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b="0" dirty="0"/>
              <a:t>Design of radiation tolerant gaskets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b="0" dirty="0"/>
              <a:t>Decommissioning plan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94E4C5E6-C977-34D3-34D3-5031F8D255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Target station vacuum confinement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DA7ED9A-6889-1CDE-A6D1-5CAAAD89B4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5</a:t>
            </a:fld>
            <a:endParaRPr lang="en-US"/>
          </a:p>
        </p:txBody>
      </p:sp>
      <p:pic>
        <p:nvPicPr>
          <p:cNvPr id="12" name="Picture 11" descr="A blue and white box&#10;&#10;Description automatically generated with medium confidence">
            <a:extLst>
              <a:ext uri="{FF2B5EF4-FFF2-40B4-BE49-F238E27FC236}">
                <a16:creationId xmlns:a16="http://schemas.microsoft.com/office/drawing/2014/main" id="{95E8604E-CCA8-71C8-F074-F1903BE80A4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7556"/>
          <a:stretch/>
        </p:blipFill>
        <p:spPr>
          <a:xfrm>
            <a:off x="7608168" y="728167"/>
            <a:ext cx="4462707" cy="3168352"/>
          </a:xfrm>
          <a:prstGeom prst="rect">
            <a:avLst/>
          </a:prstGeom>
        </p:spPr>
      </p:pic>
      <p:pic>
        <p:nvPicPr>
          <p:cNvPr id="14" name="Picture 13" descr="A close-up of several rollers&#10;&#10;Description automatically generated">
            <a:extLst>
              <a:ext uri="{FF2B5EF4-FFF2-40B4-BE49-F238E27FC236}">
                <a16:creationId xmlns:a16="http://schemas.microsoft.com/office/drawing/2014/main" id="{A7BE27F8-1A95-8CA1-CD68-46152AF39C8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9328" r="24013"/>
          <a:stretch/>
        </p:blipFill>
        <p:spPr>
          <a:xfrm flipH="1">
            <a:off x="4583833" y="3429000"/>
            <a:ext cx="2470910" cy="2723692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800AD48-5B6C-8D93-A154-36CCB4C97AB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8333" t="6730" r="5300" b="4809"/>
          <a:stretch/>
        </p:blipFill>
        <p:spPr>
          <a:xfrm>
            <a:off x="7248128" y="3908129"/>
            <a:ext cx="2184032" cy="22926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67695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AEB4346-552B-2A13-90A9-966CCA91D0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dirty="0"/>
              <a:t>Target handling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0ADD8B3-2DBB-6C66-5AF8-EA6B7C58FF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6</a:t>
            </a:fld>
            <a:endParaRPr lang="en-US"/>
          </a:p>
        </p:txBody>
      </p:sp>
      <p:pic>
        <p:nvPicPr>
          <p:cNvPr id="5" name="Picture 4" descr="A computer generated image of a factory&#10;&#10;Description automatically generated">
            <a:extLst>
              <a:ext uri="{FF2B5EF4-FFF2-40B4-BE49-F238E27FC236}">
                <a16:creationId xmlns:a16="http://schemas.microsoft.com/office/drawing/2014/main" id="{A305AF8D-9983-A14F-B018-DB9B2C94EF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344" y="3429000"/>
            <a:ext cx="5389195" cy="2771775"/>
          </a:xfrm>
          <a:prstGeom prst="rect">
            <a:avLst/>
          </a:prstGeom>
        </p:spPr>
      </p:pic>
      <p:pic>
        <p:nvPicPr>
          <p:cNvPr id="6" name="Picture 5" descr="A 3d model of a factory&#10;&#10;Description automatically generated">
            <a:extLst>
              <a:ext uri="{FF2B5EF4-FFF2-40B4-BE49-F238E27FC236}">
                <a16:creationId xmlns:a16="http://schemas.microsoft.com/office/drawing/2014/main" id="{D6BD739B-F126-D37D-E2A9-60D0AB0148F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0459" t="48403" r="25572" b="27069"/>
          <a:stretch/>
        </p:blipFill>
        <p:spPr>
          <a:xfrm>
            <a:off x="6023991" y="1844824"/>
            <a:ext cx="5062164" cy="2664296"/>
          </a:xfrm>
          <a:prstGeom prst="rect">
            <a:avLst/>
          </a:prstGeom>
        </p:spPr>
      </p:pic>
      <p:sp>
        <p:nvSpPr>
          <p:cNvPr id="9" name="Freeform: Shape 8">
            <a:extLst>
              <a:ext uri="{FF2B5EF4-FFF2-40B4-BE49-F238E27FC236}">
                <a16:creationId xmlns:a16="http://schemas.microsoft.com/office/drawing/2014/main" id="{DC9821F9-13CC-EA3E-A29A-B36635696211}"/>
              </a:ext>
            </a:extLst>
          </p:cNvPr>
          <p:cNvSpPr/>
          <p:nvPr/>
        </p:nvSpPr>
        <p:spPr>
          <a:xfrm rot="17777232">
            <a:off x="7622392" y="2680240"/>
            <a:ext cx="471561" cy="324754"/>
          </a:xfrm>
          <a:custGeom>
            <a:avLst/>
            <a:gdLst>
              <a:gd name="connsiteX0" fmla="*/ 0 w 687897"/>
              <a:gd name="connsiteY0" fmla="*/ 473740 h 473740"/>
              <a:gd name="connsiteX1" fmla="*/ 25167 w 687897"/>
              <a:gd name="connsiteY1" fmla="*/ 431795 h 473740"/>
              <a:gd name="connsiteX2" fmla="*/ 41945 w 687897"/>
              <a:gd name="connsiteY2" fmla="*/ 406628 h 473740"/>
              <a:gd name="connsiteX3" fmla="*/ 67112 w 687897"/>
              <a:gd name="connsiteY3" fmla="*/ 389850 h 473740"/>
              <a:gd name="connsiteX4" fmla="*/ 109057 w 687897"/>
              <a:gd name="connsiteY4" fmla="*/ 339516 h 473740"/>
              <a:gd name="connsiteX5" fmla="*/ 167780 w 687897"/>
              <a:gd name="connsiteY5" fmla="*/ 305960 h 473740"/>
              <a:gd name="connsiteX6" fmla="*/ 243281 w 687897"/>
              <a:gd name="connsiteY6" fmla="*/ 264015 h 473740"/>
              <a:gd name="connsiteX7" fmla="*/ 285226 w 687897"/>
              <a:gd name="connsiteY7" fmla="*/ 171736 h 473740"/>
              <a:gd name="connsiteX8" fmla="*/ 293615 w 687897"/>
              <a:gd name="connsiteY8" fmla="*/ 138180 h 473740"/>
              <a:gd name="connsiteX9" fmla="*/ 302004 w 687897"/>
              <a:gd name="connsiteY9" fmla="*/ 62679 h 473740"/>
              <a:gd name="connsiteX10" fmla="*/ 310392 w 687897"/>
              <a:gd name="connsiteY10" fmla="*/ 3956 h 473740"/>
              <a:gd name="connsiteX11" fmla="*/ 318781 w 687897"/>
              <a:gd name="connsiteY11" fmla="*/ 196903 h 473740"/>
              <a:gd name="connsiteX12" fmla="*/ 343948 w 687897"/>
              <a:gd name="connsiteY12" fmla="*/ 272404 h 473740"/>
              <a:gd name="connsiteX13" fmla="*/ 360726 w 687897"/>
              <a:gd name="connsiteY13" fmla="*/ 331127 h 473740"/>
              <a:gd name="connsiteX14" fmla="*/ 369115 w 687897"/>
              <a:gd name="connsiteY14" fmla="*/ 381461 h 473740"/>
              <a:gd name="connsiteX15" fmla="*/ 385893 w 687897"/>
              <a:gd name="connsiteY15" fmla="*/ 305960 h 473740"/>
              <a:gd name="connsiteX16" fmla="*/ 394282 w 687897"/>
              <a:gd name="connsiteY16" fmla="*/ 222070 h 473740"/>
              <a:gd name="connsiteX17" fmla="*/ 436227 w 687897"/>
              <a:gd name="connsiteY17" fmla="*/ 163347 h 473740"/>
              <a:gd name="connsiteX18" fmla="*/ 486561 w 687897"/>
              <a:gd name="connsiteY18" fmla="*/ 113013 h 473740"/>
              <a:gd name="connsiteX19" fmla="*/ 536895 w 687897"/>
              <a:gd name="connsiteY19" fmla="*/ 96235 h 473740"/>
              <a:gd name="connsiteX20" fmla="*/ 570451 w 687897"/>
              <a:gd name="connsiteY20" fmla="*/ 79457 h 473740"/>
              <a:gd name="connsiteX21" fmla="*/ 620785 w 687897"/>
              <a:gd name="connsiteY21" fmla="*/ 62679 h 473740"/>
              <a:gd name="connsiteX22" fmla="*/ 687897 w 687897"/>
              <a:gd name="connsiteY22" fmla="*/ 20734 h 4737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687897" h="473740">
                <a:moveTo>
                  <a:pt x="0" y="473740"/>
                </a:moveTo>
                <a:cubicBezTo>
                  <a:pt x="8389" y="459758"/>
                  <a:pt x="16525" y="445622"/>
                  <a:pt x="25167" y="431795"/>
                </a:cubicBezTo>
                <a:cubicBezTo>
                  <a:pt x="30511" y="423245"/>
                  <a:pt x="34816" y="413757"/>
                  <a:pt x="41945" y="406628"/>
                </a:cubicBezTo>
                <a:cubicBezTo>
                  <a:pt x="49074" y="399499"/>
                  <a:pt x="58723" y="395443"/>
                  <a:pt x="67112" y="389850"/>
                </a:cubicBezTo>
                <a:cubicBezTo>
                  <a:pt x="83609" y="365104"/>
                  <a:pt x="84835" y="359701"/>
                  <a:pt x="109057" y="339516"/>
                </a:cubicBezTo>
                <a:cubicBezTo>
                  <a:pt x="133931" y="318788"/>
                  <a:pt x="138476" y="323542"/>
                  <a:pt x="167780" y="305960"/>
                </a:cubicBezTo>
                <a:cubicBezTo>
                  <a:pt x="239895" y="262691"/>
                  <a:pt x="192659" y="280889"/>
                  <a:pt x="243281" y="264015"/>
                </a:cubicBezTo>
                <a:cubicBezTo>
                  <a:pt x="284753" y="222543"/>
                  <a:pt x="265571" y="250358"/>
                  <a:pt x="285226" y="171736"/>
                </a:cubicBezTo>
                <a:lnTo>
                  <a:pt x="293615" y="138180"/>
                </a:lnTo>
                <a:cubicBezTo>
                  <a:pt x="296411" y="113013"/>
                  <a:pt x="298863" y="87805"/>
                  <a:pt x="302004" y="62679"/>
                </a:cubicBezTo>
                <a:cubicBezTo>
                  <a:pt x="304456" y="43059"/>
                  <a:pt x="307940" y="-15664"/>
                  <a:pt x="310392" y="3956"/>
                </a:cubicBezTo>
                <a:cubicBezTo>
                  <a:pt x="318376" y="67835"/>
                  <a:pt x="312157" y="132868"/>
                  <a:pt x="318781" y="196903"/>
                </a:cubicBezTo>
                <a:lnTo>
                  <a:pt x="343948" y="272404"/>
                </a:lnTo>
                <a:cubicBezTo>
                  <a:pt x="351943" y="296390"/>
                  <a:pt x="355459" y="304793"/>
                  <a:pt x="360726" y="331127"/>
                </a:cubicBezTo>
                <a:cubicBezTo>
                  <a:pt x="364062" y="347806"/>
                  <a:pt x="366319" y="364683"/>
                  <a:pt x="369115" y="381461"/>
                </a:cubicBezTo>
                <a:cubicBezTo>
                  <a:pt x="380836" y="346298"/>
                  <a:pt x="379987" y="353205"/>
                  <a:pt x="385893" y="305960"/>
                </a:cubicBezTo>
                <a:cubicBezTo>
                  <a:pt x="389379" y="278074"/>
                  <a:pt x="389103" y="249691"/>
                  <a:pt x="394282" y="222070"/>
                </a:cubicBezTo>
                <a:cubicBezTo>
                  <a:pt x="404722" y="166392"/>
                  <a:pt x="398849" y="175806"/>
                  <a:pt x="436227" y="163347"/>
                </a:cubicBezTo>
                <a:cubicBezTo>
                  <a:pt x="453005" y="146569"/>
                  <a:pt x="464051" y="120516"/>
                  <a:pt x="486561" y="113013"/>
                </a:cubicBezTo>
                <a:cubicBezTo>
                  <a:pt x="503339" y="107420"/>
                  <a:pt x="521077" y="104144"/>
                  <a:pt x="536895" y="96235"/>
                </a:cubicBezTo>
                <a:cubicBezTo>
                  <a:pt x="548080" y="90642"/>
                  <a:pt x="558840" y="84101"/>
                  <a:pt x="570451" y="79457"/>
                </a:cubicBezTo>
                <a:cubicBezTo>
                  <a:pt x="586872" y="72889"/>
                  <a:pt x="606070" y="72489"/>
                  <a:pt x="620785" y="62679"/>
                </a:cubicBezTo>
                <a:cubicBezTo>
                  <a:pt x="676322" y="25655"/>
                  <a:pt x="653083" y="38141"/>
                  <a:pt x="687897" y="20734"/>
                </a:cubicBezTo>
              </a:path>
            </a:pathLst>
          </a:custGeom>
          <a:noFill/>
          <a:ln w="57150"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E1843DE-E4C4-0947-74DD-E9970FFC0F38}"/>
              </a:ext>
            </a:extLst>
          </p:cNvPr>
          <p:cNvSpPr txBox="1"/>
          <p:nvPr/>
        </p:nvSpPr>
        <p:spPr bwMode="auto">
          <a:xfrm>
            <a:off x="7104112" y="4547501"/>
            <a:ext cx="3744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/>
              <a:t>Target utilities </a:t>
            </a:r>
            <a:r>
              <a:rPr lang="fr-CH" dirty="0" err="1"/>
              <a:t>removed</a:t>
            </a:r>
            <a:r>
              <a:rPr lang="fr-CH" dirty="0"/>
              <a:t> to fit </a:t>
            </a:r>
            <a:r>
              <a:rPr lang="fr-CH" dirty="0" err="1"/>
              <a:t>cask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689669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 descr="A picture containing LEGO, toy&#10;&#10;Description automatically generated">
            <a:extLst>
              <a:ext uri="{FF2B5EF4-FFF2-40B4-BE49-F238E27FC236}">
                <a16:creationId xmlns:a16="http://schemas.microsoft.com/office/drawing/2014/main" id="{5AED970B-5BE4-1FEB-5B9B-8BC2C55BC3E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916854" y="1614759"/>
            <a:ext cx="4817776" cy="2416368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7AD7A039-3B2D-B5F3-404E-A360B305FE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Target shielding extraction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57CBEC-0CCA-1976-82CB-3B34F9B4D9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7</a:t>
            </a:fld>
            <a:endParaRPr lang="en-US"/>
          </a:p>
        </p:txBody>
      </p:sp>
      <p:pic>
        <p:nvPicPr>
          <p:cNvPr id="5" name="Picture 4" descr="A picture containing LEGO, toy&#10;&#10;Description automatically generated">
            <a:extLst>
              <a:ext uri="{FF2B5EF4-FFF2-40B4-BE49-F238E27FC236}">
                <a16:creationId xmlns:a16="http://schemas.microsoft.com/office/drawing/2014/main" id="{9C0CC266-ECC7-A6BE-DAF7-F66B672B63D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9753" y="3941171"/>
            <a:ext cx="4550160" cy="2340242"/>
          </a:xfrm>
          <a:prstGeom prst="rect">
            <a:avLst/>
          </a:prstGeom>
        </p:spPr>
      </p:pic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F4BD50CD-FF6B-8796-71FA-0917AA04C5A4}"/>
              </a:ext>
            </a:extLst>
          </p:cNvPr>
          <p:cNvSpPr txBox="1">
            <a:spLocks/>
          </p:cNvSpPr>
          <p:nvPr/>
        </p:nvSpPr>
        <p:spPr bwMode="auto">
          <a:xfrm>
            <a:off x="407989" y="1592263"/>
            <a:ext cx="4196437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Char char="•"/>
              <a:defRPr sz="2800" b="1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0" dirty="0"/>
              <a:t>Extraction on a trolley mounted on chain action rollers</a:t>
            </a:r>
          </a:p>
          <a:p>
            <a:r>
              <a:rPr lang="en-GB" b="0" dirty="0"/>
              <a:t>~200t to move</a:t>
            </a:r>
          </a:p>
          <a:p>
            <a:r>
              <a:rPr lang="en-GB" b="0" dirty="0"/>
              <a:t>Mainly developed around ‘’standard’’ cast iron blocks</a:t>
            </a:r>
          </a:p>
          <a:p>
            <a:r>
              <a:rPr lang="en-GB" b="0" dirty="0"/>
              <a:t>In view of reuse of existing blocks from old facilities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04DF39D-7B2D-7FA1-5835-D308D5341DC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7988" t="33075" r="7988" b="32801"/>
          <a:stretch/>
        </p:blipFill>
        <p:spPr>
          <a:xfrm rot="10800000">
            <a:off x="4748595" y="4206551"/>
            <a:ext cx="2694810" cy="8666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86027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C1E1B29-AEC6-50FA-C0A2-8B1D4DEF1E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6354477" cy="4608512"/>
          </a:xfrm>
        </p:spPr>
        <p:txBody>
          <a:bodyPr/>
          <a:lstStyle/>
          <a:p>
            <a:r>
              <a:rPr lang="en-GB" b="0" dirty="0"/>
              <a:t>Investigation for full stainless steel chain action rollers</a:t>
            </a:r>
          </a:p>
          <a:p>
            <a:r>
              <a:rPr lang="en-GB" b="0" dirty="0"/>
              <a:t>Designed by specialized company:</a:t>
            </a:r>
          </a:p>
          <a:p>
            <a:pPr lvl="1"/>
            <a:r>
              <a:rPr lang="en-GB" dirty="0"/>
              <a:t>Type of stainless steel</a:t>
            </a:r>
          </a:p>
          <a:p>
            <a:pPr lvl="1"/>
            <a:r>
              <a:rPr lang="en-GB" b="0" dirty="0"/>
              <a:t>Number of rollers</a:t>
            </a:r>
            <a:r>
              <a:rPr lang="en-GB" dirty="0"/>
              <a:t> and configuration (8 rollers foreseen)</a:t>
            </a:r>
            <a:endParaRPr lang="en-GB" b="0" dirty="0"/>
          </a:p>
          <a:p>
            <a:pPr lvl="1"/>
            <a:r>
              <a:rPr lang="en-GB" dirty="0"/>
              <a:t>Prototypes </a:t>
            </a:r>
            <a:r>
              <a:rPr lang="en-GB" b="0" dirty="0"/>
              <a:t>stainless steel </a:t>
            </a:r>
            <a:r>
              <a:rPr lang="en-GB" dirty="0"/>
              <a:t>rollers already at CERN ready for a test campaign (material selection assessment, test, ageing under harsh environment)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E140A22-9060-961E-5C7C-8E5527C378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Target shielding wheels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4EE31F8-E554-417C-8CF8-1466B58F04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8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FB38B8F-76F0-AE82-4A5B-77A0DC3FB99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988" t="33075" r="7988" b="32801"/>
          <a:stretch/>
        </p:blipFill>
        <p:spPr>
          <a:xfrm rot="10800000">
            <a:off x="8146789" y="1556033"/>
            <a:ext cx="3546833" cy="114060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B9EF29F-1433-6CE7-5DB6-0A251D0790B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89986" y="2898842"/>
            <a:ext cx="4816669" cy="33924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21222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317AE8C-1919-F31C-747E-3B4DED235D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Installed on purpose prior to target trolley extraction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Possible mechanisms</a:t>
            </a:r>
          </a:p>
          <a:p>
            <a:pPr marL="781200" lvl="1" indent="-457200">
              <a:buFont typeface="Arial" panose="020B0604020202020204" pitchFamily="34" charset="0"/>
              <a:buChar char="•"/>
            </a:pPr>
            <a:r>
              <a:rPr lang="en-GB" dirty="0" err="1"/>
              <a:t>Serapid</a:t>
            </a:r>
            <a:r>
              <a:rPr lang="en-GB" dirty="0"/>
              <a:t> chain (push/pull rigid chain)</a:t>
            </a:r>
          </a:p>
          <a:p>
            <a:pPr marL="781200" lvl="1" indent="-457200">
              <a:buFont typeface="Arial" panose="020B0604020202020204" pitchFamily="34" charset="0"/>
              <a:buChar char="•"/>
            </a:pPr>
            <a:r>
              <a:rPr lang="en-GB" dirty="0"/>
              <a:t>Hydraulic jacks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8F26C83-2D12-853F-11FD-EE22E47887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Target extraction mechanism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B8880AF-BA92-2F9A-46A5-3EBFFD624B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9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341E7D8-304E-2699-9F05-0F2EDD4E7B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72300" y="2351087"/>
            <a:ext cx="5219700" cy="2914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13392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 1">
      <a:dk1>
        <a:srgbClr val="0033A0"/>
      </a:dk1>
      <a:lt1>
        <a:srgbClr val="FFFFFF"/>
      </a:lt1>
      <a:dk2>
        <a:srgbClr val="2F2F2F"/>
      </a:dk2>
      <a:lt2>
        <a:srgbClr val="E7E6E6"/>
      </a:lt2>
      <a:accent1>
        <a:srgbClr val="0033A0"/>
      </a:accent1>
      <a:accent2>
        <a:srgbClr val="61C4D3"/>
      </a:accent2>
      <a:accent3>
        <a:srgbClr val="E15E32"/>
      </a:accent3>
      <a:accent4>
        <a:srgbClr val="BDBDCB"/>
      </a:accent4>
      <a:accent5>
        <a:srgbClr val="6E2466"/>
      </a:accent5>
      <a:accent6>
        <a:srgbClr val="1C4469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prstGeom prst="rect">
          <a:avLst/>
        </a:prstGeom>
        <a:noFill/>
      </a:spPr>
      <a:bodyPr/>
      <a:lstStyle/>
    </a:txDef>
  </a:objectDefaults>
  <a:extraClrSchemeLst/>
  <a:extLst>
    <a:ext uri="{05A4C25C-085E-4340-85A3-A5531E510DB2}">
      <thm15:themeFamily xmlns:thm15="http://schemas.microsoft.com/office/thememl/2012/main" name="Presentation1" id="{4BAFF76A-A20B-4089-AB48-234926712CC8}" vid="{5EFE5F0C-CD44-4BF7-ACEE-B23D5F6DD08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SY PowerPoint template</Template>
  <TotalTime>2241</TotalTime>
  <Words>736</Words>
  <Application>Microsoft Office PowerPoint</Application>
  <DocSecurity>0</DocSecurity>
  <PresentationFormat>Widescreen</PresentationFormat>
  <Paragraphs>147</Paragraphs>
  <Slides>22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5" baseType="lpstr">
      <vt:lpstr>Arial</vt:lpstr>
      <vt:lpstr>Calibri</vt:lpstr>
      <vt:lpstr>Office Theme</vt:lpstr>
      <vt:lpstr>Target complex futur development HI-ECN3 BDF target &amp; target complex initial review</vt:lpstr>
      <vt:lpstr>Agenda</vt:lpstr>
      <vt:lpstr>Target station vacuum confinement</vt:lpstr>
      <vt:lpstr>Target station vacuum confinement</vt:lpstr>
      <vt:lpstr>Target station vacuum confinement</vt:lpstr>
      <vt:lpstr>Target handling</vt:lpstr>
      <vt:lpstr>Target shielding extraction</vt:lpstr>
      <vt:lpstr>Target shielding wheels</vt:lpstr>
      <vt:lpstr>Target extraction mechanism</vt:lpstr>
      <vt:lpstr>Target Complex handling - coil</vt:lpstr>
      <vt:lpstr>Maintenance of the target complex - few ideas</vt:lpstr>
      <vt:lpstr>Target Complex handling</vt:lpstr>
      <vt:lpstr>Target Complex handling</vt:lpstr>
      <vt:lpstr>Target Complex handling</vt:lpstr>
      <vt:lpstr>Service building – Service cell - Hotcell</vt:lpstr>
      <vt:lpstr>Traget complex cooling circuit</vt:lpstr>
      <vt:lpstr>Target cooling systems</vt:lpstr>
      <vt:lpstr>Ventilation systems</vt:lpstr>
      <vt:lpstr>PowerPoint Presentation</vt:lpstr>
      <vt:lpstr>Target positioning</vt:lpstr>
      <vt:lpstr>Systems failure scenarios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subject/>
  <dc:creator>Marco Calviani</dc:creator>
  <cp:keywords/>
  <dc:description/>
  <cp:lastModifiedBy>Jean-Louis Grenard</cp:lastModifiedBy>
  <cp:revision>11</cp:revision>
  <dcterms:created xsi:type="dcterms:W3CDTF">2021-11-08T12:53:02Z</dcterms:created>
  <dcterms:modified xsi:type="dcterms:W3CDTF">2024-04-29T11:42:12Z</dcterms:modified>
  <cp:category/>
  <dc:identifier/>
  <cp:contentStatus/>
  <dc:language/>
  <cp:version/>
</cp:coreProperties>
</file>