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22"/>
  </p:notesMasterIdLst>
  <p:sldIdLst>
    <p:sldId id="269" r:id="rId3"/>
    <p:sldId id="364" r:id="rId4"/>
    <p:sldId id="366" r:id="rId5"/>
    <p:sldId id="361" r:id="rId6"/>
    <p:sldId id="367" r:id="rId7"/>
    <p:sldId id="368" r:id="rId8"/>
    <p:sldId id="369" r:id="rId9"/>
    <p:sldId id="374" r:id="rId10"/>
    <p:sldId id="370" r:id="rId11"/>
    <p:sldId id="371" r:id="rId12"/>
    <p:sldId id="349" r:id="rId13"/>
    <p:sldId id="350" r:id="rId14"/>
    <p:sldId id="288" r:id="rId15"/>
    <p:sldId id="353" r:id="rId16"/>
    <p:sldId id="320" r:id="rId17"/>
    <p:sldId id="354" r:id="rId18"/>
    <p:sldId id="375" r:id="rId19"/>
    <p:sldId id="362" r:id="rId20"/>
    <p:sldId id="373" r:id="rId21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77F9D"/>
    <a:srgbClr val="B77B3B"/>
    <a:srgbClr val="D878F7"/>
    <a:srgbClr val="457A3B"/>
    <a:srgbClr val="726655"/>
    <a:srgbClr val="431A54"/>
    <a:srgbClr val="844B32"/>
    <a:srgbClr val="E6E6E6"/>
    <a:srgbClr val="AEA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15" autoAdjust="0"/>
    <p:restoredTop sz="94657" autoAdjust="0"/>
  </p:normalViewPr>
  <p:slideViewPr>
    <p:cSldViewPr snapToGrid="0">
      <p:cViewPr varScale="1">
        <p:scale>
          <a:sx n="145" d="100"/>
          <a:sy n="145" d="100"/>
        </p:scale>
        <p:origin x="10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971F36-AD2C-FA41-A159-52D0AA47DFC2}" type="datetimeFigureOut">
              <a:rPr lang="en-GB"/>
              <a:pPr>
                <a:defRPr/>
              </a:pPr>
              <a:t>15/08/2024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C05565-35B0-F04E-BA1D-0FA4AD27F7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13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916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500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27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94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4223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609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537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8126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4938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196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25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00100" lvl="1" indent="-342900">
              <a:buFont typeface="Arial" panose="020B0604020202020204" pitchFamily="34" charset="0"/>
              <a:buChar char="-"/>
            </a:pPr>
            <a:endParaRPr lang="en-US" sz="12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687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721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828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618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-"/>
            </a:pPr>
            <a:endParaRPr lang="en-US" sz="14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655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lvl="1" indent="-285750">
              <a:buFont typeface="Arial" panose="020B0604020202020204" pitchFamily="34" charset="0"/>
              <a:buChar char="-"/>
            </a:pPr>
            <a:endParaRPr lang="en-US" sz="1400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61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00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30E8-C435-F346-825C-4B9230A97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9E69C-FCFE-4E37-922E-03E848E24D28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E39AF2D-067B-7B4D-9A30-69F8B2C9BC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C3BB-3D6E-CE4D-8B16-1A2DDA0D3A3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D5D4A74-8699-504C-BE6A-D651C2DC8C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490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0B5176FC-B237-9E46-B257-FEA50489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2250738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552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D3DCDF7-F89E-9344-9C81-F4112A8C20DF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1090161-7359-CF48-A3D2-DD296FFBFD3E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EF43ABD-DE2B-CE4F-AC82-5FEF87E8C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6006226-C252-164D-8391-A0037DFA0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1790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61AEEF49-554C-8140-BBE6-E53E35E27B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9912E116-3B70-9D41-8DA5-7E0203729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CA348DAD-3C1E-1C46-B3BB-35BD527D9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26E76DE-F303-DB44-AD5D-9F5601E8B0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009572F-B6CF-F441-AD74-EC5666D06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E9FEBD2-4F34-164D-9039-5950288F9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A8825F6-80B6-3F47-994D-8B2270EEA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EA85973-EF90-584D-B453-27A6EE528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C543AA1-3C37-084D-B73E-107C1EAFD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5B2609D-54FF-D946-9A50-D5FFF6445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A2F33AF-1784-7249-8A6A-BB23076CE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AF5086E5-FFF8-5A4A-9117-1064504EE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177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2ED1-7191-F948-A4A2-7318F411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E92DD-00F0-49E4-B301-63ACC8101F62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4896188-1C5F-694D-8C6B-1FA2CA0214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E73-054D-6C4E-9975-9A683C5A96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091C91-9AE2-304B-870F-2A07DCDC9E5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728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B29A604-DB0B-E94F-AE2E-8CE9913BC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163A6-8406-4EBA-90EB-6D0B6A8D0945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EF9D0-68BD-634F-B876-06D382A916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2101F-6B99-614B-8565-79324F6F18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F8B4D7A-C690-B340-89C7-3ACF819A4C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02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B1D902E-1197-374C-AC97-CFE956DDBD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71B02-3890-4231-9D73-972836A2CB7C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FF02E3-2E05-3944-B750-7AAFBCC161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0D698-E8D5-BB4D-895B-89EE952D3A3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EE84657-0B82-4F42-AA46-C6E661CCFBB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373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6987D3E-7CA5-BA47-B2F9-C5B36D925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5B0D0-D42B-41F7-B2ED-552F53C31B54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B9BDCFD-CE17-474D-935F-B7559CA42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C34C9-00E0-D742-BE52-39B07CBF3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78A393-D2E7-5046-ADEF-2E975225B0B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44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BA8B197-D71E-DD42-B56C-69CFF11B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6B8B5-70C7-49C8-834C-4DD457BB418E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FB59AF-8E24-7946-95D8-A518BFE528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69FA1-B048-DD41-98A9-3CA9AFCDB7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D1848-A001-DD4D-B82B-AE98D7EAC94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83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64A2D4E-4189-CA4B-A2EE-F4C727379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B9D8E-153B-4FB3-B29C-7F7B0DC7C091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93BDEE1-7BFB-8A4F-81CA-BB58E92B97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719D1-DCC1-3149-88C4-91C47D30F0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4072E1B-D66B-744B-B8DC-021958ABE6A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302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CF02630-B49F-4949-93AD-71D094A34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5D2D7-1D97-4386-B1E0-1E27FA31A50E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F2A15-BEFC-C94F-96B6-404B5C1775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B7FD-2ECA-DE4D-9982-0839717E51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F80ECEA-B349-4849-97A1-E06CD49ACF3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62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96F824-7D53-2340-AE1A-7348FB377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A7307-F139-42C2-B681-21B16956D5EB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3994B-B1A9-C942-A725-14DA23EB80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2ECF0-2374-F048-9206-C3C9010A35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B29B97B-277E-1F4D-A88D-15D85437AA6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111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>
            <a:extLst>
              <a:ext uri="{FF2B5EF4-FFF2-40B4-BE49-F238E27FC236}">
                <a16:creationId xmlns:a16="http://schemas.microsoft.com/office/drawing/2014/main" id="{C69C39AF-9BEB-EE4F-B659-D22773BEC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678837D9-F349-4B4D-B2A2-C8D96B2542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9D8CA463-ECAB-EB4E-B250-6BA4E6797E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0E254F4-29D7-413A-8525-CFE1F9DD7FCE}" type="datetime1">
              <a:rPr lang="en-GB" smtClean="0"/>
              <a:t>15/08/2024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DD0D816-059C-4E47-A9FF-2F36CA877C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35">
            <a:extLst>
              <a:ext uri="{FF2B5EF4-FFF2-40B4-BE49-F238E27FC236}">
                <a16:creationId xmlns:a16="http://schemas.microsoft.com/office/drawing/2014/main" id="{0FE4E30D-9AA3-4347-90AF-33C423D00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6311900"/>
            <a:ext cx="22510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45CACF61-ECDC-6749-B536-0B42E9C51A5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22275" y="2082800"/>
            <a:ext cx="11347450" cy="211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 sz="4800" dirty="0"/>
              <a:t>Target and Target complex – </a:t>
            </a:r>
            <a:br>
              <a:rPr lang="en-US" altLang="en-US" sz="4800" dirty="0"/>
            </a:br>
            <a:r>
              <a:rPr lang="en-US" altLang="en-US" sz="4800" dirty="0"/>
              <a:t>Radiation Protection challenges</a:t>
            </a:r>
            <a:endParaRPr lang="en-GB" altLang="en-US" sz="4800" dirty="0"/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B79389ED-4C30-B647-8AF7-F04ACFFC1A6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2275" y="5611812"/>
            <a:ext cx="11442802" cy="99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u="sng" dirty="0"/>
              <a:t>C. Ahdida</a:t>
            </a:r>
            <a:r>
              <a:rPr lang="en-GB" altLang="en-US" dirty="0"/>
              <a:t>, G. Mazzola</a:t>
            </a:r>
          </a:p>
          <a:p>
            <a:pPr algn="l"/>
            <a:r>
              <a:rPr lang="en-US" sz="18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HI-ECN3 BDF target &amp; target complex initial review</a:t>
            </a:r>
          </a:p>
          <a:p>
            <a:pPr algn="l"/>
            <a:r>
              <a:rPr lang="en-US" sz="1800" dirty="0">
                <a:solidFill>
                  <a:srgbClr val="F9F9F9"/>
                </a:solidFill>
                <a:latin typeface="Roboto" panose="02000000000000000000" pitchFamily="2" charset="0"/>
              </a:rPr>
              <a:t>29/04/2024</a:t>
            </a:r>
            <a:endParaRPr lang="en-US" sz="1800" b="0" i="0" dirty="0">
              <a:solidFill>
                <a:srgbClr val="F9F9F9"/>
              </a:solidFill>
              <a:effectLst/>
              <a:latin typeface="Roboto" panose="02000000000000000000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39BFD0-B86D-6D94-979E-B8F5F310B90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527EFF7-56C1-7DC2-D1FD-BD6F3705F719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377E43-858E-BEBD-6C8A-48270CF90B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10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A6E2FC0-E58B-3148-0D08-0D3B3EF226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Content</a:t>
            </a:r>
            <a:endParaRPr lang="en-GB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0A1B1D-1560-F970-2B6C-D8F9BCCFFF29}"/>
              </a:ext>
            </a:extLst>
          </p:cNvPr>
          <p:cNvSpPr txBox="1"/>
          <p:nvPr/>
        </p:nvSpPr>
        <p:spPr>
          <a:xfrm>
            <a:off x="507076" y="1795550"/>
            <a:ext cx="66874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BDF Target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BDF Baseline Target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Alternative Claddings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TDR studies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BDF Target Complex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BDF @ ECN3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TDR studies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CH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594CF6-6063-E12D-9960-98149EB3C6F1}"/>
              </a:ext>
            </a:extLst>
          </p:cNvPr>
          <p:cNvSpPr/>
          <p:nvPr/>
        </p:nvSpPr>
        <p:spPr>
          <a:xfrm>
            <a:off x="507076" y="1795550"/>
            <a:ext cx="4688379" cy="2019992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7781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C5A37-42C4-4572-ABBC-899755263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80" y="1400040"/>
            <a:ext cx="11448015" cy="4535624"/>
          </a:xfrm>
        </p:spPr>
        <p:txBody>
          <a:bodyPr>
            <a:normAutofit/>
          </a:bodyPr>
          <a:lstStyle/>
          <a:p>
            <a:pPr marL="285840" indent="-2858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55A0"/>
                </a:solidFill>
                <a:latin typeface="Arial"/>
              </a:rPr>
              <a:t>RP studies based on FLUKA MC simulations were performed for a design optimization of BDF/SHiP</a:t>
            </a:r>
            <a:r>
              <a:rPr lang="en-GB" sz="1600" spc="-1" dirty="0">
                <a:solidFill>
                  <a:srgbClr val="0055A0"/>
                </a:solidFill>
                <a:latin typeface="Arial"/>
              </a:rPr>
              <a:t>@ECN3</a:t>
            </a:r>
            <a:endParaRPr lang="en-US" sz="1600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  <a:buFont typeface="Arial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ALARA approach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b="0" i="1" dirty="0">
                <a:solidFill>
                  <a:schemeClr val="accent1"/>
                </a:solidFill>
              </a:rPr>
              <a:t>Optimization required to ensure that exposure of personnel to radiation and radiological impact on environment are </a:t>
            </a:r>
            <a:r>
              <a:rPr lang="en-GB" sz="1600" b="0" i="1" dirty="0">
                <a:solidFill>
                  <a:schemeClr val="tx1"/>
                </a:solidFill>
              </a:rPr>
              <a:t>As Low As Reasonably Achievable</a:t>
            </a:r>
          </a:p>
          <a:p>
            <a:endParaRPr lang="en-GB" sz="1600" dirty="0"/>
          </a:p>
        </p:txBody>
      </p:sp>
      <p:sp>
        <p:nvSpPr>
          <p:cNvPr id="21" name="TextBox 32"/>
          <p:cNvSpPr txBox="1"/>
          <p:nvPr/>
        </p:nvSpPr>
        <p:spPr bwMode="auto">
          <a:xfrm>
            <a:off x="1558103" y="2950680"/>
            <a:ext cx="551411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Prompt</a:t>
            </a:r>
            <a:r>
              <a:rPr lang="en-US" sz="12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prompt radiation to comply with </a:t>
            </a:r>
            <a:r>
              <a:rPr lang="en-US" sz="1200" b="1" dirty="0">
                <a:latin typeface="+mj-lt"/>
              </a:rPr>
              <a:t>radiation area classification </a:t>
            </a:r>
            <a:r>
              <a:rPr lang="en-US" sz="1200" dirty="0">
                <a:latin typeface="+mj-lt"/>
              </a:rPr>
              <a:t>in the surrounding accessible areas as well as the </a:t>
            </a:r>
            <a:r>
              <a:rPr lang="en-US" sz="1200" b="1" dirty="0">
                <a:latin typeface="+mj-lt"/>
              </a:rPr>
              <a:t>1 mSv limit </a:t>
            </a:r>
            <a:r>
              <a:rPr lang="en-US" sz="1200" dirty="0">
                <a:latin typeface="+mj-lt"/>
              </a:rPr>
              <a:t>at the </a:t>
            </a:r>
            <a:r>
              <a:rPr lang="en-US" sz="1200" b="1" dirty="0">
                <a:latin typeface="+mj-lt"/>
              </a:rPr>
              <a:t>CERN fence </a:t>
            </a:r>
            <a:r>
              <a:rPr lang="en-US" sz="1200" b="1" cap="all" dirty="0">
                <a:latin typeface="+mj-lt"/>
              </a:rPr>
              <a:t> </a:t>
            </a:r>
          </a:p>
        </p:txBody>
      </p:sp>
      <p:grpSp>
        <p:nvGrpSpPr>
          <p:cNvPr id="27" name="Group 9"/>
          <p:cNvGrpSpPr>
            <a:grpSpLocks noChangeAspect="1"/>
          </p:cNvGrpSpPr>
          <p:nvPr/>
        </p:nvGrpSpPr>
        <p:grpSpPr bwMode="auto">
          <a:xfrm>
            <a:off x="639567" y="2885679"/>
            <a:ext cx="618858" cy="684000"/>
            <a:chOff x="3294107" y="2233835"/>
            <a:chExt cx="452494" cy="500329"/>
          </a:xfrm>
        </p:grpSpPr>
        <p:pic>
          <p:nvPicPr>
            <p:cNvPr id="28" name="Picture 3" descr="\\cern.ch\dfs\Users\c\clstrabe\Desktop\imagesCAS65GKI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321801" y="2273006"/>
              <a:ext cx="424800" cy="42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3347864" y="2265479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3347864" y="2430000"/>
              <a:ext cx="2808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1" name="Rectangle 42"/>
            <p:cNvSpPr>
              <a:spLocks noChangeArrowheads="1"/>
            </p:cNvSpPr>
            <p:nvPr/>
          </p:nvSpPr>
          <p:spPr bwMode="auto">
            <a:xfrm>
              <a:off x="3347864" y="2618035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2" name="Isosceles Triangle 6"/>
            <p:cNvSpPr>
              <a:spLocks noChangeArrowheads="1"/>
            </p:cNvSpPr>
            <p:nvPr/>
          </p:nvSpPr>
          <p:spPr bwMode="auto">
            <a:xfrm rot="-5400000">
              <a:off x="3608456" y="2442502"/>
              <a:ext cx="172800" cy="720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3" name="Rectangle 44"/>
            <p:cNvSpPr>
              <a:spLocks noChangeArrowheads="1"/>
            </p:cNvSpPr>
            <p:nvPr/>
          </p:nvSpPr>
          <p:spPr bwMode="auto">
            <a:xfrm>
              <a:off x="3294107" y="2233835"/>
              <a:ext cx="452494" cy="500329"/>
            </a:xfrm>
            <a:prstGeom prst="rect">
              <a:avLst/>
            </a:prstGeom>
            <a:solidFill>
              <a:schemeClr val="bg1">
                <a:alpha val="3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Group 47"/>
          <p:cNvGrpSpPr>
            <a:grpSpLocks noChangeAspect="1"/>
          </p:cNvGrpSpPr>
          <p:nvPr/>
        </p:nvGrpSpPr>
        <p:grpSpPr bwMode="auto">
          <a:xfrm>
            <a:off x="642029" y="3732249"/>
            <a:ext cx="613934" cy="612000"/>
            <a:chOff x="5291758" y="836712"/>
            <a:chExt cx="684000" cy="684000"/>
          </a:xfrm>
        </p:grpSpPr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5291758" y="836712"/>
              <a:ext cx="684000" cy="684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1" name="Oval 58"/>
            <p:cNvSpPr>
              <a:spLocks noChangeArrowheads="1"/>
            </p:cNvSpPr>
            <p:nvPr/>
          </p:nvSpPr>
          <p:spPr bwMode="auto">
            <a:xfrm>
              <a:off x="5327758" y="872712"/>
              <a:ext cx="612000" cy="612000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2" name="Isosceles Triangle 43"/>
            <p:cNvSpPr>
              <a:spLocks noChangeArrowheads="1"/>
            </p:cNvSpPr>
            <p:nvPr/>
          </p:nvSpPr>
          <p:spPr bwMode="auto">
            <a:xfrm rot="10800000">
              <a:off x="5480824" y="874703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3" name="Isosceles Triangle 60"/>
            <p:cNvSpPr>
              <a:spLocks noChangeArrowheads="1"/>
            </p:cNvSpPr>
            <p:nvPr/>
          </p:nvSpPr>
          <p:spPr bwMode="auto">
            <a:xfrm rot="-3600000">
              <a:off x="5612417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4" name="Isosceles Triangle 61"/>
            <p:cNvSpPr>
              <a:spLocks noChangeArrowheads="1"/>
            </p:cNvSpPr>
            <p:nvPr/>
          </p:nvSpPr>
          <p:spPr bwMode="auto">
            <a:xfrm rot="3600000">
              <a:off x="5349164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5" name="Oval 57"/>
            <p:cNvSpPr>
              <a:spLocks noChangeArrowheads="1"/>
            </p:cNvSpPr>
            <p:nvPr/>
          </p:nvSpPr>
          <p:spPr bwMode="auto">
            <a:xfrm>
              <a:off x="5561758" y="1106712"/>
              <a:ext cx="144000" cy="144000"/>
            </a:xfrm>
            <a:prstGeom prst="ellipse">
              <a:avLst/>
            </a:prstGeom>
            <a:solidFill>
              <a:srgbClr val="66666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8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54" name="TextBox 32"/>
          <p:cNvSpPr txBox="1"/>
          <p:nvPr/>
        </p:nvSpPr>
        <p:spPr bwMode="auto">
          <a:xfrm>
            <a:off x="1558103" y="3761250"/>
            <a:ext cx="5610027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residual</a:t>
            </a:r>
            <a:r>
              <a:rPr lang="en-US" sz="12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1200" b="1" cap="all" dirty="0">
                <a:latin typeface="+mj-lt"/>
              </a:rPr>
            </a:br>
            <a:r>
              <a:rPr lang="en-US" sz="1200" b="1" dirty="0">
                <a:latin typeface="+mj-lt"/>
              </a:rPr>
              <a:t>Limit activation </a:t>
            </a:r>
            <a:r>
              <a:rPr lang="en-US" sz="1200" dirty="0">
                <a:latin typeface="+mj-lt"/>
              </a:rPr>
              <a:t>of target and experimental area to reduce residual dose rates to be compatible with an adequate </a:t>
            </a:r>
            <a:r>
              <a:rPr lang="en-US" sz="1200" b="1" dirty="0">
                <a:latin typeface="+mj-lt"/>
              </a:rPr>
              <a:t>area classification</a:t>
            </a:r>
            <a:endParaRPr lang="en-US" sz="1200" b="1" cap="all" dirty="0">
              <a:latin typeface="+mj-lt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6" t="22607" r="84581" b="72537"/>
          <a:stretch>
            <a:fillRect/>
          </a:stretch>
        </p:blipFill>
        <p:spPr bwMode="auto">
          <a:xfrm>
            <a:off x="648540" y="4506819"/>
            <a:ext cx="600912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32"/>
          <p:cNvSpPr txBox="1"/>
          <p:nvPr/>
        </p:nvSpPr>
        <p:spPr bwMode="auto">
          <a:xfrm>
            <a:off x="1558104" y="4553820"/>
            <a:ext cx="5610026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Air and soil activation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activation of air and its releases into the environmental. Limit </a:t>
            </a:r>
            <a:r>
              <a:rPr lang="en-GB" sz="1200" dirty="0">
                <a:latin typeface="+mj-lt"/>
              </a:rPr>
              <a:t>soil activation 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H&lt;1000 Bq/kg, </a:t>
            </a:r>
            <a:r>
              <a:rPr lang="it-IT" alt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Na&lt;50 Bq/kg)</a:t>
            </a:r>
            <a:r>
              <a:rPr lang="en-GB" sz="1200" dirty="0">
                <a:latin typeface="+mj-lt"/>
              </a:rPr>
              <a:t> and transfer to groundwater</a:t>
            </a:r>
            <a:endParaRPr lang="en-US" sz="1200" cap="all" dirty="0">
              <a:latin typeface="+mj-lt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62" y="5317390"/>
            <a:ext cx="697469" cy="682550"/>
          </a:xfrm>
          <a:prstGeom prst="rect">
            <a:avLst/>
          </a:prstGeom>
        </p:spPr>
      </p:pic>
      <p:sp>
        <p:nvSpPr>
          <p:cNvPr id="56" name="TextBox 32"/>
          <p:cNvSpPr txBox="1"/>
          <p:nvPr/>
        </p:nvSpPr>
        <p:spPr bwMode="auto">
          <a:xfrm>
            <a:off x="1558103" y="5381666"/>
            <a:ext cx="5610027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Environmental impact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environmental impact from prompt radiation and releases of activated air to fulfill CERN’s </a:t>
            </a:r>
            <a:r>
              <a:rPr lang="en-US" sz="1200" b="1" dirty="0">
                <a:latin typeface="+mj-lt"/>
              </a:rPr>
              <a:t>dose objective </a:t>
            </a:r>
            <a:r>
              <a:rPr lang="en-US" sz="1200" dirty="0">
                <a:latin typeface="+mj-lt"/>
              </a:rPr>
              <a:t>for the </a:t>
            </a:r>
            <a:r>
              <a:rPr lang="en-US" sz="1200" b="1" dirty="0">
                <a:latin typeface="+mj-lt"/>
              </a:rPr>
              <a:t>public</a:t>
            </a:r>
            <a:r>
              <a:rPr lang="en-US" sz="1200" dirty="0">
                <a:latin typeface="+mj-lt"/>
              </a:rPr>
              <a:t> of &lt;</a:t>
            </a:r>
            <a:r>
              <a:rPr lang="en-US" sz="1200" b="1" dirty="0">
                <a:latin typeface="+mj-lt"/>
              </a:rPr>
              <a:t>10 </a:t>
            </a:r>
            <a:r>
              <a:rPr lang="en-US" sz="1200" b="1" dirty="0" err="1">
                <a:latin typeface="+mj-lt"/>
              </a:rPr>
              <a:t>uSv</a:t>
            </a:r>
            <a:r>
              <a:rPr lang="en-US" sz="1200" b="1" dirty="0">
                <a:latin typeface="+mj-lt"/>
              </a:rPr>
              <a:t>/year</a:t>
            </a:r>
            <a:endParaRPr lang="en-US" sz="1200" b="1" cap="all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53912" y="2905239"/>
            <a:ext cx="30413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Radiation area classification</a:t>
            </a:r>
            <a:endParaRPr lang="en-GB" sz="12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1261" y="3460140"/>
            <a:ext cx="4347796" cy="21631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E1F34B-B057-C587-15E5-36A6B4B34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320" y="639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HI ECN3 facility design optimization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A43472E-2EBB-4275-5DCF-A9AEC204ADB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82065D-AFF2-EAF9-D532-C01614F602A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RP studies for a high intensity facility in the CERN's ECN3 area | C. Ahdida, HPTW2023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1E74DF-CD19-1E35-D53F-33C2C7889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11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4B43E9-F862-00CA-547F-117EDC8C5F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72788" y="336122"/>
            <a:ext cx="1038525" cy="8701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F4DD4E-F482-FB21-33FE-5C8B74C6CF80}"/>
              </a:ext>
            </a:extLst>
          </p:cNvPr>
          <p:cNvSpPr txBox="1"/>
          <p:nvPr/>
        </p:nvSpPr>
        <p:spPr>
          <a:xfrm>
            <a:off x="5830440" y="21815"/>
            <a:ext cx="63615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/>
              <a:t>Giuseppe Mazzola </a:t>
            </a:r>
            <a:r>
              <a:rPr lang="en-GB" sz="1000" dirty="0"/>
              <a:t>et al., Radiological Assessment of the Beam Dump Facility at ECN3, </a:t>
            </a:r>
            <a:r>
              <a:rPr lang="en-GB" sz="1000" b="1" dirty="0"/>
              <a:t>EDMS</a:t>
            </a:r>
            <a:r>
              <a:rPr lang="en-GB" sz="1000" dirty="0"/>
              <a:t> </a:t>
            </a:r>
            <a:r>
              <a:rPr lang="en-GB" sz="1000" b="1" dirty="0"/>
              <a:t>2911154</a:t>
            </a:r>
          </a:p>
        </p:txBody>
      </p:sp>
    </p:spTree>
    <p:extLst>
      <p:ext uri="{BB962C8B-B14F-4D97-AF65-F5344CB8AC3E}">
        <p14:creationId xmlns:p14="http://schemas.microsoft.com/office/powerpoint/2010/main" val="232529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4" grpId="0"/>
      <p:bldP spid="55" grpId="0"/>
      <p:bldP spid="56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spc="-1" dirty="0">
                <a:solidFill>
                  <a:srgbClr val="0055A0"/>
                </a:solidFill>
              </a:rPr>
              <a:t>BDF/</a:t>
            </a:r>
            <a:r>
              <a:rPr lang="en-US" spc="-1" dirty="0" err="1">
                <a:solidFill>
                  <a:srgbClr val="0055A0"/>
                </a:solidFill>
              </a:rPr>
              <a:t>SHiP</a:t>
            </a:r>
            <a:r>
              <a:rPr lang="en-US" spc="-1" dirty="0">
                <a:solidFill>
                  <a:srgbClr val="0055A0"/>
                </a:solidFill>
              </a:rPr>
              <a:t> FLUKA model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39BFD0-B86D-6D94-979E-B8F5F310B90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527EFF7-56C1-7DC2-D1FD-BD6F3705F719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377E43-858E-BEBD-6C8A-48270CF90B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FE4BCD-4A1C-68A5-090D-9E0BCEF860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90" y="2124238"/>
            <a:ext cx="4489924" cy="29722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C5A073-5B9B-4B11-6CA7-1CAFAF07F42C}"/>
              </a:ext>
            </a:extLst>
          </p:cNvPr>
          <p:cNvSpPr/>
          <p:nvPr/>
        </p:nvSpPr>
        <p:spPr>
          <a:xfrm>
            <a:off x="1107588" y="5304343"/>
            <a:ext cx="180000" cy="180000"/>
          </a:xfrm>
          <a:prstGeom prst="rect">
            <a:avLst/>
          </a:prstGeom>
          <a:solidFill>
            <a:srgbClr val="709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3CE386-4337-B39C-ADF3-8BE706EFF504}"/>
              </a:ext>
            </a:extLst>
          </p:cNvPr>
          <p:cNvSpPr/>
          <p:nvPr/>
        </p:nvSpPr>
        <p:spPr>
          <a:xfrm>
            <a:off x="1107588" y="5582061"/>
            <a:ext cx="180000" cy="180000"/>
          </a:xfrm>
          <a:prstGeom prst="rect">
            <a:avLst/>
          </a:prstGeom>
          <a:solidFill>
            <a:srgbClr val="AEA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7D37007-F236-D5E3-2395-9E6D9293BF10}"/>
              </a:ext>
            </a:extLst>
          </p:cNvPr>
          <p:cNvSpPr/>
          <p:nvPr/>
        </p:nvSpPr>
        <p:spPr>
          <a:xfrm>
            <a:off x="3071994" y="5346743"/>
            <a:ext cx="180000" cy="180000"/>
          </a:xfrm>
          <a:prstGeom prst="rect">
            <a:avLst/>
          </a:prstGeom>
          <a:solidFill>
            <a:srgbClr val="E27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135145-8399-5F6E-E80E-2B2C6A3FFB6B}"/>
              </a:ext>
            </a:extLst>
          </p:cNvPr>
          <p:cNvSpPr txBox="1"/>
          <p:nvPr/>
        </p:nvSpPr>
        <p:spPr>
          <a:xfrm>
            <a:off x="1287587" y="5259809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Stainless steel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BCEEF6-5E14-A8F2-66E5-861CED580C58}"/>
              </a:ext>
            </a:extLst>
          </p:cNvPr>
          <p:cNvSpPr txBox="1"/>
          <p:nvPr/>
        </p:nvSpPr>
        <p:spPr>
          <a:xfrm>
            <a:off x="1287587" y="5536808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Concrete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F2BDC1-F8D5-1DF6-3051-8ADB1D868E9A}"/>
              </a:ext>
            </a:extLst>
          </p:cNvPr>
          <p:cNvSpPr txBox="1"/>
          <p:nvPr/>
        </p:nvSpPr>
        <p:spPr>
          <a:xfrm>
            <a:off x="3264026" y="5301490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US1010</a:t>
            </a:r>
            <a:endParaRPr lang="en-GB" sz="12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4ECE28D-5C69-BBCA-E1E5-6BA023B53F70}"/>
              </a:ext>
            </a:extLst>
          </p:cNvPr>
          <p:cNvSpPr/>
          <p:nvPr/>
        </p:nvSpPr>
        <p:spPr>
          <a:xfrm>
            <a:off x="1117001" y="5861850"/>
            <a:ext cx="180000" cy="180000"/>
          </a:xfrm>
          <a:prstGeom prst="rect">
            <a:avLst/>
          </a:prstGeom>
          <a:solidFill>
            <a:srgbClr val="7393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23F198-89A0-3174-651B-F74EA1F6FF22}"/>
              </a:ext>
            </a:extLst>
          </p:cNvPr>
          <p:cNvSpPr txBox="1"/>
          <p:nvPr/>
        </p:nvSpPr>
        <p:spPr>
          <a:xfrm>
            <a:off x="1309033" y="5818035"/>
            <a:ext cx="1070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Cast iron</a:t>
            </a:r>
            <a:endParaRPr lang="en-GB" sz="12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9193BA-1338-8E6A-95EA-929618B2B3E7}"/>
              </a:ext>
            </a:extLst>
          </p:cNvPr>
          <p:cNvGrpSpPr/>
          <p:nvPr/>
        </p:nvGrpSpPr>
        <p:grpSpPr>
          <a:xfrm>
            <a:off x="5039348" y="3623581"/>
            <a:ext cx="2819426" cy="1472990"/>
            <a:chOff x="5039348" y="3656239"/>
            <a:chExt cx="2819426" cy="1472990"/>
          </a:xfrm>
        </p:grpSpPr>
        <p:pic>
          <p:nvPicPr>
            <p:cNvPr id="47" name="Picture 46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12946E1B-2818-36FA-0483-73E84AF866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410"/>
            <a:stretch/>
          </p:blipFill>
          <p:spPr>
            <a:xfrm>
              <a:off x="5150866" y="3789010"/>
              <a:ext cx="2707908" cy="1340219"/>
            </a:xfrm>
            <a:prstGeom prst="rect">
              <a:avLst/>
            </a:prstGeom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7070F24-22D7-A635-431A-E0BCF5170303}"/>
                </a:ext>
              </a:extLst>
            </p:cNvPr>
            <p:cNvSpPr/>
            <p:nvPr/>
          </p:nvSpPr>
          <p:spPr>
            <a:xfrm>
              <a:off x="5126488" y="3731305"/>
              <a:ext cx="152786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E773709-B61A-3CAC-298D-345FD39BD266}"/>
                </a:ext>
              </a:extLst>
            </p:cNvPr>
            <p:cNvSpPr/>
            <p:nvPr/>
          </p:nvSpPr>
          <p:spPr>
            <a:xfrm>
              <a:off x="5039348" y="3835550"/>
              <a:ext cx="91461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93D20F4-DC0A-706E-430A-D557339DBFC6}"/>
                </a:ext>
              </a:extLst>
            </p:cNvPr>
            <p:cNvSpPr/>
            <p:nvPr/>
          </p:nvSpPr>
          <p:spPr>
            <a:xfrm rot="19913628">
              <a:off x="5904908" y="3746871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ECB4F31-0C73-2D5D-9E4B-8B769A99E60C}"/>
                </a:ext>
              </a:extLst>
            </p:cNvPr>
            <p:cNvSpPr/>
            <p:nvPr/>
          </p:nvSpPr>
          <p:spPr>
            <a:xfrm rot="19913628">
              <a:off x="6696361" y="3656239"/>
              <a:ext cx="214858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83FA638-DB6A-DBF6-2C7C-91E2DCC22D4F}"/>
                </a:ext>
              </a:extLst>
            </p:cNvPr>
            <p:cNvSpPr/>
            <p:nvPr/>
          </p:nvSpPr>
          <p:spPr>
            <a:xfrm>
              <a:off x="6348564" y="3681976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0FBA66F-8CFF-AA5C-202D-457F49A5CC4E}"/>
              </a:ext>
            </a:extLst>
          </p:cNvPr>
          <p:cNvGrpSpPr/>
          <p:nvPr/>
        </p:nvGrpSpPr>
        <p:grpSpPr>
          <a:xfrm>
            <a:off x="4936925" y="1337016"/>
            <a:ext cx="3208354" cy="2189094"/>
            <a:chOff x="4936925" y="1337016"/>
            <a:chExt cx="3208354" cy="2189094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4992E19-33B7-D16C-B690-67BBA4A8F420}"/>
                </a:ext>
              </a:extLst>
            </p:cNvPr>
            <p:cNvGrpSpPr/>
            <p:nvPr/>
          </p:nvGrpSpPr>
          <p:grpSpPr>
            <a:xfrm>
              <a:off x="4936925" y="1337016"/>
              <a:ext cx="3208354" cy="2189094"/>
              <a:chOff x="4936925" y="1337016"/>
              <a:chExt cx="3208354" cy="2189094"/>
            </a:xfrm>
          </p:grpSpPr>
          <p:pic>
            <p:nvPicPr>
              <p:cNvPr id="45" name="Picture 44" descr="A screenshot of a video game&#10;&#10;Description automatically generated">
                <a:extLst>
                  <a:ext uri="{FF2B5EF4-FFF2-40B4-BE49-F238E27FC236}">
                    <a16:creationId xmlns:a16="http://schemas.microsoft.com/office/drawing/2014/main" id="{D67CBA3C-CB36-1EC6-7239-B97B200440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0866" y="1724912"/>
                <a:ext cx="2707908" cy="1801198"/>
              </a:xfrm>
              <a:prstGeom prst="rect">
                <a:avLst/>
              </a:prstGeom>
            </p:spPr>
          </p:pic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300CD5A2-33C7-BD93-5D5E-F19291CFB919}"/>
                  </a:ext>
                </a:extLst>
              </p:cNvPr>
              <p:cNvSpPr/>
              <p:nvPr/>
            </p:nvSpPr>
            <p:spPr>
              <a:xfrm rot="1585134">
                <a:off x="6738928" y="1521814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D26167D-AA0B-0085-A3EA-17CE354FF32C}"/>
                  </a:ext>
                </a:extLst>
              </p:cNvPr>
              <p:cNvSpPr/>
              <p:nvPr/>
            </p:nvSpPr>
            <p:spPr>
              <a:xfrm rot="20000996">
                <a:off x="4936925" y="1337016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A30AC126-19CC-E6FC-045D-D1AB5D794704}"/>
                  </a:ext>
                </a:extLst>
              </p:cNvPr>
              <p:cNvSpPr/>
              <p:nvPr/>
            </p:nvSpPr>
            <p:spPr>
              <a:xfrm>
                <a:off x="5837838" y="1575955"/>
                <a:ext cx="1406351" cy="2075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22185DC-244B-5861-3370-2116E958CB4A}"/>
                </a:ext>
              </a:extLst>
            </p:cNvPr>
            <p:cNvSpPr/>
            <p:nvPr/>
          </p:nvSpPr>
          <p:spPr>
            <a:xfrm rot="16200000">
              <a:off x="4950628" y="2249780"/>
              <a:ext cx="419029" cy="1194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2F098EA-E9F7-62A1-A16C-BC4A27444EF8}"/>
              </a:ext>
            </a:extLst>
          </p:cNvPr>
          <p:cNvSpPr txBox="1"/>
          <p:nvPr/>
        </p:nvSpPr>
        <p:spPr>
          <a:xfrm>
            <a:off x="427320" y="1758349"/>
            <a:ext cx="506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Target complex &amp; muon shield, </a:t>
            </a:r>
            <a:r>
              <a:rPr lang="en-US" sz="1400" dirty="0"/>
              <a:t>Created using FLAIR [4]</a:t>
            </a:r>
            <a:endParaRPr lang="en-GB" sz="1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66911-4010-08A3-1655-098A3F77A076}"/>
              </a:ext>
            </a:extLst>
          </p:cNvPr>
          <p:cNvSpPr/>
          <p:nvPr/>
        </p:nvSpPr>
        <p:spPr>
          <a:xfrm>
            <a:off x="3071994" y="5623023"/>
            <a:ext cx="180000" cy="180000"/>
          </a:xfrm>
          <a:prstGeom prst="rect">
            <a:avLst/>
          </a:prstGeom>
          <a:solidFill>
            <a:srgbClr val="603D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385DE-B9E0-77C9-469F-CAEE454AA2A5}"/>
              </a:ext>
            </a:extLst>
          </p:cNvPr>
          <p:cNvSpPr txBox="1"/>
          <p:nvPr/>
        </p:nvSpPr>
        <p:spPr>
          <a:xfrm>
            <a:off x="3251993" y="5578489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Moraine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1946DB-2C1F-CC8D-1A56-4A20AB9B27CC}"/>
              </a:ext>
            </a:extLst>
          </p:cNvPr>
          <p:cNvSpPr txBox="1"/>
          <p:nvPr/>
        </p:nvSpPr>
        <p:spPr>
          <a:xfrm>
            <a:off x="2390005" y="2716303"/>
            <a:ext cx="1492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TCC8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87864D-8E83-66FC-8874-79366C3BF63B}"/>
              </a:ext>
            </a:extLst>
          </p:cNvPr>
          <p:cNvSpPr txBox="1"/>
          <p:nvPr/>
        </p:nvSpPr>
        <p:spPr>
          <a:xfrm flipH="1">
            <a:off x="2962152" y="3790541"/>
            <a:ext cx="76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  <a:latin typeface="+mj-lt"/>
              </a:rPr>
              <a:t>W-TZM target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B3F775-6A0B-4495-CA8D-40F1941CA023}"/>
              </a:ext>
            </a:extLst>
          </p:cNvPr>
          <p:cNvCxnSpPr>
            <a:cxnSpLocks/>
          </p:cNvCxnSpPr>
          <p:nvPr/>
        </p:nvCxnSpPr>
        <p:spPr>
          <a:xfrm flipH="1">
            <a:off x="2862119" y="3975075"/>
            <a:ext cx="179834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39ACC48-8DC0-BCE6-3250-57859DCAB8DD}"/>
              </a:ext>
            </a:extLst>
          </p:cNvPr>
          <p:cNvSpPr txBox="1"/>
          <p:nvPr/>
        </p:nvSpPr>
        <p:spPr>
          <a:xfrm>
            <a:off x="1024196" y="4238100"/>
            <a:ext cx="149216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Magnetic part of hadron stopper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333E49-6288-F043-FE08-DAF74A3853BB}"/>
              </a:ext>
            </a:extLst>
          </p:cNvPr>
          <p:cNvCxnSpPr>
            <a:cxnSpLocks/>
          </p:cNvCxnSpPr>
          <p:nvPr/>
        </p:nvCxnSpPr>
        <p:spPr>
          <a:xfrm flipV="1">
            <a:off x="2063534" y="4029552"/>
            <a:ext cx="326471" cy="23232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B98171B-B119-6343-5D8D-863B2853E8A8}"/>
              </a:ext>
            </a:extLst>
          </p:cNvPr>
          <p:cNvCxnSpPr>
            <a:cxnSpLocks/>
          </p:cNvCxnSpPr>
          <p:nvPr/>
        </p:nvCxnSpPr>
        <p:spPr>
          <a:xfrm flipH="1">
            <a:off x="6294234" y="1783503"/>
            <a:ext cx="0" cy="621892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32852A1-6EA0-57F9-B3BB-4D82AD1EEBD0}"/>
              </a:ext>
            </a:extLst>
          </p:cNvPr>
          <p:cNvCxnSpPr>
            <a:cxnSpLocks/>
          </p:cNvCxnSpPr>
          <p:nvPr/>
        </p:nvCxnSpPr>
        <p:spPr>
          <a:xfrm>
            <a:off x="2246565" y="3526110"/>
            <a:ext cx="1118072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D4F75696-B36F-17C4-FD80-343A61AC86F5}"/>
              </a:ext>
            </a:extLst>
          </p:cNvPr>
          <p:cNvSpPr/>
          <p:nvPr/>
        </p:nvSpPr>
        <p:spPr>
          <a:xfrm>
            <a:off x="2551931" y="3284058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11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5752BD-529E-9B12-8114-F4491F3CD3F0}"/>
              </a:ext>
            </a:extLst>
          </p:cNvPr>
          <p:cNvSpPr txBox="1"/>
          <p:nvPr/>
        </p:nvSpPr>
        <p:spPr>
          <a:xfrm>
            <a:off x="5330827" y="2097638"/>
            <a:ext cx="969895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Moraine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986EC4F-76E8-4D2A-AA3F-07BB2CBE29B5}"/>
              </a:ext>
            </a:extLst>
          </p:cNvPr>
          <p:cNvCxnSpPr>
            <a:cxnSpLocks/>
          </p:cNvCxnSpPr>
          <p:nvPr/>
        </p:nvCxnSpPr>
        <p:spPr>
          <a:xfrm flipV="1">
            <a:off x="3931517" y="3407121"/>
            <a:ext cx="0" cy="94576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A83C27-285F-2082-AA64-39A68A397816}"/>
              </a:ext>
            </a:extLst>
          </p:cNvPr>
          <p:cNvCxnSpPr>
            <a:cxnSpLocks/>
          </p:cNvCxnSpPr>
          <p:nvPr/>
        </p:nvCxnSpPr>
        <p:spPr>
          <a:xfrm>
            <a:off x="3391271" y="3764526"/>
            <a:ext cx="216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557BA14-2901-D897-6F52-0784E9BB6299}"/>
              </a:ext>
            </a:extLst>
          </p:cNvPr>
          <p:cNvCxnSpPr>
            <a:cxnSpLocks/>
          </p:cNvCxnSpPr>
          <p:nvPr/>
        </p:nvCxnSpPr>
        <p:spPr>
          <a:xfrm>
            <a:off x="3632449" y="3517431"/>
            <a:ext cx="216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5B225108-C602-D0B7-7BEC-F8BFB0CFF68B}"/>
              </a:ext>
            </a:extLst>
          </p:cNvPr>
          <p:cNvSpPr/>
          <p:nvPr/>
        </p:nvSpPr>
        <p:spPr>
          <a:xfrm>
            <a:off x="3565536" y="3258041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2D1C270-6E6A-882F-720F-AF035DBFF019}"/>
              </a:ext>
            </a:extLst>
          </p:cNvPr>
          <p:cNvSpPr/>
          <p:nvPr/>
        </p:nvSpPr>
        <p:spPr>
          <a:xfrm>
            <a:off x="3273024" y="3516401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6DEC734-3742-EEA0-230F-396A1FEC382B}"/>
              </a:ext>
            </a:extLst>
          </p:cNvPr>
          <p:cNvSpPr/>
          <p:nvPr/>
        </p:nvSpPr>
        <p:spPr>
          <a:xfrm>
            <a:off x="6323703" y="1979109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8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7E816B5-9083-9F5F-0E81-F9556A75FED1}"/>
              </a:ext>
            </a:extLst>
          </p:cNvPr>
          <p:cNvSpPr txBox="1"/>
          <p:nvPr/>
        </p:nvSpPr>
        <p:spPr>
          <a:xfrm flipH="1">
            <a:off x="1681272" y="3125024"/>
            <a:ext cx="76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Muon shield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2595732-D47F-5D68-8FCF-F8318EDC5DA6}"/>
              </a:ext>
            </a:extLst>
          </p:cNvPr>
          <p:cNvCxnSpPr>
            <a:cxnSpLocks/>
          </p:cNvCxnSpPr>
          <p:nvPr/>
        </p:nvCxnSpPr>
        <p:spPr>
          <a:xfrm>
            <a:off x="2063534" y="3489622"/>
            <a:ext cx="0" cy="2520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F088AC4-74BB-75DD-9E8A-9831F16C7570}"/>
              </a:ext>
            </a:extLst>
          </p:cNvPr>
          <p:cNvSpPr txBox="1"/>
          <p:nvPr/>
        </p:nvSpPr>
        <p:spPr>
          <a:xfrm>
            <a:off x="6935727" y="4261880"/>
            <a:ext cx="10001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ECN3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3D0CAD-301B-F26F-AB0B-4A0770AAA1F8}"/>
              </a:ext>
            </a:extLst>
          </p:cNvPr>
          <p:cNvSpPr txBox="1"/>
          <p:nvPr/>
        </p:nvSpPr>
        <p:spPr>
          <a:xfrm>
            <a:off x="8121193" y="2220749"/>
            <a:ext cx="387713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Arial" panose="020B0604020202020204" pitchFamily="34" charset="0"/>
              </a:rPr>
              <a:t>A detailed BDF/</a:t>
            </a:r>
            <a:r>
              <a:rPr lang="en-GB" altLang="en-US" sz="1600" dirty="0" err="1">
                <a:cs typeface="Arial" panose="020B0604020202020204" pitchFamily="34" charset="0"/>
              </a:rPr>
              <a:t>SHiP</a:t>
            </a:r>
            <a:r>
              <a:rPr lang="en-GB" altLang="en-US" sz="1600" dirty="0">
                <a:cs typeface="Arial" panose="020B0604020202020204" pitchFamily="34" charset="0"/>
              </a:rPr>
              <a:t> target complex together with the muon shield was implemented in FLUKA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Arial" panose="020B0604020202020204" pitchFamily="34" charset="0"/>
              </a:rPr>
              <a:t>It was integrated in a FLUKA </a:t>
            </a:r>
            <a:r>
              <a:rPr lang="en-GB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geometry including the full underground TCC8/ECN3 cavern and surrounding galleries, tunnels, rooms, etc. </a:t>
            </a:r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Ground profile data from CERN’s Geographic Information System and technical drawings were used to model the surrounding ground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3D493CEF-AC0C-FE01-0249-44D78F9CCF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0532" y="328882"/>
            <a:ext cx="1038525" cy="870170"/>
          </a:xfrm>
          <a:prstGeom prst="rect">
            <a:avLst/>
          </a:pr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FA22493F-089E-E874-31AD-70C759FE4FAA}"/>
              </a:ext>
            </a:extLst>
          </p:cNvPr>
          <p:cNvSpPr/>
          <p:nvPr/>
        </p:nvSpPr>
        <p:spPr>
          <a:xfrm>
            <a:off x="7732651" y="1272230"/>
            <a:ext cx="4366433" cy="30777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r"/>
            <a:r>
              <a:rPr lang="en-GB" sz="1400" dirty="0"/>
              <a:t>FLUKA hosted by CERN (FLUKA v4-3.0) [1-3]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2F00B25-2387-25EA-27A1-EDEE8AE20189}"/>
              </a:ext>
            </a:extLst>
          </p:cNvPr>
          <p:cNvSpPr/>
          <p:nvPr/>
        </p:nvSpPr>
        <p:spPr>
          <a:xfrm>
            <a:off x="3875676" y="3783554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4.8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7D495C1-0D58-FFAD-7CD1-3A6A9788B93B}"/>
              </a:ext>
            </a:extLst>
          </p:cNvPr>
          <p:cNvSpPr txBox="1"/>
          <p:nvPr/>
        </p:nvSpPr>
        <p:spPr>
          <a:xfrm>
            <a:off x="2314554" y="4564636"/>
            <a:ext cx="125098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Floor shielding (13.3 m</a:t>
            </a:r>
            <a:r>
              <a:rPr lang="it-IT" sz="1000" baseline="30000" dirty="0">
                <a:solidFill>
                  <a:schemeClr val="bg1"/>
                </a:solidFill>
                <a:latin typeface="+mj-lt"/>
              </a:rPr>
              <a:t>3</a:t>
            </a:r>
            <a:r>
              <a:rPr lang="it-IT" sz="1000" dirty="0">
                <a:solidFill>
                  <a:schemeClr val="bg1"/>
                </a:solidFill>
                <a:latin typeface="+mj-lt"/>
              </a:rPr>
              <a:t>)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A6A7A11-9F07-DF13-D757-7E1BDD1D5EFD}"/>
              </a:ext>
            </a:extLst>
          </p:cNvPr>
          <p:cNvCxnSpPr>
            <a:cxnSpLocks/>
          </p:cNvCxnSpPr>
          <p:nvPr/>
        </p:nvCxnSpPr>
        <p:spPr>
          <a:xfrm flipH="1" flipV="1">
            <a:off x="2797187" y="4422086"/>
            <a:ext cx="33805" cy="18604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CDBC7749-7F4C-A90B-D22D-E200A72EB9F3}"/>
              </a:ext>
            </a:extLst>
          </p:cNvPr>
          <p:cNvCxnSpPr>
            <a:cxnSpLocks/>
          </p:cNvCxnSpPr>
          <p:nvPr/>
        </p:nvCxnSpPr>
        <p:spPr>
          <a:xfrm flipV="1">
            <a:off x="2650993" y="4205641"/>
            <a:ext cx="0" cy="16223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BC9A212-619B-478E-FE61-D2D8E4664AA3}"/>
              </a:ext>
            </a:extLst>
          </p:cNvPr>
          <p:cNvSpPr/>
          <p:nvPr/>
        </p:nvSpPr>
        <p:spPr>
          <a:xfrm>
            <a:off x="2622596" y="4172543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EE676D-3EDC-E412-616A-4B0C9A8B7DDD}"/>
              </a:ext>
            </a:extLst>
          </p:cNvPr>
          <p:cNvSpPr txBox="1"/>
          <p:nvPr/>
        </p:nvSpPr>
        <p:spPr>
          <a:xfrm>
            <a:off x="5830440" y="21815"/>
            <a:ext cx="63615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/>
              <a:t>Giuseppe Mazzola </a:t>
            </a:r>
            <a:r>
              <a:rPr lang="en-GB" sz="1000" dirty="0"/>
              <a:t>et al., Radiological Assessment of the Beam Dump Facility at ECN3, </a:t>
            </a:r>
            <a:r>
              <a:rPr lang="en-GB" sz="1000" b="1" dirty="0"/>
              <a:t>EDMS</a:t>
            </a:r>
            <a:r>
              <a:rPr lang="en-GB" sz="1000" dirty="0"/>
              <a:t> </a:t>
            </a:r>
            <a:r>
              <a:rPr lang="en-GB" sz="1000" b="1" dirty="0"/>
              <a:t>2911154</a:t>
            </a:r>
          </a:p>
        </p:txBody>
      </p:sp>
    </p:spTree>
    <p:extLst>
      <p:ext uri="{BB962C8B-B14F-4D97-AF65-F5344CB8AC3E}">
        <p14:creationId xmlns:p14="http://schemas.microsoft.com/office/powerpoint/2010/main" val="88486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Prompt radiation in target area</a:t>
            </a:r>
            <a:endParaRPr lang="en-GB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7321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3625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Side view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723759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y-axis</a:t>
            </a:r>
            <a:endParaRPr lang="en-GB" sz="140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6184232" y="4247382"/>
            <a:ext cx="0" cy="745958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4274" y="5421725"/>
            <a:ext cx="11634051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Shielding design is optimized for the prompt radiation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Thanks to shielding reinforcements towards the bottom, no increase of soil activation expected  </a:t>
            </a:r>
            <a:endParaRPr lang="en-GB" sz="1600" dirty="0">
              <a:solidFill>
                <a:schemeClr val="accent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13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16" name="Picture 15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AC452D79-FBBD-B093-F2E1-8102B8EA2C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059" y="2102112"/>
            <a:ext cx="3888000" cy="3325629"/>
          </a:xfrm>
          <a:prstGeom prst="rect">
            <a:avLst/>
          </a:prstGeom>
        </p:spPr>
      </p:pic>
      <p:pic>
        <p:nvPicPr>
          <p:cNvPr id="18" name="Picture 17" descr="A diagram of a nuclear explosion&#10;&#10;Description automatically generated with medium confidence">
            <a:extLst>
              <a:ext uri="{FF2B5EF4-FFF2-40B4-BE49-F238E27FC236}">
                <a16:creationId xmlns:a16="http://schemas.microsoft.com/office/drawing/2014/main" id="{CB802988-57EC-6D4B-B901-7374A7DAFC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59" y="2169866"/>
            <a:ext cx="3888000" cy="325787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94471C9-6528-0F74-902A-D34E365C6895}"/>
              </a:ext>
            </a:extLst>
          </p:cNvPr>
          <p:cNvSpPr/>
          <p:nvPr/>
        </p:nvSpPr>
        <p:spPr>
          <a:xfrm>
            <a:off x="10737410" y="461727"/>
            <a:ext cx="488887" cy="190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2ADB8CC-1E85-20F2-B650-B4DBBB15F2FE}"/>
              </a:ext>
            </a:extLst>
          </p:cNvPr>
          <p:cNvCxnSpPr>
            <a:cxnSpLocks/>
          </p:cNvCxnSpPr>
          <p:nvPr/>
        </p:nvCxnSpPr>
        <p:spPr>
          <a:xfrm flipV="1">
            <a:off x="5622202" y="2308634"/>
            <a:ext cx="0" cy="2684706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A graph of a graph&#10;&#10;Description automatically generated">
            <a:extLst>
              <a:ext uri="{FF2B5EF4-FFF2-40B4-BE49-F238E27FC236}">
                <a16:creationId xmlns:a16="http://schemas.microsoft.com/office/drawing/2014/main" id="{D1AD123D-B908-9137-E3D8-A43973459F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384" y="2169867"/>
            <a:ext cx="3312584" cy="318679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00930CB-953A-F2DD-CE1A-C6165C24C2A1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Avg. intensity of 5.6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p/s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3B4DC5-5938-EE52-5A06-EFC8E67F2653}"/>
              </a:ext>
            </a:extLst>
          </p:cNvPr>
          <p:cNvSpPr txBox="1"/>
          <p:nvPr/>
        </p:nvSpPr>
        <p:spPr>
          <a:xfrm>
            <a:off x="10676321" y="5932177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</p:spTree>
    <p:extLst>
      <p:ext uri="{BB962C8B-B14F-4D97-AF65-F5344CB8AC3E}">
        <p14:creationId xmlns:p14="http://schemas.microsoft.com/office/powerpoint/2010/main" val="3678862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Residual radiation in target area</a:t>
            </a:r>
            <a:endParaRPr lang="en-GB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7321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view, target level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3625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x-axis, working height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70967" y="1794997"/>
            <a:ext cx="4554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Upstream of vessel w/o upstream shielding</a:t>
            </a:r>
            <a:br>
              <a:rPr lang="en-US" sz="1400" b="1" dirty="0"/>
            </a:br>
            <a:r>
              <a:rPr lang="en-GB" sz="1400" dirty="0"/>
              <a:t>Preliminary worst case manual intervention scenario</a:t>
            </a:r>
          </a:p>
          <a:p>
            <a:endParaRPr lang="en-GB" sz="140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6184232" y="4247382"/>
            <a:ext cx="0" cy="745958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4274" y="5367693"/>
            <a:ext cx="6974423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The shielding design contains well the high residual dose rates reaching in the central target region several 10 </a:t>
            </a:r>
            <a:r>
              <a:rPr lang="en-US" sz="1600" dirty="0" err="1">
                <a:solidFill>
                  <a:schemeClr val="accent1"/>
                </a:solidFill>
              </a:rPr>
              <a:t>Sv</a:t>
            </a:r>
            <a:r>
              <a:rPr lang="en-US" sz="1600" dirty="0">
                <a:solidFill>
                  <a:schemeClr val="accent1"/>
                </a:solidFill>
              </a:rPr>
              <a:t>/h after 1 month of cool-down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The residual dose rates outside the shielding are &lt; 1 </a:t>
            </a:r>
            <a:r>
              <a:rPr lang="en-US" sz="1600" dirty="0">
                <a:solidFill>
                  <a:schemeClr val="accent1"/>
                </a:solidFill>
                <a:latin typeface="Arial Narrow" panose="020B0606020202030204" pitchFamily="34" charset="0"/>
              </a:rPr>
              <a:t>µ</a:t>
            </a:r>
            <a:r>
              <a:rPr lang="en-US" sz="1600" dirty="0" err="1">
                <a:solidFill>
                  <a:schemeClr val="accent1"/>
                </a:solidFill>
              </a:rPr>
              <a:t>Sv</a:t>
            </a:r>
            <a:r>
              <a:rPr lang="en-US" sz="1600" dirty="0">
                <a:solidFill>
                  <a:schemeClr val="accent1"/>
                </a:solidFill>
              </a:rPr>
              <a:t>/h</a:t>
            </a:r>
            <a:endParaRPr lang="en-GB" sz="1600" dirty="0">
              <a:solidFill>
                <a:schemeClr val="accent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14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8" name="Picture 7" descr="A diagram of a building with a rainbow colored square&#10;&#10;Description automatically generated">
            <a:extLst>
              <a:ext uri="{FF2B5EF4-FFF2-40B4-BE49-F238E27FC236}">
                <a16:creationId xmlns:a16="http://schemas.microsoft.com/office/drawing/2014/main" id="{76D4D1C3-0848-7B0E-2C42-A605F6F440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00" y="2106216"/>
            <a:ext cx="3690533" cy="32754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C8BFDB-C989-B5FE-B8BD-3D1C0AA7E298}"/>
              </a:ext>
            </a:extLst>
          </p:cNvPr>
          <p:cNvSpPr txBox="1"/>
          <p:nvPr/>
        </p:nvSpPr>
        <p:spPr>
          <a:xfrm>
            <a:off x="653657" y="2330972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month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7" name="Picture 16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2E2C96F-72D7-8E89-292F-BCC1057388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233" y="2099197"/>
            <a:ext cx="3307343" cy="327541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6780C87-1FBF-C3F5-0F46-386CA8F5B5E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7"/>
          <a:stretch/>
        </p:blipFill>
        <p:spPr>
          <a:xfrm>
            <a:off x="9579743" y="2359136"/>
            <a:ext cx="2586089" cy="202602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5524F33-0708-3DBD-AC9C-685B57189EED}"/>
              </a:ext>
            </a:extLst>
          </p:cNvPr>
          <p:cNvSpPr txBox="1"/>
          <p:nvPr/>
        </p:nvSpPr>
        <p:spPr>
          <a:xfrm>
            <a:off x="8620044" y="3619868"/>
            <a:ext cx="1489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x [0,40]</a:t>
            </a:r>
          </a:p>
          <a:p>
            <a:r>
              <a:rPr lang="en-US" sz="1200" dirty="0" err="1">
                <a:solidFill>
                  <a:schemeClr val="bg1"/>
                </a:solidFill>
              </a:rPr>
              <a:t>x_</a:t>
            </a:r>
            <a:r>
              <a:rPr lang="en-US" sz="800" i="0" dirty="0" err="1">
                <a:solidFill>
                  <a:schemeClr val="bg1"/>
                </a:solidFill>
                <a:latin typeface="+mj-lt"/>
              </a:rPr>
              <a:t>beam</a:t>
            </a:r>
            <a:r>
              <a:rPr lang="en-US" sz="1200" dirty="0">
                <a:solidFill>
                  <a:schemeClr val="bg1"/>
                </a:solidFill>
              </a:rPr>
              <a:t> = 26 cm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E58D609-7767-6EA9-FD7F-C2C6E00045E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1" t="14455" r="56498" b="18095"/>
          <a:stretch/>
        </p:blipFill>
        <p:spPr>
          <a:xfrm>
            <a:off x="7671328" y="2396951"/>
            <a:ext cx="1795940" cy="167294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92525E0-0C66-8D5F-2182-B9D4B230D067}"/>
              </a:ext>
            </a:extLst>
          </p:cNvPr>
          <p:cNvSpPr/>
          <p:nvPr/>
        </p:nvSpPr>
        <p:spPr>
          <a:xfrm>
            <a:off x="10109588" y="3118848"/>
            <a:ext cx="370843" cy="676232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000000"/>
              </a:highlight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1C1852-AE82-0C8B-894A-901849CE67F9}"/>
              </a:ext>
            </a:extLst>
          </p:cNvPr>
          <p:cNvSpPr txBox="1"/>
          <p:nvPr/>
        </p:nvSpPr>
        <p:spPr>
          <a:xfrm>
            <a:off x="10330052" y="2923896"/>
            <a:ext cx="8147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No shielding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4A657B-D2C0-2BCD-9587-4626E59031D3}"/>
              </a:ext>
            </a:extLst>
          </p:cNvPr>
          <p:cNvCxnSpPr/>
          <p:nvPr/>
        </p:nvCxnSpPr>
        <p:spPr>
          <a:xfrm flipH="1">
            <a:off x="10330052" y="3078906"/>
            <a:ext cx="182351" cy="258974"/>
          </a:xfrm>
          <a:prstGeom prst="straightConnector1">
            <a:avLst/>
          </a:prstGeom>
          <a:ln w="19050">
            <a:solidFill>
              <a:schemeClr val="bg1"/>
            </a:solidFill>
            <a:headEnd w="med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8A2E7BD-5043-CC5B-91BE-4D5B423CFD63}"/>
              </a:ext>
            </a:extLst>
          </p:cNvPr>
          <p:cNvSpPr txBox="1"/>
          <p:nvPr/>
        </p:nvSpPr>
        <p:spPr>
          <a:xfrm>
            <a:off x="7588766" y="4460128"/>
            <a:ext cx="432699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After removal of the </a:t>
            </a:r>
            <a:r>
              <a:rPr lang="en-US" sz="1600" dirty="0">
                <a:solidFill>
                  <a:srgbClr val="1C998E"/>
                </a:solidFill>
              </a:rPr>
              <a:t>shielding upstream of the vessel, residual dose rates are within a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Limited Stay Controlled Radiation Area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Supervised Radiation Area on the sides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Further optimization by movable shielding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C998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04E2A9-6773-E8DB-5974-4DE2CBE25B6F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74C60E-1AA5-81CB-7CD5-A6A7840C3AE6}"/>
              </a:ext>
            </a:extLst>
          </p:cNvPr>
          <p:cNvSpPr txBox="1"/>
          <p:nvPr/>
        </p:nvSpPr>
        <p:spPr>
          <a:xfrm>
            <a:off x="10999585" y="5969121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22A3CE7-35D4-E502-63BC-0B8ACEAB6C34}"/>
              </a:ext>
            </a:extLst>
          </p:cNvPr>
          <p:cNvCxnSpPr>
            <a:cxnSpLocks/>
          </p:cNvCxnSpPr>
          <p:nvPr/>
        </p:nvCxnSpPr>
        <p:spPr>
          <a:xfrm flipH="1">
            <a:off x="640209" y="4493748"/>
            <a:ext cx="268990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45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E947ABD6-3F29-C6DB-7F04-EB9961C838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" b="49776"/>
          <a:stretch/>
        </p:blipFill>
        <p:spPr>
          <a:xfrm>
            <a:off x="6715383" y="3102492"/>
            <a:ext cx="4978231" cy="56311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spc="-1" dirty="0">
                <a:solidFill>
                  <a:srgbClr val="0055A0"/>
                </a:solidFill>
              </a:rPr>
              <a:t>Air and soil activation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BD7E2C-53B6-CEAF-6D47-981AE37C165D}"/>
              </a:ext>
            </a:extLst>
          </p:cNvPr>
          <p:cNvSpPr txBox="1"/>
          <p:nvPr/>
        </p:nvSpPr>
        <p:spPr>
          <a:xfrm>
            <a:off x="427320" y="1687194"/>
            <a:ext cx="56772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Specific activity of </a:t>
            </a:r>
            <a:r>
              <a:rPr lang="en-US" sz="1600" b="1" baseline="30000" dirty="0">
                <a:solidFill>
                  <a:srgbClr val="0055A0"/>
                </a:solidFill>
              </a:rPr>
              <a:t>3</a:t>
            </a:r>
            <a:r>
              <a:rPr lang="en-US" sz="1600" b="1" dirty="0">
                <a:solidFill>
                  <a:srgbClr val="0055A0"/>
                </a:solidFill>
              </a:rPr>
              <a:t>H and </a:t>
            </a:r>
            <a:r>
              <a:rPr lang="en-US" sz="1600" b="1" baseline="30000" dirty="0">
                <a:solidFill>
                  <a:srgbClr val="0055A0"/>
                </a:solidFill>
              </a:rPr>
              <a:t>22</a:t>
            </a:r>
            <a:r>
              <a:rPr lang="en-US" sz="1600" b="1" dirty="0">
                <a:solidFill>
                  <a:srgbClr val="0055A0"/>
                </a:solidFill>
              </a:rPr>
              <a:t>Na in the soil below TCC8 </a:t>
            </a:r>
            <a:r>
              <a:rPr lang="en-US" sz="1600" dirty="0">
                <a:solidFill>
                  <a:srgbClr val="0055A0"/>
                </a:solidFill>
              </a:rPr>
              <a:t>(most critical area)</a:t>
            </a:r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7C415716-8DAB-D6E0-FEFB-F16B9EECE15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BFF9002D-0A16-49CD-8A7F-26AC2B203F5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0176CA38-83EA-D82B-48B3-2F5504CAAD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15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36" name="Picture 35" descr="A graph of a graph showing a number of different types of concrete&#10;&#10;Description automatically generated with medium confidence">
            <a:extLst>
              <a:ext uri="{FF2B5EF4-FFF2-40B4-BE49-F238E27FC236}">
                <a16:creationId xmlns:a16="http://schemas.microsoft.com/office/drawing/2014/main" id="{E1EB611D-0734-1141-6CDE-20EEA9B309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48" y="2302837"/>
            <a:ext cx="2816379" cy="2376000"/>
          </a:xfrm>
          <a:prstGeom prst="rect">
            <a:avLst/>
          </a:prstGeom>
        </p:spPr>
      </p:pic>
      <p:pic>
        <p:nvPicPr>
          <p:cNvPr id="38" name="Picture 37" descr="A graph of a graph showing a number of different levels&#10;&#10;Description automatically generated with medium confidence">
            <a:extLst>
              <a:ext uri="{FF2B5EF4-FFF2-40B4-BE49-F238E27FC236}">
                <a16:creationId xmlns:a16="http://schemas.microsoft.com/office/drawing/2014/main" id="{76541A11-A14D-9807-2470-890CF698D2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20" y="2302837"/>
            <a:ext cx="2799194" cy="2376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BE0341-D8BE-0C11-454A-1BF90E564438}"/>
              </a:ext>
            </a:extLst>
          </p:cNvPr>
          <p:cNvSpPr txBox="1"/>
          <p:nvPr/>
        </p:nvSpPr>
        <p:spPr>
          <a:xfrm>
            <a:off x="954353" y="2633526"/>
            <a:ext cx="1059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schemeClr val="bg1"/>
                </a:solidFill>
              </a:rPr>
              <a:t>3</a:t>
            </a:r>
            <a:r>
              <a:rPr lang="en-US" sz="1400" b="1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DD1782-BA86-C3D1-D6E8-0DAB03E72337}"/>
              </a:ext>
            </a:extLst>
          </p:cNvPr>
          <p:cNvSpPr txBox="1"/>
          <p:nvPr/>
        </p:nvSpPr>
        <p:spPr>
          <a:xfrm>
            <a:off x="3819119" y="2633526"/>
            <a:ext cx="735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schemeClr val="bg1"/>
                </a:solidFill>
              </a:rPr>
              <a:t>22</a:t>
            </a:r>
            <a:r>
              <a:rPr lang="en-US" sz="1400" b="1" dirty="0">
                <a:solidFill>
                  <a:schemeClr val="bg1"/>
                </a:solidFill>
              </a:rPr>
              <a:t>Na</a:t>
            </a:r>
            <a:endParaRPr lang="en-GB" sz="1400" b="1" baseline="30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D689C1-85F5-6CEF-3F39-E6AB7FC01439}"/>
              </a:ext>
            </a:extLst>
          </p:cNvPr>
          <p:cNvSpPr txBox="1"/>
          <p:nvPr/>
        </p:nvSpPr>
        <p:spPr>
          <a:xfrm>
            <a:off x="6653465" y="1687194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Air activation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437503-9E33-01E8-8629-5BE44E10AB6B}"/>
              </a:ext>
            </a:extLst>
          </p:cNvPr>
          <p:cNvSpPr txBox="1"/>
          <p:nvPr/>
        </p:nvSpPr>
        <p:spPr>
          <a:xfrm>
            <a:off x="222061" y="4757811"/>
            <a:ext cx="5873939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Thanks to floor iron shielding, </a:t>
            </a:r>
            <a:r>
              <a:rPr lang="en-US" sz="1600" baseline="30000" dirty="0">
                <a:solidFill>
                  <a:schemeClr val="accent1"/>
                </a:solidFill>
              </a:rPr>
              <a:t>3</a:t>
            </a:r>
            <a:r>
              <a:rPr lang="en-US" sz="1600" dirty="0">
                <a:solidFill>
                  <a:schemeClr val="accent1"/>
                </a:solidFill>
              </a:rPr>
              <a:t>H and </a:t>
            </a:r>
            <a:r>
              <a:rPr lang="en-US" sz="1600" baseline="30000" dirty="0">
                <a:solidFill>
                  <a:schemeClr val="accent1"/>
                </a:solidFill>
              </a:rPr>
              <a:t>22</a:t>
            </a:r>
            <a:r>
              <a:rPr lang="en-US" sz="1600" dirty="0">
                <a:solidFill>
                  <a:schemeClr val="accent1"/>
                </a:solidFill>
              </a:rPr>
              <a:t>Na activity concentrations in the soil are below respective design limits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A </a:t>
            </a:r>
            <a:r>
              <a:rPr lang="en-GB" sz="1600" dirty="0">
                <a:solidFill>
                  <a:schemeClr val="accent1"/>
                </a:solidFill>
              </a:rPr>
              <a:t>hydro-geological study is underway, which will allow to refine the design limits and possibly allow to reduce the required shielding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7CA4C1-FC6F-6BC3-7DE5-564FE06E9071}"/>
              </a:ext>
            </a:extLst>
          </p:cNvPr>
          <p:cNvSpPr txBox="1"/>
          <p:nvPr/>
        </p:nvSpPr>
        <p:spPr>
          <a:xfrm>
            <a:off x="427319" y="138628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0171A3-9417-9B04-25E1-954CA7CC4716}"/>
              </a:ext>
            </a:extLst>
          </p:cNvPr>
          <p:cNvSpPr txBox="1"/>
          <p:nvPr/>
        </p:nvSpPr>
        <p:spPr>
          <a:xfrm>
            <a:off x="6653465" y="138628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per year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8E952F-2CF4-0E57-D504-18F5A3E6A331}"/>
              </a:ext>
            </a:extLst>
          </p:cNvPr>
          <p:cNvSpPr txBox="1"/>
          <p:nvPr/>
        </p:nvSpPr>
        <p:spPr>
          <a:xfrm>
            <a:off x="6339027" y="2131381"/>
            <a:ext cx="5852973" cy="869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Activation of air in target complex area </a:t>
            </a:r>
            <a:r>
              <a:rPr lang="en-US" sz="1600" dirty="0">
                <a:solidFill>
                  <a:srgbClr val="0055A0"/>
                </a:solidFill>
              </a:rPr>
              <a:t>were studied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Production of radionuclides evaluated with FLUKA in combination with </a:t>
            </a:r>
            <a:r>
              <a:rPr lang="en-GB" sz="1600" dirty="0" err="1"/>
              <a:t>ActiWiz</a:t>
            </a:r>
            <a:r>
              <a:rPr lang="en-GB" sz="1600" dirty="0"/>
              <a:t> [5]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97F8B0-5329-9CEE-71EA-B9042B1BD9DA}"/>
              </a:ext>
            </a:extLst>
          </p:cNvPr>
          <p:cNvSpPr txBox="1"/>
          <p:nvPr/>
        </p:nvSpPr>
        <p:spPr>
          <a:xfrm>
            <a:off x="6681851" y="4045992"/>
            <a:ext cx="52880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7063" indent="-627063"/>
            <a:r>
              <a:rPr lang="en-US" sz="1200" b="1" dirty="0"/>
              <a:t>CASE 1</a:t>
            </a:r>
            <a:r>
              <a:rPr lang="en-US" sz="1200" dirty="0"/>
              <a:t>: build-up of radionuclides during operation w/o air extraction and 30 min cooldown time before air release</a:t>
            </a:r>
          </a:p>
          <a:p>
            <a:pPr marL="627063" indent="-627063"/>
            <a:r>
              <a:rPr lang="en-US" sz="1200" b="1" dirty="0"/>
              <a:t>CASE 2</a:t>
            </a:r>
            <a:r>
              <a:rPr lang="en-US" sz="1200" dirty="0"/>
              <a:t>: constant immediate release of air (worst-case for upper limit of environmental impact)</a:t>
            </a:r>
            <a:endParaRPr lang="en-CH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8D51F9F-61C5-25D0-1FD5-E42BEFBC23DE}"/>
              </a:ext>
            </a:extLst>
          </p:cNvPr>
          <p:cNvSpPr txBox="1"/>
          <p:nvPr/>
        </p:nvSpPr>
        <p:spPr>
          <a:xfrm>
            <a:off x="6339027" y="4884051"/>
            <a:ext cx="56592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Flush of target complex with fresh air before any access to reduce specific airborne radioactivity to be compatible with 0.1 CA</a:t>
            </a:r>
            <a:endParaRPr lang="en-GB" sz="1600" dirty="0">
              <a:solidFill>
                <a:schemeClr val="accent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B439C7E-44C6-C571-B342-F4D93380CA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0683" y="19221"/>
            <a:ext cx="3362205" cy="1672821"/>
          </a:xfrm>
          <a:prstGeom prst="rect">
            <a:avLst/>
          </a:prstGeom>
        </p:spPr>
      </p:pic>
      <p:pic>
        <p:nvPicPr>
          <p:cNvPr id="16" name="Picture 15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5A910B70-45E6-739E-7497-D98E48FD1A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10"/>
          <a:stretch/>
        </p:blipFill>
        <p:spPr>
          <a:xfrm>
            <a:off x="6717576" y="3663043"/>
            <a:ext cx="4978800" cy="29724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796F19F-936D-64E5-7150-AC5525D2EF39}"/>
              </a:ext>
            </a:extLst>
          </p:cNvPr>
          <p:cNvSpPr/>
          <p:nvPr/>
        </p:nvSpPr>
        <p:spPr>
          <a:xfrm>
            <a:off x="6715383" y="5831653"/>
            <a:ext cx="48003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/>
            <a:r>
              <a:rPr lang="it-IT" sz="10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Person working 40h/w, 50w/y with standard breathing rate in activated air with CA = 1 receives 20 mSv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2986A8-33D6-BDD4-D4BD-9C80D7A45736}"/>
              </a:ext>
            </a:extLst>
          </p:cNvPr>
          <p:cNvSpPr/>
          <p:nvPr/>
        </p:nvSpPr>
        <p:spPr>
          <a:xfrm>
            <a:off x="10043951" y="3426048"/>
            <a:ext cx="34888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822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spc="-1" dirty="0">
                <a:solidFill>
                  <a:srgbClr val="0055A0"/>
                </a:solidFill>
              </a:rPr>
              <a:t>Environmental impact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816" t="10330" r="422"/>
          <a:stretch/>
        </p:blipFill>
        <p:spPr>
          <a:xfrm>
            <a:off x="6477268" y="2230953"/>
            <a:ext cx="3791502" cy="2771598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10418763" y="2946429"/>
            <a:ext cx="14287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55A0"/>
                </a:solidFill>
              </a:rPr>
              <a:t>Muon prompt radiation aboveground downstream ECN3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514AF8D-55B7-5B93-4BA1-DBB203BC843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F496D8-E060-F708-70BE-5F01B6570AE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BEAFCF-AF47-369F-4686-B60A6AD709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16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64F153-00C9-0AF9-C79D-4BED4D5954C2}"/>
              </a:ext>
            </a:extLst>
          </p:cNvPr>
          <p:cNvSpPr txBox="1"/>
          <p:nvPr/>
        </p:nvSpPr>
        <p:spPr>
          <a:xfrm>
            <a:off x="375777" y="4886106"/>
            <a:ext cx="610149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Worst-case immediate air release (CASE 2) yields 3 </a:t>
            </a:r>
            <a:r>
              <a:rPr lang="en-US" sz="1600" dirty="0" err="1">
                <a:solidFill>
                  <a:schemeClr val="accent1"/>
                </a:solidFill>
              </a:rPr>
              <a:t>nSv</a:t>
            </a:r>
            <a:r>
              <a:rPr lang="en-US" sz="1600" dirty="0">
                <a:solidFill>
                  <a:schemeClr val="accent1"/>
                </a:solidFill>
              </a:rPr>
              <a:t>/year and is thus well below the annual dose objective of CERN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Exposure of members of the public due to air releases is negligible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2848CD-1D3E-2B2F-0A44-45E2F39BE401}"/>
              </a:ext>
            </a:extLst>
          </p:cNvPr>
          <p:cNvSpPr txBox="1"/>
          <p:nvPr/>
        </p:nvSpPr>
        <p:spPr>
          <a:xfrm>
            <a:off x="499244" y="1758918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Dose from air releases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2DF8B1-E302-77D5-A581-47319E19B73A}"/>
              </a:ext>
            </a:extLst>
          </p:cNvPr>
          <p:cNvSpPr txBox="1"/>
          <p:nvPr/>
        </p:nvSpPr>
        <p:spPr>
          <a:xfrm>
            <a:off x="503076" y="2237662"/>
            <a:ext cx="57772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Used max. dose coefficients from different age </a:t>
            </a:r>
            <a:r>
              <a:rPr lang="en-US" sz="1600" b="0" dirty="0"/>
              <a:t>groups [</a:t>
            </a:r>
            <a:r>
              <a:rPr lang="en-US" sz="1600" dirty="0"/>
              <a:t>6</a:t>
            </a:r>
            <a:r>
              <a:rPr lang="en-US" sz="1600" b="0" dirty="0"/>
              <a:t>]</a:t>
            </a:r>
            <a:endParaRPr lang="en-CH" sz="16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37DDA36-A13E-2388-5B9F-677A8F1E9946}"/>
              </a:ext>
            </a:extLst>
          </p:cNvPr>
          <p:cNvSpPr/>
          <p:nvPr/>
        </p:nvSpPr>
        <p:spPr>
          <a:xfrm>
            <a:off x="3334151" y="2680331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Positions of nearby population groups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5C931C7-D36C-6153-2C3D-45164F2B4424}"/>
              </a:ext>
            </a:extLst>
          </p:cNvPr>
          <p:cNvSpPr/>
          <p:nvPr/>
        </p:nvSpPr>
        <p:spPr>
          <a:xfrm>
            <a:off x="319300" y="3021629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Effective dose estimates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2A5E91-A480-3E80-F058-094D5FBF9F41}"/>
              </a:ext>
            </a:extLst>
          </p:cNvPr>
          <p:cNvSpPr txBox="1"/>
          <p:nvPr/>
        </p:nvSpPr>
        <p:spPr>
          <a:xfrm>
            <a:off x="6540442" y="1758918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Dose from stray radiation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3DA5087-138B-58FD-FDA6-6661E40AC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6522" y="2955520"/>
            <a:ext cx="2790465" cy="1706127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2CC25E5-7345-B049-43A3-D5E05E96520E}"/>
              </a:ext>
            </a:extLst>
          </p:cNvPr>
          <p:cNvCxnSpPr>
            <a:cxnSpLocks/>
          </p:cNvCxnSpPr>
          <p:nvPr/>
        </p:nvCxnSpPr>
        <p:spPr>
          <a:xfrm flipH="1" flipV="1">
            <a:off x="3863984" y="3265067"/>
            <a:ext cx="144045" cy="13216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15BB33A-65B2-4E6C-4683-CBCAE3D88E02}"/>
              </a:ext>
            </a:extLst>
          </p:cNvPr>
          <p:cNvSpPr txBox="1"/>
          <p:nvPr/>
        </p:nvSpPr>
        <p:spPr>
          <a:xfrm>
            <a:off x="3936006" y="3236786"/>
            <a:ext cx="72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Release point</a:t>
            </a:r>
            <a:endParaRPr lang="en-CH" sz="800" b="1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1082FA-3602-40DA-A22C-D006F970F185}"/>
              </a:ext>
            </a:extLst>
          </p:cNvPr>
          <p:cNvSpPr txBox="1"/>
          <p:nvPr/>
        </p:nvSpPr>
        <p:spPr>
          <a:xfrm>
            <a:off x="6564718" y="5048697"/>
            <a:ext cx="51966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Annual limit of Non-designated Area on CERN domain (5 mSv/y) and at CERN fence (1 mSv/y) as well as dose objective for members of the public </a:t>
            </a:r>
            <a:br>
              <a:rPr lang="en-US" sz="1600" dirty="0">
                <a:solidFill>
                  <a:schemeClr val="accent1"/>
                </a:solidFill>
              </a:rPr>
            </a:br>
            <a:r>
              <a:rPr lang="en-US" sz="1600" dirty="0">
                <a:solidFill>
                  <a:schemeClr val="accent1"/>
                </a:solidFill>
              </a:rPr>
              <a:t>(10 </a:t>
            </a:r>
            <a:r>
              <a:rPr lang="en-US" sz="1600" dirty="0" err="1">
                <a:solidFill>
                  <a:schemeClr val="accent1"/>
                </a:solidFill>
              </a:rPr>
              <a:t>uSv</a:t>
            </a:r>
            <a:r>
              <a:rPr lang="en-US" sz="1600" dirty="0">
                <a:solidFill>
                  <a:schemeClr val="accent1"/>
                </a:solidFill>
              </a:rPr>
              <a:t>/y) by far met 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4797C3B-6A95-4078-A72E-7202AC8667E4}"/>
              </a:ext>
            </a:extLst>
          </p:cNvPr>
          <p:cNvSpPr txBox="1"/>
          <p:nvPr/>
        </p:nvSpPr>
        <p:spPr>
          <a:xfrm rot="16200000">
            <a:off x="8684019" y="3129063"/>
            <a:ext cx="958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CERN fence</a:t>
            </a:r>
            <a:endParaRPr lang="en-CH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9065FC7-7189-66A1-E5A7-7F1A28FFB17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01" t="10088" r="14038"/>
          <a:stretch/>
        </p:blipFill>
        <p:spPr>
          <a:xfrm>
            <a:off x="9544217" y="162052"/>
            <a:ext cx="2454108" cy="1836315"/>
          </a:xfrm>
          <a:prstGeom prst="rect">
            <a:avLst/>
          </a:prstGeom>
        </p:spPr>
      </p:pic>
      <p:pic>
        <p:nvPicPr>
          <p:cNvPr id="11" name="Picture 10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4F3F39F6-4F20-ADF0-EB56-2BA60FDF2C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50" y="3317845"/>
            <a:ext cx="3029218" cy="8751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DDAB55-D0B5-0288-A7C1-8FA43CE9812D}"/>
              </a:ext>
            </a:extLst>
          </p:cNvPr>
          <p:cNvSpPr txBox="1"/>
          <p:nvPr/>
        </p:nvSpPr>
        <p:spPr>
          <a:xfrm>
            <a:off x="355195" y="4192953"/>
            <a:ext cx="310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H-3 release due to air activation of ~80 </a:t>
            </a:r>
            <a:r>
              <a:rPr lang="en-US" sz="1200" dirty="0" err="1"/>
              <a:t>kBq</a:t>
            </a:r>
            <a:endParaRPr lang="en-CH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EC2045-B739-4820-42B9-BAE2CDCE7C84}"/>
              </a:ext>
            </a:extLst>
          </p:cNvPr>
          <p:cNvSpPr txBox="1"/>
          <p:nvPr/>
        </p:nvSpPr>
        <p:spPr>
          <a:xfrm>
            <a:off x="5088306" y="5932177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</p:spTree>
    <p:extLst>
      <p:ext uri="{BB962C8B-B14F-4D97-AF65-F5344CB8AC3E}">
        <p14:creationId xmlns:p14="http://schemas.microsoft.com/office/powerpoint/2010/main" val="400357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26" grpId="0"/>
      <p:bldP spid="42" grpId="0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TDR Studies for the Target Complex</a:t>
            </a:r>
            <a:endParaRPr lang="en-GB" alt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17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C58BB0-A8FD-01C0-30FD-ED7C23E55F99}"/>
              </a:ext>
            </a:extLst>
          </p:cNvPr>
          <p:cNvSpPr txBox="1"/>
          <p:nvPr/>
        </p:nvSpPr>
        <p:spPr>
          <a:xfrm>
            <a:off x="95850" y="1591034"/>
            <a:ext cx="11589420" cy="43473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GB" sz="1800" b="0" u="sng" dirty="0"/>
              <a:t>WP6.2 Radiation Protection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Re-evaluate the target complex shielding requirements depending on the outcome of the hydrogeological study and possibly relaxed soil activation limits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Execute the required RP studies for the design optimization/integration of the target complex including handling considerations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GB" sz="1800" b="0" dirty="0">
                <a:solidFill>
                  <a:srgbClr val="0055A0"/>
                </a:solidFill>
                <a:latin typeface="Arial"/>
              </a:rPr>
              <a:t>Perform the r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esidual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dose rate studies for maintenance scenarios (e.g. target exchange) w/ different irradiation and cool-down scenarios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Perform the required RP studies (e.g. residual dose rates, radionuclide inventories, shielding requirements) for target sub-systems for transport, waste disposal and FIRIA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GB" sz="1800" b="0" dirty="0">
                <a:solidFill>
                  <a:srgbClr val="0055A0"/>
                </a:solidFill>
                <a:latin typeface="Arial"/>
              </a:rPr>
              <a:t>Evaluate RP requirements (e.g. shielding, ventilation, cooling station) for the service building </a:t>
            </a:r>
            <a:endParaRPr lang="en-GB" dirty="0">
              <a:solidFill>
                <a:srgbClr val="0055A0"/>
              </a:solidFill>
              <a:latin typeface="Arial"/>
            </a:endParaRP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GB" sz="1800" b="0" dirty="0">
                <a:solidFill>
                  <a:srgbClr val="0055A0"/>
                </a:solidFill>
                <a:latin typeface="Arial"/>
              </a:rPr>
              <a:t>Evaluate RP requirements for irradiation stations </a:t>
            </a:r>
            <a:r>
              <a:rPr lang="en-GB" dirty="0">
                <a:solidFill>
                  <a:srgbClr val="0055A0"/>
                </a:solidFill>
                <a:latin typeface="Arial"/>
              </a:rPr>
              <a:t>at the Target Complex</a:t>
            </a:r>
            <a:endParaRPr lang="en-GB" sz="1800" b="0" dirty="0"/>
          </a:p>
          <a:p>
            <a:pPr marL="26987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u="sng" dirty="0"/>
              <a:t>WP6.3 Radioactive Transport and Waste Management</a:t>
            </a:r>
          </a:p>
          <a:p>
            <a:pPr marL="996950" marR="0" lvl="1" indent="-26987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US" dirty="0">
                <a:solidFill>
                  <a:srgbClr val="0055A0"/>
                </a:solidFill>
                <a:latin typeface="Arial"/>
              </a:rPr>
              <a:t>Provide guidance and support related to radioactive transport and waste for the BDF complex design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1583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4525" y="2721114"/>
            <a:ext cx="1094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000" i="1" dirty="0"/>
              <a:t>Thank you for your attention!</a:t>
            </a:r>
            <a:endParaRPr lang="en-GB" sz="3200" i="1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066A8BB-401E-38B1-7A8F-BF20BF0EFD8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F4CB670-3763-33B0-67BD-AFA43862A1C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623EECC-607E-39AC-D55A-6FB5C4D511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18</a:t>
            </a:fld>
            <a:endParaRPr lang="en-GB" altLang="en-US" sz="1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875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1764680" cy="1325563"/>
          </a:xfrm>
        </p:spPr>
        <p:txBody>
          <a:bodyPr/>
          <a:lstStyle/>
          <a:p>
            <a:r>
              <a:rPr lang="en-US" spc="-1" dirty="0">
                <a:solidFill>
                  <a:srgbClr val="0055A0"/>
                </a:solidFill>
              </a:rPr>
              <a:t>Radioactive Material</a:t>
            </a:r>
            <a:endParaRPr lang="en-GB" altLang="en-US" dirty="0">
              <a:highlight>
                <a:srgbClr val="FFFF00"/>
              </a:highlight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066A8BB-401E-38B1-7A8F-BF20BF0EFD8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F4CB670-3763-33B0-67BD-AFA43862A1C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623EECC-607E-39AC-D55A-6FB5C4D511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19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066EF6-C82A-EDE2-3FB4-3257A93A098D}"/>
              </a:ext>
            </a:extLst>
          </p:cNvPr>
          <p:cNvSpPr txBox="1"/>
          <p:nvPr/>
        </p:nvSpPr>
        <p:spPr>
          <a:xfrm>
            <a:off x="251520" y="1995686"/>
            <a:ext cx="807968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Narrow" panose="020B0606020202030204" pitchFamily="34" charset="0"/>
              </a:rPr>
              <a:t>Specific and total activity exceed clearance limits (LL values)</a:t>
            </a:r>
          </a:p>
          <a:p>
            <a:r>
              <a:rPr lang="en-US" sz="1600" dirty="0">
                <a:latin typeface="Arial Narrow" panose="020B0606020202030204" pitchFamily="34" charset="0"/>
              </a:rPr>
              <a:t>as given in the Annex of EDMS 942170 (adopted from Swiss legislation)</a:t>
            </a:r>
          </a:p>
          <a:p>
            <a:endParaRPr lang="en-US" sz="1600" dirty="0">
              <a:latin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</a:endParaRPr>
          </a:p>
          <a:p>
            <a:r>
              <a:rPr lang="en-US" sz="1600" dirty="0">
                <a:solidFill>
                  <a:srgbClr val="FF0000"/>
                </a:solidFill>
                <a:latin typeface="Arial Narrow" panose="020B0606020202030204" pitchFamily="34" charset="0"/>
              </a:rPr>
              <a:t>                                                          </a:t>
            </a:r>
            <a:r>
              <a:rPr lang="en-US" sz="2000" dirty="0">
                <a:solidFill>
                  <a:srgbClr val="FF0000"/>
                </a:solidFill>
                <a:latin typeface="Arial Narrow" panose="020B0606020202030204" pitchFamily="34" charset="0"/>
              </a:rPr>
              <a:t>OR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Net ambient dose equivalent rate &gt; 0.1 µ</a:t>
            </a:r>
            <a:r>
              <a:rPr lang="en-US" sz="2000" dirty="0" err="1">
                <a:latin typeface="Arial Narrow" panose="020B0606020202030204" pitchFamily="34" charset="0"/>
              </a:rPr>
              <a:t>Sv</a:t>
            </a:r>
            <a:r>
              <a:rPr lang="en-US" sz="2000" dirty="0">
                <a:latin typeface="Arial Narrow" panose="020B0606020202030204" pitchFamily="34" charset="0"/>
              </a:rPr>
              <a:t>/h in 10 cm distance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                                              </a:t>
            </a:r>
            <a:r>
              <a:rPr lang="en-US" sz="2000" dirty="0">
                <a:solidFill>
                  <a:srgbClr val="FF0000"/>
                </a:solidFill>
                <a:latin typeface="Arial Narrow" panose="020B0606020202030204" pitchFamily="34" charset="0"/>
              </a:rPr>
              <a:t>OR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Surface contamination exceeds limits </a:t>
            </a:r>
          </a:p>
          <a:p>
            <a:r>
              <a:rPr lang="en-US" sz="1600" dirty="0">
                <a:latin typeface="Arial Narrow" panose="020B0606020202030204" pitchFamily="34" charset="0"/>
              </a:rPr>
              <a:t>as given in the Annex of EDMS 942170 (&gt; 1 CS)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16FB32-66A1-F180-E4A7-5AD28F7B39F5}"/>
              </a:ext>
            </a:extLst>
          </p:cNvPr>
          <p:cNvSpPr txBox="1"/>
          <p:nvPr/>
        </p:nvSpPr>
        <p:spPr>
          <a:xfrm>
            <a:off x="239508" y="1571613"/>
            <a:ext cx="6154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latin typeface="Arial Narrow" panose="020B0606020202030204" pitchFamily="34" charset="0"/>
              </a:rPr>
              <a:t>When is a material radioactive?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9B0999-001E-5FFB-EF02-C3E113AB4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4537" y="1076638"/>
            <a:ext cx="3168395" cy="47047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2DC805-38D0-87A1-1BC5-FFF788324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4259" y="2952515"/>
            <a:ext cx="1378141" cy="9529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50994E-6FAB-2B13-CF59-B02B2B969D99}"/>
              </a:ext>
            </a:extLst>
          </p:cNvPr>
          <p:cNvSpPr txBox="1"/>
          <p:nvPr/>
        </p:nvSpPr>
        <p:spPr>
          <a:xfrm>
            <a:off x="4495152" y="3170455"/>
            <a:ext cx="1787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accent5"/>
                </a:solidFill>
                <a:latin typeface="Arial Narrow" panose="020B0606020202030204" pitchFamily="34" charset="0"/>
              </a:rPr>
              <a:t>Sum rule </a:t>
            </a:r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for mixture </a:t>
            </a:r>
          </a:p>
          <a:p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of radionuclides: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D0A905-BB16-E3F6-0214-60639DEDC2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2961" y="5038318"/>
            <a:ext cx="1378141" cy="7950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9FE19E8-889F-D791-0D1D-F8D0664528EB}"/>
              </a:ext>
            </a:extLst>
          </p:cNvPr>
          <p:cNvSpPr txBox="1"/>
          <p:nvPr/>
        </p:nvSpPr>
        <p:spPr>
          <a:xfrm>
            <a:off x="4679028" y="5177108"/>
            <a:ext cx="1787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accent5"/>
                </a:solidFill>
                <a:latin typeface="Arial Narrow" panose="020B0606020202030204" pitchFamily="34" charset="0"/>
              </a:rPr>
              <a:t>Sum rule </a:t>
            </a:r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for mixture </a:t>
            </a:r>
          </a:p>
          <a:p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of radionuclides: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F997D4-78F7-8A2C-6ABA-73745D1B68D8}"/>
              </a:ext>
            </a:extLst>
          </p:cNvPr>
          <p:cNvSpPr txBox="1"/>
          <p:nvPr/>
        </p:nvSpPr>
        <p:spPr>
          <a:xfrm>
            <a:off x="4413753" y="2702207"/>
            <a:ext cx="43934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i="1" dirty="0">
                <a:latin typeface="Arial Narrow" panose="020B0606020202030204" pitchFamily="34" charset="0"/>
              </a:rPr>
              <a:t>Examples:</a:t>
            </a:r>
            <a:r>
              <a:rPr lang="en-GB" sz="1100" dirty="0">
                <a:latin typeface="Arial Narrow" panose="020B0606020202030204" pitchFamily="34" charset="0"/>
              </a:rPr>
              <a:t>      0.1 </a:t>
            </a:r>
            <a:r>
              <a:rPr lang="en-GB" sz="1100" dirty="0" err="1">
                <a:latin typeface="Arial Narrow" panose="020B0606020202030204" pitchFamily="34" charset="0"/>
              </a:rPr>
              <a:t>Bq</a:t>
            </a:r>
            <a:r>
              <a:rPr lang="en-GB" sz="1100" dirty="0">
                <a:latin typeface="Arial Narrow" panose="020B0606020202030204" pitchFamily="34" charset="0"/>
              </a:rPr>
              <a:t>/g for </a:t>
            </a:r>
            <a:r>
              <a:rPr lang="en-GB" sz="1100" baseline="30000" dirty="0">
                <a:latin typeface="Arial Narrow" panose="020B0606020202030204" pitchFamily="34" charset="0"/>
              </a:rPr>
              <a:t>22</a:t>
            </a:r>
            <a:r>
              <a:rPr lang="en-GB" sz="1100" dirty="0">
                <a:latin typeface="Arial Narrow" panose="020B0606020202030204" pitchFamily="34" charset="0"/>
              </a:rPr>
              <a:t>Na, </a:t>
            </a:r>
            <a:r>
              <a:rPr lang="en-GB" sz="1100" baseline="30000" dirty="0">
                <a:latin typeface="Arial Narrow" panose="020B0606020202030204" pitchFamily="34" charset="0"/>
              </a:rPr>
              <a:t>54</a:t>
            </a:r>
            <a:r>
              <a:rPr lang="en-GB" sz="1100" dirty="0">
                <a:latin typeface="Arial Narrow" panose="020B0606020202030204" pitchFamily="34" charset="0"/>
              </a:rPr>
              <a:t>Mn, </a:t>
            </a:r>
            <a:r>
              <a:rPr lang="en-GB" sz="1100" baseline="30000" dirty="0">
                <a:latin typeface="Arial Narrow" panose="020B0606020202030204" pitchFamily="34" charset="0"/>
              </a:rPr>
              <a:t>60</a:t>
            </a:r>
            <a:r>
              <a:rPr lang="en-GB" sz="1100" dirty="0">
                <a:latin typeface="Arial Narrow" panose="020B0606020202030204" pitchFamily="34" charset="0"/>
              </a:rPr>
              <a:t>Co</a:t>
            </a:r>
          </a:p>
          <a:p>
            <a:r>
              <a:rPr lang="en-GB" sz="1100" dirty="0">
                <a:latin typeface="Arial Narrow" panose="020B0606020202030204" pitchFamily="34" charset="0"/>
              </a:rPr>
              <a:t>                     1000 </a:t>
            </a:r>
            <a:r>
              <a:rPr lang="en-GB" sz="1100" dirty="0" err="1">
                <a:latin typeface="Arial Narrow" panose="020B0606020202030204" pitchFamily="34" charset="0"/>
              </a:rPr>
              <a:t>Bq</a:t>
            </a:r>
            <a:r>
              <a:rPr lang="en-GB" sz="1100" dirty="0">
                <a:latin typeface="Arial Narrow" panose="020B0606020202030204" pitchFamily="34" charset="0"/>
              </a:rPr>
              <a:t>/g for </a:t>
            </a:r>
            <a:r>
              <a:rPr lang="en-GB" sz="1100" baseline="30000" dirty="0">
                <a:latin typeface="Arial Narrow" panose="020B0606020202030204" pitchFamily="34" charset="0"/>
              </a:rPr>
              <a:t>55</a:t>
            </a:r>
            <a:r>
              <a:rPr lang="en-GB" sz="1100" dirty="0">
                <a:latin typeface="Arial Narrow" panose="020B0606020202030204" pitchFamily="34" charset="0"/>
              </a:rPr>
              <a:t>Fe</a:t>
            </a:r>
          </a:p>
        </p:txBody>
      </p:sp>
    </p:spTree>
    <p:extLst>
      <p:ext uri="{BB962C8B-B14F-4D97-AF65-F5344CB8AC3E}">
        <p14:creationId xmlns:p14="http://schemas.microsoft.com/office/powerpoint/2010/main" val="364394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39BFD0-B86D-6D94-979E-B8F5F310B90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527EFF7-56C1-7DC2-D1FD-BD6F3705F719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377E43-858E-BEBD-6C8A-48270CF90B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A6E2FC0-E58B-3148-0D08-0D3B3EF226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Content</a:t>
            </a:r>
            <a:endParaRPr lang="en-GB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0A1B1D-1560-F970-2B6C-D8F9BCCFFF29}"/>
              </a:ext>
            </a:extLst>
          </p:cNvPr>
          <p:cNvSpPr txBox="1"/>
          <p:nvPr/>
        </p:nvSpPr>
        <p:spPr>
          <a:xfrm>
            <a:off x="507076" y="1795550"/>
            <a:ext cx="66874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BDF Target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BDF Baseline Target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Alternative Claddings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TDR studies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3200" b="1" dirty="0"/>
              <a:t>BDF Target Complex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BDF @ ECN3</a:t>
            </a:r>
          </a:p>
          <a:p>
            <a:pPr marL="971550" lvl="1" indent="-431800">
              <a:buFont typeface="Arial" panose="020B0604020202020204" pitchFamily="34" charset="0"/>
              <a:buChar char="-"/>
            </a:pPr>
            <a:r>
              <a:rPr lang="en-US" sz="2800" dirty="0"/>
              <a:t>TDR studies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endParaRPr lang="en-CH" sz="2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012726B-21A5-C321-D469-4584D497E861}"/>
              </a:ext>
            </a:extLst>
          </p:cNvPr>
          <p:cNvSpPr/>
          <p:nvPr/>
        </p:nvSpPr>
        <p:spPr>
          <a:xfrm>
            <a:off x="626825" y="3765666"/>
            <a:ext cx="4688379" cy="2019992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2610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7D0A061D-BDC9-E861-08FA-64404D7E4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8806" y="913848"/>
            <a:ext cx="3774885" cy="531689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BDF Baseline Target</a:t>
            </a:r>
            <a:endParaRPr lang="en-GB" alt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7FE5C5-2AC4-E21D-19E5-C78008E13B31}"/>
              </a:ext>
            </a:extLst>
          </p:cNvPr>
          <p:cNvSpPr txBox="1"/>
          <p:nvPr/>
        </p:nvSpPr>
        <p:spPr>
          <a:xfrm>
            <a:off x="5830440" y="27770"/>
            <a:ext cx="63615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</a:p>
          <a:p>
            <a:pPr algn="r"/>
            <a:r>
              <a:rPr lang="en-US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M. Casolino </a:t>
            </a:r>
            <a:r>
              <a:rPr lang="en-US" sz="1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</a:t>
            </a:r>
            <a:r>
              <a:rPr lang="en-US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Radiological Assessment of the Beam Dump Facility at CERN</a:t>
            </a:r>
            <a:r>
              <a:rPr lang="en-US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EDMS 2263868 </a:t>
            </a:r>
          </a:p>
          <a:p>
            <a:pPr algn="r"/>
            <a:endParaRPr lang="en-CH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8FE28E-82BA-7283-9589-95C3A8BFF244}"/>
              </a:ext>
            </a:extLst>
          </p:cNvPr>
          <p:cNvSpPr txBox="1"/>
          <p:nvPr/>
        </p:nvSpPr>
        <p:spPr>
          <a:xfrm>
            <a:off x="7246468" y="2718053"/>
            <a:ext cx="42195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TZM: 0.08% titanium – 0.05% zirconium – molybdenum alloy</a:t>
            </a:r>
            <a:endParaRPr lang="en-GB" sz="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768F0C-9DA3-224F-EE52-D68C5CF90B8D}"/>
              </a:ext>
            </a:extLst>
          </p:cNvPr>
          <p:cNvSpPr/>
          <p:nvPr/>
        </p:nvSpPr>
        <p:spPr>
          <a:xfrm>
            <a:off x="7294553" y="558342"/>
            <a:ext cx="35782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+mj-lt"/>
                <a:cs typeface="Arial" panose="020B0604020202020204" pitchFamily="34" charset="0"/>
              </a:rPr>
              <a:t>CDS BDF FLUKA model</a:t>
            </a:r>
            <a:endParaRPr lang="en-GB" altLang="en-US" sz="16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A6A564-569E-F517-017A-C0AEF149A216}"/>
              </a:ext>
            </a:extLst>
          </p:cNvPr>
          <p:cNvSpPr txBox="1"/>
          <p:nvPr/>
        </p:nvSpPr>
        <p:spPr>
          <a:xfrm>
            <a:off x="465477" y="1390706"/>
            <a:ext cx="652049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dirty="0">
                <a:cs typeface="Arial" panose="020B0604020202020204" pitchFamily="34" charset="0"/>
              </a:rPr>
              <a:t>Main RP studies for the BDF Baseline Target were performed during the BDF CDS phase</a:t>
            </a: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55A0"/>
                </a:solidFill>
              </a:rPr>
              <a:t>Target</a:t>
            </a:r>
            <a:r>
              <a:rPr lang="en-US" dirty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-"/>
            </a:pPr>
            <a:r>
              <a:rPr lang="en-US" dirty="0">
                <a:solidFill>
                  <a:srgbClr val="0055A0"/>
                </a:solidFill>
              </a:rPr>
              <a:t>13 TZM blocks (Mo alloy)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-"/>
            </a:pPr>
            <a:r>
              <a:rPr lang="en-US" dirty="0">
                <a:solidFill>
                  <a:srgbClr val="0055A0"/>
                </a:solidFill>
              </a:rPr>
              <a:t>5 Tungsten blocks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US" dirty="0">
                <a:solidFill>
                  <a:srgbClr val="0055A0"/>
                </a:solidFill>
              </a:rPr>
              <a:t>Tantalum* cladding</a:t>
            </a:r>
          </a:p>
          <a:p>
            <a:pPr marL="171450" indent="-17145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Target disks are water-cooled </a:t>
            </a:r>
          </a:p>
          <a:p>
            <a:pPr marL="171450" indent="-17145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dirty="0">
                <a:cs typeface="Arial" panose="020B0604020202020204" pitchFamily="34" charset="0"/>
              </a:rPr>
              <a:t>Maximum of 5 years of irradiation with a total of 4×10</a:t>
            </a:r>
            <a:r>
              <a:rPr lang="en-GB" altLang="en-US" baseline="30000" dirty="0">
                <a:cs typeface="Arial" panose="020B0604020202020204" pitchFamily="34" charset="0"/>
              </a:rPr>
              <a:t>19</a:t>
            </a:r>
            <a:r>
              <a:rPr lang="en-GB" altLang="en-US" dirty="0">
                <a:cs typeface="Arial" panose="020B0604020202020204" pitchFamily="34" charset="0"/>
              </a:rPr>
              <a:t> </a:t>
            </a:r>
            <a:r>
              <a:rPr lang="en-GB" altLang="en-US" dirty="0" err="1">
                <a:cs typeface="Arial" panose="020B0604020202020204" pitchFamily="34" charset="0"/>
              </a:rPr>
              <a:t>PoT</a:t>
            </a:r>
            <a:endParaRPr lang="en-GB" altLang="en-US" dirty="0">
              <a:cs typeface="Arial" panose="020B0604020202020204" pitchFamily="34" charset="0"/>
            </a:endParaRP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b="1" dirty="0">
                <a:cs typeface="Arial" panose="020B0604020202020204" pitchFamily="34" charset="0"/>
              </a:rPr>
              <a:t>RP studies</a:t>
            </a:r>
            <a:r>
              <a:rPr lang="en-GB" altLang="en-US" dirty="0"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-"/>
            </a:pPr>
            <a:r>
              <a:rPr lang="en-US" sz="1800" dirty="0">
                <a:solidFill>
                  <a:srgbClr val="0055A0"/>
                </a:solidFill>
              </a:rPr>
              <a:t>Residual radiation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-"/>
            </a:pPr>
            <a:r>
              <a:rPr lang="en-US" dirty="0">
                <a:solidFill>
                  <a:srgbClr val="0055A0"/>
                </a:solidFill>
              </a:rPr>
              <a:t>Radionuclide inventory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-"/>
            </a:pPr>
            <a:r>
              <a:rPr lang="en-US" sz="1800" dirty="0">
                <a:solidFill>
                  <a:srgbClr val="0055A0"/>
                </a:solidFill>
              </a:rPr>
              <a:t>Water activation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-"/>
            </a:pPr>
            <a:r>
              <a:rPr lang="en-US" dirty="0">
                <a:solidFill>
                  <a:srgbClr val="0055A0"/>
                </a:solidFill>
              </a:rPr>
              <a:t>Alternative claddings (after CDS)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-"/>
            </a:pPr>
            <a:r>
              <a:rPr lang="en-US" dirty="0">
                <a:solidFill>
                  <a:srgbClr val="0055A0"/>
                </a:solidFill>
              </a:rPr>
              <a:t>Prototype target tests</a:t>
            </a:r>
            <a:endParaRPr lang="en-US" sz="1800" dirty="0">
              <a:solidFill>
                <a:srgbClr val="0055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CEAEEC-790D-52B3-5FDA-A72614FD7FC1}"/>
              </a:ext>
            </a:extLst>
          </p:cNvPr>
          <p:cNvSpPr txBox="1"/>
          <p:nvPr/>
        </p:nvSpPr>
        <p:spPr>
          <a:xfrm>
            <a:off x="427320" y="5954049"/>
            <a:ext cx="5638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*Used pure Ta cladding not Ta2.5W for CDS RP studies</a:t>
            </a:r>
            <a:endParaRPr lang="en-CH" sz="1100" dirty="0"/>
          </a:p>
        </p:txBody>
      </p:sp>
    </p:spTree>
    <p:extLst>
      <p:ext uri="{BB962C8B-B14F-4D97-AF65-F5344CB8AC3E}">
        <p14:creationId xmlns:p14="http://schemas.microsoft.com/office/powerpoint/2010/main" val="3503514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Residual Radiation</a:t>
            </a:r>
            <a:endParaRPr lang="en-GB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99589" y="1613350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Longitudinal cut along the target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4800" y="1848547"/>
            <a:ext cx="465190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residual dose rates of the target were studied for 5 years of operation (now we have a max. of 15 years) and different cool-down times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highest dose rates are in the order of 100 </a:t>
            </a:r>
            <a:r>
              <a:rPr lang="en-US" sz="1600" dirty="0" err="1"/>
              <a:t>Sv</a:t>
            </a:r>
            <a:r>
              <a:rPr lang="en-US" sz="1600" dirty="0"/>
              <a:t>/h after 4 hours of cooling and a few </a:t>
            </a:r>
            <a:r>
              <a:rPr lang="en-US" sz="1600" dirty="0" err="1"/>
              <a:t>Sv</a:t>
            </a:r>
            <a:r>
              <a:rPr lang="en-US" sz="1600" dirty="0"/>
              <a:t>/h after 1 year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Even after 30 years, dose rates at 40 cm still of the order of a few mSv/h → dedicated storage place in facility for irradiated target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For radioactive transport the max. dose rate level at any point on the external surface of a package shall not exceed 2 mSv/h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Thick iron cask (~30 cm thick) for transportation and storage</a:t>
            </a:r>
            <a:r>
              <a:rPr lang="en-GB" sz="1600" dirty="0"/>
              <a:t> as well as during handling</a:t>
            </a:r>
            <a:endParaRPr lang="en-US" sz="1600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04E2A9-6773-E8DB-5974-4DE2CBE25B6F}"/>
              </a:ext>
            </a:extLst>
          </p:cNvPr>
          <p:cNvSpPr txBox="1"/>
          <p:nvPr/>
        </p:nvSpPr>
        <p:spPr>
          <a:xfrm>
            <a:off x="5299589" y="130723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5DAC1A-3336-6537-1533-6E17445E5E0D}"/>
              </a:ext>
            </a:extLst>
          </p:cNvPr>
          <p:cNvSpPr txBox="1"/>
          <p:nvPr/>
        </p:nvSpPr>
        <p:spPr>
          <a:xfrm>
            <a:off x="5830440" y="27770"/>
            <a:ext cx="63615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</a:p>
          <a:p>
            <a:pPr algn="r"/>
            <a:r>
              <a:rPr lang="en-US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M. Casolino </a:t>
            </a:r>
            <a:r>
              <a:rPr lang="en-US" sz="1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</a:t>
            </a:r>
            <a:r>
              <a:rPr lang="en-US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Radiological Assessment of the Beam Dump Facility at CERN</a:t>
            </a:r>
            <a:r>
              <a:rPr lang="en-US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EDMS 2263868 </a:t>
            </a:r>
          </a:p>
          <a:p>
            <a:pPr algn="r"/>
            <a:endParaRPr lang="en-CH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group of images of a graph&#10;&#10;Description automatically generated with medium confidence">
            <a:extLst>
              <a:ext uri="{FF2B5EF4-FFF2-40B4-BE49-F238E27FC236}">
                <a16:creationId xmlns:a16="http://schemas.microsoft.com/office/drawing/2014/main" id="{1D9A675C-35AF-126B-A371-F205EBEA12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86"/>
          <a:stretch/>
        </p:blipFill>
        <p:spPr>
          <a:xfrm>
            <a:off x="5136701" y="2106315"/>
            <a:ext cx="6695069" cy="1989128"/>
          </a:xfrm>
          <a:prstGeom prst="rect">
            <a:avLst/>
          </a:prstGeom>
        </p:spPr>
      </p:pic>
      <p:pic>
        <p:nvPicPr>
          <p:cNvPr id="15" name="Picture 14" descr="A group of images of a graph&#10;&#10;Description automatically generated with medium confidence">
            <a:extLst>
              <a:ext uri="{FF2B5EF4-FFF2-40B4-BE49-F238E27FC236}">
                <a16:creationId xmlns:a16="http://schemas.microsoft.com/office/drawing/2014/main" id="{677C5A3E-76DA-DE15-C8C9-36B6B05C8A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86"/>
          <a:stretch/>
        </p:blipFill>
        <p:spPr>
          <a:xfrm>
            <a:off x="5136701" y="4199069"/>
            <a:ext cx="6695069" cy="198912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40D83D1-8287-B8CF-F944-239DA9C36E71}"/>
              </a:ext>
            </a:extLst>
          </p:cNvPr>
          <p:cNvSpPr txBox="1"/>
          <p:nvPr/>
        </p:nvSpPr>
        <p:spPr>
          <a:xfrm>
            <a:off x="5552624" y="2358917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4 hours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C8BFDB-C989-B5FE-B8BD-3D1C0AA7E298}"/>
              </a:ext>
            </a:extLst>
          </p:cNvPr>
          <p:cNvSpPr txBox="1"/>
          <p:nvPr/>
        </p:nvSpPr>
        <p:spPr>
          <a:xfrm>
            <a:off x="5552624" y="4451883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year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2051C4-C853-94DC-5339-5BFC7940E4BB}"/>
              </a:ext>
            </a:extLst>
          </p:cNvPr>
          <p:cNvSpPr txBox="1"/>
          <p:nvPr/>
        </p:nvSpPr>
        <p:spPr>
          <a:xfrm>
            <a:off x="8935904" y="4451883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30 years cool-down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6CFA43-C70B-6FEB-1DA6-37BB3DDB321D}"/>
              </a:ext>
            </a:extLst>
          </p:cNvPr>
          <p:cNvSpPr txBox="1"/>
          <p:nvPr/>
        </p:nvSpPr>
        <p:spPr>
          <a:xfrm>
            <a:off x="8935904" y="2358917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day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346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Radionuclide inventories</a:t>
            </a:r>
            <a:endParaRPr lang="en-GB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4956" y="5328060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04E2A9-6773-E8DB-5974-4DE2CBE25B6F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Picture 17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BF8E6C77-1286-1971-113F-C9AC00ABD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56" y="2068114"/>
            <a:ext cx="3600000" cy="280449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4DD64B0-4091-C6B6-02A3-B8417FE16679}"/>
              </a:ext>
            </a:extLst>
          </p:cNvPr>
          <p:cNvSpPr txBox="1"/>
          <p:nvPr/>
        </p:nvSpPr>
        <p:spPr>
          <a:xfrm>
            <a:off x="427320" y="4955164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869124-0D46-7F44-C203-19DC1D2B1BBA}"/>
              </a:ext>
            </a:extLst>
          </p:cNvPr>
          <p:cNvSpPr txBox="1"/>
          <p:nvPr/>
        </p:nvSpPr>
        <p:spPr>
          <a:xfrm>
            <a:off x="5830440" y="27770"/>
            <a:ext cx="63615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</a:p>
          <a:p>
            <a:pPr algn="r"/>
            <a:r>
              <a:rPr lang="en-US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M. Casolino </a:t>
            </a:r>
            <a:r>
              <a:rPr lang="en-US" sz="1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</a:t>
            </a:r>
            <a:r>
              <a:rPr lang="en-US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Radiological Assessment of the Beam Dump Facility at CERN</a:t>
            </a:r>
            <a:r>
              <a:rPr lang="en-US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EDMS 2263868 </a:t>
            </a:r>
          </a:p>
          <a:p>
            <a:pPr algn="r"/>
            <a:endParaRPr lang="en-CH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AC0EF2C8-2D37-D521-8047-CB573C83A7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323" y="2068114"/>
            <a:ext cx="3600000" cy="33984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B35B6E-D422-6E3C-953F-E0601BDCCE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690" y="2086261"/>
            <a:ext cx="3600000" cy="253953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2A9677B-4CB1-8DB4-BAFE-8FA862201558}"/>
              </a:ext>
            </a:extLst>
          </p:cNvPr>
          <p:cNvSpPr txBox="1"/>
          <p:nvPr/>
        </p:nvSpPr>
        <p:spPr>
          <a:xfrm>
            <a:off x="427320" y="1719712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Total Activity (</a:t>
            </a:r>
            <a:r>
              <a:rPr lang="en-US" sz="1400" b="1" dirty="0" err="1"/>
              <a:t>Bq</a:t>
            </a:r>
            <a:r>
              <a:rPr lang="en-US" sz="1400" b="1" dirty="0"/>
              <a:t>) 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19093D-7FD5-F4D0-D70F-9FFAB0F168C4}"/>
              </a:ext>
            </a:extLst>
          </p:cNvPr>
          <p:cNvSpPr txBox="1"/>
          <p:nvPr/>
        </p:nvSpPr>
        <p:spPr>
          <a:xfrm>
            <a:off x="4173231" y="1719712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Multiple of LL  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AFC83-348C-7022-1058-68D3C532CB49}"/>
              </a:ext>
            </a:extLst>
          </p:cNvPr>
          <p:cNvSpPr txBox="1"/>
          <p:nvPr/>
        </p:nvSpPr>
        <p:spPr>
          <a:xfrm>
            <a:off x="7919142" y="1719712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Tantalum – Multiple of LL  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179C13-8455-0FB9-A7E9-D46D8F16F390}"/>
              </a:ext>
            </a:extLst>
          </p:cNvPr>
          <p:cNvSpPr txBox="1"/>
          <p:nvPr/>
        </p:nvSpPr>
        <p:spPr>
          <a:xfrm>
            <a:off x="7939690" y="4733094"/>
            <a:ext cx="42523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 Narrow" panose="020B0606020202030204" pitchFamily="34" charset="0"/>
              </a:rPr>
              <a:t>LL: CERN clearance limit (see backup slides) </a:t>
            </a:r>
            <a:endParaRPr lang="en-CH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5B96D71-686A-0426-932C-777F1A46F0B2}"/>
              </a:ext>
            </a:extLst>
          </p:cNvPr>
          <p:cNvSpPr txBox="1"/>
          <p:nvPr/>
        </p:nvSpPr>
        <p:spPr>
          <a:xfrm>
            <a:off x="427320" y="5704509"/>
            <a:ext cx="11307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Total of </a:t>
            </a:r>
            <a:r>
              <a:rPr lang="en-US" sz="1800" dirty="0"/>
              <a:t>~18 </a:t>
            </a:r>
            <a:r>
              <a:rPr lang="en-US" sz="1800" dirty="0" err="1"/>
              <a:t>TBq</a:t>
            </a:r>
            <a:r>
              <a:rPr lang="en-US" sz="1800" dirty="0"/>
              <a:t> of H-3 during 5 </a:t>
            </a:r>
            <a:r>
              <a:rPr lang="en-US" sz="1800" dirty="0" err="1"/>
              <a:t>yrs</a:t>
            </a:r>
            <a:r>
              <a:rPr lang="en-US" sz="1800"/>
              <a:t> operation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27749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Water activation</a:t>
            </a:r>
            <a:endParaRPr lang="en-GB" alt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8" name="Picture 7" descr="A white paper with black text&#10;&#10;Description automatically generated">
            <a:extLst>
              <a:ext uri="{FF2B5EF4-FFF2-40B4-BE49-F238E27FC236}">
                <a16:creationId xmlns:a16="http://schemas.microsoft.com/office/drawing/2014/main" id="{B19F1163-BE45-4A55-32A6-30C8C316B3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7" t="-1042" r="11567" b="44707"/>
          <a:stretch/>
        </p:blipFill>
        <p:spPr>
          <a:xfrm>
            <a:off x="6870694" y="2721972"/>
            <a:ext cx="5230443" cy="9550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774DE4E-3E1B-3D6D-891D-46AA1D90460D}"/>
              </a:ext>
            </a:extLst>
          </p:cNvPr>
          <p:cNvSpPr txBox="1"/>
          <p:nvPr/>
        </p:nvSpPr>
        <p:spPr>
          <a:xfrm>
            <a:off x="193676" y="1458523"/>
            <a:ext cx="6612764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Activation of water from cooling circuits was estimated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Shielding estimate around demineralization cartridges was performed assuming Be-7 to be stopped, but no target debris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→ 50 cm cylindrical concrete shielding was foreseen and for the roof of the area 165 cm concrete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Remaining water in circuit mostly contains H-3 with a concentration of around 0.5 </a:t>
            </a:r>
            <a:r>
              <a:rPr lang="en-US" sz="1600" dirty="0" err="1"/>
              <a:t>GBq</a:t>
            </a:r>
            <a:r>
              <a:rPr lang="en-US" sz="1600" dirty="0"/>
              <a:t>/l per year of operation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Due to the high H-3 production in the target (~18 </a:t>
            </a:r>
            <a:r>
              <a:rPr lang="en-US" sz="1600" dirty="0" err="1"/>
              <a:t>TBq</a:t>
            </a:r>
            <a:r>
              <a:rPr lang="en-US" sz="1600" dirty="0"/>
              <a:t> during 5 </a:t>
            </a:r>
            <a:r>
              <a:rPr lang="en-US" sz="1600" dirty="0" err="1"/>
              <a:t>yrs</a:t>
            </a:r>
            <a:r>
              <a:rPr lang="en-US" sz="1600" dirty="0"/>
              <a:t> operation), a significant contribution to the H-3 concentration in the water can come from H-3 out-diffusion from the target disks and subsequent trapping in the cooling water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 case of 1% of out-diffusion every 2 months (best guess, no data available) and 100% trapping, the H-3 concentration from out-diffusion amounts to ~60 MBq/l every 2 months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exchange of cooling water (1 m</a:t>
            </a:r>
            <a:r>
              <a:rPr lang="en-US" sz="1600" baseline="30000" dirty="0"/>
              <a:t>3</a:t>
            </a:r>
            <a:r>
              <a:rPr lang="en-US" sz="1600" dirty="0"/>
              <a:t>) in one year would result in ~220 </a:t>
            </a:r>
            <a:r>
              <a:rPr lang="en-US" sz="1600" dirty="0" err="1"/>
              <a:t>GBq</a:t>
            </a:r>
            <a:r>
              <a:rPr lang="en-US" sz="1600" dirty="0"/>
              <a:t> of H-3 activity</a:t>
            </a:r>
            <a:endParaRPr lang="en-CH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A7B38C-0851-695E-A202-9FAAF8DA64C7}"/>
              </a:ext>
            </a:extLst>
          </p:cNvPr>
          <p:cNvSpPr txBox="1"/>
          <p:nvPr/>
        </p:nvSpPr>
        <p:spPr>
          <a:xfrm>
            <a:off x="5830440" y="27770"/>
            <a:ext cx="63615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</a:p>
          <a:p>
            <a:pPr algn="r"/>
            <a:r>
              <a:rPr lang="en-US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M. Casolino </a:t>
            </a:r>
            <a:r>
              <a:rPr lang="en-US" sz="1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</a:t>
            </a:r>
            <a:r>
              <a:rPr lang="en-US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Radiological Assessment of the Beam Dump Facility at CERN</a:t>
            </a:r>
            <a:r>
              <a:rPr lang="en-US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EDMS 2263868 </a:t>
            </a:r>
          </a:p>
          <a:p>
            <a:pPr algn="r"/>
            <a:endParaRPr lang="en-CH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FB6658-079F-FED2-DCF7-1E78C3F0970D}"/>
              </a:ext>
            </a:extLst>
          </p:cNvPr>
          <p:cNvSpPr txBox="1"/>
          <p:nvPr/>
        </p:nvSpPr>
        <p:spPr>
          <a:xfrm>
            <a:off x="7000116" y="1876194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(1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C30877-57DF-3B07-3840-590DFF6077A7}"/>
              </a:ext>
            </a:extLst>
          </p:cNvPr>
          <p:cNvSpPr txBox="1"/>
          <p:nvPr/>
        </p:nvSpPr>
        <p:spPr>
          <a:xfrm>
            <a:off x="6982479" y="2214328"/>
            <a:ext cx="5209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Total Activity (</a:t>
            </a:r>
            <a:r>
              <a:rPr lang="en-US" sz="1400" b="1" dirty="0" err="1"/>
              <a:t>Bq</a:t>
            </a:r>
            <a:r>
              <a:rPr lang="en-US" sz="1400" b="1" dirty="0"/>
              <a:t>) for H-3 and Be-7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5D49E2-C369-7F08-149D-4B673A9C842F}"/>
              </a:ext>
            </a:extLst>
          </p:cNvPr>
          <p:cNvSpPr txBox="1"/>
          <p:nvPr/>
        </p:nvSpPr>
        <p:spPr>
          <a:xfrm>
            <a:off x="7000116" y="3847308"/>
            <a:ext cx="5209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Results above do not take out-diffusion from target into account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26909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Alternative Claddings</a:t>
            </a:r>
            <a:endParaRPr lang="en-GB" alt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5DAC1A-3336-6537-1533-6E17445E5E0D}"/>
              </a:ext>
            </a:extLst>
          </p:cNvPr>
          <p:cNvSpPr txBox="1"/>
          <p:nvPr/>
        </p:nvSpPr>
        <p:spPr>
          <a:xfrm>
            <a:off x="5830440" y="27770"/>
            <a:ext cx="6361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0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Mazzola </a:t>
            </a:r>
            <a:r>
              <a:rPr lang="en-GB" sz="10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1000" b="1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sz="1000" i="1" dirty="0"/>
              <a:t>BDF target – Nb cladding – LL </a:t>
            </a:r>
            <a:r>
              <a:rPr lang="en-US" sz="1000" i="1" dirty="0">
                <a:highlight>
                  <a:srgbClr val="FFFFFF"/>
                </a:highlight>
              </a:rPr>
              <a:t>study</a:t>
            </a:r>
            <a:r>
              <a:rPr lang="en-GB" sz="1000" b="1" dirty="0">
                <a:highlight>
                  <a:srgbClr val="FFFFFF"/>
                </a:highligh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EDMS </a:t>
            </a:r>
            <a:r>
              <a:rPr lang="en-CH" sz="1000" b="1" dirty="0">
                <a:highlight>
                  <a:srgbClr val="FFFFFF"/>
                </a:highlight>
              </a:rPr>
              <a:t>2838723</a:t>
            </a:r>
            <a:endParaRPr lang="en-GB" sz="1000" b="1" dirty="0">
              <a:highlight>
                <a:srgbClr val="FFFFFF"/>
              </a:highlight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r"/>
            <a:endParaRPr lang="en-CH" sz="10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464EA4-68A3-65AC-3964-1CED5EECCD01}"/>
              </a:ext>
            </a:extLst>
          </p:cNvPr>
          <p:cNvSpPr txBox="1"/>
          <p:nvPr/>
        </p:nvSpPr>
        <p:spPr>
          <a:xfrm>
            <a:off x="430560" y="1401203"/>
            <a:ext cx="581784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55A0"/>
                </a:solidFill>
              </a:rPr>
              <a:t>Cladding materials </a:t>
            </a:r>
            <a:r>
              <a:rPr lang="en-US" dirty="0">
                <a:solidFill>
                  <a:srgbClr val="0055A0"/>
                </a:solidFill>
              </a:rPr>
              <a:t>(</a:t>
            </a:r>
            <a:r>
              <a:rPr lang="en-US" sz="1800" dirty="0">
                <a:solidFill>
                  <a:srgbClr val="0055A0"/>
                </a:solidFill>
              </a:rPr>
              <a:t>EDMS 2838723)</a:t>
            </a:r>
            <a:r>
              <a:rPr lang="en-US" dirty="0">
                <a:solidFill>
                  <a:srgbClr val="0055A0"/>
                </a:solidFill>
              </a:rPr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solidFill>
                  <a:srgbClr val="0055A0"/>
                </a:solidFill>
              </a:rPr>
              <a:t>Tantalum – rho = 16.6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err="1">
                <a:solidFill>
                  <a:srgbClr val="0055A0"/>
                </a:solidFill>
              </a:rPr>
              <a:t>Nb</a:t>
            </a:r>
            <a:r>
              <a:rPr lang="en-US" sz="1600" dirty="0">
                <a:solidFill>
                  <a:srgbClr val="0055A0"/>
                </a:solidFill>
              </a:rPr>
              <a:t> </a:t>
            </a:r>
            <a:r>
              <a:rPr lang="pt-BR" sz="1600" dirty="0">
                <a:solidFill>
                  <a:srgbClr val="0055A0"/>
                </a:solidFill>
              </a:rPr>
              <a:t>(ASTM R04210 – Type 2)  – rho = 8.6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BR" sz="1600" dirty="0">
                <a:solidFill>
                  <a:srgbClr val="0055A0"/>
                </a:solidFill>
              </a:rPr>
              <a:t>Nb-1Zr (ASTM R04261 – Type 4)  – rho = 8.6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BR" sz="1600" dirty="0">
                <a:solidFill>
                  <a:srgbClr val="0055A0"/>
                </a:solidFill>
              </a:rPr>
              <a:t>Nb-10Hf-1Ti (ASTM R04295)  – rho = 8.86 g/cm3</a:t>
            </a:r>
            <a:endParaRPr lang="en-US" sz="1600" dirty="0">
              <a:solidFill>
                <a:srgbClr val="0055A0"/>
              </a:solidFill>
            </a:endParaRPr>
          </a:p>
          <a:p>
            <a:pPr marL="342900" indent="-342900">
              <a:buFont typeface="+mj-lt"/>
              <a:buAutoNum type="arabicPeriod" startAt="2"/>
            </a:pPr>
            <a:endParaRPr lang="en-US" dirty="0">
              <a:solidFill>
                <a:srgbClr val="0055A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-"/>
            </a:pPr>
            <a:endParaRPr lang="en-US" u="sng" dirty="0">
              <a:solidFill>
                <a:srgbClr val="0055A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D38BD8-B30D-5F60-0212-FD4ECEE6917D}"/>
              </a:ext>
            </a:extLst>
          </p:cNvPr>
          <p:cNvSpPr txBox="1"/>
          <p:nvPr/>
        </p:nvSpPr>
        <p:spPr>
          <a:xfrm>
            <a:off x="7194550" y="1445437"/>
            <a:ext cx="4159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), 1y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A57ACAC-5601-ACC1-8783-DD14288297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073" y="2126416"/>
            <a:ext cx="3717290" cy="30127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FFF3BE1-B99D-1BAD-494A-A0C467AC73FA}"/>
              </a:ext>
            </a:extLst>
          </p:cNvPr>
          <p:cNvSpPr txBox="1"/>
          <p:nvPr/>
        </p:nvSpPr>
        <p:spPr>
          <a:xfrm>
            <a:off x="427320" y="2977905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0564D6-6416-124F-D536-54DFAB933F9D}"/>
              </a:ext>
            </a:extLst>
          </p:cNvPr>
          <p:cNvSpPr txBox="1"/>
          <p:nvPr/>
        </p:nvSpPr>
        <p:spPr>
          <a:xfrm>
            <a:off x="7194550" y="1743585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Residual dose rates (</a:t>
            </a:r>
            <a:r>
              <a:rPr lang="en-US" sz="1400" b="1" dirty="0" err="1"/>
              <a:t>uSv</a:t>
            </a:r>
            <a:r>
              <a:rPr lang="en-US" sz="1400" b="1" dirty="0"/>
              <a:t>/h)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DF25EA-308A-7B26-D50C-ABD08A8501E3}"/>
              </a:ext>
            </a:extLst>
          </p:cNvPr>
          <p:cNvSpPr txBox="1"/>
          <p:nvPr/>
        </p:nvSpPr>
        <p:spPr>
          <a:xfrm>
            <a:off x="7380922" y="5268669"/>
            <a:ext cx="4617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No difference in the residual dose rates for the various Nb claddings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B9DA3A-D81E-2D12-75F9-DA60687E00C1}"/>
              </a:ext>
            </a:extLst>
          </p:cNvPr>
          <p:cNvSpPr txBox="1"/>
          <p:nvPr/>
        </p:nvSpPr>
        <p:spPr>
          <a:xfrm>
            <a:off x="10704830" y="3215827"/>
            <a:ext cx="13684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055A0"/>
                </a:solidFill>
              </a:rPr>
              <a:t>Includes residual dose rates from surrounding material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907D2E0-BD5D-D108-6D35-622808BE7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44" y="3426107"/>
            <a:ext cx="6677171" cy="13255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E15AE32-7E56-C2DC-434E-355715BED855}"/>
              </a:ext>
            </a:extLst>
          </p:cNvPr>
          <p:cNvSpPr txBox="1"/>
          <p:nvPr/>
        </p:nvSpPr>
        <p:spPr>
          <a:xfrm>
            <a:off x="427320" y="4912395"/>
            <a:ext cx="60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55A0"/>
                </a:solidFill>
              </a:rPr>
              <a:t>Waste classification as FA-MA waste to be disposed of in Switzerland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920F47-1DC8-A45B-FCA9-995E196E5F07}"/>
              </a:ext>
            </a:extLst>
          </p:cNvPr>
          <p:cNvSpPr txBox="1"/>
          <p:nvPr/>
        </p:nvSpPr>
        <p:spPr>
          <a:xfrm>
            <a:off x="193675" y="5820136"/>
            <a:ext cx="6842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LMA: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Limite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Maximale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d’Admissibilité</a:t>
            </a:r>
            <a:r>
              <a:rPr lang="en-GB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 summation rule for the LMA</a:t>
            </a:r>
            <a:endParaRPr lang="en-CH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434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Prototype Target Tests</a:t>
            </a:r>
            <a:endParaRPr lang="en-GB" alt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109B29-ECBB-9FB2-C8A7-94182C47BA0A}"/>
              </a:ext>
            </a:extLst>
          </p:cNvPr>
          <p:cNvSpPr txBox="1"/>
          <p:nvPr/>
        </p:nvSpPr>
        <p:spPr>
          <a:xfrm>
            <a:off x="351790" y="1738793"/>
            <a:ext cx="574421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BDF target prototype w/ in total 14 h irradiation in TCC2, leading to 2.4E16 </a:t>
            </a:r>
            <a:r>
              <a:rPr lang="en-US" b="0" i="0" dirty="0" err="1">
                <a:effectLst/>
                <a:latin typeface="Arial" panose="020B0604020202020204" pitchFamily="34" charset="0"/>
              </a:rPr>
              <a:t>PoT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Target activation was measured and compared to FLUKA simulations showing excellent agreement (uncertainty mainly from measurement position)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Cooling water activation was estimated w/ FLUKA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Estimated residual dose rate after 1h of cooling at 40 cm from the cartridge is 18.7 mSv/h, while the PMI monitor measured 16.9 mSv/h </a:t>
            </a:r>
            <a:br>
              <a:rPr lang="en-US" dirty="0"/>
            </a:br>
            <a:r>
              <a:rPr lang="en-US" dirty="0"/>
              <a:t>→ 10% discrepancy may be due to the fact that not all ions are captured by the cartridge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Arial" panose="020B0604020202020204" pitchFamily="34" charset="0"/>
              </a:rPr>
              <a:t>Both samples showed the presence of high-Z spallation products some of them could have been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produced in the target materials</a:t>
            </a:r>
            <a:endParaRPr lang="en-US" dirty="0"/>
          </a:p>
        </p:txBody>
      </p:sp>
      <p:pic>
        <p:nvPicPr>
          <p:cNvPr id="12" name="Picture 11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3BDF877B-C1ED-21BC-B82B-D01ADEC4F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056" y="1847734"/>
            <a:ext cx="4804704" cy="9760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962775-0558-A924-80A6-A27B2A08D658}"/>
              </a:ext>
            </a:extLst>
          </p:cNvPr>
          <p:cNvSpPr txBox="1"/>
          <p:nvPr/>
        </p:nvSpPr>
        <p:spPr>
          <a:xfrm>
            <a:off x="6229056" y="1584905"/>
            <a:ext cx="4804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Benchmark of residual dose rates (mSv/h)</a:t>
            </a:r>
            <a:endParaRPr lang="en-GB" sz="1400" dirty="0"/>
          </a:p>
        </p:txBody>
      </p:sp>
      <p:pic>
        <p:nvPicPr>
          <p:cNvPr id="22" name="Picture 21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7F028C1D-2BFD-9378-BFDF-264ED15B17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058" y="3154898"/>
            <a:ext cx="3182241" cy="3047781"/>
          </a:xfrm>
          <a:prstGeom prst="rect">
            <a:avLst/>
          </a:prstGeom>
        </p:spPr>
      </p:pic>
      <p:pic>
        <p:nvPicPr>
          <p:cNvPr id="26" name="Picture 25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41F31DA4-6FE2-3A5D-53DF-1E2F4280C6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3653" y="3235746"/>
            <a:ext cx="6280473" cy="141612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3065472-DA99-A1C1-65F6-90CE2B3B36D1}"/>
              </a:ext>
            </a:extLst>
          </p:cNvPr>
          <p:cNvSpPr txBox="1"/>
          <p:nvPr/>
        </p:nvSpPr>
        <p:spPr>
          <a:xfrm>
            <a:off x="6229056" y="2887230"/>
            <a:ext cx="4804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Radionuclides in water samples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D655D4-5AB4-7B0D-3EF9-133857F256EF}"/>
              </a:ext>
            </a:extLst>
          </p:cNvPr>
          <p:cNvSpPr txBox="1"/>
          <p:nvPr/>
        </p:nvSpPr>
        <p:spPr>
          <a:xfrm>
            <a:off x="9676620" y="3195007"/>
            <a:ext cx="24671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Water samples were </a:t>
            </a:r>
            <a:r>
              <a:rPr lang="en-US" sz="1600" i="1" dirty="0" err="1"/>
              <a:t>analysed</a:t>
            </a:r>
            <a:r>
              <a:rPr lang="en-US" sz="1600" i="1" dirty="0"/>
              <a:t> by liquid scintillation and gamma spectrometry</a:t>
            </a:r>
          </a:p>
          <a:p>
            <a:endParaRPr lang="en-US" sz="1600" i="1" dirty="0"/>
          </a:p>
          <a:p>
            <a:r>
              <a:rPr lang="en-US" sz="1600" i="1" dirty="0"/>
              <a:t>EDX of debris in water was inconclusive of material. No peaks were found for Ta, W, Mo or Ti. Metallic particle (Al, Ca, Fe, Cl, Fe, Cr) (EDMS </a:t>
            </a:r>
            <a:r>
              <a:rPr lang="en-CH" sz="1600" dirty="0"/>
              <a:t>2364297</a:t>
            </a:r>
            <a:r>
              <a:rPr lang="en-US" sz="1600" dirty="0"/>
              <a:t>)</a:t>
            </a:r>
            <a:endParaRPr lang="en-CH" sz="1600" i="1" dirty="0"/>
          </a:p>
        </p:txBody>
      </p:sp>
    </p:spTree>
    <p:extLst>
      <p:ext uri="{BB962C8B-B14F-4D97-AF65-F5344CB8AC3E}">
        <p14:creationId xmlns:p14="http://schemas.microsoft.com/office/powerpoint/2010/main" val="2612741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320" y="6391"/>
            <a:ext cx="10926480" cy="1325563"/>
          </a:xfrm>
        </p:spPr>
        <p:txBody>
          <a:bodyPr/>
          <a:lstStyle/>
          <a:p>
            <a:r>
              <a:rPr lang="en-US" altLang="en-US" dirty="0"/>
              <a:t>TDR Studies for the Target</a:t>
            </a:r>
            <a:endParaRPr lang="en-GB" alt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378782"/>
            <a:ext cx="9080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07/06/2023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378782"/>
            <a:ext cx="34528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000" dirty="0">
                <a:solidFill>
                  <a:schemeClr val="bg1"/>
                </a:solidFill>
              </a:rPr>
              <a:t>Target and Target complex - RP challenges | C. Ahdida, G. Mazzola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395450"/>
            <a:ext cx="482600" cy="331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59AE72E-558A-5143-B30D-C74143983412}" type="slidenum">
              <a:rPr lang="en-GB" altLang="en-US" sz="1000" smtClean="0">
                <a:solidFill>
                  <a:schemeClr val="bg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C58BB0-A8FD-01C0-30FD-ED7C23E55F99}"/>
              </a:ext>
            </a:extLst>
          </p:cNvPr>
          <p:cNvSpPr txBox="1"/>
          <p:nvPr/>
        </p:nvSpPr>
        <p:spPr>
          <a:xfrm>
            <a:off x="95850" y="1591034"/>
            <a:ext cx="1158942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987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GB" sz="1800" b="0" u="sng" dirty="0"/>
              <a:t>WP6.2 Radiation Protection</a:t>
            </a:r>
          </a:p>
          <a:p>
            <a:pPr marL="555625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0" dirty="0"/>
              <a:t>Execute the required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 studies for latest target design option(s) and full </a:t>
            </a:r>
            <a:r>
              <a:rPr lang="en-GB" dirty="0">
                <a:solidFill>
                  <a:srgbClr val="0055A0"/>
                </a:solidFill>
                <a:latin typeface="Arial"/>
              </a:rPr>
              <a:t>15-years lifecycle of facility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lang="en-GB" dirty="0">
              <a:solidFill>
                <a:srgbClr val="0055A0"/>
              </a:solidFill>
              <a:latin typeface="Arial"/>
            </a:endParaRPr>
          </a:p>
          <a:p>
            <a:pPr marL="996950" lvl="1" indent="-269875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−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Residual dose rates</a:t>
            </a:r>
          </a:p>
          <a:p>
            <a:pPr marL="996950" lvl="1" indent="-269875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−"/>
              <a:defRPr/>
            </a:pPr>
            <a:r>
              <a:rPr lang="en-GB" dirty="0">
                <a:solidFill>
                  <a:srgbClr val="0055A0"/>
                </a:solidFill>
                <a:latin typeface="Arial"/>
              </a:rPr>
              <a:t>R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adionuclide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inventories</a:t>
            </a:r>
          </a:p>
          <a:p>
            <a:pPr marL="996950" lvl="1" indent="-269875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−"/>
              <a:defRPr/>
            </a:pPr>
            <a:r>
              <a:rPr lang="en-GB" dirty="0">
                <a:solidFill>
                  <a:srgbClr val="0055A0"/>
                </a:solidFill>
                <a:latin typeface="Arial"/>
              </a:rPr>
              <a:t>S</a:t>
            </a:r>
            <a:r>
              <a:rPr kumimoji="0" lang="en-GB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hielding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requirements</a:t>
            </a:r>
            <a:endParaRPr lang="en-GB" dirty="0">
              <a:solidFill>
                <a:srgbClr val="0055A0"/>
              </a:solidFill>
              <a:latin typeface="Arial"/>
            </a:endParaRPr>
          </a:p>
          <a:p>
            <a:pPr marL="996950" lvl="1" indent="-269875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−"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Water activation</a:t>
            </a:r>
          </a:p>
          <a:p>
            <a:pPr marL="555625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0" dirty="0"/>
              <a:t>Execute the required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 studies for beam tests with prototype targets</a:t>
            </a:r>
          </a:p>
          <a:p>
            <a:pPr marL="26987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lang="en-US" u="sng" dirty="0"/>
              <a:t>WP6.3 Radioactive Transport and Waste Management</a:t>
            </a:r>
          </a:p>
          <a:p>
            <a:pPr marL="996950" lvl="1" indent="-269875" eaLnBrk="1" fontAlgn="auto" hangingPunct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−"/>
              <a:defRPr/>
            </a:pPr>
            <a:r>
              <a:rPr lang="en-US" dirty="0">
                <a:solidFill>
                  <a:srgbClr val="0055A0"/>
                </a:solidFill>
                <a:latin typeface="Arial"/>
              </a:rPr>
              <a:t>Study the radioactive transport and waste aspects for the prototype target tests</a:t>
            </a:r>
          </a:p>
          <a:p>
            <a:pPr marL="996950" marR="0" lvl="1" indent="-269875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US" dirty="0">
                <a:solidFill>
                  <a:srgbClr val="0055A0"/>
                </a:solidFill>
                <a:latin typeface="Arial"/>
              </a:rPr>
              <a:t>Provide guidance and support related to radioactive transport and waste for the BDF target design(s)</a:t>
            </a:r>
            <a:endParaRPr lang="en-GB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907051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39EFF58-88C6-4716-A535-6606C0785EA4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58824E5-49BB-4FA1-A8C3-01B1490630A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SHiP_CM_07062023</Template>
  <TotalTime>22514</TotalTime>
  <Words>2516</Words>
  <Application>Microsoft Office PowerPoint</Application>
  <PresentationFormat>Widescreen</PresentationFormat>
  <Paragraphs>308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Arial Narrow</vt:lpstr>
      <vt:lpstr>Calibri</vt:lpstr>
      <vt:lpstr>Calibri Light</vt:lpstr>
      <vt:lpstr>Roboto</vt:lpstr>
      <vt:lpstr>Wingdings</vt:lpstr>
      <vt:lpstr>CERNCorporate16-9</vt:lpstr>
      <vt:lpstr>End Slides</vt:lpstr>
      <vt:lpstr>Target and Target complex –  Radiation Protection challenges</vt:lpstr>
      <vt:lpstr>Content</vt:lpstr>
      <vt:lpstr>BDF Baseline Target</vt:lpstr>
      <vt:lpstr>Residual Radiation</vt:lpstr>
      <vt:lpstr>Radionuclide inventories</vt:lpstr>
      <vt:lpstr>Water activation</vt:lpstr>
      <vt:lpstr>Alternative Claddings</vt:lpstr>
      <vt:lpstr>Prototype Target Tests</vt:lpstr>
      <vt:lpstr>TDR Studies for the Target</vt:lpstr>
      <vt:lpstr>Content</vt:lpstr>
      <vt:lpstr>PowerPoint Presentation</vt:lpstr>
      <vt:lpstr>BDF/SHiP FLUKA model</vt:lpstr>
      <vt:lpstr>Prompt radiation in target area</vt:lpstr>
      <vt:lpstr>Residual radiation in target area</vt:lpstr>
      <vt:lpstr>Air and soil activation</vt:lpstr>
      <vt:lpstr>Environmental impact</vt:lpstr>
      <vt:lpstr>TDR Studies for the Target Complex</vt:lpstr>
      <vt:lpstr>PowerPoint Presentation</vt:lpstr>
      <vt:lpstr>Radioactive Material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 assessment of BDF/SHiP @ ECN3 – Update</dc:title>
  <dc:creator>Claudia Christina Strabel</dc:creator>
  <cp:lastModifiedBy>Claudia Ahdida</cp:lastModifiedBy>
  <cp:revision>355</cp:revision>
  <dcterms:created xsi:type="dcterms:W3CDTF">2023-06-01T09:13:39Z</dcterms:created>
  <dcterms:modified xsi:type="dcterms:W3CDTF">2024-08-15T10:01:32Z</dcterms:modified>
</cp:coreProperties>
</file>