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85" r:id="rId3"/>
    <p:sldId id="286" r:id="rId4"/>
    <p:sldId id="283" r:id="rId5"/>
    <p:sldId id="282" r:id="rId6"/>
    <p:sldId id="284" r:id="rId7"/>
    <p:sldId id="287" r:id="rId8"/>
    <p:sldId id="288" r:id="rId9"/>
    <p:sldId id="290" r:id="rId10"/>
    <p:sldId id="289" r:id="rId11"/>
    <p:sldId id="291" r:id="rId12"/>
    <p:sldId id="292" r:id="rId13"/>
    <p:sldId id="293" r:id="rId14"/>
    <p:sldId id="294" r:id="rId15"/>
    <p:sldId id="295" r:id="rId16"/>
    <p:sldId id="278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5" autoAdjust="0"/>
    <p:restoredTop sz="97505"/>
  </p:normalViewPr>
  <p:slideViewPr>
    <p:cSldViewPr>
      <p:cViewPr varScale="1">
        <p:scale>
          <a:sx n="124" d="100"/>
          <a:sy n="124" d="100"/>
        </p:scale>
        <p:origin x="134" y="1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4/29/2024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4/29/2024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4/29/2024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4/29/2024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4/29/2024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Target complex WP implementation milestones &amp; timeline</a:t>
            </a:r>
            <a:br>
              <a:rPr lang="en-GB" b="1" dirty="0"/>
            </a:br>
            <a:r>
              <a:rPr lang="en-GB" sz="2400" b="0" dirty="0"/>
              <a:t>HI-ECN3 BDF target &amp; target complex initial review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</a:t>
            </a:r>
            <a:endParaRPr dirty="0"/>
          </a:p>
          <a:p>
            <a:pPr algn="l">
              <a:defRPr/>
            </a:pPr>
            <a:r>
              <a:rPr lang="en-US" sz="1800" dirty="0"/>
              <a:t>29-04-2024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3FF774-5E4E-4957-EE2C-28AB37AE9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Interfaces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BF481-03AD-7C66-C0DF-E05BAF79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D27CD-2766-F9AE-7510-CCC4E7F3817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/>
        </p:blipFill>
        <p:spPr>
          <a:xfrm rot="-60000">
            <a:off x="127672" y="173269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749EA9-0A71-7C18-FCF9-40D065D34188}"/>
              </a:ext>
            </a:extLst>
          </p:cNvPr>
          <p:cNvSpPr txBox="1"/>
          <p:nvPr/>
        </p:nvSpPr>
        <p:spPr>
          <a:xfrm>
            <a:off x="7536678" y="207500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500 – 700 m</a:t>
            </a:r>
            <a:r>
              <a:rPr lang="en-CH" sz="1400" baseline="30000" dirty="0"/>
              <a:t>2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9BF50BD-292F-D480-DF26-003B6EF4BA1B}"/>
              </a:ext>
            </a:extLst>
          </p:cNvPr>
          <p:cNvCxnSpPr>
            <a:cxnSpLocks/>
          </p:cNvCxnSpPr>
          <p:nvPr/>
        </p:nvCxnSpPr>
        <p:spPr>
          <a:xfrm>
            <a:off x="365241" y="348908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192E750-A695-AD52-B238-E214DB44B66E}"/>
              </a:ext>
            </a:extLst>
          </p:cNvPr>
          <p:cNvCxnSpPr>
            <a:cxnSpLocks/>
          </p:cNvCxnSpPr>
          <p:nvPr/>
        </p:nvCxnSpPr>
        <p:spPr>
          <a:xfrm>
            <a:off x="7390687" y="457332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7208B6E-5C7B-FFDA-69C2-EDEB833BA86E}"/>
              </a:ext>
            </a:extLst>
          </p:cNvPr>
          <p:cNvSpPr txBox="1"/>
          <p:nvPr/>
        </p:nvSpPr>
        <p:spPr>
          <a:xfrm rot="541541">
            <a:off x="8798454" y="475140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16D5496-A48C-ED20-E739-2FAC09C24049}"/>
              </a:ext>
            </a:extLst>
          </p:cNvPr>
          <p:cNvCxnSpPr>
            <a:cxnSpLocks/>
          </p:cNvCxnSpPr>
          <p:nvPr/>
        </p:nvCxnSpPr>
        <p:spPr>
          <a:xfrm flipV="1">
            <a:off x="5447235" y="427368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Left Brace 10">
            <a:extLst>
              <a:ext uri="{FF2B5EF4-FFF2-40B4-BE49-F238E27FC236}">
                <a16:creationId xmlns:a16="http://schemas.microsoft.com/office/drawing/2014/main" id="{9C81D769-4B6D-1FAA-09CD-A7460CC62474}"/>
              </a:ext>
            </a:extLst>
          </p:cNvPr>
          <p:cNvSpPr/>
          <p:nvPr/>
        </p:nvSpPr>
        <p:spPr>
          <a:xfrm rot="16740277">
            <a:off x="6194318" y="379733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8D435EC-F85B-1E5E-F134-81F77E161CA1}"/>
              </a:ext>
            </a:extLst>
          </p:cNvPr>
          <p:cNvCxnSpPr>
            <a:cxnSpLocks/>
          </p:cNvCxnSpPr>
          <p:nvPr/>
        </p:nvCxnSpPr>
        <p:spPr>
          <a:xfrm flipV="1">
            <a:off x="712537" y="360001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Left Brace 12">
            <a:extLst>
              <a:ext uri="{FF2B5EF4-FFF2-40B4-BE49-F238E27FC236}">
                <a16:creationId xmlns:a16="http://schemas.microsoft.com/office/drawing/2014/main" id="{2A27D226-D6E0-8233-339E-525767223D7C}"/>
              </a:ext>
            </a:extLst>
          </p:cNvPr>
          <p:cNvSpPr/>
          <p:nvPr/>
        </p:nvSpPr>
        <p:spPr>
          <a:xfrm rot="16740277">
            <a:off x="718194" y="319834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F0FF9243-BBB3-B492-0844-D0888263F14C}"/>
              </a:ext>
            </a:extLst>
          </p:cNvPr>
          <p:cNvSpPr/>
          <p:nvPr/>
        </p:nvSpPr>
        <p:spPr>
          <a:xfrm rot="5955759">
            <a:off x="7006214" y="184785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2614B01-92E3-2011-9043-AC98D59122C7}"/>
                  </a:ext>
                </a:extLst>
              </p:cNvPr>
              <p:cNvSpPr txBox="1"/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2614B01-92E3-2011-9043-AC98D5912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blipFill>
                <a:blip r:embed="rId3"/>
                <a:stretch>
                  <a:fillRect l="-926" t="-1274" r="-463" b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790C9B-CEBD-13CE-A676-4572BF1A7B9D}"/>
              </a:ext>
            </a:extLst>
          </p:cNvPr>
          <p:cNvCxnSpPr>
            <a:cxnSpLocks/>
          </p:cNvCxnSpPr>
          <p:nvPr/>
        </p:nvCxnSpPr>
        <p:spPr>
          <a:xfrm>
            <a:off x="11712624" y="298533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81E02A-3B0A-0538-B676-231DE8425406}"/>
              </a:ext>
            </a:extLst>
          </p:cNvPr>
          <p:cNvCxnSpPr>
            <a:cxnSpLocks/>
          </p:cNvCxnSpPr>
          <p:nvPr/>
        </p:nvCxnSpPr>
        <p:spPr>
          <a:xfrm flipH="1">
            <a:off x="7126775" y="240275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A6BC0D8-EC4B-AD0D-6302-8BEFE641CCDB}"/>
              </a:ext>
            </a:extLst>
          </p:cNvPr>
          <p:cNvSpPr txBox="1"/>
          <p:nvPr/>
        </p:nvSpPr>
        <p:spPr>
          <a:xfrm rot="541541">
            <a:off x="3251675" y="386294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918226-580D-5652-125A-CED38243574D}"/>
                  </a:ext>
                </a:extLst>
              </p:cNvPr>
              <p:cNvSpPr txBox="1"/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918226-580D-5652-125A-CED382435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blipFill>
                <a:blip r:embed="rId4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70EF7D1-3063-CCBB-C8AC-A365C589F94A}"/>
              </a:ext>
            </a:extLst>
          </p:cNvPr>
          <p:cNvSpPr txBox="1"/>
          <p:nvPr/>
        </p:nvSpPr>
        <p:spPr>
          <a:xfrm rot="524821">
            <a:off x="9671723" y="349170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FF24F5-8988-C835-E28B-01725BBF1C07}"/>
              </a:ext>
            </a:extLst>
          </p:cNvPr>
          <p:cNvSpPr txBox="1"/>
          <p:nvPr/>
        </p:nvSpPr>
        <p:spPr>
          <a:xfrm rot="524821">
            <a:off x="7297210" y="312229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32A1945-D76C-9977-7878-7826B9828207}"/>
              </a:ext>
            </a:extLst>
          </p:cNvPr>
          <p:cNvCxnSpPr>
            <a:cxnSpLocks/>
          </p:cNvCxnSpPr>
          <p:nvPr/>
        </p:nvCxnSpPr>
        <p:spPr>
          <a:xfrm flipH="1">
            <a:off x="8411244" y="292812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A5BFA2E-28BA-F84F-F927-5AF2EECA6E1C}"/>
              </a:ext>
            </a:extLst>
          </p:cNvPr>
          <p:cNvSpPr txBox="1"/>
          <p:nvPr/>
        </p:nvSpPr>
        <p:spPr>
          <a:xfrm>
            <a:off x="965739" y="482692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0823BC4-D148-A112-9C57-E38A05F5C5F1}"/>
              </a:ext>
            </a:extLst>
          </p:cNvPr>
          <p:cNvSpPr/>
          <p:nvPr/>
        </p:nvSpPr>
        <p:spPr>
          <a:xfrm>
            <a:off x="3503712" y="4826927"/>
            <a:ext cx="2952328" cy="5310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2933C1-BB83-B16C-DBB1-67FBEA4B6166}"/>
              </a:ext>
            </a:extLst>
          </p:cNvPr>
          <p:cNvSpPr/>
          <p:nvPr/>
        </p:nvSpPr>
        <p:spPr>
          <a:xfrm>
            <a:off x="7536678" y="2022606"/>
            <a:ext cx="1635048" cy="7732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813FEA-CF3C-CE7A-E7F3-F800BC63DAE6}"/>
              </a:ext>
            </a:extLst>
          </p:cNvPr>
          <p:cNvSpPr txBox="1"/>
          <p:nvPr/>
        </p:nvSpPr>
        <p:spPr bwMode="auto">
          <a:xfrm>
            <a:off x="3733339" y="5745164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Physical interface in </a:t>
            </a:r>
            <a:r>
              <a:rPr lang="fr-CH" dirty="0" err="1"/>
              <a:t>between</a:t>
            </a:r>
            <a:r>
              <a:rPr lang="fr-CH" dirty="0"/>
              <a:t> all the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771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6E86A8-93A9-1E2F-4910-67EB31421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Beam delivery WP2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Position and definition of beam instrumentation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Beam pipe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Dilution system definition and position</a:t>
            </a:r>
          </a:p>
          <a:p>
            <a:r>
              <a:rPr lang="en-GB" sz="1800" dirty="0"/>
              <a:t>Target WP3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Cooling circuit design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Supporting scheme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Utilities rou</a:t>
            </a:r>
            <a:r>
              <a:rPr lang="en-GB" sz="1200" dirty="0"/>
              <a:t>ting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Handling </a:t>
            </a:r>
          </a:p>
          <a:p>
            <a:r>
              <a:rPr lang="en-GB" sz="1800" dirty="0"/>
              <a:t>Experiment WP5 + </a:t>
            </a:r>
            <a:r>
              <a:rPr lang="en-GB" sz="1800" dirty="0" err="1"/>
              <a:t>SHiP</a:t>
            </a:r>
            <a:endParaRPr lang="en-GB" sz="1800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Magnetized hadron stopper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Utilities routing in TCC8 and ECN3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Shielding to minimize background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Installation and maintenance tasks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Experiment position</a:t>
            </a:r>
            <a:endParaRPr lang="en-GB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0BFB1E-C1C3-6790-72C3-96167B0B3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 </a:t>
            </a:r>
            <a:r>
              <a:rPr lang="fr-CH" dirty="0" err="1"/>
              <a:t>external</a:t>
            </a:r>
            <a:r>
              <a:rPr lang="fr-CH" dirty="0"/>
              <a:t> key Interfaces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77E94-7AAF-52C2-7A0F-D88666471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94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187096-D4C2-FC53-14F1-464F0A203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CE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Cooling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Ventilation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Confinements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Survey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Safety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Remote handling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Control systems (including protection systems)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Irradiation stations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BD3A18-A1D4-8156-80EE-082BE947B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 </a:t>
            </a:r>
            <a:r>
              <a:rPr lang="fr-CH" dirty="0" err="1"/>
              <a:t>internal</a:t>
            </a:r>
            <a:r>
              <a:rPr lang="fr-CH" dirty="0"/>
              <a:t> key Interfaces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6FA39-806B-B4B9-72DF-F7A626163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97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9D38A7-EA04-9A41-ABC7-9EEF8786B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to replace a target?</a:t>
            </a:r>
          </a:p>
          <a:p>
            <a:r>
              <a:rPr lang="en-GB" dirty="0"/>
              <a:t>What is the process to move from an operational broken target to final repository?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Target size reduction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Target material separation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Imposed final repository cask</a:t>
            </a:r>
          </a:p>
          <a:p>
            <a:r>
              <a:rPr lang="en-GB" dirty="0"/>
              <a:t> Same apply for all target complex highly activated objects</a:t>
            </a:r>
          </a:p>
          <a:p>
            <a:pPr lvl="1"/>
            <a:r>
              <a:rPr lang="en-GB" dirty="0"/>
              <a:t>Probably more complex to handle</a:t>
            </a:r>
          </a:p>
          <a:p>
            <a:pPr lvl="1"/>
            <a:r>
              <a:rPr lang="en-GB" dirty="0"/>
              <a:t>Lot of destructive work to be performed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01E81F-E092-A977-8D40-BD1EC933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and target ancillary lifecycle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BDA87-A1B4-116E-1553-837C87447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6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23397-23CA-52B2-AE4D-C814E2F2E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Failure scenarios will trigger design choice and exclude certain technologies</a:t>
            </a:r>
          </a:p>
          <a:p>
            <a:pPr lvl="1"/>
            <a:r>
              <a:rPr lang="en-GB" dirty="0"/>
              <a:t>Defined redundancy level</a:t>
            </a:r>
          </a:p>
          <a:p>
            <a:pPr lvl="1"/>
            <a:r>
              <a:rPr lang="en-GB" dirty="0"/>
              <a:t>Back up plans</a:t>
            </a:r>
          </a:p>
          <a:p>
            <a:pPr lvl="1"/>
            <a:r>
              <a:rPr lang="en-GB" dirty="0"/>
              <a:t>Should contain all the different phases of the lifecycle of the complex</a:t>
            </a:r>
          </a:p>
          <a:p>
            <a:pPr lvl="1"/>
            <a:r>
              <a:rPr lang="en-GB" dirty="0"/>
              <a:t>Including unlikely events (</a:t>
            </a:r>
            <a:r>
              <a:rPr lang="en-GB" dirty="0" err="1"/>
              <a:t>ie</a:t>
            </a:r>
            <a:r>
              <a:rPr lang="en-GB" dirty="0"/>
              <a:t> earthquake)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b="1" dirty="0"/>
              <a:t>Preliminary risk of failure modes been established and need to work with stakeholders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DB5D6E-5064-1A44-0779-F39B78A28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 and assessment of failure scenarios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12C83C-8C4A-F577-63C3-163A493D7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8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FDB7D7-27A6-0B21-7C9C-39C8389CA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000" b="0" dirty="0" err="1"/>
              <a:t>Many</a:t>
            </a:r>
            <a:r>
              <a:rPr lang="fr-CH" sz="2000" b="0" dirty="0"/>
              <a:t> interfaces to </a:t>
            </a:r>
            <a:r>
              <a:rPr lang="fr-CH" sz="2000" b="0" dirty="0" err="1"/>
              <a:t>handle</a:t>
            </a:r>
            <a:endParaRPr lang="en-GB" sz="20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Inputs to design the target complex building which is on the critical path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Failure scenarios to take in consideration in the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Certain choice on the target and experiment may have major consequence target station design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/>
              <a:t>Some parameters have to be frozen by end of 2024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/>
              <a:t>Once the target station will be built and installed some elements can’t be changed: </a:t>
            </a:r>
            <a:r>
              <a:rPr lang="en-GB" sz="2000" dirty="0" err="1"/>
              <a:t>ie</a:t>
            </a:r>
            <a:r>
              <a:rPr lang="en-GB" sz="2000" dirty="0"/>
              <a:t> vacuum vessel, target station position, target size (increase)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dirty="0"/>
              <a:t>Adding extra features like irradiation stations at a later stage might be impossible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5BE278-36D2-FB92-7A92-F874291C4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Up to the TDR </a:t>
            </a:r>
            <a:r>
              <a:rPr lang="fr-CH" dirty="0" err="1"/>
              <a:t>delivery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70E9B-6895-2283-D800-6C4AB274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129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C068EF-52C8-C47B-88E0-BD5B48611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Target station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Target complex utilities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Target service building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of interfaces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of target and target ancillary lifecycle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and assessment of failure scenarios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0D7963-D279-DE4E-9E83-F0B569BFF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Priorities</a:t>
            </a:r>
            <a:r>
              <a:rPr lang="fr-CH" dirty="0"/>
              <a:t> for the TDR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B55E66-D77D-C78B-2614-7D7A5A037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9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09248C-C789-7BCB-76BA-729A9ED04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Move toward a detail mechanical design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Vacuum confinement </a:t>
            </a:r>
            <a:r>
              <a:rPr lang="en-GB" dirty="0">
                <a:latin typeface="+mj-lt"/>
                <a:cs typeface="Calibri" panose="020F0502020204030204" pitchFamily="34" charset="0"/>
              </a:rPr>
              <a:t>→</a:t>
            </a:r>
            <a:r>
              <a:rPr lang="en-GB" dirty="0">
                <a:latin typeface="+mj-lt"/>
              </a:rPr>
              <a:t> design supported by external partners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Extraction system </a:t>
            </a:r>
            <a:r>
              <a:rPr lang="en-GB" dirty="0">
                <a:latin typeface="+mj-lt"/>
                <a:cs typeface="Calibri" panose="020F0502020204030204" pitchFamily="34" charset="0"/>
              </a:rPr>
              <a:t>→ </a:t>
            </a:r>
            <a:r>
              <a:rPr lang="en-GB" dirty="0">
                <a:latin typeface="+mj-lt"/>
              </a:rPr>
              <a:t>design supported by external partners</a:t>
            </a:r>
            <a:endParaRPr lang="en-GB" dirty="0">
              <a:latin typeface="+mj-lt"/>
              <a:cs typeface="Calibri" panose="020F0502020204030204" pitchFamily="34" charset="0"/>
            </a:endParaRP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Shielding design → to update based on shielding recovery possibilities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Target supporting interface → need to develop a model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Utilities routing → need to built mock-ups to test handling and shearing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Design to be made compliant (and flexible) with target, beam line and experiment requirements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6CE1B9-4001-3A60-E0CD-0C3C1C9ED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64BE3E-BE08-EFF2-3025-A15E9CE0F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40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FC925D-7537-9829-CFAE-FC45BC399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96123" cy="4608512"/>
          </a:xfrm>
        </p:spPr>
        <p:txBody>
          <a:bodyPr/>
          <a:lstStyle/>
          <a:p>
            <a:r>
              <a:rPr lang="en-GB" dirty="0"/>
              <a:t>Full pre-assembly of the target station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Debugging for installation procedures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Rehearsal platform for exchange procedure and associated failure scenarios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3FD747-E2B0-7060-E531-B0509F2FA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</a:t>
            </a:r>
            <a:r>
              <a:rPr lang="fr-CH"/>
              <a:t>pre-assembly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BD700-3629-003D-8166-1E47FE5CF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5D692DD9-1A89-BC01-63E2-1D08F13AE7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6648727" y="2546626"/>
            <a:ext cx="5285797" cy="196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10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F719CA-DBC0-DC5A-8235-5FD69C220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CE on the critical path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Need the envelops defined by </a:t>
            </a:r>
            <a:r>
              <a:rPr lang="en-GB" b="1" dirty="0"/>
              <a:t>end of 2024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Constrains with exiting CE structure (911 shaft and TCC8 soil retaining wall)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Design of the building mainly driven by Cooling and Ventilation equipment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Building confinement to be defined (fire assessment)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Shielding assessment to define building superstructure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Equipment part of the building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/>
              <a:t>staged implementation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Service cell and associated tools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Hot Cell</a:t>
            </a:r>
          </a:p>
          <a:p>
            <a:pPr lvl="1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/>
              <a:t>Utilities made available but installation system staged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738AD5-91D1-7310-DC73-340E69DFA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service building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B1291-7632-FCA8-4B8C-1D3760E9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07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E10CCF-61C1-9E02-9DAE-61FE485D3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Target area &amp; Target service building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Need and definition of dynamic confinement(s)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Fire risk assessment to be handled via a FIRIA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REX of NA-CONS TCC2 FIRIA assessment to take in consideration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DDC8B7-993B-2F81-9009-4ABA87135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Ventilation </a:t>
            </a:r>
            <a:r>
              <a:rPr lang="fr-CH" dirty="0" err="1"/>
              <a:t>systems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F1553-F784-FFE9-9838-7F5A85B1B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34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0D6DA8-97D6-20C3-EE74-243673821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Definition of preliminary need in term cooling power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Water leak handling </a:t>
            </a:r>
            <a:r>
              <a:rPr lang="en-GB" b="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b="0" dirty="0"/>
              <a:t>retention vessel(s), sump(s)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Possible hydrogen production in cooling circuit </a:t>
            </a:r>
            <a:r>
              <a:rPr lang="en-GB" b="0" dirty="0">
                <a:latin typeface="Calibri" panose="020F0502020204030204" pitchFamily="34" charset="0"/>
                <a:cs typeface="Calibri" panose="020F0502020204030204" pitchFamily="34" charset="0"/>
              </a:rPr>
              <a:t>→ ATEX room?</a:t>
            </a:r>
            <a:endParaRPr lang="en-GB" b="0" dirty="0"/>
          </a:p>
          <a:p>
            <a:r>
              <a:rPr lang="en-GB" dirty="0"/>
              <a:t>Tritiated water handling</a:t>
            </a:r>
          </a:p>
          <a:p>
            <a:pPr lvl="1"/>
            <a:r>
              <a:rPr lang="en-GB" sz="2800" dirty="0"/>
              <a:t>Built a new water release station vs using the existing one for RWTC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BDE2B5-B697-EC32-5D14-26E4A9BE0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Cooling</a:t>
            </a:r>
            <a:r>
              <a:rPr lang="fr-CH" dirty="0"/>
              <a:t> </a:t>
            </a:r>
            <a:r>
              <a:rPr lang="fr-CH" dirty="0" err="1"/>
              <a:t>systems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8B9F3-1CA1-5647-06AD-4570E37EF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2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D51914-643B-1AF3-A974-E9AE9E4B5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Access systems</a:t>
            </a:r>
          </a:p>
          <a:p>
            <a:r>
              <a:rPr lang="en-GB" dirty="0"/>
              <a:t>Fire detection</a:t>
            </a:r>
          </a:p>
          <a:p>
            <a:r>
              <a:rPr lang="en-GB" dirty="0"/>
              <a:t>Fire doors</a:t>
            </a:r>
          </a:p>
          <a:p>
            <a:r>
              <a:rPr lang="en-GB" dirty="0"/>
              <a:t>Fire extinguishing means (including fire water collection)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68F50F-FEBF-2945-F307-E3124D1A2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Safety </a:t>
            </a:r>
            <a:r>
              <a:rPr lang="fr-CH" dirty="0" err="1"/>
              <a:t>systems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DD3716-B774-B4D1-9E37-F96CC0B3B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01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0B7BB2-D3BD-CEEE-3257-62F8030A6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Definition and design of remotely compatible interfaces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400" b="0" dirty="0"/>
              <a:t>Lifting points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400" b="0" dirty="0"/>
              <a:t>Supporting point and pre-guiding interfaces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400" b="0" dirty="0"/>
              <a:t>Shearing interfaces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400" b="0" dirty="0"/>
              <a:t>Casks</a:t>
            </a:r>
          </a:p>
          <a:p>
            <a:r>
              <a:rPr lang="en-GB" sz="1800" dirty="0"/>
              <a:t>Definition and design of fixed remote handling infrastructure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400" b="0" dirty="0"/>
              <a:t>Cranes</a:t>
            </a:r>
          </a:p>
          <a:p>
            <a:r>
              <a:rPr lang="en-GB" sz="1800" dirty="0"/>
              <a:t>Definition of remote handling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Target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Target preparation for final disposal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39B5E5-0D7D-6222-60F1-08D1C616F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Handling and </a:t>
            </a:r>
            <a:r>
              <a:rPr lang="fr-CH" dirty="0" err="1"/>
              <a:t>robotic</a:t>
            </a:r>
            <a:r>
              <a:rPr lang="fr-CH" dirty="0"/>
              <a:t> </a:t>
            </a:r>
            <a:r>
              <a:rPr lang="fr-CH" dirty="0" err="1"/>
              <a:t>tasks</a:t>
            </a:r>
            <a:r>
              <a:rPr lang="fr-CH" dirty="0"/>
              <a:t> and </a:t>
            </a:r>
            <a:r>
              <a:rPr lang="fr-CH" dirty="0" err="1"/>
              <a:t>tools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CE0CA-573B-F075-01B9-87BBE132F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24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281</TotalTime>
  <Words>718</Words>
  <Application>Microsoft Office PowerPoint</Application>
  <DocSecurity>0</DocSecurity>
  <PresentationFormat>Widescreen</PresentationFormat>
  <Paragraphs>144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Cambria Math</vt:lpstr>
      <vt:lpstr>Office Theme</vt:lpstr>
      <vt:lpstr>Target complex WP implementation milestones &amp; timeline HI-ECN3 BDF target &amp; target complex initial review</vt:lpstr>
      <vt:lpstr>Priorities for the TDR</vt:lpstr>
      <vt:lpstr>Target station design</vt:lpstr>
      <vt:lpstr>Target station pre-assembly</vt:lpstr>
      <vt:lpstr>Target service building</vt:lpstr>
      <vt:lpstr>Ventilation systems</vt:lpstr>
      <vt:lpstr>Cooling systems</vt:lpstr>
      <vt:lpstr>Safety systems</vt:lpstr>
      <vt:lpstr>Handling and robotic tasks and tools</vt:lpstr>
      <vt:lpstr>Interfaces</vt:lpstr>
      <vt:lpstr>WP external key Interfaces</vt:lpstr>
      <vt:lpstr>WP internal key Interfaces</vt:lpstr>
      <vt:lpstr>Target and target ancillary lifecycle</vt:lpstr>
      <vt:lpstr>Definition and assessment of failure scenarios</vt:lpstr>
      <vt:lpstr>Up to the TDR delivery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10</cp:revision>
  <dcterms:created xsi:type="dcterms:W3CDTF">2021-11-08T12:53:02Z</dcterms:created>
  <dcterms:modified xsi:type="dcterms:W3CDTF">2024-04-29T11:29:50Z</dcterms:modified>
  <cp:category/>
  <dc:identifier/>
  <cp:contentStatus/>
  <dc:language/>
  <cp:version/>
</cp:coreProperties>
</file>