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00" r:id="rId3"/>
    <p:sldId id="301" r:id="rId4"/>
    <p:sldId id="282" r:id="rId5"/>
    <p:sldId id="290" r:id="rId6"/>
    <p:sldId id="286" r:id="rId7"/>
    <p:sldId id="299" r:id="rId8"/>
    <p:sldId id="283" r:id="rId9"/>
    <p:sldId id="302" r:id="rId10"/>
    <p:sldId id="278" r:id="rId1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24" d="100"/>
          <a:sy n="124" d="100"/>
        </p:scale>
        <p:origin x="134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Dismantling work prior to target complex implementation</a:t>
            </a:r>
            <a:br>
              <a:rPr lang="en-GB" b="1" dirty="0"/>
            </a:br>
            <a:r>
              <a:rPr lang="en-GB" sz="2800" b="0" dirty="0"/>
              <a:t>HI-ECN3 BDF target &amp; target complex initial review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29-04-2024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0246A-5C2C-1F40-EE72-922EFAC13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Cooldown of about 6 months  for the current target station (~70m at the beginning of TCC8) before start of dismantling activity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rest of TCC8 dismantling can start at T0 of LS3 (to free the space for CE activities)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Detail inventory of the equipment being built to perform RP classification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Detail dismantling sequence to be built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Logistics for the equipment to take out to be organized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Most beam line equipment to be recovered (to be used as operational spares)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Logistics for the shielding's to be reuse to be organised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8142AA-65E1-0FCD-4CF9-2BCA9C7A4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Dismantling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275B1-AC25-4B97-A55C-5689118A7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7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AF741B-40E6-A869-BE1C-1DB25F6FC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CE </a:t>
            </a:r>
            <a:r>
              <a:rPr lang="fr-CH" dirty="0" err="1"/>
              <a:t>work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F55F4-2800-A193-977A-8611CC94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EEFD66-22AA-2DF0-C29D-1FBC4229CD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2" t="3390" r="3546" b="5085"/>
          <a:stretch/>
        </p:blipFill>
        <p:spPr>
          <a:xfrm>
            <a:off x="1383913" y="2276872"/>
            <a:ext cx="9649073" cy="3888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C06C92-DF21-15C1-97A1-E9DAD6CE851D}"/>
              </a:ext>
            </a:extLst>
          </p:cNvPr>
          <p:cNvSpPr txBox="1"/>
          <p:nvPr/>
        </p:nvSpPr>
        <p:spPr bwMode="auto">
          <a:xfrm>
            <a:off x="551384" y="1340768"/>
            <a:ext cx="865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Trench possibly needed bellow the target station to reinforce locally the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be confirmed following hydrogeological study outcomes</a:t>
            </a:r>
          </a:p>
        </p:txBody>
      </p:sp>
    </p:spTree>
    <p:extLst>
      <p:ext uri="{BB962C8B-B14F-4D97-AF65-F5344CB8AC3E}">
        <p14:creationId xmlns:p14="http://schemas.microsoft.com/office/powerpoint/2010/main" val="2008716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803211-5CA2-A8FA-3EC6-6B8D9908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55963" cy="4608512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dirty="0"/>
              <a:t>~ 180 m³ </a:t>
            </a:r>
            <a:r>
              <a:rPr lang="en-GB" sz="24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dirty="0"/>
              <a:t>~ 360 m³ </a:t>
            </a:r>
            <a:r>
              <a:rPr lang="en-GB" sz="2400" b="0" dirty="0"/>
              <a:t>of concrete / marble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 dirty="0"/>
              <a:t>Few special blocks (with active cooling, special shape) needed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 dirty="0"/>
              <a:t>3D model of target station currently being developed around ‘’standard’’ blocks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3A9EB6-440B-BCFD-6663-A682BE315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BDF/</a:t>
            </a:r>
            <a:r>
              <a:rPr lang="en-US" err="1"/>
              <a:t>SHiP</a:t>
            </a:r>
            <a:r>
              <a:rPr lang="en-US"/>
              <a:t> target station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EB7D7-BC47-12C7-7FDB-4089DB02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96B7D33C-527C-91A3-22B0-B6C4B34DDC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9" r="11019" b="6363"/>
          <a:stretch/>
        </p:blipFill>
        <p:spPr>
          <a:xfrm>
            <a:off x="5807968" y="2060848"/>
            <a:ext cx="6314998" cy="335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8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6642CFF-2CA7-2782-0356-D2871F663B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95" r="19484"/>
          <a:stretch/>
        </p:blipFill>
        <p:spPr>
          <a:xfrm>
            <a:off x="8723433" y="2420888"/>
            <a:ext cx="3476305" cy="318552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5A5303-63E6-909E-9CCC-8B6A35D66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046466" cy="4608512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/>
              <a:t>Scrap cast iron → </a:t>
            </a:r>
            <a:r>
              <a:rPr lang="en-GB" sz="2400"/>
              <a:t>~1950 CHF/m³ </a:t>
            </a:r>
            <a:r>
              <a:rPr lang="en-GB" sz="2400" b="0"/>
              <a:t>(250 CHF/t) </a:t>
            </a:r>
            <a:endParaRPr lang="en-US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/>
              <a:t>Finished standard cast iron block → </a:t>
            </a:r>
            <a:r>
              <a:rPr lang="en-GB" sz="2400"/>
              <a:t>~ 31200 CHF/m³ </a:t>
            </a:r>
            <a:r>
              <a:rPr lang="en-GB" sz="2400" b="0"/>
              <a:t>(4000 CHF/ton)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/>
              <a:t>Finished standard concrete block → </a:t>
            </a:r>
            <a:r>
              <a:rPr lang="en-GB" sz="2400"/>
              <a:t>~ 600 CHF/m³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2400" b="0"/>
              <a:t>Radioactive objects elimination paths</a:t>
            </a:r>
          </a:p>
          <a:p>
            <a:pPr marL="781050" lvl="1" indent="-457200">
              <a:buFont typeface="Wingdings" panose="020B0604020202020204" pitchFamily="34" charset="0"/>
              <a:buChar char="§"/>
            </a:pPr>
            <a:r>
              <a:rPr lang="en-GB" sz="1600"/>
              <a:t>TFA (&lt;100µSv/h)</a:t>
            </a:r>
            <a:r>
              <a:rPr lang="en-GB" sz="1600" b="0"/>
              <a:t> →</a:t>
            </a:r>
            <a:r>
              <a:rPr lang="en-GB" sz="1600"/>
              <a:t> </a:t>
            </a:r>
            <a:r>
              <a:rPr lang="en-GB" sz="1600" b="1"/>
              <a:t>~600 CHF/m³ </a:t>
            </a:r>
            <a:r>
              <a:rPr lang="en-GB" sz="1600"/>
              <a:t>(can go up to ~1200 CHF/m³ for large single blocks)</a:t>
            </a:r>
          </a:p>
          <a:p>
            <a:pPr marL="781050" lvl="1" indent="-457200">
              <a:buFont typeface="Wingdings" panose="020B0604020202020204" pitchFamily="34" charset="0"/>
              <a:buChar char="§"/>
            </a:pPr>
            <a:r>
              <a:rPr lang="en-GB" sz="1600" b="0"/>
              <a:t>FMA(&gt;100</a:t>
            </a:r>
            <a:r>
              <a:rPr lang="en-GB" sz="1600"/>
              <a:t>µ</a:t>
            </a:r>
            <a:r>
              <a:rPr lang="en-GB" sz="1600" b="0"/>
              <a:t>Sv/h) → </a:t>
            </a:r>
            <a:r>
              <a:rPr lang="en-GB" sz="1600" b="1"/>
              <a:t>~32000 CHF/m³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>
                <a:solidFill>
                  <a:schemeClr val="tx1"/>
                </a:solidFill>
              </a:rPr>
              <a:t>Large interest to reuse activated blocks</a:t>
            </a:r>
            <a:r>
              <a:rPr lang="en-GB" sz="2400" b="0"/>
              <a:t> (including those above 100µSv/h)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FA14E2-7564-08B5-983F-B09FB665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Cast iron and concrete blocks (current) costs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D1FB6-7746-45A2-CE84-87805B79A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6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74DB19-EBAD-C8C8-8729-F2A83DBB8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27971" cy="460851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800" dirty="0"/>
              <a:t>~</a:t>
            </a:r>
            <a:r>
              <a:rPr lang="en-US" dirty="0"/>
              <a:t>15 m³ </a:t>
            </a:r>
            <a:r>
              <a:rPr lang="en-US" sz="2800" b="0" dirty="0"/>
              <a:t>of </a:t>
            </a:r>
            <a:r>
              <a:rPr lang="en-US" sz="2800" dirty="0"/>
              <a:t>standard</a:t>
            </a:r>
            <a:r>
              <a:rPr lang="en-US" sz="2800" b="0" dirty="0"/>
              <a:t> radioactive</a:t>
            </a:r>
            <a:r>
              <a:rPr lang="en-US" b="0" dirty="0"/>
              <a:t> </a:t>
            </a:r>
            <a:r>
              <a:rPr lang="en-US" sz="2800" b="0" dirty="0"/>
              <a:t>cast iron blocks</a:t>
            </a:r>
          </a:p>
          <a:p>
            <a:r>
              <a:rPr lang="en-US" dirty="0"/>
              <a:t>~400 m³</a:t>
            </a:r>
            <a:r>
              <a:rPr lang="en-US" sz="2800" dirty="0"/>
              <a:t> </a:t>
            </a:r>
            <a:r>
              <a:rPr lang="en-US" sz="2800" b="0" dirty="0"/>
              <a:t>of </a:t>
            </a:r>
            <a:r>
              <a:rPr lang="en-US" sz="2800" dirty="0"/>
              <a:t>standard</a:t>
            </a:r>
            <a:r>
              <a:rPr lang="en-US" sz="2800" b="0" dirty="0"/>
              <a:t> radioactive concrete blocks</a:t>
            </a:r>
          </a:p>
          <a:p>
            <a:r>
              <a:rPr lang="en-US" b="0" dirty="0"/>
              <a:t>Will be reused in situ for the target station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842F36-DBF9-7E12-CA22-D1B22603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TCC8 tunnel (current T10 target station)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9082B-2EC9-9D5A-7738-43BB95533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141683-8F8F-39FA-4B41-2F41C5E2F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385" y="1439335"/>
            <a:ext cx="6061412" cy="378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56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C05E39-7119-E0D3-D9FE-26EE27C0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TT7 PS neutrino facility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D5BCC-37DA-58B6-3C57-6C0489B28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7F60A6B-BC03-2D0C-45AF-C15830205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425" y="3653870"/>
            <a:ext cx="9093200" cy="2563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54ABAE-F672-C95E-BF8E-8778D1B9788B}"/>
              </a:ext>
            </a:extLst>
          </p:cNvPr>
          <p:cNvSpPr txBox="1"/>
          <p:nvPr/>
        </p:nvSpPr>
        <p:spPr bwMode="auto">
          <a:xfrm>
            <a:off x="341526" y="5471297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Operation in 1983-84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45CD5460-9EAA-DED7-5D81-C5C9163C0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17" y="881962"/>
            <a:ext cx="5097848" cy="34671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C410CD-6198-69F8-A81D-EF1782E8D6CE}"/>
              </a:ext>
            </a:extLst>
          </p:cNvPr>
          <p:cNvSpPr txBox="1"/>
          <p:nvPr/>
        </p:nvSpPr>
        <p:spPr>
          <a:xfrm>
            <a:off x="2160722" y="1111135"/>
            <a:ext cx="210300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CH" sz="1600"/>
              <a:t>TT7 Target </a:t>
            </a:r>
            <a:r>
              <a:rPr lang="fr-CH" sz="1600" err="1"/>
              <a:t>chamber</a:t>
            </a:r>
            <a:endParaRPr lang="fr-CH" sz="16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7598B1-AA59-4A9C-4A43-C0457AAE7458}"/>
              </a:ext>
            </a:extLst>
          </p:cNvPr>
          <p:cNvCxnSpPr>
            <a:cxnSpLocks/>
          </p:cNvCxnSpPr>
          <p:nvPr/>
        </p:nvCxnSpPr>
        <p:spPr>
          <a:xfrm flipH="1">
            <a:off x="1929945" y="1442824"/>
            <a:ext cx="1289143" cy="6109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16B315D-C8AE-A3A3-0955-5C2F95C026F9}"/>
              </a:ext>
            </a:extLst>
          </p:cNvPr>
          <p:cNvSpPr txBox="1"/>
          <p:nvPr/>
        </p:nvSpPr>
        <p:spPr>
          <a:xfrm>
            <a:off x="3416992" y="3095081"/>
            <a:ext cx="87419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CH" sz="1600"/>
              <a:t>PS ring</a:t>
            </a:r>
          </a:p>
        </p:txBody>
      </p:sp>
    </p:spTree>
    <p:extLst>
      <p:ext uri="{BB962C8B-B14F-4D97-AF65-F5344CB8AC3E}">
        <p14:creationId xmlns:p14="http://schemas.microsoft.com/office/powerpoint/2010/main" val="3650012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5AF7CB-DBE0-B453-A8A1-B3FA7B1ABA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4"/>
          <a:stretch/>
        </p:blipFill>
        <p:spPr>
          <a:xfrm>
            <a:off x="6286148" y="3586733"/>
            <a:ext cx="3558523" cy="263691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EA6AFB-BB5E-281F-A488-F6C146F85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84263"/>
            <a:ext cx="6120058" cy="504562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1800" dirty="0"/>
              <a:t>100m³ </a:t>
            </a:r>
            <a:r>
              <a:rPr lang="en-GB" sz="1800" b="0" dirty="0"/>
              <a:t>of </a:t>
            </a:r>
            <a:r>
              <a:rPr lang="en-GB" sz="1800" dirty="0"/>
              <a:t>standard</a:t>
            </a:r>
            <a:r>
              <a:rPr lang="en-GB" sz="1800" b="0" dirty="0"/>
              <a:t> cast iron blocks + </a:t>
            </a:r>
            <a:r>
              <a:rPr lang="en-GB" sz="1800" dirty="0"/>
              <a:t>~50m³ of non-standard</a:t>
            </a:r>
            <a:r>
              <a:rPr lang="en-GB" sz="1800" b="0" dirty="0"/>
              <a:t> cast iron blocks (~3MCHF)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b="0" dirty="0"/>
              <a:t>Activated blocks (dose rate expected not to be high)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b="0" dirty="0"/>
              <a:t>Need large excavation ~ 3000 m</a:t>
            </a:r>
            <a:r>
              <a:rPr lang="en-GB" sz="1800" dirty="0"/>
              <a:t>³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b="0" dirty="0"/>
              <a:t>Fully independent of accelerator operation (and far enough)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b="0" dirty="0"/>
              <a:t>Some disruption around the site to foresee during the execution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b="0" dirty="0"/>
              <a:t>Some utilities dedicated to road located in the vicinity</a:t>
            </a:r>
          </a:p>
          <a:p>
            <a:r>
              <a:rPr lang="en-GB" sz="1800" dirty="0">
                <a:solidFill>
                  <a:schemeClr val="tx1"/>
                </a:solidFill>
              </a:rPr>
              <a:t>Investment (~0.7 MCHF)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E042BF-3FDE-24EA-A065-EFAD3B38F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TT7 PS neutrino facility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E1C5A-F14C-0044-2D45-EC63FDD4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picture containing outdoor&#10;&#10;Description automatically generated">
            <a:extLst>
              <a:ext uri="{FF2B5EF4-FFF2-40B4-BE49-F238E27FC236}">
                <a16:creationId xmlns:a16="http://schemas.microsoft.com/office/drawing/2014/main" id="{1ECB92B4-0007-1518-7102-223DAE33C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288" y="373593"/>
            <a:ext cx="3188779" cy="321314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893C281-BF5E-D52A-22C1-0C5F2452F0AE}"/>
              </a:ext>
            </a:extLst>
          </p:cNvPr>
          <p:cNvSpPr/>
          <p:nvPr/>
        </p:nvSpPr>
        <p:spPr>
          <a:xfrm>
            <a:off x="7974077" y="522920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ground, outdoor&#10;&#10;Description automatically generated">
            <a:extLst>
              <a:ext uri="{FF2B5EF4-FFF2-40B4-BE49-F238E27FC236}">
                <a16:creationId xmlns:a16="http://schemas.microsoft.com/office/drawing/2014/main" id="{BAAF93E3-9893-052D-063F-D5A04A1EB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131" y="3717032"/>
            <a:ext cx="235500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974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57121C-AB15-E5A7-1C7F-971082701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TCC8 target station dismantling need further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Logistic will the key aspect to handle smoothly this dismantling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A good fraction of the shielding required for the construction of the new BDF target station being recovered (TT7 and TCC8)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8DA8AF-DA20-80F4-D715-0A33A7B14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7C4C0-D416-9D55-3CEE-778DD6D50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1944</TotalTime>
  <Words>459</Words>
  <Application>Microsoft Office PowerPoint</Application>
  <DocSecurity>0</DocSecurity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Dismantling work prior to target complex implementation HI-ECN3 BDF target &amp; target complex initial review</vt:lpstr>
      <vt:lpstr>Dismantling plan</vt:lpstr>
      <vt:lpstr>Target station CE work</vt:lpstr>
      <vt:lpstr>BDF/SHiP target station</vt:lpstr>
      <vt:lpstr>Cast iron and concrete blocks (current) costs</vt:lpstr>
      <vt:lpstr>TCC8 tunnel (current T10 target station)</vt:lpstr>
      <vt:lpstr>TT7 PS neutrino facility</vt:lpstr>
      <vt:lpstr>TT7 PS neutrino facility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8</cp:revision>
  <dcterms:created xsi:type="dcterms:W3CDTF">2021-11-08T12:53:02Z</dcterms:created>
  <dcterms:modified xsi:type="dcterms:W3CDTF">2024-04-29T11:22:45Z</dcterms:modified>
  <cp:category/>
  <dc:identifier/>
  <cp:contentStatus/>
  <dc:language/>
  <cp:version/>
</cp:coreProperties>
</file>