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90" r:id="rId2"/>
    <p:sldId id="292" r:id="rId3"/>
    <p:sldId id="325" r:id="rId4"/>
    <p:sldId id="324" r:id="rId5"/>
    <p:sldId id="327" r:id="rId6"/>
    <p:sldId id="326" r:id="rId7"/>
    <p:sldId id="330" r:id="rId8"/>
    <p:sldId id="306" r:id="rId9"/>
    <p:sldId id="314" r:id="rId10"/>
    <p:sldId id="320" r:id="rId11"/>
    <p:sldId id="328" r:id="rId12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70" autoAdjust="0"/>
    <p:restoredTop sz="96119" autoAdjust="0"/>
  </p:normalViewPr>
  <p:slideViewPr>
    <p:cSldViewPr snapToGrid="0">
      <p:cViewPr varScale="1">
        <p:scale>
          <a:sx n="105" d="100"/>
          <a:sy n="105" d="100"/>
        </p:scale>
        <p:origin x="138" y="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B23B7D-B67A-4301-BE65-2D47079D96EA}" type="datetimeFigureOut">
              <a:rPr lang="en-GB" smtClean="0"/>
              <a:t>18/03/2024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68E0C-EFC4-4C24-A616-E96A3E33A6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312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AA0F9-4B70-4337-AA98-9C8FA8BDD9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BFC506-FFAF-4498-9B4F-FE32EE257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8544AA-DD68-43DA-918B-A29FB8A99E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16478-1F91-4D1E-BA53-90FE195AE310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3C08E-28CC-4361-9067-F230FBB43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4EB9D-B688-492C-9D97-F5264A55F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6" descr="RÃ©sultat de recherche d'images pour &quot;cms logo&quot;">
            <a:extLst>
              <a:ext uri="{FF2B5EF4-FFF2-40B4-BE49-F238E27FC236}">
                <a16:creationId xmlns:a16="http://schemas.microsoft.com/office/drawing/2014/main" id="{52B0EB5D-F8A7-45CE-BDD7-391D4126790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306" y="6137869"/>
            <a:ext cx="695293" cy="69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RÃ©sultat de recherche d'images pour &quot;cern logo&quot;">
            <a:extLst>
              <a:ext uri="{FF2B5EF4-FFF2-40B4-BE49-F238E27FC236}">
                <a16:creationId xmlns:a16="http://schemas.microsoft.com/office/drawing/2014/main" id="{B3ADBE32-0F50-3173-53FD-17A4631FC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66661"/>
            <a:ext cx="695293" cy="68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8983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3C720-32E3-4986-9D2D-AA389C7E0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0C2770-9AD3-4920-A658-8BBE9811A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BF49E-525B-45F2-AB3D-B1DA5678B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7DE-4D1E-48D7-8661-9FFA52C329FD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2A156-8B14-4E93-811B-B794A4750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BFF94-CCC5-4B89-B635-5E72F1F63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289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5FDBD0-03AE-4781-9207-71227E6D32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99773A-AF04-42F2-9256-0460774D5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A6359-E883-4116-8690-C6796D7C9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1592DB-AA96-414B-A1ED-2C7AD80F87D9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12C23-E4FF-418A-B1AD-77DB1F099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06C48-9DE0-41D6-B3AD-6D12992AE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306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B7983-832A-471C-8AE4-5405C83EE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61CD3-6432-4771-973F-30D4932FC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2A3F1E-E573-4DD2-8E37-47F238603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85311"/>
            <a:ext cx="2743200" cy="365125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fld id="{57A85C49-6D32-4F1A-A872-4B15B4F23498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C6EAB3D-50E7-4FAA-B211-2F46CF2CB1BA}"/>
              </a:ext>
            </a:extLst>
          </p:cNvPr>
          <p:cNvCxnSpPr>
            <a:cxnSpLocks/>
          </p:cNvCxnSpPr>
          <p:nvPr userDrawn="1"/>
        </p:nvCxnSpPr>
        <p:spPr>
          <a:xfrm>
            <a:off x="838200" y="6485304"/>
            <a:ext cx="10515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EE537600-8E00-48A5-BB91-535E13D87293}"/>
              </a:ext>
            </a:extLst>
          </p:cNvPr>
          <p:cNvSpPr/>
          <p:nvPr userDrawn="1"/>
        </p:nvSpPr>
        <p:spPr>
          <a:xfrm rot="5400000">
            <a:off x="10941656" y="6631511"/>
            <a:ext cx="120719" cy="9653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675D2F9-C9CB-45FA-A543-AF4EFC698B74}"/>
              </a:ext>
            </a:extLst>
          </p:cNvPr>
          <p:cNvSpPr txBox="1">
            <a:spLocks/>
          </p:cNvSpPr>
          <p:nvPr userDrawn="1"/>
        </p:nvSpPr>
        <p:spPr>
          <a:xfrm>
            <a:off x="4680438" y="6498104"/>
            <a:ext cx="28311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A. Karaki</a:t>
            </a:r>
          </a:p>
        </p:txBody>
      </p:sp>
      <p:pic>
        <p:nvPicPr>
          <p:cNvPr id="4" name="Picture 2" descr="RÃ©sultat de recherche d'images pour &quot;cern logo&quot;">
            <a:extLst>
              <a:ext uri="{FF2B5EF4-FFF2-40B4-BE49-F238E27FC236}">
                <a16:creationId xmlns:a16="http://schemas.microsoft.com/office/drawing/2014/main" id="{1B589792-28A9-395E-8CDE-3A60ECFDE33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492875"/>
            <a:ext cx="330771" cy="325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50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094B1-DB22-4D45-BF01-81408918E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F5F9A6-A6C6-4E06-B198-54EFE5A4E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5FB3A-7B44-4A90-9A6D-58DB24D54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250FB-7116-40AD-A3A9-629487583C14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BCB84-ACC1-4FE7-9C9B-9BF0FE036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E45C75-C67C-48AE-BA43-E0E54361D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229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88A17-FA8C-47FA-8230-8FC799314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03544-ACEF-4D7B-84B4-BF1154990E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FE1951-1803-4675-823E-0AE3541B8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5BE756-51AF-420E-B115-7E7DD6C8E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C0C3F-9896-49B5-8724-3F14FA7B6CCB}" type="datetime1">
              <a:rPr lang="en-GB" smtClean="0"/>
              <a:t>18/03/2024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7C4BDF-1F92-467E-B5F0-672E09908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E94811-30FA-4449-8873-7B43EEA9A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44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2D97E-5D22-42B8-907A-1A9641929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E5759E-780E-4328-A921-946475C991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7B751-340C-4046-9B69-839F6BFC0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8F8A38-8DC6-4E09-B574-214D3E4660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EB7C58-506F-4E75-9CDE-149157CB9D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49941D-ECFB-4C5E-91C8-D5A6AC9C0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73D12-4BA8-4C4F-B92B-70B7CB1D700A}" type="datetime1">
              <a:rPr lang="en-GB" smtClean="0"/>
              <a:t>18/03/2024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904043-EFB2-4879-A64F-1585ACFD2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09F85C-F969-4FB3-819C-B1FD1108A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8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985CE-808F-46F5-9F3A-837735376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B2F137-02B5-43EC-9A21-A98A381B3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B0FC7-F58B-421F-9992-950A87DF31F5}" type="datetime1">
              <a:rPr lang="en-GB" smtClean="0"/>
              <a:t>18/03/2024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A4970D-9C7D-4ED7-9228-C444571CC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BEF4D-DE55-43C2-94A0-9557F1B1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26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1543E1-89CA-4AAF-9E3E-42CB1FDBB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4E06A-7A1E-45E9-8DC1-59CA5C35541A}" type="datetime1">
              <a:rPr lang="en-GB" smtClean="0"/>
              <a:t>18/03/2024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31AFA2-33B9-4FC2-ADB8-615A65AE3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E92E8E-BF71-4A92-9EF6-BA6E143E7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266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377B0-D29E-457B-A751-E0A749362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7BD1C-BA43-49FC-B584-6CE071FCA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32324-23A4-4041-A151-03AFF91627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F502AF-E395-4A1B-8536-9101D126C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3BA1D-9D90-4226-A261-679599CFBDB0}" type="datetime1">
              <a:rPr lang="en-GB" smtClean="0"/>
              <a:t>18/03/2024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D6B7B1-1F3D-4A67-A538-3EEFBD92A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BABB0B-3829-4619-B7D3-621EFAE8F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875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CD17A-1860-4EA0-AAFC-92764AB19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638D40-C404-4B5D-BD8B-263F055565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9244C-D812-406D-AEEE-BF0908530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727518-971D-43D6-B0E6-10A75D755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B65AD-19BC-4385-81FE-68D96DA97533}" type="datetime1">
              <a:rPr lang="en-GB" smtClean="0"/>
              <a:t>18/03/2024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5033BD-AC44-4B2F-9F33-972232C28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CMS Integration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877D0D-1B46-40B2-9E33-93F2E91EA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77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85668A-0830-4F2F-A50C-D6C999F6F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FFC554-E46C-4AB5-9042-43AD9BFBD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3EF51D-0E25-43C5-AB40-977BFBE72E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73A4C-13E6-468A-AB50-CB909A1A427A}" type="datetime1">
              <a:rPr lang="en-GB" smtClean="0"/>
              <a:t>18/03/2024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64F63-6F6D-445C-8B70-D98B66CDDA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CMS Integration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97CD4-34E8-45B7-8B93-D6E034D4B3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85C49-6D32-4F1A-A872-4B15B4F23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983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C69E1-4A20-46D2-9AB7-502F329BC2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9044" y="432239"/>
            <a:ext cx="10213910" cy="992576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Beam pipe rope support from YE1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337DCF-99A4-45C9-BA66-F3B981AAA6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38688" y="3829877"/>
            <a:ext cx="9144000" cy="1655762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rgbClr val="0070C0"/>
                </a:solidFill>
              </a:rPr>
              <a:t>Ali Karaki - CMS Engineering and Integration Office</a:t>
            </a:r>
            <a:br>
              <a:rPr lang="en-US" sz="2000" dirty="0">
                <a:solidFill>
                  <a:srgbClr val="0070C0"/>
                </a:solidFill>
              </a:rPr>
            </a:br>
            <a:br>
              <a:rPr lang="en-US" sz="2000" dirty="0">
                <a:solidFill>
                  <a:srgbClr val="0070C0"/>
                </a:solidFill>
              </a:rPr>
            </a:br>
            <a:endParaRPr lang="en-GB" sz="2000" dirty="0">
              <a:solidFill>
                <a:srgbClr val="0070C0"/>
              </a:solidFill>
            </a:endParaRPr>
          </a:p>
          <a:p>
            <a:pPr algn="l"/>
            <a:r>
              <a:rPr lang="en-GB" sz="2000" dirty="0">
                <a:solidFill>
                  <a:srgbClr val="0070C0"/>
                </a:solidFill>
              </a:rPr>
              <a:t>                                          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6FDD0C-9D70-43B0-ABFC-8F468E230787}"/>
              </a:ext>
            </a:extLst>
          </p:cNvPr>
          <p:cNvSpPr/>
          <p:nvPr/>
        </p:nvSpPr>
        <p:spPr>
          <a:xfrm>
            <a:off x="5445821" y="6417553"/>
            <a:ext cx="1300357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>
                <a:ln w="0"/>
                <a:solidFill>
                  <a:srgbClr val="0070C0"/>
                </a:solidFill>
              </a:rPr>
              <a:t>18/03/2024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D02AF3D-D6B6-8D13-2513-0DFABD2029DA}"/>
              </a:ext>
            </a:extLst>
          </p:cNvPr>
          <p:cNvSpPr txBox="1">
            <a:spLocks/>
          </p:cNvSpPr>
          <p:nvPr/>
        </p:nvSpPr>
        <p:spPr>
          <a:xfrm>
            <a:off x="989044" y="1323373"/>
            <a:ext cx="10213910" cy="9925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FD43D90-D797-33BB-612D-EF8CDE2C5A17}"/>
              </a:ext>
            </a:extLst>
          </p:cNvPr>
          <p:cNvSpPr txBox="1">
            <a:spLocks/>
          </p:cNvSpPr>
          <p:nvPr/>
        </p:nvSpPr>
        <p:spPr>
          <a:xfrm>
            <a:off x="2538688" y="405179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br>
              <a:rPr lang="en-US" sz="2000" dirty="0">
                <a:solidFill>
                  <a:srgbClr val="0070C0"/>
                </a:solidFill>
              </a:rPr>
            </a:br>
            <a:r>
              <a:rPr lang="en-US" sz="2000" dirty="0">
                <a:solidFill>
                  <a:srgbClr val="0070C0"/>
                </a:solidFill>
              </a:rPr>
              <a:t>Josef Sestak - TE-VSC-BVO</a:t>
            </a:r>
            <a:br>
              <a:rPr lang="en-US" sz="2000" dirty="0">
                <a:solidFill>
                  <a:srgbClr val="0070C0"/>
                </a:solidFill>
              </a:rPr>
            </a:br>
            <a:br>
              <a:rPr lang="en-US" sz="2000" dirty="0">
                <a:solidFill>
                  <a:srgbClr val="0070C0"/>
                </a:solidFill>
              </a:rPr>
            </a:br>
            <a:endParaRPr lang="en-GB" sz="2000" dirty="0">
              <a:solidFill>
                <a:srgbClr val="0070C0"/>
              </a:solidFill>
            </a:endParaRPr>
          </a:p>
          <a:p>
            <a:pPr algn="l"/>
            <a:r>
              <a:rPr lang="en-GB" sz="2000" dirty="0">
                <a:solidFill>
                  <a:srgbClr val="0070C0"/>
                </a:solidFill>
              </a:rPr>
              <a:t>                                          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4687C38-F45D-B523-BADE-284D4886A9B6}"/>
              </a:ext>
            </a:extLst>
          </p:cNvPr>
          <p:cNvSpPr txBox="1">
            <a:spLocks/>
          </p:cNvSpPr>
          <p:nvPr/>
        </p:nvSpPr>
        <p:spPr>
          <a:xfrm>
            <a:off x="989044" y="1150444"/>
            <a:ext cx="10213910" cy="99257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rgbClr val="0070C0"/>
                </a:solidFill>
              </a:rPr>
              <a:t>Mock-up</a:t>
            </a:r>
            <a:endParaRPr lang="en-GB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3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CB7688-91A9-9121-774D-09158412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86A3CA-9853-D9B9-14A1-677CBFB3E701}"/>
              </a:ext>
            </a:extLst>
          </p:cNvPr>
          <p:cNvSpPr/>
          <p:nvPr/>
        </p:nvSpPr>
        <p:spPr>
          <a:xfrm>
            <a:off x="3515226" y="-81587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0"/>
                <a:solidFill>
                  <a:srgbClr val="0070C0"/>
                </a:solidFill>
                <a:latin typeface="+mj-lt"/>
              </a:rPr>
              <a:t>Support Envelope</a:t>
            </a:r>
            <a:endParaRPr lang="en-US" sz="2800" b="1" cap="none" spc="0" dirty="0">
              <a:ln w="0"/>
              <a:solidFill>
                <a:srgbClr val="0070C0"/>
              </a:solidFill>
              <a:latin typeface="+mj-lt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D93498-6281-AB1E-8BE7-EC08C509C8B3}"/>
              </a:ext>
            </a:extLst>
          </p:cNvPr>
          <p:cNvSpPr/>
          <p:nvPr/>
        </p:nvSpPr>
        <p:spPr>
          <a:xfrm>
            <a:off x="820010" y="449005"/>
            <a:ext cx="1102589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dirty="0">
                <a:ln w="0"/>
                <a:solidFill>
                  <a:schemeClr val="accent1"/>
                </a:solidFill>
              </a:rPr>
              <a:t>When YE1 is fully open (10.4 m), the support must be retracted sufficiently to avoid any conflict with the FIN.</a:t>
            </a:r>
            <a:endParaRPr lang="en-US" dirty="0">
              <a:ln w="0"/>
              <a:solidFill>
                <a:schemeClr val="accent1"/>
              </a:solidFill>
            </a:endParaRPr>
          </a:p>
        </p:txBody>
      </p:sp>
      <p:pic>
        <p:nvPicPr>
          <p:cNvPr id="8" name="Picture 7" descr="A circular object with a green center&#10;&#10;Description automatically generated">
            <a:extLst>
              <a:ext uri="{FF2B5EF4-FFF2-40B4-BE49-F238E27FC236}">
                <a16:creationId xmlns:a16="http://schemas.microsoft.com/office/drawing/2014/main" id="{587CCCC4-B747-E711-7491-3FCAC20B46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55" r="23258"/>
          <a:stretch/>
        </p:blipFill>
        <p:spPr>
          <a:xfrm>
            <a:off x="70792" y="964854"/>
            <a:ext cx="5652915" cy="534577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6CD8FF6-17CC-521E-AF8A-994977DBAF8F}"/>
              </a:ext>
            </a:extLst>
          </p:cNvPr>
          <p:cNvCxnSpPr>
            <a:cxnSpLocks/>
          </p:cNvCxnSpPr>
          <p:nvPr/>
        </p:nvCxnSpPr>
        <p:spPr>
          <a:xfrm flipV="1">
            <a:off x="1604625" y="3637740"/>
            <a:ext cx="1292619" cy="1158435"/>
          </a:xfrm>
          <a:prstGeom prst="straightConnector1">
            <a:avLst/>
          </a:prstGeom>
          <a:ln w="5715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E22585B-B8A4-D006-F027-6924E9D07EE1}"/>
              </a:ext>
            </a:extLst>
          </p:cNvPr>
          <p:cNvSpPr/>
          <p:nvPr/>
        </p:nvSpPr>
        <p:spPr>
          <a:xfrm>
            <a:off x="2489699" y="2204804"/>
            <a:ext cx="81509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FIN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5E7D98-CDEB-0D87-AA5C-D35478B981CA}"/>
              </a:ext>
            </a:extLst>
          </p:cNvPr>
          <p:cNvSpPr/>
          <p:nvPr/>
        </p:nvSpPr>
        <p:spPr>
          <a:xfrm>
            <a:off x="2103376" y="964853"/>
            <a:ext cx="158773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YE1 Inner ring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3A12E6-C804-2E46-11A3-EA1A07E94405}"/>
              </a:ext>
            </a:extLst>
          </p:cNvPr>
          <p:cNvSpPr/>
          <p:nvPr/>
        </p:nvSpPr>
        <p:spPr>
          <a:xfrm>
            <a:off x="1533019" y="3721171"/>
            <a:ext cx="81509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R705</a:t>
            </a:r>
          </a:p>
        </p:txBody>
      </p:sp>
      <p:pic>
        <p:nvPicPr>
          <p:cNvPr id="18" name="Picture 17" descr="A circular object with red lines&#10;&#10;Description automatically generated">
            <a:extLst>
              <a:ext uri="{FF2B5EF4-FFF2-40B4-BE49-F238E27FC236}">
                <a16:creationId xmlns:a16="http://schemas.microsoft.com/office/drawing/2014/main" id="{0E20891B-25E2-70C6-F726-B7B1FAD087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6" r="19339"/>
          <a:stretch/>
        </p:blipFill>
        <p:spPr>
          <a:xfrm>
            <a:off x="5968507" y="964853"/>
            <a:ext cx="5783676" cy="53457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3DA7502-F772-0290-0217-AFA98E7B7988}"/>
              </a:ext>
            </a:extLst>
          </p:cNvPr>
          <p:cNvCxnSpPr>
            <a:cxnSpLocks/>
          </p:cNvCxnSpPr>
          <p:nvPr/>
        </p:nvCxnSpPr>
        <p:spPr>
          <a:xfrm flipV="1">
            <a:off x="7373873" y="3698235"/>
            <a:ext cx="1486472" cy="1266537"/>
          </a:xfrm>
          <a:prstGeom prst="straightConnector1">
            <a:avLst/>
          </a:prstGeom>
          <a:ln w="5715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DD51026E-AC1C-399B-5280-977893EE9FFC}"/>
              </a:ext>
            </a:extLst>
          </p:cNvPr>
          <p:cNvSpPr/>
          <p:nvPr/>
        </p:nvSpPr>
        <p:spPr>
          <a:xfrm>
            <a:off x="7373873" y="3878403"/>
            <a:ext cx="81509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  <a:solidFill>
                  <a:schemeClr val="tx1"/>
                </a:solidFill>
              </a:rPr>
              <a:t>R790</a:t>
            </a:r>
          </a:p>
        </p:txBody>
      </p:sp>
    </p:spTree>
    <p:extLst>
      <p:ext uri="{BB962C8B-B14F-4D97-AF65-F5344CB8AC3E}">
        <p14:creationId xmlns:p14="http://schemas.microsoft.com/office/powerpoint/2010/main" val="2299106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975DF4-62A0-306D-4056-178A07EE1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E1675F-8492-8101-6A80-CF9CCF878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060" y="3899219"/>
            <a:ext cx="10557879" cy="2544682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FEE2F2B-6CFC-0AAE-CBAA-06EF27F4FCCA}"/>
              </a:ext>
            </a:extLst>
          </p:cNvPr>
          <p:cNvSpPr/>
          <p:nvPr/>
        </p:nvSpPr>
        <p:spPr>
          <a:xfrm>
            <a:off x="879004" y="5740072"/>
            <a:ext cx="3067664" cy="247773"/>
          </a:xfrm>
          <a:prstGeom prst="round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707BB29-8702-1181-2B99-0274959E9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060" y="1087908"/>
            <a:ext cx="4266916" cy="27699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D67C99-557A-6349-9A13-A4709E4C8D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0110" y="1087907"/>
            <a:ext cx="1636438" cy="276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209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B031E5-7487-087B-E96A-4BBCB5800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23A262F-6F21-1B2E-476D-21834FBEEF45}"/>
              </a:ext>
            </a:extLst>
          </p:cNvPr>
          <p:cNvSpPr/>
          <p:nvPr/>
        </p:nvSpPr>
        <p:spPr>
          <a:xfrm>
            <a:off x="3515227" y="-129311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Support design overview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1CD34C5-CF8C-631A-F28C-28592F20C62D}"/>
              </a:ext>
            </a:extLst>
          </p:cNvPr>
          <p:cNvSpPr/>
          <p:nvPr/>
        </p:nvSpPr>
        <p:spPr>
          <a:xfrm flipV="1">
            <a:off x="7486796" y="5887709"/>
            <a:ext cx="401155" cy="477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46F73D-C5B1-037F-4727-7DFB9CDCCE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 l="61770" t="57685" r="27829" b="10777"/>
          <a:stretch/>
        </p:blipFill>
        <p:spPr>
          <a:xfrm>
            <a:off x="409319" y="2913697"/>
            <a:ext cx="1498287" cy="34070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ED576D86-49A1-2173-0D0E-6CD7C2FB6545}"/>
              </a:ext>
            </a:extLst>
          </p:cNvPr>
          <p:cNvSpPr/>
          <p:nvPr/>
        </p:nvSpPr>
        <p:spPr>
          <a:xfrm>
            <a:off x="1038165" y="4518011"/>
            <a:ext cx="419208" cy="423218"/>
          </a:xfrm>
          <a:prstGeom prst="ellipse">
            <a:avLst/>
          </a:prstGeom>
          <a:noFill/>
          <a:ln w="5715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E7504F8-3FEF-7820-A118-429863848A96}"/>
              </a:ext>
            </a:extLst>
          </p:cNvPr>
          <p:cNvSpPr/>
          <p:nvPr/>
        </p:nvSpPr>
        <p:spPr>
          <a:xfrm>
            <a:off x="1003414" y="3762950"/>
            <a:ext cx="419208" cy="423218"/>
          </a:xfrm>
          <a:prstGeom prst="ellipse">
            <a:avLst/>
          </a:prstGeom>
          <a:noFill/>
          <a:ln w="57150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ED46FD-C13D-5EB2-7510-3B93C97F0A33}"/>
              </a:ext>
            </a:extLst>
          </p:cNvPr>
          <p:cNvSpPr/>
          <p:nvPr/>
        </p:nvSpPr>
        <p:spPr>
          <a:xfrm>
            <a:off x="431154" y="6092399"/>
            <a:ext cx="145103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</a:rPr>
              <a:t>YE1 spacer ring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0D65AEC-7402-3F31-7007-BD3AFE923463}"/>
              </a:ext>
            </a:extLst>
          </p:cNvPr>
          <p:cNvSpPr/>
          <p:nvPr/>
        </p:nvSpPr>
        <p:spPr>
          <a:xfrm>
            <a:off x="1296241" y="214743"/>
            <a:ext cx="10079909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endParaRPr lang="en-US" sz="1400" b="1" dirty="0">
              <a:ln w="0"/>
              <a:solidFill>
                <a:schemeClr val="accent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chemeClr val="accent1"/>
                </a:solidFill>
              </a:rPr>
              <a:t>Wire ropes passing through the obsolete alignment holes of YE1 spacer ring.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ln w="0"/>
              <a:solidFill>
                <a:schemeClr val="accent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chemeClr val="accent1"/>
                </a:solidFill>
              </a:rPr>
              <a:t>Control the installation\removal of the support remotely from the tower by pulling the ropes.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ln w="0"/>
              <a:solidFill>
                <a:schemeClr val="accent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chemeClr val="accent1"/>
                </a:solidFill>
              </a:rPr>
              <a:t>Rope 1 is the main rope that takes the load, while rope 2 is used to retract rope 1 and keep it in the shadow of the spacer ring.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>
              <a:ln w="0"/>
              <a:solidFill>
                <a:schemeClr val="accent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>
                <a:ln w="0"/>
                <a:solidFill>
                  <a:schemeClr val="accent1"/>
                </a:solidFill>
              </a:rPr>
              <a:t>To be used when the endcaps are in closed configuration (no gap between YE1 and YE2), or in any position of YE1 at |z|&lt;12.3m.</a:t>
            </a:r>
          </a:p>
        </p:txBody>
      </p:sp>
      <p:pic>
        <p:nvPicPr>
          <p:cNvPr id="12" name="Picture 11" descr="A circular object with red lines&#10;&#10;Description automatically generated">
            <a:extLst>
              <a:ext uri="{FF2B5EF4-FFF2-40B4-BE49-F238E27FC236}">
                <a16:creationId xmlns:a16="http://schemas.microsoft.com/office/drawing/2014/main" id="{FC906501-2DDC-6CE2-CA38-AAECC3D80AB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1" t="2244" r="24226" b="5900"/>
          <a:stretch/>
        </p:blipFill>
        <p:spPr>
          <a:xfrm>
            <a:off x="3749806" y="2614276"/>
            <a:ext cx="4361806" cy="3822905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E71BA29-F809-A2B0-87A9-D210DA00A279}"/>
              </a:ext>
            </a:extLst>
          </p:cNvPr>
          <p:cNvCxnSpPr>
            <a:cxnSpLocks/>
            <a:stCxn id="4" idx="6"/>
          </p:cNvCxnSpPr>
          <p:nvPr/>
        </p:nvCxnSpPr>
        <p:spPr>
          <a:xfrm flipV="1">
            <a:off x="1422622" y="3868581"/>
            <a:ext cx="3049089" cy="1059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6C253B0D-31ED-3435-A2AD-00A8C6BAF3AF}"/>
              </a:ext>
            </a:extLst>
          </p:cNvPr>
          <p:cNvSpPr/>
          <p:nvPr/>
        </p:nvSpPr>
        <p:spPr>
          <a:xfrm>
            <a:off x="5185954" y="6092399"/>
            <a:ext cx="148951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dirty="0">
                <a:ln w="0"/>
              </a:rPr>
              <a:t>YE1 Non-Ip side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15D24EF-8318-B6B6-B0E4-6D592200FD50}"/>
              </a:ext>
            </a:extLst>
          </p:cNvPr>
          <p:cNvSpPr/>
          <p:nvPr/>
        </p:nvSpPr>
        <p:spPr>
          <a:xfrm>
            <a:off x="5528630" y="3869905"/>
            <a:ext cx="793807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Beam pipe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776EB5E-5B65-962F-8682-D3ED32E5C590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5925534" y="4131515"/>
            <a:ext cx="0" cy="2921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69E6D39F-2086-23F7-699E-88772BDC2C90}"/>
              </a:ext>
            </a:extLst>
          </p:cNvPr>
          <p:cNvSpPr/>
          <p:nvPr/>
        </p:nvSpPr>
        <p:spPr>
          <a:xfrm>
            <a:off x="7051851" y="2913697"/>
            <a:ext cx="566181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Rope 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71FDF6D-55E5-5243-8848-15E66EA3135A}"/>
              </a:ext>
            </a:extLst>
          </p:cNvPr>
          <p:cNvSpPr/>
          <p:nvPr/>
        </p:nvSpPr>
        <p:spPr>
          <a:xfrm>
            <a:off x="4059895" y="3004429"/>
            <a:ext cx="566181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Rope 1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1BD9528-A5E0-7337-6B58-62EF11032B95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7334942" y="3167613"/>
            <a:ext cx="151854" cy="2326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15F9A45-D3C7-B936-6967-398A13B8B1DC}"/>
              </a:ext>
            </a:extLst>
          </p:cNvPr>
          <p:cNvCxnSpPr>
            <a:cxnSpLocks/>
          </p:cNvCxnSpPr>
          <p:nvPr/>
        </p:nvCxnSpPr>
        <p:spPr>
          <a:xfrm flipH="1">
            <a:off x="4117749" y="3256894"/>
            <a:ext cx="225236" cy="2280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202991E6-1B66-56D2-3445-5BD05573A1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6544" y="2109246"/>
            <a:ext cx="1278683" cy="11178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6DD073F-AAFA-D766-C5E0-59EADD1ABF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2288" y="2109245"/>
            <a:ext cx="1062211" cy="111789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D64C4B8-68A4-1AA3-51CA-F3C71B36DBFA}"/>
              </a:ext>
            </a:extLst>
          </p:cNvPr>
          <p:cNvSpPr/>
          <p:nvPr/>
        </p:nvSpPr>
        <p:spPr>
          <a:xfrm>
            <a:off x="2389645" y="2009298"/>
            <a:ext cx="955711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Manual winch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2765340-C1E9-43A0-F417-0ABB1BCF6219}"/>
              </a:ext>
            </a:extLst>
          </p:cNvPr>
          <p:cNvSpPr/>
          <p:nvPr/>
        </p:nvSpPr>
        <p:spPr>
          <a:xfrm>
            <a:off x="8368788" y="1982287"/>
            <a:ext cx="955711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Manual winch</a:t>
            </a:r>
          </a:p>
        </p:txBody>
      </p:sp>
    </p:spTree>
    <p:extLst>
      <p:ext uri="{BB962C8B-B14F-4D97-AF65-F5344CB8AC3E}">
        <p14:creationId xmlns:p14="http://schemas.microsoft.com/office/powerpoint/2010/main" val="334596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424930-03A5-A2A0-82FB-4D7BB2B68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E881454-D5C9-280A-6C74-0D9A827237F9}"/>
              </a:ext>
            </a:extLst>
          </p:cNvPr>
          <p:cNvSpPr/>
          <p:nvPr/>
        </p:nvSpPr>
        <p:spPr>
          <a:xfrm>
            <a:off x="3515226" y="-81587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Mock-up</a:t>
            </a:r>
          </a:p>
        </p:txBody>
      </p:sp>
      <p:pic>
        <p:nvPicPr>
          <p:cNvPr id="7" name="Picture 6" descr="A circular object with blue and green circles&#10;&#10;Description automatically generated">
            <a:extLst>
              <a:ext uri="{FF2B5EF4-FFF2-40B4-BE49-F238E27FC236}">
                <a16:creationId xmlns:a16="http://schemas.microsoft.com/office/drawing/2014/main" id="{E15283FD-51C2-E6DF-6EA0-39376B0137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78" r="23206"/>
          <a:stretch/>
        </p:blipFill>
        <p:spPr>
          <a:xfrm>
            <a:off x="69982" y="589380"/>
            <a:ext cx="3684017" cy="339471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BD499C2-262E-5D87-95B8-52FBA08B1F30}"/>
              </a:ext>
            </a:extLst>
          </p:cNvPr>
          <p:cNvSpPr/>
          <p:nvPr/>
        </p:nvSpPr>
        <p:spPr>
          <a:xfrm>
            <a:off x="1402981" y="388549"/>
            <a:ext cx="982961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</a:rPr>
              <a:t>YE1</a:t>
            </a:r>
            <a:r>
              <a:rPr lang="en-US" sz="1050" dirty="0">
                <a:ln w="0"/>
              </a:rPr>
              <a:t> Inner Ring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6EB454-5A8A-C69F-4F64-E9B65C604464}"/>
              </a:ext>
            </a:extLst>
          </p:cNvPr>
          <p:cNvSpPr/>
          <p:nvPr/>
        </p:nvSpPr>
        <p:spPr>
          <a:xfrm>
            <a:off x="115448" y="3563320"/>
            <a:ext cx="1292341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M16 threaded holes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178318A-3C83-A3B8-E3F1-0FD54C4F8F8A}"/>
              </a:ext>
            </a:extLst>
          </p:cNvPr>
          <p:cNvCxnSpPr>
            <a:stCxn id="9" idx="0"/>
          </p:cNvCxnSpPr>
          <p:nvPr/>
        </p:nvCxnSpPr>
        <p:spPr>
          <a:xfrm flipV="1">
            <a:off x="761619" y="2436434"/>
            <a:ext cx="217674" cy="11268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060BFE4-7AB3-E689-DC6F-5ED8CC84A681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761619" y="3073564"/>
            <a:ext cx="571635" cy="489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3DA211A-8263-56B9-E7D1-88ECDB775FA7}"/>
              </a:ext>
            </a:extLst>
          </p:cNvPr>
          <p:cNvCxnSpPr>
            <a:cxnSpLocks/>
          </p:cNvCxnSpPr>
          <p:nvPr/>
        </p:nvCxnSpPr>
        <p:spPr>
          <a:xfrm flipV="1">
            <a:off x="761618" y="3429000"/>
            <a:ext cx="1150372" cy="134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blue and red metal object with holes&#10;&#10;Description automatically generated">
            <a:extLst>
              <a:ext uri="{FF2B5EF4-FFF2-40B4-BE49-F238E27FC236}">
                <a16:creationId xmlns:a16="http://schemas.microsoft.com/office/drawing/2014/main" id="{05B0C2F8-34CA-3915-4E27-02B8747E24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8" t="34171" r="40387" b="14367"/>
          <a:stretch/>
        </p:blipFill>
        <p:spPr>
          <a:xfrm>
            <a:off x="2203237" y="790212"/>
            <a:ext cx="1550762" cy="1204924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754520B-6964-040B-9F14-00EC637A6C5F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979293" y="1392674"/>
            <a:ext cx="1223944" cy="1043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blue and black geometrical object&#10;&#10;Description automatically generated">
            <a:extLst>
              <a:ext uri="{FF2B5EF4-FFF2-40B4-BE49-F238E27FC236}">
                <a16:creationId xmlns:a16="http://schemas.microsoft.com/office/drawing/2014/main" id="{0BE0EB7A-77E6-C0F7-4C83-A410AF8B160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4" r="19920"/>
          <a:stretch/>
        </p:blipFill>
        <p:spPr>
          <a:xfrm>
            <a:off x="8753918" y="2915892"/>
            <a:ext cx="3438082" cy="348733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28" name="Picture 27" descr="A blue and yellow metal object&#10;&#10;Description automatically generated">
            <a:extLst>
              <a:ext uri="{FF2B5EF4-FFF2-40B4-BE49-F238E27FC236}">
                <a16:creationId xmlns:a16="http://schemas.microsoft.com/office/drawing/2014/main" id="{9352C3DA-E965-EF7C-83B5-98BD109B88E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79" t="7919" r="21468" b="23492"/>
          <a:stretch/>
        </p:blipFill>
        <p:spPr>
          <a:xfrm>
            <a:off x="6421520" y="4686535"/>
            <a:ext cx="2189080" cy="1702728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4FFC2245-EE34-9557-87D1-0305266A9725}"/>
              </a:ext>
            </a:extLst>
          </p:cNvPr>
          <p:cNvSpPr/>
          <p:nvPr/>
        </p:nvSpPr>
        <p:spPr>
          <a:xfrm>
            <a:off x="8884428" y="5058085"/>
            <a:ext cx="448351" cy="44018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705A206-2263-D024-EA89-3E8F783129F1}"/>
              </a:ext>
            </a:extLst>
          </p:cNvPr>
          <p:cNvCxnSpPr>
            <a:cxnSpLocks/>
            <a:stCxn id="29" idx="1"/>
            <a:endCxn id="28" idx="3"/>
          </p:cNvCxnSpPr>
          <p:nvPr/>
        </p:nvCxnSpPr>
        <p:spPr>
          <a:xfrm flipH="1">
            <a:off x="8610600" y="5278179"/>
            <a:ext cx="273828" cy="259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C895A31B-D7DE-41D5-A16C-EA6B1BF1FB0E}"/>
              </a:ext>
            </a:extLst>
          </p:cNvPr>
          <p:cNvSpPr/>
          <p:nvPr/>
        </p:nvSpPr>
        <p:spPr>
          <a:xfrm>
            <a:off x="10209663" y="2824685"/>
            <a:ext cx="888385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Bosch Frame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B64C451-9C83-4AD9-20CE-AD1DD4FE32A7}"/>
              </a:ext>
            </a:extLst>
          </p:cNvPr>
          <p:cNvSpPr/>
          <p:nvPr/>
        </p:nvSpPr>
        <p:spPr>
          <a:xfrm>
            <a:off x="7072288" y="4532602"/>
            <a:ext cx="824265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Articulation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0C3D21D-B383-8D1B-4163-833322220257}"/>
              </a:ext>
            </a:extLst>
          </p:cNvPr>
          <p:cNvSpPr/>
          <p:nvPr/>
        </p:nvSpPr>
        <p:spPr>
          <a:xfrm>
            <a:off x="9556955" y="4793146"/>
            <a:ext cx="1018704" cy="2154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" dirty="0">
                <a:ln w="0"/>
              </a:rPr>
              <a:t>Reinforcement bar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383F8C4-E546-9127-AA88-7816BBF9BEC2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9332779" y="4900868"/>
            <a:ext cx="224176" cy="314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D6D5B22-E16A-4FD5-88F6-D957C2F9C784}"/>
              </a:ext>
            </a:extLst>
          </p:cNvPr>
          <p:cNvCxnSpPr>
            <a:cxnSpLocks/>
            <a:stCxn id="37" idx="1"/>
          </p:cNvCxnSpPr>
          <p:nvPr/>
        </p:nvCxnSpPr>
        <p:spPr>
          <a:xfrm flipH="1" flipV="1">
            <a:off x="9108604" y="4514125"/>
            <a:ext cx="448351" cy="386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3" descr="A circular object with blue and yellow lines&#10;&#10;Description automatically generated">
            <a:extLst>
              <a:ext uri="{FF2B5EF4-FFF2-40B4-BE49-F238E27FC236}">
                <a16:creationId xmlns:a16="http://schemas.microsoft.com/office/drawing/2014/main" id="{1B1E31C7-30C9-02EE-73ED-55EA06B2A7E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5" r="18419" b="3454"/>
          <a:stretch/>
        </p:blipFill>
        <p:spPr>
          <a:xfrm>
            <a:off x="4602181" y="642465"/>
            <a:ext cx="3632589" cy="35068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1617BCE-3C95-B1B3-2A3F-84DF9D54515D}"/>
              </a:ext>
            </a:extLst>
          </p:cNvPr>
          <p:cNvSpPr/>
          <p:nvPr/>
        </p:nvSpPr>
        <p:spPr>
          <a:xfrm>
            <a:off x="105839" y="4161127"/>
            <a:ext cx="598360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cap="none" spc="0" dirty="0">
                <a:ln w="0"/>
                <a:solidFill>
                  <a:srgbClr val="0070C0"/>
                </a:solidFill>
              </a:rPr>
              <a:t>A mock-up was bui</a:t>
            </a:r>
            <a:r>
              <a:rPr lang="en-US" dirty="0">
                <a:ln w="0"/>
                <a:solidFill>
                  <a:srgbClr val="0070C0"/>
                </a:solidFill>
              </a:rPr>
              <a:t>lt </a:t>
            </a:r>
            <a:r>
              <a:rPr lang="en-US" b="0" cap="none" spc="0" dirty="0">
                <a:ln w="0"/>
                <a:solidFill>
                  <a:srgbClr val="0070C0"/>
                </a:solidFill>
              </a:rPr>
              <a:t>to test the behavior of the support.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n w="0"/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cap="none" spc="0" dirty="0">
                <a:ln w="0"/>
                <a:solidFill>
                  <a:srgbClr val="0070C0"/>
                </a:solidFill>
              </a:rPr>
              <a:t>Bosch frame simulating the positions of the threaded holes in the YE1 ring where the pulleys will be attached.</a:t>
            </a:r>
            <a:br>
              <a:rPr lang="en-US" b="0" cap="none" spc="0" dirty="0">
                <a:ln w="0"/>
                <a:solidFill>
                  <a:srgbClr val="0070C0"/>
                </a:solidFill>
              </a:rPr>
            </a:br>
            <a:endParaRPr lang="en-US" b="0" cap="none" spc="0" dirty="0">
              <a:ln w="0"/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n w="0"/>
                <a:solidFill>
                  <a:srgbClr val="0070C0"/>
                </a:solidFill>
              </a:rPr>
              <a:t>Scale 1:2</a:t>
            </a:r>
            <a:endParaRPr lang="en-US" b="0" cap="none" spc="0" dirty="0">
              <a:ln w="0"/>
              <a:solidFill>
                <a:srgbClr val="0070C0"/>
              </a:solidFill>
            </a:endParaRPr>
          </a:p>
          <a:p>
            <a:endParaRPr lang="en-US" sz="3600" b="0" cap="none" spc="0" dirty="0">
              <a:ln w="0"/>
              <a:solidFill>
                <a:srgbClr val="0070C0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EFB8B95-BAE2-DB02-E7B1-28314CFDA5EA}"/>
              </a:ext>
            </a:extLst>
          </p:cNvPr>
          <p:cNvSpPr/>
          <p:nvPr/>
        </p:nvSpPr>
        <p:spPr>
          <a:xfrm>
            <a:off x="5131086" y="456310"/>
            <a:ext cx="2712602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100" dirty="0">
                <a:ln w="0"/>
              </a:rPr>
              <a:t>YE1 Inner Ring and the mock-up superposed</a:t>
            </a:r>
          </a:p>
        </p:txBody>
      </p:sp>
    </p:spTree>
    <p:extLst>
      <p:ext uri="{BB962C8B-B14F-4D97-AF65-F5344CB8AC3E}">
        <p14:creationId xmlns:p14="http://schemas.microsoft.com/office/powerpoint/2010/main" val="37977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927508-D453-0D38-B143-588E340B3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4" descr="A large metal object in a factory&#10;&#10;Description automatically generated">
            <a:extLst>
              <a:ext uri="{FF2B5EF4-FFF2-40B4-BE49-F238E27FC236}">
                <a16:creationId xmlns:a16="http://schemas.microsoft.com/office/drawing/2014/main" id="{E2FB9300-6BF1-DEB0-0C64-9F4D8B1F9C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3" t="10567" r="14805"/>
          <a:stretch/>
        </p:blipFill>
        <p:spPr>
          <a:xfrm>
            <a:off x="331305" y="523221"/>
            <a:ext cx="3081360" cy="319337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EB9D5D0-088C-C6A8-E7E6-C6E411B653C4}"/>
              </a:ext>
            </a:extLst>
          </p:cNvPr>
          <p:cNvSpPr/>
          <p:nvPr/>
        </p:nvSpPr>
        <p:spPr>
          <a:xfrm>
            <a:off x="3449055" y="-64103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Mock-up</a:t>
            </a:r>
          </a:p>
        </p:txBody>
      </p:sp>
      <p:pic>
        <p:nvPicPr>
          <p:cNvPr id="8" name="Picture 7" descr="A large circular object in a factory&#10;&#10;Description automatically generated">
            <a:extLst>
              <a:ext uri="{FF2B5EF4-FFF2-40B4-BE49-F238E27FC236}">
                <a16:creationId xmlns:a16="http://schemas.microsoft.com/office/drawing/2014/main" id="{785B6469-D418-8BDE-AF98-1BE2965FE8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3" r="10994"/>
          <a:stretch/>
        </p:blipFill>
        <p:spPr>
          <a:xfrm>
            <a:off x="3615052" y="523220"/>
            <a:ext cx="3425170" cy="319337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D2C67D2-A422-635A-DF3B-834E27BE10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65" y="3064353"/>
            <a:ext cx="1660357" cy="1477327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1" name="Picture 10" descr="A metal object with a few metal parts&#10;&#10;Description automatically generated with medium confidence">
            <a:extLst>
              <a:ext uri="{FF2B5EF4-FFF2-40B4-BE49-F238E27FC236}">
                <a16:creationId xmlns:a16="http://schemas.microsoft.com/office/drawing/2014/main" id="{AD0370E3-5ABA-BB67-980F-9DB31070194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0" t="13593" r="21376" b="25327"/>
          <a:stretch/>
        </p:blipFill>
        <p:spPr>
          <a:xfrm>
            <a:off x="5841391" y="3479559"/>
            <a:ext cx="1724578" cy="120644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AA4861C-E024-44ED-D05D-A6982907C70D}"/>
              </a:ext>
            </a:extLst>
          </p:cNvPr>
          <p:cNvSpPr/>
          <p:nvPr/>
        </p:nvSpPr>
        <p:spPr>
          <a:xfrm>
            <a:off x="1687759" y="436799"/>
            <a:ext cx="38183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u="sng" dirty="0">
                <a:ln w="0"/>
              </a:rPr>
              <a:t>V1</a:t>
            </a:r>
            <a:endParaRPr lang="en-US" sz="1200" b="1" u="sng" dirty="0">
              <a:ln w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BCCCA1A-94E4-2A25-1786-AF1CB7DE86CA}"/>
              </a:ext>
            </a:extLst>
          </p:cNvPr>
          <p:cNvSpPr/>
          <p:nvPr/>
        </p:nvSpPr>
        <p:spPr>
          <a:xfrm>
            <a:off x="5034120" y="426287"/>
            <a:ext cx="38183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u="sng" dirty="0">
                <a:ln w="0"/>
              </a:rPr>
              <a:t>V2</a:t>
            </a:r>
            <a:endParaRPr lang="en-US" sz="1200" b="1" u="sng" dirty="0">
              <a:ln w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6413EB5-7F7A-1872-C18F-4A0301888B8D}"/>
              </a:ext>
            </a:extLst>
          </p:cNvPr>
          <p:cNvSpPr/>
          <p:nvPr/>
        </p:nvSpPr>
        <p:spPr>
          <a:xfrm>
            <a:off x="5841391" y="4820039"/>
            <a:ext cx="6442096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0" u="sng" cap="none" spc="0" dirty="0">
                <a:ln w="0"/>
                <a:solidFill>
                  <a:srgbClr val="0070C0"/>
                </a:solidFill>
              </a:rPr>
              <a:t>Improvements: V1 vs V2</a:t>
            </a:r>
            <a:br>
              <a:rPr lang="en-US" b="0" u="sng" cap="none" spc="0" dirty="0">
                <a:ln w="0"/>
                <a:solidFill>
                  <a:srgbClr val="0070C0"/>
                </a:solidFill>
              </a:rPr>
            </a:br>
            <a:endParaRPr lang="en-US" b="0" u="sng" cap="none" spc="0" dirty="0">
              <a:ln w="0"/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cap="none" spc="0" dirty="0">
                <a:ln w="0"/>
                <a:solidFill>
                  <a:srgbClr val="0070C0"/>
                </a:solidFill>
              </a:rPr>
              <a:t>Better pulleys with bearings: less friction.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n w="0"/>
                <a:solidFill>
                  <a:srgbClr val="0070C0"/>
                </a:solidFill>
              </a:rPr>
              <a:t>Dyneema</a:t>
            </a:r>
            <a:r>
              <a:rPr lang="en-US" dirty="0">
                <a:ln w="0"/>
                <a:solidFill>
                  <a:srgbClr val="0070C0"/>
                </a:solidFill>
              </a:rPr>
              <a:t> rope.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n w="0"/>
                <a:solidFill>
                  <a:srgbClr val="0070C0"/>
                </a:solidFill>
              </a:rPr>
              <a:t>The interface with the BP is implemented.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FDD4AC8-85D1-1EA0-C692-4CC56EE30FA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976" b="32470"/>
          <a:stretch/>
        </p:blipFill>
        <p:spPr>
          <a:xfrm>
            <a:off x="7669274" y="642969"/>
            <a:ext cx="4225117" cy="1823791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2ECEA32-F729-7523-7072-0836AFE6B41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990" t="9457" r="51352" b="8720"/>
          <a:stretch/>
        </p:blipFill>
        <p:spPr>
          <a:xfrm rot="16200000">
            <a:off x="8913773" y="1359160"/>
            <a:ext cx="1736120" cy="424120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6034ED2-AE36-59EF-46D3-33793AA87782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548640" y="2011680"/>
            <a:ext cx="571104" cy="105267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3F6CFF3-FB6E-4858-74E3-11914B352676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6671505" y="2459262"/>
            <a:ext cx="32175" cy="1020297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DBDB0E79-90C1-D78F-2F1E-E7EEE62BB9B2}"/>
              </a:ext>
            </a:extLst>
          </p:cNvPr>
          <p:cNvSpPr/>
          <p:nvPr/>
        </p:nvSpPr>
        <p:spPr>
          <a:xfrm>
            <a:off x="8949758" y="407852"/>
            <a:ext cx="175048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</a:rPr>
              <a:t>Interface with the BP</a:t>
            </a:r>
            <a:endParaRPr lang="en-US" sz="1200" b="1" dirty="0">
              <a:ln w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2BFA359-EA0A-265A-14BA-2579C0C3CE3A}"/>
              </a:ext>
            </a:extLst>
          </p:cNvPr>
          <p:cNvSpPr/>
          <p:nvPr/>
        </p:nvSpPr>
        <p:spPr>
          <a:xfrm>
            <a:off x="6161736" y="4583003"/>
            <a:ext cx="1083886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</a:rPr>
              <a:t>Pulley Block</a:t>
            </a:r>
            <a:endParaRPr lang="en-US" sz="1200" b="1" dirty="0">
              <a:ln w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8215B78-D88C-8205-60F6-5E8E7E113319}"/>
              </a:ext>
            </a:extLst>
          </p:cNvPr>
          <p:cNvSpPr/>
          <p:nvPr/>
        </p:nvSpPr>
        <p:spPr>
          <a:xfrm>
            <a:off x="289565" y="5188729"/>
            <a:ext cx="50557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dirty="0">
                <a:ln w="0"/>
                <a:solidFill>
                  <a:srgbClr val="0070C0"/>
                </a:solidFill>
              </a:rPr>
              <a:t>On the first mock-up, it was difficult to manipulate the rope due to the high friction at the pulleys, and the absence of the proper BP interface. </a:t>
            </a:r>
          </a:p>
        </p:txBody>
      </p:sp>
    </p:spTree>
    <p:extLst>
      <p:ext uri="{BB962C8B-B14F-4D97-AF65-F5344CB8AC3E}">
        <p14:creationId xmlns:p14="http://schemas.microsoft.com/office/powerpoint/2010/main" val="541293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0A15E-55F0-7D8F-6D21-EF44E9CB6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A0D39D-4854-DBD9-FA31-C89EBA4447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40" t="6234" r="6963"/>
          <a:stretch/>
        </p:blipFill>
        <p:spPr>
          <a:xfrm>
            <a:off x="483065" y="338475"/>
            <a:ext cx="4650939" cy="395994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E2A735-92D0-1746-FF18-9C346C4C47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543" t="22222" r="27190" b="24925"/>
          <a:stretch/>
        </p:blipFill>
        <p:spPr>
          <a:xfrm>
            <a:off x="7467843" y="338475"/>
            <a:ext cx="4322310" cy="3959942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727CD31-425C-D4F1-0EF3-73EC2DE5A26C}"/>
              </a:ext>
            </a:extLst>
          </p:cNvPr>
          <p:cNvSpPr/>
          <p:nvPr/>
        </p:nvSpPr>
        <p:spPr>
          <a:xfrm>
            <a:off x="1738447" y="141685"/>
            <a:ext cx="184089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70C0"/>
                </a:solidFill>
              </a:rPr>
              <a:t>Position 1: Support up</a:t>
            </a:r>
            <a:endParaRPr lang="en-US" sz="1200" b="1" dirty="0">
              <a:ln w="0"/>
              <a:solidFill>
                <a:srgbClr val="0070C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6033707-2CF1-90AE-602B-DF848B3D73CD}"/>
              </a:ext>
            </a:extLst>
          </p:cNvPr>
          <p:cNvSpPr/>
          <p:nvPr/>
        </p:nvSpPr>
        <p:spPr>
          <a:xfrm>
            <a:off x="8463166" y="141684"/>
            <a:ext cx="233166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70C0"/>
                </a:solidFill>
              </a:rPr>
              <a:t>Position 2: Support retracted</a:t>
            </a:r>
            <a:endParaRPr lang="en-US" sz="1200" b="1" dirty="0">
              <a:ln w="0"/>
              <a:solidFill>
                <a:srgbClr val="0070C0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1BDB03-5172-58F8-A96E-4DB538C22042}"/>
              </a:ext>
            </a:extLst>
          </p:cNvPr>
          <p:cNvSpPr/>
          <p:nvPr/>
        </p:nvSpPr>
        <p:spPr>
          <a:xfrm>
            <a:off x="3579337" y="-35372"/>
            <a:ext cx="516154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 w="0"/>
                <a:solidFill>
                  <a:srgbClr val="0070C0"/>
                </a:solidFill>
                <a:latin typeface="+mj-lt"/>
              </a:rPr>
              <a:t>Mock-up</a:t>
            </a:r>
            <a:r>
              <a:rPr lang="en-US" sz="2000" b="1" dirty="0">
                <a:ln w="0"/>
                <a:solidFill>
                  <a:srgbClr val="0070C0"/>
                </a:solidFill>
                <a:latin typeface="+mj-lt"/>
              </a:rPr>
              <a:t>: Ropes routing</a:t>
            </a:r>
            <a:endParaRPr lang="en-US" sz="2000" b="1" cap="none" spc="0" dirty="0">
              <a:ln w="0"/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785AE0-59CA-7E16-4E19-B741179230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78" t="27579" r="10311" b="16140"/>
          <a:stretch/>
        </p:blipFill>
        <p:spPr>
          <a:xfrm>
            <a:off x="73205" y="3497263"/>
            <a:ext cx="1979770" cy="295125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A2EFA73-6FC8-486E-DC38-E31D3AE9ABB3}"/>
              </a:ext>
            </a:extLst>
          </p:cNvPr>
          <p:cNvCxnSpPr>
            <a:cxnSpLocks/>
            <a:endCxn id="12" idx="0"/>
          </p:cNvCxnSpPr>
          <p:nvPr/>
        </p:nvCxnSpPr>
        <p:spPr>
          <a:xfrm flipH="1">
            <a:off x="1063090" y="2141466"/>
            <a:ext cx="134479" cy="1355797"/>
          </a:xfrm>
          <a:prstGeom prst="straightConnector1">
            <a:avLst/>
          </a:prstGeom>
          <a:ln w="38100">
            <a:solidFill>
              <a:schemeClr val="tx1">
                <a:lumMod val="95000"/>
                <a:lumOff val="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994E5A77-DD6A-7B68-6BEA-10783C37A49A}"/>
              </a:ext>
            </a:extLst>
          </p:cNvPr>
          <p:cNvSpPr/>
          <p:nvPr/>
        </p:nvSpPr>
        <p:spPr>
          <a:xfrm>
            <a:off x="2137850" y="5174164"/>
            <a:ext cx="3935785" cy="92333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dirty="0">
                <a:ln w="0"/>
                <a:solidFill>
                  <a:srgbClr val="0070C0"/>
                </a:solidFill>
              </a:rPr>
              <a:t>1. High friction due to the small radius of the carabiner and the cables crossing.</a:t>
            </a:r>
            <a:br>
              <a:rPr lang="en-US" dirty="0">
                <a:ln w="0"/>
                <a:solidFill>
                  <a:srgbClr val="0070C0"/>
                </a:solidFill>
              </a:rPr>
            </a:br>
            <a:r>
              <a:rPr lang="en-US" dirty="0">
                <a:ln w="0"/>
                <a:solidFill>
                  <a:srgbClr val="0070C0"/>
                </a:solidFill>
              </a:rPr>
              <a:t>It was replaced with a ceramic ring.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B09A1B7-0038-9FA3-59AA-AB1F5CEFD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006" t="47629" r="38421" b="26261"/>
          <a:stretch/>
        </p:blipFill>
        <p:spPr>
          <a:xfrm>
            <a:off x="4676963" y="2684591"/>
            <a:ext cx="2669170" cy="221738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58FEB9D-0C59-E31F-835A-EABB20EAD2FE}"/>
              </a:ext>
            </a:extLst>
          </p:cNvPr>
          <p:cNvSpPr/>
          <p:nvPr/>
        </p:nvSpPr>
        <p:spPr>
          <a:xfrm>
            <a:off x="1958585" y="2023478"/>
            <a:ext cx="1572823" cy="1008789"/>
          </a:xfrm>
          <a:prstGeom prst="rect">
            <a:avLst/>
          </a:prstGeom>
          <a:noFill/>
          <a:ln w="28575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2C94C6A-E51F-A123-3D16-AF7A9CEE872A}"/>
              </a:ext>
            </a:extLst>
          </p:cNvPr>
          <p:cNvSpPr/>
          <p:nvPr/>
        </p:nvSpPr>
        <p:spPr>
          <a:xfrm rot="20955529">
            <a:off x="5433587" y="3924586"/>
            <a:ext cx="207763" cy="469177"/>
          </a:xfrm>
          <a:prstGeom prst="roundRect">
            <a:avLst/>
          </a:prstGeom>
          <a:noFill/>
          <a:ln w="28575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C6FA40-C409-413D-4284-5E562E2CBE33}"/>
              </a:ext>
            </a:extLst>
          </p:cNvPr>
          <p:cNvSpPr/>
          <p:nvPr/>
        </p:nvSpPr>
        <p:spPr>
          <a:xfrm rot="584284">
            <a:off x="6541310" y="3806997"/>
            <a:ext cx="207763" cy="535670"/>
          </a:xfrm>
          <a:prstGeom prst="roundRect">
            <a:avLst/>
          </a:prstGeom>
          <a:noFill/>
          <a:ln w="28575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C97562D7-A077-B2DC-6848-893C2D35761C}"/>
              </a:ext>
            </a:extLst>
          </p:cNvPr>
          <p:cNvSpPr/>
          <p:nvPr/>
        </p:nvSpPr>
        <p:spPr>
          <a:xfrm>
            <a:off x="5460905" y="4179324"/>
            <a:ext cx="196298" cy="17705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699FFE5F-B0B9-4D47-23CF-97FE5440A479}"/>
              </a:ext>
            </a:extLst>
          </p:cNvPr>
          <p:cNvSpPr/>
          <p:nvPr/>
        </p:nvSpPr>
        <p:spPr>
          <a:xfrm>
            <a:off x="6508751" y="4179322"/>
            <a:ext cx="196298" cy="17705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20ECA7F-5852-EB98-AEAD-36E0998C27B6}"/>
              </a:ext>
            </a:extLst>
          </p:cNvPr>
          <p:cNvCxnSpPr/>
          <p:nvPr/>
        </p:nvCxnSpPr>
        <p:spPr>
          <a:xfrm>
            <a:off x="5391686" y="4179323"/>
            <a:ext cx="1363899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DCF6FAD-2502-5D50-B8C1-BBACA69B5F02}"/>
              </a:ext>
            </a:extLst>
          </p:cNvPr>
          <p:cNvCxnSpPr>
            <a:cxnSpLocks/>
          </p:cNvCxnSpPr>
          <p:nvPr/>
        </p:nvCxnSpPr>
        <p:spPr>
          <a:xfrm>
            <a:off x="5391686" y="4179322"/>
            <a:ext cx="0" cy="677023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DF7DDC6-C5A4-D031-81E5-9C9695B52280}"/>
              </a:ext>
            </a:extLst>
          </p:cNvPr>
          <p:cNvCxnSpPr>
            <a:cxnSpLocks/>
          </p:cNvCxnSpPr>
          <p:nvPr/>
        </p:nvCxnSpPr>
        <p:spPr>
          <a:xfrm>
            <a:off x="6755585" y="4179322"/>
            <a:ext cx="69218" cy="624226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72F9390-EE37-61B3-6AE2-6438B14D4E94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3531408" y="2527873"/>
            <a:ext cx="1188076" cy="1381462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EFE05AEF-9F5B-2610-271A-486F14E58A7F}"/>
              </a:ext>
            </a:extLst>
          </p:cNvPr>
          <p:cNvSpPr/>
          <p:nvPr/>
        </p:nvSpPr>
        <p:spPr>
          <a:xfrm>
            <a:off x="7418015" y="5068698"/>
            <a:ext cx="4322310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dirty="0">
                <a:ln w="0"/>
                <a:solidFill>
                  <a:srgbClr val="0070C0"/>
                </a:solidFill>
              </a:rPr>
              <a:t>2. Couldn’t pass the cable between the swing pulleys without touching the support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C8BA6AD-D848-BB5B-5C71-1EE3625F48EF}"/>
              </a:ext>
            </a:extLst>
          </p:cNvPr>
          <p:cNvSpPr/>
          <p:nvPr/>
        </p:nvSpPr>
        <p:spPr>
          <a:xfrm>
            <a:off x="782156" y="3572306"/>
            <a:ext cx="31451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u="sng" dirty="0">
                <a:ln w="0"/>
              </a:rPr>
              <a:t>1</a:t>
            </a:r>
            <a:endParaRPr lang="en-US" b="1" u="sng" dirty="0">
              <a:ln w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F6E7A1C-4B8B-523E-5C63-F7B04CBFE786}"/>
              </a:ext>
            </a:extLst>
          </p:cNvPr>
          <p:cNvSpPr/>
          <p:nvPr/>
        </p:nvSpPr>
        <p:spPr>
          <a:xfrm>
            <a:off x="5785224" y="2695092"/>
            <a:ext cx="31451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u="sng" dirty="0">
                <a:ln w="0"/>
              </a:rPr>
              <a:t>2</a:t>
            </a:r>
            <a:endParaRPr lang="en-US" b="1" u="sng" dirty="0">
              <a:ln w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10BA79-5AEF-DA97-6FEF-DEF50D4D006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542" t="33164" r="18088" b="43115"/>
          <a:stretch/>
        </p:blipFill>
        <p:spPr>
          <a:xfrm>
            <a:off x="6705050" y="589616"/>
            <a:ext cx="1377066" cy="1388421"/>
          </a:xfrm>
          <a:prstGeom prst="rect">
            <a:avLst/>
          </a:prstGeom>
          <a:ln w="6350">
            <a:solidFill>
              <a:srgbClr val="FFFF00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C56FD48-A27B-6726-AE13-799358FF4359}"/>
              </a:ext>
            </a:extLst>
          </p:cNvPr>
          <p:cNvSpPr/>
          <p:nvPr/>
        </p:nvSpPr>
        <p:spPr>
          <a:xfrm>
            <a:off x="10955101" y="2451181"/>
            <a:ext cx="238701" cy="321107"/>
          </a:xfrm>
          <a:prstGeom prst="rect">
            <a:avLst/>
          </a:prstGeom>
          <a:noFill/>
          <a:ln w="28575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61061D5-1EB8-EEC6-3BE0-5417FCEC0DB3}"/>
              </a:ext>
            </a:extLst>
          </p:cNvPr>
          <p:cNvCxnSpPr>
            <a:cxnSpLocks/>
            <a:stCxn id="3" idx="1"/>
            <a:endCxn id="2" idx="3"/>
          </p:cNvCxnSpPr>
          <p:nvPr/>
        </p:nvCxnSpPr>
        <p:spPr>
          <a:xfrm flipH="1" flipV="1">
            <a:off x="8082116" y="1283827"/>
            <a:ext cx="2872985" cy="1327908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464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71C1F-2D7D-2A66-6931-9FF38EBC2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7" name="ba6a94e1-9794-427e-ad11-f3d128107d06">
            <a:hlinkClick r:id="" action="ppaction://media"/>
            <a:extLst>
              <a:ext uri="{FF2B5EF4-FFF2-40B4-BE49-F238E27FC236}">
                <a16:creationId xmlns:a16="http://schemas.microsoft.com/office/drawing/2014/main" id="{E3CFF91A-7AC2-C25D-4054-D5C87F83822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449055" y="806897"/>
            <a:ext cx="8742945" cy="491790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B367394-C662-6B6F-5B1A-2801989C4E3B}"/>
              </a:ext>
            </a:extLst>
          </p:cNvPr>
          <p:cNvSpPr/>
          <p:nvPr/>
        </p:nvSpPr>
        <p:spPr>
          <a:xfrm>
            <a:off x="3449055" y="72188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Mock-up: Movement test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0C6EAF-1394-4F48-5201-E42AAFD19C96}"/>
              </a:ext>
            </a:extLst>
          </p:cNvPr>
          <p:cNvSpPr/>
          <p:nvPr/>
        </p:nvSpPr>
        <p:spPr>
          <a:xfrm>
            <a:off x="24744" y="1311992"/>
            <a:ext cx="3378315" cy="3693319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n w="0"/>
                <a:solidFill>
                  <a:srgbClr val="0070C0"/>
                </a:solidFill>
              </a:rPr>
              <a:t>Smooth movement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n w="0"/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n w="0"/>
                <a:solidFill>
                  <a:srgbClr val="0070C0"/>
                </a:solidFill>
              </a:rPr>
              <a:t>The support moves in the same plane – no lateral movements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n w="0"/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n w="0"/>
                <a:solidFill>
                  <a:srgbClr val="0070C0"/>
                </a:solidFill>
              </a:rPr>
              <a:t>Synchronization is important for a proper movement.</a:t>
            </a:r>
            <a:br>
              <a:rPr lang="en-US" dirty="0">
                <a:ln w="0"/>
                <a:solidFill>
                  <a:srgbClr val="0070C0"/>
                </a:solidFill>
              </a:rPr>
            </a:br>
            <a:r>
              <a:rPr lang="en-US" dirty="0">
                <a:ln w="0"/>
                <a:solidFill>
                  <a:srgbClr val="0070C0"/>
                </a:solidFill>
              </a:rPr>
              <a:t>Three people will need to communicate during the installation . Two on the towers and one observing from a Scissor lift.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663515-291B-51EA-E7C0-B9A3824A5D08}"/>
              </a:ext>
            </a:extLst>
          </p:cNvPr>
          <p:cNvSpPr/>
          <p:nvPr/>
        </p:nvSpPr>
        <p:spPr>
          <a:xfrm>
            <a:off x="162731" y="595408"/>
            <a:ext cx="310611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cap="none" spc="0" dirty="0">
                <a:ln w="0"/>
                <a:solidFill>
                  <a:srgbClr val="0070C0"/>
                </a:solidFill>
                <a:latin typeface="+mj-lt"/>
              </a:rPr>
              <a:t>Observations</a:t>
            </a:r>
          </a:p>
        </p:txBody>
      </p:sp>
    </p:spTree>
    <p:extLst>
      <p:ext uri="{BB962C8B-B14F-4D97-AF65-F5344CB8AC3E}">
        <p14:creationId xmlns:p14="http://schemas.microsoft.com/office/powerpoint/2010/main" val="2777398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1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66667" mute="1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31F2BE-31CB-D6AD-5E0D-601AC04AB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" name="Picture 4" descr="A drawing of a blue ball with yellow and green parts&#10;&#10;Description automatically generated">
            <a:extLst>
              <a:ext uri="{FF2B5EF4-FFF2-40B4-BE49-F238E27FC236}">
                <a16:creationId xmlns:a16="http://schemas.microsoft.com/office/drawing/2014/main" id="{41DCCBFC-23DF-1674-8996-4C22F92F31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6" r="13971"/>
          <a:stretch/>
        </p:blipFill>
        <p:spPr>
          <a:xfrm>
            <a:off x="7900792" y="479861"/>
            <a:ext cx="2415623" cy="182590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5F01C4-597E-2241-24C9-C89B837232D6}"/>
              </a:ext>
            </a:extLst>
          </p:cNvPr>
          <p:cNvSpPr/>
          <p:nvPr/>
        </p:nvSpPr>
        <p:spPr>
          <a:xfrm>
            <a:off x="3449055" y="72188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Mock-up: improvements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67FCFD-3728-42C7-646C-67DF2C2F0831}"/>
              </a:ext>
            </a:extLst>
          </p:cNvPr>
          <p:cNvSpPr/>
          <p:nvPr/>
        </p:nvSpPr>
        <p:spPr>
          <a:xfrm>
            <a:off x="629478" y="1069650"/>
            <a:ext cx="6811618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dirty="0">
                <a:ln w="0"/>
                <a:solidFill>
                  <a:srgbClr val="0070C0"/>
                </a:solidFill>
              </a:rPr>
              <a:t>1. Extension of the swing plates, allowing the retraction rope to pass without touching the main support.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203BDA-EFF8-7650-41F7-7E1BBA4C0D04}"/>
              </a:ext>
            </a:extLst>
          </p:cNvPr>
          <p:cNvSpPr/>
          <p:nvPr/>
        </p:nvSpPr>
        <p:spPr>
          <a:xfrm>
            <a:off x="8441977" y="2015103"/>
            <a:ext cx="1268296" cy="2308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00" b="1" dirty="0">
                <a:ln w="0"/>
                <a:solidFill>
                  <a:srgbClr val="0070C0"/>
                </a:solidFill>
              </a:rPr>
              <a:t>Extended Swing plates</a:t>
            </a:r>
            <a:endParaRPr lang="en-US" sz="800" b="1" dirty="0">
              <a:ln w="0"/>
              <a:solidFill>
                <a:srgbClr val="0070C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D7E994A-DBD6-63CC-DAC3-11B376D8B1CD}"/>
              </a:ext>
            </a:extLst>
          </p:cNvPr>
          <p:cNvCxnSpPr>
            <a:cxnSpLocks/>
          </p:cNvCxnSpPr>
          <p:nvPr/>
        </p:nvCxnSpPr>
        <p:spPr>
          <a:xfrm flipH="1" flipV="1">
            <a:off x="9634580" y="1712972"/>
            <a:ext cx="75693" cy="4249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6C5DC3E-03B3-3F03-E3F0-AC972E38864A}"/>
              </a:ext>
            </a:extLst>
          </p:cNvPr>
          <p:cNvCxnSpPr>
            <a:cxnSpLocks/>
          </p:cNvCxnSpPr>
          <p:nvPr/>
        </p:nvCxnSpPr>
        <p:spPr>
          <a:xfrm flipV="1">
            <a:off x="8441977" y="1666771"/>
            <a:ext cx="0" cy="4596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metal wheel with a metal wheel&#10;&#10;Description automatically generated with medium confidence">
            <a:extLst>
              <a:ext uri="{FF2B5EF4-FFF2-40B4-BE49-F238E27FC236}">
                <a16:creationId xmlns:a16="http://schemas.microsoft.com/office/drawing/2014/main" id="{FB409E3B-64DA-1E0E-7E31-85FA01B65B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06" t="22682" r="34048" b="30267"/>
          <a:stretch/>
        </p:blipFill>
        <p:spPr>
          <a:xfrm>
            <a:off x="10632000" y="2443726"/>
            <a:ext cx="1327785" cy="151958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EEF2E0F-8D27-9C96-7EDD-13DC999AAB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542" t="33164" r="18088" b="43115"/>
          <a:stretch/>
        </p:blipFill>
        <p:spPr>
          <a:xfrm>
            <a:off x="7831339" y="2387560"/>
            <a:ext cx="1556394" cy="1569228"/>
          </a:xfrm>
          <a:prstGeom prst="rect">
            <a:avLst/>
          </a:prstGeom>
        </p:spPr>
      </p:pic>
      <p:sp>
        <p:nvSpPr>
          <p:cNvPr id="19" name="Arrow: Right 18">
            <a:extLst>
              <a:ext uri="{FF2B5EF4-FFF2-40B4-BE49-F238E27FC236}">
                <a16:creationId xmlns:a16="http://schemas.microsoft.com/office/drawing/2014/main" id="{D0F373D0-2E11-A3FC-706B-FCB6535A1B23}"/>
              </a:ext>
            </a:extLst>
          </p:cNvPr>
          <p:cNvSpPr/>
          <p:nvPr/>
        </p:nvSpPr>
        <p:spPr>
          <a:xfrm>
            <a:off x="9667058" y="3027443"/>
            <a:ext cx="685617" cy="20057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71DEE84-B5B5-B8AF-E643-ACA1BA9377BC}"/>
              </a:ext>
            </a:extLst>
          </p:cNvPr>
          <p:cNvSpPr/>
          <p:nvPr/>
        </p:nvSpPr>
        <p:spPr>
          <a:xfrm>
            <a:off x="629478" y="2943066"/>
            <a:ext cx="6811618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dirty="0">
                <a:ln w="0"/>
                <a:solidFill>
                  <a:srgbClr val="0070C0"/>
                </a:solidFill>
              </a:rPr>
              <a:t>2. Machining of Teflon ring with a wire retainer.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6BD981-2171-BC9C-219C-668CCC31F527}"/>
              </a:ext>
            </a:extLst>
          </p:cNvPr>
          <p:cNvSpPr/>
          <p:nvPr/>
        </p:nvSpPr>
        <p:spPr>
          <a:xfrm>
            <a:off x="629478" y="4652493"/>
            <a:ext cx="6811618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dirty="0">
                <a:ln w="0"/>
                <a:solidFill>
                  <a:srgbClr val="0070C0"/>
                </a:solidFill>
              </a:rPr>
              <a:t>3. Modification of 2 pulleys block to have two pulleys in the same plane avoiding the cables crossing.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8C72D7F-EC0F-9724-E9A8-51CD31D26EAC}"/>
              </a:ext>
            </a:extLst>
          </p:cNvPr>
          <p:cNvSpPr/>
          <p:nvPr/>
        </p:nvSpPr>
        <p:spPr>
          <a:xfrm>
            <a:off x="629478" y="5869698"/>
            <a:ext cx="6811618" cy="3693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dirty="0">
                <a:ln w="0"/>
                <a:solidFill>
                  <a:srgbClr val="0070C0"/>
                </a:solidFill>
              </a:rPr>
              <a:t>4. Radiation test for the rope. Karlsruhe?</a:t>
            </a:r>
          </a:p>
        </p:txBody>
      </p:sp>
      <p:pic>
        <p:nvPicPr>
          <p:cNvPr id="28" name="Picture 27" descr="A blue and red machine with silver discs&#10;&#10;Description automatically generated">
            <a:extLst>
              <a:ext uri="{FF2B5EF4-FFF2-40B4-BE49-F238E27FC236}">
                <a16:creationId xmlns:a16="http://schemas.microsoft.com/office/drawing/2014/main" id="{208A6166-A679-B5E7-4A4B-C11E828B499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68" t="21897" r="32480" b="5148"/>
          <a:stretch/>
        </p:blipFill>
        <p:spPr>
          <a:xfrm>
            <a:off x="7691305" y="4139252"/>
            <a:ext cx="1438593" cy="1738335"/>
          </a:xfrm>
          <a:prstGeom prst="rect">
            <a:avLst/>
          </a:prstGeom>
        </p:spPr>
      </p:pic>
      <p:pic>
        <p:nvPicPr>
          <p:cNvPr id="30" name="Picture 29" descr="A yellow and grey metal object&#10;&#10;Description automatically generated">
            <a:extLst>
              <a:ext uri="{FF2B5EF4-FFF2-40B4-BE49-F238E27FC236}">
                <a16:creationId xmlns:a16="http://schemas.microsoft.com/office/drawing/2014/main" id="{2DA1BD19-8D26-6103-5C57-1772B003C56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29" t="21897" r="32838" b="25657"/>
          <a:stretch/>
        </p:blipFill>
        <p:spPr>
          <a:xfrm>
            <a:off x="10009866" y="4187412"/>
            <a:ext cx="1949919" cy="1642014"/>
          </a:xfrm>
          <a:prstGeom prst="rect">
            <a:avLst/>
          </a:prstGeom>
        </p:spPr>
      </p:pic>
      <p:sp>
        <p:nvSpPr>
          <p:cNvPr id="31" name="Arrow: Right 30">
            <a:extLst>
              <a:ext uri="{FF2B5EF4-FFF2-40B4-BE49-F238E27FC236}">
                <a16:creationId xmlns:a16="http://schemas.microsoft.com/office/drawing/2014/main" id="{40385535-54B5-A90A-9658-6CD141E321A9}"/>
              </a:ext>
            </a:extLst>
          </p:cNvPr>
          <p:cNvSpPr/>
          <p:nvPr/>
        </p:nvSpPr>
        <p:spPr>
          <a:xfrm>
            <a:off x="9324249" y="4908130"/>
            <a:ext cx="685617" cy="20057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FADEFAC-92EA-8CD0-D28F-6637360DE36A}"/>
              </a:ext>
            </a:extLst>
          </p:cNvPr>
          <p:cNvSpPr/>
          <p:nvPr/>
        </p:nvSpPr>
        <p:spPr>
          <a:xfrm>
            <a:off x="10706083" y="1880928"/>
            <a:ext cx="1179618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400" b="1" dirty="0">
                <a:ln w="0"/>
                <a:solidFill>
                  <a:srgbClr val="0070C0"/>
                </a:solidFill>
              </a:rPr>
              <a:t>Wire retainer</a:t>
            </a:r>
            <a:endParaRPr lang="en-US" sz="1200" b="1" dirty="0">
              <a:ln w="0"/>
              <a:solidFill>
                <a:srgbClr val="0070C0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EE366DE-A065-471F-3199-0326A05E57AA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11214674" y="2188705"/>
            <a:ext cx="81218" cy="390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226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0EB6D-6AA4-23BD-32F5-67F702CCA8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5234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rgbClr val="0070C0"/>
                </a:solidFill>
              </a:rPr>
              <a:t>Back-up </a:t>
            </a:r>
            <a:endParaRPr lang="en-GB" sz="7200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915FE-1B3D-CD9F-FE52-5FEA815DC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635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2F349D-F1F1-49ED-2851-F483BA10A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85C49-6D32-4F1A-A872-4B15B4F23498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6" name="Picture 5" descr="A circular object with green railings&#10;&#10;Description automatically generated">
            <a:extLst>
              <a:ext uri="{FF2B5EF4-FFF2-40B4-BE49-F238E27FC236}">
                <a16:creationId xmlns:a16="http://schemas.microsoft.com/office/drawing/2014/main" id="{B80D4320-D08A-82D8-A61A-9CEDA25787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5" r="10295" b="12906"/>
          <a:stretch/>
        </p:blipFill>
        <p:spPr>
          <a:xfrm>
            <a:off x="1123194" y="497243"/>
            <a:ext cx="9667445" cy="590945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A7CB35B-D378-FAF2-241B-3DEC3F8DC08F}"/>
              </a:ext>
            </a:extLst>
          </p:cNvPr>
          <p:cNvSpPr/>
          <p:nvPr/>
        </p:nvSpPr>
        <p:spPr>
          <a:xfrm>
            <a:off x="3515226" y="-81587"/>
            <a:ext cx="5161545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>
                <a:ln w="0"/>
                <a:solidFill>
                  <a:srgbClr val="0070C0"/>
                </a:solidFill>
                <a:latin typeface="+mj-lt"/>
              </a:rPr>
              <a:t>Support design overview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48301C6-D332-4C29-8B91-FCC45CA2C71F}"/>
              </a:ext>
            </a:extLst>
          </p:cNvPr>
          <p:cNvSpPr/>
          <p:nvPr/>
        </p:nvSpPr>
        <p:spPr>
          <a:xfrm>
            <a:off x="5235684" y="2623432"/>
            <a:ext cx="1236236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Guide point on RE2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8DC3DEE-39FB-A8FC-23E6-2FE5F1418C3B}"/>
              </a:ext>
            </a:extLst>
          </p:cNvPr>
          <p:cNvSpPr/>
          <p:nvPr/>
        </p:nvSpPr>
        <p:spPr>
          <a:xfrm>
            <a:off x="5198932" y="3846435"/>
            <a:ext cx="1445709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Guide points on GE21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A5A238-D4F2-7B78-C263-DC51F261814D}"/>
              </a:ext>
            </a:extLst>
          </p:cNvPr>
          <p:cNvSpPr/>
          <p:nvPr/>
        </p:nvSpPr>
        <p:spPr>
          <a:xfrm>
            <a:off x="5198535" y="1191607"/>
            <a:ext cx="1516762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Control points (winches)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1114B-462B-C7CF-540C-118B68FC6389}"/>
              </a:ext>
            </a:extLst>
          </p:cNvPr>
          <p:cNvSpPr/>
          <p:nvPr/>
        </p:nvSpPr>
        <p:spPr>
          <a:xfrm>
            <a:off x="3948101" y="4029518"/>
            <a:ext cx="371659" cy="3070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41C75A-CF00-953C-C1EA-7930A8BCABD8}"/>
              </a:ext>
            </a:extLst>
          </p:cNvPr>
          <p:cNvSpPr/>
          <p:nvPr/>
        </p:nvSpPr>
        <p:spPr>
          <a:xfrm>
            <a:off x="5049854" y="4899468"/>
            <a:ext cx="371659" cy="3070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C8FF33-4E3C-5C35-1984-0FA05BCA9DE1}"/>
              </a:ext>
            </a:extLst>
          </p:cNvPr>
          <p:cNvSpPr/>
          <p:nvPr/>
        </p:nvSpPr>
        <p:spPr>
          <a:xfrm>
            <a:off x="7532930" y="3975631"/>
            <a:ext cx="371659" cy="3070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2E2EF4-37C9-DFA9-A823-A82E856A5E71}"/>
              </a:ext>
            </a:extLst>
          </p:cNvPr>
          <p:cNvSpPr/>
          <p:nvPr/>
        </p:nvSpPr>
        <p:spPr>
          <a:xfrm>
            <a:off x="6463422" y="4865969"/>
            <a:ext cx="371659" cy="30700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42F5AC-0851-2F14-1AAD-35A633CDC6D9}"/>
              </a:ext>
            </a:extLst>
          </p:cNvPr>
          <p:cNvSpPr/>
          <p:nvPr/>
        </p:nvSpPr>
        <p:spPr>
          <a:xfrm>
            <a:off x="1857493" y="2556109"/>
            <a:ext cx="574203" cy="4889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F8B76DB-DA8F-E019-7E43-156EFE299042}"/>
              </a:ext>
            </a:extLst>
          </p:cNvPr>
          <p:cNvSpPr/>
          <p:nvPr/>
        </p:nvSpPr>
        <p:spPr>
          <a:xfrm>
            <a:off x="9299701" y="2556109"/>
            <a:ext cx="574203" cy="4889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0D8B812-1693-4A66-D37B-F2A9BED66985}"/>
              </a:ext>
            </a:extLst>
          </p:cNvPr>
          <p:cNvCxnSpPr>
            <a:cxnSpLocks/>
            <a:stCxn id="9" idx="2"/>
            <a:endCxn id="13" idx="0"/>
          </p:cNvCxnSpPr>
          <p:nvPr/>
        </p:nvCxnSpPr>
        <p:spPr>
          <a:xfrm flipH="1">
            <a:off x="5235684" y="4100351"/>
            <a:ext cx="686103" cy="79911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45476D5-F17B-7B3D-86EB-9AEDC1DEBB9A}"/>
              </a:ext>
            </a:extLst>
          </p:cNvPr>
          <p:cNvCxnSpPr>
            <a:cxnSpLocks/>
            <a:stCxn id="9" idx="2"/>
            <a:endCxn id="15" idx="1"/>
          </p:cNvCxnSpPr>
          <p:nvPr/>
        </p:nvCxnSpPr>
        <p:spPr>
          <a:xfrm>
            <a:off x="5921787" y="4100351"/>
            <a:ext cx="541635" cy="91912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E3A5CD3-09CC-F383-E1A0-F76135BDC5AF}"/>
              </a:ext>
            </a:extLst>
          </p:cNvPr>
          <p:cNvCxnSpPr>
            <a:cxnSpLocks/>
            <a:stCxn id="8" idx="2"/>
            <a:endCxn id="12" idx="3"/>
          </p:cNvCxnSpPr>
          <p:nvPr/>
        </p:nvCxnSpPr>
        <p:spPr>
          <a:xfrm flipH="1">
            <a:off x="4319760" y="2877348"/>
            <a:ext cx="1534042" cy="1305675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9BBD9BA-7421-C3AF-48CA-1D025F4D760B}"/>
              </a:ext>
            </a:extLst>
          </p:cNvPr>
          <p:cNvCxnSpPr>
            <a:cxnSpLocks/>
            <a:stCxn id="8" idx="2"/>
            <a:endCxn id="14" idx="1"/>
          </p:cNvCxnSpPr>
          <p:nvPr/>
        </p:nvCxnSpPr>
        <p:spPr>
          <a:xfrm>
            <a:off x="5853802" y="2877348"/>
            <a:ext cx="1679128" cy="125178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2A86C45-5FAD-117D-EBE9-E822B40D3D99}"/>
              </a:ext>
            </a:extLst>
          </p:cNvPr>
          <p:cNvCxnSpPr>
            <a:cxnSpLocks/>
            <a:stCxn id="10" idx="2"/>
            <a:endCxn id="16" idx="3"/>
          </p:cNvCxnSpPr>
          <p:nvPr/>
        </p:nvCxnSpPr>
        <p:spPr>
          <a:xfrm flipH="1">
            <a:off x="2431696" y="1445523"/>
            <a:ext cx="3525220" cy="135507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CD49CEB-3527-A3BC-432A-469A79A7C323}"/>
              </a:ext>
            </a:extLst>
          </p:cNvPr>
          <p:cNvCxnSpPr>
            <a:cxnSpLocks/>
            <a:stCxn id="10" idx="2"/>
            <a:endCxn id="17" idx="1"/>
          </p:cNvCxnSpPr>
          <p:nvPr/>
        </p:nvCxnSpPr>
        <p:spPr>
          <a:xfrm>
            <a:off x="5956916" y="1445523"/>
            <a:ext cx="3342785" cy="135507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FC8F15C0-6632-4C60-BF3F-7BEF1F45CEA6}"/>
              </a:ext>
            </a:extLst>
          </p:cNvPr>
          <p:cNvSpPr/>
          <p:nvPr/>
        </p:nvSpPr>
        <p:spPr>
          <a:xfrm>
            <a:off x="5491884" y="6161467"/>
            <a:ext cx="930063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Pulley system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2AB023D-AA06-9014-18A8-61A1D5CE58FE}"/>
              </a:ext>
            </a:extLst>
          </p:cNvPr>
          <p:cNvCxnSpPr>
            <a:cxnSpLocks/>
            <a:stCxn id="37" idx="0"/>
          </p:cNvCxnSpPr>
          <p:nvPr/>
        </p:nvCxnSpPr>
        <p:spPr>
          <a:xfrm flipH="1" flipV="1">
            <a:off x="5368413" y="5666393"/>
            <a:ext cx="588503" cy="49507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2DF098C-7341-D277-BB4A-FF27E0B35149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5956916" y="5600565"/>
            <a:ext cx="515004" cy="560902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A8EB0F30-CE7A-5474-3D18-B80EC65DB653}"/>
              </a:ext>
            </a:extLst>
          </p:cNvPr>
          <p:cNvSpPr/>
          <p:nvPr/>
        </p:nvSpPr>
        <p:spPr>
          <a:xfrm>
            <a:off x="4091324" y="5473607"/>
            <a:ext cx="848310" cy="2539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050" dirty="0">
                <a:ln w="0"/>
              </a:rPr>
              <a:t>BP interface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A319735-5D46-3CC3-DCFB-2F6DBACDC5B1}"/>
              </a:ext>
            </a:extLst>
          </p:cNvPr>
          <p:cNvCxnSpPr>
            <a:cxnSpLocks/>
            <a:stCxn id="45" idx="3"/>
          </p:cNvCxnSpPr>
          <p:nvPr/>
        </p:nvCxnSpPr>
        <p:spPr>
          <a:xfrm flipV="1">
            <a:off x="4939634" y="5528712"/>
            <a:ext cx="926330" cy="71853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299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54462</TotalTime>
  <Words>491</Words>
  <Application>Microsoft Office PowerPoint</Application>
  <PresentationFormat>Widescreen</PresentationFormat>
  <Paragraphs>88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Beam pipe rope support from YE1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Back-up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 Karaki</dc:creator>
  <cp:lastModifiedBy>Ali Karaki</cp:lastModifiedBy>
  <cp:revision>242</cp:revision>
  <cp:lastPrinted>2021-09-13T07:51:08Z</cp:lastPrinted>
  <dcterms:created xsi:type="dcterms:W3CDTF">2021-08-06T12:19:53Z</dcterms:created>
  <dcterms:modified xsi:type="dcterms:W3CDTF">2024-03-18T15:23:31Z</dcterms:modified>
</cp:coreProperties>
</file>