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22" r:id="rId3"/>
    <p:sldId id="296" r:id="rId4"/>
    <p:sldId id="265" r:id="rId6"/>
    <p:sldId id="266" r:id="rId7"/>
    <p:sldId id="273" r:id="rId8"/>
    <p:sldId id="272" r:id="rId9"/>
    <p:sldId id="274" r:id="rId10"/>
    <p:sldId id="275" r:id="rId11"/>
    <p:sldId id="278" r:id="rId12"/>
    <p:sldId id="276" r:id="rId13"/>
    <p:sldId id="277" r:id="rId14"/>
    <p:sldId id="279" r:id="rId15"/>
    <p:sldId id="287" r:id="rId16"/>
    <p:sldId id="286" r:id="rId17"/>
    <p:sldId id="282" r:id="rId18"/>
    <p:sldId id="293" r:id="rId19"/>
    <p:sldId id="294" r:id="rId20"/>
    <p:sldId id="295" r:id="rId21"/>
    <p:sldId id="256" r:id="rId22"/>
    <p:sldId id="284" r:id="rId23"/>
    <p:sldId id="288" r:id="rId24"/>
    <p:sldId id="292" r:id="rId25"/>
    <p:sldId id="289" r:id="rId26"/>
    <p:sldId id="290" r:id="rId27"/>
    <p:sldId id="291" r:id="rId28"/>
    <p:sldId id="297" r:id="rId29"/>
    <p:sldId id="298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CCECFF"/>
    <a:srgbClr val="006600"/>
    <a:srgbClr val="CC0000"/>
    <a:srgbClr val="FF0000"/>
    <a:srgbClr val="FFFFFF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826" autoAdjust="0"/>
  </p:normalViewPr>
  <p:slideViewPr>
    <p:cSldViewPr showGuides="1">
      <p:cViewPr varScale="1">
        <p:scale>
          <a:sx n="102" d="100"/>
          <a:sy n="102" d="100"/>
        </p:scale>
        <p:origin x="1326" y="108"/>
      </p:cViewPr>
      <p:guideLst>
        <p:guide orient="horz" pos="218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5" Type="http://schemas.openxmlformats.org/officeDocument/2006/relationships/image" Target="../media/image36.wmf"/><Relationship Id="rId4" Type="http://schemas.openxmlformats.org/officeDocument/2006/relationships/image" Target="../media/image35.wmf"/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2E73644-F9BB-4F57-9C96-635F1EC21C1E}" type="datetimeFigureOut">
              <a:rPr lang="en-US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  <a:endParaRPr lang="en-US" noProof="0"/>
          </a:p>
          <a:p>
            <a:pPr lvl="1"/>
            <a:r>
              <a:rPr lang="en-US" noProof="0"/>
              <a:t>Second level</a:t>
            </a:r>
            <a:endParaRPr lang="en-US" noProof="0"/>
          </a:p>
          <a:p>
            <a:pPr lvl="2"/>
            <a:r>
              <a:rPr lang="en-US" noProof="0"/>
              <a:t>Third level</a:t>
            </a:r>
            <a:endParaRPr lang="en-US" noProof="0"/>
          </a:p>
          <a:p>
            <a:pPr lvl="3"/>
            <a:r>
              <a:rPr lang="en-US" noProof="0"/>
              <a:t>Fourth level</a:t>
            </a:r>
            <a:endParaRPr lang="en-US" noProof="0"/>
          </a:p>
          <a:p>
            <a:pPr lvl="4"/>
            <a:r>
              <a:rPr lang="en-US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42D2FA1-2BDD-458E-BA69-B0F49E50328C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en-US" dirty="0" err="1"/>
              <a:t>Без</a:t>
            </a:r>
            <a:r>
              <a:rPr lang="en-US" dirty="0"/>
              <a:t> </a:t>
            </a:r>
            <a:r>
              <a:rPr lang="en-US" dirty="0" err="1"/>
              <a:t>претеривања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рећи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стандардни</a:t>
            </a:r>
            <a:r>
              <a:rPr lang="en-US" dirty="0"/>
              <a:t> </a:t>
            </a:r>
            <a:r>
              <a:rPr lang="en-US" dirty="0" err="1"/>
              <a:t>модел</a:t>
            </a:r>
            <a:r>
              <a:rPr lang="en-US" dirty="0"/>
              <a:t> </a:t>
            </a:r>
            <a:r>
              <a:rPr lang="en-US" dirty="0" err="1"/>
              <a:t>врхунац</a:t>
            </a:r>
            <a:r>
              <a:rPr lang="en-US" dirty="0"/>
              <a:t> </a:t>
            </a:r>
            <a:r>
              <a:rPr lang="en-US" dirty="0" err="1"/>
              <a:t>досадашње</a:t>
            </a:r>
            <a:r>
              <a:rPr lang="en-US" dirty="0"/>
              <a:t> </a:t>
            </a:r>
            <a:r>
              <a:rPr lang="en-US" dirty="0" err="1"/>
              <a:t>физике,па</a:t>
            </a:r>
            <a:r>
              <a:rPr lang="en-US" dirty="0"/>
              <a:t> и </a:t>
            </a:r>
            <a:r>
              <a:rPr lang="en-US" dirty="0" err="1"/>
              <a:t>егзактне</a:t>
            </a:r>
            <a:r>
              <a:rPr lang="en-US" dirty="0"/>
              <a:t> </a:t>
            </a:r>
            <a:r>
              <a:rPr lang="en-US" dirty="0" err="1"/>
              <a:t>науке</a:t>
            </a:r>
            <a:r>
              <a:rPr lang="en-US" dirty="0"/>
              <a:t> </a:t>
            </a:r>
            <a:r>
              <a:rPr lang="en-US" dirty="0" err="1"/>
              <a:t>уопште</a:t>
            </a:r>
            <a:r>
              <a:rPr lang="en-US" dirty="0"/>
              <a:t>. </a:t>
            </a:r>
            <a:r>
              <a:rPr lang="en-US" dirty="0" err="1"/>
              <a:t>Јер</a:t>
            </a:r>
            <a:r>
              <a:rPr lang="en-US" dirty="0"/>
              <a:t> </a:t>
            </a:r>
            <a:r>
              <a:rPr lang="en-US" dirty="0" err="1"/>
              <a:t>шта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задатак</a:t>
            </a:r>
            <a:r>
              <a:rPr lang="en-US" dirty="0"/>
              <a:t> </a:t>
            </a:r>
            <a:r>
              <a:rPr lang="en-US" dirty="0" err="1"/>
              <a:t>егзактне</a:t>
            </a:r>
            <a:r>
              <a:rPr lang="en-US" dirty="0"/>
              <a:t> </a:t>
            </a:r>
            <a:r>
              <a:rPr lang="en-US" dirty="0" err="1"/>
              <a:t>науке</a:t>
            </a:r>
            <a:r>
              <a:rPr lang="en-US" dirty="0"/>
              <a:t>? –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више</a:t>
            </a:r>
            <a:r>
              <a:rPr lang="en-US" dirty="0"/>
              <a:t> </a:t>
            </a:r>
            <a:r>
              <a:rPr lang="en-US" dirty="0" err="1"/>
              <a:t>различитих</a:t>
            </a:r>
            <a:r>
              <a:rPr lang="en-US" dirty="0"/>
              <a:t> </a:t>
            </a:r>
            <a:r>
              <a:rPr lang="en-US" dirty="0" err="1"/>
              <a:t>природних</a:t>
            </a:r>
            <a:r>
              <a:rPr lang="en-US" dirty="0"/>
              <a:t> </a:t>
            </a:r>
            <a:r>
              <a:rPr lang="en-US" dirty="0" err="1"/>
              <a:t>феномена</a:t>
            </a:r>
            <a:r>
              <a:rPr lang="en-US" dirty="0"/>
              <a:t> </a:t>
            </a:r>
            <a:r>
              <a:rPr lang="en-US" dirty="0" err="1"/>
              <a:t>објасни</a:t>
            </a:r>
            <a:r>
              <a:rPr lang="en-US" dirty="0"/>
              <a:t> </a:t>
            </a:r>
            <a:r>
              <a:rPr lang="en-US" dirty="0" err="1"/>
              <a:t>уз</a:t>
            </a:r>
            <a:r>
              <a:rPr lang="en-US" dirty="0"/>
              <a:t> </a:t>
            </a:r>
            <a:r>
              <a:rPr lang="en-US" dirty="0" err="1"/>
              <a:t>помоћ</a:t>
            </a:r>
            <a:r>
              <a:rPr lang="en-US" dirty="0"/>
              <a:t>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мањег</a:t>
            </a:r>
            <a:r>
              <a:rPr lang="en-US" dirty="0"/>
              <a:t> </a:t>
            </a:r>
            <a:r>
              <a:rPr lang="en-US" dirty="0" err="1"/>
              <a:t>скупа</a:t>
            </a:r>
            <a:r>
              <a:rPr lang="en-US" dirty="0"/>
              <a:t> </a:t>
            </a:r>
            <a:r>
              <a:rPr lang="en-US" dirty="0" err="1"/>
              <a:t>полазних</a:t>
            </a:r>
            <a:r>
              <a:rPr lang="en-US" dirty="0"/>
              <a:t> </a:t>
            </a:r>
            <a:r>
              <a:rPr lang="en-US" dirty="0" err="1"/>
              <a:t>претпоставки</a:t>
            </a:r>
            <a:r>
              <a:rPr lang="en-US" dirty="0"/>
              <a:t>. И </a:t>
            </a:r>
            <a:r>
              <a:rPr lang="en-US" dirty="0" err="1"/>
              <a:t>читав</a:t>
            </a:r>
            <a:r>
              <a:rPr lang="en-US" dirty="0"/>
              <a:t> </a:t>
            </a:r>
            <a:r>
              <a:rPr lang="en-US" dirty="0" err="1"/>
              <a:t>прогрес</a:t>
            </a:r>
            <a:r>
              <a:rPr lang="en-US" dirty="0"/>
              <a:t> </a:t>
            </a:r>
            <a:r>
              <a:rPr lang="en-US" dirty="0" err="1"/>
              <a:t>физике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пратити</a:t>
            </a:r>
            <a:r>
              <a:rPr lang="en-US" dirty="0"/>
              <a:t> </a:t>
            </a:r>
            <a:r>
              <a:rPr lang="en-US" dirty="0" err="1"/>
              <a:t>кроз</a:t>
            </a:r>
            <a:r>
              <a:rPr lang="en-US" dirty="0"/>
              <a:t> </a:t>
            </a:r>
            <a:r>
              <a:rPr lang="en-US" dirty="0" err="1"/>
              <a:t>ова</a:t>
            </a:r>
            <a:r>
              <a:rPr lang="en-US" dirty="0"/>
              <a:t>, </a:t>
            </a:r>
            <a:r>
              <a:rPr lang="en-US" dirty="0" err="1"/>
              <a:t>тзв</a:t>
            </a:r>
            <a:r>
              <a:rPr lang="en-US" dirty="0"/>
              <a:t>., </a:t>
            </a:r>
            <a:r>
              <a:rPr lang="en-US" dirty="0" err="1"/>
              <a:t>теоријска</a:t>
            </a:r>
            <a:r>
              <a:rPr lang="en-US" dirty="0"/>
              <a:t> “</a:t>
            </a:r>
            <a:r>
              <a:rPr lang="en-US" dirty="0" err="1"/>
              <a:t>уједињења</a:t>
            </a:r>
            <a:r>
              <a:rPr lang="en-US" dirty="0"/>
              <a:t>” – </a:t>
            </a:r>
            <a:r>
              <a:rPr lang="en-US" dirty="0" err="1"/>
              <a:t>то</a:t>
            </a:r>
            <a:r>
              <a:rPr lang="en-US" dirty="0"/>
              <a:t> </a:t>
            </a:r>
            <a:r>
              <a:rPr lang="en-US" dirty="0" err="1"/>
              <a:t>јест</a:t>
            </a:r>
            <a:r>
              <a:rPr lang="en-US" dirty="0"/>
              <a:t>, </a:t>
            </a:r>
            <a:r>
              <a:rPr lang="en-US" dirty="0" err="1"/>
              <a:t>научне</a:t>
            </a:r>
            <a:r>
              <a:rPr lang="en-US" dirty="0"/>
              <a:t> </a:t>
            </a:r>
            <a:r>
              <a:rPr lang="en-US" dirty="0" err="1"/>
              <a:t>пробоје</a:t>
            </a:r>
            <a:r>
              <a:rPr lang="en-US" dirty="0"/>
              <a:t> у </a:t>
            </a:r>
            <a:r>
              <a:rPr lang="en-US" dirty="0" err="1"/>
              <a:t>којима</a:t>
            </a:r>
            <a:r>
              <a:rPr lang="en-US" dirty="0"/>
              <a:t> </a:t>
            </a:r>
            <a:r>
              <a:rPr lang="en-US" dirty="0" err="1"/>
              <a:t>смо</a:t>
            </a:r>
            <a:r>
              <a:rPr lang="en-US" dirty="0"/>
              <a:t> </a:t>
            </a:r>
            <a:r>
              <a:rPr lang="en-US" dirty="0" err="1"/>
              <a:t>спознавали</a:t>
            </a:r>
            <a:r>
              <a:rPr lang="en-US" dirty="0"/>
              <a:t> </a:t>
            </a:r>
            <a:r>
              <a:rPr lang="en-US" dirty="0" err="1"/>
              <a:t>заједничку</a:t>
            </a:r>
            <a:r>
              <a:rPr lang="en-US" dirty="0"/>
              <a:t> </a:t>
            </a:r>
            <a:r>
              <a:rPr lang="en-US" dirty="0" err="1"/>
              <a:t>суштину</a:t>
            </a:r>
            <a:r>
              <a:rPr lang="en-US" dirty="0"/>
              <a:t> у </a:t>
            </a:r>
            <a:r>
              <a:rPr lang="en-US" dirty="0" err="1"/>
              <a:t>наизглед</a:t>
            </a:r>
            <a:r>
              <a:rPr lang="en-US" dirty="0"/>
              <a:t> </a:t>
            </a:r>
            <a:r>
              <a:rPr lang="en-US" dirty="0" err="1"/>
              <a:t>разноликим</a:t>
            </a:r>
            <a:r>
              <a:rPr lang="en-US" dirty="0"/>
              <a:t> </a:t>
            </a:r>
            <a:r>
              <a:rPr lang="en-US" dirty="0" err="1"/>
              <a:t>појавама</a:t>
            </a:r>
            <a:r>
              <a:rPr lang="en-US" dirty="0"/>
              <a:t>. </a:t>
            </a:r>
            <a:r>
              <a:rPr lang="en-US" dirty="0" err="1"/>
              <a:t>Тако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пример</a:t>
            </a:r>
            <a:r>
              <a:rPr lang="en-US" dirty="0"/>
              <a:t>, </a:t>
            </a:r>
            <a:r>
              <a:rPr lang="en-US" dirty="0" err="1"/>
              <a:t>научници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одавно</a:t>
            </a:r>
            <a:r>
              <a:rPr lang="en-US" dirty="0"/>
              <a:t> </a:t>
            </a:r>
            <a:r>
              <a:rPr lang="en-US" dirty="0" err="1"/>
              <a:t>запажали</a:t>
            </a:r>
            <a:r>
              <a:rPr lang="en-US" dirty="0"/>
              <a:t> </a:t>
            </a:r>
            <a:r>
              <a:rPr lang="en-US" dirty="0" err="1"/>
              <a:t>појаве</a:t>
            </a:r>
            <a:r>
              <a:rPr lang="en-US" dirty="0"/>
              <a:t> </a:t>
            </a:r>
            <a:r>
              <a:rPr lang="en-US" dirty="0" err="1"/>
              <a:t>везане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електростатику</a:t>
            </a:r>
            <a:r>
              <a:rPr lang="en-US" dirty="0"/>
              <a:t>,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сталне</a:t>
            </a:r>
            <a:r>
              <a:rPr lang="en-US" dirty="0"/>
              <a:t> </a:t>
            </a:r>
            <a:r>
              <a:rPr lang="en-US" dirty="0" err="1"/>
              <a:t>магнете</a:t>
            </a:r>
            <a:r>
              <a:rPr lang="en-US" dirty="0"/>
              <a:t> и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електричне</a:t>
            </a:r>
            <a:r>
              <a:rPr lang="en-US" dirty="0"/>
              <a:t> </a:t>
            </a:r>
            <a:r>
              <a:rPr lang="en-US" dirty="0" err="1"/>
              <a:t>струје</a:t>
            </a:r>
            <a:r>
              <a:rPr lang="en-US" dirty="0"/>
              <a:t>. </a:t>
            </a:r>
            <a:r>
              <a:rPr lang="en-US" dirty="0" err="1"/>
              <a:t>Све</a:t>
            </a:r>
            <a:r>
              <a:rPr lang="en-US" dirty="0"/>
              <a:t> </a:t>
            </a:r>
            <a:r>
              <a:rPr lang="en-US" dirty="0" err="1"/>
              <a:t>ове</a:t>
            </a:r>
            <a:r>
              <a:rPr lang="en-US" dirty="0"/>
              <a:t> </a:t>
            </a:r>
            <a:r>
              <a:rPr lang="en-US" dirty="0" err="1"/>
              <a:t>појаве</a:t>
            </a:r>
            <a:r>
              <a:rPr lang="en-US" dirty="0"/>
              <a:t> </a:t>
            </a:r>
            <a:r>
              <a:rPr lang="en-US" dirty="0" err="1"/>
              <a:t>деловале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различито</a:t>
            </a:r>
            <a:r>
              <a:rPr lang="en-US" dirty="0"/>
              <a:t>,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својим</a:t>
            </a:r>
            <a:r>
              <a:rPr lang="en-US" dirty="0"/>
              <a:t> </a:t>
            </a:r>
            <a:r>
              <a:rPr lang="en-US" dirty="0" err="1"/>
              <a:t>посебним</a:t>
            </a:r>
            <a:r>
              <a:rPr lang="en-US" dirty="0"/>
              <a:t> </a:t>
            </a:r>
            <a:r>
              <a:rPr lang="en-US" dirty="0" err="1"/>
              <a:t>правилима</a:t>
            </a:r>
            <a:r>
              <a:rPr lang="en-US" dirty="0"/>
              <a:t>, </a:t>
            </a:r>
            <a:r>
              <a:rPr lang="en-US" dirty="0" err="1"/>
              <a:t>физичким</a:t>
            </a:r>
            <a:r>
              <a:rPr lang="en-US" dirty="0"/>
              <a:t> </a:t>
            </a:r>
            <a:r>
              <a:rPr lang="en-US" dirty="0" err="1"/>
              <a:t>законима</a:t>
            </a:r>
            <a:r>
              <a:rPr lang="en-US" dirty="0"/>
              <a:t> и </a:t>
            </a:r>
            <a:r>
              <a:rPr lang="en-US" dirty="0" err="1"/>
              <a:t>једначинама</a:t>
            </a:r>
            <a:r>
              <a:rPr lang="en-US" dirty="0"/>
              <a:t>. </a:t>
            </a:r>
            <a:r>
              <a:rPr lang="en-US" dirty="0" err="1"/>
              <a:t>Све</a:t>
            </a:r>
            <a:r>
              <a:rPr lang="en-US" dirty="0"/>
              <a:t> </a:t>
            </a:r>
            <a:r>
              <a:rPr lang="en-US" dirty="0" err="1"/>
              <a:t>док</a:t>
            </a:r>
            <a:r>
              <a:rPr lang="en-US" dirty="0"/>
              <a:t> </a:t>
            </a:r>
            <a:r>
              <a:rPr lang="en-US" dirty="0" err="1"/>
              <a:t>Максвел</a:t>
            </a:r>
            <a:r>
              <a:rPr lang="en-US" dirty="0"/>
              <a:t> </a:t>
            </a:r>
            <a:r>
              <a:rPr lang="en-US" dirty="0" err="1"/>
              <a:t>није</a:t>
            </a:r>
            <a:r>
              <a:rPr lang="en-US" dirty="0"/>
              <a:t>, у </a:t>
            </a:r>
            <a:r>
              <a:rPr lang="en-US" dirty="0" err="1"/>
              <a:t>другој</a:t>
            </a:r>
            <a:r>
              <a:rPr lang="en-US" dirty="0"/>
              <a:t> </a:t>
            </a:r>
            <a:r>
              <a:rPr lang="en-US" dirty="0" err="1"/>
              <a:t>половини</a:t>
            </a:r>
            <a:r>
              <a:rPr lang="en-US" dirty="0"/>
              <a:t> 19. </a:t>
            </a:r>
            <a:r>
              <a:rPr lang="en-US" dirty="0" err="1"/>
              <a:t>века</a:t>
            </a:r>
            <a:r>
              <a:rPr lang="en-US" dirty="0"/>
              <a:t>, </a:t>
            </a:r>
            <a:r>
              <a:rPr lang="en-US" dirty="0" err="1"/>
              <a:t>написао</a:t>
            </a:r>
            <a:r>
              <a:rPr lang="en-US" dirty="0"/>
              <a:t> </a:t>
            </a:r>
            <a:r>
              <a:rPr lang="en-US" dirty="0" err="1"/>
              <a:t>своје</a:t>
            </a:r>
            <a:r>
              <a:rPr lang="en-US" dirty="0"/>
              <a:t> </a:t>
            </a:r>
            <a:r>
              <a:rPr lang="en-US" dirty="0" err="1"/>
              <a:t>славне</a:t>
            </a:r>
            <a:r>
              <a:rPr lang="en-US" dirty="0"/>
              <a:t> 4 </a:t>
            </a:r>
            <a:r>
              <a:rPr lang="en-US" dirty="0" err="1"/>
              <a:t>једначине</a:t>
            </a:r>
            <a:r>
              <a:rPr lang="en-US" dirty="0"/>
              <a:t> и </a:t>
            </a:r>
            <a:r>
              <a:rPr lang="en-US" dirty="0" err="1"/>
              <a:t>показао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сви</a:t>
            </a:r>
            <a:r>
              <a:rPr lang="en-US" dirty="0"/>
              <a:t> </a:t>
            </a:r>
            <a:r>
              <a:rPr lang="en-US" dirty="0" err="1"/>
              <a:t>ови</a:t>
            </a:r>
            <a:r>
              <a:rPr lang="en-US" dirty="0"/>
              <a:t> </a:t>
            </a:r>
            <a:r>
              <a:rPr lang="en-US" dirty="0" err="1"/>
              <a:t>феномени</a:t>
            </a:r>
            <a:r>
              <a:rPr lang="en-US" dirty="0"/>
              <a:t> </a:t>
            </a:r>
            <a:r>
              <a:rPr lang="en-US" dirty="0" err="1"/>
              <a:t>следе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њих</a:t>
            </a:r>
            <a:r>
              <a:rPr lang="en-US" dirty="0"/>
              <a:t>. </a:t>
            </a:r>
            <a:r>
              <a:rPr lang="en-US" dirty="0" err="1"/>
              <a:t>Затим</a:t>
            </a:r>
            <a:r>
              <a:rPr lang="en-US" dirty="0"/>
              <a:t>, </a:t>
            </a:r>
            <a:r>
              <a:rPr lang="en-US" dirty="0" err="1"/>
              <a:t>половином</a:t>
            </a:r>
            <a:r>
              <a:rPr lang="en-US" dirty="0"/>
              <a:t> 20тог </a:t>
            </a:r>
            <a:r>
              <a:rPr lang="en-US" dirty="0" err="1"/>
              <a:t>века</a:t>
            </a:r>
            <a:r>
              <a:rPr lang="en-US" dirty="0"/>
              <a:t>, </a:t>
            </a:r>
            <a:r>
              <a:rPr lang="en-US" dirty="0" err="1"/>
              <a:t>направљен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следећи</a:t>
            </a:r>
            <a:r>
              <a:rPr lang="en-US" dirty="0"/>
              <a:t> </a:t>
            </a:r>
            <a:r>
              <a:rPr lang="en-US" dirty="0" err="1"/>
              <a:t>велики</a:t>
            </a:r>
            <a:r>
              <a:rPr lang="en-US" dirty="0"/>
              <a:t> </a:t>
            </a:r>
            <a:r>
              <a:rPr lang="en-US" dirty="0" err="1"/>
              <a:t>корак</a:t>
            </a:r>
            <a:r>
              <a:rPr lang="en-US" dirty="0"/>
              <a:t>: </a:t>
            </a:r>
            <a:r>
              <a:rPr lang="en-US" dirty="0" err="1"/>
              <a:t>узимањем</a:t>
            </a:r>
            <a:r>
              <a:rPr lang="en-US" dirty="0"/>
              <a:t> у </a:t>
            </a:r>
            <a:r>
              <a:rPr lang="en-US" dirty="0" err="1"/>
              <a:t>обзир</a:t>
            </a:r>
            <a:r>
              <a:rPr lang="en-US" dirty="0"/>
              <a:t> </a:t>
            </a:r>
            <a:r>
              <a:rPr lang="en-US" dirty="0" err="1"/>
              <a:t>квантних</a:t>
            </a:r>
            <a:r>
              <a:rPr lang="en-US" dirty="0"/>
              <a:t> и </a:t>
            </a:r>
            <a:r>
              <a:rPr lang="en-US" dirty="0" err="1"/>
              <a:t>релативистичких</a:t>
            </a:r>
            <a:r>
              <a:rPr lang="en-US" dirty="0"/>
              <a:t> </a:t>
            </a:r>
            <a:r>
              <a:rPr lang="en-US" dirty="0" err="1"/>
              <a:t>принципа</a:t>
            </a:r>
            <a:r>
              <a:rPr lang="en-US" dirty="0"/>
              <a:t>, </a:t>
            </a:r>
            <a:r>
              <a:rPr lang="en-US" dirty="0" err="1"/>
              <a:t>успели</a:t>
            </a:r>
            <a:r>
              <a:rPr lang="en-US" dirty="0"/>
              <a:t> </a:t>
            </a:r>
            <a:r>
              <a:rPr lang="en-US" dirty="0" err="1"/>
              <a:t>смо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у </a:t>
            </a:r>
            <a:r>
              <a:rPr lang="en-US" dirty="0" err="1"/>
              <a:t>наше</a:t>
            </a:r>
            <a:r>
              <a:rPr lang="en-US" dirty="0"/>
              <a:t> </a:t>
            </a:r>
            <a:r>
              <a:rPr lang="en-US" dirty="0" err="1"/>
              <a:t>разумеванје</a:t>
            </a:r>
            <a:r>
              <a:rPr lang="en-US" dirty="0"/>
              <a:t> </a:t>
            </a:r>
            <a:r>
              <a:rPr lang="en-US" dirty="0" err="1"/>
              <a:t>укључимо</a:t>
            </a:r>
            <a:r>
              <a:rPr lang="en-US" dirty="0"/>
              <a:t> и, </a:t>
            </a:r>
            <a:r>
              <a:rPr lang="en-US" dirty="0" err="1"/>
              <a:t>бар</a:t>
            </a:r>
            <a:r>
              <a:rPr lang="en-US" dirty="0"/>
              <a:t> </a:t>
            </a:r>
            <a:r>
              <a:rPr lang="en-US" dirty="0" err="1"/>
              <a:t>принципијелно</a:t>
            </a:r>
            <a:r>
              <a:rPr lang="en-US" dirty="0"/>
              <a:t>, </a:t>
            </a:r>
            <a:r>
              <a:rPr lang="en-US" dirty="0" err="1"/>
              <a:t>све</a:t>
            </a:r>
            <a:r>
              <a:rPr lang="en-US" dirty="0"/>
              <a:t>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знамо</a:t>
            </a:r>
            <a:r>
              <a:rPr lang="en-US" dirty="0"/>
              <a:t> о </a:t>
            </a:r>
            <a:r>
              <a:rPr lang="en-US" dirty="0" err="1"/>
              <a:t>хемији</a:t>
            </a:r>
            <a:r>
              <a:rPr lang="en-US" dirty="0"/>
              <a:t>, </a:t>
            </a:r>
            <a:r>
              <a:rPr lang="en-US" dirty="0" err="1"/>
              <a:t>материјалима</a:t>
            </a:r>
            <a:r>
              <a:rPr lang="en-US" dirty="0"/>
              <a:t>, </a:t>
            </a:r>
            <a:r>
              <a:rPr lang="en-US" dirty="0" err="1"/>
              <a:t>па</a:t>
            </a:r>
            <a:r>
              <a:rPr lang="en-US" dirty="0"/>
              <a:t> </a:t>
            </a:r>
            <a:r>
              <a:rPr lang="en-US" dirty="0" err="1"/>
              <a:t>можда</a:t>
            </a:r>
            <a:r>
              <a:rPr lang="en-US" dirty="0"/>
              <a:t> и о </a:t>
            </a:r>
            <a:r>
              <a:rPr lang="en-US" dirty="0" err="1"/>
              <a:t>биолочким</a:t>
            </a:r>
            <a:r>
              <a:rPr lang="en-US" dirty="0"/>
              <a:t> </a:t>
            </a:r>
            <a:r>
              <a:rPr lang="en-US" dirty="0" err="1"/>
              <a:t>процесима...</a:t>
            </a:r>
            <a:endParaRPr lang="en-US" dirty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>
              <a:defRPr/>
            </a:pPr>
            <a:fld id="{166AB6F4-F28D-4B5D-946A-4711A2A8396A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en-US" dirty="0" err="1"/>
              <a:t>Без</a:t>
            </a:r>
            <a:r>
              <a:rPr lang="en-US" dirty="0"/>
              <a:t> </a:t>
            </a:r>
            <a:r>
              <a:rPr lang="en-US" dirty="0" err="1"/>
              <a:t>претеривања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рећи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стандардни</a:t>
            </a:r>
            <a:r>
              <a:rPr lang="en-US" dirty="0"/>
              <a:t> </a:t>
            </a:r>
            <a:r>
              <a:rPr lang="en-US" dirty="0" err="1"/>
              <a:t>модел</a:t>
            </a:r>
            <a:r>
              <a:rPr lang="en-US" dirty="0"/>
              <a:t> </a:t>
            </a:r>
            <a:r>
              <a:rPr lang="en-US" dirty="0" err="1"/>
              <a:t>врхунац</a:t>
            </a:r>
            <a:r>
              <a:rPr lang="en-US" dirty="0"/>
              <a:t> </a:t>
            </a:r>
            <a:r>
              <a:rPr lang="en-US" dirty="0" err="1"/>
              <a:t>досадашње</a:t>
            </a:r>
            <a:r>
              <a:rPr lang="en-US" dirty="0"/>
              <a:t> </a:t>
            </a:r>
            <a:r>
              <a:rPr lang="en-US" dirty="0" err="1"/>
              <a:t>физике,па</a:t>
            </a:r>
            <a:r>
              <a:rPr lang="en-US" dirty="0"/>
              <a:t> и </a:t>
            </a:r>
            <a:r>
              <a:rPr lang="en-US" dirty="0" err="1"/>
              <a:t>егзактне</a:t>
            </a:r>
            <a:r>
              <a:rPr lang="en-US" dirty="0"/>
              <a:t> </a:t>
            </a:r>
            <a:r>
              <a:rPr lang="en-US" dirty="0" err="1"/>
              <a:t>науке</a:t>
            </a:r>
            <a:r>
              <a:rPr lang="en-US" dirty="0"/>
              <a:t> </a:t>
            </a:r>
            <a:r>
              <a:rPr lang="en-US" dirty="0" err="1"/>
              <a:t>уопште</a:t>
            </a:r>
            <a:r>
              <a:rPr lang="en-US" dirty="0"/>
              <a:t>. </a:t>
            </a:r>
            <a:r>
              <a:rPr lang="en-US" dirty="0" err="1"/>
              <a:t>Јер</a:t>
            </a:r>
            <a:r>
              <a:rPr lang="en-US" dirty="0"/>
              <a:t> </a:t>
            </a:r>
            <a:r>
              <a:rPr lang="en-US" dirty="0" err="1"/>
              <a:t>шта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задатак</a:t>
            </a:r>
            <a:r>
              <a:rPr lang="en-US" dirty="0"/>
              <a:t> </a:t>
            </a:r>
            <a:r>
              <a:rPr lang="en-US" dirty="0" err="1"/>
              <a:t>егзактне</a:t>
            </a:r>
            <a:r>
              <a:rPr lang="en-US" dirty="0"/>
              <a:t> </a:t>
            </a:r>
            <a:r>
              <a:rPr lang="en-US" dirty="0" err="1"/>
              <a:t>науке</a:t>
            </a:r>
            <a:r>
              <a:rPr lang="en-US" dirty="0"/>
              <a:t>? –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више</a:t>
            </a:r>
            <a:r>
              <a:rPr lang="en-US" dirty="0"/>
              <a:t> </a:t>
            </a:r>
            <a:r>
              <a:rPr lang="en-US" dirty="0" err="1"/>
              <a:t>различитих</a:t>
            </a:r>
            <a:r>
              <a:rPr lang="en-US" dirty="0"/>
              <a:t> </a:t>
            </a:r>
            <a:r>
              <a:rPr lang="en-US" dirty="0" err="1"/>
              <a:t>природних</a:t>
            </a:r>
            <a:r>
              <a:rPr lang="en-US" dirty="0"/>
              <a:t> </a:t>
            </a:r>
            <a:r>
              <a:rPr lang="en-US" dirty="0" err="1"/>
              <a:t>феномена</a:t>
            </a:r>
            <a:r>
              <a:rPr lang="en-US" dirty="0"/>
              <a:t> </a:t>
            </a:r>
            <a:r>
              <a:rPr lang="en-US" dirty="0" err="1"/>
              <a:t>објасни</a:t>
            </a:r>
            <a:r>
              <a:rPr lang="en-US" dirty="0"/>
              <a:t> </a:t>
            </a:r>
            <a:r>
              <a:rPr lang="en-US" dirty="0" err="1"/>
              <a:t>уз</a:t>
            </a:r>
            <a:r>
              <a:rPr lang="en-US" dirty="0"/>
              <a:t> </a:t>
            </a:r>
            <a:r>
              <a:rPr lang="en-US" dirty="0" err="1"/>
              <a:t>помоћ</a:t>
            </a:r>
            <a:r>
              <a:rPr lang="en-US" dirty="0"/>
              <a:t>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мањег</a:t>
            </a:r>
            <a:r>
              <a:rPr lang="en-US" dirty="0"/>
              <a:t> </a:t>
            </a:r>
            <a:r>
              <a:rPr lang="en-US" dirty="0" err="1"/>
              <a:t>скупа</a:t>
            </a:r>
            <a:r>
              <a:rPr lang="en-US" dirty="0"/>
              <a:t> </a:t>
            </a:r>
            <a:r>
              <a:rPr lang="en-US" dirty="0" err="1"/>
              <a:t>полазних</a:t>
            </a:r>
            <a:r>
              <a:rPr lang="en-US" dirty="0"/>
              <a:t> </a:t>
            </a:r>
            <a:r>
              <a:rPr lang="en-US" dirty="0" err="1"/>
              <a:t>претпоставки</a:t>
            </a:r>
            <a:r>
              <a:rPr lang="en-US" dirty="0"/>
              <a:t>. И </a:t>
            </a:r>
            <a:r>
              <a:rPr lang="en-US" dirty="0" err="1"/>
              <a:t>читав</a:t>
            </a:r>
            <a:r>
              <a:rPr lang="en-US" dirty="0"/>
              <a:t> </a:t>
            </a:r>
            <a:r>
              <a:rPr lang="en-US" dirty="0" err="1"/>
              <a:t>прогрес</a:t>
            </a:r>
            <a:r>
              <a:rPr lang="en-US" dirty="0"/>
              <a:t> </a:t>
            </a:r>
            <a:r>
              <a:rPr lang="en-US" dirty="0" err="1"/>
              <a:t>физике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пратити</a:t>
            </a:r>
            <a:r>
              <a:rPr lang="en-US" dirty="0"/>
              <a:t> </a:t>
            </a:r>
            <a:r>
              <a:rPr lang="en-US" dirty="0" err="1"/>
              <a:t>кроз</a:t>
            </a:r>
            <a:r>
              <a:rPr lang="en-US" dirty="0"/>
              <a:t> </a:t>
            </a:r>
            <a:r>
              <a:rPr lang="en-US" dirty="0" err="1"/>
              <a:t>ова</a:t>
            </a:r>
            <a:r>
              <a:rPr lang="en-US" dirty="0"/>
              <a:t>, </a:t>
            </a:r>
            <a:r>
              <a:rPr lang="en-US" dirty="0" err="1"/>
              <a:t>тзв</a:t>
            </a:r>
            <a:r>
              <a:rPr lang="en-US" dirty="0"/>
              <a:t>., </a:t>
            </a:r>
            <a:r>
              <a:rPr lang="en-US" dirty="0" err="1"/>
              <a:t>теоријска</a:t>
            </a:r>
            <a:r>
              <a:rPr lang="en-US" dirty="0"/>
              <a:t> “</a:t>
            </a:r>
            <a:r>
              <a:rPr lang="en-US" dirty="0" err="1"/>
              <a:t>уједињења</a:t>
            </a:r>
            <a:r>
              <a:rPr lang="en-US" dirty="0"/>
              <a:t>” – </a:t>
            </a:r>
            <a:r>
              <a:rPr lang="en-US" dirty="0" err="1"/>
              <a:t>то</a:t>
            </a:r>
            <a:r>
              <a:rPr lang="en-US" dirty="0"/>
              <a:t> </a:t>
            </a:r>
            <a:r>
              <a:rPr lang="en-US" dirty="0" err="1"/>
              <a:t>јест</a:t>
            </a:r>
            <a:r>
              <a:rPr lang="en-US" dirty="0"/>
              <a:t>, </a:t>
            </a:r>
            <a:r>
              <a:rPr lang="en-US" dirty="0" err="1"/>
              <a:t>научне</a:t>
            </a:r>
            <a:r>
              <a:rPr lang="en-US" dirty="0"/>
              <a:t> </a:t>
            </a:r>
            <a:r>
              <a:rPr lang="en-US" dirty="0" err="1"/>
              <a:t>пробоје</a:t>
            </a:r>
            <a:r>
              <a:rPr lang="en-US" dirty="0"/>
              <a:t> у </a:t>
            </a:r>
            <a:r>
              <a:rPr lang="en-US" dirty="0" err="1"/>
              <a:t>којима</a:t>
            </a:r>
            <a:r>
              <a:rPr lang="en-US" dirty="0"/>
              <a:t> </a:t>
            </a:r>
            <a:r>
              <a:rPr lang="en-US" dirty="0" err="1"/>
              <a:t>смо</a:t>
            </a:r>
            <a:r>
              <a:rPr lang="en-US" dirty="0"/>
              <a:t> </a:t>
            </a:r>
            <a:r>
              <a:rPr lang="en-US" dirty="0" err="1"/>
              <a:t>спознавали</a:t>
            </a:r>
            <a:r>
              <a:rPr lang="en-US" dirty="0"/>
              <a:t> </a:t>
            </a:r>
            <a:r>
              <a:rPr lang="en-US" dirty="0" err="1"/>
              <a:t>заједничку</a:t>
            </a:r>
            <a:r>
              <a:rPr lang="en-US" dirty="0"/>
              <a:t> </a:t>
            </a:r>
            <a:r>
              <a:rPr lang="en-US" dirty="0" err="1"/>
              <a:t>суштину</a:t>
            </a:r>
            <a:r>
              <a:rPr lang="en-US" dirty="0"/>
              <a:t> у </a:t>
            </a:r>
            <a:r>
              <a:rPr lang="en-US" dirty="0" err="1"/>
              <a:t>наизглед</a:t>
            </a:r>
            <a:r>
              <a:rPr lang="en-US" dirty="0"/>
              <a:t> </a:t>
            </a:r>
            <a:r>
              <a:rPr lang="en-US" dirty="0" err="1"/>
              <a:t>разноликим</a:t>
            </a:r>
            <a:r>
              <a:rPr lang="en-US" dirty="0"/>
              <a:t> </a:t>
            </a:r>
            <a:r>
              <a:rPr lang="en-US" dirty="0" err="1"/>
              <a:t>појавама</a:t>
            </a:r>
            <a:r>
              <a:rPr lang="en-US" dirty="0"/>
              <a:t>. </a:t>
            </a:r>
            <a:r>
              <a:rPr lang="en-US" dirty="0" err="1"/>
              <a:t>Тако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пример</a:t>
            </a:r>
            <a:r>
              <a:rPr lang="en-US" dirty="0"/>
              <a:t>, </a:t>
            </a:r>
            <a:r>
              <a:rPr lang="en-US" dirty="0" err="1"/>
              <a:t>научници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одавно</a:t>
            </a:r>
            <a:r>
              <a:rPr lang="en-US" dirty="0"/>
              <a:t> </a:t>
            </a:r>
            <a:r>
              <a:rPr lang="en-US" dirty="0" err="1"/>
              <a:t>запажали</a:t>
            </a:r>
            <a:r>
              <a:rPr lang="en-US" dirty="0"/>
              <a:t> </a:t>
            </a:r>
            <a:r>
              <a:rPr lang="en-US" dirty="0" err="1"/>
              <a:t>појаве</a:t>
            </a:r>
            <a:r>
              <a:rPr lang="en-US" dirty="0"/>
              <a:t> </a:t>
            </a:r>
            <a:r>
              <a:rPr lang="en-US" dirty="0" err="1"/>
              <a:t>везане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електростатику</a:t>
            </a:r>
            <a:r>
              <a:rPr lang="en-US" dirty="0"/>
              <a:t>,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сталне</a:t>
            </a:r>
            <a:r>
              <a:rPr lang="en-US" dirty="0"/>
              <a:t> </a:t>
            </a:r>
            <a:r>
              <a:rPr lang="en-US" dirty="0" err="1"/>
              <a:t>магнете</a:t>
            </a:r>
            <a:r>
              <a:rPr lang="en-US" dirty="0"/>
              <a:t> и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електричне</a:t>
            </a:r>
            <a:r>
              <a:rPr lang="en-US" dirty="0"/>
              <a:t> </a:t>
            </a:r>
            <a:r>
              <a:rPr lang="en-US" dirty="0" err="1"/>
              <a:t>струје</a:t>
            </a:r>
            <a:r>
              <a:rPr lang="en-US" dirty="0"/>
              <a:t>. </a:t>
            </a:r>
            <a:r>
              <a:rPr lang="en-US" dirty="0" err="1"/>
              <a:t>Све</a:t>
            </a:r>
            <a:r>
              <a:rPr lang="en-US" dirty="0"/>
              <a:t> </a:t>
            </a:r>
            <a:r>
              <a:rPr lang="en-US" dirty="0" err="1"/>
              <a:t>ове</a:t>
            </a:r>
            <a:r>
              <a:rPr lang="en-US" dirty="0"/>
              <a:t> </a:t>
            </a:r>
            <a:r>
              <a:rPr lang="en-US" dirty="0" err="1"/>
              <a:t>појаве</a:t>
            </a:r>
            <a:r>
              <a:rPr lang="en-US" dirty="0"/>
              <a:t> </a:t>
            </a:r>
            <a:r>
              <a:rPr lang="en-US" dirty="0" err="1"/>
              <a:t>деловале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различито</a:t>
            </a:r>
            <a:r>
              <a:rPr lang="en-US" dirty="0"/>
              <a:t>,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својим</a:t>
            </a:r>
            <a:r>
              <a:rPr lang="en-US" dirty="0"/>
              <a:t> </a:t>
            </a:r>
            <a:r>
              <a:rPr lang="en-US" dirty="0" err="1"/>
              <a:t>посебним</a:t>
            </a:r>
            <a:r>
              <a:rPr lang="en-US" dirty="0"/>
              <a:t> </a:t>
            </a:r>
            <a:r>
              <a:rPr lang="en-US" dirty="0" err="1"/>
              <a:t>правилима</a:t>
            </a:r>
            <a:r>
              <a:rPr lang="en-US" dirty="0"/>
              <a:t>, </a:t>
            </a:r>
            <a:r>
              <a:rPr lang="en-US" dirty="0" err="1"/>
              <a:t>физичким</a:t>
            </a:r>
            <a:r>
              <a:rPr lang="en-US" dirty="0"/>
              <a:t> </a:t>
            </a:r>
            <a:r>
              <a:rPr lang="en-US" dirty="0" err="1"/>
              <a:t>законима</a:t>
            </a:r>
            <a:r>
              <a:rPr lang="en-US" dirty="0"/>
              <a:t> и </a:t>
            </a:r>
            <a:r>
              <a:rPr lang="en-US" dirty="0" err="1"/>
              <a:t>једначинама</a:t>
            </a:r>
            <a:r>
              <a:rPr lang="en-US" dirty="0"/>
              <a:t>. </a:t>
            </a:r>
            <a:r>
              <a:rPr lang="en-US" dirty="0" err="1"/>
              <a:t>Све</a:t>
            </a:r>
            <a:r>
              <a:rPr lang="en-US" dirty="0"/>
              <a:t> </a:t>
            </a:r>
            <a:r>
              <a:rPr lang="en-US" dirty="0" err="1"/>
              <a:t>док</a:t>
            </a:r>
            <a:r>
              <a:rPr lang="en-US" dirty="0"/>
              <a:t> </a:t>
            </a:r>
            <a:r>
              <a:rPr lang="en-US" dirty="0" err="1"/>
              <a:t>Максвел</a:t>
            </a:r>
            <a:r>
              <a:rPr lang="en-US" dirty="0"/>
              <a:t> </a:t>
            </a:r>
            <a:r>
              <a:rPr lang="en-US" dirty="0" err="1"/>
              <a:t>није</a:t>
            </a:r>
            <a:r>
              <a:rPr lang="en-US" dirty="0"/>
              <a:t>, у </a:t>
            </a:r>
            <a:r>
              <a:rPr lang="en-US" dirty="0" err="1"/>
              <a:t>другој</a:t>
            </a:r>
            <a:r>
              <a:rPr lang="en-US" dirty="0"/>
              <a:t> </a:t>
            </a:r>
            <a:r>
              <a:rPr lang="en-US" dirty="0" err="1"/>
              <a:t>половини</a:t>
            </a:r>
            <a:r>
              <a:rPr lang="en-US" dirty="0"/>
              <a:t> 19. </a:t>
            </a:r>
            <a:r>
              <a:rPr lang="en-US" dirty="0" err="1"/>
              <a:t>века</a:t>
            </a:r>
            <a:r>
              <a:rPr lang="en-US" dirty="0"/>
              <a:t>, </a:t>
            </a:r>
            <a:r>
              <a:rPr lang="en-US" dirty="0" err="1"/>
              <a:t>написао</a:t>
            </a:r>
            <a:r>
              <a:rPr lang="en-US" dirty="0"/>
              <a:t> </a:t>
            </a:r>
            <a:r>
              <a:rPr lang="en-US" dirty="0" err="1"/>
              <a:t>своје</a:t>
            </a:r>
            <a:r>
              <a:rPr lang="en-US" dirty="0"/>
              <a:t> </a:t>
            </a:r>
            <a:r>
              <a:rPr lang="en-US" dirty="0" err="1"/>
              <a:t>славне</a:t>
            </a:r>
            <a:r>
              <a:rPr lang="en-US" dirty="0"/>
              <a:t> 4 </a:t>
            </a:r>
            <a:r>
              <a:rPr lang="en-US" dirty="0" err="1"/>
              <a:t>једначине</a:t>
            </a:r>
            <a:r>
              <a:rPr lang="en-US" dirty="0"/>
              <a:t> и </a:t>
            </a:r>
            <a:r>
              <a:rPr lang="en-US" dirty="0" err="1"/>
              <a:t>показао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сви</a:t>
            </a:r>
            <a:r>
              <a:rPr lang="en-US" dirty="0"/>
              <a:t> </a:t>
            </a:r>
            <a:r>
              <a:rPr lang="en-US" dirty="0" err="1"/>
              <a:t>ови</a:t>
            </a:r>
            <a:r>
              <a:rPr lang="en-US" dirty="0"/>
              <a:t> </a:t>
            </a:r>
            <a:r>
              <a:rPr lang="en-US" dirty="0" err="1"/>
              <a:t>феномени</a:t>
            </a:r>
            <a:r>
              <a:rPr lang="en-US" dirty="0"/>
              <a:t> </a:t>
            </a:r>
            <a:r>
              <a:rPr lang="en-US" dirty="0" err="1"/>
              <a:t>следе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њих</a:t>
            </a:r>
            <a:r>
              <a:rPr lang="en-US" dirty="0"/>
              <a:t>. </a:t>
            </a:r>
            <a:r>
              <a:rPr lang="en-US" dirty="0" err="1"/>
              <a:t>Затим</a:t>
            </a:r>
            <a:r>
              <a:rPr lang="en-US" dirty="0"/>
              <a:t>, </a:t>
            </a:r>
            <a:r>
              <a:rPr lang="en-US" dirty="0" err="1"/>
              <a:t>половином</a:t>
            </a:r>
            <a:r>
              <a:rPr lang="en-US" dirty="0"/>
              <a:t> 20тог </a:t>
            </a:r>
            <a:r>
              <a:rPr lang="en-US" dirty="0" err="1"/>
              <a:t>века</a:t>
            </a:r>
            <a:r>
              <a:rPr lang="en-US" dirty="0"/>
              <a:t>, </a:t>
            </a:r>
            <a:r>
              <a:rPr lang="en-US" dirty="0" err="1"/>
              <a:t>направљен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следећи</a:t>
            </a:r>
            <a:r>
              <a:rPr lang="en-US" dirty="0"/>
              <a:t> </a:t>
            </a:r>
            <a:r>
              <a:rPr lang="en-US" dirty="0" err="1"/>
              <a:t>велики</a:t>
            </a:r>
            <a:r>
              <a:rPr lang="en-US" dirty="0"/>
              <a:t> </a:t>
            </a:r>
            <a:r>
              <a:rPr lang="en-US" dirty="0" err="1"/>
              <a:t>корак</a:t>
            </a:r>
            <a:r>
              <a:rPr lang="en-US" dirty="0"/>
              <a:t>: </a:t>
            </a:r>
            <a:r>
              <a:rPr lang="en-US" dirty="0" err="1"/>
              <a:t>узимањем</a:t>
            </a:r>
            <a:r>
              <a:rPr lang="en-US" dirty="0"/>
              <a:t> у </a:t>
            </a:r>
            <a:r>
              <a:rPr lang="en-US" dirty="0" err="1"/>
              <a:t>обзир</a:t>
            </a:r>
            <a:r>
              <a:rPr lang="en-US" dirty="0"/>
              <a:t> </a:t>
            </a:r>
            <a:r>
              <a:rPr lang="en-US" dirty="0" err="1"/>
              <a:t>квантних</a:t>
            </a:r>
            <a:r>
              <a:rPr lang="en-US" dirty="0"/>
              <a:t> и </a:t>
            </a:r>
            <a:r>
              <a:rPr lang="en-US" dirty="0" err="1"/>
              <a:t>релативистичких</a:t>
            </a:r>
            <a:r>
              <a:rPr lang="en-US" dirty="0"/>
              <a:t> </a:t>
            </a:r>
            <a:r>
              <a:rPr lang="en-US" dirty="0" err="1"/>
              <a:t>принципа</a:t>
            </a:r>
            <a:r>
              <a:rPr lang="en-US" dirty="0"/>
              <a:t>, </a:t>
            </a:r>
            <a:r>
              <a:rPr lang="en-US" dirty="0" err="1"/>
              <a:t>успели</a:t>
            </a:r>
            <a:r>
              <a:rPr lang="en-US" dirty="0"/>
              <a:t> </a:t>
            </a:r>
            <a:r>
              <a:rPr lang="en-US" dirty="0" err="1"/>
              <a:t>смо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у </a:t>
            </a:r>
            <a:r>
              <a:rPr lang="en-US" dirty="0" err="1"/>
              <a:t>наше</a:t>
            </a:r>
            <a:r>
              <a:rPr lang="en-US" dirty="0"/>
              <a:t> </a:t>
            </a:r>
            <a:r>
              <a:rPr lang="en-US" dirty="0" err="1"/>
              <a:t>разумеванје</a:t>
            </a:r>
            <a:r>
              <a:rPr lang="en-US" dirty="0"/>
              <a:t> </a:t>
            </a:r>
            <a:r>
              <a:rPr lang="en-US" dirty="0" err="1"/>
              <a:t>укључимо</a:t>
            </a:r>
            <a:r>
              <a:rPr lang="en-US" dirty="0"/>
              <a:t> и, </a:t>
            </a:r>
            <a:r>
              <a:rPr lang="en-US" dirty="0" err="1"/>
              <a:t>бар</a:t>
            </a:r>
            <a:r>
              <a:rPr lang="en-US" dirty="0"/>
              <a:t> </a:t>
            </a:r>
            <a:r>
              <a:rPr lang="en-US" dirty="0" err="1"/>
              <a:t>принципијелно</a:t>
            </a:r>
            <a:r>
              <a:rPr lang="en-US" dirty="0"/>
              <a:t>, </a:t>
            </a:r>
            <a:r>
              <a:rPr lang="en-US" dirty="0" err="1"/>
              <a:t>све</a:t>
            </a:r>
            <a:r>
              <a:rPr lang="en-US" dirty="0"/>
              <a:t> </a:t>
            </a:r>
            <a:r>
              <a:rPr lang="en-US" dirty="0" err="1"/>
              <a:t>што</a:t>
            </a:r>
            <a:r>
              <a:rPr lang="en-US" dirty="0"/>
              <a:t> </a:t>
            </a:r>
            <a:r>
              <a:rPr lang="en-US" dirty="0" err="1"/>
              <a:t>знамо</a:t>
            </a:r>
            <a:r>
              <a:rPr lang="en-US" dirty="0"/>
              <a:t> о </a:t>
            </a:r>
            <a:r>
              <a:rPr lang="en-US" dirty="0" err="1"/>
              <a:t>хемији</a:t>
            </a:r>
            <a:r>
              <a:rPr lang="en-US" dirty="0"/>
              <a:t>, </a:t>
            </a:r>
            <a:r>
              <a:rPr lang="en-US" dirty="0" err="1"/>
              <a:t>материјалима</a:t>
            </a:r>
            <a:r>
              <a:rPr lang="en-US" dirty="0"/>
              <a:t>, </a:t>
            </a:r>
            <a:r>
              <a:rPr lang="en-US" dirty="0" err="1"/>
              <a:t>па</a:t>
            </a:r>
            <a:r>
              <a:rPr lang="en-US" dirty="0"/>
              <a:t> </a:t>
            </a:r>
            <a:r>
              <a:rPr lang="en-US" dirty="0" err="1"/>
              <a:t>можда</a:t>
            </a:r>
            <a:r>
              <a:rPr lang="en-US" dirty="0"/>
              <a:t> и о </a:t>
            </a:r>
            <a:r>
              <a:rPr lang="en-US" dirty="0" err="1"/>
              <a:t>биолочким</a:t>
            </a:r>
            <a:r>
              <a:rPr lang="en-US" dirty="0"/>
              <a:t> </a:t>
            </a:r>
            <a:r>
              <a:rPr lang="en-US" dirty="0" err="1"/>
              <a:t>процесима...</a:t>
            </a:r>
            <a:endParaRPr lang="en-US" dirty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>
              <a:defRPr/>
            </a:pPr>
            <a:fld id="{166AB6F4-F28D-4B5D-946A-4711A2A8396A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F5374-06B1-46B4-8301-EED9C36F6879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C296F-6049-449D-BA7E-C19AED23D060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ED76C-1EC3-4753-80B9-9E011D1A0F5B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E856D-DDF4-4230-BFBB-236DE157CAF5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DA2F8-DE1E-46BF-BF57-1773EECA368A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13911-C0D4-4B47-893C-E7FF9C2721A6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A9FA4-110F-4ACE-AF06-5BC081AD5D42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41147-A139-4F4D-B385-1F044B62AF19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8670E-FA29-4B22-A4DC-1301A22FA94C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F03C4-FC48-4771-94C4-50B968CF3046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5A5A2-6148-4390-8E65-D256A10A5AF9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339655B6-B451-4782-BF32-2CF708131B5C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.bin"/><Relationship Id="rId8" Type="http://schemas.openxmlformats.org/officeDocument/2006/relationships/image" Target="../media/image18.wmf"/><Relationship Id="rId7" Type="http://schemas.openxmlformats.org/officeDocument/2006/relationships/oleObject" Target="../embeddings/oleObject3.bin"/><Relationship Id="rId6" Type="http://schemas.openxmlformats.org/officeDocument/2006/relationships/image" Target="../media/image1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6.wmf"/><Relationship Id="rId3" Type="http://schemas.openxmlformats.org/officeDocument/2006/relationships/oleObject" Target="../embeddings/oleObject1.bin"/><Relationship Id="rId2" Type="http://schemas.openxmlformats.org/officeDocument/2006/relationships/image" Target="../media/image15.png"/><Relationship Id="rId17" Type="http://schemas.openxmlformats.org/officeDocument/2006/relationships/vmlDrawing" Target="../drawings/vmlDrawing1.vml"/><Relationship Id="rId16" Type="http://schemas.openxmlformats.org/officeDocument/2006/relationships/slideLayout" Target="../slideLayouts/slideLayout2.xml"/><Relationship Id="rId15" Type="http://schemas.openxmlformats.org/officeDocument/2006/relationships/tags" Target="../tags/tag7.xml"/><Relationship Id="rId14" Type="http://schemas.openxmlformats.org/officeDocument/2006/relationships/image" Target="../media/image21.wmf"/><Relationship Id="rId13" Type="http://schemas.openxmlformats.org/officeDocument/2006/relationships/oleObject" Target="../embeddings/oleObject6.bin"/><Relationship Id="rId12" Type="http://schemas.openxmlformats.org/officeDocument/2006/relationships/image" Target="../media/image20.wmf"/><Relationship Id="rId11" Type="http://schemas.openxmlformats.org/officeDocument/2006/relationships/oleObject" Target="../embeddings/oleObject5.bin"/><Relationship Id="rId10" Type="http://schemas.openxmlformats.org/officeDocument/2006/relationships/image" Target="../media/image19.wmf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7.GIF"/><Relationship Id="rId3" Type="http://schemas.openxmlformats.org/officeDocument/2006/relationships/image" Target="../media/image4.png"/><Relationship Id="rId2" Type="http://schemas.openxmlformats.org/officeDocument/2006/relationships/image" Target="../media/image26.jpeg"/><Relationship Id="rId1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1.bin"/><Relationship Id="rId8" Type="http://schemas.openxmlformats.org/officeDocument/2006/relationships/image" Target="../media/image35.wmf"/><Relationship Id="rId7" Type="http://schemas.openxmlformats.org/officeDocument/2006/relationships/oleObject" Target="../embeddings/oleObject10.bin"/><Relationship Id="rId6" Type="http://schemas.openxmlformats.org/officeDocument/2006/relationships/image" Target="../media/image34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33.wmf"/><Relationship Id="rId3" Type="http://schemas.openxmlformats.org/officeDocument/2006/relationships/oleObject" Target="../embeddings/oleObject8.bin"/><Relationship Id="rId2" Type="http://schemas.openxmlformats.org/officeDocument/2006/relationships/image" Target="../media/image32.wmf"/><Relationship Id="rId12" Type="http://schemas.openxmlformats.org/officeDocument/2006/relationships/vmlDrawing" Target="../drawings/vmlDrawing2.v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36.wmf"/><Relationship Id="rId1" Type="http://schemas.openxmlformats.org/officeDocument/2006/relationships/oleObject" Target="../embeddings/oleObject7.bin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0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5.xml"/><Relationship Id="rId2" Type="http://schemas.openxmlformats.org/officeDocument/2006/relationships/image" Target="../media/image8.jpe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1660" y="1656148"/>
            <a:ext cx="7772400" cy="1102519"/>
          </a:xfrm>
        </p:spPr>
        <p:txBody>
          <a:bodyPr/>
          <a:lstStyle/>
          <a:p>
            <a:r>
              <a:rPr lang="sr-Cyrl-CS">
                <a:sym typeface="+mn-ea"/>
              </a:rPr>
              <a:t>Стандардни модел</a:t>
            </a:r>
            <a:br>
              <a:rPr lang="sr-Cyrl-CS">
                <a:sym typeface="+mn-ea"/>
              </a:rPr>
            </a:br>
            <a:r>
              <a:rPr lang="sr-Cyrl-CS">
                <a:sym typeface="+mn-ea"/>
              </a:rPr>
              <a:t>елементарних честица</a:t>
            </a:r>
            <a:endParaRPr lang="sr-Cyrl-RS" alt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7969" y="3050750"/>
            <a:ext cx="6400800" cy="1314450"/>
          </a:xfrm>
        </p:spPr>
        <p:txBody>
          <a:bodyPr/>
          <a:lstStyle/>
          <a:p>
            <a:r>
              <a:rPr lang="ru-RU" sz="2100" dirty="0" smtClean="0"/>
              <a:t>Игор Салом, Институт за физику у Београду</a:t>
            </a:r>
            <a:endParaRPr lang="ru-RU" dirty="0" smtClean="0"/>
          </a:p>
          <a:p>
            <a:endParaRPr lang="ru-RU" sz="1500" dirty="0"/>
          </a:p>
          <a:p>
            <a:r>
              <a:rPr lang="ru-RU" sz="1500" dirty="0" smtClean="0"/>
              <a:t>Подржано од стране </a:t>
            </a:r>
            <a:r>
              <a:rPr lang="ru-RU" sz="1500" dirty="0"/>
              <a:t>Фонда за науку Републике Србије, број 7745968, </a:t>
            </a:r>
            <a:r>
              <a:rPr lang="sr-Latn-RS" sz="1500" dirty="0" smtClean="0"/>
              <a:t>„</a:t>
            </a:r>
            <a:r>
              <a:rPr lang="ru-RU" sz="1500" dirty="0" smtClean="0"/>
              <a:t>Квантна </a:t>
            </a:r>
            <a:r>
              <a:rPr lang="ru-RU" sz="1500" dirty="0"/>
              <a:t>гравитација преко виших гејџ теорија </a:t>
            </a:r>
            <a:r>
              <a:rPr lang="ru-RU" sz="1500" dirty="0" smtClean="0"/>
              <a:t>2021</a:t>
            </a:r>
            <a:r>
              <a:rPr lang="sr-Latn-RS" sz="1500" dirty="0" smtClean="0"/>
              <a:t>“</a:t>
            </a:r>
            <a:r>
              <a:rPr lang="ru-RU" sz="1500" dirty="0" smtClean="0"/>
              <a:t> </a:t>
            </a:r>
            <a:r>
              <a:rPr lang="ru-RU" sz="1500" dirty="0"/>
              <a:t>(QGHG-2021)</a:t>
            </a:r>
            <a:endParaRPr lang="en-US" sz="15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60" y="4520152"/>
            <a:ext cx="2823170" cy="6942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9061" y="4367004"/>
            <a:ext cx="1577075" cy="11960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Преносиоци интеракција</a:t>
            </a:r>
            <a:endParaRPr lang="en-US"/>
          </a:p>
        </p:txBody>
      </p:sp>
      <p:pic>
        <p:nvPicPr>
          <p:cNvPr id="13315" name="Picture 3" descr="leptons.jpg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03447A"/>
              </a:clrFrom>
              <a:clrTo>
                <a:srgbClr val="03447A">
                  <a:alpha val="0"/>
                </a:srgbClr>
              </a:clrTo>
            </a:clrChange>
          </a:blip>
          <a:srcRect l="562" t="12550"/>
          <a:stretch>
            <a:fillRect/>
          </a:stretch>
        </p:blipFill>
        <p:spPr bwMode="auto">
          <a:xfrm>
            <a:off x="4140200" y="3860800"/>
            <a:ext cx="4494213" cy="24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5" descr="standard moled shema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3447A"/>
              </a:clrFrom>
              <a:clrTo>
                <a:srgbClr val="03447A">
                  <a:alpha val="0"/>
                </a:srgbClr>
              </a:clrTo>
            </a:clrChange>
          </a:blip>
          <a:srcRect l="27951" t="53601" r="26372" b="31111"/>
          <a:stretch>
            <a:fillRect/>
          </a:stretch>
        </p:blipFill>
        <p:spPr bwMode="auto">
          <a:xfrm>
            <a:off x="684213" y="1700213"/>
            <a:ext cx="7559675" cy="189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2268538" y="4652963"/>
            <a:ext cx="1871662" cy="863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sr-Cyrl-CS" sz="2000" dirty="0"/>
              <a:t>Гравитон</a:t>
            </a:r>
            <a:endParaRPr lang="sr-Cyrl-CS" sz="2000" dirty="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sr-Cyrl-CS" sz="2000" dirty="0"/>
              <a:t>(спин = 2)</a:t>
            </a:r>
            <a:endParaRPr lang="en-US" sz="2000" dirty="0"/>
          </a:p>
        </p:txBody>
      </p:sp>
      <p:sp>
        <p:nvSpPr>
          <p:cNvPr id="13318" name="Text Box 7"/>
          <p:cNvSpPr txBox="1">
            <a:spLocks noChangeArrowheads="1"/>
          </p:cNvSpPr>
          <p:nvPr/>
        </p:nvSpPr>
        <p:spPr bwMode="auto">
          <a:xfrm>
            <a:off x="2700338" y="5157788"/>
            <a:ext cx="93662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3600" dirty="0">
                <a:solidFill>
                  <a:srgbClr val="FF0000"/>
                </a:solidFill>
              </a:rPr>
              <a:t>?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3319" name="Freeform 8"/>
          <p:cNvSpPr/>
          <p:nvPr/>
        </p:nvSpPr>
        <p:spPr bwMode="auto">
          <a:xfrm>
            <a:off x="6084888" y="3573463"/>
            <a:ext cx="396875" cy="1295400"/>
          </a:xfrm>
          <a:custGeom>
            <a:avLst/>
            <a:gdLst>
              <a:gd name="T0" fmla="*/ 0 w 250"/>
              <a:gd name="T1" fmla="*/ 1820023171 h 922"/>
              <a:gd name="T2" fmla="*/ 572076321 w 250"/>
              <a:gd name="T3" fmla="*/ 746170224 h 922"/>
              <a:gd name="T4" fmla="*/ 342741266 w 250"/>
              <a:gd name="T5" fmla="*/ 118439193 h 922"/>
              <a:gd name="T6" fmla="*/ 342741266 w 250"/>
              <a:gd name="T7" fmla="*/ 29610150 h 922"/>
              <a:gd name="T8" fmla="*/ 0 60000 65536"/>
              <a:gd name="T9" fmla="*/ 0 60000 65536"/>
              <a:gd name="T10" fmla="*/ 0 60000 65536"/>
              <a:gd name="T11" fmla="*/ 0 60000 65536"/>
              <a:gd name="T12" fmla="*/ 0 w 250"/>
              <a:gd name="T13" fmla="*/ 0 h 922"/>
              <a:gd name="T14" fmla="*/ 250 w 250"/>
              <a:gd name="T15" fmla="*/ 922 h 9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0" h="922">
                <a:moveTo>
                  <a:pt x="0" y="922"/>
                </a:moveTo>
                <a:cubicBezTo>
                  <a:pt x="102" y="722"/>
                  <a:pt x="204" y="522"/>
                  <a:pt x="227" y="378"/>
                </a:cubicBezTo>
                <a:cubicBezTo>
                  <a:pt x="250" y="234"/>
                  <a:pt x="151" y="120"/>
                  <a:pt x="136" y="60"/>
                </a:cubicBezTo>
                <a:cubicBezTo>
                  <a:pt x="121" y="0"/>
                  <a:pt x="128" y="7"/>
                  <a:pt x="136" y="15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20" name="Freeform 9"/>
          <p:cNvSpPr/>
          <p:nvPr/>
        </p:nvSpPr>
        <p:spPr bwMode="auto">
          <a:xfrm>
            <a:off x="3552825" y="3573463"/>
            <a:ext cx="658813" cy="2087562"/>
          </a:xfrm>
          <a:custGeom>
            <a:avLst/>
            <a:gdLst>
              <a:gd name="T0" fmla="*/ 932458643 w 415"/>
              <a:gd name="T1" fmla="*/ 2147483647 h 1315"/>
              <a:gd name="T2" fmla="*/ 17641902 w 415"/>
              <a:gd name="T3" fmla="*/ 1600297844 h 1315"/>
              <a:gd name="T4" fmla="*/ 1045866520 w 415"/>
              <a:gd name="T5" fmla="*/ 0 h 1315"/>
              <a:gd name="T6" fmla="*/ 0 60000 65536"/>
              <a:gd name="T7" fmla="*/ 0 60000 65536"/>
              <a:gd name="T8" fmla="*/ 0 60000 65536"/>
              <a:gd name="T9" fmla="*/ 0 w 415"/>
              <a:gd name="T10" fmla="*/ 0 h 1315"/>
              <a:gd name="T11" fmla="*/ 415 w 415"/>
              <a:gd name="T12" fmla="*/ 1315 h 13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5" h="1315">
                <a:moveTo>
                  <a:pt x="370" y="1315"/>
                </a:moveTo>
                <a:cubicBezTo>
                  <a:pt x="185" y="1084"/>
                  <a:pt x="0" y="854"/>
                  <a:pt x="7" y="635"/>
                </a:cubicBezTo>
                <a:cubicBezTo>
                  <a:pt x="14" y="416"/>
                  <a:pt x="214" y="208"/>
                  <a:pt x="415" y="0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21" name="Line 10"/>
          <p:cNvSpPr>
            <a:spLocks noChangeShapeType="1"/>
          </p:cNvSpPr>
          <p:nvPr/>
        </p:nvSpPr>
        <p:spPr bwMode="auto">
          <a:xfrm flipV="1">
            <a:off x="3198813" y="3646488"/>
            <a:ext cx="0" cy="9318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22" name="Line 11"/>
          <p:cNvSpPr>
            <a:spLocks noChangeShapeType="1"/>
          </p:cNvSpPr>
          <p:nvPr/>
        </p:nvSpPr>
        <p:spPr bwMode="auto">
          <a:xfrm flipV="1">
            <a:off x="7596188" y="3644900"/>
            <a:ext cx="0" cy="2159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23" name="Rectangle 12"/>
          <p:cNvSpPr>
            <a:spLocks noChangeArrowheads="1"/>
          </p:cNvSpPr>
          <p:nvPr/>
        </p:nvSpPr>
        <p:spPr bwMode="auto">
          <a:xfrm>
            <a:off x="3419475" y="1341438"/>
            <a:ext cx="4897438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CC0000"/>
                </a:solidFill>
              </a:rPr>
              <a:t>                   SU(2)</a:t>
            </a:r>
            <a:r>
              <a:rPr lang="en-US" b="1" dirty="0" err="1">
                <a:solidFill>
                  <a:srgbClr val="CC0000"/>
                </a:solidFill>
              </a:rPr>
              <a:t>xU</a:t>
            </a:r>
            <a:r>
              <a:rPr lang="en-US" b="1" dirty="0">
                <a:solidFill>
                  <a:srgbClr val="CC0000"/>
                </a:solidFill>
              </a:rPr>
              <a:t>(1)                    SU(3)</a:t>
            </a:r>
            <a:endParaRPr lang="en-US" b="1" dirty="0">
              <a:solidFill>
                <a:srgbClr val="CC0000"/>
              </a:solidFill>
            </a:endParaRPr>
          </a:p>
        </p:txBody>
      </p:sp>
      <p:sp>
        <p:nvSpPr>
          <p:cNvPr id="13324" name="Line 13"/>
          <p:cNvSpPr>
            <a:spLocks noChangeShapeType="1"/>
          </p:cNvSpPr>
          <p:nvPr/>
        </p:nvSpPr>
        <p:spPr bwMode="auto">
          <a:xfrm flipV="1">
            <a:off x="6877050" y="5084763"/>
            <a:ext cx="0" cy="3603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25" name="Text Box 14"/>
          <p:cNvSpPr txBox="1">
            <a:spLocks noChangeArrowheads="1"/>
          </p:cNvSpPr>
          <p:nvPr/>
        </p:nvSpPr>
        <p:spPr bwMode="auto">
          <a:xfrm>
            <a:off x="6588125" y="5445125"/>
            <a:ext cx="2178050" cy="5454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>
              <a:spcBef>
                <a:spcPct val="50000"/>
              </a:spcBef>
            </a:pPr>
            <a:r>
              <a:rPr lang="sr-Cyrl-CS" dirty="0">
                <a:solidFill>
                  <a:srgbClr val="CC0000"/>
                </a:solidFill>
              </a:rPr>
              <a:t>Има их 8</a:t>
            </a:r>
            <a:r>
              <a:rPr lang="sr-Cyrl-RS" altLang="sr-Cyrl-CS" dirty="0">
                <a:solidFill>
                  <a:srgbClr val="CC0000"/>
                </a:solidFill>
              </a:rPr>
              <a:t>; </a:t>
            </a:r>
            <a:r>
              <a:rPr lang="en-US" altLang="sr-Cyrl-CS" dirty="0">
                <a:solidFill>
                  <a:srgbClr val="CC0000"/>
                </a:solidFill>
              </a:rPr>
              <a:t>glueball?</a:t>
            </a:r>
            <a:endParaRPr lang="en-US" altLang="sr-Cyrl-CS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13318" grpId="0"/>
      <p:bldP spid="13319" grpId="0" animBg="1"/>
      <p:bldP spid="13320" grpId="0" animBg="1"/>
      <p:bldP spid="13321" grpId="0" animBg="1"/>
      <p:bldP spid="13322" grpId="0" animBg="1"/>
      <p:bldP spid="13323" grpId="0"/>
      <p:bldP spid="13324" grpId="0" animBg="1"/>
      <p:bldP spid="133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Хигс бозон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852988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eaLnBrk="1" hangingPunct="1">
              <a:lnSpc>
                <a:spcPct val="90000"/>
              </a:lnSpc>
            </a:pPr>
            <a:r>
              <a:rPr lang="sr-Cyrl-CS" sz="2800" dirty="0"/>
              <a:t>Према стандардном моделу, он даје масе свим честицама кроз интеракцију са њима</a:t>
            </a:r>
            <a:endParaRPr lang="sr-Cyrl-CS" sz="2800" dirty="0"/>
          </a:p>
          <a:p>
            <a:pPr eaLnBrk="1" hangingPunct="1">
              <a:lnSpc>
                <a:spcPct val="90000"/>
              </a:lnSpc>
            </a:pPr>
            <a:endParaRPr lang="sr-Cyrl-CS" sz="2800" dirty="0"/>
          </a:p>
          <a:p>
            <a:pPr eaLnBrk="1" hangingPunct="1">
              <a:lnSpc>
                <a:spcPct val="90000"/>
              </a:lnSpc>
            </a:pPr>
            <a:endParaRPr lang="sr-Cyrl-CS" sz="2800" dirty="0"/>
          </a:p>
          <a:p>
            <a:pPr eaLnBrk="1" hangingPunct="1">
              <a:lnSpc>
                <a:spcPct val="90000"/>
              </a:lnSpc>
            </a:pPr>
            <a:endParaRPr lang="sr-Cyrl-CS" sz="2800" dirty="0"/>
          </a:p>
          <a:p>
            <a:pPr eaLnBrk="1" hangingPunct="1">
              <a:lnSpc>
                <a:spcPct val="90000"/>
              </a:lnSpc>
            </a:pPr>
            <a:endParaRPr lang="sr-Cyrl-CS" sz="2800" dirty="0"/>
          </a:p>
          <a:p>
            <a:pPr eaLnBrk="1" hangingPunct="1">
              <a:lnSpc>
                <a:spcPct val="90000"/>
              </a:lnSpc>
            </a:pPr>
            <a:endParaRPr lang="sr-Cyrl-CS" sz="2800" dirty="0"/>
          </a:p>
          <a:p>
            <a:pPr eaLnBrk="1" hangingPunct="1">
              <a:lnSpc>
                <a:spcPct val="90000"/>
              </a:lnSpc>
            </a:pPr>
            <a:endParaRPr lang="sr-Cyrl-CS" sz="2800" dirty="0"/>
          </a:p>
          <a:p>
            <a:pPr eaLnBrk="1" hangingPunct="1">
              <a:lnSpc>
                <a:spcPct val="90000"/>
              </a:lnSpc>
            </a:pPr>
            <a:endParaRPr lang="sr-Cyrl-CS" sz="2800" dirty="0"/>
          </a:p>
          <a:p>
            <a:pPr eaLnBrk="1" hangingPunct="1">
              <a:lnSpc>
                <a:spcPct val="90000"/>
              </a:lnSpc>
            </a:pPr>
            <a:r>
              <a:rPr lang="sr-Cyrl-CS" sz="2800" dirty="0"/>
              <a:t>Не тако </a:t>
            </a:r>
            <a:r>
              <a:rPr lang="sr-Cyrl-CS" sz="2800" dirty="0" smtClean="0"/>
              <a:t>давно</a:t>
            </a:r>
            <a:r>
              <a:rPr lang="en-US" sz="2800" dirty="0" smtClean="0"/>
              <a:t> (2012.)</a:t>
            </a:r>
            <a:r>
              <a:rPr lang="sr-Cyrl-CS" sz="2800" dirty="0" smtClean="0"/>
              <a:t>...</a:t>
            </a:r>
            <a:endParaRPr lang="en-US" sz="2800" dirty="0"/>
          </a:p>
        </p:txBody>
      </p:sp>
      <p:pic>
        <p:nvPicPr>
          <p:cNvPr id="14340" name="Picture 4" descr="higgs daje masu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195513" y="2492375"/>
            <a:ext cx="4583112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20"/>
          <p:cNvSpPr txBox="1">
            <a:spLocks noChangeArrowheads="1"/>
          </p:cNvSpPr>
          <p:nvPr/>
        </p:nvSpPr>
        <p:spPr bwMode="auto">
          <a:xfrm>
            <a:off x="1763688" y="2492896"/>
            <a:ext cx="5256585" cy="2246769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4000" dirty="0"/>
              <a:t>...</a:t>
            </a:r>
            <a:r>
              <a:rPr lang="sr-Cyrl-RS" sz="4000" dirty="0"/>
              <a:t>смо га и пронашли:</a:t>
            </a:r>
            <a:endParaRPr lang="sr-Cyrl-CS" sz="4000" dirty="0"/>
          </a:p>
          <a:p>
            <a:pPr algn="ctr">
              <a:spcBef>
                <a:spcPct val="50000"/>
              </a:spcBef>
            </a:pPr>
            <a:r>
              <a:rPr lang="en-US" sz="4000" dirty="0"/>
              <a:t>m = </a:t>
            </a:r>
            <a:r>
              <a:rPr lang="en-US" sz="4000" dirty="0" smtClean="0"/>
              <a:t>125.11 </a:t>
            </a:r>
            <a:r>
              <a:rPr lang="en-US" sz="4000" dirty="0"/>
              <a:t>± </a:t>
            </a:r>
            <a:r>
              <a:rPr lang="en-US" sz="4000" dirty="0" smtClean="0"/>
              <a:t>0.11 </a:t>
            </a:r>
            <a:r>
              <a:rPr lang="en-US" sz="4000" dirty="0"/>
              <a:t>GeV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 uiExpand="1" build="p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147050" cy="965200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eaLnBrk="1" hangingPunct="1"/>
            <a:r>
              <a:rPr lang="sr-Cyrl-CS" sz="2400" dirty="0"/>
              <a:t>Поштују законе одржања, а вероватноће процеса рачунамо помоћу Фејманових дијаграма</a:t>
            </a:r>
            <a:endParaRPr lang="en-US" sz="2400" dirty="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dirty="0"/>
              <a:t>Процеси</a:t>
            </a:r>
            <a:endParaRPr lang="en-US" dirty="0"/>
          </a:p>
        </p:txBody>
      </p:sp>
      <p:pic>
        <p:nvPicPr>
          <p:cNvPr id="1035" name="Picture 5" descr="standard moled shema 2"/>
          <p:cNvPicPr>
            <a:picLocks noChangeAspect="1" noChangeArrowheads="1"/>
          </p:cNvPicPr>
          <p:nvPr/>
        </p:nvPicPr>
        <p:blipFill>
          <a:blip r:embed="rId1" cstate="print"/>
          <a:srcRect l="4323" t="75209" r="83073" b="4861"/>
          <a:stretch>
            <a:fillRect/>
          </a:stretch>
        </p:blipFill>
        <p:spPr bwMode="auto">
          <a:xfrm>
            <a:off x="971550" y="2492375"/>
            <a:ext cx="291465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23850" y="476250"/>
            <a:ext cx="4319588" cy="56324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sr-Cyrl-RS" dirty="0"/>
              <a:t> Закони одржања:</a:t>
            </a:r>
            <a:endParaRPr lang="sr-Cyrl-RS" dirty="0"/>
          </a:p>
          <a:p>
            <a:pPr>
              <a:defRPr/>
            </a:pPr>
            <a:endParaRPr lang="sr-Cyrl-RS" dirty="0"/>
          </a:p>
          <a:p>
            <a:pPr>
              <a:defRPr/>
            </a:pPr>
            <a:endParaRPr lang="sr-Cyrl-RS" dirty="0"/>
          </a:p>
          <a:p>
            <a:pPr>
              <a:defRPr/>
            </a:pPr>
            <a:endParaRPr lang="sr-Cyrl-RS" dirty="0"/>
          </a:p>
          <a:p>
            <a:pPr>
              <a:defRPr/>
            </a:pPr>
            <a:endParaRPr lang="sr-Cyrl-RS" dirty="0"/>
          </a:p>
          <a:p>
            <a:pPr>
              <a:defRPr/>
            </a:pPr>
            <a:endParaRPr lang="sr-Cyrl-RS" dirty="0"/>
          </a:p>
          <a:p>
            <a:pPr>
              <a:defRPr/>
            </a:pPr>
            <a:endParaRPr lang="sr-Cyrl-RS" dirty="0"/>
          </a:p>
          <a:p>
            <a:pPr>
              <a:defRPr/>
            </a:pPr>
            <a:endParaRPr lang="sr-Cyrl-RS" dirty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Cyrl-RS" dirty="0"/>
              <a:t> Тзв. “једначине кретања” слоб. чест.:</a:t>
            </a:r>
            <a:endParaRPr lang="sr-Cyrl-RS" dirty="0"/>
          </a:p>
          <a:p>
            <a:pPr>
              <a:defRPr/>
            </a:pPr>
            <a:endParaRPr lang="sr-Cyrl-RS" dirty="0"/>
          </a:p>
          <a:p>
            <a:pPr>
              <a:defRPr/>
            </a:pPr>
            <a:endParaRPr lang="sr-Cyrl-RS" dirty="0"/>
          </a:p>
          <a:p>
            <a:pPr>
              <a:defRPr/>
            </a:pPr>
            <a:endParaRPr lang="sr-Cyrl-RS" dirty="0"/>
          </a:p>
          <a:p>
            <a:pPr>
              <a:defRPr/>
            </a:pPr>
            <a:endParaRPr lang="sr-Cyrl-RS" dirty="0"/>
          </a:p>
          <a:p>
            <a:pPr>
              <a:defRPr/>
            </a:pPr>
            <a:endParaRPr lang="sr-Cyrl-RS" dirty="0"/>
          </a:p>
          <a:p>
            <a:pPr>
              <a:defRPr/>
            </a:pPr>
            <a:br>
              <a:rPr lang="sr-Cyrl-RS" dirty="0"/>
            </a:br>
            <a:endParaRPr lang="sr-Cyrl-RS" dirty="0"/>
          </a:p>
          <a:p>
            <a:pPr>
              <a:defRPr/>
            </a:pPr>
            <a:endParaRPr lang="sr-Cyrl-RS" dirty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Cyrl-RS" dirty="0"/>
              <a:t> али НЕ!:</a:t>
            </a:r>
            <a:endParaRPr lang="sr-Cyrl-RS" dirty="0"/>
          </a:p>
          <a:p>
            <a:pPr>
              <a:defRPr/>
            </a:pPr>
            <a:endParaRPr lang="sr-Cyrl-RS" dirty="0"/>
          </a:p>
          <a:p>
            <a:pPr>
              <a:defRPr/>
            </a:pPr>
            <a:endParaRPr lang="en-US" dirty="0"/>
          </a:p>
        </p:txBody>
      </p:sp>
      <p:pic>
        <p:nvPicPr>
          <p:cNvPr id="1034" name="Picture 4" descr="Raspad neutrona-Beta_Negative_Decay_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2781300"/>
            <a:ext cx="29527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319" name="Object 7"/>
          <p:cNvGraphicFramePr>
            <a:graphicFrameLocks noChangeAspect="1"/>
          </p:cNvGraphicFramePr>
          <p:nvPr/>
        </p:nvGraphicFramePr>
        <p:xfrm>
          <a:off x="755650" y="908050"/>
          <a:ext cx="3154363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Equation" r:id="rId3" imgW="1866900" imgH="241300" progId="Equation.3">
                  <p:embed/>
                </p:oleObj>
              </mc:Choice>
              <mc:Fallback>
                <p:oleObj name="Equation" r:id="rId3" imgW="1866900" imgH="2413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908050"/>
                        <a:ext cx="3154363" cy="407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0" name="Object 8"/>
          <p:cNvGraphicFramePr>
            <a:graphicFrameLocks noChangeAspect="1"/>
          </p:cNvGraphicFramePr>
          <p:nvPr/>
        </p:nvGraphicFramePr>
        <p:xfrm>
          <a:off x="755650" y="1268413"/>
          <a:ext cx="3113088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Equation" r:id="rId5" imgW="1841500" imgH="241300" progId="Equation.3">
                  <p:embed/>
                </p:oleObj>
              </mc:Choice>
              <mc:Fallback>
                <p:oleObj name="Equation" r:id="rId5" imgW="1841500" imgH="2413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1268413"/>
                        <a:ext cx="3113088" cy="407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1" name="Object 9"/>
          <p:cNvGraphicFramePr>
            <a:graphicFrameLocks noChangeAspect="1"/>
          </p:cNvGraphicFramePr>
          <p:nvPr/>
        </p:nvGraphicFramePr>
        <p:xfrm>
          <a:off x="755650" y="1700213"/>
          <a:ext cx="2916238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name="Equation" r:id="rId7" imgW="1727200" imgH="241300" progId="Equation.3">
                  <p:embed/>
                </p:oleObj>
              </mc:Choice>
              <mc:Fallback>
                <p:oleObj name="Equation" r:id="rId7" imgW="1727200" imgH="2413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1700213"/>
                        <a:ext cx="2916238" cy="407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2" name="Object 10"/>
          <p:cNvGraphicFramePr>
            <a:graphicFrameLocks noChangeAspect="1"/>
          </p:cNvGraphicFramePr>
          <p:nvPr/>
        </p:nvGraphicFramePr>
        <p:xfrm>
          <a:off x="755650" y="2133600"/>
          <a:ext cx="3435350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name="Equation" r:id="rId9" imgW="2032000" imgH="228600" progId="Equation.3">
                  <p:embed/>
                </p:oleObj>
              </mc:Choice>
              <mc:Fallback>
                <p:oleObj name="Equation" r:id="rId9" imgW="2032000" imgH="2286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2133600"/>
                        <a:ext cx="3435350" cy="38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3" name="Object 11"/>
          <p:cNvGraphicFramePr>
            <a:graphicFrameLocks noChangeAspect="1"/>
          </p:cNvGraphicFramePr>
          <p:nvPr/>
        </p:nvGraphicFramePr>
        <p:xfrm>
          <a:off x="900113" y="3068638"/>
          <a:ext cx="2160587" cy="201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Equation" r:id="rId11" imgW="1117600" imgH="1041400" progId="Equation.3">
                  <p:embed/>
                </p:oleObj>
              </mc:Choice>
              <mc:Fallback>
                <p:oleObj name="Equation" r:id="rId11" imgW="1117600" imgH="10414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3068638"/>
                        <a:ext cx="2160587" cy="2012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4" name="Object 12"/>
          <p:cNvGraphicFramePr>
            <a:graphicFrameLocks noChangeAspect="1"/>
          </p:cNvGraphicFramePr>
          <p:nvPr/>
        </p:nvGraphicFramePr>
        <p:xfrm>
          <a:off x="900113" y="5445125"/>
          <a:ext cx="2620962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Equation" r:id="rId13" imgW="1320165" imgH="254000" progId="Equation.3">
                  <p:embed/>
                </p:oleObj>
              </mc:Choice>
              <mc:Fallback>
                <p:oleObj name="Equation" r:id="rId13" imgW="1320165" imgH="2540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5445125"/>
                        <a:ext cx="2620962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Connector 14"/>
          <p:cNvCxnSpPr/>
          <p:nvPr/>
        </p:nvCxnSpPr>
        <p:spPr bwMode="auto">
          <a:xfrm flipV="1">
            <a:off x="827088" y="5373688"/>
            <a:ext cx="2592387" cy="576262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Некад...</a:t>
            </a:r>
            <a:endParaRPr lang="en-US"/>
          </a:p>
        </p:txBody>
      </p:sp>
      <p:pic>
        <p:nvPicPr>
          <p:cNvPr id="15363" name="Picture 2" descr="D:\Igor - dokumenta\Standard model - prezentacija\sudar fotografska plocha muon-particle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85813" y="1500188"/>
            <a:ext cx="303847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 descr="D:\Igor - dokumenta\Standard model - prezentacija\mehurasta komo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5" y="2000250"/>
            <a:ext cx="4143375" cy="323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Сад...</a:t>
            </a:r>
            <a:endParaRPr lang="en-US"/>
          </a:p>
        </p:txBody>
      </p:sp>
      <p:pic>
        <p:nvPicPr>
          <p:cNvPr id="16387" name="Picture 2" descr="D:\Igor - dokumenta\Standard model - prezentacija\sudar u CMS-u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14375" y="1714500"/>
            <a:ext cx="7747000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92150"/>
            <a:ext cx="8291512" cy="1641475"/>
          </a:xfrm>
        </p:spPr>
        <p:txBody>
          <a:bodyPr/>
          <a:lstStyle/>
          <a:p>
            <a:pPr eaLnBrk="1" hangingPunct="1"/>
            <a:r>
              <a:rPr lang="sr-Cyrl-CS"/>
              <a:t>Да ли је стандардни модел крај фундаменталне физике?</a:t>
            </a: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0063" y="3500438"/>
            <a:ext cx="8208962" cy="2663825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algn="ctr" eaLnBrk="1" hangingPunct="1">
              <a:buFontTx/>
              <a:buNone/>
            </a:pPr>
            <a:r>
              <a:rPr lang="sr-Cyrl-CS" sz="4000"/>
              <a:t>На несрећу или срећу, има још много нерешених проблема и отворених питања!</a:t>
            </a:r>
            <a:endParaRPr lang="en-US" sz="400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Сувише много “зашто?”</a:t>
            </a: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428750"/>
            <a:ext cx="3671888" cy="4857750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eaLnBrk="1" hangingPunct="1"/>
            <a:r>
              <a:rPr lang="sr-Cyrl-CS" sz="2000" dirty="0"/>
              <a:t>Зашто баш ТРИ фамилије (</a:t>
            </a:r>
            <a:r>
              <a:rPr lang="en-US" sz="2000" dirty="0"/>
              <a:t>flavor-</a:t>
            </a:r>
            <a:r>
              <a:rPr lang="sr-Cyrl-CS" sz="2000" dirty="0"/>
              <a:t>а, укуса)</a:t>
            </a:r>
            <a:r>
              <a:rPr lang="en-US" sz="2000" dirty="0"/>
              <a:t>?</a:t>
            </a:r>
            <a:endParaRPr lang="sr-Cyrl-CS" sz="2000" dirty="0"/>
          </a:p>
          <a:p>
            <a:pPr eaLnBrk="1" hangingPunct="1"/>
            <a:endParaRPr lang="sr-Cyrl-CS" sz="2000" dirty="0"/>
          </a:p>
          <a:p>
            <a:pPr eaLnBrk="1" hangingPunct="1"/>
            <a:r>
              <a:rPr lang="sr-Cyrl-CS" sz="2000" dirty="0"/>
              <a:t>Зашто баш </a:t>
            </a:r>
            <a:r>
              <a:rPr lang="en-US" sz="2000" dirty="0"/>
              <a:t>U(1)</a:t>
            </a:r>
            <a:r>
              <a:rPr lang="en-US" sz="2000" dirty="0" err="1"/>
              <a:t>xSU</a:t>
            </a:r>
            <a:r>
              <a:rPr lang="en-US" sz="2000" dirty="0"/>
              <a:t>(2)</a:t>
            </a:r>
            <a:r>
              <a:rPr lang="en-US" sz="2000" dirty="0" err="1"/>
              <a:t>xSU</a:t>
            </a:r>
            <a:r>
              <a:rPr lang="en-US" sz="2000" dirty="0"/>
              <a:t>(3)?</a:t>
            </a:r>
            <a:endParaRPr lang="sr-Cyrl-CS" sz="2000" dirty="0"/>
          </a:p>
          <a:p>
            <a:pPr eaLnBrk="1" hangingPunct="1"/>
            <a:endParaRPr lang="sr-Cyrl-CS" sz="2000" dirty="0"/>
          </a:p>
          <a:p>
            <a:pPr eaLnBrk="1" hangingPunct="1"/>
            <a:r>
              <a:rPr lang="sr-Cyrl-CS" sz="2000" dirty="0"/>
              <a:t>Што су “десни” другачији од “левих”?</a:t>
            </a:r>
            <a:endParaRPr lang="sr-Cyrl-CS" sz="2000" dirty="0"/>
          </a:p>
          <a:p>
            <a:pPr eaLnBrk="1" hangingPunct="1"/>
            <a:endParaRPr lang="sr-Cyrl-CS" sz="2000" dirty="0"/>
          </a:p>
          <a:p>
            <a:pPr eaLnBrk="1" hangingPunct="1"/>
            <a:r>
              <a:rPr lang="sr-Cyrl-CS" sz="2000" dirty="0"/>
              <a:t>Може ли модел бити елегантнији?</a:t>
            </a:r>
            <a:endParaRPr lang="sr-Cyrl-CS" sz="2000" dirty="0"/>
          </a:p>
          <a:p>
            <a:pPr eaLnBrk="1" hangingPunct="1"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615262" cy="868346"/>
          </a:xfrm>
        </p:spPr>
        <p:txBody>
          <a:bodyPr/>
          <a:lstStyle/>
          <a:p>
            <a:r>
              <a:rPr lang="sr-Cyrl-RS" dirty="0"/>
              <a:t>Елегантно?</a:t>
            </a:r>
            <a:endParaRPr lang="en-US" dirty="0"/>
          </a:p>
        </p:txBody>
      </p:sp>
      <p:pic>
        <p:nvPicPr>
          <p:cNvPr id="38916" name="Picture 4" descr="C:\Users\Igor\AppData\Local\Temp\scl1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57158" y="1785926"/>
            <a:ext cx="2786082" cy="4782775"/>
          </a:xfrm>
          <a:prstGeom prst="rect">
            <a:avLst/>
          </a:prstGeom>
          <a:noFill/>
        </p:spPr>
      </p:pic>
      <p:pic>
        <p:nvPicPr>
          <p:cNvPr id="38920" name="Picture 8" descr="https://c2.staticflickr.com/8/7129/7503048090_f53bf74385_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2000240"/>
            <a:ext cx="3214709" cy="3214710"/>
          </a:xfrm>
          <a:prstGeom prst="rect">
            <a:avLst/>
          </a:prstGeom>
          <a:noFill/>
        </p:spPr>
      </p:pic>
      <p:pic>
        <p:nvPicPr>
          <p:cNvPr id="10" name="Picture 2" descr="C:\Users\Igor\AppData\Local\Temp\scl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357298"/>
            <a:ext cx="325278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ttp://blogs.discovermagazine.com/cosmicvariance/files/uploads/smshort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7276" y="2357430"/>
            <a:ext cx="3229235" cy="4053363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6588224" y="52292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dirty="0"/>
              <a:t>Џон Елис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Сувише много “зашто?”</a:t>
            </a: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428750"/>
            <a:ext cx="3671888" cy="4857750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eaLnBrk="1" hangingPunct="1"/>
            <a:r>
              <a:rPr lang="sr-Cyrl-CS" sz="2000" dirty="0"/>
              <a:t>Зашто баш ТРИ фамилије (</a:t>
            </a:r>
            <a:r>
              <a:rPr lang="en-US" sz="2000" dirty="0"/>
              <a:t>flavor-</a:t>
            </a:r>
            <a:r>
              <a:rPr lang="sr-Cyrl-CS" sz="2000" dirty="0"/>
              <a:t>а, укуса)</a:t>
            </a:r>
            <a:r>
              <a:rPr lang="en-US" sz="2000" dirty="0"/>
              <a:t>?</a:t>
            </a:r>
            <a:endParaRPr lang="sr-Cyrl-CS" sz="2000" dirty="0"/>
          </a:p>
          <a:p>
            <a:pPr eaLnBrk="1" hangingPunct="1"/>
            <a:endParaRPr lang="sr-Cyrl-CS" sz="2000" dirty="0"/>
          </a:p>
          <a:p>
            <a:pPr eaLnBrk="1" hangingPunct="1"/>
            <a:r>
              <a:rPr lang="sr-Cyrl-CS" sz="2000" dirty="0"/>
              <a:t>Зашто баш </a:t>
            </a:r>
            <a:r>
              <a:rPr lang="en-US" sz="2000" dirty="0"/>
              <a:t>U(1)</a:t>
            </a:r>
            <a:r>
              <a:rPr lang="en-US" sz="2000" dirty="0" err="1"/>
              <a:t>xSU</a:t>
            </a:r>
            <a:r>
              <a:rPr lang="en-US" sz="2000" dirty="0"/>
              <a:t>(2)</a:t>
            </a:r>
            <a:r>
              <a:rPr lang="en-US" sz="2000" dirty="0" err="1"/>
              <a:t>xSU</a:t>
            </a:r>
            <a:r>
              <a:rPr lang="en-US" sz="2000" dirty="0"/>
              <a:t>(3)?</a:t>
            </a:r>
            <a:endParaRPr lang="sr-Cyrl-CS" sz="2000" dirty="0"/>
          </a:p>
          <a:p>
            <a:pPr eaLnBrk="1" hangingPunct="1"/>
            <a:endParaRPr lang="sr-Cyrl-CS" sz="2000" dirty="0"/>
          </a:p>
          <a:p>
            <a:pPr eaLnBrk="1" hangingPunct="1"/>
            <a:r>
              <a:rPr lang="sr-Cyrl-CS" sz="2000" dirty="0"/>
              <a:t>Што су “десни” другачији од “левих”?</a:t>
            </a:r>
            <a:endParaRPr lang="sr-Cyrl-CS" sz="2000" dirty="0"/>
          </a:p>
          <a:p>
            <a:pPr eaLnBrk="1" hangingPunct="1"/>
            <a:endParaRPr lang="sr-Cyrl-CS" sz="2000" dirty="0"/>
          </a:p>
          <a:p>
            <a:pPr eaLnBrk="1" hangingPunct="1"/>
            <a:r>
              <a:rPr lang="sr-Cyrl-CS" sz="2000" dirty="0"/>
              <a:t>Може ли модел бити елегантнији?</a:t>
            </a:r>
            <a:endParaRPr lang="sr-Cyrl-CS" sz="2000" dirty="0"/>
          </a:p>
          <a:p>
            <a:pPr eaLnBrk="1" hangingPunct="1"/>
            <a:endParaRPr lang="en-US" sz="2000" dirty="0"/>
          </a:p>
          <a:p>
            <a:pPr eaLnBrk="1" hangingPunct="1"/>
            <a:r>
              <a:rPr lang="sr-Cyrl-CS" sz="2000" dirty="0"/>
              <a:t>Зашто баш ове вредности параметара?</a:t>
            </a:r>
            <a:endParaRPr lang="en-US" sz="2000" dirty="0"/>
          </a:p>
        </p:txBody>
      </p:sp>
      <p:pic>
        <p:nvPicPr>
          <p:cNvPr id="34820" name="Picture 4" descr="scl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43438" y="1484313"/>
            <a:ext cx="3617912" cy="5040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2643188" y="6072188"/>
            <a:ext cx="1944687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  <p:bldP spid="348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Pravljenje svemira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088" y="981075"/>
            <a:ext cx="7416800" cy="5295900"/>
          </a:xfrm>
          <a:prstGeom prst="rect">
            <a:avLst/>
          </a:prstGeom>
          <a:solidFill>
            <a:schemeClr val="bg1"/>
          </a:solidFill>
          <a:ln w="349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AutoShape 6"/>
          <p:cNvSpPr>
            <a:spLocks noChangeArrowheads="1"/>
          </p:cNvSpPr>
          <p:nvPr/>
        </p:nvSpPr>
        <p:spPr bwMode="auto">
          <a:xfrm>
            <a:off x="2843336" y="4004544"/>
            <a:ext cx="1727200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/>
            <a:r>
              <a:rPr lang="sr-Cyrl-RS" dirty="0" smtClean="0"/>
              <a:t>Небеска</a:t>
            </a:r>
            <a:endParaRPr lang="sr-Cyrl-RS" dirty="0" smtClean="0"/>
          </a:p>
          <a:p>
            <a:pPr algn="ctr"/>
            <a:r>
              <a:rPr lang="sr-Cyrl-RS" dirty="0" smtClean="0"/>
              <a:t>динамика</a:t>
            </a:r>
            <a:endParaRPr lang="en-US" dirty="0"/>
          </a:p>
        </p:txBody>
      </p:sp>
      <p:sp>
        <p:nvSpPr>
          <p:cNvPr id="38" name="AutoShape 8"/>
          <p:cNvSpPr>
            <a:spLocks noChangeArrowheads="1"/>
          </p:cNvSpPr>
          <p:nvPr/>
        </p:nvSpPr>
        <p:spPr bwMode="auto">
          <a:xfrm>
            <a:off x="1187574" y="4149006"/>
            <a:ext cx="1223962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/>
            <a:r>
              <a:rPr lang="sr-Cyrl-RS" dirty="0" smtClean="0"/>
              <a:t>Падање</a:t>
            </a:r>
            <a:endParaRPr lang="sr-Cyrl-RS" dirty="0" smtClean="0"/>
          </a:p>
          <a:p>
            <a:pPr algn="ctr"/>
            <a:r>
              <a:rPr lang="sr-Cyrl-RS" dirty="0" smtClean="0"/>
              <a:t>(јабуке)</a:t>
            </a:r>
            <a:endParaRPr lang="en-US" dirty="0"/>
          </a:p>
        </p:txBody>
      </p:sp>
      <p:sp>
        <p:nvSpPr>
          <p:cNvPr id="32" name="AutoShape 28"/>
          <p:cNvSpPr>
            <a:spLocks noChangeArrowheads="1"/>
          </p:cNvSpPr>
          <p:nvPr/>
        </p:nvSpPr>
        <p:spPr bwMode="auto">
          <a:xfrm>
            <a:off x="7165975" y="5300663"/>
            <a:ext cx="1509713" cy="50482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Text Box 29"/>
          <p:cNvSpPr txBox="1">
            <a:spLocks noChangeArrowheads="1"/>
          </p:cNvSpPr>
          <p:nvPr/>
        </p:nvSpPr>
        <p:spPr bwMode="auto">
          <a:xfrm>
            <a:off x="7019925" y="5373688"/>
            <a:ext cx="1873250" cy="3381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Механика</a:t>
            </a:r>
            <a:endParaRPr lang="en-US" sz="1600"/>
          </a:p>
        </p:txBody>
      </p:sp>
      <p:sp>
        <p:nvSpPr>
          <p:cNvPr id="34" name="AutoShape 28"/>
          <p:cNvSpPr>
            <a:spLocks noChangeArrowheads="1"/>
          </p:cNvSpPr>
          <p:nvPr/>
        </p:nvSpPr>
        <p:spPr bwMode="auto">
          <a:xfrm>
            <a:off x="6300788" y="5876925"/>
            <a:ext cx="1871662" cy="431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Text Box 29"/>
          <p:cNvSpPr txBox="1">
            <a:spLocks noChangeArrowheads="1"/>
          </p:cNvSpPr>
          <p:nvPr/>
        </p:nvSpPr>
        <p:spPr bwMode="auto">
          <a:xfrm>
            <a:off x="6372225" y="5876925"/>
            <a:ext cx="1873250" cy="3381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Термодинамика</a:t>
            </a:r>
            <a:endParaRPr lang="en-US" sz="1600"/>
          </a:p>
        </p:txBody>
      </p:sp>
      <p:sp>
        <p:nvSpPr>
          <p:cNvPr id="30" name="AutoShape 8"/>
          <p:cNvSpPr>
            <a:spLocks noChangeArrowheads="1"/>
          </p:cNvSpPr>
          <p:nvPr/>
        </p:nvSpPr>
        <p:spPr bwMode="auto">
          <a:xfrm>
            <a:off x="684213" y="2349500"/>
            <a:ext cx="1223962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684213" y="2492375"/>
            <a:ext cx="1196975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/>
              <a:t>Светлост</a:t>
            </a:r>
            <a:endParaRPr lang="en-US" sz="1600"/>
          </a:p>
        </p:txBody>
      </p:sp>
      <p:sp>
        <p:nvSpPr>
          <p:cNvPr id="10268" name="AutoShape 28"/>
          <p:cNvSpPr>
            <a:spLocks noChangeArrowheads="1"/>
          </p:cNvSpPr>
          <p:nvPr/>
        </p:nvSpPr>
        <p:spPr bwMode="auto">
          <a:xfrm>
            <a:off x="7092950" y="4076700"/>
            <a:ext cx="1727200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7019925" y="4076700"/>
            <a:ext cx="1873250" cy="581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Биолошки процеси?</a:t>
            </a:r>
            <a:endParaRPr lang="en-US" sz="1600"/>
          </a:p>
        </p:txBody>
      </p:sp>
      <p:sp>
        <p:nvSpPr>
          <p:cNvPr id="5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200"/>
              <a:t>Врхунац досадашње егзактне науке</a:t>
            </a:r>
            <a:endParaRPr lang="en-US" sz="3200"/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323850" y="1628775"/>
            <a:ext cx="1727200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50825" y="1773238"/>
            <a:ext cx="187325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Електростатика</a:t>
            </a:r>
            <a:endParaRPr lang="en-US" sz="1600"/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2339975" y="2205038"/>
            <a:ext cx="1727200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266950" y="2349500"/>
            <a:ext cx="187325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Ел. Струја</a:t>
            </a:r>
            <a:endParaRPr lang="en-US" sz="1600"/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2339975" y="1412875"/>
            <a:ext cx="1223963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2293938" y="1555750"/>
            <a:ext cx="127000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Магнети</a:t>
            </a:r>
            <a:endParaRPr lang="en-US" sz="1600"/>
          </a:p>
        </p:txBody>
      </p:sp>
      <p:sp>
        <p:nvSpPr>
          <p:cNvPr id="10250" name="AutoShape 10"/>
          <p:cNvSpPr>
            <a:spLocks noChangeArrowheads="1"/>
          </p:cNvSpPr>
          <p:nvPr/>
        </p:nvSpPr>
        <p:spPr bwMode="auto">
          <a:xfrm>
            <a:off x="4859338" y="2420938"/>
            <a:ext cx="1439862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4786313" y="2565400"/>
            <a:ext cx="1585912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Хемија</a:t>
            </a:r>
            <a:endParaRPr lang="en-US" sz="1600"/>
          </a:p>
        </p:txBody>
      </p:sp>
      <p:sp>
        <p:nvSpPr>
          <p:cNvPr id="10252" name="AutoShape 12"/>
          <p:cNvSpPr>
            <a:spLocks noChangeArrowheads="1"/>
          </p:cNvSpPr>
          <p:nvPr/>
        </p:nvSpPr>
        <p:spPr bwMode="auto">
          <a:xfrm>
            <a:off x="4356100" y="1557338"/>
            <a:ext cx="1727200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283075" y="1701800"/>
            <a:ext cx="187325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Материјали</a:t>
            </a:r>
            <a:endParaRPr lang="en-US" sz="1600"/>
          </a:p>
        </p:txBody>
      </p:sp>
      <p:sp>
        <p:nvSpPr>
          <p:cNvPr id="10254" name="AutoShape 14"/>
          <p:cNvSpPr>
            <a:spLocks noChangeArrowheads="1"/>
          </p:cNvSpPr>
          <p:nvPr/>
        </p:nvSpPr>
        <p:spPr bwMode="auto">
          <a:xfrm>
            <a:off x="5653088" y="3284538"/>
            <a:ext cx="1727200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5580063" y="3284538"/>
            <a:ext cx="1873250" cy="581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Честице високих енергија</a:t>
            </a:r>
            <a:endParaRPr lang="en-US" sz="1600"/>
          </a:p>
        </p:txBody>
      </p:sp>
      <p:sp>
        <p:nvSpPr>
          <p:cNvPr id="10256" name="AutoShape 16"/>
          <p:cNvSpPr>
            <a:spLocks noChangeArrowheads="1"/>
          </p:cNvSpPr>
          <p:nvPr/>
        </p:nvSpPr>
        <p:spPr bwMode="auto">
          <a:xfrm>
            <a:off x="6804025" y="2492375"/>
            <a:ext cx="1727200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6732588" y="2492375"/>
            <a:ext cx="1873250" cy="581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Нуклеарни феномени</a:t>
            </a:r>
            <a:endParaRPr lang="en-US" sz="1600"/>
          </a:p>
        </p:txBody>
      </p:sp>
      <p:sp>
        <p:nvSpPr>
          <p:cNvPr id="10260" name="AutoShape 20"/>
          <p:cNvSpPr>
            <a:spLocks noChangeArrowheads="1"/>
          </p:cNvSpPr>
          <p:nvPr/>
        </p:nvSpPr>
        <p:spPr bwMode="auto">
          <a:xfrm>
            <a:off x="1258888" y="3068638"/>
            <a:ext cx="2233612" cy="1008062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1187450" y="3286125"/>
            <a:ext cx="2500313" cy="581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Максвелов електромагнетизам</a:t>
            </a:r>
            <a:endParaRPr lang="en-US" sz="1600"/>
          </a:p>
        </p:txBody>
      </p:sp>
      <p:sp>
        <p:nvSpPr>
          <p:cNvPr id="10262" name="AutoShape 22"/>
          <p:cNvSpPr>
            <a:spLocks noChangeArrowheads="1"/>
          </p:cNvSpPr>
          <p:nvPr/>
        </p:nvSpPr>
        <p:spPr bwMode="auto">
          <a:xfrm>
            <a:off x="2555875" y="3933825"/>
            <a:ext cx="2663825" cy="115252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2484438" y="4076700"/>
            <a:ext cx="2879725" cy="7794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/>
              <a:t>Квантна </a:t>
            </a:r>
            <a:endParaRPr lang="sr-Cyrl-CS"/>
          </a:p>
          <a:p>
            <a:pPr algn="ctr">
              <a:spcBef>
                <a:spcPct val="50000"/>
              </a:spcBef>
            </a:pPr>
            <a:r>
              <a:rPr lang="sr-Cyrl-CS"/>
              <a:t>електродинамика</a:t>
            </a:r>
            <a:endParaRPr lang="en-US"/>
          </a:p>
        </p:txBody>
      </p:sp>
      <p:sp>
        <p:nvSpPr>
          <p:cNvPr id="10264" name="AutoShape 24"/>
          <p:cNvSpPr>
            <a:spLocks noChangeArrowheads="1"/>
          </p:cNvSpPr>
          <p:nvPr/>
        </p:nvSpPr>
        <p:spPr bwMode="auto">
          <a:xfrm>
            <a:off x="4140200" y="4868863"/>
            <a:ext cx="3384550" cy="1368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4067175" y="5084763"/>
            <a:ext cx="3455988" cy="854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2000"/>
              <a:t>Стандардни </a:t>
            </a:r>
            <a:endParaRPr lang="sr-Cyrl-CS" sz="2000"/>
          </a:p>
          <a:p>
            <a:pPr algn="ctr">
              <a:spcBef>
                <a:spcPct val="50000"/>
              </a:spcBef>
            </a:pPr>
            <a:r>
              <a:rPr lang="sr-Cyrl-CS" sz="2000"/>
              <a:t>модел</a:t>
            </a:r>
            <a:endParaRPr lang="en-US" sz="2000"/>
          </a:p>
        </p:txBody>
      </p:sp>
      <p:pic>
        <p:nvPicPr>
          <p:cNvPr id="21506" name="Picture 2" descr="C:\Users\Igor\AppData\Local\Temp\scl1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286000" y="3143250"/>
            <a:ext cx="325278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Oval 31"/>
          <p:cNvSpPr>
            <a:spLocks noChangeArrowheads="1"/>
          </p:cNvSpPr>
          <p:nvPr/>
        </p:nvSpPr>
        <p:spPr bwMode="auto">
          <a:xfrm>
            <a:off x="1692375" y="4869854"/>
            <a:ext cx="2303462" cy="12239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AutoShape 18"/>
          <p:cNvSpPr>
            <a:spLocks noChangeArrowheads="1"/>
          </p:cNvSpPr>
          <p:nvPr/>
        </p:nvSpPr>
        <p:spPr bwMode="auto">
          <a:xfrm>
            <a:off x="1979712" y="5157192"/>
            <a:ext cx="1727200" cy="647700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40" name="Text Box 19"/>
          <p:cNvSpPr txBox="1">
            <a:spLocks noChangeArrowheads="1"/>
          </p:cNvSpPr>
          <p:nvPr/>
        </p:nvSpPr>
        <p:spPr bwMode="auto">
          <a:xfrm>
            <a:off x="1907704" y="5301208"/>
            <a:ext cx="187325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 dirty="0"/>
              <a:t>Гравитација</a:t>
            </a:r>
            <a:endParaRPr lang="en-US" sz="1600" dirty="0"/>
          </a:p>
        </p:txBody>
      </p:sp>
      <p:pic>
        <p:nvPicPr>
          <p:cNvPr id="21507" name="Picture 3" descr="D:\Igor - dokumenta\Standard model - prezentacija\Maxwell-ove jednaci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140968"/>
            <a:ext cx="2000250" cy="17145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81481E-6 L 0.09063 0.1416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31" y="708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11022E-16 L -0.09462 0.1680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40" y="8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81481E-6 L 0.09062 0.1416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0" y="71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7.40741E-7 L 0.09444 0.1469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0" y="73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85185E-6 L 0.11024 0.2310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0" y="116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7037E-6 L 0.11024 0.2310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0" y="116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0552 0.25186 " pathEditMode="relative" ptsTypes="AA">
                                      <p:cBhvr>
                                        <p:cTn id="40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0552 0.25186 " pathEditMode="relative" ptsTypes="AA">
                                      <p:cBhvr>
                                        <p:cTn id="42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09461 0.16805 " pathEditMode="relative" ptsTypes="AA">
                                      <p:cBhvr>
                                        <p:cTn id="44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09461 0.16805 " pathEditMode="relative" ptsTypes="AA">
                                      <p:cBhvr>
                                        <p:cTn id="46" dur="2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15746 0.13635 " pathEditMode="relative" ptsTypes="AA">
                                      <p:cBhvr>
                                        <p:cTn id="84" dur="20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15746 0.13635 " pathEditMode="relative" ptsTypes="AA">
                                      <p:cBhvr>
                                        <p:cTn id="86" dur="20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14965 0.37801 " pathEditMode="relative" ptsTypes="AA">
                                      <p:cBhvr>
                                        <p:cTn id="88" dur="2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14965 0.37801 " pathEditMode="relative" ptsTypes="AA">
                                      <p:cBhvr>
                                        <p:cTn id="90" dur="2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18107 0.2625 " pathEditMode="relative" ptsTypes="AA">
                                      <p:cBhvr>
                                        <p:cTn id="92" dur="2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18107 0.2625 " pathEditMode="relative" ptsTypes="AA">
                                      <p:cBhvr>
                                        <p:cTn id="94" dur="2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7.40741E-7 L -0.45278 0.01065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00" y="50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0.01065 L -0.44496 0.01759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00" y="30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1042 L -0.44097 -0.15208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00" y="-710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1042 L -0.44496 -0.15046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00" y="-700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00024 L -0.36615 -0.23078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00" y="-1160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96296E-6 L -0.38212 -0.23472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00" y="-1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000"/>
                            </p:stCondLst>
                            <p:childTnLst>
                              <p:par>
                                <p:cTn id="10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20468 0.14699 " pathEditMode="relative" ptsTypes="AA">
                                      <p:cBhvr>
                                        <p:cTn id="149" dur="20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20468 0.14699 " pathEditMode="relative" ptsTypes="AA">
                                      <p:cBhvr>
                                        <p:cTn id="151" dur="20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08663 0.27292 " pathEditMode="relative" ptsTypes="AA">
                                      <p:cBhvr>
                                        <p:cTn id="153" dur="2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08663 0.27292 " pathEditMode="relative" ptsTypes="AA">
                                      <p:cBhvr>
                                        <p:cTn id="155" dur="20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21268 0.39884 " pathEditMode="relative" ptsTypes="AA">
                                      <p:cBhvr>
                                        <p:cTn id="157" dur="2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21268 0.39884 " pathEditMode="relative" ptsTypes="AA">
                                      <p:cBhvr>
                                        <p:cTn id="159" dur="2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0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9" grpId="1" animBg="1"/>
      <p:bldP spid="38" grpId="0" animBg="1"/>
      <p:bldP spid="38" grpId="1" animBg="1"/>
      <p:bldP spid="32" grpId="0" animBg="1"/>
      <p:bldP spid="32" grpId="1" animBg="1"/>
      <p:bldP spid="33" grpId="0"/>
      <p:bldP spid="33" grpId="1"/>
      <p:bldP spid="34" grpId="0" animBg="1"/>
      <p:bldP spid="34" grpId="1" animBg="1"/>
      <p:bldP spid="35" grpId="0"/>
      <p:bldP spid="35" grpId="1"/>
      <p:bldP spid="30" grpId="0" animBg="1"/>
      <p:bldP spid="30" grpId="1" animBg="1"/>
      <p:bldP spid="31" grpId="0"/>
      <p:bldP spid="10268" grpId="0" animBg="1"/>
      <p:bldP spid="10268" grpId="1" animBg="1"/>
      <p:bldP spid="10269" grpId="0"/>
      <p:bldP spid="10269" grpId="1"/>
      <p:bldP spid="10244" grpId="0" animBg="1"/>
      <p:bldP spid="10244" grpId="1" animBg="1"/>
      <p:bldP spid="10245" grpId="0"/>
      <p:bldP spid="10245" grpId="1"/>
      <p:bldP spid="10246" grpId="0" animBg="1"/>
      <p:bldP spid="10246" grpId="1" animBg="1"/>
      <p:bldP spid="10247" grpId="0"/>
      <p:bldP spid="10247" grpId="1"/>
      <p:bldP spid="10248" grpId="0" animBg="1"/>
      <p:bldP spid="10248" grpId="1" animBg="1"/>
      <p:bldP spid="10249" grpId="0"/>
      <p:bldP spid="10249" grpId="1"/>
      <p:bldP spid="10250" grpId="0" animBg="1"/>
      <p:bldP spid="10250" grpId="1" animBg="1"/>
      <p:bldP spid="10251" grpId="0"/>
      <p:bldP spid="10251" grpId="1"/>
      <p:bldP spid="10252" grpId="0" animBg="1"/>
      <p:bldP spid="10252" grpId="1" animBg="1"/>
      <p:bldP spid="10253" grpId="0"/>
      <p:bldP spid="10253" grpId="1"/>
      <p:bldP spid="10254" grpId="0" animBg="1"/>
      <p:bldP spid="10255" grpId="0"/>
      <p:bldP spid="10256" grpId="0" animBg="1"/>
      <p:bldP spid="10257" grpId="0"/>
      <p:bldP spid="10260" grpId="0" animBg="1"/>
      <p:bldP spid="10260" grpId="1" animBg="1"/>
      <p:bldP spid="10260" grpId="2" animBg="1"/>
      <p:bldP spid="10261" grpId="0"/>
      <p:bldP spid="10261" grpId="1"/>
      <p:bldP spid="10261" grpId="2"/>
      <p:bldP spid="10262" grpId="0" animBg="1"/>
      <p:bldP spid="10262" grpId="1" animBg="1"/>
      <p:bldP spid="10263" grpId="0"/>
      <p:bldP spid="10263" grpId="1"/>
      <p:bldP spid="10264" grpId="0" animBg="1"/>
      <p:bldP spid="10265" grpId="0"/>
      <p:bldP spid="37" grpId="0" animBg="1"/>
      <p:bldP spid="36" grpId="0" animBg="1"/>
      <p:bldP spid="4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…</a:t>
            </a:r>
            <a:r>
              <a:rPr lang="sr-Cyrl-CS" sz="4000"/>
              <a:t>и још много </a:t>
            </a:r>
            <a:r>
              <a:rPr lang="sr-Cyrl-RS" altLang="sr-Cyrl-CS" sz="4000"/>
              <a:t>отворених питања</a:t>
            </a:r>
            <a:r>
              <a:rPr lang="sr-Cyrl-CS" sz="4000"/>
              <a:t>:</a:t>
            </a:r>
            <a:endParaRPr lang="en-US" sz="400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600200"/>
            <a:ext cx="8642350" cy="4525963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eaLnBrk="1" hangingPunct="1"/>
            <a:r>
              <a:rPr lang="sr-Cyrl-CS" sz="2800"/>
              <a:t>гравитација – тако близу а тако далеко</a:t>
            </a:r>
            <a:endParaRPr lang="sr-Cyrl-CS" sz="2800"/>
          </a:p>
          <a:p>
            <a:pPr eaLnBrk="1" hangingPunct="1"/>
            <a:r>
              <a:rPr lang="sr-Cyrl-CS" sz="2800"/>
              <a:t>неутрино мешања – имају ли </a:t>
            </a:r>
            <a:r>
              <a:rPr lang="sr-Cyrl-RS" altLang="sr-Cyrl-CS" sz="2800"/>
              <a:t>заиста </a:t>
            </a:r>
            <a:r>
              <a:rPr lang="sr-Cyrl-CS" sz="2800"/>
              <a:t>масу и какву?</a:t>
            </a:r>
            <a:endParaRPr lang="sr-Cyrl-CS" sz="2800"/>
          </a:p>
          <a:p>
            <a:pPr eaLnBrk="1" hangingPunct="1"/>
            <a:r>
              <a:rPr lang="sr-Cyrl-CS" sz="2800"/>
              <a:t>шта је тамна материја – суперсиметичне честице?</a:t>
            </a:r>
            <a:endParaRPr lang="sr-Cyrl-CS" sz="2800"/>
          </a:p>
          <a:p>
            <a:pPr eaLnBrk="1" hangingPunct="1"/>
            <a:r>
              <a:rPr lang="sr-Cyrl-CS" sz="2800"/>
              <a:t>шта је тамна енергија – што космос убрзава?</a:t>
            </a:r>
            <a:endParaRPr lang="sr-Cyrl-CS" sz="2800"/>
          </a:p>
          <a:p>
            <a:pPr eaLnBrk="1" hangingPunct="1"/>
            <a:r>
              <a:rPr lang="sr-Cyrl-CS" sz="2800"/>
              <a:t>где је антисвет - откуд асиметрија?</a:t>
            </a:r>
            <a:endParaRPr lang="sr-Cyrl-CS" sz="2800"/>
          </a:p>
          <a:p>
            <a:pPr eaLnBrk="1" hangingPunct="1"/>
            <a:r>
              <a:rPr lang="sr-Cyrl-CS" sz="2800"/>
              <a:t>какве су особине</a:t>
            </a:r>
            <a:r>
              <a:rPr lang="en-US" sz="2800"/>
              <a:t> Хигса и колико их је</a:t>
            </a:r>
            <a:r>
              <a:rPr lang="sr-Cyrl-CS" sz="2800"/>
              <a:t>?</a:t>
            </a:r>
            <a:endParaRPr lang="sr-Cyrl-CS" sz="2800"/>
          </a:p>
          <a:p>
            <a:pPr eaLnBrk="1" hangingPunct="1"/>
            <a:r>
              <a:rPr lang="sr-Cyrl-CS" sz="2800"/>
              <a:t>...</a:t>
            </a:r>
            <a:endParaRPr lang="en-US" sz="280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539750" y="2924175"/>
            <a:ext cx="8229600" cy="1143000"/>
          </a:xfrm>
        </p:spPr>
        <p:txBody>
          <a:bodyPr/>
          <a:lstStyle/>
          <a:p>
            <a:pPr eaLnBrk="1" hangingPunct="1"/>
            <a:r>
              <a:rPr lang="en-US"/>
              <a:t>Хвала на пажњи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Проблем “хиерархије”</a:t>
            </a:r>
            <a:endParaRPr lang="en-US"/>
          </a:p>
        </p:txBody>
      </p:sp>
      <p:pic>
        <p:nvPicPr>
          <p:cNvPr id="22531" name="Picture 4" descr="problem hierarhije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411413" y="1412875"/>
            <a:ext cx="3838575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И, не заборавимо, античестице:</a:t>
            </a:r>
            <a:endParaRPr lang="en-US"/>
          </a:p>
        </p:txBody>
      </p:sp>
      <p:pic>
        <p:nvPicPr>
          <p:cNvPr id="23555" name="Picture 5" descr="CP simetrija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1785938"/>
            <a:ext cx="4471988" cy="384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Сувише много “зашто?”</a:t>
            </a: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428750"/>
            <a:ext cx="3671888" cy="4857750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eaLnBrk="1" hangingPunct="1"/>
            <a:r>
              <a:rPr lang="sr-Cyrl-CS" sz="2000"/>
              <a:t>Зашто баш ТРИ фамилије (</a:t>
            </a:r>
            <a:r>
              <a:rPr lang="en-US" sz="2000"/>
              <a:t>flavor-</a:t>
            </a:r>
            <a:r>
              <a:rPr lang="sr-Cyrl-CS" sz="2000"/>
              <a:t>а, укуса)</a:t>
            </a:r>
            <a:r>
              <a:rPr lang="en-US" sz="2000"/>
              <a:t>?</a:t>
            </a:r>
            <a:endParaRPr lang="sr-Cyrl-CS" sz="2000"/>
          </a:p>
          <a:p>
            <a:pPr eaLnBrk="1" hangingPunct="1"/>
            <a:endParaRPr lang="sr-Cyrl-CS" sz="2000"/>
          </a:p>
          <a:p>
            <a:pPr eaLnBrk="1" hangingPunct="1"/>
            <a:r>
              <a:rPr lang="sr-Cyrl-CS" sz="2000"/>
              <a:t>Зашто баш </a:t>
            </a:r>
            <a:r>
              <a:rPr lang="en-US" sz="2000"/>
              <a:t>U(1)xSU(2)xSU(3)?</a:t>
            </a:r>
            <a:endParaRPr lang="sr-Cyrl-CS" sz="2000"/>
          </a:p>
          <a:p>
            <a:pPr eaLnBrk="1" hangingPunct="1"/>
            <a:endParaRPr lang="sr-Cyrl-CS" sz="2000"/>
          </a:p>
          <a:p>
            <a:pPr eaLnBrk="1" hangingPunct="1"/>
            <a:r>
              <a:rPr lang="sr-Cyrl-CS" sz="2000"/>
              <a:t>Што су “десни” другачији од “левих”?</a:t>
            </a:r>
            <a:endParaRPr lang="sr-Cyrl-CS" sz="2000"/>
          </a:p>
          <a:p>
            <a:pPr eaLnBrk="1" hangingPunct="1"/>
            <a:endParaRPr lang="sr-Cyrl-CS" sz="2000"/>
          </a:p>
          <a:p>
            <a:pPr eaLnBrk="1" hangingPunct="1"/>
            <a:r>
              <a:rPr lang="sr-Cyrl-CS" sz="2000"/>
              <a:t>Зашто ствари нису елегантније?</a:t>
            </a:r>
            <a:endParaRPr lang="sr-Cyrl-CS" sz="2000"/>
          </a:p>
          <a:p>
            <a:pPr eaLnBrk="1" hangingPunct="1"/>
            <a:endParaRPr lang="en-US" sz="2000"/>
          </a:p>
          <a:p>
            <a:pPr eaLnBrk="1" hangingPunct="1"/>
            <a:r>
              <a:rPr lang="sr-Cyrl-CS" sz="2000"/>
              <a:t>Зашто баш ове вредности параметара?</a:t>
            </a:r>
            <a:endParaRPr lang="en-US" sz="2000"/>
          </a:p>
        </p:txBody>
      </p:sp>
      <p:pic>
        <p:nvPicPr>
          <p:cNvPr id="34820" name="Picture 4" descr="scl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43438" y="1484313"/>
            <a:ext cx="3617912" cy="5040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2643188" y="6072188"/>
            <a:ext cx="1944687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nimBg="1" build="p"/>
      <p:bldP spid="348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500563" y="1125538"/>
          <a:ext cx="2232025" cy="492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4" name="Equation" r:id="rId1" imgW="1320800" imgH="2908300" progId="Equation.3">
                  <p:embed/>
                </p:oleObj>
              </mc:Choice>
              <mc:Fallback>
                <p:oleObj name="Equation" r:id="rId1" imgW="1320800" imgH="29083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1125538"/>
                        <a:ext cx="2232025" cy="4921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619250" y="4005263"/>
          <a:ext cx="1952625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5" name="Equation" r:id="rId3" imgW="1155700" imgH="241300" progId="Equation.3">
                  <p:embed/>
                </p:oleObj>
              </mc:Choice>
              <mc:Fallback>
                <p:oleObj name="Equation" r:id="rId3" imgW="1155700" imgH="2413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4005263"/>
                        <a:ext cx="1952625" cy="407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1619250" y="4365625"/>
          <a:ext cx="1931988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" name="Equation" r:id="rId5" imgW="1143000" imgH="241300" progId="Equation.3">
                  <p:embed/>
                </p:oleObj>
              </mc:Choice>
              <mc:Fallback>
                <p:oleObj name="Equation" r:id="rId5" imgW="1143000" imgH="2413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4365625"/>
                        <a:ext cx="1931988" cy="407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1619250" y="4797425"/>
          <a:ext cx="1801813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Equation" r:id="rId7" imgW="1066800" imgH="241300" progId="Equation.3">
                  <p:embed/>
                </p:oleObj>
              </mc:Choice>
              <mc:Fallback>
                <p:oleObj name="Equation" r:id="rId7" imgW="1066800" imgH="2413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4797425"/>
                        <a:ext cx="1801813" cy="407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1619250" y="5229225"/>
          <a:ext cx="2125663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Equation" r:id="rId9" imgW="1257300" imgH="228600" progId="Equation.3">
                  <p:embed/>
                </p:oleObj>
              </mc:Choice>
              <mc:Fallback>
                <p:oleObj name="Equation" r:id="rId9" imgW="125730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5229225"/>
                        <a:ext cx="2125663" cy="38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AutoShape 28"/>
          <p:cNvSpPr>
            <a:spLocks noChangeArrowheads="1"/>
          </p:cNvSpPr>
          <p:nvPr/>
        </p:nvSpPr>
        <p:spPr bwMode="auto">
          <a:xfrm>
            <a:off x="7165975" y="5300663"/>
            <a:ext cx="1509713" cy="50482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Text Box 29"/>
          <p:cNvSpPr txBox="1">
            <a:spLocks noChangeArrowheads="1"/>
          </p:cNvSpPr>
          <p:nvPr/>
        </p:nvSpPr>
        <p:spPr bwMode="auto">
          <a:xfrm>
            <a:off x="7019925" y="5373688"/>
            <a:ext cx="1873250" cy="3381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Механика</a:t>
            </a:r>
            <a:endParaRPr lang="en-US" sz="1600"/>
          </a:p>
        </p:txBody>
      </p:sp>
      <p:sp>
        <p:nvSpPr>
          <p:cNvPr id="34" name="AutoShape 28"/>
          <p:cNvSpPr>
            <a:spLocks noChangeArrowheads="1"/>
          </p:cNvSpPr>
          <p:nvPr/>
        </p:nvSpPr>
        <p:spPr bwMode="auto">
          <a:xfrm>
            <a:off x="6300788" y="5876925"/>
            <a:ext cx="1871662" cy="4318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Text Box 29"/>
          <p:cNvSpPr txBox="1">
            <a:spLocks noChangeArrowheads="1"/>
          </p:cNvSpPr>
          <p:nvPr/>
        </p:nvSpPr>
        <p:spPr bwMode="auto">
          <a:xfrm>
            <a:off x="6372225" y="5876925"/>
            <a:ext cx="1873250" cy="3381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Термодинамика</a:t>
            </a:r>
            <a:endParaRPr lang="en-US" sz="1600"/>
          </a:p>
        </p:txBody>
      </p:sp>
      <p:sp>
        <p:nvSpPr>
          <p:cNvPr id="30" name="AutoShape 8"/>
          <p:cNvSpPr>
            <a:spLocks noChangeArrowheads="1"/>
          </p:cNvSpPr>
          <p:nvPr/>
        </p:nvSpPr>
        <p:spPr bwMode="auto">
          <a:xfrm>
            <a:off x="684213" y="2349500"/>
            <a:ext cx="1223962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684213" y="2492375"/>
            <a:ext cx="1196975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/>
              <a:t>Светлост</a:t>
            </a:r>
            <a:endParaRPr lang="en-US" sz="1600"/>
          </a:p>
        </p:txBody>
      </p:sp>
      <p:sp>
        <p:nvSpPr>
          <p:cNvPr id="10268" name="AutoShape 28"/>
          <p:cNvSpPr>
            <a:spLocks noChangeArrowheads="1"/>
          </p:cNvSpPr>
          <p:nvPr/>
        </p:nvSpPr>
        <p:spPr bwMode="auto">
          <a:xfrm>
            <a:off x="7092950" y="4076700"/>
            <a:ext cx="1727200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9" name="Text Box 29"/>
          <p:cNvSpPr txBox="1">
            <a:spLocks noChangeArrowheads="1"/>
          </p:cNvSpPr>
          <p:nvPr/>
        </p:nvSpPr>
        <p:spPr bwMode="auto">
          <a:xfrm>
            <a:off x="7019925" y="4076700"/>
            <a:ext cx="1873250" cy="581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Биолошки процеси?</a:t>
            </a:r>
            <a:endParaRPr lang="en-US" sz="1600"/>
          </a:p>
        </p:txBody>
      </p:sp>
      <p:sp>
        <p:nvSpPr>
          <p:cNvPr id="5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200"/>
              <a:t>Врхунац досадашње егзактне науке</a:t>
            </a:r>
            <a:endParaRPr lang="en-US" sz="3200"/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323850" y="1628775"/>
            <a:ext cx="1727200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50825" y="1773238"/>
            <a:ext cx="187325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Електростатика</a:t>
            </a:r>
            <a:endParaRPr lang="en-US" sz="1600"/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2339975" y="2205038"/>
            <a:ext cx="1727200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266950" y="2349500"/>
            <a:ext cx="187325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Ел. Струја</a:t>
            </a:r>
            <a:endParaRPr lang="en-US" sz="1600"/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2339975" y="1412875"/>
            <a:ext cx="1223963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2293938" y="1555750"/>
            <a:ext cx="127000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Магнети</a:t>
            </a:r>
            <a:endParaRPr lang="en-US" sz="1600"/>
          </a:p>
        </p:txBody>
      </p:sp>
      <p:sp>
        <p:nvSpPr>
          <p:cNvPr id="10250" name="AutoShape 10"/>
          <p:cNvSpPr>
            <a:spLocks noChangeArrowheads="1"/>
          </p:cNvSpPr>
          <p:nvPr/>
        </p:nvSpPr>
        <p:spPr bwMode="auto">
          <a:xfrm>
            <a:off x="4859338" y="2420938"/>
            <a:ext cx="1439862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4786313" y="2565400"/>
            <a:ext cx="1585912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Хемија</a:t>
            </a:r>
            <a:endParaRPr lang="en-US" sz="1600"/>
          </a:p>
        </p:txBody>
      </p:sp>
      <p:sp>
        <p:nvSpPr>
          <p:cNvPr id="10252" name="AutoShape 12"/>
          <p:cNvSpPr>
            <a:spLocks noChangeArrowheads="1"/>
          </p:cNvSpPr>
          <p:nvPr/>
        </p:nvSpPr>
        <p:spPr bwMode="auto">
          <a:xfrm>
            <a:off x="4356100" y="1557338"/>
            <a:ext cx="1727200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283075" y="1701800"/>
            <a:ext cx="187325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Материјали</a:t>
            </a:r>
            <a:endParaRPr lang="en-US" sz="1600"/>
          </a:p>
        </p:txBody>
      </p:sp>
      <p:sp>
        <p:nvSpPr>
          <p:cNvPr id="10254" name="AutoShape 14"/>
          <p:cNvSpPr>
            <a:spLocks noChangeArrowheads="1"/>
          </p:cNvSpPr>
          <p:nvPr/>
        </p:nvSpPr>
        <p:spPr bwMode="auto">
          <a:xfrm>
            <a:off x="5653088" y="3284538"/>
            <a:ext cx="1727200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5580063" y="3284538"/>
            <a:ext cx="1873250" cy="581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Честице високих енергија</a:t>
            </a:r>
            <a:endParaRPr lang="en-US" sz="1600"/>
          </a:p>
        </p:txBody>
      </p:sp>
      <p:sp>
        <p:nvSpPr>
          <p:cNvPr id="10256" name="AutoShape 16"/>
          <p:cNvSpPr>
            <a:spLocks noChangeArrowheads="1"/>
          </p:cNvSpPr>
          <p:nvPr/>
        </p:nvSpPr>
        <p:spPr bwMode="auto">
          <a:xfrm>
            <a:off x="6804025" y="2492375"/>
            <a:ext cx="1727200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6732588" y="2492375"/>
            <a:ext cx="1873250" cy="581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Нуклеарни феномени</a:t>
            </a:r>
            <a:endParaRPr lang="en-US" sz="1600"/>
          </a:p>
        </p:txBody>
      </p:sp>
      <p:sp>
        <p:nvSpPr>
          <p:cNvPr id="5145" name="AutoShape 18"/>
          <p:cNvSpPr>
            <a:spLocks noChangeArrowheads="1"/>
          </p:cNvSpPr>
          <p:nvPr/>
        </p:nvSpPr>
        <p:spPr bwMode="auto">
          <a:xfrm>
            <a:off x="7019925" y="1484313"/>
            <a:ext cx="1727200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6" name="Text Box 19"/>
          <p:cNvSpPr txBox="1">
            <a:spLocks noChangeArrowheads="1"/>
          </p:cNvSpPr>
          <p:nvPr/>
        </p:nvSpPr>
        <p:spPr bwMode="auto">
          <a:xfrm>
            <a:off x="6946900" y="1628775"/>
            <a:ext cx="187325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Гравитација</a:t>
            </a:r>
            <a:endParaRPr lang="en-US" sz="1600"/>
          </a:p>
        </p:txBody>
      </p:sp>
      <p:sp>
        <p:nvSpPr>
          <p:cNvPr id="10260" name="AutoShape 20"/>
          <p:cNvSpPr>
            <a:spLocks noChangeArrowheads="1"/>
          </p:cNvSpPr>
          <p:nvPr/>
        </p:nvSpPr>
        <p:spPr bwMode="auto">
          <a:xfrm>
            <a:off x="1258888" y="3068638"/>
            <a:ext cx="2233612" cy="1008062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1187450" y="3286125"/>
            <a:ext cx="2500313" cy="581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/>
              <a:t>Максвелов електромагнетизам</a:t>
            </a:r>
            <a:endParaRPr lang="en-US" sz="1600"/>
          </a:p>
        </p:txBody>
      </p:sp>
      <p:sp>
        <p:nvSpPr>
          <p:cNvPr id="10262" name="AutoShape 22"/>
          <p:cNvSpPr>
            <a:spLocks noChangeArrowheads="1"/>
          </p:cNvSpPr>
          <p:nvPr/>
        </p:nvSpPr>
        <p:spPr bwMode="auto">
          <a:xfrm>
            <a:off x="2555875" y="3933825"/>
            <a:ext cx="2663825" cy="115252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2484438" y="4076700"/>
            <a:ext cx="2879725" cy="7794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/>
              <a:t>Квантна </a:t>
            </a:r>
            <a:endParaRPr lang="sr-Cyrl-CS"/>
          </a:p>
          <a:p>
            <a:pPr algn="ctr">
              <a:spcBef>
                <a:spcPct val="50000"/>
              </a:spcBef>
            </a:pPr>
            <a:r>
              <a:rPr lang="sr-Cyrl-CS"/>
              <a:t>електродинамика</a:t>
            </a:r>
            <a:endParaRPr lang="en-US"/>
          </a:p>
        </p:txBody>
      </p:sp>
      <p:sp>
        <p:nvSpPr>
          <p:cNvPr id="10264" name="AutoShape 24"/>
          <p:cNvSpPr>
            <a:spLocks noChangeArrowheads="1"/>
          </p:cNvSpPr>
          <p:nvPr/>
        </p:nvSpPr>
        <p:spPr bwMode="auto">
          <a:xfrm>
            <a:off x="4140200" y="4868863"/>
            <a:ext cx="3384550" cy="1368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4067175" y="5084763"/>
            <a:ext cx="3455988" cy="8540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2000"/>
              <a:t>Стандардни </a:t>
            </a:r>
            <a:endParaRPr lang="sr-Cyrl-CS" sz="2000"/>
          </a:p>
          <a:p>
            <a:pPr algn="ctr">
              <a:spcBef>
                <a:spcPct val="50000"/>
              </a:spcBef>
            </a:pPr>
            <a:r>
              <a:rPr lang="sr-Cyrl-CS" sz="2000"/>
              <a:t>модел</a:t>
            </a:r>
            <a:endParaRPr lang="en-US" sz="2000"/>
          </a:p>
        </p:txBody>
      </p:sp>
      <p:sp>
        <p:nvSpPr>
          <p:cNvPr id="10271" name="Oval 31"/>
          <p:cNvSpPr>
            <a:spLocks noChangeArrowheads="1"/>
          </p:cNvSpPr>
          <p:nvPr/>
        </p:nvSpPr>
        <p:spPr bwMode="auto">
          <a:xfrm>
            <a:off x="6732588" y="1196975"/>
            <a:ext cx="2303462" cy="12239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1506" name="Picture 2" descr="C:\Users\Igor\AppData\Local\Temp\scl1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286000" y="3143250"/>
            <a:ext cx="3252788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 descr="D:\Igor - dokumenta\Standard model - prezentacija\Maxwell-ove jednaci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4214813"/>
            <a:ext cx="2000250" cy="17145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81481E-6 L 0.09062 0.1416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0" y="71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7.40741E-7 L 0.09444 0.1469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0" y="73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85185E-6 L 0.11024 0.2310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0" y="116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7037E-6 L 0.11024 0.2310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0" y="116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0552 0.25186 " pathEditMode="relative" ptsTypes="AA">
                                      <p:cBhvr>
                                        <p:cTn id="22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0552 0.25186 " pathEditMode="relative" ptsTypes="AA">
                                      <p:cBhvr>
                                        <p:cTn id="24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09461 0.16805 " pathEditMode="relative" ptsTypes="AA">
                                      <p:cBhvr>
                                        <p:cTn id="26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09461 0.16805 " pathEditMode="relative" ptsTypes="AA">
                                      <p:cBhvr>
                                        <p:cTn id="28" dur="2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15746 0.13635 " pathEditMode="relative" ptsTypes="AA">
                                      <p:cBhvr>
                                        <p:cTn id="66" dur="20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15746 0.13635 " pathEditMode="relative" ptsTypes="AA">
                                      <p:cBhvr>
                                        <p:cTn id="68" dur="20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14965 0.37801 " pathEditMode="relative" ptsTypes="AA">
                                      <p:cBhvr>
                                        <p:cTn id="70" dur="2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14965 0.37801 " pathEditMode="relative" ptsTypes="AA">
                                      <p:cBhvr>
                                        <p:cTn id="72" dur="2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18107 0.2625 " pathEditMode="relative" ptsTypes="AA">
                                      <p:cBhvr>
                                        <p:cTn id="74" dur="2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18107 0.2625 " pathEditMode="relative" ptsTypes="AA">
                                      <p:cBhvr>
                                        <p:cTn id="76" dur="2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7.40741E-7 L -0.45278 0.01065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00" y="50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0.01065 L -0.44496 0.01759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00" y="30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1042 L -0.44097 -0.15208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00" y="-710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1042 L -0.44496 -0.15046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00" y="-700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00024 L -0.36615 -0.23078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00" y="-1160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96296E-6 L -0.38212 -0.23472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00" y="-1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20468 0.14699 " pathEditMode="relative" ptsTypes="AA">
                                      <p:cBhvr>
                                        <p:cTn id="131" dur="20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20468 0.14699 " pathEditMode="relative" ptsTypes="AA">
                                      <p:cBhvr>
                                        <p:cTn id="133" dur="20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08663 0.27292 " pathEditMode="relative" ptsTypes="AA">
                                      <p:cBhvr>
                                        <p:cTn id="135" dur="2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08663 0.27292 " pathEditMode="relative" ptsTypes="AA">
                                      <p:cBhvr>
                                        <p:cTn id="137" dur="20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21268 0.39884 " pathEditMode="relative" ptsTypes="AA">
                                      <p:cBhvr>
                                        <p:cTn id="139" dur="2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21268 0.39884 " pathEditMode="relative" ptsTypes="AA">
                                      <p:cBhvr>
                                        <p:cTn id="141" dur="2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"/>
                            </p:stCondLst>
                            <p:childTnLst>
                              <p:par>
                                <p:cTn id="1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3" grpId="0"/>
      <p:bldP spid="33" grpId="1"/>
      <p:bldP spid="34" grpId="0" animBg="1"/>
      <p:bldP spid="34" grpId="1" animBg="1"/>
      <p:bldP spid="35" grpId="0"/>
      <p:bldP spid="35" grpId="1"/>
      <p:bldP spid="30" grpId="0" animBg="1"/>
      <p:bldP spid="30" grpId="1" animBg="1"/>
      <p:bldP spid="31" grpId="0"/>
      <p:bldP spid="10268" grpId="0" animBg="1"/>
      <p:bldP spid="10268" grpId="1" animBg="1"/>
      <p:bldP spid="10269" grpId="0"/>
      <p:bldP spid="10269" grpId="1"/>
      <p:bldP spid="10244" grpId="0" animBg="1"/>
      <p:bldP spid="10244" grpId="1" animBg="1"/>
      <p:bldP spid="10245" grpId="0"/>
      <p:bldP spid="10245" grpId="1"/>
      <p:bldP spid="10246" grpId="0" animBg="1"/>
      <p:bldP spid="10246" grpId="1" animBg="1"/>
      <p:bldP spid="10247" grpId="0"/>
      <p:bldP spid="10247" grpId="1"/>
      <p:bldP spid="10248" grpId="0" animBg="1"/>
      <p:bldP spid="10248" grpId="1" animBg="1"/>
      <p:bldP spid="10249" grpId="0"/>
      <p:bldP spid="10249" grpId="1"/>
      <p:bldP spid="10250" grpId="0" animBg="1"/>
      <p:bldP spid="10250" grpId="1" animBg="1"/>
      <p:bldP spid="10251" grpId="0"/>
      <p:bldP spid="10251" grpId="1"/>
      <p:bldP spid="10252" grpId="0" animBg="1"/>
      <p:bldP spid="10252" grpId="1" animBg="1"/>
      <p:bldP spid="10253" grpId="0"/>
      <p:bldP spid="10253" grpId="1"/>
      <p:bldP spid="10254" grpId="0" animBg="1"/>
      <p:bldP spid="10255" grpId="0"/>
      <p:bldP spid="10256" grpId="0" animBg="1"/>
      <p:bldP spid="10257" grpId="0"/>
      <p:bldP spid="10260" grpId="0" animBg="1"/>
      <p:bldP spid="10260" grpId="1" animBg="1"/>
      <p:bldP spid="10260" grpId="2" animBg="1"/>
      <p:bldP spid="10261" grpId="0"/>
      <p:bldP spid="10261" grpId="1"/>
      <p:bldP spid="10261" grpId="2"/>
      <p:bldP spid="10262" grpId="0" animBg="1"/>
      <p:bldP spid="10262" grpId="1" animBg="1"/>
      <p:bldP spid="10263" grpId="0"/>
      <p:bldP spid="10263" grpId="1"/>
      <p:bldP spid="10264" grpId="0" animBg="1"/>
      <p:bldP spid="1026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8"/>
          <p:cNvSpPr>
            <a:spLocks noChangeArrowheads="1"/>
          </p:cNvSpPr>
          <p:nvPr/>
        </p:nvSpPr>
        <p:spPr bwMode="auto">
          <a:xfrm>
            <a:off x="2339057" y="5156498"/>
            <a:ext cx="1727200" cy="647700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/>
            <a:endParaRPr lang="en-US" dirty="0"/>
          </a:p>
        </p:txBody>
      </p:sp>
      <p:sp>
        <p:nvSpPr>
          <p:cNvPr id="5" name="Oval 31"/>
          <p:cNvSpPr>
            <a:spLocks noChangeArrowheads="1"/>
          </p:cNvSpPr>
          <p:nvPr/>
        </p:nvSpPr>
        <p:spPr bwMode="auto">
          <a:xfrm>
            <a:off x="2051720" y="4869160"/>
            <a:ext cx="2303462" cy="12239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1547614" y="4076998"/>
            <a:ext cx="1223962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/>
            <a:r>
              <a:rPr lang="sr-Cyrl-RS" dirty="0" smtClean="0"/>
              <a:t>Падање</a:t>
            </a:r>
            <a:endParaRPr lang="sr-Cyrl-RS" dirty="0" smtClean="0"/>
          </a:p>
          <a:p>
            <a:pPr algn="ctr"/>
            <a:r>
              <a:rPr lang="sr-Cyrl-RS" dirty="0" smtClean="0"/>
              <a:t>(јабуке)</a:t>
            </a:r>
            <a:endParaRPr lang="en-US" dirty="0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3203376" y="3932536"/>
            <a:ext cx="1727200" cy="64770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/>
            <a:r>
              <a:rPr lang="sr-Cyrl-RS" dirty="0" smtClean="0"/>
              <a:t>Небеска</a:t>
            </a:r>
            <a:endParaRPr lang="sr-Cyrl-RS" dirty="0" smtClean="0"/>
          </a:p>
          <a:p>
            <a:pPr algn="ctr"/>
            <a:r>
              <a:rPr lang="sr-Cyrl-RS" dirty="0" smtClean="0"/>
              <a:t>динамика</a:t>
            </a:r>
            <a:endParaRPr lang="en-US" dirty="0"/>
          </a:p>
        </p:txBody>
      </p:sp>
      <p:sp>
        <p:nvSpPr>
          <p:cNvPr id="8" name="Text Box 19"/>
          <p:cNvSpPr txBox="1">
            <a:spLocks noChangeArrowheads="1"/>
          </p:cNvSpPr>
          <p:nvPr/>
        </p:nvSpPr>
        <p:spPr bwMode="auto">
          <a:xfrm>
            <a:off x="2267049" y="5300514"/>
            <a:ext cx="187325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600" dirty="0"/>
              <a:t>Гравитација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33333E-6 L 0.09063 0.1416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31" y="708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85185E-6 L -0.09462 0.1680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40" y="8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6" grpId="1" animBg="1"/>
      <p:bldP spid="7" grpId="0" animBg="1"/>
      <p:bldP spid="7" grpId="1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Полази од...</a:t>
            </a: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600200"/>
            <a:ext cx="8435975" cy="4525963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eaLnBrk="1" hangingPunct="1"/>
            <a:r>
              <a:rPr lang="sr-Cyrl-CS"/>
              <a:t>Принципа:</a:t>
            </a:r>
            <a:endParaRPr lang="sr-Cyrl-CS"/>
          </a:p>
          <a:p>
            <a:pPr lvl="1" eaLnBrk="1" hangingPunct="1"/>
            <a:r>
              <a:rPr lang="sr-Cyrl-CS"/>
              <a:t>квантне физике/квантне теорије поља</a:t>
            </a:r>
            <a:endParaRPr lang="sr-Cyrl-CS"/>
          </a:p>
          <a:p>
            <a:pPr lvl="1" eaLnBrk="1" hangingPunct="1"/>
            <a:r>
              <a:rPr lang="sr-Cyrl-CS"/>
              <a:t>симетрије (просторне, унутрашње, локалне)</a:t>
            </a:r>
            <a:endParaRPr lang="sr-Cyrl-CS"/>
          </a:p>
          <a:p>
            <a:pPr lvl="1" eaLnBrk="1" hangingPunct="1">
              <a:buFontTx/>
              <a:buNone/>
            </a:pPr>
            <a:endParaRPr lang="sr-Cyrl-CS"/>
          </a:p>
          <a:p>
            <a:pPr eaLnBrk="1" hangingPunct="1"/>
            <a:r>
              <a:rPr lang="sr-Cyrl-CS"/>
              <a:t>Експерименталних података-”улаза”:</a:t>
            </a:r>
            <a:endParaRPr lang="sr-Cyrl-CS"/>
          </a:p>
          <a:p>
            <a:pPr lvl="1" eaLnBrk="1" hangingPunct="1"/>
            <a:r>
              <a:rPr lang="sr-Cyrl-CS"/>
              <a:t>просторна Поинкаре симетрија</a:t>
            </a:r>
            <a:endParaRPr lang="sr-Cyrl-CS"/>
          </a:p>
          <a:p>
            <a:pPr lvl="1" eaLnBrk="1" hangingPunct="1"/>
            <a:r>
              <a:rPr lang="sr-Cyrl-CS"/>
              <a:t>унутрашња локализована </a:t>
            </a:r>
            <a:r>
              <a:rPr lang="en-US"/>
              <a:t>U(1)xSU(2)xSU(3)</a:t>
            </a:r>
            <a:endParaRPr lang="en-US"/>
          </a:p>
          <a:p>
            <a:pPr lvl="1" eaLnBrk="1" hangingPunct="1"/>
            <a:r>
              <a:rPr lang="sr-Cyrl-CS"/>
              <a:t>вредности маса, константи интеракције...</a:t>
            </a:r>
            <a:endParaRPr lang="sr-Cyrl-CS"/>
          </a:p>
          <a:p>
            <a:pPr lvl="1" eaLnBrk="1" hangingPunct="1"/>
            <a:endParaRPr lang="en-US"/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 rot="1616372">
            <a:off x="2555875" y="3213100"/>
            <a:ext cx="720725" cy="215900"/>
          </a:xfrm>
          <a:prstGeom prst="rightArrow">
            <a:avLst>
              <a:gd name="adj1" fmla="val 50000"/>
              <a:gd name="adj2" fmla="val 83456"/>
            </a:avLst>
          </a:prstGeom>
          <a:noFill/>
          <a:ln w="19050">
            <a:solidFill>
              <a:srgbClr val="FF0000"/>
            </a:solidFill>
            <a:miter lim="800000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348038" y="3213100"/>
            <a:ext cx="496887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>
                <a:solidFill>
                  <a:srgbClr val="CC0000"/>
                </a:solidFill>
              </a:rPr>
              <a:t>90% физике (особине честица, закони одржања, карактеристике интеракција...)</a:t>
            </a:r>
            <a:endParaRPr lang="en-US">
              <a:solidFill>
                <a:srgbClr val="CC0000"/>
              </a:solidFill>
            </a:endParaRP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 rot="5168778">
            <a:off x="7991475" y="5553076"/>
            <a:ext cx="720725" cy="215900"/>
          </a:xfrm>
          <a:prstGeom prst="rightArrow">
            <a:avLst>
              <a:gd name="adj1" fmla="val 50000"/>
              <a:gd name="adj2" fmla="val 83456"/>
            </a:avLst>
          </a:prstGeom>
          <a:noFill/>
          <a:ln w="19050">
            <a:solidFill>
              <a:srgbClr val="FF0000"/>
            </a:solidFill>
            <a:miter lim="800000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563938" y="5949950"/>
            <a:ext cx="5111750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sr-Cyrl-CS">
                <a:solidFill>
                  <a:srgbClr val="CC0000"/>
                </a:solidFill>
              </a:rPr>
              <a:t>хипер набој, (слаби) изоспин, боја</a:t>
            </a:r>
            <a:endParaRPr lang="en-US">
              <a:solidFill>
                <a:srgbClr val="CC0000"/>
              </a:solidFill>
            </a:endParaRPr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 flipV="1">
            <a:off x="6443663" y="4295775"/>
            <a:ext cx="868362" cy="292100"/>
          </a:xfrm>
          <a:prstGeom prst="line">
            <a:avLst/>
          </a:prstGeom>
          <a:noFill/>
          <a:ln w="15875">
            <a:solidFill>
              <a:srgbClr val="CC0000"/>
            </a:solidFill>
            <a:rou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>
            <a:off x="6443663" y="4581525"/>
            <a:ext cx="865187" cy="71438"/>
          </a:xfrm>
          <a:prstGeom prst="line">
            <a:avLst/>
          </a:prstGeom>
          <a:noFill/>
          <a:ln w="15875">
            <a:solidFill>
              <a:srgbClr val="CC0000"/>
            </a:solidFill>
            <a:rou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7380288" y="4076700"/>
            <a:ext cx="1763712" cy="366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sr-Cyrl-CS">
                <a:solidFill>
                  <a:srgbClr val="CC0000"/>
                </a:solidFill>
              </a:rPr>
              <a:t>импулс (маса)</a:t>
            </a:r>
            <a:endParaRPr lang="en-US">
              <a:solidFill>
                <a:srgbClr val="CC0000"/>
              </a:solidFill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7380288" y="4437063"/>
            <a:ext cx="1763712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sr-Cyrl-CS">
                <a:solidFill>
                  <a:srgbClr val="CC0000"/>
                </a:solidFill>
              </a:rPr>
              <a:t>спин</a:t>
            </a:r>
            <a:endParaRPr lang="en-US">
              <a:solidFill>
                <a:srgbClr val="CC0000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11268" grpId="0" animBg="1"/>
      <p:bldP spid="11269" grpId="0"/>
      <p:bldP spid="11270" grpId="0" animBg="1"/>
      <p:bldP spid="11271" grpId="0"/>
      <p:bldP spid="11272" grpId="0" animBg="1"/>
      <p:bldP spid="11273" grpId="0" animBg="1"/>
      <p:bldP spid="11274" grpId="0"/>
      <p:bldP spid="1127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Изузетна “предиктивна” моћ</a:t>
            </a: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eaLnBrk="1" hangingPunct="1"/>
            <a:r>
              <a:rPr lang="sr-Cyrl-CS" sz="2800"/>
              <a:t>Помоћу малог скупа претпоставки објашњава малтене све што можемо да видимо и измеримо (изузев гравитације, неутрино осцилација и пар космолошких опсервација)</a:t>
            </a:r>
            <a:endParaRPr lang="sr-Cyrl-CS" sz="2800"/>
          </a:p>
          <a:p>
            <a:pPr eaLnBrk="1" hangingPunct="1"/>
            <a:r>
              <a:rPr lang="sr-Cyrl-CS" sz="2800"/>
              <a:t>Све то често са фасцинантном прецизношћу: измерени и израчунати магнетни момент електрона је најбоље слагање теорије и експеримента у историји науке (</a:t>
            </a:r>
            <a:r>
              <a:rPr lang="en-US" sz="2800"/>
              <a:t>g/2 = 1.001 159 652 180 73 (28),</a:t>
            </a:r>
            <a:r>
              <a:rPr lang="sr-Cyrl-CS" sz="2800"/>
              <a:t> са десетак значајних цифара које се подударају)</a:t>
            </a:r>
            <a:endParaRPr lang="en-US" sz="2800"/>
          </a:p>
        </p:txBody>
      </p:sp>
      <p:pic>
        <p:nvPicPr>
          <p:cNvPr id="12292" name="Picture 4" descr="higher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156325" y="476250"/>
            <a:ext cx="2587625" cy="4681538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293" name="Oval 5"/>
          <p:cNvSpPr>
            <a:spLocks noChangeArrowheads="1"/>
          </p:cNvSpPr>
          <p:nvPr/>
        </p:nvSpPr>
        <p:spPr bwMode="auto">
          <a:xfrm>
            <a:off x="2841625" y="3856038"/>
            <a:ext cx="2020888" cy="503237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284663" y="1268413"/>
            <a:ext cx="2016125" cy="94138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/>
              <a:t>Преко 100 десетоструких интеграла!</a:t>
            </a:r>
            <a:endParaRPr lang="en-US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 flipH="1">
            <a:off x="4500563" y="2133600"/>
            <a:ext cx="1655762" cy="1800225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 type="stealth" w="lg" len="lg"/>
            <a:tailEnd type="none" w="lg" len="lg"/>
          </a:ln>
        </p:spPr>
        <p:txBody>
          <a:bodyPr/>
          <a:lstStyle/>
          <a:p>
            <a:endParaRPr 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 build="p"/>
      <p:bldP spid="12293" grpId="0" animBg="1"/>
      <p:bldP spid="12295" grpId="0" animBg="1"/>
      <p:bldP spid="122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484438" y="692150"/>
            <a:ext cx="4475162" cy="1143000"/>
          </a:xfrm>
        </p:spPr>
        <p:txBody>
          <a:bodyPr/>
          <a:lstStyle/>
          <a:p>
            <a:pPr eaLnBrk="1" hangingPunct="1"/>
            <a:r>
              <a:rPr lang="sr-Cyrl-CS" sz="4000"/>
              <a:t>Елементарне </a:t>
            </a:r>
            <a:br>
              <a:rPr lang="sr-Cyrl-CS" sz="4000"/>
            </a:br>
            <a:r>
              <a:rPr lang="sr-Cyrl-CS" sz="4000"/>
              <a:t>честице</a:t>
            </a:r>
            <a:endParaRPr lang="en-US" sz="400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2492375"/>
            <a:ext cx="4032250" cy="1150938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sr-Cyrl-CS" sz="2400"/>
              <a:t>Честице “материје”</a:t>
            </a:r>
            <a:endParaRPr lang="sr-Cyrl-CS" sz="2400"/>
          </a:p>
          <a:p>
            <a:pPr algn="ctr" eaLnBrk="1" hangingPunct="1">
              <a:lnSpc>
                <a:spcPct val="80000"/>
              </a:lnSpc>
              <a:buFontTx/>
              <a:buChar char="-"/>
            </a:pPr>
            <a:r>
              <a:rPr lang="sr-Cyrl-CS" sz="2400"/>
              <a:t>фермиони</a:t>
            </a:r>
            <a:endParaRPr lang="sr-Cyrl-CS" sz="2400"/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sr-Cyrl-CS" sz="2400"/>
              <a:t>(спин = ½)</a:t>
            </a:r>
            <a:endParaRPr lang="en-US" sz="240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5292725" y="2492375"/>
            <a:ext cx="3743325" cy="1081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sr-Cyrl-CS" sz="2400"/>
              <a:t>Преносиоци сила</a:t>
            </a:r>
            <a:endParaRPr lang="sr-Cyrl-CS" sz="240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Tx/>
              <a:buChar char="-"/>
            </a:pPr>
            <a:r>
              <a:rPr lang="sr-Cyrl-CS" sz="2400"/>
              <a:t>бозони спина = 1</a:t>
            </a:r>
            <a:endParaRPr lang="en-US" sz="2400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916238" y="5300663"/>
            <a:ext cx="3600450" cy="863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sr-Cyrl-CS" sz="2000"/>
              <a:t>Хигсов бозон</a:t>
            </a:r>
            <a:endParaRPr lang="sr-Cyrl-CS" sz="200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sr-Cyrl-CS" sz="2000"/>
              <a:t>- скалар, тј. спин = 0</a:t>
            </a:r>
            <a:endParaRPr lang="en-US" sz="2000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7164388" y="333375"/>
            <a:ext cx="1871662" cy="863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sr-Cyrl-CS" sz="2000"/>
              <a:t>Гравитон</a:t>
            </a:r>
            <a:endParaRPr lang="sr-Cyrl-CS" sz="2000"/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sr-Cyrl-CS" sz="2000"/>
              <a:t>(спин = 2)</a:t>
            </a:r>
            <a:endParaRPr lang="en-US" sz="2000"/>
          </a:p>
        </p:txBody>
      </p:sp>
      <p:sp>
        <p:nvSpPr>
          <p:cNvPr id="8199" name="Oval 7"/>
          <p:cNvSpPr>
            <a:spLocks noChangeArrowheads="1"/>
          </p:cNvSpPr>
          <p:nvPr/>
        </p:nvSpPr>
        <p:spPr bwMode="auto">
          <a:xfrm>
            <a:off x="6731000" y="-2908300"/>
            <a:ext cx="4824413" cy="4608513"/>
          </a:xfrm>
          <a:prstGeom prst="ellipse">
            <a:avLst/>
          </a:prstGeom>
          <a:noFill/>
          <a:ln w="3492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179388" y="4437063"/>
            <a:ext cx="1873250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sr-Cyrl-CS" sz="2400"/>
              <a:t>Лептони</a:t>
            </a:r>
            <a:endParaRPr lang="sr-Cyrl-CS" sz="2400"/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sr-Cyrl-CS" sz="2400"/>
              <a:t>(необојени)</a:t>
            </a:r>
            <a:endParaRPr lang="en-US" sz="2400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2339975" y="4437063"/>
            <a:ext cx="1873250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sr-Cyrl-CS" sz="2400"/>
              <a:t>Кваркови</a:t>
            </a:r>
            <a:endParaRPr lang="sr-Cyrl-CS" sz="2400"/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sr-Cyrl-CS" sz="2400"/>
              <a:t>(</a:t>
            </a:r>
            <a:r>
              <a:rPr lang="sr-Cyrl-CS" sz="2400">
                <a:solidFill>
                  <a:srgbClr val="CC0000"/>
                </a:solidFill>
              </a:rPr>
              <a:t>об</a:t>
            </a:r>
            <a:r>
              <a:rPr lang="sr-Cyrl-CS" sz="2400">
                <a:solidFill>
                  <a:schemeClr val="hlink"/>
                </a:solidFill>
              </a:rPr>
              <a:t>оје</a:t>
            </a:r>
            <a:r>
              <a:rPr lang="sr-Cyrl-CS" sz="2400">
                <a:solidFill>
                  <a:srgbClr val="006600"/>
                </a:solidFill>
              </a:rPr>
              <a:t>ни</a:t>
            </a:r>
            <a:r>
              <a:rPr lang="sr-Cyrl-CS" sz="2400"/>
              <a:t>)</a:t>
            </a:r>
            <a:endParaRPr lang="en-US" sz="2400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 flipH="1">
            <a:off x="2411413" y="1773238"/>
            <a:ext cx="1223962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5580063" y="1844675"/>
            <a:ext cx="1368425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H="1">
            <a:off x="4716463" y="1916113"/>
            <a:ext cx="0" cy="3241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8388350" y="333375"/>
            <a:ext cx="936625" cy="914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5400" dirty="0">
                <a:solidFill>
                  <a:srgbClr val="FF0000"/>
                </a:solidFill>
              </a:rPr>
              <a:t>?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8207" name="Line 17"/>
          <p:cNvSpPr>
            <a:spLocks noChangeShapeType="1"/>
          </p:cNvSpPr>
          <p:nvPr/>
        </p:nvSpPr>
        <p:spPr bwMode="auto">
          <a:xfrm flipH="1">
            <a:off x="1403350" y="3716338"/>
            <a:ext cx="503238" cy="576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8208" name="Line 18"/>
          <p:cNvSpPr>
            <a:spLocks noChangeShapeType="1"/>
          </p:cNvSpPr>
          <p:nvPr/>
        </p:nvSpPr>
        <p:spPr bwMode="auto">
          <a:xfrm>
            <a:off x="2627313" y="3716338"/>
            <a:ext cx="504825" cy="6492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8209" name="Line 19"/>
          <p:cNvSpPr>
            <a:spLocks noChangeShapeType="1"/>
          </p:cNvSpPr>
          <p:nvPr/>
        </p:nvSpPr>
        <p:spPr bwMode="auto">
          <a:xfrm flipV="1">
            <a:off x="6516688" y="692150"/>
            <a:ext cx="863600" cy="2159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tailEnd type="triangle" w="lg" len="lg"/>
          </a:ln>
        </p:spPr>
        <p:txBody>
          <a:bodyPr/>
          <a:lstStyle/>
          <a:p>
            <a:endParaRPr lang="en-US"/>
          </a:p>
        </p:txBody>
      </p:sp>
      <p:sp>
        <p:nvSpPr>
          <p:cNvPr id="22548" name="Text Box 20"/>
          <p:cNvSpPr txBox="1">
            <a:spLocks noChangeArrowheads="1"/>
          </p:cNvSpPr>
          <p:nvPr/>
        </p:nvSpPr>
        <p:spPr bwMode="auto">
          <a:xfrm>
            <a:off x="2051720" y="3861048"/>
            <a:ext cx="5327650" cy="84931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4800"/>
              <a:t>+ античестице</a:t>
            </a:r>
            <a:endParaRPr lang="en-US" sz="480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 uiExpand="1" build="p"/>
      <p:bldP spid="8196" grpId="0"/>
      <p:bldP spid="8197" grpId="0"/>
      <p:bldP spid="8198" grpId="0"/>
      <p:bldP spid="8199" grpId="0" animBg="1"/>
      <p:bldP spid="8200" grpId="0"/>
      <p:bldP spid="8201" grpId="0"/>
      <p:bldP spid="8202" grpId="0" animBg="1"/>
      <p:bldP spid="8203" grpId="0" animBg="1"/>
      <p:bldP spid="8204" grpId="0" animBg="1"/>
      <p:bldP spid="8206" grpId="0"/>
      <p:bldP spid="8207" grpId="0" animBg="1"/>
      <p:bldP spid="8208" grpId="0" animBg="1"/>
      <p:bldP spid="8209" grpId="0" animBg="1"/>
      <p:bldP spid="225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Лептони</a:t>
            </a:r>
            <a:endParaRPr lang="en-US"/>
          </a:p>
        </p:txBody>
      </p:sp>
      <p:pic>
        <p:nvPicPr>
          <p:cNvPr id="9219" name="Picture 4" descr="standard_model_all1"/>
          <p:cNvPicPr>
            <a:picLocks noChangeAspect="1" noChangeArrowheads="1"/>
          </p:cNvPicPr>
          <p:nvPr/>
        </p:nvPicPr>
        <p:blipFill>
          <a:blip r:embed="rId1" cstate="print"/>
          <a:srcRect l="1184" t="17592" r="84393" b="57967"/>
          <a:stretch>
            <a:fillRect/>
          </a:stretch>
        </p:blipFill>
        <p:spPr bwMode="auto">
          <a:xfrm>
            <a:off x="539750" y="1557338"/>
            <a:ext cx="3887788" cy="489585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220" name="Line 5"/>
          <p:cNvSpPr>
            <a:spLocks noChangeShapeType="1"/>
          </p:cNvSpPr>
          <p:nvPr/>
        </p:nvSpPr>
        <p:spPr bwMode="auto">
          <a:xfrm>
            <a:off x="4716463" y="3213100"/>
            <a:ext cx="0" cy="792163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triangle" w="lg" len="med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4859338" y="3716338"/>
            <a:ext cx="576262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sz="2000">
                <a:solidFill>
                  <a:srgbClr val="FF0000"/>
                </a:solidFill>
              </a:rPr>
              <a:t>½ 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9222" name="Text Box 7"/>
          <p:cNvSpPr txBox="1">
            <a:spLocks noChangeArrowheads="1"/>
          </p:cNvSpPr>
          <p:nvPr/>
        </p:nvSpPr>
        <p:spPr bwMode="auto">
          <a:xfrm>
            <a:off x="4859338" y="3068638"/>
            <a:ext cx="576262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</a:rPr>
              <a:t>½ 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9223" name="Text Box 8"/>
          <p:cNvSpPr txBox="1">
            <a:spLocks noChangeArrowheads="1"/>
          </p:cNvSpPr>
          <p:nvPr/>
        </p:nvSpPr>
        <p:spPr bwMode="auto">
          <a:xfrm>
            <a:off x="4500563" y="2276475"/>
            <a:ext cx="115093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b="1">
                <a:solidFill>
                  <a:srgbClr val="CC0000"/>
                </a:solidFill>
              </a:rPr>
              <a:t>(слаби)изоспин</a:t>
            </a:r>
            <a:endParaRPr lang="en-US" b="1">
              <a:solidFill>
                <a:srgbClr val="CC0000"/>
              </a:solidFill>
            </a:endParaRPr>
          </a:p>
        </p:txBody>
      </p:sp>
      <p:sp>
        <p:nvSpPr>
          <p:cNvPr id="9224" name="Line 12"/>
          <p:cNvSpPr>
            <a:spLocks noChangeShapeType="1"/>
          </p:cNvSpPr>
          <p:nvPr/>
        </p:nvSpPr>
        <p:spPr bwMode="auto">
          <a:xfrm>
            <a:off x="4716463" y="4294188"/>
            <a:ext cx="0" cy="7921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triangle" w="lg" len="med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5" name="Text Box 13"/>
          <p:cNvSpPr txBox="1">
            <a:spLocks noChangeArrowheads="1"/>
          </p:cNvSpPr>
          <p:nvPr/>
        </p:nvSpPr>
        <p:spPr bwMode="auto">
          <a:xfrm>
            <a:off x="4859338" y="4797425"/>
            <a:ext cx="576262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sz="2000">
                <a:solidFill>
                  <a:srgbClr val="FF0000"/>
                </a:solidFill>
              </a:rPr>
              <a:t>½ 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9226" name="Text Box 14"/>
          <p:cNvSpPr txBox="1">
            <a:spLocks noChangeArrowheads="1"/>
          </p:cNvSpPr>
          <p:nvPr/>
        </p:nvSpPr>
        <p:spPr bwMode="auto">
          <a:xfrm>
            <a:off x="4859338" y="4149725"/>
            <a:ext cx="576262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</a:rPr>
              <a:t>½ 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9227" name="Line 15"/>
          <p:cNvSpPr>
            <a:spLocks noChangeShapeType="1"/>
          </p:cNvSpPr>
          <p:nvPr/>
        </p:nvSpPr>
        <p:spPr bwMode="auto">
          <a:xfrm>
            <a:off x="4716463" y="5373688"/>
            <a:ext cx="0" cy="7921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triangle" w="lg" len="med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28" name="Text Box 16"/>
          <p:cNvSpPr txBox="1">
            <a:spLocks noChangeArrowheads="1"/>
          </p:cNvSpPr>
          <p:nvPr/>
        </p:nvSpPr>
        <p:spPr bwMode="auto">
          <a:xfrm>
            <a:off x="4859338" y="5876925"/>
            <a:ext cx="576262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sz="2000">
                <a:solidFill>
                  <a:srgbClr val="FF0000"/>
                </a:solidFill>
              </a:rPr>
              <a:t>½ 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9229" name="Text Box 17"/>
          <p:cNvSpPr txBox="1">
            <a:spLocks noChangeArrowheads="1"/>
          </p:cNvSpPr>
          <p:nvPr/>
        </p:nvSpPr>
        <p:spPr bwMode="auto">
          <a:xfrm>
            <a:off x="4859338" y="5229225"/>
            <a:ext cx="576262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</a:rPr>
              <a:t>½ 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5724525" y="2276475"/>
            <a:ext cx="3205163" cy="1477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CC0000"/>
                </a:solidFill>
              </a:rPr>
              <a:t>Неутрино </a:t>
            </a:r>
            <a:r>
              <a:rPr lang="ru-RU">
                <a:solidFill>
                  <a:srgbClr val="CC0000"/>
                </a:solidFill>
              </a:rPr>
              <a:t>– дух честица: има минијатурну или нулту масу, пролази кроз све (6.5</a:t>
            </a:r>
            <a:r>
              <a:rPr lang="en-US">
                <a:solidFill>
                  <a:srgbClr val="C00000"/>
                </a:solidFill>
              </a:rPr>
              <a:t>×10</a:t>
            </a:r>
            <a:r>
              <a:rPr lang="en-US" baseline="30000">
                <a:solidFill>
                  <a:srgbClr val="C00000"/>
                </a:solidFill>
              </a:rPr>
              <a:t>10</a:t>
            </a:r>
            <a:r>
              <a:rPr lang="en-US">
                <a:solidFill>
                  <a:srgbClr val="C00000"/>
                </a:solidFill>
              </a:rPr>
              <a:t> /cm</a:t>
            </a:r>
            <a:r>
              <a:rPr lang="en-US" baseline="30000">
                <a:solidFill>
                  <a:srgbClr val="C00000"/>
                </a:solidFill>
              </a:rPr>
              <a:t>2</a:t>
            </a:r>
            <a:r>
              <a:rPr lang="ru-RU">
                <a:solidFill>
                  <a:srgbClr val="CC0000"/>
                </a:solidFill>
              </a:rPr>
              <a:t>), нема одраз у огледалу.</a:t>
            </a:r>
            <a:endParaRPr lang="ru-RU">
              <a:solidFill>
                <a:srgbClr val="CC0000"/>
              </a:solidFill>
            </a:endParaRPr>
          </a:p>
        </p:txBody>
      </p:sp>
      <p:pic>
        <p:nvPicPr>
          <p:cNvPr id="21524" name="Picture 20" descr="ghost-mirro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3860800"/>
            <a:ext cx="3206750" cy="1808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6084888" y="5876925"/>
            <a:ext cx="151288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>
                <a:solidFill>
                  <a:srgbClr val="CC0000"/>
                </a:solidFill>
              </a:rPr>
              <a:t>Госн. неутрино</a:t>
            </a:r>
            <a:endParaRPr lang="en-US">
              <a:solidFill>
                <a:srgbClr val="CC0000"/>
              </a:solidFill>
            </a:endParaRPr>
          </a:p>
        </p:txBody>
      </p:sp>
      <p:sp>
        <p:nvSpPr>
          <p:cNvPr id="21526" name="Line 22"/>
          <p:cNvSpPr>
            <a:spLocks noChangeShapeType="1"/>
          </p:cNvSpPr>
          <p:nvPr/>
        </p:nvSpPr>
        <p:spPr bwMode="auto">
          <a:xfrm flipH="1" flipV="1">
            <a:off x="6732588" y="5157788"/>
            <a:ext cx="144462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234" name="Text Box 23"/>
          <p:cNvSpPr txBox="1">
            <a:spLocks noChangeArrowheads="1"/>
          </p:cNvSpPr>
          <p:nvPr/>
        </p:nvSpPr>
        <p:spPr bwMode="auto">
          <a:xfrm>
            <a:off x="5147945" y="1124585"/>
            <a:ext cx="3744595" cy="908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>
              <a:spcBef>
                <a:spcPct val="50000"/>
              </a:spcBef>
            </a:pPr>
            <a:r>
              <a:rPr lang="sr-Cyrl-CS"/>
              <a:t>Важи одржање лептонског броја за сваку од фамилија</a:t>
            </a:r>
            <a:r>
              <a:rPr lang="en-US" altLang="sr-Cyrl-CS"/>
              <a:t> (</a:t>
            </a:r>
            <a:r>
              <a:rPr lang="sr-Cyrl-RS" altLang="en-US"/>
              <a:t>до на </a:t>
            </a:r>
            <a:r>
              <a:rPr lang="en-US" altLang="en-US"/>
              <a:t>Pontecorvo–Maki–Nakagawa–Sakata matrix</a:t>
            </a:r>
            <a:r>
              <a:rPr lang="sr-Cyrl-RS" altLang="en-US"/>
              <a:t>)</a:t>
            </a:r>
            <a:r>
              <a:rPr lang="sr-Cyrl-CS"/>
              <a:t>.</a:t>
            </a:r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627313" y="3357563"/>
            <a:ext cx="4608512" cy="10763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sr-Cyrl-RS" sz="2800" dirty="0"/>
              <a:t>Умало па да су и бржи од светлости...</a:t>
            </a:r>
            <a:r>
              <a:rPr lang="sr-Cyrl-RS" sz="3600" dirty="0"/>
              <a:t>☺</a:t>
            </a:r>
            <a:endParaRPr lang="en-US" sz="2800" dirty="0"/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3" grpId="0"/>
      <p:bldP spid="21525" grpId="0"/>
      <p:bldP spid="21526" grpId="0" animBg="1"/>
      <p:bldP spid="21" grpId="0" animBg="1"/>
      <p:bldP spid="9234" grpId="0"/>
      <p:bldP spid="923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Кваркови</a:t>
            </a: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19700" y="1557338"/>
            <a:ext cx="3394075" cy="4525962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eaLnBrk="1" hangingPunct="1"/>
            <a:r>
              <a:rPr lang="sr-Cyrl-CS" sz="2400" dirty="0"/>
              <a:t>“Обојени” су – сваки се јавља у три боје – т.ј. подложни јакој нуклеарној интеракцији</a:t>
            </a:r>
            <a:endParaRPr lang="sr-Cyrl-CS" sz="2400" dirty="0"/>
          </a:p>
          <a:p>
            <a:pPr eaLnBrk="1" hangingPunct="1"/>
            <a:r>
              <a:rPr lang="sr-Cyrl-CS" sz="2400" dirty="0"/>
              <a:t>Испољавају тзв. асимптотску слободу</a:t>
            </a:r>
            <a:r>
              <a:rPr lang="en-US" sz="2400" dirty="0"/>
              <a:t> </a:t>
            </a:r>
            <a:r>
              <a:rPr lang="sr-Cyrl-CS" sz="2400" dirty="0"/>
              <a:t>и </a:t>
            </a:r>
            <a:r>
              <a:rPr lang="en-US" sz="2400" dirty="0"/>
              <a:t>“confinement”</a:t>
            </a:r>
            <a:endParaRPr lang="en-US" sz="2400" dirty="0"/>
          </a:p>
          <a:p>
            <a:pPr eaLnBrk="1" hangingPunct="1"/>
            <a:r>
              <a:rPr lang="en-US" altLang="en-US" sz="2400"/>
              <a:t>Cabibbo–Kobayashi–Maskawa matrix</a:t>
            </a:r>
            <a:endParaRPr lang="en-US" altLang="en-US" sz="2400"/>
          </a:p>
        </p:txBody>
      </p:sp>
      <p:pic>
        <p:nvPicPr>
          <p:cNvPr id="10244" name="Picture 4" descr="standard_model_all1"/>
          <p:cNvPicPr>
            <a:picLocks noChangeAspect="1" noChangeArrowheads="1"/>
          </p:cNvPicPr>
          <p:nvPr/>
        </p:nvPicPr>
        <p:blipFill>
          <a:blip r:embed="rId1" cstate="print"/>
          <a:srcRect l="16728" t="17567" r="68906" b="58034"/>
          <a:stretch>
            <a:fillRect/>
          </a:stretch>
        </p:blipFill>
        <p:spPr bwMode="auto">
          <a:xfrm>
            <a:off x="250825" y="1557338"/>
            <a:ext cx="3821113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4357688" y="3213100"/>
            <a:ext cx="0" cy="792163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triangle" w="lg" len="med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4500563" y="3716338"/>
            <a:ext cx="576262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sz="2000">
                <a:solidFill>
                  <a:srgbClr val="FF0000"/>
                </a:solidFill>
              </a:rPr>
              <a:t>½ 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500563" y="3068638"/>
            <a:ext cx="576262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</a:rPr>
              <a:t>½ 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4067175" y="2133600"/>
            <a:ext cx="165417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b="1">
                <a:solidFill>
                  <a:srgbClr val="CC0000"/>
                </a:solidFill>
              </a:rPr>
              <a:t>(слаби) изоспин</a:t>
            </a:r>
            <a:endParaRPr lang="en-US" b="1">
              <a:solidFill>
                <a:srgbClr val="CC0000"/>
              </a:solidFill>
            </a:endParaRPr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4357688" y="4294188"/>
            <a:ext cx="0" cy="7921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triangle" w="lg" len="med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4500563" y="4797425"/>
            <a:ext cx="576262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sz="2000">
                <a:solidFill>
                  <a:srgbClr val="FF0000"/>
                </a:solidFill>
              </a:rPr>
              <a:t>½ 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4500563" y="4149725"/>
            <a:ext cx="576262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</a:rPr>
              <a:t>½ 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4357688" y="5373688"/>
            <a:ext cx="0" cy="7921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triangle" w="lg" len="med"/>
            <a:tailEnd type="triangle" w="lg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500563" y="5876925"/>
            <a:ext cx="576262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sz="2000">
                <a:solidFill>
                  <a:srgbClr val="FF0000"/>
                </a:solidFill>
              </a:rPr>
              <a:t>½ 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4500563" y="5229225"/>
            <a:ext cx="576262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</a:rPr>
              <a:t>½ </a:t>
            </a:r>
            <a:endParaRPr lang="en-US" sz="200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rot="16200000" flipV="1">
            <a:off x="5429250" y="1143000"/>
            <a:ext cx="571500" cy="5715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14813" y="1714500"/>
            <a:ext cx="4786312" cy="10556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400" dirty="0"/>
              <a:t>Three </a:t>
            </a:r>
            <a:r>
              <a:rPr lang="en-US" sz="14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quarks</a:t>
            </a:r>
            <a:r>
              <a:rPr lang="en-US" sz="1400" dirty="0"/>
              <a:t> for Muster Mark!</a:t>
            </a:r>
            <a:br>
              <a:rPr lang="en-US" sz="1400" dirty="0"/>
            </a:br>
            <a:r>
              <a:rPr lang="en-US" sz="1400" dirty="0"/>
              <a:t>Sure he has not got much of a bark</a:t>
            </a:r>
            <a:br>
              <a:rPr lang="en-US" sz="1400" dirty="0"/>
            </a:br>
            <a:r>
              <a:rPr lang="en-US" sz="1400" dirty="0"/>
              <a:t>And sure any he has it's all beside the mark.</a:t>
            </a:r>
            <a:endParaRPr lang="en-US" sz="1400" dirty="0"/>
          </a:p>
          <a:p>
            <a:pPr>
              <a:defRPr/>
            </a:pPr>
            <a:r>
              <a:rPr lang="sr-Cyrl-RS" sz="1400" dirty="0"/>
              <a:t>		</a:t>
            </a:r>
            <a:r>
              <a:rPr lang="en-US" sz="1400" dirty="0"/>
              <a:t>—James Joyce, </a:t>
            </a:r>
            <a:r>
              <a:rPr lang="en-US" sz="1400" i="1" dirty="0" err="1"/>
              <a:t>Finnegans</a:t>
            </a:r>
            <a:r>
              <a:rPr lang="en-US" sz="1400" i="1" dirty="0"/>
              <a:t> Wake</a:t>
            </a:r>
            <a:endParaRPr lang="en-US" sz="1400" dirty="0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 uiExpand="1" build="p"/>
      <p:bldP spid="15" grpId="0" animBg="1"/>
      <p:bldP spid="1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4000"/>
              <a:t>Кваркови граде </a:t>
            </a:r>
            <a:br>
              <a:rPr lang="sr-Cyrl-CS" sz="4000"/>
            </a:br>
            <a:r>
              <a:rPr lang="sr-Cyrl-CS" sz="4000"/>
              <a:t>барионе и мезоне</a:t>
            </a:r>
            <a:endParaRPr lang="en-US" sz="4000"/>
          </a:p>
        </p:txBody>
      </p:sp>
      <p:pic>
        <p:nvPicPr>
          <p:cNvPr id="11267" name="Picture 7" descr="Mesons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8313" y="3068638"/>
            <a:ext cx="4032250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7" descr="Meson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068638"/>
            <a:ext cx="3951287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Rectangle 6"/>
          <p:cNvSpPr>
            <a:spLocks noChangeArrowheads="1"/>
          </p:cNvSpPr>
          <p:nvPr/>
        </p:nvSpPr>
        <p:spPr bwMode="auto">
          <a:xfrm>
            <a:off x="323850" y="1989138"/>
            <a:ext cx="84963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sz="2400" dirty="0"/>
              <a:t>“confinement”</a:t>
            </a:r>
            <a:r>
              <a:rPr lang="sr-Cyrl-CS" sz="2400" dirty="0"/>
              <a:t> = као слободне постоје само “беле” честице</a:t>
            </a:r>
            <a:endParaRPr lang="en-US" sz="2400" dirty="0"/>
          </a:p>
        </p:txBody>
      </p:sp>
      <p:sp>
        <p:nvSpPr>
          <p:cNvPr id="11270" name="Text Box 7"/>
          <p:cNvSpPr txBox="1">
            <a:spLocks noChangeArrowheads="1"/>
          </p:cNvSpPr>
          <p:nvPr/>
        </p:nvSpPr>
        <p:spPr bwMode="auto">
          <a:xfrm>
            <a:off x="755650" y="5876925"/>
            <a:ext cx="3744913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dirty="0"/>
              <a:t>Важи (</a:t>
            </a:r>
            <a:r>
              <a:rPr lang="sr-Cyrl-RS" altLang="sr-Cyrl-CS" dirty="0"/>
              <a:t>малтене обавезно</a:t>
            </a:r>
            <a:r>
              <a:rPr lang="sr-Cyrl-CS" dirty="0"/>
              <a:t>) одржање барионског броја.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  <p:bldP spid="112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/>
              <a:t>Атом није недељива честица</a:t>
            </a:r>
            <a:endParaRPr lang="en-US"/>
          </a:p>
        </p:txBody>
      </p:sp>
      <p:pic>
        <p:nvPicPr>
          <p:cNvPr id="12291" name="Picture 4" descr="leptons.jpg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979613" y="1412875"/>
            <a:ext cx="5041900" cy="50419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TIMING" val="|45.9|13.9|34.7|28.4|8.4|53|0.6|17.3"/>
</p:tagLst>
</file>

<file path=ppt/tags/tag10.xml><?xml version="1.0" encoding="utf-8"?>
<p:tagLst xmlns:p="http://schemas.openxmlformats.org/presentationml/2006/main">
  <p:tag name="TIMING" val="|45.9|13.9|34.7|28.4|8.4|53|0.6|17.3"/>
</p:tagLst>
</file>

<file path=ppt/tags/tag2.xml><?xml version="1.0" encoding="utf-8"?>
<p:tagLst xmlns:p="http://schemas.openxmlformats.org/presentationml/2006/main">
  <p:tag name="TIMING" val="|15.1|3|8.8|13.1|27.3|18.3|50.3|48.8|38.8|53.2|5.4|81.3"/>
</p:tagLst>
</file>

<file path=ppt/tags/tag3.xml><?xml version="1.0" encoding="utf-8"?>
<p:tagLst xmlns:p="http://schemas.openxmlformats.org/presentationml/2006/main">
  <p:tag name="TIMING" val="|9.7|25.5|67.9"/>
</p:tagLst>
</file>

<file path=ppt/tags/tag4.xml><?xml version="1.0" encoding="utf-8"?>
<p:tagLst xmlns:p="http://schemas.openxmlformats.org/presentationml/2006/main">
  <p:tag name="TIMING" val="|171.9"/>
</p:tagLst>
</file>

<file path=ppt/tags/tag5.xml><?xml version="1.0" encoding="utf-8"?>
<p:tagLst xmlns:p="http://schemas.openxmlformats.org/presentationml/2006/main">
  <p:tag name="TIMING" val="|214.9|75.1|36.7|45.2"/>
</p:tagLst>
</file>

<file path=ppt/tags/tag6.xml><?xml version="1.0" encoding="utf-8"?>
<p:tagLst xmlns:p="http://schemas.openxmlformats.org/presentationml/2006/main">
  <p:tag name="TIMING" val="|63.9|10.9"/>
</p:tagLst>
</file>

<file path=ppt/tags/tag7.xml><?xml version="1.0" encoding="utf-8"?>
<p:tagLst xmlns:p="http://schemas.openxmlformats.org/presentationml/2006/main">
  <p:tag name="TIMING" val="|90.7|1.9|1.3|20.4|1|12.7|14.3|15.5|104.8"/>
</p:tagLst>
</file>

<file path=ppt/tags/tag8.xml><?xml version="1.0" encoding="utf-8"?>
<p:tagLst xmlns:p="http://schemas.openxmlformats.org/presentationml/2006/main">
  <p:tag name="TIMING" val="|4.2"/>
</p:tagLst>
</file>

<file path=ppt/tags/tag9.xml><?xml version="1.0" encoding="utf-8"?>
<p:tagLst xmlns:p="http://schemas.openxmlformats.org/presentationml/2006/main">
  <p:tag name="TIMING" val="|4.6|6.5|1.9|3.2|3.7|19.2|5.3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4025</Words>
  <Application>WPS Presentation</Application>
  <PresentationFormat>On-screen Show (4:3)</PresentationFormat>
  <Paragraphs>308</Paragraphs>
  <Slides>27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11</vt:i4>
      </vt:variant>
      <vt:variant>
        <vt:lpstr>幻灯片标题</vt:lpstr>
      </vt:variant>
      <vt:variant>
        <vt:i4>27</vt:i4>
      </vt:variant>
    </vt:vector>
  </HeadingPairs>
  <TitlesOfParts>
    <vt:vector size="45" baseType="lpstr">
      <vt:lpstr>Arial</vt:lpstr>
      <vt:lpstr>SimSun</vt:lpstr>
      <vt:lpstr>Wingdings</vt:lpstr>
      <vt:lpstr>Microsoft YaHei</vt:lpstr>
      <vt:lpstr>Arial Unicode MS</vt:lpstr>
      <vt:lpstr>Calibri</vt:lpstr>
      <vt:lpstr>Default Design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Проблем са квантном физиком</vt:lpstr>
      <vt:lpstr>Врхунац досадашње егзактне науке</vt:lpstr>
      <vt:lpstr>Полази од...</vt:lpstr>
      <vt:lpstr>Изузетна “предиктивна” моћ</vt:lpstr>
      <vt:lpstr>Елементарне  честице</vt:lpstr>
      <vt:lpstr>Лептони</vt:lpstr>
      <vt:lpstr>Кваркови</vt:lpstr>
      <vt:lpstr>Кваркови граде  барионе и мезоне</vt:lpstr>
      <vt:lpstr>Атом није недељива честица</vt:lpstr>
      <vt:lpstr>Преносиоци интеракција</vt:lpstr>
      <vt:lpstr>Хигс бозон</vt:lpstr>
      <vt:lpstr>Процеси</vt:lpstr>
      <vt:lpstr>Некад...</vt:lpstr>
      <vt:lpstr>Сад...</vt:lpstr>
      <vt:lpstr>Да ли је стандардни модел крај фундаменталне физике?</vt:lpstr>
      <vt:lpstr>Сувише много “зашто?”</vt:lpstr>
      <vt:lpstr>Елегантно?</vt:lpstr>
      <vt:lpstr>Сувише много “зашто?”</vt:lpstr>
      <vt:lpstr>PowerPoint 演示文稿</vt:lpstr>
      <vt:lpstr>…и још много мотива да се укључите у истраживање:</vt:lpstr>
      <vt:lpstr>Хвала на пажњи</vt:lpstr>
      <vt:lpstr>Проблем “хиерархије”</vt:lpstr>
      <vt:lpstr>И, не заборавимо, античестице:</vt:lpstr>
      <vt:lpstr>Сувише много “зашто?”</vt:lpstr>
      <vt:lpstr>PowerPoint 演示文稿</vt:lpstr>
      <vt:lpstr>Врхунац досадашње егзактне науке</vt:lpstr>
      <vt:lpstr>PowerPoint 演示文稿</vt:lpstr>
    </vt:vector>
  </TitlesOfParts>
  <Company>IF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I&amp;I</dc:creator>
  <cp:lastModifiedBy>igors</cp:lastModifiedBy>
  <cp:revision>136</cp:revision>
  <dcterms:created xsi:type="dcterms:W3CDTF">2010-02-15T21:58:00Z</dcterms:created>
  <dcterms:modified xsi:type="dcterms:W3CDTF">2024-12-10T07:17:46Z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1F9B30566A394A87823B8F60DEA270A0_12</vt:lpwstr>
  </property>
  <property fmtid="{D5CDD505-2E9C-101B-9397-08002B2CF9AE}" pid="3" name="KSOProductBuildVer">
    <vt:lpwstr>1033-12.2.0.19307</vt:lpwstr>
  </property>
</Properties>
</file>