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jpeg" ContentType="image/jpeg"/>
  <Default Extension="JPG" ContentType="image/.jpg"/>
  <Default Extension="gif" ContentType="image/gif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handoutMasterIdLst>
    <p:handoutMasterId r:id="rId48"/>
  </p:handoutMasterIdLst>
  <p:sldIdLst>
    <p:sldId id="614" r:id="rId3"/>
    <p:sldId id="704" r:id="rId4"/>
    <p:sldId id="705" r:id="rId5"/>
    <p:sldId id="490" r:id="rId6"/>
    <p:sldId id="560" r:id="rId8"/>
    <p:sldId id="536" r:id="rId9"/>
    <p:sldId id="535" r:id="rId10"/>
    <p:sldId id="562" r:id="rId11"/>
    <p:sldId id="565" r:id="rId12"/>
    <p:sldId id="563" r:id="rId13"/>
    <p:sldId id="451" r:id="rId14"/>
    <p:sldId id="539" r:id="rId15"/>
    <p:sldId id="633" r:id="rId16"/>
    <p:sldId id="581" r:id="rId17"/>
    <p:sldId id="622" r:id="rId18"/>
    <p:sldId id="712" r:id="rId19"/>
    <p:sldId id="715" r:id="rId20"/>
    <p:sldId id="713" r:id="rId21"/>
    <p:sldId id="714" r:id="rId22"/>
    <p:sldId id="716" r:id="rId23"/>
    <p:sldId id="593" r:id="rId24"/>
    <p:sldId id="592" r:id="rId25"/>
    <p:sldId id="598" r:id="rId26"/>
    <p:sldId id="594" r:id="rId27"/>
    <p:sldId id="599" r:id="rId28"/>
    <p:sldId id="635" r:id="rId29"/>
    <p:sldId id="600" r:id="rId30"/>
    <p:sldId id="706" r:id="rId31"/>
    <p:sldId id="707" r:id="rId32"/>
    <p:sldId id="708" r:id="rId33"/>
    <p:sldId id="709" r:id="rId34"/>
    <p:sldId id="710" r:id="rId35"/>
    <p:sldId id="625" r:id="rId36"/>
    <p:sldId id="586" r:id="rId37"/>
    <p:sldId id="724" r:id="rId38"/>
    <p:sldId id="725" r:id="rId39"/>
    <p:sldId id="726" r:id="rId40"/>
    <p:sldId id="626" r:id="rId41"/>
    <p:sldId id="613" r:id="rId42"/>
    <p:sldId id="719" r:id="rId43"/>
    <p:sldId id="720" r:id="rId44"/>
    <p:sldId id="721" r:id="rId45"/>
    <p:sldId id="722" r:id="rId46"/>
    <p:sldId id="627" r:id="rId47"/>
  </p:sldIdLst>
  <p:sldSz cx="12192000" cy="6858000"/>
  <p:notesSz cx="9906000" cy="6794500"/>
  <p:embeddedFontLst>
    <p:embeddedFont>
      <p:font typeface="Trebuchet MS" panose="020B0603020202020204" pitchFamily="34" charset="0"/>
      <p:regular r:id="rId52"/>
      <p:bold r:id="rId53"/>
      <p:italic r:id="rId54"/>
      <p:boldItalic r:id="rId55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9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3CC33"/>
    <a:srgbClr val="66FF33"/>
    <a:srgbClr val="6666FF"/>
    <a:srgbClr val="000000"/>
    <a:srgbClr val="3399FF"/>
    <a:srgbClr val="FFFF99"/>
    <a:srgbClr val="CCFF33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6546" autoAdjust="0"/>
  </p:normalViewPr>
  <p:slideViewPr>
    <p:cSldViewPr snapToGrid="0" showGuides="1">
      <p:cViewPr varScale="1">
        <p:scale>
          <a:sx n="102" d="100"/>
          <a:sy n="102" d="100"/>
        </p:scale>
        <p:origin x="342" y="102"/>
      </p:cViewPr>
      <p:guideLst>
        <p:guide orient="horz" pos="3990"/>
        <p:guide pos="384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-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5" Type="http://schemas.openxmlformats.org/officeDocument/2006/relationships/font" Target="fonts/font4.fntdata"/><Relationship Id="rId54" Type="http://schemas.openxmlformats.org/officeDocument/2006/relationships/font" Target="fonts/font3.fntdata"/><Relationship Id="rId53" Type="http://schemas.openxmlformats.org/officeDocument/2006/relationships/font" Target="fonts/font2.fntdata"/><Relationship Id="rId52" Type="http://schemas.openxmlformats.org/officeDocument/2006/relationships/font" Target="fonts/font1.fntdata"/><Relationship Id="rId51" Type="http://schemas.openxmlformats.org/officeDocument/2006/relationships/tableStyles" Target="tableStyles.xml"/><Relationship Id="rId50" Type="http://schemas.openxmlformats.org/officeDocument/2006/relationships/viewProps" Target="viewProps.xml"/><Relationship Id="rId5" Type="http://schemas.openxmlformats.org/officeDocument/2006/relationships/slide" Target="slides/slide3.xml"/><Relationship Id="rId49" Type="http://schemas.openxmlformats.org/officeDocument/2006/relationships/presProps" Target="presProps.xml"/><Relationship Id="rId48" Type="http://schemas.openxmlformats.org/officeDocument/2006/relationships/handoutMaster" Target="handoutMasters/handoutMaster1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293372" cy="339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en-GB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12629" y="0"/>
            <a:ext cx="4293371" cy="339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endParaRPr lang="en-GB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4775"/>
            <a:ext cx="4293372" cy="339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en-GB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12629" y="6454775"/>
            <a:ext cx="4293371" cy="339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53DBC159-4942-4C6B-9041-055F93B35DF1}" type="slidenum">
              <a:rPr lang="en-GB"/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293372" cy="339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en-GB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10315" y="0"/>
            <a:ext cx="4293372" cy="339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endParaRPr lang="en-GB"/>
          </a:p>
        </p:txBody>
      </p:sp>
      <p:sp>
        <p:nvSpPr>
          <p:cNvPr id="182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89225" y="509588"/>
            <a:ext cx="4527550" cy="25479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</p:spPr>
      </p:sp>
      <p:sp>
        <p:nvSpPr>
          <p:cNvPr id="182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3227388"/>
            <a:ext cx="7924800" cy="30575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GB" smtClean="0"/>
              <a:t>Textmasterformate durch Klicken bearbeiten</a:t>
            </a:r>
            <a:endParaRPr lang="en-GB" smtClean="0"/>
          </a:p>
          <a:p>
            <a:pPr lvl="1"/>
            <a:r>
              <a:rPr lang="en-GB" smtClean="0"/>
              <a:t>Zweite Ebene</a:t>
            </a:r>
            <a:endParaRPr lang="en-GB" smtClean="0"/>
          </a:p>
          <a:p>
            <a:pPr lvl="2"/>
            <a:r>
              <a:rPr lang="en-GB" smtClean="0"/>
              <a:t>Dritte Ebene</a:t>
            </a:r>
            <a:endParaRPr lang="en-GB" smtClean="0"/>
          </a:p>
          <a:p>
            <a:pPr lvl="3"/>
            <a:r>
              <a:rPr lang="en-GB" smtClean="0"/>
              <a:t>Vierte Ebene</a:t>
            </a:r>
            <a:endParaRPr lang="en-GB" smtClean="0"/>
          </a:p>
          <a:p>
            <a:pPr lvl="4"/>
            <a:r>
              <a:rPr lang="en-GB" smtClean="0"/>
              <a:t>Fünfte Ebene</a:t>
            </a:r>
            <a:endParaRPr lang="en-GB" smtClean="0"/>
          </a:p>
        </p:txBody>
      </p:sp>
      <p:sp>
        <p:nvSpPr>
          <p:cNvPr id="182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3686"/>
            <a:ext cx="4293372" cy="339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latin typeface="Times New Roman" panose="02020603050405020304" pitchFamily="18" charset="0"/>
              </a:defRPr>
            </a:lvl1pPr>
          </a:lstStyle>
          <a:p>
            <a:endParaRPr lang="en-GB"/>
          </a:p>
        </p:txBody>
      </p:sp>
      <p:sp>
        <p:nvSpPr>
          <p:cNvPr id="182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10315" y="6453686"/>
            <a:ext cx="4293372" cy="339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EF81F2D4-6E69-42CD-B99A-E831037A5324}" type="slidenum">
              <a:rPr lang="en-GB"/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9225" y="509588"/>
            <a:ext cx="4527550" cy="2547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r-Cyrl-RS" dirty="0" smtClean="0"/>
              <a:t>потребни:</a:t>
            </a:r>
            <a:r>
              <a:rPr lang="sr-Cyrl-RS" baseline="0" dirty="0" smtClean="0"/>
              <a:t> лаптоп (презентација и филмић), новчић, поларизатори са наочарима</a:t>
            </a:r>
            <a:r>
              <a:rPr lang="en-US" baseline="0" dirty="0" smtClean="0"/>
              <a:t>, </a:t>
            </a:r>
            <a:r>
              <a:rPr lang="sr-Cyrl-RS" baseline="0" dirty="0" smtClean="0"/>
              <a:t>предавања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1F2D4-6E69-42CD-B99A-E831037A5324}" type="slidenum">
              <a:rPr lang="en-GB" smtClean="0"/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D62DF-F553-4B63-AE66-8342BAFD9812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D4FC5-F5A6-4532-A2A5-9F696C59AFC0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AEDFF-7E9D-41BF-A368-A08AF26DD705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A695F26D-75EA-4607-B910-E94C44FABF00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D717213B-C0AD-4D52-BBE6-D8AE5BA7F0F0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114800"/>
            <a:ext cx="508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C112CECD-919D-483B-B8B9-1279F41CE20F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85002F-C4CA-43AE-B520-4271A0846D1F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029982-6619-4CD3-BCEE-8471752457C9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687CDB-386B-479C-832B-621488602C76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3F2318-6B11-4FAD-96D0-F13F5A43FD8A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A2554C-6A55-4E54-95FF-4E3DB9894B6F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8340EE-198A-4170-A4A6-A31571F696EA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F5F039-ADC0-4244-B610-0C6FA0D5F13C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060307-8C41-415E-A7F2-2F07B760CA91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de-DE" smtClean="0"/>
              <a:t>naslov</a:t>
            </a:r>
            <a:endParaRPr lang="de-DE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de-DE" smtClean="0"/>
              <a:t>text</a:t>
            </a:r>
            <a:endParaRPr lang="de-DE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+mn-lt"/>
              </a:defRPr>
            </a:lvl1pPr>
          </a:lstStyle>
          <a:p>
            <a:fld id="{8706A2E1-4597-47AA-9571-39B5CD0E98F6}" type="slidenum">
              <a:rPr lang="en-GB"/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6.x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.bin"/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GIF"/><Relationship Id="rId3" Type="http://schemas.openxmlformats.org/officeDocument/2006/relationships/image" Target="../media/image20.jpeg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28.png"/><Relationship Id="rId5" Type="http://schemas.openxmlformats.org/officeDocument/2006/relationships/image" Target="../media/image23.png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7" Type="http://schemas.openxmlformats.org/officeDocument/2006/relationships/image" Target="../media/image30.png"/><Relationship Id="rId6" Type="http://schemas.openxmlformats.org/officeDocument/2006/relationships/image" Target="../media/image29.png"/><Relationship Id="rId5" Type="http://schemas.openxmlformats.org/officeDocument/2006/relationships/image" Target="../media/image22.jpeg"/><Relationship Id="rId4" Type="http://schemas.openxmlformats.org/officeDocument/2006/relationships/image" Target="../media/image21.GIF"/><Relationship Id="rId3" Type="http://schemas.openxmlformats.org/officeDocument/2006/relationships/image" Target="../media/image20.jpeg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4.png"/><Relationship Id="rId1" Type="http://schemas.openxmlformats.org/officeDocument/2006/relationships/image" Target="../media/image3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38.jpeg"/><Relationship Id="rId3" Type="http://schemas.openxmlformats.org/officeDocument/2006/relationships/image" Target="../media/image37.GIF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42.png"/><Relationship Id="rId3" Type="http://schemas.openxmlformats.org/officeDocument/2006/relationships/image" Target="../media/image41.wmf"/><Relationship Id="rId2" Type="http://schemas.openxmlformats.org/officeDocument/2006/relationships/image" Target="../media/image39.jpeg"/><Relationship Id="rId1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46.png"/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image" Target="../media/image4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8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8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6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8.png"/><Relationship Id="rId1" Type="http://schemas.openxmlformats.org/officeDocument/2006/relationships/image" Target="../media/image67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1.png"/><Relationship Id="rId1" Type="http://schemas.openxmlformats.org/officeDocument/2006/relationships/image" Target="../media/image7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1.GIF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5547" y="1065197"/>
            <a:ext cx="10363200" cy="1470025"/>
          </a:xfrm>
        </p:spPr>
        <p:txBody>
          <a:bodyPr/>
          <a:lstStyle/>
          <a:p>
            <a:r>
              <a:rPr lang="sr-Cyrl-RS" altLang="ru-RU" dirty="0"/>
              <a:t>Проблем са квантном физиком</a:t>
            </a:r>
            <a:endParaRPr lang="sr-Cyrl-RS" alt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3958" y="2924666"/>
            <a:ext cx="8534400" cy="1752600"/>
          </a:xfrm>
        </p:spPr>
        <p:txBody>
          <a:bodyPr/>
          <a:lstStyle/>
          <a:p>
            <a:r>
              <a:rPr lang="ru-RU" sz="2800" dirty="0" smtClean="0"/>
              <a:t>Игор Салом, Институт за физику у Београду</a:t>
            </a:r>
            <a:endParaRPr lang="ru-RU" dirty="0" smtClean="0"/>
          </a:p>
          <a:p>
            <a:endParaRPr lang="ru-RU" sz="2000" dirty="0"/>
          </a:p>
          <a:p>
            <a:r>
              <a:rPr lang="ru-RU" sz="2000" dirty="0" smtClean="0"/>
              <a:t>Подржано од стране </a:t>
            </a:r>
            <a:r>
              <a:rPr lang="ru-RU" sz="2000" dirty="0"/>
              <a:t>Фонда за науку Републике Србије, број 7745968, </a:t>
            </a:r>
            <a:r>
              <a:rPr lang="sr-Latn-RS" sz="2000" dirty="0" smtClean="0"/>
              <a:t>„</a:t>
            </a:r>
            <a:r>
              <a:rPr lang="ru-RU" sz="2000" dirty="0" smtClean="0"/>
              <a:t>Квантна </a:t>
            </a:r>
            <a:r>
              <a:rPr lang="ru-RU" sz="2000" dirty="0"/>
              <a:t>гравитација преко виших гејџ теорија </a:t>
            </a:r>
            <a:r>
              <a:rPr lang="ru-RU" sz="2000" dirty="0" smtClean="0"/>
              <a:t>2021</a:t>
            </a:r>
            <a:r>
              <a:rPr lang="sr-Latn-RS" sz="2000" dirty="0" smtClean="0"/>
              <a:t>“</a:t>
            </a:r>
            <a:r>
              <a:rPr lang="ru-RU" sz="2000" dirty="0" smtClean="0"/>
              <a:t> </a:t>
            </a:r>
            <a:r>
              <a:rPr lang="ru-RU" sz="2000" dirty="0"/>
              <a:t>(QGHG-2021)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746" y="4883869"/>
            <a:ext cx="3764227" cy="9256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5414" y="4679672"/>
            <a:ext cx="2102767" cy="1594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552450"/>
            <a:ext cx="7772400" cy="1143000"/>
          </a:xfrm>
        </p:spPr>
        <p:txBody>
          <a:bodyPr/>
          <a:lstStyle/>
          <a:p>
            <a:r>
              <a:rPr lang="sr-Cyrl-CS" sz="4500"/>
              <a:t>“</a:t>
            </a:r>
            <a:r>
              <a:rPr lang="de-AT" sz="4500"/>
              <a:t>Double-Slit</a:t>
            </a:r>
            <a:r>
              <a:rPr lang="sr-Cyrl-CS" sz="4500"/>
              <a:t>”</a:t>
            </a:r>
            <a:r>
              <a:rPr lang="de-AT" sz="4500"/>
              <a:t> </a:t>
            </a:r>
            <a:r>
              <a:rPr lang="sr-Cyrl-CS" sz="4500"/>
              <a:t>експеримент</a:t>
            </a:r>
            <a:endParaRPr lang="en-GB" sz="2800"/>
          </a:p>
        </p:txBody>
      </p:sp>
      <p:pic>
        <p:nvPicPr>
          <p:cNvPr id="357386" name="Picture 10" descr="file:///C:/Folienarchiv/Bayrische%20%20Akademie/Doppelspalt.gif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624264" y="2112964"/>
            <a:ext cx="4624387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7387" name="Line 11"/>
          <p:cNvSpPr>
            <a:spLocks noChangeShapeType="1"/>
          </p:cNvSpPr>
          <p:nvPr/>
        </p:nvSpPr>
        <p:spPr bwMode="auto">
          <a:xfrm flipV="1">
            <a:off x="5003801" y="3159126"/>
            <a:ext cx="792163" cy="360363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tailEnd type="triangle" w="med" len="med"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57388" name="Line 12"/>
          <p:cNvSpPr>
            <a:spLocks noChangeShapeType="1"/>
          </p:cNvSpPr>
          <p:nvPr/>
        </p:nvSpPr>
        <p:spPr bwMode="auto">
          <a:xfrm>
            <a:off x="5057776" y="3678238"/>
            <a:ext cx="792163" cy="144462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tailEnd type="triangle" w="med" len="med"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57389" name="Text Box 13"/>
          <p:cNvSpPr txBox="1">
            <a:spLocks noChangeArrowheads="1"/>
          </p:cNvSpPr>
          <p:nvPr/>
        </p:nvSpPr>
        <p:spPr bwMode="auto">
          <a:xfrm>
            <a:off x="5057775" y="2549525"/>
            <a:ext cx="46355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de-DE" sz="3600" b="1" i="1">
                <a:solidFill>
                  <a:srgbClr val="CC0000"/>
                </a:solidFill>
                <a:latin typeface="Arial" panose="020B0604020202020204" pitchFamily="34" charset="0"/>
              </a:rPr>
              <a:t>?</a:t>
            </a:r>
            <a:endParaRPr lang="de-DE" sz="3600" b="1" i="1">
              <a:solidFill>
                <a:srgbClr val="CC0000"/>
              </a:solidFill>
              <a:latin typeface="Arial" panose="020B0604020202020204" pitchFamily="34" charset="0"/>
            </a:endParaRPr>
          </a:p>
        </p:txBody>
      </p:sp>
      <p:sp>
        <p:nvSpPr>
          <p:cNvPr id="357390" name="Line 14"/>
          <p:cNvSpPr>
            <a:spLocks noChangeShapeType="1"/>
          </p:cNvSpPr>
          <p:nvPr/>
        </p:nvSpPr>
        <p:spPr bwMode="auto">
          <a:xfrm>
            <a:off x="3636964" y="3519488"/>
            <a:ext cx="719137" cy="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tailEnd type="triangle" w="med" len="med"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57395" name="Line 19"/>
          <p:cNvSpPr>
            <a:spLocks noChangeShapeType="1"/>
          </p:cNvSpPr>
          <p:nvPr/>
        </p:nvSpPr>
        <p:spPr bwMode="auto">
          <a:xfrm flipH="1" flipV="1">
            <a:off x="4992688" y="2771776"/>
            <a:ext cx="1757362" cy="944563"/>
          </a:xfrm>
          <a:prstGeom prst="line">
            <a:avLst/>
          </a:prstGeom>
          <a:noFill/>
          <a:ln w="76200" cmpd="tri">
            <a:solidFill>
              <a:srgbClr val="FF0000"/>
            </a:solidFill>
            <a:round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7396" name="AutoShape 20"/>
          <p:cNvSpPr>
            <a:spLocks noChangeArrowheads="1"/>
          </p:cNvSpPr>
          <p:nvPr/>
        </p:nvSpPr>
        <p:spPr bwMode="auto">
          <a:xfrm rot="5400000">
            <a:off x="6879432" y="3339307"/>
            <a:ext cx="725487" cy="304800"/>
          </a:xfrm>
          <a:prstGeom prst="parallelogram">
            <a:avLst>
              <a:gd name="adj" fmla="val 50513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7398" name="Line 22"/>
          <p:cNvSpPr>
            <a:spLocks noChangeShapeType="1"/>
          </p:cNvSpPr>
          <p:nvPr/>
        </p:nvSpPr>
        <p:spPr bwMode="auto">
          <a:xfrm flipH="1" flipV="1">
            <a:off x="7083425" y="3962400"/>
            <a:ext cx="319088" cy="160338"/>
          </a:xfrm>
          <a:prstGeom prst="line">
            <a:avLst/>
          </a:prstGeom>
          <a:noFill/>
          <a:ln w="101600">
            <a:solidFill>
              <a:schemeClr val="tx1"/>
            </a:solidFill>
            <a:round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7400" name="Line 24"/>
          <p:cNvSpPr>
            <a:spLocks noChangeShapeType="1"/>
          </p:cNvSpPr>
          <p:nvPr/>
        </p:nvSpPr>
        <p:spPr bwMode="auto">
          <a:xfrm flipH="1" flipV="1">
            <a:off x="7083426" y="2887663"/>
            <a:ext cx="290513" cy="14605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7401" name="Text Box 25"/>
          <p:cNvSpPr txBox="1">
            <a:spLocks noChangeArrowheads="1"/>
          </p:cNvSpPr>
          <p:nvPr/>
        </p:nvSpPr>
        <p:spPr bwMode="auto">
          <a:xfrm>
            <a:off x="5211764" y="1511300"/>
            <a:ext cx="5456237" cy="94615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sz="2800">
                <a:solidFill>
                  <a:srgbClr val="FF3300"/>
                </a:solidFill>
              </a:rPr>
              <a:t>Како електрон зна да ли га посматрамо!?</a:t>
            </a:r>
            <a:endParaRPr lang="sr-Latn-CS" sz="280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7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7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7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57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57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57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57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387" grpId="0" animBg="1"/>
      <p:bldP spid="357388" grpId="0" animBg="1"/>
      <p:bldP spid="357389" grpId="0" autoUpdateAnimBg="0"/>
      <p:bldP spid="357389" grpId="1"/>
      <p:bldP spid="357395" grpId="0" animBg="1"/>
      <p:bldP spid="357396" grpId="0" animBg="1"/>
      <p:bldP spid="357398" grpId="0" animBg="1"/>
      <p:bldP spid="357400" grpId="0" animBg="1"/>
      <p:bldP spid="35740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Text Box 2"/>
          <p:cNvSpPr txBox="1">
            <a:spLocks noChangeArrowheads="1"/>
          </p:cNvSpPr>
          <p:nvPr/>
        </p:nvSpPr>
        <p:spPr bwMode="auto">
          <a:xfrm>
            <a:off x="1524000" y="5932488"/>
            <a:ext cx="1416050" cy="33655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40000"/>
              </a:spcBef>
              <a:spcAft>
                <a:spcPct val="10000"/>
              </a:spcAft>
              <a:buClr>
                <a:srgbClr val="000099"/>
              </a:buClr>
              <a:buSzPct val="80000"/>
            </a:pPr>
            <a:r>
              <a:rPr lang="sr-Cyrl-CS" sz="2000">
                <a:solidFill>
                  <a:srgbClr val="333399"/>
                </a:solidFill>
                <a:latin typeface="Arial" panose="020B0604020202020204" pitchFamily="34" charset="0"/>
              </a:rPr>
              <a:t>Електрон</a:t>
            </a:r>
            <a:endParaRPr lang="de-DE" sz="200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335875" name="Line 3"/>
          <p:cNvSpPr>
            <a:spLocks noChangeShapeType="1"/>
          </p:cNvSpPr>
          <p:nvPr/>
        </p:nvSpPr>
        <p:spPr bwMode="auto">
          <a:xfrm flipV="1">
            <a:off x="2392363" y="3208339"/>
            <a:ext cx="5605462" cy="3241675"/>
          </a:xfrm>
          <a:prstGeom prst="line">
            <a:avLst/>
          </a:prstGeom>
          <a:noFill/>
          <a:ln w="57150">
            <a:solidFill>
              <a:srgbClr val="333399"/>
            </a:solidFill>
            <a:round/>
            <a:tailEnd type="triangle" w="med" len="med"/>
          </a:ln>
          <a:effectLst/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3358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>
                <a:latin typeface="Trebuchet MS" panose="020B0603020202020204" pitchFamily="34" charset="0"/>
              </a:rPr>
              <a:t>Докле можемо ићи</a:t>
            </a:r>
            <a:r>
              <a:rPr lang="de-AT">
                <a:latin typeface="Trebuchet MS" panose="020B0603020202020204" pitchFamily="34" charset="0"/>
              </a:rPr>
              <a:t>?</a:t>
            </a:r>
            <a:endParaRPr lang="en-GB">
              <a:latin typeface="Trebuchet MS" panose="020B0603020202020204" pitchFamily="34" charset="0"/>
            </a:endParaRPr>
          </a:p>
        </p:txBody>
      </p:sp>
      <p:sp>
        <p:nvSpPr>
          <p:cNvPr id="335877" name="Rectangle 5"/>
          <p:cNvSpPr>
            <a:spLocks noChangeArrowheads="1"/>
          </p:cNvSpPr>
          <p:nvPr/>
        </p:nvSpPr>
        <p:spPr bwMode="auto">
          <a:xfrm>
            <a:off x="4046538" y="4294189"/>
            <a:ext cx="895350" cy="3698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sr-Cyrl-CS" sz="2000">
                <a:solidFill>
                  <a:srgbClr val="333399"/>
                </a:solidFill>
                <a:latin typeface="Arial" panose="020B0604020202020204" pitchFamily="34" charset="0"/>
              </a:rPr>
              <a:t>Атом</a:t>
            </a:r>
            <a:endParaRPr lang="de-DE" sz="200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pic>
        <p:nvPicPr>
          <p:cNvPr id="335878" name="Picture 6" descr="atomBahnen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695825" y="4624388"/>
            <a:ext cx="654050" cy="67151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35879" name="Picture 7" descr="insulin"/>
          <p:cNvPicPr>
            <a:picLocks noChangeAspect="1" noChangeArrowheads="1"/>
          </p:cNvPicPr>
          <p:nvPr/>
        </p:nvPicPr>
        <p:blipFill rotWithShape="1">
          <a:blip r:embed="rId2" cstate="print"/>
          <a:srcRect t="12926" r="1780"/>
          <a:stretch>
            <a:fillRect/>
          </a:stretch>
        </p:blipFill>
        <p:spPr bwMode="auto">
          <a:xfrm>
            <a:off x="8088314" y="2011680"/>
            <a:ext cx="1660597" cy="1358802"/>
          </a:xfrm>
          <a:prstGeom prst="rect">
            <a:avLst/>
          </a:prstGeom>
          <a:noFill/>
        </p:spPr>
      </p:pic>
      <p:sp>
        <p:nvSpPr>
          <p:cNvPr id="335880" name="Oval 8"/>
          <p:cNvSpPr>
            <a:spLocks noChangeArrowheads="1"/>
          </p:cNvSpPr>
          <p:nvPr/>
        </p:nvSpPr>
        <p:spPr bwMode="auto">
          <a:xfrm>
            <a:off x="2179638" y="6508751"/>
            <a:ext cx="87312" cy="92075"/>
          </a:xfrm>
          <a:prstGeom prst="ellipse">
            <a:avLst/>
          </a:prstGeom>
          <a:solidFill>
            <a:srgbClr val="009900"/>
          </a:solidFill>
          <a:ln w="9525" algn="ctr">
            <a:noFill/>
            <a:round/>
          </a:ln>
          <a:effectLst/>
        </p:spPr>
        <p:txBody>
          <a:bodyPr wrap="none" lIns="92075" tIns="46038" rIns="92075" bIns="46038" anchor="ctr"/>
          <a:lstStyle/>
          <a:p>
            <a:endParaRPr lang="en-US"/>
          </a:p>
        </p:txBody>
      </p:sp>
      <p:pic>
        <p:nvPicPr>
          <p:cNvPr id="335881" name="Picture 9" descr="neutr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3751" y="5489576"/>
            <a:ext cx="538163" cy="582613"/>
          </a:xfrm>
          <a:prstGeom prst="rect">
            <a:avLst/>
          </a:prstGeom>
          <a:noFill/>
        </p:spPr>
      </p:pic>
      <p:sp>
        <p:nvSpPr>
          <p:cNvPr id="335882" name="Rectangle 10"/>
          <p:cNvSpPr>
            <a:spLocks noChangeArrowheads="1"/>
          </p:cNvSpPr>
          <p:nvPr/>
        </p:nvSpPr>
        <p:spPr bwMode="auto">
          <a:xfrm>
            <a:off x="2468564" y="5135564"/>
            <a:ext cx="1341437" cy="3524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</a:pPr>
            <a:r>
              <a:rPr lang="sr-Cyrl-CS" sz="2000">
                <a:solidFill>
                  <a:srgbClr val="333399"/>
                </a:solidFill>
                <a:latin typeface="Arial" panose="020B0604020202020204" pitchFamily="34" charset="0"/>
              </a:rPr>
              <a:t>Неутрон</a:t>
            </a:r>
            <a:endParaRPr lang="de-DE" sz="200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335883" name="Rectangle 11"/>
          <p:cNvSpPr>
            <a:spLocks noChangeArrowheads="1"/>
          </p:cNvSpPr>
          <p:nvPr/>
        </p:nvSpPr>
        <p:spPr bwMode="auto">
          <a:xfrm>
            <a:off x="6756400" y="1895475"/>
            <a:ext cx="1190519" cy="339196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40000"/>
              </a:spcBef>
              <a:spcAft>
                <a:spcPct val="10000"/>
              </a:spcAft>
              <a:buClr>
                <a:srgbClr val="000099"/>
              </a:buClr>
              <a:buSzPct val="80000"/>
            </a:pPr>
            <a:r>
              <a:rPr lang="sr-Cyrl-CS" sz="2000" dirty="0" smtClean="0">
                <a:solidFill>
                  <a:schemeClr val="accent2"/>
                </a:solidFill>
                <a:latin typeface="Arial" panose="020B0604020202020204" pitchFamily="34" charset="0"/>
              </a:rPr>
              <a:t>Протеин</a:t>
            </a:r>
            <a:endParaRPr lang="de-DE" sz="20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335884" name="Object 12"/>
          <p:cNvGraphicFramePr>
            <a:graphicFrameLocks noChangeAspect="1"/>
          </p:cNvGraphicFramePr>
          <p:nvPr/>
        </p:nvGraphicFramePr>
        <p:xfrm>
          <a:off x="6278563" y="3313114"/>
          <a:ext cx="1301750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26" name="CorelDRAW" r:id="rId4" imgW="2292350" imgH="1871345" progId="">
                  <p:embed/>
                </p:oleObj>
              </mc:Choice>
              <mc:Fallback>
                <p:oleObj name="CorelDRAW" r:id="rId4" imgW="2292350" imgH="1871345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8563" y="3313114"/>
                        <a:ext cx="1301750" cy="1063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5885" name="Rectangle 13"/>
          <p:cNvSpPr>
            <a:spLocks noChangeArrowheads="1"/>
          </p:cNvSpPr>
          <p:nvPr/>
        </p:nvSpPr>
        <p:spPr bwMode="auto">
          <a:xfrm>
            <a:off x="3962400" y="3051176"/>
            <a:ext cx="2755900" cy="498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lIns="92075" tIns="46038" rIns="92075" bIns="46038"/>
          <a:lstStyle/>
          <a:p>
            <a:pPr algn="ctr">
              <a:spcBef>
                <a:spcPct val="20000"/>
              </a:spcBef>
            </a:pPr>
            <a:r>
              <a:rPr lang="sr-Cyrl-CS" sz="2000">
                <a:solidFill>
                  <a:schemeClr val="accent2"/>
                </a:solidFill>
                <a:latin typeface="Arial" panose="020B0604020202020204" pitchFamily="34" charset="0"/>
              </a:rPr>
              <a:t>Фулерен</a:t>
            </a:r>
            <a:endParaRPr lang="de-DE" sz="20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5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5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35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35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5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5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35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5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5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35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35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874" grpId="0"/>
      <p:bldP spid="335875" grpId="0" animBg="1"/>
      <p:bldP spid="335877" grpId="0"/>
      <p:bldP spid="335880" grpId="0" animBg="1"/>
      <p:bldP spid="335882" grpId="0"/>
      <p:bldP spid="335883" grpId="0" autoUpdateAnimBg="0"/>
      <p:bldP spid="33588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7385" y="1392115"/>
            <a:ext cx="7772400" cy="1143000"/>
          </a:xfrm>
        </p:spPr>
        <p:txBody>
          <a:bodyPr/>
          <a:lstStyle/>
          <a:p>
            <a:r>
              <a:rPr lang="en-US" dirty="0" smtClean="0"/>
              <a:t>C</a:t>
            </a:r>
            <a:r>
              <a:rPr lang="en-US" baseline="-25000" dirty="0" smtClean="0"/>
              <a:t>284</a:t>
            </a:r>
            <a:r>
              <a:rPr lang="en-US" dirty="0" smtClean="0"/>
              <a:t>H</a:t>
            </a:r>
            <a:r>
              <a:rPr lang="en-US" baseline="-25000" dirty="0" smtClean="0"/>
              <a:t>190</a:t>
            </a:r>
            <a:r>
              <a:rPr lang="en-US" dirty="0" smtClean="0"/>
              <a:t>F</a:t>
            </a:r>
            <a:r>
              <a:rPr lang="en-US" baseline="-25000" dirty="0" smtClean="0"/>
              <a:t>320</a:t>
            </a:r>
            <a:r>
              <a:rPr lang="en-US" dirty="0" smtClean="0"/>
              <a:t>N</a:t>
            </a:r>
            <a:r>
              <a:rPr lang="en-US" baseline="-25000" dirty="0" smtClean="0"/>
              <a:t>4</a:t>
            </a:r>
            <a:r>
              <a:rPr lang="en-US" dirty="0" smtClean="0"/>
              <a:t>S</a:t>
            </a:r>
            <a:r>
              <a:rPr lang="en-US" baseline="-25000" dirty="0" smtClean="0"/>
              <a:t>12</a:t>
            </a:r>
            <a:endParaRPr lang="en-US" baseline="-25000" dirty="0"/>
          </a:p>
        </p:txBody>
      </p:sp>
      <p:pic>
        <p:nvPicPr>
          <p:cNvPr id="380930" name="Picture 2" descr="https://d262ilb51hltx0.cloudfront.net/max/700/1*izVyn5p1uNeHcD0AcTYdxw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423137" y="3718199"/>
            <a:ext cx="5231667" cy="2533622"/>
          </a:xfrm>
          <a:prstGeom prst="rect">
            <a:avLst/>
          </a:prstGeom>
          <a:noFill/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781300" y="2472348"/>
            <a:ext cx="7148145" cy="99783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square"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40000"/>
              </a:spcBef>
              <a:spcAft>
                <a:spcPct val="1000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§"/>
            </a:pPr>
            <a:r>
              <a:rPr lang="sr-Cyrl-CS" sz="2800" dirty="0">
                <a:latin typeface="Arial" panose="020B0604020202020204" pitchFamily="34" charset="0"/>
              </a:rPr>
              <a:t>Маса преко</a:t>
            </a:r>
            <a:r>
              <a:rPr lang="de-DE" sz="2800" dirty="0">
                <a:latin typeface="Arial" panose="020B0604020202020204" pitchFamily="34" charset="0"/>
              </a:rPr>
              <a:t> </a:t>
            </a:r>
            <a:r>
              <a:rPr lang="de-DE" sz="2800" b="1" dirty="0">
                <a:latin typeface="Arial" panose="020B0604020202020204" pitchFamily="34" charset="0"/>
              </a:rPr>
              <a:t>1</a:t>
            </a:r>
            <a:r>
              <a:rPr lang="sr-Cyrl-RS" sz="2800" b="1" dirty="0">
                <a:latin typeface="Arial" panose="020B0604020202020204" pitchFamily="34" charset="0"/>
              </a:rPr>
              <a:t>0.000</a:t>
            </a:r>
            <a:r>
              <a:rPr lang="de-DE" sz="2800" dirty="0">
                <a:latin typeface="Arial" panose="020B0604020202020204" pitchFamily="34" charset="0"/>
              </a:rPr>
              <a:t> </a:t>
            </a:r>
            <a:r>
              <a:rPr lang="sr-Cyrl-RS" sz="2800" dirty="0">
                <a:latin typeface="Arial" panose="020B0604020202020204" pitchFamily="34" charset="0"/>
              </a:rPr>
              <a:t>атомских јединица</a:t>
            </a:r>
            <a:r>
              <a:rPr lang="de-DE" sz="2800" dirty="0">
                <a:latin typeface="Arial" panose="020B0604020202020204" pitchFamily="34" charset="0"/>
              </a:rPr>
              <a:t>!  </a:t>
            </a:r>
            <a:endParaRPr lang="de-DE" sz="2800" dirty="0">
              <a:latin typeface="Arial" panose="020B0604020202020204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40000"/>
              </a:spcBef>
              <a:spcAft>
                <a:spcPct val="1000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§"/>
            </a:pPr>
            <a:r>
              <a:rPr lang="sr-Cyrl-RS" sz="2800" b="1" dirty="0">
                <a:latin typeface="Arial" panose="020B0604020202020204" pitchFamily="34" charset="0"/>
              </a:rPr>
              <a:t>810</a:t>
            </a:r>
            <a:r>
              <a:rPr lang="de-DE" sz="2800" dirty="0">
                <a:latin typeface="Arial" panose="020B0604020202020204" pitchFamily="34" charset="0"/>
              </a:rPr>
              <a:t> </a:t>
            </a:r>
            <a:r>
              <a:rPr lang="sr-Cyrl-CS" sz="2800" dirty="0">
                <a:latin typeface="Arial" panose="020B0604020202020204" pitchFamily="34" charset="0"/>
              </a:rPr>
              <a:t>атома у једном молекулу</a:t>
            </a:r>
            <a:r>
              <a:rPr lang="de-DE" sz="2800" dirty="0">
                <a:latin typeface="Arial" panose="020B0604020202020204" pitchFamily="34" charset="0"/>
              </a:rPr>
              <a:t>!</a:t>
            </a:r>
            <a:endParaRPr lang="de-DE" sz="2800" dirty="0">
              <a:latin typeface="Arial" panose="020B0604020202020204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201008" y="424962"/>
            <a:ext cx="77724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algn="ctr">
              <a:defRPr/>
            </a:pPr>
            <a:r>
              <a:rPr lang="sr-Cyrl-CS" sz="4200" kern="0" dirty="0">
                <a:solidFill>
                  <a:srgbClr val="000099"/>
                </a:solidFill>
                <a:ea typeface="+mj-ea"/>
                <a:cs typeface="+mj-cs"/>
              </a:rPr>
              <a:t>Светски рекорд</a:t>
            </a:r>
            <a:r>
              <a:rPr lang="de-AT" sz="4200" kern="0" dirty="0">
                <a:solidFill>
                  <a:srgbClr val="000099"/>
                </a:solidFill>
                <a:ea typeface="+mj-ea"/>
                <a:cs typeface="+mj-cs"/>
              </a:rPr>
              <a:t>:</a:t>
            </a:r>
            <a:br>
              <a:rPr lang="de-AT" sz="4000" kern="0" dirty="0">
                <a:solidFill>
                  <a:srgbClr val="000099"/>
                </a:solidFill>
                <a:ea typeface="+mj-ea"/>
                <a:cs typeface="+mj-cs"/>
              </a:rPr>
            </a:br>
            <a:r>
              <a:rPr lang="de-AT" sz="2400" kern="0" dirty="0">
                <a:solidFill>
                  <a:srgbClr val="000099"/>
                </a:solidFill>
                <a:ea typeface="+mj-ea"/>
                <a:cs typeface="+mj-cs"/>
              </a:rPr>
              <a:t>(Vienna Group</a:t>
            </a:r>
            <a:r>
              <a:rPr lang="sr-Cyrl-RS" sz="2400" kern="0" dirty="0">
                <a:solidFill>
                  <a:srgbClr val="000099"/>
                </a:solidFill>
                <a:ea typeface="+mj-ea"/>
                <a:cs typeface="+mj-cs"/>
              </a:rPr>
              <a:t>, 2013.</a:t>
            </a:r>
            <a:r>
              <a:rPr lang="de-AT" sz="2400" kern="0" dirty="0">
                <a:solidFill>
                  <a:srgbClr val="000099"/>
                </a:solidFill>
                <a:ea typeface="+mj-ea"/>
                <a:cs typeface="+mj-cs"/>
              </a:rPr>
              <a:t>)</a:t>
            </a:r>
            <a:endParaRPr lang="en-GB" sz="2400" kern="0" dirty="0">
              <a:solidFill>
                <a:srgbClr val="000099"/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92" name="Oval 12"/>
          <p:cNvSpPr>
            <a:spLocks noChangeArrowheads="1"/>
          </p:cNvSpPr>
          <p:nvPr/>
        </p:nvSpPr>
        <p:spPr bwMode="auto">
          <a:xfrm rot="-5400000">
            <a:off x="6269833" y="2505870"/>
            <a:ext cx="655637" cy="454025"/>
          </a:xfrm>
          <a:prstGeom prst="ellipse">
            <a:avLst/>
          </a:prstGeom>
          <a:solidFill>
            <a:srgbClr val="6666FF"/>
          </a:solidFill>
          <a:ln w="57150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752475"/>
            <a:ext cx="7278688" cy="1143000"/>
          </a:xfrm>
        </p:spPr>
        <p:txBody>
          <a:bodyPr/>
          <a:lstStyle/>
          <a:p>
            <a:r>
              <a:rPr lang="sr-Cyrl-CS" sz="4200">
                <a:latin typeface="Trebuchet MS" panose="020B0603020202020204" pitchFamily="34" charset="0"/>
              </a:rPr>
              <a:t>Квантни брисач</a:t>
            </a:r>
            <a:r>
              <a:rPr lang="en-GB" sz="3700"/>
              <a:t> </a:t>
            </a:r>
            <a:endParaRPr lang="en-GB" sz="3700"/>
          </a:p>
        </p:txBody>
      </p:sp>
      <p:sp>
        <p:nvSpPr>
          <p:cNvPr id="404483" name="Oval 3"/>
          <p:cNvSpPr>
            <a:spLocks noChangeArrowheads="1"/>
          </p:cNvSpPr>
          <p:nvPr/>
        </p:nvSpPr>
        <p:spPr bwMode="auto">
          <a:xfrm>
            <a:off x="7040564" y="2974975"/>
            <a:ext cx="573087" cy="457200"/>
          </a:xfrm>
          <a:prstGeom prst="ellipse">
            <a:avLst/>
          </a:prstGeom>
          <a:solidFill>
            <a:srgbClr val="6666FF"/>
          </a:solidFill>
          <a:ln w="57150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4484" name="Rectangle 4" descr="Blue tissue paper"/>
          <p:cNvSpPr>
            <a:spLocks noChangeArrowheads="1"/>
          </p:cNvSpPr>
          <p:nvPr/>
        </p:nvSpPr>
        <p:spPr bwMode="auto">
          <a:xfrm>
            <a:off x="7000875" y="2843214"/>
            <a:ext cx="306388" cy="784225"/>
          </a:xfrm>
          <a:prstGeom prst="rect">
            <a:avLst/>
          </a:prstGeom>
          <a:blipFill dpi="0" rotWithShape="1">
            <a:blip r:embed="rId1" cstate="print"/>
            <a:srcRect/>
            <a:tile tx="0" ty="0" sx="100000" sy="100000" flip="none" algn="tl"/>
          </a:blipFill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4485" name="Line 5"/>
          <p:cNvSpPr>
            <a:spLocks noChangeShapeType="1"/>
          </p:cNvSpPr>
          <p:nvPr/>
        </p:nvSpPr>
        <p:spPr bwMode="auto">
          <a:xfrm>
            <a:off x="7307263" y="2974975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4486" name="Rectangle 6"/>
          <p:cNvSpPr>
            <a:spLocks noChangeArrowheads="1"/>
          </p:cNvSpPr>
          <p:nvPr/>
        </p:nvSpPr>
        <p:spPr bwMode="auto">
          <a:xfrm>
            <a:off x="4886325" y="3181350"/>
            <a:ext cx="1689100" cy="1265238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4487" name="Line 7"/>
          <p:cNvSpPr>
            <a:spLocks noChangeShapeType="1"/>
          </p:cNvSpPr>
          <p:nvPr/>
        </p:nvSpPr>
        <p:spPr bwMode="auto">
          <a:xfrm flipV="1">
            <a:off x="3841751" y="4432301"/>
            <a:ext cx="403225" cy="9525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4488" name="Line 8"/>
          <p:cNvSpPr>
            <a:spLocks noChangeShapeType="1"/>
          </p:cNvSpPr>
          <p:nvPr/>
        </p:nvSpPr>
        <p:spPr bwMode="auto">
          <a:xfrm>
            <a:off x="6575425" y="3181350"/>
            <a:ext cx="744538" cy="0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4489" name="Rectangle 9"/>
          <p:cNvSpPr>
            <a:spLocks noChangeArrowheads="1"/>
          </p:cNvSpPr>
          <p:nvPr/>
        </p:nvSpPr>
        <p:spPr bwMode="auto">
          <a:xfrm rot="2389415">
            <a:off x="4745038" y="2843213"/>
            <a:ext cx="144462" cy="56991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chemeClr val="tx1"/>
              </a:gs>
            </a:gsLst>
            <a:lin ang="2700000" scaled="1"/>
          </a:gradFill>
          <a:ln w="28575">
            <a:solidFill>
              <a:srgbClr val="FFFFFF"/>
            </a:solidFill>
            <a:miter lim="800000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4493" name="Rectangle 13" descr="Blue tissue paper"/>
          <p:cNvSpPr>
            <a:spLocks noChangeArrowheads="1"/>
          </p:cNvSpPr>
          <p:nvPr/>
        </p:nvSpPr>
        <p:spPr bwMode="auto">
          <a:xfrm rot="-5400000">
            <a:off x="6480176" y="2582863"/>
            <a:ext cx="347662" cy="690563"/>
          </a:xfrm>
          <a:prstGeom prst="rect">
            <a:avLst/>
          </a:prstGeom>
          <a:blipFill dpi="0" rotWithShape="1">
            <a:blip r:embed="rId1" cstate="print"/>
            <a:srcRect/>
            <a:tile tx="0" ty="0" sx="100000" sy="100000" flip="none" algn="tl"/>
          </a:blipFill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4490" name="Rectangle 10"/>
          <p:cNvSpPr>
            <a:spLocks noChangeArrowheads="1"/>
          </p:cNvSpPr>
          <p:nvPr/>
        </p:nvSpPr>
        <p:spPr bwMode="auto">
          <a:xfrm rot="2389415">
            <a:off x="6575425" y="4194175"/>
            <a:ext cx="146050" cy="5715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rgbClr val="FFFFFF"/>
              </a:gs>
            </a:gsLst>
            <a:lin ang="2700000" scaled="1"/>
          </a:gradFill>
          <a:ln w="28575">
            <a:solidFill>
              <a:srgbClr val="FFFFFF"/>
            </a:solidFill>
            <a:miter lim="800000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4491" name="Line 11"/>
          <p:cNvSpPr>
            <a:spLocks noChangeShapeType="1"/>
          </p:cNvSpPr>
          <p:nvPr/>
        </p:nvSpPr>
        <p:spPr bwMode="auto">
          <a:xfrm>
            <a:off x="4125913" y="4437064"/>
            <a:ext cx="711200" cy="9525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4494" name="Line 14"/>
          <p:cNvSpPr>
            <a:spLocks noChangeShapeType="1"/>
          </p:cNvSpPr>
          <p:nvPr/>
        </p:nvSpPr>
        <p:spPr bwMode="auto">
          <a:xfrm rot="-5400000">
            <a:off x="6623051" y="2552701"/>
            <a:ext cx="0" cy="403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4495" name="Text Box 15"/>
          <p:cNvSpPr txBox="1">
            <a:spLocks noChangeArrowheads="1"/>
          </p:cNvSpPr>
          <p:nvPr/>
        </p:nvSpPr>
        <p:spPr bwMode="auto">
          <a:xfrm>
            <a:off x="7539038" y="3302001"/>
            <a:ext cx="407484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GB" sz="2400">
                <a:latin typeface="Times New Roman" panose="02020603050405020304" pitchFamily="18" charset="0"/>
              </a:rPr>
              <a:t>D</a:t>
            </a:r>
            <a:endParaRPr lang="de-DE" sz="2400">
              <a:latin typeface="Times New Roman" panose="02020603050405020304" pitchFamily="18" charset="0"/>
            </a:endParaRPr>
          </a:p>
        </p:txBody>
      </p:sp>
      <p:grpSp>
        <p:nvGrpSpPr>
          <p:cNvPr id="404496" name="Group 16"/>
          <p:cNvGrpSpPr/>
          <p:nvPr/>
        </p:nvGrpSpPr>
        <p:grpSpPr bwMode="auto">
          <a:xfrm>
            <a:off x="6723063" y="2082801"/>
            <a:ext cx="493712" cy="595313"/>
            <a:chOff x="1509" y="1056"/>
            <a:chExt cx="311" cy="375"/>
          </a:xfrm>
        </p:grpSpPr>
        <p:sp>
          <p:nvSpPr>
            <p:cNvPr id="404497" name="Text Box 17"/>
            <p:cNvSpPr txBox="1">
              <a:spLocks noChangeArrowheads="1"/>
            </p:cNvSpPr>
            <p:nvPr/>
          </p:nvSpPr>
          <p:spPr bwMode="auto">
            <a:xfrm>
              <a:off x="1509" y="1056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2400">
                  <a:latin typeface="Times New Roman" panose="02020603050405020304" pitchFamily="18" charset="0"/>
                </a:rPr>
                <a:t>D</a:t>
              </a:r>
              <a:endParaRPr lang="de-DE" sz="2400">
                <a:latin typeface="Times New Roman" panose="02020603050405020304" pitchFamily="18" charset="0"/>
              </a:endParaRPr>
            </a:p>
          </p:txBody>
        </p:sp>
        <p:sp>
          <p:nvSpPr>
            <p:cNvPr id="404498" name="Text Box 18"/>
            <p:cNvSpPr txBox="1">
              <a:spLocks noChangeArrowheads="1"/>
            </p:cNvSpPr>
            <p:nvPr/>
          </p:nvSpPr>
          <p:spPr bwMode="auto">
            <a:xfrm>
              <a:off x="1632" y="1200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800">
                  <a:latin typeface="Times New Roman" panose="02020603050405020304" pitchFamily="18" charset="0"/>
                </a:rPr>
                <a:t>2</a:t>
              </a:r>
              <a:endParaRPr lang="de-DE" sz="1800">
                <a:latin typeface="Times New Roman" panose="02020603050405020304" pitchFamily="18" charset="0"/>
              </a:endParaRPr>
            </a:p>
          </p:txBody>
        </p:sp>
      </p:grpSp>
      <p:sp>
        <p:nvSpPr>
          <p:cNvPr id="404499" name="Rectangle 19"/>
          <p:cNvSpPr>
            <a:spLocks noChangeArrowheads="1"/>
          </p:cNvSpPr>
          <p:nvPr/>
        </p:nvSpPr>
        <p:spPr bwMode="auto">
          <a:xfrm rot="2408417">
            <a:off x="4833938" y="4132264"/>
            <a:ext cx="101600" cy="566737"/>
          </a:xfrm>
          <a:prstGeom prst="rect">
            <a:avLst/>
          </a:prstGeom>
          <a:solidFill>
            <a:schemeClr val="bg2"/>
          </a:solidFill>
          <a:ln w="28575">
            <a:solidFill>
              <a:srgbClr val="FFFFFF"/>
            </a:solidFill>
            <a:miter lim="800000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4500" name="Text Box 20"/>
          <p:cNvSpPr txBox="1">
            <a:spLocks noChangeArrowheads="1"/>
          </p:cNvSpPr>
          <p:nvPr/>
        </p:nvSpPr>
        <p:spPr bwMode="auto">
          <a:xfrm>
            <a:off x="7750175" y="3459163"/>
            <a:ext cx="298450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en-GB" sz="1800">
                <a:latin typeface="Times New Roman" panose="02020603050405020304" pitchFamily="18" charset="0"/>
              </a:rPr>
              <a:t>1</a:t>
            </a:r>
            <a:endParaRPr lang="de-DE" sz="1800">
              <a:latin typeface="Times New Roman" panose="02020603050405020304" pitchFamily="18" charset="0"/>
            </a:endParaRPr>
          </a:p>
        </p:txBody>
      </p:sp>
      <p:sp>
        <p:nvSpPr>
          <p:cNvPr id="404502" name="Rectangle 22"/>
          <p:cNvSpPr>
            <a:spLocks noChangeArrowheads="1"/>
          </p:cNvSpPr>
          <p:nvPr/>
        </p:nvSpPr>
        <p:spPr bwMode="auto">
          <a:xfrm>
            <a:off x="3200400" y="5334000"/>
            <a:ext cx="5334000" cy="6096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4504" name="Text Box 24"/>
          <p:cNvSpPr txBox="1">
            <a:spLocks noChangeArrowheads="1"/>
          </p:cNvSpPr>
          <p:nvPr/>
        </p:nvSpPr>
        <p:spPr bwMode="auto">
          <a:xfrm>
            <a:off x="6338889" y="4808538"/>
            <a:ext cx="1539875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1800"/>
          </a:p>
        </p:txBody>
      </p:sp>
      <p:sp>
        <p:nvSpPr>
          <p:cNvPr id="404505" name="Oval 25"/>
          <p:cNvSpPr>
            <a:spLocks noChangeArrowheads="1"/>
          </p:cNvSpPr>
          <p:nvPr/>
        </p:nvSpPr>
        <p:spPr bwMode="auto">
          <a:xfrm>
            <a:off x="5283200" y="2960689"/>
            <a:ext cx="406400" cy="477837"/>
          </a:xfrm>
          <a:prstGeom prst="ellipse">
            <a:avLst/>
          </a:prstGeom>
          <a:solidFill>
            <a:srgbClr val="FFFF00"/>
          </a:solidFill>
          <a:ln w="9525">
            <a:round/>
          </a:ln>
          <a:effectLst/>
          <a:scene3d>
            <a:camera prst="legacyObliqueTopRight">
              <a:rot lat="21299999" lon="3600000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04507" name="Text Box 27"/>
          <p:cNvSpPr txBox="1">
            <a:spLocks noChangeArrowheads="1"/>
          </p:cNvSpPr>
          <p:nvPr/>
        </p:nvSpPr>
        <p:spPr bwMode="auto">
          <a:xfrm>
            <a:off x="2917826" y="5308600"/>
            <a:ext cx="6429375" cy="336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/>
          </a:p>
        </p:txBody>
      </p:sp>
      <p:sp>
        <p:nvSpPr>
          <p:cNvPr id="404508" name="Text Box 28"/>
          <p:cNvSpPr txBox="1">
            <a:spLocks noChangeArrowheads="1"/>
          </p:cNvSpPr>
          <p:nvPr/>
        </p:nvSpPr>
        <p:spPr bwMode="auto">
          <a:xfrm>
            <a:off x="2309814" y="5600700"/>
            <a:ext cx="8446170" cy="76944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2200" dirty="0" smtClean="0"/>
              <a:t>Ако потпуно обришемо информацију о томе којим путем је честица ишла, интерференција се поново јавља.</a:t>
            </a:r>
            <a:endParaRPr lang="en-GB" sz="2200" dirty="0"/>
          </a:p>
        </p:txBody>
      </p:sp>
      <p:sp>
        <p:nvSpPr>
          <p:cNvPr id="404509" name="Rectangle 29"/>
          <p:cNvSpPr>
            <a:spLocks noChangeArrowheads="1"/>
          </p:cNvSpPr>
          <p:nvPr/>
        </p:nvSpPr>
        <p:spPr bwMode="auto">
          <a:xfrm>
            <a:off x="4243388" y="4186239"/>
            <a:ext cx="309562" cy="498475"/>
          </a:xfrm>
          <a:prstGeom prst="rect">
            <a:avLst/>
          </a:prstGeom>
          <a:solidFill>
            <a:srgbClr val="66FF33"/>
          </a:solidFill>
          <a:ln w="9525">
            <a:miter lim="800000"/>
          </a:ln>
          <a:effectLst/>
          <a:scene3d>
            <a:camera prst="legacyObliqueTopRight">
              <a:rot lat="0" lon="3300000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66FF33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04513" name="Rectangle 33"/>
          <p:cNvSpPr>
            <a:spLocks noChangeArrowheads="1"/>
          </p:cNvSpPr>
          <p:nvPr/>
        </p:nvSpPr>
        <p:spPr bwMode="auto">
          <a:xfrm rot="2844725">
            <a:off x="6760370" y="2907507"/>
            <a:ext cx="309562" cy="498475"/>
          </a:xfrm>
          <a:prstGeom prst="rect">
            <a:avLst/>
          </a:prstGeom>
          <a:solidFill>
            <a:srgbClr val="66FF33"/>
          </a:solidFill>
          <a:ln w="9525">
            <a:miter lim="800000"/>
          </a:ln>
          <a:effectLst/>
          <a:scene3d>
            <a:camera prst="legacyObliqueTopRight">
              <a:rot lat="0" lon="3300000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66FF33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04517" name="Line 37"/>
          <p:cNvSpPr>
            <a:spLocks noChangeShapeType="1"/>
          </p:cNvSpPr>
          <p:nvPr/>
        </p:nvSpPr>
        <p:spPr bwMode="auto">
          <a:xfrm rot="5400000">
            <a:off x="6290470" y="3072607"/>
            <a:ext cx="579437" cy="0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4518" name="Line 38"/>
          <p:cNvSpPr>
            <a:spLocks noChangeShapeType="1"/>
          </p:cNvSpPr>
          <p:nvPr/>
        </p:nvSpPr>
        <p:spPr bwMode="auto">
          <a:xfrm rot="5400000">
            <a:off x="6296820" y="3259932"/>
            <a:ext cx="579437" cy="0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4503" name="Rectangle 23"/>
          <p:cNvSpPr>
            <a:spLocks noChangeArrowheads="1"/>
          </p:cNvSpPr>
          <p:nvPr/>
        </p:nvSpPr>
        <p:spPr bwMode="auto">
          <a:xfrm rot="2408417">
            <a:off x="6540500" y="2933700"/>
            <a:ext cx="103188" cy="566738"/>
          </a:xfrm>
          <a:prstGeom prst="rect">
            <a:avLst/>
          </a:prstGeom>
          <a:solidFill>
            <a:schemeClr val="bg2"/>
          </a:solidFill>
          <a:ln w="28575">
            <a:solidFill>
              <a:srgbClr val="FFFFFF"/>
            </a:solidFill>
            <a:miter lim="800000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4514" name="Rectangle 34"/>
          <p:cNvSpPr>
            <a:spLocks noChangeArrowheads="1"/>
          </p:cNvSpPr>
          <p:nvPr/>
        </p:nvSpPr>
        <p:spPr bwMode="auto">
          <a:xfrm rot="-767557">
            <a:off x="6424613" y="2706689"/>
            <a:ext cx="309562" cy="498475"/>
          </a:xfrm>
          <a:prstGeom prst="rect">
            <a:avLst/>
          </a:prstGeom>
          <a:solidFill>
            <a:srgbClr val="66FF33"/>
          </a:solidFill>
          <a:ln w="9525">
            <a:miter lim="800000"/>
          </a:ln>
          <a:effectLst/>
          <a:scene3d>
            <a:camera prst="legacyObliqueTopRight">
              <a:rot lat="3900000" lon="21299999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66FF33"/>
            </a:extrusionClr>
          </a:sp3d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404521" name="Text Box 41"/>
          <p:cNvSpPr txBox="1">
            <a:spLocks noChangeArrowheads="1"/>
          </p:cNvSpPr>
          <p:nvPr/>
        </p:nvSpPr>
        <p:spPr bwMode="auto">
          <a:xfrm>
            <a:off x="3068639" y="1731963"/>
            <a:ext cx="2473325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>
                <a:latin typeface="Arial" panose="020B0604020202020204" pitchFamily="34" charset="0"/>
              </a:rPr>
              <a:t>Ротатор</a:t>
            </a:r>
            <a:r>
              <a:rPr lang="en-GB" sz="1800">
                <a:latin typeface="Arial" panose="020B0604020202020204" pitchFamily="34" charset="0"/>
              </a:rPr>
              <a:t> </a:t>
            </a:r>
            <a:r>
              <a:rPr lang="sr-Cyrl-CS" sz="1800">
                <a:latin typeface="Arial" panose="020B0604020202020204" pitchFamily="34" charset="0"/>
              </a:rPr>
              <a:t>поларизације за</a:t>
            </a:r>
            <a:r>
              <a:rPr lang="en-GB" sz="1800">
                <a:latin typeface="Arial" panose="020B0604020202020204" pitchFamily="34" charset="0"/>
              </a:rPr>
              <a:t> 90°</a:t>
            </a:r>
            <a:endParaRPr lang="en-GB" sz="1800">
              <a:latin typeface="Arial" panose="020B0604020202020204" pitchFamily="34" charset="0"/>
            </a:endParaRPr>
          </a:p>
        </p:txBody>
      </p:sp>
      <p:cxnSp>
        <p:nvCxnSpPr>
          <p:cNvPr id="404523" name="AutoShape 43"/>
          <p:cNvCxnSpPr>
            <a:cxnSpLocks noChangeShapeType="1"/>
            <a:stCxn id="404521" idx="2"/>
            <a:endCxn id="404505" idx="1"/>
          </p:cNvCxnSpPr>
          <p:nvPr/>
        </p:nvCxnSpPr>
        <p:spPr bwMode="auto">
          <a:xfrm>
            <a:off x="4305300" y="2373314"/>
            <a:ext cx="1036638" cy="657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tailEnd type="triangle" w="lg" len="lg"/>
          </a:ln>
          <a:effectLst/>
        </p:spPr>
      </p:cxnSp>
      <p:sp>
        <p:nvSpPr>
          <p:cNvPr id="404524" name="Text Box 44"/>
          <p:cNvSpPr txBox="1">
            <a:spLocks noChangeArrowheads="1"/>
          </p:cNvSpPr>
          <p:nvPr/>
        </p:nvSpPr>
        <p:spPr bwMode="auto">
          <a:xfrm>
            <a:off x="3233739" y="4719638"/>
            <a:ext cx="2346325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1800">
                <a:latin typeface="Arial" panose="020B0604020202020204" pitchFamily="34" charset="0"/>
              </a:rPr>
              <a:t>Хоризонталан поларизатор</a:t>
            </a:r>
            <a:r>
              <a:rPr lang="en-GB" sz="1800">
                <a:latin typeface="Arial" panose="020B0604020202020204" pitchFamily="34" charset="0"/>
              </a:rPr>
              <a:t> </a:t>
            </a:r>
            <a:endParaRPr lang="en-GB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04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04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0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4508" grpId="0"/>
      <p:bldP spid="404513" grpId="0" animBg="1"/>
      <p:bldP spid="404518" grpId="0" animBg="1"/>
      <p:bldP spid="4045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1" y="676275"/>
            <a:ext cx="7235825" cy="114300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sr-Cyrl-CS" sz="4000" dirty="0" smtClean="0">
                <a:latin typeface="Arial" panose="020B0604020202020204" pitchFamily="34" charset="0"/>
              </a:rPr>
              <a:t>Вилеров „</a:t>
            </a:r>
            <a:r>
              <a:rPr lang="en-GB" sz="4000" dirty="0" smtClean="0">
                <a:latin typeface="Arial" panose="020B0604020202020204" pitchFamily="34" charset="0"/>
              </a:rPr>
              <a:t>Delayed </a:t>
            </a:r>
            <a:r>
              <a:rPr lang="en-GB" sz="4000" dirty="0">
                <a:latin typeface="Arial" panose="020B0604020202020204" pitchFamily="34" charset="0"/>
              </a:rPr>
              <a:t>Choice </a:t>
            </a:r>
            <a:r>
              <a:rPr lang="en-GB" sz="4000" dirty="0" smtClean="0">
                <a:latin typeface="Arial" panose="020B0604020202020204" pitchFamily="34" charset="0"/>
              </a:rPr>
              <a:t>Experiment</a:t>
            </a:r>
            <a:r>
              <a:rPr lang="sr-Cyrl-RS" sz="4000" dirty="0" smtClean="0">
                <a:latin typeface="Arial" panose="020B0604020202020204" pitchFamily="34" charset="0"/>
              </a:rPr>
              <a:t>“</a:t>
            </a:r>
            <a:endParaRPr lang="en-GB" sz="4000" dirty="0">
              <a:latin typeface="Arial" panose="020B0604020202020204" pitchFamily="34" charset="0"/>
            </a:endParaRPr>
          </a:p>
        </p:txBody>
      </p:sp>
      <p:sp>
        <p:nvSpPr>
          <p:cNvPr id="398358" name="Rectangle 22"/>
          <p:cNvSpPr>
            <a:spLocks noChangeArrowheads="1"/>
          </p:cNvSpPr>
          <p:nvPr/>
        </p:nvSpPr>
        <p:spPr bwMode="auto">
          <a:xfrm>
            <a:off x="8513763" y="4681538"/>
            <a:ext cx="5334000" cy="6096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98361" name="Picture 2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295071" y="1976777"/>
            <a:ext cx="3052762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8366" name="Text Box 30"/>
          <p:cNvSpPr txBox="1">
            <a:spLocks noChangeArrowheads="1"/>
          </p:cNvSpPr>
          <p:nvPr/>
        </p:nvSpPr>
        <p:spPr bwMode="auto">
          <a:xfrm>
            <a:off x="6330951" y="2584451"/>
            <a:ext cx="3192463" cy="4429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sz="2300">
                <a:latin typeface="Arial" panose="020B0604020202020204" pitchFamily="34" charset="0"/>
              </a:rPr>
              <a:t>Вилерова идеја</a:t>
            </a:r>
            <a:endParaRPr lang="en-GB" sz="2300">
              <a:latin typeface="Arial" panose="020B0604020202020204" pitchFamily="34" charset="0"/>
            </a:endParaRPr>
          </a:p>
        </p:txBody>
      </p:sp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1944558" y="5230026"/>
            <a:ext cx="7843837" cy="1265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200" dirty="0"/>
              <a:t>„One decides whether the photon shall have come by one route, or by both routes after it has already done its travel.“</a:t>
            </a:r>
            <a:endParaRPr lang="en-GB" sz="2200" dirty="0"/>
          </a:p>
          <a:p>
            <a:pPr>
              <a:spcBef>
                <a:spcPct val="50000"/>
              </a:spcBef>
            </a:pPr>
            <a:r>
              <a:rPr lang="en-GB" sz="2200" dirty="0"/>
              <a:t>						J. A. Wheeler</a:t>
            </a:r>
            <a:endParaRPr lang="de-DE" sz="2200" i="1" dirty="0">
              <a:solidFill>
                <a:srgbClr val="333399"/>
              </a:solidFill>
            </a:endParaRPr>
          </a:p>
        </p:txBody>
      </p:sp>
      <p:sp>
        <p:nvSpPr>
          <p:cNvPr id="2" name="Cloud Callout 1"/>
          <p:cNvSpPr/>
          <p:nvPr/>
        </p:nvSpPr>
        <p:spPr bwMode="auto">
          <a:xfrm>
            <a:off x="8477250" y="1952625"/>
            <a:ext cx="3219450" cy="2886075"/>
          </a:xfrm>
          <a:prstGeom prst="cloudCallout">
            <a:avLst/>
          </a:prstGeom>
          <a:noFill/>
          <a:ln w="2857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sr-Cyrl-R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</a:rPr>
              <a:t>Па добро, колико је онда овакав фотон „стваран“?!?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Како на ово гледа стандардна квантна физика?</a:t>
            </a:r>
            <a:endParaRPr lang="en-US" dirty="0"/>
          </a:p>
        </p:txBody>
      </p:sp>
      <p:pic>
        <p:nvPicPr>
          <p:cNvPr id="439300" name="Picture 4" descr="C:\Users\Igor\AppData\Local\Microsoft\Windows\Temporary Internet Files\Content.IE5\RPPFZ94T\MC900431877[1].wmf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644132" y="1811476"/>
            <a:ext cx="975762" cy="996341"/>
          </a:xfrm>
          <a:prstGeom prst="rect">
            <a:avLst/>
          </a:prstGeom>
          <a:noFill/>
        </p:spPr>
      </p:pic>
      <p:pic>
        <p:nvPicPr>
          <p:cNvPr id="439301" name="Picture 5" descr="C:\Users\Igor\AppData\Local\Microsoft\Windows\Temporary Internet Files\Content.IE5\SAFZUJWB\MC90043187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0299" y="1753205"/>
            <a:ext cx="1001485" cy="1010060"/>
          </a:xfrm>
          <a:prstGeom prst="rect">
            <a:avLst/>
          </a:prstGeom>
          <a:noFill/>
        </p:spPr>
      </p:pic>
      <p:pic>
        <p:nvPicPr>
          <p:cNvPr id="439302" name="Picture 6" descr="H:\Igorova dokumenta\Predavanja\novcic-glava-pism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29259" y="4432619"/>
            <a:ext cx="1467969" cy="1500208"/>
          </a:xfrm>
          <a:prstGeom prst="rect">
            <a:avLst/>
          </a:prstGeom>
          <a:noFill/>
        </p:spPr>
      </p:pic>
      <p:pic>
        <p:nvPicPr>
          <p:cNvPr id="439303" name="Picture 7" descr="H:\Igorova dokumenta\Predavanja\coinflip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34317" y="2432351"/>
            <a:ext cx="846138" cy="1271333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cxnSp>
        <p:nvCxnSpPr>
          <p:cNvPr id="16" name="Straight Arrow Connector 15"/>
          <p:cNvCxnSpPr/>
          <p:nvPr/>
        </p:nvCxnSpPr>
        <p:spPr bwMode="auto">
          <a:xfrm>
            <a:off x="4452257" y="5214257"/>
            <a:ext cx="2155372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6629401" y="4376057"/>
            <a:ext cx="1480457" cy="82731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6618515" y="5246915"/>
            <a:ext cx="1556656" cy="57694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pic>
        <p:nvPicPr>
          <p:cNvPr id="439306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42115" y="4262890"/>
            <a:ext cx="1480458" cy="986586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softEdge rad="317500"/>
          </a:effectLst>
        </p:spPr>
      </p:pic>
      <p:pic>
        <p:nvPicPr>
          <p:cNvPr id="26" name="Picture 4" descr="C:\Users\Igor\AppData\Local\Microsoft\Windows\Temporary Internet Files\Content.IE5\RPPFZ94T\MC900431877[1].wmf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8414432" y="4849041"/>
            <a:ext cx="975762" cy="996341"/>
          </a:xfrm>
          <a:prstGeom prst="rect">
            <a:avLst/>
          </a:prstGeom>
          <a:noFill/>
        </p:spPr>
      </p:pic>
      <p:pic>
        <p:nvPicPr>
          <p:cNvPr id="27" name="Picture 5" descr="C:\Users\Igor\AppData\Local\Microsoft\Windows\Temporary Internet Files\Content.IE5\SAFZUJWB\MC90043187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61127" y="3164275"/>
            <a:ext cx="1001485" cy="1010060"/>
          </a:xfrm>
          <a:prstGeom prst="rect">
            <a:avLst/>
          </a:prstGeom>
          <a:noFill/>
        </p:spPr>
      </p:pic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2189745" y="5873843"/>
            <a:ext cx="1978025" cy="40011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2000" dirty="0"/>
              <a:t>суперпозиција</a:t>
            </a:r>
            <a:endParaRPr lang="en-US" sz="2000" dirty="0"/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4967061" y="5185911"/>
            <a:ext cx="1349375" cy="40011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2000" dirty="0"/>
              <a:t>мерење</a:t>
            </a:r>
            <a:endParaRPr lang="en-US" sz="2000" dirty="0"/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 rot="1165012">
            <a:off x="6730545" y="5447167"/>
            <a:ext cx="911225" cy="40011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/>
              <a:t>50 %</a:t>
            </a:r>
            <a:endParaRPr lang="en-US" sz="2000" dirty="0"/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 rot="19828785">
            <a:off x="6708776" y="4456566"/>
            <a:ext cx="911225" cy="40011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/>
              <a:t>50 %</a:t>
            </a:r>
            <a:endParaRPr lang="en-US" sz="2000" dirty="0"/>
          </a:p>
        </p:txBody>
      </p:sp>
      <p:sp>
        <p:nvSpPr>
          <p:cNvPr id="33" name="Right Brace 32"/>
          <p:cNvSpPr/>
          <p:nvPr/>
        </p:nvSpPr>
        <p:spPr bwMode="auto">
          <a:xfrm rot="5400000" flipH="1">
            <a:off x="6158593" y="2381255"/>
            <a:ext cx="250373" cy="3543299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en-US"/>
          </a:p>
        </p:txBody>
      </p:sp>
      <p:sp>
        <p:nvSpPr>
          <p:cNvPr id="34" name="Text Box 8"/>
          <p:cNvSpPr txBox="1">
            <a:spLocks noChangeArrowheads="1"/>
          </p:cNvSpPr>
          <p:nvPr/>
        </p:nvSpPr>
        <p:spPr bwMode="auto">
          <a:xfrm>
            <a:off x="4520746" y="3629253"/>
            <a:ext cx="3447596" cy="40011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2000" dirty="0"/>
              <a:t>колапс таласне функције</a:t>
            </a:r>
            <a:endParaRPr lang="en-US" sz="2000" dirty="0"/>
          </a:p>
        </p:txBody>
      </p:sp>
      <p:sp>
        <p:nvSpPr>
          <p:cNvPr id="35" name="Text Box 8"/>
          <p:cNvSpPr txBox="1">
            <a:spLocks noChangeArrowheads="1"/>
          </p:cNvSpPr>
          <p:nvPr/>
        </p:nvSpPr>
        <p:spPr bwMode="auto">
          <a:xfrm>
            <a:off x="1961145" y="6189529"/>
            <a:ext cx="2467883" cy="40011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/>
              <a:t>|</a:t>
            </a:r>
            <a:r>
              <a:rPr lang="sr-Cyrl-RS" sz="2000" dirty="0"/>
              <a:t>писмо</a:t>
            </a:r>
            <a:r>
              <a:rPr lang="en-US" sz="2000" b="1" dirty="0">
                <a:sym typeface="Symbol" panose="05050102010706020507"/>
              </a:rPr>
              <a:t></a:t>
            </a:r>
            <a:r>
              <a:rPr lang="sr-Cyrl-RS" sz="2000" b="1" dirty="0">
                <a:sym typeface="Symbol" panose="05050102010706020507"/>
              </a:rPr>
              <a:t> + </a:t>
            </a:r>
            <a:r>
              <a:rPr lang="en-US" sz="2000" dirty="0"/>
              <a:t>|</a:t>
            </a:r>
            <a:r>
              <a:rPr lang="sr-Cyrl-RS" sz="2000" dirty="0"/>
              <a:t>глава</a:t>
            </a:r>
            <a:r>
              <a:rPr lang="en-US" sz="2000" b="1" dirty="0">
                <a:sym typeface="Symbol" panose="05050102010706020507"/>
              </a:rPr>
              <a:t></a:t>
            </a:r>
            <a:endParaRPr lang="en-US" sz="2000" b="1" dirty="0"/>
          </a:p>
        </p:txBody>
      </p: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1805266" y="2027819"/>
            <a:ext cx="1349375" cy="40011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/>
              <a:t>|</a:t>
            </a:r>
            <a:r>
              <a:rPr lang="sr-Cyrl-RS" sz="2000" dirty="0"/>
              <a:t>писмо</a:t>
            </a:r>
            <a:r>
              <a:rPr lang="en-US" sz="2000" b="1" dirty="0">
                <a:sym typeface="Symbol" panose="05050102010706020507"/>
              </a:rPr>
              <a:t></a:t>
            </a:r>
            <a:endParaRPr lang="en-US" sz="2000" b="1" dirty="0"/>
          </a:p>
        </p:txBody>
      </p:sp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3423534" y="2037246"/>
            <a:ext cx="1349375" cy="40011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/>
              <a:t>|</a:t>
            </a:r>
            <a:r>
              <a:rPr lang="sr-Cyrl-RS" sz="2000" dirty="0"/>
              <a:t>глава</a:t>
            </a:r>
            <a:r>
              <a:rPr lang="en-US" sz="2000" b="1" dirty="0">
                <a:sym typeface="Symbol" panose="05050102010706020507"/>
              </a:rPr>
              <a:t></a:t>
            </a:r>
            <a:endParaRPr lang="en-US" sz="2000" b="1" dirty="0"/>
          </a:p>
        </p:txBody>
      </p:sp>
      <p:cxnSp>
        <p:nvCxnSpPr>
          <p:cNvPr id="39" name="Straight Arrow Connector 38"/>
          <p:cNvCxnSpPr/>
          <p:nvPr/>
        </p:nvCxnSpPr>
        <p:spPr bwMode="auto">
          <a:xfrm>
            <a:off x="2621998" y="2865076"/>
            <a:ext cx="555172" cy="1426029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flipH="1">
            <a:off x="3329570" y="2919504"/>
            <a:ext cx="696686" cy="13716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2" name="Text Box 8"/>
          <p:cNvSpPr txBox="1">
            <a:spLocks noChangeArrowheads="1"/>
          </p:cNvSpPr>
          <p:nvPr/>
        </p:nvSpPr>
        <p:spPr bwMode="auto">
          <a:xfrm>
            <a:off x="7775576" y="1885179"/>
            <a:ext cx="2892425" cy="954107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2800" dirty="0"/>
              <a:t>“Квантни новчић”</a:t>
            </a:r>
            <a:endParaRPr lang="en-US" sz="2800" dirty="0"/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8190132" y="4012835"/>
            <a:ext cx="1349375" cy="40011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/>
              <a:t>|</a:t>
            </a:r>
            <a:r>
              <a:rPr lang="sr-Cyrl-RS" sz="2000" dirty="0"/>
              <a:t>писмо</a:t>
            </a:r>
            <a:r>
              <a:rPr lang="en-US" sz="2000" b="1" dirty="0">
                <a:sym typeface="Symbol" panose="05050102010706020507"/>
              </a:rPr>
              <a:t></a:t>
            </a:r>
            <a:endParaRPr lang="en-US" sz="2000" b="1" dirty="0"/>
          </a:p>
        </p:txBody>
      </p:sp>
      <p:sp>
        <p:nvSpPr>
          <p:cNvPr id="44" name="Text Box 8"/>
          <p:cNvSpPr txBox="1">
            <a:spLocks noChangeArrowheads="1"/>
          </p:cNvSpPr>
          <p:nvPr/>
        </p:nvSpPr>
        <p:spPr bwMode="auto">
          <a:xfrm>
            <a:off x="8255445" y="5765434"/>
            <a:ext cx="1349375" cy="40011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/>
              <a:t>|</a:t>
            </a:r>
            <a:r>
              <a:rPr lang="sr-Cyrl-RS" sz="2000" dirty="0"/>
              <a:t>глава</a:t>
            </a:r>
            <a:r>
              <a:rPr lang="en-US" sz="2000" b="1" dirty="0">
                <a:sym typeface="Symbol" panose="05050102010706020507"/>
              </a:rPr>
              <a:t></a:t>
            </a:r>
            <a:endParaRPr lang="en-US" sz="2000" b="1" dirty="0"/>
          </a:p>
        </p:txBody>
      </p:sp>
      <p:cxnSp>
        <p:nvCxnSpPr>
          <p:cNvPr id="28" name="Straight Arrow Connector 27"/>
          <p:cNvCxnSpPr/>
          <p:nvPr/>
        </p:nvCxnSpPr>
        <p:spPr bwMode="auto">
          <a:xfrm flipH="1">
            <a:off x="4188491" y="3134536"/>
            <a:ext cx="472046" cy="6749"/>
          </a:xfrm>
          <a:prstGeom prst="straightConnector1">
            <a:avLst/>
          </a:prstGeom>
          <a:solidFill>
            <a:schemeClr val="accent1"/>
          </a:solidFill>
          <a:ln w="98425" cap="flat" cmpd="sng" algn="ctr">
            <a:solidFill>
              <a:schemeClr val="tx1"/>
            </a:solidFill>
            <a:prstDash val="solid"/>
            <a:round/>
            <a:headEnd type="none" w="med" len="sm"/>
            <a:tailEnd type="triangle" w="med" len="sm"/>
          </a:ln>
          <a:effectLst/>
        </p:spPr>
      </p:cxn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4651111" y="2724031"/>
            <a:ext cx="3207589" cy="707886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      </a:t>
            </a:r>
            <a:r>
              <a:rPr lang="sr-Cyrl-RS" sz="2000" dirty="0"/>
              <a:t>детерминистичка еволуција</a:t>
            </a: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clrChange>
              <a:clrFrom>
                <a:srgbClr val="F8F9FA"/>
              </a:clrFrom>
              <a:clrTo>
                <a:srgbClr val="F8F9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77882" y="2967369"/>
            <a:ext cx="1756562" cy="548688"/>
          </a:xfrm>
          <a:prstGeom prst="rect">
            <a:avLst/>
          </a:prstGeom>
        </p:spPr>
      </p:pic>
      <p:sp>
        <p:nvSpPr>
          <p:cNvPr id="9" name="Up-Down Arrow 8"/>
          <p:cNvSpPr/>
          <p:nvPr/>
        </p:nvSpPr>
        <p:spPr bwMode="auto">
          <a:xfrm>
            <a:off x="6051933" y="3404211"/>
            <a:ext cx="154237" cy="297456"/>
          </a:xfrm>
          <a:prstGeom prst="up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732444" y="3272011"/>
            <a:ext cx="2864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?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39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39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39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439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 animBg="1"/>
      <p:bldP spid="34" grpId="0"/>
      <p:bldP spid="35" grpId="0"/>
      <p:bldP spid="36" grpId="0"/>
      <p:bldP spid="37" grpId="0"/>
      <p:bldP spid="42" grpId="0"/>
      <p:bldP spid="43" grpId="0"/>
      <p:bldP spid="44" grpId="0"/>
      <p:bldP spid="38" grpId="0"/>
      <p:bldP spid="9" grpId="0" animBg="1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195" y="540675"/>
            <a:ext cx="10363200" cy="1143000"/>
          </a:xfrm>
        </p:spPr>
        <p:txBody>
          <a:bodyPr/>
          <a:lstStyle/>
          <a:p>
            <a:pPr algn="ctr"/>
            <a:r>
              <a:rPr lang="en-US" dirty="0" smtClean="0"/>
              <a:t>“Measurement problem”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14638" y="1967415"/>
            <a:ext cx="5080000" cy="4114800"/>
          </a:xfrm>
          <a:ln>
            <a:solidFill>
              <a:srgbClr val="00B0F0"/>
            </a:solidFill>
          </a:ln>
        </p:spPr>
        <p:txBody>
          <a:bodyPr/>
          <a:lstStyle/>
          <a:p>
            <a:r>
              <a:rPr lang="sr-Cyrl-RS" dirty="0" smtClean="0"/>
              <a:t>Процес 1 – Мерење: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rgbClr val="00B0F0"/>
            </a:solidFill>
          </a:ln>
        </p:spPr>
        <p:txBody>
          <a:bodyPr/>
          <a:lstStyle/>
          <a:p>
            <a:r>
              <a:rPr lang="sr-Cyrl-RS" dirty="0" smtClean="0"/>
              <a:t>Процес 2 – Еволуција: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7843"/>
          <a:stretch>
            <a:fillRect/>
          </a:stretch>
        </p:blipFill>
        <p:spPr>
          <a:xfrm>
            <a:off x="623318" y="2635595"/>
            <a:ext cx="4224792" cy="6781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7892" y="3327046"/>
            <a:ext cx="3059032" cy="690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9149" y="3905726"/>
            <a:ext cx="1125050" cy="11054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0584" y="4126287"/>
            <a:ext cx="456919" cy="492834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1686428" y="4360630"/>
            <a:ext cx="395096" cy="120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315149" y="2348079"/>
            <a:ext cx="2952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dirty="0" smtClean="0">
                <a:solidFill>
                  <a:srgbClr val="FF0000"/>
                </a:solidFill>
              </a:rPr>
              <a:t>спектрална декомпозиција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53052" y="3465424"/>
            <a:ext cx="2012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>
                <a:solidFill>
                  <a:srgbClr val="FF0000"/>
                </a:solidFill>
                <a:sym typeface="Symbol" panose="05050102010706020507" pitchFamily="18" charset="2"/>
              </a:rPr>
              <a:t> </a:t>
            </a:r>
            <a:r>
              <a:rPr lang="sr-Cyrl-RS" dirty="0" smtClean="0">
                <a:solidFill>
                  <a:srgbClr val="FF0000"/>
                </a:solidFill>
              </a:rPr>
              <a:t>случајност!!!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95409" y="4183006"/>
            <a:ext cx="2952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>
                <a:solidFill>
                  <a:srgbClr val="FF0000"/>
                </a:solidFill>
                <a:sym typeface="Symbol" panose="05050102010706020507" pitchFamily="18" charset="2"/>
              </a:rPr>
              <a:t> </a:t>
            </a:r>
            <a:r>
              <a:rPr lang="sr-Cyrl-RS" dirty="0" smtClean="0">
                <a:solidFill>
                  <a:srgbClr val="FF0000"/>
                </a:solidFill>
              </a:rPr>
              <a:t>скоковит колапс!!!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clrChange>
              <a:clrFrom>
                <a:srgbClr val="F8F9FA"/>
              </a:clrFrom>
              <a:clrTo>
                <a:srgbClr val="F8F9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13710" y="2458311"/>
            <a:ext cx="3352553" cy="104721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250918" y="3313790"/>
            <a:ext cx="2952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dirty="0" smtClean="0">
                <a:solidFill>
                  <a:srgbClr val="FF0000"/>
                </a:solidFill>
              </a:rPr>
              <a:t>континуална и детерминистичка!!!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Left-Right Arrow 15"/>
          <p:cNvSpPr/>
          <p:nvPr/>
        </p:nvSpPr>
        <p:spPr>
          <a:xfrm>
            <a:off x="4659303" y="4774179"/>
            <a:ext cx="2495072" cy="896020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908245" y="5023887"/>
            <a:ext cx="2012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dirty="0" smtClean="0">
                <a:solidFill>
                  <a:srgbClr val="FF0000"/>
                </a:solidFill>
                <a:sym typeface="Symbol" panose="05050102010706020507" pitchFamily="18" charset="2"/>
              </a:rPr>
              <a:t>контрадикторни</a:t>
            </a:r>
            <a:r>
              <a:rPr lang="sr-Cyrl-RS" dirty="0" smtClean="0">
                <a:solidFill>
                  <a:srgbClr val="FF0000"/>
                </a:solidFill>
              </a:rPr>
              <a:t>!!!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5881567" y="376788"/>
            <a:ext cx="13785" cy="6134291"/>
          </a:xfrm>
          <a:prstGeom prst="line">
            <a:avLst/>
          </a:prstGeom>
          <a:ln w="5715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023225" y="4281170"/>
            <a:ext cx="2595880" cy="79629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sr-Cyrl-RS" sz="2400" dirty="0" smtClean="0">
                <a:solidFill>
                  <a:srgbClr val="00B050"/>
                </a:solidFill>
              </a:rPr>
              <a:t>„Хајзенбергов рез“</a:t>
            </a:r>
            <a:endParaRPr lang="en-US" sz="2400" dirty="0">
              <a:solidFill>
                <a:srgbClr val="00B05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6060772" y="3726525"/>
            <a:ext cx="1957459" cy="716816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6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2601" y="5817556"/>
            <a:ext cx="653970" cy="738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11" grpId="0"/>
      <p:bldP spid="12" grpId="0"/>
      <p:bldP spid="13" grpId="0"/>
      <p:bldP spid="15" grpId="0"/>
      <p:bldP spid="16" grpId="0" bldLvl="0" animBg="1"/>
      <p:bldP spid="17" grpId="0"/>
      <p:bldP spid="19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9327" y="261258"/>
            <a:ext cx="7772400" cy="1143000"/>
          </a:xfrm>
        </p:spPr>
        <p:txBody>
          <a:bodyPr/>
          <a:lstStyle/>
          <a:p>
            <a:r>
              <a:rPr lang="sr-Cyrl-RS" dirty="0" smtClean="0"/>
              <a:t>Математички</a:t>
            </a:r>
            <a:r>
              <a:rPr lang="sr-Cyrl-RS" dirty="0"/>
              <a:t>: декохеренција </a:t>
            </a:r>
            <a:r>
              <a:rPr lang="sr-Cyrl-RS" dirty="0" smtClean="0"/>
              <a:t>~ мерење </a:t>
            </a:r>
            <a:r>
              <a:rPr lang="sr-Cyrl-RS" dirty="0"/>
              <a:t>= </a:t>
            </a:r>
            <a:r>
              <a:rPr lang="sr-Cyrl-RS" dirty="0" smtClean="0"/>
              <a:t>„корелисање“</a:t>
            </a:r>
            <a:endParaRPr lang="en-US" dirty="0"/>
          </a:p>
        </p:txBody>
      </p:sp>
      <p:pic>
        <p:nvPicPr>
          <p:cNvPr id="439300" name="Picture 4" descr="C:\Users\Igor\AppData\Local\Microsoft\Windows\Temporary Internet Files\Content.IE5\RPPFZ94T\MC900431877[1].wmf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634705" y="1754915"/>
            <a:ext cx="975762" cy="996341"/>
          </a:xfrm>
          <a:prstGeom prst="rect">
            <a:avLst/>
          </a:prstGeom>
          <a:noFill/>
        </p:spPr>
      </p:pic>
      <p:pic>
        <p:nvPicPr>
          <p:cNvPr id="439301" name="Picture 5" descr="C:\Users\Igor\AppData\Local\Microsoft\Windows\Temporary Internet Files\Content.IE5\SAFZUJWB\MC90043187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7143" y="1724779"/>
            <a:ext cx="1001485" cy="1010060"/>
          </a:xfrm>
          <a:prstGeom prst="rect">
            <a:avLst/>
          </a:prstGeom>
          <a:noFill/>
        </p:spPr>
      </p:pic>
      <p:pic>
        <p:nvPicPr>
          <p:cNvPr id="439302" name="Picture 6" descr="H:\Igorova dokumenta\Predavanja\novcic-glava-pism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9832" y="4376058"/>
            <a:ext cx="1467969" cy="1500208"/>
          </a:xfrm>
          <a:prstGeom prst="rect">
            <a:avLst/>
          </a:prstGeom>
          <a:noFill/>
        </p:spPr>
      </p:pic>
      <p:pic>
        <p:nvPicPr>
          <p:cNvPr id="439303" name="Picture 7" descr="H:\Igorova dokumenta\Predavanja\coinflip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02857" y="2474942"/>
            <a:ext cx="846138" cy="1271333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2180318" y="5817282"/>
            <a:ext cx="1978025" cy="40011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2000" dirty="0"/>
              <a:t>суперпозиција</a:t>
            </a:r>
            <a:endParaRPr lang="en-US" sz="2000" dirty="0"/>
          </a:p>
        </p:txBody>
      </p:sp>
      <p:grpSp>
        <p:nvGrpSpPr>
          <p:cNvPr id="6" name="Group 5"/>
          <p:cNvGrpSpPr/>
          <p:nvPr/>
        </p:nvGrpSpPr>
        <p:grpSpPr>
          <a:xfrm rot="377714">
            <a:off x="4559803" y="4696143"/>
            <a:ext cx="2155372" cy="1299086"/>
            <a:chOff x="3057837" y="4486824"/>
            <a:chExt cx="2155372" cy="1299086"/>
          </a:xfrm>
        </p:grpSpPr>
        <p:cxnSp>
          <p:nvCxnSpPr>
            <p:cNvPr id="16" name="Straight Arrow Connector 15"/>
            <p:cNvCxnSpPr/>
            <p:nvPr/>
          </p:nvCxnSpPr>
          <p:spPr bwMode="auto">
            <a:xfrm rot="756437">
              <a:off x="3057837" y="5393883"/>
              <a:ext cx="2155372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pic>
          <p:nvPicPr>
            <p:cNvPr id="439306" name="Picture 1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756437">
              <a:off x="3644003" y="4486824"/>
              <a:ext cx="1480458" cy="986586"/>
            </a:xfrm>
            <a:prstGeom prst="rect">
              <a:avLst/>
            </a:prstGeom>
            <a:noFill/>
            <a:ln w="9525" cap="flat" cmpd="sng">
              <a:noFill/>
              <a:prstDash val="solid"/>
              <a:miter lim="800000"/>
              <a:headEnd type="none" w="med" len="med"/>
              <a:tailEnd type="none" w="lg" len="lg"/>
            </a:ln>
            <a:effectLst>
              <a:softEdge rad="317500"/>
            </a:effectLst>
          </p:spPr>
        </p:pic>
        <p:sp>
          <p:nvSpPr>
            <p:cNvPr id="30" name="Text Box 8"/>
            <p:cNvSpPr txBox="1">
              <a:spLocks noChangeArrowheads="1"/>
            </p:cNvSpPr>
            <p:nvPr/>
          </p:nvSpPr>
          <p:spPr bwMode="auto">
            <a:xfrm rot="756437">
              <a:off x="3532466" y="5385800"/>
              <a:ext cx="1349375" cy="400110"/>
            </a:xfrm>
            <a:prstGeom prst="rect">
              <a:avLst/>
            </a:prstGeom>
            <a:noFill/>
            <a:ln w="9525">
              <a:noFill/>
              <a:miter lim="800000"/>
              <a:tailEnd type="none" w="lg" len="lg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sr-Cyrl-RS" sz="2000" dirty="0"/>
                <a:t>гледање</a:t>
              </a:r>
              <a:endParaRPr lang="en-US" sz="2000" dirty="0"/>
            </a:p>
          </p:txBody>
        </p:sp>
      </p:grpSp>
      <p:sp>
        <p:nvSpPr>
          <p:cNvPr id="35" name="Text Box 8"/>
          <p:cNvSpPr txBox="1">
            <a:spLocks noChangeArrowheads="1"/>
          </p:cNvSpPr>
          <p:nvPr/>
        </p:nvSpPr>
        <p:spPr bwMode="auto">
          <a:xfrm>
            <a:off x="1951718" y="6132968"/>
            <a:ext cx="2467883" cy="40011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/>
              <a:t>|</a:t>
            </a:r>
            <a:r>
              <a:rPr lang="sr-Cyrl-RS" sz="2000" dirty="0"/>
              <a:t>писмо</a:t>
            </a:r>
            <a:r>
              <a:rPr lang="en-US" sz="2000" b="1" dirty="0">
                <a:sym typeface="Symbol" panose="05050102010706020507"/>
              </a:rPr>
              <a:t></a:t>
            </a:r>
            <a:r>
              <a:rPr lang="sr-Cyrl-RS" sz="2000" b="1" dirty="0">
                <a:sym typeface="Symbol" panose="05050102010706020507"/>
              </a:rPr>
              <a:t> + </a:t>
            </a:r>
            <a:r>
              <a:rPr lang="en-US" sz="2000" dirty="0"/>
              <a:t>|</a:t>
            </a:r>
            <a:r>
              <a:rPr lang="sr-Cyrl-RS" sz="2000" dirty="0"/>
              <a:t>глава</a:t>
            </a:r>
            <a:r>
              <a:rPr lang="en-US" sz="2000" b="1" dirty="0">
                <a:sym typeface="Symbol" panose="05050102010706020507"/>
              </a:rPr>
              <a:t></a:t>
            </a:r>
            <a:endParaRPr lang="en-US" sz="2000" b="1" dirty="0"/>
          </a:p>
        </p:txBody>
      </p: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1984376" y="1386796"/>
            <a:ext cx="1349375" cy="40011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/>
              <a:t>|</a:t>
            </a:r>
            <a:r>
              <a:rPr lang="sr-Cyrl-RS" sz="2000" dirty="0"/>
              <a:t>писмо</a:t>
            </a:r>
            <a:r>
              <a:rPr lang="en-US" sz="2000" b="1" dirty="0">
                <a:sym typeface="Symbol" panose="05050102010706020507"/>
              </a:rPr>
              <a:t></a:t>
            </a:r>
            <a:endParaRPr lang="en-US" sz="2000" b="1" dirty="0"/>
          </a:p>
        </p:txBody>
      </p:sp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3508375" y="1386796"/>
            <a:ext cx="1349375" cy="40011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/>
              <a:t>|</a:t>
            </a:r>
            <a:r>
              <a:rPr lang="sr-Cyrl-RS" sz="2000" dirty="0"/>
              <a:t>глава</a:t>
            </a:r>
            <a:r>
              <a:rPr lang="en-US" sz="2000" b="1" dirty="0">
                <a:sym typeface="Symbol" panose="05050102010706020507"/>
              </a:rPr>
              <a:t></a:t>
            </a:r>
            <a:endParaRPr lang="en-US" sz="2000" b="1" dirty="0"/>
          </a:p>
        </p:txBody>
      </p:sp>
      <p:cxnSp>
        <p:nvCxnSpPr>
          <p:cNvPr id="39" name="Straight Arrow Connector 38"/>
          <p:cNvCxnSpPr/>
          <p:nvPr/>
        </p:nvCxnSpPr>
        <p:spPr bwMode="auto">
          <a:xfrm>
            <a:off x="2612571" y="2808515"/>
            <a:ext cx="555172" cy="1426029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flipH="1">
            <a:off x="3320143" y="2862943"/>
            <a:ext cx="696686" cy="1371600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6563955" y="5561516"/>
            <a:ext cx="3757127" cy="1169551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/>
              <a:t>|</a:t>
            </a:r>
            <a:r>
              <a:rPr lang="sr-Cyrl-RS" sz="2000" dirty="0"/>
              <a:t>писмо</a:t>
            </a:r>
            <a:r>
              <a:rPr lang="en-US" sz="2000" b="1" dirty="0">
                <a:sym typeface="Symbol" panose="05050102010706020507"/>
              </a:rPr>
              <a:t></a:t>
            </a:r>
            <a:r>
              <a:rPr lang="en-US" sz="2000" dirty="0"/>
              <a:t>|</a:t>
            </a:r>
            <a:r>
              <a:rPr lang="sr-Cyrl-RS" sz="2000" dirty="0"/>
              <a:t>ја видео писмо</a:t>
            </a:r>
            <a:r>
              <a:rPr lang="en-US" sz="2000" b="1" dirty="0">
                <a:sym typeface="Symbol" panose="05050102010706020507"/>
              </a:rPr>
              <a:t></a:t>
            </a:r>
            <a:r>
              <a:rPr lang="sr-Cyrl-RS" sz="2000" b="1" dirty="0">
                <a:sym typeface="Symbol" panose="05050102010706020507"/>
              </a:rPr>
              <a:t>  +</a:t>
            </a:r>
            <a:r>
              <a:rPr lang="en-US" sz="2000" dirty="0"/>
              <a:t>|</a:t>
            </a:r>
            <a:r>
              <a:rPr lang="sr-Cyrl-RS" sz="2000" dirty="0"/>
              <a:t>глава</a:t>
            </a:r>
            <a:r>
              <a:rPr lang="en-US" sz="2000" b="1" dirty="0">
                <a:sym typeface="Symbol" panose="05050102010706020507"/>
              </a:rPr>
              <a:t></a:t>
            </a:r>
            <a:r>
              <a:rPr lang="en-US" sz="2000" dirty="0"/>
              <a:t>|</a:t>
            </a:r>
            <a:r>
              <a:rPr lang="sr-Cyrl-RS" sz="2000" dirty="0"/>
              <a:t>ја видео </a:t>
            </a:r>
            <a:r>
              <a:rPr lang="sr-Cyrl-RS" sz="2000" dirty="0"/>
              <a:t>главу</a:t>
            </a:r>
            <a:r>
              <a:rPr lang="en-US" sz="2000" b="1" dirty="0">
                <a:sym typeface="Symbol" panose="05050102010706020507"/>
              </a:rPr>
              <a:t></a:t>
            </a:r>
            <a:r>
              <a:rPr lang="sr-Cyrl-RS" sz="2000" b="1" dirty="0">
                <a:sym typeface="Symbol" panose="05050102010706020507"/>
              </a:rPr>
              <a:t> </a:t>
            </a:r>
            <a:endParaRPr lang="en-US" sz="2000" b="1" dirty="0"/>
          </a:p>
          <a:p>
            <a:pPr algn="ctr">
              <a:spcBef>
                <a:spcPct val="50000"/>
              </a:spcBef>
            </a:pPr>
            <a:endParaRPr lang="en-US" sz="2000" b="1" dirty="0"/>
          </a:p>
        </p:txBody>
      </p:sp>
      <p:sp>
        <p:nvSpPr>
          <p:cNvPr id="45" name="Text Box 8"/>
          <p:cNvSpPr txBox="1">
            <a:spLocks noChangeArrowheads="1"/>
          </p:cNvSpPr>
          <p:nvPr/>
        </p:nvSpPr>
        <p:spPr bwMode="auto">
          <a:xfrm>
            <a:off x="6805914" y="3740848"/>
            <a:ext cx="3757127" cy="1169551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/>
              <a:t>|</a:t>
            </a:r>
            <a:r>
              <a:rPr lang="sr-Cyrl-RS" sz="2000" dirty="0"/>
              <a:t>писмо</a:t>
            </a:r>
            <a:r>
              <a:rPr lang="en-US" sz="2000" b="1" dirty="0">
                <a:sym typeface="Symbol" panose="05050102010706020507"/>
              </a:rPr>
              <a:t></a:t>
            </a:r>
            <a:r>
              <a:rPr lang="en-US" sz="2000" dirty="0"/>
              <a:t>|</a:t>
            </a:r>
            <a:r>
              <a:rPr lang="sr-Cyrl-RS" sz="2000" dirty="0"/>
              <a:t>околина у стању 1</a:t>
            </a:r>
            <a:r>
              <a:rPr lang="en-US" sz="2000" b="1" dirty="0">
                <a:sym typeface="Symbol" panose="05050102010706020507"/>
              </a:rPr>
              <a:t></a:t>
            </a:r>
            <a:r>
              <a:rPr lang="sr-Cyrl-RS" sz="2000" b="1" dirty="0">
                <a:sym typeface="Symbol" panose="05050102010706020507"/>
              </a:rPr>
              <a:t>  +</a:t>
            </a:r>
            <a:r>
              <a:rPr lang="en-US" sz="2000" dirty="0"/>
              <a:t>|</a:t>
            </a:r>
            <a:r>
              <a:rPr lang="sr-Cyrl-RS" sz="2000" dirty="0"/>
              <a:t>глава</a:t>
            </a:r>
            <a:r>
              <a:rPr lang="en-US" sz="2000" b="1" dirty="0">
                <a:sym typeface="Symbol" panose="05050102010706020507"/>
              </a:rPr>
              <a:t></a:t>
            </a:r>
            <a:r>
              <a:rPr lang="en-US" sz="2000" dirty="0"/>
              <a:t>|</a:t>
            </a:r>
            <a:r>
              <a:rPr lang="sr-Cyrl-RS" sz="2000" dirty="0"/>
              <a:t>околина у стању </a:t>
            </a:r>
            <a:r>
              <a:rPr lang="sr-Cyrl-RS" sz="2000" dirty="0"/>
              <a:t>2</a:t>
            </a:r>
            <a:r>
              <a:rPr lang="en-US" sz="2000" b="1" dirty="0">
                <a:sym typeface="Symbol" panose="05050102010706020507"/>
              </a:rPr>
              <a:t></a:t>
            </a:r>
            <a:r>
              <a:rPr lang="sr-Cyrl-RS" sz="2000" b="1" dirty="0">
                <a:sym typeface="Symbol" panose="05050102010706020507"/>
              </a:rPr>
              <a:t> </a:t>
            </a:r>
            <a:endParaRPr lang="en-US" sz="2000" b="1" dirty="0"/>
          </a:p>
          <a:p>
            <a:pPr algn="ctr">
              <a:spcBef>
                <a:spcPct val="50000"/>
              </a:spcBef>
            </a:pPr>
            <a:endParaRPr lang="en-US" sz="2000" b="1" dirty="0"/>
          </a:p>
        </p:txBody>
      </p:sp>
      <p:grpSp>
        <p:nvGrpSpPr>
          <p:cNvPr id="9" name="Group 8"/>
          <p:cNvGrpSpPr/>
          <p:nvPr/>
        </p:nvGrpSpPr>
        <p:grpSpPr>
          <a:xfrm rot="1022052">
            <a:off x="4469531" y="3693343"/>
            <a:ext cx="2349705" cy="1193973"/>
            <a:chOff x="3006066" y="3227566"/>
            <a:chExt cx="2349705" cy="119397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9780326">
              <a:off x="3616370" y="3227566"/>
              <a:ext cx="1154310" cy="444995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3006066" y="3296816"/>
              <a:ext cx="2349705" cy="1124723"/>
              <a:chOff x="3006066" y="3296816"/>
              <a:chExt cx="2349705" cy="1124723"/>
            </a:xfrm>
          </p:grpSpPr>
          <p:cxnSp>
            <p:nvCxnSpPr>
              <p:cNvPr id="38" name="Straight Arrow Connector 37"/>
              <p:cNvCxnSpPr/>
              <p:nvPr/>
            </p:nvCxnSpPr>
            <p:spPr bwMode="auto">
              <a:xfrm flipV="1">
                <a:off x="3006066" y="3296816"/>
                <a:ext cx="2349705" cy="1124723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</p:cxnSp>
          <p:sp>
            <p:nvSpPr>
              <p:cNvPr id="41" name="Text Box 8"/>
              <p:cNvSpPr txBox="1">
                <a:spLocks noChangeArrowheads="1"/>
              </p:cNvSpPr>
              <p:nvPr/>
            </p:nvSpPr>
            <p:spPr bwMode="auto">
              <a:xfrm rot="20092342">
                <a:off x="3133360" y="3542852"/>
                <a:ext cx="1758509" cy="707886"/>
              </a:xfrm>
              <a:prstGeom prst="rect">
                <a:avLst/>
              </a:prstGeom>
              <a:noFill/>
              <a:ln w="9525">
                <a:noFill/>
                <a:miter lim="800000"/>
                <a:tailEnd type="none" w="lg" len="lg"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sr-Cyrl-RS" sz="2000" dirty="0"/>
                  <a:t>Интеракција са околином</a:t>
                </a:r>
                <a:endParaRPr lang="en-US" sz="2000" dirty="0"/>
              </a:p>
            </p:txBody>
          </p:sp>
        </p:grpSp>
      </p:grp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6404097" y="2295802"/>
            <a:ext cx="4105859" cy="1169551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/>
              <a:t>|</a:t>
            </a:r>
            <a:r>
              <a:rPr lang="sr-Cyrl-RS" sz="2000" dirty="0"/>
              <a:t>писмо</a:t>
            </a:r>
            <a:r>
              <a:rPr lang="en-US" sz="2000" b="1" dirty="0">
                <a:sym typeface="Symbol" panose="05050102010706020507"/>
              </a:rPr>
              <a:t></a:t>
            </a:r>
            <a:r>
              <a:rPr lang="en-US" sz="2000" dirty="0"/>
              <a:t>|</a:t>
            </a:r>
            <a:r>
              <a:rPr lang="sr-Cyrl-RS" sz="2000" dirty="0"/>
              <a:t>апарат снимио писмо</a:t>
            </a:r>
            <a:r>
              <a:rPr lang="en-US" sz="2000" b="1" dirty="0">
                <a:sym typeface="Symbol" panose="05050102010706020507"/>
              </a:rPr>
              <a:t></a:t>
            </a:r>
            <a:r>
              <a:rPr lang="sr-Cyrl-RS" sz="2000" b="1" dirty="0">
                <a:sym typeface="Symbol" panose="05050102010706020507"/>
              </a:rPr>
              <a:t>  +</a:t>
            </a:r>
            <a:r>
              <a:rPr lang="en-US" sz="2000" dirty="0"/>
              <a:t>|</a:t>
            </a:r>
            <a:r>
              <a:rPr lang="sr-Cyrl-RS" sz="2000" dirty="0"/>
              <a:t>глава</a:t>
            </a:r>
            <a:r>
              <a:rPr lang="en-US" sz="2000" b="1" dirty="0">
                <a:sym typeface="Symbol" panose="05050102010706020507"/>
              </a:rPr>
              <a:t></a:t>
            </a:r>
            <a:r>
              <a:rPr lang="en-US" sz="2000" dirty="0"/>
              <a:t>|</a:t>
            </a:r>
            <a:r>
              <a:rPr lang="sr-Cyrl-RS" sz="2000" dirty="0"/>
              <a:t>апарат </a:t>
            </a:r>
            <a:r>
              <a:rPr lang="sr-Cyrl-RS" sz="2000" dirty="0"/>
              <a:t>снимио </a:t>
            </a:r>
            <a:r>
              <a:rPr lang="sr-Cyrl-RS" sz="2000" dirty="0"/>
              <a:t>главу</a:t>
            </a:r>
            <a:r>
              <a:rPr lang="en-US" sz="2000" b="1" dirty="0">
                <a:sym typeface="Symbol" panose="05050102010706020507"/>
              </a:rPr>
              <a:t></a:t>
            </a:r>
            <a:r>
              <a:rPr lang="sr-Cyrl-RS" sz="2000" b="1" dirty="0">
                <a:sym typeface="Symbol" panose="05050102010706020507"/>
              </a:rPr>
              <a:t> </a:t>
            </a:r>
            <a:endParaRPr lang="en-US" sz="2000" b="1" dirty="0"/>
          </a:p>
          <a:p>
            <a:pPr algn="ctr">
              <a:spcBef>
                <a:spcPct val="50000"/>
              </a:spcBef>
            </a:pPr>
            <a:endParaRPr lang="en-US" sz="2000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4151312" y="2179884"/>
            <a:ext cx="2349705" cy="1691902"/>
            <a:chOff x="2627311" y="2179884"/>
            <a:chExt cx="2349705" cy="1691902"/>
          </a:xfrm>
        </p:grpSpPr>
        <p:grpSp>
          <p:nvGrpSpPr>
            <p:cNvPr id="27" name="Group 26"/>
            <p:cNvGrpSpPr/>
            <p:nvPr/>
          </p:nvGrpSpPr>
          <p:grpSpPr>
            <a:xfrm rot="21291216">
              <a:off x="2627311" y="2747063"/>
              <a:ext cx="2349705" cy="1124723"/>
              <a:chOff x="3006066" y="3296816"/>
              <a:chExt cx="2349705" cy="1124723"/>
            </a:xfrm>
          </p:grpSpPr>
          <p:cxnSp>
            <p:nvCxnSpPr>
              <p:cNvPr id="28" name="Straight Arrow Connector 27"/>
              <p:cNvCxnSpPr/>
              <p:nvPr/>
            </p:nvCxnSpPr>
            <p:spPr bwMode="auto">
              <a:xfrm flipV="1">
                <a:off x="3006066" y="3296816"/>
                <a:ext cx="2349705" cy="1124723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</p:cxnSp>
          <p:sp>
            <p:nvSpPr>
              <p:cNvPr id="31" name="Text Box 8"/>
              <p:cNvSpPr txBox="1">
                <a:spLocks noChangeArrowheads="1"/>
              </p:cNvSpPr>
              <p:nvPr/>
            </p:nvSpPr>
            <p:spPr bwMode="auto">
              <a:xfrm rot="20092342">
                <a:off x="3201171" y="3526836"/>
                <a:ext cx="1758509" cy="707886"/>
              </a:xfrm>
              <a:prstGeom prst="rect">
                <a:avLst/>
              </a:prstGeom>
              <a:noFill/>
              <a:ln w="9525">
                <a:noFill/>
                <a:miter lim="800000"/>
                <a:tailEnd type="none" w="lg" len="lg"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sr-Cyrl-RS" sz="2000" dirty="0"/>
                  <a:t>Интеракција са апаратом</a:t>
                </a:r>
                <a:endParaRPr lang="en-US" sz="2000" dirty="0"/>
              </a:p>
            </p:txBody>
          </p:sp>
        </p:grp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938188">
              <a:off x="2799643" y="2179884"/>
              <a:ext cx="1200606" cy="1020515"/>
            </a:xfrm>
            <a:prstGeom prst="rect">
              <a:avLst/>
            </a:prstGeom>
          </p:spPr>
        </p:pic>
      </p:grpSp>
      <p:cxnSp>
        <p:nvCxnSpPr>
          <p:cNvPr id="12" name="Straight Connector 11"/>
          <p:cNvCxnSpPr/>
          <p:nvPr/>
        </p:nvCxnSpPr>
        <p:spPr bwMode="auto">
          <a:xfrm>
            <a:off x="6845148" y="5761822"/>
            <a:ext cx="3338111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6821278" y="6101508"/>
            <a:ext cx="3338111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3627656" y="2464209"/>
            <a:ext cx="5211544" cy="181588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r-Cyrl-RS" sz="2800" b="1" dirty="0">
                <a:solidFill>
                  <a:srgbClr val="FF0000"/>
                </a:solidFill>
              </a:rPr>
              <a:t>Када реалност постаје </a:t>
            </a:r>
            <a:endParaRPr lang="sr-Cyrl-RS" sz="2800" b="1" dirty="0">
              <a:solidFill>
                <a:srgbClr val="FF0000"/>
              </a:solidFill>
            </a:endParaRPr>
          </a:p>
          <a:p>
            <a:pPr algn="ctr"/>
            <a:r>
              <a:rPr lang="sr-Cyrl-RS" sz="2800" b="1" dirty="0">
                <a:solidFill>
                  <a:srgbClr val="FF0000"/>
                </a:solidFill>
              </a:rPr>
              <a:t>јасно дефинисана, </a:t>
            </a:r>
            <a:endParaRPr lang="sr-Cyrl-RS" sz="2800" b="1" dirty="0">
              <a:solidFill>
                <a:srgbClr val="FF0000"/>
              </a:solidFill>
            </a:endParaRPr>
          </a:p>
          <a:p>
            <a:pPr algn="ctr"/>
            <a:r>
              <a:rPr lang="sr-Cyrl-RS" sz="2800" b="1" dirty="0">
                <a:solidFill>
                  <a:srgbClr val="FF0000"/>
                </a:solidFill>
              </a:rPr>
              <a:t>тј. једна?!?     </a:t>
            </a:r>
            <a:endParaRPr lang="sr-Cyrl-RS" sz="2800" b="1" dirty="0">
              <a:solidFill>
                <a:srgbClr val="FF0000"/>
              </a:solidFill>
            </a:endParaRPr>
          </a:p>
          <a:p>
            <a:pPr algn="ctr"/>
            <a:r>
              <a:rPr lang="sr-Cyrl-RS" sz="2800" b="1" dirty="0">
                <a:solidFill>
                  <a:srgbClr val="FF0000"/>
                </a:solidFill>
              </a:rPr>
              <a:t>Када се догађа тај колапс!?!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9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39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39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93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ldLvl="0" animBg="1"/>
      <p:bldP spid="35" grpId="0" bldLvl="0" animBg="1"/>
      <p:bldP spid="36" grpId="0" bldLvl="0" animBg="1"/>
      <p:bldP spid="37" grpId="0" bldLvl="0" animBg="1"/>
      <p:bldP spid="43" grpId="0" bldLvl="0" animBg="1"/>
      <p:bldP spid="45" grpId="0" bldLvl="0" animBg="1"/>
      <p:bldP spid="24" grpId="0" bldLvl="0" animBg="1"/>
      <p:bldP spid="46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94457" y="2217566"/>
            <a:ext cx="3931898" cy="38869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8251" y="2026122"/>
            <a:ext cx="4855721" cy="4292810"/>
          </a:xfrm>
          <a:prstGeom prst="rect">
            <a:avLst/>
          </a:prstGeom>
        </p:spPr>
      </p:pic>
      <p:sp>
        <p:nvSpPr>
          <p:cNvPr id="8" name="Title 1"/>
          <p:cNvSpPr txBox="1"/>
          <p:nvPr/>
        </p:nvSpPr>
        <p:spPr>
          <a:xfrm>
            <a:off x="914400" y="609600"/>
            <a:ext cx="1036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r-Cyrl-RS" dirty="0" smtClean="0"/>
              <a:t>Илустрација: Шредингерова мачка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8274" name="Picture 2" descr="C:\Users\Igor\AppData\Local\Microsoft\Windows\Temporary Internet Files\Content.IE5\SAFZUJWB\MC900335870[1].wmf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583542" y="2514238"/>
            <a:ext cx="2799443" cy="332572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973" y="138260"/>
            <a:ext cx="10363200" cy="813847"/>
          </a:xfrm>
        </p:spPr>
        <p:txBody>
          <a:bodyPr/>
          <a:lstStyle/>
          <a:p>
            <a:pPr algn="ctr"/>
            <a:r>
              <a:rPr lang="sr-Cyrl-RS" dirty="0" smtClean="0"/>
              <a:t>Шредингерова мачка</a:t>
            </a:r>
            <a:endParaRPr lang="en-US" dirty="0"/>
          </a:p>
        </p:txBody>
      </p:sp>
      <p:pic>
        <p:nvPicPr>
          <p:cNvPr id="5" name="Picture 3" descr="H:\Igorova dokumenta\Predavanja\Schrodingers_cat.svg.png"/>
          <p:cNvPicPr>
            <a:picLocks noChangeAspect="1" noChangeArrowheads="1"/>
          </p:cNvPicPr>
          <p:nvPr/>
        </p:nvPicPr>
        <p:blipFill>
          <a:blip r:embed="rId2" cstate="print"/>
          <a:srcRect t="-571" r="42185"/>
          <a:stretch>
            <a:fillRect/>
          </a:stretch>
        </p:blipFill>
        <p:spPr bwMode="auto">
          <a:xfrm>
            <a:off x="2242003" y="2220687"/>
            <a:ext cx="4405540" cy="4071257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 bwMode="auto">
          <a:xfrm>
            <a:off x="2119087" y="2032001"/>
            <a:ext cx="7895771" cy="4499429"/>
          </a:xfrm>
          <a:prstGeom prst="rect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latin typeface="Trebuchet MS" panose="020B0603020202020204" pitchFamily="34" charset="0"/>
            </a:endParaRPr>
          </a:p>
        </p:txBody>
      </p:sp>
      <p:pic>
        <p:nvPicPr>
          <p:cNvPr id="8" name="Picture 3" descr="H:\Igorova dokumenta\Predavanja\Schrodingers_cat.svg.png"/>
          <p:cNvPicPr>
            <a:picLocks noChangeAspect="1" noChangeArrowheads="1"/>
          </p:cNvPicPr>
          <p:nvPr/>
        </p:nvPicPr>
        <p:blipFill>
          <a:blip r:embed="rId2" cstate="print"/>
          <a:srcRect l="65530" t="12157" b="3227"/>
          <a:stretch>
            <a:fillRect/>
          </a:stretch>
        </p:blipFill>
        <p:spPr bwMode="auto">
          <a:xfrm>
            <a:off x="7358743" y="2815773"/>
            <a:ext cx="2626631" cy="3425371"/>
          </a:xfrm>
          <a:prstGeom prst="rect">
            <a:avLst/>
          </a:prstGeom>
          <a:noFill/>
        </p:spPr>
      </p:pic>
      <p:pic>
        <p:nvPicPr>
          <p:cNvPr id="10" name="Picture 3" descr="H:\Igorova dokumenta\Predavanja\Schrodingers_cat.svg.png"/>
          <p:cNvPicPr>
            <a:picLocks noChangeAspect="1" noChangeArrowheads="1"/>
          </p:cNvPicPr>
          <p:nvPr/>
        </p:nvPicPr>
        <p:blipFill>
          <a:blip r:embed="rId2" cstate="print"/>
          <a:srcRect l="65530" t="12157" r="17994" b="59697"/>
          <a:stretch>
            <a:fillRect/>
          </a:stretch>
        </p:blipFill>
        <p:spPr bwMode="auto">
          <a:xfrm>
            <a:off x="7351485" y="2794001"/>
            <a:ext cx="1255486" cy="1139371"/>
          </a:xfrm>
          <a:prstGeom prst="rect">
            <a:avLst/>
          </a:prstGeom>
          <a:noFill/>
        </p:spPr>
      </p:pic>
      <p:pic>
        <p:nvPicPr>
          <p:cNvPr id="11" name="Picture 3" descr="H:\Igorova dokumenta\Predavanja\Schrodingers_cat.svg.png"/>
          <p:cNvPicPr>
            <a:picLocks noChangeAspect="1" noChangeArrowheads="1"/>
          </p:cNvPicPr>
          <p:nvPr/>
        </p:nvPicPr>
        <p:blipFill>
          <a:blip r:embed="rId2" cstate="print"/>
          <a:srcRect l="53148" t="-392" r="-1148" b="-1076"/>
          <a:stretch>
            <a:fillRect/>
          </a:stretch>
        </p:blipFill>
        <p:spPr bwMode="auto">
          <a:xfrm>
            <a:off x="6313714" y="2220687"/>
            <a:ext cx="3657600" cy="410754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0201419" y="2047732"/>
            <a:ext cx="1690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400" dirty="0" smtClean="0">
                <a:solidFill>
                  <a:srgbClr val="FF0000"/>
                </a:solidFill>
              </a:rPr>
              <a:t>„Фон Нојманов ланац“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9672422" y="2954569"/>
            <a:ext cx="468689" cy="358408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06680"/>
            <a:ext cx="10363200" cy="1143000"/>
          </a:xfrm>
        </p:spPr>
        <p:txBody>
          <a:bodyPr/>
          <a:p>
            <a:r>
              <a:rPr lang="sr-Cyrl-RS" altLang="en-US"/>
              <a:t>Из угла наставника</a:t>
            </a:r>
            <a:endParaRPr lang="sr-Cyrl-R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2105" y="1032510"/>
            <a:ext cx="11299190" cy="4114800"/>
          </a:xfrm>
        </p:spPr>
        <p:txBody>
          <a:bodyPr/>
          <a:p>
            <a:r>
              <a:rPr lang="sr-Cyrl-RS" altLang="en-US" sz="2800"/>
              <a:t>Никад помишљао да се бавим физиком - до књиге Џона Грибина</a:t>
            </a:r>
            <a:endParaRPr lang="sr-Cyrl-RS" altLang="en-US" sz="2800"/>
          </a:p>
          <a:p>
            <a:r>
              <a:rPr lang="sr-Cyrl-RS" altLang="en-US" sz="2800"/>
              <a:t>20так година менторске/додатне у МГ</a:t>
            </a:r>
            <a:endParaRPr lang="sr-Cyrl-RS" altLang="en-US" sz="2800"/>
          </a:p>
          <a:p>
            <a:r>
              <a:rPr lang="sr-Cyrl-RS" altLang="en-US" sz="2800"/>
              <a:t>Мотиви:</a:t>
            </a:r>
            <a:endParaRPr lang="sr-Cyrl-RS" altLang="en-US" sz="2800"/>
          </a:p>
          <a:p>
            <a:pPr lvl="1"/>
            <a:r>
              <a:rPr lang="sr-Cyrl-RS" altLang="en-US" sz="2400"/>
              <a:t>волео бих да је мени неко испричао</a:t>
            </a:r>
            <a:endParaRPr lang="sr-Cyrl-RS" altLang="en-US" sz="2400"/>
          </a:p>
          <a:p>
            <a:pPr lvl="1"/>
            <a:r>
              <a:rPr lang="sr-Cyrl-RS" altLang="en-US" sz="2400"/>
              <a:t>“нећу се преклапати за званичним градивом, јер...”</a:t>
            </a:r>
            <a:endParaRPr lang="sr-Cyrl-RS" altLang="en-US" sz="2400"/>
          </a:p>
          <a:p>
            <a:pPr lvl="1"/>
            <a:r>
              <a:rPr lang="sr-Cyrl-RS" altLang="en-US" sz="2400"/>
              <a:t>“можда ћете некад пожелети да размишљте ко сте</a:t>
            </a:r>
            <a:r>
              <a:rPr lang="en-US" altLang="sr-Cyrl-RS" sz="2400"/>
              <a:t>, </a:t>
            </a:r>
            <a:r>
              <a:rPr lang="sr-Cyrl-RS" altLang="en-US" sz="2400"/>
              <a:t>шта сте</a:t>
            </a:r>
            <a:r>
              <a:rPr lang="en-US" altLang="sr-Cyrl-RS" sz="2400"/>
              <a:t> </a:t>
            </a:r>
            <a:r>
              <a:rPr lang="sr-Cyrl-RS" altLang="sr-Cyrl-RS" sz="2400"/>
              <a:t>и где сте</a:t>
            </a:r>
            <a:r>
              <a:rPr lang="sr-Cyrl-RS" altLang="en-US" sz="2400"/>
              <a:t>”</a:t>
            </a:r>
            <a:endParaRPr lang="sr-Cyrl-RS" altLang="en-US" sz="2400"/>
          </a:p>
          <a:p>
            <a:pPr lvl="0"/>
            <a:r>
              <a:rPr lang="sr-Cyrl-RS" altLang="en-US" sz="2800"/>
              <a:t>Симптоми лошег разумевања квантне физике</a:t>
            </a:r>
            <a:endParaRPr lang="sr-Cyrl-RS" altLang="en-US" sz="2800"/>
          </a:p>
          <a:p>
            <a:pPr marL="971550" lvl="1" indent="-514350">
              <a:buAutoNum type="arabicPeriod"/>
            </a:pPr>
            <a:r>
              <a:rPr lang="sr-Cyrl-RS" altLang="en-US" sz="2400"/>
              <a:t>Хајзенбергов микроскоп</a:t>
            </a:r>
            <a:endParaRPr lang="sr-Cyrl-RS" altLang="en-US" sz="2400"/>
          </a:p>
          <a:p>
            <a:pPr marL="971550" lvl="1" indent="-514350">
              <a:buAutoNum type="arabicPeriod"/>
            </a:pPr>
            <a:r>
              <a:rPr lang="sr-Cyrl-RS" altLang="en-US" sz="2400"/>
              <a:t>Декохеренција решава проблем мерења</a:t>
            </a:r>
            <a:endParaRPr lang="sr-Cyrl-RS" altLang="en-US" sz="2400"/>
          </a:p>
          <a:p>
            <a:pPr marL="971550" lvl="1" indent="-514350">
              <a:buAutoNum type="arabicPeriod"/>
            </a:pPr>
            <a:r>
              <a:rPr lang="sr-Cyrl-RS" altLang="en-US" sz="2400">
                <a:sym typeface="+mn-ea"/>
              </a:rPr>
              <a:t>“Чудесно: и талас и честица!”</a:t>
            </a:r>
            <a:endParaRPr lang="sr-Cyrl-RS" altLang="en-US" sz="2400"/>
          </a:p>
          <a:p>
            <a:pPr marL="0" lvl="0" indent="0">
              <a:buNone/>
            </a:pPr>
            <a:endParaRPr lang="sr-Cyrl-RS" altLang="sr-Cyrl-RS" sz="274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93767" y="2322830"/>
            <a:ext cx="4948335" cy="181483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p>
            <a:pPr lvl="0" algn="ctr"/>
            <a:r>
              <a:rPr lang="sr-Cyrl-RS" altLang="sr-Cyrl-RS" sz="2800">
                <a:solidFill>
                  <a:srgbClr val="FF0000"/>
                </a:solidFill>
                <a:sym typeface="+mn-ea"/>
              </a:rPr>
              <a:t>Значај:</a:t>
            </a:r>
            <a:r>
              <a:rPr lang="sr-Cyrl-RS" altLang="sr-Cyrl-RS" sz="2800" b="1">
                <a:solidFill>
                  <a:srgbClr val="FF0000"/>
                </a:solidFill>
                <a:sym typeface="+mn-ea"/>
              </a:rPr>
              <a:t> </a:t>
            </a:r>
            <a:br>
              <a:rPr lang="sr-Cyrl-RS" altLang="sr-Cyrl-RS" sz="2800" b="1">
                <a:solidFill>
                  <a:srgbClr val="FF0000"/>
                </a:solidFill>
                <a:sym typeface="+mn-ea"/>
              </a:rPr>
            </a:br>
            <a:r>
              <a:rPr lang="sr-Cyrl-RS" altLang="sr-Cyrl-RS" sz="2800" b="1">
                <a:solidFill>
                  <a:srgbClr val="FF0000"/>
                </a:solidFill>
                <a:sym typeface="+mn-ea"/>
              </a:rPr>
              <a:t>превазилажење илузије о механицистичком  универзуму!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 animBg="1" uiExpand="1" build="p"/>
      <p:bldP spid="3" grpId="1" animBg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8951" y="113841"/>
            <a:ext cx="7772400" cy="1143000"/>
          </a:xfrm>
        </p:spPr>
        <p:txBody>
          <a:bodyPr/>
          <a:lstStyle/>
          <a:p>
            <a:r>
              <a:rPr lang="sr-Cyrl-RS" dirty="0" smtClean="0"/>
              <a:t>Вигнеров пријатељ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7726" y="1194494"/>
            <a:ext cx="5838940" cy="3383137"/>
          </a:xfrm>
          <a:prstGeom prst="rect">
            <a:avLst/>
          </a:prstGeom>
        </p:spPr>
      </p:pic>
      <p:sp>
        <p:nvSpPr>
          <p:cNvPr id="7" name="AutoShape 6" descr="Eugene Wigner | American physicist | Britannica"/>
          <p:cNvSpPr>
            <a:spLocks noChangeAspect="1" noChangeArrowheads="1"/>
          </p:cNvSpPr>
          <p:nvPr/>
        </p:nvSpPr>
        <p:spPr bwMode="auto">
          <a:xfrm>
            <a:off x="7838004" y="3733475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5039586" y="1476262"/>
            <a:ext cx="724073" cy="2013193"/>
            <a:chOff x="3284231" y="1652531"/>
            <a:chExt cx="724073" cy="201319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984" r="-1626"/>
            <a:stretch>
              <a:fillRect/>
            </a:stretch>
          </p:blipFill>
          <p:spPr>
            <a:xfrm>
              <a:off x="3284231" y="2168487"/>
              <a:ext cx="724073" cy="1497237"/>
            </a:xfrm>
            <a:prstGeom prst="rect">
              <a:avLst/>
            </a:prstGeom>
          </p:spPr>
        </p:pic>
        <p:pic>
          <p:nvPicPr>
            <p:cNvPr id="381954" name="Picture 2" descr="http://www.quantumtorah.com/wp-content/uploads/2019/03/JohnvonNeumann-150x196.gif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21" t="8265" r="11989" b="25307"/>
            <a:stretch>
              <a:fillRect/>
            </a:stretch>
          </p:blipFill>
          <p:spPr bwMode="auto">
            <a:xfrm>
              <a:off x="3393196" y="1652531"/>
              <a:ext cx="550843" cy="6940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Group 14"/>
          <p:cNvGrpSpPr/>
          <p:nvPr/>
        </p:nvGrpSpPr>
        <p:grpSpPr>
          <a:xfrm>
            <a:off x="8456651" y="1509314"/>
            <a:ext cx="724073" cy="2081129"/>
            <a:chOff x="6932650" y="1509313"/>
            <a:chExt cx="724073" cy="208112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984" r="-1626"/>
            <a:stretch>
              <a:fillRect/>
            </a:stretch>
          </p:blipFill>
          <p:spPr>
            <a:xfrm>
              <a:off x="6932650" y="2093205"/>
              <a:ext cx="724073" cy="1497237"/>
            </a:xfrm>
            <a:prstGeom prst="rect">
              <a:avLst/>
            </a:prstGeom>
          </p:spPr>
        </p:pic>
        <p:pic>
          <p:nvPicPr>
            <p:cNvPr id="381960" name="Picture 8" descr="Eugene Wigner - Wikipedia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3835" b="14572"/>
            <a:stretch>
              <a:fillRect/>
            </a:stretch>
          </p:blipFill>
          <p:spPr bwMode="auto">
            <a:xfrm>
              <a:off x="6961074" y="1509313"/>
              <a:ext cx="552430" cy="6940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1981464" y="4572000"/>
            <a:ext cx="8519885" cy="1700270"/>
          </a:xfrm>
        </p:spPr>
        <p:txBody>
          <a:bodyPr/>
          <a:lstStyle/>
          <a:p>
            <a:r>
              <a:rPr lang="sr-Cyrl-RS" sz="2000" dirty="0"/>
              <a:t>Из угла Вигнера</a:t>
            </a:r>
            <a:r>
              <a:rPr lang="sr-Cyrl-RS" sz="2400" dirty="0"/>
              <a:t>: </a:t>
            </a:r>
            <a:endParaRPr lang="sr-Cyrl-RS" sz="2400" dirty="0"/>
          </a:p>
          <a:p>
            <a:pPr marL="0" indent="0">
              <a:buNone/>
            </a:pPr>
            <a:r>
              <a:rPr lang="en-US" sz="2000" dirty="0"/>
              <a:t>|</a:t>
            </a:r>
            <a:r>
              <a:rPr lang="sr-Cyrl-RS" sz="2000" dirty="0"/>
              <a:t>жива м.</a:t>
            </a:r>
            <a:r>
              <a:rPr lang="en-US" sz="2000" b="1" dirty="0">
                <a:sym typeface="Symbol" panose="05050102010706020507"/>
              </a:rPr>
              <a:t></a:t>
            </a:r>
            <a:r>
              <a:rPr lang="en-US" sz="2000" dirty="0"/>
              <a:t>|</a:t>
            </a:r>
            <a:r>
              <a:rPr lang="sr-Cyrl-RS" sz="2000" dirty="0"/>
              <a:t>пријатељ види живу</a:t>
            </a:r>
            <a:r>
              <a:rPr lang="en-US" sz="2000" b="1" dirty="0">
                <a:sym typeface="Symbol" panose="05050102010706020507"/>
              </a:rPr>
              <a:t></a:t>
            </a:r>
            <a:r>
              <a:rPr lang="sr-Cyrl-RS" sz="2000" b="1" dirty="0">
                <a:sym typeface="Symbol" panose="05050102010706020507"/>
              </a:rPr>
              <a:t> + </a:t>
            </a:r>
            <a:r>
              <a:rPr lang="en-US" sz="2000" dirty="0"/>
              <a:t>|</a:t>
            </a:r>
            <a:r>
              <a:rPr lang="sr-Cyrl-RS" sz="2000" dirty="0"/>
              <a:t>мртва </a:t>
            </a:r>
            <a:r>
              <a:rPr lang="sr-Cyrl-RS" sz="2000" dirty="0"/>
              <a:t>м</a:t>
            </a:r>
            <a:r>
              <a:rPr lang="sr-Cyrl-RS" sz="2000" dirty="0"/>
              <a:t>.</a:t>
            </a:r>
            <a:r>
              <a:rPr lang="en-US" sz="2000" b="1" dirty="0">
                <a:sym typeface="Symbol" panose="05050102010706020507"/>
              </a:rPr>
              <a:t></a:t>
            </a:r>
            <a:r>
              <a:rPr lang="en-US" sz="2000" dirty="0"/>
              <a:t>|</a:t>
            </a:r>
            <a:r>
              <a:rPr lang="sr-Cyrl-RS" sz="2000" dirty="0"/>
              <a:t>пријатељ </a:t>
            </a:r>
            <a:r>
              <a:rPr lang="sr-Cyrl-RS" sz="2000" dirty="0"/>
              <a:t>види </a:t>
            </a:r>
            <a:r>
              <a:rPr lang="sr-Cyrl-RS" sz="2000" dirty="0"/>
              <a:t>мртву</a:t>
            </a:r>
            <a:r>
              <a:rPr lang="en-US" sz="2000" b="1" dirty="0">
                <a:sym typeface="Symbol" panose="05050102010706020507"/>
              </a:rPr>
              <a:t></a:t>
            </a:r>
            <a:r>
              <a:rPr lang="sr-Cyrl-RS" sz="2000" b="1" dirty="0">
                <a:sym typeface="Symbol" panose="05050102010706020507"/>
              </a:rPr>
              <a:t> </a:t>
            </a:r>
            <a:endParaRPr lang="en-US" sz="2400" b="1" dirty="0"/>
          </a:p>
          <a:p>
            <a:pPr lvl="1"/>
            <a:r>
              <a:rPr lang="sr-Cyrl-RS" sz="2000" dirty="0"/>
              <a:t>Да ли би експеримент потврдио ову суперпозицију?</a:t>
            </a:r>
            <a:endParaRPr lang="sr-Cyrl-RS" sz="2000" dirty="0"/>
          </a:p>
          <a:p>
            <a:pPr lvl="1"/>
            <a:r>
              <a:rPr lang="sr-Cyrl-RS" sz="2000" dirty="0"/>
              <a:t>Шта у то време </a:t>
            </a:r>
            <a:r>
              <a:rPr lang="sr-Cyrl-RS" sz="2000" b="1" dirty="0"/>
              <a:t>доживљава</a:t>
            </a:r>
            <a:r>
              <a:rPr lang="sr-Cyrl-RS" sz="2000" dirty="0"/>
              <a:t> пријатељ?</a:t>
            </a:r>
            <a:endParaRPr lang="sr-Cyrl-RS" sz="2000" dirty="0"/>
          </a:p>
          <a:p>
            <a:pPr lvl="1"/>
            <a:endParaRPr lang="en-US" sz="2000" dirty="0"/>
          </a:p>
          <a:p>
            <a:endParaRPr lang="en-US" sz="2400" dirty="0"/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7876603" y="3579296"/>
            <a:ext cx="1854964" cy="397794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2000" dirty="0"/>
              <a:t>Вигнер</a:t>
            </a:r>
            <a:endParaRPr lang="en-US" sz="2000" dirty="0"/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3600223" y="1462222"/>
            <a:ext cx="1854964" cy="397794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RS" sz="2000" dirty="0"/>
              <a:t>Пријатељ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2" build="p"/>
      <p:bldP spid="22" grpId="0" bldLvl="0" animBg="1"/>
      <p:bldP spid="23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6231" name="Picture 7" descr="AlbertEinstein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1942794" y="342518"/>
            <a:ext cx="4131172" cy="4033911"/>
          </a:xfrm>
          <a:noFill/>
        </p:spPr>
      </p:pic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4122986" y="460231"/>
            <a:ext cx="5399261" cy="696541"/>
          </a:xfrm>
          <a:prstGeom prst="wedgeRoundRectCallout">
            <a:avLst>
              <a:gd name="adj1" fmla="val -46916"/>
              <a:gd name="adj2" fmla="val 18427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tailEnd type="none" w="lg" len="lg"/>
          </a:ln>
          <a:effectLst/>
        </p:spPr>
        <p:txBody>
          <a:bodyPr/>
          <a:lstStyle/>
          <a:p>
            <a:pPr algn="ctr"/>
            <a:r>
              <a:rPr lang="sr-Cyrl-CS" sz="3200" b="1" dirty="0"/>
              <a:t>Ма, дајте молим вас!?!</a:t>
            </a:r>
            <a:endParaRPr lang="sr-Cyrl-CS" sz="3200" b="1" dirty="0"/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6228202" y="1482963"/>
            <a:ext cx="4186410" cy="4763602"/>
          </a:xfrm>
          <a:prstGeom prst="wedgeRoundRectCallout">
            <a:avLst>
              <a:gd name="adj1" fmla="val -68314"/>
              <a:gd name="adj2" fmla="val -27746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tailEnd type="none" w="lg" len="lg"/>
          </a:ln>
          <a:effectLst/>
        </p:spPr>
        <p:txBody>
          <a:bodyPr/>
          <a:lstStyle/>
          <a:p>
            <a:pPr algn="ctr"/>
            <a:r>
              <a:rPr lang="sr-Cyrl-CS" sz="2800" b="1" dirty="0"/>
              <a:t>Пре свега, Бог се ни не коцка, а о осталом да ни не дискутујем. Једног дана ћемо ми све то здраворазумски објаснити, и онда ће нам бити смешно шта смо уопште помишљали!</a:t>
            </a:r>
            <a:endParaRPr lang="sr-Cyrl-C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179942"/>
            <a:ext cx="7772400" cy="1143000"/>
          </a:xfrm>
        </p:spPr>
        <p:txBody>
          <a:bodyPr/>
          <a:lstStyle/>
          <a:p>
            <a:r>
              <a:rPr lang="sr-Cyrl-CS" sz="4000" dirty="0"/>
              <a:t>Бор </a:t>
            </a:r>
            <a:r>
              <a:rPr lang="sr-Latn-RS" sz="4000" dirty="0"/>
              <a:t>vs. </a:t>
            </a:r>
            <a:r>
              <a:rPr lang="sr-Cyrl-CS" sz="4000" dirty="0"/>
              <a:t>Ајнштајн</a:t>
            </a:r>
            <a:endParaRPr lang="sr-Cyrl-CS" sz="4000" dirty="0"/>
          </a:p>
        </p:txBody>
      </p:sp>
      <p:sp>
        <p:nvSpPr>
          <p:cNvPr id="4362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70375" y="3300413"/>
            <a:ext cx="3111500" cy="588962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sr-Cyrl-CS" sz="2800" dirty="0"/>
              <a:t>ЕПР парадокс</a:t>
            </a:r>
            <a:endParaRPr lang="en-US" sz="2800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sr-Cyrl-RS" sz="2800" dirty="0"/>
              <a:t>(1935.)</a:t>
            </a:r>
            <a:endParaRPr lang="sr-Cyrl-CS" sz="2800" dirty="0"/>
          </a:p>
          <a:p>
            <a:pPr algn="ctr">
              <a:lnSpc>
                <a:spcPct val="90000"/>
              </a:lnSpc>
              <a:buFontTx/>
              <a:buNone/>
            </a:pPr>
            <a:endParaRPr lang="en-US" sz="2800" dirty="0"/>
          </a:p>
          <a:p>
            <a:pPr algn="ctr">
              <a:lnSpc>
                <a:spcPct val="90000"/>
              </a:lnSpc>
              <a:buFontTx/>
              <a:buNone/>
            </a:pPr>
            <a:r>
              <a:rPr lang="sr-Cyrl-CS" sz="2800" dirty="0"/>
              <a:t>  </a:t>
            </a:r>
            <a:endParaRPr lang="sr-Cyrl-CS" sz="2800" dirty="0"/>
          </a:p>
          <a:p>
            <a:pPr algn="ctr">
              <a:lnSpc>
                <a:spcPct val="90000"/>
              </a:lnSpc>
              <a:buFontTx/>
              <a:buNone/>
            </a:pPr>
            <a:endParaRPr lang="sr-Cyrl-CS" sz="2800" dirty="0"/>
          </a:p>
        </p:txBody>
      </p:sp>
      <p:pic>
        <p:nvPicPr>
          <p:cNvPr id="436229" name="Picture 5" descr="Bohr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1822451" y="1951039"/>
            <a:ext cx="2206625" cy="3140075"/>
          </a:xfrm>
          <a:noFill/>
        </p:spPr>
      </p:pic>
      <p:pic>
        <p:nvPicPr>
          <p:cNvPr id="436231" name="Picture 7" descr="AlbertEinstein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759701" y="2127251"/>
            <a:ext cx="2697163" cy="2633663"/>
          </a:xfrm>
          <a:noFill/>
        </p:spPr>
      </p:pic>
      <p:sp>
        <p:nvSpPr>
          <p:cNvPr id="436233" name="AutoShape 9"/>
          <p:cNvSpPr>
            <a:spLocks noChangeArrowheads="1"/>
          </p:cNvSpPr>
          <p:nvPr/>
        </p:nvSpPr>
        <p:spPr bwMode="auto">
          <a:xfrm>
            <a:off x="4151314" y="2192338"/>
            <a:ext cx="909101" cy="308491"/>
          </a:xfrm>
          <a:prstGeom prst="rightArrow">
            <a:avLst>
              <a:gd name="adj1" fmla="val 50000"/>
              <a:gd name="adj2" fmla="val 7864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234" name="AutoShape 10"/>
          <p:cNvSpPr>
            <a:spLocks noChangeArrowheads="1"/>
          </p:cNvSpPr>
          <p:nvPr/>
        </p:nvSpPr>
        <p:spPr bwMode="auto">
          <a:xfrm rot="10800000">
            <a:off x="6690911" y="2116138"/>
            <a:ext cx="868764" cy="318590"/>
          </a:xfrm>
          <a:prstGeom prst="rightArrow">
            <a:avLst>
              <a:gd name="adj1" fmla="val 50000"/>
              <a:gd name="adj2" fmla="val 7864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36236" name="Picture 12" descr="MCj0304341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071864" y="1454227"/>
            <a:ext cx="1614548" cy="1178804"/>
          </a:xfrm>
          <a:prstGeom prst="rect">
            <a:avLst/>
          </a:prstGeom>
          <a:noFill/>
        </p:spPr>
      </p:pic>
      <p:sp>
        <p:nvSpPr>
          <p:cNvPr id="436238" name="AutoShape 14"/>
          <p:cNvSpPr>
            <a:spLocks noChangeArrowheads="1"/>
          </p:cNvSpPr>
          <p:nvPr/>
        </p:nvSpPr>
        <p:spPr bwMode="auto">
          <a:xfrm>
            <a:off x="5697539" y="2830514"/>
            <a:ext cx="433387" cy="433387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15875">
            <a:solidFill>
              <a:schemeClr val="tx1"/>
            </a:solidFill>
            <a:miter lim="800000"/>
            <a:tailEnd type="none" w="lg" len="lg"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327160" y="1994362"/>
            <a:ext cx="5531326" cy="393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6227" grpId="0" uiExpand="1" build="p"/>
      <p:bldP spid="436233" grpId="0" animBg="1"/>
      <p:bldP spid="436234" grpId="0" animBg="1"/>
      <p:bldP spid="43623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0510" y="1306195"/>
            <a:ext cx="3072765" cy="7308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-49453"/>
            <a:ext cx="7772400" cy="1143000"/>
          </a:xfrm>
        </p:spPr>
        <p:txBody>
          <a:bodyPr/>
          <a:lstStyle/>
          <a:p>
            <a:r>
              <a:rPr lang="sr-Cyrl-RS" dirty="0" smtClean="0"/>
              <a:t>ЕПР парадокс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352233" y="1795750"/>
            <a:ext cx="1437832" cy="1112706"/>
            <a:chOff x="3409590" y="1740664"/>
            <a:chExt cx="1437832" cy="111270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2114" b="43008"/>
            <a:stretch>
              <a:fillRect/>
            </a:stretch>
          </p:blipFill>
          <p:spPr>
            <a:xfrm>
              <a:off x="3409590" y="1740664"/>
              <a:ext cx="886989" cy="88135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433" t="36451" r="3215" b="10119"/>
            <a:stretch>
              <a:fillRect/>
            </a:stretch>
          </p:blipFill>
          <p:spPr>
            <a:xfrm>
              <a:off x="4043191" y="2027104"/>
              <a:ext cx="804231" cy="826266"/>
            </a:xfrm>
            <a:prstGeom prst="rect">
              <a:avLst/>
            </a:prstGeom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14" b="43008"/>
          <a:stretch>
            <a:fillRect/>
          </a:stretch>
        </p:blipFill>
        <p:spPr>
          <a:xfrm>
            <a:off x="5350395" y="1793913"/>
            <a:ext cx="886989" cy="8813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33" t="36451" r="3215" b="10119"/>
          <a:stretch>
            <a:fillRect/>
          </a:stretch>
        </p:blipFill>
        <p:spPr>
          <a:xfrm>
            <a:off x="5983996" y="2080353"/>
            <a:ext cx="804231" cy="8262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50" y="116151"/>
            <a:ext cx="910261" cy="14486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40" b="19422"/>
          <a:stretch>
            <a:fillRect/>
          </a:stretch>
        </p:blipFill>
        <p:spPr>
          <a:xfrm>
            <a:off x="9796620" y="92849"/>
            <a:ext cx="1872867" cy="1572657"/>
          </a:xfrm>
          <a:prstGeom prst="rect">
            <a:avLst/>
          </a:prstGeom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859994" y="952246"/>
            <a:ext cx="1513442" cy="707886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sz="2000" dirty="0"/>
              <a:t>Алиса на Алтаиру</a:t>
            </a:r>
            <a:endParaRPr lang="en-US" sz="2000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8600830" y="1001472"/>
            <a:ext cx="1513442" cy="707886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sr-Cyrl-CS" sz="2000" dirty="0"/>
              <a:t>Боб на Бетелг</a:t>
            </a:r>
            <a:r>
              <a:rPr lang="sr-Latn-RS" sz="2000" dirty="0"/>
              <a:t>e</a:t>
            </a:r>
            <a:r>
              <a:rPr lang="sr-Cyrl-CS" sz="2000" dirty="0"/>
              <a:t>зу</a:t>
            </a:r>
            <a:endParaRPr lang="en-US" sz="2000" dirty="0"/>
          </a:p>
        </p:txBody>
      </p:sp>
      <p:cxnSp>
        <p:nvCxnSpPr>
          <p:cNvPr id="13" name="Straight Arrow Connector 12"/>
          <p:cNvCxnSpPr>
            <a:stCxn id="10" idx="3"/>
            <a:endCxn id="11" idx="1"/>
          </p:cNvCxnSpPr>
          <p:nvPr/>
        </p:nvCxnSpPr>
        <p:spPr bwMode="auto">
          <a:xfrm>
            <a:off x="3373436" y="1306189"/>
            <a:ext cx="5227394" cy="492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5254588" y="981274"/>
            <a:ext cx="1722762" cy="40011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RS" sz="2000" dirty="0"/>
              <a:t>650 </a:t>
            </a:r>
            <a:r>
              <a:rPr lang="sr-Cyrl-RS" sz="2000" dirty="0"/>
              <a:t>св. год.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2151963" y="2787267"/>
            <a:ext cx="808637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sr-Cyrl-RS" dirty="0"/>
              <a:t>Алиса измери спин дуж </a:t>
            </a:r>
            <a:r>
              <a:rPr lang="sr-Latn-RS" dirty="0"/>
              <a:t>X</a:t>
            </a:r>
            <a:r>
              <a:rPr lang="sr-Cyrl-RS" dirty="0"/>
              <a:t> своје честице. Затим Боб измери </a:t>
            </a:r>
            <a:r>
              <a:rPr lang="en-US" dirty="0"/>
              <a:t>Y</a:t>
            </a:r>
            <a:r>
              <a:rPr lang="sr-Cyrl-RS" dirty="0"/>
              <a:t> спин своје честице и тиме аутоматски сазнамо и </a:t>
            </a:r>
            <a:r>
              <a:rPr lang="en-US" dirty="0"/>
              <a:t>Y</a:t>
            </a:r>
            <a:r>
              <a:rPr lang="sr-Cyrl-RS" dirty="0"/>
              <a:t> компоненту спина Алисине честице</a:t>
            </a:r>
            <a:r>
              <a:rPr lang="en-US" dirty="0"/>
              <a:t>, a </a:t>
            </a:r>
            <a:r>
              <a:rPr lang="en-US" dirty="0"/>
              <a:t>X</a:t>
            </a:r>
            <a:r>
              <a:rPr lang="en-US" dirty="0"/>
              <a:t> </a:t>
            </a:r>
            <a:r>
              <a:rPr lang="sr-Cyrl-RS" dirty="0"/>
              <a:t>смо већ знали! Тако смо преварили Ха</a:t>
            </a:r>
            <a:r>
              <a:rPr lang="en-US" dirty="0"/>
              <a:t>j</a:t>
            </a:r>
            <a:r>
              <a:rPr lang="sr-Cyrl-RS" dirty="0"/>
              <a:t>зенбергов принцип неодређености!</a:t>
            </a:r>
            <a:endParaRPr lang="sr-Cyrl-RS" dirty="0"/>
          </a:p>
          <a:p>
            <a:pPr marL="342900" indent="-342900">
              <a:buAutoNum type="arabicPeriod"/>
            </a:pPr>
            <a:endParaRPr lang="sr-Cyrl-RS" dirty="0"/>
          </a:p>
          <a:p>
            <a:pPr marL="342900" indent="-342900">
              <a:buAutoNum type="arabicPeriod"/>
            </a:pPr>
            <a:r>
              <a:rPr lang="sr-Cyrl-RS" dirty="0"/>
              <a:t>Ако принцип неодређености важи и овде, онда то мора да значи да мерење на Бетелгезу моментално утиче на честицу на Алтаиру – што би представљало „</a:t>
            </a:r>
            <a:r>
              <a:rPr lang="sr-Latn-RS" i="1" dirty="0">
                <a:solidFill>
                  <a:schemeClr val="accent1">
                    <a:lumMod val="50000"/>
                  </a:schemeClr>
                </a:solidFill>
              </a:rPr>
              <a:t>spook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y</a:t>
            </a:r>
            <a:r>
              <a:rPr lang="sr-Latn-RS" i="1" dirty="0">
                <a:solidFill>
                  <a:schemeClr val="accent1">
                    <a:lumMod val="50000"/>
                  </a:schemeClr>
                </a:solidFill>
              </a:rPr>
              <a:t> action at distance</a:t>
            </a:r>
            <a:r>
              <a:rPr lang="sr-Latn-RS" dirty="0"/>
              <a:t>“</a:t>
            </a:r>
            <a:r>
              <a:rPr lang="en-US" dirty="0"/>
              <a:t>.</a:t>
            </a:r>
            <a:endParaRPr lang="sr-Cyrl-RS" dirty="0"/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sr-Cyrl-RS" dirty="0"/>
              <a:t>Још горе, према квантној механици, Боб може донекле да утиче на то у ком ће стању да заврши Алисин фотон:</a:t>
            </a:r>
            <a:endParaRPr lang="sr-Cyrl-RS" dirty="0"/>
          </a:p>
          <a:p>
            <a:pPr marL="857250" lvl="1" indent="-400050">
              <a:buFont typeface="+mj-lt"/>
              <a:buAutoNum type="alphaLcParenR"/>
            </a:pPr>
            <a:r>
              <a:rPr lang="sr-Cyrl-RS" dirty="0"/>
              <a:t>Ако измери </a:t>
            </a:r>
            <a:r>
              <a:rPr lang="en-US" dirty="0"/>
              <a:t>X</a:t>
            </a:r>
            <a:r>
              <a:rPr lang="sr-Cyrl-RS" dirty="0"/>
              <a:t> спин своје честице, Алисин ће постати </a:t>
            </a:r>
            <a:r>
              <a:rPr lang="sr-Cyrl-RS" dirty="0">
                <a:sym typeface="Symbol" panose="05050102010706020507" pitchFamily="18" charset="2"/>
              </a:rPr>
              <a:t></a:t>
            </a:r>
            <a:r>
              <a:rPr lang="sr-Cyrl-RS" dirty="0"/>
              <a:t> или </a:t>
            </a:r>
            <a:r>
              <a:rPr lang="sr-Cyrl-RS" dirty="0">
                <a:sym typeface="Symbol" panose="05050102010706020507" pitchFamily="18" charset="2"/>
              </a:rPr>
              <a:t></a:t>
            </a:r>
            <a:r>
              <a:rPr lang="sr-Cyrl-RS" dirty="0"/>
              <a:t> </a:t>
            </a:r>
            <a:endParaRPr lang="sr-Cyrl-RS" dirty="0"/>
          </a:p>
          <a:p>
            <a:pPr marL="857250" lvl="1" indent="-400050">
              <a:buFont typeface="+mj-lt"/>
              <a:buAutoNum type="alphaLcParenR"/>
            </a:pPr>
            <a:r>
              <a:rPr lang="sr-Cyrl-RS" dirty="0"/>
              <a:t>Ако измери </a:t>
            </a:r>
            <a:r>
              <a:rPr lang="en-US" dirty="0"/>
              <a:t>Y</a:t>
            </a:r>
            <a:r>
              <a:rPr lang="sr-Cyrl-RS" dirty="0"/>
              <a:t> спин своје честице, Алисин ће постати </a:t>
            </a:r>
            <a:r>
              <a:rPr lang="sr-Cyrl-RS" dirty="0">
                <a:sym typeface="Symbol" panose="05050102010706020507" pitchFamily="18" charset="2"/>
              </a:rPr>
              <a:t> </a:t>
            </a:r>
            <a:r>
              <a:rPr lang="sr-Cyrl-RS" dirty="0"/>
              <a:t>или </a:t>
            </a:r>
            <a:r>
              <a:rPr lang="sr-Cyrl-RS" dirty="0">
                <a:sym typeface="Symbol" panose="05050102010706020507" pitchFamily="18" charset="2"/>
              </a:rPr>
              <a:t></a:t>
            </a:r>
            <a:endParaRPr lang="en-US" dirty="0"/>
          </a:p>
          <a:p>
            <a:r>
              <a:rPr lang="sr-Cyrl-RS" dirty="0"/>
              <a:t>А како акције Боба на Бетелезу не могу да тренутно утичу на Алтаир, следи да нешто не ваља са логиком квантне механике! У најмању руку је некомплетна!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3234156" y="3306403"/>
            <a:ext cx="5961185" cy="163004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sr-Cyrl-RS" sz="2000" dirty="0"/>
              <a:t>Ипак, захваљујући индетерминизму кв. физике,</a:t>
            </a:r>
            <a:br>
              <a:rPr lang="sr-Cyrl-RS" sz="2000" dirty="0"/>
            </a:br>
            <a:r>
              <a:rPr lang="sr-Cyrl-RS" sz="2000" b="1" dirty="0">
                <a:solidFill>
                  <a:srgbClr val="FF0000"/>
                </a:solidFill>
              </a:rPr>
              <a:t>и </a:t>
            </a:r>
            <a:r>
              <a:rPr lang="en-US" altLang="sr-Cyrl-RS" sz="2000" b="1" dirty="0">
                <a:solidFill>
                  <a:srgbClr val="FF0000"/>
                </a:solidFill>
              </a:rPr>
              <a:t>“no cloning”</a:t>
            </a:r>
            <a:r>
              <a:rPr lang="sr-Cyrl-RS" sz="2000" b="1" dirty="0">
                <a:solidFill>
                  <a:srgbClr val="FF0000"/>
                </a:solidFill>
              </a:rPr>
              <a:t> теореми </a:t>
            </a:r>
            <a:br>
              <a:rPr lang="sr-Cyrl-RS" sz="2000" dirty="0"/>
            </a:br>
            <a:r>
              <a:rPr lang="sr-Cyrl-RS" sz="2000" dirty="0"/>
              <a:t>није могуће овако пренети информацију, па ово не противречи теорији релативитета...</a:t>
            </a:r>
            <a:endParaRPr lang="sr-Cyrl-RS" sz="2000" dirty="0"/>
          </a:p>
          <a:p>
            <a:r>
              <a:rPr lang="sr-Cyrl-RS" sz="2000" dirty="0"/>
              <a:t>       </a:t>
            </a:r>
            <a:r>
              <a:rPr lang="sr-Cyrl-RS" sz="2000" dirty="0">
                <a:sym typeface="Symbol" panose="05050102010706020507" pitchFamily="18" charset="2"/>
              </a:rPr>
              <a:t></a:t>
            </a:r>
            <a:r>
              <a:rPr lang="sr-Cyrl-RS" sz="2000" dirty="0"/>
              <a:t> ЕПР је само филозофски аргумент! </a:t>
            </a:r>
            <a:endParaRPr lang="en-US" sz="2000" dirty="0"/>
          </a:p>
        </p:txBody>
      </p:sp>
      <p:sp>
        <p:nvSpPr>
          <p:cNvPr id="17" name="Text Box 16"/>
          <p:cNvSpPr txBox="1"/>
          <p:nvPr/>
        </p:nvSpPr>
        <p:spPr>
          <a:xfrm>
            <a:off x="3558540" y="1470025"/>
            <a:ext cx="1793875" cy="40386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10000"/>
              </a:lnSpc>
            </a:pPr>
            <a:r>
              <a:rPr lang="en-US"/>
              <a:t>“entanglement”: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44444E-6 L -0.35972 -0.0027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86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 -0.00324 L 0.35989 -0.0099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29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4" grpId="0" bldLvl="0" animBg="1"/>
      <p:bldP spid="15" grpId="0" bldLvl="2" build="p"/>
      <p:bldP spid="16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>
          <a:xfrm>
            <a:off x="2812973" y="194632"/>
            <a:ext cx="6654188" cy="1143000"/>
          </a:xfrm>
        </p:spPr>
        <p:txBody>
          <a:bodyPr/>
          <a:lstStyle/>
          <a:p>
            <a:r>
              <a:rPr lang="sr-Cyrl-CS" dirty="0" smtClean="0"/>
              <a:t>Локални реализам </a:t>
            </a:r>
            <a:r>
              <a:rPr lang="en-US" dirty="0" smtClean="0"/>
              <a:t>vs.</a:t>
            </a:r>
            <a:r>
              <a:rPr lang="sr-Cyrl-CS" dirty="0" smtClean="0"/>
              <a:t> кв. физика</a:t>
            </a:r>
            <a:endParaRPr lang="en-US" dirty="0"/>
          </a:p>
        </p:txBody>
      </p:sp>
      <p:pic>
        <p:nvPicPr>
          <p:cNvPr id="435204" name="Picture 4" descr="IM000407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837325" y="1695355"/>
            <a:ext cx="3187700" cy="4221162"/>
          </a:xfrm>
          <a:prstGeom prst="rect">
            <a:avLst/>
          </a:prstGeom>
          <a:noFill/>
        </p:spPr>
      </p:pic>
      <p:sp>
        <p:nvSpPr>
          <p:cNvPr id="435209" name="Text Box 9"/>
          <p:cNvSpPr txBox="1">
            <a:spLocks noChangeArrowheads="1"/>
          </p:cNvSpPr>
          <p:nvPr/>
        </p:nvSpPr>
        <p:spPr bwMode="auto">
          <a:xfrm>
            <a:off x="7094405" y="6058092"/>
            <a:ext cx="2670175" cy="396875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2000" dirty="0"/>
              <a:t>Проф. Бертлман</a:t>
            </a:r>
            <a:endParaRPr lang="en-US" sz="2000" dirty="0"/>
          </a:p>
        </p:txBody>
      </p:sp>
      <p:pic>
        <p:nvPicPr>
          <p:cNvPr id="9" name="Picture 17" descr="johnbell1"/>
          <p:cNvPicPr>
            <a:picLocks noChangeAspect="1" noChangeArrowheads="1"/>
          </p:cNvPicPr>
          <p:nvPr/>
        </p:nvPicPr>
        <p:blipFill rotWithShape="1">
          <a:blip r:embed="rId2" cstate="print"/>
          <a:srcRect r="9090" b="6458"/>
          <a:stretch>
            <a:fillRect/>
          </a:stretch>
        </p:blipFill>
        <p:spPr bwMode="auto">
          <a:xfrm>
            <a:off x="2074461" y="1673245"/>
            <a:ext cx="3195274" cy="4209763"/>
          </a:xfrm>
          <a:prstGeom prst="rect">
            <a:avLst/>
          </a:prstGeom>
          <a:noFill/>
        </p:spPr>
      </p:pic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2366332" y="5935070"/>
            <a:ext cx="2670175" cy="40011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2000" dirty="0"/>
              <a:t>Џон Бел</a:t>
            </a:r>
            <a:endParaRPr lang="en-US" sz="2000" dirty="0"/>
          </a:p>
        </p:txBody>
      </p:sp>
      <p:grpSp>
        <p:nvGrpSpPr>
          <p:cNvPr id="5" name="Group 4"/>
          <p:cNvGrpSpPr/>
          <p:nvPr/>
        </p:nvGrpSpPr>
        <p:grpSpPr>
          <a:xfrm>
            <a:off x="2937340" y="188536"/>
            <a:ext cx="5066016" cy="3221809"/>
            <a:chOff x="3260993" y="341523"/>
            <a:chExt cx="5497417" cy="3712684"/>
          </a:xfrm>
        </p:grpSpPr>
        <p:sp>
          <p:nvSpPr>
            <p:cNvPr id="2" name="Cloud Callout 1"/>
            <p:cNvSpPr/>
            <p:nvPr/>
          </p:nvSpPr>
          <p:spPr bwMode="auto">
            <a:xfrm>
              <a:off x="3260993" y="341523"/>
              <a:ext cx="5497417" cy="3712684"/>
            </a:xfrm>
            <a:prstGeom prst="cloudCallout">
              <a:avLst>
                <a:gd name="adj1" fmla="val -48890"/>
                <a:gd name="adj2" fmla="val 11461"/>
              </a:avLst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endParaRPr lang="en-US">
                <a:solidFill>
                  <a:srgbClr val="66FF33"/>
                </a:solidFill>
              </a:endParaRP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536413" y="567637"/>
              <a:ext cx="3692133" cy="2792507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6753340" y="1079653"/>
              <a:ext cx="1553378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“BERTLMANN’S SOCKS AND THE NATURE OF REALITY”</a:t>
              </a:r>
              <a:endParaRPr lang="en-U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520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johnbell1"/>
          <p:cNvPicPr>
            <a:picLocks noChangeAspect="1" noChangeArrowheads="1"/>
          </p:cNvPicPr>
          <p:nvPr/>
        </p:nvPicPr>
        <p:blipFill rotWithShape="1">
          <a:blip r:embed="rId1" cstate="print"/>
          <a:srcRect r="9002" b="6814"/>
          <a:stretch>
            <a:fillRect/>
          </a:stretch>
        </p:blipFill>
        <p:spPr bwMode="auto">
          <a:xfrm>
            <a:off x="1776730" y="439420"/>
            <a:ext cx="2441575" cy="3201670"/>
          </a:xfrm>
          <a:prstGeom prst="rect">
            <a:avLst/>
          </a:prstGeom>
          <a:noFill/>
        </p:spPr>
      </p:pic>
      <p:sp>
        <p:nvSpPr>
          <p:cNvPr id="5" name="AutoShape 18"/>
          <p:cNvSpPr>
            <a:spLocks noChangeArrowheads="1"/>
          </p:cNvSpPr>
          <p:nvPr/>
        </p:nvSpPr>
        <p:spPr bwMode="auto">
          <a:xfrm>
            <a:off x="5070245" y="228084"/>
            <a:ext cx="4617254" cy="1402412"/>
          </a:xfrm>
          <a:prstGeom prst="wedgeRoundRectCallout">
            <a:avLst>
              <a:gd name="adj1" fmla="val -70746"/>
              <a:gd name="adj2" fmla="val 85842"/>
              <a:gd name="adj3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tailEnd type="none" w="lg" len="lg"/>
          </a:ln>
          <a:effectLst/>
        </p:spPr>
        <p:txBody>
          <a:bodyPr/>
          <a:lstStyle/>
          <a:p>
            <a:pPr algn="ctr"/>
            <a:r>
              <a:rPr lang="sr-Cyrl-CS" sz="2400" dirty="0"/>
              <a:t>Доста филозофирања, знам како да експериментом откријемо ко је у праву! </a:t>
            </a:r>
            <a:endParaRPr lang="en-US" sz="24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192618" y="2126255"/>
            <a:ext cx="5233010" cy="1608464"/>
          </a:xfrm>
        </p:spPr>
        <p:txBody>
          <a:bodyPr/>
          <a:lstStyle/>
          <a:p>
            <a:pPr marL="0" indent="0">
              <a:buNone/>
            </a:pPr>
            <a:r>
              <a:rPr lang="sr-Cyrl-RS" sz="2400" dirty="0"/>
              <a:t>Белова теорема: Ниједна</a:t>
            </a:r>
            <a:r>
              <a:rPr lang="en-US" sz="2400" dirty="0"/>
              <a:t> </a:t>
            </a:r>
            <a:r>
              <a:rPr lang="sr-Cyrl-RS" sz="2400" dirty="0"/>
              <a:t>„локално-реалистична“ теорија не може репродуковати све предикције квантне физике. </a:t>
            </a:r>
            <a:endParaRPr lang="sr-Cyrl-RS" sz="2400" dirty="0"/>
          </a:p>
        </p:txBody>
      </p:sp>
      <p:sp>
        <p:nvSpPr>
          <p:cNvPr id="7" name="Content Placeholder 2"/>
          <p:cNvSpPr txBox="1"/>
          <p:nvPr/>
        </p:nvSpPr>
        <p:spPr bwMode="auto">
          <a:xfrm>
            <a:off x="1973857" y="4065225"/>
            <a:ext cx="8374655" cy="11567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sr-Cyrl-RS" sz="2400" kern="0" dirty="0"/>
              <a:t>Белова неједнакост (</a:t>
            </a:r>
            <a:r>
              <a:rPr lang="en-US" sz="2400" kern="0" dirty="0"/>
              <a:t>CHSH </a:t>
            </a:r>
            <a:r>
              <a:rPr lang="sr-Cyrl-RS" sz="2400" kern="0" dirty="0"/>
              <a:t>варијанта): </a:t>
            </a:r>
            <a:endParaRPr lang="sr-Cyrl-RS" sz="2400" kern="0" dirty="0"/>
          </a:p>
          <a:p>
            <a:pPr marL="0" indent="0">
              <a:buNone/>
            </a:pPr>
            <a:r>
              <a:rPr lang="sr-Cyrl-RS" sz="2400" kern="0" dirty="0"/>
              <a:t>У локално-реалистичним теоријама (за разлику од кв. физике) мора да важи</a:t>
            </a:r>
            <a:endParaRPr lang="sr-Cyrl-RS" sz="2400" kern="0" dirty="0"/>
          </a:p>
        </p:txBody>
      </p:sp>
      <p:grpSp>
        <p:nvGrpSpPr>
          <p:cNvPr id="10" name="Group 9"/>
          <p:cNvGrpSpPr/>
          <p:nvPr/>
        </p:nvGrpSpPr>
        <p:grpSpPr>
          <a:xfrm>
            <a:off x="2959101" y="5392488"/>
            <a:ext cx="6210606" cy="567637"/>
            <a:chOff x="906290" y="5304353"/>
            <a:chExt cx="4307503" cy="36960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06290" y="5308163"/>
              <a:ext cx="3894157" cy="36198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55622" y="5304353"/>
              <a:ext cx="358171" cy="369602"/>
            </a:xfrm>
            <a:prstGeom prst="rect">
              <a:avLst/>
            </a:prstGeom>
          </p:spPr>
        </p:pic>
      </p:grpSp>
      <p:sp>
        <p:nvSpPr>
          <p:cNvPr id="11" name="Line 7"/>
          <p:cNvSpPr>
            <a:spLocks noChangeShapeType="1"/>
          </p:cNvSpPr>
          <p:nvPr/>
        </p:nvSpPr>
        <p:spPr bwMode="auto">
          <a:xfrm flipH="1" flipV="1">
            <a:off x="3329120" y="5828764"/>
            <a:ext cx="982146" cy="373732"/>
          </a:xfrm>
          <a:prstGeom prst="line">
            <a:avLst/>
          </a:prstGeom>
          <a:noFill/>
          <a:ln w="66675">
            <a:solidFill>
              <a:srgbClr val="FF0000"/>
            </a:solidFill>
            <a:rou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23308" y="5981036"/>
            <a:ext cx="5231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dirty="0">
                <a:solidFill>
                  <a:srgbClr val="FF0000"/>
                </a:solidFill>
              </a:rPr>
              <a:t>Ово умемо да измеримо!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1640527" y="3640815"/>
            <a:ext cx="2670175" cy="40011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sr-Cyrl-CS" sz="2000" dirty="0"/>
              <a:t>Џон Бел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/>
      <p:bldP spid="7" grpId="0"/>
      <p:bldP spid="11" grpId="0" animBg="1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Кључно за Белову неједнакост!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07823"/>
            <a:ext cx="10363200" cy="4114800"/>
          </a:xfrm>
        </p:spPr>
        <p:txBody>
          <a:bodyPr/>
          <a:lstStyle/>
          <a:p>
            <a:r>
              <a:rPr lang="sr-Cyrl-RS" dirty="0" smtClean="0"/>
              <a:t>Ради се о исказу обичне/класичне логике</a:t>
            </a:r>
            <a:endParaRPr lang="sr-Cyrl-RS" dirty="0" smtClean="0"/>
          </a:p>
          <a:p>
            <a:r>
              <a:rPr lang="sr-Cyrl-RS" dirty="0" smtClean="0"/>
              <a:t>Користио је само претпоставке:</a:t>
            </a:r>
            <a:endParaRPr lang="sr-Cyrl-RS" dirty="0" smtClean="0"/>
          </a:p>
          <a:p>
            <a:pPr marL="971550" lvl="1" indent="-514350">
              <a:buFont typeface="+mj-lt"/>
              <a:buAutoNum type="arabicPeriod"/>
            </a:pPr>
            <a:r>
              <a:rPr lang="sr-Cyrl-RS" b="1" dirty="0" smtClean="0"/>
              <a:t>Реалности</a:t>
            </a:r>
            <a:r>
              <a:rPr lang="sr-Cyrl-RS" dirty="0" smtClean="0"/>
              <a:t> – да су особине система реалне саме по себи, тј. добро дефинисане без обзира на мерење (чарапе имају дефинисане боје, а честице спин и пре мерења). „Ако дрво падне у шуми, произвешће буку чак и ако нема ко да то чује.“</a:t>
            </a:r>
            <a:endParaRPr lang="sr-Cyrl-RS" dirty="0" smtClean="0"/>
          </a:p>
          <a:p>
            <a:pPr marL="971550" lvl="1" indent="-514350">
              <a:buFont typeface="+mj-lt"/>
              <a:buAutoNum type="arabicPeriod"/>
            </a:pPr>
            <a:r>
              <a:rPr lang="sr-Cyrl-RS" b="1" dirty="0" smtClean="0"/>
              <a:t>Локалности</a:t>
            </a:r>
            <a:r>
              <a:rPr lang="sr-Cyrl-RS" dirty="0" smtClean="0"/>
              <a:t> – утицаји не могу да се простиру брзином већом од светлосне.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4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0817" y="345196"/>
            <a:ext cx="7772400" cy="1143000"/>
          </a:xfrm>
        </p:spPr>
        <p:txBody>
          <a:bodyPr/>
          <a:lstStyle/>
          <a:p>
            <a:r>
              <a:rPr lang="sr-Cyrl-RS" dirty="0" smtClean="0"/>
              <a:t>Експеримент!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0817" y="1771878"/>
            <a:ext cx="7772400" cy="4114800"/>
          </a:xfrm>
        </p:spPr>
        <p:txBody>
          <a:bodyPr/>
          <a:lstStyle/>
          <a:p>
            <a:r>
              <a:rPr lang="en-US" sz="2800" dirty="0"/>
              <a:t>Freedman and </a:t>
            </a:r>
            <a:r>
              <a:rPr lang="en-US" sz="2800" dirty="0" err="1">
                <a:solidFill>
                  <a:srgbClr val="C00000"/>
                </a:solidFill>
              </a:rPr>
              <a:t>Clauser</a:t>
            </a:r>
            <a:r>
              <a:rPr lang="en-US" sz="2800" dirty="0">
                <a:solidFill>
                  <a:srgbClr val="C00000"/>
                </a:solidFill>
              </a:rPr>
              <a:t> (1972)</a:t>
            </a:r>
            <a:r>
              <a:rPr lang="sr-Cyrl-RS" sz="2800" dirty="0">
                <a:solidFill>
                  <a:srgbClr val="C00000"/>
                </a:solidFill>
              </a:rPr>
              <a:t>, </a:t>
            </a:r>
            <a:r>
              <a:rPr lang="en-US" sz="2800" dirty="0">
                <a:solidFill>
                  <a:srgbClr val="C00000"/>
                </a:solidFill>
              </a:rPr>
              <a:t>Aspect et al. (1982)</a:t>
            </a:r>
            <a:r>
              <a:rPr lang="sr-Cyrl-RS" sz="2800" dirty="0"/>
              <a:t>, </a:t>
            </a:r>
            <a:r>
              <a:rPr lang="en-US" sz="2800" dirty="0" err="1"/>
              <a:t>Tittel</a:t>
            </a:r>
            <a:r>
              <a:rPr lang="en-US" sz="2800" dirty="0"/>
              <a:t> et al. (1998)</a:t>
            </a:r>
            <a:r>
              <a:rPr lang="sr-Cyrl-RS" sz="2800" dirty="0"/>
              <a:t>, </a:t>
            </a:r>
            <a:r>
              <a:rPr lang="en-US" sz="2800" dirty="0" err="1"/>
              <a:t>Weihs</a:t>
            </a:r>
            <a:r>
              <a:rPr lang="en-US" sz="2800" dirty="0"/>
              <a:t> et al. (1998)</a:t>
            </a:r>
            <a:r>
              <a:rPr lang="sr-Cyrl-RS" sz="2800" dirty="0"/>
              <a:t>, </a:t>
            </a:r>
            <a:r>
              <a:rPr lang="en-US" sz="2800" dirty="0"/>
              <a:t>Pan et al. (2000)</a:t>
            </a:r>
            <a:r>
              <a:rPr lang="sr-Cyrl-RS" sz="2800" dirty="0"/>
              <a:t>, </a:t>
            </a:r>
            <a:r>
              <a:rPr lang="en-US" sz="2800" dirty="0"/>
              <a:t>Rowe et al. (2001)</a:t>
            </a:r>
            <a:r>
              <a:rPr lang="sr-Cyrl-RS" sz="2800" dirty="0"/>
              <a:t>, </a:t>
            </a:r>
            <a:r>
              <a:rPr lang="en-US" sz="2800" dirty="0" err="1"/>
              <a:t>Gröblacher</a:t>
            </a:r>
            <a:r>
              <a:rPr lang="en-US" sz="2800" dirty="0"/>
              <a:t> et al. (2007)</a:t>
            </a:r>
            <a:r>
              <a:rPr lang="sr-Cyrl-RS" sz="2800" dirty="0"/>
              <a:t>, </a:t>
            </a:r>
            <a:r>
              <a:rPr lang="en-US" sz="2800" dirty="0" err="1"/>
              <a:t>Salart</a:t>
            </a:r>
            <a:r>
              <a:rPr lang="en-US" sz="2800" dirty="0"/>
              <a:t> et al. (2008)</a:t>
            </a:r>
            <a:r>
              <a:rPr lang="sr-Cyrl-RS" sz="2800" dirty="0"/>
              <a:t>, ... , </a:t>
            </a:r>
            <a:r>
              <a:rPr lang="da-DK" sz="2800" dirty="0"/>
              <a:t>Hensen et al., Giustina et al., Shalm et al. (2015)</a:t>
            </a:r>
            <a:r>
              <a:rPr lang="sr-Cyrl-RS" sz="2800" dirty="0"/>
              <a:t>,  </a:t>
            </a:r>
            <a:r>
              <a:rPr lang="en-US" sz="2800" dirty="0" err="1"/>
              <a:t>Schmied</a:t>
            </a:r>
            <a:r>
              <a:rPr lang="en-US" sz="2800" dirty="0"/>
              <a:t> et al. (2016)</a:t>
            </a:r>
            <a:r>
              <a:rPr lang="sr-Cyrl-RS" sz="2800" dirty="0"/>
              <a:t>, </a:t>
            </a:r>
            <a:r>
              <a:rPr lang="en-US" sz="2800" dirty="0" err="1"/>
              <a:t>Handsteiner</a:t>
            </a:r>
            <a:r>
              <a:rPr lang="en-US" sz="2800" dirty="0"/>
              <a:t> et al. (2017)</a:t>
            </a:r>
            <a:r>
              <a:rPr lang="sr-Cyrl-RS" sz="2800" dirty="0"/>
              <a:t>, </a:t>
            </a:r>
            <a:r>
              <a:rPr lang="en-US" sz="2800" dirty="0"/>
              <a:t>Rosenfeld et al. (2017)</a:t>
            </a:r>
            <a:r>
              <a:rPr lang="sr-Cyrl-RS" sz="2800" dirty="0"/>
              <a:t>, </a:t>
            </a:r>
            <a:r>
              <a:rPr lang="en-US" sz="2800" dirty="0"/>
              <a:t>The BIG Bell Test Collaboration (2018)</a:t>
            </a:r>
            <a:r>
              <a:rPr lang="sr-Cyrl-RS" sz="2800" dirty="0"/>
              <a:t>, </a:t>
            </a:r>
            <a:r>
              <a:rPr lang="en-US" sz="2800" dirty="0"/>
              <a:t>Rauch et al (2018)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34763" y="2677212"/>
            <a:ext cx="5886136" cy="27100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547" y="411637"/>
            <a:ext cx="10363200" cy="1143000"/>
          </a:xfrm>
        </p:spPr>
        <p:txBody>
          <a:bodyPr/>
          <a:lstStyle/>
          <a:p>
            <a:r>
              <a:rPr lang="sr-Cyrl-RS" dirty="0" smtClean="0"/>
              <a:t>Нобелова награда 2022.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79629" y="1649691"/>
            <a:ext cx="8804635" cy="49526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2486" y="207391"/>
            <a:ext cx="3855563" cy="156966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JOHN F. CLAUSER</a:t>
            </a:r>
            <a:endParaRPr lang="en-US" dirty="0"/>
          </a:p>
          <a:p>
            <a:r>
              <a:rPr lang="en-US" dirty="0"/>
              <a:t>Born 1942 in Pasadena, CA, USA.</a:t>
            </a:r>
            <a:endParaRPr lang="en-US" dirty="0"/>
          </a:p>
          <a:p>
            <a:r>
              <a:rPr lang="en-US" dirty="0"/>
              <a:t>PhD 1969 from Columbia University,</a:t>
            </a:r>
            <a:endParaRPr lang="en-US" dirty="0"/>
          </a:p>
          <a:p>
            <a:r>
              <a:rPr lang="en-US" dirty="0"/>
              <a:t>New York, USA. Research Physicist,</a:t>
            </a:r>
            <a:endParaRPr lang="en-US" dirty="0"/>
          </a:p>
          <a:p>
            <a:r>
              <a:rPr lang="en-US" dirty="0"/>
              <a:t>J.F. </a:t>
            </a:r>
            <a:r>
              <a:rPr lang="en-US" dirty="0" err="1"/>
              <a:t>Clauser</a:t>
            </a:r>
            <a:r>
              <a:rPr lang="en-US" dirty="0"/>
              <a:t> &amp; Assoc., Walnut Creek,</a:t>
            </a:r>
            <a:endParaRPr lang="en-US" dirty="0"/>
          </a:p>
          <a:p>
            <a:r>
              <a:rPr lang="en-US" dirty="0"/>
              <a:t>CA, USA.</a:t>
            </a:r>
            <a:endParaRPr lang="en-US" dirty="0"/>
          </a:p>
        </p:txBody>
      </p:sp>
      <p:cxnSp>
        <p:nvCxnSpPr>
          <p:cNvPr id="9" name="Straight Arrow Connector 8"/>
          <p:cNvCxnSpPr>
            <a:stCxn id="7" idx="2"/>
          </p:cNvCxnSpPr>
          <p:nvPr/>
        </p:nvCxnSpPr>
        <p:spPr bwMode="auto">
          <a:xfrm>
            <a:off x="2380268" y="1777051"/>
            <a:ext cx="617456" cy="815320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33CC3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075467" y="4601853"/>
            <a:ext cx="3855563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ANTON ZEILINGER</a:t>
            </a:r>
            <a:endParaRPr lang="en-US" dirty="0"/>
          </a:p>
          <a:p>
            <a:r>
              <a:rPr lang="en-US" dirty="0"/>
              <a:t>Born 1945 in </a:t>
            </a:r>
            <a:r>
              <a:rPr lang="en-US" dirty="0" err="1"/>
              <a:t>Ried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Innkreis</a:t>
            </a:r>
            <a:r>
              <a:rPr lang="en-US" dirty="0"/>
              <a:t>, Austria.</a:t>
            </a:r>
            <a:endParaRPr lang="en-US" dirty="0"/>
          </a:p>
          <a:p>
            <a:r>
              <a:rPr lang="en-US" dirty="0"/>
              <a:t>PhD 1971 from University of Vienna,</a:t>
            </a:r>
            <a:endParaRPr lang="en-US" dirty="0"/>
          </a:p>
          <a:p>
            <a:r>
              <a:rPr lang="en-US" dirty="0"/>
              <a:t>Austria. Professor at University of</a:t>
            </a:r>
            <a:endParaRPr lang="en-US" dirty="0"/>
          </a:p>
          <a:p>
            <a:r>
              <a:rPr lang="en-US" dirty="0"/>
              <a:t>Vienna, Austria</a:t>
            </a:r>
            <a:r>
              <a:rPr lang="en-US" dirty="0" smtClean="0"/>
              <a:t>.</a:t>
            </a:r>
            <a:endParaRPr lang="sr-Cyrl-RS" dirty="0" smtClean="0"/>
          </a:p>
          <a:p>
            <a:r>
              <a:rPr lang="sr-Cyrl-RS" sz="2800" dirty="0" smtClean="0">
                <a:solidFill>
                  <a:srgbClr val="FF0000"/>
                </a:solidFill>
              </a:rPr>
              <a:t>Члан САНУ !!!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5175315" y="3883843"/>
            <a:ext cx="565609" cy="76357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33CC3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8049303" y="203896"/>
            <a:ext cx="3855563" cy="206210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ALAIN ASPECT</a:t>
            </a:r>
            <a:endParaRPr lang="en-US" dirty="0"/>
          </a:p>
          <a:p>
            <a:r>
              <a:rPr lang="en-US" dirty="0"/>
              <a:t>Born 1947 in </a:t>
            </a:r>
            <a:r>
              <a:rPr lang="en-US" dirty="0" err="1"/>
              <a:t>Agen</a:t>
            </a:r>
            <a:r>
              <a:rPr lang="en-US" dirty="0"/>
              <a:t>, France. PhD 1983</a:t>
            </a:r>
            <a:endParaRPr lang="en-US" dirty="0"/>
          </a:p>
          <a:p>
            <a:r>
              <a:rPr lang="en-US" dirty="0"/>
              <a:t>from Paris-</a:t>
            </a:r>
            <a:r>
              <a:rPr lang="en-US" dirty="0" err="1"/>
              <a:t>Sud</a:t>
            </a:r>
            <a:r>
              <a:rPr lang="en-US" dirty="0"/>
              <a:t> University, </a:t>
            </a:r>
            <a:r>
              <a:rPr lang="en-US" dirty="0" err="1"/>
              <a:t>Orsay</a:t>
            </a:r>
            <a:r>
              <a:rPr lang="en-US" dirty="0"/>
              <a:t>,</a:t>
            </a:r>
            <a:endParaRPr lang="en-US" dirty="0"/>
          </a:p>
          <a:p>
            <a:r>
              <a:rPr lang="en-US" dirty="0"/>
              <a:t>France. Professor at </a:t>
            </a:r>
            <a:r>
              <a:rPr lang="en-US" dirty="0" err="1"/>
              <a:t>Institut</a:t>
            </a:r>
            <a:r>
              <a:rPr lang="en-US" dirty="0"/>
              <a:t> </a:t>
            </a:r>
            <a:r>
              <a:rPr lang="en-US" dirty="0" err="1"/>
              <a:t>d’Optique</a:t>
            </a:r>
            <a:endParaRPr lang="en-US" dirty="0"/>
          </a:p>
          <a:p>
            <a:r>
              <a:rPr lang="en-US" dirty="0"/>
              <a:t>Graduate School – </a:t>
            </a:r>
            <a:r>
              <a:rPr lang="en-US" dirty="0" err="1"/>
              <a:t>Université</a:t>
            </a:r>
            <a:r>
              <a:rPr lang="en-US" dirty="0"/>
              <a:t> Paris-</a:t>
            </a:r>
            <a:r>
              <a:rPr lang="en-US" dirty="0" err="1"/>
              <a:t>Saclay</a:t>
            </a:r>
            <a:endParaRPr lang="en-US" dirty="0"/>
          </a:p>
          <a:p>
            <a:r>
              <a:rPr lang="en-US" dirty="0"/>
              <a:t>and </a:t>
            </a:r>
            <a:r>
              <a:rPr lang="en-US" dirty="0" err="1"/>
              <a:t>École</a:t>
            </a:r>
            <a:r>
              <a:rPr lang="en-US" dirty="0"/>
              <a:t> </a:t>
            </a:r>
            <a:r>
              <a:rPr lang="en-US" dirty="0" err="1"/>
              <a:t>Polytechnique</a:t>
            </a:r>
            <a:r>
              <a:rPr lang="en-US" dirty="0"/>
              <a:t>, </a:t>
            </a:r>
            <a:r>
              <a:rPr lang="en-US" dirty="0" err="1"/>
              <a:t>Palaiseau</a:t>
            </a:r>
            <a:r>
              <a:rPr lang="en-US" dirty="0"/>
              <a:t>, France.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10088412" y="2281704"/>
            <a:ext cx="279854" cy="537295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33CC33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0" grpId="0" bldLvl="0" animBg="1"/>
      <p:bldP spid="14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655" y="392783"/>
            <a:ext cx="10363200" cy="1143000"/>
          </a:xfrm>
        </p:spPr>
        <p:txBody>
          <a:bodyPr/>
          <a:lstStyle/>
          <a:p>
            <a:r>
              <a:rPr lang="sr-Cyrl-RS" dirty="0" smtClean="0">
                <a:sym typeface="+mn-ea"/>
              </a:rPr>
              <a:t>У штампи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7838" y="1867965"/>
            <a:ext cx="10655431" cy="3912515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 bwMode="auto">
          <a:xfrm>
            <a:off x="6819812" y="3021117"/>
            <a:ext cx="3831545" cy="967534"/>
          </a:xfrm>
          <a:custGeom>
            <a:avLst/>
            <a:gdLst>
              <a:gd name="connsiteX0" fmla="*/ 1296666 w 3831545"/>
              <a:gd name="connsiteY0" fmla="*/ 80302 h 967534"/>
              <a:gd name="connsiteX1" fmla="*/ 174877 w 3831545"/>
              <a:gd name="connsiteY1" fmla="*/ 278264 h 967534"/>
              <a:gd name="connsiteX2" fmla="*/ 108889 w 3831545"/>
              <a:gd name="connsiteY2" fmla="*/ 504508 h 967534"/>
              <a:gd name="connsiteX3" fmla="*/ 316279 w 3831545"/>
              <a:gd name="connsiteY3" fmla="*/ 956994 h 967534"/>
              <a:gd name="connsiteX4" fmla="*/ 3568526 w 3831545"/>
              <a:gd name="connsiteY4" fmla="*/ 759031 h 967534"/>
              <a:gd name="connsiteX5" fmla="*/ 3370563 w 3831545"/>
              <a:gd name="connsiteY5" fmla="*/ 52021 h 967534"/>
              <a:gd name="connsiteX6" fmla="*/ 1296666 w 3831545"/>
              <a:gd name="connsiteY6" fmla="*/ 80302 h 967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31545" h="967534">
                <a:moveTo>
                  <a:pt x="1296666" y="80302"/>
                </a:moveTo>
                <a:cubicBezTo>
                  <a:pt x="764052" y="118009"/>
                  <a:pt x="372840" y="207563"/>
                  <a:pt x="174877" y="278264"/>
                </a:cubicBezTo>
                <a:cubicBezTo>
                  <a:pt x="-23086" y="348965"/>
                  <a:pt x="85322" y="391386"/>
                  <a:pt x="108889" y="504508"/>
                </a:cubicBezTo>
                <a:cubicBezTo>
                  <a:pt x="132456" y="617630"/>
                  <a:pt x="-260327" y="914574"/>
                  <a:pt x="316279" y="956994"/>
                </a:cubicBezTo>
                <a:cubicBezTo>
                  <a:pt x="892885" y="999414"/>
                  <a:pt x="3059479" y="909860"/>
                  <a:pt x="3568526" y="759031"/>
                </a:cubicBezTo>
                <a:cubicBezTo>
                  <a:pt x="4077573" y="608202"/>
                  <a:pt x="3757062" y="166714"/>
                  <a:pt x="3370563" y="52021"/>
                </a:cubicBezTo>
                <a:cubicBezTo>
                  <a:pt x="2984064" y="-62672"/>
                  <a:pt x="1829280" y="42595"/>
                  <a:pt x="1296666" y="80302"/>
                </a:cubicBezTo>
                <a:close/>
              </a:path>
            </a:pathLst>
          </a:custGeom>
          <a:noFill/>
          <a:ln w="2857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10363200" cy="1143000"/>
          </a:xfrm>
        </p:spPr>
        <p:txBody>
          <a:bodyPr/>
          <a:p>
            <a:r>
              <a:rPr lang="sr-Cyrl-RS" altLang="en-US"/>
              <a:t>Појмови</a:t>
            </a:r>
            <a:endParaRPr lang="sr-Cyrl-R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10363200" cy="4114800"/>
          </a:xfrm>
        </p:spPr>
        <p:txBody>
          <a:bodyPr/>
          <a:p>
            <a:r>
              <a:rPr lang="sr-Cyrl-RS" altLang="en-US" sz="2800"/>
              <a:t>Дискретност природе (Планк, Ајнштајн)</a:t>
            </a:r>
            <a:endParaRPr lang="sr-Cyrl-RS" altLang="en-US" sz="2800"/>
          </a:p>
          <a:p>
            <a:r>
              <a:rPr lang="sr-Cyrl-RS" altLang="en-US" sz="2800"/>
              <a:t>Таласно-честични дуализам (де Број/љ)</a:t>
            </a:r>
            <a:endParaRPr lang="sr-Cyrl-RS" altLang="en-US" sz="2800"/>
          </a:p>
          <a:p>
            <a:pPr lvl="1"/>
            <a:r>
              <a:rPr lang="sr-Cyrl-RS" altLang="en-US" sz="2400"/>
              <a:t>таласна функција (Шредингер)</a:t>
            </a:r>
            <a:endParaRPr lang="sr-Cyrl-RS" altLang="en-US" sz="2400"/>
          </a:p>
          <a:p>
            <a:pPr lvl="0"/>
            <a:r>
              <a:rPr lang="sr-Cyrl-RS" altLang="en-US" sz="2800"/>
              <a:t>Случајност у физици </a:t>
            </a:r>
            <a:r>
              <a:rPr lang="sr-Cyrl-RS" altLang="en-US" sz="2800">
                <a:sym typeface="+mn-ea"/>
              </a:rPr>
              <a:t>(Макс Борн)</a:t>
            </a:r>
            <a:endParaRPr lang="sr-Cyrl-RS" altLang="en-US" sz="2800"/>
          </a:p>
          <a:p>
            <a:pPr lvl="1"/>
            <a:r>
              <a:rPr lang="sr-Cyrl-RS" altLang="en-US" sz="2400"/>
              <a:t>релације неодређености (Хајзенберг)</a:t>
            </a:r>
            <a:endParaRPr lang="sr-Cyrl-RS" altLang="en-US" sz="2400"/>
          </a:p>
          <a:p>
            <a:pPr lvl="1"/>
            <a:r>
              <a:rPr lang="sr-Cyrl-RS" altLang="en-US" sz="2400"/>
              <a:t>комплементарност (Нилс Бор)</a:t>
            </a:r>
            <a:endParaRPr lang="sr-Cyrl-RS" altLang="en-US" sz="2400"/>
          </a:p>
          <a:p>
            <a:pPr lvl="0"/>
            <a:r>
              <a:rPr lang="sr-Cyrl-RS" altLang="en-US" sz="2800"/>
              <a:t>Суперпозиција и мерење (фон Нојман)</a:t>
            </a:r>
            <a:endParaRPr lang="sr-Cyrl-RS" altLang="en-US" sz="2800"/>
          </a:p>
          <a:p>
            <a:pPr lvl="1"/>
            <a:r>
              <a:rPr lang="sr-Cyrl-RS" altLang="en-US" sz="2400"/>
              <a:t>Парадокс Вигнеровог пријатеља (Вигнер)</a:t>
            </a:r>
            <a:endParaRPr lang="sr-Cyrl-RS" altLang="en-US" sz="2400"/>
          </a:p>
          <a:p>
            <a:pPr lvl="0"/>
            <a:r>
              <a:rPr lang="sr-Cyrl-RS" altLang="en-US" sz="2800"/>
              <a:t>Дистантне корелације - </a:t>
            </a:r>
            <a:r>
              <a:rPr lang="en-US" altLang="en-US" sz="2800"/>
              <a:t>entanglement </a:t>
            </a:r>
            <a:r>
              <a:rPr lang="sr-Cyrl-RS" altLang="en-US" sz="2800"/>
              <a:t>(Ајнштајн)</a:t>
            </a:r>
            <a:endParaRPr lang="sr-Cyrl-RS" altLang="en-US" sz="2800"/>
          </a:p>
          <a:p>
            <a:pPr lvl="1"/>
            <a:r>
              <a:rPr lang="sr-Cyrl-RS" altLang="en-US" sz="2450"/>
              <a:t>Белова неједнакост (Џон Бел)</a:t>
            </a:r>
            <a:endParaRPr lang="sr-Cyrl-RS" altLang="en-US" sz="245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479425" y="2383155"/>
            <a:ext cx="10821035" cy="114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lg" len="lg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uiExpand="1" build="p"/>
      <p:bldP spid="3" grpId="1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655" y="392783"/>
            <a:ext cx="10363200" cy="1143000"/>
          </a:xfrm>
        </p:spPr>
        <p:txBody>
          <a:bodyPr/>
          <a:lstStyle/>
          <a:p>
            <a:r>
              <a:rPr lang="sr-Cyrl-RS" dirty="0" smtClean="0"/>
              <a:t>У штампи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55421" y="1656242"/>
            <a:ext cx="9426805" cy="4403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655" y="392783"/>
            <a:ext cx="10363200" cy="1143000"/>
          </a:xfrm>
        </p:spPr>
        <p:txBody>
          <a:bodyPr/>
          <a:lstStyle/>
          <a:p>
            <a:r>
              <a:rPr lang="sr-Cyrl-RS" dirty="0" smtClean="0">
                <a:sym typeface="+mn-ea"/>
              </a:rPr>
              <a:t>У штампи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55801" y="1761386"/>
            <a:ext cx="10199803" cy="38082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655" y="392783"/>
            <a:ext cx="10363200" cy="1143000"/>
          </a:xfrm>
        </p:spPr>
        <p:txBody>
          <a:bodyPr/>
          <a:lstStyle/>
          <a:p>
            <a:r>
              <a:rPr lang="sr-Cyrl-RS" dirty="0" smtClean="0">
                <a:sym typeface="+mn-ea"/>
              </a:rPr>
              <a:t>У штампи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05114" y="1397270"/>
            <a:ext cx="6390643" cy="48102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16611"/>
            <a:ext cx="12192000" cy="1106078"/>
          </a:xfrm>
        </p:spPr>
        <p:txBody>
          <a:bodyPr/>
          <a:lstStyle/>
          <a:p>
            <a:r>
              <a:rPr lang="sr-Cyrl-CS" sz="3200" dirty="0" smtClean="0"/>
              <a:t>Захваљујући нобеловцима, бар </a:t>
            </a:r>
            <a:r>
              <a:rPr lang="sr-Cyrl-CS" sz="3200" dirty="0"/>
              <a:t>знамо шта </a:t>
            </a:r>
            <a:r>
              <a:rPr lang="sr-Cyrl-CS" sz="3200" dirty="0" smtClean="0"/>
              <a:t>није одговор!</a:t>
            </a:r>
            <a:endParaRPr lang="sr-Cyrl-CS" sz="3200" dirty="0"/>
          </a:p>
        </p:txBody>
      </p:sp>
      <p:pic>
        <p:nvPicPr>
          <p:cNvPr id="449539" name="Picture 3" descr="satni mehaniz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4648200" y="2419351"/>
            <a:ext cx="2897188" cy="3040063"/>
          </a:xfrm>
          <a:noFill/>
        </p:spPr>
      </p:pic>
      <p:sp>
        <p:nvSpPr>
          <p:cNvPr id="449540" name="AutoShape 4"/>
          <p:cNvSpPr>
            <a:spLocks noChangeArrowheads="1"/>
          </p:cNvSpPr>
          <p:nvPr/>
        </p:nvSpPr>
        <p:spPr bwMode="auto">
          <a:xfrm>
            <a:off x="4959350" y="2759075"/>
            <a:ext cx="2273300" cy="22987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9541" name="Text Box 5"/>
          <p:cNvSpPr txBox="1">
            <a:spLocks noChangeArrowheads="1"/>
          </p:cNvSpPr>
          <p:nvPr/>
        </p:nvSpPr>
        <p:spPr bwMode="auto">
          <a:xfrm>
            <a:off x="2017336" y="5674020"/>
            <a:ext cx="8059917" cy="461665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sz="2400" dirty="0">
                <a:solidFill>
                  <a:srgbClr val="FF3300"/>
                </a:solidFill>
              </a:rPr>
              <a:t>Крај ере </a:t>
            </a:r>
            <a:r>
              <a:rPr lang="sr-Cyrl-CS" sz="2400" dirty="0" smtClean="0">
                <a:solidFill>
                  <a:srgbClr val="FF3300"/>
                </a:solidFill>
              </a:rPr>
              <a:t>“(локално)механицистичког </a:t>
            </a:r>
            <a:r>
              <a:rPr lang="sr-Cyrl-CS" sz="2400" dirty="0">
                <a:solidFill>
                  <a:srgbClr val="FF3300"/>
                </a:solidFill>
              </a:rPr>
              <a:t>материјализма”!</a:t>
            </a:r>
            <a:endParaRPr lang="sr-Cyrl-CS" sz="2400" dirty="0">
              <a:solidFill>
                <a:srgbClr val="FF33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2441" y="3932888"/>
            <a:ext cx="5961185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‘</a:t>
            </a:r>
            <a:r>
              <a:rPr lang="sr-Cyrl-RS" sz="2000" dirty="0"/>
              <a:t>Мораћемо да одустанемо од идеје реализма у много већој мери него што већина физичара данас сматра</a:t>
            </a:r>
            <a:r>
              <a:rPr lang="en-US" sz="2000" dirty="0"/>
              <a:t>.' (Anton </a:t>
            </a:r>
            <a:r>
              <a:rPr lang="en-US" sz="2000" dirty="0" err="1"/>
              <a:t>Zeilinger</a:t>
            </a:r>
            <a:r>
              <a:rPr lang="en-US" sz="2000" dirty="0"/>
              <a:t>)...</a:t>
            </a:r>
            <a:endParaRPr lang="en-US" sz="2000" dirty="0"/>
          </a:p>
        </p:txBody>
      </p:sp>
      <p:sp>
        <p:nvSpPr>
          <p:cNvPr id="7" name="Title 1"/>
          <p:cNvSpPr txBox="1"/>
          <p:nvPr/>
        </p:nvSpPr>
        <p:spPr bwMode="auto">
          <a:xfrm>
            <a:off x="991384" y="262380"/>
            <a:ext cx="103632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RS" altLang="sr-Cyrl-CS" kern="0" dirty="0" smtClean="0"/>
              <a:t>К</a:t>
            </a:r>
            <a:r>
              <a:rPr lang="sr-Cyrl-CS" kern="0" dirty="0" smtClean="0"/>
              <a:t>ако ово све разумети!?!</a:t>
            </a:r>
            <a:endParaRPr lang="en-US" kern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9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495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49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49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495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495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49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49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9540" grpId="0" animBg="1"/>
      <p:bldP spid="449541" grpId="0"/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...ал</a:t>
            </a:r>
            <a:r>
              <a:rPr lang="en-US" dirty="0" smtClean="0"/>
              <a:t>’</a:t>
            </a:r>
            <a:r>
              <a:rPr lang="sr-Cyrl-RS" dirty="0" smtClean="0"/>
              <a:t> </a:t>
            </a:r>
            <a:r>
              <a:rPr lang="sr-Cyrl-CS" dirty="0"/>
              <a:t>ш</a:t>
            </a:r>
            <a:r>
              <a:rPr lang="sr-Cyrl-CS" dirty="0" smtClean="0"/>
              <a:t>та јесте</a:t>
            </a:r>
            <a:r>
              <a:rPr lang="sr-Cyrl-CS" dirty="0" smtClean="0"/>
              <a:t>!?!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430598" y="4100660"/>
            <a:ext cx="4751110" cy="1423447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sr-Cyrl-CS" sz="4000" dirty="0" smtClean="0"/>
              <a:t>	“</a:t>
            </a:r>
            <a:r>
              <a:rPr lang="sr-Cyrl-CS" sz="4000" dirty="0"/>
              <a:t>Интерпретације” квантне физике</a:t>
            </a:r>
            <a:endParaRPr lang="sr-Cyrl-CS" sz="4000" dirty="0"/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 rot="16200000">
            <a:off x="3784460" y="4193102"/>
            <a:ext cx="687046" cy="995477"/>
          </a:xfrm>
          <a:prstGeom prst="downArrow">
            <a:avLst>
              <a:gd name="adj1" fmla="val 50000"/>
              <a:gd name="adj2" fmla="val 34249"/>
            </a:avLst>
          </a:prstGeom>
          <a:noFill/>
          <a:ln w="15875">
            <a:solidFill>
              <a:schemeClr val="tx1"/>
            </a:solidFill>
            <a:miter lim="800000"/>
            <a:tailEnd type="none" w="lg" len="lg"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65229" y="1847654"/>
            <a:ext cx="10523456" cy="234727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r-Cyrl-CS" sz="3200" kern="0" dirty="0" smtClean="0"/>
              <a:t>Шта год је, одговор засигурно мора да буде у неком смислу „уврнут“, нема „здраворазумских“ решења!</a:t>
            </a:r>
            <a:endParaRPr lang="sr-Cyrl-CS" sz="3200" kern="0" dirty="0" smtClean="0"/>
          </a:p>
          <a:p>
            <a:pPr algn="l"/>
            <a:endParaRPr lang="sr-Cyrl-CS" sz="3200" kern="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r-Cyrl-CS" sz="3200" kern="0" dirty="0"/>
              <a:t>На свака два физичара, три различита мишљења...</a:t>
            </a:r>
            <a:endParaRPr lang="sr-Cyrl-CS" sz="3200" kern="0" dirty="0"/>
          </a:p>
          <a:p>
            <a:pPr algn="l"/>
            <a:endParaRPr lang="sr-Cyrl-CS" sz="3200" kern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  <p:bldP spid="7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82440" y="302231"/>
            <a:ext cx="3839111" cy="17242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1186" y="2107709"/>
            <a:ext cx="4213315" cy="4555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61546" y="561575"/>
            <a:ext cx="8468907" cy="5734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7464" y="235719"/>
            <a:ext cx="8571433" cy="12276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6085" y="1534806"/>
            <a:ext cx="4905286" cy="49255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799" y="4399084"/>
            <a:ext cx="7772400" cy="1143000"/>
          </a:xfrm>
        </p:spPr>
        <p:txBody>
          <a:bodyPr/>
          <a:lstStyle/>
          <a:p>
            <a:r>
              <a:rPr lang="sr-Cyrl-RS" dirty="0" smtClean="0"/>
              <a:t>Хвала на пажњи.</a:t>
            </a:r>
            <a:endParaRPr lang="en-US" dirty="0"/>
          </a:p>
        </p:txBody>
      </p:sp>
      <p:pic>
        <p:nvPicPr>
          <p:cNvPr id="6" name="Picture 3" descr="satni mehanizam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4586654" y="819151"/>
            <a:ext cx="2897188" cy="3040063"/>
          </a:xfrm>
          <a:noFill/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4897804" y="1158875"/>
            <a:ext cx="2273300" cy="2298700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56" y="2959037"/>
            <a:ext cx="7886700" cy="1325563"/>
          </a:xfrm>
        </p:spPr>
        <p:txBody>
          <a:bodyPr/>
          <a:lstStyle/>
          <a:p>
            <a:r>
              <a:rPr lang="sr-Cyrl-RS" dirty="0" smtClean="0"/>
              <a:t>Хвала на пажњи!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78811" y="263952"/>
            <a:ext cx="7772400" cy="1470025"/>
          </a:xfrm>
        </p:spPr>
        <p:txBody>
          <a:bodyPr/>
          <a:lstStyle/>
          <a:p>
            <a:r>
              <a:rPr lang="sr-Cyrl-RS" dirty="0" smtClean="0"/>
              <a:t>Знамо да је квантна физика „чудна“...</a:t>
            </a:r>
            <a:endParaRPr lang="sr-Cyrl-CS" dirty="0"/>
          </a:p>
        </p:txBody>
      </p:sp>
      <p:pic>
        <p:nvPicPr>
          <p:cNvPr id="411654" name="Picture 6" descr="FeynmanLecturesOnPhysics"/>
          <p:cNvPicPr>
            <a:picLocks noChangeAspect="1" noChangeArrowheads="1"/>
          </p:cNvPicPr>
          <p:nvPr/>
        </p:nvPicPr>
        <p:blipFill>
          <a:blip r:embed="rId1" cstate="print"/>
          <a:srcRect r="33791" b="30659"/>
          <a:stretch>
            <a:fillRect/>
          </a:stretch>
        </p:blipFill>
        <p:spPr bwMode="auto">
          <a:xfrm flipH="1">
            <a:off x="6871092" y="1944881"/>
            <a:ext cx="3297333" cy="3439621"/>
          </a:xfrm>
          <a:prstGeom prst="rect">
            <a:avLst/>
          </a:prstGeom>
          <a:noFill/>
        </p:spPr>
      </p:pic>
      <p:sp>
        <p:nvSpPr>
          <p:cNvPr id="411656" name="Text Box 8"/>
          <p:cNvSpPr txBox="1">
            <a:spLocks noChangeArrowheads="1"/>
          </p:cNvSpPr>
          <p:nvPr/>
        </p:nvSpPr>
        <p:spPr bwMode="auto">
          <a:xfrm>
            <a:off x="2153497" y="5704498"/>
            <a:ext cx="1349375" cy="40011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sr-Cyrl-RS" sz="2000" dirty="0"/>
              <a:t>Нилс Бор</a:t>
            </a:r>
            <a:endParaRPr lang="en-US" sz="2000" dirty="0"/>
          </a:p>
        </p:txBody>
      </p:sp>
      <p:pic>
        <p:nvPicPr>
          <p:cNvPr id="411657" name="Picture 9" descr="H:\Igorova dokumenta\Predavanja\Niels_Boh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4463" y="1723502"/>
            <a:ext cx="2778803" cy="3930022"/>
          </a:xfrm>
          <a:prstGeom prst="rect">
            <a:avLst/>
          </a:prstGeom>
          <a:noFill/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8764754" y="5392441"/>
            <a:ext cx="1349375" cy="701675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sr-Cyrl-CS" sz="2000" dirty="0"/>
              <a:t>Ричард </a:t>
            </a:r>
            <a:r>
              <a:rPr lang="sr-Cyrl-CS" sz="2000" dirty="0" smtClean="0"/>
              <a:t>Фај</a:t>
            </a:r>
            <a:r>
              <a:rPr lang="sr-Cyrl-RS" sz="2000" dirty="0" smtClean="0"/>
              <a:t>н</a:t>
            </a:r>
            <a:r>
              <a:rPr lang="sr-Cyrl-CS" sz="2000" dirty="0" smtClean="0"/>
              <a:t>ман</a:t>
            </a:r>
            <a:endParaRPr lang="en-US" sz="2000" dirty="0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4592055" y="1608485"/>
            <a:ext cx="3382963" cy="2214337"/>
          </a:xfrm>
          <a:prstGeom prst="wedgeRoundRectCallout">
            <a:avLst>
              <a:gd name="adj1" fmla="val -66096"/>
              <a:gd name="adj2" fmla="val 57742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tailEnd type="none" w="lg" len="lg"/>
          </a:ln>
          <a:effectLst/>
        </p:spPr>
        <p:txBody>
          <a:bodyPr/>
          <a:lstStyle/>
          <a:p>
            <a:pPr algn="ctr"/>
            <a:r>
              <a:rPr lang="sr-Cyrl-RS" sz="2400" b="1" dirty="0"/>
              <a:t>Ко није био запањен квантном механиком, сигурно је није разумео!</a:t>
            </a:r>
            <a:endParaRPr lang="sr-Cyrl-CS" sz="2400" b="1" dirty="0"/>
          </a:p>
        </p:txBody>
      </p:sp>
      <p:sp>
        <p:nvSpPr>
          <p:cNvPr id="411655" name="AutoShape 7"/>
          <p:cNvSpPr>
            <a:spLocks noChangeArrowheads="1"/>
          </p:cNvSpPr>
          <p:nvPr/>
        </p:nvSpPr>
        <p:spPr bwMode="auto">
          <a:xfrm>
            <a:off x="4099545" y="4251481"/>
            <a:ext cx="2830512" cy="2139531"/>
          </a:xfrm>
          <a:prstGeom prst="wedgeRoundRectCallout">
            <a:avLst>
              <a:gd name="adj1" fmla="val 78325"/>
              <a:gd name="adj2" fmla="val -26287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tailEnd type="none" w="lg" len="lg"/>
          </a:ln>
          <a:effectLst/>
        </p:spPr>
        <p:txBody>
          <a:bodyPr/>
          <a:lstStyle/>
          <a:p>
            <a:pPr algn="ctr"/>
            <a:r>
              <a:rPr lang="sr-Cyrl-RS" sz="2400" b="1" dirty="0"/>
              <a:t>Мислим да безбедно могу рећи да нико не разуме квантну физику.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41165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546" y="411638"/>
            <a:ext cx="10363200" cy="1143000"/>
          </a:xfrm>
        </p:spPr>
        <p:txBody>
          <a:bodyPr/>
          <a:lstStyle/>
          <a:p>
            <a:r>
              <a:rPr lang="sr-Cyrl-RS" dirty="0" smtClean="0"/>
              <a:t>У чему је уопште проблем?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2362" y="2093548"/>
            <a:ext cx="10484263" cy="18657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218" y="655155"/>
            <a:ext cx="910261" cy="14486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40" b="19422"/>
          <a:stretch>
            <a:fillRect/>
          </a:stretch>
        </p:blipFill>
        <p:spPr>
          <a:xfrm>
            <a:off x="9890888" y="631853"/>
            <a:ext cx="1872867" cy="1572657"/>
          </a:xfrm>
          <a:prstGeom prst="rect">
            <a:avLst/>
          </a:prstGeom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954262" y="1491250"/>
            <a:ext cx="1513442" cy="707886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Cyrl-CS" sz="2000" dirty="0"/>
              <a:t>Алиса на Алтаиру</a:t>
            </a:r>
            <a:endParaRPr lang="en-US" sz="2000" dirty="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8695098" y="1540476"/>
            <a:ext cx="1513442" cy="707886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sr-Cyrl-CS" sz="2000" dirty="0"/>
              <a:t>Боб на Бетелг</a:t>
            </a:r>
            <a:r>
              <a:rPr lang="sr-Latn-RS" sz="2000" dirty="0"/>
              <a:t>e</a:t>
            </a:r>
            <a:r>
              <a:rPr lang="sr-Cyrl-CS" sz="2000" dirty="0"/>
              <a:t>зу</a:t>
            </a:r>
            <a:endParaRPr lang="en-US" sz="2000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848412" y="4006392"/>
            <a:ext cx="10523456" cy="234727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sr-Cyrl-CS" sz="2400" kern="0" dirty="0" smtClean="0"/>
              <a:t>Колика је шанса да један прође а други не? Ако назовемо А = +1 ако Алисин прође, а </a:t>
            </a:r>
            <a:r>
              <a:rPr lang="sr-Cyrl-CS" sz="2400" kern="0" dirty="0"/>
              <a:t>А = -</a:t>
            </a:r>
            <a:r>
              <a:rPr lang="sr-Cyrl-CS" sz="2400" kern="0" dirty="0" smtClean="0"/>
              <a:t>1 ако њен не прође, и еквивалентно </a:t>
            </a:r>
            <a:r>
              <a:rPr lang="sr-Cyrl-RS" sz="2400" kern="0" dirty="0" smtClean="0"/>
              <a:t>Б за Боба, колика је вероватноћа за исход АБ = -1?</a:t>
            </a:r>
            <a:endParaRPr lang="sr-Cyrl-RS" sz="2400" kern="0" dirty="0" smtClean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sr-Cyrl-RS" sz="2400" kern="0" dirty="0" smtClean="0"/>
              <a:t>Квантна физика каже НУЛА!</a:t>
            </a:r>
            <a:endParaRPr lang="sr-Cyrl-RS" sz="2400" kern="0" dirty="0" smtClean="0"/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sr-Cyrl-RS" sz="2400" kern="0" dirty="0" smtClean="0"/>
              <a:t>Ајнштајн каже „зависи од реалне поларизације фотона и од тачних физичких закона, а не знамо ни једно ни друго!“</a:t>
            </a:r>
            <a:endParaRPr lang="sr-Cyrl-CS" sz="2400" kern="0" dirty="0"/>
          </a:p>
          <a:p>
            <a:pPr algn="l"/>
            <a:endParaRPr lang="sr-Cyrl-CS" sz="2400" kern="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3163" y="2026762"/>
            <a:ext cx="2904227" cy="59399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DCEEFE"/>
              </a:clrFrom>
              <a:clrTo>
                <a:srgbClr val="DCEEFE">
                  <a:alpha val="0"/>
                </a:srgbClr>
              </a:clrTo>
            </a:clrChange>
          </a:blip>
          <a:srcRect l="5119" t="26203" r="-1386" b="-2700"/>
          <a:stretch>
            <a:fillRect/>
          </a:stretch>
        </p:blipFill>
        <p:spPr>
          <a:xfrm>
            <a:off x="6155702" y="3091991"/>
            <a:ext cx="654511" cy="801279"/>
          </a:xfrm>
          <a:prstGeom prst="rect">
            <a:avLst/>
          </a:prstGeom>
        </p:spPr>
      </p:pic>
      <p:sp>
        <p:nvSpPr>
          <p:cNvPr id="17" name="Line 7"/>
          <p:cNvSpPr>
            <a:spLocks noChangeShapeType="1"/>
          </p:cNvSpPr>
          <p:nvPr/>
        </p:nvSpPr>
        <p:spPr bwMode="auto">
          <a:xfrm flipH="1">
            <a:off x="4515438" y="2007568"/>
            <a:ext cx="370861" cy="424548"/>
          </a:xfrm>
          <a:prstGeom prst="line">
            <a:avLst/>
          </a:prstGeom>
          <a:noFill/>
          <a:ln w="66675">
            <a:solidFill>
              <a:srgbClr val="FF0000"/>
            </a:solidFill>
            <a:rou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658978" y="1399608"/>
            <a:ext cx="35894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dirty="0" smtClean="0">
                <a:solidFill>
                  <a:srgbClr val="FF0000"/>
                </a:solidFill>
              </a:rPr>
              <a:t>исте поларизације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9" name="Line 7"/>
          <p:cNvSpPr>
            <a:spLocks noChangeShapeType="1"/>
          </p:cNvSpPr>
          <p:nvPr/>
        </p:nvSpPr>
        <p:spPr bwMode="auto">
          <a:xfrm>
            <a:off x="7843100" y="1904214"/>
            <a:ext cx="340935" cy="482339"/>
          </a:xfrm>
          <a:prstGeom prst="line">
            <a:avLst/>
          </a:prstGeom>
          <a:noFill/>
          <a:ln w="66675">
            <a:solidFill>
              <a:srgbClr val="FF0000"/>
            </a:solidFill>
            <a:round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 uiExpand="1" build="p"/>
      <p:bldP spid="17" grpId="0" bldLvl="0" animBg="1"/>
      <p:bldP spid="18" grpId="0"/>
      <p:bldP spid="19" grpId="0" bldLvl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64503"/>
            <a:ext cx="10363200" cy="1143000"/>
          </a:xfrm>
        </p:spPr>
        <p:txBody>
          <a:bodyPr/>
          <a:lstStyle/>
          <a:p>
            <a:r>
              <a:rPr lang="sr-Cyrl-RS" dirty="0" smtClean="0"/>
              <a:t>Белова неједнакост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1670" y="1251524"/>
            <a:ext cx="11869806" cy="53919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8945" y="534034"/>
            <a:ext cx="2300865" cy="164038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Белова неједнакост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3059" y="1908273"/>
            <a:ext cx="11550977" cy="4537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Како проверавамо ко је у праву?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За специјални избор углова:</a:t>
            </a:r>
            <a:endParaRPr lang="sr-Cyrl-RS" dirty="0" smtClean="0"/>
          </a:p>
          <a:p>
            <a:endParaRPr lang="sr-Cyrl-RS" dirty="0"/>
          </a:p>
          <a:p>
            <a:pPr marL="0" indent="0">
              <a:buNone/>
            </a:pPr>
            <a:r>
              <a:rPr lang="sr-Cyrl-RS" dirty="0" smtClean="0"/>
              <a:t>квантна механика предвиђа</a:t>
            </a:r>
            <a:endParaRPr lang="sr-Cyrl-RS" dirty="0" smtClean="0"/>
          </a:p>
          <a:p>
            <a:r>
              <a:rPr lang="sr-Cyrl-RS" dirty="0" smtClean="0"/>
              <a:t>Математичко очекивање, па тиме и вредност </a:t>
            </a:r>
            <a:r>
              <a:rPr lang="sr-Latn-RS" dirty="0" smtClean="0"/>
              <a:t>S</a:t>
            </a:r>
            <a:r>
              <a:rPr lang="en-US" dirty="0" smtClean="0"/>
              <a:t> </a:t>
            </a:r>
            <a:r>
              <a:rPr lang="sr-Cyrl-RS" dirty="0" smtClean="0"/>
              <a:t>можемо мерити тако што пуштамо пуно парова и правимо статистику!</a:t>
            </a:r>
            <a:endParaRPr lang="sr-Cyrl-RS" dirty="0" smtClean="0"/>
          </a:p>
          <a:p>
            <a:r>
              <a:rPr lang="sr-Cyrl-RS" dirty="0" smtClean="0"/>
              <a:t>Потребан је само вешт експеримент...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56310" y="2505258"/>
            <a:ext cx="6265141" cy="7193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1534" y="2753626"/>
            <a:ext cx="5220429" cy="11622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6252" y="345196"/>
            <a:ext cx="8540683" cy="1143000"/>
          </a:xfrm>
        </p:spPr>
        <p:txBody>
          <a:bodyPr/>
          <a:lstStyle/>
          <a:p>
            <a:r>
              <a:rPr lang="sr-Cyrl-RS" dirty="0" smtClean="0"/>
              <a:t>И много сличних фасцинантних експеримената...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7666" y="2038578"/>
            <a:ext cx="7932833" cy="4114800"/>
          </a:xfrm>
        </p:spPr>
        <p:txBody>
          <a:bodyPr/>
          <a:lstStyle/>
          <a:p>
            <a:r>
              <a:rPr lang="ru-RU" sz="2800" dirty="0"/>
              <a:t>Корак напред: нарушење Легетове </a:t>
            </a:r>
            <a:r>
              <a:rPr lang="ru-RU" sz="2800" dirty="0" smtClean="0"/>
              <a:t>неједнакости</a:t>
            </a:r>
            <a:endParaRPr lang="ru-RU" sz="2800" dirty="0"/>
          </a:p>
          <a:p>
            <a:r>
              <a:rPr lang="ru-RU" sz="2800" dirty="0"/>
              <a:t>Демонстрације суперпозиција макроскопских стања</a:t>
            </a:r>
            <a:endParaRPr lang="ru-RU" sz="2800" dirty="0"/>
          </a:p>
          <a:p>
            <a:r>
              <a:rPr lang="ru-RU" sz="2800" dirty="0" smtClean="0"/>
              <a:t>Заслужан </a:t>
            </a:r>
            <a:r>
              <a:rPr lang="ru-RU" sz="2800" dirty="0"/>
              <a:t>и за: </a:t>
            </a:r>
            <a:r>
              <a:rPr lang="ru-RU" sz="2800" dirty="0" smtClean="0"/>
              <a:t>прву </a:t>
            </a:r>
            <a:r>
              <a:rPr lang="ru-RU" sz="2800" dirty="0"/>
              <a:t>демонстрацију квантне телепортације, пренос ентанглемент-а, реализацију ГХЗ стања, заслуге за квантну комуникацију, криптографију, рачунарство...</a:t>
            </a:r>
            <a:r>
              <a:rPr lang="sr-Cyrl-RS" sz="2800" dirty="0" smtClean="0"/>
              <a:t> 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218912" y="2322830"/>
            <a:ext cx="4948335" cy="310854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r-Cyrl-RS" sz="2800" b="1" dirty="0">
                <a:solidFill>
                  <a:srgbClr val="FF0000"/>
                </a:solidFill>
              </a:rPr>
              <a:t>Нема грешке!</a:t>
            </a:r>
            <a:endParaRPr lang="sr-Cyrl-RS" sz="2800" b="1" dirty="0">
              <a:solidFill>
                <a:srgbClr val="FF0000"/>
              </a:solidFill>
            </a:endParaRPr>
          </a:p>
          <a:p>
            <a:pPr algn="ctr"/>
            <a:r>
              <a:rPr lang="sr-Cyrl-RS" sz="2800" b="1" dirty="0">
                <a:solidFill>
                  <a:srgbClr val="FF0000"/>
                </a:solidFill>
              </a:rPr>
              <a:t>Ајнштајн је био у криву, наш универзум сигурно није „локално-реалистичан“.</a:t>
            </a:r>
            <a:endParaRPr lang="sr-Cyrl-RS" sz="2800" b="1" dirty="0">
              <a:solidFill>
                <a:srgbClr val="FF0000"/>
              </a:solidFill>
            </a:endParaRPr>
          </a:p>
          <a:p>
            <a:pPr algn="ctr"/>
            <a:endParaRPr lang="sr-Cyrl-RS" sz="2800" b="1" dirty="0">
              <a:solidFill>
                <a:srgbClr val="FF0000"/>
              </a:solidFill>
            </a:endParaRPr>
          </a:p>
          <a:p>
            <a:pPr algn="ctr"/>
            <a:r>
              <a:rPr lang="sr-Cyrl-RS" sz="2800" b="1" dirty="0">
                <a:solidFill>
                  <a:srgbClr val="FF0000"/>
                </a:solidFill>
              </a:rPr>
              <a:t>НЕМА НАЗАД!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19075" y="4723423"/>
            <a:ext cx="2312247" cy="400110"/>
          </a:xfrm>
          <a:prstGeom prst="rect">
            <a:avLst/>
          </a:prstGeom>
          <a:noFill/>
          <a:ln w="9525">
            <a:noFill/>
            <a:miter lim="800000"/>
            <a:tailEnd type="none" w="lg" len="lg"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sr-Cyrl-RS" sz="2000" dirty="0" smtClean="0"/>
              <a:t>Антон Цајлингер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0153" y="1409699"/>
            <a:ext cx="2863572" cy="32670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00350" y="981075"/>
            <a:ext cx="7524750" cy="10772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r-Cyrl-RS" dirty="0" smtClean="0"/>
              <a:t>Са Википедије:</a:t>
            </a:r>
            <a:endParaRPr lang="sr-Cyrl-RS" dirty="0" smtClean="0"/>
          </a:p>
          <a:p>
            <a:r>
              <a:rPr lang="en-US" dirty="0" smtClean="0"/>
              <a:t>Given </a:t>
            </a:r>
            <a:r>
              <a:rPr lang="en-US" dirty="0"/>
              <a:t>that experimental tests of Bell's inequalities have ruled out local realism in quantum mechanics, the violation of Leggett's inequalities is considered to have falsified realism in quantum mechanics.</a:t>
            </a:r>
            <a:endParaRPr lang="en-US" dirty="0"/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519675" y="3908625"/>
            <a:ext cx="3580984" cy="2133956"/>
          </a:xfrm>
          <a:prstGeom prst="wedgeRoundRectCallout">
            <a:avLst>
              <a:gd name="adj1" fmla="val -14763"/>
              <a:gd name="adj2" fmla="val -72575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tailEnd type="none" w="lg" len="lg"/>
          </a:ln>
          <a:effectLst/>
        </p:spPr>
        <p:txBody>
          <a:bodyPr/>
          <a:lstStyle/>
          <a:p>
            <a:pPr algn="ctr"/>
            <a:r>
              <a:rPr lang="sr-Cyrl-RS" sz="2400" b="1" dirty="0" smtClean="0"/>
              <a:t>Граница важења квантне механике зависи само од тога колико ми пара дате за експеримент!</a:t>
            </a:r>
            <a:endParaRPr lang="sr-Cyrl-C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7" grpId="0"/>
      <p:bldP spid="10" grpId="0" animBg="1"/>
      <p:bldP spid="10" grpId="1" animBg="1"/>
      <p:bldP spid="12" grpId="0" animBg="1"/>
      <p:bldP spid="1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552450"/>
            <a:ext cx="7772400" cy="1143000"/>
          </a:xfrm>
        </p:spPr>
        <p:txBody>
          <a:bodyPr/>
          <a:lstStyle/>
          <a:p>
            <a:r>
              <a:rPr lang="sr-Cyrl-CS" sz="4500"/>
              <a:t>“</a:t>
            </a:r>
            <a:r>
              <a:rPr lang="de-AT" sz="4500"/>
              <a:t>Double-Slit</a:t>
            </a:r>
            <a:r>
              <a:rPr lang="sr-Cyrl-CS" sz="4500"/>
              <a:t>”</a:t>
            </a:r>
            <a:r>
              <a:rPr lang="de-AT" sz="4500"/>
              <a:t> </a:t>
            </a:r>
            <a:r>
              <a:rPr lang="sr-Cyrl-CS" sz="4500"/>
              <a:t>експеримент</a:t>
            </a:r>
            <a:endParaRPr lang="en-GB" sz="2800"/>
          </a:p>
        </p:txBody>
      </p:sp>
      <p:pic>
        <p:nvPicPr>
          <p:cNvPr id="357386" name="Picture 10" descr="file:///C:/Folienarchiv/Bayrische%20%20Akademie/Doppelspalt.gif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624264" y="2112964"/>
            <a:ext cx="4624387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7390" name="Line 14"/>
          <p:cNvSpPr>
            <a:spLocks noChangeShapeType="1"/>
          </p:cNvSpPr>
          <p:nvPr/>
        </p:nvSpPr>
        <p:spPr bwMode="auto">
          <a:xfrm>
            <a:off x="3636964" y="3519488"/>
            <a:ext cx="719137" cy="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tailEnd type="triangle" w="med" len="med"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57391" name="Text Box 15"/>
          <p:cNvSpPr txBox="1">
            <a:spLocks noChangeArrowheads="1"/>
          </p:cNvSpPr>
          <p:nvPr/>
        </p:nvSpPr>
        <p:spPr bwMode="auto">
          <a:xfrm>
            <a:off x="1837327" y="5043821"/>
            <a:ext cx="8638841" cy="15696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2400" dirty="0">
                <a:latin typeface="Arial" panose="020B0604020202020204" pitchFamily="34" charset="0"/>
              </a:rPr>
              <a:t>Фајнман: експеримент са два прореза „је феномен који је немогуће објаснити на било који класичан начин и који садржи у себи суштину квантне механике. Заправо, он садржи једину (кључну) мистерију квантне механике.”</a:t>
            </a:r>
            <a:endParaRPr lang="en-GB" sz="24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7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39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571" y="250371"/>
            <a:ext cx="7772400" cy="1143000"/>
          </a:xfrm>
        </p:spPr>
        <p:txBody>
          <a:bodyPr/>
          <a:lstStyle/>
          <a:p>
            <a:r>
              <a:rPr lang="sr-Cyrl-RS" dirty="0" smtClean="0"/>
              <a:t>Интерференција таласа</a:t>
            </a:r>
            <a:endParaRPr lang="en-US" dirty="0"/>
          </a:p>
        </p:txBody>
      </p:sp>
      <p:pic>
        <p:nvPicPr>
          <p:cNvPr id="380932" name="Picture 4" descr="H:\Igorova dokumenta\Predavanja\double slit interference anim4.gif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659153" y="1758462"/>
            <a:ext cx="3775222" cy="3671180"/>
          </a:xfrm>
          <a:prstGeom prst="rect">
            <a:avLst/>
          </a:prstGeom>
          <a:noFill/>
        </p:spPr>
      </p:pic>
      <p:pic>
        <p:nvPicPr>
          <p:cNvPr id="340994" name="Picture 2" descr="What Is Light? Thomas Young’s Double Slit Experiment"/>
          <p:cNvPicPr>
            <a:picLocks noChangeAspect="1" noChangeArrowheads="1"/>
          </p:cNvPicPr>
          <p:nvPr/>
        </p:nvPicPr>
        <p:blipFill>
          <a:blip r:embed="rId2" cstate="print"/>
          <a:srcRect l="-192" t="12881" r="192" b="11991"/>
          <a:stretch>
            <a:fillRect/>
          </a:stretch>
        </p:blipFill>
        <p:spPr bwMode="auto">
          <a:xfrm>
            <a:off x="2109856" y="1447904"/>
            <a:ext cx="3808863" cy="2146148"/>
          </a:xfrm>
          <a:prstGeom prst="rect">
            <a:avLst/>
          </a:prstGeom>
          <a:noFill/>
        </p:spPr>
      </p:pic>
      <p:pic>
        <p:nvPicPr>
          <p:cNvPr id="5" name="Picture 3" descr="H:\Igorova dokumenta\Predavanja\double slit interferencija static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29772" y="3821216"/>
            <a:ext cx="2569028" cy="2560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552450"/>
            <a:ext cx="7772400" cy="1143000"/>
          </a:xfrm>
        </p:spPr>
        <p:txBody>
          <a:bodyPr/>
          <a:lstStyle/>
          <a:p>
            <a:r>
              <a:rPr lang="sr-Cyrl-CS" sz="4500"/>
              <a:t>“</a:t>
            </a:r>
            <a:r>
              <a:rPr lang="de-AT" sz="4500"/>
              <a:t>Double-Slit</a:t>
            </a:r>
            <a:r>
              <a:rPr lang="sr-Cyrl-CS" sz="4500"/>
              <a:t>”</a:t>
            </a:r>
            <a:r>
              <a:rPr lang="de-AT" sz="4500"/>
              <a:t> </a:t>
            </a:r>
            <a:r>
              <a:rPr lang="sr-Cyrl-CS" sz="4500"/>
              <a:t>експеримент</a:t>
            </a:r>
            <a:endParaRPr lang="en-GB" sz="2800"/>
          </a:p>
        </p:txBody>
      </p:sp>
      <p:pic>
        <p:nvPicPr>
          <p:cNvPr id="357386" name="Picture 10" descr="file:///C:/Folienarchiv/Bayrische%20%20Akademie/Doppelspalt.gif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624264" y="2112964"/>
            <a:ext cx="4624387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7390" name="Line 14"/>
          <p:cNvSpPr>
            <a:spLocks noChangeShapeType="1"/>
          </p:cNvSpPr>
          <p:nvPr/>
        </p:nvSpPr>
        <p:spPr bwMode="auto">
          <a:xfrm>
            <a:off x="3636964" y="3519488"/>
            <a:ext cx="719137" cy="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tailEnd type="triangle" w="med" len="med"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524000" y="3156859"/>
            <a:ext cx="2427514" cy="642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algn="ctr">
              <a:defRPr/>
            </a:pPr>
            <a:r>
              <a:rPr lang="sr-Cyrl-CS" sz="2800" kern="0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електрони</a:t>
            </a:r>
            <a:endParaRPr lang="sr-Cyrl-CS" sz="2800" kern="0" dirty="0">
              <a:solidFill>
                <a:srgbClr val="000099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Један по један електрон</a:t>
            </a:r>
            <a:endParaRPr lang="en-US" dirty="0"/>
          </a:p>
        </p:txBody>
      </p:sp>
      <p:pic>
        <p:nvPicPr>
          <p:cNvPr id="3" name="Picture 3" descr="H:\Igorova dokumenta\Predavanja\Double slit electron buildup.jpg"/>
          <p:cNvPicPr>
            <a:picLocks noChangeAspect="1" noChangeArrowheads="1"/>
          </p:cNvPicPr>
          <p:nvPr/>
        </p:nvPicPr>
        <p:blipFill>
          <a:blip r:embed="rId1" cstate="print"/>
          <a:srcRect r="2569" b="79361"/>
          <a:stretch>
            <a:fillRect/>
          </a:stretch>
        </p:blipFill>
        <p:spPr bwMode="auto">
          <a:xfrm>
            <a:off x="1702480" y="3788229"/>
            <a:ext cx="2201863" cy="1349829"/>
          </a:xfrm>
          <a:prstGeom prst="rect">
            <a:avLst/>
          </a:prstGeom>
          <a:noFill/>
        </p:spPr>
      </p:pic>
      <p:pic>
        <p:nvPicPr>
          <p:cNvPr id="8" name="Picture 3" descr="H:\Igorova dokumenta\Predavanja\Double slit electron buildup.jpg"/>
          <p:cNvPicPr>
            <a:picLocks noChangeAspect="1" noChangeArrowheads="1"/>
          </p:cNvPicPr>
          <p:nvPr/>
        </p:nvPicPr>
        <p:blipFill>
          <a:blip r:embed="rId1" cstate="print"/>
          <a:srcRect l="2057" t="20244" r="1606" b="59782"/>
          <a:stretch>
            <a:fillRect/>
          </a:stretch>
        </p:blipFill>
        <p:spPr bwMode="auto">
          <a:xfrm>
            <a:off x="3018971" y="2859312"/>
            <a:ext cx="2177143" cy="1306286"/>
          </a:xfrm>
          <a:prstGeom prst="rect">
            <a:avLst/>
          </a:prstGeom>
          <a:noFill/>
        </p:spPr>
      </p:pic>
      <p:pic>
        <p:nvPicPr>
          <p:cNvPr id="9" name="Picture 3" descr="H:\Igorova dokumenta\Predavanja\Double slit electron buildup.jpg"/>
          <p:cNvPicPr>
            <a:picLocks noChangeAspect="1" noChangeArrowheads="1"/>
          </p:cNvPicPr>
          <p:nvPr/>
        </p:nvPicPr>
        <p:blipFill>
          <a:blip r:embed="rId1" cstate="print"/>
          <a:srcRect l="1094" t="40329" r="6422" b="39919"/>
          <a:stretch>
            <a:fillRect/>
          </a:stretch>
        </p:blipFill>
        <p:spPr bwMode="auto">
          <a:xfrm>
            <a:off x="4731658" y="2220687"/>
            <a:ext cx="2090057" cy="1291771"/>
          </a:xfrm>
          <a:prstGeom prst="rect">
            <a:avLst/>
          </a:prstGeom>
          <a:noFill/>
        </p:spPr>
      </p:pic>
      <p:pic>
        <p:nvPicPr>
          <p:cNvPr id="10" name="Picture 3" descr="H:\Igorova dokumenta\Predavanja\Double slit electron buildup.jpg"/>
          <p:cNvPicPr>
            <a:picLocks noChangeAspect="1" noChangeArrowheads="1"/>
          </p:cNvPicPr>
          <p:nvPr/>
        </p:nvPicPr>
        <p:blipFill>
          <a:blip r:embed="rId1" cstate="print"/>
          <a:srcRect l="2057" t="60164" r="2248" b="19641"/>
          <a:stretch>
            <a:fillRect/>
          </a:stretch>
        </p:blipFill>
        <p:spPr bwMode="auto">
          <a:xfrm>
            <a:off x="6473372" y="2888343"/>
            <a:ext cx="2162628" cy="1320800"/>
          </a:xfrm>
          <a:prstGeom prst="rect">
            <a:avLst/>
          </a:prstGeom>
          <a:noFill/>
        </p:spPr>
      </p:pic>
      <p:pic>
        <p:nvPicPr>
          <p:cNvPr id="11" name="Picture 3" descr="H:\Igorova dokumenta\Predavanja\Double slit electron buildup.jpg"/>
          <p:cNvPicPr>
            <a:picLocks noChangeAspect="1" noChangeArrowheads="1"/>
          </p:cNvPicPr>
          <p:nvPr/>
        </p:nvPicPr>
        <p:blipFill>
          <a:blip r:embed="rId1" cstate="print"/>
          <a:srcRect l="1736" t="80137"/>
          <a:stretch>
            <a:fillRect/>
          </a:stretch>
        </p:blipFill>
        <p:spPr bwMode="auto">
          <a:xfrm>
            <a:off x="8113486" y="3759201"/>
            <a:ext cx="2220686" cy="1299029"/>
          </a:xfrm>
          <a:prstGeom prst="rect">
            <a:avLst/>
          </a:prstGeom>
          <a:noFill/>
        </p:spPr>
      </p:pic>
      <p:pic>
        <p:nvPicPr>
          <p:cNvPr id="390146" name="Picture 2" descr="https://upload.wikimedia.org/wikipedia/commons/7/7d/Wave-particle_duality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3336" y="4482443"/>
            <a:ext cx="3625328" cy="203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552450"/>
            <a:ext cx="7772400" cy="1143000"/>
          </a:xfrm>
        </p:spPr>
        <p:txBody>
          <a:bodyPr/>
          <a:lstStyle/>
          <a:p>
            <a:r>
              <a:rPr lang="sr-Cyrl-CS" sz="4500"/>
              <a:t>“</a:t>
            </a:r>
            <a:r>
              <a:rPr lang="de-AT" sz="4500"/>
              <a:t>Double-Slit</a:t>
            </a:r>
            <a:r>
              <a:rPr lang="sr-Cyrl-CS" sz="4500"/>
              <a:t>”</a:t>
            </a:r>
            <a:r>
              <a:rPr lang="de-AT" sz="4500"/>
              <a:t> </a:t>
            </a:r>
            <a:r>
              <a:rPr lang="sr-Cyrl-CS" sz="4500"/>
              <a:t>експеримент</a:t>
            </a:r>
            <a:endParaRPr lang="en-GB" sz="2800"/>
          </a:p>
        </p:txBody>
      </p:sp>
      <p:pic>
        <p:nvPicPr>
          <p:cNvPr id="357386" name="Picture 10" descr="file:///C:/Folienarchiv/Bayrische%20%20Akademie/Doppelspalt.gif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624264" y="2112964"/>
            <a:ext cx="4624387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7390" name="Line 14"/>
          <p:cNvSpPr>
            <a:spLocks noChangeShapeType="1"/>
          </p:cNvSpPr>
          <p:nvPr/>
        </p:nvSpPr>
        <p:spPr bwMode="auto">
          <a:xfrm>
            <a:off x="3636964" y="3519488"/>
            <a:ext cx="719137" cy="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tailEnd type="triangle" w="med" len="med"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357396" name="AutoShape 20"/>
          <p:cNvSpPr>
            <a:spLocks noChangeArrowheads="1"/>
          </p:cNvSpPr>
          <p:nvPr/>
        </p:nvSpPr>
        <p:spPr bwMode="auto">
          <a:xfrm rot="5400000">
            <a:off x="6752170" y="3552834"/>
            <a:ext cx="974039" cy="284174"/>
          </a:xfrm>
          <a:prstGeom prst="parallelogram">
            <a:avLst>
              <a:gd name="adj" fmla="val 50513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Parallelogram 1"/>
          <p:cNvSpPr/>
          <p:nvPr/>
        </p:nvSpPr>
        <p:spPr bwMode="auto">
          <a:xfrm rot="16200000">
            <a:off x="5584078" y="3578497"/>
            <a:ext cx="576870" cy="492371"/>
          </a:xfrm>
          <a:prstGeom prst="parallelogram">
            <a:avLst>
              <a:gd name="adj" fmla="val 51519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en-US"/>
          </a:p>
        </p:txBody>
      </p:sp>
      <p:sp>
        <p:nvSpPr>
          <p:cNvPr id="18" name="Parallelogram 17"/>
          <p:cNvSpPr/>
          <p:nvPr/>
        </p:nvSpPr>
        <p:spPr bwMode="auto">
          <a:xfrm rot="16200000">
            <a:off x="5583014" y="3001934"/>
            <a:ext cx="576870" cy="492371"/>
          </a:xfrm>
          <a:prstGeom prst="parallelogram">
            <a:avLst>
              <a:gd name="adj" fmla="val 51519"/>
            </a:avLst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en-US"/>
          </a:p>
        </p:txBody>
      </p:sp>
      <p:sp>
        <p:nvSpPr>
          <p:cNvPr id="19" name="AutoShape 20"/>
          <p:cNvSpPr>
            <a:spLocks noChangeArrowheads="1"/>
          </p:cNvSpPr>
          <p:nvPr/>
        </p:nvSpPr>
        <p:spPr bwMode="auto">
          <a:xfrm rot="5400000">
            <a:off x="6757499" y="3193684"/>
            <a:ext cx="974039" cy="284174"/>
          </a:xfrm>
          <a:prstGeom prst="parallelogram">
            <a:avLst>
              <a:gd name="adj" fmla="val 50513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524000" y="3156859"/>
            <a:ext cx="2427514" cy="64225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algn="ctr">
              <a:defRPr/>
            </a:pPr>
            <a:r>
              <a:rPr lang="sr-Cyrl-CS" sz="2800" kern="0" dirty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електрони</a:t>
            </a:r>
            <a:endParaRPr lang="sr-Cyrl-CS" sz="2800" kern="0" dirty="0">
              <a:solidFill>
                <a:srgbClr val="000099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396" grpId="0" animBg="1"/>
      <p:bldP spid="357396" grpId="1" animBg="1"/>
      <p:bldP spid="2" grpId="0" animBg="1"/>
      <p:bldP spid="2" grpId="1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Vortrags_Vorlage">
  <a:themeElements>
    <a:clrScheme name="Vortrags_Vorlag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Vortrags_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33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rtlCol="0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anose="020B0603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lg" len="lg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anose="020B0603020202020204" pitchFamily="34" charset="0"/>
          </a:defRPr>
        </a:defPPr>
      </a:lstStyle>
    </a:lnDef>
  </a:objectDefaults>
  <a:extraClrSchemeLst>
    <a:extraClrScheme>
      <a:clrScheme name="Vortrags_Vorlag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ortrags_Vorlag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trags_Vorlag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trags_Vorlag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trags_Vorlag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trags_Vorlag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rtrags_Vorlag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I:\Folienarchiv\aaa_Rupert Ursin\Vortrags_Vorlage.pot</Template>
  <TotalTime>0</TotalTime>
  <Words>8068</Words>
  <Application>WPS Presentation</Application>
  <PresentationFormat>Widescreen</PresentationFormat>
  <Paragraphs>365</Paragraphs>
  <Slides>44</Slides>
  <Notes>1</Notes>
  <HiddenSlides>0</HiddenSlides>
  <MMClips>2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44</vt:i4>
      </vt:variant>
    </vt:vector>
  </HeadingPairs>
  <TitlesOfParts>
    <vt:vector size="57" baseType="lpstr">
      <vt:lpstr>Arial</vt:lpstr>
      <vt:lpstr>SimSun</vt:lpstr>
      <vt:lpstr>Wingdings</vt:lpstr>
      <vt:lpstr>Trebuchet MS</vt:lpstr>
      <vt:lpstr>Times New Roman</vt:lpstr>
      <vt:lpstr>Microsoft YaHei</vt:lpstr>
      <vt:lpstr>Arial Unicode MS</vt:lpstr>
      <vt:lpstr>Symbol</vt:lpstr>
      <vt:lpstr>Symbol</vt:lpstr>
      <vt:lpstr>Arial Black</vt:lpstr>
      <vt:lpstr>Times New Roman</vt:lpstr>
      <vt:lpstr>Impact</vt:lpstr>
      <vt:lpstr>Vortrags_Vorlage</vt:lpstr>
      <vt:lpstr>Проблем са квантном физиком</vt:lpstr>
      <vt:lpstr>Из угла наставника</vt:lpstr>
      <vt:lpstr>Појмови</vt:lpstr>
      <vt:lpstr>Чули смо да је квантна физика „чудна“...</vt:lpstr>
      <vt:lpstr>“Double-Slit” експеримент</vt:lpstr>
      <vt:lpstr>Интерференција таласа</vt:lpstr>
      <vt:lpstr>“Double-Slit” експеримент</vt:lpstr>
      <vt:lpstr>Један по један електрон</vt:lpstr>
      <vt:lpstr>“Double-Slit” експеримент</vt:lpstr>
      <vt:lpstr>“Double-Slit” експеримент</vt:lpstr>
      <vt:lpstr>Докле можемо ићи?</vt:lpstr>
      <vt:lpstr>C284H190F320N4S12</vt:lpstr>
      <vt:lpstr>Квантни брисач </vt:lpstr>
      <vt:lpstr>Вилеров „Delayed Choice Experiment“</vt:lpstr>
      <vt:lpstr>Како на ово гледа стандардна квантна физика?</vt:lpstr>
      <vt:lpstr>“Measurement problem”</vt:lpstr>
      <vt:lpstr>Математички: декохеренција ~ мерење = „корелисање“</vt:lpstr>
      <vt:lpstr>PowerPoint 演示文稿</vt:lpstr>
      <vt:lpstr>Шредингерова мачка</vt:lpstr>
      <vt:lpstr>Вигнеров пријатељ</vt:lpstr>
      <vt:lpstr>PowerPoint 演示文稿</vt:lpstr>
      <vt:lpstr>Бор vs. Ајнштајн</vt:lpstr>
      <vt:lpstr>ЕПР парадокс</vt:lpstr>
      <vt:lpstr>Локални реализам vs. кв. физика</vt:lpstr>
      <vt:lpstr>PowerPoint 演示文稿</vt:lpstr>
      <vt:lpstr>Кључно за Белову неједнакост!</vt:lpstr>
      <vt:lpstr>Експеримент!</vt:lpstr>
      <vt:lpstr>Нобелова награда 2022.</vt:lpstr>
      <vt:lpstr>У штампи</vt:lpstr>
      <vt:lpstr>У штампи</vt:lpstr>
      <vt:lpstr>У штампи</vt:lpstr>
      <vt:lpstr>У штампи</vt:lpstr>
      <vt:lpstr>Захваљујући нобеловцима, бар знамо шта није одговор!</vt:lpstr>
      <vt:lpstr>...ал’ шта јесте!?!</vt:lpstr>
      <vt:lpstr>PowerPoint 演示文稿</vt:lpstr>
      <vt:lpstr>PowerPoint 演示文稿</vt:lpstr>
      <vt:lpstr>PowerPoint 演示文稿</vt:lpstr>
      <vt:lpstr>Хвала на пажњи.</vt:lpstr>
      <vt:lpstr>Хвала на пажњи!</vt:lpstr>
      <vt:lpstr>У чему је уопште проблем?</vt:lpstr>
      <vt:lpstr>Белова неједнакост</vt:lpstr>
      <vt:lpstr>Белова неједнакост</vt:lpstr>
      <vt:lpstr>Како проверавамо ко је у праву?</vt:lpstr>
      <vt:lpstr>И много сличних фасцинантних експеримената...</vt:lpstr>
    </vt:vector>
  </TitlesOfParts>
  <Company>University of Vienna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the Quantum? It from Bit? A participateny University</dc:title>
  <dc:creator>ursin</dc:creator>
  <cp:lastModifiedBy>igors</cp:lastModifiedBy>
  <cp:revision>620</cp:revision>
  <dcterms:created xsi:type="dcterms:W3CDTF">2002-03-04T08:55:00Z</dcterms:created>
  <dcterms:modified xsi:type="dcterms:W3CDTF">2024-12-11T02:19:57Z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837A861E43B7443B9A88A4CE644FE215_13</vt:lpwstr>
  </property>
  <property fmtid="{D5CDD505-2E9C-101B-9397-08002B2CF9AE}" pid="3" name="KSOProductBuildVer">
    <vt:lpwstr>1033-12.2.0.19307</vt:lpwstr>
  </property>
</Properties>
</file>