
<file path=[Content_Types].xml><?xml version="1.0" encoding="utf-8"?>
<Types xmlns="http://schemas.openxmlformats.org/package/2006/content-types">
  <Default Extension="30" ContentType="image/png"/>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56" r:id="rId2"/>
    <p:sldId id="257" r:id="rId3"/>
    <p:sldId id="260" r:id="rId4"/>
    <p:sldId id="261" r:id="rId5"/>
    <p:sldId id="262" r:id="rId6"/>
    <p:sldId id="266" r:id="rId7"/>
    <p:sldId id="263" r:id="rId8"/>
    <p:sldId id="264" r:id="rId9"/>
    <p:sldId id="259" r:id="rId10"/>
    <p:sldId id="269" r:id="rId11"/>
    <p:sldId id="270" r:id="rId12"/>
    <p:sldId id="271" r:id="rId13"/>
    <p:sldId id="265" r:id="rId14"/>
    <p:sldId id="25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6C603"/>
    <a:srgbClr val="191919"/>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82"/>
    <p:restoredTop sz="96327"/>
  </p:normalViewPr>
  <p:slideViewPr>
    <p:cSldViewPr snapToObjects="1">
      <p:cViewPr>
        <p:scale>
          <a:sx n="132" d="100"/>
          <a:sy n="132" d="100"/>
        </p:scale>
        <p:origin x="856" y="71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94" d="100"/>
          <a:sy n="94" d="100"/>
        </p:scale>
        <p:origin x="375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4/9/24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4/9/24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0">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0">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dirty="0"/>
              <a:t>Date</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a:t>Title | Authors</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dirty="0"/>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Title | Authors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dirty="0"/>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Title | Authors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dirty="0"/>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Title | Authors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dirty="0"/>
              <a:t>Date</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Title | Authors</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dirty="0"/>
              <a:t>Date</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Title | Authors</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dirty="0"/>
              <a:t>Date</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Title | Authors</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dirty="0"/>
              <a:t>Date</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Title | Authors</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dirty="0"/>
              <a:t>Date</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Title | Authors</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dirty="0"/>
              <a:t>Date</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Title | Authors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dirty="0"/>
              <a:t>Date</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Title | Authors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dirty="0"/>
              <a:t>Date</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Title | Authors</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dirty="0"/>
              <a:t>Date</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Title | Authors</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2" name="Picture 1">
            <a:extLst>
              <a:ext uri="{FF2B5EF4-FFF2-40B4-BE49-F238E27FC236}">
                <a16:creationId xmlns:a16="http://schemas.microsoft.com/office/drawing/2014/main" id="{7108E850-70FD-9C0F-2AE1-FE8A324B169C}"/>
              </a:ext>
            </a:extLst>
          </p:cNvPr>
          <p:cNvPicPr>
            <a:picLocks noChangeAspect="1"/>
          </p:cNvPicPr>
          <p:nvPr userDrawn="1"/>
        </p:nvPicPr>
        <p:blipFill>
          <a:blip r:embed="rId3"/>
          <a:stretch>
            <a:fillRect/>
          </a:stretch>
        </p:blipFill>
        <p:spPr>
          <a:xfrm>
            <a:off x="11330911" y="159548"/>
            <a:ext cx="748359" cy="748359"/>
          </a:xfrm>
          <a:prstGeom prst="rect">
            <a:avLst/>
          </a:prstGeom>
        </p:spPr>
      </p:pic>
      <p:pic>
        <p:nvPicPr>
          <p:cNvPr id="8" name="Picture 7" descr="A blue circle with white letters and a black background&#10;&#10;Description automatically generated">
            <a:extLst>
              <a:ext uri="{FF2B5EF4-FFF2-40B4-BE49-F238E27FC236}">
                <a16:creationId xmlns:a16="http://schemas.microsoft.com/office/drawing/2014/main" id="{038D816D-1539-CC17-1E78-03877F5614AD}"/>
              </a:ext>
            </a:extLst>
          </p:cNvPr>
          <p:cNvPicPr>
            <a:picLocks noChangeAspect="1"/>
          </p:cNvPicPr>
          <p:nvPr userDrawn="1"/>
        </p:nvPicPr>
        <p:blipFill>
          <a:blip r:embed="rId4"/>
          <a:stretch>
            <a:fillRect/>
          </a:stretch>
        </p:blipFill>
        <p:spPr>
          <a:xfrm>
            <a:off x="112730" y="159548"/>
            <a:ext cx="790435" cy="7483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1"/>
            <a:ext cx="11376025" cy="748464"/>
          </a:xfrm>
        </p:spPr>
        <p:txBody>
          <a:bodyPr anchor="t" anchorCtr="0"/>
          <a:lstStyle>
            <a:lvl1pPr algn="l">
              <a:defRPr sz="5000">
                <a:solidFill>
                  <a:schemeClr val="bg1"/>
                </a:solidFill>
              </a:defRPr>
            </a:lvl1pPr>
          </a:lstStyle>
          <a:p>
            <a:r>
              <a:rPr lang="en-US" dirty="0"/>
              <a:t>Title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3997" y="5543897"/>
            <a:ext cx="11376026" cy="405383"/>
          </a:xfrm>
        </p:spPr>
        <p:txBody>
          <a:bodyPr>
            <a:noAutofit/>
          </a:bodyPr>
          <a:lstStyle>
            <a:lvl1pPr marL="0" indent="0" algn="l">
              <a:lnSpc>
                <a:spcPct val="150000"/>
              </a:lnSpc>
              <a:spcBef>
                <a:spcPts val="0"/>
              </a:spcBef>
              <a:spcAft>
                <a:spcPts val="0"/>
              </a:spcAft>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Author</a:t>
            </a:r>
          </a:p>
        </p:txBody>
      </p:sp>
      <p:pic>
        <p:nvPicPr>
          <p:cNvPr id="2" name="Picture 1" descr="Logo&#10;&#10;Description automatically generated">
            <a:extLst>
              <a:ext uri="{FF2B5EF4-FFF2-40B4-BE49-F238E27FC236}">
                <a16:creationId xmlns:a16="http://schemas.microsoft.com/office/drawing/2014/main" id="{AD5C02B0-F54F-F5BA-A387-8F76A6DB97D5}"/>
              </a:ext>
            </a:extLst>
          </p:cNvPr>
          <p:cNvPicPr>
            <a:picLocks noChangeAspect="1"/>
          </p:cNvPicPr>
          <p:nvPr userDrawn="1"/>
        </p:nvPicPr>
        <p:blipFill>
          <a:blip r:embed="rId3"/>
          <a:stretch>
            <a:fillRect/>
          </a:stretch>
        </p:blipFill>
        <p:spPr>
          <a:xfrm>
            <a:off x="11080559" y="145645"/>
            <a:ext cx="1208870" cy="960142"/>
          </a:xfrm>
          <a:prstGeom prst="rect">
            <a:avLst/>
          </a:prstGeom>
        </p:spPr>
      </p:pic>
      <p:pic>
        <p:nvPicPr>
          <p:cNvPr id="7" name="Picture 6" descr="A blue circle with white letters and a black background&#10;&#10;Description automatically generated">
            <a:extLst>
              <a:ext uri="{FF2B5EF4-FFF2-40B4-BE49-F238E27FC236}">
                <a16:creationId xmlns:a16="http://schemas.microsoft.com/office/drawing/2014/main" id="{51CFC7E9-D8AF-FF9F-A061-A1315D4875D6}"/>
              </a:ext>
            </a:extLst>
          </p:cNvPr>
          <p:cNvPicPr>
            <a:picLocks noChangeAspect="1"/>
          </p:cNvPicPr>
          <p:nvPr userDrawn="1"/>
        </p:nvPicPr>
        <p:blipFill>
          <a:blip r:embed="rId4"/>
          <a:stretch>
            <a:fillRect/>
          </a:stretch>
        </p:blipFill>
        <p:spPr>
          <a:xfrm>
            <a:off x="118210" y="101216"/>
            <a:ext cx="1014125" cy="960142"/>
          </a:xfrm>
          <a:prstGeom prst="rect">
            <a:avLst/>
          </a:prstGeom>
        </p:spPr>
      </p:pic>
      <p:sp>
        <p:nvSpPr>
          <p:cNvPr id="18" name="Text Placeholder 17">
            <a:extLst>
              <a:ext uri="{FF2B5EF4-FFF2-40B4-BE49-F238E27FC236}">
                <a16:creationId xmlns:a16="http://schemas.microsoft.com/office/drawing/2014/main" id="{530CF145-E799-DAF8-45C3-44F0557E70E7}"/>
              </a:ext>
            </a:extLst>
          </p:cNvPr>
          <p:cNvSpPr>
            <a:spLocks noGrp="1"/>
          </p:cNvSpPr>
          <p:nvPr>
            <p:ph type="body" sz="quarter" idx="10" hasCustomPrompt="1"/>
          </p:nvPr>
        </p:nvSpPr>
        <p:spPr>
          <a:xfrm>
            <a:off x="403225" y="4437063"/>
            <a:ext cx="3171825" cy="647700"/>
          </a:xfrm>
        </p:spPr>
        <p:txBody>
          <a:bodyPr/>
          <a:lstStyle>
            <a:lvl1pPr>
              <a:defRPr sz="3600">
                <a:solidFill>
                  <a:schemeClr val="bg2">
                    <a:lumMod val="75000"/>
                  </a:schemeClr>
                </a:solidFill>
              </a:defRPr>
            </a:lvl1pPr>
            <a:lvl3pPr marL="324000" indent="0">
              <a:buNone/>
              <a:defRPr/>
            </a:lvl3pPr>
          </a:lstStyle>
          <a:p>
            <a:pPr lvl="0"/>
            <a:r>
              <a:rPr lang="en-CH" dirty="0"/>
              <a:t>Subtitle</a:t>
            </a:r>
          </a:p>
        </p:txBody>
      </p:sp>
      <p:sp>
        <p:nvSpPr>
          <p:cNvPr id="20" name="Text Placeholder 19">
            <a:extLst>
              <a:ext uri="{FF2B5EF4-FFF2-40B4-BE49-F238E27FC236}">
                <a16:creationId xmlns:a16="http://schemas.microsoft.com/office/drawing/2014/main" id="{32F3421B-E258-3161-4B1F-A2BF838D41E1}"/>
              </a:ext>
            </a:extLst>
          </p:cNvPr>
          <p:cNvSpPr>
            <a:spLocks noGrp="1"/>
          </p:cNvSpPr>
          <p:nvPr>
            <p:ph type="body" sz="quarter" idx="11" hasCustomPrompt="1"/>
          </p:nvPr>
        </p:nvSpPr>
        <p:spPr>
          <a:xfrm>
            <a:off x="403225" y="6092825"/>
            <a:ext cx="11376025" cy="431800"/>
          </a:xfrm>
        </p:spPr>
        <p:txBody>
          <a:bodyPr anchor="ctr" anchorCtr="0"/>
          <a:lstStyle>
            <a:lvl1pPr>
              <a:defRPr sz="1800">
                <a:solidFill>
                  <a:schemeClr val="bg1"/>
                </a:solidFill>
              </a:defRPr>
            </a:lvl1pPr>
          </a:lstStyle>
          <a:p>
            <a:pPr lvl="0"/>
            <a:r>
              <a:rPr lang="en-GB" dirty="0"/>
              <a:t>Date</a:t>
            </a:r>
            <a:endParaRPr lang="en-CH"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dirty="0"/>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Title | Authors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b="0">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dirty="0"/>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Title | Authors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dirty="0"/>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Title | Authors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05.04.2024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SPSC152 | M. Brugger, E.B. Holzer, R. Steerenberg, J. Bernhard</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dirty="0"/>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Title | Authors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dirty="0"/>
              <a:t>Date</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Title | Authors</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A picture containing venn diagram&#10;&#10;Description automatically generated">
            <a:extLst>
              <a:ext uri="{FF2B5EF4-FFF2-40B4-BE49-F238E27FC236}">
                <a16:creationId xmlns:a16="http://schemas.microsoft.com/office/drawing/2014/main" id="{48225B82-820E-495F-4091-5F3EFB44A957}"/>
              </a:ext>
            </a:extLst>
          </p:cNvPr>
          <p:cNvPicPr>
            <a:picLocks noChangeAspect="1"/>
          </p:cNvPicPr>
          <p:nvPr userDrawn="1"/>
        </p:nvPicPr>
        <p:blipFill>
          <a:blip r:embed="rId24" cstate="screen">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83432" y="6364599"/>
            <a:ext cx="495689" cy="393700"/>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dirty="0"/>
              <a:t>Date</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Title | Authors</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5">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pic>
        <p:nvPicPr>
          <p:cNvPr id="1026" name="Picture 2">
            <a:extLst>
              <a:ext uri="{FF2B5EF4-FFF2-40B4-BE49-F238E27FC236}">
                <a16:creationId xmlns:a16="http://schemas.microsoft.com/office/drawing/2014/main" id="{F470ED9D-78AC-1EB9-E70F-DBFF6AEA6779}"/>
              </a:ext>
            </a:extLst>
          </p:cNvPr>
          <p:cNvPicPr>
            <a:picLocks noChangeAspect="1" noChangeArrowheads="1"/>
          </p:cNvPicPr>
          <p:nvPr userDrawn="1"/>
        </p:nvPicPr>
        <p:blipFill>
          <a:blip r:embed="rId26">
            <a:extLst>
              <a:ext uri="{28A0092B-C50C-407E-A947-70E740481C1C}">
                <a14:useLocalDpi xmlns:a14="http://schemas.microsoft.com/office/drawing/2010/main" val="0"/>
              </a:ext>
            </a:extLst>
          </a:blip>
          <a:srcRect/>
          <a:stretch>
            <a:fillRect/>
          </a:stretch>
        </p:blipFill>
        <p:spPr bwMode="auto">
          <a:xfrm>
            <a:off x="1540908" y="6389211"/>
            <a:ext cx="450914" cy="365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0"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emf"/><Relationship Id="rId1" Type="http://schemas.openxmlformats.org/officeDocument/2006/relationships/slideLayout" Target="../slideLayouts/slideLayout5.xml"/><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hyperlink" Target="https://wrap.cern.ch/dashboard/99357" TargetMode="External"/><Relationship Id="rId4" Type="http://schemas.openxmlformats.org/officeDocument/2006/relationships/image" Target="../media/image23.30"/></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2A859-ECF8-3033-2D69-CBC264ED6DD1}"/>
              </a:ext>
            </a:extLst>
          </p:cNvPr>
          <p:cNvSpPr>
            <a:spLocks noGrp="1"/>
          </p:cNvSpPr>
          <p:nvPr>
            <p:ph type="ctrTitle"/>
          </p:nvPr>
        </p:nvSpPr>
        <p:spPr/>
        <p:txBody>
          <a:bodyPr/>
          <a:lstStyle/>
          <a:p>
            <a:r>
              <a:rPr lang="en-CH" dirty="0"/>
              <a:t>North Area Commissioning</a:t>
            </a:r>
          </a:p>
        </p:txBody>
      </p:sp>
      <p:sp>
        <p:nvSpPr>
          <p:cNvPr id="3" name="Subtitle 2">
            <a:extLst>
              <a:ext uri="{FF2B5EF4-FFF2-40B4-BE49-F238E27FC236}">
                <a16:creationId xmlns:a16="http://schemas.microsoft.com/office/drawing/2014/main" id="{253A5B02-D509-B628-540D-DDAFF7C5585E}"/>
              </a:ext>
            </a:extLst>
          </p:cNvPr>
          <p:cNvSpPr>
            <a:spLocks noGrp="1"/>
          </p:cNvSpPr>
          <p:nvPr>
            <p:ph type="subTitle" idx="1"/>
          </p:nvPr>
        </p:nvSpPr>
        <p:spPr/>
        <p:txBody>
          <a:bodyPr/>
          <a:lstStyle/>
          <a:p>
            <a:r>
              <a:rPr lang="en-CH" dirty="0"/>
              <a:t>L. Nevay on behalf of BE-EA-LE</a:t>
            </a:r>
          </a:p>
        </p:txBody>
      </p:sp>
      <p:sp>
        <p:nvSpPr>
          <p:cNvPr id="4" name="Text Placeholder 3">
            <a:extLst>
              <a:ext uri="{FF2B5EF4-FFF2-40B4-BE49-F238E27FC236}">
                <a16:creationId xmlns:a16="http://schemas.microsoft.com/office/drawing/2014/main" id="{BA30E84F-F3C9-D28C-AE5A-EA9065715C48}"/>
              </a:ext>
            </a:extLst>
          </p:cNvPr>
          <p:cNvSpPr>
            <a:spLocks noGrp="1"/>
          </p:cNvSpPr>
          <p:nvPr>
            <p:ph type="body" sz="quarter" idx="10"/>
          </p:nvPr>
        </p:nvSpPr>
        <p:spPr/>
        <p:txBody>
          <a:bodyPr/>
          <a:lstStyle/>
          <a:p>
            <a:r>
              <a:rPr lang="en-CH" dirty="0"/>
              <a:t>168th EATM</a:t>
            </a:r>
          </a:p>
        </p:txBody>
      </p:sp>
      <p:sp>
        <p:nvSpPr>
          <p:cNvPr id="5" name="Text Placeholder 4">
            <a:extLst>
              <a:ext uri="{FF2B5EF4-FFF2-40B4-BE49-F238E27FC236}">
                <a16:creationId xmlns:a16="http://schemas.microsoft.com/office/drawing/2014/main" id="{D383176A-E944-66C0-43C1-C3359E4D4DB8}"/>
              </a:ext>
            </a:extLst>
          </p:cNvPr>
          <p:cNvSpPr>
            <a:spLocks noGrp="1"/>
          </p:cNvSpPr>
          <p:nvPr>
            <p:ph type="body" sz="quarter" idx="11"/>
          </p:nvPr>
        </p:nvSpPr>
        <p:spPr/>
        <p:txBody>
          <a:bodyPr/>
          <a:lstStyle/>
          <a:p>
            <a:r>
              <a:rPr lang="en-CH" dirty="0"/>
              <a:t>9</a:t>
            </a:r>
            <a:r>
              <a:rPr lang="en-CH" baseline="30000" dirty="0"/>
              <a:t>th</a:t>
            </a:r>
            <a:r>
              <a:rPr lang="en-CH" dirty="0"/>
              <a:t> April 2024</a:t>
            </a:r>
          </a:p>
        </p:txBody>
      </p:sp>
    </p:spTree>
    <p:extLst>
      <p:ext uri="{BB962C8B-B14F-4D97-AF65-F5344CB8AC3E}">
        <p14:creationId xmlns:p14="http://schemas.microsoft.com/office/powerpoint/2010/main" val="4213649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407987" y="1176636"/>
            <a:ext cx="6572221" cy="4930084"/>
          </a:xfrm>
        </p:spPr>
        <p:txBody>
          <a:bodyPr/>
          <a:lstStyle/>
          <a:p>
            <a:r>
              <a:rPr lang="en-US" sz="2000" dirty="0"/>
              <a:t>Very </a:t>
            </a:r>
            <a:r>
              <a:rPr lang="en-US" sz="2000" b="1" dirty="0"/>
              <a:t>smooth commissioning period</a:t>
            </a:r>
            <a:r>
              <a:rPr lang="en-US" sz="2000" dirty="0"/>
              <a:t> that has been well prepared by the equipment groups, no real issues besides minor ones with the BSIs in the beginning that were quickly fixed.</a:t>
            </a:r>
          </a:p>
          <a:p>
            <a:r>
              <a:rPr lang="en-US" sz="2000" dirty="0"/>
              <a:t>Found quite different values for Q2 (</a:t>
            </a:r>
            <a:r>
              <a:rPr lang="en-US" sz="2000" dirty="0">
                <a:latin typeface="Symbol" pitchFamily="2" charset="2"/>
              </a:rPr>
              <a:t>D</a:t>
            </a:r>
            <a:r>
              <a:rPr lang="en-US" sz="2000" dirty="0"/>
              <a:t>18 A) and Q3 during focusing exercise. These are the quadrupoles to </a:t>
            </a:r>
            <a:r>
              <a:rPr lang="en-US" sz="2000" b="1" dirty="0"/>
              <a:t>match P42 to TT20</a:t>
            </a:r>
            <a:r>
              <a:rPr lang="en-US" sz="2000" dirty="0"/>
              <a:t>. With Q2 acting mostly on the horizontal plane, this is something to understand better in the upcoming MDs.</a:t>
            </a:r>
          </a:p>
          <a:p>
            <a:r>
              <a:rPr lang="en-US" sz="2000" dirty="0"/>
              <a:t>Several possible wobbling settings for this year have been checked and tested, always with a good transmission for P42.</a:t>
            </a:r>
          </a:p>
          <a:p>
            <a:r>
              <a:rPr lang="en-US" sz="2000" dirty="0"/>
              <a:t>The overall rate of losses in the lines looks comparable to last year.</a:t>
            </a:r>
            <a:endParaRPr lang="en-CH" sz="2000"/>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US" dirty="0"/>
              <a:t>P42 Beam Commissioning</a:t>
            </a:r>
            <a:endParaRPr lang="en-CH"/>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10" name="Picture 9" descr="A graph with blue dots and a line&#10;&#10;Description automatically generated">
            <a:extLst>
              <a:ext uri="{FF2B5EF4-FFF2-40B4-BE49-F238E27FC236}">
                <a16:creationId xmlns:a16="http://schemas.microsoft.com/office/drawing/2014/main" id="{74182643-B8EB-4373-08AC-3ED7B66D1B48}"/>
              </a:ext>
            </a:extLst>
          </p:cNvPr>
          <p:cNvPicPr>
            <a:picLocks noChangeAspect="1"/>
          </p:cNvPicPr>
          <p:nvPr/>
        </p:nvPicPr>
        <p:blipFill>
          <a:blip r:embed="rId2"/>
          <a:stretch>
            <a:fillRect/>
          </a:stretch>
        </p:blipFill>
        <p:spPr>
          <a:xfrm>
            <a:off x="7543682" y="260648"/>
            <a:ext cx="4597400" cy="2755900"/>
          </a:xfrm>
          <a:prstGeom prst="rect">
            <a:avLst/>
          </a:prstGeom>
        </p:spPr>
      </p:pic>
      <p:pic>
        <p:nvPicPr>
          <p:cNvPr id="12" name="Picture 11" descr="A graph with blue dots and a line&#10;&#10;Description automatically generated">
            <a:extLst>
              <a:ext uri="{FF2B5EF4-FFF2-40B4-BE49-F238E27FC236}">
                <a16:creationId xmlns:a16="http://schemas.microsoft.com/office/drawing/2014/main" id="{0698DE8B-A2C8-ABB5-144E-E332D1B2EF99}"/>
              </a:ext>
            </a:extLst>
          </p:cNvPr>
          <p:cNvPicPr>
            <a:picLocks noChangeAspect="1"/>
          </p:cNvPicPr>
          <p:nvPr/>
        </p:nvPicPr>
        <p:blipFill>
          <a:blip r:embed="rId3"/>
          <a:stretch>
            <a:fillRect/>
          </a:stretch>
        </p:blipFill>
        <p:spPr>
          <a:xfrm>
            <a:off x="7543682" y="3016548"/>
            <a:ext cx="4597400" cy="2768600"/>
          </a:xfrm>
          <a:prstGeom prst="rect">
            <a:avLst/>
          </a:prstGeom>
        </p:spPr>
      </p:pic>
      <p:sp>
        <p:nvSpPr>
          <p:cNvPr id="13" name="TextBox 12">
            <a:extLst>
              <a:ext uri="{FF2B5EF4-FFF2-40B4-BE49-F238E27FC236}">
                <a16:creationId xmlns:a16="http://schemas.microsoft.com/office/drawing/2014/main" id="{D7962E85-1980-D8E8-7E73-073D05DD4BDC}"/>
              </a:ext>
            </a:extLst>
          </p:cNvPr>
          <p:cNvSpPr txBox="1"/>
          <p:nvPr/>
        </p:nvSpPr>
        <p:spPr>
          <a:xfrm>
            <a:off x="8167187" y="474360"/>
            <a:ext cx="1313189" cy="288032"/>
          </a:xfrm>
          <a:prstGeom prst="rect">
            <a:avLst/>
          </a:prstGeom>
          <a:solidFill>
            <a:schemeClr val="bg1"/>
          </a:solidFill>
        </p:spPr>
        <p:txBody>
          <a:bodyPr wrap="square" lIns="0" tIns="0" rIns="0" bIns="0" rtlCol="0">
            <a:spAutoFit/>
          </a:bodyPr>
          <a:lstStyle/>
          <a:p>
            <a:pPr algn="l"/>
            <a:r>
              <a:rPr lang="en-GB" dirty="0" err="1">
                <a:latin typeface="Symbol" pitchFamily="2" charset="2"/>
              </a:rPr>
              <a:t>s</a:t>
            </a:r>
            <a:r>
              <a:rPr lang="en-GB" baseline="-25000" dirty="0" err="1"/>
              <a:t>H</a:t>
            </a:r>
            <a:r>
              <a:rPr lang="en-GB" dirty="0"/>
              <a:t> = 303 µm</a:t>
            </a:r>
          </a:p>
        </p:txBody>
      </p:sp>
      <p:sp>
        <p:nvSpPr>
          <p:cNvPr id="14" name="TextBox 13">
            <a:extLst>
              <a:ext uri="{FF2B5EF4-FFF2-40B4-BE49-F238E27FC236}">
                <a16:creationId xmlns:a16="http://schemas.microsoft.com/office/drawing/2014/main" id="{1E2E1B19-34EE-6E28-40A7-FF84C65E6B2E}"/>
              </a:ext>
            </a:extLst>
          </p:cNvPr>
          <p:cNvSpPr txBox="1"/>
          <p:nvPr/>
        </p:nvSpPr>
        <p:spPr>
          <a:xfrm>
            <a:off x="9984432" y="3599055"/>
            <a:ext cx="1313189" cy="276999"/>
          </a:xfrm>
          <a:prstGeom prst="rect">
            <a:avLst/>
          </a:prstGeom>
          <a:solidFill>
            <a:schemeClr val="bg1"/>
          </a:solidFill>
        </p:spPr>
        <p:txBody>
          <a:bodyPr wrap="square" lIns="0" tIns="0" rIns="0" bIns="0" rtlCol="0">
            <a:spAutoFit/>
          </a:bodyPr>
          <a:lstStyle/>
          <a:p>
            <a:pPr algn="l"/>
            <a:r>
              <a:rPr lang="en-GB" dirty="0" err="1">
                <a:latin typeface="Symbol" pitchFamily="2" charset="2"/>
              </a:rPr>
              <a:t>s</a:t>
            </a:r>
            <a:r>
              <a:rPr lang="en-GB" baseline="-25000" dirty="0" err="1"/>
              <a:t>V</a:t>
            </a:r>
            <a:r>
              <a:rPr lang="en-GB" dirty="0"/>
              <a:t> = 207 µm</a:t>
            </a:r>
          </a:p>
        </p:txBody>
      </p:sp>
      <p:sp>
        <p:nvSpPr>
          <p:cNvPr id="15" name="TextBox 14">
            <a:extLst>
              <a:ext uri="{FF2B5EF4-FFF2-40B4-BE49-F238E27FC236}">
                <a16:creationId xmlns:a16="http://schemas.microsoft.com/office/drawing/2014/main" id="{A4A800B8-305A-0048-5DB4-87BD91ADB51C}"/>
              </a:ext>
            </a:extLst>
          </p:cNvPr>
          <p:cNvSpPr txBox="1"/>
          <p:nvPr/>
        </p:nvSpPr>
        <p:spPr>
          <a:xfrm>
            <a:off x="8436260" y="5829721"/>
            <a:ext cx="3096344" cy="276999"/>
          </a:xfrm>
          <a:prstGeom prst="rect">
            <a:avLst/>
          </a:prstGeom>
          <a:noFill/>
        </p:spPr>
        <p:txBody>
          <a:bodyPr wrap="square" lIns="0" tIns="0" rIns="0" bIns="0" rtlCol="0">
            <a:spAutoFit/>
          </a:bodyPr>
          <a:lstStyle/>
          <a:p>
            <a:pPr algn="l"/>
            <a:r>
              <a:rPr lang="en-GB" dirty="0">
                <a:solidFill>
                  <a:schemeClr val="tx2"/>
                </a:solidFill>
              </a:rPr>
              <a:t>Beam spot on T10 TBIU BBS</a:t>
            </a:r>
          </a:p>
        </p:txBody>
      </p:sp>
      <p:sp>
        <p:nvSpPr>
          <p:cNvPr id="7" name="Footer Placeholder 4">
            <a:extLst>
              <a:ext uri="{FF2B5EF4-FFF2-40B4-BE49-F238E27FC236}">
                <a16:creationId xmlns:a16="http://schemas.microsoft.com/office/drawing/2014/main" id="{C5159117-9C32-7483-CE58-CA7D89C40639}"/>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
        <p:nvSpPr>
          <p:cNvPr id="8" name="Date Placeholder 3">
            <a:extLst>
              <a:ext uri="{FF2B5EF4-FFF2-40B4-BE49-F238E27FC236}">
                <a16:creationId xmlns:a16="http://schemas.microsoft.com/office/drawing/2014/main" id="{4C155392-E022-A66C-FEDC-E04DAE34CD23}"/>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Tree>
    <p:extLst>
      <p:ext uri="{BB962C8B-B14F-4D97-AF65-F5344CB8AC3E}">
        <p14:creationId xmlns:p14="http://schemas.microsoft.com/office/powerpoint/2010/main" val="2524684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407987" y="1176636"/>
            <a:ext cx="7488213" cy="4930084"/>
          </a:xfrm>
        </p:spPr>
        <p:txBody>
          <a:bodyPr/>
          <a:lstStyle/>
          <a:p>
            <a:pPr marL="0" indent="0">
              <a:lnSpc>
                <a:spcPct val="100000"/>
              </a:lnSpc>
              <a:spcBef>
                <a:spcPts val="0"/>
              </a:spcBef>
              <a:buNone/>
            </a:pPr>
            <a:r>
              <a:rPr lang="en-US" sz="2000" dirty="0"/>
              <a:t>Several other tests have been performed during the commissioning period that are relevant to operation for NA62 and the upcoming HIECN3 project</a:t>
            </a:r>
          </a:p>
          <a:p>
            <a:pPr>
              <a:lnSpc>
                <a:spcPct val="100000"/>
              </a:lnSpc>
              <a:spcBef>
                <a:spcPts val="0"/>
              </a:spcBef>
            </a:pPr>
            <a:r>
              <a:rPr lang="en-US" sz="2000" dirty="0"/>
              <a:t>Radiation at the TCC8/ECN3 bridge (collaboration HSE-RP): The full beam was steered at low intensity at the Q20 quadrupole, which is supposed to be the most harmful loss for radiation at the bridge. While the monitor typically does not count anything beyond background, we found 670 µ</a:t>
            </a:r>
            <a:r>
              <a:rPr lang="en-US" sz="2000" dirty="0" err="1"/>
              <a:t>Sv</a:t>
            </a:r>
            <a:r>
              <a:rPr lang="en-US" sz="2000" dirty="0"/>
              <a:t>/h within the spill when we fully hit the magnet. That means losses at this location are most probably in the order of 10</a:t>
            </a:r>
            <a:r>
              <a:rPr lang="en-US" sz="2000" baseline="30000" dirty="0"/>
              <a:t>-4</a:t>
            </a:r>
            <a:r>
              <a:rPr lang="en-US" sz="2000" dirty="0"/>
              <a:t> or lower.</a:t>
            </a:r>
          </a:p>
          <a:p>
            <a:pPr>
              <a:lnSpc>
                <a:spcPct val="100000"/>
              </a:lnSpc>
              <a:spcBef>
                <a:spcPts val="0"/>
              </a:spcBef>
            </a:pPr>
            <a:r>
              <a:rPr lang="en-US" sz="2000" dirty="0"/>
              <a:t>Several quadrupole scans have been done for validation of the P42 optics. Some kick response measurements are still to be performed.</a:t>
            </a:r>
          </a:p>
          <a:p>
            <a:pPr>
              <a:lnSpc>
                <a:spcPct val="100000"/>
              </a:lnSpc>
              <a:spcBef>
                <a:spcPts val="0"/>
              </a:spcBef>
            </a:pPr>
            <a:r>
              <a:rPr lang="en-US" sz="2000" dirty="0"/>
              <a:t>One of the collimators has been hit and heated up by the beam to benchmark the EA FLUKA and ANSYS equipment models (framework of NA-CONS).</a:t>
            </a:r>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US" dirty="0"/>
              <a:t>P42 Beam Commissioning</a:t>
            </a:r>
            <a:endParaRPr lang="en-CH"/>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1" name="Picture 10" descr="A screen shot of a graph&#10;&#10;Description automatically generated">
            <a:extLst>
              <a:ext uri="{FF2B5EF4-FFF2-40B4-BE49-F238E27FC236}">
                <a16:creationId xmlns:a16="http://schemas.microsoft.com/office/drawing/2014/main" id="{D6C69E34-E6D9-5D86-8F08-55EC4E683320}"/>
              </a:ext>
            </a:extLst>
          </p:cNvPr>
          <p:cNvPicPr>
            <a:picLocks noChangeAspect="1"/>
          </p:cNvPicPr>
          <p:nvPr/>
        </p:nvPicPr>
        <p:blipFill rotWithShape="1">
          <a:blip r:embed="rId2"/>
          <a:srcRect l="5819" r="6168" b="11341"/>
          <a:stretch/>
        </p:blipFill>
        <p:spPr>
          <a:xfrm>
            <a:off x="7860851" y="0"/>
            <a:ext cx="4313315" cy="2070402"/>
          </a:xfrm>
          <a:prstGeom prst="rect">
            <a:avLst/>
          </a:prstGeom>
        </p:spPr>
      </p:pic>
      <p:sp>
        <p:nvSpPr>
          <p:cNvPr id="16" name="TextBox 15">
            <a:extLst>
              <a:ext uri="{FF2B5EF4-FFF2-40B4-BE49-F238E27FC236}">
                <a16:creationId xmlns:a16="http://schemas.microsoft.com/office/drawing/2014/main" id="{3249726E-B906-99DA-DCF7-0F51B2D176B4}"/>
              </a:ext>
            </a:extLst>
          </p:cNvPr>
          <p:cNvSpPr txBox="1"/>
          <p:nvPr/>
        </p:nvSpPr>
        <p:spPr>
          <a:xfrm>
            <a:off x="8207154" y="181873"/>
            <a:ext cx="2137318" cy="430887"/>
          </a:xfrm>
          <a:prstGeom prst="rect">
            <a:avLst/>
          </a:prstGeom>
          <a:noFill/>
        </p:spPr>
        <p:txBody>
          <a:bodyPr wrap="square" lIns="0" tIns="0" rIns="0" bIns="0" rtlCol="0">
            <a:spAutoFit/>
          </a:bodyPr>
          <a:lstStyle/>
          <a:p>
            <a:pPr algn="l"/>
            <a:r>
              <a:rPr lang="en-GB" sz="1400" dirty="0"/>
              <a:t>C. </a:t>
            </a:r>
            <a:r>
              <a:rPr lang="en-GB" sz="1400" dirty="0" err="1"/>
              <a:t>Ahdida</a:t>
            </a:r>
            <a:r>
              <a:rPr lang="en-GB" sz="1400" dirty="0"/>
              <a:t> / RP</a:t>
            </a:r>
          </a:p>
          <a:p>
            <a:pPr algn="l"/>
            <a:r>
              <a:rPr lang="en-GB" sz="1400" dirty="0"/>
              <a:t>Radiation at bridge monitor</a:t>
            </a:r>
          </a:p>
        </p:txBody>
      </p:sp>
      <p:pic>
        <p:nvPicPr>
          <p:cNvPr id="18" name="Picture 17" descr="A graph with a red line&#10;&#10;Description automatically generated">
            <a:extLst>
              <a:ext uri="{FF2B5EF4-FFF2-40B4-BE49-F238E27FC236}">
                <a16:creationId xmlns:a16="http://schemas.microsoft.com/office/drawing/2014/main" id="{58C97A94-DD8E-AC58-4C7F-3014F1CE370B}"/>
              </a:ext>
            </a:extLst>
          </p:cNvPr>
          <p:cNvPicPr>
            <a:picLocks noChangeAspect="1"/>
          </p:cNvPicPr>
          <p:nvPr/>
        </p:nvPicPr>
        <p:blipFill>
          <a:blip r:embed="rId3"/>
          <a:stretch>
            <a:fillRect/>
          </a:stretch>
        </p:blipFill>
        <p:spPr>
          <a:xfrm>
            <a:off x="7904046" y="4253084"/>
            <a:ext cx="4226923" cy="1992199"/>
          </a:xfrm>
          <a:prstGeom prst="rect">
            <a:avLst/>
          </a:prstGeom>
        </p:spPr>
      </p:pic>
      <p:pic>
        <p:nvPicPr>
          <p:cNvPr id="1030" name="Picture 6" descr="zoom">
            <a:extLst>
              <a:ext uri="{FF2B5EF4-FFF2-40B4-BE49-F238E27FC236}">
                <a16:creationId xmlns:a16="http://schemas.microsoft.com/office/drawing/2014/main" id="{F0E29F49-8F7E-2E56-908C-09E83F12C1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40" t="15350" r="1192" b="8934"/>
          <a:stretch/>
        </p:blipFill>
        <p:spPr bwMode="auto">
          <a:xfrm>
            <a:off x="7845741" y="2156881"/>
            <a:ext cx="4226923" cy="199219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1A4DF311-EA40-D215-FDDF-82A797243CAA}"/>
              </a:ext>
            </a:extLst>
          </p:cNvPr>
          <p:cNvSpPr txBox="1"/>
          <p:nvPr/>
        </p:nvSpPr>
        <p:spPr>
          <a:xfrm>
            <a:off x="11108731" y="2321453"/>
            <a:ext cx="963933" cy="215444"/>
          </a:xfrm>
          <a:prstGeom prst="rect">
            <a:avLst/>
          </a:prstGeom>
          <a:noFill/>
        </p:spPr>
        <p:txBody>
          <a:bodyPr wrap="square" lIns="0" tIns="0" rIns="0" bIns="0" rtlCol="0">
            <a:spAutoFit/>
          </a:bodyPr>
          <a:lstStyle/>
          <a:p>
            <a:pPr algn="l"/>
            <a:r>
              <a:rPr lang="en-GB" sz="1400" dirty="0"/>
              <a:t>P42 BLMs</a:t>
            </a:r>
          </a:p>
        </p:txBody>
      </p:sp>
      <p:sp>
        <p:nvSpPr>
          <p:cNvPr id="21" name="TextBox 20">
            <a:extLst>
              <a:ext uri="{FF2B5EF4-FFF2-40B4-BE49-F238E27FC236}">
                <a16:creationId xmlns:a16="http://schemas.microsoft.com/office/drawing/2014/main" id="{C951A3B3-1F97-2B87-2CBF-BAE688895CAD}"/>
              </a:ext>
            </a:extLst>
          </p:cNvPr>
          <p:cNvSpPr txBox="1"/>
          <p:nvPr/>
        </p:nvSpPr>
        <p:spPr>
          <a:xfrm>
            <a:off x="9171087" y="5373216"/>
            <a:ext cx="1728192" cy="430887"/>
          </a:xfrm>
          <a:prstGeom prst="rect">
            <a:avLst/>
          </a:prstGeom>
          <a:noFill/>
        </p:spPr>
        <p:txBody>
          <a:bodyPr wrap="square" lIns="0" tIns="0" rIns="0" bIns="0" rtlCol="0">
            <a:spAutoFit/>
          </a:bodyPr>
          <a:lstStyle/>
          <a:p>
            <a:pPr algn="l"/>
            <a:r>
              <a:rPr lang="en-GB" sz="1400" dirty="0"/>
              <a:t>Temperature Collimator 286 in P42</a:t>
            </a:r>
          </a:p>
        </p:txBody>
      </p:sp>
      <p:sp>
        <p:nvSpPr>
          <p:cNvPr id="7" name="Footer Placeholder 4">
            <a:extLst>
              <a:ext uri="{FF2B5EF4-FFF2-40B4-BE49-F238E27FC236}">
                <a16:creationId xmlns:a16="http://schemas.microsoft.com/office/drawing/2014/main" id="{2057FF45-38DB-5398-0DF5-8AA9A9F9BCBC}"/>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
        <p:nvSpPr>
          <p:cNvPr id="8" name="Date Placeholder 3">
            <a:extLst>
              <a:ext uri="{FF2B5EF4-FFF2-40B4-BE49-F238E27FC236}">
                <a16:creationId xmlns:a16="http://schemas.microsoft.com/office/drawing/2014/main" id="{F8FEBDA8-4416-8E84-4D0A-5D3439110D80}"/>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Tree>
    <p:extLst>
      <p:ext uri="{BB962C8B-B14F-4D97-AF65-F5344CB8AC3E}">
        <p14:creationId xmlns:p14="http://schemas.microsoft.com/office/powerpoint/2010/main" val="1912166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407987" y="1176636"/>
            <a:ext cx="6840141" cy="4930084"/>
          </a:xfrm>
        </p:spPr>
        <p:txBody>
          <a:bodyPr/>
          <a:lstStyle/>
          <a:p>
            <a:pPr>
              <a:lnSpc>
                <a:spcPct val="100000"/>
              </a:lnSpc>
              <a:spcBef>
                <a:spcPts val="0"/>
              </a:spcBef>
            </a:pPr>
            <a:r>
              <a:rPr lang="en-US" sz="2000" dirty="0"/>
              <a:t>Beam commissioning for K12 also went rather smooth. </a:t>
            </a:r>
          </a:p>
          <a:p>
            <a:pPr>
              <a:lnSpc>
                <a:spcPct val="100000"/>
              </a:lnSpc>
              <a:spcBef>
                <a:spcPts val="0"/>
              </a:spcBef>
            </a:pPr>
            <a:r>
              <a:rPr lang="en-US" sz="2000" dirty="0"/>
              <a:t>One issue was the coincidence/threshold settings of the FISC scanners, which has been solved before Easter.</a:t>
            </a:r>
          </a:p>
          <a:p>
            <a:pPr>
              <a:lnSpc>
                <a:spcPct val="100000"/>
              </a:lnSpc>
              <a:spcBef>
                <a:spcPts val="0"/>
              </a:spcBef>
            </a:pPr>
            <a:r>
              <a:rPr lang="en-US" sz="2000" dirty="0"/>
              <a:t>The </a:t>
            </a:r>
            <a:r>
              <a:rPr lang="en-US" sz="2000" b="1" dirty="0"/>
              <a:t>beam is ready for NA62 </a:t>
            </a:r>
            <a:r>
              <a:rPr lang="en-US" sz="2000" dirty="0"/>
              <a:t>and has been already given to the users, waiting for further feedback (mostly position in GTKs, CEDAR alignment).</a:t>
            </a:r>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US" dirty="0"/>
              <a:t>K12 Beam Commissioning</a:t>
            </a:r>
            <a:endParaRPr lang="en-CH"/>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3074" name="Picture 2" descr="zoom">
            <a:extLst>
              <a:ext uri="{FF2B5EF4-FFF2-40B4-BE49-F238E27FC236}">
                <a16:creationId xmlns:a16="http://schemas.microsoft.com/office/drawing/2014/main" id="{F8C6F1D8-39E6-A2E8-05E2-F8FF3DA345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4750" b="6994"/>
          <a:stretch/>
        </p:blipFill>
        <p:spPr bwMode="auto">
          <a:xfrm>
            <a:off x="3434515" y="3311419"/>
            <a:ext cx="3458612" cy="26548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zoom">
            <a:extLst>
              <a:ext uri="{FF2B5EF4-FFF2-40B4-BE49-F238E27FC236}">
                <a16:creationId xmlns:a16="http://schemas.microsoft.com/office/drawing/2014/main" id="{0E331470-3B80-DC54-84BB-B3B5EBD8310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051" b="9051"/>
          <a:stretch/>
        </p:blipFill>
        <p:spPr bwMode="auto">
          <a:xfrm>
            <a:off x="7445266" y="1440264"/>
            <a:ext cx="4427506" cy="452604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zoom">
            <a:extLst>
              <a:ext uri="{FF2B5EF4-FFF2-40B4-BE49-F238E27FC236}">
                <a16:creationId xmlns:a16="http://schemas.microsoft.com/office/drawing/2014/main" id="{39788BC1-EC70-2826-DE5E-9718DAE1A73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112" r="33531" b="9050"/>
          <a:stretch/>
        </p:blipFill>
        <p:spPr bwMode="auto">
          <a:xfrm>
            <a:off x="623392" y="3311419"/>
            <a:ext cx="2574376" cy="272659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6EFD2E6-D2D7-84E4-89D3-3274CC66C8E1}"/>
              </a:ext>
            </a:extLst>
          </p:cNvPr>
          <p:cNvSpPr txBox="1"/>
          <p:nvPr/>
        </p:nvSpPr>
        <p:spPr>
          <a:xfrm>
            <a:off x="3375286" y="5998998"/>
            <a:ext cx="3222948" cy="215444"/>
          </a:xfrm>
          <a:prstGeom prst="rect">
            <a:avLst/>
          </a:prstGeom>
          <a:noFill/>
        </p:spPr>
        <p:txBody>
          <a:bodyPr wrap="square" lIns="0" tIns="0" rIns="0" bIns="0" rtlCol="0">
            <a:spAutoFit/>
          </a:bodyPr>
          <a:lstStyle/>
          <a:p>
            <a:pPr algn="l"/>
            <a:r>
              <a:rPr lang="en-GB" sz="1400" dirty="0"/>
              <a:t>FISC coincidence before and after tuning</a:t>
            </a:r>
          </a:p>
        </p:txBody>
      </p:sp>
      <p:sp>
        <p:nvSpPr>
          <p:cNvPr id="8" name="TextBox 7">
            <a:extLst>
              <a:ext uri="{FF2B5EF4-FFF2-40B4-BE49-F238E27FC236}">
                <a16:creationId xmlns:a16="http://schemas.microsoft.com/office/drawing/2014/main" id="{81269EC5-30D8-913C-604A-DFCF8A928DB4}"/>
              </a:ext>
            </a:extLst>
          </p:cNvPr>
          <p:cNvSpPr txBox="1"/>
          <p:nvPr/>
        </p:nvSpPr>
        <p:spPr>
          <a:xfrm>
            <a:off x="8494356" y="5992912"/>
            <a:ext cx="2329326" cy="215444"/>
          </a:xfrm>
          <a:prstGeom prst="rect">
            <a:avLst/>
          </a:prstGeom>
          <a:noFill/>
        </p:spPr>
        <p:txBody>
          <a:bodyPr wrap="square" lIns="0" tIns="0" rIns="0" bIns="0" rtlCol="0">
            <a:spAutoFit/>
          </a:bodyPr>
          <a:lstStyle/>
          <a:p>
            <a:pPr algn="l"/>
            <a:r>
              <a:rPr lang="en-GB" sz="1400" dirty="0"/>
              <a:t>K12 beam spot end of ECN3</a:t>
            </a:r>
          </a:p>
        </p:txBody>
      </p:sp>
      <p:cxnSp>
        <p:nvCxnSpPr>
          <p:cNvPr id="10" name="Straight Arrow Connector 9">
            <a:extLst>
              <a:ext uri="{FF2B5EF4-FFF2-40B4-BE49-F238E27FC236}">
                <a16:creationId xmlns:a16="http://schemas.microsoft.com/office/drawing/2014/main" id="{52F7A233-74A2-979C-0AB2-93124B19C956}"/>
              </a:ext>
            </a:extLst>
          </p:cNvPr>
          <p:cNvCxnSpPr/>
          <p:nvPr/>
        </p:nvCxnSpPr>
        <p:spPr>
          <a:xfrm>
            <a:off x="2655286" y="4710888"/>
            <a:ext cx="1440000"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51964615-DBB5-3329-4067-9D10428D242C}"/>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11" name="Footer Placeholder 4">
            <a:extLst>
              <a:ext uri="{FF2B5EF4-FFF2-40B4-BE49-F238E27FC236}">
                <a16:creationId xmlns:a16="http://schemas.microsoft.com/office/drawing/2014/main" id="{B3098EA9-F9D1-915F-4B95-658DBAFC5B59}"/>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3375305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66F7BF-8B7F-7D44-F5DC-E921C19CFCBA}"/>
              </a:ext>
            </a:extLst>
          </p:cNvPr>
          <p:cNvSpPr>
            <a:spLocks noGrp="1"/>
          </p:cNvSpPr>
          <p:nvPr>
            <p:ph idx="1"/>
          </p:nvPr>
        </p:nvSpPr>
        <p:spPr>
          <a:xfrm>
            <a:off x="407989" y="1592263"/>
            <a:ext cx="9576443" cy="4608512"/>
          </a:xfrm>
        </p:spPr>
        <p:txBody>
          <a:bodyPr/>
          <a:lstStyle/>
          <a:p>
            <a:r>
              <a:rPr lang="en-GB" dirty="0"/>
              <a:t>North Area lines fully commissioned and ready for physics</a:t>
            </a:r>
          </a:p>
          <a:p>
            <a:r>
              <a:rPr lang="en-GB" dirty="0"/>
              <a:t>Systematic studies of beam parameters to validate and improve</a:t>
            </a:r>
          </a:p>
          <a:p>
            <a:r>
              <a:rPr lang="en-GB" dirty="0"/>
              <a:t>Tuning procedures for each line revised and updated</a:t>
            </a:r>
          </a:p>
          <a:p>
            <a:r>
              <a:rPr lang="en-GB" dirty="0"/>
              <a:t>A huge thanks to all the teams involved in getting the North Area ready for physics and for supporting the beam commissioning</a:t>
            </a:r>
          </a:p>
          <a:p>
            <a:r>
              <a:rPr lang="en-GB" dirty="0"/>
              <a:t>Thank you to the SPS and OP teams for flexibility helping us make the most of the beam time even when there were unexpected downtimes</a:t>
            </a:r>
          </a:p>
          <a:p>
            <a:r>
              <a:rPr lang="en-GB" dirty="0"/>
              <a:t>Let’s do some physics!</a:t>
            </a:r>
          </a:p>
        </p:txBody>
      </p:sp>
      <p:sp>
        <p:nvSpPr>
          <p:cNvPr id="3" name="Title 2">
            <a:extLst>
              <a:ext uri="{FF2B5EF4-FFF2-40B4-BE49-F238E27FC236}">
                <a16:creationId xmlns:a16="http://schemas.microsoft.com/office/drawing/2014/main" id="{5A5A5F5B-5120-B0FF-A55C-82639AEF819C}"/>
              </a:ext>
            </a:extLst>
          </p:cNvPr>
          <p:cNvSpPr>
            <a:spLocks noGrp="1"/>
          </p:cNvSpPr>
          <p:nvPr>
            <p:ph type="title"/>
          </p:nvPr>
        </p:nvSpPr>
        <p:spPr/>
        <p:txBody>
          <a:bodyPr/>
          <a:lstStyle/>
          <a:p>
            <a:r>
              <a:rPr lang="en-GB" dirty="0"/>
              <a:t>Summary</a:t>
            </a:r>
          </a:p>
        </p:txBody>
      </p:sp>
      <p:sp>
        <p:nvSpPr>
          <p:cNvPr id="6" name="Slide Number Placeholder 5">
            <a:extLst>
              <a:ext uri="{FF2B5EF4-FFF2-40B4-BE49-F238E27FC236}">
                <a16:creationId xmlns:a16="http://schemas.microsoft.com/office/drawing/2014/main" id="{CDC682C4-A997-C45D-4F4E-C80F6CEFDC5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Footer Placeholder 4">
            <a:extLst>
              <a:ext uri="{FF2B5EF4-FFF2-40B4-BE49-F238E27FC236}">
                <a16:creationId xmlns:a16="http://schemas.microsoft.com/office/drawing/2014/main" id="{8085ED2B-2607-3E84-6D88-F4984FC3B6A7}"/>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
        <p:nvSpPr>
          <p:cNvPr id="5" name="Date Placeholder 3">
            <a:extLst>
              <a:ext uri="{FF2B5EF4-FFF2-40B4-BE49-F238E27FC236}">
                <a16:creationId xmlns:a16="http://schemas.microsoft.com/office/drawing/2014/main" id="{45728DD4-22C1-E229-D4D8-6F5EEB5E798F}"/>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Tree>
    <p:extLst>
      <p:ext uri="{BB962C8B-B14F-4D97-AF65-F5344CB8AC3E}">
        <p14:creationId xmlns:p14="http://schemas.microsoft.com/office/powerpoint/2010/main" val="3636323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9618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237926" y="1075517"/>
            <a:ext cx="7149564" cy="4608512"/>
          </a:xfrm>
        </p:spPr>
        <p:txBody>
          <a:bodyPr/>
          <a:lstStyle/>
          <a:p>
            <a:r>
              <a:rPr lang="en-CH" sz="1800" dirty="0"/>
              <a:t>North Area beam commissioning was from Tuesday 26</a:t>
            </a:r>
            <a:r>
              <a:rPr lang="en-CH" sz="1800" baseline="30000" dirty="0"/>
              <a:t>th</a:t>
            </a:r>
            <a:r>
              <a:rPr lang="en-CH" sz="1800" dirty="0"/>
              <a:t> March → Wednesday 10</a:t>
            </a:r>
            <a:r>
              <a:rPr lang="en-CH" sz="1800" baseline="30000" dirty="0"/>
              <a:t>th</a:t>
            </a:r>
            <a:r>
              <a:rPr lang="en-CH" sz="1800" dirty="0"/>
              <a:t> April</a:t>
            </a:r>
          </a:p>
          <a:p>
            <a:pPr lvl="1"/>
            <a:r>
              <a:rPr lang="en-CH" sz="1400" dirty="0"/>
              <a:t>in fact, the SPS was ready a little early and we started on Saturday 23</a:t>
            </a:r>
            <a:r>
              <a:rPr lang="en-CH" sz="1400" baseline="30000" dirty="0"/>
              <a:t>rd</a:t>
            </a:r>
            <a:r>
              <a:rPr lang="en-CH" sz="1400" dirty="0"/>
              <a:t> March</a:t>
            </a:r>
          </a:p>
          <a:p>
            <a:r>
              <a:rPr lang="en-CH" sz="1800" dirty="0"/>
              <a:t>The period for beam commissioning was slightly longer than 2023</a:t>
            </a:r>
          </a:p>
          <a:p>
            <a:r>
              <a:rPr lang="en-CH" sz="1800" dirty="0"/>
              <a:t>Beam commissioning finished yesterday and offered one day as MD time as no user was interested to take the beam earlier</a:t>
            </a:r>
          </a:p>
          <a:p>
            <a:r>
              <a:rPr lang="en-CH" sz="1800" dirty="0"/>
              <a:t>Majority of commissioning was done on weekends and holidays</a:t>
            </a:r>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CH" dirty="0"/>
              <a:t>Introduction</a:t>
            </a:r>
          </a:p>
        </p:txBody>
      </p:sp>
      <p:sp>
        <p:nvSpPr>
          <p:cNvPr id="4" name="Date Placeholder 3">
            <a:extLst>
              <a:ext uri="{FF2B5EF4-FFF2-40B4-BE49-F238E27FC236}">
                <a16:creationId xmlns:a16="http://schemas.microsoft.com/office/drawing/2014/main" id="{6441F707-3B78-E2AD-E5BC-F73A95365C1D}"/>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5" name="Footer Placeholder 4">
            <a:extLst>
              <a:ext uri="{FF2B5EF4-FFF2-40B4-BE49-F238E27FC236}">
                <a16:creationId xmlns:a16="http://schemas.microsoft.com/office/drawing/2014/main" id="{AF58E6C2-B235-5EC4-FCAF-FA7376954A09}"/>
              </a:ext>
            </a:extLst>
          </p:cNvPr>
          <p:cNvSpPr>
            <a:spLocks noGrp="1"/>
          </p:cNvSpPr>
          <p:nvPr>
            <p:ph type="ftr" sz="quarter" idx="11"/>
          </p:nvPr>
        </p:nvSpPr>
        <p:spPr/>
        <p:txBody>
          <a:bodyPr/>
          <a:lstStyle/>
          <a:p>
            <a:r>
              <a:rPr lang="en-US" dirty="0"/>
              <a:t>North Area Commissioning | L. Nevay on behalf of BE-EA-LE</a:t>
            </a:r>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2</a:t>
            </a:fld>
            <a:endParaRPr lang="en-US" dirty="0"/>
          </a:p>
        </p:txBody>
      </p:sp>
      <p:graphicFrame>
        <p:nvGraphicFramePr>
          <p:cNvPr id="7" name="Table 6">
            <a:extLst>
              <a:ext uri="{FF2B5EF4-FFF2-40B4-BE49-F238E27FC236}">
                <a16:creationId xmlns:a16="http://schemas.microsoft.com/office/drawing/2014/main" id="{7DD981E6-8543-0F70-8E1E-4A7198F0DEA1}"/>
              </a:ext>
            </a:extLst>
          </p:cNvPr>
          <p:cNvGraphicFramePr>
            <a:graphicFrameLocks noGrp="1"/>
          </p:cNvGraphicFramePr>
          <p:nvPr>
            <p:extLst>
              <p:ext uri="{D42A27DB-BD31-4B8C-83A1-F6EECF244321}">
                <p14:modId xmlns:p14="http://schemas.microsoft.com/office/powerpoint/2010/main" val="2132235207"/>
              </p:ext>
            </p:extLst>
          </p:nvPr>
        </p:nvGraphicFramePr>
        <p:xfrm>
          <a:off x="623392" y="3966453"/>
          <a:ext cx="8128001" cy="1854200"/>
        </p:xfrm>
        <a:graphic>
          <a:graphicData uri="http://schemas.openxmlformats.org/drawingml/2006/table">
            <a:tbl>
              <a:tblPr firstRow="1" bandRow="1">
                <a:tableStyleId>{2D5ABB26-0587-4C30-8999-92F81FD0307C}</a:tableStyleId>
              </a:tblPr>
              <a:tblGrid>
                <a:gridCol w="1161143">
                  <a:extLst>
                    <a:ext uri="{9D8B030D-6E8A-4147-A177-3AD203B41FA5}">
                      <a16:colId xmlns:a16="http://schemas.microsoft.com/office/drawing/2014/main" val="1056220539"/>
                    </a:ext>
                  </a:extLst>
                </a:gridCol>
                <a:gridCol w="1161143">
                  <a:extLst>
                    <a:ext uri="{9D8B030D-6E8A-4147-A177-3AD203B41FA5}">
                      <a16:colId xmlns:a16="http://schemas.microsoft.com/office/drawing/2014/main" val="2238320423"/>
                    </a:ext>
                  </a:extLst>
                </a:gridCol>
                <a:gridCol w="1161143">
                  <a:extLst>
                    <a:ext uri="{9D8B030D-6E8A-4147-A177-3AD203B41FA5}">
                      <a16:colId xmlns:a16="http://schemas.microsoft.com/office/drawing/2014/main" val="918903365"/>
                    </a:ext>
                  </a:extLst>
                </a:gridCol>
                <a:gridCol w="1161143">
                  <a:extLst>
                    <a:ext uri="{9D8B030D-6E8A-4147-A177-3AD203B41FA5}">
                      <a16:colId xmlns:a16="http://schemas.microsoft.com/office/drawing/2014/main" val="4089444697"/>
                    </a:ext>
                  </a:extLst>
                </a:gridCol>
                <a:gridCol w="1161143">
                  <a:extLst>
                    <a:ext uri="{9D8B030D-6E8A-4147-A177-3AD203B41FA5}">
                      <a16:colId xmlns:a16="http://schemas.microsoft.com/office/drawing/2014/main" val="811920565"/>
                    </a:ext>
                  </a:extLst>
                </a:gridCol>
                <a:gridCol w="1161143">
                  <a:extLst>
                    <a:ext uri="{9D8B030D-6E8A-4147-A177-3AD203B41FA5}">
                      <a16:colId xmlns:a16="http://schemas.microsoft.com/office/drawing/2014/main" val="1837806698"/>
                    </a:ext>
                  </a:extLst>
                </a:gridCol>
                <a:gridCol w="1161143">
                  <a:extLst>
                    <a:ext uri="{9D8B030D-6E8A-4147-A177-3AD203B41FA5}">
                      <a16:colId xmlns:a16="http://schemas.microsoft.com/office/drawing/2014/main" val="1874234320"/>
                    </a:ext>
                  </a:extLst>
                </a:gridCol>
              </a:tblGrid>
              <a:tr h="370840">
                <a:tc>
                  <a:txBody>
                    <a:bodyPr/>
                    <a:lstStyle/>
                    <a:p>
                      <a:pPr algn="ctr"/>
                      <a:r>
                        <a:rPr lang="en-GB" sz="1800" baseline="30000" dirty="0">
                          <a:solidFill>
                            <a:schemeClr val="accent6">
                              <a:lumMod val="60000"/>
                              <a:lumOff val="40000"/>
                            </a:schemeClr>
                          </a:solidFill>
                        </a:rPr>
                        <a:t>Monday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Tuesday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Wednesday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Thursday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Friday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Saturday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800" baseline="30000" dirty="0">
                          <a:solidFill>
                            <a:schemeClr val="accent6">
                              <a:lumMod val="60000"/>
                              <a:lumOff val="40000"/>
                            </a:schemeClr>
                          </a:solidFill>
                        </a:rPr>
                        <a:t>Sunday</a:t>
                      </a:r>
                    </a:p>
                  </a:txBody>
                  <a:tcPr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504228927"/>
                  </a:ext>
                </a:extLst>
              </a:tr>
              <a:tr h="370840">
                <a:tc>
                  <a:txBody>
                    <a:bodyPr/>
                    <a:lstStyle/>
                    <a:p>
                      <a:r>
                        <a:rPr lang="en-GB" sz="1800" baseline="30000" dirty="0">
                          <a:solidFill>
                            <a:schemeClr val="bg1"/>
                          </a:solidFill>
                        </a:rPr>
                        <a:t>18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19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r>
                        <a:rPr lang="en-GB" sz="1800" baseline="30000" dirty="0">
                          <a:solidFill>
                            <a:schemeClr val="bg1"/>
                          </a:solidFill>
                        </a:rPr>
                        <a:t>24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406654504"/>
                  </a:ext>
                </a:extLst>
              </a:tr>
              <a:tr h="370840">
                <a:tc>
                  <a:txBody>
                    <a:bodyPr/>
                    <a:lstStyle/>
                    <a:p>
                      <a:r>
                        <a:rPr lang="en-GB" sz="1800" baseline="30000" dirty="0">
                          <a:solidFill>
                            <a:schemeClr val="bg1"/>
                          </a:solidFill>
                        </a:rPr>
                        <a:t>25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30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r>
                        <a:rPr lang="en-GB" sz="1800" baseline="30000" dirty="0">
                          <a:solidFill>
                            <a:schemeClr val="bg1"/>
                          </a:solidFill>
                        </a:rPr>
                        <a:t>31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872881837"/>
                  </a:ext>
                </a:extLst>
              </a:tr>
              <a:tr h="370840">
                <a:tc>
                  <a:txBody>
                    <a:bodyPr/>
                    <a:lstStyle/>
                    <a:p>
                      <a:r>
                        <a:rPr lang="en-GB" sz="1800" baseline="30000" dirty="0">
                          <a:solidFill>
                            <a:schemeClr val="bg1"/>
                          </a:solidFill>
                        </a:rPr>
                        <a:t>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r>
                        <a:rPr lang="en-GB" sz="1800" baseline="30000" dirty="0">
                          <a:solidFill>
                            <a:schemeClr val="bg1"/>
                          </a:solidFill>
                        </a:rPr>
                        <a:t>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78176977"/>
                  </a:ext>
                </a:extLst>
              </a:tr>
              <a:tr h="370840">
                <a:tc>
                  <a:txBody>
                    <a:bodyPr/>
                    <a:lstStyle/>
                    <a:p>
                      <a:r>
                        <a:rPr lang="en-GB" sz="1800" baseline="30000" dirty="0">
                          <a:solidFill>
                            <a:schemeClr val="bg1"/>
                          </a:solidFill>
                        </a:rPr>
                        <a:t>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10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11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12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r>
                        <a:rPr lang="en-GB" sz="1800" baseline="30000" dirty="0">
                          <a:solidFill>
                            <a:schemeClr val="bg1"/>
                          </a:solidFill>
                        </a:rPr>
                        <a:t>13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r>
                        <a:rPr lang="en-GB" sz="1800" baseline="30000" dirty="0">
                          <a:solidFill>
                            <a:schemeClr val="bg1"/>
                          </a:solidFill>
                        </a:rPr>
                        <a:t>14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98843873"/>
                  </a:ext>
                </a:extLst>
              </a:tr>
            </a:tbl>
          </a:graphicData>
        </a:graphic>
      </p:graphicFrame>
      <p:sp>
        <p:nvSpPr>
          <p:cNvPr id="14" name="Right Arrow 13">
            <a:extLst>
              <a:ext uri="{FF2B5EF4-FFF2-40B4-BE49-F238E27FC236}">
                <a16:creationId xmlns:a16="http://schemas.microsoft.com/office/drawing/2014/main" id="{70BF2315-F8F5-840E-FA94-8DCCE36497E9}"/>
              </a:ext>
            </a:extLst>
          </p:cNvPr>
          <p:cNvSpPr/>
          <p:nvPr/>
        </p:nvSpPr>
        <p:spPr>
          <a:xfrm>
            <a:off x="6501256" y="4532744"/>
            <a:ext cx="2088232" cy="153789"/>
          </a:xfrm>
          <a:prstGeom prst="rightArrow">
            <a:avLst>
              <a:gd name="adj1" fmla="val 16212"/>
              <a:gd name="adj2" fmla="val 86268"/>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B01F3D5F-F5BC-16F7-D16E-5E9F31759308}"/>
              </a:ext>
            </a:extLst>
          </p:cNvPr>
          <p:cNvCxnSpPr>
            <a:cxnSpLocks/>
          </p:cNvCxnSpPr>
          <p:nvPr/>
        </p:nvCxnSpPr>
        <p:spPr>
          <a:xfrm>
            <a:off x="2927648" y="4974565"/>
            <a:ext cx="2376264"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746A5E6-019A-16A8-1208-6A057E6FBF71}"/>
              </a:ext>
            </a:extLst>
          </p:cNvPr>
          <p:cNvCxnSpPr>
            <a:cxnSpLocks/>
          </p:cNvCxnSpPr>
          <p:nvPr/>
        </p:nvCxnSpPr>
        <p:spPr>
          <a:xfrm>
            <a:off x="1775520" y="5334605"/>
            <a:ext cx="1152128"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19" name="Right Arrow 18">
            <a:extLst>
              <a:ext uri="{FF2B5EF4-FFF2-40B4-BE49-F238E27FC236}">
                <a16:creationId xmlns:a16="http://schemas.microsoft.com/office/drawing/2014/main" id="{9420DE51-1FF5-4F9E-2047-ECE200BC0C53}"/>
              </a:ext>
            </a:extLst>
          </p:cNvPr>
          <p:cNvSpPr/>
          <p:nvPr/>
        </p:nvSpPr>
        <p:spPr>
          <a:xfrm>
            <a:off x="767408" y="5616890"/>
            <a:ext cx="2717820" cy="153789"/>
          </a:xfrm>
          <a:prstGeom prst="rightArrow">
            <a:avLst>
              <a:gd name="adj1" fmla="val 16212"/>
              <a:gd name="adj2" fmla="val 86268"/>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A screenshot of a computer&#10;&#10;Description automatically generated">
            <a:extLst>
              <a:ext uri="{FF2B5EF4-FFF2-40B4-BE49-F238E27FC236}">
                <a16:creationId xmlns:a16="http://schemas.microsoft.com/office/drawing/2014/main" id="{CE0E752B-308C-BABD-8B6D-3D97FB6755A9}"/>
              </a:ext>
            </a:extLst>
          </p:cNvPr>
          <p:cNvPicPr>
            <a:picLocks noChangeAspect="1"/>
          </p:cNvPicPr>
          <p:nvPr/>
        </p:nvPicPr>
        <p:blipFill>
          <a:blip r:embed="rId2"/>
          <a:stretch>
            <a:fillRect/>
          </a:stretch>
        </p:blipFill>
        <p:spPr>
          <a:xfrm>
            <a:off x="7536160" y="178752"/>
            <a:ext cx="4427612" cy="3318016"/>
          </a:xfrm>
          <a:prstGeom prst="rect">
            <a:avLst/>
          </a:prstGeom>
        </p:spPr>
      </p:pic>
      <p:cxnSp>
        <p:nvCxnSpPr>
          <p:cNvPr id="8" name="Straight Connector 7">
            <a:extLst>
              <a:ext uri="{FF2B5EF4-FFF2-40B4-BE49-F238E27FC236}">
                <a16:creationId xmlns:a16="http://schemas.microsoft.com/office/drawing/2014/main" id="{DD3AE9B0-E196-4260-AD28-32B224052C74}"/>
              </a:ext>
            </a:extLst>
          </p:cNvPr>
          <p:cNvCxnSpPr>
            <a:cxnSpLocks/>
          </p:cNvCxnSpPr>
          <p:nvPr/>
        </p:nvCxnSpPr>
        <p:spPr>
          <a:xfrm>
            <a:off x="767408" y="4970063"/>
            <a:ext cx="21602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82622D6-BCFA-1502-4FB9-AD5E42174377}"/>
              </a:ext>
            </a:extLst>
          </p:cNvPr>
          <p:cNvCxnSpPr>
            <a:cxnSpLocks/>
          </p:cNvCxnSpPr>
          <p:nvPr/>
        </p:nvCxnSpPr>
        <p:spPr>
          <a:xfrm>
            <a:off x="5303912" y="4979067"/>
            <a:ext cx="3285576" cy="0"/>
          </a:xfrm>
          <a:prstGeom prst="line">
            <a:avLst/>
          </a:prstGeom>
          <a:ln w="28575">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4744A92-EABB-17F0-FC5E-FB39B990C8BF}"/>
              </a:ext>
            </a:extLst>
          </p:cNvPr>
          <p:cNvCxnSpPr>
            <a:cxnSpLocks/>
          </p:cNvCxnSpPr>
          <p:nvPr/>
        </p:nvCxnSpPr>
        <p:spPr>
          <a:xfrm>
            <a:off x="767408" y="5334605"/>
            <a:ext cx="1008112" cy="0"/>
          </a:xfrm>
          <a:prstGeom prst="line">
            <a:avLst/>
          </a:prstGeom>
          <a:ln w="28575">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B37DEB5-56A7-62F0-23DA-2938993E0B55}"/>
              </a:ext>
            </a:extLst>
          </p:cNvPr>
          <p:cNvCxnSpPr>
            <a:cxnSpLocks/>
          </p:cNvCxnSpPr>
          <p:nvPr/>
        </p:nvCxnSpPr>
        <p:spPr>
          <a:xfrm>
            <a:off x="2927648" y="5329118"/>
            <a:ext cx="1188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BC6E56D-48DD-AE8A-924F-FF25CBDF5576}"/>
              </a:ext>
            </a:extLst>
          </p:cNvPr>
          <p:cNvCxnSpPr>
            <a:cxnSpLocks/>
          </p:cNvCxnSpPr>
          <p:nvPr/>
        </p:nvCxnSpPr>
        <p:spPr>
          <a:xfrm>
            <a:off x="5267908" y="5329118"/>
            <a:ext cx="118099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13EEC61-7F69-B9A4-278A-F394607D80D3}"/>
              </a:ext>
            </a:extLst>
          </p:cNvPr>
          <p:cNvCxnSpPr>
            <a:cxnSpLocks/>
          </p:cNvCxnSpPr>
          <p:nvPr/>
        </p:nvCxnSpPr>
        <p:spPr>
          <a:xfrm>
            <a:off x="3735573" y="6039328"/>
            <a:ext cx="702274" cy="0"/>
          </a:xfrm>
          <a:prstGeom prst="line">
            <a:avLst/>
          </a:prstGeom>
          <a:ln w="28575">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0B231AB-9CC2-C4FE-C02C-907A05E6E8DD}"/>
              </a:ext>
            </a:extLst>
          </p:cNvPr>
          <p:cNvSpPr txBox="1"/>
          <p:nvPr/>
        </p:nvSpPr>
        <p:spPr>
          <a:xfrm>
            <a:off x="4533874" y="5870051"/>
            <a:ext cx="1080120" cy="338554"/>
          </a:xfrm>
          <a:prstGeom prst="rect">
            <a:avLst/>
          </a:prstGeom>
          <a:noFill/>
        </p:spPr>
        <p:txBody>
          <a:bodyPr wrap="square" lIns="0" tIns="0" rIns="0" bIns="0" rtlCol="0">
            <a:spAutoFit/>
          </a:bodyPr>
          <a:lstStyle/>
          <a:p>
            <a:pPr algn="l"/>
            <a:r>
              <a:rPr lang="en-GB" sz="1100" dirty="0">
                <a:solidFill>
                  <a:schemeClr val="accent5">
                    <a:lumMod val="60000"/>
                    <a:lumOff val="40000"/>
                  </a:schemeClr>
                </a:solidFill>
              </a:rPr>
              <a:t>Easter - reduced expert availability</a:t>
            </a:r>
          </a:p>
        </p:txBody>
      </p:sp>
      <p:cxnSp>
        <p:nvCxnSpPr>
          <p:cNvPr id="27" name="Straight Connector 26">
            <a:extLst>
              <a:ext uri="{FF2B5EF4-FFF2-40B4-BE49-F238E27FC236}">
                <a16:creationId xmlns:a16="http://schemas.microsoft.com/office/drawing/2014/main" id="{017BAD07-B49F-9F5F-9EBB-470826450371}"/>
              </a:ext>
            </a:extLst>
          </p:cNvPr>
          <p:cNvCxnSpPr>
            <a:cxnSpLocks/>
          </p:cNvCxnSpPr>
          <p:nvPr/>
        </p:nvCxnSpPr>
        <p:spPr>
          <a:xfrm>
            <a:off x="718180" y="6010221"/>
            <a:ext cx="1188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9C064A8-C130-9B5E-9C15-73E89A1BB98C}"/>
              </a:ext>
            </a:extLst>
          </p:cNvPr>
          <p:cNvSpPr txBox="1"/>
          <p:nvPr/>
        </p:nvSpPr>
        <p:spPr>
          <a:xfrm>
            <a:off x="1978928" y="5925582"/>
            <a:ext cx="1080120" cy="169277"/>
          </a:xfrm>
          <a:prstGeom prst="rect">
            <a:avLst/>
          </a:prstGeom>
          <a:noFill/>
        </p:spPr>
        <p:txBody>
          <a:bodyPr wrap="square" lIns="0" tIns="0" rIns="0" bIns="0" rtlCol="0">
            <a:spAutoFit/>
          </a:bodyPr>
          <a:lstStyle/>
          <a:p>
            <a:pPr algn="l"/>
            <a:r>
              <a:rPr lang="en-GB" sz="1100" dirty="0">
                <a:solidFill>
                  <a:schemeClr val="accent3"/>
                </a:solidFill>
              </a:rPr>
              <a:t>beam downtime</a:t>
            </a:r>
          </a:p>
        </p:txBody>
      </p:sp>
      <p:cxnSp>
        <p:nvCxnSpPr>
          <p:cNvPr id="29" name="Straight Connector 28">
            <a:extLst>
              <a:ext uri="{FF2B5EF4-FFF2-40B4-BE49-F238E27FC236}">
                <a16:creationId xmlns:a16="http://schemas.microsoft.com/office/drawing/2014/main" id="{574791FF-966A-8E24-EF56-AE6A4D2C3B49}"/>
              </a:ext>
            </a:extLst>
          </p:cNvPr>
          <p:cNvCxnSpPr>
            <a:cxnSpLocks/>
          </p:cNvCxnSpPr>
          <p:nvPr/>
        </p:nvCxnSpPr>
        <p:spPr>
          <a:xfrm>
            <a:off x="6023992" y="6028548"/>
            <a:ext cx="111559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00DF36C-2858-7B10-A3A0-F1A3EB85578F}"/>
              </a:ext>
            </a:extLst>
          </p:cNvPr>
          <p:cNvSpPr txBox="1"/>
          <p:nvPr/>
        </p:nvSpPr>
        <p:spPr>
          <a:xfrm>
            <a:off x="7234174" y="5943910"/>
            <a:ext cx="1535677" cy="169277"/>
          </a:xfrm>
          <a:prstGeom prst="rect">
            <a:avLst/>
          </a:prstGeom>
          <a:noFill/>
        </p:spPr>
        <p:txBody>
          <a:bodyPr wrap="none" lIns="0" tIns="0" rIns="0" bIns="0" rtlCol="0">
            <a:spAutoFit/>
          </a:bodyPr>
          <a:lstStyle/>
          <a:p>
            <a:pPr algn="l"/>
            <a:r>
              <a:rPr lang="en-GB" sz="1100" dirty="0">
                <a:solidFill>
                  <a:srgbClr val="C6C603"/>
                </a:solidFill>
              </a:rPr>
              <a:t>EHN1 moving-beam test</a:t>
            </a:r>
          </a:p>
        </p:txBody>
      </p:sp>
      <p:cxnSp>
        <p:nvCxnSpPr>
          <p:cNvPr id="38" name="Straight Connector 37">
            <a:extLst>
              <a:ext uri="{FF2B5EF4-FFF2-40B4-BE49-F238E27FC236}">
                <a16:creationId xmlns:a16="http://schemas.microsoft.com/office/drawing/2014/main" id="{60CFDC78-D846-15FD-B503-4E033F2BA807}"/>
              </a:ext>
            </a:extLst>
          </p:cNvPr>
          <p:cNvCxnSpPr>
            <a:cxnSpLocks/>
          </p:cNvCxnSpPr>
          <p:nvPr/>
        </p:nvCxnSpPr>
        <p:spPr>
          <a:xfrm>
            <a:off x="4115780" y="5332823"/>
            <a:ext cx="1152128"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9594354-4DE2-ADD7-723F-CCB9987CAFF8}"/>
              </a:ext>
            </a:extLst>
          </p:cNvPr>
          <p:cNvCxnSpPr>
            <a:cxnSpLocks/>
          </p:cNvCxnSpPr>
          <p:nvPr/>
        </p:nvCxnSpPr>
        <p:spPr>
          <a:xfrm>
            <a:off x="6448904" y="5329118"/>
            <a:ext cx="2140584"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pic>
        <p:nvPicPr>
          <p:cNvPr id="11" name="Picture 10" descr="A screenshot of a phone&#10;&#10;Description automatically generated">
            <a:extLst>
              <a:ext uri="{FF2B5EF4-FFF2-40B4-BE49-F238E27FC236}">
                <a16:creationId xmlns:a16="http://schemas.microsoft.com/office/drawing/2014/main" id="{3C6806EF-19EF-5DDB-8461-7D80D3508472}"/>
              </a:ext>
            </a:extLst>
          </p:cNvPr>
          <p:cNvPicPr>
            <a:picLocks noChangeAspect="1"/>
          </p:cNvPicPr>
          <p:nvPr/>
        </p:nvPicPr>
        <p:blipFill>
          <a:blip r:embed="rId3"/>
          <a:stretch>
            <a:fillRect/>
          </a:stretch>
        </p:blipFill>
        <p:spPr>
          <a:xfrm>
            <a:off x="9682048" y="2346017"/>
            <a:ext cx="2272026" cy="30121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53667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407989" y="1219200"/>
            <a:ext cx="11376024" cy="4981575"/>
          </a:xfrm>
        </p:spPr>
        <p:txBody>
          <a:bodyPr/>
          <a:lstStyle/>
          <a:p>
            <a:r>
              <a:rPr lang="en-US" dirty="0"/>
              <a:t>Commissioning smoothly completed.  </a:t>
            </a:r>
          </a:p>
          <a:p>
            <a:r>
              <a:rPr lang="en-US" dirty="0"/>
              <a:t>H2-VLE not commissioned – tentative slot for commissioning beam instrumentation on week 16 or 17, if no users are allocated). </a:t>
            </a:r>
          </a:p>
          <a:p>
            <a:r>
              <a:rPr lang="en-US" dirty="0"/>
              <a:t>All wobbling configurations of the year tested, electron purities in the various cases measured and communicated to the users. </a:t>
            </a:r>
          </a:p>
          <a:p>
            <a:endParaRPr lang="en-CH" dirty="0"/>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US" dirty="0"/>
              <a:t>H2</a:t>
            </a:r>
            <a:endParaRPr lang="en-CH" dirty="0"/>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8" name="Picture 7">
            <a:extLst>
              <a:ext uri="{FF2B5EF4-FFF2-40B4-BE49-F238E27FC236}">
                <a16:creationId xmlns:a16="http://schemas.microsoft.com/office/drawing/2014/main" id="{C0371602-7D3E-E6B8-7104-E17D28326EDC}"/>
              </a:ext>
            </a:extLst>
          </p:cNvPr>
          <p:cNvPicPr>
            <a:picLocks noChangeAspect="1"/>
          </p:cNvPicPr>
          <p:nvPr/>
        </p:nvPicPr>
        <p:blipFill>
          <a:blip r:embed="rId2"/>
          <a:stretch>
            <a:fillRect/>
          </a:stretch>
        </p:blipFill>
        <p:spPr>
          <a:xfrm>
            <a:off x="373153" y="3429000"/>
            <a:ext cx="5343598" cy="2771775"/>
          </a:xfrm>
          <a:prstGeom prst="rect">
            <a:avLst/>
          </a:prstGeom>
        </p:spPr>
      </p:pic>
      <p:pic>
        <p:nvPicPr>
          <p:cNvPr id="10" name="Picture 9">
            <a:extLst>
              <a:ext uri="{FF2B5EF4-FFF2-40B4-BE49-F238E27FC236}">
                <a16:creationId xmlns:a16="http://schemas.microsoft.com/office/drawing/2014/main" id="{F556E34E-FCA8-41DE-614B-9E76BFBD679C}"/>
              </a:ext>
            </a:extLst>
          </p:cNvPr>
          <p:cNvPicPr>
            <a:picLocks noChangeAspect="1"/>
          </p:cNvPicPr>
          <p:nvPr/>
        </p:nvPicPr>
        <p:blipFill>
          <a:blip r:embed="rId3"/>
          <a:stretch>
            <a:fillRect/>
          </a:stretch>
        </p:blipFill>
        <p:spPr>
          <a:xfrm>
            <a:off x="6096000" y="3428999"/>
            <a:ext cx="6096000" cy="2456975"/>
          </a:xfrm>
          <a:prstGeom prst="rect">
            <a:avLst/>
          </a:prstGeom>
        </p:spPr>
      </p:pic>
      <p:sp>
        <p:nvSpPr>
          <p:cNvPr id="11" name="TextBox 10">
            <a:extLst>
              <a:ext uri="{FF2B5EF4-FFF2-40B4-BE49-F238E27FC236}">
                <a16:creationId xmlns:a16="http://schemas.microsoft.com/office/drawing/2014/main" id="{763E1399-CABB-8DE4-743A-20228D95E5BE}"/>
              </a:ext>
            </a:extLst>
          </p:cNvPr>
          <p:cNvSpPr txBox="1"/>
          <p:nvPr/>
        </p:nvSpPr>
        <p:spPr>
          <a:xfrm>
            <a:off x="2286000" y="5029200"/>
            <a:ext cx="3257302" cy="276999"/>
          </a:xfrm>
          <a:prstGeom prst="rect">
            <a:avLst/>
          </a:prstGeom>
          <a:noFill/>
        </p:spPr>
        <p:txBody>
          <a:bodyPr wrap="none" lIns="0" tIns="0" rIns="0" bIns="0" rtlCol="0">
            <a:spAutoFit/>
          </a:bodyPr>
          <a:lstStyle/>
          <a:p>
            <a:pPr algn="l"/>
            <a:r>
              <a:rPr lang="en-US" dirty="0"/>
              <a:t>Electron users parallel to NP-04</a:t>
            </a:r>
          </a:p>
        </p:txBody>
      </p:sp>
      <p:sp>
        <p:nvSpPr>
          <p:cNvPr id="12" name="TextBox 11">
            <a:extLst>
              <a:ext uri="{FF2B5EF4-FFF2-40B4-BE49-F238E27FC236}">
                <a16:creationId xmlns:a16="http://schemas.microsoft.com/office/drawing/2014/main" id="{6B3FE8F1-A068-3E32-C451-F07382E2F12C}"/>
              </a:ext>
            </a:extLst>
          </p:cNvPr>
          <p:cNvSpPr txBox="1"/>
          <p:nvPr/>
        </p:nvSpPr>
        <p:spPr>
          <a:xfrm>
            <a:off x="8760296" y="3060463"/>
            <a:ext cx="1218282" cy="276999"/>
          </a:xfrm>
          <a:prstGeom prst="rect">
            <a:avLst/>
          </a:prstGeom>
          <a:noFill/>
        </p:spPr>
        <p:txBody>
          <a:bodyPr wrap="none" lIns="0" tIns="0" rIns="0" bIns="0" rtlCol="0">
            <a:spAutoFit/>
          </a:bodyPr>
          <a:lstStyle/>
          <a:p>
            <a:pPr algn="l"/>
            <a:r>
              <a:rPr lang="en-US" dirty="0"/>
              <a:t>NA61 beam</a:t>
            </a:r>
          </a:p>
        </p:txBody>
      </p:sp>
      <p:sp>
        <p:nvSpPr>
          <p:cNvPr id="7" name="Date Placeholder 3">
            <a:extLst>
              <a:ext uri="{FF2B5EF4-FFF2-40B4-BE49-F238E27FC236}">
                <a16:creationId xmlns:a16="http://schemas.microsoft.com/office/drawing/2014/main" id="{5C197117-173A-E7B1-7CB6-DF2E34B4DD0C}"/>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9" name="Footer Placeholder 4">
            <a:extLst>
              <a:ext uri="{FF2B5EF4-FFF2-40B4-BE49-F238E27FC236}">
                <a16:creationId xmlns:a16="http://schemas.microsoft.com/office/drawing/2014/main" id="{86FFA400-67F7-45BC-8C15-7B22CCE41DB7}"/>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2832033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C8700-99B5-93CD-C67A-041872E3DEC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78EBC8-6C4E-45CA-7806-1BECF8A6F641}"/>
              </a:ext>
            </a:extLst>
          </p:cNvPr>
          <p:cNvSpPr>
            <a:spLocks noGrp="1"/>
          </p:cNvSpPr>
          <p:nvPr>
            <p:ph idx="1"/>
          </p:nvPr>
        </p:nvSpPr>
        <p:spPr>
          <a:xfrm>
            <a:off x="337614" y="1219200"/>
            <a:ext cx="6334450" cy="4981575"/>
          </a:xfrm>
        </p:spPr>
        <p:txBody>
          <a:bodyPr/>
          <a:lstStyle/>
          <a:p>
            <a:r>
              <a:rPr lang="en-US" dirty="0"/>
              <a:t>Commissioning smoothly completed. </a:t>
            </a:r>
          </a:p>
          <a:p>
            <a:r>
              <a:rPr lang="en-US" dirty="0"/>
              <a:t>Replaced magnet MSNH.022.031 works as expected – thank you very much for the challenging exchange!</a:t>
            </a:r>
          </a:p>
          <a:p>
            <a:r>
              <a:rPr lang="en-US" dirty="0"/>
              <a:t>H4-VLE: Beam on after 5.5 years, performance as expected. Still a few small issues with the XCETs, followed up with SY/BI. </a:t>
            </a:r>
          </a:p>
          <a:p>
            <a:pPr lvl="1"/>
            <a:r>
              <a:rPr lang="en-US" dirty="0"/>
              <a:t>Many thanks to the BE-GM alignment team – great job!</a:t>
            </a:r>
          </a:p>
          <a:p>
            <a:r>
              <a:rPr lang="en-US" dirty="0"/>
              <a:t>Configurations of the year tested, purities and possibilities have been communicated to the experiments and the SPS coordinator – no showstoppers identified. </a:t>
            </a:r>
          </a:p>
          <a:p>
            <a:endParaRPr lang="en-CH" dirty="0"/>
          </a:p>
        </p:txBody>
      </p:sp>
      <p:sp>
        <p:nvSpPr>
          <p:cNvPr id="3" name="Title 2">
            <a:extLst>
              <a:ext uri="{FF2B5EF4-FFF2-40B4-BE49-F238E27FC236}">
                <a16:creationId xmlns:a16="http://schemas.microsoft.com/office/drawing/2014/main" id="{7D648FC0-2F05-1068-6D17-A4D53C3F1A12}"/>
              </a:ext>
            </a:extLst>
          </p:cNvPr>
          <p:cNvSpPr>
            <a:spLocks noGrp="1"/>
          </p:cNvSpPr>
          <p:nvPr>
            <p:ph type="title"/>
          </p:nvPr>
        </p:nvSpPr>
        <p:spPr/>
        <p:txBody>
          <a:bodyPr/>
          <a:lstStyle/>
          <a:p>
            <a:r>
              <a:rPr lang="en-US" dirty="0"/>
              <a:t>H4</a:t>
            </a:r>
            <a:endParaRPr lang="en-CH" dirty="0"/>
          </a:p>
        </p:txBody>
      </p:sp>
      <p:sp>
        <p:nvSpPr>
          <p:cNvPr id="6" name="Slide Number Placeholder 5">
            <a:extLst>
              <a:ext uri="{FF2B5EF4-FFF2-40B4-BE49-F238E27FC236}">
                <a16:creationId xmlns:a16="http://schemas.microsoft.com/office/drawing/2014/main" id="{36C276AE-557E-4947-5756-53970B3E4A64}"/>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9" name="Picture 8">
            <a:extLst>
              <a:ext uri="{FF2B5EF4-FFF2-40B4-BE49-F238E27FC236}">
                <a16:creationId xmlns:a16="http://schemas.microsoft.com/office/drawing/2014/main" id="{8DBD648A-96D1-A71C-C621-948232483EC3}"/>
              </a:ext>
            </a:extLst>
          </p:cNvPr>
          <p:cNvPicPr>
            <a:picLocks noChangeAspect="1"/>
          </p:cNvPicPr>
          <p:nvPr/>
        </p:nvPicPr>
        <p:blipFill>
          <a:blip r:embed="rId2"/>
          <a:stretch>
            <a:fillRect/>
          </a:stretch>
        </p:blipFill>
        <p:spPr>
          <a:xfrm>
            <a:off x="6742896" y="1622408"/>
            <a:ext cx="5269980" cy="3429000"/>
          </a:xfrm>
          <a:prstGeom prst="rect">
            <a:avLst/>
          </a:prstGeom>
        </p:spPr>
      </p:pic>
      <p:sp>
        <p:nvSpPr>
          <p:cNvPr id="13" name="TextBox 12">
            <a:extLst>
              <a:ext uri="{FF2B5EF4-FFF2-40B4-BE49-F238E27FC236}">
                <a16:creationId xmlns:a16="http://schemas.microsoft.com/office/drawing/2014/main" id="{C117888D-9537-2D46-0786-BF3064DD66A9}"/>
              </a:ext>
            </a:extLst>
          </p:cNvPr>
          <p:cNvSpPr txBox="1"/>
          <p:nvPr/>
        </p:nvSpPr>
        <p:spPr>
          <a:xfrm>
            <a:off x="7059876" y="5163630"/>
            <a:ext cx="4953000" cy="553998"/>
          </a:xfrm>
          <a:prstGeom prst="rect">
            <a:avLst/>
          </a:prstGeom>
          <a:noFill/>
        </p:spPr>
        <p:txBody>
          <a:bodyPr wrap="square" lIns="0" tIns="0" rIns="0" bIns="0" rtlCol="0">
            <a:spAutoFit/>
          </a:bodyPr>
          <a:lstStyle/>
          <a:p>
            <a:pPr algn="ctr"/>
            <a:r>
              <a:rPr lang="en-US" dirty="0"/>
              <a:t>H4-VLE measurements transmitted to NP-04 for their planning for both polarities</a:t>
            </a:r>
          </a:p>
        </p:txBody>
      </p:sp>
      <p:sp>
        <p:nvSpPr>
          <p:cNvPr id="7" name="Date Placeholder 3">
            <a:extLst>
              <a:ext uri="{FF2B5EF4-FFF2-40B4-BE49-F238E27FC236}">
                <a16:creationId xmlns:a16="http://schemas.microsoft.com/office/drawing/2014/main" id="{0CFB4CA1-2102-1339-DA36-DA4C0423B872}"/>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8" name="Footer Placeholder 4">
            <a:extLst>
              <a:ext uri="{FF2B5EF4-FFF2-40B4-BE49-F238E27FC236}">
                <a16:creationId xmlns:a16="http://schemas.microsoft.com/office/drawing/2014/main" id="{A8041323-8716-BEE3-B345-8C108CDC618C}"/>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2128788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5F36A5-38F9-8C0F-2D31-D11BC18AB0B9}"/>
              </a:ext>
            </a:extLst>
          </p:cNvPr>
          <p:cNvSpPr>
            <a:spLocks noGrp="1"/>
          </p:cNvSpPr>
          <p:nvPr>
            <p:ph idx="1"/>
          </p:nvPr>
        </p:nvSpPr>
        <p:spPr>
          <a:xfrm>
            <a:off x="407989" y="906463"/>
            <a:ext cx="6984155" cy="5298767"/>
          </a:xfrm>
        </p:spPr>
        <p:txBody>
          <a:bodyPr/>
          <a:lstStyle/>
          <a:p>
            <a:r>
              <a:rPr lang="en-GB" sz="2000" dirty="0"/>
              <a:t>120 GeV mixed hadron beam commissioned with good transmission, beam rates and expected beam sizes as in previous years</a:t>
            </a:r>
          </a:p>
          <a:p>
            <a:r>
              <a:rPr lang="en-GB" sz="2000" dirty="0"/>
              <a:t>Characterisation of e</a:t>
            </a:r>
            <a:r>
              <a:rPr lang="en-GB" sz="2000" baseline="30000" dirty="0"/>
              <a:t>±</a:t>
            </a:r>
            <a:r>
              <a:rPr lang="en-GB" sz="2000" dirty="0"/>
              <a:t> tertiary and secondary beams for a range of momenta</a:t>
            </a:r>
          </a:p>
          <a:p>
            <a:r>
              <a:rPr lang="en-GB" sz="2000" dirty="0"/>
              <a:t>Up to +170 GeV (-160 GeV) mixed hadron beam made</a:t>
            </a:r>
          </a:p>
          <a:p>
            <a:pPr lvl="1"/>
            <a:r>
              <a:rPr lang="en-GB" sz="1600" dirty="0"/>
              <a:t>even with standard ‘wobbling’ setup of 120 GeV nominal in H6</a:t>
            </a:r>
          </a:p>
          <a:p>
            <a:pPr lvl="1"/>
            <a:r>
              <a:rPr lang="en-GB" sz="1600" dirty="0"/>
              <a:t>low e</a:t>
            </a:r>
            <a:r>
              <a:rPr lang="en-GB" sz="1600" baseline="30000" dirty="0"/>
              <a:t>±</a:t>
            </a:r>
            <a:r>
              <a:rPr lang="en-GB" sz="1600" dirty="0"/>
              <a:t> content above 100 GeV as expected</a:t>
            </a:r>
          </a:p>
          <a:p>
            <a:r>
              <a:rPr lang="en-GB" sz="2000" dirty="0"/>
              <a:t>For tertiary beams |p| &lt; 60 GeV, high purity was found (&gt;98 %)</a:t>
            </a:r>
          </a:p>
          <a:p>
            <a:r>
              <a:rPr lang="en-GB" sz="2000" dirty="0"/>
              <a:t>Real rates will be up to 10x higher with longer target and greater intensity on the target</a:t>
            </a:r>
          </a:p>
          <a:p>
            <a:r>
              <a:rPr lang="en-US" sz="2000" dirty="0"/>
              <a:t>Many thanks to the BE-GM team for the realignment of H6</a:t>
            </a:r>
          </a:p>
          <a:p>
            <a:pPr marL="0" indent="0">
              <a:buNone/>
            </a:pPr>
            <a:endParaRPr lang="en-GB" sz="2000" dirty="0"/>
          </a:p>
          <a:p>
            <a:pPr lvl="1"/>
            <a:endParaRPr lang="en-GB" sz="1600" dirty="0"/>
          </a:p>
        </p:txBody>
      </p:sp>
      <p:sp>
        <p:nvSpPr>
          <p:cNvPr id="3" name="Title 2">
            <a:extLst>
              <a:ext uri="{FF2B5EF4-FFF2-40B4-BE49-F238E27FC236}">
                <a16:creationId xmlns:a16="http://schemas.microsoft.com/office/drawing/2014/main" id="{127B92D0-C979-35E5-0836-C258514BF3F3}"/>
              </a:ext>
            </a:extLst>
          </p:cNvPr>
          <p:cNvSpPr>
            <a:spLocks noGrp="1"/>
          </p:cNvSpPr>
          <p:nvPr>
            <p:ph type="title"/>
          </p:nvPr>
        </p:nvSpPr>
        <p:spPr/>
        <p:txBody>
          <a:bodyPr/>
          <a:lstStyle/>
          <a:p>
            <a:r>
              <a:rPr lang="en-GB" dirty="0"/>
              <a:t>H6</a:t>
            </a:r>
          </a:p>
        </p:txBody>
      </p:sp>
      <p:sp>
        <p:nvSpPr>
          <p:cNvPr id="6" name="Slide Number Placeholder 5">
            <a:extLst>
              <a:ext uri="{FF2B5EF4-FFF2-40B4-BE49-F238E27FC236}">
                <a16:creationId xmlns:a16="http://schemas.microsoft.com/office/drawing/2014/main" id="{BC7998B2-2461-14F5-F2D8-9865F4C6570E}"/>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32AADE43-85AC-F8E9-AFB8-C508B9A05123}"/>
              </a:ext>
            </a:extLst>
          </p:cNvPr>
          <p:cNvPicPr>
            <a:picLocks noChangeAspect="1"/>
          </p:cNvPicPr>
          <p:nvPr/>
        </p:nvPicPr>
        <p:blipFill>
          <a:blip r:embed="rId2"/>
          <a:stretch>
            <a:fillRect/>
          </a:stretch>
        </p:blipFill>
        <p:spPr>
          <a:xfrm>
            <a:off x="7649982" y="222364"/>
            <a:ext cx="4114800" cy="3200400"/>
          </a:xfrm>
          <a:prstGeom prst="rect">
            <a:avLst/>
          </a:prstGeom>
        </p:spPr>
      </p:pic>
      <p:graphicFrame>
        <p:nvGraphicFramePr>
          <p:cNvPr id="9" name="Table 8">
            <a:extLst>
              <a:ext uri="{FF2B5EF4-FFF2-40B4-BE49-F238E27FC236}">
                <a16:creationId xmlns:a16="http://schemas.microsoft.com/office/drawing/2014/main" id="{FC58E677-455B-D909-D2E9-902DC805EB21}"/>
              </a:ext>
            </a:extLst>
          </p:cNvPr>
          <p:cNvGraphicFramePr>
            <a:graphicFrameLocks noGrp="1"/>
          </p:cNvGraphicFramePr>
          <p:nvPr>
            <p:extLst>
              <p:ext uri="{D42A27DB-BD31-4B8C-83A1-F6EECF244321}">
                <p14:modId xmlns:p14="http://schemas.microsoft.com/office/powerpoint/2010/main" val="3138144607"/>
              </p:ext>
            </p:extLst>
          </p:nvPr>
        </p:nvGraphicFramePr>
        <p:xfrm>
          <a:off x="8040216" y="3504003"/>
          <a:ext cx="3610857" cy="2701228"/>
        </p:xfrm>
        <a:graphic>
          <a:graphicData uri="http://schemas.openxmlformats.org/drawingml/2006/table">
            <a:tbl>
              <a:tblPr firstRow="1" bandRow="1">
                <a:tableStyleId>{8EC20E35-A176-4012-BC5E-935CFFF8708E}</a:tableStyleId>
              </a:tblPr>
              <a:tblGrid>
                <a:gridCol w="1203619">
                  <a:extLst>
                    <a:ext uri="{9D8B030D-6E8A-4147-A177-3AD203B41FA5}">
                      <a16:colId xmlns:a16="http://schemas.microsoft.com/office/drawing/2014/main" val="1893866460"/>
                    </a:ext>
                  </a:extLst>
                </a:gridCol>
                <a:gridCol w="1203619">
                  <a:extLst>
                    <a:ext uri="{9D8B030D-6E8A-4147-A177-3AD203B41FA5}">
                      <a16:colId xmlns:a16="http://schemas.microsoft.com/office/drawing/2014/main" val="4006272722"/>
                    </a:ext>
                  </a:extLst>
                </a:gridCol>
                <a:gridCol w="1203619">
                  <a:extLst>
                    <a:ext uri="{9D8B030D-6E8A-4147-A177-3AD203B41FA5}">
                      <a16:colId xmlns:a16="http://schemas.microsoft.com/office/drawing/2014/main" val="2264317229"/>
                    </a:ext>
                  </a:extLst>
                </a:gridCol>
              </a:tblGrid>
              <a:tr h="488577">
                <a:tc>
                  <a:txBody>
                    <a:bodyPr/>
                    <a:lstStyle/>
                    <a:p>
                      <a:pPr algn="ctr"/>
                      <a:r>
                        <a:rPr lang="en-GB" sz="1300" dirty="0"/>
                        <a:t>Momentum GeV</a:t>
                      </a:r>
                    </a:p>
                  </a:txBody>
                  <a:tcPr marL="77144" marR="77144" marT="38572" marB="38572" anchor="ctr"/>
                </a:tc>
                <a:tc>
                  <a:txBody>
                    <a:bodyPr/>
                    <a:lstStyle/>
                    <a:p>
                      <a:pPr algn="ctr"/>
                      <a:r>
                        <a:rPr lang="en-GB" sz="1300" dirty="0"/>
                        <a:t>e</a:t>
                      </a:r>
                      <a:r>
                        <a:rPr lang="en-GB" sz="1300" baseline="30000" dirty="0"/>
                        <a:t>-</a:t>
                      </a:r>
                      <a:r>
                        <a:rPr lang="en-GB" sz="1300" dirty="0"/>
                        <a:t> Purity</a:t>
                      </a:r>
                    </a:p>
                  </a:txBody>
                  <a:tcPr marL="77144" marR="77144" marT="38572" marB="38572" anchor="ctr"/>
                </a:tc>
                <a:tc>
                  <a:txBody>
                    <a:bodyPr/>
                    <a:lstStyle/>
                    <a:p>
                      <a:pPr algn="ctr"/>
                      <a:r>
                        <a:rPr lang="en-GB" sz="1300" dirty="0"/>
                        <a:t>e</a:t>
                      </a:r>
                      <a:r>
                        <a:rPr lang="en-GB" sz="1300" baseline="30000" dirty="0"/>
                        <a:t>-</a:t>
                      </a:r>
                      <a:r>
                        <a:rPr lang="en-GB" sz="1300" dirty="0"/>
                        <a:t> / Spill</a:t>
                      </a:r>
                    </a:p>
                  </a:txBody>
                  <a:tcPr marL="77144" marR="77144" marT="38572" marB="38572" anchor="ctr"/>
                </a:tc>
                <a:extLst>
                  <a:ext uri="{0D108BD9-81ED-4DB2-BD59-A6C34878D82A}">
                    <a16:rowId xmlns:a16="http://schemas.microsoft.com/office/drawing/2014/main" val="616745326"/>
                  </a:ext>
                </a:extLst>
              </a:tr>
              <a:tr h="316093">
                <a:tc>
                  <a:txBody>
                    <a:bodyPr/>
                    <a:lstStyle/>
                    <a:p>
                      <a:pPr algn="ctr"/>
                      <a:r>
                        <a:rPr lang="en-GB" sz="1300" dirty="0"/>
                        <a:t>100</a:t>
                      </a:r>
                    </a:p>
                  </a:txBody>
                  <a:tcPr marL="77144" marR="77144" marT="38572" marB="38572" anchor="ctr"/>
                </a:tc>
                <a:tc>
                  <a:txBody>
                    <a:bodyPr/>
                    <a:lstStyle/>
                    <a:p>
                      <a:pPr algn="ctr"/>
                      <a:r>
                        <a:rPr lang="en-GB" sz="1300" dirty="0"/>
                        <a:t>68.1 %</a:t>
                      </a:r>
                    </a:p>
                  </a:txBody>
                  <a:tcPr marL="77144" marR="77144" marT="38572" marB="38572" anchor="ctr"/>
                </a:tc>
                <a:tc>
                  <a:txBody>
                    <a:bodyPr/>
                    <a:lstStyle/>
                    <a:p>
                      <a:pPr algn="ctr"/>
                      <a:r>
                        <a:rPr lang="en-GB" sz="1300" dirty="0"/>
                        <a:t>2570</a:t>
                      </a:r>
                    </a:p>
                  </a:txBody>
                  <a:tcPr marL="77144" marR="77144" marT="38572" marB="38572" anchor="ctr"/>
                </a:tc>
                <a:extLst>
                  <a:ext uri="{0D108BD9-81ED-4DB2-BD59-A6C34878D82A}">
                    <a16:rowId xmlns:a16="http://schemas.microsoft.com/office/drawing/2014/main" val="2363023982"/>
                  </a:ext>
                </a:extLst>
              </a:tr>
              <a:tr h="316093">
                <a:tc>
                  <a:txBody>
                    <a:bodyPr/>
                    <a:lstStyle/>
                    <a:p>
                      <a:pPr algn="ctr"/>
                      <a:r>
                        <a:rPr lang="en-GB" sz="1300" dirty="0"/>
                        <a:t>80</a:t>
                      </a:r>
                    </a:p>
                  </a:txBody>
                  <a:tcPr marL="77144" marR="77144" marT="38572" marB="38572" anchor="ctr"/>
                </a:tc>
                <a:tc>
                  <a:txBody>
                    <a:bodyPr/>
                    <a:lstStyle/>
                    <a:p>
                      <a:pPr algn="ctr"/>
                      <a:r>
                        <a:rPr lang="en-GB" sz="1300" dirty="0"/>
                        <a:t>89.9 %</a:t>
                      </a:r>
                    </a:p>
                  </a:txBody>
                  <a:tcPr marL="77144" marR="77144" marT="38572" marB="38572" anchor="ctr"/>
                </a:tc>
                <a:tc>
                  <a:txBody>
                    <a:bodyPr/>
                    <a:lstStyle/>
                    <a:p>
                      <a:pPr algn="ctr"/>
                      <a:r>
                        <a:rPr lang="en-GB" sz="1300" dirty="0"/>
                        <a:t>2190</a:t>
                      </a:r>
                    </a:p>
                  </a:txBody>
                  <a:tcPr marL="77144" marR="77144" marT="38572" marB="38572" anchor="ctr"/>
                </a:tc>
                <a:extLst>
                  <a:ext uri="{0D108BD9-81ED-4DB2-BD59-A6C34878D82A}">
                    <a16:rowId xmlns:a16="http://schemas.microsoft.com/office/drawing/2014/main" val="1825659852"/>
                  </a:ext>
                </a:extLst>
              </a:tr>
              <a:tr h="316093">
                <a:tc>
                  <a:txBody>
                    <a:bodyPr/>
                    <a:lstStyle/>
                    <a:p>
                      <a:pPr algn="ctr"/>
                      <a:r>
                        <a:rPr lang="en-GB" sz="1300" dirty="0"/>
                        <a:t>70</a:t>
                      </a:r>
                    </a:p>
                  </a:txBody>
                  <a:tcPr marL="77144" marR="77144" marT="38572" marB="38572" anchor="ctr"/>
                </a:tc>
                <a:tc>
                  <a:txBody>
                    <a:bodyPr/>
                    <a:lstStyle/>
                    <a:p>
                      <a:pPr algn="ctr"/>
                      <a:r>
                        <a:rPr lang="en-GB" sz="1300" dirty="0"/>
                        <a:t>91.3 %</a:t>
                      </a:r>
                    </a:p>
                  </a:txBody>
                  <a:tcPr marL="77144" marR="77144" marT="38572" marB="38572" anchor="ctr"/>
                </a:tc>
                <a:tc>
                  <a:txBody>
                    <a:bodyPr/>
                    <a:lstStyle/>
                    <a:p>
                      <a:pPr algn="ctr"/>
                      <a:r>
                        <a:rPr lang="en-GB" sz="1300" dirty="0"/>
                        <a:t>1810</a:t>
                      </a:r>
                    </a:p>
                  </a:txBody>
                  <a:tcPr marL="77144" marR="77144" marT="38572" marB="38572" anchor="ctr"/>
                </a:tc>
                <a:extLst>
                  <a:ext uri="{0D108BD9-81ED-4DB2-BD59-A6C34878D82A}">
                    <a16:rowId xmlns:a16="http://schemas.microsoft.com/office/drawing/2014/main" val="3704975933"/>
                  </a:ext>
                </a:extLst>
              </a:tr>
              <a:tr h="316093">
                <a:tc>
                  <a:txBody>
                    <a:bodyPr/>
                    <a:lstStyle/>
                    <a:p>
                      <a:pPr algn="ctr"/>
                      <a:r>
                        <a:rPr lang="en-GB" sz="1300" dirty="0"/>
                        <a:t>60</a:t>
                      </a:r>
                    </a:p>
                  </a:txBody>
                  <a:tcPr marL="77144" marR="77144" marT="38572" marB="38572" anchor="ctr"/>
                </a:tc>
                <a:tc>
                  <a:txBody>
                    <a:bodyPr/>
                    <a:lstStyle/>
                    <a:p>
                      <a:pPr algn="ctr"/>
                      <a:r>
                        <a:rPr lang="en-GB" sz="1300" dirty="0"/>
                        <a:t>98.8 %</a:t>
                      </a:r>
                    </a:p>
                  </a:txBody>
                  <a:tcPr marL="77144" marR="77144" marT="38572" marB="38572" anchor="ctr"/>
                </a:tc>
                <a:tc>
                  <a:txBody>
                    <a:bodyPr/>
                    <a:lstStyle/>
                    <a:p>
                      <a:pPr algn="ctr"/>
                      <a:r>
                        <a:rPr lang="en-GB" sz="1300" dirty="0"/>
                        <a:t>1430</a:t>
                      </a:r>
                    </a:p>
                  </a:txBody>
                  <a:tcPr marL="77144" marR="77144" marT="38572" marB="38572" anchor="ctr"/>
                </a:tc>
                <a:extLst>
                  <a:ext uri="{0D108BD9-81ED-4DB2-BD59-A6C34878D82A}">
                    <a16:rowId xmlns:a16="http://schemas.microsoft.com/office/drawing/2014/main" val="1373921539"/>
                  </a:ext>
                </a:extLst>
              </a:tr>
              <a:tr h="316093">
                <a:tc>
                  <a:txBody>
                    <a:bodyPr/>
                    <a:lstStyle/>
                    <a:p>
                      <a:pPr algn="ctr"/>
                      <a:r>
                        <a:rPr lang="en-GB" sz="1300" dirty="0"/>
                        <a:t>40</a:t>
                      </a:r>
                    </a:p>
                  </a:txBody>
                  <a:tcPr marL="77144" marR="77144" marT="38572" marB="38572" anchor="ctr"/>
                </a:tc>
                <a:tc>
                  <a:txBody>
                    <a:bodyPr/>
                    <a:lstStyle/>
                    <a:p>
                      <a:pPr algn="ctr"/>
                      <a:r>
                        <a:rPr lang="en-GB" sz="1300" dirty="0"/>
                        <a:t>99.6 %</a:t>
                      </a:r>
                    </a:p>
                  </a:txBody>
                  <a:tcPr marL="77144" marR="77144" marT="38572" marB="38572" anchor="ctr"/>
                </a:tc>
                <a:tc>
                  <a:txBody>
                    <a:bodyPr/>
                    <a:lstStyle/>
                    <a:p>
                      <a:pPr algn="ctr"/>
                      <a:r>
                        <a:rPr lang="en-GB" sz="1300" dirty="0"/>
                        <a:t>1010</a:t>
                      </a:r>
                    </a:p>
                  </a:txBody>
                  <a:tcPr marL="77144" marR="77144" marT="38572" marB="38572" anchor="ctr"/>
                </a:tc>
                <a:extLst>
                  <a:ext uri="{0D108BD9-81ED-4DB2-BD59-A6C34878D82A}">
                    <a16:rowId xmlns:a16="http://schemas.microsoft.com/office/drawing/2014/main" val="500681060"/>
                  </a:ext>
                </a:extLst>
              </a:tr>
              <a:tr h="316093">
                <a:tc>
                  <a:txBody>
                    <a:bodyPr/>
                    <a:lstStyle/>
                    <a:p>
                      <a:pPr algn="ctr"/>
                      <a:r>
                        <a:rPr lang="en-GB" sz="1300" dirty="0"/>
                        <a:t>20</a:t>
                      </a:r>
                    </a:p>
                  </a:txBody>
                  <a:tcPr marL="77144" marR="77144" marT="38572" marB="38572" anchor="ctr"/>
                </a:tc>
                <a:tc>
                  <a:txBody>
                    <a:bodyPr/>
                    <a:lstStyle/>
                    <a:p>
                      <a:pPr algn="ctr"/>
                      <a:r>
                        <a:rPr lang="en-GB" sz="1300" dirty="0"/>
                        <a:t>99.8 %</a:t>
                      </a:r>
                    </a:p>
                  </a:txBody>
                  <a:tcPr marL="77144" marR="77144" marT="38572" marB="38572" anchor="ctr"/>
                </a:tc>
                <a:tc>
                  <a:txBody>
                    <a:bodyPr/>
                    <a:lstStyle/>
                    <a:p>
                      <a:pPr algn="ctr"/>
                      <a:r>
                        <a:rPr lang="en-GB" sz="1300" dirty="0"/>
                        <a:t>663</a:t>
                      </a:r>
                    </a:p>
                  </a:txBody>
                  <a:tcPr marL="77144" marR="77144" marT="38572" marB="38572" anchor="ctr"/>
                </a:tc>
                <a:extLst>
                  <a:ext uri="{0D108BD9-81ED-4DB2-BD59-A6C34878D82A}">
                    <a16:rowId xmlns:a16="http://schemas.microsoft.com/office/drawing/2014/main" val="859402398"/>
                  </a:ext>
                </a:extLst>
              </a:tr>
              <a:tr h="316093">
                <a:tc>
                  <a:txBody>
                    <a:bodyPr/>
                    <a:lstStyle/>
                    <a:p>
                      <a:pPr algn="ctr"/>
                      <a:r>
                        <a:rPr lang="en-GB" sz="1300" dirty="0"/>
                        <a:t>10</a:t>
                      </a:r>
                    </a:p>
                  </a:txBody>
                  <a:tcPr marL="77144" marR="77144" marT="38572" marB="38572" anchor="ctr"/>
                </a:tc>
                <a:tc>
                  <a:txBody>
                    <a:bodyPr/>
                    <a:lstStyle/>
                    <a:p>
                      <a:pPr algn="ctr"/>
                      <a:r>
                        <a:rPr lang="en-GB" sz="1300" dirty="0"/>
                        <a:t>&gt;99.9 %</a:t>
                      </a:r>
                    </a:p>
                  </a:txBody>
                  <a:tcPr marL="77144" marR="77144" marT="38572" marB="38572" anchor="ctr"/>
                </a:tc>
                <a:tc>
                  <a:txBody>
                    <a:bodyPr/>
                    <a:lstStyle/>
                    <a:p>
                      <a:pPr algn="ctr"/>
                      <a:r>
                        <a:rPr lang="en-GB" sz="1300" dirty="0"/>
                        <a:t>343</a:t>
                      </a:r>
                    </a:p>
                  </a:txBody>
                  <a:tcPr marL="77144" marR="77144" marT="38572" marB="38572" anchor="ctr"/>
                </a:tc>
                <a:extLst>
                  <a:ext uri="{0D108BD9-81ED-4DB2-BD59-A6C34878D82A}">
                    <a16:rowId xmlns:a16="http://schemas.microsoft.com/office/drawing/2014/main" val="3741628815"/>
                  </a:ext>
                </a:extLst>
              </a:tr>
            </a:tbl>
          </a:graphicData>
        </a:graphic>
      </p:graphicFrame>
      <p:sp>
        <p:nvSpPr>
          <p:cNvPr id="7" name="Date Placeholder 3">
            <a:extLst>
              <a:ext uri="{FF2B5EF4-FFF2-40B4-BE49-F238E27FC236}">
                <a16:creationId xmlns:a16="http://schemas.microsoft.com/office/drawing/2014/main" id="{26E7E0FC-A3E4-6B64-A2FA-A8B3BE26B0B7}"/>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10" name="Footer Placeholder 4">
            <a:extLst>
              <a:ext uri="{FF2B5EF4-FFF2-40B4-BE49-F238E27FC236}">
                <a16:creationId xmlns:a16="http://schemas.microsoft.com/office/drawing/2014/main" id="{376AB8E7-7BD0-CF5C-693C-DF4E5AAE9C68}"/>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758319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737A4D-D9F1-2E28-6B6B-FF0F206C4F4B}"/>
              </a:ext>
            </a:extLst>
          </p:cNvPr>
          <p:cNvSpPr>
            <a:spLocks noGrp="1"/>
          </p:cNvSpPr>
          <p:nvPr>
            <p:ph idx="1"/>
          </p:nvPr>
        </p:nvSpPr>
        <p:spPr>
          <a:xfrm>
            <a:off x="407989" y="1254656"/>
            <a:ext cx="6175515" cy="4608512"/>
          </a:xfrm>
        </p:spPr>
        <p:txBody>
          <a:bodyPr/>
          <a:lstStyle/>
          <a:p>
            <a:r>
              <a:rPr lang="en-GB" dirty="0"/>
              <a:t>New final focus optics implemented for smaller focus in PPE156</a:t>
            </a:r>
          </a:p>
          <a:p>
            <a:pPr lvl="1"/>
            <a:r>
              <a:rPr lang="en-GB" dirty="0"/>
              <a:t>should reduce horizontal size mostly </a:t>
            </a:r>
          </a:p>
          <a:p>
            <a:pPr lvl="1"/>
            <a:r>
              <a:rPr lang="en-GB" dirty="0"/>
              <a:t>reduces the x-p correlation (‘dispersion’) at the focus</a:t>
            </a:r>
          </a:p>
          <a:p>
            <a:r>
              <a:rPr lang="en-GB" dirty="0"/>
              <a:t>Some development of scripted scanning for optics measurements</a:t>
            </a:r>
          </a:p>
          <a:p>
            <a:r>
              <a:rPr lang="en-GB" dirty="0"/>
              <a:t>Initial kick-response study by new HI-ECN3 fellow F. Metzger</a:t>
            </a:r>
          </a:p>
        </p:txBody>
      </p:sp>
      <p:sp>
        <p:nvSpPr>
          <p:cNvPr id="3" name="Title 2">
            <a:extLst>
              <a:ext uri="{FF2B5EF4-FFF2-40B4-BE49-F238E27FC236}">
                <a16:creationId xmlns:a16="http://schemas.microsoft.com/office/drawing/2014/main" id="{E9C7F32B-174F-3B1B-E586-04159ACECCE5}"/>
              </a:ext>
            </a:extLst>
          </p:cNvPr>
          <p:cNvSpPr>
            <a:spLocks noGrp="1"/>
          </p:cNvSpPr>
          <p:nvPr>
            <p:ph type="title"/>
          </p:nvPr>
        </p:nvSpPr>
        <p:spPr/>
        <p:txBody>
          <a:bodyPr/>
          <a:lstStyle/>
          <a:p>
            <a:r>
              <a:rPr lang="en-GB" dirty="0"/>
              <a:t>H6 Optics Studies</a:t>
            </a:r>
          </a:p>
        </p:txBody>
      </p:sp>
      <p:sp>
        <p:nvSpPr>
          <p:cNvPr id="6" name="Slide Number Placeholder 5">
            <a:extLst>
              <a:ext uri="{FF2B5EF4-FFF2-40B4-BE49-F238E27FC236}">
                <a16:creationId xmlns:a16="http://schemas.microsoft.com/office/drawing/2014/main" id="{7461A155-ED14-822C-2DFC-2A57AF99B7BE}"/>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1A017121-4FEC-DFD2-289C-720EB4B6CA15}"/>
              </a:ext>
            </a:extLst>
          </p:cNvPr>
          <p:cNvPicPr>
            <a:picLocks noChangeAspect="1"/>
          </p:cNvPicPr>
          <p:nvPr/>
        </p:nvPicPr>
        <p:blipFill rotWithShape="1">
          <a:blip r:embed="rId2"/>
          <a:srcRect l="5352" r="7561"/>
          <a:stretch/>
        </p:blipFill>
        <p:spPr>
          <a:xfrm>
            <a:off x="6583504" y="3358789"/>
            <a:ext cx="5549406" cy="2504379"/>
          </a:xfrm>
          <a:prstGeom prst="rect">
            <a:avLst/>
          </a:prstGeom>
        </p:spPr>
      </p:pic>
      <p:pic>
        <p:nvPicPr>
          <p:cNvPr id="10" name="Picture 9" descr="A group of graphs with numbers and lines&#10;&#10;Description automatically generated">
            <a:extLst>
              <a:ext uri="{FF2B5EF4-FFF2-40B4-BE49-F238E27FC236}">
                <a16:creationId xmlns:a16="http://schemas.microsoft.com/office/drawing/2014/main" id="{C69E8858-CB8C-DCA1-9500-E6CFA4D98083}"/>
              </a:ext>
            </a:extLst>
          </p:cNvPr>
          <p:cNvPicPr>
            <a:picLocks noChangeAspect="1"/>
          </p:cNvPicPr>
          <p:nvPr/>
        </p:nvPicPr>
        <p:blipFill rotWithShape="1">
          <a:blip r:embed="rId3"/>
          <a:srcRect l="7059" r="5868"/>
          <a:stretch/>
        </p:blipFill>
        <p:spPr>
          <a:xfrm>
            <a:off x="6720013" y="764704"/>
            <a:ext cx="5471987" cy="2618506"/>
          </a:xfrm>
          <a:prstGeom prst="rect">
            <a:avLst/>
          </a:prstGeom>
        </p:spPr>
      </p:pic>
      <p:pic>
        <p:nvPicPr>
          <p:cNvPr id="12" name="Picture 11">
            <a:extLst>
              <a:ext uri="{FF2B5EF4-FFF2-40B4-BE49-F238E27FC236}">
                <a16:creationId xmlns:a16="http://schemas.microsoft.com/office/drawing/2014/main" id="{8FDAF05F-6680-F3F9-7CB6-69CF1C53CB15}"/>
              </a:ext>
            </a:extLst>
          </p:cNvPr>
          <p:cNvPicPr>
            <a:picLocks noChangeAspect="1"/>
          </p:cNvPicPr>
          <p:nvPr/>
        </p:nvPicPr>
        <p:blipFill>
          <a:blip r:embed="rId4"/>
          <a:stretch>
            <a:fillRect/>
          </a:stretch>
        </p:blipFill>
        <p:spPr>
          <a:xfrm>
            <a:off x="2684984" y="4293096"/>
            <a:ext cx="3830031" cy="1915016"/>
          </a:xfrm>
          <a:prstGeom prst="rect">
            <a:avLst/>
          </a:prstGeom>
        </p:spPr>
      </p:pic>
      <p:sp>
        <p:nvSpPr>
          <p:cNvPr id="13" name="TextBox 12">
            <a:extLst>
              <a:ext uri="{FF2B5EF4-FFF2-40B4-BE49-F238E27FC236}">
                <a16:creationId xmlns:a16="http://schemas.microsoft.com/office/drawing/2014/main" id="{7FCF2E0E-3E6D-5F75-7034-C90B416AB0AB}"/>
              </a:ext>
            </a:extLst>
          </p:cNvPr>
          <p:cNvSpPr txBox="1"/>
          <p:nvPr/>
        </p:nvSpPr>
        <p:spPr>
          <a:xfrm>
            <a:off x="238098" y="5033836"/>
            <a:ext cx="2378397" cy="569508"/>
          </a:xfrm>
          <a:prstGeom prst="rect">
            <a:avLst/>
          </a:prstGeom>
          <a:noFill/>
        </p:spPr>
        <p:txBody>
          <a:bodyPr wrap="square" lIns="0" tIns="0" rIns="0" bIns="0" rtlCol="0">
            <a:spAutoFit/>
          </a:bodyPr>
          <a:lstStyle/>
          <a:p>
            <a:pPr algn="l"/>
            <a:r>
              <a:rPr lang="en-GB" dirty="0"/>
              <a:t>varied focus distances through PPE146 - 156</a:t>
            </a:r>
          </a:p>
        </p:txBody>
      </p:sp>
      <p:sp>
        <p:nvSpPr>
          <p:cNvPr id="7" name="Date Placeholder 3">
            <a:extLst>
              <a:ext uri="{FF2B5EF4-FFF2-40B4-BE49-F238E27FC236}">
                <a16:creationId xmlns:a16="http://schemas.microsoft.com/office/drawing/2014/main" id="{88166DF0-4FF6-E75A-BA99-842BCFF67B17}"/>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9" name="Footer Placeholder 4">
            <a:extLst>
              <a:ext uri="{FF2B5EF4-FFF2-40B4-BE49-F238E27FC236}">
                <a16:creationId xmlns:a16="http://schemas.microsoft.com/office/drawing/2014/main" id="{D1D2F7A5-F676-E87E-B977-343365D97543}"/>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1069532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407987" y="1245418"/>
            <a:ext cx="11376024" cy="4608512"/>
          </a:xfrm>
        </p:spPr>
        <p:txBody>
          <a:bodyPr/>
          <a:lstStyle/>
          <a:p>
            <a:r>
              <a:rPr lang="en-US" dirty="0"/>
              <a:t>Commissioning completed for main beams</a:t>
            </a:r>
          </a:p>
          <a:p>
            <a:pPr lvl="1"/>
            <a:r>
              <a:rPr lang="en-US" dirty="0"/>
              <a:t>Main beam at +180 GeV/c fully tuned</a:t>
            </a:r>
          </a:p>
          <a:p>
            <a:pPr lvl="1"/>
            <a:r>
              <a:rPr lang="en-US" dirty="0"/>
              <a:t>New optics for parallel and tertiary beams</a:t>
            </a:r>
          </a:p>
          <a:p>
            <a:r>
              <a:rPr lang="en-US" dirty="0"/>
              <a:t>Electron purity tested for some settings</a:t>
            </a:r>
          </a:p>
          <a:p>
            <a:pPr lvl="1"/>
            <a:r>
              <a:rPr lang="en-US" dirty="0"/>
              <a:t>Tertiary from +180 GeV/c to +50 GeV/c ~60% (absorber)</a:t>
            </a:r>
          </a:p>
          <a:p>
            <a:pPr lvl="2"/>
            <a:r>
              <a:rPr lang="en-US" dirty="0"/>
              <a:t>Was expected to be ~60-70% seen last year (XEMC)</a:t>
            </a:r>
          </a:p>
          <a:p>
            <a:pPr lvl="2"/>
            <a:r>
              <a:rPr lang="en-US" dirty="0"/>
              <a:t>Will be checked further</a:t>
            </a:r>
          </a:p>
          <a:p>
            <a:pPr lvl="1"/>
            <a:r>
              <a:rPr lang="en-US" dirty="0"/>
              <a:t>Tertiary from -80 GeV/c to -40 GeV/c ~95% (absorber)</a:t>
            </a:r>
          </a:p>
          <a:p>
            <a:pPr lvl="1"/>
            <a:r>
              <a:rPr lang="en-US" dirty="0"/>
              <a:t>Secondary electron beam at -300 GeV/c looks very nice</a:t>
            </a:r>
          </a:p>
          <a:p>
            <a:pPr lvl="2"/>
            <a:r>
              <a:rPr lang="en-US" dirty="0"/>
              <a:t>Hadrons separate by synchrotron radiation and collimated away</a:t>
            </a:r>
          </a:p>
          <a:p>
            <a:pPr lvl="2"/>
            <a:r>
              <a:rPr lang="en-US" dirty="0"/>
              <a:t>Showcase: complete removal by inserting 6mm Pb XCON (130m)</a:t>
            </a:r>
          </a:p>
          <a:p>
            <a:r>
              <a:rPr lang="en-US" dirty="0"/>
              <a:t>Many thanks to the BE-GM team for the realignment of H8</a:t>
            </a:r>
          </a:p>
          <a:p>
            <a:pPr lvl="2"/>
            <a:endParaRPr lang="en-CH" dirty="0"/>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p:txBody>
          <a:bodyPr/>
          <a:lstStyle/>
          <a:p>
            <a:r>
              <a:rPr lang="en-US" dirty="0"/>
              <a:t>H8</a:t>
            </a:r>
            <a:endParaRPr lang="en-CH" dirty="0"/>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26" name="Picture 2" descr="zoom">
            <a:extLst>
              <a:ext uri="{FF2B5EF4-FFF2-40B4-BE49-F238E27FC236}">
                <a16:creationId xmlns:a16="http://schemas.microsoft.com/office/drawing/2014/main" id="{289EF11E-D2A3-C473-8BD4-4AB3F2B8CAF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84232" y="3171199"/>
            <a:ext cx="3836947" cy="27567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oom">
            <a:extLst>
              <a:ext uri="{FF2B5EF4-FFF2-40B4-BE49-F238E27FC236}">
                <a16:creationId xmlns:a16="http://schemas.microsoft.com/office/drawing/2014/main" id="{BDB66C34-E91C-D2B1-5EF8-BAAA85B4F2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4231" y="143307"/>
            <a:ext cx="3836947" cy="275673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5561525-FFA6-49B9-16F6-8CF81E5BE18A}"/>
              </a:ext>
            </a:extLst>
          </p:cNvPr>
          <p:cNvSpPr txBox="1"/>
          <p:nvPr/>
        </p:nvSpPr>
        <p:spPr>
          <a:xfrm>
            <a:off x="8616280" y="692696"/>
            <a:ext cx="1231106" cy="553998"/>
          </a:xfrm>
          <a:prstGeom prst="rect">
            <a:avLst/>
          </a:prstGeom>
          <a:noFill/>
        </p:spPr>
        <p:txBody>
          <a:bodyPr wrap="none" lIns="0" tIns="0" rIns="0" bIns="0" rtlCol="0">
            <a:spAutoFit/>
          </a:bodyPr>
          <a:lstStyle/>
          <a:p>
            <a:pPr algn="ctr"/>
            <a:r>
              <a:rPr lang="en-US" dirty="0"/>
              <a:t>-287 GeV/c </a:t>
            </a:r>
            <a:br>
              <a:rPr lang="en-US" dirty="0"/>
            </a:br>
            <a:r>
              <a:rPr lang="en-US" dirty="0"/>
              <a:t>electrons</a:t>
            </a:r>
            <a:endParaRPr lang="en-GB" dirty="0"/>
          </a:p>
        </p:txBody>
      </p:sp>
      <p:sp>
        <p:nvSpPr>
          <p:cNvPr id="8" name="TextBox 7">
            <a:extLst>
              <a:ext uri="{FF2B5EF4-FFF2-40B4-BE49-F238E27FC236}">
                <a16:creationId xmlns:a16="http://schemas.microsoft.com/office/drawing/2014/main" id="{B82A7CD7-12D1-6969-639B-2E3202B76FA8}"/>
              </a:ext>
            </a:extLst>
          </p:cNvPr>
          <p:cNvSpPr txBox="1"/>
          <p:nvPr/>
        </p:nvSpPr>
        <p:spPr>
          <a:xfrm>
            <a:off x="8708102" y="3619520"/>
            <a:ext cx="2141612" cy="553998"/>
          </a:xfrm>
          <a:prstGeom prst="rect">
            <a:avLst/>
          </a:prstGeom>
          <a:noFill/>
        </p:spPr>
        <p:txBody>
          <a:bodyPr wrap="none" lIns="0" tIns="0" rIns="0" bIns="0" rtlCol="0">
            <a:spAutoFit/>
          </a:bodyPr>
          <a:lstStyle/>
          <a:p>
            <a:pPr algn="ctr"/>
            <a:r>
              <a:rPr lang="en-US" dirty="0"/>
              <a:t>Removal by 6mm Pb</a:t>
            </a:r>
            <a:br>
              <a:rPr lang="en-US" dirty="0"/>
            </a:br>
            <a:r>
              <a:rPr lang="en-US" dirty="0"/>
              <a:t>absorber (130m)</a:t>
            </a:r>
            <a:endParaRPr lang="en-GB" dirty="0"/>
          </a:p>
        </p:txBody>
      </p:sp>
      <p:sp>
        <p:nvSpPr>
          <p:cNvPr id="9" name="Arrow: Right 8">
            <a:extLst>
              <a:ext uri="{FF2B5EF4-FFF2-40B4-BE49-F238E27FC236}">
                <a16:creationId xmlns:a16="http://schemas.microsoft.com/office/drawing/2014/main" id="{0ED7DEDA-3A80-AEEC-2EE4-6880C12D2E90}"/>
              </a:ext>
            </a:extLst>
          </p:cNvPr>
          <p:cNvSpPr/>
          <p:nvPr/>
        </p:nvSpPr>
        <p:spPr>
          <a:xfrm rot="1361664">
            <a:off x="9331033" y="1336117"/>
            <a:ext cx="535170" cy="2139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A56A1E4A-E061-1140-EA35-F824624347EB}"/>
              </a:ext>
            </a:extLst>
          </p:cNvPr>
          <p:cNvSpPr/>
          <p:nvPr/>
        </p:nvSpPr>
        <p:spPr>
          <a:xfrm rot="1361664">
            <a:off x="9356910" y="4388054"/>
            <a:ext cx="535170" cy="2139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ate Placeholder 3">
            <a:extLst>
              <a:ext uri="{FF2B5EF4-FFF2-40B4-BE49-F238E27FC236}">
                <a16:creationId xmlns:a16="http://schemas.microsoft.com/office/drawing/2014/main" id="{2C19E501-3007-0CDD-C6DB-953432FEE4D2}"/>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12" name="Footer Placeholder 4">
            <a:extLst>
              <a:ext uri="{FF2B5EF4-FFF2-40B4-BE49-F238E27FC236}">
                <a16:creationId xmlns:a16="http://schemas.microsoft.com/office/drawing/2014/main" id="{FD68938A-53AE-0CCC-2799-E5CC59855E1A}"/>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142489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Description automatically generated">
            <a:extLst>
              <a:ext uri="{FF2B5EF4-FFF2-40B4-BE49-F238E27FC236}">
                <a16:creationId xmlns:a16="http://schemas.microsoft.com/office/drawing/2014/main" id="{F4F8BBE4-2A11-2555-C2BD-EA7F3D8B9472}"/>
              </a:ext>
            </a:extLst>
          </p:cNvPr>
          <p:cNvPicPr>
            <a:picLocks noChangeAspect="1"/>
          </p:cNvPicPr>
          <p:nvPr/>
        </p:nvPicPr>
        <p:blipFill rotWithShape="1">
          <a:blip r:embed="rId2"/>
          <a:srcRect l="53912" t="54271" r="15515" b="13700"/>
          <a:stretch/>
        </p:blipFill>
        <p:spPr>
          <a:xfrm>
            <a:off x="8133664" y="2154774"/>
            <a:ext cx="2969372" cy="1944216"/>
          </a:xfrm>
          <a:prstGeom prst="rect">
            <a:avLst/>
          </a:prstGeom>
          <a:ln w="25400">
            <a:solidFill>
              <a:schemeClr val="accent1"/>
            </a:solidFill>
          </a:ln>
        </p:spPr>
      </p:pic>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200475" y="757972"/>
            <a:ext cx="7831826" cy="5544616"/>
          </a:xfrm>
        </p:spPr>
        <p:txBody>
          <a:bodyPr/>
          <a:lstStyle/>
          <a:p>
            <a:pPr>
              <a:lnSpc>
                <a:spcPct val="100000"/>
              </a:lnSpc>
              <a:spcBef>
                <a:spcPts val="400"/>
              </a:spcBef>
            </a:pPr>
            <a:r>
              <a:rPr lang="en-CH" sz="1600" dirty="0"/>
              <a:t>80 – 250 GeV/c hadron beams and 160 GeV/c muon beams commissioned.</a:t>
            </a:r>
          </a:p>
          <a:p>
            <a:pPr>
              <a:lnSpc>
                <a:spcPct val="100000"/>
              </a:lnSpc>
              <a:spcBef>
                <a:spcPts val="400"/>
              </a:spcBef>
            </a:pPr>
            <a:r>
              <a:rPr lang="en-CH" sz="1600" dirty="0"/>
              <a:t>-190 GeV/c hadron beam has also been checked with lower number of units but same collimator settings for high intensity that showed the double peak feature at the CEDARs.</a:t>
            </a:r>
          </a:p>
          <a:p>
            <a:pPr lvl="1">
              <a:spcBef>
                <a:spcPts val="400"/>
              </a:spcBef>
            </a:pPr>
            <a:r>
              <a:rPr lang="en-CH" sz="1400" dirty="0"/>
              <a:t>Realignment done around Bend6 during the YETS 2023/24 by BE-GM.</a:t>
            </a:r>
          </a:p>
          <a:p>
            <a:pPr lvl="1">
              <a:spcBef>
                <a:spcPts val="400"/>
              </a:spcBef>
            </a:pPr>
            <a:r>
              <a:rPr lang="en-CH" sz="1400" dirty="0"/>
              <a:t>Beam steered with Trim5/6. The best combination keeps the beam slightly mislaigned at the XWCM.065102 and downstream but the alignment can be corrected at AMBER with Bend7/9 later.</a:t>
            </a:r>
          </a:p>
          <a:p>
            <a:pPr>
              <a:lnSpc>
                <a:spcPct val="100000"/>
              </a:lnSpc>
              <a:spcBef>
                <a:spcPts val="400"/>
              </a:spcBef>
            </a:pPr>
            <a:r>
              <a:rPr lang="en-CH" sz="1600" dirty="0"/>
              <a:t>Divergence for the hadron beams at the CEDARs also checked.</a:t>
            </a:r>
          </a:p>
          <a:p>
            <a:pPr>
              <a:lnSpc>
                <a:spcPct val="100000"/>
              </a:lnSpc>
              <a:spcBef>
                <a:spcPts val="400"/>
              </a:spcBef>
            </a:pPr>
            <a:r>
              <a:rPr lang="en-CH" sz="1600" dirty="0"/>
              <a:t>The CEDARs were refurbished </a:t>
            </a:r>
            <a:r>
              <a:rPr lang="en-GB" sz="1600" dirty="0"/>
              <a:t>including improvements in precision and stability of the diaphragm and motor controls.</a:t>
            </a:r>
            <a:endParaRPr lang="en-CH" sz="1600" dirty="0"/>
          </a:p>
          <a:p>
            <a:pPr>
              <a:lnSpc>
                <a:spcPct val="100000"/>
              </a:lnSpc>
              <a:spcBef>
                <a:spcPts val="400"/>
              </a:spcBef>
            </a:pPr>
            <a:endParaRPr lang="en-CH" sz="1600" dirty="0"/>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a:xfrm>
            <a:off x="402027" y="171845"/>
            <a:ext cx="11376025" cy="607135"/>
          </a:xfrm>
        </p:spPr>
        <p:txBody>
          <a:bodyPr/>
          <a:lstStyle/>
          <a:p>
            <a:r>
              <a:rPr lang="en-CH" dirty="0"/>
              <a:t>M2</a:t>
            </a:r>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descr="A screenshot of a computer&#10;&#10;Description automatically generated">
            <a:extLst>
              <a:ext uri="{FF2B5EF4-FFF2-40B4-BE49-F238E27FC236}">
                <a16:creationId xmlns:a16="http://schemas.microsoft.com/office/drawing/2014/main" id="{B4FCE350-4871-AA36-A52E-6C278F86DCD9}"/>
              </a:ext>
            </a:extLst>
          </p:cNvPr>
          <p:cNvPicPr>
            <a:picLocks noChangeAspect="1"/>
          </p:cNvPicPr>
          <p:nvPr/>
        </p:nvPicPr>
        <p:blipFill rotWithShape="1">
          <a:blip r:embed="rId3"/>
          <a:srcRect l="53411" t="11056" r="16319" b="8982"/>
          <a:stretch/>
        </p:blipFill>
        <p:spPr>
          <a:xfrm>
            <a:off x="8112224" y="325051"/>
            <a:ext cx="2969373" cy="1728192"/>
          </a:xfrm>
          <a:prstGeom prst="rect">
            <a:avLst/>
          </a:prstGeom>
          <a:solidFill>
            <a:srgbClr val="FFFFFF">
              <a:shade val="85000"/>
            </a:srgbClr>
          </a:solidFill>
          <a:ln w="25400" cap="rnd">
            <a:solidFill>
              <a:schemeClr val="accent1"/>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 name="Picture 9" descr="A screen shot of a computer&#10;&#10;Description automatically generated">
            <a:extLst>
              <a:ext uri="{FF2B5EF4-FFF2-40B4-BE49-F238E27FC236}">
                <a16:creationId xmlns:a16="http://schemas.microsoft.com/office/drawing/2014/main" id="{0902340D-0BEC-BCE8-E30D-580ADCFAF855}"/>
              </a:ext>
            </a:extLst>
          </p:cNvPr>
          <p:cNvPicPr>
            <a:picLocks noChangeAspect="1"/>
          </p:cNvPicPr>
          <p:nvPr/>
        </p:nvPicPr>
        <p:blipFill rotWithShape="1">
          <a:blip r:embed="rId4"/>
          <a:srcRect l="8309" r="32134" b="50000"/>
          <a:stretch/>
        </p:blipFill>
        <p:spPr>
          <a:xfrm>
            <a:off x="7596572" y="4221088"/>
            <a:ext cx="4578838" cy="1728192"/>
          </a:xfrm>
          <a:prstGeom prst="rect">
            <a:avLst/>
          </a:prstGeom>
        </p:spPr>
      </p:pic>
      <p:sp>
        <p:nvSpPr>
          <p:cNvPr id="11" name="TextBox 10">
            <a:extLst>
              <a:ext uri="{FF2B5EF4-FFF2-40B4-BE49-F238E27FC236}">
                <a16:creationId xmlns:a16="http://schemas.microsoft.com/office/drawing/2014/main" id="{7EACB589-7AB8-3CA4-4843-9C7184290464}"/>
              </a:ext>
            </a:extLst>
          </p:cNvPr>
          <p:cNvSpPr txBox="1"/>
          <p:nvPr/>
        </p:nvSpPr>
        <p:spPr>
          <a:xfrm>
            <a:off x="8976320" y="5229200"/>
            <a:ext cx="1166986" cy="276999"/>
          </a:xfrm>
          <a:prstGeom prst="rect">
            <a:avLst/>
          </a:prstGeom>
          <a:noFill/>
        </p:spPr>
        <p:txBody>
          <a:bodyPr wrap="none" lIns="0" tIns="0" rIns="0" bIns="0" rtlCol="0">
            <a:spAutoFit/>
          </a:bodyPr>
          <a:lstStyle/>
          <a:p>
            <a:pPr algn="l"/>
            <a:r>
              <a:rPr lang="en-GB" dirty="0"/>
              <a:t>-190 GeV/c</a:t>
            </a:r>
          </a:p>
        </p:txBody>
      </p:sp>
      <p:sp>
        <p:nvSpPr>
          <p:cNvPr id="14" name="TextBox 13">
            <a:extLst>
              <a:ext uri="{FF2B5EF4-FFF2-40B4-BE49-F238E27FC236}">
                <a16:creationId xmlns:a16="http://schemas.microsoft.com/office/drawing/2014/main" id="{D1B7F7EE-2547-F40D-0CFE-E749B0704DCA}"/>
              </a:ext>
            </a:extLst>
          </p:cNvPr>
          <p:cNvSpPr txBox="1"/>
          <p:nvPr/>
        </p:nvSpPr>
        <p:spPr>
          <a:xfrm>
            <a:off x="11224448" y="758638"/>
            <a:ext cx="950962" cy="369332"/>
          </a:xfrm>
          <a:prstGeom prst="rect">
            <a:avLst/>
          </a:prstGeom>
          <a:noFill/>
        </p:spPr>
        <p:txBody>
          <a:bodyPr wrap="square" lIns="0" tIns="0" rIns="0" bIns="0" rtlCol="0">
            <a:spAutoFit/>
          </a:bodyPr>
          <a:lstStyle/>
          <a:p>
            <a:pPr algn="l"/>
            <a:r>
              <a:rPr lang="en-GB" sz="1200" dirty="0"/>
              <a:t>Double peak last year</a:t>
            </a:r>
          </a:p>
        </p:txBody>
      </p:sp>
      <p:sp>
        <p:nvSpPr>
          <p:cNvPr id="15" name="TextBox 14">
            <a:extLst>
              <a:ext uri="{FF2B5EF4-FFF2-40B4-BE49-F238E27FC236}">
                <a16:creationId xmlns:a16="http://schemas.microsoft.com/office/drawing/2014/main" id="{12C06381-6C59-1791-9381-9A891FF512D8}"/>
              </a:ext>
            </a:extLst>
          </p:cNvPr>
          <p:cNvSpPr txBox="1"/>
          <p:nvPr/>
        </p:nvSpPr>
        <p:spPr>
          <a:xfrm>
            <a:off x="11224448" y="2489863"/>
            <a:ext cx="1088398" cy="369332"/>
          </a:xfrm>
          <a:prstGeom prst="rect">
            <a:avLst/>
          </a:prstGeom>
          <a:noFill/>
        </p:spPr>
        <p:txBody>
          <a:bodyPr wrap="square" lIns="0" tIns="0" rIns="0" bIns="0" rtlCol="0">
            <a:spAutoFit/>
          </a:bodyPr>
          <a:lstStyle/>
          <a:p>
            <a:pPr algn="l"/>
            <a:r>
              <a:rPr lang="en-GB" sz="1200" dirty="0"/>
              <a:t>This year after correction</a:t>
            </a:r>
          </a:p>
        </p:txBody>
      </p:sp>
      <p:sp>
        <p:nvSpPr>
          <p:cNvPr id="17" name="TextBox 16">
            <a:extLst>
              <a:ext uri="{FF2B5EF4-FFF2-40B4-BE49-F238E27FC236}">
                <a16:creationId xmlns:a16="http://schemas.microsoft.com/office/drawing/2014/main" id="{27684950-BCFD-0959-23A5-E8F52A07C5EB}"/>
              </a:ext>
            </a:extLst>
          </p:cNvPr>
          <p:cNvSpPr txBox="1"/>
          <p:nvPr/>
        </p:nvSpPr>
        <p:spPr>
          <a:xfrm>
            <a:off x="200475" y="3997697"/>
            <a:ext cx="7261212" cy="2380652"/>
          </a:xfrm>
          <a:prstGeom prst="rect">
            <a:avLst/>
          </a:prstGeom>
        </p:spPr>
        <p:txBody>
          <a:bodyPr vert="horz" lIns="0" tIns="0" rIns="0" bIns="0" rtlCol="0">
            <a:noAutofit/>
          </a:bodyPr>
          <a:lstStyle>
            <a:lvl1pPr marL="342900" indent="-342900">
              <a:lnSpc>
                <a:spcPct val="90000"/>
              </a:lnSpc>
              <a:spcBef>
                <a:spcPts val="1800"/>
              </a:spcBef>
              <a:spcAft>
                <a:spcPts val="400"/>
              </a:spcAft>
              <a:buFont typeface="Arial" panose="020B0604020202020204" pitchFamily="34" charset="0"/>
              <a:buChar char="•"/>
              <a:tabLst/>
              <a:defRPr sz="1600" b="0">
                <a:solidFill>
                  <a:schemeClr val="tx2">
                    <a:lumMod val="50000"/>
                  </a:schemeClr>
                </a:solidFill>
              </a:defRPr>
            </a:lvl1pPr>
            <a:lvl2pPr marL="628650" lvl="1" indent="-261938">
              <a:lnSpc>
                <a:spcPct val="100000"/>
              </a:lnSpc>
              <a:spcBef>
                <a:spcPts val="500"/>
              </a:spcBef>
              <a:spcAft>
                <a:spcPts val="300"/>
              </a:spcAft>
              <a:buFont typeface="Arial" panose="020B0604020202020204" pitchFamily="34" charset="0"/>
              <a:buChar char="•"/>
              <a:tabLst/>
              <a:defRPr sz="1400">
                <a:solidFill>
                  <a:schemeClr val="tx2">
                    <a:lumMod val="50000"/>
                  </a:schemeClr>
                </a:solidFill>
              </a:defRPr>
            </a:lvl2pPr>
            <a:lvl3pPr marL="889000" indent="-260350">
              <a:lnSpc>
                <a:spcPct val="100000"/>
              </a:lnSpc>
              <a:spcBef>
                <a:spcPts val="500"/>
              </a:spcBef>
              <a:spcAft>
                <a:spcPts val="300"/>
              </a:spcAft>
              <a:buSzPct val="100000"/>
              <a:buFont typeface="Arial" panose="020B0604020202020204" pitchFamily="34" charset="0"/>
              <a:buChar char="•"/>
              <a:tabLst/>
              <a:defRPr>
                <a:solidFill>
                  <a:schemeClr val="tx2">
                    <a:lumMod val="50000"/>
                  </a:schemeClr>
                </a:solidFill>
              </a:defRPr>
            </a:lvl3pPr>
            <a:lvl4pPr marL="1209675" indent="-269875">
              <a:lnSpc>
                <a:spcPct val="100000"/>
              </a:lnSpc>
              <a:spcBef>
                <a:spcPts val="500"/>
              </a:spcBef>
              <a:spcAft>
                <a:spcPts val="300"/>
              </a:spcAft>
              <a:buSzPct val="100000"/>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SzPct val="100000"/>
              <a:buFont typeface="Arial" charset="0"/>
              <a:buChar char="•"/>
              <a:defRPr sz="1600">
                <a:solidFill>
                  <a:schemeClr val="tx2">
                    <a:lumMod val="50000"/>
                  </a:schemeClr>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CH" dirty="0"/>
              <a:t>The refurbished CEDARs have been commissioned wi</a:t>
            </a:r>
            <a:r>
              <a:rPr lang="en-GB" dirty="0" err="1"/>
              <a:t>th</a:t>
            </a:r>
            <a:r>
              <a:rPr lang="en-CH" dirty="0"/>
              <a:t> huge improvement in the diaphragm and motor controls (awaiting user feedback). They can reach 5 µm precision now.</a:t>
            </a:r>
          </a:p>
          <a:p>
            <a:pPr lvl="1"/>
            <a:r>
              <a:rPr lang="en-CH" dirty="0"/>
              <a:t>The improvement requires that mutliple motors cannot be moved at the same time i.e., if the diaphragm is moving the XY table cannot be moved at the same time. Users are requested to note this until a functionality is added in CESAR to monitor the status of the motors (ongoing). In the meantime this dashboard is available </a:t>
            </a:r>
            <a:r>
              <a:rPr lang="en-GB" dirty="0">
                <a:hlinkClick r:id="rId5"/>
              </a:rPr>
              <a:t>https://wrap.cern.ch/dashboard/99357</a:t>
            </a:r>
            <a:r>
              <a:rPr lang="en-GB" dirty="0"/>
              <a:t> showing the motor status                               (1 -&gt; Available to Move; 0 -&gt; Moving)</a:t>
            </a:r>
            <a:endParaRPr lang="en-CH" dirty="0"/>
          </a:p>
        </p:txBody>
      </p:sp>
      <p:sp>
        <p:nvSpPr>
          <p:cNvPr id="7" name="Date Placeholder 3">
            <a:extLst>
              <a:ext uri="{FF2B5EF4-FFF2-40B4-BE49-F238E27FC236}">
                <a16:creationId xmlns:a16="http://schemas.microsoft.com/office/drawing/2014/main" id="{DA5994F8-5D16-64ED-478C-13A27D622B10}"/>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9" name="Footer Placeholder 4">
            <a:extLst>
              <a:ext uri="{FF2B5EF4-FFF2-40B4-BE49-F238E27FC236}">
                <a16:creationId xmlns:a16="http://schemas.microsoft.com/office/drawing/2014/main" id="{A72A27E7-4EE7-2FAC-4419-8101D63BAD5F}"/>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1153186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D76310-962A-ED45-0542-7F2074C8B4D2}"/>
              </a:ext>
            </a:extLst>
          </p:cNvPr>
          <p:cNvSpPr>
            <a:spLocks noGrp="1"/>
          </p:cNvSpPr>
          <p:nvPr>
            <p:ph idx="1"/>
          </p:nvPr>
        </p:nvSpPr>
        <p:spPr>
          <a:xfrm>
            <a:off x="379167" y="1124744"/>
            <a:ext cx="11376024" cy="4608512"/>
          </a:xfrm>
        </p:spPr>
        <p:txBody>
          <a:bodyPr/>
          <a:lstStyle/>
          <a:p>
            <a:r>
              <a:rPr lang="en-GB" sz="2000" dirty="0"/>
              <a:t>The profile monitors had the wrong gas mixtures which was fixed on 26</a:t>
            </a:r>
            <a:r>
              <a:rPr lang="en-GB" sz="2000" baseline="30000" dirty="0"/>
              <a:t>th</a:t>
            </a:r>
            <a:r>
              <a:rPr lang="en-GB" sz="2000" dirty="0"/>
              <a:t> March.</a:t>
            </a:r>
          </a:p>
          <a:p>
            <a:r>
              <a:rPr lang="en-GB" sz="2000" dirty="0"/>
              <a:t>On 26</a:t>
            </a:r>
            <a:r>
              <a:rPr lang="en-GB" sz="2000" baseline="30000" dirty="0"/>
              <a:t>th</a:t>
            </a:r>
            <a:r>
              <a:rPr lang="en-GB" sz="2000" dirty="0"/>
              <a:t> March a fault was observed in SM2 coming from a cooling interlock. On 27</a:t>
            </a:r>
            <a:r>
              <a:rPr lang="en-GB" sz="2000" baseline="30000" dirty="0"/>
              <a:t>th</a:t>
            </a:r>
            <a:r>
              <a:rPr lang="en-GB" sz="2000" dirty="0"/>
              <a:t> March, C. Cot confirmed that the issue has been solved. The water-cooled cables were replaced for the power converter after LS2 but the </a:t>
            </a:r>
            <a:r>
              <a:rPr lang="en-GB" sz="2000" dirty="0" err="1">
                <a:solidFill>
                  <a:schemeClr val="tx2"/>
                </a:solidFill>
              </a:rPr>
              <a:t>eletta</a:t>
            </a:r>
            <a:r>
              <a:rPr lang="en-GB" sz="2000" dirty="0"/>
              <a:t> still remained. When CV switched off their valves for a leak in a gallery it triggered the </a:t>
            </a:r>
            <a:r>
              <a:rPr lang="en-GB" sz="2000" dirty="0" err="1">
                <a:solidFill>
                  <a:schemeClr val="tx2"/>
                </a:solidFill>
              </a:rPr>
              <a:t>eletta</a:t>
            </a:r>
            <a:r>
              <a:rPr lang="en-GB" sz="2000" dirty="0"/>
              <a:t>. This has been disconnected now and the cables are marked.</a:t>
            </a:r>
          </a:p>
          <a:p>
            <a:r>
              <a:rPr lang="en-GB" sz="2000" dirty="0"/>
              <a:t>CEDAR 065.083 was again found reaching a limit for alignment in the vertical with the XY table. On 4</a:t>
            </a:r>
            <a:r>
              <a:rPr lang="en-GB" sz="2000" baseline="30000" dirty="0"/>
              <a:t>th</a:t>
            </a:r>
            <a:r>
              <a:rPr lang="en-GB" sz="2000" dirty="0"/>
              <a:t> April morning the downstream end of the CEDAR was lifted by 2-3 mm. This fixed the issue, and the CEDAR can be aligned well.</a:t>
            </a:r>
          </a:p>
          <a:p>
            <a:pPr lvl="1"/>
            <a:r>
              <a:rPr lang="en-GB" dirty="0"/>
              <a:t>During de-installation it has been agreed with BE-GM that the alignment will be re-measured, and the alignment system checked as the issue occurred twice in a row.</a:t>
            </a:r>
          </a:p>
          <a:p>
            <a:r>
              <a:rPr lang="en-GB" sz="2000" dirty="0"/>
              <a:t>The FISCs were not working at the beginning and the PMTs have been replaced on 4</a:t>
            </a:r>
            <a:r>
              <a:rPr lang="en-GB" sz="2000" baseline="30000" dirty="0"/>
              <a:t>th</a:t>
            </a:r>
            <a:r>
              <a:rPr lang="en-GB" sz="2000" dirty="0"/>
              <a:t> April. On 5</a:t>
            </a:r>
            <a:r>
              <a:rPr lang="en-GB" sz="2000" baseline="30000" dirty="0"/>
              <a:t>th</a:t>
            </a:r>
            <a:r>
              <a:rPr lang="en-GB" sz="2000" dirty="0"/>
              <a:t> April the delays have also been set and they are now operational.</a:t>
            </a:r>
          </a:p>
          <a:p>
            <a:endParaRPr lang="en-GB" sz="2000" dirty="0"/>
          </a:p>
        </p:txBody>
      </p:sp>
      <p:sp>
        <p:nvSpPr>
          <p:cNvPr id="3" name="Title 2">
            <a:extLst>
              <a:ext uri="{FF2B5EF4-FFF2-40B4-BE49-F238E27FC236}">
                <a16:creationId xmlns:a16="http://schemas.microsoft.com/office/drawing/2014/main" id="{CBB5DD2B-4373-76FA-A3A8-46FEEDC30333}"/>
              </a:ext>
            </a:extLst>
          </p:cNvPr>
          <p:cNvSpPr>
            <a:spLocks noGrp="1"/>
          </p:cNvSpPr>
          <p:nvPr>
            <p:ph type="title"/>
          </p:nvPr>
        </p:nvSpPr>
        <p:spPr>
          <a:xfrm>
            <a:off x="407988" y="373593"/>
            <a:ext cx="11376025" cy="607135"/>
          </a:xfrm>
        </p:spPr>
        <p:txBody>
          <a:bodyPr/>
          <a:lstStyle/>
          <a:p>
            <a:r>
              <a:rPr lang="en-CH" dirty="0"/>
              <a:t>M2 Main Issues</a:t>
            </a:r>
          </a:p>
        </p:txBody>
      </p:sp>
      <p:sp>
        <p:nvSpPr>
          <p:cNvPr id="6" name="Slide Number Placeholder 5">
            <a:extLst>
              <a:ext uri="{FF2B5EF4-FFF2-40B4-BE49-F238E27FC236}">
                <a16:creationId xmlns:a16="http://schemas.microsoft.com/office/drawing/2014/main" id="{A29EB216-C96C-F4E9-74F9-127EFEC651A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Date Placeholder 3">
            <a:extLst>
              <a:ext uri="{FF2B5EF4-FFF2-40B4-BE49-F238E27FC236}">
                <a16:creationId xmlns:a16="http://schemas.microsoft.com/office/drawing/2014/main" id="{6526615D-1959-1B04-235F-EF89249D43E2}"/>
              </a:ext>
            </a:extLst>
          </p:cNvPr>
          <p:cNvSpPr>
            <a:spLocks noGrp="1"/>
          </p:cNvSpPr>
          <p:nvPr>
            <p:ph type="dt" sz="half" idx="10"/>
          </p:nvPr>
        </p:nvSpPr>
        <p:spPr>
          <a:xfrm>
            <a:off x="3215680" y="6378349"/>
            <a:ext cx="900708" cy="365125"/>
          </a:xfrm>
        </p:spPr>
        <p:txBody>
          <a:bodyPr/>
          <a:lstStyle/>
          <a:p>
            <a:r>
              <a:rPr lang="de-DE" dirty="0"/>
              <a:t>9th April 2024</a:t>
            </a:r>
            <a:endParaRPr lang="en-US" dirty="0"/>
          </a:p>
        </p:txBody>
      </p:sp>
      <p:sp>
        <p:nvSpPr>
          <p:cNvPr id="8" name="Footer Placeholder 4">
            <a:extLst>
              <a:ext uri="{FF2B5EF4-FFF2-40B4-BE49-F238E27FC236}">
                <a16:creationId xmlns:a16="http://schemas.microsoft.com/office/drawing/2014/main" id="{2B0A7D97-29BF-29D6-3135-4D7824AAFA01}"/>
              </a:ext>
            </a:extLst>
          </p:cNvPr>
          <p:cNvSpPr>
            <a:spLocks noGrp="1"/>
          </p:cNvSpPr>
          <p:nvPr>
            <p:ph type="ftr" sz="quarter" idx="11"/>
          </p:nvPr>
        </p:nvSpPr>
        <p:spPr>
          <a:xfrm>
            <a:off x="4259262" y="6383848"/>
            <a:ext cx="6572221" cy="365125"/>
          </a:xfrm>
        </p:spPr>
        <p:txBody>
          <a:bodyPr/>
          <a:lstStyle/>
          <a:p>
            <a:r>
              <a:rPr lang="en-US" dirty="0"/>
              <a:t>North Area Commissioning | L. Nevay on behalf of BE-EA-LE</a:t>
            </a:r>
          </a:p>
        </p:txBody>
      </p:sp>
    </p:spTree>
    <p:extLst>
      <p:ext uri="{BB962C8B-B14F-4D97-AF65-F5344CB8AC3E}">
        <p14:creationId xmlns:p14="http://schemas.microsoft.com/office/powerpoint/2010/main" val="173447286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9B8EB7A2-D107-4644-9BE2-B6C63AF6A1DA}" vid="{C8890B19-18F6-9144-82C2-3740631ADB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TotalTime>
  <Words>1718</Words>
  <Application>Microsoft Macintosh PowerPoint</Application>
  <PresentationFormat>Widescreen</PresentationFormat>
  <Paragraphs>200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Symbol</vt:lpstr>
      <vt:lpstr>Office Theme</vt:lpstr>
      <vt:lpstr>North Area Commissioning</vt:lpstr>
      <vt:lpstr>Introduction</vt:lpstr>
      <vt:lpstr>H2</vt:lpstr>
      <vt:lpstr>H4</vt:lpstr>
      <vt:lpstr>H6</vt:lpstr>
      <vt:lpstr>H6 Optics Studies</vt:lpstr>
      <vt:lpstr>H8</vt:lpstr>
      <vt:lpstr>M2</vt:lpstr>
      <vt:lpstr>M2 Main Issues</vt:lpstr>
      <vt:lpstr>P42 Beam Commissioning</vt:lpstr>
      <vt:lpstr>P42 Beam Commissioning</vt:lpstr>
      <vt:lpstr>K12 Beam Commissioning</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Area Commissioning</dc:title>
  <dc:creator>Laurence James Nevay</dc:creator>
  <cp:lastModifiedBy>Laurence James Nevay</cp:lastModifiedBy>
  <cp:revision>22</cp:revision>
  <cp:lastPrinted>2020-01-30T13:49:18Z</cp:lastPrinted>
  <dcterms:created xsi:type="dcterms:W3CDTF">2024-04-09T08:14:36Z</dcterms:created>
  <dcterms:modified xsi:type="dcterms:W3CDTF">2024-04-09T11:29:03Z</dcterms:modified>
</cp:coreProperties>
</file>