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307" r:id="rId3"/>
    <p:sldId id="267" r:id="rId4"/>
    <p:sldId id="268" r:id="rId5"/>
    <p:sldId id="269" r:id="rId6"/>
    <p:sldId id="314" r:id="rId7"/>
    <p:sldId id="308" r:id="rId8"/>
    <p:sldId id="312" r:id="rId9"/>
    <p:sldId id="313" r:id="rId10"/>
    <p:sldId id="271" r:id="rId11"/>
    <p:sldId id="259" r:id="rId12"/>
    <p:sldId id="270" r:id="rId13"/>
    <p:sldId id="309" r:id="rId14"/>
    <p:sldId id="311" r:id="rId15"/>
    <p:sldId id="315"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1" autoAdjust="0"/>
    <p:restoredTop sz="94660"/>
  </p:normalViewPr>
  <p:slideViewPr>
    <p:cSldViewPr snapToGrid="0">
      <p:cViewPr varScale="1">
        <p:scale>
          <a:sx n="106" d="100"/>
          <a:sy n="106" d="100"/>
        </p:scale>
        <p:origin x="120"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05:00.27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2 0,'0'1171,"4"-1086,26 145,-1-18,-26 34,-4-137,-1-77,-2-1,-1 0,-1-1,-10 32,5-23,-9 62,18-74</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07:32.028"/>
    </inkml:context>
    <inkml:brush xml:id="br0">
      <inkml:brushProperty name="width" value="0.3" units="cm"/>
      <inkml:brushProperty name="height" value="0.6" units="cm"/>
      <inkml:brushProperty name="color" value="#A2D762"/>
      <inkml:brushProperty name="tip" value="rectangle"/>
      <inkml:brushProperty name="rasterOp" value="maskPen"/>
      <inkml:brushProperty name="ignorePressure" value="1"/>
    </inkml:brush>
  </inkml:definitions>
  <inkml:trace contextRef="#ctx0" brushRef="#br0">93 6,'54'-2,"-38"0,1 1,-1 0,1 2,-1 0,1 1,27 6,-41-6,0 0,0 1,1-1,-2 1,1-1,0 1,0 0,-1 0,0 1,0-1,1 0,-2 1,1-1,0 1,-1 0,0-1,0 1,0 0,0 0,0 0,-1 0,0 0,0 7,0 13,0 1,-6 34,5-56,-2 17,-2-1,-1 1,-8 22,7-24,0 0,2 1,-5 29,8-27,-2 15,-1 0,-15 52,18-84,1-1,-1 1,0 0,0-1,-1 0,1 1,0-1,-1 0,0 0,0-1,0 1,0-1,0 1,-1-1,1 0,-1 0,1 0,-1-1,0 1,0-1,0 0,0 0,0 0,0-1,0 1,0-1,0 0,0 0,0 0,-6-2,4 1,0 1,0-1,0-1,1 1,-1-1,1 0,-1 0,1-1,0 1,0-1,0 0,0-1,0 1,1-1,0 0,-1 0,1-1,1 1,-1-1,-5-9,4-1,0 0,1 0,1 0,0-1,1 0,1 1,0-1,1 0,1 0,1 1,0-1,1 1,0-1,1 1,1 0,1 0,0 1,0 0,2 0,15-23,-13 22,-7 8,1 1,0 0,0 0,1 0,-1 0,1 1,1 0,-1 0,10-7,2 4</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09:00.822"/>
    </inkml:context>
    <inkml:brush xml:id="br0">
      <inkml:brushProperty name="width" value="0.3" units="cm"/>
      <inkml:brushProperty name="height" value="0.6" units="cm"/>
      <inkml:brushProperty name="color" value="#A9D8FF"/>
      <inkml:brushProperty name="tip" value="rectangle"/>
      <inkml:brushProperty name="rasterOp" value="maskPen"/>
      <inkml:brushProperty name="ignorePressure" value="1"/>
    </inkml:brush>
  </inkml:definitions>
  <inkml:trace contextRef="#ctx0" brushRef="#br0">1 0,'0'995,"0"-968</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10:09.577"/>
    </inkml:context>
    <inkml:brush xml:id="br0">
      <inkml:brushProperty name="width" value="0.3" units="cm"/>
      <inkml:brushProperty name="height" value="0.6" units="cm"/>
      <inkml:brushProperty name="color" value="#00FDFF"/>
      <inkml:brushProperty name="tip" value="rectangle"/>
      <inkml:brushProperty name="rasterOp" value="maskPen"/>
      <inkml:brushProperty name="ignorePressure" value="1"/>
    </inkml:brush>
  </inkml:definitions>
  <inkml:trace contextRef="#ctx0" brushRef="#br0">1 1,'0'877,"0"-852</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13:33.428"/>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0 1,'1'20,"2"1,0-1,9 31,-3-15,4 35,5 92,-16-132,0-17,0-1,0 0,2 0,-1-1,2 1,-1-1,2 0,0 0,0 0,1-1,12 15,-19-25,1-1,-1 0,1 1,0-1,-1 0,1 0,0 1,-1-1,1 0,0 0,-1 0,1 0,0 0,-1 0,1 0,0 0,0 0,-1 0,1 0,0-1,-1 1,1 0,0 0,-1-1,1 1,-1 0,1-1,-1 1,1-1,0 1,-1 0,1-1,-1 1,0-1,1 0,-1 1,1-1,-1 1,0-1,1-1,17-29,-16 26,5-12,0-1,-1-1,-1 1,-1-1,0 0,1-34,-6-123,-2 85,2 18,1 44</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13:35.929"/>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1 0,'5'0,"1"5,0 7,-1 5,-1 11,-2 5,-1 2,0 0,-1-1,0-1,-1-1,1-2,-5 10,-2 2,1 0,1-3,1-3,2-7</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13:50.102"/>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28 1,'-1'0,"0"1,0-1,0 0,0 1,0-1,0 1,0 0,0-1,0 1,0 0,0 0,0-1,0 1,1 0,-1 0,0 0,1 0,-1 0,1 0,-1 0,1 0,-1 0,1 1,0-1,-1 0,1 0,0 0,0 2,-5 39,4-35,0 68,3-1,19 127,-15-154,-4-34,1 1,1-1,1 0,8 20,-7-21,-1 1,0 0,-1 0,4 21,-6-6,0-3</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13:52.261"/>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1 0,'14'199,"1"-22,-13-145,11 52,-7-54,-2 0,1 32,-6 84,1-121</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11:38.707"/>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1 312,'281'-125,"-18"8,-154 76,-53 21,-34 12</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11:40.762"/>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0 29,'5'0,"7"0,6 0,10 0,5 0,2 0,-5-5,-2-1,-2 0,0 1,1 1,-5 2</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11:51.609"/>
    </inkml:context>
    <inkml:brush xml:id="br0">
      <inkml:brushProperty name="width" value="0.3" units="cm"/>
      <inkml:brushProperty name="height" value="0.6" units="cm"/>
      <inkml:brushProperty name="color" value="#A2D762"/>
      <inkml:brushProperty name="tip" value="rectangle"/>
      <inkml:brushProperty name="rasterOp" value="maskPen"/>
      <inkml:brushProperty name="ignorePressure" value="1"/>
    </inkml:brush>
  </inkml:definitions>
  <inkml:trace contextRef="#ctx0" brushRef="#br0">1 392,'3'-2,"1"0,0 0,-1 0,1 0,0 0,0 1,0-1,1 1,4-1,11-3,68-27,171-55,-240 80,-1 0,0-1,24-14,36-16,348-100,-353 116,-50 14</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05:03.34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32 1,'12'52,"-3"1,4 84,-11 109,-3-162,-1 793,-15-587,0-11,17-227,-3 0,-12 76,5-65,8-36</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11:55.023"/>
    </inkml:context>
    <inkml:brush xml:id="br0">
      <inkml:brushProperty name="width" value="0.3" units="cm"/>
      <inkml:brushProperty name="height" value="0.6" units="cm"/>
      <inkml:brushProperty name="color" value="#A2D762"/>
      <inkml:brushProperty name="tip" value="rectangle"/>
      <inkml:brushProperty name="rasterOp" value="maskPen"/>
      <inkml:brushProperty name="ignorePressure" value="1"/>
    </inkml:brush>
  </inkml:definitions>
  <inkml:trace contextRef="#ctx0" brushRef="#br0">0 347,'9'-6,"0"-1,0 1,1 0,-1 1,19-7,13-7,229-150,-243 150,1 1,1 1,1 1,0 2,36-12,-46 20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05:08.42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1,'0'5,"0"8,0 13,0 7,0 14,0 11,0 1,0-4,0-11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05:10.64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0,'0'5,"0"14,0 8,0 5,6-2,7-1,1 0,4-5,-1-1,-3 1,-5 3,-3-5</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05:15.49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13,'0'-6,"0"-1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05:17.45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1,'0'0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06:05.859"/>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1 1,'0'929,"0"-917,0-1,1 1,1 0,0-1,0 1,1-1,1 0,0 0,0 0,1 0,9 13,-10-19,-1 0,1 0,0 0,1-1,-1 0,1 0,0 0,0 0,0-1,0 0,0 0,1 0,0-1,-1 1,1-2,0 1,0 0,0-1,0 0,0-1,1 1,-1-1,7-1,-11 1,1-1,0 0,-1 1,1-1,0 0,-1 0,0 0,1-1,-1 1,0-1,1 1,-1-1,0 0,0 1,0-1,0 0,-1-1,1 1,0 0,-1 0,0-1,1 1,-1-1,0 1,0-1,-1 1,2-6,1-7,0-1,-1 1,0-27,-2 27,3-98,-11-122,5 218,-1 0,0 1,-1-1,0 1,-1 0,-1 1,-1 0,-14-23,17 29,0-1,1 0,1-1,0 1,0 0,1-1,0 0,1 0,0-12,1-14,5-48,19-33,-20 93</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06:09.060"/>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1 30,'0'-1,"1"0,-1-1,1 1,-1 0,1 0,0-1,0 1,-1 0,1 0,0 0,0 0,0 0,0 0,1 1,-1-1,0 0,0 0,0 1,1-1,-1 1,0-1,1 1,-1-1,0 1,1 0,-1 0,3 0,44-6,-43 6,13-1,1 0,-1 2,1 0,-1 1,0 1,1 0,-1 2,-1 0,1 1,-1 0,0 2,0 0,-1 1,0 0,-1 2,0 0,0 0,-1 1,-1 1,0 1,-1-1,0 2,-1 0,17 32,-13-17,-2 1,-2 0,-1 1,-1 0,6 44,-7-11,-2 114,-5-144,0-20,0 1,-4 30,3-42,-1-1,0 0,1 0,-1 0,0 1,-1-1,1 0,0 0,-1 0,0-1,0 1,0 0,0-1,0 1,0-1,-1 0,1 1,-1-1,-3 2,-5 2,-1-1,0 0,0-1,-1-1,1 0,-1 0,1-1,-1-1,0 0,-22-1,-3-4,0-1,-47-13,80 17,0-1,1 1,-1-1,1 0,-1-1,1 1,0-1,0 0,0 0,0 0,1 0,-1-1,1 1,0-1,0 0,0 0,1 0,-1 0,1-1,0 1,0-1,0 1,1-1,0 0,0 1,-1-7,-1-14,1 0,1-1,5-48,-2 26,-1-2,3 0,10-55,-9 77,-1 3</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06:28.775"/>
    </inkml:context>
    <inkml:brush xml:id="br0">
      <inkml:brushProperty name="width" value="0.3" units="cm"/>
      <inkml:brushProperty name="height" value="0.6" units="cm"/>
      <inkml:brushProperty name="color" value="#A2D762"/>
      <inkml:brushProperty name="tip" value="rectangle"/>
      <inkml:brushProperty name="rasterOp" value="maskPen"/>
      <inkml:brushProperty name="ignorePressure" value="1"/>
    </inkml:brush>
  </inkml:definitions>
  <inkml:trace contextRef="#ctx0" brushRef="#br0">33 18,'52'-8,"7"-1,-56 9,0 0,-1 0,1 0,-1 1,1-1,-1 1,1-1,-1 1,1 0,-1 0,1 0,-1 1,0-1,0 0,0 1,1 0,-1-1,3 5,1 3,0 1,-1-1,0 1,0 0,-1 1,-1-1,1 1,-2-1,0 1,2 17,0 18,-3 51,-1-90,1 43,2 0,2 0,2-1,19 68,-19-78,-1 1,-3 0,-1 0,-6 68,1-8,3-79,0 0,-2 1,-4 24,4-38,-1 1,0-1,0 0,0-1,-1 1,0-1,-1 1,1-1,-1-1,-1 1,-6 6,-8 8,6-5,-1-1,-1 0,-1-1,-34 23,50-36,0-1,0 0,0 1,0-1,0 0,0 1,0-1,1 0,-1 0,0 0,0 0,0 0,0 0,0 0,0 0,0-1,0 1,0 0,0-1,0 1,1 0,-1-1,0 1,0-1,0 1,1-1,-1 0,0 1,0-1,1 0,-1 1,1-1,-1 0,1 0,-1 1,1-1,-1 0,1 0,0 0,-1 0,1 0,0 0,-1-1,-6-47,7 45,0-88,2 74,-1 0,-1 0,0 0,-2 0,0 1,-1-1,0 0,-12-32,7 32,1-1,1 0,1 0,0-1,2 0,-3-33,7-128,3 77,-1 39,2 0,4 0,28-107,-30 149,2 4</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25FB1A-D87D-48F9-827F-3A160A6A7580}" type="datetimeFigureOut">
              <a:rPr lang="en-GB" smtClean="0"/>
              <a:t>27/10/2022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10025D-458A-4821-ADC2-90B0CD60FB88}" type="slidenum">
              <a:rPr lang="en-GB" smtClean="0"/>
              <a:t>‹#›</a:t>
            </a:fld>
            <a:endParaRPr lang="en-GB"/>
          </a:p>
        </p:txBody>
      </p:sp>
    </p:spTree>
    <p:extLst>
      <p:ext uri="{BB962C8B-B14F-4D97-AF65-F5344CB8AC3E}">
        <p14:creationId xmlns:p14="http://schemas.microsoft.com/office/powerpoint/2010/main" val="28640326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D3466-79FA-C7A2-B8C1-1B5BE23FEE4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95A64F7-6BEB-E04C-8E11-7F1ED03275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DB2C6E7-8477-08AE-F62A-715E37D453D0}"/>
              </a:ext>
            </a:extLst>
          </p:cNvPr>
          <p:cNvSpPr>
            <a:spLocks noGrp="1"/>
          </p:cNvSpPr>
          <p:nvPr>
            <p:ph type="dt" sz="half" idx="10"/>
          </p:nvPr>
        </p:nvSpPr>
        <p:spPr/>
        <p:txBody>
          <a:bodyPr/>
          <a:lstStyle/>
          <a:p>
            <a:fld id="{23CF5E04-E496-44AB-BB68-6B235487552C}" type="datetime1">
              <a:rPr lang="en-GB" smtClean="0"/>
              <a:t>27/10/2022</a:t>
            </a:fld>
            <a:endParaRPr lang="en-GB"/>
          </a:p>
        </p:txBody>
      </p:sp>
      <p:sp>
        <p:nvSpPr>
          <p:cNvPr id="5" name="Footer Placeholder 4">
            <a:extLst>
              <a:ext uri="{FF2B5EF4-FFF2-40B4-BE49-F238E27FC236}">
                <a16:creationId xmlns:a16="http://schemas.microsoft.com/office/drawing/2014/main" id="{B1263173-F299-5C30-3838-4427F780D5E3}"/>
              </a:ext>
            </a:extLst>
          </p:cNvPr>
          <p:cNvSpPr>
            <a:spLocks noGrp="1"/>
          </p:cNvSpPr>
          <p:nvPr>
            <p:ph type="ftr" sz="quarter" idx="11"/>
          </p:nvPr>
        </p:nvSpPr>
        <p:spPr/>
        <p:txBody>
          <a:bodyPr/>
          <a:lstStyle/>
          <a:p>
            <a:r>
              <a:rPr lang="en-GB"/>
              <a:t>GB, HSL beam dynamics meeting - 27/10/2022</a:t>
            </a:r>
          </a:p>
        </p:txBody>
      </p:sp>
      <p:sp>
        <p:nvSpPr>
          <p:cNvPr id="6" name="Slide Number Placeholder 5">
            <a:extLst>
              <a:ext uri="{FF2B5EF4-FFF2-40B4-BE49-F238E27FC236}">
                <a16:creationId xmlns:a16="http://schemas.microsoft.com/office/drawing/2014/main" id="{501D6930-75FD-8E5B-9D8B-C428F900D8D3}"/>
              </a:ext>
            </a:extLst>
          </p:cNvPr>
          <p:cNvSpPr>
            <a:spLocks noGrp="1"/>
          </p:cNvSpPr>
          <p:nvPr>
            <p:ph type="sldNum" sz="quarter" idx="12"/>
          </p:nvPr>
        </p:nvSpPr>
        <p:spPr/>
        <p:txBody>
          <a:bodyPr/>
          <a:lstStyle/>
          <a:p>
            <a:fld id="{C1FB9F3E-4DDC-42EB-84BE-B5102ADD617D}" type="slidenum">
              <a:rPr lang="en-GB" smtClean="0"/>
              <a:t>‹#›</a:t>
            </a:fld>
            <a:endParaRPr lang="en-GB"/>
          </a:p>
        </p:txBody>
      </p:sp>
    </p:spTree>
    <p:extLst>
      <p:ext uri="{BB962C8B-B14F-4D97-AF65-F5344CB8AC3E}">
        <p14:creationId xmlns:p14="http://schemas.microsoft.com/office/powerpoint/2010/main" val="29370630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60B1D-7703-FCE3-87BE-A4FAC6F0425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EF54144-14E9-A9E0-609F-19A6D67BBBF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9F81133-D575-99B2-E0E2-D89B1DEB58A8}"/>
              </a:ext>
            </a:extLst>
          </p:cNvPr>
          <p:cNvSpPr>
            <a:spLocks noGrp="1"/>
          </p:cNvSpPr>
          <p:nvPr>
            <p:ph type="dt" sz="half" idx="10"/>
          </p:nvPr>
        </p:nvSpPr>
        <p:spPr/>
        <p:txBody>
          <a:bodyPr/>
          <a:lstStyle/>
          <a:p>
            <a:fld id="{3749E65D-3AC8-4A65-8E61-3D9BB8C72186}" type="datetime1">
              <a:rPr lang="en-GB" smtClean="0"/>
              <a:t>27/10/2022</a:t>
            </a:fld>
            <a:endParaRPr lang="en-GB"/>
          </a:p>
        </p:txBody>
      </p:sp>
      <p:sp>
        <p:nvSpPr>
          <p:cNvPr id="5" name="Footer Placeholder 4">
            <a:extLst>
              <a:ext uri="{FF2B5EF4-FFF2-40B4-BE49-F238E27FC236}">
                <a16:creationId xmlns:a16="http://schemas.microsoft.com/office/drawing/2014/main" id="{067FB5D3-6CDA-565C-422F-B65BD972A420}"/>
              </a:ext>
            </a:extLst>
          </p:cNvPr>
          <p:cNvSpPr>
            <a:spLocks noGrp="1"/>
          </p:cNvSpPr>
          <p:nvPr>
            <p:ph type="ftr" sz="quarter" idx="11"/>
          </p:nvPr>
        </p:nvSpPr>
        <p:spPr/>
        <p:txBody>
          <a:bodyPr/>
          <a:lstStyle/>
          <a:p>
            <a:r>
              <a:rPr lang="en-GB"/>
              <a:t>GB, HSL beam dynamics meeting - 27/10/2022</a:t>
            </a:r>
          </a:p>
        </p:txBody>
      </p:sp>
      <p:sp>
        <p:nvSpPr>
          <p:cNvPr id="6" name="Slide Number Placeholder 5">
            <a:extLst>
              <a:ext uri="{FF2B5EF4-FFF2-40B4-BE49-F238E27FC236}">
                <a16:creationId xmlns:a16="http://schemas.microsoft.com/office/drawing/2014/main" id="{E64F78F2-BB62-9C8D-42F1-F247D07DE37E}"/>
              </a:ext>
            </a:extLst>
          </p:cNvPr>
          <p:cNvSpPr>
            <a:spLocks noGrp="1"/>
          </p:cNvSpPr>
          <p:nvPr>
            <p:ph type="sldNum" sz="quarter" idx="12"/>
          </p:nvPr>
        </p:nvSpPr>
        <p:spPr/>
        <p:txBody>
          <a:bodyPr/>
          <a:lstStyle/>
          <a:p>
            <a:fld id="{C1FB9F3E-4DDC-42EB-84BE-B5102ADD617D}" type="slidenum">
              <a:rPr lang="en-GB" smtClean="0"/>
              <a:t>‹#›</a:t>
            </a:fld>
            <a:endParaRPr lang="en-GB"/>
          </a:p>
        </p:txBody>
      </p:sp>
    </p:spTree>
    <p:extLst>
      <p:ext uri="{BB962C8B-B14F-4D97-AF65-F5344CB8AC3E}">
        <p14:creationId xmlns:p14="http://schemas.microsoft.com/office/powerpoint/2010/main" val="1191080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517FB5E-132D-C8CC-B07E-F4EDC3583B2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71B26D8-BC12-97BE-0231-C113EB69BF4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5541A50-8F43-581C-EE50-926930F31F1A}"/>
              </a:ext>
            </a:extLst>
          </p:cNvPr>
          <p:cNvSpPr>
            <a:spLocks noGrp="1"/>
          </p:cNvSpPr>
          <p:nvPr>
            <p:ph type="dt" sz="half" idx="10"/>
          </p:nvPr>
        </p:nvSpPr>
        <p:spPr/>
        <p:txBody>
          <a:bodyPr/>
          <a:lstStyle/>
          <a:p>
            <a:fld id="{DD69170E-28FC-4157-AB6B-24DF56D670F1}" type="datetime1">
              <a:rPr lang="en-GB" smtClean="0"/>
              <a:t>27/10/2022</a:t>
            </a:fld>
            <a:endParaRPr lang="en-GB"/>
          </a:p>
        </p:txBody>
      </p:sp>
      <p:sp>
        <p:nvSpPr>
          <p:cNvPr id="5" name="Footer Placeholder 4">
            <a:extLst>
              <a:ext uri="{FF2B5EF4-FFF2-40B4-BE49-F238E27FC236}">
                <a16:creationId xmlns:a16="http://schemas.microsoft.com/office/drawing/2014/main" id="{9D0DA219-8BFE-1456-41DC-5EE0C623C2A4}"/>
              </a:ext>
            </a:extLst>
          </p:cNvPr>
          <p:cNvSpPr>
            <a:spLocks noGrp="1"/>
          </p:cNvSpPr>
          <p:nvPr>
            <p:ph type="ftr" sz="quarter" idx="11"/>
          </p:nvPr>
        </p:nvSpPr>
        <p:spPr/>
        <p:txBody>
          <a:bodyPr/>
          <a:lstStyle/>
          <a:p>
            <a:r>
              <a:rPr lang="en-GB"/>
              <a:t>GB, HSL beam dynamics meeting - 27/10/2022</a:t>
            </a:r>
          </a:p>
        </p:txBody>
      </p:sp>
      <p:sp>
        <p:nvSpPr>
          <p:cNvPr id="6" name="Slide Number Placeholder 5">
            <a:extLst>
              <a:ext uri="{FF2B5EF4-FFF2-40B4-BE49-F238E27FC236}">
                <a16:creationId xmlns:a16="http://schemas.microsoft.com/office/drawing/2014/main" id="{0DDC8237-6FDC-D67C-1F2E-BFE377AF7363}"/>
              </a:ext>
            </a:extLst>
          </p:cNvPr>
          <p:cNvSpPr>
            <a:spLocks noGrp="1"/>
          </p:cNvSpPr>
          <p:nvPr>
            <p:ph type="sldNum" sz="quarter" idx="12"/>
          </p:nvPr>
        </p:nvSpPr>
        <p:spPr/>
        <p:txBody>
          <a:bodyPr/>
          <a:lstStyle/>
          <a:p>
            <a:fld id="{C1FB9F3E-4DDC-42EB-84BE-B5102ADD617D}" type="slidenum">
              <a:rPr lang="en-GB" smtClean="0"/>
              <a:t>‹#›</a:t>
            </a:fld>
            <a:endParaRPr lang="en-GB"/>
          </a:p>
        </p:txBody>
      </p:sp>
    </p:spTree>
    <p:extLst>
      <p:ext uri="{BB962C8B-B14F-4D97-AF65-F5344CB8AC3E}">
        <p14:creationId xmlns:p14="http://schemas.microsoft.com/office/powerpoint/2010/main" val="18559985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lvl1pPr>
              <a:defRPr/>
            </a:lvl1pPr>
          </a:lstStyle>
          <a:p>
            <a:fld id="{80E71429-C227-4C7B-984F-32C991AC80E2}" type="datetime1">
              <a:rPr lang="en-GB" smtClean="0"/>
              <a:t>27/10/2022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GB, HSL beam dynamics meeting - 27/10/2022</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393510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D3E9D-D748-82EA-8F02-46729D3C395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7D30018-CBB6-4642-FC39-E2252AAE9A7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2714489-292D-DFF1-86E1-C2FECA25A71C}"/>
              </a:ext>
            </a:extLst>
          </p:cNvPr>
          <p:cNvSpPr>
            <a:spLocks noGrp="1"/>
          </p:cNvSpPr>
          <p:nvPr>
            <p:ph type="dt" sz="half" idx="10"/>
          </p:nvPr>
        </p:nvSpPr>
        <p:spPr/>
        <p:txBody>
          <a:bodyPr/>
          <a:lstStyle/>
          <a:p>
            <a:fld id="{30600DE2-AFF5-4497-A89A-58E3A67B012A}" type="datetime1">
              <a:rPr lang="en-GB" smtClean="0"/>
              <a:t>27/10/2022</a:t>
            </a:fld>
            <a:endParaRPr lang="en-GB"/>
          </a:p>
        </p:txBody>
      </p:sp>
      <p:sp>
        <p:nvSpPr>
          <p:cNvPr id="5" name="Footer Placeholder 4">
            <a:extLst>
              <a:ext uri="{FF2B5EF4-FFF2-40B4-BE49-F238E27FC236}">
                <a16:creationId xmlns:a16="http://schemas.microsoft.com/office/drawing/2014/main" id="{029F3F13-EC36-EB71-8DE4-7964810AC929}"/>
              </a:ext>
            </a:extLst>
          </p:cNvPr>
          <p:cNvSpPr>
            <a:spLocks noGrp="1"/>
          </p:cNvSpPr>
          <p:nvPr>
            <p:ph type="ftr" sz="quarter" idx="11"/>
          </p:nvPr>
        </p:nvSpPr>
        <p:spPr/>
        <p:txBody>
          <a:bodyPr/>
          <a:lstStyle/>
          <a:p>
            <a:r>
              <a:rPr lang="en-GB"/>
              <a:t>GB, HSL beam dynamics meeting - 27/10/2022</a:t>
            </a:r>
          </a:p>
        </p:txBody>
      </p:sp>
      <p:sp>
        <p:nvSpPr>
          <p:cNvPr id="6" name="Slide Number Placeholder 5">
            <a:extLst>
              <a:ext uri="{FF2B5EF4-FFF2-40B4-BE49-F238E27FC236}">
                <a16:creationId xmlns:a16="http://schemas.microsoft.com/office/drawing/2014/main" id="{412A3A45-3EA0-9A4D-2BF9-F062658DCAC0}"/>
              </a:ext>
            </a:extLst>
          </p:cNvPr>
          <p:cNvSpPr>
            <a:spLocks noGrp="1"/>
          </p:cNvSpPr>
          <p:nvPr>
            <p:ph type="sldNum" sz="quarter" idx="12"/>
          </p:nvPr>
        </p:nvSpPr>
        <p:spPr/>
        <p:txBody>
          <a:bodyPr/>
          <a:lstStyle/>
          <a:p>
            <a:fld id="{C1FB9F3E-4DDC-42EB-84BE-B5102ADD617D}" type="slidenum">
              <a:rPr lang="en-GB" smtClean="0"/>
              <a:t>‹#›</a:t>
            </a:fld>
            <a:endParaRPr lang="en-GB"/>
          </a:p>
        </p:txBody>
      </p:sp>
    </p:spTree>
    <p:extLst>
      <p:ext uri="{BB962C8B-B14F-4D97-AF65-F5344CB8AC3E}">
        <p14:creationId xmlns:p14="http://schemas.microsoft.com/office/powerpoint/2010/main" val="28037821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E7EC8C-D305-75BC-B7D9-D8441D64BF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F57511A-2CB3-E88B-F01A-52BAA4BB4E0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390BFEA-569B-5BE6-0BB4-6AF3714AF24E}"/>
              </a:ext>
            </a:extLst>
          </p:cNvPr>
          <p:cNvSpPr>
            <a:spLocks noGrp="1"/>
          </p:cNvSpPr>
          <p:nvPr>
            <p:ph type="dt" sz="half" idx="10"/>
          </p:nvPr>
        </p:nvSpPr>
        <p:spPr/>
        <p:txBody>
          <a:bodyPr/>
          <a:lstStyle/>
          <a:p>
            <a:fld id="{39A8176B-093E-4224-ACAD-8DE3E32AF543}" type="datetime1">
              <a:rPr lang="en-GB" smtClean="0"/>
              <a:t>27/10/2022</a:t>
            </a:fld>
            <a:endParaRPr lang="en-GB"/>
          </a:p>
        </p:txBody>
      </p:sp>
      <p:sp>
        <p:nvSpPr>
          <p:cNvPr id="5" name="Footer Placeholder 4">
            <a:extLst>
              <a:ext uri="{FF2B5EF4-FFF2-40B4-BE49-F238E27FC236}">
                <a16:creationId xmlns:a16="http://schemas.microsoft.com/office/drawing/2014/main" id="{B994278C-DAAA-A8EB-84B4-1D5B0035F97E}"/>
              </a:ext>
            </a:extLst>
          </p:cNvPr>
          <p:cNvSpPr>
            <a:spLocks noGrp="1"/>
          </p:cNvSpPr>
          <p:nvPr>
            <p:ph type="ftr" sz="quarter" idx="11"/>
          </p:nvPr>
        </p:nvSpPr>
        <p:spPr/>
        <p:txBody>
          <a:bodyPr/>
          <a:lstStyle/>
          <a:p>
            <a:r>
              <a:rPr lang="en-GB"/>
              <a:t>GB, HSL beam dynamics meeting - 27/10/2022</a:t>
            </a:r>
          </a:p>
        </p:txBody>
      </p:sp>
      <p:sp>
        <p:nvSpPr>
          <p:cNvPr id="6" name="Slide Number Placeholder 5">
            <a:extLst>
              <a:ext uri="{FF2B5EF4-FFF2-40B4-BE49-F238E27FC236}">
                <a16:creationId xmlns:a16="http://schemas.microsoft.com/office/drawing/2014/main" id="{27FF043B-1120-E049-6287-3084EDF4E3E8}"/>
              </a:ext>
            </a:extLst>
          </p:cNvPr>
          <p:cNvSpPr>
            <a:spLocks noGrp="1"/>
          </p:cNvSpPr>
          <p:nvPr>
            <p:ph type="sldNum" sz="quarter" idx="12"/>
          </p:nvPr>
        </p:nvSpPr>
        <p:spPr/>
        <p:txBody>
          <a:bodyPr/>
          <a:lstStyle/>
          <a:p>
            <a:fld id="{C1FB9F3E-4DDC-42EB-84BE-B5102ADD617D}" type="slidenum">
              <a:rPr lang="en-GB" smtClean="0"/>
              <a:t>‹#›</a:t>
            </a:fld>
            <a:endParaRPr lang="en-GB"/>
          </a:p>
        </p:txBody>
      </p:sp>
    </p:spTree>
    <p:extLst>
      <p:ext uri="{BB962C8B-B14F-4D97-AF65-F5344CB8AC3E}">
        <p14:creationId xmlns:p14="http://schemas.microsoft.com/office/powerpoint/2010/main" val="3477849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EEF3D1-7F89-7A88-C7B1-9507A8C829F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0930910-DCED-7F16-DB78-0646334E42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D079108-C574-4FBB-4F8F-18DEAE270E8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92BDA4C-5E5E-B8F4-FF09-14989EE0B91A}"/>
              </a:ext>
            </a:extLst>
          </p:cNvPr>
          <p:cNvSpPr>
            <a:spLocks noGrp="1"/>
          </p:cNvSpPr>
          <p:nvPr>
            <p:ph type="dt" sz="half" idx="10"/>
          </p:nvPr>
        </p:nvSpPr>
        <p:spPr/>
        <p:txBody>
          <a:bodyPr/>
          <a:lstStyle/>
          <a:p>
            <a:fld id="{E8000C0B-12FA-4A3F-B16A-AA25143AD98C}" type="datetime1">
              <a:rPr lang="en-GB" smtClean="0"/>
              <a:t>27/10/2022</a:t>
            </a:fld>
            <a:endParaRPr lang="en-GB"/>
          </a:p>
        </p:txBody>
      </p:sp>
      <p:sp>
        <p:nvSpPr>
          <p:cNvPr id="6" name="Footer Placeholder 5">
            <a:extLst>
              <a:ext uri="{FF2B5EF4-FFF2-40B4-BE49-F238E27FC236}">
                <a16:creationId xmlns:a16="http://schemas.microsoft.com/office/drawing/2014/main" id="{99AF3820-181C-7A16-902C-BCD40FAC135C}"/>
              </a:ext>
            </a:extLst>
          </p:cNvPr>
          <p:cNvSpPr>
            <a:spLocks noGrp="1"/>
          </p:cNvSpPr>
          <p:nvPr>
            <p:ph type="ftr" sz="quarter" idx="11"/>
          </p:nvPr>
        </p:nvSpPr>
        <p:spPr/>
        <p:txBody>
          <a:bodyPr/>
          <a:lstStyle/>
          <a:p>
            <a:r>
              <a:rPr lang="en-GB"/>
              <a:t>GB, HSL beam dynamics meeting - 27/10/2022</a:t>
            </a:r>
          </a:p>
        </p:txBody>
      </p:sp>
      <p:sp>
        <p:nvSpPr>
          <p:cNvPr id="7" name="Slide Number Placeholder 6">
            <a:extLst>
              <a:ext uri="{FF2B5EF4-FFF2-40B4-BE49-F238E27FC236}">
                <a16:creationId xmlns:a16="http://schemas.microsoft.com/office/drawing/2014/main" id="{E58BAF6E-99DA-BEF7-288D-C32B05A6366C}"/>
              </a:ext>
            </a:extLst>
          </p:cNvPr>
          <p:cNvSpPr>
            <a:spLocks noGrp="1"/>
          </p:cNvSpPr>
          <p:nvPr>
            <p:ph type="sldNum" sz="quarter" idx="12"/>
          </p:nvPr>
        </p:nvSpPr>
        <p:spPr/>
        <p:txBody>
          <a:bodyPr/>
          <a:lstStyle/>
          <a:p>
            <a:fld id="{C1FB9F3E-4DDC-42EB-84BE-B5102ADD617D}" type="slidenum">
              <a:rPr lang="en-GB" smtClean="0"/>
              <a:t>‹#›</a:t>
            </a:fld>
            <a:endParaRPr lang="en-GB"/>
          </a:p>
        </p:txBody>
      </p:sp>
    </p:spTree>
    <p:extLst>
      <p:ext uri="{BB962C8B-B14F-4D97-AF65-F5344CB8AC3E}">
        <p14:creationId xmlns:p14="http://schemas.microsoft.com/office/powerpoint/2010/main" val="13525921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ED07C-B5AA-9997-E1C2-788CE00B5B4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868C5D7-5053-861F-B3DE-23E5B23561E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FBFE191-E5A9-3FB8-30C2-98A3D11069D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E77F13E-7798-7C67-AA3B-67A524AB0D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D074489-48E2-312C-BD54-DDA060B1F58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B415751-361B-8245-F634-E9388B035A86}"/>
              </a:ext>
            </a:extLst>
          </p:cNvPr>
          <p:cNvSpPr>
            <a:spLocks noGrp="1"/>
          </p:cNvSpPr>
          <p:nvPr>
            <p:ph type="dt" sz="half" idx="10"/>
          </p:nvPr>
        </p:nvSpPr>
        <p:spPr/>
        <p:txBody>
          <a:bodyPr/>
          <a:lstStyle/>
          <a:p>
            <a:fld id="{BB5BDD45-39B1-4CAF-AA9A-80838E5E73D5}" type="datetime1">
              <a:rPr lang="en-GB" smtClean="0"/>
              <a:t>27/10/2022</a:t>
            </a:fld>
            <a:endParaRPr lang="en-GB"/>
          </a:p>
        </p:txBody>
      </p:sp>
      <p:sp>
        <p:nvSpPr>
          <p:cNvPr id="8" name="Footer Placeholder 7">
            <a:extLst>
              <a:ext uri="{FF2B5EF4-FFF2-40B4-BE49-F238E27FC236}">
                <a16:creationId xmlns:a16="http://schemas.microsoft.com/office/drawing/2014/main" id="{9AD23F49-BC31-0DBE-F5B0-073C2A6A1393}"/>
              </a:ext>
            </a:extLst>
          </p:cNvPr>
          <p:cNvSpPr>
            <a:spLocks noGrp="1"/>
          </p:cNvSpPr>
          <p:nvPr>
            <p:ph type="ftr" sz="quarter" idx="11"/>
          </p:nvPr>
        </p:nvSpPr>
        <p:spPr/>
        <p:txBody>
          <a:bodyPr/>
          <a:lstStyle/>
          <a:p>
            <a:r>
              <a:rPr lang="en-GB"/>
              <a:t>GB, HSL beam dynamics meeting - 27/10/2022</a:t>
            </a:r>
          </a:p>
        </p:txBody>
      </p:sp>
      <p:sp>
        <p:nvSpPr>
          <p:cNvPr id="9" name="Slide Number Placeholder 8">
            <a:extLst>
              <a:ext uri="{FF2B5EF4-FFF2-40B4-BE49-F238E27FC236}">
                <a16:creationId xmlns:a16="http://schemas.microsoft.com/office/drawing/2014/main" id="{9B43BF6A-2CB5-24EE-7A3B-86871CE665B4}"/>
              </a:ext>
            </a:extLst>
          </p:cNvPr>
          <p:cNvSpPr>
            <a:spLocks noGrp="1"/>
          </p:cNvSpPr>
          <p:nvPr>
            <p:ph type="sldNum" sz="quarter" idx="12"/>
          </p:nvPr>
        </p:nvSpPr>
        <p:spPr/>
        <p:txBody>
          <a:bodyPr/>
          <a:lstStyle/>
          <a:p>
            <a:fld id="{C1FB9F3E-4DDC-42EB-84BE-B5102ADD617D}" type="slidenum">
              <a:rPr lang="en-GB" smtClean="0"/>
              <a:t>‹#›</a:t>
            </a:fld>
            <a:endParaRPr lang="en-GB"/>
          </a:p>
        </p:txBody>
      </p:sp>
    </p:spTree>
    <p:extLst>
      <p:ext uri="{BB962C8B-B14F-4D97-AF65-F5344CB8AC3E}">
        <p14:creationId xmlns:p14="http://schemas.microsoft.com/office/powerpoint/2010/main" val="3809228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5D7F2-E341-99BC-5526-27932E32A96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791A0FC-0E25-24CA-74EE-95573CD06BE5}"/>
              </a:ext>
            </a:extLst>
          </p:cNvPr>
          <p:cNvSpPr>
            <a:spLocks noGrp="1"/>
          </p:cNvSpPr>
          <p:nvPr>
            <p:ph type="dt" sz="half" idx="10"/>
          </p:nvPr>
        </p:nvSpPr>
        <p:spPr/>
        <p:txBody>
          <a:bodyPr/>
          <a:lstStyle/>
          <a:p>
            <a:fld id="{7A4C7796-0554-41C7-A0F0-4E25FD2E3731}" type="datetime1">
              <a:rPr lang="en-GB" smtClean="0"/>
              <a:t>27/10/2022</a:t>
            </a:fld>
            <a:endParaRPr lang="en-GB"/>
          </a:p>
        </p:txBody>
      </p:sp>
      <p:sp>
        <p:nvSpPr>
          <p:cNvPr id="4" name="Footer Placeholder 3">
            <a:extLst>
              <a:ext uri="{FF2B5EF4-FFF2-40B4-BE49-F238E27FC236}">
                <a16:creationId xmlns:a16="http://schemas.microsoft.com/office/drawing/2014/main" id="{98B034D6-9578-A80E-38E3-34C274AFAF7D}"/>
              </a:ext>
            </a:extLst>
          </p:cNvPr>
          <p:cNvSpPr>
            <a:spLocks noGrp="1"/>
          </p:cNvSpPr>
          <p:nvPr>
            <p:ph type="ftr" sz="quarter" idx="11"/>
          </p:nvPr>
        </p:nvSpPr>
        <p:spPr/>
        <p:txBody>
          <a:bodyPr/>
          <a:lstStyle/>
          <a:p>
            <a:r>
              <a:rPr lang="en-GB"/>
              <a:t>GB, HSL beam dynamics meeting - 27/10/2022</a:t>
            </a:r>
          </a:p>
        </p:txBody>
      </p:sp>
      <p:sp>
        <p:nvSpPr>
          <p:cNvPr id="5" name="Slide Number Placeholder 4">
            <a:extLst>
              <a:ext uri="{FF2B5EF4-FFF2-40B4-BE49-F238E27FC236}">
                <a16:creationId xmlns:a16="http://schemas.microsoft.com/office/drawing/2014/main" id="{411DAB66-3EAA-FFFA-27DB-E8F7CC416B81}"/>
              </a:ext>
            </a:extLst>
          </p:cNvPr>
          <p:cNvSpPr>
            <a:spLocks noGrp="1"/>
          </p:cNvSpPr>
          <p:nvPr>
            <p:ph type="sldNum" sz="quarter" idx="12"/>
          </p:nvPr>
        </p:nvSpPr>
        <p:spPr/>
        <p:txBody>
          <a:bodyPr/>
          <a:lstStyle/>
          <a:p>
            <a:fld id="{C1FB9F3E-4DDC-42EB-84BE-B5102ADD617D}" type="slidenum">
              <a:rPr lang="en-GB" smtClean="0"/>
              <a:t>‹#›</a:t>
            </a:fld>
            <a:endParaRPr lang="en-GB"/>
          </a:p>
        </p:txBody>
      </p:sp>
    </p:spTree>
    <p:extLst>
      <p:ext uri="{BB962C8B-B14F-4D97-AF65-F5344CB8AC3E}">
        <p14:creationId xmlns:p14="http://schemas.microsoft.com/office/powerpoint/2010/main" val="3032408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B94788E-1C04-9A97-0D58-D60237EE3D64}"/>
              </a:ext>
            </a:extLst>
          </p:cNvPr>
          <p:cNvSpPr>
            <a:spLocks noGrp="1"/>
          </p:cNvSpPr>
          <p:nvPr>
            <p:ph type="dt" sz="half" idx="10"/>
          </p:nvPr>
        </p:nvSpPr>
        <p:spPr/>
        <p:txBody>
          <a:bodyPr/>
          <a:lstStyle/>
          <a:p>
            <a:fld id="{C2C12A1F-763D-4335-BBB5-6233806C8258}" type="datetime1">
              <a:rPr lang="en-GB" smtClean="0"/>
              <a:t>27/10/2022</a:t>
            </a:fld>
            <a:endParaRPr lang="en-GB"/>
          </a:p>
        </p:txBody>
      </p:sp>
      <p:sp>
        <p:nvSpPr>
          <p:cNvPr id="3" name="Footer Placeholder 2">
            <a:extLst>
              <a:ext uri="{FF2B5EF4-FFF2-40B4-BE49-F238E27FC236}">
                <a16:creationId xmlns:a16="http://schemas.microsoft.com/office/drawing/2014/main" id="{1BED9F7E-B7BD-0DFA-C768-E36454E240C7}"/>
              </a:ext>
            </a:extLst>
          </p:cNvPr>
          <p:cNvSpPr>
            <a:spLocks noGrp="1"/>
          </p:cNvSpPr>
          <p:nvPr>
            <p:ph type="ftr" sz="quarter" idx="11"/>
          </p:nvPr>
        </p:nvSpPr>
        <p:spPr/>
        <p:txBody>
          <a:bodyPr/>
          <a:lstStyle/>
          <a:p>
            <a:r>
              <a:rPr lang="en-GB"/>
              <a:t>GB, HSL beam dynamics meeting - 27/10/2022</a:t>
            </a:r>
          </a:p>
        </p:txBody>
      </p:sp>
      <p:sp>
        <p:nvSpPr>
          <p:cNvPr id="4" name="Slide Number Placeholder 3">
            <a:extLst>
              <a:ext uri="{FF2B5EF4-FFF2-40B4-BE49-F238E27FC236}">
                <a16:creationId xmlns:a16="http://schemas.microsoft.com/office/drawing/2014/main" id="{6B466E3B-45BE-B92E-C38F-3FFA027CB45E}"/>
              </a:ext>
            </a:extLst>
          </p:cNvPr>
          <p:cNvSpPr>
            <a:spLocks noGrp="1"/>
          </p:cNvSpPr>
          <p:nvPr>
            <p:ph type="sldNum" sz="quarter" idx="12"/>
          </p:nvPr>
        </p:nvSpPr>
        <p:spPr/>
        <p:txBody>
          <a:bodyPr/>
          <a:lstStyle/>
          <a:p>
            <a:fld id="{C1FB9F3E-4DDC-42EB-84BE-B5102ADD617D}" type="slidenum">
              <a:rPr lang="en-GB" smtClean="0"/>
              <a:t>‹#›</a:t>
            </a:fld>
            <a:endParaRPr lang="en-GB"/>
          </a:p>
        </p:txBody>
      </p:sp>
    </p:spTree>
    <p:extLst>
      <p:ext uri="{BB962C8B-B14F-4D97-AF65-F5344CB8AC3E}">
        <p14:creationId xmlns:p14="http://schemas.microsoft.com/office/powerpoint/2010/main" val="3749549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CEC50-E7B1-8C32-75A4-9CF6D658208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321B496-A223-C45E-1670-16F3294D493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15D3EBF-2096-B781-27B9-CD100E5581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C990A7-1F65-73BA-EEEF-E22AF182B1E1}"/>
              </a:ext>
            </a:extLst>
          </p:cNvPr>
          <p:cNvSpPr>
            <a:spLocks noGrp="1"/>
          </p:cNvSpPr>
          <p:nvPr>
            <p:ph type="dt" sz="half" idx="10"/>
          </p:nvPr>
        </p:nvSpPr>
        <p:spPr/>
        <p:txBody>
          <a:bodyPr/>
          <a:lstStyle/>
          <a:p>
            <a:fld id="{E114C805-511C-483B-8214-19894F310CA1}" type="datetime1">
              <a:rPr lang="en-GB" smtClean="0"/>
              <a:t>27/10/2022</a:t>
            </a:fld>
            <a:endParaRPr lang="en-GB"/>
          </a:p>
        </p:txBody>
      </p:sp>
      <p:sp>
        <p:nvSpPr>
          <p:cNvPr id="6" name="Footer Placeholder 5">
            <a:extLst>
              <a:ext uri="{FF2B5EF4-FFF2-40B4-BE49-F238E27FC236}">
                <a16:creationId xmlns:a16="http://schemas.microsoft.com/office/drawing/2014/main" id="{9A63FD63-1510-8290-EAF0-1D796DFAF02C}"/>
              </a:ext>
            </a:extLst>
          </p:cNvPr>
          <p:cNvSpPr>
            <a:spLocks noGrp="1"/>
          </p:cNvSpPr>
          <p:nvPr>
            <p:ph type="ftr" sz="quarter" idx="11"/>
          </p:nvPr>
        </p:nvSpPr>
        <p:spPr/>
        <p:txBody>
          <a:bodyPr/>
          <a:lstStyle/>
          <a:p>
            <a:r>
              <a:rPr lang="en-GB"/>
              <a:t>GB, HSL beam dynamics meeting - 27/10/2022</a:t>
            </a:r>
          </a:p>
        </p:txBody>
      </p:sp>
      <p:sp>
        <p:nvSpPr>
          <p:cNvPr id="7" name="Slide Number Placeholder 6">
            <a:extLst>
              <a:ext uri="{FF2B5EF4-FFF2-40B4-BE49-F238E27FC236}">
                <a16:creationId xmlns:a16="http://schemas.microsoft.com/office/drawing/2014/main" id="{CD9D36E9-6F6E-BFE5-C3AA-2ACA2E024D3D}"/>
              </a:ext>
            </a:extLst>
          </p:cNvPr>
          <p:cNvSpPr>
            <a:spLocks noGrp="1"/>
          </p:cNvSpPr>
          <p:nvPr>
            <p:ph type="sldNum" sz="quarter" idx="12"/>
          </p:nvPr>
        </p:nvSpPr>
        <p:spPr/>
        <p:txBody>
          <a:bodyPr/>
          <a:lstStyle/>
          <a:p>
            <a:fld id="{C1FB9F3E-4DDC-42EB-84BE-B5102ADD617D}" type="slidenum">
              <a:rPr lang="en-GB" smtClean="0"/>
              <a:t>‹#›</a:t>
            </a:fld>
            <a:endParaRPr lang="en-GB"/>
          </a:p>
        </p:txBody>
      </p:sp>
    </p:spTree>
    <p:extLst>
      <p:ext uri="{BB962C8B-B14F-4D97-AF65-F5344CB8AC3E}">
        <p14:creationId xmlns:p14="http://schemas.microsoft.com/office/powerpoint/2010/main" val="15849878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0F37A-C75A-3D8A-9D5F-44647CDD26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035AB13-C5B9-A04A-B596-BDF9A76E41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4215E7C-E8C2-B61D-2FE6-0A6AB471D8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D2DF0F-D834-E01E-BF5C-C1F5B3A0926A}"/>
              </a:ext>
            </a:extLst>
          </p:cNvPr>
          <p:cNvSpPr>
            <a:spLocks noGrp="1"/>
          </p:cNvSpPr>
          <p:nvPr>
            <p:ph type="dt" sz="half" idx="10"/>
          </p:nvPr>
        </p:nvSpPr>
        <p:spPr/>
        <p:txBody>
          <a:bodyPr/>
          <a:lstStyle/>
          <a:p>
            <a:fld id="{EA33962B-8DD9-485E-9FB0-9D88E46717BD}" type="datetime1">
              <a:rPr lang="en-GB" smtClean="0"/>
              <a:t>27/10/2022</a:t>
            </a:fld>
            <a:endParaRPr lang="en-GB"/>
          </a:p>
        </p:txBody>
      </p:sp>
      <p:sp>
        <p:nvSpPr>
          <p:cNvPr id="6" name="Footer Placeholder 5">
            <a:extLst>
              <a:ext uri="{FF2B5EF4-FFF2-40B4-BE49-F238E27FC236}">
                <a16:creationId xmlns:a16="http://schemas.microsoft.com/office/drawing/2014/main" id="{4E1CD8BC-E40F-6794-6C45-3013387E0156}"/>
              </a:ext>
            </a:extLst>
          </p:cNvPr>
          <p:cNvSpPr>
            <a:spLocks noGrp="1"/>
          </p:cNvSpPr>
          <p:nvPr>
            <p:ph type="ftr" sz="quarter" idx="11"/>
          </p:nvPr>
        </p:nvSpPr>
        <p:spPr/>
        <p:txBody>
          <a:bodyPr/>
          <a:lstStyle/>
          <a:p>
            <a:r>
              <a:rPr lang="en-GB"/>
              <a:t>GB, HSL beam dynamics meeting - 27/10/2022</a:t>
            </a:r>
          </a:p>
        </p:txBody>
      </p:sp>
      <p:sp>
        <p:nvSpPr>
          <p:cNvPr id="7" name="Slide Number Placeholder 6">
            <a:extLst>
              <a:ext uri="{FF2B5EF4-FFF2-40B4-BE49-F238E27FC236}">
                <a16:creationId xmlns:a16="http://schemas.microsoft.com/office/drawing/2014/main" id="{A663CF1E-7D57-6383-F705-7BC2150C5287}"/>
              </a:ext>
            </a:extLst>
          </p:cNvPr>
          <p:cNvSpPr>
            <a:spLocks noGrp="1"/>
          </p:cNvSpPr>
          <p:nvPr>
            <p:ph type="sldNum" sz="quarter" idx="12"/>
          </p:nvPr>
        </p:nvSpPr>
        <p:spPr/>
        <p:txBody>
          <a:bodyPr/>
          <a:lstStyle/>
          <a:p>
            <a:fld id="{C1FB9F3E-4DDC-42EB-84BE-B5102ADD617D}" type="slidenum">
              <a:rPr lang="en-GB" smtClean="0"/>
              <a:t>‹#›</a:t>
            </a:fld>
            <a:endParaRPr lang="en-GB"/>
          </a:p>
        </p:txBody>
      </p:sp>
    </p:spTree>
    <p:extLst>
      <p:ext uri="{BB962C8B-B14F-4D97-AF65-F5344CB8AC3E}">
        <p14:creationId xmlns:p14="http://schemas.microsoft.com/office/powerpoint/2010/main" val="205042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47E473D-959F-A0E3-7747-89837B25E1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921D07E-033E-01F7-02F1-EADD7385865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7250FCB-1ACA-4E89-24DB-8638DD8B2FA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849F33-713D-4DC2-82B6-96570C3929F3}" type="datetime1">
              <a:rPr lang="en-GB" smtClean="0"/>
              <a:t>27/10/2022</a:t>
            </a:fld>
            <a:endParaRPr lang="en-GB"/>
          </a:p>
        </p:txBody>
      </p:sp>
      <p:sp>
        <p:nvSpPr>
          <p:cNvPr id="5" name="Footer Placeholder 4">
            <a:extLst>
              <a:ext uri="{FF2B5EF4-FFF2-40B4-BE49-F238E27FC236}">
                <a16:creationId xmlns:a16="http://schemas.microsoft.com/office/drawing/2014/main" id="{E7731A55-E44A-8418-57E5-FAD110C144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GB, HSL beam dynamics meeting - 27/10/2022</a:t>
            </a:r>
          </a:p>
        </p:txBody>
      </p:sp>
      <p:sp>
        <p:nvSpPr>
          <p:cNvPr id="6" name="Slide Number Placeholder 5">
            <a:extLst>
              <a:ext uri="{FF2B5EF4-FFF2-40B4-BE49-F238E27FC236}">
                <a16:creationId xmlns:a16="http://schemas.microsoft.com/office/drawing/2014/main" id="{0AB19BC2-36C2-1BBC-1703-03BDAF17AFA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B9F3E-4DDC-42EB-84BE-B5102ADD617D}" type="slidenum">
              <a:rPr lang="en-GB" smtClean="0"/>
              <a:t>‹#›</a:t>
            </a:fld>
            <a:endParaRPr lang="en-GB"/>
          </a:p>
        </p:txBody>
      </p:sp>
    </p:spTree>
    <p:extLst>
      <p:ext uri="{BB962C8B-B14F-4D97-AF65-F5344CB8AC3E}">
        <p14:creationId xmlns:p14="http://schemas.microsoft.com/office/powerpoint/2010/main" val="40264790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4" Type="http://schemas.openxmlformats.org/officeDocument/2006/relationships/hyperlink" Target="https://indico.cern.ch/event/888416/contributions/3832645/attachments/2022712/3382810/bdm_20200420.pdf"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3" Type="http://schemas.openxmlformats.org/officeDocument/2006/relationships/customXml" Target="../ink/ink6.xml"/><Relationship Id="rId18" Type="http://schemas.openxmlformats.org/officeDocument/2006/relationships/image" Target="../media/image12.png"/><Relationship Id="rId26" Type="http://schemas.openxmlformats.org/officeDocument/2006/relationships/image" Target="../media/image16.png"/><Relationship Id="rId3" Type="http://schemas.openxmlformats.org/officeDocument/2006/relationships/customXml" Target="../ink/ink1.xml"/><Relationship Id="rId21" Type="http://schemas.openxmlformats.org/officeDocument/2006/relationships/customXml" Target="../ink/ink10.xml"/><Relationship Id="rId34" Type="http://schemas.openxmlformats.org/officeDocument/2006/relationships/image" Target="../media/image20.png"/><Relationship Id="rId7" Type="http://schemas.openxmlformats.org/officeDocument/2006/relationships/customXml" Target="../ink/ink3.xml"/><Relationship Id="rId12" Type="http://schemas.openxmlformats.org/officeDocument/2006/relationships/image" Target="../media/image9.png"/><Relationship Id="rId17" Type="http://schemas.openxmlformats.org/officeDocument/2006/relationships/customXml" Target="../ink/ink8.xml"/><Relationship Id="rId25" Type="http://schemas.openxmlformats.org/officeDocument/2006/relationships/customXml" Target="../ink/ink12.xml"/><Relationship Id="rId33" Type="http://schemas.openxmlformats.org/officeDocument/2006/relationships/customXml" Target="../ink/ink16.xml"/><Relationship Id="rId2" Type="http://schemas.openxmlformats.org/officeDocument/2006/relationships/image" Target="../media/image4.png"/><Relationship Id="rId16" Type="http://schemas.openxmlformats.org/officeDocument/2006/relationships/image" Target="../media/image11.png"/><Relationship Id="rId20" Type="http://schemas.openxmlformats.org/officeDocument/2006/relationships/image" Target="../media/image13.png"/><Relationship Id="rId29" Type="http://schemas.openxmlformats.org/officeDocument/2006/relationships/customXml" Target="../ink/ink14.xml"/><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customXml" Target="../ink/ink5.xml"/><Relationship Id="rId24" Type="http://schemas.openxmlformats.org/officeDocument/2006/relationships/image" Target="../media/image15.png"/><Relationship Id="rId32" Type="http://schemas.openxmlformats.org/officeDocument/2006/relationships/image" Target="../media/image19.png"/><Relationship Id="rId5" Type="http://schemas.openxmlformats.org/officeDocument/2006/relationships/customXml" Target="../ink/ink2.xml"/><Relationship Id="rId15" Type="http://schemas.openxmlformats.org/officeDocument/2006/relationships/customXml" Target="../ink/ink7.xml"/><Relationship Id="rId23" Type="http://schemas.openxmlformats.org/officeDocument/2006/relationships/customXml" Target="../ink/ink11.xml"/><Relationship Id="rId28" Type="http://schemas.openxmlformats.org/officeDocument/2006/relationships/image" Target="../media/image17.png"/><Relationship Id="rId10" Type="http://schemas.openxmlformats.org/officeDocument/2006/relationships/image" Target="../media/image8.png"/><Relationship Id="rId19" Type="http://schemas.openxmlformats.org/officeDocument/2006/relationships/customXml" Target="../ink/ink9.xml"/><Relationship Id="rId31" Type="http://schemas.openxmlformats.org/officeDocument/2006/relationships/customXml" Target="../ink/ink15.xml"/><Relationship Id="rId4" Type="http://schemas.openxmlformats.org/officeDocument/2006/relationships/image" Target="../media/image5.png"/><Relationship Id="rId9" Type="http://schemas.openxmlformats.org/officeDocument/2006/relationships/customXml" Target="../ink/ink4.xml"/><Relationship Id="rId14" Type="http://schemas.openxmlformats.org/officeDocument/2006/relationships/image" Target="../media/image10.png"/><Relationship Id="rId22" Type="http://schemas.openxmlformats.org/officeDocument/2006/relationships/image" Target="../media/image14.png"/><Relationship Id="rId27" Type="http://schemas.openxmlformats.org/officeDocument/2006/relationships/customXml" Target="../ink/ink13.xml"/><Relationship Id="rId30" Type="http://schemas.openxmlformats.org/officeDocument/2006/relationships/image" Target="../media/image18.png"/><Relationship Id="rId8"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customXml" Target="../ink/ink17.xml"/><Relationship Id="rId7" Type="http://schemas.openxmlformats.org/officeDocument/2006/relationships/customXml" Target="../ink/ink19.xml"/><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23.png"/><Relationship Id="rId11" Type="http://schemas.openxmlformats.org/officeDocument/2006/relationships/image" Target="../media/image26.png"/><Relationship Id="rId5" Type="http://schemas.openxmlformats.org/officeDocument/2006/relationships/customXml" Target="../ink/ink18.xml"/><Relationship Id="rId10" Type="http://schemas.openxmlformats.org/officeDocument/2006/relationships/image" Target="../media/image25.png"/><Relationship Id="rId4" Type="http://schemas.openxmlformats.org/officeDocument/2006/relationships/image" Target="../media/image22.png"/><Relationship Id="rId9" Type="http://schemas.openxmlformats.org/officeDocument/2006/relationships/customXml" Target="../ink/ink20.xml"/></Relationships>
</file>

<file path=ppt/slides/_rels/slide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cds.cern.ch/record/1628661?ln=en" TargetMode="External"/><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A1AC147-428E-9638-F4E1-852C43E4C8C8}"/>
              </a:ext>
            </a:extLst>
          </p:cNvPr>
          <p:cNvSpPr txBox="1"/>
          <p:nvPr/>
        </p:nvSpPr>
        <p:spPr>
          <a:xfrm>
            <a:off x="1973179" y="2149642"/>
            <a:ext cx="4122821" cy="646331"/>
          </a:xfrm>
          <a:prstGeom prst="rect">
            <a:avLst/>
          </a:prstGeom>
          <a:noFill/>
        </p:spPr>
        <p:txBody>
          <a:bodyPr wrap="square" rtlCol="0">
            <a:spAutoFit/>
          </a:bodyPr>
          <a:lstStyle/>
          <a:p>
            <a:r>
              <a:rPr lang="en-GB" dirty="0"/>
              <a:t>3 MeV test stand: </a:t>
            </a:r>
          </a:p>
          <a:p>
            <a:r>
              <a:rPr lang="en-GB" dirty="0"/>
              <a:t>RFQ2 commissioning and beyond  </a:t>
            </a:r>
          </a:p>
        </p:txBody>
      </p:sp>
      <p:sp>
        <p:nvSpPr>
          <p:cNvPr id="2" name="Footer Placeholder 1">
            <a:extLst>
              <a:ext uri="{FF2B5EF4-FFF2-40B4-BE49-F238E27FC236}">
                <a16:creationId xmlns:a16="http://schemas.microsoft.com/office/drawing/2014/main" id="{8B36CDB6-F8E9-FD83-08EB-E482198AC7A1}"/>
              </a:ext>
            </a:extLst>
          </p:cNvPr>
          <p:cNvSpPr>
            <a:spLocks noGrp="1"/>
          </p:cNvSpPr>
          <p:nvPr>
            <p:ph type="ftr" sz="quarter" idx="11"/>
          </p:nvPr>
        </p:nvSpPr>
        <p:spPr/>
        <p:txBody>
          <a:bodyPr/>
          <a:lstStyle/>
          <a:p>
            <a:r>
              <a:rPr lang="en-GB"/>
              <a:t>GB, HSL beam dynamics meeting - 27/10/2022</a:t>
            </a:r>
          </a:p>
        </p:txBody>
      </p:sp>
    </p:spTree>
    <p:extLst>
      <p:ext uri="{BB962C8B-B14F-4D97-AF65-F5344CB8AC3E}">
        <p14:creationId xmlns:p14="http://schemas.microsoft.com/office/powerpoint/2010/main" val="23894299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3CABD7E-6E40-53AA-A4F2-EFAF7B732A9D}"/>
              </a:ext>
            </a:extLst>
          </p:cNvPr>
          <p:cNvSpPr txBox="1"/>
          <p:nvPr/>
        </p:nvSpPr>
        <p:spPr>
          <a:xfrm>
            <a:off x="520674" y="231144"/>
            <a:ext cx="6414868" cy="369332"/>
          </a:xfrm>
          <a:prstGeom prst="rect">
            <a:avLst/>
          </a:prstGeom>
          <a:noFill/>
        </p:spPr>
        <p:txBody>
          <a:bodyPr wrap="square" rtlCol="0">
            <a:spAutoFit/>
          </a:bodyPr>
          <a:lstStyle/>
          <a:p>
            <a:r>
              <a:rPr lang="en-US" u="sng" dirty="0"/>
              <a:t>RFQ2 commissioning :</a:t>
            </a:r>
            <a:endParaRPr lang="en-GB" u="sng" dirty="0"/>
          </a:p>
        </p:txBody>
      </p:sp>
      <p:sp>
        <p:nvSpPr>
          <p:cNvPr id="5" name="TextBox 4">
            <a:extLst>
              <a:ext uri="{FF2B5EF4-FFF2-40B4-BE49-F238E27FC236}">
                <a16:creationId xmlns:a16="http://schemas.microsoft.com/office/drawing/2014/main" id="{57ADEA61-01DC-AC9E-0205-3631B8128D76}"/>
              </a:ext>
            </a:extLst>
          </p:cNvPr>
          <p:cNvSpPr txBox="1"/>
          <p:nvPr/>
        </p:nvSpPr>
        <p:spPr>
          <a:xfrm>
            <a:off x="607821" y="947733"/>
            <a:ext cx="10227212" cy="3693319"/>
          </a:xfrm>
          <a:prstGeom prst="rect">
            <a:avLst/>
          </a:prstGeom>
          <a:noFill/>
        </p:spPr>
        <p:txBody>
          <a:bodyPr wrap="square" rtlCol="0">
            <a:spAutoFit/>
          </a:bodyPr>
          <a:lstStyle/>
          <a:p>
            <a:r>
              <a:rPr lang="en-US" dirty="0"/>
              <a:t>Performance validation key measurements: </a:t>
            </a:r>
          </a:p>
          <a:p>
            <a:endParaRPr lang="en-US" dirty="0"/>
          </a:p>
          <a:p>
            <a:pPr marL="285750" indent="-285750">
              <a:buFont typeface="Wingdings" panose="05000000000000000000" pitchFamily="2" charset="2"/>
              <a:buChar char="§"/>
            </a:pPr>
            <a:r>
              <a:rPr lang="en-US" dirty="0"/>
              <a:t>RFQ Transmission vs voltage/amplitude scan </a:t>
            </a:r>
          </a:p>
          <a:p>
            <a:pPr marL="285750" indent="-285750">
              <a:buFont typeface="Wingdings" panose="05000000000000000000" pitchFamily="2" charset="2"/>
              <a:buChar char="§"/>
            </a:pPr>
            <a:r>
              <a:rPr lang="en-US" dirty="0"/>
              <a:t>Energy/energy spread in spectrometer line </a:t>
            </a:r>
          </a:p>
          <a:p>
            <a:pPr marL="285750" indent="-285750">
              <a:buFont typeface="Wingdings" panose="05000000000000000000" pitchFamily="2" charset="2"/>
              <a:buChar char="§"/>
            </a:pPr>
            <a:r>
              <a:rPr lang="en-US" dirty="0"/>
              <a:t>Transverse emittance  </a:t>
            </a:r>
          </a:p>
          <a:p>
            <a:pPr marL="285750" indent="-285750">
              <a:buFont typeface="Wingdings" panose="05000000000000000000" pitchFamily="2" charset="2"/>
              <a:buChar char="§"/>
            </a:pPr>
            <a:r>
              <a:rPr lang="en-US" dirty="0"/>
              <a:t>Source /LEBT matching: map of RFQ transmission vs LEBT solenoid tuning </a:t>
            </a:r>
          </a:p>
          <a:p>
            <a:pPr marL="285750" indent="-285750">
              <a:buFont typeface="Wingdings" panose="05000000000000000000" pitchFamily="2" charset="2"/>
              <a:buChar char="§"/>
            </a:pPr>
            <a:r>
              <a:rPr lang="en-US" dirty="0"/>
              <a:t>RFQ calibration via beam loading/phase measurements</a:t>
            </a:r>
          </a:p>
          <a:p>
            <a:endParaRPr lang="en-US" dirty="0"/>
          </a:p>
          <a:p>
            <a:endParaRPr lang="en-GB" dirty="0"/>
          </a:p>
          <a:p>
            <a:endParaRPr lang="en-GB" dirty="0"/>
          </a:p>
          <a:p>
            <a:endParaRPr lang="en-GB" dirty="0"/>
          </a:p>
          <a:p>
            <a:endParaRPr lang="en-GB" dirty="0"/>
          </a:p>
          <a:p>
            <a:endParaRPr lang="en-GB" dirty="0"/>
          </a:p>
        </p:txBody>
      </p:sp>
      <p:pic>
        <p:nvPicPr>
          <p:cNvPr id="8" name="Picture 7">
            <a:extLst>
              <a:ext uri="{FF2B5EF4-FFF2-40B4-BE49-F238E27FC236}">
                <a16:creationId xmlns:a16="http://schemas.microsoft.com/office/drawing/2014/main" id="{699838D2-B7DE-FAA3-8929-0E84678985A5}"/>
              </a:ext>
            </a:extLst>
          </p:cNvPr>
          <p:cNvPicPr>
            <a:picLocks noChangeAspect="1"/>
          </p:cNvPicPr>
          <p:nvPr/>
        </p:nvPicPr>
        <p:blipFill>
          <a:blip r:embed="rId2"/>
          <a:stretch>
            <a:fillRect/>
          </a:stretch>
        </p:blipFill>
        <p:spPr>
          <a:xfrm>
            <a:off x="8264543" y="815405"/>
            <a:ext cx="3927457" cy="2613595"/>
          </a:xfrm>
          <a:prstGeom prst="rect">
            <a:avLst/>
          </a:prstGeom>
        </p:spPr>
      </p:pic>
      <p:sp>
        <p:nvSpPr>
          <p:cNvPr id="10" name="Footer Placeholder 9">
            <a:extLst>
              <a:ext uri="{FF2B5EF4-FFF2-40B4-BE49-F238E27FC236}">
                <a16:creationId xmlns:a16="http://schemas.microsoft.com/office/drawing/2014/main" id="{67FB72BA-EE08-D6B2-5262-A374CEDD72BC}"/>
              </a:ext>
            </a:extLst>
          </p:cNvPr>
          <p:cNvSpPr>
            <a:spLocks noGrp="1"/>
          </p:cNvSpPr>
          <p:nvPr>
            <p:ph type="ftr" sz="quarter" idx="11"/>
          </p:nvPr>
        </p:nvSpPr>
        <p:spPr/>
        <p:txBody>
          <a:bodyPr/>
          <a:lstStyle/>
          <a:p>
            <a:r>
              <a:rPr lang="en-GB"/>
              <a:t>GB, HSL beam dynamics meeting - 27/10/2022</a:t>
            </a:r>
          </a:p>
        </p:txBody>
      </p:sp>
      <p:grpSp>
        <p:nvGrpSpPr>
          <p:cNvPr id="12" name="Group 11">
            <a:extLst>
              <a:ext uri="{FF2B5EF4-FFF2-40B4-BE49-F238E27FC236}">
                <a16:creationId xmlns:a16="http://schemas.microsoft.com/office/drawing/2014/main" id="{37F00486-D8D0-3FF2-BB8C-D38249AAD3E3}"/>
              </a:ext>
            </a:extLst>
          </p:cNvPr>
          <p:cNvGrpSpPr/>
          <p:nvPr/>
        </p:nvGrpSpPr>
        <p:grpSpPr>
          <a:xfrm>
            <a:off x="8163500" y="3870624"/>
            <a:ext cx="3689627" cy="2765893"/>
            <a:chOff x="8163500" y="3870624"/>
            <a:chExt cx="3689627" cy="2765893"/>
          </a:xfrm>
        </p:grpSpPr>
        <p:pic>
          <p:nvPicPr>
            <p:cNvPr id="9" name="Picture 8">
              <a:extLst>
                <a:ext uri="{FF2B5EF4-FFF2-40B4-BE49-F238E27FC236}">
                  <a16:creationId xmlns:a16="http://schemas.microsoft.com/office/drawing/2014/main" id="{71AF135E-C9C8-A894-92FD-F920618DD4A9}"/>
                </a:ext>
              </a:extLst>
            </p:cNvPr>
            <p:cNvPicPr>
              <a:picLocks noChangeAspect="1"/>
            </p:cNvPicPr>
            <p:nvPr/>
          </p:nvPicPr>
          <p:blipFill>
            <a:blip r:embed="rId3"/>
            <a:stretch>
              <a:fillRect/>
            </a:stretch>
          </p:blipFill>
          <p:spPr>
            <a:xfrm>
              <a:off x="8163500" y="3870624"/>
              <a:ext cx="3689627" cy="2765893"/>
            </a:xfrm>
            <a:prstGeom prst="rect">
              <a:avLst/>
            </a:prstGeom>
          </p:spPr>
        </p:pic>
        <p:sp>
          <p:nvSpPr>
            <p:cNvPr id="11" name="TextBox 10">
              <a:extLst>
                <a:ext uri="{FF2B5EF4-FFF2-40B4-BE49-F238E27FC236}">
                  <a16:creationId xmlns:a16="http://schemas.microsoft.com/office/drawing/2014/main" id="{BAD9A77C-0D53-3069-F4E0-C0992BD811C9}"/>
                </a:ext>
              </a:extLst>
            </p:cNvPr>
            <p:cNvSpPr txBox="1"/>
            <p:nvPr/>
          </p:nvSpPr>
          <p:spPr>
            <a:xfrm>
              <a:off x="9904491" y="5776111"/>
              <a:ext cx="1276539" cy="369332"/>
            </a:xfrm>
            <a:prstGeom prst="rect">
              <a:avLst/>
            </a:prstGeom>
            <a:noFill/>
          </p:spPr>
          <p:txBody>
            <a:bodyPr wrap="square" rtlCol="0">
              <a:spAutoFit/>
            </a:bodyPr>
            <a:lstStyle/>
            <a:p>
              <a:r>
                <a:rPr lang="en-US" dirty="0"/>
                <a:t>V Bencini</a:t>
              </a:r>
              <a:endParaRPr lang="en-GB" dirty="0"/>
            </a:p>
          </p:txBody>
        </p:sp>
      </p:grpSp>
      <p:sp>
        <p:nvSpPr>
          <p:cNvPr id="14" name="TextBox 13">
            <a:extLst>
              <a:ext uri="{FF2B5EF4-FFF2-40B4-BE49-F238E27FC236}">
                <a16:creationId xmlns:a16="http://schemas.microsoft.com/office/drawing/2014/main" id="{D76FADBB-5C68-A77D-029E-C75CBD744787}"/>
              </a:ext>
            </a:extLst>
          </p:cNvPr>
          <p:cNvSpPr txBox="1"/>
          <p:nvPr/>
        </p:nvSpPr>
        <p:spPr>
          <a:xfrm>
            <a:off x="1219954" y="2979484"/>
            <a:ext cx="6357795" cy="1384995"/>
          </a:xfrm>
          <a:prstGeom prst="rect">
            <a:avLst/>
          </a:prstGeom>
          <a:noFill/>
        </p:spPr>
        <p:txBody>
          <a:bodyPr wrap="square">
            <a:spAutoFit/>
          </a:bodyPr>
          <a:lstStyle/>
          <a:p>
            <a:r>
              <a:rPr lang="en-GB" sz="1400" i="1" dirty="0">
                <a:hlinkClick r:id="rId4"/>
              </a:rPr>
              <a:t>https://indico.cern.ch/event/888416/contributions/3832645/attachments/2022712/3382810/bdm_20200420.pdf</a:t>
            </a:r>
            <a:r>
              <a:rPr lang="en-GB" sz="1400" i="1" dirty="0"/>
              <a:t> </a:t>
            </a:r>
          </a:p>
          <a:p>
            <a:r>
              <a:rPr lang="en-GB" sz="1400" dirty="0"/>
              <a:t>The time of flight between the RFQ and the first buncher depends on the voltage applied to the RFQ due to the variation of the longitudinal phase advance in the RFQ. </a:t>
            </a:r>
          </a:p>
          <a:p>
            <a:endParaRPr lang="en-GB" sz="1400" dirty="0"/>
          </a:p>
          <a:p>
            <a:endParaRPr lang="en-GB" sz="1400" i="1" dirty="0"/>
          </a:p>
        </p:txBody>
      </p:sp>
      <p:sp>
        <p:nvSpPr>
          <p:cNvPr id="15" name="TextBox 14">
            <a:extLst>
              <a:ext uri="{FF2B5EF4-FFF2-40B4-BE49-F238E27FC236}">
                <a16:creationId xmlns:a16="http://schemas.microsoft.com/office/drawing/2014/main" id="{43E248C7-B84D-507B-5334-BBF9D95D3CE7}"/>
              </a:ext>
            </a:extLst>
          </p:cNvPr>
          <p:cNvSpPr txBox="1"/>
          <p:nvPr/>
        </p:nvSpPr>
        <p:spPr>
          <a:xfrm>
            <a:off x="733331" y="5042780"/>
            <a:ext cx="6758072" cy="923330"/>
          </a:xfrm>
          <a:prstGeom prst="rect">
            <a:avLst/>
          </a:prstGeom>
          <a:noFill/>
        </p:spPr>
        <p:txBody>
          <a:bodyPr wrap="square" rtlCol="0">
            <a:spAutoFit/>
          </a:bodyPr>
          <a:lstStyle/>
          <a:p>
            <a:r>
              <a:rPr lang="en-GB" dirty="0"/>
              <a:t>Repeat above measurements </a:t>
            </a:r>
            <a:r>
              <a:rPr lang="en-US" dirty="0"/>
              <a:t>for different input beam currents from source/LEBT and  RFQ amplitudes  </a:t>
            </a:r>
            <a:endParaRPr lang="en-GB" dirty="0"/>
          </a:p>
          <a:p>
            <a:endParaRPr lang="en-GB" dirty="0"/>
          </a:p>
        </p:txBody>
      </p:sp>
    </p:spTree>
    <p:extLst>
      <p:ext uri="{BB962C8B-B14F-4D97-AF65-F5344CB8AC3E}">
        <p14:creationId xmlns:p14="http://schemas.microsoft.com/office/powerpoint/2010/main" val="757039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9"/>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5304EA1-E4E0-671E-3EA5-E288D4B9FA7F}"/>
              </a:ext>
            </a:extLst>
          </p:cNvPr>
          <p:cNvSpPr txBox="1"/>
          <p:nvPr/>
        </p:nvSpPr>
        <p:spPr>
          <a:xfrm>
            <a:off x="770021" y="368968"/>
            <a:ext cx="5855368" cy="369332"/>
          </a:xfrm>
          <a:prstGeom prst="rect">
            <a:avLst/>
          </a:prstGeom>
          <a:noFill/>
        </p:spPr>
        <p:txBody>
          <a:bodyPr wrap="square" rtlCol="0">
            <a:spAutoFit/>
          </a:bodyPr>
          <a:lstStyle/>
          <a:p>
            <a:r>
              <a:rPr lang="en-GB" dirty="0"/>
              <a:t>Longer term future proposals </a:t>
            </a:r>
          </a:p>
        </p:txBody>
      </p:sp>
      <p:pic>
        <p:nvPicPr>
          <p:cNvPr id="3" name="Picture 2">
            <a:extLst>
              <a:ext uri="{FF2B5EF4-FFF2-40B4-BE49-F238E27FC236}">
                <a16:creationId xmlns:a16="http://schemas.microsoft.com/office/drawing/2014/main" id="{7B1CF981-0D03-9E7E-7DBC-BEC2038BEDB4}"/>
              </a:ext>
            </a:extLst>
          </p:cNvPr>
          <p:cNvPicPr>
            <a:picLocks noChangeAspect="1"/>
          </p:cNvPicPr>
          <p:nvPr/>
        </p:nvPicPr>
        <p:blipFill>
          <a:blip r:embed="rId2"/>
          <a:stretch>
            <a:fillRect/>
          </a:stretch>
        </p:blipFill>
        <p:spPr>
          <a:xfrm>
            <a:off x="628865" y="854393"/>
            <a:ext cx="10934269" cy="5415778"/>
          </a:xfrm>
          <a:prstGeom prst="rect">
            <a:avLst/>
          </a:prstGeom>
        </p:spPr>
      </p:pic>
      <p:sp>
        <p:nvSpPr>
          <p:cNvPr id="4" name="Footer Placeholder 3">
            <a:extLst>
              <a:ext uri="{FF2B5EF4-FFF2-40B4-BE49-F238E27FC236}">
                <a16:creationId xmlns:a16="http://schemas.microsoft.com/office/drawing/2014/main" id="{291FA19E-8648-003B-D1FA-0675A792B158}"/>
              </a:ext>
            </a:extLst>
          </p:cNvPr>
          <p:cNvSpPr>
            <a:spLocks noGrp="1"/>
          </p:cNvSpPr>
          <p:nvPr>
            <p:ph type="ftr" sz="quarter" idx="11"/>
          </p:nvPr>
        </p:nvSpPr>
        <p:spPr/>
        <p:txBody>
          <a:bodyPr/>
          <a:lstStyle/>
          <a:p>
            <a:r>
              <a:rPr lang="en-GB"/>
              <a:t>GB, HSL beam dynamics meeting - 27/10/2022</a:t>
            </a:r>
          </a:p>
        </p:txBody>
      </p:sp>
    </p:spTree>
    <p:extLst>
      <p:ext uri="{BB962C8B-B14F-4D97-AF65-F5344CB8AC3E}">
        <p14:creationId xmlns:p14="http://schemas.microsoft.com/office/powerpoint/2010/main" val="9706780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449E4C-49A9-5E58-4A13-D010571F87A4}"/>
              </a:ext>
            </a:extLst>
          </p:cNvPr>
          <p:cNvSpPr txBox="1"/>
          <p:nvPr/>
        </p:nvSpPr>
        <p:spPr>
          <a:xfrm>
            <a:off x="525574" y="262373"/>
            <a:ext cx="9140601" cy="461665"/>
          </a:xfrm>
          <a:prstGeom prst="rect">
            <a:avLst/>
          </a:prstGeom>
          <a:noFill/>
        </p:spPr>
        <p:txBody>
          <a:bodyPr wrap="square" rtlCol="0">
            <a:spAutoFit/>
          </a:bodyPr>
          <a:lstStyle/>
          <a:p>
            <a:r>
              <a:rPr lang="en-US" sz="2400" dirty="0"/>
              <a:t>3 MeV Test stand: RFQ2 commissioning and vision beyond 2023</a:t>
            </a:r>
            <a:endParaRPr lang="en-GB" sz="2400" dirty="0"/>
          </a:p>
        </p:txBody>
      </p:sp>
      <p:sp>
        <p:nvSpPr>
          <p:cNvPr id="3" name="TextBox 2">
            <a:extLst>
              <a:ext uri="{FF2B5EF4-FFF2-40B4-BE49-F238E27FC236}">
                <a16:creationId xmlns:a16="http://schemas.microsoft.com/office/drawing/2014/main" id="{A836F494-5ACA-0D42-9619-A6DCA839DFA6}"/>
              </a:ext>
            </a:extLst>
          </p:cNvPr>
          <p:cNvSpPr txBox="1"/>
          <p:nvPr/>
        </p:nvSpPr>
        <p:spPr>
          <a:xfrm>
            <a:off x="598310" y="906601"/>
            <a:ext cx="10478399" cy="5632311"/>
          </a:xfrm>
          <a:prstGeom prst="rect">
            <a:avLst/>
          </a:prstGeom>
          <a:noFill/>
        </p:spPr>
        <p:txBody>
          <a:bodyPr wrap="square" rtlCol="0">
            <a:spAutoFit/>
          </a:bodyPr>
          <a:lstStyle/>
          <a:p>
            <a:r>
              <a:rPr lang="en-US" u="sng" dirty="0"/>
              <a:t>By 12/2023:</a:t>
            </a:r>
            <a:r>
              <a:rPr lang="en-US" dirty="0"/>
              <a:t> Defined mandate for RFQ2 commissioning with performance validation measurements. </a:t>
            </a:r>
          </a:p>
          <a:p>
            <a:endParaRPr lang="en-US" dirty="0"/>
          </a:p>
          <a:p>
            <a:r>
              <a:rPr lang="en-US" u="sng" dirty="0"/>
              <a:t>After 2023: </a:t>
            </a:r>
          </a:p>
          <a:p>
            <a:r>
              <a:rPr lang="en-US" dirty="0"/>
              <a:t>Unique opportunity provided by a dedicated test stand facility, key for keeping ABP excellence in beam dynamics and build-up of human potential as training/educational ground </a:t>
            </a:r>
          </a:p>
          <a:p>
            <a:endParaRPr lang="en-US" dirty="0"/>
          </a:p>
          <a:p>
            <a:pPr marL="285750" indent="-285750">
              <a:buFont typeface="Courier New" panose="02070309020205020404" pitchFamily="49" charset="0"/>
              <a:buChar char="o"/>
            </a:pPr>
            <a:r>
              <a:rPr lang="en-US" dirty="0"/>
              <a:t>Source development (IS04 optimization)</a:t>
            </a:r>
          </a:p>
          <a:p>
            <a:pPr marL="285750" indent="-285750">
              <a:buFont typeface="Courier New" panose="02070309020205020404" pitchFamily="49" charset="0"/>
              <a:buChar char="o"/>
            </a:pPr>
            <a:r>
              <a:rPr lang="en-US" dirty="0"/>
              <a:t>LEBT redesign for more compact solution / multi-electrode extraction </a:t>
            </a:r>
          </a:p>
          <a:p>
            <a:pPr marL="285750" indent="-285750">
              <a:buFont typeface="Courier New" panose="02070309020205020404" pitchFamily="49" charset="0"/>
              <a:buChar char="o"/>
            </a:pPr>
            <a:r>
              <a:rPr lang="en-US" dirty="0"/>
              <a:t>Matching studies to RFQ – rethink RMS section/LEBT-to-RFQ smoother transition</a:t>
            </a:r>
          </a:p>
          <a:p>
            <a:pPr marL="285750" indent="-285750">
              <a:buFont typeface="Courier New" panose="02070309020205020404" pitchFamily="49" charset="0"/>
              <a:buChar char="o"/>
            </a:pPr>
            <a:r>
              <a:rPr lang="en-US" dirty="0"/>
              <a:t>Next generation RFQs studies</a:t>
            </a:r>
          </a:p>
          <a:p>
            <a:pPr marL="285750" indent="-285750">
              <a:buFont typeface="Courier New" panose="02070309020205020404" pitchFamily="49" charset="0"/>
              <a:buChar char="o"/>
            </a:pPr>
            <a:r>
              <a:rPr lang="en-US" dirty="0"/>
              <a:t>Beam dynamics: halo growth, inter-planes correlations effects , space charge</a:t>
            </a:r>
          </a:p>
          <a:p>
            <a:pPr marL="285750" indent="-285750">
              <a:buFont typeface="Courier New" panose="02070309020205020404" pitchFamily="49" charset="0"/>
              <a:buChar char="o"/>
            </a:pPr>
            <a:r>
              <a:rPr lang="en-US" dirty="0"/>
              <a:t>Test and development of instrumentation </a:t>
            </a:r>
          </a:p>
          <a:p>
            <a:endParaRPr lang="en-US" dirty="0"/>
          </a:p>
          <a:p>
            <a:r>
              <a:rPr lang="en-US" u="sng" dirty="0"/>
              <a:t>Key points for this: </a:t>
            </a:r>
          </a:p>
          <a:p>
            <a:r>
              <a:rPr lang="en-US" dirty="0"/>
              <a:t>Keep modularity for variable test stand layouts </a:t>
            </a:r>
          </a:p>
          <a:p>
            <a:r>
              <a:rPr lang="en-US" dirty="0"/>
              <a:t>Investigate using a “cheap” RFQ from industry for more extended beam testing (~150k)</a:t>
            </a:r>
          </a:p>
          <a:p>
            <a:r>
              <a:rPr lang="en-US" dirty="0"/>
              <a:t>Re-organization/ clean-up of test stand area infrastructure for more permanent use (</a:t>
            </a:r>
            <a:r>
              <a:rPr lang="en-US" dirty="0">
                <a:sym typeface="Wingdings" panose="05000000000000000000" pitchFamily="2" charset="2"/>
              </a:rPr>
              <a:t> </a:t>
            </a:r>
            <a:r>
              <a:rPr lang="en-US" dirty="0"/>
              <a:t>further budget details to be provided) </a:t>
            </a:r>
          </a:p>
          <a:p>
            <a:endParaRPr lang="en-US" dirty="0"/>
          </a:p>
          <a:p>
            <a:r>
              <a:rPr lang="en-GB" dirty="0"/>
              <a:t>	</a:t>
            </a:r>
          </a:p>
        </p:txBody>
      </p:sp>
      <p:sp>
        <p:nvSpPr>
          <p:cNvPr id="4" name="Footer Placeholder 3">
            <a:extLst>
              <a:ext uri="{FF2B5EF4-FFF2-40B4-BE49-F238E27FC236}">
                <a16:creationId xmlns:a16="http://schemas.microsoft.com/office/drawing/2014/main" id="{277150AA-6439-CB48-EC14-A6263BADAC20}"/>
              </a:ext>
            </a:extLst>
          </p:cNvPr>
          <p:cNvSpPr>
            <a:spLocks noGrp="1"/>
          </p:cNvSpPr>
          <p:nvPr>
            <p:ph type="ftr" sz="quarter" idx="11"/>
          </p:nvPr>
        </p:nvSpPr>
        <p:spPr/>
        <p:txBody>
          <a:bodyPr/>
          <a:lstStyle/>
          <a:p>
            <a:r>
              <a:rPr lang="en-GB"/>
              <a:t>GB, HSL beam dynamics meeting - 27/10/2022</a:t>
            </a:r>
          </a:p>
        </p:txBody>
      </p:sp>
    </p:spTree>
    <p:extLst>
      <p:ext uri="{BB962C8B-B14F-4D97-AF65-F5344CB8AC3E}">
        <p14:creationId xmlns:p14="http://schemas.microsoft.com/office/powerpoint/2010/main" val="25073034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E088A7E-E257-22DE-8AFE-784A1CBFEB27}"/>
              </a:ext>
            </a:extLst>
          </p:cNvPr>
          <p:cNvSpPr txBox="1"/>
          <p:nvPr/>
        </p:nvSpPr>
        <p:spPr>
          <a:xfrm>
            <a:off x="838200" y="370449"/>
            <a:ext cx="5775960" cy="369332"/>
          </a:xfrm>
          <a:prstGeom prst="rect">
            <a:avLst/>
          </a:prstGeom>
          <a:noFill/>
        </p:spPr>
        <p:txBody>
          <a:bodyPr wrap="square" rtlCol="0">
            <a:spAutoFit/>
          </a:bodyPr>
          <a:lstStyle/>
          <a:p>
            <a:r>
              <a:rPr lang="en-US" dirty="0"/>
              <a:t>BI/STI tests </a:t>
            </a:r>
            <a:endParaRPr lang="en-GB" dirty="0"/>
          </a:p>
        </p:txBody>
      </p:sp>
      <p:sp>
        <p:nvSpPr>
          <p:cNvPr id="3" name="TextBox 2">
            <a:extLst>
              <a:ext uri="{FF2B5EF4-FFF2-40B4-BE49-F238E27FC236}">
                <a16:creationId xmlns:a16="http://schemas.microsoft.com/office/drawing/2014/main" id="{2D0204D8-9F92-B94A-DFC7-A375AAE0DB60}"/>
              </a:ext>
            </a:extLst>
          </p:cNvPr>
          <p:cNvSpPr txBox="1"/>
          <p:nvPr/>
        </p:nvSpPr>
        <p:spPr>
          <a:xfrm>
            <a:off x="838200" y="942535"/>
            <a:ext cx="8031480" cy="3693319"/>
          </a:xfrm>
          <a:prstGeom prst="rect">
            <a:avLst/>
          </a:prstGeom>
          <a:noFill/>
        </p:spPr>
        <p:txBody>
          <a:bodyPr wrap="square" rtlCol="0">
            <a:spAutoFit/>
          </a:bodyPr>
          <a:lstStyle/>
          <a:p>
            <a:r>
              <a:rPr lang="en-US" dirty="0"/>
              <a:t>Beyond 2023: </a:t>
            </a:r>
          </a:p>
          <a:p>
            <a:endParaRPr lang="en-US" dirty="0"/>
          </a:p>
          <a:p>
            <a:pPr marL="285750" indent="-285750">
              <a:buFontTx/>
              <a:buChar char="-"/>
            </a:pPr>
            <a:r>
              <a:rPr lang="en-US" dirty="0"/>
              <a:t>Consider installing additional pick-ups for beam position/TOF measurements at 3 MeV </a:t>
            </a:r>
          </a:p>
          <a:p>
            <a:pPr lvl="1"/>
            <a:endParaRPr lang="en-US" dirty="0"/>
          </a:p>
          <a:p>
            <a:pPr marL="285750" indent="-285750">
              <a:buFontTx/>
              <a:buChar char="-"/>
            </a:pPr>
            <a:r>
              <a:rPr lang="en-US" dirty="0"/>
              <a:t>Possible new SY/BI R&amp;D items : </a:t>
            </a:r>
          </a:p>
          <a:p>
            <a:endParaRPr lang="en-US" dirty="0"/>
          </a:p>
          <a:p>
            <a:pPr marL="742950" lvl="1" indent="-285750">
              <a:buFont typeface="Arial" panose="020B0604020202020204" pitchFamily="34" charset="0"/>
              <a:buChar char="•"/>
            </a:pPr>
            <a:r>
              <a:rPr lang="en-US" dirty="0"/>
              <a:t>Fast FC development (still to be started..) </a:t>
            </a:r>
          </a:p>
          <a:p>
            <a:pPr marL="742950" lvl="1" indent="-285750">
              <a:buFont typeface="Arial" panose="020B0604020202020204" pitchFamily="34" charset="0"/>
              <a:buChar char="•"/>
            </a:pPr>
            <a:r>
              <a:rPr lang="en-US" dirty="0"/>
              <a:t>Use of 3 MeV beam for R&amp;D to test new materials for existing diagnostics devices (wires, screens </a:t>
            </a:r>
            <a:r>
              <a:rPr lang="en-US" dirty="0" err="1"/>
              <a:t>etc</a:t>
            </a:r>
            <a:r>
              <a:rPr lang="en-US" dirty="0"/>
              <a:t>)  </a:t>
            </a:r>
          </a:p>
          <a:p>
            <a:pPr marL="742950" lvl="1" indent="-285750">
              <a:buFont typeface="Arial" panose="020B0604020202020204" pitchFamily="34" charset="0"/>
              <a:buChar char="•"/>
            </a:pPr>
            <a:r>
              <a:rPr lang="en-US" dirty="0"/>
              <a:t>Beam gas fluorescence studies   </a:t>
            </a:r>
          </a:p>
          <a:p>
            <a:endParaRPr lang="en-GB" dirty="0"/>
          </a:p>
          <a:p>
            <a:r>
              <a:rPr lang="en-GB" dirty="0"/>
              <a:t>-</a:t>
            </a:r>
          </a:p>
        </p:txBody>
      </p:sp>
      <p:sp>
        <p:nvSpPr>
          <p:cNvPr id="4" name="Footer Placeholder 3">
            <a:extLst>
              <a:ext uri="{FF2B5EF4-FFF2-40B4-BE49-F238E27FC236}">
                <a16:creationId xmlns:a16="http://schemas.microsoft.com/office/drawing/2014/main" id="{6BA35A75-7ED6-0F45-4FC8-B54016E650F4}"/>
              </a:ext>
            </a:extLst>
          </p:cNvPr>
          <p:cNvSpPr>
            <a:spLocks noGrp="1"/>
          </p:cNvSpPr>
          <p:nvPr>
            <p:ph type="ftr" sz="quarter" idx="11"/>
          </p:nvPr>
        </p:nvSpPr>
        <p:spPr/>
        <p:txBody>
          <a:bodyPr/>
          <a:lstStyle/>
          <a:p>
            <a:r>
              <a:rPr lang="en-GB"/>
              <a:t>GB, HSL beam dynamics meeting - 27/10/2022</a:t>
            </a:r>
          </a:p>
        </p:txBody>
      </p:sp>
    </p:spTree>
    <p:extLst>
      <p:ext uri="{BB962C8B-B14F-4D97-AF65-F5344CB8AC3E}">
        <p14:creationId xmlns:p14="http://schemas.microsoft.com/office/powerpoint/2010/main" val="24223428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FCE2C900-4D95-7463-A354-B76045083922}"/>
              </a:ext>
            </a:extLst>
          </p:cNvPr>
          <p:cNvSpPr txBox="1"/>
          <p:nvPr/>
        </p:nvSpPr>
        <p:spPr>
          <a:xfrm>
            <a:off x="984738" y="164123"/>
            <a:ext cx="3165231" cy="369332"/>
          </a:xfrm>
          <a:prstGeom prst="rect">
            <a:avLst/>
          </a:prstGeom>
          <a:noFill/>
        </p:spPr>
        <p:txBody>
          <a:bodyPr wrap="square" rtlCol="0">
            <a:spAutoFit/>
          </a:bodyPr>
          <a:lstStyle/>
          <a:p>
            <a:r>
              <a:rPr lang="en-GB" dirty="0"/>
              <a:t>SY/STI irradiation facility</a:t>
            </a:r>
          </a:p>
        </p:txBody>
      </p:sp>
      <p:grpSp>
        <p:nvGrpSpPr>
          <p:cNvPr id="24" name="Group 23">
            <a:extLst>
              <a:ext uri="{FF2B5EF4-FFF2-40B4-BE49-F238E27FC236}">
                <a16:creationId xmlns:a16="http://schemas.microsoft.com/office/drawing/2014/main" id="{19E36E7F-E313-155C-2B81-9141409D9324}"/>
              </a:ext>
            </a:extLst>
          </p:cNvPr>
          <p:cNvGrpSpPr/>
          <p:nvPr/>
        </p:nvGrpSpPr>
        <p:grpSpPr>
          <a:xfrm>
            <a:off x="251291" y="808892"/>
            <a:ext cx="5610248" cy="5240215"/>
            <a:chOff x="251291" y="808892"/>
            <a:chExt cx="5610248" cy="5240215"/>
          </a:xfrm>
        </p:grpSpPr>
        <p:grpSp>
          <p:nvGrpSpPr>
            <p:cNvPr id="15" name="Group 14">
              <a:extLst>
                <a:ext uri="{FF2B5EF4-FFF2-40B4-BE49-F238E27FC236}">
                  <a16:creationId xmlns:a16="http://schemas.microsoft.com/office/drawing/2014/main" id="{FDB2D17E-42F5-2F21-A159-A79A755837AF}"/>
                </a:ext>
              </a:extLst>
            </p:cNvPr>
            <p:cNvGrpSpPr/>
            <p:nvPr/>
          </p:nvGrpSpPr>
          <p:grpSpPr>
            <a:xfrm>
              <a:off x="251291" y="977134"/>
              <a:ext cx="5610248" cy="5071973"/>
              <a:chOff x="849167" y="766119"/>
              <a:chExt cx="8501449" cy="5325762"/>
            </a:xfrm>
          </p:grpSpPr>
          <p:grpSp>
            <p:nvGrpSpPr>
              <p:cNvPr id="12" name="Group 11">
                <a:extLst>
                  <a:ext uri="{FF2B5EF4-FFF2-40B4-BE49-F238E27FC236}">
                    <a16:creationId xmlns:a16="http://schemas.microsoft.com/office/drawing/2014/main" id="{74D3696E-D905-1989-C3B3-405A8C915B00}"/>
                  </a:ext>
                </a:extLst>
              </p:cNvPr>
              <p:cNvGrpSpPr/>
              <p:nvPr/>
            </p:nvGrpSpPr>
            <p:grpSpPr>
              <a:xfrm>
                <a:off x="849167" y="766119"/>
                <a:ext cx="8501449" cy="5325762"/>
                <a:chOff x="849167" y="766119"/>
                <a:chExt cx="8501449" cy="5325762"/>
              </a:xfrm>
            </p:grpSpPr>
            <p:grpSp>
              <p:nvGrpSpPr>
                <p:cNvPr id="8" name="Group 7">
                  <a:extLst>
                    <a:ext uri="{FF2B5EF4-FFF2-40B4-BE49-F238E27FC236}">
                      <a16:creationId xmlns:a16="http://schemas.microsoft.com/office/drawing/2014/main" id="{7C84E281-AE8F-8BAD-D170-3157B026CAF7}"/>
                    </a:ext>
                  </a:extLst>
                </p:cNvPr>
                <p:cNvGrpSpPr/>
                <p:nvPr/>
              </p:nvGrpSpPr>
              <p:grpSpPr>
                <a:xfrm>
                  <a:off x="849167" y="766119"/>
                  <a:ext cx="8501449" cy="5325762"/>
                  <a:chOff x="849167" y="766119"/>
                  <a:chExt cx="8501449" cy="5325762"/>
                </a:xfrm>
              </p:grpSpPr>
              <p:pic>
                <p:nvPicPr>
                  <p:cNvPr id="5" name="Picture 4">
                    <a:extLst>
                      <a:ext uri="{FF2B5EF4-FFF2-40B4-BE49-F238E27FC236}">
                        <a16:creationId xmlns:a16="http://schemas.microsoft.com/office/drawing/2014/main" id="{C350BC3F-4166-EE1A-EDD9-3AF966E2BECD}"/>
                      </a:ext>
                    </a:extLst>
                  </p:cNvPr>
                  <p:cNvPicPr>
                    <a:picLocks noChangeAspect="1"/>
                  </p:cNvPicPr>
                  <p:nvPr/>
                </p:nvPicPr>
                <p:blipFill rotWithShape="1">
                  <a:blip r:embed="rId2"/>
                  <a:srcRect l="19127" t="12953" r="14326" b="4952"/>
                  <a:stretch/>
                </p:blipFill>
                <p:spPr>
                  <a:xfrm>
                    <a:off x="849167" y="766119"/>
                    <a:ext cx="8501449" cy="5325762"/>
                  </a:xfrm>
                  <a:prstGeom prst="rect">
                    <a:avLst/>
                  </a:prstGeom>
                </p:spPr>
              </p:pic>
              <p:cxnSp>
                <p:nvCxnSpPr>
                  <p:cNvPr id="7" name="Straight Arrow Connector 6">
                    <a:extLst>
                      <a:ext uri="{FF2B5EF4-FFF2-40B4-BE49-F238E27FC236}">
                        <a16:creationId xmlns:a16="http://schemas.microsoft.com/office/drawing/2014/main" id="{95246E88-6417-73F8-0A5B-AE31A17C5A17}"/>
                      </a:ext>
                    </a:extLst>
                  </p:cNvPr>
                  <p:cNvCxnSpPr>
                    <a:cxnSpLocks/>
                  </p:cNvCxnSpPr>
                  <p:nvPr/>
                </p:nvCxnSpPr>
                <p:spPr>
                  <a:xfrm>
                    <a:off x="4536366" y="1084521"/>
                    <a:ext cx="673587" cy="1520458"/>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grpSp>
            <p:cxnSp>
              <p:nvCxnSpPr>
                <p:cNvPr id="10" name="Straight Arrow Connector 9">
                  <a:extLst>
                    <a:ext uri="{FF2B5EF4-FFF2-40B4-BE49-F238E27FC236}">
                      <a16:creationId xmlns:a16="http://schemas.microsoft.com/office/drawing/2014/main" id="{08065B34-494B-24F7-8A0F-396D5FCDEFDC}"/>
                    </a:ext>
                  </a:extLst>
                </p:cNvPr>
                <p:cNvCxnSpPr>
                  <a:cxnSpLocks/>
                </p:cNvCxnSpPr>
                <p:nvPr/>
              </p:nvCxnSpPr>
              <p:spPr>
                <a:xfrm>
                  <a:off x="3625702" y="2604979"/>
                  <a:ext cx="158425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2A82056E-8413-1585-4759-EF6CE033790B}"/>
                    </a:ext>
                  </a:extLst>
                </p:cNvPr>
                <p:cNvSpPr txBox="1"/>
                <p:nvPr/>
              </p:nvSpPr>
              <p:spPr>
                <a:xfrm>
                  <a:off x="4093535" y="2604979"/>
                  <a:ext cx="1190847" cy="369332"/>
                </a:xfrm>
                <a:prstGeom prst="rect">
                  <a:avLst/>
                </a:prstGeom>
                <a:noFill/>
              </p:spPr>
              <p:txBody>
                <a:bodyPr wrap="square" rtlCol="0">
                  <a:spAutoFit/>
                </a:bodyPr>
                <a:lstStyle/>
                <a:p>
                  <a:r>
                    <a:rPr lang="en-GB" dirty="0"/>
                    <a:t>744mm</a:t>
                  </a:r>
                </a:p>
              </p:txBody>
            </p:sp>
          </p:grpSp>
          <p:sp>
            <p:nvSpPr>
              <p:cNvPr id="14" name="Hexagon 13">
                <a:extLst>
                  <a:ext uri="{FF2B5EF4-FFF2-40B4-BE49-F238E27FC236}">
                    <a16:creationId xmlns:a16="http://schemas.microsoft.com/office/drawing/2014/main" id="{883D4C1B-A8F5-EB6C-17DE-D5DA3271B167}"/>
                  </a:ext>
                </a:extLst>
              </p:cNvPr>
              <p:cNvSpPr/>
              <p:nvPr/>
            </p:nvSpPr>
            <p:spPr>
              <a:xfrm>
                <a:off x="5050465" y="4061066"/>
                <a:ext cx="404038" cy="372139"/>
              </a:xfrm>
              <a:prstGeom prst="hexagon">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1" name="TextBox 20">
              <a:extLst>
                <a:ext uri="{FF2B5EF4-FFF2-40B4-BE49-F238E27FC236}">
                  <a16:creationId xmlns:a16="http://schemas.microsoft.com/office/drawing/2014/main" id="{406C3446-D603-6A36-067D-0596D65AD4A0}"/>
                </a:ext>
              </a:extLst>
            </p:cNvPr>
            <p:cNvSpPr txBox="1"/>
            <p:nvPr/>
          </p:nvSpPr>
          <p:spPr>
            <a:xfrm>
              <a:off x="867508" y="808892"/>
              <a:ext cx="1652954" cy="369324"/>
            </a:xfrm>
            <a:prstGeom prst="rect">
              <a:avLst/>
            </a:prstGeom>
            <a:noFill/>
          </p:spPr>
          <p:txBody>
            <a:bodyPr wrap="square" rtlCol="0">
              <a:spAutoFit/>
            </a:bodyPr>
            <a:lstStyle/>
            <a:p>
              <a:r>
                <a:rPr lang="en-GB" dirty="0"/>
                <a:t>Location #1</a:t>
              </a:r>
            </a:p>
          </p:txBody>
        </p:sp>
      </p:grpSp>
      <p:grpSp>
        <p:nvGrpSpPr>
          <p:cNvPr id="23" name="Group 22">
            <a:extLst>
              <a:ext uri="{FF2B5EF4-FFF2-40B4-BE49-F238E27FC236}">
                <a16:creationId xmlns:a16="http://schemas.microsoft.com/office/drawing/2014/main" id="{038DA262-D82F-32F5-31D7-5479C76578A4}"/>
              </a:ext>
            </a:extLst>
          </p:cNvPr>
          <p:cNvGrpSpPr/>
          <p:nvPr/>
        </p:nvGrpSpPr>
        <p:grpSpPr>
          <a:xfrm>
            <a:off x="6096000" y="808892"/>
            <a:ext cx="5416062" cy="5240215"/>
            <a:chOff x="6096000" y="808892"/>
            <a:chExt cx="5416062" cy="5240215"/>
          </a:xfrm>
        </p:grpSpPr>
        <p:grpSp>
          <p:nvGrpSpPr>
            <p:cNvPr id="2" name="Group 1">
              <a:extLst>
                <a:ext uri="{FF2B5EF4-FFF2-40B4-BE49-F238E27FC236}">
                  <a16:creationId xmlns:a16="http://schemas.microsoft.com/office/drawing/2014/main" id="{5B49DF64-BDB1-8509-3919-22D90F38FB3E}"/>
                </a:ext>
              </a:extLst>
            </p:cNvPr>
            <p:cNvGrpSpPr/>
            <p:nvPr/>
          </p:nvGrpSpPr>
          <p:grpSpPr>
            <a:xfrm>
              <a:off x="6096000" y="977134"/>
              <a:ext cx="5416062" cy="5071973"/>
              <a:chOff x="494270" y="747584"/>
              <a:chExt cx="6523218" cy="5362832"/>
            </a:xfrm>
          </p:grpSpPr>
          <p:grpSp>
            <p:nvGrpSpPr>
              <p:cNvPr id="3" name="Group 2">
                <a:extLst>
                  <a:ext uri="{FF2B5EF4-FFF2-40B4-BE49-F238E27FC236}">
                    <a16:creationId xmlns:a16="http://schemas.microsoft.com/office/drawing/2014/main" id="{96D6A1B9-856F-BCE0-3858-69136EED33FF}"/>
                  </a:ext>
                </a:extLst>
              </p:cNvPr>
              <p:cNvGrpSpPr/>
              <p:nvPr/>
            </p:nvGrpSpPr>
            <p:grpSpPr>
              <a:xfrm>
                <a:off x="494270" y="747584"/>
                <a:ext cx="6523218" cy="5362832"/>
                <a:chOff x="494270" y="747584"/>
                <a:chExt cx="6523218" cy="5362832"/>
              </a:xfrm>
            </p:grpSpPr>
            <p:pic>
              <p:nvPicPr>
                <p:cNvPr id="6" name="Picture 5">
                  <a:extLst>
                    <a:ext uri="{FF2B5EF4-FFF2-40B4-BE49-F238E27FC236}">
                      <a16:creationId xmlns:a16="http://schemas.microsoft.com/office/drawing/2014/main" id="{BAF24485-B569-4061-5E60-9E9375FF536F}"/>
                    </a:ext>
                  </a:extLst>
                </p:cNvPr>
                <p:cNvPicPr>
                  <a:picLocks noChangeAspect="1"/>
                </p:cNvPicPr>
                <p:nvPr/>
              </p:nvPicPr>
              <p:blipFill rotWithShape="1">
                <a:blip r:embed="rId3"/>
                <a:srcRect l="18882" t="12072" r="25655" b="9729"/>
                <a:stretch/>
              </p:blipFill>
              <p:spPr>
                <a:xfrm>
                  <a:off x="494270" y="747584"/>
                  <a:ext cx="6085870" cy="5362832"/>
                </a:xfrm>
                <a:prstGeom prst="rect">
                  <a:avLst/>
                </a:prstGeom>
              </p:spPr>
            </p:pic>
            <p:cxnSp>
              <p:nvCxnSpPr>
                <p:cNvPr id="9" name="Straight Arrow Connector 8">
                  <a:extLst>
                    <a:ext uri="{FF2B5EF4-FFF2-40B4-BE49-F238E27FC236}">
                      <a16:creationId xmlns:a16="http://schemas.microsoft.com/office/drawing/2014/main" id="{2474307F-62F1-C766-45C9-87F65ED908BC}"/>
                    </a:ext>
                  </a:extLst>
                </p:cNvPr>
                <p:cNvCxnSpPr>
                  <a:cxnSpLocks/>
                </p:cNvCxnSpPr>
                <p:nvPr/>
              </p:nvCxnSpPr>
              <p:spPr>
                <a:xfrm>
                  <a:off x="4476307" y="2371060"/>
                  <a:ext cx="1619693" cy="2238010"/>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BF0EF7F9-C6C0-4354-6EFF-2F906908090E}"/>
                    </a:ext>
                  </a:extLst>
                </p:cNvPr>
                <p:cNvSpPr txBox="1"/>
                <p:nvPr/>
              </p:nvSpPr>
              <p:spPr>
                <a:xfrm>
                  <a:off x="5121349" y="2860158"/>
                  <a:ext cx="691117" cy="369332"/>
                </a:xfrm>
                <a:prstGeom prst="rect">
                  <a:avLst/>
                </a:prstGeom>
                <a:noFill/>
              </p:spPr>
              <p:txBody>
                <a:bodyPr wrap="square" rtlCol="0">
                  <a:spAutoFit/>
                </a:bodyPr>
                <a:lstStyle/>
                <a:p>
                  <a:r>
                    <a:rPr lang="en-GB" dirty="0"/>
                    <a:t>3m</a:t>
                  </a:r>
                </a:p>
              </p:txBody>
            </p:sp>
            <p:cxnSp>
              <p:nvCxnSpPr>
                <p:cNvPr id="17" name="Straight Arrow Connector 16">
                  <a:extLst>
                    <a:ext uri="{FF2B5EF4-FFF2-40B4-BE49-F238E27FC236}">
                      <a16:creationId xmlns:a16="http://schemas.microsoft.com/office/drawing/2014/main" id="{CF9B3ED2-EBE7-8662-6090-C82839D69860}"/>
                    </a:ext>
                  </a:extLst>
                </p:cNvPr>
                <p:cNvCxnSpPr/>
                <p:nvPr/>
              </p:nvCxnSpPr>
              <p:spPr>
                <a:xfrm flipH="1">
                  <a:off x="5879805" y="3827721"/>
                  <a:ext cx="1137683" cy="1084521"/>
                </a:xfrm>
                <a:prstGeom prst="straightConnector1">
                  <a:avLst/>
                </a:prstGeom>
                <a:ln w="57150">
                  <a:tailEnd type="triangle"/>
                </a:ln>
              </p:spPr>
              <p:style>
                <a:lnRef idx="1">
                  <a:schemeClr val="accent2"/>
                </a:lnRef>
                <a:fillRef idx="0">
                  <a:schemeClr val="accent2"/>
                </a:fillRef>
                <a:effectRef idx="0">
                  <a:schemeClr val="accent2"/>
                </a:effectRef>
                <a:fontRef idx="minor">
                  <a:schemeClr val="tx1"/>
                </a:fontRef>
              </p:style>
            </p:cxnSp>
          </p:grpSp>
          <p:sp>
            <p:nvSpPr>
              <p:cNvPr id="4" name="Hexagon 3">
                <a:extLst>
                  <a:ext uri="{FF2B5EF4-FFF2-40B4-BE49-F238E27FC236}">
                    <a16:creationId xmlns:a16="http://schemas.microsoft.com/office/drawing/2014/main" id="{C38204EA-F019-859F-541F-11D0898886E7}"/>
                  </a:ext>
                </a:extLst>
              </p:cNvPr>
              <p:cNvSpPr/>
              <p:nvPr/>
            </p:nvSpPr>
            <p:spPr>
              <a:xfrm>
                <a:off x="5475767" y="4953120"/>
                <a:ext cx="404038" cy="372139"/>
              </a:xfrm>
              <a:prstGeom prst="hexagon">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 name="TextBox 21">
              <a:extLst>
                <a:ext uri="{FF2B5EF4-FFF2-40B4-BE49-F238E27FC236}">
                  <a16:creationId xmlns:a16="http://schemas.microsoft.com/office/drawing/2014/main" id="{4EE99ACC-5980-283C-E7EA-04E7ADBFEB2F}"/>
                </a:ext>
              </a:extLst>
            </p:cNvPr>
            <p:cNvSpPr txBox="1"/>
            <p:nvPr/>
          </p:nvSpPr>
          <p:spPr>
            <a:xfrm>
              <a:off x="9155723" y="808892"/>
              <a:ext cx="1993220" cy="369332"/>
            </a:xfrm>
            <a:prstGeom prst="rect">
              <a:avLst/>
            </a:prstGeom>
            <a:noFill/>
          </p:spPr>
          <p:txBody>
            <a:bodyPr wrap="square" rtlCol="0">
              <a:spAutoFit/>
            </a:bodyPr>
            <a:lstStyle/>
            <a:p>
              <a:pPr algn="r"/>
              <a:r>
                <a:rPr lang="en-GB" dirty="0"/>
                <a:t>Location #2</a:t>
              </a:r>
            </a:p>
          </p:txBody>
        </p:sp>
      </p:grpSp>
      <p:sp>
        <p:nvSpPr>
          <p:cNvPr id="13" name="Footer Placeholder 12">
            <a:extLst>
              <a:ext uri="{FF2B5EF4-FFF2-40B4-BE49-F238E27FC236}">
                <a16:creationId xmlns:a16="http://schemas.microsoft.com/office/drawing/2014/main" id="{896C6B05-D8CB-FF70-E1FE-88FFCC843549}"/>
              </a:ext>
            </a:extLst>
          </p:cNvPr>
          <p:cNvSpPr>
            <a:spLocks noGrp="1"/>
          </p:cNvSpPr>
          <p:nvPr>
            <p:ph type="ftr" sz="quarter" idx="11"/>
          </p:nvPr>
        </p:nvSpPr>
        <p:spPr/>
        <p:txBody>
          <a:bodyPr/>
          <a:lstStyle/>
          <a:p>
            <a:r>
              <a:rPr lang="en-GB"/>
              <a:t>GB, HSL beam dynamics meeting - 27/10/2022</a:t>
            </a:r>
          </a:p>
        </p:txBody>
      </p:sp>
    </p:spTree>
    <p:extLst>
      <p:ext uri="{BB962C8B-B14F-4D97-AF65-F5344CB8AC3E}">
        <p14:creationId xmlns:p14="http://schemas.microsoft.com/office/powerpoint/2010/main" val="24963475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90DE444-0CFA-FCD2-50F3-13FA77C4A3FD}"/>
              </a:ext>
            </a:extLst>
          </p:cNvPr>
          <p:cNvSpPr>
            <a:spLocks noGrp="1"/>
          </p:cNvSpPr>
          <p:nvPr>
            <p:ph type="ftr" sz="quarter" idx="11"/>
          </p:nvPr>
        </p:nvSpPr>
        <p:spPr/>
        <p:txBody>
          <a:bodyPr/>
          <a:lstStyle/>
          <a:p>
            <a:r>
              <a:rPr lang="en-GB"/>
              <a:t>GB, HSL beam dynamics meeting - 27/10/2022</a:t>
            </a:r>
          </a:p>
        </p:txBody>
      </p:sp>
      <p:sp>
        <p:nvSpPr>
          <p:cNvPr id="3" name="TextBox 2">
            <a:extLst>
              <a:ext uri="{FF2B5EF4-FFF2-40B4-BE49-F238E27FC236}">
                <a16:creationId xmlns:a16="http://schemas.microsoft.com/office/drawing/2014/main" id="{7B2004A0-1EE9-F457-5111-68388DC77394}"/>
              </a:ext>
            </a:extLst>
          </p:cNvPr>
          <p:cNvSpPr txBox="1"/>
          <p:nvPr/>
        </p:nvSpPr>
        <p:spPr>
          <a:xfrm>
            <a:off x="1086416" y="425513"/>
            <a:ext cx="4427144" cy="369332"/>
          </a:xfrm>
          <a:prstGeom prst="rect">
            <a:avLst/>
          </a:prstGeom>
          <a:noFill/>
        </p:spPr>
        <p:txBody>
          <a:bodyPr wrap="square" rtlCol="0">
            <a:spAutoFit/>
          </a:bodyPr>
          <a:lstStyle/>
          <a:p>
            <a:r>
              <a:rPr lang="en-US" dirty="0"/>
              <a:t>2023 measurement plan </a:t>
            </a:r>
            <a:endParaRPr lang="en-GB" dirty="0"/>
          </a:p>
        </p:txBody>
      </p:sp>
      <p:sp>
        <p:nvSpPr>
          <p:cNvPr id="6" name="TextBox 5">
            <a:extLst>
              <a:ext uri="{FF2B5EF4-FFF2-40B4-BE49-F238E27FC236}">
                <a16:creationId xmlns:a16="http://schemas.microsoft.com/office/drawing/2014/main" id="{A8568230-A33F-E2AA-ADB7-AB38CBA8F644}"/>
              </a:ext>
            </a:extLst>
          </p:cNvPr>
          <p:cNvSpPr txBox="1"/>
          <p:nvPr/>
        </p:nvSpPr>
        <p:spPr>
          <a:xfrm>
            <a:off x="1297686" y="1439502"/>
            <a:ext cx="9234534" cy="1477328"/>
          </a:xfrm>
          <a:prstGeom prst="rect">
            <a:avLst/>
          </a:prstGeom>
          <a:noFill/>
        </p:spPr>
        <p:txBody>
          <a:bodyPr wrap="square" rtlCol="0">
            <a:spAutoFit/>
          </a:bodyPr>
          <a:lstStyle/>
          <a:p>
            <a:pPr marL="342900" indent="-342900">
              <a:buAutoNum type="arabicPeriod"/>
            </a:pPr>
            <a:r>
              <a:rPr lang="en-US" dirty="0"/>
              <a:t>RFQ transmission curve vs amplitude</a:t>
            </a:r>
          </a:p>
          <a:p>
            <a:pPr marL="342900" indent="-342900">
              <a:buAutoNum type="arabicPeriod"/>
            </a:pPr>
            <a:r>
              <a:rPr lang="en-US" dirty="0"/>
              <a:t>RFQ transmission vs LEBT solenoids settings : map </a:t>
            </a:r>
          </a:p>
          <a:p>
            <a:pPr marL="342900" indent="-342900">
              <a:buAutoNum type="arabicPeriod"/>
            </a:pPr>
            <a:r>
              <a:rPr lang="en-US" dirty="0"/>
              <a:t>Beam phase measurements vs RF amplitude </a:t>
            </a:r>
          </a:p>
          <a:p>
            <a:pPr marL="342900" indent="-342900">
              <a:buAutoNum type="arabicPeriod"/>
            </a:pPr>
            <a:r>
              <a:rPr lang="en-US" dirty="0"/>
              <a:t>Transverse emittance measurements </a:t>
            </a:r>
          </a:p>
          <a:p>
            <a:pPr marL="342900" indent="-342900">
              <a:buAutoNum type="arabicPeriod"/>
            </a:pPr>
            <a:r>
              <a:rPr lang="en-US" dirty="0"/>
              <a:t>Energy/ energy spread in </a:t>
            </a:r>
            <a:r>
              <a:rPr lang="en-US" dirty="0" err="1"/>
              <a:t>spectro</a:t>
            </a:r>
            <a:r>
              <a:rPr lang="en-US" dirty="0"/>
              <a:t> line  </a:t>
            </a:r>
            <a:endParaRPr lang="en-GB" dirty="0"/>
          </a:p>
        </p:txBody>
      </p:sp>
      <p:sp>
        <p:nvSpPr>
          <p:cNvPr id="8" name="Right Brace 7">
            <a:extLst>
              <a:ext uri="{FF2B5EF4-FFF2-40B4-BE49-F238E27FC236}">
                <a16:creationId xmlns:a16="http://schemas.microsoft.com/office/drawing/2014/main" id="{6244AA28-4D9F-01F0-E84E-502E8CE064AF}"/>
              </a:ext>
            </a:extLst>
          </p:cNvPr>
          <p:cNvSpPr/>
          <p:nvPr/>
        </p:nvSpPr>
        <p:spPr>
          <a:xfrm>
            <a:off x="6581870" y="1276539"/>
            <a:ext cx="1376126" cy="357611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TextBox 8">
            <a:extLst>
              <a:ext uri="{FF2B5EF4-FFF2-40B4-BE49-F238E27FC236}">
                <a16:creationId xmlns:a16="http://schemas.microsoft.com/office/drawing/2014/main" id="{ADE7E445-B3F1-A670-A778-F60A596854AB}"/>
              </a:ext>
            </a:extLst>
          </p:cNvPr>
          <p:cNvSpPr txBox="1"/>
          <p:nvPr/>
        </p:nvSpPr>
        <p:spPr>
          <a:xfrm rot="-1800000">
            <a:off x="8256822" y="1588031"/>
            <a:ext cx="461665" cy="3479843"/>
          </a:xfrm>
          <a:prstGeom prst="rect">
            <a:avLst/>
          </a:prstGeom>
          <a:noFill/>
        </p:spPr>
        <p:txBody>
          <a:bodyPr vert="vert" wrap="square" rtlCol="0">
            <a:spAutoFit/>
          </a:bodyPr>
          <a:lstStyle/>
          <a:p>
            <a:r>
              <a:rPr lang="en-US" dirty="0">
                <a:solidFill>
                  <a:schemeClr val="accent1">
                    <a:lumMod val="60000"/>
                    <a:lumOff val="40000"/>
                  </a:schemeClr>
                </a:solidFill>
              </a:rPr>
              <a:t>Repeat for different input currents </a:t>
            </a:r>
            <a:endParaRPr lang="en-GB" dirty="0">
              <a:solidFill>
                <a:schemeClr val="accent1">
                  <a:lumMod val="60000"/>
                  <a:lumOff val="40000"/>
                </a:schemeClr>
              </a:solidFill>
            </a:endParaRPr>
          </a:p>
        </p:txBody>
      </p:sp>
    </p:spTree>
    <p:extLst>
      <p:ext uri="{BB962C8B-B14F-4D97-AF65-F5344CB8AC3E}">
        <p14:creationId xmlns:p14="http://schemas.microsoft.com/office/powerpoint/2010/main" val="401056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D9E8085F-3B56-4ADA-BC4A-B955594D662E}"/>
              </a:ext>
            </a:extLst>
          </p:cNvPr>
          <p:cNvSpPr>
            <a:spLocks noGrp="1"/>
          </p:cNvSpPr>
          <p:nvPr>
            <p:ph type="ftr" sz="quarter" idx="11"/>
          </p:nvPr>
        </p:nvSpPr>
        <p:spPr/>
        <p:txBody>
          <a:bodyPr/>
          <a:lstStyle/>
          <a:p>
            <a:r>
              <a:rPr lang="en-GB"/>
              <a:t>GB, HSL beam dynamics meeting - 27/10/2022</a:t>
            </a:r>
            <a:endParaRPr lang="en-US" dirty="0"/>
          </a:p>
        </p:txBody>
      </p:sp>
      <p:pic>
        <p:nvPicPr>
          <p:cNvPr id="7" name="Picture 6">
            <a:extLst>
              <a:ext uri="{FF2B5EF4-FFF2-40B4-BE49-F238E27FC236}">
                <a16:creationId xmlns:a16="http://schemas.microsoft.com/office/drawing/2014/main" id="{985306B9-938E-4DA2-AAD6-40D86563EC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668" y="748861"/>
            <a:ext cx="11340664" cy="5643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126BAE97-499B-4A3F-A7D0-E9E3C6307B4C}"/>
              </a:ext>
            </a:extLst>
          </p:cNvPr>
          <p:cNvSpPr txBox="1"/>
          <p:nvPr/>
        </p:nvSpPr>
        <p:spPr>
          <a:xfrm>
            <a:off x="1541417" y="4023360"/>
            <a:ext cx="833883" cy="338554"/>
          </a:xfrm>
          <a:prstGeom prst="rect">
            <a:avLst/>
          </a:prstGeom>
          <a:noFill/>
        </p:spPr>
        <p:txBody>
          <a:bodyPr wrap="none" rtlCol="0">
            <a:spAutoFit/>
          </a:bodyPr>
          <a:lstStyle/>
          <a:p>
            <a:r>
              <a:rPr lang="en-GB" sz="1600" dirty="0"/>
              <a:t>Source</a:t>
            </a:r>
          </a:p>
        </p:txBody>
      </p:sp>
      <p:sp>
        <p:nvSpPr>
          <p:cNvPr id="9" name="TextBox 8">
            <a:extLst>
              <a:ext uri="{FF2B5EF4-FFF2-40B4-BE49-F238E27FC236}">
                <a16:creationId xmlns:a16="http://schemas.microsoft.com/office/drawing/2014/main" id="{75FCF163-CE32-4532-B2AD-749649DFF6DD}"/>
              </a:ext>
            </a:extLst>
          </p:cNvPr>
          <p:cNvSpPr txBox="1"/>
          <p:nvPr/>
        </p:nvSpPr>
        <p:spPr>
          <a:xfrm>
            <a:off x="7955280" y="1264425"/>
            <a:ext cx="925253" cy="338554"/>
          </a:xfrm>
          <a:prstGeom prst="rect">
            <a:avLst/>
          </a:prstGeom>
          <a:noFill/>
        </p:spPr>
        <p:txBody>
          <a:bodyPr wrap="none" rtlCol="0">
            <a:spAutoFit/>
          </a:bodyPr>
          <a:lstStyle/>
          <a:p>
            <a:r>
              <a:rPr lang="en-GB" sz="1600" dirty="0"/>
              <a:t>Klystron</a:t>
            </a:r>
          </a:p>
        </p:txBody>
      </p:sp>
      <p:sp>
        <p:nvSpPr>
          <p:cNvPr id="10" name="TextBox 9">
            <a:extLst>
              <a:ext uri="{FF2B5EF4-FFF2-40B4-BE49-F238E27FC236}">
                <a16:creationId xmlns:a16="http://schemas.microsoft.com/office/drawing/2014/main" id="{6E6E1A4D-C400-48CF-871E-804B70284192}"/>
              </a:ext>
            </a:extLst>
          </p:cNvPr>
          <p:cNvSpPr txBox="1"/>
          <p:nvPr/>
        </p:nvSpPr>
        <p:spPr>
          <a:xfrm>
            <a:off x="9658820" y="2069636"/>
            <a:ext cx="1096775" cy="584775"/>
          </a:xfrm>
          <a:prstGeom prst="rect">
            <a:avLst/>
          </a:prstGeom>
          <a:noFill/>
        </p:spPr>
        <p:txBody>
          <a:bodyPr wrap="none" rtlCol="0">
            <a:spAutoFit/>
          </a:bodyPr>
          <a:lstStyle/>
          <a:p>
            <a:r>
              <a:rPr lang="en-GB" sz="1600" dirty="0"/>
              <a:t>Klystron</a:t>
            </a:r>
          </a:p>
          <a:p>
            <a:r>
              <a:rPr lang="en-GB" sz="1600" dirty="0"/>
              <a:t>Modulator</a:t>
            </a:r>
          </a:p>
        </p:txBody>
      </p:sp>
      <p:sp>
        <p:nvSpPr>
          <p:cNvPr id="11" name="TextBox 10">
            <a:extLst>
              <a:ext uri="{FF2B5EF4-FFF2-40B4-BE49-F238E27FC236}">
                <a16:creationId xmlns:a16="http://schemas.microsoft.com/office/drawing/2014/main" id="{9573FE39-73A8-4B27-92AE-F6C5C144893E}"/>
              </a:ext>
            </a:extLst>
          </p:cNvPr>
          <p:cNvSpPr txBox="1"/>
          <p:nvPr/>
        </p:nvSpPr>
        <p:spPr>
          <a:xfrm>
            <a:off x="7489252" y="3059668"/>
            <a:ext cx="2157963" cy="338554"/>
          </a:xfrm>
          <a:prstGeom prst="rect">
            <a:avLst/>
          </a:prstGeom>
          <a:noFill/>
        </p:spPr>
        <p:txBody>
          <a:bodyPr wrap="none" rtlCol="0">
            <a:spAutoFit/>
          </a:bodyPr>
          <a:lstStyle/>
          <a:p>
            <a:r>
              <a:rPr lang="en-GB" sz="1600" dirty="0"/>
              <a:t>Reserve 202MHz test</a:t>
            </a:r>
          </a:p>
        </p:txBody>
      </p:sp>
      <p:sp>
        <p:nvSpPr>
          <p:cNvPr id="12" name="TextBox 11">
            <a:extLst>
              <a:ext uri="{FF2B5EF4-FFF2-40B4-BE49-F238E27FC236}">
                <a16:creationId xmlns:a16="http://schemas.microsoft.com/office/drawing/2014/main" id="{726DA52A-1FCA-4519-837B-7B6C02323BFF}"/>
              </a:ext>
            </a:extLst>
          </p:cNvPr>
          <p:cNvSpPr txBox="1"/>
          <p:nvPr/>
        </p:nvSpPr>
        <p:spPr>
          <a:xfrm>
            <a:off x="7955279" y="4899752"/>
            <a:ext cx="944105" cy="584775"/>
          </a:xfrm>
          <a:prstGeom prst="rect">
            <a:avLst/>
          </a:prstGeom>
          <a:noFill/>
        </p:spPr>
        <p:txBody>
          <a:bodyPr wrap="square" rtlCol="0">
            <a:spAutoFit/>
          </a:bodyPr>
          <a:lstStyle/>
          <a:p>
            <a:r>
              <a:rPr lang="en-GB" sz="1600" dirty="0"/>
              <a:t>Oven test</a:t>
            </a:r>
          </a:p>
        </p:txBody>
      </p:sp>
      <p:sp>
        <p:nvSpPr>
          <p:cNvPr id="13" name="TextBox 12">
            <a:extLst>
              <a:ext uri="{FF2B5EF4-FFF2-40B4-BE49-F238E27FC236}">
                <a16:creationId xmlns:a16="http://schemas.microsoft.com/office/drawing/2014/main" id="{FB461242-F9A9-4783-927C-9BE650468158}"/>
              </a:ext>
            </a:extLst>
          </p:cNvPr>
          <p:cNvSpPr txBox="1"/>
          <p:nvPr/>
        </p:nvSpPr>
        <p:spPr>
          <a:xfrm>
            <a:off x="4070813" y="987426"/>
            <a:ext cx="1443862" cy="830997"/>
          </a:xfrm>
          <a:prstGeom prst="rect">
            <a:avLst/>
          </a:prstGeom>
          <a:noFill/>
        </p:spPr>
        <p:txBody>
          <a:bodyPr wrap="square" rtlCol="0">
            <a:spAutoFit/>
          </a:bodyPr>
          <a:lstStyle/>
          <a:p>
            <a:r>
              <a:rPr lang="en-GB" sz="1600" dirty="0"/>
              <a:t>RFQ</a:t>
            </a:r>
          </a:p>
          <a:p>
            <a:r>
              <a:rPr lang="en-GB" sz="1600" dirty="0"/>
              <a:t>Conditioning</a:t>
            </a:r>
          </a:p>
          <a:p>
            <a:r>
              <a:rPr lang="en-GB" sz="1600" dirty="0"/>
              <a:t>+Parking</a:t>
            </a:r>
          </a:p>
        </p:txBody>
      </p:sp>
      <p:sp>
        <p:nvSpPr>
          <p:cNvPr id="14" name="TextBox 13">
            <a:extLst>
              <a:ext uri="{FF2B5EF4-FFF2-40B4-BE49-F238E27FC236}">
                <a16:creationId xmlns:a16="http://schemas.microsoft.com/office/drawing/2014/main" id="{475CA5A9-9B31-49CA-856C-C369C250463F}"/>
              </a:ext>
            </a:extLst>
          </p:cNvPr>
          <p:cNvSpPr txBox="1"/>
          <p:nvPr/>
        </p:nvSpPr>
        <p:spPr>
          <a:xfrm>
            <a:off x="3348882" y="4260147"/>
            <a:ext cx="1443862" cy="584775"/>
          </a:xfrm>
          <a:prstGeom prst="rect">
            <a:avLst/>
          </a:prstGeom>
          <a:noFill/>
        </p:spPr>
        <p:txBody>
          <a:bodyPr wrap="square" rtlCol="0">
            <a:spAutoFit/>
          </a:bodyPr>
          <a:lstStyle/>
          <a:p>
            <a:r>
              <a:rPr lang="en-GB" sz="1600" dirty="0"/>
              <a:t>RFQ</a:t>
            </a:r>
          </a:p>
          <a:p>
            <a:r>
              <a:rPr lang="en-GB" sz="1600" dirty="0"/>
              <a:t>Beamline</a:t>
            </a:r>
          </a:p>
        </p:txBody>
      </p:sp>
      <p:sp>
        <p:nvSpPr>
          <p:cNvPr id="15" name="TextBox 14">
            <a:extLst>
              <a:ext uri="{FF2B5EF4-FFF2-40B4-BE49-F238E27FC236}">
                <a16:creationId xmlns:a16="http://schemas.microsoft.com/office/drawing/2014/main" id="{2A567516-54CC-4A49-A825-2B7565F2CE67}"/>
              </a:ext>
            </a:extLst>
          </p:cNvPr>
          <p:cNvSpPr txBox="1"/>
          <p:nvPr/>
        </p:nvSpPr>
        <p:spPr>
          <a:xfrm>
            <a:off x="6045390" y="5038251"/>
            <a:ext cx="1443862" cy="338554"/>
          </a:xfrm>
          <a:prstGeom prst="rect">
            <a:avLst/>
          </a:prstGeom>
          <a:noFill/>
        </p:spPr>
        <p:txBody>
          <a:bodyPr wrap="square" rtlCol="0">
            <a:spAutoFit/>
          </a:bodyPr>
          <a:lstStyle/>
          <a:p>
            <a:r>
              <a:rPr lang="en-GB" sz="1600" dirty="0"/>
              <a:t>Dump</a:t>
            </a:r>
          </a:p>
        </p:txBody>
      </p:sp>
      <p:sp>
        <p:nvSpPr>
          <p:cNvPr id="16" name="TextBox 15">
            <a:extLst>
              <a:ext uri="{FF2B5EF4-FFF2-40B4-BE49-F238E27FC236}">
                <a16:creationId xmlns:a16="http://schemas.microsoft.com/office/drawing/2014/main" id="{A3D6775D-38F3-43BE-8E77-468725D083B4}"/>
              </a:ext>
            </a:extLst>
          </p:cNvPr>
          <p:cNvSpPr txBox="1"/>
          <p:nvPr/>
        </p:nvSpPr>
        <p:spPr>
          <a:xfrm>
            <a:off x="5514675" y="4382201"/>
            <a:ext cx="1443862" cy="338554"/>
          </a:xfrm>
          <a:prstGeom prst="rect">
            <a:avLst/>
          </a:prstGeom>
          <a:noFill/>
        </p:spPr>
        <p:txBody>
          <a:bodyPr wrap="square" rtlCol="0">
            <a:spAutoFit/>
          </a:bodyPr>
          <a:lstStyle/>
          <a:p>
            <a:r>
              <a:rPr lang="en-GB" sz="1600" dirty="0"/>
              <a:t>Bending</a:t>
            </a:r>
          </a:p>
        </p:txBody>
      </p:sp>
      <p:sp>
        <p:nvSpPr>
          <p:cNvPr id="17" name="TextBox 16">
            <a:extLst>
              <a:ext uri="{FF2B5EF4-FFF2-40B4-BE49-F238E27FC236}">
                <a16:creationId xmlns:a16="http://schemas.microsoft.com/office/drawing/2014/main" id="{5A2649CA-009A-4AD1-8607-88591F223934}"/>
              </a:ext>
            </a:extLst>
          </p:cNvPr>
          <p:cNvSpPr txBox="1"/>
          <p:nvPr/>
        </p:nvSpPr>
        <p:spPr>
          <a:xfrm>
            <a:off x="3795674" y="2991681"/>
            <a:ext cx="610552" cy="338554"/>
          </a:xfrm>
          <a:prstGeom prst="rect">
            <a:avLst/>
          </a:prstGeom>
          <a:noFill/>
        </p:spPr>
        <p:txBody>
          <a:bodyPr wrap="square" rtlCol="0">
            <a:spAutoFit/>
          </a:bodyPr>
          <a:lstStyle/>
          <a:p>
            <a:r>
              <a:rPr lang="en-GB" sz="1600" dirty="0"/>
              <a:t>WG</a:t>
            </a:r>
          </a:p>
        </p:txBody>
      </p:sp>
      <p:sp>
        <p:nvSpPr>
          <p:cNvPr id="18" name="TextBox 17">
            <a:extLst>
              <a:ext uri="{FF2B5EF4-FFF2-40B4-BE49-F238E27FC236}">
                <a16:creationId xmlns:a16="http://schemas.microsoft.com/office/drawing/2014/main" id="{1DF12660-4473-4831-AECA-1AF65941772F}"/>
              </a:ext>
            </a:extLst>
          </p:cNvPr>
          <p:cNvSpPr txBox="1"/>
          <p:nvPr/>
        </p:nvSpPr>
        <p:spPr>
          <a:xfrm>
            <a:off x="5819149" y="1608074"/>
            <a:ext cx="1139388" cy="338554"/>
          </a:xfrm>
          <a:prstGeom prst="rect">
            <a:avLst/>
          </a:prstGeom>
          <a:noFill/>
        </p:spPr>
        <p:txBody>
          <a:bodyPr wrap="square" rtlCol="0">
            <a:spAutoFit/>
          </a:bodyPr>
          <a:lstStyle/>
          <a:p>
            <a:r>
              <a:rPr lang="en-GB" sz="1600" dirty="0"/>
              <a:t>Circulator</a:t>
            </a:r>
          </a:p>
        </p:txBody>
      </p:sp>
      <p:sp>
        <p:nvSpPr>
          <p:cNvPr id="19" name="TextBox 18">
            <a:extLst>
              <a:ext uri="{FF2B5EF4-FFF2-40B4-BE49-F238E27FC236}">
                <a16:creationId xmlns:a16="http://schemas.microsoft.com/office/drawing/2014/main" id="{CB5C040B-25DE-494D-9808-513EB25310C1}"/>
              </a:ext>
            </a:extLst>
          </p:cNvPr>
          <p:cNvSpPr txBox="1"/>
          <p:nvPr/>
        </p:nvSpPr>
        <p:spPr>
          <a:xfrm>
            <a:off x="9311916" y="5038251"/>
            <a:ext cx="1477844" cy="584775"/>
          </a:xfrm>
          <a:prstGeom prst="rect">
            <a:avLst/>
          </a:prstGeom>
          <a:noFill/>
        </p:spPr>
        <p:txBody>
          <a:bodyPr wrap="square" rtlCol="0">
            <a:spAutoFit/>
          </a:bodyPr>
          <a:lstStyle/>
          <a:p>
            <a:r>
              <a:rPr lang="en-GB" sz="1600" dirty="0"/>
              <a:t>RFQ water cooling skid</a:t>
            </a:r>
          </a:p>
        </p:txBody>
      </p:sp>
      <p:sp>
        <p:nvSpPr>
          <p:cNvPr id="20" name="TextBox 19">
            <a:extLst>
              <a:ext uri="{FF2B5EF4-FFF2-40B4-BE49-F238E27FC236}">
                <a16:creationId xmlns:a16="http://schemas.microsoft.com/office/drawing/2014/main" id="{D9800E6A-2530-4B37-ABDD-01C2575EAF7D}"/>
              </a:ext>
            </a:extLst>
          </p:cNvPr>
          <p:cNvSpPr txBox="1"/>
          <p:nvPr/>
        </p:nvSpPr>
        <p:spPr>
          <a:xfrm>
            <a:off x="3312385" y="227460"/>
            <a:ext cx="2996013" cy="338554"/>
          </a:xfrm>
          <a:prstGeom prst="rect">
            <a:avLst/>
          </a:prstGeom>
          <a:noFill/>
        </p:spPr>
        <p:txBody>
          <a:bodyPr wrap="none" rtlCol="0">
            <a:spAutoFit/>
          </a:bodyPr>
          <a:lstStyle/>
          <a:p>
            <a:r>
              <a:rPr lang="en-GB" sz="1600" dirty="0"/>
              <a:t>Integration in the Zone 152-R-012</a:t>
            </a:r>
          </a:p>
        </p:txBody>
      </p:sp>
    </p:spTree>
    <p:extLst>
      <p:ext uri="{BB962C8B-B14F-4D97-AF65-F5344CB8AC3E}">
        <p14:creationId xmlns:p14="http://schemas.microsoft.com/office/powerpoint/2010/main" val="4229128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1">
            <a:extLst>
              <a:ext uri="{FF2B5EF4-FFF2-40B4-BE49-F238E27FC236}">
                <a16:creationId xmlns:a16="http://schemas.microsoft.com/office/drawing/2014/main" id="{E63440F5-3079-4325-B5A4-0E7DD6185C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5329" y="895160"/>
            <a:ext cx="919766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12B4035C-8E2D-4266-A1F9-F2AC1658AF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916" y="3090673"/>
            <a:ext cx="7369454" cy="3055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340B5BF3-111A-4664-9B35-946F82BE74C7}"/>
              </a:ext>
            </a:extLst>
          </p:cNvPr>
          <p:cNvSpPr txBox="1"/>
          <p:nvPr/>
        </p:nvSpPr>
        <p:spPr>
          <a:xfrm>
            <a:off x="216816" y="254524"/>
            <a:ext cx="5976594" cy="830997"/>
          </a:xfrm>
          <a:prstGeom prst="rect">
            <a:avLst/>
          </a:prstGeom>
          <a:noFill/>
        </p:spPr>
        <p:txBody>
          <a:bodyPr wrap="square" rtlCol="0">
            <a:spAutoFit/>
          </a:bodyPr>
          <a:lstStyle/>
          <a:p>
            <a:r>
              <a:rPr lang="en-US" sz="2400" dirty="0">
                <a:solidFill>
                  <a:schemeClr val="accent4">
                    <a:lumMod val="75000"/>
                  </a:schemeClr>
                </a:solidFill>
              </a:rPr>
              <a:t>Integration views</a:t>
            </a:r>
          </a:p>
          <a:p>
            <a:endParaRPr lang="en-GB" sz="2400" dirty="0">
              <a:solidFill>
                <a:schemeClr val="accent4">
                  <a:lumMod val="75000"/>
                </a:schemeClr>
              </a:solidFill>
            </a:endParaRPr>
          </a:p>
        </p:txBody>
      </p:sp>
      <p:sp>
        <p:nvSpPr>
          <p:cNvPr id="4" name="Footer Placeholder 3">
            <a:extLst>
              <a:ext uri="{FF2B5EF4-FFF2-40B4-BE49-F238E27FC236}">
                <a16:creationId xmlns:a16="http://schemas.microsoft.com/office/drawing/2014/main" id="{50A710A6-9142-2D7D-9871-95FB042604C3}"/>
              </a:ext>
            </a:extLst>
          </p:cNvPr>
          <p:cNvSpPr>
            <a:spLocks noGrp="1"/>
          </p:cNvSpPr>
          <p:nvPr>
            <p:ph type="ftr" sz="quarter" idx="11"/>
          </p:nvPr>
        </p:nvSpPr>
        <p:spPr/>
        <p:txBody>
          <a:bodyPr/>
          <a:lstStyle/>
          <a:p>
            <a:r>
              <a:rPr lang="en-GB"/>
              <a:t>GB, HSL beam dynamics meeting - 27/10/2022</a:t>
            </a:r>
          </a:p>
        </p:txBody>
      </p:sp>
    </p:spTree>
    <p:extLst>
      <p:ext uri="{BB962C8B-B14F-4D97-AF65-F5344CB8AC3E}">
        <p14:creationId xmlns:p14="http://schemas.microsoft.com/office/powerpoint/2010/main" val="605570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a:extLst>
              <a:ext uri="{FF2B5EF4-FFF2-40B4-BE49-F238E27FC236}">
                <a16:creationId xmlns:a16="http://schemas.microsoft.com/office/drawing/2014/main" id="{F7A6FA83-79B1-EA06-7944-07930A2F627A}"/>
              </a:ext>
            </a:extLst>
          </p:cNvPr>
          <p:cNvGrpSpPr/>
          <p:nvPr/>
        </p:nvGrpSpPr>
        <p:grpSpPr>
          <a:xfrm>
            <a:off x="1032095" y="-575003"/>
            <a:ext cx="8934709" cy="7433003"/>
            <a:chOff x="0" y="-575003"/>
            <a:chExt cx="8934709" cy="7433003"/>
          </a:xfrm>
        </p:grpSpPr>
        <p:grpSp>
          <p:nvGrpSpPr>
            <p:cNvPr id="25" name="Group 24">
              <a:extLst>
                <a:ext uri="{FF2B5EF4-FFF2-40B4-BE49-F238E27FC236}">
                  <a16:creationId xmlns:a16="http://schemas.microsoft.com/office/drawing/2014/main" id="{73E667BA-F089-4E83-681E-02C409DB818E}"/>
                </a:ext>
              </a:extLst>
            </p:cNvPr>
            <p:cNvGrpSpPr/>
            <p:nvPr/>
          </p:nvGrpSpPr>
          <p:grpSpPr>
            <a:xfrm>
              <a:off x="0" y="-575003"/>
              <a:ext cx="8934709" cy="7433003"/>
              <a:chOff x="0" y="-575003"/>
              <a:chExt cx="8934709" cy="7433003"/>
            </a:xfrm>
          </p:grpSpPr>
          <p:pic>
            <p:nvPicPr>
              <p:cNvPr id="3" name="Picture 2">
                <a:extLst>
                  <a:ext uri="{FF2B5EF4-FFF2-40B4-BE49-F238E27FC236}">
                    <a16:creationId xmlns:a16="http://schemas.microsoft.com/office/drawing/2014/main" id="{6AEC1858-B75D-6BA3-31FE-DC2697583CA3}"/>
                  </a:ext>
                </a:extLst>
              </p:cNvPr>
              <p:cNvPicPr>
                <a:picLocks noChangeAspect="1"/>
              </p:cNvPicPr>
              <p:nvPr/>
            </p:nvPicPr>
            <p:blipFill rotWithShape="1">
              <a:blip r:embed="rId2"/>
              <a:srcRect l="4604" t="12229" r="70172" b="21263"/>
              <a:stretch/>
            </p:blipFill>
            <p:spPr>
              <a:xfrm>
                <a:off x="0" y="0"/>
                <a:ext cx="8934709" cy="6858000"/>
              </a:xfrm>
              <a:prstGeom prst="rect">
                <a:avLst/>
              </a:prstGeom>
            </p:spPr>
          </p:pic>
          <p:sp>
            <p:nvSpPr>
              <p:cNvPr id="5" name="Rectangle 4">
                <a:extLst>
                  <a:ext uri="{FF2B5EF4-FFF2-40B4-BE49-F238E27FC236}">
                    <a16:creationId xmlns:a16="http://schemas.microsoft.com/office/drawing/2014/main" id="{43E720D5-238A-A2E3-F527-69BB3420F000}"/>
                  </a:ext>
                </a:extLst>
              </p:cNvPr>
              <p:cNvSpPr/>
              <p:nvPr/>
            </p:nvSpPr>
            <p:spPr>
              <a:xfrm>
                <a:off x="93785" y="3048000"/>
                <a:ext cx="762000" cy="1547446"/>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RFQ</a:t>
                </a:r>
                <a:endParaRPr lang="en-GB" dirty="0"/>
              </a:p>
            </p:txBody>
          </p:sp>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CC72201B-F388-D331-8451-6F9C20F235F2}"/>
                      </a:ext>
                    </a:extLst>
                  </p14:cNvPr>
                  <p14:cNvContentPartPr/>
                  <p14:nvPr/>
                </p14:nvContentPartPr>
                <p14:xfrm>
                  <a:off x="1593554" y="574117"/>
                  <a:ext cx="24840" cy="866520"/>
                </p14:xfrm>
              </p:contentPart>
            </mc:Choice>
            <mc:Fallback xmlns="">
              <p:pic>
                <p:nvPicPr>
                  <p:cNvPr id="6" name="Ink 5">
                    <a:extLst>
                      <a:ext uri="{FF2B5EF4-FFF2-40B4-BE49-F238E27FC236}">
                        <a16:creationId xmlns:a16="http://schemas.microsoft.com/office/drawing/2014/main" id="{CC72201B-F388-D331-8451-6F9C20F235F2}"/>
                      </a:ext>
                    </a:extLst>
                  </p:cNvPr>
                  <p:cNvPicPr/>
                  <p:nvPr/>
                </p:nvPicPr>
                <p:blipFill>
                  <a:blip r:embed="rId4"/>
                  <a:stretch>
                    <a:fillRect/>
                  </a:stretch>
                </p:blipFill>
                <p:spPr>
                  <a:xfrm>
                    <a:off x="1539914" y="466117"/>
                    <a:ext cx="132480" cy="108216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80679B94-825D-0D69-FAF9-555CD2A21822}"/>
                      </a:ext>
                    </a:extLst>
                  </p14:cNvPr>
                  <p14:cNvContentPartPr/>
                  <p14:nvPr/>
                </p14:nvContentPartPr>
                <p14:xfrm>
                  <a:off x="1992794" y="538837"/>
                  <a:ext cx="24480" cy="842760"/>
                </p14:xfrm>
              </p:contentPart>
            </mc:Choice>
            <mc:Fallback xmlns="">
              <p:pic>
                <p:nvPicPr>
                  <p:cNvPr id="7" name="Ink 6">
                    <a:extLst>
                      <a:ext uri="{FF2B5EF4-FFF2-40B4-BE49-F238E27FC236}">
                        <a16:creationId xmlns:a16="http://schemas.microsoft.com/office/drawing/2014/main" id="{80679B94-825D-0D69-FAF9-555CD2A21822}"/>
                      </a:ext>
                    </a:extLst>
                  </p:cNvPr>
                  <p:cNvPicPr/>
                  <p:nvPr/>
                </p:nvPicPr>
                <p:blipFill>
                  <a:blip r:embed="rId6"/>
                  <a:stretch>
                    <a:fillRect/>
                  </a:stretch>
                </p:blipFill>
                <p:spPr>
                  <a:xfrm>
                    <a:off x="1939154" y="431197"/>
                    <a:ext cx="132120" cy="10584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1CCE21C5-C731-A075-62EA-ED9C1DDF3007}"/>
                      </a:ext>
                    </a:extLst>
                  </p14:cNvPr>
                  <p14:cNvContentPartPr/>
                  <p14:nvPr/>
                </p14:nvContentPartPr>
                <p14:xfrm>
                  <a:off x="1582394" y="4055677"/>
                  <a:ext cx="360" cy="122760"/>
                </p14:xfrm>
              </p:contentPart>
            </mc:Choice>
            <mc:Fallback xmlns="">
              <p:pic>
                <p:nvPicPr>
                  <p:cNvPr id="8" name="Ink 7">
                    <a:extLst>
                      <a:ext uri="{FF2B5EF4-FFF2-40B4-BE49-F238E27FC236}">
                        <a16:creationId xmlns:a16="http://schemas.microsoft.com/office/drawing/2014/main" id="{1CCE21C5-C731-A075-62EA-ED9C1DDF3007}"/>
                      </a:ext>
                    </a:extLst>
                  </p:cNvPr>
                  <p:cNvPicPr/>
                  <p:nvPr/>
                </p:nvPicPr>
                <p:blipFill>
                  <a:blip r:embed="rId8"/>
                  <a:stretch>
                    <a:fillRect/>
                  </a:stretch>
                </p:blipFill>
                <p:spPr>
                  <a:xfrm>
                    <a:off x="1528754" y="3948037"/>
                    <a:ext cx="108000" cy="3384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9" name="Ink 8">
                    <a:extLst>
                      <a:ext uri="{FF2B5EF4-FFF2-40B4-BE49-F238E27FC236}">
                        <a16:creationId xmlns:a16="http://schemas.microsoft.com/office/drawing/2014/main" id="{E94A7776-9B42-B0B1-1366-08F82985E618}"/>
                      </a:ext>
                    </a:extLst>
                  </p14:cNvPr>
                  <p14:cNvContentPartPr/>
                  <p14:nvPr/>
                </p14:nvContentPartPr>
                <p14:xfrm>
                  <a:off x="2004314" y="4091317"/>
                  <a:ext cx="35280" cy="105120"/>
                </p14:xfrm>
              </p:contentPart>
            </mc:Choice>
            <mc:Fallback xmlns="">
              <p:pic>
                <p:nvPicPr>
                  <p:cNvPr id="9" name="Ink 8">
                    <a:extLst>
                      <a:ext uri="{FF2B5EF4-FFF2-40B4-BE49-F238E27FC236}">
                        <a16:creationId xmlns:a16="http://schemas.microsoft.com/office/drawing/2014/main" id="{E94A7776-9B42-B0B1-1366-08F82985E618}"/>
                      </a:ext>
                    </a:extLst>
                  </p:cNvPr>
                  <p:cNvPicPr/>
                  <p:nvPr/>
                </p:nvPicPr>
                <p:blipFill>
                  <a:blip r:embed="rId10"/>
                  <a:stretch>
                    <a:fillRect/>
                  </a:stretch>
                </p:blipFill>
                <p:spPr>
                  <a:xfrm>
                    <a:off x="1950314" y="3983317"/>
                    <a:ext cx="142920" cy="32076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0" name="Ink 9">
                    <a:extLst>
                      <a:ext uri="{FF2B5EF4-FFF2-40B4-BE49-F238E27FC236}">
                        <a16:creationId xmlns:a16="http://schemas.microsoft.com/office/drawing/2014/main" id="{68924D9E-2ACB-A9BD-D94D-A3EE6B7A9115}"/>
                      </a:ext>
                    </a:extLst>
                  </p14:cNvPr>
                  <p14:cNvContentPartPr/>
                  <p14:nvPr/>
                </p14:nvContentPartPr>
                <p14:xfrm>
                  <a:off x="8545874" y="-344963"/>
                  <a:ext cx="360" cy="5040"/>
                </p14:xfrm>
              </p:contentPart>
            </mc:Choice>
            <mc:Fallback xmlns="">
              <p:pic>
                <p:nvPicPr>
                  <p:cNvPr id="10" name="Ink 9">
                    <a:extLst>
                      <a:ext uri="{FF2B5EF4-FFF2-40B4-BE49-F238E27FC236}">
                        <a16:creationId xmlns:a16="http://schemas.microsoft.com/office/drawing/2014/main" id="{68924D9E-2ACB-A9BD-D94D-A3EE6B7A9115}"/>
                      </a:ext>
                    </a:extLst>
                  </p:cNvPr>
                  <p:cNvPicPr/>
                  <p:nvPr/>
                </p:nvPicPr>
                <p:blipFill>
                  <a:blip r:embed="rId12"/>
                  <a:stretch>
                    <a:fillRect/>
                  </a:stretch>
                </p:blipFill>
                <p:spPr>
                  <a:xfrm>
                    <a:off x="8491874" y="-452963"/>
                    <a:ext cx="108000" cy="22068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1" name="Ink 10">
                    <a:extLst>
                      <a:ext uri="{FF2B5EF4-FFF2-40B4-BE49-F238E27FC236}">
                        <a16:creationId xmlns:a16="http://schemas.microsoft.com/office/drawing/2014/main" id="{CF67AB45-1BD6-34D9-B092-6C05727406C9}"/>
                      </a:ext>
                    </a:extLst>
                  </p14:cNvPr>
                  <p14:cNvContentPartPr/>
                  <p14:nvPr/>
                </p14:nvContentPartPr>
                <p14:xfrm>
                  <a:off x="4442594" y="-575003"/>
                  <a:ext cx="360" cy="360"/>
                </p14:xfrm>
              </p:contentPart>
            </mc:Choice>
            <mc:Fallback xmlns="">
              <p:pic>
                <p:nvPicPr>
                  <p:cNvPr id="11" name="Ink 10">
                    <a:extLst>
                      <a:ext uri="{FF2B5EF4-FFF2-40B4-BE49-F238E27FC236}">
                        <a16:creationId xmlns:a16="http://schemas.microsoft.com/office/drawing/2014/main" id="{CF67AB45-1BD6-34D9-B092-6C05727406C9}"/>
                      </a:ext>
                    </a:extLst>
                  </p:cNvPr>
                  <p:cNvPicPr/>
                  <p:nvPr/>
                </p:nvPicPr>
                <p:blipFill>
                  <a:blip r:embed="rId14"/>
                  <a:stretch>
                    <a:fillRect/>
                  </a:stretch>
                </p:blipFill>
                <p:spPr>
                  <a:xfrm>
                    <a:off x="4388594" y="-682643"/>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2" name="Ink 11">
                    <a:extLst>
                      <a:ext uri="{FF2B5EF4-FFF2-40B4-BE49-F238E27FC236}">
                        <a16:creationId xmlns:a16="http://schemas.microsoft.com/office/drawing/2014/main" id="{832551C0-DF1B-E4BF-DD40-EBC58590A9F2}"/>
                      </a:ext>
                    </a:extLst>
                  </p14:cNvPr>
                  <p14:cNvContentPartPr/>
                  <p14:nvPr/>
                </p14:nvContentPartPr>
                <p14:xfrm>
                  <a:off x="3446901" y="3898903"/>
                  <a:ext cx="87480" cy="411840"/>
                </p14:xfrm>
              </p:contentPart>
            </mc:Choice>
            <mc:Fallback xmlns="">
              <p:pic>
                <p:nvPicPr>
                  <p:cNvPr id="12" name="Ink 11">
                    <a:extLst>
                      <a:ext uri="{FF2B5EF4-FFF2-40B4-BE49-F238E27FC236}">
                        <a16:creationId xmlns:a16="http://schemas.microsoft.com/office/drawing/2014/main" id="{832551C0-DF1B-E4BF-DD40-EBC58590A9F2}"/>
                      </a:ext>
                    </a:extLst>
                  </p:cNvPr>
                  <p:cNvPicPr/>
                  <p:nvPr/>
                </p:nvPicPr>
                <p:blipFill>
                  <a:blip r:embed="rId16"/>
                  <a:stretch>
                    <a:fillRect/>
                  </a:stretch>
                </p:blipFill>
                <p:spPr>
                  <a:xfrm>
                    <a:off x="3393261" y="3791263"/>
                    <a:ext cx="195120" cy="62748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3" name="Ink 12">
                    <a:extLst>
                      <a:ext uri="{FF2B5EF4-FFF2-40B4-BE49-F238E27FC236}">
                        <a16:creationId xmlns:a16="http://schemas.microsoft.com/office/drawing/2014/main" id="{61D36068-9D3B-3516-1C9C-633B295970BE}"/>
                      </a:ext>
                    </a:extLst>
                  </p14:cNvPr>
                  <p14:cNvContentPartPr/>
                  <p14:nvPr/>
                </p14:nvContentPartPr>
                <p14:xfrm>
                  <a:off x="3331341" y="1144903"/>
                  <a:ext cx="211680" cy="326880"/>
                </p14:xfrm>
              </p:contentPart>
            </mc:Choice>
            <mc:Fallback xmlns="">
              <p:pic>
                <p:nvPicPr>
                  <p:cNvPr id="13" name="Ink 12">
                    <a:extLst>
                      <a:ext uri="{FF2B5EF4-FFF2-40B4-BE49-F238E27FC236}">
                        <a16:creationId xmlns:a16="http://schemas.microsoft.com/office/drawing/2014/main" id="{61D36068-9D3B-3516-1C9C-633B295970BE}"/>
                      </a:ext>
                    </a:extLst>
                  </p:cNvPr>
                  <p:cNvPicPr/>
                  <p:nvPr/>
                </p:nvPicPr>
                <p:blipFill>
                  <a:blip r:embed="rId18"/>
                  <a:stretch>
                    <a:fillRect/>
                  </a:stretch>
                </p:blipFill>
                <p:spPr>
                  <a:xfrm>
                    <a:off x="3277701" y="1036903"/>
                    <a:ext cx="319320" cy="54252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4" name="Ink 13">
                    <a:extLst>
                      <a:ext uri="{FF2B5EF4-FFF2-40B4-BE49-F238E27FC236}">
                        <a16:creationId xmlns:a16="http://schemas.microsoft.com/office/drawing/2014/main" id="{8779B416-E9FE-3DB1-8091-98BD1B0C1455}"/>
                      </a:ext>
                    </a:extLst>
                  </p14:cNvPr>
                  <p14:cNvContentPartPr/>
                  <p14:nvPr/>
                </p14:nvContentPartPr>
                <p14:xfrm>
                  <a:off x="5001021" y="865543"/>
                  <a:ext cx="109800" cy="471960"/>
                </p14:xfrm>
              </p:contentPart>
            </mc:Choice>
            <mc:Fallback xmlns="">
              <p:pic>
                <p:nvPicPr>
                  <p:cNvPr id="14" name="Ink 13">
                    <a:extLst>
                      <a:ext uri="{FF2B5EF4-FFF2-40B4-BE49-F238E27FC236}">
                        <a16:creationId xmlns:a16="http://schemas.microsoft.com/office/drawing/2014/main" id="{8779B416-E9FE-3DB1-8091-98BD1B0C1455}"/>
                      </a:ext>
                    </a:extLst>
                  </p:cNvPr>
                  <p:cNvPicPr/>
                  <p:nvPr/>
                </p:nvPicPr>
                <p:blipFill>
                  <a:blip r:embed="rId20"/>
                  <a:stretch>
                    <a:fillRect/>
                  </a:stretch>
                </p:blipFill>
                <p:spPr>
                  <a:xfrm>
                    <a:off x="4947021" y="757903"/>
                    <a:ext cx="217440" cy="68760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5" name="Ink 14">
                    <a:extLst>
                      <a:ext uri="{FF2B5EF4-FFF2-40B4-BE49-F238E27FC236}">
                        <a16:creationId xmlns:a16="http://schemas.microsoft.com/office/drawing/2014/main" id="{F5E21021-6B22-FC04-B3C3-40F35C6627C2}"/>
                      </a:ext>
                    </a:extLst>
                  </p14:cNvPr>
                  <p14:cNvContentPartPr/>
                  <p14:nvPr/>
                </p14:nvContentPartPr>
                <p14:xfrm>
                  <a:off x="2741301" y="1164343"/>
                  <a:ext cx="120600" cy="235800"/>
                </p14:xfrm>
              </p:contentPart>
            </mc:Choice>
            <mc:Fallback xmlns="">
              <p:pic>
                <p:nvPicPr>
                  <p:cNvPr id="15" name="Ink 14">
                    <a:extLst>
                      <a:ext uri="{FF2B5EF4-FFF2-40B4-BE49-F238E27FC236}">
                        <a16:creationId xmlns:a16="http://schemas.microsoft.com/office/drawing/2014/main" id="{F5E21021-6B22-FC04-B3C3-40F35C6627C2}"/>
                      </a:ext>
                    </a:extLst>
                  </p:cNvPr>
                  <p:cNvPicPr/>
                  <p:nvPr/>
                </p:nvPicPr>
                <p:blipFill>
                  <a:blip r:embed="rId22"/>
                  <a:stretch>
                    <a:fillRect/>
                  </a:stretch>
                </p:blipFill>
                <p:spPr>
                  <a:xfrm>
                    <a:off x="2687301" y="1056343"/>
                    <a:ext cx="228240" cy="45144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7" name="Ink 16">
                    <a:extLst>
                      <a:ext uri="{FF2B5EF4-FFF2-40B4-BE49-F238E27FC236}">
                        <a16:creationId xmlns:a16="http://schemas.microsoft.com/office/drawing/2014/main" id="{3A837CC8-9198-26DB-173B-8FEA84827585}"/>
                      </a:ext>
                    </a:extLst>
                  </p14:cNvPr>
                  <p14:cNvContentPartPr/>
                  <p14:nvPr/>
                </p14:nvContentPartPr>
                <p14:xfrm>
                  <a:off x="4077621" y="3983143"/>
                  <a:ext cx="360" cy="367920"/>
                </p14:xfrm>
              </p:contentPart>
            </mc:Choice>
            <mc:Fallback xmlns="">
              <p:pic>
                <p:nvPicPr>
                  <p:cNvPr id="17" name="Ink 16">
                    <a:extLst>
                      <a:ext uri="{FF2B5EF4-FFF2-40B4-BE49-F238E27FC236}">
                        <a16:creationId xmlns:a16="http://schemas.microsoft.com/office/drawing/2014/main" id="{3A837CC8-9198-26DB-173B-8FEA84827585}"/>
                      </a:ext>
                    </a:extLst>
                  </p:cNvPr>
                  <p:cNvPicPr/>
                  <p:nvPr/>
                </p:nvPicPr>
                <p:blipFill>
                  <a:blip r:embed="rId24"/>
                  <a:stretch>
                    <a:fillRect/>
                  </a:stretch>
                </p:blipFill>
                <p:spPr>
                  <a:xfrm>
                    <a:off x="4023981" y="3875143"/>
                    <a:ext cx="108000" cy="583560"/>
                  </a:xfrm>
                  <a:prstGeom prst="rect">
                    <a:avLst/>
                  </a:prstGeom>
                </p:spPr>
              </p:pic>
            </mc:Fallback>
          </mc:AlternateContent>
          <p:sp>
            <p:nvSpPr>
              <p:cNvPr id="18" name="TextBox 17">
                <a:extLst>
                  <a:ext uri="{FF2B5EF4-FFF2-40B4-BE49-F238E27FC236}">
                    <a16:creationId xmlns:a16="http://schemas.microsoft.com/office/drawing/2014/main" id="{3FD75EB1-B708-D53A-A44E-FFFA0A712F87}"/>
                  </a:ext>
                </a:extLst>
              </p:cNvPr>
              <p:cNvSpPr txBox="1"/>
              <p:nvPr/>
            </p:nvSpPr>
            <p:spPr>
              <a:xfrm>
                <a:off x="3877566" y="2083277"/>
                <a:ext cx="400110" cy="1277273"/>
              </a:xfrm>
              <a:prstGeom prst="rect">
                <a:avLst/>
              </a:prstGeom>
              <a:noFill/>
            </p:spPr>
            <p:txBody>
              <a:bodyPr vert="vert270" wrap="square" rtlCol="0">
                <a:spAutoFit/>
              </a:bodyPr>
              <a:lstStyle/>
              <a:p>
                <a:r>
                  <a:rPr lang="en-US" sz="1400" dirty="0">
                    <a:highlight>
                      <a:srgbClr val="00FFFF"/>
                    </a:highlight>
                  </a:rPr>
                  <a:t>steerer</a:t>
                </a:r>
                <a:endParaRPr lang="en-GB" sz="1400" dirty="0">
                  <a:highlight>
                    <a:srgbClr val="00FFFF"/>
                  </a:highlight>
                </a:endParaRPr>
              </a:p>
            </p:txBody>
          </p:sp>
          <mc:AlternateContent xmlns:mc="http://schemas.openxmlformats.org/markup-compatibility/2006" xmlns:p14="http://schemas.microsoft.com/office/powerpoint/2010/main">
            <mc:Choice Requires="p14">
              <p:contentPart p14:bwMode="auto" r:id="rId25">
                <p14:nvContentPartPr>
                  <p14:cNvPr id="19" name="Ink 18">
                    <a:extLst>
                      <a:ext uri="{FF2B5EF4-FFF2-40B4-BE49-F238E27FC236}">
                        <a16:creationId xmlns:a16="http://schemas.microsoft.com/office/drawing/2014/main" id="{248FB72E-4B52-0917-46D5-D883B92664CB}"/>
                      </a:ext>
                    </a:extLst>
                  </p14:cNvPr>
                  <p14:cNvContentPartPr/>
                  <p14:nvPr/>
                </p14:nvContentPartPr>
                <p14:xfrm>
                  <a:off x="4045941" y="3888463"/>
                  <a:ext cx="360" cy="325080"/>
                </p14:xfrm>
              </p:contentPart>
            </mc:Choice>
            <mc:Fallback xmlns="">
              <p:pic>
                <p:nvPicPr>
                  <p:cNvPr id="19" name="Ink 18">
                    <a:extLst>
                      <a:ext uri="{FF2B5EF4-FFF2-40B4-BE49-F238E27FC236}">
                        <a16:creationId xmlns:a16="http://schemas.microsoft.com/office/drawing/2014/main" id="{248FB72E-4B52-0917-46D5-D883B92664CB}"/>
                      </a:ext>
                    </a:extLst>
                  </p:cNvPr>
                  <p:cNvPicPr/>
                  <p:nvPr/>
                </p:nvPicPr>
                <p:blipFill>
                  <a:blip r:embed="rId26"/>
                  <a:stretch>
                    <a:fillRect/>
                  </a:stretch>
                </p:blipFill>
                <p:spPr>
                  <a:xfrm>
                    <a:off x="3992301" y="3780823"/>
                    <a:ext cx="108000" cy="5407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7">
              <p14:nvContentPartPr>
                <p14:cNvPr id="26" name="Ink 25">
                  <a:extLst>
                    <a:ext uri="{FF2B5EF4-FFF2-40B4-BE49-F238E27FC236}">
                      <a16:creationId xmlns:a16="http://schemas.microsoft.com/office/drawing/2014/main" id="{A0F891F4-1D2A-F776-0BC7-0BE161D007A0}"/>
                    </a:ext>
                  </a:extLst>
                </p14:cNvPr>
                <p14:cNvContentPartPr/>
                <p14:nvPr/>
              </p14:nvContentPartPr>
              <p14:xfrm>
                <a:off x="998181" y="4045994"/>
                <a:ext cx="75600" cy="208800"/>
              </p14:xfrm>
            </p:contentPart>
          </mc:Choice>
          <mc:Fallback xmlns="">
            <p:pic>
              <p:nvPicPr>
                <p:cNvPr id="26" name="Ink 25">
                  <a:extLst>
                    <a:ext uri="{FF2B5EF4-FFF2-40B4-BE49-F238E27FC236}">
                      <a16:creationId xmlns:a16="http://schemas.microsoft.com/office/drawing/2014/main" id="{A0F891F4-1D2A-F776-0BC7-0BE161D007A0}"/>
                    </a:ext>
                  </a:extLst>
                </p:cNvPr>
                <p:cNvPicPr/>
                <p:nvPr/>
              </p:nvPicPr>
              <p:blipFill>
                <a:blip r:embed="rId28"/>
                <a:stretch>
                  <a:fillRect/>
                </a:stretch>
              </p:blipFill>
              <p:spPr>
                <a:xfrm>
                  <a:off x="944181" y="3938354"/>
                  <a:ext cx="183240" cy="42444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7" name="Ink 26">
                  <a:extLst>
                    <a:ext uri="{FF2B5EF4-FFF2-40B4-BE49-F238E27FC236}">
                      <a16:creationId xmlns:a16="http://schemas.microsoft.com/office/drawing/2014/main" id="{F38920AD-9331-56E6-B6BA-02AB197DD6AA}"/>
                    </a:ext>
                  </a:extLst>
                </p14:cNvPr>
                <p14:cNvContentPartPr/>
                <p14:nvPr/>
              </p14:nvContentPartPr>
              <p14:xfrm>
                <a:off x="1008621" y="1198034"/>
                <a:ext cx="11160" cy="188280"/>
              </p14:xfrm>
            </p:contentPart>
          </mc:Choice>
          <mc:Fallback xmlns="">
            <p:pic>
              <p:nvPicPr>
                <p:cNvPr id="27" name="Ink 26">
                  <a:extLst>
                    <a:ext uri="{FF2B5EF4-FFF2-40B4-BE49-F238E27FC236}">
                      <a16:creationId xmlns:a16="http://schemas.microsoft.com/office/drawing/2014/main" id="{F38920AD-9331-56E6-B6BA-02AB197DD6AA}"/>
                    </a:ext>
                  </a:extLst>
                </p:cNvPr>
                <p:cNvPicPr/>
                <p:nvPr/>
              </p:nvPicPr>
              <p:blipFill>
                <a:blip r:embed="rId30"/>
                <a:stretch>
                  <a:fillRect/>
                </a:stretch>
              </p:blipFill>
              <p:spPr>
                <a:xfrm>
                  <a:off x="954981" y="1090034"/>
                  <a:ext cx="118800" cy="40392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28" name="Ink 27">
                  <a:extLst>
                    <a:ext uri="{FF2B5EF4-FFF2-40B4-BE49-F238E27FC236}">
                      <a16:creationId xmlns:a16="http://schemas.microsoft.com/office/drawing/2014/main" id="{3BA61FAB-4D6F-FCDF-ABE7-A17A7E80DE76}"/>
                    </a:ext>
                  </a:extLst>
                </p14:cNvPr>
                <p14:cNvContentPartPr/>
                <p14:nvPr/>
              </p14:nvContentPartPr>
              <p14:xfrm>
                <a:off x="1261341" y="4003874"/>
                <a:ext cx="32040" cy="250920"/>
              </p14:xfrm>
            </p:contentPart>
          </mc:Choice>
          <mc:Fallback xmlns="">
            <p:pic>
              <p:nvPicPr>
                <p:cNvPr id="28" name="Ink 27">
                  <a:extLst>
                    <a:ext uri="{FF2B5EF4-FFF2-40B4-BE49-F238E27FC236}">
                      <a16:creationId xmlns:a16="http://schemas.microsoft.com/office/drawing/2014/main" id="{3BA61FAB-4D6F-FCDF-ABE7-A17A7E80DE76}"/>
                    </a:ext>
                  </a:extLst>
                </p:cNvPr>
                <p:cNvPicPr/>
                <p:nvPr/>
              </p:nvPicPr>
              <p:blipFill>
                <a:blip r:embed="rId32"/>
                <a:stretch>
                  <a:fillRect/>
                </a:stretch>
              </p:blipFill>
              <p:spPr>
                <a:xfrm>
                  <a:off x="1207701" y="3896234"/>
                  <a:ext cx="139680" cy="46656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29" name="Ink 28">
                  <a:extLst>
                    <a:ext uri="{FF2B5EF4-FFF2-40B4-BE49-F238E27FC236}">
                      <a16:creationId xmlns:a16="http://schemas.microsoft.com/office/drawing/2014/main" id="{73A6082E-AE45-2D1D-8E1A-D8B97172A4F8}"/>
                    </a:ext>
                  </a:extLst>
                </p14:cNvPr>
                <p14:cNvContentPartPr/>
                <p14:nvPr/>
              </p14:nvContentPartPr>
              <p14:xfrm>
                <a:off x="1218861" y="1113794"/>
                <a:ext cx="21960" cy="282960"/>
              </p14:xfrm>
            </p:contentPart>
          </mc:Choice>
          <mc:Fallback xmlns="">
            <p:pic>
              <p:nvPicPr>
                <p:cNvPr id="29" name="Ink 28">
                  <a:extLst>
                    <a:ext uri="{FF2B5EF4-FFF2-40B4-BE49-F238E27FC236}">
                      <a16:creationId xmlns:a16="http://schemas.microsoft.com/office/drawing/2014/main" id="{73A6082E-AE45-2D1D-8E1A-D8B97172A4F8}"/>
                    </a:ext>
                  </a:extLst>
                </p:cNvPr>
                <p:cNvPicPr/>
                <p:nvPr/>
              </p:nvPicPr>
              <p:blipFill>
                <a:blip r:embed="rId34"/>
                <a:stretch>
                  <a:fillRect/>
                </a:stretch>
              </p:blipFill>
              <p:spPr>
                <a:xfrm>
                  <a:off x="1165221" y="1005794"/>
                  <a:ext cx="129600" cy="498600"/>
                </a:xfrm>
                <a:prstGeom prst="rect">
                  <a:avLst/>
                </a:prstGeom>
              </p:spPr>
            </p:pic>
          </mc:Fallback>
        </mc:AlternateContent>
      </p:grpSp>
      <p:sp>
        <p:nvSpPr>
          <p:cNvPr id="2" name="Footer Placeholder 1">
            <a:extLst>
              <a:ext uri="{FF2B5EF4-FFF2-40B4-BE49-F238E27FC236}">
                <a16:creationId xmlns:a16="http://schemas.microsoft.com/office/drawing/2014/main" id="{E0E41B7B-1769-59FD-EAB7-AB22871643AA}"/>
              </a:ext>
            </a:extLst>
          </p:cNvPr>
          <p:cNvSpPr>
            <a:spLocks noGrp="1"/>
          </p:cNvSpPr>
          <p:nvPr>
            <p:ph type="ftr" sz="quarter" idx="11"/>
          </p:nvPr>
        </p:nvSpPr>
        <p:spPr/>
        <p:txBody>
          <a:bodyPr/>
          <a:lstStyle/>
          <a:p>
            <a:r>
              <a:rPr lang="en-GB"/>
              <a:t>GB, HSL beam dynamics meeting - 27/10/2022</a:t>
            </a:r>
          </a:p>
        </p:txBody>
      </p:sp>
    </p:spTree>
    <p:extLst>
      <p:ext uri="{BB962C8B-B14F-4D97-AF65-F5344CB8AC3E}">
        <p14:creationId xmlns:p14="http://schemas.microsoft.com/office/powerpoint/2010/main" val="1991482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49825BF-E36C-01FB-7403-19FB6E97147C}"/>
              </a:ext>
            </a:extLst>
          </p:cNvPr>
          <p:cNvGrpSpPr/>
          <p:nvPr/>
        </p:nvGrpSpPr>
        <p:grpSpPr>
          <a:xfrm>
            <a:off x="612902" y="-30313"/>
            <a:ext cx="6665228" cy="6888313"/>
            <a:chOff x="612902" y="-30313"/>
            <a:chExt cx="6665228" cy="6888313"/>
          </a:xfrm>
        </p:grpSpPr>
        <p:grpSp>
          <p:nvGrpSpPr>
            <p:cNvPr id="5" name="Group 4">
              <a:extLst>
                <a:ext uri="{FF2B5EF4-FFF2-40B4-BE49-F238E27FC236}">
                  <a16:creationId xmlns:a16="http://schemas.microsoft.com/office/drawing/2014/main" id="{6B75A1DA-5831-7807-C850-1CD2D3D7F855}"/>
                </a:ext>
              </a:extLst>
            </p:cNvPr>
            <p:cNvGrpSpPr/>
            <p:nvPr/>
          </p:nvGrpSpPr>
          <p:grpSpPr>
            <a:xfrm>
              <a:off x="612902" y="-30313"/>
              <a:ext cx="6665228" cy="6888313"/>
              <a:chOff x="612902" y="-30313"/>
              <a:chExt cx="6271992" cy="6888313"/>
            </a:xfrm>
          </p:grpSpPr>
          <p:pic>
            <p:nvPicPr>
              <p:cNvPr id="3" name="Picture 2">
                <a:extLst>
                  <a:ext uri="{FF2B5EF4-FFF2-40B4-BE49-F238E27FC236}">
                    <a16:creationId xmlns:a16="http://schemas.microsoft.com/office/drawing/2014/main" id="{F3393CD1-DF8E-A30A-C1E4-7255AA35371F}"/>
                  </a:ext>
                </a:extLst>
              </p:cNvPr>
              <p:cNvPicPr>
                <a:picLocks noChangeAspect="1"/>
              </p:cNvPicPr>
              <p:nvPr/>
            </p:nvPicPr>
            <p:blipFill rotWithShape="1">
              <a:blip r:embed="rId2"/>
              <a:srcRect l="15395" t="4210" r="61842" b="15789"/>
              <a:stretch/>
            </p:blipFill>
            <p:spPr>
              <a:xfrm>
                <a:off x="612902" y="-30313"/>
                <a:ext cx="6271992" cy="6888313"/>
              </a:xfrm>
              <a:prstGeom prst="rect">
                <a:avLst/>
              </a:prstGeom>
            </p:spPr>
          </p:pic>
          <p:sp>
            <p:nvSpPr>
              <p:cNvPr id="4" name="Rectangle 3">
                <a:extLst>
                  <a:ext uri="{FF2B5EF4-FFF2-40B4-BE49-F238E27FC236}">
                    <a16:creationId xmlns:a16="http://schemas.microsoft.com/office/drawing/2014/main" id="{8983395E-2FEE-0AB8-06AC-2101C6ABD9FB}"/>
                  </a:ext>
                </a:extLst>
              </p:cNvPr>
              <p:cNvSpPr/>
              <p:nvPr/>
            </p:nvSpPr>
            <p:spPr>
              <a:xfrm>
                <a:off x="612902" y="4289612"/>
                <a:ext cx="2695074" cy="25683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9EE14F2B-CDE1-B997-090F-B9B86D6EA6D6}"/>
                    </a:ext>
                  </a:extLst>
                </p14:cNvPr>
                <p14:cNvContentPartPr/>
                <p14:nvPr/>
              </p14:nvContentPartPr>
              <p14:xfrm>
                <a:off x="3919941" y="3030215"/>
                <a:ext cx="263520" cy="112320"/>
              </p14:xfrm>
            </p:contentPart>
          </mc:Choice>
          <mc:Fallback xmlns="">
            <p:pic>
              <p:nvPicPr>
                <p:cNvPr id="6" name="Ink 5">
                  <a:extLst>
                    <a:ext uri="{FF2B5EF4-FFF2-40B4-BE49-F238E27FC236}">
                      <a16:creationId xmlns:a16="http://schemas.microsoft.com/office/drawing/2014/main" id="{9EE14F2B-CDE1-B997-090F-B9B86D6EA6D6}"/>
                    </a:ext>
                  </a:extLst>
                </p:cNvPr>
                <p:cNvPicPr/>
                <p:nvPr/>
              </p:nvPicPr>
              <p:blipFill>
                <a:blip r:embed="rId4"/>
                <a:stretch>
                  <a:fillRect/>
                </a:stretch>
              </p:blipFill>
              <p:spPr>
                <a:xfrm>
                  <a:off x="3866301" y="2922575"/>
                  <a:ext cx="371160" cy="32796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642C5473-2D5A-DAB7-8B35-EFC7A7EC14E8}"/>
                    </a:ext>
                  </a:extLst>
                </p14:cNvPr>
                <p14:cNvContentPartPr/>
                <p14:nvPr/>
              </p14:nvContentPartPr>
              <p14:xfrm>
                <a:off x="2995101" y="3762455"/>
                <a:ext cx="104760" cy="10440"/>
              </p14:xfrm>
            </p:contentPart>
          </mc:Choice>
          <mc:Fallback xmlns="">
            <p:pic>
              <p:nvPicPr>
                <p:cNvPr id="7" name="Ink 6">
                  <a:extLst>
                    <a:ext uri="{FF2B5EF4-FFF2-40B4-BE49-F238E27FC236}">
                      <a16:creationId xmlns:a16="http://schemas.microsoft.com/office/drawing/2014/main" id="{642C5473-2D5A-DAB7-8B35-EFC7A7EC14E8}"/>
                    </a:ext>
                  </a:extLst>
                </p:cNvPr>
                <p:cNvPicPr/>
                <p:nvPr/>
              </p:nvPicPr>
              <p:blipFill>
                <a:blip r:embed="rId6"/>
                <a:stretch>
                  <a:fillRect/>
                </a:stretch>
              </p:blipFill>
              <p:spPr>
                <a:xfrm>
                  <a:off x="2941101" y="3654815"/>
                  <a:ext cx="212400" cy="2260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9" name="Ink 8">
                  <a:extLst>
                    <a:ext uri="{FF2B5EF4-FFF2-40B4-BE49-F238E27FC236}">
                      <a16:creationId xmlns:a16="http://schemas.microsoft.com/office/drawing/2014/main" id="{8422A77D-C8CA-741A-6F0C-BA5B388EA1B1}"/>
                    </a:ext>
                  </a:extLst>
                </p14:cNvPr>
                <p14:cNvContentPartPr/>
                <p14:nvPr/>
              </p14:nvContentPartPr>
              <p14:xfrm>
                <a:off x="4119381" y="5418455"/>
                <a:ext cx="399240" cy="141480"/>
              </p14:xfrm>
            </p:contentPart>
          </mc:Choice>
          <mc:Fallback xmlns="">
            <p:pic>
              <p:nvPicPr>
                <p:cNvPr id="9" name="Ink 8">
                  <a:extLst>
                    <a:ext uri="{FF2B5EF4-FFF2-40B4-BE49-F238E27FC236}">
                      <a16:creationId xmlns:a16="http://schemas.microsoft.com/office/drawing/2014/main" id="{8422A77D-C8CA-741A-6F0C-BA5B388EA1B1}"/>
                    </a:ext>
                  </a:extLst>
                </p:cNvPr>
                <p:cNvPicPr/>
                <p:nvPr/>
              </p:nvPicPr>
              <p:blipFill>
                <a:blip r:embed="rId8"/>
                <a:stretch>
                  <a:fillRect/>
                </a:stretch>
              </p:blipFill>
              <p:spPr>
                <a:xfrm>
                  <a:off x="4065741" y="5310455"/>
                  <a:ext cx="506880" cy="3571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0" name="Ink 9">
                  <a:extLst>
                    <a:ext uri="{FF2B5EF4-FFF2-40B4-BE49-F238E27FC236}">
                      <a16:creationId xmlns:a16="http://schemas.microsoft.com/office/drawing/2014/main" id="{A0023859-F630-C7AC-05CC-0786FEC18CB8}"/>
                    </a:ext>
                  </a:extLst>
                </p14:cNvPr>
                <p14:cNvContentPartPr/>
                <p14:nvPr/>
              </p14:nvContentPartPr>
              <p14:xfrm>
                <a:off x="5191821" y="4677935"/>
                <a:ext cx="221760" cy="124920"/>
              </p14:xfrm>
            </p:contentPart>
          </mc:Choice>
          <mc:Fallback xmlns="">
            <p:pic>
              <p:nvPicPr>
                <p:cNvPr id="10" name="Ink 9">
                  <a:extLst>
                    <a:ext uri="{FF2B5EF4-FFF2-40B4-BE49-F238E27FC236}">
                      <a16:creationId xmlns:a16="http://schemas.microsoft.com/office/drawing/2014/main" id="{A0023859-F630-C7AC-05CC-0786FEC18CB8}"/>
                    </a:ext>
                  </a:extLst>
                </p:cNvPr>
                <p:cNvPicPr/>
                <p:nvPr/>
              </p:nvPicPr>
              <p:blipFill>
                <a:blip r:embed="rId10"/>
                <a:stretch>
                  <a:fillRect/>
                </a:stretch>
              </p:blipFill>
              <p:spPr>
                <a:xfrm>
                  <a:off x="5137821" y="4570295"/>
                  <a:ext cx="329400" cy="340560"/>
                </a:xfrm>
                <a:prstGeom prst="rect">
                  <a:avLst/>
                </a:prstGeom>
              </p:spPr>
            </p:pic>
          </mc:Fallback>
        </mc:AlternateContent>
      </p:grpSp>
      <p:sp>
        <p:nvSpPr>
          <p:cNvPr id="12" name="Arrow: Circular 11">
            <a:extLst>
              <a:ext uri="{FF2B5EF4-FFF2-40B4-BE49-F238E27FC236}">
                <a16:creationId xmlns:a16="http://schemas.microsoft.com/office/drawing/2014/main" id="{0025D9FA-5E5C-D439-09D4-B8FA6B20B4CE}"/>
              </a:ext>
            </a:extLst>
          </p:cNvPr>
          <p:cNvSpPr/>
          <p:nvPr/>
        </p:nvSpPr>
        <p:spPr>
          <a:xfrm rot="1800000">
            <a:off x="3129406" y="578419"/>
            <a:ext cx="820808" cy="757155"/>
          </a:xfrm>
          <a:prstGeom prst="circular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 name="TextBox 12">
            <a:extLst>
              <a:ext uri="{FF2B5EF4-FFF2-40B4-BE49-F238E27FC236}">
                <a16:creationId xmlns:a16="http://schemas.microsoft.com/office/drawing/2014/main" id="{622466A5-2064-ADBF-3968-2BDAB4563EBE}"/>
              </a:ext>
            </a:extLst>
          </p:cNvPr>
          <p:cNvSpPr txBox="1"/>
          <p:nvPr/>
        </p:nvSpPr>
        <p:spPr>
          <a:xfrm>
            <a:off x="3476948" y="264405"/>
            <a:ext cx="918781" cy="369332"/>
          </a:xfrm>
          <a:prstGeom prst="rect">
            <a:avLst/>
          </a:prstGeom>
          <a:noFill/>
        </p:spPr>
        <p:txBody>
          <a:bodyPr wrap="square" rtlCol="0">
            <a:spAutoFit/>
          </a:bodyPr>
          <a:lstStyle/>
          <a:p>
            <a:r>
              <a:rPr lang="en-US" dirty="0"/>
              <a:t>54 deg</a:t>
            </a:r>
            <a:endParaRPr lang="en-GB" dirty="0"/>
          </a:p>
        </p:txBody>
      </p:sp>
      <p:sp>
        <p:nvSpPr>
          <p:cNvPr id="14" name="TextBox 13">
            <a:extLst>
              <a:ext uri="{FF2B5EF4-FFF2-40B4-BE49-F238E27FC236}">
                <a16:creationId xmlns:a16="http://schemas.microsoft.com/office/drawing/2014/main" id="{376FE0BF-B893-D93D-9F9D-6E0F450BB685}"/>
              </a:ext>
            </a:extLst>
          </p:cNvPr>
          <p:cNvSpPr txBox="1"/>
          <p:nvPr/>
        </p:nvSpPr>
        <p:spPr>
          <a:xfrm>
            <a:off x="7432895" y="756726"/>
            <a:ext cx="3693814" cy="2062103"/>
          </a:xfrm>
          <a:prstGeom prst="rect">
            <a:avLst/>
          </a:prstGeom>
          <a:noFill/>
        </p:spPr>
        <p:txBody>
          <a:bodyPr wrap="square" rtlCol="0">
            <a:spAutoFit/>
          </a:bodyPr>
          <a:lstStyle/>
          <a:p>
            <a:r>
              <a:rPr lang="en-US" sz="1600" dirty="0">
                <a:effectLst/>
                <a:latin typeface="Verdana" panose="020B0604030504040204" pitchFamily="34" charset="0"/>
                <a:ea typeface="Times New Roman" panose="02020603050405020304" pitchFamily="18" charset="0"/>
                <a:cs typeface="Times New Roman" panose="02020603050405020304" pitchFamily="18" charset="0"/>
              </a:rPr>
              <a:t>Baseline: 300 us pulse length and a max current of 25-30mA.</a:t>
            </a:r>
          </a:p>
          <a:p>
            <a:endParaRPr lang="en-US" sz="1600" dirty="0">
              <a:latin typeface="Verdana" panose="020B0604030504040204" pitchFamily="34" charset="0"/>
              <a:cs typeface="Times New Roman" panose="02020603050405020304" pitchFamily="18" charset="0"/>
            </a:endParaRPr>
          </a:p>
          <a:p>
            <a:pPr algn="ctr"/>
            <a:r>
              <a:rPr lang="en-US" sz="1600" dirty="0">
                <a:latin typeface="Verdana" panose="020B0604030504040204" pitchFamily="34" charset="0"/>
                <a:cs typeface="Times New Roman" panose="02020603050405020304" pitchFamily="18" charset="0"/>
              </a:rPr>
              <a:t>+</a:t>
            </a:r>
          </a:p>
          <a:p>
            <a:r>
              <a:rPr lang="en-US" sz="1600" dirty="0">
                <a:effectLst/>
                <a:latin typeface="Verdana" panose="020B0604030504040204" pitchFamily="34" charset="0"/>
                <a:ea typeface="Times New Roman" panose="02020603050405020304" pitchFamily="18" charset="0"/>
                <a:cs typeface="Times New Roman" panose="02020603050405020304" pitchFamily="18" charset="0"/>
              </a:rPr>
              <a:t>dedicated periods of testing at higher than baseline beam current, up to a maximum of 50mA</a:t>
            </a:r>
            <a:endParaRPr lang="en-GB" sz="1400" dirty="0"/>
          </a:p>
        </p:txBody>
      </p:sp>
      <p:pic>
        <p:nvPicPr>
          <p:cNvPr id="15" name="Picture 14">
            <a:extLst>
              <a:ext uri="{FF2B5EF4-FFF2-40B4-BE49-F238E27FC236}">
                <a16:creationId xmlns:a16="http://schemas.microsoft.com/office/drawing/2014/main" id="{B735B214-4D35-55AE-E70A-4EA1D8C5B16E}"/>
              </a:ext>
            </a:extLst>
          </p:cNvPr>
          <p:cNvPicPr>
            <a:picLocks noChangeAspect="1"/>
          </p:cNvPicPr>
          <p:nvPr/>
        </p:nvPicPr>
        <p:blipFill rotWithShape="1">
          <a:blip r:embed="rId11"/>
          <a:srcRect l="8494" t="26609" r="70949" b="32039"/>
          <a:stretch/>
        </p:blipFill>
        <p:spPr>
          <a:xfrm>
            <a:off x="7313240" y="3142535"/>
            <a:ext cx="4265858" cy="2748501"/>
          </a:xfrm>
          <a:prstGeom prst="rect">
            <a:avLst/>
          </a:prstGeom>
        </p:spPr>
      </p:pic>
      <p:sp>
        <p:nvSpPr>
          <p:cNvPr id="2" name="Footer Placeholder 1">
            <a:extLst>
              <a:ext uri="{FF2B5EF4-FFF2-40B4-BE49-F238E27FC236}">
                <a16:creationId xmlns:a16="http://schemas.microsoft.com/office/drawing/2014/main" id="{B49F4369-2C35-D8CD-2C05-9E6C8DC1600F}"/>
              </a:ext>
            </a:extLst>
          </p:cNvPr>
          <p:cNvSpPr>
            <a:spLocks noGrp="1"/>
          </p:cNvSpPr>
          <p:nvPr>
            <p:ph type="ftr" sz="quarter" idx="11"/>
          </p:nvPr>
        </p:nvSpPr>
        <p:spPr/>
        <p:txBody>
          <a:bodyPr/>
          <a:lstStyle/>
          <a:p>
            <a:r>
              <a:rPr lang="en-GB"/>
              <a:t>GB, HSL beam dynamics meeting - 27/10/2022</a:t>
            </a:r>
          </a:p>
        </p:txBody>
      </p:sp>
    </p:spTree>
    <p:extLst>
      <p:ext uri="{BB962C8B-B14F-4D97-AF65-F5344CB8AC3E}">
        <p14:creationId xmlns:p14="http://schemas.microsoft.com/office/powerpoint/2010/main" val="32916829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F9F0349-3B06-807B-B444-B00AE2C9229F}"/>
              </a:ext>
            </a:extLst>
          </p:cNvPr>
          <p:cNvGrpSpPr/>
          <p:nvPr/>
        </p:nvGrpSpPr>
        <p:grpSpPr>
          <a:xfrm>
            <a:off x="1004878" y="1463787"/>
            <a:ext cx="9600000" cy="2665581"/>
            <a:chOff x="832862" y="630868"/>
            <a:chExt cx="9600000" cy="2665581"/>
          </a:xfrm>
        </p:grpSpPr>
        <p:pic>
          <p:nvPicPr>
            <p:cNvPr id="3" name="Picture 2">
              <a:extLst>
                <a:ext uri="{FF2B5EF4-FFF2-40B4-BE49-F238E27FC236}">
                  <a16:creationId xmlns:a16="http://schemas.microsoft.com/office/drawing/2014/main" id="{9211CB2D-DEF6-0A16-6E51-9F315C483364}"/>
                </a:ext>
              </a:extLst>
            </p:cNvPr>
            <p:cNvPicPr>
              <a:picLocks noChangeAspect="1"/>
            </p:cNvPicPr>
            <p:nvPr/>
          </p:nvPicPr>
          <p:blipFill rotWithShape="1">
            <a:blip r:embed="rId2">
              <a:extLst>
                <a:ext uri="{28A0092B-C50C-407E-A947-70E740481C1C}">
                  <a14:useLocalDpi xmlns:a14="http://schemas.microsoft.com/office/drawing/2010/main" val="0"/>
                </a:ext>
              </a:extLst>
            </a:blip>
            <a:srcRect t="61127"/>
            <a:stretch/>
          </p:blipFill>
          <p:spPr>
            <a:xfrm>
              <a:off x="832862" y="630868"/>
              <a:ext cx="9600000" cy="2665581"/>
            </a:xfrm>
            <a:prstGeom prst="rect">
              <a:avLst/>
            </a:prstGeom>
          </p:spPr>
        </p:pic>
        <p:sp>
          <p:nvSpPr>
            <p:cNvPr id="4" name="Rectangle 3">
              <a:extLst>
                <a:ext uri="{FF2B5EF4-FFF2-40B4-BE49-F238E27FC236}">
                  <a16:creationId xmlns:a16="http://schemas.microsoft.com/office/drawing/2014/main" id="{C74AA1FF-5448-1F72-CC5A-DFE22D7057A4}"/>
                </a:ext>
              </a:extLst>
            </p:cNvPr>
            <p:cNvSpPr/>
            <p:nvPr/>
          </p:nvSpPr>
          <p:spPr>
            <a:xfrm>
              <a:off x="2238206" y="1216058"/>
              <a:ext cx="122687" cy="12914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D379B216-DB45-D7A0-F085-24F5A8DB6972}"/>
                </a:ext>
              </a:extLst>
            </p:cNvPr>
            <p:cNvSpPr txBox="1"/>
            <p:nvPr/>
          </p:nvSpPr>
          <p:spPr>
            <a:xfrm>
              <a:off x="2422827" y="1031392"/>
              <a:ext cx="867266" cy="369332"/>
            </a:xfrm>
            <a:prstGeom prst="rect">
              <a:avLst/>
            </a:prstGeom>
            <a:noFill/>
          </p:spPr>
          <p:txBody>
            <a:bodyPr wrap="square" rtlCol="0">
              <a:spAutoFit/>
            </a:bodyPr>
            <a:lstStyle/>
            <a:p>
              <a:r>
                <a:rPr lang="en-US" dirty="0"/>
                <a:t>slit</a:t>
              </a:r>
              <a:endParaRPr lang="en-GB" dirty="0"/>
            </a:p>
          </p:txBody>
        </p:sp>
        <p:sp>
          <p:nvSpPr>
            <p:cNvPr id="6" name="Rectangle 5">
              <a:extLst>
                <a:ext uri="{FF2B5EF4-FFF2-40B4-BE49-F238E27FC236}">
                  <a16:creationId xmlns:a16="http://schemas.microsoft.com/office/drawing/2014/main" id="{9043634B-E2D0-E545-D64F-C76CDE865BA1}"/>
                </a:ext>
              </a:extLst>
            </p:cNvPr>
            <p:cNvSpPr/>
            <p:nvPr/>
          </p:nvSpPr>
          <p:spPr>
            <a:xfrm>
              <a:off x="4468305" y="1132395"/>
              <a:ext cx="122687" cy="12914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32A552DA-736B-C09D-3666-DC1D2BC3E4AF}"/>
                </a:ext>
              </a:extLst>
            </p:cNvPr>
            <p:cNvSpPr txBox="1"/>
            <p:nvPr/>
          </p:nvSpPr>
          <p:spPr>
            <a:xfrm>
              <a:off x="4299650" y="743030"/>
              <a:ext cx="800251" cy="276999"/>
            </a:xfrm>
            <a:prstGeom prst="rect">
              <a:avLst/>
            </a:prstGeom>
            <a:noFill/>
          </p:spPr>
          <p:txBody>
            <a:bodyPr wrap="square" rtlCol="0">
              <a:spAutoFit/>
            </a:bodyPr>
            <a:lstStyle/>
            <a:p>
              <a:r>
                <a:rPr lang="en-US" sz="1200" dirty="0"/>
                <a:t>EM SEM</a:t>
              </a:r>
              <a:endParaRPr lang="en-GB" sz="1200" dirty="0"/>
            </a:p>
          </p:txBody>
        </p:sp>
        <p:sp>
          <p:nvSpPr>
            <p:cNvPr id="8" name="Rectangle 7">
              <a:extLst>
                <a:ext uri="{FF2B5EF4-FFF2-40B4-BE49-F238E27FC236}">
                  <a16:creationId xmlns:a16="http://schemas.microsoft.com/office/drawing/2014/main" id="{0E190255-59C9-3288-1F88-FB47E0EA38A6}"/>
                </a:ext>
              </a:extLst>
            </p:cNvPr>
            <p:cNvSpPr/>
            <p:nvPr/>
          </p:nvSpPr>
          <p:spPr>
            <a:xfrm>
              <a:off x="9892450" y="1128093"/>
              <a:ext cx="122687" cy="12914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270CDE26-3703-5CAA-41CD-99C41CAF9A05}"/>
                </a:ext>
              </a:extLst>
            </p:cNvPr>
            <p:cNvSpPr txBox="1"/>
            <p:nvPr/>
          </p:nvSpPr>
          <p:spPr>
            <a:xfrm>
              <a:off x="8882893" y="743030"/>
              <a:ext cx="1150070" cy="307777"/>
            </a:xfrm>
            <a:prstGeom prst="rect">
              <a:avLst/>
            </a:prstGeom>
            <a:noFill/>
          </p:spPr>
          <p:txBody>
            <a:bodyPr wrap="square" rtlCol="0">
              <a:spAutoFit/>
            </a:bodyPr>
            <a:lstStyle/>
            <a:p>
              <a:r>
                <a:rPr lang="en-US" sz="1400" dirty="0"/>
                <a:t>Spectro SEM</a:t>
              </a:r>
              <a:endParaRPr lang="en-GB" sz="1400" dirty="0"/>
            </a:p>
          </p:txBody>
        </p:sp>
      </p:grpSp>
      <p:sp>
        <p:nvSpPr>
          <p:cNvPr id="10" name="Footer Placeholder 9">
            <a:extLst>
              <a:ext uri="{FF2B5EF4-FFF2-40B4-BE49-F238E27FC236}">
                <a16:creationId xmlns:a16="http://schemas.microsoft.com/office/drawing/2014/main" id="{24EA70F6-4B62-EB6E-D71F-FA3D01E66821}"/>
              </a:ext>
            </a:extLst>
          </p:cNvPr>
          <p:cNvSpPr>
            <a:spLocks noGrp="1"/>
          </p:cNvSpPr>
          <p:nvPr>
            <p:ph type="ftr" sz="quarter" idx="11"/>
          </p:nvPr>
        </p:nvSpPr>
        <p:spPr/>
        <p:txBody>
          <a:bodyPr/>
          <a:lstStyle/>
          <a:p>
            <a:r>
              <a:rPr lang="en-GB"/>
              <a:t>GB, HSL beam dynamics meeting - 27/10/2022</a:t>
            </a:r>
          </a:p>
        </p:txBody>
      </p:sp>
      <p:sp>
        <p:nvSpPr>
          <p:cNvPr id="11" name="TextBox 10">
            <a:extLst>
              <a:ext uri="{FF2B5EF4-FFF2-40B4-BE49-F238E27FC236}">
                <a16:creationId xmlns:a16="http://schemas.microsoft.com/office/drawing/2014/main" id="{C690B805-4771-AD53-09B2-110C338B0063}"/>
              </a:ext>
            </a:extLst>
          </p:cNvPr>
          <p:cNvSpPr txBox="1"/>
          <p:nvPr/>
        </p:nvSpPr>
        <p:spPr>
          <a:xfrm>
            <a:off x="1711105" y="4572000"/>
            <a:ext cx="8493874" cy="1477328"/>
          </a:xfrm>
          <a:prstGeom prst="rect">
            <a:avLst/>
          </a:prstGeom>
          <a:noFill/>
        </p:spPr>
        <p:txBody>
          <a:bodyPr wrap="square" rtlCol="0">
            <a:spAutoFit/>
          </a:bodyPr>
          <a:lstStyle/>
          <a:p>
            <a:pPr marL="285750" indent="-285750">
              <a:buFontTx/>
              <a:buChar char="-"/>
            </a:pPr>
            <a:r>
              <a:rPr lang="en-US" dirty="0"/>
              <a:t>have ~zero beam losses before the slit for representative transverse measurements </a:t>
            </a:r>
          </a:p>
          <a:p>
            <a:pPr marL="285750" indent="-285750">
              <a:buFontTx/>
              <a:buChar char="-"/>
            </a:pPr>
            <a:r>
              <a:rPr lang="en-US" dirty="0"/>
              <a:t>allow sufficient distance between EM slit and SEM </a:t>
            </a:r>
          </a:p>
          <a:p>
            <a:pPr marL="285750" indent="-285750">
              <a:buFontTx/>
              <a:buChar char="-"/>
            </a:pPr>
            <a:r>
              <a:rPr lang="en-US" dirty="0"/>
              <a:t>transport the beam at the end of the spectrometer line with good resolution for longitudinal measurements  </a:t>
            </a:r>
          </a:p>
          <a:p>
            <a:endParaRPr lang="en-GB" dirty="0"/>
          </a:p>
        </p:txBody>
      </p:sp>
      <p:sp>
        <p:nvSpPr>
          <p:cNvPr id="12" name="TextBox 11">
            <a:extLst>
              <a:ext uri="{FF2B5EF4-FFF2-40B4-BE49-F238E27FC236}">
                <a16:creationId xmlns:a16="http://schemas.microsoft.com/office/drawing/2014/main" id="{9E744D97-39A1-F8F7-C91F-6EE46DEF0CEF}"/>
              </a:ext>
            </a:extLst>
          </p:cNvPr>
          <p:cNvSpPr txBox="1"/>
          <p:nvPr/>
        </p:nvSpPr>
        <p:spPr>
          <a:xfrm>
            <a:off x="1222218" y="298764"/>
            <a:ext cx="9382660" cy="923330"/>
          </a:xfrm>
          <a:prstGeom prst="rect">
            <a:avLst/>
          </a:prstGeom>
          <a:noFill/>
        </p:spPr>
        <p:txBody>
          <a:bodyPr wrap="square" rtlCol="0">
            <a:spAutoFit/>
          </a:bodyPr>
          <a:lstStyle/>
          <a:p>
            <a:r>
              <a:rPr lang="en-US" dirty="0"/>
              <a:t>2020 design under tight budget (</a:t>
            </a:r>
            <a:r>
              <a:rPr lang="en-US" sz="1800" dirty="0"/>
              <a:t>Re-use various and sundry items from 2013 test benches where still available (instrumentation, supports, chambers </a:t>
            </a:r>
            <a:r>
              <a:rPr lang="en-US" sz="1800" dirty="0" err="1"/>
              <a:t>etc</a:t>
            </a:r>
            <a:r>
              <a:rPr lang="en-US" sz="1800" dirty="0"/>
              <a:t>) </a:t>
            </a:r>
            <a:endParaRPr lang="en-GB" sz="1800" dirty="0"/>
          </a:p>
          <a:p>
            <a:endParaRPr lang="en-GB" dirty="0"/>
          </a:p>
        </p:txBody>
      </p:sp>
    </p:spTree>
    <p:extLst>
      <p:ext uri="{BB962C8B-B14F-4D97-AF65-F5344CB8AC3E}">
        <p14:creationId xmlns:p14="http://schemas.microsoft.com/office/powerpoint/2010/main" val="40003757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FFE8FF-CB8C-2816-F6A6-56169B82E994}"/>
              </a:ext>
            </a:extLst>
          </p:cNvPr>
          <p:cNvPicPr>
            <a:picLocks noChangeAspect="1"/>
          </p:cNvPicPr>
          <p:nvPr/>
        </p:nvPicPr>
        <p:blipFill>
          <a:blip r:embed="rId2"/>
          <a:stretch>
            <a:fillRect/>
          </a:stretch>
        </p:blipFill>
        <p:spPr>
          <a:xfrm>
            <a:off x="475487" y="1690688"/>
            <a:ext cx="11011281" cy="2065723"/>
          </a:xfrm>
          <a:prstGeom prst="rect">
            <a:avLst/>
          </a:prstGeom>
        </p:spPr>
      </p:pic>
      <p:sp>
        <p:nvSpPr>
          <p:cNvPr id="3" name="Title 1">
            <a:extLst>
              <a:ext uri="{FF2B5EF4-FFF2-40B4-BE49-F238E27FC236}">
                <a16:creationId xmlns:a16="http://schemas.microsoft.com/office/drawing/2014/main" id="{6D9FB12A-7013-EDD2-44A8-6D7A28D7E313}"/>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General Schedule to end 2023 </a:t>
            </a:r>
          </a:p>
        </p:txBody>
      </p:sp>
      <p:sp>
        <p:nvSpPr>
          <p:cNvPr id="4" name="TextBox 3">
            <a:extLst>
              <a:ext uri="{FF2B5EF4-FFF2-40B4-BE49-F238E27FC236}">
                <a16:creationId xmlns:a16="http://schemas.microsoft.com/office/drawing/2014/main" id="{FA96C0A5-BB51-447B-F852-48373E4FAD22}"/>
              </a:ext>
            </a:extLst>
          </p:cNvPr>
          <p:cNvSpPr txBox="1"/>
          <p:nvPr/>
        </p:nvSpPr>
        <p:spPr>
          <a:xfrm>
            <a:off x="742384" y="4526733"/>
            <a:ext cx="9886384" cy="1200329"/>
          </a:xfrm>
          <a:prstGeom prst="rect">
            <a:avLst/>
          </a:prstGeom>
          <a:noFill/>
        </p:spPr>
        <p:txBody>
          <a:bodyPr wrap="square" rtlCol="0">
            <a:spAutoFit/>
          </a:bodyPr>
          <a:lstStyle/>
          <a:p>
            <a:r>
              <a:rPr lang="en-GB" dirty="0">
                <a:effectLst/>
                <a:latin typeface="Arial" panose="020B0604020202020204" pitchFamily="34" charset="0"/>
              </a:rPr>
              <a:t>The test stand is in the installation phase. No powering of equipment yet</a:t>
            </a:r>
          </a:p>
          <a:p>
            <a:r>
              <a:rPr lang="en-GB" dirty="0">
                <a:effectLst/>
                <a:latin typeface="Arial" panose="020B0604020202020204" pitchFamily="34" charset="0"/>
              </a:rPr>
              <a:t>Electrical inspections for equipment before switching on</a:t>
            </a:r>
            <a:endParaRPr lang="en-GB" dirty="0">
              <a:latin typeface="Arial" panose="020B0604020202020204" pitchFamily="34" charset="0"/>
            </a:endParaRPr>
          </a:p>
          <a:p>
            <a:r>
              <a:rPr lang="en-GB" dirty="0">
                <a:latin typeface="Arial" panose="020B0604020202020204" pitchFamily="34" charset="0"/>
              </a:rPr>
              <a:t>RFQ assembly to start mid-November (~2 weeks delay)</a:t>
            </a:r>
          </a:p>
          <a:p>
            <a:r>
              <a:rPr lang="en-GB" dirty="0">
                <a:latin typeface="Arial" panose="020B0604020202020204" pitchFamily="34" charset="0"/>
              </a:rPr>
              <a:t>Beam commissioning to start in July 2023 for 3 months </a:t>
            </a:r>
          </a:p>
        </p:txBody>
      </p:sp>
      <p:sp>
        <p:nvSpPr>
          <p:cNvPr id="5" name="Footer Placeholder 4">
            <a:extLst>
              <a:ext uri="{FF2B5EF4-FFF2-40B4-BE49-F238E27FC236}">
                <a16:creationId xmlns:a16="http://schemas.microsoft.com/office/drawing/2014/main" id="{FEC807C3-479D-EF49-D36F-0B79AD5B8F66}"/>
              </a:ext>
            </a:extLst>
          </p:cNvPr>
          <p:cNvSpPr>
            <a:spLocks noGrp="1"/>
          </p:cNvSpPr>
          <p:nvPr>
            <p:ph type="ftr" sz="quarter" idx="11"/>
          </p:nvPr>
        </p:nvSpPr>
        <p:spPr/>
        <p:txBody>
          <a:bodyPr/>
          <a:lstStyle/>
          <a:p>
            <a:r>
              <a:rPr lang="en-GB"/>
              <a:t>GB, HSL beam dynamics meeting - 27/10/2022</a:t>
            </a:r>
          </a:p>
        </p:txBody>
      </p:sp>
    </p:spTree>
    <p:extLst>
      <p:ext uri="{BB962C8B-B14F-4D97-AF65-F5344CB8AC3E}">
        <p14:creationId xmlns:p14="http://schemas.microsoft.com/office/powerpoint/2010/main" val="1834799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chart&#10;&#10;Description automatically generated">
            <a:extLst>
              <a:ext uri="{FF2B5EF4-FFF2-40B4-BE49-F238E27FC236}">
                <a16:creationId xmlns:a16="http://schemas.microsoft.com/office/drawing/2014/main" id="{1A6C48E6-F754-DD5B-0F39-A05FA2A5F2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95228" y="2210180"/>
            <a:ext cx="4740420" cy="3163378"/>
          </a:xfrm>
          <a:prstGeom prst="rect">
            <a:avLst/>
          </a:prstGeom>
        </p:spPr>
      </p:pic>
      <p:sp>
        <p:nvSpPr>
          <p:cNvPr id="7" name="TextBox 6">
            <a:extLst>
              <a:ext uri="{FF2B5EF4-FFF2-40B4-BE49-F238E27FC236}">
                <a16:creationId xmlns:a16="http://schemas.microsoft.com/office/drawing/2014/main" id="{8D29D3EE-CB52-2B9B-CBFE-46E16301A3AE}"/>
              </a:ext>
            </a:extLst>
          </p:cNvPr>
          <p:cNvSpPr txBox="1"/>
          <p:nvPr/>
        </p:nvSpPr>
        <p:spPr>
          <a:xfrm>
            <a:off x="1057780" y="838899"/>
            <a:ext cx="9230158" cy="646331"/>
          </a:xfrm>
          <a:prstGeom prst="rect">
            <a:avLst/>
          </a:prstGeom>
          <a:noFill/>
        </p:spPr>
        <p:txBody>
          <a:bodyPr wrap="square" rtlCol="0">
            <a:spAutoFit/>
          </a:bodyPr>
          <a:lstStyle/>
          <a:p>
            <a:r>
              <a:rPr lang="en-US" dirty="0"/>
              <a:t>~ 3 weeks of measurement in parallel to RF conditioning, commissioning/debugging of diagnostics, interlocks, powering  </a:t>
            </a:r>
            <a:endParaRPr lang="en-GB" dirty="0"/>
          </a:p>
        </p:txBody>
      </p:sp>
      <p:sp>
        <p:nvSpPr>
          <p:cNvPr id="12" name="TextBox 11">
            <a:extLst>
              <a:ext uri="{FF2B5EF4-FFF2-40B4-BE49-F238E27FC236}">
                <a16:creationId xmlns:a16="http://schemas.microsoft.com/office/drawing/2014/main" id="{132623AE-7FA7-37C0-193E-3591445F739D}"/>
              </a:ext>
            </a:extLst>
          </p:cNvPr>
          <p:cNvSpPr txBox="1"/>
          <p:nvPr/>
        </p:nvSpPr>
        <p:spPr>
          <a:xfrm>
            <a:off x="850535" y="5583658"/>
            <a:ext cx="9942953" cy="830997"/>
          </a:xfrm>
          <a:prstGeom prst="rect">
            <a:avLst/>
          </a:prstGeom>
          <a:noFill/>
        </p:spPr>
        <p:txBody>
          <a:bodyPr wrap="square" rtlCol="0">
            <a:spAutoFit/>
          </a:bodyPr>
          <a:lstStyle/>
          <a:p>
            <a:r>
              <a:rPr lang="en-GB" sz="1600" b="1" dirty="0">
                <a:latin typeface="courier"/>
              </a:rPr>
              <a:t>Tuesday 02-Apr-2013 DAY “</a:t>
            </a:r>
            <a:r>
              <a:rPr lang="en-GB" sz="1600" dirty="0">
                <a:latin typeface="courier"/>
              </a:rPr>
              <a:t>Today the RFQ operation is stopped. </a:t>
            </a:r>
            <a:br>
              <a:rPr lang="en-GB" sz="1600" dirty="0">
                <a:latin typeface="courier"/>
              </a:rPr>
            </a:br>
            <a:r>
              <a:rPr lang="en-GB" sz="1600" dirty="0">
                <a:latin typeface="courier"/>
              </a:rPr>
              <a:t>The Diagnostic line is being prepared to be moved to its new location after the MEBT line”</a:t>
            </a:r>
            <a:endParaRPr lang="en-GB" sz="1600" dirty="0"/>
          </a:p>
        </p:txBody>
      </p:sp>
      <p:sp>
        <p:nvSpPr>
          <p:cNvPr id="14" name="TextBox 13">
            <a:extLst>
              <a:ext uri="{FF2B5EF4-FFF2-40B4-BE49-F238E27FC236}">
                <a16:creationId xmlns:a16="http://schemas.microsoft.com/office/drawing/2014/main" id="{C0484B90-500E-0417-82C0-4C784B757133}"/>
              </a:ext>
            </a:extLst>
          </p:cNvPr>
          <p:cNvSpPr txBox="1"/>
          <p:nvPr/>
        </p:nvSpPr>
        <p:spPr>
          <a:xfrm>
            <a:off x="914400" y="195672"/>
            <a:ext cx="5287224" cy="369332"/>
          </a:xfrm>
          <a:prstGeom prst="rect">
            <a:avLst/>
          </a:prstGeom>
          <a:noFill/>
        </p:spPr>
        <p:txBody>
          <a:bodyPr wrap="square" rtlCol="0">
            <a:spAutoFit/>
          </a:bodyPr>
          <a:lstStyle/>
          <a:p>
            <a:r>
              <a:rPr lang="en-US" dirty="0"/>
              <a:t>Back in 2013: RFQ1 commissioning</a:t>
            </a:r>
            <a:endParaRPr lang="en-GB" dirty="0"/>
          </a:p>
        </p:txBody>
      </p:sp>
      <p:sp>
        <p:nvSpPr>
          <p:cNvPr id="16" name="TextBox 15">
            <a:extLst>
              <a:ext uri="{FF2B5EF4-FFF2-40B4-BE49-F238E27FC236}">
                <a16:creationId xmlns:a16="http://schemas.microsoft.com/office/drawing/2014/main" id="{EB1DDD33-EE7D-77B8-91A1-16293B2D2531}"/>
              </a:ext>
            </a:extLst>
          </p:cNvPr>
          <p:cNvSpPr txBox="1"/>
          <p:nvPr/>
        </p:nvSpPr>
        <p:spPr>
          <a:xfrm>
            <a:off x="7181345" y="1815414"/>
            <a:ext cx="5968423" cy="369332"/>
          </a:xfrm>
          <a:prstGeom prst="rect">
            <a:avLst/>
          </a:prstGeom>
          <a:noFill/>
        </p:spPr>
        <p:txBody>
          <a:bodyPr wrap="square">
            <a:spAutoFit/>
          </a:bodyPr>
          <a:lstStyle/>
          <a:p>
            <a:r>
              <a:rPr lang="en-GB" b="1" dirty="0">
                <a:latin typeface="courier"/>
              </a:rPr>
              <a:t>[Wednesday 13-Mar-2013 DAY] </a:t>
            </a:r>
            <a:endParaRPr lang="en-GB" dirty="0"/>
          </a:p>
        </p:txBody>
      </p:sp>
      <p:sp>
        <p:nvSpPr>
          <p:cNvPr id="17" name="TextBox 16">
            <a:extLst>
              <a:ext uri="{FF2B5EF4-FFF2-40B4-BE49-F238E27FC236}">
                <a16:creationId xmlns:a16="http://schemas.microsoft.com/office/drawing/2014/main" id="{E124E7C7-CABC-ED35-9958-6E54DD7DCA01}"/>
              </a:ext>
            </a:extLst>
          </p:cNvPr>
          <p:cNvSpPr txBox="1"/>
          <p:nvPr/>
        </p:nvSpPr>
        <p:spPr>
          <a:xfrm>
            <a:off x="8344840" y="1567741"/>
            <a:ext cx="2743200" cy="369332"/>
          </a:xfrm>
          <a:prstGeom prst="rect">
            <a:avLst/>
          </a:prstGeom>
          <a:noFill/>
        </p:spPr>
        <p:txBody>
          <a:bodyPr wrap="square" rtlCol="0">
            <a:spAutoFit/>
          </a:bodyPr>
          <a:lstStyle/>
          <a:p>
            <a:r>
              <a:rPr lang="en-US" dirty="0"/>
              <a:t>First 3MeV beam</a:t>
            </a:r>
            <a:endParaRPr lang="en-GB" dirty="0"/>
          </a:p>
        </p:txBody>
      </p:sp>
      <p:sp>
        <p:nvSpPr>
          <p:cNvPr id="19" name="TextBox 18">
            <a:extLst>
              <a:ext uri="{FF2B5EF4-FFF2-40B4-BE49-F238E27FC236}">
                <a16:creationId xmlns:a16="http://schemas.microsoft.com/office/drawing/2014/main" id="{33F69D3E-41F4-F5BB-C014-7A848B9761D5}"/>
              </a:ext>
            </a:extLst>
          </p:cNvPr>
          <p:cNvSpPr txBox="1"/>
          <p:nvPr/>
        </p:nvSpPr>
        <p:spPr>
          <a:xfrm>
            <a:off x="6946869" y="6255423"/>
            <a:ext cx="3606368" cy="369332"/>
          </a:xfrm>
          <a:prstGeom prst="rect">
            <a:avLst/>
          </a:prstGeom>
          <a:noFill/>
        </p:spPr>
        <p:txBody>
          <a:bodyPr wrap="square" rtlCol="0">
            <a:spAutoFit/>
          </a:bodyPr>
          <a:lstStyle/>
          <a:p>
            <a:r>
              <a:rPr lang="en-GB" dirty="0">
                <a:hlinkClick r:id="rId3"/>
              </a:rPr>
              <a:t>CERN-ACC-2013-0259</a:t>
            </a:r>
            <a:endParaRPr lang="en-GB" dirty="0"/>
          </a:p>
        </p:txBody>
      </p:sp>
      <p:sp>
        <p:nvSpPr>
          <p:cNvPr id="22" name="TextBox 21">
            <a:extLst>
              <a:ext uri="{FF2B5EF4-FFF2-40B4-BE49-F238E27FC236}">
                <a16:creationId xmlns:a16="http://schemas.microsoft.com/office/drawing/2014/main" id="{CCC2386F-489F-B78F-2E7F-0E7CF32DEBE7}"/>
              </a:ext>
            </a:extLst>
          </p:cNvPr>
          <p:cNvSpPr txBox="1"/>
          <p:nvPr/>
        </p:nvSpPr>
        <p:spPr>
          <a:xfrm>
            <a:off x="5102903" y="6262218"/>
            <a:ext cx="1603715" cy="400110"/>
          </a:xfrm>
          <a:prstGeom prst="rect">
            <a:avLst/>
          </a:prstGeom>
          <a:noFill/>
        </p:spPr>
        <p:txBody>
          <a:bodyPr wrap="square" rtlCol="0">
            <a:spAutoFit/>
          </a:bodyPr>
          <a:lstStyle/>
          <a:p>
            <a:r>
              <a:rPr lang="en-US" sz="2000" dirty="0"/>
              <a:t>Final report:</a:t>
            </a:r>
            <a:endParaRPr lang="en-GB" sz="2000" dirty="0"/>
          </a:p>
        </p:txBody>
      </p:sp>
      <p:sp>
        <p:nvSpPr>
          <p:cNvPr id="23" name="TextBox 22">
            <a:extLst>
              <a:ext uri="{FF2B5EF4-FFF2-40B4-BE49-F238E27FC236}">
                <a16:creationId xmlns:a16="http://schemas.microsoft.com/office/drawing/2014/main" id="{5B6DE03B-F012-F5E0-AFF8-107179FB18A5}"/>
              </a:ext>
            </a:extLst>
          </p:cNvPr>
          <p:cNvSpPr txBox="1"/>
          <p:nvPr/>
        </p:nvSpPr>
        <p:spPr>
          <a:xfrm>
            <a:off x="502685" y="2484122"/>
            <a:ext cx="5837019" cy="1477328"/>
          </a:xfrm>
          <a:prstGeom prst="rect">
            <a:avLst/>
          </a:prstGeom>
          <a:noFill/>
        </p:spPr>
        <p:txBody>
          <a:bodyPr wrap="square" rtlCol="0">
            <a:spAutoFit/>
          </a:bodyPr>
          <a:lstStyle/>
          <a:p>
            <a:pPr marL="285750" indent="-285750">
              <a:buFont typeface="Wingdings" panose="05000000000000000000" pitchFamily="2" charset="2"/>
              <a:buChar char="§"/>
            </a:pPr>
            <a:r>
              <a:rPr lang="en-US" dirty="0"/>
              <a:t>19/02/2013 RF conditioning start, </a:t>
            </a:r>
          </a:p>
          <a:p>
            <a:pPr marL="285750" indent="-285750">
              <a:buFont typeface="Wingdings" panose="05000000000000000000" pitchFamily="2" charset="2"/>
              <a:buChar char="§"/>
            </a:pPr>
            <a:r>
              <a:rPr lang="en-US" dirty="0"/>
              <a:t>07/03  RFQ connection, </a:t>
            </a:r>
          </a:p>
          <a:p>
            <a:pPr marL="285750" indent="-285750">
              <a:buFont typeface="Wingdings" panose="05000000000000000000" pitchFamily="2" charset="2"/>
              <a:buChar char="§"/>
            </a:pPr>
            <a:r>
              <a:rPr lang="en-US" dirty="0"/>
              <a:t>13/03 first beam through RFQ with 75% transmission, </a:t>
            </a:r>
          </a:p>
          <a:p>
            <a:pPr marL="285750" indent="-285750">
              <a:buFont typeface="Wingdings" panose="05000000000000000000" pitchFamily="2" charset="2"/>
              <a:buChar char="§"/>
            </a:pPr>
            <a:r>
              <a:rPr lang="en-US" dirty="0"/>
              <a:t>3 weeks RFQ commissioning (stage1) to first week of April </a:t>
            </a:r>
          </a:p>
          <a:p>
            <a:pPr lvl="1"/>
            <a:r>
              <a:rPr lang="en-US" dirty="0"/>
              <a:t>RFQ+MEBT commissioning to end June </a:t>
            </a:r>
            <a:endParaRPr lang="en-GB" dirty="0"/>
          </a:p>
        </p:txBody>
      </p:sp>
      <p:sp>
        <p:nvSpPr>
          <p:cNvPr id="2" name="Footer Placeholder 1">
            <a:extLst>
              <a:ext uri="{FF2B5EF4-FFF2-40B4-BE49-F238E27FC236}">
                <a16:creationId xmlns:a16="http://schemas.microsoft.com/office/drawing/2014/main" id="{05CE982B-CBCB-BD80-F309-2FDD6711B679}"/>
              </a:ext>
            </a:extLst>
          </p:cNvPr>
          <p:cNvSpPr>
            <a:spLocks noGrp="1"/>
          </p:cNvSpPr>
          <p:nvPr>
            <p:ph type="ftr" sz="quarter" idx="11"/>
          </p:nvPr>
        </p:nvSpPr>
        <p:spPr/>
        <p:txBody>
          <a:bodyPr/>
          <a:lstStyle/>
          <a:p>
            <a:r>
              <a:rPr lang="en-GB"/>
              <a:t>GB, HSL beam dynamics meeting - 27/10/2022</a:t>
            </a:r>
          </a:p>
        </p:txBody>
      </p:sp>
    </p:spTree>
    <p:extLst>
      <p:ext uri="{BB962C8B-B14F-4D97-AF65-F5344CB8AC3E}">
        <p14:creationId xmlns:p14="http://schemas.microsoft.com/office/powerpoint/2010/main" val="23764347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hart, line chart&#10;&#10;Description automatically generated">
            <a:extLst>
              <a:ext uri="{FF2B5EF4-FFF2-40B4-BE49-F238E27FC236}">
                <a16:creationId xmlns:a16="http://schemas.microsoft.com/office/drawing/2014/main" id="{82AFB90B-CD90-F825-6983-02E455B5B4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771" y="118402"/>
            <a:ext cx="3185460" cy="2508563"/>
          </a:xfrm>
          <a:prstGeom prst="rect">
            <a:avLst/>
          </a:prstGeom>
        </p:spPr>
      </p:pic>
      <p:pic>
        <p:nvPicPr>
          <p:cNvPr id="4" name="Picture 3" descr="Chart, line chart&#10;&#10;Description automatically generated">
            <a:extLst>
              <a:ext uri="{FF2B5EF4-FFF2-40B4-BE49-F238E27FC236}">
                <a16:creationId xmlns:a16="http://schemas.microsoft.com/office/drawing/2014/main" id="{57C01BBF-8DCC-1B2D-D685-00DDD724B4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2157" y="1031828"/>
            <a:ext cx="3826593" cy="2917174"/>
          </a:xfrm>
          <a:prstGeom prst="rect">
            <a:avLst/>
          </a:prstGeom>
        </p:spPr>
      </p:pic>
      <p:pic>
        <p:nvPicPr>
          <p:cNvPr id="6" name="Picture 5" descr="Chart&#10;&#10;Description automatically generated">
            <a:extLst>
              <a:ext uri="{FF2B5EF4-FFF2-40B4-BE49-F238E27FC236}">
                <a16:creationId xmlns:a16="http://schemas.microsoft.com/office/drawing/2014/main" id="{D9EA5A52-F252-B6DC-03E5-13811DBC53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79116" y="4098274"/>
            <a:ext cx="3969884" cy="2702575"/>
          </a:xfrm>
          <a:prstGeom prst="rect">
            <a:avLst/>
          </a:prstGeom>
        </p:spPr>
      </p:pic>
      <p:sp>
        <p:nvSpPr>
          <p:cNvPr id="7" name="TextBox 6">
            <a:extLst>
              <a:ext uri="{FF2B5EF4-FFF2-40B4-BE49-F238E27FC236}">
                <a16:creationId xmlns:a16="http://schemas.microsoft.com/office/drawing/2014/main" id="{E5DB3241-FA6C-E04B-A2D1-CAB30C0B1A50}"/>
              </a:ext>
            </a:extLst>
          </p:cNvPr>
          <p:cNvSpPr txBox="1"/>
          <p:nvPr/>
        </p:nvSpPr>
        <p:spPr>
          <a:xfrm>
            <a:off x="582494" y="4231036"/>
            <a:ext cx="4903906" cy="1754326"/>
          </a:xfrm>
          <a:prstGeom prst="rect">
            <a:avLst/>
          </a:prstGeom>
          <a:noFill/>
        </p:spPr>
        <p:txBody>
          <a:bodyPr wrap="square" rtlCol="0">
            <a:spAutoFit/>
          </a:bodyPr>
          <a:lstStyle/>
          <a:p>
            <a:pPr marL="285750" indent="-285750">
              <a:buFont typeface="Wingdings" panose="05000000000000000000" pitchFamily="2" charset="2"/>
              <a:buChar char="§"/>
            </a:pPr>
            <a:r>
              <a:rPr lang="en-GB" dirty="0">
                <a:latin typeface="courier"/>
              </a:rPr>
              <a:t>RFQ transmission scans as a function of amplitude at different LEBT pressures </a:t>
            </a:r>
          </a:p>
          <a:p>
            <a:pPr marL="285750" indent="-285750">
              <a:buFont typeface="Wingdings" panose="05000000000000000000" pitchFamily="2" charset="2"/>
              <a:buChar char="§"/>
            </a:pPr>
            <a:r>
              <a:rPr lang="en-GB" dirty="0">
                <a:latin typeface="courier"/>
              </a:rPr>
              <a:t>Guillotine profile measurements with quad scans </a:t>
            </a:r>
          </a:p>
          <a:p>
            <a:pPr marL="285750" indent="-285750">
              <a:buFont typeface="Wingdings" panose="05000000000000000000" pitchFamily="2" charset="2"/>
              <a:buChar char="§"/>
            </a:pPr>
            <a:r>
              <a:rPr lang="en-GB" dirty="0">
                <a:latin typeface="courier"/>
              </a:rPr>
              <a:t>BPM measurements </a:t>
            </a:r>
          </a:p>
        </p:txBody>
      </p:sp>
      <p:pic>
        <p:nvPicPr>
          <p:cNvPr id="9" name="Picture 8">
            <a:extLst>
              <a:ext uri="{FF2B5EF4-FFF2-40B4-BE49-F238E27FC236}">
                <a16:creationId xmlns:a16="http://schemas.microsoft.com/office/drawing/2014/main" id="{C801A2A3-A5CB-2B79-A370-233F1D749D38}"/>
              </a:ext>
            </a:extLst>
          </p:cNvPr>
          <p:cNvPicPr>
            <a:picLocks noChangeAspect="1"/>
          </p:cNvPicPr>
          <p:nvPr/>
        </p:nvPicPr>
        <p:blipFill>
          <a:blip r:embed="rId5"/>
          <a:stretch>
            <a:fillRect/>
          </a:stretch>
        </p:blipFill>
        <p:spPr>
          <a:xfrm>
            <a:off x="6935676" y="124475"/>
            <a:ext cx="5054855" cy="2496416"/>
          </a:xfrm>
          <a:prstGeom prst="rect">
            <a:avLst/>
          </a:prstGeom>
        </p:spPr>
      </p:pic>
      <p:sp>
        <p:nvSpPr>
          <p:cNvPr id="3" name="Footer Placeholder 2">
            <a:extLst>
              <a:ext uri="{FF2B5EF4-FFF2-40B4-BE49-F238E27FC236}">
                <a16:creationId xmlns:a16="http://schemas.microsoft.com/office/drawing/2014/main" id="{7CAB3541-406F-6DF3-0D39-5336B72DEEBA}"/>
              </a:ext>
            </a:extLst>
          </p:cNvPr>
          <p:cNvSpPr>
            <a:spLocks noGrp="1"/>
          </p:cNvSpPr>
          <p:nvPr>
            <p:ph type="ftr" sz="quarter" idx="11"/>
          </p:nvPr>
        </p:nvSpPr>
        <p:spPr/>
        <p:txBody>
          <a:bodyPr/>
          <a:lstStyle/>
          <a:p>
            <a:r>
              <a:rPr lang="en-GB"/>
              <a:t>GB, HSL beam dynamics meeting - 27/10/2022</a:t>
            </a:r>
          </a:p>
        </p:txBody>
      </p:sp>
    </p:spTree>
    <p:extLst>
      <p:ext uri="{BB962C8B-B14F-4D97-AF65-F5344CB8AC3E}">
        <p14:creationId xmlns:p14="http://schemas.microsoft.com/office/powerpoint/2010/main" val="4087008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4257</TotalTime>
  <Words>827</Words>
  <Application>Microsoft Office PowerPoint</Application>
  <PresentationFormat>Widescreen</PresentationFormat>
  <Paragraphs>129</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Calibri Light</vt:lpstr>
      <vt:lpstr>courier</vt:lpstr>
      <vt:lpstr>Courier New</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Giulia Bellodi</dc:creator>
  <cp:lastModifiedBy>Giulia Bellodi</cp:lastModifiedBy>
  <cp:revision>114</cp:revision>
  <dcterms:created xsi:type="dcterms:W3CDTF">2022-10-24T13:18:04Z</dcterms:created>
  <dcterms:modified xsi:type="dcterms:W3CDTF">2022-10-27T12:35:16Z</dcterms:modified>
</cp:coreProperties>
</file>