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53" r:id="rId3"/>
    <p:sldId id="354" r:id="rId4"/>
    <p:sldId id="290" r:id="rId5"/>
    <p:sldId id="292" r:id="rId6"/>
    <p:sldId id="3925" r:id="rId7"/>
    <p:sldId id="3928" r:id="rId8"/>
    <p:sldId id="348" r:id="rId9"/>
    <p:sldId id="3933" r:id="rId10"/>
    <p:sldId id="3602" r:id="rId11"/>
    <p:sldId id="289" r:id="rId12"/>
    <p:sldId id="294" r:id="rId13"/>
    <p:sldId id="291" r:id="rId14"/>
    <p:sldId id="3728" r:id="rId15"/>
    <p:sldId id="315" r:id="rId16"/>
    <p:sldId id="317" r:id="rId17"/>
    <p:sldId id="352" r:id="rId18"/>
    <p:sldId id="321" r:id="rId19"/>
    <p:sldId id="336" r:id="rId20"/>
    <p:sldId id="263" r:id="rId21"/>
    <p:sldId id="325" r:id="rId22"/>
    <p:sldId id="344" r:id="rId23"/>
    <p:sldId id="3752" r:id="rId24"/>
    <p:sldId id="326" r:id="rId25"/>
    <p:sldId id="3916" r:id="rId26"/>
    <p:sldId id="295" r:id="rId27"/>
    <p:sldId id="303" r:id="rId28"/>
    <p:sldId id="3923" r:id="rId29"/>
    <p:sldId id="3929" r:id="rId30"/>
    <p:sldId id="3932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71" autoAdjust="0"/>
    <p:restoredTop sz="94686"/>
  </p:normalViewPr>
  <p:slideViewPr>
    <p:cSldViewPr snapToObjects="1">
      <p:cViewPr varScale="1">
        <p:scale>
          <a:sx n="118" d="100"/>
          <a:sy n="118" d="100"/>
        </p:scale>
        <p:origin x="126" y="2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4">
            <a:extLst>
              <a:ext uri="{FF2B5EF4-FFF2-40B4-BE49-F238E27FC236}">
                <a16:creationId xmlns:a16="http://schemas.microsoft.com/office/drawing/2014/main" id="{64DA5422-B019-E2C5-D23D-17F6AFC60D9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B98D27C8-D8C4-5D90-2305-7DB04AFF9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12C63ED0-CA73-BEDB-CAD5-8173E54A7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4">
            <a:extLst>
              <a:ext uri="{FF2B5EF4-FFF2-40B4-BE49-F238E27FC236}">
                <a16:creationId xmlns:a16="http://schemas.microsoft.com/office/drawing/2014/main" id="{FC97AE7A-12A3-06AC-8545-590D20064AB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5">
            <a:extLst>
              <a:ext uri="{FF2B5EF4-FFF2-40B4-BE49-F238E27FC236}">
                <a16:creationId xmlns:a16="http://schemas.microsoft.com/office/drawing/2014/main" id="{B6780A54-733C-CBB9-FB7F-F11974674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5218F898-3F87-3344-9E81-7950C114E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12" Type="http://schemas.openxmlformats.org/officeDocument/2006/relationships/image" Target="../media/image25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9.jpg"/><Relationship Id="rId11" Type="http://schemas.openxmlformats.org/officeDocument/2006/relationships/image" Target="../media/image24.jpe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660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9" y="2960948"/>
            <a:ext cx="11376025" cy="2196244"/>
          </a:xfrm>
        </p:spPr>
        <p:txBody>
          <a:bodyPr/>
          <a:lstStyle/>
          <a:p>
            <a:pPr algn="ctr"/>
            <a:r>
              <a:rPr lang="en-GB" dirty="0"/>
              <a:t>Visit of </a:t>
            </a:r>
            <a:r>
              <a:rPr lang="en-GB" dirty="0" err="1"/>
              <a:t>Dr.</a:t>
            </a:r>
            <a:r>
              <a:rPr lang="en-GB" dirty="0"/>
              <a:t> Geert Noels </a:t>
            </a:r>
            <a:br>
              <a:rPr lang="en-GB" dirty="0"/>
            </a:br>
            <a:br>
              <a:rPr lang="en-GB" sz="1400" dirty="0"/>
            </a:br>
            <a:r>
              <a:rPr lang="en-GB" b="0" dirty="0"/>
              <a:t>Welcome and introduction</a:t>
            </a:r>
            <a:br>
              <a:rPr lang="en-GB" b="0" dirty="0"/>
            </a:br>
            <a:br>
              <a:rPr lang="en-GB" b="0" dirty="0"/>
            </a:br>
            <a:r>
              <a:rPr lang="en-GB" sz="2000" b="0" dirty="0"/>
              <a:t>March 19</a:t>
            </a:r>
            <a:r>
              <a:rPr lang="en-GB" sz="2000" b="0" baseline="30000" dirty="0"/>
              <a:t>st</a:t>
            </a:r>
            <a:r>
              <a:rPr lang="en-GB" sz="2000" b="0" dirty="0"/>
              <a:t>, 2024</a:t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58996-60E3-9209-341B-99D1664BD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2B4818E-8192-6652-9431-A6D8760BFF75}"/>
              </a:ext>
            </a:extLst>
          </p:cNvPr>
          <p:cNvSpPr/>
          <p:nvPr/>
        </p:nvSpPr>
        <p:spPr>
          <a:xfrm>
            <a:off x="263352" y="2564904"/>
            <a:ext cx="1585314" cy="1021666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VSC-BVO</a:t>
            </a:r>
          </a:p>
          <a:p>
            <a:pPr algn="ctr"/>
            <a:r>
              <a:rPr lang="fr-CH" sz="1400" dirty="0"/>
              <a:t>Beam Vacuum </a:t>
            </a:r>
            <a:r>
              <a:rPr lang="fr-CH" sz="1400" dirty="0" err="1"/>
              <a:t>Operation</a:t>
            </a:r>
            <a:endParaRPr lang="fr-CH" sz="1400" dirty="0"/>
          </a:p>
          <a:p>
            <a:pPr algn="ctr"/>
            <a:r>
              <a:rPr lang="fr-CH" sz="1400" dirty="0" err="1"/>
              <a:t>G.Bregliozzi</a:t>
            </a:r>
            <a:endParaRPr lang="en-GB" sz="14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CF223BCE-CC81-1085-41E1-4CB30F51DC87}"/>
              </a:ext>
            </a:extLst>
          </p:cNvPr>
          <p:cNvSpPr/>
          <p:nvPr/>
        </p:nvSpPr>
        <p:spPr>
          <a:xfrm>
            <a:off x="4224930" y="2564904"/>
            <a:ext cx="1703512" cy="1045193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VSC-ICM</a:t>
            </a:r>
          </a:p>
          <a:p>
            <a:pPr algn="ctr"/>
            <a:r>
              <a:rPr lang="fr-CH" sz="1400" dirty="0"/>
              <a:t>Interlock, Control &amp; Monitoring</a:t>
            </a:r>
          </a:p>
          <a:p>
            <a:pPr algn="ctr"/>
            <a:r>
              <a:rPr lang="fr-CH" sz="1400" dirty="0" err="1"/>
              <a:t>G.Pigny</a:t>
            </a:r>
            <a:r>
              <a:rPr lang="fr-CH" sz="1400" dirty="0"/>
              <a:t> </a:t>
            </a:r>
            <a:endParaRPr lang="en-GB" sz="14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5CB5BE1-901E-F419-CB77-E6200538B97D}"/>
              </a:ext>
            </a:extLst>
          </p:cNvPr>
          <p:cNvSpPr/>
          <p:nvPr/>
        </p:nvSpPr>
        <p:spPr>
          <a:xfrm>
            <a:off x="2161378" y="2569452"/>
            <a:ext cx="1703512" cy="1025335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VSC-DLM</a:t>
            </a:r>
          </a:p>
          <a:p>
            <a:pPr algn="ctr"/>
            <a:r>
              <a:rPr lang="fr-CH" sz="1400" dirty="0"/>
              <a:t>Design </a:t>
            </a:r>
            <a:r>
              <a:rPr lang="fr-CH" sz="1400" dirty="0" err="1"/>
              <a:t>Logistics</a:t>
            </a:r>
            <a:r>
              <a:rPr lang="fr-CH" sz="1400" dirty="0"/>
              <a:t> &amp; Methods</a:t>
            </a:r>
          </a:p>
          <a:p>
            <a:pPr algn="ctr"/>
            <a:r>
              <a:rPr lang="fr-CH" sz="1400" dirty="0" err="1"/>
              <a:t>C.Garion</a:t>
            </a:r>
            <a:endParaRPr lang="en-GB" sz="1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3E22345-C942-7CD3-60FC-0E7C9B27C51B}"/>
              </a:ext>
            </a:extLst>
          </p:cNvPr>
          <p:cNvSpPr/>
          <p:nvPr/>
        </p:nvSpPr>
        <p:spPr>
          <a:xfrm>
            <a:off x="6313162" y="2560547"/>
            <a:ext cx="1703511" cy="1045192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VSC-IVO</a:t>
            </a:r>
          </a:p>
          <a:p>
            <a:pPr algn="ctr"/>
            <a:r>
              <a:rPr lang="fr-CH" sz="1400" dirty="0" err="1"/>
              <a:t>Injector</a:t>
            </a:r>
            <a:r>
              <a:rPr lang="fr-CH" sz="1400" dirty="0"/>
              <a:t> Vacuum </a:t>
            </a:r>
            <a:r>
              <a:rPr lang="fr-CH" sz="1400" dirty="0" err="1"/>
              <a:t>Operation</a:t>
            </a:r>
            <a:endParaRPr lang="fr-CH" sz="1400" dirty="0"/>
          </a:p>
          <a:p>
            <a:pPr algn="ctr"/>
            <a:r>
              <a:rPr lang="fr-CH" sz="1400" dirty="0" err="1"/>
              <a:t>J.Ferreira</a:t>
            </a:r>
            <a:endParaRPr lang="en-GB" sz="14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6807447-8851-77F9-156E-E36E722419C3}"/>
              </a:ext>
            </a:extLst>
          </p:cNvPr>
          <p:cNvSpPr/>
          <p:nvPr/>
        </p:nvSpPr>
        <p:spPr>
          <a:xfrm>
            <a:off x="10273601" y="2564904"/>
            <a:ext cx="1703509" cy="989822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VSC-VSM</a:t>
            </a:r>
          </a:p>
          <a:p>
            <a:pPr algn="ctr"/>
            <a:r>
              <a:rPr lang="fr-CH" sz="1400" dirty="0"/>
              <a:t>Vacuum </a:t>
            </a:r>
            <a:r>
              <a:rPr lang="fr-CH" sz="1400" dirty="0" err="1"/>
              <a:t>Studies</a:t>
            </a:r>
            <a:r>
              <a:rPr lang="fr-CH" sz="1400" dirty="0"/>
              <a:t> &amp; </a:t>
            </a:r>
            <a:r>
              <a:rPr lang="fr-CH" sz="1400" dirty="0" err="1"/>
              <a:t>Measurements</a:t>
            </a:r>
            <a:endParaRPr lang="fr-CH" sz="1400" dirty="0"/>
          </a:p>
          <a:p>
            <a:pPr algn="ctr"/>
            <a:r>
              <a:rPr lang="fr-CH" sz="1400" dirty="0" err="1"/>
              <a:t>V.Baglin</a:t>
            </a:r>
            <a:endParaRPr lang="en-GB" sz="1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AE9B252-80B8-B386-1CE4-2D31D05E9CDD}"/>
              </a:ext>
            </a:extLst>
          </p:cNvPr>
          <p:cNvSpPr/>
          <p:nvPr/>
        </p:nvSpPr>
        <p:spPr>
          <a:xfrm>
            <a:off x="8329386" y="2564904"/>
            <a:ext cx="1703511" cy="1021666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TE</a:t>
            </a:r>
            <a:r>
              <a:rPr lang="en-GB" sz="1400" dirty="0"/>
              <a:t>-</a:t>
            </a:r>
            <a:r>
              <a:rPr lang="fr-CH" sz="1400" dirty="0"/>
              <a:t>VSC-SCC</a:t>
            </a:r>
          </a:p>
          <a:p>
            <a:pPr algn="ctr"/>
            <a:r>
              <a:rPr lang="fr-CH" sz="1400" dirty="0"/>
              <a:t>Surface, </a:t>
            </a:r>
            <a:r>
              <a:rPr lang="fr-CH" sz="1400" dirty="0" err="1"/>
              <a:t>Coatings</a:t>
            </a:r>
            <a:r>
              <a:rPr lang="fr-CH" sz="1400" dirty="0"/>
              <a:t> &amp; Chemistry</a:t>
            </a:r>
          </a:p>
          <a:p>
            <a:pPr algn="ctr"/>
            <a:r>
              <a:rPr lang="fr-CH" sz="1400" dirty="0" err="1"/>
              <a:t>M.Taborelli</a:t>
            </a:r>
            <a:endParaRPr lang="en-GB" sz="1400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EB596451-2E72-912C-02CC-0E47155935A0}"/>
              </a:ext>
            </a:extLst>
          </p:cNvPr>
          <p:cNvSpPr/>
          <p:nvPr/>
        </p:nvSpPr>
        <p:spPr>
          <a:xfrm>
            <a:off x="4368946" y="891645"/>
            <a:ext cx="2811760" cy="91440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TE-VSC</a:t>
            </a:r>
          </a:p>
          <a:p>
            <a:pPr algn="ctr"/>
            <a:r>
              <a:rPr lang="fr-CH" sz="1400" dirty="0"/>
              <a:t>Paolo Chiggiato GL</a:t>
            </a:r>
          </a:p>
          <a:p>
            <a:pPr algn="ctr"/>
            <a:r>
              <a:rPr lang="fr-CH" sz="1400" dirty="0"/>
              <a:t>Mauro Taborelli DGL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9BBF483-9A61-E5EA-0C1D-4BB6D48C607E}"/>
              </a:ext>
            </a:extLst>
          </p:cNvPr>
          <p:cNvCxnSpPr>
            <a:stCxn id="17" idx="2"/>
          </p:cNvCxnSpPr>
          <p:nvPr/>
        </p:nvCxnSpPr>
        <p:spPr>
          <a:xfrm>
            <a:off x="5774826" y="1806045"/>
            <a:ext cx="0" cy="3988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6542997-031F-1F7A-390B-3E1FF1CED8A6}"/>
              </a:ext>
            </a:extLst>
          </p:cNvPr>
          <p:cNvCxnSpPr>
            <a:cxnSpLocks/>
          </p:cNvCxnSpPr>
          <p:nvPr/>
        </p:nvCxnSpPr>
        <p:spPr>
          <a:xfrm>
            <a:off x="1056578" y="2204864"/>
            <a:ext cx="99080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0F20814-7ED3-28B0-CCAC-1C6A408EAEDD}"/>
              </a:ext>
            </a:extLst>
          </p:cNvPr>
          <p:cNvCxnSpPr>
            <a:cxnSpLocks/>
          </p:cNvCxnSpPr>
          <p:nvPr/>
        </p:nvCxnSpPr>
        <p:spPr>
          <a:xfrm>
            <a:off x="1056578" y="2204864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0DA005B-D657-5DF1-15F2-31FA08DB25EE}"/>
              </a:ext>
            </a:extLst>
          </p:cNvPr>
          <p:cNvCxnSpPr>
            <a:cxnSpLocks/>
          </p:cNvCxnSpPr>
          <p:nvPr/>
        </p:nvCxnSpPr>
        <p:spPr>
          <a:xfrm>
            <a:off x="3000794" y="2216851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8085B27-2744-3DE6-67AE-2B690619635D}"/>
              </a:ext>
            </a:extLst>
          </p:cNvPr>
          <p:cNvCxnSpPr>
            <a:cxnSpLocks/>
          </p:cNvCxnSpPr>
          <p:nvPr/>
        </p:nvCxnSpPr>
        <p:spPr>
          <a:xfrm>
            <a:off x="5088530" y="2195959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91E2123-0109-5E7F-750F-B46EAB27A2B3}"/>
              </a:ext>
            </a:extLst>
          </p:cNvPr>
          <p:cNvCxnSpPr>
            <a:cxnSpLocks/>
          </p:cNvCxnSpPr>
          <p:nvPr/>
        </p:nvCxnSpPr>
        <p:spPr>
          <a:xfrm>
            <a:off x="7169429" y="2195959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8F058A7-80BB-5830-A76F-2C0921466115}"/>
              </a:ext>
            </a:extLst>
          </p:cNvPr>
          <p:cNvCxnSpPr>
            <a:cxnSpLocks/>
          </p:cNvCxnSpPr>
          <p:nvPr/>
        </p:nvCxnSpPr>
        <p:spPr>
          <a:xfrm>
            <a:off x="9193482" y="2216851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DC8FE98-7ACC-B04E-14C0-0FD7993499C1}"/>
              </a:ext>
            </a:extLst>
          </p:cNvPr>
          <p:cNvCxnSpPr>
            <a:cxnSpLocks/>
          </p:cNvCxnSpPr>
          <p:nvPr/>
        </p:nvCxnSpPr>
        <p:spPr>
          <a:xfrm>
            <a:off x="10964668" y="2204864"/>
            <a:ext cx="0" cy="364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5B2A38E-F761-FFB3-2903-120ED198CF52}"/>
              </a:ext>
            </a:extLst>
          </p:cNvPr>
          <p:cNvSpPr txBox="1"/>
          <p:nvPr/>
        </p:nvSpPr>
        <p:spPr>
          <a:xfrm>
            <a:off x="488812" y="4403797"/>
            <a:ext cx="184249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72 staff members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2AF88D-A99D-C57E-DE58-0B48D286E700}"/>
              </a:ext>
            </a:extLst>
          </p:cNvPr>
          <p:cNvSpPr txBox="1"/>
          <p:nvPr/>
        </p:nvSpPr>
        <p:spPr>
          <a:xfrm>
            <a:off x="409336" y="4620201"/>
            <a:ext cx="5929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around 50 students, trainees, early career graduates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72B439-6C7D-8D6E-0462-9C8E7B4FF233}"/>
              </a:ext>
            </a:extLst>
          </p:cNvPr>
          <p:cNvSpPr txBox="1"/>
          <p:nvPr/>
        </p:nvSpPr>
        <p:spPr>
          <a:xfrm>
            <a:off x="487234" y="5136902"/>
            <a:ext cx="4608512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Payment budget </a:t>
            </a:r>
            <a:r>
              <a:rPr lang="en-GB" dirty="0"/>
              <a:t>in 2023:</a:t>
            </a:r>
          </a:p>
          <a:p>
            <a:pPr algn="l"/>
            <a:endParaRPr lang="en-GB" sz="800" dirty="0"/>
          </a:p>
          <a:p>
            <a:pPr algn="l"/>
            <a:r>
              <a:rPr lang="en-GB" dirty="0"/>
              <a:t>Operational budget: ≈ 5 MCHF</a:t>
            </a:r>
          </a:p>
          <a:p>
            <a:pPr algn="l"/>
            <a:r>
              <a:rPr lang="en-GB" dirty="0"/>
              <a:t>Project budget: ≈ 13 MCHF (mainly HL-LHC)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BA8D9A-DF22-0821-349B-158625BEA715}"/>
              </a:ext>
            </a:extLst>
          </p:cNvPr>
          <p:cNvSpPr txBox="1"/>
          <p:nvPr/>
        </p:nvSpPr>
        <p:spPr>
          <a:xfrm>
            <a:off x="439246" y="3904897"/>
            <a:ext cx="37271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Personnel </a:t>
            </a:r>
            <a:r>
              <a:rPr lang="en-GB" dirty="0"/>
              <a:t>in 2023: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1E8A689-E898-E08D-6FA9-B55E732D3A14}"/>
              </a:ext>
            </a:extLst>
          </p:cNvPr>
          <p:cNvSpPr txBox="1"/>
          <p:nvPr/>
        </p:nvSpPr>
        <p:spPr>
          <a:xfrm>
            <a:off x="6600056" y="4028907"/>
            <a:ext cx="619685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Most important lines of </a:t>
            </a:r>
            <a:r>
              <a:rPr lang="en-GB" b="1" dirty="0">
                <a:solidFill>
                  <a:srgbClr val="FF0000"/>
                </a:solidFill>
              </a:rPr>
              <a:t>expenditure in operation</a:t>
            </a:r>
            <a:r>
              <a:rPr lang="en-GB" dirty="0"/>
              <a:t>:</a:t>
            </a:r>
          </a:p>
          <a:p>
            <a:pPr algn="l"/>
            <a:endParaRPr lang="en-GB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Blanket contracts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Industrial support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CERN internal services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CERN store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Associate member of the personnel.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788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BBB0B4-773A-4B49-83F6-EC0A7A9EB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309EA47-B0A2-463D-96A9-B2C881BEA830}"/>
              </a:ext>
            </a:extLst>
          </p:cNvPr>
          <p:cNvSpPr/>
          <p:nvPr/>
        </p:nvSpPr>
        <p:spPr>
          <a:xfrm>
            <a:off x="1469571" y="982167"/>
            <a:ext cx="9318172" cy="360884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94318F-E3F8-46C4-82E1-618EF9714E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83" b="338"/>
          <a:stretch/>
        </p:blipFill>
        <p:spPr>
          <a:xfrm>
            <a:off x="2666845" y="2181097"/>
            <a:ext cx="2532393" cy="1697902"/>
          </a:xfrm>
          <a:prstGeom prst="rect">
            <a:avLst/>
          </a:prstGeom>
        </p:spPr>
      </p:pic>
      <p:pic>
        <p:nvPicPr>
          <p:cNvPr id="8" name="Immagine 14" descr="C:\Users\Elena\AppData\Local\Microsoft\Windows\INetCache\Content.Word\3 spectrum and simul bigger points.png">
            <a:extLst>
              <a:ext uri="{FF2B5EF4-FFF2-40B4-BE49-F238E27FC236}">
                <a16:creationId xmlns:a16="http://schemas.microsoft.com/office/drawing/2014/main" id="{C2BB0D81-2F81-408D-8803-DDD00CE1DE3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318" y="1839691"/>
            <a:ext cx="2728272" cy="20891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E863B71-EEC6-4B37-A92E-7FBD376491CD}"/>
              </a:ext>
            </a:extLst>
          </p:cNvPr>
          <p:cNvSpPr/>
          <p:nvPr/>
        </p:nvSpPr>
        <p:spPr>
          <a:xfrm>
            <a:off x="5359906" y="2489744"/>
            <a:ext cx="1632858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TE-VSC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5E6BDF-48E5-45BE-A28E-05DC535C3C29}"/>
              </a:ext>
            </a:extLst>
          </p:cNvPr>
          <p:cNvSpPr/>
          <p:nvPr/>
        </p:nvSpPr>
        <p:spPr>
          <a:xfrm>
            <a:off x="5179608" y="403438"/>
            <a:ext cx="1800127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Operation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Maintenance</a:t>
            </a:r>
          </a:p>
          <a:p>
            <a:pPr algn="ctr"/>
            <a:r>
              <a:rPr lang="en-GB" b="1" dirty="0">
                <a:solidFill>
                  <a:schemeClr val="tx1"/>
                </a:solidFill>
              </a:rPr>
              <a:t>Consolidation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E9BCE5BC-B7D4-47FD-8AEC-8330A49C1E6A}"/>
              </a:ext>
            </a:extLst>
          </p:cNvPr>
          <p:cNvSpPr/>
          <p:nvPr/>
        </p:nvSpPr>
        <p:spPr>
          <a:xfrm>
            <a:off x="9696111" y="2482469"/>
            <a:ext cx="1848757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HL-LHC Project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ED7D547-A251-429D-B9F3-B028564C1AF9}"/>
              </a:ext>
            </a:extLst>
          </p:cNvPr>
          <p:cNvSpPr/>
          <p:nvPr/>
        </p:nvSpPr>
        <p:spPr>
          <a:xfrm>
            <a:off x="2634342" y="4330672"/>
            <a:ext cx="1632858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Studies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4B543C29-4871-4049-AA11-962AEBB7C1BB}"/>
              </a:ext>
            </a:extLst>
          </p:cNvPr>
          <p:cNvSpPr/>
          <p:nvPr/>
        </p:nvSpPr>
        <p:spPr>
          <a:xfrm>
            <a:off x="7924800" y="4330672"/>
            <a:ext cx="1632858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picture containing indoor, building, train, truck&#10;&#10;Description automatically generated">
            <a:extLst>
              <a:ext uri="{FF2B5EF4-FFF2-40B4-BE49-F238E27FC236}">
                <a16:creationId xmlns:a16="http://schemas.microsoft.com/office/drawing/2014/main" id="{AE25F431-0876-4BE4-8424-E7B781498B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26" r="-3" b="7051"/>
          <a:stretch/>
        </p:blipFill>
        <p:spPr bwMode="auto">
          <a:xfrm>
            <a:off x="2547254" y="146059"/>
            <a:ext cx="2565048" cy="146440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42DACA-DD81-4B67-ABD3-0C383DB090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041" y="146059"/>
            <a:ext cx="2565048" cy="1464404"/>
          </a:xfrm>
          <a:prstGeom prst="rect">
            <a:avLst/>
          </a:prstGeom>
        </p:spPr>
      </p:pic>
      <p:pic>
        <p:nvPicPr>
          <p:cNvPr id="16" name="Picture 15" descr="A picture containing building, train, sitting, large&#10;&#10;Description automatically generated">
            <a:extLst>
              <a:ext uri="{FF2B5EF4-FFF2-40B4-BE49-F238E27FC236}">
                <a16:creationId xmlns:a16="http://schemas.microsoft.com/office/drawing/2014/main" id="{B2EEFF1E-CA58-4DEA-857A-91E66BC327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238"/>
            <a:ext cx="2340156" cy="1755117"/>
          </a:xfrm>
          <a:prstGeom prst="rect">
            <a:avLst/>
          </a:prstGeom>
        </p:spPr>
      </p:pic>
      <p:pic>
        <p:nvPicPr>
          <p:cNvPr id="17" name="Picture 16" descr="A picture containing strainer, kitchenware, indoor, clock&#10;&#10;Description automatically generated">
            <a:extLst>
              <a:ext uri="{FF2B5EF4-FFF2-40B4-BE49-F238E27FC236}">
                <a16:creationId xmlns:a16="http://schemas.microsoft.com/office/drawing/2014/main" id="{7181BD03-1934-4DD2-AB78-90877A9421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991" y="3754906"/>
            <a:ext cx="2229622" cy="16722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91DF2C2-6E14-4D5E-9094-14FBEBA1D1E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4957"/>
          <a:stretch/>
        </p:blipFill>
        <p:spPr>
          <a:xfrm>
            <a:off x="4666597" y="4019450"/>
            <a:ext cx="2972451" cy="19151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36E1544-3326-46E5-99B3-517D5EAE7EE3}"/>
              </a:ext>
            </a:extLst>
          </p:cNvPr>
          <p:cNvSpPr txBox="1"/>
          <p:nvPr/>
        </p:nvSpPr>
        <p:spPr>
          <a:xfrm>
            <a:off x="4749523" y="5894417"/>
            <a:ext cx="2889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FCC-</a:t>
            </a:r>
            <a:r>
              <a:rPr lang="fr-CH" sz="1200" b="1" i="1" dirty="0" err="1"/>
              <a:t>ee</a:t>
            </a:r>
            <a:r>
              <a:rPr lang="fr-CH" sz="1200" b="1" i="1" dirty="0"/>
              <a:t> </a:t>
            </a:r>
            <a:r>
              <a:rPr lang="fr-CH" sz="1200" b="1" i="1" dirty="0" err="1"/>
              <a:t>photoadsorbers</a:t>
            </a:r>
            <a:r>
              <a:rPr lang="fr-CH" sz="1200" b="1" i="1" dirty="0"/>
              <a:t> </a:t>
            </a:r>
            <a:r>
              <a:rPr lang="fr-CH" sz="1200" b="1" i="1" dirty="0" err="1"/>
              <a:t>positioning</a:t>
            </a:r>
            <a:endParaRPr lang="en-GB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58146F6-13EE-42B4-B7A1-7FFB57C94B2E}"/>
              </a:ext>
            </a:extLst>
          </p:cNvPr>
          <p:cNvSpPr txBox="1"/>
          <p:nvPr/>
        </p:nvSpPr>
        <p:spPr>
          <a:xfrm>
            <a:off x="398395" y="199198"/>
            <a:ext cx="15433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DTL tanks for ESS</a:t>
            </a:r>
            <a:endParaRPr lang="en-GB" sz="1200" b="1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9B55F5B-1B43-4D55-AB5D-5AD95AEE8DA0}"/>
              </a:ext>
            </a:extLst>
          </p:cNvPr>
          <p:cNvSpPr txBox="1"/>
          <p:nvPr/>
        </p:nvSpPr>
        <p:spPr>
          <a:xfrm>
            <a:off x="124368" y="5493738"/>
            <a:ext cx="1817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a-C </a:t>
            </a:r>
            <a:r>
              <a:rPr lang="fr-CH" sz="1200" b="1" i="1" dirty="0" err="1"/>
              <a:t>coated</a:t>
            </a:r>
            <a:r>
              <a:rPr lang="fr-CH" sz="1200" b="1" i="1" dirty="0"/>
              <a:t> RF </a:t>
            </a:r>
            <a:r>
              <a:rPr lang="fr-CH" sz="1200" b="1" i="1" dirty="0" err="1"/>
              <a:t>shield</a:t>
            </a:r>
            <a:r>
              <a:rPr lang="fr-CH" sz="1200" b="1" i="1" dirty="0"/>
              <a:t> of TDI</a:t>
            </a:r>
            <a:endParaRPr lang="en-GB" sz="1200" b="1" i="1" dirty="0"/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id="{D9EE526F-B6F8-47A5-9DA2-D975F301E9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6"/>
          <a:stretch/>
        </p:blipFill>
        <p:spPr bwMode="auto">
          <a:xfrm>
            <a:off x="9836528" y="3650118"/>
            <a:ext cx="2340154" cy="119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>
            <a:extLst>
              <a:ext uri="{FF2B5EF4-FFF2-40B4-BE49-F238E27FC236}">
                <a16:creationId xmlns:a16="http://schemas.microsoft.com/office/drawing/2014/main" id="{57636AC4-62E6-4A04-A871-C214BDC224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34" b="16731"/>
          <a:stretch/>
        </p:blipFill>
        <p:spPr bwMode="auto">
          <a:xfrm>
            <a:off x="9836528" y="5067637"/>
            <a:ext cx="2340154" cy="112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6" descr="Flash Physics: LIGO gravitational waves are not noise, stretching relaxes  white blood cells, India joins ESRF – Physics World">
            <a:extLst>
              <a:ext uri="{FF2B5EF4-FFF2-40B4-BE49-F238E27FC236}">
                <a16:creationId xmlns:a16="http://schemas.microsoft.com/office/drawing/2014/main" id="{844BCD33-7DCE-4EF6-BC2B-B1004681C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9667" y="4623449"/>
            <a:ext cx="1072397" cy="82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D673C6B5-2566-4807-ADDD-5BDA506A4B66}"/>
              </a:ext>
            </a:extLst>
          </p:cNvPr>
          <p:cNvSpPr txBox="1"/>
          <p:nvPr/>
        </p:nvSpPr>
        <p:spPr>
          <a:xfrm>
            <a:off x="9836528" y="3628347"/>
            <a:ext cx="726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>
                <a:solidFill>
                  <a:schemeClr val="bg1"/>
                </a:solidFill>
              </a:rPr>
              <a:t>EI</a:t>
            </a:r>
            <a:endParaRPr lang="en-GB" b="1" i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03696A-10D7-43F2-B561-2545BFBC0B49}"/>
              </a:ext>
            </a:extLst>
          </p:cNvPr>
          <p:cNvSpPr txBox="1"/>
          <p:nvPr/>
        </p:nvSpPr>
        <p:spPr>
          <a:xfrm>
            <a:off x="9836526" y="5717935"/>
            <a:ext cx="726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>
                <a:solidFill>
                  <a:schemeClr val="bg1"/>
                </a:solidFill>
              </a:rPr>
              <a:t>CE</a:t>
            </a:r>
            <a:endParaRPr lang="en-GB" b="1" i="1" dirty="0">
              <a:solidFill>
                <a:schemeClr val="bg1"/>
              </a:solidFill>
            </a:endParaRPr>
          </a:p>
        </p:txBody>
      </p:sp>
      <p:pic>
        <p:nvPicPr>
          <p:cNvPr id="27" name="Picture 26" descr="A close up of a device&#10;&#10;Description automatically generated">
            <a:extLst>
              <a:ext uri="{FF2B5EF4-FFF2-40B4-BE49-F238E27FC236}">
                <a16:creationId xmlns:a16="http://schemas.microsoft.com/office/drawing/2014/main" id="{F631A466-78D8-4F5E-9788-3CF1ECBBD55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16096" t="2046" r="8014" b="13528"/>
          <a:stretch/>
        </p:blipFill>
        <p:spPr>
          <a:xfrm>
            <a:off x="9851842" y="751952"/>
            <a:ext cx="2340158" cy="146440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EFAA9D8-0CFE-4586-A64C-56D2EF97B5EE}"/>
              </a:ext>
            </a:extLst>
          </p:cNvPr>
          <p:cNvSpPr txBox="1"/>
          <p:nvPr/>
        </p:nvSpPr>
        <p:spPr>
          <a:xfrm>
            <a:off x="10308469" y="485839"/>
            <a:ext cx="22025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HL-LHC triplet BS</a:t>
            </a:r>
            <a:endParaRPr lang="en-GB" sz="1200" b="1" i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FF4D1AB-AED7-4DE1-9F8A-4B0FCA519DFC}"/>
              </a:ext>
            </a:extLst>
          </p:cNvPr>
          <p:cNvSpPr txBox="1"/>
          <p:nvPr/>
        </p:nvSpPr>
        <p:spPr>
          <a:xfrm>
            <a:off x="3126290" y="1907063"/>
            <a:ext cx="1986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/>
              <a:t>FCC-</a:t>
            </a:r>
            <a:r>
              <a:rPr lang="fr-CH" sz="1200" b="1" i="1" dirty="0" err="1"/>
              <a:t>hh</a:t>
            </a:r>
            <a:r>
              <a:rPr lang="fr-CH" sz="1200" b="1" i="1" dirty="0"/>
              <a:t> </a:t>
            </a:r>
            <a:r>
              <a:rPr lang="fr-CH" sz="1200" b="1" i="1" dirty="0" err="1"/>
              <a:t>meas</a:t>
            </a:r>
            <a:r>
              <a:rPr lang="fr-CH" sz="1200" b="1" i="1" dirty="0"/>
              <a:t>. at KARA</a:t>
            </a:r>
            <a:endParaRPr lang="en-GB" sz="1200" b="1" i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2959BB-E6C1-4D32-8AB9-B9B67EED3185}"/>
              </a:ext>
            </a:extLst>
          </p:cNvPr>
          <p:cNvSpPr txBox="1"/>
          <p:nvPr/>
        </p:nvSpPr>
        <p:spPr>
          <a:xfrm>
            <a:off x="7837452" y="1883911"/>
            <a:ext cx="1986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i="1" dirty="0" err="1"/>
              <a:t>Ecloud</a:t>
            </a:r>
            <a:r>
              <a:rPr lang="fr-CH" sz="1200" b="1" i="1" dirty="0"/>
              <a:t> E </a:t>
            </a:r>
            <a:r>
              <a:rPr lang="fr-CH" sz="1200" b="1" i="1" dirty="0" err="1"/>
              <a:t>spectra</a:t>
            </a:r>
            <a:endParaRPr lang="en-GB" sz="1200" b="1" i="1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DF37C35-C8DD-4ADB-B306-B75323682800}"/>
              </a:ext>
            </a:extLst>
          </p:cNvPr>
          <p:cNvSpPr/>
          <p:nvPr/>
        </p:nvSpPr>
        <p:spPr>
          <a:xfrm>
            <a:off x="295809" y="2471243"/>
            <a:ext cx="2229622" cy="923330"/>
          </a:xfrm>
          <a:prstGeom prst="roundRect">
            <a:avLst/>
          </a:prstGeom>
          <a:solidFill>
            <a:schemeClr val="bg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</a:rPr>
              <a:t>Services for HEP community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C003E7A-3B78-4D98-97C6-4924A44403FC}"/>
              </a:ext>
            </a:extLst>
          </p:cNvPr>
          <p:cNvSpPr txBox="1"/>
          <p:nvPr/>
        </p:nvSpPr>
        <p:spPr>
          <a:xfrm>
            <a:off x="7639052" y="4607671"/>
            <a:ext cx="2204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Collaborations</a:t>
            </a:r>
          </a:p>
        </p:txBody>
      </p:sp>
    </p:spTree>
    <p:extLst>
      <p:ext uri="{BB962C8B-B14F-4D97-AF65-F5344CB8AC3E}">
        <p14:creationId xmlns:p14="http://schemas.microsoft.com/office/powerpoint/2010/main" val="367487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9" grpId="0"/>
      <p:bldP spid="20" grpId="0"/>
      <p:bldP spid="21" grpId="0"/>
      <p:bldP spid="25" grpId="0"/>
      <p:bldP spid="26" grpId="0"/>
      <p:bldP spid="28" grpId="0"/>
      <p:bldP spid="29" grpId="0"/>
      <p:bldP spid="30" grpId="0"/>
      <p:bldP spid="31" grpId="0" animBg="1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BB85E-CE5D-4E1F-B589-E1E34C245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C8EA61-59C0-43D9-9316-9F612399C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88640"/>
            <a:ext cx="6977107" cy="6052590"/>
          </a:xfrm>
          <a:prstGeom prst="rect">
            <a:avLst/>
          </a:prstGeom>
        </p:spPr>
      </p:pic>
      <p:pic>
        <p:nvPicPr>
          <p:cNvPr id="17" name="Picture 16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CBEEC2C6-9580-4436-A8ED-C0546E67CF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938" y="109027"/>
            <a:ext cx="2345094" cy="17588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4E4B3F-5836-4847-BCE5-E6D399B72BF2}"/>
              </a:ext>
            </a:extLst>
          </p:cNvPr>
          <p:cNvSpPr txBox="1"/>
          <p:nvPr/>
        </p:nvSpPr>
        <p:spPr>
          <a:xfrm>
            <a:off x="9661107" y="538431"/>
            <a:ext cx="234509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CH" b="1" dirty="0"/>
              <a:t>Vacuum </a:t>
            </a:r>
            <a:r>
              <a:rPr lang="fr-CH" b="1" dirty="0" err="1"/>
              <a:t>systems</a:t>
            </a:r>
            <a:r>
              <a:rPr lang="fr-CH" b="1" dirty="0"/>
              <a:t> of </a:t>
            </a:r>
            <a:r>
              <a:rPr lang="fr-CH" b="1" dirty="0" err="1"/>
              <a:t>CERN’s</a:t>
            </a:r>
            <a:r>
              <a:rPr lang="fr-CH" b="1" dirty="0"/>
              <a:t> </a:t>
            </a:r>
            <a:r>
              <a:rPr lang="fr-CH" b="1" dirty="0" err="1"/>
              <a:t>accelerators</a:t>
            </a:r>
            <a:endParaRPr lang="en-GB" b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1CCFC-F754-4039-80F7-DA75F84ADE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7634" y="3115412"/>
            <a:ext cx="2390946" cy="303360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6B37B8B-2588-4286-8D03-41F460BB64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20"/>
          <a:stretch/>
        </p:blipFill>
        <p:spPr>
          <a:xfrm>
            <a:off x="9707504" y="1428681"/>
            <a:ext cx="2371206" cy="165354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6844442A-F555-483F-ABA1-491B66B70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938" y="1909271"/>
            <a:ext cx="2345094" cy="175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5C1F800D-EA22-463A-8146-ABCDB2E90DF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9"/>
          <a:stretch/>
        </p:blipFill>
        <p:spPr>
          <a:xfrm rot="5400000">
            <a:off x="7209004" y="3766059"/>
            <a:ext cx="2456962" cy="234509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0863679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092C8-FB22-425C-AC1F-C9C45A79D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7355FB-520F-4820-ADBE-03E8584A9E4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08" t="24226" r="9165" b="23328"/>
          <a:stretch/>
        </p:blipFill>
        <p:spPr>
          <a:xfrm>
            <a:off x="2175763" y="2855866"/>
            <a:ext cx="2363837" cy="14153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C4DEBE-CA18-4E9D-819C-A4FFE835CDC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049" y="2852443"/>
            <a:ext cx="2201266" cy="14148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35195B-7621-4A1C-800B-7CBF176D152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860" y="772238"/>
            <a:ext cx="2105414" cy="14308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C6591B-C0D9-4D73-89AE-231BA803B80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393" y="2864906"/>
            <a:ext cx="2123862" cy="14148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CD62977-6BC4-4945-9F86-63756AF0CE0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3"/>
          <a:stretch/>
        </p:blipFill>
        <p:spPr>
          <a:xfrm>
            <a:off x="6420833" y="788600"/>
            <a:ext cx="1893309" cy="14420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DB7856-2229-48A7-89BC-CC15BE85C82C}"/>
              </a:ext>
            </a:extLst>
          </p:cNvPr>
          <p:cNvSpPr txBox="1"/>
          <p:nvPr/>
        </p:nvSpPr>
        <p:spPr>
          <a:xfrm>
            <a:off x="5123530" y="4353393"/>
            <a:ext cx="2203191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LHC arcs &lt;10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-8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BE6E60-987D-4912-9254-38EA7BC4D93A}"/>
              </a:ext>
            </a:extLst>
          </p:cNvPr>
          <p:cNvSpPr txBox="1"/>
          <p:nvPr/>
        </p:nvSpPr>
        <p:spPr>
          <a:xfrm>
            <a:off x="2255294" y="4353393"/>
            <a:ext cx="2374302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SPS LSS &lt;10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-7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mbar*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011192-595C-42D6-AAC4-8F97DA511C2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" r="6876"/>
          <a:stretch/>
        </p:blipFill>
        <p:spPr>
          <a:xfrm>
            <a:off x="8597699" y="813334"/>
            <a:ext cx="1823918" cy="14277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8D5CF30-7CAD-41C8-ABC4-EF552643CCA9}"/>
              </a:ext>
            </a:extLst>
          </p:cNvPr>
          <p:cNvSpPr txBox="1"/>
          <p:nvPr/>
        </p:nvSpPr>
        <p:spPr>
          <a:xfrm>
            <a:off x="8454033" y="2247217"/>
            <a:ext cx="2293639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ELENA &lt;4*10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-12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500FD9-782B-4EB3-AF7B-D8B3F1214056}"/>
              </a:ext>
            </a:extLst>
          </p:cNvPr>
          <p:cNvSpPr txBox="1"/>
          <p:nvPr/>
        </p:nvSpPr>
        <p:spPr>
          <a:xfrm>
            <a:off x="7833049" y="4353393"/>
            <a:ext cx="2385137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LHC LSS &lt;10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-10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B7C5B2-3593-491E-AE88-CE4BA9E7F188}"/>
              </a:ext>
            </a:extLst>
          </p:cNvPr>
          <p:cNvSpPr txBox="1"/>
          <p:nvPr/>
        </p:nvSpPr>
        <p:spPr>
          <a:xfrm rot="16200000">
            <a:off x="847562" y="3469715"/>
            <a:ext cx="1999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* </a:t>
            </a:r>
            <a:r>
              <a:rPr lang="en-GB" sz="14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After 24 h </a:t>
            </a:r>
            <a:r>
              <a:rPr lang="en-GB" sz="1400" b="1" dirty="0" err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pumpdown</a:t>
            </a:r>
            <a:endParaRPr lang="en-GB" sz="1400" b="1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CD5E07-9C5F-4650-9DDB-5B9FDE71B861}"/>
              </a:ext>
            </a:extLst>
          </p:cNvPr>
          <p:cNvSpPr txBox="1"/>
          <p:nvPr/>
        </p:nvSpPr>
        <p:spPr>
          <a:xfrm>
            <a:off x="1580694" y="2247217"/>
            <a:ext cx="2280107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Linac4 &lt;2*10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-7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mbar*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8F573B-48E8-47A5-90BD-C55CBFCCCD77}"/>
              </a:ext>
            </a:extLst>
          </p:cNvPr>
          <p:cNvSpPr txBox="1"/>
          <p:nvPr/>
        </p:nvSpPr>
        <p:spPr>
          <a:xfrm>
            <a:off x="4124941" y="2247217"/>
            <a:ext cx="2125102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PSB &lt;5*10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-8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mbar*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30164B-C7C3-493C-B8C6-FC18EAF649D1}"/>
              </a:ext>
            </a:extLst>
          </p:cNvPr>
          <p:cNvSpPr txBox="1"/>
          <p:nvPr/>
        </p:nvSpPr>
        <p:spPr>
          <a:xfrm>
            <a:off x="6444511" y="2247217"/>
            <a:ext cx="1952647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PS &lt;2*10</a:t>
            </a:r>
            <a:r>
              <a:rPr lang="en-GB" b="1" kern="0" baseline="300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-8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mbar*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FA98842-0B4D-4FB6-B022-119039C1380E}"/>
              </a:ext>
            </a:extLst>
          </p:cNvPr>
          <p:cNvGrpSpPr/>
          <p:nvPr/>
        </p:nvGrpSpPr>
        <p:grpSpPr>
          <a:xfrm>
            <a:off x="1524000" y="625505"/>
            <a:ext cx="6918690" cy="4097221"/>
            <a:chOff x="0" y="1155700"/>
            <a:chExt cx="6918690" cy="4097221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D00F6E1-E5D0-4F16-A7C1-129425DD46C7}"/>
                </a:ext>
              </a:extLst>
            </p:cNvPr>
            <p:cNvCxnSpPr/>
            <p:nvPr/>
          </p:nvCxnSpPr>
          <p:spPr>
            <a:xfrm>
              <a:off x="56693" y="1168400"/>
              <a:ext cx="6861997" cy="0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7617060-5196-4CA8-A54F-604860828687}"/>
                </a:ext>
              </a:extLst>
            </p:cNvPr>
            <p:cNvCxnSpPr/>
            <p:nvPr/>
          </p:nvCxnSpPr>
          <p:spPr>
            <a:xfrm>
              <a:off x="6918690" y="1155700"/>
              <a:ext cx="0" cy="1991045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FA07AF2-8BDC-417F-8D41-7D982D2E94A2}"/>
                </a:ext>
              </a:extLst>
            </p:cNvPr>
            <p:cNvCxnSpPr/>
            <p:nvPr/>
          </p:nvCxnSpPr>
          <p:spPr>
            <a:xfrm flipH="1">
              <a:off x="3238500" y="3146745"/>
              <a:ext cx="3680190" cy="0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F69AE56-B5FA-40FD-896C-07039049F7CC}"/>
                </a:ext>
              </a:extLst>
            </p:cNvPr>
            <p:cNvCxnSpPr/>
            <p:nvPr/>
          </p:nvCxnSpPr>
          <p:spPr>
            <a:xfrm>
              <a:off x="3225800" y="3146745"/>
              <a:ext cx="0" cy="2106176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22364C4-3B73-476E-8572-71081885B81F}"/>
                </a:ext>
              </a:extLst>
            </p:cNvPr>
            <p:cNvCxnSpPr/>
            <p:nvPr/>
          </p:nvCxnSpPr>
          <p:spPr>
            <a:xfrm>
              <a:off x="56693" y="1168400"/>
              <a:ext cx="0" cy="4084521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01ABC881-7EDE-4A0C-A858-E56F40D7CB64}"/>
                </a:ext>
              </a:extLst>
            </p:cNvPr>
            <p:cNvCxnSpPr/>
            <p:nvPr/>
          </p:nvCxnSpPr>
          <p:spPr>
            <a:xfrm>
              <a:off x="0" y="5252921"/>
              <a:ext cx="3238500" cy="0"/>
            </a:xfrm>
            <a:prstGeom prst="line">
              <a:avLst/>
            </a:prstGeom>
            <a:noFill/>
            <a:ln w="19050" cap="flat" cmpd="sng" algn="ctr">
              <a:solidFill>
                <a:srgbClr val="70AD47">
                  <a:lumMod val="75000"/>
                </a:srgbClr>
              </a:solidFill>
              <a:prstDash val="sysDash"/>
              <a:miter lim="800000"/>
            </a:ln>
            <a:effectLst/>
          </p:spPr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CBE40C0-03BB-404B-BC90-7A60A0573C23}"/>
              </a:ext>
            </a:extLst>
          </p:cNvPr>
          <p:cNvGrpSpPr/>
          <p:nvPr/>
        </p:nvGrpSpPr>
        <p:grpSpPr>
          <a:xfrm>
            <a:off x="7696201" y="650905"/>
            <a:ext cx="2917325" cy="4071821"/>
            <a:chOff x="6172200" y="1181100"/>
            <a:chExt cx="2917325" cy="4071821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CE326C2-4E54-48C9-9613-4A6880AABC2F}"/>
                </a:ext>
              </a:extLst>
            </p:cNvPr>
            <p:cNvCxnSpPr/>
            <p:nvPr/>
          </p:nvCxnSpPr>
          <p:spPr>
            <a:xfrm>
              <a:off x="6956790" y="1181100"/>
              <a:ext cx="0" cy="2075897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01B252E1-CAF2-4A68-8028-1345AED86666}"/>
                </a:ext>
              </a:extLst>
            </p:cNvPr>
            <p:cNvCxnSpPr/>
            <p:nvPr/>
          </p:nvCxnSpPr>
          <p:spPr>
            <a:xfrm>
              <a:off x="6956790" y="1181100"/>
              <a:ext cx="2132735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19685E32-7F81-4980-8972-7DC4D21AA029}"/>
                </a:ext>
              </a:extLst>
            </p:cNvPr>
            <p:cNvCxnSpPr/>
            <p:nvPr/>
          </p:nvCxnSpPr>
          <p:spPr>
            <a:xfrm>
              <a:off x="9089525" y="1181100"/>
              <a:ext cx="0" cy="407182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2C351FB-A585-4648-A57F-D68C48EC3142}"/>
                </a:ext>
              </a:extLst>
            </p:cNvPr>
            <p:cNvCxnSpPr/>
            <p:nvPr/>
          </p:nvCxnSpPr>
          <p:spPr>
            <a:xfrm>
              <a:off x="6172200" y="5252921"/>
              <a:ext cx="2917325" cy="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B42A652D-F865-4CBD-BD9E-8B3123F3D3CD}"/>
                </a:ext>
              </a:extLst>
            </p:cNvPr>
            <p:cNvCxnSpPr/>
            <p:nvPr/>
          </p:nvCxnSpPr>
          <p:spPr>
            <a:xfrm>
              <a:off x="6172200" y="3261876"/>
              <a:ext cx="0" cy="1991045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BC3A794-8030-457F-ADEF-61B63B808BC9}"/>
                </a:ext>
              </a:extLst>
            </p:cNvPr>
            <p:cNvCxnSpPr/>
            <p:nvPr/>
          </p:nvCxnSpPr>
          <p:spPr>
            <a:xfrm flipV="1">
              <a:off x="6188321" y="3242410"/>
              <a:ext cx="768469" cy="14587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miter lim="800000"/>
            </a:ln>
            <a:effectLst/>
          </p:spPr>
        </p:cxn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FAE4F1AB-7432-466C-8209-DC60268A68DA}"/>
              </a:ext>
            </a:extLst>
          </p:cNvPr>
          <p:cNvSpPr/>
          <p:nvPr/>
        </p:nvSpPr>
        <p:spPr>
          <a:xfrm>
            <a:off x="4839797" y="2712215"/>
            <a:ext cx="2743200" cy="2010511"/>
          </a:xfrm>
          <a:prstGeom prst="rect">
            <a:avLst/>
          </a:prstGeom>
          <a:noFill/>
          <a:ln w="28575" cap="flat" cmpd="sng" algn="ctr">
            <a:solidFill>
              <a:srgbClr val="4472C4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4599B4C-FAF3-4E35-84F3-A223ACBA3067}"/>
              </a:ext>
            </a:extLst>
          </p:cNvPr>
          <p:cNvSpPr/>
          <p:nvPr/>
        </p:nvSpPr>
        <p:spPr>
          <a:xfrm>
            <a:off x="1547053" y="4817682"/>
            <a:ext cx="3225799" cy="698794"/>
          </a:xfrm>
          <a:prstGeom prst="rect">
            <a:avLst/>
          </a:prstGeom>
          <a:noFill/>
          <a:ln w="28575" cap="flat" cmpd="sng" algn="ctr">
            <a:solidFill>
              <a:srgbClr val="70AD47">
                <a:lumMod val="75000"/>
              </a:srgb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Unbaked systems</a:t>
            </a:r>
          </a:p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TMP, ion pumps, </a:t>
            </a:r>
            <a:r>
              <a:rPr lang="en-GB" b="1" kern="0" dirty="0" err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Ti</a:t>
            </a: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</a:t>
            </a:r>
            <a:r>
              <a:rPr lang="en-GB" b="1" kern="0" dirty="0" err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sublimators</a:t>
            </a:r>
            <a:endParaRPr lang="en-GB" b="1" kern="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16AC016-D9B4-4FF5-AC7C-1938BED16FF8}"/>
              </a:ext>
            </a:extLst>
          </p:cNvPr>
          <p:cNvSpPr/>
          <p:nvPr/>
        </p:nvSpPr>
        <p:spPr>
          <a:xfrm>
            <a:off x="4810195" y="4820389"/>
            <a:ext cx="2795855" cy="698794"/>
          </a:xfrm>
          <a:prstGeom prst="rect">
            <a:avLst/>
          </a:prstGeom>
          <a:noFill/>
          <a:ln w="28575" cap="flat" cmpd="sng" algn="ctr">
            <a:solidFill>
              <a:srgbClr val="4472C4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Cryogenic systems</a:t>
            </a:r>
          </a:p>
          <a:p>
            <a:pPr algn="ctr">
              <a:defRPr/>
            </a:pPr>
            <a:r>
              <a:rPr lang="en-GB" b="1" kern="0" dirty="0" err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Cryopumping</a:t>
            </a:r>
            <a:endParaRPr lang="en-GB" b="1" kern="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12EDE2A-05D8-4863-94F2-F5DA82DE4700}"/>
              </a:ext>
            </a:extLst>
          </p:cNvPr>
          <p:cNvSpPr/>
          <p:nvPr/>
        </p:nvSpPr>
        <p:spPr>
          <a:xfrm>
            <a:off x="7645382" y="4820389"/>
            <a:ext cx="2991196" cy="68979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Baked systems</a:t>
            </a:r>
          </a:p>
          <a:p>
            <a:pPr algn="ctr">
              <a:defRPr/>
            </a:pPr>
            <a:r>
              <a:rPr lang="en-GB" b="1" kern="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Ion pumps, NEG coating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BDF149F-D8EB-4AC7-85D3-9E0288448594}"/>
              </a:ext>
            </a:extLst>
          </p:cNvPr>
          <p:cNvSpPr txBox="1"/>
          <p:nvPr/>
        </p:nvSpPr>
        <p:spPr>
          <a:xfrm>
            <a:off x="4629596" y="5736237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55A0"/>
                </a:solidFill>
                <a:latin typeface="Arial"/>
              </a:rPr>
              <a:t>127 km long vacuum system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3A66960-1853-4256-9559-468E91D568A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2456" t="32573" r="42544" b="15497"/>
          <a:stretch/>
        </p:blipFill>
        <p:spPr>
          <a:xfrm>
            <a:off x="1697601" y="772238"/>
            <a:ext cx="2166594" cy="1406386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40CB19E6-15A5-CD78-DD37-0D5CCEB9273A}"/>
              </a:ext>
            </a:extLst>
          </p:cNvPr>
          <p:cNvSpPr txBox="1"/>
          <p:nvPr/>
        </p:nvSpPr>
        <p:spPr>
          <a:xfrm>
            <a:off x="2017287" y="154406"/>
            <a:ext cx="7787388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400" dirty="0"/>
              <a:t>Wide range and many </a:t>
            </a:r>
            <a:r>
              <a:rPr lang="en-GB" sz="2400" dirty="0" err="1"/>
              <a:t>kilometers</a:t>
            </a:r>
            <a:r>
              <a:rPr lang="en-GB" sz="2400" dirty="0"/>
              <a:t> of accelerator vacuum  </a:t>
            </a:r>
          </a:p>
        </p:txBody>
      </p:sp>
    </p:spTree>
    <p:extLst>
      <p:ext uri="{BB962C8B-B14F-4D97-AF65-F5344CB8AC3E}">
        <p14:creationId xmlns:p14="http://schemas.microsoft.com/office/powerpoint/2010/main" val="24316231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5D6B4-7DB7-4E29-AB72-99B5E4D3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3B39649-A433-C28A-F086-C68921267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936" y="27384"/>
            <a:ext cx="5904656" cy="442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6117AE-1869-E62C-A3D3-8E2C3D557C70}"/>
              </a:ext>
            </a:extLst>
          </p:cNvPr>
          <p:cNvSpPr txBox="1"/>
          <p:nvPr/>
        </p:nvSpPr>
        <p:spPr>
          <a:xfrm>
            <a:off x="1564542" y="5717816"/>
            <a:ext cx="95774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Operation</a:t>
            </a:r>
            <a:r>
              <a:rPr lang="fr-CH" dirty="0"/>
              <a:t>, maintenance, consolidation and upgrade of LHC </a:t>
            </a:r>
            <a:r>
              <a:rPr lang="fr-CH" dirty="0" err="1"/>
              <a:t>experimental</a:t>
            </a:r>
            <a:r>
              <a:rPr lang="fr-CH" dirty="0"/>
              <a:t> vacuum system</a:t>
            </a:r>
          </a:p>
          <a:p>
            <a:endParaRPr lang="en-GB" dirty="0"/>
          </a:p>
        </p:txBody>
      </p:sp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27318D31-7EEA-445D-9065-DCD29A5526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0456" y="278410"/>
            <a:ext cx="1145876" cy="1145876"/>
          </a:xfrm>
          <a:prstGeom prst="rect">
            <a:avLst/>
          </a:prstGeom>
        </p:spPr>
      </p:pic>
      <p:pic>
        <p:nvPicPr>
          <p:cNvPr id="4" name="Picture 3" descr="A picture containing building, indoor, metal, old&#10;&#10;Description automatically generated">
            <a:extLst>
              <a:ext uri="{FF2B5EF4-FFF2-40B4-BE49-F238E27FC236}">
                <a16:creationId xmlns:a16="http://schemas.microsoft.com/office/drawing/2014/main" id="{6797BE13-CEFD-B574-A903-00FD546284A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0" r="5502"/>
          <a:stretch/>
        </p:blipFill>
        <p:spPr>
          <a:xfrm>
            <a:off x="335359" y="2241630"/>
            <a:ext cx="5868793" cy="33691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C6E5324-D0A0-58FE-7D33-42A2A9017E98}"/>
              </a:ext>
            </a:extLst>
          </p:cNvPr>
          <p:cNvSpPr txBox="1"/>
          <p:nvPr/>
        </p:nvSpPr>
        <p:spPr>
          <a:xfrm>
            <a:off x="1055440" y="620688"/>
            <a:ext cx="38884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dirty="0"/>
              <a:t>…and experimental areas</a:t>
            </a:r>
          </a:p>
        </p:txBody>
      </p:sp>
    </p:spTree>
    <p:extLst>
      <p:ext uri="{BB962C8B-B14F-4D97-AF65-F5344CB8AC3E}">
        <p14:creationId xmlns:p14="http://schemas.microsoft.com/office/powerpoint/2010/main" val="675121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8B574-B36F-4DEE-AA69-2D8CBF3FD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3EF55D-2140-4758-8008-B6A85312D454}"/>
              </a:ext>
            </a:extLst>
          </p:cNvPr>
          <p:cNvSpPr txBox="1"/>
          <p:nvPr/>
        </p:nvSpPr>
        <p:spPr>
          <a:xfrm>
            <a:off x="2423592" y="2492896"/>
            <a:ext cx="7537513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fr-CH" sz="4000" b="1" dirty="0"/>
              <a:t>A </a:t>
            </a:r>
            <a:r>
              <a:rPr lang="fr-CH" sz="4000" b="1" dirty="0" err="1"/>
              <a:t>selected</a:t>
            </a:r>
            <a:r>
              <a:rPr lang="fr-CH" sz="4000" b="1" dirty="0"/>
              <a:t> </a:t>
            </a:r>
            <a:r>
              <a:rPr lang="fr-CH" sz="4000" b="1" dirty="0" err="1"/>
              <a:t>number</a:t>
            </a:r>
            <a:r>
              <a:rPr lang="fr-CH" sz="4000" b="1" dirty="0"/>
              <a:t> of </a:t>
            </a:r>
            <a:r>
              <a:rPr lang="fr-CH" sz="4000" b="1" dirty="0" err="1"/>
              <a:t>facilities</a:t>
            </a:r>
            <a:r>
              <a:rPr lang="fr-CH" sz="4000" b="1" dirty="0"/>
              <a:t> </a:t>
            </a:r>
          </a:p>
          <a:p>
            <a:pPr algn="ctr"/>
            <a:r>
              <a:rPr lang="fr-CH" sz="4000" b="1" dirty="0"/>
              <a:t>and </a:t>
            </a:r>
            <a:r>
              <a:rPr lang="fr-CH" sz="4000" b="1" dirty="0" err="1"/>
              <a:t>competences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27299647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FAAFEB-9C8C-4A99-9D02-75CC116FB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71" name="Title 1">
            <a:extLst>
              <a:ext uri="{FF2B5EF4-FFF2-40B4-BE49-F238E27FC236}">
                <a16:creationId xmlns:a16="http://schemas.microsoft.com/office/drawing/2014/main" id="{9C97A1B9-BEB9-4078-8939-C89CC64A886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39616" y="295497"/>
            <a:ext cx="7416824" cy="677368"/>
          </a:xfrm>
        </p:spPr>
        <p:txBody>
          <a:bodyPr/>
          <a:lstStyle/>
          <a:p>
            <a:r>
              <a:rPr lang="en-US" sz="2000" dirty="0"/>
              <a:t>The main CERN’s workshop for chemical surface treatments </a:t>
            </a:r>
            <a:br>
              <a:rPr lang="en-US" sz="2000" dirty="0"/>
            </a:br>
            <a:br>
              <a:rPr lang="en-US" sz="2000" dirty="0"/>
            </a:br>
            <a:endParaRPr lang="en-US" sz="1600" b="0" i="1" dirty="0"/>
          </a:p>
        </p:txBody>
      </p:sp>
      <p:pic>
        <p:nvPicPr>
          <p:cNvPr id="2050" name="Picture 2" descr="Building 107: a safe space for chemicals">
            <a:extLst>
              <a:ext uri="{FF2B5EF4-FFF2-40B4-BE49-F238E27FC236}">
                <a16:creationId xmlns:a16="http://schemas.microsoft.com/office/drawing/2014/main" id="{2CDD6940-1AC3-4900-BE8E-005B5649AD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8" b="25000"/>
          <a:stretch/>
        </p:blipFill>
        <p:spPr bwMode="auto">
          <a:xfrm>
            <a:off x="412775" y="1124223"/>
            <a:ext cx="11376025" cy="476091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64392C53-830F-4E5D-AAC6-139E7611B4D7}"/>
              </a:ext>
            </a:extLst>
          </p:cNvPr>
          <p:cNvSpPr txBox="1">
            <a:spLocks/>
          </p:cNvSpPr>
          <p:nvPr/>
        </p:nvSpPr>
        <p:spPr>
          <a:xfrm>
            <a:off x="79973" y="0"/>
            <a:ext cx="11380812" cy="1084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314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4D8A03-854A-4B38-B42A-7EB0E17D2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1AD79C-0499-4678-88F5-EC410A3A7C5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521" y="602265"/>
            <a:ext cx="5915393" cy="39435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105A45-EC29-42A7-AEB7-5A5EB46E427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12" y="602265"/>
            <a:ext cx="5915395" cy="39435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26FE4D-E634-4185-9773-9D90130398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428" y="4724190"/>
            <a:ext cx="1747225" cy="13376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F052BD-C192-4129-82FE-571BA8BCE4A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1" b="24961"/>
          <a:stretch/>
        </p:blipFill>
        <p:spPr>
          <a:xfrm>
            <a:off x="2186308" y="4740353"/>
            <a:ext cx="1029372" cy="13214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DE780F-0450-4905-AE36-4A938758618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006" y="4724191"/>
            <a:ext cx="1789194" cy="13376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D63D9B-6BD3-4C74-ADB0-DA7D5FE22C3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4480" y="4724190"/>
            <a:ext cx="982813" cy="133765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56DA2E-8F6A-476E-B5B1-576F98E24912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t="24806" b="13178"/>
          <a:stretch/>
        </p:blipFill>
        <p:spPr>
          <a:xfrm>
            <a:off x="7939325" y="4724190"/>
            <a:ext cx="2621171" cy="13376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3A539B-0A38-4617-9D5C-19DA8821751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16" y="4724191"/>
            <a:ext cx="1783544" cy="13376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836EE04-EA00-4954-BE90-5437AE46ECC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1" t="3101" r="2895" b="33333"/>
          <a:stretch/>
        </p:blipFill>
        <p:spPr>
          <a:xfrm>
            <a:off x="10593061" y="4724190"/>
            <a:ext cx="1335587" cy="13376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27B1EB5-FC79-4897-BF28-838E24064D2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5" t="15349" r="34979" b="10078"/>
          <a:stretch/>
        </p:blipFill>
        <p:spPr>
          <a:xfrm>
            <a:off x="968896" y="2749400"/>
            <a:ext cx="519828" cy="1337098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CFEEC4B3-BB7F-49FA-A511-81E5A0938B0A}"/>
              </a:ext>
            </a:extLst>
          </p:cNvPr>
          <p:cNvSpPr txBox="1">
            <a:spLocks/>
          </p:cNvSpPr>
          <p:nvPr/>
        </p:nvSpPr>
        <p:spPr>
          <a:xfrm>
            <a:off x="3800808" y="60133"/>
            <a:ext cx="11380812" cy="10842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Chemical surface finishing</a:t>
            </a:r>
          </a:p>
        </p:txBody>
      </p:sp>
    </p:spTree>
    <p:extLst>
      <p:ext uri="{BB962C8B-B14F-4D97-AF65-F5344CB8AC3E}">
        <p14:creationId xmlns:p14="http://schemas.microsoft.com/office/powerpoint/2010/main" val="36885914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72B7D2-F90E-4F9D-AFE7-F242F0D30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 descr="A picture containing indoor, table, sitting, person&#10;&#10;Description automatically generated">
            <a:extLst>
              <a:ext uri="{FF2B5EF4-FFF2-40B4-BE49-F238E27FC236}">
                <a16:creationId xmlns:a16="http://schemas.microsoft.com/office/drawing/2014/main" id="{F10436F8-8460-499C-9794-E2E6ED2770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15"/>
          <a:stretch/>
        </p:blipFill>
        <p:spPr>
          <a:xfrm>
            <a:off x="0" y="1234548"/>
            <a:ext cx="5951984" cy="31409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B43400-F150-47B9-B8EC-CA1E0C7EEA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-1"/>
            <a:ext cx="5834023" cy="4375517"/>
          </a:xfrm>
          <a:prstGeom prst="rect">
            <a:avLst/>
          </a:prstGeom>
        </p:spPr>
      </p:pic>
      <p:pic>
        <p:nvPicPr>
          <p:cNvPr id="8" name="Picture 7" descr="A picture containing dark, sitting, light, lit&#10;&#10;Description automatically generated">
            <a:extLst>
              <a:ext uri="{FF2B5EF4-FFF2-40B4-BE49-F238E27FC236}">
                <a16:creationId xmlns:a16="http://schemas.microsoft.com/office/drawing/2014/main" id="{DD695EBD-63EA-4C91-BD0B-25EA99933D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15190"/>
            <a:ext cx="2380463" cy="1785347"/>
          </a:xfrm>
          <a:prstGeom prst="rect">
            <a:avLst/>
          </a:prstGeom>
        </p:spPr>
      </p:pic>
      <p:pic>
        <p:nvPicPr>
          <p:cNvPr id="9" name="Picture 8" descr="A close up of a window&#10;&#10;Description automatically generated">
            <a:extLst>
              <a:ext uri="{FF2B5EF4-FFF2-40B4-BE49-F238E27FC236}">
                <a16:creationId xmlns:a16="http://schemas.microsoft.com/office/drawing/2014/main" id="{C28B98C0-C6CE-4356-A8EB-294CD4F817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3514" y="4415190"/>
            <a:ext cx="2380463" cy="17853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A0CEDF-3DC5-406A-8D07-7812EAA382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028" y="4415190"/>
            <a:ext cx="2380463" cy="1785348"/>
          </a:xfrm>
          <a:prstGeom prst="rect">
            <a:avLst/>
          </a:prstGeom>
        </p:spPr>
      </p:pic>
      <p:pic>
        <p:nvPicPr>
          <p:cNvPr id="11" name="Picture 10" descr="A picture containing sitting, car, open, empty&#10;&#10;Description automatically generated">
            <a:extLst>
              <a:ext uri="{FF2B5EF4-FFF2-40B4-BE49-F238E27FC236}">
                <a16:creationId xmlns:a16="http://schemas.microsoft.com/office/drawing/2014/main" id="{F539AD5E-CC54-459D-B237-A909849FDF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25" y="4415190"/>
            <a:ext cx="2380461" cy="1785346"/>
          </a:xfrm>
          <a:prstGeom prst="rect">
            <a:avLst/>
          </a:prstGeom>
        </p:spPr>
      </p:pic>
      <p:pic>
        <p:nvPicPr>
          <p:cNvPr id="12" name="Picture 11" descr="A blurry image in a dark room&#10;&#10;Description automatically generated">
            <a:extLst>
              <a:ext uri="{FF2B5EF4-FFF2-40B4-BE49-F238E27FC236}">
                <a16:creationId xmlns:a16="http://schemas.microsoft.com/office/drawing/2014/main" id="{A4785F39-B402-4E13-88ED-61442F5BC9B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020" y="4415189"/>
            <a:ext cx="2380463" cy="17853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579FC9E-89F9-4475-9DFE-D65B51815757}"/>
              </a:ext>
            </a:extLst>
          </p:cNvPr>
          <p:cNvSpPr txBox="1"/>
          <p:nvPr/>
        </p:nvSpPr>
        <p:spPr>
          <a:xfrm>
            <a:off x="479376" y="4005813"/>
            <a:ext cx="4762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>
                <a:solidFill>
                  <a:schemeClr val="bg1"/>
                </a:solidFill>
              </a:rPr>
              <a:t>Thin</a:t>
            </a:r>
            <a:r>
              <a:rPr lang="fr-CH" dirty="0">
                <a:solidFill>
                  <a:schemeClr val="bg1"/>
                </a:solidFill>
              </a:rPr>
              <a:t> film </a:t>
            </a:r>
            <a:r>
              <a:rPr lang="fr-CH" dirty="0" err="1">
                <a:solidFill>
                  <a:schemeClr val="bg1"/>
                </a:solidFill>
              </a:rPr>
              <a:t>coatings</a:t>
            </a:r>
            <a:r>
              <a:rPr lang="fr-CH" dirty="0">
                <a:solidFill>
                  <a:schemeClr val="bg1"/>
                </a:solidFill>
              </a:rPr>
              <a:t> for </a:t>
            </a:r>
            <a:r>
              <a:rPr lang="fr-CH" dirty="0" err="1">
                <a:solidFill>
                  <a:schemeClr val="bg1"/>
                </a:solidFill>
              </a:rPr>
              <a:t>CERN’s</a:t>
            </a:r>
            <a:r>
              <a:rPr lang="fr-CH" dirty="0">
                <a:solidFill>
                  <a:schemeClr val="bg1"/>
                </a:solidFill>
              </a:rPr>
              <a:t> </a:t>
            </a:r>
            <a:r>
              <a:rPr lang="fr-CH" dirty="0" err="1">
                <a:solidFill>
                  <a:schemeClr val="bg1"/>
                </a:solidFill>
              </a:rPr>
              <a:t>accelerators</a:t>
            </a:r>
            <a:r>
              <a:rPr lang="fr-CH" dirty="0">
                <a:solidFill>
                  <a:schemeClr val="bg1"/>
                </a:solidFill>
              </a:rPr>
              <a:t>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1CA17A4-5209-4ACF-ABE0-FAF6E0017108}"/>
              </a:ext>
            </a:extLst>
          </p:cNvPr>
          <p:cNvSpPr txBox="1">
            <a:spLocks/>
          </p:cNvSpPr>
          <p:nvPr/>
        </p:nvSpPr>
        <p:spPr>
          <a:xfrm>
            <a:off x="695400" y="314406"/>
            <a:ext cx="4392488" cy="8804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>
                <a:latin typeface="+mn-lt"/>
              </a:rPr>
              <a:t>Coatings</a:t>
            </a:r>
          </a:p>
        </p:txBody>
      </p:sp>
    </p:spTree>
    <p:extLst>
      <p:ext uri="{BB962C8B-B14F-4D97-AF65-F5344CB8AC3E}">
        <p14:creationId xmlns:p14="http://schemas.microsoft.com/office/powerpoint/2010/main" val="16039995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733154-0DBE-48B5-9496-E785DC58A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19</a:t>
            </a:fld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A3AC70E8-91E0-442F-BECA-DAB0B9FDEF5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1344" y="207562"/>
            <a:ext cx="11376025" cy="1066800"/>
          </a:xfrm>
        </p:spPr>
        <p:txBody>
          <a:bodyPr/>
          <a:lstStyle/>
          <a:p>
            <a:r>
              <a:rPr lang="en-US" sz="2400" i="1" dirty="0"/>
              <a:t>In-situ</a:t>
            </a:r>
            <a:r>
              <a:rPr lang="en-US" sz="2400" dirty="0"/>
              <a:t> laser treatment.</a:t>
            </a:r>
            <a:br>
              <a:rPr lang="en-US" sz="2400" dirty="0"/>
            </a:br>
            <a:r>
              <a:rPr lang="en-US" sz="1800" b="0" dirty="0"/>
              <a:t>Roughening of surfaces by laser to reduce secondary electron emission  </a:t>
            </a:r>
          </a:p>
        </p:txBody>
      </p:sp>
      <p:pic>
        <p:nvPicPr>
          <p:cNvPr id="6" name="Picture 5" descr="A close up of a device&#10;&#10;Description automatically generated">
            <a:extLst>
              <a:ext uri="{FF2B5EF4-FFF2-40B4-BE49-F238E27FC236}">
                <a16:creationId xmlns:a16="http://schemas.microsoft.com/office/drawing/2014/main" id="{05CD0913-1612-462E-AD3C-B6857A8D1B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377" b="14223"/>
          <a:stretch/>
        </p:blipFill>
        <p:spPr>
          <a:xfrm>
            <a:off x="407987" y="1048544"/>
            <a:ext cx="11376025" cy="47609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8877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7897D7-8133-47F3-B7BB-BACEDAB83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415D04-1AFF-4DCD-9659-9F3D808D5225}"/>
              </a:ext>
            </a:extLst>
          </p:cNvPr>
          <p:cNvSpPr txBox="1"/>
          <p:nvPr/>
        </p:nvSpPr>
        <p:spPr>
          <a:xfrm>
            <a:off x="5663952" y="95035"/>
            <a:ext cx="127759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dirty="0"/>
              <a:t>CERN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3D05EF-4762-F488-8A7D-D793BF72E8C8}"/>
              </a:ext>
            </a:extLst>
          </p:cNvPr>
          <p:cNvSpPr txBox="1"/>
          <p:nvPr/>
        </p:nvSpPr>
        <p:spPr>
          <a:xfrm>
            <a:off x="119336" y="1052736"/>
            <a:ext cx="2952328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23 Member States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Austria, </a:t>
            </a:r>
            <a:r>
              <a:rPr lang="en-GB" dirty="0">
                <a:solidFill>
                  <a:srgbClr val="FF0000"/>
                </a:solidFill>
              </a:rPr>
              <a:t>Belgium</a:t>
            </a:r>
            <a:r>
              <a:rPr lang="en-GB" dirty="0"/>
              <a:t>, Bulgaria, </a:t>
            </a:r>
          </a:p>
          <a:p>
            <a:pPr algn="ctr"/>
            <a:r>
              <a:rPr lang="en-GB" dirty="0"/>
              <a:t>Czech Republic, Denmark, Finland, </a:t>
            </a:r>
          </a:p>
          <a:p>
            <a:pPr algn="ctr"/>
            <a:r>
              <a:rPr lang="en-GB" dirty="0"/>
              <a:t>France, Germany, Greece, </a:t>
            </a:r>
          </a:p>
          <a:p>
            <a:pPr algn="ctr"/>
            <a:r>
              <a:rPr lang="en-GB" dirty="0"/>
              <a:t>Hungary, Israel, </a:t>
            </a:r>
            <a:r>
              <a:rPr lang="en-GB" dirty="0">
                <a:solidFill>
                  <a:schemeClr val="accent1"/>
                </a:solidFill>
              </a:rPr>
              <a:t>Italy</a:t>
            </a:r>
            <a:r>
              <a:rPr lang="en-GB" dirty="0"/>
              <a:t>, </a:t>
            </a:r>
          </a:p>
          <a:p>
            <a:pPr algn="ctr"/>
            <a:r>
              <a:rPr lang="en-GB" dirty="0"/>
              <a:t>Netherlands, Norway, Poland, </a:t>
            </a:r>
          </a:p>
          <a:p>
            <a:pPr algn="ctr"/>
            <a:r>
              <a:rPr lang="en-GB" dirty="0"/>
              <a:t>Portugal, Romania, Serbia, </a:t>
            </a:r>
          </a:p>
          <a:p>
            <a:pPr algn="ctr"/>
            <a:r>
              <a:rPr lang="en-GB" dirty="0"/>
              <a:t>Slovak Republic, Spain, Sweden, </a:t>
            </a:r>
          </a:p>
          <a:p>
            <a:pPr algn="ctr"/>
            <a:r>
              <a:rPr lang="en-GB" dirty="0"/>
              <a:t>Switzerland and United Kingdom.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2FA361-81D9-D15B-7E3F-AA72E51C40B2}"/>
              </a:ext>
            </a:extLst>
          </p:cNvPr>
          <p:cNvSpPr txBox="1"/>
          <p:nvPr/>
        </p:nvSpPr>
        <p:spPr>
          <a:xfrm>
            <a:off x="8976320" y="1053821"/>
            <a:ext cx="286870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3 Associate Member States in the pre-stage to Membership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Cyprus, Estonia and Slovenia </a:t>
            </a:r>
          </a:p>
          <a:p>
            <a:pPr algn="l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1E353F-E942-4EFE-5B5E-9DCB98CA5539}"/>
              </a:ext>
            </a:extLst>
          </p:cNvPr>
          <p:cNvSpPr txBox="1"/>
          <p:nvPr/>
        </p:nvSpPr>
        <p:spPr>
          <a:xfrm>
            <a:off x="8976320" y="3311190"/>
            <a:ext cx="3024336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7 Associate Member States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 Croatia, India, Latvia, Lithuania, Pakistan, Türkiye and Ukraine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6D94B3-48C2-BD16-7031-9990279DD472}"/>
              </a:ext>
            </a:extLst>
          </p:cNvPr>
          <p:cNvSpPr txBox="1"/>
          <p:nvPr/>
        </p:nvSpPr>
        <p:spPr>
          <a:xfrm>
            <a:off x="3576448" y="4959331"/>
            <a:ext cx="511256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Observer Status</a:t>
            </a:r>
            <a:endParaRPr lang="en-GB" dirty="0"/>
          </a:p>
          <a:p>
            <a:pPr algn="ctr"/>
            <a:r>
              <a:rPr lang="en-GB" dirty="0"/>
              <a:t>Japan (LHC) and the United States of America (LHC and HL-LHC)</a:t>
            </a:r>
          </a:p>
          <a:p>
            <a:pPr algn="ctr"/>
            <a:r>
              <a:rPr lang="en-GB" dirty="0"/>
              <a:t> European Union (CERN) and UNESCO (CERN)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0791F5-7411-A89F-3591-5D1B3CD4B27B}"/>
              </a:ext>
            </a:extLst>
          </p:cNvPr>
          <p:cNvSpPr txBox="1"/>
          <p:nvPr/>
        </p:nvSpPr>
        <p:spPr>
          <a:xfrm>
            <a:off x="5437127" y="632605"/>
            <a:ext cx="173124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Founded in 1954</a:t>
            </a:r>
          </a:p>
        </p:txBody>
      </p:sp>
      <p:pic>
        <p:nvPicPr>
          <p:cNvPr id="1026" name="Picture 2" descr="The Globe of Science and Innovation at CERN">
            <a:extLst>
              <a:ext uri="{FF2B5EF4-FFF2-40B4-BE49-F238E27FC236}">
                <a16:creationId xmlns:a16="http://schemas.microsoft.com/office/drawing/2014/main" id="{F6AA00BA-8C6F-CBF0-4D44-4035D6131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228" y="1020875"/>
            <a:ext cx="5295008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709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20</a:t>
            </a:fld>
            <a:endParaRPr lang="en-US"/>
          </a:p>
        </p:txBody>
      </p:sp>
      <p:grpSp>
        <p:nvGrpSpPr>
          <p:cNvPr id="8" name="Group 81"/>
          <p:cNvGrpSpPr>
            <a:grpSpLocks noChangeAspect="1"/>
          </p:cNvGrpSpPr>
          <p:nvPr/>
        </p:nvGrpSpPr>
        <p:grpSpPr bwMode="auto">
          <a:xfrm>
            <a:off x="385063" y="1045201"/>
            <a:ext cx="11771350" cy="5311596"/>
            <a:chOff x="1999717" y="1097511"/>
            <a:chExt cx="11133957" cy="5023984"/>
          </a:xfrm>
        </p:grpSpPr>
        <p:pic>
          <p:nvPicPr>
            <p:cNvPr id="9" name="Picture 57" descr="A close up of a device&#10;&#10;Description automatically generated"/>
            <p:cNvPicPr>
              <a:picLocks noChangeAspect="1"/>
            </p:cNvPicPr>
            <p:nvPr/>
          </p:nvPicPr>
          <p:blipFill>
            <a:blip r:embed="rId2"/>
            <a:srcRect l="16096" t="2045" r="8013" b="13528"/>
            <a:stretch/>
          </p:blipFill>
          <p:spPr bwMode="auto">
            <a:xfrm>
              <a:off x="5994232" y="1941259"/>
              <a:ext cx="5337615" cy="3340129"/>
            </a:xfrm>
            <a:prstGeom prst="rect">
              <a:avLst/>
            </a:prstGeom>
          </p:spPr>
        </p:pic>
        <p:cxnSp>
          <p:nvCxnSpPr>
            <p:cNvPr id="10" name="Straight Arrow Connector 58"/>
            <p:cNvCxnSpPr>
              <a:cxnSpLocks/>
              <a:stCxn id="11" idx="3"/>
            </p:cNvCxnSpPr>
            <p:nvPr/>
          </p:nvCxnSpPr>
          <p:spPr bwMode="auto">
            <a:xfrm>
              <a:off x="4920643" y="2289896"/>
              <a:ext cx="2297577" cy="1013611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2" name="Straight Arrow Connector 59"/>
            <p:cNvCxnSpPr>
              <a:cxnSpLocks/>
            </p:cNvCxnSpPr>
            <p:nvPr/>
          </p:nvCxnSpPr>
          <p:spPr bwMode="auto">
            <a:xfrm flipV="1">
              <a:off x="4937896" y="4786021"/>
              <a:ext cx="1460191" cy="60093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4" name="Straight Arrow Connector 60"/>
            <p:cNvCxnSpPr>
              <a:cxnSpLocks/>
            </p:cNvCxnSpPr>
            <p:nvPr/>
          </p:nvCxnSpPr>
          <p:spPr bwMode="auto">
            <a:xfrm flipV="1">
              <a:off x="4833941" y="3753082"/>
              <a:ext cx="1452304" cy="1554789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5" name="Straight Arrow Connector 61"/>
            <p:cNvCxnSpPr>
              <a:cxnSpLocks/>
            </p:cNvCxnSpPr>
            <p:nvPr/>
          </p:nvCxnSpPr>
          <p:spPr bwMode="auto">
            <a:xfrm flipV="1">
              <a:off x="4862225" y="3878525"/>
              <a:ext cx="2259843" cy="1470213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6" name="Straight Arrow Connector 62"/>
            <p:cNvCxnSpPr>
              <a:cxnSpLocks/>
            </p:cNvCxnSpPr>
            <p:nvPr/>
          </p:nvCxnSpPr>
          <p:spPr bwMode="auto">
            <a:xfrm flipV="1">
              <a:off x="4906486" y="4952982"/>
              <a:ext cx="2259843" cy="480332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7" name="Straight Arrow Connector 63"/>
            <p:cNvCxnSpPr>
              <a:cxnSpLocks/>
              <a:stCxn id="18" idx="3"/>
            </p:cNvCxnSpPr>
            <p:nvPr/>
          </p:nvCxnSpPr>
          <p:spPr bwMode="auto">
            <a:xfrm>
              <a:off x="4703109" y="4213406"/>
              <a:ext cx="1528793" cy="6220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19" name="Straight Arrow Connector 64"/>
            <p:cNvCxnSpPr>
              <a:cxnSpLocks/>
              <a:stCxn id="20" idx="2"/>
            </p:cNvCxnSpPr>
            <p:nvPr/>
          </p:nvCxnSpPr>
          <p:spPr bwMode="auto">
            <a:xfrm>
              <a:off x="5812796" y="1388624"/>
              <a:ext cx="1991287" cy="198571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21" name="Straight Arrow Connector 65"/>
            <p:cNvCxnSpPr>
              <a:cxnSpLocks/>
              <a:stCxn id="22" idx="1"/>
            </p:cNvCxnSpPr>
            <p:nvPr/>
          </p:nvCxnSpPr>
          <p:spPr bwMode="auto">
            <a:xfrm flipH="1">
              <a:off x="10588343" y="1373927"/>
              <a:ext cx="892153" cy="86083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sp>
          <p:nvSpPr>
            <p:cNvPr id="24" name="TextBox 67"/>
            <p:cNvSpPr>
              <a:spLocks/>
            </p:cNvSpPr>
            <p:nvPr/>
          </p:nvSpPr>
          <p:spPr bwMode="auto">
            <a:xfrm>
              <a:off x="11383258" y="2234760"/>
              <a:ext cx="1545348" cy="49488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fr-FR"/>
              </a:defPPr>
              <a:lvl1pPr>
                <a:defRPr sz="1500">
                  <a:solidFill>
                    <a:schemeClr val="accent5"/>
                  </a:solidFill>
                </a:defRPr>
              </a:lvl1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</a:rPr>
                <a:t>Pumping slot shields:</a:t>
              </a:r>
              <a:endParaRPr sz="1400" dirty="0"/>
            </a:p>
          </p:txBody>
        </p:sp>
        <p:cxnSp>
          <p:nvCxnSpPr>
            <p:cNvPr id="25" name="Straight Arrow Connector 68"/>
            <p:cNvCxnSpPr>
              <a:cxnSpLocks/>
              <a:stCxn id="24" idx="1"/>
            </p:cNvCxnSpPr>
            <p:nvPr/>
          </p:nvCxnSpPr>
          <p:spPr bwMode="auto">
            <a:xfrm flipH="1">
              <a:off x="9909785" y="2482204"/>
              <a:ext cx="1473473" cy="52091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cxnSp>
          <p:nvCxnSpPr>
            <p:cNvPr id="27" name="Straight Arrow Connector 70"/>
            <p:cNvCxnSpPr>
              <a:cxnSpLocks/>
              <a:stCxn id="28" idx="0"/>
            </p:cNvCxnSpPr>
            <p:nvPr/>
          </p:nvCxnSpPr>
          <p:spPr bwMode="auto">
            <a:xfrm flipH="1" flipV="1">
              <a:off x="8723792" y="4366374"/>
              <a:ext cx="3384472" cy="1056454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tailEnd type="arrow"/>
            </a:ln>
          </p:spPr>
        </p:cxnSp>
        <p:sp>
          <p:nvSpPr>
            <p:cNvPr id="22" name="TextBox 73"/>
            <p:cNvSpPr>
              <a:spLocks/>
            </p:cNvSpPr>
            <p:nvPr/>
          </p:nvSpPr>
          <p:spPr bwMode="auto">
            <a:xfrm>
              <a:off x="11480497" y="1126482"/>
              <a:ext cx="1545348" cy="4948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</a:rPr>
                <a:t>Cold bore (CB) at 1.9 K:</a:t>
              </a:r>
              <a:endParaRPr sz="1400" dirty="0"/>
            </a:p>
          </p:txBody>
        </p:sp>
        <p:sp>
          <p:nvSpPr>
            <p:cNvPr id="11" name="TextBox 74"/>
            <p:cNvSpPr>
              <a:spLocks/>
            </p:cNvSpPr>
            <p:nvPr/>
          </p:nvSpPr>
          <p:spPr bwMode="auto">
            <a:xfrm>
              <a:off x="3098891" y="2042452"/>
              <a:ext cx="1821752" cy="49488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Tungsten alloy blocks:</a:t>
              </a:r>
              <a:endParaRPr sz="1400" dirty="0"/>
            </a:p>
          </p:txBody>
        </p:sp>
        <p:sp>
          <p:nvSpPr>
            <p:cNvPr id="13" name="TextBox 75"/>
            <p:cNvSpPr>
              <a:spLocks/>
            </p:cNvSpPr>
            <p:nvPr/>
          </p:nvSpPr>
          <p:spPr bwMode="auto">
            <a:xfrm>
              <a:off x="2535451" y="5185869"/>
              <a:ext cx="2369297" cy="49488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  <a:lvl2pPr marL="0" lvl="1">
                <a:defRPr sz="1200">
                  <a:solidFill>
                    <a:schemeClr val="accent5"/>
                  </a:solidFill>
                </a:defRPr>
              </a:lvl2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cooling tubes: Laser welded on the beam screen</a:t>
              </a:r>
              <a:endParaRPr sz="1400" dirty="0"/>
            </a:p>
          </p:txBody>
        </p:sp>
        <p:sp>
          <p:nvSpPr>
            <p:cNvPr id="18" name="TextBox 76"/>
            <p:cNvSpPr>
              <a:spLocks/>
            </p:cNvSpPr>
            <p:nvPr/>
          </p:nvSpPr>
          <p:spPr bwMode="auto">
            <a:xfrm>
              <a:off x="1999717" y="3558405"/>
              <a:ext cx="2703392" cy="1310000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  <a:lvl2pPr marL="0" lvl="1">
                <a:defRPr sz="1200">
                  <a:solidFill>
                    <a:schemeClr val="accent5"/>
                  </a:solidFill>
                </a:defRPr>
              </a:lvl2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Beam screen at 60-75 K: </a:t>
              </a:r>
              <a:endParaRPr sz="1400" dirty="0"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High Mn High N stainless steel </a:t>
              </a:r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Internal copper layer (75 </a:t>
              </a: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Symbol"/>
                </a:rPr>
                <a:t>m</a:t>
              </a: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m) for impedance</a:t>
              </a:r>
              <a:endParaRPr lang="en-GB" sz="1400" dirty="0"/>
            </a:p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/>
                <a:buChar char="•"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a-C coating for e- cloud mitigation</a:t>
              </a:r>
              <a:endParaRPr sz="1400" dirty="0"/>
            </a:p>
          </p:txBody>
        </p:sp>
        <p:sp>
          <p:nvSpPr>
            <p:cNvPr id="28" name="TextBox 77"/>
            <p:cNvSpPr>
              <a:spLocks/>
            </p:cNvSpPr>
            <p:nvPr/>
          </p:nvSpPr>
          <p:spPr bwMode="auto">
            <a:xfrm>
              <a:off x="11082853" y="5422828"/>
              <a:ext cx="2050821" cy="69866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</a:lstStyle>
            <a:p>
              <a:pPr marL="171450" marR="0" lvl="0" indent="-17145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elastic supporting system: Ceramic ball and titanium spring</a:t>
              </a:r>
              <a:endParaRPr sz="1400" dirty="0"/>
            </a:p>
          </p:txBody>
        </p:sp>
        <p:sp>
          <p:nvSpPr>
            <p:cNvPr id="20" name="TextBox 78"/>
            <p:cNvSpPr>
              <a:spLocks/>
            </p:cNvSpPr>
            <p:nvPr/>
          </p:nvSpPr>
          <p:spPr bwMode="auto">
            <a:xfrm>
              <a:off x="4155535" y="1097511"/>
              <a:ext cx="3314522" cy="29111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900">
                  <a:solidFill>
                    <a:schemeClr val="tx2"/>
                  </a:solidFill>
                  <a:latin typeface="Arial"/>
                </a:defRPr>
              </a:lvl1pPr>
              <a:lvl2pPr marL="0" lvl="1">
                <a:defRPr sz="1200">
                  <a:solidFill>
                    <a:schemeClr val="accent5"/>
                  </a:solidFill>
                </a:defRPr>
              </a:lvl2pPr>
            </a:lstStyle>
            <a:p>
              <a:pPr marL="0" marR="0" lvl="0" indent="0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GB" sz="1400" b="0" i="0" u="none" strike="noStrike" cap="none" spc="0" dirty="0">
                  <a:ln>
                    <a:noFill/>
                  </a:ln>
                  <a:solidFill>
                    <a:srgbClr val="0055A0"/>
                  </a:solidFill>
                  <a:latin typeface="Arial"/>
                </a:rPr>
                <a:t>Thermal links:</a:t>
              </a:r>
              <a:endParaRPr sz="1400" dirty="0"/>
            </a:p>
          </p:txBody>
        </p:sp>
      </p:grpSp>
      <p:sp>
        <p:nvSpPr>
          <p:cNvPr id="3" name="Title 1">
            <a:extLst>
              <a:ext uri="{FF2B5EF4-FFF2-40B4-BE49-F238E27FC236}">
                <a16:creationId xmlns:a16="http://schemas.microsoft.com/office/drawing/2014/main" id="{4BE20333-A323-8C73-F19F-B966DD45394A}"/>
              </a:ext>
            </a:extLst>
          </p:cNvPr>
          <p:cNvSpPr txBox="1">
            <a:spLocks/>
          </p:cNvSpPr>
          <p:nvPr/>
        </p:nvSpPr>
        <p:spPr>
          <a:xfrm>
            <a:off x="215053" y="180814"/>
            <a:ext cx="11758301" cy="8804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Mechanical design, prototyping and manufacturing: HL-LHC shielded beam-screens</a:t>
            </a:r>
          </a:p>
        </p:txBody>
      </p:sp>
      <p:pic>
        <p:nvPicPr>
          <p:cNvPr id="5" name="Picture 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319C3BDA-A4FA-79CD-0F00-B9CE84CAD8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172" y="2037616"/>
            <a:ext cx="7242423" cy="3340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4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8A0FE-F74D-425C-903F-09E6BA3B3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21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6C26F7A-8776-4B93-AC28-9A42CB0329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98510" y="439233"/>
            <a:ext cx="5688632" cy="650942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dirty="0"/>
              <a:t>Vacuum measurement: Acceptance tests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5" name="Picture 4" descr="A store inside of a building&#10;&#10;Description automatically generated">
            <a:extLst>
              <a:ext uri="{FF2B5EF4-FFF2-40B4-BE49-F238E27FC236}">
                <a16:creationId xmlns:a16="http://schemas.microsoft.com/office/drawing/2014/main" id="{DD0112A7-46AE-480D-BC7E-EECEA6588F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1" r="27460" b="1"/>
          <a:stretch/>
        </p:blipFill>
        <p:spPr>
          <a:xfrm>
            <a:off x="407987" y="1598658"/>
            <a:ext cx="5616575" cy="4602117"/>
          </a:xfrm>
          <a:prstGeom prst="rect">
            <a:avLst/>
          </a:prstGeom>
          <a:noFill/>
        </p:spPr>
      </p:pic>
      <p:pic>
        <p:nvPicPr>
          <p:cNvPr id="6" name="Picture 5" descr="A group of people in a room&#10;&#10;Description automatically generated">
            <a:extLst>
              <a:ext uri="{FF2B5EF4-FFF2-40B4-BE49-F238E27FC236}">
                <a16:creationId xmlns:a16="http://schemas.microsoft.com/office/drawing/2014/main" id="{883EAAD3-2167-4D1E-B91E-918ADB83366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2" r="12542" b="-1"/>
          <a:stretch/>
        </p:blipFill>
        <p:spPr>
          <a:xfrm>
            <a:off x="6167438" y="10"/>
            <a:ext cx="6024562" cy="6207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52327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B8A0FE-F74D-425C-903F-09E6BA3B3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02F329-7971-D5AB-5D14-E6A188746FA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3994" y="80010"/>
            <a:ext cx="5616575" cy="390525"/>
          </a:xfrm>
        </p:spPr>
        <p:txBody>
          <a:bodyPr/>
          <a:lstStyle/>
          <a:p>
            <a:r>
              <a:rPr lang="en-US" sz="2800" dirty="0"/>
              <a:t>Acceptance tests</a:t>
            </a:r>
          </a:p>
        </p:txBody>
      </p:sp>
      <p:pic>
        <p:nvPicPr>
          <p:cNvPr id="8" name="Picture 7" descr="A picture containing indoor, table, sitting, room&#10;&#10;Description automatically generated">
            <a:extLst>
              <a:ext uri="{FF2B5EF4-FFF2-40B4-BE49-F238E27FC236}">
                <a16:creationId xmlns:a16="http://schemas.microsoft.com/office/drawing/2014/main" id="{13A11E54-F1FE-4C09-8E04-A7A92578E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994" y="476672"/>
            <a:ext cx="11784011" cy="572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734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E206ABB9-B9C9-7902-E8E3-E987D82DB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C7A1BC2-2897-EC9E-EA54-6EDF07932D8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15975" y="785813"/>
            <a:ext cx="11376025" cy="1066800"/>
          </a:xfrm>
        </p:spPr>
        <p:txBody>
          <a:bodyPr/>
          <a:lstStyle/>
          <a:p>
            <a:pPr algn="ctr"/>
            <a:r>
              <a:rPr lang="en-GB" sz="2000" b="0" dirty="0"/>
              <a:t>Sub-assembly validations for prototype double beam collimator for HL-LHC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BFED6B-7478-FDF6-885F-58E737768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4272" y="1484784"/>
            <a:ext cx="2757082" cy="45091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7CABF9-970A-C1CE-6E8E-C8C909E9AD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456" y="1484784"/>
            <a:ext cx="7139844" cy="4547401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C8FD7F3A-984A-8060-7477-7029DFCF1C2A}"/>
              </a:ext>
            </a:extLst>
          </p:cNvPr>
          <p:cNvSpPr txBox="1">
            <a:spLocks/>
          </p:cNvSpPr>
          <p:nvPr/>
        </p:nvSpPr>
        <p:spPr>
          <a:xfrm>
            <a:off x="3287712" y="85561"/>
            <a:ext cx="5616574" cy="39111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Vacuum </a:t>
            </a:r>
            <a:r>
              <a:rPr lang="en-US" sz="2800" dirty="0">
                <a:solidFill>
                  <a:srgbClr val="FF0000"/>
                </a:solidFill>
              </a:rPr>
              <a:t>acceptance</a:t>
            </a:r>
            <a:r>
              <a:rPr lang="en-US" sz="2800" dirty="0"/>
              <a:t> tests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3CCA4D0-073A-6C6A-9785-3708BEC366E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584699" y="5648891"/>
            <a:ext cx="1511300" cy="322263"/>
          </a:xfrm>
        </p:spPr>
        <p:txBody>
          <a:bodyPr/>
          <a:lstStyle/>
          <a:p>
            <a:r>
              <a:rPr lang="fr-CH" b="0" dirty="0">
                <a:solidFill>
                  <a:schemeClr val="bg1"/>
                </a:solidFill>
              </a:rPr>
              <a:t>TCLPX </a:t>
            </a:r>
            <a:r>
              <a:rPr lang="fr-CH" b="0" dirty="0" err="1">
                <a:solidFill>
                  <a:schemeClr val="bg1"/>
                </a:solidFill>
              </a:rPr>
              <a:t>jaws</a:t>
            </a:r>
            <a:endParaRPr lang="fr-CH" b="0" dirty="0">
              <a:solidFill>
                <a:schemeClr val="bg1"/>
              </a:solidFill>
            </a:endParaRPr>
          </a:p>
          <a:p>
            <a:endParaRPr lang="en-GB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1768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D67DD-DC73-402D-977A-FE5EF5EFB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A195884-7CC8-4FB2-AB2D-9F4EC249EDFF}"/>
              </a:ext>
            </a:extLst>
          </p:cNvPr>
          <p:cNvSpPr txBox="1">
            <a:spLocks/>
          </p:cNvSpPr>
          <p:nvPr/>
        </p:nvSpPr>
        <p:spPr>
          <a:xfrm>
            <a:off x="3071664" y="260648"/>
            <a:ext cx="7848872" cy="61188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/>
              <a:t>Vacuum related instrumentation and control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B73C43E-2F23-B559-A589-F36278FA2CC2}"/>
              </a:ext>
            </a:extLst>
          </p:cNvPr>
          <p:cNvSpPr txBox="1">
            <a:spLocks/>
          </p:cNvSpPr>
          <p:nvPr/>
        </p:nvSpPr>
        <p:spPr>
          <a:xfrm>
            <a:off x="551384" y="1412776"/>
            <a:ext cx="11520661" cy="432047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accent1"/>
                </a:solidFill>
              </a:rPr>
              <a:t>Pressure range from 10</a:t>
            </a:r>
            <a:r>
              <a:rPr lang="en-GB" sz="1800" b="0" baseline="30000" dirty="0">
                <a:solidFill>
                  <a:schemeClr val="accent1"/>
                </a:solidFill>
              </a:rPr>
              <a:t>-4</a:t>
            </a:r>
            <a:r>
              <a:rPr lang="en-GB" sz="1800" b="0" dirty="0">
                <a:solidFill>
                  <a:schemeClr val="accent1"/>
                </a:solidFill>
              </a:rPr>
              <a:t> to 10</a:t>
            </a:r>
            <a:r>
              <a:rPr lang="en-GB" sz="1800" b="0" baseline="30000" dirty="0">
                <a:solidFill>
                  <a:schemeClr val="accent1"/>
                </a:solidFill>
              </a:rPr>
              <a:t>-12</a:t>
            </a:r>
            <a:r>
              <a:rPr lang="en-GB" sz="1800" b="0" dirty="0">
                <a:solidFill>
                  <a:schemeClr val="accent1"/>
                </a:solidFill>
              </a:rPr>
              <a:t> mbar (10</a:t>
            </a:r>
            <a:r>
              <a:rPr lang="en-GB" sz="1800" b="0" baseline="30000" dirty="0">
                <a:solidFill>
                  <a:schemeClr val="accent1"/>
                </a:solidFill>
              </a:rPr>
              <a:t>-14</a:t>
            </a:r>
            <a:r>
              <a:rPr lang="en-GB" sz="1800" b="0" dirty="0">
                <a:solidFill>
                  <a:schemeClr val="accent1"/>
                </a:solidFill>
              </a:rPr>
              <a:t> mbar in labs)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B050"/>
                </a:solidFill>
              </a:rPr>
              <a:t>9000</a:t>
            </a:r>
            <a:r>
              <a:rPr lang="en-GB" sz="1800" b="0" dirty="0">
                <a:solidFill>
                  <a:schemeClr val="accent1"/>
                </a:solidFill>
              </a:rPr>
              <a:t> vacuum instruments to be controlled and monitored along the accelerator lines: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3900 gauges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520 Fixed Pumping Groups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3100 Ion Pumps; 280 NEG Pumps; 270 Sublimation Pumps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720 Sector Valves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1"/>
                </a:solidFill>
              </a:rPr>
              <a:t>Mobile equipment (only during technical stops): 176 Mobile Pumping Groups, 100 Bake-out racks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accent1"/>
                </a:solidFill>
              </a:rPr>
              <a:t>400 PLCs; </a:t>
            </a:r>
            <a:r>
              <a:rPr lang="en-GB" sz="1800" dirty="0">
                <a:solidFill>
                  <a:srgbClr val="00B050"/>
                </a:solidFill>
              </a:rPr>
              <a:t>3000</a:t>
            </a:r>
            <a:r>
              <a:rPr lang="en-GB" sz="1800" b="0" dirty="0">
                <a:solidFill>
                  <a:schemeClr val="accent1"/>
                </a:solidFill>
              </a:rPr>
              <a:t> Industrial or Custom Controllers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accent1"/>
                </a:solidFill>
              </a:rPr>
              <a:t>15 SCADA applications</a:t>
            </a:r>
          </a:p>
        </p:txBody>
      </p:sp>
    </p:spTree>
    <p:extLst>
      <p:ext uri="{BB962C8B-B14F-4D97-AF65-F5344CB8AC3E}">
        <p14:creationId xmlns:p14="http://schemas.microsoft.com/office/powerpoint/2010/main" val="42709462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C0B710-3108-A044-850D-E93C3396C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E7C4F2E7-EC5D-6E86-46B7-C9351D5A0D51}"/>
              </a:ext>
            </a:extLst>
          </p:cNvPr>
          <p:cNvSpPr txBox="1">
            <a:spLocks/>
          </p:cNvSpPr>
          <p:nvPr/>
        </p:nvSpPr>
        <p:spPr>
          <a:xfrm>
            <a:off x="2855640" y="147058"/>
            <a:ext cx="6192688" cy="463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0" dirty="0"/>
              <a:t>Vacuum Control System | Architecture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C9D787-6B9E-039C-B4A1-CAD915CD6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552" y="656692"/>
            <a:ext cx="9767621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811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282F05-12FF-4850-8B0E-3FDA56257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D1644C-FDB8-964E-EE53-F516A5E22777}"/>
              </a:ext>
            </a:extLst>
          </p:cNvPr>
          <p:cNvSpPr txBox="1"/>
          <p:nvPr/>
        </p:nvSpPr>
        <p:spPr>
          <a:xfrm>
            <a:off x="1965648" y="2636912"/>
            <a:ext cx="8043869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000" dirty="0"/>
              <a:t>The future after the HL-LHC project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095178-D187-1B85-D933-294A444B57FB}"/>
              </a:ext>
            </a:extLst>
          </p:cNvPr>
          <p:cNvSpPr txBox="1"/>
          <p:nvPr/>
        </p:nvSpPr>
        <p:spPr>
          <a:xfrm>
            <a:off x="2711624" y="3575543"/>
            <a:ext cx="60960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FCC-</a:t>
            </a:r>
            <a:r>
              <a:rPr lang="en-GB" sz="2000" dirty="0" err="1"/>
              <a:t>ee</a:t>
            </a: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Muon collider</a:t>
            </a:r>
          </a:p>
          <a:p>
            <a:pPr algn="l"/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Physics beyond colliders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dirty="0"/>
              <a:t>Participation in other European projects</a:t>
            </a:r>
          </a:p>
        </p:txBody>
      </p:sp>
    </p:spTree>
    <p:extLst>
      <p:ext uri="{BB962C8B-B14F-4D97-AF65-F5344CB8AC3E}">
        <p14:creationId xmlns:p14="http://schemas.microsoft.com/office/powerpoint/2010/main" val="10413532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8DA1ED-00B0-6937-6BCE-E42FD7E31D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286" y="1988840"/>
            <a:ext cx="5659609" cy="35742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B5ACBAAB-1145-447C-886A-EF410668F702}" type="slidenum">
              <a:rPr lang="en-GB" smtClean="0"/>
              <a:t>27</a:t>
            </a:fld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6E44AE2-2C8D-43F8-0D9A-B5A93961C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8" y="2904732"/>
            <a:ext cx="3703090" cy="3185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770698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FCC-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9" y="58203"/>
            <a:ext cx="1935386" cy="654292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7662580A-51D2-D0A2-946B-E55AE11612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99" y="2924944"/>
            <a:ext cx="2823067" cy="314481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B5AEE2-A6AF-54F9-F52E-2672F1EFBE3A}"/>
              </a:ext>
            </a:extLst>
          </p:cNvPr>
          <p:cNvSpPr/>
          <p:nvPr/>
        </p:nvSpPr>
        <p:spPr>
          <a:xfrm>
            <a:off x="335360" y="6245961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E855E4-8C06-8179-2B8D-E0C22B3F9795}"/>
              </a:ext>
            </a:extLst>
          </p:cNvPr>
          <p:cNvSpPr/>
          <p:nvPr/>
        </p:nvSpPr>
        <p:spPr>
          <a:xfrm>
            <a:off x="4655840" y="6245961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DBC0A7-29FA-9BCE-CB6A-BF537F9F1164}"/>
              </a:ext>
            </a:extLst>
          </p:cNvPr>
          <p:cNvSpPr txBox="1"/>
          <p:nvPr/>
        </p:nvSpPr>
        <p:spPr>
          <a:xfrm>
            <a:off x="1679509" y="61605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2020 - 2040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F91467-89AD-4117-FA80-A16269773AED}"/>
              </a:ext>
            </a:extLst>
          </p:cNvPr>
          <p:cNvSpPr txBox="1"/>
          <p:nvPr/>
        </p:nvSpPr>
        <p:spPr>
          <a:xfrm>
            <a:off x="5377213" y="6160552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2045 - 2063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FE9794-A28D-9916-65CA-648C937A2357}"/>
              </a:ext>
            </a:extLst>
          </p:cNvPr>
          <p:cNvSpPr txBox="1"/>
          <p:nvPr/>
        </p:nvSpPr>
        <p:spPr>
          <a:xfrm>
            <a:off x="9168341" y="6149951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2070 - 2095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1DBE66-3CAD-E03B-4CCB-92EA9454A64C}"/>
                  </a:ext>
                </a:extLst>
              </p:cNvPr>
              <p:cNvSpPr txBox="1"/>
              <p:nvPr/>
            </p:nvSpPr>
            <p:spPr>
              <a:xfrm>
                <a:off x="263352" y="676494"/>
                <a:ext cx="12192000" cy="1661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90 km length, 45-182 GeV beams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lang="en-GB" b="1" dirty="0">
                    <a:solidFill>
                      <a:srgbClr val="3333FF"/>
                    </a:solidFill>
                    <a:latin typeface="Arial"/>
                  </a:rPr>
                  <a:t>Fully NEG coated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Intense synchrotron radiation (MW) to the walls (absorbers)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3333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1DBE66-3CAD-E03B-4CCB-92EA9454A6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3352" y="676494"/>
                <a:ext cx="12192000" cy="1661993"/>
              </a:xfrm>
              <a:prstGeom prst="rect">
                <a:avLst/>
              </a:prstGeom>
              <a:blipFill>
                <a:blip r:embed="rId6"/>
                <a:stretch>
                  <a:fillRect l="-3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612327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239F9-7198-491A-A317-E9C0027CF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7241D1-B77B-4022-8602-06D73DC6C876}"/>
              </a:ext>
            </a:extLst>
          </p:cNvPr>
          <p:cNvSpPr txBox="1"/>
          <p:nvPr/>
        </p:nvSpPr>
        <p:spPr>
          <a:xfrm>
            <a:off x="3863752" y="86529"/>
            <a:ext cx="5466240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2400" b="1" dirty="0"/>
              <a:t>Support to other scientific equipment</a:t>
            </a:r>
          </a:p>
          <a:p>
            <a:pPr algn="ctr"/>
            <a:r>
              <a:rPr lang="en-GB" sz="2400" dirty="0"/>
              <a:t>Example: future GW telescopes</a:t>
            </a:r>
          </a:p>
        </p:txBody>
      </p:sp>
      <p:pic>
        <p:nvPicPr>
          <p:cNvPr id="2052" name="Picture 4" descr="Figure caption">
            <a:extLst>
              <a:ext uri="{FF2B5EF4-FFF2-40B4-BE49-F238E27FC236}">
                <a16:creationId xmlns:a16="http://schemas.microsoft.com/office/drawing/2014/main" id="{43E52EBC-6459-4669-A277-9F7D8ED90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15156"/>
            <a:ext cx="5697736" cy="320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56E20B-2EDF-4A27-8F0D-C859F1963DF0}"/>
              </a:ext>
            </a:extLst>
          </p:cNvPr>
          <p:cNvSpPr txBox="1"/>
          <p:nvPr/>
        </p:nvSpPr>
        <p:spPr>
          <a:xfrm>
            <a:off x="6040481" y="1396646"/>
            <a:ext cx="5814507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B050"/>
                </a:solidFill>
              </a:rPr>
              <a:t>Einstein Telescope</a:t>
            </a:r>
            <a:r>
              <a:rPr lang="en-GB" sz="1600" dirty="0"/>
              <a:t>: </a:t>
            </a:r>
            <a:r>
              <a:rPr lang="en-GB" sz="1600" b="1" dirty="0">
                <a:solidFill>
                  <a:srgbClr val="FF0000"/>
                </a:solidFill>
              </a:rPr>
              <a:t>120 km </a:t>
            </a:r>
            <a:r>
              <a:rPr lang="en-GB" sz="1600" dirty="0"/>
              <a:t>of ≈1.0-m diameter vacuum pipes.</a:t>
            </a:r>
          </a:p>
          <a:p>
            <a:pPr algn="l"/>
            <a:endParaRPr lang="en-GB" sz="800" dirty="0"/>
          </a:p>
          <a:p>
            <a:r>
              <a:rPr lang="en-GB" sz="1600" dirty="0"/>
              <a:t>Two possible sites: Sardinia (Italy) and Lindborg, across the Dutch-German-Belgium border.</a:t>
            </a:r>
            <a:endParaRPr lang="en-GB" dirty="0"/>
          </a:p>
          <a:p>
            <a:pPr algn="l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504A0F-470E-4DFF-8CCB-5C754373600A}"/>
              </a:ext>
            </a:extLst>
          </p:cNvPr>
          <p:cNvSpPr txBox="1"/>
          <p:nvPr/>
        </p:nvSpPr>
        <p:spPr>
          <a:xfrm>
            <a:off x="339878" y="4745360"/>
            <a:ext cx="5697736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B050"/>
                </a:solidFill>
              </a:rPr>
              <a:t>Cosmic Explorer</a:t>
            </a:r>
            <a:r>
              <a:rPr lang="en-GB" sz="1600" dirty="0"/>
              <a:t>: two installations 80x2=</a:t>
            </a:r>
            <a:r>
              <a:rPr lang="en-GB" sz="1600" b="1" dirty="0">
                <a:solidFill>
                  <a:srgbClr val="FF0000"/>
                </a:solidFill>
              </a:rPr>
              <a:t>160 km </a:t>
            </a:r>
            <a:r>
              <a:rPr lang="en-GB" sz="1600" dirty="0"/>
              <a:t>of 1.2-m diameter vacuum pipes.</a:t>
            </a:r>
            <a:endParaRPr lang="en-GB" sz="1400" dirty="0"/>
          </a:p>
          <a:p>
            <a:pPr algn="l"/>
            <a:endParaRPr lang="en-GB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0D2DB2D-6148-CA2D-A92D-BDE7E12C3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00" y="998122"/>
            <a:ext cx="5697737" cy="320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84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0994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14D763-4FA2-2862-2C5A-7CE7F4064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CACD52-A620-C5E1-971E-A4A15EB75716}"/>
              </a:ext>
            </a:extLst>
          </p:cNvPr>
          <p:cNvSpPr txBox="1"/>
          <p:nvPr/>
        </p:nvSpPr>
        <p:spPr>
          <a:xfrm>
            <a:off x="451672" y="834678"/>
            <a:ext cx="117373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</a:t>
            </a:r>
            <a:r>
              <a:rPr lang="en-GB" b="1" dirty="0"/>
              <a:t>CERN Council </a:t>
            </a:r>
            <a:r>
              <a:rPr lang="en-GB" dirty="0"/>
              <a:t>is the highest authority of the Organization and has responsibility for all-important decisions. It controls CERN’s activities in scientific, technical and administrative matters. </a:t>
            </a:r>
          </a:p>
          <a:p>
            <a:endParaRPr lang="en-GB" dirty="0"/>
          </a:p>
          <a:p>
            <a:r>
              <a:rPr lang="en-GB" dirty="0"/>
              <a:t>The Council is assisted by the </a:t>
            </a:r>
            <a:r>
              <a:rPr lang="en-GB" b="1" dirty="0"/>
              <a:t>Scientific Policy Committee </a:t>
            </a:r>
            <a:r>
              <a:rPr lang="en-GB" dirty="0"/>
              <a:t>and the </a:t>
            </a:r>
            <a:r>
              <a:rPr lang="en-GB" b="1" dirty="0"/>
              <a:t>Finance Committee</a:t>
            </a:r>
            <a:r>
              <a:rPr lang="en-GB" dirty="0"/>
              <a:t>. </a:t>
            </a:r>
          </a:p>
          <a:p>
            <a:endParaRPr lang="en-GB" dirty="0"/>
          </a:p>
          <a:p>
            <a:r>
              <a:rPr lang="en-GB" dirty="0"/>
              <a:t>The </a:t>
            </a:r>
            <a:r>
              <a:rPr lang="en-GB" b="1" dirty="0"/>
              <a:t>Director-General</a:t>
            </a:r>
            <a:r>
              <a:rPr lang="en-GB" dirty="0"/>
              <a:t>, appointed by the Council, manages the CERN Laboratory. </a:t>
            </a:r>
          </a:p>
          <a:p>
            <a:endParaRPr lang="en-GB" dirty="0"/>
          </a:p>
          <a:p>
            <a:r>
              <a:rPr lang="en-GB" dirty="0"/>
              <a:t>The Director-General is assisted by a </a:t>
            </a:r>
            <a:r>
              <a:rPr lang="en-GB" b="1" dirty="0"/>
              <a:t>directorate</a:t>
            </a:r>
            <a:r>
              <a:rPr lang="en-GB" dirty="0"/>
              <a:t> and runs the Laboratory through a structure of </a:t>
            </a:r>
            <a:r>
              <a:rPr lang="en-GB" b="1" dirty="0"/>
              <a:t>departments</a:t>
            </a:r>
            <a:r>
              <a:rPr lang="en-GB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2F0E57-D67A-BD4E-B312-83E201BFFE73}"/>
              </a:ext>
            </a:extLst>
          </p:cNvPr>
          <p:cNvSpPr txBox="1"/>
          <p:nvPr/>
        </p:nvSpPr>
        <p:spPr>
          <a:xfrm>
            <a:off x="4079776" y="262986"/>
            <a:ext cx="2822889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400" b="1" dirty="0"/>
              <a:t>CERN Governance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035A40-C5F0-B3B7-60F7-6A508C1754B0}"/>
              </a:ext>
            </a:extLst>
          </p:cNvPr>
          <p:cNvSpPr txBox="1"/>
          <p:nvPr/>
        </p:nvSpPr>
        <p:spPr>
          <a:xfrm>
            <a:off x="6194633" y="5814719"/>
            <a:ext cx="5451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President of the CERN Council, </a:t>
            </a:r>
            <a:r>
              <a:rPr lang="en-GB" b="1" dirty="0"/>
              <a:t>Eliezer </a:t>
            </a:r>
            <a:r>
              <a:rPr lang="en-GB" b="1" dirty="0" err="1"/>
              <a:t>Rabinovici</a:t>
            </a:r>
            <a:r>
              <a:rPr lang="en-GB" b="1" dirty="0"/>
              <a:t> </a:t>
            </a:r>
          </a:p>
        </p:txBody>
      </p:sp>
      <p:pic>
        <p:nvPicPr>
          <p:cNvPr id="11" name="Picture 2" descr="Professor Eliezer Rabinovici">
            <a:extLst>
              <a:ext uri="{FF2B5EF4-FFF2-40B4-BE49-F238E27FC236}">
                <a16:creationId xmlns:a16="http://schemas.microsoft.com/office/drawing/2014/main" id="{873D411A-3DAA-2D2B-CAC4-DE42285384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08" t="111" b="-111"/>
          <a:stretch/>
        </p:blipFill>
        <p:spPr bwMode="auto">
          <a:xfrm>
            <a:off x="7048369" y="3318862"/>
            <a:ext cx="3744416" cy="248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Il Papa chiama Fabiola Gianotti, direttrice del Cern, nella Pontificia  Accademia delle Scienze - Il Fatto Quotidiano">
            <a:extLst>
              <a:ext uri="{FF2B5EF4-FFF2-40B4-BE49-F238E27FC236}">
                <a16:creationId xmlns:a16="http://schemas.microsoft.com/office/drawing/2014/main" id="{46E99CA7-B2F7-04FB-5025-653D6CA3B4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0" r="15529"/>
          <a:stretch/>
        </p:blipFill>
        <p:spPr bwMode="auto">
          <a:xfrm>
            <a:off x="1565405" y="3345362"/>
            <a:ext cx="3578228" cy="248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669B057-E763-45D6-B1EA-4EC8CADABE0B}"/>
              </a:ext>
            </a:extLst>
          </p:cNvPr>
          <p:cNvSpPr txBox="1"/>
          <p:nvPr/>
        </p:nvSpPr>
        <p:spPr>
          <a:xfrm>
            <a:off x="953862" y="5838656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Director-General of CERN, </a:t>
            </a:r>
            <a:r>
              <a:rPr lang="en-GB" b="1" dirty="0"/>
              <a:t>Fabiola </a:t>
            </a:r>
            <a:r>
              <a:rPr lang="en-GB" b="1" dirty="0" err="1"/>
              <a:t>Gianotti</a:t>
            </a:r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8792612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BA2EB4-4BA2-16A0-1754-50605F090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81247D-9C27-2E3F-90AF-95AE928D3DC8}"/>
              </a:ext>
            </a:extLst>
          </p:cNvPr>
          <p:cNvSpPr txBox="1"/>
          <p:nvPr/>
        </p:nvSpPr>
        <p:spPr>
          <a:xfrm>
            <a:off x="644889" y="908720"/>
            <a:ext cx="1090222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0" i="0" dirty="0">
                <a:solidFill>
                  <a:srgbClr val="333333"/>
                </a:solidFill>
                <a:effectLst/>
                <a:latin typeface="opensans-bold"/>
              </a:rPr>
              <a:t>VSC Mandate 2021-2025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Design, construction, operation, maintenance and upgrade of high and ultra high vacuum systems for accelerators and detectors;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Expertise and support on thin-walled vacuum chambers, windows and bellows compensation systems.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Expertise in vacuum sealing and leak-tightness technology.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Expertise in dynamic vacuum phenomena.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Management of the industrial support contract for vacuum work in accelerators.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Expertise in vacuum control systems, vacuum interlocks and monitoring tools.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Simulation of pressure profiles and synchrotron radiation distribution in accelerators.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Coatings, surfaces treatments, surface and chemical analysis for accelerators and detectors. Expertise and support in the fields of: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Coatings, electroplating and surface cleaning techniques.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Plasma characterisation and simulation.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UHV characterization of material and surfaces.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33333"/>
                </a:solidFill>
                <a:effectLst/>
                <a:latin typeface="sourcesans-regular"/>
              </a:rPr>
              <a:t>Degassing analysis and treatments.</a:t>
            </a:r>
          </a:p>
        </p:txBody>
      </p:sp>
    </p:spTree>
    <p:extLst>
      <p:ext uri="{BB962C8B-B14F-4D97-AF65-F5344CB8AC3E}">
        <p14:creationId xmlns:p14="http://schemas.microsoft.com/office/powerpoint/2010/main" val="58359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52E91F-999B-4240-A552-28E95E27B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4C3C2E-C5E7-4E2C-AD36-1ECE19A4B1CD}"/>
              </a:ext>
            </a:extLst>
          </p:cNvPr>
          <p:cNvSpPr txBox="1"/>
          <p:nvPr/>
        </p:nvSpPr>
        <p:spPr>
          <a:xfrm>
            <a:off x="191344" y="554196"/>
            <a:ext cx="322187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B050"/>
                </a:solidFill>
              </a:rPr>
              <a:t>The CERN’s accelerator complex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0EFFFC6-BD18-D250-256B-DEAB721967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236" y="109027"/>
            <a:ext cx="7525593" cy="612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C484D7F-6931-230D-C60F-E833B362EE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79"/>
          <a:stretch/>
        </p:blipFill>
        <p:spPr>
          <a:xfrm>
            <a:off x="16267" y="1586058"/>
            <a:ext cx="3926331" cy="2800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945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786DDC-04B7-491B-82F7-490BBF63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2DD427B-0790-4E43-9380-CDF5DBB7A060}"/>
              </a:ext>
            </a:extLst>
          </p:cNvPr>
          <p:cNvSpPr txBox="1">
            <a:spLocks/>
          </p:cNvSpPr>
          <p:nvPr/>
        </p:nvSpPr>
        <p:spPr>
          <a:xfrm>
            <a:off x="457200" y="233492"/>
            <a:ext cx="11620500" cy="94044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/>
              <a:t>                                      </a:t>
            </a:r>
            <a:br>
              <a:rPr lang="en-GB" b="1" i="1" dirty="0"/>
            </a:br>
            <a:r>
              <a:rPr lang="en-GB" sz="2400" b="1" dirty="0"/>
              <a:t>LHC Roadmap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EEF4375-F44E-41CB-818E-7C1063351ED2}"/>
              </a:ext>
            </a:extLst>
          </p:cNvPr>
          <p:cNvCxnSpPr>
            <a:cxnSpLocks/>
          </p:cNvCxnSpPr>
          <p:nvPr/>
        </p:nvCxnSpPr>
        <p:spPr>
          <a:xfrm flipH="1" flipV="1">
            <a:off x="7255191" y="3783302"/>
            <a:ext cx="2036950" cy="9471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03F982B0-E0CD-42CF-B3E2-D19B0CB346FB}"/>
              </a:ext>
            </a:extLst>
          </p:cNvPr>
          <p:cNvSpPr txBox="1"/>
          <p:nvPr/>
        </p:nvSpPr>
        <p:spPr>
          <a:xfrm>
            <a:off x="6411598" y="661461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LS3: final implementation of HL-LHC’s modifications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B6263409-5F71-9AC6-5560-EEE7DF0EB5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391" y="1695877"/>
            <a:ext cx="7539525" cy="32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Left Brace 20">
            <a:extLst>
              <a:ext uri="{FF2B5EF4-FFF2-40B4-BE49-F238E27FC236}">
                <a16:creationId xmlns:a16="http://schemas.microsoft.com/office/drawing/2014/main" id="{4EE7DCF6-E0F1-488C-C4B4-1FA1C511D384}"/>
              </a:ext>
            </a:extLst>
          </p:cNvPr>
          <p:cNvSpPr/>
          <p:nvPr/>
        </p:nvSpPr>
        <p:spPr>
          <a:xfrm rot="5400000">
            <a:off x="7887762" y="259116"/>
            <a:ext cx="216024" cy="23694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Left Brace 21">
            <a:extLst>
              <a:ext uri="{FF2B5EF4-FFF2-40B4-BE49-F238E27FC236}">
                <a16:creationId xmlns:a16="http://schemas.microsoft.com/office/drawing/2014/main" id="{E7804B9B-7774-F5F9-A203-9081C11999EB}"/>
              </a:ext>
            </a:extLst>
          </p:cNvPr>
          <p:cNvSpPr/>
          <p:nvPr/>
        </p:nvSpPr>
        <p:spPr>
          <a:xfrm rot="5400000">
            <a:off x="5212856" y="112464"/>
            <a:ext cx="216024" cy="267870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90307F-21BF-F383-87AC-D7C21C624E60}"/>
              </a:ext>
            </a:extLst>
          </p:cNvPr>
          <p:cNvSpPr txBox="1"/>
          <p:nvPr/>
        </p:nvSpPr>
        <p:spPr>
          <a:xfrm>
            <a:off x="4802411" y="698391"/>
            <a:ext cx="1036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LHC Run-3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627335-2052-F166-7FDB-21A5B3EE42AC}"/>
              </a:ext>
            </a:extLst>
          </p:cNvPr>
          <p:cNvSpPr txBox="1"/>
          <p:nvPr/>
        </p:nvSpPr>
        <p:spPr>
          <a:xfrm>
            <a:off x="10480147" y="3506303"/>
            <a:ext cx="12311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HL-LHC era</a:t>
            </a:r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DB39D90C-1165-70B5-CD8A-A69D5BA0FB13}"/>
              </a:ext>
            </a:extLst>
          </p:cNvPr>
          <p:cNvSpPr/>
          <p:nvPr/>
        </p:nvSpPr>
        <p:spPr>
          <a:xfrm>
            <a:off x="10070296" y="3083720"/>
            <a:ext cx="342273" cy="116611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9D1D89-B93A-F77F-C35E-A8F17EFDE5CE}"/>
              </a:ext>
            </a:extLst>
          </p:cNvPr>
          <p:cNvSpPr txBox="1"/>
          <p:nvPr/>
        </p:nvSpPr>
        <p:spPr>
          <a:xfrm>
            <a:off x="371371" y="5070512"/>
            <a:ext cx="1170268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At present, </a:t>
            </a:r>
            <a:r>
              <a:rPr lang="en-GB" b="1" dirty="0">
                <a:solidFill>
                  <a:srgbClr val="FF0000"/>
                </a:solidFill>
              </a:rPr>
              <a:t>HL-LHC is the most important CERN’s project</a:t>
            </a:r>
            <a:r>
              <a:rPr lang="en-GB" dirty="0"/>
              <a:t>. Its objective is to accumulate about 10 times more integrated luminosity compared to what was achieved so far (from 2009) in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dirty="0"/>
              <a:t>LHC </a:t>
            </a:r>
            <a:r>
              <a:rPr lang="en-GB" b="1" dirty="0">
                <a:solidFill>
                  <a:srgbClr val="FF0000"/>
                </a:solidFill>
              </a:rPr>
              <a:t>in ATLAS and CMS </a:t>
            </a:r>
            <a:r>
              <a:rPr lang="en-GB" dirty="0"/>
              <a:t>for 12 years of operation (3000 fb</a:t>
            </a:r>
            <a:r>
              <a:rPr lang="en-GB" baseline="30000" dirty="0"/>
              <a:t>-1</a:t>
            </a:r>
            <a:r>
              <a:rPr lang="en-GB" dirty="0"/>
              <a:t>). The beam optics close to the  two main experimental areas must be upgraded (and therefore the vacuum system as well).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8163DE33-B432-6283-C057-95E88E662081}"/>
              </a:ext>
            </a:extLst>
          </p:cNvPr>
          <p:cNvSpPr/>
          <p:nvPr/>
        </p:nvSpPr>
        <p:spPr>
          <a:xfrm>
            <a:off x="5320868" y="1364693"/>
            <a:ext cx="144016" cy="331091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78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BB1BD2-0BCF-CDC4-6C63-6ABC90820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Google Shape;146;p28">
            <a:extLst>
              <a:ext uri="{FF2B5EF4-FFF2-40B4-BE49-F238E27FC236}">
                <a16:creationId xmlns:a16="http://schemas.microsoft.com/office/drawing/2014/main" id="{60C09C80-52A4-30A0-216E-BD8AA7A78502}"/>
              </a:ext>
            </a:extLst>
          </p:cNvPr>
          <p:cNvPicPr preferRelativeResize="0"/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61" r="2343"/>
          <a:stretch/>
        </p:blipFill>
        <p:spPr>
          <a:xfrm>
            <a:off x="1955540" y="620688"/>
            <a:ext cx="8280920" cy="504056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7953D2C-E65A-F55C-F57C-09AA4B0530CC}"/>
              </a:ext>
            </a:extLst>
          </p:cNvPr>
          <p:cNvCxnSpPr>
            <a:cxnSpLocks/>
          </p:cNvCxnSpPr>
          <p:nvPr/>
        </p:nvCxnSpPr>
        <p:spPr>
          <a:xfrm flipV="1">
            <a:off x="551384" y="4149080"/>
            <a:ext cx="2448272" cy="288032"/>
          </a:xfrm>
          <a:prstGeom prst="line">
            <a:avLst/>
          </a:prstGeom>
          <a:ln w="28575">
            <a:solidFill>
              <a:srgbClr val="9933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73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ABD3F2-4005-8A59-A9E7-A6568807A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9A53F8A-D575-E65D-C40C-E3B5ADF28F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994" t="14091" r="19288" b="8420"/>
          <a:stretch/>
        </p:blipFill>
        <p:spPr>
          <a:xfrm>
            <a:off x="191344" y="553792"/>
            <a:ext cx="4140994" cy="56593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8696766-4027-9E62-D263-3757CEDAD58B}"/>
              </a:ext>
            </a:extLst>
          </p:cNvPr>
          <p:cNvSpPr txBox="1">
            <a:spLocks/>
          </p:cNvSpPr>
          <p:nvPr/>
        </p:nvSpPr>
        <p:spPr>
          <a:xfrm>
            <a:off x="0" y="85862"/>
            <a:ext cx="11376025" cy="69373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/>
              <a:t>Other physics frontiers: antimatter</a:t>
            </a:r>
          </a:p>
        </p:txBody>
      </p:sp>
      <p:pic>
        <p:nvPicPr>
          <p:cNvPr id="1026" name="Picture 2" descr="Insertion of the ALPHA-g apparatus (Image: CERN)">
            <a:extLst>
              <a:ext uri="{FF2B5EF4-FFF2-40B4-BE49-F238E27FC236}">
                <a16:creationId xmlns:a16="http://schemas.microsoft.com/office/drawing/2014/main" id="{91A5CB94-8EBD-D4B7-9FB3-7CB79F235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8485" y="553792"/>
            <a:ext cx="6319688" cy="42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9E6356-496D-E155-F477-A0DC7720081E}"/>
              </a:ext>
            </a:extLst>
          </p:cNvPr>
          <p:cNvSpPr txBox="1"/>
          <p:nvPr/>
        </p:nvSpPr>
        <p:spPr>
          <a:xfrm>
            <a:off x="4655840" y="4970936"/>
            <a:ext cx="727280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0" i="0" dirty="0">
                <a:solidFill>
                  <a:srgbClr val="292929"/>
                </a:solidFill>
                <a:effectLst/>
              </a:rPr>
              <a:t>In a </a:t>
            </a:r>
            <a:r>
              <a:rPr lang="en-GB" b="0" i="0" dirty="0">
                <a:solidFill>
                  <a:srgbClr val="303030"/>
                </a:solidFill>
                <a:effectLst/>
              </a:rPr>
              <a:t>paper </a:t>
            </a:r>
            <a:r>
              <a:rPr lang="en-GB" b="0" i="0" dirty="0">
                <a:solidFill>
                  <a:srgbClr val="292929"/>
                </a:solidFill>
                <a:effectLst/>
              </a:rPr>
              <a:t>published last week in </a:t>
            </a:r>
            <a:r>
              <a:rPr lang="en-GB" b="0" i="1" dirty="0">
                <a:solidFill>
                  <a:srgbClr val="292929"/>
                </a:solidFill>
                <a:effectLst/>
              </a:rPr>
              <a:t>Nature</a:t>
            </a:r>
            <a:r>
              <a:rPr lang="en-GB" b="0" i="0" dirty="0">
                <a:solidFill>
                  <a:srgbClr val="292929"/>
                </a:solidFill>
                <a:effectLst/>
              </a:rPr>
              <a:t>, the </a:t>
            </a:r>
            <a:r>
              <a:rPr lang="en-GB" b="1" i="0" dirty="0">
                <a:solidFill>
                  <a:srgbClr val="303030"/>
                </a:solidFill>
                <a:effectLst/>
              </a:rPr>
              <a:t>ALPHA</a:t>
            </a:r>
            <a:r>
              <a:rPr lang="en-GB" b="0" i="0" dirty="0">
                <a:solidFill>
                  <a:srgbClr val="292929"/>
                </a:solidFill>
                <a:effectLst/>
              </a:rPr>
              <a:t> collaboration at CERN’s Antimatter Factory shows that, within the precision of their experiment, atoms of antihydrogen – a positron orbiting an antiproton – fall to Earth in the same way as their matter equivalents.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733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D1DCB8-A444-4F5A-A086-AACE0BE6F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6D0D6A0-8A1A-44DF-B3A3-35E77B69B993}"/>
              </a:ext>
            </a:extLst>
          </p:cNvPr>
          <p:cNvSpPr txBox="1"/>
          <p:nvPr/>
        </p:nvSpPr>
        <p:spPr>
          <a:xfrm>
            <a:off x="1119092" y="2807110"/>
            <a:ext cx="9953815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4000" b="1" dirty="0"/>
              <a:t>CERN’s Vacuum, Surfaces and Coatings </a:t>
            </a:r>
          </a:p>
          <a:p>
            <a:pPr algn="ctr"/>
            <a:r>
              <a:rPr lang="en-GB" sz="4000" b="1" dirty="0"/>
              <a:t>(VSC) group</a:t>
            </a:r>
          </a:p>
        </p:txBody>
      </p:sp>
    </p:spTree>
    <p:extLst>
      <p:ext uri="{BB962C8B-B14F-4D97-AF65-F5344CB8AC3E}">
        <p14:creationId xmlns:p14="http://schemas.microsoft.com/office/powerpoint/2010/main" val="2298375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252D56D-0CC5-4A91-8F97-0F2D40BCA9A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23663" y="6356350"/>
            <a:ext cx="6683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9DFD80-974C-4135-8C56-25EEAF36D0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82" t="7265" r="1582" b="8735"/>
          <a:stretch/>
        </p:blipFill>
        <p:spPr>
          <a:xfrm>
            <a:off x="1058768" y="26458"/>
            <a:ext cx="10523632" cy="58980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4B8BDF-143F-4E3C-BCF6-60298904F14B}"/>
              </a:ext>
            </a:extLst>
          </p:cNvPr>
          <p:cNvSpPr txBox="1"/>
          <p:nvPr/>
        </p:nvSpPr>
        <p:spPr>
          <a:xfrm>
            <a:off x="2677886" y="5665241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Courtesy of Mike Lamont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240676AC-EEC8-4844-418E-AF0823275661}"/>
              </a:ext>
            </a:extLst>
          </p:cNvPr>
          <p:cNvSpPr/>
          <p:nvPr/>
        </p:nvSpPr>
        <p:spPr>
          <a:xfrm rot="5400000">
            <a:off x="5570960" y="4200104"/>
            <a:ext cx="113975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B1FAC3B-D5FF-A8AF-3DF1-0E8F9947C7BE}"/>
              </a:ext>
            </a:extLst>
          </p:cNvPr>
          <p:cNvSpPr/>
          <p:nvPr/>
        </p:nvSpPr>
        <p:spPr>
          <a:xfrm>
            <a:off x="767408" y="5517232"/>
            <a:ext cx="1296144" cy="51734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DF50AB4-5EDA-F7EA-D149-35E9F45B06EA}"/>
              </a:ext>
            </a:extLst>
          </p:cNvPr>
          <p:cNvSpPr txBox="1"/>
          <p:nvPr/>
        </p:nvSpPr>
        <p:spPr>
          <a:xfrm>
            <a:off x="263352" y="404664"/>
            <a:ext cx="262469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CERN: 5 sectors</a:t>
            </a:r>
          </a:p>
          <a:p>
            <a:pPr algn="l"/>
            <a:r>
              <a:rPr lang="en-GB" dirty="0"/>
              <a:t>(DG, </a:t>
            </a:r>
            <a:r>
              <a:rPr lang="en-GB" b="1" dirty="0">
                <a:solidFill>
                  <a:srgbClr val="00B050"/>
                </a:solidFill>
              </a:rPr>
              <a:t>ATS</a:t>
            </a:r>
            <a:r>
              <a:rPr lang="en-GB" dirty="0"/>
              <a:t>, FHR, IR, RCS)</a:t>
            </a:r>
          </a:p>
        </p:txBody>
      </p:sp>
    </p:spTree>
    <p:extLst>
      <p:ext uri="{BB962C8B-B14F-4D97-AF65-F5344CB8AC3E}">
        <p14:creationId xmlns:p14="http://schemas.microsoft.com/office/powerpoint/2010/main" val="385212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-9_2.pptx" id="{E67B27A3-BB16-A84C-8E4F-0FAC85B1269E}" vid="{5912DB02-F027-B74E-AF84-9BBEE74F8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2411</TotalTime>
  <Words>1160</Words>
  <Application>Microsoft Office PowerPoint</Application>
  <PresentationFormat>Widescreen</PresentationFormat>
  <Paragraphs>213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 Math</vt:lpstr>
      <vt:lpstr>opensans-bold</vt:lpstr>
      <vt:lpstr>sourcesans-regular</vt:lpstr>
      <vt:lpstr>Symbol</vt:lpstr>
      <vt:lpstr>Office Theme</vt:lpstr>
      <vt:lpstr>Visit of Dr. Geert Noels   Welcome and introduction  March 19st, 2024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main CERN’s workshop for chemical surface treatments   </vt:lpstr>
      <vt:lpstr>PowerPoint Presentation</vt:lpstr>
      <vt:lpstr>PowerPoint Presentation</vt:lpstr>
      <vt:lpstr>In-situ laser treatment. Roughening of surfaces by laser to reduce secondary electron emission  </vt:lpstr>
      <vt:lpstr>PowerPoint Presentation</vt:lpstr>
      <vt:lpstr>Vacuum measurement: Acceptance tests </vt:lpstr>
      <vt:lpstr>Acceptance tests</vt:lpstr>
      <vt:lpstr>Sub-assembly validations for prototype double beam collimator for HL-LHC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CERN’s vacuum technology for the Einstein Telescope.</dc:title>
  <dc:creator>Paolo Chiggiato</dc:creator>
  <cp:lastModifiedBy>Paolo Chiggiato</cp:lastModifiedBy>
  <cp:revision>185</cp:revision>
  <dcterms:created xsi:type="dcterms:W3CDTF">2020-12-01T09:32:20Z</dcterms:created>
  <dcterms:modified xsi:type="dcterms:W3CDTF">2024-03-19T10:58:45Z</dcterms:modified>
</cp:coreProperties>
</file>