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11"/>
      <p:bold r:id="rId12"/>
      <p:italic r:id="rId13"/>
      <p:boldItalic r:id="rId14"/>
    </p:embeddedFont>
    <p:embeddedFont>
      <p:font typeface="PT Sans Narrow" panose="020B0506020203020204" pitchFamily="34" charset="0"/>
      <p:regular r:id="rId15"/>
      <p:bold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4F9C90B-5A76-444E-B71A-45E934C6EF7E}">
  <a:tblStyle styleId="{74F9C90B-5A76-444E-B71A-45E934C6EF7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0" d="100"/>
          <a:sy n="120" d="100"/>
        </p:scale>
        <p:origin x="370" y="-4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adc6e25418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adc6e25418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adcff87c0b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adcff87c0b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adcff87c0b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adcff87c0b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b069aa0e1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b069aa0e1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b069aa0e1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b069aa0e1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b069aa0e1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b069aa0e1f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p-dt-gasanalysis.web.cern.ch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1366617:101366617:subDocs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Gas mixture analysis for LHC Experiments</a:t>
            </a:r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21/03/2024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uGC biweekly analysis</a:t>
            </a:r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body" idx="1"/>
          </p:nvPr>
        </p:nvSpPr>
        <p:spPr>
          <a:xfrm>
            <a:off x="280600" y="1024575"/>
            <a:ext cx="42603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br>
              <a:rPr lang="it" sz="1765"/>
            </a:br>
            <a:r>
              <a:rPr lang="it" sz="1117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ep-dt-gasanalysis Site (cern.ch)</a:t>
            </a:r>
            <a:endParaRPr sz="1765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endParaRPr sz="1765"/>
          </a:p>
        </p:txBody>
      </p:sp>
      <p:sp>
        <p:nvSpPr>
          <p:cNvPr id="74" name="Google Shape;74;p14"/>
          <p:cNvSpPr txBox="1"/>
          <p:nvPr/>
        </p:nvSpPr>
        <p:spPr>
          <a:xfrm>
            <a:off x="280600" y="1541637"/>
            <a:ext cx="3567300" cy="27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it" sz="1600" b="1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CMS			</a:t>
            </a:r>
            <a:b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1. CSC</a:t>
            </a:r>
            <a:b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2. RPC</a:t>
            </a:r>
            <a:b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3. DT</a:t>
            </a:r>
            <a:b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4. GEM</a:t>
            </a:r>
            <a:endParaRPr sz="1600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1311969" y="1541637"/>
            <a:ext cx="1631256" cy="22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it" sz="1600" b="1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LHCb	</a:t>
            </a:r>
            <a:b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1. RICH1</a:t>
            </a:r>
            <a:b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2. RICH2</a:t>
            </a:r>
            <a:b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3. MWPC</a:t>
            </a:r>
            <a:br>
              <a:rPr lang="it" sz="16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1600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280600" y="4082175"/>
            <a:ext cx="401915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" sz="1700" i="1" dirty="0">
                <a:solidFill>
                  <a:srgbClr val="6AA84F"/>
                </a:solidFill>
                <a:latin typeface="Open Sans"/>
                <a:ea typeface="Open Sans"/>
                <a:cs typeface="Open Sans"/>
                <a:sym typeface="Open Sans"/>
              </a:rPr>
              <a:t>Biweekly done for CMS and LHCb on 11/03/2024  </a:t>
            </a:r>
            <a:br>
              <a:rPr lang="it" sz="1700" i="1" dirty="0">
                <a:solidFill>
                  <a:srgbClr val="6AA84F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lang="it" sz="1700" i="1" dirty="0">
                <a:solidFill>
                  <a:srgbClr val="6AA84F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2000" i="1" dirty="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68D0BA-D3A3-6E4B-3372-10F94C2F29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123489"/>
              </p:ext>
            </p:extLst>
          </p:nvPr>
        </p:nvGraphicFramePr>
        <p:xfrm>
          <a:off x="4488610" y="371484"/>
          <a:ext cx="4343689" cy="2263140"/>
        </p:xfrm>
        <a:graphic>
          <a:graphicData uri="http://schemas.openxmlformats.org/drawingml/2006/table">
            <a:tbl>
              <a:tblPr/>
              <a:tblGrid>
                <a:gridCol w="620527">
                  <a:extLst>
                    <a:ext uri="{9D8B030D-6E8A-4147-A177-3AD203B41FA5}">
                      <a16:colId xmlns:a16="http://schemas.microsoft.com/office/drawing/2014/main" val="1063242959"/>
                    </a:ext>
                  </a:extLst>
                </a:gridCol>
                <a:gridCol w="620527">
                  <a:extLst>
                    <a:ext uri="{9D8B030D-6E8A-4147-A177-3AD203B41FA5}">
                      <a16:colId xmlns:a16="http://schemas.microsoft.com/office/drawing/2014/main" val="1632335566"/>
                    </a:ext>
                  </a:extLst>
                </a:gridCol>
                <a:gridCol w="620527">
                  <a:extLst>
                    <a:ext uri="{9D8B030D-6E8A-4147-A177-3AD203B41FA5}">
                      <a16:colId xmlns:a16="http://schemas.microsoft.com/office/drawing/2014/main" val="1401297907"/>
                    </a:ext>
                  </a:extLst>
                </a:gridCol>
                <a:gridCol w="620527">
                  <a:extLst>
                    <a:ext uri="{9D8B030D-6E8A-4147-A177-3AD203B41FA5}">
                      <a16:colId xmlns:a16="http://schemas.microsoft.com/office/drawing/2014/main" val="3953040344"/>
                    </a:ext>
                  </a:extLst>
                </a:gridCol>
                <a:gridCol w="620527">
                  <a:extLst>
                    <a:ext uri="{9D8B030D-6E8A-4147-A177-3AD203B41FA5}">
                      <a16:colId xmlns:a16="http://schemas.microsoft.com/office/drawing/2014/main" val="629199895"/>
                    </a:ext>
                  </a:extLst>
                </a:gridCol>
                <a:gridCol w="620527">
                  <a:extLst>
                    <a:ext uri="{9D8B030D-6E8A-4147-A177-3AD203B41FA5}">
                      <a16:colId xmlns:a16="http://schemas.microsoft.com/office/drawing/2014/main" val="3810834617"/>
                    </a:ext>
                  </a:extLst>
                </a:gridCol>
                <a:gridCol w="620527">
                  <a:extLst>
                    <a:ext uri="{9D8B030D-6E8A-4147-A177-3AD203B41FA5}">
                      <a16:colId xmlns:a16="http://schemas.microsoft.com/office/drawing/2014/main" val="2899642946"/>
                    </a:ext>
                  </a:extLst>
                </a:gridCol>
              </a:tblGrid>
              <a:tr h="235077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CMS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981129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Stream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571648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Ar 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CF4(%)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O2 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1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598960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40.30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9.92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1180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1894713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ExhToDist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487721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SF6(%)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iC4H10(%)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233189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RPC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2428620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ExhToDist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2559571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CO2(%)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327530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DT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887225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ExhToDist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3062893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CO2(%)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601396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175478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43CA53C-0ADA-45EA-62A5-7180C50BAD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566634"/>
              </p:ext>
            </p:extLst>
          </p:nvPr>
        </p:nvGraphicFramePr>
        <p:xfrm>
          <a:off x="4482403" y="2789094"/>
          <a:ext cx="4356102" cy="2188195"/>
        </p:xfrm>
        <a:graphic>
          <a:graphicData uri="http://schemas.openxmlformats.org/drawingml/2006/table">
            <a:tbl>
              <a:tblPr/>
              <a:tblGrid>
                <a:gridCol w="608713">
                  <a:extLst>
                    <a:ext uri="{9D8B030D-6E8A-4147-A177-3AD203B41FA5}">
                      <a16:colId xmlns:a16="http://schemas.microsoft.com/office/drawing/2014/main" val="3356081294"/>
                    </a:ext>
                  </a:extLst>
                </a:gridCol>
                <a:gridCol w="703824">
                  <a:extLst>
                    <a:ext uri="{9D8B030D-6E8A-4147-A177-3AD203B41FA5}">
                      <a16:colId xmlns:a16="http://schemas.microsoft.com/office/drawing/2014/main" val="2387886569"/>
                    </a:ext>
                  </a:extLst>
                </a:gridCol>
                <a:gridCol w="608713">
                  <a:extLst>
                    <a:ext uri="{9D8B030D-6E8A-4147-A177-3AD203B41FA5}">
                      <a16:colId xmlns:a16="http://schemas.microsoft.com/office/drawing/2014/main" val="3918759537"/>
                    </a:ext>
                  </a:extLst>
                </a:gridCol>
                <a:gridCol w="608713">
                  <a:extLst>
                    <a:ext uri="{9D8B030D-6E8A-4147-A177-3AD203B41FA5}">
                      <a16:colId xmlns:a16="http://schemas.microsoft.com/office/drawing/2014/main" val="2037690759"/>
                    </a:ext>
                  </a:extLst>
                </a:gridCol>
                <a:gridCol w="608713">
                  <a:extLst>
                    <a:ext uri="{9D8B030D-6E8A-4147-A177-3AD203B41FA5}">
                      <a16:colId xmlns:a16="http://schemas.microsoft.com/office/drawing/2014/main" val="3786779215"/>
                    </a:ext>
                  </a:extLst>
                </a:gridCol>
                <a:gridCol w="608713">
                  <a:extLst>
                    <a:ext uri="{9D8B030D-6E8A-4147-A177-3AD203B41FA5}">
                      <a16:colId xmlns:a16="http://schemas.microsoft.com/office/drawing/2014/main" val="3161615850"/>
                    </a:ext>
                  </a:extLst>
                </a:gridCol>
                <a:gridCol w="608713">
                  <a:extLst>
                    <a:ext uri="{9D8B030D-6E8A-4147-A177-3AD203B41FA5}">
                      <a16:colId xmlns:a16="http://schemas.microsoft.com/office/drawing/2014/main" val="933625740"/>
                    </a:ext>
                  </a:extLst>
                </a:gridCol>
              </a:tblGrid>
              <a:tr h="29718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LHCb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2387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Stream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12557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C4F10(%)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CO2(%)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O2 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47746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AfterPump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 99.41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 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 2280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 5640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2964113"/>
                  </a:ext>
                </a:extLst>
              </a:tr>
              <a:tr h="21461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CF4(%)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CO2(%)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3265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BeforePurif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3788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7315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AfterPurif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90.98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8.58 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751 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3788 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19683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Ar(%)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CF4(%)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CO2(%)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N2(ppm)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20318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MWPC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Mixer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38.06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56.54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5716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ExhToDist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2234 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34293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BeforePurif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38.25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4.93 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56.16 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2340 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797655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87631F-E391-93D9-6674-863B80FD97C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</a:t>
            </a:fld>
            <a:endParaRPr lang="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O2 and H2O analysers</a:t>
            </a:r>
            <a:endParaRPr/>
          </a:p>
        </p:txBody>
      </p:sp>
      <p:graphicFrame>
        <p:nvGraphicFramePr>
          <p:cNvPr id="82" name="Google Shape;82;p15"/>
          <p:cNvGraphicFramePr/>
          <p:nvPr>
            <p:extLst>
              <p:ext uri="{D42A27DB-BD31-4B8C-83A1-F6EECF244321}">
                <p14:modId xmlns:p14="http://schemas.microsoft.com/office/powerpoint/2010/main" val="831419966"/>
              </p:ext>
            </p:extLst>
          </p:nvPr>
        </p:nvGraphicFramePr>
        <p:xfrm>
          <a:off x="713800" y="1474175"/>
          <a:ext cx="7239000" cy="2194410"/>
        </p:xfrm>
        <a:graphic>
          <a:graphicData uri="http://schemas.openxmlformats.org/drawingml/2006/table">
            <a:tbl>
              <a:tblPr>
                <a:noFill/>
                <a:tableStyleId>{74F9C90B-5A76-444E-B71A-45E934C6EF7E}</a:tableStyleId>
              </a:tblPr>
              <a:tblGrid>
                <a:gridCol w="1206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/>
                        <a:t>Experiment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/>
                        <a:t>ppm O2 calib. bottle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/>
                        <a:t>ppm H2O calib. bottle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/>
                        <a:t>ppm O2 analyser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/>
                        <a:t>ppm H2O analyser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/>
                        <a:t>date O2 cell installation</a:t>
                      </a:r>
                      <a:endParaRPr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solidFill>
                            <a:srgbClr val="FF0000"/>
                          </a:solidFill>
                        </a:rPr>
                        <a:t>CMS</a:t>
                      </a:r>
                      <a:endParaRPr b="1">
                        <a:solidFill>
                          <a:srgbClr val="FF0000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50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100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it" sz="14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50</a:t>
                      </a:r>
                      <a:endParaRPr sz="1400" b="0" i="0" u="none" strike="noStrike" cap="none" dirty="0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dirty="0"/>
                        <a:t>96</a:t>
                      </a:r>
                      <a:endParaRPr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highlight>
                            <a:srgbClr val="FFFF00"/>
                          </a:highlight>
                        </a:rPr>
                        <a:t>?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solidFill>
                            <a:srgbClr val="FF0000"/>
                          </a:solidFill>
                        </a:rPr>
                        <a:t>ATLAS</a:t>
                      </a:r>
                      <a:endParaRPr b="1">
                        <a:solidFill>
                          <a:srgbClr val="FF0000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50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100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dirty="0"/>
                        <a:t>45</a:t>
                      </a:r>
                      <a:endParaRPr dirty="0"/>
                    </a:p>
                  </a:txBody>
                  <a:tcPr marL="91425" marR="91425" marT="91425" marB="91425">
                    <a:solidFill>
                      <a:srgbClr val="FF0000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dirty="0"/>
                        <a:t>67*</a:t>
                      </a:r>
                      <a:endParaRPr dirty="0"/>
                    </a:p>
                  </a:txBody>
                  <a:tcPr marL="91425" marR="91425" marT="91425" marB="91425">
                    <a:solidFill>
                      <a:srgbClr val="FF0000">
                        <a:alpha val="2705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27/10/2022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solidFill>
                            <a:srgbClr val="FF0000"/>
                          </a:solidFill>
                        </a:rPr>
                        <a:t>ALICE</a:t>
                      </a:r>
                      <a:endParaRPr b="1">
                        <a:solidFill>
                          <a:srgbClr val="FF0000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50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dirty="0"/>
                        <a:t>100</a:t>
                      </a:r>
                      <a:endParaRPr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dirty="0"/>
                        <a:t>50</a:t>
                      </a:r>
                      <a:endParaRPr dirty="0"/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dirty="0"/>
                        <a:t>88</a:t>
                      </a:r>
                      <a:endParaRPr dirty="0"/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02/03/2023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>
                          <a:solidFill>
                            <a:srgbClr val="FF0000"/>
                          </a:solidFill>
                        </a:rPr>
                        <a:t>LHCb</a:t>
                      </a:r>
                      <a:endParaRPr b="1">
                        <a:solidFill>
                          <a:srgbClr val="FF0000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500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100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dirty="0"/>
                        <a:t>503</a:t>
                      </a:r>
                      <a:endParaRPr dirty="0"/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dirty="0"/>
                        <a:t>98</a:t>
                      </a:r>
                      <a:endParaRPr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dirty="0"/>
                        <a:t>20/05/2022</a:t>
                      </a:r>
                      <a:endParaRPr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EA5554F-0744-0922-A1AA-7979CA9AEEA2}"/>
              </a:ext>
            </a:extLst>
          </p:cNvPr>
          <p:cNvSpPr txBox="1"/>
          <p:nvPr/>
        </p:nvSpPr>
        <p:spPr>
          <a:xfrm>
            <a:off x="713800" y="3950494"/>
            <a:ext cx="7337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*Bottle with wrong concentration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A807D7-71C9-1620-4163-6A8E6532A19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3</a:t>
            </a:fld>
            <a:endParaRPr lang="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311700" y="713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CMS analysis modules</a:t>
            </a:r>
            <a:endParaRPr/>
          </a:p>
        </p:txBody>
      </p:sp>
      <p:graphicFrame>
        <p:nvGraphicFramePr>
          <p:cNvPr id="88" name="Google Shape;88;p16"/>
          <p:cNvGraphicFramePr/>
          <p:nvPr>
            <p:extLst>
              <p:ext uri="{D42A27DB-BD31-4B8C-83A1-F6EECF244321}">
                <p14:modId xmlns:p14="http://schemas.microsoft.com/office/powerpoint/2010/main" val="982278414"/>
              </p:ext>
            </p:extLst>
          </p:nvPr>
        </p:nvGraphicFramePr>
        <p:xfrm>
          <a:off x="122842" y="523096"/>
          <a:ext cx="9021160" cy="4596795"/>
        </p:xfrm>
        <a:graphic>
          <a:graphicData uri="http://schemas.openxmlformats.org/drawingml/2006/table">
            <a:tbl>
              <a:tblPr>
                <a:noFill/>
                <a:tableStyleId>{74F9C90B-5A76-444E-B71A-45E934C6EF7E}</a:tableStyleId>
              </a:tblPr>
              <a:tblGrid>
                <a:gridCol w="1127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7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76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76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76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76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76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276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90898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Detector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# Chain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ppm O2 calib. bottle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ppm H2O calib. bottle</a:t>
                      </a:r>
                      <a:endParaRPr sz="1200" b="1"/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O2 analyser last calib.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H2O analyser last check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IR gas analysed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IR last calib.</a:t>
                      </a:r>
                      <a:endParaRPr sz="1200" b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19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DT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/>
                        <a:t>100</a:t>
                      </a:r>
                      <a:endParaRPr sz="12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/>
                        <a:t>06/03/2024</a:t>
                      </a:r>
                      <a:endParaRPr sz="12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02/06/2021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/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/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19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/>
                        <a:t>2</a:t>
                      </a:r>
                      <a:endParaRPr sz="12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/>
                        <a:t>06/03/2024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19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3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/>
                        <a:t>06/03/2024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19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4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/>
                        <a:t>06/03/2024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19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5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/>
                        <a:t>06/03/2024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719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RPC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/>
                        <a:t>iC4H10, 4.82%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dirty="0"/>
                        <a:t>25/01/2024</a:t>
                      </a:r>
                      <a:endParaRPr sz="1200" dirty="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719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CSC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27/01/2023</a:t>
                      </a:r>
                      <a:endParaRPr sz="12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?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326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/>
                        <a:t>CF4, CO2</a:t>
                      </a:r>
                      <a:endParaRPr sz="11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dirty="0"/>
                        <a:t>O</a:t>
                      </a:r>
                      <a:r>
                        <a:rPr lang="it" sz="1100" dirty="0"/>
                        <a:t>k (done by company)</a:t>
                      </a:r>
                      <a:endParaRPr sz="1100" dirty="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719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CF4 Rec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CF4, CO2</a:t>
                      </a:r>
                      <a:endParaRPr sz="11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100" dirty="0"/>
                        <a:t>ok</a:t>
                      </a:r>
                      <a:endParaRPr sz="11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7596FB-91CD-9196-DBD4-C1920F3D95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4</a:t>
            </a:fld>
            <a:endParaRPr lang="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LHCb analysis modules</a:t>
            </a:r>
            <a:endParaRPr/>
          </a:p>
        </p:txBody>
      </p:sp>
      <p:graphicFrame>
        <p:nvGraphicFramePr>
          <p:cNvPr id="94" name="Google Shape;94;p17"/>
          <p:cNvGraphicFramePr/>
          <p:nvPr/>
        </p:nvGraphicFramePr>
        <p:xfrm>
          <a:off x="805000" y="1600675"/>
          <a:ext cx="7239000" cy="1523940"/>
        </p:xfrm>
        <a:graphic>
          <a:graphicData uri="http://schemas.openxmlformats.org/drawingml/2006/table">
            <a:tbl>
              <a:tblPr>
                <a:noFill/>
                <a:tableStyleId>{74F9C90B-5A76-444E-B71A-45E934C6EF7E}</a:tableStyleId>
              </a:tblPr>
              <a:tblGrid>
                <a:gridCol w="904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Detector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# Chain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ppm O2 calib. bottle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ppm H2O calib. bottle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O2 analyser last calib.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H2O analyser last check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IR gas analysed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IR last calib.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b="1"/>
                        <a:t>RICH2</a:t>
                      </a:r>
                      <a:endParaRPr b="1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1</a:t>
                      </a: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CO2 (10%)</a:t>
                      </a: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05/12/23</a:t>
                      </a: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A975B7-76E9-9922-5512-14B5BB06403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5</a:t>
            </a:fld>
            <a:endParaRPr lang="i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>
            <a:off x="623400" y="74007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ALICE analysis modules</a:t>
            </a:r>
            <a:endParaRPr/>
          </a:p>
        </p:txBody>
      </p:sp>
      <p:graphicFrame>
        <p:nvGraphicFramePr>
          <p:cNvPr id="100" name="Google Shape;100;p18"/>
          <p:cNvGraphicFramePr/>
          <p:nvPr/>
        </p:nvGraphicFramePr>
        <p:xfrm>
          <a:off x="1143600" y="1368775"/>
          <a:ext cx="7548000" cy="2874890"/>
        </p:xfrm>
        <a:graphic>
          <a:graphicData uri="http://schemas.openxmlformats.org/drawingml/2006/table">
            <a:tbl>
              <a:tblPr>
                <a:noFill/>
                <a:tableStyleId>{74F9C90B-5A76-444E-B71A-45E934C6EF7E}</a:tableStyleId>
              </a:tblPr>
              <a:tblGrid>
                <a:gridCol w="943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3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3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2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3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51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3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954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Detector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# Chain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ppm O2 calib. bottle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ppm H2O calib. bottle</a:t>
                      </a:r>
                      <a:endParaRPr sz="1200" b="1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O2 analyser last calib.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H2O analyser last check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IR analysed gas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IR last calib.</a:t>
                      </a:r>
                      <a:endParaRPr sz="1200" b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AUX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/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CO2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iC4H10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TPC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50?</a:t>
                      </a:r>
                      <a:endParaRPr sz="12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13/11/2020</a:t>
                      </a:r>
                      <a:endParaRPr sz="12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12/07/2022</a:t>
                      </a:r>
                      <a:endParaRPr sz="1200"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CO2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highlight>
                            <a:srgbClr val="FFFF00"/>
                          </a:highlight>
                        </a:rPr>
                        <a:t>?</a:t>
                      </a:r>
                      <a:endParaRPr sz="120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TRD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50?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26/10/2020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highlight>
                            <a:srgbClr val="FFFF00"/>
                          </a:highlight>
                        </a:rPr>
                        <a:t>?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CO2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highlight>
                            <a:srgbClr val="FFFF00"/>
                          </a:highlight>
                        </a:rPr>
                        <a:t>?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HMP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50?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100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04/05/2022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>
                          <a:highlight>
                            <a:srgbClr val="FFFF00"/>
                          </a:highlight>
                        </a:rPr>
                        <a:t>?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5BAA1D-C204-1765-7A15-A3117345E3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6</a:t>
            </a:fld>
            <a:endParaRPr lang="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ATLAS analysis modules</a:t>
            </a:r>
            <a:endParaRPr/>
          </a:p>
        </p:txBody>
      </p:sp>
      <p:graphicFrame>
        <p:nvGraphicFramePr>
          <p:cNvPr id="106" name="Google Shape;106;p19"/>
          <p:cNvGraphicFramePr/>
          <p:nvPr/>
        </p:nvGraphicFramePr>
        <p:xfrm>
          <a:off x="1143600" y="1368775"/>
          <a:ext cx="7081800" cy="2935850"/>
        </p:xfrm>
        <a:graphic>
          <a:graphicData uri="http://schemas.openxmlformats.org/drawingml/2006/table">
            <a:tbl>
              <a:tblPr>
                <a:noFill/>
                <a:tableStyleId>{74F9C90B-5A76-444E-B71A-45E934C6EF7E}</a:tableStyleId>
              </a:tblPr>
              <a:tblGrid>
                <a:gridCol w="885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5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5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5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5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52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52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852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954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Detector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# Chain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ppm O2 calib. bottle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ppm H2O calib. bottle</a:t>
                      </a:r>
                      <a:endParaRPr sz="1200" b="1"/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O2 analyser last calib.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H2O analyser last check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IR analysed gas</a:t>
                      </a:r>
                      <a:endParaRPr sz="12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IR last calib.</a:t>
                      </a:r>
                      <a:endParaRPr sz="1200" b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MMG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-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iso, 2%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EYETS</a:t>
                      </a:r>
                      <a:endParaRPr sz="16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50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100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EYETS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RPC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iC4H10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2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50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EYETS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 b="1"/>
                        <a:t>TGC</a:t>
                      </a:r>
                      <a:endParaRPr sz="12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-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200"/>
                        <a:t>n-pentane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/>
                        <a:t>NO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36FFC6-C7AF-B8DA-A52A-B7540AB7C0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7</a:t>
            </a:fld>
            <a:endParaRPr lang="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5D4E6-EA82-B867-1247-AD5A2C94C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Calibration bottles list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FDB2C0-9A1F-814C-E653-FC4F7AA0F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266324"/>
            <a:ext cx="8520600" cy="3877175"/>
          </a:xfrm>
        </p:spPr>
        <p:txBody>
          <a:bodyPr>
            <a:normAutofit lnSpcReduction="10000"/>
          </a:bodyPr>
          <a:lstStyle/>
          <a:p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61.04.05.004.3</a:t>
            </a:r>
            <a:r>
              <a:rPr lang="en-GB" dirty="0"/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MIX AR : </a:t>
            </a:r>
            <a:r>
              <a:rPr lang="en-GB" sz="1800" b="0" i="0" u="sng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100PPM O2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48 / AR 57 - BTL 50L - CAPACITY noINFOM3 - 150BARS - FITTING DIN6 RIGHT MALE - CLASS III</a:t>
            </a:r>
            <a:r>
              <a:rPr lang="en-GB" dirty="0"/>
              <a:t> </a:t>
            </a:r>
          </a:p>
          <a:p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61.04.05.013.9</a:t>
            </a:r>
            <a:r>
              <a:rPr lang="en-GB" dirty="0"/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MIX AR : </a:t>
            </a:r>
            <a:r>
              <a:rPr lang="en-GB" sz="1800" b="0" i="0" u="sng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100PPM H2O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 / AR 57 - BTL 50L - CAPACITY 10M3 - 200BARS - FITTING DIN6 RIGHT MALE - CLASS IV</a:t>
            </a:r>
            <a:r>
              <a:rPr lang="en-GB" dirty="0"/>
              <a:t> </a:t>
            </a:r>
          </a:p>
          <a:p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61.02.32.001.1</a:t>
            </a:r>
            <a:r>
              <a:rPr lang="en-GB" dirty="0"/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MIX C2H2F4 </a:t>
            </a:r>
            <a:r>
              <a:rPr lang="en-GB" sz="1800" b="0" i="0" u="sng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5% iC4H10  35 / C2H2F4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20 - BTL 10L - CAPACITY noINFOM3 - 3BARS - FITTING DIN1 LEFT MALE - CLASS II</a:t>
            </a:r>
            <a:r>
              <a:rPr lang="en-GB" dirty="0"/>
              <a:t> </a:t>
            </a:r>
          </a:p>
          <a:p>
            <a:r>
              <a:rPr lang="en-GB" u="sng" dirty="0">
                <a:solidFill>
                  <a:srgbClr val="000000"/>
                </a:solidFill>
                <a:latin typeface="Calibri" panose="020F0502020204030204" pitchFamily="34" charset="0"/>
              </a:rPr>
              <a:t>MIX 30% CO2 30, 5% i-C4H10 30, 1% SF6 40 / C2H2F4 30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- BTL 10L - CAPACITY 5.1KG - FITTING DIN14 LEFT MALE</a:t>
            </a:r>
            <a:b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Delivery delay: 98 days</a:t>
            </a:r>
            <a:b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Price : 1’011.9 CHF (includes 1 year rental, each year more is 50CHF)</a:t>
            </a:r>
          </a:p>
          <a:p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EDMS doc. 2186867, SCEM list </a:t>
            </a:r>
            <a:r>
              <a:rPr lang="en-GB" dirty="0">
                <a:hlinkClick r:id="rId2"/>
              </a:rPr>
              <a:t>SCEM list | Document 2186867 (v.16) (cern.ch)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390E7-4927-C8D1-EE40-4BED18C58E4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8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2983598250"/>
      </p:ext>
    </p:extLst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764</Words>
  <Application>Microsoft Office PowerPoint</Application>
  <PresentationFormat>On-screen Show (16:9)</PresentationFormat>
  <Paragraphs>359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PT Sans Narrow</vt:lpstr>
      <vt:lpstr>Calibri</vt:lpstr>
      <vt:lpstr>Open Sans</vt:lpstr>
      <vt:lpstr>Arial</vt:lpstr>
      <vt:lpstr>Tropic</vt:lpstr>
      <vt:lpstr>Gas mixture analysis for LHC Experiments</vt:lpstr>
      <vt:lpstr>uGC biweekly analysis</vt:lpstr>
      <vt:lpstr>O2 and H2O analysers</vt:lpstr>
      <vt:lpstr>CMS analysis modules</vt:lpstr>
      <vt:lpstr>LHCb analysis modules</vt:lpstr>
      <vt:lpstr>ALICE analysis modules</vt:lpstr>
      <vt:lpstr>ATLAS analysis modules</vt:lpstr>
      <vt:lpstr>Calibration bottles list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 mixture analysis for LHC Experiments</dc:title>
  <cp:lastModifiedBy>Maria Cristina Arena</cp:lastModifiedBy>
  <cp:revision>20</cp:revision>
  <dcterms:modified xsi:type="dcterms:W3CDTF">2024-03-21T07:59:49Z</dcterms:modified>
</cp:coreProperties>
</file>