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8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B6444-04AD-42CE-9063-85DDDF68A6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B2059-3362-471B-BBD6-F8FA8EA90A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5EF10-2476-447E-8976-0212BDF19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BE067-54A9-4EA9-AC5A-0D45ECBED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D802AA-2B01-4033-993F-BE8FECBA6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585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80C8-57D6-4450-B15C-4956E266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44CD03-E809-48D1-B04B-C2CFDFC46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C3B095-7FD4-45BC-8D1B-12007049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02A0C8-18CE-44B8-BE10-5002C4FD6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D0DBF5-8DCC-4E24-A74B-BCED46684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239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2BC152-E3B6-4E5D-AF01-D50BC3904B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456AA26-5290-4F27-BE8A-20B48AF5D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85D10-7182-474E-9907-802C4D6E0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9F9FF-EF21-48A8-9E52-BE5BE12B2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1777E7-A323-4045-A77F-021AF7943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87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16794-C453-4FE7-9AA6-8B8D25FF6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9AC906-52B4-4CA8-8712-6D4B37C40E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A0A250-E6B8-4079-A1D7-432D210A7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83907-1C40-4EC2-864F-F3574026C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2B3204-20BB-40B0-A9AC-E93CB8728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28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FF0F3B-329A-4D59-B76A-51BE33F72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F231B8-C13B-4B44-991B-775FA53F7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5AB39-97F3-4788-9224-391C164B1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68D496-473C-4D39-ADB0-ED9ECB040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49FC8-7870-43E8-B443-FC530CC43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92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B702F-41C1-4F2F-8434-59456297EC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2179C-84D6-4F46-AE3B-64A3B81E18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F49DA-809D-4807-AFED-5EDBE5B15F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A20599-D746-45F9-B897-7CA8F9678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B216AD-C614-4646-A107-A7E0EBE7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88C89E-49D5-43CD-ACBF-2CD7F86C2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1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A921F-3ADE-4046-B967-C5BCF33B06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9E1837-4278-4E2D-B260-D1963303B0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BCCAC-D597-479B-B33A-2855B019E4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1D02F5-DE10-484A-B56F-1E281C1F7D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07CFCB-DAEA-4A4D-931A-9A9C19F9C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DBCF8-4E2E-4633-9775-8525E2418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7BF29C-90FC-4132-8740-894C78140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9E92D4-5AAC-4CA3-BE50-72B4EBA32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29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B2AFB-124A-4CEC-8541-46D3A2122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339CD6-10F6-43D1-B1CE-39D29EC0B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12754-51FA-420F-B925-E35173625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9E590-4870-430F-A05D-AF9108222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661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144055-CC5C-461E-9B53-C46C6316E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487570-33DD-4151-A1FD-7B5CDF420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2A86EF-2982-426E-9252-E5E5E675A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071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CE85-AE14-459A-9976-9BA9FC951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9FFDB-3EDD-4A0E-A99B-B013CD1DEE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021802-1D47-4287-B54C-0D00D40D78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4D11CF-9A55-434C-B348-92204BF60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0F229F-1AA4-461B-B162-906B0012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5AC7F7-DACC-42A6-BEF2-A79B0DF1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701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8077C-6796-4A7D-8F92-8FE9FCB8D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1F7E0E-826C-48FB-8434-370FACA9B9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20F115-0D8F-4F2F-860B-6654ABDB2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E5E48-9D4C-473C-9AF5-2A6603B3E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25B5F8-8D51-44F3-82A9-F60CF12FF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3E7506-E958-46D9-A1F4-ED519310F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252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621140-5A62-40B0-ACF7-355EFD770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5889C-2E1D-4B3F-9D3C-823DD95B91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A2768A-5101-4E32-A577-29D2BF688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396B7-04BF-4125-92E8-1CB85B62FCDC}" type="datetimeFigureOut">
              <a:rPr lang="en-GB" smtClean="0"/>
              <a:t>21/03/2024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EE8A9-9ED5-4B7C-819C-56A2DA196B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4DF5D-B35C-4A6B-A78F-7E91584E7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DC6C-CBDB-4E57-91AF-81A1C46498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87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amlight.cern.ch/" TargetMode="External"/><Relationship Id="rId2" Type="http://schemas.openxmlformats.org/officeDocument/2006/relationships/hyperlink" Target="https://edms.cern.ch/document/2278255/6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ALICE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1524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518992"/>
              </p:ext>
            </p:extLst>
          </p:nvPr>
        </p:nvGraphicFramePr>
        <p:xfrm>
          <a:off x="1465249" y="1802587"/>
          <a:ext cx="81280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mix. Regulation valve of pump oscillating with </a:t>
                      </a:r>
                      <a:r>
                        <a:rPr lang="en-US" dirty="0" err="1"/>
                        <a:t>Patm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TOF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HMPID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Stop- flushing </a:t>
                      </a:r>
                      <a:r>
                        <a:rPr lang="en-US" dirty="0" err="1"/>
                        <a:t>Ar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 – (humidifier MFC PID? + difference mixer flow vs distribution flow, </a:t>
                      </a:r>
                      <a:r>
                        <a:rPr lang="en-US" dirty="0" err="1"/>
                        <a:t>flowcells</a:t>
                      </a:r>
                      <a:r>
                        <a:rPr lang="en-US" dirty="0"/>
                        <a:t> problem?)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CPV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norm.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34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LPh-MattiaV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0736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1063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ATLAS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15249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 </a:t>
            </a:r>
          </a:p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021407"/>
              </p:ext>
            </p:extLst>
          </p:nvPr>
        </p:nvGraphicFramePr>
        <p:xfrm>
          <a:off x="1104522" y="2341066"/>
          <a:ext cx="89176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58832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458832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TFC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CO2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45839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MMG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 -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TGC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Run- norm mix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CO2flushing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CO2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Kacper</a:t>
            </a:r>
            <a:r>
              <a:rPr lang="en-US" dirty="0"/>
              <a:t>, Gianluca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067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1104523" y="226337"/>
            <a:ext cx="848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CMS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1104523" y="1140737"/>
            <a:ext cx="1524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098211"/>
              </p:ext>
            </p:extLst>
          </p:nvPr>
        </p:nvGraphicFramePr>
        <p:xfrm>
          <a:off x="1104523" y="2106719"/>
          <a:ext cx="8128000" cy="3526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 – open loop + humidifier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norm. mix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ID flushing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norm. mix. Purifier 3 commissioning on-going. Purifier 1 not working well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mix.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CF4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090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FGR – R134a </a:t>
                      </a:r>
                      <a:r>
                        <a:rPr lang="en-US" dirty="0" err="1"/>
                        <a:t>recup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822874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719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Andrea, </a:t>
            </a:r>
            <a:r>
              <a:rPr lang="en-US" dirty="0" err="1"/>
              <a:t>MattiaB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5840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9396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LHCb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765783"/>
            <a:ext cx="1524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  <a:p>
            <a:r>
              <a:rPr lang="en-US" dirty="0"/>
              <a:t>System status:</a:t>
            </a:r>
          </a:p>
          <a:p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E77CDD5A-5D26-4969-B248-6DF11D33A1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412594"/>
              </p:ext>
            </p:extLst>
          </p:nvPr>
        </p:nvGraphicFramePr>
        <p:xfrm>
          <a:off x="878186" y="2088701"/>
          <a:ext cx="8128000" cy="224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3288798335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023530749"/>
                    </a:ext>
                  </a:extLst>
                </a:gridCol>
              </a:tblGrid>
              <a:tr h="38723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491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MWPC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 – O2 almost ok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459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mix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6764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RICH1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Run – 2500 ppm O2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1889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SciFi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dry air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4384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Run – norm N2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6476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485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Patrick, Pieter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5902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A86FFBA-413D-4EEC-A0F5-202FA073ABA9}"/>
              </a:ext>
            </a:extLst>
          </p:cNvPr>
          <p:cNvSpPr txBox="1"/>
          <p:nvPr/>
        </p:nvSpPr>
        <p:spPr>
          <a:xfrm>
            <a:off x="805550" y="190300"/>
            <a:ext cx="14718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Non-LHC</a:t>
            </a:r>
            <a:endParaRPr lang="en-GB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10C589-0FD3-4A51-A6E0-5B729E41A221}"/>
              </a:ext>
            </a:extLst>
          </p:cNvPr>
          <p:cNvSpPr txBox="1"/>
          <p:nvPr/>
        </p:nvSpPr>
        <p:spPr>
          <a:xfrm>
            <a:off x="805550" y="1227510"/>
            <a:ext cx="497129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LINAC ON</a:t>
            </a:r>
          </a:p>
          <a:p>
            <a:endParaRPr lang="en-US" dirty="0"/>
          </a:p>
          <a:p>
            <a:r>
              <a:rPr lang="en-US" dirty="0"/>
              <a:t>CLOUD </a:t>
            </a:r>
          </a:p>
          <a:p>
            <a:r>
              <a:rPr lang="en-US" dirty="0"/>
              <a:t>Run low flow air from mixer– chamber at 5 </a:t>
            </a:r>
            <a:r>
              <a:rPr lang="en-US" dirty="0" err="1"/>
              <a:t>mbarg</a:t>
            </a:r>
            <a:endParaRPr lang="en-US" dirty="0"/>
          </a:p>
          <a:p>
            <a:r>
              <a:rPr lang="en-US" dirty="0"/>
              <a:t>Toxic &amp; strange gases disconnected. Purge N2 done</a:t>
            </a:r>
          </a:p>
          <a:p>
            <a:endParaRPr lang="en-US" dirty="0"/>
          </a:p>
          <a:p>
            <a:r>
              <a:rPr lang="en-US" dirty="0"/>
              <a:t>NA62 (on UPS)</a:t>
            </a:r>
          </a:p>
          <a:p>
            <a:r>
              <a:rPr lang="en-US" dirty="0"/>
              <a:t>CEDAR OFF – 10</a:t>
            </a:r>
            <a:r>
              <a:rPr lang="en-US" baseline="30000" dirty="0"/>
              <a:t>th</a:t>
            </a:r>
            <a:r>
              <a:rPr lang="en-US" dirty="0"/>
              <a:t> April H2</a:t>
            </a:r>
          </a:p>
          <a:p>
            <a:r>
              <a:rPr lang="en-US" dirty="0"/>
              <a:t>RICH OFF – MFCs in error</a:t>
            </a:r>
          </a:p>
          <a:p>
            <a:r>
              <a:rPr lang="en-US" dirty="0"/>
              <a:t>STRAW ON – interlock ok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D9C65E-BAF6-4C7C-B4B3-9C96756AD284}"/>
              </a:ext>
            </a:extLst>
          </p:cNvPr>
          <p:cNvSpPr txBox="1"/>
          <p:nvPr/>
        </p:nvSpPr>
        <p:spPr>
          <a:xfrm>
            <a:off x="208230" y="6446997"/>
            <a:ext cx="1553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Fabio, Roberto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92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E95D0-67D3-5920-20F8-7DE2EF17D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Gas bottle rental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5A4FF7-0D60-D36C-9B4F-CE84A54FEE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Please be aware that you have to follow this procedure to return gas bottles:</a:t>
            </a:r>
          </a:p>
          <a:p>
            <a:pPr marL="0" indent="0" algn="l">
              <a:buNone/>
            </a:pPr>
            <a:endParaRPr lang="en-GB" sz="2000" b="0" i="0" u="none" strike="noStrike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r>
              <a:rPr lang="en-GB" sz="20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2"/>
              </a:rPr>
              <a:t>https://edms.cern.ch/document/2278255/6</a:t>
            </a:r>
            <a:endParaRPr lang="en-GB" sz="2000" b="0" i="0" u="none" strike="noStrike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endParaRPr lang="en-GB" sz="2000" b="0" i="0" u="none" strike="noStrike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r>
              <a:rPr lang="en-GB" sz="20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Otherwise we risk to keep paying the rental. Return has to be done through </a:t>
            </a:r>
            <a:r>
              <a:rPr lang="en-GB" sz="2000" b="0" i="0" u="none" strike="noStrike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EAMlight</a:t>
            </a:r>
            <a:r>
              <a:rPr lang="en-GB" sz="2000" b="0" i="0" u="none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: </a:t>
            </a:r>
            <a:r>
              <a:rPr lang="en-GB" sz="2000" b="0" i="0" u="none" strike="noStrike" dirty="0">
                <a:solidFill>
                  <a:srgbClr val="0099CC"/>
                </a:solidFill>
                <a:effectLst/>
                <a:latin typeface="Roboto" panose="02000000000000000000" pitchFamily="2" charset="0"/>
                <a:hlinkClick r:id="rId3"/>
              </a:rPr>
              <a:t>https://eamlight.cern.ch</a:t>
            </a:r>
            <a:endParaRPr lang="en-GB" sz="2000" b="0" i="0" u="none" strike="noStrike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endParaRPr lang="en-GB" sz="2000" b="0" i="0" u="none" strike="noStrike" dirty="0">
              <a:solidFill>
                <a:srgbClr val="555555"/>
              </a:solidFill>
              <a:effectLst/>
              <a:latin typeface="Roboto" panose="02000000000000000000" pitchFamily="2" charset="0"/>
            </a:endParaRPr>
          </a:p>
          <a:p>
            <a:pPr marL="0" indent="0" algn="l">
              <a:buNone/>
            </a:pPr>
            <a:r>
              <a:rPr lang="en-GB" sz="2000" b="0" i="0" u="sng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Rental cost: 7.83 </a:t>
            </a:r>
            <a:r>
              <a:rPr lang="en-GB" sz="2000" b="0" i="0" u="sng" strike="noStrike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chf</a:t>
            </a:r>
            <a:r>
              <a:rPr lang="en-GB" sz="2000" b="0" i="0" u="sng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/month for bottle, 77 </a:t>
            </a:r>
            <a:r>
              <a:rPr lang="en-GB" sz="2000" b="0" i="0" u="sng" strike="noStrike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chf</a:t>
            </a:r>
            <a:r>
              <a:rPr lang="en-GB" sz="2000" b="0" i="0" u="sng" strike="noStrike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/month for battery.</a:t>
            </a:r>
          </a:p>
          <a:p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3579593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602</TotalTime>
  <Words>328</Words>
  <Application>Microsoft Macintosh PowerPoint</Application>
  <PresentationFormat>Widescreen</PresentationFormat>
  <Paragraphs>91</Paragraphs>
  <Slides>6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 bottle rental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VC room</dc:creator>
  <cp:lastModifiedBy>Beatrice Mandelli</cp:lastModifiedBy>
  <cp:revision>107</cp:revision>
  <dcterms:created xsi:type="dcterms:W3CDTF">2024-01-11T08:05:45Z</dcterms:created>
  <dcterms:modified xsi:type="dcterms:W3CDTF">2024-03-21T09:08:53Z</dcterms:modified>
</cp:coreProperties>
</file>