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76" r:id="rId4"/>
    <p:sldId id="281" r:id="rId5"/>
    <p:sldId id="282" r:id="rId6"/>
    <p:sldId id="278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672BA-CE83-4D69-F376-46B9CBB58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2F0750-9346-F845-6EE8-D71FD3FC0F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1BBE4-E529-A540-A959-E6C2BBEE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FEB28-E020-BC2F-6601-156E2E44F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35DD1-4305-3090-19D2-6A5D15BDA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198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CC6E2-353B-6596-C924-7C1E79E14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FD4BFD-9760-C10B-E52C-D43107344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6934F-C96E-94FB-BEC3-698D7F0CE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AF91F-16F9-80DD-0751-51CAD32A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858D8-2A67-BE1E-108F-7CD04B000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714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B87575-3D98-CF10-D621-CD11B39185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2EEABD-6F52-B5C2-76D9-34AB4CD1E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B3169-5868-1BAB-A10A-56173EDE6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C52AB-1614-788A-62DD-272CFDA0C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93BA5-075A-F702-A792-A010940BA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2826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7D22C-29A0-8219-1FE7-D1E6E3F22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6D924-18AE-14AB-E1AA-64D82C7DF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44BAD-8C1F-90A5-D3AB-64B3FFA2D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89E9B-114B-91A1-0534-155954E37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6B30E-BADF-DAC2-D3AD-C1683F2D9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888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5ACD4-8143-4CCF-A19F-9F9795BC9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8B8A2-AFCC-A670-FE15-4B8173844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05735-6F8A-8ACA-0D3E-EB6214A9D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5CC31-067D-7A31-2436-C9318BE6D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F64A1-0229-1B44-095E-A8DF9E6EA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521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E5466-6B82-8ED6-CFE6-56FF397F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85EF6-7E99-6D5B-0020-AD89F2B05A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5F18E-87A9-E898-D1BC-135374513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3A26E-92EA-5F77-FEF3-938A6306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D3AAA-0DB4-5CAD-973A-4F76FDDD0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B0B07-60E4-6F44-925E-7FC99885D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79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9AE2D-3A6F-A60C-3D7D-9E0E67465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5AD20A-C245-218F-BF9D-62A3C09B7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D4EA7-7EDB-F460-7F58-A3BDD2558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F2C1D3-B89E-B1AA-54AE-F4807F9741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FA8958-2B4C-802B-D65F-8382FAF6D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9D71C5-F763-8B10-182C-53860D45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0D94ED-3B4A-A221-BAA1-F5B09B0A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6A77E0-9B59-5525-981D-21A4665F4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914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8050-D999-F733-9937-6D1EAC3E9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D829FC-59E9-D410-8B75-001CA3863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4360EE-6BA0-82E1-6272-27F9730DA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C6ECAE-DF17-03FF-1855-F976D15B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80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9BEC18-049C-954A-68CF-927BA54A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372AD9-0E4D-421E-2163-8F1FA5608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09134-41B8-6BF3-D2A9-C2EA82C24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08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84A1C-0F2D-3C61-D5D9-280C7042C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6B816-D193-52FF-298B-7D9D464CE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FD43F-1023-BC57-0E47-6F37823A7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8DF48-B82E-3DC3-9C7A-73A39C0F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CC11E9-B298-C61F-0536-4ED8CAC7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B8640-48F3-B3CF-F6B8-0CD7694F5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69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5598D-7CD4-09D6-687A-61E8E1FAD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B6DB24-0AF0-8DDC-29D0-08DF2F4077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C9DA53-0B50-8138-58FC-1D8C5CA5A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A08BFB-2B06-3D84-22E3-BE8E9B5B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4E919-0053-6B2C-11F8-CFD35CD7E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D2FE9F-BE21-F03E-B18F-4FE6A794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813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FC6DE1-F802-D8DE-846F-E2BEC3CA0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23BB0-E57E-BBF4-13EA-546667139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B0419-18DF-73BF-717A-AD845AF0C2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F26EC-9154-4308-9B0F-288A8125CCC5}" type="datetimeFigureOut">
              <a:rPr lang="it-IT" smtClean="0"/>
              <a:t>21/03/2024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2B06B-F484-E3FD-233F-AB1916319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4D9FB-B265-FE0C-CC3B-6D55BBECA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525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1E1DAA0E-7AFE-FD68-0D6A-5A34C3229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259" y="31390"/>
            <a:ext cx="2538336" cy="138795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814135E-3239-1051-CD3C-4E619816472A}"/>
              </a:ext>
            </a:extLst>
          </p:cNvPr>
          <p:cNvSpPr txBox="1"/>
          <p:nvPr/>
        </p:nvSpPr>
        <p:spPr>
          <a:xfrm>
            <a:off x="2156298" y="2287090"/>
            <a:ext cx="78794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WEEK </a:t>
            </a:r>
            <a:r>
              <a:rPr lang="it-IT" sz="6000" dirty="0">
                <a:solidFill>
                  <a:prstClr val="black"/>
                </a:solidFill>
                <a:latin typeface="Calibri" panose="020F0502020204030204"/>
              </a:rPr>
              <a:t>12</a:t>
            </a:r>
            <a:r>
              <a:rPr kumimoji="0" lang="it-IT" sz="6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21/03/2024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6000" b="1" dirty="0">
              <a:solidFill>
                <a:prstClr val="black"/>
              </a:solidFill>
              <a:latin typeface="Calibri" panose="020F0502020204030204"/>
            </a:endParaRPr>
          </a:p>
          <a:p>
            <a:pPr lvl="0" algn="ctr">
              <a:defRPr/>
            </a:pPr>
            <a:r>
              <a:rPr lang="it-IT" sz="3600" dirty="0">
                <a:solidFill>
                  <a:prstClr val="black"/>
                </a:solidFill>
              </a:rPr>
              <a:t>M.C. Arena, </a:t>
            </a:r>
            <a:r>
              <a:rPr kumimoji="0" lang="it-IT" sz="3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Bouzaiene, D. Galassi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pic>
        <p:nvPicPr>
          <p:cNvPr id="2050" name="Picture 2" descr="Logo Unipv – CRAL Ateneo Pavia APS">
            <a:extLst>
              <a:ext uri="{FF2B5EF4-FFF2-40B4-BE49-F238E27FC236}">
                <a16:creationId xmlns:a16="http://schemas.microsoft.com/office/drawing/2014/main" id="{24BE1E66-A31F-6D2E-98BB-6BC9682AC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100353"/>
            <a:ext cx="971667" cy="125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94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59F17-4958-974F-6311-46F22F0EC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8EF0ECEF-3AE1-D893-6C83-E544F2770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1BC9B88-64BD-D37C-5719-97603704E1E2}"/>
              </a:ext>
            </a:extLst>
          </p:cNvPr>
          <p:cNvSpPr txBox="1"/>
          <p:nvPr/>
        </p:nvSpPr>
        <p:spPr>
          <a:xfrm>
            <a:off x="2337052" y="217536"/>
            <a:ext cx="737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what happened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454D597-F4C2-447D-B701-C55EFA071EE3}"/>
              </a:ext>
            </a:extLst>
          </p:cNvPr>
          <p:cNvSpPr txBox="1"/>
          <p:nvPr/>
        </p:nvSpPr>
        <p:spPr>
          <a:xfrm>
            <a:off x="369651" y="1348616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8D7F73-8BD9-4E95-C8AF-86A5F3452BDA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32F538-92B0-4C03-8719-E1D6B87A44DE}"/>
              </a:ext>
            </a:extLst>
          </p:cNvPr>
          <p:cNvSpPr txBox="1"/>
          <p:nvPr/>
        </p:nvSpPr>
        <p:spPr>
          <a:xfrm>
            <a:off x="228973" y="1576035"/>
            <a:ext cx="870975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</a:t>
            </a:r>
            <a:r>
              <a:rPr lang="it-IT" sz="2800" b="1" dirty="0">
                <a:solidFill>
                  <a:prstClr val="black"/>
                </a:solidFill>
                <a:latin typeface="Calibri" panose="020F0502020204030204"/>
              </a:rPr>
              <a:t>is the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it-IT" sz="2800" b="1" dirty="0">
                <a:solidFill>
                  <a:prstClr val="black"/>
                </a:solidFill>
                <a:latin typeface="Calibri" panose="020F0502020204030204"/>
              </a:rPr>
              <a:t>problem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dirty="0">
                <a:solidFill>
                  <a:prstClr val="black"/>
                </a:solidFill>
                <a:latin typeface="Calibri" panose="020F0502020204030204"/>
              </a:rPr>
              <a:t>- </a:t>
            </a: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Columns didn’t fill, mainly 3&amp;4 </a:t>
            </a:r>
            <a:r>
              <a:rPr lang="it-IT" sz="280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 decreasing T they work</a:t>
            </a:r>
            <a:endParaRPr kumimoji="0" lang="it-IT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- Two chillers T are very low, quality?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dirty="0">
                <a:solidFill>
                  <a:prstClr val="black"/>
                </a:solidFill>
                <a:latin typeface="Calibri" panose="020F0502020204030204"/>
              </a:rPr>
              <a:t>How are we tackling the issue</a:t>
            </a: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Tests the </a:t>
            </a: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quality</a:t>
            </a:r>
            <a:r>
              <a:rPr kumimoji="0" lang="it-IT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the single columns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Graphic 9" descr="Question Mark with solid fill">
            <a:extLst>
              <a:ext uri="{FF2B5EF4-FFF2-40B4-BE49-F238E27FC236}">
                <a16:creationId xmlns:a16="http://schemas.microsoft.com/office/drawing/2014/main" id="{512CC69B-DAFA-49D8-0A5F-9F5AACAA0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02963" y="1613402"/>
            <a:ext cx="3006446" cy="300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04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CasellaDiTesto 7">
            <a:extLst>
              <a:ext uri="{FF2B5EF4-FFF2-40B4-BE49-F238E27FC236}">
                <a16:creationId xmlns:a16="http://schemas.microsoft.com/office/drawing/2014/main" id="{FCB38373-87D0-80D7-98BA-621922C25D3F}"/>
              </a:ext>
            </a:extLst>
          </p:cNvPr>
          <p:cNvSpPr txBox="1"/>
          <p:nvPr/>
        </p:nvSpPr>
        <p:spPr>
          <a:xfrm>
            <a:off x="2337052" y="217536"/>
            <a:ext cx="73748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Test’s results with manual valve closed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6893272-AC37-299A-3AB2-291BB9C377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786830"/>
              </p:ext>
            </p:extLst>
          </p:nvPr>
        </p:nvGraphicFramePr>
        <p:xfrm>
          <a:off x="85725" y="2186122"/>
          <a:ext cx="11925303" cy="3052629"/>
        </p:xfrm>
        <a:graphic>
          <a:graphicData uri="http://schemas.openxmlformats.org/drawingml/2006/table">
            <a:tbl>
              <a:tblPr/>
              <a:tblGrid>
                <a:gridCol w="703212">
                  <a:extLst>
                    <a:ext uri="{9D8B030D-6E8A-4147-A177-3AD203B41FA5}">
                      <a16:colId xmlns:a16="http://schemas.microsoft.com/office/drawing/2014/main" val="1850583747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1830053849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111233156"/>
                    </a:ext>
                  </a:extLst>
                </a:gridCol>
                <a:gridCol w="629961">
                  <a:extLst>
                    <a:ext uri="{9D8B030D-6E8A-4147-A177-3AD203B41FA5}">
                      <a16:colId xmlns:a16="http://schemas.microsoft.com/office/drawing/2014/main" val="3257331585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2355910816"/>
                    </a:ext>
                  </a:extLst>
                </a:gridCol>
                <a:gridCol w="747163">
                  <a:extLst>
                    <a:ext uri="{9D8B030D-6E8A-4147-A177-3AD203B41FA5}">
                      <a16:colId xmlns:a16="http://schemas.microsoft.com/office/drawing/2014/main" val="2116439039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393420976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754835289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3348326747"/>
                    </a:ext>
                  </a:extLst>
                </a:gridCol>
                <a:gridCol w="937616">
                  <a:extLst>
                    <a:ext uri="{9D8B030D-6E8A-4147-A177-3AD203B41FA5}">
                      <a16:colId xmlns:a16="http://schemas.microsoft.com/office/drawing/2014/main" val="3943284498"/>
                    </a:ext>
                  </a:extLst>
                </a:gridCol>
                <a:gridCol w="1391774">
                  <a:extLst>
                    <a:ext uri="{9D8B030D-6E8A-4147-A177-3AD203B41FA5}">
                      <a16:colId xmlns:a16="http://schemas.microsoft.com/office/drawing/2014/main" val="1395151370"/>
                    </a:ext>
                  </a:extLst>
                </a:gridCol>
                <a:gridCol w="908315">
                  <a:extLst>
                    <a:ext uri="{9D8B030D-6E8A-4147-A177-3AD203B41FA5}">
                      <a16:colId xmlns:a16="http://schemas.microsoft.com/office/drawing/2014/main" val="493611710"/>
                    </a:ext>
                  </a:extLst>
                </a:gridCol>
                <a:gridCol w="981566">
                  <a:extLst>
                    <a:ext uri="{9D8B030D-6E8A-4147-A177-3AD203B41FA5}">
                      <a16:colId xmlns:a16="http://schemas.microsoft.com/office/drawing/2014/main" val="3187660695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1840932058"/>
                    </a:ext>
                  </a:extLst>
                </a:gridCol>
                <a:gridCol w="703212">
                  <a:extLst>
                    <a:ext uri="{9D8B030D-6E8A-4147-A177-3AD203B41FA5}">
                      <a16:colId xmlns:a16="http://schemas.microsoft.com/office/drawing/2014/main" val="639327910"/>
                    </a:ext>
                  </a:extLst>
                </a:gridCol>
              </a:tblGrid>
              <a:tr h="130826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start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Tot time [min]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Col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Input flow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start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deltaP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pressure Top [barg]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[l/h]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fill rate norm [mbar/100ln]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 chiller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 2nd chiller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7414142"/>
                  </a:ext>
                </a:extLst>
              </a:tr>
              <a:tr h="43609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236545"/>
                  </a:ext>
                </a:extLst>
              </a:tr>
              <a:tr h="43609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64744"/>
                  </a:ext>
                </a:extLst>
              </a:tr>
              <a:tr h="43609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8.04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896786"/>
                  </a:ext>
                </a:extLst>
              </a:tr>
              <a:tr h="436090"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25.43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590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242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CasellaDiTesto 7">
            <a:extLst>
              <a:ext uri="{FF2B5EF4-FFF2-40B4-BE49-F238E27FC236}">
                <a16:creationId xmlns:a16="http://schemas.microsoft.com/office/drawing/2014/main" id="{FCB38373-87D0-80D7-98BA-621922C25D3F}"/>
              </a:ext>
            </a:extLst>
          </p:cNvPr>
          <p:cNvSpPr txBox="1"/>
          <p:nvPr/>
        </p:nvSpPr>
        <p:spPr>
          <a:xfrm>
            <a:off x="2337052" y="217536"/>
            <a:ext cx="737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5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Test’s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5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200 l/h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52BC027-21BE-EC91-0C20-0B8A2739A6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580751"/>
              </p:ext>
            </p:extLst>
          </p:nvPr>
        </p:nvGraphicFramePr>
        <p:xfrm>
          <a:off x="-71548" y="1811763"/>
          <a:ext cx="12192001" cy="2962026"/>
        </p:xfrm>
        <a:graphic>
          <a:graphicData uri="http://schemas.openxmlformats.org/drawingml/2006/table">
            <a:tbl>
              <a:tblPr/>
              <a:tblGrid>
                <a:gridCol w="602694">
                  <a:extLst>
                    <a:ext uri="{9D8B030D-6E8A-4147-A177-3AD203B41FA5}">
                      <a16:colId xmlns:a16="http://schemas.microsoft.com/office/drawing/2014/main" val="3024725688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2050954296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518074667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3812632452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954440023"/>
                    </a:ext>
                  </a:extLst>
                </a:gridCol>
                <a:gridCol w="619831">
                  <a:extLst>
                    <a:ext uri="{9D8B030D-6E8A-4147-A177-3AD203B41FA5}">
                      <a16:colId xmlns:a16="http://schemas.microsoft.com/office/drawing/2014/main" val="3530831696"/>
                    </a:ext>
                  </a:extLst>
                </a:gridCol>
                <a:gridCol w="585559">
                  <a:extLst>
                    <a:ext uri="{9D8B030D-6E8A-4147-A177-3AD203B41FA5}">
                      <a16:colId xmlns:a16="http://schemas.microsoft.com/office/drawing/2014/main" val="3589199201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3152480940"/>
                    </a:ext>
                  </a:extLst>
                </a:gridCol>
                <a:gridCol w="627807">
                  <a:extLst>
                    <a:ext uri="{9D8B030D-6E8A-4147-A177-3AD203B41FA5}">
                      <a16:colId xmlns:a16="http://schemas.microsoft.com/office/drawing/2014/main" val="1879104888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3797719880"/>
                    </a:ext>
                  </a:extLst>
                </a:gridCol>
                <a:gridCol w="715700">
                  <a:extLst>
                    <a:ext uri="{9D8B030D-6E8A-4147-A177-3AD203B41FA5}">
                      <a16:colId xmlns:a16="http://schemas.microsoft.com/office/drawing/2014/main" val="2968125715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1918981926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923554180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4265623965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2699831746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1915560669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901875107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4140576509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3018018435"/>
                    </a:ext>
                  </a:extLst>
                </a:gridCol>
                <a:gridCol w="602694">
                  <a:extLst>
                    <a:ext uri="{9D8B030D-6E8A-4147-A177-3AD203B41FA5}">
                      <a16:colId xmlns:a16="http://schemas.microsoft.com/office/drawing/2014/main" val="3620794295"/>
                    </a:ext>
                  </a:extLst>
                </a:gridCol>
              </a:tblGrid>
              <a:tr h="151113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start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Tot time [min]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Col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Input flow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start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Fill rate norm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pressure Top [barg]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</a:t>
                      </a:r>
                      <a:r>
                        <a:rPr lang="en-US" sz="1400" b="1" i="0" u="none" strike="noStrike" dirty="0" err="1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exh</a:t>
                      </a:r>
                      <a:r>
                        <a:rPr lang="en-US" sz="14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 flammable [air]  0 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10m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20m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30m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40m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50m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60m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[l/h]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 chiller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 chiller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12623"/>
                  </a:ext>
                </a:extLst>
              </a:tr>
              <a:tr h="536555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189,1488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37,8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37,6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94,12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267218"/>
                  </a:ext>
                </a:extLst>
              </a:tr>
              <a:tr h="536555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190,0073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79,92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337871"/>
                  </a:ext>
                </a:extLst>
              </a:tr>
              <a:tr h="377783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3,85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190,2143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51,96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4282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166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CasellaDiTesto 7">
            <a:extLst>
              <a:ext uri="{FF2B5EF4-FFF2-40B4-BE49-F238E27FC236}">
                <a16:creationId xmlns:a16="http://schemas.microsoft.com/office/drawing/2014/main" id="{FCB38373-87D0-80D7-98BA-621922C25D3F}"/>
              </a:ext>
            </a:extLst>
          </p:cNvPr>
          <p:cNvSpPr txBox="1"/>
          <p:nvPr/>
        </p:nvSpPr>
        <p:spPr>
          <a:xfrm>
            <a:off x="2337052" y="217536"/>
            <a:ext cx="737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5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Test’s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54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50 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l/h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52BC027-21BE-EC91-0C20-0B8A2739A6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846778"/>
              </p:ext>
            </p:extLst>
          </p:nvPr>
        </p:nvGraphicFramePr>
        <p:xfrm>
          <a:off x="0" y="1856023"/>
          <a:ext cx="12192017" cy="2962026"/>
        </p:xfrm>
        <a:graphic>
          <a:graphicData uri="http://schemas.openxmlformats.org/drawingml/2006/table">
            <a:tbl>
              <a:tblPr/>
              <a:tblGrid>
                <a:gridCol w="602695">
                  <a:extLst>
                    <a:ext uri="{9D8B030D-6E8A-4147-A177-3AD203B41FA5}">
                      <a16:colId xmlns:a16="http://schemas.microsoft.com/office/drawing/2014/main" val="3024725688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2009316462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1212453708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4160984310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954440023"/>
                    </a:ext>
                  </a:extLst>
                </a:gridCol>
                <a:gridCol w="619831">
                  <a:extLst>
                    <a:ext uri="{9D8B030D-6E8A-4147-A177-3AD203B41FA5}">
                      <a16:colId xmlns:a16="http://schemas.microsoft.com/office/drawing/2014/main" val="3530831696"/>
                    </a:ext>
                  </a:extLst>
                </a:gridCol>
                <a:gridCol w="585559">
                  <a:extLst>
                    <a:ext uri="{9D8B030D-6E8A-4147-A177-3AD203B41FA5}">
                      <a16:colId xmlns:a16="http://schemas.microsoft.com/office/drawing/2014/main" val="3589199201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3152480940"/>
                    </a:ext>
                  </a:extLst>
                </a:gridCol>
                <a:gridCol w="473421">
                  <a:extLst>
                    <a:ext uri="{9D8B030D-6E8A-4147-A177-3AD203B41FA5}">
                      <a16:colId xmlns:a16="http://schemas.microsoft.com/office/drawing/2014/main" val="1879104888"/>
                    </a:ext>
                  </a:extLst>
                </a:gridCol>
                <a:gridCol w="757080">
                  <a:extLst>
                    <a:ext uri="{9D8B030D-6E8A-4147-A177-3AD203B41FA5}">
                      <a16:colId xmlns:a16="http://schemas.microsoft.com/office/drawing/2014/main" val="3797719880"/>
                    </a:ext>
                  </a:extLst>
                </a:gridCol>
                <a:gridCol w="715701">
                  <a:extLst>
                    <a:ext uri="{9D8B030D-6E8A-4147-A177-3AD203B41FA5}">
                      <a16:colId xmlns:a16="http://schemas.microsoft.com/office/drawing/2014/main" val="2968125715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1918981926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923554180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4265623965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2699831746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1915560669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901875107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4140576509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3018018435"/>
                    </a:ext>
                  </a:extLst>
                </a:gridCol>
                <a:gridCol w="602695">
                  <a:extLst>
                    <a:ext uri="{9D8B030D-6E8A-4147-A177-3AD203B41FA5}">
                      <a16:colId xmlns:a16="http://schemas.microsoft.com/office/drawing/2014/main" val="3620794295"/>
                    </a:ext>
                  </a:extLst>
                </a:gridCol>
              </a:tblGrid>
              <a:tr h="151113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start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Time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Tot time [min]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Col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Input flow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start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DPT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Fill rate norm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pressure Top [barg]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 0 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10m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20m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30m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40m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50m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[air] 60m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flow exh flammable [l/h]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 </a:t>
                      </a:r>
                      <a:r>
                        <a:rPr lang="it-IT" sz="1600" b="1" i="0" u="none" strike="noStrike" dirty="0" err="1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chiller</a:t>
                      </a:r>
                      <a:r>
                        <a:rPr lang="it-IT" sz="1600" b="1" i="0" u="none" strike="noStrike" dirty="0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>
                          <a:solidFill>
                            <a:srgbClr val="203764"/>
                          </a:solidFill>
                          <a:effectLst/>
                          <a:latin typeface="Calibri" panose="020F0502020204030204" pitchFamily="34" charset="0"/>
                        </a:rPr>
                        <a:t>T chiller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12623"/>
                  </a:ext>
                </a:extLst>
              </a:tr>
              <a:tr h="536555"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4,61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191,454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35,48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267218"/>
                  </a:ext>
                </a:extLst>
              </a:tr>
              <a:tr h="536555"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4,2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191,874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16,76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337871"/>
                  </a:ext>
                </a:extLst>
              </a:tr>
              <a:tr h="377783"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4282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48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CasellaDiTesto 7">
            <a:extLst>
              <a:ext uri="{FF2B5EF4-FFF2-40B4-BE49-F238E27FC236}">
                <a16:creationId xmlns:a16="http://schemas.microsoft.com/office/drawing/2014/main" id="{7B0F2D6E-7AF0-798C-46F1-6C81C5BD970A}"/>
              </a:ext>
            </a:extLst>
          </p:cNvPr>
          <p:cNvSpPr txBox="1"/>
          <p:nvPr/>
        </p:nvSpPr>
        <p:spPr>
          <a:xfrm>
            <a:off x="550417" y="217536"/>
            <a:ext cx="102181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5400" dirty="0">
                <a:solidFill>
                  <a:prstClr val="black"/>
                </a:solidFill>
                <a:latin typeface="Calibri" panose="020F0502020204030204"/>
              </a:rPr>
              <a:t>R134a</a:t>
            </a:r>
            <a:r>
              <a:rPr kumimoji="0" lang="it-IT" sz="5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Test’s results (summer 2023) - comparison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60223D-CB7A-DEE1-E7F1-5AC341C41E2D}"/>
              </a:ext>
            </a:extLst>
          </p:cNvPr>
          <p:cNvSpPr txBox="1"/>
          <p:nvPr/>
        </p:nvSpPr>
        <p:spPr>
          <a:xfrm>
            <a:off x="488005" y="2050289"/>
            <a:ext cx="11032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Col 1 </a:t>
            </a:r>
            <a:r>
              <a:rPr lang="en-GB" sz="2800" dirty="0">
                <a:sym typeface="Wingdings" panose="05000000000000000000" pitchFamily="2" charset="2"/>
              </a:rPr>
              <a:t> 4.54 mbar/100 l/h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Col 2 </a:t>
            </a:r>
            <a:r>
              <a:rPr lang="en-GB" sz="2800" dirty="0">
                <a:sym typeface="Wingdings" panose="05000000000000000000" pitchFamily="2" charset="2"/>
              </a:rPr>
              <a:t> 4.12 mbar/100 l/h 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Col 3 </a:t>
            </a:r>
            <a:r>
              <a:rPr lang="en-GB" sz="2800" dirty="0">
                <a:sym typeface="Wingdings" panose="05000000000000000000" pitchFamily="2" charset="2"/>
              </a:rPr>
              <a:t> 2.70 mbar/100 l/h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Col 4 </a:t>
            </a:r>
            <a:r>
              <a:rPr lang="en-GB" sz="2800" dirty="0">
                <a:sym typeface="Wingdings" panose="05000000000000000000" pitchFamily="2" charset="2"/>
              </a:rPr>
              <a:t> 2.39 mbar/100 l/h</a:t>
            </a:r>
          </a:p>
          <a:p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6562159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553</Words>
  <Application>Microsoft Office PowerPoint</Application>
  <PresentationFormat>Widescreen</PresentationFormat>
  <Paragraphs>238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amin bouzaiene</dc:creator>
  <cp:lastModifiedBy>Maria Cristina Arena</cp:lastModifiedBy>
  <cp:revision>17</cp:revision>
  <dcterms:created xsi:type="dcterms:W3CDTF">2024-03-04T15:27:16Z</dcterms:created>
  <dcterms:modified xsi:type="dcterms:W3CDTF">2024-03-21T09:34:41Z</dcterms:modified>
</cp:coreProperties>
</file>