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5" r:id="rId7"/>
    <p:sldId id="260" r:id="rId8"/>
    <p:sldId id="269" r:id="rId9"/>
    <p:sldId id="266" r:id="rId10"/>
    <p:sldId id="261" r:id="rId11"/>
    <p:sldId id="267" r:id="rId12"/>
    <p:sldId id="262" r:id="rId13"/>
    <p:sldId id="270" r:id="rId14"/>
    <p:sldId id="268" r:id="rId15"/>
    <p:sldId id="272" r:id="rId16"/>
    <p:sldId id="274" r:id="rId17"/>
    <p:sldId id="275" r:id="rId18"/>
    <p:sldId id="264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8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BC754-D43C-4C5C-9018-B888D6FE5A03}" type="datetimeFigureOut">
              <a:rPr lang="en-GB" smtClean="0"/>
              <a:pPr/>
              <a:t>14/06/2011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B08A6-B9D0-4364-8FD9-5D3DF9AFEAB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B08A6-B9D0-4364-8FD9-5D3DF9AFEAB3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0"/>
          <a:ext cx="1133475" cy="1143000"/>
        </p:xfrm>
        <a:graphic>
          <a:graphicData uri="http://schemas.openxmlformats.org/presentationml/2006/ole">
            <p:oleObj spid="_x0000_s27650" name="Photo Editor Photo" r:id="rId3" imgW="8326012" imgH="8411749" progId="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8012113" y="0"/>
          <a:ext cx="1131887" cy="1143000"/>
        </p:xfrm>
        <a:graphic>
          <a:graphicData uri="http://schemas.openxmlformats.org/presentationml/2006/ole">
            <p:oleObj spid="_x0000_s27651" name="Photo Editor Photo" r:id="rId4" imgW="8419048" imgH="8504762" progId="">
              <p:embed/>
            </p:oleObj>
          </a:graphicData>
        </a:graphic>
      </p:graphicFrame>
      <p:sp>
        <p:nvSpPr>
          <p:cNvPr id="2703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73238"/>
            <a:ext cx="7772400" cy="1295400"/>
          </a:xfrm>
        </p:spPr>
        <p:txBody>
          <a:bodyPr/>
          <a:lstStyle>
            <a:lvl1pPr>
              <a:defRPr sz="4000">
                <a:solidFill>
                  <a:schemeClr val="bg2"/>
                </a:solidFill>
                <a:latin typeface="Verdana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0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211513"/>
            <a:ext cx="8496300" cy="2593975"/>
          </a:xfrm>
          <a:solidFill>
            <a:schemeClr val="tx1"/>
          </a:solidFill>
        </p:spPr>
        <p:txBody>
          <a:bodyPr/>
          <a:lstStyle>
            <a:lvl1pPr marL="0" indent="0" algn="ctr">
              <a:buFont typeface="Monotype Sorts" pitchFamily="2" charset="2"/>
              <a:buNone/>
              <a:defRPr b="1">
                <a:solidFill>
                  <a:srgbClr val="CFFAFD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34925" y="6427788"/>
            <a:ext cx="5535613" cy="457200"/>
          </a:xfrm>
        </p:spPr>
        <p:txBody>
          <a:bodyPr/>
          <a:lstStyle>
            <a:lvl1pPr>
              <a:defRPr sz="1000" smtClean="0">
                <a:solidFill>
                  <a:srgbClr val="FCFEB9"/>
                </a:solidFill>
              </a:defRPr>
            </a:lvl1pPr>
          </a:lstStyle>
          <a:p>
            <a:pPr>
              <a:defRPr/>
            </a:pPr>
            <a:r>
              <a:rPr lang="en-US"/>
              <a:t>J.M. Jowett, LHC Performance Workshop, Chamonix 27/1/2011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04025" y="6427788"/>
            <a:ext cx="2232025" cy="457200"/>
          </a:xfrm>
        </p:spPr>
        <p:txBody>
          <a:bodyPr/>
          <a:lstStyle>
            <a:lvl1pPr>
              <a:defRPr sz="1400">
                <a:solidFill>
                  <a:srgbClr val="FCFEB9"/>
                </a:solidFill>
              </a:defRPr>
            </a:lvl1pPr>
          </a:lstStyle>
          <a:p>
            <a:pPr>
              <a:defRPr/>
            </a:pPr>
            <a:fld id="{0A05ED53-066E-4F08-B7AA-7BEF8758BF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2"/>
          </p:nvPr>
        </p:nvSpPr>
        <p:spPr>
          <a:xfrm flipV="1">
            <a:off x="3951288" y="6680200"/>
            <a:ext cx="2781300" cy="177800"/>
          </a:xfrm>
        </p:spPr>
        <p:txBody>
          <a:bodyPr/>
          <a:lstStyle>
            <a:lvl1pPr>
              <a:defRPr sz="1400">
                <a:solidFill>
                  <a:srgbClr val="FCFEB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J.M. Jowett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19886-A263-4573-B6CC-F16670ACABA4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65DC9-8CF7-49A2-A524-F61AA2435BE7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3E713-12A7-4F35-88CB-CCDDDBFA7FDB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BCA68-169D-4ACC-BDFE-569058F01245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486548"/>
            <a:ext cx="43434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 dirty="0">
              <a:solidFill>
                <a:srgbClr val="393939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486548"/>
            <a:ext cx="14478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393939"/>
                </a:solidFill>
              </a:rPr>
              <a:t>J.M. Jowett</a:t>
            </a:r>
            <a:endParaRPr lang="en-GB" dirty="0">
              <a:solidFill>
                <a:srgbClr val="393939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24663" y="6486548"/>
            <a:ext cx="1905000" cy="2286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C414A-B542-4C40-8171-4301CD3581F1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53B65-E0CD-4AA3-94E8-0D7C02B3EC0E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7FACD-CAB5-432F-A4A5-1E6D6DC26FB4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D14E0-20AF-4455-BB66-843D69C90EB4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D78B7-F081-400A-BB4B-8DB7B0E7DCA7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153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153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4937D-4CB3-46DA-95F8-915FBB9BD2D3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228600"/>
            <a:ext cx="7127875" cy="4048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8F75D-861A-455B-87F5-291FA885B0F1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228600"/>
            <a:ext cx="7127875" cy="4048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8229600" cy="2695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684588"/>
            <a:ext cx="8229600" cy="2697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2E94A-75E2-4D93-993F-748D31ED6D73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0"/>
            <a:ext cx="9361040" cy="633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BA46C-AFEF-45E1-8B5C-239509A6E764}" type="slidenum">
              <a:rPr lang="en-GB">
                <a:solidFill>
                  <a:srgbClr val="393939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250" y="304800"/>
            <a:ext cx="7702550" cy="381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400800"/>
            <a:ext cx="43434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400800"/>
            <a:ext cx="14478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24663" y="64008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C6D86BE3-398E-4038-A919-8477893EA54C}" type="slidenum">
              <a:rPr lang="en-GB">
                <a:solidFill>
                  <a:srgbClr val="393939"/>
                </a:solidFill>
              </a:rPr>
              <a:pPr/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228600"/>
            <a:ext cx="7127875" cy="4048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400800"/>
            <a:ext cx="43434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400800"/>
            <a:ext cx="14478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393939"/>
                </a:solidFill>
              </a:rPr>
              <a:t>J.M. Jowett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24663" y="64008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20D5F8D0-3356-46B4-8313-56BB1E3DD6C3}" type="slidenum">
              <a:rPr lang="en-GB">
                <a:solidFill>
                  <a:srgbClr val="393939"/>
                </a:solidFill>
              </a:rPr>
              <a:pPr/>
              <a:t>‹#›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defRPr>
                <a:solidFill>
                  <a:srgbClr val="003399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D77ED2D-54CE-4C1D-B042-91A26A2D634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1" cy="620687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36613"/>
            <a:ext cx="82296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69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00800"/>
            <a:ext cx="434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>
                <a:solidFill>
                  <a:schemeClr val="bg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393939"/>
                </a:solidFill>
                <a:latin typeface="Tahoma" pitchFamily="34" charset="0"/>
              </a:rPr>
              <a:t>J.M. Jowett, LHC Performance Workshop, Chamonix 27/1/2011</a:t>
            </a:r>
            <a:endParaRPr lang="en-GB">
              <a:solidFill>
                <a:srgbClr val="393939"/>
              </a:solidFill>
              <a:latin typeface="Tahoma" pitchFamily="34" charset="0"/>
            </a:endParaRPr>
          </a:p>
        </p:txBody>
      </p:sp>
      <p:sp>
        <p:nvSpPr>
          <p:cNvPr id="269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0" y="64008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393939"/>
                </a:solidFill>
                <a:latin typeface="Tahoma" pitchFamily="34" charset="0"/>
              </a:rPr>
              <a:t>J.M. Jowett</a:t>
            </a:r>
          </a:p>
        </p:txBody>
      </p:sp>
      <p:sp>
        <p:nvSpPr>
          <p:cNvPr id="269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24663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fld id="{D0BEC7CD-B485-47E3-8127-8E53BEF36298}" type="slidenum">
              <a:rPr lang="en-GB">
                <a:solidFill>
                  <a:srgbClr val="393939"/>
                </a:solidFill>
                <a:latin typeface="Tahoma" pitchFamily="34" charset="0"/>
              </a:rPr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393939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Monotype Sort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–"/>
        <a:defRPr kumimoji="1" sz="24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buChar char="»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Monotype Sorts" pitchFamily="2" charset="2"/>
        <a:defRPr kumimoji="1" sz="2000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0.jpeg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Pb</a:t>
            </a:r>
            <a:r>
              <a:rPr lang="en-GB" dirty="0" smtClean="0"/>
              <a:t> ion Collimation Performance </a:t>
            </a:r>
            <a:br>
              <a:rPr lang="en-GB" dirty="0" smtClean="0"/>
            </a:br>
            <a:r>
              <a:rPr lang="en-GB" dirty="0" smtClean="0"/>
              <a:t>with </a:t>
            </a:r>
            <a:r>
              <a:rPr lang="en-GB" dirty="0" smtClean="0"/>
              <a:t>and without </a:t>
            </a:r>
            <a:r>
              <a:rPr lang="en-GB" dirty="0" smtClean="0"/>
              <a:t>IR3 upgrade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2996952"/>
            <a:ext cx="6840760" cy="17526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</a:rPr>
              <a:t>G </a:t>
            </a:r>
            <a:r>
              <a:rPr lang="en-GB" sz="2800" dirty="0" err="1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</a:rPr>
              <a:t>Bellodi</a:t>
            </a:r>
            <a:r>
              <a:rPr lang="en-GB" sz="2800" dirty="0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</a:rPr>
              <a:t> </a:t>
            </a:r>
          </a:p>
          <a:p>
            <a:endParaRPr lang="en-GB" sz="2000" dirty="0" smtClean="0">
              <a:ln>
                <a:noFill/>
              </a:ln>
              <a:solidFill>
                <a:schemeClr val="tx2">
                  <a:lumMod val="90000"/>
                </a:schemeClr>
              </a:solidFill>
            </a:endParaRPr>
          </a:p>
          <a:p>
            <a:pPr algn="l"/>
            <a:r>
              <a:rPr lang="en-GB" sz="2000" dirty="0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</a:rPr>
              <a:t>With contributions from R. Bruce, F. </a:t>
            </a:r>
            <a:r>
              <a:rPr lang="en-GB" sz="2000" dirty="0" err="1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</a:rPr>
              <a:t>Burkart</a:t>
            </a:r>
            <a:r>
              <a:rPr lang="en-GB" sz="2000" dirty="0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</a:rPr>
              <a:t>, </a:t>
            </a:r>
            <a:br>
              <a:rPr lang="en-GB" sz="2000" dirty="0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</a:rPr>
            </a:br>
            <a:r>
              <a:rPr lang="en-GB" sz="2000" dirty="0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</a:rPr>
              <a:t>J.M. Jowett, G. Valentino, D. </a:t>
            </a:r>
            <a:r>
              <a:rPr lang="en-GB" sz="2000" dirty="0" err="1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</a:rPr>
              <a:t>Wollmann</a:t>
            </a:r>
            <a:r>
              <a:rPr lang="en-GB" sz="2000" dirty="0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</a:rPr>
              <a:t> </a:t>
            </a:r>
            <a:endParaRPr lang="en-GB" sz="2000" dirty="0">
              <a:ln>
                <a:noFill/>
              </a:ln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G. </a:t>
            </a:r>
            <a:r>
              <a:rPr lang="en-GB" dirty="0" err="1" smtClean="0"/>
              <a:t>Bellodi</a:t>
            </a:r>
            <a:r>
              <a:rPr lang="en-GB" dirty="0" smtClean="0"/>
              <a:t> - LHC Collimation Review 2011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71323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and with TCRYOs in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164288" y="4725144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C000"/>
                </a:solidFill>
              </a:rPr>
              <a:t>20 sigma half gap,</a:t>
            </a:r>
          </a:p>
          <a:p>
            <a:pPr algn="ctr"/>
            <a:r>
              <a:rPr lang="en-GB" dirty="0" smtClean="0">
                <a:solidFill>
                  <a:srgbClr val="FFC000"/>
                </a:solidFill>
              </a:rPr>
              <a:t>No losses visible!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1196752"/>
            <a:ext cx="2304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C000"/>
                </a:solidFill>
              </a:rPr>
              <a:t>50 sigma half gap – </a:t>
            </a:r>
          </a:p>
          <a:p>
            <a:pPr algn="ctr"/>
            <a:r>
              <a:rPr lang="en-GB" dirty="0" smtClean="0">
                <a:solidFill>
                  <a:srgbClr val="FFC000"/>
                </a:solidFill>
              </a:rPr>
              <a:t>DS already significantly cleaner </a:t>
            </a:r>
          </a:p>
        </p:txBody>
      </p:sp>
      <p:pic>
        <p:nvPicPr>
          <p:cNvPr id="8" name="Picture 7" descr="IR3cc_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933056"/>
            <a:ext cx="6264696" cy="2626711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pic>
        <p:nvPicPr>
          <p:cNvPr id="11" name="Picture 10" descr="IR3cc_50_ma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836712"/>
            <a:ext cx="5976664" cy="2984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200" dirty="0" smtClean="0"/>
              <a:t>Performance reach without TCRYOs:                       extrapolation from proton MD</a:t>
            </a:r>
            <a:endParaRPr lang="en-GB" sz="3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31840" y="4221088"/>
          <a:ext cx="3400425" cy="482600"/>
        </p:xfrm>
        <a:graphic>
          <a:graphicData uri="http://schemas.openxmlformats.org/presentationml/2006/ole">
            <p:oleObj spid="_x0000_s7171" name="Equation" r:id="rId3" imgW="1701720" imgH="241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1340768"/>
            <a:ext cx="79928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1) Minimum lifetime for steady-state losses derived from data (end Nov ion runs) </a:t>
            </a:r>
          </a:p>
          <a:p>
            <a:pPr algn="ctr"/>
            <a:r>
              <a:rPr lang="en-GB" b="1" u="sng" dirty="0" smtClean="0">
                <a:latin typeface="Symbol" pitchFamily="18" charset="2"/>
              </a:rPr>
              <a:t>t</a:t>
            </a:r>
            <a:r>
              <a:rPr lang="en-GB" b="1" u="sng" dirty="0" smtClean="0"/>
              <a:t>= ~1-1.5 hrs </a:t>
            </a:r>
            <a:r>
              <a:rPr lang="en-GB" dirty="0" smtClean="0"/>
              <a:t>(</a:t>
            </a:r>
            <a:r>
              <a:rPr lang="en-GB" dirty="0" err="1" smtClean="0"/>
              <a:t>vs</a:t>
            </a:r>
            <a:r>
              <a:rPr lang="en-GB" dirty="0" smtClean="0"/>
              <a:t> 12 min used in simulations) </a:t>
            </a:r>
            <a:r>
              <a:rPr lang="en-GB" b="1" dirty="0" smtClean="0"/>
              <a:t>at 3.5 </a:t>
            </a:r>
            <a:r>
              <a:rPr lang="en-GB" b="1" dirty="0" err="1" smtClean="0"/>
              <a:t>TeV</a:t>
            </a:r>
            <a:r>
              <a:rPr lang="en-GB" b="1" dirty="0" smtClean="0"/>
              <a:t> eq</a:t>
            </a:r>
            <a:r>
              <a:rPr lang="en-GB" dirty="0" smtClean="0"/>
              <a:t>. (DW, FB)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2) Protons quench test (16 bunches at 3.5 </a:t>
            </a:r>
            <a:r>
              <a:rPr lang="en-GB" dirty="0" err="1" smtClean="0"/>
              <a:t>TeV</a:t>
            </a:r>
            <a:r>
              <a:rPr lang="en-GB" dirty="0" smtClean="0"/>
              <a:t> in 1s): </a:t>
            </a:r>
          </a:p>
          <a:p>
            <a:pPr algn="ctr"/>
            <a:r>
              <a:rPr lang="en-GB" b="1" u="sng" dirty="0" smtClean="0"/>
              <a:t>336W deposited on DS Q8 w/o quench </a:t>
            </a:r>
            <a:r>
              <a:rPr lang="en-GB" b="1" dirty="0" smtClean="0"/>
              <a:t>– </a:t>
            </a:r>
            <a:r>
              <a:rPr lang="en-GB" dirty="0" smtClean="0"/>
              <a:t>lower limit  </a:t>
            </a:r>
          </a:p>
          <a:p>
            <a:pPr algn="ctr"/>
            <a:endParaRPr lang="en-GB" dirty="0"/>
          </a:p>
          <a:p>
            <a:r>
              <a:rPr lang="en-GB" dirty="0" smtClean="0"/>
              <a:t>3) Same BLM response as for protons (</a:t>
            </a:r>
            <a:r>
              <a:rPr lang="en-GB" b="1" u="sng" dirty="0" smtClean="0"/>
              <a:t>factor of 2 </a:t>
            </a:r>
            <a:r>
              <a:rPr lang="en-GB" dirty="0" smtClean="0"/>
              <a:t>between primary and DS) 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427984" y="4077072"/>
            <a:ext cx="792088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5274078" y="4599130"/>
            <a:ext cx="504056" cy="900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2339752" y="4581128"/>
            <a:ext cx="75608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4067944" y="4869160"/>
            <a:ext cx="5040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43608" y="5157192"/>
            <a:ext cx="1872208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Highest measured local cleaning inefficiency 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067944" y="5157192"/>
            <a:ext cx="1152128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Minimum lifetime (measured)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203848" y="3645024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en-GB" sz="4000" dirty="0" smtClean="0">
                <a:solidFill>
                  <a:srgbClr val="FFC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  <a:endParaRPr lang="en-GB" sz="4000" dirty="0">
              <a:solidFill>
                <a:srgbClr val="FFC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84168" y="5157192"/>
            <a:ext cx="1944216" cy="46166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Quench limit x dilution length</a:t>
            </a:r>
            <a:endParaRPr lang="en-GB" sz="1200" dirty="0"/>
          </a:p>
        </p:txBody>
      </p:sp>
      <p:sp>
        <p:nvSpPr>
          <p:cNvPr id="20" name="Rounded Rectangle 19"/>
          <p:cNvSpPr/>
          <p:nvPr/>
        </p:nvSpPr>
        <p:spPr>
          <a:xfrm>
            <a:off x="5148064" y="4077072"/>
            <a:ext cx="1440160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516216" y="4365104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92280" y="4149080"/>
            <a:ext cx="1296144" cy="46166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Correction factors</a:t>
            </a:r>
            <a:endParaRPr lang="en-GB" sz="1200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251520" y="9087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DATA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260648"/>
            <a:ext cx="864096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 smtClean="0">
                <a:solidFill>
                  <a:srgbClr val="FFC000"/>
                </a:solidFill>
              </a:rPr>
              <a:t>At 3.5 Z TeV:</a:t>
            </a:r>
          </a:p>
          <a:p>
            <a:endParaRPr lang="en-GB" dirty="0"/>
          </a:p>
          <a:p>
            <a:r>
              <a:rPr lang="en-GB" dirty="0" smtClean="0"/>
              <a:t>336 W on Q8 </a:t>
            </a:r>
            <a:r>
              <a:rPr lang="en-GB" dirty="0" smtClean="0">
                <a:sym typeface="Wingdings" pitchFamily="2" charset="2"/>
              </a:rPr>
              <a:t> ~</a:t>
            </a:r>
            <a:r>
              <a:rPr lang="en-GB" b="1" dirty="0" smtClean="0">
                <a:sym typeface="Wingdings" pitchFamily="2" charset="2"/>
              </a:rPr>
              <a:t>60W on MB  </a:t>
            </a:r>
            <a:r>
              <a:rPr lang="en-GB" dirty="0" smtClean="0">
                <a:sym typeface="Wingdings" pitchFamily="2" charset="2"/>
              </a:rPr>
              <a:t>or 2.6E6 ions/s (with BLM factor 2) </a:t>
            </a:r>
          </a:p>
          <a:p>
            <a:r>
              <a:rPr lang="en-GB" dirty="0" smtClean="0">
                <a:sym typeface="Wingdings" pitchFamily="2" charset="2"/>
              </a:rPr>
              <a:t>Assume </a:t>
            </a:r>
            <a:r>
              <a:rPr lang="en-GB" dirty="0" smtClean="0">
                <a:latin typeface="Symbol" pitchFamily="18" charset="2"/>
                <a:sym typeface="Wingdings" pitchFamily="2" charset="2"/>
              </a:rPr>
              <a:t>h</a:t>
            </a:r>
            <a:r>
              <a:rPr lang="en-GB" dirty="0" smtClean="0">
                <a:sym typeface="Wingdings" pitchFamily="2" charset="2"/>
              </a:rPr>
              <a:t>=0.045, </a:t>
            </a:r>
            <a:r>
              <a:rPr lang="en-GB" dirty="0" smtClean="0">
                <a:latin typeface="Symbol" pitchFamily="18" charset="2"/>
                <a:sym typeface="Wingdings" pitchFamily="2" charset="2"/>
              </a:rPr>
              <a:t>t</a:t>
            </a:r>
            <a:r>
              <a:rPr lang="en-GB" dirty="0" smtClean="0">
                <a:sym typeface="Wingdings" pitchFamily="2" charset="2"/>
              </a:rPr>
              <a:t>=3600s </a:t>
            </a:r>
            <a:r>
              <a:rPr lang="en-GB" dirty="0" smtClean="0"/>
              <a:t> and x2 dilution length safety factor </a:t>
            </a:r>
          </a:p>
          <a:p>
            <a:endParaRPr lang="en-GB" dirty="0" smtClean="0"/>
          </a:p>
          <a:p>
            <a:pPr lvl="0" algn="ctr"/>
            <a:r>
              <a:rPr lang="en-GB" b="1" dirty="0" err="1" smtClean="0"/>
              <a:t>N_max</a:t>
            </a:r>
            <a:r>
              <a:rPr lang="en-GB" b="1" dirty="0" smtClean="0"/>
              <a:t> (ions) = 1</a:t>
            </a:r>
            <a:r>
              <a:rPr lang="en-US" dirty="0" smtClean="0"/>
              <a:t>×10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r>
              <a:rPr lang="en-GB" b="1" dirty="0" err="1" smtClean="0"/>
              <a:t>Pb</a:t>
            </a:r>
            <a:r>
              <a:rPr lang="en-GB" b="1" dirty="0" smtClean="0"/>
              <a:t> = 2.4 × </a:t>
            </a:r>
            <a:r>
              <a:rPr lang="en-GB" b="1" dirty="0" err="1" smtClean="0"/>
              <a:t>Pb</a:t>
            </a:r>
            <a:r>
              <a:rPr lang="en-GB" b="1" dirty="0" smtClean="0"/>
              <a:t> nominal intensity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492896"/>
            <a:ext cx="88924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 smtClean="0">
                <a:solidFill>
                  <a:srgbClr val="FFC000"/>
                </a:solidFill>
              </a:rPr>
              <a:t>At 7 Z TeV:</a:t>
            </a:r>
          </a:p>
          <a:p>
            <a:endParaRPr lang="en-GB" dirty="0" smtClean="0"/>
          </a:p>
          <a:p>
            <a:r>
              <a:rPr lang="en-GB" b="1" dirty="0" smtClean="0"/>
              <a:t>60 W </a:t>
            </a:r>
            <a:r>
              <a:rPr lang="en-GB" b="1" dirty="0" smtClean="0">
                <a:sym typeface="Wingdings" pitchFamily="2" charset="2"/>
              </a:rPr>
              <a:t> ~24W  </a:t>
            </a:r>
          </a:p>
          <a:p>
            <a:r>
              <a:rPr lang="en-GB" dirty="0" smtClean="0">
                <a:sym typeface="Wingdings" pitchFamily="2" charset="2"/>
              </a:rPr>
              <a:t>(Heat flow simulations for BFPP 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give quench  </a:t>
            </a:r>
            <a:r>
              <a:rPr lang="en-GB" dirty="0" smtClean="0">
                <a:sym typeface="Wingdings" pitchFamily="2" charset="2"/>
              </a:rPr>
              <a:t>limit scaling 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with magnet </a:t>
            </a:r>
            <a:r>
              <a:rPr lang="en-GB" dirty="0" smtClean="0">
                <a:sym typeface="Wingdings" pitchFamily="2" charset="2"/>
              </a:rPr>
              <a:t>current )</a:t>
            </a:r>
          </a:p>
          <a:p>
            <a:r>
              <a:rPr lang="en-GB" dirty="0">
                <a:sym typeface="Wingdings" pitchFamily="2" charset="2"/>
              </a:rPr>
              <a:t>=</a:t>
            </a:r>
            <a:r>
              <a:rPr lang="en-GB" dirty="0" smtClean="0">
                <a:sym typeface="Wingdings" pitchFamily="2" charset="2"/>
              </a:rPr>
              <a:t> 0.52E6 ions/s </a:t>
            </a:r>
          </a:p>
          <a:p>
            <a:endParaRPr lang="en-GB" dirty="0" smtClean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 smtClean="0">
              <a:sym typeface="Wingdings" pitchFamily="2" charset="2"/>
            </a:endParaRPr>
          </a:p>
          <a:p>
            <a:r>
              <a:rPr lang="en-GB" dirty="0" smtClean="0">
                <a:sym typeface="Wingdings" pitchFamily="2" charset="2"/>
              </a:rPr>
              <a:t>Assume </a:t>
            </a:r>
            <a:r>
              <a:rPr lang="en-GB" dirty="0" smtClean="0">
                <a:latin typeface="Symbol" pitchFamily="18" charset="2"/>
                <a:sym typeface="Wingdings" pitchFamily="2" charset="2"/>
              </a:rPr>
              <a:t>h</a:t>
            </a:r>
            <a:r>
              <a:rPr lang="en-GB" dirty="0" smtClean="0">
                <a:sym typeface="Wingdings" pitchFamily="2" charset="2"/>
              </a:rPr>
              <a:t>=0.045, </a:t>
            </a:r>
            <a:r>
              <a:rPr lang="en-GB" dirty="0" smtClean="0">
                <a:latin typeface="Symbol" pitchFamily="18" charset="2"/>
                <a:sym typeface="Wingdings" pitchFamily="2" charset="2"/>
              </a:rPr>
              <a:t>t</a:t>
            </a:r>
            <a:r>
              <a:rPr lang="en-GB" dirty="0" smtClean="0">
                <a:sym typeface="Wingdings" pitchFamily="2" charset="2"/>
              </a:rPr>
              <a:t>=3600s </a:t>
            </a:r>
            <a:r>
              <a:rPr lang="en-GB" dirty="0" smtClean="0"/>
              <a:t> and x2 dilution length (for </a:t>
            </a:r>
            <a:r>
              <a:rPr lang="en-GB" dirty="0" err="1" smtClean="0"/>
              <a:t>Pb</a:t>
            </a:r>
            <a:r>
              <a:rPr lang="en-GB" dirty="0" smtClean="0"/>
              <a:t>) safety factor</a:t>
            </a:r>
          </a:p>
          <a:p>
            <a:endParaRPr lang="en-GB" dirty="0" smtClean="0"/>
          </a:p>
          <a:p>
            <a:pPr lvl="0" algn="ctr"/>
            <a:r>
              <a:rPr lang="en-GB" b="1" dirty="0" err="1" smtClean="0"/>
              <a:t>N_max</a:t>
            </a:r>
            <a:r>
              <a:rPr lang="en-GB" b="1" dirty="0" smtClean="0"/>
              <a:t> (ions) ~ 2</a:t>
            </a:r>
            <a:r>
              <a:rPr lang="en-US" dirty="0" smtClean="0"/>
              <a:t>×10</a:t>
            </a:r>
            <a:r>
              <a:rPr lang="en-US" baseline="30000" dirty="0" smtClean="0"/>
              <a:t>10</a:t>
            </a:r>
            <a:r>
              <a:rPr lang="en-US" dirty="0" smtClean="0"/>
              <a:t> </a:t>
            </a:r>
            <a:r>
              <a:rPr lang="en-GB" b="1" dirty="0" err="1" smtClean="0"/>
              <a:t>Pb</a:t>
            </a:r>
            <a:r>
              <a:rPr lang="en-GB" b="1" dirty="0" smtClean="0"/>
              <a:t> = 0.5 × nominal </a:t>
            </a:r>
            <a:r>
              <a:rPr lang="en-GB" b="1" dirty="0" err="1" smtClean="0"/>
              <a:t>Pb</a:t>
            </a:r>
            <a:r>
              <a:rPr lang="en-GB" b="1" dirty="0" smtClean="0"/>
              <a:t> intensity </a:t>
            </a:r>
          </a:p>
          <a:p>
            <a:endParaRPr lang="en-GB" dirty="0" smtClean="0"/>
          </a:p>
          <a:p>
            <a:endParaRPr lang="en-GB" sz="3200" dirty="0" smtClean="0">
              <a:solidFill>
                <a:srgbClr val="FFC000"/>
              </a:solidFill>
            </a:endParaRP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14/06/2011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G. Bellodi - LHC Collimation Review 2011</a:t>
            </a:r>
            <a:endParaRPr lang="en-GB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492896"/>
            <a:ext cx="3344316" cy="2882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51920" y="2348880"/>
            <a:ext cx="5112568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C00000"/>
                </a:solidFill>
              </a:rPr>
              <a:t>R. Bruce et al. </a:t>
            </a:r>
            <a:r>
              <a:rPr lang="en-US" sz="1600" dirty="0" smtClean="0">
                <a:solidFill>
                  <a:srgbClr val="C00000"/>
                </a:solidFill>
              </a:rPr>
              <a:t>Phys. Rev. ST AB, </a:t>
            </a:r>
            <a:r>
              <a:rPr lang="en-US" sz="1600" b="1" dirty="0" smtClean="0">
                <a:solidFill>
                  <a:srgbClr val="C00000"/>
                </a:solidFill>
              </a:rPr>
              <a:t>12,</a:t>
            </a:r>
            <a:r>
              <a:rPr lang="en-US" sz="1600" dirty="0" smtClean="0">
                <a:solidFill>
                  <a:srgbClr val="C00000"/>
                </a:solidFill>
              </a:rPr>
              <a:t> 071002 (2009)</a:t>
            </a:r>
            <a:endParaRPr lang="en-GB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122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Assumptions/caveats/disclaimers 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052736"/>
            <a:ext cx="835292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Wingdings" pitchFamily="2" charset="2"/>
              <a:buChar char="§"/>
            </a:pPr>
            <a:r>
              <a:rPr lang="en-GB" dirty="0"/>
              <a:t>Same minimum beam lifetime at 3.5 </a:t>
            </a:r>
            <a:r>
              <a:rPr lang="en-GB" dirty="0" err="1"/>
              <a:t>TeV</a:t>
            </a:r>
            <a:r>
              <a:rPr lang="en-GB" dirty="0"/>
              <a:t> and 7 </a:t>
            </a:r>
            <a:r>
              <a:rPr lang="en-GB" dirty="0" err="1"/>
              <a:t>TeV</a:t>
            </a:r>
            <a:r>
              <a:rPr lang="en-GB" dirty="0" smtClean="0"/>
              <a:t>.</a:t>
            </a:r>
          </a:p>
          <a:p>
            <a:pPr marL="400050" indent="-400050">
              <a:buFont typeface="Wingdings" pitchFamily="2" charset="2"/>
              <a:buChar char="§"/>
            </a:pPr>
            <a:endParaRPr lang="en-GB" dirty="0" smtClean="0"/>
          </a:p>
          <a:p>
            <a:pPr marL="400050" indent="-400050">
              <a:buFont typeface="Wingdings" pitchFamily="2" charset="2"/>
              <a:buChar char="§"/>
            </a:pPr>
            <a:r>
              <a:rPr lang="en-GB" dirty="0" smtClean="0"/>
              <a:t>Minimum </a:t>
            </a:r>
            <a:r>
              <a:rPr lang="en-GB" dirty="0"/>
              <a:t>beam lifetime independent from intensity</a:t>
            </a:r>
            <a:r>
              <a:rPr lang="en-GB" dirty="0" smtClean="0"/>
              <a:t>.</a:t>
            </a:r>
          </a:p>
          <a:p>
            <a:pPr marL="400050" indent="-400050">
              <a:buFont typeface="Wingdings" pitchFamily="2" charset="2"/>
              <a:buChar char="§"/>
            </a:pPr>
            <a:endParaRPr lang="en-GB" dirty="0" smtClean="0"/>
          </a:p>
          <a:p>
            <a:pPr marL="400050" indent="-400050">
              <a:buFont typeface="Wingdings" pitchFamily="2" charset="2"/>
              <a:buChar char="§"/>
            </a:pPr>
            <a:r>
              <a:rPr lang="en-GB" dirty="0" smtClean="0"/>
              <a:t>Safety factor x2 in dilution lengths to account for different ion loss patterns (more concentrated and localised, less diffractive scattering effects.. )</a:t>
            </a:r>
          </a:p>
          <a:p>
            <a:pPr marL="400050" indent="-400050" algn="r"/>
            <a:r>
              <a:rPr lang="en-GB" i="1" u="sng" dirty="0" smtClean="0"/>
              <a:t>R. Bruce et al, Phys</a:t>
            </a:r>
            <a:r>
              <a:rPr lang="en-GB" i="1" u="sng" dirty="0"/>
              <a:t>. Rev. ST </a:t>
            </a:r>
            <a:r>
              <a:rPr lang="en-GB" i="1" u="sng" dirty="0" err="1"/>
              <a:t>Accel</a:t>
            </a:r>
            <a:r>
              <a:rPr lang="en-GB" i="1" u="sng" dirty="0"/>
              <a:t>. Beams 12, 071002 (2009</a:t>
            </a:r>
            <a:r>
              <a:rPr lang="en-GB" u="sng" dirty="0" smtClean="0"/>
              <a:t>)</a:t>
            </a:r>
          </a:p>
          <a:p>
            <a:pPr marL="400050" indent="-400050" algn="r">
              <a:buFont typeface="Wingdings" pitchFamily="2" charset="2"/>
              <a:buChar char="§"/>
            </a:pPr>
            <a:endParaRPr lang="en-GB" u="sng" dirty="0"/>
          </a:p>
          <a:p>
            <a:pPr marL="400050" indent="-400050">
              <a:buFont typeface="Wingdings" pitchFamily="2" charset="2"/>
              <a:buChar char="§"/>
            </a:pPr>
            <a:r>
              <a:rPr lang="en-GB" dirty="0"/>
              <a:t>Same spatial distribution of losses in SC </a:t>
            </a:r>
            <a:r>
              <a:rPr lang="en-GB" dirty="0" smtClean="0"/>
              <a:t>magnets </a:t>
            </a:r>
            <a:r>
              <a:rPr lang="en-GB" dirty="0"/>
              <a:t>at 3.5 </a:t>
            </a:r>
            <a:r>
              <a:rPr lang="en-GB" dirty="0" err="1"/>
              <a:t>TeV</a:t>
            </a:r>
            <a:r>
              <a:rPr lang="en-GB" dirty="0"/>
              <a:t> </a:t>
            </a:r>
            <a:r>
              <a:rPr lang="en-GB" dirty="0" smtClean="0"/>
              <a:t>and 7 </a:t>
            </a:r>
            <a:r>
              <a:rPr lang="en-GB" dirty="0" err="1" smtClean="0"/>
              <a:t>TeV</a:t>
            </a:r>
            <a:endParaRPr lang="en-GB" dirty="0" smtClean="0"/>
          </a:p>
          <a:p>
            <a:pPr marL="400050" indent="-400050">
              <a:buFont typeface="Wingdings" pitchFamily="2" charset="2"/>
              <a:buChar char="§"/>
            </a:pPr>
            <a:endParaRPr lang="en-GB" u="sng" dirty="0" smtClean="0"/>
          </a:p>
          <a:p>
            <a:pPr marL="400050" indent="-400050">
              <a:buFont typeface="Wingdings" pitchFamily="2" charset="2"/>
              <a:buChar char="§"/>
            </a:pPr>
            <a:r>
              <a:rPr lang="en-GB" dirty="0" smtClean="0"/>
              <a:t>No </a:t>
            </a:r>
            <a:r>
              <a:rPr lang="en-GB" dirty="0"/>
              <a:t>change in cleaning inefficiency between 3.5 </a:t>
            </a:r>
            <a:r>
              <a:rPr lang="en-GB" dirty="0" err="1"/>
              <a:t>TeV</a:t>
            </a:r>
            <a:r>
              <a:rPr lang="en-GB" dirty="0"/>
              <a:t> and 7 </a:t>
            </a:r>
            <a:r>
              <a:rPr lang="en-GB" dirty="0" err="1"/>
              <a:t>TeV</a:t>
            </a:r>
            <a:r>
              <a:rPr lang="en-GB" dirty="0"/>
              <a:t> </a:t>
            </a:r>
            <a:endParaRPr lang="en-GB" dirty="0" smtClean="0"/>
          </a:p>
          <a:p>
            <a:pPr marL="400050" indent="-400050">
              <a:buFont typeface="Wingdings" pitchFamily="2" charset="2"/>
              <a:buChar char="§"/>
            </a:pPr>
            <a:endParaRPr lang="en-GB" u="sng" dirty="0"/>
          </a:p>
          <a:p>
            <a:pPr marL="400050" indent="-400050">
              <a:buFont typeface="Wingdings" pitchFamily="2" charset="2"/>
              <a:buChar char="§"/>
            </a:pPr>
            <a:r>
              <a:rPr lang="en-GB" dirty="0"/>
              <a:t>BLM response as for protons </a:t>
            </a:r>
            <a:endParaRPr lang="en-GB" dirty="0" smtClean="0"/>
          </a:p>
          <a:p>
            <a:pPr marL="400050" indent="-400050">
              <a:buFont typeface="Wingdings" pitchFamily="2" charset="2"/>
              <a:buChar char="§"/>
            </a:pPr>
            <a:endParaRPr lang="en-GB" u="sng" dirty="0"/>
          </a:p>
          <a:p>
            <a:pPr marL="400050" indent="-400050">
              <a:buFont typeface="Wingdings" pitchFamily="2" charset="2"/>
              <a:buChar char="§"/>
            </a:pPr>
            <a:r>
              <a:rPr lang="en-GB" dirty="0"/>
              <a:t>Losses </a:t>
            </a:r>
            <a:r>
              <a:rPr lang="en-GB" dirty="0" smtClean="0"/>
              <a:t>are mainly collimation/intensity </a:t>
            </a:r>
            <a:r>
              <a:rPr lang="en-GB" dirty="0"/>
              <a:t>driven ... possible luminosity </a:t>
            </a:r>
            <a:r>
              <a:rPr lang="en-GB" dirty="0" smtClean="0"/>
              <a:t>effects are not considered</a:t>
            </a:r>
          </a:p>
          <a:p>
            <a:pPr marL="400050" indent="-400050">
              <a:buFont typeface="Wingdings" pitchFamily="2" charset="2"/>
              <a:buChar char="§"/>
            </a:pPr>
            <a:endParaRPr lang="en-GB" dirty="0"/>
          </a:p>
          <a:p>
            <a:pPr marL="400050" indent="-400050">
              <a:buFont typeface="Wingdings" pitchFamily="2" charset="2"/>
              <a:buChar char="§"/>
            </a:pPr>
            <a:r>
              <a:rPr lang="en-GB" dirty="0" smtClean="0"/>
              <a:t>.....</a:t>
            </a:r>
            <a:endParaRPr lang="en-GB" dirty="0"/>
          </a:p>
          <a:p>
            <a:pPr marL="400050" indent="-400050">
              <a:buFont typeface="Wingdings" pitchFamily="2" charset="2"/>
              <a:buChar char="§"/>
            </a:pPr>
            <a:endParaRPr lang="en-GB" u="sng" dirty="0"/>
          </a:p>
          <a:p>
            <a:pPr marL="400050" indent="-400050">
              <a:buFont typeface="Wingdings" pitchFamily="2" charset="2"/>
              <a:buChar char="§"/>
            </a:pPr>
            <a:endParaRPr lang="en-GB" u="sng" dirty="0"/>
          </a:p>
          <a:p>
            <a:pPr marL="400050" indent="-400050">
              <a:buFont typeface="Wingdings" pitchFamily="2" charset="2"/>
              <a:buChar char="§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5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096" y="714375"/>
            <a:ext cx="85725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and secondary </a:t>
            </a:r>
            <a:r>
              <a:rPr lang="en-US" dirty="0" err="1" smtClean="0"/>
              <a:t>Pb</a:t>
            </a:r>
            <a:r>
              <a:rPr lang="en-US" dirty="0" smtClean="0"/>
              <a:t> beams from ALICE IP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Performance Workshop, Chamonix 27/1/2011</a:t>
            </a:r>
            <a:endParaRPr lang="en-GB" dirty="0">
              <a:solidFill>
                <a:srgbClr val="39393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>
                <a:solidFill>
                  <a:srgbClr val="393939"/>
                </a:solidFill>
              </a:rPr>
              <a:pPr>
                <a:defRPr/>
              </a:pPr>
              <a:t>14</a:t>
            </a:fld>
            <a:endParaRPr lang="en-GB" dirty="0">
              <a:solidFill>
                <a:srgbClr val="393939"/>
              </a:solidFill>
            </a:endParaRPr>
          </a:p>
        </p:txBody>
      </p:sp>
      <p:pic>
        <p:nvPicPr>
          <p:cNvPr id="320519" name="Picture 7"/>
          <p:cNvPicPr>
            <a:picLocks noChangeAspect="1" noChangeArrowheads="1"/>
          </p:cNvPicPr>
          <p:nvPr/>
        </p:nvPicPr>
        <p:blipFill>
          <a:blip r:embed="rId4" cstate="print"/>
          <a:srcRect l="2586" t="35811" b="17567"/>
          <a:stretch>
            <a:fillRect/>
          </a:stretch>
        </p:blipFill>
        <p:spPr bwMode="auto">
          <a:xfrm>
            <a:off x="571472" y="714356"/>
            <a:ext cx="807243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22"/>
          <p:cNvGrpSpPr/>
          <p:nvPr/>
        </p:nvGrpSpPr>
        <p:grpSpPr>
          <a:xfrm>
            <a:off x="6419862" y="2571744"/>
            <a:ext cx="80964" cy="1524013"/>
            <a:chOff x="6419862" y="2571744"/>
            <a:chExt cx="80964" cy="1524013"/>
          </a:xfrm>
        </p:grpSpPr>
        <p:sp>
          <p:nvSpPr>
            <p:cNvPr id="15" name="Rectangle 14"/>
            <p:cNvSpPr/>
            <p:nvPr/>
          </p:nvSpPr>
          <p:spPr bwMode="auto">
            <a:xfrm>
              <a:off x="6429388" y="2571744"/>
              <a:ext cx="71438" cy="571504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2000" smtClean="0">
                <a:solidFill>
                  <a:srgbClr val="0033CC"/>
                </a:solidFill>
                <a:latin typeface="Tahoma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6419862" y="3524253"/>
              <a:ext cx="71438" cy="571504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2000" smtClean="0">
                <a:solidFill>
                  <a:srgbClr val="0033CC"/>
                </a:solidFill>
                <a:latin typeface="Tahoma" pitchFamily="34" charset="0"/>
              </a:endParaRPr>
            </a:p>
          </p:txBody>
        </p:sp>
      </p:grp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6923114" y="2798763"/>
          <a:ext cx="1435100" cy="317500"/>
        </p:xfrm>
        <a:graphic>
          <a:graphicData uri="http://schemas.openxmlformats.org/presentationml/2006/ole">
            <p:oleObj spid="_x0000_s28674" name="Equation" r:id="rId5" imgW="1434960" imgH="317160" progId="">
              <p:embed/>
            </p:oleObj>
          </a:graphicData>
        </a:graphic>
      </p:graphicFrame>
      <p:graphicFrame>
        <p:nvGraphicFramePr>
          <p:cNvPr id="320521" name="Object 9"/>
          <p:cNvGraphicFramePr>
            <a:graphicFrameLocks noChangeAspect="1"/>
          </p:cNvGraphicFramePr>
          <p:nvPr/>
        </p:nvGraphicFramePr>
        <p:xfrm>
          <a:off x="6569075" y="3643313"/>
          <a:ext cx="1727200" cy="317500"/>
        </p:xfrm>
        <a:graphic>
          <a:graphicData uri="http://schemas.openxmlformats.org/presentationml/2006/ole">
            <p:oleObj spid="_x0000_s28675" name="Equation" r:id="rId6" imgW="1726920" imgH="317160" progId="">
              <p:embed/>
            </p:oleObj>
          </a:graphicData>
        </a:graphic>
      </p:graphicFrame>
      <p:graphicFrame>
        <p:nvGraphicFramePr>
          <p:cNvPr id="320522" name="Object 10"/>
          <p:cNvGraphicFramePr>
            <a:graphicFrameLocks noChangeAspect="1"/>
          </p:cNvGraphicFramePr>
          <p:nvPr/>
        </p:nvGraphicFramePr>
        <p:xfrm>
          <a:off x="1447800" y="3683000"/>
          <a:ext cx="1371600" cy="317500"/>
        </p:xfrm>
        <a:graphic>
          <a:graphicData uri="http://schemas.openxmlformats.org/presentationml/2006/ole">
            <p:oleObj spid="_x0000_s28676" name="Equation" r:id="rId7" imgW="1371600" imgH="317160" progId="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286380" y="4500570"/>
            <a:ext cx="274200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33CC"/>
                </a:solidFill>
                <a:latin typeface="Tahoma" pitchFamily="34" charset="0"/>
              </a:rPr>
              <a:t>Optimal position for </a:t>
            </a:r>
            <a:r>
              <a:rPr lang="en-US" sz="2000" i="1" dirty="0" smtClean="0">
                <a:solidFill>
                  <a:srgbClr val="0033CC"/>
                </a:solidFill>
                <a:latin typeface="Tahoma" pitchFamily="34" charset="0"/>
              </a:rPr>
              <a:t>one “</a:t>
            </a:r>
            <a:r>
              <a:rPr lang="en-US" sz="2000" dirty="0" err="1" smtClean="0">
                <a:solidFill>
                  <a:srgbClr val="0033CC"/>
                </a:solidFill>
                <a:latin typeface="Tahoma" pitchFamily="34" charset="0"/>
              </a:rPr>
              <a:t>cryo</a:t>
            </a:r>
            <a:r>
              <a:rPr lang="en-US" sz="2000" dirty="0" smtClean="0">
                <a:solidFill>
                  <a:srgbClr val="0033CC"/>
                </a:solidFill>
                <a:latin typeface="Tahoma" pitchFamily="34" charset="0"/>
              </a:rPr>
              <a:t>”-collimator/beam.  </a:t>
            </a:r>
            <a:endParaRPr lang="en-GB" sz="2000" dirty="0">
              <a:solidFill>
                <a:srgbClr val="0033CC"/>
              </a:solidFill>
              <a:latin typeface="Tahoma" pitchFamily="34" charset="0"/>
            </a:endParaRPr>
          </a:p>
        </p:txBody>
      </p:sp>
      <p:cxnSp>
        <p:nvCxnSpPr>
          <p:cNvPr id="22" name="Straight Arrow Connector 21"/>
          <p:cNvCxnSpPr>
            <a:stCxn id="20" idx="0"/>
            <a:endCxn id="16" idx="2"/>
          </p:cNvCxnSpPr>
          <p:nvPr/>
        </p:nvCxnSpPr>
        <p:spPr bwMode="auto">
          <a:xfrm rot="16200000" flipV="1">
            <a:off x="6354076" y="4197263"/>
            <a:ext cx="404813" cy="20180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785786" y="4572008"/>
            <a:ext cx="3714206" cy="1938992"/>
          </a:xfrm>
          <a:prstGeom prst="rect">
            <a:avLst/>
          </a:prstGeom>
          <a:solidFill>
            <a:srgbClr val="FFFF00">
              <a:alpha val="95000"/>
            </a:srgb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33CC"/>
                </a:solidFill>
                <a:latin typeface="Tahoma" pitchFamily="34" charset="0"/>
              </a:rPr>
              <a:t>Collimators in dispersion suppressors around experiment(s) will be needed to overcome luminosity (</a:t>
            </a:r>
            <a:r>
              <a:rPr lang="en-US" sz="2000" i="1" dirty="0" smtClean="0">
                <a:solidFill>
                  <a:srgbClr val="0033CC"/>
                </a:solidFill>
                <a:latin typeface="Tahoma" pitchFamily="34" charset="0"/>
              </a:rPr>
              <a:t>not intensity)</a:t>
            </a:r>
            <a:r>
              <a:rPr lang="en-US" sz="2000" dirty="0" smtClean="0">
                <a:solidFill>
                  <a:srgbClr val="0033CC"/>
                </a:solidFill>
                <a:latin typeface="Tahoma" pitchFamily="34" charset="0"/>
              </a:rPr>
              <a:t>  limit for </a:t>
            </a:r>
            <a:r>
              <a:rPr lang="en-US" sz="2000" dirty="0" err="1" smtClean="0">
                <a:solidFill>
                  <a:srgbClr val="0033CC"/>
                </a:solidFill>
                <a:latin typeface="Tahoma" pitchFamily="34" charset="0"/>
              </a:rPr>
              <a:t>Pb-Pb</a:t>
            </a:r>
            <a:r>
              <a:rPr lang="en-US" sz="2000" dirty="0" smtClean="0">
                <a:solidFill>
                  <a:srgbClr val="0033CC"/>
                </a:solidFill>
                <a:latin typeface="Tahoma" pitchFamily="34" charset="0"/>
              </a:rPr>
              <a:t> collisions. </a:t>
            </a:r>
            <a:endParaRPr lang="en-US" sz="2000" dirty="0">
              <a:solidFill>
                <a:srgbClr val="0033C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IR2 DS collimators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BFPP is direct limit on </a:t>
            </a:r>
            <a:r>
              <a:rPr lang="en-GB" sz="2000" dirty="0" err="1" smtClean="0"/>
              <a:t>Pb-Pb</a:t>
            </a:r>
            <a:r>
              <a:rPr lang="en-GB" sz="2000" dirty="0" smtClean="0"/>
              <a:t> luminosity in each IP </a:t>
            </a:r>
          </a:p>
          <a:p>
            <a:pPr lvl="1"/>
            <a:r>
              <a:rPr lang="en-GB" sz="2000" i="1" dirty="0" smtClean="0"/>
              <a:t>Continuous, localised </a:t>
            </a:r>
            <a:r>
              <a:rPr lang="en-GB" sz="2000" dirty="0" smtClean="0"/>
              <a:t>loss during luminosity</a:t>
            </a:r>
          </a:p>
          <a:p>
            <a:pPr lvl="1"/>
            <a:r>
              <a:rPr lang="en-GB" sz="2000" dirty="0" smtClean="0"/>
              <a:t>Expect very effective mitigation from DS collimators around IPs</a:t>
            </a:r>
          </a:p>
          <a:p>
            <a:pPr lvl="1"/>
            <a:r>
              <a:rPr lang="en-GB" sz="2000" dirty="0" smtClean="0"/>
              <a:t>Installation is different from IR3/IR7</a:t>
            </a:r>
          </a:p>
          <a:p>
            <a:pPr lvl="1"/>
            <a:r>
              <a:rPr lang="en-GB" sz="2000" dirty="0" smtClean="0"/>
              <a:t>No resources for detailed layout study so far</a:t>
            </a:r>
          </a:p>
          <a:p>
            <a:r>
              <a:rPr lang="en-GB" sz="2000" dirty="0" smtClean="0"/>
              <a:t>ALICE has requested IR2 be equipped</a:t>
            </a:r>
          </a:p>
          <a:p>
            <a:pPr lvl="1"/>
            <a:r>
              <a:rPr lang="en-GB" sz="2000" dirty="0" smtClean="0"/>
              <a:t>Next step after IR3, 2017 shutdown</a:t>
            </a:r>
          </a:p>
          <a:p>
            <a:pPr lvl="1"/>
            <a:r>
              <a:rPr lang="en-GB" sz="2000" dirty="0" smtClean="0"/>
              <a:t>If IR3 installation is delayed, can both IR3 &amp; IR2 be done in 2018?  Otherwise risk that IR2 installation will be so late as to compromise integrated </a:t>
            </a:r>
            <a:r>
              <a:rPr lang="en-GB" sz="2000" dirty="0" err="1" smtClean="0"/>
              <a:t>Pb-Pb</a:t>
            </a:r>
            <a:r>
              <a:rPr lang="en-GB" sz="2000" dirty="0" smtClean="0"/>
              <a:t> luminosity up to ~2020 (see next slide …)</a:t>
            </a:r>
          </a:p>
          <a:p>
            <a:r>
              <a:rPr lang="en-GB" sz="1600" dirty="0" smtClean="0"/>
              <a:t>Similar installations for IR1, IR5 </a:t>
            </a:r>
          </a:p>
          <a:p>
            <a:pPr lvl="1"/>
            <a:r>
              <a:rPr lang="en-GB" sz="1600" dirty="0" smtClean="0"/>
              <a:t>May be needed for p-p luminosity debris in future </a:t>
            </a:r>
            <a:br>
              <a:rPr lang="en-GB" sz="1600" dirty="0" smtClean="0"/>
            </a:br>
            <a:r>
              <a:rPr lang="en-GB" sz="1600" dirty="0" smtClean="0"/>
              <a:t>HL-LHC beyond 2021 ??</a:t>
            </a:r>
          </a:p>
          <a:p>
            <a:pPr lvl="1"/>
            <a:r>
              <a:rPr lang="en-GB" sz="1600" dirty="0" smtClean="0"/>
              <a:t>Would also help their </a:t>
            </a:r>
            <a:r>
              <a:rPr lang="en-GB" sz="1600" dirty="0" err="1" smtClean="0"/>
              <a:t>Pb-Pb</a:t>
            </a:r>
            <a:r>
              <a:rPr lang="en-GB" sz="1600" dirty="0" smtClean="0"/>
              <a:t> luminosity </a:t>
            </a:r>
          </a:p>
          <a:p>
            <a:pPr lvl="1"/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393939"/>
                </a:solidFill>
              </a:rPr>
              <a:t>J.M. Jowett, LHC Collimation Review, 14/6/2011</a:t>
            </a:r>
            <a:endParaRPr lang="en-GB" dirty="0">
              <a:solidFill>
                <a:srgbClr val="39393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>
                <a:solidFill>
                  <a:srgbClr val="393939"/>
                </a:solidFill>
              </a:rPr>
              <a:pPr>
                <a:defRPr/>
              </a:pPr>
              <a:t>15</a:t>
            </a:fld>
            <a:endParaRPr lang="en-GB">
              <a:solidFill>
                <a:srgbClr val="39393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medium-term heavy-ion programme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393939"/>
                </a:solidFill>
              </a:rPr>
              <a:t>J.M. Jowett, LHC Collimation Review, 14/6/2011</a:t>
            </a:r>
            <a:endParaRPr lang="en-GB">
              <a:solidFill>
                <a:srgbClr val="39393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19886-A263-4573-B6CC-F16670ACABA4}" type="slidenum">
              <a:rPr lang="en-GB" smtClean="0">
                <a:solidFill>
                  <a:srgbClr val="393939"/>
                </a:solidFill>
              </a:rPr>
              <a:pPr>
                <a:defRPr/>
              </a:pPr>
              <a:t>16</a:t>
            </a:fld>
            <a:endParaRPr lang="en-GB">
              <a:solidFill>
                <a:srgbClr val="393939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95536" y="908720"/>
          <a:ext cx="8496945" cy="4108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/>
                <a:gridCol w="2268252"/>
                <a:gridCol w="2664296"/>
                <a:gridCol w="237626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2"/>
                          </a:solidFill>
                        </a:rPr>
                        <a:t> Year</a:t>
                      </a:r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2"/>
                          </a:solidFill>
                        </a:rPr>
                        <a:t>HI beams</a:t>
                      </a:r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baseline="0" dirty="0" smtClean="0">
                          <a:solidFill>
                            <a:schemeClr val="bg2"/>
                          </a:solidFill>
                        </a:rPr>
                        <a:t>TCRYO in 2013-14</a:t>
                      </a:r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2"/>
                          </a:solidFill>
                        </a:rPr>
                        <a:t>Delayed</a:t>
                      </a:r>
                      <a:r>
                        <a:rPr lang="en-GB" baseline="0" dirty="0" smtClean="0">
                          <a:solidFill>
                            <a:schemeClr val="bg2"/>
                          </a:solidFill>
                        </a:rPr>
                        <a:t> TCRYO</a:t>
                      </a:r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Pb-Pb</a:t>
                      </a:r>
                      <a:r>
                        <a:rPr lang="en-GB" dirty="0" smtClean="0"/>
                        <a:t>, 3.5</a:t>
                      </a:r>
                      <a:r>
                        <a:rPr lang="en-GB" baseline="0" dirty="0" smtClean="0"/>
                        <a:t> Z TeV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I</a:t>
                      </a:r>
                      <a:r>
                        <a:rPr lang="en-GB" baseline="-25000" dirty="0" err="1" smtClean="0"/>
                        <a:t>tot</a:t>
                      </a:r>
                      <a:r>
                        <a:rPr lang="en-GB" baseline="-25000" dirty="0" smtClean="0"/>
                        <a:t> </a:t>
                      </a:r>
                      <a:r>
                        <a:rPr lang="en-GB" baseline="0" dirty="0" smtClean="0"/>
                        <a:t>limited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I</a:t>
                      </a:r>
                      <a:r>
                        <a:rPr lang="en-GB" baseline="-25000" dirty="0" err="1" smtClean="0"/>
                        <a:t>tot</a:t>
                      </a:r>
                      <a:r>
                        <a:rPr lang="en-GB" baseline="-25000" dirty="0" smtClean="0"/>
                        <a:t> </a:t>
                      </a:r>
                      <a:r>
                        <a:rPr lang="en-GB" baseline="0" dirty="0" smtClean="0"/>
                        <a:t>limited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p-</a:t>
                      </a:r>
                      <a:r>
                        <a:rPr lang="en-GB" dirty="0" err="1" smtClean="0"/>
                        <a:t>Pb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Pb-Pb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I</a:t>
                      </a:r>
                      <a:r>
                        <a:rPr lang="en-GB" baseline="-25000" dirty="0" err="1" smtClean="0"/>
                        <a:t>tot</a:t>
                      </a:r>
                      <a:r>
                        <a:rPr lang="en-GB" baseline="-25000" dirty="0" smtClean="0"/>
                        <a:t> </a:t>
                      </a:r>
                      <a:r>
                        <a:rPr lang="en-GB" baseline="0" dirty="0" smtClean="0"/>
                        <a:t>limited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I</a:t>
                      </a:r>
                      <a:r>
                        <a:rPr lang="en-GB" baseline="-25000" dirty="0" err="1" smtClean="0"/>
                        <a:t>tot</a:t>
                      </a:r>
                      <a:r>
                        <a:rPr lang="en-GB" baseline="-25000" dirty="0" smtClean="0"/>
                        <a:t> </a:t>
                      </a:r>
                      <a:r>
                        <a:rPr lang="en-GB" baseline="0" dirty="0" smtClean="0"/>
                        <a:t>limited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99648">
                <a:tc>
                  <a:txBody>
                    <a:bodyPr/>
                    <a:lstStyle/>
                    <a:p>
                      <a:r>
                        <a:rPr lang="en-GB" dirty="0" smtClean="0"/>
                        <a:t>2013-14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LS1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TCRYOs in IR3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 TCRYOs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2015-16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Pb-Pb</a:t>
                      </a:r>
                      <a:r>
                        <a:rPr lang="en-GB" dirty="0" smtClean="0"/>
                        <a:t>, 7</a:t>
                      </a:r>
                      <a:r>
                        <a:rPr lang="en-GB" baseline="0" dirty="0" smtClean="0"/>
                        <a:t> Z TeV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L</a:t>
                      </a:r>
                      <a:r>
                        <a:rPr lang="en-GB" dirty="0" smtClean="0"/>
                        <a:t> limited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I</a:t>
                      </a:r>
                      <a:r>
                        <a:rPr lang="en-GB" baseline="-25000" dirty="0" err="1" smtClean="0"/>
                        <a:t>tot</a:t>
                      </a:r>
                      <a:r>
                        <a:rPr lang="en-GB" baseline="-25000" dirty="0" smtClean="0"/>
                        <a:t> </a:t>
                      </a:r>
                      <a:r>
                        <a:rPr lang="en-GB" baseline="0" dirty="0" smtClean="0"/>
                        <a:t>limited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p-</a:t>
                      </a:r>
                      <a:r>
                        <a:rPr lang="en-GB" dirty="0" err="1" smtClean="0"/>
                        <a:t>Pb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/>
                        <a:t>Pb-Pb</a:t>
                      </a:r>
                      <a:endParaRPr lang="en-GB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L</a:t>
                      </a:r>
                      <a:r>
                        <a:rPr lang="en-GB" dirty="0" smtClean="0"/>
                        <a:t> not limited/limited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I</a:t>
                      </a:r>
                      <a:r>
                        <a:rPr lang="en-GB" baseline="-25000" dirty="0" err="1" smtClean="0"/>
                        <a:t>tot</a:t>
                      </a:r>
                      <a:r>
                        <a:rPr lang="en-GB" baseline="-25000" dirty="0" smtClean="0"/>
                        <a:t> </a:t>
                      </a:r>
                      <a:r>
                        <a:rPr lang="en-GB" baseline="0" dirty="0" smtClean="0"/>
                        <a:t>limited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LS2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TCRYOs in</a:t>
                      </a:r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 IR2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TCRYOs in IR3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2019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Pb-Pb</a:t>
                      </a:r>
                      <a:r>
                        <a:rPr lang="en-GB" dirty="0" smtClean="0"/>
                        <a:t>, 7</a:t>
                      </a:r>
                      <a:r>
                        <a:rPr lang="en-GB" baseline="0" dirty="0" smtClean="0"/>
                        <a:t> Z TeV</a:t>
                      </a:r>
                      <a:endParaRPr lang="en-GB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i="1" dirty="0" smtClean="0"/>
                        <a:t>L</a:t>
                      </a:r>
                      <a:r>
                        <a:rPr lang="en-GB" dirty="0" smtClean="0"/>
                        <a:t> not limited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L</a:t>
                      </a:r>
                      <a:r>
                        <a:rPr lang="en-GB" dirty="0" smtClean="0"/>
                        <a:t> limited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2020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p-</a:t>
                      </a:r>
                      <a:r>
                        <a:rPr lang="en-GB" dirty="0" err="1" smtClean="0"/>
                        <a:t>Pb</a:t>
                      </a:r>
                      <a:r>
                        <a:rPr lang="en-GB" dirty="0" smtClean="0"/>
                        <a:t> (D-</a:t>
                      </a:r>
                      <a:r>
                        <a:rPr lang="en-GB" dirty="0" err="1" smtClean="0"/>
                        <a:t>Pb</a:t>
                      </a:r>
                      <a:r>
                        <a:rPr lang="en-GB" dirty="0" smtClean="0"/>
                        <a:t>??)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L</a:t>
                      </a:r>
                      <a:r>
                        <a:rPr lang="en-GB" dirty="0" smtClean="0"/>
                        <a:t> not limited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??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2021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Ar-Ar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??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??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2022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LS3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TCRYOs</a:t>
                      </a:r>
                      <a:r>
                        <a:rPr lang="en-GB" baseline="0" dirty="0" smtClean="0"/>
                        <a:t> in IR1, IR5 ?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TCRYOs in</a:t>
                      </a:r>
                      <a:r>
                        <a:rPr lang="en-GB" baseline="0" dirty="0" smtClean="0"/>
                        <a:t> IR2 ?</a:t>
                      </a:r>
                      <a:endParaRPr lang="en-GB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1520" y="5157192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Highly simplified scheme: </a:t>
            </a:r>
          </a:p>
          <a:p>
            <a:r>
              <a:rPr lang="en-GB" dirty="0" smtClean="0"/>
              <a:t>“</a:t>
            </a:r>
            <a:r>
              <a:rPr lang="en-GB" i="1" dirty="0" err="1" smtClean="0"/>
              <a:t>I</a:t>
            </a:r>
            <a:r>
              <a:rPr lang="en-GB" baseline="-25000" dirty="0" err="1" smtClean="0"/>
              <a:t>tot</a:t>
            </a:r>
            <a:r>
              <a:rPr lang="en-GB" baseline="-25000" dirty="0" smtClean="0"/>
              <a:t> </a:t>
            </a:r>
            <a:r>
              <a:rPr lang="en-GB" dirty="0" smtClean="0"/>
              <a:t>limited” means close to limit, as determined in previous slides </a:t>
            </a:r>
          </a:p>
          <a:p>
            <a:r>
              <a:rPr lang="en-GB" i="1" dirty="0" smtClean="0"/>
              <a:t>“L</a:t>
            </a:r>
            <a:r>
              <a:rPr lang="en-GB" dirty="0" smtClean="0"/>
              <a:t> limited</a:t>
            </a:r>
            <a:r>
              <a:rPr lang="en-GB" i="1" dirty="0" smtClean="0"/>
              <a:t>”  </a:t>
            </a:r>
            <a:r>
              <a:rPr lang="en-GB" dirty="0" smtClean="0"/>
              <a:t>means probably factor ~2-4 below design of 10</a:t>
            </a:r>
            <a:r>
              <a:rPr lang="en-GB" baseline="30000" dirty="0" smtClean="0"/>
              <a:t>27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br>
              <a:rPr lang="en-GB" baseline="30000" dirty="0" smtClean="0"/>
            </a:br>
            <a:r>
              <a:rPr lang="en-GB" baseline="30000" dirty="0" smtClean="0"/>
              <a:t>	</a:t>
            </a:r>
            <a:r>
              <a:rPr lang="en-GB" dirty="0" smtClean="0"/>
              <a:t>see R. Bruce et al. </a:t>
            </a:r>
            <a:r>
              <a:rPr lang="en-US" dirty="0" smtClean="0"/>
              <a:t>Phys. Rev. ST AB, </a:t>
            </a:r>
            <a:r>
              <a:rPr lang="en-US" b="1" dirty="0" smtClean="0"/>
              <a:t>12,</a:t>
            </a:r>
            <a:r>
              <a:rPr lang="en-US" dirty="0" smtClean="0"/>
              <a:t> 071002 (2009)</a:t>
            </a:r>
            <a:endParaRPr lang="en-GB" i="1" baseline="300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122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Conclusions 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412776"/>
            <a:ext cx="81369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GB" dirty="0" smtClean="0"/>
              <a:t> 2010 measurements successfully validated predictions on DS loss locations and patterns and EMD/had </a:t>
            </a:r>
            <a:r>
              <a:rPr lang="en-GB" dirty="0" err="1" smtClean="0"/>
              <a:t>Pb</a:t>
            </a:r>
            <a:r>
              <a:rPr lang="en-GB" dirty="0" smtClean="0"/>
              <a:t> ion cross sections</a:t>
            </a:r>
          </a:p>
          <a:p>
            <a:pPr marL="400050" indent="-400050">
              <a:buFont typeface="+mj-lt"/>
              <a:buAutoNum type="romanUcPeriod"/>
            </a:pPr>
            <a:endParaRPr lang="en-GB" dirty="0" smtClean="0"/>
          </a:p>
          <a:p>
            <a:pPr marL="400050" indent="-400050">
              <a:buFont typeface="+mj-lt"/>
              <a:buAutoNum type="romanUcPeriod"/>
            </a:pPr>
            <a:endParaRPr lang="en-GB" dirty="0"/>
          </a:p>
          <a:p>
            <a:pPr marL="400050" indent="-400050">
              <a:buFont typeface="+mj-lt"/>
              <a:buAutoNum type="romanUcPeriod"/>
            </a:pPr>
            <a:r>
              <a:rPr lang="en-GB" dirty="0" smtClean="0"/>
              <a:t> Observed leakage to IR7 (IR3) DS is more important than predicted: especially high losses seen with stable beams in IR3 (combined effect?) </a:t>
            </a:r>
          </a:p>
          <a:p>
            <a:pPr marL="400050" indent="-400050">
              <a:buFont typeface="+mj-lt"/>
              <a:buAutoNum type="romanUcPeriod"/>
            </a:pPr>
            <a:endParaRPr lang="en-GB" dirty="0" smtClean="0"/>
          </a:p>
          <a:p>
            <a:pPr marL="400050" indent="-400050">
              <a:buFont typeface="+mj-lt"/>
              <a:buAutoNum type="romanUcPeriod"/>
            </a:pPr>
            <a:endParaRPr lang="en-GB" dirty="0"/>
          </a:p>
          <a:p>
            <a:pPr marL="400050" indent="-400050">
              <a:buFont typeface="+mj-lt"/>
              <a:buAutoNum type="romanUcPeriod"/>
            </a:pPr>
            <a:r>
              <a:rPr lang="en-GB" dirty="0" smtClean="0"/>
              <a:t> Solution for combined </a:t>
            </a:r>
            <a:r>
              <a:rPr lang="en-GB" dirty="0" err="1" smtClean="0"/>
              <a:t>betatron</a:t>
            </a:r>
            <a:r>
              <a:rPr lang="en-GB" dirty="0" smtClean="0"/>
              <a:t> and momentum cleaning in IR3 (one extra vertical TCP) is expected to have similar collimation efficiency to IR3 momentum only/IR7 </a:t>
            </a:r>
            <a:r>
              <a:rPr lang="en-GB" dirty="0" err="1" smtClean="0"/>
              <a:t>betatron</a:t>
            </a:r>
            <a:r>
              <a:rPr lang="en-GB" dirty="0" smtClean="0"/>
              <a:t> only schemes.  </a:t>
            </a:r>
          </a:p>
          <a:p>
            <a:pPr marL="400050" indent="-400050">
              <a:buFont typeface="+mj-lt"/>
              <a:buAutoNum type="romanUcPeriod"/>
            </a:pPr>
            <a:endParaRPr lang="en-GB" dirty="0"/>
          </a:p>
          <a:p>
            <a:pPr marL="857250" lvl="1" indent="-400050"/>
            <a:r>
              <a:rPr lang="en-GB" b="1" dirty="0" smtClean="0"/>
              <a:t>Hardly sufficient to meet the needs for </a:t>
            </a:r>
            <a:r>
              <a:rPr lang="en-GB" b="1" dirty="0" err="1" smtClean="0"/>
              <a:t>Pb</a:t>
            </a:r>
            <a:r>
              <a:rPr lang="en-GB" b="1" dirty="0" smtClean="0"/>
              <a:t> ion operation performance at 7 </a:t>
            </a:r>
            <a:r>
              <a:rPr lang="en-GB" b="1" dirty="0" smtClean="0"/>
              <a:t>Z </a:t>
            </a:r>
            <a:r>
              <a:rPr lang="en-GB" b="1" dirty="0" err="1" smtClean="0"/>
              <a:t>TeV</a:t>
            </a:r>
            <a:r>
              <a:rPr lang="en-GB" b="1" dirty="0" smtClean="0"/>
              <a:t> and  </a:t>
            </a:r>
            <a:r>
              <a:rPr lang="en-GB" b="1" dirty="0" smtClean="0"/>
              <a:t>nominal intensity.</a:t>
            </a:r>
          </a:p>
          <a:p>
            <a:pPr marL="400050" indent="-400050">
              <a:buFont typeface="+mj-lt"/>
              <a:buAutoNum type="romanUcPeriod"/>
            </a:pPr>
            <a:endParaRPr lang="en-GB" dirty="0"/>
          </a:p>
          <a:p>
            <a:pPr marL="400050" indent="-400050">
              <a:buFont typeface="+mj-lt"/>
              <a:buAutoNum type="romanUcPeriod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4186808" cy="713234"/>
          </a:xfrm>
        </p:spPr>
        <p:txBody>
          <a:bodyPr>
            <a:noAutofit/>
          </a:bodyPr>
          <a:lstStyle/>
          <a:p>
            <a:pPr algn="ctr"/>
            <a:r>
              <a:rPr lang="en-GB" sz="3200" dirty="0" smtClean="0"/>
              <a:t>Without </a:t>
            </a:r>
            <a:br>
              <a:rPr lang="en-GB" sz="3200" dirty="0" smtClean="0"/>
            </a:br>
            <a:r>
              <a:rPr lang="en-GB" sz="3200" dirty="0" smtClean="0"/>
              <a:t>IR3 upgrade </a:t>
            </a:r>
            <a:endParaRPr lang="en-GB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88024" y="260648"/>
            <a:ext cx="4053136" cy="713234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With </a:t>
            </a:r>
          </a:p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IR3 upgrade </a:t>
            </a:r>
            <a:endParaRPr kumimoji="0" lang="en-GB" sz="32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16200000" flipH="1">
            <a:off x="1331640" y="3429000"/>
            <a:ext cx="640871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3528" y="1358180"/>
            <a:ext cx="41044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Performance reach estimate on the basis of recent MD results: </a:t>
            </a:r>
          </a:p>
          <a:p>
            <a:endParaRPr lang="en-GB" dirty="0"/>
          </a:p>
          <a:p>
            <a:r>
              <a:rPr lang="en-GB" dirty="0" smtClean="0"/>
              <a:t>At 3.5 Z TeV:  </a:t>
            </a:r>
          </a:p>
          <a:p>
            <a:pPr lvl="0" algn="ctr"/>
            <a:r>
              <a:rPr lang="en-GB" b="1" dirty="0" err="1" smtClean="0"/>
              <a:t>N</a:t>
            </a:r>
            <a:r>
              <a:rPr lang="en-GB" b="1" baseline="-25000" dirty="0" err="1" smtClean="0"/>
              <a:t>max</a:t>
            </a:r>
            <a:r>
              <a:rPr lang="en-GB" b="1" dirty="0" smtClean="0"/>
              <a:t> ~ 1</a:t>
            </a:r>
            <a:r>
              <a:rPr lang="en-US" dirty="0" smtClean="0"/>
              <a:t>×10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r>
              <a:rPr lang="en-GB" b="1" dirty="0" smtClean="0"/>
              <a:t> </a:t>
            </a:r>
            <a:r>
              <a:rPr lang="en-GB" b="1" dirty="0" err="1" smtClean="0"/>
              <a:t>Pb</a:t>
            </a:r>
            <a:r>
              <a:rPr lang="en-GB" b="1" dirty="0" smtClean="0"/>
              <a:t> </a:t>
            </a:r>
            <a:r>
              <a:rPr lang="en-GB" dirty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=(2.4×nominal </a:t>
            </a:r>
            <a:r>
              <a:rPr lang="en-GB" dirty="0" err="1" smtClean="0"/>
              <a:t>Pb</a:t>
            </a:r>
            <a:r>
              <a:rPr lang="en-GB" dirty="0" smtClean="0"/>
              <a:t> intensity) </a:t>
            </a:r>
          </a:p>
          <a:p>
            <a:endParaRPr lang="en-GB" b="1" dirty="0"/>
          </a:p>
          <a:p>
            <a:r>
              <a:rPr lang="en-GB" dirty="0" smtClean="0"/>
              <a:t>At 7 Z TeV: </a:t>
            </a:r>
          </a:p>
          <a:p>
            <a:pPr lvl="0" algn="ctr"/>
            <a:r>
              <a:rPr lang="en-GB" b="1" dirty="0" err="1" smtClean="0"/>
              <a:t>N</a:t>
            </a:r>
            <a:r>
              <a:rPr lang="en-GB" b="1" baseline="-25000" dirty="0" err="1" smtClean="0"/>
              <a:t>max</a:t>
            </a:r>
            <a:r>
              <a:rPr lang="en-GB" b="1" dirty="0" smtClean="0"/>
              <a:t> ~ 2</a:t>
            </a:r>
            <a:r>
              <a:rPr lang="en-US" dirty="0" smtClean="0"/>
              <a:t>×10</a:t>
            </a:r>
            <a:r>
              <a:rPr lang="en-US" baseline="30000" dirty="0" smtClean="0"/>
              <a:t>10</a:t>
            </a:r>
            <a:r>
              <a:rPr lang="en-US" dirty="0" smtClean="0"/>
              <a:t> </a:t>
            </a:r>
            <a:r>
              <a:rPr lang="en-GB" b="1" dirty="0" err="1" smtClean="0"/>
              <a:t>Pb</a:t>
            </a:r>
            <a:r>
              <a:rPr lang="en-GB" b="1" dirty="0" smtClean="0"/>
              <a:t> 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=(0.5×nominal </a:t>
            </a:r>
            <a:r>
              <a:rPr lang="en-GB" dirty="0" err="1" smtClean="0"/>
              <a:t>Pb</a:t>
            </a:r>
            <a:r>
              <a:rPr lang="en-GB" dirty="0" smtClean="0"/>
              <a:t> intensity) </a:t>
            </a:r>
          </a:p>
          <a:p>
            <a:pPr algn="ctr"/>
            <a:endParaRPr lang="en-GB" sz="1600" dirty="0" smtClean="0"/>
          </a:p>
          <a:p>
            <a:r>
              <a:rPr lang="en-GB" sz="1600" dirty="0" smtClean="0"/>
              <a:t>Important assumptions (are they all justified??) </a:t>
            </a:r>
            <a:r>
              <a:rPr lang="en-GB" sz="1600" dirty="0" smtClean="0">
                <a:sym typeface="Wingdings" pitchFamily="2" charset="2"/>
              </a:rPr>
              <a:t> large error bars / far reaching extrapolation.... </a:t>
            </a:r>
          </a:p>
          <a:p>
            <a:endParaRPr lang="en-GB" sz="1600" dirty="0">
              <a:sym typeface="Wingdings" pitchFamily="2" charset="2"/>
            </a:endParaRPr>
          </a:p>
          <a:p>
            <a:r>
              <a:rPr lang="en-GB" sz="1600" dirty="0" smtClean="0">
                <a:sym typeface="Wingdings" pitchFamily="2" charset="2"/>
              </a:rPr>
              <a:t>No margin for higher beam intensities  /  operation with different ion species (Ar40 more demanding!) </a:t>
            </a:r>
          </a:p>
          <a:p>
            <a:endParaRPr lang="en-GB" sz="1600" dirty="0">
              <a:sym typeface="Wingdings" pitchFamily="2" charset="2"/>
            </a:endParaRPr>
          </a:p>
          <a:p>
            <a:r>
              <a:rPr lang="en-GB" sz="1600" dirty="0" smtClean="0">
                <a:sym typeface="Wingdings" pitchFamily="2" charset="2"/>
              </a:rPr>
              <a:t>IR2 probably delayed </a:t>
            </a:r>
            <a:endParaRPr lang="en-GB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788024" y="1412776"/>
            <a:ext cx="417646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IR3 DS upgrade with cryogenic collimators is an effective solution to the ion collimation problem. </a:t>
            </a:r>
          </a:p>
          <a:p>
            <a:endParaRPr lang="en-GB" sz="1600" dirty="0" smtClean="0"/>
          </a:p>
          <a:p>
            <a:pPr algn="ctr"/>
            <a:r>
              <a:rPr lang="en-GB" sz="1600" u="sng" dirty="0" smtClean="0"/>
              <a:t>all leakage</a:t>
            </a:r>
            <a:r>
              <a:rPr lang="en-GB" sz="1600" dirty="0" smtClean="0"/>
              <a:t> in the DS is absorbed even at &gt; 20 </a:t>
            </a:r>
            <a:r>
              <a:rPr lang="en-GB" sz="1600" dirty="0" smtClean="0">
                <a:latin typeface="Symbol" pitchFamily="18" charset="2"/>
              </a:rPr>
              <a:t>s</a:t>
            </a:r>
            <a:r>
              <a:rPr lang="en-GB" sz="1600" dirty="0" smtClean="0"/>
              <a:t>  jaw opening.</a:t>
            </a:r>
          </a:p>
          <a:p>
            <a:endParaRPr lang="en-GB" sz="1600" dirty="0"/>
          </a:p>
          <a:p>
            <a:r>
              <a:rPr lang="en-GB" sz="1600" dirty="0" smtClean="0"/>
              <a:t>Scheme has been shown (in simulations) to work for: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 higher beam intensities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 light ions operation </a:t>
            </a:r>
            <a:br>
              <a:rPr lang="en-GB" sz="1600" dirty="0" smtClean="0"/>
            </a:br>
            <a:r>
              <a:rPr lang="en-GB" sz="1600" dirty="0" smtClean="0"/>
              <a:t>	(</a:t>
            </a:r>
            <a:r>
              <a:rPr lang="en-GB" sz="1600" baseline="30000" dirty="0" smtClean="0"/>
              <a:t>40</a:t>
            </a:r>
            <a:r>
              <a:rPr lang="en-GB" sz="1600" dirty="0" smtClean="0"/>
              <a:t>Ar study in</a:t>
            </a:r>
            <a:r>
              <a:rPr lang="en-GB" sz="1600" dirty="0" smtClean="0">
                <a:sym typeface="Wingdings" pitchFamily="2" charset="2"/>
              </a:rPr>
              <a:t> 04/2009 review) </a:t>
            </a:r>
          </a:p>
          <a:p>
            <a:endParaRPr lang="en-GB" sz="1600" dirty="0">
              <a:sym typeface="Wingdings" pitchFamily="2" charset="2"/>
            </a:endParaRPr>
          </a:p>
          <a:p>
            <a:r>
              <a:rPr lang="en-GB" sz="1600" dirty="0" smtClean="0">
                <a:sym typeface="Wingdings" pitchFamily="2" charset="2"/>
              </a:rPr>
              <a:t>Single bunch intensity 70% &gt; nominal already demonstrated (Early scheme only, so far) </a:t>
            </a:r>
          </a:p>
          <a:p>
            <a:endParaRPr lang="en-GB" sz="1600" dirty="0" smtClean="0">
              <a:sym typeface="Wingdings" pitchFamily="2" charset="2"/>
            </a:endParaRPr>
          </a:p>
          <a:p>
            <a:r>
              <a:rPr lang="en-GB" sz="1600" dirty="0" smtClean="0">
                <a:sym typeface="Wingdings" pitchFamily="2" charset="2"/>
              </a:rPr>
              <a:t>Opens the way for timely IR2 upgrade to  remove BFPP limit on luminosity for main part of </a:t>
            </a:r>
            <a:r>
              <a:rPr lang="en-GB" sz="1600" dirty="0" err="1" smtClean="0">
                <a:sym typeface="Wingdings" pitchFamily="2" charset="2"/>
              </a:rPr>
              <a:t>Pb-Pb</a:t>
            </a:r>
            <a:r>
              <a:rPr lang="en-GB" sz="1600" dirty="0" smtClean="0">
                <a:sym typeface="Wingdings" pitchFamily="2" charset="2"/>
              </a:rPr>
              <a:t> programme.</a:t>
            </a:r>
            <a:endParaRPr lang="en-GB" sz="1600" dirty="0" smtClean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13234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Heavy Ion collimation is very different from proton collimation</a:t>
            </a:r>
            <a:endParaRPr lang="en-GB" sz="32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4495800" cy="222567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334000" y="1340768"/>
            <a:ext cx="381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Ions undergo nuclear interactions in primary collimators (TCPs) before acquiring necessary kick to reach secondary collimators</a:t>
            </a:r>
          </a:p>
          <a:p>
            <a:endParaRPr lang="en-US" dirty="0" smtClean="0"/>
          </a:p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chemeClr val="tx2">
                    <a:lumMod val="90000"/>
                  </a:schemeClr>
                </a:solidFill>
                <a:sym typeface="Wingdings" pitchFamily="2" charset="2"/>
              </a:rPr>
              <a:t>One stage cleaning only!</a:t>
            </a:r>
            <a:endParaRPr lang="en-US" b="1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3933056"/>
            <a:ext cx="6480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Hadronic fragmentation </a:t>
            </a: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Large variety of daughter nuclei, Monte Carlo calculated specific cross-sections</a:t>
            </a:r>
          </a:p>
          <a:p>
            <a:endParaRPr lang="en-GB" dirty="0" smtClean="0">
              <a:sym typeface="Wingdings" pitchFamily="2" charset="2"/>
            </a:endParaRPr>
          </a:p>
          <a:p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  <a:sym typeface="Wingdings" pitchFamily="2" charset="2"/>
              </a:rPr>
              <a:t>Electro-magnetic dissociation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Mainly loss of 1 neutron (59%) or 2 (11%)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-108" charset="2"/>
              </a:rPr>
              <a:t> </a:t>
            </a:r>
            <a:r>
              <a:rPr lang="en-US" baseline="30000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-108" charset="2"/>
              </a:rPr>
              <a:t>207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-108" charset="2"/>
              </a:rPr>
              <a:t>Pb, </a:t>
            </a:r>
            <a:r>
              <a:rPr lang="en-US" baseline="30000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-108" charset="2"/>
              </a:rPr>
              <a:t>206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-108" charset="2"/>
              </a:rPr>
              <a:t>Pb</a:t>
            </a:r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23528" y="5589240"/>
            <a:ext cx="845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Typical transverse momentum transferred in </a:t>
            </a:r>
            <a:r>
              <a:rPr lang="en-US" dirty="0" smtClean="0"/>
              <a:t>nuclear/dissociation events </a:t>
            </a:r>
            <a:r>
              <a:rPr lang="en-US" dirty="0" smtClean="0">
                <a:cs typeface="Arial" charset="0"/>
              </a:rPr>
              <a:t>&lt; 1MeV/</a:t>
            </a:r>
            <a:r>
              <a:rPr lang="en-US" dirty="0" err="1" smtClean="0">
                <a:cs typeface="Arial" charset="0"/>
              </a:rPr>
              <a:t>c/n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(compared to ~10 </a:t>
            </a:r>
            <a:r>
              <a:rPr lang="en-US" dirty="0" err="1" smtClean="0">
                <a:cs typeface="Arial" charset="0"/>
              </a:rPr>
              <a:t>MeV</a:t>
            </a:r>
            <a:r>
              <a:rPr lang="en-US" dirty="0" smtClean="0">
                <a:cs typeface="Arial" charset="0"/>
              </a:rPr>
              <a:t>/</a:t>
            </a:r>
            <a:r>
              <a:rPr lang="en-US" dirty="0" err="1" smtClean="0">
                <a:cs typeface="Arial" charset="0"/>
              </a:rPr>
              <a:t>c/n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due to beam </a:t>
            </a:r>
            <a:r>
              <a:rPr lang="en-US" dirty="0" err="1">
                <a:cs typeface="Arial" charset="0"/>
              </a:rPr>
              <a:t>emittance</a:t>
            </a:r>
            <a:r>
              <a:rPr lang="en-US" dirty="0">
                <a:cs typeface="Arial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4122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One stage cleaning</a:t>
            </a:r>
            <a:endParaRPr lang="en-GB" sz="3200" dirty="0"/>
          </a:p>
        </p:txBody>
      </p:sp>
      <p:graphicFrame>
        <p:nvGraphicFramePr>
          <p:cNvPr id="4" name="Group 66"/>
          <p:cNvGraphicFramePr>
            <a:graphicFrameLocks/>
          </p:cNvGraphicFramePr>
          <p:nvPr/>
        </p:nvGraphicFramePr>
        <p:xfrm>
          <a:off x="5652120" y="980728"/>
          <a:ext cx="3347864" cy="2160239"/>
        </p:xfrm>
        <a:graphic>
          <a:graphicData uri="http://schemas.openxmlformats.org/drawingml/2006/table">
            <a:tbl>
              <a:tblPr/>
              <a:tblGrid>
                <a:gridCol w="668520"/>
                <a:gridCol w="671152"/>
                <a:gridCol w="668520"/>
                <a:gridCol w="644832"/>
                <a:gridCol w="694840"/>
              </a:tblGrid>
              <a:tr h="836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204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Pb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-1.92%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205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Pb    -1.44%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206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Pb    -0.96%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207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Pb    -0.48%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208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Pb 0.0%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</a:tr>
              <a:tr h="6635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203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Tl      -1.2%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204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Tl     -0.71%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205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Tl     -0.23%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206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Tl 0.26%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207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Tl 0.75%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</a:tr>
              <a:tr h="6607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Hg   -0.46%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203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Hg 0.04%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204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Hg 0.53%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205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Hg 1.02%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-108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206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Hg 1.51%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593"/>
                    </a:solidFill>
                  </a:tcPr>
                </a:tc>
              </a:tr>
            </a:tbl>
          </a:graphicData>
        </a:graphic>
      </p:graphicFrame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0" y="836712"/>
            <a:ext cx="543609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2"/>
                </a:solidFill>
              </a:rPr>
              <a:t>After first impact/grazing with TCPs: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high probability of </a:t>
            </a:r>
            <a:r>
              <a:rPr lang="en-US" u="sng" dirty="0">
                <a:solidFill>
                  <a:schemeClr val="tx2">
                    <a:lumMod val="90000"/>
                  </a:schemeClr>
                </a:solidFill>
              </a:rPr>
              <a:t>nuclear interactions with TCP material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/>
              <a:t> 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production of </a:t>
            </a:r>
            <a:r>
              <a:rPr lang="en-US" u="sng" dirty="0">
                <a:solidFill>
                  <a:schemeClr val="tx2">
                    <a:lumMod val="90000"/>
                  </a:schemeClr>
                </a:solidFill>
              </a:rPr>
              <a:t>isotopes with different Z/A ratio 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and momentum and direction almost unchanged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/>
              <a:t> </a:t>
            </a:r>
            <a:r>
              <a:rPr lang="en-US" dirty="0" smtClean="0">
                <a:solidFill>
                  <a:schemeClr val="tx2">
                    <a:lumMod val="90000"/>
                  </a:schemeClr>
                </a:solidFill>
              </a:rPr>
              <a:t>fragments follow locally generated dispersion and are lost </a:t>
            </a:r>
            <a:r>
              <a:rPr lang="en-US" dirty="0">
                <a:solidFill>
                  <a:schemeClr val="tx2">
                    <a:lumMod val="90000"/>
                  </a:schemeClr>
                </a:solidFill>
              </a:rPr>
              <a:t>downstream in SC magnets because of different </a:t>
            </a:r>
            <a:r>
              <a:rPr lang="en-US" i="1" dirty="0">
                <a:solidFill>
                  <a:schemeClr val="tx2">
                    <a:lumMod val="90000"/>
                  </a:schemeClr>
                </a:solidFill>
              </a:rPr>
              <a:t>B</a:t>
            </a:r>
            <a:r>
              <a:rPr lang="en-US" i="1" dirty="0">
                <a:solidFill>
                  <a:schemeClr val="tx2">
                    <a:lumMod val="90000"/>
                  </a:schemeClr>
                </a:solidFill>
                <a:latin typeface="Symbol" pitchFamily="-108" charset="2"/>
              </a:rPr>
              <a:t>r </a:t>
            </a:r>
          </a:p>
          <a:p>
            <a:pPr lvl="1">
              <a:spcBef>
                <a:spcPct val="50000"/>
              </a:spcBef>
            </a:pPr>
            <a:endParaRPr lang="en-US" dirty="0"/>
          </a:p>
        </p:txBody>
      </p:sp>
      <p:sp>
        <p:nvSpPr>
          <p:cNvPr id="7" name="Text Box 59"/>
          <p:cNvSpPr txBox="1">
            <a:spLocks noChangeArrowheads="1"/>
          </p:cNvSpPr>
          <p:nvPr/>
        </p:nvSpPr>
        <p:spPr bwMode="auto">
          <a:xfrm>
            <a:off x="4932040" y="4005064"/>
            <a:ext cx="3810000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Change in rigidity:</a:t>
            </a:r>
            <a:endParaRPr lang="en-US" dirty="0"/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LHC </a:t>
            </a:r>
            <a:r>
              <a:rPr lang="en-US" dirty="0"/>
              <a:t>energy acceptance:</a:t>
            </a:r>
          </a:p>
          <a:p>
            <a:pPr>
              <a:spcBef>
                <a:spcPct val="50000"/>
              </a:spcBef>
            </a:pPr>
            <a:r>
              <a:rPr lang="en-US" dirty="0"/>
              <a:t> - arcs: ~ </a:t>
            </a:r>
            <a:r>
              <a:rPr lang="en-US" dirty="0">
                <a:cs typeface="Arial" charset="0"/>
              </a:rPr>
              <a:t>±1% </a:t>
            </a:r>
          </a:p>
          <a:p>
            <a:pPr>
              <a:spcBef>
                <a:spcPct val="50000"/>
              </a:spcBef>
            </a:pPr>
            <a:r>
              <a:rPr lang="en-US" dirty="0">
                <a:cs typeface="Arial" charset="0"/>
              </a:rPr>
              <a:t> - IR3: ~ ±0.2% </a:t>
            </a:r>
          </a:p>
        </p:txBody>
      </p:sp>
      <p:graphicFrame>
        <p:nvGraphicFramePr>
          <p:cNvPr id="8" name="Object 60"/>
          <p:cNvGraphicFramePr>
            <a:graphicFrameLocks noChangeAspect="1"/>
          </p:cNvGraphicFramePr>
          <p:nvPr/>
        </p:nvGraphicFramePr>
        <p:xfrm>
          <a:off x="5526088" y="4457700"/>
          <a:ext cx="2178050" cy="644525"/>
        </p:xfrm>
        <a:graphic>
          <a:graphicData uri="http://schemas.openxmlformats.org/presentationml/2006/ole">
            <p:oleObj spid="_x0000_s1026" name="Equation" r:id="rId3" imgW="1371600" imgH="406080" progId="">
              <p:embed/>
            </p:oleObj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14/06/2011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149080"/>
            <a:ext cx="458661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779912" y="4725144"/>
            <a:ext cx="10081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Example:</a:t>
            </a:r>
            <a:r>
              <a:rPr lang="en-GB" baseline="30000" dirty="0" smtClean="0">
                <a:solidFill>
                  <a:schemeClr val="bg1"/>
                </a:solidFill>
              </a:rPr>
              <a:t/>
            </a:r>
            <a:br>
              <a:rPr lang="en-GB" baseline="30000" dirty="0" smtClean="0">
                <a:solidFill>
                  <a:schemeClr val="bg1"/>
                </a:solidFill>
              </a:rPr>
            </a:br>
            <a:r>
              <a:rPr lang="en-GB" baseline="30000" dirty="0" smtClean="0">
                <a:solidFill>
                  <a:schemeClr val="bg1"/>
                </a:solidFill>
              </a:rPr>
              <a:t>206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Pb</a:t>
            </a:r>
            <a:endParaRPr lang="en-GB" dirty="0" smtClean="0">
              <a:solidFill>
                <a:schemeClr val="bg1"/>
              </a:solidFill>
            </a:endParaRPr>
          </a:p>
          <a:p>
            <a:endParaRPr lang="en-GB" sz="1100" dirty="0" smtClean="0">
              <a:solidFill>
                <a:schemeClr val="bg1"/>
              </a:solidFill>
            </a:endParaRPr>
          </a:p>
          <a:p>
            <a:endParaRPr lang="en-GB" sz="1100" dirty="0" smtClean="0">
              <a:solidFill>
                <a:schemeClr val="bg1"/>
              </a:solidFill>
            </a:endParaRPr>
          </a:p>
          <a:p>
            <a:endParaRPr lang="en-GB" sz="1100" dirty="0" smtClean="0">
              <a:solidFill>
                <a:schemeClr val="bg1"/>
              </a:solidFill>
            </a:endParaRPr>
          </a:p>
          <a:p>
            <a:r>
              <a:rPr lang="en-GB" sz="900" dirty="0" smtClean="0">
                <a:solidFill>
                  <a:schemeClr val="bg1"/>
                </a:solidFill>
              </a:rPr>
              <a:t>J.M. Jowett, Collimation Review 2009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8524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IR7 </a:t>
            </a:r>
            <a:r>
              <a:rPr lang="en-GB" sz="3200" dirty="0" smtClean="0">
                <a:latin typeface="Symbol" pitchFamily="18" charset="2"/>
              </a:rPr>
              <a:t>b</a:t>
            </a:r>
            <a:r>
              <a:rPr lang="en-GB" sz="3200" dirty="0" smtClean="0"/>
              <a:t>-</a:t>
            </a:r>
            <a:r>
              <a:rPr lang="en-GB" sz="3200" dirty="0" err="1" smtClean="0"/>
              <a:t>tron</a:t>
            </a:r>
            <a:r>
              <a:rPr lang="en-GB" sz="3200" dirty="0" smtClean="0"/>
              <a:t> cleaning at 7 Z TeV</a:t>
            </a:r>
            <a:endParaRPr lang="en-GB" sz="3200" dirty="0"/>
          </a:p>
        </p:txBody>
      </p:sp>
      <p:pic>
        <p:nvPicPr>
          <p:cNvPr id="3" name="Picture 2" descr="beam1summ_aptrickcr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764704"/>
            <a:ext cx="5003355" cy="23831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836712"/>
            <a:ext cx="36724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Simulations </a:t>
            </a:r>
            <a:br>
              <a:rPr lang="en-US" sz="1400" b="1" u="sng" dirty="0" smtClean="0"/>
            </a:br>
            <a:r>
              <a:rPr lang="en-US" sz="1400" b="1" u="sng" dirty="0" smtClean="0"/>
              <a:t>(ICOSIM program by H. Braun):</a:t>
            </a:r>
            <a:endParaRPr lang="en-US" sz="1400" b="1" u="sng" dirty="0"/>
          </a:p>
          <a:p>
            <a:endParaRPr lang="en-US" sz="1400" dirty="0" smtClean="0">
              <a:latin typeface="Symbol" pitchFamily="18" charset="2"/>
            </a:endParaRPr>
          </a:p>
          <a:p>
            <a:r>
              <a:rPr lang="en-US" sz="1400" dirty="0" smtClean="0">
                <a:latin typeface="Symbol" pitchFamily="18" charset="2"/>
              </a:rPr>
              <a:t>t</a:t>
            </a:r>
            <a:r>
              <a:rPr lang="en-US" sz="1400" dirty="0" smtClean="0"/>
              <a:t>=12 min  lifetime</a:t>
            </a:r>
          </a:p>
          <a:p>
            <a:r>
              <a:rPr lang="en-US" sz="1400" dirty="0" smtClean="0"/>
              <a:t>50,000 ions statistics</a:t>
            </a:r>
          </a:p>
          <a:p>
            <a:r>
              <a:rPr lang="en-US" sz="1400" dirty="0" smtClean="0"/>
              <a:t>E= 7 Z </a:t>
            </a:r>
            <a:r>
              <a:rPr lang="en-US" sz="1400" dirty="0" err="1" smtClean="0"/>
              <a:t>TeV</a:t>
            </a:r>
            <a:r>
              <a:rPr lang="en-US" sz="1400" dirty="0" smtClean="0"/>
              <a:t> = 2.76 A </a:t>
            </a:r>
            <a:r>
              <a:rPr lang="en-US" sz="1400" dirty="0" err="1" smtClean="0"/>
              <a:t>Tev</a:t>
            </a:r>
            <a:r>
              <a:rPr lang="en-US" sz="1400" dirty="0"/>
              <a:t> </a:t>
            </a:r>
          </a:p>
          <a:p>
            <a:r>
              <a:rPr lang="en-US" sz="1400" dirty="0" smtClean="0"/>
              <a:t>Nominal beam parameters: </a:t>
            </a:r>
          </a:p>
          <a:p>
            <a:r>
              <a:rPr lang="en-US" sz="1400" dirty="0" smtClean="0"/>
              <a:t>7e7 x 592= 4.14×10</a:t>
            </a:r>
            <a:r>
              <a:rPr lang="en-US" sz="1400" baseline="30000" dirty="0" smtClean="0"/>
              <a:t>10</a:t>
            </a:r>
            <a:r>
              <a:rPr lang="en-US" sz="1400" dirty="0" smtClean="0"/>
              <a:t> ions intensity (3.8MJ)</a:t>
            </a:r>
          </a:p>
          <a:p>
            <a:r>
              <a:rPr lang="en-US" sz="1400" dirty="0" smtClean="0"/>
              <a:t>Collision optics  (ideal)</a:t>
            </a:r>
          </a:p>
          <a:p>
            <a:r>
              <a:rPr lang="en-US" sz="1400" dirty="0" smtClean="0"/>
              <a:t>Standard collimator settings (as per LHC p setup)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92080" y="342900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Quench limit (theory) ~ 8.5W/m</a:t>
            </a:r>
            <a:endParaRPr lang="en-US" b="1" u="sng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5500688" y="5661025"/>
          <a:ext cx="3405187" cy="862013"/>
        </p:xfrm>
        <a:graphic>
          <a:graphicData uri="http://schemas.openxmlformats.org/presentationml/2006/ole">
            <p:oleObj spid="_x0000_s2050" name="Equation" r:id="rId4" imgW="1904760" imgH="482400" progId="Equation.3">
              <p:embed/>
            </p:oleObj>
          </a:graphicData>
        </a:graphic>
      </p:graphicFrame>
      <p:pic>
        <p:nvPicPr>
          <p:cNvPr id="9" name="Picture 8" descr="b1spectr_aperttric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1241" y="3501008"/>
            <a:ext cx="4999977" cy="32045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24128" y="522920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Betatron</a:t>
            </a:r>
            <a:r>
              <a:rPr lang="en-GB" dirty="0" smtClean="0"/>
              <a:t> collimation: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331640" y="3284984"/>
            <a:ext cx="1008112" cy="369332"/>
          </a:xfrm>
          <a:prstGeom prst="rect">
            <a:avLst/>
          </a:prstGeom>
          <a:solidFill>
            <a:srgbClr val="FFE593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IR7 DS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80112" y="4149080"/>
            <a:ext cx="3563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Max TCP load ~ 2700W </a:t>
            </a:r>
          </a:p>
          <a:p>
            <a:r>
              <a:rPr lang="en-US" sz="1600" b="1" dirty="0" smtClean="0"/>
              <a:t>Peak loss in DS3 ~ 18W/m</a:t>
            </a:r>
          </a:p>
          <a:p>
            <a:r>
              <a:rPr lang="en-US" sz="1600" b="1" dirty="0" smtClean="0">
                <a:latin typeface="Symbol" pitchFamily="18" charset="2"/>
              </a:rPr>
              <a:t>h (</a:t>
            </a:r>
            <a:r>
              <a:rPr lang="en-US" sz="1600" b="1" dirty="0" smtClean="0"/>
              <a:t>local) =  0.007</a:t>
            </a:r>
          </a:p>
          <a:p>
            <a:r>
              <a:rPr lang="en-US" sz="1600" dirty="0" smtClean="0"/>
              <a:t>  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4089400" y="2832100"/>
          <a:ext cx="914400" cy="190500"/>
        </p:xfrm>
        <a:graphic>
          <a:graphicData uri="http://schemas.openxmlformats.org/presentationml/2006/ole">
            <p:oleObj spid="_x0000_s2051" name="Equation" r:id="rId6" imgW="914400" imgH="1900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122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IR3 momentum cleaning at 7 Z TeV</a:t>
            </a:r>
            <a:endParaRPr lang="en-GB" sz="3200" dirty="0"/>
          </a:p>
        </p:txBody>
      </p:sp>
      <p:pic>
        <p:nvPicPr>
          <p:cNvPr id="3" name="Picture 2" descr="IR3nom_7TeV_sum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908720"/>
            <a:ext cx="4714447" cy="2930361"/>
          </a:xfrm>
          <a:prstGeom prst="rect">
            <a:avLst/>
          </a:prstGeom>
        </p:spPr>
      </p:pic>
      <p:pic>
        <p:nvPicPr>
          <p:cNvPr id="4" name="Picture 3" descr="IRnom_7TeV_ma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3861048"/>
            <a:ext cx="4952191" cy="2852936"/>
          </a:xfrm>
          <a:prstGeom prst="rect">
            <a:avLst/>
          </a:prstGeom>
        </p:spPr>
      </p:pic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175250" y="4868863"/>
          <a:ext cx="3246438" cy="862012"/>
        </p:xfrm>
        <a:graphic>
          <a:graphicData uri="http://schemas.openxmlformats.org/presentationml/2006/ole">
            <p:oleObj spid="_x0000_s4098" name="Equation" r:id="rId5" imgW="1815840" imgH="4824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64088" y="414908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Standard momentum collimation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3573016"/>
            <a:ext cx="1008112" cy="369332"/>
          </a:xfrm>
          <a:prstGeom prst="rect">
            <a:avLst/>
          </a:prstGeom>
          <a:solidFill>
            <a:srgbClr val="FFE593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IR3 DS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980728"/>
            <a:ext cx="38884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/>
              <a:t>Simulations:</a:t>
            </a:r>
            <a:endParaRPr lang="en-US" sz="1400" b="1" u="sng" dirty="0"/>
          </a:p>
          <a:p>
            <a:endParaRPr lang="en-US" sz="1400" dirty="0" smtClean="0">
              <a:latin typeface="Symbol" pitchFamily="18" charset="2"/>
            </a:endParaRPr>
          </a:p>
          <a:p>
            <a:r>
              <a:rPr lang="en-US" sz="1400" dirty="0" smtClean="0"/>
              <a:t>100k particles, 100 machine turns</a:t>
            </a:r>
          </a:p>
          <a:p>
            <a:r>
              <a:rPr lang="en-US" sz="1400" dirty="0" smtClean="0">
                <a:latin typeface="Symbol" pitchFamily="18" charset="2"/>
              </a:rPr>
              <a:t>t</a:t>
            </a:r>
            <a:r>
              <a:rPr lang="en-US" sz="1400" dirty="0" smtClean="0"/>
              <a:t>=12 min  lifetime</a:t>
            </a:r>
          </a:p>
          <a:p>
            <a:r>
              <a:rPr lang="en-US" sz="1400" dirty="0" smtClean="0"/>
              <a:t>7e7 x 592= 4.14×10</a:t>
            </a:r>
            <a:r>
              <a:rPr lang="en-US" sz="1400" baseline="30000" dirty="0" smtClean="0"/>
              <a:t>10</a:t>
            </a:r>
            <a:r>
              <a:rPr lang="en-US" sz="1400" dirty="0" smtClean="0"/>
              <a:t> ions intensity (3.8MJ) </a:t>
            </a:r>
          </a:p>
          <a:p>
            <a:endParaRPr lang="en-US" sz="1400" dirty="0"/>
          </a:p>
          <a:p>
            <a:r>
              <a:rPr lang="en-US" sz="1400" b="1" dirty="0" smtClean="0"/>
              <a:t>Max TCP load ~ 3900W </a:t>
            </a:r>
          </a:p>
          <a:p>
            <a:r>
              <a:rPr lang="en-US" sz="1400" b="1" dirty="0" smtClean="0"/>
              <a:t>Peak loss in DS3 ~ 12W/m</a:t>
            </a:r>
          </a:p>
          <a:p>
            <a:r>
              <a:rPr lang="en-US" sz="1400" b="1" dirty="0" smtClean="0">
                <a:latin typeface="Symbol" pitchFamily="18" charset="2"/>
              </a:rPr>
              <a:t>h (</a:t>
            </a:r>
            <a:r>
              <a:rPr lang="en-US" sz="1400" b="1" dirty="0" smtClean="0"/>
              <a:t>local) =  0.003 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8229600" cy="641226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Ion commissioning loss maps </a:t>
            </a:r>
            <a:r>
              <a:rPr lang="en-GB" sz="2200" i="1" dirty="0" err="1" smtClean="0"/>
              <a:t>vs</a:t>
            </a:r>
            <a:r>
              <a:rPr lang="en-GB" sz="3200" dirty="0" smtClean="0"/>
              <a:t> simulation – Nov 2010</a:t>
            </a:r>
            <a:endParaRPr lang="en-GB" sz="3200" dirty="0"/>
          </a:p>
        </p:txBody>
      </p:sp>
      <p:pic>
        <p:nvPicPr>
          <p:cNvPr id="3" name="Picture 2" descr="b1Hphysi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08720"/>
            <a:ext cx="4176464" cy="29717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1880" y="6206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B1H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884368" y="6206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B2V</a:t>
            </a:r>
            <a:endParaRPr lang="en-GB" dirty="0"/>
          </a:p>
        </p:txBody>
      </p:sp>
      <p:pic>
        <p:nvPicPr>
          <p:cNvPr id="8" name="Picture 7" descr="b2Vphysi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908720"/>
            <a:ext cx="3890568" cy="2952328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/>
          </p:cNvGraphicFramePr>
          <p:nvPr/>
        </p:nvGraphicFramePr>
        <p:xfrm>
          <a:off x="755576" y="3933056"/>
          <a:ext cx="5544617" cy="2753568"/>
        </p:xfrm>
        <a:graphic>
          <a:graphicData uri="http://schemas.openxmlformats.org/drawingml/2006/table">
            <a:tbl>
              <a:tblPr/>
              <a:tblGrid>
                <a:gridCol w="1386407"/>
                <a:gridCol w="1385397"/>
                <a:gridCol w="1386406"/>
                <a:gridCol w="1386407"/>
              </a:tblGrid>
              <a:tr h="256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ea typeface="MS PGothic" pitchFamily="34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COLD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TCT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16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B1h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0.006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1.0 </a:t>
                      </a:r>
                      <a:r>
                        <a:rPr lang="en-US" sz="1400" dirty="0" smtClean="0"/>
                        <a:t>×10</a:t>
                      </a:r>
                      <a:r>
                        <a:rPr lang="en-US" sz="1400" baseline="30000" dirty="0" smtClean="0"/>
                        <a:t>-4</a:t>
                      </a:r>
                      <a:r>
                        <a:rPr lang="en-US" sz="1400" dirty="0" smtClean="0"/>
                        <a:t>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ea typeface="MS PGothic" pitchFamily="34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16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B1v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0.005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0.001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16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B2h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8</a:t>
                      </a:r>
                      <a:r>
                        <a:rPr lang="en-US" sz="1400" dirty="0" smtClean="0"/>
                        <a:t>×10</a:t>
                      </a:r>
                      <a:r>
                        <a:rPr lang="en-US" sz="1400" baseline="30000" dirty="0" smtClean="0"/>
                        <a:t>-5</a:t>
                      </a:r>
                      <a:r>
                        <a:rPr lang="en-US" sz="1400" dirty="0" smtClean="0"/>
                        <a:t>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ea typeface="MS PGothic" pitchFamily="34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16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B2v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0.006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1.4</a:t>
                      </a:r>
                      <a:r>
                        <a:rPr lang="en-US" sz="1400" dirty="0" smtClean="0"/>
                        <a:t>×10</a:t>
                      </a:r>
                      <a:r>
                        <a:rPr lang="en-US" sz="1400" baseline="30000" dirty="0" smtClean="0"/>
                        <a:t>-4</a:t>
                      </a:r>
                      <a:r>
                        <a:rPr lang="en-US" sz="1400" dirty="0" smtClean="0"/>
                        <a:t>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ea typeface="MS PGothic" pitchFamily="34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78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B1+B2 pos. off momentum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8e-4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78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B1+B2 neg. off momentum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2e-4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MS PGothic" pitchFamily="34" charset="-128"/>
                        </a:rPr>
                        <a:t>0.005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588224" y="580526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 </a:t>
            </a:r>
            <a:r>
              <a:rPr lang="en-GB" dirty="0" err="1" smtClean="0"/>
              <a:t>Wollmann</a:t>
            </a:r>
            <a:r>
              <a:rPr lang="en-GB" dirty="0" smtClean="0"/>
              <a:t>, Evian Dec 2010 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516216" y="479715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3.5TeV eq. </a:t>
            </a:r>
          </a:p>
          <a:p>
            <a:r>
              <a:rPr lang="en-GB" dirty="0" smtClean="0"/>
              <a:t>Physics conditions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3234"/>
          </a:xfrm>
        </p:spPr>
        <p:txBody>
          <a:bodyPr>
            <a:noAutofit/>
          </a:bodyPr>
          <a:lstStyle/>
          <a:p>
            <a:r>
              <a:rPr lang="en-US" sz="3200" dirty="0" smtClean="0"/>
              <a:t>Global view of losses, </a:t>
            </a:r>
            <a:r>
              <a:rPr lang="en-US" sz="3200" dirty="0" err="1" smtClean="0"/>
              <a:t>Pb-Pb</a:t>
            </a:r>
            <a:r>
              <a:rPr lang="en-US" sz="3200" dirty="0" smtClean="0"/>
              <a:t> stable beams</a:t>
            </a:r>
            <a:endParaRPr lang="en-US" sz="3200" dirty="0"/>
          </a:p>
        </p:txBody>
      </p:sp>
      <p:pic>
        <p:nvPicPr>
          <p:cNvPr id="852994" name="Picture 2" descr="G:\Workspaces\j\jowett\CONF\Chamonix 2011\Contributions via email\loss_analyses_B1B2_colliding_1412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6041"/>
            <a:ext cx="9144000" cy="5669303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 bwMode="auto">
          <a:xfrm rot="5400000">
            <a:off x="-324544" y="2996952"/>
            <a:ext cx="1800200" cy="720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" name="Group 38"/>
          <p:cNvGrpSpPr/>
          <p:nvPr/>
        </p:nvGrpSpPr>
        <p:grpSpPr>
          <a:xfrm>
            <a:off x="467544" y="1556793"/>
            <a:ext cx="8280920" cy="2664295"/>
            <a:chOff x="467544" y="1556793"/>
            <a:chExt cx="8280920" cy="2664295"/>
          </a:xfrm>
        </p:grpSpPr>
        <p:sp>
          <p:nvSpPr>
            <p:cNvPr id="7" name="TextBox 6"/>
            <p:cNvSpPr txBox="1"/>
            <p:nvPr/>
          </p:nvSpPr>
          <p:spPr>
            <a:xfrm>
              <a:off x="467544" y="1556793"/>
              <a:ext cx="1584176" cy="584775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solidFill>
                    <a:schemeClr val="bg1"/>
                  </a:solidFill>
                </a:rPr>
                <a:t>208</a:t>
              </a:r>
              <a:r>
                <a:rPr lang="en-US" sz="1600" dirty="0" smtClean="0">
                  <a:solidFill>
                    <a:schemeClr val="bg1"/>
                  </a:solidFill>
                </a:rPr>
                <a:t>Pb</a:t>
              </a:r>
              <a:r>
                <a:rPr lang="en-US" sz="1600" baseline="30000" dirty="0" smtClean="0">
                  <a:solidFill>
                    <a:schemeClr val="bg1"/>
                  </a:solidFill>
                </a:rPr>
                <a:t>81+</a:t>
              </a:r>
              <a:r>
                <a:rPr lang="en-US" sz="1600" dirty="0" smtClean="0">
                  <a:solidFill>
                    <a:schemeClr val="bg1"/>
                  </a:solidFill>
                </a:rPr>
                <a:t>(BFPP at ATLAS)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rot="5400000">
              <a:off x="-108520" y="2852936"/>
              <a:ext cx="1656184" cy="21602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1619672" y="2132856"/>
              <a:ext cx="7128792" cy="208823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" name="Group 39"/>
          <p:cNvGrpSpPr/>
          <p:nvPr/>
        </p:nvGrpSpPr>
        <p:grpSpPr>
          <a:xfrm>
            <a:off x="899592" y="2916233"/>
            <a:ext cx="1512168" cy="1376863"/>
            <a:chOff x="899592" y="2916233"/>
            <a:chExt cx="1512168" cy="1376863"/>
          </a:xfrm>
        </p:grpSpPr>
        <p:sp>
          <p:nvSpPr>
            <p:cNvPr id="14" name="TextBox 13"/>
            <p:cNvSpPr txBox="1"/>
            <p:nvPr/>
          </p:nvSpPr>
          <p:spPr>
            <a:xfrm>
              <a:off x="899592" y="2916233"/>
              <a:ext cx="1512168" cy="584775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solidFill>
                    <a:schemeClr val="bg1"/>
                  </a:solidFill>
                </a:rPr>
                <a:t>208</a:t>
              </a:r>
              <a:r>
                <a:rPr lang="en-US" sz="1600" dirty="0" smtClean="0">
                  <a:solidFill>
                    <a:schemeClr val="bg1"/>
                  </a:solidFill>
                </a:rPr>
                <a:t>Pb</a:t>
              </a:r>
              <a:r>
                <a:rPr lang="en-US" sz="1600" baseline="30000" dirty="0" smtClean="0">
                  <a:solidFill>
                    <a:schemeClr val="bg1"/>
                  </a:solidFill>
                </a:rPr>
                <a:t>81+</a:t>
              </a:r>
              <a:r>
                <a:rPr lang="en-US" sz="1600" dirty="0" smtClean="0">
                  <a:solidFill>
                    <a:schemeClr val="bg1"/>
                  </a:solidFill>
                </a:rPr>
                <a:t>(BFPP at ALICE)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rot="16200000" flipH="1">
              <a:off x="827584" y="3789040"/>
              <a:ext cx="792088" cy="21602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rot="5400000">
              <a:off x="1439652" y="3753036"/>
              <a:ext cx="792088" cy="28803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" name="Group 42"/>
          <p:cNvGrpSpPr/>
          <p:nvPr/>
        </p:nvGrpSpPr>
        <p:grpSpPr>
          <a:xfrm>
            <a:off x="4067944" y="1844824"/>
            <a:ext cx="1296144" cy="2448272"/>
            <a:chOff x="4067944" y="1844824"/>
            <a:chExt cx="1296144" cy="2448272"/>
          </a:xfrm>
        </p:grpSpPr>
        <p:sp>
          <p:nvSpPr>
            <p:cNvPr id="19" name="TextBox 18"/>
            <p:cNvSpPr txBox="1"/>
            <p:nvPr/>
          </p:nvSpPr>
          <p:spPr>
            <a:xfrm>
              <a:off x="4067944" y="1844824"/>
              <a:ext cx="1296144" cy="83099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solidFill>
                    <a:schemeClr val="bg1"/>
                  </a:solidFill>
                </a:rPr>
                <a:t>208</a:t>
              </a:r>
              <a:r>
                <a:rPr lang="en-US" sz="1600" dirty="0" smtClean="0">
                  <a:solidFill>
                    <a:schemeClr val="bg1"/>
                  </a:solidFill>
                </a:rPr>
                <a:t>Pb</a:t>
              </a:r>
              <a:r>
                <a:rPr lang="en-US" sz="1600" baseline="30000" dirty="0" smtClean="0">
                  <a:solidFill>
                    <a:schemeClr val="bg1"/>
                  </a:solidFill>
                </a:rPr>
                <a:t>81+</a:t>
              </a:r>
              <a:r>
                <a:rPr lang="en-US" sz="1600" dirty="0" smtClean="0">
                  <a:solidFill>
                    <a:schemeClr val="bg1"/>
                  </a:solidFill>
                </a:rPr>
                <a:t> BFPP at CMS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rot="16200000" flipH="1">
              <a:off x="3455876" y="3248980"/>
              <a:ext cx="1872208" cy="21602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rot="5400000">
              <a:off x="4283968" y="2996952"/>
              <a:ext cx="1368152" cy="21602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0" name="Group 40"/>
          <p:cNvGrpSpPr/>
          <p:nvPr/>
        </p:nvGrpSpPr>
        <p:grpSpPr>
          <a:xfrm>
            <a:off x="2267744" y="908720"/>
            <a:ext cx="1728192" cy="2808311"/>
            <a:chOff x="2267744" y="908720"/>
            <a:chExt cx="1728192" cy="2808311"/>
          </a:xfrm>
        </p:grpSpPr>
        <p:sp>
          <p:nvSpPr>
            <p:cNvPr id="24" name="TextBox 23"/>
            <p:cNvSpPr txBox="1"/>
            <p:nvPr/>
          </p:nvSpPr>
          <p:spPr>
            <a:xfrm>
              <a:off x="2267744" y="908720"/>
              <a:ext cx="1728192" cy="1200329"/>
            </a:xfrm>
            <a:prstGeom prst="rec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Momentum collimation: </a:t>
              </a:r>
              <a:r>
                <a:rPr lang="en-US" sz="1600" baseline="30000" dirty="0" smtClean="0">
                  <a:solidFill>
                    <a:schemeClr val="bg1"/>
                  </a:solidFill>
                </a:rPr>
                <a:t>208</a:t>
              </a:r>
              <a:r>
                <a:rPr lang="en-US" sz="1600" dirty="0" smtClean="0">
                  <a:solidFill>
                    <a:schemeClr val="bg1"/>
                  </a:solidFill>
                </a:rPr>
                <a:t>Pb</a:t>
              </a:r>
              <a:r>
                <a:rPr lang="en-US" sz="1600" baseline="30000" dirty="0" smtClean="0">
                  <a:solidFill>
                    <a:schemeClr val="bg1"/>
                  </a:solidFill>
                </a:rPr>
                <a:t>82+</a:t>
              </a:r>
              <a:r>
                <a:rPr lang="en-US" sz="1600" dirty="0" smtClean="0">
                  <a:solidFill>
                    <a:schemeClr val="bg1"/>
                  </a:solidFill>
                </a:rPr>
                <a:t> (IBS)</a:t>
              </a:r>
            </a:p>
            <a:p>
              <a:r>
                <a:rPr lang="en-US" sz="1600" baseline="30000" dirty="0" smtClean="0">
                  <a:solidFill>
                    <a:schemeClr val="bg1"/>
                  </a:solidFill>
                </a:rPr>
                <a:t>207</a:t>
              </a:r>
              <a:r>
                <a:rPr lang="en-US" sz="1600" dirty="0" smtClean="0">
                  <a:solidFill>
                    <a:schemeClr val="bg1"/>
                  </a:solidFill>
                </a:rPr>
                <a:t>Pb</a:t>
              </a:r>
              <a:r>
                <a:rPr lang="en-US" sz="1600" baseline="30000" dirty="0" smtClean="0">
                  <a:solidFill>
                    <a:schemeClr val="bg1"/>
                  </a:solidFill>
                </a:rPr>
                <a:t>82+ </a:t>
              </a:r>
              <a:r>
                <a:rPr lang="en-US" sz="1600" dirty="0" smtClean="0">
                  <a:solidFill>
                    <a:schemeClr val="bg1"/>
                  </a:solidFill>
                </a:rPr>
                <a:t>(EMD1)</a:t>
              </a:r>
            </a:p>
          </p:txBody>
        </p:sp>
        <p:cxnSp>
          <p:nvCxnSpPr>
            <p:cNvPr id="26" name="Straight Arrow Connector 25"/>
            <p:cNvCxnSpPr>
              <a:stCxn id="24" idx="2"/>
            </p:cNvCxnSpPr>
            <p:nvPr/>
          </p:nvCxnSpPr>
          <p:spPr bwMode="auto">
            <a:xfrm rot="5400000">
              <a:off x="2075821" y="2661012"/>
              <a:ext cx="1607983" cy="50405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9" name="TextBox 28"/>
          <p:cNvSpPr txBox="1"/>
          <p:nvPr/>
        </p:nvSpPr>
        <p:spPr>
          <a:xfrm>
            <a:off x="3635896" y="476672"/>
            <a:ext cx="4441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Record luminosity, the last fill of 2010</a:t>
            </a:r>
            <a:endParaRPr lang="en-US" dirty="0"/>
          </a:p>
        </p:txBody>
      </p:sp>
      <p:grpSp>
        <p:nvGrpSpPr>
          <p:cNvPr id="12" name="Group 43"/>
          <p:cNvGrpSpPr/>
          <p:nvPr/>
        </p:nvGrpSpPr>
        <p:grpSpPr>
          <a:xfrm>
            <a:off x="5868144" y="1061120"/>
            <a:ext cx="2592288" cy="3087960"/>
            <a:chOff x="5868144" y="1061120"/>
            <a:chExt cx="2592288" cy="3087960"/>
          </a:xfrm>
        </p:grpSpPr>
        <p:sp>
          <p:nvSpPr>
            <p:cNvPr id="28" name="TextBox 27"/>
            <p:cNvSpPr txBox="1"/>
            <p:nvPr/>
          </p:nvSpPr>
          <p:spPr>
            <a:xfrm>
              <a:off x="5868144" y="1061120"/>
              <a:ext cx="2592288" cy="1692771"/>
            </a:xfrm>
            <a:prstGeom prst="rec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Betatron collimation: </a:t>
              </a:r>
              <a:r>
                <a:rPr lang="en-US" sz="1600" baseline="30000" dirty="0" smtClean="0">
                  <a:solidFill>
                    <a:schemeClr val="bg1"/>
                  </a:solidFill>
                </a:rPr>
                <a:t>206</a:t>
              </a:r>
              <a:r>
                <a:rPr lang="en-US" sz="1600" dirty="0" smtClean="0">
                  <a:solidFill>
                    <a:schemeClr val="bg1"/>
                  </a:solidFill>
                </a:rPr>
                <a:t>Pb</a:t>
              </a:r>
              <a:r>
                <a:rPr lang="en-US" sz="1600" baseline="30000" dirty="0" smtClean="0">
                  <a:solidFill>
                    <a:schemeClr val="bg1"/>
                  </a:solidFill>
                </a:rPr>
                <a:t>82+</a:t>
              </a:r>
              <a:r>
                <a:rPr lang="en-US" sz="1600" dirty="0" smtClean="0">
                  <a:solidFill>
                    <a:schemeClr val="bg1"/>
                  </a:solidFill>
                </a:rPr>
                <a:t> (EMD2 in TCP)</a:t>
              </a:r>
            </a:p>
            <a:p>
              <a:r>
                <a:rPr lang="en-US" sz="1600" dirty="0" smtClean="0">
                  <a:solidFill>
                    <a:schemeClr val="bg1"/>
                  </a:solidFill>
                </a:rPr>
                <a:t>+ many other nuclides from hadronic fragmentation and EMD in TCPs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 bwMode="auto">
            <a:xfrm rot="5400000">
              <a:off x="6156176" y="3356992"/>
              <a:ext cx="1440160" cy="14401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5" name="Group 41"/>
          <p:cNvGrpSpPr/>
          <p:nvPr/>
        </p:nvGrpSpPr>
        <p:grpSpPr>
          <a:xfrm>
            <a:off x="2771800" y="3140968"/>
            <a:ext cx="1440160" cy="1800200"/>
            <a:chOff x="2771800" y="3140968"/>
            <a:chExt cx="1440160" cy="1800200"/>
          </a:xfrm>
        </p:grpSpPr>
        <p:sp>
          <p:nvSpPr>
            <p:cNvPr id="33" name="TextBox 32"/>
            <p:cNvSpPr txBox="1"/>
            <p:nvPr/>
          </p:nvSpPr>
          <p:spPr>
            <a:xfrm>
              <a:off x="2771800" y="3140968"/>
              <a:ext cx="1440160" cy="1169551"/>
            </a:xfrm>
            <a:prstGeom prst="rec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Possibly: </a:t>
              </a:r>
              <a:r>
                <a:rPr lang="en-US" sz="1400" baseline="30000" dirty="0" smtClean="0">
                  <a:solidFill>
                    <a:schemeClr val="bg1"/>
                  </a:solidFill>
                </a:rPr>
                <a:t>206</a:t>
              </a:r>
              <a:r>
                <a:rPr lang="en-US" sz="1400" dirty="0" smtClean="0">
                  <a:solidFill>
                    <a:schemeClr val="bg1"/>
                  </a:solidFill>
                </a:rPr>
                <a:t>Pb</a:t>
              </a:r>
              <a:r>
                <a:rPr lang="en-US" sz="1400" baseline="30000" dirty="0" smtClean="0">
                  <a:solidFill>
                    <a:schemeClr val="bg1"/>
                  </a:solidFill>
                </a:rPr>
                <a:t>82+</a:t>
              </a:r>
              <a:r>
                <a:rPr lang="en-US" sz="1400" dirty="0" smtClean="0">
                  <a:solidFill>
                    <a:schemeClr val="bg1"/>
                  </a:solidFill>
                </a:rPr>
                <a:t> (EMD2 at IPs), other nuclides from collimation ??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 rot="16200000" flipH="1">
              <a:off x="2879812" y="4617132"/>
              <a:ext cx="576064" cy="7200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 rot="16200000" flipH="1">
              <a:off x="3671900" y="4473116"/>
              <a:ext cx="504056" cy="28803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2" name="TextBox 31"/>
          <p:cNvSpPr txBox="1"/>
          <p:nvPr/>
        </p:nvSpPr>
        <p:spPr>
          <a:xfrm>
            <a:off x="5580112" y="6309320"/>
            <a:ext cx="338437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J.M. Jowett, Chamonix 2011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14/06/2011</a:t>
            </a:r>
            <a:endParaRPr lang="en-GB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122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Commissioning lessons 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052736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cs typeface="Garamond" pitchFamily="18" charset="0"/>
              </a:rPr>
              <a:t> Positions </a:t>
            </a:r>
            <a:r>
              <a:rPr lang="en-US" dirty="0">
                <a:cs typeface="Garamond" pitchFamily="18" charset="0"/>
              </a:rPr>
              <a:t>of loss peaks in the dispersion suppressor </a:t>
            </a:r>
            <a:r>
              <a:rPr lang="en-US" dirty="0" smtClean="0">
                <a:cs typeface="Garamond" pitchFamily="18" charset="0"/>
              </a:rPr>
              <a:t>are well reproduced </a:t>
            </a:r>
            <a:r>
              <a:rPr lang="en-US" dirty="0">
                <a:cs typeface="Garamond" pitchFamily="18" charset="0"/>
              </a:rPr>
              <a:t>in simulations.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cs typeface="Garamond" pitchFamily="18" charset="0"/>
              </a:rPr>
              <a:t> Leakage is higher in measurements than in simulations.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cs typeface="Garamond" pitchFamily="18" charset="0"/>
              </a:rPr>
              <a:t> Higher losses in IR3 than expected (combination of BFPP-luminosity effects and off-momentum feed-down from IR7?)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cs typeface="Garamond" pitchFamily="18" charset="0"/>
              </a:rPr>
              <a:t> Simulations </a:t>
            </a:r>
            <a:r>
              <a:rPr lang="en-US" dirty="0">
                <a:cs typeface="Garamond" pitchFamily="18" charset="0"/>
              </a:rPr>
              <a:t>performed with perfect </a:t>
            </a:r>
            <a:r>
              <a:rPr lang="en-US" dirty="0" smtClean="0">
                <a:cs typeface="Garamond" pitchFamily="18" charset="0"/>
              </a:rPr>
              <a:t>machine conditions</a:t>
            </a:r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 Cross sections uncertainties: good news from </a:t>
            </a:r>
            <a:r>
              <a:rPr lang="en-GB" dirty="0" smtClean="0">
                <a:sym typeface="Wingdings" pitchFamily="2" charset="2"/>
              </a:rPr>
              <a:t>2011 Quark-Matter conference  (talk by C. </a:t>
            </a:r>
            <a:r>
              <a:rPr lang="en-GB" dirty="0" err="1" smtClean="0">
                <a:sym typeface="Wingdings" pitchFamily="2" charset="2"/>
              </a:rPr>
              <a:t>Oppedisano</a:t>
            </a:r>
            <a:r>
              <a:rPr lang="en-GB" dirty="0" smtClean="0">
                <a:sym typeface="Wingdings" pitchFamily="2" charset="2"/>
              </a:rPr>
              <a:t>) 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539552" y="3505200"/>
            <a:ext cx="8258175" cy="3352800"/>
            <a:chOff x="539552" y="3505200"/>
            <a:chExt cx="8258175" cy="335280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3505200"/>
              <a:ext cx="8258175" cy="3352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7236296" y="3933056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b="1" dirty="0" smtClean="0">
                  <a:solidFill>
                    <a:schemeClr val="bg1"/>
                  </a:solidFill>
                </a:rPr>
                <a:t>ALICE results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IR3  combined cleaning without TCRYOs</a:t>
            </a:r>
            <a:endParaRPr lang="en-GB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580112" y="764704"/>
          <a:ext cx="340804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6014"/>
                <a:gridCol w="1136014"/>
                <a:gridCol w="1136014"/>
              </a:tblGrid>
              <a:tr h="29679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Sector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Family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Half gap</a:t>
                      </a:r>
                      <a:endParaRPr lang="en-GB" sz="1400" dirty="0"/>
                    </a:p>
                  </a:txBody>
                  <a:tcPr/>
                </a:tc>
              </a:tr>
              <a:tr h="296799">
                <a:tc rowSpan="3">
                  <a:txBody>
                    <a:bodyPr/>
                    <a:lstStyle/>
                    <a:p>
                      <a:r>
                        <a:rPr lang="en-GB" sz="1400" dirty="0" smtClean="0"/>
                        <a:t>LSS7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TCP IR7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Open</a:t>
                      </a:r>
                      <a:endParaRPr lang="en-GB" sz="1400" dirty="0"/>
                    </a:p>
                  </a:txBody>
                  <a:tcPr/>
                </a:tc>
              </a:tr>
              <a:tr h="29679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TCSG IR7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Open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TCLA IR7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open</a:t>
                      </a:r>
                      <a:endParaRPr lang="en-GB" sz="1400" dirty="0"/>
                    </a:p>
                  </a:txBody>
                  <a:tcPr/>
                </a:tc>
              </a:tr>
              <a:tr h="296799">
                <a:tc rowSpan="3">
                  <a:txBody>
                    <a:bodyPr/>
                    <a:lstStyle/>
                    <a:p>
                      <a:r>
                        <a:rPr lang="en-GB" sz="1400" dirty="0" smtClean="0"/>
                        <a:t>LSS3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TCP IR3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</a:tr>
              <a:tr h="29679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TCSG IR3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</a:t>
                      </a:r>
                      <a:endParaRPr lang="en-GB" sz="1400" dirty="0"/>
                    </a:p>
                  </a:txBody>
                  <a:tcPr/>
                </a:tc>
              </a:tr>
              <a:tr h="29679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TCLA IR3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</a:t>
                      </a:r>
                      <a:endParaRPr lang="en-GB" sz="1400" dirty="0"/>
                    </a:p>
                  </a:txBody>
                  <a:tcPr/>
                </a:tc>
              </a:tr>
              <a:tr h="296799">
                <a:tc rowSpan="2">
                  <a:txBody>
                    <a:bodyPr/>
                    <a:lstStyle/>
                    <a:p>
                      <a:r>
                        <a:rPr lang="en-GB" sz="1400" dirty="0" smtClean="0"/>
                        <a:t>LSS1/2/5/8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8.3</a:t>
                      </a:r>
                      <a:endParaRPr lang="en-GB" sz="1400" dirty="0"/>
                    </a:p>
                  </a:txBody>
                  <a:tcPr/>
                </a:tc>
              </a:tr>
              <a:tr h="29679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TCTV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8.3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 descr="IR3cc_100_200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908720"/>
            <a:ext cx="5184576" cy="22322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24128" y="3717032"/>
            <a:ext cx="324036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ymbol" pitchFamily="18" charset="2"/>
              </a:rPr>
              <a:t>t</a:t>
            </a:r>
            <a:r>
              <a:rPr lang="en-US" sz="1600" dirty="0" smtClean="0"/>
              <a:t>=12 min  lifetime</a:t>
            </a:r>
          </a:p>
          <a:p>
            <a:r>
              <a:rPr lang="en-US" sz="1600" dirty="0" smtClean="0"/>
              <a:t>7×10</a:t>
            </a:r>
            <a:r>
              <a:rPr lang="en-US" sz="1600" baseline="30000" dirty="0" smtClean="0"/>
              <a:t>7 </a:t>
            </a:r>
            <a:r>
              <a:rPr lang="en-US" sz="1600" dirty="0" smtClean="0"/>
              <a:t>×592= 4.14×10</a:t>
            </a:r>
            <a:r>
              <a:rPr lang="en-US" sz="1600" baseline="30000" dirty="0" smtClean="0"/>
              <a:t>10</a:t>
            </a:r>
            <a:r>
              <a:rPr lang="en-US" sz="1600" dirty="0" smtClean="0"/>
              <a:t> ions</a:t>
            </a:r>
          </a:p>
          <a:p>
            <a:r>
              <a:rPr lang="en-US" sz="1600" dirty="0" smtClean="0"/>
              <a:t>E=7 Z </a:t>
            </a:r>
            <a:r>
              <a:rPr lang="en-US" sz="1600" dirty="0" err="1" smtClean="0"/>
              <a:t>TeV</a:t>
            </a:r>
            <a:r>
              <a:rPr lang="en-US" sz="1600" dirty="0" smtClean="0"/>
              <a:t> eq. </a:t>
            </a:r>
          </a:p>
          <a:p>
            <a:endParaRPr lang="en-US" sz="1600" dirty="0" smtClean="0"/>
          </a:p>
          <a:p>
            <a:r>
              <a:rPr lang="en-US" b="1" dirty="0" smtClean="0"/>
              <a:t>Max TCP load ~ 4500W </a:t>
            </a:r>
          </a:p>
          <a:p>
            <a:r>
              <a:rPr lang="en-US" b="1" dirty="0" smtClean="0"/>
              <a:t>Peak loss in DS3 ~ 20W/m</a:t>
            </a:r>
          </a:p>
          <a:p>
            <a:r>
              <a:rPr lang="en-US" b="1" dirty="0" smtClean="0">
                <a:latin typeface="Symbol" pitchFamily="18" charset="2"/>
              </a:rPr>
              <a:t>h (</a:t>
            </a:r>
            <a:r>
              <a:rPr lang="en-US" b="1" dirty="0" smtClean="0"/>
              <a:t>local) =  0.0044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5724128" y="5805264"/>
          <a:ext cx="3268662" cy="862012"/>
        </p:xfrm>
        <a:graphic>
          <a:graphicData uri="http://schemas.openxmlformats.org/presentationml/2006/ole">
            <p:oleObj spid="_x0000_s6147" name="Equation" r:id="rId5" imgW="1828800" imgH="482400" progId="Equation.3">
              <p:embed/>
            </p:oleObj>
          </a:graphicData>
        </a:graphic>
      </p:graphicFrame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14/06/2011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Bellodi - LHC Collimation Review 2011</a:t>
            </a:r>
            <a:endParaRPr lang="en-GB"/>
          </a:p>
        </p:txBody>
      </p:sp>
      <p:pic>
        <p:nvPicPr>
          <p:cNvPr id="15" name="Picture 14" descr="IR3cc100map_200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3356992"/>
            <a:ext cx="5254446" cy="3056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rlpool">
  <a:themeElements>
    <a:clrScheme name="">
      <a:dk1>
        <a:srgbClr val="0033CC"/>
      </a:dk1>
      <a:lt1>
        <a:srgbClr val="FFFFFF"/>
      </a:lt1>
      <a:dk2>
        <a:srgbClr val="0000FF"/>
      </a:dk2>
      <a:lt2>
        <a:srgbClr val="393939"/>
      </a:lt2>
      <a:accent1>
        <a:srgbClr val="F9FECE"/>
      </a:accent1>
      <a:accent2>
        <a:srgbClr val="868686"/>
      </a:accent2>
      <a:accent3>
        <a:srgbClr val="FFFFFF"/>
      </a:accent3>
      <a:accent4>
        <a:srgbClr val="002AAE"/>
      </a:accent4>
      <a:accent5>
        <a:srgbClr val="FBFEE3"/>
      </a:accent5>
      <a:accent6>
        <a:srgbClr val="797979"/>
      </a:accent6>
      <a:hlink>
        <a:srgbClr val="4D4D4D"/>
      </a:hlink>
      <a:folHlink>
        <a:srgbClr val="0099CC"/>
      </a:folHlink>
    </a:clrScheme>
    <a:fontScheme name="Whirlpool">
      <a:majorFont>
        <a:latin typeface="Tahom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1877</TotalTime>
  <Words>1538</Words>
  <Application>Microsoft Office PowerPoint</Application>
  <PresentationFormat>On-screen Show (4:3)</PresentationFormat>
  <Paragraphs>349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Verve</vt:lpstr>
      <vt:lpstr>Whirlpool</vt:lpstr>
      <vt:lpstr>Photo Editor Photo</vt:lpstr>
      <vt:lpstr>Equation</vt:lpstr>
      <vt:lpstr>Pb ion Collimation Performance  with and without IR3 upgrade</vt:lpstr>
      <vt:lpstr>Heavy Ion collimation is very different from proton collimation</vt:lpstr>
      <vt:lpstr>One stage cleaning</vt:lpstr>
      <vt:lpstr>IR7 b-tron cleaning at 7 Z TeV</vt:lpstr>
      <vt:lpstr>IR3 momentum cleaning at 7 Z TeV</vt:lpstr>
      <vt:lpstr>Ion commissioning loss maps vs simulation – Nov 2010</vt:lpstr>
      <vt:lpstr>Global view of losses, Pb-Pb stable beams</vt:lpstr>
      <vt:lpstr>Commissioning lessons </vt:lpstr>
      <vt:lpstr>IR3  combined cleaning without TCRYOs</vt:lpstr>
      <vt:lpstr>and with TCRYOs in </vt:lpstr>
      <vt:lpstr>Performance reach without TCRYOs:                       extrapolation from proton MD</vt:lpstr>
      <vt:lpstr>Slide 12</vt:lpstr>
      <vt:lpstr>Assumptions/caveats/disclaimers </vt:lpstr>
      <vt:lpstr>Main and secondary Pb beams from ALICE IP</vt:lpstr>
      <vt:lpstr>IR2 DS collimators</vt:lpstr>
      <vt:lpstr>LHC medium-term heavy-ion programme</vt:lpstr>
      <vt:lpstr>Conclusions </vt:lpstr>
      <vt:lpstr>Without  IR3 upgrade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 beam performance with and without IR3 upgrade</dc:title>
  <dc:creator>gbellodi</dc:creator>
  <cp:lastModifiedBy>gbellodi</cp:lastModifiedBy>
  <cp:revision>374</cp:revision>
  <dcterms:created xsi:type="dcterms:W3CDTF">2011-06-09T12:24:09Z</dcterms:created>
  <dcterms:modified xsi:type="dcterms:W3CDTF">2011-06-14T07:13:15Z</dcterms:modified>
</cp:coreProperties>
</file>