
<file path=[Content_Types].xml><?xml version="1.0" encoding="utf-8"?>
<Types xmlns="http://schemas.openxmlformats.org/package/2006/content-types">
  <Override PartName="/ppt/slides/slide18.xml" ContentType="application/vnd.openxmlformats-officedocument.presentationml.slide+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docProps/app.xml" ContentType="application/vnd.openxmlformats-officedocument.extended-properties+xml"/>
  <Override PartName="/ppt/theme/theme2.xml" ContentType="application/vnd.openxmlformats-officedocument.theme+xml"/>
  <Override PartName="/ppt/slideLayouts/slideLayout1.xml" ContentType="application/vnd.openxmlformats-officedocument.presentationml.slideLayout+xml"/>
  <Override PartName="/ppt/slides/slide22.xml" ContentType="application/vnd.openxmlformats-officedocument.presentationml.slide+xml"/>
  <Default Extension="xml" ContentType="application/xml"/>
  <Override PartName="/ppt/slides/slide19.xml" ContentType="application/vnd.openxmlformats-officedocument.presentationml.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charts/chart1.xml" ContentType="application/vnd.openxmlformats-officedocument.drawingml.chart+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Default Extension="png" ContentType="image/png"/>
  <Override PartName="/ppt/slideLayouts/slideLayout2.xml" ContentType="application/vnd.openxmlformats-officedocument.presentationml.slideLayout+xml"/>
  <Override PartName="/ppt/theme/theme3.xml" ContentType="application/vnd.openxmlformats-officedocument.them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Layouts/slideLayout3.xml" ContentType="application/vnd.openxmlformats-officedocument.presentationml.slideLayout+xml"/>
  <Override PartName="/ppt/slides/slide20.xml" ContentType="application/vnd.openxmlformats-officedocument.presentationml.slide+xml"/>
  <Override PartName="/ppt/slides/slide1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r:id="rId1"/>
  </p:sldMasterIdLst>
  <p:notesMasterIdLst>
    <p:notesMasterId r:id="rId24"/>
  </p:notesMasterIdLst>
  <p:handoutMasterIdLst>
    <p:handoutMasterId r:id="rId25"/>
  </p:handoutMasterIdLst>
  <p:sldIdLst>
    <p:sldId id="256" r:id="rId2"/>
    <p:sldId id="280" r:id="rId3"/>
    <p:sldId id="261" r:id="rId4"/>
    <p:sldId id="279" r:id="rId5"/>
    <p:sldId id="272" r:id="rId6"/>
    <p:sldId id="267" r:id="rId7"/>
    <p:sldId id="262" r:id="rId8"/>
    <p:sldId id="274" r:id="rId9"/>
    <p:sldId id="264" r:id="rId10"/>
    <p:sldId id="268" r:id="rId11"/>
    <p:sldId id="273" r:id="rId12"/>
    <p:sldId id="276" r:id="rId13"/>
    <p:sldId id="266" r:id="rId14"/>
    <p:sldId id="260" r:id="rId15"/>
    <p:sldId id="270" r:id="rId16"/>
    <p:sldId id="282" r:id="rId17"/>
    <p:sldId id="284" r:id="rId18"/>
    <p:sldId id="285" r:id="rId19"/>
    <p:sldId id="288" r:id="rId20"/>
    <p:sldId id="286" r:id="rId21"/>
    <p:sldId id="277" r:id="rId22"/>
    <p:sldId id="278" r:id="rId2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7731" autoAdjust="0"/>
  </p:normalViewPr>
  <p:slideViewPr>
    <p:cSldViewPr snapToObjects="1">
      <p:cViewPr varScale="1">
        <p:scale>
          <a:sx n="102" d="100"/>
          <a:sy n="102" d="100"/>
        </p:scale>
        <p:origin x="-304" y="-11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notesMaster" Target="notesMasters/notesMaster1.xml"/><Relationship Id="rId25" Type="http://schemas.openxmlformats.org/officeDocument/2006/relationships/handoutMaster" Target="handoutMasters/handoutMaster1.xml"/><Relationship Id="rId26" Type="http://schemas.openxmlformats.org/officeDocument/2006/relationships/printerSettings" Target="printerSettings/printerSettings1.bin"/><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1" Type="http://schemas.openxmlformats.org/officeDocument/2006/relationships/oleObject" Target="bigmouth3:Users:boccone:Desktop:DS-Review2011:Quench_limit_and_stability_MB_6_6_2011.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
  <c:chart>
    <c:autoTitleDeleted val="1"/>
    <c:plotArea>
      <c:layout>
        <c:manualLayout>
          <c:layoutTarget val="inner"/>
          <c:xMode val="edge"/>
          <c:yMode val="edge"/>
          <c:x val="0.251209889086445"/>
          <c:y val="0.0476554767576116"/>
          <c:w val="0.680732323232323"/>
          <c:h val="0.690705620454924"/>
        </c:manualLayout>
      </c:layout>
      <c:scatterChart>
        <c:scatterStyle val="smoothMarker"/>
        <c:ser>
          <c:idx val="0"/>
          <c:order val="0"/>
          <c:tx>
            <c:v>localized heat deposit (1 cable)</c:v>
          </c:tx>
          <c:spPr>
            <a:ln>
              <a:solidFill>
                <a:schemeClr val="tx1"/>
              </a:solidFill>
              <a:prstDash val="dash"/>
            </a:ln>
          </c:spPr>
          <c:marker>
            <c:symbol val="square"/>
            <c:size val="10"/>
            <c:spPr>
              <a:solidFill>
                <a:schemeClr val="bg1"/>
              </a:solidFill>
              <a:ln>
                <a:solidFill>
                  <a:schemeClr val="tx1"/>
                </a:solidFill>
              </a:ln>
            </c:spPr>
          </c:marker>
          <c:xVal>
            <c:numRef>
              <c:f>SS_quench_limit!$A$8:$A$19</c:f>
              <c:numCache>
                <c:formatCode>General</c:formatCode>
                <c:ptCount val="12"/>
                <c:pt idx="0">
                  <c:v>4000.0</c:v>
                </c:pt>
                <c:pt idx="1">
                  <c:v>5000.0</c:v>
                </c:pt>
                <c:pt idx="2">
                  <c:v>6000.0</c:v>
                </c:pt>
                <c:pt idx="3">
                  <c:v>7000.0</c:v>
                </c:pt>
                <c:pt idx="4">
                  <c:v>8000.0</c:v>
                </c:pt>
                <c:pt idx="5">
                  <c:v>9000.0</c:v>
                </c:pt>
                <c:pt idx="6">
                  <c:v>10000.0</c:v>
                </c:pt>
                <c:pt idx="7">
                  <c:v>11000.0</c:v>
                </c:pt>
                <c:pt idx="8">
                  <c:v>11850.0</c:v>
                </c:pt>
                <c:pt idx="9">
                  <c:v>12000.0</c:v>
                </c:pt>
                <c:pt idx="10">
                  <c:v>13000.0</c:v>
                </c:pt>
                <c:pt idx="11">
                  <c:v>13720.93</c:v>
                </c:pt>
              </c:numCache>
            </c:numRef>
          </c:xVal>
          <c:yVal>
            <c:numRef>
              <c:f>SS_quench_limit!$D$8:$D$19</c:f>
              <c:numCache>
                <c:formatCode>General</c:formatCode>
                <c:ptCount val="12"/>
                <c:pt idx="0">
                  <c:v>118.302250959175</c:v>
                </c:pt>
                <c:pt idx="1">
                  <c:v>108.1530967444576</c:v>
                </c:pt>
                <c:pt idx="2">
                  <c:v>97.41588243823751</c:v>
                </c:pt>
                <c:pt idx="3">
                  <c:v>86.8932312664806</c:v>
                </c:pt>
                <c:pt idx="4">
                  <c:v>77.67329133074237</c:v>
                </c:pt>
                <c:pt idx="5">
                  <c:v>70.57348347747615</c:v>
                </c:pt>
                <c:pt idx="6">
                  <c:v>62.49985648316645</c:v>
                </c:pt>
                <c:pt idx="7">
                  <c:v>42.8493826475802</c:v>
                </c:pt>
                <c:pt idx="8">
                  <c:v>35.00049241595878</c:v>
                </c:pt>
                <c:pt idx="9">
                  <c:v>32.84678424145944</c:v>
                </c:pt>
                <c:pt idx="10">
                  <c:v>20.49353439346708</c:v>
                </c:pt>
                <c:pt idx="11">
                  <c:v>6.410460749503245</c:v>
                </c:pt>
              </c:numCache>
            </c:numRef>
          </c:yVal>
          <c:smooth val="1"/>
        </c:ser>
        <c:ser>
          <c:idx val="1"/>
          <c:order val="1"/>
          <c:tx>
            <c:v>distributed heat deposit (5 cables)</c:v>
          </c:tx>
          <c:xVal>
            <c:numRef>
              <c:f>SS_quench_limit!$A$8:$A$19</c:f>
              <c:numCache>
                <c:formatCode>General</c:formatCode>
                <c:ptCount val="12"/>
                <c:pt idx="0">
                  <c:v>4000.0</c:v>
                </c:pt>
                <c:pt idx="1">
                  <c:v>5000.0</c:v>
                </c:pt>
                <c:pt idx="2">
                  <c:v>6000.0</c:v>
                </c:pt>
                <c:pt idx="3">
                  <c:v>7000.0</c:v>
                </c:pt>
                <c:pt idx="4">
                  <c:v>8000.0</c:v>
                </c:pt>
                <c:pt idx="5">
                  <c:v>9000.0</c:v>
                </c:pt>
                <c:pt idx="6">
                  <c:v>10000.0</c:v>
                </c:pt>
                <c:pt idx="7">
                  <c:v>11000.0</c:v>
                </c:pt>
                <c:pt idx="8">
                  <c:v>11850.0</c:v>
                </c:pt>
                <c:pt idx="9">
                  <c:v>12000.0</c:v>
                </c:pt>
                <c:pt idx="10">
                  <c:v>13000.0</c:v>
                </c:pt>
                <c:pt idx="11">
                  <c:v>13720.93</c:v>
                </c:pt>
              </c:numCache>
            </c:numRef>
          </c:xVal>
          <c:yVal>
            <c:numRef>
              <c:f>SS_quench_limit!$E$8:$E$19</c:f>
              <c:numCache>
                <c:formatCode>General</c:formatCode>
                <c:ptCount val="12"/>
                <c:pt idx="0">
                  <c:v>48.49765897405712</c:v>
                </c:pt>
                <c:pt idx="1">
                  <c:v>44.75499499719513</c:v>
                </c:pt>
                <c:pt idx="2">
                  <c:v>41.29355562683738</c:v>
                </c:pt>
                <c:pt idx="3">
                  <c:v>38.20864863959721</c:v>
                </c:pt>
                <c:pt idx="4">
                  <c:v>35.53943275409924</c:v>
                </c:pt>
                <c:pt idx="5">
                  <c:v>33.10005765175529</c:v>
                </c:pt>
                <c:pt idx="6">
                  <c:v>29.68352060357653</c:v>
                </c:pt>
                <c:pt idx="7">
                  <c:v>18.73875799433559</c:v>
                </c:pt>
                <c:pt idx="8">
                  <c:v>14.9829090221799</c:v>
                </c:pt>
                <c:pt idx="9">
                  <c:v>14.38487354021368</c:v>
                </c:pt>
                <c:pt idx="10">
                  <c:v>11.43546239029274</c:v>
                </c:pt>
                <c:pt idx="11">
                  <c:v>4.477587297786748</c:v>
                </c:pt>
              </c:numCache>
            </c:numRef>
          </c:yVal>
          <c:smooth val="1"/>
        </c:ser>
        <c:axId val="640126920"/>
        <c:axId val="525461272"/>
      </c:scatterChart>
      <c:valAx>
        <c:axId val="640126920"/>
        <c:scaling>
          <c:orientation val="minMax"/>
          <c:max val="13000.0"/>
          <c:min val="5000.0"/>
        </c:scaling>
        <c:axPos val="b"/>
        <c:majorGridlines/>
        <c:title>
          <c:tx>
            <c:rich>
              <a:bodyPr/>
              <a:lstStyle/>
              <a:p>
                <a:pPr>
                  <a:defRPr lang="en-US"/>
                </a:pPr>
                <a:r>
                  <a:rPr lang="en-US" sz="1800"/>
                  <a:t>Iop (A)</a:t>
                </a:r>
              </a:p>
            </c:rich>
          </c:tx>
          <c:layout>
            <c:manualLayout>
              <c:xMode val="edge"/>
              <c:yMode val="edge"/>
              <c:x val="0.53500867835069"/>
              <c:y val="0.87754979821845"/>
            </c:manualLayout>
          </c:layout>
        </c:title>
        <c:numFmt formatCode="General" sourceLinked="1"/>
        <c:tickLblPos val="nextTo"/>
        <c:txPr>
          <a:bodyPr/>
          <a:lstStyle/>
          <a:p>
            <a:pPr>
              <a:defRPr lang="en-US" sz="1400"/>
            </a:pPr>
            <a:endParaRPr lang="en-US"/>
          </a:p>
        </c:txPr>
        <c:crossAx val="525461272"/>
        <c:crosses val="autoZero"/>
        <c:crossBetween val="midCat"/>
      </c:valAx>
      <c:valAx>
        <c:axId val="525461272"/>
        <c:scaling>
          <c:orientation val="minMax"/>
          <c:max val="120.0"/>
          <c:min val="10.0"/>
        </c:scaling>
        <c:axPos val="l"/>
        <c:majorGridlines/>
        <c:title>
          <c:tx>
            <c:rich>
              <a:bodyPr rot="-5400000" vert="horz"/>
              <a:lstStyle/>
              <a:p>
                <a:pPr>
                  <a:defRPr lang="en-US" sz="1800"/>
                </a:pPr>
                <a:r>
                  <a:rPr lang="en-US" sz="1800" dirty="0"/>
                  <a:t>Q (mW/</a:t>
                </a:r>
                <a:r>
                  <a:rPr lang="en-US" sz="1800" dirty="0" smtClean="0"/>
                  <a:t>cm</a:t>
                </a:r>
                <a:r>
                  <a:rPr lang="en-US" sz="1800" baseline="30000" dirty="0" smtClean="0"/>
                  <a:t>3</a:t>
                </a:r>
                <a:r>
                  <a:rPr lang="en-US" sz="1800" dirty="0"/>
                  <a:t>)</a:t>
                </a:r>
              </a:p>
            </c:rich>
          </c:tx>
          <c:layout>
            <c:manualLayout>
              <c:xMode val="edge"/>
              <c:yMode val="edge"/>
              <c:x val="0.0970621570031019"/>
              <c:y val="0.217520410963603"/>
            </c:manualLayout>
          </c:layout>
        </c:title>
        <c:numFmt formatCode="General" sourceLinked="1"/>
        <c:tickLblPos val="nextTo"/>
        <c:txPr>
          <a:bodyPr/>
          <a:lstStyle/>
          <a:p>
            <a:pPr>
              <a:defRPr lang="en-US" sz="1400"/>
            </a:pPr>
            <a:endParaRPr lang="en-US"/>
          </a:p>
        </c:txPr>
        <c:crossAx val="640126920"/>
        <c:crosses val="autoZero"/>
        <c:crossBetween val="midCat"/>
      </c:valAx>
      <c:spPr>
        <a:solidFill>
          <a:schemeClr val="bg1"/>
        </a:solidFill>
        <a:ln>
          <a:solidFill>
            <a:sysClr val="windowText" lastClr="000000"/>
          </a:solidFill>
        </a:ln>
      </c:spPr>
    </c:plotArea>
    <c:legend>
      <c:legendPos val="r"/>
      <c:layout>
        <c:manualLayout>
          <c:xMode val="edge"/>
          <c:yMode val="edge"/>
          <c:x val="0.285938717887537"/>
          <c:y val="0.0755673761906395"/>
          <c:w val="0.617525849041597"/>
          <c:h val="0.170130879252799"/>
        </c:manualLayout>
      </c:layout>
      <c:spPr>
        <a:solidFill>
          <a:schemeClr val="bg1"/>
        </a:solidFill>
        <a:ln>
          <a:solidFill>
            <a:sysClr val="windowText" lastClr="000000"/>
          </a:solidFill>
        </a:ln>
      </c:spPr>
      <c:txPr>
        <a:bodyPr/>
        <a:lstStyle/>
        <a:p>
          <a:pPr>
            <a:defRPr lang="en-US" sz="1200"/>
          </a:pPr>
          <a:endParaRPr lang="en-US"/>
        </a:p>
      </c:txPr>
    </c:legend>
    <c:plotVisOnly val="1"/>
    <c:dispBlanksAs val="gap"/>
  </c:chart>
  <c:externalData r:id="rId1"/>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F1D4457-A5A4-8B41-9343-E73E85158529}" type="datetime1">
              <a:rPr lang="en-US" smtClean="0"/>
              <a:pPr/>
              <a:t>6/14/11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CD49421C-0243-864B-ACC7-98186016B7EC}" type="slidenum">
              <a:rPr lang="en-US" smtClean="0"/>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B729E7-ADAC-AA40-87A1-C5BBCC208B05}" type="datetime1">
              <a:rPr lang="en-US" smtClean="0"/>
              <a:pPr/>
              <a:t>6/14/11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D6D11FC-5328-224A-AFF7-D2B736D4B934}" type="slidenum">
              <a:rPr lang="en-US" smtClean="0"/>
              <a:pPr/>
              <a:t>‹#›</a:t>
            </a:fld>
            <a:endParaRPr 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D6D11FC-5328-224A-AFF7-D2B736D4B934}" type="slidenum">
              <a:rPr lang="en-US" smtClean="0"/>
              <a:pPr/>
              <a:t>1</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p:spPr>
        <p:txBody>
          <a:bodyPr/>
          <a:lstStyle/>
          <a:p>
            <a:fld id="{25F9B802-AC6C-1643-8705-FE04E427D6BB}" type="slidenum">
              <a:rPr lang="en-US"/>
              <a:pPr/>
              <a:t>4</a:t>
            </a:fld>
            <a:endParaRPr 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noFill/>
          <a:ln/>
        </p:spPr>
        <p:txBody>
          <a:bodyPr/>
          <a:lstStyle/>
          <a:p>
            <a:pPr eaLnBrk="1" hangingPunct="1"/>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a:prstGeom prst="rect">
            <a:avLst/>
          </a:prstGeom>
        </p:spPr>
        <p:txBody>
          <a:bodyPr vert="horz"/>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Rectangle 3"/>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5" name="Slide Number Placeholder 3"/>
          <p:cNvSpPr>
            <a:spLocks noGrp="1"/>
          </p:cNvSpPr>
          <p:nvPr>
            <p:ph type="sldNum" sz="quarter" idx="4294967295"/>
          </p:nvPr>
        </p:nvSpPr>
        <p:spPr>
          <a:xfrm>
            <a:off x="8610600" y="6477000"/>
            <a:ext cx="533400" cy="381000"/>
          </a:xfrm>
          <a:prstGeom prst="rect">
            <a:avLst/>
          </a:prstGeom>
          <a:noFill/>
        </p:spPr>
        <p:txBody>
          <a:bodyPr/>
          <a:lstStyle>
            <a:lvl1pPr>
              <a:defRPr sz="1800">
                <a:latin typeface="Calibri"/>
                <a:cs typeface="Calibri"/>
              </a:defRPr>
            </a:lvl1pPr>
          </a:lstStyle>
          <a:p>
            <a:fld id="{876470E7-8715-0A49-A9A4-F88F4FC05750}"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1600200"/>
            <a:ext cx="8229600" cy="4525963"/>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userDrawn="1">
  <p:cSld name="1_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219200"/>
            <a:ext cx="4038600" cy="525780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Content Placeholder 3"/>
          <p:cNvSpPr>
            <a:spLocks noGrp="1"/>
          </p:cNvSpPr>
          <p:nvPr>
            <p:ph sz="half" idx="2"/>
          </p:nvPr>
        </p:nvSpPr>
        <p:spPr>
          <a:xfrm>
            <a:off x="4648200" y="1219200"/>
            <a:ext cx="4038600" cy="5257800"/>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5" name="Title 1"/>
          <p:cNvSpPr>
            <a:spLocks noGrp="1"/>
          </p:cNvSpPr>
          <p:nvPr>
            <p:ph type="title"/>
          </p:nvPr>
        </p:nvSpPr>
        <p:spPr>
          <a:xfrm>
            <a:off x="457200" y="274638"/>
            <a:ext cx="8229600" cy="792162"/>
          </a:xfrm>
          <a:prstGeom prst="rect">
            <a:avLst/>
          </a:prstGeom>
        </p:spPr>
        <p:txBody>
          <a:bodyPr vert="horz"/>
          <a:lstStyle/>
          <a:p>
            <a:r>
              <a:rPr lang="en-US" dirty="0" smtClean="0"/>
              <a:t>Click to edit Master title style</a:t>
            </a:r>
            <a:endParaRPr lang="en-US" dirty="0"/>
          </a:p>
        </p:txBody>
      </p:sp>
      <p:sp>
        <p:nvSpPr>
          <p:cNvPr id="10" name="Rectangle 9"/>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
        <p:nvSpPr>
          <p:cNvPr id="11" name="Slide Number Placeholder 3"/>
          <p:cNvSpPr>
            <a:spLocks noGrp="1"/>
          </p:cNvSpPr>
          <p:nvPr>
            <p:ph type="sldNum" sz="quarter" idx="4294967295"/>
          </p:nvPr>
        </p:nvSpPr>
        <p:spPr>
          <a:xfrm>
            <a:off x="8610600" y="6477000"/>
            <a:ext cx="533400" cy="381000"/>
          </a:xfrm>
          <a:prstGeom prst="rect">
            <a:avLst/>
          </a:prstGeom>
          <a:noFill/>
        </p:spPr>
        <p:txBody>
          <a:bodyPr/>
          <a:lstStyle>
            <a:lvl1pPr>
              <a:defRPr sz="1800">
                <a:latin typeface="Calibri"/>
                <a:cs typeface="Calibri"/>
              </a:defRPr>
            </a:lvl1pPr>
          </a:lstStyle>
          <a:p>
            <a:fld id="{876470E7-8715-0A49-A9A4-F88F4FC05750}" type="slidenum">
              <a:rPr lang="en-US" smtClean="0"/>
              <a:pPr/>
              <a:t>‹#›</a:t>
            </a:fld>
            <a:endParaRPr lang="en-US" dirty="0"/>
          </a:p>
        </p:txBody>
      </p:sp>
      <p:sp>
        <p:nvSpPr>
          <p:cNvPr id="12" name="Date Placeholder 4"/>
          <p:cNvSpPr>
            <a:spLocks noGrp="1" noChangeArrowheads="1"/>
          </p:cNvSpPr>
          <p:nvPr>
            <p:ph type="dt" sz="half" idx="10"/>
          </p:nvPr>
        </p:nvSpPr>
        <p:spPr>
          <a:xfrm>
            <a:off x="0" y="6477000"/>
            <a:ext cx="1066800" cy="381000"/>
          </a:xfrm>
          <a:prstGeom prst="rect">
            <a:avLst/>
          </a:prstGeom>
        </p:spPr>
        <p:txBody>
          <a:bodyPr/>
          <a:lstStyle>
            <a:lvl1pPr>
              <a:defRPr sz="1800">
                <a:latin typeface="Calibri"/>
                <a:cs typeface="Calibri"/>
              </a:defRPr>
            </a:lvl1pPr>
          </a:lstStyle>
          <a:p>
            <a:r>
              <a:rPr lang="en-US" smtClean="0"/>
              <a:t>14/06/11</a:t>
            </a:r>
            <a:endParaRPr lang="en-US" dirty="0"/>
          </a:p>
        </p:txBody>
      </p:sp>
      <p:sp>
        <p:nvSpPr>
          <p:cNvPr id="13" name="Footer Placeholder 5"/>
          <p:cNvSpPr>
            <a:spLocks noGrp="1" noChangeArrowheads="1"/>
          </p:cNvSpPr>
          <p:nvPr>
            <p:ph type="ftr" sz="quarter" idx="11"/>
          </p:nvPr>
        </p:nvSpPr>
        <p:spPr>
          <a:xfrm>
            <a:off x="1219200" y="6477000"/>
            <a:ext cx="7239000" cy="381000"/>
          </a:xfrm>
          <a:prstGeom prst="rect">
            <a:avLst/>
          </a:prstGeom>
        </p:spPr>
        <p:txBody>
          <a:bodyPr/>
          <a:lstStyle>
            <a:lvl1pPr algn="ctr">
              <a:defRPr sz="1800">
                <a:latin typeface="Calibri"/>
                <a:cs typeface="Calibri"/>
              </a:defRPr>
            </a:lvl1pPr>
          </a:lstStyle>
          <a:p>
            <a:r>
              <a:rPr lang="en-US" smtClean="0"/>
              <a:t>V.Boccone - Collimator Review 2011 </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457200" y="1600200"/>
            <a:ext cx="8229600" cy="4525963"/>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3"/>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a:prstGeom prst="rect">
            <a:avLst/>
          </a:prstGeom>
        </p:spPr>
        <p:txBody>
          <a:bodyPr vert="horz"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Rectangle 3"/>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6"/>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vert="horz"/>
          <a:lstStyle/>
          <a:p>
            <a:r>
              <a:rPr lang="en-US" smtClean="0"/>
              <a:t>Click to edit Master title style</a:t>
            </a:r>
            <a:endParaRPr lang="en-US"/>
          </a:p>
        </p:txBody>
      </p:sp>
      <p:sp>
        <p:nvSpPr>
          <p:cNvPr id="3" name="Rectangle 2"/>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Rectangle 1"/>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p:nvPr userDrawn="1"/>
        </p:nvSpPr>
        <p:spPr>
          <a:xfrm>
            <a:off x="0" y="6477000"/>
            <a:ext cx="9144000" cy="381000"/>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r:id="rId1"/>
    <p:sldLayoutId r:id="rId2"/>
    <p:sldLayoutId r:id="rId3"/>
    <p:sldLayoutId r:id="rId4"/>
    <p:sldLayoutId r:id="rId5"/>
    <p:sldLayoutId r:id="rId6"/>
    <p:sldLayoutId r:id="rId7"/>
    <p:sldLayoutId r:id="rId8"/>
    <p:sldLayoutId r:id="rId9"/>
    <p:sldLayoutId r:id="rId10"/>
    <p:sldLayoutId r:id="rId11"/>
    <p:sldLayoutId r:id="rId12"/>
  </p:sldLayoutIdLst>
  <p:hf hdr="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4.png"/><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4"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image" Target="../media/image1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0.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png"/></Relationships>
</file>

<file path=ppt/slides/_rels/slide17.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5" Type="http://schemas.openxmlformats.org/officeDocument/2006/relationships/image" Target="../media/image25.png"/><Relationship Id="rId6" Type="http://schemas.openxmlformats.org/officeDocument/2006/relationships/image" Target="../media/image26.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8.xml.rels><?xml version="1.0" encoding="UTF-8" standalone="yes"?>
<Relationships xmlns="http://schemas.openxmlformats.org/package/2006/relationships"><Relationship Id="rId3" Type="http://schemas.openxmlformats.org/officeDocument/2006/relationships/image" Target="../media/image28.png"/><Relationship Id="rId4" Type="http://schemas.openxmlformats.org/officeDocument/2006/relationships/image" Target="../media/image29.png"/><Relationship Id="rId5" Type="http://schemas.openxmlformats.org/officeDocument/2006/relationships/image" Target="../media/image30.png"/><Relationship Id="rId6" Type="http://schemas.openxmlformats.org/officeDocument/2006/relationships/image" Target="../media/image31.png"/><Relationship Id="rId7" Type="http://schemas.openxmlformats.org/officeDocument/2006/relationships/image" Target="../media/image32.png"/><Relationship Id="rId1" Type="http://schemas.openxmlformats.org/officeDocument/2006/relationships/slideLayout" Target="../slideLayouts/slideLayout2.xml"/><Relationship Id="rId2" Type="http://schemas.openxmlformats.org/officeDocument/2006/relationships/image" Target="../media/image27.png"/></Relationships>
</file>

<file path=ppt/slides/_rels/slide19.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1" Type="http://schemas.openxmlformats.org/officeDocument/2006/relationships/slideLayout" Target="../slideLayouts/slideLayout2.xml"/><Relationship Id="rId2" Type="http://schemas.openxmlformats.org/officeDocument/2006/relationships/image" Target="../media/image3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3.png"/><Relationship Id="rId3" Type="http://schemas.openxmlformats.org/officeDocument/2006/relationships/image" Target="../media/image4.jpeg"/></Relationships>
</file>

<file path=ppt/slides/_rels/slide20.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5" Type="http://schemas.openxmlformats.org/officeDocument/2006/relationships/image" Target="../media/image40.png"/><Relationship Id="rId6" Type="http://schemas.openxmlformats.org/officeDocument/2006/relationships/image" Target="../media/image41.png"/><Relationship Id="rId1" Type="http://schemas.openxmlformats.org/officeDocument/2006/relationships/slideLayout" Target="../slideLayouts/slideLayout2.xml"/><Relationship Id="rId2" Type="http://schemas.openxmlformats.org/officeDocument/2006/relationships/image" Target="../media/image3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png"/><Relationship Id="rId3"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1" Type="http://schemas.openxmlformats.org/officeDocument/2006/relationships/slideLayout" Target="../slideLayouts/slideLayout7.xml"/><Relationship Id="rId2" Type="http://schemas.openxmlformats.org/officeDocument/2006/relationships/notesSlide" Target="../notesSlides/notesSlide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chart" Target="../charts/char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2682875" y="291951"/>
            <a:ext cx="6156325" cy="1470025"/>
          </a:xfrm>
        </p:spPr>
        <p:txBody>
          <a:bodyPr>
            <a:normAutofit/>
          </a:bodyPr>
          <a:lstStyle/>
          <a:p>
            <a:r>
              <a:rPr dirty="0" smtClean="0">
                <a:latin typeface="Calibri"/>
                <a:cs typeface="Calibri"/>
              </a:rPr>
              <a:t>Energy deposition with and without IR3 upgrade</a:t>
            </a:r>
            <a:endParaRPr lang="en-US" dirty="0">
              <a:latin typeface="Calibri"/>
              <a:cs typeface="Calibri"/>
            </a:endParaRPr>
          </a:p>
        </p:txBody>
      </p:sp>
      <p:sp>
        <p:nvSpPr>
          <p:cNvPr id="3" name="Subtitle 2"/>
          <p:cNvSpPr>
            <a:spLocks noGrp="1"/>
          </p:cNvSpPr>
          <p:nvPr>
            <p:ph type="subTitle" idx="1"/>
          </p:nvPr>
        </p:nvSpPr>
        <p:spPr>
          <a:xfrm>
            <a:off x="2835275" y="1752600"/>
            <a:ext cx="6156325" cy="1447800"/>
          </a:xfrm>
        </p:spPr>
        <p:txBody>
          <a:bodyPr anchor="ctr">
            <a:normAutofit/>
          </a:bodyPr>
          <a:lstStyle/>
          <a:p>
            <a:pPr algn="just"/>
            <a:r>
              <a:rPr sz="2000" dirty="0" smtClean="0">
                <a:latin typeface="Calibri"/>
                <a:cs typeface="Calibri"/>
              </a:rPr>
              <a:t>Predicted energy deposition with and without IR3 </a:t>
            </a:r>
            <a:r>
              <a:rPr lang="en-US" sz="2000" dirty="0" smtClean="0">
                <a:latin typeface="Calibri"/>
                <a:cs typeface="Calibri"/>
              </a:rPr>
              <a:t>(IR7)</a:t>
            </a:r>
            <a:r>
              <a:rPr sz="2000" dirty="0" smtClean="0">
                <a:latin typeface="Calibri"/>
                <a:cs typeface="Calibri"/>
              </a:rPr>
              <a:t>dispersion suppressor collimators. Gain from collimators. Performance reach from comparing peak heat deposition with quench limit. Comparison with MD results. </a:t>
            </a:r>
            <a:endParaRPr lang="en-US" sz="2000" dirty="0" smtClean="0">
              <a:latin typeface="Calibri"/>
              <a:cs typeface="Calibri"/>
            </a:endParaRPr>
          </a:p>
        </p:txBody>
      </p:sp>
      <p:pic>
        <p:nvPicPr>
          <p:cNvPr id="5" name="Picture 18" descr="coll_logo.gif"/>
          <p:cNvPicPr>
            <a:picLocks noChangeAspect="1"/>
          </p:cNvPicPr>
          <p:nvPr/>
        </p:nvPicPr>
        <p:blipFill>
          <a:blip r:embed="rId3"/>
          <a:srcRect/>
          <a:stretch>
            <a:fillRect/>
          </a:stretch>
        </p:blipFill>
        <p:spPr bwMode="auto">
          <a:xfrm>
            <a:off x="228600" y="291951"/>
            <a:ext cx="2454275" cy="2604355"/>
          </a:xfrm>
          <a:prstGeom prst="rect">
            <a:avLst/>
          </a:prstGeom>
          <a:noFill/>
          <a:ln w="9525">
            <a:noFill/>
            <a:miter lim="800000"/>
            <a:headEnd/>
            <a:tailEnd/>
          </a:ln>
        </p:spPr>
      </p:pic>
      <p:pic>
        <p:nvPicPr>
          <p:cNvPr id="8" name="Picture 15" descr="fluka_logo.png"/>
          <p:cNvPicPr>
            <a:picLocks noChangeAspect="1"/>
          </p:cNvPicPr>
          <p:nvPr/>
        </p:nvPicPr>
        <p:blipFill>
          <a:blip r:embed="rId4"/>
          <a:srcRect/>
          <a:stretch>
            <a:fillRect/>
          </a:stretch>
        </p:blipFill>
        <p:spPr bwMode="auto">
          <a:xfrm>
            <a:off x="228600" y="3033843"/>
            <a:ext cx="2454275" cy="749858"/>
          </a:xfrm>
          <a:prstGeom prst="rect">
            <a:avLst/>
          </a:prstGeom>
          <a:noFill/>
          <a:ln w="9525">
            <a:noFill/>
            <a:miter lim="800000"/>
            <a:headEnd/>
            <a:tailEnd/>
          </a:ln>
        </p:spPr>
      </p:pic>
      <p:sp>
        <p:nvSpPr>
          <p:cNvPr id="9" name="Rectangle 8"/>
          <p:cNvSpPr/>
          <p:nvPr/>
        </p:nvSpPr>
        <p:spPr>
          <a:xfrm>
            <a:off x="228600" y="3733800"/>
            <a:ext cx="8762999" cy="1569660"/>
          </a:xfrm>
          <a:prstGeom prst="rect">
            <a:avLst/>
          </a:prstGeom>
        </p:spPr>
        <p:txBody>
          <a:bodyPr wrap="square">
            <a:spAutoFit/>
          </a:bodyPr>
          <a:lstStyle/>
          <a:p>
            <a:r>
              <a:rPr lang="en-US" sz="2400" dirty="0" smtClean="0"/>
              <a:t>Outline:</a:t>
            </a:r>
          </a:p>
          <a:p>
            <a:pPr marL="182563" indent="-182563">
              <a:buFont typeface="Arial"/>
              <a:buChar char="•"/>
            </a:pPr>
            <a:r>
              <a:rPr lang="en-US" sz="2400" dirty="0" smtClean="0"/>
              <a:t>Benefit of the DS collimator for the (peak) power deposition on the super conductive coils and cables of the magnets in the DS;</a:t>
            </a:r>
          </a:p>
          <a:p>
            <a:pPr marL="182563" indent="-182563">
              <a:buFont typeface="Arial"/>
              <a:buChar char="•"/>
            </a:pPr>
            <a:r>
              <a:rPr lang="en-US" sz="2400" dirty="0" smtClean="0"/>
              <a:t>Short discussion of the May 8th/9th MD (quenching test);</a:t>
            </a:r>
          </a:p>
        </p:txBody>
      </p:sp>
      <p:sp>
        <p:nvSpPr>
          <p:cNvPr id="10" name="Rectangle 9"/>
          <p:cNvSpPr/>
          <p:nvPr/>
        </p:nvSpPr>
        <p:spPr>
          <a:xfrm>
            <a:off x="2286000" y="6457890"/>
            <a:ext cx="5037507" cy="400110"/>
          </a:xfrm>
          <a:prstGeom prst="rect">
            <a:avLst/>
          </a:prstGeom>
        </p:spPr>
        <p:txBody>
          <a:bodyPr wrap="none">
            <a:spAutoFit/>
          </a:bodyPr>
          <a:lstStyle/>
          <a:p>
            <a:r>
              <a:rPr lang="en-US" sz="2000" b="1" dirty="0" smtClean="0">
                <a:solidFill>
                  <a:srgbClr val="4F6228"/>
                </a:solidFill>
              </a:rPr>
              <a:t>Vittorio Boccone </a:t>
            </a:r>
            <a:r>
              <a:rPr lang="en-US" sz="2000" b="1" dirty="0" smtClean="0"/>
              <a:t>for the </a:t>
            </a:r>
            <a:r>
              <a:rPr lang="en-US" sz="2000" b="1" dirty="0" smtClean="0">
                <a:solidFill>
                  <a:schemeClr val="accent3">
                    <a:lumMod val="50000"/>
                  </a:schemeClr>
                </a:solidFill>
              </a:rPr>
              <a:t>FLUKA Team </a:t>
            </a:r>
            <a:r>
              <a:rPr lang="en-US" sz="2000" b="1" dirty="0" smtClean="0"/>
              <a:t>(EN/STI)</a:t>
            </a:r>
            <a:endParaRPr lang="en-US" sz="20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24" name="Picture 23" descr="blm.png"/>
          <p:cNvPicPr>
            <a:picLocks noChangeAspect="1"/>
          </p:cNvPicPr>
          <p:nvPr/>
        </p:nvPicPr>
        <p:blipFill>
          <a:blip r:embed="rId2"/>
          <a:srcRect l="6008" t="10000" r="3868" b="7778"/>
          <a:stretch>
            <a:fillRect/>
          </a:stretch>
        </p:blipFill>
        <p:spPr>
          <a:xfrm>
            <a:off x="19578" y="2362200"/>
            <a:ext cx="5730447" cy="4038600"/>
          </a:xfrm>
          <a:prstGeom prst="rect">
            <a:avLst/>
          </a:prstGeom>
        </p:spPr>
      </p:pic>
      <p:sp>
        <p:nvSpPr>
          <p:cNvPr id="7" name="Rectangle 6"/>
          <p:cNvSpPr/>
          <p:nvPr/>
        </p:nvSpPr>
        <p:spPr>
          <a:xfrm>
            <a:off x="0" y="0"/>
            <a:ext cx="5515026" cy="400110"/>
          </a:xfrm>
          <a:prstGeom prst="rect">
            <a:avLst/>
          </a:prstGeom>
        </p:spPr>
        <p:txBody>
          <a:bodyPr wrap="none">
            <a:spAutoFit/>
          </a:bodyPr>
          <a:lstStyle/>
          <a:p>
            <a:r>
              <a:rPr lang="en-US" sz="2000" b="1" dirty="0" smtClean="0"/>
              <a:t>Few consideration about the May 8</a:t>
            </a:r>
            <a:r>
              <a:rPr lang="en-US" sz="2000" b="1" baseline="30000" dirty="0" smtClean="0"/>
              <a:t>th</a:t>
            </a:r>
            <a:r>
              <a:rPr lang="en-US" sz="2000" b="1" dirty="0" smtClean="0"/>
              <a:t>/9</a:t>
            </a:r>
            <a:r>
              <a:rPr lang="en-US" sz="2000" b="1" baseline="30000" dirty="0" smtClean="0"/>
              <a:t>th</a:t>
            </a:r>
            <a:r>
              <a:rPr lang="en-US" sz="2000" b="1" dirty="0" smtClean="0"/>
              <a:t> MD (5/5)</a:t>
            </a:r>
            <a:endParaRPr lang="en-US" sz="2000" b="1" dirty="0"/>
          </a:p>
        </p:txBody>
      </p:sp>
      <p:pic>
        <p:nvPicPr>
          <p:cNvPr id="15" name="Picture 3"/>
          <p:cNvPicPr>
            <a:picLocks noChangeAspect="1" noChangeArrowheads="1"/>
          </p:cNvPicPr>
          <p:nvPr/>
        </p:nvPicPr>
        <p:blipFill>
          <a:blip r:embed="rId3"/>
          <a:srcRect/>
          <a:stretch>
            <a:fillRect/>
          </a:stretch>
        </p:blipFill>
        <p:spPr bwMode="auto">
          <a:xfrm>
            <a:off x="5181600" y="914400"/>
            <a:ext cx="3815180" cy="2698915"/>
          </a:xfrm>
          <a:prstGeom prst="rect">
            <a:avLst/>
          </a:prstGeom>
          <a:noFill/>
          <a:ln w="9525">
            <a:noFill/>
            <a:miter lim="800000"/>
            <a:headEnd/>
            <a:tailEnd/>
          </a:ln>
        </p:spPr>
      </p:pic>
      <p:cxnSp>
        <p:nvCxnSpPr>
          <p:cNvPr id="19" name="Straight Connector 18"/>
          <p:cNvCxnSpPr/>
          <p:nvPr/>
        </p:nvCxnSpPr>
        <p:spPr>
          <a:xfrm>
            <a:off x="762000" y="2667000"/>
            <a:ext cx="18288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a:off x="762000" y="4341812"/>
            <a:ext cx="403342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2362200" y="4114800"/>
            <a:ext cx="17526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Straight Arrow Connector 25"/>
          <p:cNvCxnSpPr/>
          <p:nvPr/>
        </p:nvCxnSpPr>
        <p:spPr>
          <a:xfrm rot="5400000">
            <a:off x="1791494" y="3391694"/>
            <a:ext cx="1446212"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27" name="Straight Arrow Connector 26"/>
          <p:cNvCxnSpPr/>
          <p:nvPr/>
        </p:nvCxnSpPr>
        <p:spPr>
          <a:xfrm rot="5400000">
            <a:off x="229394" y="3504406"/>
            <a:ext cx="1676400" cy="1588"/>
          </a:xfrm>
          <a:prstGeom prst="straightConnector1">
            <a:avLst/>
          </a:prstGeom>
          <a:ln>
            <a:solidFill>
              <a:schemeClr val="tx1"/>
            </a:solidFill>
            <a:headEnd type="arrow"/>
            <a:tailEnd type="arrow"/>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p:nvPr/>
        </p:nvCxnSpPr>
        <p:spPr>
          <a:xfrm>
            <a:off x="3886200" y="5829340"/>
            <a:ext cx="533400" cy="11624"/>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cxnSp>
        <p:nvCxnSpPr>
          <p:cNvPr id="37" name="Straight Arrow Connector 36"/>
          <p:cNvCxnSpPr/>
          <p:nvPr/>
        </p:nvCxnSpPr>
        <p:spPr>
          <a:xfrm>
            <a:off x="4566820" y="5828546"/>
            <a:ext cx="457200" cy="1588"/>
          </a:xfrm>
          <a:prstGeom prst="straightConnector1">
            <a:avLst/>
          </a:prstGeom>
          <a:ln>
            <a:headEnd type="arrow"/>
            <a:tailEnd type="arrow"/>
          </a:ln>
        </p:spPr>
        <p:style>
          <a:lnRef idx="3">
            <a:schemeClr val="accent1"/>
          </a:lnRef>
          <a:fillRef idx="0">
            <a:schemeClr val="accent1"/>
          </a:fillRef>
          <a:effectRef idx="2">
            <a:schemeClr val="accent1"/>
          </a:effectRef>
          <a:fontRef idx="minor">
            <a:schemeClr val="tx1"/>
          </a:fontRef>
        </p:style>
      </p:cxnSp>
      <p:sp>
        <p:nvSpPr>
          <p:cNvPr id="38" name="Rectangle 37"/>
          <p:cNvSpPr/>
          <p:nvPr/>
        </p:nvSpPr>
        <p:spPr>
          <a:xfrm>
            <a:off x="3810000" y="5267980"/>
            <a:ext cx="593695" cy="523220"/>
          </a:xfrm>
          <a:prstGeom prst="rect">
            <a:avLst/>
          </a:prstGeom>
        </p:spPr>
        <p:txBody>
          <a:bodyPr wrap="square">
            <a:spAutoFit/>
          </a:bodyPr>
          <a:lstStyle/>
          <a:p>
            <a:pPr algn="ctr"/>
            <a:r>
              <a:rPr lang="en-US" sz="1400" b="1" smtClean="0"/>
              <a:t>cell</a:t>
            </a:r>
          </a:p>
          <a:p>
            <a:pPr algn="ctr"/>
            <a:r>
              <a:rPr lang="en-US" sz="1400" b="1" smtClean="0"/>
              <a:t>8 - 9</a:t>
            </a:r>
            <a:endParaRPr lang="en-US" sz="1400" b="1"/>
          </a:p>
        </p:txBody>
      </p:sp>
      <p:sp>
        <p:nvSpPr>
          <p:cNvPr id="39" name="Rectangle 38"/>
          <p:cNvSpPr/>
          <p:nvPr/>
        </p:nvSpPr>
        <p:spPr>
          <a:xfrm>
            <a:off x="4572000" y="5267980"/>
            <a:ext cx="438366" cy="523220"/>
          </a:xfrm>
          <a:prstGeom prst="rect">
            <a:avLst/>
          </a:prstGeom>
        </p:spPr>
        <p:txBody>
          <a:bodyPr wrap="none">
            <a:spAutoFit/>
          </a:bodyPr>
          <a:lstStyle/>
          <a:p>
            <a:r>
              <a:rPr lang="en-US" sz="1400" b="1" smtClean="0"/>
              <a:t>cell</a:t>
            </a:r>
          </a:p>
          <a:p>
            <a:r>
              <a:rPr lang="en-US" sz="1400" b="1" smtClean="0"/>
              <a:t>11</a:t>
            </a:r>
            <a:endParaRPr lang="en-US" sz="1400" b="1"/>
          </a:p>
        </p:txBody>
      </p:sp>
      <p:sp>
        <p:nvSpPr>
          <p:cNvPr id="25"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10</a:t>
            </a:fld>
            <a:endParaRPr kumimoji="0" lang="en-US" sz="1800" b="0" i="0" u="none" strike="noStrike" kern="1200" cap="none" spc="0" normalizeH="0" baseline="0">
              <a:ln>
                <a:noFill/>
              </a:ln>
              <a:solidFill>
                <a:schemeClr val="tx1"/>
              </a:solidFill>
              <a:effectLst/>
              <a:uLnTx/>
              <a:uFillTx/>
              <a:latin typeface="+mn-lt"/>
              <a:ea typeface="+mn-ea"/>
              <a:cs typeface="+mn-cs"/>
            </a:endParaRPr>
          </a:p>
        </p:txBody>
      </p:sp>
      <p:sp>
        <p:nvSpPr>
          <p:cNvPr id="28"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smtClean="0">
                <a:ln>
                  <a:noFill/>
                </a:ln>
                <a:solidFill>
                  <a:schemeClr val="tx1"/>
                </a:solidFill>
                <a:effectLst/>
                <a:uLnTx/>
                <a:uFillTx/>
                <a:latin typeface="+mn-lt"/>
                <a:ea typeface="+mn-ea"/>
                <a:cs typeface="+mn-cs"/>
              </a:rPr>
              <a:t>14/06/11</a:t>
            </a:r>
            <a:endParaRPr kumimoji="0" lang="en-US" sz="1800" b="0" i="0" u="none" strike="noStrike" kern="1200" cap="none" spc="0" normalizeH="0" baseline="0">
              <a:ln>
                <a:noFill/>
              </a:ln>
              <a:solidFill>
                <a:schemeClr val="tx1"/>
              </a:solidFill>
              <a:effectLst/>
              <a:uLnTx/>
              <a:uFillTx/>
              <a:latin typeface="+mn-lt"/>
              <a:ea typeface="+mn-ea"/>
              <a:cs typeface="+mn-cs"/>
            </a:endParaRPr>
          </a:p>
        </p:txBody>
      </p:sp>
      <p:sp>
        <p:nvSpPr>
          <p:cNvPr id="29"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a:ln>
                <a:noFill/>
              </a:ln>
              <a:solidFill>
                <a:schemeClr val="tx1"/>
              </a:solidFill>
              <a:effectLst/>
              <a:uLnTx/>
              <a:uFillTx/>
              <a:latin typeface="+mn-lt"/>
              <a:ea typeface="+mn-ea"/>
              <a:cs typeface="+mn-cs"/>
            </a:endParaRPr>
          </a:p>
        </p:txBody>
      </p:sp>
      <p:sp>
        <p:nvSpPr>
          <p:cNvPr id="4" name="Title 3"/>
          <p:cNvSpPr>
            <a:spLocks noGrp="1"/>
          </p:cNvSpPr>
          <p:nvPr>
            <p:ph type="title"/>
          </p:nvPr>
        </p:nvSpPr>
        <p:spPr/>
        <p:txBody>
          <a:bodyPr/>
          <a:lstStyle/>
          <a:p>
            <a:r>
              <a:rPr lang="en-US" dirty="0" smtClean="0"/>
              <a:t>Losses in the DS and  BLM pattern</a:t>
            </a:r>
            <a:endParaRPr lang="en-US" dirty="0"/>
          </a:p>
        </p:txBody>
      </p:sp>
      <p:sp>
        <p:nvSpPr>
          <p:cNvPr id="44" name="Rectangle 43"/>
          <p:cNvSpPr/>
          <p:nvPr/>
        </p:nvSpPr>
        <p:spPr>
          <a:xfrm>
            <a:off x="838201" y="4628346"/>
            <a:ext cx="2743199" cy="954107"/>
          </a:xfrm>
          <a:prstGeom prst="rect">
            <a:avLst/>
          </a:prstGeom>
        </p:spPr>
        <p:txBody>
          <a:bodyPr wrap="square">
            <a:spAutoFit/>
          </a:bodyPr>
          <a:lstStyle/>
          <a:p>
            <a:r>
              <a:rPr lang="en-US" sz="1400" dirty="0" smtClean="0"/>
              <a:t>Loss rate assumptions:</a:t>
            </a:r>
          </a:p>
          <a:p>
            <a:pPr marL="180975" indent="-180975">
              <a:buFont typeface="Arial"/>
              <a:buChar char="•"/>
            </a:pPr>
            <a:r>
              <a:rPr lang="en-US" sz="1400" dirty="0">
                <a:solidFill>
                  <a:srgbClr val="0000FF"/>
                </a:solidFill>
              </a:rPr>
              <a:t>3.5 TeV: 9 10</a:t>
            </a:r>
            <a:r>
              <a:rPr lang="en-US" sz="1400" baseline="30000" dirty="0">
                <a:solidFill>
                  <a:srgbClr val="0000FF"/>
                </a:solidFill>
              </a:rPr>
              <a:t>11</a:t>
            </a:r>
            <a:r>
              <a:rPr lang="en-US" sz="1400" dirty="0">
                <a:solidFill>
                  <a:srgbClr val="0000FF"/>
                </a:solidFill>
              </a:rPr>
              <a:t> </a:t>
            </a:r>
            <a:r>
              <a:rPr lang="en-US" sz="1400" dirty="0" err="1">
                <a:solidFill>
                  <a:srgbClr val="0000FF"/>
                </a:solidFill>
              </a:rPr>
              <a:t>p/s</a:t>
            </a:r>
            <a:endParaRPr lang="en-US" sz="1400" dirty="0">
              <a:solidFill>
                <a:srgbClr val="0000FF"/>
              </a:solidFill>
            </a:endParaRPr>
          </a:p>
          <a:p>
            <a:pPr marL="180975" indent="-180975">
              <a:buFont typeface="Arial"/>
              <a:buChar char="•"/>
            </a:pPr>
            <a:r>
              <a:rPr lang="en-US" sz="1400" dirty="0">
                <a:solidFill>
                  <a:srgbClr val="800000"/>
                </a:solidFill>
              </a:rPr>
              <a:t>7 TeV:    4.3 10</a:t>
            </a:r>
            <a:r>
              <a:rPr lang="en-US" sz="1400" baseline="30000" dirty="0">
                <a:solidFill>
                  <a:srgbClr val="800000"/>
                </a:solidFill>
              </a:rPr>
              <a:t>11</a:t>
            </a:r>
            <a:r>
              <a:rPr lang="en-US" sz="1400" dirty="0">
                <a:solidFill>
                  <a:srgbClr val="800000"/>
                </a:solidFill>
              </a:rPr>
              <a:t> </a:t>
            </a:r>
            <a:r>
              <a:rPr lang="en-US" sz="1400" dirty="0" err="1">
                <a:solidFill>
                  <a:srgbClr val="800000"/>
                </a:solidFill>
              </a:rPr>
              <a:t>p/s</a:t>
            </a:r>
            <a:r>
              <a:rPr lang="en-US" sz="1400" dirty="0">
                <a:solidFill>
                  <a:srgbClr val="800000"/>
                </a:solidFill>
              </a:rPr>
              <a:t> (0.2h beam lifetime, nominal intensity)</a:t>
            </a:r>
          </a:p>
          <a:p>
            <a:endParaRPr lang="en-US" sz="1400" dirty="0" smtClean="0"/>
          </a:p>
        </p:txBody>
      </p:sp>
      <p:sp>
        <p:nvSpPr>
          <p:cNvPr id="45" name="Rectangle 44"/>
          <p:cNvSpPr/>
          <p:nvPr/>
        </p:nvSpPr>
        <p:spPr>
          <a:xfrm>
            <a:off x="1118980" y="4070960"/>
            <a:ext cx="2429220" cy="307777"/>
          </a:xfrm>
          <a:prstGeom prst="rect">
            <a:avLst/>
          </a:prstGeom>
        </p:spPr>
        <p:txBody>
          <a:bodyPr wrap="none">
            <a:spAutoFit/>
          </a:bodyPr>
          <a:lstStyle/>
          <a:p>
            <a:r>
              <a:rPr lang="en-US" sz="1400" smtClean="0"/>
              <a:t>Ratio (Fluka) LSS/Q11 ≈ 1.5 10</a:t>
            </a:r>
            <a:r>
              <a:rPr lang="en-US" sz="1400" baseline="30000" smtClean="0"/>
              <a:t>4</a:t>
            </a:r>
            <a:endParaRPr lang="en-US" sz="1400" baseline="30000"/>
          </a:p>
        </p:txBody>
      </p:sp>
      <p:sp>
        <p:nvSpPr>
          <p:cNvPr id="46" name="Rectangle 45"/>
          <p:cNvSpPr/>
          <p:nvPr/>
        </p:nvSpPr>
        <p:spPr>
          <a:xfrm>
            <a:off x="2590800" y="3807023"/>
            <a:ext cx="2339102" cy="307777"/>
          </a:xfrm>
          <a:prstGeom prst="rect">
            <a:avLst/>
          </a:prstGeom>
        </p:spPr>
        <p:txBody>
          <a:bodyPr wrap="none">
            <a:spAutoFit/>
          </a:bodyPr>
          <a:lstStyle/>
          <a:p>
            <a:r>
              <a:rPr lang="en-US" sz="1400" smtClean="0"/>
              <a:t>Ratio (Fluka) LSS/Q8 ≈ 0.6 10</a:t>
            </a:r>
            <a:r>
              <a:rPr lang="en-US" sz="1400" baseline="30000" smtClean="0"/>
              <a:t>4</a:t>
            </a:r>
            <a:endParaRPr lang="en-US" sz="1400" baseline="30000"/>
          </a:p>
        </p:txBody>
      </p:sp>
      <p:graphicFrame>
        <p:nvGraphicFramePr>
          <p:cNvPr id="48" name="Table 47"/>
          <p:cNvGraphicFramePr>
            <a:graphicFrameLocks noGrp="1"/>
          </p:cNvGraphicFramePr>
          <p:nvPr/>
        </p:nvGraphicFramePr>
        <p:xfrm>
          <a:off x="5812286" y="3657600"/>
          <a:ext cx="3179314" cy="1275080"/>
        </p:xfrm>
        <a:graphic>
          <a:graphicData uri="http://schemas.openxmlformats.org/drawingml/2006/table">
            <a:tbl>
              <a:tblPr firstRow="1" bandRow="1">
                <a:tableStyleId>{5C22544A-7EE6-4342-B048-85BDC9FD1C3A}</a:tableStyleId>
              </a:tblPr>
              <a:tblGrid>
                <a:gridCol w="1059771"/>
                <a:gridCol w="1017624"/>
                <a:gridCol w="1101919"/>
              </a:tblGrid>
              <a:tr h="154782">
                <a:tc>
                  <a:txBody>
                    <a:bodyPr/>
                    <a:lstStyle/>
                    <a:p>
                      <a:r>
                        <a:rPr lang="en-US" sz="1400"/>
                        <a:t>BLM signal</a:t>
                      </a:r>
                      <a:r>
                        <a:rPr lang="en-US" sz="1400" baseline="0"/>
                        <a:t> Ratio</a:t>
                      </a:r>
                      <a:endParaRPr lang="en-US" sz="1400"/>
                    </a:p>
                  </a:txBody>
                  <a:tcPr/>
                </a:tc>
                <a:tc>
                  <a:txBody>
                    <a:bodyPr/>
                    <a:lstStyle/>
                    <a:p>
                      <a:r>
                        <a:rPr lang="en-US" sz="1400"/>
                        <a:t>MD 8</a:t>
                      </a:r>
                      <a:r>
                        <a:rPr lang="en-US" sz="1400" baseline="30000"/>
                        <a:t>th</a:t>
                      </a:r>
                      <a:r>
                        <a:rPr lang="en-US" sz="1400"/>
                        <a:t>/9</a:t>
                      </a:r>
                      <a:r>
                        <a:rPr lang="en-US" sz="1400" baseline="30000"/>
                        <a:t>th</a:t>
                      </a:r>
                      <a:r>
                        <a:rPr lang="en-US" sz="1400"/>
                        <a:t> May '11</a:t>
                      </a:r>
                    </a:p>
                  </a:txBody>
                  <a:tcPr/>
                </a:tc>
                <a:tc>
                  <a:txBody>
                    <a:bodyPr/>
                    <a:lstStyle/>
                    <a:p>
                      <a:r>
                        <a:rPr lang="en-US" sz="1400"/>
                        <a:t>Fluka</a:t>
                      </a:r>
                      <a:r>
                        <a:rPr lang="en-US" sz="1400" baseline="0"/>
                        <a:t> Calculations</a:t>
                      </a:r>
                      <a:endParaRPr lang="en-US" sz="1400"/>
                    </a:p>
                  </a:txBody>
                  <a:tcPr/>
                </a:tc>
              </a:tr>
              <a:tr h="370840">
                <a:tc>
                  <a:txBody>
                    <a:bodyPr/>
                    <a:lstStyle/>
                    <a:p>
                      <a:r>
                        <a:rPr lang="en-US" sz="1400">
                          <a:solidFill>
                            <a:srgbClr val="008000"/>
                          </a:solidFill>
                        </a:rPr>
                        <a:t>LSS/Q11</a:t>
                      </a:r>
                    </a:p>
                  </a:txBody>
                  <a:tcPr/>
                </a:tc>
                <a:tc>
                  <a:txBody>
                    <a:bodyPr/>
                    <a:lstStyle/>
                    <a:p>
                      <a:r>
                        <a:rPr lang="en-US" sz="1400">
                          <a:solidFill>
                            <a:srgbClr val="008000"/>
                          </a:solidFill>
                        </a:rPr>
                        <a:t>1.44 10</a:t>
                      </a:r>
                      <a:r>
                        <a:rPr lang="en-US" sz="1400" baseline="30000">
                          <a:solidFill>
                            <a:srgbClr val="008000"/>
                          </a:solidFill>
                        </a:rPr>
                        <a:t>4</a:t>
                      </a:r>
                    </a:p>
                  </a:txBody>
                  <a:tcPr/>
                </a:tc>
                <a:tc>
                  <a:txBody>
                    <a:bodyPr/>
                    <a:lstStyle/>
                    <a:p>
                      <a:r>
                        <a:rPr lang="en-US" sz="1400">
                          <a:solidFill>
                            <a:srgbClr val="008000"/>
                          </a:solidFill>
                        </a:rPr>
                        <a:t>1.5 10</a:t>
                      </a:r>
                      <a:r>
                        <a:rPr lang="en-US" sz="1400" baseline="30000">
                          <a:solidFill>
                            <a:srgbClr val="008000"/>
                          </a:solidFill>
                        </a:rPr>
                        <a:t>4</a:t>
                      </a:r>
                    </a:p>
                    <a:p>
                      <a:endParaRPr lang="en-US" sz="1400">
                        <a:solidFill>
                          <a:srgbClr val="008000"/>
                        </a:solidFill>
                      </a:endParaRPr>
                    </a:p>
                  </a:txBody>
                  <a:tcPr/>
                </a:tc>
              </a:tr>
              <a:tr h="370840">
                <a:tc>
                  <a:txBody>
                    <a:bodyPr/>
                    <a:lstStyle/>
                    <a:p>
                      <a:r>
                        <a:rPr lang="en-US" sz="1400">
                          <a:solidFill>
                            <a:srgbClr val="800000"/>
                          </a:solidFill>
                        </a:rPr>
                        <a:t>LSS/Q8</a:t>
                      </a:r>
                    </a:p>
                  </a:txBody>
                  <a:tcPr/>
                </a:tc>
                <a:tc>
                  <a:txBody>
                    <a:bodyPr/>
                    <a:lstStyle/>
                    <a:p>
                      <a:r>
                        <a:rPr lang="en-US" sz="1400">
                          <a:solidFill>
                            <a:srgbClr val="800000"/>
                          </a:solidFill>
                        </a:rPr>
                        <a:t>1.5 10</a:t>
                      </a:r>
                      <a:r>
                        <a:rPr lang="en-US" sz="1400" baseline="30000">
                          <a:solidFill>
                            <a:srgbClr val="800000"/>
                          </a:solidFill>
                        </a:rPr>
                        <a:t>3</a:t>
                      </a:r>
                    </a:p>
                  </a:txBody>
                  <a:tcPr/>
                </a:tc>
                <a:tc>
                  <a:txBody>
                    <a:bodyPr/>
                    <a:lstStyle/>
                    <a:p>
                      <a:r>
                        <a:rPr lang="en-US" sz="1400" dirty="0">
                          <a:solidFill>
                            <a:srgbClr val="800000"/>
                          </a:solidFill>
                        </a:rPr>
                        <a:t>6.0 10</a:t>
                      </a:r>
                      <a:r>
                        <a:rPr lang="en-US" sz="1400" baseline="30000" dirty="0">
                          <a:solidFill>
                            <a:srgbClr val="800000"/>
                          </a:solidFill>
                        </a:rPr>
                        <a:t>3</a:t>
                      </a:r>
                    </a:p>
                    <a:p>
                      <a:endParaRPr lang="en-US" sz="1400" dirty="0">
                        <a:solidFill>
                          <a:srgbClr val="800000"/>
                        </a:solidFill>
                      </a:endParaRPr>
                    </a:p>
                  </a:txBody>
                  <a:tcPr/>
                </a:tc>
              </a:tr>
            </a:tbl>
          </a:graphicData>
        </a:graphic>
      </p:graphicFrame>
      <p:sp>
        <p:nvSpPr>
          <p:cNvPr id="49" name="Rectangle 48"/>
          <p:cNvSpPr/>
          <p:nvPr/>
        </p:nvSpPr>
        <p:spPr>
          <a:xfrm>
            <a:off x="152400" y="962561"/>
            <a:ext cx="4877594" cy="1323439"/>
          </a:xfrm>
          <a:prstGeom prst="rect">
            <a:avLst/>
          </a:prstGeom>
        </p:spPr>
        <p:txBody>
          <a:bodyPr wrap="square">
            <a:spAutoFit/>
          </a:bodyPr>
          <a:lstStyle/>
          <a:p>
            <a:pPr algn="just">
              <a:buNone/>
            </a:pPr>
            <a:r>
              <a:rPr lang="en-US" sz="1600" smtClean="0"/>
              <a:t>Preliminary comparison (only local proton power deposition) between BLM pattern and Fluka calculation. </a:t>
            </a:r>
          </a:p>
          <a:p>
            <a:pPr marL="182563" indent="-182563" algn="just">
              <a:buFont typeface="Arial"/>
              <a:buChar char="•"/>
            </a:pPr>
            <a:r>
              <a:rPr lang="en-US" sz="1600" smtClean="0"/>
              <a:t>MD was on B2 (IR7 left) while we had loss maps only for B1 (IR7 right) =&gt; Possible issues with asymmetry in BLM positions.</a:t>
            </a:r>
          </a:p>
        </p:txBody>
      </p:sp>
      <p:sp>
        <p:nvSpPr>
          <p:cNvPr id="50" name="Rectangle 49"/>
          <p:cNvSpPr/>
          <p:nvPr/>
        </p:nvSpPr>
        <p:spPr>
          <a:xfrm>
            <a:off x="5662246" y="4953000"/>
            <a:ext cx="3481754" cy="1569660"/>
          </a:xfrm>
          <a:prstGeom prst="rect">
            <a:avLst/>
          </a:prstGeom>
        </p:spPr>
        <p:txBody>
          <a:bodyPr wrap="square">
            <a:spAutoFit/>
          </a:bodyPr>
          <a:lstStyle/>
          <a:p>
            <a:pPr algn="just">
              <a:buNone/>
            </a:pPr>
            <a:r>
              <a:rPr lang="en-US" sz="1600" dirty="0" smtClean="0"/>
              <a:t>The difference for Q8 is explained</a:t>
            </a:r>
            <a:r>
              <a:rPr lang="en-US" sz="1600" dirty="0" smtClean="0"/>
              <a:t> by the asymmetry of the BLM position and by </a:t>
            </a:r>
            <a:r>
              <a:rPr lang="en-US" sz="1600" dirty="0" smtClean="0"/>
              <a:t>the secondary particles leaking from the LSS (not considered in this preliminary results because of the short timescale of the simulation) </a:t>
            </a:r>
          </a:p>
        </p:txBody>
      </p:sp>
      <p:sp>
        <p:nvSpPr>
          <p:cNvPr id="51" name="Rectangle 50"/>
          <p:cNvSpPr/>
          <p:nvPr/>
        </p:nvSpPr>
        <p:spPr>
          <a:xfrm>
            <a:off x="6441931" y="1711306"/>
            <a:ext cx="1787669" cy="261610"/>
          </a:xfrm>
          <a:prstGeom prst="rect">
            <a:avLst/>
          </a:prstGeom>
          <a:noFill/>
        </p:spPr>
        <p:txBody>
          <a:bodyPr wrap="square">
            <a:spAutoFit/>
          </a:bodyPr>
          <a:lstStyle/>
          <a:p>
            <a:r>
              <a:rPr lang="en-US" sz="1100" smtClean="0"/>
              <a:t>Ratio (MD) LSS/Q8 ≈ 1.5 10</a:t>
            </a:r>
            <a:r>
              <a:rPr lang="en-US" sz="1100" baseline="30000" smtClean="0"/>
              <a:t>3</a:t>
            </a:r>
            <a:endParaRPr lang="en-US" sz="1100" baseline="30000"/>
          </a:p>
        </p:txBody>
      </p:sp>
      <p:sp>
        <p:nvSpPr>
          <p:cNvPr id="52" name="Rectangle 51"/>
          <p:cNvSpPr/>
          <p:nvPr/>
        </p:nvSpPr>
        <p:spPr>
          <a:xfrm>
            <a:off x="6096000" y="2320906"/>
            <a:ext cx="1981200" cy="261610"/>
          </a:xfrm>
          <a:prstGeom prst="rect">
            <a:avLst/>
          </a:prstGeom>
          <a:solidFill>
            <a:srgbClr val="FFFFFF"/>
          </a:solidFill>
        </p:spPr>
        <p:txBody>
          <a:bodyPr wrap="square">
            <a:spAutoFit/>
          </a:bodyPr>
          <a:lstStyle/>
          <a:p>
            <a:r>
              <a:rPr lang="en-US" sz="1100" smtClean="0"/>
              <a:t>Ratio (MD) LSS/Q11 ≈ 1.44 10</a:t>
            </a:r>
            <a:r>
              <a:rPr lang="en-US" sz="1100" baseline="30000" smtClean="0"/>
              <a:t>4</a:t>
            </a:r>
            <a:endParaRPr lang="en-US" sz="1100" baseline="3000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Conclusion</a:t>
            </a:r>
            <a:endParaRPr lang="en-US" b="1" dirty="0"/>
          </a:p>
        </p:txBody>
      </p:sp>
      <p:sp>
        <p:nvSpPr>
          <p:cNvPr id="8"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11</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 name="Content Placeholder 2"/>
          <p:cNvSpPr>
            <a:spLocks noGrp="1"/>
          </p:cNvSpPr>
          <p:nvPr>
            <p:ph idx="1"/>
          </p:nvPr>
        </p:nvSpPr>
        <p:spPr>
          <a:xfrm>
            <a:off x="457200" y="1066800"/>
            <a:ext cx="8229600" cy="5029200"/>
          </a:xfrm>
        </p:spPr>
        <p:txBody>
          <a:bodyPr/>
          <a:lstStyle/>
          <a:p>
            <a:pPr marL="182563" indent="-182563" algn="just"/>
            <a:r>
              <a:rPr lang="en-US" sz="2400" dirty="0" smtClean="0"/>
              <a:t>We recall the results of the DS-collimator simulation for the IR7 case. The addition of the </a:t>
            </a:r>
            <a:r>
              <a:rPr lang="en-US" sz="2400" dirty="0" err="1" smtClean="0"/>
              <a:t>TCLDs</a:t>
            </a:r>
            <a:r>
              <a:rPr lang="en-US" sz="2400" dirty="0" smtClean="0"/>
              <a:t> is expected to decrease the predicted peak power in the superconducting coils of the DS magnets up to a factor of 15 (1m tungsten jaws).</a:t>
            </a:r>
          </a:p>
          <a:p>
            <a:pPr marL="182563" indent="-182563" algn="just"/>
            <a:r>
              <a:rPr lang="en-US" sz="2400" dirty="0" smtClean="0"/>
              <a:t>Peak power is below (but not far from) the quench limit. The 1.5 factor for the ultimate intensity does not change the picture.</a:t>
            </a:r>
          </a:p>
          <a:p>
            <a:pPr marL="182563" indent="-182563" algn="just"/>
            <a:r>
              <a:rPr lang="en-US" sz="2400" dirty="0" smtClean="0"/>
              <a:t>Few consideration about the May 8th/9th MD:</a:t>
            </a:r>
          </a:p>
          <a:p>
            <a:pPr marL="582613" lvl="1" indent="-182563" algn="just"/>
            <a:r>
              <a:rPr lang="en-US" sz="2000" dirty="0" smtClean="0"/>
              <a:t>Simulated peak power in the elements of cell 8-9 and cell 11 were below the quenching limits for the MD at 3.5 TeV and for the 0.2h scenario at 7 TeV;</a:t>
            </a:r>
          </a:p>
          <a:p>
            <a:pPr marL="582613" lvl="1" indent="-182563" algn="just"/>
            <a:r>
              <a:rPr lang="en-US" sz="2000" dirty="0" smtClean="0"/>
              <a:t>Preliminary comparison of the BLM loss pattern with the one measured in the MD. </a:t>
            </a:r>
            <a:endParaRPr lang="en-US" sz="1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4638"/>
            <a:ext cx="8229600" cy="6126162"/>
          </a:xfrm>
        </p:spPr>
        <p:txBody>
          <a:bodyPr anchor="ctr"/>
          <a:lstStyle/>
          <a:p>
            <a:r>
              <a:rPr lang="en-US" sz="8000" dirty="0" smtClean="0"/>
              <a:t>BACKUP</a:t>
            </a:r>
            <a:br>
              <a:rPr lang="en-US" sz="8000" dirty="0" smtClean="0"/>
            </a:br>
            <a:r>
              <a:rPr lang="en-US" sz="8000" dirty="0" smtClean="0"/>
              <a:t> SLIDES</a:t>
            </a:r>
            <a:endParaRPr lang="en-US" sz="8000" dirty="0"/>
          </a:p>
        </p:txBody>
      </p:sp>
      <p:sp>
        <p:nvSpPr>
          <p:cNvPr id="8"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9"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0"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Dose on the tunnel floor</a:t>
            </a:r>
            <a:endParaRPr lang="en-US" dirty="0"/>
          </a:p>
        </p:txBody>
      </p:sp>
      <p:pic>
        <p:nvPicPr>
          <p:cNvPr id="5" name="Content Placeholder 4" descr="DoseUnderTheCryostat.png"/>
          <p:cNvPicPr>
            <a:picLocks noGrp="1" noChangeAspect="1"/>
          </p:cNvPicPr>
          <p:nvPr>
            <p:ph idx="1"/>
          </p:nvPr>
        </p:nvPicPr>
        <p:blipFill>
          <a:blip r:embed="rId2"/>
          <a:stretch>
            <a:fillRect/>
          </a:stretch>
        </p:blipFill>
        <p:spPr>
          <a:xfrm>
            <a:off x="457201" y="1005841"/>
            <a:ext cx="7620000" cy="5334000"/>
          </a:xfrm>
        </p:spPr>
      </p:pic>
      <p:sp>
        <p:nvSpPr>
          <p:cNvPr id="4" name="Rectangle 3"/>
          <p:cNvSpPr/>
          <p:nvPr/>
        </p:nvSpPr>
        <p:spPr>
          <a:xfrm>
            <a:off x="0" y="0"/>
            <a:ext cx="6083717" cy="400110"/>
          </a:xfrm>
          <a:prstGeom prst="rect">
            <a:avLst/>
          </a:prstGeom>
        </p:spPr>
        <p:txBody>
          <a:bodyPr wrap="none">
            <a:spAutoFit/>
          </a:bodyPr>
          <a:lstStyle/>
          <a:p>
            <a:r>
              <a:rPr lang="en-US" sz="2000" b="1" dirty="0" smtClean="0"/>
              <a:t>Peak power deposition on the superconductive BB links </a:t>
            </a:r>
            <a:endParaRPr lang="en-US" sz="2000" b="1" dirty="0"/>
          </a:p>
        </p:txBody>
      </p:sp>
      <p:sp>
        <p:nvSpPr>
          <p:cNvPr id="6" name="Rectangle 5"/>
          <p:cNvSpPr/>
          <p:nvPr/>
        </p:nvSpPr>
        <p:spPr>
          <a:xfrm>
            <a:off x="4648201" y="4800600"/>
            <a:ext cx="3124199" cy="707886"/>
          </a:xfrm>
          <a:prstGeom prst="rect">
            <a:avLst/>
          </a:prstGeom>
        </p:spPr>
        <p:txBody>
          <a:bodyPr wrap="square">
            <a:spAutoFit/>
          </a:bodyPr>
          <a:lstStyle/>
          <a:p>
            <a:r>
              <a:rPr lang="en-US" sz="2000" b="1" dirty="0" smtClean="0"/>
              <a:t>Information needed for the relocation of the QPS</a:t>
            </a:r>
            <a:endParaRPr lang="en-US" sz="2000" b="1" dirty="0"/>
          </a:p>
        </p:txBody>
      </p:sp>
      <p:cxnSp>
        <p:nvCxnSpPr>
          <p:cNvPr id="11" name="Straight Connector 10"/>
          <p:cNvCxnSpPr/>
          <p:nvPr/>
        </p:nvCxnSpPr>
        <p:spPr>
          <a:xfrm rot="5400000" flipH="1" flipV="1">
            <a:off x="1981200" y="3657600"/>
            <a:ext cx="3810000" cy="1588"/>
          </a:xfrm>
          <a:prstGeom prst="line">
            <a:avLst/>
          </a:prstGeom>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rot="10800000">
            <a:off x="3200400" y="2438400"/>
            <a:ext cx="685006"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2324895" y="1730514"/>
            <a:ext cx="1560511" cy="707886"/>
          </a:xfrm>
          <a:prstGeom prst="rect">
            <a:avLst/>
          </a:prstGeom>
        </p:spPr>
        <p:txBody>
          <a:bodyPr wrap="square">
            <a:spAutoFit/>
          </a:bodyPr>
          <a:lstStyle/>
          <a:p>
            <a:pPr algn="r"/>
            <a:r>
              <a:rPr lang="en-US" sz="2000" b="1" dirty="0" smtClean="0"/>
              <a:t>QPS possible</a:t>
            </a:r>
          </a:p>
          <a:p>
            <a:pPr algn="r"/>
            <a:r>
              <a:rPr lang="en-US" sz="2000" b="1" dirty="0" smtClean="0"/>
              <a:t> locations</a:t>
            </a:r>
            <a:endParaRPr lang="en-US" sz="2000" b="1" dirty="0"/>
          </a:p>
        </p:txBody>
      </p:sp>
      <p:sp>
        <p:nvSpPr>
          <p:cNvPr id="12"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13</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TCLD model in the IR3 layout</a:t>
            </a:r>
            <a:endParaRPr lang="en-US" dirty="0"/>
          </a:p>
        </p:txBody>
      </p:sp>
      <p:sp>
        <p:nvSpPr>
          <p:cNvPr id="3" name="Content Placeholder 2"/>
          <p:cNvSpPr>
            <a:spLocks noGrp="1"/>
          </p:cNvSpPr>
          <p:nvPr>
            <p:ph idx="1"/>
          </p:nvPr>
        </p:nvSpPr>
        <p:spPr>
          <a:xfrm>
            <a:off x="0" y="2590800"/>
            <a:ext cx="3657600" cy="3849469"/>
          </a:xfrm>
        </p:spPr>
        <p:txBody>
          <a:bodyPr/>
          <a:lstStyle/>
          <a:p>
            <a:pPr marL="182563" indent="-182563" algn="just"/>
            <a:r>
              <a:rPr lang="en-US" sz="1800" dirty="0" smtClean="0"/>
              <a:t>The new DS-collimator optics (IR3)  layout for the was implemented</a:t>
            </a:r>
          </a:p>
          <a:p>
            <a:pPr marL="182563" indent="-182563" algn="just"/>
            <a:r>
              <a:rPr lang="en-US" sz="1800" dirty="0" smtClean="0"/>
              <a:t>The TLCD FLUKA model includes the BB rerouting in the cryogenic bypass (very close to Beam Pipe);</a:t>
            </a:r>
          </a:p>
          <a:p>
            <a:pPr marL="182563" indent="-182563" algn="just"/>
            <a:r>
              <a:rPr lang="en-US" sz="1800" dirty="0" smtClean="0"/>
              <a:t>Implement a virtual BB rerouting in front of the MQ downstream the TCLD collimator;</a:t>
            </a:r>
          </a:p>
          <a:p>
            <a:pPr marL="182563" indent="-182563" algn="just"/>
            <a:r>
              <a:rPr lang="en-US" sz="1800" dirty="0" smtClean="0"/>
              <a:t>TLCD Collimators opened at 15 sigma;</a:t>
            </a:r>
          </a:p>
          <a:p>
            <a:pPr marL="182563" indent="-182563" algn="just"/>
            <a:r>
              <a:rPr lang="en-US" sz="1800" dirty="0" smtClean="0"/>
              <a:t>Two loss maps corresponding to the interaction of the horizontal and vertical primary collimators; </a:t>
            </a:r>
            <a:endParaRPr lang="en-US" sz="1800" dirty="0"/>
          </a:p>
        </p:txBody>
      </p:sp>
      <p:sp>
        <p:nvSpPr>
          <p:cNvPr id="4" name="Rectangle 3"/>
          <p:cNvSpPr/>
          <p:nvPr/>
        </p:nvSpPr>
        <p:spPr>
          <a:xfrm>
            <a:off x="0" y="0"/>
            <a:ext cx="6083717" cy="400110"/>
          </a:xfrm>
          <a:prstGeom prst="rect">
            <a:avLst/>
          </a:prstGeom>
        </p:spPr>
        <p:txBody>
          <a:bodyPr wrap="none">
            <a:spAutoFit/>
          </a:bodyPr>
          <a:lstStyle/>
          <a:p>
            <a:r>
              <a:rPr lang="en-US" sz="2000" b="1" dirty="0" smtClean="0"/>
              <a:t>Peak power deposition on the superconductive BB links </a:t>
            </a:r>
            <a:endParaRPr lang="en-US" sz="2000" b="1" dirty="0"/>
          </a:p>
        </p:txBody>
      </p:sp>
      <p:pic>
        <p:nvPicPr>
          <p:cNvPr id="5" name="Picture 4" descr="3D_lyras.png"/>
          <p:cNvPicPr>
            <a:picLocks noChangeAspect="1"/>
          </p:cNvPicPr>
          <p:nvPr/>
        </p:nvPicPr>
        <p:blipFill>
          <a:blip r:embed="rId2"/>
          <a:srcRect l="16327" r="12245"/>
          <a:stretch>
            <a:fillRect/>
          </a:stretch>
        </p:blipFill>
        <p:spPr>
          <a:xfrm>
            <a:off x="3657600" y="2667000"/>
            <a:ext cx="3352800" cy="3008924"/>
          </a:xfrm>
          <a:prstGeom prst="rect">
            <a:avLst/>
          </a:prstGeom>
        </p:spPr>
      </p:pic>
      <p:pic>
        <p:nvPicPr>
          <p:cNvPr id="6" name="Picture 5" descr="Lyra_Area.png"/>
          <p:cNvPicPr>
            <a:picLocks noChangeAspect="1"/>
          </p:cNvPicPr>
          <p:nvPr/>
        </p:nvPicPr>
        <p:blipFill>
          <a:blip r:embed="rId3"/>
          <a:srcRect l="8989" r="17615"/>
          <a:stretch>
            <a:fillRect/>
          </a:stretch>
        </p:blipFill>
        <p:spPr>
          <a:xfrm>
            <a:off x="7162800" y="2667000"/>
            <a:ext cx="1905000" cy="2997200"/>
          </a:xfrm>
          <a:prstGeom prst="rect">
            <a:avLst/>
          </a:prstGeom>
        </p:spPr>
      </p:pic>
      <p:grpSp>
        <p:nvGrpSpPr>
          <p:cNvPr id="48" name="Group 47"/>
          <p:cNvGrpSpPr/>
          <p:nvPr/>
        </p:nvGrpSpPr>
        <p:grpSpPr>
          <a:xfrm>
            <a:off x="0" y="914400"/>
            <a:ext cx="9144000" cy="1636931"/>
            <a:chOff x="0" y="914400"/>
            <a:chExt cx="9144000" cy="1636931"/>
          </a:xfrm>
        </p:grpSpPr>
        <p:pic>
          <p:nvPicPr>
            <p:cNvPr id="8" name="Picture 7" descr="TopView_IR3.png"/>
            <p:cNvPicPr>
              <a:picLocks noChangeAspect="1"/>
            </p:cNvPicPr>
            <p:nvPr/>
          </p:nvPicPr>
          <p:blipFill>
            <a:blip r:embed="rId4"/>
            <a:srcRect t="33793" b="58104"/>
            <a:stretch>
              <a:fillRect/>
            </a:stretch>
          </p:blipFill>
          <p:spPr>
            <a:xfrm>
              <a:off x="0" y="1447800"/>
              <a:ext cx="9144000" cy="457200"/>
            </a:xfrm>
            <a:prstGeom prst="rect">
              <a:avLst/>
            </a:prstGeom>
          </p:spPr>
        </p:pic>
        <p:sp>
          <p:nvSpPr>
            <p:cNvPr id="9" name="Rectangle 8"/>
            <p:cNvSpPr/>
            <p:nvPr/>
          </p:nvSpPr>
          <p:spPr>
            <a:xfrm>
              <a:off x="3124200" y="914400"/>
              <a:ext cx="2083961" cy="369332"/>
            </a:xfrm>
            <a:prstGeom prst="rect">
              <a:avLst/>
            </a:prstGeom>
          </p:spPr>
          <p:txBody>
            <a:bodyPr wrap="none">
              <a:spAutoFit/>
            </a:bodyPr>
            <a:lstStyle/>
            <a:p>
              <a:r>
                <a:rPr lang="en-US" dirty="0" smtClean="0"/>
                <a:t>Portion of the DS.R3</a:t>
              </a:r>
              <a:endParaRPr lang="en-US" dirty="0"/>
            </a:p>
          </p:txBody>
        </p:sp>
        <p:sp>
          <p:nvSpPr>
            <p:cNvPr id="10" name="Rectangle 9"/>
            <p:cNvSpPr/>
            <p:nvPr/>
          </p:nvSpPr>
          <p:spPr>
            <a:xfrm>
              <a:off x="76200" y="1154668"/>
              <a:ext cx="813043" cy="369332"/>
            </a:xfrm>
            <a:prstGeom prst="rect">
              <a:avLst/>
            </a:prstGeom>
          </p:spPr>
          <p:txBody>
            <a:bodyPr wrap="none">
              <a:spAutoFit/>
            </a:bodyPr>
            <a:lstStyle/>
            <a:p>
              <a:r>
                <a:rPr lang="en-US" dirty="0" smtClean="0"/>
                <a:t>MB.B8</a:t>
              </a:r>
              <a:endParaRPr lang="en-US" dirty="0"/>
            </a:p>
          </p:txBody>
        </p:sp>
        <p:sp>
          <p:nvSpPr>
            <p:cNvPr id="12" name="Rectangle 11"/>
            <p:cNvSpPr/>
            <p:nvPr/>
          </p:nvSpPr>
          <p:spPr>
            <a:xfrm>
              <a:off x="1219200" y="1143000"/>
              <a:ext cx="712605" cy="369332"/>
            </a:xfrm>
            <a:prstGeom prst="rect">
              <a:avLst/>
            </a:prstGeom>
          </p:spPr>
          <p:txBody>
            <a:bodyPr wrap="none">
              <a:spAutoFit/>
            </a:bodyPr>
            <a:lstStyle/>
            <a:p>
              <a:r>
                <a:rPr lang="en-US" dirty="0" smtClean="0"/>
                <a:t>MQ.8</a:t>
              </a:r>
              <a:endParaRPr lang="en-US" dirty="0"/>
            </a:p>
          </p:txBody>
        </p:sp>
        <p:sp>
          <p:nvSpPr>
            <p:cNvPr id="13" name="Rectangle 12"/>
            <p:cNvSpPr/>
            <p:nvPr/>
          </p:nvSpPr>
          <p:spPr>
            <a:xfrm>
              <a:off x="2286000" y="1143000"/>
              <a:ext cx="817764" cy="369332"/>
            </a:xfrm>
            <a:prstGeom prst="rect">
              <a:avLst/>
            </a:prstGeom>
          </p:spPr>
          <p:txBody>
            <a:bodyPr wrap="none">
              <a:spAutoFit/>
            </a:bodyPr>
            <a:lstStyle/>
            <a:p>
              <a:r>
                <a:rPr lang="en-US" dirty="0" smtClean="0"/>
                <a:t>MB.A9</a:t>
              </a:r>
              <a:endParaRPr lang="en-US" dirty="0"/>
            </a:p>
          </p:txBody>
        </p:sp>
        <p:sp>
          <p:nvSpPr>
            <p:cNvPr id="14" name="Rectangle 13"/>
            <p:cNvSpPr/>
            <p:nvPr/>
          </p:nvSpPr>
          <p:spPr>
            <a:xfrm>
              <a:off x="3554595" y="1143000"/>
              <a:ext cx="682849" cy="369332"/>
            </a:xfrm>
            <a:prstGeom prst="rect">
              <a:avLst/>
            </a:prstGeom>
          </p:spPr>
          <p:txBody>
            <a:bodyPr wrap="none">
              <a:spAutoFit/>
            </a:bodyPr>
            <a:lstStyle/>
            <a:p>
              <a:r>
                <a:rPr lang="en-US" dirty="0" smtClean="0"/>
                <a:t>MB.9</a:t>
              </a:r>
              <a:endParaRPr lang="en-US" dirty="0"/>
            </a:p>
          </p:txBody>
        </p:sp>
        <p:sp>
          <p:nvSpPr>
            <p:cNvPr id="15" name="Rectangle 14"/>
            <p:cNvSpPr/>
            <p:nvPr/>
          </p:nvSpPr>
          <p:spPr>
            <a:xfrm>
              <a:off x="4468995" y="1154668"/>
              <a:ext cx="712605" cy="369332"/>
            </a:xfrm>
            <a:prstGeom prst="rect">
              <a:avLst/>
            </a:prstGeom>
          </p:spPr>
          <p:txBody>
            <a:bodyPr wrap="none">
              <a:spAutoFit/>
            </a:bodyPr>
            <a:lstStyle/>
            <a:p>
              <a:r>
                <a:rPr lang="en-US" dirty="0" smtClean="0"/>
                <a:t>MQ.9</a:t>
              </a:r>
              <a:endParaRPr lang="en-US" dirty="0"/>
            </a:p>
          </p:txBody>
        </p:sp>
        <p:sp>
          <p:nvSpPr>
            <p:cNvPr id="16" name="Rectangle 15"/>
            <p:cNvSpPr/>
            <p:nvPr/>
          </p:nvSpPr>
          <p:spPr>
            <a:xfrm>
              <a:off x="5486400" y="1219200"/>
              <a:ext cx="934759" cy="369332"/>
            </a:xfrm>
            <a:prstGeom prst="rect">
              <a:avLst/>
            </a:prstGeom>
          </p:spPr>
          <p:txBody>
            <a:bodyPr wrap="none">
              <a:spAutoFit/>
            </a:bodyPr>
            <a:lstStyle/>
            <a:p>
              <a:r>
                <a:rPr lang="en-US" dirty="0" smtClean="0"/>
                <a:t>MB.A10</a:t>
              </a:r>
              <a:endParaRPr lang="en-US" dirty="0"/>
            </a:p>
          </p:txBody>
        </p:sp>
        <p:sp>
          <p:nvSpPr>
            <p:cNvPr id="17" name="Rectangle 16"/>
            <p:cNvSpPr/>
            <p:nvPr/>
          </p:nvSpPr>
          <p:spPr>
            <a:xfrm>
              <a:off x="6781800" y="1219200"/>
              <a:ext cx="925404" cy="369332"/>
            </a:xfrm>
            <a:prstGeom prst="rect">
              <a:avLst/>
            </a:prstGeom>
          </p:spPr>
          <p:txBody>
            <a:bodyPr wrap="none">
              <a:spAutoFit/>
            </a:bodyPr>
            <a:lstStyle/>
            <a:p>
              <a:r>
                <a:rPr lang="en-US" dirty="0" smtClean="0"/>
                <a:t>MB.B10</a:t>
              </a:r>
              <a:endParaRPr lang="en-US" dirty="0"/>
            </a:p>
          </p:txBody>
        </p:sp>
        <p:sp>
          <p:nvSpPr>
            <p:cNvPr id="19" name="Rectangle 18"/>
            <p:cNvSpPr/>
            <p:nvPr/>
          </p:nvSpPr>
          <p:spPr>
            <a:xfrm>
              <a:off x="8229600" y="1307068"/>
              <a:ext cx="829599" cy="369332"/>
            </a:xfrm>
            <a:prstGeom prst="rect">
              <a:avLst/>
            </a:prstGeom>
          </p:spPr>
          <p:txBody>
            <a:bodyPr wrap="none">
              <a:spAutoFit/>
            </a:bodyPr>
            <a:lstStyle/>
            <a:p>
              <a:r>
                <a:rPr lang="en-US" dirty="0" smtClean="0"/>
                <a:t>MQ.10</a:t>
              </a:r>
              <a:endParaRPr lang="en-US" dirty="0"/>
            </a:p>
          </p:txBody>
        </p:sp>
        <p:sp>
          <p:nvSpPr>
            <p:cNvPr id="20" name="Rectangle 19"/>
            <p:cNvSpPr/>
            <p:nvPr/>
          </p:nvSpPr>
          <p:spPr>
            <a:xfrm>
              <a:off x="7620000" y="1752600"/>
              <a:ext cx="941409" cy="369332"/>
            </a:xfrm>
            <a:prstGeom prst="rect">
              <a:avLst/>
            </a:prstGeom>
          </p:spPr>
          <p:txBody>
            <a:bodyPr wrap="none">
              <a:spAutoFit/>
            </a:bodyPr>
            <a:lstStyle/>
            <a:p>
              <a:r>
                <a:rPr lang="en-US" dirty="0" smtClean="0"/>
                <a:t>TCLD.10</a:t>
              </a:r>
              <a:endParaRPr lang="en-US" dirty="0"/>
            </a:p>
          </p:txBody>
        </p:sp>
        <p:cxnSp>
          <p:nvCxnSpPr>
            <p:cNvPr id="22" name="Straight Connector 21"/>
            <p:cNvCxnSpPr/>
            <p:nvPr/>
          </p:nvCxnSpPr>
          <p:spPr>
            <a:xfrm rot="5400000">
              <a:off x="615437" y="1669774"/>
              <a:ext cx="902733" cy="1589"/>
            </a:xfrm>
            <a:prstGeom prst="line">
              <a:avLst/>
            </a:prstGeom>
          </p:spPr>
          <p:style>
            <a:lnRef idx="2">
              <a:schemeClr val="accent1"/>
            </a:lnRef>
            <a:fillRef idx="0">
              <a:schemeClr val="accent1"/>
            </a:fillRef>
            <a:effectRef idx="1">
              <a:schemeClr val="accent1"/>
            </a:effectRef>
            <a:fontRef idx="minor">
              <a:schemeClr val="tx1"/>
            </a:fontRef>
          </p:style>
        </p:cxnSp>
        <p:sp>
          <p:nvSpPr>
            <p:cNvPr id="29" name="Right Arrow 28"/>
            <p:cNvSpPr/>
            <p:nvPr/>
          </p:nvSpPr>
          <p:spPr>
            <a:xfrm>
              <a:off x="381000" y="1981200"/>
              <a:ext cx="533400" cy="267697"/>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Rectangle 10"/>
            <p:cNvSpPr/>
            <p:nvPr/>
          </p:nvSpPr>
          <p:spPr>
            <a:xfrm>
              <a:off x="762000" y="1600200"/>
              <a:ext cx="825867" cy="369332"/>
            </a:xfrm>
            <a:prstGeom prst="rect">
              <a:avLst/>
            </a:prstGeom>
          </p:spPr>
          <p:txBody>
            <a:bodyPr wrap="none">
              <a:spAutoFit/>
            </a:bodyPr>
            <a:lstStyle/>
            <a:p>
              <a:r>
                <a:rPr lang="en-US" dirty="0" smtClean="0"/>
                <a:t>TCLD.8</a:t>
              </a:r>
              <a:endParaRPr lang="en-US" dirty="0"/>
            </a:p>
          </p:txBody>
        </p:sp>
        <p:sp>
          <p:nvSpPr>
            <p:cNvPr id="30" name="Rectangle 29"/>
            <p:cNvSpPr/>
            <p:nvPr/>
          </p:nvSpPr>
          <p:spPr>
            <a:xfrm>
              <a:off x="1066800" y="1905000"/>
              <a:ext cx="6096000" cy="646331"/>
            </a:xfrm>
            <a:prstGeom prst="rect">
              <a:avLst/>
            </a:prstGeom>
          </p:spPr>
          <p:txBody>
            <a:bodyPr wrap="square">
              <a:spAutoFit/>
            </a:bodyPr>
            <a:lstStyle/>
            <a:p>
              <a:r>
                <a:rPr lang="en-US" dirty="0" smtClean="0"/>
                <a:t>Loading protons at the entrance of the collimator (proton map from SixTrack simulation by  </a:t>
              </a:r>
              <a:r>
                <a:rPr lang="en-US" dirty="0" err="1" smtClean="0"/>
                <a:t>A.Rossi</a:t>
              </a:r>
              <a:r>
                <a:rPr lang="en-US" dirty="0" smtClean="0"/>
                <a:t>  </a:t>
              </a:r>
              <a:r>
                <a:rPr lang="en-US" dirty="0" err="1" smtClean="0"/>
                <a:t>D.Wollmann</a:t>
              </a:r>
              <a:r>
                <a:rPr lang="en-US" dirty="0" smtClean="0"/>
                <a:t>)</a:t>
              </a:r>
              <a:endParaRPr lang="en-US" dirty="0"/>
            </a:p>
          </p:txBody>
        </p:sp>
      </p:grpSp>
      <p:sp>
        <p:nvSpPr>
          <p:cNvPr id="27" name="Left Arrow 26"/>
          <p:cNvSpPr/>
          <p:nvPr/>
        </p:nvSpPr>
        <p:spPr>
          <a:xfrm>
            <a:off x="6355138" y="4304324"/>
            <a:ext cx="589241"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M3</a:t>
            </a:r>
            <a:endParaRPr lang="en-US" sz="1600" dirty="0">
              <a:solidFill>
                <a:srgbClr val="000000"/>
              </a:solidFill>
            </a:endParaRPr>
          </a:p>
        </p:txBody>
      </p:sp>
      <p:sp>
        <p:nvSpPr>
          <p:cNvPr id="31" name="Left Arrow 30"/>
          <p:cNvSpPr/>
          <p:nvPr/>
        </p:nvSpPr>
        <p:spPr>
          <a:xfrm flipH="1">
            <a:off x="3777358" y="3286292"/>
            <a:ext cx="566042" cy="484632"/>
          </a:xfrm>
          <a:prstGeom prst="leftArrow">
            <a:avLst/>
          </a:prstGeom>
        </p:spPr>
        <p:style>
          <a:lnRef idx="1">
            <a:schemeClr val="accent1"/>
          </a:lnRef>
          <a:fillRef idx="3">
            <a:schemeClr val="accent1"/>
          </a:fillRef>
          <a:effectRef idx="2">
            <a:schemeClr val="accent1"/>
          </a:effectRef>
          <a:fontRef idx="minor">
            <a:schemeClr val="lt1"/>
          </a:fontRef>
        </p:style>
        <p:txBody>
          <a:bodyPr wrap="none" rtlCol="0" anchor="ctr"/>
          <a:lstStyle/>
          <a:p>
            <a:pPr algn="ctr"/>
            <a:r>
              <a:rPr lang="en-US" sz="1600" dirty="0" smtClean="0">
                <a:solidFill>
                  <a:srgbClr val="000000"/>
                </a:solidFill>
              </a:rPr>
              <a:t>M2</a:t>
            </a:r>
            <a:endParaRPr lang="en-US" sz="1600" dirty="0">
              <a:solidFill>
                <a:srgbClr val="000000"/>
              </a:solidFill>
            </a:endParaRPr>
          </a:p>
        </p:txBody>
      </p:sp>
      <p:sp>
        <p:nvSpPr>
          <p:cNvPr id="32" name="Left Arrow 31"/>
          <p:cNvSpPr/>
          <p:nvPr/>
        </p:nvSpPr>
        <p:spPr>
          <a:xfrm>
            <a:off x="6553200" y="3286292"/>
            <a:ext cx="589241" cy="484632"/>
          </a:xfrm>
          <a:prstGeom prst="lef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600" dirty="0" smtClean="0">
                <a:solidFill>
                  <a:srgbClr val="000000"/>
                </a:solidFill>
              </a:rPr>
              <a:t>M1</a:t>
            </a:r>
            <a:endParaRPr lang="en-US" sz="1600" dirty="0">
              <a:solidFill>
                <a:srgbClr val="000000"/>
              </a:solidFill>
            </a:endParaRPr>
          </a:p>
        </p:txBody>
      </p:sp>
      <p:sp>
        <p:nvSpPr>
          <p:cNvPr id="33" name="Rectangle 32"/>
          <p:cNvSpPr/>
          <p:nvPr/>
        </p:nvSpPr>
        <p:spPr>
          <a:xfrm>
            <a:off x="7547362" y="3810393"/>
            <a:ext cx="1364476" cy="646331"/>
          </a:xfrm>
          <a:prstGeom prst="rect">
            <a:avLst/>
          </a:prstGeom>
        </p:spPr>
        <p:txBody>
          <a:bodyPr wrap="none">
            <a:spAutoFit/>
          </a:bodyPr>
          <a:lstStyle/>
          <a:p>
            <a:r>
              <a:rPr lang="en-US" dirty="0" smtClean="0"/>
              <a:t>section at</a:t>
            </a:r>
          </a:p>
          <a:p>
            <a:r>
              <a:rPr lang="en-US" dirty="0" smtClean="0"/>
              <a:t>beam height</a:t>
            </a:r>
            <a:endParaRPr lang="en-US" dirty="0"/>
          </a:p>
        </p:txBody>
      </p:sp>
      <p:sp>
        <p:nvSpPr>
          <p:cNvPr id="34" name="Rectangle 33"/>
          <p:cNvSpPr/>
          <p:nvPr/>
        </p:nvSpPr>
        <p:spPr>
          <a:xfrm>
            <a:off x="7425783" y="2853547"/>
            <a:ext cx="429161" cy="307777"/>
          </a:xfrm>
          <a:prstGeom prst="rect">
            <a:avLst/>
          </a:prstGeom>
        </p:spPr>
        <p:txBody>
          <a:bodyPr wrap="none">
            <a:spAutoFit/>
          </a:bodyPr>
          <a:lstStyle/>
          <a:p>
            <a:r>
              <a:rPr lang="en-US" sz="1400" dirty="0" smtClean="0">
                <a:solidFill>
                  <a:srgbClr val="000000"/>
                </a:solidFill>
              </a:rPr>
              <a:t>M1</a:t>
            </a:r>
            <a:endParaRPr lang="en-US" sz="1400" dirty="0"/>
          </a:p>
        </p:txBody>
      </p:sp>
      <p:sp>
        <p:nvSpPr>
          <p:cNvPr id="35" name="Rectangle 34"/>
          <p:cNvSpPr/>
          <p:nvPr/>
        </p:nvSpPr>
        <p:spPr>
          <a:xfrm>
            <a:off x="7924800" y="2929747"/>
            <a:ext cx="429161" cy="307777"/>
          </a:xfrm>
          <a:prstGeom prst="rect">
            <a:avLst/>
          </a:prstGeom>
        </p:spPr>
        <p:txBody>
          <a:bodyPr wrap="none">
            <a:spAutoFit/>
          </a:bodyPr>
          <a:lstStyle/>
          <a:p>
            <a:r>
              <a:rPr lang="en-US" sz="1400" dirty="0" smtClean="0">
                <a:solidFill>
                  <a:srgbClr val="000000"/>
                </a:solidFill>
              </a:rPr>
              <a:t>M3</a:t>
            </a:r>
            <a:endParaRPr lang="en-US" sz="1400" dirty="0"/>
          </a:p>
        </p:txBody>
      </p:sp>
      <p:sp>
        <p:nvSpPr>
          <p:cNvPr id="36" name="Rectangle 35"/>
          <p:cNvSpPr/>
          <p:nvPr/>
        </p:nvSpPr>
        <p:spPr>
          <a:xfrm>
            <a:off x="7419439" y="5063347"/>
            <a:ext cx="429161" cy="307777"/>
          </a:xfrm>
          <a:prstGeom prst="rect">
            <a:avLst/>
          </a:prstGeom>
        </p:spPr>
        <p:txBody>
          <a:bodyPr wrap="none">
            <a:spAutoFit/>
          </a:bodyPr>
          <a:lstStyle/>
          <a:p>
            <a:r>
              <a:rPr lang="en-US" sz="1400" dirty="0" smtClean="0">
                <a:solidFill>
                  <a:srgbClr val="000000"/>
                </a:solidFill>
              </a:rPr>
              <a:t>M2</a:t>
            </a:r>
            <a:endParaRPr lang="en-US" sz="1400" dirty="0"/>
          </a:p>
        </p:txBody>
      </p:sp>
      <p:cxnSp>
        <p:nvCxnSpPr>
          <p:cNvPr id="40" name="Straight Arrow Connector 39"/>
          <p:cNvCxnSpPr/>
          <p:nvPr/>
        </p:nvCxnSpPr>
        <p:spPr>
          <a:xfrm>
            <a:off x="7696200" y="4607536"/>
            <a:ext cx="914400" cy="1588"/>
          </a:xfrm>
          <a:prstGeom prst="straightConnector1">
            <a:avLst/>
          </a:prstGeom>
          <a:ln w="38100" cap="flat" cmpd="sng" algn="ctr">
            <a:solidFill>
              <a:schemeClr val="tx1"/>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7010400" y="4453647"/>
            <a:ext cx="732655" cy="307777"/>
          </a:xfrm>
          <a:prstGeom prst="rect">
            <a:avLst/>
          </a:prstGeom>
        </p:spPr>
        <p:txBody>
          <a:bodyPr wrap="none">
            <a:spAutoFit/>
          </a:bodyPr>
          <a:lstStyle/>
          <a:p>
            <a:r>
              <a:rPr lang="en-US" sz="1400" dirty="0" smtClean="0">
                <a:solidFill>
                  <a:srgbClr val="000000"/>
                </a:solidFill>
              </a:rPr>
              <a:t>Beam 1</a:t>
            </a:r>
            <a:endParaRPr lang="en-US" sz="1400" dirty="0"/>
          </a:p>
        </p:txBody>
      </p:sp>
      <p:cxnSp>
        <p:nvCxnSpPr>
          <p:cNvPr id="44" name="Straight Connector 43"/>
          <p:cNvCxnSpPr/>
          <p:nvPr/>
        </p:nvCxnSpPr>
        <p:spPr>
          <a:xfrm rot="10800000">
            <a:off x="7696201" y="4955347"/>
            <a:ext cx="389399" cy="1588"/>
          </a:xfrm>
          <a:prstGeom prst="line">
            <a:avLst/>
          </a:prstGeom>
          <a:ln w="9525" cap="flat" cmpd="sng" algn="ctr">
            <a:solidFill>
              <a:srgbClr val="000000"/>
            </a:solidFill>
            <a:prstDash val="dash"/>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rot="16200000" flipV="1">
            <a:off x="7751690" y="4782235"/>
            <a:ext cx="346222" cy="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47" name="Rectangle 46"/>
          <p:cNvSpPr/>
          <p:nvPr/>
        </p:nvSpPr>
        <p:spPr>
          <a:xfrm>
            <a:off x="8001000" y="4685324"/>
            <a:ext cx="856605" cy="307777"/>
          </a:xfrm>
          <a:prstGeom prst="rect">
            <a:avLst/>
          </a:prstGeom>
        </p:spPr>
        <p:txBody>
          <a:bodyPr wrap="square">
            <a:spAutoFit/>
          </a:bodyPr>
          <a:lstStyle/>
          <a:p>
            <a:r>
              <a:rPr lang="en-US" sz="1400" dirty="0" smtClean="0">
                <a:solidFill>
                  <a:srgbClr val="000000"/>
                </a:solidFill>
              </a:rPr>
              <a:t>≈ 4 cm</a:t>
            </a:r>
            <a:endParaRPr lang="en-US" sz="1400" dirty="0"/>
          </a:p>
        </p:txBody>
      </p:sp>
      <p:sp>
        <p:nvSpPr>
          <p:cNvPr id="39"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14</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1"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3"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5" name="Rectangle 44"/>
          <p:cNvSpPr/>
          <p:nvPr/>
        </p:nvSpPr>
        <p:spPr>
          <a:xfrm>
            <a:off x="4973900" y="5867400"/>
            <a:ext cx="2445539" cy="369332"/>
          </a:xfrm>
          <a:prstGeom prst="rect">
            <a:avLst/>
          </a:prstGeom>
        </p:spPr>
        <p:txBody>
          <a:bodyPr wrap="none">
            <a:spAutoFit/>
          </a:bodyPr>
          <a:lstStyle/>
          <a:p>
            <a:r>
              <a:rPr lang="en-US" dirty="0" smtClean="0"/>
              <a:t>Calculation are ongoing.</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Details of the geometry</a:t>
            </a:r>
            <a:endParaRPr lang="en-US" dirty="0"/>
          </a:p>
        </p:txBody>
      </p:sp>
      <p:sp>
        <p:nvSpPr>
          <p:cNvPr id="4" name="Rectangle 3"/>
          <p:cNvSpPr/>
          <p:nvPr/>
        </p:nvSpPr>
        <p:spPr>
          <a:xfrm>
            <a:off x="0" y="0"/>
            <a:ext cx="6083717" cy="400110"/>
          </a:xfrm>
          <a:prstGeom prst="rect">
            <a:avLst/>
          </a:prstGeom>
        </p:spPr>
        <p:txBody>
          <a:bodyPr wrap="none">
            <a:spAutoFit/>
          </a:bodyPr>
          <a:lstStyle/>
          <a:p>
            <a:r>
              <a:rPr lang="en-US" sz="2000" b="1" dirty="0" smtClean="0"/>
              <a:t>Peak power deposition on the superconductive BB links </a:t>
            </a:r>
            <a:endParaRPr lang="en-US" sz="2000" b="1" dirty="0"/>
          </a:p>
        </p:txBody>
      </p:sp>
      <p:grpSp>
        <p:nvGrpSpPr>
          <p:cNvPr id="37" name="Group 36"/>
          <p:cNvGrpSpPr/>
          <p:nvPr/>
        </p:nvGrpSpPr>
        <p:grpSpPr>
          <a:xfrm>
            <a:off x="0" y="1618567"/>
            <a:ext cx="9144000" cy="2343833"/>
            <a:chOff x="0" y="1466167"/>
            <a:chExt cx="9144000" cy="2343833"/>
          </a:xfrm>
        </p:grpSpPr>
        <p:pic>
          <p:nvPicPr>
            <p:cNvPr id="15" name="Picture 14" descr="green.png"/>
            <p:cNvPicPr>
              <a:picLocks noChangeAspect="1"/>
            </p:cNvPicPr>
            <p:nvPr/>
          </p:nvPicPr>
          <p:blipFill>
            <a:blip r:embed="rId2"/>
            <a:srcRect l="5000" t="14352" b="24372"/>
            <a:stretch>
              <a:fillRect/>
            </a:stretch>
          </p:blipFill>
          <p:spPr>
            <a:xfrm>
              <a:off x="0" y="1466167"/>
              <a:ext cx="9144000" cy="2343833"/>
            </a:xfrm>
            <a:prstGeom prst="rect">
              <a:avLst/>
            </a:prstGeom>
          </p:spPr>
        </p:pic>
        <p:sp>
          <p:nvSpPr>
            <p:cNvPr id="13" name="Rectangle 12"/>
            <p:cNvSpPr/>
            <p:nvPr/>
          </p:nvSpPr>
          <p:spPr>
            <a:xfrm>
              <a:off x="3956587" y="1466167"/>
              <a:ext cx="1402397" cy="369332"/>
            </a:xfrm>
            <a:prstGeom prst="rect">
              <a:avLst/>
            </a:prstGeom>
          </p:spPr>
          <p:txBody>
            <a:bodyPr wrap="none">
              <a:spAutoFit/>
            </a:bodyPr>
            <a:lstStyle/>
            <a:p>
              <a:r>
                <a:rPr lang="en-US" dirty="0" smtClean="0"/>
                <a:t>BB Rerouting</a:t>
              </a:r>
              <a:endParaRPr lang="en-US" dirty="0"/>
            </a:p>
          </p:txBody>
        </p:sp>
        <p:cxnSp>
          <p:nvCxnSpPr>
            <p:cNvPr id="17" name="Straight Arrow Connector 16"/>
            <p:cNvCxnSpPr>
              <a:stCxn id="13" idx="1"/>
            </p:cNvCxnSpPr>
            <p:nvPr/>
          </p:nvCxnSpPr>
          <p:spPr>
            <a:xfrm rot="10800000" flipV="1">
              <a:off x="3429001" y="1650833"/>
              <a:ext cx="527587" cy="369332"/>
            </a:xfrm>
            <a:prstGeom prst="straightConnector1">
              <a:avLst/>
            </a:prstGeom>
            <a:ln w="50800" cap="flat" cmpd="sng" algn="ctr">
              <a:solidFill>
                <a:srgbClr val="FF0000"/>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2" name="Rectangle 21"/>
            <p:cNvSpPr/>
            <p:nvPr/>
          </p:nvSpPr>
          <p:spPr>
            <a:xfrm>
              <a:off x="228601" y="1650833"/>
              <a:ext cx="1600200" cy="369332"/>
            </a:xfrm>
            <a:prstGeom prst="rect">
              <a:avLst/>
            </a:prstGeom>
          </p:spPr>
          <p:txBody>
            <a:bodyPr wrap="square">
              <a:spAutoFit/>
            </a:bodyPr>
            <a:lstStyle/>
            <a:p>
              <a:r>
                <a:rPr lang="en-US" dirty="0" smtClean="0"/>
                <a:t>Impacted Jaws</a:t>
              </a:r>
              <a:endParaRPr lang="en-US" dirty="0"/>
            </a:p>
          </p:txBody>
        </p:sp>
        <p:cxnSp>
          <p:nvCxnSpPr>
            <p:cNvPr id="23" name="Straight Arrow Connector 22"/>
            <p:cNvCxnSpPr>
              <a:stCxn id="22" idx="2"/>
            </p:cNvCxnSpPr>
            <p:nvPr/>
          </p:nvCxnSpPr>
          <p:spPr>
            <a:xfrm rot="5400000">
              <a:off x="495734" y="1981632"/>
              <a:ext cx="494435" cy="571501"/>
            </a:xfrm>
            <a:prstGeom prst="straightConnector1">
              <a:avLst/>
            </a:prstGeom>
            <a:ln w="50800" cap="flat" cmpd="sng" algn="ctr">
              <a:solidFill>
                <a:srgbClr val="FF0000"/>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27" name="Rectangle 26"/>
            <p:cNvSpPr/>
            <p:nvPr/>
          </p:nvSpPr>
          <p:spPr>
            <a:xfrm>
              <a:off x="5638800" y="1466167"/>
              <a:ext cx="1120820" cy="369332"/>
            </a:xfrm>
            <a:prstGeom prst="rect">
              <a:avLst/>
            </a:prstGeom>
          </p:spPr>
          <p:txBody>
            <a:bodyPr wrap="none">
              <a:spAutoFit/>
            </a:bodyPr>
            <a:lstStyle/>
            <a:p>
              <a:r>
                <a:rPr lang="en-US" dirty="0" smtClean="0"/>
                <a:t>Virtual BB</a:t>
              </a:r>
              <a:endParaRPr lang="en-US" dirty="0"/>
            </a:p>
          </p:txBody>
        </p:sp>
        <p:cxnSp>
          <p:nvCxnSpPr>
            <p:cNvPr id="28" name="Straight Arrow Connector 27"/>
            <p:cNvCxnSpPr>
              <a:stCxn id="27" idx="2"/>
            </p:cNvCxnSpPr>
            <p:nvPr/>
          </p:nvCxnSpPr>
          <p:spPr>
            <a:xfrm rot="16200000" flipH="1">
              <a:off x="6063665" y="1971044"/>
              <a:ext cx="831500" cy="560410"/>
            </a:xfrm>
            <a:prstGeom prst="straightConnector1">
              <a:avLst/>
            </a:prstGeom>
            <a:ln w="50800" cap="flat" cmpd="sng" algn="ctr">
              <a:solidFill>
                <a:srgbClr val="FF0000"/>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33" name="Rectangle 32"/>
            <p:cNvSpPr/>
            <p:nvPr/>
          </p:nvSpPr>
          <p:spPr>
            <a:xfrm>
              <a:off x="5791200" y="3440668"/>
              <a:ext cx="1640556" cy="369332"/>
            </a:xfrm>
            <a:prstGeom prst="rect">
              <a:avLst/>
            </a:prstGeom>
          </p:spPr>
          <p:txBody>
            <a:bodyPr wrap="none">
              <a:spAutoFit/>
            </a:bodyPr>
            <a:lstStyle/>
            <a:p>
              <a:r>
                <a:rPr lang="en-US" dirty="0" smtClean="0"/>
                <a:t>Coils of the MQ</a:t>
              </a:r>
              <a:endParaRPr lang="en-US" dirty="0"/>
            </a:p>
          </p:txBody>
        </p:sp>
        <p:cxnSp>
          <p:nvCxnSpPr>
            <p:cNvPr id="34" name="Straight Arrow Connector 33"/>
            <p:cNvCxnSpPr>
              <a:stCxn id="33" idx="0"/>
            </p:cNvCxnSpPr>
            <p:nvPr/>
          </p:nvCxnSpPr>
          <p:spPr>
            <a:xfrm rot="5400000" flipH="1" flipV="1">
              <a:off x="7033706" y="2625772"/>
              <a:ext cx="392668" cy="1237124"/>
            </a:xfrm>
            <a:prstGeom prst="straightConnector1">
              <a:avLst/>
            </a:prstGeom>
            <a:ln w="50800" cap="flat" cmpd="sng" algn="ctr">
              <a:solidFill>
                <a:srgbClr val="FF0000"/>
              </a:solidFill>
              <a:prstDash val="solid"/>
              <a:round/>
              <a:headEnd type="none" w="med" len="med"/>
              <a:tailEnd type="triangle" w="med" len="med"/>
            </a:ln>
          </p:spPr>
          <p:style>
            <a:lnRef idx="2">
              <a:schemeClr val="accent1"/>
            </a:lnRef>
            <a:fillRef idx="0">
              <a:schemeClr val="accent1"/>
            </a:fillRef>
            <a:effectRef idx="1">
              <a:schemeClr val="accent1"/>
            </a:effectRef>
            <a:fontRef idx="minor">
              <a:schemeClr val="tx1"/>
            </a:fontRef>
          </p:style>
        </p:cxnSp>
      </p:grpSp>
      <p:sp>
        <p:nvSpPr>
          <p:cNvPr id="36"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15</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8"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0"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Uncertainties</a:t>
            </a:r>
            <a:endParaRPr lang="en-US" dirty="0"/>
          </a:p>
        </p:txBody>
      </p:sp>
      <p:sp>
        <p:nvSpPr>
          <p:cNvPr id="4" name="Slide Number Placeholder 3"/>
          <p:cNvSpPr>
            <a:spLocks noGrp="1"/>
          </p:cNvSpPr>
          <p:nvPr>
            <p:ph type="sldNum" sz="quarter" idx="4294967295"/>
          </p:nvPr>
        </p:nvSpPr>
        <p:spPr/>
        <p:txBody>
          <a:bodyPr/>
          <a:lstStyle/>
          <a:p>
            <a:fld id="{876470E7-8715-0A49-A9A4-F88F4FC05750}" type="slidenum">
              <a:rPr lang="en-US" smtClean="0"/>
              <a:pPr/>
              <a:t>16</a:t>
            </a:fld>
            <a:endParaRPr lang="en-US" dirty="0"/>
          </a:p>
        </p:txBody>
      </p:sp>
      <p:pic>
        <p:nvPicPr>
          <p:cNvPr id="7" name="Picture 6"/>
          <p:cNvPicPr>
            <a:picLocks noChangeAspect="1"/>
          </p:cNvPicPr>
          <p:nvPr/>
        </p:nvPicPr>
        <p:blipFill>
          <a:blip r:embed="rId2"/>
          <a:stretch>
            <a:fillRect/>
          </a:stretch>
        </p:blipFill>
        <p:spPr>
          <a:xfrm>
            <a:off x="411702" y="820510"/>
            <a:ext cx="8122698" cy="5732690"/>
          </a:xfrm>
          <a:prstGeom prst="rect">
            <a:avLst/>
          </a:prstGeom>
        </p:spPr>
      </p:pic>
      <p:sp>
        <p:nvSpPr>
          <p:cNvPr id="8" name="Rectangle 7"/>
          <p:cNvSpPr/>
          <p:nvPr/>
        </p:nvSpPr>
        <p:spPr>
          <a:xfrm rot="16200000">
            <a:off x="5847233" y="2942822"/>
            <a:ext cx="6224203" cy="338554"/>
          </a:xfrm>
          <a:prstGeom prst="rect">
            <a:avLst/>
          </a:prstGeom>
        </p:spPr>
        <p:txBody>
          <a:bodyPr wrap="square">
            <a:spAutoFit/>
          </a:bodyPr>
          <a:lstStyle/>
          <a:p>
            <a:r>
              <a:rPr lang="en-US" sz="1600" dirty="0" err="1" smtClean="0"/>
              <a:t>V.Boccone</a:t>
            </a:r>
            <a:r>
              <a:rPr lang="en-US" sz="1600" dirty="0" smtClean="0"/>
              <a:t>, Review of Proposed LHC Collimation Work in DS for 2012</a:t>
            </a:r>
            <a:endParaRPr lang="en-US" sz="1600" dirty="0"/>
          </a:p>
        </p:txBody>
      </p:sp>
      <p:sp>
        <p:nvSpPr>
          <p:cNvPr id="10"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16</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1"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2"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2" name="Line 2"/>
          <p:cNvSpPr>
            <a:spLocks noChangeShapeType="1"/>
          </p:cNvSpPr>
          <p:nvPr/>
        </p:nvSpPr>
        <p:spPr bwMode="auto">
          <a:xfrm>
            <a:off x="0" y="0"/>
            <a:ext cx="910828" cy="1117"/>
          </a:xfrm>
          <a:prstGeom prst="line">
            <a:avLst/>
          </a:prstGeom>
          <a:noFill/>
          <a:ln w="3175" cap="flat">
            <a:solidFill>
              <a:srgbClr val="FB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3" name="Line 3"/>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4" name="Line 4"/>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5" name="Line 5"/>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6" name="Line 6"/>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7" name="Line 7"/>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8" name="Line 8"/>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29" name="Line 9"/>
          <p:cNvSpPr>
            <a:spLocks noChangeShapeType="1"/>
          </p:cNvSpPr>
          <p:nvPr/>
        </p:nvSpPr>
        <p:spPr bwMode="auto">
          <a:xfrm>
            <a:off x="0" y="0"/>
            <a:ext cx="1117" cy="455414"/>
          </a:xfrm>
          <a:prstGeom prst="line">
            <a:avLst/>
          </a:prstGeom>
          <a:noFill/>
          <a:ln w="3175" cap="flat">
            <a:solidFill>
              <a:srgbClr val="FDFFFF"/>
            </a:solidFill>
            <a:prstDash val="solid"/>
            <a:round/>
            <a:headEnd type="none" w="med" len="med"/>
            <a:tailEnd type="none" w="med" len="med"/>
          </a:ln>
        </p:spPr>
        <p:txBody>
          <a:bodyPr lIns="0" tIns="0" rIns="0" bIns="0">
            <a:prstTxWarp prst="textNoShape">
              <a:avLst/>
            </a:prstTxWarp>
          </a:bodyPr>
          <a:lstStyle/>
          <a:p>
            <a:endParaRPr lang="en-US"/>
          </a:p>
        </p:txBody>
      </p:sp>
      <p:sp>
        <p:nvSpPr>
          <p:cNvPr id="30730" name="Rectangle 10"/>
          <p:cNvSpPr>
            <a:spLocks/>
          </p:cNvSpPr>
          <p:nvPr/>
        </p:nvSpPr>
        <p:spPr bwMode="auto">
          <a:xfrm>
            <a:off x="26789" y="8930"/>
            <a:ext cx="448270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pPr algn="l"/>
            <a:r>
              <a:rPr lang="en-US" sz="1500" dirty="0">
                <a:solidFill>
                  <a:srgbClr val="C2E5A6"/>
                </a:solidFill>
                <a:latin typeface="Tahoma" charset="0"/>
                <a:ea typeface="Tahoma" charset="0"/>
                <a:cs typeface="Tahoma" charset="0"/>
                <a:sym typeface="Tahoma" charset="0"/>
              </a:rPr>
              <a:t>Slide from: F. Cerutti, LCWG meeting, May 10</a:t>
            </a:r>
            <a:r>
              <a:rPr lang="en-US" sz="1500" baseline="32000" dirty="0">
                <a:solidFill>
                  <a:srgbClr val="C2E5A6"/>
                </a:solidFill>
                <a:latin typeface="Tahoma" charset="0"/>
                <a:ea typeface="Tahoma" charset="0"/>
                <a:cs typeface="Tahoma" charset="0"/>
                <a:sym typeface="Tahoma" charset="0"/>
              </a:rPr>
              <a:t>th</a:t>
            </a:r>
            <a:r>
              <a:rPr lang="en-US" sz="1500" dirty="0">
                <a:solidFill>
                  <a:srgbClr val="C2E5A6"/>
                </a:solidFill>
                <a:latin typeface="Tahoma" charset="0"/>
                <a:ea typeface="Tahoma" charset="0"/>
                <a:cs typeface="Tahoma" charset="0"/>
                <a:sym typeface="Tahoma" charset="0"/>
              </a:rPr>
              <a:t> 2010</a:t>
            </a:r>
          </a:p>
        </p:txBody>
      </p:sp>
      <p:pic>
        <p:nvPicPr>
          <p:cNvPr id="30732" name="Picture 12"/>
          <p:cNvPicPr>
            <a:picLocks noChangeArrowheads="1"/>
          </p:cNvPicPr>
          <p:nvPr/>
        </p:nvPicPr>
        <p:blipFill>
          <a:blip r:embed="rId2"/>
          <a:srcRect/>
          <a:stretch>
            <a:fillRect/>
          </a:stretch>
        </p:blipFill>
        <p:spPr bwMode="auto">
          <a:xfrm>
            <a:off x="467693" y="3920877"/>
            <a:ext cx="3650010" cy="2556123"/>
          </a:xfrm>
          <a:prstGeom prst="rect">
            <a:avLst/>
          </a:prstGeom>
          <a:noFill/>
          <a:ln w="9525" cap="flat">
            <a:noFill/>
            <a:miter lim="800000"/>
            <a:headEnd/>
            <a:tailEnd/>
          </a:ln>
        </p:spPr>
      </p:pic>
      <p:pic>
        <p:nvPicPr>
          <p:cNvPr id="30733" name="Picture 13"/>
          <p:cNvPicPr>
            <a:picLocks noChangeArrowheads="1"/>
          </p:cNvPicPr>
          <p:nvPr/>
        </p:nvPicPr>
        <p:blipFill>
          <a:blip r:embed="rId3"/>
          <a:srcRect/>
          <a:stretch>
            <a:fillRect/>
          </a:stretch>
        </p:blipFill>
        <p:spPr bwMode="auto">
          <a:xfrm>
            <a:off x="6109023" y="4439915"/>
            <a:ext cx="2886521" cy="2037085"/>
          </a:xfrm>
          <a:prstGeom prst="rect">
            <a:avLst/>
          </a:prstGeom>
          <a:noFill/>
          <a:ln w="9525" cap="flat">
            <a:noFill/>
            <a:miter lim="800000"/>
            <a:headEnd/>
            <a:tailEnd/>
          </a:ln>
        </p:spPr>
      </p:pic>
      <p:sp>
        <p:nvSpPr>
          <p:cNvPr id="30734" name="Rectangle 14"/>
          <p:cNvSpPr>
            <a:spLocks/>
          </p:cNvSpPr>
          <p:nvPr/>
        </p:nvSpPr>
        <p:spPr bwMode="auto">
          <a:xfrm>
            <a:off x="1789286" y="953987"/>
            <a:ext cx="3580805" cy="294680"/>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500" dirty="0">
                <a:latin typeface="Abadi MT Condensed Light" charset="0"/>
                <a:ea typeface="Abadi MT Condensed Light" charset="0"/>
                <a:cs typeface="Abadi MT Condensed Light" charset="0"/>
                <a:sym typeface="Abadi MT Condensed Light" charset="0"/>
              </a:rPr>
              <a:t>at the entrance of TCRYO.AR7.B1</a:t>
            </a:r>
          </a:p>
        </p:txBody>
      </p:sp>
      <p:sp>
        <p:nvSpPr>
          <p:cNvPr id="30735" name="Rectangle 15"/>
          <p:cNvSpPr>
            <a:spLocks/>
          </p:cNvSpPr>
          <p:nvPr/>
        </p:nvSpPr>
        <p:spPr bwMode="auto">
          <a:xfrm>
            <a:off x="4667994" y="5908848"/>
            <a:ext cx="1214438" cy="312539"/>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spcBef>
                <a:spcPts val="378"/>
              </a:spcBef>
            </a:pPr>
            <a:r>
              <a:rPr lang="en-US" sz="1500" dirty="0">
                <a:latin typeface="Tahoma" charset="0"/>
                <a:ea typeface="Tahoma" charset="0"/>
                <a:cs typeface="Tahoma" charset="0"/>
                <a:sym typeface="Tahoma" charset="0"/>
              </a:rPr>
              <a:t>[T. </a:t>
            </a:r>
            <a:r>
              <a:rPr lang="en-US" sz="1500" dirty="0" err="1">
                <a:latin typeface="Tahoma" charset="0"/>
                <a:ea typeface="Tahoma" charset="0"/>
                <a:cs typeface="Tahoma" charset="0"/>
                <a:sym typeface="Tahoma" charset="0"/>
              </a:rPr>
              <a:t>Weiler</a:t>
            </a:r>
            <a:r>
              <a:rPr lang="en-US" sz="1500" dirty="0">
                <a:latin typeface="Tahoma" charset="0"/>
                <a:ea typeface="Tahoma" charset="0"/>
                <a:cs typeface="Tahoma" charset="0"/>
                <a:sym typeface="Tahoma" charset="0"/>
              </a:rPr>
              <a:t>]</a:t>
            </a:r>
          </a:p>
        </p:txBody>
      </p:sp>
      <p:pic>
        <p:nvPicPr>
          <p:cNvPr id="30736" name="Picture 16"/>
          <p:cNvPicPr>
            <a:picLocks noChangeArrowheads="1"/>
          </p:cNvPicPr>
          <p:nvPr/>
        </p:nvPicPr>
        <p:blipFill>
          <a:blip r:embed="rId4"/>
          <a:srcRect/>
          <a:stretch>
            <a:fillRect/>
          </a:stretch>
        </p:blipFill>
        <p:spPr bwMode="auto">
          <a:xfrm>
            <a:off x="5228333" y="980776"/>
            <a:ext cx="3624337" cy="2549426"/>
          </a:xfrm>
          <a:prstGeom prst="rect">
            <a:avLst/>
          </a:prstGeom>
          <a:noFill/>
          <a:ln w="9525" cap="flat">
            <a:noFill/>
            <a:miter lim="800000"/>
            <a:headEnd/>
            <a:tailEnd/>
          </a:ln>
        </p:spPr>
      </p:pic>
      <p:pic>
        <p:nvPicPr>
          <p:cNvPr id="30737" name="Picture 17"/>
          <p:cNvPicPr>
            <a:picLocks noChangeArrowheads="1"/>
          </p:cNvPicPr>
          <p:nvPr/>
        </p:nvPicPr>
        <p:blipFill>
          <a:blip r:embed="rId5"/>
          <a:srcRect/>
          <a:stretch>
            <a:fillRect/>
          </a:stretch>
        </p:blipFill>
        <p:spPr bwMode="auto">
          <a:xfrm>
            <a:off x="4116586" y="3285752"/>
            <a:ext cx="2794992" cy="1976810"/>
          </a:xfrm>
          <a:prstGeom prst="rect">
            <a:avLst/>
          </a:prstGeom>
          <a:noFill/>
          <a:ln w="9525" cap="flat">
            <a:noFill/>
            <a:miter lim="800000"/>
            <a:headEnd/>
            <a:tailEnd/>
          </a:ln>
        </p:spPr>
      </p:pic>
      <p:sp>
        <p:nvSpPr>
          <p:cNvPr id="30738" name="Rectangle 18"/>
          <p:cNvSpPr>
            <a:spLocks/>
          </p:cNvSpPr>
          <p:nvPr/>
        </p:nvSpPr>
        <p:spPr bwMode="auto">
          <a:xfrm>
            <a:off x="6062142" y="2052339"/>
            <a:ext cx="2286000"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00FF"/>
                </a:solidFill>
                <a:latin typeface="Arial" charset="0"/>
                <a:ea typeface="Arial" charset="0"/>
                <a:cs typeface="Arial" charset="0"/>
                <a:sym typeface="Arial" charset="0"/>
              </a:rPr>
              <a:t>11% (→ 16%) above 30 sigma</a:t>
            </a:r>
          </a:p>
        </p:txBody>
      </p:sp>
      <p:sp>
        <p:nvSpPr>
          <p:cNvPr id="30739" name="Rectangle 19"/>
          <p:cNvSpPr>
            <a:spLocks/>
          </p:cNvSpPr>
          <p:nvPr/>
        </p:nvSpPr>
        <p:spPr bwMode="auto">
          <a:xfrm>
            <a:off x="6054328" y="1747613"/>
            <a:ext cx="2607469"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B050"/>
                </a:solidFill>
                <a:latin typeface="Arial" charset="0"/>
                <a:ea typeface="Arial" charset="0"/>
                <a:cs typeface="Arial" charset="0"/>
                <a:sym typeface="Arial" charset="0"/>
              </a:rPr>
              <a:t>16% (→ 23%) above 15 sigma</a:t>
            </a:r>
          </a:p>
        </p:txBody>
      </p:sp>
      <p:sp>
        <p:nvSpPr>
          <p:cNvPr id="30740" name="Rectangle 20"/>
          <p:cNvSpPr>
            <a:spLocks/>
          </p:cNvSpPr>
          <p:nvPr/>
        </p:nvSpPr>
        <p:spPr bwMode="auto">
          <a:xfrm>
            <a:off x="6334497" y="3895203"/>
            <a:ext cx="2661047" cy="410766"/>
          </a:xfrm>
          <a:prstGeom prst="rect">
            <a:avLst/>
          </a:prstGeom>
          <a:noFill/>
          <a:ln w="12700" cap="flat">
            <a:noFill/>
            <a:miter lim="800000"/>
            <a:headEnd type="none" w="med" len="med"/>
            <a:tailEnd type="none" w="med" len="med"/>
          </a:ln>
        </p:spPr>
        <p:txBody>
          <a:bodyPr lIns="0" tIns="0" rIns="40638" bIns="0" anchor="b">
            <a:prstTxWarp prst="textNoShape">
              <a:avLst/>
            </a:prstTxWarp>
          </a:bodyPr>
          <a:lstStyle/>
          <a:p>
            <a:pPr marL="40182"/>
            <a:r>
              <a:rPr lang="en-US" sz="1100" b="1" dirty="0">
                <a:latin typeface="Tahoma" charset="0"/>
                <a:ea typeface="Tahoma" charset="0"/>
                <a:cs typeface="Tahoma" charset="0"/>
                <a:sym typeface="Tahoma" charset="0"/>
              </a:rPr>
              <a:t>CDR LHC Phase II Collimation,</a:t>
            </a:r>
          </a:p>
          <a:p>
            <a:pPr marL="40182"/>
            <a:r>
              <a:rPr lang="en-US" sz="1100" b="1" dirty="0">
                <a:latin typeface="Tahoma" charset="0"/>
                <a:ea typeface="Tahoma" charset="0"/>
                <a:cs typeface="Tahoma" charset="0"/>
                <a:sym typeface="Tahoma" charset="0"/>
              </a:rPr>
              <a:t>April 2</a:t>
            </a:r>
            <a:r>
              <a:rPr lang="en-US" sz="1100" b="1" baseline="30000" dirty="0">
                <a:latin typeface="Tahoma" charset="0"/>
                <a:ea typeface="Tahoma" charset="0"/>
                <a:cs typeface="Tahoma" charset="0"/>
                <a:sym typeface="Tahoma" charset="0"/>
              </a:rPr>
              <a:t>nd</a:t>
            </a:r>
            <a:r>
              <a:rPr lang="en-US" sz="1100" b="1" dirty="0">
                <a:latin typeface="Tahoma" charset="0"/>
                <a:ea typeface="Tahoma" charset="0"/>
                <a:cs typeface="Tahoma" charset="0"/>
                <a:sym typeface="Tahoma" charset="0"/>
              </a:rPr>
              <a:t> 2009</a:t>
            </a:r>
          </a:p>
        </p:txBody>
      </p:sp>
      <p:pic>
        <p:nvPicPr>
          <p:cNvPr id="30741" name="Picture 21"/>
          <p:cNvPicPr>
            <a:picLocks noChangeArrowheads="1"/>
          </p:cNvPicPr>
          <p:nvPr/>
        </p:nvPicPr>
        <p:blipFill>
          <a:blip r:embed="rId6"/>
          <a:srcRect b="3249"/>
          <a:stretch>
            <a:fillRect/>
          </a:stretch>
        </p:blipFill>
        <p:spPr bwMode="auto">
          <a:xfrm>
            <a:off x="169664" y="1131838"/>
            <a:ext cx="3982641" cy="2696766"/>
          </a:xfrm>
          <a:prstGeom prst="rect">
            <a:avLst/>
          </a:prstGeom>
          <a:noFill/>
          <a:ln w="9525" cap="flat">
            <a:noFill/>
            <a:miter lim="800000"/>
            <a:headEnd/>
            <a:tailEnd/>
          </a:ln>
        </p:spPr>
      </p:pic>
      <p:sp>
        <p:nvSpPr>
          <p:cNvPr id="30742" name="Rectangle 22"/>
          <p:cNvSpPr>
            <a:spLocks/>
          </p:cNvSpPr>
          <p:nvPr/>
        </p:nvSpPr>
        <p:spPr bwMode="auto">
          <a:xfrm>
            <a:off x="2188890" y="1675060"/>
            <a:ext cx="1143000"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00FF"/>
                </a:solidFill>
                <a:latin typeface="Arial" charset="0"/>
                <a:ea typeface="Arial" charset="0"/>
                <a:cs typeface="Arial" charset="0"/>
                <a:sym typeface="Arial" charset="0"/>
              </a:rPr>
              <a:t>91 (→128) W</a:t>
            </a:r>
          </a:p>
        </p:txBody>
      </p:sp>
      <p:sp>
        <p:nvSpPr>
          <p:cNvPr id="30743" name="Rectangle 23"/>
          <p:cNvSpPr>
            <a:spLocks/>
          </p:cNvSpPr>
          <p:nvPr/>
        </p:nvSpPr>
        <p:spPr bwMode="auto">
          <a:xfrm>
            <a:off x="2246933" y="1350242"/>
            <a:ext cx="1259086"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B050"/>
                </a:solidFill>
                <a:latin typeface="Arial" charset="0"/>
                <a:ea typeface="Arial" charset="0"/>
                <a:cs typeface="Arial" charset="0"/>
                <a:sym typeface="Arial" charset="0"/>
              </a:rPr>
              <a:t>132 (→179) W</a:t>
            </a:r>
          </a:p>
        </p:txBody>
      </p:sp>
      <p:sp>
        <p:nvSpPr>
          <p:cNvPr id="30744" name="Rectangle 24"/>
          <p:cNvSpPr>
            <a:spLocks/>
          </p:cNvSpPr>
          <p:nvPr/>
        </p:nvSpPr>
        <p:spPr bwMode="auto">
          <a:xfrm>
            <a:off x="3934644" y="1322337"/>
            <a:ext cx="1902023"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latin typeface="Arial" charset="0"/>
                <a:ea typeface="Arial" charset="0"/>
                <a:cs typeface="Arial" charset="0"/>
                <a:sym typeface="Arial" charset="0"/>
              </a:rPr>
              <a:t>[→ correction by FLUKA]</a:t>
            </a:r>
          </a:p>
        </p:txBody>
      </p:sp>
      <p:sp>
        <p:nvSpPr>
          <p:cNvPr id="31" name="Title 1"/>
          <p:cNvSpPr>
            <a:spLocks noGrp="1"/>
          </p:cNvSpPr>
          <p:nvPr>
            <p:ph type="title"/>
          </p:nvPr>
        </p:nvSpPr>
        <p:spPr/>
        <p:txBody>
          <a:bodyPr/>
          <a:lstStyle/>
          <a:p>
            <a:r>
              <a:rPr lang="en-US" dirty="0" smtClean="0"/>
              <a:t>Beam Halo (protons)</a:t>
            </a:r>
            <a:endParaRPr lang="en-US" dirty="0"/>
          </a:p>
        </p:txBody>
      </p:sp>
      <p:sp>
        <p:nvSpPr>
          <p:cNvPr id="29"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17</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0"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2"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3" name="Title 1"/>
          <p:cNvSpPr>
            <a:spLocks noGrp="1"/>
          </p:cNvSpPr>
          <p:nvPr>
            <p:ph type="title"/>
          </p:nvPr>
        </p:nvSpPr>
        <p:spPr>
          <a:xfrm>
            <a:off x="1117" y="274638"/>
            <a:ext cx="9142883" cy="792162"/>
          </a:xfrm>
        </p:spPr>
        <p:txBody>
          <a:bodyPr/>
          <a:lstStyle/>
          <a:p>
            <a:r>
              <a:rPr lang="en-US" sz="4000" dirty="0" smtClean="0"/>
              <a:t>Power deposition in the MQ.8R7.B1 coils</a:t>
            </a:r>
          </a:p>
        </p:txBody>
      </p:sp>
      <p:sp>
        <p:nvSpPr>
          <p:cNvPr id="31746" name="Line 2"/>
          <p:cNvSpPr>
            <a:spLocks noChangeShapeType="1"/>
          </p:cNvSpPr>
          <p:nvPr/>
        </p:nvSpPr>
        <p:spPr bwMode="auto">
          <a:xfrm>
            <a:off x="0" y="0"/>
            <a:ext cx="910828" cy="1117"/>
          </a:xfrm>
          <a:prstGeom prst="line">
            <a:avLst/>
          </a:prstGeom>
          <a:noFill/>
          <a:ln w="3175" cap="flat">
            <a:solidFill>
              <a:srgbClr val="FB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47" name="Line 3"/>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48" name="Line 4"/>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49" name="Line 5"/>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50" name="Line 6"/>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51" name="Line 7"/>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52" name="Line 8"/>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53" name="Line 9"/>
          <p:cNvSpPr>
            <a:spLocks noChangeShapeType="1"/>
          </p:cNvSpPr>
          <p:nvPr/>
        </p:nvSpPr>
        <p:spPr bwMode="auto">
          <a:xfrm>
            <a:off x="0" y="0"/>
            <a:ext cx="1117" cy="455414"/>
          </a:xfrm>
          <a:prstGeom prst="line">
            <a:avLst/>
          </a:prstGeom>
          <a:noFill/>
          <a:ln w="3175" cap="flat">
            <a:solidFill>
              <a:srgbClr val="FDFFFF"/>
            </a:solidFill>
            <a:prstDash val="solid"/>
            <a:round/>
            <a:headEnd type="none" w="med" len="med"/>
            <a:tailEnd type="none" w="med" len="med"/>
          </a:ln>
        </p:spPr>
        <p:txBody>
          <a:bodyPr lIns="0" tIns="0" rIns="0" bIns="0">
            <a:prstTxWarp prst="textNoShape">
              <a:avLst/>
            </a:prstTxWarp>
          </a:bodyPr>
          <a:lstStyle/>
          <a:p>
            <a:endParaRPr lang="en-US"/>
          </a:p>
        </p:txBody>
      </p:sp>
      <p:sp>
        <p:nvSpPr>
          <p:cNvPr id="31756" name="Rectangle 12"/>
          <p:cNvSpPr>
            <a:spLocks/>
          </p:cNvSpPr>
          <p:nvPr/>
        </p:nvSpPr>
        <p:spPr bwMode="auto">
          <a:xfrm>
            <a:off x="7685113" y="1396305"/>
            <a:ext cx="875109"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100" dirty="0">
                <a:latin typeface="Arial" charset="0"/>
                <a:ea typeface="Arial" charset="0"/>
                <a:cs typeface="Arial" charset="0"/>
                <a:sym typeface="Arial" charset="0"/>
              </a:rPr>
              <a:t>[mW/cm</a:t>
            </a:r>
            <a:r>
              <a:rPr lang="en-US" sz="1100" baseline="30000" dirty="0">
                <a:latin typeface="Arial" charset="0"/>
                <a:ea typeface="Arial" charset="0"/>
                <a:cs typeface="Arial" charset="0"/>
                <a:sym typeface="Arial" charset="0"/>
              </a:rPr>
              <a:t>3</a:t>
            </a:r>
            <a:r>
              <a:rPr lang="en-US" sz="1100" dirty="0">
                <a:latin typeface="Arial" charset="0"/>
                <a:ea typeface="Arial" charset="0"/>
                <a:cs typeface="Arial" charset="0"/>
                <a:sym typeface="Arial" charset="0"/>
              </a:rPr>
              <a:t>]</a:t>
            </a:r>
          </a:p>
        </p:txBody>
      </p:sp>
      <p:sp>
        <p:nvSpPr>
          <p:cNvPr id="31757" name="Rectangle 13"/>
          <p:cNvSpPr>
            <a:spLocks/>
          </p:cNvSpPr>
          <p:nvPr/>
        </p:nvSpPr>
        <p:spPr bwMode="auto">
          <a:xfrm>
            <a:off x="6526486" y="5673626"/>
            <a:ext cx="2196703" cy="437555"/>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300" dirty="0">
                <a:latin typeface="Arial" charset="0"/>
                <a:ea typeface="Arial" charset="0"/>
                <a:cs typeface="Arial" charset="0"/>
                <a:sym typeface="Arial" charset="0"/>
              </a:rPr>
              <a:t>TCRYO jaw:</a:t>
            </a:r>
          </a:p>
          <a:p>
            <a:pPr marL="40182"/>
            <a:r>
              <a:rPr lang="en-US" sz="1300" dirty="0">
                <a:latin typeface="Arial" charset="0"/>
                <a:ea typeface="Arial" charset="0"/>
                <a:cs typeface="Arial" charset="0"/>
                <a:sym typeface="Arial" charset="0"/>
              </a:rPr>
              <a:t>1m tungsten @ 15 sigma</a:t>
            </a:r>
          </a:p>
        </p:txBody>
      </p:sp>
      <p:pic>
        <p:nvPicPr>
          <p:cNvPr id="31758" name="Picture 14"/>
          <p:cNvPicPr>
            <a:picLocks noChangeArrowheads="1"/>
          </p:cNvPicPr>
          <p:nvPr/>
        </p:nvPicPr>
        <p:blipFill>
          <a:blip r:embed="rId2"/>
          <a:srcRect l="74957" t="17429" r="15889" b="12796"/>
          <a:stretch>
            <a:fillRect/>
          </a:stretch>
        </p:blipFill>
        <p:spPr bwMode="auto">
          <a:xfrm>
            <a:off x="8484320" y="1154087"/>
            <a:ext cx="556989" cy="3189015"/>
          </a:xfrm>
          <a:prstGeom prst="rect">
            <a:avLst/>
          </a:prstGeom>
          <a:noFill/>
          <a:ln w="9525" cap="flat">
            <a:noFill/>
            <a:miter lim="800000"/>
            <a:headEnd/>
            <a:tailEnd/>
          </a:ln>
        </p:spPr>
      </p:pic>
      <p:sp>
        <p:nvSpPr>
          <p:cNvPr id="31759" name="Rectangle 15"/>
          <p:cNvSpPr>
            <a:spLocks/>
          </p:cNvSpPr>
          <p:nvPr/>
        </p:nvSpPr>
        <p:spPr bwMode="auto">
          <a:xfrm>
            <a:off x="7025432" y="928613"/>
            <a:ext cx="1884164"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100" dirty="0">
                <a:latin typeface="Arial" charset="0"/>
                <a:ea typeface="Arial" charset="0"/>
                <a:cs typeface="Arial" charset="0"/>
                <a:sym typeface="Arial" charset="0"/>
              </a:rPr>
              <a:t>for 0.2h beam lifetime</a:t>
            </a:r>
          </a:p>
        </p:txBody>
      </p:sp>
      <p:sp>
        <p:nvSpPr>
          <p:cNvPr id="31760" name="Rectangle 16"/>
          <p:cNvSpPr>
            <a:spLocks/>
          </p:cNvSpPr>
          <p:nvPr/>
        </p:nvSpPr>
        <p:spPr bwMode="auto">
          <a:xfrm>
            <a:off x="5336605" y="6158061"/>
            <a:ext cx="1437680" cy="383977"/>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100" dirty="0">
                <a:latin typeface="Arial" charset="0"/>
                <a:ea typeface="Arial" charset="0"/>
                <a:cs typeface="Arial" charset="0"/>
                <a:sym typeface="Arial" charset="0"/>
              </a:rPr>
              <a:t>2cm </a:t>
            </a:r>
            <a:r>
              <a:rPr lang="en-US" sz="1100" dirty="0" err="1">
                <a:latin typeface="Arial" charset="0"/>
                <a:ea typeface="Arial" charset="0"/>
                <a:cs typeface="Arial" charset="0"/>
                <a:sym typeface="Arial" charset="0"/>
              </a:rPr>
              <a:t>x</a:t>
            </a:r>
            <a:r>
              <a:rPr lang="en-US" sz="1100" dirty="0">
                <a:latin typeface="Arial" charset="0"/>
                <a:ea typeface="Arial" charset="0"/>
                <a:cs typeface="Arial" charset="0"/>
                <a:sym typeface="Arial" charset="0"/>
              </a:rPr>
              <a:t> 3cm transverse section</a:t>
            </a:r>
          </a:p>
        </p:txBody>
      </p:sp>
      <p:sp>
        <p:nvSpPr>
          <p:cNvPr id="31761" name="Rectangle 17"/>
          <p:cNvSpPr>
            <a:spLocks/>
          </p:cNvSpPr>
          <p:nvPr/>
        </p:nvSpPr>
        <p:spPr bwMode="auto">
          <a:xfrm>
            <a:off x="6174879" y="962099"/>
            <a:ext cx="1473398" cy="500063"/>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000" dirty="0">
                <a:latin typeface="Arial" charset="0"/>
                <a:ea typeface="Arial" charset="0"/>
                <a:cs typeface="Arial" charset="0"/>
                <a:sym typeface="Arial" charset="0"/>
              </a:rPr>
              <a:t>[being </a:t>
            </a:r>
            <a:r>
              <a:rPr lang="en-US" sz="1000" i="1" dirty="0" err="1">
                <a:latin typeface="Arial" charset="0"/>
                <a:ea typeface="Arial" charset="0"/>
                <a:cs typeface="Arial" charset="0"/>
                <a:sym typeface="Arial" charset="0"/>
              </a:rPr>
              <a:t>z</a:t>
            </a:r>
            <a:endParaRPr lang="en-US" sz="1000" i="1" dirty="0">
              <a:latin typeface="Arial" charset="0"/>
              <a:ea typeface="Arial" charset="0"/>
              <a:cs typeface="Arial" charset="0"/>
              <a:sym typeface="Arial" charset="0"/>
            </a:endParaRPr>
          </a:p>
          <a:p>
            <a:pPr marL="40182"/>
            <a:r>
              <a:rPr lang="en-US" sz="1000" dirty="0">
                <a:latin typeface="Arial" charset="0"/>
                <a:ea typeface="Arial" charset="0"/>
                <a:cs typeface="Arial" charset="0"/>
                <a:sym typeface="Arial" charset="0"/>
              </a:rPr>
              <a:t>the distance from</a:t>
            </a:r>
          </a:p>
          <a:p>
            <a:pPr marL="40182"/>
            <a:r>
              <a:rPr lang="en-US" sz="1000" dirty="0">
                <a:latin typeface="Arial" charset="0"/>
                <a:ea typeface="Arial" charset="0"/>
                <a:cs typeface="Arial" charset="0"/>
                <a:sym typeface="Arial" charset="0"/>
              </a:rPr>
              <a:t>the magnet front face]</a:t>
            </a:r>
          </a:p>
        </p:txBody>
      </p:sp>
      <p:pic>
        <p:nvPicPr>
          <p:cNvPr id="31762" name="Picture 18"/>
          <p:cNvPicPr>
            <a:picLocks noChangeArrowheads="1"/>
          </p:cNvPicPr>
          <p:nvPr/>
        </p:nvPicPr>
        <p:blipFill>
          <a:blip r:embed="rId3"/>
          <a:srcRect l="21933" t="12965" r="25056" b="12625"/>
          <a:stretch>
            <a:fillRect/>
          </a:stretch>
        </p:blipFill>
        <p:spPr bwMode="auto">
          <a:xfrm>
            <a:off x="634008" y="996702"/>
            <a:ext cx="2395389" cy="2521520"/>
          </a:xfrm>
          <a:prstGeom prst="rect">
            <a:avLst/>
          </a:prstGeom>
          <a:noFill/>
          <a:ln w="9525" cap="flat">
            <a:noFill/>
            <a:miter lim="800000"/>
            <a:headEnd/>
            <a:tailEnd/>
          </a:ln>
        </p:spPr>
      </p:pic>
      <p:sp>
        <p:nvSpPr>
          <p:cNvPr id="31763" name="Line 19"/>
          <p:cNvSpPr>
            <a:spLocks noChangeShapeType="1"/>
          </p:cNvSpPr>
          <p:nvPr/>
        </p:nvSpPr>
        <p:spPr bwMode="auto">
          <a:xfrm rot="10800000">
            <a:off x="564803" y="3000300"/>
            <a:ext cx="1117" cy="1005706"/>
          </a:xfrm>
          <a:prstGeom prst="line">
            <a:avLst/>
          </a:prstGeom>
          <a:noFill/>
          <a:ln w="9525" cap="flat">
            <a:solidFill>
              <a:schemeClr val="tx1"/>
            </a:solidFill>
            <a:prstDash val="solid"/>
            <a:round/>
            <a:headEnd type="none" w="med" len="med"/>
            <a:tailEnd type="arrow" w="med" len="med"/>
          </a:ln>
        </p:spPr>
        <p:txBody>
          <a:bodyPr lIns="0" tIns="0" rIns="0" bIns="0">
            <a:prstTxWarp prst="textNoShape">
              <a:avLst/>
            </a:prstTxWarp>
          </a:bodyPr>
          <a:lstStyle/>
          <a:p>
            <a:endParaRPr lang="en-US"/>
          </a:p>
        </p:txBody>
      </p:sp>
      <p:sp>
        <p:nvSpPr>
          <p:cNvPr id="31764" name="Line 20"/>
          <p:cNvSpPr>
            <a:spLocks noChangeShapeType="1"/>
          </p:cNvSpPr>
          <p:nvPr/>
        </p:nvSpPr>
        <p:spPr bwMode="auto">
          <a:xfrm>
            <a:off x="2821781" y="3639890"/>
            <a:ext cx="1004590" cy="1116"/>
          </a:xfrm>
          <a:prstGeom prst="line">
            <a:avLst/>
          </a:prstGeom>
          <a:noFill/>
          <a:ln w="9525" cap="flat">
            <a:solidFill>
              <a:schemeClr val="tx1"/>
            </a:solidFill>
            <a:prstDash val="solid"/>
            <a:round/>
            <a:headEnd type="none" w="med" len="med"/>
            <a:tailEnd type="arrow" w="med" len="med"/>
          </a:ln>
        </p:spPr>
        <p:txBody>
          <a:bodyPr lIns="0" tIns="0" rIns="0" bIns="0">
            <a:prstTxWarp prst="textNoShape">
              <a:avLst/>
            </a:prstTxWarp>
          </a:bodyPr>
          <a:lstStyle/>
          <a:p>
            <a:endParaRPr lang="en-US"/>
          </a:p>
        </p:txBody>
      </p:sp>
      <p:sp>
        <p:nvSpPr>
          <p:cNvPr id="31765" name="Rectangle 21"/>
          <p:cNvSpPr>
            <a:spLocks/>
          </p:cNvSpPr>
          <p:nvPr/>
        </p:nvSpPr>
        <p:spPr bwMode="auto">
          <a:xfrm>
            <a:off x="80367" y="3128664"/>
            <a:ext cx="616148" cy="214313"/>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000" dirty="0" err="1">
                <a:latin typeface="Arial" charset="0"/>
                <a:ea typeface="Arial" charset="0"/>
                <a:cs typeface="Arial" charset="0"/>
                <a:sym typeface="Arial" charset="0"/>
              </a:rPr>
              <a:t>y</a:t>
            </a:r>
            <a:r>
              <a:rPr lang="en-US" sz="1000" dirty="0">
                <a:latin typeface="Arial" charset="0"/>
                <a:ea typeface="Arial" charset="0"/>
                <a:cs typeface="Arial" charset="0"/>
                <a:sym typeface="Arial" charset="0"/>
              </a:rPr>
              <a:t> [cm]</a:t>
            </a:r>
          </a:p>
        </p:txBody>
      </p:sp>
      <p:sp>
        <p:nvSpPr>
          <p:cNvPr id="31766" name="Rectangle 22"/>
          <p:cNvSpPr>
            <a:spLocks/>
          </p:cNvSpPr>
          <p:nvPr/>
        </p:nvSpPr>
        <p:spPr bwMode="auto">
          <a:xfrm>
            <a:off x="3027164" y="3413298"/>
            <a:ext cx="616148" cy="214313"/>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000" dirty="0" err="1">
                <a:latin typeface="Arial" charset="0"/>
                <a:ea typeface="Arial" charset="0"/>
                <a:cs typeface="Arial" charset="0"/>
                <a:sym typeface="Arial" charset="0"/>
              </a:rPr>
              <a:t>x</a:t>
            </a:r>
            <a:r>
              <a:rPr lang="en-US" sz="1000" dirty="0">
                <a:latin typeface="Arial" charset="0"/>
                <a:ea typeface="Arial" charset="0"/>
                <a:cs typeface="Arial" charset="0"/>
                <a:sym typeface="Arial" charset="0"/>
              </a:rPr>
              <a:t> [cm]</a:t>
            </a:r>
          </a:p>
        </p:txBody>
      </p:sp>
      <p:sp>
        <p:nvSpPr>
          <p:cNvPr id="31767" name="Rectangle 23"/>
          <p:cNvSpPr>
            <a:spLocks/>
          </p:cNvSpPr>
          <p:nvPr/>
        </p:nvSpPr>
        <p:spPr bwMode="auto">
          <a:xfrm>
            <a:off x="1481137" y="2062758"/>
            <a:ext cx="500063"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100" dirty="0">
                <a:latin typeface="Arial" charset="0"/>
                <a:ea typeface="Arial" charset="0"/>
                <a:cs typeface="Arial" charset="0"/>
                <a:sym typeface="Arial" charset="0"/>
              </a:rPr>
              <a:t>5.0</a:t>
            </a:r>
          </a:p>
        </p:txBody>
      </p:sp>
      <p:sp>
        <p:nvSpPr>
          <p:cNvPr id="31768" name="Rectangle 24"/>
          <p:cNvSpPr>
            <a:spLocks/>
          </p:cNvSpPr>
          <p:nvPr/>
        </p:nvSpPr>
        <p:spPr bwMode="auto">
          <a:xfrm>
            <a:off x="478855" y="940891"/>
            <a:ext cx="1178719" cy="214313"/>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000" i="1" dirty="0" err="1">
                <a:latin typeface="Arial" charset="0"/>
                <a:ea typeface="Arial" charset="0"/>
                <a:cs typeface="Arial" charset="0"/>
                <a:sym typeface="Arial" charset="0"/>
              </a:rPr>
              <a:t>z</a:t>
            </a:r>
            <a:r>
              <a:rPr lang="en-US" sz="1000" dirty="0">
                <a:latin typeface="Arial" charset="0"/>
                <a:ea typeface="Arial" charset="0"/>
                <a:cs typeface="Arial" charset="0"/>
                <a:sym typeface="Arial" charset="0"/>
              </a:rPr>
              <a:t> = 290-300cm</a:t>
            </a:r>
          </a:p>
        </p:txBody>
      </p:sp>
      <p:sp>
        <p:nvSpPr>
          <p:cNvPr id="31769" name="Rectangle 25"/>
          <p:cNvSpPr>
            <a:spLocks/>
          </p:cNvSpPr>
          <p:nvPr/>
        </p:nvSpPr>
        <p:spPr bwMode="auto">
          <a:xfrm>
            <a:off x="1643063" y="959867"/>
            <a:ext cx="479971" cy="169664"/>
          </a:xfrm>
          <a:prstGeom prst="rect">
            <a:avLst/>
          </a:prstGeom>
          <a:noFill/>
          <a:ln w="15875" cap="flat">
            <a:solidFill>
              <a:srgbClr val="FF0000"/>
            </a:solidFill>
            <a:prstDash val="solid"/>
            <a:round/>
            <a:headEnd type="none" w="med" len="med"/>
            <a:tailEnd type="none" w="med" len="med"/>
          </a:ln>
        </p:spPr>
        <p:txBody>
          <a:bodyPr lIns="0" tIns="0" rIns="0" bIns="0">
            <a:prstTxWarp prst="textNoShape">
              <a:avLst/>
            </a:prstTxWarp>
          </a:bodyPr>
          <a:lstStyle/>
          <a:p>
            <a:endParaRPr lang="en-US"/>
          </a:p>
        </p:txBody>
      </p:sp>
      <p:grpSp>
        <p:nvGrpSpPr>
          <p:cNvPr id="2" name="Group 26"/>
          <p:cNvGrpSpPr>
            <a:grpSpLocks/>
          </p:cNvGrpSpPr>
          <p:nvPr/>
        </p:nvGrpSpPr>
        <p:grpSpPr bwMode="auto">
          <a:xfrm>
            <a:off x="3547318" y="962099"/>
            <a:ext cx="2648769" cy="2586261"/>
            <a:chOff x="0" y="0"/>
            <a:chExt cx="2372" cy="2316"/>
          </a:xfrm>
        </p:grpSpPr>
        <p:pic>
          <p:nvPicPr>
            <p:cNvPr id="31771" name="Picture 27"/>
            <p:cNvPicPr>
              <a:picLocks noChangeArrowheads="1"/>
            </p:cNvPicPr>
            <p:nvPr/>
          </p:nvPicPr>
          <p:blipFill>
            <a:blip r:embed="rId4"/>
            <a:srcRect l="21906" t="12965" r="24957" b="12798"/>
            <a:stretch>
              <a:fillRect/>
            </a:stretch>
          </p:blipFill>
          <p:spPr bwMode="auto">
            <a:xfrm>
              <a:off x="0" y="54"/>
              <a:ext cx="2160" cy="2262"/>
            </a:xfrm>
            <a:prstGeom prst="rect">
              <a:avLst/>
            </a:prstGeom>
            <a:noFill/>
            <a:ln w="9525" cap="flat">
              <a:noFill/>
              <a:miter lim="800000"/>
              <a:headEnd/>
              <a:tailEnd/>
            </a:ln>
          </p:spPr>
        </p:pic>
        <p:sp>
          <p:nvSpPr>
            <p:cNvPr id="31772" name="Rectangle 28"/>
            <p:cNvSpPr>
              <a:spLocks/>
            </p:cNvSpPr>
            <p:nvPr/>
          </p:nvSpPr>
          <p:spPr bwMode="auto">
            <a:xfrm>
              <a:off x="1218" y="1169"/>
              <a:ext cx="448" cy="200"/>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100" dirty="0">
                  <a:latin typeface="Arial" charset="0"/>
                  <a:ea typeface="Arial" charset="0"/>
                  <a:cs typeface="Arial" charset="0"/>
                  <a:sym typeface="Arial" charset="0"/>
                </a:rPr>
                <a:t>1.1</a:t>
              </a:r>
            </a:p>
          </p:txBody>
        </p:sp>
        <p:sp>
          <p:nvSpPr>
            <p:cNvPr id="31773" name="Rectangle 29"/>
            <p:cNvSpPr>
              <a:spLocks/>
            </p:cNvSpPr>
            <p:nvPr/>
          </p:nvSpPr>
          <p:spPr bwMode="auto">
            <a:xfrm>
              <a:off x="1492" y="0"/>
              <a:ext cx="880" cy="192"/>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000" i="1" dirty="0" err="1">
                  <a:latin typeface="Arial" charset="0"/>
                  <a:ea typeface="Arial" charset="0"/>
                  <a:cs typeface="Arial" charset="0"/>
                  <a:sym typeface="Arial" charset="0"/>
                </a:rPr>
                <a:t>z</a:t>
              </a:r>
              <a:r>
                <a:rPr lang="en-US" sz="1000" dirty="0">
                  <a:latin typeface="Arial" charset="0"/>
                  <a:ea typeface="Arial" charset="0"/>
                  <a:cs typeface="Arial" charset="0"/>
                  <a:sym typeface="Arial" charset="0"/>
                </a:rPr>
                <a:t> = 10-20cm</a:t>
              </a:r>
            </a:p>
          </p:txBody>
        </p:sp>
        <p:sp>
          <p:nvSpPr>
            <p:cNvPr id="31774" name="Rectangle 30"/>
            <p:cNvSpPr>
              <a:spLocks/>
            </p:cNvSpPr>
            <p:nvPr/>
          </p:nvSpPr>
          <p:spPr bwMode="auto">
            <a:xfrm>
              <a:off x="824" y="12"/>
              <a:ext cx="613" cy="164"/>
            </a:xfrm>
            <a:prstGeom prst="rect">
              <a:avLst/>
            </a:prstGeom>
            <a:noFill/>
            <a:ln w="15875" cap="flat">
              <a:solidFill>
                <a:srgbClr val="FF0000"/>
              </a:solidFill>
              <a:prstDash val="solid"/>
              <a:round/>
              <a:headEnd type="none" w="med" len="med"/>
              <a:tailEnd type="none" w="med" len="med"/>
            </a:ln>
          </p:spPr>
          <p:txBody>
            <a:bodyPr lIns="0" tIns="0" rIns="0" bIns="0">
              <a:prstTxWarp prst="textNoShape">
                <a:avLst/>
              </a:prstTxWarp>
            </a:bodyPr>
            <a:lstStyle/>
            <a:p>
              <a:endParaRPr lang="en-US"/>
            </a:p>
          </p:txBody>
        </p:sp>
      </p:grpSp>
      <p:grpSp>
        <p:nvGrpSpPr>
          <p:cNvPr id="3" name="Group 31"/>
          <p:cNvGrpSpPr>
            <a:grpSpLocks/>
          </p:cNvGrpSpPr>
          <p:nvPr/>
        </p:nvGrpSpPr>
        <p:grpSpPr bwMode="auto">
          <a:xfrm>
            <a:off x="620613" y="3552825"/>
            <a:ext cx="2393156" cy="3000375"/>
            <a:chOff x="0" y="0"/>
            <a:chExt cx="2144" cy="2687"/>
          </a:xfrm>
        </p:grpSpPr>
        <p:sp>
          <p:nvSpPr>
            <p:cNvPr id="31776" name="Rectangle 32"/>
            <p:cNvSpPr>
              <a:spLocks/>
            </p:cNvSpPr>
            <p:nvPr/>
          </p:nvSpPr>
          <p:spPr bwMode="auto">
            <a:xfrm>
              <a:off x="521" y="2343"/>
              <a:ext cx="1288" cy="344"/>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100" dirty="0">
                  <a:latin typeface="Arial" charset="0"/>
                  <a:ea typeface="Arial" charset="0"/>
                  <a:cs typeface="Arial" charset="0"/>
                  <a:sym typeface="Arial" charset="0"/>
                </a:rPr>
                <a:t>10cm </a:t>
              </a:r>
              <a:r>
                <a:rPr lang="en-US" sz="1100" dirty="0" err="1">
                  <a:latin typeface="Arial" charset="0"/>
                  <a:ea typeface="Arial" charset="0"/>
                  <a:cs typeface="Arial" charset="0"/>
                  <a:sym typeface="Arial" charset="0"/>
                </a:rPr>
                <a:t>x</a:t>
              </a:r>
              <a:r>
                <a:rPr lang="en-US" sz="1100" dirty="0">
                  <a:latin typeface="Arial" charset="0"/>
                  <a:ea typeface="Arial" charset="0"/>
                  <a:cs typeface="Arial" charset="0"/>
                  <a:sym typeface="Arial" charset="0"/>
                </a:rPr>
                <a:t> 20cm transverse section</a:t>
              </a:r>
            </a:p>
          </p:txBody>
        </p:sp>
        <p:pic>
          <p:nvPicPr>
            <p:cNvPr id="31777" name="Picture 33"/>
            <p:cNvPicPr>
              <a:picLocks noChangeArrowheads="1"/>
            </p:cNvPicPr>
            <p:nvPr/>
          </p:nvPicPr>
          <p:blipFill>
            <a:blip r:embed="rId5"/>
            <a:srcRect l="21654" t="12457" r="24956" b="12796"/>
            <a:stretch>
              <a:fillRect/>
            </a:stretch>
          </p:blipFill>
          <p:spPr bwMode="auto">
            <a:xfrm>
              <a:off x="0" y="24"/>
              <a:ext cx="2144" cy="2256"/>
            </a:xfrm>
            <a:prstGeom prst="rect">
              <a:avLst/>
            </a:prstGeom>
            <a:noFill/>
            <a:ln w="9525" cap="flat">
              <a:noFill/>
              <a:miter lim="800000"/>
              <a:headEnd/>
              <a:tailEnd/>
            </a:ln>
          </p:spPr>
        </p:pic>
        <p:sp>
          <p:nvSpPr>
            <p:cNvPr id="31778" name="Rectangle 34"/>
            <p:cNvSpPr>
              <a:spLocks/>
            </p:cNvSpPr>
            <p:nvPr/>
          </p:nvSpPr>
          <p:spPr bwMode="auto">
            <a:xfrm>
              <a:off x="981" y="1316"/>
              <a:ext cx="448" cy="200"/>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100" dirty="0">
                  <a:latin typeface="Arial" charset="0"/>
                  <a:ea typeface="Arial" charset="0"/>
                  <a:cs typeface="Arial" charset="0"/>
                  <a:sym typeface="Arial" charset="0"/>
                </a:rPr>
                <a:t>0.30</a:t>
              </a:r>
            </a:p>
          </p:txBody>
        </p:sp>
        <p:sp>
          <p:nvSpPr>
            <p:cNvPr id="31779" name="Rectangle 35"/>
            <p:cNvSpPr>
              <a:spLocks/>
            </p:cNvSpPr>
            <p:nvPr/>
          </p:nvSpPr>
          <p:spPr bwMode="auto">
            <a:xfrm>
              <a:off x="13" y="1"/>
              <a:ext cx="976" cy="192"/>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000" i="1" dirty="0" err="1">
                  <a:latin typeface="Arial" charset="0"/>
                  <a:ea typeface="Arial" charset="0"/>
                  <a:cs typeface="Arial" charset="0"/>
                  <a:sym typeface="Arial" charset="0"/>
                </a:rPr>
                <a:t>z</a:t>
              </a:r>
              <a:r>
                <a:rPr lang="en-US" sz="1000" dirty="0">
                  <a:latin typeface="Arial" charset="0"/>
                  <a:ea typeface="Arial" charset="0"/>
                  <a:cs typeface="Arial" charset="0"/>
                  <a:sym typeface="Arial" charset="0"/>
                </a:rPr>
                <a:t> = 0-10cm</a:t>
              </a:r>
            </a:p>
          </p:txBody>
        </p:sp>
        <p:sp>
          <p:nvSpPr>
            <p:cNvPr id="31780" name="Rectangle 36"/>
            <p:cNvSpPr>
              <a:spLocks/>
            </p:cNvSpPr>
            <p:nvPr/>
          </p:nvSpPr>
          <p:spPr bwMode="auto">
            <a:xfrm>
              <a:off x="920" y="0"/>
              <a:ext cx="431" cy="153"/>
            </a:xfrm>
            <a:prstGeom prst="rect">
              <a:avLst/>
            </a:prstGeom>
            <a:noFill/>
            <a:ln w="15875" cap="flat">
              <a:solidFill>
                <a:srgbClr val="FF0000"/>
              </a:solidFill>
              <a:prstDash val="solid"/>
              <a:round/>
              <a:headEnd type="none" w="med" len="med"/>
              <a:tailEnd type="none" w="med" len="med"/>
            </a:ln>
          </p:spPr>
          <p:txBody>
            <a:bodyPr lIns="0" tIns="0" rIns="0" bIns="0">
              <a:prstTxWarp prst="textNoShape">
                <a:avLst/>
              </a:prstTxWarp>
            </a:bodyPr>
            <a:lstStyle/>
            <a:p>
              <a:endParaRPr lang="en-US"/>
            </a:p>
          </p:txBody>
        </p:sp>
      </p:grpSp>
      <p:grpSp>
        <p:nvGrpSpPr>
          <p:cNvPr id="4" name="Group 37"/>
          <p:cNvGrpSpPr>
            <a:grpSpLocks/>
          </p:cNvGrpSpPr>
          <p:nvPr/>
        </p:nvGrpSpPr>
        <p:grpSpPr bwMode="auto">
          <a:xfrm>
            <a:off x="3415606" y="3568452"/>
            <a:ext cx="2557240" cy="2584028"/>
            <a:chOff x="0" y="0"/>
            <a:chExt cx="2290" cy="2315"/>
          </a:xfrm>
        </p:grpSpPr>
        <p:pic>
          <p:nvPicPr>
            <p:cNvPr id="31782" name="Picture 38"/>
            <p:cNvPicPr>
              <a:picLocks noChangeArrowheads="1"/>
            </p:cNvPicPr>
            <p:nvPr/>
          </p:nvPicPr>
          <p:blipFill>
            <a:blip r:embed="rId6"/>
            <a:srcRect l="22034" t="12964" r="24956" b="11780"/>
            <a:stretch>
              <a:fillRect/>
            </a:stretch>
          </p:blipFill>
          <p:spPr bwMode="auto">
            <a:xfrm>
              <a:off x="145" y="31"/>
              <a:ext cx="2145" cy="2284"/>
            </a:xfrm>
            <a:prstGeom prst="rect">
              <a:avLst/>
            </a:prstGeom>
            <a:noFill/>
            <a:ln w="9525" cap="flat">
              <a:noFill/>
              <a:miter lim="800000"/>
              <a:headEnd/>
              <a:tailEnd/>
            </a:ln>
          </p:spPr>
        </p:pic>
        <p:sp>
          <p:nvSpPr>
            <p:cNvPr id="31783" name="Rectangle 39"/>
            <p:cNvSpPr>
              <a:spLocks/>
            </p:cNvSpPr>
            <p:nvPr/>
          </p:nvSpPr>
          <p:spPr bwMode="auto">
            <a:xfrm>
              <a:off x="1123" y="1318"/>
              <a:ext cx="448" cy="200"/>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100" dirty="0">
                  <a:latin typeface="Arial" charset="0"/>
                  <a:ea typeface="Arial" charset="0"/>
                  <a:cs typeface="Arial" charset="0"/>
                  <a:sym typeface="Arial" charset="0"/>
                </a:rPr>
                <a:t>0.39</a:t>
              </a:r>
            </a:p>
          </p:txBody>
        </p:sp>
        <p:sp>
          <p:nvSpPr>
            <p:cNvPr id="31784" name="Rectangle 40"/>
            <p:cNvSpPr>
              <a:spLocks/>
            </p:cNvSpPr>
            <p:nvPr/>
          </p:nvSpPr>
          <p:spPr bwMode="auto">
            <a:xfrm>
              <a:off x="0" y="210"/>
              <a:ext cx="864" cy="192"/>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000" i="1" dirty="0" err="1">
                  <a:latin typeface="Arial" charset="0"/>
                  <a:ea typeface="Arial" charset="0"/>
                  <a:cs typeface="Arial" charset="0"/>
                  <a:sym typeface="Arial" charset="0"/>
                </a:rPr>
                <a:t>z</a:t>
              </a:r>
              <a:r>
                <a:rPr lang="en-US" sz="1000" dirty="0">
                  <a:latin typeface="Arial" charset="0"/>
                  <a:ea typeface="Arial" charset="0"/>
                  <a:cs typeface="Arial" charset="0"/>
                  <a:sym typeface="Arial" charset="0"/>
                </a:rPr>
                <a:t> = 0-10cm</a:t>
              </a:r>
            </a:p>
          </p:txBody>
        </p:sp>
        <p:sp>
          <p:nvSpPr>
            <p:cNvPr id="31785" name="Rectangle 41"/>
            <p:cNvSpPr>
              <a:spLocks/>
            </p:cNvSpPr>
            <p:nvPr/>
          </p:nvSpPr>
          <p:spPr bwMode="auto">
            <a:xfrm>
              <a:off x="545" y="0"/>
              <a:ext cx="1461" cy="140"/>
            </a:xfrm>
            <a:prstGeom prst="rect">
              <a:avLst/>
            </a:prstGeom>
            <a:noFill/>
            <a:ln w="15875" cap="flat">
              <a:solidFill>
                <a:srgbClr val="FF0000"/>
              </a:solidFill>
              <a:prstDash val="solid"/>
              <a:round/>
              <a:headEnd type="none" w="med" len="med"/>
              <a:tailEnd type="none" w="med" len="med"/>
            </a:ln>
          </p:spPr>
          <p:txBody>
            <a:bodyPr lIns="0" tIns="0" rIns="0" bIns="0">
              <a:prstTxWarp prst="textNoShape">
                <a:avLst/>
              </a:prstTxWarp>
            </a:bodyPr>
            <a:lstStyle/>
            <a:p>
              <a:endParaRPr lang="en-US"/>
            </a:p>
          </p:txBody>
        </p:sp>
      </p:grpSp>
      <p:grpSp>
        <p:nvGrpSpPr>
          <p:cNvPr id="5" name="Group 42"/>
          <p:cNvGrpSpPr>
            <a:grpSpLocks/>
          </p:cNvGrpSpPr>
          <p:nvPr/>
        </p:nvGrpSpPr>
        <p:grpSpPr bwMode="auto">
          <a:xfrm>
            <a:off x="6072188" y="2323877"/>
            <a:ext cx="2941216" cy="2533799"/>
            <a:chOff x="0" y="0"/>
            <a:chExt cx="2635" cy="2269"/>
          </a:xfrm>
        </p:grpSpPr>
        <p:pic>
          <p:nvPicPr>
            <p:cNvPr id="31787" name="Picture 43"/>
            <p:cNvPicPr>
              <a:picLocks noChangeArrowheads="1"/>
            </p:cNvPicPr>
            <p:nvPr/>
          </p:nvPicPr>
          <p:blipFill>
            <a:blip r:embed="rId7"/>
            <a:srcRect l="22159" t="12286" r="25003" b="12965"/>
            <a:stretch>
              <a:fillRect/>
            </a:stretch>
          </p:blipFill>
          <p:spPr bwMode="auto">
            <a:xfrm>
              <a:off x="0" y="18"/>
              <a:ext cx="2121" cy="2251"/>
            </a:xfrm>
            <a:prstGeom prst="rect">
              <a:avLst/>
            </a:prstGeom>
            <a:noFill/>
            <a:ln w="9525" cap="flat">
              <a:noFill/>
              <a:miter lim="800000"/>
              <a:headEnd/>
              <a:tailEnd/>
            </a:ln>
          </p:spPr>
        </p:pic>
        <p:sp>
          <p:nvSpPr>
            <p:cNvPr id="31788" name="Rectangle 44"/>
            <p:cNvSpPr>
              <a:spLocks/>
            </p:cNvSpPr>
            <p:nvPr/>
          </p:nvSpPr>
          <p:spPr bwMode="auto">
            <a:xfrm>
              <a:off x="281" y="0"/>
              <a:ext cx="1658" cy="149"/>
            </a:xfrm>
            <a:prstGeom prst="rect">
              <a:avLst/>
            </a:prstGeom>
            <a:noFill/>
            <a:ln w="15875" cap="flat">
              <a:solidFill>
                <a:srgbClr val="FF0000"/>
              </a:solidFill>
              <a:prstDash val="solid"/>
              <a:round/>
              <a:headEnd type="none" w="med" len="med"/>
              <a:tailEnd type="none" w="med" len="med"/>
            </a:ln>
          </p:spPr>
          <p:txBody>
            <a:bodyPr lIns="0" tIns="0" rIns="0" bIns="0">
              <a:prstTxWarp prst="textNoShape">
                <a:avLst/>
              </a:prstTxWarp>
            </a:bodyPr>
            <a:lstStyle/>
            <a:p>
              <a:endParaRPr lang="en-US"/>
            </a:p>
          </p:txBody>
        </p:sp>
        <p:sp>
          <p:nvSpPr>
            <p:cNvPr id="31789" name="Rectangle 45"/>
            <p:cNvSpPr>
              <a:spLocks/>
            </p:cNvSpPr>
            <p:nvPr/>
          </p:nvSpPr>
          <p:spPr bwMode="auto">
            <a:xfrm>
              <a:off x="1771" y="1901"/>
              <a:ext cx="864" cy="192"/>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000" i="1" dirty="0" err="1">
                  <a:latin typeface="Arial" charset="0"/>
                  <a:ea typeface="Arial" charset="0"/>
                  <a:cs typeface="Arial" charset="0"/>
                  <a:sym typeface="Arial" charset="0"/>
                </a:rPr>
                <a:t>z</a:t>
              </a:r>
              <a:r>
                <a:rPr lang="en-US" sz="1000" dirty="0">
                  <a:latin typeface="Arial" charset="0"/>
                  <a:ea typeface="Arial" charset="0"/>
                  <a:cs typeface="Arial" charset="0"/>
                  <a:sym typeface="Arial" charset="0"/>
                </a:rPr>
                <a:t> = 0-10cm</a:t>
              </a:r>
            </a:p>
          </p:txBody>
        </p:sp>
        <p:sp>
          <p:nvSpPr>
            <p:cNvPr id="31790" name="Rectangle 46"/>
            <p:cNvSpPr>
              <a:spLocks/>
            </p:cNvSpPr>
            <p:nvPr/>
          </p:nvSpPr>
          <p:spPr bwMode="auto">
            <a:xfrm>
              <a:off x="984" y="1341"/>
              <a:ext cx="448" cy="200"/>
            </a:xfrm>
            <a:prstGeom prst="rect">
              <a:avLst/>
            </a:prstGeom>
            <a:noFill/>
            <a:ln w="12700" cap="flat">
              <a:noFill/>
              <a:miter lim="800000"/>
              <a:headEnd type="none" w="med" len="med"/>
              <a:tailEnd type="none" w="med" len="med"/>
            </a:ln>
          </p:spPr>
          <p:txBody>
            <a:bodyPr lIns="0" tIns="0" rIns="57799" bIns="0">
              <a:prstTxWarp prst="textNoShape">
                <a:avLst/>
              </a:prstTxWarp>
            </a:bodyPr>
            <a:lstStyle/>
            <a:p>
              <a:pPr marL="40182"/>
              <a:r>
                <a:rPr lang="en-US" sz="1100" dirty="0">
                  <a:latin typeface="Arial" charset="0"/>
                  <a:ea typeface="Arial" charset="0"/>
                  <a:cs typeface="Arial" charset="0"/>
                  <a:sym typeface="Arial" charset="0"/>
                </a:rPr>
                <a:t>0.76</a:t>
              </a:r>
            </a:p>
          </p:txBody>
        </p:sp>
      </p:grpSp>
      <p:sp>
        <p:nvSpPr>
          <p:cNvPr id="31791" name="Rectangle 47"/>
          <p:cNvSpPr>
            <a:spLocks/>
          </p:cNvSpPr>
          <p:nvPr/>
        </p:nvSpPr>
        <p:spPr bwMode="auto">
          <a:xfrm>
            <a:off x="26789" y="8930"/>
            <a:ext cx="448270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pPr algn="l"/>
            <a:r>
              <a:rPr lang="en-US" sz="1500" dirty="0">
                <a:solidFill>
                  <a:srgbClr val="C2E5A6"/>
                </a:solidFill>
                <a:latin typeface="Tahoma" charset="0"/>
                <a:ea typeface="Tahoma" charset="0"/>
                <a:cs typeface="Tahoma" charset="0"/>
                <a:sym typeface="Tahoma" charset="0"/>
              </a:rPr>
              <a:t>Slide from: F. Cerutti, LCWG meeting, May 10</a:t>
            </a:r>
            <a:r>
              <a:rPr lang="en-US" sz="1500" baseline="32000" dirty="0">
                <a:solidFill>
                  <a:srgbClr val="C2E5A6"/>
                </a:solidFill>
                <a:latin typeface="Tahoma" charset="0"/>
                <a:ea typeface="Tahoma" charset="0"/>
                <a:cs typeface="Tahoma" charset="0"/>
                <a:sym typeface="Tahoma" charset="0"/>
              </a:rPr>
              <a:t>th</a:t>
            </a:r>
            <a:r>
              <a:rPr lang="en-US" sz="1500" dirty="0">
                <a:solidFill>
                  <a:srgbClr val="C2E5A6"/>
                </a:solidFill>
                <a:latin typeface="Tahoma" charset="0"/>
                <a:ea typeface="Tahoma" charset="0"/>
                <a:cs typeface="Tahoma" charset="0"/>
                <a:sym typeface="Tahoma" charset="0"/>
              </a:rPr>
              <a:t> 2010</a:t>
            </a:r>
          </a:p>
        </p:txBody>
      </p:sp>
      <p:sp>
        <p:nvSpPr>
          <p:cNvPr id="51"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18</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2"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54"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Shielding options</a:t>
            </a:r>
            <a:endParaRPr lang="en-US" dirty="0"/>
          </a:p>
        </p:txBody>
      </p:sp>
      <p:sp>
        <p:nvSpPr>
          <p:cNvPr id="4" name="Slide Number Placeholder 3"/>
          <p:cNvSpPr>
            <a:spLocks noGrp="1"/>
          </p:cNvSpPr>
          <p:nvPr>
            <p:ph type="sldNum" sz="quarter" idx="4294967295"/>
          </p:nvPr>
        </p:nvSpPr>
        <p:spPr/>
        <p:txBody>
          <a:bodyPr/>
          <a:lstStyle/>
          <a:p>
            <a:fld id="{876470E7-8715-0A49-A9A4-F88F4FC05750}" type="slidenum">
              <a:rPr lang="en-US" smtClean="0"/>
              <a:pPr/>
              <a:t>19</a:t>
            </a:fld>
            <a:endParaRPr lang="en-US" dirty="0"/>
          </a:p>
        </p:txBody>
      </p:sp>
      <p:pic>
        <p:nvPicPr>
          <p:cNvPr id="33" name="Picture 3"/>
          <p:cNvPicPr>
            <a:picLocks noChangeAspect="1" noChangeArrowheads="1"/>
          </p:cNvPicPr>
          <p:nvPr/>
        </p:nvPicPr>
        <p:blipFill>
          <a:blip r:embed="rId2"/>
          <a:srcRect/>
          <a:stretch>
            <a:fillRect/>
          </a:stretch>
        </p:blipFill>
        <p:spPr bwMode="auto">
          <a:xfrm>
            <a:off x="546100" y="4057650"/>
            <a:ext cx="3822700" cy="2419350"/>
          </a:xfrm>
          <a:prstGeom prst="rect">
            <a:avLst/>
          </a:prstGeom>
          <a:noFill/>
          <a:ln w="9525">
            <a:noFill/>
            <a:miter lim="800000"/>
            <a:headEnd/>
            <a:tailEnd/>
          </a:ln>
        </p:spPr>
      </p:pic>
      <p:pic>
        <p:nvPicPr>
          <p:cNvPr id="34" name="Picture 2"/>
          <p:cNvPicPr>
            <a:picLocks noChangeAspect="1" noChangeArrowheads="1"/>
          </p:cNvPicPr>
          <p:nvPr/>
        </p:nvPicPr>
        <p:blipFill>
          <a:blip r:embed="rId3"/>
          <a:srcRect/>
          <a:stretch>
            <a:fillRect/>
          </a:stretch>
        </p:blipFill>
        <p:spPr bwMode="auto">
          <a:xfrm>
            <a:off x="5573713" y="4332288"/>
            <a:ext cx="3189287" cy="2068512"/>
          </a:xfrm>
          <a:prstGeom prst="rect">
            <a:avLst/>
          </a:prstGeom>
          <a:noFill/>
          <a:ln w="9525">
            <a:noFill/>
            <a:miter lim="800000"/>
            <a:headEnd/>
            <a:tailEnd/>
          </a:ln>
        </p:spPr>
      </p:pic>
      <p:pic>
        <p:nvPicPr>
          <p:cNvPr id="35" name="Picture 30"/>
          <p:cNvPicPr>
            <a:picLocks noChangeAspect="1" noChangeArrowheads="1"/>
          </p:cNvPicPr>
          <p:nvPr/>
        </p:nvPicPr>
        <p:blipFill>
          <a:blip r:embed="rId4"/>
          <a:srcRect/>
          <a:stretch>
            <a:fillRect/>
          </a:stretch>
        </p:blipFill>
        <p:spPr bwMode="auto">
          <a:xfrm>
            <a:off x="476250" y="1204913"/>
            <a:ext cx="3914775" cy="2414587"/>
          </a:xfrm>
          <a:prstGeom prst="rect">
            <a:avLst/>
          </a:prstGeom>
          <a:noFill/>
          <a:ln w="9525">
            <a:noFill/>
            <a:miter lim="800000"/>
            <a:headEnd/>
            <a:tailEnd/>
          </a:ln>
        </p:spPr>
      </p:pic>
      <p:sp>
        <p:nvSpPr>
          <p:cNvPr id="36" name="Text Box 5"/>
          <p:cNvSpPr txBox="1">
            <a:spLocks noChangeArrowheads="1"/>
          </p:cNvSpPr>
          <p:nvPr/>
        </p:nvSpPr>
        <p:spPr bwMode="auto">
          <a:xfrm>
            <a:off x="357188" y="974725"/>
            <a:ext cx="7491412" cy="338554"/>
          </a:xfrm>
          <a:prstGeom prst="rect">
            <a:avLst/>
          </a:prstGeom>
          <a:noFill/>
          <a:ln w="9525">
            <a:noFill/>
            <a:miter lim="800000"/>
            <a:headEnd/>
            <a:tailEnd/>
          </a:ln>
        </p:spPr>
        <p:txBody>
          <a:bodyPr wrap="square">
            <a:prstTxWarp prst="textNoShape">
              <a:avLst/>
            </a:prstTxWarp>
            <a:spAutoFit/>
          </a:bodyPr>
          <a:lstStyle/>
          <a:p>
            <a:pPr marL="174625" marR="0" lvl="0" indent="-174625" defTabSz="914400" eaLnBrk="0" fontAlgn="auto" latinLnBrk="0" hangingPunct="0">
              <a:lnSpc>
                <a:spcPct val="100000"/>
              </a:lnSpc>
              <a:spcBef>
                <a:spcPct val="20000"/>
              </a:spcBef>
              <a:spcAft>
                <a:spcPct val="20000"/>
              </a:spcAft>
              <a:buClrTx/>
              <a:buSzTx/>
              <a:buFont typeface="Arial" charset="0"/>
              <a:buChar char="•"/>
              <a:tabLst/>
              <a:defRPr/>
            </a:pPr>
            <a:r>
              <a:rPr kumimoji="0" lang="en-US" sz="1600" b="0" i="1" u="none" strike="noStrike" kern="0" cap="none" spc="0" normalizeH="0" baseline="0" noProof="0" dirty="0">
                <a:ln>
                  <a:noFill/>
                </a:ln>
                <a:solidFill>
                  <a:sysClr val="windowText" lastClr="000000"/>
                </a:solidFill>
                <a:effectLst/>
                <a:uLnTx/>
                <a:uFillTx/>
              </a:rPr>
              <a:t>ideally</a:t>
            </a:r>
            <a:r>
              <a:rPr kumimoji="0" lang="en-US" sz="1600" b="0" i="0" u="none" strike="noStrike" kern="0" cap="none" spc="0" normalizeH="0" baseline="0" noProof="0" dirty="0">
                <a:ln>
                  <a:noFill/>
                </a:ln>
                <a:solidFill>
                  <a:sysClr val="windowText" lastClr="000000"/>
                </a:solidFill>
                <a:effectLst/>
                <a:uLnTx/>
                <a:uFillTx/>
              </a:rPr>
              <a:t> a continuous liner (here 3mm tungsten, </a:t>
            </a:r>
            <a:r>
              <a:rPr kumimoji="0" lang="en-US" sz="1600" b="0" i="0" u="none" strike="noStrike" kern="0" cap="none" spc="0" normalizeH="0" baseline="0" noProof="0" dirty="0">
                <a:ln>
                  <a:noFill/>
                </a:ln>
                <a:solidFill>
                  <a:srgbClr val="008000"/>
                </a:solidFill>
                <a:effectLst/>
                <a:uLnTx/>
                <a:uFillTx/>
              </a:rPr>
              <a:t>green curve</a:t>
            </a:r>
            <a:r>
              <a:rPr kumimoji="0" lang="en-US" sz="1600" b="0" i="0" u="none" strike="noStrike" kern="0" cap="none" spc="0" normalizeH="0" baseline="0" noProof="0" dirty="0">
                <a:ln>
                  <a:noFill/>
                </a:ln>
                <a:solidFill>
                  <a:sysClr val="windowText" lastClr="000000"/>
                </a:solidFill>
                <a:effectLst/>
                <a:uLnTx/>
                <a:uFillTx/>
              </a:rPr>
              <a:t>) is quite effective</a:t>
            </a:r>
          </a:p>
        </p:txBody>
      </p:sp>
      <p:sp>
        <p:nvSpPr>
          <p:cNvPr id="39" name="Text Box 5"/>
          <p:cNvSpPr txBox="1">
            <a:spLocks noChangeArrowheads="1"/>
          </p:cNvSpPr>
          <p:nvPr/>
        </p:nvSpPr>
        <p:spPr bwMode="auto">
          <a:xfrm>
            <a:off x="5864225" y="5067300"/>
            <a:ext cx="2670175" cy="304800"/>
          </a:xfrm>
          <a:prstGeom prst="rect">
            <a:avLst/>
          </a:prstGeom>
          <a:noFill/>
          <a:ln w="9525">
            <a:noFill/>
            <a:miter lim="800000"/>
            <a:headEnd/>
            <a:tailEnd/>
          </a:ln>
        </p:spPr>
        <p:txBody>
          <a:bodyPr>
            <a:prstTxWarp prst="textNoShape">
              <a:avLst/>
            </a:prstTxWarp>
            <a:spAutoFit/>
          </a:bodyPr>
          <a:lstStyle/>
          <a:p>
            <a:pPr marL="0" marR="0" lvl="0" indent="0" defTabSz="914400" eaLnBrk="0" fontAlgn="auto" latinLnBrk="0" hangingPunct="0">
              <a:lnSpc>
                <a:spcPct val="100000"/>
              </a:lnSpc>
              <a:spcBef>
                <a:spcPct val="20000"/>
              </a:spcBef>
              <a:spcAft>
                <a:spcPct val="20000"/>
              </a:spcAft>
              <a:buClrTx/>
              <a:buSzTx/>
              <a:tabLst/>
              <a:defRPr/>
            </a:pPr>
            <a:r>
              <a:rPr kumimoji="0" lang="en-US" sz="1400" b="0" i="1" u="none" strike="noStrike" kern="0" cap="none" spc="0" normalizeH="0" baseline="0" noProof="0" dirty="0">
                <a:ln>
                  <a:noFill/>
                </a:ln>
                <a:solidFill>
                  <a:sysClr val="windowText" lastClr="000000"/>
                </a:solidFill>
                <a:effectLst/>
                <a:uLnTx/>
                <a:uFillTx/>
              </a:rPr>
              <a:t> end plates of limited help</a:t>
            </a:r>
          </a:p>
        </p:txBody>
      </p:sp>
      <p:sp>
        <p:nvSpPr>
          <p:cNvPr id="40" name="Line 11"/>
          <p:cNvSpPr>
            <a:spLocks noChangeShapeType="1"/>
          </p:cNvSpPr>
          <p:nvPr/>
        </p:nvSpPr>
        <p:spPr bwMode="auto">
          <a:xfrm flipV="1">
            <a:off x="1809750" y="2174875"/>
            <a:ext cx="123825" cy="514350"/>
          </a:xfrm>
          <a:prstGeom prst="line">
            <a:avLst/>
          </a:prstGeom>
          <a:noFill/>
          <a:ln w="9525">
            <a:solidFill>
              <a:srgbClr val="FF0000"/>
            </a:solidFill>
            <a:round/>
            <a:headEnd/>
            <a:tailEnd type="triangle" w="med" len="me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1" name="Line 13"/>
          <p:cNvSpPr>
            <a:spLocks noChangeShapeType="1"/>
          </p:cNvSpPr>
          <p:nvPr/>
        </p:nvSpPr>
        <p:spPr bwMode="auto">
          <a:xfrm>
            <a:off x="1971675" y="4270375"/>
            <a:ext cx="47625" cy="371475"/>
          </a:xfrm>
          <a:prstGeom prst="line">
            <a:avLst/>
          </a:prstGeom>
          <a:noFill/>
          <a:ln w="9525">
            <a:solidFill>
              <a:srgbClr val="000000"/>
            </a:solidFill>
            <a:round/>
            <a:headEnd/>
            <a:tailEnd type="triangle" w="med" len="me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2" name="Text Box 5"/>
          <p:cNvSpPr txBox="1">
            <a:spLocks noChangeArrowheads="1"/>
          </p:cNvSpPr>
          <p:nvPr/>
        </p:nvSpPr>
        <p:spPr bwMode="auto">
          <a:xfrm>
            <a:off x="4768850" y="3758624"/>
            <a:ext cx="2317750" cy="584776"/>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600" b="0" i="1" u="none" strike="noStrike" kern="0" cap="none" spc="0" normalizeH="0" baseline="0" noProof="0" dirty="0">
                <a:ln>
                  <a:noFill/>
                </a:ln>
                <a:solidFill>
                  <a:sysClr val="windowText" lastClr="000000"/>
                </a:solidFill>
                <a:effectLst/>
                <a:uLnTx/>
                <a:uFillTx/>
              </a:rPr>
              <a:t>assumed as totally absorbing! </a:t>
            </a:r>
            <a:r>
              <a:rPr kumimoji="0" lang="en-US" sz="1600" b="0" i="0" u="none" strike="noStrike" kern="0" cap="none" spc="0" normalizeH="0" baseline="0" noProof="0" dirty="0">
                <a:ln>
                  <a:noFill/>
                </a:ln>
                <a:solidFill>
                  <a:srgbClr val="0000FF"/>
                </a:solidFill>
                <a:effectLst/>
                <a:uLnTx/>
                <a:uFillTx/>
              </a:rPr>
              <a:t>blue curve</a:t>
            </a:r>
            <a:r>
              <a:rPr kumimoji="0" lang="en-US" sz="1600" b="0" i="0" u="none" strike="noStrike" kern="0" cap="none" spc="0" normalizeH="0" baseline="0" noProof="0" dirty="0">
                <a:ln>
                  <a:noFill/>
                </a:ln>
                <a:solidFill>
                  <a:sysClr val="windowText" lastClr="000000"/>
                </a:solidFill>
                <a:effectLst/>
                <a:uLnTx/>
                <a:uFillTx/>
              </a:rPr>
              <a:t> </a:t>
            </a:r>
            <a:endParaRPr kumimoji="0" lang="en-US" sz="1600" b="0" i="1" u="none" strike="noStrike" kern="0" cap="none" spc="0" normalizeH="0" baseline="0" noProof="0" dirty="0">
              <a:ln>
                <a:noFill/>
              </a:ln>
              <a:solidFill>
                <a:sysClr val="windowText" lastClr="000000"/>
              </a:solidFill>
              <a:effectLst/>
              <a:uLnTx/>
              <a:uFillTx/>
            </a:endParaRPr>
          </a:p>
        </p:txBody>
      </p:sp>
      <p:sp>
        <p:nvSpPr>
          <p:cNvPr id="43" name="Line 16"/>
          <p:cNvSpPr>
            <a:spLocks noChangeShapeType="1"/>
          </p:cNvSpPr>
          <p:nvPr/>
        </p:nvSpPr>
        <p:spPr bwMode="auto">
          <a:xfrm flipH="1" flipV="1">
            <a:off x="5864224" y="4332288"/>
            <a:ext cx="971595" cy="362157"/>
          </a:xfrm>
          <a:prstGeom prst="line">
            <a:avLst/>
          </a:prstGeom>
          <a:noFill/>
          <a:ln w="9525">
            <a:solidFill>
              <a:srgbClr val="000000"/>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4" name="Line 16"/>
          <p:cNvSpPr>
            <a:spLocks noChangeShapeType="1"/>
          </p:cNvSpPr>
          <p:nvPr/>
        </p:nvSpPr>
        <p:spPr bwMode="auto">
          <a:xfrm flipH="1">
            <a:off x="3775075" y="2695575"/>
            <a:ext cx="2801938" cy="960438"/>
          </a:xfrm>
          <a:prstGeom prst="line">
            <a:avLst/>
          </a:prstGeom>
          <a:noFill/>
          <a:ln w="9525">
            <a:solidFill>
              <a:srgbClr val="000000"/>
            </a:solid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sp>
        <p:nvSpPr>
          <p:cNvPr id="45" name="Text Box 5"/>
          <p:cNvSpPr txBox="1">
            <a:spLocks noChangeArrowheads="1"/>
          </p:cNvSpPr>
          <p:nvPr/>
        </p:nvSpPr>
        <p:spPr bwMode="auto">
          <a:xfrm>
            <a:off x="4491038" y="1365250"/>
            <a:ext cx="1239837"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1" i="0" u="none" strike="noStrike" kern="0" cap="none" spc="0" normalizeH="0" baseline="0" noProof="0">
                <a:ln>
                  <a:noFill/>
                </a:ln>
                <a:solidFill>
                  <a:sysClr val="windowText" lastClr="000000"/>
                </a:solidFill>
                <a:effectLst/>
                <a:uLnTx/>
                <a:uFillTx/>
              </a:rPr>
              <a:t>L=2.5L</a:t>
            </a:r>
            <a:r>
              <a:rPr kumimoji="0" lang="en-US" sz="1400" b="1" i="0" u="none" strike="noStrike" kern="0" cap="none" spc="0" normalizeH="0" baseline="-25000" noProof="0">
                <a:ln>
                  <a:noFill/>
                </a:ln>
                <a:solidFill>
                  <a:sysClr val="windowText" lastClr="000000"/>
                </a:solidFill>
                <a:effectLst/>
                <a:uLnTx/>
                <a:uFillTx/>
              </a:rPr>
              <a:t>0</a:t>
            </a:r>
            <a:endParaRPr kumimoji="0" lang="en-US" sz="1400" b="1" i="0" u="none" strike="noStrike" kern="0" cap="none" spc="0" normalizeH="0" baseline="0" noProof="0">
              <a:ln>
                <a:noFill/>
              </a:ln>
              <a:solidFill>
                <a:sysClr val="windowText" lastClr="000000"/>
              </a:solidFill>
              <a:effectLst/>
              <a:uLnTx/>
              <a:uFillTx/>
            </a:endParaRPr>
          </a:p>
        </p:txBody>
      </p:sp>
      <p:sp>
        <p:nvSpPr>
          <p:cNvPr id="47" name="Text Box 5"/>
          <p:cNvSpPr txBox="1">
            <a:spLocks noChangeArrowheads="1"/>
          </p:cNvSpPr>
          <p:nvPr/>
        </p:nvSpPr>
        <p:spPr bwMode="auto">
          <a:xfrm>
            <a:off x="952500" y="2524125"/>
            <a:ext cx="412750"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Q1</a:t>
            </a:r>
          </a:p>
        </p:txBody>
      </p:sp>
      <p:sp>
        <p:nvSpPr>
          <p:cNvPr id="48" name="Text Box 5"/>
          <p:cNvSpPr txBox="1">
            <a:spLocks noChangeArrowheads="1"/>
          </p:cNvSpPr>
          <p:nvPr/>
        </p:nvSpPr>
        <p:spPr bwMode="auto">
          <a:xfrm>
            <a:off x="1055688" y="5087938"/>
            <a:ext cx="412750"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Q1</a:t>
            </a:r>
          </a:p>
        </p:txBody>
      </p:sp>
      <p:sp>
        <p:nvSpPr>
          <p:cNvPr id="49" name="Text Box 5"/>
          <p:cNvSpPr txBox="1">
            <a:spLocks noChangeArrowheads="1"/>
          </p:cNvSpPr>
          <p:nvPr/>
        </p:nvSpPr>
        <p:spPr bwMode="auto">
          <a:xfrm>
            <a:off x="2009775" y="2498725"/>
            <a:ext cx="566738"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Q2a</a:t>
            </a:r>
          </a:p>
        </p:txBody>
      </p:sp>
      <p:sp>
        <p:nvSpPr>
          <p:cNvPr id="50" name="Text Box 5"/>
          <p:cNvSpPr txBox="1">
            <a:spLocks noChangeArrowheads="1"/>
          </p:cNvSpPr>
          <p:nvPr/>
        </p:nvSpPr>
        <p:spPr bwMode="auto">
          <a:xfrm>
            <a:off x="2009775" y="4932363"/>
            <a:ext cx="527050"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Q2a</a:t>
            </a:r>
          </a:p>
        </p:txBody>
      </p:sp>
      <p:sp>
        <p:nvSpPr>
          <p:cNvPr id="51" name="Text Box 5"/>
          <p:cNvSpPr txBox="1">
            <a:spLocks noChangeArrowheads="1"/>
          </p:cNvSpPr>
          <p:nvPr/>
        </p:nvSpPr>
        <p:spPr bwMode="auto">
          <a:xfrm>
            <a:off x="2547938" y="2484438"/>
            <a:ext cx="565150" cy="306387"/>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Q2b</a:t>
            </a:r>
          </a:p>
        </p:txBody>
      </p:sp>
      <p:sp>
        <p:nvSpPr>
          <p:cNvPr id="52" name="Text Box 5"/>
          <p:cNvSpPr txBox="1">
            <a:spLocks noChangeArrowheads="1"/>
          </p:cNvSpPr>
          <p:nvPr/>
        </p:nvSpPr>
        <p:spPr bwMode="auto">
          <a:xfrm>
            <a:off x="3330575" y="2508250"/>
            <a:ext cx="566738" cy="306388"/>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Q3</a:t>
            </a:r>
          </a:p>
        </p:txBody>
      </p:sp>
      <p:sp>
        <p:nvSpPr>
          <p:cNvPr id="53" name="Text Box 5"/>
          <p:cNvSpPr txBox="1">
            <a:spLocks noChangeArrowheads="1"/>
          </p:cNvSpPr>
          <p:nvPr/>
        </p:nvSpPr>
        <p:spPr bwMode="auto">
          <a:xfrm>
            <a:off x="2524125" y="4873625"/>
            <a:ext cx="566738"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Q2b</a:t>
            </a:r>
          </a:p>
        </p:txBody>
      </p:sp>
      <p:sp>
        <p:nvSpPr>
          <p:cNvPr id="54" name="Text Box 5"/>
          <p:cNvSpPr txBox="1">
            <a:spLocks noChangeArrowheads="1"/>
          </p:cNvSpPr>
          <p:nvPr/>
        </p:nvSpPr>
        <p:spPr bwMode="auto">
          <a:xfrm>
            <a:off x="3384550" y="4864100"/>
            <a:ext cx="566738" cy="307975"/>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400" b="0" i="0" u="none" strike="noStrike" kern="0" cap="none" spc="0" normalizeH="0" baseline="0" noProof="0">
                <a:ln>
                  <a:noFill/>
                </a:ln>
                <a:solidFill>
                  <a:sysClr val="windowText" lastClr="000000"/>
                </a:solidFill>
                <a:effectLst/>
                <a:uLnTx/>
                <a:uFillTx/>
              </a:rPr>
              <a:t>Q3</a:t>
            </a:r>
          </a:p>
        </p:txBody>
      </p:sp>
      <p:sp>
        <p:nvSpPr>
          <p:cNvPr id="55" name="Line 11"/>
          <p:cNvSpPr>
            <a:spLocks noChangeShapeType="1"/>
          </p:cNvSpPr>
          <p:nvPr/>
        </p:nvSpPr>
        <p:spPr bwMode="auto">
          <a:xfrm>
            <a:off x="1957388" y="4276725"/>
            <a:ext cx="50800" cy="1196975"/>
          </a:xfrm>
          <a:prstGeom prst="line">
            <a:avLst/>
          </a:prstGeom>
          <a:noFill/>
          <a:ln w="9525">
            <a:solidFill>
              <a:srgbClr val="0000FF"/>
            </a:solidFill>
            <a:round/>
            <a:headEnd/>
            <a:tailEnd type="triangle" w="med" len="me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ysClr val="windowText" lastClr="000000"/>
              </a:solidFill>
              <a:effectLst/>
              <a:uLnTx/>
              <a:uFillTx/>
            </a:endParaRPr>
          </a:p>
        </p:txBody>
      </p:sp>
      <p:grpSp>
        <p:nvGrpSpPr>
          <p:cNvPr id="56" name="Group 59"/>
          <p:cNvGrpSpPr>
            <a:grpSpLocks/>
          </p:cNvGrpSpPr>
          <p:nvPr/>
        </p:nvGrpSpPr>
        <p:grpSpPr bwMode="auto">
          <a:xfrm>
            <a:off x="5902325" y="1447800"/>
            <a:ext cx="2695575" cy="2244725"/>
            <a:chOff x="5902325" y="1508125"/>
            <a:chExt cx="2695575" cy="2244725"/>
          </a:xfrm>
        </p:grpSpPr>
        <p:pic>
          <p:nvPicPr>
            <p:cNvPr id="57" name="Picture 46" descr="ppiD8.tmp"/>
            <p:cNvPicPr>
              <a:picLocks/>
            </p:cNvPicPr>
            <p:nvPr/>
          </p:nvPicPr>
          <p:blipFill>
            <a:blip r:embed="rId5"/>
            <a:srcRect l="790" t="2" r="2010" b="1199"/>
            <a:stretch>
              <a:fillRect/>
            </a:stretch>
          </p:blipFill>
          <p:spPr bwMode="auto">
            <a:xfrm>
              <a:off x="5902325" y="1508125"/>
              <a:ext cx="2695575" cy="2244725"/>
            </a:xfrm>
            <a:prstGeom prst="rect">
              <a:avLst/>
            </a:prstGeom>
            <a:noFill/>
            <a:ln w="9525">
              <a:noFill/>
              <a:miter lim="800000"/>
              <a:headEnd/>
              <a:tailEnd/>
            </a:ln>
          </p:spPr>
        </p:pic>
        <p:sp>
          <p:nvSpPr>
            <p:cNvPr id="58" name="Rectangle 58"/>
            <p:cNvSpPr>
              <a:spLocks noChangeArrowheads="1"/>
            </p:cNvSpPr>
            <p:nvPr/>
          </p:nvSpPr>
          <p:spPr bwMode="auto">
            <a:xfrm>
              <a:off x="6586780" y="1666068"/>
              <a:ext cx="1658318" cy="139485"/>
            </a:xfrm>
            <a:prstGeom prst="rect">
              <a:avLst/>
            </a:prstGeom>
            <a:solidFill>
              <a:srgbClr val="FFFFFF"/>
            </a:solidFill>
            <a:ln w="9525">
              <a:noFill/>
              <a:round/>
              <a:headEnd/>
              <a:tailEnd/>
            </a:ln>
          </p:spPr>
          <p:txBody>
            <a:bodyPr>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1" u="none" strike="noStrike" kern="0" cap="none" spc="0" normalizeH="0" baseline="0" noProof="0">
                <a:ln>
                  <a:noFill/>
                </a:ln>
                <a:solidFill>
                  <a:sysClr val="windowText" lastClr="000000"/>
                </a:solidFill>
                <a:effectLst/>
                <a:uLnTx/>
                <a:uFillTx/>
                <a:latin typeface="Arial" charset="0"/>
              </a:endParaRPr>
            </a:p>
          </p:txBody>
        </p:sp>
      </p:grpSp>
      <p:sp>
        <p:nvSpPr>
          <p:cNvPr id="59" name="Rectangle 10"/>
          <p:cNvSpPr>
            <a:spLocks/>
          </p:cNvSpPr>
          <p:nvPr/>
        </p:nvSpPr>
        <p:spPr bwMode="auto">
          <a:xfrm>
            <a:off x="26789" y="8930"/>
            <a:ext cx="613870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pPr algn="l"/>
            <a:r>
              <a:rPr lang="en-US" sz="1500" dirty="0">
                <a:solidFill>
                  <a:srgbClr val="C2E5A6"/>
                </a:solidFill>
                <a:latin typeface="Tahoma" charset="0"/>
                <a:ea typeface="Tahoma" charset="0"/>
                <a:cs typeface="Tahoma" charset="0"/>
                <a:sym typeface="Tahoma" charset="0"/>
              </a:rPr>
              <a:t>Slide from: F. </a:t>
            </a:r>
            <a:r>
              <a:rPr lang="en-US" sz="1500" dirty="0" smtClean="0">
                <a:solidFill>
                  <a:srgbClr val="C2E5A6"/>
                </a:solidFill>
                <a:latin typeface="Tahoma" charset="0"/>
                <a:ea typeface="Tahoma" charset="0"/>
                <a:cs typeface="Tahoma" charset="0"/>
                <a:sym typeface="Tahoma" charset="0"/>
              </a:rPr>
              <a:t>Cerutti HL-LHC Kick of internal meeting, April 11</a:t>
            </a:r>
            <a:r>
              <a:rPr lang="en-US" sz="1500" baseline="32000" dirty="0" smtClean="0">
                <a:solidFill>
                  <a:srgbClr val="C2E5A6"/>
                </a:solidFill>
                <a:latin typeface="Tahoma" charset="0"/>
                <a:ea typeface="Tahoma" charset="0"/>
                <a:cs typeface="Tahoma" charset="0"/>
                <a:sym typeface="Tahoma" charset="0"/>
              </a:rPr>
              <a:t>th</a:t>
            </a:r>
            <a:r>
              <a:rPr lang="en-US" sz="1500" dirty="0" smtClean="0">
                <a:solidFill>
                  <a:srgbClr val="C2E5A6"/>
                </a:solidFill>
                <a:latin typeface="Tahoma" charset="0"/>
                <a:ea typeface="Tahoma" charset="0"/>
                <a:cs typeface="Tahoma" charset="0"/>
                <a:sym typeface="Tahoma" charset="0"/>
              </a:rPr>
              <a:t> 2011</a:t>
            </a:r>
            <a:endParaRPr lang="en-US" sz="1500" dirty="0">
              <a:solidFill>
                <a:srgbClr val="C2E5A6"/>
              </a:solidFill>
              <a:latin typeface="Tahoma" charset="0"/>
              <a:ea typeface="Tahoma" charset="0"/>
              <a:cs typeface="Tahoma" charset="0"/>
              <a:sym typeface="Tahoma" charset="0"/>
            </a:endParaRPr>
          </a:p>
        </p:txBody>
      </p:sp>
      <p:sp>
        <p:nvSpPr>
          <p:cNvPr id="38" name="Text Box 5"/>
          <p:cNvSpPr txBox="1">
            <a:spLocks noChangeArrowheads="1"/>
          </p:cNvSpPr>
          <p:nvPr/>
        </p:nvSpPr>
        <p:spPr bwMode="auto">
          <a:xfrm>
            <a:off x="242888" y="3567113"/>
            <a:ext cx="5487987" cy="584776"/>
          </a:xfrm>
          <a:prstGeom prst="rect">
            <a:avLst/>
          </a:prstGeom>
          <a:noFill/>
          <a:ln w="9525">
            <a:noFill/>
            <a:miter lim="800000"/>
            <a:headEnd/>
            <a:tailEnd/>
          </a:ln>
        </p:spPr>
        <p:txBody>
          <a:bodyPr wrap="square">
            <a:prstTxWarp prst="textNoShape">
              <a:avLst/>
            </a:prstTxWarp>
            <a:spAutoFit/>
          </a:bodyPr>
          <a:lstStyle/>
          <a:p>
            <a:pPr marL="174625" marR="0" lvl="0" indent="-174625" defTabSz="914400" eaLnBrk="0" fontAlgn="auto" latinLnBrk="0" hangingPunct="0">
              <a:lnSpc>
                <a:spcPct val="100000"/>
              </a:lnSpc>
              <a:spcBef>
                <a:spcPct val="20000"/>
              </a:spcBef>
              <a:spcAft>
                <a:spcPct val="20000"/>
              </a:spcAft>
              <a:buClrTx/>
              <a:buSzTx/>
              <a:buFont typeface="Arial" charset="0"/>
              <a:buChar char="•"/>
              <a:tabLst/>
              <a:defRPr/>
            </a:pPr>
            <a:r>
              <a:rPr kumimoji="0" lang="en-US" sz="1600" b="0" i="0" u="none" strike="noStrike" kern="0" cap="none" spc="0" normalizeH="0" baseline="0" noProof="0" dirty="0">
                <a:ln>
                  <a:noFill/>
                </a:ln>
                <a:solidFill>
                  <a:sysClr val="windowText" lastClr="000000"/>
                </a:solidFill>
                <a:effectLst/>
                <a:uLnTx/>
                <a:uFillTx/>
              </a:rPr>
              <a:t> as an alternative, a thick liner in Q1 (here 13mm stainless steel, </a:t>
            </a:r>
            <a:r>
              <a:rPr kumimoji="0" lang="en-US" sz="1600" b="0" i="0" u="none" strike="noStrike" kern="0" cap="none" spc="0" normalizeH="0" baseline="0" noProof="0" dirty="0">
                <a:ln>
                  <a:noFill/>
                </a:ln>
                <a:solidFill>
                  <a:srgbClr val="FF66CC"/>
                </a:solidFill>
                <a:effectLst/>
                <a:uLnTx/>
                <a:uFillTx/>
              </a:rPr>
              <a:t>purple curve</a:t>
            </a:r>
            <a:r>
              <a:rPr kumimoji="0" lang="en-US" sz="1600" b="0" i="0" u="none" strike="noStrike" kern="0" cap="none" spc="0" normalizeH="0" baseline="0" noProof="0" dirty="0">
                <a:ln>
                  <a:noFill/>
                </a:ln>
                <a:solidFill>
                  <a:sysClr val="windowText" lastClr="000000"/>
                </a:solidFill>
                <a:effectLst/>
                <a:uLnTx/>
                <a:uFillTx/>
              </a:rPr>
              <a:t>) casting a </a:t>
            </a:r>
            <a:r>
              <a:rPr kumimoji="0" lang="en-US" sz="1600" b="1" i="0" u="none" strike="noStrike" kern="0" cap="none" spc="0" normalizeH="0" baseline="0" noProof="0" dirty="0">
                <a:ln>
                  <a:noFill/>
                </a:ln>
                <a:solidFill>
                  <a:sysClr val="windowText" lastClr="000000"/>
                </a:solidFill>
                <a:effectLst/>
                <a:uLnTx/>
                <a:uFillTx/>
              </a:rPr>
              <a:t>shadow</a:t>
            </a:r>
            <a:r>
              <a:rPr kumimoji="0" lang="en-US" sz="1600" b="0" i="0" u="none" strike="noStrike" kern="0" cap="none" spc="0" normalizeH="0" baseline="0" noProof="0" dirty="0">
                <a:ln>
                  <a:noFill/>
                </a:ln>
                <a:solidFill>
                  <a:sysClr val="windowText" lastClr="000000"/>
                </a:solidFill>
                <a:effectLst/>
                <a:uLnTx/>
                <a:uFillTx/>
              </a:rPr>
              <a:t> over Q2a</a:t>
            </a:r>
          </a:p>
        </p:txBody>
      </p:sp>
      <p:sp>
        <p:nvSpPr>
          <p:cNvPr id="46" name="Text Box 5"/>
          <p:cNvSpPr txBox="1">
            <a:spLocks noChangeArrowheads="1"/>
          </p:cNvSpPr>
          <p:nvPr/>
        </p:nvSpPr>
        <p:spPr bwMode="auto">
          <a:xfrm>
            <a:off x="6361113" y="1524000"/>
            <a:ext cx="1898650" cy="246062"/>
          </a:xfrm>
          <a:prstGeom prst="rect">
            <a:avLst/>
          </a:prstGeom>
          <a:noFill/>
          <a:ln w="9525">
            <a:noFill/>
            <a:miter lim="800000"/>
            <a:headEnd/>
            <a:tailEnd/>
          </a:ln>
        </p:spPr>
        <p:txBody>
          <a:bodyPr>
            <a:prstTxWarp prst="textNoShape">
              <a:avLst/>
            </a:prstTxWarp>
            <a:spAutoFit/>
          </a:bodyPr>
          <a:lstStyle/>
          <a:p>
            <a:pPr marL="0" marR="0" lvl="0" indent="0" algn="ctr" defTabSz="914400" eaLnBrk="0" fontAlgn="auto" latinLnBrk="0" hangingPunct="0">
              <a:lnSpc>
                <a:spcPct val="100000"/>
              </a:lnSpc>
              <a:spcBef>
                <a:spcPct val="20000"/>
              </a:spcBef>
              <a:spcAft>
                <a:spcPct val="20000"/>
              </a:spcAft>
              <a:buClrTx/>
              <a:buSzTx/>
              <a:buFontTx/>
              <a:buNone/>
              <a:tabLst/>
              <a:defRPr/>
            </a:pPr>
            <a:r>
              <a:rPr kumimoji="0" lang="en-US" sz="1000" b="0" i="0" u="none" strike="noStrike" kern="0" cap="none" spc="0" normalizeH="0" baseline="0" noProof="0">
                <a:ln>
                  <a:noFill/>
                </a:ln>
                <a:solidFill>
                  <a:sysClr val="windowText" lastClr="000000"/>
                </a:solidFill>
                <a:effectLst/>
                <a:uLnTx/>
                <a:uFillTx/>
              </a:rPr>
              <a:t>130mm coil aperture</a:t>
            </a:r>
          </a:p>
        </p:txBody>
      </p:sp>
      <p:sp>
        <p:nvSpPr>
          <p:cNvPr id="37" name="Text Box 5"/>
          <p:cNvSpPr txBox="1">
            <a:spLocks noChangeArrowheads="1"/>
          </p:cNvSpPr>
          <p:nvPr/>
        </p:nvSpPr>
        <p:spPr bwMode="auto">
          <a:xfrm>
            <a:off x="2209800" y="1676400"/>
            <a:ext cx="3398837" cy="751060"/>
          </a:xfrm>
          <a:prstGeom prst="rect">
            <a:avLst/>
          </a:prstGeom>
          <a:noFill/>
          <a:ln w="9525">
            <a:noFill/>
            <a:miter lim="800000"/>
            <a:headEnd/>
            <a:tailEnd/>
          </a:ln>
        </p:spPr>
        <p:txBody>
          <a:bodyPr wrap="square">
            <a:prstTxWarp prst="textNoShape">
              <a:avLst/>
            </a:prstTxWarp>
            <a:spAutoFit/>
          </a:bodyPr>
          <a:lstStyle/>
          <a:p>
            <a:pPr marL="0" marR="0" lvl="0" indent="0" algn="just" defTabSz="914400" eaLnBrk="0" fontAlgn="auto" latinLnBrk="0" hangingPunct="0">
              <a:lnSpc>
                <a:spcPts val="1675"/>
              </a:lnSpc>
              <a:spcBef>
                <a:spcPct val="20000"/>
              </a:spcBef>
              <a:spcAft>
                <a:spcPct val="20000"/>
              </a:spcAft>
              <a:buClrTx/>
              <a:buSzTx/>
              <a:tabLst/>
              <a:defRPr/>
            </a:pPr>
            <a:r>
              <a:rPr kumimoji="0" lang="en-US" sz="1600" b="0" i="1" u="none" strike="noStrike" kern="0" cap="none" spc="0" normalizeH="0" baseline="0" noProof="0" dirty="0">
                <a:ln>
                  <a:noFill/>
                </a:ln>
                <a:solidFill>
                  <a:srgbClr val="FF0000"/>
                </a:solidFill>
                <a:effectLst/>
                <a:uLnTx/>
                <a:uFillTx/>
              </a:rPr>
              <a:t> the role of the interconnections!</a:t>
            </a:r>
            <a:r>
              <a:rPr kumimoji="0" lang="en-US" sz="1600" b="0" i="0" u="none" strike="noStrike" kern="0" cap="none" spc="0" normalizeH="0" baseline="0" noProof="0" dirty="0">
                <a:ln>
                  <a:noFill/>
                </a:ln>
                <a:solidFill>
                  <a:sysClr val="windowText" lastClr="000000"/>
                </a:solidFill>
                <a:effectLst/>
                <a:uLnTx/>
                <a:uFillTx/>
              </a:rPr>
              <a:t>  jump at the Q2a front face with liner limited to the first element, </a:t>
            </a:r>
            <a:r>
              <a:rPr kumimoji="0" lang="en-US" sz="1600" b="0" i="0" u="none" strike="noStrike" kern="0" cap="none" spc="0" normalizeH="0" baseline="0" noProof="0" dirty="0">
                <a:ln>
                  <a:noFill/>
                </a:ln>
                <a:solidFill>
                  <a:srgbClr val="0000FF"/>
                </a:solidFill>
                <a:effectLst/>
                <a:uLnTx/>
                <a:uFillTx/>
              </a:rPr>
              <a:t>blue curve</a:t>
            </a:r>
            <a:r>
              <a:rPr kumimoji="0" lang="en-US" sz="1600" b="0" i="0" u="none" strike="noStrike" kern="0" cap="none" spc="0" normalizeH="0" baseline="0" noProof="0" dirty="0">
                <a:ln>
                  <a:noFill/>
                </a:ln>
                <a:solidFill>
                  <a:sysClr val="windowText" lastClr="000000"/>
                </a:solidFill>
                <a:effectLst/>
                <a:uLnTx/>
                <a:uFillTx/>
              </a:rPr>
              <a:t> </a:t>
            </a:r>
          </a:p>
        </p:txBody>
      </p:sp>
      <p:sp>
        <p:nvSpPr>
          <p:cNvPr id="61"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19</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2"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63"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smtClean="0"/>
              <a:t>Impact of the DS-collimator</a:t>
            </a:r>
            <a:endParaRPr lang="en-US" dirty="0"/>
          </a:p>
        </p:txBody>
      </p:sp>
      <p:sp>
        <p:nvSpPr>
          <p:cNvPr id="2" name="Content Placeholder 1"/>
          <p:cNvSpPr>
            <a:spLocks noGrp="1"/>
          </p:cNvSpPr>
          <p:nvPr>
            <p:ph sz="half" idx="1"/>
          </p:nvPr>
        </p:nvSpPr>
        <p:spPr>
          <a:xfrm>
            <a:off x="1851025" y="3352800"/>
            <a:ext cx="7116762" cy="2971800"/>
          </a:xfrm>
        </p:spPr>
        <p:txBody>
          <a:bodyPr/>
          <a:lstStyle/>
          <a:p>
            <a:pPr algn="just"/>
            <a:r>
              <a:rPr lang="en-US" sz="2000" dirty="0" smtClean="0"/>
              <a:t>The impact of the DS collimator (alias TCLD and formerly know as </a:t>
            </a:r>
            <a:r>
              <a:rPr lang="en-US" sz="2000" dirty="0" err="1" smtClean="0"/>
              <a:t>TCryo</a:t>
            </a:r>
            <a:r>
              <a:rPr lang="en-US" sz="2000" dirty="0" smtClean="0"/>
              <a:t>) as studied in the case of IR7 (2009 and 2010) at 7 TeV, nominal LHC (0.2h lifetime);</a:t>
            </a:r>
          </a:p>
          <a:p>
            <a:pPr algn="just"/>
            <a:r>
              <a:rPr lang="en-US" sz="2000" dirty="0" smtClean="0"/>
              <a:t>The scenario in IR3 is slightly different as the TCLD and Q10 are now swapped; </a:t>
            </a:r>
          </a:p>
          <a:p>
            <a:pPr algn="just"/>
            <a:r>
              <a:rPr lang="en-US" sz="2000" dirty="0" smtClean="0"/>
              <a:t>The differences do not change the overall effects of protection of the DS elements. For this reason the results for IR7 can still be considered “valid” from a point of view DS-power load and peak power on the coils of the downstream magnets.   </a:t>
            </a:r>
            <a:endParaRPr lang="en-US" sz="2000" dirty="0"/>
          </a:p>
        </p:txBody>
      </p:sp>
      <p:pic>
        <p:nvPicPr>
          <p:cNvPr id="8" name="Picture 30" descr="Layout.png"/>
          <p:cNvPicPr>
            <a:picLocks noChangeAspect="1"/>
          </p:cNvPicPr>
          <p:nvPr/>
        </p:nvPicPr>
        <p:blipFill>
          <a:blip r:embed="rId2"/>
          <a:srcRect/>
          <a:stretch>
            <a:fillRect/>
          </a:stretch>
        </p:blipFill>
        <p:spPr bwMode="auto">
          <a:xfrm>
            <a:off x="517525" y="1044575"/>
            <a:ext cx="8058150" cy="1122362"/>
          </a:xfrm>
          <a:prstGeom prst="rect">
            <a:avLst/>
          </a:prstGeom>
          <a:noFill/>
          <a:ln w="9525">
            <a:noFill/>
            <a:miter lim="800000"/>
            <a:headEnd/>
            <a:tailEnd/>
          </a:ln>
        </p:spPr>
      </p:pic>
      <p:sp>
        <p:nvSpPr>
          <p:cNvPr id="9" name="TextBox 33"/>
          <p:cNvSpPr txBox="1">
            <a:spLocks noChangeArrowheads="1"/>
          </p:cNvSpPr>
          <p:nvPr/>
        </p:nvSpPr>
        <p:spPr bwMode="auto">
          <a:xfrm>
            <a:off x="2697162" y="2024062"/>
            <a:ext cx="2865438" cy="338138"/>
          </a:xfrm>
          <a:prstGeom prst="rect">
            <a:avLst/>
          </a:prstGeom>
          <a:noFill/>
          <a:ln w="9525">
            <a:noFill/>
            <a:miter lim="800000"/>
            <a:headEnd/>
            <a:tailEnd/>
          </a:ln>
        </p:spPr>
        <p:txBody>
          <a:bodyPr>
            <a:prstTxWarp prst="textNoShape">
              <a:avLst/>
            </a:prstTxWarp>
            <a:spAutoFit/>
          </a:bodyPr>
          <a:lstStyle/>
          <a:p>
            <a:r>
              <a:rPr lang="en-US" sz="1600" i="1" dirty="0">
                <a:ea typeface="Tahoma" charset="0"/>
                <a:cs typeface="Tahoma" charset="0"/>
              </a:rPr>
              <a:t>transversely shifted by 3 cm</a:t>
            </a:r>
          </a:p>
        </p:txBody>
      </p:sp>
      <p:sp>
        <p:nvSpPr>
          <p:cNvPr id="10" name="Rectangle 9"/>
          <p:cNvSpPr>
            <a:spLocks noChangeArrowheads="1"/>
          </p:cNvSpPr>
          <p:nvPr/>
        </p:nvSpPr>
        <p:spPr bwMode="auto">
          <a:xfrm>
            <a:off x="708025" y="1044575"/>
            <a:ext cx="1482725" cy="738187"/>
          </a:xfrm>
          <a:prstGeom prst="rect">
            <a:avLst/>
          </a:prstGeom>
          <a:noFill/>
          <a:ln w="9525">
            <a:solidFill>
              <a:srgbClr val="000000"/>
            </a:solidFill>
            <a:prstDash val="dash"/>
            <a:round/>
            <a:headEnd/>
            <a:tailEnd/>
          </a:ln>
          <a:effectLst>
            <a:outerShdw dist="23000" dir="5400000" rotWithShape="0">
              <a:srgbClr val="808080">
                <a:alpha val="34999"/>
              </a:srgbClr>
            </a:outerShdw>
          </a:effectLst>
        </p:spPr>
        <p:txBody>
          <a:bodyPr anchor="ctr">
            <a:prstTxWarp prst="textNoShape">
              <a:avLst/>
            </a:prstTxWarp>
          </a:bodyPr>
          <a:lstStyle/>
          <a:p>
            <a:pPr algn="ctr"/>
            <a:endParaRPr lang="en-US">
              <a:solidFill>
                <a:srgbClr val="FFFFFF"/>
              </a:solidFill>
            </a:endParaRPr>
          </a:p>
        </p:txBody>
      </p:sp>
      <p:sp>
        <p:nvSpPr>
          <p:cNvPr id="11" name="Rectangle 10"/>
          <p:cNvSpPr>
            <a:spLocks noChangeArrowheads="1"/>
          </p:cNvSpPr>
          <p:nvPr/>
        </p:nvSpPr>
        <p:spPr bwMode="auto">
          <a:xfrm>
            <a:off x="5511800" y="1308100"/>
            <a:ext cx="1228725" cy="873125"/>
          </a:xfrm>
          <a:prstGeom prst="rect">
            <a:avLst/>
          </a:prstGeom>
          <a:noFill/>
          <a:ln w="9525">
            <a:solidFill>
              <a:srgbClr val="000000"/>
            </a:solidFill>
            <a:prstDash val="dash"/>
            <a:round/>
            <a:headEnd/>
            <a:tailEnd/>
          </a:ln>
          <a:effectLst>
            <a:outerShdw dist="23000" dir="5400000" rotWithShape="0">
              <a:srgbClr val="808080">
                <a:alpha val="34999"/>
              </a:srgbClr>
            </a:outerShdw>
          </a:effectLst>
        </p:spPr>
        <p:txBody>
          <a:bodyPr anchor="ctr">
            <a:prstTxWarp prst="textNoShape">
              <a:avLst/>
            </a:prstTxWarp>
          </a:bodyPr>
          <a:lstStyle/>
          <a:p>
            <a:pPr algn="ctr"/>
            <a:endParaRPr lang="en-US">
              <a:solidFill>
                <a:srgbClr val="FFFFFF"/>
              </a:solidFill>
            </a:endParaRPr>
          </a:p>
        </p:txBody>
      </p:sp>
      <p:sp>
        <p:nvSpPr>
          <p:cNvPr id="12" name="Rectangle 11"/>
          <p:cNvSpPr>
            <a:spLocks noChangeArrowheads="1"/>
          </p:cNvSpPr>
          <p:nvPr/>
        </p:nvSpPr>
        <p:spPr bwMode="auto">
          <a:xfrm>
            <a:off x="2320925" y="1044575"/>
            <a:ext cx="3036888" cy="1047750"/>
          </a:xfrm>
          <a:prstGeom prst="rect">
            <a:avLst/>
          </a:prstGeom>
          <a:noFill/>
          <a:ln w="9525">
            <a:solidFill>
              <a:srgbClr val="000000"/>
            </a:solidFill>
            <a:prstDash val="dash"/>
            <a:round/>
            <a:headEnd/>
            <a:tailEnd/>
          </a:ln>
          <a:effectLst>
            <a:outerShdw dist="23000" dir="5400000" rotWithShape="0">
              <a:srgbClr val="808080">
                <a:alpha val="34999"/>
              </a:srgbClr>
            </a:outerShdw>
          </a:effectLst>
        </p:spPr>
        <p:txBody>
          <a:bodyPr anchor="ctr">
            <a:prstTxWarp prst="textNoShape">
              <a:avLst/>
            </a:prstTxWarp>
          </a:bodyPr>
          <a:lstStyle/>
          <a:p>
            <a:pPr algn="ctr"/>
            <a:endParaRPr lang="en-US">
              <a:solidFill>
                <a:srgbClr val="FFFFFF"/>
              </a:solidFill>
            </a:endParaRPr>
          </a:p>
        </p:txBody>
      </p:sp>
      <p:sp>
        <p:nvSpPr>
          <p:cNvPr id="13" name="TextBox 33"/>
          <p:cNvSpPr txBox="1">
            <a:spLocks noChangeArrowheads="1"/>
          </p:cNvSpPr>
          <p:nvPr/>
        </p:nvSpPr>
        <p:spPr bwMode="auto">
          <a:xfrm>
            <a:off x="647700" y="1489075"/>
            <a:ext cx="1657350" cy="338137"/>
          </a:xfrm>
          <a:prstGeom prst="rect">
            <a:avLst/>
          </a:prstGeom>
          <a:noFill/>
          <a:ln w="9525">
            <a:noFill/>
            <a:miter lim="800000"/>
            <a:headEnd/>
            <a:tailEnd/>
          </a:ln>
        </p:spPr>
        <p:txBody>
          <a:bodyPr>
            <a:prstTxWarp prst="textNoShape">
              <a:avLst/>
            </a:prstTxWarp>
            <a:spAutoFit/>
          </a:bodyPr>
          <a:lstStyle/>
          <a:p>
            <a:r>
              <a:rPr lang="en-US" sz="1600" i="1">
                <a:ea typeface="Tahoma" charset="0"/>
                <a:cs typeface="Tahoma" charset="0"/>
              </a:rPr>
              <a:t>-3m shifted in s</a:t>
            </a:r>
          </a:p>
        </p:txBody>
      </p:sp>
      <p:sp>
        <p:nvSpPr>
          <p:cNvPr id="14" name="TextBox 33"/>
          <p:cNvSpPr txBox="1">
            <a:spLocks noChangeArrowheads="1"/>
          </p:cNvSpPr>
          <p:nvPr/>
        </p:nvSpPr>
        <p:spPr bwMode="auto">
          <a:xfrm>
            <a:off x="5475288" y="1847850"/>
            <a:ext cx="1943100" cy="338137"/>
          </a:xfrm>
          <a:prstGeom prst="rect">
            <a:avLst/>
          </a:prstGeom>
          <a:noFill/>
          <a:ln w="9525">
            <a:noFill/>
            <a:miter lim="800000"/>
            <a:headEnd/>
            <a:tailEnd/>
          </a:ln>
        </p:spPr>
        <p:txBody>
          <a:bodyPr>
            <a:prstTxWarp prst="textNoShape">
              <a:avLst/>
            </a:prstTxWarp>
            <a:spAutoFit/>
          </a:bodyPr>
          <a:lstStyle/>
          <a:p>
            <a:r>
              <a:rPr lang="en-US" sz="1600" i="1">
                <a:ea typeface="Tahoma" charset="0"/>
                <a:cs typeface="Tahoma" charset="0"/>
              </a:rPr>
              <a:t>+3m shifted  in s</a:t>
            </a:r>
          </a:p>
        </p:txBody>
      </p:sp>
      <p:graphicFrame>
        <p:nvGraphicFramePr>
          <p:cNvPr id="15" name="Table 14"/>
          <p:cNvGraphicFramePr>
            <a:graphicFrameLocks noGrp="1"/>
          </p:cNvGraphicFramePr>
          <p:nvPr/>
        </p:nvGraphicFramePr>
        <p:xfrm>
          <a:off x="404813" y="1981200"/>
          <a:ext cx="1347787" cy="2132016"/>
        </p:xfrm>
        <a:graphic>
          <a:graphicData uri="http://schemas.openxmlformats.org/drawingml/2006/table">
            <a:tbl>
              <a:tblPr/>
              <a:tblGrid>
                <a:gridCol w="1347787"/>
              </a:tblGrid>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a:ln>
                            <a:noFill/>
                          </a:ln>
                          <a:solidFill>
                            <a:schemeClr val="tx1"/>
                          </a:solidFill>
                          <a:effectLst/>
                          <a:latin typeface="Tahoma" charset="0"/>
                          <a:ea typeface="Tahoma" charset="0"/>
                          <a:cs typeface="Tahoma" charset="0"/>
                        </a:rPr>
                        <a:t>MQ.7R7.B1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MQTLI.7R7.B1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MCBCH.7R7.B1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MCDO.8R7.B1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a:ln>
                            <a:noFill/>
                          </a:ln>
                          <a:solidFill>
                            <a:schemeClr val="tx1"/>
                          </a:solidFill>
                          <a:effectLst/>
                          <a:latin typeface="Tahoma" charset="0"/>
                          <a:ea typeface="Tahoma" charset="0"/>
                          <a:cs typeface="Tahoma" charset="0"/>
                        </a:rPr>
                        <a:t>MB.A8R7.B1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MCS.A8R7.B1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a:ln>
                            <a:noFill/>
                          </a:ln>
                          <a:solidFill>
                            <a:schemeClr val="tx1"/>
                          </a:solidFill>
                          <a:effectLst/>
                          <a:latin typeface="Tahoma" charset="0"/>
                          <a:ea typeface="Tahoma" charset="0"/>
                          <a:cs typeface="Tahoma" charset="0"/>
                        </a:rPr>
                        <a:t>MB.B8R7.B1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66502">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chemeClr val="tx1"/>
                          </a:solidFill>
                          <a:effectLst/>
                          <a:latin typeface="Tahoma" charset="0"/>
                          <a:ea typeface="Tahoma" charset="0"/>
                          <a:cs typeface="Tahoma" charset="0"/>
                        </a:rPr>
                        <a:t>MCS.B8R7.B1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graphicFrame>
        <p:nvGraphicFramePr>
          <p:cNvPr id="16" name="Table 15"/>
          <p:cNvGraphicFramePr>
            <a:graphicFrameLocks noGrp="1"/>
          </p:cNvGraphicFramePr>
          <p:nvPr/>
        </p:nvGraphicFramePr>
        <p:xfrm>
          <a:off x="7620000" y="2133600"/>
          <a:ext cx="1347787" cy="1289050"/>
        </p:xfrm>
        <a:graphic>
          <a:graphicData uri="http://schemas.openxmlformats.org/drawingml/2006/table">
            <a:tbl>
              <a:tblPr/>
              <a:tblGrid>
                <a:gridCol w="1347787"/>
              </a:tblGrid>
              <a:tr h="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MCDO.11R7.B1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tx1"/>
                          </a:solidFill>
                          <a:effectLst/>
                          <a:latin typeface="Tahoma" charset="0"/>
                          <a:ea typeface="Tahoma" charset="0"/>
                          <a:cs typeface="Tahoma" charset="0"/>
                        </a:rPr>
                        <a:t>MB.A11R7.B1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a:ln>
                            <a:noFill/>
                          </a:ln>
                          <a:solidFill>
                            <a:schemeClr val="tx1"/>
                          </a:solidFill>
                          <a:effectLst/>
                          <a:latin typeface="Tahoma" charset="0"/>
                          <a:ea typeface="Tahoma" charset="0"/>
                          <a:cs typeface="Tahoma" charset="0"/>
                        </a:rPr>
                        <a:t>MCS.A11R7.B1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1" i="0" u="none" strike="noStrike" cap="none" normalizeH="0" baseline="0" dirty="0">
                          <a:ln>
                            <a:noFill/>
                          </a:ln>
                          <a:solidFill>
                            <a:schemeClr val="tx1"/>
                          </a:solidFill>
                          <a:effectLst/>
                          <a:latin typeface="Tahoma" charset="0"/>
                          <a:ea typeface="Tahoma" charset="0"/>
                          <a:cs typeface="Tahoma" charset="0"/>
                        </a:rPr>
                        <a:t>MB.B11R7.B1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415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050" b="0" i="0" u="none" strike="noStrike" cap="none" normalizeH="0" baseline="0" dirty="0">
                          <a:ln>
                            <a:noFill/>
                          </a:ln>
                          <a:solidFill>
                            <a:schemeClr val="tx1"/>
                          </a:solidFill>
                          <a:effectLst/>
                          <a:latin typeface="Tahoma" charset="0"/>
                          <a:ea typeface="Tahoma" charset="0"/>
                          <a:cs typeface="Tahoma" charset="0"/>
                        </a:rPr>
                        <a:t>MCS.B11R7.B1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7" name="Text Box 5"/>
          <p:cNvSpPr txBox="1">
            <a:spLocks noChangeArrowheads="1"/>
          </p:cNvSpPr>
          <p:nvPr/>
        </p:nvSpPr>
        <p:spPr bwMode="auto">
          <a:xfrm>
            <a:off x="5392737" y="2342450"/>
            <a:ext cx="2227263" cy="830997"/>
          </a:xfrm>
          <a:prstGeom prst="rect">
            <a:avLst/>
          </a:prstGeom>
          <a:noFill/>
          <a:ln w="9525">
            <a:noFill/>
            <a:miter lim="800000"/>
            <a:headEnd/>
            <a:tailEnd/>
          </a:ln>
        </p:spPr>
        <p:txBody>
          <a:bodyPr wrap="square">
            <a:prstTxWarp prst="textNoShape">
              <a:avLst/>
            </a:prstTxWarp>
            <a:spAutoFit/>
          </a:bodyPr>
          <a:lstStyle/>
          <a:p>
            <a:pPr algn="ctr" eaLnBrk="0" hangingPunct="0">
              <a:spcBef>
                <a:spcPct val="20000"/>
              </a:spcBef>
              <a:spcAft>
                <a:spcPct val="20000"/>
              </a:spcAft>
            </a:pPr>
            <a:r>
              <a:rPr lang="en-US" sz="1600" b="1" dirty="0" smtClean="0"/>
              <a:t>old DS-collimator configuration R</a:t>
            </a:r>
            <a:r>
              <a:rPr lang="en-US" sz="1600" b="1" dirty="0"/>
              <a:t>. </a:t>
            </a:r>
            <a:r>
              <a:rPr lang="en-US" sz="1600" b="1" dirty="0" err="1" smtClean="0"/>
              <a:t>Assmann</a:t>
            </a:r>
            <a:r>
              <a:rPr lang="en-US" sz="1600" b="1" dirty="0" smtClean="0"/>
              <a:t> ‘09</a:t>
            </a:r>
            <a:endParaRPr lang="en-US" sz="1600" b="1" dirty="0"/>
          </a:p>
        </p:txBody>
      </p:sp>
      <p:pic>
        <p:nvPicPr>
          <p:cNvPr id="18" name="Picture 28" descr="layout.jpg"/>
          <p:cNvPicPr>
            <a:picLocks noChangeAspect="1"/>
          </p:cNvPicPr>
          <p:nvPr/>
        </p:nvPicPr>
        <p:blipFill>
          <a:blip r:embed="rId3"/>
          <a:srcRect/>
          <a:stretch>
            <a:fillRect/>
          </a:stretch>
        </p:blipFill>
        <p:spPr bwMode="auto">
          <a:xfrm>
            <a:off x="2133600" y="2527300"/>
            <a:ext cx="2967037" cy="825500"/>
          </a:xfrm>
          <a:prstGeom prst="rect">
            <a:avLst/>
          </a:prstGeom>
          <a:noFill/>
          <a:ln w="9525">
            <a:noFill/>
            <a:miter lim="800000"/>
            <a:headEnd/>
            <a:tailEnd/>
          </a:ln>
        </p:spPr>
      </p:pic>
      <p:cxnSp>
        <p:nvCxnSpPr>
          <p:cNvPr id="19" name="Straight Connector 30"/>
          <p:cNvCxnSpPr>
            <a:cxnSpLocks noChangeShapeType="1"/>
          </p:cNvCxnSpPr>
          <p:nvPr/>
        </p:nvCxnSpPr>
        <p:spPr bwMode="auto">
          <a:xfrm rot="5400000" flipH="1" flipV="1">
            <a:off x="3567420" y="2551881"/>
            <a:ext cx="319548" cy="92587"/>
          </a:xfrm>
          <a:prstGeom prst="line">
            <a:avLst/>
          </a:prstGeom>
          <a:noFill/>
          <a:ln w="9525">
            <a:solidFill>
              <a:schemeClr val="tx1"/>
            </a:solidFill>
            <a:round/>
            <a:headEnd type="stealth" w="med" len="med"/>
            <a:tailEnd type="stealth" w="med" len="med"/>
          </a:ln>
        </p:spPr>
      </p:cxnSp>
      <p:cxnSp>
        <p:nvCxnSpPr>
          <p:cNvPr id="20" name="Straight Connector 36"/>
          <p:cNvCxnSpPr>
            <a:cxnSpLocks noChangeShapeType="1"/>
          </p:cNvCxnSpPr>
          <p:nvPr/>
        </p:nvCxnSpPr>
        <p:spPr bwMode="auto">
          <a:xfrm>
            <a:off x="2173287" y="2401888"/>
            <a:ext cx="712788" cy="4762"/>
          </a:xfrm>
          <a:prstGeom prst="line">
            <a:avLst/>
          </a:prstGeom>
          <a:noFill/>
          <a:ln w="9525">
            <a:solidFill>
              <a:schemeClr val="tx1"/>
            </a:solidFill>
            <a:round/>
            <a:headEnd type="stealth" w="med" len="med"/>
            <a:tailEnd type="stealth" w="med" len="med"/>
          </a:ln>
        </p:spPr>
      </p:cxnSp>
      <p:cxnSp>
        <p:nvCxnSpPr>
          <p:cNvPr id="21" name="Straight Connector 41"/>
          <p:cNvCxnSpPr>
            <a:cxnSpLocks noChangeShapeType="1"/>
          </p:cNvCxnSpPr>
          <p:nvPr/>
        </p:nvCxnSpPr>
        <p:spPr bwMode="auto">
          <a:xfrm>
            <a:off x="4508500" y="2784475"/>
            <a:ext cx="644525" cy="411163"/>
          </a:xfrm>
          <a:prstGeom prst="line">
            <a:avLst/>
          </a:prstGeom>
          <a:noFill/>
          <a:ln w="9525">
            <a:solidFill>
              <a:schemeClr val="tx1"/>
            </a:solidFill>
            <a:round/>
            <a:headEnd type="stealth" w="med" len="med"/>
            <a:tailEnd type="stealth" w="med" len="med"/>
          </a:ln>
        </p:spPr>
      </p:cxnSp>
      <p:sp>
        <p:nvSpPr>
          <p:cNvPr id="22" name="TextBox 33"/>
          <p:cNvSpPr txBox="1">
            <a:spLocks noChangeArrowheads="1"/>
          </p:cNvSpPr>
          <p:nvPr/>
        </p:nvSpPr>
        <p:spPr bwMode="auto">
          <a:xfrm>
            <a:off x="2308225" y="2124075"/>
            <a:ext cx="590550" cy="338138"/>
          </a:xfrm>
          <a:prstGeom prst="rect">
            <a:avLst/>
          </a:prstGeom>
          <a:noFill/>
          <a:ln w="9525">
            <a:noFill/>
            <a:miter lim="800000"/>
            <a:headEnd/>
            <a:tailEnd/>
          </a:ln>
        </p:spPr>
        <p:txBody>
          <a:bodyPr>
            <a:prstTxWarp prst="textNoShape">
              <a:avLst/>
            </a:prstTxWarp>
            <a:spAutoFit/>
          </a:bodyPr>
          <a:lstStyle/>
          <a:p>
            <a:r>
              <a:rPr lang="en-US" sz="1600" dirty="0">
                <a:latin typeface="Abadi MT Condensed Light" charset="0"/>
              </a:rPr>
              <a:t>3m</a:t>
            </a:r>
          </a:p>
        </p:txBody>
      </p:sp>
      <p:sp>
        <p:nvSpPr>
          <p:cNvPr id="23" name="TextBox 33"/>
          <p:cNvSpPr txBox="1">
            <a:spLocks noChangeArrowheads="1"/>
          </p:cNvSpPr>
          <p:nvPr/>
        </p:nvSpPr>
        <p:spPr bwMode="auto">
          <a:xfrm>
            <a:off x="4662487" y="2667000"/>
            <a:ext cx="590550" cy="338138"/>
          </a:xfrm>
          <a:prstGeom prst="rect">
            <a:avLst/>
          </a:prstGeom>
          <a:noFill/>
          <a:ln w="9525">
            <a:noFill/>
            <a:miter lim="800000"/>
            <a:headEnd/>
            <a:tailEnd/>
          </a:ln>
        </p:spPr>
        <p:txBody>
          <a:bodyPr>
            <a:prstTxWarp prst="textNoShape">
              <a:avLst/>
            </a:prstTxWarp>
            <a:spAutoFit/>
          </a:bodyPr>
          <a:lstStyle/>
          <a:p>
            <a:r>
              <a:rPr lang="en-US" sz="1600" dirty="0">
                <a:latin typeface="Abadi MT Condensed Light" charset="0"/>
              </a:rPr>
              <a:t>3m</a:t>
            </a:r>
          </a:p>
        </p:txBody>
      </p:sp>
      <p:sp>
        <p:nvSpPr>
          <p:cNvPr id="26"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7"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8"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70" name="Line 2"/>
          <p:cNvSpPr>
            <a:spLocks noChangeShapeType="1"/>
          </p:cNvSpPr>
          <p:nvPr/>
        </p:nvSpPr>
        <p:spPr bwMode="auto">
          <a:xfrm>
            <a:off x="0" y="0"/>
            <a:ext cx="910828" cy="1117"/>
          </a:xfrm>
          <a:prstGeom prst="line">
            <a:avLst/>
          </a:prstGeom>
          <a:noFill/>
          <a:ln w="3175" cap="flat">
            <a:solidFill>
              <a:srgbClr val="FB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1" name="Line 3"/>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2" name="Line 4"/>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3" name="Line 5"/>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4" name="Line 6"/>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5" name="Line 7"/>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6" name="Line 8"/>
          <p:cNvSpPr>
            <a:spLocks noChangeShapeType="1"/>
          </p:cNvSpPr>
          <p:nvPr/>
        </p:nvSpPr>
        <p:spPr bwMode="auto">
          <a:xfrm>
            <a:off x="0" y="0"/>
            <a:ext cx="455414" cy="1117"/>
          </a:xfrm>
          <a:prstGeom prst="line">
            <a:avLst/>
          </a:prstGeom>
          <a:noFill/>
          <a:ln w="3175" cap="flat">
            <a:solidFill>
              <a:srgbClr val="FE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7" name="Line 9"/>
          <p:cNvSpPr>
            <a:spLocks noChangeShapeType="1"/>
          </p:cNvSpPr>
          <p:nvPr/>
        </p:nvSpPr>
        <p:spPr bwMode="auto">
          <a:xfrm>
            <a:off x="0" y="0"/>
            <a:ext cx="1117" cy="455414"/>
          </a:xfrm>
          <a:prstGeom prst="line">
            <a:avLst/>
          </a:prstGeom>
          <a:noFill/>
          <a:ln w="3175" cap="flat">
            <a:solidFill>
              <a:srgbClr val="FDFFFF"/>
            </a:solidFill>
            <a:prstDash val="solid"/>
            <a:round/>
            <a:headEnd type="none" w="med" len="med"/>
            <a:tailEnd type="none" w="med" len="med"/>
          </a:ln>
        </p:spPr>
        <p:txBody>
          <a:bodyPr lIns="0" tIns="0" rIns="0" bIns="0">
            <a:prstTxWarp prst="textNoShape">
              <a:avLst/>
            </a:prstTxWarp>
          </a:bodyPr>
          <a:lstStyle/>
          <a:p>
            <a:endParaRPr lang="en-US"/>
          </a:p>
        </p:txBody>
      </p:sp>
      <p:sp>
        <p:nvSpPr>
          <p:cNvPr id="32778" name="Rectangle 10"/>
          <p:cNvSpPr>
            <a:spLocks/>
          </p:cNvSpPr>
          <p:nvPr/>
        </p:nvSpPr>
        <p:spPr bwMode="auto">
          <a:xfrm>
            <a:off x="26789" y="8930"/>
            <a:ext cx="448270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pPr algn="l"/>
            <a:r>
              <a:rPr lang="en-US" sz="1500" dirty="0">
                <a:solidFill>
                  <a:srgbClr val="C2E5A6"/>
                </a:solidFill>
                <a:latin typeface="Tahoma" charset="0"/>
                <a:ea typeface="Tahoma" charset="0"/>
                <a:cs typeface="Tahoma" charset="0"/>
                <a:sym typeface="Tahoma" charset="0"/>
              </a:rPr>
              <a:t>Slide from: F. Cerutti, LCWG meeting, May 10</a:t>
            </a:r>
            <a:r>
              <a:rPr lang="en-US" sz="1500" baseline="32000" dirty="0">
                <a:solidFill>
                  <a:srgbClr val="C2E5A6"/>
                </a:solidFill>
                <a:latin typeface="Tahoma" charset="0"/>
                <a:ea typeface="Tahoma" charset="0"/>
                <a:cs typeface="Tahoma" charset="0"/>
                <a:sym typeface="Tahoma" charset="0"/>
              </a:rPr>
              <a:t>th</a:t>
            </a:r>
            <a:r>
              <a:rPr lang="en-US" sz="1500" dirty="0">
                <a:solidFill>
                  <a:srgbClr val="C2E5A6"/>
                </a:solidFill>
                <a:latin typeface="Tahoma" charset="0"/>
                <a:ea typeface="Tahoma" charset="0"/>
                <a:cs typeface="Tahoma" charset="0"/>
                <a:sym typeface="Tahoma" charset="0"/>
              </a:rPr>
              <a:t> 2010</a:t>
            </a:r>
          </a:p>
        </p:txBody>
      </p:sp>
      <p:sp>
        <p:nvSpPr>
          <p:cNvPr id="32782" name="Rectangle 14"/>
          <p:cNvSpPr>
            <a:spLocks/>
          </p:cNvSpPr>
          <p:nvPr/>
        </p:nvSpPr>
        <p:spPr bwMode="auto">
          <a:xfrm>
            <a:off x="1467818" y="916036"/>
            <a:ext cx="3580805" cy="312539"/>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500" dirty="0">
                <a:latin typeface="Tahoma" charset="0"/>
                <a:ea typeface="Tahoma" charset="0"/>
                <a:cs typeface="Tahoma" charset="0"/>
                <a:sym typeface="Tahoma" charset="0"/>
              </a:rPr>
              <a:t>at the entrance of TCRYO.AR7.B1</a:t>
            </a:r>
          </a:p>
        </p:txBody>
      </p:sp>
      <p:sp>
        <p:nvSpPr>
          <p:cNvPr id="32783" name="Rectangle 15"/>
          <p:cNvSpPr>
            <a:spLocks/>
          </p:cNvSpPr>
          <p:nvPr/>
        </p:nvSpPr>
        <p:spPr bwMode="auto">
          <a:xfrm>
            <a:off x="4667994" y="6012656"/>
            <a:ext cx="1214438" cy="312539"/>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spcBef>
                <a:spcPts val="378"/>
              </a:spcBef>
            </a:pPr>
            <a:r>
              <a:rPr lang="en-US" sz="1500" dirty="0">
                <a:latin typeface="Tahoma" charset="0"/>
                <a:ea typeface="Tahoma" charset="0"/>
                <a:cs typeface="Tahoma" charset="0"/>
                <a:sym typeface="Tahoma" charset="0"/>
              </a:rPr>
              <a:t>[G. </a:t>
            </a:r>
            <a:r>
              <a:rPr lang="en-US" sz="1500" dirty="0" err="1">
                <a:latin typeface="Tahoma" charset="0"/>
                <a:ea typeface="Tahoma" charset="0"/>
                <a:cs typeface="Tahoma" charset="0"/>
                <a:sym typeface="Tahoma" charset="0"/>
              </a:rPr>
              <a:t>Bellodi</a:t>
            </a:r>
            <a:r>
              <a:rPr lang="en-US" sz="1500" dirty="0">
                <a:latin typeface="Tahoma" charset="0"/>
                <a:ea typeface="Tahoma" charset="0"/>
                <a:cs typeface="Tahoma" charset="0"/>
                <a:sym typeface="Tahoma" charset="0"/>
              </a:rPr>
              <a:t>]</a:t>
            </a:r>
          </a:p>
        </p:txBody>
      </p:sp>
      <p:pic>
        <p:nvPicPr>
          <p:cNvPr id="32784" name="Picture 16"/>
          <p:cNvPicPr>
            <a:picLocks noChangeArrowheads="1"/>
          </p:cNvPicPr>
          <p:nvPr/>
        </p:nvPicPr>
        <p:blipFill>
          <a:blip r:embed="rId2"/>
          <a:srcRect/>
          <a:stretch>
            <a:fillRect/>
          </a:stretch>
        </p:blipFill>
        <p:spPr bwMode="auto">
          <a:xfrm>
            <a:off x="5224984" y="906363"/>
            <a:ext cx="3586385" cy="2522637"/>
          </a:xfrm>
          <a:prstGeom prst="rect">
            <a:avLst/>
          </a:prstGeom>
          <a:noFill/>
          <a:ln w="9525" cap="flat">
            <a:noFill/>
            <a:miter lim="800000"/>
            <a:headEnd/>
            <a:tailEnd/>
          </a:ln>
        </p:spPr>
      </p:pic>
      <p:pic>
        <p:nvPicPr>
          <p:cNvPr id="32785" name="Picture 17"/>
          <p:cNvPicPr>
            <a:picLocks noChangeArrowheads="1"/>
          </p:cNvPicPr>
          <p:nvPr/>
        </p:nvPicPr>
        <p:blipFill>
          <a:blip r:embed="rId3"/>
          <a:srcRect/>
          <a:stretch>
            <a:fillRect/>
          </a:stretch>
        </p:blipFill>
        <p:spPr bwMode="auto">
          <a:xfrm>
            <a:off x="205383" y="1212949"/>
            <a:ext cx="3837533" cy="2702347"/>
          </a:xfrm>
          <a:prstGeom prst="rect">
            <a:avLst/>
          </a:prstGeom>
          <a:noFill/>
          <a:ln w="9525" cap="flat">
            <a:noFill/>
            <a:miter lim="800000"/>
            <a:headEnd/>
            <a:tailEnd/>
          </a:ln>
        </p:spPr>
      </p:pic>
      <p:pic>
        <p:nvPicPr>
          <p:cNvPr id="32786" name="Picture 18"/>
          <p:cNvPicPr>
            <a:picLocks noChangeArrowheads="1"/>
          </p:cNvPicPr>
          <p:nvPr/>
        </p:nvPicPr>
        <p:blipFill>
          <a:blip r:embed="rId4"/>
          <a:srcRect/>
          <a:stretch>
            <a:fillRect/>
          </a:stretch>
        </p:blipFill>
        <p:spPr bwMode="auto">
          <a:xfrm>
            <a:off x="4092030" y="3264545"/>
            <a:ext cx="2864197" cy="2003599"/>
          </a:xfrm>
          <a:prstGeom prst="rect">
            <a:avLst/>
          </a:prstGeom>
          <a:noFill/>
          <a:ln w="9525" cap="flat">
            <a:noFill/>
            <a:miter lim="800000"/>
            <a:headEnd/>
            <a:tailEnd/>
          </a:ln>
        </p:spPr>
      </p:pic>
      <p:sp>
        <p:nvSpPr>
          <p:cNvPr id="32787" name="Rectangle 19"/>
          <p:cNvSpPr>
            <a:spLocks/>
          </p:cNvSpPr>
          <p:nvPr/>
        </p:nvSpPr>
        <p:spPr bwMode="auto">
          <a:xfrm>
            <a:off x="3937992" y="1982018"/>
            <a:ext cx="1526977" cy="562570"/>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300" dirty="0">
                <a:solidFill>
                  <a:srgbClr val="0000FF"/>
                </a:solidFill>
                <a:latin typeface="Tahoma" charset="0"/>
                <a:ea typeface="Tahoma" charset="0"/>
                <a:cs typeface="Tahoma" charset="0"/>
                <a:sym typeface="Tahoma" charset="0"/>
              </a:rPr>
              <a:t>0.22% </a:t>
            </a:r>
          </a:p>
          <a:p>
            <a:pPr marL="40182">
              <a:lnSpc>
                <a:spcPct val="150000"/>
              </a:lnSpc>
            </a:pPr>
            <a:r>
              <a:rPr lang="en-US" sz="1300" dirty="0">
                <a:solidFill>
                  <a:srgbClr val="0000FF"/>
                </a:solidFill>
                <a:latin typeface="Tahoma" charset="0"/>
                <a:ea typeface="Tahoma" charset="0"/>
                <a:cs typeface="Tahoma" charset="0"/>
                <a:sym typeface="Tahoma" charset="0"/>
              </a:rPr>
              <a:t>above 15 sigma</a:t>
            </a:r>
          </a:p>
        </p:txBody>
      </p:sp>
      <p:sp>
        <p:nvSpPr>
          <p:cNvPr id="32789" name="Rectangle 21"/>
          <p:cNvSpPr>
            <a:spLocks/>
          </p:cNvSpPr>
          <p:nvPr/>
        </p:nvSpPr>
        <p:spPr bwMode="auto">
          <a:xfrm>
            <a:off x="6332265" y="3907482"/>
            <a:ext cx="2661047" cy="410766"/>
          </a:xfrm>
          <a:prstGeom prst="rect">
            <a:avLst/>
          </a:prstGeom>
          <a:noFill/>
          <a:ln w="12700" cap="flat">
            <a:noFill/>
            <a:miter lim="800000"/>
            <a:headEnd type="none" w="med" len="med"/>
            <a:tailEnd type="none" w="med" len="med"/>
          </a:ln>
        </p:spPr>
        <p:txBody>
          <a:bodyPr lIns="0" tIns="0" rIns="40638" bIns="0" anchor="b">
            <a:prstTxWarp prst="textNoShape">
              <a:avLst/>
            </a:prstTxWarp>
          </a:bodyPr>
          <a:lstStyle/>
          <a:p>
            <a:pPr marL="40182"/>
            <a:r>
              <a:rPr lang="en-US" sz="1100" b="1" dirty="0">
                <a:latin typeface="Tahoma" charset="0"/>
                <a:ea typeface="Tahoma" charset="0"/>
                <a:cs typeface="Tahoma" charset="0"/>
                <a:sym typeface="Tahoma" charset="0"/>
              </a:rPr>
              <a:t>CDR LHC Phase II Collimation,</a:t>
            </a:r>
          </a:p>
          <a:p>
            <a:pPr marL="40182"/>
            <a:r>
              <a:rPr lang="en-US" sz="1100" b="1" dirty="0">
                <a:latin typeface="Tahoma" charset="0"/>
                <a:ea typeface="Tahoma" charset="0"/>
                <a:cs typeface="Tahoma" charset="0"/>
                <a:sym typeface="Tahoma" charset="0"/>
              </a:rPr>
              <a:t>April 2</a:t>
            </a:r>
            <a:r>
              <a:rPr lang="en-US" sz="1100" b="1" baseline="30000" dirty="0">
                <a:latin typeface="Tahoma" charset="0"/>
                <a:ea typeface="Tahoma" charset="0"/>
                <a:cs typeface="Tahoma" charset="0"/>
                <a:sym typeface="Tahoma" charset="0"/>
              </a:rPr>
              <a:t>nd</a:t>
            </a:r>
            <a:r>
              <a:rPr lang="en-US" sz="1100" b="1" dirty="0">
                <a:latin typeface="Tahoma" charset="0"/>
                <a:ea typeface="Tahoma" charset="0"/>
                <a:cs typeface="Tahoma" charset="0"/>
                <a:sym typeface="Tahoma" charset="0"/>
              </a:rPr>
              <a:t> 2009</a:t>
            </a:r>
          </a:p>
        </p:txBody>
      </p:sp>
      <p:pic>
        <p:nvPicPr>
          <p:cNvPr id="32790" name="Picture 22"/>
          <p:cNvPicPr>
            <a:picLocks noChangeArrowheads="1"/>
          </p:cNvPicPr>
          <p:nvPr/>
        </p:nvPicPr>
        <p:blipFill>
          <a:blip r:embed="rId5"/>
          <a:srcRect/>
          <a:stretch>
            <a:fillRect/>
          </a:stretch>
        </p:blipFill>
        <p:spPr bwMode="auto">
          <a:xfrm>
            <a:off x="6028655" y="4410893"/>
            <a:ext cx="2909962" cy="2035969"/>
          </a:xfrm>
          <a:prstGeom prst="rect">
            <a:avLst/>
          </a:prstGeom>
          <a:noFill/>
          <a:ln w="9525" cap="flat">
            <a:noFill/>
            <a:miter lim="800000"/>
            <a:headEnd/>
            <a:tailEnd/>
          </a:ln>
        </p:spPr>
      </p:pic>
      <p:pic>
        <p:nvPicPr>
          <p:cNvPr id="32791" name="Picture 23"/>
          <p:cNvPicPr>
            <a:picLocks noChangeArrowheads="1"/>
          </p:cNvPicPr>
          <p:nvPr/>
        </p:nvPicPr>
        <p:blipFill>
          <a:blip r:embed="rId6"/>
          <a:srcRect/>
          <a:stretch>
            <a:fillRect/>
          </a:stretch>
        </p:blipFill>
        <p:spPr bwMode="auto">
          <a:xfrm>
            <a:off x="448717" y="3885158"/>
            <a:ext cx="3703588" cy="2591842"/>
          </a:xfrm>
          <a:prstGeom prst="rect">
            <a:avLst/>
          </a:prstGeom>
          <a:noFill/>
          <a:ln w="9525" cap="flat">
            <a:noFill/>
            <a:miter lim="800000"/>
            <a:headEnd/>
            <a:tailEnd/>
          </a:ln>
        </p:spPr>
      </p:pic>
      <p:sp>
        <p:nvSpPr>
          <p:cNvPr id="32792" name="Rectangle 24"/>
          <p:cNvSpPr>
            <a:spLocks/>
          </p:cNvSpPr>
          <p:nvPr/>
        </p:nvSpPr>
        <p:spPr bwMode="auto">
          <a:xfrm>
            <a:off x="2165449" y="3994546"/>
            <a:ext cx="848320"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00FF"/>
                </a:solidFill>
                <a:latin typeface="Arial" charset="0"/>
                <a:ea typeface="Arial" charset="0"/>
                <a:cs typeface="Arial" charset="0"/>
                <a:sym typeface="Arial" charset="0"/>
              </a:rPr>
              <a:t>175 W</a:t>
            </a:r>
          </a:p>
        </p:txBody>
      </p:sp>
      <p:sp>
        <p:nvSpPr>
          <p:cNvPr id="32793" name="Rectangle 25"/>
          <p:cNvSpPr>
            <a:spLocks/>
          </p:cNvSpPr>
          <p:nvPr/>
        </p:nvSpPr>
        <p:spPr bwMode="auto">
          <a:xfrm>
            <a:off x="3376538" y="4146351"/>
            <a:ext cx="785813"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0000FF"/>
                </a:solidFill>
                <a:latin typeface="Arial" charset="0"/>
                <a:ea typeface="Arial" charset="0"/>
                <a:cs typeface="Arial" charset="0"/>
                <a:sym typeface="Arial" charset="0"/>
              </a:rPr>
              <a:t>2.6 W</a:t>
            </a:r>
          </a:p>
        </p:txBody>
      </p:sp>
      <p:sp>
        <p:nvSpPr>
          <p:cNvPr id="32794" name="Rectangle 26"/>
          <p:cNvSpPr>
            <a:spLocks/>
          </p:cNvSpPr>
          <p:nvPr/>
        </p:nvSpPr>
        <p:spPr bwMode="auto">
          <a:xfrm>
            <a:off x="1879699" y="5491386"/>
            <a:ext cx="1143000"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664D00"/>
                </a:solidFill>
                <a:latin typeface="Arial" charset="0"/>
                <a:ea typeface="Arial" charset="0"/>
                <a:cs typeface="Arial" charset="0"/>
                <a:sym typeface="Arial" charset="0"/>
              </a:rPr>
              <a:t>161 W ± 2%</a:t>
            </a:r>
          </a:p>
        </p:txBody>
      </p:sp>
      <p:sp>
        <p:nvSpPr>
          <p:cNvPr id="32795" name="Rectangle 27"/>
          <p:cNvSpPr>
            <a:spLocks/>
          </p:cNvSpPr>
          <p:nvPr/>
        </p:nvSpPr>
        <p:spPr bwMode="auto">
          <a:xfrm>
            <a:off x="3412257" y="5491386"/>
            <a:ext cx="1232297" cy="223242"/>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lnSpc>
                <a:spcPct val="150000"/>
              </a:lnSpc>
            </a:pPr>
            <a:r>
              <a:rPr lang="en-US" sz="1100" dirty="0">
                <a:solidFill>
                  <a:srgbClr val="664D00"/>
                </a:solidFill>
                <a:latin typeface="Arial" charset="0"/>
                <a:ea typeface="Arial" charset="0"/>
                <a:cs typeface="Arial" charset="0"/>
                <a:sym typeface="Arial" charset="0"/>
              </a:rPr>
              <a:t>22.5 W ± 6% ]</a:t>
            </a:r>
          </a:p>
        </p:txBody>
      </p:sp>
      <p:sp>
        <p:nvSpPr>
          <p:cNvPr id="32796" name="Rectangle 28"/>
          <p:cNvSpPr>
            <a:spLocks/>
          </p:cNvSpPr>
          <p:nvPr/>
        </p:nvSpPr>
        <p:spPr bwMode="auto">
          <a:xfrm>
            <a:off x="889621" y="5369718"/>
            <a:ext cx="1393031" cy="383977"/>
          </a:xfrm>
          <a:prstGeom prst="rect">
            <a:avLst/>
          </a:prstGeom>
          <a:noFill/>
          <a:ln w="12700" cap="flat">
            <a:noFill/>
            <a:miter lim="800000"/>
            <a:headEnd type="none" w="med" len="med"/>
            <a:tailEnd type="none" w="med" len="med"/>
          </a:ln>
        </p:spPr>
        <p:txBody>
          <a:bodyPr lIns="0" tIns="0" rIns="40638" bIns="0">
            <a:prstTxWarp prst="textNoShape">
              <a:avLst/>
            </a:prstTxWarp>
          </a:bodyPr>
          <a:lstStyle/>
          <a:p>
            <a:pPr marL="40182"/>
            <a:r>
              <a:rPr lang="en-US" sz="1100" dirty="0">
                <a:solidFill>
                  <a:srgbClr val="664D00"/>
                </a:solidFill>
                <a:latin typeface="Arial" charset="0"/>
                <a:ea typeface="Arial" charset="0"/>
                <a:cs typeface="Arial" charset="0"/>
                <a:sym typeface="Arial" charset="0"/>
              </a:rPr>
              <a:t>[ at the entrance</a:t>
            </a:r>
          </a:p>
          <a:p>
            <a:pPr marL="40182"/>
            <a:r>
              <a:rPr lang="en-US" sz="1100" dirty="0">
                <a:solidFill>
                  <a:srgbClr val="664D00"/>
                </a:solidFill>
                <a:latin typeface="Arial" charset="0"/>
                <a:ea typeface="Arial" charset="0"/>
                <a:cs typeface="Arial" charset="0"/>
                <a:sym typeface="Arial" charset="0"/>
              </a:rPr>
              <a:t> of TCRYOB</a:t>
            </a:r>
          </a:p>
        </p:txBody>
      </p:sp>
      <p:sp>
        <p:nvSpPr>
          <p:cNvPr id="31" name="Title 1"/>
          <p:cNvSpPr>
            <a:spLocks noGrp="1"/>
          </p:cNvSpPr>
          <p:nvPr>
            <p:ph type="title"/>
          </p:nvPr>
        </p:nvSpPr>
        <p:spPr/>
        <p:txBody>
          <a:bodyPr/>
          <a:lstStyle/>
          <a:p>
            <a:r>
              <a:rPr lang="en-US" dirty="0" smtClean="0"/>
              <a:t>The </a:t>
            </a:r>
            <a:r>
              <a:rPr lang="en-US" dirty="0" err="1" smtClean="0"/>
              <a:t>Pb</a:t>
            </a:r>
            <a:r>
              <a:rPr lang="en-US" dirty="0" smtClean="0"/>
              <a:t> beam Halo</a:t>
            </a:r>
            <a:endParaRPr lang="en-US" dirty="0"/>
          </a:p>
        </p:txBody>
      </p:sp>
      <p:sp>
        <p:nvSpPr>
          <p:cNvPr id="35" name="Slide Number Placeholder 3"/>
          <p:cNvSpPr>
            <a:spLocks noGrp="1"/>
          </p:cNvSpPr>
          <p:nvPr>
            <p:ph type="sldNum" sz="quarter" idx="4294967295"/>
          </p:nvPr>
        </p:nvSpPr>
        <p:spPr>
          <a:xfrm>
            <a:off x="8610600" y="6477000"/>
            <a:ext cx="533400" cy="381000"/>
          </a:xfrm>
          <a:prstGeom prst="rect">
            <a:avLst/>
          </a:prstGeom>
        </p:spPr>
        <p:txBody>
          <a:bodyPr/>
          <a:lstStyle/>
          <a:p>
            <a:fld id="{876470E7-8715-0A49-A9A4-F88F4FC05750}" type="slidenum">
              <a:rPr lang="en-US" smtClean="0"/>
              <a:pPr/>
              <a:t>20</a:t>
            </a:fld>
            <a:endParaRPr lang="en-US" dirty="0"/>
          </a:p>
        </p:txBody>
      </p:sp>
      <p:sp>
        <p:nvSpPr>
          <p:cNvPr id="36" name="Date Placeholder 4"/>
          <p:cNvSpPr>
            <a:spLocks noGrp="1"/>
          </p:cNvSpPr>
          <p:nvPr>
            <p:ph type="dt" sz="half" idx="4294967295"/>
          </p:nvPr>
        </p:nvSpPr>
        <p:spPr>
          <a:xfrm>
            <a:off x="0" y="6477000"/>
            <a:ext cx="1066800" cy="381000"/>
          </a:xfrm>
          <a:prstGeom prst="rect">
            <a:avLst/>
          </a:prstGeom>
        </p:spPr>
        <p:txBody>
          <a:bodyPr/>
          <a:lstStyle/>
          <a:p>
            <a:r>
              <a:rPr lang="en-US" smtClean="0"/>
              <a:t>14/06/11</a:t>
            </a:r>
            <a:endParaRPr lang="en-US" dirty="0"/>
          </a:p>
        </p:txBody>
      </p:sp>
      <p:sp>
        <p:nvSpPr>
          <p:cNvPr id="37" name="Footer Placeholder 5"/>
          <p:cNvSpPr>
            <a:spLocks noGrp="1"/>
          </p:cNvSpPr>
          <p:nvPr>
            <p:ph type="ftr" sz="quarter" idx="4294967295"/>
          </p:nvPr>
        </p:nvSpPr>
        <p:spPr>
          <a:xfrm>
            <a:off x="1905000" y="6477000"/>
            <a:ext cx="6705600" cy="381000"/>
          </a:xfrm>
          <a:prstGeom prst="rect">
            <a:avLst/>
          </a:prstGeom>
        </p:spPr>
        <p:txBody>
          <a:bodyPr/>
          <a:lstStyle/>
          <a:p>
            <a:r>
              <a:rPr lang="en-US" dirty="0" err="1" smtClean="0"/>
              <a:t>V.Boccone</a:t>
            </a:r>
            <a:r>
              <a:rPr lang="en-US" dirty="0" smtClean="0"/>
              <a:t> - Collimator Review 2011 </a:t>
            </a:r>
            <a:endParaRPr lang="en-US" dirty="0"/>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3610"/>
            <a:ext cx="8229600" cy="839390"/>
          </a:xfrm>
        </p:spPr>
        <p:txBody>
          <a:bodyPr/>
          <a:lstStyle/>
          <a:p>
            <a:r>
              <a:rPr lang="en-US" dirty="0" smtClean="0"/>
              <a:t>MB Quench Limit</a:t>
            </a:r>
            <a:endParaRPr lang="en-US" dirty="0"/>
          </a:p>
        </p:txBody>
      </p:sp>
      <p:sp>
        <p:nvSpPr>
          <p:cNvPr id="3" name="Content Placeholder 2"/>
          <p:cNvSpPr>
            <a:spLocks noGrp="1"/>
          </p:cNvSpPr>
          <p:nvPr>
            <p:ph idx="1"/>
          </p:nvPr>
        </p:nvSpPr>
        <p:spPr>
          <a:xfrm>
            <a:off x="76200" y="1143000"/>
            <a:ext cx="8915400" cy="5334000"/>
          </a:xfrm>
        </p:spPr>
        <p:txBody>
          <a:bodyPr>
            <a:normAutofit/>
          </a:bodyPr>
          <a:lstStyle/>
          <a:p>
            <a:r>
              <a:rPr lang="en-US" sz="1800" dirty="0" smtClean="0"/>
              <a:t>The  steady-state heat deposit the MB cables can withstand is estimated through the results of heat transfer measurements, in case of localized and distributed loss</a:t>
            </a:r>
          </a:p>
          <a:p>
            <a:pPr>
              <a:buNone/>
            </a:pPr>
            <a:endParaRPr lang="en-US" sz="1800" dirty="0" smtClean="0"/>
          </a:p>
          <a:p>
            <a:r>
              <a:rPr lang="en-US" sz="1800" dirty="0" smtClean="0"/>
              <a:t>The driving mechanism is indeed the heat transport through the cable electrical insulation. (Slightly) conservative assumptions are considered to account for the differences between the experimental setup and the real magnet</a:t>
            </a:r>
          </a:p>
          <a:p>
            <a:pPr>
              <a:buNone/>
            </a:pPr>
            <a:endParaRPr lang="en-US" sz="1800" dirty="0" smtClean="0"/>
          </a:p>
          <a:p>
            <a:pPr>
              <a:spcBef>
                <a:spcPts val="0"/>
              </a:spcBef>
            </a:pPr>
            <a:r>
              <a:rPr lang="en-US" sz="1800" dirty="0" smtClean="0"/>
              <a:t>The considered heat deposit is </a:t>
            </a:r>
          </a:p>
          <a:p>
            <a:pPr>
              <a:spcBef>
                <a:spcPts val="0"/>
              </a:spcBef>
              <a:buNone/>
            </a:pPr>
            <a:r>
              <a:rPr lang="en-US" sz="1800" dirty="0" smtClean="0"/>
              <a:t>	uniform in the cable cross-section, as</a:t>
            </a:r>
          </a:p>
          <a:p>
            <a:pPr>
              <a:spcBef>
                <a:spcPts val="0"/>
              </a:spcBef>
              <a:buNone/>
            </a:pPr>
            <a:r>
              <a:rPr lang="en-US" sz="1800" dirty="0" smtClean="0"/>
              <a:t>	well as in the longitudinal direction</a:t>
            </a:r>
          </a:p>
          <a:p>
            <a:pPr>
              <a:buNone/>
            </a:pPr>
            <a:endParaRPr lang="en-US" sz="1800" dirty="0" smtClean="0"/>
          </a:p>
          <a:p>
            <a:pPr>
              <a:spcBef>
                <a:spcPts val="0"/>
              </a:spcBef>
            </a:pPr>
            <a:r>
              <a:rPr lang="en-US" sz="1800" dirty="0" smtClean="0"/>
              <a:t>Further analyses are ongoing to </a:t>
            </a:r>
          </a:p>
          <a:p>
            <a:pPr>
              <a:spcBef>
                <a:spcPts val="0"/>
              </a:spcBef>
              <a:buNone/>
            </a:pPr>
            <a:r>
              <a:rPr lang="en-US" sz="1800" dirty="0" smtClean="0"/>
              <a:t>	model the heat flux distribution in</a:t>
            </a:r>
          </a:p>
          <a:p>
            <a:pPr>
              <a:spcBef>
                <a:spcPts val="0"/>
              </a:spcBef>
              <a:buNone/>
            </a:pPr>
            <a:r>
              <a:rPr lang="en-US" sz="1800" dirty="0" smtClean="0"/>
              <a:t>	the coil, thus allowing to improve </a:t>
            </a:r>
          </a:p>
          <a:p>
            <a:pPr>
              <a:spcBef>
                <a:spcPts val="0"/>
              </a:spcBef>
              <a:buNone/>
            </a:pPr>
            <a:r>
              <a:rPr lang="en-US" sz="1800" dirty="0" smtClean="0"/>
              <a:t>	the quench limit estimation</a:t>
            </a:r>
          </a:p>
        </p:txBody>
      </p:sp>
      <p:pic>
        <p:nvPicPr>
          <p:cNvPr id="11" name="Picture 2" descr="C:\PP\Fellowship\Stability Nb-Ti\Per Francesco Cerutti\Quench_limit.png"/>
          <p:cNvPicPr>
            <a:picLocks noChangeAspect="1" noChangeArrowheads="1"/>
          </p:cNvPicPr>
          <p:nvPr/>
        </p:nvPicPr>
        <p:blipFill>
          <a:blip r:embed="rId2" cstate="print"/>
          <a:srcRect l="4428" t="2670" r="6591" b="197"/>
          <a:stretch>
            <a:fillRect/>
          </a:stretch>
        </p:blipFill>
        <p:spPr bwMode="auto">
          <a:xfrm>
            <a:off x="3962400" y="3022037"/>
            <a:ext cx="5029199" cy="3352800"/>
          </a:xfrm>
          <a:prstGeom prst="rect">
            <a:avLst/>
          </a:prstGeom>
          <a:noFill/>
        </p:spPr>
      </p:pic>
      <p:sp>
        <p:nvSpPr>
          <p:cNvPr id="12" name="Rectangle 11"/>
          <p:cNvSpPr/>
          <p:nvPr/>
        </p:nvSpPr>
        <p:spPr>
          <a:xfrm>
            <a:off x="3781486" y="6355081"/>
            <a:ext cx="5286314"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2"/>
          <p:cNvSpPr>
            <a:spLocks/>
          </p:cNvSpPr>
          <p:nvPr/>
        </p:nvSpPr>
        <p:spPr bwMode="auto">
          <a:xfrm>
            <a:off x="26789" y="8930"/>
            <a:ext cx="677763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r>
              <a:rPr lang="en-US" sz="1500" dirty="0" smtClean="0">
                <a:solidFill>
                  <a:srgbClr val="C2E5A6"/>
                </a:solidFill>
                <a:latin typeface="Tahoma" charset="0"/>
                <a:ea typeface="Tahoma" charset="0"/>
                <a:cs typeface="Tahoma" charset="0"/>
                <a:sym typeface="Tahoma" charset="0"/>
              </a:rPr>
              <a:t>Slide from P.P. </a:t>
            </a:r>
            <a:r>
              <a:rPr lang="en-US" sz="1500" dirty="0" err="1" smtClean="0">
                <a:solidFill>
                  <a:srgbClr val="C2E5A6"/>
                </a:solidFill>
                <a:latin typeface="Tahoma" charset="0"/>
                <a:ea typeface="Tahoma" charset="0"/>
                <a:cs typeface="Tahoma" charset="0"/>
                <a:sym typeface="Tahoma" charset="0"/>
              </a:rPr>
              <a:t>Granieri</a:t>
            </a:r>
            <a:r>
              <a:rPr lang="en-US" sz="1500" dirty="0" smtClean="0">
                <a:solidFill>
                  <a:srgbClr val="C2E5A6"/>
                </a:solidFill>
                <a:latin typeface="Tahoma" charset="0"/>
                <a:ea typeface="Tahoma" charset="0"/>
                <a:cs typeface="Tahoma" charset="0"/>
                <a:sym typeface="Tahoma" charset="0"/>
              </a:rPr>
              <a:t> - MB quench limit and stability</a:t>
            </a:r>
          </a:p>
        </p:txBody>
      </p:sp>
      <p:sp>
        <p:nvSpPr>
          <p:cNvPr id="15"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21</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lstStyle/>
          <a:p>
            <a:r>
              <a:rPr lang="en-US" dirty="0" smtClean="0"/>
              <a:t>MB Stability</a:t>
            </a:r>
            <a:endParaRPr lang="en-US" dirty="0"/>
          </a:p>
        </p:txBody>
      </p:sp>
      <p:sp>
        <p:nvSpPr>
          <p:cNvPr id="3" name="Content Placeholder 2"/>
          <p:cNvSpPr>
            <a:spLocks noGrp="1"/>
          </p:cNvSpPr>
          <p:nvPr>
            <p:ph idx="1"/>
          </p:nvPr>
        </p:nvSpPr>
        <p:spPr>
          <a:xfrm>
            <a:off x="76200" y="1143000"/>
            <a:ext cx="8839200" cy="5486400"/>
          </a:xfrm>
        </p:spPr>
        <p:txBody>
          <a:bodyPr>
            <a:normAutofit/>
          </a:bodyPr>
          <a:lstStyle/>
          <a:p>
            <a:r>
              <a:rPr lang="en-US" sz="1800" dirty="0" smtClean="0"/>
              <a:t>The stability of the MB cables with respect to transient heat deposit is estimated through numerical calculation</a:t>
            </a:r>
          </a:p>
          <a:p>
            <a:endParaRPr lang="en-US" sz="1800" dirty="0" smtClean="0"/>
          </a:p>
          <a:p>
            <a:r>
              <a:rPr lang="en-US" sz="1800" dirty="0" smtClean="0"/>
              <a:t>The mechanism that confers stability is the transient heat transfer between strands and helium in the cable. Hence the model pays particular care to its definition, considering the different helium phases</a:t>
            </a:r>
          </a:p>
          <a:p>
            <a:endParaRPr lang="en-US" sz="1800" dirty="0" smtClean="0"/>
          </a:p>
          <a:p>
            <a:pPr>
              <a:spcBef>
                <a:spcPts val="0"/>
              </a:spcBef>
            </a:pPr>
            <a:r>
              <a:rPr lang="en-US" sz="1800" dirty="0" smtClean="0"/>
              <a:t>Strands and cable enthalpy represent</a:t>
            </a:r>
          </a:p>
          <a:p>
            <a:pPr>
              <a:spcBef>
                <a:spcPts val="0"/>
              </a:spcBef>
              <a:buNone/>
            </a:pPr>
            <a:r>
              <a:rPr lang="en-US" sz="1800" dirty="0" smtClean="0"/>
              <a:t>	lower and upper limit for stability</a:t>
            </a:r>
          </a:p>
          <a:p>
            <a:endParaRPr lang="en-US" sz="1800" dirty="0" smtClean="0"/>
          </a:p>
          <a:p>
            <a:pPr>
              <a:spcBef>
                <a:spcPts val="0"/>
              </a:spcBef>
            </a:pPr>
            <a:r>
              <a:rPr lang="en-US" sz="1800" dirty="0" smtClean="0"/>
              <a:t>The considered heat deposit is uniform </a:t>
            </a:r>
          </a:p>
          <a:p>
            <a:pPr>
              <a:spcBef>
                <a:spcPts val="0"/>
              </a:spcBef>
              <a:buNone/>
            </a:pPr>
            <a:r>
              <a:rPr lang="en-US" sz="1800" dirty="0" smtClean="0"/>
              <a:t>	in the cable cross-section, as well as in </a:t>
            </a:r>
          </a:p>
          <a:p>
            <a:pPr>
              <a:spcBef>
                <a:spcPts val="0"/>
              </a:spcBef>
              <a:buNone/>
            </a:pPr>
            <a:r>
              <a:rPr lang="en-US" sz="1800" dirty="0" smtClean="0"/>
              <a:t>	the longitudinal direction</a:t>
            </a:r>
          </a:p>
          <a:p>
            <a:pPr>
              <a:buNone/>
            </a:pPr>
            <a:endParaRPr lang="en-US" sz="1800" dirty="0" smtClean="0"/>
          </a:p>
          <a:p>
            <a:pPr>
              <a:spcBef>
                <a:spcPts val="0"/>
              </a:spcBef>
            </a:pPr>
            <a:r>
              <a:rPr lang="en-US" sz="1800" dirty="0" smtClean="0"/>
              <a:t>Experimental tests would be needed to </a:t>
            </a:r>
          </a:p>
          <a:p>
            <a:pPr>
              <a:spcBef>
                <a:spcPts val="0"/>
              </a:spcBef>
              <a:buNone/>
            </a:pPr>
            <a:r>
              <a:rPr lang="en-US" sz="1800" dirty="0" smtClean="0"/>
              <a:t>	obtain a deeper insight of the stability</a:t>
            </a:r>
          </a:p>
          <a:p>
            <a:pPr>
              <a:spcBef>
                <a:spcPts val="0"/>
              </a:spcBef>
              <a:buNone/>
            </a:pPr>
            <a:r>
              <a:rPr lang="en-US" sz="1800" dirty="0" smtClean="0"/>
              <a:t>	underlying mechanisms</a:t>
            </a:r>
          </a:p>
          <a:p>
            <a:pPr lvl="1">
              <a:buNone/>
            </a:pPr>
            <a:endParaRPr lang="en-US" sz="1400" dirty="0" smtClean="0"/>
          </a:p>
        </p:txBody>
      </p:sp>
      <p:sp>
        <p:nvSpPr>
          <p:cNvPr id="12" name="Rectangle 11"/>
          <p:cNvSpPr/>
          <p:nvPr/>
        </p:nvSpPr>
        <p:spPr>
          <a:xfrm>
            <a:off x="3781486" y="6355081"/>
            <a:ext cx="5286314" cy="4571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3" descr="C:\PP\Fellowship\Stability Nb-Ti\Per Francesco Cerutti\Stability.png"/>
          <p:cNvPicPr>
            <a:picLocks noChangeAspect="1" noChangeArrowheads="1"/>
          </p:cNvPicPr>
          <p:nvPr/>
        </p:nvPicPr>
        <p:blipFill>
          <a:blip r:embed="rId2" cstate="print"/>
          <a:srcRect l="4858" t="2811" r="6986" b="56"/>
          <a:stretch>
            <a:fillRect/>
          </a:stretch>
        </p:blipFill>
        <p:spPr bwMode="auto">
          <a:xfrm>
            <a:off x="4318747" y="3048000"/>
            <a:ext cx="4672853" cy="3274657"/>
          </a:xfrm>
          <a:prstGeom prst="rect">
            <a:avLst/>
          </a:prstGeom>
          <a:noFill/>
        </p:spPr>
      </p:pic>
      <p:sp>
        <p:nvSpPr>
          <p:cNvPr id="10" name="Rectangle 9"/>
          <p:cNvSpPr/>
          <p:nvPr/>
        </p:nvSpPr>
        <p:spPr>
          <a:xfrm>
            <a:off x="3790244" y="6304844"/>
            <a:ext cx="5286314" cy="2799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2"/>
          <p:cNvSpPr>
            <a:spLocks/>
          </p:cNvSpPr>
          <p:nvPr/>
        </p:nvSpPr>
        <p:spPr bwMode="auto">
          <a:xfrm>
            <a:off x="26789" y="8930"/>
            <a:ext cx="6777633" cy="294680"/>
          </a:xfrm>
          <a:prstGeom prst="rect">
            <a:avLst/>
          </a:prstGeom>
          <a:solidFill>
            <a:srgbClr val="000000"/>
          </a:solidFill>
          <a:ln w="12700" cap="flat">
            <a:noFill/>
            <a:miter lim="800000"/>
            <a:headEnd type="none" w="med" len="med"/>
            <a:tailEnd type="none" w="med" len="med"/>
          </a:ln>
        </p:spPr>
        <p:txBody>
          <a:bodyPr lIns="0" tIns="0" rIns="0" bIns="0" anchor="ctr">
            <a:prstTxWarp prst="textNoShape">
              <a:avLst/>
            </a:prstTxWarp>
          </a:bodyPr>
          <a:lstStyle/>
          <a:p>
            <a:r>
              <a:rPr lang="en-US" sz="1500" dirty="0" smtClean="0">
                <a:solidFill>
                  <a:srgbClr val="C2E5A6"/>
                </a:solidFill>
                <a:latin typeface="Tahoma" charset="0"/>
                <a:ea typeface="Tahoma" charset="0"/>
                <a:cs typeface="Tahoma" charset="0"/>
                <a:sym typeface="Tahoma" charset="0"/>
              </a:rPr>
              <a:t>Slide from P.P. </a:t>
            </a:r>
            <a:r>
              <a:rPr lang="en-US" sz="1500" dirty="0" err="1" smtClean="0">
                <a:solidFill>
                  <a:srgbClr val="C2E5A6"/>
                </a:solidFill>
                <a:latin typeface="Tahoma" charset="0"/>
                <a:ea typeface="Tahoma" charset="0"/>
                <a:cs typeface="Tahoma" charset="0"/>
                <a:sym typeface="Tahoma" charset="0"/>
              </a:rPr>
              <a:t>Granieri</a:t>
            </a:r>
            <a:r>
              <a:rPr lang="en-US" sz="1500" dirty="0" smtClean="0">
                <a:solidFill>
                  <a:srgbClr val="C2E5A6"/>
                </a:solidFill>
                <a:latin typeface="Tahoma" charset="0"/>
                <a:ea typeface="Tahoma" charset="0"/>
                <a:cs typeface="Tahoma" charset="0"/>
                <a:sym typeface="Tahoma" charset="0"/>
              </a:rPr>
              <a:t> - MB quench limit and stability</a:t>
            </a:r>
          </a:p>
        </p:txBody>
      </p:sp>
      <p:sp>
        <p:nvSpPr>
          <p:cNvPr id="11"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22</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Content Placeholder 4"/>
          <p:cNvSpPr>
            <a:spLocks noGrp="1"/>
          </p:cNvSpPr>
          <p:nvPr>
            <p:ph sz="half" idx="1"/>
          </p:nvPr>
        </p:nvSpPr>
        <p:spPr>
          <a:xfrm>
            <a:off x="609600" y="990600"/>
            <a:ext cx="8001000" cy="4953000"/>
          </a:xfrm>
        </p:spPr>
        <p:txBody>
          <a:bodyPr/>
          <a:lstStyle/>
          <a:p>
            <a:pPr algn="just"/>
            <a:r>
              <a:rPr lang="en-US" sz="2000" dirty="0" smtClean="0"/>
              <a:t>The benefits of the DS collimator from the point of view of the reduction of the peak power in the superconductive coils of the magnets were shown by </a:t>
            </a:r>
            <a:r>
              <a:rPr lang="en-US" sz="2000" dirty="0" err="1" smtClean="0">
                <a:solidFill>
                  <a:srgbClr val="4F6228"/>
                </a:solidFill>
              </a:rPr>
              <a:t>F.Cerutti</a:t>
            </a:r>
            <a:r>
              <a:rPr lang="en-US" sz="2000" dirty="0" smtClean="0">
                <a:solidFill>
                  <a:srgbClr val="4F6228"/>
                </a:solidFill>
              </a:rPr>
              <a:t> </a:t>
            </a:r>
            <a:r>
              <a:rPr lang="en-US" sz="2000" dirty="0" smtClean="0"/>
              <a:t>at the </a:t>
            </a:r>
            <a:r>
              <a:rPr sz="2000" dirty="0" smtClean="0">
                <a:solidFill>
                  <a:srgbClr val="008000"/>
                </a:solidFill>
              </a:rPr>
              <a:t>CDR LHC Phase II </a:t>
            </a:r>
            <a:r>
              <a:rPr sz="2000" i="1" dirty="0" smtClean="0">
                <a:solidFill>
                  <a:srgbClr val="008000"/>
                </a:solidFill>
              </a:rPr>
              <a:t>Collimation</a:t>
            </a:r>
            <a:r>
              <a:rPr sz="2000" dirty="0" smtClean="0"/>
              <a:t>, April 2</a:t>
            </a:r>
            <a:r>
              <a:rPr lang="en-US" sz="2000" baseline="30000" dirty="0" err="1" smtClean="0"/>
              <a:t>nd</a:t>
            </a:r>
            <a:r>
              <a:rPr sz="2000" dirty="0" smtClean="0"/>
              <a:t> </a:t>
            </a:r>
            <a:r>
              <a:rPr sz="2000" i="1" dirty="0" smtClean="0"/>
              <a:t>2009</a:t>
            </a:r>
            <a:r>
              <a:rPr lang="en-US" sz="2000" dirty="0" smtClean="0"/>
              <a:t> (DS in IR7, only horizontal losses)</a:t>
            </a:r>
            <a:r>
              <a:rPr lang="en-US" sz="2000" i="1" dirty="0" smtClean="0"/>
              <a:t>;</a:t>
            </a:r>
          </a:p>
          <a:p>
            <a:pPr algn="just"/>
            <a:r>
              <a:rPr lang="en-US" sz="2000" dirty="0" smtClean="0"/>
              <a:t>The </a:t>
            </a:r>
            <a:r>
              <a:rPr sz="2000" dirty="0" smtClean="0"/>
              <a:t>beneficial effect</a:t>
            </a:r>
            <a:r>
              <a:rPr lang="en-US" sz="2000" dirty="0" smtClean="0"/>
              <a:t> of the DS collimator were quantified. Peak power is below (but not far from) the quench limit. </a:t>
            </a:r>
            <a:r>
              <a:rPr sz="2000" dirty="0" smtClean="0"/>
              <a:t>The 1.5 factor for the ultimate intensity does not change the picture.</a:t>
            </a:r>
            <a:r>
              <a:rPr lang="en-US" sz="2000" dirty="0" smtClean="0"/>
              <a:t> </a:t>
            </a:r>
            <a:endParaRPr lang="en-US" sz="2000" dirty="0"/>
          </a:p>
        </p:txBody>
      </p:sp>
      <p:grpSp>
        <p:nvGrpSpPr>
          <p:cNvPr id="7" name="Group 6"/>
          <p:cNvGrpSpPr>
            <a:grpSpLocks noChangeAspect="1"/>
          </p:cNvGrpSpPr>
          <p:nvPr/>
        </p:nvGrpSpPr>
        <p:grpSpPr>
          <a:xfrm>
            <a:off x="1143000" y="3276600"/>
            <a:ext cx="6804898" cy="3141978"/>
            <a:chOff x="0" y="2057400"/>
            <a:chExt cx="9144000" cy="4221994"/>
          </a:xfrm>
        </p:grpSpPr>
        <p:pic>
          <p:nvPicPr>
            <p:cNvPr id="8" name="Picture 7" descr="FC_April2_2009_a.png"/>
            <p:cNvPicPr>
              <a:picLocks/>
            </p:cNvPicPr>
            <p:nvPr/>
          </p:nvPicPr>
          <p:blipFill>
            <a:blip r:embed="rId2"/>
            <a:stretch>
              <a:fillRect/>
            </a:stretch>
          </p:blipFill>
          <p:spPr>
            <a:xfrm>
              <a:off x="0" y="2057400"/>
              <a:ext cx="9144000" cy="2563890"/>
            </a:xfrm>
            <a:prstGeom prst="rect">
              <a:avLst/>
            </a:prstGeom>
          </p:spPr>
        </p:pic>
        <p:pic>
          <p:nvPicPr>
            <p:cNvPr id="9" name="Picture 8" descr="FC_April2_2009_c.png"/>
            <p:cNvPicPr>
              <a:picLocks/>
            </p:cNvPicPr>
            <p:nvPr/>
          </p:nvPicPr>
          <p:blipFill>
            <a:blip r:embed="rId3"/>
            <a:stretch>
              <a:fillRect/>
            </a:stretch>
          </p:blipFill>
          <p:spPr>
            <a:xfrm>
              <a:off x="0" y="4379131"/>
              <a:ext cx="9144000" cy="1900263"/>
            </a:xfrm>
            <a:prstGeom prst="rect">
              <a:avLst/>
            </a:prstGeom>
          </p:spPr>
        </p:pic>
      </p:grpSp>
      <p:sp>
        <p:nvSpPr>
          <p:cNvPr id="12" name="Rectangle 11"/>
          <p:cNvSpPr/>
          <p:nvPr/>
        </p:nvSpPr>
        <p:spPr>
          <a:xfrm>
            <a:off x="0" y="0"/>
            <a:ext cx="3112526" cy="400110"/>
          </a:xfrm>
          <a:prstGeom prst="rect">
            <a:avLst/>
          </a:prstGeom>
        </p:spPr>
        <p:txBody>
          <a:bodyPr wrap="none">
            <a:spAutoFit/>
          </a:bodyPr>
          <a:lstStyle/>
          <a:p>
            <a:r>
              <a:rPr lang="en-US" sz="2000" b="1" dirty="0" smtClean="0"/>
              <a:t>Impact of the DS-collimator</a:t>
            </a:r>
            <a:endParaRPr lang="en-US" sz="2000" b="1" dirty="0"/>
          </a:p>
        </p:txBody>
      </p:sp>
      <p:sp>
        <p:nvSpPr>
          <p:cNvPr id="13" name="Title 1"/>
          <p:cNvSpPr txBox="1">
            <a:spLocks/>
          </p:cNvSpPr>
          <p:nvPr/>
        </p:nvSpPr>
        <p:spPr>
          <a:xfrm>
            <a:off x="0" y="228600"/>
            <a:ext cx="9144000" cy="792162"/>
          </a:xfrm>
          <a:prstGeom prst="rect">
            <a:avLst/>
          </a:prstGeom>
        </p:spPr>
        <p:txBody>
          <a:bodyPr vert="horz"/>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smtClean="0">
                <a:ln>
                  <a:noFill/>
                </a:ln>
                <a:solidFill>
                  <a:schemeClr val="tx1"/>
                </a:solidFill>
                <a:effectLst/>
                <a:uLnTx/>
                <a:uFillTx/>
                <a:latin typeface="+mj-lt"/>
                <a:ea typeface="+mj-ea"/>
                <a:cs typeface="+mj-cs"/>
              </a:rPr>
              <a:t>Peak Power on superconductive coils in</a:t>
            </a:r>
            <a:r>
              <a:rPr kumimoji="0" lang="en-US" sz="3200" b="0" i="0" u="none" strike="noStrike" kern="1200" cap="none" spc="0" normalizeH="0" noProof="0" dirty="0" smtClean="0">
                <a:ln>
                  <a:noFill/>
                </a:ln>
                <a:solidFill>
                  <a:schemeClr val="tx1"/>
                </a:solidFill>
                <a:effectLst/>
                <a:uLnTx/>
                <a:uFillTx/>
                <a:latin typeface="+mj-lt"/>
                <a:ea typeface="+mj-ea"/>
                <a:cs typeface="+mj-cs"/>
              </a:rPr>
              <a:t> IR7 </a:t>
            </a:r>
            <a:r>
              <a:rPr kumimoji="0" lang="en-US" sz="3200" b="0" i="0" u="none" strike="noStrike" kern="1200" cap="none" spc="0" normalizeH="0" baseline="0" noProof="0" dirty="0" smtClean="0">
                <a:ln>
                  <a:noFill/>
                </a:ln>
                <a:solidFill>
                  <a:schemeClr val="tx1"/>
                </a:solidFill>
                <a:effectLst/>
                <a:uLnTx/>
                <a:uFillTx/>
                <a:latin typeface="+mj-lt"/>
                <a:ea typeface="+mj-ea"/>
                <a:cs typeface="+mj-cs"/>
              </a:rPr>
              <a:t>(</a:t>
            </a:r>
            <a:r>
              <a:rPr kumimoji="0" lang="en-US" sz="3200" b="0" i="0" u="none" strike="noStrike" kern="1200" cap="none" spc="0" normalizeH="0" noProof="0" dirty="0" smtClean="0">
                <a:ln>
                  <a:noFill/>
                </a:ln>
                <a:solidFill>
                  <a:schemeClr val="tx1"/>
                </a:solidFill>
                <a:effectLst/>
                <a:uLnTx/>
                <a:uFillTx/>
                <a:latin typeface="+mj-lt"/>
                <a:ea typeface="+mj-ea"/>
                <a:cs typeface="+mj-cs"/>
              </a:rPr>
              <a:t>2009)</a:t>
            </a:r>
            <a:endParaRPr kumimoji="0" lang="en-US" sz="3200" b="0" i="0" u="none" strike="noStrike" kern="1200" cap="none" spc="0" normalizeH="0" baseline="0" noProof="0" dirty="0" smtClean="0">
              <a:ln>
                <a:noFill/>
              </a:ln>
              <a:solidFill>
                <a:schemeClr val="tx1"/>
              </a:solidFill>
              <a:effectLst/>
              <a:uLnTx/>
              <a:uFillTx/>
              <a:latin typeface="+mj-lt"/>
              <a:ea typeface="+mj-ea"/>
              <a:cs typeface="+mj-cs"/>
            </a:endParaRPr>
          </a:p>
        </p:txBody>
      </p:sp>
      <p:sp>
        <p:nvSpPr>
          <p:cNvPr id="18" name="Rectangle 17"/>
          <p:cNvSpPr/>
          <p:nvPr/>
        </p:nvSpPr>
        <p:spPr>
          <a:xfrm>
            <a:off x="1143000" y="3327112"/>
            <a:ext cx="7162800" cy="369332"/>
          </a:xfrm>
          <a:prstGeom prst="rect">
            <a:avLst/>
          </a:prstGeom>
          <a:solidFill>
            <a:srgbClr val="FFFFFF"/>
          </a:solidFill>
        </p:spPr>
        <p:txBody>
          <a:bodyPr wrap="square">
            <a:spAutoFit/>
          </a:bodyPr>
          <a:lstStyle/>
          <a:p>
            <a:r>
              <a:rPr lang="en-US" dirty="0" smtClean="0"/>
              <a:t>Peak Power along the MQ.8R7 (7 TeV, 0.2h beam lifetime, LHC nominal)</a:t>
            </a:r>
            <a:endParaRPr lang="en-US" dirty="0"/>
          </a:p>
        </p:txBody>
      </p:sp>
      <p:sp>
        <p:nvSpPr>
          <p:cNvPr id="19" name="Rectangle 18"/>
          <p:cNvSpPr/>
          <p:nvPr/>
        </p:nvSpPr>
        <p:spPr>
          <a:xfrm rot="16200000">
            <a:off x="543016" y="4819750"/>
            <a:ext cx="1199968" cy="369332"/>
          </a:xfrm>
          <a:prstGeom prst="rect">
            <a:avLst/>
          </a:prstGeom>
        </p:spPr>
        <p:txBody>
          <a:bodyPr wrap="none">
            <a:spAutoFit/>
          </a:bodyPr>
          <a:lstStyle/>
          <a:p>
            <a:r>
              <a:rPr lang="en-US" dirty="0" smtClean="0"/>
              <a:t>[mW/cm</a:t>
            </a:r>
            <a:r>
              <a:rPr lang="en-US" baseline="30000" dirty="0" smtClean="0"/>
              <a:t>3</a:t>
            </a:r>
            <a:r>
              <a:rPr lang="en-US" dirty="0" smtClean="0"/>
              <a:t>]</a:t>
            </a:r>
            <a:endParaRPr lang="en-US" dirty="0"/>
          </a:p>
        </p:txBody>
      </p:sp>
      <p:sp>
        <p:nvSpPr>
          <p:cNvPr id="14"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3</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0"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21"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cxnSp>
        <p:nvCxnSpPr>
          <p:cNvPr id="12290" name="Straight Connector 14"/>
          <p:cNvCxnSpPr>
            <a:cxnSpLocks noChangeShapeType="1"/>
          </p:cNvCxnSpPr>
          <p:nvPr/>
        </p:nvCxnSpPr>
        <p:spPr bwMode="auto">
          <a:xfrm>
            <a:off x="0" y="0"/>
            <a:ext cx="914400" cy="0"/>
          </a:xfrm>
          <a:prstGeom prst="line">
            <a:avLst/>
          </a:prstGeom>
          <a:noFill/>
          <a:ln w="0">
            <a:solidFill>
              <a:srgbClr val="FBFFFF"/>
            </a:solidFill>
            <a:round/>
            <a:headEnd/>
            <a:tailEnd/>
          </a:ln>
        </p:spPr>
      </p:cxnSp>
      <p:cxnSp>
        <p:nvCxnSpPr>
          <p:cNvPr id="12291" name="Straight Connector 7"/>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293" name="Straight Connector 8"/>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295" name="Straight Connector 9"/>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297" name="Straight Connector 10"/>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298" name="Straight Connector 11"/>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300" name="Straight Connector 12"/>
          <p:cNvCxnSpPr>
            <a:cxnSpLocks noChangeShapeType="1"/>
          </p:cNvCxnSpPr>
          <p:nvPr/>
        </p:nvCxnSpPr>
        <p:spPr bwMode="auto">
          <a:xfrm>
            <a:off x="0" y="0"/>
            <a:ext cx="457200" cy="0"/>
          </a:xfrm>
          <a:prstGeom prst="line">
            <a:avLst/>
          </a:prstGeom>
          <a:noFill/>
          <a:ln w="0">
            <a:solidFill>
              <a:srgbClr val="FEFFFF"/>
            </a:solidFill>
            <a:round/>
            <a:headEnd/>
            <a:tailEnd/>
          </a:ln>
        </p:spPr>
      </p:cxnSp>
      <p:cxnSp>
        <p:nvCxnSpPr>
          <p:cNvPr id="12301" name="Straight Connector 13"/>
          <p:cNvCxnSpPr>
            <a:cxnSpLocks noChangeShapeType="1"/>
          </p:cNvCxnSpPr>
          <p:nvPr/>
        </p:nvCxnSpPr>
        <p:spPr bwMode="auto">
          <a:xfrm>
            <a:off x="0" y="0"/>
            <a:ext cx="0" cy="457200"/>
          </a:xfrm>
          <a:prstGeom prst="line">
            <a:avLst/>
          </a:prstGeom>
          <a:noFill/>
          <a:ln w="0">
            <a:solidFill>
              <a:srgbClr val="FDFFFF"/>
            </a:solidFill>
            <a:round/>
            <a:headEnd/>
            <a:tailEnd/>
          </a:ln>
        </p:spPr>
      </p:cxnSp>
      <p:pic>
        <p:nvPicPr>
          <p:cNvPr id="12302" name="Picture 2"/>
          <p:cNvPicPr>
            <a:picLocks noChangeAspect="1" noChangeArrowheads="1"/>
          </p:cNvPicPr>
          <p:nvPr/>
        </p:nvPicPr>
        <p:blipFill>
          <a:blip r:embed="rId3"/>
          <a:srcRect/>
          <a:stretch>
            <a:fillRect/>
          </a:stretch>
        </p:blipFill>
        <p:spPr bwMode="auto">
          <a:xfrm>
            <a:off x="228600" y="1007037"/>
            <a:ext cx="3960000" cy="2802963"/>
          </a:xfrm>
          <a:prstGeom prst="rect">
            <a:avLst/>
          </a:prstGeom>
          <a:noFill/>
          <a:ln w="9525">
            <a:noFill/>
            <a:miter lim="800000"/>
            <a:headEnd/>
            <a:tailEnd/>
          </a:ln>
        </p:spPr>
      </p:pic>
      <p:pic>
        <p:nvPicPr>
          <p:cNvPr id="12305" name="Picture 5"/>
          <p:cNvPicPr>
            <a:picLocks noChangeAspect="1" noChangeArrowheads="1"/>
          </p:cNvPicPr>
          <p:nvPr/>
        </p:nvPicPr>
        <p:blipFill>
          <a:blip r:embed="rId4"/>
          <a:srcRect/>
          <a:stretch>
            <a:fillRect/>
          </a:stretch>
        </p:blipFill>
        <p:spPr bwMode="auto">
          <a:xfrm>
            <a:off x="4638675" y="1007037"/>
            <a:ext cx="3960000" cy="2777698"/>
          </a:xfrm>
          <a:prstGeom prst="rect">
            <a:avLst/>
          </a:prstGeom>
          <a:noFill/>
          <a:ln w="9525">
            <a:noFill/>
            <a:miter lim="800000"/>
            <a:headEnd/>
            <a:tailEnd/>
          </a:ln>
        </p:spPr>
      </p:pic>
      <p:sp>
        <p:nvSpPr>
          <p:cNvPr id="12307" name="TextBox 33"/>
          <p:cNvSpPr txBox="1">
            <a:spLocks noChangeArrowheads="1"/>
          </p:cNvSpPr>
          <p:nvPr/>
        </p:nvSpPr>
        <p:spPr bwMode="auto">
          <a:xfrm>
            <a:off x="7162800" y="1378512"/>
            <a:ext cx="1209675" cy="528350"/>
          </a:xfrm>
          <a:prstGeom prst="rect">
            <a:avLst/>
          </a:prstGeom>
          <a:noFill/>
          <a:ln w="9525">
            <a:noFill/>
            <a:miter lim="800000"/>
            <a:headEnd/>
            <a:tailEnd/>
          </a:ln>
        </p:spPr>
        <p:txBody>
          <a:bodyPr wrap="square">
            <a:prstTxWarp prst="textNoShape">
              <a:avLst/>
            </a:prstTxWarp>
            <a:spAutoFit/>
          </a:bodyPr>
          <a:lstStyle/>
          <a:p>
            <a:pPr algn="ctr">
              <a:lnSpc>
                <a:spcPct val="150000"/>
              </a:lnSpc>
            </a:pPr>
            <a:r>
              <a:rPr lang="en-US" sz="2000" b="1" dirty="0" smtClean="0">
                <a:latin typeface="Arial" charset="0"/>
                <a:ea typeface="Arial" charset="0"/>
                <a:cs typeface="Arial" charset="0"/>
              </a:rPr>
              <a:t>277 </a:t>
            </a:r>
            <a:r>
              <a:rPr lang="en-US" sz="2000" b="1" dirty="0">
                <a:latin typeface="Arial" charset="0"/>
                <a:ea typeface="Arial" charset="0"/>
                <a:cs typeface="Arial" charset="0"/>
              </a:rPr>
              <a:t>W</a:t>
            </a:r>
          </a:p>
        </p:txBody>
      </p:sp>
      <p:sp>
        <p:nvSpPr>
          <p:cNvPr id="12308" name="TextBox 33"/>
          <p:cNvSpPr txBox="1">
            <a:spLocks noChangeArrowheads="1"/>
          </p:cNvSpPr>
          <p:nvPr/>
        </p:nvSpPr>
        <p:spPr bwMode="auto">
          <a:xfrm>
            <a:off x="2840813" y="1378512"/>
            <a:ext cx="1166812" cy="528350"/>
          </a:xfrm>
          <a:prstGeom prst="rect">
            <a:avLst/>
          </a:prstGeom>
          <a:noFill/>
          <a:ln w="9525">
            <a:noFill/>
            <a:miter lim="800000"/>
            <a:headEnd/>
            <a:tailEnd/>
          </a:ln>
        </p:spPr>
        <p:txBody>
          <a:bodyPr wrap="square">
            <a:prstTxWarp prst="textNoShape">
              <a:avLst/>
            </a:prstTxWarp>
            <a:spAutoFit/>
          </a:bodyPr>
          <a:lstStyle/>
          <a:p>
            <a:pPr algn="ctr">
              <a:lnSpc>
                <a:spcPct val="150000"/>
              </a:lnSpc>
            </a:pPr>
            <a:r>
              <a:rPr lang="en-US" sz="2000" b="1" dirty="0">
                <a:latin typeface="Arial" charset="0"/>
                <a:ea typeface="Arial" charset="0"/>
                <a:cs typeface="Arial" charset="0"/>
              </a:rPr>
              <a:t>171 W</a:t>
            </a:r>
          </a:p>
        </p:txBody>
      </p:sp>
      <p:pic>
        <p:nvPicPr>
          <p:cNvPr id="23" name="Picture 2"/>
          <p:cNvPicPr>
            <a:picLocks noChangeAspect="1" noChangeArrowheads="1"/>
          </p:cNvPicPr>
          <p:nvPr/>
        </p:nvPicPr>
        <p:blipFill>
          <a:blip r:embed="rId5"/>
          <a:srcRect/>
          <a:stretch>
            <a:fillRect/>
          </a:stretch>
        </p:blipFill>
        <p:spPr bwMode="auto">
          <a:xfrm>
            <a:off x="4650154" y="3573463"/>
            <a:ext cx="3958046" cy="2808839"/>
          </a:xfrm>
          <a:prstGeom prst="rect">
            <a:avLst/>
          </a:prstGeom>
          <a:noFill/>
          <a:ln w="9525">
            <a:noFill/>
            <a:miter lim="800000"/>
            <a:headEnd/>
            <a:tailEnd/>
          </a:ln>
        </p:spPr>
      </p:pic>
      <p:pic>
        <p:nvPicPr>
          <p:cNvPr id="24" name="Picture 3"/>
          <p:cNvPicPr>
            <a:picLocks noChangeAspect="1" noChangeArrowheads="1"/>
          </p:cNvPicPr>
          <p:nvPr/>
        </p:nvPicPr>
        <p:blipFill>
          <a:blip r:embed="rId6"/>
          <a:srcRect/>
          <a:stretch>
            <a:fillRect/>
          </a:stretch>
        </p:blipFill>
        <p:spPr bwMode="auto">
          <a:xfrm>
            <a:off x="238125" y="3599116"/>
            <a:ext cx="3960000" cy="2783186"/>
          </a:xfrm>
          <a:prstGeom prst="rect">
            <a:avLst/>
          </a:prstGeom>
          <a:noFill/>
          <a:ln w="9525">
            <a:noFill/>
            <a:miter lim="800000"/>
            <a:headEnd/>
            <a:tailEnd/>
          </a:ln>
        </p:spPr>
      </p:pic>
      <p:sp>
        <p:nvSpPr>
          <p:cNvPr id="25" name="TextBox 33"/>
          <p:cNvSpPr txBox="1">
            <a:spLocks noChangeArrowheads="1"/>
          </p:cNvSpPr>
          <p:nvPr/>
        </p:nvSpPr>
        <p:spPr bwMode="auto">
          <a:xfrm>
            <a:off x="2871788" y="3909451"/>
            <a:ext cx="1145362" cy="528350"/>
          </a:xfrm>
          <a:prstGeom prst="rect">
            <a:avLst/>
          </a:prstGeom>
          <a:noFill/>
          <a:ln w="9525">
            <a:noFill/>
            <a:miter lim="800000"/>
            <a:headEnd/>
            <a:tailEnd/>
          </a:ln>
        </p:spPr>
        <p:txBody>
          <a:bodyPr wrap="square">
            <a:prstTxWarp prst="textNoShape">
              <a:avLst/>
            </a:prstTxWarp>
            <a:spAutoFit/>
          </a:bodyPr>
          <a:lstStyle/>
          <a:p>
            <a:pPr algn="ctr">
              <a:lnSpc>
                <a:spcPct val="150000"/>
              </a:lnSpc>
            </a:pPr>
            <a:r>
              <a:rPr lang="en-US" sz="2000" b="1" dirty="0">
                <a:latin typeface="Arial" charset="0"/>
                <a:ea typeface="Arial" charset="0"/>
                <a:cs typeface="Arial" charset="0"/>
              </a:rPr>
              <a:t>161 W</a:t>
            </a:r>
          </a:p>
        </p:txBody>
      </p:sp>
      <p:sp>
        <p:nvSpPr>
          <p:cNvPr id="26" name="TextBox 33"/>
          <p:cNvSpPr txBox="1">
            <a:spLocks noChangeArrowheads="1"/>
          </p:cNvSpPr>
          <p:nvPr/>
        </p:nvSpPr>
        <p:spPr bwMode="auto">
          <a:xfrm>
            <a:off x="7380288" y="3909451"/>
            <a:ext cx="1001712" cy="528350"/>
          </a:xfrm>
          <a:prstGeom prst="rect">
            <a:avLst/>
          </a:prstGeom>
          <a:noFill/>
          <a:ln w="9525">
            <a:noFill/>
            <a:miter lim="800000"/>
            <a:headEnd/>
            <a:tailEnd/>
          </a:ln>
        </p:spPr>
        <p:txBody>
          <a:bodyPr wrap="square">
            <a:prstTxWarp prst="textNoShape">
              <a:avLst/>
            </a:prstTxWarp>
            <a:spAutoFit/>
          </a:bodyPr>
          <a:lstStyle/>
          <a:p>
            <a:pPr algn="ctr">
              <a:lnSpc>
                <a:spcPct val="150000"/>
              </a:lnSpc>
            </a:pPr>
            <a:r>
              <a:rPr lang="en-US" sz="2000" b="1" dirty="0">
                <a:latin typeface="Arial" charset="0"/>
                <a:ea typeface="Arial" charset="0"/>
                <a:cs typeface="Arial" charset="0"/>
              </a:rPr>
              <a:t>327 W</a:t>
            </a:r>
          </a:p>
        </p:txBody>
      </p:sp>
      <p:sp>
        <p:nvSpPr>
          <p:cNvPr id="31" name="Title 1"/>
          <p:cNvSpPr txBox="1">
            <a:spLocks/>
          </p:cNvSpPr>
          <p:nvPr/>
        </p:nvSpPr>
        <p:spPr>
          <a:xfrm>
            <a:off x="609600" y="228600"/>
            <a:ext cx="8229600" cy="792162"/>
          </a:xfrm>
          <a:prstGeom prst="rect">
            <a:avLst/>
          </a:prstGeom>
        </p:spPr>
        <p:txBody>
          <a:bodyPr vert="horz"/>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noProof="0" dirty="0" smtClean="0">
                <a:ln>
                  <a:noFill/>
                </a:ln>
                <a:solidFill>
                  <a:schemeClr val="tx1"/>
                </a:solidFill>
                <a:effectLst/>
                <a:uLnTx/>
                <a:uFillTx/>
                <a:latin typeface="+mj-lt"/>
                <a:ea typeface="+mj-ea"/>
                <a:cs typeface="+mj-cs"/>
              </a:rPr>
              <a:t>Power Impacting on the DS (IR7)</a:t>
            </a:r>
          </a:p>
        </p:txBody>
      </p:sp>
      <p:sp>
        <p:nvSpPr>
          <p:cNvPr id="32" name="Rectangle 31"/>
          <p:cNvSpPr/>
          <p:nvPr/>
        </p:nvSpPr>
        <p:spPr>
          <a:xfrm>
            <a:off x="0" y="0"/>
            <a:ext cx="3112526" cy="400110"/>
          </a:xfrm>
          <a:prstGeom prst="rect">
            <a:avLst/>
          </a:prstGeom>
        </p:spPr>
        <p:txBody>
          <a:bodyPr wrap="none">
            <a:spAutoFit/>
          </a:bodyPr>
          <a:lstStyle/>
          <a:p>
            <a:r>
              <a:rPr lang="en-US" sz="2000" b="1" dirty="0" smtClean="0"/>
              <a:t>Impact of the DS-collimator</a:t>
            </a:r>
            <a:endParaRPr lang="en-US" sz="2000" b="1" dirty="0"/>
          </a:p>
        </p:txBody>
      </p:sp>
      <p:sp>
        <p:nvSpPr>
          <p:cNvPr id="34" name="Rectangle 33"/>
          <p:cNvSpPr/>
          <p:nvPr/>
        </p:nvSpPr>
        <p:spPr>
          <a:xfrm>
            <a:off x="1447800" y="956846"/>
            <a:ext cx="1629986" cy="307777"/>
          </a:xfrm>
          <a:prstGeom prst="rect">
            <a:avLst/>
          </a:prstGeom>
          <a:solidFill>
            <a:schemeClr val="bg1"/>
          </a:solidFill>
        </p:spPr>
        <p:txBody>
          <a:bodyPr wrap="none">
            <a:spAutoFit/>
          </a:bodyPr>
          <a:lstStyle/>
          <a:p>
            <a:r>
              <a:rPr lang="en-US" sz="1400" b="1" dirty="0" smtClean="0"/>
              <a:t>protons, no DS coll.</a:t>
            </a:r>
            <a:endParaRPr lang="en-US" sz="1400" b="1" dirty="0"/>
          </a:p>
        </p:txBody>
      </p:sp>
      <p:sp>
        <p:nvSpPr>
          <p:cNvPr id="35" name="Rectangle 34"/>
          <p:cNvSpPr/>
          <p:nvPr/>
        </p:nvSpPr>
        <p:spPr>
          <a:xfrm>
            <a:off x="1371600" y="3547646"/>
            <a:ext cx="1605966" cy="307777"/>
          </a:xfrm>
          <a:prstGeom prst="rect">
            <a:avLst/>
          </a:prstGeom>
          <a:solidFill>
            <a:srgbClr val="FFFFFF"/>
          </a:solidFill>
        </p:spPr>
        <p:txBody>
          <a:bodyPr wrap="none">
            <a:spAutoFit/>
          </a:bodyPr>
          <a:lstStyle/>
          <a:p>
            <a:r>
              <a:rPr lang="en-US" sz="1400" b="1" dirty="0" err="1" smtClean="0"/>
              <a:t>Pb</a:t>
            </a:r>
            <a:r>
              <a:rPr lang="en-US" sz="1400" b="1" dirty="0" smtClean="0"/>
              <a:t>-ions, no DS coll.</a:t>
            </a:r>
            <a:endParaRPr lang="en-US" sz="1400" b="1" dirty="0"/>
          </a:p>
        </p:txBody>
      </p:sp>
      <p:sp>
        <p:nvSpPr>
          <p:cNvPr id="36" name="Rectangle 35"/>
          <p:cNvSpPr/>
          <p:nvPr/>
        </p:nvSpPr>
        <p:spPr>
          <a:xfrm>
            <a:off x="5473392" y="956846"/>
            <a:ext cx="2756208" cy="307777"/>
          </a:xfrm>
          <a:prstGeom prst="rect">
            <a:avLst/>
          </a:prstGeom>
          <a:solidFill>
            <a:srgbClr val="FFFFFF"/>
          </a:solidFill>
        </p:spPr>
        <p:txBody>
          <a:bodyPr wrap="none">
            <a:spAutoFit/>
          </a:bodyPr>
          <a:lstStyle/>
          <a:p>
            <a:r>
              <a:rPr lang="en-US" sz="1400" b="1" dirty="0" smtClean="0"/>
              <a:t>protons, DS coll. in tungsten @15σ</a:t>
            </a:r>
            <a:endParaRPr lang="en-US" sz="1400" b="1" dirty="0"/>
          </a:p>
        </p:txBody>
      </p:sp>
      <p:sp>
        <p:nvSpPr>
          <p:cNvPr id="37" name="Rectangle 36"/>
          <p:cNvSpPr/>
          <p:nvPr/>
        </p:nvSpPr>
        <p:spPr>
          <a:xfrm>
            <a:off x="5486400" y="3535194"/>
            <a:ext cx="2593416" cy="307777"/>
          </a:xfrm>
          <a:prstGeom prst="rect">
            <a:avLst/>
          </a:prstGeom>
          <a:solidFill>
            <a:srgbClr val="FFFFFF"/>
          </a:solidFill>
        </p:spPr>
        <p:txBody>
          <a:bodyPr wrap="none">
            <a:spAutoFit/>
          </a:bodyPr>
          <a:lstStyle/>
          <a:p>
            <a:r>
              <a:rPr lang="en-US" sz="1400" b="1" dirty="0" err="1" smtClean="0"/>
              <a:t>Pb</a:t>
            </a:r>
            <a:r>
              <a:rPr lang="en-US" sz="1400" b="1" dirty="0" smtClean="0"/>
              <a:t>-ions, DS coll. in copper @15σ</a:t>
            </a:r>
            <a:endParaRPr lang="en-US" sz="1400" b="1" dirty="0"/>
          </a:p>
        </p:txBody>
      </p:sp>
      <p:sp>
        <p:nvSpPr>
          <p:cNvPr id="33"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4</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8"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39"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40" name="Rectangle 39"/>
          <p:cNvSpPr/>
          <p:nvPr/>
        </p:nvSpPr>
        <p:spPr>
          <a:xfrm>
            <a:off x="777646" y="1295400"/>
            <a:ext cx="2199919" cy="769441"/>
          </a:xfrm>
          <a:prstGeom prst="rect">
            <a:avLst/>
          </a:prstGeom>
        </p:spPr>
        <p:txBody>
          <a:bodyPr wrap="square">
            <a:spAutoFit/>
          </a:bodyPr>
          <a:lstStyle/>
          <a:p>
            <a:pPr algn="just"/>
            <a:r>
              <a:rPr lang="en-US" sz="1100" dirty="0" smtClean="0"/>
              <a:t>from F. Cerutti </a:t>
            </a:r>
            <a:r>
              <a:rPr lang="en-US" sz="1100" dirty="0" smtClean="0">
                <a:solidFill>
                  <a:srgbClr val="008000"/>
                </a:solidFill>
              </a:rPr>
              <a:t>(</a:t>
            </a:r>
            <a:r>
              <a:rPr sz="1100" dirty="0" smtClean="0">
                <a:solidFill>
                  <a:srgbClr val="008000"/>
                </a:solidFill>
              </a:rPr>
              <a:t>CDR LHC Phase II </a:t>
            </a:r>
            <a:r>
              <a:rPr sz="1100" i="1" dirty="0" smtClean="0">
                <a:solidFill>
                  <a:srgbClr val="008000"/>
                </a:solidFill>
              </a:rPr>
              <a:t>Collimation</a:t>
            </a:r>
            <a:r>
              <a:rPr sz="1100" dirty="0" smtClean="0">
                <a:solidFill>
                  <a:srgbClr val="008000"/>
                </a:solidFill>
              </a:rPr>
              <a:t>, April 2</a:t>
            </a:r>
            <a:r>
              <a:rPr lang="en-US" sz="1100" baseline="30000" dirty="0" err="1" smtClean="0">
                <a:solidFill>
                  <a:srgbClr val="008000"/>
                </a:solidFill>
              </a:rPr>
              <a:t>nd</a:t>
            </a:r>
            <a:r>
              <a:rPr sz="1100" dirty="0" smtClean="0">
                <a:solidFill>
                  <a:srgbClr val="008000"/>
                </a:solidFill>
              </a:rPr>
              <a:t> </a:t>
            </a:r>
            <a:r>
              <a:rPr sz="1100" i="1" dirty="0" smtClean="0">
                <a:solidFill>
                  <a:srgbClr val="008000"/>
                </a:solidFill>
              </a:rPr>
              <a:t>2009</a:t>
            </a:r>
            <a:r>
              <a:rPr lang="en-US" sz="1100" i="1" dirty="0" smtClean="0"/>
              <a:t>)</a:t>
            </a:r>
            <a:r>
              <a:rPr lang="en-US" sz="1100" dirty="0" smtClean="0"/>
              <a:t> </a:t>
            </a:r>
            <a:endParaRPr lang="en-US" sz="1100" dirty="0"/>
          </a:p>
          <a:p>
            <a:pPr algn="just"/>
            <a:r>
              <a:rPr lang="en-US" sz="1100" dirty="0" smtClean="0"/>
              <a:t>Total power for 7 TeV, nominal LHC 0.2h beam lifetime scenario</a:t>
            </a:r>
            <a:endParaRPr lang="en-US" sz="11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 name="Rounded Rectangle 8"/>
          <p:cNvSpPr/>
          <p:nvPr/>
        </p:nvSpPr>
        <p:spPr>
          <a:xfrm>
            <a:off x="152400" y="4343400"/>
            <a:ext cx="8839200" cy="1752600"/>
          </a:xfrm>
          <a:prstGeom prst="roundRect">
            <a:avLst>
              <a:gd name="adj" fmla="val 8695"/>
            </a:avLst>
          </a:prstGeom>
        </p:spPr>
        <p:style>
          <a:lnRef idx="1">
            <a:schemeClr val="accent3"/>
          </a:lnRef>
          <a:fillRef idx="2">
            <a:schemeClr val="accent3"/>
          </a:fillRef>
          <a:effectRef idx="1">
            <a:schemeClr val="accent3"/>
          </a:effectRef>
          <a:fontRef idx="minor">
            <a:schemeClr val="dk1"/>
          </a:fontRef>
        </p:style>
        <p:txBody>
          <a:bodyPr rtlCol="0" anchor="ctr"/>
          <a:lstStyle/>
          <a:p>
            <a:pPr algn="ctr"/>
            <a:endParaRPr lang="en-US"/>
          </a:p>
        </p:txBody>
      </p:sp>
      <p:sp>
        <p:nvSpPr>
          <p:cNvPr id="5" name="Content Placeholder 4"/>
          <p:cNvSpPr>
            <a:spLocks noGrp="1"/>
          </p:cNvSpPr>
          <p:nvPr>
            <p:ph sz="half" idx="1"/>
          </p:nvPr>
        </p:nvSpPr>
        <p:spPr>
          <a:xfrm>
            <a:off x="152400" y="1066800"/>
            <a:ext cx="8839200" cy="5410200"/>
          </a:xfrm>
        </p:spPr>
        <p:txBody>
          <a:bodyPr/>
          <a:lstStyle/>
          <a:p>
            <a:pPr algn="just"/>
            <a:r>
              <a:rPr lang="en-US" sz="2000" smtClean="0"/>
              <a:t>For the LHC proton beam, the addition of the TCLDs is expected to decrease the predicted peak power in the superconducting coils of the DS magnets by a factor from </a:t>
            </a:r>
            <a:r>
              <a:rPr lang="en-US" sz="2000" smtClean="0">
                <a:solidFill>
                  <a:srgbClr val="008000"/>
                </a:solidFill>
              </a:rPr>
              <a:t>5 (1m copper jaws)</a:t>
            </a:r>
            <a:r>
              <a:rPr lang="en-US" sz="2000" smtClean="0"/>
              <a:t> to </a:t>
            </a:r>
            <a:r>
              <a:rPr lang="en-US" sz="2000" smtClean="0">
                <a:solidFill>
                  <a:srgbClr val="008000"/>
                </a:solidFill>
              </a:rPr>
              <a:t>15 (1m tungsten jaws)</a:t>
            </a:r>
            <a:r>
              <a:rPr lang="en-US" sz="2000" smtClean="0"/>
              <a:t>, which is critical for quench occurrence;</a:t>
            </a:r>
          </a:p>
          <a:p>
            <a:pPr algn="just"/>
            <a:r>
              <a:rPr lang="en-US" sz="2000" smtClean="0"/>
              <a:t>The total load on the cold magnets is decreased as well;</a:t>
            </a:r>
          </a:p>
          <a:p>
            <a:pPr algn="just"/>
            <a:r>
              <a:rPr lang="en-US" sz="2000" smtClean="0"/>
              <a:t>The benefits are not strongly dependent on the TCLD aperture (provided that it is not too large);</a:t>
            </a:r>
          </a:p>
          <a:p>
            <a:pPr algn="just"/>
            <a:r>
              <a:rPr lang="en-US" sz="2000" smtClean="0"/>
              <a:t>The reduction is even more significant for the lead beam (a factor of 10 with 1m Cu jaws);</a:t>
            </a:r>
          </a:p>
          <a:p>
            <a:pPr algn="just">
              <a:buNone/>
            </a:pPr>
            <a:endParaRPr lang="en-US" sz="2000" smtClean="0"/>
          </a:p>
          <a:p>
            <a:pPr algn="just">
              <a:buNone/>
            </a:pPr>
            <a:r>
              <a:rPr lang="en-US" sz="2000" smtClean="0"/>
              <a:t>Possible issues: </a:t>
            </a:r>
          </a:p>
          <a:p>
            <a:pPr algn="just"/>
            <a:r>
              <a:rPr lang="en-US" sz="2000" smtClean="0"/>
              <a:t>The 2009 loss maps (IR7) was only including protons SD from the horizontal TCP;</a:t>
            </a:r>
          </a:p>
          <a:p>
            <a:pPr algn="just"/>
            <a:r>
              <a:rPr lang="en-US" sz="2000" smtClean="0"/>
              <a:t>The 2011 loss maps (IR3) show a non negligible contribution of vertical component.</a:t>
            </a:r>
          </a:p>
        </p:txBody>
      </p:sp>
      <p:sp>
        <p:nvSpPr>
          <p:cNvPr id="12" name="Rectangle 11"/>
          <p:cNvSpPr/>
          <p:nvPr/>
        </p:nvSpPr>
        <p:spPr>
          <a:xfrm>
            <a:off x="0" y="0"/>
            <a:ext cx="3112526" cy="400110"/>
          </a:xfrm>
          <a:prstGeom prst="rect">
            <a:avLst/>
          </a:prstGeom>
        </p:spPr>
        <p:txBody>
          <a:bodyPr wrap="none">
            <a:spAutoFit/>
          </a:bodyPr>
          <a:lstStyle/>
          <a:p>
            <a:r>
              <a:rPr lang="en-US" sz="2000" b="1" dirty="0" smtClean="0"/>
              <a:t>Impact of the DS-collimator</a:t>
            </a:r>
            <a:endParaRPr lang="en-US" sz="2000" b="1" dirty="0"/>
          </a:p>
        </p:txBody>
      </p:sp>
      <p:sp>
        <p:nvSpPr>
          <p:cNvPr id="13" name="Title 1"/>
          <p:cNvSpPr txBox="1">
            <a:spLocks/>
          </p:cNvSpPr>
          <p:nvPr/>
        </p:nvSpPr>
        <p:spPr>
          <a:xfrm>
            <a:off x="609600" y="427038"/>
            <a:ext cx="8229600" cy="792162"/>
          </a:xfrm>
          <a:prstGeom prst="rect">
            <a:avLst/>
          </a:prstGeom>
        </p:spPr>
        <p:txBody>
          <a:bodyPr vert="horz"/>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4000" b="0" i="0" u="none" strike="noStrike" kern="1200" cap="none" spc="0" normalizeH="0" baseline="0" smtClean="0">
                <a:ln>
                  <a:noFill/>
                </a:ln>
                <a:solidFill>
                  <a:schemeClr val="tx1"/>
                </a:solidFill>
                <a:effectLst/>
                <a:uLnTx/>
                <a:uFillTx/>
                <a:latin typeface="+mj-lt"/>
                <a:ea typeface="+mj-ea"/>
                <a:cs typeface="+mj-cs"/>
              </a:rPr>
              <a:t>A recall to the conclusions of 2009</a:t>
            </a:r>
          </a:p>
        </p:txBody>
      </p:sp>
      <p:sp>
        <p:nvSpPr>
          <p:cNvPr id="10"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5</a:t>
            </a:fld>
            <a:endParaRPr kumimoji="0" lang="en-US" sz="1800" b="0" i="0" u="none" strike="noStrike" kern="1200" cap="none" spc="0" normalizeH="0" baseline="0">
              <a:ln>
                <a:noFill/>
              </a:ln>
              <a:solidFill>
                <a:schemeClr val="tx1"/>
              </a:solidFill>
              <a:effectLst/>
              <a:uLnTx/>
              <a:uFillTx/>
              <a:latin typeface="+mn-lt"/>
              <a:ea typeface="+mn-ea"/>
              <a:cs typeface="+mn-cs"/>
            </a:endParaRPr>
          </a:p>
        </p:txBody>
      </p:sp>
      <p:sp>
        <p:nvSpPr>
          <p:cNvPr id="11"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smtClean="0">
                <a:ln>
                  <a:noFill/>
                </a:ln>
                <a:solidFill>
                  <a:schemeClr val="tx1"/>
                </a:solidFill>
                <a:effectLst/>
                <a:uLnTx/>
                <a:uFillTx/>
                <a:latin typeface="+mn-lt"/>
                <a:ea typeface="+mn-ea"/>
                <a:cs typeface="+mn-cs"/>
              </a:rPr>
              <a:t>14/06/11</a:t>
            </a:r>
            <a:endParaRPr kumimoji="0" lang="en-US" sz="1800" b="0" i="0" u="none" strike="noStrike" kern="1200" cap="none" spc="0" normalizeH="0" baseline="0">
              <a:ln>
                <a:noFill/>
              </a:ln>
              <a:solidFill>
                <a:schemeClr val="tx1"/>
              </a:solidFill>
              <a:effectLst/>
              <a:uLnTx/>
              <a:uFillTx/>
              <a:latin typeface="+mn-lt"/>
              <a:ea typeface="+mn-ea"/>
              <a:cs typeface="+mn-cs"/>
            </a:endParaRPr>
          </a:p>
        </p:txBody>
      </p:sp>
      <p:sp>
        <p:nvSpPr>
          <p:cNvPr id="14"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0" y="274638"/>
            <a:ext cx="9144000" cy="1143000"/>
          </a:xfrm>
        </p:spPr>
        <p:txBody>
          <a:bodyPr/>
          <a:lstStyle/>
          <a:p>
            <a:r>
              <a:rPr lang="en-US" sz="3600" b="1" dirty="0" smtClean="0"/>
              <a:t>Few consideration about the May 8</a:t>
            </a:r>
            <a:r>
              <a:rPr lang="en-US" sz="3600" b="1" baseline="30000" dirty="0" smtClean="0"/>
              <a:t>th</a:t>
            </a:r>
            <a:r>
              <a:rPr lang="en-US" sz="3600" b="1" dirty="0" smtClean="0"/>
              <a:t>/9</a:t>
            </a:r>
            <a:r>
              <a:rPr lang="en-US" sz="3600" b="1" baseline="30000" dirty="0" smtClean="0"/>
              <a:t>th</a:t>
            </a:r>
            <a:r>
              <a:rPr lang="en-US" sz="3600" b="1" dirty="0" smtClean="0"/>
              <a:t> MD</a:t>
            </a:r>
            <a:endParaRPr lang="en-US" sz="3600" b="1" dirty="0"/>
          </a:p>
        </p:txBody>
      </p:sp>
      <p:sp>
        <p:nvSpPr>
          <p:cNvPr id="7" name="Rectangle 6"/>
          <p:cNvSpPr/>
          <p:nvPr/>
        </p:nvSpPr>
        <p:spPr>
          <a:xfrm>
            <a:off x="228600" y="4105870"/>
            <a:ext cx="4419600" cy="923330"/>
          </a:xfrm>
          <a:prstGeom prst="rect">
            <a:avLst/>
          </a:prstGeom>
        </p:spPr>
        <p:txBody>
          <a:bodyPr wrap="square">
            <a:spAutoFit/>
          </a:bodyPr>
          <a:lstStyle/>
          <a:p>
            <a:pPr marL="182563" indent="-182563" algn="just">
              <a:buNone/>
            </a:pPr>
            <a:r>
              <a:rPr lang="en-US" dirty="0" smtClean="0"/>
              <a:t>Quenching limits assumptions (MB/MQ)? </a:t>
            </a:r>
          </a:p>
          <a:p>
            <a:pPr marL="182563" indent="-182563" algn="just">
              <a:buFont typeface="Arial"/>
              <a:buChar char="•"/>
            </a:pPr>
            <a:r>
              <a:rPr lang="en-US" dirty="0" smtClean="0"/>
              <a:t>3.5 TeV (I=6 kA)	 </a:t>
            </a:r>
            <a:r>
              <a:rPr lang="en-US" dirty="0" err="1" smtClean="0"/>
              <a:t>P</a:t>
            </a:r>
            <a:r>
              <a:rPr lang="en-US" baseline="-25000" dirty="0" err="1" smtClean="0"/>
              <a:t>peak</a:t>
            </a:r>
            <a:r>
              <a:rPr lang="en-US" dirty="0" smtClean="0"/>
              <a:t>≈ 41 </a:t>
            </a:r>
            <a:r>
              <a:rPr lang="en-US" dirty="0" err="1" smtClean="0"/>
              <a:t>mW/cm</a:t>
            </a:r>
            <a:r>
              <a:rPr lang="en-US" baseline="30000" dirty="0" err="1" smtClean="0"/>
              <a:t>3</a:t>
            </a:r>
            <a:r>
              <a:rPr lang="en-US" dirty="0" smtClean="0"/>
              <a:t>;</a:t>
            </a:r>
          </a:p>
          <a:p>
            <a:pPr marL="182563" indent="-182563" algn="just">
              <a:buFont typeface="Arial"/>
              <a:buChar char="•"/>
            </a:pPr>
            <a:r>
              <a:rPr lang="en-US" dirty="0" smtClean="0"/>
              <a:t>7 TeV    (I=12 kA)	 </a:t>
            </a:r>
            <a:r>
              <a:rPr lang="en-US" dirty="0" err="1" smtClean="0"/>
              <a:t>P</a:t>
            </a:r>
            <a:r>
              <a:rPr lang="en-US" baseline="-25000" dirty="0" err="1" smtClean="0"/>
              <a:t>peak</a:t>
            </a:r>
            <a:r>
              <a:rPr lang="en-US" dirty="0" smtClean="0"/>
              <a:t>≈ 15 </a:t>
            </a:r>
            <a:r>
              <a:rPr lang="en-US" dirty="0" err="1" smtClean="0"/>
              <a:t>mW/cm</a:t>
            </a:r>
            <a:r>
              <a:rPr lang="en-US" baseline="30000" dirty="0" err="1" smtClean="0"/>
              <a:t>3</a:t>
            </a:r>
            <a:r>
              <a:rPr lang="en-US" dirty="0" smtClean="0"/>
              <a:t>;</a:t>
            </a:r>
          </a:p>
        </p:txBody>
      </p:sp>
      <p:graphicFrame>
        <p:nvGraphicFramePr>
          <p:cNvPr id="11" name="Chart 10"/>
          <p:cNvGraphicFramePr>
            <a:graphicFrameLocks noGrp="1"/>
          </p:cNvGraphicFramePr>
          <p:nvPr/>
        </p:nvGraphicFramePr>
        <p:xfrm>
          <a:off x="4419600" y="3275484"/>
          <a:ext cx="4724400" cy="3105834"/>
        </p:xfrm>
        <a:graphic>
          <a:graphicData uri="http://schemas.openxmlformats.org/drawingml/2006/chart">
            <c:chart xmlns:c="http://schemas.openxmlformats.org/drawingml/2006/chart" xmlns:r="http://schemas.openxmlformats.org/officeDocument/2006/relationships" r:id="rId2"/>
          </a:graphicData>
        </a:graphic>
      </p:graphicFrame>
      <p:sp>
        <p:nvSpPr>
          <p:cNvPr id="12" name="Rectangle 11"/>
          <p:cNvSpPr/>
          <p:nvPr/>
        </p:nvSpPr>
        <p:spPr>
          <a:xfrm>
            <a:off x="228600" y="5257800"/>
            <a:ext cx="4419600" cy="1200329"/>
          </a:xfrm>
          <a:prstGeom prst="rect">
            <a:avLst/>
          </a:prstGeom>
        </p:spPr>
        <p:txBody>
          <a:bodyPr wrap="square">
            <a:spAutoFit/>
          </a:bodyPr>
          <a:lstStyle/>
          <a:p>
            <a:pPr algn="just"/>
            <a:r>
              <a:rPr lang="en-US" dirty="0" smtClean="0"/>
              <a:t>Estimated through the results of heat transfer measurements, in case of localized and distributed loss (courtesy of </a:t>
            </a:r>
            <a:r>
              <a:rPr lang="en-US" u="sng" dirty="0" smtClean="0">
                <a:solidFill>
                  <a:srgbClr val="008000"/>
                </a:solidFill>
              </a:rPr>
              <a:t>P.P. </a:t>
            </a:r>
            <a:r>
              <a:rPr lang="en-US" u="sng" dirty="0" err="1" smtClean="0">
                <a:solidFill>
                  <a:srgbClr val="008000"/>
                </a:solidFill>
              </a:rPr>
              <a:t>Granieri</a:t>
            </a:r>
            <a:r>
              <a:rPr lang="en-US" u="sng" dirty="0" smtClean="0">
                <a:solidFill>
                  <a:srgbClr val="008000"/>
                </a:solidFill>
              </a:rPr>
              <a:t> </a:t>
            </a:r>
            <a:r>
              <a:rPr lang="en-US" dirty="0" smtClean="0"/>
              <a:t>and </a:t>
            </a:r>
            <a:r>
              <a:rPr lang="en-US" u="sng" dirty="0" smtClean="0">
                <a:solidFill>
                  <a:srgbClr val="008000"/>
                </a:solidFill>
              </a:rPr>
              <a:t>E. </a:t>
            </a:r>
            <a:r>
              <a:rPr lang="en-US" u="sng" dirty="0" err="1" smtClean="0">
                <a:solidFill>
                  <a:srgbClr val="008000"/>
                </a:solidFill>
              </a:rPr>
              <a:t>Todesco</a:t>
            </a:r>
            <a:r>
              <a:rPr lang="en-US" dirty="0" smtClean="0"/>
              <a:t>).</a:t>
            </a:r>
          </a:p>
          <a:p>
            <a:pPr algn="just"/>
            <a:endParaRPr lang="en-US" i="1" dirty="0"/>
          </a:p>
        </p:txBody>
      </p:sp>
      <p:sp>
        <p:nvSpPr>
          <p:cNvPr id="13" name="Rectangle 12"/>
          <p:cNvSpPr/>
          <p:nvPr/>
        </p:nvSpPr>
        <p:spPr>
          <a:xfrm>
            <a:off x="5410200" y="2906152"/>
            <a:ext cx="3505200" cy="369332"/>
          </a:xfrm>
          <a:prstGeom prst="rect">
            <a:avLst/>
          </a:prstGeom>
        </p:spPr>
        <p:txBody>
          <a:bodyPr wrap="square">
            <a:spAutoFit/>
          </a:bodyPr>
          <a:lstStyle/>
          <a:p>
            <a:endParaRPr lang="en-US" dirty="0"/>
          </a:p>
        </p:txBody>
      </p:sp>
      <p:sp>
        <p:nvSpPr>
          <p:cNvPr id="15"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6</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6"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7"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Rectangle 17"/>
          <p:cNvSpPr/>
          <p:nvPr/>
        </p:nvSpPr>
        <p:spPr>
          <a:xfrm>
            <a:off x="5617860" y="5181600"/>
            <a:ext cx="2253028" cy="369332"/>
          </a:xfrm>
          <a:prstGeom prst="rect">
            <a:avLst/>
          </a:prstGeom>
        </p:spPr>
        <p:txBody>
          <a:bodyPr wrap="none">
            <a:spAutoFit/>
          </a:bodyPr>
          <a:lstStyle/>
          <a:p>
            <a:r>
              <a:rPr lang="en-US" b="1" dirty="0" smtClean="0">
                <a:solidFill>
                  <a:srgbClr val="008000"/>
                </a:solidFill>
                <a:latin typeface="Tahoma" charset="0"/>
                <a:ea typeface="Tahoma" charset="0"/>
                <a:cs typeface="Tahoma" charset="0"/>
                <a:sym typeface="Tahoma" charset="0"/>
              </a:rPr>
              <a:t>from P.P. </a:t>
            </a:r>
            <a:r>
              <a:rPr lang="en-US" b="1" dirty="0" err="1" smtClean="0">
                <a:solidFill>
                  <a:srgbClr val="008000"/>
                </a:solidFill>
                <a:latin typeface="Tahoma" charset="0"/>
                <a:ea typeface="Tahoma" charset="0"/>
                <a:cs typeface="Tahoma" charset="0"/>
                <a:sym typeface="Tahoma" charset="0"/>
              </a:rPr>
              <a:t>Granieri</a:t>
            </a:r>
            <a:r>
              <a:rPr lang="en-US" b="1" dirty="0" smtClean="0">
                <a:solidFill>
                  <a:srgbClr val="008000"/>
                </a:solidFill>
                <a:latin typeface="Tahoma" charset="0"/>
                <a:ea typeface="Tahoma" charset="0"/>
                <a:cs typeface="Tahoma" charset="0"/>
                <a:sym typeface="Tahoma" charset="0"/>
              </a:rPr>
              <a:t> </a:t>
            </a:r>
            <a:endParaRPr lang="en-US" b="1" dirty="0">
              <a:solidFill>
                <a:srgbClr val="008000"/>
              </a:solidFill>
            </a:endParaRPr>
          </a:p>
        </p:txBody>
      </p:sp>
      <p:sp>
        <p:nvSpPr>
          <p:cNvPr id="19" name="Rectangle 18"/>
          <p:cNvSpPr/>
          <p:nvPr/>
        </p:nvSpPr>
        <p:spPr>
          <a:xfrm>
            <a:off x="228600" y="1176277"/>
            <a:ext cx="8915400" cy="2862323"/>
          </a:xfrm>
          <a:prstGeom prst="rect">
            <a:avLst/>
          </a:prstGeom>
        </p:spPr>
        <p:txBody>
          <a:bodyPr wrap="square">
            <a:spAutoFit/>
          </a:bodyPr>
          <a:lstStyle/>
          <a:p>
            <a:pPr marL="177800" indent="-177800"/>
            <a:r>
              <a:rPr lang="en-US"/>
              <a:t>For a detailed analysis, description and discussion of the May 8th/9th MD</a:t>
            </a:r>
          </a:p>
          <a:p>
            <a:pPr marL="177800" indent="-177800">
              <a:buFont typeface="Arial"/>
              <a:buChar char="•"/>
            </a:pPr>
            <a:r>
              <a:rPr lang="en-US"/>
              <a:t>D.Wollman “Collimation setup and performance” (morning session);</a:t>
            </a:r>
          </a:p>
          <a:p>
            <a:pPr marL="177800" indent="-177800">
              <a:buFont typeface="Arial"/>
              <a:buChar char="•"/>
            </a:pPr>
            <a:r>
              <a:rPr lang="en-US"/>
              <a:t>A.Rossi “Proton beam performance with and without IR3 upgrade” (about an hour ago).</a:t>
            </a:r>
          </a:p>
          <a:p>
            <a:pPr marL="177800" indent="-177800"/>
            <a:endParaRPr lang="en-US"/>
          </a:p>
          <a:p>
            <a:pPr marL="177800" indent="-177800"/>
            <a:r>
              <a:rPr lang="en-US"/>
              <a:t>MD was on beam2 and (DS.left) but we have only the loss maps for beam1 (DS.right).</a:t>
            </a:r>
          </a:p>
          <a:p>
            <a:pPr marL="177800" indent="-177800"/>
            <a:r>
              <a:rPr lang="en-US"/>
              <a:t>Question we try to answer only using FLUKA and the collimator loss map from SixTrack:</a:t>
            </a:r>
          </a:p>
          <a:p>
            <a:pPr marL="177800" indent="-177800">
              <a:buFont typeface="Arial"/>
              <a:buChar char="•"/>
            </a:pPr>
            <a:r>
              <a:rPr lang="en-US"/>
              <a:t>Where do we lose the protons?</a:t>
            </a:r>
          </a:p>
          <a:p>
            <a:pPr marL="177800" indent="-177800">
              <a:buFont typeface="Arial"/>
              <a:buChar char="•"/>
            </a:pPr>
            <a:r>
              <a:rPr lang="en-US"/>
              <a:t>Which was the power deposited on the magnets?</a:t>
            </a:r>
          </a:p>
          <a:p>
            <a:pPr marL="177800" indent="-177800">
              <a:buFont typeface="Arial"/>
              <a:buChar char="•"/>
            </a:pPr>
            <a:r>
              <a:rPr lang="en-US"/>
              <a:t>Are we compatible with the non quench scenario?</a:t>
            </a:r>
          </a:p>
          <a:p>
            <a:pPr>
              <a:buFont typeface="Arial"/>
              <a:buChar char="•"/>
            </a:pPr>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 name="Picture 9" descr="pp.png"/>
          <p:cNvPicPr>
            <a:picLocks noChangeAspect="1"/>
          </p:cNvPicPr>
          <p:nvPr/>
        </p:nvPicPr>
        <p:blipFill>
          <a:blip r:embed="rId2"/>
          <a:srcRect b="1961"/>
          <a:stretch>
            <a:fillRect/>
          </a:stretch>
        </p:blipFill>
        <p:spPr>
          <a:xfrm>
            <a:off x="830111" y="2650820"/>
            <a:ext cx="7239474" cy="3810000"/>
          </a:xfrm>
          <a:prstGeom prst="rect">
            <a:avLst/>
          </a:prstGeom>
        </p:spPr>
      </p:pic>
      <p:sp>
        <p:nvSpPr>
          <p:cNvPr id="5" name="Title 4"/>
          <p:cNvSpPr>
            <a:spLocks noGrp="1"/>
          </p:cNvSpPr>
          <p:nvPr>
            <p:ph type="title"/>
          </p:nvPr>
        </p:nvSpPr>
        <p:spPr/>
        <p:txBody>
          <a:bodyPr/>
          <a:lstStyle/>
          <a:p>
            <a:r>
              <a:rPr lang="en-US" dirty="0" smtClean="0"/>
              <a:t>Proton loss pattern in IR7 DS.R</a:t>
            </a:r>
            <a:endParaRPr lang="en-US" dirty="0"/>
          </a:p>
        </p:txBody>
      </p:sp>
      <p:sp>
        <p:nvSpPr>
          <p:cNvPr id="6" name="Content Placeholder 5"/>
          <p:cNvSpPr>
            <a:spLocks noGrp="1"/>
          </p:cNvSpPr>
          <p:nvPr>
            <p:ph sz="half" idx="1"/>
          </p:nvPr>
        </p:nvSpPr>
        <p:spPr>
          <a:xfrm>
            <a:off x="457200" y="914400"/>
            <a:ext cx="8229600" cy="1905000"/>
          </a:xfrm>
        </p:spPr>
        <p:txBody>
          <a:bodyPr/>
          <a:lstStyle/>
          <a:p>
            <a:pPr marL="0" indent="0" algn="just">
              <a:buNone/>
            </a:pPr>
            <a:r>
              <a:rPr lang="en-US" sz="1800" smtClean="0"/>
              <a:t>FLUKA tracking from the impact maps on the primary collimators (provided by SixTrack only horizontal halo):</a:t>
            </a:r>
          </a:p>
          <a:p>
            <a:pPr marL="182563" indent="-182563" algn="just"/>
            <a:r>
              <a:rPr lang="en-US" sz="1800" smtClean="0"/>
              <a:t>E=3.5 TeV intermediate collimator settings (</a:t>
            </a:r>
            <a:r>
              <a:rPr lang="en-US" sz="1800" u="sng" smtClean="0"/>
              <a:t>R. Bruce</a:t>
            </a:r>
            <a:r>
              <a:rPr lang="en-US" sz="1800" smtClean="0"/>
              <a:t>, Nov. 2010), 10 μm mean impact parameter in the TCP.C6L7.B1</a:t>
            </a:r>
          </a:p>
          <a:p>
            <a:pPr marL="182563" indent="-182563" algn="just"/>
            <a:r>
              <a:rPr lang="en-US" sz="1800" smtClean="0"/>
              <a:t>E=7 TeV nominal (tight) collimator settings (Jul. 2009), 20 μm mean impact parameter in the TCP.C6L7.B1</a:t>
            </a:r>
          </a:p>
          <a:p>
            <a:pPr algn="just"/>
            <a:endParaRPr lang="en-US" sz="1800"/>
          </a:p>
        </p:txBody>
      </p:sp>
      <p:sp>
        <p:nvSpPr>
          <p:cNvPr id="8" name="Rectangle 7"/>
          <p:cNvSpPr/>
          <p:nvPr/>
        </p:nvSpPr>
        <p:spPr>
          <a:xfrm>
            <a:off x="0" y="0"/>
            <a:ext cx="5515026" cy="400110"/>
          </a:xfrm>
          <a:prstGeom prst="rect">
            <a:avLst/>
          </a:prstGeom>
        </p:spPr>
        <p:txBody>
          <a:bodyPr wrap="none">
            <a:spAutoFit/>
          </a:bodyPr>
          <a:lstStyle/>
          <a:p>
            <a:r>
              <a:rPr lang="en-US" sz="2000" b="1" dirty="0" smtClean="0"/>
              <a:t>Few consideration about the May 8</a:t>
            </a:r>
            <a:r>
              <a:rPr lang="en-US" sz="2000" b="1" baseline="30000" dirty="0" smtClean="0"/>
              <a:t>th</a:t>
            </a:r>
            <a:r>
              <a:rPr lang="en-US" sz="2000" b="1" dirty="0" smtClean="0"/>
              <a:t>/9</a:t>
            </a:r>
            <a:r>
              <a:rPr lang="en-US" sz="2000" b="1" baseline="30000" dirty="0" smtClean="0"/>
              <a:t>th</a:t>
            </a:r>
            <a:r>
              <a:rPr lang="en-US" sz="2000" b="1" dirty="0" smtClean="0"/>
              <a:t> MD (2/5)</a:t>
            </a:r>
            <a:endParaRPr lang="en-US" sz="2000" b="1" dirty="0"/>
          </a:p>
        </p:txBody>
      </p:sp>
      <p:sp>
        <p:nvSpPr>
          <p:cNvPr id="11" name="Rectangle 10"/>
          <p:cNvSpPr/>
          <p:nvPr/>
        </p:nvSpPr>
        <p:spPr>
          <a:xfrm>
            <a:off x="5562600" y="4066260"/>
            <a:ext cx="1857863" cy="646331"/>
          </a:xfrm>
          <a:prstGeom prst="rect">
            <a:avLst/>
          </a:prstGeom>
        </p:spPr>
        <p:txBody>
          <a:bodyPr wrap="none">
            <a:spAutoFit/>
          </a:bodyPr>
          <a:lstStyle/>
          <a:p>
            <a:r>
              <a:rPr lang="en-US" dirty="0" smtClean="0">
                <a:solidFill>
                  <a:srgbClr val="FF0000"/>
                </a:solidFill>
              </a:rPr>
              <a:t>Very sensitive on </a:t>
            </a:r>
          </a:p>
          <a:p>
            <a:r>
              <a:rPr lang="en-US" dirty="0" smtClean="0">
                <a:solidFill>
                  <a:srgbClr val="FF0000"/>
                </a:solidFill>
              </a:rPr>
              <a:t>machine aperture </a:t>
            </a:r>
            <a:endParaRPr lang="en-US" dirty="0">
              <a:solidFill>
                <a:srgbClr val="FF0000"/>
              </a:solidFill>
            </a:endParaRPr>
          </a:p>
        </p:txBody>
      </p:sp>
      <p:sp>
        <p:nvSpPr>
          <p:cNvPr id="12"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7</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Rectangle 18"/>
          <p:cNvSpPr/>
          <p:nvPr/>
        </p:nvSpPr>
        <p:spPr>
          <a:xfrm>
            <a:off x="2438400" y="3013501"/>
            <a:ext cx="1676400" cy="276999"/>
          </a:xfrm>
          <a:prstGeom prst="rect">
            <a:avLst/>
          </a:prstGeom>
        </p:spPr>
        <p:txBody>
          <a:bodyPr wrap="square">
            <a:spAutoFit/>
          </a:bodyPr>
          <a:lstStyle/>
          <a:p>
            <a:r>
              <a:rPr lang="en-US" sz="1200"/>
              <a:t>protons lost in cell 8-9</a:t>
            </a:r>
          </a:p>
        </p:txBody>
      </p:sp>
      <p:sp>
        <p:nvSpPr>
          <p:cNvPr id="20" name="Rectangle 19"/>
          <p:cNvSpPr/>
          <p:nvPr/>
        </p:nvSpPr>
        <p:spPr>
          <a:xfrm>
            <a:off x="4114800" y="3013501"/>
            <a:ext cx="1524000" cy="276999"/>
          </a:xfrm>
          <a:prstGeom prst="rect">
            <a:avLst/>
          </a:prstGeom>
        </p:spPr>
        <p:txBody>
          <a:bodyPr wrap="square">
            <a:spAutoFit/>
          </a:bodyPr>
          <a:lstStyle/>
          <a:p>
            <a:r>
              <a:rPr lang="en-US" sz="1200"/>
              <a:t>protons lost in cell 11</a:t>
            </a:r>
          </a:p>
        </p:txBody>
      </p:sp>
      <p:sp>
        <p:nvSpPr>
          <p:cNvPr id="21" name="Rectangle 20"/>
          <p:cNvSpPr/>
          <p:nvPr/>
        </p:nvSpPr>
        <p:spPr>
          <a:xfrm>
            <a:off x="6172200" y="3013501"/>
            <a:ext cx="1676400" cy="276999"/>
          </a:xfrm>
          <a:prstGeom prst="rect">
            <a:avLst/>
          </a:prstGeom>
        </p:spPr>
        <p:txBody>
          <a:bodyPr wrap="square">
            <a:spAutoFit/>
          </a:bodyPr>
          <a:lstStyle/>
          <a:p>
            <a:r>
              <a:rPr lang="en-US" sz="1200"/>
              <a:t>protons exaping the DS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Picture 16" descr="pp_sect11.png"/>
          <p:cNvPicPr>
            <a:picLocks noChangeAspect="1"/>
          </p:cNvPicPr>
          <p:nvPr/>
        </p:nvPicPr>
        <p:blipFill>
          <a:blip r:embed="rId2"/>
          <a:srcRect b="8034"/>
          <a:stretch>
            <a:fillRect/>
          </a:stretch>
        </p:blipFill>
        <p:spPr>
          <a:xfrm>
            <a:off x="685800" y="684640"/>
            <a:ext cx="7922400" cy="5628292"/>
          </a:xfrm>
          <a:prstGeom prst="rect">
            <a:avLst/>
          </a:prstGeom>
        </p:spPr>
      </p:pic>
      <p:sp>
        <p:nvSpPr>
          <p:cNvPr id="4" name="Title 3"/>
          <p:cNvSpPr>
            <a:spLocks noGrp="1"/>
          </p:cNvSpPr>
          <p:nvPr>
            <p:ph type="title"/>
          </p:nvPr>
        </p:nvSpPr>
        <p:spPr/>
        <p:txBody>
          <a:bodyPr/>
          <a:lstStyle/>
          <a:p>
            <a:r>
              <a:rPr lang="en-US" dirty="0" smtClean="0"/>
              <a:t>Peak Power profile in sector 11</a:t>
            </a:r>
            <a:endParaRPr lang="en-US" dirty="0"/>
          </a:p>
        </p:txBody>
      </p:sp>
      <p:sp>
        <p:nvSpPr>
          <p:cNvPr id="5" name="Rectangle 4"/>
          <p:cNvSpPr/>
          <p:nvPr/>
        </p:nvSpPr>
        <p:spPr>
          <a:xfrm>
            <a:off x="0" y="0"/>
            <a:ext cx="5724919" cy="400110"/>
          </a:xfrm>
          <a:prstGeom prst="rect">
            <a:avLst/>
          </a:prstGeom>
        </p:spPr>
        <p:txBody>
          <a:bodyPr wrap="none">
            <a:spAutoFit/>
          </a:bodyPr>
          <a:lstStyle/>
          <a:p>
            <a:r>
              <a:rPr lang="en-US" sz="2000" b="1" dirty="0" smtClean="0"/>
              <a:t>Few consideration about the May 8</a:t>
            </a:r>
            <a:r>
              <a:rPr lang="en-US" sz="2000" b="1" baseline="30000" dirty="0" smtClean="0"/>
              <a:t>th</a:t>
            </a:r>
            <a:r>
              <a:rPr lang="en-US" sz="2000" b="1" dirty="0" smtClean="0"/>
              <a:t>/9</a:t>
            </a:r>
            <a:r>
              <a:rPr lang="en-US" sz="2000" b="1" baseline="30000" dirty="0" smtClean="0"/>
              <a:t>th</a:t>
            </a:r>
            <a:r>
              <a:rPr lang="en-US" sz="2000" b="1" dirty="0" smtClean="0"/>
              <a:t> MD (3/5)</a:t>
            </a:r>
          </a:p>
        </p:txBody>
      </p:sp>
      <p:sp>
        <p:nvSpPr>
          <p:cNvPr id="12" name="Rectangle 11"/>
          <p:cNvSpPr/>
          <p:nvPr/>
        </p:nvSpPr>
        <p:spPr>
          <a:xfrm>
            <a:off x="5257801" y="2296180"/>
            <a:ext cx="2047481" cy="523220"/>
          </a:xfrm>
          <a:prstGeom prst="rect">
            <a:avLst/>
          </a:prstGeom>
        </p:spPr>
        <p:txBody>
          <a:bodyPr wrap="square">
            <a:spAutoFit/>
          </a:bodyPr>
          <a:lstStyle/>
          <a:p>
            <a:r>
              <a:rPr lang="en-US" sz="1400" dirty="0" smtClean="0"/>
              <a:t>averaged over the cable radial thickness (15mm)</a:t>
            </a:r>
            <a:endParaRPr lang="en-US" sz="1400" dirty="0"/>
          </a:p>
        </p:txBody>
      </p:sp>
      <p:sp>
        <p:nvSpPr>
          <p:cNvPr id="14" name="Rectangle 13"/>
          <p:cNvSpPr/>
          <p:nvPr/>
        </p:nvSpPr>
        <p:spPr>
          <a:xfrm>
            <a:off x="5257801" y="2951202"/>
            <a:ext cx="2416046" cy="369332"/>
          </a:xfrm>
          <a:prstGeom prst="rect">
            <a:avLst/>
          </a:prstGeom>
        </p:spPr>
        <p:txBody>
          <a:bodyPr wrap="none">
            <a:spAutoFit/>
          </a:bodyPr>
          <a:lstStyle/>
          <a:p>
            <a:r>
              <a:rPr lang="en-US" b="1" dirty="0" smtClean="0">
                <a:solidFill>
                  <a:srgbClr val="008000"/>
                </a:solidFill>
              </a:rPr>
              <a:t>Below quenching limits</a:t>
            </a:r>
          </a:p>
        </p:txBody>
      </p:sp>
      <p:sp>
        <p:nvSpPr>
          <p:cNvPr id="11"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8</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3"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8" name="Rectangle 17"/>
          <p:cNvSpPr/>
          <p:nvPr/>
        </p:nvSpPr>
        <p:spPr>
          <a:xfrm>
            <a:off x="5257801" y="1342073"/>
            <a:ext cx="3124199" cy="954107"/>
          </a:xfrm>
          <a:prstGeom prst="rect">
            <a:avLst/>
          </a:prstGeom>
        </p:spPr>
        <p:txBody>
          <a:bodyPr wrap="square">
            <a:spAutoFit/>
          </a:bodyPr>
          <a:lstStyle/>
          <a:p>
            <a:r>
              <a:rPr lang="en-US" sz="1400" dirty="0" smtClean="0"/>
              <a:t>Loss rate assumptions:</a:t>
            </a:r>
          </a:p>
          <a:p>
            <a:pPr marL="180975" indent="-180975">
              <a:buFont typeface="Arial"/>
              <a:buChar char="•"/>
            </a:pPr>
            <a:r>
              <a:rPr lang="en-US" sz="1400" dirty="0">
                <a:solidFill>
                  <a:srgbClr val="0000FF"/>
                </a:solidFill>
              </a:rPr>
              <a:t>3.5 TeV: 9 10</a:t>
            </a:r>
            <a:r>
              <a:rPr lang="en-US" sz="1400" baseline="30000" dirty="0">
                <a:solidFill>
                  <a:srgbClr val="0000FF"/>
                </a:solidFill>
              </a:rPr>
              <a:t>11</a:t>
            </a:r>
            <a:r>
              <a:rPr lang="en-US" sz="1400" dirty="0">
                <a:solidFill>
                  <a:srgbClr val="0000FF"/>
                </a:solidFill>
              </a:rPr>
              <a:t> </a:t>
            </a:r>
            <a:r>
              <a:rPr lang="en-US" sz="1400" dirty="0" err="1">
                <a:solidFill>
                  <a:srgbClr val="0000FF"/>
                </a:solidFill>
              </a:rPr>
              <a:t>p/s</a:t>
            </a:r>
            <a:endParaRPr lang="en-US" sz="1400" dirty="0">
              <a:solidFill>
                <a:srgbClr val="0000FF"/>
              </a:solidFill>
            </a:endParaRPr>
          </a:p>
          <a:p>
            <a:pPr marL="180975" indent="-180975">
              <a:buFont typeface="Arial"/>
              <a:buChar char="•"/>
            </a:pPr>
            <a:r>
              <a:rPr lang="en-US" sz="1400" dirty="0">
                <a:solidFill>
                  <a:srgbClr val="800000"/>
                </a:solidFill>
              </a:rPr>
              <a:t>7 TeV:    4.3 10</a:t>
            </a:r>
            <a:r>
              <a:rPr lang="en-US" sz="1400" baseline="30000" dirty="0">
                <a:solidFill>
                  <a:srgbClr val="800000"/>
                </a:solidFill>
              </a:rPr>
              <a:t>11</a:t>
            </a:r>
            <a:r>
              <a:rPr lang="en-US" sz="1400" dirty="0">
                <a:solidFill>
                  <a:srgbClr val="800000"/>
                </a:solidFill>
              </a:rPr>
              <a:t> </a:t>
            </a:r>
            <a:r>
              <a:rPr lang="en-US" sz="1400" dirty="0" err="1">
                <a:solidFill>
                  <a:srgbClr val="800000"/>
                </a:solidFill>
              </a:rPr>
              <a:t>p/s</a:t>
            </a:r>
            <a:r>
              <a:rPr lang="en-US" sz="1400" dirty="0">
                <a:solidFill>
                  <a:srgbClr val="800000"/>
                </a:solidFill>
              </a:rPr>
              <a:t> (0.2h beam lifetime, nominal intensity)</a:t>
            </a:r>
          </a:p>
          <a:p>
            <a:endParaRPr lang="en-US" sz="14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7" name="Content Placeholder 16" descr="pp_sect8-9.png"/>
          <p:cNvPicPr>
            <a:picLocks noGrp="1" noChangeAspect="1"/>
          </p:cNvPicPr>
          <p:nvPr>
            <p:ph sz="half" idx="1"/>
          </p:nvPr>
        </p:nvPicPr>
        <p:blipFill>
          <a:blip r:embed="rId2"/>
          <a:srcRect b="8034"/>
          <a:stretch>
            <a:fillRect/>
          </a:stretch>
        </p:blipFill>
        <p:spPr>
          <a:xfrm>
            <a:off x="685800" y="684640"/>
            <a:ext cx="7924796" cy="5628292"/>
          </a:xfrm>
        </p:spPr>
      </p:pic>
      <p:sp>
        <p:nvSpPr>
          <p:cNvPr id="4" name="Title 3"/>
          <p:cNvSpPr>
            <a:spLocks noGrp="1"/>
          </p:cNvSpPr>
          <p:nvPr>
            <p:ph type="title"/>
          </p:nvPr>
        </p:nvSpPr>
        <p:spPr/>
        <p:txBody>
          <a:bodyPr/>
          <a:lstStyle/>
          <a:p>
            <a:r>
              <a:rPr lang="en-US" dirty="0" smtClean="0"/>
              <a:t>Peak Power profile in sector 8-9</a:t>
            </a:r>
            <a:endParaRPr lang="en-US" dirty="0"/>
          </a:p>
        </p:txBody>
      </p:sp>
      <p:sp>
        <p:nvSpPr>
          <p:cNvPr id="5" name="Rectangle 4"/>
          <p:cNvSpPr/>
          <p:nvPr/>
        </p:nvSpPr>
        <p:spPr>
          <a:xfrm>
            <a:off x="0" y="0"/>
            <a:ext cx="5724919" cy="400110"/>
          </a:xfrm>
          <a:prstGeom prst="rect">
            <a:avLst/>
          </a:prstGeom>
        </p:spPr>
        <p:txBody>
          <a:bodyPr wrap="none">
            <a:spAutoFit/>
          </a:bodyPr>
          <a:lstStyle/>
          <a:p>
            <a:r>
              <a:rPr lang="en-US" sz="2000" b="1" dirty="0" smtClean="0"/>
              <a:t>Few consideration about the May 8</a:t>
            </a:r>
            <a:r>
              <a:rPr lang="en-US" sz="2000" b="1" baseline="30000" dirty="0" smtClean="0"/>
              <a:t>th</a:t>
            </a:r>
            <a:r>
              <a:rPr lang="en-US" sz="2000" b="1" dirty="0" smtClean="0"/>
              <a:t>/9</a:t>
            </a:r>
            <a:r>
              <a:rPr lang="en-US" sz="2000" b="1" baseline="30000" dirty="0" smtClean="0"/>
              <a:t>th</a:t>
            </a:r>
            <a:r>
              <a:rPr lang="en-US" sz="2000" b="1" dirty="0" smtClean="0"/>
              <a:t> MD (4/5)</a:t>
            </a:r>
            <a:endParaRPr lang="en-US" sz="2000" b="1" dirty="0"/>
          </a:p>
        </p:txBody>
      </p:sp>
      <p:sp>
        <p:nvSpPr>
          <p:cNvPr id="13" name="Slide Number Placeholder 3"/>
          <p:cNvSpPr txBox="1">
            <a:spLocks/>
          </p:cNvSpPr>
          <p:nvPr/>
        </p:nvSpPr>
        <p:spPr>
          <a:xfrm>
            <a:off x="8610600" y="6477000"/>
            <a:ext cx="5334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876470E7-8715-0A49-A9A4-F88F4FC05750}" type="slidenum">
              <a:rPr kumimoji="0" lang="en-US" sz="1800" b="0" i="0" u="none" strike="noStrike" kern="1200" cap="none" spc="0" normalizeH="0" baseline="0" noProof="0" smtClean="0">
                <a:ln>
                  <a:noFill/>
                </a:ln>
                <a:solidFill>
                  <a:schemeClr val="tx1"/>
                </a:solidFill>
                <a:effectLst/>
                <a:uLnTx/>
                <a:uFillTx/>
                <a:latin typeface="+mn-lt"/>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9</a:t>
            </a:fld>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4" name="Date Placeholder 4"/>
          <p:cNvSpPr txBox="1">
            <a:spLocks/>
          </p:cNvSpPr>
          <p:nvPr/>
        </p:nvSpPr>
        <p:spPr>
          <a:xfrm>
            <a:off x="0" y="6477000"/>
            <a:ext cx="10668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14/06/11</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5" name="Footer Placeholder 5"/>
          <p:cNvSpPr txBox="1">
            <a:spLocks/>
          </p:cNvSpPr>
          <p:nvPr/>
        </p:nvSpPr>
        <p:spPr>
          <a:xfrm>
            <a:off x="1905000" y="6477000"/>
            <a:ext cx="7239000" cy="381000"/>
          </a:xfrm>
          <a:prstGeom prst="rect">
            <a:avLst/>
          </a:prstGeom>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smtClean="0">
                <a:ln>
                  <a:noFill/>
                </a:ln>
                <a:solidFill>
                  <a:schemeClr val="tx1"/>
                </a:solidFill>
                <a:effectLst/>
                <a:uLnTx/>
                <a:uFillTx/>
                <a:latin typeface="+mn-lt"/>
                <a:ea typeface="+mn-ea"/>
                <a:cs typeface="+mn-cs"/>
              </a:rPr>
              <a:t>V.Boccone - Collimator Review 2011 </a:t>
            </a:r>
            <a:endParaRPr kumimoji="0" lang="en-US" sz="1800" b="0" i="0" u="none" strike="noStrike" kern="1200" cap="none" spc="0" normalizeH="0" baseline="0" noProof="0" dirty="0">
              <a:ln>
                <a:noFill/>
              </a:ln>
              <a:solidFill>
                <a:schemeClr val="tx1"/>
              </a:solidFill>
              <a:effectLst/>
              <a:uLnTx/>
              <a:uFillTx/>
              <a:latin typeface="+mn-lt"/>
              <a:ea typeface="+mn-ea"/>
              <a:cs typeface="+mn-cs"/>
            </a:endParaRPr>
          </a:p>
        </p:txBody>
      </p:sp>
      <p:sp>
        <p:nvSpPr>
          <p:cNvPr id="19" name="Rectangle 18"/>
          <p:cNvSpPr/>
          <p:nvPr/>
        </p:nvSpPr>
        <p:spPr>
          <a:xfrm>
            <a:off x="1905000" y="2658814"/>
            <a:ext cx="2743199" cy="954107"/>
          </a:xfrm>
          <a:prstGeom prst="rect">
            <a:avLst/>
          </a:prstGeom>
        </p:spPr>
        <p:txBody>
          <a:bodyPr wrap="square">
            <a:spAutoFit/>
          </a:bodyPr>
          <a:lstStyle/>
          <a:p>
            <a:r>
              <a:rPr lang="en-US" sz="1400" dirty="0" smtClean="0"/>
              <a:t>Loss rate assumptions:</a:t>
            </a:r>
          </a:p>
          <a:p>
            <a:pPr marL="180975" indent="-180975">
              <a:buFont typeface="Arial"/>
              <a:buChar char="•"/>
            </a:pPr>
            <a:r>
              <a:rPr lang="en-US" sz="1400" dirty="0">
                <a:solidFill>
                  <a:srgbClr val="0000FF"/>
                </a:solidFill>
              </a:rPr>
              <a:t>3.5 TeV: 9 10</a:t>
            </a:r>
            <a:r>
              <a:rPr lang="en-US" sz="1400" baseline="30000" dirty="0">
                <a:solidFill>
                  <a:srgbClr val="0000FF"/>
                </a:solidFill>
              </a:rPr>
              <a:t>11</a:t>
            </a:r>
            <a:r>
              <a:rPr lang="en-US" sz="1400" dirty="0">
                <a:solidFill>
                  <a:srgbClr val="0000FF"/>
                </a:solidFill>
              </a:rPr>
              <a:t> </a:t>
            </a:r>
            <a:r>
              <a:rPr lang="en-US" sz="1400" dirty="0" err="1">
                <a:solidFill>
                  <a:srgbClr val="0000FF"/>
                </a:solidFill>
              </a:rPr>
              <a:t>p/s</a:t>
            </a:r>
            <a:endParaRPr lang="en-US" sz="1400" dirty="0">
              <a:solidFill>
                <a:srgbClr val="0000FF"/>
              </a:solidFill>
            </a:endParaRPr>
          </a:p>
          <a:p>
            <a:pPr marL="180975" indent="-180975">
              <a:buFont typeface="Arial"/>
              <a:buChar char="•"/>
            </a:pPr>
            <a:r>
              <a:rPr lang="en-US" sz="1400" dirty="0">
                <a:solidFill>
                  <a:srgbClr val="800000"/>
                </a:solidFill>
              </a:rPr>
              <a:t>7 TeV:    4.3 10</a:t>
            </a:r>
            <a:r>
              <a:rPr lang="en-US" sz="1400" baseline="30000" dirty="0">
                <a:solidFill>
                  <a:srgbClr val="800000"/>
                </a:solidFill>
              </a:rPr>
              <a:t>11</a:t>
            </a:r>
            <a:r>
              <a:rPr lang="en-US" sz="1400" dirty="0">
                <a:solidFill>
                  <a:srgbClr val="800000"/>
                </a:solidFill>
              </a:rPr>
              <a:t> </a:t>
            </a:r>
            <a:r>
              <a:rPr lang="en-US" sz="1400" dirty="0" err="1">
                <a:solidFill>
                  <a:srgbClr val="800000"/>
                </a:solidFill>
              </a:rPr>
              <a:t>p/s</a:t>
            </a:r>
            <a:r>
              <a:rPr lang="en-US" sz="1400" dirty="0">
                <a:solidFill>
                  <a:srgbClr val="800000"/>
                </a:solidFill>
              </a:rPr>
              <a:t> (0.2h beam lifetime, nominal intensity)</a:t>
            </a:r>
          </a:p>
          <a:p>
            <a:endParaRPr lang="en-US" sz="1400" dirty="0" smtClean="0"/>
          </a:p>
        </p:txBody>
      </p:sp>
      <p:sp>
        <p:nvSpPr>
          <p:cNvPr id="20" name="Rectangle 19"/>
          <p:cNvSpPr/>
          <p:nvPr/>
        </p:nvSpPr>
        <p:spPr>
          <a:xfrm>
            <a:off x="1905000" y="3591580"/>
            <a:ext cx="2047481" cy="523220"/>
          </a:xfrm>
          <a:prstGeom prst="rect">
            <a:avLst/>
          </a:prstGeom>
        </p:spPr>
        <p:txBody>
          <a:bodyPr wrap="square">
            <a:spAutoFit/>
          </a:bodyPr>
          <a:lstStyle/>
          <a:p>
            <a:r>
              <a:rPr lang="en-US" sz="1400" dirty="0" smtClean="0"/>
              <a:t>averaged over the cable radial thickness (15mm)</a:t>
            </a:r>
            <a:endParaRPr lang="en-US" sz="1400" dirty="0"/>
          </a:p>
        </p:txBody>
      </p:sp>
      <p:sp>
        <p:nvSpPr>
          <p:cNvPr id="22" name="Rectangle 21"/>
          <p:cNvSpPr/>
          <p:nvPr/>
        </p:nvSpPr>
        <p:spPr>
          <a:xfrm>
            <a:off x="5724919" y="1417638"/>
            <a:ext cx="2438400" cy="523220"/>
          </a:xfrm>
          <a:prstGeom prst="rect">
            <a:avLst/>
          </a:prstGeom>
        </p:spPr>
        <p:txBody>
          <a:bodyPr wrap="square">
            <a:spAutoFit/>
          </a:bodyPr>
          <a:lstStyle/>
          <a:p>
            <a:r>
              <a:rPr lang="en-US" sz="1400" dirty="0" smtClean="0"/>
              <a:t>Results are self consistent with previous simulation for IR7</a:t>
            </a:r>
            <a:endParaRPr lang="en-US" sz="1400" dirty="0"/>
          </a:p>
        </p:txBody>
      </p:sp>
      <p:sp>
        <p:nvSpPr>
          <p:cNvPr id="23" name="Rectangle 22"/>
          <p:cNvSpPr/>
          <p:nvPr/>
        </p:nvSpPr>
        <p:spPr>
          <a:xfrm>
            <a:off x="1905000" y="4114800"/>
            <a:ext cx="2416046" cy="369332"/>
          </a:xfrm>
          <a:prstGeom prst="rect">
            <a:avLst/>
          </a:prstGeom>
        </p:spPr>
        <p:txBody>
          <a:bodyPr wrap="none">
            <a:spAutoFit/>
          </a:bodyPr>
          <a:lstStyle/>
          <a:p>
            <a:r>
              <a:rPr lang="en-US" b="1" dirty="0" smtClean="0">
                <a:solidFill>
                  <a:srgbClr val="008000"/>
                </a:solidFill>
              </a:rPr>
              <a:t>Below quenching limits</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4465</TotalTime>
  <Words>2460</Words>
  <Application>Microsoft Macintosh PowerPoint</Application>
  <PresentationFormat>On-screen Show (4:3)</PresentationFormat>
  <Paragraphs>336</Paragraphs>
  <Slides>22</Slides>
  <Notes>2</Notes>
  <HiddenSlides>0</HiddenSlides>
  <MMClips>0</MMClips>
  <ScaleCrop>false</ScaleCrop>
  <HeadingPairs>
    <vt:vector size="4" baseType="variant">
      <vt:variant>
        <vt:lpstr>Design Template</vt:lpstr>
      </vt:variant>
      <vt:variant>
        <vt:i4>1</vt:i4>
      </vt:variant>
      <vt:variant>
        <vt:lpstr>Slide Titles</vt:lpstr>
      </vt:variant>
      <vt:variant>
        <vt:i4>22</vt:i4>
      </vt:variant>
    </vt:vector>
  </HeadingPairs>
  <TitlesOfParts>
    <vt:vector size="23" baseType="lpstr">
      <vt:lpstr>Office Theme</vt:lpstr>
      <vt:lpstr>Energy deposition with and without IR3 upgrade</vt:lpstr>
      <vt:lpstr>Impact of the DS-collimator</vt:lpstr>
      <vt:lpstr>Slide 3</vt:lpstr>
      <vt:lpstr>Slide 4</vt:lpstr>
      <vt:lpstr>Slide 5</vt:lpstr>
      <vt:lpstr>Few consideration about the May 8th/9th MD</vt:lpstr>
      <vt:lpstr>Proton loss pattern in IR7 DS.R</vt:lpstr>
      <vt:lpstr>Peak Power profile in sector 11</vt:lpstr>
      <vt:lpstr>Peak Power profile in sector 8-9</vt:lpstr>
      <vt:lpstr>Losses in the DS and  BLM pattern</vt:lpstr>
      <vt:lpstr>Conclusion</vt:lpstr>
      <vt:lpstr>BACKUP  SLIDES</vt:lpstr>
      <vt:lpstr>Dose on the tunnel floor</vt:lpstr>
      <vt:lpstr>TCLD model in the IR3 layout</vt:lpstr>
      <vt:lpstr>Details of the geometry</vt:lpstr>
      <vt:lpstr>Uncertainties</vt:lpstr>
      <vt:lpstr>Beam Halo (protons)</vt:lpstr>
      <vt:lpstr>Power deposition in the MQ.8R7.B1 coils</vt:lpstr>
      <vt:lpstr>Shielding options</vt:lpstr>
      <vt:lpstr>The Pb beam Halo</vt:lpstr>
      <vt:lpstr>MB Quench Limit</vt:lpstr>
      <vt:lpstr>MB Stability</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Energy deposition with and without IR3 upgrade</dc:title>
  <dc:creator>Vittorio Boccone</dc:creator>
  <cp:lastModifiedBy>Vittorio Boccone</cp:lastModifiedBy>
  <cp:revision>207</cp:revision>
  <dcterms:created xsi:type="dcterms:W3CDTF">2011-06-14T06:18:14Z</dcterms:created>
  <dcterms:modified xsi:type="dcterms:W3CDTF">2011-06-14T06:21:46Z</dcterms:modified>
</cp:coreProperties>
</file>