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0"/>
  </p:notesMasterIdLst>
  <p:handoutMasterIdLst>
    <p:handoutMasterId r:id="rId31"/>
  </p:handoutMasterIdLst>
  <p:sldIdLst>
    <p:sldId id="6635" r:id="rId2"/>
    <p:sldId id="6636" r:id="rId3"/>
    <p:sldId id="6637" r:id="rId4"/>
    <p:sldId id="6638" r:id="rId5"/>
    <p:sldId id="6639" r:id="rId6"/>
    <p:sldId id="6641" r:id="rId7"/>
    <p:sldId id="6642" r:id="rId8"/>
    <p:sldId id="6643" r:id="rId9"/>
    <p:sldId id="6644" r:id="rId10"/>
    <p:sldId id="6645" r:id="rId11"/>
    <p:sldId id="6646" r:id="rId12"/>
    <p:sldId id="6647" r:id="rId13"/>
    <p:sldId id="6648" r:id="rId14"/>
    <p:sldId id="6649" r:id="rId15"/>
    <p:sldId id="6650" r:id="rId16"/>
    <p:sldId id="6651" r:id="rId17"/>
    <p:sldId id="6652" r:id="rId18"/>
    <p:sldId id="6653" r:id="rId19"/>
    <p:sldId id="6654" r:id="rId20"/>
    <p:sldId id="6655" r:id="rId21"/>
    <p:sldId id="6656" r:id="rId22"/>
    <p:sldId id="6657" r:id="rId23"/>
    <p:sldId id="6658" r:id="rId24"/>
    <p:sldId id="6659" r:id="rId25"/>
    <p:sldId id="6670" r:id="rId26"/>
    <p:sldId id="6672" r:id="rId27"/>
    <p:sldId id="6661" r:id="rId28"/>
    <p:sldId id="6640" r:id="rId29"/>
  </p:sldIdLst>
  <p:sldSz cx="9144000" cy="5143500" type="screen16x9"/>
  <p:notesSz cx="6858000" cy="9144000"/>
  <p:custDataLst>
    <p:tags r:id="rId3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2880">
          <p15:clr>
            <a:srgbClr val="A4A3A4"/>
          </p15:clr>
        </p15:guide>
        <p15:guide id="2" pos="5728">
          <p15:clr>
            <a:srgbClr val="A4A3A4"/>
          </p15:clr>
        </p15:guide>
        <p15:guide id="3" pos="18">
          <p15:clr>
            <a:srgbClr val="A4A3A4"/>
          </p15:clr>
        </p15:guide>
        <p15:guide id="4" orient="horz" pos="1760">
          <p15:clr>
            <a:srgbClr val="A4A3A4"/>
          </p15:clr>
        </p15:guide>
        <p15:guide id="5" pos="417">
          <p15:clr>
            <a:srgbClr val="A4A3A4"/>
          </p15:clr>
        </p15:guide>
        <p15:guide id="6" pos="5375">
          <p15:clr>
            <a:srgbClr val="A4A3A4"/>
          </p15:clr>
        </p15:guide>
        <p15:guide id="7" pos="1973">
          <p15:clr>
            <a:srgbClr val="A4A3A4"/>
          </p15:clr>
        </p15:guide>
        <p15:guide id="8" pos="3787">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dmin" initials="a"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7A003"/>
    <a:srgbClr val="577957"/>
    <a:srgbClr val="1E70B1"/>
    <a:srgbClr val="799A6F"/>
    <a:srgbClr val="ECECEC"/>
    <a:srgbClr val="EFD1BF"/>
    <a:srgbClr val="606E3F"/>
    <a:srgbClr val="4BC1DD"/>
    <a:srgbClr val="BFEFCA"/>
    <a:srgbClr val="1F4E7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942" autoAdjust="0"/>
    <p:restoredTop sz="94940" autoAdjust="0"/>
  </p:normalViewPr>
  <p:slideViewPr>
    <p:cSldViewPr>
      <p:cViewPr varScale="1">
        <p:scale>
          <a:sx n="205" d="100"/>
          <a:sy n="205" d="100"/>
        </p:scale>
        <p:origin x="800" y="100"/>
      </p:cViewPr>
      <p:guideLst>
        <p:guide pos="2880"/>
        <p:guide pos="5728"/>
        <p:guide pos="18"/>
        <p:guide orient="horz" pos="1760"/>
        <p:guide pos="417"/>
        <p:guide pos="5375"/>
        <p:guide pos="1973"/>
        <p:guide pos="3787"/>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3828" y="6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gs" Target="tags/tag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070D722-B996-498F-99B4-BBFFD1EB24F1}" type="datetime1">
              <a:rPr lang="zh-CN" altLang="en-US" smtClean="0"/>
              <a:t>2024/11/18</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A1C2023-A398-416E-AC65-CBA0D090EB2B}" type="slidenum">
              <a:rPr lang="zh-CN" altLang="en-US" smtClean="0"/>
              <a:t>‹#›</a:t>
            </a:fld>
            <a:endParaRPr lang="zh-CN"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E77EEE5-4E5D-4A49-8532-4D995A2E0518}" type="datetime1">
              <a:rPr lang="zh-CN" altLang="en-US" smtClean="0"/>
              <a:t>2024/11/18</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66ED419-5B3F-423C-8358-46E41EBE13C9}" type="slidenum">
              <a:rPr lang="zh-CN" altLang="en-US" smtClean="0"/>
              <a:t>‹#›</a:t>
            </a:fld>
            <a:endParaRPr lang="zh-CN" altLang="en-US"/>
          </a:p>
        </p:txBody>
      </p:sp>
    </p:spTree>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gn="l">
              <a:buFont typeface="Arial" panose="020B0604020202020204" pitchFamily="34" charset="0"/>
              <a:buChar char="•"/>
            </a:pPr>
            <a:r>
              <a:rPr lang="en-US" altLang="zh-CN" b="1" i="0" dirty="0">
                <a:solidFill>
                  <a:srgbClr val="111111"/>
                </a:solidFill>
                <a:effectLst/>
                <a:latin typeface="-apple-system"/>
              </a:rPr>
              <a:t>Pile-up of multiple events</a:t>
            </a:r>
            <a:r>
              <a:rPr lang="en-US" altLang="zh-CN" b="0" i="0" dirty="0">
                <a:solidFill>
                  <a:srgbClr val="111111"/>
                </a:solidFill>
                <a:effectLst/>
                <a:latin typeface="-apple-system"/>
              </a:rPr>
              <a:t>: High-energy collisions generate numerous events, increasing the complexity of data processing.</a:t>
            </a:r>
          </a:p>
          <a:p>
            <a:pPr algn="l">
              <a:buFont typeface="Arial" panose="020B0604020202020204" pitchFamily="34" charset="0"/>
              <a:buChar char="•"/>
            </a:pPr>
            <a:r>
              <a:rPr lang="en-US" altLang="zh-CN" b="1" i="0" dirty="0">
                <a:solidFill>
                  <a:srgbClr val="111111"/>
                </a:solidFill>
                <a:effectLst/>
                <a:latin typeface="-apple-system"/>
              </a:rPr>
              <a:t>High beam background (Z energy region)</a:t>
            </a:r>
            <a:r>
              <a:rPr lang="en-US" altLang="zh-CN" b="0" i="0" dirty="0">
                <a:solidFill>
                  <a:srgbClr val="111111"/>
                </a:solidFill>
                <a:effectLst/>
                <a:latin typeface="-apple-system"/>
              </a:rPr>
              <a:t>: The background noise from high-energy collisions, especially in the Z energy region, affects data accuracy.</a:t>
            </a:r>
          </a:p>
          <a:p>
            <a:pPr algn="l">
              <a:buFont typeface="Arial" panose="020B0604020202020204" pitchFamily="34" charset="0"/>
              <a:buChar char="•"/>
            </a:pPr>
            <a:r>
              <a:rPr lang="en-US" altLang="zh-CN" b="1" i="0" dirty="0">
                <a:solidFill>
                  <a:srgbClr val="111111"/>
                </a:solidFill>
                <a:effectLst/>
                <a:latin typeface="-apple-system"/>
              </a:rPr>
              <a:t>High data acquisition rate</a:t>
            </a:r>
            <a:r>
              <a:rPr lang="en-US" altLang="zh-CN" b="0" i="0" dirty="0">
                <a:solidFill>
                  <a:srgbClr val="111111"/>
                </a:solidFill>
                <a:effectLst/>
                <a:latin typeface="-apple-system"/>
              </a:rPr>
              <a:t>: The system needs to handle a massive amount of data per second, demanding exceptional data acquisition and processing capabilities.</a:t>
            </a:r>
          </a:p>
          <a:p>
            <a:pPr algn="l">
              <a:buFont typeface="Arial" panose="020B0604020202020204" pitchFamily="34" charset="0"/>
              <a:buChar char="•"/>
            </a:pPr>
            <a:r>
              <a:rPr lang="en-US" altLang="zh-CN" b="1" i="0" dirty="0">
                <a:solidFill>
                  <a:srgbClr val="111111"/>
                </a:solidFill>
                <a:effectLst/>
                <a:latin typeface="-apple-system"/>
              </a:rPr>
              <a:t>Large number of hits per event</a:t>
            </a:r>
            <a:r>
              <a:rPr lang="en-US" altLang="zh-CN" b="0" i="0" dirty="0">
                <a:solidFill>
                  <a:srgbClr val="111111"/>
                </a:solidFill>
                <a:effectLst/>
                <a:latin typeface="-apple-system"/>
              </a:rPr>
              <a:t>: Each event produces a significant number of hits, posing a high demand on track recognition and resulting in substantial computational load.</a:t>
            </a:r>
          </a:p>
          <a:p>
            <a:pPr algn="l">
              <a:buFont typeface="Arial" panose="020B0604020202020204" pitchFamily="34" charset="0"/>
              <a:buChar char="•"/>
            </a:pPr>
            <a:r>
              <a:rPr lang="en-US" altLang="zh-CN" b="1" i="0" dirty="0">
                <a:solidFill>
                  <a:srgbClr val="111111"/>
                </a:solidFill>
                <a:effectLst/>
                <a:latin typeface="-apple-system"/>
              </a:rPr>
              <a:t>Multi-environment algorithm operation</a:t>
            </a:r>
            <a:r>
              <a:rPr lang="en-US" altLang="zh-CN" b="0" i="0" dirty="0">
                <a:solidFill>
                  <a:srgbClr val="111111"/>
                </a:solidFill>
                <a:effectLst/>
                <a:latin typeface="-apple-system"/>
              </a:rPr>
              <a:t>: The same reconstruction algorithm must operate both offline and in the online Event Filter environment, adding to its complexity.</a:t>
            </a:r>
          </a:p>
          <a:p>
            <a:pPr algn="l">
              <a:buFont typeface="Arial" panose="020B0604020202020204" pitchFamily="34" charset="0"/>
              <a:buChar char="•"/>
            </a:pPr>
            <a:r>
              <a:rPr lang="en-US" altLang="zh-CN" b="1" i="0" dirty="0">
                <a:solidFill>
                  <a:srgbClr val="111111"/>
                </a:solidFill>
                <a:effectLst/>
                <a:latin typeface="-apple-system"/>
              </a:rPr>
              <a:t>Heterogeneous computing/parallelization</a:t>
            </a:r>
            <a:r>
              <a:rPr lang="en-US" altLang="zh-CN" b="0" i="0" dirty="0">
                <a:solidFill>
                  <a:srgbClr val="111111"/>
                </a:solidFill>
                <a:effectLst/>
                <a:latin typeface="-apple-system"/>
              </a:rPr>
              <a:t>: To meet CEPC’s computational demands, heterogeneous computing and parallelization techniques are required.</a:t>
            </a:r>
          </a:p>
        </p:txBody>
      </p:sp>
      <p:sp>
        <p:nvSpPr>
          <p:cNvPr id="4" name="灯片编号占位符 3"/>
          <p:cNvSpPr>
            <a:spLocks noGrp="1"/>
          </p:cNvSpPr>
          <p:nvPr>
            <p:ph type="sldNum" sz="quarter" idx="5"/>
          </p:nvPr>
        </p:nvSpPr>
        <p:spPr/>
        <p:txBody>
          <a:bodyPr/>
          <a:lstStyle/>
          <a:p>
            <a:fld id="{766ED419-5B3F-423C-8358-46E41EBE13C9}" type="slidenum">
              <a:rPr lang="zh-CN" altLang="en-US" smtClean="0"/>
              <a:t>3</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285750" indent="-285750">
              <a:buFont typeface="Arial" panose="020B0604020202020204" pitchFamily="34" charset="0"/>
              <a:buChar char="•"/>
            </a:pPr>
            <a:r>
              <a:rPr lang="en-US" altLang="zh-CN" sz="1200" b="0" i="0" dirty="0">
                <a:effectLst/>
                <a:latin typeface="Arial" panose="020B0604020202020204" pitchFamily="34" charset="0"/>
                <a:cs typeface="Arial" panose="020B0604020202020204" pitchFamily="34" charset="0"/>
              </a:rPr>
              <a:t>Developing track reconstruction algorithms using SYCL is one of the main development directions of TRACCC.</a:t>
            </a:r>
          </a:p>
          <a:p>
            <a:pPr marL="285750" indent="-285750">
              <a:buFont typeface="Arial" panose="020B0604020202020204" pitchFamily="34" charset="0"/>
              <a:buChar char="•"/>
            </a:pPr>
            <a:r>
              <a:rPr lang="en-US" altLang="zh-CN" sz="1200" b="0" i="0" dirty="0">
                <a:effectLst/>
                <a:latin typeface="Arial" panose="020B0604020202020204" pitchFamily="34" charset="0"/>
                <a:cs typeface="Arial" panose="020B0604020202020204" pitchFamily="34" charset="0"/>
              </a:rPr>
              <a:t>SYCL is a high-level C++ programming model. An uniformed written code can run on a variety of platforms.</a:t>
            </a:r>
          </a:p>
          <a:p>
            <a:pPr marL="285750" indent="-285750">
              <a:buFont typeface="Arial" panose="020B0604020202020204" pitchFamily="34" charset="0"/>
              <a:buChar char="•"/>
            </a:pPr>
            <a:r>
              <a:rPr lang="en-US" altLang="zh-CN" sz="1200" b="0" i="0" dirty="0">
                <a:effectLst/>
                <a:latin typeface="Arial" panose="020B0604020202020204" pitchFamily="34" charset="0"/>
                <a:cs typeface="Arial" panose="020B0604020202020204" pitchFamily="34" charset="0"/>
              </a:rPr>
              <a:t>* High Portability and Programming Efficiency </a:t>
            </a:r>
            <a:endParaRPr lang="zh-CN" altLang="en-US" dirty="0"/>
          </a:p>
        </p:txBody>
      </p:sp>
      <p:sp>
        <p:nvSpPr>
          <p:cNvPr id="4" name="灯片编号占位符 3"/>
          <p:cNvSpPr>
            <a:spLocks noGrp="1"/>
          </p:cNvSpPr>
          <p:nvPr>
            <p:ph type="sldNum" sz="quarter" idx="5"/>
          </p:nvPr>
        </p:nvSpPr>
        <p:spPr/>
        <p:txBody>
          <a:bodyPr/>
          <a:lstStyle/>
          <a:p>
            <a:fld id="{766ED419-5B3F-423C-8358-46E41EBE13C9}" type="slidenum">
              <a:rPr lang="zh-CN" altLang="en-US" smtClean="0"/>
              <a:t>28</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gn="l">
              <a:buFont typeface="Arial" panose="020B0604020202020204" pitchFamily="34" charset="0"/>
              <a:buChar char="•"/>
            </a:pPr>
            <a:r>
              <a:rPr lang="en-US" altLang="zh-CN" b="1" i="0" dirty="0">
                <a:solidFill>
                  <a:srgbClr val="111111"/>
                </a:solidFill>
                <a:effectLst/>
                <a:latin typeface="-apple-system"/>
              </a:rPr>
              <a:t>Pile-up of multiple events</a:t>
            </a:r>
            <a:r>
              <a:rPr lang="en-US" altLang="zh-CN" b="0" i="0" dirty="0">
                <a:solidFill>
                  <a:srgbClr val="111111"/>
                </a:solidFill>
                <a:effectLst/>
                <a:latin typeface="-apple-system"/>
              </a:rPr>
              <a:t>: High-energy collisions generate numerous events, increasing the complexity of data processing.</a:t>
            </a:r>
          </a:p>
          <a:p>
            <a:pPr algn="l">
              <a:buFont typeface="Arial" panose="020B0604020202020204" pitchFamily="34" charset="0"/>
              <a:buChar char="•"/>
            </a:pPr>
            <a:r>
              <a:rPr lang="en-US" altLang="zh-CN" b="1" i="0" dirty="0">
                <a:solidFill>
                  <a:srgbClr val="111111"/>
                </a:solidFill>
                <a:effectLst/>
                <a:latin typeface="-apple-system"/>
              </a:rPr>
              <a:t>High beam background (Z energy region)</a:t>
            </a:r>
            <a:r>
              <a:rPr lang="en-US" altLang="zh-CN" b="0" i="0" dirty="0">
                <a:solidFill>
                  <a:srgbClr val="111111"/>
                </a:solidFill>
                <a:effectLst/>
                <a:latin typeface="-apple-system"/>
              </a:rPr>
              <a:t>: The background noise from high-energy collisions, especially in the Z energy region, affects data accuracy.</a:t>
            </a:r>
          </a:p>
          <a:p>
            <a:pPr algn="l">
              <a:buFont typeface="Arial" panose="020B0604020202020204" pitchFamily="34" charset="0"/>
              <a:buChar char="•"/>
            </a:pPr>
            <a:r>
              <a:rPr lang="en-US" altLang="zh-CN" b="1" i="0" dirty="0">
                <a:solidFill>
                  <a:srgbClr val="111111"/>
                </a:solidFill>
                <a:effectLst/>
                <a:latin typeface="-apple-system"/>
              </a:rPr>
              <a:t>High data acquisition rate</a:t>
            </a:r>
            <a:r>
              <a:rPr lang="en-US" altLang="zh-CN" b="0" i="0" dirty="0">
                <a:solidFill>
                  <a:srgbClr val="111111"/>
                </a:solidFill>
                <a:effectLst/>
                <a:latin typeface="-apple-system"/>
              </a:rPr>
              <a:t>: The system needs to handle a massive amount of data per second, demanding exceptional data acquisition and processing capabilities.</a:t>
            </a:r>
          </a:p>
          <a:p>
            <a:pPr algn="l">
              <a:buFont typeface="Arial" panose="020B0604020202020204" pitchFamily="34" charset="0"/>
              <a:buChar char="•"/>
            </a:pPr>
            <a:r>
              <a:rPr lang="en-US" altLang="zh-CN" b="1" i="0" dirty="0">
                <a:solidFill>
                  <a:srgbClr val="111111"/>
                </a:solidFill>
                <a:effectLst/>
                <a:latin typeface="-apple-system"/>
              </a:rPr>
              <a:t>Large number of hits per event</a:t>
            </a:r>
            <a:r>
              <a:rPr lang="en-US" altLang="zh-CN" b="0" i="0" dirty="0">
                <a:solidFill>
                  <a:srgbClr val="111111"/>
                </a:solidFill>
                <a:effectLst/>
                <a:latin typeface="-apple-system"/>
              </a:rPr>
              <a:t>: Each event produces a significant number of hits, posing a high demand on track recognition and resulting in substantial computational load.</a:t>
            </a:r>
          </a:p>
          <a:p>
            <a:pPr algn="l">
              <a:buFont typeface="Arial" panose="020B0604020202020204" pitchFamily="34" charset="0"/>
              <a:buChar char="•"/>
            </a:pPr>
            <a:r>
              <a:rPr lang="en-US" altLang="zh-CN" b="1" i="0" dirty="0">
                <a:solidFill>
                  <a:srgbClr val="111111"/>
                </a:solidFill>
                <a:effectLst/>
                <a:latin typeface="-apple-system"/>
              </a:rPr>
              <a:t>Multi-environment algorithm operation</a:t>
            </a:r>
            <a:r>
              <a:rPr lang="en-US" altLang="zh-CN" b="0" i="0" dirty="0">
                <a:solidFill>
                  <a:srgbClr val="111111"/>
                </a:solidFill>
                <a:effectLst/>
                <a:latin typeface="-apple-system"/>
              </a:rPr>
              <a:t>: The same reconstruction algorithm must operate both offline and in the online Event Filter environment, adding to its complexity.</a:t>
            </a:r>
          </a:p>
          <a:p>
            <a:pPr algn="l">
              <a:buFont typeface="Arial" panose="020B0604020202020204" pitchFamily="34" charset="0"/>
              <a:buChar char="•"/>
            </a:pPr>
            <a:r>
              <a:rPr lang="en-US" altLang="zh-CN" b="1" i="0" dirty="0">
                <a:solidFill>
                  <a:srgbClr val="111111"/>
                </a:solidFill>
                <a:effectLst/>
                <a:latin typeface="-apple-system"/>
              </a:rPr>
              <a:t>Heterogeneous computing/parallelization</a:t>
            </a:r>
            <a:r>
              <a:rPr lang="en-US" altLang="zh-CN" b="0" i="0" dirty="0">
                <a:solidFill>
                  <a:srgbClr val="111111"/>
                </a:solidFill>
                <a:effectLst/>
                <a:latin typeface="-apple-system"/>
              </a:rPr>
              <a:t>: To meet CEPC’s computational demands, heterogeneous computing and parallelization techniques are required.</a:t>
            </a:r>
          </a:p>
        </p:txBody>
      </p:sp>
      <p:sp>
        <p:nvSpPr>
          <p:cNvPr id="4" name="灯片编号占位符 3"/>
          <p:cNvSpPr>
            <a:spLocks noGrp="1"/>
          </p:cNvSpPr>
          <p:nvPr>
            <p:ph type="sldNum" sz="quarter" idx="5"/>
          </p:nvPr>
        </p:nvSpPr>
        <p:spPr/>
        <p:txBody>
          <a:bodyPr/>
          <a:lstStyle/>
          <a:p>
            <a:fld id="{766ED419-5B3F-423C-8358-46E41EBE13C9}" type="slidenum">
              <a:rPr lang="zh-CN" altLang="en-US" smtClean="0"/>
              <a:t>4</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200" dirty="0">
                <a:latin typeface="Arial" panose="020B0604020202020204" pitchFamily="34" charset="0"/>
                <a:cs typeface="Arial" panose="020B0604020202020204" pitchFamily="34" charset="0"/>
              </a:rPr>
              <a:t>* Each event has a significant number of hits, posing a high demand on track recognition and resulting in substantial computational load.</a:t>
            </a:r>
          </a:p>
          <a:p>
            <a:r>
              <a:rPr lang="en-US" altLang="zh-CN" sz="1200" dirty="0">
                <a:latin typeface="Arial" panose="020B0604020202020204" pitchFamily="34" charset="0"/>
                <a:cs typeface="Arial" panose="020B0604020202020204" pitchFamily="34" charset="0"/>
              </a:rPr>
              <a:t>* The same reconstruction algorithm needs to be executed in both offline environment and in the online Event Filter which </a:t>
            </a:r>
            <a:r>
              <a:rPr lang="en-US" altLang="zh-CN" sz="1200" dirty="0" err="1">
                <a:latin typeface="Arial" panose="020B0604020202020204" pitchFamily="34" charset="0"/>
                <a:cs typeface="Arial" panose="020B0604020202020204" pitchFamily="34" charset="0"/>
              </a:rPr>
              <a:t>bringsmore</a:t>
            </a:r>
            <a:r>
              <a:rPr lang="en-US" altLang="zh-CN" sz="1200" dirty="0">
                <a:latin typeface="Arial" panose="020B0604020202020204" pitchFamily="34" charset="0"/>
                <a:cs typeface="Arial" panose="020B0604020202020204" pitchFamily="34" charset="0"/>
              </a:rPr>
              <a:t> complexity.</a:t>
            </a:r>
          </a:p>
          <a:p>
            <a:r>
              <a:rPr lang="en-US" altLang="zh-CN" sz="1200" dirty="0">
                <a:latin typeface="Arial" panose="020B0604020202020204" pitchFamily="34" charset="0"/>
                <a:cs typeface="Arial" panose="020B0604020202020204" pitchFamily="34" charset="0"/>
              </a:rPr>
              <a:t>* To meet CEPC’s computational demands, </a:t>
            </a:r>
            <a:r>
              <a:rPr lang="en-US" altLang="zh-CN" sz="1200" dirty="0">
                <a:solidFill>
                  <a:srgbClr val="7030A0"/>
                </a:solidFill>
                <a:latin typeface="Arial" panose="020B0604020202020204" pitchFamily="34" charset="0"/>
                <a:cs typeface="Arial" panose="020B0604020202020204" pitchFamily="34" charset="0"/>
              </a:rPr>
              <a:t>heterogeneous</a:t>
            </a:r>
            <a:r>
              <a:rPr lang="en-US" altLang="zh-CN" sz="1200" dirty="0">
                <a:latin typeface="Arial" panose="020B0604020202020204" pitchFamily="34" charset="0"/>
                <a:cs typeface="Arial" panose="020B0604020202020204" pitchFamily="34" charset="0"/>
              </a:rPr>
              <a:t> computing and </a:t>
            </a:r>
            <a:r>
              <a:rPr lang="en-US" altLang="zh-CN" sz="1200" dirty="0">
                <a:solidFill>
                  <a:srgbClr val="7030A0"/>
                </a:solidFill>
                <a:latin typeface="Arial" panose="020B0604020202020204" pitchFamily="34" charset="0"/>
                <a:cs typeface="Arial" panose="020B0604020202020204" pitchFamily="34" charset="0"/>
              </a:rPr>
              <a:t>parallelization</a:t>
            </a:r>
            <a:r>
              <a:rPr lang="en-US" altLang="zh-CN" sz="1200" dirty="0">
                <a:latin typeface="Arial" panose="020B0604020202020204" pitchFamily="34" charset="0"/>
                <a:cs typeface="Arial" panose="020B0604020202020204" pitchFamily="34" charset="0"/>
              </a:rPr>
              <a:t> techniques (</a:t>
            </a:r>
            <a:r>
              <a:rPr lang="en-US" altLang="zh-CN" sz="1200" dirty="0" err="1">
                <a:latin typeface="Arial" panose="020B0604020202020204" pitchFamily="34" charset="0"/>
                <a:cs typeface="Arial" panose="020B0604020202020204" pitchFamily="34" charset="0"/>
              </a:rPr>
              <a:t>e.x</a:t>
            </a:r>
            <a:r>
              <a:rPr lang="en-US" altLang="zh-CN" sz="1200" dirty="0">
                <a:latin typeface="Arial" panose="020B0604020202020204" pitchFamily="34" charset="0"/>
                <a:cs typeface="Arial" panose="020B0604020202020204" pitchFamily="34" charset="0"/>
              </a:rPr>
              <a:t>. TRACCC) are required.</a:t>
            </a:r>
          </a:p>
          <a:p>
            <a:endParaRPr lang="en-US" altLang="zh-CN" sz="1200" dirty="0">
              <a:latin typeface="Arial" panose="020B0604020202020204" pitchFamily="34" charset="0"/>
              <a:cs typeface="Arial" panose="020B0604020202020204" pitchFamily="34" charset="0"/>
            </a:endParaRPr>
          </a:p>
          <a:p>
            <a:r>
              <a:rPr lang="en-US" altLang="zh-CN" sz="1200" dirty="0">
                <a:latin typeface="Arial" panose="020B0604020202020204" pitchFamily="34" charset="0"/>
                <a:cs typeface="Arial" panose="020B0604020202020204" pitchFamily="34" charset="0"/>
              </a:rPr>
              <a:t>This contribution mainly focuses on the implementation of seeding algorithm for the VTX detector, based on TRACCC, in the CEPCSW environment.</a:t>
            </a:r>
            <a:endParaRPr lang="en-US" altLang="zh-CN" sz="1100" dirty="0">
              <a:latin typeface="Arial" panose="020B0604020202020204" pitchFamily="34" charset="0"/>
              <a:cs typeface="Arial" panose="020B0604020202020204" pitchFamily="34" charset="0"/>
            </a:endParaRPr>
          </a:p>
          <a:p>
            <a:endParaRPr lang="zh-CN" altLang="en-US" dirty="0"/>
          </a:p>
        </p:txBody>
      </p:sp>
      <p:sp>
        <p:nvSpPr>
          <p:cNvPr id="4" name="灯片编号占位符 3"/>
          <p:cNvSpPr>
            <a:spLocks noGrp="1"/>
          </p:cNvSpPr>
          <p:nvPr>
            <p:ph type="sldNum" sz="quarter" idx="5"/>
          </p:nvPr>
        </p:nvSpPr>
        <p:spPr/>
        <p:txBody>
          <a:bodyPr/>
          <a:lstStyle/>
          <a:p>
            <a:fld id="{766ED419-5B3F-423C-8358-46E41EBE13C9}" type="slidenum">
              <a:rPr lang="zh-CN" altLang="en-US" smtClean="0"/>
              <a:t>6</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285750" indent="-285750">
              <a:buFont typeface="Arial" panose="020B0604020202020204" pitchFamily="34" charset="0"/>
              <a:buChar char="•"/>
            </a:pPr>
            <a:r>
              <a:rPr lang="en-US" altLang="zh-CN" sz="1200" dirty="0">
                <a:latin typeface="Arial" panose="020B0604020202020204" pitchFamily="34" charset="0"/>
                <a:cs typeface="Arial" panose="020B0604020202020204" pitchFamily="34" charset="0"/>
              </a:rPr>
              <a:t>The CEPC VTX detector has three layers and </a:t>
            </a:r>
            <a:r>
              <a:rPr lang="en-US" altLang="zh-CN" sz="1200" dirty="0">
                <a:solidFill>
                  <a:srgbClr val="7030A0"/>
                </a:solidFill>
                <a:latin typeface="Arial" panose="020B0604020202020204" pitchFamily="34" charset="0"/>
                <a:cs typeface="Arial" panose="020B0604020202020204" pitchFamily="34" charset="0"/>
              </a:rPr>
              <a:t>both sides </a:t>
            </a:r>
            <a:r>
              <a:rPr lang="en-US" altLang="zh-CN" sz="1200" dirty="0">
                <a:latin typeface="Arial" panose="020B0604020202020204" pitchFamily="34" charset="0"/>
                <a:cs typeface="Arial" panose="020B0604020202020204" pitchFamily="34" charset="0"/>
              </a:rPr>
              <a:t>of each layer are mounted with silicon pixel sensors. </a:t>
            </a:r>
          </a:p>
          <a:p>
            <a:pPr marL="285750" indent="-285750">
              <a:buFont typeface="Arial" panose="020B0604020202020204" pitchFamily="34" charset="0"/>
              <a:buChar char="•"/>
            </a:pPr>
            <a:r>
              <a:rPr lang="en-US" altLang="zh-CN" sz="1200" dirty="0">
                <a:latin typeface="Arial" panose="020B0604020202020204" pitchFamily="34" charset="0"/>
                <a:cs typeface="Arial" panose="020B0604020202020204" pitchFamily="34" charset="0"/>
              </a:rPr>
              <a:t>To accommodate this specific detector structure, the default seeding algorithm in TRACCC, which creates three-space-points seeds, has been extended for </a:t>
            </a:r>
            <a:r>
              <a:rPr lang="en-US" altLang="zh-CN" sz="1200" dirty="0">
                <a:solidFill>
                  <a:srgbClr val="7030A0"/>
                </a:solidFill>
                <a:latin typeface="Arial" panose="020B0604020202020204" pitchFamily="34" charset="0"/>
                <a:cs typeface="Arial" panose="020B0604020202020204" pitchFamily="34" charset="0"/>
              </a:rPr>
              <a:t>six space points </a:t>
            </a:r>
            <a:r>
              <a:rPr lang="en-US" altLang="zh-CN" sz="1200" dirty="0">
                <a:latin typeface="Arial" panose="020B0604020202020204" pitchFamily="34" charset="0"/>
                <a:cs typeface="Arial" panose="020B0604020202020204" pitchFamily="34" charset="0"/>
              </a:rPr>
              <a:t>case</a:t>
            </a:r>
          </a:p>
          <a:p>
            <a:endParaRPr lang="zh-CN" altLang="en-US" dirty="0"/>
          </a:p>
        </p:txBody>
      </p:sp>
      <p:sp>
        <p:nvSpPr>
          <p:cNvPr id="4" name="灯片编号占位符 3"/>
          <p:cNvSpPr>
            <a:spLocks noGrp="1"/>
          </p:cNvSpPr>
          <p:nvPr>
            <p:ph type="sldNum" sz="quarter" idx="5"/>
          </p:nvPr>
        </p:nvSpPr>
        <p:spPr/>
        <p:txBody>
          <a:bodyPr/>
          <a:lstStyle/>
          <a:p>
            <a:fld id="{766ED419-5B3F-423C-8358-46E41EBE13C9}" type="slidenum">
              <a:rPr lang="zh-CN" altLang="en-US" smtClean="0"/>
              <a:t>15</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200" dirty="0">
                <a:latin typeface="Arial" panose="020B0604020202020204" pitchFamily="34" charset="0"/>
                <a:cs typeface="Arial" panose="020B0604020202020204" pitchFamily="34" charset="0"/>
              </a:rPr>
              <a:t> (distance to the origin of coordinates)</a:t>
            </a:r>
            <a:endParaRPr lang="zh-CN" altLang="en-US" dirty="0"/>
          </a:p>
        </p:txBody>
      </p:sp>
      <p:sp>
        <p:nvSpPr>
          <p:cNvPr id="4" name="灯片编号占位符 3"/>
          <p:cNvSpPr>
            <a:spLocks noGrp="1"/>
          </p:cNvSpPr>
          <p:nvPr>
            <p:ph type="sldNum" sz="quarter" idx="5"/>
          </p:nvPr>
        </p:nvSpPr>
        <p:spPr/>
        <p:txBody>
          <a:bodyPr/>
          <a:lstStyle/>
          <a:p>
            <a:fld id="{766ED419-5B3F-423C-8358-46E41EBE13C9}" type="slidenum">
              <a:rPr lang="zh-CN" altLang="en-US" smtClean="0"/>
              <a:t>16</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sz="1200" dirty="0">
                <a:latin typeface="Arial" panose="020B0604020202020204" pitchFamily="34" charset="0"/>
                <a:cs typeface="Arial" panose="020B0604020202020204" pitchFamily="34" charset="0"/>
              </a:rPr>
              <a:t>, especially for single µ-particles where the trajectory efficiency is close to 100%</a:t>
            </a:r>
          </a:p>
          <a:p>
            <a:endParaRPr lang="zh-CN" altLang="en-US" dirty="0"/>
          </a:p>
        </p:txBody>
      </p:sp>
      <p:sp>
        <p:nvSpPr>
          <p:cNvPr id="4" name="灯片编号占位符 3"/>
          <p:cNvSpPr>
            <a:spLocks noGrp="1"/>
          </p:cNvSpPr>
          <p:nvPr>
            <p:ph type="sldNum" sz="quarter" idx="5"/>
          </p:nvPr>
        </p:nvSpPr>
        <p:spPr/>
        <p:txBody>
          <a:bodyPr/>
          <a:lstStyle/>
          <a:p>
            <a:fld id="{766ED419-5B3F-423C-8358-46E41EBE13C9}" type="slidenum">
              <a:rPr lang="zh-CN" altLang="en-US" smtClean="0"/>
              <a:t>19</a:t>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Noise in the VTX comes from a variety of factors such as the detector itself and the beam background. Increasing noise will increase the difficulty of tracing, affect the hit efficiency and hit purity, and thus reduce the momentum resolution and spatial resolution. Therefore, it is very important to check the performance of trail reconstruction after mixing the background.</a:t>
            </a:r>
            <a:endParaRPr lang="zh-CN" altLang="en-US" dirty="0"/>
          </a:p>
        </p:txBody>
      </p:sp>
      <p:sp>
        <p:nvSpPr>
          <p:cNvPr id="4" name="灯片编号占位符 3"/>
          <p:cNvSpPr>
            <a:spLocks noGrp="1"/>
          </p:cNvSpPr>
          <p:nvPr>
            <p:ph type="sldNum" sz="quarter" idx="5"/>
          </p:nvPr>
        </p:nvSpPr>
        <p:spPr/>
        <p:txBody>
          <a:bodyPr/>
          <a:lstStyle/>
          <a:p>
            <a:fld id="{766ED419-5B3F-423C-8358-46E41EBE13C9}" type="slidenum">
              <a:rPr lang="zh-CN" altLang="en-US" smtClean="0"/>
              <a:t>20</a:t>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defRPr/>
            </a:pPr>
            <a:r>
              <a:rPr lang="en-US" altLang="zh-CN" sz="1200" dirty="0">
                <a:latin typeface="Arial" panose="020B0604020202020204" pitchFamily="34" charset="0"/>
                <a:cs typeface="Arial" panose="020B0604020202020204" pitchFamily="34" charset="0"/>
              </a:rPr>
              <a:t>A single event containing multiple tracks increases the complexity and difficulty of the reconstruction algorithm and reduces the efficiency of the reconstruction.</a:t>
            </a:r>
          </a:p>
          <a:p>
            <a:endParaRPr lang="zh-CN" altLang="en-US" dirty="0"/>
          </a:p>
        </p:txBody>
      </p:sp>
      <p:sp>
        <p:nvSpPr>
          <p:cNvPr id="4" name="灯片编号占位符 3"/>
          <p:cNvSpPr>
            <a:spLocks noGrp="1"/>
          </p:cNvSpPr>
          <p:nvPr>
            <p:ph type="sldNum" sz="quarter" idx="5"/>
          </p:nvPr>
        </p:nvSpPr>
        <p:spPr/>
        <p:txBody>
          <a:bodyPr/>
          <a:lstStyle/>
          <a:p>
            <a:fld id="{766ED419-5B3F-423C-8358-46E41EBE13C9}" type="slidenum">
              <a:rPr lang="zh-CN" altLang="en-US" smtClean="0"/>
              <a:t>21</a:t>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5" name="灯片编号占位符 4"/>
          <p:cNvSpPr>
            <a:spLocks noGrp="1"/>
          </p:cNvSpPr>
          <p:nvPr>
            <p:ph type="sldNum" sz="quarter" idx="5"/>
          </p:nvPr>
        </p:nvSpPr>
        <p:spPr/>
        <p:txBody>
          <a:bodyPr/>
          <a:lstStyle/>
          <a:p>
            <a:fld id="{766ED419-5B3F-423C-8358-46E41EBE13C9}" type="slidenum">
              <a:rPr lang="zh-CN" altLang="en-US" smtClean="0"/>
              <a:t>27</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标题和内容">
    <p:bg>
      <p:bgPr>
        <a:solidFill>
          <a:srgbClr val="F9F9F9"/>
        </a:solidFill>
        <a:effectLst/>
      </p:bgPr>
    </p:bg>
    <p:spTree>
      <p:nvGrpSpPr>
        <p:cNvPr id="1" name=""/>
        <p:cNvGrpSpPr/>
        <p:nvPr/>
      </p:nvGrpSpPr>
      <p:grpSpPr>
        <a:xfrm>
          <a:off x="0" y="0"/>
          <a:ext cx="0" cy="0"/>
          <a:chOff x="0" y="0"/>
          <a:chExt cx="0" cy="0"/>
        </a:xfrm>
      </p:grpSpPr>
    </p:spTree>
  </p:cSld>
  <p:clrMapOvr>
    <a:masterClrMapping/>
  </p:clrMapOvr>
  <p:transition spd="slow" advTm="0">
    <p:pull/>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5_标题和内容">
    <p:bg>
      <p:bgPr>
        <a:gradFill>
          <a:gsLst>
            <a:gs pos="0">
              <a:srgbClr val="FFFFFF"/>
            </a:gs>
            <a:gs pos="100000">
              <a:srgbClr val="FFFFFF"/>
            </a:gs>
            <a:gs pos="0">
              <a:srgbClr val="FFFFFF"/>
            </a:gs>
          </a:gsLst>
          <a:lin ang="5400000" scaled="1"/>
        </a:gradFill>
        <a:effectLst/>
      </p:bgPr>
    </p:bg>
    <p:spTree>
      <p:nvGrpSpPr>
        <p:cNvPr id="1" name=""/>
        <p:cNvGrpSpPr/>
        <p:nvPr/>
      </p:nvGrpSpPr>
      <p:grpSpPr>
        <a:xfrm>
          <a:off x="0" y="0"/>
          <a:ext cx="0" cy="0"/>
          <a:chOff x="0" y="0"/>
          <a:chExt cx="0" cy="0"/>
        </a:xfrm>
      </p:grpSpPr>
    </p:spTree>
  </p:cSld>
  <p:clrMapOvr>
    <a:masterClrMapping/>
  </p:clrMapOvr>
  <p:transition spd="slow" advTm="0">
    <p:pull/>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4_标题和内容">
    <p:bg>
      <p:bgPr>
        <a:gradFill>
          <a:gsLst>
            <a:gs pos="0">
              <a:srgbClr val="FFFFFF"/>
            </a:gs>
            <a:gs pos="100000">
              <a:srgbClr val="FFFFFF"/>
            </a:gs>
            <a:gs pos="0">
              <a:srgbClr val="FFFFFF"/>
            </a:gs>
          </a:gsLst>
          <a:lin ang="5400000" scaled="1"/>
        </a:gradFill>
        <a:effectLst/>
      </p:bgPr>
    </p:bg>
    <p:spTree>
      <p:nvGrpSpPr>
        <p:cNvPr id="1" name=""/>
        <p:cNvGrpSpPr/>
        <p:nvPr/>
      </p:nvGrpSpPr>
      <p:grpSpPr>
        <a:xfrm>
          <a:off x="0" y="0"/>
          <a:ext cx="0" cy="0"/>
          <a:chOff x="0" y="0"/>
          <a:chExt cx="0" cy="0"/>
        </a:xfrm>
      </p:grpSpPr>
    </p:spTree>
  </p:cSld>
  <p:clrMapOvr>
    <a:masterClrMapping/>
  </p:clrMapOvr>
  <p:transition spd="slow" advTm="0">
    <p:pull/>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标题和内容">
    <p:bg>
      <p:bgPr>
        <a:gradFill>
          <a:gsLst>
            <a:gs pos="0">
              <a:srgbClr val="FFFFFF"/>
            </a:gs>
            <a:gs pos="100000">
              <a:srgbClr val="FFFFFF"/>
            </a:gs>
            <a:gs pos="0">
              <a:srgbClr val="FFFFFF"/>
            </a:gs>
          </a:gsLst>
          <a:lin ang="5400000" scaled="1"/>
        </a:gradFill>
        <a:effectLst/>
      </p:bgPr>
    </p:bg>
    <p:spTree>
      <p:nvGrpSpPr>
        <p:cNvPr id="1" name=""/>
        <p:cNvGrpSpPr/>
        <p:nvPr/>
      </p:nvGrpSpPr>
      <p:grpSpPr>
        <a:xfrm>
          <a:off x="0" y="0"/>
          <a:ext cx="0" cy="0"/>
          <a:chOff x="0" y="0"/>
          <a:chExt cx="0" cy="0"/>
        </a:xfrm>
      </p:grpSpPr>
    </p:spTree>
  </p:cSld>
  <p:clrMapOvr>
    <a:masterClrMapping/>
  </p:clrMapOvr>
  <p:transition spd="slow" advTm="0">
    <p:pull/>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userDrawn="1">
  <p:cSld name="1_自定义版式">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a:t>单击此处编辑母版标题样式</a:t>
            </a:r>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单击此处编辑母版副标题样式</a:t>
            </a:r>
          </a:p>
        </p:txBody>
      </p:sp>
      <p:sp>
        <p:nvSpPr>
          <p:cNvPr id="4" name="日期占位符 3"/>
          <p:cNvSpPr>
            <a:spLocks noGrp="1"/>
          </p:cNvSpPr>
          <p:nvPr>
            <p:ph type="dt" sz="half" idx="10"/>
          </p:nvPr>
        </p:nvSpPr>
        <p:spPr/>
        <p:txBody>
          <a:bodyPr/>
          <a:lstStyle/>
          <a:p>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2AC0328-332F-4998-B0C3-3F1F62CED8DA}" type="slidenum">
              <a:rPr lang="zh-CN" altLang="en-US" smtClean="0"/>
              <a:t>‹#›</a:t>
            </a:fld>
            <a:endParaRPr lang="zh-CN" altLang="en-US"/>
          </a:p>
        </p:txBody>
      </p:sp>
    </p:spTree>
  </p:cSld>
  <p:clrMapOvr>
    <a:masterClrMapping/>
  </p:clrMapOvr>
  <p:transition spd="slow">
    <p:push dir="u"/>
  </p:transition>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mailto:zhangyz@ihep.ac.cn" TargetMode="Externa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1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27.png"/><Relationship Id="rId4" Type="http://schemas.openxmlformats.org/officeDocument/2006/relationships/image" Target="../media/image12.png"/></Relationships>
</file>

<file path=ppt/slides/_rels/slide16.xml.rels><?xml version="1.0" encoding="UTF-8" standalone="yes"?>
<Relationships xmlns="http://schemas.openxmlformats.org/package/2006/relationships"><Relationship Id="rId3" Type="http://schemas.openxmlformats.org/officeDocument/2006/relationships/image" Target="../media/image300.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32.png"/><Relationship Id="rId5" Type="http://schemas.openxmlformats.org/officeDocument/2006/relationships/image" Target="../media/image30.png"/><Relationship Id="rId4" Type="http://schemas.openxmlformats.org/officeDocument/2006/relationships/image" Target="../media/image2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2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hyperlink" Target="https://indico.cern.ch/event/1406633/"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 Id="rId4" Type="http://schemas.openxmlformats.org/officeDocument/2006/relationships/image" Target="../media/image39.png"/></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mailto:zhangyz@ihep.ac.cn" TargetMode="Externa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hyperlink" Target="https://indico.cern.ch/event/1338689/contributions/6010050/"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41.png"/><Relationship Id="rId4" Type="http://schemas.openxmlformats.org/officeDocument/2006/relationships/image" Target="../media/image40.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8.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0" y="3147814"/>
            <a:ext cx="9144000" cy="1995687"/>
            <a:chOff x="0" y="3147814"/>
            <a:chExt cx="9144000" cy="1995687"/>
          </a:xfrm>
        </p:grpSpPr>
        <p:sp>
          <p:nvSpPr>
            <p:cNvPr id="19" name="直角三角形 18"/>
            <p:cNvSpPr/>
            <p:nvPr/>
          </p:nvSpPr>
          <p:spPr>
            <a:xfrm flipH="1">
              <a:off x="3351099" y="3147815"/>
              <a:ext cx="5792901" cy="1995686"/>
            </a:xfrm>
            <a:prstGeom prst="rtTriangle">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cs typeface="+mn-ea"/>
              </a:endParaRPr>
            </a:p>
          </p:txBody>
        </p:sp>
        <p:sp>
          <p:nvSpPr>
            <p:cNvPr id="23" name="直角三角形 22"/>
            <p:cNvSpPr/>
            <p:nvPr/>
          </p:nvSpPr>
          <p:spPr>
            <a:xfrm>
              <a:off x="0" y="3147814"/>
              <a:ext cx="5792901" cy="1995686"/>
            </a:xfrm>
            <a:prstGeom prst="rtTriangle">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cs typeface="+mn-ea"/>
              </a:endParaRPr>
            </a:p>
          </p:txBody>
        </p:sp>
      </p:grpSp>
      <p:sp>
        <p:nvSpPr>
          <p:cNvPr id="24" name="矩形 23"/>
          <p:cNvSpPr/>
          <p:nvPr/>
        </p:nvSpPr>
        <p:spPr>
          <a:xfrm>
            <a:off x="972496" y="1379477"/>
            <a:ext cx="7199007" cy="1077218"/>
          </a:xfrm>
          <a:prstGeom prst="rect">
            <a:avLst/>
          </a:prstGeom>
        </p:spPr>
        <p:txBody>
          <a:bodyPr wrap="square">
            <a:spAutoFit/>
          </a:bodyPr>
          <a:lstStyle/>
          <a:p>
            <a:pPr algn="ctr"/>
            <a:r>
              <a:rPr lang="en-US" altLang="zh-CN" sz="3200" b="1" dirty="0">
                <a:solidFill>
                  <a:schemeClr val="accent1"/>
                </a:solidFill>
                <a:latin typeface="Times New Roman" panose="02020603050405020304" pitchFamily="18" charset="0"/>
                <a:cs typeface="Times New Roman" panose="02020603050405020304" pitchFamily="18" charset="0"/>
              </a:rPr>
              <a:t>Application of TRACCC seeding to the CEPC vertex detector</a:t>
            </a:r>
          </a:p>
        </p:txBody>
      </p:sp>
      <p:sp>
        <p:nvSpPr>
          <p:cNvPr id="20" name="文本框 19"/>
          <p:cNvSpPr txBox="1"/>
          <p:nvPr/>
        </p:nvSpPr>
        <p:spPr>
          <a:xfrm>
            <a:off x="1691680" y="2499742"/>
            <a:ext cx="5760640" cy="2062103"/>
          </a:xfrm>
          <a:prstGeom prst="rect">
            <a:avLst/>
          </a:prstGeom>
          <a:noFill/>
        </p:spPr>
        <p:txBody>
          <a:bodyPr wrap="square" rtlCol="0">
            <a:spAutoFit/>
          </a:bodyPr>
          <a:lstStyle/>
          <a:p>
            <a:pPr algn="ctr"/>
            <a:r>
              <a:rPr lang="en-US" altLang="zh-CN" sz="1600" u="sng" dirty="0" err="1">
                <a:latin typeface="Times New Roman" panose="02020603050405020304" pitchFamily="18" charset="0"/>
                <a:cs typeface="Times New Roman" panose="02020603050405020304" pitchFamily="18" charset="0"/>
              </a:rPr>
              <a:t>YiZhou</a:t>
            </a:r>
            <a:r>
              <a:rPr lang="en-US" altLang="zh-CN" sz="1600" u="sng" dirty="0">
                <a:latin typeface="Times New Roman" panose="02020603050405020304" pitchFamily="18" charset="0"/>
                <a:cs typeface="Times New Roman" panose="02020603050405020304" pitchFamily="18" charset="0"/>
              </a:rPr>
              <a:t> Zhang</a:t>
            </a:r>
            <a:r>
              <a:rPr lang="en-US" altLang="zh-CN" sz="1600" baseline="30000" dirty="0">
                <a:latin typeface="Times New Roman" panose="02020603050405020304" pitchFamily="18" charset="0"/>
                <a:cs typeface="Times New Roman" panose="02020603050405020304" pitchFamily="18" charset="0"/>
              </a:rPr>
              <a:t>1</a:t>
            </a:r>
            <a:r>
              <a:rPr lang="en-US" altLang="zh-CN" sz="1600" dirty="0">
                <a:latin typeface="Times New Roman" panose="02020603050405020304" pitchFamily="18" charset="0"/>
                <a:cs typeface="Times New Roman" panose="02020603050405020304" pitchFamily="18" charset="0"/>
              </a:rPr>
              <a:t>, </a:t>
            </a:r>
            <a:r>
              <a:rPr lang="en-US" altLang="zh-CN" sz="1600" dirty="0" err="1">
                <a:latin typeface="Times New Roman" panose="02020603050405020304" pitchFamily="18" charset="0"/>
                <a:cs typeface="Times New Roman" panose="02020603050405020304" pitchFamily="18" charset="0"/>
              </a:rPr>
              <a:t>WeiDong</a:t>
            </a:r>
            <a:r>
              <a:rPr lang="en-US" altLang="zh-CN" sz="1600" dirty="0">
                <a:latin typeface="Times New Roman" panose="02020603050405020304" pitchFamily="18" charset="0"/>
                <a:cs typeface="Times New Roman" panose="02020603050405020304" pitchFamily="18" charset="0"/>
              </a:rPr>
              <a:t> Li</a:t>
            </a:r>
            <a:r>
              <a:rPr lang="en-US" altLang="zh-CN" sz="1600" baseline="30000" dirty="0">
                <a:latin typeface="Times New Roman" panose="02020603050405020304" pitchFamily="18" charset="0"/>
                <a:cs typeface="Times New Roman" panose="02020603050405020304" pitchFamily="18" charset="0"/>
              </a:rPr>
              <a:t>1</a:t>
            </a:r>
            <a:r>
              <a:rPr lang="en-US" altLang="zh-CN" sz="1600" dirty="0">
                <a:latin typeface="Times New Roman" panose="02020603050405020304" pitchFamily="18" charset="0"/>
                <a:cs typeface="Times New Roman" panose="02020603050405020304" pitchFamily="18" charset="0"/>
              </a:rPr>
              <a:t>,</a:t>
            </a:r>
            <a:r>
              <a:rPr lang="zh-CN" altLang="en-US" sz="1600" dirty="0">
                <a:latin typeface="Times New Roman" panose="02020603050405020304" pitchFamily="18" charset="0"/>
                <a:cs typeface="Times New Roman" panose="02020603050405020304" pitchFamily="18" charset="0"/>
              </a:rPr>
              <a:t> </a:t>
            </a:r>
            <a:r>
              <a:rPr lang="en-US" altLang="zh-CN" sz="1600" dirty="0" err="1">
                <a:latin typeface="Times New Roman" panose="02020603050405020304" pitchFamily="18" charset="0"/>
                <a:cs typeface="Times New Roman" panose="02020603050405020304" pitchFamily="18" charset="0"/>
              </a:rPr>
              <a:t>Xiaocong</a:t>
            </a:r>
            <a:r>
              <a:rPr lang="en-US" altLang="zh-CN" sz="1600" dirty="0">
                <a:latin typeface="Times New Roman" panose="02020603050405020304" pitchFamily="18" charset="0"/>
                <a:cs typeface="Times New Roman" panose="02020603050405020304" pitchFamily="18" charset="0"/>
              </a:rPr>
              <a:t> Ai</a:t>
            </a:r>
            <a:r>
              <a:rPr lang="en-US" altLang="zh-CN" sz="1600" baseline="30000" dirty="0">
                <a:latin typeface="Times New Roman" panose="02020603050405020304" pitchFamily="18" charset="0"/>
                <a:cs typeface="Times New Roman" panose="02020603050405020304" pitchFamily="18" charset="0"/>
              </a:rPr>
              <a:t>2</a:t>
            </a:r>
            <a:r>
              <a:rPr lang="en-US" altLang="zh-CN" sz="1600" dirty="0">
                <a:latin typeface="Times New Roman" panose="02020603050405020304" pitchFamily="18" charset="0"/>
                <a:cs typeface="Times New Roman" panose="02020603050405020304" pitchFamily="18" charset="0"/>
              </a:rPr>
              <a:t>, Tao Lin</a:t>
            </a:r>
            <a:r>
              <a:rPr lang="en-US" altLang="zh-CN" sz="1600" baseline="30000" dirty="0">
                <a:latin typeface="Times New Roman" panose="02020603050405020304" pitchFamily="18" charset="0"/>
                <a:cs typeface="Times New Roman" panose="02020603050405020304" pitchFamily="18" charset="0"/>
              </a:rPr>
              <a:t>1</a:t>
            </a:r>
            <a:endParaRPr lang="en-US" altLang="zh-CN" sz="1600" dirty="0">
              <a:latin typeface="Times New Roman" panose="02020603050405020304" pitchFamily="18" charset="0"/>
              <a:cs typeface="Times New Roman" panose="02020603050405020304" pitchFamily="18" charset="0"/>
            </a:endParaRPr>
          </a:p>
          <a:p>
            <a:pPr algn="ctr"/>
            <a:r>
              <a:rPr lang="en-US" altLang="zh-CN" sz="1600" dirty="0">
                <a:latin typeface="Times New Roman" panose="02020603050405020304" pitchFamily="18" charset="0"/>
                <a:cs typeface="Times New Roman" panose="02020603050405020304" pitchFamily="18" charset="0"/>
                <a:hlinkClick r:id="rId2"/>
              </a:rPr>
              <a:t>zhangyz@ihep.ac.cn</a:t>
            </a:r>
            <a:endParaRPr lang="en-US" altLang="zh-CN" sz="1600" dirty="0">
              <a:latin typeface="Times New Roman" panose="02020603050405020304" pitchFamily="18" charset="0"/>
              <a:cs typeface="Times New Roman" panose="02020603050405020304" pitchFamily="18" charset="0"/>
            </a:endParaRPr>
          </a:p>
          <a:p>
            <a:pPr algn="ctr"/>
            <a:r>
              <a:rPr lang="en-US" altLang="zh-CN" sz="1600" dirty="0">
                <a:latin typeface="Times New Roman" panose="02020603050405020304" pitchFamily="18" charset="0"/>
                <a:cs typeface="Times New Roman" panose="02020603050405020304" pitchFamily="18" charset="0"/>
              </a:rPr>
              <a:t>1. The Institute of High Energy Physics, IHEP, China</a:t>
            </a:r>
          </a:p>
          <a:p>
            <a:pPr algn="ctr"/>
            <a:r>
              <a:rPr lang="en-US" altLang="zh-CN" sz="1600" dirty="0">
                <a:latin typeface="Times New Roman" panose="02020603050405020304" pitchFamily="18" charset="0"/>
                <a:cs typeface="Times New Roman" panose="02020603050405020304" pitchFamily="18" charset="0"/>
              </a:rPr>
              <a:t>2. Zhengzhou University, ZZU, China</a:t>
            </a:r>
          </a:p>
          <a:p>
            <a:pPr algn="ctr"/>
            <a:endParaRPr lang="en-US" altLang="zh-CN" sz="1600" dirty="0">
              <a:latin typeface="Times New Roman" panose="02020603050405020304" pitchFamily="18" charset="0"/>
              <a:cs typeface="Times New Roman" panose="02020603050405020304" pitchFamily="18" charset="0"/>
            </a:endParaRPr>
          </a:p>
          <a:p>
            <a:pPr algn="ctr"/>
            <a:r>
              <a:rPr lang="en-US" altLang="zh-CN" sz="1600" dirty="0">
                <a:latin typeface="Times New Roman" panose="02020603050405020304" pitchFamily="18" charset="0"/>
                <a:cs typeface="Times New Roman" panose="02020603050405020304" pitchFamily="18" charset="0"/>
              </a:rPr>
              <a:t>ACTS Developers Workshop 2024</a:t>
            </a:r>
          </a:p>
          <a:p>
            <a:pPr algn="ctr"/>
            <a:r>
              <a:rPr lang="en-US" altLang="zh-CN" sz="1600" dirty="0">
                <a:latin typeface="Times New Roman" panose="02020603050405020304" pitchFamily="18" charset="0"/>
                <a:cs typeface="Times New Roman" panose="02020603050405020304" pitchFamily="18" charset="0"/>
              </a:rPr>
              <a:t>Vaud, Switzerland</a:t>
            </a:r>
          </a:p>
          <a:p>
            <a:pPr algn="ctr"/>
            <a:r>
              <a:rPr lang="en-US" altLang="zh-CN" sz="1600" dirty="0">
                <a:latin typeface="Times New Roman" panose="02020603050405020304" pitchFamily="18" charset="0"/>
                <a:cs typeface="Times New Roman" panose="02020603050405020304" pitchFamily="18" charset="0"/>
              </a:rPr>
              <a:t>18</a:t>
            </a:r>
            <a:r>
              <a:rPr lang="en-US" altLang="zh-CN" sz="1600" baseline="30000" dirty="0">
                <a:latin typeface="Times New Roman" panose="02020603050405020304" pitchFamily="18" charset="0"/>
                <a:cs typeface="Times New Roman" panose="02020603050405020304" pitchFamily="18" charset="0"/>
              </a:rPr>
              <a:t>th</a:t>
            </a:r>
            <a:r>
              <a:rPr lang="en-US" altLang="zh-CN" sz="1600" dirty="0">
                <a:latin typeface="Times New Roman" panose="02020603050405020304" pitchFamily="18" charset="0"/>
                <a:cs typeface="Times New Roman" panose="02020603050405020304" pitchFamily="18" charset="0"/>
              </a:rPr>
              <a:t> Nov 2024</a:t>
            </a:r>
          </a:p>
        </p:txBody>
      </p:sp>
      <p:pic>
        <p:nvPicPr>
          <p:cNvPr id="4" name="图片 3"/>
          <p:cNvPicPr>
            <a:picLocks noChangeAspect="1"/>
          </p:cNvPicPr>
          <p:nvPr/>
        </p:nvPicPr>
        <p:blipFill>
          <a:blip r:embed="rId3"/>
          <a:stretch>
            <a:fillRect/>
          </a:stretch>
        </p:blipFill>
        <p:spPr>
          <a:xfrm>
            <a:off x="2861868" y="267494"/>
            <a:ext cx="1296144" cy="966752"/>
          </a:xfrm>
          <a:prstGeom prst="rect">
            <a:avLst/>
          </a:prstGeom>
        </p:spPr>
      </p:pic>
      <p:pic>
        <p:nvPicPr>
          <p:cNvPr id="9"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16016" y="262015"/>
            <a:ext cx="1656184" cy="97223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 name="灯片编号占位符 2"/>
          <p:cNvSpPr txBox="1"/>
          <p:nvPr/>
        </p:nvSpPr>
        <p:spPr>
          <a:xfrm>
            <a:off x="8661470" y="30376"/>
            <a:ext cx="432048" cy="235847"/>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FB01F39-3AB9-4E3F-9AE8-8ECED466B5B6}" type="slidenum">
              <a:rPr lang="zh-CN" altLang="en-US" sz="1400" smtClean="0">
                <a:latin typeface="Times New Roman" panose="02020603050405020304" pitchFamily="18" charset="0"/>
                <a:ea typeface="楷体" panose="02010609060101010101" pitchFamily="49" charset="-122"/>
                <a:cs typeface="Times New Roman" panose="02020603050405020304" pitchFamily="18" charset="0"/>
              </a:rPr>
              <a:t>10</a:t>
            </a:fld>
            <a:endParaRPr lang="zh-CN" altLang="en-US" sz="1400" dirty="0">
              <a:latin typeface="Times New Roman" panose="02020603050405020304" pitchFamily="18" charset="0"/>
              <a:ea typeface="楷体" panose="02010609060101010101" pitchFamily="49" charset="-122"/>
              <a:cs typeface="Times New Roman" panose="02020603050405020304" pitchFamily="18" charset="0"/>
            </a:endParaRPr>
          </a:p>
        </p:txBody>
      </p:sp>
      <p:sp>
        <p:nvSpPr>
          <p:cNvPr id="11" name="文本框 10"/>
          <p:cNvSpPr txBox="1"/>
          <p:nvPr/>
        </p:nvSpPr>
        <p:spPr>
          <a:xfrm>
            <a:off x="29864" y="627534"/>
            <a:ext cx="5334224" cy="4338320"/>
          </a:xfrm>
          <a:prstGeom prst="rect">
            <a:avLst/>
          </a:prstGeom>
          <a:noFill/>
        </p:spPr>
        <p:txBody>
          <a:bodyPr wrap="square">
            <a:spAutoFit/>
          </a:bodyPr>
          <a:lstStyle>
            <a:defPPr>
              <a:defRPr lang="zh-CN"/>
            </a:defPPr>
            <a:lvl1pPr>
              <a:defRPr sz="1600" b="0" i="0">
                <a:solidFill>
                  <a:srgbClr val="0070C0"/>
                </a:solidFill>
                <a:effectLst/>
                <a:latin typeface="Times New Roman" panose="02020603050405020304" pitchFamily="18" charset="0"/>
                <a:cs typeface="Times New Roman" panose="02020603050405020304" pitchFamily="18" charset="0"/>
              </a:defRPr>
            </a:lvl1pPr>
          </a:lstStyle>
          <a:p>
            <a:r>
              <a:rPr lang="en-US" altLang="zh-CN" sz="1800" dirty="0">
                <a:latin typeface="Arial" panose="020B0604020202020204" pitchFamily="34" charset="0"/>
                <a:cs typeface="Arial" panose="020B0604020202020204" pitchFamily="34" charset="0"/>
              </a:rPr>
              <a:t>Geometry are prepared using various ACTS tools</a:t>
            </a:r>
          </a:p>
          <a:p>
            <a:pPr marL="342900" indent="-342900">
              <a:buFont typeface="+mj-lt"/>
              <a:buAutoNum type="arabicPeriod"/>
            </a:pPr>
            <a:endParaRPr lang="en-US" altLang="zh-CN" dirty="0">
              <a:latin typeface="Arial" panose="020B0604020202020204" pitchFamily="34" charset="0"/>
              <a:cs typeface="Arial" panose="020B0604020202020204" pitchFamily="34" charset="0"/>
            </a:endParaRPr>
          </a:p>
          <a:p>
            <a:pPr marL="342900" indent="-342900">
              <a:buFont typeface="+mj-lt"/>
              <a:buAutoNum type="arabicPeriod"/>
            </a:pPr>
            <a:r>
              <a:rPr lang="en-US" altLang="zh-CN" dirty="0">
                <a:solidFill>
                  <a:schemeClr val="tx1"/>
                </a:solidFill>
                <a:latin typeface="Arial" panose="020B0604020202020204" pitchFamily="34" charset="0"/>
                <a:cs typeface="Arial" panose="020B0604020202020204" pitchFamily="34" charset="0"/>
              </a:rPr>
              <a:t>Convert the CEPC VTX geometry file (in DD4hep format) to TG</a:t>
            </a:r>
            <a:r>
              <a:rPr lang="en-US" altLang="zh-CN" dirty="0" err="1">
                <a:solidFill>
                  <a:schemeClr val="tx1"/>
                </a:solidFill>
                <a:latin typeface="Arial" panose="020B0604020202020204" pitchFamily="34" charset="0"/>
                <a:cs typeface="Arial" panose="020B0604020202020204" pitchFamily="34" charset="0"/>
              </a:rPr>
              <a:t>eo</a:t>
            </a:r>
            <a:r>
              <a:rPr lang="en-US" altLang="zh-CN" dirty="0">
                <a:solidFill>
                  <a:schemeClr val="tx1"/>
                </a:solidFill>
                <a:latin typeface="Arial" panose="020B0604020202020204" pitchFamily="34" charset="0"/>
                <a:cs typeface="Arial" panose="020B0604020202020204" pitchFamily="34" charset="0"/>
              </a:rPr>
              <a:t> format</a:t>
            </a:r>
          </a:p>
          <a:p>
            <a:pPr marL="342900" indent="-342900">
              <a:buFont typeface="+mj-lt"/>
              <a:buAutoNum type="arabicPeriod"/>
            </a:pPr>
            <a:endParaRPr lang="en-US" altLang="zh-CN" dirty="0">
              <a:solidFill>
                <a:schemeClr val="tx1"/>
              </a:solidFill>
              <a:latin typeface="Arial" panose="020B0604020202020204" pitchFamily="34" charset="0"/>
              <a:cs typeface="Arial" panose="020B0604020202020204" pitchFamily="34" charset="0"/>
            </a:endParaRPr>
          </a:p>
          <a:p>
            <a:pPr marL="342900" indent="-342900">
              <a:buFont typeface="+mj-lt"/>
              <a:buAutoNum type="arabicPeriod"/>
            </a:pPr>
            <a:r>
              <a:rPr lang="en-US" altLang="zh-CN" dirty="0">
                <a:solidFill>
                  <a:schemeClr val="tx1"/>
                </a:solidFill>
                <a:latin typeface="Arial" panose="020B0604020202020204" pitchFamily="34" charset="0"/>
                <a:cs typeface="Arial" panose="020B0604020202020204" pitchFamily="34" charset="0"/>
              </a:rPr>
              <a:t>The geometry file is translated into Acts::Surface objects using Acts::</a:t>
            </a:r>
            <a:r>
              <a:rPr lang="en-US" altLang="zh-CN" dirty="0" err="1">
                <a:solidFill>
                  <a:schemeClr val="tx1"/>
                </a:solidFill>
                <a:latin typeface="Arial" panose="020B0604020202020204" pitchFamily="34" charset="0"/>
                <a:cs typeface="Arial" panose="020B0604020202020204" pitchFamily="34" charset="0"/>
              </a:rPr>
              <a:t>TGeoLayerBuilder</a:t>
            </a:r>
            <a:r>
              <a:rPr lang="en-US" altLang="zh-CN" dirty="0">
                <a:solidFill>
                  <a:schemeClr val="tx1"/>
                </a:solidFill>
                <a:latin typeface="Arial" panose="020B0604020202020204" pitchFamily="34" charset="0"/>
                <a:cs typeface="Arial" panose="020B0604020202020204" pitchFamily="34" charset="0"/>
              </a:rPr>
              <a:t>, and is exported to a </a:t>
            </a:r>
            <a:r>
              <a:rPr lang="en-US" altLang="zh-CN" dirty="0">
                <a:solidFill>
                  <a:srgbClr val="7030A0"/>
                </a:solidFill>
                <a:latin typeface="Arial" panose="020B0604020202020204" pitchFamily="34" charset="0"/>
                <a:cs typeface="Arial" panose="020B0604020202020204" pitchFamily="34" charset="0"/>
              </a:rPr>
              <a:t>detector file </a:t>
            </a:r>
            <a:r>
              <a:rPr lang="en-US" altLang="zh-CN" dirty="0">
                <a:solidFill>
                  <a:schemeClr val="tx1"/>
                </a:solidFill>
                <a:latin typeface="Arial" panose="020B0604020202020204" pitchFamily="34" charset="0"/>
                <a:cs typeface="Arial" panose="020B0604020202020204" pitchFamily="34" charset="0"/>
              </a:rPr>
              <a:t>by Acts::</a:t>
            </a:r>
            <a:r>
              <a:rPr lang="en-US" altLang="zh-CN" dirty="0" err="1">
                <a:solidFill>
                  <a:schemeClr val="tx1"/>
                </a:solidFill>
                <a:latin typeface="Arial" panose="020B0604020202020204" pitchFamily="34" charset="0"/>
                <a:cs typeface="Arial" panose="020B0604020202020204" pitchFamily="34" charset="0"/>
              </a:rPr>
              <a:t>CsvTrackingGeometryWriter</a:t>
            </a:r>
            <a:r>
              <a:rPr lang="en-US" altLang="zh-CN" dirty="0">
                <a:solidFill>
                  <a:schemeClr val="tx1"/>
                </a:solidFill>
                <a:latin typeface="Arial" panose="020B0604020202020204" pitchFamily="34" charset="0"/>
                <a:cs typeface="Arial" panose="020B0604020202020204" pitchFamily="34" charset="0"/>
              </a:rPr>
              <a:t>.</a:t>
            </a:r>
          </a:p>
          <a:p>
            <a:pPr marL="342900" indent="-342900">
              <a:buFont typeface="+mj-lt"/>
              <a:buAutoNum type="arabicPeriod"/>
            </a:pPr>
            <a:endParaRPr lang="en-US" altLang="zh-CN" dirty="0">
              <a:solidFill>
                <a:schemeClr val="tx1"/>
              </a:solidFill>
              <a:latin typeface="Arial" panose="020B0604020202020204" pitchFamily="34" charset="0"/>
              <a:cs typeface="Arial" panose="020B0604020202020204" pitchFamily="34" charset="0"/>
            </a:endParaRPr>
          </a:p>
          <a:p>
            <a:pPr marL="342900" indent="-342900">
              <a:buFont typeface="+mj-lt"/>
              <a:buAutoNum type="arabicPeriod"/>
            </a:pPr>
            <a:r>
              <a:rPr lang="en-US" altLang="zh-CN" dirty="0">
                <a:solidFill>
                  <a:schemeClr val="tx1"/>
                </a:solidFill>
                <a:latin typeface="Arial" panose="020B0604020202020204" pitchFamily="34" charset="0"/>
                <a:cs typeface="Arial" panose="020B0604020202020204" pitchFamily="34" charset="0"/>
              </a:rPr>
              <a:t>A </a:t>
            </a:r>
            <a:r>
              <a:rPr lang="en-US" altLang="zh-CN" dirty="0">
                <a:solidFill>
                  <a:srgbClr val="7030A0"/>
                </a:solidFill>
                <a:latin typeface="Arial" panose="020B0604020202020204" pitchFamily="34" charset="0"/>
                <a:cs typeface="Arial" panose="020B0604020202020204" pitchFamily="34" charset="0"/>
              </a:rPr>
              <a:t>digitization config </a:t>
            </a:r>
            <a:r>
              <a:rPr lang="en-US" altLang="zh-CN" dirty="0">
                <a:solidFill>
                  <a:schemeClr val="tx1"/>
                </a:solidFill>
                <a:latin typeface="Arial" panose="020B0604020202020204" pitchFamily="34" charset="0"/>
                <a:cs typeface="Arial" panose="020B0604020202020204" pitchFamily="34" charset="0"/>
              </a:rPr>
              <a:t>file is written to provide the segmentation information of each surface. </a:t>
            </a:r>
          </a:p>
          <a:p>
            <a:pPr marL="342900" indent="-342900">
              <a:buFont typeface="+mj-lt"/>
              <a:buAutoNum type="arabicPeriod"/>
            </a:pPr>
            <a:endParaRPr lang="en-US" altLang="zh-CN" dirty="0">
              <a:latin typeface="Arial" panose="020B0604020202020204" pitchFamily="34" charset="0"/>
              <a:cs typeface="Arial" panose="020B0604020202020204" pitchFamily="34" charset="0"/>
            </a:endParaRPr>
          </a:p>
          <a:p>
            <a:r>
              <a:rPr lang="en-US" altLang="zh-CN" sz="1800" dirty="0">
                <a:latin typeface="Arial" panose="020B0604020202020204" pitchFamily="34" charset="0"/>
                <a:cs typeface="Arial" panose="020B0604020202020204" pitchFamily="34" charset="0"/>
              </a:rPr>
              <a:t>Verification:</a:t>
            </a:r>
          </a:p>
          <a:p>
            <a:r>
              <a:rPr lang="en-US" altLang="zh-CN" dirty="0">
                <a:solidFill>
                  <a:schemeClr val="tx1"/>
                </a:solidFill>
                <a:latin typeface="Arial" panose="020B0604020202020204" pitchFamily="34" charset="0"/>
                <a:cs typeface="Arial" panose="020B0604020202020204" pitchFamily="34" charset="0"/>
              </a:rPr>
              <a:t>Use Fast ATLAS Track Simulation (FATRAS) &amp; ACTS’ digitization tool to produce full simulation information and generate cells.</a:t>
            </a:r>
          </a:p>
        </p:txBody>
      </p:sp>
      <p:sp>
        <p:nvSpPr>
          <p:cNvPr id="18" name="椭圆 17"/>
          <p:cNvSpPr/>
          <p:nvPr/>
        </p:nvSpPr>
        <p:spPr>
          <a:xfrm>
            <a:off x="126146" y="53471"/>
            <a:ext cx="527950" cy="52795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773-CAI978" panose="020B0402020204020303" pitchFamily="34" charset="0"/>
                <a:ea typeface="方正黑体简体" panose="02010601030101010101" pitchFamily="2" charset="-122"/>
              </a:rPr>
              <a:t>3</a:t>
            </a:r>
            <a:endParaRPr lang="zh-CN" altLang="en-US" sz="2400" dirty="0">
              <a:latin typeface="773-CAI978" panose="020B0402020204020303" pitchFamily="34" charset="0"/>
              <a:ea typeface="方正黑体简体" panose="02010601030101010101" pitchFamily="2" charset="-122"/>
            </a:endParaRPr>
          </a:p>
        </p:txBody>
      </p:sp>
      <p:sp>
        <p:nvSpPr>
          <p:cNvPr id="21" name="矩形 20"/>
          <p:cNvSpPr/>
          <p:nvPr/>
        </p:nvSpPr>
        <p:spPr>
          <a:xfrm>
            <a:off x="827138" y="138901"/>
            <a:ext cx="2225674" cy="369332"/>
          </a:xfrm>
          <a:prstGeom prst="rect">
            <a:avLst/>
          </a:prstGeom>
        </p:spPr>
        <p:txBody>
          <a:bodyPr wrap="none">
            <a:spAutoFit/>
          </a:bodyPr>
          <a:lstStyle/>
          <a:p>
            <a:r>
              <a:rPr lang="en-US" altLang="zh-CN" dirty="0">
                <a:solidFill>
                  <a:schemeClr val="accent1"/>
                </a:solidFill>
                <a:latin typeface="+mn-ea"/>
              </a:rPr>
              <a:t>Geometry &amp; EDM</a:t>
            </a:r>
          </a:p>
        </p:txBody>
      </p:sp>
      <p:sp>
        <p:nvSpPr>
          <p:cNvPr id="24" name="文本框 23"/>
          <p:cNvSpPr txBox="1"/>
          <p:nvPr/>
        </p:nvSpPr>
        <p:spPr>
          <a:xfrm>
            <a:off x="4471441" y="102326"/>
            <a:ext cx="2936389" cy="369332"/>
          </a:xfrm>
          <a:prstGeom prst="rect">
            <a:avLst/>
          </a:prstGeom>
          <a:noFill/>
        </p:spPr>
        <p:txBody>
          <a:bodyPr wrap="square">
            <a:spAutoFit/>
          </a:bodyPr>
          <a:lstStyle/>
          <a:p>
            <a:r>
              <a:rPr lang="en-US" altLang="zh-CN" sz="1800" b="1" i="0" dirty="0">
                <a:solidFill>
                  <a:srgbClr val="0070C0"/>
                </a:solidFill>
                <a:effectLst/>
                <a:latin typeface="等线" panose="02010600030101010101" pitchFamily="2" charset="-122"/>
                <a:ea typeface="等线" panose="02010600030101010101" pitchFamily="2" charset="-122"/>
                <a:cs typeface="Times New Roman" panose="02020603050405020304" pitchFamily="18" charset="0"/>
              </a:rPr>
              <a:t>Geometry conversion </a:t>
            </a:r>
          </a:p>
        </p:txBody>
      </p:sp>
      <p:pic>
        <p:nvPicPr>
          <p:cNvPr id="26" name="图片 25"/>
          <p:cNvPicPr/>
          <p:nvPr/>
        </p:nvPicPr>
        <p:blipFill>
          <a:blip r:embed="rId2">
            <a:extLst>
              <a:ext uri="{28A0092B-C50C-407E-A947-70E740481C1C}">
                <a14:useLocalDpi xmlns:a14="http://schemas.microsoft.com/office/drawing/2010/main" val="0"/>
              </a:ext>
            </a:extLst>
          </a:blip>
          <a:stretch>
            <a:fillRect/>
          </a:stretch>
        </p:blipFill>
        <p:spPr>
          <a:xfrm>
            <a:off x="7064618" y="2646327"/>
            <a:ext cx="2160000" cy="2160000"/>
          </a:xfrm>
          <a:prstGeom prst="rect">
            <a:avLst/>
          </a:prstGeom>
        </p:spPr>
      </p:pic>
      <p:sp>
        <p:nvSpPr>
          <p:cNvPr id="27" name="文本框 26"/>
          <p:cNvSpPr txBox="1"/>
          <p:nvPr/>
        </p:nvSpPr>
        <p:spPr>
          <a:xfrm>
            <a:off x="5472641" y="4329732"/>
            <a:ext cx="1388522" cy="253916"/>
          </a:xfrm>
          <a:prstGeom prst="rect">
            <a:avLst/>
          </a:prstGeom>
          <a:noFill/>
        </p:spPr>
        <p:txBody>
          <a:bodyPr wrap="none" rtlCol="0">
            <a:spAutoFit/>
          </a:bodyPr>
          <a:lstStyle/>
          <a:p>
            <a:r>
              <a:rPr lang="en-US" altLang="zh-CN" sz="1050" dirty="0">
                <a:latin typeface="Times New Roman" panose="02020603050405020304" pitchFamily="18" charset="0"/>
                <a:cs typeface="Times New Roman" panose="02020603050405020304" pitchFamily="18" charset="0"/>
              </a:rPr>
              <a:t>Gid of </a:t>
            </a:r>
            <a:r>
              <a:rPr lang="en-US" altLang="zh-CN" sz="1050" dirty="0" err="1">
                <a:latin typeface="Times New Roman" panose="02020603050405020304" pitchFamily="18" charset="0"/>
                <a:cs typeface="Times New Roman" panose="02020603050405020304" pitchFamily="18" charset="0"/>
              </a:rPr>
              <a:t>fatras</a:t>
            </a:r>
            <a:r>
              <a:rPr lang="en-US" altLang="zh-CN" sz="1050" dirty="0">
                <a:latin typeface="Times New Roman" panose="02020603050405020304" pitchFamily="18" charset="0"/>
                <a:cs typeface="Times New Roman" panose="02020603050405020304" pitchFamily="18" charset="0"/>
              </a:rPr>
              <a:t> of ACTS</a:t>
            </a:r>
            <a:endParaRPr lang="zh-CN" altLang="en-US" sz="1050" dirty="0">
              <a:latin typeface="Times New Roman" panose="02020603050405020304" pitchFamily="18" charset="0"/>
              <a:cs typeface="Times New Roman" panose="02020603050405020304" pitchFamily="18" charset="0"/>
            </a:endParaRPr>
          </a:p>
        </p:txBody>
      </p:sp>
      <p:pic>
        <p:nvPicPr>
          <p:cNvPr id="28" name="图片 2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999148" y="2770392"/>
            <a:ext cx="2082978" cy="1562233"/>
          </a:xfrm>
          <a:prstGeom prst="rect">
            <a:avLst/>
          </a:prstGeom>
        </p:spPr>
      </p:pic>
      <p:pic>
        <p:nvPicPr>
          <p:cNvPr id="3" name="图片 2"/>
          <p:cNvPicPr>
            <a:picLocks noChangeAspect="1"/>
          </p:cNvPicPr>
          <p:nvPr/>
        </p:nvPicPr>
        <p:blipFill>
          <a:blip r:embed="rId4"/>
          <a:stretch>
            <a:fillRect/>
          </a:stretch>
        </p:blipFill>
        <p:spPr>
          <a:xfrm>
            <a:off x="5148869" y="444969"/>
            <a:ext cx="3965267" cy="2201358"/>
          </a:xfrm>
          <a:prstGeom prst="rect">
            <a:avLst/>
          </a:prstGeom>
        </p:spPr>
      </p:pic>
      <p:sp>
        <p:nvSpPr>
          <p:cNvPr id="29" name="文本框 28"/>
          <p:cNvSpPr txBox="1"/>
          <p:nvPr/>
        </p:nvSpPr>
        <p:spPr>
          <a:xfrm>
            <a:off x="7452320" y="4803998"/>
            <a:ext cx="1459054" cy="253916"/>
          </a:xfrm>
          <a:prstGeom prst="rect">
            <a:avLst/>
          </a:prstGeom>
          <a:noFill/>
        </p:spPr>
        <p:txBody>
          <a:bodyPr wrap="none" rtlCol="0">
            <a:spAutoFit/>
          </a:bodyPr>
          <a:lstStyle/>
          <a:p>
            <a:r>
              <a:rPr lang="en-US" altLang="zh-CN" sz="1050" dirty="0">
                <a:latin typeface="Times New Roman" panose="02020603050405020304" pitchFamily="18" charset="0"/>
                <a:cs typeface="Times New Roman" panose="02020603050405020304" pitchFamily="18" charset="0"/>
              </a:rPr>
              <a:t>X-Y projection of VTX</a:t>
            </a:r>
            <a:endParaRPr lang="zh-CN" altLang="en-US" sz="1050" dirty="0">
              <a:latin typeface="Times New Roman" panose="02020603050405020304" pitchFamily="18" charset="0"/>
              <a:cs typeface="Times New Roman" panose="02020603050405020304" pitchFamily="18" charset="0"/>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 name="灯片编号占位符 2"/>
          <p:cNvSpPr txBox="1"/>
          <p:nvPr/>
        </p:nvSpPr>
        <p:spPr>
          <a:xfrm>
            <a:off x="8661470" y="30376"/>
            <a:ext cx="432048" cy="235847"/>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FB01F39-3AB9-4E3F-9AE8-8ECED466B5B6}" type="slidenum">
              <a:rPr lang="zh-CN" altLang="en-US" sz="1400" smtClean="0">
                <a:latin typeface="Times New Roman" panose="02020603050405020304" pitchFamily="18" charset="0"/>
                <a:ea typeface="楷体" panose="02010609060101010101" pitchFamily="49" charset="-122"/>
                <a:cs typeface="Times New Roman" panose="02020603050405020304" pitchFamily="18" charset="0"/>
              </a:rPr>
              <a:t>11</a:t>
            </a:fld>
            <a:endParaRPr lang="zh-CN" altLang="en-US" sz="1400" dirty="0">
              <a:latin typeface="Times New Roman" panose="02020603050405020304" pitchFamily="18" charset="0"/>
              <a:ea typeface="楷体" panose="02010609060101010101" pitchFamily="49" charset="-122"/>
              <a:cs typeface="Times New Roman" panose="02020603050405020304" pitchFamily="18" charset="0"/>
            </a:endParaRPr>
          </a:p>
        </p:txBody>
      </p:sp>
      <p:sp>
        <p:nvSpPr>
          <p:cNvPr id="11" name="文本框 10"/>
          <p:cNvSpPr txBox="1"/>
          <p:nvPr/>
        </p:nvSpPr>
        <p:spPr>
          <a:xfrm>
            <a:off x="0" y="562603"/>
            <a:ext cx="5919142" cy="860425"/>
          </a:xfrm>
          <a:prstGeom prst="rect">
            <a:avLst/>
          </a:prstGeom>
          <a:noFill/>
        </p:spPr>
        <p:txBody>
          <a:bodyPr wrap="square">
            <a:spAutoFit/>
          </a:bodyPr>
          <a:lstStyle>
            <a:defPPr>
              <a:defRPr lang="zh-CN"/>
            </a:defPPr>
            <a:lvl1pPr>
              <a:defRPr sz="1600" b="0" i="0">
                <a:solidFill>
                  <a:srgbClr val="0070C0"/>
                </a:solidFill>
                <a:effectLst/>
                <a:latin typeface="Times New Roman" panose="02020603050405020304" pitchFamily="18" charset="0"/>
                <a:cs typeface="Times New Roman" panose="02020603050405020304" pitchFamily="18" charset="0"/>
              </a:defRPr>
            </a:lvl1pPr>
          </a:lstStyle>
          <a:p>
            <a:r>
              <a:rPr lang="en-US" altLang="zh-CN" sz="1800" dirty="0">
                <a:latin typeface="Arial" panose="020B0604020202020204" pitchFamily="34" charset="0"/>
                <a:cs typeface="Arial" panose="020B0604020202020204" pitchFamily="34" charset="0"/>
              </a:rPr>
              <a:t>Cell ID conversion between EDM4hep &amp; TRACCC</a:t>
            </a:r>
          </a:p>
          <a:p>
            <a:pPr marL="171450" indent="-171450">
              <a:buFont typeface="Arial" panose="020B0604020202020204" pitchFamily="34" charset="0"/>
              <a:buChar char="•"/>
            </a:pPr>
            <a:r>
              <a:rPr lang="en-US" altLang="zh-CN" dirty="0">
                <a:solidFill>
                  <a:schemeClr val="tx1"/>
                </a:solidFill>
                <a:latin typeface="Arial" panose="020B0604020202020204" pitchFamily="34" charset="0"/>
                <a:cs typeface="Arial" panose="020B0604020202020204" pitchFamily="34" charset="0"/>
              </a:rPr>
              <a:t>CEPCSW cell id needs to be converted into the TRACCC gid to retrieve correct geometry</a:t>
            </a:r>
          </a:p>
        </p:txBody>
      </p:sp>
      <p:sp>
        <p:nvSpPr>
          <p:cNvPr id="9" name="文本框 8"/>
          <p:cNvSpPr txBox="1"/>
          <p:nvPr/>
        </p:nvSpPr>
        <p:spPr>
          <a:xfrm>
            <a:off x="35745" y="1421590"/>
            <a:ext cx="5406900" cy="1661993"/>
          </a:xfrm>
          <a:prstGeom prst="rect">
            <a:avLst/>
          </a:prstGeom>
          <a:noFill/>
        </p:spPr>
        <p:txBody>
          <a:bodyPr wrap="square">
            <a:spAutoFit/>
          </a:bodyPr>
          <a:lstStyle>
            <a:defPPr>
              <a:defRPr lang="zh-CN"/>
            </a:defPPr>
            <a:lvl1pPr>
              <a:defRPr sz="1600" b="0" i="0">
                <a:solidFill>
                  <a:srgbClr val="0070C0"/>
                </a:solidFill>
                <a:effectLst/>
                <a:latin typeface="Times New Roman" panose="02020603050405020304" pitchFamily="18" charset="0"/>
                <a:cs typeface="Times New Roman" panose="02020603050405020304" pitchFamily="18" charset="0"/>
              </a:defRPr>
            </a:lvl1pPr>
          </a:lstStyle>
          <a:p>
            <a:r>
              <a:rPr lang="en-US" altLang="zh-CN" sz="1800" dirty="0">
                <a:latin typeface="Arial" panose="020B0604020202020204" pitchFamily="34" charset="0"/>
                <a:cs typeface="Arial" panose="020B0604020202020204" pitchFamily="34" charset="0"/>
              </a:rPr>
              <a:t>CEPCSW cell id:</a:t>
            </a:r>
          </a:p>
          <a:p>
            <a:r>
              <a:rPr lang="en-US" altLang="zh-CN" sz="1400" dirty="0">
                <a:solidFill>
                  <a:schemeClr val="tx1"/>
                </a:solidFill>
                <a:latin typeface="Arial" panose="020B0604020202020204" pitchFamily="34" charset="0"/>
                <a:cs typeface="Arial" panose="020B0604020202020204" pitchFamily="34" charset="0"/>
              </a:rPr>
              <a:t>Layer: {0,1,2,3,4,5}    </a:t>
            </a:r>
            <a:r>
              <a:rPr lang="en-US" altLang="zh-CN" sz="1400" dirty="0">
                <a:solidFill>
                  <a:srgbClr val="7030A0"/>
                </a:solidFill>
                <a:latin typeface="Arial" panose="020B0604020202020204" pitchFamily="34" charset="0"/>
                <a:cs typeface="Arial" panose="020B0604020202020204" pitchFamily="34" charset="0"/>
              </a:rPr>
              <a:t># Indicate 6 layers from inside to outside</a:t>
            </a:r>
          </a:p>
          <a:p>
            <a:r>
              <a:rPr lang="en-US" altLang="zh-CN" sz="1400" dirty="0">
                <a:solidFill>
                  <a:schemeClr val="tx1"/>
                </a:solidFill>
                <a:latin typeface="Arial" panose="020B0604020202020204" pitchFamily="34" charset="0"/>
                <a:cs typeface="Arial" panose="020B0604020202020204" pitchFamily="34" charset="0"/>
              </a:rPr>
              <a:t>Module: {  L0: 0-9, L1: 0-9, L2: 0-10, L3: 0-10, L4: 0-16, L5: 0-16}</a:t>
            </a:r>
          </a:p>
          <a:p>
            <a:r>
              <a:rPr lang="en-US" altLang="zh-CN" sz="1400" dirty="0">
                <a:solidFill>
                  <a:srgbClr val="7030A0"/>
                </a:solidFill>
                <a:latin typeface="Arial" panose="020B0604020202020204" pitchFamily="34" charset="0"/>
                <a:cs typeface="Arial" panose="020B0604020202020204" pitchFamily="34" charset="0"/>
              </a:rPr>
              <a:t># Indicate ladders in the φ direction</a:t>
            </a:r>
          </a:p>
          <a:p>
            <a:r>
              <a:rPr lang="en-US" altLang="zh-CN" sz="1400" dirty="0">
                <a:solidFill>
                  <a:schemeClr val="tx1"/>
                </a:solidFill>
                <a:latin typeface="Arial" panose="020B0604020202020204" pitchFamily="34" charset="0"/>
                <a:cs typeface="Arial" panose="020B0604020202020204" pitchFamily="34" charset="0"/>
              </a:rPr>
              <a:t>Sensor: 0</a:t>
            </a:r>
          </a:p>
          <a:p>
            <a:r>
              <a:rPr lang="en-US" altLang="zh-CN" sz="1400" dirty="0" err="1">
                <a:solidFill>
                  <a:schemeClr val="tx1"/>
                </a:solidFill>
                <a:latin typeface="Arial" panose="020B0604020202020204" pitchFamily="34" charset="0"/>
                <a:cs typeface="Arial" panose="020B0604020202020204" pitchFamily="34" charset="0"/>
              </a:rPr>
              <a:t>Barrelside</a:t>
            </a:r>
            <a:r>
              <a:rPr lang="en-US" altLang="zh-CN" sz="1400" dirty="0">
                <a:solidFill>
                  <a:schemeClr val="tx1"/>
                </a:solidFill>
                <a:latin typeface="Arial" panose="020B0604020202020204" pitchFamily="34" charset="0"/>
                <a:cs typeface="Arial" panose="020B0604020202020204" pitchFamily="34" charset="0"/>
              </a:rPr>
              <a:t>: 1 for z &gt; 0 else -1</a:t>
            </a:r>
          </a:p>
          <a:p>
            <a:r>
              <a:rPr lang="en-US" altLang="zh-CN" sz="1400" dirty="0">
                <a:solidFill>
                  <a:srgbClr val="7030A0"/>
                </a:solidFill>
                <a:latin typeface="Arial" panose="020B0604020202020204" pitchFamily="34" charset="0"/>
                <a:cs typeface="Arial" panose="020B0604020202020204" pitchFamily="34" charset="0"/>
              </a:rPr>
              <a:t># one ladders has 2 sensors separated by z</a:t>
            </a:r>
          </a:p>
        </p:txBody>
      </p:sp>
      <p:sp>
        <p:nvSpPr>
          <p:cNvPr id="13" name="文本框 12"/>
          <p:cNvSpPr txBox="1"/>
          <p:nvPr/>
        </p:nvSpPr>
        <p:spPr>
          <a:xfrm>
            <a:off x="45132" y="3148499"/>
            <a:ext cx="5894504" cy="1877437"/>
          </a:xfrm>
          <a:prstGeom prst="rect">
            <a:avLst/>
          </a:prstGeom>
          <a:noFill/>
        </p:spPr>
        <p:txBody>
          <a:bodyPr wrap="square">
            <a:spAutoFit/>
          </a:bodyPr>
          <a:lstStyle>
            <a:defPPr>
              <a:defRPr lang="zh-CN"/>
            </a:defPPr>
            <a:lvl1pPr>
              <a:defRPr sz="1600" b="0" i="0">
                <a:solidFill>
                  <a:srgbClr val="0070C0"/>
                </a:solidFill>
                <a:effectLst/>
                <a:latin typeface="Times New Roman" panose="02020603050405020304" pitchFamily="18" charset="0"/>
                <a:cs typeface="Times New Roman" panose="02020603050405020304" pitchFamily="18" charset="0"/>
              </a:defRPr>
            </a:lvl1pPr>
          </a:lstStyle>
          <a:p>
            <a:r>
              <a:rPr lang="en-US" altLang="zh-CN" sz="1800" dirty="0">
                <a:latin typeface="Arial" panose="020B0604020202020204" pitchFamily="34" charset="0"/>
                <a:cs typeface="Arial" panose="020B0604020202020204" pitchFamily="34" charset="0"/>
              </a:rPr>
              <a:t>TRACCC gid:</a:t>
            </a:r>
          </a:p>
          <a:p>
            <a:r>
              <a:rPr lang="en-US" altLang="zh-CN" sz="1400" dirty="0">
                <a:solidFill>
                  <a:schemeClr val="tx1"/>
                </a:solidFill>
                <a:latin typeface="Arial" panose="020B0604020202020204" pitchFamily="34" charset="0"/>
                <a:cs typeface="Arial" panose="020B0604020202020204" pitchFamily="34" charset="0"/>
              </a:rPr>
              <a:t>Volume: {3}</a:t>
            </a:r>
            <a:endParaRPr lang="zh-CN" altLang="en-US" sz="1400" dirty="0">
              <a:solidFill>
                <a:schemeClr val="tx1"/>
              </a:solidFill>
              <a:latin typeface="Arial" panose="020B0604020202020204" pitchFamily="34" charset="0"/>
              <a:cs typeface="Arial" panose="020B0604020202020204" pitchFamily="34" charset="0"/>
            </a:endParaRPr>
          </a:p>
          <a:p>
            <a:r>
              <a:rPr lang="en-US" altLang="zh-CN" sz="1400" dirty="0">
                <a:solidFill>
                  <a:schemeClr val="tx1"/>
                </a:solidFill>
                <a:latin typeface="Arial" panose="020B0604020202020204" pitchFamily="34" charset="0"/>
                <a:cs typeface="Arial" panose="020B0604020202020204" pitchFamily="34" charset="0"/>
              </a:rPr>
              <a:t>Boundary: 0</a:t>
            </a:r>
          </a:p>
          <a:p>
            <a:r>
              <a:rPr lang="en-US" altLang="zh-CN" sz="1400" dirty="0">
                <a:solidFill>
                  <a:schemeClr val="tx1"/>
                </a:solidFill>
                <a:latin typeface="Arial" panose="020B0604020202020204" pitchFamily="34" charset="0"/>
                <a:cs typeface="Arial" panose="020B0604020202020204" pitchFamily="34" charset="0"/>
              </a:rPr>
              <a:t>Layer: {2, 4, 6} </a:t>
            </a:r>
            <a:r>
              <a:rPr lang="en-US" altLang="zh-CN" sz="1400" dirty="0">
                <a:solidFill>
                  <a:srgbClr val="7030A0"/>
                </a:solidFill>
                <a:latin typeface="Arial" panose="020B0604020202020204" pitchFamily="34" charset="0"/>
                <a:cs typeface="Arial" panose="020B0604020202020204" pitchFamily="34" charset="0"/>
              </a:rPr>
              <a:t># adjacent layers are treated as the same layers</a:t>
            </a:r>
          </a:p>
          <a:p>
            <a:r>
              <a:rPr lang="en-US" altLang="zh-CN" sz="1400" dirty="0">
                <a:solidFill>
                  <a:schemeClr val="tx1"/>
                </a:solidFill>
                <a:latin typeface="Arial" panose="020B0604020202020204" pitchFamily="34" charset="0"/>
                <a:cs typeface="Arial" panose="020B0604020202020204" pitchFamily="34" charset="0"/>
              </a:rPr>
              <a:t>Approach: 0</a:t>
            </a:r>
          </a:p>
          <a:p>
            <a:r>
              <a:rPr lang="en-US" altLang="zh-CN" sz="1400" dirty="0">
                <a:solidFill>
                  <a:schemeClr val="tx1"/>
                </a:solidFill>
                <a:latin typeface="Arial" panose="020B0604020202020204" pitchFamily="34" charset="0"/>
                <a:cs typeface="Arial" panose="020B0604020202020204" pitchFamily="34" charset="0"/>
              </a:rPr>
              <a:t>Sensitive: {L2: 1-40, L4: 1-44, L6:1-68}</a:t>
            </a:r>
          </a:p>
          <a:p>
            <a:r>
              <a:rPr lang="en-US" altLang="zh-CN" sz="1400" dirty="0">
                <a:solidFill>
                  <a:srgbClr val="7030A0"/>
                </a:solidFill>
                <a:latin typeface="Arial" panose="020B0604020202020204" pitchFamily="34" charset="0"/>
                <a:cs typeface="Arial" panose="020B0604020202020204" pitchFamily="34" charset="0"/>
              </a:rPr>
              <a:t>The sensitive counts from z&gt;0 to z&lt;0, then counts in </a:t>
            </a:r>
            <a:r>
              <a:rPr lang="el-GR" altLang="zh-CN" sz="1400" dirty="0">
                <a:solidFill>
                  <a:srgbClr val="7030A0"/>
                </a:solidFill>
                <a:latin typeface="Arial" panose="020B0604020202020204" pitchFamily="34" charset="0"/>
                <a:cs typeface="Arial" panose="020B0604020202020204" pitchFamily="34" charset="0"/>
              </a:rPr>
              <a:t>φ </a:t>
            </a:r>
            <a:r>
              <a:rPr lang="en-US" altLang="zh-CN" sz="1400" dirty="0">
                <a:solidFill>
                  <a:srgbClr val="7030A0"/>
                </a:solidFill>
                <a:latin typeface="Arial" panose="020B0604020202020204" pitchFamily="34" charset="0"/>
                <a:cs typeface="Arial" panose="020B0604020202020204" pitchFamily="34" charset="0"/>
              </a:rPr>
              <a:t>direction (the order is same to CEPC), and then counts from inner to outer layers.</a:t>
            </a:r>
          </a:p>
        </p:txBody>
      </p:sp>
      <p:pic>
        <p:nvPicPr>
          <p:cNvPr id="14" name="图片 13"/>
          <p:cNvPicPr>
            <a:picLocks noChangeAspect="1"/>
          </p:cNvPicPr>
          <p:nvPr/>
        </p:nvPicPr>
        <p:blipFill rotWithShape="1">
          <a:blip r:embed="rId2" cstate="print">
            <a:extLst>
              <a:ext uri="{28A0092B-C50C-407E-A947-70E740481C1C}">
                <a14:useLocalDpi xmlns:a14="http://schemas.microsoft.com/office/drawing/2010/main" val="0"/>
              </a:ext>
            </a:extLst>
          </a:blip>
          <a:srcRect t="11630"/>
          <a:stretch>
            <a:fillRect/>
          </a:stretch>
        </p:blipFill>
        <p:spPr>
          <a:xfrm>
            <a:off x="4051547" y="2559641"/>
            <a:ext cx="1727676" cy="792384"/>
          </a:xfrm>
          <a:prstGeom prst="rect">
            <a:avLst/>
          </a:prstGeom>
        </p:spPr>
      </p:pic>
      <p:sp>
        <p:nvSpPr>
          <p:cNvPr id="17" name="文本框 16"/>
          <p:cNvSpPr txBox="1"/>
          <p:nvPr/>
        </p:nvSpPr>
        <p:spPr>
          <a:xfrm>
            <a:off x="4138916" y="3385862"/>
            <a:ext cx="1623008" cy="276999"/>
          </a:xfrm>
          <a:prstGeom prst="rect">
            <a:avLst/>
          </a:prstGeom>
          <a:noFill/>
        </p:spPr>
        <p:txBody>
          <a:bodyPr wrap="none" rtlCol="0">
            <a:spAutoFit/>
          </a:bodyPr>
          <a:lstStyle/>
          <a:p>
            <a:r>
              <a:rPr lang="en-US" altLang="zh-CN" sz="1200" dirty="0">
                <a:latin typeface="Times New Roman" panose="02020603050405020304" pitchFamily="18" charset="0"/>
                <a:cs typeface="Times New Roman" panose="02020603050405020304" pitchFamily="18" charset="0"/>
              </a:rPr>
              <a:t>Converter for VXD gid</a:t>
            </a:r>
          </a:p>
        </p:txBody>
      </p:sp>
      <p:sp>
        <p:nvSpPr>
          <p:cNvPr id="19" name="文本框 18"/>
          <p:cNvSpPr txBox="1"/>
          <p:nvPr/>
        </p:nvSpPr>
        <p:spPr>
          <a:xfrm>
            <a:off x="6049042" y="471658"/>
            <a:ext cx="3157997" cy="1876425"/>
          </a:xfrm>
          <a:prstGeom prst="rect">
            <a:avLst/>
          </a:prstGeom>
          <a:noFill/>
        </p:spPr>
        <p:txBody>
          <a:bodyPr wrap="square">
            <a:spAutoFit/>
          </a:bodyPr>
          <a:lstStyle>
            <a:defPPr>
              <a:defRPr lang="zh-CN"/>
            </a:defPPr>
            <a:lvl1pPr>
              <a:defRPr sz="1600" b="0" i="0">
                <a:solidFill>
                  <a:srgbClr val="0070C0"/>
                </a:solidFill>
                <a:effectLst/>
                <a:latin typeface="Times New Roman" panose="02020603050405020304" pitchFamily="18" charset="0"/>
                <a:cs typeface="Times New Roman" panose="02020603050405020304" pitchFamily="18" charset="0"/>
              </a:defRPr>
            </a:lvl1pPr>
          </a:lstStyle>
          <a:p>
            <a:r>
              <a:rPr lang="en-US" altLang="zh-CN" sz="1800" dirty="0">
                <a:latin typeface="Arial" panose="020B0604020202020204" pitchFamily="34" charset="0"/>
                <a:cs typeface="Arial" panose="020B0604020202020204" pitchFamily="34" charset="0"/>
              </a:rPr>
              <a:t>Cells local position:</a:t>
            </a:r>
          </a:p>
          <a:p>
            <a:r>
              <a:rPr lang="en-US" altLang="zh-CN" sz="1400" dirty="0">
                <a:solidFill>
                  <a:schemeClr val="tx1"/>
                </a:solidFill>
                <a:latin typeface="Arial" panose="020B0604020202020204" pitchFamily="34" charset="0"/>
                <a:cs typeface="Arial" panose="020B0604020202020204" pitchFamily="34" charset="0"/>
              </a:rPr>
              <a:t>CEPCSW:</a:t>
            </a:r>
          </a:p>
          <a:p>
            <a:pPr marL="285750" indent="-285750">
              <a:buFont typeface="Arial" panose="020B0604020202020204" pitchFamily="34" charset="0"/>
              <a:buChar char="•"/>
            </a:pPr>
            <a:r>
              <a:rPr lang="en-US" altLang="zh-CN" sz="1400" dirty="0">
                <a:solidFill>
                  <a:schemeClr val="tx1"/>
                </a:solidFill>
                <a:latin typeface="Arial" panose="020B0604020202020204" pitchFamily="34" charset="0"/>
                <a:cs typeface="Arial" panose="020B0604020202020204" pitchFamily="34" charset="0"/>
              </a:rPr>
              <a:t>take </a:t>
            </a:r>
            <a:r>
              <a:rPr lang="en-US" altLang="zh-CN" sz="1400" dirty="0">
                <a:solidFill>
                  <a:srgbClr val="7030A0"/>
                </a:solidFill>
                <a:latin typeface="Arial" panose="020B0604020202020204" pitchFamily="34" charset="0"/>
                <a:cs typeface="Arial" panose="020B0604020202020204" pitchFamily="34" charset="0"/>
              </a:rPr>
              <a:t>center</a:t>
            </a:r>
            <a:r>
              <a:rPr lang="en-US" altLang="zh-CN" sz="1400" dirty="0">
                <a:solidFill>
                  <a:schemeClr val="tx1"/>
                </a:solidFill>
                <a:latin typeface="Arial" panose="020B0604020202020204" pitchFamily="34" charset="0"/>
                <a:cs typeface="Arial" panose="020B0604020202020204" pitchFamily="34" charset="0"/>
              </a:rPr>
              <a:t> point as the origin</a:t>
            </a:r>
          </a:p>
          <a:p>
            <a:r>
              <a:rPr lang="en-US" altLang="zh-CN" sz="1400" dirty="0">
                <a:solidFill>
                  <a:schemeClr val="tx1"/>
                </a:solidFill>
                <a:latin typeface="Arial" panose="020B0604020202020204" pitchFamily="34" charset="0"/>
                <a:cs typeface="Arial" panose="020B0604020202020204" pitchFamily="34" charset="0"/>
              </a:rPr>
              <a:t>TRACCC</a:t>
            </a:r>
          </a:p>
          <a:p>
            <a:pPr marL="285750" indent="-285750">
              <a:buFont typeface="Arial" panose="020B0604020202020204" pitchFamily="34" charset="0"/>
              <a:buChar char="•"/>
            </a:pPr>
            <a:r>
              <a:rPr lang="en-US" altLang="zh-CN" sz="1400" dirty="0">
                <a:solidFill>
                  <a:schemeClr val="tx1"/>
                </a:solidFill>
                <a:latin typeface="Arial" panose="020B0604020202020204" pitchFamily="34" charset="0"/>
                <a:cs typeface="Arial" panose="020B0604020202020204" pitchFamily="34" charset="0"/>
              </a:rPr>
              <a:t>use the </a:t>
            </a:r>
            <a:r>
              <a:rPr lang="en-US" altLang="zh-CN" sz="1400" dirty="0">
                <a:solidFill>
                  <a:srgbClr val="7030A0"/>
                </a:solidFill>
                <a:latin typeface="Arial" panose="020B0604020202020204" pitchFamily="34" charset="0"/>
                <a:cs typeface="Arial" panose="020B0604020202020204" pitchFamily="34" charset="0"/>
              </a:rPr>
              <a:t>lower left </a:t>
            </a:r>
            <a:r>
              <a:rPr lang="en-US" altLang="zh-CN" sz="1400" dirty="0">
                <a:solidFill>
                  <a:schemeClr val="tx1"/>
                </a:solidFill>
                <a:latin typeface="Arial" panose="020B0604020202020204" pitchFamily="34" charset="0"/>
                <a:cs typeface="Arial" panose="020B0604020202020204" pitchFamily="34" charset="0"/>
              </a:rPr>
              <a:t>corner as the origin.</a:t>
            </a:r>
          </a:p>
          <a:p>
            <a:r>
              <a:rPr lang="en-US" altLang="zh-CN" sz="1400" dirty="0">
                <a:solidFill>
                  <a:schemeClr val="tx1"/>
                </a:solidFill>
                <a:latin typeface="Arial" panose="020B0604020202020204" pitchFamily="34" charset="0"/>
                <a:cs typeface="Arial" panose="020B0604020202020204" pitchFamily="34" charset="0"/>
              </a:rPr>
              <a:t>So</a:t>
            </a:r>
            <a:r>
              <a:rPr lang="zh-CN" altLang="en-US" sz="1400" dirty="0">
                <a:solidFill>
                  <a:schemeClr val="tx1"/>
                </a:solidFill>
                <a:latin typeface="Arial" panose="020B0604020202020204" pitchFamily="34" charset="0"/>
                <a:cs typeface="Arial" panose="020B0604020202020204" pitchFamily="34" charset="0"/>
              </a:rPr>
              <a:t> </a:t>
            </a:r>
            <a:r>
              <a:rPr lang="en-US" altLang="zh-CN" sz="1400" dirty="0">
                <a:solidFill>
                  <a:schemeClr val="tx1"/>
                </a:solidFill>
                <a:latin typeface="Arial" panose="020B0604020202020204" pitchFamily="34" charset="0"/>
                <a:cs typeface="Arial" panose="020B0604020202020204" pitchFamily="34" charset="0"/>
              </a:rPr>
              <a:t>the</a:t>
            </a:r>
            <a:r>
              <a:rPr lang="zh-CN" altLang="en-US" sz="1400" dirty="0">
                <a:solidFill>
                  <a:schemeClr val="tx1"/>
                </a:solidFill>
                <a:latin typeface="Arial" panose="020B0604020202020204" pitchFamily="34" charset="0"/>
                <a:cs typeface="Arial" panose="020B0604020202020204" pitchFamily="34" charset="0"/>
              </a:rPr>
              <a:t> </a:t>
            </a:r>
            <a:r>
              <a:rPr lang="en-US" altLang="zh-CN" sz="1400" dirty="0">
                <a:solidFill>
                  <a:schemeClr val="tx1"/>
                </a:solidFill>
                <a:latin typeface="Arial" panose="020B0604020202020204" pitchFamily="34" charset="0"/>
                <a:cs typeface="Arial" panose="020B0604020202020204" pitchFamily="34" charset="0"/>
              </a:rPr>
              <a:t>cells’ local</a:t>
            </a:r>
            <a:r>
              <a:rPr lang="zh-CN" altLang="en-US" sz="1400" dirty="0">
                <a:solidFill>
                  <a:schemeClr val="tx1"/>
                </a:solidFill>
                <a:latin typeface="Arial" panose="020B0604020202020204" pitchFamily="34" charset="0"/>
                <a:cs typeface="Arial" panose="020B0604020202020204" pitchFamily="34" charset="0"/>
              </a:rPr>
              <a:t> </a:t>
            </a:r>
            <a:r>
              <a:rPr lang="en-US" altLang="zh-CN" sz="1400" dirty="0">
                <a:solidFill>
                  <a:schemeClr val="tx1"/>
                </a:solidFill>
                <a:latin typeface="Arial" panose="020B0604020202020204" pitchFamily="34" charset="0"/>
                <a:cs typeface="Arial" panose="020B0604020202020204" pitchFamily="34" charset="0"/>
              </a:rPr>
              <a:t>coordinates need to be modified.</a:t>
            </a:r>
            <a:endParaRPr lang="en-US" altLang="zh-CN" sz="1400" dirty="0">
              <a:solidFill>
                <a:srgbClr val="7030A0"/>
              </a:solidFill>
              <a:latin typeface="Arial" panose="020B0604020202020204" pitchFamily="34" charset="0"/>
              <a:cs typeface="Arial" panose="020B0604020202020204" pitchFamily="34" charset="0"/>
            </a:endParaRPr>
          </a:p>
        </p:txBody>
      </p:sp>
      <p:sp>
        <p:nvSpPr>
          <p:cNvPr id="20" name="文本框 19"/>
          <p:cNvSpPr txBox="1"/>
          <p:nvPr/>
        </p:nvSpPr>
        <p:spPr>
          <a:xfrm>
            <a:off x="5877876" y="4294408"/>
            <a:ext cx="3449835" cy="460375"/>
          </a:xfrm>
          <a:prstGeom prst="rect">
            <a:avLst/>
          </a:prstGeom>
          <a:noFill/>
        </p:spPr>
        <p:txBody>
          <a:bodyPr wrap="square">
            <a:spAutoFit/>
          </a:bodyPr>
          <a:lstStyle>
            <a:defPPr>
              <a:defRPr lang="zh-CN"/>
            </a:defPPr>
            <a:lvl1pPr>
              <a:defRPr sz="1400">
                <a:solidFill>
                  <a:srgbClr val="1E70B1"/>
                </a:solidFill>
                <a:latin typeface="Times New Roman" panose="02020603050405020304" pitchFamily="18" charset="0"/>
                <a:cs typeface="Times New Roman" panose="02020603050405020304" pitchFamily="18" charset="0"/>
              </a:defRPr>
            </a:lvl1pPr>
          </a:lstStyle>
          <a:p>
            <a:pPr algn="ctr"/>
            <a:r>
              <a:rPr lang="en-US" altLang="zh-CN" sz="1200" dirty="0"/>
              <a:t>Adjust the local coordinates</a:t>
            </a:r>
          </a:p>
          <a:p>
            <a:pPr algn="ctr"/>
            <a:r>
              <a:rPr lang="en-US" altLang="zh-CN" sz="1200" dirty="0"/>
              <a:t>for the difference between CEPCSW &amp; TRACCC</a:t>
            </a:r>
          </a:p>
        </p:txBody>
      </p:sp>
      <p:pic>
        <p:nvPicPr>
          <p:cNvPr id="7" name="图片 6"/>
          <p:cNvPicPr>
            <a:picLocks noChangeAspect="1"/>
          </p:cNvPicPr>
          <p:nvPr/>
        </p:nvPicPr>
        <p:blipFill>
          <a:blip r:embed="rId3"/>
          <a:stretch>
            <a:fillRect/>
          </a:stretch>
        </p:blipFill>
        <p:spPr>
          <a:xfrm>
            <a:off x="6468460" y="2660500"/>
            <a:ext cx="2413424" cy="1623226"/>
          </a:xfrm>
          <a:prstGeom prst="rect">
            <a:avLst/>
          </a:prstGeom>
        </p:spPr>
      </p:pic>
      <p:sp>
        <p:nvSpPr>
          <p:cNvPr id="18" name="椭圆 17"/>
          <p:cNvSpPr/>
          <p:nvPr/>
        </p:nvSpPr>
        <p:spPr>
          <a:xfrm>
            <a:off x="126146" y="53471"/>
            <a:ext cx="527950" cy="52795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773-CAI978" panose="020B0402020204020303" pitchFamily="34" charset="0"/>
                <a:ea typeface="方正黑体简体" panose="02010601030101010101" pitchFamily="2" charset="-122"/>
              </a:rPr>
              <a:t>3</a:t>
            </a:r>
            <a:endParaRPr lang="zh-CN" altLang="en-US" sz="2400" dirty="0">
              <a:latin typeface="773-CAI978" panose="020B0402020204020303" pitchFamily="34" charset="0"/>
              <a:ea typeface="方正黑体简体" panose="02010601030101010101" pitchFamily="2" charset="-122"/>
            </a:endParaRPr>
          </a:p>
        </p:txBody>
      </p:sp>
      <p:sp>
        <p:nvSpPr>
          <p:cNvPr id="21" name="矩形 20"/>
          <p:cNvSpPr/>
          <p:nvPr/>
        </p:nvSpPr>
        <p:spPr>
          <a:xfrm>
            <a:off x="827138" y="138901"/>
            <a:ext cx="2225674" cy="369332"/>
          </a:xfrm>
          <a:prstGeom prst="rect">
            <a:avLst/>
          </a:prstGeom>
        </p:spPr>
        <p:txBody>
          <a:bodyPr wrap="none">
            <a:spAutoFit/>
          </a:bodyPr>
          <a:lstStyle/>
          <a:p>
            <a:r>
              <a:rPr lang="en-US" altLang="zh-CN" dirty="0">
                <a:solidFill>
                  <a:schemeClr val="accent1"/>
                </a:solidFill>
                <a:latin typeface="+mn-ea"/>
              </a:rPr>
              <a:t>Geometry &amp; EDM</a:t>
            </a:r>
          </a:p>
        </p:txBody>
      </p:sp>
      <p:sp>
        <p:nvSpPr>
          <p:cNvPr id="2" name="箭头: 下 1"/>
          <p:cNvSpPr/>
          <p:nvPr/>
        </p:nvSpPr>
        <p:spPr>
          <a:xfrm>
            <a:off x="3543256" y="2715766"/>
            <a:ext cx="432048" cy="872248"/>
          </a:xfrm>
          <a:prstGeom prst="downArrow">
            <a:avLst/>
          </a:prstGeom>
          <a:solidFill>
            <a:srgbClr val="C00000"/>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cs typeface="+mn-ea"/>
            </a:endParaRPr>
          </a:p>
        </p:txBody>
      </p:sp>
      <p:sp>
        <p:nvSpPr>
          <p:cNvPr id="22" name="箭头: 下 21"/>
          <p:cNvSpPr/>
          <p:nvPr/>
        </p:nvSpPr>
        <p:spPr>
          <a:xfrm>
            <a:off x="7416561" y="2075075"/>
            <a:ext cx="432048" cy="568682"/>
          </a:xfrm>
          <a:prstGeom prst="downArrow">
            <a:avLst/>
          </a:prstGeom>
          <a:solidFill>
            <a:srgbClr val="C00000"/>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cs typeface="+mn-ea"/>
            </a:endParaRPr>
          </a:p>
        </p:txBody>
      </p:sp>
      <p:cxnSp>
        <p:nvCxnSpPr>
          <p:cNvPr id="4" name="直接连接符 3"/>
          <p:cNvCxnSpPr/>
          <p:nvPr/>
        </p:nvCxnSpPr>
        <p:spPr>
          <a:xfrm>
            <a:off x="5971469" y="581421"/>
            <a:ext cx="516" cy="4366593"/>
          </a:xfrm>
          <a:prstGeom prst="line">
            <a:avLst/>
          </a:prstGeom>
        </p:spPr>
        <p:style>
          <a:lnRef idx="1">
            <a:schemeClr val="accent1"/>
          </a:lnRef>
          <a:fillRef idx="0">
            <a:schemeClr val="accent1"/>
          </a:fillRef>
          <a:effectRef idx="0">
            <a:schemeClr val="accent1"/>
          </a:effectRef>
          <a:fontRef idx="minor">
            <a:schemeClr val="tx1"/>
          </a:fontRef>
        </p:style>
      </p:cxnSp>
      <p:sp>
        <p:nvSpPr>
          <p:cNvPr id="24" name="文本框 23"/>
          <p:cNvSpPr txBox="1"/>
          <p:nvPr/>
        </p:nvSpPr>
        <p:spPr>
          <a:xfrm>
            <a:off x="4471441" y="102326"/>
            <a:ext cx="2936389" cy="369332"/>
          </a:xfrm>
          <a:prstGeom prst="rect">
            <a:avLst/>
          </a:prstGeom>
          <a:noFill/>
        </p:spPr>
        <p:txBody>
          <a:bodyPr wrap="square">
            <a:spAutoFit/>
          </a:bodyPr>
          <a:lstStyle/>
          <a:p>
            <a:r>
              <a:rPr lang="en-US" altLang="zh-CN" sz="1800" b="1" i="0" dirty="0">
                <a:solidFill>
                  <a:srgbClr val="0070C0"/>
                </a:solidFill>
                <a:effectLst/>
                <a:latin typeface="等线" panose="02010600030101010101" pitchFamily="2" charset="-122"/>
                <a:ea typeface="等线" panose="02010600030101010101" pitchFamily="2" charset="-122"/>
                <a:cs typeface="Times New Roman" panose="02020603050405020304" pitchFamily="18" charset="0"/>
              </a:rPr>
              <a:t>Data model conversion </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 name="灯片编号占位符 2"/>
          <p:cNvSpPr txBox="1"/>
          <p:nvPr/>
        </p:nvSpPr>
        <p:spPr>
          <a:xfrm>
            <a:off x="8661470" y="30376"/>
            <a:ext cx="432048" cy="235847"/>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FB01F39-3AB9-4E3F-9AE8-8ECED466B5B6}" type="slidenum">
              <a:rPr lang="zh-CN" altLang="en-US" sz="1400" smtClean="0">
                <a:latin typeface="Times New Roman" panose="02020603050405020304" pitchFamily="18" charset="0"/>
                <a:ea typeface="楷体" panose="02010609060101010101" pitchFamily="49" charset="-122"/>
                <a:cs typeface="Times New Roman" panose="02020603050405020304" pitchFamily="18" charset="0"/>
              </a:rPr>
              <a:t>12</a:t>
            </a:fld>
            <a:endParaRPr lang="zh-CN" altLang="en-US" sz="1400" dirty="0">
              <a:latin typeface="Times New Roman" panose="02020603050405020304" pitchFamily="18" charset="0"/>
              <a:ea typeface="楷体" panose="02010609060101010101" pitchFamily="49" charset="-122"/>
              <a:cs typeface="Times New Roman" panose="02020603050405020304" pitchFamily="18" charset="0"/>
            </a:endParaRPr>
          </a:p>
        </p:txBody>
      </p:sp>
      <p:sp>
        <p:nvSpPr>
          <p:cNvPr id="18" name="文本框 17"/>
          <p:cNvSpPr txBox="1"/>
          <p:nvPr/>
        </p:nvSpPr>
        <p:spPr>
          <a:xfrm>
            <a:off x="-13364" y="705082"/>
            <a:ext cx="4896544" cy="2092881"/>
          </a:xfrm>
          <a:prstGeom prst="rect">
            <a:avLst/>
          </a:prstGeom>
          <a:noFill/>
        </p:spPr>
        <p:txBody>
          <a:bodyPr wrap="square">
            <a:spAutoFit/>
          </a:bodyPr>
          <a:lstStyle/>
          <a:p>
            <a:r>
              <a:rPr lang="en-US" altLang="zh-CN" dirty="0">
                <a:solidFill>
                  <a:srgbClr val="1E70B1"/>
                </a:solidFill>
                <a:latin typeface="Arial" panose="020B0604020202020204" pitchFamily="34" charset="0"/>
                <a:cs typeface="Arial" panose="020B0604020202020204" pitchFamily="34" charset="0"/>
              </a:rPr>
              <a:t>Common memory for EDM4hep &amp; </a:t>
            </a:r>
            <a:r>
              <a:rPr lang="en-US" altLang="zh-CN" dirty="0" err="1">
                <a:solidFill>
                  <a:srgbClr val="1E70B1"/>
                </a:solidFill>
                <a:latin typeface="Arial" panose="020B0604020202020204" pitchFamily="34" charset="0"/>
                <a:cs typeface="Arial" panose="020B0604020202020204" pitchFamily="34" charset="0"/>
              </a:rPr>
              <a:t>VecMem</a:t>
            </a:r>
            <a:r>
              <a:rPr lang="en-US" altLang="zh-CN" dirty="0">
                <a:solidFill>
                  <a:srgbClr val="1E70B1"/>
                </a:solidFill>
                <a:latin typeface="Arial" panose="020B0604020202020204" pitchFamily="34" charset="0"/>
                <a:cs typeface="Arial" panose="020B0604020202020204" pitchFamily="34" charset="0"/>
              </a:rPr>
              <a:t> </a:t>
            </a:r>
          </a:p>
          <a:p>
            <a:r>
              <a:rPr lang="en-US" altLang="zh-CN" sz="1600" dirty="0">
                <a:latin typeface="Arial" panose="020B0604020202020204" pitchFamily="34" charset="0"/>
                <a:cs typeface="Arial" panose="020B0604020202020204" pitchFamily="34" charset="0"/>
              </a:rPr>
              <a:t>We want TRACCC to use hits data from EDM4hep </a:t>
            </a:r>
            <a:r>
              <a:rPr lang="en-US" altLang="zh-CN" sz="1600" dirty="0">
                <a:solidFill>
                  <a:srgbClr val="7030A0"/>
                </a:solidFill>
                <a:latin typeface="Arial" panose="020B0604020202020204" pitchFamily="34" charset="0"/>
                <a:cs typeface="Arial" panose="020B0604020202020204" pitchFamily="34" charset="0"/>
              </a:rPr>
              <a:t>directly </a:t>
            </a:r>
            <a:r>
              <a:rPr lang="en-US" altLang="zh-CN" sz="1600" dirty="0">
                <a:latin typeface="Arial" panose="020B0604020202020204" pitchFamily="34" charset="0"/>
                <a:cs typeface="Arial" panose="020B0604020202020204" pitchFamily="34" charset="0"/>
              </a:rPr>
              <a:t>!!</a:t>
            </a:r>
          </a:p>
          <a:p>
            <a:pPr marL="285750" indent="-285750">
              <a:buFont typeface="Arial" panose="020B0604020202020204" pitchFamily="34" charset="0"/>
              <a:buChar char="•"/>
            </a:pPr>
            <a:r>
              <a:rPr lang="en-US" altLang="zh-CN" sz="1600" dirty="0">
                <a:latin typeface="Arial" panose="020B0604020202020204" pitchFamily="34" charset="0"/>
                <a:cs typeface="Arial" panose="020B0604020202020204" pitchFamily="34" charset="0"/>
              </a:rPr>
              <a:t>TRACCC uses </a:t>
            </a:r>
            <a:r>
              <a:rPr lang="en-US" altLang="zh-CN" sz="1600" dirty="0" err="1">
                <a:solidFill>
                  <a:srgbClr val="7030A0"/>
                </a:solidFill>
                <a:latin typeface="Arial" panose="020B0604020202020204" pitchFamily="34" charset="0"/>
                <a:cs typeface="Arial" panose="020B0604020202020204" pitchFamily="34" charset="0"/>
              </a:rPr>
              <a:t>VecMem</a:t>
            </a:r>
            <a:r>
              <a:rPr lang="en-US" altLang="zh-CN" sz="1600" dirty="0">
                <a:latin typeface="Arial" panose="020B0604020202020204" pitchFamily="34" charset="0"/>
                <a:cs typeface="Arial" panose="020B0604020202020204" pitchFamily="34" charset="0"/>
              </a:rPr>
              <a:t> as the </a:t>
            </a:r>
            <a:r>
              <a:rPr lang="en-US" altLang="zh-CN" sz="1600" dirty="0" err="1">
                <a:latin typeface="Arial" panose="020B0604020202020204" pitchFamily="34" charset="0"/>
                <a:cs typeface="Arial" panose="020B0604020202020204" pitchFamily="34" charset="0"/>
              </a:rPr>
              <a:t>vectorised</a:t>
            </a:r>
            <a:r>
              <a:rPr lang="en-US" altLang="zh-CN" sz="1600" dirty="0">
                <a:latin typeface="Arial" panose="020B0604020202020204" pitchFamily="34" charset="0"/>
                <a:cs typeface="Arial" panose="020B0604020202020204" pitchFamily="34" charset="0"/>
              </a:rPr>
              <a:t> data model across multiple device types.</a:t>
            </a:r>
          </a:p>
          <a:p>
            <a:pPr marL="285750" indent="-285750">
              <a:buFont typeface="Arial" panose="020B0604020202020204" pitchFamily="34" charset="0"/>
              <a:buChar char="•"/>
            </a:pPr>
            <a:r>
              <a:rPr lang="en-US" altLang="zh-CN" sz="1600" dirty="0">
                <a:latin typeface="Arial" panose="020B0604020202020204" pitchFamily="34" charset="0"/>
                <a:cs typeface="Arial" panose="020B0604020202020204" pitchFamily="34" charset="0"/>
              </a:rPr>
              <a:t>EDM4hep and </a:t>
            </a:r>
            <a:r>
              <a:rPr lang="en-US" altLang="zh-CN" sz="1600" dirty="0" err="1">
                <a:latin typeface="Arial" panose="020B0604020202020204" pitchFamily="34" charset="0"/>
                <a:cs typeface="Arial" panose="020B0604020202020204" pitchFamily="34" charset="0"/>
              </a:rPr>
              <a:t>VecMem</a:t>
            </a:r>
            <a:r>
              <a:rPr lang="en-US" altLang="zh-CN" sz="1600" dirty="0">
                <a:latin typeface="Arial" panose="020B0604020202020204" pitchFamily="34" charset="0"/>
                <a:cs typeface="Arial" panose="020B0604020202020204" pitchFamily="34" charset="0"/>
              </a:rPr>
              <a:t> may use the same storage format (</a:t>
            </a:r>
            <a:r>
              <a:rPr lang="en-US" altLang="zh-CN" sz="1600" dirty="0">
                <a:solidFill>
                  <a:srgbClr val="7030A0"/>
                </a:solidFill>
                <a:latin typeface="Arial" panose="020B0604020202020204" pitchFamily="34" charset="0"/>
                <a:cs typeface="Arial" panose="020B0604020202020204" pitchFamily="34" charset="0"/>
              </a:rPr>
              <a:t>std::</a:t>
            </a:r>
            <a:r>
              <a:rPr lang="en-US" altLang="zh-CN" sz="1600" dirty="0" err="1">
                <a:solidFill>
                  <a:srgbClr val="7030A0"/>
                </a:solidFill>
                <a:latin typeface="Arial" panose="020B0604020202020204" pitchFamily="34" charset="0"/>
                <a:cs typeface="Arial" panose="020B0604020202020204" pitchFamily="34" charset="0"/>
              </a:rPr>
              <a:t>pmr</a:t>
            </a:r>
            <a:r>
              <a:rPr lang="en-US" altLang="zh-CN" sz="1600" dirty="0">
                <a:solidFill>
                  <a:srgbClr val="7030A0"/>
                </a:solidFill>
                <a:latin typeface="Arial" panose="020B0604020202020204" pitchFamily="34" charset="0"/>
                <a:cs typeface="Arial" panose="020B0604020202020204" pitchFamily="34" charset="0"/>
              </a:rPr>
              <a:t>::vector</a:t>
            </a:r>
            <a:r>
              <a:rPr lang="en-US" altLang="zh-CN" sz="1600" dirty="0">
                <a:latin typeface="Arial" panose="020B0604020202020204" pitchFamily="34" charset="0"/>
                <a:cs typeface="Arial" panose="020B0604020202020204" pitchFamily="34" charset="0"/>
              </a:rPr>
              <a:t>), so TRACCC can directly use the hit data with no data-copy.</a:t>
            </a:r>
          </a:p>
        </p:txBody>
      </p:sp>
      <p:pic>
        <p:nvPicPr>
          <p:cNvPr id="21" name="图片 20"/>
          <p:cNvPicPr>
            <a:picLocks noChangeAspect="1"/>
          </p:cNvPicPr>
          <p:nvPr/>
        </p:nvPicPr>
        <p:blipFill>
          <a:blip r:embed="rId2"/>
          <a:stretch>
            <a:fillRect/>
          </a:stretch>
        </p:blipFill>
        <p:spPr>
          <a:xfrm>
            <a:off x="4790991" y="324263"/>
            <a:ext cx="4080092" cy="2001710"/>
          </a:xfrm>
          <a:prstGeom prst="rect">
            <a:avLst/>
          </a:prstGeom>
        </p:spPr>
      </p:pic>
      <p:pic>
        <p:nvPicPr>
          <p:cNvPr id="22" name="图片 21"/>
          <p:cNvPicPr>
            <a:picLocks noChangeAspect="1"/>
          </p:cNvPicPr>
          <p:nvPr/>
        </p:nvPicPr>
        <p:blipFill>
          <a:blip r:embed="rId3"/>
          <a:stretch>
            <a:fillRect/>
          </a:stretch>
        </p:blipFill>
        <p:spPr>
          <a:xfrm>
            <a:off x="64467" y="3279704"/>
            <a:ext cx="1667469" cy="1550296"/>
          </a:xfrm>
          <a:prstGeom prst="rect">
            <a:avLst/>
          </a:prstGeom>
        </p:spPr>
      </p:pic>
      <p:pic>
        <p:nvPicPr>
          <p:cNvPr id="24" name="图片 23"/>
          <p:cNvPicPr>
            <a:picLocks noChangeAspect="1"/>
          </p:cNvPicPr>
          <p:nvPr/>
        </p:nvPicPr>
        <p:blipFill>
          <a:blip r:embed="rId4"/>
          <a:stretch>
            <a:fillRect/>
          </a:stretch>
        </p:blipFill>
        <p:spPr>
          <a:xfrm>
            <a:off x="1867902" y="3442492"/>
            <a:ext cx="3528392" cy="259514"/>
          </a:xfrm>
          <a:prstGeom prst="rect">
            <a:avLst/>
          </a:prstGeom>
        </p:spPr>
      </p:pic>
      <p:pic>
        <p:nvPicPr>
          <p:cNvPr id="25" name="图片 24"/>
          <p:cNvPicPr>
            <a:picLocks noChangeAspect="1"/>
          </p:cNvPicPr>
          <p:nvPr/>
        </p:nvPicPr>
        <p:blipFill>
          <a:blip r:embed="rId5"/>
          <a:stretch>
            <a:fillRect/>
          </a:stretch>
        </p:blipFill>
        <p:spPr>
          <a:xfrm>
            <a:off x="1867902" y="3961045"/>
            <a:ext cx="2923089" cy="261154"/>
          </a:xfrm>
          <a:prstGeom prst="rect">
            <a:avLst/>
          </a:prstGeom>
        </p:spPr>
      </p:pic>
      <p:pic>
        <p:nvPicPr>
          <p:cNvPr id="26" name="图片 25"/>
          <p:cNvPicPr>
            <a:picLocks noChangeAspect="1"/>
          </p:cNvPicPr>
          <p:nvPr/>
        </p:nvPicPr>
        <p:blipFill>
          <a:blip r:embed="rId6"/>
          <a:stretch>
            <a:fillRect/>
          </a:stretch>
        </p:blipFill>
        <p:spPr>
          <a:xfrm>
            <a:off x="1867902" y="4510223"/>
            <a:ext cx="4475660" cy="298135"/>
          </a:xfrm>
          <a:prstGeom prst="rect">
            <a:avLst/>
          </a:prstGeom>
        </p:spPr>
      </p:pic>
      <p:sp>
        <p:nvSpPr>
          <p:cNvPr id="27" name="文本框 26"/>
          <p:cNvSpPr txBox="1"/>
          <p:nvPr/>
        </p:nvSpPr>
        <p:spPr>
          <a:xfrm>
            <a:off x="1761981" y="3166944"/>
            <a:ext cx="2653290" cy="307777"/>
          </a:xfrm>
          <a:prstGeom prst="rect">
            <a:avLst/>
          </a:prstGeom>
          <a:noFill/>
        </p:spPr>
        <p:txBody>
          <a:bodyPr wrap="none" rtlCol="0">
            <a:spAutoFit/>
          </a:bodyPr>
          <a:lstStyle/>
          <a:p>
            <a:r>
              <a:rPr lang="en-US" altLang="zh-CN" sz="1400" dirty="0">
                <a:latin typeface="Arial" panose="020B0604020202020204" pitchFamily="34" charset="0"/>
                <a:cs typeface="Arial" panose="020B0604020202020204" pitchFamily="34" charset="0"/>
              </a:rPr>
              <a:t>Add </a:t>
            </a:r>
            <a:r>
              <a:rPr lang="en-US" altLang="zh-CN" sz="1400" dirty="0">
                <a:solidFill>
                  <a:srgbClr val="7030A0"/>
                </a:solidFill>
                <a:latin typeface="Arial" panose="020B0604020202020204" pitchFamily="34" charset="0"/>
                <a:cs typeface="Arial" panose="020B0604020202020204" pitchFamily="34" charset="0"/>
              </a:rPr>
              <a:t>Collection</a:t>
            </a:r>
            <a:r>
              <a:rPr lang="zh-CN" altLang="en-US" sz="1400" dirty="0">
                <a:latin typeface="Arial" panose="020B0604020202020204" pitchFamily="34" charset="0"/>
                <a:cs typeface="Arial" panose="020B0604020202020204" pitchFamily="34" charset="0"/>
              </a:rPr>
              <a:t> </a:t>
            </a:r>
            <a:r>
              <a:rPr lang="en-US" altLang="zh-CN" sz="1400" dirty="0">
                <a:latin typeface="Arial" panose="020B0604020202020204" pitchFamily="34" charset="0"/>
                <a:cs typeface="Arial" panose="020B0604020202020204" pitchFamily="34" charset="0"/>
              </a:rPr>
              <a:t>layer interfaces:</a:t>
            </a:r>
            <a:endParaRPr lang="zh-CN" altLang="en-US" sz="1400" dirty="0">
              <a:latin typeface="Arial" panose="020B0604020202020204" pitchFamily="34" charset="0"/>
              <a:cs typeface="Arial" panose="020B0604020202020204" pitchFamily="34" charset="0"/>
            </a:endParaRPr>
          </a:p>
        </p:txBody>
      </p:sp>
      <p:sp>
        <p:nvSpPr>
          <p:cNvPr id="28" name="文本框 27"/>
          <p:cNvSpPr txBox="1"/>
          <p:nvPr/>
        </p:nvSpPr>
        <p:spPr>
          <a:xfrm>
            <a:off x="1770472" y="3679023"/>
            <a:ext cx="3031599" cy="307777"/>
          </a:xfrm>
          <a:prstGeom prst="rect">
            <a:avLst/>
          </a:prstGeom>
          <a:noFill/>
        </p:spPr>
        <p:txBody>
          <a:bodyPr wrap="none" rtlCol="0">
            <a:spAutoFit/>
          </a:bodyPr>
          <a:lstStyle/>
          <a:p>
            <a:r>
              <a:rPr lang="en-US" altLang="zh-CN" sz="1400" dirty="0">
                <a:latin typeface="Arial" panose="020B0604020202020204" pitchFamily="34" charset="0"/>
                <a:cs typeface="Arial" panose="020B0604020202020204" pitchFamily="34" charset="0"/>
              </a:rPr>
              <a:t>Add </a:t>
            </a:r>
            <a:r>
              <a:rPr lang="en-US" altLang="zh-CN" sz="1400" dirty="0" err="1">
                <a:solidFill>
                  <a:srgbClr val="7030A0"/>
                </a:solidFill>
                <a:latin typeface="Arial" panose="020B0604020202020204" pitchFamily="34" charset="0"/>
                <a:cs typeface="Arial" panose="020B0604020202020204" pitchFamily="34" charset="0"/>
              </a:rPr>
              <a:t>CollectionData</a:t>
            </a:r>
            <a:r>
              <a:rPr lang="zh-CN" altLang="en-US" sz="1400" dirty="0">
                <a:latin typeface="Arial" panose="020B0604020202020204" pitchFamily="34" charset="0"/>
                <a:cs typeface="Arial" panose="020B0604020202020204" pitchFamily="34" charset="0"/>
              </a:rPr>
              <a:t> </a:t>
            </a:r>
            <a:r>
              <a:rPr lang="en-US" altLang="zh-CN" sz="1400" dirty="0">
                <a:latin typeface="Arial" panose="020B0604020202020204" pitchFamily="34" charset="0"/>
                <a:cs typeface="Arial" panose="020B0604020202020204" pitchFamily="34" charset="0"/>
              </a:rPr>
              <a:t>layer interfaces:</a:t>
            </a:r>
            <a:endParaRPr lang="zh-CN" altLang="en-US" sz="1400" dirty="0">
              <a:latin typeface="Arial" panose="020B0604020202020204" pitchFamily="34" charset="0"/>
              <a:cs typeface="Arial" panose="020B0604020202020204" pitchFamily="34" charset="0"/>
            </a:endParaRPr>
          </a:p>
        </p:txBody>
      </p:sp>
      <p:sp>
        <p:nvSpPr>
          <p:cNvPr id="29" name="文本框 28"/>
          <p:cNvSpPr txBox="1"/>
          <p:nvPr/>
        </p:nvSpPr>
        <p:spPr>
          <a:xfrm>
            <a:off x="1766991" y="4222199"/>
            <a:ext cx="5291833" cy="307777"/>
          </a:xfrm>
          <a:prstGeom prst="rect">
            <a:avLst/>
          </a:prstGeom>
          <a:noFill/>
        </p:spPr>
        <p:txBody>
          <a:bodyPr wrap="none" rtlCol="0">
            <a:spAutoFit/>
          </a:bodyPr>
          <a:lstStyle/>
          <a:p>
            <a:r>
              <a:rPr lang="en-US" altLang="zh-CN" sz="1400" dirty="0">
                <a:latin typeface="Arial" panose="020B0604020202020204" pitchFamily="34" charset="0"/>
                <a:cs typeface="Arial" panose="020B0604020202020204" pitchFamily="34" charset="0"/>
              </a:rPr>
              <a:t>Modify the </a:t>
            </a:r>
            <a:r>
              <a:rPr lang="en-US" altLang="zh-CN" sz="1400" dirty="0" err="1">
                <a:solidFill>
                  <a:srgbClr val="7030A0"/>
                </a:solidFill>
                <a:latin typeface="Arial" panose="020B0604020202020204" pitchFamily="34" charset="0"/>
                <a:cs typeface="Arial" panose="020B0604020202020204" pitchFamily="34" charset="0"/>
              </a:rPr>
              <a:t>DataContainer</a:t>
            </a:r>
            <a:r>
              <a:rPr lang="en-US" altLang="zh-CN" sz="1400" dirty="0">
                <a:latin typeface="Arial" panose="020B0604020202020204" pitchFamily="34" charset="0"/>
                <a:cs typeface="Arial" panose="020B0604020202020204" pitchFamily="34" charset="0"/>
              </a:rPr>
              <a:t> storage format (vector </a:t>
            </a:r>
            <a:r>
              <a:rPr lang="en-US" altLang="zh-CN" sz="1400" dirty="0">
                <a:latin typeface="Arial" panose="020B0604020202020204" pitchFamily="34" charset="0"/>
                <a:cs typeface="Arial" panose="020B0604020202020204" pitchFamily="34" charset="0"/>
                <a:sym typeface="Wingdings" panose="05000000000000000000" pitchFamily="2" charset="2"/>
              </a:rPr>
              <a:t> </a:t>
            </a:r>
            <a:r>
              <a:rPr lang="en-US" altLang="zh-CN" sz="1400" dirty="0" err="1">
                <a:latin typeface="Arial" panose="020B0604020202020204" pitchFamily="34" charset="0"/>
                <a:cs typeface="Arial" panose="020B0604020202020204" pitchFamily="34" charset="0"/>
                <a:sym typeface="Wingdings" panose="05000000000000000000" pitchFamily="2" charset="2"/>
              </a:rPr>
              <a:t>pmr</a:t>
            </a:r>
            <a:r>
              <a:rPr lang="en-US" altLang="zh-CN" sz="1400" dirty="0">
                <a:latin typeface="Arial" panose="020B0604020202020204" pitchFamily="34" charset="0"/>
                <a:cs typeface="Arial" panose="020B0604020202020204" pitchFamily="34" charset="0"/>
                <a:sym typeface="Wingdings" panose="05000000000000000000" pitchFamily="2" charset="2"/>
              </a:rPr>
              <a:t>::vector</a:t>
            </a:r>
            <a:r>
              <a:rPr lang="en-US" altLang="zh-CN" sz="1400" dirty="0">
                <a:latin typeface="Arial" panose="020B0604020202020204" pitchFamily="34" charset="0"/>
                <a:cs typeface="Arial" panose="020B0604020202020204" pitchFamily="34" charset="0"/>
              </a:rPr>
              <a:t>) </a:t>
            </a:r>
            <a:endParaRPr lang="zh-CN" altLang="en-US" sz="1400" dirty="0">
              <a:latin typeface="Arial" panose="020B0604020202020204" pitchFamily="34" charset="0"/>
              <a:cs typeface="Arial" panose="020B0604020202020204" pitchFamily="34" charset="0"/>
            </a:endParaRPr>
          </a:p>
        </p:txBody>
      </p:sp>
      <p:sp>
        <p:nvSpPr>
          <p:cNvPr id="30" name="文本框 29"/>
          <p:cNvSpPr txBox="1"/>
          <p:nvPr/>
        </p:nvSpPr>
        <p:spPr>
          <a:xfrm>
            <a:off x="-152495" y="4818000"/>
            <a:ext cx="2587403" cy="276999"/>
          </a:xfrm>
          <a:prstGeom prst="rect">
            <a:avLst/>
          </a:prstGeom>
          <a:noFill/>
        </p:spPr>
        <p:txBody>
          <a:bodyPr wrap="square">
            <a:spAutoFit/>
          </a:bodyPr>
          <a:lstStyle>
            <a:defPPr>
              <a:defRPr lang="zh-CN"/>
            </a:defPPr>
            <a:lvl1pPr algn="ctr">
              <a:defRPr sz="1200">
                <a:solidFill>
                  <a:srgbClr val="0070C0"/>
                </a:solidFill>
                <a:latin typeface="Times New Roman" panose="02020603050405020304" pitchFamily="18" charset="0"/>
                <a:ea typeface="等线" panose="02010600030101010101" pitchFamily="2" charset="-122"/>
                <a:cs typeface="Times New Roman" panose="02020603050405020304" pitchFamily="18" charset="0"/>
              </a:defRPr>
            </a:lvl1pPr>
          </a:lstStyle>
          <a:p>
            <a:r>
              <a:rPr lang="en-US" altLang="zh-CN" dirty="0"/>
              <a:t>Layout of the PODIO storage format</a:t>
            </a:r>
            <a:endParaRPr lang="zh-CN" altLang="en-US" dirty="0">
              <a:solidFill>
                <a:schemeClr val="tx1"/>
              </a:solidFill>
            </a:endParaRPr>
          </a:p>
        </p:txBody>
      </p:sp>
      <p:sp>
        <p:nvSpPr>
          <p:cNvPr id="31" name="文本框 30"/>
          <p:cNvSpPr txBox="1"/>
          <p:nvPr/>
        </p:nvSpPr>
        <p:spPr>
          <a:xfrm>
            <a:off x="5621813" y="2837204"/>
            <a:ext cx="3308570" cy="1384995"/>
          </a:xfrm>
          <a:prstGeom prst="rect">
            <a:avLst/>
          </a:prstGeom>
          <a:noFill/>
        </p:spPr>
        <p:txBody>
          <a:bodyPr wrap="square">
            <a:spAutoFit/>
          </a:bodyPr>
          <a:lstStyle/>
          <a:p>
            <a:r>
              <a:rPr lang="en-US" altLang="zh-CN" dirty="0">
                <a:solidFill>
                  <a:srgbClr val="1E70B1"/>
                </a:solidFill>
                <a:latin typeface="Arial" panose="020B0604020202020204" pitchFamily="34" charset="0"/>
                <a:cs typeface="Arial" panose="020B0604020202020204" pitchFamily="34" charset="0"/>
              </a:rPr>
              <a:t>Modify the data storage format of PODIO</a:t>
            </a:r>
          </a:p>
          <a:p>
            <a:r>
              <a:rPr lang="en-US" altLang="zh-CN" sz="1600" dirty="0">
                <a:latin typeface="Arial" panose="020B0604020202020204" pitchFamily="34" charset="0"/>
                <a:cs typeface="Arial" panose="020B0604020202020204" pitchFamily="34" charset="0"/>
              </a:rPr>
              <a:t>EDM4hep is generated by PODIO,</a:t>
            </a:r>
          </a:p>
          <a:p>
            <a:r>
              <a:rPr lang="en-US" altLang="zh-CN" sz="1600" dirty="0">
                <a:latin typeface="Arial" panose="020B0604020202020204" pitchFamily="34" charset="0"/>
                <a:cs typeface="Arial" panose="020B0604020202020204" pitchFamily="34" charset="0"/>
              </a:rPr>
              <a:t>so we modify the </a:t>
            </a:r>
            <a:r>
              <a:rPr lang="en-US" altLang="zh-CN" sz="1600" dirty="0" err="1">
                <a:latin typeface="Arial" panose="020B0604020202020204" pitchFamily="34" charset="0"/>
                <a:cs typeface="Arial" panose="020B0604020202020204" pitchFamily="34" charset="0"/>
              </a:rPr>
              <a:t>DataContainer</a:t>
            </a:r>
            <a:r>
              <a:rPr lang="en-US" altLang="zh-CN" sz="1600" dirty="0">
                <a:latin typeface="Arial" panose="020B0604020202020204" pitchFamily="34" charset="0"/>
                <a:cs typeface="Arial" panose="020B0604020202020204" pitchFamily="34" charset="0"/>
              </a:rPr>
              <a:t> of PODIO.</a:t>
            </a:r>
          </a:p>
        </p:txBody>
      </p:sp>
      <p:sp>
        <p:nvSpPr>
          <p:cNvPr id="32" name="文本框 31"/>
          <p:cNvSpPr txBox="1"/>
          <p:nvPr/>
        </p:nvSpPr>
        <p:spPr>
          <a:xfrm>
            <a:off x="2261897" y="4801379"/>
            <a:ext cx="3718710" cy="307777"/>
          </a:xfrm>
          <a:prstGeom prst="rect">
            <a:avLst/>
          </a:prstGeom>
          <a:noFill/>
        </p:spPr>
        <p:txBody>
          <a:bodyPr wrap="none" rtlCol="0">
            <a:spAutoFit/>
          </a:bodyPr>
          <a:lstStyle/>
          <a:p>
            <a:r>
              <a:rPr lang="en-US" altLang="zh-CN" sz="1400" dirty="0">
                <a:latin typeface="Arial" panose="020B0604020202020204" pitchFamily="34" charset="0"/>
                <a:cs typeface="Arial" panose="020B0604020202020204" pitchFamily="34" charset="0"/>
              </a:rPr>
              <a:t>We add interfaces to get </a:t>
            </a:r>
            <a:r>
              <a:rPr lang="en-US" altLang="zh-CN" sz="1400" dirty="0" err="1">
                <a:latin typeface="Arial" panose="020B0604020202020204" pitchFamily="34" charset="0"/>
                <a:cs typeface="Arial" panose="020B0604020202020204" pitchFamily="34" charset="0"/>
              </a:rPr>
              <a:t>pmr</a:t>
            </a:r>
            <a:r>
              <a:rPr lang="en-US" altLang="zh-CN" sz="1400" dirty="0">
                <a:latin typeface="Arial" panose="020B0604020202020204" pitchFamily="34" charset="0"/>
                <a:cs typeface="Arial" panose="020B0604020202020204" pitchFamily="34" charset="0"/>
              </a:rPr>
              <a:t>::vector directly.</a:t>
            </a:r>
            <a:endParaRPr lang="zh-CN" altLang="en-US" sz="1400" dirty="0">
              <a:latin typeface="Arial" panose="020B0604020202020204" pitchFamily="34" charset="0"/>
              <a:cs typeface="Arial" panose="020B0604020202020204" pitchFamily="34" charset="0"/>
            </a:endParaRPr>
          </a:p>
        </p:txBody>
      </p:sp>
      <p:sp>
        <p:nvSpPr>
          <p:cNvPr id="17" name="椭圆 16"/>
          <p:cNvSpPr/>
          <p:nvPr/>
        </p:nvSpPr>
        <p:spPr>
          <a:xfrm>
            <a:off x="126146" y="53471"/>
            <a:ext cx="527950" cy="52795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773-CAI978" panose="020B0402020204020303" pitchFamily="34" charset="0"/>
                <a:ea typeface="方正黑体简体" panose="02010601030101010101" pitchFamily="2" charset="-122"/>
              </a:rPr>
              <a:t>3</a:t>
            </a:r>
            <a:endParaRPr lang="zh-CN" altLang="en-US" sz="2400" dirty="0">
              <a:latin typeface="773-CAI978" panose="020B0402020204020303" pitchFamily="34" charset="0"/>
              <a:ea typeface="方正黑体简体" panose="02010601030101010101" pitchFamily="2" charset="-122"/>
            </a:endParaRPr>
          </a:p>
        </p:txBody>
      </p:sp>
      <p:sp>
        <p:nvSpPr>
          <p:cNvPr id="19" name="矩形 18"/>
          <p:cNvSpPr/>
          <p:nvPr/>
        </p:nvSpPr>
        <p:spPr>
          <a:xfrm>
            <a:off x="827138" y="138901"/>
            <a:ext cx="2225674" cy="369332"/>
          </a:xfrm>
          <a:prstGeom prst="rect">
            <a:avLst/>
          </a:prstGeom>
        </p:spPr>
        <p:txBody>
          <a:bodyPr wrap="none">
            <a:spAutoFit/>
          </a:bodyPr>
          <a:lstStyle/>
          <a:p>
            <a:r>
              <a:rPr lang="en-US" altLang="zh-CN" dirty="0">
                <a:solidFill>
                  <a:schemeClr val="accent1"/>
                </a:solidFill>
                <a:latin typeface="+mn-ea"/>
              </a:rPr>
              <a:t>Geometry &amp; EDM</a:t>
            </a:r>
          </a:p>
        </p:txBody>
      </p:sp>
      <p:sp>
        <p:nvSpPr>
          <p:cNvPr id="20" name="文本框 19"/>
          <p:cNvSpPr txBox="1"/>
          <p:nvPr/>
        </p:nvSpPr>
        <p:spPr>
          <a:xfrm>
            <a:off x="5004048" y="2340021"/>
            <a:ext cx="3449835" cy="276999"/>
          </a:xfrm>
          <a:prstGeom prst="rect">
            <a:avLst/>
          </a:prstGeom>
          <a:noFill/>
        </p:spPr>
        <p:txBody>
          <a:bodyPr wrap="square">
            <a:spAutoFit/>
          </a:bodyPr>
          <a:lstStyle>
            <a:defPPr>
              <a:defRPr lang="zh-CN"/>
            </a:defPPr>
            <a:lvl1pPr>
              <a:defRPr sz="1400">
                <a:solidFill>
                  <a:srgbClr val="1E70B1"/>
                </a:solidFill>
                <a:latin typeface="Times New Roman" panose="02020603050405020304" pitchFamily="18" charset="0"/>
                <a:cs typeface="Times New Roman" panose="02020603050405020304" pitchFamily="18" charset="0"/>
              </a:defRPr>
            </a:lvl1pPr>
          </a:lstStyle>
          <a:p>
            <a:pPr algn="ctr"/>
            <a:r>
              <a:rPr lang="en-US" altLang="zh-CN" sz="1200" dirty="0"/>
              <a:t>Modified data transfer process</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 name="灯片编号占位符 2"/>
          <p:cNvSpPr txBox="1"/>
          <p:nvPr/>
        </p:nvSpPr>
        <p:spPr>
          <a:xfrm>
            <a:off x="8661470" y="30376"/>
            <a:ext cx="432048" cy="235847"/>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FB01F39-3AB9-4E3F-9AE8-8ECED466B5B6}" type="slidenum">
              <a:rPr lang="zh-CN" altLang="en-US" sz="1400" smtClean="0">
                <a:latin typeface="Times New Roman" panose="02020603050405020304" pitchFamily="18" charset="0"/>
                <a:ea typeface="楷体" panose="02010609060101010101" pitchFamily="49" charset="-122"/>
                <a:cs typeface="Times New Roman" panose="02020603050405020304" pitchFamily="18" charset="0"/>
              </a:rPr>
              <a:t>13</a:t>
            </a:fld>
            <a:endParaRPr lang="zh-CN" altLang="en-US" sz="1400" dirty="0">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17" name="图片 16"/>
          <p:cNvPicPr>
            <a:picLocks noChangeAspect="1"/>
          </p:cNvPicPr>
          <p:nvPr/>
        </p:nvPicPr>
        <p:blipFill>
          <a:blip r:embed="rId2"/>
          <a:stretch>
            <a:fillRect/>
          </a:stretch>
        </p:blipFill>
        <p:spPr>
          <a:xfrm>
            <a:off x="1331640" y="3002835"/>
            <a:ext cx="2939185" cy="1737507"/>
          </a:xfrm>
          <a:prstGeom prst="rect">
            <a:avLst/>
          </a:prstGeom>
        </p:spPr>
      </p:pic>
      <p:sp>
        <p:nvSpPr>
          <p:cNvPr id="19" name="左大括号 18"/>
          <p:cNvSpPr/>
          <p:nvPr/>
        </p:nvSpPr>
        <p:spPr>
          <a:xfrm>
            <a:off x="1035237" y="3196404"/>
            <a:ext cx="183620" cy="828446"/>
          </a:xfrm>
          <a:prstGeom prst="leftBrace">
            <a:avLst>
              <a:gd name="adj1" fmla="val 61030"/>
              <a:gd name="adj2" fmla="val 5000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0" name="文本框 19"/>
          <p:cNvSpPr txBox="1"/>
          <p:nvPr/>
        </p:nvSpPr>
        <p:spPr>
          <a:xfrm>
            <a:off x="0" y="3466376"/>
            <a:ext cx="1109599" cy="261610"/>
          </a:xfrm>
          <a:prstGeom prst="rect">
            <a:avLst/>
          </a:prstGeom>
          <a:noFill/>
        </p:spPr>
        <p:txBody>
          <a:bodyPr wrap="none" rtlCol="0">
            <a:spAutoFit/>
          </a:bodyPr>
          <a:lstStyle/>
          <a:p>
            <a:r>
              <a:rPr lang="en-US" altLang="zh-CN" sz="1100" dirty="0">
                <a:latin typeface="Times New Roman" panose="02020603050405020304" pitchFamily="18" charset="0"/>
                <a:cs typeface="Times New Roman" panose="02020603050405020304" pitchFamily="18" charset="0"/>
              </a:rPr>
              <a:t>In CEPCSW </a:t>
            </a:r>
            <a:r>
              <a:rPr lang="en-US" altLang="zh-CN" sz="1100" dirty="0" err="1">
                <a:latin typeface="Times New Roman" panose="02020603050405020304" pitchFamily="18" charset="0"/>
                <a:cs typeface="Times New Roman" panose="02020603050405020304" pitchFamily="18" charset="0"/>
              </a:rPr>
              <a:t>alg</a:t>
            </a:r>
            <a:endParaRPr lang="zh-CN" altLang="en-US" sz="1100" dirty="0">
              <a:latin typeface="Times New Roman" panose="02020603050405020304" pitchFamily="18" charset="0"/>
              <a:cs typeface="Times New Roman" panose="02020603050405020304" pitchFamily="18" charset="0"/>
            </a:endParaRPr>
          </a:p>
        </p:txBody>
      </p:sp>
      <p:sp>
        <p:nvSpPr>
          <p:cNvPr id="23" name="箭头: 右 22"/>
          <p:cNvSpPr/>
          <p:nvPr/>
        </p:nvSpPr>
        <p:spPr>
          <a:xfrm rot="12600000">
            <a:off x="2889305" y="4045687"/>
            <a:ext cx="288032" cy="225029"/>
          </a:xfrm>
          <a:prstGeom prst="rightArrow">
            <a:avLst/>
          </a:prstGeom>
          <a:solidFill>
            <a:srgbClr val="FF8601"/>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zh-CN" altLang="en-US"/>
          </a:p>
        </p:txBody>
      </p:sp>
      <p:sp>
        <p:nvSpPr>
          <p:cNvPr id="35" name="箭头: 右 34"/>
          <p:cNvSpPr/>
          <p:nvPr/>
        </p:nvSpPr>
        <p:spPr>
          <a:xfrm rot="12446602">
            <a:off x="3918920" y="3823525"/>
            <a:ext cx="317940" cy="225030"/>
          </a:xfrm>
          <a:prstGeom prst="rightArrow">
            <a:avLst/>
          </a:prstGeom>
          <a:solidFill>
            <a:srgbClr val="FF8601"/>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zh-CN" altLang="en-US"/>
          </a:p>
        </p:txBody>
      </p:sp>
      <p:sp>
        <p:nvSpPr>
          <p:cNvPr id="37" name="左大括号 36"/>
          <p:cNvSpPr/>
          <p:nvPr/>
        </p:nvSpPr>
        <p:spPr>
          <a:xfrm>
            <a:off x="1036018" y="4082955"/>
            <a:ext cx="183620" cy="585403"/>
          </a:xfrm>
          <a:prstGeom prst="leftBrace">
            <a:avLst>
              <a:gd name="adj1" fmla="val 61030"/>
              <a:gd name="adj2" fmla="val 5000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38" name="文本框 37"/>
          <p:cNvSpPr txBox="1"/>
          <p:nvPr/>
        </p:nvSpPr>
        <p:spPr>
          <a:xfrm>
            <a:off x="-27163" y="4231405"/>
            <a:ext cx="1111202" cy="261610"/>
          </a:xfrm>
          <a:prstGeom prst="rect">
            <a:avLst/>
          </a:prstGeom>
          <a:noFill/>
        </p:spPr>
        <p:txBody>
          <a:bodyPr wrap="none" rtlCol="0">
            <a:spAutoFit/>
          </a:bodyPr>
          <a:lstStyle/>
          <a:p>
            <a:r>
              <a:rPr lang="en-US" altLang="zh-CN" sz="1100" dirty="0">
                <a:latin typeface="Times New Roman" panose="02020603050405020304" pitchFamily="18" charset="0"/>
                <a:cs typeface="Times New Roman" panose="02020603050405020304" pitchFamily="18" charset="0"/>
              </a:rPr>
              <a:t>In TRACCC </a:t>
            </a:r>
            <a:r>
              <a:rPr lang="en-US" altLang="zh-CN" sz="1100" dirty="0" err="1">
                <a:latin typeface="Times New Roman" panose="02020603050405020304" pitchFamily="18" charset="0"/>
                <a:cs typeface="Times New Roman" panose="02020603050405020304" pitchFamily="18" charset="0"/>
              </a:rPr>
              <a:t>alg</a:t>
            </a:r>
            <a:endParaRPr lang="zh-CN" altLang="en-US" sz="1100" dirty="0">
              <a:latin typeface="Times New Roman" panose="02020603050405020304" pitchFamily="18" charset="0"/>
              <a:cs typeface="Times New Roman" panose="02020603050405020304" pitchFamily="18" charset="0"/>
            </a:endParaRPr>
          </a:p>
        </p:txBody>
      </p:sp>
      <p:sp>
        <p:nvSpPr>
          <p:cNvPr id="39" name="文本框 38"/>
          <p:cNvSpPr txBox="1"/>
          <p:nvPr/>
        </p:nvSpPr>
        <p:spPr>
          <a:xfrm>
            <a:off x="1201654" y="4749813"/>
            <a:ext cx="2999539" cy="276999"/>
          </a:xfrm>
          <a:prstGeom prst="rect">
            <a:avLst/>
          </a:prstGeom>
          <a:noFill/>
        </p:spPr>
        <p:txBody>
          <a:bodyPr wrap="none" rtlCol="0">
            <a:spAutoFit/>
          </a:bodyPr>
          <a:lstStyle/>
          <a:p>
            <a:r>
              <a:rPr lang="en-US" altLang="zh-CN" sz="1200" dirty="0">
                <a:latin typeface="Times New Roman" panose="02020603050405020304" pitchFamily="18" charset="0"/>
                <a:cs typeface="Times New Roman" panose="02020603050405020304" pitchFamily="18" charset="0"/>
              </a:rPr>
              <a:t>The address of </a:t>
            </a:r>
            <a:r>
              <a:rPr lang="en-US" altLang="zh-CN" sz="1200" dirty="0" err="1">
                <a:latin typeface="Times New Roman" panose="02020603050405020304" pitchFamily="18" charset="0"/>
                <a:cs typeface="Times New Roman" panose="02020603050405020304" pitchFamily="18" charset="0"/>
              </a:rPr>
              <a:t>pmr</a:t>
            </a:r>
            <a:r>
              <a:rPr lang="en-US" altLang="zh-CN" sz="1200" dirty="0">
                <a:latin typeface="Times New Roman" panose="02020603050405020304" pitchFamily="18" charset="0"/>
                <a:cs typeface="Times New Roman" panose="02020603050405020304" pitchFamily="18" charset="0"/>
              </a:rPr>
              <a:t>::vector does not changed.</a:t>
            </a:r>
          </a:p>
        </p:txBody>
      </p:sp>
      <p:pic>
        <p:nvPicPr>
          <p:cNvPr id="40" name="图片 39"/>
          <p:cNvPicPr>
            <a:picLocks noChangeAspect="1"/>
          </p:cNvPicPr>
          <p:nvPr/>
        </p:nvPicPr>
        <p:blipFill>
          <a:blip r:embed="rId3"/>
          <a:stretch>
            <a:fillRect/>
          </a:stretch>
        </p:blipFill>
        <p:spPr>
          <a:xfrm>
            <a:off x="5025725" y="502300"/>
            <a:ext cx="3711830" cy="1280466"/>
          </a:xfrm>
          <a:prstGeom prst="rect">
            <a:avLst/>
          </a:prstGeom>
        </p:spPr>
      </p:pic>
      <p:sp>
        <p:nvSpPr>
          <p:cNvPr id="41" name="文本框 40"/>
          <p:cNvSpPr txBox="1"/>
          <p:nvPr/>
        </p:nvSpPr>
        <p:spPr>
          <a:xfrm>
            <a:off x="107504" y="566338"/>
            <a:ext cx="4611776" cy="1353185"/>
          </a:xfrm>
          <a:prstGeom prst="rect">
            <a:avLst/>
          </a:prstGeom>
          <a:noFill/>
        </p:spPr>
        <p:txBody>
          <a:bodyPr wrap="square">
            <a:spAutoFit/>
          </a:bodyPr>
          <a:lstStyle/>
          <a:p>
            <a:r>
              <a:rPr lang="en-US" altLang="zh-CN" dirty="0">
                <a:solidFill>
                  <a:srgbClr val="1E70B1"/>
                </a:solidFill>
                <a:latin typeface="Arial" panose="020B0604020202020204" pitchFamily="34" charset="0"/>
                <a:cs typeface="Arial" panose="020B0604020202020204" pitchFamily="34" charset="0"/>
              </a:rPr>
              <a:t>Customized EDM4hep data collection</a:t>
            </a:r>
          </a:p>
          <a:p>
            <a:pPr marL="285750" indent="-285750">
              <a:buFont typeface="Arial" panose="020B0604020202020204" pitchFamily="34" charset="0"/>
              <a:buChar char="•"/>
            </a:pPr>
            <a:r>
              <a:rPr lang="en-US" altLang="zh-CN" sz="1600" dirty="0">
                <a:latin typeface="Arial" panose="020B0604020202020204" pitchFamily="34" charset="0"/>
                <a:cs typeface="Arial" panose="020B0604020202020204" pitchFamily="34" charset="0"/>
              </a:rPr>
              <a:t>Define a data collection whose member is completely the same as the EDM of TRACCC</a:t>
            </a:r>
          </a:p>
          <a:p>
            <a:pPr marL="285750" indent="-285750">
              <a:buFont typeface="Arial" panose="020B0604020202020204" pitchFamily="34" charset="0"/>
              <a:buChar char="•"/>
            </a:pPr>
            <a:r>
              <a:rPr lang="en-US" altLang="zh-CN" sz="1600" dirty="0">
                <a:latin typeface="Arial" panose="020B0604020202020204" pitchFamily="34" charset="0"/>
                <a:cs typeface="Arial" panose="020B0604020202020204" pitchFamily="34" charset="0"/>
              </a:rPr>
              <a:t>So we</a:t>
            </a:r>
            <a:r>
              <a:rPr lang="zh-CN" altLang="en-US" sz="1600" dirty="0">
                <a:latin typeface="Arial" panose="020B0604020202020204" pitchFamily="34" charset="0"/>
                <a:cs typeface="Arial" panose="020B0604020202020204" pitchFamily="34" charset="0"/>
              </a:rPr>
              <a:t> </a:t>
            </a:r>
            <a:r>
              <a:rPr lang="en-US" altLang="zh-CN" sz="1600" dirty="0">
                <a:latin typeface="Arial" panose="020B0604020202020204" pitchFamily="34" charset="0"/>
                <a:cs typeface="Arial" panose="020B0604020202020204" pitchFamily="34" charset="0"/>
              </a:rPr>
              <a:t>can</a:t>
            </a:r>
            <a:r>
              <a:rPr lang="zh-CN" altLang="en-US" sz="1600" dirty="0">
                <a:latin typeface="Arial" panose="020B0604020202020204" pitchFamily="34" charset="0"/>
                <a:cs typeface="Arial" panose="020B0604020202020204" pitchFamily="34" charset="0"/>
              </a:rPr>
              <a:t> </a:t>
            </a:r>
            <a:r>
              <a:rPr lang="en-US" altLang="zh-CN" sz="1600" dirty="0">
                <a:latin typeface="Arial" panose="020B0604020202020204" pitchFamily="34" charset="0"/>
                <a:cs typeface="Arial" panose="020B0604020202020204" pitchFamily="34" charset="0"/>
              </a:rPr>
              <a:t>directly</a:t>
            </a:r>
            <a:r>
              <a:rPr lang="zh-CN" altLang="en-US" sz="1600" dirty="0">
                <a:latin typeface="Arial" panose="020B0604020202020204" pitchFamily="34" charset="0"/>
                <a:cs typeface="Arial" panose="020B0604020202020204" pitchFamily="34" charset="0"/>
              </a:rPr>
              <a:t> </a:t>
            </a:r>
            <a:r>
              <a:rPr lang="en-US" altLang="zh-CN" sz="1600" dirty="0">
                <a:latin typeface="Arial" panose="020B0604020202020204" pitchFamily="34" charset="0"/>
                <a:cs typeface="Arial" panose="020B0604020202020204" pitchFamily="34" charset="0"/>
              </a:rPr>
              <a:t>use </a:t>
            </a:r>
            <a:r>
              <a:rPr lang="en-US" altLang="zh-CN" sz="1600" dirty="0">
                <a:solidFill>
                  <a:srgbClr val="7030A0"/>
                </a:solidFill>
                <a:latin typeface="Arial" panose="020B0604020202020204" pitchFamily="34" charset="0"/>
                <a:cs typeface="Arial" panose="020B0604020202020204" pitchFamily="34" charset="0"/>
              </a:rPr>
              <a:t>edm4hep::</a:t>
            </a:r>
            <a:r>
              <a:rPr lang="en-US" altLang="zh-CN" sz="1600" dirty="0" err="1">
                <a:solidFill>
                  <a:srgbClr val="7030A0"/>
                </a:solidFill>
                <a:latin typeface="Arial" panose="020B0604020202020204" pitchFamily="34" charset="0"/>
                <a:cs typeface="Arial" panose="020B0604020202020204" pitchFamily="34" charset="0"/>
              </a:rPr>
              <a:t>ACTSCells</a:t>
            </a:r>
            <a:r>
              <a:rPr lang="en-US" altLang="zh-CN" sz="1600" dirty="0">
                <a:solidFill>
                  <a:srgbClr val="7030A0"/>
                </a:solidFill>
                <a:latin typeface="Arial" panose="020B0604020202020204" pitchFamily="34" charset="0"/>
                <a:cs typeface="Arial" panose="020B0604020202020204" pitchFamily="34" charset="0"/>
              </a:rPr>
              <a:t> </a:t>
            </a:r>
            <a:r>
              <a:rPr lang="en-US" altLang="zh-CN" sz="1600" dirty="0">
                <a:latin typeface="Arial" panose="020B0604020202020204" pitchFamily="34" charset="0"/>
                <a:cs typeface="Arial" panose="020B0604020202020204" pitchFamily="34" charset="0"/>
              </a:rPr>
              <a:t>as the input of TRACCC.</a:t>
            </a:r>
          </a:p>
        </p:txBody>
      </p:sp>
      <p:sp>
        <p:nvSpPr>
          <p:cNvPr id="42" name="文本框 41"/>
          <p:cNvSpPr txBox="1"/>
          <p:nvPr/>
        </p:nvSpPr>
        <p:spPr>
          <a:xfrm>
            <a:off x="5711392" y="1813533"/>
            <a:ext cx="2090352" cy="307777"/>
          </a:xfrm>
          <a:prstGeom prst="rect">
            <a:avLst/>
          </a:prstGeom>
          <a:noFill/>
        </p:spPr>
        <p:txBody>
          <a:bodyPr wrap="square">
            <a:spAutoFit/>
          </a:bodyPr>
          <a:lstStyle/>
          <a:p>
            <a:r>
              <a:rPr lang="en-US" altLang="zh-CN" sz="1400" dirty="0">
                <a:latin typeface="Times New Roman" panose="02020603050405020304" pitchFamily="18" charset="0"/>
                <a:cs typeface="Times New Roman" panose="02020603050405020304" pitchFamily="18" charset="0"/>
              </a:rPr>
              <a:t>Modified </a:t>
            </a:r>
            <a:r>
              <a:rPr lang="zh-CN" altLang="en-US" sz="1400" dirty="0">
                <a:latin typeface="Times New Roman" panose="02020603050405020304" pitchFamily="18" charset="0"/>
                <a:cs typeface="Times New Roman" panose="02020603050405020304" pitchFamily="18" charset="0"/>
              </a:rPr>
              <a:t>edm4hep.yaml</a:t>
            </a:r>
          </a:p>
        </p:txBody>
      </p:sp>
      <p:sp>
        <p:nvSpPr>
          <p:cNvPr id="43" name="文本框 42"/>
          <p:cNvSpPr txBox="1"/>
          <p:nvPr/>
        </p:nvSpPr>
        <p:spPr>
          <a:xfrm>
            <a:off x="35496" y="1813533"/>
            <a:ext cx="5331856" cy="1106805"/>
          </a:xfrm>
          <a:prstGeom prst="rect">
            <a:avLst/>
          </a:prstGeom>
          <a:noFill/>
        </p:spPr>
        <p:txBody>
          <a:bodyPr wrap="square">
            <a:spAutoFit/>
          </a:bodyPr>
          <a:lstStyle/>
          <a:p>
            <a:r>
              <a:rPr lang="en-US" altLang="zh-CN" dirty="0">
                <a:solidFill>
                  <a:srgbClr val="1E70B1"/>
                </a:solidFill>
                <a:latin typeface="Arial" panose="020B0604020202020204" pitchFamily="34" charset="0"/>
                <a:cs typeface="Arial" panose="020B0604020202020204" pitchFamily="34" charset="0"/>
              </a:rPr>
              <a:t>Verification</a:t>
            </a:r>
          </a:p>
          <a:p>
            <a:pPr marL="285750" indent="-285750">
              <a:buFont typeface="Arial" panose="020B0604020202020204" pitchFamily="34" charset="0"/>
              <a:buChar char="•"/>
            </a:pPr>
            <a:r>
              <a:rPr lang="en-US" altLang="zh-CN" sz="1600" dirty="0">
                <a:latin typeface="Arial" panose="020B0604020202020204" pitchFamily="34" charset="0"/>
                <a:cs typeface="Arial" panose="020B0604020202020204" pitchFamily="34" charset="0"/>
              </a:rPr>
              <a:t>Now TRACCC can directly read the simulated hits from Geant4 which is stored in EDM4hep format</a:t>
            </a:r>
          </a:p>
          <a:p>
            <a:pPr marL="285750" indent="-285750">
              <a:buFont typeface="Arial" panose="020B0604020202020204" pitchFamily="34" charset="0"/>
              <a:buChar char="•"/>
            </a:pPr>
            <a:r>
              <a:rPr lang="en-US" altLang="zh-CN" sz="1600" dirty="0">
                <a:latin typeface="Arial" panose="020B0604020202020204" pitchFamily="34" charset="0"/>
                <a:cs typeface="Arial" panose="020B0604020202020204" pitchFamily="34" charset="0"/>
              </a:rPr>
              <a:t>No non-essential data-copy is needed</a:t>
            </a:r>
          </a:p>
        </p:txBody>
      </p:sp>
      <p:sp>
        <p:nvSpPr>
          <p:cNvPr id="18" name="椭圆 17"/>
          <p:cNvSpPr/>
          <p:nvPr/>
        </p:nvSpPr>
        <p:spPr>
          <a:xfrm>
            <a:off x="126146" y="53471"/>
            <a:ext cx="527950" cy="52795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773-CAI978" panose="020B0402020204020303" pitchFamily="34" charset="0"/>
                <a:ea typeface="方正黑体简体" panose="02010601030101010101" pitchFamily="2" charset="-122"/>
              </a:rPr>
              <a:t>3</a:t>
            </a:r>
            <a:endParaRPr lang="zh-CN" altLang="en-US" sz="2400" dirty="0">
              <a:latin typeface="773-CAI978" panose="020B0402020204020303" pitchFamily="34" charset="0"/>
              <a:ea typeface="方正黑体简体" panose="02010601030101010101" pitchFamily="2" charset="-122"/>
            </a:endParaRPr>
          </a:p>
        </p:txBody>
      </p:sp>
      <p:sp>
        <p:nvSpPr>
          <p:cNvPr id="21" name="矩形 20"/>
          <p:cNvSpPr/>
          <p:nvPr/>
        </p:nvSpPr>
        <p:spPr>
          <a:xfrm>
            <a:off x="827138" y="138901"/>
            <a:ext cx="2225674" cy="369332"/>
          </a:xfrm>
          <a:prstGeom prst="rect">
            <a:avLst/>
          </a:prstGeom>
        </p:spPr>
        <p:txBody>
          <a:bodyPr wrap="none">
            <a:spAutoFit/>
          </a:bodyPr>
          <a:lstStyle/>
          <a:p>
            <a:r>
              <a:rPr lang="en-US" altLang="zh-CN" dirty="0">
                <a:solidFill>
                  <a:schemeClr val="accent1"/>
                </a:solidFill>
                <a:latin typeface="+mn-ea"/>
              </a:rPr>
              <a:t>Geometry &amp; EDM</a:t>
            </a:r>
          </a:p>
        </p:txBody>
      </p:sp>
      <p:sp>
        <p:nvSpPr>
          <p:cNvPr id="22" name="文本框 21"/>
          <p:cNvSpPr txBox="1"/>
          <p:nvPr/>
        </p:nvSpPr>
        <p:spPr>
          <a:xfrm>
            <a:off x="4924473" y="4832187"/>
            <a:ext cx="3877663" cy="276999"/>
          </a:xfrm>
          <a:prstGeom prst="rect">
            <a:avLst/>
          </a:prstGeom>
          <a:noFill/>
        </p:spPr>
        <p:txBody>
          <a:bodyPr wrap="square" rtlCol="0">
            <a:spAutoFit/>
          </a:bodyPr>
          <a:lstStyle/>
          <a:p>
            <a:r>
              <a:rPr lang="en-US" altLang="zh-CN" sz="1200" dirty="0">
                <a:latin typeface="Times New Roman" panose="02020603050405020304" pitchFamily="18" charset="0"/>
                <a:cs typeface="Times New Roman" panose="02020603050405020304" pitchFamily="18" charset="0"/>
              </a:rPr>
              <a:t>Reduce time overhead of vector </a:t>
            </a:r>
            <a:r>
              <a:rPr lang="en-US" altLang="zh-CN" sz="1200" dirty="0">
                <a:latin typeface="Times New Roman" panose="02020603050405020304" pitchFamily="18" charset="0"/>
                <a:cs typeface="Times New Roman" panose="02020603050405020304" pitchFamily="18" charset="0"/>
                <a:sym typeface="Wingdings" panose="05000000000000000000" pitchFamily="2" charset="2"/>
              </a:rPr>
              <a:t> </a:t>
            </a:r>
            <a:r>
              <a:rPr lang="en-US" altLang="zh-CN" sz="1200" dirty="0" err="1">
                <a:latin typeface="Times New Roman" panose="02020603050405020304" pitchFamily="18" charset="0"/>
                <a:cs typeface="Times New Roman" panose="02020603050405020304" pitchFamily="18" charset="0"/>
              </a:rPr>
              <a:t>pmr</a:t>
            </a:r>
            <a:r>
              <a:rPr lang="en-US" altLang="zh-CN" sz="1200" dirty="0">
                <a:latin typeface="Times New Roman" panose="02020603050405020304" pitchFamily="18" charset="0"/>
                <a:cs typeface="Times New Roman" panose="02020603050405020304" pitchFamily="18" charset="0"/>
              </a:rPr>
              <a:t>::vector conversion</a:t>
            </a:r>
          </a:p>
        </p:txBody>
      </p:sp>
      <p:pic>
        <p:nvPicPr>
          <p:cNvPr id="2" name="图片 1"/>
          <p:cNvPicPr>
            <a:picLocks noChangeAspect="1"/>
          </p:cNvPicPr>
          <p:nvPr/>
        </p:nvPicPr>
        <p:blipFill rotWithShape="1">
          <a:blip r:embed="rId4"/>
          <a:srcRect l="16944" t="4309" r="2030" b="2008"/>
          <a:stretch>
            <a:fillRect/>
          </a:stretch>
        </p:blipFill>
        <p:spPr>
          <a:xfrm>
            <a:off x="4416590" y="2739404"/>
            <a:ext cx="4704210" cy="2122063"/>
          </a:xfrm>
          <a:prstGeom prst="rect">
            <a:avLst/>
          </a:prstGeom>
        </p:spPr>
      </p:pic>
      <p:sp>
        <p:nvSpPr>
          <p:cNvPr id="4" name="文本框 3"/>
          <p:cNvSpPr txBox="1"/>
          <p:nvPr/>
        </p:nvSpPr>
        <p:spPr>
          <a:xfrm>
            <a:off x="7956376" y="3707581"/>
            <a:ext cx="356188" cy="369332"/>
          </a:xfrm>
          <a:prstGeom prst="rect">
            <a:avLst/>
          </a:prstGeom>
          <a:noFill/>
        </p:spPr>
        <p:txBody>
          <a:bodyPr wrap="none" rtlCol="0">
            <a:spAutoFit/>
          </a:bodyPr>
          <a:lstStyle/>
          <a:p>
            <a:r>
              <a:rPr lang="en-US" altLang="zh-CN" dirty="0">
                <a:solidFill>
                  <a:srgbClr val="FF0000"/>
                </a:solidFill>
              </a:rPr>
              <a:t>×</a:t>
            </a:r>
            <a:endParaRPr lang="zh-CN" altLang="en-US" dirty="0">
              <a:solidFill>
                <a:srgbClr val="FF0000"/>
              </a:solidFill>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rot="16200000" flipV="1">
            <a:off x="-1573907" y="1573907"/>
            <a:ext cx="5143501" cy="1995687"/>
            <a:chOff x="0" y="3147814"/>
            <a:chExt cx="9144000" cy="1995687"/>
          </a:xfrm>
        </p:grpSpPr>
        <p:sp>
          <p:nvSpPr>
            <p:cNvPr id="19" name="直角三角形 18"/>
            <p:cNvSpPr/>
            <p:nvPr/>
          </p:nvSpPr>
          <p:spPr>
            <a:xfrm flipH="1">
              <a:off x="3351099" y="3147815"/>
              <a:ext cx="5792901" cy="1995686"/>
            </a:xfrm>
            <a:prstGeom prst="rtTriangle">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cs typeface="+mn-ea"/>
              </a:endParaRPr>
            </a:p>
          </p:txBody>
        </p:sp>
        <p:sp>
          <p:nvSpPr>
            <p:cNvPr id="23" name="直角三角形 22"/>
            <p:cNvSpPr/>
            <p:nvPr/>
          </p:nvSpPr>
          <p:spPr>
            <a:xfrm>
              <a:off x="0" y="3147814"/>
              <a:ext cx="5792901" cy="1995686"/>
            </a:xfrm>
            <a:prstGeom prst="rtTriangle">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cs typeface="+mn-ea"/>
              </a:endParaRPr>
            </a:p>
          </p:txBody>
        </p:sp>
      </p:grpSp>
      <p:sp>
        <p:nvSpPr>
          <p:cNvPr id="63" name="TextBox 23"/>
          <p:cNvSpPr txBox="1"/>
          <p:nvPr/>
        </p:nvSpPr>
        <p:spPr>
          <a:xfrm>
            <a:off x="558652" y="2227612"/>
            <a:ext cx="2874069" cy="527951"/>
          </a:xfrm>
          <a:prstGeom prst="rect">
            <a:avLst/>
          </a:prstGeom>
          <a:noFill/>
        </p:spPr>
        <p:txBody>
          <a:bodyPr wrap="square">
            <a:noAutofit/>
          </a:bodyPr>
          <a:lstStyle/>
          <a:p>
            <a:pPr algn="ctr"/>
            <a:r>
              <a:rPr lang="en-US" altLang="zh-CN" sz="2800" b="1" dirty="0">
                <a:solidFill>
                  <a:schemeClr val="tx1">
                    <a:lumMod val="65000"/>
                    <a:lumOff val="35000"/>
                  </a:schemeClr>
                </a:solidFill>
                <a:latin typeface="Times New Roman" panose="02020603050405020304" pitchFamily="18" charset="0"/>
                <a:cs typeface="Times New Roman" panose="02020603050405020304" pitchFamily="18" charset="0"/>
              </a:rPr>
              <a:t>Outline</a:t>
            </a:r>
          </a:p>
        </p:txBody>
      </p:sp>
      <p:sp>
        <p:nvSpPr>
          <p:cNvPr id="29" name="椭圆 28"/>
          <p:cNvSpPr/>
          <p:nvPr/>
        </p:nvSpPr>
        <p:spPr>
          <a:xfrm>
            <a:off x="3075346" y="535984"/>
            <a:ext cx="527950" cy="527950"/>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773-CAI978" panose="020B0402020204020303" pitchFamily="34" charset="0"/>
                <a:ea typeface="方正黑体简体" panose="02010601030101010101" pitchFamily="2" charset="-122"/>
              </a:rPr>
              <a:t>1</a:t>
            </a:r>
            <a:endParaRPr lang="zh-CN" altLang="en-US" sz="2400" dirty="0">
              <a:latin typeface="773-CAI978" panose="020B0402020204020303" pitchFamily="34" charset="0"/>
              <a:ea typeface="方正黑体简体" panose="02010601030101010101" pitchFamily="2" charset="-122"/>
            </a:endParaRPr>
          </a:p>
        </p:txBody>
      </p:sp>
      <p:sp>
        <p:nvSpPr>
          <p:cNvPr id="30" name="矩形 29"/>
          <p:cNvSpPr/>
          <p:nvPr/>
        </p:nvSpPr>
        <p:spPr>
          <a:xfrm>
            <a:off x="3776338" y="621414"/>
            <a:ext cx="1556773" cy="369332"/>
          </a:xfrm>
          <a:prstGeom prst="rect">
            <a:avLst/>
          </a:prstGeom>
        </p:spPr>
        <p:txBody>
          <a:bodyPr wrap="none">
            <a:spAutoFit/>
          </a:bodyPr>
          <a:lstStyle/>
          <a:p>
            <a:r>
              <a:rPr lang="en-US" altLang="zh-CN" dirty="0">
                <a:solidFill>
                  <a:schemeClr val="bg1">
                    <a:lumMod val="85000"/>
                  </a:schemeClr>
                </a:solidFill>
                <a:latin typeface="+mn-ea"/>
              </a:rPr>
              <a:t>Introduction</a:t>
            </a:r>
          </a:p>
        </p:txBody>
      </p:sp>
      <p:sp>
        <p:nvSpPr>
          <p:cNvPr id="33" name="椭圆 32"/>
          <p:cNvSpPr/>
          <p:nvPr/>
        </p:nvSpPr>
        <p:spPr>
          <a:xfrm>
            <a:off x="3075346" y="1262184"/>
            <a:ext cx="527950" cy="527950"/>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773-CAI978" panose="020B0402020204020303" pitchFamily="34" charset="0"/>
                <a:ea typeface="方正黑体简体" panose="02010601030101010101" pitchFamily="2" charset="-122"/>
              </a:rPr>
              <a:t>2</a:t>
            </a:r>
            <a:endParaRPr lang="zh-CN" altLang="en-US" sz="2400" dirty="0">
              <a:latin typeface="773-CAI978" panose="020B0402020204020303" pitchFamily="34" charset="0"/>
              <a:ea typeface="方正黑体简体" panose="02010601030101010101" pitchFamily="2" charset="-122"/>
            </a:endParaRPr>
          </a:p>
        </p:txBody>
      </p:sp>
      <p:sp>
        <p:nvSpPr>
          <p:cNvPr id="34" name="矩形 33"/>
          <p:cNvSpPr/>
          <p:nvPr/>
        </p:nvSpPr>
        <p:spPr>
          <a:xfrm>
            <a:off x="3779912" y="1347614"/>
            <a:ext cx="4218847" cy="369332"/>
          </a:xfrm>
          <a:prstGeom prst="rect">
            <a:avLst/>
          </a:prstGeom>
        </p:spPr>
        <p:txBody>
          <a:bodyPr wrap="none">
            <a:spAutoFit/>
          </a:bodyPr>
          <a:lstStyle/>
          <a:p>
            <a:r>
              <a:rPr lang="en-US" altLang="zh-CN" dirty="0">
                <a:solidFill>
                  <a:schemeClr val="bg1">
                    <a:lumMod val="85000"/>
                  </a:schemeClr>
                </a:solidFill>
                <a:latin typeface="+mn-ea"/>
              </a:rPr>
              <a:t>Integration of TRACCC with CEPCSW</a:t>
            </a:r>
          </a:p>
        </p:txBody>
      </p:sp>
      <p:sp>
        <p:nvSpPr>
          <p:cNvPr id="20" name="灯片编号占位符 2"/>
          <p:cNvSpPr txBox="1"/>
          <p:nvPr/>
        </p:nvSpPr>
        <p:spPr>
          <a:xfrm>
            <a:off x="8661470" y="30376"/>
            <a:ext cx="432048" cy="235847"/>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FB01F39-3AB9-4E3F-9AE8-8ECED466B5B6}" type="slidenum">
              <a:rPr lang="zh-CN" altLang="en-US" sz="1400" smtClean="0">
                <a:latin typeface="Times New Roman" panose="02020603050405020304" pitchFamily="18" charset="0"/>
                <a:ea typeface="楷体" panose="02010609060101010101" pitchFamily="49" charset="-122"/>
                <a:cs typeface="Times New Roman" panose="02020603050405020304" pitchFamily="18" charset="0"/>
              </a:rPr>
              <a:t>14</a:t>
            </a:fld>
            <a:endParaRPr lang="zh-CN" altLang="en-US" sz="1400" dirty="0">
              <a:latin typeface="Times New Roman" panose="02020603050405020304" pitchFamily="18" charset="0"/>
              <a:ea typeface="楷体" panose="02010609060101010101" pitchFamily="49" charset="-122"/>
              <a:cs typeface="Times New Roman" panose="02020603050405020304" pitchFamily="18" charset="0"/>
            </a:endParaRPr>
          </a:p>
        </p:txBody>
      </p:sp>
      <p:sp>
        <p:nvSpPr>
          <p:cNvPr id="16" name="椭圆 15"/>
          <p:cNvSpPr/>
          <p:nvPr/>
        </p:nvSpPr>
        <p:spPr>
          <a:xfrm>
            <a:off x="3075346" y="3384699"/>
            <a:ext cx="527950" cy="527950"/>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773-CAI978" panose="020B0402020204020303" pitchFamily="34" charset="0"/>
                <a:ea typeface="方正黑体简体" panose="02010601030101010101" pitchFamily="2" charset="-122"/>
              </a:rPr>
              <a:t>5</a:t>
            </a:r>
            <a:endParaRPr lang="zh-CN" altLang="en-US" sz="2400" dirty="0">
              <a:latin typeface="773-CAI978" panose="020B0402020204020303" pitchFamily="34" charset="0"/>
              <a:ea typeface="方正黑体简体" panose="02010601030101010101" pitchFamily="2" charset="-122"/>
            </a:endParaRPr>
          </a:p>
        </p:txBody>
      </p:sp>
      <p:sp>
        <p:nvSpPr>
          <p:cNvPr id="17" name="矩形 16"/>
          <p:cNvSpPr/>
          <p:nvPr/>
        </p:nvSpPr>
        <p:spPr>
          <a:xfrm>
            <a:off x="3776338" y="3470129"/>
            <a:ext cx="1590372" cy="369332"/>
          </a:xfrm>
          <a:prstGeom prst="rect">
            <a:avLst/>
          </a:prstGeom>
        </p:spPr>
        <p:txBody>
          <a:bodyPr wrap="none">
            <a:spAutoFit/>
          </a:bodyPr>
          <a:lstStyle/>
          <a:p>
            <a:r>
              <a:rPr lang="en-US" altLang="zh-CN" dirty="0">
                <a:solidFill>
                  <a:schemeClr val="bg1">
                    <a:lumMod val="85000"/>
                  </a:schemeClr>
                </a:solidFill>
                <a:latin typeface="+mn-ea"/>
              </a:rPr>
              <a:t>Performance</a:t>
            </a:r>
          </a:p>
        </p:txBody>
      </p:sp>
      <p:sp>
        <p:nvSpPr>
          <p:cNvPr id="22" name="椭圆 21"/>
          <p:cNvSpPr/>
          <p:nvPr/>
        </p:nvSpPr>
        <p:spPr>
          <a:xfrm>
            <a:off x="3075346" y="1961859"/>
            <a:ext cx="527950" cy="527950"/>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773-CAI978" panose="020B0402020204020303" pitchFamily="34" charset="0"/>
                <a:ea typeface="方正黑体简体" panose="02010601030101010101" pitchFamily="2" charset="-122"/>
              </a:rPr>
              <a:t>3</a:t>
            </a:r>
            <a:endParaRPr lang="zh-CN" altLang="en-US" sz="2400" dirty="0">
              <a:latin typeface="773-CAI978" panose="020B0402020204020303" pitchFamily="34" charset="0"/>
              <a:ea typeface="方正黑体简体" panose="02010601030101010101" pitchFamily="2" charset="-122"/>
            </a:endParaRPr>
          </a:p>
        </p:txBody>
      </p:sp>
      <p:sp>
        <p:nvSpPr>
          <p:cNvPr id="24" name="矩形 23"/>
          <p:cNvSpPr/>
          <p:nvPr/>
        </p:nvSpPr>
        <p:spPr>
          <a:xfrm>
            <a:off x="3776338" y="2047289"/>
            <a:ext cx="2225674" cy="369332"/>
          </a:xfrm>
          <a:prstGeom prst="rect">
            <a:avLst/>
          </a:prstGeom>
        </p:spPr>
        <p:txBody>
          <a:bodyPr wrap="none">
            <a:spAutoFit/>
          </a:bodyPr>
          <a:lstStyle/>
          <a:p>
            <a:r>
              <a:rPr lang="en-US" altLang="zh-CN" dirty="0">
                <a:solidFill>
                  <a:schemeClr val="bg1">
                    <a:lumMod val="85000"/>
                  </a:schemeClr>
                </a:solidFill>
                <a:latin typeface="+mn-ea"/>
              </a:rPr>
              <a:t>Geometry &amp; EDM</a:t>
            </a:r>
          </a:p>
        </p:txBody>
      </p:sp>
      <p:sp>
        <p:nvSpPr>
          <p:cNvPr id="25" name="椭圆 24"/>
          <p:cNvSpPr/>
          <p:nvPr/>
        </p:nvSpPr>
        <p:spPr>
          <a:xfrm>
            <a:off x="3075346" y="2673279"/>
            <a:ext cx="527950" cy="52795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773-CAI978" panose="020B0402020204020303" pitchFamily="34" charset="0"/>
                <a:ea typeface="方正黑体简体" panose="02010601030101010101" pitchFamily="2" charset="-122"/>
              </a:rPr>
              <a:t>4</a:t>
            </a:r>
            <a:endParaRPr lang="zh-CN" altLang="en-US" sz="2400" dirty="0">
              <a:latin typeface="773-CAI978" panose="020B0402020204020303" pitchFamily="34" charset="0"/>
              <a:ea typeface="方正黑体简体" panose="02010601030101010101" pitchFamily="2" charset="-122"/>
            </a:endParaRPr>
          </a:p>
        </p:txBody>
      </p:sp>
      <p:sp>
        <p:nvSpPr>
          <p:cNvPr id="26" name="矩形 25"/>
          <p:cNvSpPr/>
          <p:nvPr/>
        </p:nvSpPr>
        <p:spPr>
          <a:xfrm>
            <a:off x="3776338" y="2758709"/>
            <a:ext cx="3623108" cy="369332"/>
          </a:xfrm>
          <a:prstGeom prst="rect">
            <a:avLst/>
          </a:prstGeom>
        </p:spPr>
        <p:txBody>
          <a:bodyPr wrap="none">
            <a:spAutoFit/>
          </a:bodyPr>
          <a:lstStyle/>
          <a:p>
            <a:r>
              <a:rPr lang="en-US" altLang="zh-CN" dirty="0">
                <a:solidFill>
                  <a:schemeClr val="accent1"/>
                </a:solidFill>
                <a:latin typeface="+mn-ea"/>
              </a:rPr>
              <a:t>Extension of seeding algorithm</a:t>
            </a:r>
          </a:p>
        </p:txBody>
      </p:sp>
      <p:sp>
        <p:nvSpPr>
          <p:cNvPr id="27" name="椭圆 26"/>
          <p:cNvSpPr/>
          <p:nvPr/>
        </p:nvSpPr>
        <p:spPr>
          <a:xfrm>
            <a:off x="3054164" y="4060024"/>
            <a:ext cx="527950" cy="527950"/>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773-CAI978" panose="020B0402020204020303" pitchFamily="34" charset="0"/>
                <a:ea typeface="方正黑体简体" panose="02010601030101010101" pitchFamily="2" charset="-122"/>
              </a:rPr>
              <a:t>6</a:t>
            </a:r>
            <a:endParaRPr lang="zh-CN" altLang="en-US" sz="2400" dirty="0">
              <a:latin typeface="773-CAI978" panose="020B0402020204020303" pitchFamily="34" charset="0"/>
              <a:ea typeface="方正黑体简体" panose="02010601030101010101" pitchFamily="2" charset="-122"/>
            </a:endParaRPr>
          </a:p>
        </p:txBody>
      </p:sp>
      <p:sp>
        <p:nvSpPr>
          <p:cNvPr id="28" name="矩形 27"/>
          <p:cNvSpPr/>
          <p:nvPr/>
        </p:nvSpPr>
        <p:spPr>
          <a:xfrm>
            <a:off x="3755156" y="4145454"/>
            <a:ext cx="2052550" cy="369332"/>
          </a:xfrm>
          <a:prstGeom prst="rect">
            <a:avLst/>
          </a:prstGeom>
        </p:spPr>
        <p:txBody>
          <a:bodyPr wrap="none">
            <a:spAutoFit/>
          </a:bodyPr>
          <a:lstStyle/>
          <a:p>
            <a:r>
              <a:rPr lang="en-US" altLang="zh-CN" dirty="0">
                <a:solidFill>
                  <a:schemeClr val="bg1">
                    <a:lumMod val="85000"/>
                  </a:schemeClr>
                </a:solidFill>
                <a:latin typeface="+mn-ea"/>
              </a:rPr>
              <a:t>Summary &amp; Plan</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灯片编号占位符 2"/>
          <p:cNvSpPr txBox="1"/>
          <p:nvPr/>
        </p:nvSpPr>
        <p:spPr>
          <a:xfrm>
            <a:off x="8661470" y="30376"/>
            <a:ext cx="432048" cy="235847"/>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FB01F39-3AB9-4E3F-9AE8-8ECED466B5B6}" type="slidenum">
              <a:rPr lang="zh-CN" altLang="en-US" sz="1400" smtClean="0">
                <a:latin typeface="Times New Roman" panose="02020603050405020304" pitchFamily="18" charset="0"/>
                <a:ea typeface="楷体" panose="02010609060101010101" pitchFamily="49" charset="-122"/>
                <a:cs typeface="Times New Roman" panose="02020603050405020304" pitchFamily="18" charset="0"/>
              </a:rPr>
              <a:t>15</a:t>
            </a:fld>
            <a:endParaRPr lang="zh-CN" altLang="en-US" sz="1400" dirty="0">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19" name="图片 18"/>
          <p:cNvPicPr>
            <a:picLocks noChangeAspect="1"/>
          </p:cNvPicPr>
          <p:nvPr/>
        </p:nvPicPr>
        <p:blipFill>
          <a:blip r:embed="rId3"/>
          <a:stretch>
            <a:fillRect/>
          </a:stretch>
        </p:blipFill>
        <p:spPr>
          <a:xfrm>
            <a:off x="2910802" y="2992561"/>
            <a:ext cx="6233198" cy="2187253"/>
          </a:xfrm>
          <a:prstGeom prst="rect">
            <a:avLst/>
          </a:prstGeom>
        </p:spPr>
      </p:pic>
      <p:sp>
        <p:nvSpPr>
          <p:cNvPr id="21" name="文本框 20"/>
          <p:cNvSpPr txBox="1"/>
          <p:nvPr/>
        </p:nvSpPr>
        <p:spPr>
          <a:xfrm>
            <a:off x="5150496" y="2655198"/>
            <a:ext cx="1598611" cy="338554"/>
          </a:xfrm>
          <a:prstGeom prst="rect">
            <a:avLst/>
          </a:prstGeom>
          <a:noFill/>
        </p:spPr>
        <p:txBody>
          <a:bodyPr wrap="square">
            <a:spAutoFit/>
          </a:bodyPr>
          <a:lstStyle/>
          <a:p>
            <a:pPr algn="ctr"/>
            <a:r>
              <a:rPr lang="en-US" altLang="zh-CN" sz="1600" dirty="0">
                <a:solidFill>
                  <a:srgbClr val="606E3F"/>
                </a:solidFill>
                <a:latin typeface="Times New Roman" panose="02020603050405020304" pitchFamily="18" charset="0"/>
                <a:cs typeface="Times New Roman" panose="02020603050405020304" pitchFamily="18" charset="0"/>
              </a:rPr>
              <a:t>Seed Formation</a:t>
            </a:r>
            <a:endParaRPr lang="zh-CN" altLang="en-US" sz="1600" dirty="0">
              <a:solidFill>
                <a:srgbClr val="606E3F"/>
              </a:solidFill>
              <a:latin typeface="Times New Roman" panose="02020603050405020304" pitchFamily="18" charset="0"/>
              <a:cs typeface="Times New Roman" panose="02020603050405020304" pitchFamily="18" charset="0"/>
            </a:endParaRPr>
          </a:p>
        </p:txBody>
      </p:sp>
      <p:sp>
        <p:nvSpPr>
          <p:cNvPr id="22" name="文本框 21"/>
          <p:cNvSpPr txBox="1"/>
          <p:nvPr/>
        </p:nvSpPr>
        <p:spPr>
          <a:xfrm>
            <a:off x="-22190" y="617592"/>
            <a:ext cx="4234150" cy="2306955"/>
          </a:xfrm>
          <a:prstGeom prst="rect">
            <a:avLst/>
          </a:prstGeom>
          <a:noFill/>
        </p:spPr>
        <p:txBody>
          <a:bodyPr wrap="square" rtlCol="0">
            <a:spAutoFit/>
          </a:bodyPr>
          <a:lstStyle/>
          <a:p>
            <a:r>
              <a:rPr lang="en-US" altLang="zh-CN" sz="1600" dirty="0">
                <a:solidFill>
                  <a:srgbClr val="1E70B1"/>
                </a:solidFill>
                <a:latin typeface="Arial" panose="020B0604020202020204" pitchFamily="34" charset="0"/>
                <a:cs typeface="Arial" panose="020B0604020202020204" pitchFamily="34" charset="0"/>
              </a:rPr>
              <a:t>CEPC VTX detector</a:t>
            </a:r>
            <a:r>
              <a:rPr lang="en-US" altLang="zh-CN" sz="1600" dirty="0">
                <a:latin typeface="Arial" panose="020B0604020202020204" pitchFamily="34" charset="0"/>
                <a:cs typeface="Arial" panose="020B0604020202020204" pitchFamily="34" charset="0"/>
              </a:rPr>
              <a:t>:</a:t>
            </a:r>
          </a:p>
          <a:p>
            <a:pPr marL="285750" indent="-285750">
              <a:buFont typeface="Arial" panose="020B0604020202020204" pitchFamily="34" charset="0"/>
              <a:buChar char="•"/>
            </a:pPr>
            <a:r>
              <a:rPr lang="en-US" altLang="zh-CN" sz="1600" dirty="0">
                <a:solidFill>
                  <a:srgbClr val="7030A0"/>
                </a:solidFill>
                <a:latin typeface="Arial" panose="020B0604020202020204" pitchFamily="34" charset="0"/>
                <a:cs typeface="Arial" panose="020B0604020202020204" pitchFamily="34" charset="0"/>
              </a:rPr>
              <a:t>Two sides </a:t>
            </a:r>
            <a:r>
              <a:rPr lang="en-US" altLang="zh-CN" sz="1600" dirty="0">
                <a:latin typeface="Arial" panose="020B0604020202020204" pitchFamily="34" charset="0"/>
                <a:cs typeface="Arial" panose="020B0604020202020204" pitchFamily="34" charset="0"/>
              </a:rPr>
              <a:t>of each layer have sensors</a:t>
            </a:r>
          </a:p>
          <a:p>
            <a:pPr marL="285750" indent="-285750">
              <a:buFont typeface="Arial" panose="020B0604020202020204" pitchFamily="34" charset="0"/>
              <a:buChar char="•"/>
            </a:pPr>
            <a:r>
              <a:rPr lang="en-US" altLang="zh-CN" sz="1600" dirty="0">
                <a:latin typeface="Arial" panose="020B0604020202020204" pitchFamily="34" charset="0"/>
                <a:cs typeface="Arial" panose="020B0604020202020204" pitchFamily="34" charset="0"/>
              </a:rPr>
              <a:t>A single seed contains 6 space points</a:t>
            </a:r>
          </a:p>
          <a:p>
            <a:endParaRPr lang="en-US" altLang="zh-CN" sz="1600" dirty="0">
              <a:solidFill>
                <a:srgbClr val="1E70B1"/>
              </a:solidFill>
              <a:latin typeface="Arial" panose="020B0604020202020204" pitchFamily="34" charset="0"/>
              <a:cs typeface="Arial" panose="020B0604020202020204" pitchFamily="34" charset="0"/>
            </a:endParaRPr>
          </a:p>
          <a:p>
            <a:r>
              <a:rPr lang="en-US" altLang="zh-CN" sz="1600" dirty="0">
                <a:solidFill>
                  <a:srgbClr val="1E70B1"/>
                </a:solidFill>
                <a:latin typeface="Arial" panose="020B0604020202020204" pitchFamily="34" charset="0"/>
                <a:cs typeface="Arial" panose="020B0604020202020204" pitchFamily="34" charset="0"/>
              </a:rPr>
              <a:t>Default TRACCC seeding </a:t>
            </a:r>
            <a:r>
              <a:rPr lang="en-US" altLang="zh-CN" sz="1600" dirty="0" err="1">
                <a:solidFill>
                  <a:srgbClr val="1E70B1"/>
                </a:solidFill>
                <a:latin typeface="Arial" panose="020B0604020202020204" pitchFamily="34" charset="0"/>
                <a:cs typeface="Arial" panose="020B0604020202020204" pitchFamily="34" charset="0"/>
              </a:rPr>
              <a:t>alg</a:t>
            </a:r>
            <a:r>
              <a:rPr lang="en-US" altLang="zh-CN" sz="1600" dirty="0">
                <a:latin typeface="Arial" panose="020B0604020202020204" pitchFamily="34" charset="0"/>
                <a:cs typeface="Arial" panose="020B0604020202020204" pitchFamily="34" charset="0"/>
              </a:rPr>
              <a:t>:</a:t>
            </a:r>
          </a:p>
          <a:p>
            <a:pPr marL="285750" indent="-285750">
              <a:buFont typeface="Arial" panose="020B0604020202020204" pitchFamily="34" charset="0"/>
              <a:buChar char="•"/>
            </a:pPr>
            <a:r>
              <a:rPr lang="en-US" altLang="zh-CN" sz="1600" dirty="0">
                <a:latin typeface="Arial" panose="020B0604020202020204" pitchFamily="34" charset="0"/>
                <a:cs typeface="Arial" panose="020B0604020202020204" pitchFamily="34" charset="0"/>
              </a:rPr>
              <a:t>creates 3-space-point seeds</a:t>
            </a:r>
          </a:p>
          <a:p>
            <a:endParaRPr lang="en-US" altLang="zh-CN" sz="1600" dirty="0">
              <a:latin typeface="Arial" panose="020B0604020202020204" pitchFamily="34" charset="0"/>
              <a:cs typeface="Arial" panose="020B0604020202020204" pitchFamily="34" charset="0"/>
            </a:endParaRPr>
          </a:p>
          <a:p>
            <a:r>
              <a:rPr lang="en-US" altLang="zh-CN" sz="1600" dirty="0">
                <a:latin typeface="Arial" panose="020B0604020202020204" pitchFamily="34" charset="0"/>
                <a:cs typeface="Arial" panose="020B0604020202020204" pitchFamily="34" charset="0"/>
                <a:sym typeface="Wingdings" panose="05000000000000000000" pitchFamily="2" charset="2"/>
              </a:rPr>
              <a:t> </a:t>
            </a:r>
            <a:r>
              <a:rPr lang="en-US" altLang="zh-CN" sz="1600" dirty="0">
                <a:latin typeface="Arial" panose="020B0604020202020204" pitchFamily="34" charset="0"/>
                <a:cs typeface="Arial" panose="020B0604020202020204" pitchFamily="34" charset="0"/>
              </a:rPr>
              <a:t>The seeding </a:t>
            </a:r>
            <a:r>
              <a:rPr lang="en-US" altLang="zh-CN" sz="1600" dirty="0" err="1">
                <a:latin typeface="Arial" panose="020B0604020202020204" pitchFamily="34" charset="0"/>
                <a:cs typeface="Arial" panose="020B0604020202020204" pitchFamily="34" charset="0"/>
              </a:rPr>
              <a:t>alg</a:t>
            </a:r>
            <a:r>
              <a:rPr lang="en-US" altLang="zh-CN" sz="1600" dirty="0">
                <a:latin typeface="Arial" panose="020B0604020202020204" pitchFamily="34" charset="0"/>
                <a:cs typeface="Arial" panose="020B0604020202020204" pitchFamily="34" charset="0"/>
              </a:rPr>
              <a:t> needs to be extended for </a:t>
            </a:r>
            <a:r>
              <a:rPr lang="en-US" altLang="zh-CN" sz="1600" dirty="0">
                <a:solidFill>
                  <a:srgbClr val="7030A0"/>
                </a:solidFill>
                <a:latin typeface="Arial" panose="020B0604020202020204" pitchFamily="34" charset="0"/>
                <a:cs typeface="Arial" panose="020B0604020202020204" pitchFamily="34" charset="0"/>
              </a:rPr>
              <a:t>6-space-points </a:t>
            </a:r>
            <a:r>
              <a:rPr lang="en-US" altLang="zh-CN" sz="1600" dirty="0">
                <a:latin typeface="Arial" panose="020B0604020202020204" pitchFamily="34" charset="0"/>
                <a:cs typeface="Arial" panose="020B0604020202020204" pitchFamily="34" charset="0"/>
              </a:rPr>
              <a:t>case.</a:t>
            </a:r>
          </a:p>
        </p:txBody>
      </p:sp>
      <p:pic>
        <p:nvPicPr>
          <p:cNvPr id="14" name="图片 13"/>
          <p:cNvPicPr/>
          <p:nvPr/>
        </p:nvPicPr>
        <p:blipFill>
          <a:blip r:embed="rId4">
            <a:extLst>
              <a:ext uri="{28A0092B-C50C-407E-A947-70E740481C1C}">
                <a14:useLocalDpi xmlns:a14="http://schemas.microsoft.com/office/drawing/2010/main" val="0"/>
              </a:ext>
            </a:extLst>
          </a:blip>
          <a:stretch>
            <a:fillRect/>
          </a:stretch>
        </p:blipFill>
        <p:spPr>
          <a:xfrm>
            <a:off x="6767699" y="481998"/>
            <a:ext cx="2160000" cy="2160000"/>
          </a:xfrm>
          <a:prstGeom prst="rect">
            <a:avLst/>
          </a:prstGeom>
        </p:spPr>
      </p:pic>
      <p:pic>
        <p:nvPicPr>
          <p:cNvPr id="15" name="图片 14"/>
          <p:cNvPicPr/>
          <p:nvPr/>
        </p:nvPicPr>
        <p:blipFill>
          <a:blip r:embed="rId5">
            <a:extLst>
              <a:ext uri="{28A0092B-C50C-407E-A947-70E740481C1C}">
                <a14:useLocalDpi xmlns:a14="http://schemas.microsoft.com/office/drawing/2010/main" val="0"/>
              </a:ext>
            </a:extLst>
          </a:blip>
          <a:stretch>
            <a:fillRect/>
          </a:stretch>
        </p:blipFill>
        <p:spPr>
          <a:xfrm>
            <a:off x="4216726" y="496389"/>
            <a:ext cx="2160000" cy="2160000"/>
          </a:xfrm>
          <a:prstGeom prst="rect">
            <a:avLst/>
          </a:prstGeom>
        </p:spPr>
      </p:pic>
      <p:sp>
        <p:nvSpPr>
          <p:cNvPr id="2" name="箭头: 右 1"/>
          <p:cNvSpPr/>
          <p:nvPr/>
        </p:nvSpPr>
        <p:spPr>
          <a:xfrm>
            <a:off x="6309559" y="1417982"/>
            <a:ext cx="525308" cy="288032"/>
          </a:xfrm>
          <a:prstGeom prst="rightArrow">
            <a:avLst/>
          </a:prstGeom>
          <a:solidFill>
            <a:srgbClr val="FF0000"/>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cs typeface="+mn-ea"/>
            </a:endParaRPr>
          </a:p>
        </p:txBody>
      </p:sp>
      <p:sp>
        <p:nvSpPr>
          <p:cNvPr id="16" name="文本框 15"/>
          <p:cNvSpPr txBox="1"/>
          <p:nvPr/>
        </p:nvSpPr>
        <p:spPr>
          <a:xfrm>
            <a:off x="-26498" y="3126543"/>
            <a:ext cx="3227262" cy="1845310"/>
          </a:xfrm>
          <a:prstGeom prst="rect">
            <a:avLst/>
          </a:prstGeom>
          <a:noFill/>
        </p:spPr>
        <p:txBody>
          <a:bodyPr wrap="square" rtlCol="0">
            <a:spAutoFit/>
          </a:bodyPr>
          <a:lstStyle/>
          <a:p>
            <a:r>
              <a:rPr lang="en-US" altLang="zh-CN" dirty="0">
                <a:solidFill>
                  <a:srgbClr val="577957"/>
                </a:solidFill>
                <a:latin typeface="Arial" panose="020B0604020202020204" pitchFamily="34" charset="0"/>
                <a:cs typeface="Arial" panose="020B0604020202020204" pitchFamily="34" charset="0"/>
              </a:rPr>
              <a:t>Seed Formation </a:t>
            </a:r>
            <a:r>
              <a:rPr lang="en-US" altLang="zh-CN" dirty="0" err="1">
                <a:solidFill>
                  <a:srgbClr val="577957"/>
                </a:solidFill>
                <a:latin typeface="Arial" panose="020B0604020202020204" pitchFamily="34" charset="0"/>
                <a:cs typeface="Arial" panose="020B0604020202020204" pitchFamily="34" charset="0"/>
              </a:rPr>
              <a:t>Alg</a:t>
            </a:r>
            <a:r>
              <a:rPr lang="en-US" altLang="zh-CN" dirty="0">
                <a:solidFill>
                  <a:srgbClr val="577957"/>
                </a:solidFill>
                <a:latin typeface="Arial" panose="020B0604020202020204" pitchFamily="34" charset="0"/>
                <a:cs typeface="Arial" panose="020B0604020202020204" pitchFamily="34" charset="0"/>
              </a:rPr>
              <a:t>: </a:t>
            </a:r>
          </a:p>
          <a:p>
            <a:r>
              <a:rPr lang="en-US" altLang="zh-CN" sz="1600" dirty="0">
                <a:latin typeface="Arial" panose="020B0604020202020204" pitchFamily="34" charset="0"/>
                <a:cs typeface="Arial" panose="020B0604020202020204" pitchFamily="34" charset="0"/>
              </a:rPr>
              <a:t>After seeding, combine the found triplets that sharing the same space-points into a “bigger” seed.</a:t>
            </a:r>
          </a:p>
          <a:p>
            <a:endParaRPr lang="en-US" altLang="zh-CN" sz="1600" dirty="0">
              <a:latin typeface="Arial" panose="020B0604020202020204" pitchFamily="34" charset="0"/>
              <a:cs typeface="Arial" panose="020B0604020202020204" pitchFamily="34" charset="0"/>
            </a:endParaRPr>
          </a:p>
          <a:p>
            <a:r>
              <a:rPr lang="en-US" altLang="zh-CN" sz="1600" dirty="0">
                <a:latin typeface="Arial" panose="020B0604020202020204" pitchFamily="34" charset="0"/>
                <a:cs typeface="Arial" panose="020B0604020202020204" pitchFamily="34" charset="0"/>
              </a:rPr>
              <a:t>We have implemented </a:t>
            </a:r>
            <a:r>
              <a:rPr lang="en-US" altLang="zh-CN" sz="1600" dirty="0">
                <a:solidFill>
                  <a:srgbClr val="577957"/>
                </a:solidFill>
                <a:latin typeface="Arial" panose="020B0604020202020204" pitchFamily="34" charset="0"/>
                <a:cs typeface="Arial" panose="020B0604020202020204" pitchFamily="34" charset="0"/>
              </a:rPr>
              <a:t>Seed Formation algorithm </a:t>
            </a:r>
            <a:r>
              <a:rPr lang="en-US" altLang="zh-CN" sz="1600" dirty="0">
                <a:latin typeface="Arial" panose="020B0604020202020204" pitchFamily="34" charset="0"/>
                <a:cs typeface="Arial" panose="020B0604020202020204" pitchFamily="34" charset="0"/>
              </a:rPr>
              <a:t>in TRACCC</a:t>
            </a:r>
            <a:endParaRPr lang="en-US" altLang="zh-CN" dirty="0">
              <a:latin typeface="Arial" panose="020B0604020202020204" pitchFamily="34" charset="0"/>
              <a:cs typeface="Arial" panose="020B0604020202020204" pitchFamily="34" charset="0"/>
            </a:endParaRPr>
          </a:p>
        </p:txBody>
      </p:sp>
      <p:sp>
        <p:nvSpPr>
          <p:cNvPr id="20" name="椭圆 19"/>
          <p:cNvSpPr/>
          <p:nvPr/>
        </p:nvSpPr>
        <p:spPr>
          <a:xfrm>
            <a:off x="126592" y="105307"/>
            <a:ext cx="527950" cy="52795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773-CAI978" panose="020B0402020204020303" pitchFamily="34" charset="0"/>
                <a:ea typeface="方正黑体简体" panose="02010601030101010101" pitchFamily="2" charset="-122"/>
              </a:rPr>
              <a:t>4</a:t>
            </a:r>
            <a:endParaRPr lang="zh-CN" altLang="en-US" sz="2400" dirty="0">
              <a:latin typeface="773-CAI978" panose="020B0402020204020303" pitchFamily="34" charset="0"/>
              <a:ea typeface="方正黑体简体" panose="02010601030101010101" pitchFamily="2" charset="-122"/>
            </a:endParaRPr>
          </a:p>
        </p:txBody>
      </p:sp>
      <p:sp>
        <p:nvSpPr>
          <p:cNvPr id="23" name="矩形 22"/>
          <p:cNvSpPr/>
          <p:nvPr/>
        </p:nvSpPr>
        <p:spPr>
          <a:xfrm>
            <a:off x="827584" y="190737"/>
            <a:ext cx="3623108" cy="369332"/>
          </a:xfrm>
          <a:prstGeom prst="rect">
            <a:avLst/>
          </a:prstGeom>
        </p:spPr>
        <p:txBody>
          <a:bodyPr wrap="none">
            <a:spAutoFit/>
          </a:bodyPr>
          <a:lstStyle/>
          <a:p>
            <a:r>
              <a:rPr lang="en-US" altLang="zh-CN" dirty="0">
                <a:solidFill>
                  <a:schemeClr val="accent1"/>
                </a:solidFill>
                <a:latin typeface="+mn-ea"/>
              </a:rPr>
              <a:t>Extension of seeding algorithm</a:t>
            </a:r>
          </a:p>
        </p:txBody>
      </p:sp>
      <p:sp>
        <p:nvSpPr>
          <p:cNvPr id="12" name="文本框 11"/>
          <p:cNvSpPr txBox="1"/>
          <p:nvPr/>
        </p:nvSpPr>
        <p:spPr>
          <a:xfrm>
            <a:off x="5220072" y="111065"/>
            <a:ext cx="2936389" cy="369332"/>
          </a:xfrm>
          <a:prstGeom prst="rect">
            <a:avLst/>
          </a:prstGeom>
          <a:noFill/>
        </p:spPr>
        <p:txBody>
          <a:bodyPr wrap="square">
            <a:spAutoFit/>
          </a:bodyPr>
          <a:lstStyle/>
          <a:p>
            <a:r>
              <a:rPr lang="en-US" altLang="zh-CN" sz="1800" b="1" i="0" dirty="0">
                <a:solidFill>
                  <a:srgbClr val="0070C0"/>
                </a:solidFill>
                <a:effectLst/>
                <a:latin typeface="等线" panose="02010600030101010101" pitchFamily="2" charset="-122"/>
                <a:ea typeface="等线" panose="02010600030101010101" pitchFamily="2" charset="-122"/>
                <a:cs typeface="Times New Roman" panose="02020603050405020304" pitchFamily="18" charset="0"/>
              </a:rPr>
              <a:t>6-layers seeds finding</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 name="文本框 65"/>
          <p:cNvSpPr txBox="1"/>
          <p:nvPr/>
        </p:nvSpPr>
        <p:spPr>
          <a:xfrm>
            <a:off x="2319251" y="1223740"/>
            <a:ext cx="235962" cy="215444"/>
          </a:xfrm>
          <a:prstGeom prst="rect">
            <a:avLst/>
          </a:prstGeom>
          <a:noFill/>
        </p:spPr>
        <p:txBody>
          <a:bodyPr wrap="none" rtlCol="0">
            <a:spAutoFit/>
          </a:bodyPr>
          <a:lstStyle/>
          <a:p>
            <a:r>
              <a:rPr lang="en-US" altLang="zh-CN" sz="800" dirty="0">
                <a:latin typeface="Times New Roman" panose="02020603050405020304" pitchFamily="18" charset="0"/>
                <a:ea typeface="Tahoma" panose="020B0604030504040204" pitchFamily="34" charset="0"/>
                <a:cs typeface="Times New Roman" panose="02020603050405020304" pitchFamily="18" charset="0"/>
              </a:rPr>
              <a:t>7</a:t>
            </a:r>
            <a:endParaRPr lang="zh-CN" altLang="en-US" sz="800" dirty="0">
              <a:latin typeface="Times New Roman" panose="02020603050405020304" pitchFamily="18" charset="0"/>
              <a:cs typeface="Times New Roman" panose="02020603050405020304" pitchFamily="18" charset="0"/>
            </a:endParaRPr>
          </a:p>
        </p:txBody>
      </p:sp>
      <p:sp>
        <p:nvSpPr>
          <p:cNvPr id="55" name="文本框 54"/>
          <p:cNvSpPr txBox="1"/>
          <p:nvPr/>
        </p:nvSpPr>
        <p:spPr>
          <a:xfrm>
            <a:off x="2316909" y="2113224"/>
            <a:ext cx="235962" cy="215444"/>
          </a:xfrm>
          <a:prstGeom prst="rect">
            <a:avLst/>
          </a:prstGeom>
          <a:noFill/>
        </p:spPr>
        <p:txBody>
          <a:bodyPr wrap="none" rtlCol="0">
            <a:spAutoFit/>
          </a:bodyPr>
          <a:lstStyle/>
          <a:p>
            <a:r>
              <a:rPr lang="en-US" altLang="zh-CN" sz="800" dirty="0">
                <a:latin typeface="Times New Roman" panose="02020603050405020304" pitchFamily="18" charset="0"/>
                <a:ea typeface="Tahoma" panose="020B0604030504040204" pitchFamily="34" charset="0"/>
                <a:cs typeface="Times New Roman" panose="02020603050405020304" pitchFamily="18" charset="0"/>
              </a:rPr>
              <a:t>3</a:t>
            </a:r>
            <a:endParaRPr lang="zh-CN" altLang="en-US" sz="800" dirty="0">
              <a:latin typeface="Times New Roman" panose="02020603050405020304" pitchFamily="18" charset="0"/>
              <a:cs typeface="Times New Roman" panose="02020603050405020304" pitchFamily="18" charset="0"/>
            </a:endParaRPr>
          </a:p>
        </p:txBody>
      </p:sp>
      <p:sp>
        <p:nvSpPr>
          <p:cNvPr id="17" name="灯片编号占位符 2"/>
          <p:cNvSpPr txBox="1"/>
          <p:nvPr/>
        </p:nvSpPr>
        <p:spPr>
          <a:xfrm>
            <a:off x="8661470" y="30376"/>
            <a:ext cx="432048" cy="235847"/>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FB01F39-3AB9-4E3F-9AE8-8ECED466B5B6}" type="slidenum">
              <a:rPr lang="zh-CN" altLang="en-US" sz="1400" smtClean="0">
                <a:latin typeface="Times New Roman" panose="02020603050405020304" pitchFamily="18" charset="0"/>
                <a:ea typeface="楷体" panose="02010609060101010101" pitchFamily="49" charset="-122"/>
                <a:cs typeface="Times New Roman" panose="02020603050405020304" pitchFamily="18" charset="0"/>
              </a:rPr>
              <a:t>16</a:t>
            </a:fld>
            <a:endParaRPr lang="zh-CN" altLang="en-US" sz="1400" dirty="0">
              <a:latin typeface="Times New Roman" panose="02020603050405020304" pitchFamily="18" charset="0"/>
              <a:ea typeface="楷体" panose="02010609060101010101" pitchFamily="49" charset="-122"/>
              <a:cs typeface="Times New Roman" panose="02020603050405020304" pitchFamily="18" charset="0"/>
            </a:endParaRPr>
          </a:p>
        </p:txBody>
      </p:sp>
      <mc:AlternateContent xmlns:mc="http://schemas.openxmlformats.org/markup-compatibility/2006" xmlns:a14="http://schemas.microsoft.com/office/drawing/2010/main">
        <mc:Choice Requires="a14">
          <p:sp>
            <p:nvSpPr>
              <p:cNvPr id="12" name="文本框 11"/>
              <p:cNvSpPr txBox="1"/>
              <p:nvPr/>
            </p:nvSpPr>
            <p:spPr>
              <a:xfrm>
                <a:off x="7382" y="3705886"/>
                <a:ext cx="9206475" cy="1354217"/>
              </a:xfrm>
              <a:prstGeom prst="rect">
                <a:avLst/>
              </a:prstGeom>
              <a:noFill/>
            </p:spPr>
            <p:txBody>
              <a:bodyPr wrap="square">
                <a:spAutoFit/>
              </a:bodyPr>
              <a:lstStyle/>
              <a:p>
                <a:r>
                  <a:rPr lang="en-US" altLang="zh-CN" dirty="0">
                    <a:solidFill>
                      <a:srgbClr val="1E70B1"/>
                    </a:solidFill>
                    <a:latin typeface="Arial" panose="020B0604020202020204" pitchFamily="34" charset="0"/>
                    <a:cs typeface="Arial" panose="020B0604020202020204" pitchFamily="34" charset="0"/>
                  </a:rPr>
                  <a:t>6-layers seeds finding:</a:t>
                </a:r>
                <a:r>
                  <a:rPr lang="zh-CN" altLang="en-US" dirty="0">
                    <a:solidFill>
                      <a:srgbClr val="1E70B1"/>
                    </a:solidFill>
                    <a:latin typeface="Arial" panose="020B0604020202020204" pitchFamily="34" charset="0"/>
                    <a:cs typeface="Arial" panose="020B0604020202020204" pitchFamily="34" charset="0"/>
                  </a:rPr>
                  <a:t> </a:t>
                </a:r>
                <a:r>
                  <a:rPr lang="en-US" altLang="zh-CN" dirty="0">
                    <a:solidFill>
                      <a:srgbClr val="606E3F"/>
                    </a:solidFill>
                    <a:latin typeface="Arial" panose="020B0604020202020204" pitchFamily="34" charset="0"/>
                    <a:cs typeface="Arial" panose="020B0604020202020204" pitchFamily="34" charset="0"/>
                  </a:rPr>
                  <a:t>Seed Formation</a:t>
                </a:r>
                <a:r>
                  <a:rPr lang="en-US" altLang="zh-CN" dirty="0">
                    <a:solidFill>
                      <a:srgbClr val="1E70B1"/>
                    </a:solidFill>
                    <a:latin typeface="Arial" panose="020B0604020202020204" pitchFamily="34" charset="0"/>
                    <a:cs typeface="Arial" panose="020B0604020202020204" pitchFamily="34" charset="0"/>
                  </a:rPr>
                  <a:t> steps in GPU</a:t>
                </a:r>
              </a:p>
              <a:p>
                <a:r>
                  <a:rPr lang="en-US" altLang="zh-CN" sz="1600" dirty="0">
                    <a:latin typeface="Arial" panose="020B0604020202020204" pitchFamily="34" charset="0"/>
                    <a:cs typeface="Arial" panose="020B0604020202020204" pitchFamily="34" charset="0"/>
                  </a:rPr>
                  <a:t>For each </a:t>
                </a:r>
                <a:r>
                  <a:rPr lang="en-US" altLang="zh-CN" sz="1600" dirty="0">
                    <a:solidFill>
                      <a:srgbClr val="7030A0"/>
                    </a:solidFill>
                    <a:latin typeface="Arial" panose="020B0604020202020204" pitchFamily="34" charset="0"/>
                    <a:cs typeface="Arial" panose="020B0604020202020204" pitchFamily="34" charset="0"/>
                  </a:rPr>
                  <a:t>middle space point </a:t>
                </a:r>
                <a:r>
                  <a:rPr lang="en-US" altLang="zh-CN" sz="1600" dirty="0">
                    <a:latin typeface="Arial" panose="020B0604020202020204" pitchFamily="34" charset="0"/>
                    <a:cs typeface="Arial" panose="020B0604020202020204" pitchFamily="34" charset="0"/>
                  </a:rPr>
                  <a:t>in parallel:</a:t>
                </a:r>
              </a:p>
              <a:p>
                <a:pPr marL="342900" indent="-342900">
                  <a:buAutoNum type="arabicPeriod"/>
                </a:pPr>
                <a:r>
                  <a:rPr lang="en-US" altLang="zh-CN" sz="1600" dirty="0">
                    <a:latin typeface="Arial" panose="020B0604020202020204" pitchFamily="34" charset="0"/>
                    <a:cs typeface="Arial" panose="020B0604020202020204" pitchFamily="34" charset="0"/>
                  </a:rPr>
                  <a:t>pick the triplet with lowest impact params (</a:t>
                </a:r>
                <a14:m>
                  <m:oMath xmlns:m="http://schemas.openxmlformats.org/officeDocument/2006/math">
                    <m:sSub>
                      <m:sSubPr>
                        <m:ctrlPr>
                          <a:rPr lang="en-US" altLang="zh-CN" sz="1600" i="1" smtClean="0">
                            <a:solidFill>
                              <a:srgbClr val="FF0000"/>
                            </a:solidFill>
                            <a:latin typeface="Cambria Math" panose="02040503050406030204" pitchFamily="18" charset="0"/>
                            <a:cs typeface="Times New Roman" panose="02020603050405020304" pitchFamily="18" charset="0"/>
                          </a:rPr>
                        </m:ctrlPr>
                      </m:sSubPr>
                      <m:e>
                        <m:r>
                          <a:rPr lang="en-US" altLang="zh-CN" sz="1600" b="0" i="1" smtClean="0">
                            <a:solidFill>
                              <a:srgbClr val="FF0000"/>
                            </a:solidFill>
                            <a:latin typeface="Cambria Math" panose="02040503050406030204" pitchFamily="18" charset="0"/>
                            <a:cs typeface="Times New Roman" panose="02020603050405020304" pitchFamily="18" charset="0"/>
                          </a:rPr>
                          <m:t>𝑑</m:t>
                        </m:r>
                      </m:e>
                      <m:sub>
                        <m:r>
                          <a:rPr lang="en-US" altLang="zh-CN" sz="1600" b="0" i="1" smtClean="0">
                            <a:solidFill>
                              <a:srgbClr val="FF0000"/>
                            </a:solidFill>
                            <a:latin typeface="Cambria Math" panose="02040503050406030204" pitchFamily="18" charset="0"/>
                            <a:cs typeface="Times New Roman" panose="02020603050405020304" pitchFamily="18" charset="0"/>
                          </a:rPr>
                          <m:t>0</m:t>
                        </m:r>
                      </m:sub>
                    </m:sSub>
                  </m:oMath>
                </a14:m>
                <a:r>
                  <a:rPr lang="en-US" altLang="zh-CN" sz="1600" dirty="0">
                    <a:latin typeface="Arial" panose="020B0604020202020204" pitchFamily="34" charset="0"/>
                    <a:cs typeface="Arial" panose="020B0604020202020204" pitchFamily="34" charset="0"/>
                  </a:rPr>
                  <a:t>) among all triplets where the middle </a:t>
                </a:r>
                <a:r>
                  <a:rPr lang="en-US" altLang="zh-CN" sz="1600" dirty="0" err="1">
                    <a:latin typeface="Arial" panose="020B0604020202020204" pitchFamily="34" charset="0"/>
                    <a:cs typeface="Arial" panose="020B0604020202020204" pitchFamily="34" charset="0"/>
                  </a:rPr>
                  <a:t>sp</a:t>
                </a:r>
                <a:r>
                  <a:rPr lang="en-US" altLang="zh-CN" sz="1600" dirty="0">
                    <a:latin typeface="Arial" panose="020B0604020202020204" pitchFamily="34" charset="0"/>
                    <a:cs typeface="Arial" panose="020B0604020202020204" pitchFamily="34" charset="0"/>
                  </a:rPr>
                  <a:t> is located</a:t>
                </a:r>
              </a:p>
              <a:p>
                <a:pPr marL="342900" indent="-342900">
                  <a:buAutoNum type="arabicPeriod"/>
                </a:pPr>
                <a:r>
                  <a:rPr lang="en-US" altLang="zh-CN" sz="1600" dirty="0">
                    <a:latin typeface="Arial" panose="020B0604020202020204" pitchFamily="34" charset="0"/>
                    <a:cs typeface="Arial" panose="020B0604020202020204" pitchFamily="34" charset="0"/>
                  </a:rPr>
                  <a:t>find the bottom </a:t>
                </a:r>
                <a:r>
                  <a:rPr lang="en-US" altLang="zh-CN" sz="1600" dirty="0" err="1">
                    <a:latin typeface="Arial" panose="020B0604020202020204" pitchFamily="34" charset="0"/>
                    <a:cs typeface="Arial" panose="020B0604020202020204" pitchFamily="34" charset="0"/>
                  </a:rPr>
                  <a:t>sp</a:t>
                </a:r>
                <a:r>
                  <a:rPr lang="en-US" altLang="zh-CN" sz="1600" dirty="0">
                    <a:latin typeface="Arial" panose="020B0604020202020204" pitchFamily="34" charset="0"/>
                    <a:cs typeface="Arial" panose="020B0604020202020204" pitchFamily="34" charset="0"/>
                  </a:rPr>
                  <a:t> &amp; top </a:t>
                </a:r>
                <a:r>
                  <a:rPr lang="en-US" altLang="zh-CN" sz="1600" dirty="0" err="1">
                    <a:latin typeface="Arial" panose="020B0604020202020204" pitchFamily="34" charset="0"/>
                    <a:cs typeface="Arial" panose="020B0604020202020204" pitchFamily="34" charset="0"/>
                  </a:rPr>
                  <a:t>sp</a:t>
                </a:r>
                <a:r>
                  <a:rPr lang="en-US" altLang="zh-CN" sz="1600" dirty="0">
                    <a:latin typeface="Arial" panose="020B0604020202020204" pitchFamily="34" charset="0"/>
                    <a:cs typeface="Arial" panose="020B0604020202020204" pitchFamily="34" charset="0"/>
                  </a:rPr>
                  <a:t> that are closest to the bottom </a:t>
                </a:r>
                <a:r>
                  <a:rPr lang="en-US" altLang="zh-CN" sz="1600" dirty="0" err="1">
                    <a:latin typeface="Arial" panose="020B0604020202020204" pitchFamily="34" charset="0"/>
                    <a:cs typeface="Arial" panose="020B0604020202020204" pitchFamily="34" charset="0"/>
                  </a:rPr>
                  <a:t>sp</a:t>
                </a:r>
                <a:r>
                  <a:rPr lang="en-US" altLang="zh-CN" sz="1600" dirty="0">
                    <a:latin typeface="Arial" panose="020B0604020202020204" pitchFamily="34" charset="0"/>
                    <a:cs typeface="Arial" panose="020B0604020202020204" pitchFamily="34" charset="0"/>
                  </a:rPr>
                  <a:t> &amp; top </a:t>
                </a:r>
                <a:r>
                  <a:rPr lang="en-US" altLang="zh-CN" sz="1600" dirty="0" err="1">
                    <a:latin typeface="Arial" panose="020B0604020202020204" pitchFamily="34" charset="0"/>
                    <a:cs typeface="Arial" panose="020B0604020202020204" pitchFamily="34" charset="0"/>
                  </a:rPr>
                  <a:t>sp</a:t>
                </a:r>
                <a:r>
                  <a:rPr lang="en-US" altLang="zh-CN" sz="1600" dirty="0">
                    <a:latin typeface="Arial" panose="020B0604020202020204" pitchFamily="34" charset="0"/>
                    <a:cs typeface="Arial" panose="020B0604020202020204" pitchFamily="34" charset="0"/>
                  </a:rPr>
                  <a:t> of the current triplet</a:t>
                </a:r>
              </a:p>
              <a:p>
                <a:pPr marL="342900" indent="-342900">
                  <a:buAutoNum type="arabicPeriod"/>
                </a:pPr>
                <a:r>
                  <a:rPr lang="en-US" altLang="zh-CN" sz="1600" dirty="0">
                    <a:latin typeface="Arial" panose="020B0604020202020204" pitchFamily="34" charset="0"/>
                    <a:cs typeface="Arial" panose="020B0604020202020204" pitchFamily="34" charset="0"/>
                  </a:rPr>
                  <a:t>form a new seed of 5 points and sort them according to their radius</a:t>
                </a:r>
                <a:endParaRPr lang="en-US" altLang="zh-CN" dirty="0">
                  <a:latin typeface="Arial" panose="020B0604020202020204" pitchFamily="34" charset="0"/>
                  <a:cs typeface="Arial" panose="020B0604020202020204" pitchFamily="34" charset="0"/>
                </a:endParaRPr>
              </a:p>
            </p:txBody>
          </p:sp>
        </mc:Choice>
        <mc:Fallback xmlns="">
          <p:sp>
            <p:nvSpPr>
              <p:cNvPr id="12" name="文本框 11"/>
              <p:cNvSpPr txBox="1">
                <a:spLocks noRot="1" noChangeAspect="1" noMove="1" noResize="1" noEditPoints="1" noAdjustHandles="1" noChangeArrowheads="1" noChangeShapeType="1" noTextEdit="1"/>
              </p:cNvSpPr>
              <p:nvPr/>
            </p:nvSpPr>
            <p:spPr>
              <a:xfrm>
                <a:off x="7382" y="3705886"/>
                <a:ext cx="9206475" cy="1354217"/>
              </a:xfrm>
              <a:prstGeom prst="rect">
                <a:avLst/>
              </a:prstGeom>
              <a:blipFill rotWithShape="1">
                <a:blip r:embed="rId3"/>
                <a:stretch>
                  <a:fillRect l="-4" t="-2" b="31"/>
                </a:stretch>
              </a:blipFill>
            </p:spPr>
            <p:txBody>
              <a:bodyPr/>
              <a:lstStyle/>
              <a:p>
                <a:r>
                  <a:rPr lang="zh-CN" altLang="en-US">
                    <a:noFill/>
                  </a:rPr>
                  <a:t> </a:t>
                </a:r>
              </a:p>
            </p:txBody>
          </p:sp>
        </mc:Fallback>
      </mc:AlternateContent>
      <p:cxnSp>
        <p:nvCxnSpPr>
          <p:cNvPr id="9" name="直接连接符 8"/>
          <p:cNvCxnSpPr/>
          <p:nvPr/>
        </p:nvCxnSpPr>
        <p:spPr>
          <a:xfrm>
            <a:off x="514052" y="1241945"/>
            <a:ext cx="2880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514052" y="1421945"/>
            <a:ext cx="2880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514052" y="1961945"/>
            <a:ext cx="2880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514052" y="2141945"/>
            <a:ext cx="2880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514052" y="2681945"/>
            <a:ext cx="2880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514052" y="2861945"/>
            <a:ext cx="2880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216226" y="3221945"/>
            <a:ext cx="353782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1954052" y="3149945"/>
            <a:ext cx="0" cy="72008"/>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1954052" y="629657"/>
            <a:ext cx="0" cy="2592288"/>
          </a:xfrm>
          <a:prstGeom prst="line">
            <a:avLst/>
          </a:prstGeom>
          <a:ln w="6350">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H="1">
            <a:off x="1947897" y="1425103"/>
            <a:ext cx="1796835" cy="1796835"/>
          </a:xfrm>
          <a:prstGeom prst="line">
            <a:avLst/>
          </a:prstGeom>
          <a:ln w="6350">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241557" y="1509364"/>
            <a:ext cx="1709416" cy="1709416"/>
          </a:xfrm>
          <a:prstGeom prst="line">
            <a:avLst/>
          </a:prstGeom>
          <a:ln w="6350">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216226" y="665091"/>
            <a:ext cx="0" cy="2553689"/>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3754052" y="665091"/>
            <a:ext cx="0" cy="2553689"/>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216226" y="665091"/>
            <a:ext cx="3537826" cy="0"/>
          </a:xfrm>
          <a:prstGeom prst="line">
            <a:avLst/>
          </a:prstGeom>
        </p:spPr>
        <p:style>
          <a:lnRef idx="1">
            <a:schemeClr val="accent1"/>
          </a:lnRef>
          <a:fillRef idx="0">
            <a:schemeClr val="accent1"/>
          </a:fillRef>
          <a:effectRef idx="0">
            <a:schemeClr val="accent1"/>
          </a:effectRef>
          <a:fontRef idx="minor">
            <a:schemeClr val="tx1"/>
          </a:fontRef>
        </p:style>
      </p:cxnSp>
      <p:sp>
        <p:nvSpPr>
          <p:cNvPr id="29" name="文本框 28"/>
          <p:cNvSpPr txBox="1"/>
          <p:nvPr/>
        </p:nvSpPr>
        <p:spPr>
          <a:xfrm>
            <a:off x="3569933" y="3218780"/>
            <a:ext cx="248786" cy="215444"/>
          </a:xfrm>
          <a:prstGeom prst="rect">
            <a:avLst/>
          </a:prstGeom>
          <a:noFill/>
        </p:spPr>
        <p:txBody>
          <a:bodyPr wrap="none" rtlCol="0">
            <a:spAutoFit/>
          </a:bodyPr>
          <a:lstStyle/>
          <a:p>
            <a:r>
              <a:rPr lang="en-US" altLang="zh-CN" sz="800" dirty="0"/>
              <a:t>Z</a:t>
            </a:r>
            <a:endParaRPr lang="zh-CN" altLang="en-US" sz="800" dirty="0"/>
          </a:p>
        </p:txBody>
      </p:sp>
      <p:sp>
        <p:nvSpPr>
          <p:cNvPr id="30" name="文本框 29"/>
          <p:cNvSpPr txBox="1"/>
          <p:nvPr/>
        </p:nvSpPr>
        <p:spPr>
          <a:xfrm>
            <a:off x="5754" y="631533"/>
            <a:ext cx="223138" cy="215444"/>
          </a:xfrm>
          <a:prstGeom prst="rect">
            <a:avLst/>
          </a:prstGeom>
          <a:noFill/>
        </p:spPr>
        <p:txBody>
          <a:bodyPr wrap="none" rtlCol="0">
            <a:spAutoFit/>
          </a:bodyPr>
          <a:lstStyle/>
          <a:p>
            <a:r>
              <a:rPr lang="en-US" altLang="zh-CN" sz="800" dirty="0"/>
              <a:t>r</a:t>
            </a:r>
            <a:endParaRPr lang="zh-CN" altLang="en-US" sz="800" dirty="0"/>
          </a:p>
        </p:txBody>
      </p:sp>
      <p:sp>
        <p:nvSpPr>
          <p:cNvPr id="31" name="文本框 30"/>
          <p:cNvSpPr txBox="1"/>
          <p:nvPr/>
        </p:nvSpPr>
        <p:spPr>
          <a:xfrm>
            <a:off x="1823504" y="3236194"/>
            <a:ext cx="245580" cy="215444"/>
          </a:xfrm>
          <a:prstGeom prst="rect">
            <a:avLst/>
          </a:prstGeom>
          <a:noFill/>
        </p:spPr>
        <p:txBody>
          <a:bodyPr wrap="none" rtlCol="0">
            <a:spAutoFit/>
          </a:bodyPr>
          <a:lstStyle/>
          <a:p>
            <a:r>
              <a:rPr lang="en-US" altLang="zh-CN" sz="800" dirty="0"/>
              <a:t>0</a:t>
            </a:r>
            <a:endParaRPr lang="zh-CN" altLang="en-US" sz="800" dirty="0"/>
          </a:p>
        </p:txBody>
      </p:sp>
      <p:sp>
        <p:nvSpPr>
          <p:cNvPr id="32" name="文本框 31"/>
          <p:cNvSpPr txBox="1"/>
          <p:nvPr/>
        </p:nvSpPr>
        <p:spPr>
          <a:xfrm>
            <a:off x="3382363" y="2786025"/>
            <a:ext cx="298480" cy="215444"/>
          </a:xfrm>
          <a:prstGeom prst="rect">
            <a:avLst/>
          </a:prstGeom>
          <a:noFill/>
        </p:spPr>
        <p:txBody>
          <a:bodyPr wrap="none" rtlCol="0">
            <a:spAutoFit/>
          </a:bodyPr>
          <a:lstStyle/>
          <a:p>
            <a:r>
              <a:rPr lang="en-US" altLang="zh-CN" sz="800" dirty="0"/>
              <a:t>L1</a:t>
            </a:r>
            <a:endParaRPr lang="zh-CN" altLang="en-US" sz="800" dirty="0"/>
          </a:p>
        </p:txBody>
      </p:sp>
      <p:sp>
        <p:nvSpPr>
          <p:cNvPr id="33" name="文本框 32"/>
          <p:cNvSpPr txBox="1"/>
          <p:nvPr/>
        </p:nvSpPr>
        <p:spPr>
          <a:xfrm>
            <a:off x="3380689" y="2568999"/>
            <a:ext cx="298480" cy="215444"/>
          </a:xfrm>
          <a:prstGeom prst="rect">
            <a:avLst/>
          </a:prstGeom>
          <a:noFill/>
        </p:spPr>
        <p:txBody>
          <a:bodyPr wrap="none" rtlCol="0">
            <a:spAutoFit/>
          </a:bodyPr>
          <a:lstStyle/>
          <a:p>
            <a:r>
              <a:rPr lang="en-US" altLang="zh-CN" sz="800" dirty="0"/>
              <a:t>L2</a:t>
            </a:r>
            <a:endParaRPr lang="zh-CN" altLang="en-US" sz="800" dirty="0"/>
          </a:p>
        </p:txBody>
      </p:sp>
      <p:sp>
        <p:nvSpPr>
          <p:cNvPr id="34" name="文本框 33"/>
          <p:cNvSpPr txBox="1"/>
          <p:nvPr/>
        </p:nvSpPr>
        <p:spPr>
          <a:xfrm>
            <a:off x="3380689" y="2062646"/>
            <a:ext cx="298480" cy="215444"/>
          </a:xfrm>
          <a:prstGeom prst="rect">
            <a:avLst/>
          </a:prstGeom>
          <a:noFill/>
        </p:spPr>
        <p:txBody>
          <a:bodyPr wrap="none" rtlCol="0">
            <a:spAutoFit/>
          </a:bodyPr>
          <a:lstStyle/>
          <a:p>
            <a:r>
              <a:rPr lang="en-US" altLang="zh-CN" sz="800" dirty="0"/>
              <a:t>L3</a:t>
            </a:r>
            <a:endParaRPr lang="zh-CN" altLang="en-US" sz="800" dirty="0"/>
          </a:p>
        </p:txBody>
      </p:sp>
      <p:sp>
        <p:nvSpPr>
          <p:cNvPr id="35" name="文本框 34"/>
          <p:cNvSpPr txBox="1"/>
          <p:nvPr/>
        </p:nvSpPr>
        <p:spPr>
          <a:xfrm>
            <a:off x="3379015" y="1845620"/>
            <a:ext cx="298480" cy="215444"/>
          </a:xfrm>
          <a:prstGeom prst="rect">
            <a:avLst/>
          </a:prstGeom>
          <a:noFill/>
        </p:spPr>
        <p:txBody>
          <a:bodyPr wrap="none" rtlCol="0">
            <a:spAutoFit/>
          </a:bodyPr>
          <a:lstStyle/>
          <a:p>
            <a:r>
              <a:rPr lang="en-US" altLang="zh-CN" sz="800" dirty="0"/>
              <a:t>L4</a:t>
            </a:r>
            <a:endParaRPr lang="zh-CN" altLang="en-US" sz="800" dirty="0"/>
          </a:p>
        </p:txBody>
      </p:sp>
      <p:sp>
        <p:nvSpPr>
          <p:cNvPr id="36" name="文本框 35"/>
          <p:cNvSpPr txBox="1"/>
          <p:nvPr/>
        </p:nvSpPr>
        <p:spPr>
          <a:xfrm>
            <a:off x="3393285" y="1339267"/>
            <a:ext cx="298480" cy="215444"/>
          </a:xfrm>
          <a:prstGeom prst="rect">
            <a:avLst/>
          </a:prstGeom>
          <a:noFill/>
        </p:spPr>
        <p:txBody>
          <a:bodyPr wrap="none" rtlCol="0">
            <a:spAutoFit/>
          </a:bodyPr>
          <a:lstStyle/>
          <a:p>
            <a:r>
              <a:rPr lang="en-US" altLang="zh-CN" sz="800" dirty="0"/>
              <a:t>L5</a:t>
            </a:r>
            <a:endParaRPr lang="zh-CN" altLang="en-US" sz="800" dirty="0"/>
          </a:p>
        </p:txBody>
      </p:sp>
      <p:sp>
        <p:nvSpPr>
          <p:cNvPr id="37" name="文本框 36"/>
          <p:cNvSpPr txBox="1"/>
          <p:nvPr/>
        </p:nvSpPr>
        <p:spPr>
          <a:xfrm>
            <a:off x="3391611" y="1122241"/>
            <a:ext cx="298480" cy="215444"/>
          </a:xfrm>
          <a:prstGeom prst="rect">
            <a:avLst/>
          </a:prstGeom>
          <a:noFill/>
        </p:spPr>
        <p:txBody>
          <a:bodyPr wrap="none" rtlCol="0">
            <a:spAutoFit/>
          </a:bodyPr>
          <a:lstStyle/>
          <a:p>
            <a:r>
              <a:rPr lang="en-US" altLang="zh-CN" sz="800" dirty="0"/>
              <a:t>L6</a:t>
            </a:r>
            <a:endParaRPr lang="zh-CN" altLang="en-US" sz="800" dirty="0"/>
          </a:p>
        </p:txBody>
      </p:sp>
      <p:sp>
        <p:nvSpPr>
          <p:cNvPr id="38" name="椭圆 37"/>
          <p:cNvSpPr/>
          <p:nvPr/>
        </p:nvSpPr>
        <p:spPr>
          <a:xfrm>
            <a:off x="2069084" y="2623747"/>
            <a:ext cx="98210" cy="98210"/>
          </a:xfrm>
          <a:prstGeom prst="ellipse">
            <a:avLst/>
          </a:prstGeom>
        </p:spPr>
        <p:style>
          <a:lnRef idx="1">
            <a:schemeClr val="accent3"/>
          </a:lnRef>
          <a:fillRef idx="3">
            <a:schemeClr val="accent3"/>
          </a:fillRef>
          <a:effectRef idx="2">
            <a:schemeClr val="accent3"/>
          </a:effectRef>
          <a:fontRef idx="minor">
            <a:schemeClr val="lt1"/>
          </a:fontRef>
        </p:style>
        <p:txBody>
          <a:bodyPr rtlCol="0" anchor="ctr"/>
          <a:lstStyle/>
          <a:p>
            <a:pPr algn="ctr" defTabSz="914400"/>
            <a:endParaRPr lang="zh-CN" altLang="en-US" sz="1800">
              <a:cs typeface="+mn-ea"/>
            </a:endParaRPr>
          </a:p>
        </p:txBody>
      </p:sp>
      <p:sp>
        <p:nvSpPr>
          <p:cNvPr id="40" name="椭圆 39"/>
          <p:cNvSpPr/>
          <p:nvPr/>
        </p:nvSpPr>
        <p:spPr>
          <a:xfrm>
            <a:off x="2376466" y="1903362"/>
            <a:ext cx="98210" cy="98210"/>
          </a:xfrm>
          <a:prstGeom prst="ellipse">
            <a:avLst/>
          </a:prstGeom>
        </p:spPr>
        <p:style>
          <a:lnRef idx="1">
            <a:schemeClr val="accent3"/>
          </a:lnRef>
          <a:fillRef idx="3">
            <a:schemeClr val="accent3"/>
          </a:fillRef>
          <a:effectRef idx="2">
            <a:schemeClr val="accent3"/>
          </a:effectRef>
          <a:fontRef idx="minor">
            <a:schemeClr val="lt1"/>
          </a:fontRef>
        </p:style>
        <p:txBody>
          <a:bodyPr rtlCol="0" anchor="ctr"/>
          <a:lstStyle/>
          <a:p>
            <a:pPr algn="ctr" defTabSz="914400"/>
            <a:endParaRPr lang="zh-CN" altLang="en-US" sz="1800">
              <a:cs typeface="+mn-ea"/>
            </a:endParaRPr>
          </a:p>
        </p:txBody>
      </p:sp>
      <p:sp>
        <p:nvSpPr>
          <p:cNvPr id="41" name="椭圆 40"/>
          <p:cNvSpPr/>
          <p:nvPr/>
        </p:nvSpPr>
        <p:spPr>
          <a:xfrm>
            <a:off x="2638296" y="1374333"/>
            <a:ext cx="98210" cy="98210"/>
          </a:xfrm>
          <a:prstGeom prst="ellipse">
            <a:avLst/>
          </a:prstGeom>
        </p:spPr>
        <p:style>
          <a:lnRef idx="1">
            <a:schemeClr val="accent3"/>
          </a:lnRef>
          <a:fillRef idx="3">
            <a:schemeClr val="accent3"/>
          </a:fillRef>
          <a:effectRef idx="2">
            <a:schemeClr val="accent3"/>
          </a:effectRef>
          <a:fontRef idx="minor">
            <a:schemeClr val="lt1"/>
          </a:fontRef>
        </p:style>
        <p:txBody>
          <a:bodyPr rtlCol="0" anchor="ctr"/>
          <a:lstStyle/>
          <a:p>
            <a:pPr algn="ctr" defTabSz="914400"/>
            <a:endParaRPr lang="zh-CN" altLang="en-US" sz="1800">
              <a:cs typeface="+mn-ea"/>
            </a:endParaRPr>
          </a:p>
        </p:txBody>
      </p:sp>
      <p:sp>
        <p:nvSpPr>
          <p:cNvPr id="42" name="椭圆 41"/>
          <p:cNvSpPr/>
          <p:nvPr/>
        </p:nvSpPr>
        <p:spPr>
          <a:xfrm>
            <a:off x="2782312" y="1169147"/>
            <a:ext cx="98210" cy="98210"/>
          </a:xfrm>
          <a:prstGeom prst="ellipse">
            <a:avLst/>
          </a:prstGeom>
        </p:spPr>
        <p:style>
          <a:lnRef idx="1">
            <a:schemeClr val="accent3"/>
          </a:lnRef>
          <a:fillRef idx="3">
            <a:schemeClr val="accent3"/>
          </a:fillRef>
          <a:effectRef idx="2">
            <a:schemeClr val="accent3"/>
          </a:effectRef>
          <a:fontRef idx="minor">
            <a:schemeClr val="lt1"/>
          </a:fontRef>
        </p:style>
        <p:txBody>
          <a:bodyPr rtlCol="0" anchor="ctr"/>
          <a:lstStyle/>
          <a:p>
            <a:pPr algn="ctr" defTabSz="914400"/>
            <a:endParaRPr lang="zh-CN" altLang="en-US" sz="1800">
              <a:cs typeface="+mn-ea"/>
            </a:endParaRPr>
          </a:p>
        </p:txBody>
      </p:sp>
      <p:sp>
        <p:nvSpPr>
          <p:cNvPr id="43" name="椭圆 42"/>
          <p:cNvSpPr/>
          <p:nvPr/>
        </p:nvSpPr>
        <p:spPr>
          <a:xfrm>
            <a:off x="1990147" y="2794892"/>
            <a:ext cx="98210" cy="98210"/>
          </a:xfrm>
          <a:prstGeom prst="ellipse">
            <a:avLst/>
          </a:prstGeom>
        </p:spPr>
        <p:style>
          <a:lnRef idx="1">
            <a:schemeClr val="accent3"/>
          </a:lnRef>
          <a:fillRef idx="3">
            <a:schemeClr val="accent3"/>
          </a:fillRef>
          <a:effectRef idx="2">
            <a:schemeClr val="accent3"/>
          </a:effectRef>
          <a:fontRef idx="minor">
            <a:schemeClr val="lt1"/>
          </a:fontRef>
        </p:style>
        <p:txBody>
          <a:bodyPr rtlCol="0" anchor="ctr"/>
          <a:lstStyle/>
          <a:p>
            <a:pPr algn="ctr" defTabSz="914400"/>
            <a:endParaRPr lang="zh-CN" altLang="en-US" sz="1800">
              <a:cs typeface="+mn-ea"/>
            </a:endParaRPr>
          </a:p>
        </p:txBody>
      </p:sp>
      <p:sp>
        <p:nvSpPr>
          <p:cNvPr id="44" name="椭圆 43"/>
          <p:cNvSpPr/>
          <p:nvPr/>
        </p:nvSpPr>
        <p:spPr>
          <a:xfrm>
            <a:off x="449460" y="713704"/>
            <a:ext cx="98210" cy="98210"/>
          </a:xfrm>
          <a:prstGeom prst="ellipse">
            <a:avLst/>
          </a:prstGeom>
        </p:spPr>
        <p:style>
          <a:lnRef idx="1">
            <a:schemeClr val="accent3"/>
          </a:lnRef>
          <a:fillRef idx="3">
            <a:schemeClr val="accent3"/>
          </a:fillRef>
          <a:effectRef idx="2">
            <a:schemeClr val="accent3"/>
          </a:effectRef>
          <a:fontRef idx="minor">
            <a:schemeClr val="lt1"/>
          </a:fontRef>
        </p:style>
        <p:txBody>
          <a:bodyPr rtlCol="0" anchor="ctr"/>
          <a:lstStyle/>
          <a:p>
            <a:pPr algn="ctr" defTabSz="914400"/>
            <a:endParaRPr lang="zh-CN" altLang="en-US" sz="1800">
              <a:cs typeface="+mn-ea"/>
            </a:endParaRPr>
          </a:p>
        </p:txBody>
      </p:sp>
      <p:cxnSp>
        <p:nvCxnSpPr>
          <p:cNvPr id="45" name="直接连接符 44"/>
          <p:cNvCxnSpPr/>
          <p:nvPr/>
        </p:nvCxnSpPr>
        <p:spPr>
          <a:xfrm flipV="1">
            <a:off x="403769" y="924860"/>
            <a:ext cx="184621" cy="683"/>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sp>
        <p:nvSpPr>
          <p:cNvPr id="46" name="文本框 45"/>
          <p:cNvSpPr txBox="1"/>
          <p:nvPr/>
        </p:nvSpPr>
        <p:spPr>
          <a:xfrm>
            <a:off x="547669" y="659192"/>
            <a:ext cx="330540" cy="215444"/>
          </a:xfrm>
          <a:prstGeom prst="rect">
            <a:avLst/>
          </a:prstGeom>
          <a:noFill/>
        </p:spPr>
        <p:txBody>
          <a:bodyPr wrap="none" rtlCol="0">
            <a:spAutoFit/>
          </a:bodyPr>
          <a:lstStyle/>
          <a:p>
            <a:r>
              <a:rPr lang="en-US" altLang="zh-CN" sz="800" dirty="0"/>
              <a:t>Hit</a:t>
            </a:r>
            <a:endParaRPr lang="zh-CN" altLang="en-US" sz="800" dirty="0"/>
          </a:p>
        </p:txBody>
      </p:sp>
      <p:sp>
        <p:nvSpPr>
          <p:cNvPr id="47" name="文本框 46"/>
          <p:cNvSpPr txBox="1"/>
          <p:nvPr/>
        </p:nvSpPr>
        <p:spPr>
          <a:xfrm>
            <a:off x="547670" y="821243"/>
            <a:ext cx="867545" cy="215444"/>
          </a:xfrm>
          <a:prstGeom prst="rect">
            <a:avLst/>
          </a:prstGeom>
          <a:noFill/>
        </p:spPr>
        <p:txBody>
          <a:bodyPr wrap="none" rtlCol="0">
            <a:spAutoFit/>
          </a:bodyPr>
          <a:lstStyle/>
          <a:p>
            <a:r>
              <a:rPr lang="en-US" altLang="zh-CN" sz="800" dirty="0"/>
              <a:t>Found triplets</a:t>
            </a:r>
            <a:endParaRPr lang="zh-CN" altLang="en-US" sz="800" dirty="0"/>
          </a:p>
        </p:txBody>
      </p:sp>
      <p:cxnSp>
        <p:nvCxnSpPr>
          <p:cNvPr id="48" name="直接连接符 47"/>
          <p:cNvCxnSpPr>
            <a:stCxn id="69" idx="7"/>
            <a:endCxn id="42" idx="3"/>
          </p:cNvCxnSpPr>
          <p:nvPr/>
        </p:nvCxnSpPr>
        <p:spPr>
          <a:xfrm flipV="1">
            <a:off x="2381126" y="1252974"/>
            <a:ext cx="415569" cy="863619"/>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a:stCxn id="40" idx="0"/>
            <a:endCxn id="41" idx="3"/>
          </p:cNvCxnSpPr>
          <p:nvPr/>
        </p:nvCxnSpPr>
        <p:spPr>
          <a:xfrm flipV="1">
            <a:off x="2425571" y="1458160"/>
            <a:ext cx="227108" cy="445202"/>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a:stCxn id="38" idx="0"/>
            <a:endCxn id="40" idx="3"/>
          </p:cNvCxnSpPr>
          <p:nvPr/>
        </p:nvCxnSpPr>
        <p:spPr>
          <a:xfrm flipV="1">
            <a:off x="2118189" y="1987189"/>
            <a:ext cx="272660" cy="636558"/>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a:stCxn id="43" idx="0"/>
            <a:endCxn id="69" idx="4"/>
          </p:cNvCxnSpPr>
          <p:nvPr/>
        </p:nvCxnSpPr>
        <p:spPr>
          <a:xfrm flipV="1">
            <a:off x="2039252" y="2200420"/>
            <a:ext cx="307152" cy="594472"/>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a:stCxn id="40" idx="0"/>
            <a:endCxn id="42" idx="3"/>
          </p:cNvCxnSpPr>
          <p:nvPr/>
        </p:nvCxnSpPr>
        <p:spPr>
          <a:xfrm flipV="1">
            <a:off x="2425571" y="1252974"/>
            <a:ext cx="371124" cy="650388"/>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sp>
        <p:nvSpPr>
          <p:cNvPr id="53" name="文本框 52"/>
          <p:cNvSpPr txBox="1"/>
          <p:nvPr/>
        </p:nvSpPr>
        <p:spPr>
          <a:xfrm>
            <a:off x="1985139" y="2843997"/>
            <a:ext cx="235962" cy="215444"/>
          </a:xfrm>
          <a:prstGeom prst="rect">
            <a:avLst/>
          </a:prstGeom>
          <a:noFill/>
        </p:spPr>
        <p:txBody>
          <a:bodyPr wrap="none" rtlCol="0">
            <a:spAutoFit/>
          </a:bodyPr>
          <a:lstStyle/>
          <a:p>
            <a:r>
              <a:rPr lang="en-US" altLang="zh-CN" sz="800" dirty="0">
                <a:latin typeface="Times New Roman" panose="02020603050405020304" pitchFamily="18" charset="0"/>
                <a:ea typeface="Tahoma" panose="020B0604030504040204" pitchFamily="34" charset="0"/>
                <a:cs typeface="Times New Roman" panose="02020603050405020304" pitchFamily="18" charset="0"/>
              </a:rPr>
              <a:t>1</a:t>
            </a:r>
            <a:endParaRPr lang="zh-CN" altLang="en-US" sz="800" dirty="0">
              <a:latin typeface="Times New Roman" panose="02020603050405020304" pitchFamily="18" charset="0"/>
              <a:cs typeface="Times New Roman" panose="02020603050405020304" pitchFamily="18" charset="0"/>
            </a:endParaRPr>
          </a:p>
        </p:txBody>
      </p:sp>
      <p:sp>
        <p:nvSpPr>
          <p:cNvPr id="54" name="文本框 53"/>
          <p:cNvSpPr txBox="1"/>
          <p:nvPr/>
        </p:nvSpPr>
        <p:spPr>
          <a:xfrm>
            <a:off x="2091697" y="2643461"/>
            <a:ext cx="235962" cy="215444"/>
          </a:xfrm>
          <a:prstGeom prst="rect">
            <a:avLst/>
          </a:prstGeom>
          <a:noFill/>
        </p:spPr>
        <p:txBody>
          <a:bodyPr wrap="none" rtlCol="0">
            <a:spAutoFit/>
          </a:bodyPr>
          <a:lstStyle/>
          <a:p>
            <a:r>
              <a:rPr lang="en-US" altLang="zh-CN" sz="800" dirty="0">
                <a:latin typeface="Times New Roman" panose="02020603050405020304" pitchFamily="18" charset="0"/>
                <a:ea typeface="Tahoma" panose="020B0604030504040204" pitchFamily="34" charset="0"/>
                <a:cs typeface="Times New Roman" panose="02020603050405020304" pitchFamily="18" charset="0"/>
              </a:rPr>
              <a:t>2</a:t>
            </a:r>
            <a:endParaRPr lang="zh-CN" altLang="en-US" sz="800" dirty="0">
              <a:latin typeface="Times New Roman" panose="02020603050405020304" pitchFamily="18" charset="0"/>
              <a:cs typeface="Times New Roman" panose="02020603050405020304" pitchFamily="18" charset="0"/>
            </a:endParaRPr>
          </a:p>
        </p:txBody>
      </p:sp>
      <p:sp>
        <p:nvSpPr>
          <p:cNvPr id="56" name="文本框 55"/>
          <p:cNvSpPr txBox="1"/>
          <p:nvPr/>
        </p:nvSpPr>
        <p:spPr>
          <a:xfrm>
            <a:off x="2233824" y="1761635"/>
            <a:ext cx="235962" cy="215444"/>
          </a:xfrm>
          <a:prstGeom prst="rect">
            <a:avLst/>
          </a:prstGeom>
          <a:noFill/>
        </p:spPr>
        <p:txBody>
          <a:bodyPr wrap="none" rtlCol="0">
            <a:spAutoFit/>
          </a:bodyPr>
          <a:lstStyle/>
          <a:p>
            <a:r>
              <a:rPr lang="en-US" altLang="zh-CN" sz="800" dirty="0">
                <a:latin typeface="Times New Roman" panose="02020603050405020304" pitchFamily="18" charset="0"/>
                <a:ea typeface="Tahoma" panose="020B0604030504040204" pitchFamily="34" charset="0"/>
                <a:cs typeface="Times New Roman" panose="02020603050405020304" pitchFamily="18" charset="0"/>
              </a:rPr>
              <a:t>4</a:t>
            </a:r>
            <a:endParaRPr lang="zh-CN" altLang="en-US" sz="800" dirty="0">
              <a:latin typeface="Times New Roman" panose="02020603050405020304" pitchFamily="18" charset="0"/>
              <a:cs typeface="Times New Roman" panose="02020603050405020304" pitchFamily="18" charset="0"/>
            </a:endParaRPr>
          </a:p>
        </p:txBody>
      </p:sp>
      <p:sp>
        <p:nvSpPr>
          <p:cNvPr id="57" name="文本框 56"/>
          <p:cNvSpPr txBox="1"/>
          <p:nvPr/>
        </p:nvSpPr>
        <p:spPr>
          <a:xfrm>
            <a:off x="2638296" y="1393542"/>
            <a:ext cx="235962" cy="215444"/>
          </a:xfrm>
          <a:prstGeom prst="rect">
            <a:avLst/>
          </a:prstGeom>
          <a:noFill/>
        </p:spPr>
        <p:txBody>
          <a:bodyPr wrap="none" rtlCol="0">
            <a:spAutoFit/>
          </a:bodyPr>
          <a:lstStyle/>
          <a:p>
            <a:r>
              <a:rPr lang="en-US" altLang="zh-CN" sz="800" dirty="0">
                <a:latin typeface="Times New Roman" panose="02020603050405020304" pitchFamily="18" charset="0"/>
                <a:ea typeface="Tahoma" panose="020B0604030504040204" pitchFamily="34" charset="0"/>
                <a:cs typeface="Times New Roman" panose="02020603050405020304" pitchFamily="18" charset="0"/>
              </a:rPr>
              <a:t>5</a:t>
            </a:r>
            <a:endParaRPr lang="zh-CN" altLang="en-US" sz="800" dirty="0">
              <a:latin typeface="Times New Roman" panose="02020603050405020304" pitchFamily="18" charset="0"/>
              <a:cs typeface="Times New Roman" panose="02020603050405020304" pitchFamily="18" charset="0"/>
            </a:endParaRPr>
          </a:p>
        </p:txBody>
      </p:sp>
      <p:sp>
        <p:nvSpPr>
          <p:cNvPr id="58" name="文本框 57"/>
          <p:cNvSpPr txBox="1"/>
          <p:nvPr/>
        </p:nvSpPr>
        <p:spPr>
          <a:xfrm>
            <a:off x="2793429" y="1192141"/>
            <a:ext cx="235962" cy="215444"/>
          </a:xfrm>
          <a:prstGeom prst="rect">
            <a:avLst/>
          </a:prstGeom>
          <a:noFill/>
        </p:spPr>
        <p:txBody>
          <a:bodyPr wrap="none" rtlCol="0">
            <a:spAutoFit/>
          </a:bodyPr>
          <a:lstStyle/>
          <a:p>
            <a:r>
              <a:rPr lang="en-US" altLang="zh-CN" sz="800" dirty="0">
                <a:latin typeface="Times New Roman" panose="02020603050405020304" pitchFamily="18" charset="0"/>
                <a:ea typeface="Tahoma" panose="020B0604030504040204" pitchFamily="34" charset="0"/>
                <a:cs typeface="Times New Roman" panose="02020603050405020304" pitchFamily="18" charset="0"/>
              </a:rPr>
              <a:t>6</a:t>
            </a:r>
            <a:endParaRPr lang="zh-CN" altLang="en-US" sz="800" dirty="0">
              <a:latin typeface="Times New Roman" panose="02020603050405020304" pitchFamily="18" charset="0"/>
              <a:cs typeface="Times New Roman" panose="02020603050405020304" pitchFamily="18" charset="0"/>
            </a:endParaRPr>
          </a:p>
        </p:txBody>
      </p:sp>
      <p:sp>
        <p:nvSpPr>
          <p:cNvPr id="59" name="文本框 58"/>
          <p:cNvSpPr txBox="1"/>
          <p:nvPr/>
        </p:nvSpPr>
        <p:spPr>
          <a:xfrm>
            <a:off x="3743241" y="543010"/>
            <a:ext cx="1910589" cy="1077218"/>
          </a:xfrm>
          <a:prstGeom prst="rect">
            <a:avLst/>
          </a:prstGeom>
          <a:noFill/>
        </p:spPr>
        <p:txBody>
          <a:bodyPr wrap="square" rtlCol="0">
            <a:spAutoFit/>
          </a:bodyPr>
          <a:lstStyle/>
          <a:p>
            <a:r>
              <a:rPr lang="en-US" altLang="zh-CN" dirty="0">
                <a:latin typeface="Times New Roman" panose="02020603050405020304" pitchFamily="18" charset="0"/>
                <a:cs typeface="Times New Roman" panose="02020603050405020304" pitchFamily="18" charset="0"/>
              </a:rPr>
              <a:t>In GPU</a:t>
            </a:r>
          </a:p>
          <a:p>
            <a:endParaRPr lang="en-US" altLang="zh-CN" dirty="0">
              <a:latin typeface="Times New Roman" panose="02020603050405020304" pitchFamily="18" charset="0"/>
              <a:cs typeface="Times New Roman" panose="02020603050405020304" pitchFamily="18" charset="0"/>
            </a:endParaRPr>
          </a:p>
          <a:p>
            <a:r>
              <a:rPr lang="en-US" altLang="zh-CN" sz="1400" dirty="0">
                <a:latin typeface="Times New Roman" panose="02020603050405020304" pitchFamily="18" charset="0"/>
                <a:cs typeface="Times New Roman" panose="02020603050405020304" pitchFamily="18" charset="0"/>
              </a:rPr>
              <a:t>Example:</a:t>
            </a:r>
          </a:p>
          <a:p>
            <a:r>
              <a:rPr lang="en-US" altLang="zh-CN" sz="1400" dirty="0">
                <a:latin typeface="Times New Roman" panose="02020603050405020304" pitchFamily="18" charset="0"/>
                <a:cs typeface="Times New Roman" panose="02020603050405020304" pitchFamily="18" charset="0"/>
              </a:rPr>
              <a:t>Paralleling for hit 3 </a:t>
            </a:r>
            <a:r>
              <a:rPr lang="zh-CN" altLang="en-US" sz="1400" dirty="0">
                <a:latin typeface="Times New Roman" panose="02020603050405020304" pitchFamily="18" charset="0"/>
                <a:cs typeface="Times New Roman" panose="02020603050405020304" pitchFamily="18" charset="0"/>
              </a:rPr>
              <a:t>👉</a:t>
            </a:r>
          </a:p>
        </p:txBody>
      </p:sp>
      <mc:AlternateContent xmlns:mc="http://schemas.openxmlformats.org/markup-compatibility/2006" xmlns:a14="http://schemas.microsoft.com/office/drawing/2010/main">
        <mc:Choice Requires="a14">
          <p:graphicFrame>
            <p:nvGraphicFramePr>
              <p:cNvPr id="60" name="表格 33"/>
              <p:cNvGraphicFramePr>
                <a:graphicFrameLocks noGrp="1"/>
              </p:cNvGraphicFramePr>
              <p:nvPr/>
            </p:nvGraphicFramePr>
            <p:xfrm>
              <a:off x="5625375" y="90616"/>
              <a:ext cx="2721889" cy="1920240"/>
            </p:xfrm>
            <a:graphic>
              <a:graphicData uri="http://schemas.openxmlformats.org/drawingml/2006/table">
                <a:tbl>
                  <a:tblPr firstRow="1" bandRow="1">
                    <a:tableStyleId>{5C22544A-7EE6-4342-B048-85BDC9FD1C3A}</a:tableStyleId>
                  </a:tblPr>
                  <a:tblGrid>
                    <a:gridCol w="856723">
                      <a:extLst>
                        <a:ext uri="{9D8B030D-6E8A-4147-A177-3AD203B41FA5}">
                          <a16:colId xmlns:a16="http://schemas.microsoft.com/office/drawing/2014/main" val="20000"/>
                        </a:ext>
                      </a:extLst>
                    </a:gridCol>
                    <a:gridCol w="713038">
                      <a:extLst>
                        <a:ext uri="{9D8B030D-6E8A-4147-A177-3AD203B41FA5}">
                          <a16:colId xmlns:a16="http://schemas.microsoft.com/office/drawing/2014/main" val="20001"/>
                        </a:ext>
                      </a:extLst>
                    </a:gridCol>
                    <a:gridCol w="648072">
                      <a:extLst>
                        <a:ext uri="{9D8B030D-6E8A-4147-A177-3AD203B41FA5}">
                          <a16:colId xmlns:a16="http://schemas.microsoft.com/office/drawing/2014/main" val="20002"/>
                        </a:ext>
                      </a:extLst>
                    </a:gridCol>
                    <a:gridCol w="504056">
                      <a:extLst>
                        <a:ext uri="{9D8B030D-6E8A-4147-A177-3AD203B41FA5}">
                          <a16:colId xmlns:a16="http://schemas.microsoft.com/office/drawing/2014/main" val="20003"/>
                        </a:ext>
                      </a:extLst>
                    </a:gridCol>
                  </a:tblGrid>
                  <a:tr h="0">
                    <a:tc>
                      <a:txBody>
                        <a:bodyPr/>
                        <a:lstStyle/>
                        <a:p>
                          <a:endParaRPr lang="zh-CN" altLang="en-US" sz="1200" dirty="0">
                            <a:latin typeface="Times New Roman" panose="02020603050405020304" pitchFamily="18" charset="0"/>
                            <a:cs typeface="Times New Roman" panose="02020603050405020304" pitchFamily="18" charset="0"/>
                          </a:endParaRPr>
                        </a:p>
                      </a:txBody>
                      <a:tcPr/>
                    </a:tc>
                    <a:tc>
                      <a:txBody>
                        <a:bodyPr/>
                        <a:lstStyle/>
                        <a:p>
                          <a:r>
                            <a:rPr lang="en-US" altLang="zh-CN" sz="1200" dirty="0">
                              <a:latin typeface="Times New Roman" panose="02020603050405020304" pitchFamily="18" charset="0"/>
                              <a:cs typeface="Times New Roman" panose="02020603050405020304" pitchFamily="18" charset="0"/>
                            </a:rPr>
                            <a:t>bottom</a:t>
                          </a:r>
                          <a:endParaRPr lang="zh-CN" altLang="en-US" sz="1200" dirty="0">
                            <a:latin typeface="Times New Roman" panose="02020603050405020304" pitchFamily="18" charset="0"/>
                            <a:cs typeface="Times New Roman" panose="02020603050405020304" pitchFamily="18" charset="0"/>
                          </a:endParaRPr>
                        </a:p>
                      </a:txBody>
                      <a:tcPr/>
                    </a:tc>
                    <a:tc>
                      <a:txBody>
                        <a:bodyPr/>
                        <a:lstStyle/>
                        <a:p>
                          <a:r>
                            <a:rPr lang="en-US" altLang="zh-CN" sz="1200" dirty="0">
                              <a:latin typeface="Times New Roman" panose="02020603050405020304" pitchFamily="18" charset="0"/>
                              <a:cs typeface="Times New Roman" panose="02020603050405020304" pitchFamily="18" charset="0"/>
                            </a:rPr>
                            <a:t>middle</a:t>
                          </a:r>
                          <a:endParaRPr lang="zh-CN" altLang="en-US" sz="1200" dirty="0">
                            <a:latin typeface="Times New Roman" panose="02020603050405020304" pitchFamily="18" charset="0"/>
                            <a:cs typeface="Times New Roman" panose="02020603050405020304" pitchFamily="18" charset="0"/>
                          </a:endParaRPr>
                        </a:p>
                      </a:txBody>
                      <a:tcPr/>
                    </a:tc>
                    <a:tc>
                      <a:txBody>
                        <a:bodyPr/>
                        <a:lstStyle/>
                        <a:p>
                          <a:r>
                            <a:rPr lang="en-US" altLang="zh-CN" sz="1200" dirty="0">
                              <a:latin typeface="Times New Roman" panose="02020603050405020304" pitchFamily="18" charset="0"/>
                              <a:cs typeface="Times New Roman" panose="02020603050405020304" pitchFamily="18" charset="0"/>
                            </a:rPr>
                            <a:t>top</a:t>
                          </a:r>
                          <a:endParaRPr lang="zh-CN"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0000"/>
                      </a:ext>
                    </a:extLst>
                  </a:tr>
                  <a:tr h="0">
                    <a:tc>
                      <a:txBody>
                        <a:bodyPr/>
                        <a:lstStyle/>
                        <a:p>
                          <a:endParaRPr lang="zh-CN" altLang="en-US" sz="1200" dirty="0">
                            <a:latin typeface="Times New Roman" panose="02020603050405020304" pitchFamily="18" charset="0"/>
                            <a:cs typeface="Times New Roman" panose="02020603050405020304" pitchFamily="18" charset="0"/>
                          </a:endParaRPr>
                        </a:p>
                      </a:txBody>
                      <a:tcPr/>
                    </a:tc>
                    <a:tc>
                      <a:txBody>
                        <a:bodyPr/>
                        <a:lstStyle/>
                        <a:p>
                          <a:r>
                            <a:rPr lang="en-US" altLang="zh-CN" sz="1200" dirty="0">
                              <a:latin typeface="Times New Roman" panose="02020603050405020304" pitchFamily="18" charset="0"/>
                              <a:cs typeface="Times New Roman" panose="02020603050405020304" pitchFamily="18" charset="0"/>
                            </a:rPr>
                            <a:t>1</a:t>
                          </a:r>
                          <a:endParaRPr lang="zh-CN" altLang="en-US" sz="1200" dirty="0">
                            <a:latin typeface="Times New Roman" panose="02020603050405020304" pitchFamily="18" charset="0"/>
                            <a:cs typeface="Times New Roman" panose="02020603050405020304" pitchFamily="18" charset="0"/>
                          </a:endParaRPr>
                        </a:p>
                      </a:txBody>
                      <a:tcPr/>
                    </a:tc>
                    <a:tc>
                      <a:txBody>
                        <a:bodyPr/>
                        <a:lstStyle/>
                        <a:p>
                          <a:r>
                            <a:rPr lang="en-US" altLang="zh-CN" sz="1200" dirty="0">
                              <a:latin typeface="Times New Roman" panose="02020603050405020304" pitchFamily="18" charset="0"/>
                              <a:cs typeface="Times New Roman" panose="02020603050405020304" pitchFamily="18" charset="0"/>
                            </a:rPr>
                            <a:t>3</a:t>
                          </a:r>
                          <a:endParaRPr lang="zh-CN" altLang="en-US" sz="1200" dirty="0">
                            <a:latin typeface="Times New Roman" panose="02020603050405020304" pitchFamily="18" charset="0"/>
                            <a:cs typeface="Times New Roman" panose="02020603050405020304" pitchFamily="18" charset="0"/>
                          </a:endParaRPr>
                        </a:p>
                      </a:txBody>
                      <a:tcPr/>
                    </a:tc>
                    <a:tc>
                      <a:txBody>
                        <a:bodyPr/>
                        <a:lstStyle/>
                        <a:p>
                          <a:r>
                            <a:rPr lang="en-US" altLang="zh-CN" sz="1200" dirty="0">
                              <a:latin typeface="Times New Roman" panose="02020603050405020304" pitchFamily="18" charset="0"/>
                              <a:cs typeface="Times New Roman" panose="02020603050405020304" pitchFamily="18" charset="0"/>
                            </a:rPr>
                            <a:t>5</a:t>
                          </a:r>
                          <a:endParaRPr lang="zh-CN"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0001"/>
                      </a:ext>
                    </a:extLst>
                  </a:tr>
                  <a:tr h="0">
                    <a:tc>
                      <a:txBody>
                        <a:bodyPr/>
                        <a:lstStyle/>
                        <a:p>
                          <a:r>
                            <a:rPr lang="en-US" altLang="zh-CN" sz="1200" dirty="0">
                              <a:solidFill>
                                <a:srgbClr val="FF0000"/>
                              </a:solidFill>
                              <a:latin typeface="Times New Roman" panose="02020603050405020304" pitchFamily="18" charset="0"/>
                              <a:cs typeface="Times New Roman" panose="02020603050405020304" pitchFamily="18" charset="0"/>
                            </a:rPr>
                            <a:t>lowest </a:t>
                          </a:r>
                          <a14:m>
                            <m:oMath xmlns:m="http://schemas.openxmlformats.org/officeDocument/2006/math">
                              <m:sSub>
                                <m:sSubPr>
                                  <m:ctrlPr>
                                    <a:rPr lang="en-US" altLang="zh-CN" sz="1200" i="1" smtClean="0">
                                      <a:solidFill>
                                        <a:srgbClr val="FF0000"/>
                                      </a:solidFill>
                                      <a:latin typeface="Cambria Math" panose="02040503050406030204" pitchFamily="18" charset="0"/>
                                      <a:cs typeface="Times New Roman" panose="02020603050405020304" pitchFamily="18" charset="0"/>
                                    </a:rPr>
                                  </m:ctrlPr>
                                </m:sSubPr>
                                <m:e>
                                  <m:r>
                                    <a:rPr lang="en-US" altLang="zh-CN" sz="1200" b="0" i="1" smtClean="0">
                                      <a:solidFill>
                                        <a:srgbClr val="FF0000"/>
                                      </a:solidFill>
                                      <a:latin typeface="Cambria Math" panose="02040503050406030204" pitchFamily="18" charset="0"/>
                                      <a:cs typeface="Times New Roman" panose="02020603050405020304" pitchFamily="18" charset="0"/>
                                    </a:rPr>
                                    <m:t>𝑑</m:t>
                                  </m:r>
                                </m:e>
                                <m:sub>
                                  <m:r>
                                    <a:rPr lang="en-US" altLang="zh-CN" sz="1200" b="0" i="1" smtClean="0">
                                      <a:solidFill>
                                        <a:srgbClr val="FF0000"/>
                                      </a:solidFill>
                                      <a:latin typeface="Cambria Math" panose="02040503050406030204" pitchFamily="18" charset="0"/>
                                      <a:cs typeface="Times New Roman" panose="02020603050405020304" pitchFamily="18" charset="0"/>
                                    </a:rPr>
                                    <m:t>0</m:t>
                                  </m:r>
                                </m:sub>
                              </m:sSub>
                            </m:oMath>
                          </a14:m>
                          <a:endParaRPr lang="zh-CN" altLang="en-US" sz="1200" dirty="0">
                            <a:solidFill>
                              <a:srgbClr val="FF0000"/>
                            </a:solidFill>
                            <a:latin typeface="Times New Roman" panose="02020603050405020304" pitchFamily="18" charset="0"/>
                            <a:cs typeface="Times New Roman" panose="02020603050405020304" pitchFamily="18" charset="0"/>
                          </a:endParaRPr>
                        </a:p>
                      </a:txBody>
                      <a:tcPr/>
                    </a:tc>
                    <a:tc>
                      <a:txBody>
                        <a:bodyPr/>
                        <a:lstStyle/>
                        <a:p>
                          <a:r>
                            <a:rPr lang="en-US" altLang="zh-CN" sz="1200" dirty="0">
                              <a:solidFill>
                                <a:srgbClr val="FF0000"/>
                              </a:solidFill>
                              <a:latin typeface="Times New Roman" panose="02020603050405020304" pitchFamily="18" charset="0"/>
                              <a:cs typeface="Times New Roman" panose="02020603050405020304" pitchFamily="18" charset="0"/>
                            </a:rPr>
                            <a:t>1</a:t>
                          </a:r>
                          <a:endParaRPr lang="zh-CN" altLang="en-US" sz="1200" dirty="0">
                            <a:solidFill>
                              <a:srgbClr val="FF0000"/>
                            </a:solidFill>
                            <a:latin typeface="Times New Roman" panose="02020603050405020304" pitchFamily="18" charset="0"/>
                            <a:cs typeface="Times New Roman" panose="02020603050405020304" pitchFamily="18" charset="0"/>
                          </a:endParaRPr>
                        </a:p>
                      </a:txBody>
                      <a:tcPr/>
                    </a:tc>
                    <a:tc>
                      <a:txBody>
                        <a:bodyPr/>
                        <a:lstStyle/>
                        <a:p>
                          <a:r>
                            <a:rPr lang="en-US" altLang="zh-CN" sz="1200" dirty="0">
                              <a:solidFill>
                                <a:srgbClr val="FF0000"/>
                              </a:solidFill>
                              <a:latin typeface="Times New Roman" panose="02020603050405020304" pitchFamily="18" charset="0"/>
                              <a:cs typeface="Times New Roman" panose="02020603050405020304" pitchFamily="18" charset="0"/>
                            </a:rPr>
                            <a:t>3</a:t>
                          </a:r>
                          <a:endParaRPr lang="zh-CN" altLang="en-US" sz="1200" dirty="0">
                            <a:solidFill>
                              <a:srgbClr val="FF0000"/>
                            </a:solidFill>
                            <a:latin typeface="Times New Roman" panose="02020603050405020304" pitchFamily="18" charset="0"/>
                            <a:cs typeface="Times New Roman" panose="02020603050405020304" pitchFamily="18" charset="0"/>
                          </a:endParaRPr>
                        </a:p>
                      </a:txBody>
                      <a:tcPr/>
                    </a:tc>
                    <a:tc>
                      <a:txBody>
                        <a:bodyPr/>
                        <a:lstStyle/>
                        <a:p>
                          <a:r>
                            <a:rPr lang="en-US" altLang="zh-CN" sz="1200" dirty="0">
                              <a:solidFill>
                                <a:srgbClr val="FF0000"/>
                              </a:solidFill>
                              <a:latin typeface="Times New Roman" panose="02020603050405020304" pitchFamily="18" charset="0"/>
                              <a:cs typeface="Times New Roman" panose="02020603050405020304" pitchFamily="18" charset="0"/>
                            </a:rPr>
                            <a:t>6</a:t>
                          </a:r>
                          <a:endParaRPr lang="zh-CN" altLang="en-US" sz="1200" dirty="0">
                            <a:solidFill>
                              <a:srgbClr val="FF0000"/>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0002"/>
                      </a:ext>
                    </a:extLst>
                  </a:tr>
                  <a:tr h="0">
                    <a:tc>
                      <a:txBody>
                        <a:bodyPr/>
                        <a:lstStyle/>
                        <a:p>
                          <a:endParaRPr lang="zh-CN" altLang="en-US" sz="1200">
                            <a:latin typeface="Times New Roman" panose="02020603050405020304" pitchFamily="18" charset="0"/>
                            <a:cs typeface="Times New Roman" panose="02020603050405020304" pitchFamily="18" charset="0"/>
                          </a:endParaRPr>
                        </a:p>
                      </a:txBody>
                      <a:tcPr/>
                    </a:tc>
                    <a:tc>
                      <a:txBody>
                        <a:bodyPr/>
                        <a:lstStyle/>
                        <a:p>
                          <a:r>
                            <a:rPr lang="en-US" altLang="zh-CN" sz="1200" dirty="0">
                              <a:latin typeface="Times New Roman" panose="02020603050405020304" pitchFamily="18" charset="0"/>
                              <a:cs typeface="Times New Roman" panose="02020603050405020304" pitchFamily="18" charset="0"/>
                            </a:rPr>
                            <a:t>1</a:t>
                          </a:r>
                          <a:endParaRPr lang="zh-CN" altLang="en-US" sz="1200" dirty="0">
                            <a:latin typeface="Times New Roman" panose="02020603050405020304" pitchFamily="18" charset="0"/>
                            <a:cs typeface="Times New Roman" panose="02020603050405020304" pitchFamily="18" charset="0"/>
                          </a:endParaRPr>
                        </a:p>
                      </a:txBody>
                      <a:tcPr/>
                    </a:tc>
                    <a:tc>
                      <a:txBody>
                        <a:bodyPr/>
                        <a:lstStyle/>
                        <a:p>
                          <a:r>
                            <a:rPr lang="en-US" altLang="zh-CN" sz="1200" dirty="0">
                              <a:latin typeface="Times New Roman" panose="02020603050405020304" pitchFamily="18" charset="0"/>
                              <a:cs typeface="Times New Roman" panose="02020603050405020304" pitchFamily="18" charset="0"/>
                            </a:rPr>
                            <a:t>3</a:t>
                          </a:r>
                          <a:endParaRPr lang="zh-CN" altLang="en-US" sz="1200" dirty="0">
                            <a:latin typeface="Times New Roman" panose="02020603050405020304" pitchFamily="18" charset="0"/>
                            <a:cs typeface="Times New Roman" panose="02020603050405020304" pitchFamily="18" charset="0"/>
                          </a:endParaRPr>
                        </a:p>
                      </a:txBody>
                      <a:tcPr/>
                    </a:tc>
                    <a:tc>
                      <a:txBody>
                        <a:bodyPr/>
                        <a:lstStyle/>
                        <a:p>
                          <a:r>
                            <a:rPr lang="en-US" altLang="zh-CN" sz="1200" dirty="0">
                              <a:latin typeface="Times New Roman" panose="02020603050405020304" pitchFamily="18" charset="0"/>
                              <a:cs typeface="Times New Roman" panose="02020603050405020304" pitchFamily="18" charset="0"/>
                            </a:rPr>
                            <a:t>7</a:t>
                          </a:r>
                          <a:endParaRPr lang="zh-CN"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0003"/>
                      </a:ext>
                    </a:extLst>
                  </a:tr>
                  <a:tr h="0">
                    <a:tc>
                      <a:txBody>
                        <a:bodyPr/>
                        <a:lstStyle/>
                        <a:p>
                          <a:endParaRPr lang="zh-CN" altLang="en-US" sz="1200" dirty="0">
                            <a:latin typeface="Times New Roman" panose="02020603050405020304" pitchFamily="18" charset="0"/>
                            <a:cs typeface="Times New Roman" panose="02020603050405020304" pitchFamily="18" charset="0"/>
                          </a:endParaRPr>
                        </a:p>
                      </a:txBody>
                      <a:tcPr/>
                    </a:tc>
                    <a:tc>
                      <a:txBody>
                        <a:bodyPr/>
                        <a:lstStyle/>
                        <a:p>
                          <a:r>
                            <a:rPr lang="en-US" altLang="zh-CN" sz="1200" dirty="0">
                              <a:latin typeface="Times New Roman" panose="02020603050405020304" pitchFamily="18" charset="0"/>
                              <a:cs typeface="Times New Roman" panose="02020603050405020304" pitchFamily="18" charset="0"/>
                            </a:rPr>
                            <a:t>2</a:t>
                          </a:r>
                          <a:endParaRPr lang="zh-CN" altLang="en-US" sz="1200" dirty="0">
                            <a:latin typeface="Times New Roman" panose="02020603050405020304" pitchFamily="18" charset="0"/>
                            <a:cs typeface="Times New Roman" panose="02020603050405020304" pitchFamily="18" charset="0"/>
                          </a:endParaRPr>
                        </a:p>
                      </a:txBody>
                      <a:tcPr/>
                    </a:tc>
                    <a:tc>
                      <a:txBody>
                        <a:bodyPr/>
                        <a:lstStyle/>
                        <a:p>
                          <a:r>
                            <a:rPr lang="en-US" altLang="zh-CN" sz="1200" dirty="0">
                              <a:latin typeface="Times New Roman" panose="02020603050405020304" pitchFamily="18" charset="0"/>
                              <a:cs typeface="Times New Roman" panose="02020603050405020304" pitchFamily="18" charset="0"/>
                            </a:rPr>
                            <a:t>3</a:t>
                          </a:r>
                          <a:endParaRPr lang="zh-CN" altLang="en-US" sz="1200" dirty="0">
                            <a:latin typeface="Times New Roman" panose="02020603050405020304" pitchFamily="18" charset="0"/>
                            <a:cs typeface="Times New Roman" panose="02020603050405020304" pitchFamily="18" charset="0"/>
                          </a:endParaRPr>
                        </a:p>
                      </a:txBody>
                      <a:tcPr/>
                    </a:tc>
                    <a:tc>
                      <a:txBody>
                        <a:bodyPr/>
                        <a:lstStyle/>
                        <a:p>
                          <a:r>
                            <a:rPr lang="en-US" altLang="zh-CN" sz="1200" dirty="0">
                              <a:latin typeface="Times New Roman" panose="02020603050405020304" pitchFamily="18" charset="0"/>
                              <a:cs typeface="Times New Roman" panose="02020603050405020304" pitchFamily="18" charset="0"/>
                            </a:rPr>
                            <a:t>5</a:t>
                          </a:r>
                          <a:endParaRPr lang="zh-CN"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0004"/>
                      </a:ext>
                    </a:extLst>
                  </a:tr>
                  <a:tr h="0">
                    <a:tc>
                      <a:txBody>
                        <a:bodyPr/>
                        <a:lstStyle/>
                        <a:p>
                          <a:endParaRPr lang="zh-CN" altLang="en-US" sz="1200" dirty="0">
                            <a:latin typeface="Times New Roman" panose="02020603050405020304" pitchFamily="18" charset="0"/>
                            <a:cs typeface="Times New Roman" panose="02020603050405020304" pitchFamily="18" charset="0"/>
                          </a:endParaRPr>
                        </a:p>
                      </a:txBody>
                      <a:tcPr/>
                    </a:tc>
                    <a:tc>
                      <a:txBody>
                        <a:bodyPr/>
                        <a:lstStyle/>
                        <a:p>
                          <a:r>
                            <a:rPr lang="en-US" altLang="zh-CN" sz="1200" dirty="0">
                              <a:latin typeface="Times New Roman" panose="02020603050405020304" pitchFamily="18" charset="0"/>
                              <a:cs typeface="Times New Roman" panose="02020603050405020304" pitchFamily="18" charset="0"/>
                            </a:rPr>
                            <a:t>2</a:t>
                          </a:r>
                          <a:endParaRPr lang="zh-CN" altLang="en-US" sz="1200" dirty="0">
                            <a:latin typeface="Times New Roman" panose="02020603050405020304" pitchFamily="18" charset="0"/>
                            <a:cs typeface="Times New Roman" panose="02020603050405020304" pitchFamily="18" charset="0"/>
                          </a:endParaRPr>
                        </a:p>
                      </a:txBody>
                      <a:tcPr/>
                    </a:tc>
                    <a:tc>
                      <a:txBody>
                        <a:bodyPr/>
                        <a:lstStyle/>
                        <a:p>
                          <a:r>
                            <a:rPr lang="en-US" altLang="zh-CN" sz="1200" dirty="0">
                              <a:latin typeface="Times New Roman" panose="02020603050405020304" pitchFamily="18" charset="0"/>
                              <a:cs typeface="Times New Roman" panose="02020603050405020304" pitchFamily="18" charset="0"/>
                            </a:rPr>
                            <a:t>3</a:t>
                          </a:r>
                          <a:endParaRPr lang="zh-CN" altLang="en-US" sz="1200" dirty="0">
                            <a:latin typeface="Times New Roman" panose="02020603050405020304" pitchFamily="18" charset="0"/>
                            <a:cs typeface="Times New Roman" panose="02020603050405020304" pitchFamily="18" charset="0"/>
                          </a:endParaRPr>
                        </a:p>
                      </a:txBody>
                      <a:tcPr/>
                    </a:tc>
                    <a:tc>
                      <a:txBody>
                        <a:bodyPr/>
                        <a:lstStyle/>
                        <a:p>
                          <a:r>
                            <a:rPr lang="en-US" altLang="zh-CN" sz="1200" dirty="0">
                              <a:latin typeface="Times New Roman" panose="02020603050405020304" pitchFamily="18" charset="0"/>
                              <a:cs typeface="Times New Roman" panose="02020603050405020304" pitchFamily="18" charset="0"/>
                            </a:rPr>
                            <a:t>6</a:t>
                          </a:r>
                          <a:endParaRPr lang="zh-CN"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0005"/>
                      </a:ext>
                    </a:extLst>
                  </a:tr>
                  <a:tr h="0">
                    <a:tc>
                      <a:txBody>
                        <a:bodyPr/>
                        <a:lstStyle/>
                        <a:p>
                          <a:endParaRPr lang="zh-CN" altLang="en-US" sz="1200" dirty="0">
                            <a:latin typeface="Times New Roman" panose="02020603050405020304" pitchFamily="18" charset="0"/>
                            <a:cs typeface="Times New Roman" panose="02020603050405020304" pitchFamily="18" charset="0"/>
                          </a:endParaRPr>
                        </a:p>
                      </a:txBody>
                      <a:tcPr/>
                    </a:tc>
                    <a:tc>
                      <a:txBody>
                        <a:bodyPr/>
                        <a:lstStyle/>
                        <a:p>
                          <a:r>
                            <a:rPr lang="en-US" altLang="zh-CN" sz="1200" dirty="0">
                              <a:latin typeface="Times New Roman" panose="02020603050405020304" pitchFamily="18" charset="0"/>
                              <a:cs typeface="Times New Roman" panose="02020603050405020304" pitchFamily="18" charset="0"/>
                            </a:rPr>
                            <a:t>2</a:t>
                          </a:r>
                          <a:endParaRPr lang="zh-CN" altLang="en-US" sz="1200" dirty="0">
                            <a:latin typeface="Times New Roman" panose="02020603050405020304" pitchFamily="18" charset="0"/>
                            <a:cs typeface="Times New Roman" panose="02020603050405020304" pitchFamily="18" charset="0"/>
                          </a:endParaRPr>
                        </a:p>
                      </a:txBody>
                      <a:tcPr/>
                    </a:tc>
                    <a:tc>
                      <a:txBody>
                        <a:bodyPr/>
                        <a:lstStyle/>
                        <a:p>
                          <a:r>
                            <a:rPr lang="en-US" altLang="zh-CN" sz="1200" dirty="0">
                              <a:latin typeface="Times New Roman" panose="02020603050405020304" pitchFamily="18" charset="0"/>
                              <a:cs typeface="Times New Roman" panose="02020603050405020304" pitchFamily="18" charset="0"/>
                            </a:rPr>
                            <a:t>3</a:t>
                          </a:r>
                          <a:endParaRPr lang="zh-CN" altLang="en-US" sz="1200" dirty="0">
                            <a:latin typeface="Times New Roman" panose="02020603050405020304" pitchFamily="18" charset="0"/>
                            <a:cs typeface="Times New Roman" panose="02020603050405020304" pitchFamily="18" charset="0"/>
                          </a:endParaRPr>
                        </a:p>
                      </a:txBody>
                      <a:tcPr/>
                    </a:tc>
                    <a:tc>
                      <a:txBody>
                        <a:bodyPr/>
                        <a:lstStyle/>
                        <a:p>
                          <a:r>
                            <a:rPr lang="en-US" altLang="zh-CN" sz="1200" dirty="0">
                              <a:latin typeface="Times New Roman" panose="02020603050405020304" pitchFamily="18" charset="0"/>
                              <a:cs typeface="Times New Roman" panose="02020603050405020304" pitchFamily="18" charset="0"/>
                            </a:rPr>
                            <a:t>7</a:t>
                          </a:r>
                          <a:endParaRPr lang="zh-CN"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0006"/>
                      </a:ext>
                    </a:extLst>
                  </a:tr>
                </a:tbl>
              </a:graphicData>
            </a:graphic>
          </p:graphicFrame>
        </mc:Choice>
        <mc:Fallback xmlns="">
          <p:graphicFrame>
            <p:nvGraphicFramePr>
              <p:cNvPr id="60" name="表格 33"/>
              <p:cNvGraphicFramePr>
                <a:graphicFrameLocks noGrp="1"/>
              </p:cNvGraphicFramePr>
              <p:nvPr/>
            </p:nvGraphicFramePr>
            <p:xfrm>
              <a:off x="5625375" y="90616"/>
              <a:ext cx="2721889" cy="1920240"/>
            </p:xfrm>
            <a:graphic>
              <a:graphicData uri="http://schemas.openxmlformats.org/drawingml/2006/table">
                <a:tbl>
                  <a:tblPr firstRow="1" bandRow="1">
                    <a:tableStyleId>{5C22544A-7EE6-4342-B048-85BDC9FD1C3A}</a:tableStyleId>
                  </a:tblPr>
                  <a:tblGrid>
                    <a:gridCol w="856723"/>
                    <a:gridCol w="713038"/>
                    <a:gridCol w="648072"/>
                    <a:gridCol w="504056"/>
                  </a:tblGrid>
                  <a:tr h="0">
                    <a:tc>
                      <a:txBody>
                        <a:bodyPr/>
                        <a:lstStyle/>
                        <a:p>
                          <a:endParaRPr lang="zh-CN" altLang="en-US" sz="1200" dirty="0">
                            <a:latin typeface="Times New Roman" panose="02020603050405020304" pitchFamily="18" charset="0"/>
                            <a:cs typeface="Times New Roman" panose="02020603050405020304" pitchFamily="18" charset="0"/>
                          </a:endParaRPr>
                        </a:p>
                      </a:txBody>
                      <a:tcPr/>
                    </a:tc>
                    <a:tc>
                      <a:txBody>
                        <a:bodyPr/>
                        <a:lstStyle/>
                        <a:p>
                          <a:r>
                            <a:rPr lang="en-US" altLang="zh-CN" sz="1200" dirty="0">
                              <a:latin typeface="Times New Roman" panose="02020603050405020304" pitchFamily="18" charset="0"/>
                              <a:cs typeface="Times New Roman" panose="02020603050405020304" pitchFamily="18" charset="0"/>
                            </a:rPr>
                            <a:t>bottom</a:t>
                          </a:r>
                          <a:endParaRPr lang="zh-CN" altLang="en-US" sz="1200" dirty="0">
                            <a:latin typeface="Times New Roman" panose="02020603050405020304" pitchFamily="18" charset="0"/>
                            <a:cs typeface="Times New Roman" panose="02020603050405020304" pitchFamily="18" charset="0"/>
                          </a:endParaRPr>
                        </a:p>
                      </a:txBody>
                      <a:tcPr/>
                    </a:tc>
                    <a:tc>
                      <a:txBody>
                        <a:bodyPr/>
                        <a:lstStyle/>
                        <a:p>
                          <a:r>
                            <a:rPr lang="en-US" altLang="zh-CN" sz="1200" dirty="0">
                              <a:latin typeface="Times New Roman" panose="02020603050405020304" pitchFamily="18" charset="0"/>
                              <a:cs typeface="Times New Roman" panose="02020603050405020304" pitchFamily="18" charset="0"/>
                            </a:rPr>
                            <a:t>middle</a:t>
                          </a:r>
                          <a:endParaRPr lang="zh-CN" altLang="en-US" sz="1200" dirty="0">
                            <a:latin typeface="Times New Roman" panose="02020603050405020304" pitchFamily="18" charset="0"/>
                            <a:cs typeface="Times New Roman" panose="02020603050405020304" pitchFamily="18" charset="0"/>
                          </a:endParaRPr>
                        </a:p>
                      </a:txBody>
                      <a:tcPr/>
                    </a:tc>
                    <a:tc>
                      <a:txBody>
                        <a:bodyPr/>
                        <a:lstStyle/>
                        <a:p>
                          <a:r>
                            <a:rPr lang="en-US" altLang="zh-CN" sz="1200" dirty="0">
                              <a:latin typeface="Times New Roman" panose="02020603050405020304" pitchFamily="18" charset="0"/>
                              <a:cs typeface="Times New Roman" panose="02020603050405020304" pitchFamily="18" charset="0"/>
                            </a:rPr>
                            <a:t>top</a:t>
                          </a:r>
                          <a:endParaRPr lang="zh-CN" altLang="en-US" sz="1200" dirty="0">
                            <a:latin typeface="Times New Roman" panose="02020603050405020304" pitchFamily="18" charset="0"/>
                            <a:cs typeface="Times New Roman" panose="02020603050405020304" pitchFamily="18" charset="0"/>
                          </a:endParaRPr>
                        </a:p>
                      </a:txBody>
                      <a:tcPr/>
                    </a:tc>
                  </a:tr>
                  <a:tr h="0">
                    <a:tc>
                      <a:txBody>
                        <a:bodyPr/>
                        <a:lstStyle/>
                        <a:p>
                          <a:endParaRPr lang="zh-CN" altLang="en-US" sz="1200" dirty="0">
                            <a:latin typeface="Times New Roman" panose="02020603050405020304" pitchFamily="18" charset="0"/>
                            <a:cs typeface="Times New Roman" panose="02020603050405020304" pitchFamily="18" charset="0"/>
                          </a:endParaRPr>
                        </a:p>
                      </a:txBody>
                      <a:tcPr/>
                    </a:tc>
                    <a:tc>
                      <a:txBody>
                        <a:bodyPr/>
                        <a:lstStyle/>
                        <a:p>
                          <a:r>
                            <a:rPr lang="en-US" altLang="zh-CN" sz="1200" dirty="0">
                              <a:latin typeface="Times New Roman" panose="02020603050405020304" pitchFamily="18" charset="0"/>
                              <a:cs typeface="Times New Roman" panose="02020603050405020304" pitchFamily="18" charset="0"/>
                            </a:rPr>
                            <a:t>1</a:t>
                          </a:r>
                          <a:endParaRPr lang="zh-CN" altLang="en-US" sz="1200" dirty="0">
                            <a:latin typeface="Times New Roman" panose="02020603050405020304" pitchFamily="18" charset="0"/>
                            <a:cs typeface="Times New Roman" panose="02020603050405020304" pitchFamily="18" charset="0"/>
                          </a:endParaRPr>
                        </a:p>
                      </a:txBody>
                      <a:tcPr/>
                    </a:tc>
                    <a:tc>
                      <a:txBody>
                        <a:bodyPr/>
                        <a:lstStyle/>
                        <a:p>
                          <a:r>
                            <a:rPr lang="en-US" altLang="zh-CN" sz="1200" dirty="0">
                              <a:latin typeface="Times New Roman" panose="02020603050405020304" pitchFamily="18" charset="0"/>
                              <a:cs typeface="Times New Roman" panose="02020603050405020304" pitchFamily="18" charset="0"/>
                            </a:rPr>
                            <a:t>3</a:t>
                          </a:r>
                          <a:endParaRPr lang="zh-CN" altLang="en-US" sz="1200" dirty="0">
                            <a:latin typeface="Times New Roman" panose="02020603050405020304" pitchFamily="18" charset="0"/>
                            <a:cs typeface="Times New Roman" panose="02020603050405020304" pitchFamily="18" charset="0"/>
                          </a:endParaRPr>
                        </a:p>
                      </a:txBody>
                      <a:tcPr/>
                    </a:tc>
                    <a:tc>
                      <a:txBody>
                        <a:bodyPr/>
                        <a:lstStyle/>
                        <a:p>
                          <a:r>
                            <a:rPr lang="en-US" altLang="zh-CN" sz="1200" dirty="0">
                              <a:latin typeface="Times New Roman" panose="02020603050405020304" pitchFamily="18" charset="0"/>
                              <a:cs typeface="Times New Roman" panose="02020603050405020304" pitchFamily="18" charset="0"/>
                            </a:rPr>
                            <a:t>5</a:t>
                          </a:r>
                          <a:endParaRPr lang="zh-CN" altLang="en-US" sz="1200" dirty="0">
                            <a:latin typeface="Times New Roman" panose="02020603050405020304" pitchFamily="18" charset="0"/>
                            <a:cs typeface="Times New Roman" panose="02020603050405020304" pitchFamily="18" charset="0"/>
                          </a:endParaRPr>
                        </a:p>
                      </a:txBody>
                      <a:tcPr/>
                    </a:tc>
                  </a:tr>
                  <a:tr h="305435">
                    <a:tc>
                      <a:txBody>
                        <a:bodyPr/>
                        <a:lstStyle/>
                        <a:p>
                          <a:endParaRPr lang="zh-CN"/>
                        </a:p>
                      </a:txBody>
                      <a:tcPr>
                        <a:blipFill>
                          <a:blip r:embed="rId4"/>
                        </a:blipFill>
                      </a:tcPr>
                    </a:tc>
                    <a:tc>
                      <a:txBody>
                        <a:bodyPr/>
                        <a:lstStyle/>
                        <a:p>
                          <a:r>
                            <a:rPr lang="en-US" altLang="zh-CN" sz="1200" dirty="0">
                              <a:solidFill>
                                <a:srgbClr val="FF0000"/>
                              </a:solidFill>
                              <a:latin typeface="Times New Roman" panose="02020603050405020304" pitchFamily="18" charset="0"/>
                              <a:cs typeface="Times New Roman" panose="02020603050405020304" pitchFamily="18" charset="0"/>
                            </a:rPr>
                            <a:t>1</a:t>
                          </a:r>
                          <a:endParaRPr lang="zh-CN" altLang="en-US" sz="1200" dirty="0">
                            <a:solidFill>
                              <a:srgbClr val="FF0000"/>
                            </a:solidFill>
                            <a:latin typeface="Times New Roman" panose="02020603050405020304" pitchFamily="18" charset="0"/>
                            <a:cs typeface="Times New Roman" panose="02020603050405020304" pitchFamily="18" charset="0"/>
                          </a:endParaRPr>
                        </a:p>
                      </a:txBody>
                      <a:tcPr/>
                    </a:tc>
                    <a:tc>
                      <a:txBody>
                        <a:bodyPr/>
                        <a:lstStyle/>
                        <a:p>
                          <a:r>
                            <a:rPr lang="en-US" altLang="zh-CN" sz="1200" dirty="0">
                              <a:solidFill>
                                <a:srgbClr val="FF0000"/>
                              </a:solidFill>
                              <a:latin typeface="Times New Roman" panose="02020603050405020304" pitchFamily="18" charset="0"/>
                              <a:cs typeface="Times New Roman" panose="02020603050405020304" pitchFamily="18" charset="0"/>
                            </a:rPr>
                            <a:t>3</a:t>
                          </a:r>
                          <a:endParaRPr lang="zh-CN" altLang="en-US" sz="1200" dirty="0">
                            <a:solidFill>
                              <a:srgbClr val="FF0000"/>
                            </a:solidFill>
                            <a:latin typeface="Times New Roman" panose="02020603050405020304" pitchFamily="18" charset="0"/>
                            <a:cs typeface="Times New Roman" panose="02020603050405020304" pitchFamily="18" charset="0"/>
                          </a:endParaRPr>
                        </a:p>
                      </a:txBody>
                      <a:tcPr/>
                    </a:tc>
                    <a:tc>
                      <a:txBody>
                        <a:bodyPr/>
                        <a:lstStyle/>
                        <a:p>
                          <a:r>
                            <a:rPr lang="en-US" altLang="zh-CN" sz="1200" dirty="0">
                              <a:solidFill>
                                <a:srgbClr val="FF0000"/>
                              </a:solidFill>
                              <a:latin typeface="Times New Roman" panose="02020603050405020304" pitchFamily="18" charset="0"/>
                              <a:cs typeface="Times New Roman" panose="02020603050405020304" pitchFamily="18" charset="0"/>
                            </a:rPr>
                            <a:t>6</a:t>
                          </a:r>
                          <a:endParaRPr lang="zh-CN" altLang="en-US" sz="1200" dirty="0">
                            <a:solidFill>
                              <a:srgbClr val="FF0000"/>
                            </a:solidFill>
                            <a:latin typeface="Times New Roman" panose="02020603050405020304" pitchFamily="18" charset="0"/>
                            <a:cs typeface="Times New Roman" panose="02020603050405020304" pitchFamily="18" charset="0"/>
                          </a:endParaRPr>
                        </a:p>
                      </a:txBody>
                      <a:tcPr/>
                    </a:tc>
                  </a:tr>
                  <a:tr h="0">
                    <a:tc>
                      <a:txBody>
                        <a:bodyPr/>
                        <a:lstStyle/>
                        <a:p>
                          <a:endParaRPr lang="zh-CN" altLang="en-US" sz="1200">
                            <a:latin typeface="Times New Roman" panose="02020603050405020304" pitchFamily="18" charset="0"/>
                            <a:cs typeface="Times New Roman" panose="02020603050405020304" pitchFamily="18" charset="0"/>
                          </a:endParaRPr>
                        </a:p>
                      </a:txBody>
                      <a:tcPr/>
                    </a:tc>
                    <a:tc>
                      <a:txBody>
                        <a:bodyPr/>
                        <a:lstStyle/>
                        <a:p>
                          <a:r>
                            <a:rPr lang="en-US" altLang="zh-CN" sz="1200" dirty="0">
                              <a:latin typeface="Times New Roman" panose="02020603050405020304" pitchFamily="18" charset="0"/>
                              <a:cs typeface="Times New Roman" panose="02020603050405020304" pitchFamily="18" charset="0"/>
                            </a:rPr>
                            <a:t>1</a:t>
                          </a:r>
                          <a:endParaRPr lang="zh-CN" altLang="en-US" sz="1200" dirty="0">
                            <a:latin typeface="Times New Roman" panose="02020603050405020304" pitchFamily="18" charset="0"/>
                            <a:cs typeface="Times New Roman" panose="02020603050405020304" pitchFamily="18" charset="0"/>
                          </a:endParaRPr>
                        </a:p>
                      </a:txBody>
                      <a:tcPr/>
                    </a:tc>
                    <a:tc>
                      <a:txBody>
                        <a:bodyPr/>
                        <a:lstStyle/>
                        <a:p>
                          <a:r>
                            <a:rPr lang="en-US" altLang="zh-CN" sz="1200" dirty="0">
                              <a:latin typeface="Times New Roman" panose="02020603050405020304" pitchFamily="18" charset="0"/>
                              <a:cs typeface="Times New Roman" panose="02020603050405020304" pitchFamily="18" charset="0"/>
                            </a:rPr>
                            <a:t>3</a:t>
                          </a:r>
                          <a:endParaRPr lang="zh-CN" altLang="en-US" sz="1200" dirty="0">
                            <a:latin typeface="Times New Roman" panose="02020603050405020304" pitchFamily="18" charset="0"/>
                            <a:cs typeface="Times New Roman" panose="02020603050405020304" pitchFamily="18" charset="0"/>
                          </a:endParaRPr>
                        </a:p>
                      </a:txBody>
                      <a:tcPr/>
                    </a:tc>
                    <a:tc>
                      <a:txBody>
                        <a:bodyPr/>
                        <a:lstStyle/>
                        <a:p>
                          <a:r>
                            <a:rPr lang="en-US" altLang="zh-CN" sz="1200" dirty="0">
                              <a:latin typeface="Times New Roman" panose="02020603050405020304" pitchFamily="18" charset="0"/>
                              <a:cs typeface="Times New Roman" panose="02020603050405020304" pitchFamily="18" charset="0"/>
                            </a:rPr>
                            <a:t>7</a:t>
                          </a:r>
                          <a:endParaRPr lang="zh-CN" altLang="en-US" sz="1200" dirty="0">
                            <a:latin typeface="Times New Roman" panose="02020603050405020304" pitchFamily="18" charset="0"/>
                            <a:cs typeface="Times New Roman" panose="02020603050405020304" pitchFamily="18" charset="0"/>
                          </a:endParaRPr>
                        </a:p>
                      </a:txBody>
                      <a:tcPr/>
                    </a:tc>
                  </a:tr>
                  <a:tr h="0">
                    <a:tc>
                      <a:txBody>
                        <a:bodyPr/>
                        <a:lstStyle/>
                        <a:p>
                          <a:endParaRPr lang="zh-CN" altLang="en-US" sz="1200" dirty="0">
                            <a:latin typeface="Times New Roman" panose="02020603050405020304" pitchFamily="18" charset="0"/>
                            <a:cs typeface="Times New Roman" panose="02020603050405020304" pitchFamily="18" charset="0"/>
                          </a:endParaRPr>
                        </a:p>
                      </a:txBody>
                      <a:tcPr/>
                    </a:tc>
                    <a:tc>
                      <a:txBody>
                        <a:bodyPr/>
                        <a:lstStyle/>
                        <a:p>
                          <a:r>
                            <a:rPr lang="en-US" altLang="zh-CN" sz="1200" dirty="0">
                              <a:latin typeface="Times New Roman" panose="02020603050405020304" pitchFamily="18" charset="0"/>
                              <a:cs typeface="Times New Roman" panose="02020603050405020304" pitchFamily="18" charset="0"/>
                            </a:rPr>
                            <a:t>2</a:t>
                          </a:r>
                          <a:endParaRPr lang="zh-CN" altLang="en-US" sz="1200" dirty="0">
                            <a:latin typeface="Times New Roman" panose="02020603050405020304" pitchFamily="18" charset="0"/>
                            <a:cs typeface="Times New Roman" panose="02020603050405020304" pitchFamily="18" charset="0"/>
                          </a:endParaRPr>
                        </a:p>
                      </a:txBody>
                      <a:tcPr/>
                    </a:tc>
                    <a:tc>
                      <a:txBody>
                        <a:bodyPr/>
                        <a:lstStyle/>
                        <a:p>
                          <a:r>
                            <a:rPr lang="en-US" altLang="zh-CN" sz="1200" dirty="0">
                              <a:latin typeface="Times New Roman" panose="02020603050405020304" pitchFamily="18" charset="0"/>
                              <a:cs typeface="Times New Roman" panose="02020603050405020304" pitchFamily="18" charset="0"/>
                            </a:rPr>
                            <a:t>3</a:t>
                          </a:r>
                          <a:endParaRPr lang="zh-CN" altLang="en-US" sz="1200" dirty="0">
                            <a:latin typeface="Times New Roman" panose="02020603050405020304" pitchFamily="18" charset="0"/>
                            <a:cs typeface="Times New Roman" panose="02020603050405020304" pitchFamily="18" charset="0"/>
                          </a:endParaRPr>
                        </a:p>
                      </a:txBody>
                      <a:tcPr/>
                    </a:tc>
                    <a:tc>
                      <a:txBody>
                        <a:bodyPr/>
                        <a:lstStyle/>
                        <a:p>
                          <a:r>
                            <a:rPr lang="en-US" altLang="zh-CN" sz="1200" dirty="0">
                              <a:latin typeface="Times New Roman" panose="02020603050405020304" pitchFamily="18" charset="0"/>
                              <a:cs typeface="Times New Roman" panose="02020603050405020304" pitchFamily="18" charset="0"/>
                            </a:rPr>
                            <a:t>5</a:t>
                          </a:r>
                          <a:endParaRPr lang="zh-CN" altLang="en-US" sz="1200" dirty="0">
                            <a:latin typeface="Times New Roman" panose="02020603050405020304" pitchFamily="18" charset="0"/>
                            <a:cs typeface="Times New Roman" panose="02020603050405020304" pitchFamily="18" charset="0"/>
                          </a:endParaRPr>
                        </a:p>
                      </a:txBody>
                      <a:tcPr/>
                    </a:tc>
                  </a:tr>
                  <a:tr h="0">
                    <a:tc>
                      <a:txBody>
                        <a:bodyPr/>
                        <a:lstStyle/>
                        <a:p>
                          <a:endParaRPr lang="zh-CN" altLang="en-US" sz="1200" dirty="0">
                            <a:latin typeface="Times New Roman" panose="02020603050405020304" pitchFamily="18" charset="0"/>
                            <a:cs typeface="Times New Roman" panose="02020603050405020304" pitchFamily="18" charset="0"/>
                          </a:endParaRPr>
                        </a:p>
                      </a:txBody>
                      <a:tcPr/>
                    </a:tc>
                    <a:tc>
                      <a:txBody>
                        <a:bodyPr/>
                        <a:lstStyle/>
                        <a:p>
                          <a:r>
                            <a:rPr lang="en-US" altLang="zh-CN" sz="1200" dirty="0">
                              <a:latin typeface="Times New Roman" panose="02020603050405020304" pitchFamily="18" charset="0"/>
                              <a:cs typeface="Times New Roman" panose="02020603050405020304" pitchFamily="18" charset="0"/>
                            </a:rPr>
                            <a:t>2</a:t>
                          </a:r>
                          <a:endParaRPr lang="zh-CN" altLang="en-US" sz="1200" dirty="0">
                            <a:latin typeface="Times New Roman" panose="02020603050405020304" pitchFamily="18" charset="0"/>
                            <a:cs typeface="Times New Roman" panose="02020603050405020304" pitchFamily="18" charset="0"/>
                          </a:endParaRPr>
                        </a:p>
                      </a:txBody>
                      <a:tcPr/>
                    </a:tc>
                    <a:tc>
                      <a:txBody>
                        <a:bodyPr/>
                        <a:lstStyle/>
                        <a:p>
                          <a:r>
                            <a:rPr lang="en-US" altLang="zh-CN" sz="1200" dirty="0">
                              <a:latin typeface="Times New Roman" panose="02020603050405020304" pitchFamily="18" charset="0"/>
                              <a:cs typeface="Times New Roman" panose="02020603050405020304" pitchFamily="18" charset="0"/>
                            </a:rPr>
                            <a:t>3</a:t>
                          </a:r>
                          <a:endParaRPr lang="zh-CN" altLang="en-US" sz="1200" dirty="0">
                            <a:latin typeface="Times New Roman" panose="02020603050405020304" pitchFamily="18" charset="0"/>
                            <a:cs typeface="Times New Roman" panose="02020603050405020304" pitchFamily="18" charset="0"/>
                          </a:endParaRPr>
                        </a:p>
                      </a:txBody>
                      <a:tcPr/>
                    </a:tc>
                    <a:tc>
                      <a:txBody>
                        <a:bodyPr/>
                        <a:lstStyle/>
                        <a:p>
                          <a:r>
                            <a:rPr lang="en-US" altLang="zh-CN" sz="1200" dirty="0">
                              <a:latin typeface="Times New Roman" panose="02020603050405020304" pitchFamily="18" charset="0"/>
                              <a:cs typeface="Times New Roman" panose="02020603050405020304" pitchFamily="18" charset="0"/>
                            </a:rPr>
                            <a:t>6</a:t>
                          </a:r>
                          <a:endParaRPr lang="zh-CN" altLang="en-US" sz="1200" dirty="0">
                            <a:latin typeface="Times New Roman" panose="02020603050405020304" pitchFamily="18" charset="0"/>
                            <a:cs typeface="Times New Roman" panose="02020603050405020304" pitchFamily="18" charset="0"/>
                          </a:endParaRPr>
                        </a:p>
                      </a:txBody>
                      <a:tcPr/>
                    </a:tc>
                  </a:tr>
                  <a:tr h="0">
                    <a:tc>
                      <a:txBody>
                        <a:bodyPr/>
                        <a:lstStyle/>
                        <a:p>
                          <a:endParaRPr lang="zh-CN" altLang="en-US" sz="1200" dirty="0">
                            <a:latin typeface="Times New Roman" panose="02020603050405020304" pitchFamily="18" charset="0"/>
                            <a:cs typeface="Times New Roman" panose="02020603050405020304" pitchFamily="18" charset="0"/>
                          </a:endParaRPr>
                        </a:p>
                      </a:txBody>
                      <a:tcPr/>
                    </a:tc>
                    <a:tc>
                      <a:txBody>
                        <a:bodyPr/>
                        <a:lstStyle/>
                        <a:p>
                          <a:r>
                            <a:rPr lang="en-US" altLang="zh-CN" sz="1200" dirty="0">
                              <a:latin typeface="Times New Roman" panose="02020603050405020304" pitchFamily="18" charset="0"/>
                              <a:cs typeface="Times New Roman" panose="02020603050405020304" pitchFamily="18" charset="0"/>
                            </a:rPr>
                            <a:t>2</a:t>
                          </a:r>
                          <a:endParaRPr lang="zh-CN" altLang="en-US" sz="1200" dirty="0">
                            <a:latin typeface="Times New Roman" panose="02020603050405020304" pitchFamily="18" charset="0"/>
                            <a:cs typeface="Times New Roman" panose="02020603050405020304" pitchFamily="18" charset="0"/>
                          </a:endParaRPr>
                        </a:p>
                      </a:txBody>
                      <a:tcPr/>
                    </a:tc>
                    <a:tc>
                      <a:txBody>
                        <a:bodyPr/>
                        <a:lstStyle/>
                        <a:p>
                          <a:r>
                            <a:rPr lang="en-US" altLang="zh-CN" sz="1200" dirty="0">
                              <a:latin typeface="Times New Roman" panose="02020603050405020304" pitchFamily="18" charset="0"/>
                              <a:cs typeface="Times New Roman" panose="02020603050405020304" pitchFamily="18" charset="0"/>
                            </a:rPr>
                            <a:t>3</a:t>
                          </a:r>
                          <a:endParaRPr lang="zh-CN" altLang="en-US" sz="1200" dirty="0">
                            <a:latin typeface="Times New Roman" panose="02020603050405020304" pitchFamily="18" charset="0"/>
                            <a:cs typeface="Times New Roman" panose="02020603050405020304" pitchFamily="18" charset="0"/>
                          </a:endParaRPr>
                        </a:p>
                      </a:txBody>
                      <a:tcPr/>
                    </a:tc>
                    <a:tc>
                      <a:txBody>
                        <a:bodyPr/>
                        <a:lstStyle/>
                        <a:p>
                          <a:r>
                            <a:rPr lang="en-US" altLang="zh-CN" sz="1200" dirty="0">
                              <a:latin typeface="Times New Roman" panose="02020603050405020304" pitchFamily="18" charset="0"/>
                              <a:cs typeface="Times New Roman" panose="02020603050405020304" pitchFamily="18" charset="0"/>
                            </a:rPr>
                            <a:t>7</a:t>
                          </a:r>
                          <a:endParaRPr lang="zh-CN" altLang="en-US" sz="1200" dirty="0">
                            <a:latin typeface="Times New Roman" panose="02020603050405020304" pitchFamily="18" charset="0"/>
                            <a:cs typeface="Times New Roman" panose="02020603050405020304" pitchFamily="18" charset="0"/>
                          </a:endParaRPr>
                        </a:p>
                      </a:txBody>
                      <a:tcPr/>
                    </a:tc>
                  </a:tr>
                </a:tbl>
              </a:graphicData>
            </a:graphic>
          </p:graphicFrame>
        </mc:Fallback>
      </mc:AlternateContent>
      <p:graphicFrame>
        <p:nvGraphicFramePr>
          <p:cNvPr id="61" name="表格 35"/>
          <p:cNvGraphicFramePr>
            <a:graphicFrameLocks noGrp="1"/>
          </p:cNvGraphicFramePr>
          <p:nvPr/>
        </p:nvGraphicFramePr>
        <p:xfrm>
          <a:off x="3818036" y="2440965"/>
          <a:ext cx="5310090" cy="548640"/>
        </p:xfrm>
        <a:graphic>
          <a:graphicData uri="http://schemas.openxmlformats.org/drawingml/2006/table">
            <a:tbl>
              <a:tblPr firstRow="1" bandRow="1">
                <a:tableStyleId>{5C22544A-7EE6-4342-B048-85BDC9FD1C3A}</a:tableStyleId>
              </a:tblPr>
              <a:tblGrid>
                <a:gridCol w="885015">
                  <a:extLst>
                    <a:ext uri="{9D8B030D-6E8A-4147-A177-3AD203B41FA5}">
                      <a16:colId xmlns:a16="http://schemas.microsoft.com/office/drawing/2014/main" val="20000"/>
                    </a:ext>
                  </a:extLst>
                </a:gridCol>
                <a:gridCol w="885015">
                  <a:extLst>
                    <a:ext uri="{9D8B030D-6E8A-4147-A177-3AD203B41FA5}">
                      <a16:colId xmlns:a16="http://schemas.microsoft.com/office/drawing/2014/main" val="20001"/>
                    </a:ext>
                  </a:extLst>
                </a:gridCol>
                <a:gridCol w="885015">
                  <a:extLst>
                    <a:ext uri="{9D8B030D-6E8A-4147-A177-3AD203B41FA5}">
                      <a16:colId xmlns:a16="http://schemas.microsoft.com/office/drawing/2014/main" val="20002"/>
                    </a:ext>
                  </a:extLst>
                </a:gridCol>
                <a:gridCol w="885015">
                  <a:extLst>
                    <a:ext uri="{9D8B030D-6E8A-4147-A177-3AD203B41FA5}">
                      <a16:colId xmlns:a16="http://schemas.microsoft.com/office/drawing/2014/main" val="20003"/>
                    </a:ext>
                  </a:extLst>
                </a:gridCol>
                <a:gridCol w="885015">
                  <a:extLst>
                    <a:ext uri="{9D8B030D-6E8A-4147-A177-3AD203B41FA5}">
                      <a16:colId xmlns:a16="http://schemas.microsoft.com/office/drawing/2014/main" val="20004"/>
                    </a:ext>
                  </a:extLst>
                </a:gridCol>
                <a:gridCol w="885015">
                  <a:extLst>
                    <a:ext uri="{9D8B030D-6E8A-4147-A177-3AD203B41FA5}">
                      <a16:colId xmlns:a16="http://schemas.microsoft.com/office/drawing/2014/main" val="20005"/>
                    </a:ext>
                  </a:extLst>
                </a:gridCol>
              </a:tblGrid>
              <a:tr h="0">
                <a:tc>
                  <a:txBody>
                    <a:bodyPr/>
                    <a:lstStyle/>
                    <a:p>
                      <a:r>
                        <a:rPr lang="en-US" altLang="zh-CN" sz="1200" dirty="0" err="1">
                          <a:latin typeface="Times New Roman" panose="02020603050405020304" pitchFamily="18" charset="0"/>
                          <a:cs typeface="Times New Roman" panose="02020603050405020304" pitchFamily="18" charset="0"/>
                        </a:rPr>
                        <a:t>Bot_inner</a:t>
                      </a:r>
                      <a:endParaRPr lang="zh-CN" altLang="en-US" sz="1200" dirty="0">
                        <a:latin typeface="Times New Roman" panose="02020603050405020304" pitchFamily="18" charset="0"/>
                        <a:cs typeface="Times New Roman" panose="02020603050405020304" pitchFamily="18" charset="0"/>
                      </a:endParaRPr>
                    </a:p>
                  </a:txBody>
                  <a:tcPr/>
                </a:tc>
                <a:tc>
                  <a:txBody>
                    <a:bodyPr/>
                    <a:lstStyle/>
                    <a:p>
                      <a:r>
                        <a:rPr lang="en-US" altLang="zh-CN" sz="1200" dirty="0" err="1">
                          <a:latin typeface="Times New Roman" panose="02020603050405020304" pitchFamily="18" charset="0"/>
                          <a:cs typeface="Times New Roman" panose="02020603050405020304" pitchFamily="18" charset="0"/>
                        </a:rPr>
                        <a:t>Bot_outer</a:t>
                      </a:r>
                      <a:endParaRPr lang="zh-CN" altLang="en-US" sz="1200" dirty="0">
                        <a:latin typeface="Times New Roman" panose="02020603050405020304" pitchFamily="18" charset="0"/>
                        <a:cs typeface="Times New Roman" panose="02020603050405020304" pitchFamily="18" charset="0"/>
                      </a:endParaRPr>
                    </a:p>
                  </a:txBody>
                  <a:tcPr/>
                </a:tc>
                <a:tc>
                  <a:txBody>
                    <a:bodyPr/>
                    <a:lstStyle/>
                    <a:p>
                      <a:r>
                        <a:rPr lang="en-US" altLang="zh-CN" sz="1200" dirty="0" err="1">
                          <a:latin typeface="Times New Roman" panose="02020603050405020304" pitchFamily="18" charset="0"/>
                          <a:cs typeface="Times New Roman" panose="02020603050405020304" pitchFamily="18" charset="0"/>
                        </a:rPr>
                        <a:t>Mid_inner</a:t>
                      </a:r>
                      <a:endParaRPr lang="zh-CN" altLang="en-US" sz="1200" dirty="0">
                        <a:latin typeface="Times New Roman" panose="02020603050405020304" pitchFamily="18" charset="0"/>
                        <a:cs typeface="Times New Roman" panose="02020603050405020304" pitchFamily="18" charset="0"/>
                      </a:endParaRPr>
                    </a:p>
                  </a:txBody>
                  <a:tcPr/>
                </a:tc>
                <a:tc>
                  <a:txBody>
                    <a:bodyPr/>
                    <a:lstStyle/>
                    <a:p>
                      <a:r>
                        <a:rPr lang="en-US" altLang="zh-CN" sz="1200" dirty="0" err="1">
                          <a:latin typeface="Times New Roman" panose="02020603050405020304" pitchFamily="18" charset="0"/>
                          <a:cs typeface="Times New Roman" panose="02020603050405020304" pitchFamily="18" charset="0"/>
                        </a:rPr>
                        <a:t>Mid_outer</a:t>
                      </a:r>
                      <a:endParaRPr lang="zh-CN" altLang="en-US" sz="1200" dirty="0">
                        <a:latin typeface="Times New Roman" panose="02020603050405020304" pitchFamily="18" charset="0"/>
                        <a:cs typeface="Times New Roman" panose="02020603050405020304" pitchFamily="18" charset="0"/>
                      </a:endParaRPr>
                    </a:p>
                  </a:txBody>
                  <a:tcPr/>
                </a:tc>
                <a:tc>
                  <a:txBody>
                    <a:bodyPr/>
                    <a:lstStyle/>
                    <a:p>
                      <a:r>
                        <a:rPr lang="en-US" altLang="zh-CN" sz="1200" dirty="0" err="1">
                          <a:latin typeface="Times New Roman" panose="02020603050405020304" pitchFamily="18" charset="0"/>
                          <a:cs typeface="Times New Roman" panose="02020603050405020304" pitchFamily="18" charset="0"/>
                        </a:rPr>
                        <a:t>Top_inner</a:t>
                      </a:r>
                      <a:endParaRPr lang="zh-CN" altLang="en-US" sz="1200" dirty="0">
                        <a:latin typeface="Times New Roman" panose="02020603050405020304" pitchFamily="18" charset="0"/>
                        <a:cs typeface="Times New Roman" panose="02020603050405020304" pitchFamily="18" charset="0"/>
                      </a:endParaRPr>
                    </a:p>
                  </a:txBody>
                  <a:tcPr/>
                </a:tc>
                <a:tc>
                  <a:txBody>
                    <a:bodyPr/>
                    <a:lstStyle/>
                    <a:p>
                      <a:r>
                        <a:rPr lang="en-US" altLang="zh-CN" sz="1200" dirty="0" err="1">
                          <a:latin typeface="Times New Roman" panose="02020603050405020304" pitchFamily="18" charset="0"/>
                          <a:cs typeface="Times New Roman" panose="02020603050405020304" pitchFamily="18" charset="0"/>
                        </a:rPr>
                        <a:t>Top_outer</a:t>
                      </a:r>
                      <a:endParaRPr lang="zh-CN"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0000"/>
                  </a:ext>
                </a:extLst>
              </a:tr>
              <a:tr h="0">
                <a:tc>
                  <a:txBody>
                    <a:bodyPr/>
                    <a:lstStyle/>
                    <a:p>
                      <a:r>
                        <a:rPr lang="en-US" altLang="zh-CN" sz="1200" dirty="0">
                          <a:solidFill>
                            <a:srgbClr val="FF0000"/>
                          </a:solidFill>
                          <a:latin typeface="Times New Roman" panose="02020603050405020304" pitchFamily="18" charset="0"/>
                          <a:cs typeface="Times New Roman" panose="02020603050405020304" pitchFamily="18" charset="0"/>
                        </a:rPr>
                        <a:t>1</a:t>
                      </a:r>
                      <a:endParaRPr lang="zh-CN" altLang="en-US" sz="1200" dirty="0">
                        <a:solidFill>
                          <a:srgbClr val="FF0000"/>
                        </a:solidFill>
                        <a:latin typeface="Times New Roman" panose="02020603050405020304" pitchFamily="18" charset="0"/>
                        <a:cs typeface="Times New Roman" panose="02020603050405020304" pitchFamily="18" charset="0"/>
                      </a:endParaRPr>
                    </a:p>
                  </a:txBody>
                  <a:tcPr/>
                </a:tc>
                <a:tc>
                  <a:txBody>
                    <a:bodyPr/>
                    <a:lstStyle/>
                    <a:p>
                      <a:r>
                        <a:rPr lang="en-US" altLang="zh-CN" sz="1200" dirty="0">
                          <a:latin typeface="Times New Roman" panose="02020603050405020304" pitchFamily="18" charset="0"/>
                          <a:cs typeface="Times New Roman" panose="02020603050405020304" pitchFamily="18" charset="0"/>
                        </a:rPr>
                        <a:t>2</a:t>
                      </a:r>
                      <a:endParaRPr lang="zh-CN" altLang="en-US" sz="1200" dirty="0">
                        <a:latin typeface="Times New Roman" panose="02020603050405020304" pitchFamily="18" charset="0"/>
                        <a:cs typeface="Times New Roman" panose="02020603050405020304" pitchFamily="18" charset="0"/>
                      </a:endParaRPr>
                    </a:p>
                  </a:txBody>
                  <a:tcPr/>
                </a:tc>
                <a:tc>
                  <a:txBody>
                    <a:bodyPr/>
                    <a:lstStyle/>
                    <a:p>
                      <a:r>
                        <a:rPr lang="en-US" altLang="zh-CN" sz="1200" dirty="0">
                          <a:solidFill>
                            <a:srgbClr val="FF0000"/>
                          </a:solidFill>
                          <a:latin typeface="Times New Roman" panose="02020603050405020304" pitchFamily="18" charset="0"/>
                          <a:cs typeface="Times New Roman" panose="02020603050405020304" pitchFamily="18" charset="0"/>
                        </a:rPr>
                        <a:t>3</a:t>
                      </a:r>
                      <a:endParaRPr lang="zh-CN" altLang="en-US" sz="1200" dirty="0">
                        <a:solidFill>
                          <a:srgbClr val="FF0000"/>
                        </a:solidFill>
                        <a:latin typeface="Times New Roman" panose="02020603050405020304" pitchFamily="18" charset="0"/>
                        <a:cs typeface="Times New Roman" panose="02020603050405020304" pitchFamily="18" charset="0"/>
                      </a:endParaRPr>
                    </a:p>
                  </a:txBody>
                  <a:tcPr/>
                </a:tc>
                <a:tc>
                  <a:txBody>
                    <a:bodyPr/>
                    <a:lstStyle/>
                    <a:p>
                      <a:r>
                        <a:rPr lang="en-US" altLang="zh-CN" sz="1200" dirty="0">
                          <a:latin typeface="Times New Roman" panose="02020603050405020304" pitchFamily="18" charset="0"/>
                          <a:cs typeface="Times New Roman" panose="02020603050405020304" pitchFamily="18" charset="0"/>
                        </a:rPr>
                        <a:t>3</a:t>
                      </a:r>
                      <a:endParaRPr lang="zh-CN" altLang="en-US" sz="1200" dirty="0">
                        <a:latin typeface="Times New Roman" panose="02020603050405020304" pitchFamily="18" charset="0"/>
                        <a:cs typeface="Times New Roman" panose="02020603050405020304" pitchFamily="18" charset="0"/>
                      </a:endParaRPr>
                    </a:p>
                  </a:txBody>
                  <a:tcPr/>
                </a:tc>
                <a:tc>
                  <a:txBody>
                    <a:bodyPr/>
                    <a:lstStyle/>
                    <a:p>
                      <a:r>
                        <a:rPr lang="en-US" altLang="zh-CN" sz="1200" dirty="0">
                          <a:latin typeface="Times New Roman" panose="02020603050405020304" pitchFamily="18" charset="0"/>
                          <a:cs typeface="Times New Roman" panose="02020603050405020304" pitchFamily="18" charset="0"/>
                        </a:rPr>
                        <a:t>5</a:t>
                      </a:r>
                      <a:endParaRPr lang="zh-CN" altLang="en-US" sz="1200" dirty="0">
                        <a:latin typeface="Times New Roman" panose="02020603050405020304" pitchFamily="18" charset="0"/>
                        <a:cs typeface="Times New Roman" panose="02020603050405020304" pitchFamily="18" charset="0"/>
                      </a:endParaRPr>
                    </a:p>
                  </a:txBody>
                  <a:tcPr/>
                </a:tc>
                <a:tc>
                  <a:txBody>
                    <a:bodyPr/>
                    <a:lstStyle/>
                    <a:p>
                      <a:r>
                        <a:rPr lang="en-US" altLang="zh-CN" sz="1200" dirty="0">
                          <a:solidFill>
                            <a:srgbClr val="FF0000"/>
                          </a:solidFill>
                          <a:latin typeface="Times New Roman" panose="02020603050405020304" pitchFamily="18" charset="0"/>
                          <a:cs typeface="Times New Roman" panose="02020603050405020304" pitchFamily="18" charset="0"/>
                        </a:rPr>
                        <a:t>6</a:t>
                      </a:r>
                      <a:endParaRPr lang="zh-CN" altLang="en-US" sz="1200" dirty="0">
                        <a:solidFill>
                          <a:srgbClr val="FF0000"/>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0001"/>
                  </a:ext>
                </a:extLst>
              </a:tr>
            </a:tbl>
          </a:graphicData>
        </a:graphic>
      </p:graphicFrame>
      <p:sp>
        <p:nvSpPr>
          <p:cNvPr id="62" name="箭头: 下 61"/>
          <p:cNvSpPr/>
          <p:nvPr/>
        </p:nvSpPr>
        <p:spPr>
          <a:xfrm>
            <a:off x="6732240" y="2043968"/>
            <a:ext cx="194070" cy="353955"/>
          </a:xfrm>
          <a:prstGeom prst="downArrow">
            <a:avLst/>
          </a:prstGeom>
          <a:solidFill>
            <a:srgbClr val="4BC1DD"/>
          </a:solidFill>
          <a:ln>
            <a:solidFill>
              <a:srgbClr val="4BC1DD"/>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cs typeface="+mn-ea"/>
            </a:endParaRPr>
          </a:p>
        </p:txBody>
      </p:sp>
      <p:sp>
        <p:nvSpPr>
          <p:cNvPr id="64" name="文本框 63"/>
          <p:cNvSpPr txBox="1"/>
          <p:nvPr/>
        </p:nvSpPr>
        <p:spPr>
          <a:xfrm>
            <a:off x="549845" y="978769"/>
            <a:ext cx="1234633" cy="215444"/>
          </a:xfrm>
          <a:prstGeom prst="rect">
            <a:avLst/>
          </a:prstGeom>
          <a:noFill/>
        </p:spPr>
        <p:txBody>
          <a:bodyPr wrap="none" rtlCol="0">
            <a:spAutoFit/>
          </a:bodyPr>
          <a:lstStyle/>
          <a:p>
            <a:r>
              <a:rPr lang="en-US" altLang="zh-CN" sz="800" dirty="0"/>
              <a:t>Paralleling middle </a:t>
            </a:r>
            <a:r>
              <a:rPr lang="en-US" altLang="zh-CN" sz="800" dirty="0" err="1"/>
              <a:t>sp</a:t>
            </a:r>
            <a:endParaRPr lang="zh-CN" altLang="en-US" sz="800" dirty="0"/>
          </a:p>
        </p:txBody>
      </p:sp>
      <p:sp>
        <p:nvSpPr>
          <p:cNvPr id="65" name="椭圆 64"/>
          <p:cNvSpPr/>
          <p:nvPr/>
        </p:nvSpPr>
        <p:spPr>
          <a:xfrm>
            <a:off x="453061" y="1021457"/>
            <a:ext cx="98210" cy="98210"/>
          </a:xfrm>
          <a:prstGeom prst="ellipse">
            <a:avLst/>
          </a:prstGeom>
          <a:solidFill>
            <a:srgbClr val="92D050"/>
          </a:solidFill>
          <a:ln>
            <a:solidFill>
              <a:srgbClr val="00B050"/>
            </a:solidFill>
          </a:ln>
        </p:spPr>
        <p:style>
          <a:lnRef idx="1">
            <a:schemeClr val="accent3"/>
          </a:lnRef>
          <a:fillRef idx="3">
            <a:schemeClr val="accent3"/>
          </a:fillRef>
          <a:effectRef idx="2">
            <a:schemeClr val="accent3"/>
          </a:effectRef>
          <a:fontRef idx="minor">
            <a:schemeClr val="lt1"/>
          </a:fontRef>
        </p:style>
        <p:txBody>
          <a:bodyPr rtlCol="0" anchor="ctr"/>
          <a:lstStyle/>
          <a:p>
            <a:pPr algn="ctr" defTabSz="914400"/>
            <a:endParaRPr lang="zh-CN" altLang="en-US" sz="1800">
              <a:cs typeface="+mn-ea"/>
            </a:endParaRPr>
          </a:p>
        </p:txBody>
      </p:sp>
      <p:sp>
        <p:nvSpPr>
          <p:cNvPr id="67" name="文本框 66"/>
          <p:cNvSpPr txBox="1"/>
          <p:nvPr/>
        </p:nvSpPr>
        <p:spPr>
          <a:xfrm>
            <a:off x="3934938" y="3035351"/>
            <a:ext cx="1576072" cy="461665"/>
          </a:xfrm>
          <a:prstGeom prst="rect">
            <a:avLst/>
          </a:prstGeom>
          <a:noFill/>
          <a:ln>
            <a:solidFill>
              <a:srgbClr val="00B050"/>
            </a:solidFill>
          </a:ln>
        </p:spPr>
        <p:txBody>
          <a:bodyPr wrap="none" rtlCol="0">
            <a:spAutoFit/>
          </a:bodyPr>
          <a:lstStyle/>
          <a:p>
            <a:pPr algn="ctr"/>
            <a:r>
              <a:rPr lang="en-US" altLang="zh-CN" sz="1200" dirty="0">
                <a:solidFill>
                  <a:srgbClr val="FF0000"/>
                </a:solidFill>
                <a:latin typeface="Times New Roman" panose="02020603050405020304" pitchFamily="18" charset="0"/>
                <a:cs typeface="Times New Roman" panose="02020603050405020304" pitchFamily="18" charset="0"/>
              </a:rPr>
              <a:t>{1</a:t>
            </a:r>
            <a:r>
              <a:rPr lang="zh-CN" altLang="en-US" sz="1200" dirty="0">
                <a:solidFill>
                  <a:srgbClr val="FF0000"/>
                </a:solidFill>
                <a:latin typeface="Times New Roman" panose="02020603050405020304" pitchFamily="18" charset="0"/>
                <a:cs typeface="Times New Roman" panose="02020603050405020304" pitchFamily="18" charset="0"/>
              </a:rPr>
              <a:t>，</a:t>
            </a:r>
            <a:r>
              <a:rPr lang="en-US" altLang="zh-CN" sz="1200" dirty="0">
                <a:solidFill>
                  <a:srgbClr val="FF0000"/>
                </a:solidFill>
                <a:latin typeface="Times New Roman" panose="02020603050405020304" pitchFamily="18" charset="0"/>
                <a:cs typeface="Times New Roman" panose="02020603050405020304" pitchFamily="18" charset="0"/>
              </a:rPr>
              <a:t>2}</a:t>
            </a:r>
            <a:r>
              <a:rPr lang="en-US" altLang="zh-CN" sz="1200" dirty="0">
                <a:latin typeface="Times New Roman" panose="02020603050405020304" pitchFamily="18" charset="0"/>
                <a:cs typeface="Times New Roman" panose="02020603050405020304" pitchFamily="18" charset="0"/>
              </a:rPr>
              <a:t> </a:t>
            </a:r>
          </a:p>
          <a:p>
            <a:pPr algn="ctr"/>
            <a:r>
              <a:rPr lang="en-US" altLang="zh-CN" sz="1200" dirty="0">
                <a:latin typeface="Times New Roman" panose="02020603050405020304" pitchFamily="18" charset="0"/>
                <a:cs typeface="Times New Roman" panose="02020603050405020304" pitchFamily="18" charset="0"/>
              </a:rPr>
              <a:t>1.radius() &lt; 2.radius() </a:t>
            </a:r>
            <a:endParaRPr lang="zh-CN" altLang="en-US" sz="1200" dirty="0">
              <a:latin typeface="Times New Roman" panose="02020603050405020304" pitchFamily="18" charset="0"/>
              <a:cs typeface="Times New Roman" panose="02020603050405020304" pitchFamily="18" charset="0"/>
            </a:endParaRPr>
          </a:p>
        </p:txBody>
      </p:sp>
      <p:sp>
        <p:nvSpPr>
          <p:cNvPr id="68" name="文本框 67"/>
          <p:cNvSpPr txBox="1"/>
          <p:nvPr/>
        </p:nvSpPr>
        <p:spPr>
          <a:xfrm>
            <a:off x="7425626" y="3037294"/>
            <a:ext cx="1614545" cy="461665"/>
          </a:xfrm>
          <a:prstGeom prst="rect">
            <a:avLst/>
          </a:prstGeom>
          <a:noFill/>
          <a:ln>
            <a:solidFill>
              <a:srgbClr val="00B050"/>
            </a:solidFill>
          </a:ln>
        </p:spPr>
        <p:txBody>
          <a:bodyPr wrap="none" rtlCol="0">
            <a:spAutoFit/>
          </a:bodyPr>
          <a:lstStyle/>
          <a:p>
            <a:pPr algn="ctr"/>
            <a:r>
              <a:rPr lang="en-US" altLang="zh-CN" sz="1200" dirty="0">
                <a:solidFill>
                  <a:srgbClr val="FF0000"/>
                </a:solidFill>
                <a:latin typeface="Times New Roman" panose="02020603050405020304" pitchFamily="18" charset="0"/>
                <a:cs typeface="Times New Roman" panose="02020603050405020304" pitchFamily="18" charset="0"/>
              </a:rPr>
              <a:t>{5</a:t>
            </a:r>
            <a:r>
              <a:rPr lang="zh-CN" altLang="en-US" sz="1200" dirty="0">
                <a:solidFill>
                  <a:srgbClr val="FF0000"/>
                </a:solidFill>
                <a:latin typeface="Times New Roman" panose="02020603050405020304" pitchFamily="18" charset="0"/>
                <a:cs typeface="Times New Roman" panose="02020603050405020304" pitchFamily="18" charset="0"/>
              </a:rPr>
              <a:t>，</a:t>
            </a:r>
            <a:r>
              <a:rPr lang="en-US" altLang="zh-CN" sz="1200" dirty="0">
                <a:solidFill>
                  <a:srgbClr val="FF0000"/>
                </a:solidFill>
                <a:latin typeface="Times New Roman" panose="02020603050405020304" pitchFamily="18" charset="0"/>
                <a:cs typeface="Times New Roman" panose="02020603050405020304" pitchFamily="18" charset="0"/>
              </a:rPr>
              <a:t>6}</a:t>
            </a:r>
            <a:r>
              <a:rPr lang="en-US" altLang="zh-CN" sz="1200" dirty="0">
                <a:latin typeface="Times New Roman" panose="02020603050405020304" pitchFamily="18" charset="0"/>
                <a:cs typeface="Times New Roman" panose="02020603050405020304" pitchFamily="18" charset="0"/>
              </a:rPr>
              <a:t> | {7, 6}</a:t>
            </a:r>
          </a:p>
          <a:p>
            <a:pPr algn="ctr"/>
            <a:r>
              <a:rPr lang="en-US" altLang="zh-CN" sz="1200" dirty="0">
                <a:latin typeface="Times New Roman" panose="02020603050405020304" pitchFamily="18" charset="0"/>
                <a:cs typeface="Times New Roman" panose="02020603050405020304" pitchFamily="18" charset="0"/>
              </a:rPr>
              <a:t>5.radius() &lt; 6.radius() </a:t>
            </a:r>
            <a:endParaRPr lang="zh-CN" altLang="en-US" sz="1200" dirty="0">
              <a:latin typeface="Times New Roman" panose="02020603050405020304" pitchFamily="18" charset="0"/>
              <a:cs typeface="Times New Roman" panose="02020603050405020304" pitchFamily="18" charset="0"/>
            </a:endParaRPr>
          </a:p>
        </p:txBody>
      </p:sp>
      <p:sp>
        <p:nvSpPr>
          <p:cNvPr id="69" name="椭圆 68"/>
          <p:cNvSpPr/>
          <p:nvPr/>
        </p:nvSpPr>
        <p:spPr>
          <a:xfrm>
            <a:off x="2297299" y="2102210"/>
            <a:ext cx="98210" cy="98210"/>
          </a:xfrm>
          <a:prstGeom prst="ellipse">
            <a:avLst/>
          </a:prstGeom>
          <a:solidFill>
            <a:srgbClr val="92D050"/>
          </a:solidFill>
          <a:ln>
            <a:solidFill>
              <a:srgbClr val="00B050"/>
            </a:solidFill>
          </a:ln>
        </p:spPr>
        <p:style>
          <a:lnRef idx="1">
            <a:schemeClr val="accent3"/>
          </a:lnRef>
          <a:fillRef idx="3">
            <a:schemeClr val="accent3"/>
          </a:fillRef>
          <a:effectRef idx="2">
            <a:schemeClr val="accent3"/>
          </a:effectRef>
          <a:fontRef idx="minor">
            <a:schemeClr val="lt1"/>
          </a:fontRef>
        </p:style>
        <p:txBody>
          <a:bodyPr rtlCol="0" anchor="ctr"/>
          <a:lstStyle/>
          <a:p>
            <a:pPr algn="ctr" defTabSz="914400"/>
            <a:endParaRPr lang="zh-CN" altLang="en-US" sz="1800">
              <a:cs typeface="+mn-ea"/>
            </a:endParaRPr>
          </a:p>
        </p:txBody>
      </p:sp>
      <p:sp>
        <p:nvSpPr>
          <p:cNvPr id="71" name="椭圆 70"/>
          <p:cNvSpPr/>
          <p:nvPr/>
        </p:nvSpPr>
        <p:spPr>
          <a:xfrm>
            <a:off x="2454661" y="1364666"/>
            <a:ext cx="98210" cy="98210"/>
          </a:xfrm>
          <a:prstGeom prst="ellipse">
            <a:avLst/>
          </a:prstGeom>
        </p:spPr>
        <p:style>
          <a:lnRef idx="1">
            <a:schemeClr val="accent3"/>
          </a:lnRef>
          <a:fillRef idx="3">
            <a:schemeClr val="accent3"/>
          </a:fillRef>
          <a:effectRef idx="2">
            <a:schemeClr val="accent3"/>
          </a:effectRef>
          <a:fontRef idx="minor">
            <a:schemeClr val="lt1"/>
          </a:fontRef>
        </p:style>
        <p:txBody>
          <a:bodyPr rtlCol="0" anchor="ctr"/>
          <a:lstStyle/>
          <a:p>
            <a:pPr algn="ctr" defTabSz="914400"/>
            <a:endParaRPr lang="zh-CN" altLang="en-US" sz="1800">
              <a:cs typeface="+mn-ea"/>
            </a:endParaRPr>
          </a:p>
        </p:txBody>
      </p:sp>
      <p:sp>
        <p:nvSpPr>
          <p:cNvPr id="63" name="椭圆 62"/>
          <p:cNvSpPr/>
          <p:nvPr/>
        </p:nvSpPr>
        <p:spPr>
          <a:xfrm>
            <a:off x="126592" y="105307"/>
            <a:ext cx="527950" cy="52795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773-CAI978" panose="020B0402020204020303" pitchFamily="34" charset="0"/>
                <a:ea typeface="方正黑体简体" panose="02010601030101010101" pitchFamily="2" charset="-122"/>
              </a:rPr>
              <a:t>4</a:t>
            </a:r>
            <a:endParaRPr lang="zh-CN" altLang="en-US" sz="2400" dirty="0">
              <a:latin typeface="773-CAI978" panose="020B0402020204020303" pitchFamily="34" charset="0"/>
              <a:ea typeface="方正黑体简体" panose="02010601030101010101" pitchFamily="2" charset="-122"/>
            </a:endParaRPr>
          </a:p>
        </p:txBody>
      </p:sp>
      <p:sp>
        <p:nvSpPr>
          <p:cNvPr id="70" name="矩形 69"/>
          <p:cNvSpPr/>
          <p:nvPr/>
        </p:nvSpPr>
        <p:spPr>
          <a:xfrm>
            <a:off x="827584" y="190737"/>
            <a:ext cx="3623108" cy="369332"/>
          </a:xfrm>
          <a:prstGeom prst="rect">
            <a:avLst/>
          </a:prstGeom>
        </p:spPr>
        <p:txBody>
          <a:bodyPr wrap="none">
            <a:spAutoFit/>
          </a:bodyPr>
          <a:lstStyle/>
          <a:p>
            <a:r>
              <a:rPr lang="en-US" altLang="zh-CN" dirty="0">
                <a:solidFill>
                  <a:schemeClr val="accent1"/>
                </a:solidFill>
                <a:latin typeface="+mn-ea"/>
              </a:rPr>
              <a:t>Extension of seeding algorithm</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文本框 55"/>
          <p:cNvSpPr txBox="1"/>
          <p:nvPr/>
        </p:nvSpPr>
        <p:spPr>
          <a:xfrm>
            <a:off x="2233824" y="1761635"/>
            <a:ext cx="235962" cy="215444"/>
          </a:xfrm>
          <a:prstGeom prst="rect">
            <a:avLst/>
          </a:prstGeom>
          <a:noFill/>
        </p:spPr>
        <p:txBody>
          <a:bodyPr wrap="none" rtlCol="0">
            <a:spAutoFit/>
          </a:bodyPr>
          <a:lstStyle/>
          <a:p>
            <a:r>
              <a:rPr lang="en-US" altLang="zh-CN" sz="800" dirty="0">
                <a:latin typeface="Times New Roman" panose="02020603050405020304" pitchFamily="18" charset="0"/>
                <a:ea typeface="Tahoma" panose="020B0604030504040204" pitchFamily="34" charset="0"/>
                <a:cs typeface="Times New Roman" panose="02020603050405020304" pitchFamily="18" charset="0"/>
              </a:rPr>
              <a:t>4</a:t>
            </a:r>
            <a:endParaRPr lang="zh-CN" altLang="en-US" sz="800" dirty="0">
              <a:latin typeface="Times New Roman" panose="02020603050405020304" pitchFamily="18" charset="0"/>
              <a:cs typeface="Times New Roman" panose="02020603050405020304" pitchFamily="18" charset="0"/>
            </a:endParaRPr>
          </a:p>
        </p:txBody>
      </p:sp>
      <p:sp>
        <p:nvSpPr>
          <p:cNvPr id="66" name="文本框 65"/>
          <p:cNvSpPr txBox="1"/>
          <p:nvPr/>
        </p:nvSpPr>
        <p:spPr>
          <a:xfrm>
            <a:off x="2319251" y="1223740"/>
            <a:ext cx="235962" cy="215444"/>
          </a:xfrm>
          <a:prstGeom prst="rect">
            <a:avLst/>
          </a:prstGeom>
          <a:noFill/>
        </p:spPr>
        <p:txBody>
          <a:bodyPr wrap="none" rtlCol="0">
            <a:spAutoFit/>
          </a:bodyPr>
          <a:lstStyle/>
          <a:p>
            <a:r>
              <a:rPr lang="en-US" altLang="zh-CN" sz="800" dirty="0">
                <a:latin typeface="Times New Roman" panose="02020603050405020304" pitchFamily="18" charset="0"/>
                <a:ea typeface="Tahoma" panose="020B0604030504040204" pitchFamily="34" charset="0"/>
                <a:cs typeface="Times New Roman" panose="02020603050405020304" pitchFamily="18" charset="0"/>
              </a:rPr>
              <a:t>7</a:t>
            </a:r>
            <a:endParaRPr lang="zh-CN" altLang="en-US" sz="800" dirty="0">
              <a:latin typeface="Times New Roman" panose="02020603050405020304" pitchFamily="18" charset="0"/>
              <a:cs typeface="Times New Roman" panose="02020603050405020304" pitchFamily="18" charset="0"/>
            </a:endParaRPr>
          </a:p>
        </p:txBody>
      </p:sp>
      <p:sp>
        <p:nvSpPr>
          <p:cNvPr id="55" name="文本框 54"/>
          <p:cNvSpPr txBox="1"/>
          <p:nvPr/>
        </p:nvSpPr>
        <p:spPr>
          <a:xfrm>
            <a:off x="2316909" y="2113224"/>
            <a:ext cx="235962" cy="215444"/>
          </a:xfrm>
          <a:prstGeom prst="rect">
            <a:avLst/>
          </a:prstGeom>
          <a:noFill/>
        </p:spPr>
        <p:txBody>
          <a:bodyPr wrap="none" rtlCol="0">
            <a:spAutoFit/>
          </a:bodyPr>
          <a:lstStyle/>
          <a:p>
            <a:r>
              <a:rPr lang="en-US" altLang="zh-CN" sz="800" dirty="0">
                <a:latin typeface="Times New Roman" panose="02020603050405020304" pitchFamily="18" charset="0"/>
                <a:ea typeface="Tahoma" panose="020B0604030504040204" pitchFamily="34" charset="0"/>
                <a:cs typeface="Times New Roman" panose="02020603050405020304" pitchFamily="18" charset="0"/>
              </a:rPr>
              <a:t>3</a:t>
            </a:r>
            <a:endParaRPr lang="zh-CN" altLang="en-US" sz="800" dirty="0">
              <a:latin typeface="Times New Roman" panose="02020603050405020304" pitchFamily="18" charset="0"/>
              <a:cs typeface="Times New Roman" panose="02020603050405020304" pitchFamily="18" charset="0"/>
            </a:endParaRPr>
          </a:p>
        </p:txBody>
      </p:sp>
      <p:sp>
        <p:nvSpPr>
          <p:cNvPr id="17" name="灯片编号占位符 2"/>
          <p:cNvSpPr txBox="1"/>
          <p:nvPr/>
        </p:nvSpPr>
        <p:spPr>
          <a:xfrm>
            <a:off x="8661470" y="30376"/>
            <a:ext cx="432048" cy="235847"/>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FB01F39-3AB9-4E3F-9AE8-8ECED466B5B6}" type="slidenum">
              <a:rPr lang="zh-CN" altLang="en-US" sz="1400" smtClean="0">
                <a:latin typeface="Times New Roman" panose="02020603050405020304" pitchFamily="18" charset="0"/>
                <a:ea typeface="楷体" panose="02010609060101010101" pitchFamily="49" charset="-122"/>
                <a:cs typeface="Times New Roman" panose="02020603050405020304" pitchFamily="18" charset="0"/>
              </a:rPr>
              <a:t>17</a:t>
            </a:fld>
            <a:endParaRPr lang="zh-CN" altLang="en-US" sz="1400" dirty="0">
              <a:latin typeface="Times New Roman" panose="02020603050405020304" pitchFamily="18" charset="0"/>
              <a:ea typeface="楷体" panose="02010609060101010101" pitchFamily="49" charset="-122"/>
              <a:cs typeface="Times New Roman" panose="02020603050405020304" pitchFamily="18" charset="0"/>
            </a:endParaRPr>
          </a:p>
        </p:txBody>
      </p:sp>
      <p:sp>
        <p:nvSpPr>
          <p:cNvPr id="12" name="文本框 11"/>
          <p:cNvSpPr txBox="1"/>
          <p:nvPr/>
        </p:nvSpPr>
        <p:spPr>
          <a:xfrm>
            <a:off x="63477" y="4053421"/>
            <a:ext cx="8774430" cy="860425"/>
          </a:xfrm>
          <a:prstGeom prst="rect">
            <a:avLst/>
          </a:prstGeom>
          <a:noFill/>
        </p:spPr>
        <p:txBody>
          <a:bodyPr wrap="square">
            <a:spAutoFit/>
          </a:bodyPr>
          <a:lstStyle/>
          <a:p>
            <a:r>
              <a:rPr lang="en-US" altLang="zh-CN" dirty="0">
                <a:solidFill>
                  <a:srgbClr val="1E70B1"/>
                </a:solidFill>
                <a:latin typeface="Arial" panose="020B0604020202020204" pitchFamily="34" charset="0"/>
                <a:cs typeface="Arial" panose="020B0604020202020204" pitchFamily="34" charset="0"/>
              </a:rPr>
              <a:t>6-layers seeds finding:</a:t>
            </a:r>
            <a:r>
              <a:rPr lang="zh-CN" altLang="en-US" dirty="0">
                <a:solidFill>
                  <a:srgbClr val="1E70B1"/>
                </a:solidFill>
                <a:latin typeface="Arial" panose="020B0604020202020204" pitchFamily="34" charset="0"/>
                <a:cs typeface="Arial" panose="020B0604020202020204" pitchFamily="34" charset="0"/>
              </a:rPr>
              <a:t> </a:t>
            </a:r>
            <a:r>
              <a:rPr lang="en-US" altLang="zh-CN" dirty="0">
                <a:solidFill>
                  <a:srgbClr val="606E3F"/>
                </a:solidFill>
                <a:latin typeface="Arial" panose="020B0604020202020204" pitchFamily="34" charset="0"/>
                <a:cs typeface="Arial" panose="020B0604020202020204" pitchFamily="34" charset="0"/>
              </a:rPr>
              <a:t>Seed Formation</a:t>
            </a:r>
            <a:r>
              <a:rPr lang="en-US" altLang="zh-CN" dirty="0">
                <a:solidFill>
                  <a:srgbClr val="1E70B1"/>
                </a:solidFill>
                <a:latin typeface="Arial" panose="020B0604020202020204" pitchFamily="34" charset="0"/>
                <a:cs typeface="Arial" panose="020B0604020202020204" pitchFamily="34" charset="0"/>
              </a:rPr>
              <a:t> step in CPU</a:t>
            </a:r>
          </a:p>
          <a:p>
            <a:r>
              <a:rPr lang="en-US" altLang="zh-CN" sz="1600" dirty="0">
                <a:latin typeface="Arial" panose="020B0604020202020204" pitchFamily="34" charset="0"/>
                <a:cs typeface="Arial" panose="020B0604020202020204" pitchFamily="34" charset="0"/>
              </a:rPr>
              <a:t>Iterate through all new 5-point seeds:</a:t>
            </a:r>
          </a:p>
          <a:p>
            <a:pPr marL="285750" indent="-285750">
              <a:buFont typeface="Arial" panose="020B0604020202020204" pitchFamily="34" charset="0"/>
              <a:buChar char="•"/>
            </a:pPr>
            <a:r>
              <a:rPr lang="en-US" altLang="zh-CN" sz="1600" dirty="0">
                <a:latin typeface="Arial" panose="020B0604020202020204" pitchFamily="34" charset="0"/>
                <a:cs typeface="Arial" panose="020B0604020202020204" pitchFamily="34" charset="0"/>
              </a:rPr>
              <a:t>if two seeds have the same bottom </a:t>
            </a:r>
            <a:r>
              <a:rPr lang="en-US" altLang="zh-CN" sz="1600" dirty="0" err="1">
                <a:latin typeface="Arial" panose="020B0604020202020204" pitchFamily="34" charset="0"/>
                <a:cs typeface="Arial" panose="020B0604020202020204" pitchFamily="34" charset="0"/>
              </a:rPr>
              <a:t>sp</a:t>
            </a:r>
            <a:r>
              <a:rPr lang="en-US" altLang="zh-CN" sz="1600" dirty="0">
                <a:latin typeface="Arial" panose="020B0604020202020204" pitchFamily="34" charset="0"/>
                <a:cs typeface="Arial" panose="020B0604020202020204" pitchFamily="34" charset="0"/>
              </a:rPr>
              <a:t> &amp; top </a:t>
            </a:r>
            <a:r>
              <a:rPr lang="en-US" altLang="zh-CN" sz="1600" dirty="0" err="1">
                <a:latin typeface="Arial" panose="020B0604020202020204" pitchFamily="34" charset="0"/>
                <a:cs typeface="Arial" panose="020B0604020202020204" pitchFamily="34" charset="0"/>
              </a:rPr>
              <a:t>sp</a:t>
            </a:r>
            <a:r>
              <a:rPr lang="en-US" altLang="zh-CN" sz="1600" dirty="0">
                <a:latin typeface="Arial" panose="020B0604020202020204" pitchFamily="34" charset="0"/>
                <a:cs typeface="Arial" panose="020B0604020202020204" pitchFamily="34" charset="0"/>
              </a:rPr>
              <a:t>, merge both into </a:t>
            </a:r>
            <a:r>
              <a:rPr lang="en-US" altLang="zh-CN" sz="1600" dirty="0" err="1">
                <a:latin typeface="Arial" panose="020B0604020202020204" pitchFamily="34" charset="0"/>
                <a:cs typeface="Arial" panose="020B0604020202020204" pitchFamily="34" charset="0"/>
              </a:rPr>
              <a:t>hexaplets</a:t>
            </a:r>
            <a:r>
              <a:rPr lang="en-US" altLang="zh-CN" sz="1600" dirty="0">
                <a:latin typeface="Arial" panose="020B0604020202020204" pitchFamily="34" charset="0"/>
                <a:cs typeface="Arial" panose="020B0604020202020204" pitchFamily="34" charset="0"/>
              </a:rPr>
              <a:t> (6-layer seeds)</a:t>
            </a:r>
          </a:p>
        </p:txBody>
      </p:sp>
      <p:cxnSp>
        <p:nvCxnSpPr>
          <p:cNvPr id="9" name="直接连接符 8"/>
          <p:cNvCxnSpPr/>
          <p:nvPr/>
        </p:nvCxnSpPr>
        <p:spPr>
          <a:xfrm>
            <a:off x="514052" y="1241945"/>
            <a:ext cx="2880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514052" y="1421945"/>
            <a:ext cx="2880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514052" y="1961945"/>
            <a:ext cx="2880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514052" y="2141945"/>
            <a:ext cx="2880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514052" y="2681945"/>
            <a:ext cx="2880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514052" y="2861945"/>
            <a:ext cx="2880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216226" y="3221945"/>
            <a:ext cx="353782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1954052" y="3149945"/>
            <a:ext cx="0" cy="72008"/>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1954052" y="629657"/>
            <a:ext cx="0" cy="2592288"/>
          </a:xfrm>
          <a:prstGeom prst="line">
            <a:avLst/>
          </a:prstGeom>
          <a:ln w="6350">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H="1">
            <a:off x="1947897" y="1425103"/>
            <a:ext cx="1796835" cy="1796835"/>
          </a:xfrm>
          <a:prstGeom prst="line">
            <a:avLst/>
          </a:prstGeom>
          <a:ln w="6350">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241557" y="1509364"/>
            <a:ext cx="1709416" cy="1709416"/>
          </a:xfrm>
          <a:prstGeom prst="line">
            <a:avLst/>
          </a:prstGeom>
          <a:ln w="6350">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216226" y="665091"/>
            <a:ext cx="0" cy="2553689"/>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3754052" y="665091"/>
            <a:ext cx="0" cy="2553689"/>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216226" y="665091"/>
            <a:ext cx="3537826" cy="0"/>
          </a:xfrm>
          <a:prstGeom prst="line">
            <a:avLst/>
          </a:prstGeom>
        </p:spPr>
        <p:style>
          <a:lnRef idx="1">
            <a:schemeClr val="accent1"/>
          </a:lnRef>
          <a:fillRef idx="0">
            <a:schemeClr val="accent1"/>
          </a:fillRef>
          <a:effectRef idx="0">
            <a:schemeClr val="accent1"/>
          </a:effectRef>
          <a:fontRef idx="minor">
            <a:schemeClr val="tx1"/>
          </a:fontRef>
        </p:style>
      </p:cxnSp>
      <p:sp>
        <p:nvSpPr>
          <p:cNvPr id="29" name="文本框 28"/>
          <p:cNvSpPr txBox="1"/>
          <p:nvPr/>
        </p:nvSpPr>
        <p:spPr>
          <a:xfrm>
            <a:off x="3569933" y="3218780"/>
            <a:ext cx="248786" cy="215444"/>
          </a:xfrm>
          <a:prstGeom prst="rect">
            <a:avLst/>
          </a:prstGeom>
          <a:noFill/>
        </p:spPr>
        <p:txBody>
          <a:bodyPr wrap="none" rtlCol="0">
            <a:spAutoFit/>
          </a:bodyPr>
          <a:lstStyle/>
          <a:p>
            <a:r>
              <a:rPr lang="en-US" altLang="zh-CN" sz="800" dirty="0"/>
              <a:t>Z</a:t>
            </a:r>
            <a:endParaRPr lang="zh-CN" altLang="en-US" sz="800" dirty="0"/>
          </a:p>
        </p:txBody>
      </p:sp>
      <p:sp>
        <p:nvSpPr>
          <p:cNvPr id="30" name="文本框 29"/>
          <p:cNvSpPr txBox="1"/>
          <p:nvPr/>
        </p:nvSpPr>
        <p:spPr>
          <a:xfrm>
            <a:off x="5754" y="631533"/>
            <a:ext cx="223138" cy="215444"/>
          </a:xfrm>
          <a:prstGeom prst="rect">
            <a:avLst/>
          </a:prstGeom>
          <a:noFill/>
        </p:spPr>
        <p:txBody>
          <a:bodyPr wrap="none" rtlCol="0">
            <a:spAutoFit/>
          </a:bodyPr>
          <a:lstStyle/>
          <a:p>
            <a:r>
              <a:rPr lang="en-US" altLang="zh-CN" sz="800" dirty="0"/>
              <a:t>r</a:t>
            </a:r>
            <a:endParaRPr lang="zh-CN" altLang="en-US" sz="800" dirty="0"/>
          </a:p>
        </p:txBody>
      </p:sp>
      <p:sp>
        <p:nvSpPr>
          <p:cNvPr id="31" name="文本框 30"/>
          <p:cNvSpPr txBox="1"/>
          <p:nvPr/>
        </p:nvSpPr>
        <p:spPr>
          <a:xfrm>
            <a:off x="1823504" y="3236194"/>
            <a:ext cx="245580" cy="215444"/>
          </a:xfrm>
          <a:prstGeom prst="rect">
            <a:avLst/>
          </a:prstGeom>
          <a:noFill/>
        </p:spPr>
        <p:txBody>
          <a:bodyPr wrap="none" rtlCol="0">
            <a:spAutoFit/>
          </a:bodyPr>
          <a:lstStyle/>
          <a:p>
            <a:r>
              <a:rPr lang="en-US" altLang="zh-CN" sz="800" dirty="0"/>
              <a:t>0</a:t>
            </a:r>
            <a:endParaRPr lang="zh-CN" altLang="en-US" sz="800" dirty="0"/>
          </a:p>
        </p:txBody>
      </p:sp>
      <p:sp>
        <p:nvSpPr>
          <p:cNvPr id="32" name="文本框 31"/>
          <p:cNvSpPr txBox="1"/>
          <p:nvPr/>
        </p:nvSpPr>
        <p:spPr>
          <a:xfrm>
            <a:off x="3382363" y="2786025"/>
            <a:ext cx="298480" cy="215444"/>
          </a:xfrm>
          <a:prstGeom prst="rect">
            <a:avLst/>
          </a:prstGeom>
          <a:noFill/>
        </p:spPr>
        <p:txBody>
          <a:bodyPr wrap="none" rtlCol="0">
            <a:spAutoFit/>
          </a:bodyPr>
          <a:lstStyle/>
          <a:p>
            <a:r>
              <a:rPr lang="en-US" altLang="zh-CN" sz="800" dirty="0"/>
              <a:t>L1</a:t>
            </a:r>
            <a:endParaRPr lang="zh-CN" altLang="en-US" sz="800" dirty="0"/>
          </a:p>
        </p:txBody>
      </p:sp>
      <p:sp>
        <p:nvSpPr>
          <p:cNvPr id="33" name="文本框 32"/>
          <p:cNvSpPr txBox="1"/>
          <p:nvPr/>
        </p:nvSpPr>
        <p:spPr>
          <a:xfrm>
            <a:off x="3380689" y="2568999"/>
            <a:ext cx="298480" cy="215444"/>
          </a:xfrm>
          <a:prstGeom prst="rect">
            <a:avLst/>
          </a:prstGeom>
          <a:noFill/>
        </p:spPr>
        <p:txBody>
          <a:bodyPr wrap="none" rtlCol="0">
            <a:spAutoFit/>
          </a:bodyPr>
          <a:lstStyle/>
          <a:p>
            <a:r>
              <a:rPr lang="en-US" altLang="zh-CN" sz="800" dirty="0"/>
              <a:t>L2</a:t>
            </a:r>
            <a:endParaRPr lang="zh-CN" altLang="en-US" sz="800" dirty="0"/>
          </a:p>
        </p:txBody>
      </p:sp>
      <p:sp>
        <p:nvSpPr>
          <p:cNvPr id="34" name="文本框 33"/>
          <p:cNvSpPr txBox="1"/>
          <p:nvPr/>
        </p:nvSpPr>
        <p:spPr>
          <a:xfrm>
            <a:off x="3380689" y="2062646"/>
            <a:ext cx="298480" cy="215444"/>
          </a:xfrm>
          <a:prstGeom prst="rect">
            <a:avLst/>
          </a:prstGeom>
          <a:noFill/>
        </p:spPr>
        <p:txBody>
          <a:bodyPr wrap="none" rtlCol="0">
            <a:spAutoFit/>
          </a:bodyPr>
          <a:lstStyle/>
          <a:p>
            <a:r>
              <a:rPr lang="en-US" altLang="zh-CN" sz="800" dirty="0"/>
              <a:t>L3</a:t>
            </a:r>
            <a:endParaRPr lang="zh-CN" altLang="en-US" sz="800" dirty="0"/>
          </a:p>
        </p:txBody>
      </p:sp>
      <p:sp>
        <p:nvSpPr>
          <p:cNvPr id="35" name="文本框 34"/>
          <p:cNvSpPr txBox="1"/>
          <p:nvPr/>
        </p:nvSpPr>
        <p:spPr>
          <a:xfrm>
            <a:off x="3379015" y="1845620"/>
            <a:ext cx="298480" cy="215444"/>
          </a:xfrm>
          <a:prstGeom prst="rect">
            <a:avLst/>
          </a:prstGeom>
          <a:noFill/>
        </p:spPr>
        <p:txBody>
          <a:bodyPr wrap="none" rtlCol="0">
            <a:spAutoFit/>
          </a:bodyPr>
          <a:lstStyle/>
          <a:p>
            <a:r>
              <a:rPr lang="en-US" altLang="zh-CN" sz="800" dirty="0"/>
              <a:t>L4</a:t>
            </a:r>
            <a:endParaRPr lang="zh-CN" altLang="en-US" sz="800" dirty="0"/>
          </a:p>
        </p:txBody>
      </p:sp>
      <p:sp>
        <p:nvSpPr>
          <p:cNvPr id="36" name="文本框 35"/>
          <p:cNvSpPr txBox="1"/>
          <p:nvPr/>
        </p:nvSpPr>
        <p:spPr>
          <a:xfrm>
            <a:off x="3393285" y="1339267"/>
            <a:ext cx="298480" cy="215444"/>
          </a:xfrm>
          <a:prstGeom prst="rect">
            <a:avLst/>
          </a:prstGeom>
          <a:noFill/>
        </p:spPr>
        <p:txBody>
          <a:bodyPr wrap="none" rtlCol="0">
            <a:spAutoFit/>
          </a:bodyPr>
          <a:lstStyle/>
          <a:p>
            <a:r>
              <a:rPr lang="en-US" altLang="zh-CN" sz="800" dirty="0"/>
              <a:t>L5</a:t>
            </a:r>
            <a:endParaRPr lang="zh-CN" altLang="en-US" sz="800" dirty="0"/>
          </a:p>
        </p:txBody>
      </p:sp>
      <p:sp>
        <p:nvSpPr>
          <p:cNvPr id="37" name="文本框 36"/>
          <p:cNvSpPr txBox="1"/>
          <p:nvPr/>
        </p:nvSpPr>
        <p:spPr>
          <a:xfrm>
            <a:off x="3391611" y="1122241"/>
            <a:ext cx="298480" cy="215444"/>
          </a:xfrm>
          <a:prstGeom prst="rect">
            <a:avLst/>
          </a:prstGeom>
          <a:noFill/>
        </p:spPr>
        <p:txBody>
          <a:bodyPr wrap="none" rtlCol="0">
            <a:spAutoFit/>
          </a:bodyPr>
          <a:lstStyle/>
          <a:p>
            <a:r>
              <a:rPr lang="en-US" altLang="zh-CN" sz="800" dirty="0"/>
              <a:t>L6</a:t>
            </a:r>
            <a:endParaRPr lang="zh-CN" altLang="en-US" sz="800" dirty="0"/>
          </a:p>
        </p:txBody>
      </p:sp>
      <p:sp>
        <p:nvSpPr>
          <p:cNvPr id="38" name="椭圆 37"/>
          <p:cNvSpPr/>
          <p:nvPr/>
        </p:nvSpPr>
        <p:spPr>
          <a:xfrm>
            <a:off x="2069084" y="2623747"/>
            <a:ext cx="98210" cy="98210"/>
          </a:xfrm>
          <a:prstGeom prst="ellipse">
            <a:avLst/>
          </a:prstGeom>
        </p:spPr>
        <p:style>
          <a:lnRef idx="1">
            <a:schemeClr val="accent3"/>
          </a:lnRef>
          <a:fillRef idx="3">
            <a:schemeClr val="accent3"/>
          </a:fillRef>
          <a:effectRef idx="2">
            <a:schemeClr val="accent3"/>
          </a:effectRef>
          <a:fontRef idx="minor">
            <a:schemeClr val="lt1"/>
          </a:fontRef>
        </p:style>
        <p:txBody>
          <a:bodyPr rtlCol="0" anchor="ctr"/>
          <a:lstStyle/>
          <a:p>
            <a:pPr algn="ctr" defTabSz="914400"/>
            <a:endParaRPr lang="zh-CN" altLang="en-US" sz="1800">
              <a:cs typeface="+mn-ea"/>
            </a:endParaRPr>
          </a:p>
        </p:txBody>
      </p:sp>
      <p:sp>
        <p:nvSpPr>
          <p:cNvPr id="40" name="椭圆 39"/>
          <p:cNvSpPr/>
          <p:nvPr/>
        </p:nvSpPr>
        <p:spPr>
          <a:xfrm>
            <a:off x="2376466" y="1903362"/>
            <a:ext cx="98210" cy="98210"/>
          </a:xfrm>
          <a:prstGeom prst="ellipse">
            <a:avLst/>
          </a:prstGeom>
          <a:solidFill>
            <a:srgbClr val="92D050"/>
          </a:solidFill>
          <a:ln>
            <a:solidFill>
              <a:srgbClr val="00B050"/>
            </a:solidFill>
          </a:ln>
        </p:spPr>
        <p:style>
          <a:lnRef idx="1">
            <a:schemeClr val="accent3"/>
          </a:lnRef>
          <a:fillRef idx="3">
            <a:schemeClr val="accent3"/>
          </a:fillRef>
          <a:effectRef idx="2">
            <a:schemeClr val="accent3"/>
          </a:effectRef>
          <a:fontRef idx="minor">
            <a:schemeClr val="lt1"/>
          </a:fontRef>
        </p:style>
        <p:txBody>
          <a:bodyPr rtlCol="0" anchor="ctr"/>
          <a:lstStyle/>
          <a:p>
            <a:pPr algn="ctr" defTabSz="914400"/>
            <a:endParaRPr lang="zh-CN" altLang="en-US" sz="1800">
              <a:cs typeface="+mn-ea"/>
            </a:endParaRPr>
          </a:p>
        </p:txBody>
      </p:sp>
      <p:sp>
        <p:nvSpPr>
          <p:cNvPr id="41" name="椭圆 40"/>
          <p:cNvSpPr/>
          <p:nvPr/>
        </p:nvSpPr>
        <p:spPr>
          <a:xfrm>
            <a:off x="2638296" y="1374333"/>
            <a:ext cx="98210" cy="98210"/>
          </a:xfrm>
          <a:prstGeom prst="ellipse">
            <a:avLst/>
          </a:prstGeom>
        </p:spPr>
        <p:style>
          <a:lnRef idx="1">
            <a:schemeClr val="accent3"/>
          </a:lnRef>
          <a:fillRef idx="3">
            <a:schemeClr val="accent3"/>
          </a:fillRef>
          <a:effectRef idx="2">
            <a:schemeClr val="accent3"/>
          </a:effectRef>
          <a:fontRef idx="minor">
            <a:schemeClr val="lt1"/>
          </a:fontRef>
        </p:style>
        <p:txBody>
          <a:bodyPr rtlCol="0" anchor="ctr"/>
          <a:lstStyle/>
          <a:p>
            <a:pPr algn="ctr" defTabSz="914400"/>
            <a:endParaRPr lang="zh-CN" altLang="en-US" sz="1800">
              <a:cs typeface="+mn-ea"/>
            </a:endParaRPr>
          </a:p>
        </p:txBody>
      </p:sp>
      <p:sp>
        <p:nvSpPr>
          <p:cNvPr id="42" name="椭圆 41"/>
          <p:cNvSpPr/>
          <p:nvPr/>
        </p:nvSpPr>
        <p:spPr>
          <a:xfrm>
            <a:off x="2782312" y="1169147"/>
            <a:ext cx="98210" cy="98210"/>
          </a:xfrm>
          <a:prstGeom prst="ellipse">
            <a:avLst/>
          </a:prstGeom>
        </p:spPr>
        <p:style>
          <a:lnRef idx="1">
            <a:schemeClr val="accent3"/>
          </a:lnRef>
          <a:fillRef idx="3">
            <a:schemeClr val="accent3"/>
          </a:fillRef>
          <a:effectRef idx="2">
            <a:schemeClr val="accent3"/>
          </a:effectRef>
          <a:fontRef idx="minor">
            <a:schemeClr val="lt1"/>
          </a:fontRef>
        </p:style>
        <p:txBody>
          <a:bodyPr rtlCol="0" anchor="ctr"/>
          <a:lstStyle/>
          <a:p>
            <a:pPr algn="ctr" defTabSz="914400"/>
            <a:endParaRPr lang="zh-CN" altLang="en-US" sz="1800">
              <a:cs typeface="+mn-ea"/>
            </a:endParaRPr>
          </a:p>
        </p:txBody>
      </p:sp>
      <p:sp>
        <p:nvSpPr>
          <p:cNvPr id="43" name="椭圆 42"/>
          <p:cNvSpPr/>
          <p:nvPr/>
        </p:nvSpPr>
        <p:spPr>
          <a:xfrm>
            <a:off x="1990147" y="2794892"/>
            <a:ext cx="98210" cy="98210"/>
          </a:xfrm>
          <a:prstGeom prst="ellipse">
            <a:avLst/>
          </a:prstGeom>
        </p:spPr>
        <p:style>
          <a:lnRef idx="1">
            <a:schemeClr val="accent3"/>
          </a:lnRef>
          <a:fillRef idx="3">
            <a:schemeClr val="accent3"/>
          </a:fillRef>
          <a:effectRef idx="2">
            <a:schemeClr val="accent3"/>
          </a:effectRef>
          <a:fontRef idx="minor">
            <a:schemeClr val="lt1"/>
          </a:fontRef>
        </p:style>
        <p:txBody>
          <a:bodyPr rtlCol="0" anchor="ctr"/>
          <a:lstStyle/>
          <a:p>
            <a:pPr algn="ctr" defTabSz="914400"/>
            <a:endParaRPr lang="zh-CN" altLang="en-US" sz="1800">
              <a:cs typeface="+mn-ea"/>
            </a:endParaRPr>
          </a:p>
        </p:txBody>
      </p:sp>
      <p:sp>
        <p:nvSpPr>
          <p:cNvPr id="44" name="椭圆 43"/>
          <p:cNvSpPr/>
          <p:nvPr/>
        </p:nvSpPr>
        <p:spPr>
          <a:xfrm>
            <a:off x="449460" y="713704"/>
            <a:ext cx="98210" cy="98210"/>
          </a:xfrm>
          <a:prstGeom prst="ellipse">
            <a:avLst/>
          </a:prstGeom>
        </p:spPr>
        <p:style>
          <a:lnRef idx="1">
            <a:schemeClr val="accent3"/>
          </a:lnRef>
          <a:fillRef idx="3">
            <a:schemeClr val="accent3"/>
          </a:fillRef>
          <a:effectRef idx="2">
            <a:schemeClr val="accent3"/>
          </a:effectRef>
          <a:fontRef idx="minor">
            <a:schemeClr val="lt1"/>
          </a:fontRef>
        </p:style>
        <p:txBody>
          <a:bodyPr rtlCol="0" anchor="ctr"/>
          <a:lstStyle/>
          <a:p>
            <a:pPr algn="ctr" defTabSz="914400"/>
            <a:endParaRPr lang="zh-CN" altLang="en-US" sz="1800">
              <a:cs typeface="+mn-ea"/>
            </a:endParaRPr>
          </a:p>
        </p:txBody>
      </p:sp>
      <p:cxnSp>
        <p:nvCxnSpPr>
          <p:cNvPr id="45" name="直接连接符 44"/>
          <p:cNvCxnSpPr/>
          <p:nvPr/>
        </p:nvCxnSpPr>
        <p:spPr>
          <a:xfrm flipV="1">
            <a:off x="403769" y="924860"/>
            <a:ext cx="184621" cy="683"/>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sp>
        <p:nvSpPr>
          <p:cNvPr id="46" name="文本框 45"/>
          <p:cNvSpPr txBox="1"/>
          <p:nvPr/>
        </p:nvSpPr>
        <p:spPr>
          <a:xfrm>
            <a:off x="547669" y="659192"/>
            <a:ext cx="330540" cy="215444"/>
          </a:xfrm>
          <a:prstGeom prst="rect">
            <a:avLst/>
          </a:prstGeom>
          <a:noFill/>
        </p:spPr>
        <p:txBody>
          <a:bodyPr wrap="none" rtlCol="0">
            <a:spAutoFit/>
          </a:bodyPr>
          <a:lstStyle/>
          <a:p>
            <a:r>
              <a:rPr lang="en-US" altLang="zh-CN" sz="800" dirty="0"/>
              <a:t>Hit</a:t>
            </a:r>
            <a:endParaRPr lang="zh-CN" altLang="en-US" sz="800" dirty="0"/>
          </a:p>
        </p:txBody>
      </p:sp>
      <p:sp>
        <p:nvSpPr>
          <p:cNvPr id="47" name="文本框 46"/>
          <p:cNvSpPr txBox="1"/>
          <p:nvPr/>
        </p:nvSpPr>
        <p:spPr>
          <a:xfrm>
            <a:off x="547670" y="821243"/>
            <a:ext cx="867545" cy="215444"/>
          </a:xfrm>
          <a:prstGeom prst="rect">
            <a:avLst/>
          </a:prstGeom>
          <a:noFill/>
        </p:spPr>
        <p:txBody>
          <a:bodyPr wrap="none" rtlCol="0">
            <a:spAutoFit/>
          </a:bodyPr>
          <a:lstStyle/>
          <a:p>
            <a:r>
              <a:rPr lang="en-US" altLang="zh-CN" sz="800" dirty="0"/>
              <a:t>Found triplets</a:t>
            </a:r>
            <a:endParaRPr lang="zh-CN" altLang="en-US" sz="800" dirty="0"/>
          </a:p>
        </p:txBody>
      </p:sp>
      <p:cxnSp>
        <p:nvCxnSpPr>
          <p:cNvPr id="48" name="直接连接符 47"/>
          <p:cNvCxnSpPr>
            <a:stCxn id="69" idx="7"/>
            <a:endCxn id="42" idx="3"/>
          </p:cNvCxnSpPr>
          <p:nvPr/>
        </p:nvCxnSpPr>
        <p:spPr>
          <a:xfrm flipV="1">
            <a:off x="2381126" y="1252974"/>
            <a:ext cx="415569" cy="863619"/>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a:stCxn id="40" idx="0"/>
            <a:endCxn id="41" idx="3"/>
          </p:cNvCxnSpPr>
          <p:nvPr/>
        </p:nvCxnSpPr>
        <p:spPr>
          <a:xfrm flipV="1">
            <a:off x="2425571" y="1458160"/>
            <a:ext cx="227108" cy="445202"/>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a:stCxn id="38" idx="0"/>
            <a:endCxn id="40" idx="3"/>
          </p:cNvCxnSpPr>
          <p:nvPr/>
        </p:nvCxnSpPr>
        <p:spPr>
          <a:xfrm flipV="1">
            <a:off x="2118189" y="1987189"/>
            <a:ext cx="272660" cy="636558"/>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a:stCxn id="43" idx="0"/>
            <a:endCxn id="69" idx="4"/>
          </p:cNvCxnSpPr>
          <p:nvPr/>
        </p:nvCxnSpPr>
        <p:spPr>
          <a:xfrm flipV="1">
            <a:off x="2039252" y="2200420"/>
            <a:ext cx="307152" cy="594472"/>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2" name="直接连接符 51"/>
          <p:cNvCxnSpPr>
            <a:stCxn id="40" idx="0"/>
            <a:endCxn id="42" idx="3"/>
          </p:cNvCxnSpPr>
          <p:nvPr/>
        </p:nvCxnSpPr>
        <p:spPr>
          <a:xfrm flipV="1">
            <a:off x="2425571" y="1252974"/>
            <a:ext cx="371124" cy="650388"/>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sp>
        <p:nvSpPr>
          <p:cNvPr id="53" name="文本框 52"/>
          <p:cNvSpPr txBox="1"/>
          <p:nvPr/>
        </p:nvSpPr>
        <p:spPr>
          <a:xfrm>
            <a:off x="1985139" y="2843997"/>
            <a:ext cx="235962" cy="215444"/>
          </a:xfrm>
          <a:prstGeom prst="rect">
            <a:avLst/>
          </a:prstGeom>
          <a:noFill/>
        </p:spPr>
        <p:txBody>
          <a:bodyPr wrap="none" rtlCol="0">
            <a:spAutoFit/>
          </a:bodyPr>
          <a:lstStyle/>
          <a:p>
            <a:r>
              <a:rPr lang="en-US" altLang="zh-CN" sz="800" dirty="0">
                <a:latin typeface="Times New Roman" panose="02020603050405020304" pitchFamily="18" charset="0"/>
                <a:ea typeface="Tahoma" panose="020B0604030504040204" pitchFamily="34" charset="0"/>
                <a:cs typeface="Times New Roman" panose="02020603050405020304" pitchFamily="18" charset="0"/>
              </a:rPr>
              <a:t>1</a:t>
            </a:r>
            <a:endParaRPr lang="zh-CN" altLang="en-US" sz="800" dirty="0">
              <a:latin typeface="Times New Roman" panose="02020603050405020304" pitchFamily="18" charset="0"/>
              <a:cs typeface="Times New Roman" panose="02020603050405020304" pitchFamily="18" charset="0"/>
            </a:endParaRPr>
          </a:p>
        </p:txBody>
      </p:sp>
      <p:sp>
        <p:nvSpPr>
          <p:cNvPr id="54" name="文本框 53"/>
          <p:cNvSpPr txBox="1"/>
          <p:nvPr/>
        </p:nvSpPr>
        <p:spPr>
          <a:xfrm>
            <a:off x="2091697" y="2643461"/>
            <a:ext cx="235962" cy="215444"/>
          </a:xfrm>
          <a:prstGeom prst="rect">
            <a:avLst/>
          </a:prstGeom>
          <a:noFill/>
        </p:spPr>
        <p:txBody>
          <a:bodyPr wrap="none" rtlCol="0">
            <a:spAutoFit/>
          </a:bodyPr>
          <a:lstStyle/>
          <a:p>
            <a:r>
              <a:rPr lang="en-US" altLang="zh-CN" sz="800" dirty="0">
                <a:latin typeface="Times New Roman" panose="02020603050405020304" pitchFamily="18" charset="0"/>
                <a:ea typeface="Tahoma" panose="020B0604030504040204" pitchFamily="34" charset="0"/>
                <a:cs typeface="Times New Roman" panose="02020603050405020304" pitchFamily="18" charset="0"/>
              </a:rPr>
              <a:t>2</a:t>
            </a:r>
            <a:endParaRPr lang="zh-CN" altLang="en-US" sz="800" dirty="0">
              <a:latin typeface="Times New Roman" panose="02020603050405020304" pitchFamily="18" charset="0"/>
              <a:cs typeface="Times New Roman" panose="02020603050405020304" pitchFamily="18" charset="0"/>
            </a:endParaRPr>
          </a:p>
        </p:txBody>
      </p:sp>
      <p:sp>
        <p:nvSpPr>
          <p:cNvPr id="57" name="文本框 56"/>
          <p:cNvSpPr txBox="1"/>
          <p:nvPr/>
        </p:nvSpPr>
        <p:spPr>
          <a:xfrm>
            <a:off x="2638296" y="1393542"/>
            <a:ext cx="235962" cy="215444"/>
          </a:xfrm>
          <a:prstGeom prst="rect">
            <a:avLst/>
          </a:prstGeom>
          <a:noFill/>
        </p:spPr>
        <p:txBody>
          <a:bodyPr wrap="none" rtlCol="0">
            <a:spAutoFit/>
          </a:bodyPr>
          <a:lstStyle/>
          <a:p>
            <a:r>
              <a:rPr lang="en-US" altLang="zh-CN" sz="800" dirty="0">
                <a:latin typeface="Times New Roman" panose="02020603050405020304" pitchFamily="18" charset="0"/>
                <a:ea typeface="Tahoma" panose="020B0604030504040204" pitchFamily="34" charset="0"/>
                <a:cs typeface="Times New Roman" panose="02020603050405020304" pitchFamily="18" charset="0"/>
              </a:rPr>
              <a:t>5</a:t>
            </a:r>
            <a:endParaRPr lang="zh-CN" altLang="en-US" sz="800" dirty="0">
              <a:latin typeface="Times New Roman" panose="02020603050405020304" pitchFamily="18" charset="0"/>
              <a:cs typeface="Times New Roman" panose="02020603050405020304" pitchFamily="18" charset="0"/>
            </a:endParaRPr>
          </a:p>
        </p:txBody>
      </p:sp>
      <p:sp>
        <p:nvSpPr>
          <p:cNvPr id="58" name="文本框 57"/>
          <p:cNvSpPr txBox="1"/>
          <p:nvPr/>
        </p:nvSpPr>
        <p:spPr>
          <a:xfrm>
            <a:off x="2793429" y="1192141"/>
            <a:ext cx="235962" cy="215444"/>
          </a:xfrm>
          <a:prstGeom prst="rect">
            <a:avLst/>
          </a:prstGeom>
          <a:noFill/>
        </p:spPr>
        <p:txBody>
          <a:bodyPr wrap="none" rtlCol="0">
            <a:spAutoFit/>
          </a:bodyPr>
          <a:lstStyle/>
          <a:p>
            <a:r>
              <a:rPr lang="en-US" altLang="zh-CN" sz="800" dirty="0">
                <a:latin typeface="Times New Roman" panose="02020603050405020304" pitchFamily="18" charset="0"/>
                <a:ea typeface="Tahoma" panose="020B0604030504040204" pitchFamily="34" charset="0"/>
                <a:cs typeface="Times New Roman" panose="02020603050405020304" pitchFamily="18" charset="0"/>
              </a:rPr>
              <a:t>6</a:t>
            </a:r>
            <a:endParaRPr lang="zh-CN" altLang="en-US" sz="800" dirty="0">
              <a:latin typeface="Times New Roman" panose="02020603050405020304" pitchFamily="18" charset="0"/>
              <a:cs typeface="Times New Roman" panose="02020603050405020304" pitchFamily="18" charset="0"/>
            </a:endParaRPr>
          </a:p>
        </p:txBody>
      </p:sp>
      <p:sp>
        <p:nvSpPr>
          <p:cNvPr id="64" name="文本框 63"/>
          <p:cNvSpPr txBox="1"/>
          <p:nvPr/>
        </p:nvSpPr>
        <p:spPr>
          <a:xfrm>
            <a:off x="549845" y="978769"/>
            <a:ext cx="668773" cy="215444"/>
          </a:xfrm>
          <a:prstGeom prst="rect">
            <a:avLst/>
          </a:prstGeom>
          <a:noFill/>
        </p:spPr>
        <p:txBody>
          <a:bodyPr wrap="none" rtlCol="0">
            <a:spAutoFit/>
          </a:bodyPr>
          <a:lstStyle/>
          <a:p>
            <a:r>
              <a:rPr lang="en-US" altLang="zh-CN" sz="800" dirty="0"/>
              <a:t>middle </a:t>
            </a:r>
            <a:r>
              <a:rPr lang="en-US" altLang="zh-CN" sz="800" dirty="0" err="1"/>
              <a:t>sp</a:t>
            </a:r>
            <a:endParaRPr lang="zh-CN" altLang="en-US" sz="800" dirty="0"/>
          </a:p>
        </p:txBody>
      </p:sp>
      <p:sp>
        <p:nvSpPr>
          <p:cNvPr id="65" name="椭圆 64"/>
          <p:cNvSpPr/>
          <p:nvPr/>
        </p:nvSpPr>
        <p:spPr>
          <a:xfrm>
            <a:off x="453061" y="1021457"/>
            <a:ext cx="98210" cy="98210"/>
          </a:xfrm>
          <a:prstGeom prst="ellipse">
            <a:avLst/>
          </a:prstGeom>
          <a:solidFill>
            <a:srgbClr val="92D050"/>
          </a:solidFill>
          <a:ln>
            <a:solidFill>
              <a:srgbClr val="00B050"/>
            </a:solidFill>
          </a:ln>
        </p:spPr>
        <p:style>
          <a:lnRef idx="1">
            <a:schemeClr val="accent3"/>
          </a:lnRef>
          <a:fillRef idx="3">
            <a:schemeClr val="accent3"/>
          </a:fillRef>
          <a:effectRef idx="2">
            <a:schemeClr val="accent3"/>
          </a:effectRef>
          <a:fontRef idx="minor">
            <a:schemeClr val="lt1"/>
          </a:fontRef>
        </p:style>
        <p:txBody>
          <a:bodyPr rtlCol="0" anchor="ctr"/>
          <a:lstStyle/>
          <a:p>
            <a:pPr algn="ctr" defTabSz="914400"/>
            <a:endParaRPr lang="zh-CN" altLang="en-US" sz="1800">
              <a:cs typeface="+mn-ea"/>
            </a:endParaRPr>
          </a:p>
        </p:txBody>
      </p:sp>
      <p:sp>
        <p:nvSpPr>
          <p:cNvPr id="69" name="椭圆 68"/>
          <p:cNvSpPr/>
          <p:nvPr/>
        </p:nvSpPr>
        <p:spPr>
          <a:xfrm>
            <a:off x="2297299" y="2102210"/>
            <a:ext cx="98210" cy="98210"/>
          </a:xfrm>
          <a:prstGeom prst="ellipse">
            <a:avLst/>
          </a:prstGeom>
          <a:solidFill>
            <a:srgbClr val="92D050"/>
          </a:solidFill>
          <a:ln>
            <a:solidFill>
              <a:srgbClr val="00B050"/>
            </a:solidFill>
          </a:ln>
        </p:spPr>
        <p:style>
          <a:lnRef idx="1">
            <a:schemeClr val="accent3"/>
          </a:lnRef>
          <a:fillRef idx="3">
            <a:schemeClr val="accent3"/>
          </a:fillRef>
          <a:effectRef idx="2">
            <a:schemeClr val="accent3"/>
          </a:effectRef>
          <a:fontRef idx="minor">
            <a:schemeClr val="lt1"/>
          </a:fontRef>
        </p:style>
        <p:txBody>
          <a:bodyPr rtlCol="0" anchor="ctr"/>
          <a:lstStyle/>
          <a:p>
            <a:pPr algn="ctr" defTabSz="914400"/>
            <a:endParaRPr lang="zh-CN" altLang="en-US" sz="1800">
              <a:cs typeface="+mn-ea"/>
            </a:endParaRPr>
          </a:p>
        </p:txBody>
      </p:sp>
      <p:sp>
        <p:nvSpPr>
          <p:cNvPr id="71" name="椭圆 70"/>
          <p:cNvSpPr/>
          <p:nvPr/>
        </p:nvSpPr>
        <p:spPr>
          <a:xfrm>
            <a:off x="2454661" y="1364666"/>
            <a:ext cx="98210" cy="98210"/>
          </a:xfrm>
          <a:prstGeom prst="ellipse">
            <a:avLst/>
          </a:prstGeom>
        </p:spPr>
        <p:style>
          <a:lnRef idx="1">
            <a:schemeClr val="accent3"/>
          </a:lnRef>
          <a:fillRef idx="3">
            <a:schemeClr val="accent3"/>
          </a:fillRef>
          <a:effectRef idx="2">
            <a:schemeClr val="accent3"/>
          </a:effectRef>
          <a:fontRef idx="minor">
            <a:schemeClr val="lt1"/>
          </a:fontRef>
        </p:style>
        <p:txBody>
          <a:bodyPr rtlCol="0" anchor="ctr"/>
          <a:lstStyle/>
          <a:p>
            <a:pPr algn="ctr" defTabSz="914400"/>
            <a:endParaRPr lang="zh-CN" altLang="en-US" sz="1800">
              <a:cs typeface="+mn-ea"/>
            </a:endParaRPr>
          </a:p>
        </p:txBody>
      </p:sp>
      <p:graphicFrame>
        <p:nvGraphicFramePr>
          <p:cNvPr id="63" name="表格 35"/>
          <p:cNvGraphicFramePr>
            <a:graphicFrameLocks noGrp="1"/>
          </p:cNvGraphicFramePr>
          <p:nvPr/>
        </p:nvGraphicFramePr>
        <p:xfrm>
          <a:off x="3816629" y="1902871"/>
          <a:ext cx="5310090" cy="548640"/>
        </p:xfrm>
        <a:graphic>
          <a:graphicData uri="http://schemas.openxmlformats.org/drawingml/2006/table">
            <a:tbl>
              <a:tblPr firstRow="1" bandRow="1">
                <a:tableStyleId>{5C22544A-7EE6-4342-B048-85BDC9FD1C3A}</a:tableStyleId>
              </a:tblPr>
              <a:tblGrid>
                <a:gridCol w="885015">
                  <a:extLst>
                    <a:ext uri="{9D8B030D-6E8A-4147-A177-3AD203B41FA5}">
                      <a16:colId xmlns:a16="http://schemas.microsoft.com/office/drawing/2014/main" val="20000"/>
                    </a:ext>
                  </a:extLst>
                </a:gridCol>
                <a:gridCol w="885015">
                  <a:extLst>
                    <a:ext uri="{9D8B030D-6E8A-4147-A177-3AD203B41FA5}">
                      <a16:colId xmlns:a16="http://schemas.microsoft.com/office/drawing/2014/main" val="20001"/>
                    </a:ext>
                  </a:extLst>
                </a:gridCol>
                <a:gridCol w="885015">
                  <a:extLst>
                    <a:ext uri="{9D8B030D-6E8A-4147-A177-3AD203B41FA5}">
                      <a16:colId xmlns:a16="http://schemas.microsoft.com/office/drawing/2014/main" val="20002"/>
                    </a:ext>
                  </a:extLst>
                </a:gridCol>
                <a:gridCol w="885015">
                  <a:extLst>
                    <a:ext uri="{9D8B030D-6E8A-4147-A177-3AD203B41FA5}">
                      <a16:colId xmlns:a16="http://schemas.microsoft.com/office/drawing/2014/main" val="20003"/>
                    </a:ext>
                  </a:extLst>
                </a:gridCol>
                <a:gridCol w="885015">
                  <a:extLst>
                    <a:ext uri="{9D8B030D-6E8A-4147-A177-3AD203B41FA5}">
                      <a16:colId xmlns:a16="http://schemas.microsoft.com/office/drawing/2014/main" val="20004"/>
                    </a:ext>
                  </a:extLst>
                </a:gridCol>
                <a:gridCol w="885015">
                  <a:extLst>
                    <a:ext uri="{9D8B030D-6E8A-4147-A177-3AD203B41FA5}">
                      <a16:colId xmlns:a16="http://schemas.microsoft.com/office/drawing/2014/main" val="20005"/>
                    </a:ext>
                  </a:extLst>
                </a:gridCol>
              </a:tblGrid>
              <a:tr h="0">
                <a:tc>
                  <a:txBody>
                    <a:bodyPr/>
                    <a:lstStyle/>
                    <a:p>
                      <a:r>
                        <a:rPr lang="en-US" altLang="zh-CN" sz="1200" dirty="0" err="1">
                          <a:latin typeface="Times New Roman" panose="02020603050405020304" pitchFamily="18" charset="0"/>
                          <a:cs typeface="Times New Roman" panose="02020603050405020304" pitchFamily="18" charset="0"/>
                        </a:rPr>
                        <a:t>Bot_inner</a:t>
                      </a:r>
                      <a:endParaRPr lang="zh-CN" altLang="en-US" sz="1200" dirty="0">
                        <a:latin typeface="Times New Roman" panose="02020603050405020304" pitchFamily="18" charset="0"/>
                        <a:cs typeface="Times New Roman" panose="02020603050405020304" pitchFamily="18" charset="0"/>
                      </a:endParaRPr>
                    </a:p>
                  </a:txBody>
                  <a:tcPr/>
                </a:tc>
                <a:tc>
                  <a:txBody>
                    <a:bodyPr/>
                    <a:lstStyle/>
                    <a:p>
                      <a:r>
                        <a:rPr lang="en-US" altLang="zh-CN" sz="1200" dirty="0" err="1">
                          <a:latin typeface="Times New Roman" panose="02020603050405020304" pitchFamily="18" charset="0"/>
                          <a:cs typeface="Times New Roman" panose="02020603050405020304" pitchFamily="18" charset="0"/>
                        </a:rPr>
                        <a:t>Bot_outer</a:t>
                      </a:r>
                      <a:endParaRPr lang="zh-CN" altLang="en-US" sz="1200" dirty="0">
                        <a:latin typeface="Times New Roman" panose="02020603050405020304" pitchFamily="18" charset="0"/>
                        <a:cs typeface="Times New Roman" panose="02020603050405020304" pitchFamily="18" charset="0"/>
                      </a:endParaRPr>
                    </a:p>
                  </a:txBody>
                  <a:tcPr/>
                </a:tc>
                <a:tc>
                  <a:txBody>
                    <a:bodyPr/>
                    <a:lstStyle/>
                    <a:p>
                      <a:r>
                        <a:rPr lang="en-US" altLang="zh-CN" sz="1200" dirty="0" err="1">
                          <a:latin typeface="Times New Roman" panose="02020603050405020304" pitchFamily="18" charset="0"/>
                          <a:cs typeface="Times New Roman" panose="02020603050405020304" pitchFamily="18" charset="0"/>
                        </a:rPr>
                        <a:t>Mid_inner</a:t>
                      </a:r>
                      <a:endParaRPr lang="zh-CN" altLang="en-US" sz="1200" dirty="0">
                        <a:latin typeface="Times New Roman" panose="02020603050405020304" pitchFamily="18" charset="0"/>
                        <a:cs typeface="Times New Roman" panose="02020603050405020304" pitchFamily="18" charset="0"/>
                      </a:endParaRPr>
                    </a:p>
                  </a:txBody>
                  <a:tcPr/>
                </a:tc>
                <a:tc>
                  <a:txBody>
                    <a:bodyPr/>
                    <a:lstStyle/>
                    <a:p>
                      <a:r>
                        <a:rPr lang="en-US" altLang="zh-CN" sz="1200" dirty="0" err="1">
                          <a:latin typeface="Times New Roman" panose="02020603050405020304" pitchFamily="18" charset="0"/>
                          <a:cs typeface="Times New Roman" panose="02020603050405020304" pitchFamily="18" charset="0"/>
                        </a:rPr>
                        <a:t>Mid_outer</a:t>
                      </a:r>
                      <a:endParaRPr lang="zh-CN" altLang="en-US" sz="1200" dirty="0">
                        <a:latin typeface="Times New Roman" panose="02020603050405020304" pitchFamily="18" charset="0"/>
                        <a:cs typeface="Times New Roman" panose="02020603050405020304" pitchFamily="18" charset="0"/>
                      </a:endParaRPr>
                    </a:p>
                  </a:txBody>
                  <a:tcPr/>
                </a:tc>
                <a:tc>
                  <a:txBody>
                    <a:bodyPr/>
                    <a:lstStyle/>
                    <a:p>
                      <a:r>
                        <a:rPr lang="en-US" altLang="zh-CN" sz="1200" dirty="0" err="1">
                          <a:latin typeface="Times New Roman" panose="02020603050405020304" pitchFamily="18" charset="0"/>
                          <a:cs typeface="Times New Roman" panose="02020603050405020304" pitchFamily="18" charset="0"/>
                        </a:rPr>
                        <a:t>Top_inner</a:t>
                      </a:r>
                      <a:endParaRPr lang="zh-CN" altLang="en-US" sz="1200" dirty="0">
                        <a:latin typeface="Times New Roman" panose="02020603050405020304" pitchFamily="18" charset="0"/>
                        <a:cs typeface="Times New Roman" panose="02020603050405020304" pitchFamily="18" charset="0"/>
                      </a:endParaRPr>
                    </a:p>
                  </a:txBody>
                  <a:tcPr/>
                </a:tc>
                <a:tc>
                  <a:txBody>
                    <a:bodyPr/>
                    <a:lstStyle/>
                    <a:p>
                      <a:r>
                        <a:rPr lang="en-US" altLang="zh-CN" sz="1200" dirty="0" err="1">
                          <a:latin typeface="Times New Roman" panose="02020603050405020304" pitchFamily="18" charset="0"/>
                          <a:cs typeface="Times New Roman" panose="02020603050405020304" pitchFamily="18" charset="0"/>
                        </a:rPr>
                        <a:t>Top_outer</a:t>
                      </a:r>
                      <a:endParaRPr lang="zh-CN"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0000"/>
                  </a:ext>
                </a:extLst>
              </a:tr>
              <a:tr h="0">
                <a:tc>
                  <a:txBody>
                    <a:bodyPr/>
                    <a:lstStyle/>
                    <a:p>
                      <a:r>
                        <a:rPr lang="en-US" altLang="zh-CN" sz="1200" dirty="0">
                          <a:solidFill>
                            <a:schemeClr val="tx1"/>
                          </a:solidFill>
                          <a:latin typeface="Times New Roman" panose="02020603050405020304" pitchFamily="18" charset="0"/>
                          <a:cs typeface="Times New Roman" panose="02020603050405020304" pitchFamily="18" charset="0"/>
                        </a:rPr>
                        <a:t>1</a:t>
                      </a:r>
                      <a:endParaRPr lang="zh-CN" altLang="en-US" sz="1200" dirty="0">
                        <a:solidFill>
                          <a:schemeClr val="tx1"/>
                        </a:solidFill>
                        <a:latin typeface="Times New Roman" panose="02020603050405020304" pitchFamily="18" charset="0"/>
                        <a:cs typeface="Times New Roman" panose="02020603050405020304" pitchFamily="18" charset="0"/>
                      </a:endParaRPr>
                    </a:p>
                  </a:txBody>
                  <a:tcPr/>
                </a:tc>
                <a:tc>
                  <a:txBody>
                    <a:bodyPr/>
                    <a:lstStyle/>
                    <a:p>
                      <a:r>
                        <a:rPr lang="en-US" altLang="zh-CN" sz="1200" dirty="0">
                          <a:solidFill>
                            <a:schemeClr val="tx1"/>
                          </a:solidFill>
                          <a:latin typeface="Times New Roman" panose="02020603050405020304" pitchFamily="18" charset="0"/>
                          <a:cs typeface="Times New Roman" panose="02020603050405020304" pitchFamily="18" charset="0"/>
                        </a:rPr>
                        <a:t>2</a:t>
                      </a:r>
                      <a:endParaRPr lang="zh-CN" altLang="en-US" sz="1200" dirty="0">
                        <a:solidFill>
                          <a:schemeClr val="tx1"/>
                        </a:solidFill>
                        <a:latin typeface="Times New Roman" panose="02020603050405020304" pitchFamily="18" charset="0"/>
                        <a:cs typeface="Times New Roman" panose="02020603050405020304" pitchFamily="18" charset="0"/>
                      </a:endParaRPr>
                    </a:p>
                  </a:txBody>
                  <a:tcPr/>
                </a:tc>
                <a:tc>
                  <a:txBody>
                    <a:bodyPr/>
                    <a:lstStyle/>
                    <a:p>
                      <a:r>
                        <a:rPr lang="en-US" altLang="zh-CN" sz="1200" dirty="0">
                          <a:solidFill>
                            <a:schemeClr val="tx1"/>
                          </a:solidFill>
                          <a:latin typeface="Times New Roman" panose="02020603050405020304" pitchFamily="18" charset="0"/>
                          <a:cs typeface="Times New Roman" panose="02020603050405020304" pitchFamily="18" charset="0"/>
                        </a:rPr>
                        <a:t>4</a:t>
                      </a:r>
                      <a:endParaRPr lang="zh-CN" altLang="en-US" sz="1200" dirty="0">
                        <a:solidFill>
                          <a:schemeClr val="tx1"/>
                        </a:solidFill>
                        <a:latin typeface="Times New Roman" panose="02020603050405020304" pitchFamily="18" charset="0"/>
                        <a:cs typeface="Times New Roman" panose="02020603050405020304" pitchFamily="18" charset="0"/>
                      </a:endParaRPr>
                    </a:p>
                  </a:txBody>
                  <a:tcPr/>
                </a:tc>
                <a:tc>
                  <a:txBody>
                    <a:bodyPr/>
                    <a:lstStyle/>
                    <a:p>
                      <a:r>
                        <a:rPr lang="en-US" altLang="zh-CN" sz="1200" dirty="0">
                          <a:solidFill>
                            <a:schemeClr val="tx1"/>
                          </a:solidFill>
                          <a:latin typeface="Times New Roman" panose="02020603050405020304" pitchFamily="18" charset="0"/>
                          <a:cs typeface="Times New Roman" panose="02020603050405020304" pitchFamily="18" charset="0"/>
                        </a:rPr>
                        <a:t>4</a:t>
                      </a:r>
                      <a:endParaRPr lang="zh-CN" altLang="en-US" sz="1200" dirty="0">
                        <a:solidFill>
                          <a:schemeClr val="tx1"/>
                        </a:solidFill>
                        <a:latin typeface="Times New Roman" panose="02020603050405020304" pitchFamily="18" charset="0"/>
                        <a:cs typeface="Times New Roman" panose="02020603050405020304" pitchFamily="18" charset="0"/>
                      </a:endParaRPr>
                    </a:p>
                  </a:txBody>
                  <a:tcPr/>
                </a:tc>
                <a:tc>
                  <a:txBody>
                    <a:bodyPr/>
                    <a:lstStyle/>
                    <a:p>
                      <a:r>
                        <a:rPr lang="en-US" altLang="zh-CN" sz="1200" dirty="0">
                          <a:solidFill>
                            <a:schemeClr val="tx1"/>
                          </a:solidFill>
                          <a:latin typeface="Times New Roman" panose="02020603050405020304" pitchFamily="18" charset="0"/>
                          <a:cs typeface="Times New Roman" panose="02020603050405020304" pitchFamily="18" charset="0"/>
                        </a:rPr>
                        <a:t>5</a:t>
                      </a:r>
                      <a:endParaRPr lang="zh-CN" altLang="en-US" sz="1200" dirty="0">
                        <a:solidFill>
                          <a:schemeClr val="tx1"/>
                        </a:solidFill>
                        <a:latin typeface="Times New Roman" panose="02020603050405020304" pitchFamily="18" charset="0"/>
                        <a:cs typeface="Times New Roman" panose="02020603050405020304" pitchFamily="18" charset="0"/>
                      </a:endParaRPr>
                    </a:p>
                  </a:txBody>
                  <a:tcPr/>
                </a:tc>
                <a:tc>
                  <a:txBody>
                    <a:bodyPr/>
                    <a:lstStyle/>
                    <a:p>
                      <a:r>
                        <a:rPr lang="en-US" altLang="zh-CN" sz="1200" dirty="0">
                          <a:solidFill>
                            <a:schemeClr val="tx1"/>
                          </a:solidFill>
                          <a:latin typeface="Times New Roman" panose="02020603050405020304" pitchFamily="18" charset="0"/>
                          <a:cs typeface="Times New Roman" panose="02020603050405020304" pitchFamily="18" charset="0"/>
                        </a:rPr>
                        <a:t>6</a:t>
                      </a:r>
                      <a:endParaRPr lang="zh-CN" altLang="en-US" sz="1200" dirty="0">
                        <a:solidFill>
                          <a:schemeClr val="tx1"/>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0001"/>
                  </a:ext>
                </a:extLst>
              </a:tr>
            </a:tbl>
          </a:graphicData>
        </a:graphic>
      </p:graphicFrame>
      <p:graphicFrame>
        <p:nvGraphicFramePr>
          <p:cNvPr id="72" name="表格 35"/>
          <p:cNvGraphicFramePr>
            <a:graphicFrameLocks noGrp="1"/>
          </p:cNvGraphicFramePr>
          <p:nvPr/>
        </p:nvGraphicFramePr>
        <p:xfrm>
          <a:off x="3827038" y="889056"/>
          <a:ext cx="5310090" cy="548640"/>
        </p:xfrm>
        <a:graphic>
          <a:graphicData uri="http://schemas.openxmlformats.org/drawingml/2006/table">
            <a:tbl>
              <a:tblPr firstRow="1" bandRow="1">
                <a:tableStyleId>{5C22544A-7EE6-4342-B048-85BDC9FD1C3A}</a:tableStyleId>
              </a:tblPr>
              <a:tblGrid>
                <a:gridCol w="885015">
                  <a:extLst>
                    <a:ext uri="{9D8B030D-6E8A-4147-A177-3AD203B41FA5}">
                      <a16:colId xmlns:a16="http://schemas.microsoft.com/office/drawing/2014/main" val="20000"/>
                    </a:ext>
                  </a:extLst>
                </a:gridCol>
                <a:gridCol w="885015">
                  <a:extLst>
                    <a:ext uri="{9D8B030D-6E8A-4147-A177-3AD203B41FA5}">
                      <a16:colId xmlns:a16="http://schemas.microsoft.com/office/drawing/2014/main" val="20001"/>
                    </a:ext>
                  </a:extLst>
                </a:gridCol>
                <a:gridCol w="885015">
                  <a:extLst>
                    <a:ext uri="{9D8B030D-6E8A-4147-A177-3AD203B41FA5}">
                      <a16:colId xmlns:a16="http://schemas.microsoft.com/office/drawing/2014/main" val="20002"/>
                    </a:ext>
                  </a:extLst>
                </a:gridCol>
                <a:gridCol w="885015">
                  <a:extLst>
                    <a:ext uri="{9D8B030D-6E8A-4147-A177-3AD203B41FA5}">
                      <a16:colId xmlns:a16="http://schemas.microsoft.com/office/drawing/2014/main" val="20003"/>
                    </a:ext>
                  </a:extLst>
                </a:gridCol>
                <a:gridCol w="885015">
                  <a:extLst>
                    <a:ext uri="{9D8B030D-6E8A-4147-A177-3AD203B41FA5}">
                      <a16:colId xmlns:a16="http://schemas.microsoft.com/office/drawing/2014/main" val="20004"/>
                    </a:ext>
                  </a:extLst>
                </a:gridCol>
                <a:gridCol w="885015">
                  <a:extLst>
                    <a:ext uri="{9D8B030D-6E8A-4147-A177-3AD203B41FA5}">
                      <a16:colId xmlns:a16="http://schemas.microsoft.com/office/drawing/2014/main" val="20005"/>
                    </a:ext>
                  </a:extLst>
                </a:gridCol>
              </a:tblGrid>
              <a:tr h="0">
                <a:tc>
                  <a:txBody>
                    <a:bodyPr/>
                    <a:lstStyle/>
                    <a:p>
                      <a:r>
                        <a:rPr lang="en-US" altLang="zh-CN" sz="1200" dirty="0" err="1">
                          <a:latin typeface="Times New Roman" panose="02020603050405020304" pitchFamily="18" charset="0"/>
                          <a:cs typeface="Times New Roman" panose="02020603050405020304" pitchFamily="18" charset="0"/>
                        </a:rPr>
                        <a:t>Bot_inner</a:t>
                      </a:r>
                      <a:endParaRPr lang="zh-CN" altLang="en-US" sz="1200" dirty="0">
                        <a:latin typeface="Times New Roman" panose="02020603050405020304" pitchFamily="18" charset="0"/>
                        <a:cs typeface="Times New Roman" panose="02020603050405020304" pitchFamily="18" charset="0"/>
                      </a:endParaRPr>
                    </a:p>
                  </a:txBody>
                  <a:tcPr/>
                </a:tc>
                <a:tc>
                  <a:txBody>
                    <a:bodyPr/>
                    <a:lstStyle/>
                    <a:p>
                      <a:r>
                        <a:rPr lang="en-US" altLang="zh-CN" sz="1200" dirty="0" err="1">
                          <a:latin typeface="Times New Roman" panose="02020603050405020304" pitchFamily="18" charset="0"/>
                          <a:cs typeface="Times New Roman" panose="02020603050405020304" pitchFamily="18" charset="0"/>
                        </a:rPr>
                        <a:t>Bot_outer</a:t>
                      </a:r>
                      <a:endParaRPr lang="zh-CN" altLang="en-US" sz="1200" dirty="0">
                        <a:latin typeface="Times New Roman" panose="02020603050405020304" pitchFamily="18" charset="0"/>
                        <a:cs typeface="Times New Roman" panose="02020603050405020304" pitchFamily="18" charset="0"/>
                      </a:endParaRPr>
                    </a:p>
                  </a:txBody>
                  <a:tcPr/>
                </a:tc>
                <a:tc>
                  <a:txBody>
                    <a:bodyPr/>
                    <a:lstStyle/>
                    <a:p>
                      <a:r>
                        <a:rPr lang="en-US" altLang="zh-CN" sz="1200" dirty="0" err="1">
                          <a:latin typeface="Times New Roman" panose="02020603050405020304" pitchFamily="18" charset="0"/>
                          <a:cs typeface="Times New Roman" panose="02020603050405020304" pitchFamily="18" charset="0"/>
                        </a:rPr>
                        <a:t>Mid_inner</a:t>
                      </a:r>
                      <a:endParaRPr lang="zh-CN" altLang="en-US" sz="1200" dirty="0">
                        <a:latin typeface="Times New Roman" panose="02020603050405020304" pitchFamily="18" charset="0"/>
                        <a:cs typeface="Times New Roman" panose="02020603050405020304" pitchFamily="18" charset="0"/>
                      </a:endParaRPr>
                    </a:p>
                  </a:txBody>
                  <a:tcPr/>
                </a:tc>
                <a:tc>
                  <a:txBody>
                    <a:bodyPr/>
                    <a:lstStyle/>
                    <a:p>
                      <a:r>
                        <a:rPr lang="en-US" altLang="zh-CN" sz="1200" dirty="0" err="1">
                          <a:latin typeface="Times New Roman" panose="02020603050405020304" pitchFamily="18" charset="0"/>
                          <a:cs typeface="Times New Roman" panose="02020603050405020304" pitchFamily="18" charset="0"/>
                        </a:rPr>
                        <a:t>Mid_outer</a:t>
                      </a:r>
                      <a:endParaRPr lang="zh-CN" altLang="en-US" sz="1200" dirty="0">
                        <a:latin typeface="Times New Roman" panose="02020603050405020304" pitchFamily="18" charset="0"/>
                        <a:cs typeface="Times New Roman" panose="02020603050405020304" pitchFamily="18" charset="0"/>
                      </a:endParaRPr>
                    </a:p>
                  </a:txBody>
                  <a:tcPr/>
                </a:tc>
                <a:tc>
                  <a:txBody>
                    <a:bodyPr/>
                    <a:lstStyle/>
                    <a:p>
                      <a:r>
                        <a:rPr lang="en-US" altLang="zh-CN" sz="1200" dirty="0" err="1">
                          <a:latin typeface="Times New Roman" panose="02020603050405020304" pitchFamily="18" charset="0"/>
                          <a:cs typeface="Times New Roman" panose="02020603050405020304" pitchFamily="18" charset="0"/>
                        </a:rPr>
                        <a:t>Top_inner</a:t>
                      </a:r>
                      <a:endParaRPr lang="zh-CN" altLang="en-US" sz="1200" dirty="0">
                        <a:latin typeface="Times New Roman" panose="02020603050405020304" pitchFamily="18" charset="0"/>
                        <a:cs typeface="Times New Roman" panose="02020603050405020304" pitchFamily="18" charset="0"/>
                      </a:endParaRPr>
                    </a:p>
                  </a:txBody>
                  <a:tcPr/>
                </a:tc>
                <a:tc>
                  <a:txBody>
                    <a:bodyPr/>
                    <a:lstStyle/>
                    <a:p>
                      <a:r>
                        <a:rPr lang="en-US" altLang="zh-CN" sz="1200" dirty="0" err="1">
                          <a:latin typeface="Times New Roman" panose="02020603050405020304" pitchFamily="18" charset="0"/>
                          <a:cs typeface="Times New Roman" panose="02020603050405020304" pitchFamily="18" charset="0"/>
                        </a:rPr>
                        <a:t>Top_outer</a:t>
                      </a:r>
                      <a:endParaRPr lang="zh-CN"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0000"/>
                  </a:ext>
                </a:extLst>
              </a:tr>
              <a:tr h="0">
                <a:tc>
                  <a:txBody>
                    <a:bodyPr/>
                    <a:lstStyle/>
                    <a:p>
                      <a:r>
                        <a:rPr lang="en-US" altLang="zh-CN" sz="1200" dirty="0">
                          <a:solidFill>
                            <a:schemeClr val="tx1"/>
                          </a:solidFill>
                          <a:latin typeface="Times New Roman" panose="02020603050405020304" pitchFamily="18" charset="0"/>
                          <a:cs typeface="Times New Roman" panose="02020603050405020304" pitchFamily="18" charset="0"/>
                        </a:rPr>
                        <a:t>1</a:t>
                      </a:r>
                      <a:endParaRPr lang="zh-CN" altLang="en-US" sz="1200" dirty="0">
                        <a:solidFill>
                          <a:schemeClr val="tx1"/>
                        </a:solidFill>
                        <a:latin typeface="Times New Roman" panose="02020603050405020304" pitchFamily="18" charset="0"/>
                        <a:cs typeface="Times New Roman" panose="02020603050405020304" pitchFamily="18" charset="0"/>
                      </a:endParaRPr>
                    </a:p>
                  </a:txBody>
                  <a:tcPr/>
                </a:tc>
                <a:tc>
                  <a:txBody>
                    <a:bodyPr/>
                    <a:lstStyle/>
                    <a:p>
                      <a:r>
                        <a:rPr lang="en-US" altLang="zh-CN" sz="1200" dirty="0">
                          <a:solidFill>
                            <a:schemeClr val="tx1"/>
                          </a:solidFill>
                          <a:latin typeface="Times New Roman" panose="02020603050405020304" pitchFamily="18" charset="0"/>
                          <a:cs typeface="Times New Roman" panose="02020603050405020304" pitchFamily="18" charset="0"/>
                        </a:rPr>
                        <a:t>2</a:t>
                      </a:r>
                      <a:endParaRPr lang="zh-CN" altLang="en-US" sz="1200" dirty="0">
                        <a:solidFill>
                          <a:schemeClr val="tx1"/>
                        </a:solidFill>
                        <a:latin typeface="Times New Roman" panose="02020603050405020304" pitchFamily="18" charset="0"/>
                        <a:cs typeface="Times New Roman" panose="02020603050405020304" pitchFamily="18" charset="0"/>
                      </a:endParaRPr>
                    </a:p>
                  </a:txBody>
                  <a:tcPr/>
                </a:tc>
                <a:tc>
                  <a:txBody>
                    <a:bodyPr/>
                    <a:lstStyle/>
                    <a:p>
                      <a:r>
                        <a:rPr lang="en-US" altLang="zh-CN" sz="1200" dirty="0">
                          <a:solidFill>
                            <a:schemeClr val="tx1"/>
                          </a:solidFill>
                          <a:latin typeface="Times New Roman" panose="02020603050405020304" pitchFamily="18" charset="0"/>
                          <a:cs typeface="Times New Roman" panose="02020603050405020304" pitchFamily="18" charset="0"/>
                        </a:rPr>
                        <a:t>3</a:t>
                      </a:r>
                      <a:endParaRPr lang="zh-CN" altLang="en-US" sz="1200" dirty="0">
                        <a:solidFill>
                          <a:schemeClr val="tx1"/>
                        </a:solidFill>
                        <a:latin typeface="Times New Roman" panose="02020603050405020304" pitchFamily="18" charset="0"/>
                        <a:cs typeface="Times New Roman" panose="02020603050405020304" pitchFamily="18" charset="0"/>
                      </a:endParaRPr>
                    </a:p>
                  </a:txBody>
                  <a:tcPr/>
                </a:tc>
                <a:tc>
                  <a:txBody>
                    <a:bodyPr/>
                    <a:lstStyle/>
                    <a:p>
                      <a:r>
                        <a:rPr lang="en-US" altLang="zh-CN" sz="1200" dirty="0">
                          <a:solidFill>
                            <a:schemeClr val="tx1"/>
                          </a:solidFill>
                          <a:latin typeface="Times New Roman" panose="02020603050405020304" pitchFamily="18" charset="0"/>
                          <a:cs typeface="Times New Roman" panose="02020603050405020304" pitchFamily="18" charset="0"/>
                        </a:rPr>
                        <a:t>3</a:t>
                      </a:r>
                      <a:endParaRPr lang="zh-CN" altLang="en-US" sz="1200" dirty="0">
                        <a:solidFill>
                          <a:schemeClr val="tx1"/>
                        </a:solidFill>
                        <a:latin typeface="Times New Roman" panose="02020603050405020304" pitchFamily="18" charset="0"/>
                        <a:cs typeface="Times New Roman" panose="02020603050405020304" pitchFamily="18" charset="0"/>
                      </a:endParaRPr>
                    </a:p>
                  </a:txBody>
                  <a:tcPr/>
                </a:tc>
                <a:tc>
                  <a:txBody>
                    <a:bodyPr/>
                    <a:lstStyle/>
                    <a:p>
                      <a:r>
                        <a:rPr lang="en-US" altLang="zh-CN" sz="1200" dirty="0">
                          <a:solidFill>
                            <a:schemeClr val="tx1"/>
                          </a:solidFill>
                          <a:latin typeface="Times New Roman" panose="02020603050405020304" pitchFamily="18" charset="0"/>
                          <a:cs typeface="Times New Roman" panose="02020603050405020304" pitchFamily="18" charset="0"/>
                        </a:rPr>
                        <a:t>5</a:t>
                      </a:r>
                      <a:endParaRPr lang="zh-CN" altLang="en-US" sz="1200" dirty="0">
                        <a:solidFill>
                          <a:schemeClr val="tx1"/>
                        </a:solidFill>
                        <a:latin typeface="Times New Roman" panose="02020603050405020304" pitchFamily="18" charset="0"/>
                        <a:cs typeface="Times New Roman" panose="02020603050405020304" pitchFamily="18" charset="0"/>
                      </a:endParaRPr>
                    </a:p>
                  </a:txBody>
                  <a:tcPr/>
                </a:tc>
                <a:tc>
                  <a:txBody>
                    <a:bodyPr/>
                    <a:lstStyle/>
                    <a:p>
                      <a:r>
                        <a:rPr lang="en-US" altLang="zh-CN" sz="1200" dirty="0">
                          <a:solidFill>
                            <a:schemeClr val="tx1"/>
                          </a:solidFill>
                          <a:latin typeface="Times New Roman" panose="02020603050405020304" pitchFamily="18" charset="0"/>
                          <a:cs typeface="Times New Roman" panose="02020603050405020304" pitchFamily="18" charset="0"/>
                        </a:rPr>
                        <a:t>6</a:t>
                      </a:r>
                      <a:endParaRPr lang="zh-CN" altLang="en-US" sz="1200" dirty="0">
                        <a:solidFill>
                          <a:schemeClr val="tx1"/>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0001"/>
                  </a:ext>
                </a:extLst>
              </a:tr>
            </a:tbl>
          </a:graphicData>
        </a:graphic>
      </p:graphicFrame>
      <p:sp>
        <p:nvSpPr>
          <p:cNvPr id="73" name="文本框 72"/>
          <p:cNvSpPr txBox="1"/>
          <p:nvPr/>
        </p:nvSpPr>
        <p:spPr>
          <a:xfrm>
            <a:off x="5112263" y="198739"/>
            <a:ext cx="883575" cy="369332"/>
          </a:xfrm>
          <a:prstGeom prst="rect">
            <a:avLst/>
          </a:prstGeom>
          <a:noFill/>
        </p:spPr>
        <p:txBody>
          <a:bodyPr wrap="none" rtlCol="0">
            <a:spAutoFit/>
          </a:bodyPr>
          <a:lstStyle/>
          <a:p>
            <a:r>
              <a:rPr lang="en-US" altLang="zh-CN" dirty="0">
                <a:latin typeface="Times New Roman" panose="02020603050405020304" pitchFamily="18" charset="0"/>
                <a:cs typeface="Times New Roman" panose="02020603050405020304" pitchFamily="18" charset="0"/>
              </a:rPr>
              <a:t>In CPU</a:t>
            </a:r>
          </a:p>
        </p:txBody>
      </p:sp>
      <p:sp>
        <p:nvSpPr>
          <p:cNvPr id="74" name="文本框 73"/>
          <p:cNvSpPr txBox="1"/>
          <p:nvPr/>
        </p:nvSpPr>
        <p:spPr>
          <a:xfrm>
            <a:off x="5110918" y="550946"/>
            <a:ext cx="1464462" cy="307777"/>
          </a:xfrm>
          <a:prstGeom prst="rect">
            <a:avLst/>
          </a:prstGeom>
          <a:noFill/>
        </p:spPr>
        <p:txBody>
          <a:bodyPr wrap="square">
            <a:spAutoFit/>
          </a:bodyPr>
          <a:lstStyle/>
          <a:p>
            <a:r>
              <a:rPr lang="en-US" altLang="zh-CN" sz="1400" dirty="0">
                <a:latin typeface="Times New Roman" panose="02020603050405020304" pitchFamily="18" charset="0"/>
                <a:cs typeface="Times New Roman" panose="02020603050405020304" pitchFamily="18" charset="0"/>
              </a:rPr>
              <a:t>For hit 3 </a:t>
            </a:r>
            <a:r>
              <a:rPr lang="zh-CN" altLang="en-US" sz="1400" dirty="0">
                <a:latin typeface="Times New Roman" panose="02020603050405020304" pitchFamily="18" charset="0"/>
                <a:cs typeface="Times New Roman" panose="02020603050405020304" pitchFamily="18" charset="0"/>
              </a:rPr>
              <a:t>👇</a:t>
            </a:r>
          </a:p>
        </p:txBody>
      </p:sp>
      <p:sp>
        <p:nvSpPr>
          <p:cNvPr id="75" name="文本框 74"/>
          <p:cNvSpPr txBox="1"/>
          <p:nvPr/>
        </p:nvSpPr>
        <p:spPr>
          <a:xfrm>
            <a:off x="4297457" y="1547850"/>
            <a:ext cx="1464462" cy="307777"/>
          </a:xfrm>
          <a:prstGeom prst="rect">
            <a:avLst/>
          </a:prstGeom>
          <a:noFill/>
        </p:spPr>
        <p:txBody>
          <a:bodyPr wrap="square">
            <a:spAutoFit/>
          </a:bodyPr>
          <a:lstStyle/>
          <a:p>
            <a:r>
              <a:rPr lang="en-US" altLang="zh-CN" sz="1400" dirty="0">
                <a:latin typeface="Times New Roman" panose="02020603050405020304" pitchFamily="18" charset="0"/>
                <a:cs typeface="Times New Roman" panose="02020603050405020304" pitchFamily="18" charset="0"/>
              </a:rPr>
              <a:t>For hit 4 </a:t>
            </a:r>
            <a:r>
              <a:rPr lang="zh-CN" altLang="en-US" sz="1400" dirty="0">
                <a:latin typeface="Times New Roman" panose="02020603050405020304" pitchFamily="18" charset="0"/>
                <a:cs typeface="Times New Roman" panose="02020603050405020304" pitchFamily="18" charset="0"/>
              </a:rPr>
              <a:t>👇</a:t>
            </a:r>
          </a:p>
        </p:txBody>
      </p:sp>
      <p:sp>
        <p:nvSpPr>
          <p:cNvPr id="76" name="文本框 75"/>
          <p:cNvSpPr txBox="1"/>
          <p:nvPr/>
        </p:nvSpPr>
        <p:spPr>
          <a:xfrm>
            <a:off x="6263925" y="1471312"/>
            <a:ext cx="415498" cy="369332"/>
          </a:xfrm>
          <a:prstGeom prst="rect">
            <a:avLst/>
          </a:prstGeom>
          <a:noFill/>
        </p:spPr>
        <p:txBody>
          <a:bodyPr wrap="none" rtlCol="0">
            <a:spAutoFit/>
          </a:bodyPr>
          <a:lstStyle/>
          <a:p>
            <a:r>
              <a:rPr lang="zh-CN" altLang="en-US" dirty="0"/>
              <a:t>＋</a:t>
            </a:r>
          </a:p>
        </p:txBody>
      </p:sp>
      <p:sp>
        <p:nvSpPr>
          <p:cNvPr id="77" name="箭头: 下 76"/>
          <p:cNvSpPr/>
          <p:nvPr/>
        </p:nvSpPr>
        <p:spPr>
          <a:xfrm>
            <a:off x="6374639" y="2571750"/>
            <a:ext cx="194070" cy="353955"/>
          </a:xfrm>
          <a:prstGeom prst="downArrow">
            <a:avLst/>
          </a:prstGeom>
          <a:solidFill>
            <a:srgbClr val="4BC1DD"/>
          </a:solidFill>
          <a:ln>
            <a:solidFill>
              <a:srgbClr val="4BC1DD"/>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cs typeface="+mn-ea"/>
            </a:endParaRPr>
          </a:p>
        </p:txBody>
      </p:sp>
      <p:graphicFrame>
        <p:nvGraphicFramePr>
          <p:cNvPr id="78" name="表格 35"/>
          <p:cNvGraphicFramePr>
            <a:graphicFrameLocks noGrp="1"/>
          </p:cNvGraphicFramePr>
          <p:nvPr/>
        </p:nvGraphicFramePr>
        <p:xfrm>
          <a:off x="3816629" y="3061911"/>
          <a:ext cx="5310090" cy="548640"/>
        </p:xfrm>
        <a:graphic>
          <a:graphicData uri="http://schemas.openxmlformats.org/drawingml/2006/table">
            <a:tbl>
              <a:tblPr firstRow="1" bandRow="1">
                <a:tableStyleId>{5C22544A-7EE6-4342-B048-85BDC9FD1C3A}</a:tableStyleId>
              </a:tblPr>
              <a:tblGrid>
                <a:gridCol w="885015">
                  <a:extLst>
                    <a:ext uri="{9D8B030D-6E8A-4147-A177-3AD203B41FA5}">
                      <a16:colId xmlns:a16="http://schemas.microsoft.com/office/drawing/2014/main" val="20000"/>
                    </a:ext>
                  </a:extLst>
                </a:gridCol>
                <a:gridCol w="885015">
                  <a:extLst>
                    <a:ext uri="{9D8B030D-6E8A-4147-A177-3AD203B41FA5}">
                      <a16:colId xmlns:a16="http://schemas.microsoft.com/office/drawing/2014/main" val="20001"/>
                    </a:ext>
                  </a:extLst>
                </a:gridCol>
                <a:gridCol w="885015">
                  <a:extLst>
                    <a:ext uri="{9D8B030D-6E8A-4147-A177-3AD203B41FA5}">
                      <a16:colId xmlns:a16="http://schemas.microsoft.com/office/drawing/2014/main" val="20002"/>
                    </a:ext>
                  </a:extLst>
                </a:gridCol>
                <a:gridCol w="885015">
                  <a:extLst>
                    <a:ext uri="{9D8B030D-6E8A-4147-A177-3AD203B41FA5}">
                      <a16:colId xmlns:a16="http://schemas.microsoft.com/office/drawing/2014/main" val="20003"/>
                    </a:ext>
                  </a:extLst>
                </a:gridCol>
                <a:gridCol w="885015">
                  <a:extLst>
                    <a:ext uri="{9D8B030D-6E8A-4147-A177-3AD203B41FA5}">
                      <a16:colId xmlns:a16="http://schemas.microsoft.com/office/drawing/2014/main" val="20004"/>
                    </a:ext>
                  </a:extLst>
                </a:gridCol>
                <a:gridCol w="885015">
                  <a:extLst>
                    <a:ext uri="{9D8B030D-6E8A-4147-A177-3AD203B41FA5}">
                      <a16:colId xmlns:a16="http://schemas.microsoft.com/office/drawing/2014/main" val="20005"/>
                    </a:ext>
                  </a:extLst>
                </a:gridCol>
              </a:tblGrid>
              <a:tr h="0">
                <a:tc>
                  <a:txBody>
                    <a:bodyPr/>
                    <a:lstStyle/>
                    <a:p>
                      <a:r>
                        <a:rPr lang="en-US" altLang="zh-CN" sz="1200" dirty="0" err="1">
                          <a:latin typeface="Times New Roman" panose="02020603050405020304" pitchFamily="18" charset="0"/>
                          <a:cs typeface="Times New Roman" panose="02020603050405020304" pitchFamily="18" charset="0"/>
                        </a:rPr>
                        <a:t>Bot_inner</a:t>
                      </a:r>
                      <a:endParaRPr lang="zh-CN" altLang="en-US" sz="1200" dirty="0">
                        <a:latin typeface="Times New Roman" panose="02020603050405020304" pitchFamily="18" charset="0"/>
                        <a:cs typeface="Times New Roman" panose="02020603050405020304" pitchFamily="18" charset="0"/>
                      </a:endParaRPr>
                    </a:p>
                  </a:txBody>
                  <a:tcPr/>
                </a:tc>
                <a:tc>
                  <a:txBody>
                    <a:bodyPr/>
                    <a:lstStyle/>
                    <a:p>
                      <a:r>
                        <a:rPr lang="en-US" altLang="zh-CN" sz="1200" dirty="0" err="1">
                          <a:latin typeface="Times New Roman" panose="02020603050405020304" pitchFamily="18" charset="0"/>
                          <a:cs typeface="Times New Roman" panose="02020603050405020304" pitchFamily="18" charset="0"/>
                        </a:rPr>
                        <a:t>Bot_outer</a:t>
                      </a:r>
                      <a:endParaRPr lang="zh-CN" altLang="en-US" sz="1200" dirty="0">
                        <a:latin typeface="Times New Roman" panose="02020603050405020304" pitchFamily="18" charset="0"/>
                        <a:cs typeface="Times New Roman" panose="02020603050405020304" pitchFamily="18" charset="0"/>
                      </a:endParaRPr>
                    </a:p>
                  </a:txBody>
                  <a:tcPr/>
                </a:tc>
                <a:tc>
                  <a:txBody>
                    <a:bodyPr/>
                    <a:lstStyle/>
                    <a:p>
                      <a:r>
                        <a:rPr lang="en-US" altLang="zh-CN" sz="1200" dirty="0" err="1">
                          <a:latin typeface="Times New Roman" panose="02020603050405020304" pitchFamily="18" charset="0"/>
                          <a:cs typeface="Times New Roman" panose="02020603050405020304" pitchFamily="18" charset="0"/>
                        </a:rPr>
                        <a:t>Mid_inner</a:t>
                      </a:r>
                      <a:endParaRPr lang="zh-CN" altLang="en-US" sz="1200" dirty="0">
                        <a:latin typeface="Times New Roman" panose="02020603050405020304" pitchFamily="18" charset="0"/>
                        <a:cs typeface="Times New Roman" panose="02020603050405020304" pitchFamily="18" charset="0"/>
                      </a:endParaRPr>
                    </a:p>
                  </a:txBody>
                  <a:tcPr/>
                </a:tc>
                <a:tc>
                  <a:txBody>
                    <a:bodyPr/>
                    <a:lstStyle/>
                    <a:p>
                      <a:r>
                        <a:rPr lang="en-US" altLang="zh-CN" sz="1200" dirty="0" err="1">
                          <a:latin typeface="Times New Roman" panose="02020603050405020304" pitchFamily="18" charset="0"/>
                          <a:cs typeface="Times New Roman" panose="02020603050405020304" pitchFamily="18" charset="0"/>
                        </a:rPr>
                        <a:t>Mid_outer</a:t>
                      </a:r>
                      <a:endParaRPr lang="zh-CN" altLang="en-US" sz="1200" dirty="0">
                        <a:latin typeface="Times New Roman" panose="02020603050405020304" pitchFamily="18" charset="0"/>
                        <a:cs typeface="Times New Roman" panose="02020603050405020304" pitchFamily="18" charset="0"/>
                      </a:endParaRPr>
                    </a:p>
                  </a:txBody>
                  <a:tcPr/>
                </a:tc>
                <a:tc>
                  <a:txBody>
                    <a:bodyPr/>
                    <a:lstStyle/>
                    <a:p>
                      <a:r>
                        <a:rPr lang="en-US" altLang="zh-CN" sz="1200" dirty="0" err="1">
                          <a:latin typeface="Times New Roman" panose="02020603050405020304" pitchFamily="18" charset="0"/>
                          <a:cs typeface="Times New Roman" panose="02020603050405020304" pitchFamily="18" charset="0"/>
                        </a:rPr>
                        <a:t>Top_inner</a:t>
                      </a:r>
                      <a:endParaRPr lang="zh-CN" altLang="en-US" sz="1200" dirty="0">
                        <a:latin typeface="Times New Roman" panose="02020603050405020304" pitchFamily="18" charset="0"/>
                        <a:cs typeface="Times New Roman" panose="02020603050405020304" pitchFamily="18" charset="0"/>
                      </a:endParaRPr>
                    </a:p>
                  </a:txBody>
                  <a:tcPr/>
                </a:tc>
                <a:tc>
                  <a:txBody>
                    <a:bodyPr/>
                    <a:lstStyle/>
                    <a:p>
                      <a:r>
                        <a:rPr lang="en-US" altLang="zh-CN" sz="1200" dirty="0" err="1">
                          <a:latin typeface="Times New Roman" panose="02020603050405020304" pitchFamily="18" charset="0"/>
                          <a:cs typeface="Times New Roman" panose="02020603050405020304" pitchFamily="18" charset="0"/>
                        </a:rPr>
                        <a:t>Top_outer</a:t>
                      </a:r>
                      <a:endParaRPr lang="zh-CN" altLang="en-US" sz="1200"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0000"/>
                  </a:ext>
                </a:extLst>
              </a:tr>
              <a:tr h="0">
                <a:tc>
                  <a:txBody>
                    <a:bodyPr/>
                    <a:lstStyle/>
                    <a:p>
                      <a:r>
                        <a:rPr lang="en-US" altLang="zh-CN" sz="1200" dirty="0">
                          <a:solidFill>
                            <a:schemeClr val="tx1"/>
                          </a:solidFill>
                          <a:latin typeface="Times New Roman" panose="02020603050405020304" pitchFamily="18" charset="0"/>
                          <a:cs typeface="Times New Roman" panose="02020603050405020304" pitchFamily="18" charset="0"/>
                        </a:rPr>
                        <a:t>1</a:t>
                      </a:r>
                      <a:endParaRPr lang="zh-CN" altLang="en-US" sz="1200" dirty="0">
                        <a:solidFill>
                          <a:schemeClr val="tx1"/>
                        </a:solidFill>
                        <a:latin typeface="Times New Roman" panose="02020603050405020304" pitchFamily="18" charset="0"/>
                        <a:cs typeface="Times New Roman" panose="02020603050405020304" pitchFamily="18" charset="0"/>
                      </a:endParaRPr>
                    </a:p>
                  </a:txBody>
                  <a:tcPr/>
                </a:tc>
                <a:tc>
                  <a:txBody>
                    <a:bodyPr/>
                    <a:lstStyle/>
                    <a:p>
                      <a:r>
                        <a:rPr lang="en-US" altLang="zh-CN" sz="1200" dirty="0">
                          <a:solidFill>
                            <a:schemeClr val="tx1"/>
                          </a:solidFill>
                          <a:latin typeface="Times New Roman" panose="02020603050405020304" pitchFamily="18" charset="0"/>
                          <a:cs typeface="Times New Roman" panose="02020603050405020304" pitchFamily="18" charset="0"/>
                        </a:rPr>
                        <a:t>2</a:t>
                      </a:r>
                      <a:endParaRPr lang="zh-CN" altLang="en-US" sz="1200" dirty="0">
                        <a:solidFill>
                          <a:schemeClr val="tx1"/>
                        </a:solidFill>
                        <a:latin typeface="Times New Roman" panose="02020603050405020304" pitchFamily="18" charset="0"/>
                        <a:cs typeface="Times New Roman" panose="02020603050405020304" pitchFamily="18" charset="0"/>
                      </a:endParaRPr>
                    </a:p>
                  </a:txBody>
                  <a:tcPr/>
                </a:tc>
                <a:tc>
                  <a:txBody>
                    <a:bodyPr/>
                    <a:lstStyle/>
                    <a:p>
                      <a:r>
                        <a:rPr lang="en-US" altLang="zh-CN" sz="1200" dirty="0">
                          <a:solidFill>
                            <a:srgbClr val="FF0000"/>
                          </a:solidFill>
                          <a:latin typeface="Times New Roman" panose="02020603050405020304" pitchFamily="18" charset="0"/>
                          <a:cs typeface="Times New Roman" panose="02020603050405020304" pitchFamily="18" charset="0"/>
                        </a:rPr>
                        <a:t>3</a:t>
                      </a:r>
                      <a:endParaRPr lang="zh-CN" altLang="en-US" sz="1200" dirty="0">
                        <a:solidFill>
                          <a:srgbClr val="FF0000"/>
                        </a:solidFill>
                        <a:latin typeface="Times New Roman" panose="02020603050405020304" pitchFamily="18" charset="0"/>
                        <a:cs typeface="Times New Roman" panose="02020603050405020304" pitchFamily="18" charset="0"/>
                      </a:endParaRPr>
                    </a:p>
                  </a:txBody>
                  <a:tcPr/>
                </a:tc>
                <a:tc>
                  <a:txBody>
                    <a:bodyPr/>
                    <a:lstStyle/>
                    <a:p>
                      <a:r>
                        <a:rPr lang="en-US" altLang="zh-CN" sz="1200" dirty="0">
                          <a:solidFill>
                            <a:srgbClr val="FF0000"/>
                          </a:solidFill>
                          <a:latin typeface="Times New Roman" panose="02020603050405020304" pitchFamily="18" charset="0"/>
                          <a:cs typeface="Times New Roman" panose="02020603050405020304" pitchFamily="18" charset="0"/>
                        </a:rPr>
                        <a:t>4</a:t>
                      </a:r>
                      <a:endParaRPr lang="zh-CN" altLang="en-US" sz="1200" dirty="0">
                        <a:solidFill>
                          <a:srgbClr val="FF0000"/>
                        </a:solidFill>
                        <a:latin typeface="Times New Roman" panose="02020603050405020304" pitchFamily="18" charset="0"/>
                        <a:cs typeface="Times New Roman" panose="02020603050405020304" pitchFamily="18" charset="0"/>
                      </a:endParaRPr>
                    </a:p>
                  </a:txBody>
                  <a:tcPr/>
                </a:tc>
                <a:tc>
                  <a:txBody>
                    <a:bodyPr/>
                    <a:lstStyle/>
                    <a:p>
                      <a:r>
                        <a:rPr lang="en-US" altLang="zh-CN" sz="1200" dirty="0">
                          <a:solidFill>
                            <a:schemeClr val="tx1"/>
                          </a:solidFill>
                          <a:latin typeface="Times New Roman" panose="02020603050405020304" pitchFamily="18" charset="0"/>
                          <a:cs typeface="Times New Roman" panose="02020603050405020304" pitchFamily="18" charset="0"/>
                        </a:rPr>
                        <a:t>5</a:t>
                      </a:r>
                      <a:endParaRPr lang="zh-CN" altLang="en-US" sz="1200" dirty="0">
                        <a:solidFill>
                          <a:schemeClr val="tx1"/>
                        </a:solidFill>
                        <a:latin typeface="Times New Roman" panose="02020603050405020304" pitchFamily="18" charset="0"/>
                        <a:cs typeface="Times New Roman" panose="02020603050405020304" pitchFamily="18" charset="0"/>
                      </a:endParaRPr>
                    </a:p>
                  </a:txBody>
                  <a:tcPr/>
                </a:tc>
                <a:tc>
                  <a:txBody>
                    <a:bodyPr/>
                    <a:lstStyle/>
                    <a:p>
                      <a:r>
                        <a:rPr lang="en-US" altLang="zh-CN" sz="1200" dirty="0">
                          <a:solidFill>
                            <a:schemeClr val="tx1"/>
                          </a:solidFill>
                          <a:latin typeface="Times New Roman" panose="02020603050405020304" pitchFamily="18" charset="0"/>
                          <a:cs typeface="Times New Roman" panose="02020603050405020304" pitchFamily="18" charset="0"/>
                        </a:rPr>
                        <a:t>6</a:t>
                      </a:r>
                      <a:endParaRPr lang="zh-CN" altLang="en-US" sz="1200" dirty="0">
                        <a:solidFill>
                          <a:schemeClr val="tx1"/>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0001"/>
                  </a:ext>
                </a:extLst>
              </a:tr>
            </a:tbl>
          </a:graphicData>
        </a:graphic>
      </p:graphicFrame>
      <p:sp>
        <p:nvSpPr>
          <p:cNvPr id="79" name="文本框 78"/>
          <p:cNvSpPr txBox="1"/>
          <p:nvPr/>
        </p:nvSpPr>
        <p:spPr>
          <a:xfrm>
            <a:off x="5683638" y="3665960"/>
            <a:ext cx="1576072" cy="461665"/>
          </a:xfrm>
          <a:prstGeom prst="rect">
            <a:avLst/>
          </a:prstGeom>
          <a:noFill/>
          <a:ln>
            <a:solidFill>
              <a:srgbClr val="00B050"/>
            </a:solidFill>
          </a:ln>
        </p:spPr>
        <p:txBody>
          <a:bodyPr wrap="none" rtlCol="0">
            <a:spAutoFit/>
          </a:bodyPr>
          <a:lstStyle/>
          <a:p>
            <a:pPr algn="ctr"/>
            <a:r>
              <a:rPr lang="en-US" altLang="zh-CN" sz="1200" dirty="0">
                <a:solidFill>
                  <a:srgbClr val="FF0000"/>
                </a:solidFill>
                <a:latin typeface="Times New Roman" panose="02020603050405020304" pitchFamily="18" charset="0"/>
                <a:cs typeface="Times New Roman" panose="02020603050405020304" pitchFamily="18" charset="0"/>
              </a:rPr>
              <a:t>{3</a:t>
            </a:r>
            <a:r>
              <a:rPr lang="zh-CN" altLang="en-US" sz="1200" dirty="0">
                <a:solidFill>
                  <a:srgbClr val="FF0000"/>
                </a:solidFill>
                <a:latin typeface="Times New Roman" panose="02020603050405020304" pitchFamily="18" charset="0"/>
                <a:cs typeface="Times New Roman" panose="02020603050405020304" pitchFamily="18" charset="0"/>
              </a:rPr>
              <a:t>，</a:t>
            </a:r>
            <a:r>
              <a:rPr lang="en-US" altLang="zh-CN" sz="1200" dirty="0">
                <a:solidFill>
                  <a:srgbClr val="FF0000"/>
                </a:solidFill>
                <a:latin typeface="Times New Roman" panose="02020603050405020304" pitchFamily="18" charset="0"/>
                <a:cs typeface="Times New Roman" panose="02020603050405020304" pitchFamily="18" charset="0"/>
              </a:rPr>
              <a:t>4}</a:t>
            </a:r>
            <a:r>
              <a:rPr lang="en-US" altLang="zh-CN" sz="1200" dirty="0">
                <a:latin typeface="Times New Roman" panose="02020603050405020304" pitchFamily="18" charset="0"/>
                <a:cs typeface="Times New Roman" panose="02020603050405020304" pitchFamily="18" charset="0"/>
              </a:rPr>
              <a:t> </a:t>
            </a:r>
          </a:p>
          <a:p>
            <a:pPr algn="ctr"/>
            <a:r>
              <a:rPr lang="en-US" altLang="zh-CN" sz="1200" dirty="0">
                <a:latin typeface="Times New Roman" panose="02020603050405020304" pitchFamily="18" charset="0"/>
                <a:cs typeface="Times New Roman" panose="02020603050405020304" pitchFamily="18" charset="0"/>
              </a:rPr>
              <a:t>3.radius() &lt; 4.radius() </a:t>
            </a:r>
            <a:endParaRPr lang="zh-CN" altLang="en-US" sz="1200" dirty="0">
              <a:latin typeface="Times New Roman" panose="02020603050405020304" pitchFamily="18" charset="0"/>
              <a:cs typeface="Times New Roman" panose="02020603050405020304" pitchFamily="18" charset="0"/>
            </a:endParaRPr>
          </a:p>
        </p:txBody>
      </p:sp>
      <p:sp>
        <p:nvSpPr>
          <p:cNvPr id="67" name="椭圆 66"/>
          <p:cNvSpPr/>
          <p:nvPr/>
        </p:nvSpPr>
        <p:spPr>
          <a:xfrm>
            <a:off x="126592" y="105307"/>
            <a:ext cx="527950" cy="52795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773-CAI978" panose="020B0402020204020303" pitchFamily="34" charset="0"/>
                <a:ea typeface="方正黑体简体" panose="02010601030101010101" pitchFamily="2" charset="-122"/>
              </a:rPr>
              <a:t>4</a:t>
            </a:r>
            <a:endParaRPr lang="zh-CN" altLang="en-US" sz="2400" dirty="0">
              <a:latin typeface="773-CAI978" panose="020B0402020204020303" pitchFamily="34" charset="0"/>
              <a:ea typeface="方正黑体简体" panose="02010601030101010101" pitchFamily="2" charset="-122"/>
            </a:endParaRPr>
          </a:p>
        </p:txBody>
      </p:sp>
      <p:sp>
        <p:nvSpPr>
          <p:cNvPr id="68" name="矩形 67"/>
          <p:cNvSpPr/>
          <p:nvPr/>
        </p:nvSpPr>
        <p:spPr>
          <a:xfrm>
            <a:off x="827584" y="190737"/>
            <a:ext cx="3623108" cy="369332"/>
          </a:xfrm>
          <a:prstGeom prst="rect">
            <a:avLst/>
          </a:prstGeom>
        </p:spPr>
        <p:txBody>
          <a:bodyPr wrap="none">
            <a:spAutoFit/>
          </a:bodyPr>
          <a:lstStyle/>
          <a:p>
            <a:r>
              <a:rPr lang="en-US" altLang="zh-CN" dirty="0">
                <a:solidFill>
                  <a:schemeClr val="accent1"/>
                </a:solidFill>
                <a:latin typeface="+mn-ea"/>
              </a:rPr>
              <a:t>Extension of seeding algorithm</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rot="16200000" flipV="1">
            <a:off x="-1573907" y="1573907"/>
            <a:ext cx="5143501" cy="1995687"/>
            <a:chOff x="0" y="3147814"/>
            <a:chExt cx="9144000" cy="1995687"/>
          </a:xfrm>
        </p:grpSpPr>
        <p:sp>
          <p:nvSpPr>
            <p:cNvPr id="19" name="直角三角形 18"/>
            <p:cNvSpPr/>
            <p:nvPr/>
          </p:nvSpPr>
          <p:spPr>
            <a:xfrm flipH="1">
              <a:off x="3351099" y="3147815"/>
              <a:ext cx="5792901" cy="1995686"/>
            </a:xfrm>
            <a:prstGeom prst="rtTriangle">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cs typeface="+mn-ea"/>
              </a:endParaRPr>
            </a:p>
          </p:txBody>
        </p:sp>
        <p:sp>
          <p:nvSpPr>
            <p:cNvPr id="23" name="直角三角形 22"/>
            <p:cNvSpPr/>
            <p:nvPr/>
          </p:nvSpPr>
          <p:spPr>
            <a:xfrm>
              <a:off x="0" y="3147814"/>
              <a:ext cx="5792901" cy="1995686"/>
            </a:xfrm>
            <a:prstGeom prst="rtTriangle">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cs typeface="+mn-ea"/>
              </a:endParaRPr>
            </a:p>
          </p:txBody>
        </p:sp>
      </p:grpSp>
      <p:sp>
        <p:nvSpPr>
          <p:cNvPr id="63" name="TextBox 23"/>
          <p:cNvSpPr txBox="1"/>
          <p:nvPr/>
        </p:nvSpPr>
        <p:spPr>
          <a:xfrm>
            <a:off x="558652" y="2227612"/>
            <a:ext cx="2874069" cy="527951"/>
          </a:xfrm>
          <a:prstGeom prst="rect">
            <a:avLst/>
          </a:prstGeom>
          <a:noFill/>
        </p:spPr>
        <p:txBody>
          <a:bodyPr wrap="square">
            <a:noAutofit/>
          </a:bodyPr>
          <a:lstStyle/>
          <a:p>
            <a:pPr algn="ctr"/>
            <a:r>
              <a:rPr lang="en-US" altLang="zh-CN" sz="2800" b="1" dirty="0">
                <a:solidFill>
                  <a:schemeClr val="tx1">
                    <a:lumMod val="65000"/>
                    <a:lumOff val="35000"/>
                  </a:schemeClr>
                </a:solidFill>
                <a:latin typeface="Times New Roman" panose="02020603050405020304" pitchFamily="18" charset="0"/>
                <a:cs typeface="Times New Roman" panose="02020603050405020304" pitchFamily="18" charset="0"/>
              </a:rPr>
              <a:t>Outline</a:t>
            </a:r>
          </a:p>
        </p:txBody>
      </p:sp>
      <p:sp>
        <p:nvSpPr>
          <p:cNvPr id="29" name="椭圆 28"/>
          <p:cNvSpPr/>
          <p:nvPr/>
        </p:nvSpPr>
        <p:spPr>
          <a:xfrm>
            <a:off x="3075346" y="535984"/>
            <a:ext cx="527950" cy="527950"/>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773-CAI978" panose="020B0402020204020303" pitchFamily="34" charset="0"/>
                <a:ea typeface="方正黑体简体" panose="02010601030101010101" pitchFamily="2" charset="-122"/>
              </a:rPr>
              <a:t>1</a:t>
            </a:r>
            <a:endParaRPr lang="zh-CN" altLang="en-US" sz="2400" dirty="0">
              <a:latin typeface="773-CAI978" panose="020B0402020204020303" pitchFamily="34" charset="0"/>
              <a:ea typeface="方正黑体简体" panose="02010601030101010101" pitchFamily="2" charset="-122"/>
            </a:endParaRPr>
          </a:p>
        </p:txBody>
      </p:sp>
      <p:sp>
        <p:nvSpPr>
          <p:cNvPr id="30" name="矩形 29"/>
          <p:cNvSpPr/>
          <p:nvPr/>
        </p:nvSpPr>
        <p:spPr>
          <a:xfrm>
            <a:off x="3776338" y="621414"/>
            <a:ext cx="1556773" cy="369332"/>
          </a:xfrm>
          <a:prstGeom prst="rect">
            <a:avLst/>
          </a:prstGeom>
        </p:spPr>
        <p:txBody>
          <a:bodyPr wrap="none">
            <a:spAutoFit/>
          </a:bodyPr>
          <a:lstStyle/>
          <a:p>
            <a:r>
              <a:rPr lang="en-US" altLang="zh-CN" dirty="0">
                <a:solidFill>
                  <a:schemeClr val="bg1">
                    <a:lumMod val="85000"/>
                  </a:schemeClr>
                </a:solidFill>
                <a:latin typeface="+mn-ea"/>
              </a:rPr>
              <a:t>Introduction</a:t>
            </a:r>
          </a:p>
        </p:txBody>
      </p:sp>
      <p:sp>
        <p:nvSpPr>
          <p:cNvPr id="33" name="椭圆 32"/>
          <p:cNvSpPr/>
          <p:nvPr/>
        </p:nvSpPr>
        <p:spPr>
          <a:xfrm>
            <a:off x="3075346" y="1262184"/>
            <a:ext cx="527950" cy="527950"/>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773-CAI978" panose="020B0402020204020303" pitchFamily="34" charset="0"/>
                <a:ea typeface="方正黑体简体" panose="02010601030101010101" pitchFamily="2" charset="-122"/>
              </a:rPr>
              <a:t>2</a:t>
            </a:r>
            <a:endParaRPr lang="zh-CN" altLang="en-US" sz="2400" dirty="0">
              <a:latin typeface="773-CAI978" panose="020B0402020204020303" pitchFamily="34" charset="0"/>
              <a:ea typeface="方正黑体简体" panose="02010601030101010101" pitchFamily="2" charset="-122"/>
            </a:endParaRPr>
          </a:p>
        </p:txBody>
      </p:sp>
      <p:sp>
        <p:nvSpPr>
          <p:cNvPr id="34" name="矩形 33"/>
          <p:cNvSpPr/>
          <p:nvPr/>
        </p:nvSpPr>
        <p:spPr>
          <a:xfrm>
            <a:off x="3779912" y="1347614"/>
            <a:ext cx="4218847" cy="369332"/>
          </a:xfrm>
          <a:prstGeom prst="rect">
            <a:avLst/>
          </a:prstGeom>
        </p:spPr>
        <p:txBody>
          <a:bodyPr wrap="none">
            <a:spAutoFit/>
          </a:bodyPr>
          <a:lstStyle/>
          <a:p>
            <a:r>
              <a:rPr lang="en-US" altLang="zh-CN" dirty="0">
                <a:solidFill>
                  <a:schemeClr val="bg1">
                    <a:lumMod val="85000"/>
                  </a:schemeClr>
                </a:solidFill>
                <a:latin typeface="+mn-ea"/>
              </a:rPr>
              <a:t>Integration of TRACCC with CEPCSW</a:t>
            </a:r>
          </a:p>
        </p:txBody>
      </p:sp>
      <p:sp>
        <p:nvSpPr>
          <p:cNvPr id="20" name="灯片编号占位符 2"/>
          <p:cNvSpPr txBox="1"/>
          <p:nvPr/>
        </p:nvSpPr>
        <p:spPr>
          <a:xfrm>
            <a:off x="8661470" y="30376"/>
            <a:ext cx="432048" cy="235847"/>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FB01F39-3AB9-4E3F-9AE8-8ECED466B5B6}" type="slidenum">
              <a:rPr lang="zh-CN" altLang="en-US" sz="1400" smtClean="0">
                <a:latin typeface="Times New Roman" panose="02020603050405020304" pitchFamily="18" charset="0"/>
                <a:ea typeface="楷体" panose="02010609060101010101" pitchFamily="49" charset="-122"/>
                <a:cs typeface="Times New Roman" panose="02020603050405020304" pitchFamily="18" charset="0"/>
              </a:rPr>
              <a:t>18</a:t>
            </a:fld>
            <a:endParaRPr lang="zh-CN" altLang="en-US" sz="1400" dirty="0">
              <a:latin typeface="Times New Roman" panose="02020603050405020304" pitchFamily="18" charset="0"/>
              <a:ea typeface="楷体" panose="02010609060101010101" pitchFamily="49" charset="-122"/>
              <a:cs typeface="Times New Roman" panose="02020603050405020304" pitchFamily="18" charset="0"/>
            </a:endParaRPr>
          </a:p>
        </p:txBody>
      </p:sp>
      <p:sp>
        <p:nvSpPr>
          <p:cNvPr id="16" name="椭圆 15"/>
          <p:cNvSpPr/>
          <p:nvPr/>
        </p:nvSpPr>
        <p:spPr>
          <a:xfrm>
            <a:off x="3075346" y="3384699"/>
            <a:ext cx="527950" cy="52795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773-CAI978" panose="020B0402020204020303" pitchFamily="34" charset="0"/>
                <a:ea typeface="方正黑体简体" panose="02010601030101010101" pitchFamily="2" charset="-122"/>
              </a:rPr>
              <a:t>5</a:t>
            </a:r>
            <a:endParaRPr lang="zh-CN" altLang="en-US" sz="2400" dirty="0">
              <a:latin typeface="773-CAI978" panose="020B0402020204020303" pitchFamily="34" charset="0"/>
              <a:ea typeface="方正黑体简体" panose="02010601030101010101" pitchFamily="2" charset="-122"/>
            </a:endParaRPr>
          </a:p>
        </p:txBody>
      </p:sp>
      <p:sp>
        <p:nvSpPr>
          <p:cNvPr id="17" name="矩形 16"/>
          <p:cNvSpPr/>
          <p:nvPr/>
        </p:nvSpPr>
        <p:spPr>
          <a:xfrm>
            <a:off x="3776338" y="3470129"/>
            <a:ext cx="1590372" cy="369332"/>
          </a:xfrm>
          <a:prstGeom prst="rect">
            <a:avLst/>
          </a:prstGeom>
        </p:spPr>
        <p:txBody>
          <a:bodyPr wrap="none">
            <a:spAutoFit/>
          </a:bodyPr>
          <a:lstStyle/>
          <a:p>
            <a:r>
              <a:rPr lang="en-US" altLang="zh-CN" dirty="0">
                <a:solidFill>
                  <a:schemeClr val="accent1"/>
                </a:solidFill>
                <a:latin typeface="+mn-ea"/>
              </a:rPr>
              <a:t>Performance</a:t>
            </a:r>
          </a:p>
        </p:txBody>
      </p:sp>
      <p:sp>
        <p:nvSpPr>
          <p:cNvPr id="22" name="椭圆 21"/>
          <p:cNvSpPr/>
          <p:nvPr/>
        </p:nvSpPr>
        <p:spPr>
          <a:xfrm>
            <a:off x="3075346" y="1961859"/>
            <a:ext cx="527950" cy="527950"/>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773-CAI978" panose="020B0402020204020303" pitchFamily="34" charset="0"/>
                <a:ea typeface="方正黑体简体" panose="02010601030101010101" pitchFamily="2" charset="-122"/>
              </a:rPr>
              <a:t>3</a:t>
            </a:r>
            <a:endParaRPr lang="zh-CN" altLang="en-US" sz="2400" dirty="0">
              <a:latin typeface="773-CAI978" panose="020B0402020204020303" pitchFamily="34" charset="0"/>
              <a:ea typeface="方正黑体简体" panose="02010601030101010101" pitchFamily="2" charset="-122"/>
            </a:endParaRPr>
          </a:p>
        </p:txBody>
      </p:sp>
      <p:sp>
        <p:nvSpPr>
          <p:cNvPr id="24" name="矩形 23"/>
          <p:cNvSpPr/>
          <p:nvPr/>
        </p:nvSpPr>
        <p:spPr>
          <a:xfrm>
            <a:off x="3776338" y="2047289"/>
            <a:ext cx="2225674" cy="369332"/>
          </a:xfrm>
          <a:prstGeom prst="rect">
            <a:avLst/>
          </a:prstGeom>
        </p:spPr>
        <p:txBody>
          <a:bodyPr wrap="none">
            <a:spAutoFit/>
          </a:bodyPr>
          <a:lstStyle/>
          <a:p>
            <a:r>
              <a:rPr lang="en-US" altLang="zh-CN" dirty="0">
                <a:solidFill>
                  <a:schemeClr val="bg1">
                    <a:lumMod val="85000"/>
                  </a:schemeClr>
                </a:solidFill>
                <a:latin typeface="+mn-ea"/>
              </a:rPr>
              <a:t>Geometry &amp; EDM</a:t>
            </a:r>
          </a:p>
        </p:txBody>
      </p:sp>
      <p:sp>
        <p:nvSpPr>
          <p:cNvPr id="25" name="椭圆 24"/>
          <p:cNvSpPr/>
          <p:nvPr/>
        </p:nvSpPr>
        <p:spPr>
          <a:xfrm>
            <a:off x="3075346" y="2673279"/>
            <a:ext cx="527950" cy="527950"/>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773-CAI978" panose="020B0402020204020303" pitchFamily="34" charset="0"/>
                <a:ea typeface="方正黑体简体" panose="02010601030101010101" pitchFamily="2" charset="-122"/>
              </a:rPr>
              <a:t>4</a:t>
            </a:r>
            <a:endParaRPr lang="zh-CN" altLang="en-US" sz="2400" dirty="0">
              <a:latin typeface="773-CAI978" panose="020B0402020204020303" pitchFamily="34" charset="0"/>
              <a:ea typeface="方正黑体简体" panose="02010601030101010101" pitchFamily="2" charset="-122"/>
            </a:endParaRPr>
          </a:p>
        </p:txBody>
      </p:sp>
      <p:sp>
        <p:nvSpPr>
          <p:cNvPr id="26" name="矩形 25"/>
          <p:cNvSpPr/>
          <p:nvPr/>
        </p:nvSpPr>
        <p:spPr>
          <a:xfrm>
            <a:off x="3776338" y="2758709"/>
            <a:ext cx="3623108" cy="369332"/>
          </a:xfrm>
          <a:prstGeom prst="rect">
            <a:avLst/>
          </a:prstGeom>
        </p:spPr>
        <p:txBody>
          <a:bodyPr wrap="none">
            <a:spAutoFit/>
          </a:bodyPr>
          <a:lstStyle/>
          <a:p>
            <a:r>
              <a:rPr lang="en-US" altLang="zh-CN" dirty="0">
                <a:solidFill>
                  <a:schemeClr val="bg1">
                    <a:lumMod val="85000"/>
                  </a:schemeClr>
                </a:solidFill>
                <a:latin typeface="+mn-ea"/>
              </a:rPr>
              <a:t>Extension of seeding algorithm</a:t>
            </a:r>
          </a:p>
        </p:txBody>
      </p:sp>
      <p:sp>
        <p:nvSpPr>
          <p:cNvPr id="27" name="椭圆 26"/>
          <p:cNvSpPr/>
          <p:nvPr/>
        </p:nvSpPr>
        <p:spPr>
          <a:xfrm>
            <a:off x="3054164" y="4060024"/>
            <a:ext cx="527950" cy="527950"/>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773-CAI978" panose="020B0402020204020303" pitchFamily="34" charset="0"/>
                <a:ea typeface="方正黑体简体" panose="02010601030101010101" pitchFamily="2" charset="-122"/>
              </a:rPr>
              <a:t>6</a:t>
            </a:r>
            <a:endParaRPr lang="zh-CN" altLang="en-US" sz="2400" dirty="0">
              <a:latin typeface="773-CAI978" panose="020B0402020204020303" pitchFamily="34" charset="0"/>
              <a:ea typeface="方正黑体简体" panose="02010601030101010101" pitchFamily="2" charset="-122"/>
            </a:endParaRPr>
          </a:p>
        </p:txBody>
      </p:sp>
      <p:sp>
        <p:nvSpPr>
          <p:cNvPr id="28" name="矩形 27"/>
          <p:cNvSpPr/>
          <p:nvPr/>
        </p:nvSpPr>
        <p:spPr>
          <a:xfrm>
            <a:off x="3755156" y="4145454"/>
            <a:ext cx="2052550" cy="369332"/>
          </a:xfrm>
          <a:prstGeom prst="rect">
            <a:avLst/>
          </a:prstGeom>
        </p:spPr>
        <p:txBody>
          <a:bodyPr wrap="none">
            <a:spAutoFit/>
          </a:bodyPr>
          <a:lstStyle/>
          <a:p>
            <a:r>
              <a:rPr lang="en-US" altLang="zh-CN" dirty="0">
                <a:solidFill>
                  <a:schemeClr val="bg1">
                    <a:lumMod val="85000"/>
                  </a:schemeClr>
                </a:solidFill>
                <a:latin typeface="+mn-ea"/>
              </a:rPr>
              <a:t>Summary &amp; Plan</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08698" y="2766467"/>
            <a:ext cx="3600401" cy="2314543"/>
          </a:xfrm>
          <a:prstGeom prst="rect">
            <a:avLst/>
          </a:prstGeom>
        </p:spPr>
      </p:pic>
      <p:pic>
        <p:nvPicPr>
          <p:cNvPr id="10" name="图片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62189" y="472417"/>
            <a:ext cx="3600400" cy="2314543"/>
          </a:xfrm>
          <a:prstGeom prst="rect">
            <a:avLst/>
          </a:prstGeom>
        </p:spPr>
      </p:pic>
      <p:pic>
        <p:nvPicPr>
          <p:cNvPr id="13" name="图片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35509" y="2817868"/>
            <a:ext cx="2432855" cy="1824642"/>
          </a:xfrm>
          <a:prstGeom prst="rect">
            <a:avLst/>
          </a:prstGeom>
        </p:spPr>
      </p:pic>
      <p:sp>
        <p:nvSpPr>
          <p:cNvPr id="17" name="灯片编号占位符 2"/>
          <p:cNvSpPr txBox="1"/>
          <p:nvPr/>
        </p:nvSpPr>
        <p:spPr>
          <a:xfrm>
            <a:off x="8661470" y="30376"/>
            <a:ext cx="432048" cy="235847"/>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FB01F39-3AB9-4E3F-9AE8-8ECED466B5B6}" type="slidenum">
              <a:rPr lang="zh-CN" altLang="en-US" sz="1400" smtClean="0">
                <a:latin typeface="Times New Roman" panose="02020603050405020304" pitchFamily="18" charset="0"/>
                <a:ea typeface="楷体" panose="02010609060101010101" pitchFamily="49" charset="-122"/>
                <a:cs typeface="Times New Roman" panose="02020603050405020304" pitchFamily="18" charset="0"/>
              </a:rPr>
              <a:t>19</a:t>
            </a:fld>
            <a:endParaRPr lang="zh-CN" altLang="en-US" sz="1400" dirty="0">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4" name="图片 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555776" y="2839467"/>
            <a:ext cx="2432856" cy="1824642"/>
          </a:xfrm>
          <a:prstGeom prst="rect">
            <a:avLst/>
          </a:prstGeom>
        </p:spPr>
      </p:pic>
      <p:sp>
        <p:nvSpPr>
          <p:cNvPr id="16" name="文本框 15"/>
          <p:cNvSpPr txBox="1"/>
          <p:nvPr/>
        </p:nvSpPr>
        <p:spPr>
          <a:xfrm>
            <a:off x="579614" y="4539512"/>
            <a:ext cx="3960440" cy="477054"/>
          </a:xfrm>
          <a:prstGeom prst="rect">
            <a:avLst/>
          </a:prstGeom>
          <a:noFill/>
        </p:spPr>
        <p:txBody>
          <a:bodyPr wrap="square">
            <a:spAutoFit/>
          </a:bodyPr>
          <a:lstStyle/>
          <a:p>
            <a:pPr algn="ctr"/>
            <a:r>
              <a:rPr lang="en-US" altLang="zh-CN" sz="1400" dirty="0">
                <a:solidFill>
                  <a:srgbClr val="1E70B1"/>
                </a:solidFill>
                <a:latin typeface="Times New Roman" panose="02020603050405020304" pitchFamily="18" charset="0"/>
                <a:cs typeface="Times New Roman" panose="02020603050405020304" pitchFamily="18" charset="0"/>
              </a:rPr>
              <a:t>Difference between rec and sim track param</a:t>
            </a:r>
          </a:p>
          <a:p>
            <a:pPr algn="ctr"/>
            <a:r>
              <a:rPr lang="en-US" altLang="zh-CN" sz="1100" dirty="0">
                <a:latin typeface="Times New Roman" panose="02020603050405020304" pitchFamily="18" charset="0"/>
                <a:cs typeface="Times New Roman" panose="02020603050405020304" pitchFamily="18" charset="0"/>
              </a:rPr>
              <a:t>Track parameters include d0, phi (particle: mu-)</a:t>
            </a:r>
          </a:p>
        </p:txBody>
      </p:sp>
      <p:sp>
        <p:nvSpPr>
          <p:cNvPr id="18" name="文本框 17"/>
          <p:cNvSpPr txBox="1"/>
          <p:nvPr/>
        </p:nvSpPr>
        <p:spPr>
          <a:xfrm>
            <a:off x="-34588" y="609190"/>
            <a:ext cx="5472608" cy="2306955"/>
          </a:xfrm>
          <a:prstGeom prst="rect">
            <a:avLst/>
          </a:prstGeom>
          <a:noFill/>
        </p:spPr>
        <p:txBody>
          <a:bodyPr wrap="square">
            <a:spAutoFit/>
          </a:bodyPr>
          <a:lstStyle/>
          <a:p>
            <a:r>
              <a:rPr lang="en-US" altLang="zh-CN" sz="1600" dirty="0">
                <a:latin typeface="Arial" panose="020B0604020202020204" pitchFamily="34" charset="0"/>
                <a:cs typeface="Arial" panose="020B0604020202020204" pitchFamily="34" charset="0"/>
              </a:rPr>
              <a:t>Particle: </a:t>
            </a:r>
            <a:r>
              <a:rPr lang="pl-PL" altLang="zh-CN" sz="1600" dirty="0">
                <a:latin typeface="Arial" panose="020B0604020202020204" pitchFamily="34" charset="0"/>
                <a:cs typeface="Arial" panose="020B0604020202020204" pitchFamily="34" charset="0"/>
              </a:rPr>
              <a:t>mu-/pi-/e-/K-/proton </a:t>
            </a:r>
            <a:r>
              <a:rPr lang="en-US" altLang="zh-CN" sz="1600" dirty="0">
                <a:latin typeface="Arial" panose="020B0604020202020204" pitchFamily="34" charset="0"/>
                <a:cs typeface="Arial" panose="020B0604020202020204" pitchFamily="34" charset="0"/>
              </a:rPr>
              <a:t>  Energy: 10 GeV</a:t>
            </a:r>
          </a:p>
          <a:p>
            <a:r>
              <a:rPr lang="en-US" altLang="zh-CN" sz="1600" dirty="0">
                <a:latin typeface="Arial" panose="020B0604020202020204" pitchFamily="34" charset="0"/>
                <a:cs typeface="Arial" panose="020B0604020202020204" pitchFamily="34" charset="0"/>
              </a:rPr>
              <a:t>Number of events: 1000  Number of tracks per event: 10</a:t>
            </a:r>
          </a:p>
          <a:p>
            <a:pPr marL="285750" indent="-285750">
              <a:buFont typeface="Arial" panose="020B0604020202020204" pitchFamily="34" charset="0"/>
              <a:buChar char="•"/>
            </a:pPr>
            <a:r>
              <a:rPr lang="en-US" altLang="zh-CN" sz="1600" dirty="0">
                <a:solidFill>
                  <a:srgbClr val="7030A0"/>
                </a:solidFill>
                <a:latin typeface="Arial" panose="020B0604020202020204" pitchFamily="34" charset="0"/>
                <a:cs typeface="Arial" panose="020B0604020202020204" pitchFamily="34" charset="0"/>
              </a:rPr>
              <a:t>Good seed</a:t>
            </a:r>
            <a:r>
              <a:rPr lang="en-US" altLang="zh-CN" sz="1600" dirty="0">
                <a:latin typeface="Arial" panose="020B0604020202020204" pitchFamily="34" charset="0"/>
                <a:cs typeface="Arial" panose="020B0604020202020204" pitchFamily="34" charset="0"/>
              </a:rPr>
              <a:t>: half space-points of the seed are from the same particle.</a:t>
            </a:r>
          </a:p>
          <a:p>
            <a:pPr marL="285750" indent="-285750">
              <a:buFont typeface="Arial" panose="020B0604020202020204" pitchFamily="34" charset="0"/>
              <a:buChar char="•"/>
            </a:pPr>
            <a:r>
              <a:rPr lang="en-US" altLang="zh-CN" sz="1600" dirty="0">
                <a:latin typeface="Arial" panose="020B0604020202020204" pitchFamily="34" charset="0"/>
                <a:cs typeface="Arial" panose="020B0604020202020204" pitchFamily="34" charset="0"/>
              </a:rPr>
              <a:t>Pick tracks with polar angle |</a:t>
            </a:r>
            <a:r>
              <a:rPr lang="en-US" altLang="zh-CN" sz="1600" dirty="0" err="1">
                <a:latin typeface="Arial" panose="020B0604020202020204" pitchFamily="34" charset="0"/>
                <a:cs typeface="Arial" panose="020B0604020202020204" pitchFamily="34" charset="0"/>
              </a:rPr>
              <a:t>cosθ</a:t>
            </a:r>
            <a:r>
              <a:rPr lang="en-US" altLang="zh-CN" sz="1600" dirty="0">
                <a:latin typeface="Arial" panose="020B0604020202020204" pitchFamily="34" charset="0"/>
                <a:cs typeface="Arial" panose="020B0604020202020204" pitchFamily="34" charset="0"/>
              </a:rPr>
              <a:t>| &lt; 0.921 to avoid boundary effects. </a:t>
            </a:r>
          </a:p>
          <a:p>
            <a:pPr marL="285750" indent="-285750">
              <a:buFont typeface="Arial" panose="020B0604020202020204" pitchFamily="34" charset="0"/>
              <a:buChar char="•"/>
            </a:pPr>
            <a:r>
              <a:rPr lang="en-US" altLang="zh-CN" sz="1600" dirty="0">
                <a:latin typeface="Arial" panose="020B0604020202020204" pitchFamily="34" charset="0"/>
                <a:cs typeface="Arial" panose="020B0604020202020204" pitchFamily="34" charset="0"/>
              </a:rPr>
              <a:t>The seeding efficiency is above 99.5% without background for all types of particles</a:t>
            </a:r>
          </a:p>
          <a:p>
            <a:pPr marL="285750" indent="-285750">
              <a:buFont typeface="Arial" panose="020B0604020202020204" pitchFamily="34" charset="0"/>
              <a:buChar char="•"/>
            </a:pPr>
            <a:r>
              <a:rPr lang="en-US" altLang="zh-CN" sz="1600" dirty="0">
                <a:latin typeface="Arial" panose="020B0604020202020204" pitchFamily="34" charset="0"/>
                <a:cs typeface="Arial" panose="020B0604020202020204" pitchFamily="34" charset="0"/>
              </a:rPr>
              <a:t>Resolution of d0/phi is as expected</a:t>
            </a:r>
            <a:endParaRPr lang="en-US" altLang="zh-CN" dirty="0">
              <a:latin typeface="Arial" panose="020B0604020202020204" pitchFamily="34" charset="0"/>
              <a:cs typeface="Arial" panose="020B0604020202020204" pitchFamily="34" charset="0"/>
            </a:endParaRPr>
          </a:p>
        </p:txBody>
      </p:sp>
      <p:sp>
        <p:nvSpPr>
          <p:cNvPr id="14" name="椭圆 13"/>
          <p:cNvSpPr/>
          <p:nvPr/>
        </p:nvSpPr>
        <p:spPr>
          <a:xfrm>
            <a:off x="161880" y="89482"/>
            <a:ext cx="527950" cy="52795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773-CAI978" panose="020B0402020204020303" pitchFamily="34" charset="0"/>
                <a:ea typeface="方正黑体简体" panose="02010601030101010101" pitchFamily="2" charset="-122"/>
              </a:rPr>
              <a:t>5</a:t>
            </a:r>
            <a:endParaRPr lang="zh-CN" altLang="en-US" sz="2400" dirty="0">
              <a:latin typeface="773-CAI978" panose="020B0402020204020303" pitchFamily="34" charset="0"/>
              <a:ea typeface="方正黑体简体" panose="02010601030101010101" pitchFamily="2" charset="-122"/>
            </a:endParaRPr>
          </a:p>
        </p:txBody>
      </p:sp>
      <p:sp>
        <p:nvSpPr>
          <p:cNvPr id="15" name="矩形 14"/>
          <p:cNvSpPr/>
          <p:nvPr/>
        </p:nvSpPr>
        <p:spPr>
          <a:xfrm>
            <a:off x="862872" y="174912"/>
            <a:ext cx="1590372" cy="369332"/>
          </a:xfrm>
          <a:prstGeom prst="rect">
            <a:avLst/>
          </a:prstGeom>
        </p:spPr>
        <p:txBody>
          <a:bodyPr wrap="none">
            <a:spAutoFit/>
          </a:bodyPr>
          <a:lstStyle/>
          <a:p>
            <a:r>
              <a:rPr lang="en-US" altLang="zh-CN" dirty="0">
                <a:solidFill>
                  <a:schemeClr val="accent1"/>
                </a:solidFill>
                <a:latin typeface="+mn-ea"/>
              </a:rPr>
              <a:t>Performance</a:t>
            </a:r>
          </a:p>
        </p:txBody>
      </p:sp>
      <p:sp>
        <p:nvSpPr>
          <p:cNvPr id="19" name="文本框 18"/>
          <p:cNvSpPr txBox="1"/>
          <p:nvPr/>
        </p:nvSpPr>
        <p:spPr>
          <a:xfrm>
            <a:off x="3347864" y="92286"/>
            <a:ext cx="4752528" cy="369332"/>
          </a:xfrm>
          <a:prstGeom prst="rect">
            <a:avLst/>
          </a:prstGeom>
          <a:noFill/>
        </p:spPr>
        <p:txBody>
          <a:bodyPr wrap="square">
            <a:spAutoFit/>
          </a:bodyPr>
          <a:lstStyle/>
          <a:p>
            <a:r>
              <a:rPr lang="en-US" altLang="zh-CN" sz="1800" b="1" i="0" dirty="0">
                <a:solidFill>
                  <a:srgbClr val="0070C0"/>
                </a:solidFill>
                <a:effectLst/>
                <a:latin typeface="等线" panose="02010600030101010101" pitchFamily="2" charset="-122"/>
                <a:ea typeface="等线" panose="02010600030101010101" pitchFamily="2" charset="-122"/>
                <a:cs typeface="Times New Roman" panose="02020603050405020304" pitchFamily="18" charset="0"/>
              </a:rPr>
              <a:t>Seeding efficiency with </a:t>
            </a:r>
            <a:r>
              <a:rPr lang="en-US" altLang="zh-CN" sz="1800" b="1" i="0" dirty="0">
                <a:solidFill>
                  <a:srgbClr val="7030A0"/>
                </a:solidFill>
                <a:effectLst/>
                <a:latin typeface="等线" panose="02010600030101010101" pitchFamily="2" charset="-122"/>
                <a:ea typeface="等线" panose="02010600030101010101" pitchFamily="2" charset="-122"/>
                <a:cs typeface="Times New Roman" panose="02020603050405020304" pitchFamily="18" charset="0"/>
              </a:rPr>
              <a:t>different particles</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rot="16200000" flipV="1">
            <a:off x="-1573907" y="1573907"/>
            <a:ext cx="5143501" cy="1995687"/>
            <a:chOff x="0" y="3147814"/>
            <a:chExt cx="9144000" cy="1995687"/>
          </a:xfrm>
        </p:grpSpPr>
        <p:sp>
          <p:nvSpPr>
            <p:cNvPr id="19" name="直角三角形 18"/>
            <p:cNvSpPr/>
            <p:nvPr/>
          </p:nvSpPr>
          <p:spPr>
            <a:xfrm flipH="1">
              <a:off x="3351099" y="3147815"/>
              <a:ext cx="5792901" cy="1995686"/>
            </a:xfrm>
            <a:prstGeom prst="rtTriangle">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cs typeface="+mn-ea"/>
              </a:endParaRPr>
            </a:p>
          </p:txBody>
        </p:sp>
        <p:sp>
          <p:nvSpPr>
            <p:cNvPr id="23" name="直角三角形 22"/>
            <p:cNvSpPr/>
            <p:nvPr/>
          </p:nvSpPr>
          <p:spPr>
            <a:xfrm>
              <a:off x="0" y="3147814"/>
              <a:ext cx="5792901" cy="1995686"/>
            </a:xfrm>
            <a:prstGeom prst="rtTriangle">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cs typeface="+mn-ea"/>
              </a:endParaRPr>
            </a:p>
          </p:txBody>
        </p:sp>
      </p:grpSp>
      <p:sp>
        <p:nvSpPr>
          <p:cNvPr id="63" name="TextBox 23"/>
          <p:cNvSpPr txBox="1"/>
          <p:nvPr/>
        </p:nvSpPr>
        <p:spPr>
          <a:xfrm>
            <a:off x="558652" y="2227612"/>
            <a:ext cx="2874069" cy="527951"/>
          </a:xfrm>
          <a:prstGeom prst="rect">
            <a:avLst/>
          </a:prstGeom>
          <a:noFill/>
        </p:spPr>
        <p:txBody>
          <a:bodyPr wrap="square">
            <a:noAutofit/>
          </a:bodyPr>
          <a:lstStyle/>
          <a:p>
            <a:pPr algn="ctr"/>
            <a:r>
              <a:rPr lang="en-US" altLang="zh-CN" sz="2800" b="1" dirty="0">
                <a:solidFill>
                  <a:schemeClr val="tx1">
                    <a:lumMod val="65000"/>
                    <a:lumOff val="35000"/>
                  </a:schemeClr>
                </a:solidFill>
                <a:latin typeface="Times New Roman" panose="02020603050405020304" pitchFamily="18" charset="0"/>
                <a:cs typeface="Times New Roman" panose="02020603050405020304" pitchFamily="18" charset="0"/>
              </a:rPr>
              <a:t>Outline</a:t>
            </a:r>
          </a:p>
        </p:txBody>
      </p:sp>
      <p:sp>
        <p:nvSpPr>
          <p:cNvPr id="29" name="椭圆 28"/>
          <p:cNvSpPr/>
          <p:nvPr/>
        </p:nvSpPr>
        <p:spPr>
          <a:xfrm>
            <a:off x="3075346" y="535984"/>
            <a:ext cx="527950" cy="52795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773-CAI978" panose="020B0402020204020303" pitchFamily="34" charset="0"/>
                <a:ea typeface="方正黑体简体" panose="02010601030101010101" pitchFamily="2" charset="-122"/>
              </a:rPr>
              <a:t>1</a:t>
            </a:r>
            <a:endParaRPr lang="zh-CN" altLang="en-US" sz="2400" dirty="0">
              <a:latin typeface="773-CAI978" panose="020B0402020204020303" pitchFamily="34" charset="0"/>
              <a:ea typeface="方正黑体简体" panose="02010601030101010101" pitchFamily="2" charset="-122"/>
            </a:endParaRPr>
          </a:p>
        </p:txBody>
      </p:sp>
      <p:sp>
        <p:nvSpPr>
          <p:cNvPr id="30" name="矩形 29"/>
          <p:cNvSpPr/>
          <p:nvPr/>
        </p:nvSpPr>
        <p:spPr>
          <a:xfrm>
            <a:off x="3776338" y="621414"/>
            <a:ext cx="1556773" cy="369332"/>
          </a:xfrm>
          <a:prstGeom prst="rect">
            <a:avLst/>
          </a:prstGeom>
        </p:spPr>
        <p:txBody>
          <a:bodyPr wrap="none">
            <a:spAutoFit/>
          </a:bodyPr>
          <a:lstStyle/>
          <a:p>
            <a:r>
              <a:rPr lang="en-US" altLang="zh-CN" dirty="0">
                <a:solidFill>
                  <a:schemeClr val="accent1"/>
                </a:solidFill>
                <a:latin typeface="+mn-ea"/>
              </a:rPr>
              <a:t>Introduction</a:t>
            </a:r>
          </a:p>
        </p:txBody>
      </p:sp>
      <p:sp>
        <p:nvSpPr>
          <p:cNvPr id="33" name="椭圆 32"/>
          <p:cNvSpPr/>
          <p:nvPr/>
        </p:nvSpPr>
        <p:spPr>
          <a:xfrm>
            <a:off x="3075346" y="1262184"/>
            <a:ext cx="527950" cy="52795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773-CAI978" panose="020B0402020204020303" pitchFamily="34" charset="0"/>
                <a:ea typeface="方正黑体简体" panose="02010601030101010101" pitchFamily="2" charset="-122"/>
              </a:rPr>
              <a:t>2</a:t>
            </a:r>
            <a:endParaRPr lang="zh-CN" altLang="en-US" sz="2400" dirty="0">
              <a:latin typeface="773-CAI978" panose="020B0402020204020303" pitchFamily="34" charset="0"/>
              <a:ea typeface="方正黑体简体" panose="02010601030101010101" pitchFamily="2" charset="-122"/>
            </a:endParaRPr>
          </a:p>
        </p:txBody>
      </p:sp>
      <p:sp>
        <p:nvSpPr>
          <p:cNvPr id="34" name="矩形 33"/>
          <p:cNvSpPr/>
          <p:nvPr/>
        </p:nvSpPr>
        <p:spPr>
          <a:xfrm>
            <a:off x="3779912" y="1347614"/>
            <a:ext cx="4218847" cy="369332"/>
          </a:xfrm>
          <a:prstGeom prst="rect">
            <a:avLst/>
          </a:prstGeom>
        </p:spPr>
        <p:txBody>
          <a:bodyPr wrap="none">
            <a:spAutoFit/>
          </a:bodyPr>
          <a:lstStyle/>
          <a:p>
            <a:r>
              <a:rPr lang="en-US" altLang="zh-CN" dirty="0">
                <a:solidFill>
                  <a:schemeClr val="accent1"/>
                </a:solidFill>
                <a:latin typeface="+mn-ea"/>
              </a:rPr>
              <a:t>Integration of TRACCC with CEPCSW</a:t>
            </a:r>
          </a:p>
        </p:txBody>
      </p:sp>
      <p:sp>
        <p:nvSpPr>
          <p:cNvPr id="20" name="灯片编号占位符 2"/>
          <p:cNvSpPr txBox="1"/>
          <p:nvPr/>
        </p:nvSpPr>
        <p:spPr>
          <a:xfrm>
            <a:off x="8661470" y="30376"/>
            <a:ext cx="432048" cy="235847"/>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FB01F39-3AB9-4E3F-9AE8-8ECED466B5B6}" type="slidenum">
              <a:rPr lang="zh-CN" altLang="en-US" sz="1400" smtClean="0">
                <a:latin typeface="Times New Roman" panose="02020603050405020304" pitchFamily="18" charset="0"/>
                <a:ea typeface="楷体" panose="02010609060101010101" pitchFamily="49" charset="-122"/>
                <a:cs typeface="Times New Roman" panose="02020603050405020304" pitchFamily="18" charset="0"/>
              </a:rPr>
              <a:t>2</a:t>
            </a:fld>
            <a:endParaRPr lang="zh-CN" altLang="en-US" sz="1400" dirty="0">
              <a:latin typeface="Times New Roman" panose="02020603050405020304" pitchFamily="18" charset="0"/>
              <a:ea typeface="楷体" panose="02010609060101010101" pitchFamily="49" charset="-122"/>
              <a:cs typeface="Times New Roman" panose="02020603050405020304" pitchFamily="18" charset="0"/>
            </a:endParaRPr>
          </a:p>
        </p:txBody>
      </p:sp>
      <p:sp>
        <p:nvSpPr>
          <p:cNvPr id="16" name="椭圆 15"/>
          <p:cNvSpPr/>
          <p:nvPr/>
        </p:nvSpPr>
        <p:spPr>
          <a:xfrm>
            <a:off x="3075346" y="3384699"/>
            <a:ext cx="527950" cy="52795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773-CAI978" panose="020B0402020204020303" pitchFamily="34" charset="0"/>
                <a:ea typeface="方正黑体简体" panose="02010601030101010101" pitchFamily="2" charset="-122"/>
              </a:rPr>
              <a:t>5</a:t>
            </a:r>
            <a:endParaRPr lang="zh-CN" altLang="en-US" sz="2400" dirty="0">
              <a:latin typeface="773-CAI978" panose="020B0402020204020303" pitchFamily="34" charset="0"/>
              <a:ea typeface="方正黑体简体" panose="02010601030101010101" pitchFamily="2" charset="-122"/>
            </a:endParaRPr>
          </a:p>
        </p:txBody>
      </p:sp>
      <p:sp>
        <p:nvSpPr>
          <p:cNvPr id="17" name="矩形 16"/>
          <p:cNvSpPr/>
          <p:nvPr/>
        </p:nvSpPr>
        <p:spPr>
          <a:xfrm>
            <a:off x="3776338" y="3470129"/>
            <a:ext cx="1590372" cy="369332"/>
          </a:xfrm>
          <a:prstGeom prst="rect">
            <a:avLst/>
          </a:prstGeom>
        </p:spPr>
        <p:txBody>
          <a:bodyPr wrap="none">
            <a:spAutoFit/>
          </a:bodyPr>
          <a:lstStyle/>
          <a:p>
            <a:r>
              <a:rPr lang="en-US" altLang="zh-CN" dirty="0">
                <a:solidFill>
                  <a:schemeClr val="accent1"/>
                </a:solidFill>
                <a:latin typeface="+mn-ea"/>
              </a:rPr>
              <a:t>Performance</a:t>
            </a:r>
          </a:p>
        </p:txBody>
      </p:sp>
      <p:sp>
        <p:nvSpPr>
          <p:cNvPr id="22" name="椭圆 21"/>
          <p:cNvSpPr/>
          <p:nvPr/>
        </p:nvSpPr>
        <p:spPr>
          <a:xfrm>
            <a:off x="3075346" y="1961859"/>
            <a:ext cx="527950" cy="52795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773-CAI978" panose="020B0402020204020303" pitchFamily="34" charset="0"/>
                <a:ea typeface="方正黑体简体" panose="02010601030101010101" pitchFamily="2" charset="-122"/>
              </a:rPr>
              <a:t>3</a:t>
            </a:r>
            <a:endParaRPr lang="zh-CN" altLang="en-US" sz="2400" dirty="0">
              <a:latin typeface="773-CAI978" panose="020B0402020204020303" pitchFamily="34" charset="0"/>
              <a:ea typeface="方正黑体简体" panose="02010601030101010101" pitchFamily="2" charset="-122"/>
            </a:endParaRPr>
          </a:p>
        </p:txBody>
      </p:sp>
      <p:sp>
        <p:nvSpPr>
          <p:cNvPr id="24" name="矩形 23"/>
          <p:cNvSpPr/>
          <p:nvPr/>
        </p:nvSpPr>
        <p:spPr>
          <a:xfrm>
            <a:off x="3776338" y="2047289"/>
            <a:ext cx="2225674" cy="369332"/>
          </a:xfrm>
          <a:prstGeom prst="rect">
            <a:avLst/>
          </a:prstGeom>
        </p:spPr>
        <p:txBody>
          <a:bodyPr wrap="none">
            <a:spAutoFit/>
          </a:bodyPr>
          <a:lstStyle/>
          <a:p>
            <a:r>
              <a:rPr lang="en-US" altLang="zh-CN" dirty="0">
                <a:solidFill>
                  <a:schemeClr val="accent1"/>
                </a:solidFill>
                <a:latin typeface="+mn-ea"/>
              </a:rPr>
              <a:t>Geometry &amp; EDM</a:t>
            </a:r>
          </a:p>
        </p:txBody>
      </p:sp>
      <p:sp>
        <p:nvSpPr>
          <p:cNvPr id="25" name="椭圆 24"/>
          <p:cNvSpPr/>
          <p:nvPr/>
        </p:nvSpPr>
        <p:spPr>
          <a:xfrm>
            <a:off x="3075346" y="2673279"/>
            <a:ext cx="527950" cy="52795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773-CAI978" panose="020B0402020204020303" pitchFamily="34" charset="0"/>
                <a:ea typeface="方正黑体简体" panose="02010601030101010101" pitchFamily="2" charset="-122"/>
              </a:rPr>
              <a:t>4</a:t>
            </a:r>
            <a:endParaRPr lang="zh-CN" altLang="en-US" sz="2400" dirty="0">
              <a:latin typeface="773-CAI978" panose="020B0402020204020303" pitchFamily="34" charset="0"/>
              <a:ea typeface="方正黑体简体" panose="02010601030101010101" pitchFamily="2" charset="-122"/>
            </a:endParaRPr>
          </a:p>
        </p:txBody>
      </p:sp>
      <p:sp>
        <p:nvSpPr>
          <p:cNvPr id="26" name="矩形 25"/>
          <p:cNvSpPr/>
          <p:nvPr/>
        </p:nvSpPr>
        <p:spPr>
          <a:xfrm>
            <a:off x="3776338" y="2758709"/>
            <a:ext cx="3623108" cy="369332"/>
          </a:xfrm>
          <a:prstGeom prst="rect">
            <a:avLst/>
          </a:prstGeom>
        </p:spPr>
        <p:txBody>
          <a:bodyPr wrap="none">
            <a:spAutoFit/>
          </a:bodyPr>
          <a:lstStyle/>
          <a:p>
            <a:r>
              <a:rPr lang="en-US" altLang="zh-CN" dirty="0">
                <a:solidFill>
                  <a:schemeClr val="accent1"/>
                </a:solidFill>
                <a:latin typeface="+mn-ea"/>
              </a:rPr>
              <a:t>Extension of seeding algorithm</a:t>
            </a:r>
          </a:p>
        </p:txBody>
      </p:sp>
      <p:sp>
        <p:nvSpPr>
          <p:cNvPr id="27" name="椭圆 26"/>
          <p:cNvSpPr/>
          <p:nvPr/>
        </p:nvSpPr>
        <p:spPr>
          <a:xfrm>
            <a:off x="3054164" y="4060024"/>
            <a:ext cx="527950" cy="52795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773-CAI978" panose="020B0402020204020303" pitchFamily="34" charset="0"/>
                <a:ea typeface="方正黑体简体" panose="02010601030101010101" pitchFamily="2" charset="-122"/>
              </a:rPr>
              <a:t>6</a:t>
            </a:r>
            <a:endParaRPr lang="zh-CN" altLang="en-US" sz="2400" dirty="0">
              <a:latin typeface="773-CAI978" panose="020B0402020204020303" pitchFamily="34" charset="0"/>
              <a:ea typeface="方正黑体简体" panose="02010601030101010101" pitchFamily="2" charset="-122"/>
            </a:endParaRPr>
          </a:p>
        </p:txBody>
      </p:sp>
      <p:sp>
        <p:nvSpPr>
          <p:cNvPr id="28" name="矩形 27"/>
          <p:cNvSpPr/>
          <p:nvPr/>
        </p:nvSpPr>
        <p:spPr>
          <a:xfrm>
            <a:off x="3755156" y="4145454"/>
            <a:ext cx="2052550" cy="369332"/>
          </a:xfrm>
          <a:prstGeom prst="rect">
            <a:avLst/>
          </a:prstGeom>
        </p:spPr>
        <p:txBody>
          <a:bodyPr wrap="none">
            <a:spAutoFit/>
          </a:bodyPr>
          <a:lstStyle/>
          <a:p>
            <a:r>
              <a:rPr lang="en-US" altLang="zh-CN" dirty="0">
                <a:solidFill>
                  <a:schemeClr val="accent1"/>
                </a:solidFill>
                <a:latin typeface="+mn-ea"/>
              </a:rPr>
              <a:t>Summary &amp; Plan</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图片 2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32040" y="2791909"/>
            <a:ext cx="4211960" cy="2369227"/>
          </a:xfrm>
          <a:prstGeom prst="rect">
            <a:avLst/>
          </a:prstGeom>
        </p:spPr>
      </p:pic>
      <p:pic>
        <p:nvPicPr>
          <p:cNvPr id="24" name="图片 2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76149" y="397650"/>
            <a:ext cx="4367851" cy="2456916"/>
          </a:xfrm>
          <a:prstGeom prst="rect">
            <a:avLst/>
          </a:prstGeom>
        </p:spPr>
      </p:pic>
      <p:sp>
        <p:nvSpPr>
          <p:cNvPr id="17" name="灯片编号占位符 2"/>
          <p:cNvSpPr txBox="1"/>
          <p:nvPr/>
        </p:nvSpPr>
        <p:spPr>
          <a:xfrm>
            <a:off x="8661470" y="30376"/>
            <a:ext cx="432048" cy="235847"/>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FB01F39-3AB9-4E3F-9AE8-8ECED466B5B6}" type="slidenum">
              <a:rPr lang="zh-CN" altLang="en-US" sz="1400" smtClean="0">
                <a:latin typeface="Times New Roman" panose="02020603050405020304" pitchFamily="18" charset="0"/>
                <a:ea typeface="楷体" panose="02010609060101010101" pitchFamily="49" charset="-122"/>
                <a:cs typeface="Times New Roman" panose="02020603050405020304" pitchFamily="18" charset="0"/>
              </a:rPr>
              <a:t>20</a:t>
            </a:fld>
            <a:endParaRPr lang="zh-CN" altLang="en-US" sz="1400" dirty="0">
              <a:latin typeface="Times New Roman" panose="02020603050405020304" pitchFamily="18" charset="0"/>
              <a:ea typeface="楷体" panose="02010609060101010101" pitchFamily="49" charset="-122"/>
              <a:cs typeface="Times New Roman" panose="02020603050405020304" pitchFamily="18" charset="0"/>
            </a:endParaRPr>
          </a:p>
        </p:txBody>
      </p:sp>
      <p:sp>
        <p:nvSpPr>
          <p:cNvPr id="18" name="文本框 17"/>
          <p:cNvSpPr txBox="1"/>
          <p:nvPr/>
        </p:nvSpPr>
        <p:spPr>
          <a:xfrm>
            <a:off x="0" y="615653"/>
            <a:ext cx="5101339" cy="4278094"/>
          </a:xfrm>
          <a:prstGeom prst="rect">
            <a:avLst/>
          </a:prstGeom>
          <a:noFill/>
        </p:spPr>
        <p:txBody>
          <a:bodyPr wrap="square">
            <a:spAutoFit/>
          </a:bodyPr>
          <a:lstStyle/>
          <a:p>
            <a:r>
              <a:rPr lang="en-US" altLang="zh-CN" sz="1600" dirty="0">
                <a:latin typeface="Arial" panose="020B0604020202020204" pitchFamily="34" charset="0"/>
                <a:cs typeface="Arial" panose="020B0604020202020204" pitchFamily="34" charset="0"/>
              </a:rPr>
              <a:t>Particle: mu-      Energy: 10 GeV</a:t>
            </a:r>
          </a:p>
          <a:p>
            <a:r>
              <a:rPr lang="en-US" altLang="zh-CN" sz="1600" dirty="0">
                <a:latin typeface="Arial" panose="020B0604020202020204" pitchFamily="34" charset="0"/>
                <a:cs typeface="Arial" panose="020B0604020202020204" pitchFamily="34" charset="0"/>
              </a:rPr>
              <a:t>Number of events: 5000</a:t>
            </a:r>
          </a:p>
          <a:p>
            <a:r>
              <a:rPr lang="en-US" altLang="zh-CN" sz="1600" dirty="0">
                <a:latin typeface="Arial" panose="020B0604020202020204" pitchFamily="34" charset="0"/>
                <a:cs typeface="Arial" panose="020B0604020202020204" pitchFamily="34" charset="0"/>
              </a:rPr>
              <a:t>Number of tracks per event: 10</a:t>
            </a:r>
          </a:p>
          <a:p>
            <a:endParaRPr lang="en-US" altLang="zh-CN" sz="16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altLang="zh-CN" sz="1600" dirty="0">
                <a:latin typeface="Arial" panose="020B0604020202020204" pitchFamily="34" charset="0"/>
                <a:cs typeface="Arial" panose="020B0604020202020204" pitchFamily="34" charset="0"/>
              </a:rPr>
              <a:t>After adding 0.3% noise, reconstruction efficiency drops slightly.</a:t>
            </a:r>
          </a:p>
          <a:p>
            <a:pPr marL="742950" lvl="1" indent="-285750">
              <a:buFont typeface="Arial" panose="020B0604020202020204" pitchFamily="34" charset="0"/>
              <a:buChar char="•"/>
            </a:pPr>
            <a:r>
              <a:rPr lang="en-US" altLang="zh-CN" sz="1600" dirty="0">
                <a:solidFill>
                  <a:srgbClr val="7030A0"/>
                </a:solidFill>
                <a:latin typeface="Arial" panose="020B0604020202020204" pitchFamily="34" charset="0"/>
                <a:cs typeface="Arial" panose="020B0604020202020204" pitchFamily="34" charset="0"/>
              </a:rPr>
              <a:t>Reason for the decrease in efficiency</a:t>
            </a:r>
            <a:r>
              <a:rPr lang="en-US" altLang="zh-CN" sz="1600" dirty="0">
                <a:latin typeface="Arial" panose="020B0604020202020204" pitchFamily="34" charset="0"/>
                <a:cs typeface="Arial" panose="020B0604020202020204" pitchFamily="34" charset="0"/>
              </a:rPr>
              <a:t>: If the noise and hit are too close, they may be grouped in the same space-point during clustering, which may result in *wrong position* or *wrong particle id*.</a:t>
            </a:r>
          </a:p>
          <a:p>
            <a:pPr marL="285750" indent="-285750">
              <a:buFont typeface="Arial" panose="020B0604020202020204" pitchFamily="34" charset="0"/>
              <a:buChar char="•"/>
            </a:pPr>
            <a:r>
              <a:rPr lang="en-US" altLang="zh-CN" sz="1600" dirty="0">
                <a:solidFill>
                  <a:srgbClr val="7030A0"/>
                </a:solidFill>
                <a:latin typeface="Arial" panose="020B0604020202020204" pitchFamily="34" charset="0"/>
                <a:cs typeface="Arial" panose="020B0604020202020204" pitchFamily="34" charset="0"/>
              </a:rPr>
              <a:t>Higher repetition </a:t>
            </a:r>
            <a:r>
              <a:rPr lang="en-US" altLang="zh-CN" sz="1600" dirty="0">
                <a:latin typeface="Arial" panose="020B0604020202020204" pitchFamily="34" charset="0"/>
                <a:cs typeface="Arial" panose="020B0604020202020204" pitchFamily="34" charset="0"/>
              </a:rPr>
              <a:t>rate after adding noise.</a:t>
            </a:r>
          </a:p>
          <a:p>
            <a:pPr marL="742950" lvl="1" indent="-285750">
              <a:buFont typeface="Arial" panose="020B0604020202020204" pitchFamily="34" charset="0"/>
              <a:buChar char="•"/>
            </a:pPr>
            <a:r>
              <a:rPr lang="en-US" altLang="zh-CN" sz="1600" dirty="0">
                <a:solidFill>
                  <a:srgbClr val="7030A0"/>
                </a:solidFill>
                <a:latin typeface="Arial" panose="020B0604020202020204" pitchFamily="34" charset="0"/>
                <a:cs typeface="Arial" panose="020B0604020202020204" pitchFamily="34" charset="0"/>
              </a:rPr>
              <a:t>Why no-noise case has </a:t>
            </a:r>
            <a:r>
              <a:rPr lang="zh-CN" altLang="en-US" sz="1600" dirty="0">
                <a:solidFill>
                  <a:srgbClr val="7030A0"/>
                </a:solidFill>
                <a:latin typeface="Arial" panose="020B0604020202020204" pitchFamily="34" charset="0"/>
                <a:cs typeface="Arial" panose="020B0604020202020204" pitchFamily="34" charset="0"/>
              </a:rPr>
              <a:t>≈</a:t>
            </a:r>
            <a:r>
              <a:rPr lang="en-US" altLang="zh-CN" sz="1600" dirty="0">
                <a:solidFill>
                  <a:srgbClr val="7030A0"/>
                </a:solidFill>
                <a:latin typeface="Arial" panose="020B0604020202020204" pitchFamily="34" charset="0"/>
                <a:cs typeface="Arial" panose="020B0604020202020204" pitchFamily="34" charset="0"/>
              </a:rPr>
              <a:t>30% repetition rate</a:t>
            </a:r>
            <a:r>
              <a:rPr lang="en-US" altLang="zh-CN" sz="1600" dirty="0">
                <a:latin typeface="Arial" panose="020B0604020202020204" pitchFamily="34" charset="0"/>
                <a:cs typeface="Arial" panose="020B0604020202020204" pitchFamily="34" charset="0"/>
              </a:rPr>
              <a:t>: When processing the </a:t>
            </a:r>
            <a:r>
              <a:rPr lang="en-US" altLang="zh-CN" sz="1600" dirty="0">
                <a:solidFill>
                  <a:srgbClr val="577957"/>
                </a:solidFill>
                <a:latin typeface="Arial" panose="020B0604020202020204" pitchFamily="34" charset="0"/>
                <a:cs typeface="Arial" panose="020B0604020202020204" pitchFamily="34" charset="0"/>
              </a:rPr>
              <a:t>Seed Formation </a:t>
            </a:r>
            <a:r>
              <a:rPr lang="en-US" altLang="zh-CN" sz="1600" dirty="0">
                <a:latin typeface="Arial" panose="020B0604020202020204" pitchFamily="34" charset="0"/>
                <a:cs typeface="Arial" panose="020B0604020202020204" pitchFamily="34" charset="0"/>
              </a:rPr>
              <a:t>algorithm, if there are two triplets from the same track that do not share points at all, a duplicate seed is generated.</a:t>
            </a:r>
            <a:endParaRPr lang="en-US" altLang="zh-CN" dirty="0">
              <a:latin typeface="Arial" panose="020B0604020202020204" pitchFamily="34" charset="0"/>
              <a:cs typeface="Arial" panose="020B0604020202020204" pitchFamily="34" charset="0"/>
            </a:endParaRPr>
          </a:p>
        </p:txBody>
      </p:sp>
      <p:sp>
        <p:nvSpPr>
          <p:cNvPr id="9" name="椭圆 8"/>
          <p:cNvSpPr/>
          <p:nvPr/>
        </p:nvSpPr>
        <p:spPr>
          <a:xfrm>
            <a:off x="126592" y="38048"/>
            <a:ext cx="527950" cy="52795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773-CAI978" panose="020B0402020204020303" pitchFamily="34" charset="0"/>
                <a:ea typeface="方正黑体简体" panose="02010601030101010101" pitchFamily="2" charset="-122"/>
              </a:rPr>
              <a:t>5</a:t>
            </a:r>
            <a:endParaRPr lang="zh-CN" altLang="en-US" sz="2400" dirty="0">
              <a:latin typeface="773-CAI978" panose="020B0402020204020303" pitchFamily="34" charset="0"/>
              <a:ea typeface="方正黑体简体" panose="02010601030101010101" pitchFamily="2" charset="-122"/>
            </a:endParaRPr>
          </a:p>
        </p:txBody>
      </p:sp>
      <p:sp>
        <p:nvSpPr>
          <p:cNvPr id="10" name="矩形 9"/>
          <p:cNvSpPr/>
          <p:nvPr/>
        </p:nvSpPr>
        <p:spPr>
          <a:xfrm>
            <a:off x="827584" y="123478"/>
            <a:ext cx="1590372" cy="369332"/>
          </a:xfrm>
          <a:prstGeom prst="rect">
            <a:avLst/>
          </a:prstGeom>
        </p:spPr>
        <p:txBody>
          <a:bodyPr wrap="none">
            <a:spAutoFit/>
          </a:bodyPr>
          <a:lstStyle/>
          <a:p>
            <a:r>
              <a:rPr lang="en-US" altLang="zh-CN" dirty="0">
                <a:solidFill>
                  <a:schemeClr val="accent1"/>
                </a:solidFill>
                <a:latin typeface="+mn-ea"/>
              </a:rPr>
              <a:t>Performance</a:t>
            </a:r>
          </a:p>
        </p:txBody>
      </p:sp>
      <p:sp>
        <p:nvSpPr>
          <p:cNvPr id="8" name="文本框 7"/>
          <p:cNvSpPr txBox="1"/>
          <p:nvPr/>
        </p:nvSpPr>
        <p:spPr>
          <a:xfrm>
            <a:off x="3419872" y="81557"/>
            <a:ext cx="4752528" cy="369332"/>
          </a:xfrm>
          <a:prstGeom prst="rect">
            <a:avLst/>
          </a:prstGeom>
          <a:noFill/>
        </p:spPr>
        <p:txBody>
          <a:bodyPr wrap="square">
            <a:spAutoFit/>
          </a:bodyPr>
          <a:lstStyle/>
          <a:p>
            <a:r>
              <a:rPr lang="en-US" altLang="zh-CN" sz="1800" b="1" i="0" dirty="0">
                <a:solidFill>
                  <a:srgbClr val="0070C0"/>
                </a:solidFill>
                <a:effectLst/>
                <a:latin typeface="等线" panose="02010600030101010101" pitchFamily="2" charset="-122"/>
                <a:ea typeface="等线" panose="02010600030101010101" pitchFamily="2" charset="-122"/>
                <a:cs typeface="Times New Roman" panose="02020603050405020304" pitchFamily="18" charset="0"/>
              </a:rPr>
              <a:t>Seeding efficiency with </a:t>
            </a:r>
            <a:r>
              <a:rPr lang="en-US" altLang="zh-CN" sz="1800" b="1" i="0" dirty="0">
                <a:solidFill>
                  <a:srgbClr val="7030A0"/>
                </a:solidFill>
                <a:effectLst/>
                <a:latin typeface="等线" panose="02010600030101010101" pitchFamily="2" charset="-122"/>
                <a:ea typeface="等线" panose="02010600030101010101" pitchFamily="2" charset="-122"/>
                <a:cs typeface="Times New Roman" panose="02020603050405020304" pitchFamily="18" charset="0"/>
              </a:rPr>
              <a:t>background</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07753" y="843558"/>
            <a:ext cx="4737339" cy="3045431"/>
          </a:xfrm>
          <a:prstGeom prst="rect">
            <a:avLst/>
          </a:prstGeom>
        </p:spPr>
      </p:pic>
      <p:sp>
        <p:nvSpPr>
          <p:cNvPr id="17" name="灯片编号占位符 2"/>
          <p:cNvSpPr txBox="1"/>
          <p:nvPr/>
        </p:nvSpPr>
        <p:spPr>
          <a:xfrm>
            <a:off x="8661470" y="30376"/>
            <a:ext cx="432048" cy="235847"/>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FB01F39-3AB9-4E3F-9AE8-8ECED466B5B6}" type="slidenum">
              <a:rPr lang="zh-CN" altLang="en-US" sz="1400" smtClean="0">
                <a:latin typeface="Times New Roman" panose="02020603050405020304" pitchFamily="18" charset="0"/>
                <a:ea typeface="楷体" panose="02010609060101010101" pitchFamily="49" charset="-122"/>
                <a:cs typeface="Times New Roman" panose="02020603050405020304" pitchFamily="18" charset="0"/>
              </a:rPr>
              <a:t>21</a:t>
            </a:fld>
            <a:endParaRPr lang="zh-CN" altLang="en-US" sz="1400" dirty="0">
              <a:latin typeface="Times New Roman" panose="02020603050405020304" pitchFamily="18" charset="0"/>
              <a:ea typeface="楷体" panose="02010609060101010101" pitchFamily="49" charset="-122"/>
              <a:cs typeface="Times New Roman" panose="02020603050405020304" pitchFamily="18" charset="0"/>
            </a:endParaRPr>
          </a:p>
        </p:txBody>
      </p:sp>
      <p:sp>
        <p:nvSpPr>
          <p:cNvPr id="20" name="文本框 19"/>
          <p:cNvSpPr txBox="1"/>
          <p:nvPr/>
        </p:nvSpPr>
        <p:spPr>
          <a:xfrm>
            <a:off x="0" y="699542"/>
            <a:ext cx="4572000" cy="2800767"/>
          </a:xfrm>
          <a:prstGeom prst="rect">
            <a:avLst/>
          </a:prstGeom>
          <a:noFill/>
        </p:spPr>
        <p:txBody>
          <a:bodyPr wrap="square">
            <a:spAutoFit/>
          </a:bodyPr>
          <a:lstStyle/>
          <a:p>
            <a:r>
              <a:rPr lang="en-US" altLang="zh-CN" sz="1600" dirty="0">
                <a:latin typeface="Arial" panose="020B0604020202020204" pitchFamily="34" charset="0"/>
                <a:cs typeface="Arial" panose="020B0604020202020204" pitchFamily="34" charset="0"/>
              </a:rPr>
              <a:t>Particle: mu-     Energy: 10 GeV</a:t>
            </a:r>
          </a:p>
          <a:p>
            <a:r>
              <a:rPr lang="en-US" altLang="zh-CN" sz="1600" dirty="0">
                <a:latin typeface="Arial" panose="020B0604020202020204" pitchFamily="34" charset="0"/>
                <a:cs typeface="Arial" panose="020B0604020202020204" pitchFamily="34" charset="0"/>
              </a:rPr>
              <a:t>Total track num: 50000</a:t>
            </a:r>
          </a:p>
          <a:p>
            <a:r>
              <a:rPr lang="en-US" altLang="zh-CN" sz="1600" dirty="0">
                <a:latin typeface="Arial" panose="020B0604020202020204" pitchFamily="34" charset="0"/>
                <a:cs typeface="Arial" panose="020B0604020202020204" pitchFamily="34" charset="0"/>
              </a:rPr>
              <a:t>Number of tracks per event: 10/50/100/500/1000</a:t>
            </a:r>
          </a:p>
          <a:p>
            <a:endParaRPr lang="en-US" altLang="zh-CN" sz="1600" dirty="0">
              <a:latin typeface="Arial" panose="020B0604020202020204" pitchFamily="34" charset="0"/>
              <a:cs typeface="Arial" panose="020B0604020202020204" pitchFamily="34" charset="0"/>
            </a:endParaRPr>
          </a:p>
          <a:p>
            <a:r>
              <a:rPr lang="en-US" altLang="zh-CN" sz="1600" dirty="0">
                <a:latin typeface="Arial" panose="020B0604020202020204" pitchFamily="34" charset="0"/>
                <a:cs typeface="Arial" panose="020B0604020202020204" pitchFamily="34" charset="0"/>
              </a:rPr>
              <a:t>Conclusion:</a:t>
            </a:r>
          </a:p>
          <a:p>
            <a:pPr marL="285750" indent="-285750">
              <a:buFont typeface="Arial" panose="020B0604020202020204" pitchFamily="34" charset="0"/>
              <a:buChar char="•"/>
            </a:pPr>
            <a:r>
              <a:rPr lang="en-US" altLang="zh-CN" sz="1600">
                <a:latin typeface="Arial" panose="020B0604020202020204" pitchFamily="34" charset="0"/>
                <a:cs typeface="Arial" panose="020B0604020202020204" pitchFamily="34" charset="0"/>
              </a:rPr>
              <a:t>The </a:t>
            </a:r>
            <a:r>
              <a:rPr lang="en-US" altLang="zh-CN" sz="1600" dirty="0">
                <a:solidFill>
                  <a:srgbClr val="577957"/>
                </a:solidFill>
                <a:latin typeface="Arial" panose="020B0604020202020204" pitchFamily="34" charset="0"/>
                <a:cs typeface="Arial" panose="020B0604020202020204" pitchFamily="34" charset="0"/>
              </a:rPr>
              <a:t>Seed Formation </a:t>
            </a:r>
            <a:r>
              <a:rPr lang="en-US" altLang="zh-CN" sz="1600" dirty="0">
                <a:latin typeface="Arial" panose="020B0604020202020204" pitchFamily="34" charset="0"/>
                <a:cs typeface="Arial" panose="020B0604020202020204" pitchFamily="34" charset="0"/>
              </a:rPr>
              <a:t>algorithm may combine two triplets with different particle id into a Seed. And the marked particle id of that is defined as the mode of the particle id of all </a:t>
            </a:r>
            <a:r>
              <a:rPr lang="en-US" altLang="zh-CN" sz="1600" dirty="0">
                <a:solidFill>
                  <a:srgbClr val="7030A0"/>
                </a:solidFill>
                <a:latin typeface="Arial" panose="020B0604020202020204" pitchFamily="34" charset="0"/>
                <a:cs typeface="Arial" panose="020B0604020202020204" pitchFamily="34" charset="0"/>
              </a:rPr>
              <a:t>space-points</a:t>
            </a:r>
            <a:r>
              <a:rPr lang="en-US" altLang="zh-CN" sz="1600" dirty="0">
                <a:latin typeface="Arial" panose="020B0604020202020204" pitchFamily="34" charset="0"/>
                <a:cs typeface="Arial" panose="020B0604020202020204" pitchFamily="34" charset="0"/>
              </a:rPr>
              <a:t>, which causes the absence of the proper particle id.</a:t>
            </a:r>
          </a:p>
        </p:txBody>
      </p:sp>
      <p:sp>
        <p:nvSpPr>
          <p:cNvPr id="10" name="椭圆 9"/>
          <p:cNvSpPr/>
          <p:nvPr/>
        </p:nvSpPr>
        <p:spPr>
          <a:xfrm>
            <a:off x="173051" y="110056"/>
            <a:ext cx="527950" cy="52795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773-CAI978" panose="020B0402020204020303" pitchFamily="34" charset="0"/>
                <a:ea typeface="方正黑体简体" panose="02010601030101010101" pitchFamily="2" charset="-122"/>
              </a:rPr>
              <a:t>5</a:t>
            </a:r>
            <a:endParaRPr lang="zh-CN" altLang="en-US" sz="2400" dirty="0">
              <a:latin typeface="773-CAI978" panose="020B0402020204020303" pitchFamily="34" charset="0"/>
              <a:ea typeface="方正黑体简体" panose="02010601030101010101" pitchFamily="2" charset="-122"/>
            </a:endParaRPr>
          </a:p>
        </p:txBody>
      </p:sp>
      <p:sp>
        <p:nvSpPr>
          <p:cNvPr id="13" name="矩形 12"/>
          <p:cNvSpPr/>
          <p:nvPr/>
        </p:nvSpPr>
        <p:spPr>
          <a:xfrm>
            <a:off x="874043" y="195486"/>
            <a:ext cx="1590372" cy="369332"/>
          </a:xfrm>
          <a:prstGeom prst="rect">
            <a:avLst/>
          </a:prstGeom>
        </p:spPr>
        <p:txBody>
          <a:bodyPr wrap="none">
            <a:spAutoFit/>
          </a:bodyPr>
          <a:lstStyle/>
          <a:p>
            <a:r>
              <a:rPr lang="en-US" altLang="zh-CN" dirty="0">
                <a:solidFill>
                  <a:schemeClr val="accent1"/>
                </a:solidFill>
                <a:latin typeface="+mn-ea"/>
              </a:rPr>
              <a:t>Performance</a:t>
            </a:r>
          </a:p>
        </p:txBody>
      </p:sp>
      <p:sp>
        <p:nvSpPr>
          <p:cNvPr id="7" name="文本框 6"/>
          <p:cNvSpPr txBox="1"/>
          <p:nvPr/>
        </p:nvSpPr>
        <p:spPr>
          <a:xfrm>
            <a:off x="3563888" y="189365"/>
            <a:ext cx="4752528" cy="369332"/>
          </a:xfrm>
          <a:prstGeom prst="rect">
            <a:avLst/>
          </a:prstGeom>
          <a:noFill/>
        </p:spPr>
        <p:txBody>
          <a:bodyPr wrap="square">
            <a:spAutoFit/>
          </a:bodyPr>
          <a:lstStyle/>
          <a:p>
            <a:r>
              <a:rPr lang="en-US" altLang="zh-CN" sz="1800" b="1" i="0" dirty="0">
                <a:solidFill>
                  <a:srgbClr val="0070C0"/>
                </a:solidFill>
                <a:effectLst/>
                <a:latin typeface="等线" panose="02010600030101010101" pitchFamily="2" charset="-122"/>
                <a:ea typeface="等线" panose="02010600030101010101" pitchFamily="2" charset="-122"/>
                <a:cs typeface="Times New Roman" panose="02020603050405020304" pitchFamily="18" charset="0"/>
              </a:rPr>
              <a:t>Seeding efficiency versus </a:t>
            </a:r>
            <a:r>
              <a:rPr lang="en-US" altLang="zh-CN" sz="1800" b="1" i="0" dirty="0">
                <a:solidFill>
                  <a:srgbClr val="7030A0"/>
                </a:solidFill>
                <a:effectLst/>
                <a:latin typeface="等线" panose="02010600030101010101" pitchFamily="2" charset="-122"/>
                <a:ea typeface="等线" panose="02010600030101010101" pitchFamily="2" charset="-122"/>
                <a:cs typeface="Times New Roman" panose="02020603050405020304" pitchFamily="18" charset="0"/>
              </a:rPr>
              <a:t># of track / event</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99792" y="63734"/>
            <a:ext cx="4982326" cy="2989396"/>
          </a:xfrm>
          <a:prstGeom prst="rect">
            <a:avLst/>
          </a:prstGeom>
        </p:spPr>
      </p:pic>
      <p:sp>
        <p:nvSpPr>
          <p:cNvPr id="17" name="灯片编号占位符 2"/>
          <p:cNvSpPr txBox="1"/>
          <p:nvPr/>
        </p:nvSpPr>
        <p:spPr>
          <a:xfrm>
            <a:off x="8661470" y="30376"/>
            <a:ext cx="432048" cy="235847"/>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FB01F39-3AB9-4E3F-9AE8-8ECED466B5B6}" type="slidenum">
              <a:rPr lang="zh-CN" altLang="en-US" sz="1400" smtClean="0">
                <a:latin typeface="Times New Roman" panose="02020603050405020304" pitchFamily="18" charset="0"/>
                <a:ea typeface="楷体" panose="02010609060101010101" pitchFamily="49" charset="-122"/>
                <a:cs typeface="Times New Roman" panose="02020603050405020304" pitchFamily="18" charset="0"/>
              </a:rPr>
              <a:t>22</a:t>
            </a:fld>
            <a:endParaRPr lang="zh-CN" altLang="en-US" sz="1400" dirty="0">
              <a:latin typeface="Times New Roman" panose="02020603050405020304" pitchFamily="18" charset="0"/>
              <a:ea typeface="楷体" panose="02010609060101010101" pitchFamily="49" charset="-122"/>
              <a:cs typeface="Times New Roman" panose="02020603050405020304" pitchFamily="18" charset="0"/>
            </a:endParaRPr>
          </a:p>
        </p:txBody>
      </p:sp>
      <p:sp>
        <p:nvSpPr>
          <p:cNvPr id="10" name="文本框 9"/>
          <p:cNvSpPr txBox="1"/>
          <p:nvPr/>
        </p:nvSpPr>
        <p:spPr>
          <a:xfrm>
            <a:off x="35496" y="2940563"/>
            <a:ext cx="8928992" cy="2092881"/>
          </a:xfrm>
          <a:prstGeom prst="rect">
            <a:avLst/>
          </a:prstGeom>
          <a:noFill/>
        </p:spPr>
        <p:txBody>
          <a:bodyPr wrap="square">
            <a:spAutoFit/>
          </a:bodyPr>
          <a:lstStyle/>
          <a:p>
            <a:r>
              <a:rPr lang="en-US" altLang="zh-CN" sz="1600" dirty="0">
                <a:solidFill>
                  <a:srgbClr val="1E70B1"/>
                </a:solidFill>
                <a:latin typeface="Arial" panose="020B0604020202020204" pitchFamily="34" charset="0"/>
                <a:cs typeface="Arial" panose="020B0604020202020204" pitchFamily="34" charset="0"/>
              </a:rPr>
              <a:t>Computing evaluation of TRACCC seeding </a:t>
            </a:r>
            <a:endParaRPr lang="en-US" altLang="zh-CN" sz="1400" dirty="0">
              <a:latin typeface="Arial" panose="020B0604020202020204" pitchFamily="34" charset="0"/>
              <a:cs typeface="Arial" panose="020B0604020202020204" pitchFamily="34" charset="0"/>
            </a:endParaRPr>
          </a:p>
          <a:p>
            <a:r>
              <a:rPr lang="en-US" altLang="zh-CN" sz="1400" dirty="0">
                <a:latin typeface="Arial" panose="020B0604020202020204" pitchFamily="34" charset="0"/>
                <a:cs typeface="Arial" panose="020B0604020202020204" pitchFamily="34" charset="0"/>
              </a:rPr>
              <a:t>Particle: mu-     Energy: 10 GeV</a:t>
            </a:r>
          </a:p>
          <a:p>
            <a:r>
              <a:rPr lang="en-US" altLang="zh-CN" sz="1400" dirty="0">
                <a:latin typeface="Arial" panose="020B0604020202020204" pitchFamily="34" charset="0"/>
                <a:cs typeface="Arial" panose="020B0604020202020204" pitchFamily="34" charset="0"/>
              </a:rPr>
              <a:t>Run TRACCC in heterogeneous device:</a:t>
            </a:r>
          </a:p>
          <a:p>
            <a:pPr marL="285750" indent="-285750">
              <a:buFont typeface="Arial" panose="020B0604020202020204" pitchFamily="34" charset="0"/>
              <a:buChar char="•"/>
            </a:pPr>
            <a:r>
              <a:rPr lang="en-US" altLang="zh-CN" sz="1400" dirty="0">
                <a:latin typeface="Arial" panose="020B0604020202020204" pitchFamily="34" charset="0"/>
                <a:cs typeface="Arial" panose="020B0604020202020204" pitchFamily="34" charset="0"/>
              </a:rPr>
              <a:t>CPU: </a:t>
            </a:r>
            <a:r>
              <a:rPr lang="pt-BR" altLang="zh-CN" sz="1400" dirty="0">
                <a:latin typeface="Arial" panose="020B0604020202020204" pitchFamily="34" charset="0"/>
                <a:cs typeface="Arial" panose="020B0604020202020204" pitchFamily="34" charset="0"/>
              </a:rPr>
              <a:t>Intel(R) Xeon(R) Silver 4214 CPU @ 2.20GHz</a:t>
            </a:r>
          </a:p>
          <a:p>
            <a:pPr marL="285750" indent="-285750">
              <a:buFont typeface="Arial" panose="020B0604020202020204" pitchFamily="34" charset="0"/>
              <a:buChar char="•"/>
            </a:pPr>
            <a:r>
              <a:rPr lang="pt-BR" altLang="zh-CN" sz="1400" dirty="0">
                <a:latin typeface="Arial" panose="020B0604020202020204" pitchFamily="34" charset="0"/>
                <a:cs typeface="Arial" panose="020B0604020202020204" pitchFamily="34" charset="0"/>
              </a:rPr>
              <a:t>GPU: NVIDIA Corporation TU102GL [Quadro RTX 8000]</a:t>
            </a:r>
          </a:p>
          <a:p>
            <a:pPr marL="285750" indent="-285750">
              <a:buFont typeface="Arial" panose="020B0604020202020204" pitchFamily="34" charset="0"/>
              <a:buChar char="•"/>
            </a:pPr>
            <a:endParaRPr lang="pt-BR" altLang="zh-CN" sz="1400" dirty="0">
              <a:latin typeface="Arial" panose="020B0604020202020204" pitchFamily="34" charset="0"/>
              <a:cs typeface="Arial" panose="020B0604020202020204" pitchFamily="34" charset="0"/>
            </a:endParaRPr>
          </a:p>
          <a:p>
            <a:r>
              <a:rPr lang="en-US" altLang="zh-CN" sz="1600" dirty="0">
                <a:solidFill>
                  <a:srgbClr val="1E70B1"/>
                </a:solidFill>
                <a:latin typeface="Arial" panose="020B0604020202020204" pitchFamily="34" charset="0"/>
                <a:cs typeface="Arial" panose="020B0604020202020204" pitchFamily="34" charset="0"/>
              </a:rPr>
              <a:t>We tested the computing efficiency on CPU&amp;GPU with only single CPU thread</a:t>
            </a:r>
          </a:p>
          <a:p>
            <a:pPr marL="285750" indent="-285750">
              <a:buFont typeface="Arial" panose="020B0604020202020204" pitchFamily="34" charset="0"/>
              <a:buChar char="•"/>
            </a:pPr>
            <a:r>
              <a:rPr lang="en-US" altLang="zh-CN" sz="1400" dirty="0">
                <a:latin typeface="Arial" panose="020B0604020202020204" pitchFamily="34" charset="0"/>
                <a:cs typeface="Arial" panose="020B0604020202020204" pitchFamily="34" charset="0"/>
              </a:rPr>
              <a:t>Even in this circumstances, we can beat a single CPU with a single “workstation” GPU at 100 tracks’ event.</a:t>
            </a:r>
          </a:p>
          <a:p>
            <a:pPr marL="285750" indent="-285750">
              <a:buFont typeface="Arial" panose="020B0604020202020204" pitchFamily="34" charset="0"/>
              <a:buChar char="•"/>
            </a:pPr>
            <a:r>
              <a:rPr lang="en-US" altLang="zh-CN" sz="1400" dirty="0">
                <a:latin typeface="Arial" panose="020B0604020202020204" pitchFamily="34" charset="0"/>
                <a:cs typeface="Arial" panose="020B0604020202020204" pitchFamily="34" charset="0"/>
              </a:rPr>
              <a:t>With multiple CPU cores in use, GPU can only “win” at large pipe-up case.</a:t>
            </a:r>
            <a:endParaRPr lang="pt-BR" altLang="zh-CN" sz="1400" dirty="0">
              <a:latin typeface="Arial" panose="020B0604020202020204" pitchFamily="34" charset="0"/>
              <a:cs typeface="Arial" panose="020B0604020202020204" pitchFamily="34" charset="0"/>
            </a:endParaRPr>
          </a:p>
        </p:txBody>
      </p:sp>
      <p:sp>
        <p:nvSpPr>
          <p:cNvPr id="7" name="椭圆 6"/>
          <p:cNvSpPr/>
          <p:nvPr/>
        </p:nvSpPr>
        <p:spPr>
          <a:xfrm>
            <a:off x="126592" y="110056"/>
            <a:ext cx="527950" cy="52795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773-CAI978" panose="020B0402020204020303" pitchFamily="34" charset="0"/>
                <a:ea typeface="方正黑体简体" panose="02010601030101010101" pitchFamily="2" charset="-122"/>
              </a:rPr>
              <a:t>5</a:t>
            </a:r>
            <a:endParaRPr lang="zh-CN" altLang="en-US" sz="2400" dirty="0">
              <a:latin typeface="773-CAI978" panose="020B0402020204020303" pitchFamily="34" charset="0"/>
              <a:ea typeface="方正黑体简体" panose="02010601030101010101" pitchFamily="2" charset="-122"/>
            </a:endParaRPr>
          </a:p>
        </p:txBody>
      </p:sp>
      <p:sp>
        <p:nvSpPr>
          <p:cNvPr id="8" name="矩形 7"/>
          <p:cNvSpPr/>
          <p:nvPr/>
        </p:nvSpPr>
        <p:spPr>
          <a:xfrm>
            <a:off x="827584" y="195486"/>
            <a:ext cx="1590372" cy="369332"/>
          </a:xfrm>
          <a:prstGeom prst="rect">
            <a:avLst/>
          </a:prstGeom>
        </p:spPr>
        <p:txBody>
          <a:bodyPr wrap="none">
            <a:spAutoFit/>
          </a:bodyPr>
          <a:lstStyle/>
          <a:p>
            <a:r>
              <a:rPr lang="en-US" altLang="zh-CN" dirty="0">
                <a:solidFill>
                  <a:schemeClr val="accent1"/>
                </a:solidFill>
                <a:latin typeface="+mn-ea"/>
              </a:rPr>
              <a:t>Performance</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rot="16200000" flipV="1">
            <a:off x="-1573907" y="1573907"/>
            <a:ext cx="5143501" cy="1995687"/>
            <a:chOff x="0" y="3147814"/>
            <a:chExt cx="9144000" cy="1995687"/>
          </a:xfrm>
        </p:grpSpPr>
        <p:sp>
          <p:nvSpPr>
            <p:cNvPr id="19" name="直角三角形 18"/>
            <p:cNvSpPr/>
            <p:nvPr/>
          </p:nvSpPr>
          <p:spPr>
            <a:xfrm flipH="1">
              <a:off x="3351099" y="3147815"/>
              <a:ext cx="5792901" cy="1995686"/>
            </a:xfrm>
            <a:prstGeom prst="rtTriangle">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cs typeface="+mn-ea"/>
              </a:endParaRPr>
            </a:p>
          </p:txBody>
        </p:sp>
        <p:sp>
          <p:nvSpPr>
            <p:cNvPr id="23" name="直角三角形 22"/>
            <p:cNvSpPr/>
            <p:nvPr/>
          </p:nvSpPr>
          <p:spPr>
            <a:xfrm>
              <a:off x="0" y="3147814"/>
              <a:ext cx="5792901" cy="1995686"/>
            </a:xfrm>
            <a:prstGeom prst="rtTriangle">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cs typeface="+mn-ea"/>
              </a:endParaRPr>
            </a:p>
          </p:txBody>
        </p:sp>
      </p:grpSp>
      <p:sp>
        <p:nvSpPr>
          <p:cNvPr id="63" name="TextBox 23"/>
          <p:cNvSpPr txBox="1"/>
          <p:nvPr/>
        </p:nvSpPr>
        <p:spPr>
          <a:xfrm>
            <a:off x="558652" y="2227612"/>
            <a:ext cx="2874069" cy="527951"/>
          </a:xfrm>
          <a:prstGeom prst="rect">
            <a:avLst/>
          </a:prstGeom>
          <a:noFill/>
        </p:spPr>
        <p:txBody>
          <a:bodyPr wrap="square">
            <a:noAutofit/>
          </a:bodyPr>
          <a:lstStyle/>
          <a:p>
            <a:pPr algn="ctr"/>
            <a:r>
              <a:rPr lang="en-US" altLang="zh-CN" sz="2800" b="1" dirty="0">
                <a:solidFill>
                  <a:schemeClr val="tx1">
                    <a:lumMod val="65000"/>
                    <a:lumOff val="35000"/>
                  </a:schemeClr>
                </a:solidFill>
                <a:latin typeface="Times New Roman" panose="02020603050405020304" pitchFamily="18" charset="0"/>
                <a:cs typeface="Times New Roman" panose="02020603050405020304" pitchFamily="18" charset="0"/>
              </a:rPr>
              <a:t>Outline</a:t>
            </a:r>
          </a:p>
        </p:txBody>
      </p:sp>
      <p:sp>
        <p:nvSpPr>
          <p:cNvPr id="29" name="椭圆 28"/>
          <p:cNvSpPr/>
          <p:nvPr/>
        </p:nvSpPr>
        <p:spPr>
          <a:xfrm>
            <a:off x="3075346" y="535984"/>
            <a:ext cx="527950" cy="527950"/>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773-CAI978" panose="020B0402020204020303" pitchFamily="34" charset="0"/>
                <a:ea typeface="方正黑体简体" panose="02010601030101010101" pitchFamily="2" charset="-122"/>
              </a:rPr>
              <a:t>1</a:t>
            </a:r>
            <a:endParaRPr lang="zh-CN" altLang="en-US" sz="2400" dirty="0">
              <a:latin typeface="773-CAI978" panose="020B0402020204020303" pitchFamily="34" charset="0"/>
              <a:ea typeface="方正黑体简体" panose="02010601030101010101" pitchFamily="2" charset="-122"/>
            </a:endParaRPr>
          </a:p>
        </p:txBody>
      </p:sp>
      <p:sp>
        <p:nvSpPr>
          <p:cNvPr id="30" name="矩形 29"/>
          <p:cNvSpPr/>
          <p:nvPr/>
        </p:nvSpPr>
        <p:spPr>
          <a:xfrm>
            <a:off x="3776338" y="621414"/>
            <a:ext cx="1556773" cy="369332"/>
          </a:xfrm>
          <a:prstGeom prst="rect">
            <a:avLst/>
          </a:prstGeom>
        </p:spPr>
        <p:txBody>
          <a:bodyPr wrap="none">
            <a:spAutoFit/>
          </a:bodyPr>
          <a:lstStyle/>
          <a:p>
            <a:r>
              <a:rPr lang="en-US" altLang="zh-CN" dirty="0">
                <a:solidFill>
                  <a:schemeClr val="bg1">
                    <a:lumMod val="85000"/>
                  </a:schemeClr>
                </a:solidFill>
                <a:latin typeface="+mn-ea"/>
              </a:rPr>
              <a:t>Introduction</a:t>
            </a:r>
          </a:p>
        </p:txBody>
      </p:sp>
      <p:sp>
        <p:nvSpPr>
          <p:cNvPr id="33" name="椭圆 32"/>
          <p:cNvSpPr/>
          <p:nvPr/>
        </p:nvSpPr>
        <p:spPr>
          <a:xfrm>
            <a:off x="3075346" y="1262184"/>
            <a:ext cx="527950" cy="527950"/>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773-CAI978" panose="020B0402020204020303" pitchFamily="34" charset="0"/>
                <a:ea typeface="方正黑体简体" panose="02010601030101010101" pitchFamily="2" charset="-122"/>
              </a:rPr>
              <a:t>2</a:t>
            </a:r>
            <a:endParaRPr lang="zh-CN" altLang="en-US" sz="2400" dirty="0">
              <a:latin typeface="773-CAI978" panose="020B0402020204020303" pitchFamily="34" charset="0"/>
              <a:ea typeface="方正黑体简体" panose="02010601030101010101" pitchFamily="2" charset="-122"/>
            </a:endParaRPr>
          </a:p>
        </p:txBody>
      </p:sp>
      <p:sp>
        <p:nvSpPr>
          <p:cNvPr id="34" name="矩形 33"/>
          <p:cNvSpPr/>
          <p:nvPr/>
        </p:nvSpPr>
        <p:spPr>
          <a:xfrm>
            <a:off x="3779912" y="1347614"/>
            <a:ext cx="4218847" cy="369332"/>
          </a:xfrm>
          <a:prstGeom prst="rect">
            <a:avLst/>
          </a:prstGeom>
        </p:spPr>
        <p:txBody>
          <a:bodyPr wrap="none">
            <a:spAutoFit/>
          </a:bodyPr>
          <a:lstStyle/>
          <a:p>
            <a:r>
              <a:rPr lang="en-US" altLang="zh-CN" dirty="0">
                <a:solidFill>
                  <a:schemeClr val="bg1">
                    <a:lumMod val="85000"/>
                  </a:schemeClr>
                </a:solidFill>
                <a:latin typeface="+mn-ea"/>
              </a:rPr>
              <a:t>Integration of TRACCC with CEPCSW</a:t>
            </a:r>
          </a:p>
        </p:txBody>
      </p:sp>
      <p:sp>
        <p:nvSpPr>
          <p:cNvPr id="20" name="灯片编号占位符 2"/>
          <p:cNvSpPr txBox="1"/>
          <p:nvPr/>
        </p:nvSpPr>
        <p:spPr>
          <a:xfrm>
            <a:off x="8661470" y="30376"/>
            <a:ext cx="432048" cy="235847"/>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FB01F39-3AB9-4E3F-9AE8-8ECED466B5B6}" type="slidenum">
              <a:rPr lang="zh-CN" altLang="en-US" sz="1400" smtClean="0">
                <a:latin typeface="Times New Roman" panose="02020603050405020304" pitchFamily="18" charset="0"/>
                <a:ea typeface="楷体" panose="02010609060101010101" pitchFamily="49" charset="-122"/>
                <a:cs typeface="Times New Roman" panose="02020603050405020304" pitchFamily="18" charset="0"/>
              </a:rPr>
              <a:t>23</a:t>
            </a:fld>
            <a:endParaRPr lang="zh-CN" altLang="en-US" sz="1400" dirty="0">
              <a:latin typeface="Times New Roman" panose="02020603050405020304" pitchFamily="18" charset="0"/>
              <a:ea typeface="楷体" panose="02010609060101010101" pitchFamily="49" charset="-122"/>
              <a:cs typeface="Times New Roman" panose="02020603050405020304" pitchFamily="18" charset="0"/>
            </a:endParaRPr>
          </a:p>
        </p:txBody>
      </p:sp>
      <p:sp>
        <p:nvSpPr>
          <p:cNvPr id="16" name="椭圆 15"/>
          <p:cNvSpPr/>
          <p:nvPr/>
        </p:nvSpPr>
        <p:spPr>
          <a:xfrm>
            <a:off x="3075346" y="3384699"/>
            <a:ext cx="527950" cy="527950"/>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773-CAI978" panose="020B0402020204020303" pitchFamily="34" charset="0"/>
                <a:ea typeface="方正黑体简体" panose="02010601030101010101" pitchFamily="2" charset="-122"/>
              </a:rPr>
              <a:t>5</a:t>
            </a:r>
            <a:endParaRPr lang="zh-CN" altLang="en-US" sz="2400" dirty="0">
              <a:latin typeface="773-CAI978" panose="020B0402020204020303" pitchFamily="34" charset="0"/>
              <a:ea typeface="方正黑体简体" panose="02010601030101010101" pitchFamily="2" charset="-122"/>
            </a:endParaRPr>
          </a:p>
        </p:txBody>
      </p:sp>
      <p:sp>
        <p:nvSpPr>
          <p:cNvPr id="17" name="矩形 16"/>
          <p:cNvSpPr/>
          <p:nvPr/>
        </p:nvSpPr>
        <p:spPr>
          <a:xfrm>
            <a:off x="3776338" y="3470129"/>
            <a:ext cx="1590372" cy="369332"/>
          </a:xfrm>
          <a:prstGeom prst="rect">
            <a:avLst/>
          </a:prstGeom>
        </p:spPr>
        <p:txBody>
          <a:bodyPr wrap="none">
            <a:spAutoFit/>
          </a:bodyPr>
          <a:lstStyle/>
          <a:p>
            <a:r>
              <a:rPr lang="en-US" altLang="zh-CN" dirty="0">
                <a:solidFill>
                  <a:schemeClr val="bg1">
                    <a:lumMod val="85000"/>
                  </a:schemeClr>
                </a:solidFill>
                <a:latin typeface="+mn-ea"/>
              </a:rPr>
              <a:t>Performance</a:t>
            </a:r>
          </a:p>
        </p:txBody>
      </p:sp>
      <p:sp>
        <p:nvSpPr>
          <p:cNvPr id="22" name="椭圆 21"/>
          <p:cNvSpPr/>
          <p:nvPr/>
        </p:nvSpPr>
        <p:spPr>
          <a:xfrm>
            <a:off x="3075346" y="1961859"/>
            <a:ext cx="527950" cy="527950"/>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773-CAI978" panose="020B0402020204020303" pitchFamily="34" charset="0"/>
                <a:ea typeface="方正黑体简体" panose="02010601030101010101" pitchFamily="2" charset="-122"/>
              </a:rPr>
              <a:t>3</a:t>
            </a:r>
            <a:endParaRPr lang="zh-CN" altLang="en-US" sz="2400" dirty="0">
              <a:latin typeface="773-CAI978" panose="020B0402020204020303" pitchFamily="34" charset="0"/>
              <a:ea typeface="方正黑体简体" panose="02010601030101010101" pitchFamily="2" charset="-122"/>
            </a:endParaRPr>
          </a:p>
        </p:txBody>
      </p:sp>
      <p:sp>
        <p:nvSpPr>
          <p:cNvPr id="24" name="矩形 23"/>
          <p:cNvSpPr/>
          <p:nvPr/>
        </p:nvSpPr>
        <p:spPr>
          <a:xfrm>
            <a:off x="3776338" y="2047289"/>
            <a:ext cx="2225674" cy="369332"/>
          </a:xfrm>
          <a:prstGeom prst="rect">
            <a:avLst/>
          </a:prstGeom>
        </p:spPr>
        <p:txBody>
          <a:bodyPr wrap="none">
            <a:spAutoFit/>
          </a:bodyPr>
          <a:lstStyle/>
          <a:p>
            <a:r>
              <a:rPr lang="en-US" altLang="zh-CN" dirty="0">
                <a:solidFill>
                  <a:schemeClr val="bg1">
                    <a:lumMod val="85000"/>
                  </a:schemeClr>
                </a:solidFill>
                <a:latin typeface="+mn-ea"/>
              </a:rPr>
              <a:t>Geometry &amp; EDM</a:t>
            </a:r>
          </a:p>
        </p:txBody>
      </p:sp>
      <p:sp>
        <p:nvSpPr>
          <p:cNvPr id="25" name="椭圆 24"/>
          <p:cNvSpPr/>
          <p:nvPr/>
        </p:nvSpPr>
        <p:spPr>
          <a:xfrm>
            <a:off x="3075346" y="2673279"/>
            <a:ext cx="527950" cy="527950"/>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773-CAI978" panose="020B0402020204020303" pitchFamily="34" charset="0"/>
                <a:ea typeface="方正黑体简体" panose="02010601030101010101" pitchFamily="2" charset="-122"/>
              </a:rPr>
              <a:t>4</a:t>
            </a:r>
            <a:endParaRPr lang="zh-CN" altLang="en-US" sz="2400" dirty="0">
              <a:latin typeface="773-CAI978" panose="020B0402020204020303" pitchFamily="34" charset="0"/>
              <a:ea typeface="方正黑体简体" panose="02010601030101010101" pitchFamily="2" charset="-122"/>
            </a:endParaRPr>
          </a:p>
        </p:txBody>
      </p:sp>
      <p:sp>
        <p:nvSpPr>
          <p:cNvPr id="26" name="矩形 25"/>
          <p:cNvSpPr/>
          <p:nvPr/>
        </p:nvSpPr>
        <p:spPr>
          <a:xfrm>
            <a:off x="3776338" y="2758709"/>
            <a:ext cx="3623108" cy="369332"/>
          </a:xfrm>
          <a:prstGeom prst="rect">
            <a:avLst/>
          </a:prstGeom>
        </p:spPr>
        <p:txBody>
          <a:bodyPr wrap="none">
            <a:spAutoFit/>
          </a:bodyPr>
          <a:lstStyle/>
          <a:p>
            <a:r>
              <a:rPr lang="en-US" altLang="zh-CN" dirty="0">
                <a:solidFill>
                  <a:schemeClr val="bg1">
                    <a:lumMod val="85000"/>
                  </a:schemeClr>
                </a:solidFill>
                <a:latin typeface="+mn-ea"/>
              </a:rPr>
              <a:t>Extension of seeding algorithm</a:t>
            </a:r>
          </a:p>
        </p:txBody>
      </p:sp>
      <p:sp>
        <p:nvSpPr>
          <p:cNvPr id="27" name="椭圆 26"/>
          <p:cNvSpPr/>
          <p:nvPr/>
        </p:nvSpPr>
        <p:spPr>
          <a:xfrm>
            <a:off x="3054164" y="4060024"/>
            <a:ext cx="527950" cy="52795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773-CAI978" panose="020B0402020204020303" pitchFamily="34" charset="0"/>
                <a:ea typeface="方正黑体简体" panose="02010601030101010101" pitchFamily="2" charset="-122"/>
              </a:rPr>
              <a:t>6</a:t>
            </a:r>
            <a:endParaRPr lang="zh-CN" altLang="en-US" sz="2400" dirty="0">
              <a:latin typeface="773-CAI978" panose="020B0402020204020303" pitchFamily="34" charset="0"/>
              <a:ea typeface="方正黑体简体" panose="02010601030101010101" pitchFamily="2" charset="-122"/>
            </a:endParaRPr>
          </a:p>
        </p:txBody>
      </p:sp>
      <p:sp>
        <p:nvSpPr>
          <p:cNvPr id="28" name="矩形 27"/>
          <p:cNvSpPr/>
          <p:nvPr/>
        </p:nvSpPr>
        <p:spPr>
          <a:xfrm>
            <a:off x="3755156" y="4145454"/>
            <a:ext cx="2052550" cy="369332"/>
          </a:xfrm>
          <a:prstGeom prst="rect">
            <a:avLst/>
          </a:prstGeom>
        </p:spPr>
        <p:txBody>
          <a:bodyPr wrap="none">
            <a:spAutoFit/>
          </a:bodyPr>
          <a:lstStyle/>
          <a:p>
            <a:r>
              <a:rPr lang="en-US" altLang="zh-CN" dirty="0">
                <a:solidFill>
                  <a:schemeClr val="accent1"/>
                </a:solidFill>
                <a:latin typeface="+mn-ea"/>
              </a:rPr>
              <a:t>Summary &amp; Plan</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灯片编号占位符 2"/>
          <p:cNvSpPr txBox="1"/>
          <p:nvPr/>
        </p:nvSpPr>
        <p:spPr>
          <a:xfrm>
            <a:off x="8661470" y="30376"/>
            <a:ext cx="432048" cy="235847"/>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FB01F39-3AB9-4E3F-9AE8-8ECED466B5B6}" type="slidenum">
              <a:rPr lang="zh-CN" altLang="en-US" sz="1400" smtClean="0">
                <a:latin typeface="Times New Roman" panose="02020603050405020304" pitchFamily="18" charset="0"/>
                <a:ea typeface="楷体" panose="02010609060101010101" pitchFamily="49" charset="-122"/>
                <a:cs typeface="Times New Roman" panose="02020603050405020304" pitchFamily="18" charset="0"/>
              </a:rPr>
              <a:t>24</a:t>
            </a:fld>
            <a:endParaRPr lang="zh-CN" altLang="en-US" sz="1400" dirty="0">
              <a:latin typeface="Times New Roman" panose="02020603050405020304" pitchFamily="18" charset="0"/>
              <a:ea typeface="楷体" panose="02010609060101010101" pitchFamily="49" charset="-122"/>
              <a:cs typeface="Times New Roman" panose="02020603050405020304" pitchFamily="18" charset="0"/>
            </a:endParaRPr>
          </a:p>
        </p:txBody>
      </p:sp>
      <p:sp>
        <p:nvSpPr>
          <p:cNvPr id="11" name="椭圆 10"/>
          <p:cNvSpPr/>
          <p:nvPr/>
        </p:nvSpPr>
        <p:spPr>
          <a:xfrm>
            <a:off x="72374" y="75161"/>
            <a:ext cx="527950" cy="52795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773-CAI978" panose="020B0402020204020303" pitchFamily="34" charset="0"/>
                <a:ea typeface="方正黑体简体" panose="02010601030101010101" pitchFamily="2" charset="-122"/>
              </a:rPr>
              <a:t>6</a:t>
            </a:r>
            <a:endParaRPr lang="zh-CN" altLang="en-US" sz="2400" dirty="0">
              <a:latin typeface="773-CAI978" panose="020B0402020204020303" pitchFamily="34" charset="0"/>
              <a:ea typeface="方正黑体简体" panose="02010601030101010101" pitchFamily="2" charset="-122"/>
            </a:endParaRPr>
          </a:p>
        </p:txBody>
      </p:sp>
      <p:sp>
        <p:nvSpPr>
          <p:cNvPr id="12" name="矩形 11"/>
          <p:cNvSpPr/>
          <p:nvPr/>
        </p:nvSpPr>
        <p:spPr>
          <a:xfrm>
            <a:off x="773366" y="160591"/>
            <a:ext cx="2052550" cy="369332"/>
          </a:xfrm>
          <a:prstGeom prst="rect">
            <a:avLst/>
          </a:prstGeom>
        </p:spPr>
        <p:txBody>
          <a:bodyPr wrap="none">
            <a:spAutoFit/>
          </a:bodyPr>
          <a:lstStyle/>
          <a:p>
            <a:r>
              <a:rPr lang="en-US" altLang="zh-CN" dirty="0">
                <a:solidFill>
                  <a:schemeClr val="accent1"/>
                </a:solidFill>
                <a:latin typeface="+mn-ea"/>
              </a:rPr>
              <a:t>Summary &amp; Plan</a:t>
            </a:r>
          </a:p>
        </p:txBody>
      </p:sp>
      <p:sp>
        <p:nvSpPr>
          <p:cNvPr id="6" name="文本框 5"/>
          <p:cNvSpPr txBox="1"/>
          <p:nvPr/>
        </p:nvSpPr>
        <p:spPr>
          <a:xfrm>
            <a:off x="179512" y="704815"/>
            <a:ext cx="8640960" cy="3539430"/>
          </a:xfrm>
          <a:prstGeom prst="rect">
            <a:avLst/>
          </a:prstGeom>
          <a:noFill/>
        </p:spPr>
        <p:txBody>
          <a:bodyPr wrap="square">
            <a:spAutoFit/>
          </a:bodyPr>
          <a:lstStyle/>
          <a:p>
            <a:pPr marL="342900" indent="-342900">
              <a:buFont typeface="+mj-lt"/>
              <a:buAutoNum type="arabicPeriod"/>
            </a:pPr>
            <a:r>
              <a:rPr lang="en-US" altLang="zh-CN" sz="1600" dirty="0">
                <a:latin typeface="Arial" panose="020B0604020202020204" pitchFamily="34" charset="0"/>
                <a:cs typeface="Arial" panose="020B0604020202020204" pitchFamily="34" charset="0"/>
              </a:rPr>
              <a:t>TRACCC has been applied to the CEPCSW for the </a:t>
            </a:r>
            <a:r>
              <a:rPr lang="en-US" altLang="zh-CN" sz="1600" dirty="0">
                <a:solidFill>
                  <a:srgbClr val="7030A0"/>
                </a:solidFill>
                <a:latin typeface="Arial" panose="020B0604020202020204" pitchFamily="34" charset="0"/>
                <a:cs typeface="Arial" panose="020B0604020202020204" pitchFamily="34" charset="0"/>
              </a:rPr>
              <a:t>first time</a:t>
            </a:r>
            <a:r>
              <a:rPr lang="en-US" altLang="zh-CN" sz="1600" dirty="0">
                <a:latin typeface="Arial" panose="020B0604020202020204" pitchFamily="34" charset="0"/>
                <a:cs typeface="Arial" panose="020B0604020202020204" pitchFamily="34" charset="0"/>
              </a:rPr>
              <a:t>. </a:t>
            </a:r>
          </a:p>
          <a:p>
            <a:pPr marL="742950" lvl="1" indent="-285750">
              <a:buFont typeface="Arial" panose="020B0604020202020204" pitchFamily="34" charset="0"/>
              <a:buChar char="•"/>
            </a:pPr>
            <a:r>
              <a:rPr lang="en-US" altLang="zh-CN" sz="1600" dirty="0">
                <a:latin typeface="Arial" panose="020B0604020202020204" pitchFamily="34" charset="0"/>
                <a:cs typeface="Arial" panose="020B0604020202020204" pitchFamily="34" charset="0"/>
              </a:rPr>
              <a:t>The geometry conversion can be easily done by ACTS Tools.</a:t>
            </a:r>
          </a:p>
          <a:p>
            <a:pPr marL="742950" lvl="1" indent="-285750">
              <a:buFont typeface="Arial" panose="020B0604020202020204" pitchFamily="34" charset="0"/>
              <a:buChar char="•"/>
            </a:pPr>
            <a:r>
              <a:rPr lang="en-US" altLang="zh-CN" sz="1600" dirty="0">
                <a:latin typeface="Arial" panose="020B0604020202020204" pitchFamily="34" charset="0"/>
                <a:cs typeface="Arial" panose="020B0604020202020204" pitchFamily="34" charset="0"/>
              </a:rPr>
              <a:t>The EDM conversion needs </a:t>
            </a:r>
            <a:r>
              <a:rPr lang="en-US" altLang="zh-CN" sz="1600" dirty="0">
                <a:solidFill>
                  <a:srgbClr val="7030A0"/>
                </a:solidFill>
                <a:latin typeface="Arial" panose="020B0604020202020204" pitchFamily="34" charset="0"/>
                <a:cs typeface="Arial" panose="020B0604020202020204" pitchFamily="34" charset="0"/>
              </a:rPr>
              <a:t>careful manually search </a:t>
            </a:r>
            <a:r>
              <a:rPr lang="en-US" altLang="zh-CN" sz="1600" dirty="0">
                <a:latin typeface="Arial" panose="020B0604020202020204" pitchFamily="34" charset="0"/>
                <a:cs typeface="Arial" panose="020B0604020202020204" pitchFamily="34" charset="0"/>
              </a:rPr>
              <a:t>for one-to-one correspondence</a:t>
            </a:r>
          </a:p>
          <a:p>
            <a:pPr marL="742950" lvl="1" indent="-285750">
              <a:buFont typeface="Arial" panose="020B0604020202020204" pitchFamily="34" charset="0"/>
              <a:buChar char="•"/>
            </a:pPr>
            <a:r>
              <a:rPr lang="en-US" altLang="zh-CN" sz="1600" dirty="0">
                <a:latin typeface="Arial" panose="020B0604020202020204" pitchFamily="34" charset="0"/>
                <a:cs typeface="Arial" panose="020B0604020202020204" pitchFamily="34" charset="0"/>
              </a:rPr>
              <a:t>The TRACCC’s algorithm can be extended for the special detector </a:t>
            </a:r>
          </a:p>
          <a:p>
            <a:pPr marL="742950" lvl="1" indent="-285750">
              <a:buFont typeface="Arial" panose="020B0604020202020204" pitchFamily="34" charset="0"/>
              <a:buChar char="•"/>
            </a:pPr>
            <a:endParaRPr lang="en-US" altLang="zh-CN" sz="1600" dirty="0">
              <a:latin typeface="Arial" panose="020B0604020202020204" pitchFamily="34" charset="0"/>
              <a:cs typeface="Arial" panose="020B0604020202020204" pitchFamily="34" charset="0"/>
            </a:endParaRPr>
          </a:p>
          <a:p>
            <a:pPr marL="342900" indent="-342900">
              <a:buFont typeface="+mj-lt"/>
              <a:buAutoNum type="arabicPeriod"/>
            </a:pPr>
            <a:r>
              <a:rPr lang="en-US" altLang="zh-CN" sz="1600" dirty="0">
                <a:latin typeface="Arial" panose="020B0604020202020204" pitchFamily="34" charset="0"/>
                <a:cs typeface="Arial" panose="020B0604020202020204" pitchFamily="34" charset="0"/>
              </a:rPr>
              <a:t>For the performance of TRACCC</a:t>
            </a:r>
          </a:p>
          <a:p>
            <a:pPr marL="742950" lvl="1" indent="-285750">
              <a:buFont typeface="Arial" panose="020B0604020202020204" pitchFamily="34" charset="0"/>
              <a:buChar char="•"/>
            </a:pPr>
            <a:r>
              <a:rPr lang="en-US" altLang="zh-CN" sz="1600" dirty="0">
                <a:latin typeface="Arial" panose="020B0604020202020204" pitchFamily="34" charset="0"/>
                <a:cs typeface="Arial" panose="020B0604020202020204" pitchFamily="34" charset="0"/>
              </a:rPr>
              <a:t>The </a:t>
            </a:r>
            <a:r>
              <a:rPr lang="en-US" altLang="zh-CN" sz="1600" dirty="0">
                <a:solidFill>
                  <a:srgbClr val="7030A0"/>
                </a:solidFill>
                <a:latin typeface="Arial" panose="020B0604020202020204" pitchFamily="34" charset="0"/>
                <a:cs typeface="Arial" panose="020B0604020202020204" pitchFamily="34" charset="0"/>
              </a:rPr>
              <a:t>physical performance </a:t>
            </a:r>
            <a:r>
              <a:rPr lang="en-US" altLang="zh-CN" sz="1600" dirty="0">
                <a:latin typeface="Arial" panose="020B0604020202020204" pitchFamily="34" charset="0"/>
                <a:cs typeface="Arial" panose="020B0604020202020204" pitchFamily="34" charset="0"/>
              </a:rPr>
              <a:t>of the seeding algorithm is promising</a:t>
            </a:r>
          </a:p>
          <a:p>
            <a:pPr marL="742950" lvl="1" indent="-285750">
              <a:buFont typeface="Arial" panose="020B0604020202020204" pitchFamily="34" charset="0"/>
              <a:buChar char="•"/>
            </a:pPr>
            <a:r>
              <a:rPr lang="en-US" altLang="zh-CN" sz="1600" dirty="0">
                <a:latin typeface="Arial" panose="020B0604020202020204" pitchFamily="34" charset="0"/>
                <a:cs typeface="Arial" panose="020B0604020202020204" pitchFamily="34" charset="0"/>
              </a:rPr>
              <a:t>GPU shows better </a:t>
            </a:r>
            <a:r>
              <a:rPr lang="en-US" altLang="zh-CN" sz="1600" dirty="0">
                <a:solidFill>
                  <a:srgbClr val="7030A0"/>
                </a:solidFill>
                <a:latin typeface="Arial" panose="020B0604020202020204" pitchFamily="34" charset="0"/>
                <a:cs typeface="Arial" panose="020B0604020202020204" pitchFamily="34" charset="0"/>
              </a:rPr>
              <a:t>computing performance </a:t>
            </a:r>
            <a:r>
              <a:rPr lang="en-US" altLang="zh-CN" sz="1600" dirty="0">
                <a:latin typeface="Arial" panose="020B0604020202020204" pitchFamily="34" charset="0"/>
                <a:cs typeface="Arial" panose="020B0604020202020204" pitchFamily="34" charset="0"/>
              </a:rPr>
              <a:t>than the CPU for large pile-up events</a:t>
            </a:r>
          </a:p>
          <a:p>
            <a:endParaRPr lang="en-US" altLang="zh-CN" sz="1600" dirty="0">
              <a:latin typeface="Arial" panose="020B0604020202020204" pitchFamily="34" charset="0"/>
              <a:cs typeface="Arial" panose="020B0604020202020204" pitchFamily="34" charset="0"/>
            </a:endParaRPr>
          </a:p>
          <a:p>
            <a:endParaRPr lang="en-US" altLang="zh-CN" sz="1600" dirty="0">
              <a:latin typeface="Arial" panose="020B0604020202020204" pitchFamily="34" charset="0"/>
              <a:cs typeface="Arial" panose="020B0604020202020204" pitchFamily="34" charset="0"/>
            </a:endParaRPr>
          </a:p>
          <a:p>
            <a:r>
              <a:rPr lang="en-US" altLang="zh-CN" sz="1600" dirty="0">
                <a:latin typeface="Arial" panose="020B0604020202020204" pitchFamily="34" charset="0"/>
                <a:cs typeface="Arial" panose="020B0604020202020204" pitchFamily="34" charset="0"/>
              </a:rPr>
              <a:t>Ongoing work:</a:t>
            </a:r>
          </a:p>
          <a:p>
            <a:pPr marL="342900" indent="-342900">
              <a:buFont typeface="+mj-lt"/>
              <a:buAutoNum type="arabicPeriod"/>
            </a:pPr>
            <a:r>
              <a:rPr lang="en-US" altLang="zh-CN" sz="1600" dirty="0">
                <a:latin typeface="Arial" panose="020B0604020202020204" pitchFamily="34" charset="0"/>
                <a:cs typeface="Arial" panose="020B0604020202020204" pitchFamily="34" charset="0"/>
              </a:rPr>
              <a:t>Apply </a:t>
            </a:r>
            <a:r>
              <a:rPr lang="en-US" altLang="zh-CN" sz="1600" dirty="0">
                <a:solidFill>
                  <a:srgbClr val="7030A0"/>
                </a:solidFill>
                <a:latin typeface="Arial" panose="020B0604020202020204" pitchFamily="34" charset="0"/>
                <a:cs typeface="Arial" panose="020B0604020202020204" pitchFamily="34" charset="0"/>
              </a:rPr>
              <a:t>ACTS seeding + ACTS CKF </a:t>
            </a:r>
            <a:r>
              <a:rPr lang="en-US" altLang="zh-CN" sz="1600" dirty="0">
                <a:latin typeface="Arial" panose="020B0604020202020204" pitchFamily="34" charset="0"/>
                <a:cs typeface="Arial" panose="020B0604020202020204" pitchFamily="34" charset="0"/>
              </a:rPr>
              <a:t>at</a:t>
            </a:r>
            <a:r>
              <a:rPr lang="zh-CN" altLang="en-US" sz="1600" dirty="0">
                <a:latin typeface="Arial" panose="020B0604020202020204" pitchFamily="34" charset="0"/>
                <a:cs typeface="Arial" panose="020B0604020202020204" pitchFamily="34" charset="0"/>
              </a:rPr>
              <a:t> </a:t>
            </a:r>
            <a:r>
              <a:rPr lang="en-US" altLang="zh-CN" sz="1600" dirty="0">
                <a:latin typeface="Arial" panose="020B0604020202020204" pitchFamily="34" charset="0"/>
                <a:cs typeface="Arial" panose="020B0604020202020204" pitchFamily="34" charset="0"/>
              </a:rPr>
              <a:t>silicon track (VTX+SIT+FTD) of CEPC.</a:t>
            </a:r>
          </a:p>
          <a:p>
            <a:r>
              <a:rPr lang="en-US" altLang="zh-CN" sz="1600" dirty="0">
                <a:latin typeface="Arial" panose="020B0604020202020204" pitchFamily="34" charset="0"/>
                <a:cs typeface="Arial" panose="020B0604020202020204" pitchFamily="34" charset="0"/>
              </a:rPr>
              <a:t>	Previous Report: </a:t>
            </a:r>
            <a:r>
              <a:rPr lang="en-US" altLang="zh-CN" sz="1600" dirty="0">
                <a:latin typeface="Arial" panose="020B0604020202020204" pitchFamily="34" charset="0"/>
                <a:cs typeface="Arial" panose="020B0604020202020204" pitchFamily="34" charset="0"/>
                <a:hlinkClick r:id="rId2"/>
              </a:rPr>
              <a:t>https://indico.cern.ch/event/1406633/</a:t>
            </a:r>
            <a:endParaRPr lang="en-US" altLang="zh-CN" sz="1600" dirty="0">
              <a:latin typeface="Arial" panose="020B0604020202020204" pitchFamily="34" charset="0"/>
              <a:cs typeface="Arial" panose="020B0604020202020204" pitchFamily="34" charset="0"/>
            </a:endParaRPr>
          </a:p>
          <a:p>
            <a:endParaRPr lang="en-US" altLang="zh-CN" sz="1600" dirty="0">
              <a:latin typeface="Arial" panose="020B0604020202020204" pitchFamily="34" charset="0"/>
              <a:cs typeface="Arial" panose="020B0604020202020204" pitchFamily="34" charset="0"/>
            </a:endParaRPr>
          </a:p>
        </p:txBody>
      </p:sp>
      <p:sp>
        <p:nvSpPr>
          <p:cNvPr id="8" name="文本框 7">
            <a:extLst>
              <a:ext uri="{FF2B5EF4-FFF2-40B4-BE49-F238E27FC236}">
                <a16:creationId xmlns:a16="http://schemas.microsoft.com/office/drawing/2014/main" id="{388AB5F6-6815-4214-9693-1A733414EBDB}"/>
              </a:ext>
            </a:extLst>
          </p:cNvPr>
          <p:cNvSpPr txBox="1"/>
          <p:nvPr/>
        </p:nvSpPr>
        <p:spPr>
          <a:xfrm>
            <a:off x="5868144" y="147814"/>
            <a:ext cx="1296144" cy="369332"/>
          </a:xfrm>
          <a:prstGeom prst="rect">
            <a:avLst/>
          </a:prstGeom>
          <a:noFill/>
        </p:spPr>
        <p:txBody>
          <a:bodyPr wrap="square">
            <a:spAutoFit/>
          </a:bodyPr>
          <a:lstStyle/>
          <a:p>
            <a:r>
              <a:rPr lang="en-US" altLang="zh-CN" sz="1800" b="1" i="0" dirty="0">
                <a:solidFill>
                  <a:srgbClr val="0070C0"/>
                </a:solidFill>
                <a:effectLst/>
                <a:latin typeface="等线" panose="02010600030101010101" pitchFamily="2" charset="-122"/>
                <a:ea typeface="等线" panose="02010600030101010101" pitchFamily="2" charset="-122"/>
                <a:cs typeface="Times New Roman" panose="02020603050405020304" pitchFamily="18" charset="0"/>
              </a:rPr>
              <a:t>Summary</a:t>
            </a:r>
            <a:endParaRPr lang="en-US" altLang="zh-CN" sz="1800" b="1" i="0" dirty="0">
              <a:solidFill>
                <a:srgbClr val="7030A0"/>
              </a:solidFill>
              <a:effectLst/>
              <a:latin typeface="等线" panose="02010600030101010101" pitchFamily="2" charset="-122"/>
              <a:ea typeface="等线" panose="02010600030101010101" pitchFamily="2" charset="-122"/>
              <a:cs typeface="Times New Roman" panose="02020603050405020304" pitchFamily="18" charset="0"/>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灯片编号占位符 2"/>
          <p:cNvSpPr txBox="1"/>
          <p:nvPr/>
        </p:nvSpPr>
        <p:spPr>
          <a:xfrm>
            <a:off x="8661470" y="30376"/>
            <a:ext cx="432048" cy="235847"/>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FB01F39-3AB9-4E3F-9AE8-8ECED466B5B6}" type="slidenum">
              <a:rPr lang="zh-CN" altLang="en-US" sz="1400" smtClean="0">
                <a:latin typeface="Times New Roman" panose="02020603050405020304" pitchFamily="18" charset="0"/>
                <a:ea typeface="楷体" panose="02010609060101010101" pitchFamily="49" charset="-122"/>
                <a:cs typeface="Times New Roman" panose="02020603050405020304" pitchFamily="18" charset="0"/>
              </a:rPr>
              <a:t>25</a:t>
            </a:fld>
            <a:endParaRPr lang="zh-CN" altLang="en-US" sz="1400" dirty="0">
              <a:latin typeface="Times New Roman" panose="02020603050405020304" pitchFamily="18" charset="0"/>
              <a:ea typeface="楷体" panose="02010609060101010101" pitchFamily="49" charset="-122"/>
              <a:cs typeface="Times New Roman" panose="02020603050405020304" pitchFamily="18" charset="0"/>
            </a:endParaRPr>
          </a:p>
        </p:txBody>
      </p:sp>
      <p:sp>
        <p:nvSpPr>
          <p:cNvPr id="11" name="椭圆 10"/>
          <p:cNvSpPr/>
          <p:nvPr/>
        </p:nvSpPr>
        <p:spPr>
          <a:xfrm>
            <a:off x="72374" y="75161"/>
            <a:ext cx="527950" cy="52795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773-CAI978" panose="020B0402020204020303" pitchFamily="34" charset="0"/>
                <a:ea typeface="方正黑体简体" panose="02010601030101010101" pitchFamily="2" charset="-122"/>
              </a:rPr>
              <a:t>6</a:t>
            </a:r>
            <a:endParaRPr lang="zh-CN" altLang="en-US" sz="2400" dirty="0">
              <a:latin typeface="773-CAI978" panose="020B0402020204020303" pitchFamily="34" charset="0"/>
              <a:ea typeface="方正黑体简体" panose="02010601030101010101" pitchFamily="2" charset="-122"/>
            </a:endParaRPr>
          </a:p>
        </p:txBody>
      </p:sp>
      <p:sp>
        <p:nvSpPr>
          <p:cNvPr id="12" name="矩形 11"/>
          <p:cNvSpPr/>
          <p:nvPr/>
        </p:nvSpPr>
        <p:spPr>
          <a:xfrm>
            <a:off x="773366" y="160591"/>
            <a:ext cx="2052550" cy="369332"/>
          </a:xfrm>
          <a:prstGeom prst="rect">
            <a:avLst/>
          </a:prstGeom>
        </p:spPr>
        <p:txBody>
          <a:bodyPr wrap="none">
            <a:spAutoFit/>
          </a:bodyPr>
          <a:lstStyle/>
          <a:p>
            <a:r>
              <a:rPr lang="en-US" altLang="zh-CN" dirty="0">
                <a:solidFill>
                  <a:schemeClr val="accent1"/>
                </a:solidFill>
                <a:latin typeface="+mn-ea"/>
              </a:rPr>
              <a:t>Summary &amp; Plan</a:t>
            </a:r>
          </a:p>
        </p:txBody>
      </p:sp>
      <p:sp>
        <p:nvSpPr>
          <p:cNvPr id="8" name="文本框 7">
            <a:extLst>
              <a:ext uri="{FF2B5EF4-FFF2-40B4-BE49-F238E27FC236}">
                <a16:creationId xmlns:a16="http://schemas.microsoft.com/office/drawing/2014/main" id="{CBA38459-16F1-4CAC-ACC4-74BE25E933C7}"/>
              </a:ext>
            </a:extLst>
          </p:cNvPr>
          <p:cNvSpPr txBox="1"/>
          <p:nvPr/>
        </p:nvSpPr>
        <p:spPr>
          <a:xfrm>
            <a:off x="5364088" y="160591"/>
            <a:ext cx="1728192" cy="369332"/>
          </a:xfrm>
          <a:prstGeom prst="rect">
            <a:avLst/>
          </a:prstGeom>
          <a:noFill/>
        </p:spPr>
        <p:txBody>
          <a:bodyPr wrap="square">
            <a:spAutoFit/>
          </a:bodyPr>
          <a:lstStyle/>
          <a:p>
            <a:r>
              <a:rPr lang="en-US" altLang="zh-CN" sz="1800" b="1" i="0" dirty="0">
                <a:solidFill>
                  <a:srgbClr val="0070C0"/>
                </a:solidFill>
                <a:effectLst/>
                <a:latin typeface="等线" panose="02010600030101010101" pitchFamily="2" charset="-122"/>
                <a:ea typeface="等线" panose="02010600030101010101" pitchFamily="2" charset="-122"/>
                <a:cs typeface="Times New Roman" panose="02020603050405020304" pitchFamily="18" charset="0"/>
              </a:rPr>
              <a:t>Ongoing work</a:t>
            </a:r>
            <a:endParaRPr lang="en-US" altLang="zh-CN" sz="1800" b="1" i="0" dirty="0">
              <a:solidFill>
                <a:srgbClr val="7030A0"/>
              </a:solidFill>
              <a:effectLst/>
              <a:latin typeface="等线" panose="02010600030101010101" pitchFamily="2" charset="-122"/>
              <a:ea typeface="等线" panose="02010600030101010101" pitchFamily="2" charset="-122"/>
              <a:cs typeface="Times New Roman" panose="02020603050405020304" pitchFamily="18" charset="0"/>
            </a:endParaRPr>
          </a:p>
        </p:txBody>
      </p:sp>
      <p:sp>
        <p:nvSpPr>
          <p:cNvPr id="9" name="文本框 8">
            <a:extLst>
              <a:ext uri="{FF2B5EF4-FFF2-40B4-BE49-F238E27FC236}">
                <a16:creationId xmlns:a16="http://schemas.microsoft.com/office/drawing/2014/main" id="{D13CD082-7DB9-47CF-B058-C06DB36AF7DD}"/>
              </a:ext>
            </a:extLst>
          </p:cNvPr>
          <p:cNvSpPr txBox="1"/>
          <p:nvPr/>
        </p:nvSpPr>
        <p:spPr>
          <a:xfrm>
            <a:off x="4153853" y="496782"/>
            <a:ext cx="5023768" cy="3046988"/>
          </a:xfrm>
          <a:prstGeom prst="rect">
            <a:avLst/>
          </a:prstGeom>
          <a:noFill/>
        </p:spPr>
        <p:txBody>
          <a:bodyPr wrap="square">
            <a:spAutoFit/>
          </a:bodyPr>
          <a:lstStyle/>
          <a:p>
            <a:pPr marL="342900" indent="-342900">
              <a:buFont typeface="+mj-lt"/>
              <a:buAutoNum type="arabicPeriod"/>
            </a:pPr>
            <a:r>
              <a:rPr lang="en-US" altLang="zh-CN" sz="1600" dirty="0">
                <a:latin typeface="Arial" panose="020B0604020202020204" pitchFamily="34" charset="0"/>
                <a:cs typeface="Arial" panose="020B0604020202020204" pitchFamily="34" charset="0"/>
              </a:rPr>
              <a:t>ACTS has been used as one of the tracking methods at CEPC</a:t>
            </a:r>
          </a:p>
          <a:p>
            <a:pPr marL="742950" lvl="1" indent="-285750">
              <a:buFont typeface="Arial" panose="020B0604020202020204" pitchFamily="34" charset="0"/>
              <a:buChar char="•"/>
            </a:pPr>
            <a:r>
              <a:rPr lang="en-US" altLang="zh-CN" sz="1600" dirty="0">
                <a:latin typeface="Arial" panose="020B0604020202020204" pitchFamily="34" charset="0"/>
                <a:cs typeface="Arial" panose="020B0604020202020204" pitchFamily="34" charset="0"/>
              </a:rPr>
              <a:t>Geometry &amp; EDM conversion is broadly </a:t>
            </a:r>
            <a:r>
              <a:rPr lang="en-US" altLang="zh-CN" sz="1600" dirty="0">
                <a:solidFill>
                  <a:srgbClr val="7030A0"/>
                </a:solidFill>
                <a:latin typeface="Arial" panose="020B0604020202020204" pitchFamily="34" charset="0"/>
                <a:cs typeface="Arial" panose="020B0604020202020204" pitchFamily="34" charset="0"/>
              </a:rPr>
              <a:t>consistent</a:t>
            </a:r>
            <a:r>
              <a:rPr lang="en-US" altLang="zh-CN" sz="1600" dirty="0">
                <a:latin typeface="Arial" panose="020B0604020202020204" pitchFamily="34" charset="0"/>
                <a:cs typeface="Arial" panose="020B0604020202020204" pitchFamily="34" charset="0"/>
              </a:rPr>
              <a:t> with TRACCC</a:t>
            </a:r>
          </a:p>
          <a:p>
            <a:pPr marL="342900" indent="-342900">
              <a:buFont typeface="+mj-lt"/>
              <a:buAutoNum type="arabicPeriod"/>
            </a:pPr>
            <a:r>
              <a:rPr lang="en-US" altLang="zh-CN" sz="1600" dirty="0">
                <a:latin typeface="Arial" panose="020B0604020202020204" pitchFamily="34" charset="0"/>
                <a:cs typeface="Arial" panose="020B0604020202020204" pitchFamily="34" charset="0"/>
              </a:rPr>
              <a:t>Preliminary performance tests</a:t>
            </a:r>
          </a:p>
          <a:p>
            <a:pPr marL="742950" lvl="1" indent="-285750">
              <a:buFont typeface="Arial" panose="020B0604020202020204" pitchFamily="34" charset="0"/>
              <a:buChar char="•"/>
            </a:pPr>
            <a:r>
              <a:rPr lang="en-US" altLang="zh-CN" sz="1600" dirty="0">
                <a:latin typeface="Arial" panose="020B0604020202020204" pitchFamily="34" charset="0"/>
                <a:cs typeface="Arial" panose="020B0604020202020204" pitchFamily="34" charset="0"/>
              </a:rPr>
              <a:t>Satisfying </a:t>
            </a:r>
            <a:r>
              <a:rPr lang="en-US" altLang="zh-CN" sz="1600" dirty="0">
                <a:solidFill>
                  <a:srgbClr val="7030A0"/>
                </a:solidFill>
                <a:latin typeface="Arial" panose="020B0604020202020204" pitchFamily="34" charset="0"/>
                <a:cs typeface="Arial" panose="020B0604020202020204" pitchFamily="34" charset="0"/>
              </a:rPr>
              <a:t>tracking performance</a:t>
            </a:r>
          </a:p>
          <a:p>
            <a:pPr marL="742950" lvl="1" indent="-285750">
              <a:buFont typeface="Arial" panose="020B0604020202020204" pitchFamily="34" charset="0"/>
              <a:buChar char="•"/>
            </a:pPr>
            <a:r>
              <a:rPr lang="en-US" altLang="zh-CN" sz="1600" dirty="0">
                <a:latin typeface="Arial" panose="020B0604020202020204" pitchFamily="34" charset="0"/>
                <a:cs typeface="Arial" panose="020B0604020202020204" pitchFamily="34" charset="0"/>
              </a:rPr>
              <a:t>Faster </a:t>
            </a:r>
            <a:r>
              <a:rPr lang="en-US" altLang="zh-CN" sz="1600" dirty="0">
                <a:solidFill>
                  <a:srgbClr val="7030A0"/>
                </a:solidFill>
                <a:latin typeface="Arial" panose="020B0604020202020204" pitchFamily="34" charset="0"/>
                <a:cs typeface="Arial" panose="020B0604020202020204" pitchFamily="34" charset="0"/>
              </a:rPr>
              <a:t>computing eff </a:t>
            </a:r>
            <a:r>
              <a:rPr lang="en-US" altLang="zh-CN" sz="1600" dirty="0">
                <a:latin typeface="Arial" panose="020B0604020202020204" pitchFamily="34" charset="0"/>
                <a:cs typeface="Arial" panose="020B0604020202020204" pitchFamily="34" charset="0"/>
              </a:rPr>
              <a:t>(</a:t>
            </a:r>
            <a:r>
              <a:rPr lang="zh-CN" altLang="en-US" sz="1600" dirty="0">
                <a:latin typeface="Arial" panose="020B0604020202020204" pitchFamily="34" charset="0"/>
                <a:cs typeface="Arial" panose="020B0604020202020204" pitchFamily="34" charset="0"/>
              </a:rPr>
              <a:t>≈ </a:t>
            </a:r>
            <a:r>
              <a:rPr lang="en-US" altLang="zh-CN" sz="1600" dirty="0">
                <a:latin typeface="Arial" panose="020B0604020202020204" pitchFamily="34" charset="0"/>
                <a:cs typeface="Arial" panose="020B0604020202020204" pitchFamily="34" charset="0"/>
              </a:rPr>
              <a:t>0.2 </a:t>
            </a:r>
            <a:r>
              <a:rPr lang="en-US" altLang="zh-CN" sz="1600" dirty="0" err="1">
                <a:latin typeface="Arial" panose="020B0604020202020204" pitchFamily="34" charset="0"/>
                <a:cs typeface="Arial" panose="020B0604020202020204" pitchFamily="34" charset="0"/>
              </a:rPr>
              <a:t>ms</a:t>
            </a:r>
            <a:r>
              <a:rPr lang="en-US" altLang="zh-CN" sz="1600" dirty="0">
                <a:latin typeface="Arial" panose="020B0604020202020204" pitchFamily="34" charset="0"/>
                <a:cs typeface="Arial" panose="020B0604020202020204" pitchFamily="34" charset="0"/>
              </a:rPr>
              <a:t>/event) comparing to CEPC’s origin tracking algorithm (</a:t>
            </a:r>
            <a:r>
              <a:rPr lang="zh-CN" altLang="en-US" sz="1600" dirty="0">
                <a:latin typeface="Arial" panose="020B0604020202020204" pitchFamily="34" charset="0"/>
                <a:cs typeface="Arial" panose="020B0604020202020204" pitchFamily="34" charset="0"/>
              </a:rPr>
              <a:t>≈ </a:t>
            </a:r>
            <a:r>
              <a:rPr lang="en-US" altLang="zh-CN" sz="1600" dirty="0">
                <a:latin typeface="Arial" panose="020B0604020202020204" pitchFamily="34" charset="0"/>
                <a:cs typeface="Arial" panose="020B0604020202020204" pitchFamily="34" charset="0"/>
              </a:rPr>
              <a:t>10 </a:t>
            </a:r>
            <a:r>
              <a:rPr lang="en-US" altLang="zh-CN" sz="1600" dirty="0" err="1">
                <a:latin typeface="Arial" panose="020B0604020202020204" pitchFamily="34" charset="0"/>
                <a:cs typeface="Arial" panose="020B0604020202020204" pitchFamily="34" charset="0"/>
              </a:rPr>
              <a:t>ms</a:t>
            </a:r>
            <a:r>
              <a:rPr lang="en-US" altLang="zh-CN" sz="1600" dirty="0">
                <a:latin typeface="Arial" panose="020B0604020202020204" pitchFamily="34" charset="0"/>
                <a:cs typeface="Arial" panose="020B0604020202020204" pitchFamily="34" charset="0"/>
              </a:rPr>
              <a:t>/event) with single thread</a:t>
            </a:r>
          </a:p>
          <a:p>
            <a:pPr marL="342900" indent="-342900">
              <a:buFont typeface="+mj-lt"/>
              <a:buAutoNum type="arabicPeriod"/>
            </a:pPr>
            <a:endParaRPr lang="en-US" altLang="zh-CN" sz="1600" dirty="0">
              <a:latin typeface="Arial" panose="020B0604020202020204" pitchFamily="34" charset="0"/>
              <a:cs typeface="Arial" panose="020B0604020202020204" pitchFamily="34" charset="0"/>
            </a:endParaRPr>
          </a:p>
          <a:p>
            <a:pPr marL="342900" indent="-342900">
              <a:buFont typeface="+mj-lt"/>
              <a:buAutoNum type="arabicPeriod"/>
            </a:pPr>
            <a:r>
              <a:rPr lang="en-US" altLang="zh-CN" sz="1600" dirty="0">
                <a:latin typeface="Arial" panose="020B0604020202020204" pitchFamily="34" charset="0"/>
                <a:cs typeface="Arial" panose="020B0604020202020204" pitchFamily="34" charset="0"/>
              </a:rPr>
              <a:t>Geometry is about to be upgraded to TDR</a:t>
            </a:r>
            <a:r>
              <a:rPr lang="zh-CN" altLang="en-US" sz="1600" dirty="0">
                <a:latin typeface="Arial" panose="020B0604020202020204" pitchFamily="34" charset="0"/>
                <a:cs typeface="Arial" panose="020B0604020202020204" pitchFamily="34" charset="0"/>
              </a:rPr>
              <a:t>（</a:t>
            </a:r>
            <a:r>
              <a:rPr lang="en-US" altLang="zh-CN" sz="1600" dirty="0">
                <a:solidFill>
                  <a:srgbClr val="7030A0"/>
                </a:solidFill>
                <a:latin typeface="Arial" panose="020B0604020202020204" pitchFamily="34" charset="0"/>
                <a:cs typeface="Arial" panose="020B0604020202020204" pitchFamily="34" charset="0"/>
              </a:rPr>
              <a:t>ongoing</a:t>
            </a:r>
            <a:r>
              <a:rPr lang="zh-CN" altLang="en-US" sz="1600" dirty="0">
                <a:latin typeface="Arial" panose="020B0604020202020204" pitchFamily="34" charset="0"/>
                <a:cs typeface="Arial" panose="020B0604020202020204" pitchFamily="34" charset="0"/>
              </a:rPr>
              <a:t>）</a:t>
            </a:r>
            <a:endParaRPr lang="en-US" altLang="zh-CN" sz="1600" dirty="0">
              <a:latin typeface="Arial" panose="020B0604020202020204" pitchFamily="34" charset="0"/>
              <a:cs typeface="Arial" panose="020B0604020202020204" pitchFamily="34" charset="0"/>
            </a:endParaRPr>
          </a:p>
        </p:txBody>
      </p:sp>
      <p:pic>
        <p:nvPicPr>
          <p:cNvPr id="4" name="图片 3">
            <a:extLst>
              <a:ext uri="{FF2B5EF4-FFF2-40B4-BE49-F238E27FC236}">
                <a16:creationId xmlns:a16="http://schemas.microsoft.com/office/drawing/2014/main" id="{7C0F326E-931E-43F8-8D50-53FDFED28C89}"/>
              </a:ext>
            </a:extLst>
          </p:cNvPr>
          <p:cNvPicPr>
            <a:picLocks noChangeAspect="1"/>
          </p:cNvPicPr>
          <p:nvPr/>
        </p:nvPicPr>
        <p:blipFill>
          <a:blip r:embed="rId2"/>
          <a:stretch>
            <a:fillRect/>
          </a:stretch>
        </p:blipFill>
        <p:spPr>
          <a:xfrm>
            <a:off x="-24513" y="729236"/>
            <a:ext cx="4139543" cy="3279932"/>
          </a:xfrm>
          <a:prstGeom prst="rect">
            <a:avLst/>
          </a:prstGeom>
        </p:spPr>
      </p:pic>
      <p:pic>
        <p:nvPicPr>
          <p:cNvPr id="13" name="图片 12">
            <a:extLst>
              <a:ext uri="{FF2B5EF4-FFF2-40B4-BE49-F238E27FC236}">
                <a16:creationId xmlns:a16="http://schemas.microsoft.com/office/drawing/2014/main" id="{D49D98F3-57B9-400F-BA17-D6E3AE28B72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152166" y="3543797"/>
            <a:ext cx="2614506" cy="1458064"/>
          </a:xfrm>
          <a:prstGeom prst="rect">
            <a:avLst/>
          </a:prstGeom>
        </p:spPr>
      </p:pic>
      <p:pic>
        <p:nvPicPr>
          <p:cNvPr id="15" name="图片 14">
            <a:extLst>
              <a:ext uri="{FF2B5EF4-FFF2-40B4-BE49-F238E27FC236}">
                <a16:creationId xmlns:a16="http://schemas.microsoft.com/office/drawing/2014/main" id="{E774F9A9-2662-4A40-AA5D-DAF75CF5788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803808" y="3476682"/>
            <a:ext cx="2340192" cy="1592537"/>
          </a:xfrm>
          <a:prstGeom prst="rect">
            <a:avLst/>
          </a:prstGeom>
        </p:spPr>
      </p:pic>
      <p:sp>
        <p:nvSpPr>
          <p:cNvPr id="16" name="文本框 15">
            <a:extLst>
              <a:ext uri="{FF2B5EF4-FFF2-40B4-BE49-F238E27FC236}">
                <a16:creationId xmlns:a16="http://schemas.microsoft.com/office/drawing/2014/main" id="{BF5F379E-282E-4C03-A134-3315BE7AB875}"/>
              </a:ext>
            </a:extLst>
          </p:cNvPr>
          <p:cNvSpPr txBox="1"/>
          <p:nvPr/>
        </p:nvSpPr>
        <p:spPr>
          <a:xfrm>
            <a:off x="600324" y="4079531"/>
            <a:ext cx="3001847" cy="276999"/>
          </a:xfrm>
          <a:prstGeom prst="rect">
            <a:avLst/>
          </a:prstGeom>
          <a:noFill/>
        </p:spPr>
        <p:txBody>
          <a:bodyPr wrap="none" rtlCol="0">
            <a:spAutoFit/>
          </a:bodyPr>
          <a:lstStyle>
            <a:defPPr>
              <a:defRPr lang="zh-CN"/>
            </a:defPPr>
            <a:lvl1pPr>
              <a:defRPr sz="1200">
                <a:latin typeface="Times New Roman" panose="02020603050405020304" pitchFamily="18" charset="0"/>
                <a:cs typeface="Times New Roman" panose="02020603050405020304" pitchFamily="18" charset="0"/>
              </a:defRPr>
            </a:lvl1pPr>
          </a:lstStyle>
          <a:p>
            <a:r>
              <a:rPr lang="en-US" altLang="zh-CN" dirty="0"/>
              <a:t>Gaudi Algorithm using ACTS reconstruction</a:t>
            </a:r>
            <a:endParaRPr lang="zh-CN" altLang="en-US" dirty="0"/>
          </a:p>
        </p:txBody>
      </p:sp>
      <p:sp>
        <p:nvSpPr>
          <p:cNvPr id="18" name="文本框 17">
            <a:extLst>
              <a:ext uri="{FF2B5EF4-FFF2-40B4-BE49-F238E27FC236}">
                <a16:creationId xmlns:a16="http://schemas.microsoft.com/office/drawing/2014/main" id="{010CC4FE-9BF0-4E80-9DBD-EA7F838E1CF9}"/>
              </a:ext>
            </a:extLst>
          </p:cNvPr>
          <p:cNvSpPr txBox="1"/>
          <p:nvPr/>
        </p:nvSpPr>
        <p:spPr>
          <a:xfrm>
            <a:off x="4332484" y="4881650"/>
            <a:ext cx="2262158" cy="261610"/>
          </a:xfrm>
          <a:prstGeom prst="rect">
            <a:avLst/>
          </a:prstGeom>
          <a:noFill/>
        </p:spPr>
        <p:txBody>
          <a:bodyPr wrap="none" rtlCol="0">
            <a:spAutoFit/>
          </a:bodyPr>
          <a:lstStyle>
            <a:defPPr>
              <a:defRPr lang="zh-CN"/>
            </a:defPPr>
            <a:lvl1pPr>
              <a:defRPr sz="1200">
                <a:latin typeface="Times New Roman" panose="02020603050405020304" pitchFamily="18" charset="0"/>
                <a:cs typeface="Times New Roman" panose="02020603050405020304" pitchFamily="18" charset="0"/>
              </a:defRPr>
            </a:lvl1pPr>
          </a:lstStyle>
          <a:p>
            <a:r>
              <a:rPr lang="en-US" altLang="zh-CN" sz="1100" dirty="0"/>
              <a:t>ACTS Tracking efficiency with </a:t>
            </a:r>
            <a:r>
              <a:rPr lang="en-US" altLang="zh-CN" sz="1100" dirty="0" err="1"/>
              <a:t>cosθ</a:t>
            </a:r>
            <a:endParaRPr lang="zh-CN" altLang="en-US" sz="1100" dirty="0"/>
          </a:p>
        </p:txBody>
      </p:sp>
      <p:sp>
        <p:nvSpPr>
          <p:cNvPr id="19" name="文本框 18">
            <a:extLst>
              <a:ext uri="{FF2B5EF4-FFF2-40B4-BE49-F238E27FC236}">
                <a16:creationId xmlns:a16="http://schemas.microsoft.com/office/drawing/2014/main" id="{F570464C-3F29-427E-BAB6-D1188061842D}"/>
              </a:ext>
            </a:extLst>
          </p:cNvPr>
          <p:cNvSpPr txBox="1"/>
          <p:nvPr/>
        </p:nvSpPr>
        <p:spPr>
          <a:xfrm>
            <a:off x="7353803" y="4938414"/>
            <a:ext cx="1240201" cy="261610"/>
          </a:xfrm>
          <a:prstGeom prst="rect">
            <a:avLst/>
          </a:prstGeom>
          <a:noFill/>
        </p:spPr>
        <p:txBody>
          <a:bodyPr wrap="square">
            <a:spAutoFit/>
          </a:bodyPr>
          <a:lstStyle/>
          <a:p>
            <a:r>
              <a:rPr lang="en-US" altLang="zh-CN" sz="1100" dirty="0">
                <a:latin typeface="Times New Roman" panose="02020603050405020304" pitchFamily="18" charset="0"/>
                <a:cs typeface="Times New Roman" panose="02020603050405020304" pitchFamily="18" charset="0"/>
              </a:rPr>
              <a:t>Distribution of </a:t>
            </a:r>
            <a:r>
              <a:rPr lang="el-GR" altLang="zh-CN" sz="1100" dirty="0">
                <a:latin typeface="Times New Roman" panose="02020603050405020304" pitchFamily="18" charset="0"/>
                <a:cs typeface="Times New Roman" panose="02020603050405020304" pitchFamily="18" charset="0"/>
              </a:rPr>
              <a:t>Δθ</a:t>
            </a:r>
          </a:p>
        </p:txBody>
      </p:sp>
    </p:spTree>
    <p:extLst>
      <p:ext uri="{BB962C8B-B14F-4D97-AF65-F5344CB8AC3E}">
        <p14:creationId xmlns:p14="http://schemas.microsoft.com/office/powerpoint/2010/main" val="297530033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0" y="3147814"/>
            <a:ext cx="9144000" cy="1995687"/>
            <a:chOff x="0" y="3147814"/>
            <a:chExt cx="9144000" cy="1995687"/>
          </a:xfrm>
        </p:grpSpPr>
        <p:sp>
          <p:nvSpPr>
            <p:cNvPr id="19" name="直角三角形 18"/>
            <p:cNvSpPr/>
            <p:nvPr/>
          </p:nvSpPr>
          <p:spPr>
            <a:xfrm flipH="1">
              <a:off x="3351099" y="3147815"/>
              <a:ext cx="5792901" cy="1995686"/>
            </a:xfrm>
            <a:prstGeom prst="rtTriangle">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cs typeface="+mn-ea"/>
              </a:endParaRPr>
            </a:p>
          </p:txBody>
        </p:sp>
        <p:sp>
          <p:nvSpPr>
            <p:cNvPr id="23" name="直角三角形 22"/>
            <p:cNvSpPr/>
            <p:nvPr/>
          </p:nvSpPr>
          <p:spPr>
            <a:xfrm>
              <a:off x="0" y="3147814"/>
              <a:ext cx="5792901" cy="1995686"/>
            </a:xfrm>
            <a:prstGeom prst="rtTriangle">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cs typeface="+mn-ea"/>
              </a:endParaRPr>
            </a:p>
          </p:txBody>
        </p:sp>
      </p:grpSp>
      <p:sp>
        <p:nvSpPr>
          <p:cNvPr id="24" name="矩形 23"/>
          <p:cNvSpPr/>
          <p:nvPr/>
        </p:nvSpPr>
        <p:spPr>
          <a:xfrm>
            <a:off x="1257839" y="1733316"/>
            <a:ext cx="6768752" cy="584775"/>
          </a:xfrm>
          <a:prstGeom prst="rect">
            <a:avLst/>
          </a:prstGeom>
        </p:spPr>
        <p:txBody>
          <a:bodyPr wrap="square">
            <a:spAutoFit/>
          </a:bodyPr>
          <a:lstStyle/>
          <a:p>
            <a:pPr algn="ctr"/>
            <a:r>
              <a:rPr lang="en-US" altLang="zh-CN" sz="3200" b="1" dirty="0">
                <a:solidFill>
                  <a:schemeClr val="accent1"/>
                </a:solidFill>
                <a:latin typeface="Times New Roman" panose="02020603050405020304" pitchFamily="18" charset="0"/>
                <a:cs typeface="Times New Roman" panose="02020603050405020304" pitchFamily="18" charset="0"/>
              </a:rPr>
              <a:t>Thank You</a:t>
            </a:r>
          </a:p>
        </p:txBody>
      </p:sp>
      <p:sp>
        <p:nvSpPr>
          <p:cNvPr id="20" name="文本框 19"/>
          <p:cNvSpPr txBox="1"/>
          <p:nvPr/>
        </p:nvSpPr>
        <p:spPr>
          <a:xfrm>
            <a:off x="1691680" y="2499742"/>
            <a:ext cx="5760640" cy="2062103"/>
          </a:xfrm>
          <a:prstGeom prst="rect">
            <a:avLst/>
          </a:prstGeom>
          <a:noFill/>
        </p:spPr>
        <p:txBody>
          <a:bodyPr wrap="square" rtlCol="0">
            <a:spAutoFit/>
          </a:bodyPr>
          <a:lstStyle/>
          <a:p>
            <a:pPr algn="ctr"/>
            <a:r>
              <a:rPr lang="en-US" altLang="zh-CN" sz="1600" u="sng" dirty="0" err="1">
                <a:latin typeface="Times New Roman" panose="02020603050405020304" pitchFamily="18" charset="0"/>
                <a:cs typeface="Times New Roman" panose="02020603050405020304" pitchFamily="18" charset="0"/>
              </a:rPr>
              <a:t>YiZhou</a:t>
            </a:r>
            <a:r>
              <a:rPr lang="en-US" altLang="zh-CN" sz="1600" u="sng" dirty="0">
                <a:latin typeface="Times New Roman" panose="02020603050405020304" pitchFamily="18" charset="0"/>
                <a:cs typeface="Times New Roman" panose="02020603050405020304" pitchFamily="18" charset="0"/>
              </a:rPr>
              <a:t> Zhang</a:t>
            </a:r>
            <a:r>
              <a:rPr lang="en-US" altLang="zh-CN" sz="1600" baseline="30000" dirty="0">
                <a:latin typeface="Times New Roman" panose="02020603050405020304" pitchFamily="18" charset="0"/>
                <a:cs typeface="Times New Roman" panose="02020603050405020304" pitchFamily="18" charset="0"/>
              </a:rPr>
              <a:t>1</a:t>
            </a:r>
            <a:r>
              <a:rPr lang="en-US" altLang="zh-CN" sz="1600" dirty="0">
                <a:latin typeface="Times New Roman" panose="02020603050405020304" pitchFamily="18" charset="0"/>
                <a:cs typeface="Times New Roman" panose="02020603050405020304" pitchFamily="18" charset="0"/>
              </a:rPr>
              <a:t>, </a:t>
            </a:r>
            <a:r>
              <a:rPr lang="en-US" altLang="zh-CN" sz="1600" dirty="0" err="1">
                <a:latin typeface="Times New Roman" panose="02020603050405020304" pitchFamily="18" charset="0"/>
                <a:cs typeface="Times New Roman" panose="02020603050405020304" pitchFamily="18" charset="0"/>
              </a:rPr>
              <a:t>WeiDong</a:t>
            </a:r>
            <a:r>
              <a:rPr lang="en-US" altLang="zh-CN" sz="1600" dirty="0">
                <a:latin typeface="Times New Roman" panose="02020603050405020304" pitchFamily="18" charset="0"/>
                <a:cs typeface="Times New Roman" panose="02020603050405020304" pitchFamily="18" charset="0"/>
              </a:rPr>
              <a:t> Li</a:t>
            </a:r>
            <a:r>
              <a:rPr lang="en-US" altLang="zh-CN" sz="1600" baseline="30000" dirty="0">
                <a:latin typeface="Times New Roman" panose="02020603050405020304" pitchFamily="18" charset="0"/>
                <a:cs typeface="Times New Roman" panose="02020603050405020304" pitchFamily="18" charset="0"/>
              </a:rPr>
              <a:t>1</a:t>
            </a:r>
            <a:r>
              <a:rPr lang="en-US" altLang="zh-CN" sz="1600" dirty="0">
                <a:latin typeface="Times New Roman" panose="02020603050405020304" pitchFamily="18" charset="0"/>
                <a:cs typeface="Times New Roman" panose="02020603050405020304" pitchFamily="18" charset="0"/>
              </a:rPr>
              <a:t>,</a:t>
            </a:r>
            <a:r>
              <a:rPr lang="zh-CN" altLang="en-US" sz="1600" dirty="0">
                <a:latin typeface="Times New Roman" panose="02020603050405020304" pitchFamily="18" charset="0"/>
                <a:cs typeface="Times New Roman" panose="02020603050405020304" pitchFamily="18" charset="0"/>
              </a:rPr>
              <a:t> </a:t>
            </a:r>
            <a:r>
              <a:rPr lang="en-US" altLang="zh-CN" sz="1600" dirty="0" err="1">
                <a:latin typeface="Times New Roman" panose="02020603050405020304" pitchFamily="18" charset="0"/>
                <a:cs typeface="Times New Roman" panose="02020603050405020304" pitchFamily="18" charset="0"/>
              </a:rPr>
              <a:t>Xiaocong</a:t>
            </a:r>
            <a:r>
              <a:rPr lang="en-US" altLang="zh-CN" sz="1600" dirty="0">
                <a:latin typeface="Times New Roman" panose="02020603050405020304" pitchFamily="18" charset="0"/>
                <a:cs typeface="Times New Roman" panose="02020603050405020304" pitchFamily="18" charset="0"/>
              </a:rPr>
              <a:t> Ai</a:t>
            </a:r>
            <a:r>
              <a:rPr lang="en-US" altLang="zh-CN" sz="1600" baseline="30000" dirty="0">
                <a:latin typeface="Times New Roman" panose="02020603050405020304" pitchFamily="18" charset="0"/>
                <a:cs typeface="Times New Roman" panose="02020603050405020304" pitchFamily="18" charset="0"/>
              </a:rPr>
              <a:t>2</a:t>
            </a:r>
            <a:r>
              <a:rPr lang="en-US" altLang="zh-CN" sz="1600" dirty="0">
                <a:latin typeface="Times New Roman" panose="02020603050405020304" pitchFamily="18" charset="0"/>
                <a:cs typeface="Times New Roman" panose="02020603050405020304" pitchFamily="18" charset="0"/>
              </a:rPr>
              <a:t>, Tao Lin</a:t>
            </a:r>
            <a:r>
              <a:rPr lang="en-US" altLang="zh-CN" sz="1600" baseline="30000" dirty="0">
                <a:latin typeface="Times New Roman" panose="02020603050405020304" pitchFamily="18" charset="0"/>
                <a:cs typeface="Times New Roman" panose="02020603050405020304" pitchFamily="18" charset="0"/>
              </a:rPr>
              <a:t>1</a:t>
            </a:r>
            <a:endParaRPr lang="en-US" altLang="zh-CN" sz="1600" dirty="0">
              <a:latin typeface="Times New Roman" panose="02020603050405020304" pitchFamily="18" charset="0"/>
              <a:cs typeface="Times New Roman" panose="02020603050405020304" pitchFamily="18" charset="0"/>
            </a:endParaRPr>
          </a:p>
          <a:p>
            <a:pPr algn="ctr"/>
            <a:r>
              <a:rPr lang="en-US" altLang="zh-CN" sz="1600" dirty="0">
                <a:latin typeface="Times New Roman" panose="02020603050405020304" pitchFamily="18" charset="0"/>
                <a:cs typeface="Times New Roman" panose="02020603050405020304" pitchFamily="18" charset="0"/>
                <a:hlinkClick r:id="rId2"/>
              </a:rPr>
              <a:t>zhangyz@ihep.ac.cn</a:t>
            </a:r>
            <a:endParaRPr lang="en-US" altLang="zh-CN" sz="1600" dirty="0">
              <a:latin typeface="Times New Roman" panose="02020603050405020304" pitchFamily="18" charset="0"/>
              <a:cs typeface="Times New Roman" panose="02020603050405020304" pitchFamily="18" charset="0"/>
            </a:endParaRPr>
          </a:p>
          <a:p>
            <a:pPr algn="ctr"/>
            <a:r>
              <a:rPr lang="en-US" altLang="zh-CN" sz="1600" dirty="0">
                <a:latin typeface="Times New Roman" panose="02020603050405020304" pitchFamily="18" charset="0"/>
                <a:cs typeface="Times New Roman" panose="02020603050405020304" pitchFamily="18" charset="0"/>
              </a:rPr>
              <a:t>1. The Institute of High Energy Physics, IHEP, China</a:t>
            </a:r>
          </a:p>
          <a:p>
            <a:pPr algn="ctr"/>
            <a:r>
              <a:rPr lang="en-US" altLang="zh-CN" sz="1600" dirty="0">
                <a:latin typeface="Times New Roman" panose="02020603050405020304" pitchFamily="18" charset="0"/>
                <a:cs typeface="Times New Roman" panose="02020603050405020304" pitchFamily="18" charset="0"/>
              </a:rPr>
              <a:t>2. Zhengzhou University, ZZU, China</a:t>
            </a:r>
          </a:p>
          <a:p>
            <a:pPr algn="ctr"/>
            <a:endParaRPr lang="en-US" altLang="zh-CN" sz="1600" dirty="0">
              <a:latin typeface="Times New Roman" panose="02020603050405020304" pitchFamily="18" charset="0"/>
              <a:cs typeface="Times New Roman" panose="02020603050405020304" pitchFamily="18" charset="0"/>
            </a:endParaRPr>
          </a:p>
          <a:p>
            <a:pPr algn="ctr"/>
            <a:r>
              <a:rPr lang="en-US" altLang="zh-CN" sz="1600" dirty="0">
                <a:latin typeface="Times New Roman" panose="02020603050405020304" pitchFamily="18" charset="0"/>
                <a:cs typeface="Times New Roman" panose="02020603050405020304" pitchFamily="18" charset="0"/>
              </a:rPr>
              <a:t>ACTS Developers Workshop 2024</a:t>
            </a:r>
          </a:p>
          <a:p>
            <a:pPr algn="ctr"/>
            <a:r>
              <a:rPr lang="en-US" altLang="zh-CN" sz="1600" dirty="0">
                <a:latin typeface="Times New Roman" panose="02020603050405020304" pitchFamily="18" charset="0"/>
                <a:cs typeface="Times New Roman" panose="02020603050405020304" pitchFamily="18" charset="0"/>
              </a:rPr>
              <a:t>Vaud, Switzerland</a:t>
            </a:r>
          </a:p>
          <a:p>
            <a:pPr algn="ctr"/>
            <a:r>
              <a:rPr lang="en-US" altLang="zh-CN" sz="1600" dirty="0">
                <a:latin typeface="Times New Roman" panose="02020603050405020304" pitchFamily="18" charset="0"/>
                <a:cs typeface="Times New Roman" panose="02020603050405020304" pitchFamily="18" charset="0"/>
              </a:rPr>
              <a:t>18</a:t>
            </a:r>
            <a:r>
              <a:rPr lang="en-US" altLang="zh-CN" sz="1600" baseline="30000" dirty="0">
                <a:latin typeface="Times New Roman" panose="02020603050405020304" pitchFamily="18" charset="0"/>
                <a:cs typeface="Times New Roman" panose="02020603050405020304" pitchFamily="18" charset="0"/>
              </a:rPr>
              <a:t>th</a:t>
            </a:r>
            <a:r>
              <a:rPr lang="en-US" altLang="zh-CN" sz="1600" dirty="0">
                <a:latin typeface="Times New Roman" panose="02020603050405020304" pitchFamily="18" charset="0"/>
                <a:cs typeface="Times New Roman" panose="02020603050405020304" pitchFamily="18" charset="0"/>
              </a:rPr>
              <a:t> Nov 2024</a:t>
            </a:r>
          </a:p>
        </p:txBody>
      </p:sp>
      <p:pic>
        <p:nvPicPr>
          <p:cNvPr id="4" name="图片 3"/>
          <p:cNvPicPr>
            <a:picLocks noChangeAspect="1"/>
          </p:cNvPicPr>
          <p:nvPr/>
        </p:nvPicPr>
        <p:blipFill>
          <a:blip r:embed="rId3"/>
          <a:stretch>
            <a:fillRect/>
          </a:stretch>
        </p:blipFill>
        <p:spPr>
          <a:xfrm>
            <a:off x="2861868" y="400258"/>
            <a:ext cx="1296144" cy="966752"/>
          </a:xfrm>
          <a:prstGeom prst="rect">
            <a:avLst/>
          </a:prstGeom>
        </p:spPr>
      </p:pic>
      <p:pic>
        <p:nvPicPr>
          <p:cNvPr id="9"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860032" y="400258"/>
            <a:ext cx="1656184" cy="9722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59216976"/>
      </p:ext>
    </p:extLst>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13"/>
          <p:cNvSpPr txBox="1"/>
          <p:nvPr/>
        </p:nvSpPr>
        <p:spPr>
          <a:xfrm>
            <a:off x="-283556" y="2099625"/>
            <a:ext cx="9211350" cy="715581"/>
          </a:xfrm>
          <a:prstGeom prst="rect">
            <a:avLst/>
          </a:prstGeom>
          <a:noFill/>
        </p:spPr>
        <p:txBody>
          <a:bodyPr wrap="square" rtlCol="0">
            <a:spAutoFit/>
          </a:bodyPr>
          <a:lstStyle/>
          <a:p>
            <a:pPr algn="ctr"/>
            <a:r>
              <a:rPr lang="en-US" altLang="zh-CN" sz="4050" dirty="0">
                <a:latin typeface="Arial" panose="020B0604020202020204" pitchFamily="34" charset="0"/>
                <a:ea typeface="楷体" panose="02010609060101010101" pitchFamily="49" charset="-122"/>
                <a:cs typeface="Arial" panose="020B0604020202020204" pitchFamily="34" charset="0"/>
              </a:rPr>
              <a:t>Backup</a:t>
            </a:r>
            <a:endParaRPr lang="zh-CN" altLang="en-US" sz="4050" dirty="0">
              <a:latin typeface="Arial" panose="020B0604020202020204" pitchFamily="34" charset="0"/>
              <a:ea typeface="楷体" panose="02010609060101010101" pitchFamily="49" charset="-122"/>
              <a:cs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灯片编号占位符 2"/>
          <p:cNvSpPr txBox="1"/>
          <p:nvPr/>
        </p:nvSpPr>
        <p:spPr>
          <a:xfrm>
            <a:off x="8661470" y="30376"/>
            <a:ext cx="432048" cy="235847"/>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FB01F39-3AB9-4E3F-9AE8-8ECED466B5B6}" type="slidenum">
              <a:rPr lang="zh-CN" altLang="en-US" sz="1400" smtClean="0">
                <a:latin typeface="Times New Roman" panose="02020603050405020304" pitchFamily="18" charset="0"/>
                <a:ea typeface="楷体" panose="02010609060101010101" pitchFamily="49" charset="-122"/>
                <a:cs typeface="Times New Roman" panose="02020603050405020304" pitchFamily="18" charset="0"/>
              </a:rPr>
              <a:t>28</a:t>
            </a:fld>
            <a:endParaRPr lang="zh-CN" altLang="en-US" sz="1400" dirty="0">
              <a:latin typeface="Times New Roman" panose="02020603050405020304" pitchFamily="18" charset="0"/>
              <a:ea typeface="楷体" panose="02010609060101010101" pitchFamily="49" charset="-122"/>
              <a:cs typeface="Times New Roman" panose="02020603050405020304" pitchFamily="18" charset="0"/>
            </a:endParaRPr>
          </a:p>
        </p:txBody>
      </p:sp>
      <p:sp>
        <p:nvSpPr>
          <p:cNvPr id="18" name="文本框 17"/>
          <p:cNvSpPr txBox="1"/>
          <p:nvPr/>
        </p:nvSpPr>
        <p:spPr>
          <a:xfrm>
            <a:off x="81635" y="701068"/>
            <a:ext cx="4634978" cy="2831544"/>
          </a:xfrm>
          <a:prstGeom prst="rect">
            <a:avLst/>
          </a:prstGeom>
          <a:noFill/>
        </p:spPr>
        <p:txBody>
          <a:bodyPr wrap="square">
            <a:spAutoFit/>
          </a:bodyPr>
          <a:lstStyle/>
          <a:p>
            <a:r>
              <a:rPr lang="en-US" altLang="zh-CN" b="0" i="0" dirty="0">
                <a:solidFill>
                  <a:srgbClr val="0070C0"/>
                </a:solidFill>
                <a:effectLst/>
                <a:latin typeface="Arial" panose="020B0604020202020204" pitchFamily="34" charset="0"/>
                <a:cs typeface="Arial" panose="020B0604020202020204" pitchFamily="34" charset="0"/>
              </a:rPr>
              <a:t>TRACCC</a:t>
            </a:r>
          </a:p>
          <a:p>
            <a:pPr marL="285750" indent="-285750">
              <a:buFont typeface="Arial" panose="020B0604020202020204" pitchFamily="34" charset="0"/>
              <a:buChar char="•"/>
            </a:pPr>
            <a:r>
              <a:rPr lang="en-US" altLang="zh-CN" sz="1600" b="0" i="0" dirty="0">
                <a:effectLst/>
                <a:latin typeface="Arial" panose="020B0604020202020204" pitchFamily="34" charset="0"/>
                <a:cs typeface="Arial" panose="020B0604020202020204" pitchFamily="34" charset="0"/>
              </a:rPr>
              <a:t>* </a:t>
            </a:r>
            <a:r>
              <a:rPr lang="en-US" altLang="zh-CN" sz="1600" b="0" i="0" dirty="0">
                <a:solidFill>
                  <a:srgbClr val="7030A0"/>
                </a:solidFill>
                <a:effectLst/>
                <a:latin typeface="Arial" panose="020B0604020202020204" pitchFamily="34" charset="0"/>
                <a:cs typeface="Arial" panose="020B0604020202020204" pitchFamily="34" charset="0"/>
              </a:rPr>
              <a:t>TRACCC</a:t>
            </a:r>
            <a:r>
              <a:rPr lang="en-US" altLang="zh-CN" sz="1600" b="0" i="0" dirty="0">
                <a:effectLst/>
                <a:latin typeface="Arial" panose="020B0604020202020204" pitchFamily="34" charset="0"/>
                <a:cs typeface="Arial" panose="020B0604020202020204" pitchFamily="34" charset="0"/>
              </a:rPr>
              <a:t> is one of the ACTS R&amp;D projects, which is developing full track reconstruction algorithms that can run on accelerators.</a:t>
            </a:r>
          </a:p>
          <a:p>
            <a:pPr marL="285750" indent="-285750">
              <a:buFont typeface="Arial" panose="020B0604020202020204" pitchFamily="34" charset="0"/>
              <a:buChar char="•"/>
            </a:pPr>
            <a:r>
              <a:rPr lang="en-US" altLang="zh-CN" sz="1600" dirty="0">
                <a:latin typeface="Arial" panose="020B0604020202020204" pitchFamily="34" charset="0"/>
                <a:cs typeface="Arial" panose="020B0604020202020204" pitchFamily="34" charset="0"/>
              </a:rPr>
              <a:t>Discussions on 20 November:</a:t>
            </a:r>
            <a:endParaRPr lang="en-US" altLang="zh-CN" sz="1600" b="0" i="0" dirty="0">
              <a:effectLst/>
              <a:latin typeface="Arial" panose="020B0604020202020204" pitchFamily="34" charset="0"/>
              <a:cs typeface="Arial" panose="020B0604020202020204" pitchFamily="34" charset="0"/>
            </a:endParaRPr>
          </a:p>
          <a:p>
            <a:pPr marL="742950" lvl="1" indent="-285750">
              <a:buFont typeface="Wingdings" panose="05000000000000000000" pitchFamily="2" charset="2"/>
              <a:buChar char="Ø"/>
            </a:pPr>
            <a:r>
              <a:rPr lang="en-US" altLang="zh-CN" sz="1600" dirty="0">
                <a:latin typeface="Arial" panose="020B0604020202020204" pitchFamily="34" charset="0"/>
                <a:cs typeface="Arial" panose="020B0604020202020204" pitchFamily="34" charset="0"/>
                <a:hlinkClick r:id="rId3"/>
              </a:rPr>
              <a:t>https://indico.cern.ch/event/1397634/sessions/547939/#20241120</a:t>
            </a:r>
            <a:endParaRPr lang="en-US" altLang="zh-CN" sz="1600" b="0" i="0" dirty="0">
              <a:effectLst/>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altLang="zh-CN" sz="1600" dirty="0">
                <a:solidFill>
                  <a:schemeClr val="tx1"/>
                </a:solidFill>
                <a:effectLst/>
                <a:latin typeface="Arial" panose="020B0604020202020204" pitchFamily="34" charset="0"/>
                <a:cs typeface="Arial" panose="020B0604020202020204" pitchFamily="34" charset="0"/>
              </a:rPr>
              <a:t>Is standalone and features a modular architecture</a:t>
            </a:r>
          </a:p>
          <a:p>
            <a:pPr marL="285750" indent="-285750">
              <a:buFont typeface="Arial" panose="020B0604020202020204" pitchFamily="34" charset="0"/>
              <a:buChar char="•"/>
            </a:pPr>
            <a:r>
              <a:rPr lang="en-US" altLang="zh-CN" sz="1600" dirty="0">
                <a:solidFill>
                  <a:schemeClr val="tx1"/>
                </a:solidFill>
                <a:latin typeface="Arial" panose="020B0604020202020204" pitchFamily="34" charset="0"/>
                <a:cs typeface="Arial" panose="020B0604020202020204" pitchFamily="34" charset="0"/>
              </a:rPr>
              <a:t>Has excellent physics and computing performance</a:t>
            </a:r>
          </a:p>
        </p:txBody>
      </p:sp>
      <p:pic>
        <p:nvPicPr>
          <p:cNvPr id="4" name="图片 3"/>
          <p:cNvPicPr>
            <a:picLocks noChangeAspect="1"/>
          </p:cNvPicPr>
          <p:nvPr/>
        </p:nvPicPr>
        <p:blipFill>
          <a:blip r:embed="rId4"/>
          <a:stretch>
            <a:fillRect/>
          </a:stretch>
        </p:blipFill>
        <p:spPr>
          <a:xfrm>
            <a:off x="7740352" y="600803"/>
            <a:ext cx="865125" cy="682770"/>
          </a:xfrm>
          <a:prstGeom prst="rect">
            <a:avLst/>
          </a:prstGeom>
        </p:spPr>
      </p:pic>
      <p:sp>
        <p:nvSpPr>
          <p:cNvPr id="24" name="椭圆 23"/>
          <p:cNvSpPr/>
          <p:nvPr/>
        </p:nvSpPr>
        <p:spPr>
          <a:xfrm>
            <a:off x="162155" y="99584"/>
            <a:ext cx="527950" cy="52795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773-CAI978" panose="020B0402020204020303" pitchFamily="34" charset="0"/>
                <a:ea typeface="方正黑体简体" panose="02010601030101010101" pitchFamily="2" charset="-122"/>
              </a:rPr>
              <a:t>1</a:t>
            </a:r>
            <a:endParaRPr lang="zh-CN" altLang="en-US" sz="2400" dirty="0">
              <a:latin typeface="773-CAI978" panose="020B0402020204020303" pitchFamily="34" charset="0"/>
              <a:ea typeface="方正黑体简体" panose="02010601030101010101" pitchFamily="2" charset="-122"/>
            </a:endParaRPr>
          </a:p>
        </p:txBody>
      </p:sp>
      <p:sp>
        <p:nvSpPr>
          <p:cNvPr id="25" name="矩形 24"/>
          <p:cNvSpPr/>
          <p:nvPr/>
        </p:nvSpPr>
        <p:spPr>
          <a:xfrm>
            <a:off x="926995" y="178893"/>
            <a:ext cx="1556773" cy="369332"/>
          </a:xfrm>
          <a:prstGeom prst="rect">
            <a:avLst/>
          </a:prstGeom>
        </p:spPr>
        <p:txBody>
          <a:bodyPr wrap="none">
            <a:spAutoFit/>
          </a:bodyPr>
          <a:lstStyle/>
          <a:p>
            <a:r>
              <a:rPr lang="en-US" altLang="zh-CN" dirty="0">
                <a:solidFill>
                  <a:schemeClr val="accent1"/>
                </a:solidFill>
                <a:latin typeface="+mn-ea"/>
              </a:rPr>
              <a:t>Introduction</a:t>
            </a:r>
          </a:p>
        </p:txBody>
      </p:sp>
      <p:pic>
        <p:nvPicPr>
          <p:cNvPr id="5" name="图片 4"/>
          <p:cNvPicPr>
            <a:picLocks noChangeAspect="1"/>
          </p:cNvPicPr>
          <p:nvPr/>
        </p:nvPicPr>
        <p:blipFill>
          <a:blip r:embed="rId5"/>
          <a:stretch>
            <a:fillRect/>
          </a:stretch>
        </p:blipFill>
        <p:spPr>
          <a:xfrm>
            <a:off x="4788024" y="1347614"/>
            <a:ext cx="4346946" cy="2228746"/>
          </a:xfrm>
          <a:prstGeom prst="rect">
            <a:avLst/>
          </a:prstGeom>
        </p:spPr>
      </p:pic>
      <p:sp>
        <p:nvSpPr>
          <p:cNvPr id="12" name="文本框 11"/>
          <p:cNvSpPr txBox="1"/>
          <p:nvPr/>
        </p:nvSpPr>
        <p:spPr>
          <a:xfrm>
            <a:off x="162155" y="3703404"/>
            <a:ext cx="5807827" cy="1107996"/>
          </a:xfrm>
          <a:prstGeom prst="rect">
            <a:avLst/>
          </a:prstGeom>
          <a:noFill/>
        </p:spPr>
        <p:txBody>
          <a:bodyPr wrap="square">
            <a:spAutoFit/>
          </a:bodyPr>
          <a:lstStyle/>
          <a:p>
            <a:r>
              <a:rPr lang="en-US" altLang="zh-CN" b="0" i="0" dirty="0">
                <a:solidFill>
                  <a:srgbClr val="0070C0"/>
                </a:solidFill>
                <a:effectLst/>
                <a:latin typeface="Arial" panose="020B0604020202020204" pitchFamily="34" charset="0"/>
                <a:cs typeface="Arial" panose="020B0604020202020204" pitchFamily="34" charset="0"/>
              </a:rPr>
              <a:t>SYCL</a:t>
            </a:r>
            <a:endParaRPr lang="en-US" altLang="zh-CN" b="0" i="0" dirty="0">
              <a:effectLst/>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altLang="zh-CN" sz="1600" b="0" i="0" dirty="0">
                <a:effectLst/>
                <a:latin typeface="Arial" panose="020B0604020202020204" pitchFamily="34" charset="0"/>
                <a:cs typeface="Arial" panose="020B0604020202020204" pitchFamily="34" charset="0"/>
              </a:rPr>
              <a:t>SYCL is a high-level C++ programming model. An uniformed written code can run on a variety of platforms.</a:t>
            </a:r>
          </a:p>
          <a:p>
            <a:pPr marL="285750" indent="-285750">
              <a:buFont typeface="Arial" panose="020B0604020202020204" pitchFamily="34" charset="0"/>
              <a:buChar char="•"/>
            </a:pPr>
            <a:r>
              <a:rPr lang="en-US" altLang="zh-CN" sz="1600" b="0" i="0" dirty="0">
                <a:effectLst/>
                <a:latin typeface="Arial" panose="020B0604020202020204" pitchFamily="34" charset="0"/>
                <a:cs typeface="Arial" panose="020B0604020202020204" pitchFamily="34" charset="0"/>
              </a:rPr>
              <a:t>* High Portability and Programming Efficiency </a:t>
            </a:r>
            <a:r>
              <a:rPr lang="zh-CN" altLang="en-US" sz="1600" b="0" i="0" dirty="0">
                <a:effectLst/>
                <a:latin typeface="Arial" panose="020B0604020202020204" pitchFamily="34" charset="0"/>
                <a:cs typeface="Arial" panose="020B0604020202020204" pitchFamily="34" charset="0"/>
              </a:rPr>
              <a:t>👆</a:t>
            </a:r>
            <a:endParaRPr lang="en-US" altLang="zh-CN" sz="1600" dirty="0">
              <a:latin typeface="Arial" panose="020B0604020202020204" pitchFamily="34" charset="0"/>
              <a:cs typeface="Arial" panose="020B0604020202020204" pitchFamily="34" charset="0"/>
            </a:endParaRPr>
          </a:p>
        </p:txBody>
      </p:sp>
      <p:sp>
        <p:nvSpPr>
          <p:cNvPr id="13" name="文本框 12"/>
          <p:cNvSpPr txBox="1"/>
          <p:nvPr/>
        </p:nvSpPr>
        <p:spPr>
          <a:xfrm>
            <a:off x="6202592" y="3651870"/>
            <a:ext cx="1440160" cy="276999"/>
          </a:xfrm>
          <a:prstGeom prst="rect">
            <a:avLst/>
          </a:prstGeom>
          <a:noFill/>
        </p:spPr>
        <p:txBody>
          <a:bodyPr wrap="square">
            <a:spAutoFit/>
          </a:bodyPr>
          <a:lstStyle/>
          <a:p>
            <a:r>
              <a:rPr lang="en-US" altLang="zh-CN" sz="1200" dirty="0">
                <a:solidFill>
                  <a:srgbClr val="1E70B1"/>
                </a:solidFill>
                <a:latin typeface="Times New Roman" panose="02020603050405020304" pitchFamily="18" charset="0"/>
                <a:cs typeface="Times New Roman" panose="02020603050405020304" pitchFamily="18" charset="0"/>
              </a:rPr>
              <a:t>Status of TRACCC</a:t>
            </a:r>
          </a:p>
        </p:txBody>
      </p:sp>
      <p:sp>
        <p:nvSpPr>
          <p:cNvPr id="14" name="文本框 13"/>
          <p:cNvSpPr txBox="1"/>
          <p:nvPr/>
        </p:nvSpPr>
        <p:spPr>
          <a:xfrm>
            <a:off x="2915816" y="163504"/>
            <a:ext cx="5557849" cy="400110"/>
          </a:xfrm>
          <a:prstGeom prst="rect">
            <a:avLst/>
          </a:prstGeom>
          <a:noFill/>
        </p:spPr>
        <p:txBody>
          <a:bodyPr wrap="square">
            <a:spAutoFit/>
          </a:bodyPr>
          <a:lstStyle/>
          <a:p>
            <a:r>
              <a:rPr lang="en-US" altLang="zh-CN" sz="2000" b="1" i="0" dirty="0">
                <a:solidFill>
                  <a:srgbClr val="0070C0"/>
                </a:solidFill>
                <a:effectLst/>
                <a:latin typeface="等线" panose="02010600030101010101" pitchFamily="2" charset="-122"/>
                <a:ea typeface="等线" panose="02010600030101010101" pitchFamily="2" charset="-122"/>
                <a:cs typeface="Times New Roman" panose="02020603050405020304" pitchFamily="18" charset="0"/>
              </a:rPr>
              <a:t>TRACCC: track reconstruction on accelerators</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灯片编号占位符 2"/>
          <p:cNvSpPr txBox="1"/>
          <p:nvPr/>
        </p:nvSpPr>
        <p:spPr>
          <a:xfrm>
            <a:off x="8661470" y="30376"/>
            <a:ext cx="432048" cy="235847"/>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FB01F39-3AB9-4E3F-9AE8-8ECED466B5B6}" type="slidenum">
              <a:rPr lang="zh-CN" altLang="en-US" sz="1400" smtClean="0">
                <a:latin typeface="Times New Roman" panose="02020603050405020304" pitchFamily="18" charset="0"/>
                <a:ea typeface="楷体" panose="02010609060101010101" pitchFamily="49" charset="-122"/>
                <a:cs typeface="Times New Roman" panose="02020603050405020304" pitchFamily="18" charset="0"/>
              </a:rPr>
              <a:t>3</a:t>
            </a:fld>
            <a:endParaRPr lang="zh-CN" altLang="en-US" sz="1400" dirty="0">
              <a:latin typeface="Times New Roman" panose="02020603050405020304" pitchFamily="18" charset="0"/>
              <a:ea typeface="楷体" panose="02010609060101010101" pitchFamily="49" charset="-122"/>
              <a:cs typeface="Times New Roman" panose="02020603050405020304" pitchFamily="18" charset="0"/>
            </a:endParaRPr>
          </a:p>
        </p:txBody>
      </p:sp>
      <mc:AlternateContent xmlns:mc="http://schemas.openxmlformats.org/markup-compatibility/2006" xmlns:a14="http://schemas.microsoft.com/office/drawing/2010/main">
        <mc:Choice Requires="a14">
          <p:sp>
            <p:nvSpPr>
              <p:cNvPr id="18" name="文本框 17"/>
              <p:cNvSpPr txBox="1"/>
              <p:nvPr/>
            </p:nvSpPr>
            <p:spPr>
              <a:xfrm>
                <a:off x="162155" y="644256"/>
                <a:ext cx="7344816" cy="1846659"/>
              </a:xfrm>
              <a:prstGeom prst="rect">
                <a:avLst/>
              </a:prstGeom>
              <a:noFill/>
            </p:spPr>
            <p:txBody>
              <a:bodyPr wrap="square">
                <a:spAutoFit/>
              </a:bodyPr>
              <a:lstStyle/>
              <a:p>
                <a:r>
                  <a:rPr lang="en-US" altLang="zh-CN" b="0" i="0" dirty="0">
                    <a:solidFill>
                      <a:srgbClr val="1E70B1"/>
                    </a:solidFill>
                    <a:effectLst/>
                    <a:latin typeface="Arial" panose="020B0604020202020204" pitchFamily="34" charset="0"/>
                    <a:cs typeface="Arial" panose="020B0604020202020204" pitchFamily="34" charset="0"/>
                  </a:rPr>
                  <a:t>The CEPC is a 100 km circular electron-positron collider aiming to</a:t>
                </a:r>
              </a:p>
              <a:p>
                <a:pPr marL="285750" indent="-285750">
                  <a:buFont typeface="Arial" panose="020B0604020202020204" pitchFamily="34" charset="0"/>
                  <a:buChar char="•"/>
                </a:pPr>
                <a:r>
                  <a:rPr lang="en-US" altLang="zh-CN" sz="1600" dirty="0">
                    <a:solidFill>
                      <a:srgbClr val="24292F"/>
                    </a:solidFill>
                    <a:latin typeface="Arial" panose="020B0604020202020204" pitchFamily="34" charset="0"/>
                    <a:cs typeface="Arial" panose="020B0604020202020204" pitchFamily="34" charset="0"/>
                  </a:rPr>
                  <a:t>P</a:t>
                </a:r>
                <a:r>
                  <a:rPr lang="en-US" altLang="zh-CN" sz="1600" b="0" i="0" dirty="0">
                    <a:solidFill>
                      <a:srgbClr val="24292F"/>
                    </a:solidFill>
                    <a:effectLst/>
                    <a:latin typeface="Arial" panose="020B0604020202020204" pitchFamily="34" charset="0"/>
                    <a:cs typeface="Arial" panose="020B0604020202020204" pitchFamily="34" charset="0"/>
                  </a:rPr>
                  <a:t>recisely measure the Higgs boson’s properties </a:t>
                </a:r>
              </a:p>
              <a:p>
                <a:pPr marL="285750" indent="-285750">
                  <a:buFont typeface="Arial" panose="020B0604020202020204" pitchFamily="34" charset="0"/>
                  <a:buChar char="•"/>
                </a:pPr>
                <a:r>
                  <a:rPr lang="en-US" altLang="zh-CN" sz="1600" dirty="0">
                    <a:solidFill>
                      <a:srgbClr val="24292F"/>
                    </a:solidFill>
                    <a:latin typeface="Arial" panose="020B0604020202020204" pitchFamily="34" charset="0"/>
                    <a:cs typeface="Arial" panose="020B0604020202020204" pitchFamily="34" charset="0"/>
                  </a:rPr>
                  <a:t>Study electroweak physics at Z-boson peak</a:t>
                </a:r>
              </a:p>
              <a:p>
                <a:pPr marL="285750" indent="-285750">
                  <a:buFont typeface="Arial" panose="020B0604020202020204" pitchFamily="34" charset="0"/>
                  <a:buChar char="•"/>
                </a:pPr>
                <a:r>
                  <a:rPr lang="en-US" altLang="zh-CN" sz="1600" dirty="0">
                    <a:solidFill>
                      <a:srgbClr val="24292F"/>
                    </a:solidFill>
                    <a:latin typeface="Arial" panose="020B0604020202020204" pitchFamily="34" charset="0"/>
                    <a:cs typeface="Arial" panose="020B0604020202020204" pitchFamily="34" charset="0"/>
                  </a:rPr>
                  <a:t>Will produce:</a:t>
                </a:r>
              </a:p>
              <a:p>
                <a:pPr marL="742950" lvl="1" indent="-285750">
                  <a:buFont typeface="Wingdings" panose="05000000000000000000" pitchFamily="2" charset="2"/>
                  <a:buChar char="Ø"/>
                </a:pPr>
                <a:r>
                  <a:rPr lang="en-US" altLang="zh-CN" sz="1600" b="0" i="0" dirty="0">
                    <a:solidFill>
                      <a:srgbClr val="24292F"/>
                    </a:solidFill>
                    <a:effectLst/>
                    <a:latin typeface="Arial" panose="020B0604020202020204" pitchFamily="34" charset="0"/>
                    <a:cs typeface="Arial" panose="020B0604020202020204" pitchFamily="34" charset="0"/>
                  </a:rPr>
                  <a:t>At 250 GeV:  Higgs bosons (</a:t>
                </a:r>
                <a14:m>
                  <m:oMath xmlns:m="http://schemas.openxmlformats.org/officeDocument/2006/math">
                    <m:r>
                      <a:rPr lang="en-US" altLang="zh-CN" sz="1600" b="0" i="1" dirty="0" smtClean="0">
                        <a:solidFill>
                          <a:srgbClr val="24292F"/>
                        </a:solidFill>
                        <a:effectLst/>
                        <a:latin typeface="Cambria Math" panose="02040503050406030204" pitchFamily="18" charset="0"/>
                        <a:cs typeface="Times New Roman" panose="02020603050405020304" pitchFamily="18" charset="0"/>
                      </a:rPr>
                      <m:t>4×</m:t>
                    </m:r>
                    <m:sSup>
                      <m:sSupPr>
                        <m:ctrlPr>
                          <a:rPr lang="en-US" altLang="zh-CN" sz="1600" b="0" i="1" dirty="0" smtClean="0">
                            <a:solidFill>
                              <a:srgbClr val="24292F"/>
                            </a:solidFill>
                            <a:effectLst/>
                            <a:latin typeface="Cambria Math" panose="02040503050406030204" pitchFamily="18" charset="0"/>
                            <a:cs typeface="Times New Roman" panose="02020603050405020304" pitchFamily="18" charset="0"/>
                          </a:rPr>
                        </m:ctrlPr>
                      </m:sSupPr>
                      <m:e>
                        <m:r>
                          <a:rPr lang="en-US" altLang="zh-CN" sz="1600" b="0" i="1" dirty="0" smtClean="0">
                            <a:solidFill>
                              <a:srgbClr val="24292F"/>
                            </a:solidFill>
                            <a:effectLst/>
                            <a:latin typeface="Cambria Math" panose="02040503050406030204" pitchFamily="18" charset="0"/>
                            <a:cs typeface="Times New Roman" panose="02020603050405020304" pitchFamily="18" charset="0"/>
                          </a:rPr>
                          <m:t>10</m:t>
                        </m:r>
                      </m:e>
                      <m:sup>
                        <m:r>
                          <a:rPr lang="en-US" altLang="zh-CN" sz="1600" b="0" i="1" dirty="0" smtClean="0">
                            <a:solidFill>
                              <a:srgbClr val="24292F"/>
                            </a:solidFill>
                            <a:effectLst/>
                            <a:latin typeface="Cambria Math" panose="02040503050406030204" pitchFamily="18" charset="0"/>
                            <a:cs typeface="Times New Roman" panose="02020603050405020304" pitchFamily="18" charset="0"/>
                          </a:rPr>
                          <m:t>6</m:t>
                        </m:r>
                      </m:sup>
                    </m:sSup>
                  </m:oMath>
                </a14:m>
                <a:r>
                  <a:rPr lang="en-US" altLang="zh-CN" sz="1600" b="0" i="0" dirty="0">
                    <a:solidFill>
                      <a:srgbClr val="24292F"/>
                    </a:solidFill>
                    <a:effectLst/>
                    <a:latin typeface="Arial" panose="020B0604020202020204" pitchFamily="34" charset="0"/>
                    <a:cs typeface="Arial" panose="020B0604020202020204" pitchFamily="34" charset="0"/>
                  </a:rPr>
                  <a:t>)</a:t>
                </a:r>
              </a:p>
              <a:p>
                <a:pPr marL="742950" lvl="1" indent="-285750">
                  <a:buFont typeface="Wingdings" panose="05000000000000000000" pitchFamily="2" charset="2"/>
                  <a:buChar char="Ø"/>
                </a:pPr>
                <a:r>
                  <a:rPr lang="en-US" altLang="zh-CN" sz="1600" b="0" i="0" dirty="0">
                    <a:solidFill>
                      <a:srgbClr val="24292F"/>
                    </a:solidFill>
                    <a:effectLst/>
                    <a:latin typeface="Arial" panose="020B0604020202020204" pitchFamily="34" charset="0"/>
                    <a:cs typeface="Arial" panose="020B0604020202020204" pitchFamily="34" charset="0"/>
                  </a:rPr>
                  <a:t>At 160 GeV:  W bosons (</a:t>
                </a:r>
                <a14:m>
                  <m:oMath xmlns:m="http://schemas.openxmlformats.org/officeDocument/2006/math">
                    <m:r>
                      <a:rPr lang="en-US" altLang="zh-CN" sz="1600" b="0" i="1" dirty="0" smtClean="0">
                        <a:solidFill>
                          <a:srgbClr val="24292F"/>
                        </a:solidFill>
                        <a:effectLst/>
                        <a:latin typeface="Cambria Math" panose="02040503050406030204" pitchFamily="18" charset="0"/>
                        <a:cs typeface="Times New Roman" panose="02020603050405020304" pitchFamily="18" charset="0"/>
                      </a:rPr>
                      <m:t>&gt;</m:t>
                    </m:r>
                    <m:sSup>
                      <m:sSupPr>
                        <m:ctrlPr>
                          <a:rPr lang="en-US" altLang="zh-CN" sz="1600" b="0" i="1" dirty="0" smtClean="0">
                            <a:solidFill>
                              <a:srgbClr val="24292F"/>
                            </a:solidFill>
                            <a:effectLst/>
                            <a:latin typeface="Cambria Math" panose="02040503050406030204" pitchFamily="18" charset="0"/>
                            <a:cs typeface="Times New Roman" panose="02020603050405020304" pitchFamily="18" charset="0"/>
                          </a:rPr>
                        </m:ctrlPr>
                      </m:sSupPr>
                      <m:e>
                        <m:r>
                          <a:rPr lang="en-US" altLang="zh-CN" sz="1600" b="0" i="1" dirty="0" smtClean="0">
                            <a:solidFill>
                              <a:srgbClr val="24292F"/>
                            </a:solidFill>
                            <a:effectLst/>
                            <a:latin typeface="Cambria Math" panose="02040503050406030204" pitchFamily="18" charset="0"/>
                            <a:cs typeface="Times New Roman" panose="02020603050405020304" pitchFamily="18" charset="0"/>
                          </a:rPr>
                          <m:t>10</m:t>
                        </m:r>
                      </m:e>
                      <m:sup>
                        <m:r>
                          <a:rPr lang="en-US" altLang="zh-CN" sz="1600" b="0" i="1" dirty="0" smtClean="0">
                            <a:solidFill>
                              <a:srgbClr val="24292F"/>
                            </a:solidFill>
                            <a:effectLst/>
                            <a:latin typeface="Cambria Math" panose="02040503050406030204" pitchFamily="18" charset="0"/>
                            <a:cs typeface="Times New Roman" panose="02020603050405020304" pitchFamily="18" charset="0"/>
                          </a:rPr>
                          <m:t>8</m:t>
                        </m:r>
                      </m:sup>
                    </m:sSup>
                  </m:oMath>
                </a14:m>
                <a:r>
                  <a:rPr lang="en-US" altLang="zh-CN" sz="1600" b="0" i="0" dirty="0">
                    <a:solidFill>
                      <a:srgbClr val="24292F"/>
                    </a:solidFill>
                    <a:effectLst/>
                    <a:latin typeface="Arial" panose="020B0604020202020204" pitchFamily="34" charset="0"/>
                    <a:cs typeface="Arial" panose="020B0604020202020204" pitchFamily="34" charset="0"/>
                  </a:rPr>
                  <a:t>)</a:t>
                </a:r>
              </a:p>
              <a:p>
                <a:pPr marL="742950" lvl="1" indent="-285750">
                  <a:buFont typeface="Wingdings" panose="05000000000000000000" pitchFamily="2" charset="2"/>
                  <a:buChar char="Ø"/>
                </a:pPr>
                <a:r>
                  <a:rPr lang="en-US" altLang="zh-CN" sz="1600" b="0" i="0" dirty="0">
                    <a:solidFill>
                      <a:srgbClr val="24292F"/>
                    </a:solidFill>
                    <a:effectLst/>
                    <a:latin typeface="Arial" panose="020B0604020202020204" pitchFamily="34" charset="0"/>
                    <a:cs typeface="Arial" panose="020B0604020202020204" pitchFamily="34" charset="0"/>
                  </a:rPr>
                  <a:t>At 90 GeV:    Z bosons (</a:t>
                </a:r>
                <a14:m>
                  <m:oMath xmlns:m="http://schemas.openxmlformats.org/officeDocument/2006/math">
                    <m:r>
                      <a:rPr lang="en-US" altLang="zh-CN" sz="1600" b="0" i="1" dirty="0" smtClean="0">
                        <a:solidFill>
                          <a:srgbClr val="24292F"/>
                        </a:solidFill>
                        <a:effectLst/>
                        <a:latin typeface="Cambria Math" panose="02040503050406030204" pitchFamily="18" charset="0"/>
                        <a:cs typeface="Times New Roman" panose="02020603050405020304" pitchFamily="18" charset="0"/>
                      </a:rPr>
                      <m:t>&gt;4×</m:t>
                    </m:r>
                    <m:sSup>
                      <m:sSupPr>
                        <m:ctrlPr>
                          <a:rPr lang="en-US" altLang="zh-CN" sz="1600" b="0" i="1" dirty="0" smtClean="0">
                            <a:solidFill>
                              <a:srgbClr val="24292F"/>
                            </a:solidFill>
                            <a:effectLst/>
                            <a:latin typeface="Cambria Math" panose="02040503050406030204" pitchFamily="18" charset="0"/>
                            <a:cs typeface="Times New Roman" panose="02020603050405020304" pitchFamily="18" charset="0"/>
                          </a:rPr>
                        </m:ctrlPr>
                      </m:sSupPr>
                      <m:e>
                        <m:r>
                          <a:rPr lang="en-US" altLang="zh-CN" sz="1600" b="0" i="1" dirty="0" smtClean="0">
                            <a:solidFill>
                              <a:srgbClr val="24292F"/>
                            </a:solidFill>
                            <a:effectLst/>
                            <a:latin typeface="Cambria Math" panose="02040503050406030204" pitchFamily="18" charset="0"/>
                            <a:cs typeface="Times New Roman" panose="02020603050405020304" pitchFamily="18" charset="0"/>
                          </a:rPr>
                          <m:t>10</m:t>
                        </m:r>
                      </m:e>
                      <m:sup>
                        <m:r>
                          <a:rPr lang="en-US" altLang="zh-CN" sz="1600" b="0" i="1" dirty="0" smtClean="0">
                            <a:solidFill>
                              <a:srgbClr val="24292F"/>
                            </a:solidFill>
                            <a:effectLst/>
                            <a:latin typeface="Cambria Math" panose="02040503050406030204" pitchFamily="18" charset="0"/>
                            <a:cs typeface="Times New Roman" panose="02020603050405020304" pitchFamily="18" charset="0"/>
                          </a:rPr>
                          <m:t>12</m:t>
                        </m:r>
                      </m:sup>
                    </m:sSup>
                  </m:oMath>
                </a14:m>
                <a:r>
                  <a:rPr lang="en-US" altLang="zh-CN" sz="1600" b="0" i="0" dirty="0">
                    <a:solidFill>
                      <a:srgbClr val="24292F"/>
                    </a:solidFill>
                    <a:effectLst/>
                    <a:latin typeface="Arial" panose="020B0604020202020204" pitchFamily="34" charset="0"/>
                    <a:cs typeface="Arial" panose="020B0604020202020204" pitchFamily="34" charset="0"/>
                  </a:rPr>
                  <a:t>)</a:t>
                </a:r>
                <a:endParaRPr lang="en-US" altLang="zh-CN" b="0" i="0" dirty="0">
                  <a:solidFill>
                    <a:srgbClr val="24292F"/>
                  </a:solidFill>
                  <a:effectLst/>
                  <a:latin typeface="Arial" panose="020B0604020202020204" pitchFamily="34" charset="0"/>
                  <a:cs typeface="Arial" panose="020B0604020202020204" pitchFamily="34" charset="0"/>
                </a:endParaRPr>
              </a:p>
            </p:txBody>
          </p:sp>
        </mc:Choice>
        <mc:Fallback xmlns="">
          <p:sp>
            <p:nvSpPr>
              <p:cNvPr id="18" name="文本框 17"/>
              <p:cNvSpPr txBox="1">
                <a:spLocks noRot="1" noChangeAspect="1" noMove="1" noResize="1" noEditPoints="1" noAdjustHandles="1" noChangeArrowheads="1" noChangeShapeType="1" noTextEdit="1"/>
              </p:cNvSpPr>
              <p:nvPr/>
            </p:nvSpPr>
            <p:spPr>
              <a:xfrm>
                <a:off x="162155" y="644256"/>
                <a:ext cx="7344816" cy="1846659"/>
              </a:xfrm>
              <a:prstGeom prst="rect">
                <a:avLst/>
              </a:prstGeom>
              <a:blipFill rotWithShape="1">
                <a:blip r:embed="rId3"/>
                <a:stretch>
                  <a:fillRect l="-3" t="-20" b="-3346"/>
                </a:stretch>
              </a:blipFill>
            </p:spPr>
            <p:txBody>
              <a:bodyPr/>
              <a:lstStyle/>
              <a:p>
                <a:r>
                  <a:rPr lang="zh-CN" altLang="en-US">
                    <a:noFill/>
                  </a:rPr>
                  <a:t> </a:t>
                </a:r>
              </a:p>
            </p:txBody>
          </p:sp>
        </mc:Fallback>
      </mc:AlternateContent>
      <p:sp>
        <p:nvSpPr>
          <p:cNvPr id="21" name="文本框 20"/>
          <p:cNvSpPr txBox="1"/>
          <p:nvPr/>
        </p:nvSpPr>
        <p:spPr>
          <a:xfrm>
            <a:off x="5862076" y="3723878"/>
            <a:ext cx="2748440" cy="523220"/>
          </a:xfrm>
          <a:prstGeom prst="rect">
            <a:avLst/>
          </a:prstGeom>
          <a:noFill/>
        </p:spPr>
        <p:txBody>
          <a:bodyPr wrap="square">
            <a:spAutoFit/>
          </a:bodyPr>
          <a:lstStyle/>
          <a:p>
            <a:pPr algn="ctr"/>
            <a:r>
              <a:rPr lang="en-US" altLang="zh-CN" sz="1400" dirty="0">
                <a:solidFill>
                  <a:srgbClr val="0070C0"/>
                </a:solidFill>
                <a:latin typeface="Times New Roman" panose="02020603050405020304" pitchFamily="18" charset="0"/>
                <a:ea typeface="等线" panose="02010600030101010101" pitchFamily="2" charset="-122"/>
                <a:cs typeface="Times New Roman" panose="02020603050405020304" pitchFamily="18" charset="0"/>
              </a:rPr>
              <a:t>Schematic view of CEPC‘s 4th Concept Detector</a:t>
            </a:r>
          </a:p>
        </p:txBody>
      </p:sp>
      <p:sp>
        <p:nvSpPr>
          <p:cNvPr id="13" name="椭圆 12"/>
          <p:cNvSpPr/>
          <p:nvPr/>
        </p:nvSpPr>
        <p:spPr>
          <a:xfrm>
            <a:off x="162155" y="99584"/>
            <a:ext cx="527950" cy="52795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773-CAI978" panose="020B0402020204020303" pitchFamily="34" charset="0"/>
                <a:ea typeface="方正黑体简体" panose="02010601030101010101" pitchFamily="2" charset="-122"/>
              </a:rPr>
              <a:t>1</a:t>
            </a:r>
            <a:endParaRPr lang="zh-CN" altLang="en-US" sz="2400" dirty="0">
              <a:latin typeface="773-CAI978" panose="020B0402020204020303" pitchFamily="34" charset="0"/>
              <a:ea typeface="方正黑体简体" panose="02010601030101010101" pitchFamily="2" charset="-122"/>
            </a:endParaRPr>
          </a:p>
        </p:txBody>
      </p:sp>
      <p:sp>
        <p:nvSpPr>
          <p:cNvPr id="14" name="矩形 13"/>
          <p:cNvSpPr/>
          <p:nvPr/>
        </p:nvSpPr>
        <p:spPr>
          <a:xfrm>
            <a:off x="926995" y="178893"/>
            <a:ext cx="1556773" cy="369332"/>
          </a:xfrm>
          <a:prstGeom prst="rect">
            <a:avLst/>
          </a:prstGeom>
        </p:spPr>
        <p:txBody>
          <a:bodyPr wrap="none">
            <a:spAutoFit/>
          </a:bodyPr>
          <a:lstStyle/>
          <a:p>
            <a:r>
              <a:rPr lang="en-US" altLang="zh-CN" dirty="0">
                <a:solidFill>
                  <a:schemeClr val="accent1"/>
                </a:solidFill>
                <a:latin typeface="+mn-ea"/>
              </a:rPr>
              <a:t>Introduction</a:t>
            </a:r>
          </a:p>
        </p:txBody>
      </p:sp>
      <p:pic>
        <p:nvPicPr>
          <p:cNvPr id="15" name="图片 14"/>
          <p:cNvPicPr>
            <a:picLocks noChangeAspect="1"/>
          </p:cNvPicPr>
          <p:nvPr/>
        </p:nvPicPr>
        <p:blipFill>
          <a:blip r:embed="rId4"/>
          <a:stretch>
            <a:fillRect/>
          </a:stretch>
        </p:blipFill>
        <p:spPr>
          <a:xfrm>
            <a:off x="4932040" y="1377970"/>
            <a:ext cx="4088670" cy="2277529"/>
          </a:xfrm>
          <a:prstGeom prst="rect">
            <a:avLst/>
          </a:prstGeom>
        </p:spPr>
      </p:pic>
      <p:sp>
        <p:nvSpPr>
          <p:cNvPr id="22" name="文本框 21"/>
          <p:cNvSpPr txBox="1"/>
          <p:nvPr/>
        </p:nvSpPr>
        <p:spPr>
          <a:xfrm>
            <a:off x="162155" y="2528722"/>
            <a:ext cx="4715051" cy="1138773"/>
          </a:xfrm>
          <a:prstGeom prst="rect">
            <a:avLst/>
          </a:prstGeom>
          <a:noFill/>
        </p:spPr>
        <p:txBody>
          <a:bodyPr wrap="square">
            <a:spAutoFit/>
          </a:bodyPr>
          <a:lstStyle/>
          <a:p>
            <a:r>
              <a:rPr lang="en-US" altLang="zh-CN" b="0" i="0" dirty="0">
                <a:solidFill>
                  <a:srgbClr val="0070C0"/>
                </a:solidFill>
                <a:effectLst/>
                <a:latin typeface="Arial" panose="020B0604020202020204" pitchFamily="34" charset="0"/>
                <a:cs typeface="Arial" panose="020B0604020202020204" pitchFamily="34" charset="0"/>
              </a:rPr>
              <a:t>The conceptual design report (CDR) has been completed in Oct. 2018. </a:t>
            </a:r>
          </a:p>
          <a:p>
            <a:pPr marL="285750" indent="-285750">
              <a:buFont typeface="Arial" panose="020B0604020202020204" pitchFamily="34" charset="0"/>
              <a:buChar char="•"/>
            </a:pPr>
            <a:r>
              <a:rPr lang="en-US" altLang="zh-CN" sz="1600" b="0" i="0" dirty="0">
                <a:effectLst/>
                <a:latin typeface="Arial" panose="020B0604020202020204" pitchFamily="34" charset="0"/>
                <a:cs typeface="Arial" panose="020B0604020202020204" pitchFamily="34" charset="0"/>
              </a:rPr>
              <a:t>High track efficiency (~100%)</a:t>
            </a:r>
          </a:p>
          <a:p>
            <a:pPr marL="285750" indent="-285750">
              <a:buFont typeface="Arial" panose="020B0604020202020204" pitchFamily="34" charset="0"/>
              <a:buChar char="•"/>
            </a:pPr>
            <a:r>
              <a:rPr lang="en-US" altLang="zh-CN" sz="1600" dirty="0">
                <a:latin typeface="Arial" panose="020B0604020202020204" pitchFamily="34" charset="0"/>
                <a:cs typeface="Arial" panose="020B0604020202020204" pitchFamily="34" charset="0"/>
              </a:rPr>
              <a:t>High </a:t>
            </a:r>
            <a:r>
              <a:rPr lang="en-US" altLang="zh-CN" sz="1600" b="0" i="0" dirty="0">
                <a:effectLst/>
                <a:latin typeface="Arial" panose="020B0604020202020204" pitchFamily="34" charset="0"/>
                <a:cs typeface="Arial" panose="020B0604020202020204" pitchFamily="34" charset="0"/>
              </a:rPr>
              <a:t>momentum resolution (~0.1%)</a:t>
            </a:r>
          </a:p>
        </p:txBody>
      </p:sp>
      <p:sp>
        <p:nvSpPr>
          <p:cNvPr id="25" name="文本框 24"/>
          <p:cNvSpPr txBox="1"/>
          <p:nvPr/>
        </p:nvSpPr>
        <p:spPr>
          <a:xfrm>
            <a:off x="160225" y="3723878"/>
            <a:ext cx="5544616" cy="1384995"/>
          </a:xfrm>
          <a:prstGeom prst="rect">
            <a:avLst/>
          </a:prstGeom>
          <a:noFill/>
        </p:spPr>
        <p:txBody>
          <a:bodyPr wrap="square">
            <a:spAutoFit/>
          </a:bodyPr>
          <a:lstStyle/>
          <a:p>
            <a:r>
              <a:rPr lang="en-US" altLang="zh-CN" b="0" i="0" dirty="0">
                <a:solidFill>
                  <a:srgbClr val="0070C0"/>
                </a:solidFill>
                <a:effectLst/>
                <a:latin typeface="Arial" panose="020B0604020202020204" pitchFamily="34" charset="0"/>
                <a:cs typeface="Arial" panose="020B0604020202020204" pitchFamily="34" charset="0"/>
              </a:rPr>
              <a:t>The 4th conceptual detector was proposed on the basis of the CEPC CDR</a:t>
            </a:r>
          </a:p>
          <a:p>
            <a:pPr marL="285750" indent="-285750">
              <a:buFont typeface="Arial" panose="020B0604020202020204" pitchFamily="34" charset="0"/>
              <a:buChar char="•"/>
            </a:pPr>
            <a:r>
              <a:rPr lang="en-US" altLang="zh-CN" sz="1600" b="0" i="0" dirty="0">
                <a:effectLst/>
                <a:latin typeface="Arial" panose="020B0604020202020204" pitchFamily="34" charset="0"/>
                <a:cs typeface="Arial" panose="020B0604020202020204" pitchFamily="34" charset="0"/>
              </a:rPr>
              <a:t>is characterized by a combination of </a:t>
            </a:r>
            <a:r>
              <a:rPr lang="en-US" altLang="zh-CN" sz="1600" b="0" i="0" dirty="0">
                <a:solidFill>
                  <a:srgbClr val="7030A0"/>
                </a:solidFill>
                <a:effectLst/>
                <a:latin typeface="Arial" panose="020B0604020202020204" pitchFamily="34" charset="0"/>
                <a:cs typeface="Arial" panose="020B0604020202020204" pitchFamily="34" charset="0"/>
              </a:rPr>
              <a:t>silicon detectors </a:t>
            </a:r>
            <a:r>
              <a:rPr lang="en-US" altLang="zh-CN" sz="1600" b="0" i="0" dirty="0">
                <a:effectLst/>
                <a:latin typeface="Arial" panose="020B0604020202020204" pitchFamily="34" charset="0"/>
                <a:cs typeface="Arial" panose="020B0604020202020204" pitchFamily="34" charset="0"/>
              </a:rPr>
              <a:t>and </a:t>
            </a:r>
            <a:r>
              <a:rPr lang="en-US" altLang="zh-CN" sz="1600" b="0" i="0" dirty="0">
                <a:solidFill>
                  <a:srgbClr val="7030A0"/>
                </a:solidFill>
                <a:effectLst/>
                <a:latin typeface="Arial" panose="020B0604020202020204" pitchFamily="34" charset="0"/>
                <a:cs typeface="Arial" panose="020B0604020202020204" pitchFamily="34" charset="0"/>
              </a:rPr>
              <a:t>drift chamber </a:t>
            </a:r>
            <a:r>
              <a:rPr lang="en-US" altLang="zh-CN" sz="1600" b="0" i="0" dirty="0">
                <a:effectLst/>
                <a:latin typeface="Arial" panose="020B0604020202020204" pitchFamily="34" charset="0"/>
                <a:cs typeface="Arial" panose="020B0604020202020204" pitchFamily="34" charset="0"/>
              </a:rPr>
              <a:t>designed to provide both tracking and PID for charged particles</a:t>
            </a:r>
          </a:p>
        </p:txBody>
      </p:sp>
      <p:sp>
        <p:nvSpPr>
          <p:cNvPr id="26" name="文本框 25"/>
          <p:cNvSpPr txBox="1"/>
          <p:nvPr/>
        </p:nvSpPr>
        <p:spPr>
          <a:xfrm>
            <a:off x="3419872" y="159045"/>
            <a:ext cx="4896544" cy="400110"/>
          </a:xfrm>
          <a:prstGeom prst="rect">
            <a:avLst/>
          </a:prstGeom>
          <a:noFill/>
        </p:spPr>
        <p:txBody>
          <a:bodyPr wrap="square">
            <a:spAutoFit/>
          </a:bodyPr>
          <a:lstStyle/>
          <a:p>
            <a:r>
              <a:rPr lang="en-US" altLang="zh-CN" sz="2000" b="1" i="0" dirty="0">
                <a:solidFill>
                  <a:srgbClr val="0070C0"/>
                </a:solidFill>
                <a:effectLst/>
                <a:latin typeface="等线" panose="02010600030101010101" pitchFamily="2" charset="-122"/>
                <a:ea typeface="等线" panose="02010600030101010101" pitchFamily="2" charset="-122"/>
                <a:cs typeface="Times New Roman" panose="02020603050405020304" pitchFamily="18" charset="0"/>
              </a:rPr>
              <a:t>Circular Electron Positron Collider (CEPC) </a:t>
            </a:r>
          </a:p>
        </p:txBody>
      </p:sp>
      <p:pic>
        <p:nvPicPr>
          <p:cNvPr id="30"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236296" y="548225"/>
            <a:ext cx="1245093" cy="73090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灯片编号占位符 2"/>
          <p:cNvSpPr txBox="1"/>
          <p:nvPr/>
        </p:nvSpPr>
        <p:spPr>
          <a:xfrm>
            <a:off x="8661470" y="30376"/>
            <a:ext cx="432048" cy="235847"/>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FB01F39-3AB9-4E3F-9AE8-8ECED466B5B6}" type="slidenum">
              <a:rPr lang="zh-CN" altLang="en-US" sz="1400" smtClean="0">
                <a:latin typeface="Times New Roman" panose="02020603050405020304" pitchFamily="18" charset="0"/>
                <a:ea typeface="楷体" panose="02010609060101010101" pitchFamily="49" charset="-122"/>
                <a:cs typeface="Times New Roman" panose="02020603050405020304" pitchFamily="18" charset="0"/>
              </a:rPr>
              <a:t>4</a:t>
            </a:fld>
            <a:endParaRPr lang="zh-CN" altLang="en-US" sz="1400" dirty="0">
              <a:latin typeface="Times New Roman" panose="02020603050405020304" pitchFamily="18" charset="0"/>
              <a:ea typeface="楷体" panose="02010609060101010101" pitchFamily="49" charset="-122"/>
              <a:cs typeface="Times New Roman" panose="02020603050405020304" pitchFamily="18" charset="0"/>
            </a:endParaRPr>
          </a:p>
        </p:txBody>
      </p:sp>
      <p:sp>
        <p:nvSpPr>
          <p:cNvPr id="23" name="文本框 22"/>
          <p:cNvSpPr txBox="1"/>
          <p:nvPr/>
        </p:nvSpPr>
        <p:spPr>
          <a:xfrm>
            <a:off x="46660" y="621603"/>
            <a:ext cx="4818140" cy="1600438"/>
          </a:xfrm>
          <a:prstGeom prst="rect">
            <a:avLst/>
          </a:prstGeom>
          <a:noFill/>
        </p:spPr>
        <p:txBody>
          <a:bodyPr wrap="square">
            <a:spAutoFit/>
          </a:bodyPr>
          <a:lstStyle/>
          <a:p>
            <a:r>
              <a:rPr lang="en-US" altLang="zh-CN" dirty="0">
                <a:solidFill>
                  <a:srgbClr val="0070C0"/>
                </a:solidFill>
                <a:latin typeface="Arial" panose="020B0604020202020204" pitchFamily="34" charset="0"/>
                <a:cs typeface="Arial" panose="020B0604020202020204" pitchFamily="34" charset="0"/>
              </a:rPr>
              <a:t>CEPC Vertex Detector</a:t>
            </a:r>
          </a:p>
          <a:p>
            <a:pPr marL="285750" indent="-285750">
              <a:buFont typeface="Arial" panose="020B0604020202020204" pitchFamily="34" charset="0"/>
              <a:buChar char="•"/>
            </a:pPr>
            <a:r>
              <a:rPr lang="en-US" altLang="zh-CN" sz="1600" dirty="0">
                <a:latin typeface="Arial" panose="020B0604020202020204" pitchFamily="34" charset="0"/>
                <a:cs typeface="Arial" panose="020B0604020202020204" pitchFamily="34" charset="0"/>
              </a:rPr>
              <a:t>is the innermost tracker playing a dominant role in determining the vertices of a collision event.</a:t>
            </a:r>
          </a:p>
          <a:p>
            <a:pPr marL="285750" indent="-285750">
              <a:buFont typeface="Arial" panose="020B0604020202020204" pitchFamily="34" charset="0"/>
              <a:buChar char="•"/>
            </a:pPr>
            <a:r>
              <a:rPr lang="en-US" altLang="zh-CN" sz="1600" dirty="0">
                <a:latin typeface="Arial" panose="020B0604020202020204" pitchFamily="34" charset="0"/>
                <a:cs typeface="Arial" panose="020B0604020202020204" pitchFamily="34" charset="0"/>
              </a:rPr>
              <a:t>Covers:</a:t>
            </a:r>
          </a:p>
          <a:p>
            <a:pPr marL="742950" lvl="1" indent="-285750">
              <a:buFont typeface="Wingdings" panose="05000000000000000000" pitchFamily="2" charset="2"/>
              <a:buChar char="Ø"/>
            </a:pPr>
            <a:r>
              <a:rPr lang="en-US" altLang="zh-CN" sz="1600" dirty="0">
                <a:latin typeface="Arial" panose="020B0604020202020204" pitchFamily="34" charset="0"/>
                <a:cs typeface="Arial" panose="020B0604020202020204" pitchFamily="34" charset="0"/>
              </a:rPr>
              <a:t>radial range from 16 mm to 60 mm</a:t>
            </a:r>
          </a:p>
          <a:p>
            <a:pPr marL="742950" lvl="1" indent="-285750">
              <a:buFont typeface="Wingdings" panose="05000000000000000000" pitchFamily="2" charset="2"/>
              <a:buChar char="Ø"/>
            </a:pPr>
            <a:r>
              <a:rPr lang="en-US" altLang="zh-CN" sz="1600" dirty="0">
                <a:latin typeface="Arial" panose="020B0604020202020204" pitchFamily="34" charset="0"/>
                <a:cs typeface="Arial" panose="020B0604020202020204" pitchFamily="34" charset="0"/>
              </a:rPr>
              <a:t>Z range from -125mm to 125mm</a:t>
            </a:r>
          </a:p>
        </p:txBody>
      </p:sp>
      <p:sp>
        <p:nvSpPr>
          <p:cNvPr id="13" name="椭圆 12"/>
          <p:cNvSpPr/>
          <p:nvPr/>
        </p:nvSpPr>
        <p:spPr>
          <a:xfrm>
            <a:off x="162155" y="99584"/>
            <a:ext cx="527950" cy="52795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773-CAI978" panose="020B0402020204020303" pitchFamily="34" charset="0"/>
                <a:ea typeface="方正黑体简体" panose="02010601030101010101" pitchFamily="2" charset="-122"/>
              </a:rPr>
              <a:t>1</a:t>
            </a:r>
            <a:endParaRPr lang="zh-CN" altLang="en-US" sz="2400" dirty="0">
              <a:latin typeface="773-CAI978" panose="020B0402020204020303" pitchFamily="34" charset="0"/>
              <a:ea typeface="方正黑体简体" panose="02010601030101010101" pitchFamily="2" charset="-122"/>
            </a:endParaRPr>
          </a:p>
        </p:txBody>
      </p:sp>
      <p:sp>
        <p:nvSpPr>
          <p:cNvPr id="14" name="矩形 13"/>
          <p:cNvSpPr/>
          <p:nvPr/>
        </p:nvSpPr>
        <p:spPr>
          <a:xfrm>
            <a:off x="926995" y="178893"/>
            <a:ext cx="1556773" cy="369332"/>
          </a:xfrm>
          <a:prstGeom prst="rect">
            <a:avLst/>
          </a:prstGeom>
        </p:spPr>
        <p:txBody>
          <a:bodyPr wrap="none">
            <a:spAutoFit/>
          </a:bodyPr>
          <a:lstStyle/>
          <a:p>
            <a:r>
              <a:rPr lang="en-US" altLang="zh-CN" dirty="0">
                <a:solidFill>
                  <a:schemeClr val="accent1"/>
                </a:solidFill>
                <a:latin typeface="+mn-ea"/>
              </a:rPr>
              <a:t>Introduction</a:t>
            </a:r>
          </a:p>
        </p:txBody>
      </p:sp>
      <p:pic>
        <p:nvPicPr>
          <p:cNvPr id="16" name="图片 15"/>
          <p:cNvPicPr>
            <a:picLocks noChangeAspect="1"/>
          </p:cNvPicPr>
          <p:nvPr/>
        </p:nvPicPr>
        <p:blipFill>
          <a:blip r:embed="rId3"/>
          <a:stretch>
            <a:fillRect/>
          </a:stretch>
        </p:blipFill>
        <p:spPr>
          <a:xfrm>
            <a:off x="3917664" y="3125181"/>
            <a:ext cx="2088232" cy="1331780"/>
          </a:xfrm>
          <a:prstGeom prst="rect">
            <a:avLst/>
          </a:prstGeom>
        </p:spPr>
      </p:pic>
      <p:sp>
        <p:nvSpPr>
          <p:cNvPr id="17" name="文本框 16"/>
          <p:cNvSpPr txBox="1"/>
          <p:nvPr/>
        </p:nvSpPr>
        <p:spPr>
          <a:xfrm>
            <a:off x="3053568" y="4503205"/>
            <a:ext cx="4221224" cy="646331"/>
          </a:xfrm>
          <a:prstGeom prst="rect">
            <a:avLst/>
          </a:prstGeom>
          <a:noFill/>
        </p:spPr>
        <p:txBody>
          <a:bodyPr wrap="square">
            <a:spAutoFit/>
          </a:bodyPr>
          <a:lstStyle/>
          <a:p>
            <a:pPr algn="ctr"/>
            <a:r>
              <a:rPr lang="en-US" altLang="zh-CN" sz="1200" dirty="0">
                <a:solidFill>
                  <a:srgbClr val="0070C0"/>
                </a:solidFill>
                <a:latin typeface="Times New Roman" panose="02020603050405020304" pitchFamily="18" charset="0"/>
                <a:ea typeface="等线" panose="02010600030101010101" pitchFamily="2" charset="-122"/>
                <a:cs typeface="Times New Roman" panose="02020603050405020304" pitchFamily="18" charset="0"/>
              </a:rPr>
              <a:t>Schematic view of CEPC Vertex Detector</a:t>
            </a:r>
          </a:p>
          <a:p>
            <a:pPr algn="ctr"/>
            <a:r>
              <a:rPr lang="en-US" altLang="zh-CN" sz="1200" dirty="0">
                <a:latin typeface="Times New Roman" panose="02020603050405020304" pitchFamily="18" charset="0"/>
                <a:ea typeface="等线" panose="02010600030101010101" pitchFamily="2" charset="-122"/>
                <a:cs typeface="Times New Roman" panose="02020603050405020304" pitchFamily="18" charset="0"/>
              </a:rPr>
              <a:t>Only the silicon sensor sensitive region (in </a:t>
            </a:r>
            <a:r>
              <a:rPr lang="en-US" altLang="zh-CN" sz="1200" dirty="0">
                <a:solidFill>
                  <a:srgbClr val="F7A003"/>
                </a:solidFill>
                <a:latin typeface="Times New Roman" panose="02020603050405020304" pitchFamily="18" charset="0"/>
                <a:ea typeface="等线" panose="02010600030101010101" pitchFamily="2" charset="-122"/>
                <a:cs typeface="Times New Roman" panose="02020603050405020304" pitchFamily="18" charset="0"/>
              </a:rPr>
              <a:t>orange</a:t>
            </a:r>
            <a:r>
              <a:rPr lang="en-US" altLang="zh-CN" sz="1200" dirty="0">
                <a:latin typeface="Times New Roman" panose="02020603050405020304" pitchFamily="18" charset="0"/>
                <a:ea typeface="等线" panose="02010600030101010101" pitchFamily="2" charset="-122"/>
                <a:cs typeface="Times New Roman" panose="02020603050405020304" pitchFamily="18" charset="0"/>
              </a:rPr>
              <a:t>) is depicted. </a:t>
            </a:r>
          </a:p>
          <a:p>
            <a:pPr algn="ctr"/>
            <a:r>
              <a:rPr lang="en-US" altLang="zh-CN" sz="1200" dirty="0">
                <a:latin typeface="Times New Roman" panose="02020603050405020304" pitchFamily="18" charset="0"/>
                <a:ea typeface="等线" panose="02010600030101010101" pitchFamily="2" charset="-122"/>
                <a:cs typeface="Times New Roman" panose="02020603050405020304" pitchFamily="18" charset="0"/>
              </a:rPr>
              <a:t>The vertex detector surrounds the beam pipe (in </a:t>
            </a:r>
            <a:r>
              <a:rPr lang="en-US" altLang="zh-CN" sz="1200" dirty="0">
                <a:solidFill>
                  <a:srgbClr val="FF0000"/>
                </a:solidFill>
                <a:latin typeface="Times New Roman" panose="02020603050405020304" pitchFamily="18" charset="0"/>
                <a:ea typeface="等线" panose="02010600030101010101" pitchFamily="2" charset="-122"/>
                <a:cs typeface="Times New Roman" panose="02020603050405020304" pitchFamily="18" charset="0"/>
              </a:rPr>
              <a:t>red</a:t>
            </a:r>
            <a:r>
              <a:rPr lang="en-US" altLang="zh-CN" sz="1200" dirty="0">
                <a:latin typeface="Times New Roman" panose="02020603050405020304" pitchFamily="18" charset="0"/>
                <a:ea typeface="等线" panose="02010600030101010101" pitchFamily="2" charset="-122"/>
                <a:cs typeface="Times New Roman" panose="02020603050405020304" pitchFamily="18" charset="0"/>
              </a:rPr>
              <a:t>).</a:t>
            </a:r>
          </a:p>
        </p:txBody>
      </p:sp>
      <p:pic>
        <p:nvPicPr>
          <p:cNvPr id="19" name="图片 18"/>
          <p:cNvPicPr>
            <a:picLocks noChangeAspect="1"/>
          </p:cNvPicPr>
          <p:nvPr/>
        </p:nvPicPr>
        <p:blipFill>
          <a:blip r:embed="rId4"/>
          <a:stretch>
            <a:fillRect/>
          </a:stretch>
        </p:blipFill>
        <p:spPr>
          <a:xfrm>
            <a:off x="6804249" y="3125181"/>
            <a:ext cx="2289270" cy="1323615"/>
          </a:xfrm>
          <a:prstGeom prst="rect">
            <a:avLst/>
          </a:prstGeom>
        </p:spPr>
      </p:pic>
      <p:sp>
        <p:nvSpPr>
          <p:cNvPr id="20" name="文本框 19"/>
          <p:cNvSpPr txBox="1"/>
          <p:nvPr/>
        </p:nvSpPr>
        <p:spPr>
          <a:xfrm>
            <a:off x="6876256" y="4495040"/>
            <a:ext cx="2217262" cy="276999"/>
          </a:xfrm>
          <a:prstGeom prst="rect">
            <a:avLst/>
          </a:prstGeom>
          <a:noFill/>
        </p:spPr>
        <p:txBody>
          <a:bodyPr wrap="square">
            <a:spAutoFit/>
          </a:bodyPr>
          <a:lstStyle/>
          <a:p>
            <a:r>
              <a:rPr lang="en-US" altLang="zh-CN" sz="1200" dirty="0">
                <a:solidFill>
                  <a:srgbClr val="1E70B1"/>
                </a:solidFill>
                <a:latin typeface="Times New Roman" panose="02020603050405020304" pitchFamily="18" charset="0"/>
                <a:cs typeface="Times New Roman" panose="02020603050405020304" pitchFamily="18" charset="0"/>
              </a:rPr>
              <a:t>Layers of CEPC Vertex Detector </a:t>
            </a:r>
          </a:p>
        </p:txBody>
      </p:sp>
      <p:sp>
        <p:nvSpPr>
          <p:cNvPr id="26" name="文本框 25"/>
          <p:cNvSpPr txBox="1"/>
          <p:nvPr/>
        </p:nvSpPr>
        <p:spPr>
          <a:xfrm>
            <a:off x="4283968" y="147725"/>
            <a:ext cx="3168352" cy="400110"/>
          </a:xfrm>
          <a:prstGeom prst="rect">
            <a:avLst/>
          </a:prstGeom>
          <a:noFill/>
        </p:spPr>
        <p:txBody>
          <a:bodyPr wrap="square">
            <a:spAutoFit/>
          </a:bodyPr>
          <a:lstStyle>
            <a:defPPr>
              <a:defRPr lang="zh-CN"/>
            </a:defPPr>
            <a:lvl1pPr>
              <a:defRPr sz="2000" b="1" i="0">
                <a:solidFill>
                  <a:srgbClr val="0070C0"/>
                </a:solidFill>
                <a:effectLst/>
                <a:latin typeface="等线" panose="02010600030101010101" pitchFamily="2" charset="-122"/>
                <a:ea typeface="等线" panose="02010600030101010101" pitchFamily="2" charset="-122"/>
                <a:cs typeface="Times New Roman" panose="02020603050405020304" pitchFamily="18" charset="0"/>
              </a:defRPr>
            </a:lvl1pPr>
          </a:lstStyle>
          <a:p>
            <a:r>
              <a:rPr lang="en-US" altLang="zh-CN" dirty="0"/>
              <a:t>Vertex Detector of CEPC</a:t>
            </a:r>
          </a:p>
        </p:txBody>
      </p:sp>
      <p:pic>
        <p:nvPicPr>
          <p:cNvPr id="28" name="图片 27"/>
          <p:cNvPicPr>
            <a:picLocks noChangeAspect="1"/>
          </p:cNvPicPr>
          <p:nvPr/>
        </p:nvPicPr>
        <p:blipFill>
          <a:blip r:embed="rId5"/>
          <a:stretch>
            <a:fillRect/>
          </a:stretch>
        </p:blipFill>
        <p:spPr>
          <a:xfrm>
            <a:off x="48104" y="2446862"/>
            <a:ext cx="3138987" cy="2325177"/>
          </a:xfrm>
          <a:prstGeom prst="rect">
            <a:avLst/>
          </a:prstGeom>
        </p:spPr>
      </p:pic>
      <p:sp>
        <p:nvSpPr>
          <p:cNvPr id="29" name="文本框 28"/>
          <p:cNvSpPr txBox="1"/>
          <p:nvPr/>
        </p:nvSpPr>
        <p:spPr>
          <a:xfrm>
            <a:off x="-682469" y="4726823"/>
            <a:ext cx="4600134" cy="461665"/>
          </a:xfrm>
          <a:prstGeom prst="rect">
            <a:avLst/>
          </a:prstGeom>
          <a:noFill/>
        </p:spPr>
        <p:txBody>
          <a:bodyPr wrap="square">
            <a:spAutoFit/>
          </a:bodyPr>
          <a:lstStyle>
            <a:defPPr>
              <a:defRPr lang="zh-CN"/>
            </a:defPPr>
            <a:lvl1pPr algn="ctr">
              <a:defRPr sz="1200">
                <a:solidFill>
                  <a:srgbClr val="0070C0"/>
                </a:solidFill>
                <a:latin typeface="Times New Roman" panose="02020603050405020304" pitchFamily="18" charset="0"/>
                <a:ea typeface="等线" panose="02010600030101010101" pitchFamily="2" charset="-122"/>
                <a:cs typeface="Times New Roman" panose="02020603050405020304" pitchFamily="18" charset="0"/>
              </a:defRPr>
            </a:lvl1pPr>
          </a:lstStyle>
          <a:p>
            <a:r>
              <a:rPr lang="en-US" altLang="zh-CN" dirty="0"/>
              <a:t>Layout of the CEPC baseline tracker</a:t>
            </a:r>
          </a:p>
          <a:p>
            <a:r>
              <a:rPr lang="en-US" altLang="zh-CN" dirty="0">
                <a:solidFill>
                  <a:schemeClr val="tx1"/>
                </a:solidFill>
              </a:rPr>
              <a:t>The VTX is located closest to the interaction point.</a:t>
            </a:r>
            <a:endParaRPr lang="zh-CN" altLang="en-US" dirty="0">
              <a:solidFill>
                <a:schemeClr val="tx1"/>
              </a:solidFill>
            </a:endParaRPr>
          </a:p>
        </p:txBody>
      </p:sp>
      <p:sp>
        <p:nvSpPr>
          <p:cNvPr id="30" name="文本框 29"/>
          <p:cNvSpPr txBox="1"/>
          <p:nvPr/>
        </p:nvSpPr>
        <p:spPr>
          <a:xfrm>
            <a:off x="4644008" y="1136797"/>
            <a:ext cx="4680519" cy="1877437"/>
          </a:xfrm>
          <a:prstGeom prst="rect">
            <a:avLst/>
          </a:prstGeom>
          <a:noFill/>
        </p:spPr>
        <p:txBody>
          <a:bodyPr wrap="square">
            <a:spAutoFit/>
          </a:bodyPr>
          <a:lstStyle/>
          <a:p>
            <a:r>
              <a:rPr lang="en-US" altLang="zh-CN" dirty="0">
                <a:solidFill>
                  <a:srgbClr val="0070C0"/>
                </a:solidFill>
                <a:latin typeface="Arial" panose="020B0604020202020204" pitchFamily="34" charset="0"/>
                <a:cs typeface="Arial" panose="020B0604020202020204" pitchFamily="34" charset="0"/>
              </a:rPr>
              <a:t>The baseline layout of the Vertex Detector consists of</a:t>
            </a:r>
          </a:p>
          <a:p>
            <a:pPr marL="285750" indent="-285750">
              <a:buFont typeface="Arial" panose="020B0604020202020204" pitchFamily="34" charset="0"/>
              <a:buChar char="•"/>
            </a:pPr>
            <a:r>
              <a:rPr lang="en-US" altLang="zh-CN" sz="1600" dirty="0">
                <a:solidFill>
                  <a:srgbClr val="FF0000"/>
                </a:solidFill>
                <a:latin typeface="Arial" panose="020B0604020202020204" pitchFamily="34" charset="0"/>
                <a:cs typeface="Arial" panose="020B0604020202020204" pitchFamily="34" charset="0"/>
              </a:rPr>
              <a:t>6</a:t>
            </a:r>
            <a:r>
              <a:rPr lang="en-US" altLang="zh-CN" sz="1600" dirty="0">
                <a:latin typeface="Arial" panose="020B0604020202020204" pitchFamily="34" charset="0"/>
                <a:cs typeface="Arial" panose="020B0604020202020204" pitchFamily="34" charset="0"/>
              </a:rPr>
              <a:t> concentric cylindrical layers of high spatial resolution silicon pixel sensors.</a:t>
            </a:r>
          </a:p>
          <a:p>
            <a:pPr marL="285750" indent="-285750">
              <a:buFont typeface="Arial" panose="020B0604020202020204" pitchFamily="34" charset="0"/>
              <a:buChar char="•"/>
            </a:pPr>
            <a:r>
              <a:rPr lang="en-US" altLang="zh-CN" sz="1600" dirty="0">
                <a:latin typeface="Arial" panose="020B0604020202020204" pitchFamily="34" charset="0"/>
                <a:cs typeface="Arial" panose="020B0604020202020204" pitchFamily="34" charset="0"/>
              </a:rPr>
              <a:t>Two layers of silicon pixel sensors are mounted on both sides of each of </a:t>
            </a:r>
            <a:r>
              <a:rPr lang="en-US" altLang="zh-CN" sz="1600" dirty="0">
                <a:solidFill>
                  <a:srgbClr val="7030A0"/>
                </a:solidFill>
                <a:latin typeface="Arial" panose="020B0604020202020204" pitchFamily="34" charset="0"/>
                <a:cs typeface="Arial" panose="020B0604020202020204" pitchFamily="34" charset="0"/>
              </a:rPr>
              <a:t>three ladders </a:t>
            </a:r>
            <a:r>
              <a:rPr lang="en-US" altLang="zh-CN" sz="1600" dirty="0">
                <a:latin typeface="Arial" panose="020B0604020202020204" pitchFamily="34" charset="0"/>
                <a:cs typeface="Arial" panose="020B0604020202020204" pitchFamily="34" charset="0"/>
              </a:rPr>
              <a:t>to provide </a:t>
            </a:r>
            <a:r>
              <a:rPr lang="en-US" altLang="zh-CN" sz="1600" dirty="0">
                <a:solidFill>
                  <a:srgbClr val="FF0000"/>
                </a:solidFill>
                <a:latin typeface="Arial" panose="020B0604020202020204" pitchFamily="34" charset="0"/>
                <a:cs typeface="Arial" panose="020B0604020202020204" pitchFamily="34" charset="0"/>
              </a:rPr>
              <a:t>6</a:t>
            </a:r>
            <a:r>
              <a:rPr lang="en-US" altLang="zh-CN" sz="1600" dirty="0">
                <a:latin typeface="Arial" panose="020B0604020202020204" pitchFamily="34" charset="0"/>
                <a:cs typeface="Arial" panose="020B0604020202020204" pitchFamily="34" charset="0"/>
              </a:rPr>
              <a:t> space points.</a:t>
            </a:r>
          </a:p>
        </p:txBody>
      </p:sp>
      <p:pic>
        <p:nvPicPr>
          <p:cNvPr id="32"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362340" y="331581"/>
            <a:ext cx="1245093" cy="73090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灯片编号占位符 2"/>
          <p:cNvSpPr txBox="1"/>
          <p:nvPr/>
        </p:nvSpPr>
        <p:spPr>
          <a:xfrm>
            <a:off x="8661470" y="30376"/>
            <a:ext cx="432048" cy="235847"/>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FB01F39-3AB9-4E3F-9AE8-8ECED466B5B6}" type="slidenum">
              <a:rPr lang="zh-CN" altLang="en-US" sz="1400" smtClean="0">
                <a:latin typeface="Times New Roman" panose="02020603050405020304" pitchFamily="18" charset="0"/>
                <a:ea typeface="楷体" panose="02010609060101010101" pitchFamily="49" charset="-122"/>
                <a:cs typeface="Times New Roman" panose="02020603050405020304" pitchFamily="18" charset="0"/>
              </a:rPr>
              <a:t>5</a:t>
            </a:fld>
            <a:endParaRPr lang="zh-CN" altLang="en-US" sz="1400" dirty="0">
              <a:latin typeface="Times New Roman" panose="02020603050405020304" pitchFamily="18" charset="0"/>
              <a:ea typeface="楷体" panose="02010609060101010101" pitchFamily="49" charset="-122"/>
              <a:cs typeface="Times New Roman" panose="02020603050405020304" pitchFamily="18" charset="0"/>
            </a:endParaRPr>
          </a:p>
        </p:txBody>
      </p:sp>
      <p:sp>
        <p:nvSpPr>
          <p:cNvPr id="18" name="文本框 17"/>
          <p:cNvSpPr txBox="1"/>
          <p:nvPr/>
        </p:nvSpPr>
        <p:spPr>
          <a:xfrm>
            <a:off x="179512" y="2243672"/>
            <a:ext cx="5708400" cy="2339102"/>
          </a:xfrm>
          <a:prstGeom prst="rect">
            <a:avLst/>
          </a:prstGeom>
          <a:noFill/>
        </p:spPr>
        <p:txBody>
          <a:bodyPr wrap="square">
            <a:spAutoFit/>
          </a:bodyPr>
          <a:lstStyle/>
          <a:p>
            <a:r>
              <a:rPr lang="en-US" altLang="zh-CN" b="0" i="0" dirty="0">
                <a:solidFill>
                  <a:srgbClr val="0070C0"/>
                </a:solidFill>
                <a:effectLst/>
                <a:latin typeface="Arial" panose="020B0604020202020204" pitchFamily="34" charset="0"/>
                <a:cs typeface="Arial" panose="020B0604020202020204" pitchFamily="34" charset="0"/>
              </a:rPr>
              <a:t>The key components of core software include:</a:t>
            </a:r>
            <a:endParaRPr lang="en-US" altLang="zh-CN" dirty="0">
              <a:solidFill>
                <a:srgbClr val="7030A0"/>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altLang="zh-CN" sz="1600" dirty="0">
                <a:solidFill>
                  <a:srgbClr val="7030A0"/>
                </a:solidFill>
                <a:latin typeface="Arial" panose="020B0604020202020204" pitchFamily="34" charset="0"/>
                <a:cs typeface="Arial" panose="020B0604020202020204" pitchFamily="34" charset="0"/>
              </a:rPr>
              <a:t>Gaudi/Gaudi Hive</a:t>
            </a:r>
            <a:r>
              <a:rPr lang="en-US" altLang="zh-CN" sz="1600" dirty="0">
                <a:solidFill>
                  <a:srgbClr val="24292F"/>
                </a:solidFill>
                <a:latin typeface="Arial" panose="020B0604020202020204" pitchFamily="34" charset="0"/>
                <a:cs typeface="Arial" panose="020B0604020202020204" pitchFamily="34" charset="0"/>
              </a:rPr>
              <a:t>:  defines interfaces to all software components and controls their execution</a:t>
            </a:r>
          </a:p>
          <a:p>
            <a:pPr marL="285750" indent="-285750">
              <a:buFont typeface="Arial" panose="020B0604020202020204" pitchFamily="34" charset="0"/>
              <a:buChar char="•"/>
            </a:pPr>
            <a:r>
              <a:rPr lang="en-US" altLang="zh-CN" sz="1600" dirty="0">
                <a:solidFill>
                  <a:srgbClr val="7030A0"/>
                </a:solidFill>
                <a:latin typeface="Arial" panose="020B0604020202020204" pitchFamily="34" charset="0"/>
                <a:cs typeface="Arial" panose="020B0604020202020204" pitchFamily="34" charset="0"/>
              </a:rPr>
              <a:t>EDM4hep</a:t>
            </a:r>
            <a:r>
              <a:rPr lang="en-US" altLang="zh-CN" sz="1600" dirty="0">
                <a:solidFill>
                  <a:srgbClr val="24292F"/>
                </a:solidFill>
                <a:latin typeface="Arial" panose="020B0604020202020204" pitchFamily="34" charset="0"/>
                <a:cs typeface="Arial" panose="020B0604020202020204" pitchFamily="34" charset="0"/>
              </a:rPr>
              <a:t>:  generic event data model </a:t>
            </a:r>
          </a:p>
          <a:p>
            <a:pPr marL="285750" indent="-285750">
              <a:buFont typeface="Arial" panose="020B0604020202020204" pitchFamily="34" charset="0"/>
              <a:buChar char="•"/>
            </a:pPr>
            <a:r>
              <a:rPr lang="en-US" altLang="zh-CN" sz="1600" dirty="0">
                <a:solidFill>
                  <a:srgbClr val="7030A0"/>
                </a:solidFill>
                <a:latin typeface="Arial" panose="020B0604020202020204" pitchFamily="34" charset="0"/>
                <a:cs typeface="Arial" panose="020B0604020202020204" pitchFamily="34" charset="0"/>
              </a:rPr>
              <a:t>k4FWCore</a:t>
            </a:r>
            <a:r>
              <a:rPr lang="en-US" altLang="zh-CN" sz="1600" dirty="0">
                <a:solidFill>
                  <a:srgbClr val="24292F"/>
                </a:solidFill>
                <a:latin typeface="Arial" panose="020B0604020202020204" pitchFamily="34" charset="0"/>
                <a:cs typeface="Arial" panose="020B0604020202020204" pitchFamily="34" charset="0"/>
              </a:rPr>
              <a:t>:  manages the event data </a:t>
            </a:r>
          </a:p>
          <a:p>
            <a:pPr marL="285750" indent="-285750">
              <a:buFont typeface="Arial" panose="020B0604020202020204" pitchFamily="34" charset="0"/>
              <a:buChar char="•"/>
            </a:pPr>
            <a:r>
              <a:rPr lang="en-US" altLang="zh-CN" sz="1600" dirty="0">
                <a:solidFill>
                  <a:srgbClr val="7030A0"/>
                </a:solidFill>
                <a:latin typeface="Arial" panose="020B0604020202020204" pitchFamily="34" charset="0"/>
                <a:cs typeface="Arial" panose="020B0604020202020204" pitchFamily="34" charset="0"/>
              </a:rPr>
              <a:t>DD4hep</a:t>
            </a:r>
            <a:r>
              <a:rPr lang="en-US" altLang="zh-CN" sz="1600" dirty="0">
                <a:solidFill>
                  <a:srgbClr val="24292F"/>
                </a:solidFill>
                <a:latin typeface="Arial" panose="020B0604020202020204" pitchFamily="34" charset="0"/>
                <a:cs typeface="Arial" panose="020B0604020202020204" pitchFamily="34" charset="0"/>
              </a:rPr>
              <a:t>:  geometry description</a:t>
            </a:r>
          </a:p>
          <a:p>
            <a:pPr marL="285750" indent="-285750">
              <a:buFont typeface="Arial" panose="020B0604020202020204" pitchFamily="34" charset="0"/>
              <a:buChar char="•"/>
            </a:pPr>
            <a:r>
              <a:rPr lang="en-US" altLang="zh-CN" sz="1600" dirty="0">
                <a:solidFill>
                  <a:srgbClr val="7030A0"/>
                </a:solidFill>
                <a:latin typeface="Arial" panose="020B0604020202020204" pitchFamily="34" charset="0"/>
                <a:cs typeface="Arial" panose="020B0604020202020204" pitchFamily="34" charset="0"/>
              </a:rPr>
              <a:t>CEPC-specific components</a:t>
            </a:r>
            <a:r>
              <a:rPr lang="en-US" altLang="zh-CN" sz="1600" dirty="0">
                <a:solidFill>
                  <a:srgbClr val="24292F"/>
                </a:solidFill>
                <a:latin typeface="Arial" panose="020B0604020202020204" pitchFamily="34" charset="0"/>
                <a:cs typeface="Arial" panose="020B0604020202020204" pitchFamily="34" charset="0"/>
              </a:rPr>
              <a:t>:  </a:t>
            </a:r>
            <a:r>
              <a:rPr lang="en-US" altLang="zh-CN" sz="1600" dirty="0" err="1">
                <a:solidFill>
                  <a:srgbClr val="24292F"/>
                </a:solidFill>
                <a:latin typeface="Arial" panose="020B0604020202020204" pitchFamily="34" charset="0"/>
                <a:cs typeface="Arial" panose="020B0604020202020204" pitchFamily="34" charset="0"/>
              </a:rPr>
              <a:t>GeomSvc</a:t>
            </a:r>
            <a:r>
              <a:rPr lang="en-US" altLang="zh-CN" sz="1600" dirty="0">
                <a:solidFill>
                  <a:srgbClr val="24292F"/>
                </a:solidFill>
                <a:latin typeface="Arial" panose="020B0604020202020204" pitchFamily="34" charset="0"/>
                <a:cs typeface="Arial" panose="020B0604020202020204" pitchFamily="34" charset="0"/>
              </a:rPr>
              <a:t>, detector simulation, beam background mixing, fast simulation, machine learning interface, etc.</a:t>
            </a:r>
          </a:p>
        </p:txBody>
      </p:sp>
      <p:sp>
        <p:nvSpPr>
          <p:cNvPr id="17" name="文本框 16"/>
          <p:cNvSpPr txBox="1"/>
          <p:nvPr/>
        </p:nvSpPr>
        <p:spPr>
          <a:xfrm>
            <a:off x="179512" y="846936"/>
            <a:ext cx="5788039" cy="1138773"/>
          </a:xfrm>
          <a:prstGeom prst="rect">
            <a:avLst/>
          </a:prstGeom>
          <a:noFill/>
        </p:spPr>
        <p:txBody>
          <a:bodyPr wrap="square">
            <a:spAutoFit/>
          </a:bodyPr>
          <a:lstStyle/>
          <a:p>
            <a:r>
              <a:rPr lang="en-US" altLang="zh-CN" b="0" i="0" dirty="0">
                <a:solidFill>
                  <a:srgbClr val="1E70B1"/>
                </a:solidFill>
                <a:effectLst/>
                <a:latin typeface="Arial" panose="020B0604020202020204" pitchFamily="34" charset="0"/>
                <a:cs typeface="Arial" panose="020B0604020202020204" pitchFamily="34" charset="0"/>
              </a:rPr>
              <a:t>CEPCSW is organized as a multi-layer structure </a:t>
            </a:r>
            <a:endParaRPr lang="en-US" altLang="zh-CN" b="0" i="0" dirty="0">
              <a:solidFill>
                <a:srgbClr val="24292F"/>
              </a:solidFill>
              <a:effectLst/>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altLang="zh-CN" sz="1600" b="0" i="0" dirty="0">
                <a:solidFill>
                  <a:srgbClr val="24292F"/>
                </a:solidFill>
                <a:effectLst/>
                <a:latin typeface="Arial" panose="020B0604020202020204" pitchFamily="34" charset="0"/>
                <a:cs typeface="Arial" panose="020B0604020202020204" pitchFamily="34" charset="0"/>
              </a:rPr>
              <a:t>Applications: </a:t>
            </a:r>
            <a:r>
              <a:rPr lang="en-US" altLang="zh-CN" sz="1600" b="0" i="0" dirty="0">
                <a:solidFill>
                  <a:srgbClr val="FF0000"/>
                </a:solidFill>
                <a:effectLst/>
                <a:latin typeface="Arial" panose="020B0604020202020204" pitchFamily="34" charset="0"/>
                <a:cs typeface="Arial" panose="020B0604020202020204" pitchFamily="34" charset="0"/>
              </a:rPr>
              <a:t>simulation, reconstruction and analysis </a:t>
            </a:r>
          </a:p>
          <a:p>
            <a:pPr marL="285750" indent="-285750">
              <a:buFont typeface="Arial" panose="020B0604020202020204" pitchFamily="34" charset="0"/>
              <a:buChar char="•"/>
            </a:pPr>
            <a:r>
              <a:rPr lang="en-US" altLang="zh-CN" sz="1600" b="0" i="0" dirty="0">
                <a:solidFill>
                  <a:srgbClr val="24292F"/>
                </a:solidFill>
                <a:effectLst/>
                <a:latin typeface="Arial" panose="020B0604020202020204" pitchFamily="34" charset="0"/>
                <a:cs typeface="Arial" panose="020B0604020202020204" pitchFamily="34" charset="0"/>
              </a:rPr>
              <a:t>Core software </a:t>
            </a:r>
          </a:p>
          <a:p>
            <a:pPr marL="285750" indent="-285750">
              <a:buFont typeface="Arial" panose="020B0604020202020204" pitchFamily="34" charset="0"/>
              <a:buChar char="•"/>
            </a:pPr>
            <a:r>
              <a:rPr lang="en-US" altLang="zh-CN" sz="1600" b="0" i="0" dirty="0">
                <a:solidFill>
                  <a:srgbClr val="24292F"/>
                </a:solidFill>
                <a:effectLst/>
                <a:latin typeface="Arial" panose="020B0604020202020204" pitchFamily="34" charset="0"/>
                <a:cs typeface="Arial" panose="020B0604020202020204" pitchFamily="34" charset="0"/>
              </a:rPr>
              <a:t>External libraries </a:t>
            </a:r>
          </a:p>
        </p:txBody>
      </p:sp>
      <p:sp>
        <p:nvSpPr>
          <p:cNvPr id="24" name="椭圆 23"/>
          <p:cNvSpPr/>
          <p:nvPr/>
        </p:nvSpPr>
        <p:spPr>
          <a:xfrm>
            <a:off x="162155" y="99584"/>
            <a:ext cx="527950" cy="52795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773-CAI978" panose="020B0402020204020303" pitchFamily="34" charset="0"/>
                <a:ea typeface="方正黑体简体" panose="02010601030101010101" pitchFamily="2" charset="-122"/>
              </a:rPr>
              <a:t>1</a:t>
            </a:r>
            <a:endParaRPr lang="zh-CN" altLang="en-US" sz="2400" dirty="0">
              <a:latin typeface="773-CAI978" panose="020B0402020204020303" pitchFamily="34" charset="0"/>
              <a:ea typeface="方正黑体简体" panose="02010601030101010101" pitchFamily="2" charset="-122"/>
            </a:endParaRPr>
          </a:p>
        </p:txBody>
      </p:sp>
      <p:sp>
        <p:nvSpPr>
          <p:cNvPr id="25" name="矩形 24"/>
          <p:cNvSpPr/>
          <p:nvPr/>
        </p:nvSpPr>
        <p:spPr>
          <a:xfrm>
            <a:off x="926995" y="178893"/>
            <a:ext cx="1556773" cy="369332"/>
          </a:xfrm>
          <a:prstGeom prst="rect">
            <a:avLst/>
          </a:prstGeom>
        </p:spPr>
        <p:txBody>
          <a:bodyPr wrap="none">
            <a:spAutoFit/>
          </a:bodyPr>
          <a:lstStyle/>
          <a:p>
            <a:r>
              <a:rPr lang="en-US" altLang="zh-CN" dirty="0">
                <a:solidFill>
                  <a:schemeClr val="accent1"/>
                </a:solidFill>
                <a:latin typeface="+mn-ea"/>
              </a:rPr>
              <a:t>Introduction</a:t>
            </a:r>
          </a:p>
        </p:txBody>
      </p:sp>
      <p:sp>
        <p:nvSpPr>
          <p:cNvPr id="21" name="文本框 20"/>
          <p:cNvSpPr txBox="1"/>
          <p:nvPr/>
        </p:nvSpPr>
        <p:spPr>
          <a:xfrm>
            <a:off x="2720658" y="210137"/>
            <a:ext cx="5004048" cy="400110"/>
          </a:xfrm>
          <a:prstGeom prst="rect">
            <a:avLst/>
          </a:prstGeom>
          <a:noFill/>
        </p:spPr>
        <p:txBody>
          <a:bodyPr wrap="square">
            <a:spAutoFit/>
          </a:bodyPr>
          <a:lstStyle>
            <a:defPPr>
              <a:defRPr lang="zh-CN"/>
            </a:defPPr>
            <a:lvl1pPr>
              <a:defRPr sz="2000" b="1" i="0">
                <a:solidFill>
                  <a:srgbClr val="0070C0"/>
                </a:solidFill>
                <a:effectLst/>
                <a:latin typeface="等线" panose="02010600030101010101" pitchFamily="2" charset="-122"/>
                <a:ea typeface="等线" panose="02010600030101010101" pitchFamily="2" charset="-122"/>
                <a:cs typeface="Times New Roman" panose="02020603050405020304" pitchFamily="18" charset="0"/>
              </a:defRPr>
            </a:lvl1pPr>
          </a:lstStyle>
          <a:p>
            <a:r>
              <a:rPr lang="en-US" altLang="zh-CN" dirty="0"/>
              <a:t>CEPC software (CEPCSW) environment</a:t>
            </a:r>
          </a:p>
        </p:txBody>
      </p:sp>
      <p:pic>
        <p:nvPicPr>
          <p:cNvPr id="7" name="图片 6"/>
          <p:cNvPicPr>
            <a:picLocks noChangeAspect="1"/>
          </p:cNvPicPr>
          <p:nvPr/>
        </p:nvPicPr>
        <p:blipFill>
          <a:blip r:embed="rId2"/>
          <a:stretch>
            <a:fillRect/>
          </a:stretch>
        </p:blipFill>
        <p:spPr>
          <a:xfrm>
            <a:off x="5868144" y="920205"/>
            <a:ext cx="2976004" cy="3655066"/>
          </a:xfrm>
          <a:prstGeom prst="rect">
            <a:avLst/>
          </a:prstGeom>
        </p:spPr>
      </p:pic>
      <p:sp>
        <p:nvSpPr>
          <p:cNvPr id="22" name="文本框 21"/>
          <p:cNvSpPr txBox="1"/>
          <p:nvPr/>
        </p:nvSpPr>
        <p:spPr>
          <a:xfrm>
            <a:off x="5655430" y="4590276"/>
            <a:ext cx="3591560" cy="370840"/>
          </a:xfrm>
          <a:prstGeom prst="rect">
            <a:avLst/>
          </a:prstGeom>
          <a:noFill/>
        </p:spPr>
        <p:txBody>
          <a:bodyPr wrap="square">
            <a:spAutoFit/>
          </a:bodyPr>
          <a:lstStyle>
            <a:lvl1pPr marL="0" lvl="0" algn="l" defTabSz="914400">
              <a:lnSpc>
                <a:spcPct val="130000"/>
              </a:lnSpc>
              <a:defRPr sz="1800" kern="1200">
                <a:solidFill>
                  <a:schemeClr val="tx1"/>
                </a:solidFill>
                <a:latin typeface="微软雅黑" panose="020B0503020204020204" pitchFamily="34" charset="-122"/>
                <a:ea typeface="微软雅黑" panose="020B0503020204020204" pitchFamily="34" charset="-122"/>
              </a:defRPr>
            </a:lvl1pPr>
            <a:lvl2pPr marL="457200" lvl="1" algn="l" defTabSz="914400">
              <a:lnSpc>
                <a:spcPct val="130000"/>
              </a:lnSpc>
              <a:defRPr sz="1800" kern="1200">
                <a:solidFill>
                  <a:schemeClr val="tx1"/>
                </a:solidFill>
                <a:latin typeface="微软雅黑" panose="020B0503020204020204" pitchFamily="34" charset="-122"/>
                <a:ea typeface="微软雅黑" panose="020B0503020204020204" pitchFamily="34" charset="-122"/>
              </a:defRPr>
            </a:lvl2pPr>
            <a:lvl3pPr marL="914400" lvl="2" algn="l" defTabSz="914400">
              <a:lnSpc>
                <a:spcPct val="130000"/>
              </a:lnSpc>
              <a:defRPr sz="1800" kern="1200">
                <a:solidFill>
                  <a:schemeClr val="tx1"/>
                </a:solidFill>
                <a:latin typeface="微软雅黑" panose="020B0503020204020204" pitchFamily="34" charset="-122"/>
                <a:ea typeface="微软雅黑" panose="020B0503020204020204" pitchFamily="34" charset="-122"/>
              </a:defRPr>
            </a:lvl3pPr>
            <a:lvl4pPr marL="1371600" lvl="3" algn="l" defTabSz="914400">
              <a:lnSpc>
                <a:spcPct val="130000"/>
              </a:lnSpc>
              <a:defRPr sz="1800" kern="1200">
                <a:solidFill>
                  <a:schemeClr val="tx1"/>
                </a:solidFill>
                <a:latin typeface="微软雅黑" panose="020B0503020204020204" pitchFamily="34" charset="-122"/>
                <a:ea typeface="微软雅黑" panose="020B0503020204020204" pitchFamily="34" charset="-122"/>
              </a:defRPr>
            </a:lvl4pPr>
            <a:lvl5pPr marL="1828800" lvl="4" algn="l" defTabSz="914400">
              <a:lnSpc>
                <a:spcPct val="130000"/>
              </a:lnSpc>
              <a:defRPr sz="1800" kern="1200">
                <a:solidFill>
                  <a:schemeClr val="tx1"/>
                </a:solidFill>
                <a:latin typeface="微软雅黑" panose="020B0503020204020204" pitchFamily="34" charset="-122"/>
                <a:ea typeface="微软雅黑" panose="020B0503020204020204" pitchFamily="34" charset="-122"/>
              </a:defRPr>
            </a:lvl5pPr>
            <a:lvl6pPr marL="2286000" lvl="5" algn="l" defTabSz="914400">
              <a:lnSpc>
                <a:spcPct val="130000"/>
              </a:lnSpc>
              <a:defRPr sz="1800" kern="1200">
                <a:solidFill>
                  <a:schemeClr val="tx1"/>
                </a:solidFill>
                <a:latin typeface="微软雅黑" panose="020B0503020204020204" pitchFamily="34" charset="-122"/>
                <a:ea typeface="微软雅黑" panose="020B0503020204020204" pitchFamily="34" charset="-122"/>
              </a:defRPr>
            </a:lvl6pPr>
            <a:lvl7pPr marL="2743200" lvl="6" algn="l" defTabSz="914400">
              <a:lnSpc>
                <a:spcPct val="130000"/>
              </a:lnSpc>
              <a:defRPr sz="1800" kern="1200">
                <a:solidFill>
                  <a:schemeClr val="tx1"/>
                </a:solidFill>
                <a:latin typeface="微软雅黑" panose="020B0503020204020204" pitchFamily="34" charset="-122"/>
                <a:ea typeface="微软雅黑" panose="020B0503020204020204" pitchFamily="34" charset="-122"/>
              </a:defRPr>
            </a:lvl7pPr>
            <a:lvl8pPr marL="3200400" lvl="7" algn="l" defTabSz="914400">
              <a:lnSpc>
                <a:spcPct val="130000"/>
              </a:lnSpc>
              <a:defRPr sz="1800" kern="1200">
                <a:solidFill>
                  <a:schemeClr val="tx1"/>
                </a:solidFill>
                <a:latin typeface="微软雅黑" panose="020B0503020204020204" pitchFamily="34" charset="-122"/>
                <a:ea typeface="微软雅黑" panose="020B0503020204020204" pitchFamily="34" charset="-122"/>
              </a:defRPr>
            </a:lvl8pPr>
            <a:lvl9pPr marL="3657600" lvl="8" algn="l" defTabSz="914400">
              <a:lnSpc>
                <a:spcPct val="130000"/>
              </a:lnSpc>
              <a:defRPr sz="1800" kern="1200">
                <a:solidFill>
                  <a:schemeClr val="tx1"/>
                </a:solidFill>
                <a:latin typeface="微软雅黑" panose="020B0503020204020204" pitchFamily="34" charset="-122"/>
                <a:ea typeface="微软雅黑" panose="020B0503020204020204" pitchFamily="34" charset="-122"/>
              </a:defRPr>
            </a:lvl9pPr>
          </a:lstStyle>
          <a:p>
            <a:r>
              <a:rPr lang="en-US" sz="1400" dirty="0">
                <a:solidFill>
                  <a:schemeClr val="accent2"/>
                </a:solidFill>
              </a:rPr>
              <a:t>https://code.ihep.ac.cn/cepc/CEPCSW</a:t>
            </a:r>
          </a:p>
        </p:txBody>
      </p:sp>
      <p:pic>
        <p:nvPicPr>
          <p:cNvPr id="12"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88742" y="152663"/>
            <a:ext cx="1245093" cy="73090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灯片编号占位符 2"/>
          <p:cNvSpPr txBox="1"/>
          <p:nvPr/>
        </p:nvSpPr>
        <p:spPr>
          <a:xfrm>
            <a:off x="8661470" y="30376"/>
            <a:ext cx="432048" cy="235847"/>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FB01F39-3AB9-4E3F-9AE8-8ECED466B5B6}" type="slidenum">
              <a:rPr lang="zh-CN" altLang="en-US" sz="1400" smtClean="0">
                <a:latin typeface="Times New Roman" panose="02020603050405020304" pitchFamily="18" charset="0"/>
                <a:ea typeface="楷体" panose="02010609060101010101" pitchFamily="49" charset="-122"/>
                <a:cs typeface="Times New Roman" panose="02020603050405020304" pitchFamily="18" charset="0"/>
              </a:rPr>
              <a:t>6</a:t>
            </a:fld>
            <a:endParaRPr lang="zh-CN" altLang="en-US" sz="1400" dirty="0">
              <a:latin typeface="Times New Roman" panose="02020603050405020304" pitchFamily="18" charset="0"/>
              <a:ea typeface="楷体" panose="02010609060101010101" pitchFamily="49" charset="-122"/>
              <a:cs typeface="Times New Roman" panose="02020603050405020304" pitchFamily="18" charset="0"/>
            </a:endParaRPr>
          </a:p>
        </p:txBody>
      </p:sp>
      <p:sp>
        <p:nvSpPr>
          <p:cNvPr id="24" name="椭圆 23"/>
          <p:cNvSpPr/>
          <p:nvPr/>
        </p:nvSpPr>
        <p:spPr>
          <a:xfrm>
            <a:off x="162155" y="99584"/>
            <a:ext cx="527950" cy="52795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773-CAI978" panose="020B0402020204020303" pitchFamily="34" charset="0"/>
                <a:ea typeface="方正黑体简体" panose="02010601030101010101" pitchFamily="2" charset="-122"/>
              </a:rPr>
              <a:t>1</a:t>
            </a:r>
            <a:endParaRPr lang="zh-CN" altLang="en-US" sz="2400" dirty="0">
              <a:latin typeface="773-CAI978" panose="020B0402020204020303" pitchFamily="34" charset="0"/>
              <a:ea typeface="方正黑体简体" panose="02010601030101010101" pitchFamily="2" charset="-122"/>
            </a:endParaRPr>
          </a:p>
        </p:txBody>
      </p:sp>
      <p:sp>
        <p:nvSpPr>
          <p:cNvPr id="25" name="矩形 24"/>
          <p:cNvSpPr/>
          <p:nvPr/>
        </p:nvSpPr>
        <p:spPr>
          <a:xfrm>
            <a:off x="926995" y="178893"/>
            <a:ext cx="1556773" cy="369332"/>
          </a:xfrm>
          <a:prstGeom prst="rect">
            <a:avLst/>
          </a:prstGeom>
        </p:spPr>
        <p:txBody>
          <a:bodyPr wrap="none">
            <a:spAutoFit/>
          </a:bodyPr>
          <a:lstStyle/>
          <a:p>
            <a:r>
              <a:rPr lang="en-US" altLang="zh-CN" dirty="0">
                <a:solidFill>
                  <a:schemeClr val="accent1"/>
                </a:solidFill>
                <a:latin typeface="+mn-ea"/>
              </a:rPr>
              <a:t>Introduction</a:t>
            </a:r>
          </a:p>
        </p:txBody>
      </p:sp>
      <p:sp>
        <p:nvSpPr>
          <p:cNvPr id="15" name="文本框 14"/>
          <p:cNvSpPr txBox="1"/>
          <p:nvPr/>
        </p:nvSpPr>
        <p:spPr>
          <a:xfrm>
            <a:off x="54567" y="2814386"/>
            <a:ext cx="8506295" cy="2306955"/>
          </a:xfrm>
          <a:prstGeom prst="rect">
            <a:avLst/>
          </a:prstGeom>
          <a:noFill/>
        </p:spPr>
        <p:txBody>
          <a:bodyPr wrap="square">
            <a:spAutoFit/>
          </a:bodyPr>
          <a:lstStyle/>
          <a:p>
            <a:r>
              <a:rPr lang="en-US" altLang="zh-CN" sz="1600" dirty="0">
                <a:latin typeface="Arial" panose="020B0604020202020204" pitchFamily="34" charset="0"/>
                <a:cs typeface="Arial" panose="020B0604020202020204" pitchFamily="34" charset="0"/>
              </a:rPr>
              <a:t>Conclusion:</a:t>
            </a:r>
          </a:p>
          <a:p>
            <a:pPr marL="285750" indent="-285750">
              <a:buFont typeface="Arial" panose="020B0604020202020204" pitchFamily="34" charset="0"/>
              <a:buChar char="•"/>
            </a:pPr>
            <a:r>
              <a:rPr lang="en-US" altLang="zh-CN" sz="1600" dirty="0">
                <a:latin typeface="Arial" panose="020B0604020202020204" pitchFamily="34" charset="0"/>
                <a:cs typeface="Arial" panose="020B0604020202020204" pitchFamily="34" charset="0"/>
              </a:rPr>
              <a:t>huge # of hits &amp; background / event:</a:t>
            </a:r>
          </a:p>
          <a:p>
            <a:pPr marL="742950" lvl="1" indent="-285750">
              <a:buFont typeface="Wingdings" panose="05000000000000000000" pitchFamily="2" charset="2"/>
              <a:buChar char="Ø"/>
            </a:pPr>
            <a:r>
              <a:rPr lang="en-US" altLang="zh-CN" sz="1600" dirty="0">
                <a:latin typeface="Arial" panose="020B0604020202020204" pitchFamily="34" charset="0"/>
                <a:cs typeface="Arial" panose="020B0604020202020204" pitchFamily="34" charset="0"/>
              </a:rPr>
              <a:t>high demand on track recognition</a:t>
            </a:r>
          </a:p>
          <a:p>
            <a:pPr marL="742950" lvl="1" indent="-285750">
              <a:buFont typeface="Wingdings" panose="05000000000000000000" pitchFamily="2" charset="2"/>
              <a:buChar char="Ø"/>
            </a:pPr>
            <a:r>
              <a:rPr lang="en-US" altLang="zh-CN" sz="1600" dirty="0">
                <a:latin typeface="Arial" panose="020B0604020202020204" pitchFamily="34" charset="0"/>
                <a:cs typeface="Arial" panose="020B0604020202020204" pitchFamily="34" charset="0"/>
              </a:rPr>
              <a:t>substantial computational load</a:t>
            </a:r>
          </a:p>
          <a:p>
            <a:r>
              <a:rPr lang="en-US" altLang="zh-CN" sz="1600" dirty="0">
                <a:solidFill>
                  <a:srgbClr val="7030A0"/>
                </a:solidFill>
                <a:latin typeface="Arial" panose="020B0604020202020204" pitchFamily="34" charset="0"/>
                <a:cs typeface="Arial" panose="020B0604020202020204" pitchFamily="34" charset="0"/>
                <a:sym typeface="Wingdings" panose="05000000000000000000" pitchFamily="2" charset="2"/>
              </a:rPr>
              <a:t> </a:t>
            </a:r>
            <a:r>
              <a:rPr lang="en-US" altLang="zh-CN" sz="1600" dirty="0">
                <a:solidFill>
                  <a:srgbClr val="7030A0"/>
                </a:solidFill>
                <a:latin typeface="Arial" panose="020B0604020202020204" pitchFamily="34" charset="0"/>
                <a:cs typeface="Arial" panose="020B0604020202020204" pitchFamily="34" charset="0"/>
              </a:rPr>
              <a:t>heterogeneous</a:t>
            </a:r>
            <a:r>
              <a:rPr lang="en-US" altLang="zh-CN" sz="1600" dirty="0">
                <a:latin typeface="Arial" panose="020B0604020202020204" pitchFamily="34" charset="0"/>
                <a:cs typeface="Arial" panose="020B0604020202020204" pitchFamily="34" charset="0"/>
              </a:rPr>
              <a:t> computing (</a:t>
            </a:r>
            <a:r>
              <a:rPr lang="en-US" altLang="zh-CN" sz="1600" dirty="0" err="1">
                <a:latin typeface="Arial" panose="020B0604020202020204" pitchFamily="34" charset="0"/>
                <a:cs typeface="Arial" panose="020B0604020202020204" pitchFamily="34" charset="0"/>
              </a:rPr>
              <a:t>e.x</a:t>
            </a:r>
            <a:r>
              <a:rPr lang="en-US" altLang="zh-CN" sz="1600" dirty="0">
                <a:latin typeface="Arial" panose="020B0604020202020204" pitchFamily="34" charset="0"/>
                <a:cs typeface="Arial" panose="020B0604020202020204" pitchFamily="34" charset="0"/>
              </a:rPr>
              <a:t>. TRACCC) and </a:t>
            </a:r>
            <a:r>
              <a:rPr lang="en-US" altLang="zh-CN" sz="1600" dirty="0">
                <a:solidFill>
                  <a:srgbClr val="7030A0"/>
                </a:solidFill>
                <a:latin typeface="Arial" panose="020B0604020202020204" pitchFamily="34" charset="0"/>
                <a:cs typeface="Arial" panose="020B0604020202020204" pitchFamily="34" charset="0"/>
              </a:rPr>
              <a:t>parallelization</a:t>
            </a:r>
            <a:r>
              <a:rPr lang="en-US" altLang="zh-CN" sz="1600" dirty="0">
                <a:latin typeface="Arial" panose="020B0604020202020204" pitchFamily="34" charset="0"/>
                <a:cs typeface="Arial" panose="020B0604020202020204" pitchFamily="34" charset="0"/>
              </a:rPr>
              <a:t> techniques are required.</a:t>
            </a:r>
          </a:p>
          <a:p>
            <a:endParaRPr lang="en-US" altLang="zh-CN" sz="1600" dirty="0">
              <a:latin typeface="Arial" panose="020B0604020202020204" pitchFamily="34" charset="0"/>
              <a:cs typeface="Arial" panose="020B0604020202020204" pitchFamily="34" charset="0"/>
            </a:endParaRPr>
          </a:p>
          <a:p>
            <a:r>
              <a:rPr lang="en-US" altLang="zh-CN" sz="1600" dirty="0">
                <a:latin typeface="Arial" panose="020B0604020202020204" pitchFamily="34" charset="0"/>
                <a:cs typeface="Arial" panose="020B0604020202020204" pitchFamily="34" charset="0"/>
              </a:rPr>
              <a:t>* This contribution mainly focuses on:</a:t>
            </a:r>
          </a:p>
          <a:p>
            <a:pPr marL="742950" lvl="1" indent="-285750">
              <a:buFont typeface="Arial" panose="020B0604020202020204" pitchFamily="34" charset="0"/>
              <a:buChar char="•"/>
            </a:pPr>
            <a:r>
              <a:rPr lang="en-US" altLang="zh-CN" sz="1600" dirty="0">
                <a:latin typeface="Arial" panose="020B0604020202020204" pitchFamily="34" charset="0"/>
                <a:cs typeface="Arial" panose="020B0604020202020204" pitchFamily="34" charset="0"/>
              </a:rPr>
              <a:t>the implementation of seeding algorithm for the vertex </a:t>
            </a:r>
            <a:r>
              <a:rPr lang="en-US" altLang="zh-CN" sz="1600" dirty="0">
                <a:latin typeface="Arial" panose="020B0604020202020204" pitchFamily="34" charset="0"/>
                <a:cs typeface="Arial" panose="020B0604020202020204" pitchFamily="34" charset="0"/>
                <a:sym typeface="+mn-ea"/>
              </a:rPr>
              <a:t>detector</a:t>
            </a:r>
            <a:r>
              <a:rPr lang="en-US" altLang="zh-CN" sz="1600" dirty="0">
                <a:latin typeface="Arial" panose="020B0604020202020204" pitchFamily="34" charset="0"/>
                <a:cs typeface="Arial" panose="020B0604020202020204" pitchFamily="34" charset="0"/>
              </a:rPr>
              <a:t> (VTX), based on TRACCC, in the CEPCSW environment.</a:t>
            </a:r>
            <a:endParaRPr lang="en-US" altLang="zh-CN" sz="1400" dirty="0">
              <a:latin typeface="Arial" panose="020B0604020202020204" pitchFamily="34" charset="0"/>
              <a:cs typeface="Arial" panose="020B0604020202020204" pitchFamily="34" charset="0"/>
            </a:endParaRPr>
          </a:p>
        </p:txBody>
      </p:sp>
      <p:pic>
        <p:nvPicPr>
          <p:cNvPr id="7" name="图片 6"/>
          <p:cNvPicPr>
            <a:picLocks noChangeAspect="1"/>
          </p:cNvPicPr>
          <p:nvPr/>
        </p:nvPicPr>
        <p:blipFill>
          <a:blip r:embed="rId3"/>
          <a:stretch>
            <a:fillRect/>
          </a:stretch>
        </p:blipFill>
        <p:spPr>
          <a:xfrm>
            <a:off x="4350504" y="869607"/>
            <a:ext cx="4644008" cy="982957"/>
          </a:xfrm>
          <a:prstGeom prst="rect">
            <a:avLst/>
          </a:prstGeom>
        </p:spPr>
      </p:pic>
      <p:sp>
        <p:nvSpPr>
          <p:cNvPr id="13" name="文本框 12"/>
          <p:cNvSpPr txBox="1"/>
          <p:nvPr/>
        </p:nvSpPr>
        <p:spPr>
          <a:xfrm>
            <a:off x="3196307" y="290556"/>
            <a:ext cx="5652120" cy="369332"/>
          </a:xfrm>
          <a:prstGeom prst="rect">
            <a:avLst/>
          </a:prstGeom>
          <a:noFill/>
        </p:spPr>
        <p:txBody>
          <a:bodyPr wrap="square">
            <a:spAutoFit/>
          </a:bodyPr>
          <a:lstStyle/>
          <a:p>
            <a:r>
              <a:rPr lang="en-US" altLang="zh-CN" sz="1800" b="1" i="0" dirty="0">
                <a:solidFill>
                  <a:srgbClr val="0070C0"/>
                </a:solidFill>
                <a:effectLst/>
                <a:latin typeface="等线" panose="02010600030101010101" pitchFamily="2" charset="-122"/>
                <a:ea typeface="等线" panose="02010600030101010101" pitchFamily="2" charset="-122"/>
                <a:cs typeface="Times New Roman" panose="02020603050405020304" pitchFamily="18" charset="0"/>
              </a:rPr>
              <a:t>Challenges for tracking in the CEPC Vertex Detector </a:t>
            </a:r>
          </a:p>
        </p:txBody>
      </p:sp>
      <mc:AlternateContent xmlns:mc="http://schemas.openxmlformats.org/markup-compatibility/2006" xmlns:a14="http://schemas.microsoft.com/office/drawing/2010/main">
        <mc:Choice Requires="a14">
          <p:sp>
            <p:nvSpPr>
              <p:cNvPr id="14" name="文本框 13"/>
              <p:cNvSpPr txBox="1"/>
              <p:nvPr/>
            </p:nvSpPr>
            <p:spPr>
              <a:xfrm>
                <a:off x="44299" y="743848"/>
                <a:ext cx="4306218" cy="803725"/>
              </a:xfrm>
              <a:prstGeom prst="rect">
                <a:avLst/>
              </a:prstGeom>
              <a:noFill/>
            </p:spPr>
            <p:txBody>
              <a:bodyPr wrap="square">
                <a:noAutofit/>
              </a:bodyPr>
              <a:lstStyle/>
              <a:p>
                <a:r>
                  <a:rPr lang="en-US" altLang="zh-CN" b="0" i="0" dirty="0">
                    <a:solidFill>
                      <a:srgbClr val="0070C0"/>
                    </a:solidFill>
                    <a:effectLst/>
                    <a:latin typeface="Arial" panose="020B0604020202020204" pitchFamily="34" charset="0"/>
                    <a:cs typeface="Arial" panose="020B0604020202020204" pitchFamily="34" charset="0"/>
                  </a:rPr>
                  <a:t>1.  Piling-up of multiple events</a:t>
                </a:r>
              </a:p>
              <a:p>
                <a:pPr marL="285750" indent="-285750">
                  <a:buFont typeface="Arial" panose="020B0604020202020204" pitchFamily="34" charset="0"/>
                  <a:buChar char="•"/>
                </a:pPr>
                <a:r>
                  <a:rPr lang="en-US" altLang="zh-CN" sz="1600" dirty="0">
                    <a:effectLst/>
                    <a:latin typeface="Arial" panose="020B0604020202020204" pitchFamily="34" charset="0"/>
                    <a:cs typeface="Arial" panose="020B0604020202020204" pitchFamily="34" charset="0"/>
                  </a:rPr>
                  <a:t>The size </a:t>
                </a:r>
                <a:r>
                  <a:rPr lang="en-US" altLang="zh-CN" sz="1600" b="0" i="0" dirty="0">
                    <a:effectLst/>
                    <a:latin typeface="Arial" panose="020B0604020202020204" pitchFamily="34" charset="0"/>
                    <a:cs typeface="Arial" panose="020B0604020202020204" pitchFamily="34" charset="0"/>
                  </a:rPr>
                  <a:t>of detector time window</a:t>
                </a:r>
                <a:r>
                  <a:rPr lang="zh-CN" altLang="en-US" sz="1600" dirty="0">
                    <a:latin typeface="Arial" panose="020B0604020202020204" pitchFamily="34" charset="0"/>
                    <a:cs typeface="Arial" panose="020B0604020202020204" pitchFamily="34" charset="0"/>
                  </a:rPr>
                  <a:t> </a:t>
                </a:r>
                <a:r>
                  <a:rPr lang="en-US" altLang="zh-CN" sz="1600" dirty="0">
                    <a:latin typeface="Arial" panose="020B0604020202020204" pitchFamily="34" charset="0"/>
                    <a:cs typeface="Arial" panose="020B0604020202020204" pitchFamily="34" charset="0"/>
                  </a:rPr>
                  <a:t>(117 pile-up for </a:t>
                </a:r>
                <a14:m>
                  <m:oMath xmlns:m="http://schemas.openxmlformats.org/officeDocument/2006/math">
                    <m:r>
                      <m:rPr>
                        <m:sty m:val="p"/>
                      </m:rPr>
                      <a:rPr lang="en-US" altLang="zh-CN" sz="1600" b="0" i="0" smtClean="0">
                        <a:latin typeface="Cambria Math" panose="02040503050406030204" pitchFamily="18" charset="0"/>
                        <a:cs typeface="Arial" panose="020B0604020202020204" pitchFamily="34" charset="0"/>
                      </a:rPr>
                      <m:t>t</m:t>
                    </m:r>
                    <m:acc>
                      <m:accPr>
                        <m:chr m:val="̅"/>
                        <m:ctrlPr>
                          <a:rPr lang="en-US" altLang="zh-CN" sz="1600" i="1" smtClean="0">
                            <a:latin typeface="Cambria Math" panose="02040503050406030204" pitchFamily="18" charset="0"/>
                            <a:cs typeface="Arial" panose="020B0604020202020204" pitchFamily="34" charset="0"/>
                          </a:rPr>
                        </m:ctrlPr>
                      </m:accPr>
                      <m:e>
                        <m:r>
                          <a:rPr lang="en-US" altLang="zh-CN" sz="1600" b="0" i="1" smtClean="0">
                            <a:latin typeface="Cambria Math" panose="02040503050406030204" pitchFamily="18" charset="0"/>
                            <a:cs typeface="Arial" panose="020B0604020202020204" pitchFamily="34" charset="0"/>
                          </a:rPr>
                          <m:t>𝑡</m:t>
                        </m:r>
                      </m:e>
                    </m:acc>
                  </m:oMath>
                </a14:m>
                <a:r>
                  <a:rPr lang="en-US" altLang="zh-CN" sz="1600" dirty="0">
                    <a:latin typeface="Arial" panose="020B0604020202020204" pitchFamily="34" charset="0"/>
                    <a:cs typeface="Arial" panose="020B0604020202020204" pitchFamily="34" charset="0"/>
                  </a:rPr>
                  <a:t>)</a:t>
                </a:r>
                <a:r>
                  <a:rPr lang="en-US" altLang="zh-CN" sz="1600" b="0" i="0" dirty="0">
                    <a:effectLst/>
                    <a:latin typeface="Arial" panose="020B0604020202020204" pitchFamily="34" charset="0"/>
                    <a:cs typeface="Arial" panose="020B0604020202020204" pitchFamily="34" charset="0"/>
                  </a:rPr>
                  <a:t>is determined by DAQ</a:t>
                </a:r>
                <a:endParaRPr lang="en-US" altLang="zh-CN" sz="1600" dirty="0">
                  <a:latin typeface="Arial" panose="020B0604020202020204" pitchFamily="34" charset="0"/>
                  <a:cs typeface="Arial" panose="020B0604020202020204" pitchFamily="34" charset="0"/>
                </a:endParaRPr>
              </a:p>
            </p:txBody>
          </p:sp>
        </mc:Choice>
        <mc:Fallback xmlns="">
          <p:sp>
            <p:nvSpPr>
              <p:cNvPr id="14" name="文本框 13"/>
              <p:cNvSpPr txBox="1">
                <a:spLocks noRot="1" noChangeAspect="1" noMove="1" noResize="1" noEditPoints="1" noAdjustHandles="1" noChangeArrowheads="1" noChangeShapeType="1" noTextEdit="1"/>
              </p:cNvSpPr>
              <p:nvPr/>
            </p:nvSpPr>
            <p:spPr>
              <a:xfrm>
                <a:off x="44299" y="743848"/>
                <a:ext cx="4306218" cy="803725"/>
              </a:xfrm>
              <a:prstGeom prst="rect">
                <a:avLst/>
              </a:prstGeom>
              <a:blipFill>
                <a:blip r:embed="rId4"/>
                <a:stretch>
                  <a:fillRect l="-1132" t="-3788" b="-15909"/>
                </a:stretch>
              </a:blipFill>
            </p:spPr>
            <p:txBody>
              <a:bodyPr/>
              <a:lstStyle/>
              <a:p>
                <a:r>
                  <a:rPr lang="zh-CN" altLang="en-US">
                    <a:noFill/>
                  </a:rPr>
                  <a:t> </a:t>
                </a:r>
              </a:p>
            </p:txBody>
          </p:sp>
        </mc:Fallback>
      </mc:AlternateContent>
      <p:sp>
        <p:nvSpPr>
          <p:cNvPr id="16" name="文本框 15"/>
          <p:cNvSpPr txBox="1"/>
          <p:nvPr/>
        </p:nvSpPr>
        <p:spPr>
          <a:xfrm>
            <a:off x="44299" y="1547580"/>
            <a:ext cx="4634978" cy="615553"/>
          </a:xfrm>
          <a:prstGeom prst="rect">
            <a:avLst/>
          </a:prstGeom>
          <a:noFill/>
        </p:spPr>
        <p:txBody>
          <a:bodyPr wrap="square">
            <a:spAutoFit/>
          </a:bodyPr>
          <a:lstStyle/>
          <a:p>
            <a:r>
              <a:rPr lang="en-US" altLang="zh-CN" b="0" i="0" dirty="0">
                <a:solidFill>
                  <a:srgbClr val="0070C0"/>
                </a:solidFill>
                <a:effectLst/>
                <a:latin typeface="Arial" panose="020B0604020202020204" pitchFamily="34" charset="0"/>
                <a:cs typeface="Arial" panose="020B0604020202020204" pitchFamily="34" charset="0"/>
              </a:rPr>
              <a:t>2.  High beam-related background</a:t>
            </a:r>
          </a:p>
          <a:p>
            <a:pPr marL="285750" indent="-285750">
              <a:buFont typeface="Arial" panose="020B0604020202020204" pitchFamily="34" charset="0"/>
              <a:buChar char="•"/>
            </a:pPr>
            <a:r>
              <a:rPr lang="en-US" altLang="zh-CN" sz="1600" b="0" i="0" dirty="0">
                <a:effectLst/>
                <a:latin typeface="Arial" panose="020B0604020202020204" pitchFamily="34" charset="0"/>
                <a:cs typeface="Arial" panose="020B0604020202020204" pitchFamily="34" charset="0"/>
              </a:rPr>
              <a:t>particularly in Z energy region</a:t>
            </a:r>
            <a:endParaRPr lang="en-US" altLang="zh-CN" sz="1600" dirty="0">
              <a:latin typeface="Arial" panose="020B0604020202020204" pitchFamily="34" charset="0"/>
              <a:cs typeface="Arial" panose="020B0604020202020204" pitchFamily="34" charset="0"/>
            </a:endParaRPr>
          </a:p>
        </p:txBody>
      </p:sp>
      <p:sp>
        <p:nvSpPr>
          <p:cNvPr id="17" name="文本框 16"/>
          <p:cNvSpPr txBox="1"/>
          <p:nvPr/>
        </p:nvSpPr>
        <p:spPr>
          <a:xfrm>
            <a:off x="35496" y="2163133"/>
            <a:ext cx="8344125" cy="615553"/>
          </a:xfrm>
          <a:prstGeom prst="rect">
            <a:avLst/>
          </a:prstGeom>
          <a:noFill/>
        </p:spPr>
        <p:txBody>
          <a:bodyPr wrap="square">
            <a:spAutoFit/>
          </a:bodyPr>
          <a:lstStyle/>
          <a:p>
            <a:pPr marL="342900" indent="-342900">
              <a:buAutoNum type="arabicPeriod" startAt="3"/>
            </a:pPr>
            <a:r>
              <a:rPr lang="en-US" altLang="zh-CN" b="0" i="0" dirty="0">
                <a:solidFill>
                  <a:srgbClr val="0070C0"/>
                </a:solidFill>
                <a:effectLst/>
                <a:latin typeface="Arial" panose="020B0604020202020204" pitchFamily="34" charset="0"/>
                <a:cs typeface="Arial" panose="020B0604020202020204" pitchFamily="34" charset="0"/>
              </a:rPr>
              <a:t>Reuse of offline tracking algorithm for the purpose of online high level trigger</a:t>
            </a:r>
          </a:p>
          <a:p>
            <a:pPr marL="285750" indent="-285750">
              <a:buFont typeface="Arial" panose="020B0604020202020204" pitchFamily="34" charset="0"/>
              <a:buChar char="•"/>
            </a:pPr>
            <a:r>
              <a:rPr lang="en-US" altLang="zh-CN" sz="1600" b="0" i="0" dirty="0">
                <a:effectLst/>
                <a:latin typeface="Arial" panose="020B0604020202020204" pitchFamily="34" charset="0"/>
                <a:cs typeface="Arial" panose="020B0604020202020204" pitchFamily="34" charset="0"/>
              </a:rPr>
              <a:t>Same rec algorithm:  offline environment &amp; online Event Filter</a:t>
            </a:r>
          </a:p>
        </p:txBody>
      </p:sp>
      <p:sp>
        <p:nvSpPr>
          <p:cNvPr id="19" name="文本框 18"/>
          <p:cNvSpPr txBox="1"/>
          <p:nvPr/>
        </p:nvSpPr>
        <p:spPr>
          <a:xfrm>
            <a:off x="5462562" y="1903228"/>
            <a:ext cx="2917059" cy="307777"/>
          </a:xfrm>
          <a:prstGeom prst="rect">
            <a:avLst/>
          </a:prstGeom>
          <a:noFill/>
        </p:spPr>
        <p:txBody>
          <a:bodyPr wrap="square">
            <a:spAutoFit/>
          </a:bodyPr>
          <a:lstStyle/>
          <a:p>
            <a:r>
              <a:rPr lang="en-US" altLang="zh-CN" sz="1400" dirty="0">
                <a:solidFill>
                  <a:srgbClr val="1E70B1"/>
                </a:solidFill>
                <a:latin typeface="Times New Roman" panose="02020603050405020304" pitchFamily="18" charset="0"/>
                <a:cs typeface="Times New Roman" panose="02020603050405020304" pitchFamily="18" charset="0"/>
              </a:rPr>
              <a:t>Requirements: Physical Event Rate</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rot="16200000" flipV="1">
            <a:off x="-1573907" y="1573907"/>
            <a:ext cx="5143501" cy="1995687"/>
            <a:chOff x="0" y="3147814"/>
            <a:chExt cx="9144000" cy="1995687"/>
          </a:xfrm>
        </p:grpSpPr>
        <p:sp>
          <p:nvSpPr>
            <p:cNvPr id="19" name="直角三角形 18"/>
            <p:cNvSpPr/>
            <p:nvPr/>
          </p:nvSpPr>
          <p:spPr>
            <a:xfrm flipH="1">
              <a:off x="3351099" y="3147815"/>
              <a:ext cx="5792901" cy="1995686"/>
            </a:xfrm>
            <a:prstGeom prst="rtTriangle">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cs typeface="+mn-ea"/>
              </a:endParaRPr>
            </a:p>
          </p:txBody>
        </p:sp>
        <p:sp>
          <p:nvSpPr>
            <p:cNvPr id="23" name="直角三角形 22"/>
            <p:cNvSpPr/>
            <p:nvPr/>
          </p:nvSpPr>
          <p:spPr>
            <a:xfrm>
              <a:off x="0" y="3147814"/>
              <a:ext cx="5792901" cy="1995686"/>
            </a:xfrm>
            <a:prstGeom prst="rtTriangle">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cs typeface="+mn-ea"/>
              </a:endParaRPr>
            </a:p>
          </p:txBody>
        </p:sp>
      </p:grpSp>
      <p:sp>
        <p:nvSpPr>
          <p:cNvPr id="63" name="TextBox 23"/>
          <p:cNvSpPr txBox="1"/>
          <p:nvPr/>
        </p:nvSpPr>
        <p:spPr>
          <a:xfrm>
            <a:off x="558652" y="2227612"/>
            <a:ext cx="2874069" cy="527951"/>
          </a:xfrm>
          <a:prstGeom prst="rect">
            <a:avLst/>
          </a:prstGeom>
          <a:noFill/>
        </p:spPr>
        <p:txBody>
          <a:bodyPr wrap="square">
            <a:noAutofit/>
          </a:bodyPr>
          <a:lstStyle/>
          <a:p>
            <a:pPr algn="ctr"/>
            <a:r>
              <a:rPr lang="en-US" altLang="zh-CN" sz="2800" b="1" dirty="0">
                <a:solidFill>
                  <a:schemeClr val="tx1">
                    <a:lumMod val="65000"/>
                    <a:lumOff val="35000"/>
                  </a:schemeClr>
                </a:solidFill>
                <a:latin typeface="Times New Roman" panose="02020603050405020304" pitchFamily="18" charset="0"/>
                <a:cs typeface="Times New Roman" panose="02020603050405020304" pitchFamily="18" charset="0"/>
              </a:rPr>
              <a:t>Outline</a:t>
            </a:r>
          </a:p>
        </p:txBody>
      </p:sp>
      <p:sp>
        <p:nvSpPr>
          <p:cNvPr id="29" name="椭圆 28"/>
          <p:cNvSpPr/>
          <p:nvPr/>
        </p:nvSpPr>
        <p:spPr>
          <a:xfrm>
            <a:off x="3075346" y="535984"/>
            <a:ext cx="527950" cy="527950"/>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773-CAI978" panose="020B0402020204020303" pitchFamily="34" charset="0"/>
                <a:ea typeface="方正黑体简体" panose="02010601030101010101" pitchFamily="2" charset="-122"/>
              </a:rPr>
              <a:t>1</a:t>
            </a:r>
            <a:endParaRPr lang="zh-CN" altLang="en-US" sz="2400" dirty="0">
              <a:latin typeface="773-CAI978" panose="020B0402020204020303" pitchFamily="34" charset="0"/>
              <a:ea typeface="方正黑体简体" panose="02010601030101010101" pitchFamily="2" charset="-122"/>
            </a:endParaRPr>
          </a:p>
        </p:txBody>
      </p:sp>
      <p:sp>
        <p:nvSpPr>
          <p:cNvPr id="30" name="矩形 29"/>
          <p:cNvSpPr/>
          <p:nvPr/>
        </p:nvSpPr>
        <p:spPr>
          <a:xfrm>
            <a:off x="3776338" y="621414"/>
            <a:ext cx="1556773" cy="369332"/>
          </a:xfrm>
          <a:prstGeom prst="rect">
            <a:avLst/>
          </a:prstGeom>
        </p:spPr>
        <p:txBody>
          <a:bodyPr wrap="none">
            <a:spAutoFit/>
          </a:bodyPr>
          <a:lstStyle/>
          <a:p>
            <a:r>
              <a:rPr lang="en-US" altLang="zh-CN" dirty="0">
                <a:solidFill>
                  <a:schemeClr val="bg1">
                    <a:lumMod val="85000"/>
                  </a:schemeClr>
                </a:solidFill>
                <a:latin typeface="+mn-ea"/>
              </a:rPr>
              <a:t>Introduction</a:t>
            </a:r>
          </a:p>
        </p:txBody>
      </p:sp>
      <p:sp>
        <p:nvSpPr>
          <p:cNvPr id="33" name="椭圆 32"/>
          <p:cNvSpPr/>
          <p:nvPr/>
        </p:nvSpPr>
        <p:spPr>
          <a:xfrm>
            <a:off x="3075346" y="1262184"/>
            <a:ext cx="527950" cy="52795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773-CAI978" panose="020B0402020204020303" pitchFamily="34" charset="0"/>
                <a:ea typeface="方正黑体简体" panose="02010601030101010101" pitchFamily="2" charset="-122"/>
              </a:rPr>
              <a:t>2</a:t>
            </a:r>
            <a:endParaRPr lang="zh-CN" altLang="en-US" sz="2400" dirty="0">
              <a:latin typeface="773-CAI978" panose="020B0402020204020303" pitchFamily="34" charset="0"/>
              <a:ea typeface="方正黑体简体" panose="02010601030101010101" pitchFamily="2" charset="-122"/>
            </a:endParaRPr>
          </a:p>
        </p:txBody>
      </p:sp>
      <p:sp>
        <p:nvSpPr>
          <p:cNvPr id="34" name="矩形 33"/>
          <p:cNvSpPr/>
          <p:nvPr/>
        </p:nvSpPr>
        <p:spPr>
          <a:xfrm>
            <a:off x="3779912" y="1347614"/>
            <a:ext cx="4218847" cy="369332"/>
          </a:xfrm>
          <a:prstGeom prst="rect">
            <a:avLst/>
          </a:prstGeom>
        </p:spPr>
        <p:txBody>
          <a:bodyPr wrap="none">
            <a:spAutoFit/>
          </a:bodyPr>
          <a:lstStyle/>
          <a:p>
            <a:r>
              <a:rPr lang="en-US" altLang="zh-CN" dirty="0">
                <a:solidFill>
                  <a:schemeClr val="accent1"/>
                </a:solidFill>
                <a:latin typeface="+mn-ea"/>
              </a:rPr>
              <a:t>Integration of TRACCC with CEPCSW</a:t>
            </a:r>
          </a:p>
        </p:txBody>
      </p:sp>
      <p:sp>
        <p:nvSpPr>
          <p:cNvPr id="20" name="灯片编号占位符 2"/>
          <p:cNvSpPr txBox="1"/>
          <p:nvPr/>
        </p:nvSpPr>
        <p:spPr>
          <a:xfrm>
            <a:off x="8661470" y="30376"/>
            <a:ext cx="432048" cy="235847"/>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FB01F39-3AB9-4E3F-9AE8-8ECED466B5B6}" type="slidenum">
              <a:rPr lang="zh-CN" altLang="en-US" sz="1400" smtClean="0">
                <a:latin typeface="Times New Roman" panose="02020603050405020304" pitchFamily="18" charset="0"/>
                <a:ea typeface="楷体" panose="02010609060101010101" pitchFamily="49" charset="-122"/>
                <a:cs typeface="Times New Roman" panose="02020603050405020304" pitchFamily="18" charset="0"/>
              </a:rPr>
              <a:t>7</a:t>
            </a:fld>
            <a:endParaRPr lang="zh-CN" altLang="en-US" sz="1400" dirty="0">
              <a:latin typeface="Times New Roman" panose="02020603050405020304" pitchFamily="18" charset="0"/>
              <a:ea typeface="楷体" panose="02010609060101010101" pitchFamily="49" charset="-122"/>
              <a:cs typeface="Times New Roman" panose="02020603050405020304" pitchFamily="18" charset="0"/>
            </a:endParaRPr>
          </a:p>
        </p:txBody>
      </p:sp>
      <p:sp>
        <p:nvSpPr>
          <p:cNvPr id="16" name="椭圆 15"/>
          <p:cNvSpPr/>
          <p:nvPr/>
        </p:nvSpPr>
        <p:spPr>
          <a:xfrm>
            <a:off x="3075346" y="3384699"/>
            <a:ext cx="527950" cy="527950"/>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773-CAI978" panose="020B0402020204020303" pitchFamily="34" charset="0"/>
                <a:ea typeface="方正黑体简体" panose="02010601030101010101" pitchFamily="2" charset="-122"/>
              </a:rPr>
              <a:t>5</a:t>
            </a:r>
            <a:endParaRPr lang="zh-CN" altLang="en-US" sz="2400" dirty="0">
              <a:latin typeface="773-CAI978" panose="020B0402020204020303" pitchFamily="34" charset="0"/>
              <a:ea typeface="方正黑体简体" panose="02010601030101010101" pitchFamily="2" charset="-122"/>
            </a:endParaRPr>
          </a:p>
        </p:txBody>
      </p:sp>
      <p:sp>
        <p:nvSpPr>
          <p:cNvPr id="17" name="矩形 16"/>
          <p:cNvSpPr/>
          <p:nvPr/>
        </p:nvSpPr>
        <p:spPr>
          <a:xfrm>
            <a:off x="3776338" y="3470129"/>
            <a:ext cx="1590372" cy="369332"/>
          </a:xfrm>
          <a:prstGeom prst="rect">
            <a:avLst/>
          </a:prstGeom>
        </p:spPr>
        <p:txBody>
          <a:bodyPr wrap="none">
            <a:spAutoFit/>
          </a:bodyPr>
          <a:lstStyle/>
          <a:p>
            <a:r>
              <a:rPr lang="en-US" altLang="zh-CN" dirty="0">
                <a:solidFill>
                  <a:schemeClr val="bg1">
                    <a:lumMod val="85000"/>
                  </a:schemeClr>
                </a:solidFill>
                <a:latin typeface="+mn-ea"/>
              </a:rPr>
              <a:t>Performance</a:t>
            </a:r>
          </a:p>
        </p:txBody>
      </p:sp>
      <p:sp>
        <p:nvSpPr>
          <p:cNvPr id="22" name="椭圆 21"/>
          <p:cNvSpPr/>
          <p:nvPr/>
        </p:nvSpPr>
        <p:spPr>
          <a:xfrm>
            <a:off x="3075346" y="1961859"/>
            <a:ext cx="527950" cy="527950"/>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773-CAI978" panose="020B0402020204020303" pitchFamily="34" charset="0"/>
                <a:ea typeface="方正黑体简体" panose="02010601030101010101" pitchFamily="2" charset="-122"/>
              </a:rPr>
              <a:t>3</a:t>
            </a:r>
            <a:endParaRPr lang="zh-CN" altLang="en-US" sz="2400" dirty="0">
              <a:latin typeface="773-CAI978" panose="020B0402020204020303" pitchFamily="34" charset="0"/>
              <a:ea typeface="方正黑体简体" panose="02010601030101010101" pitchFamily="2" charset="-122"/>
            </a:endParaRPr>
          </a:p>
        </p:txBody>
      </p:sp>
      <p:sp>
        <p:nvSpPr>
          <p:cNvPr id="24" name="矩形 23"/>
          <p:cNvSpPr/>
          <p:nvPr/>
        </p:nvSpPr>
        <p:spPr>
          <a:xfrm>
            <a:off x="3776338" y="2047289"/>
            <a:ext cx="2225674" cy="369332"/>
          </a:xfrm>
          <a:prstGeom prst="rect">
            <a:avLst/>
          </a:prstGeom>
        </p:spPr>
        <p:txBody>
          <a:bodyPr wrap="none">
            <a:spAutoFit/>
          </a:bodyPr>
          <a:lstStyle/>
          <a:p>
            <a:r>
              <a:rPr lang="en-US" altLang="zh-CN" dirty="0">
                <a:solidFill>
                  <a:schemeClr val="bg1">
                    <a:lumMod val="85000"/>
                  </a:schemeClr>
                </a:solidFill>
                <a:latin typeface="+mn-ea"/>
              </a:rPr>
              <a:t>Geometry &amp; EDM</a:t>
            </a:r>
          </a:p>
        </p:txBody>
      </p:sp>
      <p:sp>
        <p:nvSpPr>
          <p:cNvPr id="25" name="椭圆 24"/>
          <p:cNvSpPr/>
          <p:nvPr/>
        </p:nvSpPr>
        <p:spPr>
          <a:xfrm>
            <a:off x="3075346" y="2673279"/>
            <a:ext cx="527950" cy="527950"/>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773-CAI978" panose="020B0402020204020303" pitchFamily="34" charset="0"/>
                <a:ea typeface="方正黑体简体" panose="02010601030101010101" pitchFamily="2" charset="-122"/>
              </a:rPr>
              <a:t>4</a:t>
            </a:r>
            <a:endParaRPr lang="zh-CN" altLang="en-US" sz="2400" dirty="0">
              <a:latin typeface="773-CAI978" panose="020B0402020204020303" pitchFamily="34" charset="0"/>
              <a:ea typeface="方正黑体简体" panose="02010601030101010101" pitchFamily="2" charset="-122"/>
            </a:endParaRPr>
          </a:p>
        </p:txBody>
      </p:sp>
      <p:sp>
        <p:nvSpPr>
          <p:cNvPr id="26" name="矩形 25"/>
          <p:cNvSpPr/>
          <p:nvPr/>
        </p:nvSpPr>
        <p:spPr>
          <a:xfrm>
            <a:off x="3776338" y="2758709"/>
            <a:ext cx="3623108" cy="369332"/>
          </a:xfrm>
          <a:prstGeom prst="rect">
            <a:avLst/>
          </a:prstGeom>
        </p:spPr>
        <p:txBody>
          <a:bodyPr wrap="none">
            <a:spAutoFit/>
          </a:bodyPr>
          <a:lstStyle/>
          <a:p>
            <a:r>
              <a:rPr lang="en-US" altLang="zh-CN" dirty="0">
                <a:solidFill>
                  <a:schemeClr val="bg1">
                    <a:lumMod val="85000"/>
                  </a:schemeClr>
                </a:solidFill>
                <a:latin typeface="+mn-ea"/>
              </a:rPr>
              <a:t>Extension of seeding algorithm</a:t>
            </a:r>
          </a:p>
        </p:txBody>
      </p:sp>
      <p:sp>
        <p:nvSpPr>
          <p:cNvPr id="27" name="椭圆 26"/>
          <p:cNvSpPr/>
          <p:nvPr/>
        </p:nvSpPr>
        <p:spPr>
          <a:xfrm>
            <a:off x="3054164" y="4060024"/>
            <a:ext cx="527950" cy="527950"/>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773-CAI978" panose="020B0402020204020303" pitchFamily="34" charset="0"/>
                <a:ea typeface="方正黑体简体" panose="02010601030101010101" pitchFamily="2" charset="-122"/>
              </a:rPr>
              <a:t>6</a:t>
            </a:r>
            <a:endParaRPr lang="zh-CN" altLang="en-US" sz="2400" dirty="0">
              <a:latin typeface="773-CAI978" panose="020B0402020204020303" pitchFamily="34" charset="0"/>
              <a:ea typeface="方正黑体简体" panose="02010601030101010101" pitchFamily="2" charset="-122"/>
            </a:endParaRPr>
          </a:p>
        </p:txBody>
      </p:sp>
      <p:sp>
        <p:nvSpPr>
          <p:cNvPr id="28" name="矩形 27"/>
          <p:cNvSpPr/>
          <p:nvPr/>
        </p:nvSpPr>
        <p:spPr>
          <a:xfrm>
            <a:off x="3755156" y="4145454"/>
            <a:ext cx="2052550" cy="369332"/>
          </a:xfrm>
          <a:prstGeom prst="rect">
            <a:avLst/>
          </a:prstGeom>
        </p:spPr>
        <p:txBody>
          <a:bodyPr wrap="none">
            <a:spAutoFit/>
          </a:bodyPr>
          <a:lstStyle/>
          <a:p>
            <a:r>
              <a:rPr lang="en-US" altLang="zh-CN" dirty="0">
                <a:solidFill>
                  <a:schemeClr val="bg1">
                    <a:lumMod val="85000"/>
                  </a:schemeClr>
                </a:solidFill>
                <a:latin typeface="+mn-ea"/>
              </a:rPr>
              <a:t>Summary &amp; Plan</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stretch>
            <a:fillRect/>
          </a:stretch>
        </p:blipFill>
        <p:spPr>
          <a:xfrm>
            <a:off x="-36512" y="771550"/>
            <a:ext cx="3938169" cy="3881094"/>
          </a:xfrm>
          <a:prstGeom prst="rect">
            <a:avLst/>
          </a:prstGeom>
        </p:spPr>
      </p:pic>
      <p:sp>
        <p:nvSpPr>
          <p:cNvPr id="96" name="灯片编号占位符 2"/>
          <p:cNvSpPr txBox="1"/>
          <p:nvPr/>
        </p:nvSpPr>
        <p:spPr>
          <a:xfrm>
            <a:off x="8661470" y="30376"/>
            <a:ext cx="432048" cy="235847"/>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FB01F39-3AB9-4E3F-9AE8-8ECED466B5B6}" type="slidenum">
              <a:rPr lang="zh-CN" altLang="en-US" sz="1400" smtClean="0">
                <a:latin typeface="Times New Roman" panose="02020603050405020304" pitchFamily="18" charset="0"/>
                <a:ea typeface="楷体" panose="02010609060101010101" pitchFamily="49" charset="-122"/>
                <a:cs typeface="Times New Roman" panose="02020603050405020304" pitchFamily="18" charset="0"/>
              </a:rPr>
              <a:t>8</a:t>
            </a:fld>
            <a:endParaRPr lang="zh-CN" altLang="en-US" sz="1400" dirty="0">
              <a:latin typeface="Times New Roman" panose="02020603050405020304" pitchFamily="18" charset="0"/>
              <a:ea typeface="楷体" panose="02010609060101010101" pitchFamily="49" charset="-122"/>
              <a:cs typeface="Times New Roman" panose="02020603050405020304" pitchFamily="18" charset="0"/>
            </a:endParaRPr>
          </a:p>
        </p:txBody>
      </p:sp>
      <p:sp>
        <p:nvSpPr>
          <p:cNvPr id="33" name="椭圆 32"/>
          <p:cNvSpPr/>
          <p:nvPr/>
        </p:nvSpPr>
        <p:spPr>
          <a:xfrm>
            <a:off x="162155" y="99584"/>
            <a:ext cx="527950" cy="52795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773-CAI978" panose="020B0402020204020303" pitchFamily="34" charset="0"/>
                <a:ea typeface="方正黑体简体" panose="02010601030101010101" pitchFamily="2" charset="-122"/>
              </a:rPr>
              <a:t>2</a:t>
            </a:r>
            <a:endParaRPr lang="zh-CN" altLang="en-US" sz="2400" dirty="0">
              <a:latin typeface="773-CAI978" panose="020B0402020204020303" pitchFamily="34" charset="0"/>
              <a:ea typeface="方正黑体简体" panose="02010601030101010101" pitchFamily="2" charset="-122"/>
            </a:endParaRPr>
          </a:p>
        </p:txBody>
      </p:sp>
      <p:sp>
        <p:nvSpPr>
          <p:cNvPr id="34" name="矩形 33"/>
          <p:cNvSpPr/>
          <p:nvPr/>
        </p:nvSpPr>
        <p:spPr>
          <a:xfrm>
            <a:off x="926995" y="178893"/>
            <a:ext cx="4218847" cy="369332"/>
          </a:xfrm>
          <a:prstGeom prst="rect">
            <a:avLst/>
          </a:prstGeom>
        </p:spPr>
        <p:txBody>
          <a:bodyPr wrap="none">
            <a:spAutoFit/>
          </a:bodyPr>
          <a:lstStyle/>
          <a:p>
            <a:r>
              <a:rPr lang="en-US" altLang="zh-CN" dirty="0">
                <a:solidFill>
                  <a:schemeClr val="accent1"/>
                </a:solidFill>
                <a:latin typeface="+mn-ea"/>
              </a:rPr>
              <a:t>Integration of TRACCC with CEPCSW</a:t>
            </a:r>
          </a:p>
        </p:txBody>
      </p:sp>
      <p:sp>
        <p:nvSpPr>
          <p:cNvPr id="11" name="文本框 10"/>
          <p:cNvSpPr txBox="1"/>
          <p:nvPr/>
        </p:nvSpPr>
        <p:spPr>
          <a:xfrm>
            <a:off x="3347864" y="558926"/>
            <a:ext cx="5832648" cy="4431030"/>
          </a:xfrm>
          <a:prstGeom prst="rect">
            <a:avLst/>
          </a:prstGeom>
          <a:noFill/>
        </p:spPr>
        <p:txBody>
          <a:bodyPr wrap="square">
            <a:spAutoFit/>
          </a:bodyPr>
          <a:lstStyle>
            <a:defPPr>
              <a:defRPr lang="zh-CN"/>
            </a:defPPr>
            <a:lvl1pPr>
              <a:defRPr sz="1600" b="0" i="0">
                <a:solidFill>
                  <a:srgbClr val="0070C0"/>
                </a:solidFill>
                <a:effectLst/>
                <a:latin typeface="Times New Roman" panose="02020603050405020304" pitchFamily="18" charset="0"/>
                <a:cs typeface="Times New Roman" panose="02020603050405020304" pitchFamily="18" charset="0"/>
              </a:defRPr>
            </a:lvl1pPr>
          </a:lstStyle>
          <a:p>
            <a:r>
              <a:rPr lang="en-US" altLang="zh-CN" sz="1800" dirty="0">
                <a:solidFill>
                  <a:srgbClr val="1E70B1"/>
                </a:solidFill>
                <a:latin typeface="Arial" panose="020B0604020202020204" pitchFamily="34" charset="0"/>
                <a:cs typeface="Arial" panose="020B0604020202020204" pitchFamily="34" charset="0"/>
              </a:rPr>
              <a:t>Implement a </a:t>
            </a:r>
            <a:r>
              <a:rPr lang="en-US" altLang="zh-CN" sz="1800" dirty="0">
                <a:solidFill>
                  <a:srgbClr val="7030A0"/>
                </a:solidFill>
                <a:latin typeface="Arial" panose="020B0604020202020204" pitchFamily="34" charset="0"/>
                <a:cs typeface="Arial" panose="020B0604020202020204" pitchFamily="34" charset="0"/>
              </a:rPr>
              <a:t>Gaudi algorithm </a:t>
            </a:r>
            <a:r>
              <a:rPr lang="en-US" altLang="zh-CN" sz="1800" dirty="0">
                <a:solidFill>
                  <a:srgbClr val="1E70B1"/>
                </a:solidFill>
                <a:latin typeface="Arial" panose="020B0604020202020204" pitchFamily="34" charset="0"/>
                <a:cs typeface="Arial" panose="020B0604020202020204" pitchFamily="34" charset="0"/>
              </a:rPr>
              <a:t>for seeding </a:t>
            </a:r>
          </a:p>
          <a:p>
            <a:pPr marL="171450" indent="-171450">
              <a:buFont typeface="Arial" panose="020B0604020202020204" pitchFamily="34" charset="0"/>
              <a:buChar char="•"/>
            </a:pPr>
            <a:endParaRPr lang="en-US" altLang="zh-CN" dirty="0">
              <a:solidFill>
                <a:srgbClr val="FF0000"/>
              </a:solidFill>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US" altLang="zh-CN" sz="1800" dirty="0">
                <a:solidFill>
                  <a:srgbClr val="FF0000"/>
                </a:solidFill>
                <a:latin typeface="Arial" panose="020B0604020202020204" pitchFamily="34" charset="0"/>
                <a:cs typeface="Arial" panose="020B0604020202020204" pitchFamily="34" charset="0"/>
              </a:rPr>
              <a:t>Initialize():</a:t>
            </a:r>
          </a:p>
          <a:p>
            <a:pPr marL="628650" lvl="1" indent="-171450">
              <a:buFont typeface="Arial" panose="020B0604020202020204" pitchFamily="34" charset="0"/>
              <a:buChar char="•"/>
            </a:pPr>
            <a:r>
              <a:rPr lang="en-US" altLang="zh-CN" sz="1600" dirty="0">
                <a:solidFill>
                  <a:schemeClr val="tx1"/>
                </a:solidFill>
                <a:latin typeface="Arial" panose="020B0604020202020204" pitchFamily="34" charset="0"/>
                <a:cs typeface="Arial" panose="020B0604020202020204" pitchFamily="34" charset="0"/>
              </a:rPr>
              <a:t>Read the </a:t>
            </a:r>
            <a:r>
              <a:rPr lang="en-US" altLang="zh-CN" sz="1600" dirty="0">
                <a:solidFill>
                  <a:srgbClr val="7030A0"/>
                </a:solidFill>
                <a:latin typeface="Arial" panose="020B0604020202020204" pitchFamily="34" charset="0"/>
                <a:cs typeface="Arial" panose="020B0604020202020204" pitchFamily="34" charset="0"/>
              </a:rPr>
              <a:t>detector</a:t>
            </a:r>
            <a:r>
              <a:rPr lang="en-US" altLang="zh-CN" sz="1600" dirty="0">
                <a:solidFill>
                  <a:schemeClr val="tx1"/>
                </a:solidFill>
                <a:latin typeface="Arial" panose="020B0604020202020204" pitchFamily="34" charset="0"/>
                <a:cs typeface="Arial" panose="020B0604020202020204" pitchFamily="34" charset="0"/>
              </a:rPr>
              <a:t> file and </a:t>
            </a:r>
            <a:r>
              <a:rPr lang="en-US" altLang="zh-CN" sz="1600" dirty="0">
                <a:solidFill>
                  <a:srgbClr val="7030A0"/>
                </a:solidFill>
                <a:latin typeface="Arial" panose="020B0604020202020204" pitchFamily="34" charset="0"/>
                <a:cs typeface="Arial" panose="020B0604020202020204" pitchFamily="34" charset="0"/>
              </a:rPr>
              <a:t>digitization</a:t>
            </a:r>
            <a:r>
              <a:rPr lang="en-US" altLang="zh-CN" sz="1600" dirty="0">
                <a:solidFill>
                  <a:schemeClr val="tx1"/>
                </a:solidFill>
                <a:latin typeface="Arial" panose="020B0604020202020204" pitchFamily="34" charset="0"/>
                <a:cs typeface="Arial" panose="020B0604020202020204" pitchFamily="34" charset="0"/>
              </a:rPr>
              <a:t> config file</a:t>
            </a:r>
          </a:p>
          <a:p>
            <a:pPr marL="628650" lvl="1" indent="-171450">
              <a:buFont typeface="Arial" panose="020B0604020202020204" pitchFamily="34" charset="0"/>
              <a:buChar char="•"/>
            </a:pPr>
            <a:r>
              <a:rPr lang="en-US" altLang="zh-CN" sz="1600" dirty="0">
                <a:latin typeface="Arial" panose="020B0604020202020204" pitchFamily="34" charset="0"/>
                <a:cs typeface="Arial" panose="020B0604020202020204" pitchFamily="34" charset="0"/>
              </a:rPr>
              <a:t>I</a:t>
            </a:r>
            <a:r>
              <a:rPr lang="en-US" altLang="zh-CN" sz="1600" dirty="0">
                <a:solidFill>
                  <a:schemeClr val="tx1"/>
                </a:solidFill>
                <a:latin typeface="Arial" panose="020B0604020202020204" pitchFamily="34" charset="0"/>
                <a:cs typeface="Arial" panose="020B0604020202020204" pitchFamily="34" charset="0"/>
              </a:rPr>
              <a:t>nitialize the </a:t>
            </a:r>
            <a:r>
              <a:rPr lang="en-US" altLang="zh-CN" sz="1600" dirty="0">
                <a:solidFill>
                  <a:srgbClr val="7030A0"/>
                </a:solidFill>
                <a:latin typeface="Arial" panose="020B0604020202020204" pitchFamily="34" charset="0"/>
                <a:cs typeface="Arial" panose="020B0604020202020204" pitchFamily="34" charset="0"/>
              </a:rPr>
              <a:t>memory resource </a:t>
            </a:r>
            <a:r>
              <a:rPr lang="en-US" altLang="zh-CN" sz="1600" dirty="0">
                <a:solidFill>
                  <a:schemeClr val="tx1"/>
                </a:solidFill>
                <a:latin typeface="Arial" panose="020B0604020202020204" pitchFamily="34" charset="0"/>
                <a:cs typeface="Arial" panose="020B0604020202020204" pitchFamily="34" charset="0"/>
              </a:rPr>
              <a:t>and the </a:t>
            </a:r>
            <a:r>
              <a:rPr lang="en-US" altLang="zh-CN" sz="1600" dirty="0">
                <a:solidFill>
                  <a:srgbClr val="7030A0"/>
                </a:solidFill>
                <a:latin typeface="Arial" panose="020B0604020202020204" pitchFamily="34" charset="0"/>
                <a:cs typeface="Arial" panose="020B0604020202020204" pitchFamily="34" charset="0"/>
              </a:rPr>
              <a:t>algorithms</a:t>
            </a:r>
            <a:endParaRPr lang="en-US" altLang="zh-CN" sz="1600" dirty="0">
              <a:solidFill>
                <a:schemeClr val="tx1"/>
              </a:solidFill>
              <a:latin typeface="Arial" panose="020B0604020202020204" pitchFamily="34" charset="0"/>
              <a:cs typeface="Arial" panose="020B0604020202020204" pitchFamily="34" charset="0"/>
            </a:endParaRPr>
          </a:p>
          <a:p>
            <a:pPr marL="171450" indent="-171450">
              <a:buFont typeface="Arial" panose="020B0604020202020204" pitchFamily="34" charset="0"/>
              <a:buChar char="•"/>
            </a:pPr>
            <a:endParaRPr lang="en-US" altLang="zh-CN" dirty="0">
              <a:solidFill>
                <a:schemeClr val="tx1"/>
              </a:solidFill>
              <a:latin typeface="Arial" panose="020B0604020202020204" pitchFamily="34" charset="0"/>
              <a:cs typeface="Arial" panose="020B0604020202020204" pitchFamily="34" charset="0"/>
            </a:endParaRPr>
          </a:p>
          <a:p>
            <a:pPr marL="171450" indent="-171450">
              <a:buFont typeface="Arial" panose="020B0604020202020204" pitchFamily="34" charset="0"/>
              <a:buChar char="•"/>
            </a:pPr>
            <a:r>
              <a:rPr lang="en-US" altLang="zh-CN" sz="1800" dirty="0">
                <a:solidFill>
                  <a:srgbClr val="FF0000"/>
                </a:solidFill>
                <a:latin typeface="Arial" panose="020B0604020202020204" pitchFamily="34" charset="0"/>
                <a:cs typeface="Arial" panose="020B0604020202020204" pitchFamily="34" charset="0"/>
              </a:rPr>
              <a:t>Execute(): </a:t>
            </a:r>
          </a:p>
          <a:p>
            <a:pPr marL="628650" lvl="1" indent="-171450">
              <a:buFont typeface="Arial" panose="020B0604020202020204" pitchFamily="34" charset="0"/>
              <a:buChar char="•"/>
            </a:pPr>
            <a:r>
              <a:rPr lang="en-US" altLang="zh-CN" sz="1600" dirty="0">
                <a:solidFill>
                  <a:schemeClr val="tx1"/>
                </a:solidFill>
                <a:latin typeface="Arial" panose="020B0604020202020204" pitchFamily="34" charset="0"/>
                <a:cs typeface="Arial" panose="020B0604020202020204" pitchFamily="34" charset="0"/>
              </a:rPr>
              <a:t>For each event, read hits and run the algorithms</a:t>
            </a:r>
          </a:p>
          <a:p>
            <a:pPr marL="1200150" lvl="2" indent="-285750">
              <a:buFont typeface="Wingdings" panose="05000000000000000000" pitchFamily="2" charset="2"/>
              <a:buChar char="Ø"/>
            </a:pPr>
            <a:r>
              <a:rPr lang="en-US" altLang="zh-CN" sz="1400" dirty="0">
                <a:solidFill>
                  <a:schemeClr val="tx1"/>
                </a:solidFill>
                <a:latin typeface="Arial" panose="020B0604020202020204" pitchFamily="34" charset="0"/>
                <a:cs typeface="Arial" panose="020B0604020202020204" pitchFamily="34" charset="0"/>
              </a:rPr>
              <a:t>EDM4hep::</a:t>
            </a:r>
            <a:r>
              <a:rPr lang="en-US" altLang="zh-CN" sz="1400" dirty="0" err="1">
                <a:solidFill>
                  <a:schemeClr val="tx1"/>
                </a:solidFill>
                <a:latin typeface="Arial" panose="020B0604020202020204" pitchFamily="34" charset="0"/>
                <a:cs typeface="Arial" panose="020B0604020202020204" pitchFamily="34" charset="0"/>
              </a:rPr>
              <a:t>TrackerHit</a:t>
            </a:r>
            <a:r>
              <a:rPr lang="en-US" altLang="zh-CN" sz="1400" dirty="0">
                <a:solidFill>
                  <a:schemeClr val="tx1"/>
                </a:solidFill>
                <a:latin typeface="Arial" panose="020B0604020202020204" pitchFamily="34" charset="0"/>
                <a:cs typeface="Arial" panose="020B0604020202020204" pitchFamily="34" charset="0"/>
              </a:rPr>
              <a:t> is converted to </a:t>
            </a:r>
            <a:r>
              <a:rPr lang="en-US" altLang="zh-CN" sz="1400" dirty="0">
                <a:solidFill>
                  <a:srgbClr val="7030A0"/>
                </a:solidFill>
                <a:latin typeface="Arial" panose="020B0604020202020204" pitchFamily="34" charset="0"/>
                <a:cs typeface="Arial" panose="020B0604020202020204" pitchFamily="34" charset="0"/>
              </a:rPr>
              <a:t>Cells</a:t>
            </a:r>
            <a:r>
              <a:rPr lang="en-US" altLang="zh-CN" sz="1400" dirty="0">
                <a:solidFill>
                  <a:schemeClr val="tx1"/>
                </a:solidFill>
                <a:latin typeface="Arial" panose="020B0604020202020204" pitchFamily="34" charset="0"/>
                <a:cs typeface="Arial" panose="020B0604020202020204" pitchFamily="34" charset="0"/>
              </a:rPr>
              <a:t> &amp; </a:t>
            </a:r>
            <a:r>
              <a:rPr lang="en-US" altLang="zh-CN" sz="1400" dirty="0">
                <a:solidFill>
                  <a:srgbClr val="7030A0"/>
                </a:solidFill>
                <a:latin typeface="Arial" panose="020B0604020202020204" pitchFamily="34" charset="0"/>
                <a:cs typeface="Arial" panose="020B0604020202020204" pitchFamily="34" charset="0"/>
              </a:rPr>
              <a:t>modules</a:t>
            </a:r>
          </a:p>
          <a:p>
            <a:pPr marL="1200150" lvl="2" indent="-285750">
              <a:buFont typeface="Wingdings" panose="05000000000000000000" pitchFamily="2" charset="2"/>
              <a:buChar char="Ø"/>
            </a:pPr>
            <a:r>
              <a:rPr lang="zh-CN" altLang="en-US" sz="1400" dirty="0">
                <a:solidFill>
                  <a:schemeClr val="tx1"/>
                </a:solidFill>
                <a:latin typeface="Arial" panose="020B0604020202020204" pitchFamily="34" charset="0"/>
                <a:cs typeface="Arial" panose="020B0604020202020204" pitchFamily="34" charset="0"/>
              </a:rPr>
              <a:t>👆 </a:t>
            </a:r>
            <a:r>
              <a:rPr lang="en-US" altLang="zh-CN" sz="1400" dirty="0">
                <a:solidFill>
                  <a:schemeClr val="tx1"/>
                </a:solidFill>
                <a:latin typeface="Arial" panose="020B0604020202020204" pitchFamily="34" charset="0"/>
                <a:cs typeface="Arial" panose="020B0604020202020204" pitchFamily="34" charset="0"/>
              </a:rPr>
              <a:t>will only converted to </a:t>
            </a:r>
            <a:r>
              <a:rPr lang="en-US" altLang="zh-CN" sz="1400" dirty="0">
                <a:solidFill>
                  <a:srgbClr val="7030A0"/>
                </a:solidFill>
                <a:latin typeface="Arial" panose="020B0604020202020204" pitchFamily="34" charset="0"/>
                <a:cs typeface="Arial" panose="020B0604020202020204" pitchFamily="34" charset="0"/>
              </a:rPr>
              <a:t>Cells</a:t>
            </a:r>
            <a:r>
              <a:rPr lang="en-US" altLang="zh-CN" sz="1400" dirty="0">
                <a:solidFill>
                  <a:schemeClr val="tx1"/>
                </a:solidFill>
                <a:latin typeface="Arial" panose="020B0604020202020204" pitchFamily="34" charset="0"/>
                <a:cs typeface="Arial" panose="020B0604020202020204" pitchFamily="34" charset="0"/>
              </a:rPr>
              <a:t> in TRACCC v0.16.0</a:t>
            </a:r>
            <a:endParaRPr lang="en-US" altLang="zh-CN" sz="1600" dirty="0">
              <a:solidFill>
                <a:schemeClr val="tx1"/>
              </a:solidFill>
              <a:latin typeface="Arial" panose="020B0604020202020204" pitchFamily="34" charset="0"/>
              <a:cs typeface="Arial" panose="020B0604020202020204" pitchFamily="34" charset="0"/>
            </a:endParaRPr>
          </a:p>
          <a:p>
            <a:pPr marL="628650" lvl="1" indent="-171450">
              <a:buFont typeface="Arial" panose="020B0604020202020204" pitchFamily="34" charset="0"/>
              <a:buChar char="•"/>
            </a:pPr>
            <a:endParaRPr lang="en-US" altLang="zh-CN" sz="1600" dirty="0">
              <a:solidFill>
                <a:schemeClr val="tx1"/>
              </a:solidFill>
              <a:latin typeface="Arial" panose="020B0604020202020204" pitchFamily="34" charset="0"/>
              <a:cs typeface="Arial" panose="020B0604020202020204" pitchFamily="34" charset="0"/>
            </a:endParaRPr>
          </a:p>
          <a:p>
            <a:pPr marL="628650" lvl="1" indent="-171450">
              <a:buFont typeface="Arial" panose="020B0604020202020204" pitchFamily="34" charset="0"/>
              <a:buChar char="•"/>
            </a:pPr>
            <a:r>
              <a:rPr lang="en-US" altLang="zh-CN" sz="1600" dirty="0">
                <a:solidFill>
                  <a:schemeClr val="tx1"/>
                </a:solidFill>
                <a:latin typeface="Arial" panose="020B0604020202020204" pitchFamily="34" charset="0"/>
                <a:cs typeface="Arial" panose="020B0604020202020204" pitchFamily="34" charset="0"/>
              </a:rPr>
              <a:t>Since CEPCSW and TRACCC are using different compilers (Clang, GCC), respectively</a:t>
            </a:r>
            <a:endParaRPr lang="en-US" altLang="zh-CN" sz="1600" dirty="0">
              <a:latin typeface="Arial" panose="020B0604020202020204" pitchFamily="34" charset="0"/>
              <a:cs typeface="Arial" panose="020B0604020202020204" pitchFamily="34" charset="0"/>
            </a:endParaRPr>
          </a:p>
          <a:p>
            <a:pPr marL="1200150" lvl="2" indent="-285750">
              <a:buFont typeface="Wingdings" panose="05000000000000000000" pitchFamily="2" charset="2"/>
              <a:buChar char="Ø"/>
            </a:pPr>
            <a:r>
              <a:rPr lang="en-US" altLang="zh-CN" sz="1400" dirty="0">
                <a:solidFill>
                  <a:schemeClr val="tx1"/>
                </a:solidFill>
                <a:latin typeface="Arial" panose="020B0604020202020204" pitchFamily="34" charset="0"/>
                <a:cs typeface="Arial" panose="020B0604020202020204" pitchFamily="34" charset="0"/>
              </a:rPr>
              <a:t>Develop a </a:t>
            </a:r>
            <a:r>
              <a:rPr lang="en-US" altLang="zh-CN" sz="1400" dirty="0">
                <a:solidFill>
                  <a:srgbClr val="7030A0"/>
                </a:solidFill>
                <a:latin typeface="Arial" panose="020B0604020202020204" pitchFamily="34" charset="0"/>
                <a:cs typeface="Arial" panose="020B0604020202020204" pitchFamily="34" charset="0"/>
              </a:rPr>
              <a:t>wrapper </a:t>
            </a:r>
            <a:r>
              <a:rPr lang="en-US" altLang="zh-CN" sz="1400" dirty="0">
                <a:solidFill>
                  <a:schemeClr val="tx1"/>
                </a:solidFill>
                <a:latin typeface="Arial" panose="020B0604020202020204" pitchFamily="34" charset="0"/>
                <a:cs typeface="Arial" panose="020B0604020202020204" pitchFamily="34" charset="0"/>
              </a:rPr>
              <a:t>for TRACCC SYCL algorithms</a:t>
            </a:r>
            <a:endParaRPr lang="en-US" altLang="zh-CN" sz="1600" dirty="0">
              <a:solidFill>
                <a:schemeClr val="tx1"/>
              </a:solidFill>
              <a:latin typeface="Arial" panose="020B0604020202020204" pitchFamily="34" charset="0"/>
              <a:cs typeface="Arial" panose="020B0604020202020204" pitchFamily="34" charset="0"/>
            </a:endParaRPr>
          </a:p>
          <a:p>
            <a:pPr marL="628650" lvl="1" indent="-171450">
              <a:buFont typeface="Arial" panose="020B0604020202020204" pitchFamily="34" charset="0"/>
              <a:buChar char="•"/>
            </a:pPr>
            <a:r>
              <a:rPr lang="en-US" altLang="zh-CN" sz="1600" dirty="0">
                <a:solidFill>
                  <a:schemeClr val="tx1"/>
                </a:solidFill>
                <a:latin typeface="Arial" panose="020B0604020202020204" pitchFamily="34" charset="0"/>
                <a:cs typeface="Arial" panose="020B0604020202020204" pitchFamily="34" charset="0"/>
              </a:rPr>
              <a:t>Algorithms includes:</a:t>
            </a:r>
          </a:p>
          <a:p>
            <a:pPr marL="1200150" lvl="2" indent="-285750">
              <a:buFont typeface="Wingdings" panose="05000000000000000000" pitchFamily="2" charset="2"/>
              <a:buChar char="Ø"/>
            </a:pPr>
            <a:r>
              <a:rPr lang="en-US" altLang="zh-CN" sz="1400" dirty="0" err="1">
                <a:solidFill>
                  <a:schemeClr val="tx1"/>
                </a:solidFill>
                <a:latin typeface="Arial" panose="020B0604020202020204" pitchFamily="34" charset="0"/>
                <a:cs typeface="Arial" panose="020B0604020202020204" pitchFamily="34" charset="0"/>
              </a:rPr>
              <a:t>Clusterization</a:t>
            </a:r>
            <a:r>
              <a:rPr lang="en-US" altLang="zh-CN" sz="1400" dirty="0">
                <a:solidFill>
                  <a:schemeClr val="tx1"/>
                </a:solidFill>
                <a:latin typeface="Arial" panose="020B0604020202020204" pitchFamily="34" charset="0"/>
                <a:cs typeface="Arial" panose="020B0604020202020204" pitchFamily="34" charset="0"/>
              </a:rPr>
              <a:t> &amp; </a:t>
            </a:r>
            <a:r>
              <a:rPr lang="en-US" altLang="zh-CN" sz="1400" dirty="0" err="1">
                <a:solidFill>
                  <a:schemeClr val="tx1"/>
                </a:solidFill>
                <a:latin typeface="Arial" panose="020B0604020202020204" pitchFamily="34" charset="0"/>
                <a:cs typeface="Arial" panose="020B0604020202020204" pitchFamily="34" charset="0"/>
              </a:rPr>
              <a:t>Spacepoint</a:t>
            </a:r>
            <a:r>
              <a:rPr lang="en-US" altLang="zh-CN" sz="1400" dirty="0">
                <a:solidFill>
                  <a:schemeClr val="tx1"/>
                </a:solidFill>
                <a:latin typeface="Arial" panose="020B0604020202020204" pitchFamily="34" charset="0"/>
                <a:cs typeface="Arial" panose="020B0604020202020204" pitchFamily="34" charset="0"/>
              </a:rPr>
              <a:t> Formation (only CPU)</a:t>
            </a:r>
          </a:p>
          <a:p>
            <a:pPr marL="1200150" lvl="2" indent="-285750">
              <a:buFont typeface="Wingdings" panose="05000000000000000000" pitchFamily="2" charset="2"/>
              <a:buChar char="Ø"/>
            </a:pPr>
            <a:r>
              <a:rPr lang="en-US" altLang="zh-CN" sz="1400" dirty="0">
                <a:solidFill>
                  <a:schemeClr val="tx1"/>
                </a:solidFill>
                <a:latin typeface="Arial" panose="020B0604020202020204" pitchFamily="34" charset="0"/>
                <a:cs typeface="Arial" panose="020B0604020202020204" pitchFamily="34" charset="0"/>
              </a:rPr>
              <a:t>Seeding Algorithm</a:t>
            </a:r>
          </a:p>
          <a:p>
            <a:pPr marL="1200150" lvl="2" indent="-285750">
              <a:buFont typeface="Wingdings" panose="05000000000000000000" pitchFamily="2" charset="2"/>
              <a:buChar char="Ø"/>
            </a:pPr>
            <a:r>
              <a:rPr lang="en-US" altLang="zh-CN" sz="1400" dirty="0">
                <a:solidFill>
                  <a:schemeClr val="tx1"/>
                </a:solidFill>
                <a:latin typeface="Arial" panose="020B0604020202020204" pitchFamily="34" charset="0"/>
                <a:cs typeface="Arial" panose="020B0604020202020204" pitchFamily="34" charset="0"/>
              </a:rPr>
              <a:t>Track Params Estimation</a:t>
            </a:r>
          </a:p>
        </p:txBody>
      </p:sp>
      <p:sp>
        <p:nvSpPr>
          <p:cNvPr id="10" name="文本框 9"/>
          <p:cNvSpPr txBox="1"/>
          <p:nvPr/>
        </p:nvSpPr>
        <p:spPr>
          <a:xfrm>
            <a:off x="403940" y="4621242"/>
            <a:ext cx="3179075" cy="276999"/>
          </a:xfrm>
          <a:prstGeom prst="rect">
            <a:avLst/>
          </a:prstGeom>
          <a:noFill/>
        </p:spPr>
        <p:txBody>
          <a:bodyPr wrap="none" rtlCol="0">
            <a:spAutoFit/>
          </a:bodyPr>
          <a:lstStyle>
            <a:defPPr>
              <a:defRPr lang="zh-CN"/>
            </a:defPPr>
            <a:lvl1pPr>
              <a:defRPr sz="1200">
                <a:latin typeface="Times New Roman" panose="02020603050405020304" pitchFamily="18" charset="0"/>
                <a:cs typeface="Times New Roman" panose="02020603050405020304" pitchFamily="18" charset="0"/>
              </a:defRPr>
            </a:lvl1pPr>
          </a:lstStyle>
          <a:p>
            <a:r>
              <a:rPr lang="en-US" altLang="zh-CN" dirty="0"/>
              <a:t>Gaudi Algorithm using TRACCC reconstruction</a:t>
            </a:r>
            <a:endParaRPr lang="zh-CN" altLang="en-US" dirty="0"/>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rot="16200000" flipV="1">
            <a:off x="-1573907" y="1573907"/>
            <a:ext cx="5143501" cy="1995687"/>
            <a:chOff x="0" y="3147814"/>
            <a:chExt cx="9144000" cy="1995687"/>
          </a:xfrm>
        </p:grpSpPr>
        <p:sp>
          <p:nvSpPr>
            <p:cNvPr id="19" name="直角三角形 18"/>
            <p:cNvSpPr/>
            <p:nvPr/>
          </p:nvSpPr>
          <p:spPr>
            <a:xfrm flipH="1">
              <a:off x="3351099" y="3147815"/>
              <a:ext cx="5792901" cy="1995686"/>
            </a:xfrm>
            <a:prstGeom prst="rtTriangle">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cs typeface="+mn-ea"/>
              </a:endParaRPr>
            </a:p>
          </p:txBody>
        </p:sp>
        <p:sp>
          <p:nvSpPr>
            <p:cNvPr id="23" name="直角三角形 22"/>
            <p:cNvSpPr/>
            <p:nvPr/>
          </p:nvSpPr>
          <p:spPr>
            <a:xfrm>
              <a:off x="0" y="3147814"/>
              <a:ext cx="5792901" cy="1995686"/>
            </a:xfrm>
            <a:prstGeom prst="rtTriangle">
              <a:avLst/>
            </a:prstGeom>
            <a:solidFill>
              <a:schemeClr val="accent1"/>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cs typeface="+mn-ea"/>
              </a:endParaRPr>
            </a:p>
          </p:txBody>
        </p:sp>
      </p:grpSp>
      <p:sp>
        <p:nvSpPr>
          <p:cNvPr id="63" name="TextBox 23"/>
          <p:cNvSpPr txBox="1"/>
          <p:nvPr/>
        </p:nvSpPr>
        <p:spPr>
          <a:xfrm>
            <a:off x="558652" y="2227612"/>
            <a:ext cx="2874069" cy="527951"/>
          </a:xfrm>
          <a:prstGeom prst="rect">
            <a:avLst/>
          </a:prstGeom>
          <a:noFill/>
        </p:spPr>
        <p:txBody>
          <a:bodyPr wrap="square">
            <a:noAutofit/>
          </a:bodyPr>
          <a:lstStyle/>
          <a:p>
            <a:pPr algn="ctr"/>
            <a:r>
              <a:rPr lang="en-US" altLang="zh-CN" sz="2800" b="1" dirty="0">
                <a:solidFill>
                  <a:schemeClr val="tx1">
                    <a:lumMod val="65000"/>
                    <a:lumOff val="35000"/>
                  </a:schemeClr>
                </a:solidFill>
                <a:latin typeface="Times New Roman" panose="02020603050405020304" pitchFamily="18" charset="0"/>
                <a:cs typeface="Times New Roman" panose="02020603050405020304" pitchFamily="18" charset="0"/>
              </a:rPr>
              <a:t>Outline</a:t>
            </a:r>
          </a:p>
        </p:txBody>
      </p:sp>
      <p:sp>
        <p:nvSpPr>
          <p:cNvPr id="29" name="椭圆 28"/>
          <p:cNvSpPr/>
          <p:nvPr/>
        </p:nvSpPr>
        <p:spPr>
          <a:xfrm>
            <a:off x="3075346" y="535984"/>
            <a:ext cx="527950" cy="527950"/>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773-CAI978" panose="020B0402020204020303" pitchFamily="34" charset="0"/>
                <a:ea typeface="方正黑体简体" panose="02010601030101010101" pitchFamily="2" charset="-122"/>
              </a:rPr>
              <a:t>1</a:t>
            </a:r>
            <a:endParaRPr lang="zh-CN" altLang="en-US" sz="2400" dirty="0">
              <a:latin typeface="773-CAI978" panose="020B0402020204020303" pitchFamily="34" charset="0"/>
              <a:ea typeface="方正黑体简体" panose="02010601030101010101" pitchFamily="2" charset="-122"/>
            </a:endParaRPr>
          </a:p>
        </p:txBody>
      </p:sp>
      <p:sp>
        <p:nvSpPr>
          <p:cNvPr id="30" name="矩形 29"/>
          <p:cNvSpPr/>
          <p:nvPr/>
        </p:nvSpPr>
        <p:spPr>
          <a:xfrm>
            <a:off x="3776338" y="621414"/>
            <a:ext cx="1556773" cy="369332"/>
          </a:xfrm>
          <a:prstGeom prst="rect">
            <a:avLst/>
          </a:prstGeom>
        </p:spPr>
        <p:txBody>
          <a:bodyPr wrap="none">
            <a:spAutoFit/>
          </a:bodyPr>
          <a:lstStyle/>
          <a:p>
            <a:r>
              <a:rPr lang="en-US" altLang="zh-CN" dirty="0">
                <a:solidFill>
                  <a:schemeClr val="bg1">
                    <a:lumMod val="85000"/>
                  </a:schemeClr>
                </a:solidFill>
                <a:latin typeface="+mn-ea"/>
              </a:rPr>
              <a:t>Introduction</a:t>
            </a:r>
          </a:p>
        </p:txBody>
      </p:sp>
      <p:sp>
        <p:nvSpPr>
          <p:cNvPr id="33" name="椭圆 32"/>
          <p:cNvSpPr/>
          <p:nvPr/>
        </p:nvSpPr>
        <p:spPr>
          <a:xfrm>
            <a:off x="3075346" y="1262184"/>
            <a:ext cx="527950" cy="527950"/>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773-CAI978" panose="020B0402020204020303" pitchFamily="34" charset="0"/>
                <a:ea typeface="方正黑体简体" panose="02010601030101010101" pitchFamily="2" charset="-122"/>
              </a:rPr>
              <a:t>2</a:t>
            </a:r>
            <a:endParaRPr lang="zh-CN" altLang="en-US" sz="2400" dirty="0">
              <a:latin typeface="773-CAI978" panose="020B0402020204020303" pitchFamily="34" charset="0"/>
              <a:ea typeface="方正黑体简体" panose="02010601030101010101" pitchFamily="2" charset="-122"/>
            </a:endParaRPr>
          </a:p>
        </p:txBody>
      </p:sp>
      <p:sp>
        <p:nvSpPr>
          <p:cNvPr id="34" name="矩形 33"/>
          <p:cNvSpPr/>
          <p:nvPr/>
        </p:nvSpPr>
        <p:spPr>
          <a:xfrm>
            <a:off x="3779912" y="1347614"/>
            <a:ext cx="4218847" cy="369332"/>
          </a:xfrm>
          <a:prstGeom prst="rect">
            <a:avLst/>
          </a:prstGeom>
        </p:spPr>
        <p:txBody>
          <a:bodyPr wrap="none">
            <a:spAutoFit/>
          </a:bodyPr>
          <a:lstStyle/>
          <a:p>
            <a:r>
              <a:rPr lang="en-US" altLang="zh-CN" dirty="0">
                <a:solidFill>
                  <a:schemeClr val="bg1">
                    <a:lumMod val="85000"/>
                  </a:schemeClr>
                </a:solidFill>
                <a:latin typeface="+mn-ea"/>
              </a:rPr>
              <a:t>Integration of TRACCC with CEPCSW</a:t>
            </a:r>
          </a:p>
        </p:txBody>
      </p:sp>
      <p:sp>
        <p:nvSpPr>
          <p:cNvPr id="20" name="灯片编号占位符 2"/>
          <p:cNvSpPr txBox="1"/>
          <p:nvPr/>
        </p:nvSpPr>
        <p:spPr>
          <a:xfrm>
            <a:off x="8661470" y="30376"/>
            <a:ext cx="432048" cy="235847"/>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FB01F39-3AB9-4E3F-9AE8-8ECED466B5B6}" type="slidenum">
              <a:rPr lang="zh-CN" altLang="en-US" sz="1400" smtClean="0">
                <a:latin typeface="Times New Roman" panose="02020603050405020304" pitchFamily="18" charset="0"/>
                <a:ea typeface="楷体" panose="02010609060101010101" pitchFamily="49" charset="-122"/>
                <a:cs typeface="Times New Roman" panose="02020603050405020304" pitchFamily="18" charset="0"/>
              </a:rPr>
              <a:t>9</a:t>
            </a:fld>
            <a:endParaRPr lang="zh-CN" altLang="en-US" sz="1400" dirty="0">
              <a:latin typeface="Times New Roman" panose="02020603050405020304" pitchFamily="18" charset="0"/>
              <a:ea typeface="楷体" panose="02010609060101010101" pitchFamily="49" charset="-122"/>
              <a:cs typeface="Times New Roman" panose="02020603050405020304" pitchFamily="18" charset="0"/>
            </a:endParaRPr>
          </a:p>
        </p:txBody>
      </p:sp>
      <p:sp>
        <p:nvSpPr>
          <p:cNvPr id="16" name="椭圆 15"/>
          <p:cNvSpPr/>
          <p:nvPr/>
        </p:nvSpPr>
        <p:spPr>
          <a:xfrm>
            <a:off x="3075346" y="3384699"/>
            <a:ext cx="527950" cy="527950"/>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773-CAI978" panose="020B0402020204020303" pitchFamily="34" charset="0"/>
                <a:ea typeface="方正黑体简体" panose="02010601030101010101" pitchFamily="2" charset="-122"/>
              </a:rPr>
              <a:t>5</a:t>
            </a:r>
            <a:endParaRPr lang="zh-CN" altLang="en-US" sz="2400" dirty="0">
              <a:latin typeface="773-CAI978" panose="020B0402020204020303" pitchFamily="34" charset="0"/>
              <a:ea typeface="方正黑体简体" panose="02010601030101010101" pitchFamily="2" charset="-122"/>
            </a:endParaRPr>
          </a:p>
        </p:txBody>
      </p:sp>
      <p:sp>
        <p:nvSpPr>
          <p:cNvPr id="17" name="矩形 16"/>
          <p:cNvSpPr/>
          <p:nvPr/>
        </p:nvSpPr>
        <p:spPr>
          <a:xfrm>
            <a:off x="3776338" y="3470129"/>
            <a:ext cx="1590372" cy="369332"/>
          </a:xfrm>
          <a:prstGeom prst="rect">
            <a:avLst/>
          </a:prstGeom>
        </p:spPr>
        <p:txBody>
          <a:bodyPr wrap="none">
            <a:spAutoFit/>
          </a:bodyPr>
          <a:lstStyle/>
          <a:p>
            <a:r>
              <a:rPr lang="en-US" altLang="zh-CN" dirty="0">
                <a:solidFill>
                  <a:schemeClr val="bg1">
                    <a:lumMod val="85000"/>
                  </a:schemeClr>
                </a:solidFill>
                <a:latin typeface="+mn-ea"/>
              </a:rPr>
              <a:t>Performance</a:t>
            </a:r>
          </a:p>
        </p:txBody>
      </p:sp>
      <p:sp>
        <p:nvSpPr>
          <p:cNvPr id="22" name="椭圆 21"/>
          <p:cNvSpPr/>
          <p:nvPr/>
        </p:nvSpPr>
        <p:spPr>
          <a:xfrm>
            <a:off x="3075346" y="1961859"/>
            <a:ext cx="527950" cy="52795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773-CAI978" panose="020B0402020204020303" pitchFamily="34" charset="0"/>
                <a:ea typeface="方正黑体简体" panose="02010601030101010101" pitchFamily="2" charset="-122"/>
              </a:rPr>
              <a:t>3</a:t>
            </a:r>
            <a:endParaRPr lang="zh-CN" altLang="en-US" sz="2400" dirty="0">
              <a:latin typeface="773-CAI978" panose="020B0402020204020303" pitchFamily="34" charset="0"/>
              <a:ea typeface="方正黑体简体" panose="02010601030101010101" pitchFamily="2" charset="-122"/>
            </a:endParaRPr>
          </a:p>
        </p:txBody>
      </p:sp>
      <p:sp>
        <p:nvSpPr>
          <p:cNvPr id="24" name="矩形 23"/>
          <p:cNvSpPr/>
          <p:nvPr/>
        </p:nvSpPr>
        <p:spPr>
          <a:xfrm>
            <a:off x="3776338" y="2047289"/>
            <a:ext cx="2225674" cy="369332"/>
          </a:xfrm>
          <a:prstGeom prst="rect">
            <a:avLst/>
          </a:prstGeom>
        </p:spPr>
        <p:txBody>
          <a:bodyPr wrap="none">
            <a:spAutoFit/>
          </a:bodyPr>
          <a:lstStyle/>
          <a:p>
            <a:r>
              <a:rPr lang="en-US" altLang="zh-CN" dirty="0">
                <a:solidFill>
                  <a:schemeClr val="accent1"/>
                </a:solidFill>
                <a:latin typeface="+mn-ea"/>
              </a:rPr>
              <a:t>Geometry &amp; EDM</a:t>
            </a:r>
          </a:p>
        </p:txBody>
      </p:sp>
      <p:sp>
        <p:nvSpPr>
          <p:cNvPr id="25" name="椭圆 24"/>
          <p:cNvSpPr/>
          <p:nvPr/>
        </p:nvSpPr>
        <p:spPr>
          <a:xfrm>
            <a:off x="3075346" y="2673279"/>
            <a:ext cx="527950" cy="527950"/>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773-CAI978" panose="020B0402020204020303" pitchFamily="34" charset="0"/>
                <a:ea typeface="方正黑体简体" panose="02010601030101010101" pitchFamily="2" charset="-122"/>
              </a:rPr>
              <a:t>4</a:t>
            </a:r>
            <a:endParaRPr lang="zh-CN" altLang="en-US" sz="2400" dirty="0">
              <a:latin typeface="773-CAI978" panose="020B0402020204020303" pitchFamily="34" charset="0"/>
              <a:ea typeface="方正黑体简体" panose="02010601030101010101" pitchFamily="2" charset="-122"/>
            </a:endParaRPr>
          </a:p>
        </p:txBody>
      </p:sp>
      <p:sp>
        <p:nvSpPr>
          <p:cNvPr id="26" name="矩形 25"/>
          <p:cNvSpPr/>
          <p:nvPr/>
        </p:nvSpPr>
        <p:spPr>
          <a:xfrm>
            <a:off x="3776338" y="2758709"/>
            <a:ext cx="3623108" cy="369332"/>
          </a:xfrm>
          <a:prstGeom prst="rect">
            <a:avLst/>
          </a:prstGeom>
        </p:spPr>
        <p:txBody>
          <a:bodyPr wrap="none">
            <a:spAutoFit/>
          </a:bodyPr>
          <a:lstStyle/>
          <a:p>
            <a:r>
              <a:rPr lang="en-US" altLang="zh-CN" dirty="0">
                <a:solidFill>
                  <a:schemeClr val="bg1">
                    <a:lumMod val="85000"/>
                  </a:schemeClr>
                </a:solidFill>
                <a:latin typeface="+mn-ea"/>
              </a:rPr>
              <a:t>Extension of seeding algorithm</a:t>
            </a:r>
          </a:p>
        </p:txBody>
      </p:sp>
      <p:sp>
        <p:nvSpPr>
          <p:cNvPr id="27" name="椭圆 26"/>
          <p:cNvSpPr/>
          <p:nvPr/>
        </p:nvSpPr>
        <p:spPr>
          <a:xfrm>
            <a:off x="3054164" y="4060024"/>
            <a:ext cx="527950" cy="527950"/>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773-CAI978" panose="020B0402020204020303" pitchFamily="34" charset="0"/>
                <a:ea typeface="方正黑体简体" panose="02010601030101010101" pitchFamily="2" charset="-122"/>
              </a:rPr>
              <a:t>6</a:t>
            </a:r>
            <a:endParaRPr lang="zh-CN" altLang="en-US" sz="2400" dirty="0">
              <a:latin typeface="773-CAI978" panose="020B0402020204020303" pitchFamily="34" charset="0"/>
              <a:ea typeface="方正黑体简体" panose="02010601030101010101" pitchFamily="2" charset="-122"/>
            </a:endParaRPr>
          </a:p>
        </p:txBody>
      </p:sp>
      <p:sp>
        <p:nvSpPr>
          <p:cNvPr id="28" name="矩形 27"/>
          <p:cNvSpPr/>
          <p:nvPr/>
        </p:nvSpPr>
        <p:spPr>
          <a:xfrm>
            <a:off x="3755156" y="4145454"/>
            <a:ext cx="2052550" cy="369332"/>
          </a:xfrm>
          <a:prstGeom prst="rect">
            <a:avLst/>
          </a:prstGeom>
        </p:spPr>
        <p:txBody>
          <a:bodyPr wrap="none">
            <a:spAutoFit/>
          </a:bodyPr>
          <a:lstStyle/>
          <a:p>
            <a:r>
              <a:rPr lang="en-US" altLang="zh-CN" dirty="0">
                <a:solidFill>
                  <a:schemeClr val="bg1">
                    <a:lumMod val="85000"/>
                  </a:schemeClr>
                </a:solidFill>
                <a:latin typeface="+mn-ea"/>
              </a:rPr>
              <a:t>Summary &amp; Plan</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 name="MH_CONTENTSID" val="1283"/>
  <p:tag name="MH_SECTIONID" val="1284,1285,"/>
  <p:tag name="KSO_WPP_MARK_KEY" val="53560dd2-2264-43b6-814d-2c0d7cafd3e7"/>
  <p:tag name="COMMONDATA" val="eyJoZGlkIjoiMjc5ODFiMDZiYTY3ZWQ0YzZkYTMyNGQyMWUyYTU5NmEifQ=="/>
</p:tagLst>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Office 主题​​">
  <a:themeElements>
    <a:clrScheme name="自定义 3585">
      <a:dk1>
        <a:srgbClr val="000000"/>
      </a:dk1>
      <a:lt1>
        <a:srgbClr val="FFFFFF"/>
      </a:lt1>
      <a:dk2>
        <a:srgbClr val="000000"/>
      </a:dk2>
      <a:lt2>
        <a:srgbClr val="FFFFFF"/>
      </a:lt2>
      <a:accent1>
        <a:srgbClr val="1F4E78"/>
      </a:accent1>
      <a:accent2>
        <a:srgbClr val="1F4E78"/>
      </a:accent2>
      <a:accent3>
        <a:srgbClr val="1F4E78"/>
      </a:accent3>
      <a:accent4>
        <a:srgbClr val="1F4E78"/>
      </a:accent4>
      <a:accent5>
        <a:srgbClr val="1F4E78"/>
      </a:accent5>
      <a:accent6>
        <a:srgbClr val="1F4E78"/>
      </a:accent6>
      <a:hlink>
        <a:srgbClr val="1F4E78"/>
      </a:hlink>
      <a:folHlink>
        <a:srgbClr val="1F4E78"/>
      </a:folHlink>
    </a:clrScheme>
    <a:fontScheme name="Temp">
      <a:majorFont>
        <a:latin typeface="方正兰亭超细黑简体"/>
        <a:ea typeface="微软雅黑"/>
        <a:cs typeface=""/>
      </a:majorFont>
      <a:minorFont>
        <a:latin typeface="方正兰亭超细黑简体"/>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a:blip xmlns:r="http://schemas.openxmlformats.org/officeDocument/2006/relationships" r:embed="rId1"/>
          <a:stretch>
            <a:fillRect/>
          </a:stretch>
        </a:blipFill>
        <a:ln>
          <a:noFill/>
        </a:ln>
        <a:effectLst>
          <a:outerShdw blurRad="63500" algn="ctr" rotWithShape="0">
            <a:prstClr val="black">
              <a:alpha val="40000"/>
            </a:prstClr>
          </a:outerShdw>
        </a:effectLst>
      </a:spPr>
      <a:bodyPr rtlCol="0" anchor="ctr"/>
      <a:lstStyle>
        <a:defPPr algn="ctr" defTabSz="914400">
          <a:defRPr sz="1800">
            <a:cs typeface="+mn-ea"/>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702</TotalTime>
  <Words>3151</Words>
  <Application>Microsoft Office PowerPoint</Application>
  <PresentationFormat>全屏显示(16:9)</PresentationFormat>
  <Paragraphs>549</Paragraphs>
  <Slides>28</Slides>
  <Notes>10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28</vt:i4>
      </vt:variant>
    </vt:vector>
  </HeadingPairs>
  <TitlesOfParts>
    <vt:vector size="39" baseType="lpstr">
      <vt:lpstr>773-CAI978</vt:lpstr>
      <vt:lpstr>-apple-system</vt:lpstr>
      <vt:lpstr>等线</vt:lpstr>
      <vt:lpstr>方正兰亭超细黑简体</vt:lpstr>
      <vt:lpstr>微软雅黑</vt:lpstr>
      <vt:lpstr>Arial</vt:lpstr>
      <vt:lpstr>Calibri</vt:lpstr>
      <vt:lpstr>Cambria Math</vt:lpstr>
      <vt:lpstr>Times New Roman</vt:lpstr>
      <vt:lpstr>Wingdings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微软中国</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YiZhou Zhang</dc:creator>
  <cp:lastModifiedBy>张 逸舟</cp:lastModifiedBy>
  <cp:revision>88</cp:revision>
  <dcterms:created xsi:type="dcterms:W3CDTF">2024-10-21T12:14:09Z</dcterms:created>
  <dcterms:modified xsi:type="dcterms:W3CDTF">2024-11-18T09:12:57Z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9746B14CDE0C4DDF87AAACDE46943A30</vt:lpwstr>
  </property>
  <property fmtid="{D5CDD505-2E9C-101B-9397-08002B2CF9AE}" pid="3" name="KSOProductBuildVer">
    <vt:lpwstr>2052-0.0.0.0</vt:lpwstr>
  </property>
</Properties>
</file>