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62" r:id="rId2"/>
    <p:sldId id="258" r:id="rId3"/>
    <p:sldId id="264" r:id="rId4"/>
    <p:sldId id="265" r:id="rId5"/>
    <p:sldId id="266" r:id="rId6"/>
    <p:sldId id="259" r:id="rId7"/>
    <p:sldId id="260" r:id="rId8"/>
    <p:sldId id="263" r:id="rId9"/>
    <p:sldId id="261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F2F2F"/>
    <a:srgbClr val="181818"/>
    <a:srgbClr val="000003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859"/>
    <p:restoredTop sz="96241"/>
  </p:normalViewPr>
  <p:slideViewPr>
    <p:cSldViewPr snapToObjects="1">
      <p:cViewPr varScale="1">
        <p:scale>
          <a:sx n="172" d="100"/>
          <a:sy n="172" d="100"/>
        </p:scale>
        <p:origin x="464" y="20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4/25/24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4/25/24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27/9/21</a:t>
            </a:r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27/9/21</a:t>
            </a:r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2117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2071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27/9/21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27/9/21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27/9/21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en-US"/>
              <a:t>27/9/21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C9037A8-3728-274F-ADAC-4D3957FCBA46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/>
              <a:t>27/9/21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/>
              <a:t>27/9/21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/>
              <a:t>27/9/21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/>
              <a:t>27/9/21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27/9/21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27/9/21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27/9/21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27/9/21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GI-Title-Slide">
    <p:bg>
      <p:bgPr>
        <a:solidFill>
          <a:srgbClr val="00000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991E4E99-DC7C-C54A-BF95-85FF6A44E83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6477485" y="0"/>
            <a:ext cx="5714515" cy="6858000"/>
          </a:xfrm>
          <a:prstGeom prst="rect">
            <a:avLst/>
          </a:prstGeom>
        </p:spPr>
      </p:pic>
      <p:pic>
        <p:nvPicPr>
          <p:cNvPr id="7" name="Graphic 6">
            <a:extLst>
              <a:ext uri="{FF2B5EF4-FFF2-40B4-BE49-F238E27FC236}">
                <a16:creationId xmlns:a16="http://schemas.microsoft.com/office/drawing/2014/main" id="{2F35A6F7-3501-AE48-9D45-8B8E63757F4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/>
        </p:blipFill>
        <p:spPr bwMode="auto">
          <a:xfrm>
            <a:off x="144000" y="144000"/>
            <a:ext cx="900000" cy="900000"/>
          </a:xfrm>
          <a:prstGeom prst="rect">
            <a:avLst/>
          </a:prstGeo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34A941F7-156F-EC4C-98C3-9D2A526B6B43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208AFA87-8673-EC48-A922-EC494AD653F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78059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27/9/21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27/9/21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27/9/21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ull page colour or pictu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10B6E0-915E-6A4B-BE3D-83464DDCC0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3F185B5-CF74-D44D-A9E3-83166F096F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27/9/21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AD60124-268E-2640-B552-632FCB92FCF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7D4B92-ED84-1D4C-81AB-7D7F79EF892F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F1E223B3-FDCC-6949-9C0B-F052B97037C1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D5082788-0C78-F842-A18F-84667EAC7E6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7988" y="6364800"/>
            <a:ext cx="495300" cy="3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935580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23075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48846"/>
            <a:ext cx="4116387" cy="6249621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27/9/21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image" Target="../media/image1.emf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85228" y="6378349"/>
            <a:ext cx="63116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/>
              <a:t>27/9/21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83848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83848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BD9C6532-AEDE-354E-83AD-7F67D706DF38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>
            <a:extLst>
              <a:ext uri="{FF2B5EF4-FFF2-40B4-BE49-F238E27FC236}">
                <a16:creationId xmlns:a16="http://schemas.microsoft.com/office/drawing/2014/main" id="{426E9AC2-DB3F-3043-BAF1-FDB172EA2CD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5"/>
          <a:srcRect l="1" t="-2768" r="12895" b="1"/>
          <a:stretch/>
        </p:blipFill>
        <p:spPr>
          <a:xfrm>
            <a:off x="407988" y="6353703"/>
            <a:ext cx="431428" cy="4045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79" r:id="rId3"/>
    <p:sldLayoutId id="2147483662" r:id="rId4"/>
    <p:sldLayoutId id="2147483650" r:id="rId5"/>
    <p:sldLayoutId id="2147483665" r:id="rId6"/>
    <p:sldLayoutId id="2147483668" r:id="rId7"/>
    <p:sldLayoutId id="2147483677" r:id="rId8"/>
    <p:sldLayoutId id="2147483674" r:id="rId9"/>
    <p:sldLayoutId id="2147483652" r:id="rId10"/>
    <p:sldLayoutId id="2147483653" r:id="rId11"/>
    <p:sldLayoutId id="2147483661" r:id="rId12"/>
    <p:sldLayoutId id="2147483666" r:id="rId13"/>
    <p:sldLayoutId id="2147483667" r:id="rId14"/>
    <p:sldLayoutId id="2147483658" r:id="rId15"/>
    <p:sldLayoutId id="2147483659" r:id="rId16"/>
    <p:sldLayoutId id="2147483673" r:id="rId17"/>
    <p:sldLayoutId id="2147483660" r:id="rId18"/>
    <p:sldLayoutId id="2147483671" r:id="rId19"/>
    <p:sldLayoutId id="2147483651" r:id="rId20"/>
    <p:sldLayoutId id="2147483654" r:id="rId21"/>
    <p:sldLayoutId id="2147483669" r:id="rId22"/>
    <p:sldLayoutId id="2147483655" r:id="rId23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1.xml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2E13794-7FAF-EC4A-902E-AF5AEEEA791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621868" y="1214438"/>
            <a:ext cx="6948264" cy="2387600"/>
          </a:xfrm>
        </p:spPr>
        <p:txBody>
          <a:bodyPr/>
          <a:lstStyle/>
          <a:p>
            <a:r>
              <a:rPr lang="en-US" sz="3600" dirty="0"/>
              <a:t>Beam halo monitoring with the HL-LHC BGI (?)</a:t>
            </a:r>
          </a:p>
        </p:txBody>
      </p:sp>
      <p:sp>
        <p:nvSpPr>
          <p:cNvPr id="4" name="Subtitle 3">
            <a:extLst>
              <a:ext uri="{FF2B5EF4-FFF2-40B4-BE49-F238E27FC236}">
                <a16:creationId xmlns:a16="http://schemas.microsoft.com/office/drawing/2014/main" id="{9B86ADF2-21AD-6947-B3E2-E922D32C9D3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325724" y="3602038"/>
            <a:ext cx="9540552" cy="2923306"/>
          </a:xfrm>
        </p:spPr>
        <p:txBody>
          <a:bodyPr/>
          <a:lstStyle/>
          <a:p>
            <a:endParaRPr lang="en-US" dirty="0"/>
          </a:p>
          <a:p>
            <a:r>
              <a:rPr lang="en-US" dirty="0"/>
              <a:t>James Storey (SY-BI-XEI)</a:t>
            </a:r>
          </a:p>
          <a:p>
            <a:r>
              <a:rPr lang="en-US" dirty="0"/>
              <a:t>3</a:t>
            </a:r>
            <a:r>
              <a:rPr lang="en-US" baseline="30000" dirty="0"/>
              <a:t>rd</a:t>
            </a:r>
            <a:r>
              <a:rPr lang="en-US" dirty="0"/>
              <a:t> Beam Halo Monitoring Working Group Meeting, 26</a:t>
            </a:r>
            <a:r>
              <a:rPr lang="en-US" baseline="30000" dirty="0"/>
              <a:t>th</a:t>
            </a:r>
            <a:r>
              <a:rPr lang="en-US" dirty="0"/>
              <a:t> April 2024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32923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99ECD260-2760-5D4B-A2FF-9F91C0EEEF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Beam halo monitoring with the HL-LHC BGI (?)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6513D18-E333-F349-B47D-655DD5344BC9}"/>
              </a:ext>
            </a:extLst>
          </p:cNvPr>
          <p:cNvSpPr txBox="1"/>
          <p:nvPr/>
        </p:nvSpPr>
        <p:spPr>
          <a:xfrm>
            <a:off x="406746" y="1268760"/>
            <a:ext cx="5688013" cy="498598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b="1" dirty="0"/>
              <a:t>Beam Gas Ionisation (BGI) profile monitor</a:t>
            </a:r>
          </a:p>
          <a:p>
            <a:pPr algn="l"/>
            <a:endParaRPr lang="en-US" b="1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chemeClr val="tx2"/>
                </a:solidFill>
              </a:rPr>
              <a:t>BGI</a:t>
            </a:r>
            <a:r>
              <a:rPr lang="en-US" dirty="0">
                <a:solidFill>
                  <a:schemeClr val="tx2"/>
                </a:solidFill>
              </a:rPr>
              <a:t> is a new </a:t>
            </a:r>
            <a:r>
              <a:rPr lang="en-US" b="1" dirty="0">
                <a:solidFill>
                  <a:schemeClr val="tx2"/>
                </a:solidFill>
              </a:rPr>
              <a:t>non-destructive transverse beam profile monitor </a:t>
            </a:r>
            <a:r>
              <a:rPr lang="en-US" dirty="0">
                <a:solidFill>
                  <a:schemeClr val="tx2"/>
                </a:solidFill>
              </a:rPr>
              <a:t>under development for HL-LHC.</a:t>
            </a:r>
          </a:p>
          <a:p>
            <a:pPr algn="l"/>
            <a:endParaRPr lang="en-US" dirty="0">
              <a:solidFill>
                <a:schemeClr val="tx2"/>
              </a:solidFill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Based on the </a:t>
            </a:r>
            <a:r>
              <a:rPr lang="en-US" b="1" dirty="0">
                <a:solidFill>
                  <a:schemeClr val="tx2"/>
                </a:solidFill>
              </a:rPr>
              <a:t>direct detection of individual ionisation electrons with Timepix4 Hybrid Pixel Detectors (HPD) inside the beam pipe.</a:t>
            </a:r>
          </a:p>
          <a:p>
            <a:pPr algn="l"/>
            <a:endParaRPr lang="en-US" dirty="0">
              <a:solidFill>
                <a:schemeClr val="tx2"/>
              </a:solidFill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Each ionisation electron detected with a single Timepix4 HPD with a spatial position </a:t>
            </a:r>
            <a:r>
              <a:rPr lang="en-US" dirty="0" err="1">
                <a:solidFill>
                  <a:schemeClr val="tx2"/>
                </a:solidFill>
              </a:rPr>
              <a:t>σ</a:t>
            </a:r>
            <a:r>
              <a:rPr lang="en-US" baseline="-25000" dirty="0" err="1">
                <a:solidFill>
                  <a:schemeClr val="tx2"/>
                </a:solidFill>
              </a:rPr>
              <a:t>spatial</a:t>
            </a:r>
            <a:r>
              <a:rPr lang="en-US" dirty="0">
                <a:solidFill>
                  <a:schemeClr val="tx2"/>
                </a:solidFill>
              </a:rPr>
              <a:t>=16μm &amp; time resolution </a:t>
            </a:r>
            <a:r>
              <a:rPr lang="en-US" dirty="0" err="1">
                <a:solidFill>
                  <a:schemeClr val="tx2"/>
                </a:solidFill>
              </a:rPr>
              <a:t>σ</a:t>
            </a:r>
            <a:r>
              <a:rPr lang="en-US" baseline="-25000" dirty="0" err="1">
                <a:solidFill>
                  <a:schemeClr val="tx2"/>
                </a:solidFill>
              </a:rPr>
              <a:t>time</a:t>
            </a:r>
            <a:r>
              <a:rPr lang="en-US" dirty="0">
                <a:solidFill>
                  <a:schemeClr val="tx2"/>
                </a:solidFill>
              </a:rPr>
              <a:t>=200ps.</a:t>
            </a:r>
          </a:p>
          <a:p>
            <a:pPr algn="l"/>
            <a:endParaRPr lang="en-US" dirty="0">
              <a:solidFill>
                <a:schemeClr val="tx2"/>
              </a:solidFill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Transverse </a:t>
            </a:r>
            <a:r>
              <a:rPr lang="en-US" b="1" dirty="0">
                <a:solidFill>
                  <a:schemeClr val="tx2"/>
                </a:solidFill>
              </a:rPr>
              <a:t>beam profile </a:t>
            </a:r>
            <a:r>
              <a:rPr lang="en-US" dirty="0">
                <a:solidFill>
                  <a:schemeClr val="tx2"/>
                </a:solidFill>
              </a:rPr>
              <a:t>is determined by </a:t>
            </a:r>
            <a:r>
              <a:rPr lang="en-US" b="1" dirty="0">
                <a:solidFill>
                  <a:schemeClr val="tx2"/>
                </a:solidFill>
              </a:rPr>
              <a:t>counting the number of ionisation electrons </a:t>
            </a:r>
            <a:r>
              <a:rPr lang="en-US" dirty="0">
                <a:solidFill>
                  <a:schemeClr val="tx2"/>
                </a:solidFill>
              </a:rPr>
              <a:t>as a function of transverse position. 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US" dirty="0">
              <a:solidFill>
                <a:schemeClr val="tx2"/>
              </a:solidFill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US" dirty="0"/>
          </a:p>
        </p:txBody>
      </p:sp>
      <p:pic>
        <p:nvPicPr>
          <p:cNvPr id="5" name="Picture 7">
            <a:extLst>
              <a:ext uri="{FF2B5EF4-FFF2-40B4-BE49-F238E27FC236}">
                <a16:creationId xmlns:a16="http://schemas.microsoft.com/office/drawing/2014/main" id="{2509FEC6-04C7-A6EB-4A2A-410FB7B4FE5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6551446" y="2276872"/>
            <a:ext cx="5183957" cy="25425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50577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2D1E47-E125-1242-381B-EE19DC51B9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Example measurement with SPS BGI of LHC beam</a:t>
            </a:r>
          </a:p>
        </p:txBody>
      </p:sp>
      <p:pic>
        <p:nvPicPr>
          <p:cNvPr id="3" name="Picture 2" descr="A diagram of a graph&#10;&#10;Description automatically generated">
            <a:extLst>
              <a:ext uri="{FF2B5EF4-FFF2-40B4-BE49-F238E27FC236}">
                <a16:creationId xmlns:a16="http://schemas.microsoft.com/office/drawing/2014/main" id="{1CEDC2C9-FE7C-57FC-6840-1B4B6838CE5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4970"/>
          <a:stretch/>
        </p:blipFill>
        <p:spPr>
          <a:xfrm>
            <a:off x="335359" y="2228964"/>
            <a:ext cx="5232024" cy="3113556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08325D97-BB96-DD71-32C1-B501CCD64781}"/>
              </a:ext>
            </a:extLst>
          </p:cNvPr>
          <p:cNvSpPr txBox="1"/>
          <p:nvPr/>
        </p:nvSpPr>
        <p:spPr>
          <a:xfrm>
            <a:off x="6240016" y="1628800"/>
            <a:ext cx="6096000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dirty="0">
                <a:solidFill>
                  <a:schemeClr val="tx2"/>
                </a:solidFill>
              </a:rPr>
              <a:t>Ionisation electron </a:t>
            </a:r>
            <a:r>
              <a:rPr lang="en-US" b="1" dirty="0">
                <a:solidFill>
                  <a:schemeClr val="tx2"/>
                </a:solidFill>
              </a:rPr>
              <a:t>signal</a:t>
            </a:r>
            <a:r>
              <a:rPr lang="en-US" dirty="0">
                <a:solidFill>
                  <a:schemeClr val="tx2"/>
                </a:solidFill>
              </a:rPr>
              <a:t> proportional to: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chemeClr val="tx2"/>
                </a:solidFill>
              </a:rPr>
              <a:t>Residual (or injected) gas pressure;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chemeClr val="tx2"/>
                </a:solidFill>
              </a:rPr>
              <a:t>Integration time;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chemeClr val="tx2"/>
                </a:solidFill>
              </a:rPr>
              <a:t>Beam intensity.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7A92396-03BC-7FFE-D3C6-0CBFF4A19A79}"/>
              </a:ext>
            </a:extLst>
          </p:cNvPr>
          <p:cNvSpPr txBox="1"/>
          <p:nvPr/>
        </p:nvSpPr>
        <p:spPr>
          <a:xfrm>
            <a:off x="6312643" y="3212976"/>
            <a:ext cx="6264077" cy="249299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CH" b="1" dirty="0">
                <a:solidFill>
                  <a:schemeClr val="tx2"/>
                </a:solidFill>
              </a:rPr>
              <a:t>How much signal do we have? </a:t>
            </a:r>
          </a:p>
          <a:p>
            <a:pPr algn="l"/>
            <a:endParaRPr lang="en-CH" dirty="0">
              <a:solidFill>
                <a:schemeClr val="tx2"/>
              </a:solidFill>
            </a:endParaRPr>
          </a:p>
          <a:p>
            <a:pPr algn="l"/>
            <a:r>
              <a:rPr lang="en-CH" dirty="0">
                <a:solidFill>
                  <a:schemeClr val="tx2"/>
                </a:solidFill>
              </a:rPr>
              <a:t>Example: SPS BGI measurment of LHC single bunch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CH" dirty="0">
                <a:solidFill>
                  <a:schemeClr val="tx2"/>
                </a:solidFill>
              </a:rPr>
              <a:t>Residual gas pressure = 5x10</a:t>
            </a:r>
            <a:r>
              <a:rPr lang="en-CH" baseline="30000" dirty="0">
                <a:solidFill>
                  <a:schemeClr val="tx2"/>
                </a:solidFill>
              </a:rPr>
              <a:t>-8</a:t>
            </a:r>
            <a:r>
              <a:rPr lang="en-CH" dirty="0">
                <a:solidFill>
                  <a:schemeClr val="tx2"/>
                </a:solidFill>
              </a:rPr>
              <a:t> mbar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CH" dirty="0">
                <a:solidFill>
                  <a:schemeClr val="tx2"/>
                </a:solidFill>
              </a:rPr>
              <a:t>Integration time = 2 ms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CH" dirty="0">
                <a:solidFill>
                  <a:schemeClr val="tx2"/>
                </a:solidFill>
              </a:rPr>
              <a:t>Beam intensity = 9.8x10</a:t>
            </a:r>
            <a:r>
              <a:rPr lang="en-CH" baseline="30000" dirty="0">
                <a:solidFill>
                  <a:schemeClr val="tx2"/>
                </a:solidFill>
              </a:rPr>
              <a:t>10</a:t>
            </a:r>
            <a:r>
              <a:rPr lang="en-CH" dirty="0">
                <a:solidFill>
                  <a:schemeClr val="tx2"/>
                </a:solidFill>
              </a:rPr>
              <a:t> charges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CH" dirty="0">
              <a:solidFill>
                <a:schemeClr val="tx2"/>
              </a:solidFill>
            </a:endParaRPr>
          </a:p>
          <a:p>
            <a:pPr algn="l"/>
            <a:r>
              <a:rPr lang="en-CH" b="1" dirty="0">
                <a:solidFill>
                  <a:schemeClr val="tx2"/>
                </a:solidFill>
              </a:rPr>
              <a:t>Signal = 24,000 ionisation electrons</a:t>
            </a:r>
          </a:p>
          <a:p>
            <a:pPr algn="l"/>
            <a:endParaRPr lang="en-CH" dirty="0">
              <a:solidFill>
                <a:schemeClr val="tx2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088FCE1-98C1-B140-3EFD-BC0F5E2939E5}"/>
              </a:ext>
            </a:extLst>
          </p:cNvPr>
          <p:cNvSpPr txBox="1"/>
          <p:nvPr/>
        </p:nvSpPr>
        <p:spPr>
          <a:xfrm>
            <a:off x="743043" y="1572388"/>
            <a:ext cx="4416657" cy="49244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CH" sz="1600" i="1" dirty="0"/>
              <a:t>SPS BGI-Horizontal: </a:t>
            </a:r>
          </a:p>
          <a:p>
            <a:pPr algn="ctr"/>
            <a:r>
              <a:rPr lang="en-CH" sz="1600" i="1" dirty="0"/>
              <a:t>LHC single bunch at Flat-Top on 7th March 2024</a:t>
            </a:r>
          </a:p>
        </p:txBody>
      </p:sp>
    </p:spTree>
    <p:extLst>
      <p:ext uri="{BB962C8B-B14F-4D97-AF65-F5344CB8AC3E}">
        <p14:creationId xmlns:p14="http://schemas.microsoft.com/office/powerpoint/2010/main" val="34899725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813A23-4E7D-235D-6607-28E542BCB4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Expected ionisation signal for LHC beam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B3C3A3A-01F0-62F0-CCCD-6CCC0C7DBC06}"/>
              </a:ext>
            </a:extLst>
          </p:cNvPr>
          <p:cNvSpPr txBox="1"/>
          <p:nvPr/>
        </p:nvSpPr>
        <p:spPr>
          <a:xfrm>
            <a:off x="335360" y="1196752"/>
            <a:ext cx="9793088" cy="424731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dirty="0">
                <a:solidFill>
                  <a:schemeClr val="tx2"/>
                </a:solidFill>
              </a:rPr>
              <a:t>Expected LHC ionisation electron </a:t>
            </a:r>
            <a:r>
              <a:rPr lang="en-US" b="1" dirty="0">
                <a:solidFill>
                  <a:schemeClr val="tx2"/>
                </a:solidFill>
              </a:rPr>
              <a:t>signal</a:t>
            </a:r>
            <a:r>
              <a:rPr lang="en-US" dirty="0">
                <a:solidFill>
                  <a:schemeClr val="tx2"/>
                </a:solidFill>
              </a:rPr>
              <a:t> with </a:t>
            </a:r>
            <a:r>
              <a:rPr lang="en-US" b="1" dirty="0">
                <a:solidFill>
                  <a:schemeClr val="tx2"/>
                </a:solidFill>
              </a:rPr>
              <a:t>residual gas ionisation only</a:t>
            </a:r>
          </a:p>
          <a:p>
            <a:pPr algn="l"/>
            <a:endParaRPr lang="en-US" b="1" dirty="0">
              <a:solidFill>
                <a:schemeClr val="tx2"/>
              </a:solidFill>
            </a:endParaRPr>
          </a:p>
          <a:p>
            <a:pPr algn="l"/>
            <a:r>
              <a:rPr lang="en-US" dirty="0">
                <a:solidFill>
                  <a:schemeClr val="tx2"/>
                </a:solidFill>
              </a:rPr>
              <a:t>Assumptions: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Residual gas pressure = 1x10</a:t>
            </a:r>
            <a:r>
              <a:rPr lang="en-US" baseline="30000" dirty="0">
                <a:solidFill>
                  <a:schemeClr val="tx2"/>
                </a:solidFill>
              </a:rPr>
              <a:t>-10</a:t>
            </a:r>
            <a:r>
              <a:rPr lang="en-US" dirty="0">
                <a:solidFill>
                  <a:schemeClr val="tx2"/>
                </a:solidFill>
              </a:rPr>
              <a:t> mbar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Integration time = 1s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HL-LHC beam = 2.2x10</a:t>
            </a:r>
            <a:r>
              <a:rPr lang="en-US" baseline="30000" dirty="0">
                <a:solidFill>
                  <a:schemeClr val="tx2"/>
                </a:solidFill>
              </a:rPr>
              <a:t>11</a:t>
            </a:r>
            <a:r>
              <a:rPr lang="en-US" dirty="0">
                <a:solidFill>
                  <a:schemeClr val="tx2"/>
                </a:solidFill>
              </a:rPr>
              <a:t> ppb x 2760 bunches</a:t>
            </a:r>
          </a:p>
          <a:p>
            <a:pPr algn="l"/>
            <a:endParaRPr lang="en-US" dirty="0">
              <a:solidFill>
                <a:schemeClr val="tx2"/>
              </a:solidFill>
            </a:endParaRPr>
          </a:p>
          <a:p>
            <a:pPr algn="l"/>
            <a:r>
              <a:rPr lang="en-US" b="1" dirty="0">
                <a:solidFill>
                  <a:schemeClr val="tx2"/>
                </a:solidFill>
              </a:rPr>
              <a:t>→ 15x10^6 electrons / second (*)</a:t>
            </a:r>
          </a:p>
          <a:p>
            <a:pPr algn="l"/>
            <a:endParaRPr lang="en-US" dirty="0">
              <a:solidFill>
                <a:schemeClr val="tx2"/>
              </a:solidFill>
            </a:endParaRPr>
          </a:p>
          <a:p>
            <a:pPr algn="l"/>
            <a:r>
              <a:rPr lang="en-US" b="1" dirty="0">
                <a:solidFill>
                  <a:schemeClr val="tx2"/>
                </a:solidFill>
              </a:rPr>
              <a:t>What would be the beam halo “signal”? </a:t>
            </a:r>
            <a:r>
              <a:rPr lang="en-US" dirty="0">
                <a:solidFill>
                  <a:schemeClr val="tx2"/>
                </a:solidFill>
              </a:rPr>
              <a:t>Assume beam profile is Gaussian and define the beam halo as the region &gt; +-5σ</a:t>
            </a:r>
          </a:p>
          <a:p>
            <a:pPr algn="l"/>
            <a:endParaRPr lang="en-US" dirty="0">
              <a:solidFill>
                <a:schemeClr val="tx2"/>
              </a:solidFill>
            </a:endParaRPr>
          </a:p>
          <a:p>
            <a:pPr algn="l"/>
            <a:r>
              <a:rPr lang="en-US" b="1" dirty="0">
                <a:solidFill>
                  <a:schemeClr val="tx2"/>
                </a:solidFill>
              </a:rPr>
              <a:t>Beam halo signal = 4 electrons / s</a:t>
            </a:r>
          </a:p>
          <a:p>
            <a:pPr algn="l"/>
            <a:endParaRPr lang="en-US" dirty="0">
              <a:solidFill>
                <a:schemeClr val="tx2"/>
              </a:solidFill>
            </a:endParaRPr>
          </a:p>
          <a:p>
            <a:pPr algn="l"/>
            <a:r>
              <a:rPr lang="en-US" b="1" dirty="0">
                <a:solidFill>
                  <a:schemeClr val="tx2"/>
                </a:solidFill>
              </a:rPr>
              <a:t>Conclusion: Insufficient beam halo signal with residual gas ionisation.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60A1CFD-7F03-62EB-9830-E3C2766F8A8C}"/>
              </a:ext>
            </a:extLst>
          </p:cNvPr>
          <p:cNvSpPr txBox="1"/>
          <p:nvPr/>
        </p:nvSpPr>
        <p:spPr>
          <a:xfrm>
            <a:off x="7011541" y="5877272"/>
            <a:ext cx="4792979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sz="1600" dirty="0">
                <a:solidFill>
                  <a:schemeClr val="tx2"/>
                </a:solidFill>
              </a:rPr>
              <a:t>(*) Need 1000 electrons for reasonable measurment.</a:t>
            </a:r>
          </a:p>
        </p:txBody>
      </p:sp>
    </p:spTree>
    <p:extLst>
      <p:ext uri="{BB962C8B-B14F-4D97-AF65-F5344CB8AC3E}">
        <p14:creationId xmlns:p14="http://schemas.microsoft.com/office/powerpoint/2010/main" val="5855334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813A23-4E7D-235D-6607-28E542BCB4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What about with gas injection?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B3C3A3A-01F0-62F0-CCCD-6CCC0C7DBC06}"/>
              </a:ext>
            </a:extLst>
          </p:cNvPr>
          <p:cNvSpPr txBox="1"/>
          <p:nvPr/>
        </p:nvSpPr>
        <p:spPr>
          <a:xfrm>
            <a:off x="335360" y="1196752"/>
            <a:ext cx="9793088" cy="452431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dirty="0">
                <a:solidFill>
                  <a:schemeClr val="tx2"/>
                </a:solidFill>
              </a:rPr>
              <a:t>Expected ionisation electron </a:t>
            </a:r>
            <a:r>
              <a:rPr lang="en-US" b="1" dirty="0">
                <a:solidFill>
                  <a:schemeClr val="tx2"/>
                </a:solidFill>
              </a:rPr>
              <a:t>signal</a:t>
            </a:r>
            <a:r>
              <a:rPr lang="en-US" dirty="0">
                <a:solidFill>
                  <a:schemeClr val="tx2"/>
                </a:solidFill>
              </a:rPr>
              <a:t> with Neon gas injection system (*)</a:t>
            </a:r>
            <a:endParaRPr lang="en-US" b="1" dirty="0">
              <a:solidFill>
                <a:schemeClr val="tx2"/>
              </a:solidFill>
            </a:endParaRPr>
          </a:p>
          <a:p>
            <a:pPr algn="l"/>
            <a:endParaRPr lang="en-US" b="1" dirty="0">
              <a:solidFill>
                <a:schemeClr val="tx2"/>
              </a:solidFill>
            </a:endParaRPr>
          </a:p>
          <a:p>
            <a:pPr algn="l"/>
            <a:r>
              <a:rPr lang="en-US" dirty="0">
                <a:solidFill>
                  <a:schemeClr val="tx2"/>
                </a:solidFill>
              </a:rPr>
              <a:t>Assumptions: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trike="sngStrike" dirty="0">
                <a:solidFill>
                  <a:schemeClr val="tx2"/>
                </a:solidFill>
              </a:rPr>
              <a:t>Residual gas pressure = 1x10</a:t>
            </a:r>
            <a:r>
              <a:rPr lang="en-US" strike="sngStrike" baseline="30000" dirty="0">
                <a:solidFill>
                  <a:schemeClr val="tx2"/>
                </a:solidFill>
              </a:rPr>
              <a:t>-10</a:t>
            </a:r>
            <a:r>
              <a:rPr lang="en-US" strike="sngStrike" dirty="0">
                <a:solidFill>
                  <a:schemeClr val="tx2"/>
                </a:solidFill>
              </a:rPr>
              <a:t> mbar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>
                <a:solidFill>
                  <a:schemeClr val="accent3"/>
                </a:solidFill>
              </a:rPr>
              <a:t>Neon gas pressure = 1x10</a:t>
            </a:r>
            <a:r>
              <a:rPr lang="en-US" baseline="30000" dirty="0">
                <a:solidFill>
                  <a:schemeClr val="accent3"/>
                </a:solidFill>
              </a:rPr>
              <a:t>-8</a:t>
            </a:r>
            <a:r>
              <a:rPr lang="en-US" dirty="0">
                <a:solidFill>
                  <a:schemeClr val="accent3"/>
                </a:solidFill>
              </a:rPr>
              <a:t> mbar</a:t>
            </a:r>
            <a:endParaRPr lang="en-US" strike="sngStrike" dirty="0">
              <a:solidFill>
                <a:schemeClr val="accent3"/>
              </a:solidFill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Integration time = 1s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HL-LHC beam = 2.2x10</a:t>
            </a:r>
            <a:r>
              <a:rPr lang="en-US" baseline="30000" dirty="0">
                <a:solidFill>
                  <a:schemeClr val="tx2"/>
                </a:solidFill>
              </a:rPr>
              <a:t>11</a:t>
            </a:r>
            <a:r>
              <a:rPr lang="en-US" dirty="0">
                <a:solidFill>
                  <a:schemeClr val="tx2"/>
                </a:solidFill>
              </a:rPr>
              <a:t> ppb x 2760 bunches</a:t>
            </a:r>
          </a:p>
          <a:p>
            <a:pPr algn="l"/>
            <a:endParaRPr lang="en-US" dirty="0">
              <a:solidFill>
                <a:schemeClr val="tx2"/>
              </a:solidFill>
            </a:endParaRPr>
          </a:p>
          <a:p>
            <a:pPr algn="l"/>
            <a:r>
              <a:rPr lang="en-US" b="1" dirty="0">
                <a:solidFill>
                  <a:schemeClr val="tx2"/>
                </a:solidFill>
              </a:rPr>
              <a:t>→ </a:t>
            </a:r>
            <a:r>
              <a:rPr lang="en-US" b="1" strike="sngStrike" dirty="0">
                <a:solidFill>
                  <a:schemeClr val="tx2"/>
                </a:solidFill>
              </a:rPr>
              <a:t>15x10^6 electrons / second </a:t>
            </a:r>
            <a:r>
              <a:rPr lang="en-US" b="1" dirty="0">
                <a:solidFill>
                  <a:schemeClr val="tx2"/>
                </a:solidFill>
              </a:rPr>
              <a:t> </a:t>
            </a:r>
            <a:r>
              <a:rPr lang="en-US" b="1" dirty="0">
                <a:solidFill>
                  <a:schemeClr val="accent3"/>
                </a:solidFill>
              </a:rPr>
              <a:t>8x10^9 electrons / second</a:t>
            </a:r>
            <a:endParaRPr lang="en-US" b="1" strike="sngStrike" dirty="0">
              <a:solidFill>
                <a:schemeClr val="accent3"/>
              </a:solidFill>
            </a:endParaRPr>
          </a:p>
          <a:p>
            <a:pPr algn="l"/>
            <a:endParaRPr lang="en-US" dirty="0">
              <a:solidFill>
                <a:schemeClr val="tx2"/>
              </a:solidFill>
            </a:endParaRPr>
          </a:p>
          <a:p>
            <a:pPr algn="l"/>
            <a:r>
              <a:rPr lang="en-US" b="1" dirty="0">
                <a:solidFill>
                  <a:schemeClr val="tx2"/>
                </a:solidFill>
              </a:rPr>
              <a:t>What would be the beam halo “signal”? </a:t>
            </a:r>
            <a:r>
              <a:rPr lang="en-US" dirty="0">
                <a:solidFill>
                  <a:schemeClr val="tx2"/>
                </a:solidFill>
              </a:rPr>
              <a:t>Assume beam profile is Gaussian and define the beam halo as the region &gt; +-5σ.   </a:t>
            </a:r>
          </a:p>
          <a:p>
            <a:pPr algn="l"/>
            <a:endParaRPr lang="en-US" dirty="0">
              <a:solidFill>
                <a:schemeClr val="tx2"/>
              </a:solidFill>
            </a:endParaRPr>
          </a:p>
          <a:p>
            <a:pPr algn="l"/>
            <a:r>
              <a:rPr lang="en-US" b="1" dirty="0">
                <a:solidFill>
                  <a:schemeClr val="tx2"/>
                </a:solidFill>
              </a:rPr>
              <a:t>Beam halo signal = </a:t>
            </a:r>
            <a:r>
              <a:rPr lang="en-US" b="1" strike="sngStrike" dirty="0">
                <a:solidFill>
                  <a:schemeClr val="tx2"/>
                </a:solidFill>
              </a:rPr>
              <a:t>4 electrons / s </a:t>
            </a:r>
            <a:r>
              <a:rPr lang="en-US" b="1" dirty="0">
                <a:solidFill>
                  <a:schemeClr val="tx2"/>
                </a:solidFill>
              </a:rPr>
              <a:t> </a:t>
            </a:r>
            <a:r>
              <a:rPr lang="en-US" b="1" dirty="0">
                <a:solidFill>
                  <a:schemeClr val="accent3"/>
                </a:solidFill>
              </a:rPr>
              <a:t>2200 electrons / second</a:t>
            </a:r>
            <a:endParaRPr lang="en-US" b="1" strike="sngStrike" dirty="0">
              <a:solidFill>
                <a:schemeClr val="accent3"/>
              </a:solidFill>
            </a:endParaRPr>
          </a:p>
          <a:p>
            <a:pPr algn="l"/>
            <a:endParaRPr lang="en-US" dirty="0">
              <a:solidFill>
                <a:schemeClr val="tx2"/>
              </a:solidFill>
            </a:endParaRPr>
          </a:p>
          <a:p>
            <a:pPr algn="l"/>
            <a:r>
              <a:rPr lang="en-US" b="1" dirty="0">
                <a:solidFill>
                  <a:schemeClr val="tx2"/>
                </a:solidFill>
              </a:rPr>
              <a:t>Conclusion: “Useful” beam halo signal with neon gas injection. </a:t>
            </a:r>
          </a:p>
          <a:p>
            <a:pPr algn="l"/>
            <a:endParaRPr lang="en-US" b="1" dirty="0">
              <a:solidFill>
                <a:schemeClr val="tx2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0A26E53-9E45-D8A6-2CF0-70E21EB5DE85}"/>
              </a:ext>
            </a:extLst>
          </p:cNvPr>
          <p:cNvSpPr txBox="1"/>
          <p:nvPr/>
        </p:nvSpPr>
        <p:spPr>
          <a:xfrm>
            <a:off x="7011541" y="5877272"/>
            <a:ext cx="4729949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sz="1600" dirty="0">
                <a:solidFill>
                  <a:schemeClr val="tx2"/>
                </a:solidFill>
              </a:rPr>
              <a:t>(*) Old LHC BGI’s used Neon gas injection systems.</a:t>
            </a:r>
          </a:p>
        </p:txBody>
      </p:sp>
    </p:spTree>
    <p:extLst>
      <p:ext uri="{BB962C8B-B14F-4D97-AF65-F5344CB8AC3E}">
        <p14:creationId xmlns:p14="http://schemas.microsoft.com/office/powerpoint/2010/main" val="6951569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9E1393-03B7-2141-9BD5-21DA4263FE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Timepix4 bandwidth limitations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265712D-FDD6-DE4E-AC81-BC9DCC6A0B2D}"/>
              </a:ext>
            </a:extLst>
          </p:cNvPr>
          <p:cNvSpPr txBox="1"/>
          <p:nvPr/>
        </p:nvSpPr>
        <p:spPr>
          <a:xfrm>
            <a:off x="407987" y="1073188"/>
            <a:ext cx="7044456" cy="387798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endParaRPr lang="en-US" b="1" dirty="0"/>
          </a:p>
          <a:p>
            <a:pPr algn="l"/>
            <a:r>
              <a:rPr lang="en-US" dirty="0">
                <a:solidFill>
                  <a:schemeClr val="tx2"/>
                </a:solidFill>
              </a:rPr>
              <a:t>Timepix4 limited to </a:t>
            </a:r>
            <a:r>
              <a:rPr lang="en-US" b="1" dirty="0">
                <a:solidFill>
                  <a:schemeClr val="tx2"/>
                </a:solidFill>
              </a:rPr>
              <a:t>maximum readout of 1x10</a:t>
            </a:r>
            <a:r>
              <a:rPr lang="en-US" b="1" baseline="30000" dirty="0">
                <a:solidFill>
                  <a:schemeClr val="tx2"/>
                </a:solidFill>
              </a:rPr>
              <a:t>9</a:t>
            </a:r>
            <a:r>
              <a:rPr lang="en-US" b="1" dirty="0">
                <a:solidFill>
                  <a:schemeClr val="tx2"/>
                </a:solidFill>
              </a:rPr>
              <a:t> electrons / s.</a:t>
            </a:r>
          </a:p>
          <a:p>
            <a:pPr algn="l"/>
            <a:endParaRPr lang="en-US" b="1" dirty="0">
              <a:solidFill>
                <a:schemeClr val="tx2"/>
              </a:solidFill>
            </a:endParaRPr>
          </a:p>
          <a:p>
            <a:pPr algn="l"/>
            <a:r>
              <a:rPr lang="en-US" b="1" dirty="0">
                <a:solidFill>
                  <a:schemeClr val="tx2"/>
                </a:solidFill>
              </a:rPr>
              <a:t>With gas injection full signal is 8x10</a:t>
            </a:r>
            <a:r>
              <a:rPr lang="en-US" b="1" baseline="30000" dirty="0">
                <a:solidFill>
                  <a:schemeClr val="tx2"/>
                </a:solidFill>
              </a:rPr>
              <a:t>9</a:t>
            </a:r>
            <a:r>
              <a:rPr lang="en-US" b="1" dirty="0">
                <a:solidFill>
                  <a:schemeClr val="tx2"/>
                </a:solidFill>
              </a:rPr>
              <a:t> electrons / s → readout saturation. </a:t>
            </a:r>
          </a:p>
          <a:p>
            <a:pPr algn="l"/>
            <a:endParaRPr lang="en-US" dirty="0">
              <a:solidFill>
                <a:schemeClr val="tx2"/>
              </a:solidFill>
            </a:endParaRPr>
          </a:p>
          <a:p>
            <a:pPr algn="l"/>
            <a:r>
              <a:rPr lang="en-US" dirty="0">
                <a:solidFill>
                  <a:schemeClr val="tx2"/>
                </a:solidFill>
              </a:rPr>
              <a:t>However, Timepix4 allows to </a:t>
            </a:r>
            <a:r>
              <a:rPr lang="en-US" b="1" dirty="0">
                <a:solidFill>
                  <a:schemeClr val="tx2"/>
                </a:solidFill>
              </a:rPr>
              <a:t>mask individual pixels</a:t>
            </a:r>
            <a:r>
              <a:rPr lang="en-US" dirty="0">
                <a:solidFill>
                  <a:schemeClr val="tx2"/>
                </a:solidFill>
              </a:rPr>
              <a:t>, whereby allowing to </a:t>
            </a:r>
            <a:r>
              <a:rPr lang="en-US" b="1" dirty="0">
                <a:solidFill>
                  <a:schemeClr val="tx2"/>
                </a:solidFill>
              </a:rPr>
              <a:t>mask the “core” </a:t>
            </a:r>
            <a:r>
              <a:rPr lang="en-US" dirty="0">
                <a:solidFill>
                  <a:schemeClr val="tx2"/>
                </a:solidFill>
              </a:rPr>
              <a:t>( i.e. sort of “digital-coronagraph” )</a:t>
            </a:r>
          </a:p>
          <a:p>
            <a:pPr algn="l"/>
            <a:endParaRPr lang="en-US" dirty="0">
              <a:solidFill>
                <a:schemeClr val="tx2"/>
              </a:solidFill>
            </a:endParaRPr>
          </a:p>
          <a:p>
            <a:pPr algn="l"/>
            <a:r>
              <a:rPr lang="en-US" dirty="0">
                <a:solidFill>
                  <a:schemeClr val="tx2"/>
                </a:solidFill>
              </a:rPr>
              <a:t>Example: Masking all pixels within a 3*sigma beam core window </a:t>
            </a:r>
            <a:r>
              <a:rPr lang="en-US" b="1" dirty="0">
                <a:solidFill>
                  <a:schemeClr val="tx2"/>
                </a:solidFill>
              </a:rPr>
              <a:t>reduces the data rate from 8e9 to 1e7 electrons / beam / s.</a:t>
            </a:r>
            <a:r>
              <a:rPr lang="en-US" dirty="0">
                <a:solidFill>
                  <a:schemeClr val="tx2"/>
                </a:solidFill>
              </a:rPr>
              <a:t> </a:t>
            </a:r>
          </a:p>
          <a:p>
            <a:pPr algn="l"/>
            <a:r>
              <a:rPr lang="en-US" dirty="0">
                <a:solidFill>
                  <a:schemeClr val="tx2"/>
                </a:solidFill>
              </a:rPr>
              <a:t>  </a:t>
            </a:r>
          </a:p>
          <a:p>
            <a:pPr algn="l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Could still leave unmasked some pixels under the “core” distribution to allow for a complete profile measurement.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7491841E-1A73-5A3B-A307-59F81EB94494}"/>
              </a:ext>
            </a:extLst>
          </p:cNvPr>
          <p:cNvGrpSpPr/>
          <p:nvPr/>
        </p:nvGrpSpPr>
        <p:grpSpPr>
          <a:xfrm>
            <a:off x="7634578" y="1831022"/>
            <a:ext cx="3841701" cy="3976713"/>
            <a:chOff x="7392144" y="2204864"/>
            <a:chExt cx="3841701" cy="3976713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B695DDA6-A6F8-F64B-A46A-E6F74CBD4CD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392144" y="2204864"/>
              <a:ext cx="3841701" cy="3976713"/>
            </a:xfrm>
            <a:prstGeom prst="rect">
              <a:avLst/>
            </a:prstGeom>
          </p:spPr>
        </p:pic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E6A113F5-1084-2943-A2CD-45BFA3D3AB10}"/>
                </a:ext>
              </a:extLst>
            </p:cNvPr>
            <p:cNvSpPr/>
            <p:nvPr/>
          </p:nvSpPr>
          <p:spPr>
            <a:xfrm>
              <a:off x="9070032" y="3861048"/>
              <a:ext cx="914400" cy="1839694"/>
            </a:xfrm>
            <a:prstGeom prst="rect">
              <a:avLst/>
            </a:prstGeom>
            <a:solidFill>
              <a:schemeClr val="accent1">
                <a:alpha val="79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E241F684-6623-9145-89C8-F544AEA04455}"/>
                </a:ext>
              </a:extLst>
            </p:cNvPr>
            <p:cNvSpPr/>
            <p:nvPr/>
          </p:nvSpPr>
          <p:spPr>
            <a:xfrm>
              <a:off x="9070032" y="2276871"/>
              <a:ext cx="914400" cy="1037829"/>
            </a:xfrm>
            <a:prstGeom prst="rect">
              <a:avLst/>
            </a:prstGeom>
            <a:solidFill>
              <a:schemeClr val="accent1">
                <a:alpha val="79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TextBox 10">
            <a:extLst>
              <a:ext uri="{FF2B5EF4-FFF2-40B4-BE49-F238E27FC236}">
                <a16:creationId xmlns:a16="http://schemas.microsoft.com/office/drawing/2014/main" id="{4CDFAE18-E945-2040-8A5A-B50033B12C5A}"/>
              </a:ext>
            </a:extLst>
          </p:cNvPr>
          <p:cNvSpPr txBox="1"/>
          <p:nvPr/>
        </p:nvSpPr>
        <p:spPr>
          <a:xfrm>
            <a:off x="7607548" y="1073188"/>
            <a:ext cx="4176464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dirty="0"/>
              <a:t>Readout saturation avoided by digitally masking pixels beneath the beam “core”</a:t>
            </a:r>
          </a:p>
        </p:txBody>
      </p:sp>
    </p:spTree>
    <p:extLst>
      <p:ext uri="{BB962C8B-B14F-4D97-AF65-F5344CB8AC3E}">
        <p14:creationId xmlns:p14="http://schemas.microsoft.com/office/powerpoint/2010/main" val="278037744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96A427-8131-F344-8EAC-B99834C74C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about backgrounds?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EDEAC34-EFD8-3A43-95AF-6271A922B26C}"/>
              </a:ext>
            </a:extLst>
          </p:cNvPr>
          <p:cNvSpPr txBox="1"/>
          <p:nvPr/>
        </p:nvSpPr>
        <p:spPr>
          <a:xfrm>
            <a:off x="406151" y="1035600"/>
            <a:ext cx="6638981" cy="470898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b="1" dirty="0"/>
              <a:t>Background(s)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Timepix4 Hybrid Pixel Detector is </a:t>
            </a:r>
            <a:r>
              <a:rPr lang="en-US" b="1" dirty="0">
                <a:solidFill>
                  <a:schemeClr val="tx2"/>
                </a:solidFill>
              </a:rPr>
              <a:t>sensitive to any charged particle crossing the sensor</a:t>
            </a:r>
            <a:r>
              <a:rPr lang="en-US" dirty="0">
                <a:solidFill>
                  <a:schemeClr val="tx2"/>
                </a:solidFill>
              </a:rPr>
              <a:t>.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Possible sources of charged particle backgrounds include: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Secondary particles from inelastic beam gas interactions;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Particles from the decay of surrounding activated material;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Other possible backgrounds = synchrotron light, florescence of injected gases, etc. </a:t>
            </a:r>
            <a:endParaRPr lang="en-US" dirty="0"/>
          </a:p>
          <a:p>
            <a:pPr lvl="1"/>
            <a:endParaRPr lang="en-US" b="1" dirty="0"/>
          </a:p>
          <a:p>
            <a:pPr algn="l"/>
            <a:r>
              <a:rPr lang="en-US" b="1" dirty="0"/>
              <a:t>Mitigation 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Use </a:t>
            </a:r>
            <a:r>
              <a:rPr lang="en-US" b="1" dirty="0">
                <a:solidFill>
                  <a:schemeClr val="tx2"/>
                </a:solidFill>
              </a:rPr>
              <a:t>cluster finding methods </a:t>
            </a:r>
            <a:r>
              <a:rPr lang="en-US" dirty="0">
                <a:solidFill>
                  <a:schemeClr val="tx2"/>
                </a:solidFill>
              </a:rPr>
              <a:t>(e.g. DBSCAN) to transform Timepix4 events into particle events and then apply selection criteria (e.g. cluster size, cluster energy) to select only ionisation electrons.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chemeClr val="tx2"/>
                </a:solidFill>
              </a:rPr>
              <a:t>Method already demonstrated </a:t>
            </a:r>
            <a:r>
              <a:rPr lang="en-US" dirty="0">
                <a:solidFill>
                  <a:schemeClr val="tx2"/>
                </a:solidFill>
              </a:rPr>
              <a:t>at the PS to remove beam loss “background” from the ionisation electron “signal” at injection.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92A00B5-0675-F84D-AACC-10E023ED888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45982" y="2627075"/>
            <a:ext cx="4536195" cy="1594013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153120BB-7229-EF4F-AC09-40FA5135BF5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35490" y="4571291"/>
            <a:ext cx="4536195" cy="159401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A1A983D0-9154-5449-B093-B9C65F87DEE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45982" y="548680"/>
            <a:ext cx="4536195" cy="1594013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07202AB1-BFCC-6343-B46E-8952329DE645}"/>
              </a:ext>
            </a:extLst>
          </p:cNvPr>
          <p:cNvSpPr txBox="1"/>
          <p:nvPr/>
        </p:nvSpPr>
        <p:spPr>
          <a:xfrm>
            <a:off x="7425847" y="347523"/>
            <a:ext cx="4176464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dirty="0"/>
              <a:t>Raw data = Signal + Background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4EC1764-9AB7-FD42-B029-EBF1B419BF61}"/>
              </a:ext>
            </a:extLst>
          </p:cNvPr>
          <p:cNvSpPr txBox="1"/>
          <p:nvPr/>
        </p:nvSpPr>
        <p:spPr>
          <a:xfrm>
            <a:off x="7415355" y="2354396"/>
            <a:ext cx="4176464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dirty="0"/>
              <a:t>Clusters passing Background selection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5F283A0-D1B5-CD4A-82F9-34E4E9BDF8F8}"/>
              </a:ext>
            </a:extLst>
          </p:cNvPr>
          <p:cNvSpPr txBox="1"/>
          <p:nvPr/>
        </p:nvSpPr>
        <p:spPr>
          <a:xfrm>
            <a:off x="7425847" y="4337432"/>
            <a:ext cx="4176464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dirty="0"/>
              <a:t>Clusters passing Signal selection</a:t>
            </a:r>
          </a:p>
        </p:txBody>
      </p:sp>
    </p:spTree>
    <p:extLst>
      <p:ext uri="{BB962C8B-B14F-4D97-AF65-F5344CB8AC3E}">
        <p14:creationId xmlns:p14="http://schemas.microsoft.com/office/powerpoint/2010/main" val="34214893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E06E82-16D1-F9A1-3F7D-648B54398B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Systematic effects to be investigated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EEBC2D2-C5EE-DE4C-AD8B-32CA3C85D106}"/>
              </a:ext>
            </a:extLst>
          </p:cNvPr>
          <p:cNvSpPr txBox="1"/>
          <p:nvPr/>
        </p:nvSpPr>
        <p:spPr>
          <a:xfrm>
            <a:off x="417980" y="1128641"/>
            <a:ext cx="6480102" cy="498598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b="1" dirty="0"/>
              <a:t>Preservation of the ionisation electron transverse position</a:t>
            </a:r>
          </a:p>
          <a:p>
            <a:pPr algn="l"/>
            <a:endParaRPr lang="en-US" b="1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chemeClr val="tx2"/>
                </a:solidFill>
              </a:rPr>
              <a:t>Transport of ionisation electron </a:t>
            </a:r>
            <a:r>
              <a:rPr lang="en-US" dirty="0">
                <a:solidFill>
                  <a:schemeClr val="tx2"/>
                </a:solidFill>
              </a:rPr>
              <a:t>from formation to the electron detector </a:t>
            </a:r>
            <a:r>
              <a:rPr lang="en-US" b="1" dirty="0">
                <a:solidFill>
                  <a:schemeClr val="tx2"/>
                </a:solidFill>
              </a:rPr>
              <a:t>studied with CSTStudio</a:t>
            </a:r>
            <a:r>
              <a:rPr lang="en-US" dirty="0">
                <a:solidFill>
                  <a:schemeClr val="tx2"/>
                </a:solidFill>
              </a:rPr>
              <a:t> (Static EM-fields) &amp; </a:t>
            </a:r>
            <a:r>
              <a:rPr lang="en-US" b="1" dirty="0">
                <a:solidFill>
                  <a:schemeClr val="tx2"/>
                </a:solidFill>
              </a:rPr>
              <a:t>IPMSim</a:t>
            </a:r>
            <a:r>
              <a:rPr lang="en-US" dirty="0">
                <a:solidFill>
                  <a:schemeClr val="tx2"/>
                </a:solidFill>
              </a:rPr>
              <a:t> (Tracking of ionisation electron in dynamic and static EM-fields.)</a:t>
            </a:r>
          </a:p>
          <a:p>
            <a:pPr algn="l"/>
            <a:endParaRPr lang="en-US" dirty="0">
              <a:solidFill>
                <a:schemeClr val="tx2"/>
              </a:solidFill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chemeClr val="tx2"/>
                </a:solidFill>
              </a:rPr>
              <a:t>Simulation used to specify B-field requirements </a:t>
            </a:r>
            <a:r>
              <a:rPr lang="en-US" dirty="0">
                <a:solidFill>
                  <a:schemeClr val="tx2"/>
                </a:solidFill>
              </a:rPr>
              <a:t>(strength &amp; field uniformity) to measure LHC beam at flat top energy.</a:t>
            </a:r>
          </a:p>
          <a:p>
            <a:pPr algn="l"/>
            <a:endParaRPr lang="en-US" dirty="0">
              <a:solidFill>
                <a:schemeClr val="tx2"/>
              </a:solidFill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However, projection of the ionisation electrons created by protons in the halo has not been specifically studied ( &amp; by definition is a minor contribution to the overall beam size measurement error.)</a:t>
            </a:r>
          </a:p>
          <a:p>
            <a:pPr algn="l"/>
            <a:endParaRPr lang="en-US" b="1" dirty="0">
              <a:solidFill>
                <a:schemeClr val="tx2"/>
              </a:solidFill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chemeClr val="tx2"/>
                </a:solidFill>
              </a:rPr>
              <a:t>Would need to be studied… </a:t>
            </a:r>
          </a:p>
          <a:p>
            <a:pPr algn="l"/>
            <a:endParaRPr lang="en-US" b="1" dirty="0">
              <a:solidFill>
                <a:schemeClr val="tx2"/>
              </a:solidFill>
            </a:endParaRPr>
          </a:p>
          <a:p>
            <a:pPr algn="l"/>
            <a:endParaRPr lang="en-US" b="1" dirty="0"/>
          </a:p>
        </p:txBody>
      </p:sp>
      <p:pic>
        <p:nvPicPr>
          <p:cNvPr id="5" name="Picture 4" descr="A diagram of a normalized signal&#10;&#10;Description automatically generated with medium confidence">
            <a:extLst>
              <a:ext uri="{FF2B5EF4-FFF2-40B4-BE49-F238E27FC236}">
                <a16:creationId xmlns:a16="http://schemas.microsoft.com/office/drawing/2014/main" id="{1766E60D-5C4A-9E60-D36B-EDC4DFD406F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835" t="11525" r="7727" b="28740"/>
          <a:stretch/>
        </p:blipFill>
        <p:spPr>
          <a:xfrm>
            <a:off x="7896200" y="4359252"/>
            <a:ext cx="3593865" cy="18002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78DB75D4-9D80-E5BE-FC17-609562632229}"/>
              </a:ext>
            </a:extLst>
          </p:cNvPr>
          <p:cNvSpPr txBox="1"/>
          <p:nvPr/>
        </p:nvSpPr>
        <p:spPr>
          <a:xfrm>
            <a:off x="7986217" y="908652"/>
            <a:ext cx="3585917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CH" sz="1400" i="1" dirty="0">
                <a:solidFill>
                  <a:schemeClr val="tx2"/>
                </a:solidFill>
              </a:rPr>
              <a:t>Simulation of Fleisig BI-XEI) LHC BGI (Clara </a:t>
            </a:r>
          </a:p>
        </p:txBody>
      </p:sp>
      <p:pic>
        <p:nvPicPr>
          <p:cNvPr id="7" name="Picture 6" descr="A colorful lines in a white background&#10;&#10;Description automatically generated">
            <a:extLst>
              <a:ext uri="{FF2B5EF4-FFF2-40B4-BE49-F238E27FC236}">
                <a16:creationId xmlns:a16="http://schemas.microsoft.com/office/drawing/2014/main" id="{7408DA09-72C7-6AF5-F48E-EADD13DDCF9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" t="113" r="67647" b="-6536"/>
          <a:stretch/>
        </p:blipFill>
        <p:spPr>
          <a:xfrm>
            <a:off x="7968208" y="1250554"/>
            <a:ext cx="3240360" cy="31086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326407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79203C-8622-AA41-BB16-3FEC75BE3D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2185387-41D5-C64B-A4A8-67202DDF9057}"/>
              </a:ext>
            </a:extLst>
          </p:cNvPr>
          <p:cNvSpPr txBox="1"/>
          <p:nvPr/>
        </p:nvSpPr>
        <p:spPr>
          <a:xfrm>
            <a:off x="407988" y="1268760"/>
            <a:ext cx="10440540" cy="455509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000" b="1" dirty="0">
                <a:solidFill>
                  <a:schemeClr val="tx2"/>
                </a:solidFill>
              </a:rPr>
              <a:t>With Neon gas injection sufficient signal for continuous HL-LHC beam halo measurement at ~2Hz with 1000 samples per beam halo measurement.</a:t>
            </a:r>
          </a:p>
          <a:p>
            <a:endParaRPr lang="en-US" sz="2000" dirty="0">
              <a:solidFill>
                <a:schemeClr val="tx2"/>
              </a:solidFill>
            </a:endParaRPr>
          </a:p>
          <a:p>
            <a:r>
              <a:rPr lang="en-US" sz="2000" dirty="0">
                <a:solidFill>
                  <a:schemeClr val="tx2"/>
                </a:solidFill>
              </a:rPr>
              <a:t>To avoid Timepix4 readout saturation it is </a:t>
            </a:r>
            <a:r>
              <a:rPr lang="en-US" sz="2000" b="1" dirty="0">
                <a:solidFill>
                  <a:schemeClr val="tx2"/>
                </a:solidFill>
              </a:rPr>
              <a:t>necessary to mask pixels under the beam core</a:t>
            </a:r>
            <a:r>
              <a:rPr lang="en-US" sz="2000" dirty="0">
                <a:solidFill>
                  <a:schemeClr val="tx2"/>
                </a:solidFill>
              </a:rPr>
              <a:t> (aka. “digital-coronagraph.”)</a:t>
            </a:r>
          </a:p>
          <a:p>
            <a:endParaRPr lang="en-US" sz="2000" dirty="0">
              <a:solidFill>
                <a:schemeClr val="tx2"/>
              </a:solidFill>
            </a:endParaRPr>
          </a:p>
          <a:p>
            <a:r>
              <a:rPr lang="en-US" sz="2000" dirty="0">
                <a:solidFill>
                  <a:schemeClr val="tx2"/>
                </a:solidFill>
              </a:rPr>
              <a:t>Charged particle </a:t>
            </a:r>
            <a:r>
              <a:rPr lang="en-US" sz="2000" b="1" dirty="0">
                <a:solidFill>
                  <a:schemeClr val="tx2"/>
                </a:solidFill>
              </a:rPr>
              <a:t>backgrounds can be suppressed</a:t>
            </a:r>
            <a:r>
              <a:rPr lang="en-US" sz="2000" dirty="0">
                <a:solidFill>
                  <a:schemeClr val="tx2"/>
                </a:solidFill>
              </a:rPr>
              <a:t> by cluster finding &amp; selection methods.</a:t>
            </a:r>
          </a:p>
          <a:p>
            <a:endParaRPr lang="en-US" sz="2000" dirty="0">
              <a:solidFill>
                <a:schemeClr val="tx2"/>
              </a:solidFill>
            </a:endParaRPr>
          </a:p>
          <a:p>
            <a:r>
              <a:rPr lang="en-US" sz="2000" b="1" dirty="0">
                <a:solidFill>
                  <a:schemeClr val="tx2"/>
                </a:solidFill>
              </a:rPr>
              <a:t>Need to study </a:t>
            </a:r>
            <a:r>
              <a:rPr lang="en-US" sz="2000" dirty="0">
                <a:solidFill>
                  <a:schemeClr val="tx2"/>
                </a:solidFill>
              </a:rPr>
              <a:t>(with simulations) the </a:t>
            </a:r>
            <a:r>
              <a:rPr lang="en-US" sz="2000" b="1" dirty="0">
                <a:solidFill>
                  <a:schemeClr val="tx2"/>
                </a:solidFill>
              </a:rPr>
              <a:t>preservation of the ionisation electron transverse position in the tails </a:t>
            </a:r>
            <a:r>
              <a:rPr lang="en-US" sz="2000" dirty="0">
                <a:solidFill>
                  <a:schemeClr val="tx2"/>
                </a:solidFill>
              </a:rPr>
              <a:t>of the beam profile distribution. </a:t>
            </a:r>
          </a:p>
          <a:p>
            <a:endParaRPr lang="en-US" sz="2000" dirty="0">
              <a:solidFill>
                <a:schemeClr val="tx2"/>
              </a:solidFill>
            </a:endParaRPr>
          </a:p>
          <a:p>
            <a:r>
              <a:rPr lang="en-US" sz="2000" dirty="0">
                <a:solidFill>
                  <a:schemeClr val="tx2"/>
                </a:solidFill>
              </a:rPr>
              <a:t>Neon gas injection system not currently included in the HL-LHC BGI budget. </a:t>
            </a:r>
          </a:p>
          <a:p>
            <a:endParaRPr lang="en-US" sz="2000" dirty="0">
              <a:solidFill>
                <a:schemeClr val="tx2"/>
              </a:solidFill>
            </a:endParaRPr>
          </a:p>
          <a:p>
            <a:endParaRPr lang="en-US" dirty="0">
              <a:solidFill>
                <a:schemeClr val="tx2"/>
              </a:solidFill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410641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ONS-XEI-27-09-21-BI-PB" id="{FECB2FA8-BFB8-FF4F-ACD9-199F97EA58F3}" vid="{0DF82AD6-06D9-4C47-BA28-D55747E3B19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1770</TotalTime>
  <Words>864</Words>
  <Application>Microsoft Macintosh PowerPoint</Application>
  <PresentationFormat>Widescreen</PresentationFormat>
  <Paragraphs>110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2" baseType="lpstr">
      <vt:lpstr>Arial</vt:lpstr>
      <vt:lpstr>Calibri</vt:lpstr>
      <vt:lpstr>Office Theme</vt:lpstr>
      <vt:lpstr>Beam halo monitoring with the HL-LHC BGI (?)</vt:lpstr>
      <vt:lpstr>Beam halo monitoring with the HL-LHC BGI (?)</vt:lpstr>
      <vt:lpstr>Example measurement with SPS BGI of LHC beam</vt:lpstr>
      <vt:lpstr>Expected ionisation signal for LHC beam</vt:lpstr>
      <vt:lpstr>What about with gas injection?</vt:lpstr>
      <vt:lpstr>Timepix4 bandwidth limitations</vt:lpstr>
      <vt:lpstr>What about backgrounds?</vt:lpstr>
      <vt:lpstr>Systematic effects to be investigated</vt:lpstr>
      <vt:lpstr>Summary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Halo monitoring with a Timepix3-based Ionisation Profile Monitor (IPM) </dc:title>
  <dc:creator>James Storey</dc:creator>
  <cp:lastModifiedBy>James Storey</cp:lastModifiedBy>
  <cp:revision>86</cp:revision>
  <cp:lastPrinted>2020-01-30T13:49:18Z</cp:lastPrinted>
  <dcterms:created xsi:type="dcterms:W3CDTF">2022-01-25T15:30:43Z</dcterms:created>
  <dcterms:modified xsi:type="dcterms:W3CDTF">2024-04-26T10:54:56Z</dcterms:modified>
</cp:coreProperties>
</file>