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63" r:id="rId5"/>
    <p:sldId id="476" r:id="rId6"/>
    <p:sldId id="429" r:id="rId7"/>
    <p:sldId id="406" r:id="rId8"/>
    <p:sldId id="477" r:id="rId9"/>
    <p:sldId id="481" r:id="rId10"/>
    <p:sldId id="482" r:id="rId11"/>
    <p:sldId id="478" r:id="rId12"/>
    <p:sldId id="496" r:id="rId13"/>
    <p:sldId id="483" r:id="rId14"/>
    <p:sldId id="461" r:id="rId15"/>
    <p:sldId id="479" r:id="rId16"/>
    <p:sldId id="494" r:id="rId17"/>
    <p:sldId id="459" r:id="rId18"/>
    <p:sldId id="497" r:id="rId19"/>
    <p:sldId id="439" r:id="rId20"/>
    <p:sldId id="485" r:id="rId21"/>
    <p:sldId id="495" r:id="rId22"/>
    <p:sldId id="396" r:id="rId23"/>
    <p:sldId id="472" r:id="rId24"/>
    <p:sldId id="498" r:id="rId25"/>
    <p:sldId id="499" r:id="rId26"/>
    <p:sldId id="486" r:id="rId27"/>
    <p:sldId id="464" r:id="rId28"/>
    <p:sldId id="487" r:id="rId29"/>
    <p:sldId id="488" r:id="rId30"/>
    <p:sldId id="489" r:id="rId31"/>
    <p:sldId id="491" r:id="rId32"/>
    <p:sldId id="490" r:id="rId33"/>
    <p:sldId id="500" r:id="rId34"/>
    <p:sldId id="492" r:id="rId35"/>
    <p:sldId id="493" r:id="rId36"/>
    <p:sldId id="501" r:id="rId37"/>
    <p:sldId id="502" r:id="rId3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Objects="1" showGuides="1">
      <p:cViewPr varScale="1">
        <p:scale>
          <a:sx n="123" d="100"/>
          <a:sy n="123" d="100"/>
        </p:scale>
        <p:origin x="-96" y="-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commentAuthors" Target="commentAuthors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24.03.24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24.03.24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43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43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cern.ch/hilumi/wp3" TargetMode="Externa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2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6" Type="http://schemas.openxmlformats.org/officeDocument/2006/relationships/image" Target="../media/image41.jpeg"/><Relationship Id="rId7" Type="http://schemas.openxmlformats.org/officeDocument/2006/relationships/image" Target="../media/image42.jpeg"/><Relationship Id="rId8" Type="http://schemas.openxmlformats.org/officeDocument/2006/relationships/image" Target="../media/image43.jpeg"/><Relationship Id="rId9" Type="http://schemas.openxmlformats.org/officeDocument/2006/relationships/image" Target="../media/image44.png"/><Relationship Id="rId10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Times"/>
                <a:cs typeface="Times"/>
              </a:rPr>
              <a:t>Status and challenges of interaction region magnets for HL-LHC, with focus on Nb</a:t>
            </a:r>
            <a:r>
              <a:rPr lang="en-US" b="0" baseline="-25000" dirty="0">
                <a:solidFill>
                  <a:schemeClr val="tx1"/>
                </a:solidFill>
                <a:latin typeface="Times"/>
                <a:cs typeface="Times"/>
              </a:rPr>
              <a:t>3</a:t>
            </a:r>
            <a:r>
              <a:rPr lang="en-US" b="0" dirty="0">
                <a:solidFill>
                  <a:schemeClr val="tx1"/>
                </a:solidFill>
                <a:latin typeface="Times"/>
                <a:cs typeface="Times"/>
              </a:rPr>
              <a:t>Sn triplet</a:t>
            </a:r>
            <a:endParaRPr lang="en-GB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651869"/>
            <a:ext cx="7632848" cy="779285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Times"/>
                <a:cs typeface="Times"/>
              </a:rPr>
              <a:t>E. Todesco, TE-MSC, CERN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300186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LASA, Milano, March 2024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230852"/>
            <a:ext cx="1979513" cy="612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7" y="123478"/>
            <a:ext cx="1159721" cy="114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timeline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coils manufactured, with few variants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at FNAL (RRP), 14 (RRP) + 12 (PIT) at CERN</a:t>
            </a: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Assembled in 7 models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 were totally reused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Mixing CERN and FNAL coils, mixing RRP and PIT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Successive assemblies varying preload (0.1 mm difference in key giving 20 MPa)</a:t>
            </a: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results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Absence of retraining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thermal cycle to nominal current (and above)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 in temperature: reaching nominal current at 4.5 K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(&gt;2.6 K margin demonstrated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 tests on two magnets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100s of quenches, 10 thermal cycles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 in field (and forces):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 ability of reaching coil peak fields above 13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(25% more e.m. forces and stresses)</a:t>
            </a:r>
            <a:endParaRPr lang="fr-CH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systematically &gt;90% short sample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1.9 K and at 4.5 K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Reproducibility: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one magnet not reaching nominal current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 of seven</a:t>
            </a: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32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results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pattern of training of a short model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MQXFS short model program is a good paradigm of what should be achieved by a magnet in the short version before scaling up the length – see last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of these slides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4164" y="4849895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MQXFS4 training and endurance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47AE63C9-FC69-891E-0F09-B2C8740A72F3}"/>
              </a:ext>
            </a:extLst>
          </p:cNvPr>
          <p:cNvGrpSpPr/>
          <p:nvPr/>
        </p:nvGrpSpPr>
        <p:grpSpPr>
          <a:xfrm>
            <a:off x="1166234" y="1491630"/>
            <a:ext cx="7442039" cy="3449950"/>
            <a:chOff x="1234390" y="1312708"/>
            <a:chExt cx="7442039" cy="344995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1775404" y="2787774"/>
              <a:ext cx="4320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564010" y="2524746"/>
              <a:ext cx="4320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234390" y="2146964"/>
              <a:ext cx="8383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7.5 </a:t>
              </a:r>
              <a:r>
                <a:rPr lang="fr-CH" sz="1600" dirty="0" err="1"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12898" y="2837393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11.3 T </a:t>
              </a:r>
              <a:r>
                <a:rPr lang="fr-CH" dirty="0" err="1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peak</a:t>
              </a:r>
              <a:r>
                <a:rPr lang="fr-CH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</a:t>
              </a:r>
              <a:r>
                <a:rPr lang="fr-CH" dirty="0" err="1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field</a:t>
              </a:r>
              <a:endParaRPr lang="en-GB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7029528" y="2779641"/>
              <a:ext cx="9361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599672" y="2814369"/>
              <a:ext cx="6844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7 </a:t>
              </a:r>
              <a:r>
                <a:rPr lang="fr-CH" sz="1600" dirty="0" err="1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en-GB" sz="16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6990024" y="2075989"/>
              <a:ext cx="9361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922744" y="1701611"/>
              <a:ext cx="1753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13.2 T </a:t>
              </a:r>
              <a:r>
                <a:rPr lang="fr-CH" dirty="0" err="1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peak</a:t>
              </a:r>
              <a:r>
                <a:rPr lang="fr-CH" dirty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</a:t>
              </a:r>
              <a:r>
                <a:rPr lang="fr-CH" dirty="0" err="1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field</a:t>
              </a:r>
              <a:endParaRPr lang="en-GB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pic>
          <p:nvPicPr>
            <p:cNvPr id="1026" name="Picture 2" descr="Aperçu de l’image">
              <a:extLst>
                <a:ext uri="{FF2B5EF4-FFF2-40B4-BE49-F238E27FC236}">
                  <a16:creationId xmlns="" xmlns:a16="http://schemas.microsoft.com/office/drawing/2014/main" id="{D9A6A500-8C20-08C6-365D-6B3475536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1256" y="1312708"/>
              <a:ext cx="4734098" cy="3449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992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chemeClr val="bg1">
                  <a:lumMod val="6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dipoles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1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Arrow Connector 51">
            <a:extLst>
              <a:ext uri="{FF2B5EF4-FFF2-40B4-BE49-F238E27FC236}">
                <a16:creationId xmlns="" xmlns:a16="http://schemas.microsoft.com/office/drawing/2014/main" id="{B9AF401C-0A7C-637B-403E-41F84F513B37}"/>
              </a:ext>
            </a:extLst>
          </p:cNvPr>
          <p:cNvCxnSpPr>
            <a:cxnSpLocks/>
          </p:cNvCxnSpPr>
          <p:nvPr/>
        </p:nvCxnSpPr>
        <p:spPr>
          <a:xfrm flipV="1">
            <a:off x="6161179" y="483518"/>
            <a:ext cx="14760" cy="374214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2F882CDE-761D-975A-D430-785ADF787955}"/>
              </a:ext>
            </a:extLst>
          </p:cNvPr>
          <p:cNvCxnSpPr>
            <a:cxnSpLocks/>
          </p:cNvCxnSpPr>
          <p:nvPr/>
        </p:nvCxnSpPr>
        <p:spPr>
          <a:xfrm flipV="1">
            <a:off x="6255495" y="2608440"/>
            <a:ext cx="15420" cy="160521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019FF75C-A83D-2701-5B97-831BDB7E19B5}"/>
              </a:ext>
            </a:extLst>
          </p:cNvPr>
          <p:cNvCxnSpPr>
            <a:cxnSpLocks/>
          </p:cNvCxnSpPr>
          <p:nvPr/>
        </p:nvCxnSpPr>
        <p:spPr>
          <a:xfrm flipV="1">
            <a:off x="6100455" y="2300003"/>
            <a:ext cx="12207" cy="193106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 flipV="1">
            <a:off x="5720961" y="1645540"/>
            <a:ext cx="0" cy="257769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V="1">
            <a:off x="5802285" y="1965077"/>
            <a:ext cx="0" cy="22581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10853" y="3622500"/>
            <a:ext cx="4944" cy="51402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V="1">
            <a:off x="5618985" y="1317355"/>
            <a:ext cx="8469" cy="291057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8820472" cy="540000"/>
          </a:xfrm>
          <a:noFill/>
        </p:spPr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synoptic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1076562" y="2392480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755289" y="1237477"/>
            <a:ext cx="0" cy="297854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57851" y="1238609"/>
            <a:ext cx="2455125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MQXFAP1: ≥11.6 T, but electrical short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374973" y="1574620"/>
            <a:ext cx="14926" cy="264140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82436" y="1574836"/>
            <a:ext cx="222417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MQXFAP2: ~10 T, broken structure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985413" y="1912101"/>
            <a:ext cx="0" cy="23141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92479" y="1909134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MQXFA03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547343" y="2241898"/>
            <a:ext cx="15215" cy="19540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4904839" y="2657402"/>
            <a:ext cx="1985" cy="154919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08148" y="2616653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MQXFA05 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007653" y="2952410"/>
            <a:ext cx="1" cy="120647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20189" y="2959405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MQXFA06 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588284" y="220295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+4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5094567" y="3263627"/>
            <a:ext cx="4106" cy="86310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4058557" y="3273089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DOE approval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311" y="2545542"/>
            <a:ext cx="280993" cy="28099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32765" y="4623698"/>
            <a:ext cx="595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11 magnet tested, 10 more new magnets to test (9,12,16-23), plus MQXFA13 reassembly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73141" y="2241898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727868" y="1645540"/>
            <a:ext cx="830282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09942" y="1965077"/>
            <a:ext cx="102303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MQXFA08b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99" y="3367898"/>
            <a:ext cx="460571" cy="5477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0CE5D2BF-2FC6-E606-0639-D28934159046}"/>
              </a:ext>
            </a:extLst>
          </p:cNvPr>
          <p:cNvSpPr txBox="1"/>
          <p:nvPr/>
        </p:nvSpPr>
        <p:spPr>
          <a:xfrm>
            <a:off x="6276397" y="2614419"/>
            <a:ext cx="865566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1F85C521-E351-8055-95A6-CD4794DB1F1C}"/>
              </a:ext>
            </a:extLst>
          </p:cNvPr>
          <p:cNvSpPr txBox="1"/>
          <p:nvPr/>
        </p:nvSpPr>
        <p:spPr>
          <a:xfrm>
            <a:off x="6119677" y="2300003"/>
            <a:ext cx="15104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MQXFA13: ~10.7 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5F6674F-8839-4BA1-A416-0A02A9B14094}"/>
              </a:ext>
            </a:extLst>
          </p:cNvPr>
          <p:cNvSpPr txBox="1"/>
          <p:nvPr/>
        </p:nvSpPr>
        <p:spPr>
          <a:xfrm>
            <a:off x="795565" y="1256988"/>
            <a:ext cx="1420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T: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requirement</a:t>
            </a: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7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TeV (nominal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lus 300 A margin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Arrow: Striped Right 13">
            <a:extLst>
              <a:ext uri="{FF2B5EF4-FFF2-40B4-BE49-F238E27FC236}">
                <a16:creationId xmlns="" xmlns:a16="http://schemas.microsoft.com/office/drawing/2014/main" id="{3AC0AAFB-ECB0-C0D5-BC93-FA592539D637}"/>
              </a:ext>
            </a:extLst>
          </p:cNvPr>
          <p:cNvSpPr/>
          <p:nvPr/>
        </p:nvSpPr>
        <p:spPr>
          <a:xfrm>
            <a:off x="1925223" y="3148834"/>
            <a:ext cx="62706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Striped Right 30">
            <a:extLst>
              <a:ext uri="{FF2B5EF4-FFF2-40B4-BE49-F238E27FC236}">
                <a16:creationId xmlns="" xmlns:a16="http://schemas.microsoft.com/office/drawing/2014/main" id="{6C131E10-825E-2F0C-2797-330D52F56AA5}"/>
              </a:ext>
            </a:extLst>
          </p:cNvPr>
          <p:cNvSpPr/>
          <p:nvPr/>
        </p:nvSpPr>
        <p:spPr>
          <a:xfrm flipH="1">
            <a:off x="1305540" y="3155770"/>
            <a:ext cx="47043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298" y="3349808"/>
            <a:ext cx="1935789" cy="599173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="" xmlns:a16="http://schemas.microsoft.com/office/drawing/2014/main" id="{C546A779-A442-E5FF-EAEA-FC89D14B26C2}"/>
              </a:ext>
            </a:extLst>
          </p:cNvPr>
          <p:cNvCxnSpPr>
            <a:cxnSpLocks/>
          </p:cNvCxnSpPr>
          <p:nvPr/>
        </p:nvCxnSpPr>
        <p:spPr>
          <a:xfrm flipV="1">
            <a:off x="6600924" y="3313622"/>
            <a:ext cx="2789" cy="9024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7CD424EC-A31D-8E4B-F9A0-BB3628E11625}"/>
              </a:ext>
            </a:extLst>
          </p:cNvPr>
          <p:cNvSpPr txBox="1"/>
          <p:nvPr/>
        </p:nvSpPr>
        <p:spPr>
          <a:xfrm>
            <a:off x="6607630" y="3320268"/>
            <a:ext cx="854247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MQXFA15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187304B7-3DA3-C776-DF1D-B88EF4419231}"/>
              </a:ext>
            </a:extLst>
          </p:cNvPr>
          <p:cNvCxnSpPr>
            <a:cxnSpLocks/>
          </p:cNvCxnSpPr>
          <p:nvPr/>
        </p:nvCxnSpPr>
        <p:spPr>
          <a:xfrm flipV="1">
            <a:off x="6384794" y="2940911"/>
            <a:ext cx="2789" cy="127974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="" xmlns:a16="http://schemas.microsoft.com/office/drawing/2014/main" id="{94DAB894-31BA-A21F-20EB-DB24C0BB9951}"/>
              </a:ext>
            </a:extLst>
          </p:cNvPr>
          <p:cNvSpPr txBox="1"/>
          <p:nvPr/>
        </p:nvSpPr>
        <p:spPr>
          <a:xfrm>
            <a:off x="491544" y="530574"/>
            <a:ext cx="2136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 : ≥11.6 T</a:t>
            </a:r>
          </a:p>
          <a:p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non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2BE5636-5573-D75E-09CF-98545ABD55E8}"/>
              </a:ext>
            </a:extLst>
          </p:cNvPr>
          <p:cNvSpPr txBox="1"/>
          <p:nvPr/>
        </p:nvSpPr>
        <p:spPr>
          <a:xfrm>
            <a:off x="6396469" y="2946820"/>
            <a:ext cx="934493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MQXFA07b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E101207F-21F8-E650-9790-6ECDE1F8F2F2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76" name="Group 75">
              <a:extLst>
                <a:ext uri="{FF2B5EF4-FFF2-40B4-BE49-F238E27FC236}">
                  <a16:creationId xmlns="" xmlns:a16="http://schemas.microsoft.com/office/drawing/2014/main" id="{C1C7F024-6927-2A4B-6696-514285612A55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78" name="TextBox 77">
                <a:extLst>
                  <a:ext uri="{FF2B5EF4-FFF2-40B4-BE49-F238E27FC236}">
                    <a16:creationId xmlns="" xmlns:a16="http://schemas.microsoft.com/office/drawing/2014/main" id="{18ED88B4-FA96-428E-D996-BB3FCCAC4AC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="" xmlns:a16="http://schemas.microsoft.com/office/drawing/2014/main" id="{158E96AF-CB12-AC82-3B47-504F46C2A7E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="" xmlns:a16="http://schemas.microsoft.com/office/drawing/2014/main" id="{8812175C-9B6B-9907-DB7D-FAB19F7AC559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="" xmlns:a16="http://schemas.microsoft.com/office/drawing/2014/main" id="{27DD3A07-2B79-398B-0035-840AEA4C85B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="" xmlns:a16="http://schemas.microsoft.com/office/drawing/2014/main" id="{88B31313-398B-E9C5-F83D-DF18074A0AE7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="" xmlns:a16="http://schemas.microsoft.com/office/drawing/2014/main" id="{E39C1ED3-64A0-FC1A-EAFB-3C2B8253E87F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="" xmlns:a16="http://schemas.microsoft.com/office/drawing/2014/main" id="{1ABE22A6-826A-1CA8-55AF-5D8756861EE3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="" xmlns:a16="http://schemas.microsoft.com/office/drawing/2014/main" id="{EAB6BF1B-2284-8937-5C8E-C506EEFCBD13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="" xmlns:a16="http://schemas.microsoft.com/office/drawing/2014/main" id="{E89CFAF5-9CBE-73F2-C5BA-2F31B8706421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="" xmlns:a16="http://schemas.microsoft.com/office/drawing/2014/main" id="{AA2EBB74-C7EE-0C31-37F8-A52595918D70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="" xmlns:a16="http://schemas.microsoft.com/office/drawing/2014/main" id="{A886D80B-957F-2E85-C9F9-81C38E76E9DA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="" xmlns:a16="http://schemas.microsoft.com/office/drawing/2014/main" id="{ADB3C778-695B-9C8F-ACCE-F92F24B71F37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="" xmlns:a16="http://schemas.microsoft.com/office/drawing/2014/main" id="{53D12201-9713-84D6-EB0B-9F9B66F763A4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="" xmlns:a16="http://schemas.microsoft.com/office/drawing/2014/main" id="{7A8995A0-A801-4846-1EB2-A3817C0199A9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="" xmlns:a16="http://schemas.microsoft.com/office/drawing/2014/main" id="{38478CC2-FFAC-47E4-8614-FEDAFE10BA7F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77" name="Right Arrow 4">
              <a:extLst>
                <a:ext uri="{FF2B5EF4-FFF2-40B4-BE49-F238E27FC236}">
                  <a16:creationId xmlns="" xmlns:a16="http://schemas.microsoft.com/office/drawing/2014/main" id="{D153FA47-6ECA-D519-9E2A-AA7DA445398B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102873" y="3269403"/>
            <a:ext cx="148059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MQXFA07: ~10.7 T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24329" y="3617368"/>
            <a:ext cx="140365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MQXFA08: ~9.5 T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39A449B7-528B-72A1-6821-E3A1BDFB5BBD}"/>
              </a:ext>
            </a:extLst>
          </p:cNvPr>
          <p:cNvSpPr txBox="1"/>
          <p:nvPr/>
        </p:nvSpPr>
        <p:spPr>
          <a:xfrm>
            <a:off x="6170583" y="487408"/>
            <a:ext cx="938798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Cold mass 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18986" y="1322957"/>
            <a:ext cx="900548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42B6529A-83CC-B3D1-667A-2C5CC38D36D0}"/>
              </a:ext>
            </a:extLst>
          </p:cNvPr>
          <p:cNvSpPr txBox="1"/>
          <p:nvPr/>
        </p:nvSpPr>
        <p:spPr>
          <a:xfrm>
            <a:off x="1859658" y="278643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Project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29AA8AC5-319B-DDF3-681D-201A8B5CB1C9}"/>
              </a:ext>
            </a:extLst>
          </p:cNvPr>
          <p:cNvSpPr txBox="1"/>
          <p:nvPr/>
        </p:nvSpPr>
        <p:spPr>
          <a:xfrm>
            <a:off x="868205" y="27677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Program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95F6674F-8839-4BA1-A416-0A02A9B14094}"/>
              </a:ext>
            </a:extLst>
          </p:cNvPr>
          <p:cNvSpPr txBox="1"/>
          <p:nvPr/>
        </p:nvSpPr>
        <p:spPr>
          <a:xfrm>
            <a:off x="7042397" y="999791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Magnets 07 and 08 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uccesfully went through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oil replacement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99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0" grpId="0" animBg="1"/>
      <p:bldP spid="47" grpId="0" animBg="1"/>
      <p:bldP spid="35" grpId="0"/>
      <p:bldP spid="37" grpId="0" animBg="1"/>
      <p:bldP spid="67" grpId="0" animBg="1"/>
      <p:bldP spid="68" grpId="0" animBg="1"/>
      <p:bldP spid="28" grpId="0" animBg="1"/>
      <p:bldP spid="29" grpId="0" animBg="1"/>
      <p:bldP spid="50" grpId="0" animBg="1"/>
      <p:bldP spid="18" grpId="0" animBg="1"/>
      <p:bldP spid="39" grpId="0" animBg="1"/>
      <p:bldP spid="44" grpId="0" animBg="1"/>
      <p:bldP spid="54" grpId="0" animBg="1"/>
      <p:bldP spid="49" grpId="0" animBg="1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conform magnets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program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to operation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current plus 300 A, both at 1.9 K and 4.5 K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memory, i.e.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retraining, </a:t>
            </a:r>
            <a:r>
              <a:rPr lang="fr-CH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some robustness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4326717"/>
            <a:ext cx="337499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Powering test of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first six conform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MQXFA magnets 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 et al.)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91630"/>
            <a:ext cx="4608512" cy="2835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166" y="627534"/>
            <a:ext cx="1495466" cy="4628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84168" y="4465216"/>
            <a:ext cx="2326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Non conform MQXFA11 transport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738B581B-CCC8-48DE-9F0B-5F17A905AB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9" b="20364"/>
          <a:stretch/>
        </p:blipFill>
        <p:spPr bwMode="auto">
          <a:xfrm>
            <a:off x="4986020" y="2715746"/>
            <a:ext cx="2012558" cy="161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="" xmlns:a16="http://schemas.microsoft.com/office/drawing/2014/main" id="{271459FE-72AA-4DA5-8A90-4FA06E4920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7" b="9643"/>
          <a:stretch/>
        </p:blipFill>
        <p:spPr bwMode="auto">
          <a:xfrm>
            <a:off x="6402534" y="1504332"/>
            <a:ext cx="2644266" cy="268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0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B8C624A-457C-068A-7B7F-57B4F8AFD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D9F63A-D6DF-5206-A7E6-FF346ECBA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246CE99B-DFBA-DD5B-B95E-FDEEFBCC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6BEF747-100F-6D2A-1F0F-B581366F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="" xmlns:a16="http://schemas.microsoft.com/office/drawing/2014/main" id="{301BE320-3DB7-E698-EF59-AC73D9426BCC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MQXFA07 and 08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reverse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endParaRPr lang="fr-CH" sz="1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asymmetry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at the transition straight part-end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MQXFA07 limiting coil has been inspected via tomography/mterialography at CERN: large number of longitudinal cracks in the filaments in that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FA40CB5-47A1-8104-98B7-64D6EAA27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380" y="2787774"/>
            <a:ext cx="3487480" cy="19209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094FAC40-3AFB-5E73-51E5-2919E2FA8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50" y="1916456"/>
            <a:ext cx="1645291" cy="27871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96C104A-3DFB-179F-162E-2F16FC174701}"/>
              </a:ext>
            </a:extLst>
          </p:cNvPr>
          <p:cNvSpPr txBox="1"/>
          <p:nvPr/>
        </p:nvSpPr>
        <p:spPr>
          <a:xfrm>
            <a:off x="4202264" y="4686757"/>
            <a:ext cx="4594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Presence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of cracks (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red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crosses) in 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214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S.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223BDBE-9752-1B88-909A-1FC806FAE1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2139702"/>
            <a:ext cx="3573144" cy="22072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13CF5D8-D523-E24C-6EE3-C130EF4A9B28}"/>
              </a:ext>
            </a:extLst>
          </p:cNvPr>
          <p:cNvSpPr txBox="1"/>
          <p:nvPr/>
        </p:nvSpPr>
        <p:spPr>
          <a:xfrm>
            <a:off x="-9405" y="4338903"/>
            <a:ext cx="3876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MQXFA07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(J.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E27C8F6-75C6-D18F-5644-F4853AEAC5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978" y="210890"/>
            <a:ext cx="561653" cy="17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85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Overcoming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614253" y="4640305"/>
            <a:ext cx="399179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MQXFA08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(A. Ben Yahia,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978" y="210890"/>
            <a:ext cx="561653" cy="173845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862F32CC-5E2E-9C31-EB97-86EC0715E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43" y="2316283"/>
            <a:ext cx="3607438" cy="232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C77E546-6532-BC04-C06A-731494ABD5D2}"/>
              </a:ext>
            </a:extLst>
          </p:cNvPr>
          <p:cNvSpPr txBox="1"/>
          <p:nvPr/>
        </p:nvSpPr>
        <p:spPr>
          <a:xfrm>
            <a:off x="5064486" y="4623404"/>
            <a:ext cx="399179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MQXFA13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(A. Ben Yahia,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052" name="Picture 4" descr="Aperçu de l’image">
            <a:extLst>
              <a:ext uri="{FF2B5EF4-FFF2-40B4-BE49-F238E27FC236}">
                <a16:creationId xmlns="" xmlns:a16="http://schemas.microsoft.com/office/drawing/2014/main" id="{8B66371F-D98B-C47F-262A-810418DB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34" y="2257932"/>
            <a:ext cx="3716944" cy="238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contenu 8">
            <a:extLst>
              <a:ext uri="{FF2B5EF4-FFF2-40B4-BE49-F238E27FC236}">
                <a16:creationId xmlns="" xmlns:a16="http://schemas.microsoft.com/office/drawing/2014/main" id="{4113BE3B-942B-F0EE-EE5E-012ADFCEA22C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07 and 08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replacement and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alingment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key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last part)</a:t>
            </a: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MQXFA13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issues,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replacement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Performance: out of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built,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conform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non-conform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(excluding prototypes)</a:t>
            </a:r>
          </a:p>
          <a:p>
            <a:pPr lvl="2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out of these three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non-conform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were reassembled and now ok</a:t>
            </a:r>
          </a:p>
          <a:p>
            <a:pPr lvl="1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779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dipoles for FCC-hh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790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80653AB-BF59-8154-9A2F-F72382100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76964A-99FF-D761-D195-6FC2001E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synoptic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03904D7-19EA-4C21-F96F-8FE72EBD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5AD9359-5091-B6BD-F5B0-A9AB431C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036835A4-290D-8177-6211-47BEC60DC026}"/>
              </a:ext>
            </a:extLst>
          </p:cNvPr>
          <p:cNvCxnSpPr/>
          <p:nvPr/>
        </p:nvCxnSpPr>
        <p:spPr>
          <a:xfrm flipH="1" flipV="1">
            <a:off x="395536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B750245B-1323-2547-36C2-044D88080D04}"/>
              </a:ext>
            </a:extLst>
          </p:cNvPr>
          <p:cNvCxnSpPr/>
          <p:nvPr/>
        </p:nvCxnSpPr>
        <p:spPr>
          <a:xfrm flipV="1">
            <a:off x="4499992" y="1011944"/>
            <a:ext cx="0" cy="316882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44EC81FF-36FE-D486-2703-499C1EDF528D}"/>
              </a:ext>
            </a:extLst>
          </p:cNvPr>
          <p:cNvSpPr txBox="1"/>
          <p:nvPr/>
        </p:nvSpPr>
        <p:spPr>
          <a:xfrm>
            <a:off x="4499992" y="1017731"/>
            <a:ext cx="1458076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MQXFBP1: ~10.5 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77C0BFD4-2FF5-D969-0421-EDC8B5B85D25}"/>
              </a:ext>
            </a:extLst>
          </p:cNvPr>
          <p:cNvCxnSpPr/>
          <p:nvPr/>
        </p:nvCxnSpPr>
        <p:spPr>
          <a:xfrm flipV="1">
            <a:off x="4932040" y="1372453"/>
            <a:ext cx="0" cy="280831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2CF94E50-29AA-D885-C5A0-CE6170AD3202}"/>
              </a:ext>
            </a:extLst>
          </p:cNvPr>
          <p:cNvSpPr txBox="1"/>
          <p:nvPr/>
        </p:nvSpPr>
        <p:spPr>
          <a:xfrm>
            <a:off x="4932040" y="1372453"/>
            <a:ext cx="145424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MQXFBP2: ~11.2 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93E4CAE5-5FDB-0803-8DF4-1BD51A160FE8}"/>
              </a:ext>
            </a:extLst>
          </p:cNvPr>
          <p:cNvSpPr txBox="1"/>
          <p:nvPr/>
        </p:nvSpPr>
        <p:spPr>
          <a:xfrm>
            <a:off x="4150377" y="452218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+7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D995C392-C969-2C9B-2A7C-DE95672DD44A}"/>
              </a:ext>
            </a:extLst>
          </p:cNvPr>
          <p:cNvSpPr txBox="1"/>
          <p:nvPr/>
        </p:nvSpPr>
        <p:spPr>
          <a:xfrm>
            <a:off x="6623898" y="4569986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7 to 9 more magnets to test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C458552E-0FF9-54C1-B738-CBD9245949C9}"/>
              </a:ext>
            </a:extLst>
          </p:cNvPr>
          <p:cNvSpPr txBox="1"/>
          <p:nvPr/>
        </p:nvSpPr>
        <p:spPr>
          <a:xfrm rot="16200000">
            <a:off x="-1156010" y="2490538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27454B48-524C-5D7E-07C8-365665168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4B424611-9F0D-C773-11BE-FA477BA439C0}"/>
              </a:ext>
            </a:extLst>
          </p:cNvPr>
          <p:cNvCxnSpPr/>
          <p:nvPr/>
        </p:nvCxnSpPr>
        <p:spPr>
          <a:xfrm flipV="1">
            <a:off x="5652120" y="1707654"/>
            <a:ext cx="0" cy="247311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4339AFA-B22E-FB17-F0EC-886BABC0A000}"/>
              </a:ext>
            </a:extLst>
          </p:cNvPr>
          <p:cNvSpPr txBox="1"/>
          <p:nvPr/>
        </p:nvSpPr>
        <p:spPr>
          <a:xfrm>
            <a:off x="5652120" y="1699180"/>
            <a:ext cx="89159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MQXFBP3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="" xmlns:a16="http://schemas.microsoft.com/office/drawing/2014/main" id="{29BD8FA5-5230-CC6F-EAA7-7E8D8FC153F7}"/>
              </a:ext>
            </a:extLst>
          </p:cNvPr>
          <p:cNvCxnSpPr>
            <a:cxnSpLocks/>
          </p:cNvCxnSpPr>
          <p:nvPr/>
        </p:nvCxnSpPr>
        <p:spPr>
          <a:xfrm flipV="1">
            <a:off x="5796136" y="2067694"/>
            <a:ext cx="0" cy="211307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3EF24013-1F91-FACD-17AF-FF6F9EDA01E2}"/>
              </a:ext>
            </a:extLst>
          </p:cNvPr>
          <p:cNvSpPr txBox="1"/>
          <p:nvPr/>
        </p:nvSpPr>
        <p:spPr>
          <a:xfrm>
            <a:off x="5796136" y="2061878"/>
            <a:ext cx="100811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MQXFB02*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32946FE-53D1-CA41-A623-7EE0C1BD0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01" y="1388813"/>
            <a:ext cx="3351412" cy="25083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4E2C9ABA-F3C5-37AD-CC12-2FE869CDB806}"/>
              </a:ext>
            </a:extLst>
          </p:cNvPr>
          <p:cNvCxnSpPr>
            <a:cxnSpLocks/>
          </p:cNvCxnSpPr>
          <p:nvPr/>
        </p:nvCxnSpPr>
        <p:spPr>
          <a:xfrm flipH="1" flipV="1">
            <a:off x="6300191" y="2427734"/>
            <a:ext cx="1" cy="175303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CB03FEF-48CE-6358-1818-257A76DE3908}"/>
              </a:ext>
            </a:extLst>
          </p:cNvPr>
          <p:cNvSpPr txBox="1"/>
          <p:nvPr/>
        </p:nvSpPr>
        <p:spPr>
          <a:xfrm>
            <a:off x="6301126" y="2433251"/>
            <a:ext cx="91947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C54552D5-1438-087A-51CF-6E0B4BD222DD}"/>
              </a:ext>
            </a:extLst>
          </p:cNvPr>
          <p:cNvSpPr txBox="1"/>
          <p:nvPr/>
        </p:nvSpPr>
        <p:spPr>
          <a:xfrm>
            <a:off x="897490" y="458056"/>
            <a:ext cx="242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Green: conform ≥ 11.6 T </a:t>
            </a:r>
          </a:p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Red: non conform 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to come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="" xmlns:a16="http://schemas.microsoft.com/office/drawing/2014/main" id="{FF91C51C-F38F-9F0E-78D6-E7059F71D59A}"/>
              </a:ext>
            </a:extLst>
          </p:cNvPr>
          <p:cNvCxnSpPr>
            <a:cxnSpLocks/>
          </p:cNvCxnSpPr>
          <p:nvPr/>
        </p:nvCxnSpPr>
        <p:spPr>
          <a:xfrm flipV="1">
            <a:off x="6588224" y="3003798"/>
            <a:ext cx="0" cy="121944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="" xmlns:a16="http://schemas.microsoft.com/office/drawing/2014/main" id="{6DE96EAA-27F3-CAEF-FE30-DA41284C0911}"/>
              </a:ext>
            </a:extLst>
          </p:cNvPr>
          <p:cNvCxnSpPr>
            <a:cxnSpLocks/>
          </p:cNvCxnSpPr>
          <p:nvPr/>
        </p:nvCxnSpPr>
        <p:spPr>
          <a:xfrm flipV="1">
            <a:off x="6876256" y="3376258"/>
            <a:ext cx="0" cy="84840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AF2298E-9545-A918-6C99-977BBB7D3C10}"/>
              </a:ext>
            </a:extLst>
          </p:cNvPr>
          <p:cNvSpPr txBox="1"/>
          <p:nvPr/>
        </p:nvSpPr>
        <p:spPr>
          <a:xfrm>
            <a:off x="6597476" y="3011172"/>
            <a:ext cx="919474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E7A0E50F-5399-26F8-CE12-12E0FD6C60D1}"/>
              </a:ext>
            </a:extLst>
          </p:cNvPr>
          <p:cNvSpPr txBox="1"/>
          <p:nvPr/>
        </p:nvSpPr>
        <p:spPr>
          <a:xfrm>
            <a:off x="6861597" y="3373821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ED37D8D-0D52-E6DA-1506-11A401A0FF25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8291E0B0-250E-C479-E1CE-E96A5B2046DE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32" name="TextBox 31">
                <a:extLst>
                  <a:ext uri="{FF2B5EF4-FFF2-40B4-BE49-F238E27FC236}">
                    <a16:creationId xmlns="" xmlns:a16="http://schemas.microsoft.com/office/drawing/2014/main" id="{02D30DFD-71C3-39EA-9BBC-C629C7DA382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="" xmlns:a16="http://schemas.microsoft.com/office/drawing/2014/main" id="{AC1239CF-D591-991D-26D8-978D5678AB8D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9FE2B7F0-269B-7B28-C54F-14E6AF3B16C3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95684EA8-FB6E-DE1A-6356-2A143E383B15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="" xmlns:a16="http://schemas.microsoft.com/office/drawing/2014/main" id="{92773A63-F761-E0DD-F52F-9EFEC0F7C625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="" xmlns:a16="http://schemas.microsoft.com/office/drawing/2014/main" id="{00DFE9B5-2769-F821-6976-6C765877B0C2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="" xmlns:a16="http://schemas.microsoft.com/office/drawing/2014/main" id="{21D9D420-D37F-D60B-6D6D-4B1044EE7D32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ED5BF6C3-ECD3-5E67-6F7C-1E5462DF973F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="" xmlns:a16="http://schemas.microsoft.com/office/drawing/2014/main" id="{46EBE824-43D7-75E7-9445-2EC5AE24B47D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="" xmlns:a16="http://schemas.microsoft.com/office/drawing/2014/main" id="{A7BC03A2-92A9-C5ED-0736-352C7436B1A2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="" xmlns:a16="http://schemas.microsoft.com/office/drawing/2014/main" id="{37CBA315-854B-0849-902C-F0C13EDCD0EF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="" xmlns:a16="http://schemas.microsoft.com/office/drawing/2014/main" id="{97617EDB-FDE0-C1C8-C5E7-65383D9261D8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FF88C03E-703B-4DF2-E628-7044E4136F41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="" xmlns:a16="http://schemas.microsoft.com/office/drawing/2014/main" id="{BCE1CC92-C944-4910-3C86-91E95195EDE7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="" xmlns:a16="http://schemas.microsoft.com/office/drawing/2014/main" id="{FF51A1E9-1396-B6BF-99C1-CC54A3E234F5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4" name="Right Arrow 4">
              <a:extLst>
                <a:ext uri="{FF2B5EF4-FFF2-40B4-BE49-F238E27FC236}">
                  <a16:creationId xmlns="" xmlns:a16="http://schemas.microsoft.com/office/drawing/2014/main" id="{FB32702A-6A8D-AB85-CE9C-49F93930A7A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CBF26D8E-954B-0817-0A16-A2544CEDCE3A}"/>
              </a:ext>
            </a:extLst>
          </p:cNvPr>
          <p:cNvSpPr txBox="1"/>
          <p:nvPr/>
        </p:nvSpPr>
        <p:spPr>
          <a:xfrm>
            <a:off x="4900142" y="4891625"/>
            <a:ext cx="17748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"/>
                <a:cs typeface="Times"/>
              </a:rPr>
              <a:t>* NC HV test, to be disassembled </a:t>
            </a:r>
          </a:p>
        </p:txBody>
      </p:sp>
    </p:spTree>
    <p:extLst>
      <p:ext uri="{BB962C8B-B14F-4D97-AF65-F5344CB8AC3E}">
        <p14:creationId xmlns:p14="http://schemas.microsoft.com/office/powerpoint/2010/main" val="8430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and MQXFBP2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limited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 below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current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Contrary to MQXFA, no reverse behaviour, i.e., 4.5 K performance consistent with 1.9 K (70% and 74% of short sample) – quenches in straight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was disassembled, and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longitudinally broken filaments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found in the limiting coil, in agreement with quench antenna and voltage tap locations</a:t>
            </a:r>
            <a:endParaRPr lang="fr-CH" sz="1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 prototype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9" y="1923678"/>
            <a:ext cx="371101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4714998" y="2386065"/>
            <a:ext cx="3934328" cy="205789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Broken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filaments in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108,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limiting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MQXFBP1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S.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131840" y="2067694"/>
            <a:ext cx="864096" cy="187220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9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5292080" cy="540000"/>
          </a:xfrm>
          <a:noFill/>
        </p:spPr>
        <p:txBody>
          <a:bodyPr/>
          <a:lstStyle/>
          <a:p>
            <a:pPr algn="l"/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HL-LHC project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 upgrade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LHC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 since 2000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Investment of DOE on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</a:p>
          <a:p>
            <a:pPr marL="457200" lvl="1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and on crab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cavities (LARP)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HiLumi design studies in 2012-2014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started in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2015, led by L. Rossi 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in 2026-28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aperture triplet and crab cavities are the enabling technologies</a:t>
            </a: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magnets: replacing magnets in the 160 m left and right of ATLAS and CMS with larger (double) aperture magnets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 MCHF budget (w/o personnel)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including 8 collaborations/in kind contributions</a:t>
            </a:r>
          </a:p>
          <a:p>
            <a:pPr marL="457200" lvl="1" indent="0" algn="ctr">
              <a:buNone/>
            </a:pP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www.cern.ch/hilumi/wp3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627" y="9078"/>
            <a:ext cx="4691917" cy="263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4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nominal current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A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at 4.5 K the limitation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visible,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80% of short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endParaRPr lang="fr-CH" sz="14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degradation after thermal cycles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three bullet plan was defined to address possible causes: (i) integration in LHe vessel (addressed in MQXFBP3), (ii) assembly, (iii)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 prototype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68" y="1967313"/>
            <a:ext cx="3700535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Comparison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of performance of MQXFB prototypes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490" y="2149303"/>
            <a:ext cx="3259342" cy="23621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19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65E09411-D4F2-3B78-E468-F1B935954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7E008A-A054-149F-759C-054250DB0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07E9F69-43BB-D38A-FE9A-F06B54237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451AB08-7125-FF01-5B83-9FB9965AE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="" xmlns:a16="http://schemas.microsoft.com/office/drawing/2014/main" id="{A47C4E48-040E-825A-CA62-52A725F9998A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nominal current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A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at 4.5 K the limitation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barely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visible,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82% of short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2.6 K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degradation after thermal cycles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three bullet plan was defined to address possible causes: (i) integration in LHe vessel (addressed in MQXFBP3), (ii)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(MQXFB02), (iii)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E9EEDA6-4900-DE92-9DA4-5F3EF4F37BDB}"/>
              </a:ext>
            </a:extLst>
          </p:cNvPr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MQXFB02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37206BD-DD86-B579-99D4-B97D5ADF6AA6}"/>
              </a:ext>
            </a:extLst>
          </p:cNvPr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Comparison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of performance of MQXFB prototypes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424191D-F350-EEA5-C58E-62A9FDB39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0B96D09-1C42-1C8D-885D-B6FE48669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252" y="1757667"/>
            <a:ext cx="3600000" cy="27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E193706-EBA4-8019-2F0D-E9A15D0DA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873" y="2040133"/>
            <a:ext cx="3270087" cy="245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9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077DB0E-12E3-2CE9-A034-FB685F3CB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B24CEA0-F85F-B7DC-84B3-9C8F169C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0A762D4-F167-6E4D-0965-168A9DAD9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9D82DD9-3BB7-94C9-A675-4361A055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="" xmlns:a16="http://schemas.microsoft.com/office/drawing/2014/main" id="{6D705829-2A65-33BD-9203-A72A5032B274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MQXFB03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nominal current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and showed to limitations at 4.5 K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implemented modification of coil fabrication (removal of the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binder from the outer layer, curing an oversize in the coil azimuthal length and other indicators)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US magnets did not have these indicators (neither limitations in performance, and therefore kept the binder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7987006-C1D8-E7E0-31F0-F70134D63051}"/>
              </a:ext>
            </a:extLst>
          </p:cNvPr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MQXFB03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D5F6FC8-4718-064B-4C88-88A4BEC80B07}"/>
              </a:ext>
            </a:extLst>
          </p:cNvPr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Ramp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rate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comparison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of prototypes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3A8414A-A6F9-226B-A94B-57EA8751F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4024B3C-99D7-19B4-F7E6-07E9B6D4C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245" y="1857382"/>
            <a:ext cx="3344160" cy="25081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7096E42F-6500-359C-2A44-EA49BE3E2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886" y="1743958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35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dipoles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83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long term stability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thermal cycle has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major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concern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2018-2020 of the 11 T long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short models succesfully went through endurance tests: MQXFS1, MQXFS4, MQXFS6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full-length MQXFA magnet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(without integration in the LHe vessel) succesfully went through endurance tests – no degradation observed after thermal cycles and quenches</a:t>
            </a:r>
            <a:endParaRPr lang="fr-CH" sz="1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4609975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Long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endurance test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(B.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Feher, G. Ambrosio,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735" y="2001958"/>
            <a:ext cx="3888432" cy="247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001958"/>
            <a:ext cx="3936767" cy="25945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3688" y="459077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Short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endurance test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F. Mangiarotti 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951" y="164652"/>
            <a:ext cx="1495466" cy="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9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low preload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based on Al shells aims at full preload just below nominal current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low preload has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been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tested, corresponding to preload at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nominal current: magnet was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tsill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able to operate at nominal current, but nearly 2 kA of maximum reachable current were lost</a:t>
            </a:r>
          </a:p>
          <a:p>
            <a:pPr marL="457200" lvl="1" indent="0">
              <a:buNone/>
            </a:pPr>
            <a:r>
              <a:rPr lang="fr-CH" sz="1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(S. I. Bermudez, et al., IEEE TAS 32 (2022) 4007106)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851670"/>
            <a:ext cx="4680520" cy="269055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1835696" y="4865528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Preload experiment on MQXFS6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03B9731-B971-5EED-6ADE-A5A3C51A9B6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849" y="1860054"/>
            <a:ext cx="3489305" cy="26905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24738B5-475D-666D-D97A-8D02419C0CD1}"/>
              </a:ext>
            </a:extLst>
          </p:cNvPr>
          <p:cNvSpPr txBox="1"/>
          <p:nvPr/>
        </p:nvSpPr>
        <p:spPr>
          <a:xfrm>
            <a:off x="2506266" y="4566014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Power tests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62DB228-2E30-5B93-E630-B8AE429CE2D5}"/>
              </a:ext>
            </a:extLst>
          </p:cNvPr>
          <p:cNvSpPr txBox="1"/>
          <p:nvPr/>
        </p:nvSpPr>
        <p:spPr>
          <a:xfrm>
            <a:off x="6193715" y="4539681"/>
            <a:ext cx="22084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Coil unloading during powering</a:t>
            </a:r>
          </a:p>
        </p:txBody>
      </p:sp>
    </p:spTree>
    <p:extLst>
      <p:ext uri="{BB962C8B-B14F-4D97-AF65-F5344CB8AC3E}">
        <p14:creationId xmlns:p14="http://schemas.microsoft.com/office/powerpoint/2010/main" val="1385592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high preload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 to what done in TQ magnet, higher preload were explored (up to 200 MPa)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is ongoing, at 200 MPa nominal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is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reachable,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signs of performance degradation in the range above 90% of short sample limit – we are now going back to 120 MPa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88646" y="4704534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Preload experiment on MQXFS6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5F36592D-D362-4ABA-D882-4ACE2D6CF033}"/>
              </a:ext>
            </a:extLst>
          </p:cNvPr>
          <p:cNvCxnSpPr/>
          <p:nvPr/>
        </p:nvCxnSpPr>
        <p:spPr>
          <a:xfrm flipH="1">
            <a:off x="8282156" y="2535746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0" y="1406177"/>
            <a:ext cx="9144000" cy="3325813"/>
            <a:chOff x="0" y="1347614"/>
            <a:chExt cx="9144000" cy="3325813"/>
          </a:xfrm>
        </p:grpSpPr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0DC32CE0-16A5-6352-3F00-94D6AE697F20}"/>
                </a:ext>
              </a:extLst>
            </p:cNvPr>
            <p:cNvGrpSpPr/>
            <p:nvPr/>
          </p:nvGrpSpPr>
          <p:grpSpPr>
            <a:xfrm>
              <a:off x="0" y="1347614"/>
              <a:ext cx="9144000" cy="3325813"/>
              <a:chOff x="0" y="1378721"/>
              <a:chExt cx="9144000" cy="3325813"/>
            </a:xfrm>
          </p:grpSpPr>
          <p:pic>
            <p:nvPicPr>
              <p:cNvPr id="3074" name="Picture 2" descr="Aperçu de l’image">
                <a:extLst>
                  <a:ext uri="{FF2B5EF4-FFF2-40B4-BE49-F238E27FC236}">
                    <a16:creationId xmlns="" xmlns:a16="http://schemas.microsoft.com/office/drawing/2014/main" id="{B4B1F561-D63E-3875-5076-FC32D7485E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378721"/>
                <a:ext cx="9144000" cy="33258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BAC0AD72-F927-4070-525A-A10B4C82176D}"/>
                  </a:ext>
                </a:extLst>
              </p:cNvPr>
              <p:cNvSpPr txBox="1"/>
              <p:nvPr/>
            </p:nvSpPr>
            <p:spPr>
              <a:xfrm>
                <a:off x="1619672" y="3219822"/>
                <a:ext cx="1008112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96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45D0EC0B-0347-8E7A-969A-6A215A5AFBEE}"/>
                  </a:ext>
                </a:extLst>
              </p:cNvPr>
              <p:cNvSpPr txBox="1"/>
              <p:nvPr/>
            </p:nvSpPr>
            <p:spPr>
              <a:xfrm>
                <a:off x="2915816" y="3218036"/>
                <a:ext cx="1656184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117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5D05F1AC-A2FF-B4AD-E539-6C76E527BB55}"/>
                  </a:ext>
                </a:extLst>
              </p:cNvPr>
              <p:cNvSpPr txBox="1"/>
              <p:nvPr/>
            </p:nvSpPr>
            <p:spPr>
              <a:xfrm rot="16200000">
                <a:off x="4402093" y="3587980"/>
                <a:ext cx="756537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129 MPa</a:t>
                </a:r>
                <a:endParaRPr lang="en-GB" sz="11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CC04EF77-5D77-5826-F3D8-3C70F95B4CCF}"/>
                  </a:ext>
                </a:extLst>
              </p:cNvPr>
              <p:cNvSpPr txBox="1"/>
              <p:nvPr/>
            </p:nvSpPr>
            <p:spPr>
              <a:xfrm rot="16200000">
                <a:off x="4708300" y="3575964"/>
                <a:ext cx="756537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148 MPa</a:t>
                </a:r>
                <a:endParaRPr lang="en-GB" sz="11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F7174E2F-ACEF-6E10-BDCD-392F8AA5D972}"/>
                  </a:ext>
                </a:extLst>
              </p:cNvPr>
              <p:cNvSpPr txBox="1"/>
              <p:nvPr/>
            </p:nvSpPr>
            <p:spPr>
              <a:xfrm>
                <a:off x="5528638" y="3143834"/>
                <a:ext cx="10872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171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D929D464-2AC3-6102-0BE6-ABC0951561AD}"/>
                  </a:ext>
                </a:extLst>
              </p:cNvPr>
              <p:cNvSpPr txBox="1"/>
              <p:nvPr/>
            </p:nvSpPr>
            <p:spPr>
              <a:xfrm>
                <a:off x="6994688" y="3111568"/>
                <a:ext cx="10872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190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="" xmlns:a16="http://schemas.microsoft.com/office/drawing/2014/main" id="{C2D7A005-5E3A-BE73-FE0C-AD5A0C04AD08}"/>
                </a:ext>
              </a:extLst>
            </p:cNvPr>
            <p:cNvCxnSpPr/>
            <p:nvPr/>
          </p:nvCxnSpPr>
          <p:spPr>
            <a:xfrm flipH="1">
              <a:off x="8316416" y="2993746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3A6CB8DD-1962-1289-5928-E228A0D8D2FB}"/>
                </a:ext>
              </a:extLst>
            </p:cNvPr>
            <p:cNvSpPr txBox="1"/>
            <p:nvPr/>
          </p:nvSpPr>
          <p:spPr>
            <a:xfrm>
              <a:off x="8282156" y="3038855"/>
              <a:ext cx="809288" cy="738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7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80%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s.s.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at 1.9 K</a:t>
              </a:r>
              <a:endParaRPr lang="en-GB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643B9F64-9FB7-817B-78CD-866D3586A3F6}"/>
                </a:ext>
              </a:extLst>
            </p:cNvPr>
            <p:cNvSpPr txBox="1"/>
            <p:nvPr/>
          </p:nvSpPr>
          <p:spPr>
            <a:xfrm>
              <a:off x="8237512" y="1976522"/>
              <a:ext cx="80928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90%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s.s.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at 1.9 K</a:t>
              </a:r>
              <a:endParaRPr lang="en-GB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C2D7A005-5E3A-BE73-FE0C-AD5A0C04AD08}"/>
              </a:ext>
            </a:extLst>
          </p:cNvPr>
          <p:cNvCxnSpPr/>
          <p:nvPr/>
        </p:nvCxnSpPr>
        <p:spPr>
          <a:xfrm flipH="1">
            <a:off x="8282156" y="2499742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69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training: a red haring ?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communuty, a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lot of emphasis has been put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of Nb</a:t>
            </a:r>
            <a:r>
              <a:rPr lang="fr-CH" sz="1800" baseline="-25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statement: «Training in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 is slow, and this is not acceptable for a machine made of 4000 magnets as FCC-hh »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mainly comes from the experience on LHC, were operation at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6.8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(83.5% of short sample) requires about 600 retraining quenches </a:t>
            </a: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shows a long virgin training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especially above 80% of short sample – more significant than Nb-Ti LHC dipoles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other hand,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after thermal cycle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 absent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MQXF up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nominal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(but this is 77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short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– not directly comparable to LHC dipoles)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should not forget that there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types of training: virgin training and training after thermal cycle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Virgin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is part of magnet construction and test: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though one trains in the test station for two weeks, the magnet construction takes one year … so virgin training is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probably not a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gathering a lot of statistics, and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MQXF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will be able to better assess the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relevance of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Nb</a:t>
            </a:r>
            <a:r>
              <a:rPr lang="fr-CH" sz="1800" baseline="-25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5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TQ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is open gap, i.e. there are no stoppers preventing the force from the Al shell to go on the coils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has the advantage of simplicity, as the cool-down effect is not related to tolerances of the stoppers and is fully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reproducible …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and having measurements of strain at cryogenic temperature in absolute is very tricky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MQXF,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features were introduced (alignment keys)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iterations the interference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alignement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and collars has been removed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with this lack of interference, field quality is very good: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corresponds to a coil positioning of 20 </a:t>
            </a:r>
            <a:r>
              <a:rPr lang="fr-CH" sz="1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structures can do the same work …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for MQXF we decided to reuse all concepts validated in LARP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was a risk minimization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94" y="2740969"/>
            <a:ext cx="2517587" cy="2026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379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observables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wide range of assembly parameters for preload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the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 exact » state of stress in the coil is an ill defined quantity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coil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composite structure and it cannot be measured directly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not a surprise that experiments on different settings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vary up to a factor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(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degradation is in the 100-200 MPa range)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is how much degradation we can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 ?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at 80%, we can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survive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of degradation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but should be stable in time ! Tricky point</a:t>
            </a:r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fundamental point is to have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reliable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observables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size, shimming size and keys size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Strain gauges in the coil and in the shell, used </a:t>
            </a:r>
          </a:p>
          <a:p>
            <a:pPr marL="457200" lvl="1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room temperature during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the coil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unloading during powering is an essential </a:t>
            </a:r>
            <a:endParaRPr lang="fr-CH" sz="16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ool to validate the control of the mechanical aspects</a:t>
            </a:r>
            <a:endParaRPr lang="fr-CH" sz="16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78" y="2067694"/>
            <a:ext cx="2801031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841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WP3 </a:t>
            </a:r>
            <a:r>
              <a:rPr lang="fr-CH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contributors</a:t>
            </a: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(from East to West)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KEK: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T. Nakamoto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Sugano, K. Suzuki, N. Kimura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IHEP: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Q. Xu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Y. Wang, D. Ni, W. Wu, L. Li, Q. Peng,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FREIA: K. Pepitone, R. Ruber,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INFN-LASA: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M. Statera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Sorbi,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Prioli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Mariotto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INFN-Genova: P. Fabbricatore,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Farinon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Caiffi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Bersani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Cereseto,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Izquierdo Bermudez, E. </a:t>
            </a:r>
            <a:r>
              <a:rPr lang="fr-CH" sz="1400" dirty="0" err="1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Gautheron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Kirby, A. Foussat, J. Carlos Perez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Rodriguez Mateos, N- Lusa, E.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Ravaioli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Bednarek,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Mangiarotti, M. Bajko, L. Bottura,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Devred, H. Felice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 .Willering,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Duda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Prin,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Milanese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Takala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Principe, A. Ballarino, D. Tommasini, B. Bordini,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Fleiter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V. Parma, F. Savary,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Duarte Ramos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Y. Leclercq,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Struik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L. Fiscarelli, S. Russenschuck, C.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Petrone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de Rijk, L. Rossi, P. Fessia,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Riebe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Garcia Gavela, G. Vandoni, L.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Quain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Solis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Dallocchio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D.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Perini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Moyret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Bulat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Guinchard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team,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CEA: H. Felice, D. Simon, et al.,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CIEMAT: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 Toral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C. Martins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Garcia Matos,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Ambrosio, S. Feher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Carcagno, G. Apollinari,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Joshi, K.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Amm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Nobrega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Schmalzle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Anarella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Vouris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Chlachidze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Stoynev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Bossert,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Ferracin, D. Cheng, S. Prestemon, G. L.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Sabbi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L. Cooley, V. Lombardo  et al.,</a:t>
            </a:r>
          </a:p>
          <a:p>
            <a:pPr marL="0" indent="0" algn="r">
              <a:buNone/>
            </a:pP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red: management at CERN and in collaborations   </a:t>
            </a:r>
            <a:endParaRPr lang="fr-CH" sz="105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36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5CE1119-856A-6CA6-9C32-57A99C5C6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E0B8C4-FE61-C823-E853-50047EA78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Targets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FCC-</a:t>
            </a:r>
            <a:r>
              <a:rPr lang="en-GB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en-GB" sz="2800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2C2C2FC-6CB5-F2E2-FFF8-0470B532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B398DA5-BBB5-767C-B325-B4ECCB7D1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="" xmlns:a16="http://schemas.microsoft.com/office/drawing/2014/main" id="{F0E3590D-55DF-075D-9F60-CE795D936AB4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HL-LHC experience, one can set the targets for FCC-hh dipole 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needed to clarify the ambiguities between 16 T, 14+ T, margins, requirements, etc</a:t>
            </a:r>
          </a:p>
          <a:p>
            <a:pPr marL="342900" lvl="1" indent="-342900"/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set 14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operational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80% on the loadline (20% margin)</a:t>
            </a:r>
          </a:p>
          <a:p>
            <a:pPr marL="742950" lvl="2" indent="-342900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gives 5 K temperature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margin, and according to HL-LHC experience should guarantee the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operating 14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also at 4.5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(proving tht half of the theoretical temperature margin is there)</a:t>
            </a:r>
          </a:p>
          <a:p>
            <a:pPr marL="742950" lvl="2" indent="-342900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K is an interesting option for energy saving – it implies having most of the correctors and other main magnets in Nb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(with Nb-Ti at 4.5 K you lose a lot)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14 T dipole with the FCC 91 km tunnel can give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TeV c.o.m. collision energy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short model magnets,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should prove more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scaling in length one should have consistent margins in the design!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Targets for short models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 first target, 85%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short sample at 4.5 and at 1.9 K</a:t>
            </a:r>
          </a:p>
          <a:p>
            <a:pPr lvl="1"/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means able to reach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at 1.9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proves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margin in the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13%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forces and stresses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second target, for a second phase, to reach 90%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F975BBA-2B62-BD93-27B0-FDC7237C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026" name="Picture 2" descr="Presented by L. Bottura CERN TE-HDO">
            <a:extLst>
              <a:ext uri="{FF2B5EF4-FFF2-40B4-BE49-F238E27FC236}">
                <a16:creationId xmlns="" xmlns:a16="http://schemas.microsoft.com/office/drawing/2014/main" id="{FB266346-51C2-2196-94B2-388ED6FAF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883" y="3147814"/>
            <a:ext cx="19431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455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 status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E. Todesco for WP3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90E2B7-BC34-45B1-86D9-397CE419799B}"/>
              </a:ext>
            </a:extLst>
          </p:cNvPr>
          <p:cNvSpPr txBox="1"/>
          <p:nvPr/>
        </p:nvSpPr>
        <p:spPr>
          <a:xfrm rot="16200000">
            <a:off x="-506261" y="505723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GB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3449" y="3667838"/>
            <a:ext cx="78037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dirty="0">
                <a:latin typeface="Times"/>
                <a:cs typeface="Times"/>
              </a:rPr>
              <a:t>E. Todesco, H. Allain, G. Ambrosio, G. Arduini, F. Cerutti, R. De Maria, L. Esposito, S. Fartoukh, P. Ferracin, H. Felice, R. Gupta, R. Kersevan, N. Mokhov, T. Nakamoto, I. Rakno, J. M. Rifflet, L. Rossi, G. L. Sabbi, M. Segreti, F. Toral, Q. Xu, P. Wanderer, and R. van Weelderen: </a:t>
            </a:r>
            <a:r>
              <a:rPr lang="en-US" sz="1100" dirty="0">
                <a:latin typeface="Times"/>
                <a:cs typeface="Times"/>
              </a:rPr>
              <a:t>"A first baseline for the magnets in the high luminosity LHC insertion regions" </a:t>
            </a:r>
            <a:r>
              <a:rPr lang="en-US" sz="1100" i="1" dirty="0">
                <a:latin typeface="Times"/>
                <a:cs typeface="Times"/>
              </a:rPr>
              <a:t>IEEE Trans. Appl. </a:t>
            </a:r>
            <a:r>
              <a:rPr lang="en-US" sz="1100" i="1" dirty="0" err="1">
                <a:latin typeface="Times"/>
                <a:cs typeface="Times"/>
              </a:rPr>
              <a:t>Supercond</a:t>
            </a:r>
            <a:r>
              <a:rPr lang="en-US" sz="1100" i="1" dirty="0">
                <a:latin typeface="Times"/>
                <a:cs typeface="Times"/>
              </a:rPr>
              <a:t>.</a:t>
            </a:r>
            <a:r>
              <a:rPr lang="en-US" sz="1100" dirty="0">
                <a:latin typeface="Times"/>
                <a:cs typeface="Times"/>
              </a:rPr>
              <a:t> </a:t>
            </a:r>
            <a:r>
              <a:rPr lang="en-US" sz="1100" b="1" dirty="0">
                <a:latin typeface="Times"/>
                <a:cs typeface="Times"/>
              </a:rPr>
              <a:t>24</a:t>
            </a:r>
            <a:r>
              <a:rPr lang="en-US" sz="1100" dirty="0">
                <a:latin typeface="Times"/>
                <a:cs typeface="Times"/>
              </a:rPr>
              <a:t> (2014) 4003305 (presented in ASC 2013, published on 2014)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7144" y="643221"/>
            <a:ext cx="780376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>
                <a:latin typeface="Times"/>
                <a:cs typeface="Times"/>
              </a:rPr>
              <a:t>In summer 2013 we defined the HL-LHC baseline, based on preparatory work by LARP, S-LHC, Phase-I and Phase-II upgrade, HL-LHC design study</a:t>
            </a:r>
            <a:endParaRPr lang="en-US" sz="1600" dirty="0">
              <a:latin typeface="Times"/>
              <a:cs typeface="Time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39738C7-7FA7-0429-DB8C-B90958B72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408148"/>
            <a:ext cx="7014650" cy="214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284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 years later …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E. Todesco for WP3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90E2B7-BC34-45B1-86D9-397CE419799B}"/>
              </a:ext>
            </a:extLst>
          </p:cNvPr>
          <p:cNvSpPr txBox="1"/>
          <p:nvPr/>
        </p:nvSpPr>
        <p:spPr>
          <a:xfrm rot="16200000">
            <a:off x="-506261" y="505723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GB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 descr="Aperçu de l’image">
            <a:extLst>
              <a:ext uri="{FF2B5EF4-FFF2-40B4-BE49-F238E27FC236}">
                <a16:creationId xmlns="" xmlns:a16="http://schemas.microsoft.com/office/drawing/2014/main" id="{CF57805C-79E2-5E70-43EA-59CE9268D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6" y="797429"/>
            <a:ext cx="3767108" cy="211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perçu de l’image">
            <a:extLst>
              <a:ext uri="{FF2B5EF4-FFF2-40B4-BE49-F238E27FC236}">
                <a16:creationId xmlns="" xmlns:a16="http://schemas.microsoft.com/office/drawing/2014/main" id="{E6CC8C22-30B9-FFC6-4E02-AD6938843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81" y="1217283"/>
            <a:ext cx="3675900" cy="20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E6DB81B7-BC7C-C34B-7BAC-33DE0404F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983" y="1696957"/>
            <a:ext cx="3039370" cy="227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perçu de l’image">
            <a:extLst>
              <a:ext uri="{FF2B5EF4-FFF2-40B4-BE49-F238E27FC236}">
                <a16:creationId xmlns="" xmlns:a16="http://schemas.microsoft.com/office/drawing/2014/main" id="{54B391BE-2D3F-30CD-823D-C4B0169D2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682" y="2111949"/>
            <a:ext cx="3039371" cy="227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070CCB74-CBED-0B50-5E6E-57B0F0D70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088" y="2534701"/>
            <a:ext cx="3102455" cy="232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8064" y="700386"/>
            <a:ext cx="3881722" cy="118648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C68CE94B-96D1-A2A0-6C58-C2AD9144E127}"/>
              </a:ext>
            </a:extLst>
          </p:cNvPr>
          <p:cNvCxnSpPr>
            <a:cxnSpLocks/>
          </p:cNvCxnSpPr>
          <p:nvPr/>
        </p:nvCxnSpPr>
        <p:spPr>
          <a:xfrm flipV="1">
            <a:off x="3821404" y="1364116"/>
            <a:ext cx="2118748" cy="25166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E454D7C6-52CC-59EC-904D-95C6E3116D84}"/>
              </a:ext>
            </a:extLst>
          </p:cNvPr>
          <p:cNvCxnSpPr>
            <a:cxnSpLocks/>
          </p:cNvCxnSpPr>
          <p:nvPr/>
        </p:nvCxnSpPr>
        <p:spPr>
          <a:xfrm flipV="1">
            <a:off x="4616870" y="1323575"/>
            <a:ext cx="1117596" cy="29220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5A4CD9FC-FE32-EE64-F354-F22ED0E205AB}"/>
              </a:ext>
            </a:extLst>
          </p:cNvPr>
          <p:cNvCxnSpPr>
            <a:cxnSpLocks/>
          </p:cNvCxnSpPr>
          <p:nvPr/>
        </p:nvCxnSpPr>
        <p:spPr>
          <a:xfrm flipV="1">
            <a:off x="5966474" y="1338730"/>
            <a:ext cx="437038" cy="77321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E982F121-D7C6-4BA9-BB2D-6965B5F5E459}"/>
              </a:ext>
            </a:extLst>
          </p:cNvPr>
          <p:cNvCxnSpPr>
            <a:cxnSpLocks/>
          </p:cNvCxnSpPr>
          <p:nvPr/>
        </p:nvCxnSpPr>
        <p:spPr>
          <a:xfrm flipV="1">
            <a:off x="6679954" y="1388641"/>
            <a:ext cx="0" cy="114606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4">
            <a:extLst>
              <a:ext uri="{FF2B5EF4-FFF2-40B4-BE49-F238E27FC236}">
                <a16:creationId xmlns="" xmlns:a16="http://schemas.microsoft.com/office/drawing/2014/main" id="{EA80A130-509D-59EF-079B-58F6AECA4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574" y="3101340"/>
            <a:ext cx="2678878" cy="201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9E6AD17D-2D7B-E66F-704F-565271AC89F3}"/>
              </a:ext>
            </a:extLst>
          </p:cNvPr>
          <p:cNvCxnSpPr>
            <a:cxnSpLocks/>
          </p:cNvCxnSpPr>
          <p:nvPr/>
        </p:nvCxnSpPr>
        <p:spPr>
          <a:xfrm flipH="1" flipV="1">
            <a:off x="8100392" y="1388641"/>
            <a:ext cx="367148" cy="171269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E6B22CE7-816F-2FF2-318C-781FB0A36F3B}"/>
              </a:ext>
            </a:extLst>
          </p:cNvPr>
          <p:cNvCxnSpPr>
            <a:cxnSpLocks/>
          </p:cNvCxnSpPr>
          <p:nvPr/>
        </p:nvCxnSpPr>
        <p:spPr>
          <a:xfrm flipV="1">
            <a:off x="5164277" y="1338730"/>
            <a:ext cx="1052317" cy="77321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65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 for HL-LHC had an very fast development timeline: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years from aperture and cable selection (2013) to installation (2028), for a new technology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was possible thanks to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synergy between AUP and CERN, building the same magnet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Reusing all concepts developed by LARP in 2003-2013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 is proving the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technology for 7-m-long accelerator magnets operating at 11.3 T peak field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and field quality (not discussed here)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margin in mechanics proved for short models (up to 13 T)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temperature margin proved in long magnets (up to 2.6 K out of 5 K)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 and long term stability</a:t>
            </a:r>
          </a:p>
          <a:p>
            <a:pPr lvl="1"/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2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in length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7 m is a fundamental new contribution of HL-LHC to the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technology for accelerators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could have b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een seen as a daring decision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2013 is shown today to be an investement for CERN long term activities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in length has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been non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trivial on both sides of the ocean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first two prototypes failed to reach performance both in the US and at CERN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Proved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2019 for US 4-m-long magnets, after two prototypes failing to reach performance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Proved in 2023 for CERN 7-m-long magnets, after four magnets, two of which compatible with operation but still showing limitations</a:t>
            </a: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short model program is an ideal testbed for R&amp;D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 to High Field Magnet program, in particular for the relation between preload and performance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wide ranges – preload matters, but well above operational levels – Nb3Sn degradation starts to be visible at 200 MPa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experience can set targets for the FCC-hh 14 T dipole performance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5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the triplet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quadrupoles: US manufactures 20, 4.2-m-long MQXFA (Q1/Q3)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manufactures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-m-long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Q2a and Q2b)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Longest </a:t>
            </a:r>
            <a:r>
              <a:rPr lang="fr-CH" sz="16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600" baseline="-250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accelerator magnet so far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(4.2 m for Q1/3, 7.2 m for Q2)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record was 4-m-long LQ done by LARP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Al rings structure and b&amp;k for magnets to be installed</a:t>
            </a:r>
          </a:p>
          <a:p>
            <a:pPr marL="457200" lvl="1" indent="0">
              <a:buNone/>
            </a:pP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S. </a:t>
            </a:r>
            <a:r>
              <a:rPr lang="fr-CH" sz="1200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Caspi</a:t>
            </a:r>
            <a:r>
              <a:rPr lang="fr-CH" sz="12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11 (2001)</a:t>
            </a:r>
          </a:p>
          <a:p>
            <a:pPr lvl="1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use of CLIQ as protection system  </a:t>
            </a:r>
            <a:r>
              <a:rPr lang="fr-CH" sz="12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Ravaioli, Kirby, et al IEEE TAS </a:t>
            </a:r>
            <a:r>
              <a:rPr lang="fr-CH" sz="1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fr-CH" sz="12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(2014</a:t>
            </a:r>
            <a:r>
              <a:rPr lang="fr-CH" sz="12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12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9181"/>
            <a:ext cx="6696744" cy="2046929"/>
          </a:xfrm>
          <a:prstGeom prst="rect">
            <a:avLst/>
          </a:prstGeom>
        </p:spPr>
      </p:pic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568" y="3009123"/>
            <a:ext cx="2088232" cy="17059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>
            <a:off x="1691680" y="915566"/>
            <a:ext cx="504056" cy="10081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231739" y="912562"/>
            <a:ext cx="699401" cy="10081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87824" y="915566"/>
            <a:ext cx="504056" cy="10081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04247" y="4715109"/>
            <a:ext cx="25683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MQXF cross-section </a:t>
            </a:r>
          </a:p>
          <a:p>
            <a:pPr algn="ctr"/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G. Ambrosio,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610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dipoles for FCC-hh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23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design in a nutshell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4263797" cy="43204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aperture: 150 mm diameter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(at 7 TeV)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132 T/m gradient, 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 A/mm</a:t>
            </a:r>
            <a:r>
              <a:rPr lang="fr-CH" sz="1600" baseline="30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</a:t>
            </a:r>
          </a:p>
          <a:p>
            <a:pPr lvl="1"/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11.3 T peak field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coil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K of temperature margin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LHC triplet has ≈2 K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 MPa of accumulation of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midplane due to e.m. forces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Operates at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77% on the loadline 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LHC triplet is at 82%-78%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Conductor: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strand cable, 0.85 mm strand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fr-CH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14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strand RRP, 1280 A/mm</a:t>
            </a:r>
            <a:r>
              <a:rPr lang="fr-CH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15 T, 4.22 K (10% more systematically achieved)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of more than 3000 km of 0.85 mm diameter strand, with UL of 500 and 800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pic>
        <p:nvPicPr>
          <p:cNvPr id="7" name="Picture 6" descr="MQX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165" y="1035237"/>
            <a:ext cx="4471735" cy="358485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364088" y="4659322"/>
            <a:ext cx="3200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/>
                <a:cs typeface="Times"/>
              </a:rPr>
              <a:t>MQXF cross-section </a:t>
            </a:r>
          </a:p>
          <a:p>
            <a:pPr algn="ctr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G. Ambrosio, et al.)</a:t>
            </a:r>
            <a:r>
              <a:rPr lang="en-US" sz="1200" dirty="0">
                <a:latin typeface="Times"/>
                <a:cs typeface="Time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830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design in a nutshell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5847973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is the third generation of LHC IR quadrupoles of LARP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target was 200 T/m in 90 mm aperture (TQ), 2003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versions: TQS based on Al shell, and TQC, based on collars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in 2007 target moved to 170 T/m in 120 mm aperture (HQ), including also alignment features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Al shell structure, considered to be more efffective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models built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in 2013 final aperture of 150 mm was selected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increase was associated to larger coil width and lower operational current densities</a:t>
            </a:r>
          </a:p>
          <a:p>
            <a:pPr lvl="1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TQ was not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compatible with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contraints</a:t>
            </a:r>
            <a:endParaRPr lang="fr-CH" sz="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279" y="3060827"/>
            <a:ext cx="2110319" cy="170643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553174"/>
              </p:ext>
            </p:extLst>
          </p:nvPr>
        </p:nvGraphicFramePr>
        <p:xfrm>
          <a:off x="4832350" y="4159250"/>
          <a:ext cx="1624013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4" imgW="825500" imgH="393700" progId="Equation.3">
                  <p:embed/>
                </p:oleObj>
              </mc:Choice>
              <mc:Fallback>
                <p:oleObj name="Equation" r:id="rId4" imgW="825500" imgH="393700" progId="Equation.3">
                  <p:embed/>
                  <p:pic>
                    <p:nvPicPr>
                      <p:cNvPr id="9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2350" y="4159250"/>
                        <a:ext cx="1624013" cy="769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4248" y="9078"/>
            <a:ext cx="1409700" cy="140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2386" y="1439444"/>
            <a:ext cx="1498600" cy="15494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32462"/>
              </p:ext>
            </p:extLst>
          </p:nvPr>
        </p:nvGraphicFramePr>
        <p:xfrm>
          <a:off x="979766" y="3578587"/>
          <a:ext cx="3628628" cy="1369060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03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"/>
                        <a:cs typeface="Times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MQXF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HQ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TQ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Gradient (T/m)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132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170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Peak field (T)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11.4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10.0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33146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Coil width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29.5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18.6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Aperture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90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Overall j (A/mm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462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593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739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Stress at r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MPa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91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84368" y="549078"/>
            <a:ext cx="1456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TQS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90986" y="1995686"/>
            <a:ext cx="1038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HQ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04275" y="471681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MQXF</a:t>
            </a:r>
          </a:p>
        </p:txBody>
      </p:sp>
    </p:spTree>
    <p:extLst>
      <p:ext uri="{BB962C8B-B14F-4D97-AF65-F5344CB8AC3E}">
        <p14:creationId xmlns:p14="http://schemas.microsoft.com/office/powerpoint/2010/main" val="378163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rgbClr val="7F7F7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dipoles for FCC-hh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1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848371D-47B2-3923-7E8C-E23CA40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>
            <a:extLst>
              <a:ext uri="{FF2B5EF4-FFF2-40B4-BE49-F238E27FC236}">
                <a16:creationId xmlns="" xmlns:a16="http://schemas.microsoft.com/office/drawing/2014/main" id="{0AC533DA-DF9E-80DE-6262-B2C6E57EFE71}"/>
              </a:ext>
            </a:extLst>
          </p:cNvPr>
          <p:cNvCxnSpPr>
            <a:cxnSpLocks/>
          </p:cNvCxnSpPr>
          <p:nvPr/>
        </p:nvCxnSpPr>
        <p:spPr>
          <a:xfrm flipV="1">
            <a:off x="6004362" y="3469092"/>
            <a:ext cx="0" cy="75414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9B688F-BA1D-A510-7D5C-8839F05B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7380312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synoptic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F03D10E-002B-08BB-0828-B3F7257BF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5647DF9-26B0-CE78-7494-94B67322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="" xmlns:a16="http://schemas.microsoft.com/office/drawing/2014/main" id="{139CD01B-42D9-3E86-A50B-CA9D3B240731}"/>
              </a:ext>
            </a:extLst>
          </p:cNvPr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short models built, </a:t>
            </a:r>
            <a:r>
              <a:rPr lang="fr-CH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conform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5DD9699-B7B6-0F70-276F-B1974FA23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19" y="1886269"/>
            <a:ext cx="841184" cy="82725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B1818C2A-408A-D29C-BB89-77EC306B1CF4}"/>
              </a:ext>
            </a:extLst>
          </p:cNvPr>
          <p:cNvCxnSpPr/>
          <p:nvPr/>
        </p:nvCxnSpPr>
        <p:spPr>
          <a:xfrm flipV="1">
            <a:off x="448863" y="1270911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6269923-36B9-A5F5-D33D-BDBD8AF7258B}"/>
              </a:ext>
            </a:extLst>
          </p:cNvPr>
          <p:cNvSpPr txBox="1"/>
          <p:nvPr/>
        </p:nvSpPr>
        <p:spPr>
          <a:xfrm rot="16200000">
            <a:off x="-765213" y="2448811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49F18316-952A-2AF5-C311-2ED96BE881B0}"/>
              </a:ext>
            </a:extLst>
          </p:cNvPr>
          <p:cNvCxnSpPr/>
          <p:nvPr/>
        </p:nvCxnSpPr>
        <p:spPr>
          <a:xfrm flipV="1">
            <a:off x="2052938" y="1049737"/>
            <a:ext cx="0" cy="317819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B0828F7-6768-7A6E-676F-284791A49E3B}"/>
              </a:ext>
            </a:extLst>
          </p:cNvPr>
          <p:cNvSpPr txBox="1"/>
          <p:nvPr/>
        </p:nvSpPr>
        <p:spPr>
          <a:xfrm>
            <a:off x="2058865" y="1059156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MQXFS1: ≥12.9 T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0ECD4B25-A63E-B726-3E96-B992C6F5FE68}"/>
              </a:ext>
            </a:extLst>
          </p:cNvPr>
          <p:cNvCxnSpPr/>
          <p:nvPr/>
        </p:nvCxnSpPr>
        <p:spPr>
          <a:xfrm flipV="1">
            <a:off x="2278094" y="1481786"/>
            <a:ext cx="0" cy="274614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3E379A78-17C4-FF6A-45A0-66C8A9DDCBFF}"/>
              </a:ext>
            </a:extLst>
          </p:cNvPr>
          <p:cNvSpPr txBox="1"/>
          <p:nvPr/>
        </p:nvSpPr>
        <p:spPr>
          <a:xfrm>
            <a:off x="2276492" y="1488391"/>
            <a:ext cx="1591974" cy="30777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Times"/>
                <a:cs typeface="Times"/>
              </a:rPr>
              <a:t>MQXFS3: ~10.6 T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FF3986D0-C453-AB25-40E4-606357A32E70}"/>
              </a:ext>
            </a:extLst>
          </p:cNvPr>
          <p:cNvCxnSpPr/>
          <p:nvPr/>
        </p:nvCxnSpPr>
        <p:spPr>
          <a:xfrm flipV="1">
            <a:off x="2699792" y="1910765"/>
            <a:ext cx="10335" cy="231716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779DC262-0AF9-2373-A529-C8584B606EE4}"/>
              </a:ext>
            </a:extLst>
          </p:cNvPr>
          <p:cNvSpPr txBox="1"/>
          <p:nvPr/>
        </p:nvSpPr>
        <p:spPr>
          <a:xfrm>
            <a:off x="2710127" y="1910765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MQXFS5: ≥12.7 T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="" xmlns:a16="http://schemas.microsoft.com/office/drawing/2014/main" id="{D69C3A70-B273-C1FB-6432-664997EC07DA}"/>
              </a:ext>
            </a:extLst>
          </p:cNvPr>
          <p:cNvCxnSpPr>
            <a:cxnSpLocks/>
          </p:cNvCxnSpPr>
          <p:nvPr/>
        </p:nvCxnSpPr>
        <p:spPr>
          <a:xfrm flipV="1">
            <a:off x="3343311" y="2327774"/>
            <a:ext cx="25277" cy="1900160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69A3A9FE-A840-FC3C-4921-F6D85243C8DE}"/>
              </a:ext>
            </a:extLst>
          </p:cNvPr>
          <p:cNvSpPr txBox="1"/>
          <p:nvPr/>
        </p:nvSpPr>
        <p:spPr>
          <a:xfrm>
            <a:off x="3382530" y="2332222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MQXFS4: ≥13.1 T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="" xmlns:a16="http://schemas.microsoft.com/office/drawing/2014/main" id="{F7E4F928-FE3E-D175-D556-721B26202605}"/>
              </a:ext>
            </a:extLst>
          </p:cNvPr>
          <p:cNvCxnSpPr>
            <a:cxnSpLocks/>
          </p:cNvCxnSpPr>
          <p:nvPr/>
        </p:nvCxnSpPr>
        <p:spPr>
          <a:xfrm flipV="1">
            <a:off x="3779912" y="2713521"/>
            <a:ext cx="0" cy="151114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2BDF92DF-C611-970E-7367-2C9C484003E9}"/>
              </a:ext>
            </a:extLst>
          </p:cNvPr>
          <p:cNvSpPr txBox="1"/>
          <p:nvPr/>
        </p:nvSpPr>
        <p:spPr>
          <a:xfrm>
            <a:off x="3798981" y="2704748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MQXFS6: ≥13.4 T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="" xmlns:a16="http://schemas.microsoft.com/office/drawing/2014/main" id="{F4681DED-8A91-2512-F241-78098CB60503}"/>
              </a:ext>
            </a:extLst>
          </p:cNvPr>
          <p:cNvCxnSpPr>
            <a:cxnSpLocks/>
          </p:cNvCxnSpPr>
          <p:nvPr/>
        </p:nvCxnSpPr>
        <p:spPr>
          <a:xfrm flipV="1">
            <a:off x="4860032" y="3063067"/>
            <a:ext cx="0" cy="118435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1FB72989-09C1-7F87-4F44-A835F5DB9B9A}"/>
              </a:ext>
            </a:extLst>
          </p:cNvPr>
          <p:cNvSpPr txBox="1"/>
          <p:nvPr/>
        </p:nvSpPr>
        <p:spPr>
          <a:xfrm>
            <a:off x="4875604" y="3063067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MQXFS7: ≥13.2 T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64FC4A75-2279-E235-C4EC-5EA372E1C5CB}"/>
              </a:ext>
            </a:extLst>
          </p:cNvPr>
          <p:cNvSpPr txBox="1"/>
          <p:nvPr/>
        </p:nvSpPr>
        <p:spPr>
          <a:xfrm>
            <a:off x="1824527" y="4538844"/>
            <a:ext cx="699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+3</a:t>
            </a:r>
          </a:p>
        </p:txBody>
      </p:sp>
      <p:pic>
        <p:nvPicPr>
          <p:cNvPr id="1026" name="Picture 2" descr="151013_final_asssembly.jpg">
            <a:extLst>
              <a:ext uri="{FF2B5EF4-FFF2-40B4-BE49-F238E27FC236}">
                <a16:creationId xmlns="" xmlns:a16="http://schemas.microsoft.com/office/drawing/2014/main" id="{F1FB0F28-E936-070E-5953-B038CE76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4679"/>
            <a:ext cx="2849372" cy="21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4191FAFC-F5C3-1BC4-2BF6-D16B16639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438" y="1470706"/>
            <a:ext cx="1019360" cy="31551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ADE3D70C-F9CE-BE1A-136E-378E9CBF0846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F0E973D5-AE34-36D2-8897-47F9E92E0F69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81E2BA55-70D3-B74B-9607-00F034FBA216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B622A67F-3C8B-7253-45A0-D8F100C4C51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="" xmlns:a16="http://schemas.microsoft.com/office/drawing/2014/main" id="{0A2C7842-2A19-188F-777C-1CBA82E2992F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BBE24400-459E-7E52-21B1-E74C79C9A16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F3E341D7-3D1C-8F7A-1522-384AFF23359C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="" xmlns:a16="http://schemas.microsoft.com/office/drawing/2014/main" id="{47DB69F2-5637-A449-8964-B183EFDCF037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6539F785-4069-30A7-9923-405E1A4E1728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="" xmlns:a16="http://schemas.microsoft.com/office/drawing/2014/main" id="{A22C2B33-5543-7FAC-4441-91609D47BB64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="" xmlns:a16="http://schemas.microsoft.com/office/drawing/2014/main" id="{E3721AF3-6B53-55EA-C73C-A98505602F20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="" xmlns:a16="http://schemas.microsoft.com/office/drawing/2014/main" id="{C64DCB89-E38A-BE71-A56C-DC34644F9C2A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="" xmlns:a16="http://schemas.microsoft.com/office/drawing/2014/main" id="{FA73D13A-BEF3-D4E5-8638-9368BA008CA2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="" xmlns:a16="http://schemas.microsoft.com/office/drawing/2014/main" id="{B92C69CF-093C-0E7F-D303-42C4C7709D2A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="" xmlns:a16="http://schemas.microsoft.com/office/drawing/2014/main" id="{351D5101-A031-D5AF-4489-FF6DABA48573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C46EE304-15B2-D744-36BC-714208DD13F6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F9678A90-5275-7ADC-32CC-3D362F81841C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1" name="Right Arrow 4">
              <a:extLst>
                <a:ext uri="{FF2B5EF4-FFF2-40B4-BE49-F238E27FC236}">
                  <a16:creationId xmlns="" xmlns:a16="http://schemas.microsoft.com/office/drawing/2014/main" id="{AB3EDD32-E87F-92FA-4024-AF270C5F732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E196291E-35F4-5932-0754-25BC9C6FB965}"/>
              </a:ext>
            </a:extLst>
          </p:cNvPr>
          <p:cNvSpPr txBox="1"/>
          <p:nvPr/>
        </p:nvSpPr>
        <p:spPr>
          <a:xfrm>
            <a:off x="6004362" y="3480076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MQXFS8: ≥13.1 T </a:t>
            </a:r>
          </a:p>
        </p:txBody>
      </p:sp>
      <p:sp>
        <p:nvSpPr>
          <p:cNvPr id="1024" name="TextBox 1023">
            <a:extLst>
              <a:ext uri="{FF2B5EF4-FFF2-40B4-BE49-F238E27FC236}">
                <a16:creationId xmlns="" xmlns:a16="http://schemas.microsoft.com/office/drawing/2014/main" id="{2150A3C1-4067-E0EB-3203-9B637C19F922}"/>
              </a:ext>
            </a:extLst>
          </p:cNvPr>
          <p:cNvSpPr txBox="1"/>
          <p:nvPr/>
        </p:nvSpPr>
        <p:spPr>
          <a:xfrm>
            <a:off x="4168069" y="1064082"/>
            <a:ext cx="1998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peak field corresponds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 the gradient requirement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 7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TeV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 </a:t>
            </a: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(also called nominal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0220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0" grpId="0" animBg="1"/>
      <p:bldP spid="47" grpId="0" animBg="1"/>
      <p:bldP spid="6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14981</TotalTime>
  <Words>3849</Words>
  <Application>Microsoft Macintosh PowerPoint</Application>
  <PresentationFormat>On-screen Show (16:9)</PresentationFormat>
  <Paragraphs>500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Thème Office</vt:lpstr>
      <vt:lpstr>Equation</vt:lpstr>
      <vt:lpstr>Status and challenges of interaction region magnets for HL-LHC, with focus on Nb3Sn triplet</vt:lpstr>
      <vt:lpstr>The HL-LHC project</vt:lpstr>
      <vt:lpstr>List of WP3 contributors (from East to West)</vt:lpstr>
      <vt:lpstr>Focus on the triplet</vt:lpstr>
      <vt:lpstr>Contents</vt:lpstr>
      <vt:lpstr>MQXF design in a nutshell</vt:lpstr>
      <vt:lpstr>MQXF design in a nutshell</vt:lpstr>
      <vt:lpstr>Contents</vt:lpstr>
      <vt:lpstr>MQXF short model synoptic</vt:lpstr>
      <vt:lpstr>MQXF short model timeline</vt:lpstr>
      <vt:lpstr>MQXF short model results</vt:lpstr>
      <vt:lpstr>Contents</vt:lpstr>
      <vt:lpstr>MQXFA synoptic</vt:lpstr>
      <vt:lpstr>MQXFA conform magnets</vt:lpstr>
      <vt:lpstr>MQXFA performance limitations</vt:lpstr>
      <vt:lpstr>Overcoming performance limitations</vt:lpstr>
      <vt:lpstr>Contents</vt:lpstr>
      <vt:lpstr>MQXFB synoptic</vt:lpstr>
      <vt:lpstr>MQXFB performance limitations</vt:lpstr>
      <vt:lpstr>MQXFB performance limitations</vt:lpstr>
      <vt:lpstr>MQXFB performance limitations</vt:lpstr>
      <vt:lpstr>MQXFB performance limitations</vt:lpstr>
      <vt:lpstr>Contents</vt:lpstr>
      <vt:lpstr>About long term stability</vt:lpstr>
      <vt:lpstr>About low preload</vt:lpstr>
      <vt:lpstr>About high preload</vt:lpstr>
      <vt:lpstr>About training: a red haring ?</vt:lpstr>
      <vt:lpstr>About mechanical design</vt:lpstr>
      <vt:lpstr>About mechanical observables</vt:lpstr>
      <vt:lpstr>Targets for FCC-hh Nb3Sn magnets</vt:lpstr>
      <vt:lpstr>2013 status</vt:lpstr>
      <vt:lpstr>Ten years later …</vt:lpstr>
      <vt:lpstr>Conclusions</vt:lpstr>
      <vt:lpstr>Conclusions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Ezio Todesco</cp:lastModifiedBy>
  <cp:revision>1287</cp:revision>
  <cp:lastPrinted>2024-03-17T18:05:55Z</cp:lastPrinted>
  <dcterms:created xsi:type="dcterms:W3CDTF">2016-02-11T10:47:23Z</dcterms:created>
  <dcterms:modified xsi:type="dcterms:W3CDTF">2024-03-24T15:21:40Z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