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476" r:id="rId3"/>
    <p:sldId id="473" r:id="rId4"/>
    <p:sldId id="456" r:id="rId5"/>
    <p:sldId id="445" r:id="rId6"/>
    <p:sldId id="463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7"/>
    <a:srgbClr val="D2DEEF"/>
    <a:srgbClr val="FFFFFF"/>
    <a:srgbClr val="EBEFF7"/>
    <a:srgbClr val="D2DFEF"/>
    <a:srgbClr val="D1DF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36" autoAdjust="0"/>
    <p:restoredTop sz="96247" autoAdjust="0"/>
  </p:normalViewPr>
  <p:slideViewPr>
    <p:cSldViewPr snapToGrid="0" showGuides="1">
      <p:cViewPr varScale="1">
        <p:scale>
          <a:sx n="101" d="100"/>
          <a:sy n="101" d="100"/>
        </p:scale>
        <p:origin x="208" y="7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" name="Shape 2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675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70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179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05AE1-18CE-454E-9C13-3F68B944CA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080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209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F7366386-E0CA-D7F6-CA94-4FC5718591F9}"/>
              </a:ext>
            </a:extLst>
          </p:cNvPr>
          <p:cNvSpPr txBox="1">
            <a:spLocks/>
          </p:cNvSpPr>
          <p:nvPr userDrawn="1"/>
        </p:nvSpPr>
        <p:spPr>
          <a:xfrm>
            <a:off x="4673600" y="6294645"/>
            <a:ext cx="92396" cy="33855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cap="none" spc="0" normalizeH="0" baseline="0">
                <a:ln>
                  <a:noFill/>
                </a:ln>
                <a:solidFill>
                  <a:srgbClr val="729FC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84B65F-BCC3-DF6B-52B2-A17BA138CE57}"/>
              </a:ext>
            </a:extLst>
          </p:cNvPr>
          <p:cNvSpPr txBox="1"/>
          <p:nvPr userDrawn="1"/>
        </p:nvSpPr>
        <p:spPr>
          <a:xfrm>
            <a:off x="4759187" y="6389966"/>
            <a:ext cx="26736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spc="0" normalizeH="0" baseline="0" dirty="0" err="1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D.Cotte</a:t>
            </a:r>
            <a:r>
              <a:rPr kumimoji="0" lang="en-GB" sz="1400" b="0" i="0" u="none" strike="noStrike" cap="none" spc="0" normalizeH="0" baseline="0" dirty="0">
                <a:ln>
                  <a:noFill/>
                </a:ln>
                <a:solidFill>
                  <a:schemeClr val="tx2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BE-OP-PS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0"/>
          <p:cNvGrpSpPr/>
          <p:nvPr/>
        </p:nvGrpSpPr>
        <p:grpSpPr>
          <a:xfrm>
            <a:off x="208373" y="6311900"/>
            <a:ext cx="3177636" cy="449230"/>
            <a:chOff x="0" y="0"/>
            <a:chExt cx="3177635" cy="449229"/>
          </a:xfrm>
        </p:grpSpPr>
        <p:pic>
          <p:nvPicPr>
            <p:cNvPr id="2" name="Picture 11" descr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527" y="0"/>
              <a:ext cx="2779109" cy="4492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" name="Picture 12" descr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31355"/>
              <a:ext cx="398528" cy="38652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" name="Straight Connector 13"/>
            <p:cNvSpPr/>
            <p:nvPr/>
          </p:nvSpPr>
          <p:spPr>
            <a:xfrm flipH="1">
              <a:off x="462968" y="31355"/>
              <a:ext cx="1" cy="386520"/>
            </a:xfrm>
            <a:prstGeom prst="line">
              <a:avLst/>
            </a:prstGeom>
            <a:noFill/>
            <a:ln w="1905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8" name="Footer Placeholder 4"/>
          <p:cNvSpPr txBox="1"/>
          <p:nvPr/>
        </p:nvSpPr>
        <p:spPr>
          <a:xfrm>
            <a:off x="4084318" y="6356350"/>
            <a:ext cx="4562016" cy="365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 algn="ct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endParaRPr dirty="0"/>
          </a:p>
        </p:txBody>
      </p:sp>
      <p:sp>
        <p:nvSpPr>
          <p:cNvPr id="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2844800" cy="36830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729FCF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hf hd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cern.zoom.us/j/9372114100?pwd=L29BcmlHUENCdFBRSytXYVcrM1B4Zz09" TargetMode="External"/><Relationship Id="rId4" Type="http://schemas.openxmlformats.org/officeDocument/2006/relationships/hyperlink" Target="https://cern.zoom.us/j/62700463149?pwd=VWdOd1U1UGgrQVlCc2xNRkMwcFFoQT0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694903"/>
          </a:xfrm>
          <a:prstGeom prst="rect">
            <a:avLst/>
          </a:prstGeom>
        </p:spPr>
        <p:txBody>
          <a:bodyPr lIns="45719" tIns="45720" rIns="45719" bIns="45720" anchor="ctr">
            <a:normAutofit/>
          </a:bodyPr>
          <a:lstStyle>
            <a:lvl1pPr algn="ctr">
              <a:defRPr b="1">
                <a:solidFill>
                  <a:srgbClr val="2F5597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rPr dirty="0">
                <a:latin typeface="+mn-lt"/>
              </a:rPr>
              <a:t>PS Report</a:t>
            </a:r>
            <a:r>
              <a:rPr lang="en-US" dirty="0">
                <a:latin typeface="+mn-lt"/>
              </a:rPr>
              <a:t> week 13</a:t>
            </a:r>
            <a:endParaRPr dirty="0">
              <a:latin typeface="+mn-lt"/>
            </a:endParaRPr>
          </a:p>
        </p:txBody>
      </p:sp>
      <p:sp>
        <p:nvSpPr>
          <p:cNvPr id="28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1</a:t>
            </a:fld>
            <a:endParaRPr/>
          </a:p>
        </p:txBody>
      </p:sp>
      <p:pic>
        <p:nvPicPr>
          <p:cNvPr id="2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93743"/>
            <a:ext cx="12192000" cy="1480459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itle 6"/>
          <p:cNvSpPr txBox="1"/>
          <p:nvPr/>
        </p:nvSpPr>
        <p:spPr>
          <a:xfrm>
            <a:off x="799836" y="4317417"/>
            <a:ext cx="10917819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20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 algn="ctr"/>
            <a:r>
              <a:rPr dirty="0"/>
              <a:t>Many thanks</a:t>
            </a:r>
            <a:endParaRPr lang="en-US" dirty="0"/>
          </a:p>
          <a:p>
            <a:pPr algn="ctr"/>
            <a:r>
              <a:rPr dirty="0"/>
              <a:t>to</a:t>
            </a:r>
            <a:r>
              <a:rPr lang="en-US" dirty="0"/>
              <a:t> the PS OP and coordination teams as well as all equipment experts and support teams!</a:t>
            </a:r>
            <a:endParaRPr dirty="0"/>
          </a:p>
        </p:txBody>
      </p:sp>
      <p:pic>
        <p:nvPicPr>
          <p:cNvPr id="31" name="Picture 2" descr="Picture 2"/>
          <p:cNvPicPr>
            <a:picLocks noChangeAspect="1"/>
          </p:cNvPicPr>
          <p:nvPr/>
        </p:nvPicPr>
        <p:blipFill>
          <a:blip r:embed="rId3"/>
          <a:srcRect b="25808"/>
          <a:stretch>
            <a:fillRect/>
          </a:stretch>
        </p:blipFill>
        <p:spPr>
          <a:xfrm>
            <a:off x="0" y="1995364"/>
            <a:ext cx="12192000" cy="198880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Beam availability</a:t>
            </a:r>
            <a:endParaRPr lang="en-GB" sz="3200" b="1" kern="1200" dirty="0">
              <a:solidFill>
                <a:schemeClr val="accent5"/>
              </a:solidFill>
              <a:latin typeface="Calibri"/>
              <a:cs typeface="Helvetica"/>
            </a:endParaRPr>
          </a:p>
        </p:txBody>
      </p:sp>
      <p:pic>
        <p:nvPicPr>
          <p:cNvPr id="7" name="Image 6" descr="Une image contenant texte, Tracé, ligne, nombre&#10;&#10;Description générée automatiquement">
            <a:extLst>
              <a:ext uri="{FF2B5EF4-FFF2-40B4-BE49-F238E27FC236}">
                <a16:creationId xmlns:a16="http://schemas.microsoft.com/office/drawing/2014/main" id="{9E83A004-F420-AB52-073E-2FC172CB49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00" y="813247"/>
            <a:ext cx="9550400" cy="52377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9EAB6C6-8BE0-4EE1-995B-0CE3834B99B0}"/>
              </a:ext>
            </a:extLst>
          </p:cNvPr>
          <p:cNvSpPr/>
          <p:nvPr/>
        </p:nvSpPr>
        <p:spPr>
          <a:xfrm>
            <a:off x="1282147" y="823186"/>
            <a:ext cx="1361660" cy="796892"/>
          </a:xfrm>
          <a:prstGeom prst="rect">
            <a:avLst/>
          </a:prstGeom>
          <a:noFill/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501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3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1A95BDEB-26BB-4504-A108-FEAAE9070514}"/>
              </a:ext>
            </a:extLst>
          </p:cNvPr>
          <p:cNvSpPr txBox="1">
            <a:spLocks/>
          </p:cNvSpPr>
          <p:nvPr/>
        </p:nvSpPr>
        <p:spPr>
          <a:xfrm>
            <a:off x="448200" y="101926"/>
            <a:ext cx="10515600" cy="711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Main issue</a:t>
            </a:r>
            <a:endParaRPr lang="en-GB" sz="3200" b="1" kern="1200" dirty="0">
              <a:solidFill>
                <a:schemeClr val="accent5"/>
              </a:solidFill>
              <a:latin typeface="Calibri"/>
              <a:cs typeface="Helvetica"/>
            </a:endParaRPr>
          </a:p>
        </p:txBody>
      </p:sp>
      <p:pic>
        <p:nvPicPr>
          <p:cNvPr id="13" name="Image 12" descr="Une image contenant texte, capture d’écran, ligne, Tracé&#10;&#10;Description générée automatiquement">
            <a:extLst>
              <a:ext uri="{FF2B5EF4-FFF2-40B4-BE49-F238E27FC236}">
                <a16:creationId xmlns:a16="http://schemas.microsoft.com/office/drawing/2014/main" id="{EBDA6310-5863-17C1-00B2-600C86731E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2844533"/>
            <a:ext cx="10865939" cy="267168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13CC035D-E3F8-1A32-FF48-D2E47D9D4463}"/>
              </a:ext>
            </a:extLst>
          </p:cNvPr>
          <p:cNvSpPr/>
          <p:nvPr/>
        </p:nvSpPr>
        <p:spPr>
          <a:xfrm>
            <a:off x="7185991" y="2844533"/>
            <a:ext cx="1828800" cy="2671684"/>
          </a:xfrm>
          <a:prstGeom prst="rect">
            <a:avLst/>
          </a:prstGeom>
          <a:solidFill>
            <a:schemeClr val="accent2">
              <a:lumMod val="40000"/>
              <a:lumOff val="60000"/>
              <a:alpha val="19618"/>
            </a:schemeClr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4536E07-C3D1-1BC8-35B7-21B8A56C45C7}"/>
              </a:ext>
            </a:extLst>
          </p:cNvPr>
          <p:cNvSpPr/>
          <p:nvPr/>
        </p:nvSpPr>
        <p:spPr>
          <a:xfrm>
            <a:off x="9014791" y="2844533"/>
            <a:ext cx="1196009" cy="2671684"/>
          </a:xfrm>
          <a:prstGeom prst="rect">
            <a:avLst/>
          </a:prstGeom>
          <a:solidFill>
            <a:schemeClr val="accent1">
              <a:lumMod val="40000"/>
              <a:lumOff val="60000"/>
              <a:alpha val="19618"/>
            </a:schemeClr>
          </a:solidFill>
          <a:ln w="12700" cap="flat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171138B-1541-7B9B-F649-8F4F66F9944A}"/>
              </a:ext>
            </a:extLst>
          </p:cNvPr>
          <p:cNvSpPr txBox="1"/>
          <p:nvPr/>
        </p:nvSpPr>
        <p:spPr>
          <a:xfrm>
            <a:off x="914398" y="1001842"/>
            <a:ext cx="10668002" cy="1477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800" dirty="0">
                <a:latin typeface="Calibri"/>
                <a:ea typeface="Times New Roman" panose="02020603050405020304" pitchFamily="18" charset="0"/>
              </a:rPr>
              <a:t>2 long stops this week due to L4 interventions. </a:t>
            </a:r>
          </a:p>
          <a:p>
            <a:pPr marL="342900" lvl="3" indent="-342900">
              <a:buFont typeface="Calibri" panose="020F0502020204030204" pitchFamily="34" charset="0"/>
              <a:buChar char="-"/>
            </a:pPr>
            <a:r>
              <a:rPr lang="en-GB" dirty="0">
                <a:latin typeface="Calibri"/>
                <a:ea typeface="Times New Roman" panose="02020603050405020304" pitchFamily="18" charset="0"/>
              </a:rPr>
              <a:t>                 CCDTL3/4 : Klystron exchange on Monday / Tuesday.</a:t>
            </a: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dirty="0">
                <a:latin typeface="Calibri"/>
                <a:ea typeface="Times New Roman" panose="02020603050405020304" pitchFamily="18" charset="0"/>
              </a:rPr>
              <a:t>1 period of degraded beam in PS on Tuesday / Wednesday because of issues on PS injection kicker KFA45</a:t>
            </a: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1800" dirty="0">
              <a:latin typeface="Calibri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800" dirty="0">
                <a:latin typeface="Calibri"/>
                <a:ea typeface="Times New Roman" panose="02020603050405020304" pitchFamily="18" charset="0"/>
              </a:rPr>
              <a:t>Stable operation since yesterday 15h30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D38717-399B-FBEB-8282-57AF938757B2}"/>
              </a:ext>
            </a:extLst>
          </p:cNvPr>
          <p:cNvSpPr/>
          <p:nvPr/>
        </p:nvSpPr>
        <p:spPr>
          <a:xfrm>
            <a:off x="2348395" y="3898899"/>
            <a:ext cx="4839805" cy="254001"/>
          </a:xfrm>
          <a:prstGeom prst="rect">
            <a:avLst/>
          </a:prstGeom>
          <a:solidFill>
            <a:schemeClr val="accent2">
              <a:lumMod val="40000"/>
              <a:lumOff val="60000"/>
              <a:alpha val="19618"/>
            </a:schemeClr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941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2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4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pic>
        <p:nvPicPr>
          <p:cNvPr id="10" name="Image 9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90957713-39BA-E95F-D210-274BF39AE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825" y="133351"/>
            <a:ext cx="4970591" cy="2863850"/>
          </a:xfrm>
          <a:prstGeom prst="rect">
            <a:avLst/>
          </a:prstGeom>
        </p:spPr>
      </p:pic>
      <p:pic>
        <p:nvPicPr>
          <p:cNvPr id="12" name="Image 11" descr="Une image contenant Tracé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5A4327F0-13ED-3F2A-CE87-813B6F8507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31" y="304800"/>
            <a:ext cx="3560805" cy="2499282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D2CFC9F-3B98-3D37-42A2-4D631D1EC787}"/>
              </a:ext>
            </a:extLst>
          </p:cNvPr>
          <p:cNvSpPr txBox="1"/>
          <p:nvPr/>
        </p:nvSpPr>
        <p:spPr>
          <a:xfrm>
            <a:off x="692431" y="2777008"/>
            <a:ext cx="398121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nTOF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parasitic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beam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on </a:t>
            </a: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target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IP=350e10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34D2652-6D46-40B8-A3BD-D4F34C305974}"/>
              </a:ext>
            </a:extLst>
          </p:cNvPr>
          <p:cNvSpPr txBox="1"/>
          <p:nvPr/>
        </p:nvSpPr>
        <p:spPr>
          <a:xfrm>
            <a:off x="7968461" y="3008871"/>
            <a:ext cx="318131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/>
              <a:t>8 EAST </a:t>
            </a:r>
            <a:r>
              <a:rPr lang="fr-FR" dirty="0" err="1"/>
              <a:t>beams</a:t>
            </a:r>
            <a:r>
              <a:rPr lang="fr-FR" dirty="0"/>
              <a:t> sent to EAST AREA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16" name="Image 15" descr="Une image contenant capture d’écran, Tracé, diagramme, texte&#10;&#10;Description générée automatiquement">
            <a:extLst>
              <a:ext uri="{FF2B5EF4-FFF2-40B4-BE49-F238E27FC236}">
                <a16:creationId xmlns:a16="http://schemas.microsoft.com/office/drawing/2014/main" id="{7070890F-CE31-7E0D-142B-37E3C1E2F3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31" y="3331204"/>
            <a:ext cx="3560805" cy="24765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8FC9E81D-15B7-CFC9-B526-15378CFB382B}"/>
              </a:ext>
            </a:extLst>
          </p:cNvPr>
          <p:cNvSpPr txBox="1"/>
          <p:nvPr/>
        </p:nvSpPr>
        <p:spPr>
          <a:xfrm>
            <a:off x="762000" y="5798808"/>
            <a:ext cx="408220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nTOF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dedicated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beam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on </a:t>
            </a:r>
            <a:r>
              <a:rPr kumimoji="0" lang="fr-FR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target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IP=840</a:t>
            </a:r>
            <a:r>
              <a:rPr kumimoji="0" lang="fr-FR" sz="18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</a:t>
            </a:r>
            <a:r>
              <a:rPr kumimoji="0" lang="fr-F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CD9CA09-9334-36EB-5EB4-C1B24B5426BC}"/>
              </a:ext>
            </a:extLst>
          </p:cNvPr>
          <p:cNvSpPr txBox="1"/>
          <p:nvPr/>
        </p:nvSpPr>
        <p:spPr>
          <a:xfrm>
            <a:off x="7968461" y="5987020"/>
            <a:ext cx="330635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dirty="0"/>
              <a:t>MTE </a:t>
            </a:r>
            <a:r>
              <a:rPr lang="fr-FR" dirty="0" err="1"/>
              <a:t>beam</a:t>
            </a:r>
            <a:r>
              <a:rPr lang="fr-FR" dirty="0"/>
              <a:t> sent to SPS </a:t>
            </a:r>
            <a:r>
              <a:rPr lang="fr-FR" dirty="0" err="1"/>
              <a:t>Ip</a:t>
            </a:r>
            <a:r>
              <a:rPr lang="fr-FR" dirty="0"/>
              <a:t> = 400</a:t>
            </a:r>
            <a:r>
              <a:rPr lang="fr-FR" baseline="30000" dirty="0"/>
              <a:t>e</a:t>
            </a:r>
            <a:r>
              <a:rPr lang="fr-FR" dirty="0"/>
              <a:t>10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20" name="Image 19" descr="Une image contenant texte, capture d’écran, Logiciel multimédia, Logiciel de graphisme&#10;&#10;Description générée automatiquement">
            <a:extLst>
              <a:ext uri="{FF2B5EF4-FFF2-40B4-BE49-F238E27FC236}">
                <a16:creationId xmlns:a16="http://schemas.microsoft.com/office/drawing/2014/main" id="{AC850F79-70E7-F412-1C9A-5E017D747A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4899" y="3619500"/>
            <a:ext cx="4095469" cy="2296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95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fld id="{8767D11E-21AA-4477-9E07-5CD7A6E93C2C}" type="slidenum">
              <a:rPr lang="en-US" sz="1200" smtClean="0">
                <a:solidFill>
                  <a:schemeClr val="tx1">
                    <a:tint val="75000"/>
                  </a:schemeClr>
                </a:solidFill>
                <a:cs typeface="+mn-cs"/>
              </a:rPr>
              <a:pPr algn="r">
                <a:spcAft>
                  <a:spcPts val="600"/>
                </a:spcAft>
              </a:pPr>
              <a:t>5</a:t>
            </a:fld>
            <a:endParaRPr lang="en-US" sz="1200" dirty="0">
              <a:solidFill>
                <a:schemeClr val="tx1">
                  <a:tint val="75000"/>
                </a:schemeClr>
              </a:solidFill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1247020F-FDC0-2042-BB6A-0EB50670A280}"/>
              </a:ext>
            </a:extLst>
          </p:cNvPr>
          <p:cNvSpPr txBox="1">
            <a:spLocks/>
          </p:cNvSpPr>
          <p:nvPr/>
        </p:nvSpPr>
        <p:spPr>
          <a:xfrm>
            <a:off x="551793" y="-533539"/>
            <a:ext cx="11088413" cy="4752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200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8E89AD0C-E890-4A93-BA24-77BAFD43F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1821"/>
            <a:ext cx="10515600" cy="711321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GB" sz="3200" b="1" kern="1200" dirty="0">
                <a:solidFill>
                  <a:schemeClr val="accent5"/>
                </a:solidFill>
                <a:latin typeface="+mn-lt"/>
                <a:ea typeface="+mj-ea"/>
                <a:cs typeface="+mj-cs"/>
              </a:rPr>
              <a:t>Status of operational beams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623D6BE-6CED-33D0-5611-75D66BC3B7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0681665"/>
              </p:ext>
            </p:extLst>
          </p:nvPr>
        </p:nvGraphicFramePr>
        <p:xfrm>
          <a:off x="551793" y="801422"/>
          <a:ext cx="11088414" cy="5285994"/>
        </p:xfrm>
        <a:graphic>
          <a:graphicData uri="http://schemas.openxmlformats.org/drawingml/2006/table">
            <a:tbl>
              <a:tblPr firstRow="1" bandRow="1"/>
              <a:tblGrid>
                <a:gridCol w="3225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54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084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Fixed target beams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noProof="0" dirty="0">
                          <a:latin typeface="+mj-lt"/>
                        </a:rPr>
                        <a:t>Comment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SFTPRO (core only)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GB" sz="1400" b="0" i="1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SFTPRO (5 turn extraction)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 up to 1700e10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AD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 at 1700e10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intensity up to 2000e10 </a:t>
                      </a:r>
                      <a:r>
                        <a:rPr lang="en-GB" sz="1400" b="1" noProof="0" dirty="0" err="1">
                          <a:solidFill>
                            <a:schemeClr val="tx1"/>
                          </a:solidFill>
                        </a:rPr>
                        <a:t>ppp</a:t>
                      </a:r>
                      <a:endParaRPr lang="en-GB" sz="1400" b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44693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TOF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Intensity up to 840e10 </a:t>
                      </a:r>
                      <a:r>
                        <a:rPr lang="en-GB" sz="1400" b="1" i="0" u="none" strike="noStrike" noProof="0" dirty="0" err="1">
                          <a:solidFill>
                            <a:srgbClr val="000000"/>
                          </a:solidFill>
                          <a:latin typeface="Calibri"/>
                        </a:rPr>
                        <a:t>ppp</a:t>
                      </a:r>
                      <a:r>
                        <a:rPr lang="en-GB" sz="1400" b="1" i="0" u="none" strike="noStrike" noProof="0" dirty="0">
                          <a:solidFill>
                            <a:srgbClr val="000000"/>
                          </a:solidFill>
                          <a:latin typeface="Calibri"/>
                        </a:rPr>
                        <a:t>, auto steering in TL is running</a:t>
                      </a:r>
                      <a:endParaRPr lang="en-US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3969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endParaRPr lang="en-GB" sz="1400" b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97961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b="0" noProof="0" dirty="0">
                          <a:solidFill>
                            <a:schemeClr val="tx2"/>
                          </a:solidFill>
                        </a:rPr>
                        <a:t>IEAST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0" i="1" noProof="0" dirty="0">
                          <a:solidFill>
                            <a:schemeClr val="tx2"/>
                          </a:solidFill>
                        </a:rPr>
                        <a:t>On hold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sz="1400" b="1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2079224"/>
                  </a:ext>
                </a:extLst>
              </a:tr>
              <a:tr h="379997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+mj-lt"/>
                        </a:rPr>
                        <a:t>LHC-type</a:t>
                      </a:r>
                      <a:r>
                        <a:rPr lang="en-GB" sz="1800" b="1" baseline="0" noProof="0" dirty="0">
                          <a:solidFill>
                            <a:schemeClr val="bg1"/>
                          </a:solidFill>
                          <a:latin typeface="+mj-lt"/>
                        </a:rPr>
                        <a:t> beams</a:t>
                      </a:r>
                      <a:endParaRPr lang="en-GB" sz="1800" b="1" noProof="0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+mj-lt"/>
                        </a:rPr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noProof="0" dirty="0">
                          <a:solidFill>
                            <a:schemeClr val="bg1"/>
                          </a:solidFill>
                          <a:latin typeface="+mj-lt"/>
                        </a:rPr>
                        <a:t>Comment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9A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827714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LHCPILOT, LHCINDIV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noProof="0" dirty="0"/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864597"/>
                  </a:ext>
                </a:extLst>
              </a:tr>
              <a:tr h="284997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(3bp, 72b)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Running up to 3.0e11 ppb with 72b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6DF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12311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noProof="0" dirty="0"/>
                        <a:t>LHC25 (2bp, 12b to 48b) 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noProof="0" dirty="0"/>
                        <a:t>Tested up to 2.4e11 ppb with 48b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2844836"/>
                  </a:ext>
                </a:extLst>
              </a:tr>
              <a:tr h="331522"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lang="en-GB" sz="1400" i="0" noProof="0" dirty="0">
                          <a:solidFill>
                            <a:schemeClr val="tx1"/>
                          </a:solidFill>
                        </a:rPr>
                        <a:t>LHC25 BCMS (48b)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22109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US" sz="1400" noProof="0" dirty="0"/>
                        <a:t>LHC25 8b4e (56b)</a:t>
                      </a:r>
                      <a:endParaRPr lang="en-GB" sz="140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b="1" noProof="0" dirty="0"/>
                        <a:t>Operational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193763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/>
                        <a:t>AWAKE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Copied from LHCINDIV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endParaRPr lang="en-GB" sz="1400" b="1" i="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6376335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 err="1"/>
                        <a:t>HiRadMat</a:t>
                      </a:r>
                      <a:endParaRPr lang="en-GB" sz="1400" i="0" noProof="0" dirty="0"/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400" b="1" noProof="0" dirty="0">
                          <a:solidFill>
                            <a:schemeClr val="tx1"/>
                          </a:solidFill>
                        </a:rPr>
                        <a:t>To be copied from LHC2</a:t>
                      </a:r>
                      <a:endParaRPr lang="en-GB" sz="1400" i="1" noProof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i="0" noProof="0" dirty="0"/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9202942"/>
                  </a:ext>
                </a:extLst>
              </a:tr>
              <a:tr h="3215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/>
                      </a:pPr>
                      <a:r>
                        <a:rPr lang="en-GB" sz="1400" i="0" noProof="0" dirty="0">
                          <a:solidFill>
                            <a:schemeClr val="tx2"/>
                          </a:solidFill>
                        </a:rPr>
                        <a:t>ILHC (1b), ILHC (4b)</a:t>
                      </a:r>
                    </a:p>
                  </a:txBody>
                  <a:tcPr marL="45720" marR="45720" horzOverflow="overflow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GB" sz="1400" i="0" noProof="0" dirty="0">
                          <a:solidFill>
                            <a:schemeClr val="tx2"/>
                          </a:solidFill>
                        </a:rPr>
                        <a:t> </a:t>
                      </a:r>
                      <a:r>
                        <a:rPr lang="en-GB" sz="1400" b="0" i="1" noProof="0" dirty="0">
                          <a:solidFill>
                            <a:schemeClr val="tx2"/>
                          </a:solidFill>
                        </a:rPr>
                        <a:t>On hold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lang="en-GB" sz="1400" b="1" i="1" noProof="0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8570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04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" descr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198" y="2212309"/>
            <a:ext cx="1733092" cy="1515890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11172418" y="6414760"/>
            <a:ext cx="181383" cy="24830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anchor="ctr">
            <a:normAutofit fontScale="92500" lnSpcReduction="10000"/>
          </a:bodyPr>
          <a:lstStyle>
            <a:lvl1pPr algn="r">
              <a:spcBef>
                <a:spcPts val="600"/>
              </a:spcBef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84" name="TextBox 9"/>
          <p:cNvSpPr txBox="1"/>
          <p:nvPr/>
        </p:nvSpPr>
        <p:spPr>
          <a:xfrm>
            <a:off x="838198" y="3943654"/>
            <a:ext cx="10515601" cy="1938992"/>
          </a:xfrm>
          <a:prstGeom prst="rect">
            <a:avLst/>
          </a:prstGeom>
          <a:ln w="12700">
            <a:solidFill>
              <a:srgbClr val="C00000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sz="3200" dirty="0"/>
              <a:t>09</a:t>
            </a:r>
            <a:r>
              <a:rPr sz="3200" dirty="0"/>
              <a:t>:</a:t>
            </a:r>
            <a:r>
              <a:rPr lang="en-US" sz="3200" dirty="0"/>
              <a:t>30  </a:t>
            </a:r>
            <a:r>
              <a:rPr lang="en-US" sz="3200" dirty="0">
                <a:ea typeface="+mn-lt"/>
                <a:cs typeface="+mn-lt"/>
              </a:rPr>
              <a:t>ON MONDAY: PS-MPC</a:t>
            </a:r>
          </a:p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sz="1400" dirty="0">
                <a:solidFill>
                  <a:schemeClr val="tx1"/>
                </a:solidFill>
              </a:rPr>
              <a:t>Zoom link to follow the meeting on remote: </a:t>
            </a:r>
            <a:r>
              <a:rPr lang="en-US" sz="1400" dirty="0">
                <a:ea typeface="+mn-lt"/>
                <a:cs typeface="+mn-lt"/>
                <a:hlinkClick r:id="rId4"/>
              </a:rPr>
              <a:t>https://cern.zoom.us/j/62700463149?pwd=VWdOd1U1UGgrQVlCc2xNRkMwcFFoQT09</a:t>
            </a:r>
            <a:endParaRPr lang="en-US" sz="2800" dirty="0">
              <a:ea typeface="+mn-lt"/>
              <a:cs typeface="+mn-lt"/>
            </a:endParaRPr>
          </a:p>
          <a:p>
            <a:pPr>
              <a:defRPr sz="4800" b="1">
                <a:solidFill>
                  <a:srgbClr val="C00000"/>
                </a:solidFill>
              </a:defRPr>
            </a:pPr>
            <a:r>
              <a:rPr lang="en-US" sz="3200" dirty="0">
                <a:ea typeface="+mn-lt"/>
                <a:cs typeface="+mn-lt"/>
              </a:rPr>
              <a:t>09:00 WED and FRI: BC meetings</a:t>
            </a:r>
            <a:endParaRPr lang="en-US" sz="3200" dirty="0"/>
          </a:p>
          <a:p>
            <a:r>
              <a:rPr lang="en-US" sz="1400" dirty="0"/>
              <a:t>Zoom link to follow the meeting on remote</a:t>
            </a:r>
            <a:r>
              <a:rPr sz="1400" dirty="0"/>
              <a:t>: </a:t>
            </a:r>
            <a:r>
              <a:rPr sz="1400" u="sng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hlinkClick r:id="rId5"/>
              </a:rPr>
              <a:t>https://cern.zoom.us/j/9372114100?pwd=L29BcmlHUENCdFBRSytXYVcrM1B4Zz09</a:t>
            </a:r>
          </a:p>
          <a:p>
            <a:r>
              <a:rPr sz="1400" dirty="0"/>
              <a:t>Meeting ID : 937 211 4100</a:t>
            </a:r>
          </a:p>
          <a:p>
            <a:r>
              <a:rPr sz="1400" dirty="0"/>
              <a:t>Passcode: 525463</a:t>
            </a:r>
          </a:p>
        </p:txBody>
      </p:sp>
      <p:sp>
        <p:nvSpPr>
          <p:cNvPr id="85" name="Title 6"/>
          <p:cNvSpPr txBox="1"/>
          <p:nvPr/>
        </p:nvSpPr>
        <p:spPr>
          <a:xfrm>
            <a:off x="3684993" y="1586899"/>
            <a:ext cx="10424161" cy="82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>
              <a:lnSpc>
                <a:spcPct val="90000"/>
              </a:lnSpc>
              <a:defRPr sz="3100">
                <a:solidFill>
                  <a:srgbClr val="404040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3200" b="1" dirty="0">
                <a:solidFill>
                  <a:schemeClr val="accent5"/>
                </a:solidFill>
                <a:latin typeface="+mn-lt"/>
              </a:rPr>
              <a:t>Questions and Comments</a:t>
            </a:r>
            <a:r>
              <a:rPr lang="en-US" sz="3200" b="1" dirty="0">
                <a:solidFill>
                  <a:schemeClr val="accent5"/>
                </a:solidFill>
                <a:latin typeface="+mn-lt"/>
              </a:rPr>
              <a:t> ?</a:t>
            </a:r>
            <a:endParaRPr sz="3200" b="1" dirty="0">
              <a:solidFill>
                <a:schemeClr val="accent5"/>
              </a:solidFill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14="http://schemas.microsoft.com/office/drawing/2010/main" xmlns:m="http://schemas.openxmlformats.org/officeDocument/2006/math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40272</TotalTime>
  <Words>311</Words>
  <Application>Microsoft Macintosh PowerPoint</Application>
  <PresentationFormat>Grand écran</PresentationFormat>
  <Paragraphs>70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PS Report week 13</vt:lpstr>
      <vt:lpstr>Présentation PowerPoint</vt:lpstr>
      <vt:lpstr>Présentation PowerPoint</vt:lpstr>
      <vt:lpstr>Présentation PowerPoint</vt:lpstr>
      <vt:lpstr>Status of operational beams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 Report W34</dc:title>
  <dc:creator>Heiko Damerau</dc:creator>
  <cp:lastModifiedBy>Denis Gerard Cotte</cp:lastModifiedBy>
  <cp:revision>2076</cp:revision>
  <dcterms:modified xsi:type="dcterms:W3CDTF">2024-03-28T09:49:35Z</dcterms:modified>
</cp:coreProperties>
</file>