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63" r:id="rId3"/>
    <p:sldId id="258" r:id="rId4"/>
    <p:sldId id="265" r:id="rId5"/>
    <p:sldId id="259" r:id="rId6"/>
    <p:sldId id="295" r:id="rId7"/>
    <p:sldId id="261" r:id="rId8"/>
    <p:sldId id="266" r:id="rId9"/>
    <p:sldId id="262" r:id="rId10"/>
    <p:sldId id="268" r:id="rId11"/>
    <p:sldId id="271" r:id="rId12"/>
    <p:sldId id="267" r:id="rId13"/>
    <p:sldId id="269" r:id="rId14"/>
    <p:sldId id="270" r:id="rId15"/>
    <p:sldId id="273" r:id="rId16"/>
    <p:sldId id="277" r:id="rId17"/>
    <p:sldId id="299" r:id="rId18"/>
    <p:sldId id="278" r:id="rId19"/>
    <p:sldId id="279" r:id="rId20"/>
    <p:sldId id="281" r:id="rId21"/>
    <p:sldId id="283" r:id="rId22"/>
    <p:sldId id="298" r:id="rId23"/>
    <p:sldId id="286" r:id="rId24"/>
    <p:sldId id="287" r:id="rId25"/>
    <p:sldId id="288" r:id="rId26"/>
    <p:sldId id="289" r:id="rId27"/>
    <p:sldId id="290" r:id="rId28"/>
    <p:sldId id="300" r:id="rId29"/>
    <p:sldId id="294" r:id="rId30"/>
    <p:sldId id="292" r:id="rId31"/>
    <p:sldId id="272" r:id="rId32"/>
    <p:sldId id="297" r:id="rId3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11" autoAdjust="0"/>
    <p:restoredTop sz="94660"/>
  </p:normalViewPr>
  <p:slideViewPr>
    <p:cSldViewPr>
      <p:cViewPr>
        <p:scale>
          <a:sx n="66" d="100"/>
          <a:sy n="66" d="100"/>
        </p:scale>
        <p:origin x="114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4510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84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7045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7409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667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998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78490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113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29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2122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5455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6000">
              <a:schemeClr val="accent1">
                <a:tint val="66000"/>
                <a:satMod val="160000"/>
              </a:schemeClr>
            </a:gs>
            <a:gs pos="9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3255B-562F-4438-A36A-A86508561C81}" type="datetimeFigureOut">
              <a:rPr lang="es-ES" smtClean="0"/>
              <a:t>06/06/2024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50B9C-9C03-4BF4-B310-AE89A238C0E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570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.png"/><Relationship Id="rId7" Type="http://schemas.openxmlformats.org/officeDocument/2006/relationships/image" Target="../media/image3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emf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7" Type="http://schemas.openxmlformats.org/officeDocument/2006/relationships/image" Target="../media/image61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eswick.com/ches/map/gallery/wired.gif" TargetMode="External"/><Relationship Id="rId3" Type="http://schemas.openxmlformats.org/officeDocument/2006/relationships/image" Target="../media/image75.png"/><Relationship Id="rId7" Type="http://schemas.openxmlformats.org/officeDocument/2006/relationships/image" Target="../media/image77.png"/><Relationship Id="rId12" Type="http://schemas.openxmlformats.org/officeDocument/2006/relationships/image" Target="../media/image80.png"/><Relationship Id="rId2" Type="http://schemas.openxmlformats.org/officeDocument/2006/relationships/hyperlink" Target="http://www-personal.umich.edu/~mejn/networks/addhealth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-personal.umich.edu/~mejn/networks/hivgc.gif" TargetMode="External"/><Relationship Id="rId11" Type="http://schemas.openxmlformats.org/officeDocument/2006/relationships/image" Target="../media/image79.png"/><Relationship Id="rId5" Type="http://schemas.openxmlformats.org/officeDocument/2006/relationships/image" Target="../media/image76.png"/><Relationship Id="rId10" Type="http://schemas.openxmlformats.org/officeDocument/2006/relationships/hyperlink" Target="http://www-personal.umich.edu/~mejn/networks/" TargetMode="External"/><Relationship Id="rId4" Type="http://schemas.openxmlformats.org/officeDocument/2006/relationships/hyperlink" Target="http://www-personal.umich.edu/~mejn/networks/contagion.gif" TargetMode="External"/><Relationship Id="rId9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emf"/><Relationship Id="rId5" Type="http://schemas.openxmlformats.org/officeDocument/2006/relationships/image" Target="../media/image85.emf"/><Relationship Id="rId4" Type="http://schemas.openxmlformats.org/officeDocument/2006/relationships/image" Target="../media/image8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old.iac.cnr.it/~filippo/projects/econophysics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5.wmf"/><Relationship Id="rId18" Type="http://schemas.openxmlformats.org/officeDocument/2006/relationships/image" Target="../media/image19.jpeg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18.jpeg"/><Relationship Id="rId2" Type="http://schemas.openxmlformats.org/officeDocument/2006/relationships/oleObject" Target="../embeddings/oleObject1.bin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5" Type="http://schemas.openxmlformats.org/officeDocument/2006/relationships/oleObject" Target="../embeddings/oleObject7.bin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wmf"/><Relationship Id="rId1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emf"/><Relationship Id="rId4" Type="http://schemas.openxmlformats.org/officeDocument/2006/relationships/image" Target="../media/image22.emf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201952" y="5438377"/>
            <a:ext cx="432894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b="1" dirty="0">
                <a:solidFill>
                  <a:schemeClr val="tx1"/>
                </a:solidFill>
                <a:latin typeface="+mj-lt"/>
              </a:rPr>
              <a:t>Luis Miguel Varela</a:t>
            </a:r>
          </a:p>
          <a:p>
            <a:pPr algn="ctr" eaLnBrk="1" hangingPunct="1"/>
            <a:r>
              <a:rPr lang="es-ES" altLang="es-ES" dirty="0">
                <a:solidFill>
                  <a:schemeClr val="tx1"/>
                </a:solidFill>
                <a:latin typeface="+mj-lt"/>
              </a:rPr>
              <a:t>Grupo de </a:t>
            </a:r>
            <a:r>
              <a:rPr lang="es-ES" altLang="es-ES" dirty="0" err="1">
                <a:solidFill>
                  <a:schemeClr val="tx1"/>
                </a:solidFill>
                <a:latin typeface="+mj-lt"/>
              </a:rPr>
              <a:t>Nanomateriales</a:t>
            </a:r>
            <a:r>
              <a:rPr lang="es-ES" altLang="es-ES" dirty="0">
                <a:solidFill>
                  <a:schemeClr val="tx1"/>
                </a:solidFill>
                <a:latin typeface="+mj-lt"/>
              </a:rPr>
              <a:t> y Materia Blanda</a:t>
            </a:r>
          </a:p>
          <a:p>
            <a:pPr algn="ctr" eaLnBrk="1" hangingPunct="1"/>
            <a:r>
              <a:rPr lang="es-ES" altLang="es-ES" dirty="0">
                <a:solidFill>
                  <a:srgbClr val="FF0000"/>
                </a:solidFill>
                <a:latin typeface="+mj-lt"/>
              </a:rPr>
              <a:t>Dpto. Física de Partículas</a:t>
            </a:r>
          </a:p>
          <a:p>
            <a:pPr algn="ctr" eaLnBrk="1" hangingPunct="1"/>
            <a:r>
              <a:rPr lang="es-ES" altLang="es-ES" dirty="0">
                <a:solidFill>
                  <a:srgbClr val="FF0000"/>
                </a:solidFill>
                <a:latin typeface="+mj-lt"/>
              </a:rPr>
              <a:t>Universidad de Santiago de Compostela</a:t>
            </a:r>
          </a:p>
          <a:p>
            <a:pPr algn="ctr" eaLnBrk="1" hangingPunct="1"/>
            <a:r>
              <a:rPr lang="es-ES" altLang="es-ES" dirty="0">
                <a:solidFill>
                  <a:srgbClr val="FF0000"/>
                </a:solidFill>
                <a:latin typeface="+mj-lt"/>
              </a:rPr>
              <a:t>luismiguel.varela@usc.es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06" y="258846"/>
            <a:ext cx="1664992" cy="1081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18204" y="3404923"/>
            <a:ext cx="25010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Arial" pitchFamily="34" charset="0"/>
              </a:rPr>
              <a:t>ECONO</a:t>
            </a:r>
            <a:r>
              <a:rPr lang="es-ES" altLang="es-ES" sz="2800" b="1" kern="0" dirty="0">
                <a:solidFill>
                  <a:schemeClr val="tx1"/>
                </a:solidFill>
                <a:latin typeface="+mn-lt"/>
              </a:rPr>
              <a:t>PHYSICS</a:t>
            </a:r>
            <a:endParaRPr kumimoji="0" lang="es-ES" altLang="es-E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79512" y="3776897"/>
            <a:ext cx="87849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s-ES" kern="0" dirty="0">
                <a:solidFill>
                  <a:schemeClr val="tx1"/>
                </a:solidFill>
                <a:latin typeface="+mj-lt"/>
              </a:rPr>
              <a:t>Data Science in Fundamental Physics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s-ES" kern="0" dirty="0">
                <a:solidFill>
                  <a:schemeClr val="tx1"/>
                </a:solidFill>
                <a:latin typeface="+mj-lt"/>
              </a:rPr>
              <a:t>and the bridge to industry &amp; society</a:t>
            </a:r>
            <a:endParaRPr lang="es-ES" altLang="es-ES" kern="0" dirty="0">
              <a:solidFill>
                <a:schemeClr val="tx1"/>
              </a:solidFill>
              <a:latin typeface="+mj-lt"/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s-ES" kern="0" dirty="0">
                <a:solidFill>
                  <a:schemeClr val="tx1"/>
                </a:solidFill>
                <a:latin typeface="+mj-lt"/>
              </a:rPr>
              <a:t>SANTIAGO DE COMPOSTELA, GALICIA, SPAIN 3 – 7 JUNE 2024</a:t>
            </a: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380" y="1917426"/>
            <a:ext cx="1008344" cy="100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762" y="1105576"/>
            <a:ext cx="1523081" cy="8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us_ny_ea_fgdny14b_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99" y="2536174"/>
            <a:ext cx="1089806" cy="99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Resultado de imagen de brownian mo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76" y="2304575"/>
            <a:ext cx="1800696" cy="100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5220" y="1274507"/>
            <a:ext cx="1305496" cy="97786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12030" y="1958501"/>
            <a:ext cx="1542447" cy="115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485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14600"/>
            <a:ext cx="3162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132039" y="3132341"/>
            <a:ext cx="204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Itô</a:t>
            </a:r>
            <a:r>
              <a:rPr lang="es-ES" dirty="0"/>
              <a:t>  </a:t>
            </a:r>
            <a:r>
              <a:rPr lang="es-ES" dirty="0" err="1"/>
              <a:t>process</a:t>
            </a:r>
            <a:r>
              <a:rPr lang="es-ES" dirty="0"/>
              <a:t> (</a:t>
            </a:r>
            <a:r>
              <a:rPr lang="es-ES" dirty="0" err="1"/>
              <a:t>v.a.</a:t>
            </a:r>
            <a:r>
              <a:rPr lang="es-ES" dirty="0"/>
              <a:t> </a:t>
            </a:r>
            <a:r>
              <a:rPr lang="es-ES" dirty="0" err="1"/>
              <a:t>iid</a:t>
            </a:r>
            <a:r>
              <a:rPr lang="es-ES" dirty="0"/>
              <a:t>)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148" y="3605014"/>
            <a:ext cx="3657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474" y="5206156"/>
            <a:ext cx="756285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Elipse"/>
          <p:cNvSpPr/>
          <p:nvPr/>
        </p:nvSpPr>
        <p:spPr>
          <a:xfrm>
            <a:off x="3954641" y="2586281"/>
            <a:ext cx="281980" cy="4894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 de flecha"/>
          <p:cNvCxnSpPr>
            <a:stCxn id="8" idx="7"/>
          </p:cNvCxnSpPr>
          <p:nvPr/>
        </p:nvCxnSpPr>
        <p:spPr>
          <a:xfrm flipV="1">
            <a:off x="4195326" y="2429854"/>
            <a:ext cx="911443" cy="228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5085962" y="2197965"/>
            <a:ext cx="1811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Brownian</a:t>
            </a:r>
            <a:r>
              <a:rPr lang="es-ES" dirty="0"/>
              <a:t> </a:t>
            </a:r>
            <a:r>
              <a:rPr lang="es-ES" dirty="0" err="1"/>
              <a:t>motion</a:t>
            </a:r>
            <a:endParaRPr lang="es-ES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112148" y="1916832"/>
            <a:ext cx="3203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UNDERLYING STOCK DYNAMICS</a:t>
            </a:r>
          </a:p>
        </p:txBody>
      </p:sp>
      <p:sp>
        <p:nvSpPr>
          <p:cNvPr id="15" name="AutoShape 7" descr="Resultado de imagen de stock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" name="AutoShape 9" descr="Resultado de imagen de stock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891" y="2666213"/>
            <a:ext cx="1650198" cy="164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AutoShape 12" descr="Resultado de imagen de stock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962" y="2693866"/>
            <a:ext cx="1943093" cy="108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15" descr="Resultado de imagen de stock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769" y="3832654"/>
            <a:ext cx="1863170" cy="121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STANDARD FINANCIAL MODEL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(Black-Merton-Scholes)</a:t>
            </a:r>
          </a:p>
        </p:txBody>
      </p:sp>
    </p:spTree>
    <p:extLst>
      <p:ext uri="{BB962C8B-B14F-4D97-AF65-F5344CB8AC3E}">
        <p14:creationId xmlns:p14="http://schemas.microsoft.com/office/powerpoint/2010/main" val="3618349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CuadroTexto"/>
          <p:cNvSpPr txBox="1"/>
          <p:nvPr/>
        </p:nvSpPr>
        <p:spPr>
          <a:xfrm>
            <a:off x="1112148" y="1916832"/>
            <a:ext cx="1054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OPTIONS</a:t>
            </a:r>
          </a:p>
        </p:txBody>
      </p:sp>
      <p:sp>
        <p:nvSpPr>
          <p:cNvPr id="15" name="AutoShape 7" descr="Resultado de imagen de stock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6" name="AutoShape 9" descr="Resultado de imagen de stock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008" y="3356992"/>
            <a:ext cx="1650198" cy="1642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AutoShape 12" descr="Resultado de imagen de stock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901" y="2044441"/>
            <a:ext cx="1943093" cy="108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15" descr="Resultado de imagen de stock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414060"/>
            <a:ext cx="4833342" cy="607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68" y="3132573"/>
            <a:ext cx="5676903" cy="482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59324"/>
            <a:ext cx="14573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51" y="3976268"/>
            <a:ext cx="35623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359" y="5229200"/>
            <a:ext cx="4046587" cy="691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932040" y="5907048"/>
            <a:ext cx="4046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Nobel </a:t>
            </a:r>
            <a:r>
              <a:rPr lang="es-ES" b="1" dirty="0" err="1"/>
              <a:t>Prize</a:t>
            </a:r>
            <a:r>
              <a:rPr lang="es-ES" b="1" dirty="0"/>
              <a:t> (Bank of </a:t>
            </a:r>
            <a:r>
              <a:rPr lang="es-ES" b="1" dirty="0" err="1"/>
              <a:t>Sweden</a:t>
            </a:r>
            <a:r>
              <a:rPr lang="es-ES" b="1" dirty="0"/>
              <a:t>), 1997</a:t>
            </a:r>
          </a:p>
          <a:p>
            <a:r>
              <a:rPr lang="es-ES" b="1" dirty="0"/>
              <a:t>  -</a:t>
            </a:r>
            <a:r>
              <a:rPr lang="es-ES" b="1" dirty="0" err="1"/>
              <a:t>Merton</a:t>
            </a:r>
            <a:r>
              <a:rPr lang="es-ES" b="1" dirty="0"/>
              <a:t>/</a:t>
            </a:r>
            <a:r>
              <a:rPr lang="es-ES" b="1" dirty="0" err="1"/>
              <a:t>Scholes</a:t>
            </a:r>
            <a:endParaRPr lang="es-ES" b="1" dirty="0"/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504051" y="4925353"/>
            <a:ext cx="3469118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400" dirty="0">
                <a:latin typeface="+mn-lt"/>
                <a:cs typeface="Times New Roman" pitchFamily="18" charset="0"/>
              </a:rPr>
              <a:t>• Parabolic differential equation in linear partial derivatives of 2nd order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400" dirty="0">
                <a:latin typeface="+mn-lt"/>
                <a:cs typeface="Times New Roman" pitchFamily="18" charset="0"/>
              </a:rPr>
              <a:t>• Operator structure similar to the Fokker-Planck equation (Physics)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400" dirty="0">
                <a:latin typeface="+mn-lt"/>
                <a:cs typeface="Times New Roman" pitchFamily="18" charset="0"/>
              </a:rPr>
              <a:t>   or Kolmogorov (Mathematics).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400" dirty="0">
                <a:latin typeface="+mn-lt"/>
                <a:cs typeface="Times New Roman" pitchFamily="18" charset="0"/>
              </a:rPr>
              <a:t>• Equation similar to that of diffusion with negative diffusion constant.</a:t>
            </a:r>
            <a:endParaRPr lang="en-GB" altLang="es-ES" sz="1100" dirty="0">
              <a:latin typeface="+mn-lt"/>
              <a:cs typeface="Times New Roman" pitchFamily="18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STANDARD FINANCIAL MODEL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(Black-Merton-Scholes)</a:t>
            </a:r>
          </a:p>
        </p:txBody>
      </p:sp>
    </p:spTree>
    <p:extLst>
      <p:ext uri="{BB962C8B-B14F-4D97-AF65-F5344CB8AC3E}">
        <p14:creationId xmlns:p14="http://schemas.microsoft.com/office/powerpoint/2010/main" val="879334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678" y="3473935"/>
            <a:ext cx="3644691" cy="2610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5051192" cy="1170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4581128"/>
            <a:ext cx="38100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473935"/>
            <a:ext cx="3000375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4788024" y="5714672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 </a:t>
            </a:r>
          </a:p>
          <a:p>
            <a:endParaRPr lang="en-US" sz="1400" dirty="0"/>
          </a:p>
          <a:p>
            <a:pPr algn="ctr"/>
            <a:r>
              <a:rPr lang="en-US" sz="1400" dirty="0"/>
              <a:t> J. </a:t>
            </a:r>
            <a:r>
              <a:rPr lang="en-US" sz="1400" dirty="0" err="1"/>
              <a:t>Voit</a:t>
            </a:r>
            <a:r>
              <a:rPr lang="en-US" sz="1400" dirty="0"/>
              <a:t>, The Statistical Mechanics of Financial Markets.</a:t>
            </a: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EFC17D57-C112-D6F3-3A3D-A34CCEE2C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STANDARD FINANCIAL MODEL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(Black-Merton-Scholes)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8ECFD02-4F9E-808C-72AA-2450249F4A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7418" y="609826"/>
            <a:ext cx="1601911" cy="254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205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95536" y="1988840"/>
            <a:ext cx="492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Deficiencies of the </a:t>
            </a:r>
            <a:r>
              <a:rPr lang="en-US" b="1" dirty="0" err="1">
                <a:solidFill>
                  <a:srgbClr val="FF0000"/>
                </a:solidFill>
              </a:rPr>
              <a:t>Black_Merton</a:t>
            </a:r>
            <a:r>
              <a:rPr lang="en-US" b="1" dirty="0">
                <a:solidFill>
                  <a:srgbClr val="FF0000"/>
                </a:solidFill>
              </a:rPr>
              <a:t>-Scholes model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57539" y="2636912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/>
              <a:t>- </a:t>
            </a:r>
            <a:r>
              <a:rPr lang="en-US" dirty="0"/>
              <a:t>Information asymmetries during information inputs to the market.</a:t>
            </a:r>
          </a:p>
          <a:p>
            <a:pPr algn="just"/>
            <a:r>
              <a:rPr lang="en-US" dirty="0"/>
              <a:t>-Investor networks.</a:t>
            </a:r>
          </a:p>
          <a:p>
            <a:pPr algn="just"/>
            <a:r>
              <a:rPr lang="en-US" dirty="0"/>
              <a:t>-Commissions.</a:t>
            </a:r>
            <a:endParaRPr lang="es-ES" dirty="0"/>
          </a:p>
        </p:txBody>
      </p:sp>
      <p:sp>
        <p:nvSpPr>
          <p:cNvPr id="8" name="Text Box 1033"/>
          <p:cNvSpPr txBox="1">
            <a:spLocks noChangeArrowheads="1"/>
          </p:cNvSpPr>
          <p:nvPr/>
        </p:nvSpPr>
        <p:spPr bwMode="auto">
          <a:xfrm>
            <a:off x="5324386" y="2276872"/>
            <a:ext cx="381961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1800" b="0" dirty="0">
                <a:latin typeface="+mn-lt"/>
                <a:cs typeface="Times New Roman" pitchFamily="18" charset="0"/>
              </a:rPr>
              <a:t>• 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Non-</a:t>
            </a:r>
            <a:r>
              <a:rPr lang="en-US" altLang="es-ES" sz="1800" dirty="0">
                <a:latin typeface="+mn-lt"/>
                <a:cs typeface="Times New Roman" pitchFamily="18" charset="0"/>
              </a:rPr>
              <a:t>Gaussian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stock price returns</a:t>
            </a:r>
            <a:endParaRPr lang="es-ES" altLang="es-ES" sz="1800" b="0" dirty="0">
              <a:latin typeface="+mn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800" b="0" dirty="0">
              <a:latin typeface="+mn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1800" b="0" dirty="0">
                <a:latin typeface="+mn-lt"/>
                <a:cs typeface="Times New Roman" pitchFamily="18" charset="0"/>
              </a:rPr>
              <a:t>• 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Existence of long-range memory in time series  of prices</a:t>
            </a:r>
            <a:endParaRPr lang="es-ES" altLang="es-ES" sz="1800" b="0" dirty="0">
              <a:latin typeface="+mn-lt"/>
              <a:cs typeface="Times New Roman" pitchFamily="18" charset="0"/>
            </a:endParaRPr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3785931" y="3328829"/>
            <a:ext cx="114610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Abrir llave"/>
          <p:cNvSpPr/>
          <p:nvPr/>
        </p:nvSpPr>
        <p:spPr>
          <a:xfrm>
            <a:off x="5076056" y="2420888"/>
            <a:ext cx="248330" cy="1815882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32787"/>
            <a:ext cx="1662809" cy="170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574741"/>
            <a:ext cx="2396115" cy="1828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575" y="4334245"/>
            <a:ext cx="1785825" cy="2069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463" y="6422090"/>
            <a:ext cx="3621033" cy="50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395536" y="6453336"/>
            <a:ext cx="4138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Carrete-Varela, 2008, </a:t>
            </a:r>
            <a:r>
              <a:rPr lang="es-ES" dirty="0" err="1"/>
              <a:t>unpublished</a:t>
            </a:r>
            <a:endParaRPr lang="es-ES" dirty="0"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D8462844-C7B4-2568-7FDB-BC7BA1585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STANDARD FINANCIAL MODEL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(Black-Merton-Scholes)</a:t>
            </a:r>
          </a:p>
        </p:txBody>
      </p:sp>
    </p:spTree>
    <p:extLst>
      <p:ext uri="{BB962C8B-B14F-4D97-AF65-F5344CB8AC3E}">
        <p14:creationId xmlns:p14="http://schemas.microsoft.com/office/powerpoint/2010/main" val="207127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WINDOWS\Escritorio\Económicas 2005\Conferencia Económicas\Mandelbrot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69232"/>
            <a:ext cx="4038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95536" y="5562600"/>
            <a:ext cx="4038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s-ES" sz="1200" b="0" dirty="0">
                <a:latin typeface="+mn-lt"/>
              </a:rPr>
              <a:t>Frequencies of positive (1) and negative (2) changes in logarithms of cotton prices in various US markets. The solid line represents a cumulative Lévy distribution of indica 1.7. (B. Mandelbrot, J. Business 40, 394 (1963)).</a:t>
            </a:r>
            <a:endParaRPr lang="es-ES" altLang="es-ES" sz="1200" b="0" dirty="0">
              <a:latin typeface="+mn-lt"/>
            </a:endParaRPr>
          </a:p>
        </p:txBody>
      </p:sp>
      <p:pic>
        <p:nvPicPr>
          <p:cNvPr id="6" name="Picture 3" descr="C:\WINDOWS\Escritorio\Económicas 2005\Conferencia Económicas\DAX extreme events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69232"/>
            <a:ext cx="38766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800600" y="5410200"/>
            <a:ext cx="3886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s-ES" sz="1200" b="0" dirty="0">
                <a:latin typeface="+mn-lt"/>
              </a:rPr>
              <a:t>History of returns normalized with the standard deviation of the German DAX index during 1999 and 2000, with data taken with a time scale of 15 s. Note the occurrence of one event at 160s and several at (30s, 60s) (J. </a:t>
            </a:r>
            <a:r>
              <a:rPr lang="en-US" altLang="es-ES" sz="1200" b="0" dirty="0" err="1">
                <a:latin typeface="+mn-lt"/>
              </a:rPr>
              <a:t>Voit</a:t>
            </a:r>
            <a:r>
              <a:rPr lang="en-US" altLang="es-ES" sz="1200" b="0" dirty="0">
                <a:latin typeface="+mn-lt"/>
              </a:rPr>
              <a:t>, The Statistical Mechanics of Financial Markets. Springer, Berlin, 2003).</a:t>
            </a:r>
            <a:endParaRPr lang="es-ES" altLang="es-ES" sz="1200" b="0" dirty="0">
              <a:latin typeface="+mn-lt"/>
            </a:endParaRP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5115743D-357F-EE48-A8E9-B05E468838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STANDARD FINANCIAL MODEL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(Black-Merton-Scholes)</a:t>
            </a:r>
          </a:p>
        </p:txBody>
      </p:sp>
      <p:sp>
        <p:nvSpPr>
          <p:cNvPr id="4" name="5 CuadroTexto">
            <a:extLst>
              <a:ext uri="{FF2B5EF4-FFF2-40B4-BE49-F238E27FC236}">
                <a16:creationId xmlns:a16="http://schemas.microsoft.com/office/drawing/2014/main" id="{03F75E0E-85AB-F788-BFE4-55CEA55E330A}"/>
              </a:ext>
            </a:extLst>
          </p:cNvPr>
          <p:cNvSpPr txBox="1"/>
          <p:nvPr/>
        </p:nvSpPr>
        <p:spPr>
          <a:xfrm>
            <a:off x="395536" y="1988840"/>
            <a:ext cx="492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Deficiencies of the </a:t>
            </a:r>
            <a:r>
              <a:rPr lang="en-US" b="1" dirty="0" err="1">
                <a:solidFill>
                  <a:srgbClr val="FF0000"/>
                </a:solidFill>
              </a:rPr>
              <a:t>Black_Merton</a:t>
            </a:r>
            <a:r>
              <a:rPr lang="en-US" b="1" dirty="0">
                <a:solidFill>
                  <a:srgbClr val="FF0000"/>
                </a:solidFill>
              </a:rPr>
              <a:t>-Scholes model</a:t>
            </a:r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456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26" descr="C:\WINDOWS\Escritorio\Económicas 2005\Conferencia Económicas\Distribuciones de probabilidad de precios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498850"/>
            <a:ext cx="2783795" cy="399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027"/>
          <p:cNvSpPr txBox="1">
            <a:spLocks noChangeArrowheads="1"/>
          </p:cNvSpPr>
          <p:nvPr/>
        </p:nvSpPr>
        <p:spPr bwMode="auto">
          <a:xfrm>
            <a:off x="5796136" y="3525726"/>
            <a:ext cx="2667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es-ES" sz="1600" b="0" dirty="0">
                <a:latin typeface="+mn-lt"/>
              </a:rPr>
              <a:t>Probability distribution of changes in the S&amp;P500 index. Comparison with Gaussian and stable Lévy distributions.</a:t>
            </a:r>
            <a:endParaRPr lang="es-ES" altLang="es-ES" sz="1600" b="0" dirty="0">
              <a:latin typeface="+mn-lt"/>
            </a:endParaRP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C20F7DBF-8E7F-9B48-2EF5-4BB5D99D7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STANDARD FINANCIAL MODEL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(Black-Merton-Scholes)</a:t>
            </a:r>
          </a:p>
        </p:txBody>
      </p:sp>
      <p:sp>
        <p:nvSpPr>
          <p:cNvPr id="3" name="5 CuadroTexto">
            <a:extLst>
              <a:ext uri="{FF2B5EF4-FFF2-40B4-BE49-F238E27FC236}">
                <a16:creationId xmlns:a16="http://schemas.microsoft.com/office/drawing/2014/main" id="{C54332C8-1E7E-734E-347C-0DB377979645}"/>
              </a:ext>
            </a:extLst>
          </p:cNvPr>
          <p:cNvSpPr txBox="1"/>
          <p:nvPr/>
        </p:nvSpPr>
        <p:spPr>
          <a:xfrm>
            <a:off x="395536" y="1988840"/>
            <a:ext cx="492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Deficiencies of the </a:t>
            </a:r>
            <a:r>
              <a:rPr lang="en-US" b="1" dirty="0" err="1">
                <a:solidFill>
                  <a:srgbClr val="FF0000"/>
                </a:solidFill>
              </a:rPr>
              <a:t>Black_Merton</a:t>
            </a:r>
            <a:r>
              <a:rPr lang="en-US" b="1" dirty="0">
                <a:solidFill>
                  <a:srgbClr val="FF0000"/>
                </a:solidFill>
              </a:rPr>
              <a:t>-Scholes model</a:t>
            </a:r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012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138089"/>
            <a:ext cx="2895600" cy="208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0" y="2996952"/>
            <a:ext cx="4191000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WINDOWS\Escritorio\Económicas 2005\Conferencia Económicas\Vuelo de Levy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295" y="4493070"/>
            <a:ext cx="1762610" cy="198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81000" y="5148239"/>
            <a:ext cx="4343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ES" sz="1800" b="1" dirty="0">
                <a:solidFill>
                  <a:srgbClr val="00B050"/>
                </a:solidFill>
                <a:latin typeface="+mn-lt"/>
              </a:rPr>
              <a:t>LÉVY FLIGHT</a:t>
            </a:r>
            <a:endParaRPr lang="es-ES" altLang="es-ES" sz="18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Elipse 1"/>
          <p:cNvSpPr/>
          <p:nvPr/>
        </p:nvSpPr>
        <p:spPr>
          <a:xfrm>
            <a:off x="2123728" y="3789040"/>
            <a:ext cx="288032" cy="4334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Conector recto de flecha 9"/>
          <p:cNvCxnSpPr>
            <a:stCxn id="2" idx="5"/>
          </p:cNvCxnSpPr>
          <p:nvPr/>
        </p:nvCxnSpPr>
        <p:spPr>
          <a:xfrm>
            <a:off x="2369579" y="4159002"/>
            <a:ext cx="1986397" cy="13257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/>
          <p:cNvSpPr txBox="1"/>
          <p:nvPr/>
        </p:nvSpPr>
        <p:spPr>
          <a:xfrm>
            <a:off x="3491881" y="5518973"/>
            <a:ext cx="183250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b="1" dirty="0">
                <a:solidFill>
                  <a:srgbClr val="FF0000"/>
                </a:solidFill>
              </a:rPr>
              <a:t>NEW INFORMATION</a:t>
            </a:r>
          </a:p>
          <a:p>
            <a:pPr algn="ctr"/>
            <a:r>
              <a:rPr lang="es-ES" sz="1100" b="1" dirty="0">
                <a:solidFill>
                  <a:srgbClr val="FF0000"/>
                </a:solidFill>
              </a:rPr>
              <a:t>ENTERS THE MARKET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MODELO FINANCIERO STANDARD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</a:t>
            </a:r>
            <a:r>
              <a:rPr lang="es-ES" altLang="es-ES" sz="2800" b="1" dirty="0" err="1">
                <a:latin typeface="+mn-lt"/>
              </a:rPr>
              <a:t>Merton</a:t>
            </a:r>
            <a:r>
              <a:rPr lang="es-ES" altLang="es-ES" sz="2800" b="1" dirty="0">
                <a:latin typeface="+mn-lt"/>
              </a:rPr>
              <a:t>-</a:t>
            </a:r>
            <a:r>
              <a:rPr lang="es-ES" altLang="es-ES" sz="2800" b="1" dirty="0" err="1">
                <a:latin typeface="+mn-lt"/>
              </a:rPr>
              <a:t>Scholes</a:t>
            </a:r>
            <a:r>
              <a:rPr lang="es-ES" altLang="es-ES" sz="2800" b="1" dirty="0">
                <a:latin typeface="+mn-lt"/>
              </a:rPr>
              <a:t>)</a:t>
            </a:r>
          </a:p>
        </p:txBody>
      </p:sp>
      <p:sp>
        <p:nvSpPr>
          <p:cNvPr id="3" name="5 CuadroTexto">
            <a:extLst>
              <a:ext uri="{FF2B5EF4-FFF2-40B4-BE49-F238E27FC236}">
                <a16:creationId xmlns:a16="http://schemas.microsoft.com/office/drawing/2014/main" id="{5B3E1369-5FED-540C-4B70-4A885D1185E6}"/>
              </a:ext>
            </a:extLst>
          </p:cNvPr>
          <p:cNvSpPr txBox="1"/>
          <p:nvPr/>
        </p:nvSpPr>
        <p:spPr>
          <a:xfrm>
            <a:off x="395536" y="1988840"/>
            <a:ext cx="492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Deficiencies of the </a:t>
            </a:r>
            <a:r>
              <a:rPr lang="en-US" b="1" dirty="0" err="1">
                <a:solidFill>
                  <a:srgbClr val="FF0000"/>
                </a:solidFill>
              </a:rPr>
              <a:t>Black_Merton</a:t>
            </a:r>
            <a:r>
              <a:rPr lang="en-US" b="1" dirty="0">
                <a:solidFill>
                  <a:srgbClr val="FF0000"/>
                </a:solidFill>
              </a:rPr>
              <a:t>-Scholes model</a:t>
            </a:r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90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3F8860E-783B-1C93-1589-67AB2B096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05" y="331547"/>
            <a:ext cx="4300827" cy="251954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29DEB51-E849-4F4D-CC77-4A00579FFA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212" y="3192130"/>
            <a:ext cx="6906276" cy="11176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E9357A8-FE77-B23D-7683-298A255CCB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7112" y="4259834"/>
            <a:ext cx="5062376" cy="28940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4BA412D-0C34-5B7C-6C44-B293802F5E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2102" y="331547"/>
            <a:ext cx="3807745" cy="276577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B7867AC7-0F88-A3C1-509F-BDC2D6032B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004" y="3203635"/>
            <a:ext cx="2112775" cy="300848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47E8686-D7CF-7E2A-5F3B-172397001A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3841" y="4629930"/>
            <a:ext cx="3408918" cy="219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6874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2819400" y="762000"/>
            <a:ext cx="3912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COMPLEX SYSTEMS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81000" y="1524000"/>
            <a:ext cx="838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s-ES" sz="1800" b="0" dirty="0">
                <a:latin typeface="+mn-lt"/>
              </a:rPr>
              <a:t>Systems with a very high number of constituent parts that interact with each other in a non-linear manner, which causes the existence of complex organization and dynamics.</a:t>
            </a:r>
            <a:endParaRPr lang="es-ES" altLang="es-ES" sz="2400" b="0" dirty="0">
              <a:latin typeface="+mn-lt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852488" y="2209800"/>
            <a:ext cx="70142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2400" b="0" dirty="0">
                <a:latin typeface="+mn-lt"/>
                <a:cs typeface="Times New Roman" pitchFamily="18" charset="0"/>
              </a:rPr>
              <a:t>•</a:t>
            </a:r>
            <a:r>
              <a:rPr lang="es-ES" altLang="es-ES" sz="1600" b="0" dirty="0">
                <a:latin typeface="+mn-lt"/>
                <a:cs typeface="Times New Roman" pitchFamily="18" charset="0"/>
              </a:rPr>
              <a:t>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Existence of 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correlations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: importance of fluctuations (Statistical Mech.)</a:t>
            </a:r>
            <a:endParaRPr lang="es-ES" altLang="es-ES" sz="1800" b="0" dirty="0">
              <a:latin typeface="+mn-lt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31459" y="2595563"/>
            <a:ext cx="819410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ES" altLang="es-ES" sz="2400" b="0" dirty="0">
                <a:latin typeface="+mn-lt"/>
                <a:cs typeface="Times New Roman" pitchFamily="18" charset="0"/>
              </a:rPr>
              <a:t>•</a:t>
            </a:r>
            <a:r>
              <a:rPr lang="es-ES" altLang="es-ES" sz="1600" b="0" dirty="0">
                <a:latin typeface="+mn-lt"/>
                <a:cs typeface="Times New Roman" pitchFamily="18" charset="0"/>
              </a:rPr>
              <a:t> 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Non-linearity: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there are no simple cause-effect relationships between elements.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  A small stimulus can cause a big effect or none at all. Extreme events. Non-Gaussian </a:t>
            </a:r>
            <a:endParaRPr lang="en-US" altLang="es-ES" sz="1800" dirty="0">
              <a:latin typeface="+mn-lt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Lévy distributions.</a:t>
            </a:r>
            <a:endParaRPr lang="es-ES" altLang="es-ES" sz="1800" b="0" dirty="0">
              <a:latin typeface="+mn-lt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895672" y="4191000"/>
            <a:ext cx="7924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2400" b="0" dirty="0">
                <a:latin typeface="+mn-lt"/>
                <a:cs typeface="Times New Roman" pitchFamily="18" charset="0"/>
              </a:rPr>
              <a:t>•</a:t>
            </a:r>
            <a:r>
              <a:rPr lang="es-ES" altLang="es-ES" sz="1600" b="0" dirty="0">
                <a:latin typeface="+mn-lt"/>
                <a:cs typeface="Times New Roman" pitchFamily="18" charset="0"/>
              </a:rPr>
              <a:t> 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Feedback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 mechanisms in both amplification and attenuation of effects.</a:t>
            </a:r>
            <a:endParaRPr lang="es-ES" altLang="es-ES" sz="1800" b="0" dirty="0">
              <a:latin typeface="+mn-lt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844550" y="4953000"/>
            <a:ext cx="17458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2400" b="0" dirty="0">
                <a:latin typeface="+mn-lt"/>
                <a:cs typeface="Times New Roman" pitchFamily="18" charset="0"/>
              </a:rPr>
              <a:t>•</a:t>
            </a:r>
            <a:r>
              <a:rPr lang="es-ES" altLang="es-ES" sz="1600" b="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80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Open</a:t>
            </a:r>
            <a:r>
              <a:rPr lang="es-ES" altLang="es-ES" sz="180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800" dirty="0" err="1">
                <a:latin typeface="+mn-lt"/>
                <a:cs typeface="Times New Roman" pitchFamily="18" charset="0"/>
              </a:rPr>
              <a:t>systems</a:t>
            </a:r>
            <a:r>
              <a:rPr lang="es-ES" altLang="es-ES" sz="1800" b="0" dirty="0">
                <a:latin typeface="+mn-lt"/>
                <a:cs typeface="Times New Roman" pitchFamily="18" charset="0"/>
              </a:rPr>
              <a:t>.</a:t>
            </a:r>
            <a:endParaRPr lang="es-ES" altLang="es-ES" sz="1800" b="0" dirty="0">
              <a:latin typeface="+mn-lt"/>
            </a:endParaRPr>
          </a:p>
        </p:txBody>
      </p:sp>
      <p:sp>
        <p:nvSpPr>
          <p:cNvPr id="13320" name="Text Box 8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3327400" y="5832475"/>
            <a:ext cx="19656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_tradnl" altLang="es-ES" sz="1800" b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_tradnl" altLang="es-ES" sz="1800" dirty="0">
                <a:solidFill>
                  <a:srgbClr val="FF0000"/>
                </a:solidFill>
                <a:latin typeface="+mn-lt"/>
              </a:rPr>
              <a:t>Fluid </a:t>
            </a:r>
            <a:r>
              <a:rPr lang="es-ES_tradnl" altLang="es-ES" sz="1800" dirty="0" err="1">
                <a:solidFill>
                  <a:srgbClr val="FF0000"/>
                </a:solidFill>
                <a:latin typeface="+mn-lt"/>
              </a:rPr>
              <a:t>turbulence</a:t>
            </a:r>
            <a:r>
              <a:rPr lang="es-ES_tradnl" altLang="es-ES" sz="1800" b="0" dirty="0">
                <a:solidFill>
                  <a:srgbClr val="FF0000"/>
                </a:solidFill>
                <a:latin typeface="+mn-lt"/>
              </a:rPr>
              <a:t> </a:t>
            </a:r>
            <a:endParaRPr lang="es-ES" altLang="es-ES" sz="18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321" name="Text Box 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333750" y="6186488"/>
            <a:ext cx="25987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" altLang="es-ES" sz="1800" b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" altLang="es-ES" sz="1800" b="0" dirty="0" err="1">
                <a:solidFill>
                  <a:srgbClr val="FF0000"/>
                </a:solidFill>
                <a:latin typeface="+mn-lt"/>
              </a:rPr>
              <a:t>Economy</a:t>
            </a:r>
            <a:r>
              <a:rPr lang="es-ES" altLang="es-ES" sz="1800" b="0" dirty="0">
                <a:solidFill>
                  <a:srgbClr val="FF0000"/>
                </a:solidFill>
                <a:latin typeface="+mn-lt"/>
              </a:rPr>
              <a:t> (</a:t>
            </a:r>
            <a:r>
              <a:rPr lang="es-ES" altLang="es-ES" sz="1800" b="0" dirty="0" err="1">
                <a:solidFill>
                  <a:srgbClr val="FF0000"/>
                </a:solidFill>
                <a:latin typeface="+mn-lt"/>
              </a:rPr>
              <a:t>Econophysics</a:t>
            </a:r>
            <a:r>
              <a:rPr lang="es-ES" altLang="es-ES" sz="1800" b="0" dirty="0">
                <a:solidFill>
                  <a:srgbClr val="FF0000"/>
                </a:solidFill>
                <a:latin typeface="+mn-lt"/>
              </a:rPr>
              <a:t>)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3336925" y="5500688"/>
            <a:ext cx="21416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s-ES" altLang="es-ES" sz="1800" b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_tradnl" altLang="es-ES" sz="1800" b="0" dirty="0" err="1">
                <a:solidFill>
                  <a:srgbClr val="FF0000"/>
                </a:solidFill>
                <a:latin typeface="+mn-lt"/>
              </a:rPr>
              <a:t>Critical</a:t>
            </a:r>
            <a:r>
              <a:rPr lang="es-ES_tradnl" altLang="es-ES" sz="1800" b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_tradnl" altLang="es-ES" sz="1800" b="0" dirty="0" err="1">
                <a:solidFill>
                  <a:srgbClr val="FF0000"/>
                </a:solidFill>
                <a:latin typeface="+mn-lt"/>
              </a:rPr>
              <a:t>phenomena</a:t>
            </a:r>
            <a:endParaRPr lang="es-ES" altLang="es-ES" sz="18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323" name="AutoShape 11"/>
          <p:cNvSpPr>
            <a:spLocks/>
          </p:cNvSpPr>
          <p:nvPr/>
        </p:nvSpPr>
        <p:spPr bwMode="auto">
          <a:xfrm>
            <a:off x="3276600" y="5576888"/>
            <a:ext cx="76200" cy="914400"/>
          </a:xfrm>
          <a:prstGeom prst="leftBrace">
            <a:avLst>
              <a:gd name="adj1" fmla="val 100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1600">
              <a:solidFill>
                <a:srgbClr val="FFFF66"/>
              </a:solidFill>
            </a:endParaRP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725507" y="5843588"/>
            <a:ext cx="13876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1800" b="0" dirty="0" err="1">
                <a:solidFill>
                  <a:srgbClr val="FF0000"/>
                </a:solidFill>
                <a:latin typeface="+mn-lt"/>
              </a:rPr>
              <a:t>Applications</a:t>
            </a:r>
            <a:r>
              <a:rPr lang="es-ES" altLang="es-ES" sz="1800" b="0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841374" y="3567113"/>
            <a:ext cx="830262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2400" b="0" dirty="0">
                <a:latin typeface="+mn-lt"/>
                <a:cs typeface="Times New Roman" pitchFamily="18" charset="0"/>
              </a:rPr>
              <a:t>•</a:t>
            </a:r>
            <a:r>
              <a:rPr lang="es-ES" altLang="es-ES" sz="1600" b="0" dirty="0">
                <a:latin typeface="+mn-lt"/>
                <a:cs typeface="Times New Roman" pitchFamily="18" charset="0"/>
              </a:rPr>
              <a:t> 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Scale invariant phenomena: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lack of a characteristic scale (criticality, self-organization, fractality)</a:t>
            </a:r>
            <a:endParaRPr lang="es-ES" altLang="es-ES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8982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590800" y="762000"/>
            <a:ext cx="4038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CRITICAL PHENOMENA</a:t>
            </a:r>
          </a:p>
        </p:txBody>
      </p:sp>
      <p:pic>
        <p:nvPicPr>
          <p:cNvPr id="14339" name="Picture 3" descr="C:\Luis\Miguel\CV\Seminarios y conferencias\Económicas 2005\Ising.j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04" y="3781412"/>
            <a:ext cx="2111256" cy="242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C:\Luis\Miguel\CV\Seminarios y conferencias\Económicas 2005\FG22_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11" y="1389175"/>
            <a:ext cx="3051043" cy="2288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-1929090" y="6352174"/>
            <a:ext cx="7543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1800" dirty="0" err="1">
                <a:latin typeface="+mn-lt"/>
              </a:rPr>
              <a:t>Ferromagnetic</a:t>
            </a:r>
            <a:r>
              <a:rPr lang="es-ES" altLang="es-ES" sz="1800" dirty="0">
                <a:latin typeface="+mn-lt"/>
              </a:rPr>
              <a:t> pase </a:t>
            </a:r>
            <a:r>
              <a:rPr lang="es-ES" altLang="es-ES" sz="1800" dirty="0" err="1">
                <a:latin typeface="+mn-lt"/>
              </a:rPr>
              <a:t>transition</a:t>
            </a:r>
            <a:r>
              <a:rPr lang="es-ES" altLang="es-ES" sz="1800" dirty="0">
                <a:latin typeface="+mn-lt"/>
              </a:rPr>
              <a:t>.</a:t>
            </a:r>
          </a:p>
        </p:txBody>
      </p:sp>
      <p:pic>
        <p:nvPicPr>
          <p:cNvPr id="15363" name="Picture 3" descr="C:\Documents and Settings\Miguel\Escritorio\Discurso Olimpiada\Imágenes Olimpiada\phase transition in financial marke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729" y="1260793"/>
            <a:ext cx="2799468" cy="474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C:\Documents and Settings\Miguel\Escritorio\Discurso Olimpiada\Imágenes Olimpiada\ferromagnetic-transition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332" y="3635313"/>
            <a:ext cx="2588740" cy="1811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7068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7950" y="836613"/>
            <a:ext cx="8351838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1475" indent="-371475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s-ES" b="1" i="1" dirty="0" err="1">
                <a:solidFill>
                  <a:srgbClr val="FF0000"/>
                </a:solidFill>
              </a:rPr>
              <a:t>Econophysics</a:t>
            </a:r>
            <a:endParaRPr lang="pt-BR" altLang="es-ES" b="1" i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pt-BR" altLang="es-ES" sz="2400" b="1" i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pt-BR" altLang="es-ES" sz="2400" b="1" i="1" dirty="0"/>
              <a:t>TOC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2400" b="1" i="1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 dirty="0" err="1"/>
              <a:t>Econophysics</a:t>
            </a:r>
            <a:endParaRPr lang="en-US" altLang="es-ES" sz="18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 dirty="0"/>
              <a:t>       - Physics and Economics: the story of a “love affair”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 dirty="0"/>
              <a:t>       - Standard financial model.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 dirty="0"/>
              <a:t>       - Complex systems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 dirty="0"/>
              <a:t>       - Critical phenomena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 dirty="0"/>
              <a:t>       - Turbulent flows in fluids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 dirty="0"/>
              <a:t>       - Economic complexity: the economy as a complex evolutionary system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800" dirty="0"/>
              <a:t>       - Complex networks</a:t>
            </a:r>
            <a:r>
              <a:rPr lang="en-US" altLang="es-ES" sz="1600" dirty="0"/>
              <a:t>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600" dirty="0"/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600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806874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WINDOWS\Escritorio\Económicas 2005\Conferencia Económicas\Turbulencias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16" y="1132820"/>
            <a:ext cx="2164485" cy="313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596274" y="3491907"/>
            <a:ext cx="118363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sz="1600" b="1" dirty="0">
                <a:solidFill>
                  <a:srgbClr val="FF0000"/>
                </a:solidFill>
                <a:latin typeface="+mn-lt"/>
              </a:rPr>
              <a:t>Reynolds </a:t>
            </a:r>
            <a:r>
              <a:rPr lang="es-ES_tradnl" altLang="es-ES" sz="1600" b="1" dirty="0" err="1">
                <a:solidFill>
                  <a:srgbClr val="FF0000"/>
                </a:solidFill>
                <a:latin typeface="+mn-lt"/>
              </a:rPr>
              <a:t>number</a:t>
            </a:r>
            <a:endParaRPr lang="es-ES_tradnl" altLang="es-ES" sz="1600" b="1" dirty="0">
              <a:solidFill>
                <a:srgbClr val="FF0000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sz="1600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_tradnl" altLang="es-ES" sz="1600" b="1" i="1" dirty="0">
                <a:solidFill>
                  <a:srgbClr val="FF0000"/>
                </a:solidFill>
                <a:latin typeface="+mn-lt"/>
              </a:rPr>
              <a:t>R=lv/h</a:t>
            </a:r>
            <a:endParaRPr lang="es-ES" altLang="es-ES" sz="16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6388" name="Picture 4" descr="C:\WINDOWS\Escritorio\Económicas 2005\Conferencia Económicas\Eddies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9" y="4488405"/>
            <a:ext cx="2686496" cy="149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437037" y="1385060"/>
            <a:ext cx="91082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sz="1600" dirty="0"/>
              <a:t>R=1.&gt;54</a:t>
            </a:r>
            <a:endParaRPr lang="es-ES" altLang="es-ES" sz="1600" dirty="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442031" y="3057485"/>
            <a:ext cx="8524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sz="1600" dirty="0"/>
              <a:t>R=2300</a:t>
            </a:r>
            <a:endParaRPr lang="es-ES" altLang="es-ES" sz="1600" dirty="0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0" y="6093335"/>
            <a:ext cx="37799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200" b="0" dirty="0">
                <a:latin typeface="+mn-lt"/>
              </a:rPr>
              <a:t>Cascade model: Transfer of  energy between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s-ES" sz="1200" b="0" dirty="0">
                <a:latin typeface="+mn-lt"/>
              </a:rPr>
              <a:t> scales of the system.</a:t>
            </a:r>
            <a:endParaRPr lang="es-ES" altLang="es-ES" sz="1200" b="0" dirty="0">
              <a:latin typeface="+mn-lt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1979712" y="609600"/>
            <a:ext cx="46712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ES" sz="2800" b="1" dirty="0">
                <a:latin typeface="+mn-lt"/>
              </a:rPr>
              <a:t>TURBULENT FLUXES IN FLUIDS</a:t>
            </a:r>
            <a:endParaRPr lang="es-ES" altLang="es-ES" sz="2800" b="1" dirty="0">
              <a:latin typeface="+mn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-373056" y="6611120"/>
            <a:ext cx="60486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s-ES" sz="1200" dirty="0"/>
              <a:t>J. </a:t>
            </a:r>
            <a:r>
              <a:rPr lang="en-GB" altLang="es-ES" sz="1200" dirty="0" err="1"/>
              <a:t>Voit</a:t>
            </a:r>
            <a:r>
              <a:rPr lang="en-GB" altLang="es-ES" sz="1200" dirty="0"/>
              <a:t>, </a:t>
            </a:r>
            <a:r>
              <a:rPr lang="en-GB" altLang="es-ES" sz="1200" i="1" dirty="0"/>
              <a:t>The Statistical Mechanics of Financial Markets</a:t>
            </a:r>
            <a:r>
              <a:rPr lang="en-GB" altLang="es-ES" sz="1200" dirty="0"/>
              <a:t>. (Springer-</a:t>
            </a:r>
            <a:r>
              <a:rPr lang="en-GB" altLang="es-ES" sz="1200" dirty="0" err="1"/>
              <a:t>Verlag</a:t>
            </a:r>
            <a:r>
              <a:rPr lang="en-GB" altLang="es-ES" sz="1200" dirty="0"/>
              <a:t>, </a:t>
            </a:r>
            <a:r>
              <a:rPr lang="en-GB" altLang="es-ES" sz="1200" dirty="0" err="1"/>
              <a:t>Berlín</a:t>
            </a:r>
            <a:r>
              <a:rPr lang="en-GB" altLang="es-ES" sz="1200" dirty="0"/>
              <a:t>, 2003)</a:t>
            </a:r>
            <a:endParaRPr lang="es-ES" sz="1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206899-AB5E-FB01-BF3E-B6E1DE933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76536"/>
            <a:ext cx="3324225" cy="240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C:\WINDOWS\Escritorio\Económicas 2005\Conferencia Económicas\Turbulencias dólar-marco.tif">
            <a:extLst>
              <a:ext uri="{FF2B5EF4-FFF2-40B4-BE49-F238E27FC236}">
                <a16:creationId xmlns:a16="http://schemas.microsoft.com/office/drawing/2014/main" id="{CC47DDC9-0A6F-383B-A4A7-DB640BA80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570" y="3758612"/>
            <a:ext cx="3073689" cy="2334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AD2D598-DBCD-4F09-8F5E-14456F94CB99}"/>
              </a:ext>
            </a:extLst>
          </p:cNvPr>
          <p:cNvSpPr txBox="1"/>
          <p:nvPr/>
        </p:nvSpPr>
        <p:spPr>
          <a:xfrm>
            <a:off x="7014259" y="4498576"/>
            <a:ext cx="2129741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Probability density for variations in the US$/DEM exchange rate in intervals of 640, 5120, 40960 and 163840 s (from top to bottom). Nature 381, 767 (1996).</a:t>
            </a:r>
            <a:endParaRPr lang="es-ES" sz="14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5A2320E-BD07-7BDC-E4B6-CB57C37B7098}"/>
              </a:ext>
            </a:extLst>
          </p:cNvPr>
          <p:cNvSpPr txBox="1"/>
          <p:nvPr/>
        </p:nvSpPr>
        <p:spPr>
          <a:xfrm>
            <a:off x="7189124" y="1193884"/>
            <a:ext cx="191946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400" dirty="0" err="1"/>
              <a:t>Distribution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changes</a:t>
            </a:r>
            <a:r>
              <a:rPr lang="es-ES" sz="1400" dirty="0"/>
              <a:t> in </a:t>
            </a:r>
            <a:r>
              <a:rPr lang="es-ES" sz="1400" dirty="0" err="1"/>
              <a:t>wind</a:t>
            </a:r>
            <a:r>
              <a:rPr lang="es-ES" sz="1400" dirty="0"/>
              <a:t> </a:t>
            </a:r>
            <a:r>
              <a:rPr lang="es-ES" sz="1400" dirty="0" err="1"/>
              <a:t>speed</a:t>
            </a:r>
            <a:r>
              <a:rPr lang="es-ES" sz="1400" dirty="0"/>
              <a:t> </a:t>
            </a:r>
            <a:r>
              <a:rPr lang="es-ES" sz="1400" dirty="0" err="1"/>
              <a:t>during</a:t>
            </a:r>
            <a:r>
              <a:rPr lang="es-ES" sz="1400" dirty="0"/>
              <a:t> 4 s </a:t>
            </a:r>
            <a:r>
              <a:rPr lang="es-ES" sz="1400" dirty="0" err="1"/>
              <a:t>intervals</a:t>
            </a:r>
            <a:r>
              <a:rPr lang="es-ES" sz="1400" dirty="0"/>
              <a:t> </a:t>
            </a:r>
            <a:r>
              <a:rPr lang="es-ES" sz="1400" dirty="0" err="1"/>
              <a:t>obtained</a:t>
            </a:r>
            <a:r>
              <a:rPr lang="es-ES" sz="1400" dirty="0"/>
              <a:t> </a:t>
            </a:r>
            <a:r>
              <a:rPr lang="es-ES" sz="1400" dirty="0" err="1"/>
              <a:t>on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German North Sea </a:t>
            </a:r>
            <a:r>
              <a:rPr lang="es-ES" sz="1400" dirty="0" err="1"/>
              <a:t>coast</a:t>
            </a:r>
            <a:r>
              <a:rPr lang="es-ES" sz="1400" dirty="0"/>
              <a:t>. </a:t>
            </a:r>
            <a:r>
              <a:rPr lang="es-ES" sz="1400" dirty="0" err="1"/>
              <a:t>The</a:t>
            </a:r>
            <a:r>
              <a:rPr lang="es-ES" sz="1400" dirty="0"/>
              <a:t> curve </a:t>
            </a:r>
            <a:r>
              <a:rPr lang="es-ES" sz="1400" dirty="0" err="1"/>
              <a:t>represents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Gaussian </a:t>
            </a:r>
            <a:r>
              <a:rPr lang="es-ES" sz="1400" dirty="0" err="1"/>
              <a:t>distribution</a:t>
            </a:r>
            <a:r>
              <a:rPr lang="es-ES" sz="1400" dirty="0"/>
              <a:t> </a:t>
            </a:r>
            <a:r>
              <a:rPr lang="es-ES" sz="1400" dirty="0" err="1"/>
              <a:t>with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sample</a:t>
            </a:r>
            <a:r>
              <a:rPr lang="es-ES" sz="1400" dirty="0"/>
              <a:t> standard </a:t>
            </a:r>
            <a:r>
              <a:rPr lang="es-ES" sz="1400" dirty="0" err="1"/>
              <a:t>deviation</a:t>
            </a:r>
            <a:r>
              <a:rPr lang="es-ES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69028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WINDOWS\Escritorio\Económicas 2005\Conferencia Económicas\Allegre model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64" y="1657923"/>
            <a:ext cx="2353072" cy="208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676400" y="609600"/>
            <a:ext cx="5943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ES" sz="2800" b="1" dirty="0">
                <a:latin typeface="+mn-lt"/>
              </a:rPr>
              <a:t>CRISIS CRÍTICAS DEL MERCADO: SISTEMAS JERÁRQUICOS</a:t>
            </a:r>
            <a:endParaRPr lang="es-ES" altLang="es-ES" sz="2800" b="1" dirty="0">
              <a:latin typeface="+mn-lt"/>
            </a:endParaRP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5410200" y="2819400"/>
            <a:ext cx="3048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ES" sz="1600">
              <a:solidFill>
                <a:srgbClr val="FFFF66"/>
              </a:solidFill>
            </a:endParaRP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251520" y="4389936"/>
            <a:ext cx="3048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1600" b="0" dirty="0">
                <a:latin typeface="+mn-lt"/>
                <a:cs typeface="Times New Roman" pitchFamily="18" charset="0"/>
              </a:rPr>
              <a:t>•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Multiscale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systems</a:t>
            </a:r>
            <a:endParaRPr lang="es-ES" altLang="es-ES" sz="1600" b="0" dirty="0">
              <a:latin typeface="+mn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1600" b="0" dirty="0">
                <a:latin typeface="+mn-lt"/>
                <a:cs typeface="Times New Roman" pitchFamily="18" charset="0"/>
              </a:rPr>
              <a:t>•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Interconnenction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between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objects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in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diferent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scale</a:t>
            </a:r>
            <a:r>
              <a:rPr lang="es-ES" altLang="es-ES" sz="1600" b="0" dirty="0" err="1">
                <a:latin typeface="+mn-lt"/>
                <a:cs typeface="Times New Roman" pitchFamily="18" charset="0"/>
              </a:rPr>
              <a:t>s</a:t>
            </a:r>
            <a:r>
              <a:rPr lang="es-ES" altLang="es-ES" sz="1600" b="0" dirty="0">
                <a:latin typeface="+mn-lt"/>
                <a:cs typeface="Times New Roman" pitchFamily="18" charset="0"/>
              </a:rPr>
              <a:t>.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104049" y="3957166"/>
            <a:ext cx="3581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ES" sz="1600" b="0" dirty="0" err="1">
                <a:latin typeface="+mn-lt"/>
              </a:rPr>
              <a:t>Allègre</a:t>
            </a:r>
            <a:r>
              <a:rPr lang="es-ES" altLang="es-ES" sz="1600" b="0" dirty="0">
                <a:latin typeface="+mn-lt"/>
              </a:rPr>
              <a:t> </a:t>
            </a:r>
            <a:r>
              <a:rPr lang="es-ES" altLang="es-ES" sz="1600" b="0" dirty="0" err="1">
                <a:latin typeface="+mn-lt"/>
              </a:rPr>
              <a:t>model</a:t>
            </a:r>
            <a:r>
              <a:rPr lang="es-ES" altLang="es-ES" sz="1600" b="0" dirty="0">
                <a:latin typeface="+mn-lt"/>
              </a:rPr>
              <a:t> </a:t>
            </a:r>
            <a:r>
              <a:rPr lang="es-ES" altLang="es-ES" sz="1600" b="0" dirty="0" err="1">
                <a:latin typeface="+mn-lt"/>
              </a:rPr>
              <a:t>of</a:t>
            </a:r>
            <a:r>
              <a:rPr lang="es-ES" altLang="es-ES" sz="1600" b="0" dirty="0">
                <a:latin typeface="+mn-lt"/>
              </a:rPr>
              <a:t> </a:t>
            </a:r>
            <a:r>
              <a:rPr lang="es-ES" altLang="es-ES" sz="1600" b="0" dirty="0" err="1">
                <a:latin typeface="+mn-lt"/>
              </a:rPr>
              <a:t>earthqueakes</a:t>
            </a:r>
            <a:endParaRPr lang="es-ES" altLang="es-ES" sz="1600" b="0" dirty="0">
              <a:latin typeface="+mn-lt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419872" y="6580590"/>
            <a:ext cx="60486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s-ES" sz="1200" dirty="0"/>
              <a:t>J. </a:t>
            </a:r>
            <a:r>
              <a:rPr lang="en-GB" altLang="es-ES" sz="1200" dirty="0" err="1"/>
              <a:t>Voit</a:t>
            </a:r>
            <a:r>
              <a:rPr lang="en-GB" altLang="es-ES" sz="1200" dirty="0"/>
              <a:t>, </a:t>
            </a:r>
            <a:r>
              <a:rPr lang="en-GB" altLang="es-ES" sz="1200" i="1" dirty="0"/>
              <a:t>The Statistical Mechanics of Financial Markets</a:t>
            </a:r>
            <a:r>
              <a:rPr lang="en-GB" altLang="es-ES" sz="1200" dirty="0"/>
              <a:t>. (Springer-</a:t>
            </a:r>
            <a:r>
              <a:rPr lang="en-GB" altLang="es-ES" sz="1200" dirty="0" err="1"/>
              <a:t>Verlag</a:t>
            </a:r>
            <a:r>
              <a:rPr lang="en-GB" altLang="es-ES" sz="1200" dirty="0"/>
              <a:t>, </a:t>
            </a:r>
            <a:r>
              <a:rPr lang="en-GB" altLang="es-ES" sz="1200" dirty="0" err="1"/>
              <a:t>Berlín</a:t>
            </a:r>
            <a:r>
              <a:rPr lang="en-GB" altLang="es-ES" sz="1200" dirty="0"/>
              <a:t>, 2003)</a:t>
            </a:r>
            <a:endParaRPr lang="es-ES" sz="1200" dirty="0"/>
          </a:p>
        </p:txBody>
      </p:sp>
      <p:pic>
        <p:nvPicPr>
          <p:cNvPr id="2" name="Picture 2" descr="C:\WINDOWS\Escritorio\Económicas 2005\Conferencia Económicas\Loma Prieta.tif">
            <a:extLst>
              <a:ext uri="{FF2B5EF4-FFF2-40B4-BE49-F238E27FC236}">
                <a16:creationId xmlns:a16="http://schemas.microsoft.com/office/drawing/2014/main" id="{4622F994-84B1-2843-89C9-030CD465FB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976" y="1743786"/>
            <a:ext cx="4302224" cy="3154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50DC242-ACDA-8518-CF87-9ADECF9F3C9C}"/>
              </a:ext>
            </a:extLst>
          </p:cNvPr>
          <p:cNvSpPr txBox="1"/>
          <p:nvPr/>
        </p:nvSpPr>
        <p:spPr>
          <a:xfrm>
            <a:off x="4482582" y="5019778"/>
            <a:ext cx="39232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/>
              <a:t>Benioff stress prior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Loma Prieta </a:t>
            </a:r>
            <a:r>
              <a:rPr lang="es-ES" sz="1600" dirty="0" err="1"/>
              <a:t>earthquake</a:t>
            </a:r>
            <a:r>
              <a:rPr lang="es-ES" sz="1600" dirty="0"/>
              <a:t> </a:t>
            </a:r>
            <a:r>
              <a:rPr lang="es-ES" sz="1600" dirty="0" err="1"/>
              <a:t>fitted</a:t>
            </a:r>
            <a:r>
              <a:rPr lang="es-ES" sz="1600" dirty="0"/>
              <a:t> </a:t>
            </a:r>
            <a:r>
              <a:rPr lang="es-ES" sz="1600" dirty="0" err="1"/>
              <a:t>to</a:t>
            </a:r>
            <a:r>
              <a:rPr lang="es-ES" sz="1600" dirty="0"/>
              <a:t> a </a:t>
            </a:r>
            <a:r>
              <a:rPr lang="es-ES" sz="1600" dirty="0" err="1"/>
              <a:t>power</a:t>
            </a:r>
            <a:r>
              <a:rPr lang="es-ES" sz="1600" dirty="0"/>
              <a:t> </a:t>
            </a:r>
            <a:r>
              <a:rPr lang="es-ES" sz="1600" dirty="0" err="1"/>
              <a:t>law</a:t>
            </a:r>
            <a:r>
              <a:rPr lang="es-ES" sz="1600" dirty="0"/>
              <a:t> </a:t>
            </a:r>
            <a:r>
              <a:rPr lang="es-ES" sz="1600" dirty="0" err="1"/>
              <a:t>with</a:t>
            </a:r>
            <a:r>
              <a:rPr lang="es-ES" sz="1600" dirty="0"/>
              <a:t> log-</a:t>
            </a:r>
            <a:r>
              <a:rPr lang="es-ES" sz="1600" dirty="0" err="1"/>
              <a:t>periodic</a:t>
            </a:r>
            <a:r>
              <a:rPr lang="es-ES" sz="1600" dirty="0"/>
              <a:t> </a:t>
            </a:r>
            <a:r>
              <a:rPr lang="es-ES" sz="1600" dirty="0" err="1"/>
              <a:t>corrections</a:t>
            </a:r>
            <a:r>
              <a:rPr lang="es-ES" sz="1600" dirty="0"/>
              <a:t>. D. </a:t>
            </a:r>
            <a:r>
              <a:rPr lang="es-ES" sz="1600" dirty="0" err="1"/>
              <a:t>Sornette</a:t>
            </a:r>
            <a:r>
              <a:rPr lang="es-ES" sz="1600" dirty="0"/>
              <a:t>, C. G. </a:t>
            </a:r>
            <a:r>
              <a:rPr lang="es-ES" sz="1600" dirty="0" err="1"/>
              <a:t>Sammis</a:t>
            </a:r>
            <a:r>
              <a:rPr lang="es-ES" sz="1600" dirty="0"/>
              <a:t>, J. </a:t>
            </a:r>
            <a:r>
              <a:rPr lang="es-ES" sz="1600" dirty="0" err="1"/>
              <a:t>Phys</a:t>
            </a:r>
            <a:r>
              <a:rPr lang="es-ES" sz="1600" dirty="0"/>
              <a:t>. I (France), 5, 607 (1995).</a:t>
            </a:r>
          </a:p>
        </p:txBody>
      </p:sp>
    </p:spTree>
    <p:extLst>
      <p:ext uri="{BB962C8B-B14F-4D97-AF65-F5344CB8AC3E}">
        <p14:creationId xmlns:p14="http://schemas.microsoft.com/office/powerpoint/2010/main" val="32591237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WINDOWS\Escritorio\Económicas 2005\Conferencia Económicas\Allegre model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64" y="1657923"/>
            <a:ext cx="2353072" cy="208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676400" y="609600"/>
            <a:ext cx="59436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_tradnl" altLang="es-ES" sz="2800" b="1" dirty="0">
                <a:latin typeface="+mn-lt"/>
              </a:rPr>
              <a:t>CRISIS CRÍTICAS DEL MERCADO: SISTEMAS JERÁRQUICOS</a:t>
            </a:r>
            <a:endParaRPr lang="es-ES" altLang="es-ES" sz="2800" b="1" dirty="0">
              <a:latin typeface="+mn-lt"/>
            </a:endParaRP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5410200" y="2819400"/>
            <a:ext cx="3048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s-ES" altLang="es-ES" sz="1600">
              <a:solidFill>
                <a:srgbClr val="FFFF66"/>
              </a:solidFill>
            </a:endParaRPr>
          </a:p>
        </p:txBody>
      </p:sp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251520" y="4389936"/>
            <a:ext cx="3048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1600" b="0" dirty="0">
                <a:latin typeface="+mn-lt"/>
                <a:cs typeface="Times New Roman" pitchFamily="18" charset="0"/>
              </a:rPr>
              <a:t>•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Multiscale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systems</a:t>
            </a:r>
            <a:endParaRPr lang="es-ES" altLang="es-ES" sz="1600" b="0" dirty="0">
              <a:latin typeface="+mn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1600" b="0" dirty="0">
                <a:latin typeface="+mn-lt"/>
                <a:cs typeface="Times New Roman" pitchFamily="18" charset="0"/>
              </a:rPr>
              <a:t>•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Interconnenction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between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objects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in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diferent</a:t>
            </a:r>
            <a:r>
              <a:rPr lang="es-ES" altLang="es-ES" sz="1600" dirty="0">
                <a:latin typeface="+mn-lt"/>
                <a:cs typeface="Times New Roman" pitchFamily="18" charset="0"/>
              </a:rPr>
              <a:t> </a:t>
            </a:r>
            <a:r>
              <a:rPr lang="es-ES" altLang="es-ES" sz="1600" dirty="0" err="1">
                <a:latin typeface="+mn-lt"/>
                <a:cs typeface="Times New Roman" pitchFamily="18" charset="0"/>
              </a:rPr>
              <a:t>scale</a:t>
            </a:r>
            <a:r>
              <a:rPr lang="es-ES" altLang="es-ES" sz="1600" b="0" dirty="0" err="1">
                <a:latin typeface="+mn-lt"/>
                <a:cs typeface="Times New Roman" pitchFamily="18" charset="0"/>
              </a:rPr>
              <a:t>s</a:t>
            </a:r>
            <a:r>
              <a:rPr lang="es-ES" altLang="es-ES" sz="1600" b="0" dirty="0">
                <a:latin typeface="+mn-lt"/>
                <a:cs typeface="Times New Roman" pitchFamily="18" charset="0"/>
              </a:rPr>
              <a:t>.</a:t>
            </a:r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104049" y="3957166"/>
            <a:ext cx="3581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s-ES" altLang="es-ES" sz="1600" b="0" dirty="0" err="1">
                <a:latin typeface="+mn-lt"/>
              </a:rPr>
              <a:t>Allègre</a:t>
            </a:r>
            <a:r>
              <a:rPr lang="es-ES" altLang="es-ES" sz="1600" b="0" dirty="0">
                <a:latin typeface="+mn-lt"/>
              </a:rPr>
              <a:t> </a:t>
            </a:r>
            <a:r>
              <a:rPr lang="es-ES" altLang="es-ES" sz="1600" b="0" dirty="0" err="1">
                <a:latin typeface="+mn-lt"/>
              </a:rPr>
              <a:t>model</a:t>
            </a:r>
            <a:r>
              <a:rPr lang="es-ES" altLang="es-ES" sz="1600" b="0" dirty="0">
                <a:latin typeface="+mn-lt"/>
              </a:rPr>
              <a:t> </a:t>
            </a:r>
            <a:r>
              <a:rPr lang="es-ES" altLang="es-ES" sz="1600" b="0" dirty="0" err="1">
                <a:latin typeface="+mn-lt"/>
              </a:rPr>
              <a:t>of</a:t>
            </a:r>
            <a:r>
              <a:rPr lang="es-ES" altLang="es-ES" sz="1600" b="0" dirty="0">
                <a:latin typeface="+mn-lt"/>
              </a:rPr>
              <a:t> </a:t>
            </a:r>
            <a:r>
              <a:rPr lang="es-ES" altLang="es-ES" sz="1600" b="0" dirty="0" err="1">
                <a:latin typeface="+mn-lt"/>
              </a:rPr>
              <a:t>earthqueakes</a:t>
            </a:r>
            <a:endParaRPr lang="es-ES" altLang="es-ES" sz="1600" b="0" dirty="0">
              <a:latin typeface="+mn-lt"/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419872" y="6580590"/>
            <a:ext cx="60486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es-ES" sz="1200" dirty="0"/>
              <a:t>J. </a:t>
            </a:r>
            <a:r>
              <a:rPr lang="en-GB" altLang="es-ES" sz="1200" dirty="0" err="1"/>
              <a:t>Voit</a:t>
            </a:r>
            <a:r>
              <a:rPr lang="en-GB" altLang="es-ES" sz="1200" dirty="0"/>
              <a:t>, </a:t>
            </a:r>
            <a:r>
              <a:rPr lang="en-GB" altLang="es-ES" sz="1200" i="1" dirty="0"/>
              <a:t>The Statistical Mechanics of Financial Markets</a:t>
            </a:r>
            <a:r>
              <a:rPr lang="en-GB" altLang="es-ES" sz="1200" dirty="0"/>
              <a:t>. (Springer-</a:t>
            </a:r>
            <a:r>
              <a:rPr lang="en-GB" altLang="es-ES" sz="1200" dirty="0" err="1"/>
              <a:t>Verlag</a:t>
            </a:r>
            <a:r>
              <a:rPr lang="en-GB" altLang="es-ES" sz="1200" dirty="0"/>
              <a:t>, </a:t>
            </a:r>
            <a:r>
              <a:rPr lang="en-GB" altLang="es-ES" sz="1200" dirty="0" err="1"/>
              <a:t>Berlín</a:t>
            </a:r>
            <a:r>
              <a:rPr lang="en-GB" altLang="es-ES" sz="1200" dirty="0"/>
              <a:t>, 2003)</a:t>
            </a:r>
            <a:endParaRPr lang="es-ES" sz="12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50DC242-ACDA-8518-CF87-9ADECF9F3C9C}"/>
              </a:ext>
            </a:extLst>
          </p:cNvPr>
          <p:cNvSpPr txBox="1"/>
          <p:nvPr/>
        </p:nvSpPr>
        <p:spPr>
          <a:xfrm>
            <a:off x="3923928" y="5019778"/>
            <a:ext cx="448190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Time dependence of the Dow Jones index from June 1921 to September 1929 and fit with a modified log-periodic equation. </a:t>
            </a:r>
            <a:r>
              <a:rPr lang="en-US" sz="1600" dirty="0" err="1"/>
              <a:t>Sornette</a:t>
            </a:r>
            <a:r>
              <a:rPr lang="en-US" sz="1600" dirty="0"/>
              <a:t>, D., Johansen, A., Large financial crashes. </a:t>
            </a:r>
            <a:r>
              <a:rPr lang="en-US" sz="1600" dirty="0" err="1"/>
              <a:t>Physica</a:t>
            </a:r>
            <a:r>
              <a:rPr lang="en-US" sz="1600" dirty="0"/>
              <a:t> A 245, 411 (1997).</a:t>
            </a:r>
            <a:endParaRPr lang="es-E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D76D7F-9798-2548-2199-8DEB34CA3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111" y="1804407"/>
            <a:ext cx="4772025" cy="31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039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ChangeArrowheads="1"/>
          </p:cNvSpPr>
          <p:nvPr/>
        </p:nvSpPr>
        <p:spPr bwMode="auto">
          <a:xfrm>
            <a:off x="0" y="2063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/>
            <a:endParaRPr lang="en-US" altLang="es-ES"/>
          </a:p>
        </p:txBody>
      </p:sp>
      <p:sp>
        <p:nvSpPr>
          <p:cNvPr id="34820" name="Rectangle 8"/>
          <p:cNvSpPr>
            <a:spLocks noChangeArrowheads="1"/>
          </p:cNvSpPr>
          <p:nvPr/>
        </p:nvSpPr>
        <p:spPr bwMode="auto">
          <a:xfrm>
            <a:off x="0" y="20637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s-ES" sz="1600"/>
          </a:p>
        </p:txBody>
      </p:sp>
      <p:graphicFrame>
        <p:nvGraphicFramePr>
          <p:cNvPr id="80938" name="Group 42"/>
          <p:cNvGraphicFramePr>
            <a:graphicFrameLocks noGrp="1"/>
          </p:cNvGraphicFramePr>
          <p:nvPr/>
        </p:nvGraphicFramePr>
        <p:xfrm>
          <a:off x="1196975" y="2073275"/>
          <a:ext cx="208002" cy="2606675"/>
        </p:xfrm>
        <a:graphic>
          <a:graphicData uri="http://schemas.openxmlformats.org/drawingml/2006/table">
            <a:tbl>
              <a:tblPr/>
              <a:tblGrid>
                <a:gridCol w="208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06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01" marR="9130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4823" name="Picture 14" descr="rugg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36" y="2430462"/>
            <a:ext cx="3887788" cy="295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4" name="Text Box 44"/>
          <p:cNvSpPr txBox="1">
            <a:spLocks noChangeArrowheads="1"/>
          </p:cNvSpPr>
          <p:nvPr/>
        </p:nvSpPr>
        <p:spPr bwMode="auto">
          <a:xfrm>
            <a:off x="47874" y="5384800"/>
            <a:ext cx="4176712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s-ES" sz="1200" dirty="0">
                <a:solidFill>
                  <a:schemeClr val="tx1"/>
                </a:solidFill>
              </a:rPr>
              <a:t>http://gold.cchem.berkeley.edu/Pictures_and_Images/rugged.gif</a:t>
            </a:r>
          </a:p>
        </p:txBody>
      </p:sp>
      <p:sp>
        <p:nvSpPr>
          <p:cNvPr id="34825" name="1 CuadroTexto"/>
          <p:cNvSpPr txBox="1">
            <a:spLocks noChangeArrowheads="1"/>
          </p:cNvSpPr>
          <p:nvPr/>
        </p:nvSpPr>
        <p:spPr bwMode="auto">
          <a:xfrm>
            <a:off x="179512" y="1934809"/>
            <a:ext cx="7786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s-ES" altLang="es-ES" b="1" dirty="0" err="1">
                <a:solidFill>
                  <a:srgbClr val="FF0000"/>
                </a:solidFill>
                <a:latin typeface="+mn-lt"/>
              </a:rPr>
              <a:t>Is</a:t>
            </a:r>
            <a:r>
              <a:rPr lang="es-ES" altLang="es-ES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" altLang="es-ES" b="1" dirty="0" err="1">
                <a:solidFill>
                  <a:srgbClr val="FF0000"/>
                </a:solidFill>
                <a:latin typeface="+mn-lt"/>
              </a:rPr>
              <a:t>the</a:t>
            </a:r>
            <a:r>
              <a:rPr lang="es-ES" altLang="es-ES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" altLang="es-ES" b="1" dirty="0" err="1">
                <a:solidFill>
                  <a:srgbClr val="FF0000"/>
                </a:solidFill>
                <a:latin typeface="+mn-lt"/>
              </a:rPr>
              <a:t>economy</a:t>
            </a:r>
            <a:r>
              <a:rPr lang="es-ES" altLang="es-ES" b="1" dirty="0">
                <a:solidFill>
                  <a:srgbClr val="FF0000"/>
                </a:solidFill>
                <a:latin typeface="+mn-lt"/>
              </a:rPr>
              <a:t> a </a:t>
            </a:r>
            <a:r>
              <a:rPr lang="es-ES" altLang="es-ES" b="1" dirty="0" err="1">
                <a:solidFill>
                  <a:srgbClr val="FF0000"/>
                </a:solidFill>
                <a:latin typeface="+mn-lt"/>
              </a:rPr>
              <a:t>complex</a:t>
            </a:r>
            <a:r>
              <a:rPr lang="es-ES" altLang="es-ES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" altLang="es-ES" b="1" dirty="0" err="1">
                <a:solidFill>
                  <a:srgbClr val="FF0000"/>
                </a:solidFill>
                <a:latin typeface="+mn-lt"/>
              </a:rPr>
              <a:t>system</a:t>
            </a:r>
            <a:r>
              <a:rPr lang="es-ES" altLang="es-ES" b="1" dirty="0">
                <a:solidFill>
                  <a:srgbClr val="FF0000"/>
                </a:solidFill>
                <a:latin typeface="+mn-lt"/>
              </a:rPr>
              <a:t>?</a:t>
            </a:r>
          </a:p>
        </p:txBody>
      </p:sp>
      <p:sp>
        <p:nvSpPr>
          <p:cNvPr id="34826" name="2 Rectángulo"/>
          <p:cNvSpPr>
            <a:spLocks noChangeArrowheads="1"/>
          </p:cNvSpPr>
          <p:nvPr/>
        </p:nvSpPr>
        <p:spPr bwMode="auto">
          <a:xfrm>
            <a:off x="827584" y="357188"/>
            <a:ext cx="72453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71475" indent="-371475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ES" sz="2800" b="1" dirty="0">
                <a:solidFill>
                  <a:schemeClr val="tx1"/>
                </a:solidFill>
                <a:latin typeface="+mn-lt"/>
              </a:rPr>
              <a:t>ECONOMIC COMPLEXITY: THE ECONOMY AS AN EVOLVING COMPLEX SYSTEM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D586134-72D7-B25D-3843-0FDE77E99C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1484784"/>
            <a:ext cx="3419952" cy="517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3976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CuadroTexto"/>
          <p:cNvSpPr txBox="1">
            <a:spLocks noChangeArrowheads="1"/>
          </p:cNvSpPr>
          <p:nvPr/>
        </p:nvSpPr>
        <p:spPr bwMode="auto">
          <a:xfrm>
            <a:off x="571500" y="1475492"/>
            <a:ext cx="77866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s-ES" dirty="0">
                <a:solidFill>
                  <a:srgbClr val="FF0000"/>
                </a:solidFill>
                <a:latin typeface="+mn-lt"/>
              </a:rPr>
              <a:t>Formal description of the structure and dynamics of a complex system</a:t>
            </a:r>
            <a:endParaRPr lang="es-ES" altLang="es-E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468313" y="1989138"/>
            <a:ext cx="79914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s-ES" b="1" dirty="0">
                <a:solidFill>
                  <a:srgbClr val="00B0F0"/>
                </a:solidFill>
                <a:latin typeface="+mn-lt"/>
              </a:rPr>
              <a:t>Structure</a:t>
            </a:r>
            <a:r>
              <a:rPr lang="en-US" altLang="es-ES" dirty="0">
                <a:solidFill>
                  <a:schemeClr val="tx1"/>
                </a:solidFill>
                <a:latin typeface="+mn-lt"/>
              </a:rPr>
              <a:t>: network formed by agents (vertices) and interactions between them (connectors).</a:t>
            </a:r>
          </a:p>
        </p:txBody>
      </p:sp>
      <p:pic>
        <p:nvPicPr>
          <p:cNvPr id="36869" name="Picture 7" descr="thumbs/addhealth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2867025"/>
            <a:ext cx="1716088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8" descr="thumbs/contagion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938463"/>
            <a:ext cx="1884362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9" descr="thumbs/hivgc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810125"/>
            <a:ext cx="1884362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10" descr="thumbs/wired.pn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838700"/>
            <a:ext cx="1884363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3" name="Text Box 11"/>
          <p:cNvSpPr txBox="1">
            <a:spLocks noChangeArrowheads="1"/>
          </p:cNvSpPr>
          <p:nvPr/>
        </p:nvSpPr>
        <p:spPr bwMode="auto">
          <a:xfrm>
            <a:off x="5003800" y="6467475"/>
            <a:ext cx="287496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s-ES" altLang="es-ES" sz="1200">
                <a:solidFill>
                  <a:schemeClr val="tx1"/>
                </a:solidFill>
              </a:rPr>
              <a:t>www</a:t>
            </a:r>
            <a:r>
              <a:rPr lang="es-ES" altLang="es-ES" sz="1200">
                <a:solidFill>
                  <a:schemeClr val="tx1"/>
                </a:solidFill>
                <a:hlinkClick r:id="rId10"/>
              </a:rPr>
              <a:t>-personal.umich.edu/~mejn/networks/</a:t>
            </a:r>
            <a:r>
              <a:rPr lang="es-ES" altLang="es-ES" sz="12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6874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797425"/>
            <a:ext cx="1830387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5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852738"/>
            <a:ext cx="1728787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2 Rectángulo"/>
          <p:cNvSpPr>
            <a:spLocks noChangeArrowheads="1"/>
          </p:cNvSpPr>
          <p:nvPr/>
        </p:nvSpPr>
        <p:spPr bwMode="auto">
          <a:xfrm>
            <a:off x="827584" y="357188"/>
            <a:ext cx="72453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71475" indent="-371475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ES" sz="2800" b="1" dirty="0">
                <a:solidFill>
                  <a:schemeClr val="tx1"/>
                </a:solidFill>
                <a:latin typeface="+mn-lt"/>
              </a:rPr>
              <a:t>ECONOMIC COMPLEXITY: THE ECONOMY AS AN EVOLVING COMPLEX SYSTEM</a:t>
            </a:r>
          </a:p>
        </p:txBody>
      </p:sp>
    </p:spTree>
    <p:extLst>
      <p:ext uri="{BB962C8B-B14F-4D97-AF65-F5344CB8AC3E}">
        <p14:creationId xmlns:p14="http://schemas.microsoft.com/office/powerpoint/2010/main" val="3678125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6"/>
          <p:cNvSpPr txBox="1">
            <a:spLocks noChangeArrowheads="1"/>
          </p:cNvSpPr>
          <p:nvPr/>
        </p:nvSpPr>
        <p:spPr bwMode="auto">
          <a:xfrm>
            <a:off x="617538" y="1989138"/>
            <a:ext cx="26404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s-ES" b="1" dirty="0">
                <a:solidFill>
                  <a:schemeClr val="accent1"/>
                </a:solidFill>
                <a:latin typeface="+mn-lt"/>
              </a:rPr>
              <a:t>Mathematical description</a:t>
            </a:r>
          </a:p>
        </p:txBody>
      </p:sp>
      <p:sp>
        <p:nvSpPr>
          <p:cNvPr id="38917" name="Text Box 7"/>
          <p:cNvSpPr txBox="1">
            <a:spLocks noChangeArrowheads="1"/>
          </p:cNvSpPr>
          <p:nvPr/>
        </p:nvSpPr>
        <p:spPr bwMode="auto">
          <a:xfrm>
            <a:off x="1311274" y="2492375"/>
            <a:ext cx="736518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buFontTx/>
              <a:buChar char="-"/>
            </a:pPr>
            <a:r>
              <a:rPr lang="en-US" altLang="es-ES" dirty="0">
                <a:solidFill>
                  <a:schemeClr val="tx1"/>
                </a:solidFill>
                <a:latin typeface="+mn-lt"/>
              </a:rPr>
              <a:t>Theory of complex networks.</a:t>
            </a:r>
          </a:p>
          <a:p>
            <a:pPr algn="l" eaLnBrk="1" hangingPunct="1">
              <a:buFontTx/>
              <a:buChar char="-"/>
            </a:pPr>
            <a:r>
              <a:rPr lang="en-US" altLang="es-ES" dirty="0">
                <a:solidFill>
                  <a:schemeClr val="tx1"/>
                </a:solidFill>
                <a:latin typeface="+mn-lt"/>
              </a:rPr>
              <a:t> Statistical mechanics of stable processes. Fractals.</a:t>
            </a:r>
          </a:p>
          <a:p>
            <a:pPr algn="l" eaLnBrk="1" hangingPunct="1">
              <a:buFontTx/>
              <a:buChar char="-"/>
            </a:pPr>
            <a:r>
              <a:rPr lang="en-US" altLang="es-ES" dirty="0">
                <a:solidFill>
                  <a:schemeClr val="tx1"/>
                </a:solidFill>
                <a:latin typeface="+mn-lt"/>
              </a:rPr>
              <a:t> Nonlinear dynamic systems. Chaos theory.</a:t>
            </a:r>
          </a:p>
          <a:p>
            <a:pPr algn="l" eaLnBrk="1" hangingPunct="1">
              <a:buFontTx/>
              <a:buChar char="-"/>
            </a:pPr>
            <a:r>
              <a:rPr lang="en-US" altLang="es-ES" dirty="0">
                <a:solidFill>
                  <a:schemeClr val="tx1"/>
                </a:solidFill>
                <a:latin typeface="+mn-lt"/>
              </a:rPr>
              <a:t> Statistical Mechanics (phase transitions, self-organized criticality...).</a:t>
            </a:r>
          </a:p>
          <a:p>
            <a:pPr algn="l" eaLnBrk="1" hangingPunct="1">
              <a:buFontTx/>
              <a:buChar char="-"/>
            </a:pPr>
            <a:r>
              <a:rPr lang="en-US" altLang="es-ES" dirty="0">
                <a:solidFill>
                  <a:schemeClr val="tx1"/>
                </a:solidFill>
                <a:latin typeface="+mn-lt"/>
              </a:rPr>
              <a:t> Thermodynamics of irreversible processes (nonlinear regime).</a:t>
            </a:r>
          </a:p>
          <a:p>
            <a:pPr algn="l" eaLnBrk="1" hangingPunct="1">
              <a:buFontTx/>
              <a:buChar char="-"/>
            </a:pPr>
            <a:r>
              <a:rPr lang="en-US" altLang="es-ES" dirty="0">
                <a:solidFill>
                  <a:schemeClr val="tx1"/>
                </a:solidFill>
                <a:latin typeface="+mn-lt"/>
              </a:rPr>
              <a:t> Computer simulation.</a:t>
            </a:r>
          </a:p>
        </p:txBody>
      </p:sp>
      <p:pic>
        <p:nvPicPr>
          <p:cNvPr id="3891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4289425"/>
            <a:ext cx="2865438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Text Box 9"/>
          <p:cNvSpPr txBox="1">
            <a:spLocks noChangeArrowheads="1"/>
          </p:cNvSpPr>
          <p:nvPr/>
        </p:nvSpPr>
        <p:spPr bwMode="auto">
          <a:xfrm>
            <a:off x="3594100" y="6518275"/>
            <a:ext cx="203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s-ES">
                <a:solidFill>
                  <a:schemeClr val="tx1"/>
                </a:solidFill>
              </a:rPr>
              <a:t>BSC supercomputer</a:t>
            </a:r>
          </a:p>
        </p:txBody>
      </p:sp>
      <p:sp>
        <p:nvSpPr>
          <p:cNvPr id="8" name="1 CuadroTexto"/>
          <p:cNvSpPr txBox="1">
            <a:spLocks noChangeArrowheads="1"/>
          </p:cNvSpPr>
          <p:nvPr/>
        </p:nvSpPr>
        <p:spPr bwMode="auto">
          <a:xfrm>
            <a:off x="571500" y="1289050"/>
            <a:ext cx="77866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s-ES" dirty="0">
                <a:solidFill>
                  <a:srgbClr val="FF0000"/>
                </a:solidFill>
                <a:latin typeface="+mn-lt"/>
              </a:rPr>
              <a:t>Formal description of the structure and dynamics of a complex system</a:t>
            </a:r>
            <a:endParaRPr lang="es-ES" altLang="es-E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" name="2 Rectángulo">
            <a:extLst>
              <a:ext uri="{FF2B5EF4-FFF2-40B4-BE49-F238E27FC236}">
                <a16:creationId xmlns:a16="http://schemas.microsoft.com/office/drawing/2014/main" id="{1E042B2D-ED19-80E5-C3E0-7BF2DDFC5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357188"/>
            <a:ext cx="724535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71475" indent="-371475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s-ES" sz="2800" b="1" dirty="0">
                <a:solidFill>
                  <a:schemeClr val="tx1"/>
                </a:solidFill>
                <a:latin typeface="+mn-lt"/>
              </a:rPr>
              <a:t>ECONOMIC COMPLEXITY: THE ECONOMY AS AN EVOLVING COMPLEX SYSTEM</a:t>
            </a:r>
          </a:p>
        </p:txBody>
      </p:sp>
    </p:spTree>
    <p:extLst>
      <p:ext uri="{BB962C8B-B14F-4D97-AF65-F5344CB8AC3E}">
        <p14:creationId xmlns:p14="http://schemas.microsoft.com/office/powerpoint/2010/main" val="30198165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2 Rectángulo"/>
          <p:cNvSpPr>
            <a:spLocks noChangeArrowheads="1"/>
          </p:cNvSpPr>
          <p:nvPr/>
        </p:nvSpPr>
        <p:spPr bwMode="auto">
          <a:xfrm>
            <a:off x="3131840" y="421466"/>
            <a:ext cx="6643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1475" indent="-371475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ES" sz="2800" b="1" dirty="0">
                <a:solidFill>
                  <a:schemeClr val="tx1"/>
                </a:solidFill>
                <a:latin typeface="+mn-lt"/>
              </a:rPr>
              <a:t>COMPLEX NETWORKS</a:t>
            </a:r>
          </a:p>
        </p:txBody>
      </p:sp>
      <p:sp>
        <p:nvSpPr>
          <p:cNvPr id="62467" name="Text Box 6"/>
          <p:cNvSpPr txBox="1">
            <a:spLocks noChangeArrowheads="1"/>
          </p:cNvSpPr>
          <p:nvPr/>
        </p:nvSpPr>
        <p:spPr bwMode="auto">
          <a:xfrm>
            <a:off x="460375" y="981075"/>
            <a:ext cx="39892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s-ES" b="1" dirty="0">
                <a:solidFill>
                  <a:schemeClr val="folHlink"/>
                </a:solidFill>
              </a:rPr>
              <a:t>Dynamic processes in complex systems</a:t>
            </a:r>
          </a:p>
        </p:txBody>
      </p:sp>
      <p:sp>
        <p:nvSpPr>
          <p:cNvPr id="62468" name="Text Box 7"/>
          <p:cNvSpPr txBox="1">
            <a:spLocks noChangeArrowheads="1"/>
          </p:cNvSpPr>
          <p:nvPr/>
        </p:nvSpPr>
        <p:spPr bwMode="auto">
          <a:xfrm>
            <a:off x="409575" y="1536700"/>
            <a:ext cx="8064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s-ES" dirty="0">
                <a:solidFill>
                  <a:schemeClr val="tx1"/>
                </a:solidFill>
              </a:rPr>
              <a:t>DYNAMICS: Complex network as a substrate for nonlinear dynamic processes. Relationship between structure and dynamics of complex networks.</a:t>
            </a:r>
          </a:p>
        </p:txBody>
      </p:sp>
      <p:sp>
        <p:nvSpPr>
          <p:cNvPr id="62469" name="Rectangle 8"/>
          <p:cNvSpPr>
            <a:spLocks noChangeArrowheads="1"/>
          </p:cNvSpPr>
          <p:nvPr/>
        </p:nvSpPr>
        <p:spPr bwMode="auto">
          <a:xfrm>
            <a:off x="4440405" y="2331426"/>
            <a:ext cx="39619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ES" sz="1600" b="1">
                <a:solidFill>
                  <a:schemeClr val="hlink"/>
                </a:solidFill>
              </a:rPr>
              <a:t>Propagation processes: market penetration</a:t>
            </a:r>
            <a:endParaRPr lang="en-US" altLang="es-ES" sz="1600" b="1" dirty="0">
              <a:solidFill>
                <a:schemeClr val="hlink"/>
              </a:solidFill>
            </a:endParaRPr>
          </a:p>
        </p:txBody>
      </p:sp>
      <p:pic>
        <p:nvPicPr>
          <p:cNvPr id="6247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775" y="4797152"/>
            <a:ext cx="2959080" cy="179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143" y="2853091"/>
            <a:ext cx="3096344" cy="1434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301" y="2905375"/>
            <a:ext cx="2132013" cy="247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21"/>
          <p:cNvSpPr>
            <a:spLocks noChangeArrowheads="1"/>
          </p:cNvSpPr>
          <p:nvPr/>
        </p:nvSpPr>
        <p:spPr bwMode="auto">
          <a:xfrm>
            <a:off x="1476201" y="2833938"/>
            <a:ext cx="504825" cy="576262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s-ES" sz="1600"/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 flipH="1">
            <a:off x="612601" y="3265738"/>
            <a:ext cx="936625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rgbClr val="FFFF00"/>
                </a:solidFill>
                <a:latin typeface="Times New Roman" panose="02020603050405020304" pitchFamily="18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es-ES"/>
          </a:p>
        </p:txBody>
      </p:sp>
      <p:pic>
        <p:nvPicPr>
          <p:cNvPr id="12" name="Imagen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14" y="3905500"/>
            <a:ext cx="585787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Imagen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307" y="5877272"/>
            <a:ext cx="3082925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47589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52566"/>
            <a:ext cx="3781134" cy="3883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1" name="Rectangle 6"/>
          <p:cNvSpPr>
            <a:spLocks noChangeArrowheads="1"/>
          </p:cNvSpPr>
          <p:nvPr/>
        </p:nvSpPr>
        <p:spPr bwMode="auto">
          <a:xfrm>
            <a:off x="395288" y="1835532"/>
            <a:ext cx="41125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ES" b="1" dirty="0">
                <a:solidFill>
                  <a:schemeClr val="accent1"/>
                </a:solidFill>
                <a:latin typeface="+mn-lt"/>
              </a:rPr>
              <a:t>Diffusion processes in financial markets.</a:t>
            </a:r>
          </a:p>
        </p:txBody>
      </p:sp>
      <p:sp>
        <p:nvSpPr>
          <p:cNvPr id="65542" name="Text Box 7"/>
          <p:cNvSpPr txBox="1">
            <a:spLocks noChangeArrowheads="1"/>
          </p:cNvSpPr>
          <p:nvPr/>
        </p:nvSpPr>
        <p:spPr bwMode="auto">
          <a:xfrm>
            <a:off x="6011863" y="3573463"/>
            <a:ext cx="25161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es-ES" dirty="0">
                <a:solidFill>
                  <a:schemeClr val="tx1"/>
                </a:solidFill>
                <a:latin typeface="+mn-lt"/>
              </a:rPr>
              <a:t>AB scale-free network (</a:t>
            </a:r>
            <a:r>
              <a:rPr lang="en-US" altLang="es-ES" i="1" dirty="0">
                <a:solidFill>
                  <a:schemeClr val="tx1"/>
                </a:solidFill>
                <a:latin typeface="+mn-lt"/>
              </a:rPr>
              <a:t>N</a:t>
            </a:r>
            <a:r>
              <a:rPr lang="en-US" altLang="es-ES" dirty="0">
                <a:solidFill>
                  <a:schemeClr val="tx1"/>
                </a:solidFill>
                <a:latin typeface="+mn-lt"/>
              </a:rPr>
              <a:t>=500) employed in the simulations of financial markets.</a:t>
            </a:r>
          </a:p>
        </p:txBody>
      </p:sp>
      <p:sp>
        <p:nvSpPr>
          <p:cNvPr id="2" name="Text Box 6">
            <a:extLst>
              <a:ext uri="{FF2B5EF4-FFF2-40B4-BE49-F238E27FC236}">
                <a16:creationId xmlns:a16="http://schemas.microsoft.com/office/drawing/2014/main" id="{39F3001A-CE9C-DFDF-3FF6-5CD5CDFAB6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75" y="981075"/>
            <a:ext cx="39892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es-ES" b="1" dirty="0">
                <a:solidFill>
                  <a:schemeClr val="folHlink"/>
                </a:solidFill>
              </a:rPr>
              <a:t>Dynamic processes in complex systems</a:t>
            </a:r>
          </a:p>
        </p:txBody>
      </p:sp>
      <p:sp>
        <p:nvSpPr>
          <p:cNvPr id="3" name="2 Rectángulo">
            <a:extLst>
              <a:ext uri="{FF2B5EF4-FFF2-40B4-BE49-F238E27FC236}">
                <a16:creationId xmlns:a16="http://schemas.microsoft.com/office/drawing/2014/main" id="{E4A1305B-F77D-DCAB-A163-02F5FA6F63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1840" y="421466"/>
            <a:ext cx="6643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1475" indent="-371475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ES" sz="2800" b="1" dirty="0">
                <a:solidFill>
                  <a:schemeClr val="tx1"/>
                </a:solidFill>
                <a:latin typeface="+mn-lt"/>
              </a:rPr>
              <a:t>COMPLEX NETWORKS</a:t>
            </a:r>
          </a:p>
        </p:txBody>
      </p:sp>
    </p:spTree>
    <p:extLst>
      <p:ext uri="{BB962C8B-B14F-4D97-AF65-F5344CB8AC3E}">
        <p14:creationId xmlns:p14="http://schemas.microsoft.com/office/powerpoint/2010/main" val="946990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D847A31-CD96-D331-737A-20F23C258F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43792"/>
            <a:ext cx="4608512" cy="1755085"/>
          </a:xfrm>
          <a:prstGeom prst="rect">
            <a:avLst/>
          </a:prstGeom>
        </p:spPr>
      </p:pic>
      <p:sp>
        <p:nvSpPr>
          <p:cNvPr id="4" name="2 Rectángulo">
            <a:extLst>
              <a:ext uri="{FF2B5EF4-FFF2-40B4-BE49-F238E27FC236}">
                <a16:creationId xmlns:a16="http://schemas.microsoft.com/office/drawing/2014/main" id="{8C9A84A2-822C-A150-4893-5556AC4B4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332656"/>
            <a:ext cx="66436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1475" indent="-371475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s-ES" sz="2800" b="1" dirty="0">
                <a:solidFill>
                  <a:schemeClr val="tx1"/>
                </a:solidFill>
                <a:latin typeface="+mn-lt"/>
              </a:rPr>
              <a:t>SIMULATIONS OF FINANCIAL MARKETS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0E4761A-B542-EA46-171B-3BC725133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75" y="3186793"/>
            <a:ext cx="3544010" cy="35052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0B37B93-9B3C-4870-3668-ED04CAC3BF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3573016"/>
            <a:ext cx="4077027" cy="286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216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95536" y="1159584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>
                <a:solidFill>
                  <a:srgbClr val="0070C0"/>
                </a:solidFill>
              </a:rPr>
              <a:t> POTENTIAL JOBS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67544" y="2348880"/>
            <a:ext cx="41044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QUANTITATIVE ANALYST (STOCK EXCHANGE)</a:t>
            </a:r>
          </a:p>
          <a:p>
            <a:endParaRPr lang="en-US" dirty="0"/>
          </a:p>
          <a:p>
            <a:r>
              <a:rPr lang="en-US" dirty="0"/>
              <a:t>INSURANCE ACTUARY</a:t>
            </a:r>
          </a:p>
          <a:p>
            <a:endParaRPr lang="en-US" dirty="0"/>
          </a:p>
          <a:p>
            <a:r>
              <a:rPr lang="en-US" dirty="0"/>
              <a:t>DATA ANALYST</a:t>
            </a:r>
          </a:p>
          <a:p>
            <a:endParaRPr lang="en-US" dirty="0"/>
          </a:p>
          <a:p>
            <a:r>
              <a:rPr lang="en-US" dirty="0"/>
              <a:t>RISK AND CRISIS MANAGEMENT</a:t>
            </a:r>
          </a:p>
          <a:p>
            <a:endParaRPr lang="en-US" dirty="0"/>
          </a:p>
          <a:p>
            <a:r>
              <a:rPr lang="en-US" dirty="0"/>
              <a:t>QUALITY AND CONTROL</a:t>
            </a:r>
          </a:p>
          <a:p>
            <a:endParaRPr lang="en-US" dirty="0"/>
          </a:p>
          <a:p>
            <a:r>
              <a:rPr lang="en-US" dirty="0"/>
              <a:t>FINANCES IN GENERAL</a:t>
            </a:r>
            <a:endParaRPr lang="es-ES" dirty="0"/>
          </a:p>
          <a:p>
            <a:endParaRPr lang="es-ES" dirty="0"/>
          </a:p>
        </p:txBody>
      </p:sp>
      <p:cxnSp>
        <p:nvCxnSpPr>
          <p:cNvPr id="5" name="Conector recto 4"/>
          <p:cNvCxnSpPr/>
          <p:nvPr/>
        </p:nvCxnSpPr>
        <p:spPr>
          <a:xfrm>
            <a:off x="4211960" y="2204864"/>
            <a:ext cx="0" cy="338437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4572000" y="2492896"/>
            <a:ext cx="41044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dirty="0"/>
              <a:t>UNIV. FRIBURGO</a:t>
            </a:r>
          </a:p>
          <a:p>
            <a:pPr marL="285750" indent="-285750">
              <a:buFontTx/>
              <a:buChar char="-"/>
            </a:pPr>
            <a:endParaRPr lang="es-ES" dirty="0"/>
          </a:p>
          <a:p>
            <a:pPr marL="285750" indent="-285750">
              <a:buFontTx/>
              <a:buChar char="-"/>
            </a:pPr>
            <a:r>
              <a:rPr lang="es-ES" dirty="0"/>
              <a:t>UNIV. SILESIA</a:t>
            </a:r>
          </a:p>
          <a:p>
            <a:pPr marL="285750" indent="-285750">
              <a:buFontTx/>
              <a:buChar char="-"/>
            </a:pPr>
            <a:endParaRPr lang="es-ES" dirty="0"/>
          </a:p>
          <a:p>
            <a:pPr marL="285750" indent="-285750">
              <a:buFontTx/>
              <a:buChar char="-"/>
            </a:pPr>
            <a:r>
              <a:rPr lang="es-ES" dirty="0"/>
              <a:t>CNR</a:t>
            </a:r>
          </a:p>
          <a:p>
            <a:r>
              <a:rPr lang="es-ES" dirty="0">
                <a:hlinkClick r:id="rId2"/>
              </a:rPr>
              <a:t>https://wwwold.iac.cnr.it/~filippo/projects/econophysics.html</a:t>
            </a:r>
            <a:r>
              <a:rPr lang="es-E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5176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solidFill>
                  <a:srgbClr val="FF0000"/>
                </a:solidFill>
              </a:rPr>
              <a:t>ECONOPHYSICS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63056" y="1277773"/>
            <a:ext cx="6912768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es-ES" altLang="es-ES" sz="2800" b="0" dirty="0">
                <a:solidFill>
                  <a:schemeClr val="tx1"/>
                </a:solidFill>
                <a:cs typeface="Times New Roman" pitchFamily="18" charset="0"/>
              </a:rPr>
              <a:t>• </a:t>
            </a:r>
            <a:r>
              <a:rPr lang="es-ES" altLang="es-ES" sz="2400" b="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es-ES" sz="2400" b="0" dirty="0">
                <a:solidFill>
                  <a:srgbClr val="FF0000"/>
                </a:solidFill>
                <a:cs typeface="Times New Roman" pitchFamily="18" charset="0"/>
              </a:rPr>
              <a:t>ECONOMICS + PHYSICS</a:t>
            </a:r>
            <a:r>
              <a:rPr lang="en-US" altLang="es-ES" sz="2400" b="0" dirty="0">
                <a:solidFill>
                  <a:schemeClr val="tx1"/>
                </a:solidFill>
                <a:cs typeface="Times New Roman" pitchFamily="18" charset="0"/>
              </a:rPr>
              <a:t> (H. E. Stanley, Calcutta, 1995) and appears for the first time in the proceedings published in </a:t>
            </a:r>
            <a:r>
              <a:rPr lang="en-US" altLang="es-ES" sz="2400" b="0" dirty="0" err="1">
                <a:solidFill>
                  <a:schemeClr val="tx1"/>
                </a:solidFill>
                <a:cs typeface="Times New Roman" pitchFamily="18" charset="0"/>
              </a:rPr>
              <a:t>Physica</a:t>
            </a:r>
            <a:r>
              <a:rPr lang="en-US" altLang="es-ES" sz="2400" b="0" dirty="0">
                <a:solidFill>
                  <a:schemeClr val="tx1"/>
                </a:solidFill>
                <a:cs typeface="Times New Roman" pitchFamily="18" charset="0"/>
              </a:rPr>
              <a:t> A 1996.</a:t>
            </a:r>
          </a:p>
          <a:p>
            <a:pPr algn="just" eaLnBrk="1" hangingPunct="1"/>
            <a:endParaRPr lang="en-US" altLang="es-ES" sz="2400" b="0" dirty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1" hangingPunct="1"/>
            <a:r>
              <a:rPr lang="en-US" altLang="es-ES" sz="2400" b="0" dirty="0">
                <a:solidFill>
                  <a:srgbClr val="FF0000"/>
                </a:solidFill>
                <a:cs typeface="Times New Roman" pitchFamily="18" charset="0"/>
              </a:rPr>
              <a:t>• Organization and complex dynamics of financial markets </a:t>
            </a:r>
            <a:r>
              <a:rPr lang="en-US" altLang="es-ES" sz="2400" b="0" dirty="0">
                <a:solidFill>
                  <a:schemeClr val="tx1"/>
                </a:solidFill>
                <a:cs typeface="Times New Roman" pitchFamily="18" charset="0"/>
              </a:rPr>
              <a:t>(scale invariance, systems with self-organized criticality)</a:t>
            </a:r>
            <a:endParaRPr lang="es-ES" altLang="es-ES" sz="2400" b="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275856" y="4158691"/>
            <a:ext cx="381000" cy="838200"/>
          </a:xfrm>
          <a:prstGeom prst="downArrow">
            <a:avLst>
              <a:gd name="adj1" fmla="val 50000"/>
              <a:gd name="adj2" fmla="val 5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endParaRPr lang="es-ES" altLang="es-ES">
              <a:solidFill>
                <a:schemeClr val="tx1"/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998372" y="5138598"/>
            <a:ext cx="4935967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 b="1">
                <a:solidFill>
                  <a:srgbClr val="FFFF66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rgbClr val="FFFF66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s-ES" altLang="es-ES" sz="2400" b="0" dirty="0">
                <a:solidFill>
                  <a:schemeClr val="tx1"/>
                </a:solidFill>
                <a:cs typeface="Times New Roman" pitchFamily="18" charset="0"/>
              </a:rPr>
              <a:t>PHYSICS OF COMPLEX SYSTEMS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046" y="1124744"/>
            <a:ext cx="1510976" cy="1723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153242"/>
            <a:ext cx="1736460" cy="284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70766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CuadroTexto"/>
          <p:cNvSpPr txBox="1">
            <a:spLocks noChangeArrowheads="1"/>
          </p:cNvSpPr>
          <p:nvPr/>
        </p:nvSpPr>
        <p:spPr bwMode="auto">
          <a:xfrm>
            <a:off x="-396552" y="2274838"/>
            <a:ext cx="55435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4800" b="1" dirty="0">
                <a:solidFill>
                  <a:srgbClr val="FF0000"/>
                </a:solidFill>
                <a:latin typeface="Arial" panose="020B0604020202020204" pitchFamily="34" charset="0"/>
              </a:rPr>
              <a:t>THANKS A LOT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4800" b="1" dirty="0">
                <a:solidFill>
                  <a:srgbClr val="FF0000"/>
                </a:solidFill>
                <a:latin typeface="Arial" panose="020B0604020202020204" pitchFamily="34" charset="0"/>
              </a:rPr>
              <a:t>FOR YOUR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sz="4800" b="1" dirty="0">
                <a:solidFill>
                  <a:srgbClr val="FF0000"/>
                </a:solidFill>
                <a:latin typeface="Arial" panose="020B0604020202020204" pitchFamily="34" charset="0"/>
              </a:rPr>
              <a:t>ATTENTION</a:t>
            </a: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880" y="1090712"/>
            <a:ext cx="3911600" cy="435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424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288" y="398463"/>
            <a:ext cx="23034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es-ES" b="1">
                <a:solidFill>
                  <a:schemeClr val="tx1"/>
                </a:solidFill>
              </a:rPr>
              <a:t>REFERENCES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27038" y="925513"/>
            <a:ext cx="8465442" cy="595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1. P. </a:t>
            </a:r>
            <a:r>
              <a:rPr lang="es-ES" altLang="es-ES" sz="1600" dirty="0" err="1">
                <a:solidFill>
                  <a:schemeClr val="tx1"/>
                </a:solidFill>
              </a:rPr>
              <a:t>Samuelson</a:t>
            </a:r>
            <a:r>
              <a:rPr lang="es-ES" altLang="es-ES" sz="1600" dirty="0">
                <a:solidFill>
                  <a:schemeClr val="tx1"/>
                </a:solidFill>
              </a:rPr>
              <a:t>, P., W. D. </a:t>
            </a:r>
            <a:r>
              <a:rPr lang="es-ES" altLang="es-ES" sz="1600" dirty="0" err="1">
                <a:solidFill>
                  <a:schemeClr val="tx1"/>
                </a:solidFill>
              </a:rPr>
              <a:t>Nordhaus</a:t>
            </a:r>
            <a:r>
              <a:rPr lang="es-ES" altLang="es-ES" sz="1600" dirty="0">
                <a:solidFill>
                  <a:schemeClr val="tx1"/>
                </a:solidFill>
              </a:rPr>
              <a:t>, </a:t>
            </a:r>
            <a:r>
              <a:rPr lang="es-ES" altLang="es-ES" sz="1600" i="1" dirty="0">
                <a:solidFill>
                  <a:schemeClr val="tx1"/>
                </a:solidFill>
              </a:rPr>
              <a:t>Economía</a:t>
            </a:r>
            <a:r>
              <a:rPr lang="es-ES" altLang="es-ES" sz="1600" dirty="0">
                <a:solidFill>
                  <a:schemeClr val="tx1"/>
                </a:solidFill>
              </a:rPr>
              <a:t>, 16ª edición (McGraw-Hill, Madrid, 1999). </a:t>
            </a:r>
          </a:p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2. http://es.wikipedia.org</a:t>
            </a:r>
          </a:p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3. W. Brian Arthur, </a:t>
            </a:r>
            <a:r>
              <a:rPr lang="es-ES" altLang="es-ES" sz="1600" dirty="0" err="1">
                <a:solidFill>
                  <a:schemeClr val="tx1"/>
                </a:solidFill>
              </a:rPr>
              <a:t>Science</a:t>
            </a:r>
            <a:r>
              <a:rPr lang="es-ES" altLang="es-ES" sz="1600" dirty="0">
                <a:solidFill>
                  <a:schemeClr val="tx1"/>
                </a:solidFill>
              </a:rPr>
              <a:t>, 284, 107 (1999). </a:t>
            </a:r>
          </a:p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4. H. </a:t>
            </a:r>
            <a:r>
              <a:rPr lang="es-ES" altLang="es-ES" sz="1600" dirty="0" err="1">
                <a:solidFill>
                  <a:schemeClr val="tx1"/>
                </a:solidFill>
              </a:rPr>
              <a:t>Takayasu</a:t>
            </a:r>
            <a:r>
              <a:rPr lang="es-ES" altLang="es-ES" sz="1600" dirty="0">
                <a:solidFill>
                  <a:schemeClr val="tx1"/>
                </a:solidFill>
              </a:rPr>
              <a:t>, </a:t>
            </a:r>
            <a:r>
              <a:rPr lang="es-ES" altLang="es-ES" sz="1600" dirty="0" err="1">
                <a:solidFill>
                  <a:schemeClr val="tx1"/>
                </a:solidFill>
              </a:rPr>
              <a:t>Fractals</a:t>
            </a:r>
            <a:r>
              <a:rPr lang="es-ES" altLang="es-ES" sz="1600" dirty="0">
                <a:solidFill>
                  <a:schemeClr val="tx1"/>
                </a:solidFill>
              </a:rPr>
              <a:t> in </a:t>
            </a:r>
            <a:r>
              <a:rPr lang="es-ES" altLang="es-ES" sz="1600" dirty="0" err="1">
                <a:solidFill>
                  <a:schemeClr val="tx1"/>
                </a:solidFill>
              </a:rPr>
              <a:t>the</a:t>
            </a:r>
            <a:r>
              <a:rPr lang="es-ES" altLang="es-ES" sz="1600" dirty="0">
                <a:solidFill>
                  <a:schemeClr val="tx1"/>
                </a:solidFill>
              </a:rPr>
              <a:t> </a:t>
            </a:r>
            <a:r>
              <a:rPr lang="es-ES" altLang="es-ES" sz="1600" dirty="0" err="1">
                <a:solidFill>
                  <a:schemeClr val="tx1"/>
                </a:solidFill>
              </a:rPr>
              <a:t>Physical</a:t>
            </a:r>
            <a:r>
              <a:rPr lang="es-ES" altLang="es-ES" sz="1600" dirty="0">
                <a:solidFill>
                  <a:schemeClr val="tx1"/>
                </a:solidFill>
              </a:rPr>
              <a:t> </a:t>
            </a:r>
            <a:r>
              <a:rPr lang="es-ES" altLang="es-ES" sz="1600" dirty="0" err="1">
                <a:solidFill>
                  <a:schemeClr val="tx1"/>
                </a:solidFill>
              </a:rPr>
              <a:t>Science</a:t>
            </a:r>
            <a:r>
              <a:rPr lang="es-ES" altLang="es-ES" sz="1600" dirty="0">
                <a:solidFill>
                  <a:schemeClr val="tx1"/>
                </a:solidFill>
              </a:rPr>
              <a:t>,  (Manchester </a:t>
            </a:r>
            <a:r>
              <a:rPr lang="es-ES" altLang="es-ES" sz="1600" dirty="0" err="1">
                <a:solidFill>
                  <a:schemeClr val="tx1"/>
                </a:solidFill>
              </a:rPr>
              <a:t>University</a:t>
            </a:r>
            <a:r>
              <a:rPr lang="es-ES" altLang="es-ES" sz="1600" dirty="0">
                <a:solidFill>
                  <a:schemeClr val="tx1"/>
                </a:solidFill>
              </a:rPr>
              <a:t> </a:t>
            </a:r>
            <a:r>
              <a:rPr lang="es-ES" altLang="es-ES" sz="1600" dirty="0" err="1">
                <a:solidFill>
                  <a:schemeClr val="tx1"/>
                </a:solidFill>
              </a:rPr>
              <a:t>Press</a:t>
            </a:r>
            <a:r>
              <a:rPr lang="es-ES" altLang="es-ES" sz="1600" dirty="0">
                <a:solidFill>
                  <a:schemeClr val="tx1"/>
                </a:solidFill>
              </a:rPr>
              <a:t>, Manchester, 1990).</a:t>
            </a:r>
          </a:p>
          <a:p>
            <a:pPr algn="just" eaLnBrk="1" hangingPunct="1"/>
            <a:r>
              <a:rPr lang="en-GB" altLang="es-ES" sz="1600" dirty="0">
                <a:solidFill>
                  <a:schemeClr val="tx1"/>
                </a:solidFill>
              </a:rPr>
              <a:t>5. R. N. Mantegna, H. E. Stanley</a:t>
            </a:r>
            <a:r>
              <a:rPr lang="en-GB" altLang="es-ES" sz="1600" i="1" dirty="0">
                <a:solidFill>
                  <a:schemeClr val="tx1"/>
                </a:solidFill>
              </a:rPr>
              <a:t>, An Introduction to Econophysics</a:t>
            </a:r>
            <a:r>
              <a:rPr lang="en-GB" altLang="es-ES" sz="1600" dirty="0">
                <a:solidFill>
                  <a:schemeClr val="tx1"/>
                </a:solidFill>
              </a:rPr>
              <a:t> (Cambridge University Press,    Cambridge, 2000).</a:t>
            </a:r>
          </a:p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6. </a:t>
            </a:r>
            <a:r>
              <a:rPr lang="en-US" altLang="es-ES" sz="1600" i="1" dirty="0">
                <a:solidFill>
                  <a:schemeClr val="tx1"/>
                </a:solidFill>
              </a:rPr>
              <a:t>The Complex Networks of Economic Interactions: Essays in Agent-Based Economics and Econophysics</a:t>
            </a:r>
            <a:r>
              <a:rPr lang="en-US" altLang="es-ES" sz="1600" dirty="0">
                <a:solidFill>
                  <a:schemeClr val="tx1"/>
                </a:solidFill>
              </a:rPr>
              <a:t>. Akira </a:t>
            </a:r>
            <a:r>
              <a:rPr lang="en-US" altLang="es-ES" sz="1600" dirty="0" err="1">
                <a:solidFill>
                  <a:schemeClr val="tx1"/>
                </a:solidFill>
              </a:rPr>
              <a:t>Namatame</a:t>
            </a:r>
            <a:r>
              <a:rPr lang="en-US" altLang="es-ES" sz="1600" dirty="0">
                <a:solidFill>
                  <a:schemeClr val="tx1"/>
                </a:solidFill>
              </a:rPr>
              <a:t>, Taisei </a:t>
            </a:r>
            <a:r>
              <a:rPr lang="en-US" altLang="es-ES" sz="1600" dirty="0" err="1">
                <a:solidFill>
                  <a:schemeClr val="tx1"/>
                </a:solidFill>
              </a:rPr>
              <a:t>Kaizouji</a:t>
            </a:r>
            <a:r>
              <a:rPr lang="en-US" altLang="es-ES" sz="1600" dirty="0">
                <a:solidFill>
                  <a:schemeClr val="tx1"/>
                </a:solidFill>
              </a:rPr>
              <a:t>, </a:t>
            </a:r>
            <a:r>
              <a:rPr lang="en-US" altLang="es-ES" sz="1600" dirty="0" err="1">
                <a:solidFill>
                  <a:schemeClr val="tx1"/>
                </a:solidFill>
              </a:rPr>
              <a:t>Yuuji</a:t>
            </a:r>
            <a:r>
              <a:rPr lang="en-US" altLang="es-ES" sz="1600" dirty="0">
                <a:solidFill>
                  <a:schemeClr val="tx1"/>
                </a:solidFill>
              </a:rPr>
              <a:t> </a:t>
            </a:r>
            <a:r>
              <a:rPr lang="en-US" altLang="es-ES" sz="1600" dirty="0" err="1">
                <a:solidFill>
                  <a:schemeClr val="tx1"/>
                </a:solidFill>
              </a:rPr>
              <a:t>Aruka</a:t>
            </a:r>
            <a:r>
              <a:rPr lang="en-US" altLang="es-ES" sz="1600" dirty="0">
                <a:solidFill>
                  <a:schemeClr val="tx1"/>
                </a:solidFill>
              </a:rPr>
              <a:t> (</a:t>
            </a:r>
            <a:r>
              <a:rPr lang="en-US" altLang="es-ES" sz="1600" dirty="0" err="1">
                <a:solidFill>
                  <a:schemeClr val="tx1"/>
                </a:solidFill>
              </a:rPr>
              <a:t>Eds</a:t>
            </a:r>
            <a:r>
              <a:rPr lang="en-US" altLang="es-ES" sz="1600" dirty="0">
                <a:solidFill>
                  <a:schemeClr val="tx1"/>
                </a:solidFill>
              </a:rPr>
              <a:t>) (Springer, 2006).</a:t>
            </a:r>
          </a:p>
          <a:p>
            <a:pPr algn="just" eaLnBrk="1" hangingPunct="1"/>
            <a:r>
              <a:rPr lang="en-US" altLang="es-ES" sz="1600" dirty="0">
                <a:solidFill>
                  <a:schemeClr val="tx1"/>
                </a:solidFill>
              </a:rPr>
              <a:t>7. </a:t>
            </a:r>
            <a:r>
              <a:rPr lang="en-US" altLang="es-ES" sz="1600" i="1" dirty="0">
                <a:solidFill>
                  <a:schemeClr val="tx1"/>
                </a:solidFill>
              </a:rPr>
              <a:t>Statistical Mechanics of Complex Networks</a:t>
            </a:r>
            <a:r>
              <a:rPr lang="en-US" altLang="es-ES" sz="1600" dirty="0">
                <a:solidFill>
                  <a:schemeClr val="tx1"/>
                </a:solidFill>
              </a:rPr>
              <a:t>. </a:t>
            </a:r>
            <a:r>
              <a:rPr lang="en-US" altLang="es-ES" sz="1600" dirty="0" err="1">
                <a:solidFill>
                  <a:schemeClr val="tx1"/>
                </a:solidFill>
              </a:rPr>
              <a:t>Romualdo</a:t>
            </a:r>
            <a:r>
              <a:rPr lang="en-US" altLang="es-ES" sz="1600" dirty="0">
                <a:solidFill>
                  <a:schemeClr val="tx1"/>
                </a:solidFill>
              </a:rPr>
              <a:t> Pastor-</a:t>
            </a:r>
            <a:r>
              <a:rPr lang="en-US" altLang="es-ES" sz="1600" dirty="0" err="1">
                <a:solidFill>
                  <a:schemeClr val="tx1"/>
                </a:solidFill>
              </a:rPr>
              <a:t>Satorras</a:t>
            </a:r>
            <a:r>
              <a:rPr lang="en-US" altLang="es-ES" sz="1600" dirty="0">
                <a:solidFill>
                  <a:schemeClr val="tx1"/>
                </a:solidFill>
              </a:rPr>
              <a:t>, Miguel Rubi, Albert Diaz-</a:t>
            </a:r>
            <a:r>
              <a:rPr lang="en-US" altLang="es-ES" sz="1600" dirty="0" err="1">
                <a:solidFill>
                  <a:schemeClr val="tx1"/>
                </a:solidFill>
              </a:rPr>
              <a:t>Guilera</a:t>
            </a:r>
            <a:r>
              <a:rPr lang="en-US" altLang="es-ES" sz="1600" dirty="0">
                <a:solidFill>
                  <a:schemeClr val="tx1"/>
                </a:solidFill>
              </a:rPr>
              <a:t> (Eds.) (Springer, 2003).</a:t>
            </a:r>
          </a:p>
          <a:p>
            <a:pPr algn="just" eaLnBrk="1" hangingPunct="1"/>
            <a:r>
              <a:rPr lang="en-US" altLang="es-ES" sz="1600" dirty="0">
                <a:solidFill>
                  <a:schemeClr val="tx1"/>
                </a:solidFill>
              </a:rPr>
              <a:t>8. </a:t>
            </a:r>
            <a:r>
              <a:rPr lang="en-US" altLang="es-ES" sz="1600" i="1" dirty="0">
                <a:solidFill>
                  <a:schemeClr val="tx1"/>
                </a:solidFill>
              </a:rPr>
              <a:t>The Economy As An Evolving Complex System</a:t>
            </a:r>
            <a:r>
              <a:rPr lang="en-US" altLang="es-ES" sz="1600" dirty="0">
                <a:solidFill>
                  <a:schemeClr val="tx1"/>
                </a:solidFill>
              </a:rPr>
              <a:t> (Santa Fe Institute Studies in the Sciences of Complexity Proceedings) Philip W. Anderson, Kenneth Arrow, David Pines et al. (Westview, 1988)</a:t>
            </a:r>
            <a:endParaRPr lang="en-GB" altLang="es-ES" sz="1600" dirty="0">
              <a:solidFill>
                <a:schemeClr val="tx1"/>
              </a:solidFill>
            </a:endParaRPr>
          </a:p>
          <a:p>
            <a:pPr algn="just" eaLnBrk="1" hangingPunct="1"/>
            <a:r>
              <a:rPr lang="en-GB" altLang="es-ES" sz="1600" dirty="0">
                <a:solidFill>
                  <a:schemeClr val="tx1"/>
                </a:solidFill>
              </a:rPr>
              <a:t>9. J. </a:t>
            </a:r>
            <a:r>
              <a:rPr lang="en-GB" altLang="es-ES" sz="1600" dirty="0" err="1">
                <a:solidFill>
                  <a:schemeClr val="tx1"/>
                </a:solidFill>
              </a:rPr>
              <a:t>Voit</a:t>
            </a:r>
            <a:r>
              <a:rPr lang="en-GB" altLang="es-ES" sz="1600" dirty="0">
                <a:solidFill>
                  <a:schemeClr val="tx1"/>
                </a:solidFill>
              </a:rPr>
              <a:t>, </a:t>
            </a:r>
            <a:r>
              <a:rPr lang="en-GB" altLang="es-ES" sz="1600" i="1" dirty="0">
                <a:solidFill>
                  <a:schemeClr val="tx1"/>
                </a:solidFill>
              </a:rPr>
              <a:t>The Statistical Mechanics of Financial Markets</a:t>
            </a:r>
            <a:r>
              <a:rPr lang="en-GB" altLang="es-ES" sz="1600" dirty="0">
                <a:solidFill>
                  <a:schemeClr val="tx1"/>
                </a:solidFill>
              </a:rPr>
              <a:t>. (Springer-</a:t>
            </a:r>
            <a:r>
              <a:rPr lang="en-GB" altLang="es-ES" sz="1600" dirty="0" err="1">
                <a:solidFill>
                  <a:schemeClr val="tx1"/>
                </a:solidFill>
              </a:rPr>
              <a:t>Verlag</a:t>
            </a:r>
            <a:r>
              <a:rPr lang="en-GB" altLang="es-ES" sz="1600" dirty="0">
                <a:solidFill>
                  <a:schemeClr val="tx1"/>
                </a:solidFill>
              </a:rPr>
              <a:t>, </a:t>
            </a:r>
            <a:r>
              <a:rPr lang="en-GB" altLang="es-ES" sz="1600" dirty="0" err="1">
                <a:solidFill>
                  <a:schemeClr val="tx1"/>
                </a:solidFill>
              </a:rPr>
              <a:t>Berlín</a:t>
            </a:r>
            <a:r>
              <a:rPr lang="en-GB" altLang="es-ES" sz="1600" dirty="0">
                <a:solidFill>
                  <a:schemeClr val="tx1"/>
                </a:solidFill>
              </a:rPr>
              <a:t>, 2003).</a:t>
            </a:r>
          </a:p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10</a:t>
            </a:r>
            <a:r>
              <a:rPr lang="en-GB" altLang="es-ES" sz="1600" dirty="0">
                <a:solidFill>
                  <a:schemeClr val="tx1"/>
                </a:solidFill>
              </a:rPr>
              <a:t>. </a:t>
            </a:r>
            <a:r>
              <a:rPr lang="es-ES" altLang="es-ES" sz="1600" dirty="0">
                <a:solidFill>
                  <a:schemeClr val="tx1"/>
                </a:solidFill>
              </a:rPr>
              <a:t>Per </a:t>
            </a:r>
            <a:r>
              <a:rPr lang="es-ES" altLang="es-ES" sz="1600" dirty="0" err="1">
                <a:solidFill>
                  <a:schemeClr val="tx1"/>
                </a:solidFill>
              </a:rPr>
              <a:t>Bak</a:t>
            </a:r>
            <a:r>
              <a:rPr lang="es-ES" altLang="es-ES" sz="1600" dirty="0">
                <a:solidFill>
                  <a:schemeClr val="tx1"/>
                </a:solidFill>
              </a:rPr>
              <a:t>, C. </a:t>
            </a:r>
            <a:r>
              <a:rPr lang="es-ES" altLang="es-ES" sz="1600" dirty="0" err="1">
                <a:solidFill>
                  <a:schemeClr val="tx1"/>
                </a:solidFill>
              </a:rPr>
              <a:t>Tang</a:t>
            </a:r>
            <a:r>
              <a:rPr lang="es-ES" altLang="es-ES" sz="1600" dirty="0">
                <a:solidFill>
                  <a:schemeClr val="tx1"/>
                </a:solidFill>
              </a:rPr>
              <a:t>, </a:t>
            </a:r>
            <a:r>
              <a:rPr lang="es-ES" altLang="es-ES" sz="1600" dirty="0" err="1">
                <a:solidFill>
                  <a:schemeClr val="tx1"/>
                </a:solidFill>
              </a:rPr>
              <a:t>K.Wiesenfeld</a:t>
            </a:r>
            <a:r>
              <a:rPr lang="es-ES" altLang="es-ES" sz="1600" dirty="0">
                <a:solidFill>
                  <a:schemeClr val="tx1"/>
                </a:solidFill>
              </a:rPr>
              <a:t>, </a:t>
            </a:r>
            <a:r>
              <a:rPr lang="es-ES" altLang="es-ES" sz="1600" dirty="0" err="1">
                <a:solidFill>
                  <a:schemeClr val="tx1"/>
                </a:solidFill>
              </a:rPr>
              <a:t>Phys</a:t>
            </a:r>
            <a:r>
              <a:rPr lang="es-ES" altLang="es-ES" sz="1600" dirty="0">
                <a:solidFill>
                  <a:schemeClr val="tx1"/>
                </a:solidFill>
              </a:rPr>
              <a:t>. Rev. </a:t>
            </a:r>
            <a:r>
              <a:rPr lang="es-ES" altLang="es-ES" sz="1600" dirty="0" err="1">
                <a:solidFill>
                  <a:schemeClr val="tx1"/>
                </a:solidFill>
              </a:rPr>
              <a:t>Lett</a:t>
            </a:r>
            <a:r>
              <a:rPr lang="es-ES" altLang="es-ES" sz="1600" dirty="0">
                <a:solidFill>
                  <a:schemeClr val="tx1"/>
                </a:solidFill>
              </a:rPr>
              <a:t>. 59, 381 (1987 ).</a:t>
            </a:r>
          </a:p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11. Duncan J. Watts,  Steven H. </a:t>
            </a:r>
            <a:r>
              <a:rPr lang="es-ES" altLang="es-ES" sz="1600" dirty="0" err="1">
                <a:solidFill>
                  <a:schemeClr val="tx1"/>
                </a:solidFill>
              </a:rPr>
              <a:t>Strogatz</a:t>
            </a:r>
            <a:r>
              <a:rPr lang="es-ES" altLang="es-ES" sz="1600" dirty="0">
                <a:solidFill>
                  <a:schemeClr val="tx1"/>
                </a:solidFill>
              </a:rPr>
              <a:t>, </a:t>
            </a:r>
            <a:r>
              <a:rPr lang="es-ES" altLang="es-ES" sz="1600" dirty="0" err="1">
                <a:solidFill>
                  <a:schemeClr val="tx1"/>
                </a:solidFill>
              </a:rPr>
              <a:t>Nature</a:t>
            </a:r>
            <a:r>
              <a:rPr lang="es-ES" altLang="es-ES" sz="1600" dirty="0">
                <a:solidFill>
                  <a:schemeClr val="tx1"/>
                </a:solidFill>
              </a:rPr>
              <a:t> 393, 440 (1998) </a:t>
            </a:r>
          </a:p>
          <a:p>
            <a:pPr algn="just" eaLnBrk="1" hangingPunct="1"/>
            <a:r>
              <a:rPr lang="en-GB" altLang="es-ES" sz="1600" dirty="0">
                <a:solidFill>
                  <a:schemeClr val="tx1"/>
                </a:solidFill>
              </a:rPr>
              <a:t>12. Alun L. Lloyd, Robert M. May,  Science 292, 1316 (2001).</a:t>
            </a:r>
          </a:p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13. R. Albert, A.-L. </a:t>
            </a:r>
            <a:r>
              <a:rPr lang="es-ES" altLang="es-ES" sz="1600" dirty="0" err="1">
                <a:solidFill>
                  <a:schemeClr val="tx1"/>
                </a:solidFill>
              </a:rPr>
              <a:t>Barabási</a:t>
            </a:r>
            <a:r>
              <a:rPr lang="es-ES" altLang="es-ES" sz="1600" dirty="0">
                <a:solidFill>
                  <a:schemeClr val="tx1"/>
                </a:solidFill>
              </a:rPr>
              <a:t>, Rev. </a:t>
            </a:r>
            <a:r>
              <a:rPr lang="es-ES" altLang="es-ES" sz="1600" dirty="0" err="1">
                <a:solidFill>
                  <a:schemeClr val="tx1"/>
                </a:solidFill>
              </a:rPr>
              <a:t>Mod</a:t>
            </a:r>
            <a:r>
              <a:rPr lang="es-ES" altLang="es-ES" sz="1600" dirty="0">
                <a:solidFill>
                  <a:schemeClr val="tx1"/>
                </a:solidFill>
              </a:rPr>
              <a:t>. </a:t>
            </a:r>
            <a:r>
              <a:rPr lang="es-ES" altLang="es-ES" sz="1600" dirty="0" err="1">
                <a:solidFill>
                  <a:schemeClr val="tx1"/>
                </a:solidFill>
              </a:rPr>
              <a:t>Phys</a:t>
            </a:r>
            <a:r>
              <a:rPr lang="es-ES" altLang="es-ES" sz="1600" dirty="0">
                <a:solidFill>
                  <a:schemeClr val="tx1"/>
                </a:solidFill>
              </a:rPr>
              <a:t>. 74, 47 (2002)</a:t>
            </a:r>
            <a:endParaRPr lang="en-US" altLang="es-ES" sz="1600" dirty="0">
              <a:solidFill>
                <a:schemeClr val="tx1"/>
              </a:solidFill>
            </a:endParaRPr>
          </a:p>
          <a:p>
            <a:pPr algn="just" eaLnBrk="1" hangingPunct="1"/>
            <a:r>
              <a:rPr lang="en-US" altLang="es-ES" sz="1600" dirty="0">
                <a:solidFill>
                  <a:schemeClr val="tx1"/>
                </a:solidFill>
              </a:rPr>
              <a:t>14. S. </a:t>
            </a:r>
            <a:r>
              <a:rPr lang="en-US" altLang="es-ES" sz="1600" dirty="0" err="1">
                <a:solidFill>
                  <a:schemeClr val="tx1"/>
                </a:solidFill>
              </a:rPr>
              <a:t>Boccaletti</a:t>
            </a:r>
            <a:r>
              <a:rPr lang="en-US" altLang="es-ES" sz="1600" dirty="0">
                <a:solidFill>
                  <a:schemeClr val="tx1"/>
                </a:solidFill>
              </a:rPr>
              <a:t> et al.  Physics Reports 424 (2006) 175 –308.</a:t>
            </a:r>
          </a:p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15. Y. Moreno, R. Pastor-</a:t>
            </a:r>
            <a:r>
              <a:rPr lang="es-ES" altLang="es-ES" sz="1600" dirty="0" err="1">
                <a:solidFill>
                  <a:schemeClr val="tx1"/>
                </a:solidFill>
              </a:rPr>
              <a:t>Satorras</a:t>
            </a:r>
            <a:r>
              <a:rPr lang="es-ES" altLang="es-ES" sz="1600" dirty="0">
                <a:solidFill>
                  <a:schemeClr val="tx1"/>
                </a:solidFill>
              </a:rPr>
              <a:t>, A. </a:t>
            </a:r>
            <a:r>
              <a:rPr lang="es-ES" altLang="es-ES" sz="1600" dirty="0" err="1">
                <a:solidFill>
                  <a:schemeClr val="tx1"/>
                </a:solidFill>
              </a:rPr>
              <a:t>Vespignani</a:t>
            </a:r>
            <a:r>
              <a:rPr lang="es-ES" altLang="es-ES" sz="1600" dirty="0">
                <a:solidFill>
                  <a:schemeClr val="tx1"/>
                </a:solidFill>
              </a:rPr>
              <a:t> </a:t>
            </a:r>
            <a:r>
              <a:rPr lang="es-ES" altLang="es-ES" sz="1600" dirty="0" err="1">
                <a:solidFill>
                  <a:schemeClr val="tx1"/>
                </a:solidFill>
              </a:rPr>
              <a:t>Eur</a:t>
            </a:r>
            <a:r>
              <a:rPr lang="es-ES" altLang="es-ES" sz="1600" dirty="0">
                <a:solidFill>
                  <a:schemeClr val="tx1"/>
                </a:solidFill>
              </a:rPr>
              <a:t>. </a:t>
            </a:r>
            <a:r>
              <a:rPr lang="es-ES" altLang="es-ES" sz="1600" dirty="0" err="1">
                <a:solidFill>
                  <a:schemeClr val="tx1"/>
                </a:solidFill>
              </a:rPr>
              <a:t>Phys</a:t>
            </a:r>
            <a:r>
              <a:rPr lang="es-ES" altLang="es-ES" sz="1600" dirty="0">
                <a:solidFill>
                  <a:schemeClr val="tx1"/>
                </a:solidFill>
              </a:rPr>
              <a:t>. J. B 26, 521 (2002).</a:t>
            </a:r>
          </a:p>
          <a:p>
            <a:pPr algn="just" eaLnBrk="1" hangingPunct="1"/>
            <a:r>
              <a:rPr lang="es-ES" altLang="es-ES" sz="1600" dirty="0">
                <a:solidFill>
                  <a:schemeClr val="tx1"/>
                </a:solidFill>
              </a:rPr>
              <a:t>16. R. Pastor-</a:t>
            </a:r>
            <a:r>
              <a:rPr lang="es-ES" altLang="es-ES" sz="1600" dirty="0" err="1">
                <a:solidFill>
                  <a:schemeClr val="tx1"/>
                </a:solidFill>
              </a:rPr>
              <a:t>Satorras</a:t>
            </a:r>
            <a:r>
              <a:rPr lang="es-ES" altLang="es-ES" sz="1600" dirty="0">
                <a:solidFill>
                  <a:schemeClr val="tx1"/>
                </a:solidFill>
              </a:rPr>
              <a:t>, A. </a:t>
            </a:r>
            <a:r>
              <a:rPr lang="es-ES" altLang="es-ES" sz="1600" dirty="0" err="1">
                <a:solidFill>
                  <a:schemeClr val="tx1"/>
                </a:solidFill>
              </a:rPr>
              <a:t>Vespignani</a:t>
            </a:r>
            <a:r>
              <a:rPr lang="es-ES" altLang="es-ES" sz="1600" dirty="0">
                <a:solidFill>
                  <a:schemeClr val="tx1"/>
                </a:solidFill>
              </a:rPr>
              <a:t>, </a:t>
            </a:r>
            <a:r>
              <a:rPr lang="es-ES" altLang="es-ES" sz="1600" dirty="0" err="1">
                <a:solidFill>
                  <a:schemeClr val="tx1"/>
                </a:solidFill>
              </a:rPr>
              <a:t>Phys</a:t>
            </a:r>
            <a:r>
              <a:rPr lang="es-ES" altLang="es-ES" sz="1600" dirty="0">
                <a:solidFill>
                  <a:schemeClr val="tx1"/>
                </a:solidFill>
              </a:rPr>
              <a:t>. Rev. E, 65, 036104 (2002)</a:t>
            </a:r>
          </a:p>
          <a:p>
            <a:pPr algn="just" eaLnBrk="1" hangingPunct="1"/>
            <a:r>
              <a:rPr lang="en-GB" altLang="es-ES" sz="1600" dirty="0">
                <a:solidFill>
                  <a:schemeClr val="tx1"/>
                </a:solidFill>
              </a:rPr>
              <a:t>17. T. </a:t>
            </a:r>
            <a:r>
              <a:rPr lang="en-GB" altLang="es-ES" sz="1600" dirty="0" err="1">
                <a:solidFill>
                  <a:schemeClr val="tx1"/>
                </a:solidFill>
              </a:rPr>
              <a:t>Saramäki</a:t>
            </a:r>
            <a:r>
              <a:rPr lang="en-GB" altLang="es-ES" sz="1600" dirty="0">
                <a:solidFill>
                  <a:schemeClr val="tx1"/>
                </a:solidFill>
              </a:rPr>
              <a:t>, K. </a:t>
            </a:r>
            <a:r>
              <a:rPr lang="en-GB" altLang="es-ES" sz="1600" dirty="0" err="1">
                <a:solidFill>
                  <a:schemeClr val="tx1"/>
                </a:solidFill>
              </a:rPr>
              <a:t>Kaski</a:t>
            </a:r>
            <a:r>
              <a:rPr lang="en-GB" altLang="es-ES" sz="1600" dirty="0">
                <a:solidFill>
                  <a:schemeClr val="tx1"/>
                </a:solidFill>
              </a:rPr>
              <a:t>, J. </a:t>
            </a:r>
            <a:r>
              <a:rPr lang="en-GB" altLang="es-ES" sz="1600" dirty="0" err="1">
                <a:solidFill>
                  <a:schemeClr val="tx1"/>
                </a:solidFill>
              </a:rPr>
              <a:t>Theor</a:t>
            </a:r>
            <a:r>
              <a:rPr lang="en-GB" altLang="es-ES" sz="1600" dirty="0">
                <a:solidFill>
                  <a:schemeClr val="tx1"/>
                </a:solidFill>
              </a:rPr>
              <a:t>. </a:t>
            </a:r>
            <a:r>
              <a:rPr lang="es-ES" altLang="es-ES" sz="1600" dirty="0">
                <a:solidFill>
                  <a:schemeClr val="tx1"/>
                </a:solidFill>
              </a:rPr>
              <a:t>Biol. 234, 413 (2005). </a:t>
            </a:r>
          </a:p>
          <a:p>
            <a:pPr algn="just" eaLnBrk="1" hangingPunct="1"/>
            <a:r>
              <a:rPr lang="en-US" altLang="es-ES" sz="1600" dirty="0">
                <a:solidFill>
                  <a:schemeClr val="tx1"/>
                </a:solidFill>
              </a:rPr>
              <a:t>18 J.C. </a:t>
            </a:r>
            <a:r>
              <a:rPr lang="en-US" altLang="es-ES" sz="1600" dirty="0" err="1">
                <a:solidFill>
                  <a:schemeClr val="tx1"/>
                </a:solidFill>
              </a:rPr>
              <a:t>Sprott</a:t>
            </a:r>
            <a:r>
              <a:rPr lang="en-US" altLang="es-ES" sz="1600" dirty="0">
                <a:solidFill>
                  <a:schemeClr val="tx1"/>
                </a:solidFill>
              </a:rPr>
              <a:t>, Chaos 18, 023135 (2008)</a:t>
            </a:r>
          </a:p>
          <a:p>
            <a:pPr algn="just" eaLnBrk="1" hangingPunct="1"/>
            <a:r>
              <a:rPr lang="it-IT" altLang="es-ES" sz="1600" dirty="0">
                <a:solidFill>
                  <a:schemeClr val="tx1"/>
                </a:solidFill>
              </a:rPr>
              <a:t>19. A. Consiglio, V. Lacagnina, A. Russino, Quantitative Finance 5, 71 (2005)</a:t>
            </a:r>
            <a:endParaRPr lang="es-ES" altLang="es-ES" sz="1600" dirty="0">
              <a:solidFill>
                <a:schemeClr val="tx1"/>
              </a:solidFill>
            </a:endParaRPr>
          </a:p>
          <a:p>
            <a:pPr algn="just" eaLnBrk="1" hangingPunct="1"/>
            <a:endParaRPr lang="es-ES" altLang="es-E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6010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613160" y="5229200"/>
            <a:ext cx="390305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b="1" dirty="0">
                <a:solidFill>
                  <a:schemeClr val="tx1"/>
                </a:solidFill>
                <a:latin typeface="+mj-lt"/>
              </a:rPr>
              <a:t>Luis Miguel Varela</a:t>
            </a:r>
          </a:p>
          <a:p>
            <a:pPr algn="ctr" eaLnBrk="1" hangingPunct="1"/>
            <a:r>
              <a:rPr lang="es-ES" altLang="es-ES" dirty="0">
                <a:solidFill>
                  <a:schemeClr val="tx1"/>
                </a:solidFill>
                <a:latin typeface="+mj-lt"/>
              </a:rPr>
              <a:t>Condensed </a:t>
            </a:r>
            <a:r>
              <a:rPr lang="es-ES" altLang="es-ES" dirty="0" err="1">
                <a:solidFill>
                  <a:schemeClr val="tx1"/>
                </a:solidFill>
                <a:latin typeface="+mj-lt"/>
              </a:rPr>
              <a:t>Matter</a:t>
            </a:r>
            <a:r>
              <a:rPr lang="es-ES" altLang="es-ES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altLang="es-ES" dirty="0" err="1">
                <a:solidFill>
                  <a:schemeClr val="tx1"/>
                </a:solidFill>
                <a:latin typeface="+mj-lt"/>
              </a:rPr>
              <a:t>Physics</a:t>
            </a:r>
            <a:endParaRPr lang="es-ES" altLang="es-ES" dirty="0">
              <a:solidFill>
                <a:schemeClr val="tx1"/>
              </a:solidFill>
              <a:latin typeface="+mj-lt"/>
            </a:endParaRPr>
          </a:p>
          <a:p>
            <a:pPr algn="ctr" eaLnBrk="1" hangingPunct="1"/>
            <a:r>
              <a:rPr lang="es-ES" altLang="es-ES" dirty="0">
                <a:solidFill>
                  <a:srgbClr val="FF0000"/>
                </a:solidFill>
                <a:latin typeface="+mj-lt"/>
              </a:rPr>
              <a:t>Dpto. Física de Partículas</a:t>
            </a:r>
          </a:p>
          <a:p>
            <a:pPr algn="ctr" eaLnBrk="1" hangingPunct="1"/>
            <a:r>
              <a:rPr lang="es-ES" altLang="es-ES" dirty="0">
                <a:solidFill>
                  <a:srgbClr val="FF0000"/>
                </a:solidFill>
                <a:latin typeface="+mj-lt"/>
              </a:rPr>
              <a:t>Universidad de Santiago de Compostela</a:t>
            </a:r>
          </a:p>
          <a:p>
            <a:pPr algn="ctr" eaLnBrk="1" hangingPunct="1"/>
            <a:r>
              <a:rPr lang="es-ES" altLang="es-ES" dirty="0">
                <a:solidFill>
                  <a:srgbClr val="FF0000"/>
                </a:solidFill>
                <a:latin typeface="+mj-lt"/>
              </a:rPr>
              <a:t>luismiguel.varela@usc.es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06" y="258846"/>
            <a:ext cx="1664992" cy="1081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18204" y="3404923"/>
            <a:ext cx="25010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Arial" pitchFamily="34" charset="0"/>
              </a:rPr>
              <a:t>ECONO</a:t>
            </a:r>
            <a:r>
              <a:rPr lang="es-ES" altLang="es-ES" sz="2800" b="1" kern="0" dirty="0">
                <a:solidFill>
                  <a:schemeClr val="tx1"/>
                </a:solidFill>
                <a:latin typeface="+mn-lt"/>
              </a:rPr>
              <a:t>PHYSICS</a:t>
            </a:r>
            <a:endParaRPr kumimoji="0" lang="es-ES" altLang="es-E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Arial" pitchFamily="34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79512" y="3776897"/>
            <a:ext cx="87849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FF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s-ES" kern="0" dirty="0">
                <a:solidFill>
                  <a:schemeClr val="tx1"/>
                </a:solidFill>
                <a:latin typeface="+mj-lt"/>
              </a:rPr>
              <a:t>Data Science in Fundamental Physics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s-ES" kern="0" dirty="0">
                <a:solidFill>
                  <a:schemeClr val="tx1"/>
                </a:solidFill>
                <a:latin typeface="+mj-lt"/>
              </a:rPr>
              <a:t>and the bridge to industry &amp; society</a:t>
            </a:r>
            <a:endParaRPr lang="es-ES" altLang="es-ES" kern="0" dirty="0">
              <a:solidFill>
                <a:schemeClr val="tx1"/>
              </a:solidFill>
              <a:latin typeface="+mj-lt"/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s-ES" kern="0" dirty="0">
                <a:solidFill>
                  <a:schemeClr val="tx1"/>
                </a:solidFill>
                <a:latin typeface="+mj-lt"/>
              </a:rPr>
              <a:t>SANTIAGO DE COMPOSTELA, GALICIA, SPAIN 3 – 7 JUNE 2024</a:t>
            </a: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380" y="1917426"/>
            <a:ext cx="1008344" cy="100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762" y="1105576"/>
            <a:ext cx="1523081" cy="8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us_ny_ea_fgdny14b_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99" y="2536174"/>
            <a:ext cx="1089806" cy="99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Resultado de imagen de brownian mo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76" y="2304575"/>
            <a:ext cx="1800696" cy="100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5220" y="1274507"/>
            <a:ext cx="1305496" cy="97786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12030" y="1958501"/>
            <a:ext cx="1542447" cy="115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562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54868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FF0000"/>
                </a:solidFill>
              </a:rPr>
              <a:t>FÍSICA Y ECONOMÍA</a:t>
            </a:r>
          </a:p>
          <a:p>
            <a:r>
              <a:rPr lang="es-ES" sz="2000" b="1" dirty="0">
                <a:solidFill>
                  <a:srgbClr val="00B050"/>
                </a:solidFill>
              </a:rPr>
              <a:t>LA HISTORIA DE UN “ROMANCE”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2" name="1 Rectángulo"/>
          <p:cNvSpPr/>
          <p:nvPr/>
        </p:nvSpPr>
        <p:spPr>
          <a:xfrm>
            <a:off x="971600" y="2551836"/>
            <a:ext cx="5958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1) los individuos tienen preferencias racionales</a:t>
            </a:r>
          </a:p>
          <a:p>
            <a:r>
              <a:rPr lang="es-ES" dirty="0"/>
              <a:t>2) los individuos maximizan utilidad y las empresas ganancia.</a:t>
            </a:r>
          </a:p>
          <a:p>
            <a:r>
              <a:rPr lang="es-ES" dirty="0"/>
              <a:t>3) los individuos actúan independientemente sobre las bases de información completa y relevante.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539552" y="170080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Síntesis neoclásica (</a:t>
            </a:r>
            <a:r>
              <a:rPr lang="es-ES" dirty="0" err="1"/>
              <a:t>Hicks</a:t>
            </a:r>
            <a:r>
              <a:rPr lang="es-ES" dirty="0"/>
              <a:t>: </a:t>
            </a:r>
            <a:r>
              <a:rPr lang="es-ES" dirty="0" err="1"/>
              <a:t>marginalismo</a:t>
            </a:r>
            <a:r>
              <a:rPr lang="es-ES" dirty="0"/>
              <a:t> y+ keynesianismo)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669792" y="2182504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Principios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275856" y="4077072"/>
            <a:ext cx="24191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2400" b="1" dirty="0">
                <a:solidFill>
                  <a:srgbClr val="FF0000"/>
                </a:solidFill>
              </a:rPr>
              <a:t>Equilibrio general</a:t>
            </a:r>
          </a:p>
          <a:p>
            <a:pPr algn="ctr"/>
            <a:r>
              <a:rPr lang="es-ES" sz="2400" b="1" dirty="0">
                <a:solidFill>
                  <a:srgbClr val="FF0000"/>
                </a:solidFill>
              </a:rPr>
              <a:t>Monetarismo</a:t>
            </a:r>
          </a:p>
          <a:p>
            <a:pPr algn="ctr"/>
            <a:endParaRPr lang="es-E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365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39552" y="548680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FF0000"/>
                </a:solidFill>
              </a:rPr>
              <a:t>PHYSICS AND ECONOMY</a:t>
            </a:r>
          </a:p>
          <a:p>
            <a:r>
              <a:rPr lang="es-ES" sz="2000" b="1" dirty="0" err="1">
                <a:solidFill>
                  <a:srgbClr val="00B050"/>
                </a:solidFill>
              </a:rPr>
              <a:t>History</a:t>
            </a:r>
            <a:r>
              <a:rPr lang="es-ES" sz="2000" b="1" dirty="0">
                <a:solidFill>
                  <a:srgbClr val="00B050"/>
                </a:solidFill>
              </a:rPr>
              <a:t> </a:t>
            </a:r>
            <a:r>
              <a:rPr lang="es-ES" sz="2000" b="1" dirty="0" err="1">
                <a:solidFill>
                  <a:srgbClr val="00B050"/>
                </a:solidFill>
              </a:rPr>
              <a:t>of</a:t>
            </a:r>
            <a:r>
              <a:rPr lang="es-ES" sz="2000" b="1" dirty="0">
                <a:solidFill>
                  <a:srgbClr val="00B050"/>
                </a:solidFill>
              </a:rPr>
              <a:t> a “</a:t>
            </a:r>
            <a:r>
              <a:rPr lang="es-ES" sz="2000" b="1" dirty="0" err="1">
                <a:solidFill>
                  <a:srgbClr val="00B050"/>
                </a:solidFill>
              </a:rPr>
              <a:t>love</a:t>
            </a:r>
            <a:r>
              <a:rPr lang="es-ES" sz="2000" b="1" dirty="0">
                <a:solidFill>
                  <a:srgbClr val="00B050"/>
                </a:solidFill>
              </a:rPr>
              <a:t> </a:t>
            </a:r>
            <a:r>
              <a:rPr lang="es-ES" sz="2000" b="1" dirty="0" err="1">
                <a:solidFill>
                  <a:srgbClr val="00B050"/>
                </a:solidFill>
              </a:rPr>
              <a:t>affair</a:t>
            </a:r>
            <a:r>
              <a:rPr lang="es-ES" sz="2000" b="1" dirty="0">
                <a:solidFill>
                  <a:srgbClr val="00B050"/>
                </a:solidFill>
              </a:rPr>
              <a:t>”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55576" y="1700808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S. XIX </a:t>
            </a:r>
            <a:r>
              <a:rPr lang="es-ES" dirty="0" err="1"/>
              <a:t>Economy</a:t>
            </a:r>
            <a:r>
              <a:rPr lang="es-ES" dirty="0"/>
              <a:t> </a:t>
            </a:r>
            <a:r>
              <a:rPr lang="es-ES" dirty="0" err="1"/>
              <a:t>becomes</a:t>
            </a:r>
            <a:r>
              <a:rPr lang="es-ES" dirty="0"/>
              <a:t> a </a:t>
            </a:r>
            <a:r>
              <a:rPr lang="es-ES" dirty="0" err="1"/>
              <a:t>quantitative</a:t>
            </a:r>
            <a:r>
              <a:rPr lang="es-ES" dirty="0"/>
              <a:t> </a:t>
            </a:r>
            <a:r>
              <a:rPr lang="es-ES" dirty="0" err="1"/>
              <a:t>science</a:t>
            </a:r>
            <a:r>
              <a:rPr lang="es-ES" dirty="0"/>
              <a:t> (</a:t>
            </a:r>
            <a:r>
              <a:rPr lang="es-ES" dirty="0" err="1"/>
              <a:t>marginalism</a:t>
            </a:r>
            <a:r>
              <a:rPr lang="es-ES" dirty="0"/>
              <a:t>)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067944" y="4755753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  <a:p>
            <a:r>
              <a:rPr lang="es-ES" dirty="0"/>
              <a:t>W. </a:t>
            </a:r>
            <a:r>
              <a:rPr lang="es-ES" dirty="0" err="1"/>
              <a:t>Jevons</a:t>
            </a:r>
            <a:endParaRPr lang="es-ES" dirty="0"/>
          </a:p>
          <a:p>
            <a:endParaRPr lang="es-ES" dirty="0"/>
          </a:p>
          <a:p>
            <a:r>
              <a:rPr lang="es-ES" dirty="0"/>
              <a:t>Irving Fisher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1" name="10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1411602"/>
              </p:ext>
            </p:extLst>
          </p:nvPr>
        </p:nvGraphicFramePr>
        <p:xfrm>
          <a:off x="5598114" y="4293096"/>
          <a:ext cx="2088232" cy="435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2" imgW="1040948" imgH="228501" progId="Equation.3">
                  <p:embed/>
                </p:oleObj>
              </mc:Choice>
              <mc:Fallback>
                <p:oleObj name="Ecuación" r:id="rId2" imgW="1040948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8114" y="4293096"/>
                        <a:ext cx="2088232" cy="4358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3" name="1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477779"/>
              </p:ext>
            </p:extLst>
          </p:nvPr>
        </p:nvGraphicFramePr>
        <p:xfrm>
          <a:off x="5599100" y="3892911"/>
          <a:ext cx="2086259" cy="450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4" imgW="1129810" imgH="253890" progId="Equation.3">
                  <p:embed/>
                </p:oleObj>
              </mc:Choice>
              <mc:Fallback>
                <p:oleObj name="Ecuación" r:id="rId4" imgW="1129810" imgH="25389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9100" y="3892911"/>
                        <a:ext cx="2086259" cy="450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" name="15 CuadroTexto"/>
          <p:cNvSpPr txBox="1"/>
          <p:nvPr/>
        </p:nvSpPr>
        <p:spPr>
          <a:xfrm>
            <a:off x="4752020" y="2070140"/>
            <a:ext cx="3780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solidFill>
                  <a:srgbClr val="7030A0"/>
                </a:solidFill>
              </a:rPr>
              <a:t>Economic</a:t>
            </a:r>
            <a:r>
              <a:rPr lang="es-ES" dirty="0">
                <a:solidFill>
                  <a:srgbClr val="7030A0"/>
                </a:solidFill>
              </a:rPr>
              <a:t> </a:t>
            </a:r>
            <a:r>
              <a:rPr lang="es-ES" dirty="0" err="1">
                <a:solidFill>
                  <a:srgbClr val="7030A0"/>
                </a:solidFill>
              </a:rPr>
              <a:t>dynamics</a:t>
            </a:r>
            <a:r>
              <a:rPr lang="es-ES" dirty="0">
                <a:solidFill>
                  <a:srgbClr val="7030A0"/>
                </a:solidFill>
              </a:rPr>
              <a:t> in </a:t>
            </a:r>
            <a:r>
              <a:rPr lang="es-ES" dirty="0" err="1">
                <a:solidFill>
                  <a:srgbClr val="7030A0"/>
                </a:solidFill>
              </a:rPr>
              <a:t>an</a:t>
            </a:r>
            <a:r>
              <a:rPr lang="es-ES" dirty="0">
                <a:solidFill>
                  <a:srgbClr val="7030A0"/>
                </a:solidFill>
              </a:rPr>
              <a:t> </a:t>
            </a:r>
            <a:r>
              <a:rPr lang="es-ES" dirty="0" err="1">
                <a:solidFill>
                  <a:srgbClr val="7030A0"/>
                </a:solidFill>
              </a:rPr>
              <a:t>irrotationl</a:t>
            </a:r>
            <a:r>
              <a:rPr lang="es-ES" dirty="0">
                <a:solidFill>
                  <a:srgbClr val="7030A0"/>
                </a:solidFill>
              </a:rPr>
              <a:t> Price </a:t>
            </a:r>
            <a:r>
              <a:rPr lang="es-ES" dirty="0" err="1">
                <a:solidFill>
                  <a:srgbClr val="7030A0"/>
                </a:solidFill>
              </a:rPr>
              <a:t>field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8" name="17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752110"/>
              </p:ext>
            </p:extLst>
          </p:nvPr>
        </p:nvGraphicFramePr>
        <p:xfrm>
          <a:off x="899592" y="5877272"/>
          <a:ext cx="1609725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6" imgW="838080" imgH="266400" progId="Equation.3">
                  <p:embed/>
                </p:oleObj>
              </mc:Choice>
              <mc:Fallback>
                <p:oleObj name="Ecuación" r:id="rId6" imgW="838080" imgH="266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877272"/>
                        <a:ext cx="1609725" cy="487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20" name="19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367818"/>
              </p:ext>
            </p:extLst>
          </p:nvPr>
        </p:nvGraphicFramePr>
        <p:xfrm>
          <a:off x="5565710" y="3087544"/>
          <a:ext cx="2534682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8" imgW="1447800" imgH="469900" progId="Equation.3">
                  <p:embed/>
                </p:oleObj>
              </mc:Choice>
              <mc:Fallback>
                <p:oleObj name="Ecuación" r:id="rId8" imgW="1447800" imgH="4699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710" y="3087544"/>
                        <a:ext cx="2534682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20 CuadroTexto"/>
          <p:cNvSpPr txBox="1"/>
          <p:nvPr/>
        </p:nvSpPr>
        <p:spPr>
          <a:xfrm>
            <a:off x="7636041" y="4293096"/>
            <a:ext cx="15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Utility</a:t>
            </a:r>
            <a:r>
              <a:rPr lang="es-ES" dirty="0"/>
              <a:t> –</a:t>
            </a:r>
            <a:r>
              <a:rPr lang="es-ES" dirty="0" err="1"/>
              <a:t>quant</a:t>
            </a:r>
            <a:r>
              <a:rPr lang="es-ES" dirty="0"/>
              <a:t>.</a:t>
            </a:r>
          </a:p>
        </p:txBody>
      </p:sp>
      <p:sp>
        <p:nvSpPr>
          <p:cNvPr id="2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23" name="2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8656449"/>
              </p:ext>
            </p:extLst>
          </p:nvPr>
        </p:nvGraphicFramePr>
        <p:xfrm>
          <a:off x="5580112" y="2722936"/>
          <a:ext cx="1062118" cy="364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10" imgW="609336" imgH="215806" progId="Equation.3">
                  <p:embed/>
                </p:oleObj>
              </mc:Choice>
              <mc:Fallback>
                <p:oleObj name="Ecuación" r:id="rId10" imgW="609336" imgH="215806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2722936"/>
                        <a:ext cx="1062118" cy="3646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2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3839271"/>
              </p:ext>
            </p:extLst>
          </p:nvPr>
        </p:nvGraphicFramePr>
        <p:xfrm>
          <a:off x="899592" y="5157192"/>
          <a:ext cx="3235325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12" imgW="1612800" imgH="342720" progId="Equation.3">
                  <p:embed/>
                </p:oleObj>
              </mc:Choice>
              <mc:Fallback>
                <p:oleObj name="Ecuación" r:id="rId12" imgW="1612800" imgH="342720" progId="Equation.3">
                  <p:embed/>
                  <p:pic>
                    <p:nvPicPr>
                      <p:cNvPr id="0" name="10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5157192"/>
                        <a:ext cx="3235325" cy="655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24 CuadroTexto"/>
          <p:cNvSpPr txBox="1"/>
          <p:nvPr/>
        </p:nvSpPr>
        <p:spPr>
          <a:xfrm>
            <a:off x="2622807" y="5943608"/>
            <a:ext cx="1865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7030A0"/>
                </a:solidFill>
              </a:rPr>
              <a:t>Budget </a:t>
            </a:r>
            <a:r>
              <a:rPr lang="es-ES" dirty="0" err="1">
                <a:solidFill>
                  <a:srgbClr val="7030A0"/>
                </a:solidFill>
              </a:rPr>
              <a:t>restriction</a:t>
            </a:r>
            <a:endParaRPr lang="es-ES" dirty="0">
              <a:solidFill>
                <a:srgbClr val="7030A0"/>
              </a:solidFill>
            </a:endParaRPr>
          </a:p>
        </p:txBody>
      </p:sp>
      <p:pic>
        <p:nvPicPr>
          <p:cNvPr id="3096" name="Picture 24" descr="rotation of parabola around axis makes paraboloid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7" y="4941168"/>
            <a:ext cx="1623881" cy="174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25 CuadroTexto"/>
          <p:cNvSpPr txBox="1"/>
          <p:nvPr/>
        </p:nvSpPr>
        <p:spPr>
          <a:xfrm>
            <a:off x="899592" y="4445712"/>
            <a:ext cx="2082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General </a:t>
            </a:r>
            <a:r>
              <a:rPr lang="es-ES" b="1" dirty="0" err="1">
                <a:solidFill>
                  <a:srgbClr val="FF0000"/>
                </a:solidFill>
              </a:rPr>
              <a:t>Equilibrium</a:t>
            </a:r>
            <a:endParaRPr lang="es-ES" b="1" dirty="0">
              <a:solidFill>
                <a:srgbClr val="FF0000"/>
              </a:solidFill>
            </a:endParaRPr>
          </a:p>
        </p:txBody>
      </p:sp>
      <p:cxnSp>
        <p:nvCxnSpPr>
          <p:cNvPr id="28" name="27 Conector recto de flecha"/>
          <p:cNvCxnSpPr/>
          <p:nvPr/>
        </p:nvCxnSpPr>
        <p:spPr>
          <a:xfrm>
            <a:off x="2879812" y="4630378"/>
            <a:ext cx="4284476" cy="15163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28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0904722"/>
              </p:ext>
            </p:extLst>
          </p:nvPr>
        </p:nvGraphicFramePr>
        <p:xfrm>
          <a:off x="7249245" y="4941168"/>
          <a:ext cx="1152128" cy="240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ción" r:id="rId15" imgW="1040948" imgH="228501" progId="Equation.3">
                  <p:embed/>
                </p:oleObj>
              </mc:Choice>
              <mc:Fallback>
                <p:oleObj name="Ecuación" r:id="rId15" imgW="1040948" imgH="228501" progId="Equation.3">
                  <p:embed/>
                  <p:pic>
                    <p:nvPicPr>
                      <p:cNvPr id="0" name="10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9245" y="4941168"/>
                        <a:ext cx="1152128" cy="2407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29 CuadroTexto"/>
          <p:cNvSpPr txBox="1"/>
          <p:nvPr/>
        </p:nvSpPr>
        <p:spPr>
          <a:xfrm>
            <a:off x="8172400" y="3268396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Slutsky</a:t>
            </a:r>
            <a:endParaRPr lang="es-ES" dirty="0"/>
          </a:p>
        </p:txBody>
      </p:sp>
      <p:pic>
        <p:nvPicPr>
          <p:cNvPr id="3162" name="Picture 9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94" y="2204870"/>
            <a:ext cx="997438" cy="1541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30 Rectángulo"/>
          <p:cNvSpPr/>
          <p:nvPr/>
        </p:nvSpPr>
        <p:spPr>
          <a:xfrm>
            <a:off x="107504" y="3746365"/>
            <a:ext cx="1330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/>
              <a:t>Leon</a:t>
            </a:r>
            <a:r>
              <a:rPr lang="es-ES" dirty="0"/>
              <a:t> </a:t>
            </a:r>
            <a:r>
              <a:rPr lang="es-ES" dirty="0" err="1"/>
              <a:t>Walras</a:t>
            </a:r>
            <a:endParaRPr lang="es-ES" dirty="0"/>
          </a:p>
        </p:txBody>
      </p:sp>
      <p:pic>
        <p:nvPicPr>
          <p:cNvPr id="3164" name="Picture 92" descr="Jevons.jpe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625" y="2259241"/>
            <a:ext cx="1221725" cy="143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36 Rectángulo"/>
          <p:cNvSpPr/>
          <p:nvPr/>
        </p:nvSpPr>
        <p:spPr>
          <a:xfrm>
            <a:off x="1701075" y="3761117"/>
            <a:ext cx="1317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W. S. </a:t>
            </a:r>
            <a:r>
              <a:rPr lang="es-ES" dirty="0" err="1"/>
              <a:t>Jevons</a:t>
            </a:r>
            <a:endParaRPr lang="es-ES" dirty="0"/>
          </a:p>
        </p:txBody>
      </p:sp>
      <p:pic>
        <p:nvPicPr>
          <p:cNvPr id="3168" name="Picture 96" descr="http://upload.wikimedia.org/wikipedia/commons/thumb/7/7d/Irvingfisher.jpg/220px-Irvingfish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259" y="2262523"/>
            <a:ext cx="1033054" cy="148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31 CuadroTexto"/>
          <p:cNvSpPr txBox="1"/>
          <p:nvPr/>
        </p:nvSpPr>
        <p:spPr>
          <a:xfrm>
            <a:off x="3596259" y="3789040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I. Fisher</a:t>
            </a:r>
          </a:p>
        </p:txBody>
      </p:sp>
    </p:spTree>
    <p:extLst>
      <p:ext uri="{BB962C8B-B14F-4D97-AF65-F5344CB8AC3E}">
        <p14:creationId xmlns:p14="http://schemas.microsoft.com/office/powerpoint/2010/main" val="2676269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2899" y="5016001"/>
            <a:ext cx="2571750" cy="1781175"/>
          </a:xfrm>
          <a:prstGeom prst="rect">
            <a:avLst/>
          </a:prstGeom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828800" y="685800"/>
            <a:ext cx="54102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400" b="1" dirty="0"/>
              <a:t>STANDARD MODEL OF FINANCE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400" b="1" dirty="0"/>
              <a:t>(L. </a:t>
            </a:r>
            <a:r>
              <a:rPr lang="es-ES" altLang="es-ES" sz="2400" b="1" dirty="0" err="1"/>
              <a:t>Bachelier</a:t>
            </a:r>
            <a:r>
              <a:rPr lang="es-ES" altLang="es-ES" sz="2400" b="1" dirty="0"/>
              <a:t>, 1900)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331" y="1484780"/>
            <a:ext cx="1656184" cy="2453606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017170" y="1700213"/>
            <a:ext cx="3033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i="1" dirty="0"/>
              <a:t>THEORIE DE LA SPÉCULATION 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5912" y="2228558"/>
            <a:ext cx="1869504" cy="293190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0487" y="2366803"/>
            <a:ext cx="1872286" cy="2112687"/>
          </a:xfrm>
          <a:prstGeom prst="rect">
            <a:avLst/>
          </a:prstGeom>
        </p:spPr>
      </p:pic>
      <p:pic>
        <p:nvPicPr>
          <p:cNvPr id="8194" name="Picture 2" descr="Resultado de imagen de poincare louis bachelier report gaussia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4809" y="4778915"/>
            <a:ext cx="1459679" cy="112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0476" y="1236071"/>
            <a:ext cx="2217839" cy="3386470"/>
          </a:xfrm>
          <a:prstGeom prst="rect">
            <a:avLst/>
          </a:prstGeom>
        </p:spPr>
      </p:pic>
      <p:grpSp>
        <p:nvGrpSpPr>
          <p:cNvPr id="13" name="Grupo 12"/>
          <p:cNvGrpSpPr/>
          <p:nvPr/>
        </p:nvGrpSpPr>
        <p:grpSpPr>
          <a:xfrm>
            <a:off x="5050487" y="3863614"/>
            <a:ext cx="1224136" cy="913134"/>
            <a:chOff x="4743013" y="3938386"/>
            <a:chExt cx="1224136" cy="913134"/>
          </a:xfrm>
        </p:grpSpPr>
        <p:sp>
          <p:nvSpPr>
            <p:cNvPr id="11" name="Elipse 10"/>
            <p:cNvSpPr/>
            <p:nvPr/>
          </p:nvSpPr>
          <p:spPr>
            <a:xfrm>
              <a:off x="4743013" y="3938386"/>
              <a:ext cx="1224136" cy="91313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50487" y="4229812"/>
              <a:ext cx="609188" cy="330281"/>
            </a:xfrm>
            <a:prstGeom prst="rect">
              <a:avLst/>
            </a:prstGeom>
          </p:spPr>
        </p:pic>
      </p:grpSp>
      <p:pic>
        <p:nvPicPr>
          <p:cNvPr id="15" name="Imagen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75440" y="5229071"/>
            <a:ext cx="2725458" cy="149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52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us_ny_ea_fgdny14b_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210" y="2102100"/>
            <a:ext cx="1972603" cy="180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Footsie 100 time series examp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529" y="4128514"/>
            <a:ext cx="2071967" cy="207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7452320" y="6381328"/>
            <a:ext cx="1023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FTSE 100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18649" y="2132856"/>
            <a:ext cx="6984776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solidFill>
                  <a:srgbClr val="00B050"/>
                </a:solidFill>
                <a:latin typeface="+mn-lt"/>
                <a:cs typeface="Times New Roman" pitchFamily="18" charset="0"/>
              </a:rPr>
              <a:t>Black-Merton-Scholes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 model for valuing derivatives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altLang="es-ES" sz="1800" b="0" dirty="0">
              <a:latin typeface="+mn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Efficient and complete market (</a:t>
            </a:r>
            <a:r>
              <a:rPr lang="en-US" altLang="es-ES" sz="1800" b="0" dirty="0" err="1">
                <a:solidFill>
                  <a:srgbClr val="FF0000"/>
                </a:solidFill>
                <a:latin typeface="+mn-lt"/>
                <a:cs typeface="Times New Roman" pitchFamily="18" charset="0"/>
              </a:rPr>
              <a:t>Fama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 hypothesis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: all information in the price; informationally efficient markets)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Formulation of the 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efficient market hypothesis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in terms 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   of martingales.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Risk-free (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hedging strategy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).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There are no transaction costs.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All market participants use all options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   arbitration (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arbitrage-free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).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The stochastic process followed by the underlying assets (stocks) 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   It is 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geometric Brownian motion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(price dynamics).</a:t>
            </a:r>
            <a:r>
              <a:rPr lang="es-ES" altLang="es-ES" sz="1800" b="0" dirty="0">
                <a:latin typeface="+mn-lt"/>
                <a:cs typeface="Times New Roman" pitchFamily="18" charset="0"/>
              </a:rPr>
              <a:t>	</a:t>
            </a:r>
            <a:endParaRPr lang="es-ES" altLang="es-ES" sz="1800" b="0" dirty="0">
              <a:latin typeface="+mn-lt"/>
            </a:endParaRPr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73CD333F-8C81-646E-1129-C660BD447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STANDARD FINANCIAL MODEL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(Black-Merton-Scholes)</a:t>
            </a:r>
          </a:p>
        </p:txBody>
      </p:sp>
    </p:spTree>
    <p:extLst>
      <p:ext uri="{BB962C8B-B14F-4D97-AF65-F5344CB8AC3E}">
        <p14:creationId xmlns:p14="http://schemas.microsoft.com/office/powerpoint/2010/main" val="1693269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STANDARD FINANCIAL MODEL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(Black-Merton-Scholes)</a:t>
            </a:r>
          </a:p>
        </p:txBody>
      </p:sp>
      <p:pic>
        <p:nvPicPr>
          <p:cNvPr id="7" name="Picture 4" descr="http://classes.yale.edu/fractals/RandFrac/Brownian/2DB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342144"/>
            <a:ext cx="2223311" cy="1435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us_ny_ea_fgdny14b_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77" y="2132856"/>
            <a:ext cx="1972603" cy="180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7">
            <a:extLst>
              <a:ext uri="{FF2B5EF4-FFF2-40B4-BE49-F238E27FC236}">
                <a16:creationId xmlns:a16="http://schemas.microsoft.com/office/drawing/2014/main" id="{4620049C-22A8-0B5D-B37A-27818A14D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649" y="2132856"/>
            <a:ext cx="6984776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solidFill>
                  <a:srgbClr val="00B050"/>
                </a:solidFill>
                <a:latin typeface="+mn-lt"/>
                <a:cs typeface="Times New Roman" pitchFamily="18" charset="0"/>
              </a:rPr>
              <a:t>Black-Merton-Scholes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 model for valuing derivatives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altLang="es-ES" sz="1800" b="0" dirty="0">
              <a:latin typeface="+mn-lt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Efficient and complete market (</a:t>
            </a:r>
            <a:r>
              <a:rPr lang="en-US" altLang="es-ES" sz="1800" b="0" dirty="0" err="1">
                <a:solidFill>
                  <a:srgbClr val="FF0000"/>
                </a:solidFill>
                <a:latin typeface="+mn-lt"/>
                <a:cs typeface="Times New Roman" pitchFamily="18" charset="0"/>
              </a:rPr>
              <a:t>Fama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 hypothesis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: all information in the price; informationally efficient markets)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Formulation of the 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efficient market hypothesis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in terms 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   of martingales.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Risk-free (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hedging strategy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).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There are no transaction costs.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All market participants use all options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   arbitration (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arbitrage-free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).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- The stochastic process followed by the underlying assets (stocks) 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altLang="es-ES" sz="1800" b="0" dirty="0">
                <a:latin typeface="+mn-lt"/>
                <a:cs typeface="Times New Roman" pitchFamily="18" charset="0"/>
              </a:rPr>
              <a:t>	   It is </a:t>
            </a:r>
            <a:r>
              <a:rPr lang="en-US" altLang="es-ES" sz="1800" b="0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geometric Brownian motion </a:t>
            </a:r>
            <a:r>
              <a:rPr lang="en-US" altLang="es-ES" sz="1800" b="0" dirty="0">
                <a:latin typeface="+mn-lt"/>
                <a:cs typeface="Times New Roman" pitchFamily="18" charset="0"/>
              </a:rPr>
              <a:t>(price dynamics).</a:t>
            </a:r>
            <a:r>
              <a:rPr lang="es-ES" altLang="es-ES" sz="1800" b="0" dirty="0">
                <a:latin typeface="+mn-lt"/>
                <a:cs typeface="Times New Roman" pitchFamily="18" charset="0"/>
              </a:rPr>
              <a:t>	</a:t>
            </a:r>
            <a:endParaRPr lang="es-ES" altLang="es-ES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9295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:\Documents and Settings\Miguel\Escritorio\di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05146"/>
            <a:ext cx="2376264" cy="238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C:\Documents and Settings\Miguel\Escritorio\rw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686" y="4149080"/>
            <a:ext cx="2456816" cy="241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http://classes.yale.edu/fractals/RandFrac/Brownian/2DB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073562"/>
            <a:ext cx="2593730" cy="167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us_ny_ea_fgdny14b_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274" y="2077296"/>
            <a:ext cx="1972603" cy="1805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828800" y="685800"/>
            <a:ext cx="5410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STANDARD FINANCIAL MODEL 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ES" sz="2800" b="1" dirty="0">
                <a:latin typeface="+mn-lt"/>
              </a:rPr>
              <a:t>(Black-Merton-Scholes)</a:t>
            </a:r>
          </a:p>
        </p:txBody>
      </p:sp>
    </p:spTree>
    <p:extLst>
      <p:ext uri="{BB962C8B-B14F-4D97-AF65-F5344CB8AC3E}">
        <p14:creationId xmlns:p14="http://schemas.microsoft.com/office/powerpoint/2010/main" val="37567939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9925C8D4A749E43A5512F6B1DD449D0" ma:contentTypeVersion="17" ma:contentTypeDescription="Crear un documento." ma:contentTypeScope="" ma:versionID="2912f75bd2fb454090b37eeffeb2758d">
  <xsd:schema xmlns:xsd="http://www.w3.org/2001/XMLSchema" xmlns:xs="http://www.w3.org/2001/XMLSchema" xmlns:p="http://schemas.microsoft.com/office/2006/metadata/properties" xmlns:ns2="55967bb0-da31-4242-8e2d-9b854bbfa006" xmlns:ns3="97ba3593-5ff0-4205-840b-53494ce58f8b" targetNamespace="http://schemas.microsoft.com/office/2006/metadata/properties" ma:root="true" ma:fieldsID="e81e830057a905de22647794a8bf4b91" ns2:_="" ns3:_="">
    <xsd:import namespace="55967bb0-da31-4242-8e2d-9b854bbfa006"/>
    <xsd:import namespace="97ba3593-5ff0-4205-840b-53494ce58f8b"/>
    <xsd:element name="properties">
      <xsd:complexType>
        <xsd:sequence>
          <xsd:element name="documentManagement">
            <xsd:complexType>
              <xsd:all>
                <xsd:element ref="ns2:Description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bjectDetectorVersion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967bb0-da31-4242-8e2d-9b854bbfa006" elementFormDefault="qualified">
    <xsd:import namespace="http://schemas.microsoft.com/office/2006/documentManagement/types"/>
    <xsd:import namespace="http://schemas.microsoft.com/office/infopath/2007/PartnerControls"/>
    <xsd:element name="Description" ma:index="8" nillable="true" ma:displayName="Description" ma:format="Dropdown" ma:internalName="Description">
      <xsd:simpleType>
        <xsd:restriction base="dms:Note">
          <xsd:maxLength value="255"/>
        </xsd:restriction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Etiquetas da imaxe" ma:readOnly="false" ma:fieldId="{5cf76f15-5ced-4ddc-b409-7134ff3c332f}" ma:taxonomyMulti="true" ma:sspId="04ff2239-6882-44d2-9130-f48d739988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a3593-5ff0-4205-840b-53494ce58f8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Compartido con detalle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e91929c1-9f5a-4a03-830e-174b2eb70a36}" ma:internalName="TaxCatchAll" ma:showField="CatchAllData" ma:web="97ba3593-5ff0-4205-840b-53494ce58f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 xmlns="55967bb0-da31-4242-8e2d-9b854bbfa006" xsi:nil="true"/>
    <TaxCatchAll xmlns="97ba3593-5ff0-4205-840b-53494ce58f8b" xsi:nil="true"/>
    <lcf76f155ced4ddcb4097134ff3c332f xmlns="55967bb0-da31-4242-8e2d-9b854bbfa00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8459172-F2B7-4372-B32E-0B476F2E2FCC}"/>
</file>

<file path=customXml/itemProps2.xml><?xml version="1.0" encoding="utf-8"?>
<ds:datastoreItem xmlns:ds="http://schemas.openxmlformats.org/officeDocument/2006/customXml" ds:itemID="{482A6228-783D-47E7-A395-479143B473D4}"/>
</file>

<file path=customXml/itemProps3.xml><?xml version="1.0" encoding="utf-8"?>
<ds:datastoreItem xmlns:ds="http://schemas.openxmlformats.org/officeDocument/2006/customXml" ds:itemID="{B7FC1E66-8371-4F46-BB0B-DC7228BDB90B}"/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1963</Words>
  <Application>Microsoft Office PowerPoint</Application>
  <PresentationFormat>Presentación en pantalla (4:3)</PresentationFormat>
  <Paragraphs>241</Paragraphs>
  <Slides>32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7" baseType="lpstr">
      <vt:lpstr>Arial</vt:lpstr>
      <vt:lpstr>Calibri</vt:lpstr>
      <vt:lpstr>Times New Roman</vt:lpstr>
      <vt:lpstr>Tema de Office</vt:lpstr>
      <vt:lpstr>Ecuación</vt:lpstr>
      <vt:lpstr>Presentación de PowerPoint</vt:lpstr>
      <vt:lpstr>Presentación de PowerPoint</vt:lpstr>
      <vt:lpstr>ECONOPHYSICS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VARELA CABO LUIS MIGUEL</cp:lastModifiedBy>
  <cp:revision>78</cp:revision>
  <dcterms:created xsi:type="dcterms:W3CDTF">2015-03-09T19:00:36Z</dcterms:created>
  <dcterms:modified xsi:type="dcterms:W3CDTF">2024-06-06T20:48:03Z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0x01010089925C8D4A749E43A5512F6B1DD449D0</vt:lpwstr>
  </property>
</Properties>
</file>