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8"/>
  </p:notesMasterIdLst>
  <p:handoutMasterIdLst>
    <p:handoutMasterId r:id="rId19"/>
  </p:handoutMasterIdLst>
  <p:sldIdLst>
    <p:sldId id="264" r:id="rId2"/>
    <p:sldId id="271" r:id="rId3"/>
    <p:sldId id="273" r:id="rId4"/>
    <p:sldId id="285" r:id="rId5"/>
    <p:sldId id="283" r:id="rId6"/>
    <p:sldId id="272" r:id="rId7"/>
    <p:sldId id="277" r:id="rId8"/>
    <p:sldId id="284" r:id="rId9"/>
    <p:sldId id="274" r:id="rId10"/>
    <p:sldId id="278" r:id="rId11"/>
    <p:sldId id="279" r:id="rId12"/>
    <p:sldId id="280" r:id="rId13"/>
    <p:sldId id="281" r:id="rId14"/>
    <p:sldId id="275" r:id="rId15"/>
    <p:sldId id="282" r:id="rId16"/>
    <p:sldId id="286" r:id="rId17"/>
  </p:sldIdLst>
  <p:sldSz cx="9144000" cy="6858000" type="screen4x3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1E0CBA7-10E3-4C59-BA40-2822B01D4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EB5864-1240-4D73-922A-B7C0AD2EA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VSC Projects 29 III 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Exp.Vac. - R.Veness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0" name="Picture 19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86710" y="0"/>
            <a:ext cx="1357290" cy="7143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Friday, 27</a:t>
            </a:r>
            <a:r>
              <a:rPr lang="en-US" baseline="30000" dirty="0" smtClean="0"/>
              <a:t>th</a:t>
            </a:r>
            <a:r>
              <a:rPr lang="en-US" dirty="0" smtClean="0"/>
              <a:t> May 2011</a:t>
            </a:r>
          </a:p>
          <a:p>
            <a:r>
              <a:rPr lang="en-US" dirty="0" err="1" smtClean="0"/>
              <a:t>Jérôme</a:t>
            </a:r>
            <a:r>
              <a:rPr lang="en-US" dirty="0" smtClean="0"/>
              <a:t> </a:t>
            </a:r>
            <a:r>
              <a:rPr lang="en-US" dirty="0" err="1" smtClean="0"/>
              <a:t>Chauré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Protection of beam vacuum with fast shutters or existing gate valves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Gate Valve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24745"/>
            <a:ext cx="5672743" cy="45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9512" y="6093296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u="sng" dirty="0" smtClean="0"/>
              <a:t>Source: VAT </a:t>
            </a:r>
            <a:r>
              <a:rPr lang="fr-CH" sz="1100" u="sng" dirty="0" err="1" smtClean="0"/>
              <a:t>catalog</a:t>
            </a:r>
            <a:endParaRPr lang="fr-FR" sz="11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verrin type 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077073"/>
            <a:ext cx="3816424" cy="2160240"/>
          </a:xfrm>
          <a:prstGeom prst="rect">
            <a:avLst/>
          </a:prstGeom>
        </p:spPr>
      </p:pic>
      <p:pic>
        <p:nvPicPr>
          <p:cNvPr id="24" name="Picture 23" descr="verrin type A debut ferme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4077072"/>
            <a:ext cx="3816424" cy="216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Gate Valve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484784"/>
            <a:ext cx="375801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96752"/>
            <a:ext cx="4608512" cy="312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6660232" y="1484784"/>
            <a:ext cx="1080120" cy="936104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2" name="Straight Connector 11"/>
          <p:cNvCxnSpPr>
            <a:endCxn id="13" idx="6"/>
          </p:cNvCxnSpPr>
          <p:nvPr/>
        </p:nvCxnSpPr>
        <p:spPr>
          <a:xfrm rot="10800000" flipV="1">
            <a:off x="1403648" y="2204864"/>
            <a:ext cx="5328592" cy="15481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11560" y="3429000"/>
            <a:ext cx="792088" cy="64807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Oval 14"/>
          <p:cNvSpPr/>
          <p:nvPr/>
        </p:nvSpPr>
        <p:spPr>
          <a:xfrm>
            <a:off x="6660232" y="2902788"/>
            <a:ext cx="1152128" cy="100811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" name="Straight Connector 15"/>
          <p:cNvCxnSpPr>
            <a:stCxn id="15" idx="2"/>
            <a:endCxn id="17" idx="4"/>
          </p:cNvCxnSpPr>
          <p:nvPr/>
        </p:nvCxnSpPr>
        <p:spPr>
          <a:xfrm rot="10800000">
            <a:off x="3590292" y="1988840"/>
            <a:ext cx="3069941" cy="14180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699792" y="1628800"/>
            <a:ext cx="1780998" cy="36004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1440446" y="2240868"/>
            <a:ext cx="1439366" cy="122493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732240" y="1340768"/>
            <a:ext cx="1512168" cy="91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716016" y="5229200"/>
            <a:ext cx="576064" cy="64807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38" name="Straight Connector 37"/>
          <p:cNvCxnSpPr>
            <a:stCxn id="37" idx="2"/>
            <a:endCxn id="13" idx="6"/>
          </p:cNvCxnSpPr>
          <p:nvPr/>
        </p:nvCxnSpPr>
        <p:spPr>
          <a:xfrm rot="10800000">
            <a:off x="1403648" y="3753036"/>
            <a:ext cx="3312368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3419872" y="4797152"/>
            <a:ext cx="1368152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2915816" y="5157192"/>
            <a:ext cx="576064" cy="72008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6" name="Straight Connector 45"/>
          <p:cNvCxnSpPr>
            <a:stCxn id="45" idx="0"/>
            <a:endCxn id="17" idx="4"/>
          </p:cNvCxnSpPr>
          <p:nvPr/>
        </p:nvCxnSpPr>
        <p:spPr>
          <a:xfrm rot="5400000" flipH="1" flipV="1">
            <a:off x="1812893" y="3379795"/>
            <a:ext cx="3168352" cy="386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123728" y="3068960"/>
            <a:ext cx="24384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Damping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kept</a:t>
            </a:r>
            <a:endParaRPr lang="fr-FR" dirty="0"/>
          </a:p>
        </p:txBody>
      </p:sp>
      <p:cxnSp>
        <p:nvCxnSpPr>
          <p:cNvPr id="54" name="Straight Connector 53"/>
          <p:cNvCxnSpPr>
            <a:stCxn id="52" idx="1"/>
            <a:endCxn id="13" idx="6"/>
          </p:cNvCxnSpPr>
          <p:nvPr/>
        </p:nvCxnSpPr>
        <p:spPr>
          <a:xfrm rot="10800000" flipV="1">
            <a:off x="1403648" y="3269014"/>
            <a:ext cx="720080" cy="4840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7" idx="4"/>
            <a:endCxn id="52" idx="0"/>
          </p:cNvCxnSpPr>
          <p:nvPr/>
        </p:nvCxnSpPr>
        <p:spPr>
          <a:xfrm rot="5400000">
            <a:off x="2926572" y="2405241"/>
            <a:ext cx="1080120" cy="2473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 animBg="1"/>
      <p:bldP spid="13" grpId="1" animBg="1"/>
      <p:bldP spid="13" grpId="2" animBg="1"/>
      <p:bldP spid="15" grpId="0" animBg="1"/>
      <p:bldP spid="15" grpId="1" animBg="1"/>
      <p:bldP spid="17" grpId="0" animBg="1"/>
      <p:bldP spid="17" grpId="1" animBg="1"/>
      <p:bldP spid="17" grpId="2" animBg="1"/>
      <p:bldP spid="37" grpId="0" animBg="1"/>
      <p:bldP spid="37" grpId="1" animBg="1"/>
      <p:bldP spid="45" grpId="0" animBg="1"/>
      <p:bldP spid="45" grpId="1" animBg="1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Improvement on </a:t>
            </a:r>
            <a:br>
              <a:rPr lang="en-US" dirty="0" smtClean="0"/>
            </a:br>
            <a:r>
              <a:rPr lang="en-US" dirty="0" smtClean="0"/>
              <a:t>Gate Valve DN63 Type A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268760"/>
            <a:ext cx="74817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268760"/>
            <a:ext cx="7481715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Improvement on </a:t>
            </a:r>
            <a:br>
              <a:rPr lang="en-US" dirty="0" smtClean="0"/>
            </a:br>
            <a:r>
              <a:rPr lang="en-US" dirty="0" smtClean="0"/>
              <a:t>Gate Valve DN100 Type D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268760"/>
            <a:ext cx="7491457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268760"/>
            <a:ext cx="7488831" cy="489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vanne + ech 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5"/>
            <a:ext cx="5616624" cy="421912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179512" y="1196752"/>
            <a:ext cx="3960440" cy="504056"/>
          </a:xfrm>
        </p:spPr>
        <p:txBody>
          <a:bodyPr>
            <a:noAutofit/>
          </a:bodyPr>
          <a:lstStyle/>
          <a:p>
            <a:pPr marL="0" algn="just">
              <a:spcAft>
                <a:spcPts val="1800"/>
              </a:spcAft>
              <a:buClrTx/>
              <a:buNone/>
            </a:pPr>
            <a:r>
              <a:rPr lang="en-US" sz="2200" dirty="0" smtClean="0"/>
              <a:t>These improvements are due to: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Closing time improvement</a:t>
            </a:r>
            <a:br>
              <a:rPr lang="en-US" dirty="0" smtClean="0"/>
            </a:br>
            <a:r>
              <a:rPr lang="en-US" dirty="0" smtClean="0"/>
              <a:t> for a gate valve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132856"/>
            <a:ext cx="5616624" cy="421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1772816"/>
            <a:ext cx="8424935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5400"/>
              </a:spcAft>
              <a:buFont typeface="+mj-lt"/>
              <a:buAutoNum type="arabicPeriod"/>
            </a:pPr>
            <a:r>
              <a:rPr lang="fr-CH" dirty="0" smtClean="0"/>
              <a:t>An </a:t>
            </a:r>
            <a:r>
              <a:rPr lang="fr-CH" dirty="0" err="1" smtClean="0"/>
              <a:t>implementation</a:t>
            </a:r>
            <a:r>
              <a:rPr lang="fr-CH" dirty="0" smtClean="0"/>
              <a:t> of a </a:t>
            </a:r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 err="1" smtClean="0"/>
              <a:t>exhaust</a:t>
            </a:r>
            <a:r>
              <a:rPr lang="fr-CH" dirty="0" smtClean="0"/>
              <a:t>: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fr-CH" b="1" dirty="0" smtClean="0"/>
              <a:t>An </a:t>
            </a:r>
            <a:r>
              <a:rPr lang="fr-CH" b="1" dirty="0" err="1" smtClean="0"/>
              <a:t>improvement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the air pressure pipe:</a:t>
            </a:r>
          </a:p>
          <a:p>
            <a:pPr marL="914400" lvl="1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fr-CH" dirty="0" smtClean="0"/>
              <a:t>Addition of air </a:t>
            </a:r>
            <a:r>
              <a:rPr lang="fr-CH" dirty="0" err="1" smtClean="0"/>
              <a:t>reservoir</a:t>
            </a:r>
            <a:r>
              <a:rPr lang="fr-CH" dirty="0" smtClean="0"/>
              <a:t> </a:t>
            </a:r>
            <a:r>
              <a:rPr lang="fr-CH" dirty="0" err="1" smtClean="0"/>
              <a:t>near</a:t>
            </a:r>
            <a:r>
              <a:rPr lang="fr-CH" dirty="0" smtClean="0"/>
              <a:t> the valve.</a:t>
            </a:r>
          </a:p>
          <a:p>
            <a:pPr marL="914400" lvl="1" indent="-457200">
              <a:spcAft>
                <a:spcPts val="0"/>
              </a:spcAft>
              <a:buFont typeface="Arial" pitchFamily="34" charset="0"/>
              <a:buChar char="•"/>
            </a:pPr>
            <a:r>
              <a:rPr lang="fr-CH" dirty="0" err="1" smtClean="0"/>
              <a:t>Increase</a:t>
            </a:r>
            <a:r>
              <a:rPr lang="fr-CH" dirty="0" smtClean="0"/>
              <a:t> in pipe </a:t>
            </a:r>
            <a:r>
              <a:rPr lang="fr-CH" dirty="0" err="1" smtClean="0"/>
              <a:t>diameter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6*1 to 8*1 mm.</a:t>
            </a:r>
          </a:p>
          <a:p>
            <a:pPr marL="457200" indent="-457200">
              <a:spcBef>
                <a:spcPts val="5400"/>
              </a:spcBef>
              <a:spcAft>
                <a:spcPts val="5400"/>
              </a:spcAft>
              <a:buFont typeface="+mj-lt"/>
              <a:buAutoNum type="arabicPeriod"/>
            </a:pPr>
            <a:r>
              <a:rPr lang="fr-CH" dirty="0" smtClean="0"/>
              <a:t>An </a:t>
            </a:r>
            <a:r>
              <a:rPr lang="fr-CH" dirty="0" err="1" smtClean="0"/>
              <a:t>improvement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inlet</a:t>
            </a:r>
            <a:r>
              <a:rPr lang="fr-CH" dirty="0" smtClean="0"/>
              <a:t> and </a:t>
            </a:r>
            <a:r>
              <a:rPr lang="fr-CH" dirty="0" err="1" smtClean="0"/>
              <a:t>outlet</a:t>
            </a:r>
            <a:r>
              <a:rPr lang="fr-CH" dirty="0" smtClean="0"/>
              <a:t> </a:t>
            </a:r>
            <a:r>
              <a:rPr lang="fr-CH" dirty="0" err="1" smtClean="0"/>
              <a:t>diameters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closed</a:t>
            </a:r>
            <a:r>
              <a:rPr lang="fr-CH" dirty="0" smtClean="0"/>
              <a:t> plates.</a:t>
            </a:r>
          </a:p>
          <a:p>
            <a:pPr marL="457200" indent="-457200"/>
            <a:endParaRPr lang="fr-CH" dirty="0" smtClean="0"/>
          </a:p>
        </p:txBody>
      </p:sp>
      <p:pic>
        <p:nvPicPr>
          <p:cNvPr id="8" name="Picture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1484784"/>
            <a:ext cx="10096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 rot="10800000">
            <a:off x="1331640" y="6021288"/>
            <a:ext cx="504056" cy="158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80312" y="6093296"/>
            <a:ext cx="1559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u="sng" dirty="0" smtClean="0"/>
              <a:t>Source: </a:t>
            </a:r>
            <a:r>
              <a:rPr lang="fr-CH" sz="1200" u="sng" dirty="0" err="1" smtClean="0"/>
              <a:t>Festo</a:t>
            </a:r>
            <a:r>
              <a:rPr lang="fr-CH" sz="1200" u="sng" dirty="0" smtClean="0"/>
              <a:t> &amp; VAT</a:t>
            </a:r>
            <a:endParaRPr lang="fr-FR" sz="1200" u="sng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>
            <a:off x="3347864" y="3645024"/>
            <a:ext cx="1512168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096000" y="5688000"/>
            <a:ext cx="432048" cy="158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2996952"/>
            <a:ext cx="1218059" cy="85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9" grpId="0"/>
      <p:bldP spid="1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fr-FR" dirty="0" smtClean="0"/>
              <a:t>Conclusions</a:t>
            </a:r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fr-FR" dirty="0" err="1" smtClean="0"/>
              <a:t>Acknowledgements</a:t>
            </a:r>
            <a:endParaRPr lang="fr-FR" dirty="0" smtClean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763688" y="2151728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dirty="0" smtClean="0"/>
              <a:t>Patrick </a:t>
            </a:r>
            <a:r>
              <a:rPr lang="fr-FR" dirty="0" err="1" smtClean="0"/>
              <a:t>Coly</a:t>
            </a:r>
            <a:r>
              <a:rPr lang="fr-FR" dirty="0" smtClean="0"/>
              <a:t>, Paul Cruikshank, Eugénie </a:t>
            </a:r>
            <a:r>
              <a:rPr lang="fr-FR" dirty="0" err="1" smtClean="0"/>
              <a:t>Gallay</a:t>
            </a:r>
            <a:r>
              <a:rPr lang="fr-FR" dirty="0" smtClean="0"/>
              <a:t>, </a:t>
            </a:r>
            <a:r>
              <a:rPr lang="fr-FR" dirty="0" err="1" smtClean="0"/>
              <a:t>Cedric</a:t>
            </a:r>
            <a:r>
              <a:rPr lang="fr-FR" dirty="0" smtClean="0"/>
              <a:t> </a:t>
            </a:r>
            <a:r>
              <a:rPr lang="fr-FR" dirty="0" err="1" smtClean="0"/>
              <a:t>Garion</a:t>
            </a:r>
            <a:r>
              <a:rPr lang="fr-FR" dirty="0" smtClean="0"/>
              <a:t>, Michael </a:t>
            </a:r>
            <a:r>
              <a:rPr lang="fr-FR" dirty="0" err="1" smtClean="0"/>
              <a:t>Guinchard</a:t>
            </a:r>
            <a:r>
              <a:rPr lang="fr-FR" dirty="0" smtClean="0"/>
              <a:t>, Hendrik Kos, </a:t>
            </a:r>
          </a:p>
          <a:p>
            <a:pPr algn="ctr">
              <a:lnSpc>
                <a:spcPct val="150000"/>
              </a:lnSpc>
            </a:pPr>
            <a:r>
              <a:rPr lang="fr-FR" dirty="0" err="1" smtClean="0"/>
              <a:t>Willemjan</a:t>
            </a:r>
            <a:r>
              <a:rPr lang="fr-FR" dirty="0" smtClean="0"/>
              <a:t> Maan, Benoit Rio, </a:t>
            </a:r>
            <a:r>
              <a:rPr lang="de-DE" dirty="0" smtClean="0"/>
              <a:t>Raymond Veness.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179512" y="1340768"/>
            <a:ext cx="8712968" cy="1512168"/>
          </a:xfrm>
        </p:spPr>
        <p:txBody>
          <a:bodyPr>
            <a:noAutofit/>
          </a:bodyPr>
          <a:lstStyle/>
          <a:p>
            <a:pPr marL="0" algn="just">
              <a:buClrTx/>
              <a:buFont typeface="Calibri" pitchFamily="34" charset="0"/>
              <a:buChar char="•"/>
            </a:pPr>
            <a:r>
              <a:rPr lang="en-US" sz="2400" dirty="0" smtClean="0"/>
              <a:t>Following the sector 3-4 incident in September 2008  it has been decided by the CERN management to consolidate the LHC beam vacuum system in order to </a:t>
            </a:r>
            <a:r>
              <a:rPr lang="en-US" sz="2400" dirty="0" err="1" smtClean="0"/>
              <a:t>minimise</a:t>
            </a:r>
            <a:r>
              <a:rPr lang="en-US" sz="2400" dirty="0" smtClean="0"/>
              <a:t> the possibility of collateral damage to LHC systems should a similar incident take place in the future.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51520" y="3789040"/>
            <a:ext cx="8712968" cy="20162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Calibri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of this consolidation will include the addition of fast shutters and / or an improvements to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gate valves, which will allow a faster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sectorisation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beam vacuum and so prevent the propagation of contamination to sensitive in-vacuum equipment near to the site of the incident.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251520" y="1196752"/>
            <a:ext cx="8712968" cy="1296144"/>
          </a:xfrm>
        </p:spPr>
        <p:txBody>
          <a:bodyPr>
            <a:normAutofit/>
          </a:bodyPr>
          <a:lstStyle/>
          <a:p>
            <a:pPr marL="0" algn="just">
              <a:buClrTx/>
              <a:buNone/>
            </a:pPr>
            <a:r>
              <a:rPr lang="en-US" sz="2400" dirty="0" smtClean="0"/>
              <a:t>A dynamic pressure wave in the vacuum system can reach a velocity of 1000 ms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at room temperature and 35 ms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at  cryogenic temperature.</a:t>
            </a:r>
          </a:p>
          <a:p>
            <a:pPr algn="just">
              <a:buClrTx/>
              <a:buNone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Dynamic pressure wave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>
            <a:off x="395536" y="3429000"/>
            <a:ext cx="7992888" cy="0"/>
          </a:xfrm>
          <a:prstGeom prst="line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00192" y="3140968"/>
            <a:ext cx="216024" cy="5760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6120172" y="3320988"/>
            <a:ext cx="57606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120172" y="3320988"/>
            <a:ext cx="57606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6054583" y="2643705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valve</a:t>
            </a:r>
            <a:endParaRPr lang="fr-FR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588224" y="2996952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Zone to </a:t>
            </a:r>
            <a:r>
              <a:rPr lang="fr-CH" sz="1600" dirty="0" err="1" smtClean="0"/>
              <a:t>protect</a:t>
            </a:r>
            <a:endParaRPr lang="fr-FR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95536" y="249289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Case 1: </a:t>
            </a:r>
            <a:r>
              <a:rPr lang="fr-CH" u="sng" dirty="0" smtClean="0"/>
              <a:t>Incident in cold section (arc)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6120172" y="411307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120172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724128" y="4077072"/>
            <a:ext cx="576064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32240" y="3933056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20ms </a:t>
            </a:r>
            <a:r>
              <a:rPr lang="fr-CH" dirty="0" err="1" smtClean="0"/>
              <a:t>closure</a:t>
            </a:r>
            <a:endParaRPr lang="fr-FR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547664" y="3284984"/>
            <a:ext cx="309634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691680" y="2852936"/>
            <a:ext cx="21066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Debris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at</a:t>
            </a:r>
            <a:r>
              <a:rPr lang="fr-CH" dirty="0" smtClean="0">
                <a:solidFill>
                  <a:srgbClr val="FF0000"/>
                </a:solidFill>
              </a:rPr>
              <a:t> 35</a:t>
            </a:r>
            <a:r>
              <a:rPr lang="en-US" dirty="0" smtClean="0">
                <a:solidFill>
                  <a:srgbClr val="FF0000"/>
                </a:solidFill>
              </a:rPr>
              <a:t> ms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32240" y="4653136"/>
            <a:ext cx="1322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1s </a:t>
            </a:r>
            <a:r>
              <a:rPr lang="fr-CH" dirty="0" err="1" smtClean="0"/>
              <a:t>closure</a:t>
            </a:r>
            <a:endParaRPr lang="fr-FR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5544108" y="411307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635896" y="4797152"/>
            <a:ext cx="2664296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3455876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979712" y="4077072"/>
            <a:ext cx="374441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979712" y="4797152"/>
            <a:ext cx="165618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724128" y="378904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0.7 m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24128" y="4077072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NOK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16016" y="4797152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NOK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16016" y="450912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35 m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888" y="4077072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OK</a:t>
            </a:r>
            <a:endParaRPr lang="fr-FR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2555776" y="4797152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OK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4" grpId="0"/>
      <p:bldP spid="49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251520" y="1196752"/>
            <a:ext cx="8712968" cy="1296144"/>
          </a:xfrm>
        </p:spPr>
        <p:txBody>
          <a:bodyPr>
            <a:normAutofit/>
          </a:bodyPr>
          <a:lstStyle/>
          <a:p>
            <a:pPr marL="0" algn="just">
              <a:buClrTx/>
              <a:buNone/>
            </a:pPr>
            <a:r>
              <a:rPr lang="en-US" sz="2400" dirty="0" smtClean="0"/>
              <a:t>A dynamic pressure wave in the vacuum system can reach a velocity of 1000 ms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at room temperature and 35 ms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at  cryogenic temperature.</a:t>
            </a:r>
          </a:p>
          <a:p>
            <a:pPr algn="just">
              <a:buClrTx/>
              <a:buNone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Dynamic pressure wave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>
            <a:off x="395536" y="3429000"/>
            <a:ext cx="7992888" cy="0"/>
          </a:xfrm>
          <a:prstGeom prst="line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00192" y="3140968"/>
            <a:ext cx="216024" cy="5760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6120172" y="3320988"/>
            <a:ext cx="57606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120172" y="3320988"/>
            <a:ext cx="57606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6054583" y="2643705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valve</a:t>
            </a:r>
            <a:endParaRPr lang="fr-FR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588224" y="2996952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Zone to </a:t>
            </a:r>
            <a:r>
              <a:rPr lang="fr-CH" sz="1600" dirty="0" err="1" smtClean="0"/>
              <a:t>protect</a:t>
            </a:r>
            <a:endParaRPr lang="fr-FR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95536" y="249289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Case 2: </a:t>
            </a:r>
            <a:r>
              <a:rPr lang="fr-CH" u="sng" dirty="0" smtClean="0"/>
              <a:t>Incident in LSS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6120172" y="411307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120172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860032" y="4077072"/>
            <a:ext cx="144016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32240" y="3933056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20ms </a:t>
            </a:r>
            <a:r>
              <a:rPr lang="fr-CH" dirty="0" err="1" smtClean="0"/>
              <a:t>closure</a:t>
            </a:r>
            <a:endParaRPr lang="fr-FR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547664" y="3284984"/>
            <a:ext cx="309634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710407" y="2852936"/>
            <a:ext cx="23759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Debris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at</a:t>
            </a:r>
            <a:r>
              <a:rPr lang="fr-CH" dirty="0" smtClean="0">
                <a:solidFill>
                  <a:srgbClr val="FF0000"/>
                </a:solidFill>
              </a:rPr>
              <a:t> 1000</a:t>
            </a:r>
            <a:r>
              <a:rPr lang="en-US" dirty="0" smtClean="0">
                <a:solidFill>
                  <a:srgbClr val="FF0000"/>
                </a:solidFill>
              </a:rPr>
              <a:t> ms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32240" y="4653136"/>
            <a:ext cx="1322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1s </a:t>
            </a:r>
            <a:r>
              <a:rPr lang="fr-CH" dirty="0" err="1" smtClean="0"/>
              <a:t>closure</a:t>
            </a:r>
            <a:endParaRPr lang="fr-FR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4680012" y="411307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483768" y="4797152"/>
            <a:ext cx="3816424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303748" y="48331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979712" y="4077072"/>
            <a:ext cx="288032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979712" y="4797152"/>
            <a:ext cx="50405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220072" y="378904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20 m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20072" y="4077072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NOK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23928" y="4797152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NOK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23928" y="4489375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1000 m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63888" y="4077072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OK</a:t>
            </a:r>
            <a:endParaRPr lang="fr-FR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2051720" y="4797152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OK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Dynamic pressure wave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51520" y="1340768"/>
            <a:ext cx="8712968" cy="27363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Following Cedric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Garion’s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studies, the </a:t>
            </a:r>
            <a:r>
              <a:rPr lang="en-US" sz="2400" dirty="0" smtClean="0">
                <a:latin typeface="+mj-lt"/>
              </a:rPr>
              <a:t>cold stand alone magnets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 the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ong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traight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ection aren’t long enough to significantly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decrease the velocity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of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dust and particles.</a:t>
            </a:r>
          </a:p>
          <a:p>
            <a:pPr lvl="0" indent="-274320" algn="just" fontAlgn="auto">
              <a:spcBef>
                <a:spcPct val="20000"/>
              </a:spcBef>
              <a:spcAft>
                <a:spcPts val="0"/>
              </a:spcAft>
              <a:buSzPct val="85000"/>
            </a:pPr>
            <a:r>
              <a:rPr lang="en-US" sz="2400" dirty="0" smtClean="0">
                <a:latin typeface="+mj-lt"/>
              </a:rPr>
              <a:t>It is clear that it will not be possible to protect all equipment under all circumstances.</a:t>
            </a:r>
          </a:p>
          <a:p>
            <a:pPr lvl="0" indent="-274320" algn="just" fontAlgn="auto">
              <a:spcBef>
                <a:spcPct val="20000"/>
              </a:spcBef>
              <a:spcAft>
                <a:spcPts val="0"/>
              </a:spcAft>
              <a:buSzPct val="85000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12968" cy="1440160"/>
          </a:xfrm>
        </p:spPr>
        <p:txBody>
          <a:bodyPr>
            <a:noAutofit/>
          </a:bodyPr>
          <a:lstStyle/>
          <a:p>
            <a:pPr marL="0" algn="just">
              <a:spcAft>
                <a:spcPts val="1800"/>
              </a:spcAft>
              <a:buClrTx/>
              <a:buNone/>
            </a:pPr>
            <a:r>
              <a:rPr lang="en-US" sz="2200" dirty="0" smtClean="0"/>
              <a:t>The purpose of these valves is to protect some LHC components with sensitive elements inside the beam vacuum that would either require replacement or extensive re-conditioning if contaminated.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Equipment to be protected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79512" y="4437112"/>
            <a:ext cx="8712968" cy="18722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 2"/>
              <a:buChar char=""/>
              <a:tabLst/>
              <a:defRPr/>
            </a:pPr>
            <a:r>
              <a:rPr kumimoji="0" lang="en-GB" sz="2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RF cavities</a:t>
            </a:r>
            <a:endParaRPr kumimoji="0" lang="fr-FR" sz="2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main RF accelerating cavities (ACS) are installed in one group of 4 modules symmetrically centred on IR4.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sensitive to contamination by dust or larger particles. Contamination should be less than experienced by the cavities during assembly in a clean room.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79512" y="2636912"/>
            <a:ext cx="8712968" cy="158417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 2"/>
              <a:buChar char=""/>
              <a:tabLst/>
              <a:defRPr/>
            </a:pPr>
            <a:r>
              <a:rPr kumimoji="0" lang="en-GB" sz="2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injection kickers</a:t>
            </a:r>
            <a:endParaRPr kumimoji="0" lang="fr-FR" sz="22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5000"/>
              <a:buFont typeface="Wingdings 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Injection kicker magnets (MKI) are installed in groups of 4 in IR2L and IR8R.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sensitive to contamination by dust or larger particles. They may also be sensitive to rapid changes in pressure.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968152"/>
          </a:xfrm>
        </p:spPr>
        <p:txBody>
          <a:bodyPr>
            <a:normAutofit/>
          </a:bodyPr>
          <a:lstStyle/>
          <a:p>
            <a:r>
              <a:rPr lang="en-US" dirty="0" smtClean="0"/>
              <a:t>Addition of Fast Shutter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pic>
        <p:nvPicPr>
          <p:cNvPr id="6" name="Picture 5" descr="Volet fast shut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2276872"/>
            <a:ext cx="4464496" cy="3893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155679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LEP Fast shutter.</a:t>
            </a:r>
          </a:p>
          <a:p>
            <a:pPr algn="ctr"/>
            <a:r>
              <a:rPr lang="en-US" dirty="0" smtClean="0"/>
              <a:t>Patrick </a:t>
            </a:r>
            <a:r>
              <a:rPr lang="en-US" dirty="0" err="1" smtClean="0"/>
              <a:t>Coly</a:t>
            </a:r>
            <a:r>
              <a:rPr lang="en-US" dirty="0" err="1" smtClean="0"/>
              <a:t>’s</a:t>
            </a:r>
            <a:r>
              <a:rPr lang="en-US" dirty="0" smtClean="0"/>
              <a:t> </a:t>
            </a:r>
            <a:r>
              <a:rPr lang="en-US" dirty="0" smtClean="0"/>
              <a:t>work: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968152"/>
          </a:xfrm>
        </p:spPr>
        <p:txBody>
          <a:bodyPr>
            <a:normAutofit/>
          </a:bodyPr>
          <a:lstStyle/>
          <a:p>
            <a:r>
              <a:rPr lang="en-US" dirty="0" smtClean="0"/>
              <a:t>Addition of Fast Shutter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7704" y="1340768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Studies from students at Oxford University Engineering Department:</a:t>
            </a:r>
          </a:p>
        </p:txBody>
      </p:sp>
      <p:pic>
        <p:nvPicPr>
          <p:cNvPr id="9" name="Picture 7" descr="I:\ENGINEERING\3YP\3YP Solidworks\Post Easter\Pictures\3D\rack.is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4109497" cy="24432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 bwMode="auto">
          <a:xfrm>
            <a:off x="2627784" y="3429000"/>
            <a:ext cx="1152128" cy="432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10800000">
            <a:off x="755576" y="2780928"/>
            <a:ext cx="1198400" cy="45820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1504143">
            <a:off x="767165" y="3051715"/>
            <a:ext cx="999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Beam path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403648" y="422108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Open 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 smtClean="0"/>
              <a:t>Improvement on existing Gate Valve</a:t>
            </a:r>
            <a:endParaRPr lang="en-US" dirty="0"/>
          </a:p>
        </p:txBody>
      </p:sp>
      <p:pic>
        <p:nvPicPr>
          <p:cNvPr id="4098" name="Picture 2" descr="http://identitejuive.com/wp-content/uploads/2011/05/cern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764704" cy="764704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88640"/>
            <a:ext cx="1142976" cy="714356"/>
          </a:xfrm>
          <a:prstGeom prst="rect">
            <a:avLst/>
          </a:prstGeom>
          <a:noFill/>
        </p:spPr>
      </p:pic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755576" y="1052736"/>
          <a:ext cx="7561213" cy="5340822"/>
        </p:xfrm>
        <a:graphic>
          <a:graphicData uri="http://schemas.openxmlformats.org/presentationml/2006/ole">
            <p:oleObj spid="_x0000_s22530" name="Acrobat Document" r:id="rId5" imgW="22707458" imgH="16039976" progId="AcroExch.Document.7">
              <p:embed/>
            </p:oleObj>
          </a:graphicData>
        </a:graphic>
      </p:graphicFrame>
      <p:sp>
        <p:nvSpPr>
          <p:cNvPr id="11" name="Line Callout 2 10"/>
          <p:cNvSpPr/>
          <p:nvPr/>
        </p:nvSpPr>
        <p:spPr>
          <a:xfrm>
            <a:off x="7452320" y="2492896"/>
            <a:ext cx="1512168" cy="216024"/>
          </a:xfrm>
          <a:prstGeom prst="borderCallout2">
            <a:avLst>
              <a:gd name="adj1" fmla="val 38907"/>
              <a:gd name="adj2" fmla="val -414"/>
              <a:gd name="adj3" fmla="val 18750"/>
              <a:gd name="adj4" fmla="val -16667"/>
              <a:gd name="adj5" fmla="val -149709"/>
              <a:gd name="adj6" fmla="val -20572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Position </a:t>
            </a:r>
            <a:r>
              <a:rPr lang="fr-CH" sz="1400" b="1" dirty="0" err="1" smtClean="0">
                <a:solidFill>
                  <a:schemeClr val="tx1"/>
                </a:solidFill>
              </a:rPr>
              <a:t>indicator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12" name="Line Callout 2 11"/>
          <p:cNvSpPr/>
          <p:nvPr/>
        </p:nvSpPr>
        <p:spPr>
          <a:xfrm>
            <a:off x="7596336" y="3284984"/>
            <a:ext cx="936104" cy="216024"/>
          </a:xfrm>
          <a:prstGeom prst="borderCallout2">
            <a:avLst>
              <a:gd name="adj1" fmla="val 38907"/>
              <a:gd name="adj2" fmla="val -414"/>
              <a:gd name="adj3" fmla="val 69142"/>
              <a:gd name="adj4" fmla="val -27576"/>
              <a:gd name="adj5" fmla="val 334048"/>
              <a:gd name="adj6" fmla="val -34969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chemeClr val="tx1"/>
                </a:solidFill>
              </a:rPr>
              <a:t>Solenoid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148064" y="2924944"/>
            <a:ext cx="1872208" cy="1800200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ine Callout 2 13"/>
          <p:cNvSpPr/>
          <p:nvPr/>
        </p:nvSpPr>
        <p:spPr>
          <a:xfrm>
            <a:off x="6876256" y="4941168"/>
            <a:ext cx="1656184" cy="288032"/>
          </a:xfrm>
          <a:prstGeom prst="borderCallout2">
            <a:avLst>
              <a:gd name="adj1" fmla="val 38907"/>
              <a:gd name="adj2" fmla="val -414"/>
              <a:gd name="adj3" fmla="val 18750"/>
              <a:gd name="adj4" fmla="val -16667"/>
              <a:gd name="adj5" fmla="val -108136"/>
              <a:gd name="adj6" fmla="val -23858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chemeClr val="tx1"/>
                </a:solidFill>
              </a:rPr>
              <a:t>Pneumatic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  <a:r>
              <a:rPr lang="fr-CH" sz="1400" b="1" dirty="0" err="1" smtClean="0">
                <a:solidFill>
                  <a:schemeClr val="tx1"/>
                </a:solidFill>
              </a:rPr>
              <a:t>actuator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259632" y="2924944"/>
            <a:ext cx="3960440" cy="165618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Line Callout 2 15"/>
          <p:cNvSpPr/>
          <p:nvPr/>
        </p:nvSpPr>
        <p:spPr>
          <a:xfrm>
            <a:off x="2987824" y="4820194"/>
            <a:ext cx="576064" cy="264990"/>
          </a:xfrm>
          <a:prstGeom prst="borderCallout2">
            <a:avLst>
              <a:gd name="adj1" fmla="val 38907"/>
              <a:gd name="adj2" fmla="val -414"/>
              <a:gd name="adj3" fmla="val 18750"/>
              <a:gd name="adj4" fmla="val -16667"/>
              <a:gd name="adj5" fmla="val -108136"/>
              <a:gd name="adj6" fmla="val -23858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chemeClr val="tx1"/>
                </a:solidFill>
              </a:rPr>
              <a:t>Gate</a:t>
            </a:r>
            <a:endParaRPr lang="fr-FR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2378</TotalTime>
  <Words>545</Words>
  <Application>Microsoft Office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Civic</vt:lpstr>
      <vt:lpstr>Acrobat Document</vt:lpstr>
      <vt:lpstr>Protection of beam vacuum with fast shutters or existing gate valves</vt:lpstr>
      <vt:lpstr>Introduction</vt:lpstr>
      <vt:lpstr>Dynamic pressure wave</vt:lpstr>
      <vt:lpstr>Dynamic pressure wave</vt:lpstr>
      <vt:lpstr>Dynamic pressure wave</vt:lpstr>
      <vt:lpstr>Equipment to be protected</vt:lpstr>
      <vt:lpstr>Addition of Fast Shutter</vt:lpstr>
      <vt:lpstr>Addition of Fast Shutter</vt:lpstr>
      <vt:lpstr>Improvement on existing Gate Valve</vt:lpstr>
      <vt:lpstr>Gate Valve</vt:lpstr>
      <vt:lpstr>Gate Valve</vt:lpstr>
      <vt:lpstr>Improvement on  Gate Valve DN63 Type A</vt:lpstr>
      <vt:lpstr>Improvement on  Gate Valve DN100 Type D</vt:lpstr>
      <vt:lpstr>Closing time improvement  for a gate valve </vt:lpstr>
      <vt:lpstr>Conclusions</vt:lpstr>
      <vt:lpstr>Acknowledgements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veness</dc:creator>
  <cp:lastModifiedBy>jerome chaure</cp:lastModifiedBy>
  <cp:revision>132</cp:revision>
  <dcterms:created xsi:type="dcterms:W3CDTF">2009-06-25T16:17:21Z</dcterms:created>
  <dcterms:modified xsi:type="dcterms:W3CDTF">2011-05-26T13:33:14Z</dcterms:modified>
</cp:coreProperties>
</file>