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9"/>
    <a:srgbClr val="FFFFAB"/>
    <a:srgbClr val="A35A09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79" autoAdjust="0"/>
    <p:restoredTop sz="96192" autoAdjust="0"/>
  </p:normalViewPr>
  <p:slideViewPr>
    <p:cSldViewPr>
      <p:cViewPr varScale="1">
        <p:scale>
          <a:sx n="100" d="100"/>
          <a:sy n="100" d="100"/>
        </p:scale>
        <p:origin x="-96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744" y="-72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bosch\Documents\CMS_intervention_project\Metrology%20deflec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autoTitleDeleted val="1"/>
    <c:plotArea>
      <c:layout>
        <c:manualLayout>
          <c:layoutTarget val="inner"/>
          <c:xMode val="edge"/>
          <c:yMode val="edge"/>
          <c:x val="3.8461418699406592E-2"/>
          <c:y val="8.3640118664012886E-2"/>
          <c:w val="0.94063403509785382"/>
          <c:h val="0.85749719370094057"/>
        </c:manualLayout>
      </c:layout>
      <c:scatterChart>
        <c:scatterStyle val="smoothMarker"/>
        <c:ser>
          <c:idx val="0"/>
          <c:order val="0"/>
          <c:tx>
            <c:v>Averaged Metrology</c:v>
          </c:tx>
          <c:spPr>
            <a:ln>
              <a:noFill/>
            </a:ln>
          </c:spPr>
          <c:marker>
            <c:symbol val="diamond"/>
            <c:size val="9"/>
          </c:marker>
          <c:xVal>
            <c:numRef>
              <c:f>Sheet1!$A$15:$A$25</c:f>
              <c:numCache>
                <c:formatCode>General</c:formatCode>
                <c:ptCount val="11"/>
                <c:pt idx="0">
                  <c:v>0</c:v>
                </c:pt>
                <c:pt idx="1">
                  <c:v>0.77900000000000003</c:v>
                </c:pt>
                <c:pt idx="2">
                  <c:v>1.5489999999999988</c:v>
                </c:pt>
                <c:pt idx="3">
                  <c:v>2.2789999999999999</c:v>
                </c:pt>
                <c:pt idx="4">
                  <c:v>3.01</c:v>
                </c:pt>
                <c:pt idx="5">
                  <c:v>3.734</c:v>
                </c:pt>
                <c:pt idx="6">
                  <c:v>4.4589999999999996</c:v>
                </c:pt>
                <c:pt idx="7">
                  <c:v>5.3539999999999965</c:v>
                </c:pt>
                <c:pt idx="8">
                  <c:v>6.2229999999999954</c:v>
                </c:pt>
                <c:pt idx="9">
                  <c:v>7.0380000000000003</c:v>
                </c:pt>
                <c:pt idx="10">
                  <c:v>7.104999999999996</c:v>
                </c:pt>
              </c:numCache>
            </c:numRef>
          </c:xVal>
          <c:yVal>
            <c:numRef>
              <c:f>Sheet1!$D$15:$D$25</c:f>
              <c:numCache>
                <c:formatCode>General</c:formatCode>
                <c:ptCount val="11"/>
                <c:pt idx="0">
                  <c:v>1.5000000000000024E-3</c:v>
                </c:pt>
                <c:pt idx="1">
                  <c:v>-1.6749999999999998</c:v>
                </c:pt>
                <c:pt idx="2">
                  <c:v>-2.8099999999999987</c:v>
                </c:pt>
                <c:pt idx="3">
                  <c:v>-3.53</c:v>
                </c:pt>
                <c:pt idx="4">
                  <c:v>-3.5349999999999997</c:v>
                </c:pt>
                <c:pt idx="5">
                  <c:v>-3.3449999999999998</c:v>
                </c:pt>
                <c:pt idx="6">
                  <c:v>-2.605</c:v>
                </c:pt>
                <c:pt idx="7">
                  <c:v>-1.994999999999999</c:v>
                </c:pt>
                <c:pt idx="8">
                  <c:v>-0.92500000000000004</c:v>
                </c:pt>
                <c:pt idx="9">
                  <c:v>-0.1</c:v>
                </c:pt>
                <c:pt idx="10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v>FE Analysis</c:v>
          </c:tx>
          <c:spPr>
            <a:ln>
              <a:noFill/>
            </a:ln>
          </c:spPr>
          <c:marker>
            <c:symbol val="square"/>
            <c:size val="6"/>
          </c:marker>
          <c:trendline>
            <c:spPr>
              <a:ln>
                <a:solidFill>
                  <a:srgbClr val="C00000"/>
                </a:solidFill>
              </a:ln>
            </c:spPr>
            <c:trendlineType val="poly"/>
            <c:order val="5"/>
            <c:forward val="5.0000000000000051E-2"/>
            <c:intercept val="0"/>
          </c:trendline>
          <c:xVal>
            <c:numRef>
              <c:f>Sheet1!$A$15:$A$25</c:f>
              <c:numCache>
                <c:formatCode>General</c:formatCode>
                <c:ptCount val="11"/>
                <c:pt idx="0">
                  <c:v>0</c:v>
                </c:pt>
                <c:pt idx="1">
                  <c:v>0.77900000000000003</c:v>
                </c:pt>
                <c:pt idx="2">
                  <c:v>1.5489999999999988</c:v>
                </c:pt>
                <c:pt idx="3">
                  <c:v>2.2789999999999999</c:v>
                </c:pt>
                <c:pt idx="4">
                  <c:v>3.01</c:v>
                </c:pt>
                <c:pt idx="5">
                  <c:v>3.734</c:v>
                </c:pt>
                <c:pt idx="6">
                  <c:v>4.4589999999999996</c:v>
                </c:pt>
                <c:pt idx="7">
                  <c:v>5.3539999999999965</c:v>
                </c:pt>
                <c:pt idx="8">
                  <c:v>6.2229999999999954</c:v>
                </c:pt>
                <c:pt idx="9">
                  <c:v>7.0380000000000003</c:v>
                </c:pt>
                <c:pt idx="10">
                  <c:v>7.104999999999996</c:v>
                </c:pt>
              </c:numCache>
            </c:numRef>
          </c:xVal>
          <c:yVal>
            <c:numRef>
              <c:f>Sheet1!$B$31:$B$41</c:f>
              <c:numCache>
                <c:formatCode>General</c:formatCode>
                <c:ptCount val="11"/>
                <c:pt idx="0">
                  <c:v>0</c:v>
                </c:pt>
                <c:pt idx="1">
                  <c:v>-1.946999999999999</c:v>
                </c:pt>
                <c:pt idx="2">
                  <c:v>-3.22</c:v>
                </c:pt>
                <c:pt idx="3">
                  <c:v>-3.79</c:v>
                </c:pt>
                <c:pt idx="4">
                  <c:v>-3.9099999999999997</c:v>
                </c:pt>
                <c:pt idx="5">
                  <c:v>-3.657</c:v>
                </c:pt>
                <c:pt idx="6">
                  <c:v>-3.17</c:v>
                </c:pt>
                <c:pt idx="7">
                  <c:v>-2.3199999999999976</c:v>
                </c:pt>
                <c:pt idx="8">
                  <c:v>-1.34</c:v>
                </c:pt>
                <c:pt idx="9">
                  <c:v>-0.37200000000000027</c:v>
                </c:pt>
                <c:pt idx="10">
                  <c:v>-2.9000000000000022E-2</c:v>
                </c:pt>
              </c:numCache>
            </c:numRef>
          </c:yVal>
          <c:smooth val="1"/>
        </c:ser>
        <c:axId val="74619904"/>
        <c:axId val="76231424"/>
      </c:scatterChart>
      <c:valAx>
        <c:axId val="74619904"/>
        <c:scaling>
          <c:orientation val="minMax"/>
          <c:max val="7.2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b="0"/>
                  <a:t>Distance</a:t>
                </a:r>
                <a:r>
                  <a:rPr lang="en-GB" b="0" baseline="0"/>
                  <a:t> along Pipe (m)</a:t>
                </a:r>
                <a:endParaRPr lang="en-GB" b="0"/>
              </a:p>
            </c:rich>
          </c:tx>
          <c:layout/>
        </c:title>
        <c:numFmt formatCode="General" sourceLinked="1"/>
        <c:majorTickMark val="none"/>
        <c:tickLblPos val="nextTo"/>
        <c:crossAx val="76231424"/>
        <c:crossesAt val="0"/>
        <c:crossBetween val="midCat"/>
      </c:valAx>
      <c:valAx>
        <c:axId val="76231424"/>
        <c:scaling>
          <c:orientation val="minMax"/>
          <c:max val="0"/>
          <c:min val="-4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b="0"/>
                  <a:t>Deflection (mm)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74619904"/>
        <c:crosses val="autoZero"/>
        <c:crossBetween val="midCat"/>
        <c:majorUnit val="0.5"/>
        <c:minorUnit val="0.1"/>
      </c:valAx>
      <c:spPr>
        <a:noFill/>
      </c:spPr>
    </c:plotArea>
    <c:legend>
      <c:legendPos val="r"/>
      <c:legendEntry>
        <c:idx val="0"/>
        <c:txPr>
          <a:bodyPr/>
          <a:lstStyle/>
          <a:p>
            <a:pPr>
              <a:defRPr sz="1050" b="1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050" b="1"/>
            </a:pPr>
            <a:endParaRPr lang="en-US"/>
          </a:p>
        </c:txPr>
      </c:legendEntry>
      <c:legendEntry>
        <c:idx val="2"/>
        <c:delete val="1"/>
      </c:legendEntry>
      <c:layout>
        <c:manualLayout>
          <c:xMode val="edge"/>
          <c:yMode val="edge"/>
          <c:x val="0.79835296078213447"/>
          <c:y val="0.48139734299516906"/>
          <c:w val="0.20164703921786484"/>
          <c:h val="0.32734178743961412"/>
        </c:manualLayout>
      </c:layout>
      <c:overlay val="1"/>
    </c:legend>
    <c:plotVisOnly val="1"/>
  </c:chart>
  <c:spPr>
    <a:ln>
      <a:noFill/>
    </a:ln>
  </c:sp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AFE5B-A074-4F1D-8A18-7F5D900D9C7A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ED53D-9D7F-434F-903A-191E6F8EFA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C4966-96A7-43E7-AE0F-C092CD2A7A88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9E7BA-7C18-4655-96F4-7BE70A975A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9E7BA-7C18-4655-96F4-7BE70A975AB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-279366"/>
            <a:ext cx="7596336" cy="132343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836712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7584" y="6597352"/>
            <a:ext cx="1475656" cy="260648"/>
          </a:xfrm>
        </p:spPr>
        <p:txBody>
          <a:bodyPr/>
          <a:lstStyle>
            <a:lvl1pPr>
              <a:defRPr sz="1000"/>
            </a:lvl1pPr>
          </a:lstStyle>
          <a:p>
            <a:fld id="{FD3AE88B-4D2B-466A-8725-47D76968F456}" type="datetime3">
              <a:rPr lang="en-GB" smtClean="0"/>
              <a:pPr/>
              <a:t>25 August,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000" dirty="0" smtClean="0"/>
              <a:t>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-279365"/>
            <a:ext cx="7560840" cy="132343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2"/>
            <a:ext cx="7848872" cy="1323439"/>
          </a:xfrm>
        </p:spPr>
        <p:txBody>
          <a:bodyPr anchor="t"/>
          <a:lstStyle>
            <a:lvl1pPr algn="l">
              <a:defRPr sz="4000" b="1" cap="all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608" y="2492896"/>
            <a:ext cx="7848872" cy="367240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771E2-B0E1-42AF-89DE-F933ABDF0A76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-279365"/>
            <a:ext cx="7560840" cy="132343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4048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BA65-1483-4A5A-A939-5CD3575456E0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836712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556792"/>
            <a:ext cx="4040188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4050" y="836712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4050" y="1556792"/>
            <a:ext cx="4041775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97F89-8955-41A2-8CB5-BEBA2ED029AF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-276998"/>
            <a:ext cx="7560840" cy="1323439"/>
          </a:xfrm>
        </p:spPr>
        <p:txBody>
          <a:bodyPr wrap="square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6B19-2E61-4E52-9502-A3C5EDF8CD49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C56BA-AAE9-4297-A43C-4B1B6FD4D91A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435623"/>
            <a:ext cx="7344816" cy="1200329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836712"/>
            <a:ext cx="5472608" cy="547260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6216" y="836712"/>
            <a:ext cx="2520280" cy="547260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73EB-1656-4BB6-85A7-C597CA4E96F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-435624"/>
            <a:ext cx="6480720" cy="1200329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3848" y="206084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600" y="908721"/>
            <a:ext cx="5486400" cy="804863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26DCB-7D04-4CA5-B6EF-B1E35C2FC0A1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1"/>
            <a:ext cx="8275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3568" y="0"/>
            <a:ext cx="8460432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836712"/>
            <a:ext cx="8229600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7584" y="6597352"/>
            <a:ext cx="19442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FA0E2-A17A-4745-9C19-30D0355EA218}" type="datetime3">
              <a:rPr lang="en-GB" smtClean="0"/>
              <a:pPr/>
              <a:t>25 August,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5816" y="6597352"/>
            <a:ext cx="410445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6424" y="6597352"/>
            <a:ext cx="191757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584" y="-279365"/>
            <a:ext cx="7560840" cy="1323439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836713"/>
            <a:ext cx="827584" cy="544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8424" y="1"/>
            <a:ext cx="755576" cy="74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788354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marL="0" algn="ctr" defTabSz="914400" rtl="0" eaLnBrk="1" latinLnBrk="0" hangingPunct="1">
        <a:spcBef>
          <a:spcPct val="0"/>
        </a:spcBef>
        <a:buNone/>
        <a:defRPr sz="4000" b="1" i="1" kern="1200" baseline="0">
          <a:solidFill>
            <a:srgbClr val="FFFFAB"/>
          </a:solidFill>
          <a:latin typeface="Arial Black"/>
          <a:ea typeface="+mj-ea"/>
          <a:cs typeface="Arial Black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000" b="1" kern="1200" baseline="0">
          <a:solidFill>
            <a:schemeClr val="accent2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i="1" kern="1200" baseline="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ediaarchive.cern.ch/MediaArchive/Photo/Public/2009/0907210/0907210_02/0907210_02-A4-at-144-dpi.jpg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827584" y="764704"/>
            <a:ext cx="8316416" cy="6093296"/>
          </a:xfrm>
          <a:prstGeom prst="rect">
            <a:avLst/>
          </a:prstGeom>
          <a:gradFill flip="none" rotWithShape="1">
            <a:gsLst>
              <a:gs pos="0">
                <a:srgbClr val="000082"/>
              </a:gs>
              <a:gs pos="27000">
                <a:schemeClr val="tx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softEdge rad="6350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59189"/>
            <a:ext cx="7596336" cy="646331"/>
          </a:xfrm>
        </p:spPr>
        <p:txBody>
          <a:bodyPr/>
          <a:lstStyle/>
          <a:p>
            <a:r>
              <a:rPr lang="en-GB" sz="1800" dirty="0" smtClean="0"/>
              <a:t>Stress and Buckling Analysis of CMS Experimental Beam Pipes for Intervention Loading Conditions</a:t>
            </a:r>
            <a:endParaRPr lang="en-GB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836712"/>
            <a:ext cx="8316416" cy="5256584"/>
          </a:xfrm>
        </p:spPr>
        <p:txBody>
          <a:bodyPr>
            <a:normAutofit/>
          </a:bodyPr>
          <a:lstStyle/>
          <a:p>
            <a:pPr lvl="1" algn="l"/>
            <a:endParaRPr lang="en-GB" sz="22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Study </a:t>
            </a:r>
            <a:r>
              <a:rPr lang="en-GB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interventions to CMS with the beampipe under </a:t>
            </a:r>
            <a:r>
              <a:rPr lang="en-GB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vacuum</a:t>
            </a:r>
          </a:p>
          <a:p>
            <a:pPr lvl="1"/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[ VSC - CMS Work Package 2.1.3 ]</a:t>
            </a:r>
            <a:endParaRPr lang="en-GB" sz="24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en-GB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en-GB" sz="24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Vacuum </a:t>
            </a:r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systems currently vented to atmosphere to avoid any risk to components and personnel</a:t>
            </a:r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lvl="1"/>
            <a:endParaRPr lang="en-GB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Time/Resource saving </a:t>
            </a:r>
          </a:p>
          <a:p>
            <a:endParaRPr lang="en-GB" sz="2400" b="0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E88B-4D2B-466A-8725-47D76968F456}" type="datetime3">
              <a:rPr lang="en-GB" smtClean="0"/>
              <a:pPr/>
              <a:t>25 August,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 smtClean="0"/>
              <a:t>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7" y="908722"/>
            <a:ext cx="8388424" cy="439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297"/>
          <a:stretch>
            <a:fillRect/>
          </a:stretch>
        </p:blipFill>
        <p:spPr bwMode="auto">
          <a:xfrm>
            <a:off x="1043608" y="3570687"/>
            <a:ext cx="5400600" cy="29806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9189"/>
            <a:ext cx="7560840" cy="646331"/>
          </a:xfrm>
        </p:spPr>
        <p:txBody>
          <a:bodyPr/>
          <a:lstStyle/>
          <a:p>
            <a:r>
              <a:rPr lang="en-GB" sz="1800" dirty="0" smtClean="0"/>
              <a:t>Stress and Buckling Analysis of CMS Experimental Beam Pipes for Intervention Loading Conditions</a:t>
            </a: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GB" dirty="0" smtClean="0"/>
              <a:t>Catastrophic Failure</a:t>
            </a:r>
          </a:p>
          <a:p>
            <a:pPr lvl="3" algn="ctr"/>
            <a:r>
              <a:rPr lang="en-GB" sz="22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Central Support System</a:t>
            </a:r>
          </a:p>
          <a:p>
            <a:pPr algn="ctr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13" name="Curved Connector 12"/>
          <p:cNvCxnSpPr>
            <a:stCxn id="21508" idx="0"/>
          </p:cNvCxnSpPr>
          <p:nvPr/>
        </p:nvCxnSpPr>
        <p:spPr>
          <a:xfrm rot="16200000" flipV="1">
            <a:off x="2286912" y="2113689"/>
            <a:ext cx="1509839" cy="1404156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372200" y="270892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itchFamily="34" charset="0"/>
                <a:cs typeface="Calibri" pitchFamily="34" charset="0"/>
              </a:rPr>
              <a:t>End Cap Pipe</a:t>
            </a:r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2" name="Straight Connector 11"/>
          <p:cNvCxnSpPr>
            <a:stCxn id="10" idx="1"/>
          </p:cNvCxnSpPr>
          <p:nvPr/>
        </p:nvCxnSpPr>
        <p:spPr>
          <a:xfrm rot="10800000" flipV="1">
            <a:off x="6012160" y="2893586"/>
            <a:ext cx="360040" cy="1033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043608" y="3140968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Central Support System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88024" y="3789040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Central Pipe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16216" y="4365104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U-Bellows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rot="5400000">
            <a:off x="3851920" y="4005064"/>
            <a:ext cx="1008112" cy="8640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7" idx="1"/>
          </p:cNvCxnSpPr>
          <p:nvPr/>
        </p:nvCxnSpPr>
        <p:spPr>
          <a:xfrm rot="10800000" flipV="1">
            <a:off x="5364088" y="4534381"/>
            <a:ext cx="1152128" cy="9108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9189"/>
            <a:ext cx="7560840" cy="646331"/>
          </a:xfrm>
        </p:spPr>
        <p:txBody>
          <a:bodyPr/>
          <a:lstStyle/>
          <a:p>
            <a:r>
              <a:rPr lang="en-GB" sz="1800" dirty="0" smtClean="0"/>
              <a:t>Stress and Buckling Analysis of CMS Experimental Beam Pipes for Intervention Loading Conditions</a:t>
            </a: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GB" dirty="0" smtClean="0"/>
              <a:t>Modes of Failure</a:t>
            </a:r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GB" dirty="0" smtClean="0"/>
          </a:p>
          <a:p>
            <a:pPr lvl="1"/>
            <a:r>
              <a:rPr lang="en-GB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Column Buckle </a:t>
            </a:r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due to conical pipe + vacuum</a:t>
            </a:r>
          </a:p>
          <a:p>
            <a:pPr lvl="1">
              <a:buNone/>
            </a:pPr>
            <a:endParaRPr lang="en-GB" sz="24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-GB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Yield</a:t>
            </a:r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from bending stress</a:t>
            </a:r>
          </a:p>
          <a:p>
            <a:pPr lvl="1"/>
            <a:endParaRPr lang="en-GB" sz="24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GB" sz="24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GB" dirty="0" smtClean="0"/>
          </a:p>
          <a:p>
            <a:pPr lvl="1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Content Placeholder 6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340768"/>
            <a:ext cx="7992888" cy="345638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softEdge rad="12700"/>
          </a:effectLst>
        </p:spPr>
      </p:pic>
      <p:sp>
        <p:nvSpPr>
          <p:cNvPr id="8" name="TextBox 7"/>
          <p:cNvSpPr txBox="1"/>
          <p:nvPr/>
        </p:nvSpPr>
        <p:spPr>
          <a:xfrm>
            <a:off x="1331640" y="4869160"/>
            <a:ext cx="712879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Axial and/or Unbalanced Force Due To Vacuum Ruled Out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9189"/>
            <a:ext cx="7560840" cy="646331"/>
          </a:xfrm>
        </p:spPr>
        <p:txBody>
          <a:bodyPr/>
          <a:lstStyle/>
          <a:p>
            <a:r>
              <a:rPr lang="en-GB" sz="1800" dirty="0" smtClean="0"/>
              <a:t>Stress and Buckling Analysis of CMS Experimental Beam Pipes for Intervention Loading Conditions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Content Placeholder 6" descr="C:\Users\jbosch\Documents\CMS_intervention_project\CMS_Catastrophic_Failure_Stress.BMP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564905"/>
            <a:ext cx="4608512" cy="3960539"/>
          </a:xfrm>
          <a:prstGeom prst="rect">
            <a:avLst/>
          </a:prstGeom>
          <a:ln w="19050" cap="sq">
            <a:noFill/>
            <a:prstDash val="solid"/>
            <a:miter lim="800000"/>
          </a:ln>
          <a:effectLst>
            <a:softEdge rad="63500"/>
          </a:effectLst>
        </p:spPr>
      </p:pic>
      <p:pic>
        <p:nvPicPr>
          <p:cNvPr id="8" name="Picture 7" descr="C:\Users\jbosch\Documents\CMS_intervention_project\CMS_Catastrophic_Failure_Ydisp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636912"/>
            <a:ext cx="4536504" cy="3816424"/>
          </a:xfrm>
          <a:prstGeom prst="rect">
            <a:avLst/>
          </a:prstGeom>
          <a:ln w="12700" cap="sq">
            <a:noFill/>
            <a:prstDash val="solid"/>
            <a:miter lim="800000"/>
          </a:ln>
          <a:effectLst>
            <a:softEdge rad="63500"/>
          </a:effectLst>
        </p:spPr>
      </p:pic>
      <p:sp>
        <p:nvSpPr>
          <p:cNvPr id="10" name="TextBox 9"/>
          <p:cNvSpPr txBox="1"/>
          <p:nvPr/>
        </p:nvSpPr>
        <p:spPr>
          <a:xfrm>
            <a:off x="971600" y="908721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836712"/>
            <a:ext cx="8316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Central Support Failure</a:t>
            </a:r>
          </a:p>
          <a:p>
            <a:pPr algn="ctr"/>
            <a:endParaRPr lang="en-GB" sz="22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−"/>
            </a:pPr>
            <a:r>
              <a:rPr lang="en-GB" sz="22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Central Support no longer connected to End Cap</a:t>
            </a:r>
          </a:p>
          <a:p>
            <a:pPr>
              <a:buFont typeface="Arial" pitchFamily="34" charset="0"/>
              <a:buChar char="−"/>
            </a:pPr>
            <a:r>
              <a:rPr lang="en-GB" sz="22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Non-Linear Analysis of Forward region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52120" y="2636912"/>
            <a:ext cx="32403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 Max. Stress: </a:t>
            </a:r>
          </a:p>
          <a:p>
            <a:pPr lvl="1"/>
            <a:r>
              <a:rPr lang="en-GB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317 MPa</a:t>
            </a:r>
          </a:p>
          <a:p>
            <a:pPr>
              <a:buFont typeface="Arial" pitchFamily="34" charset="0"/>
              <a:buChar char="•"/>
            </a:pP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 Max. Vertical displacement: 	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21.5 cm</a:t>
            </a:r>
          </a:p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 Failure of U-bellows section;</a:t>
            </a:r>
          </a:p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 Risk to central beam pipe.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9189"/>
            <a:ext cx="7560840" cy="646331"/>
          </a:xfrm>
        </p:spPr>
        <p:txBody>
          <a:bodyPr/>
          <a:lstStyle/>
          <a:p>
            <a:r>
              <a:rPr lang="en-GB" sz="1800" dirty="0" smtClean="0"/>
              <a:t>Stress and Buckling Analysis of CMS Experimental Beam Pipes for Intervention Loading Conditions</a:t>
            </a: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GB" dirty="0" smtClean="0"/>
              <a:t>Summary of Analysis</a:t>
            </a:r>
          </a:p>
          <a:p>
            <a:pPr algn="ctr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71599" y="1700810"/>
          <a:ext cx="7992888" cy="3960441"/>
        </p:xfrm>
        <a:graphic>
          <a:graphicData uri="http://schemas.openxmlformats.org/drawingml/2006/table">
            <a:tbl>
              <a:tblPr/>
              <a:tblGrid>
                <a:gridCol w="1319056"/>
                <a:gridCol w="1178858"/>
                <a:gridCol w="1178858"/>
                <a:gridCol w="1269878"/>
                <a:gridCol w="1269878"/>
                <a:gridCol w="888180"/>
                <a:gridCol w="888180"/>
              </a:tblGrid>
              <a:tr h="90003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 b="1" dirty="0">
                          <a:latin typeface="Verdana"/>
                          <a:ea typeface="Times New Roman"/>
                          <a:cs typeface="Times New Roman"/>
                        </a:rPr>
                        <a:t>Configuration of Supports</a:t>
                      </a:r>
                      <a:endParaRPr lang="en-GB" sz="11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 b="1">
                          <a:latin typeface="Verdana"/>
                          <a:ea typeface="Times New Roman"/>
                          <a:cs typeface="Times New Roman"/>
                        </a:rPr>
                        <a:t>Loading Conditions</a:t>
                      </a:r>
                      <a:endParaRPr lang="en-GB" sz="11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 b="1">
                          <a:latin typeface="Verdana"/>
                          <a:ea typeface="Times New Roman"/>
                          <a:cs typeface="Times New Roman"/>
                        </a:rPr>
                        <a:t>Maximum Stress(MPa)</a:t>
                      </a:r>
                      <a:endParaRPr lang="en-GB" sz="11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 b="1" dirty="0">
                          <a:latin typeface="Verdana"/>
                          <a:ea typeface="Times New Roman"/>
                          <a:cs typeface="Times New Roman"/>
                        </a:rPr>
                        <a:t>Stress Safety Factor</a:t>
                      </a:r>
                      <a:endParaRPr lang="en-GB" sz="11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 b="1">
                          <a:latin typeface="Verdana"/>
                          <a:ea typeface="Times New Roman"/>
                          <a:cs typeface="Times New Roman"/>
                        </a:rPr>
                        <a:t>Maximum Vertical Displacement (mm)</a:t>
                      </a:r>
                      <a:endParaRPr lang="en-GB" sz="11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 b="1">
                          <a:latin typeface="Verdana"/>
                          <a:ea typeface="Times New Roman"/>
                          <a:cs typeface="Times New Roman"/>
                        </a:rPr>
                        <a:t>Failure Pressure (MPa)</a:t>
                      </a:r>
                      <a:endParaRPr lang="en-GB" sz="11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 b="1" dirty="0">
                          <a:latin typeface="Verdana"/>
                          <a:ea typeface="Times New Roman"/>
                          <a:cs typeface="Times New Roman"/>
                        </a:rPr>
                        <a:t>Buckling Safety Factor</a:t>
                      </a:r>
                      <a:endParaRPr lang="en-GB" sz="11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3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 b="1">
                          <a:latin typeface="Verdana"/>
                          <a:ea typeface="Times New Roman"/>
                          <a:cs typeface="Times New Roman"/>
                        </a:rPr>
                        <a:t>Intermediate</a:t>
                      </a:r>
                      <a:endParaRPr lang="en-GB" sz="11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Vacuum in pipe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19.1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15.1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1.49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6750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No pressure diff.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18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16.1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1.49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01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 b="1">
                          <a:latin typeface="Verdana"/>
                          <a:ea typeface="Times New Roman"/>
                          <a:cs typeface="Times New Roman"/>
                        </a:rPr>
                        <a:t>Fully Open</a:t>
                      </a:r>
                      <a:endParaRPr lang="en-GB" sz="11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Vacuum in pipe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40.6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7.14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8.9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4.3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4.3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6750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No pressure diff.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39.8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7.29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8.9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 dirty="0" smtClean="0">
                          <a:latin typeface="Verdana"/>
                          <a:ea typeface="Times New Roman"/>
                          <a:cs typeface="Times New Roman"/>
                        </a:rPr>
                        <a:t>-</a:t>
                      </a:r>
                      <a:endParaRPr lang="en-GB" sz="11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 dirty="0" smtClean="0">
                          <a:latin typeface="Verdana"/>
                          <a:ea typeface="Times New Roman"/>
                          <a:cs typeface="Times New Roman"/>
                        </a:rPr>
                        <a:t>-</a:t>
                      </a:r>
                      <a:endParaRPr lang="en-GB" sz="11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502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 dirty="0">
                          <a:latin typeface="Verdana"/>
                          <a:ea typeface="Times New Roman"/>
                          <a:cs typeface="Times New Roman"/>
                        </a:rPr>
                        <a:t>Central support failure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317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0.91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 dirty="0" smtClean="0">
                          <a:latin typeface="Verdana"/>
                          <a:ea typeface="Times New Roman"/>
                          <a:cs typeface="Times New Roman"/>
                        </a:rPr>
                        <a:t>21.6</a:t>
                      </a:r>
                      <a:endParaRPr lang="en-GB" sz="11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>
                          <a:latin typeface="Verdana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100" dirty="0">
                          <a:latin typeface="Verdana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6174" marR="66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9189"/>
            <a:ext cx="7560840" cy="646331"/>
          </a:xfrm>
        </p:spPr>
        <p:txBody>
          <a:bodyPr/>
          <a:lstStyle/>
          <a:p>
            <a:r>
              <a:rPr lang="en-GB" sz="1800" dirty="0" smtClean="0"/>
              <a:t>Stress and Buckling Analysis of CMS Experimental Beam Pipes for Intervention Loading Conditions</a:t>
            </a: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6166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dirty="0" smtClean="0"/>
              <a:t>With thanks to</a:t>
            </a:r>
          </a:p>
          <a:p>
            <a:pPr algn="ctr"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Ray Veness</a:t>
            </a:r>
          </a:p>
          <a:p>
            <a:pPr algn="ctr">
              <a:buNone/>
            </a:pPr>
            <a:r>
              <a:rPr lang="en-GB" sz="1400" b="0" dirty="0" smtClean="0">
                <a:solidFill>
                  <a:schemeClr val="tx1"/>
                </a:solidFill>
              </a:rPr>
              <a:t>Expert Guidance</a:t>
            </a:r>
          </a:p>
          <a:p>
            <a:pPr algn="ctr"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Mark Gallilee</a:t>
            </a:r>
          </a:p>
          <a:p>
            <a:pPr algn="ctr">
              <a:buNone/>
            </a:pPr>
            <a:r>
              <a:rPr lang="en-GB" sz="1400" b="0" dirty="0" smtClean="0">
                <a:solidFill>
                  <a:schemeClr val="tx1"/>
                </a:solidFill>
              </a:rPr>
              <a:t>Expert Guidance</a:t>
            </a:r>
          </a:p>
          <a:p>
            <a:pPr algn="ctr"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Paul </a:t>
            </a:r>
            <a:r>
              <a:rPr lang="en-GB" sz="1600" dirty="0" smtClean="0">
                <a:solidFill>
                  <a:schemeClr val="tx1"/>
                </a:solidFill>
              </a:rPr>
              <a:t>Cruikshank</a:t>
            </a:r>
          </a:p>
          <a:p>
            <a:pPr algn="ctr">
              <a:buNone/>
            </a:pPr>
            <a:r>
              <a:rPr lang="en-GB" sz="1400" b="0" dirty="0" smtClean="0">
                <a:solidFill>
                  <a:schemeClr val="tx1"/>
                </a:solidFill>
              </a:rPr>
              <a:t>Brainstorming, meeting contributions</a:t>
            </a:r>
          </a:p>
          <a:p>
            <a:pPr algn="ctr"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Patrick Lepeule</a:t>
            </a:r>
          </a:p>
          <a:p>
            <a:pPr algn="ctr">
              <a:buNone/>
            </a:pPr>
            <a:r>
              <a:rPr lang="en-GB" sz="1400" b="0" dirty="0" smtClean="0">
                <a:solidFill>
                  <a:schemeClr val="tx1"/>
                </a:solidFill>
              </a:rPr>
              <a:t>Guidance, technical support and data contributions</a:t>
            </a:r>
          </a:p>
          <a:p>
            <a:pPr algn="ctr"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Cedric Garion</a:t>
            </a:r>
          </a:p>
          <a:p>
            <a:pPr algn="ctr">
              <a:buNone/>
            </a:pPr>
            <a:r>
              <a:rPr lang="en-GB" sz="1400" b="0" dirty="0" smtClean="0">
                <a:solidFill>
                  <a:schemeClr val="tx1"/>
                </a:solidFill>
              </a:rPr>
              <a:t>Technical guidance, meeting contributions</a:t>
            </a:r>
          </a:p>
          <a:p>
            <a:pPr algn="ctr"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Jean Rigaud</a:t>
            </a:r>
          </a:p>
          <a:p>
            <a:pPr algn="ctr">
              <a:buNone/>
            </a:pPr>
            <a:r>
              <a:rPr lang="en-GB" sz="1400" b="0" dirty="0" smtClean="0">
                <a:solidFill>
                  <a:schemeClr val="tx1"/>
                </a:solidFill>
              </a:rPr>
              <a:t>Metrology support</a:t>
            </a:r>
          </a:p>
          <a:p>
            <a:pPr algn="ctr"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Giuseppe </a:t>
            </a:r>
            <a:r>
              <a:rPr lang="en-GB" sz="1600" dirty="0" err="1" smtClean="0">
                <a:solidFill>
                  <a:schemeClr val="tx1"/>
                </a:solidFill>
              </a:rPr>
              <a:t>Bregliozzi</a:t>
            </a:r>
            <a:r>
              <a:rPr lang="en-GB" sz="1600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buNone/>
            </a:pPr>
            <a:r>
              <a:rPr lang="en-GB" sz="1400" b="0" dirty="0" smtClean="0">
                <a:solidFill>
                  <a:schemeClr val="tx1"/>
                </a:solidFill>
              </a:rPr>
              <a:t>LBV advice, meeting contributions</a:t>
            </a:r>
          </a:p>
          <a:p>
            <a:pPr algn="ctr">
              <a:buNone/>
            </a:pPr>
            <a:r>
              <a:rPr lang="en-GB" sz="1600" dirty="0" smtClean="0">
                <a:solidFill>
                  <a:schemeClr val="tx1"/>
                </a:solidFill>
              </a:rPr>
              <a:t>Giulia </a:t>
            </a:r>
            <a:r>
              <a:rPr lang="en-GB" sz="1600" dirty="0" err="1" smtClean="0">
                <a:solidFill>
                  <a:schemeClr val="tx1"/>
                </a:solidFill>
              </a:rPr>
              <a:t>Lanza</a:t>
            </a:r>
            <a:r>
              <a:rPr lang="en-GB" sz="1600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buNone/>
            </a:pPr>
            <a:r>
              <a:rPr lang="en-GB" sz="1400" b="0" dirty="0" smtClean="0">
                <a:solidFill>
                  <a:schemeClr val="tx1"/>
                </a:solidFill>
              </a:rPr>
              <a:t>LBV advice, meeting contributions</a:t>
            </a:r>
          </a:p>
          <a:p>
            <a:pPr algn="ctr">
              <a:buNone/>
            </a:pPr>
            <a:endParaRPr lang="en-GB" sz="1400" b="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9189"/>
            <a:ext cx="7560840" cy="646331"/>
          </a:xfrm>
        </p:spPr>
        <p:txBody>
          <a:bodyPr/>
          <a:lstStyle/>
          <a:p>
            <a:r>
              <a:rPr lang="en-GB" sz="1800" dirty="0" smtClean="0"/>
              <a:t>Stress and Buckling Analysis of CMS Experimental Beam Pipes for Intervention Loading Conditions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14400" y="836712"/>
            <a:ext cx="8050088" cy="54006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r>
              <a:rPr lang="en-GB" dirty="0" smtClean="0"/>
              <a:t>Problems</a:t>
            </a:r>
          </a:p>
          <a:p>
            <a:pPr algn="ctr">
              <a:buNone/>
            </a:pPr>
            <a:endParaRPr lang="en-GB" dirty="0" smtClean="0"/>
          </a:p>
          <a:p>
            <a:pPr lvl="1"/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Different support configurations during stages of the opening procedure</a:t>
            </a:r>
          </a:p>
          <a:p>
            <a:pPr lvl="1">
              <a:buNone/>
            </a:pPr>
            <a:endParaRPr lang="en-GB" sz="24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Added stress to beam pipe from vacuum</a:t>
            </a:r>
          </a:p>
          <a:p>
            <a:pPr lvl="1"/>
            <a:endParaRPr lang="en-GB" sz="24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Buckling failure possible under vacuum</a:t>
            </a:r>
          </a:p>
          <a:p>
            <a:pPr lvl="2">
              <a:buNone/>
            </a:pP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9189"/>
            <a:ext cx="7560840" cy="646331"/>
          </a:xfrm>
        </p:spPr>
        <p:txBody>
          <a:bodyPr/>
          <a:lstStyle/>
          <a:p>
            <a:r>
              <a:rPr lang="en-GB" sz="1800" dirty="0" smtClean="0"/>
              <a:t>Stress and Buckling Analysis of CMS Experimental Beam Pipes for Intervention Loading Conditions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9144000" cy="38993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softEdge rad="12700"/>
          </a:effectLst>
        </p:spPr>
      </p:pic>
      <p:sp>
        <p:nvSpPr>
          <p:cNvPr id="9" name="Rectangle 8"/>
          <p:cNvSpPr/>
          <p:nvPr/>
        </p:nvSpPr>
        <p:spPr>
          <a:xfrm>
            <a:off x="467544" y="1268760"/>
            <a:ext cx="813690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GB" sz="3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Support Configurations of Forward Region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1600" y="5805264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CMS Opening procedure – EDMS 1075283</a:t>
            </a:r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  <a:endParaRPr lang="en-GB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9189"/>
            <a:ext cx="7560840" cy="646331"/>
          </a:xfrm>
        </p:spPr>
        <p:txBody>
          <a:bodyPr/>
          <a:lstStyle/>
          <a:p>
            <a:r>
              <a:rPr lang="en-GB" sz="1800" dirty="0" smtClean="0"/>
              <a:t>Stress and Buckling Analysis of CMS Experimental Beam Pipes for Intervention Loading Conditions</a:t>
            </a: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r>
              <a:rPr lang="en-GB" sz="3200" dirty="0" smtClean="0"/>
              <a:t>Methodology</a:t>
            </a:r>
          </a:p>
          <a:p>
            <a:pPr lvl="1"/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Compare loading cases </a:t>
            </a:r>
            <a:r>
              <a:rPr lang="en-GB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GB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without</a:t>
            </a:r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vacuum</a:t>
            </a:r>
          </a:p>
          <a:p>
            <a:pPr lvl="1">
              <a:buNone/>
            </a:pPr>
            <a:endParaRPr lang="en-GB" sz="24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en-GB" i="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Fully open</a:t>
            </a:r>
          </a:p>
          <a:p>
            <a:pPr lvl="2"/>
            <a:r>
              <a:rPr lang="en-GB" i="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Intermediate</a:t>
            </a:r>
          </a:p>
          <a:p>
            <a:pPr lvl="2">
              <a:buNone/>
            </a:pP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lvl="2">
              <a:buNone/>
            </a:pP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lvl="2">
              <a:buNone/>
            </a:pP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lvl="2">
              <a:buNone/>
            </a:pP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GB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Stress, Sag, Buckling </a:t>
            </a:r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Analyses</a:t>
            </a:r>
          </a:p>
          <a:p>
            <a:pPr lvl="1">
              <a:buNone/>
            </a:pPr>
            <a:endParaRPr lang="en-GB" sz="24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Compare </a:t>
            </a:r>
            <a:r>
              <a:rPr lang="en-GB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calculations</a:t>
            </a:r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with </a:t>
            </a:r>
            <a:r>
              <a:rPr lang="en-GB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GB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etrology</a:t>
            </a:r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 verification</a:t>
            </a:r>
          </a:p>
          <a:p>
            <a:pPr lvl="1"/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GB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7" descr="P10201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204865"/>
            <a:ext cx="3621262" cy="2405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9189"/>
            <a:ext cx="7560840" cy="646331"/>
          </a:xfrm>
        </p:spPr>
        <p:txBody>
          <a:bodyPr/>
          <a:lstStyle/>
          <a:p>
            <a:r>
              <a:rPr lang="en-GB" sz="1800" dirty="0" smtClean="0"/>
              <a:t>Stress and Buckling Analysis of CMS Experimental Beam Pipes for Intervention Loading Conditions</a:t>
            </a: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8229600" cy="540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dirty="0" smtClean="0"/>
              <a:t>Fully Open Conditions</a:t>
            </a:r>
          </a:p>
          <a:p>
            <a:pPr lvl="1">
              <a:lnSpc>
                <a:spcPct val="120000"/>
              </a:lnSpc>
            </a:pPr>
            <a:r>
              <a:rPr lang="en-GB" sz="22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Boundary Conditions:</a:t>
            </a:r>
          </a:p>
          <a:p>
            <a:pPr lvl="1">
              <a:lnSpc>
                <a:spcPct val="120000"/>
              </a:lnSpc>
              <a:buNone/>
            </a:pPr>
            <a:endParaRPr lang="en-GB" sz="22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20000"/>
              </a:lnSpc>
            </a:pPr>
            <a:endParaRPr lang="en-GB" sz="22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20000"/>
              </a:lnSpc>
            </a:pPr>
            <a:r>
              <a:rPr lang="en-GB" sz="22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Comparison </a:t>
            </a:r>
            <a:r>
              <a:rPr lang="en-GB" sz="2200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Vacuum</a:t>
            </a:r>
            <a:r>
              <a:rPr lang="en-GB" sz="22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vs. </a:t>
            </a:r>
            <a:r>
              <a:rPr lang="en-GB" sz="2200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 Vacuum</a:t>
            </a:r>
          </a:p>
          <a:p>
            <a:pPr lvl="1">
              <a:buNone/>
            </a:pPr>
            <a:endParaRPr lang="en-GB" sz="2400" b="1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-GB" sz="2000" i="0" dirty="0" smtClean="0">
                <a:latin typeface="Arial" pitchFamily="34" charset="0"/>
                <a:cs typeface="Arial" pitchFamily="34" charset="0"/>
              </a:rPr>
              <a:t>2% increase in max. </a:t>
            </a:r>
          </a:p>
          <a:p>
            <a:pPr lvl="2">
              <a:buNone/>
            </a:pPr>
            <a:r>
              <a:rPr lang="en-GB" sz="2000" i="0" dirty="0" smtClean="0">
                <a:latin typeface="Arial" pitchFamily="34" charset="0"/>
                <a:cs typeface="Arial" pitchFamily="34" charset="0"/>
              </a:rPr>
              <a:t>	stress under vacuum</a:t>
            </a:r>
          </a:p>
          <a:p>
            <a:pPr lvl="2">
              <a:buNone/>
            </a:pPr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GB" sz="2000" i="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[40.6 &gt; 39.8 MPa]</a:t>
            </a:r>
          </a:p>
          <a:p>
            <a:pPr lvl="2">
              <a:buNone/>
            </a:pPr>
            <a:endParaRPr lang="en-GB" sz="20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en-GB" sz="2000" i="0" dirty="0" smtClean="0">
                <a:latin typeface="Arial" pitchFamily="34" charset="0"/>
                <a:cs typeface="Arial" pitchFamily="34" charset="0"/>
              </a:rPr>
              <a:t>No detectable change </a:t>
            </a:r>
          </a:p>
          <a:p>
            <a:pPr lvl="2">
              <a:buNone/>
            </a:pPr>
            <a:r>
              <a:rPr lang="en-GB" sz="2000" i="0" dirty="0" smtClean="0">
                <a:latin typeface="Arial" pitchFamily="34" charset="0"/>
                <a:cs typeface="Arial" pitchFamily="34" charset="0"/>
              </a:rPr>
              <a:t>	in sag</a:t>
            </a:r>
          </a:p>
          <a:p>
            <a:pPr lvl="2">
              <a:buNone/>
            </a:pP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Content Placeholder 6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268760"/>
            <a:ext cx="3816424" cy="151216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8" name="Picture 7" descr="C:\Users\jbosch\Documents\CMS_intervention_project\CMS_Endcap_offset_stress_vacuum.BMP"/>
          <p:cNvPicPr/>
          <p:nvPr/>
        </p:nvPicPr>
        <p:blipFill>
          <a:blip r:embed="rId3" cstate="print"/>
          <a:srcRect l="2266" t="2676" r="3037" b="12040"/>
          <a:stretch>
            <a:fillRect/>
          </a:stretch>
        </p:blipFill>
        <p:spPr bwMode="auto">
          <a:xfrm>
            <a:off x="5004048" y="3212976"/>
            <a:ext cx="4032448" cy="32403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9189"/>
            <a:ext cx="7560840" cy="646331"/>
          </a:xfrm>
        </p:spPr>
        <p:txBody>
          <a:bodyPr/>
          <a:lstStyle/>
          <a:p>
            <a:r>
              <a:rPr lang="en-GB" sz="1800" dirty="0" smtClean="0"/>
              <a:t>Stress and Buckling Analysis of CMS Experimental Beam Pipes for Intervention Loading Conditions</a:t>
            </a: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GB" dirty="0" smtClean="0"/>
              <a:t>Intermediate Conditions</a:t>
            </a:r>
          </a:p>
          <a:p>
            <a:pPr lvl="1">
              <a:spcAft>
                <a:spcPts val="600"/>
              </a:spcAft>
            </a:pPr>
            <a:r>
              <a:rPr lang="en-GB" sz="22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Boundary Conditions:</a:t>
            </a:r>
          </a:p>
          <a:p>
            <a:pPr lvl="1">
              <a:spcAft>
                <a:spcPts val="600"/>
              </a:spcAft>
            </a:pPr>
            <a:endParaRPr lang="en-GB" sz="22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spcAft>
                <a:spcPts val="600"/>
              </a:spcAft>
              <a:buNone/>
            </a:pPr>
            <a:endParaRPr lang="en-GB" sz="22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spcAft>
                <a:spcPts val="600"/>
              </a:spcAft>
            </a:pPr>
            <a:r>
              <a:rPr lang="en-GB" sz="22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Comparison </a:t>
            </a:r>
            <a:r>
              <a:rPr lang="en-GB" sz="2200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Vacuum</a:t>
            </a:r>
            <a:r>
              <a:rPr lang="en-GB" sz="22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vs. </a:t>
            </a:r>
            <a:r>
              <a:rPr lang="en-GB" sz="2200" u="sng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 Vacuum</a:t>
            </a:r>
          </a:p>
          <a:p>
            <a:pPr lvl="1">
              <a:buNone/>
            </a:pPr>
            <a:endParaRPr lang="en-GB" sz="2400" b="1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-GB" sz="2000" i="0" dirty="0" smtClean="0">
                <a:latin typeface="Arial" pitchFamily="34" charset="0"/>
                <a:cs typeface="Arial" pitchFamily="34" charset="0"/>
              </a:rPr>
              <a:t>6% increase in max. </a:t>
            </a:r>
          </a:p>
          <a:p>
            <a:pPr lvl="2">
              <a:buNone/>
            </a:pPr>
            <a:r>
              <a:rPr lang="en-GB" sz="2000" i="0" dirty="0" smtClean="0">
                <a:latin typeface="Arial" pitchFamily="34" charset="0"/>
                <a:cs typeface="Arial" pitchFamily="34" charset="0"/>
              </a:rPr>
              <a:t>	stress under vacuum</a:t>
            </a:r>
          </a:p>
          <a:p>
            <a:pPr lvl="2">
              <a:buNone/>
            </a:pPr>
            <a:r>
              <a:rPr lang="en-GB" sz="2000" i="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GB" sz="2000" i="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en-GB" sz="2000" i="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19.1  &gt; 18.0 MPa]</a:t>
            </a:r>
          </a:p>
          <a:p>
            <a:pPr lvl="2">
              <a:buNone/>
            </a:pPr>
            <a:endParaRPr lang="en-GB" sz="2000" i="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en-GB" sz="2000" i="0" dirty="0" smtClean="0">
                <a:latin typeface="Arial" pitchFamily="34" charset="0"/>
                <a:cs typeface="Arial" pitchFamily="34" charset="0"/>
              </a:rPr>
              <a:t>No detectable change</a:t>
            </a:r>
          </a:p>
          <a:p>
            <a:pPr lvl="2">
              <a:buNone/>
            </a:pPr>
            <a:r>
              <a:rPr lang="en-GB" sz="2000" i="0" dirty="0" smtClean="0">
                <a:latin typeface="Arial" pitchFamily="34" charset="0"/>
                <a:cs typeface="Arial" pitchFamily="34" charset="0"/>
              </a:rPr>
              <a:t>	in sag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Content Placeholder 6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340768"/>
            <a:ext cx="3816424" cy="144016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8" name="Picture 7" descr="C:\Users\jbosch\Documents\CMS_intervention_project\CMS_Endcap_intermediate_stress_no_vacuum.BMP"/>
          <p:cNvPicPr/>
          <p:nvPr/>
        </p:nvPicPr>
        <p:blipFill>
          <a:blip r:embed="rId3" cstate="print"/>
          <a:srcRect l="1472" t="2168" r="3431" b="11924"/>
          <a:stretch>
            <a:fillRect/>
          </a:stretch>
        </p:blipFill>
        <p:spPr bwMode="auto">
          <a:xfrm>
            <a:off x="4932040" y="3212976"/>
            <a:ext cx="4104456" cy="32403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9189"/>
            <a:ext cx="7560840" cy="646331"/>
          </a:xfrm>
        </p:spPr>
        <p:txBody>
          <a:bodyPr/>
          <a:lstStyle/>
          <a:p>
            <a:r>
              <a:rPr lang="en-GB" sz="1800" dirty="0" smtClean="0"/>
              <a:t>Stress and Buckling Analysis of CMS Experimental Beam Pipes for Intervention Loading Conditions</a:t>
            </a: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GB" dirty="0" smtClean="0"/>
              <a:t>Comparison with Metrology</a:t>
            </a:r>
          </a:p>
          <a:p>
            <a:pPr lvl="1"/>
            <a:r>
              <a:rPr lang="en-GB" sz="22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Previous metrology takes</a:t>
            </a:r>
          </a:p>
          <a:p>
            <a:pPr lvl="1">
              <a:buNone/>
            </a:pPr>
            <a:r>
              <a:rPr lang="en-GB" sz="22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into account </a:t>
            </a:r>
            <a:r>
              <a:rPr lang="en-GB" sz="2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Intermediate </a:t>
            </a:r>
          </a:p>
          <a:p>
            <a:pPr lvl="1">
              <a:buNone/>
            </a:pPr>
            <a:r>
              <a:rPr lang="en-GB" sz="22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conditions</a:t>
            </a:r>
          </a:p>
          <a:p>
            <a:pPr lvl="1">
              <a:buNone/>
            </a:pPr>
            <a:endParaRPr lang="en-GB" sz="24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en-GB" sz="24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en-GB" sz="24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8434" name="Picture 2" descr="C:\Users\jbosch\Documents\CMS_intervention_project\END CAP PIPE CMS 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412776"/>
            <a:ext cx="3635896" cy="280831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8" name="Picture 7" descr="C:\Users\jbosch\Documents\CMS_intervention_project\CMS_Endcap_intermediate_UY_testbench_BC's.BMP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780929"/>
            <a:ext cx="4032448" cy="312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9" name="Oval 8"/>
          <p:cNvSpPr/>
          <p:nvPr/>
        </p:nvSpPr>
        <p:spPr>
          <a:xfrm>
            <a:off x="3203848" y="4077072"/>
            <a:ext cx="936104" cy="576064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 rot="21220189">
            <a:off x="6698771" y="1575128"/>
            <a:ext cx="1682568" cy="792088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Curved Connector 12"/>
          <p:cNvCxnSpPr>
            <a:stCxn id="9" idx="6"/>
            <a:endCxn id="10" idx="2"/>
          </p:cNvCxnSpPr>
          <p:nvPr/>
        </p:nvCxnSpPr>
        <p:spPr>
          <a:xfrm flipV="1">
            <a:off x="4139952" y="2063930"/>
            <a:ext cx="2563948" cy="2301175"/>
          </a:xfrm>
          <a:prstGeom prst="curvedConnector3">
            <a:avLst>
              <a:gd name="adj1" fmla="val 27339"/>
            </a:avLst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499992" y="4437113"/>
            <a:ext cx="4176464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lvl="2" indent="-216000">
              <a:spcBef>
                <a:spcPct val="2000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Sag</a:t>
            </a:r>
          </a:p>
          <a:p>
            <a:pPr marL="1143000" lvl="2" indent="-21600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Metrology – 0.97 mm</a:t>
            </a:r>
          </a:p>
          <a:p>
            <a:pPr marL="1143000" lvl="2" indent="-21600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FE Analysis – 0.94 mm</a:t>
            </a:r>
          </a:p>
          <a:p>
            <a:pPr marL="1143000" lvl="2" indent="-21600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3% difference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9189"/>
            <a:ext cx="7560840" cy="646331"/>
          </a:xfrm>
        </p:spPr>
        <p:txBody>
          <a:bodyPr/>
          <a:lstStyle/>
          <a:p>
            <a:r>
              <a:rPr lang="en-GB" sz="1800" dirty="0" smtClean="0"/>
              <a:t>Stress and Buckling Analysis of CMS Experimental Beam Pipes for Intervention Loading Conditions</a:t>
            </a: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36712"/>
            <a:ext cx="7978080" cy="5400600"/>
          </a:xfrm>
        </p:spPr>
        <p:txBody>
          <a:bodyPr>
            <a:normAutofit/>
          </a:bodyPr>
          <a:lstStyle/>
          <a:p>
            <a:pPr lvl="1"/>
            <a:r>
              <a:rPr lang="en-GB" sz="22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Recent Metrology of End Cap pipe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9" name="Chart 8"/>
          <p:cNvGraphicFramePr/>
          <p:nvPr/>
        </p:nvGraphicFramePr>
        <p:xfrm>
          <a:off x="1907704" y="2636912"/>
          <a:ext cx="6120680" cy="331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1556793"/>
            <a:ext cx="6624736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C:\Users\jbosch\Documents\CMS_intervention_project\Metrology_deflection_plot.BMP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340768"/>
            <a:ext cx="6984776" cy="4752528"/>
          </a:xfrm>
          <a:prstGeom prst="rect">
            <a:avLst/>
          </a:prstGeom>
          <a:ln w="12700" cap="sq">
            <a:noFill/>
            <a:prstDash val="solid"/>
            <a:miter lim="800000"/>
          </a:ln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9189"/>
            <a:ext cx="7560840" cy="646331"/>
          </a:xfrm>
        </p:spPr>
        <p:txBody>
          <a:bodyPr/>
          <a:lstStyle/>
          <a:p>
            <a:r>
              <a:rPr lang="en-GB" sz="1800" dirty="0" smtClean="0"/>
              <a:t>Stress and Buckling Analysis of CMS Experimental Beam Pipes for Intervention Loading Conditions</a:t>
            </a: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836712"/>
            <a:ext cx="8316416" cy="540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dirty="0" smtClean="0"/>
              <a:t>Buckling Analysis</a:t>
            </a:r>
          </a:p>
          <a:p>
            <a:pPr lvl="1"/>
            <a:r>
              <a:rPr lang="en-GB" sz="22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Fully Open support configuration</a:t>
            </a:r>
          </a:p>
          <a:p>
            <a:pPr lvl="1"/>
            <a:r>
              <a:rPr lang="en-GB" sz="22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External uniform pressure (Vacuum inside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)</a:t>
            </a:r>
            <a:endParaRPr lang="en-GB" sz="2000" i="0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en-GB" sz="2000" i="0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-GB" sz="2000" i="0" dirty="0" smtClean="0">
                <a:latin typeface="Arial" pitchFamily="34" charset="0"/>
                <a:cs typeface="Arial" pitchFamily="34" charset="0"/>
              </a:rPr>
              <a:t>Eigenvalue analysis;</a:t>
            </a:r>
          </a:p>
          <a:p>
            <a:pPr lvl="3">
              <a:buNone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4.39 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Safety Factor (SF)</a:t>
            </a:r>
            <a:endParaRPr lang="en-GB" sz="1600" i="0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-GB" sz="2000" i="0" dirty="0" smtClean="0">
                <a:latin typeface="Arial" pitchFamily="34" charset="0"/>
                <a:cs typeface="Arial" pitchFamily="34" charset="0"/>
              </a:rPr>
              <a:t>Deformed geometry;</a:t>
            </a:r>
          </a:p>
          <a:p>
            <a:pPr lvl="2"/>
            <a:r>
              <a:rPr lang="en-GB" sz="2000" i="0" dirty="0" smtClean="0">
                <a:latin typeface="Arial" pitchFamily="34" charset="0"/>
                <a:cs typeface="Arial" pitchFamily="34" charset="0"/>
              </a:rPr>
              <a:t>Scaled to tolerance;</a:t>
            </a:r>
          </a:p>
          <a:p>
            <a:pPr lvl="3">
              <a:buNone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0.1 mm Circularity</a:t>
            </a:r>
            <a:endParaRPr lang="en-GB" sz="1600" i="0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-GB" sz="2000" i="0" dirty="0" smtClean="0">
                <a:latin typeface="Arial" pitchFamily="34" charset="0"/>
                <a:cs typeface="Arial" pitchFamily="34" charset="0"/>
              </a:rPr>
              <a:t>Non-linear analysis;</a:t>
            </a:r>
          </a:p>
          <a:p>
            <a:pPr lvl="2"/>
            <a:r>
              <a:rPr lang="en-GB" sz="2000" i="0" dirty="0" smtClean="0">
                <a:latin typeface="Arial" pitchFamily="34" charset="0"/>
                <a:cs typeface="Arial" pitchFamily="34" charset="0"/>
              </a:rPr>
              <a:t>Buckling safety </a:t>
            </a:r>
            <a:r>
              <a:rPr lang="en-GB" sz="2000" i="0" dirty="0" smtClean="0">
                <a:latin typeface="Arial" pitchFamily="34" charset="0"/>
                <a:cs typeface="Arial" pitchFamily="34" charset="0"/>
              </a:rPr>
              <a:t>factor</a:t>
            </a:r>
            <a:endParaRPr lang="en-GB" sz="2000" i="0" dirty="0" smtClean="0">
              <a:latin typeface="Arial" pitchFamily="34" charset="0"/>
              <a:cs typeface="Arial" pitchFamily="34" charset="0"/>
            </a:endParaRPr>
          </a:p>
          <a:p>
            <a:pPr lvl="3">
              <a:buNone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4.36 SF</a:t>
            </a:r>
            <a:endParaRPr lang="en-GB" sz="1600" i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25 August,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0482" name="Picture 2" descr="C:\Users\jbosch\Documents\CMS_intervention_project\BucklingMode_displacement_1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6" y="2348880"/>
            <a:ext cx="4136707" cy="321297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" name="Picture 6" descr="C:\Users\jbosch\Documents\CMS_intervention_project\CMS_Endcap_Local_Buckle_Graph.BMP"/>
          <p:cNvPicPr/>
          <p:nvPr/>
        </p:nvPicPr>
        <p:blipFill>
          <a:blip r:embed="rId3" cstate="print"/>
          <a:srcRect l="2017" t="3066" r="3039" b="11557"/>
          <a:stretch>
            <a:fillRect/>
          </a:stretch>
        </p:blipFill>
        <p:spPr bwMode="auto">
          <a:xfrm>
            <a:off x="4860032" y="2420889"/>
            <a:ext cx="403244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8" name="Picture 7" descr="C:\Users\jbosch\Documents\CMS_intervention_project\CMS_Endcap_Local_Buckle_stress@buckle.BMP"/>
          <p:cNvPicPr/>
          <p:nvPr/>
        </p:nvPicPr>
        <p:blipFill>
          <a:blip r:embed="rId4" cstate="print"/>
          <a:srcRect l="1629" t="2594" r="3219" b="11085"/>
          <a:stretch>
            <a:fillRect/>
          </a:stretch>
        </p:blipFill>
        <p:spPr bwMode="auto">
          <a:xfrm>
            <a:off x="4860032" y="2348880"/>
            <a:ext cx="403244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-vsc-tes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te-vsc-test</Template>
  <TotalTime>1473</TotalTime>
  <Words>597</Words>
  <Application>Microsoft Office PowerPoint</Application>
  <PresentationFormat>On-screen Show (4:3)</PresentationFormat>
  <Paragraphs>229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te-vsc-test</vt:lpstr>
      <vt:lpstr>Stress and Buckling Analysis of CMS Experimental Beam Pipes for Intervention Loading Conditions</vt:lpstr>
      <vt:lpstr>Stress and Buckling Analysis of CMS Experimental Beam Pipes for Intervention Loading Conditions</vt:lpstr>
      <vt:lpstr>Stress and Buckling Analysis of CMS Experimental Beam Pipes for Intervention Loading Conditions</vt:lpstr>
      <vt:lpstr>Stress and Buckling Analysis of CMS Experimental Beam Pipes for Intervention Loading Conditions</vt:lpstr>
      <vt:lpstr>Stress and Buckling Analysis of CMS Experimental Beam Pipes for Intervention Loading Conditions</vt:lpstr>
      <vt:lpstr>Stress and Buckling Analysis of CMS Experimental Beam Pipes for Intervention Loading Conditions</vt:lpstr>
      <vt:lpstr>Stress and Buckling Analysis of CMS Experimental Beam Pipes for Intervention Loading Conditions</vt:lpstr>
      <vt:lpstr>Stress and Buckling Analysis of CMS Experimental Beam Pipes for Intervention Loading Conditions</vt:lpstr>
      <vt:lpstr>Stress and Buckling Analysis of CMS Experimental Beam Pipes for Intervention Loading Conditions</vt:lpstr>
      <vt:lpstr>Stress and Buckling Analysis of CMS Experimental Beam Pipes for Intervention Loading Conditions</vt:lpstr>
      <vt:lpstr>Stress and Buckling Analysis of CMS Experimental Beam Pipes for Intervention Loading Conditions</vt:lpstr>
      <vt:lpstr>Stress and Buckling Analysis of CMS Experimental Beam Pipes for Intervention Loading Conditions</vt:lpstr>
      <vt:lpstr>Stress and Buckling Analysis of CMS Experimental Beam Pipes for Intervention Loading Conditions</vt:lpstr>
      <vt:lpstr>Stress and Buckling Analysis of CMS Experimental Beam Pipes for Intervention Loading Conditions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sjuvet</dc:creator>
  <cp:lastModifiedBy>jbosch</cp:lastModifiedBy>
  <cp:revision>120</cp:revision>
  <dcterms:created xsi:type="dcterms:W3CDTF">2011-06-15T12:28:07Z</dcterms:created>
  <dcterms:modified xsi:type="dcterms:W3CDTF">2011-08-25T09:38:25Z</dcterms:modified>
</cp:coreProperties>
</file>