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82" r:id="rId2"/>
    <p:sldId id="263" r:id="rId3"/>
    <p:sldId id="281" r:id="rId4"/>
    <p:sldId id="277" r:id="rId5"/>
    <p:sldId id="266" r:id="rId6"/>
    <p:sldId id="276" r:id="rId7"/>
    <p:sldId id="267" r:id="rId8"/>
    <p:sldId id="275" r:id="rId9"/>
    <p:sldId id="264" r:id="rId10"/>
    <p:sldId id="273" r:id="rId11"/>
    <p:sldId id="269" r:id="rId12"/>
    <p:sldId id="274" r:id="rId13"/>
    <p:sldId id="262" r:id="rId14"/>
    <p:sldId id="258" r:id="rId15"/>
    <p:sldId id="259" r:id="rId16"/>
    <p:sldId id="268" r:id="rId17"/>
    <p:sldId id="278" r:id="rId18"/>
    <p:sldId id="283" r:id="rId19"/>
    <p:sldId id="260" r:id="rId20"/>
    <p:sldId id="261" r:id="rId21"/>
    <p:sldId id="279" r:id="rId22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AB"/>
    <a:srgbClr val="FFFFC9"/>
    <a:srgbClr val="A35A09"/>
    <a:srgbClr val="FFFF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>
        <p:scale>
          <a:sx n="125" d="100"/>
          <a:sy n="125" d="100"/>
        </p:scale>
        <p:origin x="-624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744" y="-72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6AFE5B-A074-4F1D-8A18-7F5D900D9C7A}" type="datetimeFigureOut">
              <a:rPr lang="en-US" smtClean="0"/>
              <a:pPr/>
              <a:t>8/25/2011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DED53D-9D7F-434F-903A-191E6F8EFA7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DC4966-96A7-43E7-AE0F-C092CD2A7A88}" type="datetimeFigureOut">
              <a:rPr lang="en-US" smtClean="0"/>
              <a:pPr/>
              <a:t>8/25/2011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B9E7BA-7C18-4655-96F4-7BE70A975AB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0"/>
            <a:ext cx="7596336" cy="764704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600" y="836712"/>
            <a:ext cx="6400800" cy="175260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27584" y="6597352"/>
            <a:ext cx="1475656" cy="260648"/>
          </a:xfrm>
        </p:spPr>
        <p:txBody>
          <a:bodyPr/>
          <a:lstStyle>
            <a:lvl1pPr>
              <a:defRPr sz="1000"/>
            </a:lvl1pPr>
          </a:lstStyle>
          <a:p>
            <a:fld id="{FD3AE88B-4D2B-466A-8725-47D76968F456}" type="datetime3">
              <a:rPr lang="en-GB" smtClean="0"/>
              <a:pPr/>
              <a:t>25 August, 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55776" y="6597352"/>
            <a:ext cx="4176464" cy="260648"/>
          </a:xfrm>
        </p:spPr>
        <p:txBody>
          <a:bodyPr/>
          <a:lstStyle/>
          <a:p>
            <a:r>
              <a:rPr lang="en-US" sz="1000" dirty="0" smtClean="0"/>
              <a:t>TE-VSC</a:t>
            </a:r>
            <a:endParaRPr lang="en-US" sz="1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597352"/>
            <a:ext cx="2133600" cy="260648"/>
          </a:xfrm>
        </p:spPr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1"/>
            <a:ext cx="7560840" cy="764704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/>
              <a:pPr/>
              <a:t>25 August,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908720"/>
            <a:ext cx="7848872" cy="1323439"/>
          </a:xfrm>
        </p:spPr>
        <p:txBody>
          <a:bodyPr anchor="t"/>
          <a:lstStyle>
            <a:lvl1pPr algn="l">
              <a:defRPr sz="4000" b="1" cap="all" baseline="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608" y="2492896"/>
            <a:ext cx="7848872" cy="367240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771E2-B0E1-42AF-89DE-F933ABDF0A76}" type="datetime3">
              <a:rPr lang="en-GB" smtClean="0"/>
              <a:pPr/>
              <a:t>25 August,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1"/>
            <a:ext cx="7560840" cy="764704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9592" y="908720"/>
            <a:ext cx="4038600" cy="532859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04048" y="908720"/>
            <a:ext cx="4038600" cy="532859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0BA65-1483-4A5A-A939-5CD3575456E0}" type="datetime3">
              <a:rPr lang="en-GB" smtClean="0"/>
              <a:pPr/>
              <a:t>25 August, 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9592" y="836712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9592" y="1556792"/>
            <a:ext cx="4040188" cy="4680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4048" y="836712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04048" y="1556792"/>
            <a:ext cx="4041775" cy="4680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97F89-8955-41A2-8CB5-BEBA2ED029AF}" type="datetime3">
              <a:rPr lang="en-GB" smtClean="0"/>
              <a:pPr/>
              <a:t>25 August, 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0"/>
            <a:ext cx="7560840" cy="769441"/>
          </a:xfrm>
        </p:spPr>
        <p:txBody>
          <a:bodyPr wrap="square">
            <a:sp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66B19-2E61-4E52-9502-A3C5EDF8CD49}" type="datetime3">
              <a:rPr lang="en-GB" smtClean="0"/>
              <a:pPr/>
              <a:t>25 August, 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C56BA-AAE9-4297-A43C-4B1B6FD4D91A}" type="datetime3">
              <a:rPr lang="en-GB" smtClean="0"/>
              <a:pPr/>
              <a:t>25 August, 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1"/>
            <a:ext cx="7344816" cy="764704"/>
          </a:xfrm>
        </p:spPr>
        <p:txBody>
          <a:bodyPr anchor="b"/>
          <a:lstStyle>
            <a:lvl1pPr algn="l">
              <a:defRPr sz="36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836712"/>
            <a:ext cx="5472608" cy="547260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16216" y="836712"/>
            <a:ext cx="2520280" cy="547260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473EB-1656-4BB6-85A7-C597CA4E96FD}" type="datetime3">
              <a:rPr lang="en-GB" smtClean="0"/>
              <a:pPr/>
              <a:t>25 August, 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0"/>
            <a:ext cx="6480720" cy="764704"/>
          </a:xfrm>
        </p:spPr>
        <p:txBody>
          <a:bodyPr anchor="b"/>
          <a:lstStyle>
            <a:lvl1pPr algn="l">
              <a:defRPr sz="36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3848" y="2060848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71600" y="908720"/>
            <a:ext cx="5486400" cy="80486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26DCB-7D04-4CA5-B6EF-B1E35C2FC0A1}" type="datetime3">
              <a:rPr lang="en-GB" smtClean="0"/>
              <a:pPr/>
              <a:t>25 August, 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5.png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0" y="1"/>
            <a:ext cx="82758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83568" y="0"/>
            <a:ext cx="8460432" cy="764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836712"/>
            <a:ext cx="8229600" cy="54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7584" y="6597352"/>
            <a:ext cx="1944216" cy="260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0FA0E2-A17A-4745-9C19-30D0355EA218}" type="datetime3">
              <a:rPr lang="en-GB" smtClean="0"/>
              <a:pPr/>
              <a:t>25 August, 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15816" y="6597352"/>
            <a:ext cx="4104456" cy="260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TE-VSC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26424" y="6597352"/>
            <a:ext cx="1917576" cy="260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7440C-D25B-4954-BC09-5BBAAA513C4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7584" y="-279366"/>
            <a:ext cx="7560840" cy="1323439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25000"/>
              </a:prst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836713"/>
            <a:ext cx="827584" cy="544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388424" y="0"/>
            <a:ext cx="755576" cy="743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788354" cy="764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hdr="0"/>
  <p:txStyles>
    <p:titleStyle>
      <a:lvl1pPr marL="0" algn="ctr" defTabSz="914400" rtl="0" eaLnBrk="1" latinLnBrk="0" hangingPunct="1">
        <a:spcBef>
          <a:spcPct val="0"/>
        </a:spcBef>
        <a:buNone/>
        <a:defRPr sz="4000" b="1" i="1" kern="1200" baseline="0">
          <a:solidFill>
            <a:srgbClr val="FFFFAB"/>
          </a:solidFill>
          <a:latin typeface="Arial Black"/>
          <a:ea typeface="+mj-ea"/>
          <a:cs typeface="Arial Black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000" b="1" kern="1200" baseline="0">
          <a:solidFill>
            <a:schemeClr val="accent2">
              <a:lumMod val="75000"/>
            </a:schemeClr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baseline="0">
          <a:solidFill>
            <a:schemeClr val="accent3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i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baseline="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i="1" kern="1200" baseline="0">
          <a:solidFill>
            <a:schemeClr val="accent3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\\cern.ch\dfs\Users\j\jaustin\Documents\TAS%20Project\RF_Finger%20Video.avi" TargetMode="External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89965"/>
            <a:ext cx="7560840" cy="584775"/>
          </a:xfrm>
        </p:spPr>
        <p:txBody>
          <a:bodyPr/>
          <a:lstStyle/>
          <a:p>
            <a:r>
              <a:rPr lang="en-GB" sz="3200" dirty="0" smtClean="0"/>
              <a:t>CMS + ATLAS TAS Design Study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836712"/>
            <a:ext cx="8229600" cy="5760640"/>
          </a:xfrm>
        </p:spPr>
        <p:txBody>
          <a:bodyPr>
            <a:normAutofit/>
          </a:bodyPr>
          <a:lstStyle/>
          <a:p>
            <a:pPr algn="ctr">
              <a:spcAft>
                <a:spcPts val="1200"/>
              </a:spcAft>
              <a:buNone/>
            </a:pPr>
            <a:r>
              <a:rPr lang="en-US" dirty="0" smtClean="0"/>
              <a:t>Introduction</a:t>
            </a:r>
          </a:p>
          <a:p>
            <a:pPr>
              <a:spcAft>
                <a:spcPts val="1200"/>
              </a:spcAft>
            </a:pPr>
            <a:r>
              <a:rPr lang="en-US" sz="2000" dirty="0" smtClean="0"/>
              <a:t>Bellows between TAS and Q1 in CMS and ATLAS only allowed 2mm lateral offset</a:t>
            </a:r>
          </a:p>
          <a:p>
            <a:pPr>
              <a:spcAft>
                <a:spcPts val="1200"/>
              </a:spcAft>
            </a:pPr>
            <a:r>
              <a:rPr lang="en-US" sz="2000" dirty="0" smtClean="0"/>
              <a:t>Vacuum personnel must enter TAS/Q1 area during TAS re-alignment</a:t>
            </a:r>
          </a:p>
          <a:p>
            <a:pPr>
              <a:spcAft>
                <a:spcPts val="1200"/>
              </a:spcAft>
            </a:pPr>
            <a:r>
              <a:rPr lang="en-US" sz="2000" dirty="0" smtClean="0"/>
              <a:t>High radiation background + cryogens cause safety risks</a:t>
            </a:r>
          </a:p>
          <a:p>
            <a:pPr>
              <a:spcAft>
                <a:spcPts val="1200"/>
              </a:spcAft>
            </a:pPr>
            <a:r>
              <a:rPr lang="en-US" sz="2000" dirty="0" smtClean="0"/>
              <a:t>Investigate the situation, aim to reduce risk to personnel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/>
              <a:pPr/>
              <a:t>25 August, 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Julian Austin - TE-VSC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8" name="Picture 7" descr="Bellows Phot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1680" y="4149080"/>
            <a:ext cx="2974306" cy="223200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9" name="Picture 8" descr="P100033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4048" y="4149080"/>
            <a:ext cx="2976000" cy="2232000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89965"/>
            <a:ext cx="7560840" cy="584775"/>
          </a:xfrm>
        </p:spPr>
        <p:txBody>
          <a:bodyPr/>
          <a:lstStyle/>
          <a:p>
            <a:r>
              <a:rPr lang="en-GB" sz="3200" dirty="0" smtClean="0"/>
              <a:t>CMS + ATLAS TAS Design Study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836712"/>
            <a:ext cx="8229600" cy="5760640"/>
          </a:xfrm>
        </p:spPr>
        <p:txBody>
          <a:bodyPr>
            <a:normAutofit/>
          </a:bodyPr>
          <a:lstStyle/>
          <a:p>
            <a:pPr algn="ctr">
              <a:spcAft>
                <a:spcPts val="1200"/>
              </a:spcAft>
              <a:buNone/>
            </a:pPr>
            <a:r>
              <a:rPr lang="en-GB" dirty="0" smtClean="0"/>
              <a:t>What Causes Offset?</a:t>
            </a:r>
          </a:p>
          <a:p>
            <a:pPr algn="ctr">
              <a:spcAft>
                <a:spcPts val="1200"/>
              </a:spcAft>
              <a:buNone/>
            </a:pPr>
            <a:endParaRPr lang="en-GB" dirty="0" smtClean="0"/>
          </a:p>
          <a:p>
            <a:pPr>
              <a:spcAft>
                <a:spcPts val="900"/>
              </a:spcAft>
            </a:pPr>
            <a:r>
              <a:rPr lang="en-US" sz="2000" dirty="0" smtClean="0"/>
              <a:t>Movements occur from following situations: </a:t>
            </a:r>
          </a:p>
          <a:p>
            <a:pPr marL="914400" lvl="1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Installation Offset			</a:t>
            </a:r>
          </a:p>
          <a:p>
            <a:pPr marL="914400" lvl="1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TAS Stability </a:t>
            </a:r>
          </a:p>
          <a:p>
            <a:pPr marL="914400" lvl="1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Survey Accuracy </a:t>
            </a:r>
          </a:p>
          <a:p>
            <a:pPr marL="914400" lvl="1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Human Error</a:t>
            </a:r>
          </a:p>
          <a:p>
            <a:pPr marL="914400" lvl="1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TAS Shielding Load (ATLAS only)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None/>
            </a:pPr>
            <a:endParaRPr lang="en-US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/>
              <a:pPr/>
              <a:t>25 August,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Julian Austin - TE-VSC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10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6300192" y="2636912"/>
          <a:ext cx="141548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548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2mm</a:t>
                      </a:r>
                      <a:endParaRPr lang="en-US" sz="18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AB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1mm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AB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1.0/1.2mm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AB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0.78mm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AB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AB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89965"/>
            <a:ext cx="7560840" cy="584775"/>
          </a:xfrm>
        </p:spPr>
        <p:txBody>
          <a:bodyPr/>
          <a:lstStyle/>
          <a:p>
            <a:r>
              <a:rPr lang="en-GB" sz="3200" dirty="0" smtClean="0"/>
              <a:t>CMS + ATLAS TAS Design Study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5. TAS Shielding Load (ATLAS only)</a:t>
            </a:r>
          </a:p>
          <a:p>
            <a:pPr>
              <a:spcBef>
                <a:spcPts val="1200"/>
              </a:spcBef>
            </a:pPr>
            <a:r>
              <a:rPr lang="en-US" sz="2000" dirty="0" smtClean="0"/>
              <a:t>From experiment, max vertical displacement 0.05mm</a:t>
            </a:r>
          </a:p>
          <a:p>
            <a:r>
              <a:rPr lang="en-US" sz="2000" dirty="0" smtClean="0"/>
              <a:t>Take conservative value of 0.2mm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/>
              <a:pPr/>
              <a:t>25 August,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Julian Austin - TE-VSC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32" name="Picture 3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2420888"/>
            <a:ext cx="5472608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8" name="TextBox 7"/>
          <p:cNvSpPr txBox="1"/>
          <p:nvPr/>
        </p:nvSpPr>
        <p:spPr>
          <a:xfrm>
            <a:off x="5796136" y="6237312"/>
            <a:ext cx="24482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Source: Sebastien Evrard</a:t>
            </a:r>
            <a:endParaRPr lang="en-US" sz="1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89965"/>
            <a:ext cx="7560840" cy="584775"/>
          </a:xfrm>
        </p:spPr>
        <p:txBody>
          <a:bodyPr/>
          <a:lstStyle/>
          <a:p>
            <a:r>
              <a:rPr lang="en-GB" sz="3200" dirty="0" smtClean="0"/>
              <a:t>CMS + ATLAS TAS Design Study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836712"/>
            <a:ext cx="8229600" cy="5760640"/>
          </a:xfrm>
        </p:spPr>
        <p:txBody>
          <a:bodyPr>
            <a:normAutofit/>
          </a:bodyPr>
          <a:lstStyle/>
          <a:p>
            <a:pPr algn="ctr">
              <a:spcAft>
                <a:spcPts val="1200"/>
              </a:spcAft>
              <a:buNone/>
            </a:pPr>
            <a:r>
              <a:rPr lang="en-GB" dirty="0" smtClean="0"/>
              <a:t>What Causes Offset?</a:t>
            </a:r>
          </a:p>
          <a:p>
            <a:pPr>
              <a:spcAft>
                <a:spcPts val="900"/>
              </a:spcAft>
            </a:pPr>
            <a:r>
              <a:rPr lang="en-US" sz="2000" dirty="0" smtClean="0"/>
              <a:t>Movements occur from following situations: </a:t>
            </a:r>
          </a:p>
          <a:p>
            <a:pPr marL="914400" lvl="1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Installation Offset			</a:t>
            </a:r>
          </a:p>
          <a:p>
            <a:pPr marL="914400" lvl="1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TAS Stability </a:t>
            </a:r>
          </a:p>
          <a:p>
            <a:pPr marL="914400" lvl="1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Survey Accuracy </a:t>
            </a:r>
          </a:p>
          <a:p>
            <a:pPr marL="914400" lvl="1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Human Error</a:t>
            </a:r>
          </a:p>
          <a:p>
            <a:pPr marL="914400" lvl="1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TAS Shielding Load (ATLAS only)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None/>
            </a:pPr>
            <a:endParaRPr lang="en-US" dirty="0" smtClean="0"/>
          </a:p>
          <a:p>
            <a:r>
              <a:rPr lang="en-US" sz="2000" dirty="0" smtClean="0"/>
              <a:t>Movements impose shear on bellows and RF Finger</a:t>
            </a:r>
          </a:p>
          <a:p>
            <a:pPr>
              <a:buNone/>
            </a:pPr>
            <a:endParaRPr lang="en-US" sz="2000" dirty="0" smtClean="0"/>
          </a:p>
          <a:p>
            <a:r>
              <a:rPr lang="en-US" sz="2000" dirty="0" smtClean="0"/>
              <a:t>RF Finger should remain in contact during operation</a:t>
            </a:r>
          </a:p>
          <a:p>
            <a:pPr>
              <a:buNone/>
            </a:pPr>
            <a:endParaRPr lang="en-US" sz="2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/>
              <a:pPr/>
              <a:t>25 August,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Julian Austin - TE-VSC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12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6588224" y="1916832"/>
          <a:ext cx="141548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548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2mm</a:t>
                      </a:r>
                      <a:endParaRPr lang="en-US" sz="18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AB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1mm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AB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1.0/1.2mm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AB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0.78mm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AB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0.2mm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AB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89965"/>
            <a:ext cx="7560840" cy="584775"/>
          </a:xfrm>
        </p:spPr>
        <p:txBody>
          <a:bodyPr/>
          <a:lstStyle/>
          <a:p>
            <a:r>
              <a:rPr lang="en-GB" sz="3200" dirty="0" smtClean="0"/>
              <a:t>CMS + ATLAS TAS Design Study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836712"/>
            <a:ext cx="8229600" cy="5760640"/>
          </a:xfrm>
        </p:spPr>
        <p:txBody>
          <a:bodyPr>
            <a:normAutofit/>
          </a:bodyPr>
          <a:lstStyle/>
          <a:p>
            <a:pPr algn="ctr">
              <a:spcAft>
                <a:spcPts val="1200"/>
              </a:spcAft>
              <a:buNone/>
            </a:pPr>
            <a:r>
              <a:rPr lang="en-GB" dirty="0" smtClean="0"/>
              <a:t>Worst Case Movements</a:t>
            </a:r>
          </a:p>
          <a:p>
            <a:pPr>
              <a:spcAft>
                <a:spcPts val="600"/>
              </a:spcAft>
            </a:pPr>
            <a:r>
              <a:rPr lang="en-US" sz="2000" dirty="0" smtClean="0"/>
              <a:t>Addition of movements gives the following worst case offset:</a:t>
            </a:r>
          </a:p>
          <a:p>
            <a:pPr>
              <a:lnSpc>
                <a:spcPct val="150000"/>
              </a:lnSpc>
              <a:spcAft>
                <a:spcPts val="600"/>
              </a:spcAft>
              <a:buNone/>
            </a:pPr>
            <a:r>
              <a:rPr lang="en-US" sz="2000" dirty="0" smtClean="0"/>
              <a:t>		ATLAS – 	Operational – </a:t>
            </a:r>
            <a:r>
              <a:rPr lang="en-US" sz="2000" dirty="0" smtClean="0"/>
              <a:t>5.52mm</a:t>
            </a:r>
            <a:endParaRPr lang="en-US" sz="2000" dirty="0" smtClean="0"/>
          </a:p>
          <a:p>
            <a:pPr>
              <a:spcAft>
                <a:spcPts val="600"/>
              </a:spcAft>
              <a:buNone/>
            </a:pPr>
            <a:r>
              <a:rPr lang="en-US" sz="2000" dirty="0" smtClean="0"/>
              <a:t>				Adjustment – </a:t>
            </a:r>
            <a:r>
              <a:rPr lang="en-US" sz="2000" dirty="0" smtClean="0"/>
              <a:t>6.27</a:t>
            </a:r>
            <a:r>
              <a:rPr lang="en-US" sz="2000" dirty="0" smtClean="0"/>
              <a:t>mm</a:t>
            </a:r>
            <a:endParaRPr lang="en-US" sz="2000" dirty="0" smtClean="0"/>
          </a:p>
          <a:p>
            <a:pPr>
              <a:spcAft>
                <a:spcPts val="600"/>
              </a:spcAft>
              <a:buNone/>
            </a:pPr>
            <a:r>
              <a:rPr lang="en-US" sz="2000" dirty="0" smtClean="0"/>
              <a:t>		CMS – 		Operational – </a:t>
            </a:r>
            <a:r>
              <a:rPr lang="en-US" sz="2000" dirty="0" smtClean="0"/>
              <a:t>5.80</a:t>
            </a:r>
            <a:r>
              <a:rPr lang="en-US" sz="2000" dirty="0" smtClean="0"/>
              <a:t>mm</a:t>
            </a:r>
            <a:endParaRPr lang="en-US" sz="2000" dirty="0" smtClean="0"/>
          </a:p>
          <a:p>
            <a:pPr>
              <a:spcAft>
                <a:spcPts val="600"/>
              </a:spcAft>
              <a:buNone/>
            </a:pPr>
            <a:r>
              <a:rPr lang="en-US" sz="2000" dirty="0" smtClean="0"/>
              <a:t>				Adjustment – </a:t>
            </a:r>
            <a:r>
              <a:rPr lang="en-US" sz="2000" dirty="0" smtClean="0"/>
              <a:t>6.39</a:t>
            </a:r>
            <a:r>
              <a:rPr lang="en-US" sz="2000" dirty="0" smtClean="0"/>
              <a:t>mm</a:t>
            </a:r>
            <a:endParaRPr lang="en-US" sz="2000" dirty="0" smtClean="0"/>
          </a:p>
          <a:p>
            <a:pPr>
              <a:spcAft>
                <a:spcPts val="600"/>
              </a:spcAft>
              <a:buNone/>
            </a:pP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/>
              <a:pPr/>
              <a:t>25 August,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Julian Austin - TE-VSC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7" name="Picture 6" descr="Bellows + RF Fing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656" y="4077072"/>
            <a:ext cx="2160240" cy="2533452"/>
          </a:xfrm>
          <a:prstGeom prst="rect">
            <a:avLst/>
          </a:prstGeom>
        </p:spPr>
      </p:pic>
      <p:pic>
        <p:nvPicPr>
          <p:cNvPr id="8" name="Picture 7" descr="Bellows Installe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0032" y="4437112"/>
            <a:ext cx="3384639" cy="1847364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9" name="TextBox 8"/>
          <p:cNvSpPr txBox="1"/>
          <p:nvPr/>
        </p:nvSpPr>
        <p:spPr>
          <a:xfrm>
            <a:off x="3563888" y="4941168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Edge-Welded Bellows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89965"/>
            <a:ext cx="7560840" cy="584775"/>
          </a:xfrm>
        </p:spPr>
        <p:txBody>
          <a:bodyPr/>
          <a:lstStyle/>
          <a:p>
            <a:r>
              <a:rPr lang="en-GB" sz="3200" dirty="0" smtClean="0"/>
              <a:t>CMS + ATLAS TAS Design Study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836712"/>
            <a:ext cx="8229600" cy="5688632"/>
          </a:xfrm>
          <a:ln>
            <a:solidFill>
              <a:schemeClr val="bg2">
                <a:lumMod val="90000"/>
              </a:schemeClr>
            </a:solidFill>
          </a:ln>
        </p:spPr>
        <p:txBody>
          <a:bodyPr/>
          <a:lstStyle/>
          <a:p>
            <a:pPr algn="ctr">
              <a:spcAft>
                <a:spcPts val="1200"/>
              </a:spcAft>
              <a:buNone/>
            </a:pPr>
            <a:r>
              <a:rPr lang="en-US" dirty="0" smtClean="0"/>
              <a:t>Current Bellows Axial Length</a:t>
            </a:r>
          </a:p>
          <a:p>
            <a:pPr>
              <a:spcAft>
                <a:spcPts val="600"/>
              </a:spcAft>
            </a:pPr>
            <a:r>
              <a:rPr lang="en-US" sz="2000" dirty="0" smtClean="0"/>
              <a:t>Affects lateral offset</a:t>
            </a:r>
          </a:p>
          <a:p>
            <a:pPr>
              <a:spcAft>
                <a:spcPts val="600"/>
              </a:spcAft>
            </a:pPr>
            <a:r>
              <a:rPr lang="en-US" sz="2000" dirty="0" smtClean="0"/>
              <a:t>Current installed lengths of bellows with new BPM layout are (105mm nominal):</a:t>
            </a:r>
          </a:p>
          <a:p>
            <a:pPr>
              <a:buNone/>
            </a:pPr>
            <a:r>
              <a:rPr lang="en-US" sz="2000" dirty="0" smtClean="0"/>
              <a:t>		ATLAS: 	Left – 	94mm</a:t>
            </a:r>
          </a:p>
          <a:p>
            <a:pPr>
              <a:buNone/>
            </a:pPr>
            <a:r>
              <a:rPr lang="en-US" sz="2000" dirty="0" smtClean="0"/>
              <a:t>				Right – 115mm </a:t>
            </a:r>
          </a:p>
          <a:p>
            <a:pPr>
              <a:buNone/>
            </a:pPr>
            <a:r>
              <a:rPr lang="en-US" sz="2000" dirty="0" smtClean="0"/>
              <a:t>		CMS:		Left – 	106mm</a:t>
            </a:r>
          </a:p>
          <a:p>
            <a:pPr>
              <a:buNone/>
            </a:pPr>
            <a:r>
              <a:rPr lang="en-US" sz="2000" dirty="0" smtClean="0"/>
              <a:t>				Right – 102mm</a:t>
            </a:r>
            <a:endParaRPr lang="en-US" sz="2800" dirty="0" smtClean="0"/>
          </a:p>
          <a:p>
            <a:pPr>
              <a:spcAft>
                <a:spcPts val="600"/>
              </a:spcAft>
              <a:buNone/>
            </a:pPr>
            <a:endParaRPr lang="en-US" sz="2000" dirty="0" smtClean="0"/>
          </a:p>
          <a:p>
            <a:pPr marL="342000">
              <a:spcAft>
                <a:spcPts val="600"/>
              </a:spcAft>
              <a:buFont typeface="Wingdings" pitchFamily="2" charset="2"/>
              <a:buChar char="v"/>
            </a:pPr>
            <a:r>
              <a:rPr lang="en-US" sz="2000" dirty="0" smtClean="0"/>
              <a:t>Bake-out will impose an additional compression of 9mm</a:t>
            </a:r>
          </a:p>
          <a:p>
            <a:pPr>
              <a:buNone/>
            </a:pPr>
            <a:endParaRPr lang="en-US" sz="24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/>
              <a:pPr/>
              <a:t>25 August,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Julian Austin - TE-VSC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89965"/>
            <a:ext cx="7560840" cy="584775"/>
          </a:xfrm>
        </p:spPr>
        <p:txBody>
          <a:bodyPr/>
          <a:lstStyle/>
          <a:p>
            <a:r>
              <a:rPr lang="en-GB" sz="3200" dirty="0" smtClean="0"/>
              <a:t>CMS + ATLAS TAS Design Study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836712"/>
            <a:ext cx="8229600" cy="5688632"/>
          </a:xfrm>
        </p:spPr>
        <p:txBody>
          <a:bodyPr>
            <a:normAutofit/>
          </a:bodyPr>
          <a:lstStyle/>
          <a:p>
            <a:pPr algn="ctr">
              <a:spcAft>
                <a:spcPts val="1200"/>
              </a:spcAft>
              <a:buNone/>
            </a:pPr>
            <a:r>
              <a:rPr lang="en-US" dirty="0" smtClean="0"/>
              <a:t>Bellows Performance</a:t>
            </a:r>
          </a:p>
          <a:p>
            <a:pPr>
              <a:spcAft>
                <a:spcPts val="600"/>
              </a:spcAft>
            </a:pPr>
            <a:r>
              <a:rPr lang="en-US" sz="2000" dirty="0" smtClean="0"/>
              <a:t>Following data from bellows supplier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/>
              <a:pPr/>
              <a:t>25 August, 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Julian Austin - TE-VSC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89965"/>
            <a:ext cx="7560840" cy="584775"/>
          </a:xfrm>
        </p:spPr>
        <p:txBody>
          <a:bodyPr/>
          <a:lstStyle/>
          <a:p>
            <a:r>
              <a:rPr lang="en-GB" sz="3200" dirty="0" smtClean="0"/>
              <a:t>CMS + ATLAS TAS Design Study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/>
              <a:pPr/>
              <a:t>25 August,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Julian Austin - TE-VSC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8" name="Picture 7" descr="MEWASA 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67744" y="1340768"/>
            <a:ext cx="3096344" cy="110199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292080" y="1340768"/>
            <a:ext cx="252028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" name="Content Placeholder 6" descr="Bellows Latera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67744" y="2060848"/>
            <a:ext cx="5552381" cy="4057143"/>
          </a:xfrm>
          <a:prstGeom prst="rect">
            <a:avLst/>
          </a:prstGeom>
        </p:spPr>
      </p:pic>
      <p:pic>
        <p:nvPicPr>
          <p:cNvPr id="11" name="Picture 10" descr="MEWASA 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67744" y="980728"/>
            <a:ext cx="3096344" cy="110199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292080" y="980728"/>
            <a:ext cx="252028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89965"/>
            <a:ext cx="7560840" cy="584775"/>
          </a:xfrm>
        </p:spPr>
        <p:txBody>
          <a:bodyPr/>
          <a:lstStyle/>
          <a:p>
            <a:r>
              <a:rPr lang="en-GB" sz="3200" dirty="0" smtClean="0"/>
              <a:t>CMS + ATLAS TAS Design Study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836712"/>
            <a:ext cx="8229600" cy="5688632"/>
          </a:xfrm>
        </p:spPr>
        <p:txBody>
          <a:bodyPr>
            <a:normAutofit/>
          </a:bodyPr>
          <a:lstStyle/>
          <a:p>
            <a:pPr algn="ctr">
              <a:spcAft>
                <a:spcPts val="1200"/>
              </a:spcAft>
              <a:buNone/>
            </a:pPr>
            <a:r>
              <a:rPr lang="en-US" dirty="0" smtClean="0"/>
              <a:t>Bellows Performance</a:t>
            </a:r>
          </a:p>
          <a:p>
            <a:pPr>
              <a:spcAft>
                <a:spcPts val="600"/>
              </a:spcAft>
            </a:pPr>
            <a:r>
              <a:rPr lang="en-US" sz="2000" dirty="0" smtClean="0"/>
              <a:t>Following data from bellows supplier</a:t>
            </a:r>
          </a:p>
          <a:p>
            <a:pPr>
              <a:spcAft>
                <a:spcPts val="600"/>
              </a:spcAft>
            </a:pPr>
            <a:r>
              <a:rPr lang="en-US" sz="2000" dirty="0" smtClean="0"/>
              <a:t>Maximum Lateral Offset:</a:t>
            </a:r>
          </a:p>
          <a:p>
            <a:pPr>
              <a:spcAft>
                <a:spcPts val="600"/>
              </a:spcAft>
            </a:pP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	ATLAS: 	Left – 	7.6mm 	(94mm)</a:t>
            </a:r>
          </a:p>
          <a:p>
            <a:pPr>
              <a:buNone/>
            </a:pPr>
            <a:r>
              <a:rPr lang="en-US" sz="2000" dirty="0" smtClean="0"/>
              <a:t>				Right – 9.9mm 	(115mm) </a:t>
            </a:r>
          </a:p>
          <a:p>
            <a:pPr>
              <a:buNone/>
            </a:pPr>
            <a:r>
              <a:rPr lang="en-US" sz="2000" dirty="0" smtClean="0"/>
              <a:t>		CMS:		Left –	9.9mm 	(106mm)</a:t>
            </a:r>
          </a:p>
          <a:p>
            <a:pPr>
              <a:spcAft>
                <a:spcPts val="600"/>
              </a:spcAft>
              <a:buNone/>
            </a:pPr>
            <a:r>
              <a:rPr lang="en-US" sz="2000" dirty="0" smtClean="0"/>
              <a:t>				Right – 9.6mm 	(102mm)</a:t>
            </a:r>
          </a:p>
          <a:p>
            <a:pPr>
              <a:spcAft>
                <a:spcPts val="600"/>
              </a:spcAft>
              <a:buNone/>
            </a:pPr>
            <a:endParaRPr lang="en-US" sz="2000" dirty="0" smtClean="0"/>
          </a:p>
          <a:p>
            <a:r>
              <a:rPr lang="en-US" sz="2000" dirty="0" smtClean="0"/>
              <a:t>So each bellows is sufficient in normal conditions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…However, RF Finger inside bellows is more critical.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/>
              <a:pPr/>
              <a:t>25 August, 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Julian Austin - TE-VSC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17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827584" y="2420888"/>
          <a:ext cx="8208907" cy="268224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172701"/>
                <a:gridCol w="1172701"/>
                <a:gridCol w="1172701"/>
                <a:gridCol w="1172701"/>
                <a:gridCol w="1213849"/>
                <a:gridCol w="1131553"/>
                <a:gridCol w="1172701"/>
              </a:tblGrid>
              <a:tr h="629467">
                <a:tc>
                  <a:txBody>
                    <a:bodyPr/>
                    <a:lstStyle/>
                    <a:p>
                      <a:pPr algn="ctr"/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Bellows</a:t>
                      </a:r>
                      <a:r>
                        <a:rPr lang="en-US" sz="1000" b="1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(mm)</a:t>
                      </a:r>
                      <a:endParaRPr lang="en-US" sz="1600" b="1" kern="120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A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Nominal Length</a:t>
                      </a:r>
                    </a:p>
                    <a:p>
                      <a:pPr algn="ctr"/>
                      <a:r>
                        <a:rPr lang="en-US" sz="1000" b="1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(mm)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A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Installed Length</a:t>
                      </a:r>
                    </a:p>
                    <a:p>
                      <a:pPr algn="ctr"/>
                      <a:r>
                        <a:rPr lang="en-US" sz="1000" b="1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(mm)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A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Bake-out</a:t>
                      </a:r>
                      <a:r>
                        <a:rPr lang="en-US" sz="1600" b="1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Minimum Length</a:t>
                      </a:r>
                    </a:p>
                    <a:p>
                      <a:pPr marL="0" algn="ctr" defTabSz="914400" rtl="0" eaLnBrk="1" latinLnBrk="0" hangingPunct="1"/>
                      <a:r>
                        <a:rPr lang="en-US" sz="1000" b="1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(mm)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A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Worst Case </a:t>
                      </a:r>
                      <a:r>
                        <a:rPr lang="en-US" sz="1600" b="1" kern="1200" spc="-1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Adjustment</a:t>
                      </a:r>
                    </a:p>
                    <a:p>
                      <a:pPr algn="ctr"/>
                      <a:r>
                        <a:rPr lang="en-US" sz="1000" b="1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(mm)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A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Max Lat. Offset</a:t>
                      </a:r>
                    </a:p>
                    <a:p>
                      <a:pPr algn="ctr"/>
                      <a:r>
                        <a:rPr lang="en-US" sz="1000" b="1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(mm)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A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i="0" u="none" strike="noStrike" kern="1200" dirty="0">
                          <a:solidFill>
                            <a:schemeClr val="dk1"/>
                          </a:solidFill>
                          <a:latin typeface="Arial"/>
                          <a:cs typeface="Arial"/>
                        </a:rPr>
                        <a:t>Max Lat. Offset at Bake-out </a:t>
                      </a:r>
                      <a:r>
                        <a:rPr lang="en-US" sz="1600" b="1" i="0" u="none" strike="noStrike" kern="1200" dirty="0" smtClean="0">
                          <a:solidFill>
                            <a:schemeClr val="dk1"/>
                          </a:solidFill>
                          <a:latin typeface="Arial"/>
                          <a:cs typeface="Arial"/>
                        </a:rPr>
                        <a:t>Length</a:t>
                      </a:r>
                    </a:p>
                    <a:p>
                      <a:pPr marL="0" algn="ct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(mm)</a:t>
                      </a:r>
                      <a:endParaRPr lang="en-US" sz="1000" b="1" kern="1200" dirty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AB"/>
                    </a:solidFill>
                  </a:tcPr>
                </a:tc>
              </a:tr>
              <a:tr h="364691"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ATLAS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85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6.27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7.6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kern="120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5.0</a:t>
                      </a:r>
                      <a:endParaRPr lang="en-US" sz="1800" b="0" i="0" u="none" strike="noStrike">
                        <a:latin typeface="Arial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9"/>
                    </a:solidFill>
                  </a:tcPr>
                </a:tc>
              </a:tr>
              <a:tr h="364691"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ATLAS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115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6.27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9.9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rPr>
                        <a:t>9.9</a:t>
                      </a:r>
                      <a:endParaRPr lang="en-US" sz="1800" b="0" i="0" u="none" strike="noStrike">
                        <a:latin typeface="Arial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9"/>
                    </a:solidFill>
                  </a:tcPr>
                </a:tc>
              </a:tr>
              <a:tr h="364691"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CMS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54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6.39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9.9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rPr>
                        <a:t>7.6</a:t>
                      </a:r>
                      <a:endParaRPr lang="en-US" sz="1800" b="0" i="0" u="none" strike="noStrike">
                        <a:latin typeface="Arial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9"/>
                    </a:solidFill>
                  </a:tcPr>
                </a:tc>
              </a:tr>
              <a:tr h="364691"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CMS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56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6.39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9.6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kern="1200" dirty="0">
                          <a:solidFill>
                            <a:schemeClr val="dk1"/>
                          </a:solidFill>
                          <a:latin typeface="Arial"/>
                          <a:cs typeface="Arial"/>
                        </a:rPr>
                        <a:t>7.6</a:t>
                      </a:r>
                      <a:endParaRPr lang="en-US" sz="1800" b="0" i="0" u="none" strike="noStrike" dirty="0">
                        <a:latin typeface="Arial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89965"/>
            <a:ext cx="7560840" cy="584775"/>
          </a:xfrm>
        </p:spPr>
        <p:txBody>
          <a:bodyPr/>
          <a:lstStyle/>
          <a:p>
            <a:r>
              <a:rPr lang="en-GB" sz="3200" dirty="0" smtClean="0"/>
              <a:t>CMS + ATLAS TAS Design Study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RF Finger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2000" dirty="0" smtClean="0"/>
              <a:t>Installed with 3mm of initial offset</a:t>
            </a:r>
          </a:p>
          <a:p>
            <a:pPr>
              <a:spcAft>
                <a:spcPts val="600"/>
              </a:spcAft>
            </a:pPr>
            <a:r>
              <a:rPr lang="en-US" sz="2000" dirty="0" smtClean="0"/>
              <a:t>Allows 3mm offset before some contact is lost</a:t>
            </a:r>
          </a:p>
          <a:p>
            <a:pPr>
              <a:spcAft>
                <a:spcPts val="600"/>
              </a:spcAft>
            </a:pPr>
            <a:r>
              <a:rPr lang="en-US" sz="2000" dirty="0" smtClean="0"/>
              <a:t>Tension spring will improve this figure but hard to quantify</a:t>
            </a:r>
          </a:p>
          <a:p>
            <a:pPr>
              <a:spcAft>
                <a:spcPts val="600"/>
              </a:spcAft>
            </a:pPr>
            <a:r>
              <a:rPr lang="en-US" sz="2000" dirty="0" err="1" smtClean="0"/>
              <a:t>Behaviour</a:t>
            </a:r>
            <a:r>
              <a:rPr lang="en-US" sz="2000" dirty="0" smtClean="0"/>
              <a:t> strongly affected by Bellows’ axial length</a:t>
            </a:r>
          </a:p>
          <a:p>
            <a:pPr algn="ctr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/>
              <a:pPr/>
              <a:t>25 August,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Julian Austin - TE-VSC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259632" y="5805264"/>
            <a:ext cx="24482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One RF Finger</a:t>
            </a:r>
            <a:endParaRPr lang="en-US" sz="1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9" name="Picture 8" descr="Bellows + RF Fing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80112" y="3212976"/>
            <a:ext cx="2664296" cy="3124590"/>
          </a:xfrm>
          <a:prstGeom prst="rect">
            <a:avLst/>
          </a:prstGeom>
        </p:spPr>
      </p:pic>
      <p:pic>
        <p:nvPicPr>
          <p:cNvPr id="11" name="Picture 10" descr="RF Finge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31640" y="3933056"/>
            <a:ext cx="3683472" cy="18862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89965"/>
            <a:ext cx="7560840" cy="584775"/>
          </a:xfrm>
        </p:spPr>
        <p:txBody>
          <a:bodyPr/>
          <a:lstStyle/>
          <a:p>
            <a:r>
              <a:rPr lang="en-GB" sz="3200" dirty="0" smtClean="0"/>
              <a:t>CMS + ATLAS TAS Design Study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836712"/>
            <a:ext cx="8229600" cy="5688632"/>
          </a:xfrm>
        </p:spPr>
        <p:txBody>
          <a:bodyPr>
            <a:normAutofit/>
          </a:bodyPr>
          <a:lstStyle/>
          <a:p>
            <a:pPr algn="ctr">
              <a:spcAft>
                <a:spcPts val="1200"/>
              </a:spcAft>
              <a:buNone/>
            </a:pPr>
            <a:r>
              <a:rPr lang="en-US" dirty="0" smtClean="0"/>
              <a:t>RF Finger During Re-alignment </a:t>
            </a:r>
          </a:p>
          <a:p>
            <a:pPr>
              <a:spcAft>
                <a:spcPts val="600"/>
              </a:spcAft>
            </a:pPr>
            <a:r>
              <a:rPr lang="en-US" sz="2000" dirty="0" smtClean="0"/>
              <a:t>At nominal length, RF Finger can sustain 10mm offset with no plastic deformation</a:t>
            </a:r>
          </a:p>
          <a:p>
            <a:pPr>
              <a:spcAft>
                <a:spcPts val="600"/>
              </a:spcAft>
            </a:pPr>
            <a:r>
              <a:rPr lang="en-US" sz="2000" dirty="0" smtClean="0"/>
              <a:t>In most compressed bellows, RF Finger can sustain 7.9mm movement before plastic deformation occurs</a:t>
            </a:r>
          </a:p>
          <a:p>
            <a:pPr>
              <a:spcAft>
                <a:spcPts val="600"/>
              </a:spcAft>
              <a:buNone/>
            </a:pPr>
            <a:endParaRPr lang="en-US" sz="2000" dirty="0" smtClean="0"/>
          </a:p>
          <a:p>
            <a:pPr algn="ctr">
              <a:buNone/>
            </a:pPr>
            <a:endParaRPr lang="en-US" sz="2000" dirty="0" smtClean="0"/>
          </a:p>
          <a:p>
            <a:pPr algn="ctr">
              <a:spcAft>
                <a:spcPts val="1200"/>
              </a:spcAft>
              <a:buNone/>
            </a:pPr>
            <a:endParaRPr lang="en-US" sz="2000" dirty="0" smtClean="0"/>
          </a:p>
          <a:p>
            <a:endParaRPr lang="en-US" sz="24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/>
              <a:pPr/>
              <a:t>25 August,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Julian Austin - TE-VSC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148064" y="5949280"/>
            <a:ext cx="24482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Source: Alexandre Lacroix</a:t>
            </a:r>
            <a:endParaRPr lang="en-US" sz="1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0" name="RF_Finger Video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99592" y="3140968"/>
            <a:ext cx="4443375" cy="2808312"/>
          </a:xfrm>
          <a:prstGeom prst="rect">
            <a:avLst/>
          </a:prstGeom>
        </p:spPr>
      </p:pic>
      <p:pic>
        <p:nvPicPr>
          <p:cNvPr id="1026" name="Picture 2" descr="C:\Users\jaustin\AppData\Local\Microsoft\Windows\Temporary Internet Files\Content.Outlook\H0OBFUUQ\LHC RF Finger dplct 7 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3140968"/>
            <a:ext cx="3750457" cy="2808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89965"/>
            <a:ext cx="7560840" cy="584775"/>
          </a:xfrm>
        </p:spPr>
        <p:txBody>
          <a:bodyPr/>
          <a:lstStyle/>
          <a:p>
            <a:r>
              <a:rPr lang="en-GB" sz="3200" dirty="0" smtClean="0"/>
              <a:t>CMS + ATLAS TAS Design Study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836712"/>
            <a:ext cx="8229600" cy="5760640"/>
          </a:xfrm>
        </p:spPr>
        <p:txBody>
          <a:bodyPr>
            <a:normAutofit/>
          </a:bodyPr>
          <a:lstStyle/>
          <a:p>
            <a:pPr algn="ctr">
              <a:spcAft>
                <a:spcPts val="1200"/>
              </a:spcAft>
              <a:buNone/>
            </a:pPr>
            <a:r>
              <a:rPr lang="en-GB" dirty="0" smtClean="0"/>
              <a:t>What Causes Offset?</a:t>
            </a:r>
          </a:p>
          <a:p>
            <a:pPr algn="ctr">
              <a:spcAft>
                <a:spcPts val="1200"/>
              </a:spcAft>
              <a:buNone/>
            </a:pPr>
            <a:endParaRPr lang="en-GB" dirty="0" smtClean="0"/>
          </a:p>
          <a:p>
            <a:pPr>
              <a:spcAft>
                <a:spcPts val="900"/>
              </a:spcAft>
            </a:pPr>
            <a:r>
              <a:rPr lang="en-US" sz="2000" dirty="0" smtClean="0"/>
              <a:t>Movements occur from following situations: </a:t>
            </a:r>
          </a:p>
          <a:p>
            <a:pPr marL="914400" lvl="1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Installation Offset</a:t>
            </a:r>
          </a:p>
          <a:p>
            <a:pPr marL="914400" lvl="1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TAS Stability </a:t>
            </a:r>
          </a:p>
          <a:p>
            <a:pPr marL="914400" lvl="1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Survey Accuracy </a:t>
            </a:r>
          </a:p>
          <a:p>
            <a:pPr marL="914400" lvl="1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Human Error</a:t>
            </a:r>
          </a:p>
          <a:p>
            <a:pPr marL="914400" lvl="1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TAS Shielding Load (ATLAS only)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None/>
            </a:pPr>
            <a:endParaRPr lang="en-US" dirty="0" smtClean="0"/>
          </a:p>
          <a:p>
            <a:pPr>
              <a:buNone/>
            </a:pPr>
            <a:endParaRPr lang="en-US" sz="2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/>
              <a:pPr/>
              <a:t>25 August,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Julian Austin - TE-VSC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89965"/>
            <a:ext cx="7560840" cy="584775"/>
          </a:xfrm>
        </p:spPr>
        <p:txBody>
          <a:bodyPr/>
          <a:lstStyle/>
          <a:p>
            <a:r>
              <a:rPr lang="en-GB" sz="3200" dirty="0" smtClean="0"/>
              <a:t>CMS + ATLAS TAS Design Study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836712"/>
            <a:ext cx="8122096" cy="5400600"/>
          </a:xfrm>
        </p:spPr>
        <p:txBody>
          <a:bodyPr>
            <a:normAutofit/>
          </a:bodyPr>
          <a:lstStyle/>
          <a:p>
            <a:pPr algn="ctr">
              <a:spcAft>
                <a:spcPts val="1200"/>
              </a:spcAft>
              <a:buNone/>
            </a:pPr>
            <a:r>
              <a:rPr lang="en-US" dirty="0" smtClean="0"/>
              <a:t>Other Considerations</a:t>
            </a:r>
          </a:p>
          <a:p>
            <a:pPr>
              <a:spcAft>
                <a:spcPts val="600"/>
              </a:spcAft>
            </a:pPr>
            <a:r>
              <a:rPr lang="en-US" sz="2000" dirty="0" smtClean="0"/>
              <a:t>Tension spring susceptible to falling out</a:t>
            </a:r>
          </a:p>
          <a:p>
            <a:pPr>
              <a:spcAft>
                <a:spcPts val="600"/>
              </a:spcAft>
            </a:pPr>
            <a:r>
              <a:rPr lang="en-US" sz="2000" dirty="0" smtClean="0"/>
              <a:t>Re-alignment should ideally be done before bake-out occurs</a:t>
            </a:r>
          </a:p>
          <a:p>
            <a:pPr>
              <a:spcAft>
                <a:spcPts val="600"/>
              </a:spcAft>
            </a:pPr>
            <a:r>
              <a:rPr lang="en-US" sz="2000" dirty="0" smtClean="0"/>
              <a:t>VAX length unlikely to change with new design (according to Giuseppe Bregliozzi)</a:t>
            </a:r>
          </a:p>
          <a:p>
            <a:pPr>
              <a:spcAft>
                <a:spcPts val="600"/>
              </a:spcAft>
            </a:pPr>
            <a:r>
              <a:rPr lang="en-US" sz="2000" dirty="0" smtClean="0"/>
              <a:t>BPM only component that can affect bellows’ length</a:t>
            </a:r>
          </a:p>
          <a:p>
            <a:pPr algn="ctr">
              <a:spcAft>
                <a:spcPts val="1200"/>
              </a:spcAft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/>
              <a:pPr/>
              <a:t>25 August,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Julian Austin - TE-VSC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9" name="Picture 8" descr="Danger Zon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99792" y="3573016"/>
            <a:ext cx="4402816" cy="28803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89965"/>
            <a:ext cx="7560840" cy="584775"/>
          </a:xfrm>
        </p:spPr>
        <p:txBody>
          <a:bodyPr/>
          <a:lstStyle/>
          <a:p>
            <a:r>
              <a:rPr lang="en-GB" sz="3200" dirty="0" smtClean="0"/>
              <a:t>CMS + ATLAS TAS Design Study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Future</a:t>
            </a:r>
          </a:p>
          <a:p>
            <a:r>
              <a:rPr lang="en-US" sz="2000" dirty="0" smtClean="0"/>
              <a:t>What angle of deflection does spring escape?</a:t>
            </a:r>
          </a:p>
          <a:p>
            <a:r>
              <a:rPr lang="en-US" sz="2000" dirty="0" smtClean="0"/>
              <a:t>Larger bellows length would decrease RF Finger angle</a:t>
            </a:r>
          </a:p>
          <a:p>
            <a:r>
              <a:rPr lang="en-US" sz="2000" dirty="0" smtClean="0"/>
              <a:t>New RF Finger design?</a:t>
            </a:r>
          </a:p>
          <a:p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/>
              <a:pPr/>
              <a:t>25 August,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Julian Austin - TE-VSC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971600" y="6237312"/>
            <a:ext cx="54726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*Photography from Survey Department, CDD Drawings and Vacuum Group</a:t>
            </a:r>
            <a:endParaRPr lang="en-US" sz="1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35088" y="5805264"/>
            <a:ext cx="820891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With thanks to: </a:t>
            </a:r>
            <a:r>
              <a:rPr lang="en-US" sz="11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Mark Gallilee, Dirk Mergelkuhl, Antje Behrens, Ray Veness, Alexandre Lacroix, Sebastien Evrard, Erik Kos, Eric Page, Cedric Garion, Francois Butin, Patrick Lepeule, Martin Gastal</a:t>
            </a:r>
            <a:endParaRPr lang="en-US" sz="11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9" name="Picture 8" descr="New Design RF Fing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27784" y="2564904"/>
            <a:ext cx="3672408" cy="318340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300192" y="2564904"/>
            <a:ext cx="1944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Source: Alexandre Lacroix &amp; Cedric Garion</a:t>
            </a:r>
            <a:endParaRPr lang="en-US" sz="1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89965"/>
            <a:ext cx="7560840" cy="584775"/>
          </a:xfrm>
        </p:spPr>
        <p:txBody>
          <a:bodyPr/>
          <a:lstStyle/>
          <a:p>
            <a:r>
              <a:rPr lang="en-GB" sz="3200" dirty="0" smtClean="0"/>
              <a:t>CMS + ATLAS TAS Design Study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Installation</a:t>
            </a:r>
          </a:p>
          <a:p>
            <a:pPr marL="514350" indent="-514350">
              <a:spcBef>
                <a:spcPts val="1200"/>
              </a:spcBef>
            </a:pPr>
            <a:r>
              <a:rPr lang="en-US" sz="2000" dirty="0" smtClean="0"/>
              <a:t>Can have installation offsets of up to 2mm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/>
              <a:pPr/>
              <a:t>25 August,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Julian Austin - TE-VSC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9" name="Picture 8" descr="P1050044croppe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3860" y="2204864"/>
            <a:ext cx="4449069" cy="3528392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0" name="Picture 9" descr="P1050058croppe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53771" y="2204863"/>
            <a:ext cx="4090230" cy="3548759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1" name="TextBox 10"/>
          <p:cNvSpPr txBox="1"/>
          <p:nvPr/>
        </p:nvSpPr>
        <p:spPr>
          <a:xfrm>
            <a:off x="827584" y="5661248"/>
            <a:ext cx="24482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Source: Patrick Lepeule </a:t>
            </a:r>
            <a:endParaRPr lang="en-US" sz="1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89965"/>
            <a:ext cx="7560840" cy="584775"/>
          </a:xfrm>
        </p:spPr>
        <p:txBody>
          <a:bodyPr/>
          <a:lstStyle/>
          <a:p>
            <a:r>
              <a:rPr lang="en-GB" sz="3200" dirty="0" smtClean="0"/>
              <a:t>CMS + ATLAS TAS Design Study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836712"/>
            <a:ext cx="8229600" cy="5760640"/>
          </a:xfrm>
        </p:spPr>
        <p:txBody>
          <a:bodyPr>
            <a:normAutofit/>
          </a:bodyPr>
          <a:lstStyle/>
          <a:p>
            <a:pPr algn="ctr">
              <a:spcAft>
                <a:spcPts val="1200"/>
              </a:spcAft>
              <a:buNone/>
            </a:pPr>
            <a:r>
              <a:rPr lang="en-GB" dirty="0" smtClean="0"/>
              <a:t>What Causes Offset?</a:t>
            </a:r>
          </a:p>
          <a:p>
            <a:pPr algn="ctr">
              <a:spcAft>
                <a:spcPts val="1200"/>
              </a:spcAft>
              <a:buNone/>
            </a:pPr>
            <a:endParaRPr lang="en-GB" dirty="0" smtClean="0"/>
          </a:p>
          <a:p>
            <a:pPr>
              <a:spcAft>
                <a:spcPts val="900"/>
              </a:spcAft>
            </a:pPr>
            <a:r>
              <a:rPr lang="en-US" sz="2000" dirty="0" smtClean="0"/>
              <a:t>Movements occur from following situations: </a:t>
            </a:r>
          </a:p>
          <a:p>
            <a:pPr marL="914400" lvl="1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Installation Offset			</a:t>
            </a:r>
          </a:p>
          <a:p>
            <a:pPr marL="914400" lvl="1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TAS Stability </a:t>
            </a:r>
          </a:p>
          <a:p>
            <a:pPr marL="914400" lvl="1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Survey Accuracy </a:t>
            </a:r>
          </a:p>
          <a:p>
            <a:pPr marL="914400" lvl="1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Human Error</a:t>
            </a:r>
          </a:p>
          <a:p>
            <a:pPr marL="914400" lvl="1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TAS Shielding Load (ATLAS only)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None/>
            </a:pPr>
            <a:endParaRPr lang="en-US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/>
              <a:pPr/>
              <a:t>25 August,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Julian Austin - TE-VSC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4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6300192" y="2636912"/>
          <a:ext cx="141548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548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2mm</a:t>
                      </a:r>
                      <a:endParaRPr lang="en-US" sz="18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AB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sz="1800" b="1" kern="1200" dirty="0" smtClean="0">
                        <a:solidFill>
                          <a:srgbClr val="FF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AB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sz="1800" b="1" kern="1200" dirty="0" smtClean="0">
                        <a:solidFill>
                          <a:srgbClr val="FF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AB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sz="1800" b="1" kern="1200" dirty="0" smtClean="0">
                        <a:solidFill>
                          <a:srgbClr val="FF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AB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AB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icture 50" descr="CMS Tige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2924944"/>
            <a:ext cx="3883597" cy="3088162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89965"/>
            <a:ext cx="7560840" cy="584775"/>
          </a:xfrm>
        </p:spPr>
        <p:txBody>
          <a:bodyPr/>
          <a:lstStyle/>
          <a:p>
            <a:r>
              <a:rPr lang="en-GB" sz="3200" dirty="0" smtClean="0"/>
              <a:t>CMS + ATLAS TAS Design Study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  <a:buNone/>
            </a:pPr>
            <a:r>
              <a:rPr lang="en-US" dirty="0" smtClean="0"/>
              <a:t>2. TAS Stability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2000" dirty="0" smtClean="0"/>
              <a:t>Survey measurements every 6 months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000" dirty="0" smtClean="0"/>
              <a:t>Normally less than 0.5mm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000" dirty="0" smtClean="0"/>
              <a:t>Worst case 1mm</a:t>
            </a:r>
          </a:p>
          <a:p>
            <a:pPr>
              <a:buNone/>
            </a:pPr>
            <a:endParaRPr lang="en-US" sz="2000" dirty="0" smtClean="0"/>
          </a:p>
          <a:p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/>
              <a:pPr/>
              <a:t>25 August,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Julian Austin - TE-VSC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051720" y="5949280"/>
            <a:ext cx="15121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CMS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300192" y="5949280"/>
            <a:ext cx="1152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ATLAS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115616" y="2780928"/>
            <a:ext cx="15841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EDMS: 1020699</a:t>
            </a:r>
            <a:endParaRPr lang="en-US" sz="1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292080" y="2780928"/>
            <a:ext cx="15841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EDMS: 1056593</a:t>
            </a:r>
            <a:endParaRPr lang="en-US" sz="1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3" name="Oval 42"/>
          <p:cNvSpPr/>
          <p:nvPr/>
        </p:nvSpPr>
        <p:spPr>
          <a:xfrm>
            <a:off x="6660232" y="4293096"/>
            <a:ext cx="72008" cy="7200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/>
          <p:cNvSpPr/>
          <p:nvPr/>
        </p:nvSpPr>
        <p:spPr>
          <a:xfrm>
            <a:off x="7380312" y="4293096"/>
            <a:ext cx="72008" cy="7200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>
            <a:off x="6012160" y="4149080"/>
            <a:ext cx="576064" cy="257369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US" sz="12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Tige</a:t>
            </a:r>
            <a:r>
              <a:rPr lang="en-US" sz="1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6</a:t>
            </a:r>
            <a:endParaRPr lang="en-US" sz="12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7524328" y="4149080"/>
            <a:ext cx="576064" cy="257369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US" sz="12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Tige</a:t>
            </a:r>
            <a:r>
              <a:rPr lang="en-US" sz="1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5</a:t>
            </a:r>
            <a:endParaRPr lang="en-US" sz="12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907704" y="4509120"/>
            <a:ext cx="576064" cy="257369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US" sz="12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Tige</a:t>
            </a:r>
            <a:r>
              <a:rPr lang="en-US" sz="1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6</a:t>
            </a:r>
            <a:endParaRPr lang="en-US" sz="12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Oval 52"/>
          <p:cNvSpPr/>
          <p:nvPr/>
        </p:nvSpPr>
        <p:spPr>
          <a:xfrm>
            <a:off x="2627784" y="4653136"/>
            <a:ext cx="72008" cy="7200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/>
          <p:cNvSpPr/>
          <p:nvPr/>
        </p:nvSpPr>
        <p:spPr>
          <a:xfrm>
            <a:off x="3203848" y="4653136"/>
            <a:ext cx="72008" cy="7200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/>
          <p:cNvSpPr/>
          <p:nvPr/>
        </p:nvSpPr>
        <p:spPr>
          <a:xfrm>
            <a:off x="3419872" y="3501008"/>
            <a:ext cx="72008" cy="7200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/>
          <p:cNvSpPr/>
          <p:nvPr/>
        </p:nvSpPr>
        <p:spPr>
          <a:xfrm>
            <a:off x="2555776" y="3501008"/>
            <a:ext cx="72008" cy="7200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/>
          <p:cNvSpPr txBox="1"/>
          <p:nvPr/>
        </p:nvSpPr>
        <p:spPr>
          <a:xfrm>
            <a:off x="3491880" y="4509120"/>
            <a:ext cx="576064" cy="257369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US" sz="12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Tige</a:t>
            </a:r>
            <a:r>
              <a:rPr lang="en-US" sz="1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5</a:t>
            </a:r>
            <a:endParaRPr lang="en-US" sz="12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907704" y="3429000"/>
            <a:ext cx="576064" cy="257369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US" sz="12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Tige</a:t>
            </a:r>
            <a:r>
              <a:rPr lang="en-US" sz="1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8</a:t>
            </a:r>
            <a:endParaRPr lang="en-US" sz="12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3563888" y="3429000"/>
            <a:ext cx="576064" cy="257369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US" sz="12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Tige</a:t>
            </a:r>
            <a:r>
              <a:rPr lang="en-US" sz="1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7</a:t>
            </a:r>
            <a:endParaRPr lang="en-US" sz="12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2924944"/>
            <a:ext cx="3136105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61" name="Oval 60"/>
          <p:cNvSpPr/>
          <p:nvPr/>
        </p:nvSpPr>
        <p:spPr>
          <a:xfrm>
            <a:off x="6732240" y="4797152"/>
            <a:ext cx="72008" cy="7200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/>
          <p:nvPr/>
        </p:nvSpPr>
        <p:spPr>
          <a:xfrm>
            <a:off x="7452320" y="4797152"/>
            <a:ext cx="72008" cy="7200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/>
          <p:nvPr/>
        </p:nvSpPr>
        <p:spPr>
          <a:xfrm>
            <a:off x="6804248" y="3356992"/>
            <a:ext cx="72008" cy="7200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/>
          <p:cNvSpPr/>
          <p:nvPr/>
        </p:nvSpPr>
        <p:spPr>
          <a:xfrm>
            <a:off x="7452320" y="3356992"/>
            <a:ext cx="72008" cy="7200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extBox 64"/>
          <p:cNvSpPr txBox="1"/>
          <p:nvPr/>
        </p:nvSpPr>
        <p:spPr>
          <a:xfrm>
            <a:off x="6084168" y="4653136"/>
            <a:ext cx="576064" cy="257369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US" sz="12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Tige</a:t>
            </a:r>
            <a:r>
              <a:rPr lang="en-US" sz="1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6</a:t>
            </a:r>
            <a:endParaRPr lang="en-US" sz="12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7596336" y="4653136"/>
            <a:ext cx="576064" cy="257369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US" sz="12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Tige</a:t>
            </a:r>
            <a:r>
              <a:rPr lang="en-US" sz="1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5</a:t>
            </a:r>
            <a:endParaRPr lang="en-US" sz="12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6156176" y="3284984"/>
            <a:ext cx="576064" cy="257369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US" sz="12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Tige</a:t>
            </a:r>
            <a:r>
              <a:rPr lang="en-US" sz="1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8</a:t>
            </a:r>
            <a:endParaRPr lang="en-US" sz="12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7596336" y="3284984"/>
            <a:ext cx="576064" cy="257369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US" sz="12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Tige</a:t>
            </a:r>
            <a:r>
              <a:rPr lang="en-US" sz="1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7</a:t>
            </a:r>
            <a:endParaRPr lang="en-US" sz="12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89965"/>
            <a:ext cx="7560840" cy="584775"/>
          </a:xfrm>
        </p:spPr>
        <p:txBody>
          <a:bodyPr/>
          <a:lstStyle/>
          <a:p>
            <a:r>
              <a:rPr lang="en-GB" sz="3200" dirty="0" smtClean="0"/>
              <a:t>CMS + ATLAS TAS Design Study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836712"/>
            <a:ext cx="8229600" cy="5760640"/>
          </a:xfrm>
        </p:spPr>
        <p:txBody>
          <a:bodyPr>
            <a:normAutofit/>
          </a:bodyPr>
          <a:lstStyle/>
          <a:p>
            <a:pPr algn="ctr">
              <a:spcAft>
                <a:spcPts val="1200"/>
              </a:spcAft>
              <a:buNone/>
            </a:pPr>
            <a:r>
              <a:rPr lang="en-GB" dirty="0" smtClean="0"/>
              <a:t>What Causes Offset?</a:t>
            </a:r>
          </a:p>
          <a:p>
            <a:pPr algn="ctr">
              <a:spcAft>
                <a:spcPts val="1200"/>
              </a:spcAft>
              <a:buNone/>
            </a:pPr>
            <a:endParaRPr lang="en-GB" dirty="0" smtClean="0"/>
          </a:p>
          <a:p>
            <a:pPr>
              <a:spcAft>
                <a:spcPts val="900"/>
              </a:spcAft>
            </a:pPr>
            <a:r>
              <a:rPr lang="en-US" sz="2000" dirty="0" smtClean="0"/>
              <a:t>Movements occur from following situations: </a:t>
            </a:r>
          </a:p>
          <a:p>
            <a:pPr marL="914400" lvl="1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Installation Offset			</a:t>
            </a:r>
          </a:p>
          <a:p>
            <a:pPr marL="914400" lvl="1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TAS Stability </a:t>
            </a:r>
          </a:p>
          <a:p>
            <a:pPr marL="914400" lvl="1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Survey Accuracy </a:t>
            </a:r>
          </a:p>
          <a:p>
            <a:pPr marL="914400" lvl="1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Human Error</a:t>
            </a:r>
          </a:p>
          <a:p>
            <a:pPr marL="914400" lvl="1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TAS Shielding Load (ATLAS only)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None/>
            </a:pPr>
            <a:endParaRPr lang="en-US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/>
              <a:pPr/>
              <a:t>25 August,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Julian Austin - TE-VSC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6300192" y="2636912"/>
          <a:ext cx="141548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548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2mm</a:t>
                      </a:r>
                      <a:endParaRPr lang="en-US" sz="18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AB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1mm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AB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sz="1800" b="1" kern="1200" dirty="0" smtClean="0">
                        <a:solidFill>
                          <a:srgbClr val="FF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AB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sz="1800" b="1" kern="1200" dirty="0" smtClean="0">
                        <a:solidFill>
                          <a:srgbClr val="FF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AB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AB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89965"/>
            <a:ext cx="7560840" cy="584775"/>
          </a:xfrm>
        </p:spPr>
        <p:txBody>
          <a:bodyPr/>
          <a:lstStyle/>
          <a:p>
            <a:r>
              <a:rPr lang="en-GB" sz="3200" dirty="0" smtClean="0"/>
              <a:t>CMS + ATLAS TAS Design Study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/>
              <a:pPr/>
              <a:t>25 August,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Julian Austin - TE-VSC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3. Survey Accuracy</a:t>
            </a:r>
          </a:p>
          <a:p>
            <a:pPr>
              <a:spcBef>
                <a:spcPts val="1200"/>
              </a:spcBef>
            </a:pPr>
            <a:r>
              <a:rPr lang="en-US" sz="2000" dirty="0" smtClean="0"/>
              <a:t>At 2 Sigma, best accuracy: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1475656" y="2132856"/>
            <a:ext cx="2880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CMS – 1.2mm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5364088" y="2132856"/>
            <a:ext cx="2880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ATLAS – 1mm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1043608" y="5445224"/>
            <a:ext cx="15841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EDMS: 1058386</a:t>
            </a:r>
            <a:endParaRPr lang="en-US" sz="1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860032" y="5445224"/>
            <a:ext cx="15841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EDMS: 1020699</a:t>
            </a:r>
            <a:endParaRPr lang="en-US" sz="1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636912"/>
            <a:ext cx="3840000" cy="28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2636912"/>
            <a:ext cx="3841272" cy="28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89965"/>
            <a:ext cx="7560840" cy="584775"/>
          </a:xfrm>
        </p:spPr>
        <p:txBody>
          <a:bodyPr/>
          <a:lstStyle/>
          <a:p>
            <a:r>
              <a:rPr lang="en-GB" sz="3200" dirty="0" smtClean="0"/>
              <a:t>CMS + ATLAS TAS Design Study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836712"/>
            <a:ext cx="8229600" cy="5760640"/>
          </a:xfrm>
        </p:spPr>
        <p:txBody>
          <a:bodyPr>
            <a:normAutofit/>
          </a:bodyPr>
          <a:lstStyle/>
          <a:p>
            <a:pPr algn="ctr">
              <a:spcAft>
                <a:spcPts val="1200"/>
              </a:spcAft>
              <a:buNone/>
            </a:pPr>
            <a:r>
              <a:rPr lang="en-GB" dirty="0" smtClean="0"/>
              <a:t>What Causes Offset?</a:t>
            </a:r>
          </a:p>
          <a:p>
            <a:pPr algn="ctr">
              <a:spcAft>
                <a:spcPts val="1200"/>
              </a:spcAft>
              <a:buNone/>
            </a:pPr>
            <a:endParaRPr lang="en-GB" dirty="0" smtClean="0"/>
          </a:p>
          <a:p>
            <a:pPr>
              <a:spcAft>
                <a:spcPts val="900"/>
              </a:spcAft>
            </a:pPr>
            <a:r>
              <a:rPr lang="en-US" sz="2000" dirty="0" smtClean="0"/>
              <a:t>Movements occur from following situations: </a:t>
            </a:r>
          </a:p>
          <a:p>
            <a:pPr marL="914400" lvl="1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Installation Offset			</a:t>
            </a:r>
          </a:p>
          <a:p>
            <a:pPr marL="914400" lvl="1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TAS Stability </a:t>
            </a:r>
          </a:p>
          <a:p>
            <a:pPr marL="914400" lvl="1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Survey Accuracy </a:t>
            </a:r>
          </a:p>
          <a:p>
            <a:pPr marL="914400" lvl="1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Human Error</a:t>
            </a:r>
          </a:p>
          <a:p>
            <a:pPr marL="914400" lvl="1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TAS Shielding Load (ATLAS only)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None/>
            </a:pPr>
            <a:endParaRPr lang="en-US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/>
              <a:pPr/>
              <a:t>25 August,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Julian Austin - TE-VSC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6300192" y="2636912"/>
          <a:ext cx="141548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548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2mm</a:t>
                      </a:r>
                      <a:endParaRPr lang="en-US" sz="18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AB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1mm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AB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1.0/1.2mm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AB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sz="1800" b="1" kern="1200" dirty="0" smtClean="0">
                        <a:solidFill>
                          <a:srgbClr val="FF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AB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AB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89965"/>
            <a:ext cx="7560840" cy="584775"/>
          </a:xfrm>
        </p:spPr>
        <p:txBody>
          <a:bodyPr/>
          <a:lstStyle/>
          <a:p>
            <a:r>
              <a:rPr lang="en-GB" sz="3200" dirty="0" smtClean="0"/>
              <a:t>CMS + ATLAS TAS Design Study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wrap="square"/>
          <a:lstStyle/>
          <a:p>
            <a:pPr>
              <a:buNone/>
            </a:pPr>
            <a:r>
              <a:rPr lang="en-US" dirty="0" smtClean="0"/>
              <a:t>4. Human Error</a:t>
            </a:r>
          </a:p>
          <a:p>
            <a:pPr>
              <a:lnSpc>
                <a:spcPct val="150000"/>
              </a:lnSpc>
            </a:pPr>
            <a:r>
              <a:rPr lang="en-US" sz="2000" dirty="0" smtClean="0"/>
              <a:t>Turns in stages, each stage = 0.2mm TAS movement</a:t>
            </a:r>
          </a:p>
          <a:p>
            <a:r>
              <a:rPr lang="en-US" sz="2000" dirty="0" smtClean="0"/>
              <a:t>3 wrong turns + lever effect = worst case of 0.78mm offset on bellows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/>
              <a:pPr/>
              <a:t>25 August,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Julian Austin - TE-VSC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8" name="Picture 7" descr="\\cern.ch\dfs\Users\d\depaoli\Desktop\IMG_217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267744" y="2708920"/>
            <a:ext cx="4860032" cy="364502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1043608" y="2852936"/>
            <a:ext cx="5112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-vsc-tes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te-vsc-test</Template>
  <TotalTime>10741</TotalTime>
  <Words>849</Words>
  <Application>Microsoft Office PowerPoint</Application>
  <PresentationFormat>On-screen Show (4:3)</PresentationFormat>
  <Paragraphs>305</Paragraphs>
  <Slides>21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te-vsc-test</vt:lpstr>
      <vt:lpstr>CMS + ATLAS TAS Design Study</vt:lpstr>
      <vt:lpstr>CMS + ATLAS TAS Design Study</vt:lpstr>
      <vt:lpstr>CMS + ATLAS TAS Design Study</vt:lpstr>
      <vt:lpstr>CMS + ATLAS TAS Design Study</vt:lpstr>
      <vt:lpstr>CMS + ATLAS TAS Design Study</vt:lpstr>
      <vt:lpstr>CMS + ATLAS TAS Design Study</vt:lpstr>
      <vt:lpstr>CMS + ATLAS TAS Design Study</vt:lpstr>
      <vt:lpstr>CMS + ATLAS TAS Design Study</vt:lpstr>
      <vt:lpstr>CMS + ATLAS TAS Design Study</vt:lpstr>
      <vt:lpstr>CMS + ATLAS TAS Design Study</vt:lpstr>
      <vt:lpstr>CMS + ATLAS TAS Design Study</vt:lpstr>
      <vt:lpstr>CMS + ATLAS TAS Design Study</vt:lpstr>
      <vt:lpstr>CMS + ATLAS TAS Design Study</vt:lpstr>
      <vt:lpstr>CMS + ATLAS TAS Design Study</vt:lpstr>
      <vt:lpstr>CMS + ATLAS TAS Design Study</vt:lpstr>
      <vt:lpstr>CMS + ATLAS TAS Design Study</vt:lpstr>
      <vt:lpstr>CMS + ATLAS TAS Design Study</vt:lpstr>
      <vt:lpstr>CMS + ATLAS TAS Design Study</vt:lpstr>
      <vt:lpstr>CMS + ATLAS TAS Design Study</vt:lpstr>
      <vt:lpstr>CMS + ATLAS TAS Design Study</vt:lpstr>
      <vt:lpstr>CMS + ATLAS TAS Design Study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sjuvet</dc:creator>
  <cp:lastModifiedBy>Julian Austin</cp:lastModifiedBy>
  <cp:revision>182</cp:revision>
  <dcterms:created xsi:type="dcterms:W3CDTF">2011-06-15T12:28:07Z</dcterms:created>
  <dcterms:modified xsi:type="dcterms:W3CDTF">2011-08-25T14:40:54Z</dcterms:modified>
</cp:coreProperties>
</file>