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13"/>
  </p:notesMasterIdLst>
  <p:sldIdLst>
    <p:sldId id="256" r:id="rId2"/>
    <p:sldId id="257" r:id="rId3"/>
    <p:sldId id="258" r:id="rId4"/>
    <p:sldId id="260" r:id="rId5"/>
    <p:sldId id="259" r:id="rId6"/>
    <p:sldId id="261" r:id="rId7"/>
    <p:sldId id="266" r:id="rId8"/>
    <p:sldId id="268" r:id="rId9"/>
    <p:sldId id="270" r:id="rId10"/>
    <p:sldId id="269" r:id="rId11"/>
    <p:sldId id="265" r:id="rId12"/>
  </p:sldIdLst>
  <p:sldSz cx="12192000" cy="6858000"/>
  <p:notesSz cx="6858000" cy="9144000"/>
  <p:defaultTextStyle>
    <a:defPPr>
      <a:defRPr lang="nl-NL"/>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2D5ABB26-0587-4C30-8999-92F81FD0307C}" styleName="No Style, No Grid">
    <a:wholeTbl>
      <a:tcTxStyle>
        <a:fontRef idx="minor">
          <a:prstClr val="black"/>
        </a:fontRef>
        <a:schemeClr val="dk1"/>
      </a:tcTxStyle>
      <a:tcStyle>
        <a:tcBdr>
          <a:left>
            <a:ln w="12700">
              <a:noFill/>
            </a:ln>
          </a:left>
          <a:right>
            <a:ln w="12700">
              <a:noFill/>
            </a:ln>
          </a:right>
          <a:top>
            <a:ln w="12700">
              <a:noFill/>
            </a:ln>
          </a:top>
          <a:bottom>
            <a:ln w="12700">
              <a:noFill/>
            </a:ln>
          </a:bottom>
          <a:insideH>
            <a:ln w="12700">
              <a:noFill/>
            </a:ln>
          </a:insideH>
          <a:insideV>
            <a:ln w="12700">
              <a:noFill/>
            </a:ln>
          </a:insideV>
        </a:tcBdr>
        <a:fill>
          <a:solidFill>
            <a:schemeClr val="lt1"/>
          </a:solidFill>
        </a:fill>
      </a:tcStyle>
    </a:wholeTbl>
    <a:band1H>
      <a:tcStyle>
        <a:tcBdr/>
        <a:fill>
          <a:solidFill>
            <a:schemeClr val="lt1"/>
          </a:solidFill>
        </a:fill>
      </a:tcStyle>
    </a:band1H>
    <a:band2H>
      <a:tcStyle>
        <a:tcBdr/>
      </a:tcStyle>
    </a:band2H>
    <a:band1V>
      <a:tcStyle>
        <a:tcBdr/>
        <a:fill>
          <a:solidFill>
            <a:schemeClr val="lt1"/>
          </a:solidFill>
        </a:fill>
      </a:tcStyle>
    </a:band1V>
    <a:band2V>
      <a:tcStyle>
        <a:tcBdr/>
        <a:fill>
          <a:solidFill>
            <a:schemeClr val="lt1"/>
          </a:solidFill>
        </a:fill>
      </a:tcStyle>
    </a:band2V>
    <a:lastCol>
      <a:tcTxStyle b="on">
        <a:fontRef idx="minor">
          <a:prstClr val="black"/>
        </a:fontRef>
        <a:schemeClr val="dk1"/>
      </a:tcTxStyle>
      <a:tcStyle>
        <a:tcBdr/>
        <a:fill>
          <a:solidFill>
            <a:schemeClr val="lt1"/>
          </a:solidFill>
        </a:fill>
      </a:tcStyle>
    </a:lastCol>
    <a:firstCol>
      <a:tcTxStyle b="on">
        <a:fontRef idx="minor">
          <a:prstClr val="black"/>
        </a:fontRef>
        <a:schemeClr val="dk1"/>
      </a:tcTxStyle>
      <a:tcStyle>
        <a:tcBdr/>
        <a:fill>
          <a:solidFill>
            <a:schemeClr val="lt1"/>
          </a:solidFill>
        </a:fill>
      </a:tcStyle>
    </a:firstCol>
    <a:lastRow>
      <a:tcTxStyle b="on">
        <a:fontRef idx="minor">
          <a:prstClr val="black"/>
        </a:fontRef>
        <a:schemeClr val="dk1"/>
      </a:tcTxStyle>
      <a:tcStyle>
        <a:tcBdr>
          <a:top>
            <a:ln w="12700">
              <a:noFill/>
            </a:ln>
          </a:top>
        </a:tcBdr>
        <a:fill>
          <a:solidFill>
            <a:schemeClr val="lt1"/>
          </a:solidFill>
        </a:fill>
      </a:tcStyle>
    </a:lastRow>
    <a:seCell>
      <a:tcStyle>
        <a:tcBdr/>
      </a:tcStyle>
    </a:seCell>
    <a:swCell>
      <a:tcStyle>
        <a:tcBdr/>
      </a:tcStyle>
    </a:swCell>
    <a:firstRow>
      <a:tcTxStyle b="on">
        <a:fontRef idx="minor">
          <a:prstClr val="black"/>
        </a:fontRef>
        <a:schemeClr val="dk1"/>
      </a:tcTxStyle>
      <a:tcStyle>
        <a:tcBdr>
          <a:bottom>
            <a:ln w="12700">
              <a:noFill/>
            </a:ln>
          </a:bottom>
        </a:tcBdr>
        <a:fill>
          <a:solidFill>
            <a:schemeClr val="lt1"/>
          </a:solidFill>
        </a:fill>
      </a:tcStyle>
    </a:firstRow>
    <a:neCell>
      <a:tcStyle>
        <a:tcBdr/>
      </a:tcStyle>
    </a:neCell>
    <a:nwCell>
      <a:tcStyle>
        <a:tcBdr/>
      </a:tcStyle>
    </a:nwCell>
  </a:tblStyle>
  <a:tblStyle styleId="{7DF18680-E054-41AD-8BC1-D1AEF772440D}" styleName="Medium Style 2 - Accent 5">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fill>
          <a:solidFill>
            <a:schemeClr val="accent5">
              <a:tint val="40000"/>
            </a:schemeClr>
          </a:solidFill>
        </a:fill>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a:solidFill>
                <a:schemeClr val="lt1"/>
              </a:solidFill>
            </a:ln>
          </a:top>
        </a:tcBdr>
        <a:fill>
          <a:solidFill>
            <a:schemeClr val="accent5"/>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5"/>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27"/>
    <p:restoredTop sz="94628"/>
  </p:normalViewPr>
  <p:slideViewPr>
    <p:cSldViewPr snapToGrid="0" snapToObjects="1">
      <p:cViewPr varScale="1">
        <p:scale>
          <a:sx n="116" d="100"/>
          <a:sy n="116" d="100"/>
        </p:scale>
        <p:origin x="208" y="256"/>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jdelijke aanduiding voor koptekst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nl-NL"/>
          </a:p>
        </p:txBody>
      </p:sp>
      <p:sp>
        <p:nvSpPr>
          <p:cNvPr id="3" name="Tijdelijke aanduiding voor datum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1723BD50-DF1B-D14C-AFDA-9B3167AD3A48}" type="datetimeFigureOut">
              <a:rPr lang="nl-NL"/>
              <a:t>22-04-2024</a:t>
            </a:fld>
            <a:endParaRPr lang="nl-NL"/>
          </a:p>
        </p:txBody>
      </p:sp>
      <p:sp>
        <p:nvSpPr>
          <p:cNvPr id="4" name="Tijdelijke aanduiding voor dia-afbeelding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nl-NL"/>
          </a:p>
        </p:txBody>
      </p:sp>
      <p:sp>
        <p:nvSpPr>
          <p:cNvPr id="5" name="Tijdelijke aanduiding voor notities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nl-NL"/>
              <a:t>Klikken om de tekststijl van het model te bewerken</a:t>
            </a:r>
            <a:endParaRPr/>
          </a:p>
          <a:p>
            <a:pPr lvl="1">
              <a:defRPr/>
            </a:pPr>
            <a:r>
              <a:rPr lang="nl-NL"/>
              <a:t>Tweede niveau</a:t>
            </a:r>
            <a:endParaRPr/>
          </a:p>
          <a:p>
            <a:pPr lvl="2">
              <a:defRPr/>
            </a:pPr>
            <a:r>
              <a:rPr lang="nl-NL"/>
              <a:t>Derde niveau</a:t>
            </a:r>
            <a:endParaRPr/>
          </a:p>
          <a:p>
            <a:pPr lvl="3">
              <a:defRPr/>
            </a:pPr>
            <a:r>
              <a:rPr lang="nl-NL"/>
              <a:t>Vierde niveau</a:t>
            </a:r>
            <a:endParaRPr/>
          </a:p>
          <a:p>
            <a:pPr lvl="4">
              <a:defRPr/>
            </a:pPr>
            <a:r>
              <a:rPr lang="nl-NL"/>
              <a:t>Vijfde niveau</a:t>
            </a:r>
            <a:endParaRPr/>
          </a:p>
        </p:txBody>
      </p:sp>
      <p:sp>
        <p:nvSpPr>
          <p:cNvPr id="6" name="Tijdelijke aanduiding voor voettekst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nl-NL"/>
          </a:p>
        </p:txBody>
      </p:sp>
      <p:sp>
        <p:nvSpPr>
          <p:cNvPr id="7" name="Tijdelijke aanduiding voor dianumm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7E425721-C4BE-9640-9AC3-0C6434FE0F76}" type="slidenum">
              <a:rPr lang="nl-NL"/>
              <a:t>‹N°›</a:t>
            </a:fld>
            <a:endParaRPr lang="nl-NL"/>
          </a:p>
        </p:txBody>
      </p:sp>
    </p:spTree>
  </p:cSld>
  <p:clrMap bg1="lt1" tx1="dk1" bg2="lt2" tx2="dk2" accent1="accent1" accent2="accent2" accent3="accent3" accent4="accent4" accent5="accent5" accent6="accent6" hlink="hlink" folHlink="folHlink"/>
  <p:hf hdr="0" ftr="0" dt="0"/>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032D2DDE-99D1-29C6-26F7-55EB586EBE01}" type="slidenum">
              <a:rPr/>
              <a:t>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325021737" name="Slide Image Placeholder 1"/>
          <p:cNvSpPr>
            <a:spLocks noGrp="1" noRot="1" noChangeAspect="1"/>
          </p:cNvSpPr>
          <p:nvPr>
            <p:ph type="sldImg"/>
          </p:nvPr>
        </p:nvSpPr>
        <p:spPr bwMode="auto"/>
      </p:sp>
      <p:sp>
        <p:nvSpPr>
          <p:cNvPr id="1500213461" name="Notes Placeholder 2"/>
          <p:cNvSpPr>
            <a:spLocks noGrp="1"/>
          </p:cNvSpPr>
          <p:nvPr>
            <p:ph type="body" idx="1"/>
          </p:nvPr>
        </p:nvSpPr>
        <p:spPr bwMode="auto"/>
        <p:txBody>
          <a:bodyPr/>
          <a:lstStyle/>
          <a:p>
            <a:pPr>
              <a:defRPr/>
            </a:pPr>
            <a:endParaRPr/>
          </a:p>
        </p:txBody>
      </p:sp>
      <p:sp>
        <p:nvSpPr>
          <p:cNvPr id="1747372018" name="Slide Number Placeholder 3"/>
          <p:cNvSpPr>
            <a:spLocks noGrp="1"/>
          </p:cNvSpPr>
          <p:nvPr>
            <p:ph type="sldNum" sz="quarter" idx="10"/>
          </p:nvPr>
        </p:nvSpPr>
        <p:spPr bwMode="auto"/>
        <p:txBody>
          <a:bodyPr/>
          <a:lstStyle/>
          <a:p>
            <a:pPr>
              <a:defRPr/>
            </a:pPr>
            <a:fld id="{0A85DC34-8DCD-069F-0B70-602D6B036021}" type="slidenum">
              <a:rPr/>
              <a:t>1</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014E870A-3E3E-D0D1-22C6-BE71C2685914}" type="slidenum">
              <a:rPr/>
              <a:t>2</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108018374" name="Slide Image Placeholder 1"/>
          <p:cNvSpPr>
            <a:spLocks noGrp="1" noRot="1" noChangeAspect="1"/>
          </p:cNvSpPr>
          <p:nvPr>
            <p:ph type="sldImg"/>
          </p:nvPr>
        </p:nvSpPr>
        <p:spPr bwMode="auto"/>
      </p:sp>
      <p:sp>
        <p:nvSpPr>
          <p:cNvPr id="1331174768" name="Notes Placeholder 2"/>
          <p:cNvSpPr>
            <a:spLocks noGrp="1"/>
          </p:cNvSpPr>
          <p:nvPr>
            <p:ph type="body" idx="1"/>
          </p:nvPr>
        </p:nvSpPr>
        <p:spPr bwMode="auto"/>
        <p:txBody>
          <a:bodyPr/>
          <a:lstStyle/>
          <a:p>
            <a:pPr>
              <a:defRPr/>
            </a:pPr>
            <a:endParaRPr/>
          </a:p>
        </p:txBody>
      </p:sp>
      <p:sp>
        <p:nvSpPr>
          <p:cNvPr id="661499485" name="Slide Number Placeholder 3"/>
          <p:cNvSpPr>
            <a:spLocks noGrp="1"/>
          </p:cNvSpPr>
          <p:nvPr>
            <p:ph type="sldNum" sz="quarter" idx="10"/>
          </p:nvPr>
        </p:nvSpPr>
        <p:spPr bwMode="auto"/>
        <p:txBody>
          <a:bodyPr/>
          <a:lstStyle/>
          <a:p>
            <a:pPr>
              <a:defRPr/>
            </a:pPr>
            <a:fld id="{F1EC5DE9-B757-9901-A3D0-0EA86AE78423}" type="slidenum">
              <a:rPr/>
              <a:t>3</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2537F5B-4195-8EC4-8401-04B37FDDDC94}" type="slidenum">
              <a:rPr/>
              <a:t>4</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6F7CF73B-5C92-0680-0810-F63587659EE4}" type="slidenum">
              <a:rPr/>
              <a:t>5</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BD21370-1D39-CD9E-8E37-E6C9300D5EAA}" type="slidenum">
              <a:rPr/>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Cover Page">
    <p:spTree>
      <p:nvGrpSpPr>
        <p:cNvPr id="1" name=""/>
        <p:cNvGrpSpPr/>
        <p:nvPr/>
      </p:nvGrpSpPr>
      <p:grpSpPr bwMode="auto">
        <a:xfrm>
          <a:off x="0" y="0"/>
          <a:ext cx="0" cy="0"/>
          <a:chOff x="0" y="0"/>
          <a:chExt cx="0" cy="0"/>
        </a:xfrm>
      </p:grpSpPr>
      <p:pic>
        <p:nvPicPr>
          <p:cNvPr id="5" name="Afbeelding 4"/>
          <p:cNvPicPr>
            <a:picLocks noChangeAspect="1"/>
          </p:cNvPicPr>
          <p:nvPr userDrawn="1"/>
        </p:nvPicPr>
        <p:blipFill>
          <a:blip r:embed="rId2"/>
          <a:stretch/>
        </p:blipFill>
        <p:spPr bwMode="auto">
          <a:xfrm>
            <a:off x="0" y="0"/>
            <a:ext cx="12192000" cy="6858000"/>
          </a:xfrm>
          <a:prstGeom prst="rect">
            <a:avLst/>
          </a:prstGeom>
        </p:spPr>
      </p:pic>
      <p:sp>
        <p:nvSpPr>
          <p:cNvPr id="2" name="Titel 1"/>
          <p:cNvSpPr>
            <a:spLocks noGrp="1"/>
          </p:cNvSpPr>
          <p:nvPr>
            <p:ph type="ctrTitle" hasCustomPrompt="1"/>
          </p:nvPr>
        </p:nvSpPr>
        <p:spPr bwMode="auto">
          <a:xfrm>
            <a:off x="423013" y="1600200"/>
            <a:ext cx="9144000" cy="1006474"/>
          </a:xfrm>
          <a:prstGeom prst="rect">
            <a:avLst/>
          </a:prstGeom>
        </p:spPr>
        <p:txBody>
          <a:bodyPr anchor="b">
            <a:normAutofit/>
          </a:bodyPr>
          <a:lstStyle>
            <a:lvl1pPr algn="l">
              <a:defRPr sz="6500" b="0" i="0">
                <a:solidFill>
                  <a:schemeClr val="tx1">
                    <a:lumMod val="85000"/>
                    <a:lumOff val="15000"/>
                  </a:schemeClr>
                </a:solidFill>
                <a:latin typeface="Roboto Light"/>
                <a:ea typeface="Roboto Light"/>
              </a:defRPr>
            </a:lvl1pPr>
          </a:lstStyle>
          <a:p>
            <a:pPr>
              <a:defRPr/>
            </a:pPr>
            <a:r>
              <a:rPr lang="nl-NL"/>
              <a:t>Here goes the title</a:t>
            </a:r>
            <a:endParaRPr/>
          </a:p>
        </p:txBody>
      </p:sp>
      <p:sp>
        <p:nvSpPr>
          <p:cNvPr id="3" name="Ondertitel 2"/>
          <p:cNvSpPr>
            <a:spLocks noGrp="1"/>
          </p:cNvSpPr>
          <p:nvPr>
            <p:ph type="subTitle" idx="1" hasCustomPrompt="1"/>
          </p:nvPr>
        </p:nvSpPr>
        <p:spPr bwMode="auto">
          <a:xfrm>
            <a:off x="423013" y="2825750"/>
            <a:ext cx="9144000" cy="1655762"/>
          </a:xfrm>
          <a:prstGeom prst="rect">
            <a:avLst/>
          </a:prstGeom>
        </p:spPr>
        <p:txBody>
          <a:bodyPr>
            <a:normAutofit/>
          </a:bodyPr>
          <a:lstStyle>
            <a:lvl1pPr marL="0" indent="0" algn="l">
              <a:buNone/>
              <a:defRPr sz="3000" b="0" i="0">
                <a:solidFill>
                  <a:schemeClr val="tx1">
                    <a:lumMod val="85000"/>
                    <a:lumOff val="15000"/>
                  </a:schemeClr>
                </a:solidFill>
                <a:latin typeface="Roboto Light"/>
                <a:ea typeface="Roboto Ligh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nl-NL"/>
              <a:t>Here goes the subtitle</a:t>
            </a:r>
            <a:endParaRPr/>
          </a:p>
        </p:txBody>
      </p:sp>
      <p:sp>
        <p:nvSpPr>
          <p:cNvPr id="10" name="Ondertitel 2"/>
          <p:cNvSpPr txBox="1"/>
          <p:nvPr userDrawn="1"/>
        </p:nvSpPr>
        <p:spPr bwMode="auto">
          <a:xfrm>
            <a:off x="3178142" y="6229564"/>
            <a:ext cx="3471136" cy="628436"/>
          </a:xfrm>
          <a:prstGeom prst="rect">
            <a:avLst/>
          </a:prstGeom>
        </p:spPr>
        <p:txBody>
          <a:bodyPr vert="horz" lIns="91440" tIns="45720" rIns="91440" bIns="45720" rtlCol="0">
            <a:normAutofit/>
          </a:bodyPr>
          <a:lstStyle>
            <a:lvl1pPr marL="0" indent="0" algn="l" defTabSz="914400">
              <a:lnSpc>
                <a:spcPct val="90000"/>
              </a:lnSpc>
              <a:spcBef>
                <a:spcPts val="1000"/>
              </a:spcBef>
              <a:buFont typeface="Arial"/>
              <a:buNone/>
              <a:defRPr sz="3000" b="0" i="0">
                <a:solidFill>
                  <a:schemeClr val="bg1"/>
                </a:solidFill>
                <a:latin typeface="Roboto Light"/>
                <a:ea typeface="Roboto Light"/>
                <a:cs typeface="+mn-cs"/>
              </a:defRPr>
            </a:lvl1pPr>
            <a:lvl2pPr marL="457200" indent="0" algn="ctr" defTabSz="914400">
              <a:lnSpc>
                <a:spcPct val="90000"/>
              </a:lnSpc>
              <a:spcBef>
                <a:spcPts val="500"/>
              </a:spcBef>
              <a:buFont typeface="Arial"/>
              <a:buNone/>
              <a:defRPr sz="2000" b="0" i="0">
                <a:solidFill>
                  <a:schemeClr val="tx1"/>
                </a:solidFill>
                <a:latin typeface="Roboto Light"/>
                <a:ea typeface="+mn-ea"/>
                <a:cs typeface="+mn-cs"/>
              </a:defRPr>
            </a:lvl2pPr>
            <a:lvl3pPr marL="914400" indent="0" algn="ctr" defTabSz="914400">
              <a:lnSpc>
                <a:spcPct val="90000"/>
              </a:lnSpc>
              <a:spcBef>
                <a:spcPts val="500"/>
              </a:spcBef>
              <a:buFont typeface="Arial"/>
              <a:buNone/>
              <a:defRPr sz="1800" b="0" i="0">
                <a:solidFill>
                  <a:schemeClr val="tx1"/>
                </a:solidFill>
                <a:latin typeface="Roboto Light"/>
                <a:ea typeface="+mn-ea"/>
                <a:cs typeface="+mn-cs"/>
              </a:defRPr>
            </a:lvl3pPr>
            <a:lvl4pPr marL="1371600" indent="0" algn="ctr" defTabSz="914400">
              <a:lnSpc>
                <a:spcPct val="90000"/>
              </a:lnSpc>
              <a:spcBef>
                <a:spcPts val="500"/>
              </a:spcBef>
              <a:buFont typeface="Arial"/>
              <a:buNone/>
              <a:defRPr sz="1600" b="0" i="0">
                <a:solidFill>
                  <a:schemeClr val="tx1"/>
                </a:solidFill>
                <a:latin typeface="Roboto Light"/>
                <a:ea typeface="+mn-ea"/>
                <a:cs typeface="+mn-cs"/>
              </a:defRPr>
            </a:lvl4pPr>
            <a:lvl5pPr marL="1828800" indent="0" algn="ctr" defTabSz="914400">
              <a:lnSpc>
                <a:spcPct val="90000"/>
              </a:lnSpc>
              <a:spcBef>
                <a:spcPts val="500"/>
              </a:spcBef>
              <a:buFont typeface="Arial"/>
              <a:buNone/>
              <a:defRPr sz="1600" b="0" i="0">
                <a:solidFill>
                  <a:schemeClr val="tx1"/>
                </a:solidFill>
                <a:latin typeface="Roboto Light"/>
                <a:ea typeface="+mn-ea"/>
                <a:cs typeface="+mn-cs"/>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r>
              <a:rPr lang="nl-NL" sz="1300" b="0" i="0">
                <a:solidFill>
                  <a:schemeClr val="tx1">
                    <a:lumMod val="85000"/>
                    <a:lumOff val="15000"/>
                  </a:schemeClr>
                </a:solidFill>
                <a:latin typeface="Roboto Light"/>
                <a:ea typeface="Roboto Light"/>
              </a:rPr>
              <a:t>01 | 01 | 2023 by Name Surname</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ext Page">
    <p:spTree>
      <p:nvGrpSpPr>
        <p:cNvPr id="1" name=""/>
        <p:cNvGrpSpPr/>
        <p:nvPr/>
      </p:nvGrpSpPr>
      <p:grpSpPr bwMode="auto">
        <a:xfrm>
          <a:off x="0" y="0"/>
          <a:ext cx="0" cy="0"/>
          <a:chOff x="0" y="0"/>
          <a:chExt cx="0" cy="0"/>
        </a:xfrm>
      </p:grpSpPr>
      <p:pic>
        <p:nvPicPr>
          <p:cNvPr id="4" name="Afbeelding 3"/>
          <p:cNvPicPr>
            <a:picLocks noChangeAspect="1"/>
          </p:cNvPicPr>
          <p:nvPr userDrawn="1"/>
        </p:nvPicPr>
        <p:blipFill>
          <a:blip r:embed="rId2"/>
          <a:stretch/>
        </p:blipFill>
        <p:spPr bwMode="auto">
          <a:xfrm>
            <a:off x="0" y="0"/>
            <a:ext cx="12192000" cy="6858000"/>
          </a:xfrm>
          <a:prstGeom prst="rect">
            <a:avLst/>
          </a:prstGeom>
        </p:spPr>
      </p:pic>
      <p:sp>
        <p:nvSpPr>
          <p:cNvPr id="6" name="Tijdelijke aanduiding voor dianummer 5"/>
          <p:cNvSpPr>
            <a:spLocks noGrp="1"/>
          </p:cNvSpPr>
          <p:nvPr>
            <p:ph type="sldNum" sz="quarter" idx="12"/>
          </p:nvPr>
        </p:nvSpPr>
        <p:spPr bwMode="auto">
          <a:xfrm>
            <a:off x="9290222" y="6423497"/>
            <a:ext cx="2743200" cy="230832"/>
          </a:xfrm>
          <a:prstGeom prst="rect">
            <a:avLst/>
          </a:prstGeom>
        </p:spPr>
        <p:txBody>
          <a:bodyPr/>
          <a:lstStyle>
            <a:lvl1pPr>
              <a:defRPr sz="900"/>
            </a:lvl1pPr>
          </a:lstStyle>
          <a:p>
            <a:pPr>
              <a:defRPr/>
            </a:pPr>
            <a:fld id="{41814595-6856-9B4E-BECB-F9B7E4876AE1}" type="slidenum">
              <a:rPr lang="nl-NL"/>
              <a:t>‹N°›</a:t>
            </a:fld>
            <a:endParaRPr lang="nl-NL"/>
          </a:p>
        </p:txBody>
      </p:sp>
      <p:sp>
        <p:nvSpPr>
          <p:cNvPr id="3" name="Tijdelijke aanduiding voor inhoud 3"/>
          <p:cNvSpPr>
            <a:spLocks noGrp="1"/>
          </p:cNvSpPr>
          <p:nvPr>
            <p:ph sz="half" idx="15"/>
          </p:nvPr>
        </p:nvSpPr>
        <p:spPr bwMode="auto">
          <a:xfrm>
            <a:off x="668190" y="2342990"/>
            <a:ext cx="10883727" cy="3712674"/>
          </a:xfrm>
          <a:prstGeom prst="rect">
            <a:avLst/>
          </a:prstGeom>
        </p:spPr>
        <p:txBody>
          <a:bodyPr>
            <a:normAutofit/>
          </a:bodyPr>
          <a:lstStyle>
            <a:lvl1pPr marL="0" indent="0">
              <a:lnSpc>
                <a:spcPct val="130000"/>
              </a:lnSpc>
              <a:buNone/>
              <a:defRPr sz="1500" b="0" i="0" spc="0">
                <a:solidFill>
                  <a:schemeClr val="tx1">
                    <a:lumMod val="50000"/>
                    <a:lumOff val="50000"/>
                  </a:schemeClr>
                </a:solidFill>
                <a:latin typeface="Roboto Light"/>
                <a:ea typeface="Roboto Light"/>
              </a:defRPr>
            </a:lvl1pPr>
            <a:lvl2pPr>
              <a:defRPr sz="1500">
                <a:solidFill>
                  <a:schemeClr val="bg2">
                    <a:lumMod val="25000"/>
                  </a:schemeClr>
                </a:solidFill>
                <a:latin typeface="Roboto Light"/>
              </a:defRPr>
            </a:lvl2pPr>
            <a:lvl3pPr>
              <a:defRPr sz="1500">
                <a:solidFill>
                  <a:schemeClr val="bg2">
                    <a:lumMod val="25000"/>
                  </a:schemeClr>
                </a:solidFill>
                <a:latin typeface="Roboto Light"/>
              </a:defRPr>
            </a:lvl3pPr>
            <a:lvl4pPr>
              <a:defRPr sz="1500">
                <a:solidFill>
                  <a:schemeClr val="bg2">
                    <a:lumMod val="25000"/>
                  </a:schemeClr>
                </a:solidFill>
                <a:latin typeface="Roboto Light"/>
              </a:defRPr>
            </a:lvl4pPr>
            <a:lvl5pPr>
              <a:defRPr sz="1500">
                <a:solidFill>
                  <a:schemeClr val="bg2">
                    <a:lumMod val="25000"/>
                  </a:schemeClr>
                </a:solidFill>
                <a:latin typeface="Roboto Light"/>
              </a:defRPr>
            </a:lvl5pPr>
          </a:lstStyle>
          <a:p>
            <a:pPr lvl="0">
              <a:defRPr/>
            </a:pPr>
            <a:r>
              <a:rPr lang="nl-NL"/>
              <a:t>Klikken om de tekststijl van het model te bewerken</a:t>
            </a:r>
            <a:endParaRPr/>
          </a:p>
        </p:txBody>
      </p:sp>
      <p:sp>
        <p:nvSpPr>
          <p:cNvPr id="5" name="Titel 1"/>
          <p:cNvSpPr>
            <a:spLocks noGrp="1"/>
          </p:cNvSpPr>
          <p:nvPr>
            <p:ph type="title" hasCustomPrompt="1"/>
          </p:nvPr>
        </p:nvSpPr>
        <p:spPr bwMode="auto">
          <a:xfrm>
            <a:off x="668190" y="1007816"/>
            <a:ext cx="10883727" cy="603887"/>
          </a:xfrm>
          <a:prstGeom prst="rect">
            <a:avLst/>
          </a:prstGeom>
        </p:spPr>
        <p:txBody>
          <a:bodyPr>
            <a:normAutofit/>
          </a:bodyPr>
          <a:lstStyle>
            <a:lvl1pPr>
              <a:defRPr sz="3500" b="0" i="0">
                <a:solidFill>
                  <a:schemeClr val="tx1">
                    <a:lumMod val="85000"/>
                    <a:lumOff val="15000"/>
                  </a:schemeClr>
                </a:solidFill>
                <a:latin typeface="Roboto Light"/>
                <a:ea typeface="Roboto Light"/>
              </a:defRPr>
            </a:lvl1pPr>
          </a:lstStyle>
          <a:p>
            <a:pPr>
              <a:defRPr/>
            </a:pPr>
            <a:r>
              <a:rPr lang="nl-NL"/>
              <a:t>Here goes a headline</a:t>
            </a:r>
            <a:endParaRPr/>
          </a:p>
        </p:txBody>
      </p:sp>
      <p:sp>
        <p:nvSpPr>
          <p:cNvPr id="7" name="Text Placeholder 4"/>
          <p:cNvSpPr>
            <a:spLocks noGrp="1"/>
          </p:cNvSpPr>
          <p:nvPr>
            <p:ph type="body" sz="quarter" idx="14" hasCustomPrompt="1"/>
          </p:nvPr>
        </p:nvSpPr>
        <p:spPr bwMode="auto">
          <a:xfrm>
            <a:off x="668193" y="1717482"/>
            <a:ext cx="10883728" cy="364765"/>
          </a:xfrm>
          <a:prstGeom prst="rect">
            <a:avLst/>
          </a:prstGeom>
        </p:spPr>
        <p:txBody>
          <a:bodyPr>
            <a:normAutofit/>
          </a:bodyPr>
          <a:lstStyle>
            <a:lvl1pPr marL="0" indent="0">
              <a:buNone/>
              <a:defRPr sz="2000" b="0" i="0">
                <a:solidFill>
                  <a:schemeClr val="tx1">
                    <a:lumMod val="85000"/>
                    <a:lumOff val="15000"/>
                  </a:schemeClr>
                </a:solidFill>
                <a:latin typeface="Roboto Light"/>
                <a:ea typeface="Roboto Light"/>
              </a:defRPr>
            </a:lvl1pPr>
          </a:lstStyle>
          <a:p>
            <a:pPr>
              <a:defRPr/>
            </a:pPr>
            <a:r>
              <a:rPr lang="nl-NL"/>
              <a:t>Here goes a sub-headline</a:t>
            </a:r>
            <a:endParaRPr/>
          </a:p>
        </p:txBody>
      </p:sp>
      <p:sp>
        <p:nvSpPr>
          <p:cNvPr id="8" name="Tekstvak 13"/>
          <p:cNvSpPr txBox="1"/>
          <p:nvPr userDrawn="1"/>
        </p:nvSpPr>
        <p:spPr bwMode="auto">
          <a:xfrm>
            <a:off x="282422" y="6441230"/>
            <a:ext cx="6098058" cy="230832"/>
          </a:xfrm>
          <a:prstGeom prst="rect">
            <a:avLst/>
          </a:prstGeom>
          <a:noFill/>
        </p:spPr>
        <p:txBody>
          <a:bodyPr wrap="square">
            <a:spAutoFit/>
          </a:bodyPr>
          <a:lstStyle/>
          <a:p>
            <a:pPr>
              <a:defRPr/>
            </a:pPr>
            <a:r>
              <a:rPr lang="nl-NL" sz="900" b="0" i="0" dirty="0">
                <a:solidFill>
                  <a:schemeClr val="tx1">
                    <a:lumMod val="85000"/>
                    <a:lumOff val="15000"/>
                  </a:schemeClr>
                </a:solidFill>
                <a:latin typeface="Helvetica Light"/>
              </a:rPr>
              <a:t>EVERSE WP3 </a:t>
            </a:r>
            <a:r>
              <a:rPr lang="nl-NL" sz="900" b="0" i="0" dirty="0">
                <a:solidFill>
                  <a:srgbClr val="CCAB30"/>
                </a:solidFill>
                <a:latin typeface="Helvetica Light"/>
              </a:rPr>
              <a:t>|</a:t>
            </a:r>
            <a:r>
              <a:rPr lang="nl-NL" sz="900" b="0" i="0" dirty="0">
                <a:solidFill>
                  <a:schemeClr val="tx1">
                    <a:lumMod val="85000"/>
                    <a:lumOff val="15000"/>
                  </a:schemeClr>
                </a:solidFill>
                <a:latin typeface="Helvetica Light"/>
              </a:rPr>
              <a:t> Thomas Vuillaume</a:t>
            </a:r>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Text + Image Page">
    <p:spTree>
      <p:nvGrpSpPr>
        <p:cNvPr id="1" name=""/>
        <p:cNvGrpSpPr/>
        <p:nvPr/>
      </p:nvGrpSpPr>
      <p:grpSpPr bwMode="auto">
        <a:xfrm>
          <a:off x="0" y="0"/>
          <a:ext cx="0" cy="0"/>
          <a:chOff x="0" y="0"/>
          <a:chExt cx="0" cy="0"/>
        </a:xfrm>
      </p:grpSpPr>
      <p:pic>
        <p:nvPicPr>
          <p:cNvPr id="3" name="Afbeelding 2"/>
          <p:cNvPicPr>
            <a:picLocks noChangeAspect="1"/>
          </p:cNvPicPr>
          <p:nvPr userDrawn="1"/>
        </p:nvPicPr>
        <p:blipFill>
          <a:blip r:embed="rId2"/>
          <a:stretch/>
        </p:blipFill>
        <p:spPr bwMode="auto">
          <a:xfrm>
            <a:off x="0" y="0"/>
            <a:ext cx="12192000" cy="6858000"/>
          </a:xfrm>
          <a:prstGeom prst="rect">
            <a:avLst/>
          </a:prstGeom>
        </p:spPr>
      </p:pic>
      <p:sp>
        <p:nvSpPr>
          <p:cNvPr id="6" name="Tijdelijke aanduiding voor dianummer 5"/>
          <p:cNvSpPr>
            <a:spLocks noGrp="1"/>
          </p:cNvSpPr>
          <p:nvPr>
            <p:ph type="sldNum" sz="quarter" idx="12"/>
          </p:nvPr>
        </p:nvSpPr>
        <p:spPr bwMode="auto">
          <a:xfrm>
            <a:off x="9290222" y="6423497"/>
            <a:ext cx="2743200" cy="230832"/>
          </a:xfrm>
          <a:prstGeom prst="rect">
            <a:avLst/>
          </a:prstGeom>
        </p:spPr>
        <p:txBody>
          <a:bodyPr/>
          <a:lstStyle>
            <a:lvl1pPr>
              <a:defRPr sz="900"/>
            </a:lvl1pPr>
          </a:lstStyle>
          <a:p>
            <a:pPr>
              <a:defRPr/>
            </a:pPr>
            <a:fld id="{41814595-6856-9B4E-BECB-F9B7E4876AE1}" type="slidenum">
              <a:rPr lang="nl-NL"/>
              <a:t>‹N°›</a:t>
            </a:fld>
            <a:endParaRPr lang="nl-NL"/>
          </a:p>
        </p:txBody>
      </p:sp>
      <p:sp>
        <p:nvSpPr>
          <p:cNvPr id="2" name="Tijdelijke aanduiding voor inhoud 3"/>
          <p:cNvSpPr>
            <a:spLocks noGrp="1"/>
          </p:cNvSpPr>
          <p:nvPr>
            <p:ph sz="half" idx="15"/>
          </p:nvPr>
        </p:nvSpPr>
        <p:spPr bwMode="auto">
          <a:xfrm>
            <a:off x="668192" y="2343020"/>
            <a:ext cx="5712288" cy="3712673"/>
          </a:xfrm>
          <a:prstGeom prst="rect">
            <a:avLst/>
          </a:prstGeom>
        </p:spPr>
        <p:txBody>
          <a:bodyPr>
            <a:normAutofit/>
          </a:bodyPr>
          <a:lstStyle>
            <a:lvl1pPr marL="0" indent="0">
              <a:lnSpc>
                <a:spcPct val="130000"/>
              </a:lnSpc>
              <a:buNone/>
              <a:defRPr sz="1500" b="0" i="0" spc="0">
                <a:solidFill>
                  <a:schemeClr val="tx1">
                    <a:lumMod val="50000"/>
                    <a:lumOff val="50000"/>
                  </a:schemeClr>
                </a:solidFill>
                <a:latin typeface="Roboto Light"/>
                <a:ea typeface="Roboto Light"/>
              </a:defRPr>
            </a:lvl1pPr>
            <a:lvl2pPr>
              <a:defRPr sz="1500">
                <a:solidFill>
                  <a:schemeClr val="bg2">
                    <a:lumMod val="25000"/>
                  </a:schemeClr>
                </a:solidFill>
                <a:latin typeface="Roboto Light"/>
              </a:defRPr>
            </a:lvl2pPr>
            <a:lvl3pPr>
              <a:defRPr sz="1500">
                <a:solidFill>
                  <a:schemeClr val="bg2">
                    <a:lumMod val="25000"/>
                  </a:schemeClr>
                </a:solidFill>
                <a:latin typeface="Roboto Light"/>
              </a:defRPr>
            </a:lvl3pPr>
            <a:lvl4pPr>
              <a:defRPr sz="1500">
                <a:solidFill>
                  <a:schemeClr val="bg2">
                    <a:lumMod val="25000"/>
                  </a:schemeClr>
                </a:solidFill>
                <a:latin typeface="Roboto Light"/>
              </a:defRPr>
            </a:lvl4pPr>
            <a:lvl5pPr>
              <a:defRPr sz="1500">
                <a:solidFill>
                  <a:schemeClr val="bg2">
                    <a:lumMod val="25000"/>
                  </a:schemeClr>
                </a:solidFill>
                <a:latin typeface="Roboto Light"/>
              </a:defRPr>
            </a:lvl5pPr>
          </a:lstStyle>
          <a:p>
            <a:pPr lvl="0">
              <a:defRPr/>
            </a:pPr>
            <a:r>
              <a:rPr lang="nl-NL"/>
              <a:t>Klikken om de tekststijl van het model te bewerken</a:t>
            </a:r>
            <a:endParaRPr/>
          </a:p>
        </p:txBody>
      </p:sp>
      <p:sp>
        <p:nvSpPr>
          <p:cNvPr id="4" name="Tijdelijke aanduiding voor afbeelding 2"/>
          <p:cNvSpPr>
            <a:spLocks noGrp="1"/>
          </p:cNvSpPr>
          <p:nvPr>
            <p:ph type="pic" sz="quarter" idx="10" hasCustomPrompt="1"/>
          </p:nvPr>
        </p:nvSpPr>
        <p:spPr bwMode="auto">
          <a:xfrm>
            <a:off x="6624662" y="2342991"/>
            <a:ext cx="4927256" cy="3712673"/>
          </a:xfrm>
          <a:prstGeom prst="rect">
            <a:avLst/>
          </a:prstGeom>
        </p:spPr>
        <p:txBody>
          <a:bodyPr>
            <a:normAutofit/>
          </a:bodyPr>
          <a:lstStyle>
            <a:lvl1pPr marL="0" indent="0" algn="ctr">
              <a:buNone/>
              <a:defRPr sz="1200" b="0" i="0">
                <a:solidFill>
                  <a:srgbClr val="80539A"/>
                </a:solidFill>
                <a:latin typeface="Roboto Light"/>
                <a:ea typeface="Roboto Light"/>
              </a:defRPr>
            </a:lvl1pPr>
          </a:lstStyle>
          <a:p>
            <a:pPr>
              <a:defRPr/>
            </a:pPr>
            <a:r>
              <a:rPr lang="nl-NL"/>
              <a:t>Insert Image  </a:t>
            </a:r>
            <a:endParaRPr/>
          </a:p>
        </p:txBody>
      </p:sp>
      <p:sp>
        <p:nvSpPr>
          <p:cNvPr id="12" name="Titel 1"/>
          <p:cNvSpPr>
            <a:spLocks noGrp="1"/>
          </p:cNvSpPr>
          <p:nvPr>
            <p:ph type="title" hasCustomPrompt="1"/>
          </p:nvPr>
        </p:nvSpPr>
        <p:spPr bwMode="auto">
          <a:xfrm>
            <a:off x="668190" y="1007816"/>
            <a:ext cx="10883727" cy="603887"/>
          </a:xfrm>
          <a:prstGeom prst="rect">
            <a:avLst/>
          </a:prstGeom>
        </p:spPr>
        <p:txBody>
          <a:bodyPr>
            <a:normAutofit/>
          </a:bodyPr>
          <a:lstStyle>
            <a:lvl1pPr>
              <a:defRPr sz="3500" b="0" i="0">
                <a:solidFill>
                  <a:schemeClr val="tx1">
                    <a:lumMod val="85000"/>
                    <a:lumOff val="15000"/>
                  </a:schemeClr>
                </a:solidFill>
                <a:latin typeface="Roboto Light"/>
                <a:ea typeface="Roboto Light"/>
              </a:defRPr>
            </a:lvl1pPr>
          </a:lstStyle>
          <a:p>
            <a:pPr>
              <a:defRPr/>
            </a:pPr>
            <a:r>
              <a:rPr lang="nl-NL"/>
              <a:t>Here goes a headline</a:t>
            </a:r>
            <a:endParaRPr/>
          </a:p>
        </p:txBody>
      </p:sp>
      <p:sp>
        <p:nvSpPr>
          <p:cNvPr id="13" name="Text Placeholder 4"/>
          <p:cNvSpPr>
            <a:spLocks noGrp="1"/>
          </p:cNvSpPr>
          <p:nvPr>
            <p:ph type="body" sz="quarter" idx="14" hasCustomPrompt="1"/>
          </p:nvPr>
        </p:nvSpPr>
        <p:spPr bwMode="auto">
          <a:xfrm>
            <a:off x="668193" y="1717482"/>
            <a:ext cx="10883728" cy="364765"/>
          </a:xfrm>
          <a:prstGeom prst="rect">
            <a:avLst/>
          </a:prstGeom>
        </p:spPr>
        <p:txBody>
          <a:bodyPr>
            <a:normAutofit/>
          </a:bodyPr>
          <a:lstStyle>
            <a:lvl1pPr marL="0" indent="0">
              <a:buNone/>
              <a:defRPr sz="2000" b="0" i="0">
                <a:solidFill>
                  <a:schemeClr val="tx1">
                    <a:lumMod val="85000"/>
                    <a:lumOff val="15000"/>
                  </a:schemeClr>
                </a:solidFill>
                <a:latin typeface="Roboto Light"/>
                <a:ea typeface="Roboto Light"/>
              </a:defRPr>
            </a:lvl1pPr>
          </a:lstStyle>
          <a:p>
            <a:pPr>
              <a:defRPr/>
            </a:pPr>
            <a:r>
              <a:rPr lang="nl-NL"/>
              <a:t>Here goes a sub-headline</a:t>
            </a:r>
            <a:endParaRPr/>
          </a:p>
        </p:txBody>
      </p:sp>
      <p:sp>
        <p:nvSpPr>
          <p:cNvPr id="9" name="Tekstvak 13">
            <a:extLst>
              <a:ext uri="{FF2B5EF4-FFF2-40B4-BE49-F238E27FC236}">
                <a16:creationId xmlns:a16="http://schemas.microsoft.com/office/drawing/2014/main" id="{A3B5AF54-4959-F446-AD9D-BD70A0A4647D}"/>
              </a:ext>
            </a:extLst>
          </p:cNvPr>
          <p:cNvSpPr txBox="1"/>
          <p:nvPr userDrawn="1"/>
        </p:nvSpPr>
        <p:spPr bwMode="auto">
          <a:xfrm>
            <a:off x="282422" y="6441230"/>
            <a:ext cx="6098058" cy="230832"/>
          </a:xfrm>
          <a:prstGeom prst="rect">
            <a:avLst/>
          </a:prstGeom>
          <a:noFill/>
        </p:spPr>
        <p:txBody>
          <a:bodyPr wrap="square">
            <a:spAutoFit/>
          </a:bodyPr>
          <a:lstStyle/>
          <a:p>
            <a:pPr>
              <a:defRPr/>
            </a:pPr>
            <a:r>
              <a:rPr lang="nl-NL" sz="900" b="0" i="0" dirty="0">
                <a:solidFill>
                  <a:schemeClr val="tx1">
                    <a:lumMod val="85000"/>
                    <a:lumOff val="15000"/>
                  </a:schemeClr>
                </a:solidFill>
                <a:latin typeface="Helvetica Light"/>
              </a:rPr>
              <a:t>EVERSE WP3 </a:t>
            </a:r>
            <a:r>
              <a:rPr lang="nl-NL" sz="900" b="0" i="0" dirty="0">
                <a:solidFill>
                  <a:srgbClr val="CCAB30"/>
                </a:solidFill>
                <a:latin typeface="Helvetica Light"/>
              </a:rPr>
              <a:t>|</a:t>
            </a:r>
            <a:r>
              <a:rPr lang="nl-NL" sz="900" b="0" i="0" dirty="0">
                <a:solidFill>
                  <a:schemeClr val="tx1">
                    <a:lumMod val="85000"/>
                    <a:lumOff val="15000"/>
                  </a:schemeClr>
                </a:solidFill>
                <a:latin typeface="Helvetica Light"/>
              </a:rPr>
              <a:t> Thomas Vuillaume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Image Page 1">
    <p:spTree>
      <p:nvGrpSpPr>
        <p:cNvPr id="1" name=""/>
        <p:cNvGrpSpPr/>
        <p:nvPr/>
      </p:nvGrpSpPr>
      <p:grpSpPr bwMode="auto">
        <a:xfrm>
          <a:off x="0" y="0"/>
          <a:ext cx="0" cy="0"/>
          <a:chOff x="0" y="0"/>
          <a:chExt cx="0" cy="0"/>
        </a:xfrm>
      </p:grpSpPr>
      <p:pic>
        <p:nvPicPr>
          <p:cNvPr id="2" name="Afbeelding 1"/>
          <p:cNvPicPr>
            <a:picLocks noChangeAspect="1"/>
          </p:cNvPicPr>
          <p:nvPr userDrawn="1"/>
        </p:nvPicPr>
        <p:blipFill>
          <a:blip r:embed="rId2"/>
          <a:stretch/>
        </p:blipFill>
        <p:spPr bwMode="auto">
          <a:xfrm>
            <a:off x="0" y="0"/>
            <a:ext cx="12192000" cy="6858000"/>
          </a:xfrm>
          <a:prstGeom prst="rect">
            <a:avLst/>
          </a:prstGeom>
        </p:spPr>
      </p:pic>
      <p:sp>
        <p:nvSpPr>
          <p:cNvPr id="6" name="Tijdelijke aanduiding voor dianummer 5"/>
          <p:cNvSpPr>
            <a:spLocks noGrp="1"/>
          </p:cNvSpPr>
          <p:nvPr>
            <p:ph type="sldNum" sz="quarter" idx="12"/>
          </p:nvPr>
        </p:nvSpPr>
        <p:spPr bwMode="auto">
          <a:xfrm>
            <a:off x="9290222" y="6423497"/>
            <a:ext cx="2743200" cy="230832"/>
          </a:xfrm>
          <a:prstGeom prst="rect">
            <a:avLst/>
          </a:prstGeom>
        </p:spPr>
        <p:txBody>
          <a:bodyPr/>
          <a:lstStyle>
            <a:lvl1pPr>
              <a:defRPr sz="900"/>
            </a:lvl1pPr>
          </a:lstStyle>
          <a:p>
            <a:pPr>
              <a:defRPr/>
            </a:pPr>
            <a:fld id="{41814595-6856-9B4E-BECB-F9B7E4876AE1}" type="slidenum">
              <a:rPr lang="nl-NL"/>
              <a:t>‹N°›</a:t>
            </a:fld>
            <a:endParaRPr lang="nl-NL"/>
          </a:p>
        </p:txBody>
      </p:sp>
      <p:sp>
        <p:nvSpPr>
          <p:cNvPr id="5" name="Tijdelijke aanduiding voor afbeelding 2"/>
          <p:cNvSpPr>
            <a:spLocks noGrp="1"/>
          </p:cNvSpPr>
          <p:nvPr>
            <p:ph type="pic" sz="quarter" idx="10" hasCustomPrompt="1"/>
          </p:nvPr>
        </p:nvSpPr>
        <p:spPr bwMode="auto">
          <a:xfrm>
            <a:off x="668191" y="2343020"/>
            <a:ext cx="10883725" cy="3712644"/>
          </a:xfrm>
          <a:prstGeom prst="rect">
            <a:avLst/>
          </a:prstGeom>
        </p:spPr>
        <p:txBody>
          <a:bodyPr>
            <a:normAutofit/>
          </a:bodyPr>
          <a:lstStyle>
            <a:lvl1pPr marL="0" indent="0" algn="ctr">
              <a:buNone/>
              <a:defRPr sz="1200" b="0" i="0">
                <a:solidFill>
                  <a:srgbClr val="80539A"/>
                </a:solidFill>
                <a:latin typeface="Roboto Light"/>
                <a:ea typeface="Roboto Light"/>
              </a:defRPr>
            </a:lvl1pPr>
          </a:lstStyle>
          <a:p>
            <a:pPr>
              <a:defRPr/>
            </a:pPr>
            <a:r>
              <a:rPr lang="nl-NL"/>
              <a:t>Insert Image  </a:t>
            </a:r>
            <a:endParaRPr/>
          </a:p>
        </p:txBody>
      </p:sp>
      <p:sp>
        <p:nvSpPr>
          <p:cNvPr id="10" name="Titel 1"/>
          <p:cNvSpPr>
            <a:spLocks noGrp="1"/>
          </p:cNvSpPr>
          <p:nvPr>
            <p:ph type="title" hasCustomPrompt="1"/>
          </p:nvPr>
        </p:nvSpPr>
        <p:spPr bwMode="auto">
          <a:xfrm>
            <a:off x="668190" y="1007816"/>
            <a:ext cx="10883727" cy="603887"/>
          </a:xfrm>
          <a:prstGeom prst="rect">
            <a:avLst/>
          </a:prstGeom>
        </p:spPr>
        <p:txBody>
          <a:bodyPr>
            <a:normAutofit/>
          </a:bodyPr>
          <a:lstStyle>
            <a:lvl1pPr>
              <a:defRPr sz="3500" b="0" i="0">
                <a:solidFill>
                  <a:schemeClr val="tx1">
                    <a:lumMod val="85000"/>
                    <a:lumOff val="15000"/>
                  </a:schemeClr>
                </a:solidFill>
                <a:latin typeface="Roboto Light"/>
                <a:ea typeface="Roboto Light"/>
              </a:defRPr>
            </a:lvl1pPr>
          </a:lstStyle>
          <a:p>
            <a:pPr>
              <a:defRPr/>
            </a:pPr>
            <a:r>
              <a:rPr lang="nl-NL"/>
              <a:t>Here goes a headline</a:t>
            </a:r>
            <a:endParaRPr/>
          </a:p>
        </p:txBody>
      </p:sp>
      <p:sp>
        <p:nvSpPr>
          <p:cNvPr id="12" name="Text Placeholder 4"/>
          <p:cNvSpPr>
            <a:spLocks noGrp="1"/>
          </p:cNvSpPr>
          <p:nvPr>
            <p:ph type="body" sz="quarter" idx="14" hasCustomPrompt="1"/>
          </p:nvPr>
        </p:nvSpPr>
        <p:spPr bwMode="auto">
          <a:xfrm>
            <a:off x="668193" y="1717482"/>
            <a:ext cx="10883728" cy="364765"/>
          </a:xfrm>
          <a:prstGeom prst="rect">
            <a:avLst/>
          </a:prstGeom>
        </p:spPr>
        <p:txBody>
          <a:bodyPr>
            <a:normAutofit/>
          </a:bodyPr>
          <a:lstStyle>
            <a:lvl1pPr marL="0" indent="0">
              <a:buNone/>
              <a:defRPr sz="2000" b="0" i="0">
                <a:solidFill>
                  <a:schemeClr val="tx1">
                    <a:lumMod val="85000"/>
                    <a:lumOff val="15000"/>
                  </a:schemeClr>
                </a:solidFill>
                <a:latin typeface="Roboto Light"/>
                <a:ea typeface="Roboto Light"/>
              </a:defRPr>
            </a:lvl1pPr>
          </a:lstStyle>
          <a:p>
            <a:pPr>
              <a:defRPr/>
            </a:pPr>
            <a:r>
              <a:rPr lang="nl-NL"/>
              <a:t>Here goes a sub-headline</a:t>
            </a:r>
            <a:endParaRPr/>
          </a:p>
        </p:txBody>
      </p:sp>
      <p:sp>
        <p:nvSpPr>
          <p:cNvPr id="8" name="Tekstvak 13">
            <a:extLst>
              <a:ext uri="{FF2B5EF4-FFF2-40B4-BE49-F238E27FC236}">
                <a16:creationId xmlns:a16="http://schemas.microsoft.com/office/drawing/2014/main" id="{EE510E51-F96A-E849-8655-14CFD8D639E3}"/>
              </a:ext>
            </a:extLst>
          </p:cNvPr>
          <p:cNvSpPr txBox="1"/>
          <p:nvPr userDrawn="1"/>
        </p:nvSpPr>
        <p:spPr bwMode="auto">
          <a:xfrm>
            <a:off x="282422" y="6441230"/>
            <a:ext cx="6098058" cy="230832"/>
          </a:xfrm>
          <a:prstGeom prst="rect">
            <a:avLst/>
          </a:prstGeom>
          <a:noFill/>
        </p:spPr>
        <p:txBody>
          <a:bodyPr wrap="square">
            <a:spAutoFit/>
          </a:bodyPr>
          <a:lstStyle/>
          <a:p>
            <a:pPr>
              <a:defRPr/>
            </a:pPr>
            <a:r>
              <a:rPr lang="nl-NL" sz="900" b="0" i="0" dirty="0">
                <a:solidFill>
                  <a:schemeClr val="tx1">
                    <a:lumMod val="85000"/>
                    <a:lumOff val="15000"/>
                  </a:schemeClr>
                </a:solidFill>
                <a:latin typeface="Helvetica Light"/>
              </a:rPr>
              <a:t>EVERSE WP3 </a:t>
            </a:r>
            <a:r>
              <a:rPr lang="nl-NL" sz="900" b="0" i="0" dirty="0">
                <a:solidFill>
                  <a:srgbClr val="CCAB30"/>
                </a:solidFill>
                <a:latin typeface="Helvetica Light"/>
              </a:rPr>
              <a:t>|</a:t>
            </a:r>
            <a:r>
              <a:rPr lang="nl-NL" sz="900" b="0" i="0" dirty="0">
                <a:solidFill>
                  <a:schemeClr val="tx1">
                    <a:lumMod val="85000"/>
                    <a:lumOff val="15000"/>
                  </a:schemeClr>
                </a:solidFill>
                <a:latin typeface="Helvetica Light"/>
              </a:rPr>
              <a:t> Thomas Vuillaume</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Image Page 2">
    <p:bg>
      <p:bgPr>
        <a:blipFill>
          <a:blip r:embed="rId2"/>
          <a:tile tx="0" ty="0" sx="30000" sy="30000" flip="none" algn="tl"/>
        </a:blipFill>
        <a:effectLst/>
      </p:bgPr>
    </p:bg>
    <p:spTree>
      <p:nvGrpSpPr>
        <p:cNvPr id="1" name=""/>
        <p:cNvGrpSpPr/>
        <p:nvPr/>
      </p:nvGrpSpPr>
      <p:grpSpPr bwMode="auto">
        <a:xfrm>
          <a:off x="0" y="0"/>
          <a:ext cx="0" cy="0"/>
          <a:chOff x="0" y="0"/>
          <a:chExt cx="0" cy="0"/>
        </a:xfrm>
      </p:grpSpPr>
      <p:sp>
        <p:nvSpPr>
          <p:cNvPr id="3" name="Tijdelijke aanduiding voor afbeelding 2"/>
          <p:cNvSpPr>
            <a:spLocks noGrp="1"/>
          </p:cNvSpPr>
          <p:nvPr>
            <p:ph type="pic" idx="1" hasCustomPrompt="1"/>
          </p:nvPr>
        </p:nvSpPr>
        <p:spPr bwMode="auto">
          <a:xfrm>
            <a:off x="0" y="1"/>
            <a:ext cx="12192000" cy="6857999"/>
          </a:xfrm>
          <a:prstGeom prst="rect">
            <a:avLst/>
          </a:prstGeom>
        </p:spPr>
        <p:txBody>
          <a:bodyPr/>
          <a:lstStyle>
            <a:lvl1pPr marL="0" indent="0">
              <a:buNone/>
              <a:defRPr sz="3200">
                <a:solidFill>
                  <a:srgbClr val="80539A"/>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nl-NL"/>
              <a:t>Insert image</a:t>
            </a:r>
            <a:endParaRPr/>
          </a:p>
          <a:p>
            <a:pPr>
              <a:defRPr/>
            </a:pPr>
            <a:endParaRPr lang="nl-NL"/>
          </a:p>
        </p:txBody>
      </p:sp>
      <p:sp>
        <p:nvSpPr>
          <p:cNvPr id="31" name="Platshållare för text 8"/>
          <p:cNvSpPr>
            <a:spLocks noGrp="1" noChangeAspect="1"/>
          </p:cNvSpPr>
          <p:nvPr>
            <p:ph type="body" sz="quarter" idx="11"/>
          </p:nvPr>
        </p:nvSpPr>
        <p:spPr bwMode="auto">
          <a:xfrm>
            <a:off x="304800" y="327025"/>
            <a:ext cx="3650751" cy="409575"/>
          </a:xfrm>
          <a:prstGeom prst="rect">
            <a:avLst/>
          </a:prstGeom>
          <a:blipFill>
            <a:blip r:embed="rId3"/>
            <a:stretch/>
          </a:blipFill>
        </p:spPr>
        <p:txBody>
          <a:bodyPr>
            <a:normAutofit/>
          </a:bodyPr>
          <a:lstStyle>
            <a:lvl1pPr marL="0" indent="0">
              <a:buFontTx/>
              <a:buNone/>
              <a:defRPr sz="100">
                <a:noFill/>
              </a:defRPr>
            </a:lvl1pPr>
          </a:lstStyle>
          <a:p>
            <a:pPr lvl="0">
              <a:defRPr/>
            </a:pPr>
            <a:r>
              <a:rPr lang="en-US"/>
              <a:t>Edit Master text styles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Divider Page 1">
    <p:spTree>
      <p:nvGrpSpPr>
        <p:cNvPr id="1" name=""/>
        <p:cNvGrpSpPr/>
        <p:nvPr/>
      </p:nvGrpSpPr>
      <p:grpSpPr bwMode="auto">
        <a:xfrm>
          <a:off x="0" y="0"/>
          <a:ext cx="0" cy="0"/>
          <a:chOff x="0" y="0"/>
          <a:chExt cx="0" cy="0"/>
        </a:xfrm>
      </p:grpSpPr>
      <p:pic>
        <p:nvPicPr>
          <p:cNvPr id="5" name="Afbeelding 4"/>
          <p:cNvPicPr>
            <a:picLocks noChangeAspect="1"/>
          </p:cNvPicPr>
          <p:nvPr userDrawn="1"/>
        </p:nvPicPr>
        <p:blipFill>
          <a:blip r:embed="rId2"/>
          <a:stretch/>
        </p:blipFill>
        <p:spPr bwMode="auto">
          <a:xfrm>
            <a:off x="0" y="0"/>
            <a:ext cx="6096000" cy="6858000"/>
          </a:xfrm>
          <a:prstGeom prst="rect">
            <a:avLst/>
          </a:prstGeom>
        </p:spPr>
      </p:pic>
      <p:sp>
        <p:nvSpPr>
          <p:cNvPr id="3" name="Tijdelijke aanduiding voor afbeelding 2"/>
          <p:cNvSpPr>
            <a:spLocks noGrp="1"/>
          </p:cNvSpPr>
          <p:nvPr>
            <p:ph type="pic" idx="1" hasCustomPrompt="1"/>
          </p:nvPr>
        </p:nvSpPr>
        <p:spPr bwMode="auto">
          <a:xfrm>
            <a:off x="6096000" y="0"/>
            <a:ext cx="6096000" cy="6857999"/>
          </a:xfrm>
          <a:prstGeom prst="rect">
            <a:avLst/>
          </a:prstGeom>
        </p:spPr>
        <p:txBody>
          <a:bodyPr/>
          <a:lstStyle>
            <a:lvl1pPr marL="0" indent="0">
              <a:buNone/>
              <a:defRPr sz="3200">
                <a:solidFill>
                  <a:srgbClr val="80539A"/>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nl-NL"/>
              <a:t>Insert image</a:t>
            </a:r>
            <a:endParaRPr/>
          </a:p>
          <a:p>
            <a:pPr>
              <a:defRPr/>
            </a:pPr>
            <a:endParaRPr lang="nl-NL"/>
          </a:p>
        </p:txBody>
      </p:sp>
      <p:sp>
        <p:nvSpPr>
          <p:cNvPr id="6" name="Titel 1"/>
          <p:cNvSpPr>
            <a:spLocks noGrp="1"/>
          </p:cNvSpPr>
          <p:nvPr>
            <p:ph type="title" hasCustomPrompt="1"/>
          </p:nvPr>
        </p:nvSpPr>
        <p:spPr bwMode="auto">
          <a:xfrm>
            <a:off x="668192" y="1043412"/>
            <a:ext cx="5082367" cy="603887"/>
          </a:xfrm>
          <a:prstGeom prst="rect">
            <a:avLst/>
          </a:prstGeom>
        </p:spPr>
        <p:txBody>
          <a:bodyPr>
            <a:normAutofit/>
          </a:bodyPr>
          <a:lstStyle>
            <a:lvl1pPr>
              <a:defRPr sz="3500" b="0" i="0">
                <a:solidFill>
                  <a:schemeClr val="tx1">
                    <a:lumMod val="85000"/>
                    <a:lumOff val="15000"/>
                  </a:schemeClr>
                </a:solidFill>
                <a:latin typeface="Roboto Light"/>
                <a:ea typeface="Roboto Light"/>
              </a:defRPr>
            </a:lvl1pPr>
          </a:lstStyle>
          <a:p>
            <a:pPr>
              <a:defRPr/>
            </a:pPr>
            <a:r>
              <a:rPr lang="nl-NL"/>
              <a:t>Here goes a headline</a:t>
            </a:r>
            <a:endParaRPr/>
          </a:p>
        </p:txBody>
      </p:sp>
      <p:sp>
        <p:nvSpPr>
          <p:cNvPr id="7" name="Text Placeholder 4"/>
          <p:cNvSpPr>
            <a:spLocks noGrp="1"/>
          </p:cNvSpPr>
          <p:nvPr>
            <p:ph type="body" sz="quarter" idx="14" hasCustomPrompt="1"/>
          </p:nvPr>
        </p:nvSpPr>
        <p:spPr bwMode="auto">
          <a:xfrm>
            <a:off x="668192" y="1753107"/>
            <a:ext cx="5082368" cy="364765"/>
          </a:xfrm>
          <a:prstGeom prst="rect">
            <a:avLst/>
          </a:prstGeom>
        </p:spPr>
        <p:txBody>
          <a:bodyPr>
            <a:normAutofit/>
          </a:bodyPr>
          <a:lstStyle>
            <a:lvl1pPr marL="0" indent="0">
              <a:buNone/>
              <a:defRPr sz="2000" b="0" i="0">
                <a:solidFill>
                  <a:schemeClr val="tx1">
                    <a:lumMod val="85000"/>
                    <a:lumOff val="15000"/>
                  </a:schemeClr>
                </a:solidFill>
                <a:latin typeface="Roboto Light"/>
                <a:ea typeface="Roboto Light"/>
              </a:defRPr>
            </a:lvl1pPr>
          </a:lstStyle>
          <a:p>
            <a:pPr>
              <a:defRPr/>
            </a:pPr>
            <a:r>
              <a:rPr lang="nl-NL"/>
              <a:t>Here goes a sub-headline</a:t>
            </a:r>
            <a:endParaRPr/>
          </a:p>
        </p:txBody>
      </p:sp>
      <p:sp>
        <p:nvSpPr>
          <p:cNvPr id="8" name="Tijdelijke aanduiding voor inhoud 3"/>
          <p:cNvSpPr>
            <a:spLocks noGrp="1"/>
          </p:cNvSpPr>
          <p:nvPr>
            <p:ph sz="half" idx="15" hasCustomPrompt="1"/>
          </p:nvPr>
        </p:nvSpPr>
        <p:spPr bwMode="auto">
          <a:xfrm>
            <a:off x="668192" y="2373500"/>
            <a:ext cx="5082367" cy="3682163"/>
          </a:xfrm>
          <a:prstGeom prst="rect">
            <a:avLst/>
          </a:prstGeom>
        </p:spPr>
        <p:txBody>
          <a:bodyPr>
            <a:normAutofit/>
          </a:bodyPr>
          <a:lstStyle>
            <a:lvl1pPr marL="0" indent="0">
              <a:lnSpc>
                <a:spcPct val="130000"/>
              </a:lnSpc>
              <a:buNone/>
              <a:defRPr sz="1500" b="0" i="0" spc="0">
                <a:solidFill>
                  <a:schemeClr val="tx1">
                    <a:lumMod val="50000"/>
                    <a:lumOff val="50000"/>
                  </a:schemeClr>
                </a:solidFill>
                <a:latin typeface="Roboto Light"/>
                <a:ea typeface="Roboto Light"/>
              </a:defRPr>
            </a:lvl1pPr>
            <a:lvl2pPr>
              <a:defRPr sz="1500">
                <a:solidFill>
                  <a:schemeClr val="bg2">
                    <a:lumMod val="25000"/>
                  </a:schemeClr>
                </a:solidFill>
                <a:latin typeface="Roboto Light"/>
              </a:defRPr>
            </a:lvl2pPr>
            <a:lvl3pPr>
              <a:defRPr sz="1500">
                <a:solidFill>
                  <a:schemeClr val="bg2">
                    <a:lumMod val="25000"/>
                  </a:schemeClr>
                </a:solidFill>
                <a:latin typeface="Roboto Light"/>
              </a:defRPr>
            </a:lvl3pPr>
            <a:lvl4pPr>
              <a:defRPr sz="1500">
                <a:solidFill>
                  <a:schemeClr val="bg2">
                    <a:lumMod val="25000"/>
                  </a:schemeClr>
                </a:solidFill>
                <a:latin typeface="Roboto Light"/>
              </a:defRPr>
            </a:lvl4pPr>
            <a:lvl5pPr>
              <a:defRPr sz="1500">
                <a:solidFill>
                  <a:schemeClr val="bg2">
                    <a:lumMod val="25000"/>
                  </a:schemeClr>
                </a:solidFill>
                <a:latin typeface="Roboto Light"/>
              </a:defRPr>
            </a:lvl5pPr>
          </a:lstStyle>
          <a:p>
            <a:pPr lvl="0">
              <a:defRPr/>
            </a:pPr>
            <a:r>
              <a:rPr lang="nl-NL"/>
              <a:t>Click here to insert text</a:t>
            </a:r>
            <a:endParaRPr/>
          </a:p>
        </p:txBody>
      </p:sp>
      <p:sp>
        <p:nvSpPr>
          <p:cNvPr id="10" name="Tekstvak 13">
            <a:extLst>
              <a:ext uri="{FF2B5EF4-FFF2-40B4-BE49-F238E27FC236}">
                <a16:creationId xmlns:a16="http://schemas.microsoft.com/office/drawing/2014/main" id="{270075C2-0403-1A49-A203-8701B24476E0}"/>
              </a:ext>
            </a:extLst>
          </p:cNvPr>
          <p:cNvSpPr txBox="1"/>
          <p:nvPr userDrawn="1"/>
        </p:nvSpPr>
        <p:spPr bwMode="auto">
          <a:xfrm>
            <a:off x="282422" y="6441230"/>
            <a:ext cx="6098058" cy="230832"/>
          </a:xfrm>
          <a:prstGeom prst="rect">
            <a:avLst/>
          </a:prstGeom>
          <a:noFill/>
        </p:spPr>
        <p:txBody>
          <a:bodyPr wrap="square">
            <a:spAutoFit/>
          </a:bodyPr>
          <a:lstStyle/>
          <a:p>
            <a:pPr>
              <a:defRPr/>
            </a:pPr>
            <a:r>
              <a:rPr lang="nl-NL" sz="900" b="0" i="0" dirty="0">
                <a:solidFill>
                  <a:schemeClr val="tx1">
                    <a:lumMod val="85000"/>
                    <a:lumOff val="15000"/>
                  </a:schemeClr>
                </a:solidFill>
                <a:latin typeface="Helvetica Light"/>
              </a:rPr>
              <a:t>EVERSE WP3 </a:t>
            </a:r>
            <a:r>
              <a:rPr lang="nl-NL" sz="900" b="0" i="0" dirty="0">
                <a:solidFill>
                  <a:srgbClr val="CCAB30"/>
                </a:solidFill>
                <a:latin typeface="Helvetica Light"/>
              </a:rPr>
              <a:t>|</a:t>
            </a:r>
            <a:r>
              <a:rPr lang="nl-NL" sz="900" b="0" i="0" dirty="0">
                <a:solidFill>
                  <a:schemeClr val="tx1">
                    <a:lumMod val="85000"/>
                    <a:lumOff val="15000"/>
                  </a:schemeClr>
                </a:solidFill>
                <a:latin typeface="Helvetica Light"/>
              </a:rPr>
              <a:t> Thomas Vuillaume</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Divider Page 2">
    <p:spTree>
      <p:nvGrpSpPr>
        <p:cNvPr id="1" name=""/>
        <p:cNvGrpSpPr/>
        <p:nvPr/>
      </p:nvGrpSpPr>
      <p:grpSpPr bwMode="auto">
        <a:xfrm>
          <a:off x="0" y="0"/>
          <a:ext cx="0" cy="0"/>
          <a:chOff x="0" y="0"/>
          <a:chExt cx="0" cy="0"/>
        </a:xfrm>
      </p:grpSpPr>
      <p:pic>
        <p:nvPicPr>
          <p:cNvPr id="6" name="Afbeelding 5"/>
          <p:cNvPicPr>
            <a:picLocks noChangeAspect="1"/>
          </p:cNvPicPr>
          <p:nvPr userDrawn="1"/>
        </p:nvPicPr>
        <p:blipFill>
          <a:blip r:embed="rId2"/>
          <a:stretch/>
        </p:blipFill>
        <p:spPr bwMode="auto">
          <a:xfrm>
            <a:off x="6096000" y="0"/>
            <a:ext cx="6096000" cy="6858000"/>
          </a:xfrm>
          <a:prstGeom prst="rect">
            <a:avLst/>
          </a:prstGeom>
        </p:spPr>
      </p:pic>
      <p:sp>
        <p:nvSpPr>
          <p:cNvPr id="3" name="Tijdelijke aanduiding voor afbeelding 2"/>
          <p:cNvSpPr>
            <a:spLocks noGrp="1"/>
          </p:cNvSpPr>
          <p:nvPr>
            <p:ph type="pic" idx="1" hasCustomPrompt="1"/>
          </p:nvPr>
        </p:nvSpPr>
        <p:spPr bwMode="auto">
          <a:xfrm>
            <a:off x="0" y="1"/>
            <a:ext cx="6096000" cy="6857999"/>
          </a:xfrm>
          <a:prstGeom prst="rect">
            <a:avLst/>
          </a:prstGeom>
        </p:spPr>
        <p:txBody>
          <a:bodyPr/>
          <a:lstStyle>
            <a:lvl1pPr marL="0" indent="0">
              <a:buNone/>
              <a:defRPr sz="3200">
                <a:solidFill>
                  <a:srgbClr val="80539A"/>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nl-NL"/>
              <a:t>Insert image</a:t>
            </a:r>
            <a:endParaRPr/>
          </a:p>
        </p:txBody>
      </p:sp>
      <p:sp>
        <p:nvSpPr>
          <p:cNvPr id="12" name="Titel 1"/>
          <p:cNvSpPr>
            <a:spLocks noGrp="1"/>
          </p:cNvSpPr>
          <p:nvPr>
            <p:ph type="title" hasCustomPrompt="1"/>
          </p:nvPr>
        </p:nvSpPr>
        <p:spPr bwMode="auto">
          <a:xfrm>
            <a:off x="6787052" y="1043412"/>
            <a:ext cx="5082367" cy="603887"/>
          </a:xfrm>
          <a:prstGeom prst="rect">
            <a:avLst/>
          </a:prstGeom>
        </p:spPr>
        <p:txBody>
          <a:bodyPr>
            <a:normAutofit/>
          </a:bodyPr>
          <a:lstStyle>
            <a:lvl1pPr>
              <a:defRPr sz="3500" b="0" i="0">
                <a:solidFill>
                  <a:schemeClr val="tx1">
                    <a:lumMod val="85000"/>
                    <a:lumOff val="15000"/>
                  </a:schemeClr>
                </a:solidFill>
                <a:latin typeface="Roboto Light"/>
                <a:ea typeface="Roboto Light"/>
              </a:defRPr>
            </a:lvl1pPr>
          </a:lstStyle>
          <a:p>
            <a:pPr>
              <a:defRPr/>
            </a:pPr>
            <a:r>
              <a:rPr lang="nl-NL"/>
              <a:t>Here goes a headline</a:t>
            </a:r>
            <a:endParaRPr/>
          </a:p>
        </p:txBody>
      </p:sp>
      <p:sp>
        <p:nvSpPr>
          <p:cNvPr id="13" name="Text Placeholder 4"/>
          <p:cNvSpPr>
            <a:spLocks noGrp="1"/>
          </p:cNvSpPr>
          <p:nvPr>
            <p:ph type="body" sz="quarter" idx="14" hasCustomPrompt="1"/>
          </p:nvPr>
        </p:nvSpPr>
        <p:spPr bwMode="auto">
          <a:xfrm>
            <a:off x="6787052" y="1753107"/>
            <a:ext cx="5082368" cy="364765"/>
          </a:xfrm>
          <a:prstGeom prst="rect">
            <a:avLst/>
          </a:prstGeom>
        </p:spPr>
        <p:txBody>
          <a:bodyPr>
            <a:normAutofit/>
          </a:bodyPr>
          <a:lstStyle>
            <a:lvl1pPr marL="0" indent="0">
              <a:buNone/>
              <a:defRPr sz="2000" b="0" i="0">
                <a:solidFill>
                  <a:schemeClr val="tx1">
                    <a:lumMod val="85000"/>
                    <a:lumOff val="15000"/>
                  </a:schemeClr>
                </a:solidFill>
                <a:latin typeface="Roboto Light"/>
                <a:ea typeface="Roboto Light"/>
              </a:defRPr>
            </a:lvl1pPr>
          </a:lstStyle>
          <a:p>
            <a:pPr>
              <a:defRPr/>
            </a:pPr>
            <a:r>
              <a:rPr lang="nl-NL"/>
              <a:t>Here goes a sub-headline</a:t>
            </a:r>
            <a:endParaRPr/>
          </a:p>
        </p:txBody>
      </p:sp>
      <p:sp>
        <p:nvSpPr>
          <p:cNvPr id="14" name="Tijdelijke aanduiding voor inhoud 3"/>
          <p:cNvSpPr>
            <a:spLocks noGrp="1"/>
          </p:cNvSpPr>
          <p:nvPr>
            <p:ph sz="half" idx="15" hasCustomPrompt="1"/>
          </p:nvPr>
        </p:nvSpPr>
        <p:spPr bwMode="auto">
          <a:xfrm>
            <a:off x="6787052" y="2373500"/>
            <a:ext cx="5082367" cy="3682163"/>
          </a:xfrm>
          <a:prstGeom prst="rect">
            <a:avLst/>
          </a:prstGeom>
        </p:spPr>
        <p:txBody>
          <a:bodyPr>
            <a:normAutofit/>
          </a:bodyPr>
          <a:lstStyle>
            <a:lvl1pPr marL="0" indent="0">
              <a:lnSpc>
                <a:spcPct val="130000"/>
              </a:lnSpc>
              <a:buNone/>
              <a:defRPr sz="1500" b="0" i="0" spc="0">
                <a:solidFill>
                  <a:schemeClr val="tx1">
                    <a:lumMod val="50000"/>
                    <a:lumOff val="50000"/>
                  </a:schemeClr>
                </a:solidFill>
                <a:latin typeface="Roboto Light"/>
                <a:ea typeface="Roboto Light"/>
              </a:defRPr>
            </a:lvl1pPr>
            <a:lvl2pPr>
              <a:defRPr sz="1500">
                <a:solidFill>
                  <a:schemeClr val="bg2">
                    <a:lumMod val="25000"/>
                  </a:schemeClr>
                </a:solidFill>
                <a:latin typeface="Roboto Light"/>
              </a:defRPr>
            </a:lvl2pPr>
            <a:lvl3pPr>
              <a:defRPr sz="1500">
                <a:solidFill>
                  <a:schemeClr val="bg2">
                    <a:lumMod val="25000"/>
                  </a:schemeClr>
                </a:solidFill>
                <a:latin typeface="Roboto Light"/>
              </a:defRPr>
            </a:lvl3pPr>
            <a:lvl4pPr>
              <a:defRPr sz="1500">
                <a:solidFill>
                  <a:schemeClr val="bg2">
                    <a:lumMod val="25000"/>
                  </a:schemeClr>
                </a:solidFill>
                <a:latin typeface="Roboto Light"/>
              </a:defRPr>
            </a:lvl4pPr>
            <a:lvl5pPr>
              <a:defRPr sz="1500">
                <a:solidFill>
                  <a:schemeClr val="bg2">
                    <a:lumMod val="25000"/>
                  </a:schemeClr>
                </a:solidFill>
                <a:latin typeface="Roboto Light"/>
              </a:defRPr>
            </a:lvl5pPr>
          </a:lstStyle>
          <a:p>
            <a:pPr lvl="0">
              <a:defRPr/>
            </a:pPr>
            <a:r>
              <a:rPr lang="nl-NL"/>
              <a:t>Click here to insert text</a:t>
            </a:r>
            <a:endParaRPr/>
          </a:p>
        </p:txBody>
      </p:sp>
      <p:sp>
        <p:nvSpPr>
          <p:cNvPr id="8" name="Platshållare för text 8"/>
          <p:cNvSpPr>
            <a:spLocks noGrp="1" noChangeAspect="1"/>
          </p:cNvSpPr>
          <p:nvPr>
            <p:ph type="body" sz="quarter" idx="11"/>
          </p:nvPr>
        </p:nvSpPr>
        <p:spPr bwMode="auto">
          <a:xfrm>
            <a:off x="304800" y="327025"/>
            <a:ext cx="3650751" cy="409575"/>
          </a:xfrm>
          <a:prstGeom prst="rect">
            <a:avLst/>
          </a:prstGeom>
          <a:blipFill>
            <a:blip r:embed="rId3"/>
            <a:stretch/>
          </a:blipFill>
        </p:spPr>
        <p:txBody>
          <a:bodyPr>
            <a:normAutofit/>
          </a:bodyPr>
          <a:lstStyle>
            <a:lvl1pPr marL="0" indent="0">
              <a:buFontTx/>
              <a:buNone/>
              <a:defRPr sz="100">
                <a:noFill/>
              </a:defRPr>
            </a:lvl1pPr>
          </a:lstStyle>
          <a:p>
            <a:pPr lvl="0">
              <a:defRPr/>
            </a:pPr>
            <a:r>
              <a:rPr lang="en-US"/>
              <a:t>Edit Master text styles</a:t>
            </a:r>
            <a:endParaRPr/>
          </a:p>
        </p:txBody>
      </p:sp>
      <p:sp>
        <p:nvSpPr>
          <p:cNvPr id="9" name="Tekstvak 13"/>
          <p:cNvSpPr txBox="1"/>
          <p:nvPr userDrawn="1"/>
        </p:nvSpPr>
        <p:spPr bwMode="auto">
          <a:xfrm>
            <a:off x="6725506" y="6511753"/>
            <a:ext cx="3978502" cy="230832"/>
          </a:xfrm>
          <a:prstGeom prst="rect">
            <a:avLst/>
          </a:prstGeom>
          <a:noFill/>
        </p:spPr>
        <p:txBody>
          <a:bodyPr wrap="square">
            <a:spAutoFit/>
          </a:bodyPr>
          <a:lstStyle/>
          <a:p>
            <a:pPr>
              <a:defRPr/>
            </a:pPr>
            <a:r>
              <a:rPr lang="nl-NL" sz="900" b="0" i="0">
                <a:solidFill>
                  <a:schemeClr val="tx1">
                    <a:lumMod val="85000"/>
                    <a:lumOff val="15000"/>
                  </a:schemeClr>
                </a:solidFill>
                <a:latin typeface="Helvetica Light"/>
              </a:rPr>
              <a:t>EVERSE </a:t>
            </a:r>
            <a:r>
              <a:rPr lang="nl-NL" sz="900" b="0" i="0">
                <a:solidFill>
                  <a:srgbClr val="CCAB30"/>
                </a:solidFill>
                <a:latin typeface="Helvetica Light"/>
              </a:rPr>
              <a:t>|</a:t>
            </a:r>
            <a:r>
              <a:rPr lang="nl-NL" sz="900" b="0" i="0">
                <a:solidFill>
                  <a:schemeClr val="tx1">
                    <a:lumMod val="85000"/>
                    <a:lumOff val="15000"/>
                  </a:schemeClr>
                </a:solidFill>
                <a:latin typeface="Helvetica Light"/>
              </a:rPr>
              <a:t> T. Vuillaume</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BackPage">
    <p:spTree>
      <p:nvGrpSpPr>
        <p:cNvPr id="1" name=""/>
        <p:cNvGrpSpPr/>
        <p:nvPr/>
      </p:nvGrpSpPr>
      <p:grpSpPr bwMode="auto">
        <a:xfrm>
          <a:off x="0" y="0"/>
          <a:ext cx="0" cy="0"/>
          <a:chOff x="0" y="0"/>
          <a:chExt cx="0" cy="0"/>
        </a:xfrm>
      </p:grpSpPr>
      <p:pic>
        <p:nvPicPr>
          <p:cNvPr id="5" name="Afbeelding 4"/>
          <p:cNvPicPr>
            <a:picLocks noChangeAspect="1"/>
          </p:cNvPicPr>
          <p:nvPr userDrawn="1"/>
        </p:nvPicPr>
        <p:blipFill>
          <a:blip r:embed="rId2"/>
          <a:stretch/>
        </p:blipFill>
        <p:spPr bwMode="auto">
          <a:xfrm>
            <a:off x="0" y="0"/>
            <a:ext cx="12192000" cy="6858000"/>
          </a:xfrm>
          <a:prstGeom prst="rect">
            <a:avLst/>
          </a:prstGeom>
        </p:spPr>
      </p:pic>
      <p:sp>
        <p:nvSpPr>
          <p:cNvPr id="2" name="Ondertitel 2"/>
          <p:cNvSpPr>
            <a:spLocks noGrp="1"/>
          </p:cNvSpPr>
          <p:nvPr>
            <p:ph type="subTitle" idx="1" hasCustomPrompt="1"/>
          </p:nvPr>
        </p:nvSpPr>
        <p:spPr bwMode="auto">
          <a:xfrm>
            <a:off x="492586" y="1255368"/>
            <a:ext cx="2777387" cy="1655762"/>
          </a:xfrm>
          <a:prstGeom prst="rect">
            <a:avLst/>
          </a:prstGeom>
        </p:spPr>
        <p:txBody>
          <a:bodyPr>
            <a:normAutofit/>
          </a:bodyPr>
          <a:lstStyle>
            <a:lvl1pPr marL="0" indent="0" algn="l">
              <a:buNone/>
              <a:defRPr sz="1200" b="0" i="0">
                <a:solidFill>
                  <a:schemeClr val="tx1">
                    <a:lumMod val="85000"/>
                    <a:lumOff val="15000"/>
                  </a:schemeClr>
                </a:solidFill>
                <a:latin typeface="Roboto Light"/>
                <a:ea typeface="Roboto Ligh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nl-NL"/>
              <a:t>Space for address and additional info</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l" defTabSz="914400">
        <a:lnSpc>
          <a:spcPct val="90000"/>
        </a:lnSpc>
        <a:spcBef>
          <a:spcPts val="0"/>
        </a:spcBef>
        <a:buNone/>
        <a:defRPr sz="4400" b="0" i="0">
          <a:solidFill>
            <a:schemeClr val="tx1"/>
          </a:solidFill>
          <a:latin typeface="Roboto Light"/>
          <a:ea typeface="+mj-ea"/>
          <a:cs typeface="+mj-cs"/>
        </a:defRPr>
      </a:lvl1pPr>
    </p:titleStyle>
    <p:bodyStyle>
      <a:lvl1pPr marL="228600" indent="-228600" algn="l" defTabSz="914400">
        <a:lnSpc>
          <a:spcPct val="90000"/>
        </a:lnSpc>
        <a:spcBef>
          <a:spcPts val="1000"/>
        </a:spcBef>
        <a:buFont typeface="Arial"/>
        <a:buChar char="•"/>
        <a:defRPr sz="2800" b="0" i="0">
          <a:solidFill>
            <a:schemeClr val="tx1"/>
          </a:solidFill>
          <a:latin typeface="Roboto Light"/>
          <a:ea typeface="+mn-ea"/>
          <a:cs typeface="+mn-cs"/>
        </a:defRPr>
      </a:lvl1pPr>
      <a:lvl2pPr marL="685800" indent="-228600" algn="l" defTabSz="914400">
        <a:lnSpc>
          <a:spcPct val="90000"/>
        </a:lnSpc>
        <a:spcBef>
          <a:spcPts val="500"/>
        </a:spcBef>
        <a:buFont typeface="Arial"/>
        <a:buChar char="•"/>
        <a:defRPr sz="2400" b="0" i="0">
          <a:solidFill>
            <a:schemeClr val="tx1"/>
          </a:solidFill>
          <a:latin typeface="Roboto Light"/>
          <a:ea typeface="+mn-ea"/>
          <a:cs typeface="+mn-cs"/>
        </a:defRPr>
      </a:lvl2pPr>
      <a:lvl3pPr marL="1143000" indent="-228600" algn="l" defTabSz="914400">
        <a:lnSpc>
          <a:spcPct val="90000"/>
        </a:lnSpc>
        <a:spcBef>
          <a:spcPts val="500"/>
        </a:spcBef>
        <a:buFont typeface="Arial"/>
        <a:buChar char="•"/>
        <a:defRPr sz="2000" b="0" i="0">
          <a:solidFill>
            <a:schemeClr val="tx1"/>
          </a:solidFill>
          <a:latin typeface="Roboto Light"/>
          <a:ea typeface="+mn-ea"/>
          <a:cs typeface="+mn-cs"/>
        </a:defRPr>
      </a:lvl3pPr>
      <a:lvl4pPr marL="1600200" indent="-228600" algn="l" defTabSz="914400">
        <a:lnSpc>
          <a:spcPct val="90000"/>
        </a:lnSpc>
        <a:spcBef>
          <a:spcPts val="500"/>
        </a:spcBef>
        <a:buFont typeface="Arial"/>
        <a:buChar char="•"/>
        <a:defRPr sz="1800" b="0" i="0">
          <a:solidFill>
            <a:schemeClr val="tx1"/>
          </a:solidFill>
          <a:latin typeface="Roboto Light"/>
          <a:ea typeface="+mn-ea"/>
          <a:cs typeface="+mn-cs"/>
        </a:defRPr>
      </a:lvl4pPr>
      <a:lvl5pPr marL="2057400" indent="-228600" algn="l" defTabSz="914400">
        <a:lnSpc>
          <a:spcPct val="90000"/>
        </a:lnSpc>
        <a:spcBef>
          <a:spcPts val="500"/>
        </a:spcBef>
        <a:buFont typeface="Arial"/>
        <a:buChar char="•"/>
        <a:defRPr sz="1800" b="0" i="0">
          <a:solidFill>
            <a:schemeClr val="tx1"/>
          </a:solidFill>
          <a:latin typeface="Roboto Ligh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nl-NL"/>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category/18089/events.ics" TargetMode="External"/><Relationship Id="rId2" Type="http://schemas.openxmlformats.org/officeDocument/2006/relationships/hyperlink" Target="https://indico.cern.ch/category/18101/" TargetMode="External"/><Relationship Id="rId1" Type="http://schemas.openxmlformats.org/officeDocument/2006/relationships/slideLayout" Target="../slideLayouts/slideLayout2.xml"/><Relationship Id="rId4" Type="http://schemas.openxmlformats.org/officeDocument/2006/relationships/hyperlink" Target="https://indico.cern.ch/category/18101/events.ics"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mailto:k.pringle@epcc.ed.ac.uk" TargetMode="External"/><Relationship Id="rId3" Type="http://schemas.openxmlformats.org/officeDocument/2006/relationships/hyperlink" Target="https://warehouse.inab.certh.gr/index.php/f/3591471" TargetMode="External"/><Relationship Id="rId7" Type="http://schemas.openxmlformats.org/officeDocument/2006/relationships/hyperlink" Target="mailto:n.chuehong@epcc.ed.ac.uk"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hyperlink" Target="mailto:thomas.vuillaume@lapp.in2p3.fr" TargetMode="External"/><Relationship Id="rId5" Type="http://schemas.openxmlformats.org/officeDocument/2006/relationships/hyperlink" Target="http://everse-wp3@lists.certh.gr" TargetMode="External"/><Relationship Id="rId4" Type="http://schemas.openxmlformats.org/officeDocument/2006/relationships/hyperlink" Target="https://indico.cern.ch/category/18101/"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Υπότιτλος 1"/>
          <p:cNvSpPr>
            <a:spLocks noGrp="1"/>
          </p:cNvSpPr>
          <p:nvPr>
            <p:ph type="subTitle" idx="1"/>
          </p:nvPr>
        </p:nvSpPr>
        <p:spPr bwMode="auto">
          <a:xfrm>
            <a:off x="492585" y="1504246"/>
            <a:ext cx="9815985" cy="497757"/>
          </a:xfrm>
        </p:spPr>
        <p:txBody>
          <a:bodyPr>
            <a:noAutofit/>
          </a:bodyPr>
          <a:lstStyle/>
          <a:p>
            <a:pPr>
              <a:defRPr/>
            </a:pPr>
            <a:r>
              <a:rPr lang="en-US" sz="2800"/>
              <a:t>WP3: </a:t>
            </a:r>
            <a:r>
              <a:rPr lang="en-US" sz="2800" b="0" i="0" u="none" strike="noStrike" cap="none" spc="0">
                <a:solidFill>
                  <a:schemeClr val="tx1">
                    <a:lumMod val="85000"/>
                    <a:lumOff val="15000"/>
                  </a:schemeClr>
                </a:solidFill>
                <a:latin typeface="Roboto Light"/>
                <a:ea typeface="Roboto Light"/>
                <a:cs typeface="Roboto Light"/>
              </a:rPr>
              <a:t>Tools and services for software quality and FAIRness</a:t>
            </a:r>
            <a:endParaRPr lang="en-US" sz="2800"/>
          </a:p>
          <a:p>
            <a:pPr>
              <a:defRPr/>
            </a:pPr>
            <a:endParaRPr lang="en-US" sz="2800"/>
          </a:p>
          <a:p>
            <a:pPr>
              <a:defRPr/>
            </a:pPr>
            <a:endParaRPr lang="en-US" sz="2000"/>
          </a:p>
        </p:txBody>
      </p:sp>
      <p:sp>
        <p:nvSpPr>
          <p:cNvPr id="6" name="Ορθογώνιο 5"/>
          <p:cNvSpPr/>
          <p:nvPr/>
        </p:nvSpPr>
        <p:spPr bwMode="auto">
          <a:xfrm>
            <a:off x="445638" y="5092143"/>
            <a:ext cx="6096000" cy="661720"/>
          </a:xfrm>
          <a:prstGeom prst="rect">
            <a:avLst/>
          </a:prstGeom>
        </p:spPr>
        <p:txBody>
          <a:bodyPr>
            <a:spAutoFit/>
          </a:bodyPr>
          <a:lstStyle/>
          <a:p>
            <a:pPr>
              <a:spcBef>
                <a:spcPts val="600"/>
              </a:spcBef>
              <a:spcAft>
                <a:spcPts val="1200"/>
              </a:spcAft>
              <a:defRPr/>
            </a:pPr>
            <a:r>
              <a:rPr lang="en-GB" sz="1100" b="1">
                <a:solidFill>
                  <a:srgbClr val="80539A"/>
                </a:solidFill>
                <a:latin typeface="Roboto"/>
                <a:ea typeface="Times New Roman"/>
                <a:cs typeface="Times New Roman"/>
              </a:rPr>
              <a:t>Kick-off Meeting</a:t>
            </a:r>
            <a:endParaRPr/>
          </a:p>
          <a:p>
            <a:pPr>
              <a:spcBef>
                <a:spcPts val="600"/>
              </a:spcBef>
              <a:spcAft>
                <a:spcPts val="1200"/>
              </a:spcAft>
              <a:defRPr/>
            </a:pPr>
            <a:r>
              <a:rPr lang="en-US" sz="1100">
                <a:solidFill>
                  <a:srgbClr val="3EA3DC"/>
                </a:solidFill>
                <a:latin typeface="Roboto"/>
                <a:ea typeface="Times New Roman"/>
                <a:cs typeface="Arial"/>
              </a:rPr>
              <a:t>11</a:t>
            </a:r>
            <a:r>
              <a:rPr lang="en-GB" sz="1100">
                <a:solidFill>
                  <a:srgbClr val="3EA3DC"/>
                </a:solidFill>
                <a:latin typeface="Roboto"/>
                <a:ea typeface="Times New Roman"/>
                <a:cs typeface="Arial"/>
              </a:rPr>
              <a:t>-</a:t>
            </a:r>
            <a:r>
              <a:rPr lang="en-US" sz="1100">
                <a:solidFill>
                  <a:srgbClr val="3EA3DC"/>
                </a:solidFill>
                <a:latin typeface="Roboto"/>
                <a:ea typeface="Times New Roman"/>
                <a:cs typeface="Arial"/>
              </a:rPr>
              <a:t>13 March</a:t>
            </a:r>
            <a:r>
              <a:rPr lang="en-GB" sz="1100">
                <a:solidFill>
                  <a:srgbClr val="3EA3DC"/>
                </a:solidFill>
                <a:latin typeface="Roboto"/>
                <a:ea typeface="Times New Roman"/>
                <a:cs typeface="Arial"/>
              </a:rPr>
              <a:t> 2024,Thessaloniki, Greece</a:t>
            </a:r>
            <a:endParaRPr lang="el-GR" sz="1100">
              <a:latin typeface="Roboto"/>
              <a:ea typeface="Times New Roman"/>
              <a:cs typeface="Arial"/>
            </a:endParaRPr>
          </a:p>
        </p:txBody>
      </p:sp>
      <p:sp>
        <p:nvSpPr>
          <p:cNvPr id="8" name="TextBox 7"/>
          <p:cNvSpPr txBox="1"/>
          <p:nvPr/>
        </p:nvSpPr>
        <p:spPr bwMode="auto">
          <a:xfrm>
            <a:off x="554944" y="2188252"/>
            <a:ext cx="5906903" cy="640440"/>
          </a:xfrm>
          <a:prstGeom prst="rect">
            <a:avLst/>
          </a:prstGeom>
          <a:noFill/>
        </p:spPr>
        <p:txBody>
          <a:bodyPr wrap="square" rtlCol="0">
            <a:spAutoFit/>
          </a:bodyPr>
          <a:lstStyle/>
          <a:p>
            <a:pPr>
              <a:defRPr/>
            </a:pPr>
            <a:r>
              <a:rPr lang="en-US"/>
              <a:t>Thomas Vuillaume	 	Kirsty Pringle &amp; </a:t>
            </a:r>
            <a:r>
              <a:rPr lang="en-US" sz="1800" b="0" i="0" u="none" strike="noStrike" cap="none" spc="0">
                <a:solidFill>
                  <a:schemeClr val="tx1"/>
                </a:solidFill>
                <a:latin typeface="Calibri"/>
                <a:ea typeface="Calibri"/>
                <a:cs typeface="Calibri"/>
              </a:rPr>
              <a:t>Neil Chue Hong</a:t>
            </a:r>
            <a:endParaRPr/>
          </a:p>
          <a:p>
            <a:pPr>
              <a:defRPr/>
            </a:pPr>
            <a:r>
              <a:rPr lang="en-US"/>
              <a:t>LAPP, CNRS, ESCAPE 	</a:t>
            </a:r>
            <a:r>
              <a:rPr lang="en-US" sz="1800" b="0" i="1" u="none" strike="noStrike" cap="none" spc="0">
                <a:solidFill>
                  <a:schemeClr val="tx1"/>
                </a:solidFill>
                <a:latin typeface="Calibri"/>
                <a:ea typeface="Calibri"/>
                <a:cs typeface="Calibri"/>
              </a:rPr>
              <a:t>University of Edinburgh</a:t>
            </a:r>
            <a:endParaRPr lang="el-GR"/>
          </a:p>
        </p:txBody>
      </p:sp>
      <p:sp>
        <p:nvSpPr>
          <p:cNvPr id="9" name="TextBox 8"/>
          <p:cNvSpPr txBox="1"/>
          <p:nvPr/>
        </p:nvSpPr>
        <p:spPr bwMode="auto">
          <a:xfrm>
            <a:off x="7046485" y="5926433"/>
            <a:ext cx="4338320" cy="600164"/>
          </a:xfrm>
          <a:prstGeom prst="rect">
            <a:avLst/>
          </a:prstGeom>
          <a:noFill/>
        </p:spPr>
        <p:txBody>
          <a:bodyPr wrap="square" rtlCol="0">
            <a:spAutoFit/>
          </a:bodyPr>
          <a:lstStyle/>
          <a:p>
            <a:pPr algn="just">
              <a:defRPr/>
            </a:pPr>
            <a:r>
              <a:rPr lang="en-US" sz="1100">
                <a:latin typeface="Roboto Light"/>
                <a:ea typeface="Roboto Light"/>
              </a:rPr>
              <a:t>This project has received funding from the European Union’s Horizon Europe Programme under GA 101129744 — EVERSE — HORIZON-INFRA-2023-EOSC-01-02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099485F-B800-CB44-ADC4-D800416983CA}"/>
              </a:ext>
            </a:extLst>
          </p:cNvPr>
          <p:cNvSpPr>
            <a:spLocks noGrp="1"/>
          </p:cNvSpPr>
          <p:nvPr>
            <p:ph type="sldNum" sz="quarter" idx="12"/>
          </p:nvPr>
        </p:nvSpPr>
        <p:spPr/>
        <p:txBody>
          <a:bodyPr/>
          <a:lstStyle/>
          <a:p>
            <a:pPr>
              <a:defRPr/>
            </a:pPr>
            <a:fld id="{41814595-6856-9B4E-BECB-F9B7E4876AE1}" type="slidenum">
              <a:rPr lang="nl-NL" smtClean="0"/>
              <a:t>9</a:t>
            </a:fld>
            <a:endParaRPr lang="nl-NL"/>
          </a:p>
        </p:txBody>
      </p:sp>
      <p:sp>
        <p:nvSpPr>
          <p:cNvPr id="3" name="Espace réservé du contenu 2">
            <a:extLst>
              <a:ext uri="{FF2B5EF4-FFF2-40B4-BE49-F238E27FC236}">
                <a16:creationId xmlns:a16="http://schemas.microsoft.com/office/drawing/2014/main" id="{F90AFBD5-65EE-7449-9077-04F4B2549981}"/>
              </a:ext>
            </a:extLst>
          </p:cNvPr>
          <p:cNvSpPr>
            <a:spLocks noGrp="1"/>
          </p:cNvSpPr>
          <p:nvPr>
            <p:ph sz="half" idx="15"/>
          </p:nvPr>
        </p:nvSpPr>
        <p:spPr/>
        <p:txBody>
          <a:bodyPr/>
          <a:lstStyle/>
          <a:p>
            <a:pPr marL="285750" indent="-285750">
              <a:buFont typeface="Arial" panose="020B0604020202020204" pitchFamily="34" charset="0"/>
              <a:buChar char="•"/>
            </a:pPr>
            <a:r>
              <a:rPr lang="en-US" dirty="0"/>
              <a:t>Regular meeting:  4</a:t>
            </a:r>
            <a:r>
              <a:rPr lang="en-US" baseline="30000" dirty="0"/>
              <a:t>th</a:t>
            </a:r>
            <a:r>
              <a:rPr lang="en-US" dirty="0"/>
              <a:t> Monday of the month (see dates </a:t>
            </a:r>
            <a:r>
              <a:rPr lang="en-US" dirty="0">
                <a:hlinkClick r:id="rId2"/>
              </a:rPr>
              <a:t>https://indico.cern.ch/category/18101/</a:t>
            </a:r>
            <a:r>
              <a:rPr lang="en-US" dirty="0"/>
              <a:t>)</a:t>
            </a:r>
          </a:p>
          <a:p>
            <a:pPr marL="285750" indent="-285750">
              <a:buFont typeface="Arial" panose="020B0604020202020204" pitchFamily="34" charset="0"/>
              <a:buChar char="•"/>
            </a:pPr>
            <a:r>
              <a:rPr lang="en-US" dirty="0"/>
              <a:t>Subscribe to the </a:t>
            </a:r>
            <a:r>
              <a:rPr lang="en-US" dirty="0" err="1"/>
              <a:t>indico</a:t>
            </a:r>
            <a:r>
              <a:rPr lang="en-US" dirty="0"/>
              <a:t> calendar: </a:t>
            </a:r>
          </a:p>
          <a:p>
            <a:pPr marL="971550" lvl="1" indent="-285750">
              <a:buFont typeface="Arial" panose="020B0604020202020204" pitchFamily="34" charset="0"/>
              <a:buChar char="•"/>
            </a:pPr>
            <a:r>
              <a:rPr lang="en-US" dirty="0"/>
              <a:t>EVERSE: </a:t>
            </a:r>
            <a:r>
              <a:rPr lang="en-US" dirty="0">
                <a:hlinkClick r:id="rId3"/>
              </a:rPr>
              <a:t>https://indico.cern.ch/category/18089/events.ics</a:t>
            </a:r>
            <a:r>
              <a:rPr lang="en-US" dirty="0"/>
              <a:t> </a:t>
            </a:r>
          </a:p>
          <a:p>
            <a:pPr marL="971550" lvl="1" indent="-285750">
              <a:buFont typeface="Arial" panose="020B0604020202020204" pitchFamily="34" charset="0"/>
              <a:buChar char="•"/>
            </a:pPr>
            <a:r>
              <a:rPr lang="en-US" dirty="0"/>
              <a:t>WP3: </a:t>
            </a:r>
            <a:r>
              <a:rPr lang="en-US" dirty="0">
                <a:hlinkClick r:id="rId4"/>
              </a:rPr>
              <a:t>https://indico.cern.ch/category/18101/events.ics</a:t>
            </a:r>
            <a:r>
              <a:rPr lang="en-US" dirty="0"/>
              <a:t> </a:t>
            </a:r>
          </a:p>
          <a:p>
            <a:pPr marL="9715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Rolling collaborative</a:t>
            </a:r>
            <a:r>
              <a:rPr lang="en-US" b="1" dirty="0"/>
              <a:t> </a:t>
            </a:r>
            <a:r>
              <a:rPr lang="en-US" dirty="0"/>
              <a:t>minutes </a:t>
            </a:r>
          </a:p>
          <a:p>
            <a:pPr marL="971550" lvl="1" indent="-285750">
              <a:buFont typeface="Arial" panose="020B0604020202020204" pitchFamily="34" charset="0"/>
              <a:buChar char="•"/>
            </a:pPr>
            <a:r>
              <a:rPr lang="en-US" dirty="0"/>
              <a:t>Document appended every meeting</a:t>
            </a:r>
          </a:p>
          <a:p>
            <a:pPr marL="971550" lvl="1" indent="-285750">
              <a:buFont typeface="Arial" panose="020B0604020202020204" pitchFamily="34" charset="0"/>
              <a:buChar char="•"/>
            </a:pPr>
            <a:r>
              <a:rPr lang="en-US" dirty="0"/>
              <a:t>A snapshot of the actual meeting minutes will be copied to the corresponding </a:t>
            </a:r>
            <a:r>
              <a:rPr lang="en-US" dirty="0" err="1"/>
              <a:t>indico</a:t>
            </a:r>
            <a:r>
              <a:rPr lang="en-US" dirty="0"/>
              <a:t> page</a:t>
            </a:r>
          </a:p>
          <a:p>
            <a:pPr marL="9715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Each task will organize their own independent meetings with the required partners</a:t>
            </a:r>
          </a:p>
          <a:p>
            <a:pPr marL="971550" lvl="1" indent="-285750">
              <a:buFont typeface="Arial" panose="020B0604020202020204" pitchFamily="34" charset="0"/>
              <a:buChar char="•"/>
            </a:pPr>
            <a:r>
              <a:rPr lang="en-US" dirty="0"/>
              <a:t>WP3 meetings to coordinate and share information</a:t>
            </a:r>
          </a:p>
        </p:txBody>
      </p:sp>
      <p:sp>
        <p:nvSpPr>
          <p:cNvPr id="4" name="Titre 3">
            <a:extLst>
              <a:ext uri="{FF2B5EF4-FFF2-40B4-BE49-F238E27FC236}">
                <a16:creationId xmlns:a16="http://schemas.microsoft.com/office/drawing/2014/main" id="{F02B66D9-2AF6-234D-928C-A562FB945CCC}"/>
              </a:ext>
            </a:extLst>
          </p:cNvPr>
          <p:cNvSpPr>
            <a:spLocks noGrp="1"/>
          </p:cNvSpPr>
          <p:nvPr>
            <p:ph type="title"/>
          </p:nvPr>
        </p:nvSpPr>
        <p:spPr/>
        <p:txBody>
          <a:bodyPr/>
          <a:lstStyle/>
          <a:p>
            <a:r>
              <a:rPr lang="en-US" dirty="0"/>
              <a:t>WP3 meetings &amp; </a:t>
            </a:r>
            <a:r>
              <a:rPr lang="en-US" dirty="0" err="1"/>
              <a:t>organisation</a:t>
            </a:r>
            <a:endParaRPr lang="en-US" dirty="0"/>
          </a:p>
        </p:txBody>
      </p:sp>
      <p:sp>
        <p:nvSpPr>
          <p:cNvPr id="5" name="Espace réservé du texte 4">
            <a:extLst>
              <a:ext uri="{FF2B5EF4-FFF2-40B4-BE49-F238E27FC236}">
                <a16:creationId xmlns:a16="http://schemas.microsoft.com/office/drawing/2014/main" id="{45168C3A-9D0B-B34F-97EE-77D32AD8E17D}"/>
              </a:ext>
            </a:extLst>
          </p:cNvPr>
          <p:cNvSpPr>
            <a:spLocks noGrp="1"/>
          </p:cNvSpPr>
          <p:nvPr>
            <p:ph type="body" sz="quarter" idx="14"/>
          </p:nvPr>
        </p:nvSpPr>
        <p:spPr/>
        <p:txBody>
          <a:bodyPr>
            <a:normAutofit lnSpcReduction="10000"/>
          </a:bodyPr>
          <a:lstStyle/>
          <a:p>
            <a:endParaRPr lang="en-US" dirty="0"/>
          </a:p>
        </p:txBody>
      </p:sp>
    </p:spTree>
    <p:extLst>
      <p:ext uri="{BB962C8B-B14F-4D97-AF65-F5344CB8AC3E}">
        <p14:creationId xmlns:p14="http://schemas.microsoft.com/office/powerpoint/2010/main" val="3152541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7"/>
          <p:cNvSpPr>
            <a:spLocks noGrp="1"/>
          </p:cNvSpPr>
          <p:nvPr>
            <p:ph type="subTitle" idx="1"/>
          </p:nvPr>
        </p:nvSpPr>
        <p:spPr bwMode="auto">
          <a:xfrm>
            <a:off x="471564" y="1475928"/>
            <a:ext cx="5861192" cy="2151757"/>
          </a:xfrm>
        </p:spPr>
        <p:txBody>
          <a:bodyPr vertOverflow="overflow" horzOverflow="overflow" vert="horz" wrap="square" lIns="91440" tIns="45720" rIns="91440" bIns="45720" numCol="1" spcCol="0" rtlCol="0" fromWordArt="0" anchor="t" anchorCtr="0" forceAA="0" compatLnSpc="0">
            <a:normAutofit/>
          </a:bodyPr>
          <a:lstStyle/>
          <a:p>
            <a:pPr>
              <a:defRPr/>
            </a:pPr>
            <a:r>
              <a:rPr lang="nl-NL" sz="1400" b="0" i="0" u="none" strike="noStrike" cap="none" spc="0" dirty="0">
                <a:solidFill>
                  <a:schemeClr val="tx1"/>
                </a:solidFill>
                <a:latin typeface="Roboto Light"/>
                <a:ea typeface="Roboto Light"/>
                <a:cs typeface="Roboto Light"/>
              </a:rPr>
              <a:t>Rolling minutes: </a:t>
            </a:r>
            <a:r>
              <a:rPr lang="nl-NL" sz="1400" b="0" i="0" u="sng" strike="noStrike" cap="none" spc="0" dirty="0">
                <a:solidFill>
                  <a:schemeClr val="tx1">
                    <a:lumMod val="50000"/>
                    <a:lumOff val="50000"/>
                  </a:schemeClr>
                </a:solidFill>
                <a:latin typeface="Roboto Light"/>
                <a:ea typeface="Roboto Light"/>
                <a:cs typeface="Roboto Light"/>
                <a:hlinkClick r:id="rId3" tooltip="https://warehouse.inab.certh.gr/index.php/f/3591471"/>
              </a:rPr>
              <a:t>https://warehouse.inab.certh.gr/index.php/f/3591471</a:t>
            </a:r>
            <a:endParaRPr sz="1400" dirty="0"/>
          </a:p>
          <a:p>
            <a:pPr>
              <a:defRPr/>
            </a:pPr>
            <a:r>
              <a:rPr lang="nl-NL" sz="1400" b="0" i="0" u="none" strike="noStrike" cap="none" spc="0" dirty="0" err="1">
                <a:solidFill>
                  <a:schemeClr val="tx1"/>
                </a:solidFill>
                <a:latin typeface="Roboto Light"/>
                <a:ea typeface="Roboto Light"/>
                <a:cs typeface="Roboto Light"/>
              </a:rPr>
              <a:t>Indico</a:t>
            </a:r>
            <a:r>
              <a:rPr lang="nl-NL" sz="1400" b="0" i="0" u="none" strike="noStrike" cap="none" spc="0" dirty="0">
                <a:solidFill>
                  <a:schemeClr val="tx1"/>
                </a:solidFill>
                <a:latin typeface="Roboto Light"/>
                <a:ea typeface="Roboto Light"/>
                <a:cs typeface="Roboto Light"/>
              </a:rPr>
              <a:t>: </a:t>
            </a:r>
            <a:r>
              <a:rPr lang="nl-NL" sz="1400" b="0" i="0" u="sng" strike="noStrike" cap="none" spc="0" dirty="0">
                <a:solidFill>
                  <a:schemeClr val="tx1">
                    <a:lumMod val="50000"/>
                    <a:lumOff val="50000"/>
                  </a:schemeClr>
                </a:solidFill>
                <a:latin typeface="Roboto Light"/>
                <a:ea typeface="Roboto Light"/>
                <a:cs typeface="Roboto Light"/>
                <a:hlinkClick r:id="rId4" tooltip="https://indico.cern.ch/category/18101/"/>
              </a:rPr>
              <a:t>https://indico.cern.ch/category/18101/</a:t>
            </a:r>
            <a:endParaRPr sz="1400" dirty="0"/>
          </a:p>
          <a:p>
            <a:pPr algn="l">
              <a:defRPr/>
            </a:pPr>
            <a:r>
              <a:rPr lang="nl-NL" sz="1400" b="0" i="0" u="none" strike="noStrike" cap="none" spc="0" dirty="0">
                <a:solidFill>
                  <a:schemeClr val="tx1"/>
                </a:solidFill>
                <a:latin typeface="Roboto Light"/>
                <a:ea typeface="Roboto Light"/>
                <a:cs typeface="Roboto Light"/>
              </a:rPr>
              <a:t>Mattermost </a:t>
            </a:r>
            <a:r>
              <a:rPr lang="nl-NL" sz="1400" b="0" i="0" u="none" strike="noStrike" cap="none" spc="0" dirty="0" err="1">
                <a:solidFill>
                  <a:schemeClr val="tx1"/>
                </a:solidFill>
                <a:latin typeface="Roboto Light"/>
                <a:ea typeface="Roboto Light"/>
                <a:cs typeface="Roboto Light"/>
              </a:rPr>
              <a:t>channel</a:t>
            </a:r>
            <a:r>
              <a:rPr lang="nl-NL" sz="1400" b="0" i="0" u="none" strike="noStrike" cap="none" spc="0" dirty="0">
                <a:solidFill>
                  <a:schemeClr val="tx1"/>
                </a:solidFill>
                <a:latin typeface="Roboto Light"/>
                <a:ea typeface="Roboto Light"/>
                <a:cs typeface="Roboto Light"/>
              </a:rPr>
              <a:t> #WP3-tools</a:t>
            </a:r>
            <a:endParaRPr lang="nl-NL" sz="1400" b="0" i="0" u="none" strike="noStrike" cap="none" spc="0" dirty="0">
              <a:solidFill>
                <a:schemeClr val="tx1"/>
              </a:solidFill>
              <a:latin typeface="Times New Roman"/>
              <a:cs typeface="Times New Roman"/>
            </a:endParaRPr>
          </a:p>
          <a:p>
            <a:pPr algn="l">
              <a:defRPr/>
            </a:pPr>
            <a:r>
              <a:rPr lang="en-US" sz="1400" b="0" i="0" u="none" strike="noStrike" cap="none" spc="0" dirty="0">
                <a:solidFill>
                  <a:schemeClr val="tx1"/>
                </a:solidFill>
                <a:latin typeface="Roboto Light"/>
                <a:ea typeface="Roboto Light"/>
                <a:cs typeface="Roboto Light"/>
              </a:rPr>
              <a:t>list: </a:t>
            </a:r>
            <a:r>
              <a:rPr lang="en-US" sz="1400" b="0" i="0" u="sng" strike="noStrike" cap="none" spc="0" dirty="0">
                <a:solidFill>
                  <a:schemeClr val="tx1"/>
                </a:solidFill>
                <a:latin typeface="Roboto Light"/>
                <a:ea typeface="Roboto Light"/>
                <a:cs typeface="Roboto Light"/>
                <a:hlinkClick r:id="rId5" tooltip="http://everse-wp3@lists.certh.gr"/>
              </a:rPr>
              <a:t>everse-wp3@lists.certh.gr</a:t>
            </a:r>
            <a:endParaRPr lang="en-US" sz="1400" b="0" i="0" u="none" strike="noStrike" cap="none" spc="0" dirty="0">
              <a:solidFill>
                <a:schemeClr val="tx1"/>
              </a:solidFill>
              <a:latin typeface="Times New Roman"/>
              <a:cs typeface="Times New Roman"/>
            </a:endParaRPr>
          </a:p>
          <a:p>
            <a:pPr algn="l">
              <a:defRPr/>
            </a:pPr>
            <a:r>
              <a:rPr lang="en-US" sz="1400" dirty="0"/>
              <a:t>Thomas: </a:t>
            </a:r>
            <a:r>
              <a:rPr lang="en-US" sz="1400" u="sng" dirty="0">
                <a:hlinkClick r:id="rId6" tooltip="mailto:thomas.vuillaume@lapp.in2p3.fr"/>
              </a:rPr>
              <a:t>thomas.vuillaume@lapp.in2p3.fr</a:t>
            </a:r>
            <a:endParaRPr sz="1400" dirty="0"/>
          </a:p>
          <a:p>
            <a:pPr algn="l">
              <a:defRPr/>
            </a:pPr>
            <a:r>
              <a:rPr lang="en-US" sz="1400" b="0" i="0" u="none" strike="noStrike" cap="none" spc="0" dirty="0">
                <a:solidFill>
                  <a:schemeClr val="tx1">
                    <a:lumMod val="85000"/>
                    <a:lumOff val="15000"/>
                  </a:schemeClr>
                </a:solidFill>
                <a:latin typeface="Roboto Light"/>
                <a:ea typeface="Roboto Light"/>
                <a:cs typeface="Roboto Light"/>
              </a:rPr>
              <a:t>Neil: </a:t>
            </a:r>
            <a:r>
              <a:rPr lang="en-US" sz="1400" b="0" i="0" u="sng" strike="noStrike" cap="none" spc="0" dirty="0">
                <a:solidFill>
                  <a:schemeClr val="tx1">
                    <a:lumMod val="85000"/>
                    <a:lumOff val="15000"/>
                  </a:schemeClr>
                </a:solidFill>
                <a:latin typeface="Roboto Light"/>
                <a:ea typeface="Roboto Light"/>
                <a:cs typeface="Roboto Light"/>
                <a:hlinkClick r:id="rId7" tooltip="mailto:n.chuehong@epcc.ed.ac.uk"/>
              </a:rPr>
              <a:t>n.chuehong@epcc.ed.ac.uk</a:t>
            </a:r>
            <a:endParaRPr sz="1400" dirty="0"/>
          </a:p>
          <a:p>
            <a:pPr algn="l">
              <a:defRPr/>
            </a:pPr>
            <a:r>
              <a:rPr sz="1400" dirty="0"/>
              <a:t>Kirsty: </a:t>
            </a:r>
            <a:r>
              <a:rPr sz="1400" u="sng" dirty="0">
                <a:hlinkClick r:id="rId8" tooltip="mailto:k.pringle@epcc.ed.ac.uk"/>
              </a:rPr>
              <a:t>k.pringle@epcc.ed.ac.uk</a:t>
            </a:r>
            <a:r>
              <a:rPr sz="1400" dirty="0"/>
              <a:t> </a:t>
            </a:r>
            <a:endParaRPr sz="1800" dirty="0"/>
          </a:p>
        </p:txBody>
      </p:sp>
      <p:sp>
        <p:nvSpPr>
          <p:cNvPr id="4" name="TextBox 3"/>
          <p:cNvSpPr txBox="1"/>
          <p:nvPr/>
        </p:nvSpPr>
        <p:spPr bwMode="auto">
          <a:xfrm>
            <a:off x="563005" y="6535251"/>
            <a:ext cx="11065988" cy="259439"/>
          </a:xfrm>
          <a:prstGeom prst="rect">
            <a:avLst/>
          </a:prstGeom>
          <a:noFill/>
        </p:spPr>
        <p:txBody>
          <a:bodyPr wrap="square" rtlCol="0">
            <a:spAutoFit/>
          </a:bodyPr>
          <a:lstStyle/>
          <a:p>
            <a:pPr algn="just">
              <a:defRPr/>
            </a:pPr>
            <a:r>
              <a:rPr lang="en-US" sz="1100">
                <a:latin typeface="Roboto Light"/>
                <a:ea typeface="Roboto Light"/>
              </a:rPr>
              <a:t>This project has received funding from the European Union’s Horizon Europe Programme under GA 101129744 — EVERSE — HORIZON-INFRA-2023-EOSC-01-02 </a:t>
            </a:r>
            <a:endParaRPr/>
          </a:p>
        </p:txBody>
      </p:sp>
      <p:sp>
        <p:nvSpPr>
          <p:cNvPr id="16652606" name="ZoneTexte 16652605"/>
          <p:cNvSpPr txBox="1"/>
          <p:nvPr/>
        </p:nvSpPr>
        <p:spPr bwMode="auto">
          <a:xfrm>
            <a:off x="471564" y="4381399"/>
            <a:ext cx="3794715" cy="884279"/>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l">
              <a:defRPr/>
            </a:pPr>
            <a:r>
              <a:rPr lang="en-US" sz="5200"/>
              <a:t>Thank you!</a:t>
            </a:r>
            <a:endParaRPr sz="52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298123065" name="Θέση αριθμού διαφάνειας 1"/>
          <p:cNvSpPr>
            <a:spLocks noGrp="1"/>
          </p:cNvSpPr>
          <p:nvPr>
            <p:ph type="sldNum" sz="quarter" idx="12"/>
          </p:nvPr>
        </p:nvSpPr>
        <p:spPr bwMode="auto"/>
        <p:txBody>
          <a:bodyPr/>
          <a:lstStyle/>
          <a:p>
            <a:pPr>
              <a:defRPr/>
            </a:pPr>
            <a:fld id="{CBFDDA2A-A2AF-7B75-D253-B88F1249E5DC}" type="slidenum">
              <a:rPr lang="nl-NL"/>
              <a:t>1</a:t>
            </a:fld>
            <a:endParaRPr lang="nl-NL"/>
          </a:p>
        </p:txBody>
      </p:sp>
      <p:sp>
        <p:nvSpPr>
          <p:cNvPr id="1611240115" name="Θέση περιεχομένου 2"/>
          <p:cNvSpPr>
            <a:spLocks noGrp="1"/>
          </p:cNvSpPr>
          <p:nvPr>
            <p:ph sz="half" idx="15"/>
          </p:nvPr>
        </p:nvSpPr>
        <p:spPr bwMode="auto">
          <a:xfrm>
            <a:off x="668187" y="1890992"/>
            <a:ext cx="10883727" cy="4532500"/>
          </a:xfrm>
        </p:spPr>
        <p:txBody>
          <a:bodyPr vertOverflow="overflow" horzOverflow="overflow" vert="horz" wrap="square" lIns="91440" tIns="45720" rIns="91440" bIns="45720" numCol="1" spcCol="0" rtlCol="0" fromWordArt="0" anchor="t" anchorCtr="0" forceAA="0" compatLnSpc="0">
            <a:normAutofit/>
          </a:bodyPr>
          <a:lstStyle/>
          <a:p>
            <a:pPr>
              <a:defRPr/>
            </a:pPr>
            <a:r>
              <a:rPr lang="el-GR" sz="1800" b="1" i="0" u="none" strike="noStrike" cap="none" spc="0">
                <a:solidFill>
                  <a:schemeClr val="tx1"/>
                </a:solidFill>
                <a:latin typeface="Roboto Light"/>
                <a:ea typeface="Roboto Light"/>
                <a:cs typeface="Roboto Light"/>
              </a:rPr>
              <a:t>Objectives</a:t>
            </a:r>
            <a:endParaRPr sz="1500" b="0" i="0" u="none" strike="noStrike" cap="none" spc="0">
              <a:solidFill>
                <a:schemeClr val="tx1"/>
              </a:solidFill>
              <a:latin typeface="Roboto Light"/>
              <a:cs typeface="Roboto Light"/>
            </a:endParaRPr>
          </a:p>
          <a:p>
            <a:pPr>
              <a:defRPr/>
            </a:pPr>
            <a:r>
              <a:rPr lang="el-GR" sz="1500" b="1" i="0" u="none" strike="noStrike" cap="none" spc="0">
                <a:solidFill>
                  <a:schemeClr val="tx1"/>
                </a:solidFill>
                <a:latin typeface="Roboto Light"/>
                <a:ea typeface="Roboto Light"/>
                <a:cs typeface="Roboto Light"/>
              </a:rPr>
              <a:t>O3.1:</a:t>
            </a:r>
            <a:r>
              <a:rPr lang="el-GR" sz="1500" b="0" i="0" u="none" strike="noStrike" cap="none" spc="0">
                <a:solidFill>
                  <a:schemeClr val="tx1"/>
                </a:solidFill>
                <a:latin typeface="Roboto Light"/>
                <a:ea typeface="Roboto Light"/>
                <a:cs typeface="Roboto Light"/>
              </a:rPr>
              <a:t> To establish a technology watch identifying and gathering tools and services targeting scientific software, code, and workflows quality and FAIRness</a:t>
            </a:r>
            <a:endParaRPr/>
          </a:p>
          <a:p>
            <a:pPr>
              <a:defRPr/>
            </a:pPr>
            <a:r>
              <a:rPr lang="el-GR" sz="1500" b="1" i="0" u="none" strike="noStrike" cap="none" spc="0">
                <a:solidFill>
                  <a:schemeClr val="tx1"/>
                </a:solidFill>
                <a:latin typeface="Roboto Light"/>
                <a:ea typeface="Roboto Light"/>
                <a:cs typeface="Roboto Light"/>
              </a:rPr>
              <a:t>O3.2:</a:t>
            </a:r>
            <a:r>
              <a:rPr lang="el-GR" sz="1500" b="0" i="0" u="none" strike="noStrike" cap="none" spc="0">
                <a:solidFill>
                  <a:schemeClr val="tx1"/>
                </a:solidFill>
                <a:latin typeface="Roboto Light"/>
                <a:ea typeface="Roboto Light"/>
                <a:cs typeface="Roboto Light"/>
              </a:rPr>
              <a:t> To assist the Science Clusters in measuring and improving software, code, and workflows quality and FAIRness globally by combining existing tools and services into common frameworks</a:t>
            </a:r>
            <a:endParaRPr/>
          </a:p>
          <a:p>
            <a:pPr>
              <a:defRPr/>
            </a:pPr>
            <a:endParaRPr lang="el-GR">
              <a:solidFill>
                <a:schemeClr val="tx1"/>
              </a:solidFill>
            </a:endParaRPr>
          </a:p>
          <a:p>
            <a:pPr>
              <a:defRPr/>
            </a:pPr>
            <a:r>
              <a:rPr lang="el-GR" sz="1500" b="0" i="0" u="none" strike="noStrike" cap="none" spc="0">
                <a:solidFill>
                  <a:schemeClr val="tx1"/>
                </a:solidFill>
                <a:latin typeface="Roboto Light"/>
                <a:ea typeface="Roboto Light"/>
                <a:cs typeface="Roboto Light"/>
              </a:rPr>
              <a:t>This WP connects existing individual tools and services with developers and Science Clusters in three steps: </a:t>
            </a:r>
            <a:endParaRPr sz="1500" b="0" i="0" u="none" strike="noStrike" cap="none" spc="0">
              <a:solidFill>
                <a:schemeClr val="tx1"/>
              </a:solidFill>
              <a:latin typeface="Roboto Light"/>
              <a:cs typeface="Roboto Light"/>
            </a:endParaRPr>
          </a:p>
          <a:p>
            <a:pPr marL="217792" indent="-217792">
              <a:buFont typeface="Arial"/>
              <a:buAutoNum type="arabicPeriod"/>
              <a:defRPr/>
            </a:pPr>
            <a:r>
              <a:rPr lang="el-GR" sz="1500" b="1" i="0" u="none" strike="noStrike" cap="none" spc="0">
                <a:solidFill>
                  <a:schemeClr val="tx1"/>
                </a:solidFill>
                <a:latin typeface="Roboto Light"/>
                <a:ea typeface="Roboto Light"/>
                <a:cs typeface="Roboto Light"/>
              </a:rPr>
              <a:t>collecting </a:t>
            </a:r>
            <a:r>
              <a:rPr lang="el-GR" sz="1500" b="0" i="0" u="none" strike="noStrike" cap="none" spc="0">
                <a:solidFill>
                  <a:schemeClr val="tx1"/>
                </a:solidFill>
                <a:latin typeface="Roboto Light"/>
                <a:ea typeface="Roboto Light"/>
                <a:cs typeface="Roboto Light"/>
              </a:rPr>
              <a:t>existing tools and services for software (including all forms of executable code) quality</a:t>
            </a:r>
            <a:endParaRPr/>
          </a:p>
          <a:p>
            <a:pPr marL="217792" indent="-217792">
              <a:buFont typeface="Arial"/>
              <a:buAutoNum type="arabicPeriod"/>
              <a:defRPr/>
            </a:pPr>
            <a:r>
              <a:rPr lang="el-GR" sz="1500" b="1" i="0" u="none" strike="noStrike" cap="none" spc="0">
                <a:solidFill>
                  <a:schemeClr val="tx1"/>
                </a:solidFill>
                <a:latin typeface="Roboto Light"/>
                <a:ea typeface="Roboto Light"/>
                <a:cs typeface="Roboto Light"/>
              </a:rPr>
              <a:t>linking </a:t>
            </a:r>
            <a:r>
              <a:rPr lang="el-GR" sz="1500" b="0" i="0" u="none" strike="noStrike" cap="none" spc="0">
                <a:solidFill>
                  <a:schemeClr val="tx1"/>
                </a:solidFill>
                <a:latin typeface="Roboto Light"/>
                <a:ea typeface="Roboto Light"/>
                <a:cs typeface="Roboto Light"/>
              </a:rPr>
              <a:t>them in common pipelines or frameworks</a:t>
            </a:r>
            <a:endParaRPr/>
          </a:p>
          <a:p>
            <a:pPr marL="217792" indent="-217792">
              <a:buFont typeface="Arial"/>
              <a:buAutoNum type="arabicPeriod"/>
              <a:defRPr/>
            </a:pPr>
            <a:r>
              <a:rPr lang="el-GR" sz="1500" b="1" i="0" u="none" strike="noStrike" cap="none" spc="0">
                <a:solidFill>
                  <a:schemeClr val="tx1"/>
                </a:solidFill>
                <a:latin typeface="Roboto Light"/>
                <a:ea typeface="Roboto Light"/>
                <a:cs typeface="Roboto Light"/>
              </a:rPr>
              <a:t>integrating </a:t>
            </a:r>
            <a:r>
              <a:rPr lang="el-GR" sz="1500" b="0" i="0" u="none" strike="noStrike" cap="none" spc="0">
                <a:solidFill>
                  <a:schemeClr val="tx1"/>
                </a:solidFill>
                <a:latin typeface="Roboto Light"/>
                <a:ea typeface="Roboto Light"/>
                <a:cs typeface="Roboto Light"/>
              </a:rPr>
              <a:t>them with platforms used in the Science Clusters</a:t>
            </a:r>
            <a:endParaRPr sz="1500" b="0" i="0" u="none" strike="noStrike" cap="none" spc="0">
              <a:solidFill>
                <a:schemeClr val="tx1"/>
              </a:solidFill>
              <a:latin typeface="Roboto Light"/>
              <a:cs typeface="Roboto Light"/>
            </a:endParaRPr>
          </a:p>
          <a:p>
            <a:pPr>
              <a:defRPr/>
            </a:pPr>
            <a:r>
              <a:rPr lang="el-GR" sz="1500" b="0" i="0" u="none" strike="noStrike" cap="none" spc="0">
                <a:solidFill>
                  <a:schemeClr val="tx1"/>
                </a:solidFill>
                <a:latin typeface="Roboto Light"/>
                <a:ea typeface="Roboto Light"/>
                <a:cs typeface="Roboto Light"/>
              </a:rPr>
              <a:t>This WP collaborates with the Science Clusters identified in WP4 that helps to shape the developed tools to their needs.</a:t>
            </a:r>
            <a:endParaRPr lang="el-GR"/>
          </a:p>
        </p:txBody>
      </p:sp>
      <p:sp>
        <p:nvSpPr>
          <p:cNvPr id="1921076599" name="Τίτλος 3"/>
          <p:cNvSpPr>
            <a:spLocks noGrp="1"/>
          </p:cNvSpPr>
          <p:nvPr>
            <p:ph type="title"/>
          </p:nvPr>
        </p:nvSpPr>
        <p:spPr bwMode="auto"/>
        <p:txBody>
          <a:bodyPr>
            <a:normAutofit/>
          </a:bodyPr>
          <a:lstStyle/>
          <a:p>
            <a:pPr>
              <a:defRPr/>
            </a:pPr>
            <a:r>
              <a:rPr lang="en-US"/>
              <a:t>WP3: Overview and scope</a:t>
            </a:r>
            <a:endParaRPr lang="el-G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Θέση αριθμού διαφάνειας 1"/>
          <p:cNvSpPr>
            <a:spLocks noGrp="1"/>
          </p:cNvSpPr>
          <p:nvPr>
            <p:ph type="sldNum" sz="quarter" idx="12"/>
          </p:nvPr>
        </p:nvSpPr>
        <p:spPr bwMode="auto"/>
        <p:txBody>
          <a:bodyPr/>
          <a:lstStyle/>
          <a:p>
            <a:pPr>
              <a:defRPr/>
            </a:pPr>
            <a:fld id="{41814595-6856-9B4E-BECB-F9B7E4876AE1}" type="slidenum">
              <a:rPr lang="nl-NL"/>
              <a:t>2</a:t>
            </a:fld>
            <a:endParaRPr lang="nl-NL"/>
          </a:p>
        </p:txBody>
      </p:sp>
      <p:sp>
        <p:nvSpPr>
          <p:cNvPr id="3" name="Θέση περιεχομένου 2"/>
          <p:cNvSpPr>
            <a:spLocks noGrp="1"/>
          </p:cNvSpPr>
          <p:nvPr>
            <p:ph sz="half" idx="15"/>
          </p:nvPr>
        </p:nvSpPr>
        <p:spPr bwMode="auto"/>
        <p:txBody>
          <a:bodyPr/>
          <a:lstStyle/>
          <a:p>
            <a:pPr>
              <a:defRPr/>
            </a:pPr>
            <a:r>
              <a:rPr lang="el-GR" sz="1500" b="1" i="0" u="none" strike="noStrike" cap="none" spc="0">
                <a:solidFill>
                  <a:schemeClr val="tx1"/>
                </a:solidFill>
                <a:latin typeface="Roboto Light"/>
                <a:ea typeface="Roboto Light"/>
                <a:cs typeface="Roboto Light"/>
              </a:rPr>
              <a:t>Task 3.1 (M01-M36):</a:t>
            </a:r>
            <a:r>
              <a:rPr lang="el-GR" sz="1500" b="0" i="0" u="none" strike="noStrike" cap="none" spc="0">
                <a:solidFill>
                  <a:schemeClr val="tx1"/>
                </a:solidFill>
                <a:latin typeface="Roboto Light"/>
                <a:ea typeface="Roboto Light"/>
                <a:cs typeface="Roboto Light"/>
              </a:rPr>
              <a:t> Technology watch for tools and services to assess, curate and improve scientific software, code, and workflows quality in the Science Clusters.</a:t>
            </a:r>
            <a:br>
              <a:rPr lang="el-GR" sz="1500" b="0" i="0" u="none" strike="noStrike" cap="none" spc="0">
                <a:solidFill>
                  <a:schemeClr val="tx1"/>
                </a:solidFill>
                <a:latin typeface="Roboto Light"/>
                <a:ea typeface="Roboto Light"/>
                <a:cs typeface="Roboto Light"/>
              </a:rPr>
            </a:br>
            <a:r>
              <a:rPr lang="el-GR" sz="1500" b="0" i="0" u="none" strike="noStrike" cap="none" spc="0">
                <a:solidFill>
                  <a:schemeClr val="tx1"/>
                </a:solidFill>
                <a:latin typeface="Roboto Light"/>
                <a:ea typeface="Roboto Light"/>
                <a:cs typeface="Roboto Light"/>
              </a:rPr>
              <a:t>Lead: SKAO, co-Lead: UEDIN</a:t>
            </a:r>
            <a:endParaRPr sz="1500" b="0" i="0" u="none" strike="noStrike" cap="none" spc="0">
              <a:solidFill>
                <a:schemeClr val="tx1"/>
              </a:solidFill>
              <a:latin typeface="Roboto Light"/>
              <a:ea typeface="Roboto Light"/>
              <a:cs typeface="Roboto Light"/>
            </a:endParaRPr>
          </a:p>
          <a:p>
            <a:pPr>
              <a:defRPr/>
            </a:pPr>
            <a:endParaRPr>
              <a:solidFill>
                <a:schemeClr val="tx1"/>
              </a:solidFill>
            </a:endParaRPr>
          </a:p>
          <a:p>
            <a:pPr>
              <a:defRPr/>
            </a:pPr>
            <a:r>
              <a:rPr lang="el-GR" sz="1500" b="1" i="0" u="none" strike="noStrike" cap="none" spc="0">
                <a:solidFill>
                  <a:schemeClr val="tx1"/>
                </a:solidFill>
                <a:latin typeface="Roboto Light"/>
                <a:ea typeface="Roboto Light"/>
                <a:cs typeface="Roboto Light"/>
              </a:rPr>
              <a:t>Task 3.2 (M07-M36):</a:t>
            </a:r>
            <a:r>
              <a:rPr lang="el-GR" sz="1500" b="0" i="0" u="none" strike="noStrike" cap="none" spc="0">
                <a:solidFill>
                  <a:schemeClr val="tx1"/>
                </a:solidFill>
                <a:latin typeface="Roboto Light"/>
                <a:ea typeface="Roboto Light"/>
                <a:cs typeface="Roboto Light"/>
              </a:rPr>
              <a:t> Consolidation of tools and services to ease their implementation and use in research communities.</a:t>
            </a:r>
            <a:br>
              <a:rPr lang="el-GR" sz="1500" b="0" i="0" u="none" strike="noStrike" cap="none" spc="0">
                <a:solidFill>
                  <a:schemeClr val="tx1"/>
                </a:solidFill>
                <a:latin typeface="Roboto Light"/>
                <a:ea typeface="Roboto Light"/>
                <a:cs typeface="Roboto Light"/>
              </a:rPr>
            </a:br>
            <a:r>
              <a:rPr lang="el-GR" sz="1500" b="0" i="0" u="none" strike="noStrike" cap="none" spc="0">
                <a:solidFill>
                  <a:schemeClr val="tx1"/>
                </a:solidFill>
                <a:latin typeface="Roboto Light"/>
                <a:ea typeface="Roboto Light"/>
                <a:cs typeface="Roboto Light"/>
              </a:rPr>
              <a:t>Lead: BSC, co-Lead: FAU </a:t>
            </a:r>
            <a:endParaRPr sz="1500" b="0" i="0" u="none" strike="noStrike" cap="none" spc="0">
              <a:solidFill>
                <a:schemeClr val="tx1"/>
              </a:solidFill>
              <a:latin typeface="Roboto Light"/>
              <a:ea typeface="Roboto Light"/>
              <a:cs typeface="Roboto Light"/>
            </a:endParaRPr>
          </a:p>
          <a:p>
            <a:pPr>
              <a:defRPr/>
            </a:pPr>
            <a:endParaRPr>
              <a:solidFill>
                <a:schemeClr val="tx1"/>
              </a:solidFill>
            </a:endParaRPr>
          </a:p>
          <a:p>
            <a:pPr>
              <a:defRPr/>
            </a:pPr>
            <a:r>
              <a:rPr lang="el-GR" sz="1500" b="1" i="0" u="none" strike="noStrike" cap="none" spc="0">
                <a:solidFill>
                  <a:schemeClr val="tx1"/>
                </a:solidFill>
                <a:latin typeface="Roboto Light"/>
                <a:ea typeface="Roboto Light"/>
                <a:cs typeface="Roboto Light"/>
              </a:rPr>
              <a:t>Task 3.3 (M07-M36):</a:t>
            </a:r>
            <a:r>
              <a:rPr lang="el-GR" sz="1500" b="0" i="0" u="none" strike="noStrike" cap="none" spc="0">
                <a:solidFill>
                  <a:schemeClr val="tx1"/>
                </a:solidFill>
                <a:latin typeface="Roboto Light"/>
                <a:ea typeface="Roboto Light"/>
                <a:cs typeface="Roboto Light"/>
              </a:rPr>
              <a:t> To provide the means to measure globally the software quality in the Science Clusters.</a:t>
            </a:r>
            <a:br>
              <a:rPr lang="el-GR" sz="1500" b="0" i="0" u="none" strike="noStrike" cap="none" spc="0">
                <a:solidFill>
                  <a:schemeClr val="tx1"/>
                </a:solidFill>
                <a:latin typeface="Roboto Light"/>
                <a:ea typeface="Roboto Light"/>
                <a:cs typeface="Roboto Light"/>
              </a:rPr>
            </a:br>
            <a:r>
              <a:rPr lang="el-GR" sz="1500" b="0" i="0" u="none" strike="noStrike" cap="none" spc="0">
                <a:solidFill>
                  <a:schemeClr val="tx1"/>
                </a:solidFill>
                <a:latin typeface="Roboto Light"/>
                <a:ea typeface="Roboto Light"/>
                <a:cs typeface="Roboto Light"/>
              </a:rPr>
              <a:t>Lead: NLeSC, co-Lead: UPM </a:t>
            </a:r>
            <a:endParaRPr lang="el-GR" sz="1500" b="0" i="0" u="none" strike="noStrike" cap="none" spc="0">
              <a:solidFill>
                <a:schemeClr val="tx1">
                  <a:lumMod val="50000"/>
                  <a:lumOff val="50000"/>
                </a:schemeClr>
              </a:solidFill>
              <a:latin typeface="Roboto Light"/>
              <a:ea typeface="Roboto Light"/>
              <a:cs typeface="Roboto Light"/>
            </a:endParaRPr>
          </a:p>
        </p:txBody>
      </p:sp>
      <p:sp>
        <p:nvSpPr>
          <p:cNvPr id="4" name="Τίτλος 3"/>
          <p:cNvSpPr>
            <a:spLocks noGrp="1"/>
          </p:cNvSpPr>
          <p:nvPr>
            <p:ph type="title"/>
          </p:nvPr>
        </p:nvSpPr>
        <p:spPr bwMode="auto"/>
        <p:txBody>
          <a:bodyPr>
            <a:normAutofit/>
          </a:bodyPr>
          <a:lstStyle/>
          <a:p>
            <a:pPr>
              <a:defRPr/>
            </a:pPr>
            <a:r>
              <a:rPr lang="en-US"/>
              <a:t>WP3: Tasks</a:t>
            </a:r>
            <a:endParaRPr lang="el-GR"/>
          </a:p>
        </p:txBody>
      </p:sp>
      <p:sp>
        <p:nvSpPr>
          <p:cNvPr id="5" name="Θέση κειμένου 4"/>
          <p:cNvSpPr>
            <a:spLocks noGrp="1"/>
          </p:cNvSpPr>
          <p:nvPr>
            <p:ph type="body" sz="quarter" idx="14"/>
          </p:nvPr>
        </p:nvSpPr>
        <p:spPr bwMode="auto"/>
        <p:txBody>
          <a:bodyPr>
            <a:normAutofit lnSpcReduction="10000"/>
          </a:bodyPr>
          <a:lstStyle/>
          <a:p>
            <a:pPr>
              <a:defRPr/>
            </a:pPr>
            <a:endParaRPr lang="el-G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41301480" name="Θέση αριθμού διαφάνειας 1"/>
          <p:cNvSpPr>
            <a:spLocks noGrp="1"/>
          </p:cNvSpPr>
          <p:nvPr>
            <p:ph type="sldNum" sz="quarter" idx="12"/>
          </p:nvPr>
        </p:nvSpPr>
        <p:spPr bwMode="auto"/>
        <p:txBody>
          <a:bodyPr/>
          <a:lstStyle/>
          <a:p>
            <a:pPr>
              <a:defRPr/>
            </a:pPr>
            <a:fld id="{664D8DBA-5177-92B8-D223-62323198D3D0}" type="slidenum">
              <a:rPr lang="nl-NL"/>
              <a:t>3</a:t>
            </a:fld>
            <a:endParaRPr lang="nl-NL"/>
          </a:p>
        </p:txBody>
      </p:sp>
      <p:pic>
        <p:nvPicPr>
          <p:cNvPr id="1458402115" name="Image 1458402114"/>
          <p:cNvPicPr>
            <a:picLocks noChangeAspect="1"/>
          </p:cNvPicPr>
          <p:nvPr/>
        </p:nvPicPr>
        <p:blipFill>
          <a:blip r:embed="rId3"/>
          <a:stretch/>
        </p:blipFill>
        <p:spPr bwMode="auto">
          <a:xfrm>
            <a:off x="1623756" y="0"/>
            <a:ext cx="9278693"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19666817" name="Tijdelijke aanduiding voor dianummer 5"/>
          <p:cNvSpPr>
            <a:spLocks noGrp="1"/>
          </p:cNvSpPr>
          <p:nvPr>
            <p:ph type="sldNum" sz="quarter" idx="12"/>
          </p:nvPr>
        </p:nvSpPr>
        <p:spPr bwMode="auto">
          <a:xfrm>
            <a:off x="9290221" y="6423496"/>
            <a:ext cx="2743200" cy="230832"/>
          </a:xfrm>
          <a:prstGeom prst="rect">
            <a:avLst/>
          </a:prstGeom>
        </p:spPr>
        <p:txBody>
          <a:bodyPr/>
          <a:lstStyle>
            <a:lvl1pPr>
              <a:defRPr sz="900"/>
            </a:lvl1pPr>
          </a:lstStyle>
          <a:p>
            <a:pPr>
              <a:defRPr/>
            </a:pPr>
            <a:fld id="{8E7E2CFD-6718-FCFA-A967-0108CCEF94A7}" type="slidenum">
              <a:rPr lang="nl-NL"/>
              <a:t>4</a:t>
            </a:fld>
            <a:endParaRPr lang="nl-NL"/>
          </a:p>
        </p:txBody>
      </p:sp>
      <p:sp>
        <p:nvSpPr>
          <p:cNvPr id="1024592009" name="Τίτλος 3"/>
          <p:cNvSpPr>
            <a:spLocks noGrp="1"/>
          </p:cNvSpPr>
          <p:nvPr>
            <p:ph type="title"/>
          </p:nvPr>
        </p:nvSpPr>
        <p:spPr bwMode="auto">
          <a:xfrm>
            <a:off x="654136" y="1122114"/>
            <a:ext cx="10883727" cy="603886"/>
          </a:xfrm>
        </p:spPr>
        <p:txBody>
          <a:bodyPr vertOverflow="overflow" horzOverflow="overflow" vert="horz" wrap="square" lIns="91440" tIns="45720" rIns="91440" bIns="45720" numCol="1" spcCol="0" rtlCol="0" fromWordArt="0" anchor="t" anchorCtr="0" forceAA="0" compatLnSpc="0">
            <a:normAutofit/>
          </a:bodyPr>
          <a:lstStyle/>
          <a:p>
            <a:pPr>
              <a:defRPr/>
            </a:pPr>
            <a:r>
              <a:rPr lang="en-US" sz="2800"/>
              <a:t>WP3: Expected (but not exhaustive) interactions with other WPs</a:t>
            </a:r>
            <a:endParaRPr sz="2800"/>
          </a:p>
        </p:txBody>
      </p:sp>
      <p:graphicFrame>
        <p:nvGraphicFramePr>
          <p:cNvPr id="386471846" name="Tableau 386471845"/>
          <p:cNvGraphicFramePr>
            <a:graphicFrameLocks/>
          </p:cNvGraphicFramePr>
          <p:nvPr/>
        </p:nvGraphicFramePr>
        <p:xfrm>
          <a:off x="328214" y="2002809"/>
          <a:ext cx="11678392" cy="3621474"/>
        </p:xfrm>
        <a:graphic>
          <a:graphicData uri="http://schemas.openxmlformats.org/drawingml/2006/table">
            <a:tbl>
              <a:tblPr firstRow="1" bandRow="1">
                <a:tableStyleId>{2D5ABB26-0587-4C30-8999-92F81FD0307C}</a:tableStyleId>
              </a:tblPr>
              <a:tblGrid>
                <a:gridCol w="2919598">
                  <a:extLst>
                    <a:ext uri="{9D8B030D-6E8A-4147-A177-3AD203B41FA5}">
                      <a16:colId xmlns:a16="http://schemas.microsoft.com/office/drawing/2014/main" val="20000"/>
                    </a:ext>
                  </a:extLst>
                </a:gridCol>
                <a:gridCol w="2919598">
                  <a:extLst>
                    <a:ext uri="{9D8B030D-6E8A-4147-A177-3AD203B41FA5}">
                      <a16:colId xmlns:a16="http://schemas.microsoft.com/office/drawing/2014/main" val="20001"/>
                    </a:ext>
                  </a:extLst>
                </a:gridCol>
                <a:gridCol w="2919598">
                  <a:extLst>
                    <a:ext uri="{9D8B030D-6E8A-4147-A177-3AD203B41FA5}">
                      <a16:colId xmlns:a16="http://schemas.microsoft.com/office/drawing/2014/main" val="20002"/>
                    </a:ext>
                  </a:extLst>
                </a:gridCol>
                <a:gridCol w="2919598">
                  <a:extLst>
                    <a:ext uri="{9D8B030D-6E8A-4147-A177-3AD203B41FA5}">
                      <a16:colId xmlns:a16="http://schemas.microsoft.com/office/drawing/2014/main" val="20003"/>
                    </a:ext>
                  </a:extLst>
                </a:gridCol>
              </a:tblGrid>
              <a:tr h="460409">
                <a:tc>
                  <a:txBody>
                    <a:bodyPr/>
                    <a:lstStyle/>
                    <a:p>
                      <a:pPr algn="ctr">
                        <a:defRPr/>
                      </a:pPr>
                      <a:r>
                        <a:t>WP1</a:t>
                      </a:r>
                    </a:p>
                  </a:txBody>
                  <a:tcPr>
                    <a:lnL w="12699" algn="ctr">
                      <a:noFill/>
                    </a:lnL>
                    <a:lnR w="12699" algn="ctr">
                      <a:solidFill>
                        <a:srgbClr val="44A5DA"/>
                      </a:solidFill>
                    </a:lnR>
                    <a:lnT w="12699" algn="ctr">
                      <a:noFill/>
                    </a:lnT>
                    <a:lnB w="12699" algn="ctr">
                      <a:noFill/>
                    </a:lnB>
                    <a:solidFill>
                      <a:srgbClr val="80539D"/>
                    </a:solidFill>
                  </a:tcPr>
                </a:tc>
                <a:tc>
                  <a:txBody>
                    <a:bodyPr/>
                    <a:lstStyle/>
                    <a:p>
                      <a:pPr algn="ctr">
                        <a:defRPr/>
                      </a:pPr>
                      <a:r>
                        <a:t>WP2</a:t>
                      </a:r>
                    </a:p>
                  </a:txBody>
                  <a:tcPr>
                    <a:lnL w="12699" algn="ctr">
                      <a:solidFill>
                        <a:srgbClr val="44A5DA"/>
                      </a:solidFill>
                    </a:lnL>
                    <a:lnR w="12699" algn="ctr">
                      <a:solidFill>
                        <a:srgbClr val="44A5DA"/>
                      </a:solidFill>
                    </a:lnR>
                    <a:lnT w="12699" algn="ctr">
                      <a:noFill/>
                    </a:lnT>
                    <a:lnB w="12699" algn="ctr">
                      <a:noFill/>
                    </a:lnB>
                    <a:solidFill>
                      <a:srgbClr val="80539D"/>
                    </a:solidFill>
                  </a:tcPr>
                </a:tc>
                <a:tc>
                  <a:txBody>
                    <a:bodyPr/>
                    <a:lstStyle/>
                    <a:p>
                      <a:pPr algn="ctr">
                        <a:defRPr/>
                      </a:pPr>
                      <a:r>
                        <a:t>WP4</a:t>
                      </a:r>
                    </a:p>
                  </a:txBody>
                  <a:tcPr>
                    <a:lnL w="12699" algn="ctr">
                      <a:solidFill>
                        <a:srgbClr val="44A5DA"/>
                      </a:solidFill>
                    </a:lnL>
                    <a:lnR w="12699" algn="ctr">
                      <a:solidFill>
                        <a:srgbClr val="44A5DA"/>
                      </a:solidFill>
                    </a:lnR>
                    <a:lnT w="12699" algn="ctr">
                      <a:noFill/>
                    </a:lnT>
                    <a:lnB w="12699" algn="ctr">
                      <a:noFill/>
                    </a:lnB>
                    <a:solidFill>
                      <a:srgbClr val="80539D"/>
                    </a:solidFill>
                  </a:tcPr>
                </a:tc>
                <a:tc>
                  <a:txBody>
                    <a:bodyPr/>
                    <a:lstStyle/>
                    <a:p>
                      <a:pPr algn="ctr">
                        <a:defRPr/>
                      </a:pPr>
                      <a:r>
                        <a:t>WP5</a:t>
                      </a:r>
                    </a:p>
                  </a:txBody>
                  <a:tcPr>
                    <a:lnL w="12699" algn="ctr">
                      <a:solidFill>
                        <a:srgbClr val="44A5DA"/>
                      </a:solidFill>
                    </a:lnL>
                    <a:lnR w="12699" algn="ctr">
                      <a:noFill/>
                    </a:lnR>
                    <a:lnT w="12699" algn="ctr">
                      <a:noFill/>
                    </a:lnT>
                    <a:lnB w="12699" algn="ctr">
                      <a:noFill/>
                    </a:lnB>
                    <a:solidFill>
                      <a:srgbClr val="80539D"/>
                    </a:solidFill>
                  </a:tcPr>
                </a:tc>
                <a:extLst>
                  <a:ext uri="{0D108BD9-81ED-4DB2-BD59-A6C34878D82A}">
                    <a16:rowId xmlns:a16="http://schemas.microsoft.com/office/drawing/2014/main" val="10000"/>
                  </a:ext>
                </a:extLst>
              </a:tr>
              <a:tr h="3161065">
                <a:tc>
                  <a:txBody>
                    <a:bodyPr/>
                    <a:lstStyle/>
                    <a:p>
                      <a:pPr marL="283878" indent="-283878">
                        <a:buFont typeface="Arial"/>
                        <a:buChar char="•"/>
                        <a:defRPr/>
                      </a:pPr>
                      <a:r>
                        <a:rPr lang="el-GR" sz="1800" b="0" i="0" u="none" strike="noStrike" cap="none" spc="0" dirty="0" err="1">
                          <a:solidFill>
                            <a:schemeClr val="tx1"/>
                          </a:solidFill>
                          <a:latin typeface="Calibri"/>
                          <a:ea typeface="Arial"/>
                          <a:cs typeface="Arial"/>
                        </a:rPr>
                        <a:t>Engage</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with</a:t>
                      </a:r>
                      <a:r>
                        <a:rPr lang="el-GR" sz="1800" b="0" i="0" u="none" strike="noStrike" cap="none" spc="0" dirty="0">
                          <a:solidFill>
                            <a:schemeClr val="tx1"/>
                          </a:solidFill>
                          <a:latin typeface="Calibri"/>
                          <a:ea typeface="Arial"/>
                          <a:cs typeface="Arial"/>
                        </a:rPr>
                        <a:t> the </a:t>
                      </a:r>
                      <a:r>
                        <a:rPr lang="el-GR" sz="1800" b="0" i="0" u="none" strike="noStrike" cap="none" spc="0" dirty="0" err="1">
                          <a:solidFill>
                            <a:schemeClr val="tx1"/>
                          </a:solidFill>
                          <a:latin typeface="Calibri"/>
                          <a:ea typeface="Arial"/>
                          <a:cs typeface="Arial"/>
                        </a:rPr>
                        <a:t>communities</a:t>
                      </a:r>
                      <a:endParaRPr dirty="0"/>
                    </a:p>
                    <a:p>
                      <a:pPr marL="283878" indent="-283878">
                        <a:buFont typeface="Arial"/>
                        <a:buChar char="•"/>
                        <a:defRPr/>
                      </a:pPr>
                      <a:r>
                        <a:rPr lang="el-GR" sz="1800" b="0" i="0" u="none" strike="noStrike" cap="none" spc="0" dirty="0" err="1">
                          <a:solidFill>
                            <a:schemeClr val="tx1"/>
                          </a:solidFill>
                          <a:latin typeface="Calibri"/>
                          <a:ea typeface="Arial"/>
                          <a:cs typeface="Arial"/>
                        </a:rPr>
                        <a:t>Provide</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resources</a:t>
                      </a:r>
                      <a:r>
                        <a:rPr lang="el-GR" sz="1800" b="0" i="0" u="none" strike="noStrike" cap="none" spc="0" dirty="0">
                          <a:solidFill>
                            <a:schemeClr val="tx1"/>
                          </a:solidFill>
                          <a:latin typeface="Calibri"/>
                          <a:ea typeface="Arial"/>
                          <a:cs typeface="Arial"/>
                        </a:rPr>
                        <a:t> on the </a:t>
                      </a:r>
                      <a:r>
                        <a:rPr lang="el-GR" sz="1800" b="0" i="0" u="none" strike="noStrike" cap="none" spc="0" dirty="0" err="1">
                          <a:solidFill>
                            <a:schemeClr val="tx1"/>
                          </a:solidFill>
                          <a:latin typeface="Calibri"/>
                          <a:ea typeface="Arial"/>
                          <a:cs typeface="Arial"/>
                        </a:rPr>
                        <a:t>tools</a:t>
                      </a:r>
                      <a:r>
                        <a:rPr lang="el-GR" sz="1800" b="0" i="0" u="none" strike="noStrike" cap="none" spc="0" dirty="0">
                          <a:solidFill>
                            <a:schemeClr val="tx1"/>
                          </a:solidFill>
                          <a:latin typeface="Calibri"/>
                          <a:ea typeface="Arial"/>
                          <a:cs typeface="Arial"/>
                        </a:rPr>
                        <a:t> and </a:t>
                      </a:r>
                      <a:r>
                        <a:rPr lang="el-GR" sz="1800" b="0" i="0" u="none" strike="noStrike" cap="none" spc="0" dirty="0" err="1">
                          <a:solidFill>
                            <a:schemeClr val="tx1"/>
                          </a:solidFill>
                          <a:latin typeface="Calibri"/>
                          <a:ea typeface="Arial"/>
                          <a:cs typeface="Arial"/>
                        </a:rPr>
                        <a:t>services</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website</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seminars</a:t>
                      </a:r>
                      <a:r>
                        <a:rPr lang="el-GR" sz="1800" b="0" i="0" u="none" strike="noStrike" cap="none" spc="0" dirty="0">
                          <a:solidFill>
                            <a:schemeClr val="tx1"/>
                          </a:solidFill>
                          <a:latin typeface="Calibri"/>
                          <a:ea typeface="Arial"/>
                          <a:cs typeface="Arial"/>
                        </a:rPr>
                        <a:t>...)</a:t>
                      </a:r>
                      <a:endParaRPr dirty="0"/>
                    </a:p>
                  </a:txBody>
                  <a:tcPr>
                    <a:lnL w="12699" algn="ctr">
                      <a:noFill/>
                    </a:lnL>
                    <a:lnR w="12699" algn="ctr">
                      <a:solidFill>
                        <a:srgbClr val="44A5DA"/>
                      </a:solidFill>
                    </a:lnR>
                    <a:lnT w="12699" algn="ctr">
                      <a:noFill/>
                    </a:lnT>
                    <a:lnB w="12699" algn="ctr">
                      <a:noFill/>
                    </a:lnB>
                  </a:tcPr>
                </a:tc>
                <a:tc>
                  <a:txBody>
                    <a:bodyPr/>
                    <a:lstStyle/>
                    <a:p>
                      <a:pPr marL="283878" indent="-283878">
                        <a:lnSpc>
                          <a:spcPct val="100000"/>
                        </a:lnSpc>
                        <a:buFont typeface="Arial"/>
                        <a:buChar char="•"/>
                        <a:defRPr/>
                      </a:pPr>
                      <a:r>
                        <a:rPr lang="el-GR" sz="1800" b="0" i="0" u="none" strike="noStrike" cap="none" spc="0">
                          <a:solidFill>
                            <a:schemeClr val="tx1"/>
                          </a:solidFill>
                          <a:latin typeface="Calibri"/>
                          <a:ea typeface="Arial"/>
                          <a:cs typeface="Arial"/>
                        </a:rPr>
                        <a:t>align tools with the good practices</a:t>
                      </a:r>
                      <a:endParaRPr sz="1800">
                        <a:solidFill>
                          <a:schemeClr val="tx1"/>
                        </a:solidFill>
                      </a:endParaRPr>
                    </a:p>
                    <a:p>
                      <a:pPr marL="283878" indent="-283878">
                        <a:lnSpc>
                          <a:spcPct val="100000"/>
                        </a:lnSpc>
                        <a:buFont typeface="Arial"/>
                        <a:buChar char="•"/>
                        <a:defRPr/>
                      </a:pPr>
                      <a:r>
                        <a:rPr lang="el-GR" sz="1800" b="0" i="0" u="none" strike="noStrike" cap="none" spc="0">
                          <a:solidFill>
                            <a:schemeClr val="tx1"/>
                          </a:solidFill>
                          <a:latin typeface="Calibri"/>
                          <a:ea typeface="Arial"/>
                          <a:cs typeface="Arial"/>
                        </a:rPr>
                        <a:t>fill the RSQKit</a:t>
                      </a:r>
                      <a:endParaRPr sz="1800">
                        <a:solidFill>
                          <a:schemeClr val="tx1"/>
                        </a:solidFill>
                      </a:endParaRPr>
                    </a:p>
                    <a:p>
                      <a:pPr marL="283878" indent="-283878">
                        <a:buFont typeface="Arial"/>
                        <a:buChar char="•"/>
                        <a:defRPr/>
                      </a:pPr>
                      <a:r>
                        <a:rPr lang="el-GR" sz="1800" b="0" i="0" u="none" strike="noStrike" cap="none" spc="0">
                          <a:solidFill>
                            <a:schemeClr val="tx1"/>
                          </a:solidFill>
                          <a:latin typeface="Calibri"/>
                          <a:ea typeface="Arial"/>
                          <a:cs typeface="Arial"/>
                        </a:rPr>
                        <a:t>align tools with the software quality indicators and metrics</a:t>
                      </a:r>
                      <a:endParaRPr/>
                    </a:p>
                  </a:txBody>
                  <a:tcPr>
                    <a:lnL w="12699" algn="ctr">
                      <a:solidFill>
                        <a:srgbClr val="44A5DA"/>
                      </a:solidFill>
                    </a:lnL>
                    <a:lnR w="12699" algn="ctr">
                      <a:solidFill>
                        <a:srgbClr val="44A5DA"/>
                      </a:solidFill>
                    </a:lnR>
                    <a:lnT w="12699" algn="ctr">
                      <a:noFill/>
                    </a:lnT>
                    <a:lnB w="12699" algn="ctr">
                      <a:noFill/>
                    </a:lnB>
                  </a:tcPr>
                </a:tc>
                <a:tc>
                  <a:txBody>
                    <a:bodyPr/>
                    <a:lstStyle/>
                    <a:p>
                      <a:pPr marL="283878" indent="-283878">
                        <a:lnSpc>
                          <a:spcPct val="100000"/>
                        </a:lnSpc>
                        <a:buFont typeface="Arial"/>
                        <a:buChar char="•"/>
                        <a:defRPr/>
                      </a:pPr>
                      <a:r>
                        <a:rPr lang="el-GR" sz="1800" b="0" i="0" u="none" strike="noStrike" cap="none" spc="0">
                          <a:solidFill>
                            <a:schemeClr val="tx1"/>
                          </a:solidFill>
                          <a:latin typeface="Calibri"/>
                          <a:ea typeface="Arial"/>
                          <a:cs typeface="Arial"/>
                        </a:rPr>
                        <a:t>gather existing tools and services used in the Science clusters</a:t>
                      </a:r>
                      <a:endParaRPr sz="1800">
                        <a:solidFill>
                          <a:schemeClr val="tx1"/>
                        </a:solidFill>
                      </a:endParaRPr>
                    </a:p>
                    <a:p>
                      <a:pPr marL="283878" indent="-283878">
                        <a:lnSpc>
                          <a:spcPct val="100000"/>
                        </a:lnSpc>
                        <a:buFont typeface="Arial"/>
                        <a:buChar char="•"/>
                        <a:defRPr/>
                      </a:pPr>
                      <a:r>
                        <a:rPr lang="el-GR" sz="1800" b="0" i="0" u="none" strike="noStrike" cap="none" spc="0">
                          <a:solidFill>
                            <a:schemeClr val="tx1"/>
                          </a:solidFill>
                          <a:latin typeface="Calibri"/>
                          <a:ea typeface="Arial"/>
                          <a:cs typeface="Arial"/>
                        </a:rPr>
                        <a:t>provide tools and support to adopt them to the Science clusters</a:t>
                      </a:r>
                      <a:endParaRPr sz="1800">
                        <a:solidFill>
                          <a:schemeClr val="tx1"/>
                        </a:solidFill>
                      </a:endParaRPr>
                    </a:p>
                    <a:p>
                      <a:pPr marL="283878" indent="-283878">
                        <a:lnSpc>
                          <a:spcPct val="100000"/>
                        </a:lnSpc>
                        <a:buFont typeface="Arial"/>
                        <a:buChar char="•"/>
                        <a:defRPr/>
                      </a:pPr>
                      <a:r>
                        <a:rPr lang="el-GR" sz="1800" b="0" i="0" u="none" strike="noStrike" cap="none" spc="0">
                          <a:solidFill>
                            <a:schemeClr val="tx1"/>
                          </a:solidFill>
                          <a:latin typeface="Calibri"/>
                          <a:ea typeface="Arial"/>
                          <a:cs typeface="Arial"/>
                        </a:rPr>
                        <a:t>adapt the tools to the clusters specific needs </a:t>
                      </a:r>
                      <a:endParaRPr sz="1800">
                        <a:solidFill>
                          <a:schemeClr val="tx1"/>
                        </a:solidFill>
                      </a:endParaRPr>
                    </a:p>
                    <a:p>
                      <a:pPr marL="283878" indent="-283878">
                        <a:buFont typeface="Arial"/>
                        <a:buChar char="•"/>
                        <a:defRPr/>
                      </a:pPr>
                      <a:r>
                        <a:rPr lang="el-GR" sz="1800" b="0" i="0" u="none" strike="noStrike" cap="none" spc="0">
                          <a:solidFill>
                            <a:schemeClr val="tx1"/>
                          </a:solidFill>
                          <a:latin typeface="Calibri"/>
                          <a:ea typeface="Arial"/>
                          <a:cs typeface="Arial"/>
                        </a:rPr>
                        <a:t>get feedback on the tools (developers' experience)</a:t>
                      </a:r>
                      <a:endParaRPr/>
                    </a:p>
                  </a:txBody>
                  <a:tcPr>
                    <a:lnL w="12699" algn="ctr">
                      <a:solidFill>
                        <a:srgbClr val="44A5DA"/>
                      </a:solidFill>
                    </a:lnL>
                    <a:lnR w="12699" algn="ctr">
                      <a:solidFill>
                        <a:srgbClr val="44A5DA"/>
                      </a:solidFill>
                    </a:lnR>
                    <a:lnT w="12699" algn="ctr">
                      <a:noFill/>
                    </a:lnT>
                    <a:lnB w="12699" algn="ctr">
                      <a:noFill/>
                    </a:lnB>
                  </a:tcPr>
                </a:tc>
                <a:tc>
                  <a:txBody>
                    <a:bodyPr/>
                    <a:lstStyle/>
                    <a:p>
                      <a:pPr marL="283878" indent="-283878">
                        <a:lnSpc>
                          <a:spcPct val="100000"/>
                        </a:lnSpc>
                        <a:buFont typeface="Arial"/>
                        <a:buChar char="•"/>
                        <a:defRPr/>
                      </a:pPr>
                      <a:r>
                        <a:rPr lang="el-GR" sz="1800" b="0" i="0" u="none" strike="noStrike" cap="none" spc="0" dirty="0" err="1">
                          <a:solidFill>
                            <a:schemeClr val="tx1"/>
                          </a:solidFill>
                          <a:latin typeface="Calibri"/>
                          <a:ea typeface="Arial"/>
                          <a:cs typeface="Arial"/>
                        </a:rPr>
                        <a:t>tools</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to</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assess</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training</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materials</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quality</a:t>
                      </a:r>
                      <a:r>
                        <a:rPr lang="el-GR" sz="1800" b="0" i="0" u="none" strike="noStrike" cap="none" spc="0" dirty="0">
                          <a:solidFill>
                            <a:schemeClr val="tx1"/>
                          </a:solidFill>
                          <a:latin typeface="Calibri"/>
                          <a:ea typeface="Arial"/>
                          <a:cs typeface="Arial"/>
                        </a:rPr>
                        <a:t> and </a:t>
                      </a:r>
                      <a:r>
                        <a:rPr lang="el-GR" sz="1800" b="0" i="0" u="none" strike="noStrike" cap="none" spc="0" dirty="0" err="1">
                          <a:solidFill>
                            <a:schemeClr val="tx1"/>
                          </a:solidFill>
                          <a:latin typeface="Calibri"/>
                          <a:ea typeface="Arial"/>
                          <a:cs typeface="Arial"/>
                        </a:rPr>
                        <a:t>FAIRness</a:t>
                      </a:r>
                      <a:endParaRPr sz="1800" dirty="0">
                        <a:solidFill>
                          <a:schemeClr val="tx1"/>
                        </a:solidFill>
                      </a:endParaRPr>
                    </a:p>
                    <a:p>
                      <a:pPr marL="283878" indent="-283878">
                        <a:buFont typeface="Arial"/>
                        <a:buChar char="•"/>
                        <a:defRPr/>
                      </a:pPr>
                      <a:r>
                        <a:rPr lang="el-GR" sz="1800" b="0" i="0" u="none" strike="noStrike" cap="none" spc="0" dirty="0" err="1">
                          <a:solidFill>
                            <a:schemeClr val="tx1"/>
                          </a:solidFill>
                          <a:latin typeface="Calibri"/>
                          <a:ea typeface="Arial"/>
                          <a:cs typeface="Arial"/>
                        </a:rPr>
                        <a:t>RSEs</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recognition</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by</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providing</a:t>
                      </a:r>
                      <a:r>
                        <a:rPr lang="el-GR" sz="1800" b="0" i="0" u="none" strike="noStrike" cap="none" spc="0" dirty="0">
                          <a:solidFill>
                            <a:schemeClr val="tx1"/>
                          </a:solidFill>
                          <a:latin typeface="Calibri"/>
                          <a:ea typeface="Arial"/>
                          <a:cs typeface="Arial"/>
                        </a:rPr>
                        <a:t> the </a:t>
                      </a:r>
                      <a:r>
                        <a:rPr lang="el-GR" sz="1800" b="0" i="0" u="none" strike="noStrike" cap="none" spc="0" dirty="0" err="1">
                          <a:solidFill>
                            <a:schemeClr val="tx1"/>
                          </a:solidFill>
                          <a:latin typeface="Calibri"/>
                          <a:ea typeface="Arial"/>
                          <a:cs typeface="Arial"/>
                        </a:rPr>
                        <a:t>means</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to</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assess</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their</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contributions</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to</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good</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quality</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research</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software</a:t>
                      </a:r>
                      <a:r>
                        <a:rPr lang="el-GR" sz="1800" b="0" i="0" u="none" strike="noStrike" cap="none" spc="0" dirty="0">
                          <a:solidFill>
                            <a:schemeClr val="tx1"/>
                          </a:solidFill>
                          <a:latin typeface="Calibri"/>
                          <a:ea typeface="Arial"/>
                          <a:cs typeface="Arial"/>
                        </a:rPr>
                        <a:t>  </a:t>
                      </a:r>
                      <a:endParaRPr dirty="0"/>
                    </a:p>
                    <a:p>
                      <a:pPr marL="283878" indent="-283878">
                        <a:buFont typeface="Arial"/>
                        <a:buChar char="•"/>
                        <a:defRPr/>
                      </a:pPr>
                      <a:r>
                        <a:rPr lang="el-GR" sz="1800" b="0" i="0" u="none" strike="noStrike" cap="none" spc="0" dirty="0" err="1">
                          <a:solidFill>
                            <a:schemeClr val="tx1"/>
                          </a:solidFill>
                          <a:latin typeface="Calibri"/>
                          <a:ea typeface="Arial"/>
                          <a:cs typeface="Arial"/>
                        </a:rPr>
                        <a:t>include</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tools</a:t>
                      </a:r>
                      <a:r>
                        <a:rPr lang="el-GR" sz="1800" b="0" i="0" u="none" strike="noStrike" cap="none" spc="0" dirty="0">
                          <a:solidFill>
                            <a:schemeClr val="tx1"/>
                          </a:solidFill>
                          <a:latin typeface="Calibri"/>
                          <a:ea typeface="Arial"/>
                          <a:cs typeface="Arial"/>
                        </a:rPr>
                        <a:t> in the </a:t>
                      </a:r>
                      <a:r>
                        <a:rPr lang="el-GR" sz="1800" b="0" i="0" u="none" strike="noStrike" cap="none" spc="0" dirty="0" err="1">
                          <a:solidFill>
                            <a:schemeClr val="tx1"/>
                          </a:solidFill>
                          <a:latin typeface="Calibri"/>
                          <a:ea typeface="Arial"/>
                          <a:cs typeface="Arial"/>
                        </a:rPr>
                        <a:t>training</a:t>
                      </a:r>
                      <a:r>
                        <a:rPr lang="el-GR" sz="1800" b="0" i="0" u="none" strike="noStrike" cap="none" spc="0" dirty="0">
                          <a:solidFill>
                            <a:schemeClr val="tx1"/>
                          </a:solidFill>
                          <a:latin typeface="Calibri"/>
                          <a:ea typeface="Arial"/>
                          <a:cs typeface="Arial"/>
                        </a:rPr>
                        <a:t> </a:t>
                      </a:r>
                      <a:r>
                        <a:rPr lang="el-GR" sz="1800" b="0" i="0" u="none" strike="noStrike" cap="none" spc="0" dirty="0" err="1">
                          <a:solidFill>
                            <a:schemeClr val="tx1"/>
                          </a:solidFill>
                          <a:latin typeface="Calibri"/>
                          <a:ea typeface="Arial"/>
                          <a:cs typeface="Arial"/>
                        </a:rPr>
                        <a:t>material</a:t>
                      </a:r>
                      <a:endParaRPr dirty="0"/>
                    </a:p>
                  </a:txBody>
                  <a:tcPr>
                    <a:lnL w="12699" algn="ctr">
                      <a:solidFill>
                        <a:srgbClr val="44A5DA"/>
                      </a:solidFill>
                    </a:lnL>
                    <a:lnR w="12699" algn="ctr">
                      <a:noFill/>
                    </a:lnR>
                    <a:lnT w="12699" algn="ctr">
                      <a:noFill/>
                    </a:lnT>
                    <a:lnB w="12699" algn="ctr">
                      <a:noFill/>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54639976" name="Tijdelijke aanduiding voor dianummer 5"/>
          <p:cNvSpPr>
            <a:spLocks noGrp="1"/>
          </p:cNvSpPr>
          <p:nvPr>
            <p:ph type="sldNum" sz="quarter" idx="12"/>
          </p:nvPr>
        </p:nvSpPr>
        <p:spPr bwMode="auto">
          <a:xfrm>
            <a:off x="9290221" y="6423496"/>
            <a:ext cx="2743200" cy="230832"/>
          </a:xfrm>
          <a:prstGeom prst="rect">
            <a:avLst/>
          </a:prstGeom>
        </p:spPr>
        <p:txBody>
          <a:bodyPr/>
          <a:lstStyle>
            <a:lvl1pPr>
              <a:defRPr sz="900"/>
            </a:lvl1pPr>
          </a:lstStyle>
          <a:p>
            <a:pPr>
              <a:defRPr/>
            </a:pPr>
            <a:fld id="{33A01488-F5DF-DC03-E3C7-A31C9CF7CF48}" type="slidenum">
              <a:rPr lang="nl-NL"/>
              <a:t>5</a:t>
            </a:fld>
            <a:endParaRPr lang="nl-NL"/>
          </a:p>
        </p:txBody>
      </p:sp>
      <p:sp>
        <p:nvSpPr>
          <p:cNvPr id="1176477228" name="Titel 1"/>
          <p:cNvSpPr>
            <a:spLocks noGrp="1"/>
          </p:cNvSpPr>
          <p:nvPr>
            <p:ph type="title" hasCustomPrompt="1"/>
          </p:nvPr>
        </p:nvSpPr>
        <p:spPr bwMode="auto">
          <a:xfrm>
            <a:off x="3181869" y="188482"/>
            <a:ext cx="7479952" cy="603886"/>
          </a:xfrm>
          <a:prstGeom prst="rect">
            <a:avLst/>
          </a:prstGeom>
        </p:spPr>
        <p:txBody>
          <a:bodyPr>
            <a:normAutofit/>
          </a:bodyPr>
          <a:lstStyle>
            <a:lvl1pPr>
              <a:defRPr sz="3500" b="0" i="0">
                <a:solidFill>
                  <a:schemeClr val="tx1">
                    <a:lumMod val="85000"/>
                    <a:lumOff val="15000"/>
                  </a:schemeClr>
                </a:solidFill>
                <a:latin typeface="Roboto Light"/>
                <a:ea typeface="Roboto Light"/>
              </a:defRPr>
            </a:lvl1pPr>
          </a:lstStyle>
          <a:p>
            <a:pPr>
              <a:defRPr/>
            </a:pPr>
            <a:r>
              <a:t>Deliverables and Milestones</a:t>
            </a:r>
          </a:p>
        </p:txBody>
      </p:sp>
      <p:graphicFrame>
        <p:nvGraphicFramePr>
          <p:cNvPr id="30723795" name="Tableau 30723794"/>
          <p:cNvGraphicFramePr>
            <a:graphicFrameLocks/>
          </p:cNvGraphicFramePr>
          <p:nvPr>
            <p:extLst>
              <p:ext uri="{D42A27DB-BD31-4B8C-83A1-F6EECF244321}">
                <p14:modId xmlns:p14="http://schemas.microsoft.com/office/powerpoint/2010/main" val="2239545427"/>
              </p:ext>
            </p:extLst>
          </p:nvPr>
        </p:nvGraphicFramePr>
        <p:xfrm>
          <a:off x="744158" y="5015295"/>
          <a:ext cx="10921592" cy="1826079"/>
        </p:xfrm>
        <a:graphic>
          <a:graphicData uri="http://schemas.openxmlformats.org/drawingml/2006/table">
            <a:tbl>
              <a:tblPr firstRow="1" bandRow="1">
                <a:tableStyleId>{7DF18680-E054-41AD-8BC1-D1AEF772440D}</a:tableStyleId>
              </a:tblPr>
              <a:tblGrid>
                <a:gridCol w="840123">
                  <a:extLst>
                    <a:ext uri="{9D8B030D-6E8A-4147-A177-3AD203B41FA5}">
                      <a16:colId xmlns:a16="http://schemas.microsoft.com/office/drawing/2014/main" val="20000"/>
                    </a:ext>
                  </a:extLst>
                </a:gridCol>
                <a:gridCol w="840123">
                  <a:extLst>
                    <a:ext uri="{9D8B030D-6E8A-4147-A177-3AD203B41FA5}">
                      <a16:colId xmlns:a16="http://schemas.microsoft.com/office/drawing/2014/main" val="20001"/>
                    </a:ext>
                  </a:extLst>
                </a:gridCol>
                <a:gridCol w="840123">
                  <a:extLst>
                    <a:ext uri="{9D8B030D-6E8A-4147-A177-3AD203B41FA5}">
                      <a16:colId xmlns:a16="http://schemas.microsoft.com/office/drawing/2014/main" val="20002"/>
                    </a:ext>
                  </a:extLst>
                </a:gridCol>
                <a:gridCol w="840122">
                  <a:extLst>
                    <a:ext uri="{9D8B030D-6E8A-4147-A177-3AD203B41FA5}">
                      <a16:colId xmlns:a16="http://schemas.microsoft.com/office/drawing/2014/main" val="20003"/>
                    </a:ext>
                  </a:extLst>
                </a:gridCol>
                <a:gridCol w="840122">
                  <a:extLst>
                    <a:ext uri="{9D8B030D-6E8A-4147-A177-3AD203B41FA5}">
                      <a16:colId xmlns:a16="http://schemas.microsoft.com/office/drawing/2014/main" val="20004"/>
                    </a:ext>
                  </a:extLst>
                </a:gridCol>
                <a:gridCol w="840123">
                  <a:extLst>
                    <a:ext uri="{9D8B030D-6E8A-4147-A177-3AD203B41FA5}">
                      <a16:colId xmlns:a16="http://schemas.microsoft.com/office/drawing/2014/main" val="20005"/>
                    </a:ext>
                  </a:extLst>
                </a:gridCol>
                <a:gridCol w="989262">
                  <a:extLst>
                    <a:ext uri="{9D8B030D-6E8A-4147-A177-3AD203B41FA5}">
                      <a16:colId xmlns:a16="http://schemas.microsoft.com/office/drawing/2014/main" val="20006"/>
                    </a:ext>
                  </a:extLst>
                </a:gridCol>
                <a:gridCol w="690983">
                  <a:extLst>
                    <a:ext uri="{9D8B030D-6E8A-4147-A177-3AD203B41FA5}">
                      <a16:colId xmlns:a16="http://schemas.microsoft.com/office/drawing/2014/main" val="20007"/>
                    </a:ext>
                  </a:extLst>
                </a:gridCol>
                <a:gridCol w="840122">
                  <a:extLst>
                    <a:ext uri="{9D8B030D-6E8A-4147-A177-3AD203B41FA5}">
                      <a16:colId xmlns:a16="http://schemas.microsoft.com/office/drawing/2014/main" val="20008"/>
                    </a:ext>
                  </a:extLst>
                </a:gridCol>
                <a:gridCol w="840122">
                  <a:extLst>
                    <a:ext uri="{9D8B030D-6E8A-4147-A177-3AD203B41FA5}">
                      <a16:colId xmlns:a16="http://schemas.microsoft.com/office/drawing/2014/main" val="20009"/>
                    </a:ext>
                  </a:extLst>
                </a:gridCol>
                <a:gridCol w="840123">
                  <a:extLst>
                    <a:ext uri="{9D8B030D-6E8A-4147-A177-3AD203B41FA5}">
                      <a16:colId xmlns:a16="http://schemas.microsoft.com/office/drawing/2014/main" val="20010"/>
                    </a:ext>
                  </a:extLst>
                </a:gridCol>
                <a:gridCol w="840122">
                  <a:extLst>
                    <a:ext uri="{9D8B030D-6E8A-4147-A177-3AD203B41FA5}">
                      <a16:colId xmlns:a16="http://schemas.microsoft.com/office/drawing/2014/main" val="20011"/>
                    </a:ext>
                  </a:extLst>
                </a:gridCol>
                <a:gridCol w="840122">
                  <a:extLst>
                    <a:ext uri="{9D8B030D-6E8A-4147-A177-3AD203B41FA5}">
                      <a16:colId xmlns:a16="http://schemas.microsoft.com/office/drawing/2014/main" val="20012"/>
                    </a:ext>
                  </a:extLst>
                </a:gridCol>
              </a:tblGrid>
              <a:tr h="315279">
                <a:tc>
                  <a:txBody>
                    <a:bodyPr/>
                    <a:lstStyle/>
                    <a:p>
                      <a:pPr>
                        <a:defRPr/>
                      </a:pPr>
                      <a:r>
                        <a:rPr sz="1200"/>
                        <a:t>Month</a:t>
                      </a:r>
                      <a:endParaRPr/>
                    </a:p>
                  </a:txBody>
                  <a:tcPr/>
                </a:tc>
                <a:tc>
                  <a:txBody>
                    <a:bodyPr/>
                    <a:lstStyle/>
                    <a:p>
                      <a:pPr>
                        <a:defRPr/>
                      </a:pPr>
                      <a:r>
                        <a:rPr sz="1200"/>
                        <a:t>M03</a:t>
                      </a:r>
                      <a:endParaRPr/>
                    </a:p>
                  </a:txBody>
                  <a:tcPr/>
                </a:tc>
                <a:tc>
                  <a:txBody>
                    <a:bodyPr/>
                    <a:lstStyle/>
                    <a:p>
                      <a:pPr>
                        <a:defRPr/>
                      </a:pPr>
                      <a:r>
                        <a:rPr sz="1200"/>
                        <a:t>M06</a:t>
                      </a:r>
                      <a:endParaRPr/>
                    </a:p>
                  </a:txBody>
                  <a:tcPr/>
                </a:tc>
                <a:tc>
                  <a:txBody>
                    <a:bodyPr/>
                    <a:lstStyle/>
                    <a:p>
                      <a:pPr>
                        <a:defRPr/>
                      </a:pPr>
                      <a:r>
                        <a:rPr sz="1200"/>
                        <a:t>M09</a:t>
                      </a:r>
                      <a:endParaRPr/>
                    </a:p>
                  </a:txBody>
                  <a:tcPr/>
                </a:tc>
                <a:tc>
                  <a:txBody>
                    <a:bodyPr/>
                    <a:lstStyle/>
                    <a:p>
                      <a:pPr>
                        <a:defRPr/>
                      </a:pPr>
                      <a:r>
                        <a:rPr sz="1200"/>
                        <a:t>M12</a:t>
                      </a:r>
                      <a:endParaRPr/>
                    </a:p>
                  </a:txBody>
                  <a:tcPr/>
                </a:tc>
                <a:tc>
                  <a:txBody>
                    <a:bodyPr/>
                    <a:lstStyle/>
                    <a:p>
                      <a:pPr>
                        <a:defRPr/>
                      </a:pPr>
                      <a:r>
                        <a:rPr sz="1200"/>
                        <a:t>M14</a:t>
                      </a:r>
                      <a:endParaRPr/>
                    </a:p>
                  </a:txBody>
                  <a:tcPr/>
                </a:tc>
                <a:tc>
                  <a:txBody>
                    <a:bodyPr/>
                    <a:lstStyle/>
                    <a:p>
                      <a:pPr>
                        <a:defRPr/>
                      </a:pPr>
                      <a:r>
                        <a:rPr sz="1200"/>
                        <a:t>M18</a:t>
                      </a:r>
                      <a:endParaRPr/>
                    </a:p>
                  </a:txBody>
                  <a:tcPr/>
                </a:tc>
                <a:tc>
                  <a:txBody>
                    <a:bodyPr/>
                    <a:lstStyle/>
                    <a:p>
                      <a:pPr>
                        <a:defRPr/>
                      </a:pPr>
                      <a:r>
                        <a:rPr sz="1200"/>
                        <a:t>M21</a:t>
                      </a:r>
                      <a:endParaRPr/>
                    </a:p>
                  </a:txBody>
                  <a:tcPr/>
                </a:tc>
                <a:tc>
                  <a:txBody>
                    <a:bodyPr/>
                    <a:lstStyle/>
                    <a:p>
                      <a:pPr>
                        <a:defRPr/>
                      </a:pPr>
                      <a:r>
                        <a:rPr sz="1200"/>
                        <a:t>M24</a:t>
                      </a:r>
                      <a:endParaRPr/>
                    </a:p>
                  </a:txBody>
                  <a:tcPr/>
                </a:tc>
                <a:tc>
                  <a:txBody>
                    <a:bodyPr/>
                    <a:lstStyle/>
                    <a:p>
                      <a:pPr>
                        <a:defRPr/>
                      </a:pPr>
                      <a:r>
                        <a:rPr sz="1200"/>
                        <a:t>M27</a:t>
                      </a:r>
                      <a:endParaRPr/>
                    </a:p>
                  </a:txBody>
                  <a:tcPr/>
                </a:tc>
                <a:tc>
                  <a:txBody>
                    <a:bodyPr/>
                    <a:lstStyle/>
                    <a:p>
                      <a:pPr>
                        <a:defRPr/>
                      </a:pPr>
                      <a:r>
                        <a:rPr sz="1200"/>
                        <a:t>M30</a:t>
                      </a:r>
                      <a:endParaRPr/>
                    </a:p>
                  </a:txBody>
                  <a:tcPr/>
                </a:tc>
                <a:tc>
                  <a:txBody>
                    <a:bodyPr/>
                    <a:lstStyle/>
                    <a:p>
                      <a:pPr>
                        <a:defRPr/>
                      </a:pPr>
                      <a:r>
                        <a:rPr sz="1200"/>
                        <a:t>M33</a:t>
                      </a:r>
                      <a:endParaRPr/>
                    </a:p>
                  </a:txBody>
                  <a:tcPr/>
                </a:tc>
                <a:tc>
                  <a:txBody>
                    <a:bodyPr/>
                    <a:lstStyle/>
                    <a:p>
                      <a:pPr>
                        <a:defRPr/>
                      </a:pPr>
                      <a:r>
                        <a:rPr sz="1200"/>
                        <a:t>M36</a:t>
                      </a:r>
                      <a:endParaRPr/>
                    </a:p>
                  </a:txBody>
                  <a:tcPr/>
                </a:tc>
                <a:extLst>
                  <a:ext uri="{0D108BD9-81ED-4DB2-BD59-A6C34878D82A}">
                    <a16:rowId xmlns:a16="http://schemas.microsoft.com/office/drawing/2014/main" val="10000"/>
                  </a:ext>
                </a:extLst>
              </a:tr>
              <a:tr h="564963">
                <a:tc>
                  <a:txBody>
                    <a:bodyPr/>
                    <a:lstStyle/>
                    <a:p>
                      <a:pPr>
                        <a:defRPr/>
                      </a:pPr>
                      <a:r>
                        <a:rPr sz="1200"/>
                        <a:t>M/D</a:t>
                      </a:r>
                      <a:endParaRPr/>
                    </a:p>
                  </a:txBody>
                  <a:tcPr/>
                </a:tc>
                <a:tc>
                  <a:txBody>
                    <a:bodyPr/>
                    <a:lstStyle/>
                    <a:p>
                      <a:pPr>
                        <a:defRPr/>
                      </a:pPr>
                      <a:endParaRPr sz="1200"/>
                    </a:p>
                  </a:txBody>
                  <a:tcPr/>
                </a:tc>
                <a:tc>
                  <a:txBody>
                    <a:bodyPr/>
                    <a:lstStyle/>
                    <a:p>
                      <a:pPr>
                        <a:defRPr/>
                      </a:pPr>
                      <a:endParaRPr sz="1200"/>
                    </a:p>
                  </a:txBody>
                  <a:tcPr/>
                </a:tc>
                <a:tc>
                  <a:txBody>
                    <a:bodyPr/>
                    <a:lstStyle/>
                    <a:p>
                      <a:pPr>
                        <a:defRPr/>
                      </a:pPr>
                      <a:r>
                        <a:rPr sz="1200"/>
                        <a:t>D3.1</a:t>
                      </a:r>
                      <a:endParaRPr/>
                    </a:p>
                  </a:txBody>
                  <a:tcPr/>
                </a:tc>
                <a:tc>
                  <a:txBody>
                    <a:bodyPr/>
                    <a:lstStyle/>
                    <a:p>
                      <a:pPr>
                        <a:defRPr/>
                      </a:pPr>
                      <a:endParaRPr sz="1200"/>
                    </a:p>
                  </a:txBody>
                  <a:tcPr/>
                </a:tc>
                <a:tc>
                  <a:txBody>
                    <a:bodyPr/>
                    <a:lstStyle/>
                    <a:p>
                      <a:pPr>
                        <a:defRPr/>
                      </a:pPr>
                      <a:r>
                        <a:rPr sz="1200"/>
                        <a:t>MS3.1</a:t>
                      </a:r>
                      <a:endParaRPr/>
                    </a:p>
                  </a:txBody>
                  <a:tcPr/>
                </a:tc>
                <a:tc>
                  <a:txBody>
                    <a:bodyPr/>
                    <a:lstStyle/>
                    <a:p>
                      <a:pPr>
                        <a:defRPr/>
                      </a:pPr>
                      <a:r>
                        <a:rPr sz="1200" dirty="0"/>
                        <a:t>D3.2</a:t>
                      </a:r>
                      <a:br>
                        <a:rPr lang="en-US" sz="1200" dirty="0"/>
                      </a:br>
                      <a:r>
                        <a:rPr sz="1200" dirty="0"/>
                        <a:t>MS3.2</a:t>
                      </a:r>
                      <a:endParaRPr dirty="0"/>
                    </a:p>
                  </a:txBody>
                  <a:tcPr/>
                </a:tc>
                <a:tc>
                  <a:txBody>
                    <a:bodyPr/>
                    <a:lstStyle/>
                    <a:p>
                      <a:pPr>
                        <a:defRPr/>
                      </a:pPr>
                      <a:endParaRPr sz="1200"/>
                    </a:p>
                  </a:txBody>
                  <a:tcPr/>
                </a:tc>
                <a:tc>
                  <a:txBody>
                    <a:bodyPr/>
                    <a:lstStyle/>
                    <a:p>
                      <a:pPr>
                        <a:defRPr/>
                      </a:pPr>
                      <a:r>
                        <a:rPr sz="1200"/>
                        <a:t>MS3.3</a:t>
                      </a:r>
                      <a:endParaRPr/>
                    </a:p>
                  </a:txBody>
                  <a:tcPr/>
                </a:tc>
                <a:tc>
                  <a:txBody>
                    <a:bodyPr/>
                    <a:lstStyle/>
                    <a:p>
                      <a:pPr>
                        <a:defRPr/>
                      </a:pPr>
                      <a:endParaRPr sz="1200"/>
                    </a:p>
                  </a:txBody>
                  <a:tcPr/>
                </a:tc>
                <a:tc>
                  <a:txBody>
                    <a:bodyPr/>
                    <a:lstStyle/>
                    <a:p>
                      <a:pPr>
                        <a:defRPr/>
                      </a:pPr>
                      <a:r>
                        <a:rPr sz="1200"/>
                        <a:t>MS3.4</a:t>
                      </a:r>
                      <a:endParaRPr/>
                    </a:p>
                  </a:txBody>
                  <a:tcPr/>
                </a:tc>
                <a:tc>
                  <a:txBody>
                    <a:bodyPr/>
                    <a:lstStyle/>
                    <a:p>
                      <a:pPr>
                        <a:defRPr/>
                      </a:pPr>
                      <a:endParaRPr sz="1200"/>
                    </a:p>
                  </a:txBody>
                  <a:tcPr/>
                </a:tc>
                <a:tc>
                  <a:txBody>
                    <a:bodyPr/>
                    <a:lstStyle/>
                    <a:p>
                      <a:pPr>
                        <a:defRPr/>
                      </a:pPr>
                      <a:r>
                        <a:rPr sz="1200"/>
                        <a:t>D3.3</a:t>
                      </a:r>
                      <a:endParaRPr/>
                    </a:p>
                  </a:txBody>
                  <a:tcPr/>
                </a:tc>
                <a:extLst>
                  <a:ext uri="{0D108BD9-81ED-4DB2-BD59-A6C34878D82A}">
                    <a16:rowId xmlns:a16="http://schemas.microsoft.com/office/drawing/2014/main" val="10001"/>
                  </a:ext>
                </a:extLst>
              </a:tr>
              <a:tr h="315279">
                <a:tc>
                  <a:txBody>
                    <a:bodyPr/>
                    <a:lstStyle/>
                    <a:p>
                      <a:pPr>
                        <a:defRPr/>
                      </a:pPr>
                      <a:r>
                        <a:rPr sz="1200"/>
                        <a:t>T3.1</a:t>
                      </a:r>
                      <a:endParaRPr/>
                    </a:p>
                  </a:txBody>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extLst>
                  <a:ext uri="{0D108BD9-81ED-4DB2-BD59-A6C34878D82A}">
                    <a16:rowId xmlns:a16="http://schemas.microsoft.com/office/drawing/2014/main" val="10002"/>
                  </a:ext>
                </a:extLst>
              </a:tr>
              <a:tr h="315279">
                <a:tc>
                  <a:txBody>
                    <a:bodyPr/>
                    <a:lstStyle/>
                    <a:p>
                      <a:pPr>
                        <a:defRPr/>
                      </a:pPr>
                      <a:r>
                        <a:rPr sz="1200"/>
                        <a:t>T3.2</a:t>
                      </a:r>
                      <a:endParaRPr/>
                    </a:p>
                  </a:txBody>
                  <a:tcPr/>
                </a:tc>
                <a:tc>
                  <a:txBody>
                    <a:bodyPr/>
                    <a:lstStyle/>
                    <a:p>
                      <a:pPr>
                        <a:defRPr/>
                      </a:pPr>
                      <a:endParaRPr sz="1200"/>
                    </a:p>
                  </a:txBody>
                  <a:tcPr/>
                </a:tc>
                <a:tc>
                  <a:txBody>
                    <a:bodyPr/>
                    <a:lstStyle/>
                    <a:p>
                      <a:pPr>
                        <a:defRPr/>
                      </a:pPr>
                      <a:endParaRPr sz="1200"/>
                    </a:p>
                  </a:txBody>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extLst>
                  <a:ext uri="{0D108BD9-81ED-4DB2-BD59-A6C34878D82A}">
                    <a16:rowId xmlns:a16="http://schemas.microsoft.com/office/drawing/2014/main" val="10003"/>
                  </a:ext>
                </a:extLst>
              </a:tr>
              <a:tr h="315279">
                <a:tc>
                  <a:txBody>
                    <a:bodyPr/>
                    <a:lstStyle/>
                    <a:p>
                      <a:pPr>
                        <a:defRPr/>
                      </a:pPr>
                      <a:r>
                        <a:rPr sz="1200"/>
                        <a:t>T3.3</a:t>
                      </a:r>
                      <a:endParaRPr/>
                    </a:p>
                  </a:txBody>
                  <a:tcPr/>
                </a:tc>
                <a:tc>
                  <a:txBody>
                    <a:bodyPr/>
                    <a:lstStyle/>
                    <a:p>
                      <a:pPr>
                        <a:defRPr/>
                      </a:pPr>
                      <a:endParaRPr sz="1200"/>
                    </a:p>
                  </a:txBody>
                  <a:tcPr/>
                </a:tc>
                <a:tc>
                  <a:txBody>
                    <a:bodyPr/>
                    <a:lstStyle/>
                    <a:p>
                      <a:pPr>
                        <a:defRPr/>
                      </a:pPr>
                      <a:endParaRPr sz="1200"/>
                    </a:p>
                  </a:txBody>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a:p>
                  </a:txBody>
                  <a:tcPr>
                    <a:solidFill>
                      <a:schemeClr val="accent2">
                        <a:lumMod val="60000"/>
                        <a:lumOff val="40000"/>
                      </a:schemeClr>
                    </a:solidFill>
                  </a:tcPr>
                </a:tc>
                <a:tc>
                  <a:txBody>
                    <a:bodyPr/>
                    <a:lstStyle/>
                    <a:p>
                      <a:pPr>
                        <a:defRPr/>
                      </a:pPr>
                      <a:endParaRPr sz="1200" dirty="0"/>
                    </a:p>
                  </a:txBody>
                  <a:tcPr>
                    <a:solidFill>
                      <a:schemeClr val="accent2">
                        <a:lumMod val="60000"/>
                        <a:lumOff val="40000"/>
                      </a:schemeClr>
                    </a:solidFill>
                  </a:tcPr>
                </a:tc>
                <a:extLst>
                  <a:ext uri="{0D108BD9-81ED-4DB2-BD59-A6C34878D82A}">
                    <a16:rowId xmlns:a16="http://schemas.microsoft.com/office/drawing/2014/main" val="10004"/>
                  </a:ext>
                </a:extLst>
              </a:tr>
            </a:tbl>
          </a:graphicData>
        </a:graphic>
      </p:graphicFrame>
      <p:graphicFrame>
        <p:nvGraphicFramePr>
          <p:cNvPr id="1889079240" name="Tableau 1889079239"/>
          <p:cNvGraphicFramePr>
            <a:graphicFrameLocks/>
          </p:cNvGraphicFramePr>
          <p:nvPr>
            <p:extLst>
              <p:ext uri="{D42A27DB-BD31-4B8C-83A1-F6EECF244321}">
                <p14:modId xmlns:p14="http://schemas.microsoft.com/office/powerpoint/2010/main" val="3542252857"/>
              </p:ext>
            </p:extLst>
          </p:nvPr>
        </p:nvGraphicFramePr>
        <p:xfrm>
          <a:off x="786291" y="792367"/>
          <a:ext cx="10837333" cy="4053840"/>
        </p:xfrm>
        <a:graphic>
          <a:graphicData uri="http://schemas.openxmlformats.org/drawingml/2006/table">
            <a:tbl>
              <a:tblPr firstRow="1" bandRow="1">
                <a:tableStyleId>{7DF18680-E054-41AD-8BC1-D1AEF772440D}</a:tableStyleId>
              </a:tblPr>
              <a:tblGrid>
                <a:gridCol w="1440000">
                  <a:extLst>
                    <a:ext uri="{9D8B030D-6E8A-4147-A177-3AD203B41FA5}">
                      <a16:colId xmlns:a16="http://schemas.microsoft.com/office/drawing/2014/main" val="20000"/>
                    </a:ext>
                  </a:extLst>
                </a:gridCol>
                <a:gridCol w="6750000">
                  <a:extLst>
                    <a:ext uri="{9D8B030D-6E8A-4147-A177-3AD203B41FA5}">
                      <a16:colId xmlns:a16="http://schemas.microsoft.com/office/drawing/2014/main" val="20001"/>
                    </a:ext>
                  </a:extLst>
                </a:gridCol>
                <a:gridCol w="1170000">
                  <a:extLst>
                    <a:ext uri="{9D8B030D-6E8A-4147-A177-3AD203B41FA5}">
                      <a16:colId xmlns:a16="http://schemas.microsoft.com/office/drawing/2014/main" val="20002"/>
                    </a:ext>
                  </a:extLst>
                </a:gridCol>
                <a:gridCol w="1477333">
                  <a:extLst>
                    <a:ext uri="{9D8B030D-6E8A-4147-A177-3AD203B41FA5}">
                      <a16:colId xmlns:a16="http://schemas.microsoft.com/office/drawing/2014/main" val="20003"/>
                    </a:ext>
                  </a:extLst>
                </a:gridCol>
              </a:tblGrid>
              <a:tr h="365760">
                <a:tc>
                  <a:txBody>
                    <a:bodyPr/>
                    <a:lstStyle/>
                    <a:p>
                      <a:pPr>
                        <a:defRPr/>
                      </a:pPr>
                      <a:r>
                        <a:rPr sz="1300">
                          <a:latin typeface="Calibri"/>
                          <a:ea typeface="Calibri"/>
                          <a:cs typeface="Calibri"/>
                        </a:rPr>
                        <a:t>Deliverables/Milestones</a:t>
                      </a:r>
                      <a:endParaRPr sz="1300">
                        <a:latin typeface="Calibri"/>
                        <a:cs typeface="Calibri"/>
                      </a:endParaRPr>
                    </a:p>
                  </a:txBody>
                  <a:tcPr/>
                </a:tc>
                <a:tc>
                  <a:txBody>
                    <a:bodyPr/>
                    <a:lstStyle/>
                    <a:p>
                      <a:pPr>
                        <a:defRPr/>
                      </a:pPr>
                      <a:r>
                        <a:rPr sz="1300">
                          <a:latin typeface="Calibri"/>
                          <a:ea typeface="Calibri"/>
                          <a:cs typeface="Calibri"/>
                        </a:rPr>
                        <a:t>Name</a:t>
                      </a:r>
                      <a:endParaRPr sz="1300">
                        <a:latin typeface="Calibri"/>
                        <a:cs typeface="Calibri"/>
                      </a:endParaRPr>
                    </a:p>
                  </a:txBody>
                  <a:tcPr/>
                </a:tc>
                <a:tc>
                  <a:txBody>
                    <a:bodyPr/>
                    <a:lstStyle/>
                    <a:p>
                      <a:pPr>
                        <a:defRPr/>
                      </a:pPr>
                      <a:r>
                        <a:rPr sz="1300">
                          <a:latin typeface="Calibri"/>
                          <a:ea typeface="Calibri"/>
                          <a:cs typeface="Calibri"/>
                        </a:rPr>
                        <a:t>Due Month</a:t>
                      </a:r>
                      <a:endParaRPr sz="1300">
                        <a:latin typeface="Calibri"/>
                        <a:cs typeface="Calibri"/>
                      </a:endParaRPr>
                    </a:p>
                  </a:txBody>
                  <a:tcPr/>
                </a:tc>
                <a:tc>
                  <a:txBody>
                    <a:bodyPr/>
                    <a:lstStyle/>
                    <a:p>
                      <a:pPr>
                        <a:defRPr/>
                      </a:pPr>
                      <a:r>
                        <a:rPr sz="1300">
                          <a:latin typeface="Calibri"/>
                          <a:ea typeface="Calibri"/>
                          <a:cs typeface="Calibri"/>
                        </a:rPr>
                        <a:t>Lead</a:t>
                      </a:r>
                      <a:endParaRPr sz="1300">
                        <a:latin typeface="Calibri"/>
                        <a:cs typeface="Calibri"/>
                      </a:endParaRPr>
                    </a:p>
                  </a:txBody>
                  <a:tcPr/>
                </a:tc>
                <a:extLst>
                  <a:ext uri="{0D108BD9-81ED-4DB2-BD59-A6C34878D82A}">
                    <a16:rowId xmlns:a16="http://schemas.microsoft.com/office/drawing/2014/main" val="10000"/>
                  </a:ext>
                </a:extLst>
              </a:tr>
              <a:tr h="365760">
                <a:tc>
                  <a:txBody>
                    <a:bodyPr/>
                    <a:lstStyle/>
                    <a:p>
                      <a:pPr>
                        <a:defRPr/>
                      </a:pPr>
                      <a:r>
                        <a:rPr sz="1300">
                          <a:latin typeface="Calibri"/>
                          <a:ea typeface="Calibri"/>
                          <a:cs typeface="Calibri"/>
                        </a:rPr>
                        <a:t>D3.1</a:t>
                      </a:r>
                      <a:endParaRPr sz="1300">
                        <a:latin typeface="Calibri"/>
                        <a:cs typeface="Calibri"/>
                      </a:endParaRPr>
                    </a:p>
                  </a:txBody>
                  <a:tcPr/>
                </a:tc>
                <a:tc>
                  <a:txBody>
                    <a:bodyPr/>
                    <a:lstStyle/>
                    <a:p>
                      <a:pPr>
                        <a:defRPr/>
                      </a:pPr>
                      <a:r>
                        <a:rPr sz="1300" b="0" i="0" u="none">
                          <a:solidFill>
                            <a:srgbClr val="000000"/>
                          </a:solidFill>
                          <a:latin typeface="Calibri"/>
                          <a:ea typeface="Calibri"/>
                          <a:cs typeface="Calibri"/>
                        </a:rPr>
                        <a:t>First collection of existing tools and services usable in the Science clusters to assess, curate and improve software quality and FAIRness.</a:t>
                      </a:r>
                      <a:endParaRPr sz="1300">
                        <a:latin typeface="Calibri"/>
                        <a:cs typeface="Calibri"/>
                      </a:endParaRPr>
                    </a:p>
                  </a:txBody>
                  <a:tcPr/>
                </a:tc>
                <a:tc>
                  <a:txBody>
                    <a:bodyPr/>
                    <a:lstStyle/>
                    <a:p>
                      <a:pPr>
                        <a:defRPr/>
                      </a:pPr>
                      <a:r>
                        <a:rPr sz="1300">
                          <a:latin typeface="Calibri"/>
                          <a:ea typeface="Calibri"/>
                          <a:cs typeface="Calibri"/>
                        </a:rPr>
                        <a:t>M09</a:t>
                      </a:r>
                      <a:endParaRPr sz="1300">
                        <a:latin typeface="Calibri"/>
                        <a:cs typeface="Calibri"/>
                      </a:endParaRPr>
                    </a:p>
                  </a:txBody>
                  <a:tcPr/>
                </a:tc>
                <a:tc>
                  <a:txBody>
                    <a:bodyPr/>
                    <a:lstStyle/>
                    <a:p>
                      <a:pPr>
                        <a:defRPr/>
                      </a:pPr>
                      <a:r>
                        <a:rPr sz="1300" b="0" i="0" u="none">
                          <a:solidFill>
                            <a:srgbClr val="000000"/>
                          </a:solidFill>
                          <a:latin typeface="Calibri"/>
                          <a:ea typeface="Calibri"/>
                          <a:cs typeface="Calibri"/>
                        </a:rPr>
                        <a:t>HZDR</a:t>
                      </a:r>
                      <a:endParaRPr sz="1300">
                        <a:latin typeface="Calibri"/>
                        <a:cs typeface="Calibri"/>
                      </a:endParaRPr>
                    </a:p>
                  </a:txBody>
                  <a:tcPr/>
                </a:tc>
                <a:extLst>
                  <a:ext uri="{0D108BD9-81ED-4DB2-BD59-A6C34878D82A}">
                    <a16:rowId xmlns:a16="http://schemas.microsoft.com/office/drawing/2014/main" val="10001"/>
                  </a:ext>
                </a:extLst>
              </a:tr>
              <a:tr h="365760">
                <a:tc>
                  <a:txBody>
                    <a:bodyPr/>
                    <a:lstStyle/>
                    <a:p>
                      <a:pPr>
                        <a:defRPr/>
                      </a:pPr>
                      <a:r>
                        <a:rPr sz="1300">
                          <a:latin typeface="Calibri"/>
                          <a:ea typeface="Calibri"/>
                          <a:cs typeface="Calibri"/>
                        </a:rPr>
                        <a:t>D3.2</a:t>
                      </a:r>
                      <a:endParaRPr sz="1300">
                        <a:latin typeface="Calibri"/>
                        <a:cs typeface="Calibri"/>
                      </a:endParaRPr>
                    </a:p>
                  </a:txBody>
                  <a:tcPr/>
                </a:tc>
                <a:tc>
                  <a:txBody>
                    <a:bodyPr/>
                    <a:lstStyle/>
                    <a:p>
                      <a:pPr>
                        <a:defRPr/>
                      </a:pPr>
                      <a:r>
                        <a:rPr sz="1300" b="0" i="0" u="none">
                          <a:solidFill>
                            <a:srgbClr val="000000"/>
                          </a:solidFill>
                          <a:latin typeface="Calibri"/>
                          <a:ea typeface="Calibri"/>
                          <a:cs typeface="Calibri"/>
                        </a:rPr>
                        <a:t>Catalogue of RSQkit Tools for Assessing and Improving Software Quality and FAIRness</a:t>
                      </a:r>
                      <a:endParaRPr sz="1300">
                        <a:latin typeface="Calibri"/>
                        <a:cs typeface="Calibri"/>
                      </a:endParaRPr>
                    </a:p>
                  </a:txBody>
                  <a:tcPr/>
                </a:tc>
                <a:tc>
                  <a:txBody>
                    <a:bodyPr/>
                    <a:lstStyle/>
                    <a:p>
                      <a:pPr>
                        <a:defRPr/>
                      </a:pPr>
                      <a:r>
                        <a:rPr sz="1300">
                          <a:latin typeface="Calibri"/>
                          <a:ea typeface="Calibri"/>
                          <a:cs typeface="Calibri"/>
                        </a:rPr>
                        <a:t>M18</a:t>
                      </a:r>
                      <a:endParaRPr sz="1300">
                        <a:latin typeface="Calibri"/>
                        <a:cs typeface="Calibri"/>
                      </a:endParaRPr>
                    </a:p>
                  </a:txBody>
                  <a:tcPr/>
                </a:tc>
                <a:tc>
                  <a:txBody>
                    <a:bodyPr/>
                    <a:lstStyle/>
                    <a:p>
                      <a:pPr>
                        <a:defRPr/>
                      </a:pPr>
                      <a:r>
                        <a:rPr sz="1300">
                          <a:latin typeface="Calibri"/>
                          <a:ea typeface="Calibri"/>
                          <a:cs typeface="Calibri"/>
                        </a:rPr>
                        <a:t>NLESC</a:t>
                      </a:r>
                      <a:endParaRPr sz="1300">
                        <a:latin typeface="Calibri"/>
                        <a:cs typeface="Calibri"/>
                      </a:endParaRPr>
                    </a:p>
                  </a:txBody>
                  <a:tcPr/>
                </a:tc>
                <a:extLst>
                  <a:ext uri="{0D108BD9-81ED-4DB2-BD59-A6C34878D82A}">
                    <a16:rowId xmlns:a16="http://schemas.microsoft.com/office/drawing/2014/main" val="10002"/>
                  </a:ext>
                </a:extLst>
              </a:tr>
              <a:tr h="365760">
                <a:tc>
                  <a:txBody>
                    <a:bodyPr/>
                    <a:lstStyle/>
                    <a:p>
                      <a:pPr>
                        <a:defRPr/>
                      </a:pPr>
                      <a:r>
                        <a:rPr sz="1300">
                          <a:latin typeface="Calibri"/>
                          <a:ea typeface="Calibri"/>
                          <a:cs typeface="Calibri"/>
                        </a:rPr>
                        <a:t>D3.3</a:t>
                      </a:r>
                      <a:endParaRPr sz="1300">
                        <a:latin typeface="Calibri"/>
                        <a:cs typeface="Calibri"/>
                      </a:endParaRPr>
                    </a:p>
                  </a:txBody>
                  <a:tcPr/>
                </a:tc>
                <a:tc>
                  <a:txBody>
                    <a:bodyPr/>
                    <a:lstStyle/>
                    <a:p>
                      <a:pPr>
                        <a:defRPr/>
                      </a:pPr>
                      <a:r>
                        <a:rPr sz="1300" b="0" i="0" u="none">
                          <a:solidFill>
                            <a:srgbClr val="000000"/>
                          </a:solidFill>
                          <a:latin typeface="Calibri"/>
                          <a:ea typeface="Calibri"/>
                          <a:cs typeface="Calibri"/>
                        </a:rPr>
                        <a:t>Impact of Pipelines and Dashboards on Software Quality: Final Adoption Report</a:t>
                      </a:r>
                      <a:endParaRPr sz="1300">
                        <a:latin typeface="Calibri"/>
                        <a:cs typeface="Calibri"/>
                      </a:endParaRPr>
                    </a:p>
                  </a:txBody>
                  <a:tcPr/>
                </a:tc>
                <a:tc>
                  <a:txBody>
                    <a:bodyPr/>
                    <a:lstStyle/>
                    <a:p>
                      <a:pPr>
                        <a:defRPr/>
                      </a:pPr>
                      <a:r>
                        <a:rPr sz="1300">
                          <a:latin typeface="Calibri"/>
                          <a:ea typeface="Calibri"/>
                          <a:cs typeface="Calibri"/>
                        </a:rPr>
                        <a:t>M36</a:t>
                      </a:r>
                      <a:endParaRPr sz="1300">
                        <a:latin typeface="Calibri"/>
                        <a:cs typeface="Calibri"/>
                      </a:endParaRPr>
                    </a:p>
                  </a:txBody>
                  <a:tcPr/>
                </a:tc>
                <a:tc>
                  <a:txBody>
                    <a:bodyPr/>
                    <a:lstStyle/>
                    <a:p>
                      <a:pPr>
                        <a:defRPr/>
                      </a:pPr>
                      <a:r>
                        <a:rPr sz="1300">
                          <a:latin typeface="Calibri"/>
                          <a:ea typeface="Calibri"/>
                          <a:cs typeface="Calibri"/>
                        </a:rPr>
                        <a:t>CNRS</a:t>
                      </a:r>
                      <a:endParaRPr sz="1300">
                        <a:latin typeface="Calibri"/>
                        <a:cs typeface="Calibri"/>
                      </a:endParaRPr>
                    </a:p>
                  </a:txBody>
                  <a:tcPr/>
                </a:tc>
                <a:extLst>
                  <a:ext uri="{0D108BD9-81ED-4DB2-BD59-A6C34878D82A}">
                    <a16:rowId xmlns:a16="http://schemas.microsoft.com/office/drawing/2014/main" val="10003"/>
                  </a:ext>
                </a:extLst>
              </a:tr>
              <a:tr h="365760">
                <a:tc>
                  <a:txBody>
                    <a:bodyPr/>
                    <a:lstStyle/>
                    <a:p>
                      <a:pPr>
                        <a:defRPr/>
                      </a:pPr>
                      <a:r>
                        <a:rPr sz="1300">
                          <a:latin typeface="Calibri"/>
                          <a:ea typeface="Calibri"/>
                          <a:cs typeface="Calibri"/>
                        </a:rPr>
                        <a:t>MS3.1</a:t>
                      </a:r>
                      <a:endParaRPr sz="1300">
                        <a:latin typeface="Calibri"/>
                        <a:cs typeface="Calibri"/>
                      </a:endParaRPr>
                    </a:p>
                  </a:txBody>
                  <a:tcPr/>
                </a:tc>
                <a:tc>
                  <a:txBody>
                    <a:bodyPr/>
                    <a:lstStyle/>
                    <a:p>
                      <a:pPr>
                        <a:defRPr/>
                      </a:pPr>
                      <a:r>
                        <a:rPr sz="1300" b="0" i="0" u="none">
                          <a:solidFill>
                            <a:srgbClr val="000000"/>
                          </a:solidFill>
                          <a:latin typeface="Calibri"/>
                          <a:ea typeface="Calibri"/>
                          <a:cs typeface="Calibri"/>
                        </a:rPr>
                        <a:t>First evaluation of the tools and services in the form of a workshop against WP2 initial best practices (MS2.1) and recommendations to adapt these tools if necessary</a:t>
                      </a:r>
                      <a:endParaRPr sz="1300">
                        <a:latin typeface="Calibri"/>
                        <a:cs typeface="Calibri"/>
                      </a:endParaRPr>
                    </a:p>
                  </a:txBody>
                  <a:tcPr/>
                </a:tc>
                <a:tc>
                  <a:txBody>
                    <a:bodyPr/>
                    <a:lstStyle/>
                    <a:p>
                      <a:pPr>
                        <a:defRPr/>
                      </a:pPr>
                      <a:r>
                        <a:rPr sz="1300">
                          <a:latin typeface="Calibri"/>
                          <a:ea typeface="Calibri"/>
                          <a:cs typeface="Calibri"/>
                        </a:rPr>
                        <a:t>M14</a:t>
                      </a:r>
                      <a:endParaRPr sz="1300">
                        <a:latin typeface="Calibri"/>
                        <a:cs typeface="Calibri"/>
                      </a:endParaRPr>
                    </a:p>
                  </a:txBody>
                  <a:tcPr/>
                </a:tc>
                <a:tc>
                  <a:txBody>
                    <a:bodyPr/>
                    <a:lstStyle/>
                    <a:p>
                      <a:pPr>
                        <a:defRPr/>
                      </a:pPr>
                      <a:r>
                        <a:rPr sz="1300">
                          <a:latin typeface="Calibri"/>
                          <a:ea typeface="Calibri"/>
                          <a:cs typeface="Calibri"/>
                        </a:rPr>
                        <a:t>UEDIN</a:t>
                      </a:r>
                      <a:endParaRPr sz="1300">
                        <a:latin typeface="Calibri"/>
                        <a:cs typeface="Calibri"/>
                      </a:endParaRPr>
                    </a:p>
                  </a:txBody>
                  <a:tcPr/>
                </a:tc>
                <a:extLst>
                  <a:ext uri="{0D108BD9-81ED-4DB2-BD59-A6C34878D82A}">
                    <a16:rowId xmlns:a16="http://schemas.microsoft.com/office/drawing/2014/main" val="10004"/>
                  </a:ext>
                </a:extLst>
              </a:tr>
              <a:tr h="365760">
                <a:tc>
                  <a:txBody>
                    <a:bodyPr/>
                    <a:lstStyle/>
                    <a:p>
                      <a:pPr>
                        <a:defRPr/>
                      </a:pPr>
                      <a:r>
                        <a:rPr sz="1300">
                          <a:latin typeface="Calibri"/>
                          <a:ea typeface="Calibri"/>
                          <a:cs typeface="Calibri"/>
                        </a:rPr>
                        <a:t>MS3.2</a:t>
                      </a:r>
                      <a:endParaRPr sz="1300">
                        <a:latin typeface="Calibri"/>
                        <a:cs typeface="Calibri"/>
                      </a:endParaRPr>
                    </a:p>
                  </a:txBody>
                  <a:tcPr/>
                </a:tc>
                <a:tc>
                  <a:txBody>
                    <a:bodyPr/>
                    <a:lstStyle/>
                    <a:p>
                      <a:pPr>
                        <a:defRPr/>
                      </a:pPr>
                      <a:r>
                        <a:rPr sz="1300" b="0" i="0" u="none">
                          <a:solidFill>
                            <a:srgbClr val="000000"/>
                          </a:solidFill>
                          <a:latin typeface="Calibri"/>
                          <a:ea typeface="Calibri"/>
                          <a:cs typeface="Calibri"/>
                        </a:rPr>
                        <a:t>First version of a metadata framework for software quality indicators and of actionable pipelines based on community selected use- cases to assist software developers and maintainers assessing and improving software quality, metadata and FAIRness</a:t>
                      </a:r>
                      <a:endParaRPr sz="1300">
                        <a:latin typeface="Calibri"/>
                        <a:cs typeface="Calibri"/>
                      </a:endParaRPr>
                    </a:p>
                  </a:txBody>
                  <a:tcPr/>
                </a:tc>
                <a:tc>
                  <a:txBody>
                    <a:bodyPr/>
                    <a:lstStyle/>
                    <a:p>
                      <a:pPr>
                        <a:defRPr/>
                      </a:pPr>
                      <a:r>
                        <a:rPr sz="1300">
                          <a:latin typeface="Calibri"/>
                          <a:ea typeface="Calibri"/>
                          <a:cs typeface="Calibri"/>
                        </a:rPr>
                        <a:t>M18</a:t>
                      </a:r>
                      <a:endParaRPr sz="1300">
                        <a:latin typeface="Calibri"/>
                        <a:cs typeface="Calibri"/>
                      </a:endParaRPr>
                    </a:p>
                  </a:txBody>
                  <a:tcPr/>
                </a:tc>
                <a:tc>
                  <a:txBody>
                    <a:bodyPr/>
                    <a:lstStyle/>
                    <a:p>
                      <a:pPr>
                        <a:defRPr/>
                      </a:pPr>
                      <a:r>
                        <a:rPr sz="1300">
                          <a:latin typeface="Calibri"/>
                          <a:ea typeface="Calibri"/>
                          <a:cs typeface="Calibri"/>
                        </a:rPr>
                        <a:t>FAU</a:t>
                      </a:r>
                      <a:endParaRPr sz="1300">
                        <a:latin typeface="Calibri"/>
                        <a:cs typeface="Calibri"/>
                      </a:endParaRPr>
                    </a:p>
                  </a:txBody>
                  <a:tcPr/>
                </a:tc>
                <a:extLst>
                  <a:ext uri="{0D108BD9-81ED-4DB2-BD59-A6C34878D82A}">
                    <a16:rowId xmlns:a16="http://schemas.microsoft.com/office/drawing/2014/main" val="10005"/>
                  </a:ext>
                </a:extLst>
              </a:tr>
              <a:tr h="365760">
                <a:tc>
                  <a:txBody>
                    <a:bodyPr/>
                    <a:lstStyle/>
                    <a:p>
                      <a:pPr>
                        <a:defRPr/>
                      </a:pPr>
                      <a:r>
                        <a:rPr sz="1300">
                          <a:latin typeface="Calibri"/>
                          <a:ea typeface="Calibri"/>
                          <a:cs typeface="Calibri"/>
                        </a:rPr>
                        <a:t>MS3.3</a:t>
                      </a:r>
                      <a:endParaRPr sz="1300">
                        <a:latin typeface="Calibri"/>
                        <a:cs typeface="Calibri"/>
                      </a:endParaRPr>
                    </a:p>
                  </a:txBody>
                  <a:tcPr/>
                </a:tc>
                <a:tc>
                  <a:txBody>
                    <a:bodyPr/>
                    <a:lstStyle/>
                    <a:p>
                      <a:pPr>
                        <a:defRPr/>
                      </a:pPr>
                      <a:r>
                        <a:rPr sz="1300" b="0" i="0" u="none">
                          <a:solidFill>
                            <a:srgbClr val="000000"/>
                          </a:solidFill>
                          <a:latin typeface="Calibri"/>
                          <a:ea typeface="Calibri"/>
                          <a:cs typeface="Calibri"/>
                        </a:rPr>
                        <a:t>Dashboard prototypes demonstrating capabilities to track software quality and tested in the Science Clusters</a:t>
                      </a:r>
                      <a:endParaRPr sz="1300">
                        <a:latin typeface="Calibri"/>
                        <a:cs typeface="Calibri"/>
                      </a:endParaRPr>
                    </a:p>
                  </a:txBody>
                  <a:tcPr/>
                </a:tc>
                <a:tc>
                  <a:txBody>
                    <a:bodyPr/>
                    <a:lstStyle/>
                    <a:p>
                      <a:pPr>
                        <a:defRPr/>
                      </a:pPr>
                      <a:r>
                        <a:rPr sz="1300">
                          <a:latin typeface="Calibri"/>
                          <a:ea typeface="Calibri"/>
                          <a:cs typeface="Calibri"/>
                        </a:rPr>
                        <a:t>M24</a:t>
                      </a:r>
                      <a:endParaRPr sz="1300">
                        <a:latin typeface="Calibri"/>
                        <a:cs typeface="Calibri"/>
                      </a:endParaRPr>
                    </a:p>
                  </a:txBody>
                  <a:tcPr/>
                </a:tc>
                <a:tc>
                  <a:txBody>
                    <a:bodyPr/>
                    <a:lstStyle/>
                    <a:p>
                      <a:pPr>
                        <a:defRPr/>
                      </a:pPr>
                      <a:r>
                        <a:rPr sz="1300">
                          <a:latin typeface="Calibri"/>
                          <a:ea typeface="Calibri"/>
                          <a:cs typeface="Calibri"/>
                        </a:rPr>
                        <a:t>NLESC</a:t>
                      </a:r>
                      <a:endParaRPr sz="1300">
                        <a:latin typeface="Calibri"/>
                        <a:cs typeface="Calibri"/>
                      </a:endParaRPr>
                    </a:p>
                  </a:txBody>
                  <a:tcPr/>
                </a:tc>
                <a:extLst>
                  <a:ext uri="{0D108BD9-81ED-4DB2-BD59-A6C34878D82A}">
                    <a16:rowId xmlns:a16="http://schemas.microsoft.com/office/drawing/2014/main" val="10006"/>
                  </a:ext>
                </a:extLst>
              </a:tr>
              <a:tr h="365760">
                <a:tc>
                  <a:txBody>
                    <a:bodyPr/>
                    <a:lstStyle/>
                    <a:p>
                      <a:pPr>
                        <a:defRPr/>
                      </a:pPr>
                      <a:r>
                        <a:rPr sz="1300">
                          <a:latin typeface="Calibri"/>
                          <a:ea typeface="Calibri"/>
                          <a:cs typeface="Calibri"/>
                        </a:rPr>
                        <a:t>MS3.4</a:t>
                      </a:r>
                      <a:endParaRPr sz="1300">
                        <a:latin typeface="Calibri"/>
                        <a:cs typeface="Calibri"/>
                      </a:endParaRPr>
                    </a:p>
                  </a:txBody>
                  <a:tcPr/>
                </a:tc>
                <a:tc>
                  <a:txBody>
                    <a:bodyPr/>
                    <a:lstStyle/>
                    <a:p>
                      <a:pPr>
                        <a:defRPr/>
                      </a:pPr>
                      <a:r>
                        <a:rPr sz="1300" b="0" i="0" u="none">
                          <a:solidFill>
                            <a:srgbClr val="000000"/>
                          </a:solidFill>
                          <a:latin typeface="Calibri"/>
                          <a:ea typeface="Calibri"/>
                          <a:cs typeface="Calibri"/>
                        </a:rPr>
                        <a:t>Demonstration of the outcome of the common framework to the research community, by showing software quality indicators in existing services (such as OpenEBench, WorkflowHub, Research Software Directory, ENVRIHUB, etc) based on the dashboard prototype</a:t>
                      </a:r>
                      <a:endParaRPr sz="1300" b="0" i="0" u="none">
                        <a:solidFill>
                          <a:srgbClr val="000000"/>
                        </a:solidFill>
                        <a:latin typeface="Calibri"/>
                        <a:cs typeface="Calibri"/>
                      </a:endParaRPr>
                    </a:p>
                  </a:txBody>
                  <a:tcPr/>
                </a:tc>
                <a:tc>
                  <a:txBody>
                    <a:bodyPr/>
                    <a:lstStyle/>
                    <a:p>
                      <a:pPr>
                        <a:defRPr/>
                      </a:pPr>
                      <a:r>
                        <a:rPr lang="en-US" sz="1300" dirty="0">
                          <a:latin typeface="Calibri"/>
                          <a:ea typeface="Calibri"/>
                          <a:cs typeface="Calibri"/>
                        </a:rPr>
                        <a:t>M</a:t>
                      </a:r>
                      <a:r>
                        <a:rPr sz="1300" dirty="0">
                          <a:latin typeface="Calibri"/>
                          <a:ea typeface="Calibri"/>
                          <a:cs typeface="Calibri"/>
                        </a:rPr>
                        <a:t>30</a:t>
                      </a:r>
                      <a:endParaRPr sz="1300" dirty="0">
                        <a:latin typeface="Calibri"/>
                        <a:cs typeface="Calibri"/>
                      </a:endParaRPr>
                    </a:p>
                  </a:txBody>
                  <a:tcPr/>
                </a:tc>
                <a:tc>
                  <a:txBody>
                    <a:bodyPr/>
                    <a:lstStyle/>
                    <a:p>
                      <a:pPr>
                        <a:defRPr/>
                      </a:pPr>
                      <a:r>
                        <a:rPr sz="1300" dirty="0">
                          <a:latin typeface="Calibri"/>
                          <a:ea typeface="Calibri"/>
                          <a:cs typeface="Calibri"/>
                        </a:rPr>
                        <a:t>UPM</a:t>
                      </a:r>
                      <a:endParaRPr sz="1300" dirty="0">
                        <a:latin typeface="Calibri"/>
                        <a:cs typeface="Calibri"/>
                      </a:endParaRPr>
                    </a:p>
                  </a:txBody>
                  <a:tcPr/>
                </a:tc>
                <a:extLst>
                  <a:ext uri="{0D108BD9-81ED-4DB2-BD59-A6C34878D82A}">
                    <a16:rowId xmlns:a16="http://schemas.microsoft.com/office/drawing/2014/main" val="10007"/>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99787BBE-F5E4-5140-A92D-3E918ECC27D7}"/>
              </a:ext>
            </a:extLst>
          </p:cNvPr>
          <p:cNvSpPr>
            <a:spLocks noGrp="1"/>
          </p:cNvSpPr>
          <p:nvPr>
            <p:ph type="sldNum" sz="quarter" idx="12"/>
          </p:nvPr>
        </p:nvSpPr>
        <p:spPr/>
        <p:txBody>
          <a:bodyPr/>
          <a:lstStyle/>
          <a:p>
            <a:pPr>
              <a:defRPr/>
            </a:pPr>
            <a:fld id="{41814595-6856-9B4E-BECB-F9B7E4876AE1}" type="slidenum">
              <a:rPr lang="nl-NL" smtClean="0"/>
              <a:t>6</a:t>
            </a:fld>
            <a:endParaRPr lang="nl-NL"/>
          </a:p>
        </p:txBody>
      </p:sp>
      <p:sp>
        <p:nvSpPr>
          <p:cNvPr id="4" name="Titre 3">
            <a:extLst>
              <a:ext uri="{FF2B5EF4-FFF2-40B4-BE49-F238E27FC236}">
                <a16:creationId xmlns:a16="http://schemas.microsoft.com/office/drawing/2014/main" id="{4AA52478-5F74-7F40-B450-3D11CDA38837}"/>
              </a:ext>
            </a:extLst>
          </p:cNvPr>
          <p:cNvSpPr>
            <a:spLocks noGrp="1"/>
          </p:cNvSpPr>
          <p:nvPr>
            <p:ph type="title"/>
          </p:nvPr>
        </p:nvSpPr>
        <p:spPr>
          <a:xfrm>
            <a:off x="6907240" y="305501"/>
            <a:ext cx="5126182" cy="603887"/>
          </a:xfrm>
        </p:spPr>
        <p:txBody>
          <a:bodyPr>
            <a:normAutofit/>
          </a:bodyPr>
          <a:lstStyle/>
          <a:p>
            <a:r>
              <a:rPr lang="en-US" sz="2400" dirty="0"/>
              <a:t>WP3 map of tasks &amp; deliverables</a:t>
            </a:r>
          </a:p>
        </p:txBody>
      </p:sp>
      <p:sp>
        <p:nvSpPr>
          <p:cNvPr id="20" name="ZoneTexte 19">
            <a:extLst>
              <a:ext uri="{FF2B5EF4-FFF2-40B4-BE49-F238E27FC236}">
                <a16:creationId xmlns:a16="http://schemas.microsoft.com/office/drawing/2014/main" id="{4EB804D7-33EB-C74E-9798-F9A41EEC3F9A}"/>
              </a:ext>
            </a:extLst>
          </p:cNvPr>
          <p:cNvSpPr txBox="1"/>
          <p:nvPr/>
        </p:nvSpPr>
        <p:spPr>
          <a:xfrm>
            <a:off x="121920" y="6115720"/>
            <a:ext cx="6172200" cy="307777"/>
          </a:xfrm>
          <a:prstGeom prst="rect">
            <a:avLst/>
          </a:prstGeom>
          <a:noFill/>
        </p:spPr>
        <p:txBody>
          <a:bodyPr wrap="square" rtlCol="0">
            <a:spAutoFit/>
          </a:bodyPr>
          <a:lstStyle/>
          <a:p>
            <a:r>
              <a:rPr lang="en-US" sz="1400" dirty="0"/>
              <a:t>*refer to the grant agreement for a more exhaustive description</a:t>
            </a:r>
          </a:p>
        </p:txBody>
      </p:sp>
      <p:pic>
        <p:nvPicPr>
          <p:cNvPr id="22" name="Image 21">
            <a:extLst>
              <a:ext uri="{FF2B5EF4-FFF2-40B4-BE49-F238E27FC236}">
                <a16:creationId xmlns:a16="http://schemas.microsoft.com/office/drawing/2014/main" id="{53051813-34A6-B94B-90AC-0CBA69EEC36B}"/>
              </a:ext>
            </a:extLst>
          </p:cNvPr>
          <p:cNvPicPr>
            <a:picLocks noChangeAspect="1"/>
          </p:cNvPicPr>
          <p:nvPr/>
        </p:nvPicPr>
        <p:blipFill rotWithShape="1">
          <a:blip r:embed="rId2"/>
          <a:srcRect t="28474" b="27910"/>
          <a:stretch/>
        </p:blipFill>
        <p:spPr>
          <a:xfrm>
            <a:off x="1" y="855205"/>
            <a:ext cx="12192000" cy="5138084"/>
          </a:xfrm>
          <a:prstGeom prst="rect">
            <a:avLst/>
          </a:prstGeom>
        </p:spPr>
      </p:pic>
    </p:spTree>
    <p:extLst>
      <p:ext uri="{BB962C8B-B14F-4D97-AF65-F5344CB8AC3E}">
        <p14:creationId xmlns:p14="http://schemas.microsoft.com/office/powerpoint/2010/main" val="590783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99787BBE-F5E4-5140-A92D-3E918ECC27D7}"/>
              </a:ext>
            </a:extLst>
          </p:cNvPr>
          <p:cNvSpPr>
            <a:spLocks noGrp="1"/>
          </p:cNvSpPr>
          <p:nvPr>
            <p:ph type="sldNum" sz="quarter" idx="12"/>
          </p:nvPr>
        </p:nvSpPr>
        <p:spPr/>
        <p:txBody>
          <a:bodyPr/>
          <a:lstStyle/>
          <a:p>
            <a:pPr>
              <a:defRPr/>
            </a:pPr>
            <a:fld id="{41814595-6856-9B4E-BECB-F9B7E4876AE1}" type="slidenum">
              <a:rPr lang="nl-NL" smtClean="0"/>
              <a:t>7</a:t>
            </a:fld>
            <a:endParaRPr lang="nl-NL"/>
          </a:p>
        </p:txBody>
      </p:sp>
      <p:sp>
        <p:nvSpPr>
          <p:cNvPr id="4" name="Titre 3">
            <a:extLst>
              <a:ext uri="{FF2B5EF4-FFF2-40B4-BE49-F238E27FC236}">
                <a16:creationId xmlns:a16="http://schemas.microsoft.com/office/drawing/2014/main" id="{4AA52478-5F74-7F40-B450-3D11CDA38837}"/>
              </a:ext>
            </a:extLst>
          </p:cNvPr>
          <p:cNvSpPr>
            <a:spLocks noGrp="1"/>
          </p:cNvSpPr>
          <p:nvPr>
            <p:ph type="title"/>
          </p:nvPr>
        </p:nvSpPr>
        <p:spPr>
          <a:xfrm>
            <a:off x="6907240" y="305501"/>
            <a:ext cx="5126182" cy="603887"/>
          </a:xfrm>
        </p:spPr>
        <p:txBody>
          <a:bodyPr>
            <a:normAutofit/>
          </a:bodyPr>
          <a:lstStyle/>
          <a:p>
            <a:r>
              <a:rPr lang="en-US" sz="2400" dirty="0"/>
              <a:t>WP3 map of tasks &amp; deliverables</a:t>
            </a:r>
          </a:p>
        </p:txBody>
      </p:sp>
      <p:sp>
        <p:nvSpPr>
          <p:cNvPr id="20" name="ZoneTexte 19">
            <a:extLst>
              <a:ext uri="{FF2B5EF4-FFF2-40B4-BE49-F238E27FC236}">
                <a16:creationId xmlns:a16="http://schemas.microsoft.com/office/drawing/2014/main" id="{4EB804D7-33EB-C74E-9798-F9A41EEC3F9A}"/>
              </a:ext>
            </a:extLst>
          </p:cNvPr>
          <p:cNvSpPr txBox="1"/>
          <p:nvPr/>
        </p:nvSpPr>
        <p:spPr>
          <a:xfrm>
            <a:off x="121920" y="6115720"/>
            <a:ext cx="6172200" cy="307777"/>
          </a:xfrm>
          <a:prstGeom prst="rect">
            <a:avLst/>
          </a:prstGeom>
          <a:noFill/>
        </p:spPr>
        <p:txBody>
          <a:bodyPr wrap="square" rtlCol="0">
            <a:spAutoFit/>
          </a:bodyPr>
          <a:lstStyle/>
          <a:p>
            <a:r>
              <a:rPr lang="en-US" sz="1400" dirty="0"/>
              <a:t>*refer to the grant agreement for a more exhaustive description</a:t>
            </a:r>
          </a:p>
        </p:txBody>
      </p:sp>
      <p:pic>
        <p:nvPicPr>
          <p:cNvPr id="22" name="Image 21">
            <a:extLst>
              <a:ext uri="{FF2B5EF4-FFF2-40B4-BE49-F238E27FC236}">
                <a16:creationId xmlns:a16="http://schemas.microsoft.com/office/drawing/2014/main" id="{53051813-34A6-B94B-90AC-0CBA69EEC36B}"/>
              </a:ext>
            </a:extLst>
          </p:cNvPr>
          <p:cNvPicPr>
            <a:picLocks noChangeAspect="1"/>
          </p:cNvPicPr>
          <p:nvPr/>
        </p:nvPicPr>
        <p:blipFill rotWithShape="1">
          <a:blip r:embed="rId2"/>
          <a:srcRect t="28474" b="27910"/>
          <a:stretch/>
        </p:blipFill>
        <p:spPr>
          <a:xfrm>
            <a:off x="1" y="855205"/>
            <a:ext cx="12192000" cy="5138084"/>
          </a:xfrm>
          <a:prstGeom prst="rect">
            <a:avLst/>
          </a:prstGeom>
        </p:spPr>
      </p:pic>
      <p:sp>
        <p:nvSpPr>
          <p:cNvPr id="6" name="Rectangle 5">
            <a:extLst>
              <a:ext uri="{FF2B5EF4-FFF2-40B4-BE49-F238E27FC236}">
                <a16:creationId xmlns:a16="http://schemas.microsoft.com/office/drawing/2014/main" id="{11B6CD7F-048B-374C-AFE8-1507655AA508}"/>
              </a:ext>
            </a:extLst>
          </p:cNvPr>
          <p:cNvSpPr/>
          <p:nvPr/>
        </p:nvSpPr>
        <p:spPr>
          <a:xfrm>
            <a:off x="4603254" y="4409330"/>
            <a:ext cx="579120" cy="15362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84D09DF-194B-3D45-8E37-02DD67019DEB}"/>
              </a:ext>
            </a:extLst>
          </p:cNvPr>
          <p:cNvSpPr/>
          <p:nvPr/>
        </p:nvSpPr>
        <p:spPr>
          <a:xfrm>
            <a:off x="7067257" y="2294018"/>
            <a:ext cx="579120" cy="15362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ZoneTexte 7">
            <a:extLst>
              <a:ext uri="{FF2B5EF4-FFF2-40B4-BE49-F238E27FC236}">
                <a16:creationId xmlns:a16="http://schemas.microsoft.com/office/drawing/2014/main" id="{36F500E1-7632-154B-A211-1F6E7DCA8AB8}"/>
              </a:ext>
            </a:extLst>
          </p:cNvPr>
          <p:cNvSpPr txBox="1"/>
          <p:nvPr/>
        </p:nvSpPr>
        <p:spPr>
          <a:xfrm>
            <a:off x="9666514" y="4440326"/>
            <a:ext cx="2525486" cy="646331"/>
          </a:xfrm>
          <a:prstGeom prst="rect">
            <a:avLst/>
          </a:prstGeom>
          <a:noFill/>
        </p:spPr>
        <p:txBody>
          <a:bodyPr wrap="square" rtlCol="0">
            <a:spAutoFit/>
          </a:bodyPr>
          <a:lstStyle/>
          <a:p>
            <a:r>
              <a:rPr lang="en-US" dirty="0">
                <a:solidFill>
                  <a:srgbClr val="C00000"/>
                </a:solidFill>
              </a:rPr>
              <a:t>Potential source of </a:t>
            </a:r>
            <a:r>
              <a:rPr lang="en-US" dirty="0" err="1">
                <a:solidFill>
                  <a:srgbClr val="C00000"/>
                </a:solidFill>
              </a:rPr>
              <a:t>misalignement</a:t>
            </a:r>
            <a:r>
              <a:rPr lang="en-US" dirty="0">
                <a:solidFill>
                  <a:srgbClr val="C00000"/>
                </a:solidFill>
              </a:rPr>
              <a:t> </a:t>
            </a:r>
          </a:p>
        </p:txBody>
      </p:sp>
    </p:spTree>
    <p:extLst>
      <p:ext uri="{BB962C8B-B14F-4D97-AF65-F5344CB8AC3E}">
        <p14:creationId xmlns:p14="http://schemas.microsoft.com/office/powerpoint/2010/main" val="76849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282B0CEC-347E-DF4E-BE94-E8465DB29C2A}"/>
              </a:ext>
            </a:extLst>
          </p:cNvPr>
          <p:cNvSpPr>
            <a:spLocks noGrp="1"/>
          </p:cNvSpPr>
          <p:nvPr>
            <p:ph type="sldNum" sz="quarter" idx="12"/>
          </p:nvPr>
        </p:nvSpPr>
        <p:spPr/>
        <p:txBody>
          <a:bodyPr/>
          <a:lstStyle/>
          <a:p>
            <a:pPr>
              <a:defRPr/>
            </a:pPr>
            <a:fld id="{41814595-6856-9B4E-BECB-F9B7E4876AE1}" type="slidenum">
              <a:rPr lang="nl-NL" smtClean="0"/>
              <a:t>8</a:t>
            </a:fld>
            <a:endParaRPr lang="nl-NL"/>
          </a:p>
        </p:txBody>
      </p:sp>
      <p:graphicFrame>
        <p:nvGraphicFramePr>
          <p:cNvPr id="6" name="Espace réservé du contenu 5">
            <a:extLst>
              <a:ext uri="{FF2B5EF4-FFF2-40B4-BE49-F238E27FC236}">
                <a16:creationId xmlns:a16="http://schemas.microsoft.com/office/drawing/2014/main" id="{D869760F-FD51-5744-82B5-C6F4118D6372}"/>
              </a:ext>
            </a:extLst>
          </p:cNvPr>
          <p:cNvGraphicFramePr>
            <a:graphicFrameLocks noGrp="1"/>
          </p:cNvGraphicFramePr>
          <p:nvPr>
            <p:ph sz="half" idx="15"/>
            <p:extLst>
              <p:ext uri="{D42A27DB-BD31-4B8C-83A1-F6EECF244321}">
                <p14:modId xmlns:p14="http://schemas.microsoft.com/office/powerpoint/2010/main" val="1121233818"/>
              </p:ext>
            </p:extLst>
          </p:nvPr>
        </p:nvGraphicFramePr>
        <p:xfrm>
          <a:off x="3306092" y="2220247"/>
          <a:ext cx="5607922" cy="4257675"/>
        </p:xfrm>
        <a:graphic>
          <a:graphicData uri="http://schemas.openxmlformats.org/drawingml/2006/table">
            <a:tbl>
              <a:tblPr>
                <a:tableStyleId>{2D5ABB26-0587-4C30-8999-92F81FD0307C}</a:tableStyleId>
              </a:tblPr>
              <a:tblGrid>
                <a:gridCol w="1597873">
                  <a:extLst>
                    <a:ext uri="{9D8B030D-6E8A-4147-A177-3AD203B41FA5}">
                      <a16:colId xmlns:a16="http://schemas.microsoft.com/office/drawing/2014/main" val="3801300645"/>
                    </a:ext>
                  </a:extLst>
                </a:gridCol>
                <a:gridCol w="1336683">
                  <a:extLst>
                    <a:ext uri="{9D8B030D-6E8A-4147-A177-3AD203B41FA5}">
                      <a16:colId xmlns:a16="http://schemas.microsoft.com/office/drawing/2014/main" val="442763766"/>
                    </a:ext>
                  </a:extLst>
                </a:gridCol>
                <a:gridCol w="1336683">
                  <a:extLst>
                    <a:ext uri="{9D8B030D-6E8A-4147-A177-3AD203B41FA5}">
                      <a16:colId xmlns:a16="http://schemas.microsoft.com/office/drawing/2014/main" val="3029119127"/>
                    </a:ext>
                  </a:extLst>
                </a:gridCol>
                <a:gridCol w="1336683">
                  <a:extLst>
                    <a:ext uri="{9D8B030D-6E8A-4147-A177-3AD203B41FA5}">
                      <a16:colId xmlns:a16="http://schemas.microsoft.com/office/drawing/2014/main" val="1321876370"/>
                    </a:ext>
                  </a:extLst>
                </a:gridCol>
              </a:tblGrid>
              <a:tr h="203200">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T3.1</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T3.2</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T3.3</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9481541"/>
                  </a:ext>
                </a:extLst>
              </a:tr>
              <a:tr h="203200">
                <a:tc>
                  <a:txBody>
                    <a:bodyPr/>
                    <a:lstStyle/>
                    <a:p>
                      <a:pPr algn="ctr" fontAlgn="b"/>
                      <a:r>
                        <a:rPr lang="fr-FR" sz="1800" u="none" strike="noStrike">
                          <a:effectLst/>
                        </a:rPr>
                        <a:t>SKAO</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b="1" u="none" strike="noStrike" dirty="0">
                          <a:effectLst/>
                        </a:rPr>
                        <a:t>lead</a:t>
                      </a:r>
                      <a:endParaRPr lang="fr-FR" sz="1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5074359"/>
                  </a:ext>
                </a:extLst>
              </a:tr>
              <a:tr h="203200">
                <a:tc>
                  <a:txBody>
                    <a:bodyPr/>
                    <a:lstStyle/>
                    <a:p>
                      <a:pPr algn="ctr" fontAlgn="b"/>
                      <a:r>
                        <a:rPr lang="fr-FR" sz="1800" u="none" strike="noStrike">
                          <a:effectLst/>
                        </a:rPr>
                        <a:t>UEDIN</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b="1" u="none" strike="noStrike" dirty="0" err="1">
                          <a:effectLst/>
                        </a:rPr>
                        <a:t>co</a:t>
                      </a:r>
                      <a:r>
                        <a:rPr lang="fr-FR" sz="1800" b="1" u="none" strike="noStrike" dirty="0">
                          <a:effectLst/>
                        </a:rPr>
                        <a:t>-lead</a:t>
                      </a:r>
                      <a:endParaRPr lang="fr-FR" sz="1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4461265"/>
                  </a:ext>
                </a:extLst>
              </a:tr>
              <a:tr h="203200">
                <a:tc>
                  <a:txBody>
                    <a:bodyPr/>
                    <a:lstStyle/>
                    <a:p>
                      <a:pPr algn="ctr" fontAlgn="b"/>
                      <a:r>
                        <a:rPr lang="fr-FR" sz="1800" u="none" strike="noStrike">
                          <a:effectLst/>
                        </a:rPr>
                        <a:t>CNRS-LAPP</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51599764"/>
                  </a:ext>
                </a:extLst>
              </a:tr>
              <a:tr h="203200">
                <a:tc>
                  <a:txBody>
                    <a:bodyPr/>
                    <a:lstStyle/>
                    <a:p>
                      <a:pPr algn="ctr" fontAlgn="b"/>
                      <a:r>
                        <a:rPr lang="fr-FR" sz="1800" u="none" strike="noStrike">
                          <a:effectLst/>
                        </a:rPr>
                        <a:t>NLESC</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b="1" u="none" strike="noStrike">
                          <a:effectLst/>
                        </a:rPr>
                        <a:t>lead</a:t>
                      </a:r>
                      <a:endParaRPr lang="fr-FR" sz="1800" b="1"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070708"/>
                  </a:ext>
                </a:extLst>
              </a:tr>
              <a:tr h="203200">
                <a:tc>
                  <a:txBody>
                    <a:bodyPr/>
                    <a:lstStyle/>
                    <a:p>
                      <a:pPr algn="ctr" fontAlgn="b"/>
                      <a:r>
                        <a:rPr lang="fr-FR" sz="1800" u="none" strike="noStrike">
                          <a:effectLst/>
                        </a:rPr>
                        <a:t>UPM</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b="1" u="none" strike="noStrike" dirty="0" err="1">
                          <a:effectLst/>
                        </a:rPr>
                        <a:t>co</a:t>
                      </a:r>
                      <a:r>
                        <a:rPr lang="fr-FR" sz="1800" b="1" u="none" strike="noStrike" dirty="0">
                          <a:effectLst/>
                        </a:rPr>
                        <a:t>-lead</a:t>
                      </a:r>
                      <a:endParaRPr lang="fr-FR" sz="1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53689765"/>
                  </a:ext>
                </a:extLst>
              </a:tr>
              <a:tr h="203200">
                <a:tc>
                  <a:txBody>
                    <a:bodyPr/>
                    <a:lstStyle/>
                    <a:p>
                      <a:pPr algn="ctr" fontAlgn="b"/>
                      <a:r>
                        <a:rPr lang="fr-FR" sz="1800" u="none" strike="noStrike">
                          <a:effectLst/>
                        </a:rPr>
                        <a:t>FAU</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b="1" u="none" strike="noStrike" dirty="0" err="1">
                          <a:effectLst/>
                        </a:rPr>
                        <a:t>co</a:t>
                      </a:r>
                      <a:r>
                        <a:rPr lang="fr-FR" sz="1800" b="1" u="none" strike="noStrike" dirty="0">
                          <a:effectLst/>
                        </a:rPr>
                        <a:t>-lead</a:t>
                      </a:r>
                      <a:endParaRPr lang="fr-FR" sz="1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3975847"/>
                  </a:ext>
                </a:extLst>
              </a:tr>
              <a:tr h="203200">
                <a:tc>
                  <a:txBody>
                    <a:bodyPr/>
                    <a:lstStyle/>
                    <a:p>
                      <a:pPr algn="ctr" fontAlgn="b"/>
                      <a:r>
                        <a:rPr lang="fr-FR" sz="1800" u="none" strike="noStrike">
                          <a:effectLst/>
                        </a:rPr>
                        <a:t>HZDR</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0159682"/>
                  </a:ext>
                </a:extLst>
              </a:tr>
              <a:tr h="203200">
                <a:tc>
                  <a:txBody>
                    <a:bodyPr/>
                    <a:lstStyle/>
                    <a:p>
                      <a:pPr algn="ctr" fontAlgn="b"/>
                      <a:r>
                        <a:rPr lang="fr-FR" sz="1800" u="none" strike="noStrike">
                          <a:effectLst/>
                        </a:rPr>
                        <a:t>BSC</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b="1" u="none" strike="noStrike" dirty="0">
                          <a:effectLst/>
                        </a:rPr>
                        <a:t>lead</a:t>
                      </a:r>
                      <a:endParaRPr lang="fr-FR" sz="1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1604148"/>
                  </a:ext>
                </a:extLst>
              </a:tr>
              <a:tr h="203200">
                <a:tc>
                  <a:txBody>
                    <a:bodyPr/>
                    <a:lstStyle/>
                    <a:p>
                      <a:pPr algn="ctr" fontAlgn="b"/>
                      <a:r>
                        <a:rPr lang="fr-FR" sz="1800" u="none" strike="noStrike">
                          <a:effectLst/>
                        </a:rPr>
                        <a:t>UNIMAN</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0221069"/>
                  </a:ext>
                </a:extLst>
              </a:tr>
              <a:tr h="203200">
                <a:tc>
                  <a:txBody>
                    <a:bodyPr/>
                    <a:lstStyle/>
                    <a:p>
                      <a:pPr algn="ctr" fontAlgn="b"/>
                      <a:r>
                        <a:rPr lang="fr-FR" sz="1800" u="none" strike="noStrike">
                          <a:effectLst/>
                        </a:rPr>
                        <a:t>CU</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6273898"/>
                  </a:ext>
                </a:extLst>
              </a:tr>
              <a:tr h="203200">
                <a:tc>
                  <a:txBody>
                    <a:bodyPr/>
                    <a:lstStyle/>
                    <a:p>
                      <a:pPr algn="ctr" fontAlgn="b"/>
                      <a:r>
                        <a:rPr lang="fr-FR" sz="1800" u="none" strike="noStrike">
                          <a:effectLst/>
                        </a:rPr>
                        <a:t>CERN</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19827682"/>
                  </a:ext>
                </a:extLst>
              </a:tr>
              <a:tr h="203200">
                <a:tc>
                  <a:txBody>
                    <a:bodyPr/>
                    <a:lstStyle/>
                    <a:p>
                      <a:pPr algn="ctr" fontAlgn="b"/>
                      <a:r>
                        <a:rPr lang="fr-FR" sz="1800" u="none" strike="noStrike">
                          <a:effectLst/>
                        </a:rPr>
                        <a:t>HZDR</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3385638"/>
                  </a:ext>
                </a:extLst>
              </a:tr>
              <a:tr h="203200">
                <a:tc>
                  <a:txBody>
                    <a:bodyPr/>
                    <a:lstStyle/>
                    <a:p>
                      <a:pPr algn="ctr" fontAlgn="b"/>
                      <a:r>
                        <a:rPr lang="fr-FR" sz="1800" u="none" strike="noStrike">
                          <a:effectLst/>
                        </a:rPr>
                        <a:t>CERTH</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1800" u="none" strike="noStrike">
                          <a:effectLst/>
                        </a:rPr>
                        <a:t>x</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8338119"/>
                  </a:ext>
                </a:extLst>
              </a:tr>
              <a:tr h="203200">
                <a:tc>
                  <a:txBody>
                    <a:bodyPr/>
                    <a:lstStyle/>
                    <a:p>
                      <a:pPr algn="ctr" fontAlgn="b"/>
                      <a:r>
                        <a:rPr lang="fr-FR" sz="1800" u="none" strike="noStrike">
                          <a:effectLst/>
                        </a:rPr>
                        <a:t>UvA</a:t>
                      </a:r>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endParaRPr lang="fr-FR"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fr-FR" sz="1800" u="none" strike="noStrike" dirty="0">
                          <a:effectLst/>
                        </a:rPr>
                        <a:t>x</a:t>
                      </a:r>
                      <a:endParaRPr lang="fr-FR"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418051825"/>
                  </a:ext>
                </a:extLst>
              </a:tr>
            </a:tbl>
          </a:graphicData>
        </a:graphic>
      </p:graphicFrame>
      <p:sp>
        <p:nvSpPr>
          <p:cNvPr id="4" name="Titre 3">
            <a:extLst>
              <a:ext uri="{FF2B5EF4-FFF2-40B4-BE49-F238E27FC236}">
                <a16:creationId xmlns:a16="http://schemas.microsoft.com/office/drawing/2014/main" id="{D58D2206-FFD2-B54A-8676-C2B255DF9A13}"/>
              </a:ext>
            </a:extLst>
          </p:cNvPr>
          <p:cNvSpPr>
            <a:spLocks noGrp="1"/>
          </p:cNvSpPr>
          <p:nvPr>
            <p:ph type="title"/>
          </p:nvPr>
        </p:nvSpPr>
        <p:spPr/>
        <p:txBody>
          <a:bodyPr/>
          <a:lstStyle/>
          <a:p>
            <a:r>
              <a:rPr lang="en-US" dirty="0"/>
              <a:t>Tasks &amp; partners involvement </a:t>
            </a:r>
          </a:p>
        </p:txBody>
      </p:sp>
      <p:sp>
        <p:nvSpPr>
          <p:cNvPr id="5" name="Espace réservé du texte 4">
            <a:extLst>
              <a:ext uri="{FF2B5EF4-FFF2-40B4-BE49-F238E27FC236}">
                <a16:creationId xmlns:a16="http://schemas.microsoft.com/office/drawing/2014/main" id="{D72D4846-3EEB-7C47-B650-4C8B18CD3BD7}"/>
              </a:ext>
            </a:extLst>
          </p:cNvPr>
          <p:cNvSpPr>
            <a:spLocks noGrp="1"/>
          </p:cNvSpPr>
          <p:nvPr>
            <p:ph type="body" sz="quarter" idx="14"/>
          </p:nvPr>
        </p:nvSpPr>
        <p:spPr/>
        <p:txBody>
          <a:bodyPr>
            <a:normAutofit lnSpcReduction="10000"/>
          </a:bodyPr>
          <a:lstStyle/>
          <a:p>
            <a:r>
              <a:rPr lang="en-US" dirty="0"/>
              <a:t>From the proposal document, but everyone can contribute to all tasks</a:t>
            </a:r>
          </a:p>
        </p:txBody>
      </p:sp>
    </p:spTree>
    <p:extLst>
      <p:ext uri="{BB962C8B-B14F-4D97-AF65-F5344CB8AC3E}">
        <p14:creationId xmlns:p14="http://schemas.microsoft.com/office/powerpoint/2010/main" val="291394234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323</TotalTime>
  <Words>961</Words>
  <Application>Microsoft Macintosh PowerPoint</Application>
  <DocSecurity>0</DocSecurity>
  <PresentationFormat>Grand écran</PresentationFormat>
  <Paragraphs>182</Paragraphs>
  <Slides>11</Slides>
  <Notes>7</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11</vt:i4>
      </vt:variant>
    </vt:vector>
  </HeadingPairs>
  <TitlesOfParts>
    <vt:vector size="18" baseType="lpstr">
      <vt:lpstr>Arial</vt:lpstr>
      <vt:lpstr>Calibri</vt:lpstr>
      <vt:lpstr>Helvetica Light</vt:lpstr>
      <vt:lpstr>Roboto</vt:lpstr>
      <vt:lpstr>Roboto Light</vt:lpstr>
      <vt:lpstr>Times New Roman</vt:lpstr>
      <vt:lpstr>Kantoorthema</vt:lpstr>
      <vt:lpstr>Présentation PowerPoint</vt:lpstr>
      <vt:lpstr>WP3: Overview and scope</vt:lpstr>
      <vt:lpstr>WP3: Tasks</vt:lpstr>
      <vt:lpstr>Présentation PowerPoint</vt:lpstr>
      <vt:lpstr>WP3: Expected (but not exhaustive) interactions with other WPs</vt:lpstr>
      <vt:lpstr>Deliverables and Milestones</vt:lpstr>
      <vt:lpstr>WP3 map of tasks &amp; deliverables</vt:lpstr>
      <vt:lpstr>WP3 map of tasks &amp; deliverables</vt:lpstr>
      <vt:lpstr>Tasks &amp; partners involvement </vt:lpstr>
      <vt:lpstr>WP3 meetings &amp; organisation</vt:lpstr>
      <vt:lpstr>Présentation PowerPoint</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Bronzetto01</dc:creator>
  <cp:keywords/>
  <dc:description/>
  <cp:lastModifiedBy>Thomas Vuillaume</cp:lastModifiedBy>
  <cp:revision>132</cp:revision>
  <dcterms:created xsi:type="dcterms:W3CDTF">2022-07-08T11:33:37Z</dcterms:created>
  <dcterms:modified xsi:type="dcterms:W3CDTF">2024-04-22T08:57:19Z</dcterms:modified>
  <cp:category/>
  <dc:identifier/>
  <cp:contentStatus/>
  <dc:language/>
  <cp:version/>
</cp:coreProperties>
</file>