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56"/>
  </p:notesMasterIdLst>
  <p:sldIdLst>
    <p:sldId id="256" r:id="rId2"/>
    <p:sldId id="276" r:id="rId3"/>
    <p:sldId id="4600" r:id="rId4"/>
    <p:sldId id="2798" r:id="rId5"/>
    <p:sldId id="4601" r:id="rId6"/>
    <p:sldId id="4591" r:id="rId7"/>
    <p:sldId id="2893" r:id="rId8"/>
    <p:sldId id="4584" r:id="rId9"/>
    <p:sldId id="4547" r:id="rId10"/>
    <p:sldId id="4546" r:id="rId11"/>
    <p:sldId id="4585" r:id="rId12"/>
    <p:sldId id="4515" r:id="rId13"/>
    <p:sldId id="4533" r:id="rId14"/>
    <p:sldId id="4555" r:id="rId15"/>
    <p:sldId id="4557" r:id="rId16"/>
    <p:sldId id="4579" r:id="rId17"/>
    <p:sldId id="4592" r:id="rId18"/>
    <p:sldId id="4589" r:id="rId19"/>
    <p:sldId id="1385" r:id="rId20"/>
    <p:sldId id="1387" r:id="rId21"/>
    <p:sldId id="1390" r:id="rId22"/>
    <p:sldId id="2914" r:id="rId23"/>
    <p:sldId id="2913" r:id="rId24"/>
    <p:sldId id="2916" r:id="rId25"/>
    <p:sldId id="4606" r:id="rId26"/>
    <p:sldId id="2917" r:id="rId27"/>
    <p:sldId id="1310" r:id="rId28"/>
    <p:sldId id="1386" r:id="rId29"/>
    <p:sldId id="1298" r:id="rId30"/>
    <p:sldId id="307" r:id="rId31"/>
    <p:sldId id="2912" r:id="rId32"/>
    <p:sldId id="2922" r:id="rId33"/>
    <p:sldId id="2921" r:id="rId34"/>
    <p:sldId id="2919" r:id="rId35"/>
    <p:sldId id="2920" r:id="rId36"/>
    <p:sldId id="2923" r:id="rId37"/>
    <p:sldId id="2924" r:id="rId38"/>
    <p:sldId id="2935" r:id="rId39"/>
    <p:sldId id="1317" r:id="rId40"/>
    <p:sldId id="2936" r:id="rId41"/>
    <p:sldId id="4571" r:id="rId42"/>
    <p:sldId id="4602" r:id="rId43"/>
    <p:sldId id="4587" r:id="rId44"/>
    <p:sldId id="1354" r:id="rId45"/>
    <p:sldId id="4588" r:id="rId46"/>
    <p:sldId id="4593" r:id="rId47"/>
    <p:sldId id="1305" r:id="rId48"/>
    <p:sldId id="4595" r:id="rId49"/>
    <p:sldId id="4596" r:id="rId50"/>
    <p:sldId id="4597" r:id="rId51"/>
    <p:sldId id="4598" r:id="rId52"/>
    <p:sldId id="4605" r:id="rId53"/>
    <p:sldId id="4603" r:id="rId54"/>
    <p:sldId id="4604" r:id="rId55"/>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introduction" id="{3B035FEC-B7DB-45A1-9532-D96C8BE340EC}">
          <p14:sldIdLst>
            <p14:sldId id="256"/>
            <p14:sldId id="276"/>
            <p14:sldId id="4600"/>
            <p14:sldId id="2798"/>
            <p14:sldId id="4601"/>
            <p14:sldId id="4591"/>
            <p14:sldId id="2893"/>
            <p14:sldId id="4584"/>
            <p14:sldId id="4547"/>
            <p14:sldId id="4546"/>
            <p14:sldId id="4585"/>
            <p14:sldId id="4515"/>
            <p14:sldId id="4533"/>
            <p14:sldId id="4555"/>
            <p14:sldId id="4557"/>
            <p14:sldId id="4579"/>
            <p14:sldId id="4592"/>
            <p14:sldId id="4589"/>
            <p14:sldId id="1385"/>
            <p14:sldId id="1387"/>
            <p14:sldId id="1390"/>
            <p14:sldId id="2914"/>
            <p14:sldId id="2913"/>
            <p14:sldId id="2916"/>
            <p14:sldId id="4606"/>
            <p14:sldId id="2917"/>
            <p14:sldId id="1310"/>
            <p14:sldId id="1386"/>
            <p14:sldId id="1298"/>
            <p14:sldId id="307"/>
            <p14:sldId id="2912"/>
            <p14:sldId id="2922"/>
            <p14:sldId id="2921"/>
            <p14:sldId id="2919"/>
            <p14:sldId id="2920"/>
            <p14:sldId id="2923"/>
            <p14:sldId id="2924"/>
            <p14:sldId id="2935"/>
            <p14:sldId id="1317"/>
            <p14:sldId id="2936"/>
            <p14:sldId id="4571"/>
            <p14:sldId id="4602"/>
            <p14:sldId id="4587"/>
            <p14:sldId id="1354"/>
            <p14:sldId id="4588"/>
            <p14:sldId id="4593"/>
            <p14:sldId id="1305"/>
          </p14:sldIdLst>
        </p14:section>
        <p14:section name="Specific Topics for Discussion" id="{E4FF1C77-0B01-4FE8-8E8E-C329A93610EC}">
          <p14:sldIdLst>
            <p14:sldId id="4595"/>
            <p14:sldId id="4596"/>
            <p14:sldId id="4597"/>
            <p14:sldId id="4598"/>
            <p14:sldId id="4605"/>
            <p14:sldId id="4603"/>
            <p14:sldId id="460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FF33CC"/>
    <a:srgbClr val="4B0F3B"/>
    <a:srgbClr val="FF0066"/>
    <a:srgbClr val="DFDFDF"/>
    <a:srgbClr val="F6FDA3"/>
    <a:srgbClr val="D4BEF7"/>
    <a:srgbClr val="B8BAFA"/>
    <a:srgbClr val="DBDBE4"/>
    <a:srgbClr val="FFE4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A03297-1DEC-4FF2-8711-6E1AF1F22FF9}" v="6" dt="2024-04-16T08:28:23.9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5" d="100"/>
          <a:sy n="135" d="100"/>
        </p:scale>
        <p:origin x="138" y="9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BB9A6FA0-CB19-4861-A032-282AB342F615}"/>
    <pc:docChg chg="modSld modMainMaster">
      <pc:chgData name="Timothy Paul Watson" userId="b96d2eaa-992c-468e-8549-7806c07b2251" providerId="ADAL" clId="{BB9A6FA0-CB19-4861-A032-282AB342F615}" dt="2024-03-26T10:14:18.404" v="13"/>
      <pc:docMkLst>
        <pc:docMk/>
      </pc:docMkLst>
      <pc:sldChg chg="modSp mod">
        <pc:chgData name="Timothy Paul Watson" userId="b96d2eaa-992c-468e-8549-7806c07b2251" providerId="ADAL" clId="{BB9A6FA0-CB19-4861-A032-282AB342F615}" dt="2024-03-26T10:13:20.582" v="0" actId="6549"/>
        <pc:sldMkLst>
          <pc:docMk/>
          <pc:sldMk cId="3660757301" sldId="256"/>
        </pc:sldMkLst>
        <pc:spChg chg="mod">
          <ac:chgData name="Timothy Paul Watson" userId="b96d2eaa-992c-468e-8549-7806c07b2251" providerId="ADAL" clId="{BB9A6FA0-CB19-4861-A032-282AB342F615}" dt="2024-03-26T10:13:20.582" v="0" actId="6549"/>
          <ac:spMkLst>
            <pc:docMk/>
            <pc:sldMk cId="3660757301" sldId="256"/>
            <ac:spMk id="5" creationId="{29D02AFD-29F5-2459-FD78-F4C24275680E}"/>
          </ac:spMkLst>
        </pc:spChg>
      </pc:sldChg>
      <pc:sldChg chg="modSp mod">
        <pc:chgData name="Timothy Paul Watson" userId="b96d2eaa-992c-468e-8549-7806c07b2251" providerId="ADAL" clId="{BB9A6FA0-CB19-4861-A032-282AB342F615}" dt="2024-03-26T10:14:03.325" v="12" actId="20577"/>
        <pc:sldMkLst>
          <pc:docMk/>
          <pc:sldMk cId="3822131925" sldId="276"/>
        </pc:sldMkLst>
        <pc:spChg chg="mod">
          <ac:chgData name="Timothy Paul Watson" userId="b96d2eaa-992c-468e-8549-7806c07b2251" providerId="ADAL" clId="{BB9A6FA0-CB19-4861-A032-282AB342F615}" dt="2024-03-26T10:14:03.325" v="12" actId="20577"/>
          <ac:spMkLst>
            <pc:docMk/>
            <pc:sldMk cId="3822131925" sldId="276"/>
            <ac:spMk id="18" creationId="{E8CE50B6-1769-4B10-B944-BE371723071E}"/>
          </ac:spMkLst>
        </pc:spChg>
      </pc:sldChg>
      <pc:sldChg chg="modSp">
        <pc:chgData name="Timothy Paul Watson" userId="b96d2eaa-992c-468e-8549-7806c07b2251" providerId="ADAL" clId="{BB9A6FA0-CB19-4861-A032-282AB342F615}" dt="2024-03-26T10:14:18.404" v="13"/>
        <pc:sldMkLst>
          <pc:docMk/>
          <pc:sldMk cId="4232068164" sldId="4595"/>
        </pc:sldMkLst>
        <pc:spChg chg="mod">
          <ac:chgData name="Timothy Paul Watson" userId="b96d2eaa-992c-468e-8549-7806c07b2251" providerId="ADAL" clId="{BB9A6FA0-CB19-4861-A032-282AB342F615}" dt="2024-03-26T10:14:18.404" v="13"/>
          <ac:spMkLst>
            <pc:docMk/>
            <pc:sldMk cId="4232068164" sldId="4595"/>
            <ac:spMk id="5" creationId="{15FB8A36-ED1F-460B-94CD-D3A5978400E4}"/>
          </ac:spMkLst>
        </pc:spChg>
      </pc:sldChg>
      <pc:sldChg chg="modSp">
        <pc:chgData name="Timothy Paul Watson" userId="b96d2eaa-992c-468e-8549-7806c07b2251" providerId="ADAL" clId="{BB9A6FA0-CB19-4861-A032-282AB342F615}" dt="2024-03-26T10:14:18.404" v="13"/>
        <pc:sldMkLst>
          <pc:docMk/>
          <pc:sldMk cId="3284890206" sldId="4596"/>
        </pc:sldMkLst>
        <pc:spChg chg="mod">
          <ac:chgData name="Timothy Paul Watson" userId="b96d2eaa-992c-468e-8549-7806c07b2251" providerId="ADAL" clId="{BB9A6FA0-CB19-4861-A032-282AB342F615}" dt="2024-03-26T10:14:18.404" v="13"/>
          <ac:spMkLst>
            <pc:docMk/>
            <pc:sldMk cId="3284890206" sldId="4596"/>
            <ac:spMk id="5" creationId="{15FB8A36-ED1F-460B-94CD-D3A5978400E4}"/>
          </ac:spMkLst>
        </pc:spChg>
      </pc:sldChg>
      <pc:sldChg chg="modSp">
        <pc:chgData name="Timothy Paul Watson" userId="b96d2eaa-992c-468e-8549-7806c07b2251" providerId="ADAL" clId="{BB9A6FA0-CB19-4861-A032-282AB342F615}" dt="2024-03-26T10:14:18.404" v="13"/>
        <pc:sldMkLst>
          <pc:docMk/>
          <pc:sldMk cId="2959278401" sldId="4597"/>
        </pc:sldMkLst>
        <pc:spChg chg="mod">
          <ac:chgData name="Timothy Paul Watson" userId="b96d2eaa-992c-468e-8549-7806c07b2251" providerId="ADAL" clId="{BB9A6FA0-CB19-4861-A032-282AB342F615}" dt="2024-03-26T10:14:18.404" v="13"/>
          <ac:spMkLst>
            <pc:docMk/>
            <pc:sldMk cId="2959278401" sldId="4597"/>
            <ac:spMk id="5" creationId="{15FB8A36-ED1F-460B-94CD-D3A5978400E4}"/>
          </ac:spMkLst>
        </pc:spChg>
      </pc:sldChg>
      <pc:sldChg chg="modSp">
        <pc:chgData name="Timothy Paul Watson" userId="b96d2eaa-992c-468e-8549-7806c07b2251" providerId="ADAL" clId="{BB9A6FA0-CB19-4861-A032-282AB342F615}" dt="2024-03-26T10:14:18.404" v="13"/>
        <pc:sldMkLst>
          <pc:docMk/>
          <pc:sldMk cId="434819272" sldId="4598"/>
        </pc:sldMkLst>
        <pc:spChg chg="mod">
          <ac:chgData name="Timothy Paul Watson" userId="b96d2eaa-992c-468e-8549-7806c07b2251" providerId="ADAL" clId="{BB9A6FA0-CB19-4861-A032-282AB342F615}" dt="2024-03-26T10:14:18.404" v="13"/>
          <ac:spMkLst>
            <pc:docMk/>
            <pc:sldMk cId="434819272" sldId="4598"/>
            <ac:spMk id="5" creationId="{15FB8A36-ED1F-460B-94CD-D3A5978400E4}"/>
          </ac:spMkLst>
        </pc:spChg>
      </pc:sldChg>
      <pc:sldChg chg="modSp">
        <pc:chgData name="Timothy Paul Watson" userId="b96d2eaa-992c-468e-8549-7806c07b2251" providerId="ADAL" clId="{BB9A6FA0-CB19-4861-A032-282AB342F615}" dt="2024-03-26T10:14:18.404" v="13"/>
        <pc:sldMkLst>
          <pc:docMk/>
          <pc:sldMk cId="2794247424" sldId="4603"/>
        </pc:sldMkLst>
        <pc:spChg chg="mod">
          <ac:chgData name="Timothy Paul Watson" userId="b96d2eaa-992c-468e-8549-7806c07b2251" providerId="ADAL" clId="{BB9A6FA0-CB19-4861-A032-282AB342F615}" dt="2024-03-26T10:14:18.404" v="13"/>
          <ac:spMkLst>
            <pc:docMk/>
            <pc:sldMk cId="2794247424" sldId="4603"/>
            <ac:spMk id="5" creationId="{15FB8A36-ED1F-460B-94CD-D3A5978400E4}"/>
          </ac:spMkLst>
        </pc:spChg>
      </pc:sldChg>
      <pc:sldChg chg="modSp">
        <pc:chgData name="Timothy Paul Watson" userId="b96d2eaa-992c-468e-8549-7806c07b2251" providerId="ADAL" clId="{BB9A6FA0-CB19-4861-A032-282AB342F615}" dt="2024-03-26T10:14:18.404" v="13"/>
        <pc:sldMkLst>
          <pc:docMk/>
          <pc:sldMk cId="4051478331" sldId="4604"/>
        </pc:sldMkLst>
        <pc:spChg chg="mod">
          <ac:chgData name="Timothy Paul Watson" userId="b96d2eaa-992c-468e-8549-7806c07b2251" providerId="ADAL" clId="{BB9A6FA0-CB19-4861-A032-282AB342F615}" dt="2024-03-26T10:14:18.404" v="13"/>
          <ac:spMkLst>
            <pc:docMk/>
            <pc:sldMk cId="4051478331" sldId="4604"/>
            <ac:spMk id="3" creationId="{774D6D5C-6910-FF14-76F0-11B1731E624B}"/>
          </ac:spMkLst>
        </pc:spChg>
        <pc:spChg chg="mod">
          <ac:chgData name="Timothy Paul Watson" userId="b96d2eaa-992c-468e-8549-7806c07b2251" providerId="ADAL" clId="{BB9A6FA0-CB19-4861-A032-282AB342F615}" dt="2024-03-26T10:14:18.404" v="13"/>
          <ac:spMkLst>
            <pc:docMk/>
            <pc:sldMk cId="4051478331" sldId="4604"/>
            <ac:spMk id="5" creationId="{15FB8A36-ED1F-460B-94CD-D3A5978400E4}"/>
          </ac:spMkLst>
        </pc:spChg>
      </pc:sldChg>
      <pc:sldMasterChg chg="modSp mod">
        <pc:chgData name="Timothy Paul Watson" userId="b96d2eaa-992c-468e-8549-7806c07b2251" providerId="ADAL" clId="{BB9A6FA0-CB19-4861-A032-282AB342F615}" dt="2024-03-26T10:13:50.279" v="8" actId="20577"/>
        <pc:sldMasterMkLst>
          <pc:docMk/>
          <pc:sldMasterMk cId="3684260606" sldId="2147483650"/>
        </pc:sldMasterMkLst>
        <pc:spChg chg="mod">
          <ac:chgData name="Timothy Paul Watson" userId="b96d2eaa-992c-468e-8549-7806c07b2251" providerId="ADAL" clId="{BB9A6FA0-CB19-4861-A032-282AB342F615}" dt="2024-03-26T10:13:50.279" v="8" actId="20577"/>
          <ac:spMkLst>
            <pc:docMk/>
            <pc:sldMasterMk cId="3684260606" sldId="2147483650"/>
            <ac:spMk id="8" creationId="{83D20882-0ADA-6CCA-3CF4-2B2B2E8B2CBE}"/>
          </ac:spMkLst>
        </pc:spChg>
      </pc:sldMasterChg>
    </pc:docChg>
  </pc:docChgLst>
  <pc:docChgLst>
    <pc:chgData name="Timothy Paul Watson" userId="b96d2eaa-992c-468e-8549-7806c07b2251" providerId="ADAL" clId="{77A03297-1DEC-4FF2-8711-6E1AF1F22FF9}"/>
    <pc:docChg chg="custSel addSld modSld">
      <pc:chgData name="Timothy Paul Watson" userId="b96d2eaa-992c-468e-8549-7806c07b2251" providerId="ADAL" clId="{77A03297-1DEC-4FF2-8711-6E1AF1F22FF9}" dt="2024-04-16T08:28:56.534" v="49" actId="1076"/>
      <pc:docMkLst>
        <pc:docMk/>
      </pc:docMkLst>
      <pc:sldChg chg="addSp delSp modSp mod">
        <pc:chgData name="Timothy Paul Watson" userId="b96d2eaa-992c-468e-8549-7806c07b2251" providerId="ADAL" clId="{77A03297-1DEC-4FF2-8711-6E1AF1F22FF9}" dt="2024-04-16T08:28:56.534" v="49" actId="1076"/>
        <pc:sldMkLst>
          <pc:docMk/>
          <pc:sldMk cId="2706531440" sldId="2917"/>
        </pc:sldMkLst>
        <pc:spChg chg="del">
          <ac:chgData name="Timothy Paul Watson" userId="b96d2eaa-992c-468e-8549-7806c07b2251" providerId="ADAL" clId="{77A03297-1DEC-4FF2-8711-6E1AF1F22FF9}" dt="2024-04-16T08:17:47.083" v="24" actId="478"/>
          <ac:spMkLst>
            <pc:docMk/>
            <pc:sldMk cId="2706531440" sldId="2917"/>
            <ac:spMk id="9" creationId="{AF3795E1-290E-1F56-BD5F-2480403D4AD8}"/>
          </ac:spMkLst>
        </pc:spChg>
        <pc:spChg chg="mod">
          <ac:chgData name="Timothy Paul Watson" userId="b96d2eaa-992c-468e-8549-7806c07b2251" providerId="ADAL" clId="{77A03297-1DEC-4FF2-8711-6E1AF1F22FF9}" dt="2024-04-16T08:28:56.534" v="49" actId="1076"/>
          <ac:spMkLst>
            <pc:docMk/>
            <pc:sldMk cId="2706531440" sldId="2917"/>
            <ac:spMk id="11" creationId="{DB11F6F4-326A-1E6F-B898-C53309F1AE4D}"/>
          </ac:spMkLst>
        </pc:spChg>
        <pc:picChg chg="add del mod">
          <ac:chgData name="Timothy Paul Watson" userId="b96d2eaa-992c-468e-8549-7806c07b2251" providerId="ADAL" clId="{77A03297-1DEC-4FF2-8711-6E1AF1F22FF9}" dt="2024-04-16T08:22:10.899" v="30" actId="478"/>
          <ac:picMkLst>
            <pc:docMk/>
            <pc:sldMk cId="2706531440" sldId="2917"/>
            <ac:picMk id="4" creationId="{0AF5A9FF-278B-4881-876F-6F4282B2A0A7}"/>
          </ac:picMkLst>
        </pc:picChg>
        <pc:picChg chg="add mod">
          <ac:chgData name="Timothy Paul Watson" userId="b96d2eaa-992c-468e-8549-7806c07b2251" providerId="ADAL" clId="{77A03297-1DEC-4FF2-8711-6E1AF1F22FF9}" dt="2024-04-16T08:28:37.392" v="43" actId="1076"/>
          <ac:picMkLst>
            <pc:docMk/>
            <pc:sldMk cId="2706531440" sldId="2917"/>
            <ac:picMk id="6" creationId="{98A93976-0BE1-E4D5-1FD2-37CE797CCA58}"/>
          </ac:picMkLst>
        </pc:picChg>
        <pc:picChg chg="del">
          <ac:chgData name="Timothy Paul Watson" userId="b96d2eaa-992c-468e-8549-7806c07b2251" providerId="ADAL" clId="{77A03297-1DEC-4FF2-8711-6E1AF1F22FF9}" dt="2024-04-16T08:17:41.422" v="23" actId="478"/>
          <ac:picMkLst>
            <pc:docMk/>
            <pc:sldMk cId="2706531440" sldId="2917"/>
            <ac:picMk id="8" creationId="{68D1C775-9D4C-E134-4096-D290E58BAA54}"/>
          </ac:picMkLst>
        </pc:picChg>
        <pc:picChg chg="add mod">
          <ac:chgData name="Timothy Paul Watson" userId="b96d2eaa-992c-468e-8549-7806c07b2251" providerId="ADAL" clId="{77A03297-1DEC-4FF2-8711-6E1AF1F22FF9}" dt="2024-04-16T08:28:47.667" v="48" actId="1076"/>
          <ac:picMkLst>
            <pc:docMk/>
            <pc:sldMk cId="2706531440" sldId="2917"/>
            <ac:picMk id="10" creationId="{4B80E659-A87D-2117-1805-26850D05D713}"/>
          </ac:picMkLst>
        </pc:picChg>
        <pc:picChg chg="mod">
          <ac:chgData name="Timothy Paul Watson" userId="b96d2eaa-992c-468e-8549-7806c07b2251" providerId="ADAL" clId="{77A03297-1DEC-4FF2-8711-6E1AF1F22FF9}" dt="2024-04-16T08:28:41.847" v="45" actId="14100"/>
          <ac:picMkLst>
            <pc:docMk/>
            <pc:sldMk cId="2706531440" sldId="2917"/>
            <ac:picMk id="12" creationId="{C9496DB9-1ADE-BD29-EF7E-8AD871E06FF1}"/>
          </ac:picMkLst>
        </pc:picChg>
      </pc:sldChg>
      <pc:sldChg chg="addSp delSp modSp add mod">
        <pc:chgData name="Timothy Paul Watson" userId="b96d2eaa-992c-468e-8549-7806c07b2251" providerId="ADAL" clId="{77A03297-1DEC-4FF2-8711-6E1AF1F22FF9}" dt="2024-04-16T08:17:31.082" v="22" actId="1076"/>
        <pc:sldMkLst>
          <pc:docMk/>
          <pc:sldMk cId="1498219783" sldId="4606"/>
        </pc:sldMkLst>
        <pc:spChg chg="mod">
          <ac:chgData name="Timothy Paul Watson" userId="b96d2eaa-992c-468e-8549-7806c07b2251" providerId="ADAL" clId="{77A03297-1DEC-4FF2-8711-6E1AF1F22FF9}" dt="2024-04-16T08:17:15.683" v="18" actId="1076"/>
          <ac:spMkLst>
            <pc:docMk/>
            <pc:sldMk cId="1498219783" sldId="4606"/>
            <ac:spMk id="9" creationId="{AF3795E1-290E-1F56-BD5F-2480403D4AD8}"/>
          </ac:spMkLst>
        </pc:spChg>
        <pc:spChg chg="del mod">
          <ac:chgData name="Timothy Paul Watson" userId="b96d2eaa-992c-468e-8549-7806c07b2251" providerId="ADAL" clId="{77A03297-1DEC-4FF2-8711-6E1AF1F22FF9}" dt="2024-04-16T08:16:10.876" v="6" actId="478"/>
          <ac:spMkLst>
            <pc:docMk/>
            <pc:sldMk cId="1498219783" sldId="4606"/>
            <ac:spMk id="11" creationId="{DB11F6F4-326A-1E6F-B898-C53309F1AE4D}"/>
          </ac:spMkLst>
        </pc:spChg>
        <pc:picChg chg="add mod">
          <ac:chgData name="Timothy Paul Watson" userId="b96d2eaa-992c-468e-8549-7806c07b2251" providerId="ADAL" clId="{77A03297-1DEC-4FF2-8711-6E1AF1F22FF9}" dt="2024-04-16T08:16:26.160" v="10" actId="1076"/>
          <ac:picMkLst>
            <pc:docMk/>
            <pc:sldMk cId="1498219783" sldId="4606"/>
            <ac:picMk id="3" creationId="{CCDD4E48-37B1-DF43-C510-EA3D4701C8DA}"/>
          </ac:picMkLst>
        </pc:picChg>
        <pc:picChg chg="add mod">
          <ac:chgData name="Timothy Paul Watson" userId="b96d2eaa-992c-468e-8549-7806c07b2251" providerId="ADAL" clId="{77A03297-1DEC-4FF2-8711-6E1AF1F22FF9}" dt="2024-04-16T08:17:31.082" v="22" actId="1076"/>
          <ac:picMkLst>
            <pc:docMk/>
            <pc:sldMk cId="1498219783" sldId="4606"/>
            <ac:picMk id="4" creationId="{43E401A9-CF22-DF11-B839-FAC78E869A5B}"/>
          </ac:picMkLst>
        </pc:picChg>
        <pc:picChg chg="mod">
          <ac:chgData name="Timothy Paul Watson" userId="b96d2eaa-992c-468e-8549-7806c07b2251" providerId="ADAL" clId="{77A03297-1DEC-4FF2-8711-6E1AF1F22FF9}" dt="2024-04-16T08:17:23.881" v="20" actId="14100"/>
          <ac:picMkLst>
            <pc:docMk/>
            <pc:sldMk cId="1498219783" sldId="4606"/>
            <ac:picMk id="8" creationId="{68D1C775-9D4C-E134-4096-D290E58BAA54}"/>
          </ac:picMkLst>
        </pc:picChg>
        <pc:picChg chg="del">
          <ac:chgData name="Timothy Paul Watson" userId="b96d2eaa-992c-468e-8549-7806c07b2251" providerId="ADAL" clId="{77A03297-1DEC-4FF2-8711-6E1AF1F22FF9}" dt="2024-04-16T08:15:52.160" v="1" actId="478"/>
          <ac:picMkLst>
            <pc:docMk/>
            <pc:sldMk cId="1498219783" sldId="4606"/>
            <ac:picMk id="12" creationId="{C9496DB9-1ADE-BD29-EF7E-8AD871E06FF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16.04.2024</a:t>
            </a:fld>
            <a:endParaRPr lang="de-AT"/>
          </a:p>
        </p:txBody>
      </p:sp>
      <p:sp>
        <p:nvSpPr>
          <p:cNvPr id="4" name="Folienbildplatzhalt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1</a:t>
            </a:fld>
            <a:endParaRPr lang="de-AT"/>
          </a:p>
        </p:txBody>
      </p:sp>
    </p:spTree>
    <p:extLst>
      <p:ext uri="{BB962C8B-B14F-4D97-AF65-F5344CB8AC3E}">
        <p14:creationId xmlns:p14="http://schemas.microsoft.com/office/powerpoint/2010/main" val="2297377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483306">
              <a:defRPr/>
            </a:pPr>
            <a:fld id="{8B957210-7F66-4993-86DA-C4808AC66EF9}" type="slidenum">
              <a:rPr lang="en-GB">
                <a:solidFill>
                  <a:prstClr val="black"/>
                </a:solidFill>
                <a:latin typeface="Calibri" panose="020F0502020204030204"/>
              </a:rPr>
              <a:pPr defTabSz="483306">
                <a:defRPr/>
              </a:pPr>
              <a:t>3</a:t>
            </a:fld>
            <a:endParaRPr lang="en-GB">
              <a:solidFill>
                <a:prstClr val="black"/>
              </a:solidFill>
              <a:latin typeface="Calibri" panose="020F0502020204030204"/>
            </a:endParaRPr>
          </a:p>
        </p:txBody>
      </p:sp>
    </p:spTree>
    <p:extLst>
      <p:ext uri="{BB962C8B-B14F-4D97-AF65-F5344CB8AC3E}">
        <p14:creationId xmlns:p14="http://schemas.microsoft.com/office/powerpoint/2010/main" val="636334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defTabSz="966612">
              <a:spcBef>
                <a:spcPct val="0"/>
              </a:spcBef>
              <a:buClrTx/>
              <a:defRPr/>
            </a:pPr>
            <a:fld id="{66D6A5A0-806E-4E21-A59A-4D6E0AB8A473}" type="slidenum">
              <a:rPr lang="en-US" altLang="en-US">
                <a:latin typeface="Arial" panose="020B0604020202020204" pitchFamily="34" charset="0"/>
                <a:ea typeface="DejaVu Sans"/>
                <a:cs typeface="DejaVu Sans"/>
              </a:rPr>
              <a:pPr defTabSz="966612">
                <a:spcBef>
                  <a:spcPct val="0"/>
                </a:spcBef>
                <a:buClrTx/>
                <a:defRPr/>
              </a:pPr>
              <a:t>4</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defTabSz="966612">
              <a:lnSpc>
                <a:spcPct val="93000"/>
              </a:lnSpc>
              <a:buClr>
                <a:srgbClr val="000000"/>
              </a:buClr>
              <a:buSzPct val="100000"/>
              <a:defRPr/>
            </a:pPr>
            <a:endParaRPr lang="en-US" altLang="en-US" sz="1900">
              <a:solidFill>
                <a:srgbClr val="FFFFFF"/>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fld id="{66D6A5A0-806E-4E21-A59A-4D6E0AB8A4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t>5</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marL="0" marR="0" lvl="0" indent="0" algn="l" defTabSz="96661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9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10968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17</a:t>
            </a:fld>
            <a:endParaRPr lang="de-AT"/>
          </a:p>
        </p:txBody>
      </p:sp>
    </p:spTree>
    <p:extLst>
      <p:ext uri="{BB962C8B-B14F-4D97-AF65-F5344CB8AC3E}">
        <p14:creationId xmlns:p14="http://schemas.microsoft.com/office/powerpoint/2010/main" val="2217772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18</a:t>
            </a:fld>
            <a:endParaRPr lang="de-AT"/>
          </a:p>
        </p:txBody>
      </p:sp>
    </p:spTree>
    <p:extLst>
      <p:ext uri="{BB962C8B-B14F-4D97-AF65-F5344CB8AC3E}">
        <p14:creationId xmlns:p14="http://schemas.microsoft.com/office/powerpoint/2010/main" val="3320796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36</a:t>
            </a:fld>
            <a:endParaRPr lang="de-AT"/>
          </a:p>
        </p:txBody>
      </p:sp>
    </p:spTree>
    <p:extLst>
      <p:ext uri="{BB962C8B-B14F-4D97-AF65-F5344CB8AC3E}">
        <p14:creationId xmlns:p14="http://schemas.microsoft.com/office/powerpoint/2010/main" val="683513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66D6A5A0-806E-4E21-A59A-4D6E0AB8A47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38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952500" y="712788"/>
            <a:ext cx="6253163" cy="3517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16438" y="4456791"/>
            <a:ext cx="6526505" cy="4222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D7EBA44-2749-4505-B776-1307762B45EE}" type="slidenum">
              <a:rPr lang="de-AT" smtClean="0"/>
              <a:t>40</a:t>
            </a:fld>
            <a:endParaRPr lang="de-AT"/>
          </a:p>
        </p:txBody>
      </p:sp>
    </p:spTree>
    <p:extLst>
      <p:ext uri="{BB962C8B-B14F-4D97-AF65-F5344CB8AC3E}">
        <p14:creationId xmlns:p14="http://schemas.microsoft.com/office/powerpoint/2010/main" val="295419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slide - 1">
    <p:bg>
      <p:bgPr>
        <a:solidFill>
          <a:schemeClr val="accent6"/>
        </a:solidFill>
        <a:effectLst/>
      </p:bgPr>
    </p:bg>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354357" y="3147814"/>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674961" y="4741649"/>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2" name="Image 2" descr="logooutline.eps">
            <a:extLst>
              <a:ext uri="{FF2B5EF4-FFF2-40B4-BE49-F238E27FC236}">
                <a16:creationId xmlns:a16="http://schemas.microsoft.com/office/drawing/2014/main" id="{8C960130-5E2A-62E2-53DD-B2C4B078E8E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61378" y="171512"/>
            <a:ext cx="703062" cy="695996"/>
          </a:xfrm>
          <a:prstGeom prst="rect">
            <a:avLst/>
          </a:prstGeom>
        </p:spPr>
      </p:pic>
    </p:spTree>
    <p:extLst>
      <p:ext uri="{BB962C8B-B14F-4D97-AF65-F5344CB8AC3E}">
        <p14:creationId xmlns:p14="http://schemas.microsoft.com/office/powerpoint/2010/main" val="258675605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lvl1pPr>
              <a:defRPr>
                <a:solidFill>
                  <a:srgbClr val="0F124A"/>
                </a:solidFill>
              </a:defRPr>
            </a:lvl1pPr>
          </a:lstStyle>
          <a:p>
            <a:fld id="{88A1DFE4-5FC5-43BD-BB7E-75EAD82B965F}" type="slidenum">
              <a:rPr lang="en-GB" noProof="0" smtClean="0"/>
              <a:pPr/>
              <a:t>‹#›</a:t>
            </a:fld>
            <a:endParaRPr lang="en-GB"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GB"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GB" noProof="0"/>
              <a:t>First Level (Running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en-GB" noProof="0"/>
              <a:t>Add Title</a:t>
            </a:r>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en-GB" noProof="0"/>
              <a:t>Footnote</a:t>
            </a:r>
          </a:p>
        </p:txBody>
      </p:sp>
    </p:spTree>
    <p:extLst>
      <p:ext uri="{BB962C8B-B14F-4D97-AF65-F5344CB8AC3E}">
        <p14:creationId xmlns:p14="http://schemas.microsoft.com/office/powerpoint/2010/main" val="1757057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38003512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66732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5AE7A82-05A5-43F9-A20B-07A3BA495A64}" type="datetimeFigureOut">
              <a:rPr lang="en-GB" smtClean="0"/>
              <a:t>16/04/2024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65531030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46646"/>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06150" y="4771222"/>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7" cstate="screen">
            <a:extLst>
              <a:ext uri="{28A0092B-C50C-407E-A947-70E740481C1C}">
                <a14:useLocalDpi xmlns:a14="http://schemas.microsoft.com/office/drawing/2010/main"/>
              </a:ext>
            </a:extLst>
          </a:blip>
          <a:srcRect/>
          <a:stretch/>
        </p:blipFill>
        <p:spPr>
          <a:xfrm>
            <a:off x="109221" y="90000"/>
            <a:ext cx="447815" cy="180000"/>
          </a:xfrm>
          <a:prstGeom prst="rect">
            <a:avLst/>
          </a:prstGeom>
        </p:spPr>
      </p:pic>
      <p:sp>
        <p:nvSpPr>
          <p:cNvPr id="8" name="TextBox 7">
            <a:extLst>
              <a:ext uri="{FF2B5EF4-FFF2-40B4-BE49-F238E27FC236}">
                <a16:creationId xmlns:a16="http://schemas.microsoft.com/office/drawing/2014/main" id="{83D20882-0ADA-6CCA-3CF4-2B2B2E8B2CBE}"/>
              </a:ext>
            </a:extLst>
          </p:cNvPr>
          <p:cNvSpPr txBox="1"/>
          <p:nvPr userDrawn="1"/>
        </p:nvSpPr>
        <p:spPr>
          <a:xfrm>
            <a:off x="666257" y="67133"/>
            <a:ext cx="6771236" cy="246221"/>
          </a:xfrm>
          <a:prstGeom prst="rect">
            <a:avLst/>
          </a:prstGeom>
          <a:noFill/>
        </p:spPr>
        <p:txBody>
          <a:bodyPr wrap="square" rtlCol="0">
            <a:spAutoFit/>
          </a:bodyPr>
          <a:lstStyle/>
          <a:p>
            <a:pPr algn="l"/>
            <a:r>
              <a:rPr lang="en-GB" sz="1000" b="0" noProof="0" dirty="0">
                <a:solidFill>
                  <a:schemeClr val="bg1"/>
                </a:solidFill>
              </a:rPr>
              <a:t>16/04/2024 – Introductory Presentation to </a:t>
            </a:r>
            <a:r>
              <a:rPr lang="en-GB" sz="1000" b="0" noProof="0" dirty="0" err="1">
                <a:solidFill>
                  <a:schemeClr val="bg1"/>
                </a:solidFill>
              </a:rPr>
              <a:t>Porr</a:t>
            </a:r>
            <a:endParaRPr lang="en-GB" sz="1000" b="0" noProof="0" dirty="0">
              <a:solidFill>
                <a:schemeClr val="bg1"/>
              </a:solidFill>
            </a:endParaRP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69" r:id="rId1"/>
    <p:sldLayoutId id="2147483668" r:id="rId2"/>
    <p:sldLayoutId id="2147483678" r:id="rId3"/>
    <p:sldLayoutId id="2147483679" r:id="rId4"/>
    <p:sldLayoutId id="2147483680"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tiff"/><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26.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2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2.png"/><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jpeg"/><Relationship Id="rId11" Type="http://schemas.openxmlformats.org/officeDocument/2006/relationships/hyperlink" Target="http://cern.ch/fcc" TargetMode="External"/><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png"/></Relationships>
</file>

<file path=ppt/slides/_rels/slide3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82.png"/><Relationship Id="rId4" Type="http://schemas.openxmlformats.org/officeDocument/2006/relationships/image" Target="../media/image81.png"/></Relationships>
</file>

<file path=ppt/slides/_rels/slide4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038466/contributions/4386283/attachments/2259574/3834905/spc-e-1161-c-e-3588_FCC_MainDeliverables.pdf" TargetMode="External"/><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5F53EAF-14EB-A1D0-58E0-8E3241E50F0E}"/>
              </a:ext>
            </a:extLst>
          </p:cNvPr>
          <p:cNvSpPr txBox="1">
            <a:spLocks/>
          </p:cNvSpPr>
          <p:nvPr/>
        </p:nvSpPr>
        <p:spPr>
          <a:xfrm>
            <a:off x="1001995" y="1204174"/>
            <a:ext cx="7023212" cy="1016583"/>
          </a:xfrm>
          <a:prstGeom prst="rect">
            <a:avLst/>
          </a:prstGeom>
        </p:spPr>
        <p:txBody>
          <a:bodyPr anchor="b"/>
          <a:lstStyle>
            <a:lvl1pPr algn="ctr" defTabSz="685800" rtl="0" eaLnBrk="1" latinLnBrk="0" hangingPunct="1">
              <a:lnSpc>
                <a:spcPts val="3563"/>
              </a:lnSpc>
              <a:spcBef>
                <a:spcPct val="0"/>
              </a:spcBef>
              <a:buNone/>
              <a:defRPr sz="2400" kern="1200" cap="all" baseline="0">
                <a:solidFill>
                  <a:schemeClr val="bg1"/>
                </a:solidFill>
                <a:latin typeface="+mj-lt"/>
                <a:ea typeface="+mj-ea"/>
                <a:cs typeface="+mj-cs"/>
              </a:defRPr>
            </a:lvl1pPr>
          </a:lstStyle>
          <a:p>
            <a:endParaRPr lang="en-GB" b="1" i="0" dirty="0">
              <a:effectLst/>
              <a:latin typeface="Roboto" panose="02000000000000000000" pitchFamily="2" charset="0"/>
            </a:endParaRPr>
          </a:p>
          <a:p>
            <a:r>
              <a:rPr lang="en-US" b="1" dirty="0">
                <a:latin typeface="Roboto" panose="02000000000000000000" pitchFamily="2" charset="0"/>
              </a:rPr>
              <a:t>Civil engineering for the</a:t>
            </a:r>
          </a:p>
          <a:p>
            <a:r>
              <a:rPr lang="en-US" b="1" dirty="0">
                <a:latin typeface="Roboto" panose="02000000000000000000" pitchFamily="2" charset="0"/>
              </a:rPr>
              <a:t>Future Circular collider </a:t>
            </a:r>
          </a:p>
        </p:txBody>
      </p:sp>
      <p:sp>
        <p:nvSpPr>
          <p:cNvPr id="3" name="Slide Number Placeholder 2">
            <a:extLst>
              <a:ext uri="{FF2B5EF4-FFF2-40B4-BE49-F238E27FC236}">
                <a16:creationId xmlns:a16="http://schemas.microsoft.com/office/drawing/2014/main" id="{3B7CA948-293C-727F-CCC7-0810D4834AE6}"/>
              </a:ext>
            </a:extLst>
          </p:cNvPr>
          <p:cNvSpPr>
            <a:spLocks noGrp="1"/>
          </p:cNvSpPr>
          <p:nvPr>
            <p:ph type="sldNum" sz="quarter" idx="12"/>
          </p:nvPr>
        </p:nvSpPr>
        <p:spPr/>
        <p:txBody>
          <a:bodyPr/>
          <a:lstStyle/>
          <a:p>
            <a:fld id="{88A1DFE4-5FC5-43BD-BB7E-75EAD82B965F}" type="slidenum">
              <a:rPr lang="en-US" noProof="0" smtClean="0"/>
              <a:pPr/>
              <a:t>1</a:t>
            </a:fld>
            <a:endParaRPr lang="en-US" noProof="0"/>
          </a:p>
        </p:txBody>
      </p:sp>
      <p:sp>
        <p:nvSpPr>
          <p:cNvPr id="5" name="TextBox 4">
            <a:extLst>
              <a:ext uri="{FF2B5EF4-FFF2-40B4-BE49-F238E27FC236}">
                <a16:creationId xmlns:a16="http://schemas.microsoft.com/office/drawing/2014/main" id="{29D02AFD-29F5-2459-FD78-F4C24275680E}"/>
              </a:ext>
            </a:extLst>
          </p:cNvPr>
          <p:cNvSpPr txBox="1"/>
          <p:nvPr/>
        </p:nvSpPr>
        <p:spPr>
          <a:xfrm>
            <a:off x="2489886" y="2571750"/>
            <a:ext cx="4714103" cy="830997"/>
          </a:xfrm>
          <a:prstGeom prst="rect">
            <a:avLst/>
          </a:prstGeom>
          <a:noFill/>
        </p:spPr>
        <p:txBody>
          <a:bodyPr wrap="square" rtlCol="0">
            <a:spAutoFit/>
          </a:bodyPr>
          <a:lstStyle/>
          <a:p>
            <a:pPr algn="l">
              <a:lnSpc>
                <a:spcPct val="150000"/>
              </a:lnSpc>
            </a:pPr>
            <a:r>
              <a:rPr lang="en-US" sz="1200" b="1" dirty="0">
                <a:solidFill>
                  <a:schemeClr val="bg1"/>
                </a:solidFill>
              </a:rPr>
              <a:t>Michael BENEDIKT – FCC Study Leader</a:t>
            </a:r>
          </a:p>
          <a:p>
            <a:pPr algn="l">
              <a:lnSpc>
                <a:spcPct val="150000"/>
              </a:lnSpc>
            </a:pPr>
            <a:r>
              <a:rPr lang="en-US" sz="1200" b="1" dirty="0">
                <a:solidFill>
                  <a:schemeClr val="bg1"/>
                </a:solidFill>
              </a:rPr>
              <a:t>Timothy WATSON – Coordinator for FCC Civil Engineering</a:t>
            </a:r>
          </a:p>
          <a:p>
            <a:pPr algn="l"/>
            <a:endParaRPr lang="en-US" sz="1200" b="1" dirty="0">
              <a:solidFill>
                <a:schemeClr val="bg1"/>
              </a:solidFill>
            </a:endParaRPr>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Connections to </a:t>
            </a:r>
            <a:r>
              <a:rPr lang="en-US" sz="2400">
                <a:latin typeface="Calibri" panose="020F0502020204030204"/>
                <a:cs typeface="+mj-cs"/>
              </a:rPr>
              <a:t>electrical grid infrastructure</a:t>
            </a:r>
            <a:endParaRPr lang="en-US" sz="240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26" name="Text Placeholder 3">
            <a:extLst>
              <a:ext uri="{FF2B5EF4-FFF2-40B4-BE49-F238E27FC236}">
                <a16:creationId xmlns:a16="http://schemas.microsoft.com/office/drawing/2014/main" id="{80DF172B-A3E8-9552-7535-C1F48768F313}"/>
              </a:ext>
            </a:extLst>
          </p:cNvPr>
          <p:cNvSpPr txBox="1">
            <a:spLocks/>
          </p:cNvSpPr>
          <p:nvPr/>
        </p:nvSpPr>
        <p:spPr>
          <a:xfrm>
            <a:off x="162820" y="2162833"/>
            <a:ext cx="4819263" cy="1383914"/>
          </a:xfrm>
          <a:prstGeom prst="rect">
            <a:avLst/>
          </a:prstGeom>
        </p:spPr>
        <p:txBody>
          <a:bodyPr vert="horz" lIns="68580" tIns="34290" rIns="68580" bIns="3429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pPr>
            <a:r>
              <a:rPr lang="en-US" sz="1350">
                <a:solidFill>
                  <a:srgbClr val="0C377B"/>
                </a:solidFill>
                <a:latin typeface="Arial"/>
              </a:rPr>
              <a:t>The loads could be distributed on three main sub-stations (optimally  connected to existing regional HV grid):</a:t>
            </a:r>
          </a:p>
          <a:p>
            <a:pPr marL="342900" indent="-342900">
              <a:lnSpc>
                <a:spcPct val="120000"/>
              </a:lnSpc>
              <a:buFont typeface="Arial" panose="020B0604020202020204" pitchFamily="34" charset="0"/>
              <a:buChar char="•"/>
            </a:pPr>
            <a:r>
              <a:rPr lang="en-US" sz="1200" b="1">
                <a:solidFill>
                  <a:srgbClr val="0C377B"/>
                </a:solidFill>
                <a:latin typeface="Arial"/>
              </a:rPr>
              <a:t>Point D with a new sub-station </a:t>
            </a:r>
            <a:r>
              <a:rPr lang="en-US" sz="1200">
                <a:solidFill>
                  <a:srgbClr val="0C377B"/>
                </a:solidFill>
                <a:latin typeface="Arial"/>
              </a:rPr>
              <a:t>covering PB – PD – PF – PG</a:t>
            </a:r>
          </a:p>
          <a:p>
            <a:pPr marL="342900" indent="-342900">
              <a:lnSpc>
                <a:spcPct val="120000"/>
              </a:lnSpc>
              <a:buFont typeface="Arial" panose="020B0604020202020204" pitchFamily="34" charset="0"/>
              <a:buChar char="•"/>
            </a:pPr>
            <a:r>
              <a:rPr lang="en-US" sz="1200" b="1">
                <a:solidFill>
                  <a:srgbClr val="0C377B"/>
                </a:solidFill>
                <a:latin typeface="Arial"/>
              </a:rPr>
              <a:t>Point H with a new dedicated sub-station </a:t>
            </a:r>
            <a:r>
              <a:rPr lang="en-US" sz="1200">
                <a:solidFill>
                  <a:srgbClr val="0C377B"/>
                </a:solidFill>
                <a:latin typeface="Arial"/>
              </a:rPr>
              <a:t>for collider RF</a:t>
            </a:r>
          </a:p>
          <a:p>
            <a:pPr marL="342900" indent="-342900">
              <a:lnSpc>
                <a:spcPct val="120000"/>
              </a:lnSpc>
              <a:buFont typeface="Arial" panose="020B0604020202020204" pitchFamily="34" charset="0"/>
              <a:buChar char="•"/>
            </a:pPr>
            <a:r>
              <a:rPr lang="en-US" sz="1200" b="1">
                <a:solidFill>
                  <a:srgbClr val="0C377B"/>
                </a:solidFill>
                <a:latin typeface="Arial"/>
                <a:sym typeface="Wingdings" panose="05000000000000000000" pitchFamily="2" charset="2"/>
              </a:rPr>
              <a:t>Point A with existing CERN station </a:t>
            </a:r>
            <a:r>
              <a:rPr lang="en-US" sz="1200">
                <a:solidFill>
                  <a:srgbClr val="0C377B"/>
                </a:solidFill>
                <a:latin typeface="Arial"/>
                <a:sym typeface="Wingdings" panose="05000000000000000000" pitchFamily="2" charset="2"/>
              </a:rPr>
              <a:t>covering PB – PL – PJ</a:t>
            </a:r>
            <a:endParaRPr lang="en-US" sz="1200">
              <a:solidFill>
                <a:srgbClr val="0C377B"/>
              </a:solidFill>
              <a:latin typeface="Arial"/>
            </a:endParaRPr>
          </a:p>
          <a:p>
            <a:r>
              <a:rPr lang="en-US" sz="1350">
                <a:solidFill>
                  <a:srgbClr val="0C377B"/>
                </a:solidFill>
                <a:latin typeface="Arial"/>
              </a:rPr>
              <a:t> </a:t>
            </a:r>
          </a:p>
          <a:p>
            <a:endParaRPr lang="en-US" sz="1350">
              <a:solidFill>
                <a:srgbClr val="0C377B"/>
              </a:solidFill>
              <a:latin typeface="Arial"/>
            </a:endParaRPr>
          </a:p>
          <a:p>
            <a:endParaRPr lang="en-US" sz="1350">
              <a:solidFill>
                <a:srgbClr val="0C377B"/>
              </a:solidFill>
              <a:latin typeface="Arial"/>
            </a:endParaRPr>
          </a:p>
        </p:txBody>
      </p:sp>
      <p:sp>
        <p:nvSpPr>
          <p:cNvPr id="31" name="Text Placeholder 2">
            <a:extLst>
              <a:ext uri="{FF2B5EF4-FFF2-40B4-BE49-F238E27FC236}">
                <a16:creationId xmlns:a16="http://schemas.microsoft.com/office/drawing/2014/main" id="{29D33955-FD09-2423-0989-189B1890D2E6}"/>
              </a:ext>
            </a:extLst>
          </p:cNvPr>
          <p:cNvSpPr txBox="1">
            <a:spLocks/>
          </p:cNvSpPr>
          <p:nvPr/>
        </p:nvSpPr>
        <p:spPr>
          <a:xfrm>
            <a:off x="144228" y="3451997"/>
            <a:ext cx="4687544" cy="425117"/>
          </a:xfrm>
          <a:prstGeom prst="rect">
            <a:avLst/>
          </a:prstGeom>
        </p:spPr>
        <p:txBody>
          <a:bodyPr vert="horz" lIns="68580" tIns="34290" rIns="68580" bIns="3429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14313" indent="-214313">
              <a:lnSpc>
                <a:spcPct val="100000"/>
              </a:lnSpc>
              <a:spcAft>
                <a:spcPts val="450"/>
              </a:spcAft>
              <a:buFont typeface="Arial" panose="020B0604020202020204" pitchFamily="34" charset="0"/>
              <a:buChar char="•"/>
            </a:pPr>
            <a:r>
              <a:rPr lang="en-GB" sz="1350">
                <a:solidFill>
                  <a:srgbClr val="0C377B"/>
                </a:solidFill>
                <a:latin typeface="Arial"/>
              </a:rPr>
              <a:t>Connection concept was studied and confirmed by RTE (French electrical grid operator) </a:t>
            </a:r>
            <a:r>
              <a:rPr lang="en-GB" sz="1350">
                <a:solidFill>
                  <a:srgbClr val="0000CC"/>
                </a:solidFill>
                <a:latin typeface="Arial"/>
                <a:sym typeface="Wingdings" panose="05000000000000000000" pitchFamily="2" charset="2"/>
              </a:rPr>
              <a:t> r</a:t>
            </a:r>
            <a:r>
              <a:rPr lang="en-GB" sz="1350">
                <a:solidFill>
                  <a:srgbClr val="0000CC"/>
                </a:solidFill>
                <a:latin typeface="Arial"/>
              </a:rPr>
              <a:t>equested loads have no significant impact on grid</a:t>
            </a:r>
          </a:p>
          <a:p>
            <a:pPr marL="214313" indent="-214313">
              <a:lnSpc>
                <a:spcPct val="100000"/>
              </a:lnSpc>
              <a:spcAft>
                <a:spcPts val="450"/>
              </a:spcAft>
              <a:buFont typeface="Arial" panose="020B0604020202020204" pitchFamily="34" charset="0"/>
              <a:buChar char="•"/>
            </a:pPr>
            <a:r>
              <a:rPr lang="en-GB" sz="1350">
                <a:solidFill>
                  <a:srgbClr val="0C377B"/>
                </a:solidFill>
                <a:latin typeface="Arial"/>
              </a:rPr>
              <a:t>Powering concept and power rating of the              three sub-stations compatible with FCC-</a:t>
            </a:r>
            <a:r>
              <a:rPr lang="en-GB" sz="1350" err="1">
                <a:solidFill>
                  <a:srgbClr val="0C377B"/>
                </a:solidFill>
                <a:latin typeface="Arial"/>
              </a:rPr>
              <a:t>hh</a:t>
            </a:r>
            <a:endParaRPr lang="en-GB" sz="1350">
              <a:solidFill>
                <a:srgbClr val="0C377B"/>
              </a:solidFill>
              <a:latin typeface="Arial"/>
            </a:endParaRPr>
          </a:p>
          <a:p>
            <a:pPr marL="214313" indent="-214313">
              <a:lnSpc>
                <a:spcPct val="100000"/>
              </a:lnSpc>
              <a:spcAft>
                <a:spcPts val="450"/>
              </a:spcAft>
              <a:buFont typeface="Arial" panose="020B0604020202020204" pitchFamily="34" charset="0"/>
              <a:buChar char="•"/>
            </a:pPr>
            <a:r>
              <a:rPr lang="en-GB" sz="1350">
                <a:solidFill>
                  <a:srgbClr val="0000CC"/>
                </a:solidFill>
                <a:latin typeface="Arial" panose="020B0604020202020204" pitchFamily="34" charset="0"/>
                <a:ea typeface="Calibri" panose="020F0502020204030204" pitchFamily="34" charset="0"/>
                <a:cs typeface="Arial" panose="020B0604020202020204" pitchFamily="34" charset="0"/>
              </a:rPr>
              <a:t>R&amp;D efforts aiming at further reduction of the energy consumption of FCC-</a:t>
            </a:r>
            <a:r>
              <a:rPr lang="en-GB" sz="1350" err="1">
                <a:solidFill>
                  <a:srgbClr val="0000CC"/>
                </a:solidFill>
                <a:latin typeface="Arial" panose="020B0604020202020204" pitchFamily="34" charset="0"/>
                <a:ea typeface="Calibri" panose="020F0502020204030204" pitchFamily="34" charset="0"/>
                <a:cs typeface="Arial" panose="020B0604020202020204" pitchFamily="34" charset="0"/>
              </a:rPr>
              <a:t>ee</a:t>
            </a:r>
            <a:r>
              <a:rPr lang="en-GB" sz="1350">
                <a:solidFill>
                  <a:srgbClr val="0000CC"/>
                </a:solidFill>
                <a:latin typeface="Arial" panose="020B0604020202020204" pitchFamily="34" charset="0"/>
                <a:ea typeface="Calibri" panose="020F0502020204030204" pitchFamily="34" charset="0"/>
                <a:cs typeface="Arial" panose="020B0604020202020204" pitchFamily="34" charset="0"/>
              </a:rPr>
              <a:t> and FCC-</a:t>
            </a:r>
            <a:r>
              <a:rPr lang="en-GB" sz="1350" err="1">
                <a:solidFill>
                  <a:srgbClr val="0000CC"/>
                </a:solidFill>
                <a:latin typeface="Arial" panose="020B0604020202020204" pitchFamily="34" charset="0"/>
                <a:ea typeface="Calibri" panose="020F0502020204030204" pitchFamily="34" charset="0"/>
                <a:cs typeface="Arial" panose="020B0604020202020204" pitchFamily="34" charset="0"/>
              </a:rPr>
              <a:t>hh</a:t>
            </a:r>
            <a:endParaRPr lang="en-GB" sz="1350">
              <a:solidFill>
                <a:srgbClr val="0000CC"/>
              </a:solidFill>
              <a:latin typeface="Arial" panose="020B0604020202020204" pitchFamily="34" charset="0"/>
              <a:cs typeface="Arial" panose="020B0604020202020204" pitchFamily="34" charset="0"/>
            </a:endParaRPr>
          </a:p>
        </p:txBody>
      </p:sp>
      <p:pic>
        <p:nvPicPr>
          <p:cNvPr id="43" name="Picture 42">
            <a:extLst>
              <a:ext uri="{FF2B5EF4-FFF2-40B4-BE49-F238E27FC236}">
                <a16:creationId xmlns:a16="http://schemas.microsoft.com/office/drawing/2014/main" id="{DE81C88B-24CA-2F7A-3267-90C03477F1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04357" y="2103015"/>
            <a:ext cx="3323544" cy="3024320"/>
          </a:xfrm>
          <a:prstGeom prst="rect">
            <a:avLst/>
          </a:prstGeom>
        </p:spPr>
      </p:pic>
      <p:pic>
        <p:nvPicPr>
          <p:cNvPr id="44" name="Picture 43">
            <a:extLst>
              <a:ext uri="{FF2B5EF4-FFF2-40B4-BE49-F238E27FC236}">
                <a16:creationId xmlns:a16="http://schemas.microsoft.com/office/drawing/2014/main" id="{0AB4E782-01BE-70A3-0E86-DFFABD067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413500" y="578023"/>
            <a:ext cx="2730500" cy="1559465"/>
          </a:xfrm>
          <a:prstGeom prst="rect">
            <a:avLst/>
          </a:prstGeom>
        </p:spPr>
      </p:pic>
      <p:graphicFrame>
        <p:nvGraphicFramePr>
          <p:cNvPr id="2" name="Table 1">
            <a:extLst>
              <a:ext uri="{FF2B5EF4-FFF2-40B4-BE49-F238E27FC236}">
                <a16:creationId xmlns:a16="http://schemas.microsoft.com/office/drawing/2014/main" id="{FEE0CB4B-9801-8841-E620-B4AD904168F1}"/>
              </a:ext>
            </a:extLst>
          </p:cNvPr>
          <p:cNvGraphicFramePr>
            <a:graphicFrameLocks noGrp="1"/>
          </p:cNvGraphicFramePr>
          <p:nvPr/>
        </p:nvGraphicFramePr>
        <p:xfrm>
          <a:off x="275153" y="673332"/>
          <a:ext cx="5691304" cy="1526754"/>
        </p:xfrm>
        <a:graphic>
          <a:graphicData uri="http://schemas.openxmlformats.org/drawingml/2006/table">
            <a:tbl>
              <a:tblPr>
                <a:tableStyleId>{5C22544A-7EE6-4342-B048-85BDC9FD1C3A}</a:tableStyleId>
              </a:tblPr>
              <a:tblGrid>
                <a:gridCol w="3336284">
                  <a:extLst>
                    <a:ext uri="{9D8B030D-6E8A-4147-A177-3AD203B41FA5}">
                      <a16:colId xmlns:a16="http://schemas.microsoft.com/office/drawing/2014/main" val="3739024669"/>
                    </a:ext>
                  </a:extLst>
                </a:gridCol>
                <a:gridCol w="588755">
                  <a:extLst>
                    <a:ext uri="{9D8B030D-6E8A-4147-A177-3AD203B41FA5}">
                      <a16:colId xmlns:a16="http://schemas.microsoft.com/office/drawing/2014/main" val="594381988"/>
                    </a:ext>
                  </a:extLst>
                </a:gridCol>
                <a:gridCol w="588755">
                  <a:extLst>
                    <a:ext uri="{9D8B030D-6E8A-4147-A177-3AD203B41FA5}">
                      <a16:colId xmlns:a16="http://schemas.microsoft.com/office/drawing/2014/main" val="724643562"/>
                    </a:ext>
                  </a:extLst>
                </a:gridCol>
                <a:gridCol w="588755">
                  <a:extLst>
                    <a:ext uri="{9D8B030D-6E8A-4147-A177-3AD203B41FA5}">
                      <a16:colId xmlns:a16="http://schemas.microsoft.com/office/drawing/2014/main" val="4224909279"/>
                    </a:ext>
                  </a:extLst>
                </a:gridCol>
                <a:gridCol w="588755">
                  <a:extLst>
                    <a:ext uri="{9D8B030D-6E8A-4147-A177-3AD203B41FA5}">
                      <a16:colId xmlns:a16="http://schemas.microsoft.com/office/drawing/2014/main" val="2027212560"/>
                    </a:ext>
                  </a:extLst>
                </a:gridCol>
              </a:tblGrid>
              <a:tr h="212620">
                <a:tc>
                  <a:txBody>
                    <a:bodyPr/>
                    <a:lstStyle/>
                    <a:p>
                      <a:pPr algn="l" fontAlgn="b"/>
                      <a:r>
                        <a:rPr lang="de-AT" sz="1200" b="1" u="none" strike="noStrike">
                          <a:effectLst/>
                        </a:rPr>
                        <a:t>Updated FCC-</a:t>
                      </a:r>
                      <a:r>
                        <a:rPr lang="de-AT" sz="1200" b="1" u="none" strike="noStrike" err="1">
                          <a:effectLst/>
                        </a:rPr>
                        <a:t>ee</a:t>
                      </a:r>
                      <a:r>
                        <a:rPr lang="de-AT" sz="1200" b="1" u="none" strike="noStrike">
                          <a:effectLst/>
                        </a:rPr>
                        <a:t> </a:t>
                      </a:r>
                      <a:r>
                        <a:rPr lang="de-AT" sz="1200" b="1" u="none" strike="noStrike" err="1">
                          <a:effectLst/>
                        </a:rPr>
                        <a:t>energy</a:t>
                      </a:r>
                      <a:r>
                        <a:rPr lang="de-AT" sz="1200" b="1" u="none" strike="noStrike">
                          <a:effectLst/>
                        </a:rPr>
                        <a:t> </a:t>
                      </a:r>
                      <a:r>
                        <a:rPr lang="de-AT" sz="1200" b="1" u="none" strike="noStrike" err="1">
                          <a:effectLst/>
                        </a:rPr>
                        <a:t>consumtion</a:t>
                      </a:r>
                      <a:endParaRPr lang="de-AT" sz="1200" b="1"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de-AT" sz="1200" b="1" u="none" strike="noStrike">
                          <a:effectLst/>
                        </a:rPr>
                        <a:t>Z</a:t>
                      </a:r>
                      <a:endParaRPr lang="de-AT" sz="1200" b="1"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de-AT" sz="1200" b="1" u="none" strike="noStrike">
                          <a:effectLst/>
                        </a:rPr>
                        <a:t>W</a:t>
                      </a:r>
                      <a:endParaRPr lang="de-AT" sz="1200" b="1"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de-AT" sz="1200" b="1" u="none" strike="noStrike">
                          <a:effectLst/>
                        </a:rPr>
                        <a:t>H</a:t>
                      </a:r>
                      <a:endParaRPr lang="de-AT" sz="1200" b="1"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de-AT" sz="1200" b="1" u="none" strike="noStrike">
                          <a:effectLst/>
                        </a:rPr>
                        <a:t>TT</a:t>
                      </a:r>
                      <a:endParaRPr lang="de-AT" sz="1200" b="1"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802171131"/>
                  </a:ext>
                </a:extLst>
              </a:tr>
              <a:tr h="182432">
                <a:tc>
                  <a:txBody>
                    <a:bodyPr/>
                    <a:lstStyle/>
                    <a:p>
                      <a:pPr algn="l" fontAlgn="b"/>
                      <a:r>
                        <a:rPr lang="de-AT" sz="1100" u="none" strike="noStrike">
                          <a:effectLst/>
                        </a:rPr>
                        <a:t>Beam energy (GeV)</a:t>
                      </a:r>
                      <a:endParaRPr lang="de-A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45.6</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80</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120</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182.5</a:t>
                      </a:r>
                      <a:endParaRPr lang="en-CH"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4139886776"/>
                  </a:ext>
                </a:extLst>
              </a:tr>
              <a:tr h="182432">
                <a:tc>
                  <a:txBody>
                    <a:bodyPr/>
                    <a:lstStyle/>
                    <a:p>
                      <a:pPr algn="l" fontAlgn="b"/>
                      <a:r>
                        <a:rPr lang="en-US" sz="1100" u="none" strike="noStrike">
                          <a:effectLst/>
                        </a:rPr>
                        <a:t>Max. Power during beam operation (MW)</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222</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247</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273</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357</a:t>
                      </a:r>
                      <a:endParaRPr lang="en-CH"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695260182"/>
                  </a:ext>
                </a:extLst>
              </a:tr>
              <a:tr h="188722">
                <a:tc>
                  <a:txBody>
                    <a:bodyPr/>
                    <a:lstStyle/>
                    <a:p>
                      <a:pPr algn="l" fontAlgn="b"/>
                      <a:r>
                        <a:rPr lang="de-AT" sz="1100" u="none" strike="noStrike">
                          <a:effectLst/>
                        </a:rPr>
                        <a:t>Average power / year (MW)</a:t>
                      </a:r>
                      <a:endParaRPr lang="de-AT"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122</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138</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152</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202</a:t>
                      </a:r>
                      <a:endParaRPr lang="en-CH"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3362786329"/>
                  </a:ext>
                </a:extLst>
              </a:tr>
              <a:tr h="201303">
                <a:tc>
                  <a:txBody>
                    <a:bodyPr/>
                    <a:lstStyle/>
                    <a:p>
                      <a:pPr algn="l" fontAlgn="b"/>
                      <a:r>
                        <a:rPr lang="en-US" sz="1200" b="1" u="none" strike="noStrike">
                          <a:solidFill>
                            <a:srgbClr val="00B050"/>
                          </a:solidFill>
                          <a:effectLst/>
                        </a:rPr>
                        <a:t>Total FCC-</a:t>
                      </a:r>
                      <a:r>
                        <a:rPr lang="en-US" sz="1200" b="1" u="none" strike="noStrike" err="1">
                          <a:solidFill>
                            <a:srgbClr val="00B050"/>
                          </a:solidFill>
                          <a:effectLst/>
                        </a:rPr>
                        <a:t>ee</a:t>
                      </a:r>
                      <a:r>
                        <a:rPr lang="en-US" sz="1200" b="1" u="none" strike="noStrike">
                          <a:solidFill>
                            <a:srgbClr val="00B050"/>
                          </a:solidFill>
                          <a:effectLst/>
                        </a:rPr>
                        <a:t> yearly consumption (</a:t>
                      </a:r>
                      <a:r>
                        <a:rPr lang="en-US" sz="1200" b="1" u="none" strike="noStrike" err="1">
                          <a:solidFill>
                            <a:srgbClr val="00B050"/>
                          </a:solidFill>
                          <a:effectLst/>
                        </a:rPr>
                        <a:t>TWh</a:t>
                      </a:r>
                      <a:r>
                        <a:rPr lang="en-US" sz="1200" b="1" u="none" strike="noStrike">
                          <a:solidFill>
                            <a:srgbClr val="00B050"/>
                          </a:solidFill>
                          <a:effectLst/>
                        </a:rPr>
                        <a:t>)</a:t>
                      </a:r>
                      <a:endParaRPr lang="en-US"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1.07</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1.2</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1.33</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1.77</a:t>
                      </a:r>
                      <a:endParaRPr lang="en-CH" sz="1200" b="1" i="0" u="none" strike="noStrike">
                        <a:solidFill>
                          <a:srgbClr val="00B05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710733630"/>
                  </a:ext>
                </a:extLst>
              </a:tr>
              <a:tr h="188722">
                <a:tc>
                  <a:txBody>
                    <a:bodyPr/>
                    <a:lstStyle/>
                    <a:p>
                      <a:pPr algn="l" fontAlgn="b"/>
                      <a:r>
                        <a:rPr lang="en-US" sz="1100" u="none" strike="noStrike">
                          <a:effectLst/>
                        </a:rPr>
                        <a:t>Yearly consumption CERN &amp; SPS (</a:t>
                      </a:r>
                      <a:r>
                        <a:rPr lang="en-US" sz="1100" u="none" strike="noStrike" err="1">
                          <a:effectLst/>
                        </a:rPr>
                        <a:t>TWh</a:t>
                      </a:r>
                      <a:r>
                        <a:rPr lang="en-US" sz="1100" u="none" strike="noStrike">
                          <a:effectLst/>
                        </a:rPr>
                        <a:t>)</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0.70</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0.70</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0.70</a:t>
                      </a:r>
                      <a:endParaRPr lang="en-CH" sz="1100" b="0" i="0" u="none" strike="noStrike">
                        <a:solidFill>
                          <a:srgbClr val="000000"/>
                        </a:solidFill>
                        <a:effectLst/>
                        <a:latin typeface="Calibri" panose="020F0502020204030204" pitchFamily="34" charset="0"/>
                      </a:endParaRPr>
                    </a:p>
                  </a:txBody>
                  <a:tcPr marL="4763" marR="4763" marT="4763" marB="0" anchor="b"/>
                </a:tc>
                <a:tc>
                  <a:txBody>
                    <a:bodyPr/>
                    <a:lstStyle/>
                    <a:p>
                      <a:pPr algn="ctr" fontAlgn="b"/>
                      <a:r>
                        <a:rPr lang="en-CH" sz="1100" u="none" strike="noStrike">
                          <a:effectLst/>
                        </a:rPr>
                        <a:t>0.70</a:t>
                      </a:r>
                      <a:endParaRPr lang="en-CH"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2731735022"/>
                  </a:ext>
                </a:extLst>
              </a:tr>
              <a:tr h="370523">
                <a:tc>
                  <a:txBody>
                    <a:bodyPr/>
                    <a:lstStyle/>
                    <a:p>
                      <a:pPr algn="l" fontAlgn="b"/>
                      <a:r>
                        <a:rPr lang="en-US" sz="1200" b="1" u="none" strike="noStrike">
                          <a:solidFill>
                            <a:srgbClr val="00B050"/>
                          </a:solidFill>
                          <a:effectLst/>
                        </a:rPr>
                        <a:t>Total yearly </a:t>
                      </a:r>
                      <a:r>
                        <a:rPr lang="en-US" sz="1200" b="1" u="none" strike="noStrike" err="1">
                          <a:solidFill>
                            <a:srgbClr val="00B050"/>
                          </a:solidFill>
                          <a:effectLst/>
                        </a:rPr>
                        <a:t>consumpt</a:t>
                      </a:r>
                      <a:r>
                        <a:rPr lang="en-US" sz="1200" b="1" u="none" strike="noStrike">
                          <a:solidFill>
                            <a:srgbClr val="00B050"/>
                          </a:solidFill>
                          <a:effectLst/>
                        </a:rPr>
                        <a:t>. CERN &amp; SPS &amp;  FCC-</a:t>
                      </a:r>
                      <a:r>
                        <a:rPr lang="en-US" sz="1200" b="1" u="none" strike="noStrike" err="1">
                          <a:solidFill>
                            <a:srgbClr val="00B050"/>
                          </a:solidFill>
                          <a:effectLst/>
                        </a:rPr>
                        <a:t>ee</a:t>
                      </a:r>
                      <a:r>
                        <a:rPr lang="en-US" sz="1200" b="1" u="none" strike="noStrike">
                          <a:solidFill>
                            <a:srgbClr val="00B050"/>
                          </a:solidFill>
                          <a:effectLst/>
                        </a:rPr>
                        <a:t> (</a:t>
                      </a:r>
                      <a:r>
                        <a:rPr lang="en-US" sz="1200" b="1" u="none" strike="noStrike" err="1">
                          <a:solidFill>
                            <a:srgbClr val="00B050"/>
                          </a:solidFill>
                          <a:effectLst/>
                        </a:rPr>
                        <a:t>TWh</a:t>
                      </a:r>
                      <a:r>
                        <a:rPr lang="en-US" sz="1200" b="1" u="none" strike="noStrike">
                          <a:solidFill>
                            <a:srgbClr val="00B050"/>
                          </a:solidFill>
                          <a:effectLst/>
                        </a:rPr>
                        <a:t>)</a:t>
                      </a:r>
                      <a:endParaRPr lang="en-US"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1.77</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1.90</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2.03</a:t>
                      </a:r>
                      <a:endParaRPr lang="en-CH" sz="1200" b="1" i="0" u="none" strike="noStrike">
                        <a:solidFill>
                          <a:srgbClr val="00B050"/>
                        </a:solidFill>
                        <a:effectLst/>
                        <a:latin typeface="Calibri" panose="020F0502020204030204" pitchFamily="34" charset="0"/>
                      </a:endParaRPr>
                    </a:p>
                  </a:txBody>
                  <a:tcPr marL="4763" marR="4763" marT="4763" marB="0" anchor="b"/>
                </a:tc>
                <a:tc>
                  <a:txBody>
                    <a:bodyPr/>
                    <a:lstStyle/>
                    <a:p>
                      <a:pPr algn="ctr" fontAlgn="b"/>
                      <a:r>
                        <a:rPr lang="en-CH" sz="1200" b="1" u="none" strike="noStrike">
                          <a:solidFill>
                            <a:srgbClr val="00B050"/>
                          </a:solidFill>
                          <a:effectLst/>
                        </a:rPr>
                        <a:t>2.47</a:t>
                      </a:r>
                      <a:endParaRPr lang="en-CH" sz="1200" b="1" i="0" u="none" strike="noStrike">
                        <a:solidFill>
                          <a:srgbClr val="00B05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4179416125"/>
                  </a:ext>
                </a:extLst>
              </a:tr>
            </a:tbl>
          </a:graphicData>
        </a:graphic>
      </p:graphicFrame>
    </p:spTree>
    <p:extLst>
      <p:ext uri="{BB962C8B-B14F-4D97-AF65-F5344CB8AC3E}">
        <p14:creationId xmlns:p14="http://schemas.microsoft.com/office/powerpoint/2010/main" val="2195853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sz="2400"/>
              <a:t>Cooling water supply concept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2" name="TextBox 1">
            <a:extLst>
              <a:ext uri="{FF2B5EF4-FFF2-40B4-BE49-F238E27FC236}">
                <a16:creationId xmlns:a16="http://schemas.microsoft.com/office/drawing/2014/main" id="{359F63A6-D00E-56F7-CD00-7237265DA229}"/>
              </a:ext>
            </a:extLst>
          </p:cNvPr>
          <p:cNvSpPr txBox="1"/>
          <p:nvPr/>
        </p:nvSpPr>
        <p:spPr>
          <a:xfrm>
            <a:off x="1830" y="3730094"/>
            <a:ext cx="8739003" cy="1361911"/>
          </a:xfrm>
          <a:prstGeom prst="rect">
            <a:avLst/>
          </a:prstGeom>
          <a:noFill/>
        </p:spPr>
        <p:txBody>
          <a:bodyPr wrap="square" rtlCol="0">
            <a:spAutoFit/>
          </a:bodyPr>
          <a:lstStyle/>
          <a:p>
            <a:pPr marL="285743" indent="-285743" defTabSz="914378">
              <a:spcAft>
                <a:spcPts val="900"/>
              </a:spcAft>
              <a:buFont typeface="Arial" panose="020B0604020202020204" pitchFamily="34" charset="0"/>
              <a:buChar char="•"/>
              <a:defRPr/>
            </a:pPr>
            <a:r>
              <a:rPr lang="en-US" sz="1500" b="1">
                <a:solidFill>
                  <a:srgbClr val="0C377B"/>
                </a:solidFill>
                <a:latin typeface="Arial"/>
              </a:rPr>
              <a:t>Potential sources of cooling water Geneva lake (PA), Rhone (PJ) and </a:t>
            </a:r>
            <a:r>
              <a:rPr lang="en-US" sz="1500" b="1" err="1">
                <a:solidFill>
                  <a:srgbClr val="0C377B"/>
                </a:solidFill>
                <a:latin typeface="Arial"/>
              </a:rPr>
              <a:t>Arve</a:t>
            </a:r>
            <a:r>
              <a:rPr lang="en-US" sz="1500" b="1">
                <a:solidFill>
                  <a:srgbClr val="0C377B"/>
                </a:solidFill>
                <a:latin typeface="Arial"/>
              </a:rPr>
              <a:t> (PD).</a:t>
            </a:r>
          </a:p>
          <a:p>
            <a:pPr marL="285743" indent="-285743" defTabSz="914378">
              <a:spcAft>
                <a:spcPts val="900"/>
              </a:spcAft>
              <a:buFont typeface="Arial" panose="020B0604020202020204" pitchFamily="34" charset="0"/>
              <a:buChar char="•"/>
              <a:defRPr/>
            </a:pPr>
            <a:r>
              <a:rPr lang="en-US" sz="1500" b="1">
                <a:solidFill>
                  <a:srgbClr val="0C377B"/>
                </a:solidFill>
                <a:latin typeface="Arial"/>
              </a:rPr>
              <a:t>Existing line with lake water provided by SIG to CERN LHC P8 (</a:t>
            </a:r>
            <a:r>
              <a:rPr lang="en-US" sz="1500" b="1" err="1">
                <a:solidFill>
                  <a:srgbClr val="0C377B"/>
                </a:solidFill>
                <a:latin typeface="Arial"/>
              </a:rPr>
              <a:t>LHCb</a:t>
            </a:r>
            <a:r>
              <a:rPr lang="en-US" sz="1500" b="1">
                <a:solidFill>
                  <a:srgbClr val="0C377B"/>
                </a:solidFill>
                <a:latin typeface="Arial"/>
              </a:rPr>
              <a:t>) sufficient for FCC-</a:t>
            </a:r>
            <a:r>
              <a:rPr lang="en-US" sz="1500" b="1" err="1">
                <a:solidFill>
                  <a:srgbClr val="0C377B"/>
                </a:solidFill>
                <a:latin typeface="Arial"/>
              </a:rPr>
              <a:t>ee</a:t>
            </a:r>
            <a:r>
              <a:rPr lang="en-US" sz="1500" b="1">
                <a:solidFill>
                  <a:srgbClr val="0C377B"/>
                </a:solidFill>
                <a:latin typeface="Arial"/>
              </a:rPr>
              <a:t>.</a:t>
            </a:r>
          </a:p>
          <a:p>
            <a:pPr marL="285743" indent="-285743" defTabSz="914378">
              <a:spcAft>
                <a:spcPts val="900"/>
              </a:spcAft>
              <a:buFont typeface="Arial" panose="020B0604020202020204" pitchFamily="34" charset="0"/>
              <a:buChar char="•"/>
              <a:defRPr/>
            </a:pPr>
            <a:r>
              <a:rPr lang="en-US" sz="1500" b="1">
                <a:solidFill>
                  <a:srgbClr val="0C377B"/>
                </a:solidFill>
                <a:latin typeface="Arial"/>
              </a:rPr>
              <a:t>Pipework in the tunnel will connect the remaining points to points PA, PD and PJ.</a:t>
            </a:r>
          </a:p>
          <a:p>
            <a:pPr marL="285743" indent="-285743" defTabSz="914378">
              <a:spcAft>
                <a:spcPts val="900"/>
              </a:spcAft>
              <a:buFont typeface="Arial" panose="020B0604020202020204" pitchFamily="34" charset="0"/>
              <a:buChar char="•"/>
              <a:defRPr/>
            </a:pPr>
            <a:r>
              <a:rPr lang="en-US" sz="1500" b="1">
                <a:solidFill>
                  <a:srgbClr val="0C377B"/>
                </a:solidFill>
                <a:latin typeface="Arial"/>
              </a:rPr>
              <a:t>Main cooling towers placed at experiment points (PA, PD, PG, PJ), and RF sites (PL, PH).</a:t>
            </a:r>
            <a:endParaRPr lang="en-GB" sz="1800">
              <a:solidFill>
                <a:prstClr val="black"/>
              </a:solidFill>
              <a:latin typeface="Arial"/>
            </a:endParaRPr>
          </a:p>
        </p:txBody>
      </p:sp>
      <p:pic>
        <p:nvPicPr>
          <p:cNvPr id="6" name="Picture 5">
            <a:extLst>
              <a:ext uri="{FF2B5EF4-FFF2-40B4-BE49-F238E27FC236}">
                <a16:creationId xmlns:a16="http://schemas.microsoft.com/office/drawing/2014/main" id="{91035A29-235F-EE37-4DB7-3D44A6B116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8527" y="667779"/>
            <a:ext cx="3367386" cy="3005566"/>
          </a:xfrm>
          <a:prstGeom prst="rect">
            <a:avLst/>
          </a:prstGeom>
        </p:spPr>
      </p:pic>
      <p:pic>
        <p:nvPicPr>
          <p:cNvPr id="1026" name="Picture 1">
            <a:extLst>
              <a:ext uri="{FF2B5EF4-FFF2-40B4-BE49-F238E27FC236}">
                <a16:creationId xmlns:a16="http://schemas.microsoft.com/office/drawing/2014/main" id="{05F31CBE-7699-1F69-9468-2E7DB52FE57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14725" y="634773"/>
            <a:ext cx="3850603" cy="3038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21091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sz="2400"/>
              <a:t>FCC-</a:t>
            </a:r>
            <a:r>
              <a:rPr lang="en-US" sz="2400" err="1"/>
              <a:t>ee</a:t>
            </a:r>
            <a:r>
              <a:rPr lang="en-US" sz="2400"/>
              <a:t> injector layout &amp; implementation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2" name="Picture 1">
            <a:extLst>
              <a:ext uri="{FF2B5EF4-FFF2-40B4-BE49-F238E27FC236}">
                <a16:creationId xmlns:a16="http://schemas.microsoft.com/office/drawing/2014/main" id="{20E63416-1AE4-700E-BC5F-29DFD6F32E8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0" t="3566" r="-90" b="-731"/>
          <a:stretch/>
        </p:blipFill>
        <p:spPr>
          <a:xfrm>
            <a:off x="316367" y="600995"/>
            <a:ext cx="8139608" cy="1958217"/>
          </a:xfrm>
          <a:prstGeom prst="rect">
            <a:avLst/>
          </a:prstGeom>
        </p:spPr>
      </p:pic>
      <p:sp>
        <p:nvSpPr>
          <p:cNvPr id="3" name="TextBox 2">
            <a:extLst>
              <a:ext uri="{FF2B5EF4-FFF2-40B4-BE49-F238E27FC236}">
                <a16:creationId xmlns:a16="http://schemas.microsoft.com/office/drawing/2014/main" id="{A2FFB867-32DF-A86A-9FEE-41789EFA4D67}"/>
              </a:ext>
            </a:extLst>
          </p:cNvPr>
          <p:cNvSpPr txBox="1"/>
          <p:nvPr/>
        </p:nvSpPr>
        <p:spPr>
          <a:xfrm>
            <a:off x="6313337" y="805299"/>
            <a:ext cx="2727029" cy="230832"/>
          </a:xfrm>
          <a:prstGeom prst="rect">
            <a:avLst/>
          </a:prstGeom>
          <a:solidFill>
            <a:schemeClr val="accent5">
              <a:lumMod val="20000"/>
              <a:lumOff val="80000"/>
            </a:schemeClr>
          </a:solidFill>
        </p:spPr>
        <p:txBody>
          <a:bodyPr wrap="none" rtlCol="0">
            <a:spAutoFit/>
          </a:bodyPr>
          <a:lstStyle/>
          <a:p>
            <a:r>
              <a:rPr lang="en-US" sz="900">
                <a:solidFill>
                  <a:prstClr val="black"/>
                </a:solidFill>
                <a:latin typeface="Calibri" panose="020F0502020204030204" pitchFamily="34" charset="0"/>
                <a:cs typeface="Calibri" panose="020F0502020204030204" pitchFamily="34" charset="0"/>
              </a:rPr>
              <a:t>P. Craievich, I. Chaikovska, A. Grudiev,  C. Milardi, et al</a:t>
            </a:r>
            <a:endParaRPr lang="en-GB" sz="900"/>
          </a:p>
        </p:txBody>
      </p:sp>
      <p:pic>
        <p:nvPicPr>
          <p:cNvPr id="4" name="Picture 3">
            <a:extLst>
              <a:ext uri="{FF2B5EF4-FFF2-40B4-BE49-F238E27FC236}">
                <a16:creationId xmlns:a16="http://schemas.microsoft.com/office/drawing/2014/main" id="{2C878C1B-5284-EBF7-B134-CC8C4392DA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92266" y="2967599"/>
            <a:ext cx="2439668" cy="2155917"/>
          </a:xfrm>
          <a:prstGeom prst="rect">
            <a:avLst/>
          </a:prstGeom>
        </p:spPr>
      </p:pic>
      <p:pic>
        <p:nvPicPr>
          <p:cNvPr id="6" name="Picture 5" descr="Diagram&#10;&#10;Description automatically generated">
            <a:extLst>
              <a:ext uri="{FF2B5EF4-FFF2-40B4-BE49-F238E27FC236}">
                <a16:creationId xmlns:a16="http://schemas.microsoft.com/office/drawing/2014/main" id="{B92897A7-4CE3-2BFF-B274-E4F1AAD68B1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90482" y="3139554"/>
            <a:ext cx="3353651" cy="1745062"/>
          </a:xfrm>
          <a:prstGeom prst="rect">
            <a:avLst/>
          </a:prstGeom>
        </p:spPr>
      </p:pic>
      <p:sp>
        <p:nvSpPr>
          <p:cNvPr id="17" name="TextBox 16">
            <a:extLst>
              <a:ext uri="{FF2B5EF4-FFF2-40B4-BE49-F238E27FC236}">
                <a16:creationId xmlns:a16="http://schemas.microsoft.com/office/drawing/2014/main" id="{7CA70C3B-A1D9-8840-2CFC-31850982FE75}"/>
              </a:ext>
            </a:extLst>
          </p:cNvPr>
          <p:cNvSpPr txBox="1"/>
          <p:nvPr/>
        </p:nvSpPr>
        <p:spPr>
          <a:xfrm>
            <a:off x="4611988" y="4671132"/>
            <a:ext cx="2917733" cy="323165"/>
          </a:xfrm>
          <a:prstGeom prst="rect">
            <a:avLst/>
          </a:prstGeom>
          <a:noFill/>
        </p:spPr>
        <p:txBody>
          <a:bodyPr wrap="square">
            <a:spAutoFit/>
          </a:bodyPr>
          <a:lstStyle/>
          <a:p>
            <a:r>
              <a:rPr lang="en-US" sz="1013"/>
              <a:t>HTS NI target solenoid</a:t>
            </a:r>
            <a:r>
              <a:rPr lang="en-US" sz="1500"/>
              <a:t> </a:t>
            </a:r>
            <a:endParaRPr lang="en-GB" sz="1500"/>
          </a:p>
        </p:txBody>
      </p:sp>
      <p:sp>
        <p:nvSpPr>
          <p:cNvPr id="18" name="TextBox 17">
            <a:extLst>
              <a:ext uri="{FF2B5EF4-FFF2-40B4-BE49-F238E27FC236}">
                <a16:creationId xmlns:a16="http://schemas.microsoft.com/office/drawing/2014/main" id="{F1FB9274-9D3C-9BD4-2940-F9882724C781}"/>
              </a:ext>
            </a:extLst>
          </p:cNvPr>
          <p:cNvSpPr txBox="1"/>
          <p:nvPr/>
        </p:nvSpPr>
        <p:spPr>
          <a:xfrm>
            <a:off x="4460567" y="4911764"/>
            <a:ext cx="2195216" cy="230832"/>
          </a:xfrm>
          <a:prstGeom prst="rect">
            <a:avLst/>
          </a:prstGeom>
          <a:solidFill>
            <a:schemeClr val="accent5">
              <a:lumMod val="20000"/>
              <a:lumOff val="80000"/>
            </a:schemeClr>
          </a:solidFill>
        </p:spPr>
        <p:txBody>
          <a:bodyPr wrap="none" rtlCol="0">
            <a:spAutoFit/>
          </a:bodyPr>
          <a:lstStyle/>
          <a:p>
            <a:r>
              <a:rPr lang="en-CH" sz="900" kern="1000" spc="23">
                <a:cs typeface="Franklin Gothic Book"/>
              </a:rPr>
              <a:t>J. Kosse, T. Michlmayr, H. Rodrigues</a:t>
            </a:r>
          </a:p>
        </p:txBody>
      </p:sp>
      <p:sp>
        <p:nvSpPr>
          <p:cNvPr id="19" name="TextBox 18">
            <a:extLst>
              <a:ext uri="{FF2B5EF4-FFF2-40B4-BE49-F238E27FC236}">
                <a16:creationId xmlns:a16="http://schemas.microsoft.com/office/drawing/2014/main" id="{D239B02E-1EB8-BB03-9DDB-EE28D47CAE1D}"/>
              </a:ext>
            </a:extLst>
          </p:cNvPr>
          <p:cNvSpPr txBox="1"/>
          <p:nvPr/>
        </p:nvSpPr>
        <p:spPr>
          <a:xfrm>
            <a:off x="4410634" y="2589727"/>
            <a:ext cx="4573166" cy="404085"/>
          </a:xfrm>
          <a:prstGeom prst="rect">
            <a:avLst/>
          </a:prstGeom>
          <a:noFill/>
        </p:spPr>
        <p:txBody>
          <a:bodyPr wrap="square">
            <a:spAutoFit/>
          </a:bodyPr>
          <a:lstStyle/>
          <a:p>
            <a:r>
              <a:rPr lang="en-GB" sz="1013" b="1"/>
              <a:t>“Positron production experiment” at PSI’s </a:t>
            </a:r>
            <a:r>
              <a:rPr lang="en-GB" sz="1013" b="1" err="1"/>
              <a:t>SwissFEL</a:t>
            </a:r>
            <a:r>
              <a:rPr lang="en-GB" sz="1013" b="1"/>
              <a:t>,  </a:t>
            </a:r>
          </a:p>
          <a:p>
            <a:r>
              <a:rPr lang="en-GB" sz="1013" b="1"/>
              <a:t>beam tests from 2025/26</a:t>
            </a:r>
          </a:p>
        </p:txBody>
      </p:sp>
      <p:pic>
        <p:nvPicPr>
          <p:cNvPr id="20" name="Picture 19">
            <a:extLst>
              <a:ext uri="{FF2B5EF4-FFF2-40B4-BE49-F238E27FC236}">
                <a16:creationId xmlns:a16="http://schemas.microsoft.com/office/drawing/2014/main" id="{348438CD-D87E-10C1-8FB9-C13DDAE818C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596" y="2428387"/>
            <a:ext cx="3794282" cy="2719571"/>
          </a:xfrm>
          <a:prstGeom prst="rect">
            <a:avLst/>
          </a:prstGeom>
        </p:spPr>
      </p:pic>
      <p:sp>
        <p:nvSpPr>
          <p:cNvPr id="21" name="TextBox 20">
            <a:extLst>
              <a:ext uri="{FF2B5EF4-FFF2-40B4-BE49-F238E27FC236}">
                <a16:creationId xmlns:a16="http://schemas.microsoft.com/office/drawing/2014/main" id="{C8C99AC9-2C45-7F73-5F94-537F0C9EBA42}"/>
              </a:ext>
            </a:extLst>
          </p:cNvPr>
          <p:cNvSpPr txBox="1"/>
          <p:nvPr/>
        </p:nvSpPr>
        <p:spPr>
          <a:xfrm>
            <a:off x="103873" y="2286774"/>
            <a:ext cx="2645276" cy="248209"/>
          </a:xfrm>
          <a:prstGeom prst="rect">
            <a:avLst/>
          </a:prstGeom>
          <a:noFill/>
        </p:spPr>
        <p:txBody>
          <a:bodyPr wrap="none" rtlCol="0">
            <a:spAutoFit/>
          </a:bodyPr>
          <a:lstStyle/>
          <a:p>
            <a:r>
              <a:rPr lang="en-US" sz="1013" b="1"/>
              <a:t>implementation study on </a:t>
            </a:r>
            <a:r>
              <a:rPr lang="en-US" sz="1013" b="1" err="1"/>
              <a:t>Prevessin</a:t>
            </a:r>
            <a:r>
              <a:rPr lang="en-US" sz="1013" b="1"/>
              <a:t> site</a:t>
            </a:r>
            <a:endParaRPr lang="en-GB" sz="1013" b="1"/>
          </a:p>
        </p:txBody>
      </p:sp>
      <p:sp>
        <p:nvSpPr>
          <p:cNvPr id="22" name="TextBox 21">
            <a:extLst>
              <a:ext uri="{FF2B5EF4-FFF2-40B4-BE49-F238E27FC236}">
                <a16:creationId xmlns:a16="http://schemas.microsoft.com/office/drawing/2014/main" id="{58AF40CF-31FC-D3AA-78D6-51D034C0E0D2}"/>
              </a:ext>
            </a:extLst>
          </p:cNvPr>
          <p:cNvSpPr txBox="1"/>
          <p:nvPr/>
        </p:nvSpPr>
        <p:spPr>
          <a:xfrm>
            <a:off x="2961731" y="4502579"/>
            <a:ext cx="806631" cy="230832"/>
          </a:xfrm>
          <a:prstGeom prst="rect">
            <a:avLst/>
          </a:prstGeom>
          <a:solidFill>
            <a:schemeClr val="accent5">
              <a:lumMod val="20000"/>
              <a:lumOff val="80000"/>
            </a:schemeClr>
          </a:solidFill>
        </p:spPr>
        <p:txBody>
          <a:bodyPr wrap="none" rtlCol="0">
            <a:spAutoFit/>
          </a:bodyPr>
          <a:lstStyle/>
          <a:p>
            <a:r>
              <a:rPr lang="en-US" sz="900">
                <a:solidFill>
                  <a:prstClr val="black"/>
                </a:solidFill>
                <a:latin typeface="Calibri" panose="020F0502020204030204" pitchFamily="34" charset="0"/>
                <a:cs typeface="Calibri" panose="020F0502020204030204" pitchFamily="34" charset="0"/>
              </a:rPr>
              <a:t>W. Bartmann</a:t>
            </a:r>
            <a:endParaRPr lang="en-GB" sz="900"/>
          </a:p>
        </p:txBody>
      </p:sp>
      <p:sp>
        <p:nvSpPr>
          <p:cNvPr id="23" name="TextBox 22">
            <a:extLst>
              <a:ext uri="{FF2B5EF4-FFF2-40B4-BE49-F238E27FC236}">
                <a16:creationId xmlns:a16="http://schemas.microsoft.com/office/drawing/2014/main" id="{43D1689B-2F30-9950-CCF4-03965A340B48}"/>
              </a:ext>
            </a:extLst>
          </p:cNvPr>
          <p:cNvSpPr txBox="1"/>
          <p:nvPr/>
        </p:nvSpPr>
        <p:spPr>
          <a:xfrm>
            <a:off x="2335216" y="2902807"/>
            <a:ext cx="884883" cy="184666"/>
          </a:xfrm>
          <a:prstGeom prst="rect">
            <a:avLst/>
          </a:prstGeom>
          <a:solidFill>
            <a:schemeClr val="bg1">
              <a:alpha val="70000"/>
            </a:schemeClr>
          </a:solidFill>
        </p:spPr>
        <p:txBody>
          <a:bodyPr wrap="none" lIns="27000" tIns="0" rIns="27000" bIns="0" rtlCol="0">
            <a:spAutoFit/>
          </a:bodyPr>
          <a:lstStyle/>
          <a:p>
            <a:r>
              <a:rPr lang="en-US" sz="1200" b="1">
                <a:solidFill>
                  <a:srgbClr val="00B050"/>
                </a:solidFill>
              </a:rPr>
              <a:t>6 GeV </a:t>
            </a:r>
            <a:r>
              <a:rPr lang="en-US" sz="1200" b="1" err="1">
                <a:solidFill>
                  <a:srgbClr val="00B050"/>
                </a:solidFill>
              </a:rPr>
              <a:t>linac</a:t>
            </a:r>
            <a:endParaRPr lang="en-GB" sz="1200" b="1">
              <a:solidFill>
                <a:srgbClr val="00B050"/>
              </a:solidFill>
            </a:endParaRPr>
          </a:p>
        </p:txBody>
      </p:sp>
      <p:sp>
        <p:nvSpPr>
          <p:cNvPr id="24" name="TextBox 23">
            <a:extLst>
              <a:ext uri="{FF2B5EF4-FFF2-40B4-BE49-F238E27FC236}">
                <a16:creationId xmlns:a16="http://schemas.microsoft.com/office/drawing/2014/main" id="{047DD7BA-BBD2-9EBE-A968-71CD8B8EFEA4}"/>
              </a:ext>
            </a:extLst>
          </p:cNvPr>
          <p:cNvSpPr txBox="1"/>
          <p:nvPr/>
        </p:nvSpPr>
        <p:spPr>
          <a:xfrm>
            <a:off x="1987067" y="3270974"/>
            <a:ext cx="969843" cy="184666"/>
          </a:xfrm>
          <a:prstGeom prst="rect">
            <a:avLst/>
          </a:prstGeom>
          <a:solidFill>
            <a:schemeClr val="bg1">
              <a:alpha val="70000"/>
            </a:schemeClr>
          </a:solidFill>
        </p:spPr>
        <p:txBody>
          <a:bodyPr wrap="none" lIns="27000" tIns="0" rIns="27000" bIns="0" rtlCol="0">
            <a:spAutoFit/>
          </a:bodyPr>
          <a:lstStyle/>
          <a:p>
            <a:r>
              <a:rPr lang="en-US" sz="1200" b="1">
                <a:solidFill>
                  <a:schemeClr val="accent5">
                    <a:lumMod val="75000"/>
                  </a:schemeClr>
                </a:solidFill>
              </a:rPr>
              <a:t>20 GeV </a:t>
            </a:r>
            <a:r>
              <a:rPr lang="en-US" sz="1200" b="1" err="1">
                <a:solidFill>
                  <a:schemeClr val="accent5">
                    <a:lumMod val="75000"/>
                  </a:schemeClr>
                </a:solidFill>
              </a:rPr>
              <a:t>linac</a:t>
            </a:r>
            <a:endParaRPr lang="en-GB" sz="1200" b="1">
              <a:solidFill>
                <a:schemeClr val="accent5">
                  <a:lumMod val="75000"/>
                </a:schemeClr>
              </a:solidFill>
            </a:endParaRPr>
          </a:p>
        </p:txBody>
      </p:sp>
    </p:spTree>
    <p:extLst>
      <p:ext uri="{BB962C8B-B14F-4D97-AF65-F5344CB8AC3E}">
        <p14:creationId xmlns:p14="http://schemas.microsoft.com/office/powerpoint/2010/main" val="1432240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r>
              <a:rPr lang="en-US" sz="2400"/>
              <a:t>Transfer lines and overall integration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2" name="Picture 1">
            <a:extLst>
              <a:ext uri="{FF2B5EF4-FFF2-40B4-BE49-F238E27FC236}">
                <a16:creationId xmlns:a16="http://schemas.microsoft.com/office/drawing/2014/main" id="{3D4EDDD4-F6EB-FBC9-2EA2-EAAD60FEA08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0801" y="634613"/>
            <a:ext cx="6387146" cy="4482392"/>
          </a:xfrm>
          <a:prstGeom prst="rect">
            <a:avLst/>
          </a:prstGeom>
        </p:spPr>
      </p:pic>
      <p:sp>
        <p:nvSpPr>
          <p:cNvPr id="3" name="Titel 1">
            <a:extLst>
              <a:ext uri="{FF2B5EF4-FFF2-40B4-BE49-F238E27FC236}">
                <a16:creationId xmlns:a16="http://schemas.microsoft.com/office/drawing/2014/main" id="{29AEB959-974F-3BE5-E855-4E006E13A951}"/>
              </a:ext>
            </a:extLst>
          </p:cNvPr>
          <p:cNvSpPr txBox="1">
            <a:spLocks/>
          </p:cNvSpPr>
          <p:nvPr/>
        </p:nvSpPr>
        <p:spPr>
          <a:xfrm>
            <a:off x="237542" y="754770"/>
            <a:ext cx="3409667" cy="36259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1800" b="1"/>
              <a:t>LINAC and Injection Tunnels</a:t>
            </a:r>
          </a:p>
        </p:txBody>
      </p:sp>
      <p:sp>
        <p:nvSpPr>
          <p:cNvPr id="4" name="TextBox 3">
            <a:extLst>
              <a:ext uri="{FF2B5EF4-FFF2-40B4-BE49-F238E27FC236}">
                <a16:creationId xmlns:a16="http://schemas.microsoft.com/office/drawing/2014/main" id="{6E12BF93-256B-D28C-1C2E-05D5BAE77A06}"/>
              </a:ext>
            </a:extLst>
          </p:cNvPr>
          <p:cNvSpPr txBox="1"/>
          <p:nvPr/>
        </p:nvSpPr>
        <p:spPr>
          <a:xfrm>
            <a:off x="62975" y="1160443"/>
            <a:ext cx="2885966" cy="646331"/>
          </a:xfrm>
          <a:prstGeom prst="rect">
            <a:avLst/>
          </a:prstGeom>
          <a:noFill/>
        </p:spPr>
        <p:txBody>
          <a:bodyPr wrap="square" rtlCol="0">
            <a:spAutoFit/>
          </a:bodyPr>
          <a:lstStyle/>
          <a:p>
            <a:pPr marL="128588" indent="-128588">
              <a:buFont typeface="Arial" panose="020B0604020202020204" pitchFamily="34" charset="0"/>
              <a:buChar char="•"/>
            </a:pPr>
            <a:r>
              <a:rPr lang="en-US" sz="1200" b="1"/>
              <a:t>Designed to enable injection either from SPS as pre-booster or from a new HE </a:t>
            </a:r>
            <a:r>
              <a:rPr lang="en-US" sz="1200" b="1" err="1"/>
              <a:t>Linac</a:t>
            </a:r>
            <a:r>
              <a:rPr lang="en-US" sz="1200" b="1"/>
              <a:t> sited at </a:t>
            </a:r>
            <a:r>
              <a:rPr lang="en-US" sz="1200" b="1" err="1"/>
              <a:t>Prevessin</a:t>
            </a:r>
            <a:endParaRPr lang="en-GB" sz="1200" b="1"/>
          </a:p>
        </p:txBody>
      </p:sp>
      <p:sp>
        <p:nvSpPr>
          <p:cNvPr id="6" name="TextBox 5">
            <a:extLst>
              <a:ext uri="{FF2B5EF4-FFF2-40B4-BE49-F238E27FC236}">
                <a16:creationId xmlns:a16="http://schemas.microsoft.com/office/drawing/2014/main" id="{B15567C2-8A39-9477-D20C-6C8C25895EE6}"/>
              </a:ext>
            </a:extLst>
          </p:cNvPr>
          <p:cNvSpPr txBox="1"/>
          <p:nvPr/>
        </p:nvSpPr>
        <p:spPr>
          <a:xfrm>
            <a:off x="62975" y="2204082"/>
            <a:ext cx="2683454" cy="461665"/>
          </a:xfrm>
          <a:prstGeom prst="rect">
            <a:avLst/>
          </a:prstGeom>
          <a:noFill/>
        </p:spPr>
        <p:txBody>
          <a:bodyPr wrap="square" rtlCol="0">
            <a:spAutoFit/>
          </a:bodyPr>
          <a:lstStyle/>
          <a:p>
            <a:pPr marL="128588" indent="-128588">
              <a:buFont typeface="Arial" panose="020B0604020202020204" pitchFamily="34" charset="0"/>
              <a:buChar char="•"/>
            </a:pPr>
            <a:r>
              <a:rPr lang="en-US" sz="1200" b="1"/>
              <a:t>Single tunnel with spur to enable anti-clockwise injection</a:t>
            </a:r>
            <a:endParaRPr lang="en-GB" sz="1200" b="1"/>
          </a:p>
        </p:txBody>
      </p:sp>
      <p:sp>
        <p:nvSpPr>
          <p:cNvPr id="16" name="TextBox 15">
            <a:extLst>
              <a:ext uri="{FF2B5EF4-FFF2-40B4-BE49-F238E27FC236}">
                <a16:creationId xmlns:a16="http://schemas.microsoft.com/office/drawing/2014/main" id="{596BF6D0-2648-FC5A-F4C1-696A51ECC1F5}"/>
              </a:ext>
            </a:extLst>
          </p:cNvPr>
          <p:cNvSpPr txBox="1"/>
          <p:nvPr/>
        </p:nvSpPr>
        <p:spPr>
          <a:xfrm>
            <a:off x="62975" y="2732741"/>
            <a:ext cx="3093180" cy="1384995"/>
          </a:xfrm>
          <a:prstGeom prst="rect">
            <a:avLst/>
          </a:prstGeom>
          <a:noFill/>
        </p:spPr>
        <p:txBody>
          <a:bodyPr wrap="square" rtlCol="0">
            <a:spAutoFit/>
          </a:bodyPr>
          <a:lstStyle/>
          <a:p>
            <a:pPr algn="l"/>
            <a:endParaRPr lang="en-US" sz="1200" b="1"/>
          </a:p>
          <a:p>
            <a:pPr marL="128588" indent="-128588">
              <a:buFont typeface="Arial" panose="020B0604020202020204" pitchFamily="34" charset="0"/>
              <a:buChar char="•"/>
            </a:pPr>
            <a:endParaRPr lang="en-US" sz="1200" b="1"/>
          </a:p>
          <a:p>
            <a:pPr marL="128588" indent="-128588">
              <a:buFont typeface="Arial" panose="020B0604020202020204" pitchFamily="34" charset="0"/>
              <a:buChar char="•"/>
            </a:pPr>
            <a:r>
              <a:rPr lang="en-US" sz="1200" b="1"/>
              <a:t>Design allows re-use for FCC-</a:t>
            </a:r>
            <a:r>
              <a:rPr lang="en-US" sz="1200" b="1" err="1"/>
              <a:t>hh</a:t>
            </a:r>
            <a:r>
              <a:rPr lang="en-US" sz="1200" b="1"/>
              <a:t> if injector in the SPS tunnel (SC-SPS option)</a:t>
            </a:r>
          </a:p>
          <a:p>
            <a:pPr marL="471488" lvl="1" indent="-128588">
              <a:buFont typeface="Arial" panose="020B0604020202020204" pitchFamily="34" charset="0"/>
              <a:buChar char="•"/>
            </a:pPr>
            <a:r>
              <a:rPr lang="en-US" sz="1200" b="1"/>
              <a:t>SPS Point 4 to FCC (clockwise)</a:t>
            </a:r>
          </a:p>
          <a:p>
            <a:pPr marL="471488" lvl="1" indent="-128588">
              <a:buFont typeface="Arial" panose="020B0604020202020204" pitchFamily="34" charset="0"/>
              <a:buChar char="•"/>
            </a:pPr>
            <a:r>
              <a:rPr lang="en-US" sz="1200" b="1"/>
              <a:t>SPS Point 6 to FCC (counter-</a:t>
            </a:r>
            <a:r>
              <a:rPr lang="en-US" sz="1200" b="1" err="1"/>
              <a:t>c.w.</a:t>
            </a:r>
            <a:r>
              <a:rPr lang="en-US" sz="1200" b="1"/>
              <a:t>)</a:t>
            </a:r>
            <a:endParaRPr lang="en-GB" sz="1200" b="1"/>
          </a:p>
        </p:txBody>
      </p:sp>
    </p:spTree>
    <p:extLst>
      <p:ext uri="{BB962C8B-B14F-4D97-AF65-F5344CB8AC3E}">
        <p14:creationId xmlns:p14="http://schemas.microsoft.com/office/powerpoint/2010/main" val="255058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947" y="403378"/>
            <a:ext cx="9150823" cy="4740122"/>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392056" y="3038940"/>
            <a:ext cx="1080000" cy="108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r>
              <a:rPr lang="en-US" sz="4500">
                <a:solidFill>
                  <a:prstClr val="white"/>
                </a:solidFill>
                <a:latin typeface="Arial"/>
              </a:rPr>
              <a:t>32</a:t>
            </a:r>
            <a:endParaRPr lang="en-US">
              <a:solidFill>
                <a:prstClr val="white"/>
              </a:solidFill>
              <a:latin typeface="Arial"/>
            </a:endParaRPr>
          </a:p>
          <a:p>
            <a:pPr algn="ctr" defTabSz="685800">
              <a:defRPr/>
            </a:pPr>
            <a:r>
              <a:rPr lang="en-US">
                <a:solidFill>
                  <a:prstClr val="white"/>
                </a:solidFill>
                <a:latin typeface="Arial"/>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3768260" y="3038940"/>
            <a:ext cx="1080000" cy="108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r>
              <a:rPr lang="en-US" sz="4500">
                <a:solidFill>
                  <a:prstClr val="white"/>
                </a:solidFill>
                <a:latin typeface="Arial"/>
              </a:rPr>
              <a:t>34</a:t>
            </a:r>
            <a:endParaRPr lang="en-US">
              <a:solidFill>
                <a:prstClr val="white"/>
              </a:solidFill>
              <a:latin typeface="Arial"/>
            </a:endParaRPr>
          </a:p>
          <a:p>
            <a:pPr algn="ctr" defTabSz="685800">
              <a:defRPr/>
            </a:pPr>
            <a:r>
              <a:rPr lang="en-US">
                <a:solidFill>
                  <a:prstClr val="white"/>
                </a:solidFill>
                <a:latin typeface="Arial"/>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42686" y="3038940"/>
            <a:ext cx="1121983" cy="108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r>
              <a:rPr lang="en-US" sz="4500">
                <a:solidFill>
                  <a:prstClr val="white"/>
                </a:solidFill>
                <a:latin typeface="Arial"/>
              </a:rPr>
              <a:t>150</a:t>
            </a:r>
            <a:endParaRPr lang="en-US">
              <a:solidFill>
                <a:prstClr val="white"/>
              </a:solidFill>
              <a:latin typeface="Arial"/>
            </a:endParaRPr>
          </a:p>
          <a:p>
            <a:pPr algn="ctr" defTabSz="685800">
              <a:defRPr/>
            </a:pPr>
            <a:r>
              <a:rPr lang="en-US">
                <a:solidFill>
                  <a:prstClr val="white"/>
                </a:solidFill>
                <a:latin typeface="Arial"/>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5695651" y="3059590"/>
            <a:ext cx="1084940" cy="1081206"/>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r>
                <a:rPr lang="en-US" sz="3000">
                  <a:solidFill>
                    <a:srgbClr val="FFFFFF"/>
                  </a:solidFill>
                  <a:latin typeface="Arial"/>
                </a:rPr>
                <a:t>EC</a:t>
              </a:r>
              <a:r>
                <a:rPr lang="en-US" sz="4500">
                  <a:solidFill>
                    <a:srgbClr val="FFFFFF"/>
                  </a:solidFill>
                  <a:latin typeface="Arial"/>
                </a:rPr>
                <a:t>  </a:t>
              </a:r>
              <a:endParaRPr lang="en-US">
                <a:solidFill>
                  <a:srgbClr val="FFFFFF"/>
                </a:solidFill>
                <a:latin typeface="Arial"/>
              </a:endParaRPr>
            </a:p>
            <a:p>
              <a:pPr algn="ctr" defTabSz="685800">
                <a:defRPr/>
              </a:pPr>
              <a:r>
                <a:rPr lang="en-US">
                  <a:solidFill>
                    <a:srgbClr val="FFFFFF"/>
                  </a:solidFill>
                  <a:latin typeface="Arial"/>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8208278" y="4296835"/>
            <a:ext cx="108012" cy="92255"/>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a:solidFill>
                <a:prstClr val="white"/>
              </a:solidFill>
              <a:latin typeface="Arial"/>
            </a:endParaRPr>
          </a:p>
        </p:txBody>
      </p:sp>
      <p:sp>
        <p:nvSpPr>
          <p:cNvPr id="43" name="Oval 42">
            <a:extLst>
              <a:ext uri="{FF2B5EF4-FFF2-40B4-BE49-F238E27FC236}">
                <a16:creationId xmlns:a16="http://schemas.microsoft.com/office/drawing/2014/main" id="{6B7301E6-AB7D-2B0D-A31C-BC412E68D69E}"/>
              </a:ext>
            </a:extLst>
          </p:cNvPr>
          <p:cNvSpPr/>
          <p:nvPr/>
        </p:nvSpPr>
        <p:spPr>
          <a:xfrm>
            <a:off x="1986062" y="2120838"/>
            <a:ext cx="108012" cy="92255"/>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a:solidFill>
                <a:prstClr val="white"/>
              </a:solidFill>
              <a:latin typeface="Arial"/>
            </a:endParaRPr>
          </a:p>
        </p:txBody>
      </p:sp>
      <p:sp>
        <p:nvSpPr>
          <p:cNvPr id="44" name="Oval 43">
            <a:extLst>
              <a:ext uri="{FF2B5EF4-FFF2-40B4-BE49-F238E27FC236}">
                <a16:creationId xmlns:a16="http://schemas.microsoft.com/office/drawing/2014/main" id="{BFC60EEB-104B-BAC7-D86C-50CC410E2CC5}"/>
              </a:ext>
            </a:extLst>
          </p:cNvPr>
          <p:cNvSpPr/>
          <p:nvPr/>
        </p:nvSpPr>
        <p:spPr>
          <a:xfrm>
            <a:off x="2310098" y="2838673"/>
            <a:ext cx="108012" cy="92255"/>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a:solidFill>
                <a:prstClr val="white"/>
              </a:solidFill>
              <a:latin typeface="Arial"/>
            </a:endParaRPr>
          </a:p>
        </p:txBody>
      </p:sp>
      <p:sp>
        <p:nvSpPr>
          <p:cNvPr id="45" name="Oval 44">
            <a:extLst>
              <a:ext uri="{FF2B5EF4-FFF2-40B4-BE49-F238E27FC236}">
                <a16:creationId xmlns:a16="http://schemas.microsoft.com/office/drawing/2014/main" id="{DD02F381-BB8B-7D2D-3B62-E8D59979A536}"/>
              </a:ext>
            </a:extLst>
          </p:cNvPr>
          <p:cNvSpPr/>
          <p:nvPr/>
        </p:nvSpPr>
        <p:spPr>
          <a:xfrm>
            <a:off x="6375620" y="2542190"/>
            <a:ext cx="78827" cy="7882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a:solidFill>
                <a:srgbClr val="FFFFFF"/>
              </a:solidFill>
              <a:latin typeface="Arial"/>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7138143" y="3010375"/>
            <a:ext cx="78827" cy="7882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defRPr/>
            </a:pPr>
            <a:endParaRPr lang="en-GB">
              <a:solidFill>
                <a:srgbClr val="FFFFFF"/>
              </a:solidFill>
              <a:latin typeface="Arial"/>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16" name="Rectangle 15">
            <a:extLst>
              <a:ext uri="{FF2B5EF4-FFF2-40B4-BE49-F238E27FC236}">
                <a16:creationId xmlns:a16="http://schemas.microsoft.com/office/drawing/2014/main" id="{C0965F5C-4C44-D473-381F-DF96F4227C76}"/>
              </a:ext>
            </a:extLst>
          </p:cNvPr>
          <p:cNvSpPr/>
          <p:nvPr/>
        </p:nvSpPr>
        <p:spPr>
          <a:xfrm>
            <a:off x="336882" y="652936"/>
            <a:ext cx="8391482" cy="674031"/>
          </a:xfrm>
          <a:prstGeom prst="rect">
            <a:avLst/>
          </a:prstGeom>
        </p:spPr>
        <p:txBody>
          <a:bodyPr wrap="square">
            <a:spAutoFit/>
          </a:bodyPr>
          <a:lstStyle/>
          <a:p>
            <a:pPr defTabSz="617220">
              <a:defRPr/>
            </a:pPr>
            <a:r>
              <a:rPr lang="en-GB" sz="1890" b="1">
                <a:solidFill>
                  <a:srgbClr val="FFFFFF"/>
                </a:solidFill>
                <a:latin typeface="Arial"/>
              </a:rPr>
              <a:t>increasing international collaboration as a prerequisite for success</a:t>
            </a:r>
            <a:br>
              <a:rPr lang="en-GB" sz="1890" b="1">
                <a:solidFill>
                  <a:srgbClr val="FFFFFF"/>
                </a:solidFill>
                <a:latin typeface="Arial"/>
              </a:rPr>
            </a:br>
            <a:endParaRPr lang="en-US" sz="1890">
              <a:solidFill>
                <a:srgbClr val="FFFFFF"/>
              </a:solidFill>
              <a:latin typeface="Arial"/>
            </a:endParaRPr>
          </a:p>
        </p:txBody>
      </p:sp>
      <p:sp>
        <p:nvSpPr>
          <p:cNvPr id="17" name="TextBox 16">
            <a:extLst>
              <a:ext uri="{FF2B5EF4-FFF2-40B4-BE49-F238E27FC236}">
                <a16:creationId xmlns:a16="http://schemas.microsoft.com/office/drawing/2014/main" id="{253599F7-8DF8-E21A-A5C7-55593675A52A}"/>
              </a:ext>
            </a:extLst>
          </p:cNvPr>
          <p:cNvSpPr txBox="1"/>
          <p:nvPr/>
        </p:nvSpPr>
        <p:spPr>
          <a:xfrm>
            <a:off x="692804" y="4333009"/>
            <a:ext cx="7579557" cy="840230"/>
          </a:xfrm>
          <a:prstGeom prst="rect">
            <a:avLst/>
          </a:prstGeom>
          <a:noFill/>
        </p:spPr>
        <p:txBody>
          <a:bodyPr wrap="square" rtlCol="0">
            <a:spAutoFit/>
          </a:bodyPr>
          <a:lstStyle/>
          <a:p>
            <a:pPr defTabSz="617220">
              <a:defRPr/>
            </a:pPr>
            <a:r>
              <a:rPr lang="en-CH" sz="1620">
                <a:solidFill>
                  <a:prstClr val="white"/>
                </a:solidFill>
                <a:latin typeface="Arial"/>
              </a:rPr>
              <a:t>FCC Feasibility Study: </a:t>
            </a:r>
            <a:r>
              <a:rPr lang="fr-FR" sz="1620">
                <a:solidFill>
                  <a:prstClr val="white"/>
                </a:solidFill>
                <a:latin typeface="Arial"/>
              </a:rPr>
              <a:t>Aim </a:t>
            </a:r>
            <a:r>
              <a:rPr lang="fr-FR" sz="1620" err="1">
                <a:solidFill>
                  <a:prstClr val="white"/>
                </a:solidFill>
                <a:latin typeface="Arial"/>
              </a:rPr>
              <a:t>is</a:t>
            </a:r>
            <a:r>
              <a:rPr lang="fr-FR" sz="1620">
                <a:solidFill>
                  <a:prstClr val="white"/>
                </a:solidFill>
                <a:latin typeface="Arial"/>
              </a:rPr>
              <a:t> to </a:t>
            </a:r>
            <a:r>
              <a:rPr lang="fr-FR" sz="1620" err="1">
                <a:solidFill>
                  <a:prstClr val="white"/>
                </a:solidFill>
                <a:latin typeface="Arial"/>
              </a:rPr>
              <a:t>increase</a:t>
            </a:r>
            <a:r>
              <a:rPr lang="fr-FR" sz="1620">
                <a:solidFill>
                  <a:prstClr val="white"/>
                </a:solidFill>
                <a:latin typeface="Arial"/>
              </a:rPr>
              <a:t> </a:t>
            </a:r>
            <a:r>
              <a:rPr lang="fr-FR" sz="1620" err="1">
                <a:solidFill>
                  <a:prstClr val="white"/>
                </a:solidFill>
                <a:latin typeface="Arial"/>
              </a:rPr>
              <a:t>further</a:t>
            </a:r>
            <a:r>
              <a:rPr lang="fr-FR" sz="1620">
                <a:solidFill>
                  <a:prstClr val="white"/>
                </a:solidFill>
                <a:latin typeface="Arial"/>
              </a:rPr>
              <a:t> the collaboration, on all aspects,</a:t>
            </a:r>
          </a:p>
          <a:p>
            <a:pPr defTabSz="617220">
              <a:defRPr/>
            </a:pPr>
            <a:r>
              <a:rPr lang="fr-FR" sz="1620">
                <a:solidFill>
                  <a:prstClr val="white"/>
                </a:solidFill>
                <a:latin typeface="Arial"/>
              </a:rPr>
              <a:t>       in </a:t>
            </a:r>
            <a:r>
              <a:rPr lang="fr-FR" sz="1620" err="1">
                <a:solidFill>
                  <a:prstClr val="white"/>
                </a:solidFill>
                <a:latin typeface="Arial"/>
              </a:rPr>
              <a:t>particular</a:t>
            </a:r>
            <a:r>
              <a:rPr lang="fr-FR" sz="1620">
                <a:solidFill>
                  <a:prstClr val="white"/>
                </a:solidFill>
                <a:latin typeface="Arial"/>
              </a:rPr>
              <a:t>, on Accelerator and </a:t>
            </a:r>
            <a:r>
              <a:rPr lang="fr-FR" sz="1620" err="1">
                <a:solidFill>
                  <a:prstClr val="white"/>
                </a:solidFill>
                <a:latin typeface="Arial"/>
              </a:rPr>
              <a:t>Particle</a:t>
            </a:r>
            <a:r>
              <a:rPr lang="fr-FR" sz="1620">
                <a:solidFill>
                  <a:prstClr val="white"/>
                </a:solidFill>
                <a:latin typeface="Arial"/>
              </a:rPr>
              <a:t>/</a:t>
            </a:r>
            <a:r>
              <a:rPr lang="fr-FR" sz="1620" err="1">
                <a:solidFill>
                  <a:prstClr val="white"/>
                </a:solidFill>
                <a:latin typeface="Arial"/>
              </a:rPr>
              <a:t>Experiments</a:t>
            </a:r>
            <a:r>
              <a:rPr lang="fr-FR" sz="1620">
                <a:solidFill>
                  <a:prstClr val="white"/>
                </a:solidFill>
                <a:latin typeface="Arial"/>
              </a:rPr>
              <a:t>/Detectors (PED). </a:t>
            </a:r>
          </a:p>
          <a:p>
            <a:pPr defTabSz="617220">
              <a:defRPr/>
            </a:pPr>
            <a:r>
              <a:rPr lang="fr-FR" sz="1620">
                <a:solidFill>
                  <a:prstClr val="white"/>
                </a:solidFill>
                <a:latin typeface="Arial"/>
              </a:rPr>
              <a:t>			</a:t>
            </a:r>
            <a:endParaRPr lang="fr-FR" sz="1620" b="1">
              <a:solidFill>
                <a:srgbClr val="FFFF00"/>
              </a:solidFill>
              <a:latin typeface="Arial"/>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r>
              <a:rPr lang="en-US" sz="2400"/>
              <a:t>Status of FCC global collaboration</a:t>
            </a:r>
            <a:endParaRPr lang="en-CH" sz="2400">
              <a:latin typeface="Calibri"/>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41" y="43652"/>
            <a:ext cx="1451540" cy="490719"/>
          </a:xfrm>
          <a:prstGeom prst="rect">
            <a:avLst/>
          </a:prstGeom>
        </p:spPr>
      </p:pic>
    </p:spTree>
    <p:extLst>
      <p:ext uri="{BB962C8B-B14F-4D97-AF65-F5344CB8AC3E}">
        <p14:creationId xmlns:p14="http://schemas.microsoft.com/office/powerpoint/2010/main" val="321430018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r>
              <a:rPr lang="fr-CH" sz="2400">
                <a:latin typeface="+mn-lt"/>
              </a:rPr>
              <a:t>FCC Feasibility Study –</a:t>
            </a:r>
            <a:r>
              <a:rPr lang="fr-CH" sz="2400" err="1">
                <a:latin typeface="+mn-lt"/>
              </a:rPr>
              <a:t>status</a:t>
            </a:r>
            <a:r>
              <a:rPr lang="fr-CH" sz="2400">
                <a:latin typeface="+mn-lt"/>
              </a:rPr>
              <a:t> </a:t>
            </a:r>
            <a:r>
              <a:rPr lang="fr-CH" sz="2400" err="1">
                <a:latin typeface="+mn-lt"/>
              </a:rPr>
              <a:t>summary</a:t>
            </a:r>
            <a:r>
              <a:rPr lang="fr-CH" sz="2400">
                <a:latin typeface="+mn-lt"/>
              </a:rPr>
              <a:t> </a:t>
            </a:r>
            <a:endParaRPr lang="en-US" sz="240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264564" y="739938"/>
            <a:ext cx="8722348" cy="3912610"/>
          </a:xfrm>
          <a:prstGeom prst="rect">
            <a:avLst/>
          </a:prstGeom>
          <a:noFill/>
        </p:spPr>
        <p:txBody>
          <a:bodyPr wrap="square">
            <a:spAutoFit/>
          </a:bodyPr>
          <a:lstStyle/>
          <a:p>
            <a:pPr>
              <a:defRPr/>
            </a:pPr>
            <a:r>
              <a:rPr lang="en-US" sz="1800" b="1">
                <a:solidFill>
                  <a:srgbClr val="0F124A"/>
                </a:solidFill>
                <a:latin typeface="Calibri" panose="020F0502020204030204" pitchFamily="34" charset="0"/>
                <a:ea typeface="MS Mincho" panose="02020609040205080304" pitchFamily="49" charset="-128"/>
                <a:cs typeface="Calibri" panose="020F0502020204030204" pitchFamily="34" charset="0"/>
              </a:rPr>
              <a:t>Focus 2021 - 2023: </a:t>
            </a:r>
          </a:p>
          <a:p>
            <a:pPr marL="257175" indent="-257175">
              <a:buFont typeface="Arial" panose="020B0604020202020204" pitchFamily="34" charset="0"/>
              <a:buChar char="•"/>
              <a:defRPr/>
            </a:pPr>
            <a:r>
              <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rPr>
              <a:t>identifying best placement &amp; layout and adapting entire project to new placement</a:t>
            </a:r>
          </a:p>
          <a:p>
            <a:pPr marL="257175" indent="-257175">
              <a:buFont typeface="Arial" panose="020B0604020202020204" pitchFamily="34" charset="0"/>
              <a:buChar char="•"/>
              <a:defRPr/>
            </a:pPr>
            <a:r>
              <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rPr>
              <a:t>this provided the input for </a:t>
            </a:r>
            <a:r>
              <a:rPr lang="en-US" sz="1500" err="1">
                <a:solidFill>
                  <a:srgbClr val="0F124A"/>
                </a:solidFill>
                <a:latin typeface="Calibri" panose="020F0502020204030204" pitchFamily="34" charset="0"/>
                <a:ea typeface="MS Mincho" panose="02020609040205080304" pitchFamily="49" charset="-128"/>
                <a:cs typeface="Calibri" panose="020F0502020204030204" pitchFamily="34" charset="0"/>
              </a:rPr>
              <a:t>th</a:t>
            </a:r>
            <a:r>
              <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rPr>
              <a:t>e mid-term review documentation and cost estimate update</a:t>
            </a:r>
          </a:p>
          <a:p>
            <a:endParaRPr lang="en-US" sz="900">
              <a:solidFill>
                <a:srgbClr val="0F124A"/>
              </a:solidFill>
              <a:latin typeface="Calibri" panose="020F0502020204030204" pitchFamily="34" charset="0"/>
              <a:ea typeface="MS Mincho" panose="02020609040205080304" pitchFamily="49" charset="-128"/>
              <a:cs typeface="Calibri" panose="020F0502020204030204" pitchFamily="34" charset="0"/>
            </a:endParaRPr>
          </a:p>
          <a:p>
            <a:endParaRPr lang="en-US" sz="1800">
              <a:solidFill>
                <a:srgbClr val="0F124A"/>
              </a:solidFill>
              <a:latin typeface="Calibri" panose="020F0502020204030204" pitchFamily="34" charset="0"/>
              <a:ea typeface="MS Mincho" panose="02020609040205080304" pitchFamily="49" charset="-128"/>
              <a:cs typeface="Calibri" panose="020F0502020204030204" pitchFamily="34" charset="0"/>
            </a:endParaRPr>
          </a:p>
          <a:p>
            <a:r>
              <a:rPr lang="en-US" sz="1800">
                <a:solidFill>
                  <a:srgbClr val="0F124A"/>
                </a:solidFill>
                <a:latin typeface="Calibri" panose="020F0502020204030204" pitchFamily="34" charset="0"/>
                <a:ea typeface="MS Mincho" panose="02020609040205080304" pitchFamily="49" charset="-128"/>
                <a:cs typeface="Calibri" panose="020F0502020204030204" pitchFamily="34" charset="0"/>
              </a:rPr>
              <a:t>Fruitful collaboration between scientific &amp; technical actors, in close cooperation with the host state services concerned, </a:t>
            </a:r>
            <a:r>
              <a:rPr lang="en-GB" sz="1800">
                <a:solidFill>
                  <a:srgbClr val="0F124A"/>
                </a:solidFill>
                <a:latin typeface="Calibri" panose="020F0502020204030204" pitchFamily="34" charset="0"/>
                <a:ea typeface="MS Mincho" panose="02020609040205080304" pitchFamily="49" charset="-128"/>
                <a:cs typeface="Calibri" panose="020F0502020204030204" pitchFamily="34" charset="0"/>
              </a:rPr>
              <a:t>at departmental/cantonal and local level. Direct exchange in place with communes concerned by surface sites. Environmental studies ongoing.</a:t>
            </a:r>
          </a:p>
          <a:p>
            <a:endParaRPr lang="en-US" sz="1800" b="1">
              <a:solidFill>
                <a:srgbClr val="0F124A"/>
              </a:solidFill>
              <a:latin typeface="Calibri" panose="020F0502020204030204" pitchFamily="34" charset="0"/>
              <a:ea typeface="MS Mincho" panose="02020609040205080304" pitchFamily="49" charset="-128"/>
              <a:cs typeface="Calibri" panose="020F0502020204030204" pitchFamily="34" charset="0"/>
            </a:endParaRPr>
          </a:p>
          <a:p>
            <a:r>
              <a:rPr lang="en-US" sz="1800" b="1">
                <a:solidFill>
                  <a:srgbClr val="0F124A"/>
                </a:solidFill>
                <a:latin typeface="Calibri" panose="020F0502020204030204" pitchFamily="34" charset="0"/>
                <a:ea typeface="MS Mincho" panose="02020609040205080304" pitchFamily="49" charset="-128"/>
                <a:cs typeface="Calibri" panose="020F0502020204030204" pitchFamily="34" charset="0"/>
              </a:rPr>
              <a:t>Focus 2024 - 2025: </a:t>
            </a:r>
          </a:p>
          <a:p>
            <a:pPr marL="257175" indent="-257175">
              <a:buFont typeface="Arial" panose="020B0604020202020204" pitchFamily="34" charset="0"/>
              <a:buChar char="•"/>
              <a:defRPr/>
            </a:pPr>
            <a:r>
              <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rPr>
              <a:t>Subsurface investigations, further optimization of implementation, surface sites, synergies, etc. </a:t>
            </a:r>
          </a:p>
          <a:p>
            <a:pPr marL="257175" indent="-257175">
              <a:buFont typeface="Arial" panose="020B0604020202020204" pitchFamily="34" charset="0"/>
              <a:buChar char="•"/>
            </a:pPr>
            <a:r>
              <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rPr>
              <a:t>Full design iteration in view of  </a:t>
            </a:r>
            <a:r>
              <a:rPr lang="en-GB" sz="1500">
                <a:solidFill>
                  <a:srgbClr val="0F124A"/>
                </a:solidFill>
                <a:latin typeface="Calibri" panose="020F0502020204030204" pitchFamily="34" charset="0"/>
                <a:ea typeface="MS Mincho" panose="02020609040205080304" pitchFamily="49" charset="-128"/>
                <a:cs typeface="Calibri" panose="020F0502020204030204" pitchFamily="34" charset="0"/>
              </a:rPr>
              <a:t>technical and cost optimisation of entire project. </a:t>
            </a:r>
          </a:p>
          <a:p>
            <a:pPr marL="257175" indent="-257175">
              <a:buFont typeface="Arial" panose="020B0604020202020204" pitchFamily="34" charset="0"/>
              <a:buChar char="•"/>
            </a:pPr>
            <a:r>
              <a:rPr lang="en-GB" sz="1500">
                <a:solidFill>
                  <a:srgbClr val="0F124A"/>
                </a:solidFill>
                <a:latin typeface="Calibri" panose="020F0502020204030204" pitchFamily="34" charset="0"/>
                <a:ea typeface="MS Mincho" panose="02020609040205080304" pitchFamily="49" charset="-128"/>
                <a:cs typeface="Calibri" panose="020F0502020204030204" pitchFamily="34" charset="0"/>
              </a:rPr>
              <a:t>Development of project implementation plan, possibly aiming at start of CE construction early 2030ies.</a:t>
            </a:r>
          </a:p>
          <a:p>
            <a:endParaRPr lang="en-GB" sz="1500">
              <a:solidFill>
                <a:srgbClr val="0F124A"/>
              </a:solidFill>
              <a:latin typeface="Calibri" panose="020F0502020204030204" pitchFamily="34" charset="0"/>
              <a:ea typeface="MS Mincho" panose="02020609040205080304" pitchFamily="49" charset="-128"/>
              <a:cs typeface="Calibri" panose="020F0502020204030204" pitchFamily="34" charset="0"/>
            </a:endParaRPr>
          </a:p>
          <a:p>
            <a:endParaRPr lang="en-US" sz="825">
              <a:solidFill>
                <a:srgbClr val="0F124A"/>
              </a:solidFill>
              <a:latin typeface="Calibri" panose="020F0502020204030204" pitchFamily="34" charset="0"/>
              <a:ea typeface="MS Mincho" panose="02020609040205080304" pitchFamily="49" charset="-128"/>
              <a:cs typeface="Calibri" panose="020F0502020204030204" pitchFamily="34" charset="0"/>
            </a:endParaRPr>
          </a:p>
          <a:p>
            <a:pPr marL="257175" indent="-257175">
              <a:buFont typeface="Arial" panose="020B0604020202020204" pitchFamily="34" charset="0"/>
              <a:buChar char="•"/>
              <a:defRPr/>
            </a:pPr>
            <a:endParaRPr lang="en-US" sz="150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Tree>
    <p:extLst>
      <p:ext uri="{BB962C8B-B14F-4D97-AF65-F5344CB8AC3E}">
        <p14:creationId xmlns:p14="http://schemas.microsoft.com/office/powerpoint/2010/main" val="25072810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endParaRPr lang="en-US" sz="240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2" name="TextBox 1">
            <a:extLst>
              <a:ext uri="{FF2B5EF4-FFF2-40B4-BE49-F238E27FC236}">
                <a16:creationId xmlns:a16="http://schemas.microsoft.com/office/drawing/2014/main" id="{FDA63FCF-10C7-0A06-95F9-E58D5CD6D5F9}"/>
              </a:ext>
            </a:extLst>
          </p:cNvPr>
          <p:cNvSpPr txBox="1"/>
          <p:nvPr/>
        </p:nvSpPr>
        <p:spPr>
          <a:xfrm>
            <a:off x="3174274" y="1907177"/>
            <a:ext cx="2795452" cy="461665"/>
          </a:xfrm>
          <a:prstGeom prst="rect">
            <a:avLst/>
          </a:prstGeom>
          <a:noFill/>
        </p:spPr>
        <p:txBody>
          <a:bodyPr wrap="square" rtlCol="0">
            <a:spAutoFit/>
          </a:bodyPr>
          <a:lstStyle/>
          <a:p>
            <a:pPr algn="l"/>
            <a:r>
              <a:rPr lang="en-GB" sz="2400" b="1"/>
              <a:t>Civil Engineering </a:t>
            </a:r>
          </a:p>
        </p:txBody>
      </p:sp>
    </p:spTree>
    <p:extLst>
      <p:ext uri="{BB962C8B-B14F-4D97-AF65-F5344CB8AC3E}">
        <p14:creationId xmlns:p14="http://schemas.microsoft.com/office/powerpoint/2010/main" val="41550549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6C8889A-6CD7-4F46-25BC-DF6B179AB015}"/>
              </a:ext>
            </a:extLst>
          </p:cNvPr>
          <p:cNvSpPr txBox="1"/>
          <p:nvPr/>
        </p:nvSpPr>
        <p:spPr>
          <a:xfrm>
            <a:off x="299716" y="469926"/>
            <a:ext cx="8544567" cy="830997"/>
          </a:xfrm>
          <a:prstGeom prst="rect">
            <a:avLst/>
          </a:prstGeom>
          <a:noFill/>
        </p:spPr>
        <p:txBody>
          <a:bodyPr wrap="square">
            <a:spAutoFit/>
          </a:bodyPr>
          <a:lstStyle/>
          <a:p>
            <a:r>
              <a:rPr lang="en-GB" sz="1600" b="0" i="0">
                <a:solidFill>
                  <a:srgbClr val="333333"/>
                </a:solidFill>
                <a:effectLst/>
                <a:latin typeface="sourcesans-regular"/>
              </a:rPr>
              <a:t>CERN has been undertaking civil engineering project since the “first stone” was laid in 1953.</a:t>
            </a:r>
          </a:p>
          <a:p>
            <a:r>
              <a:rPr lang="en-GB" sz="1600">
                <a:solidFill>
                  <a:srgbClr val="333333"/>
                </a:solidFill>
                <a:latin typeface="sourcesans-regular"/>
              </a:rPr>
              <a:t>The early civil engineering consisted of surface buildings and cut and cover structures for the accelerators (for radiation protection).</a:t>
            </a:r>
            <a:endParaRPr lang="en-GB" sz="1600"/>
          </a:p>
        </p:txBody>
      </p:sp>
      <p:sp>
        <p:nvSpPr>
          <p:cNvPr id="13" name="TextBox 12">
            <a:extLst>
              <a:ext uri="{FF2B5EF4-FFF2-40B4-BE49-F238E27FC236}">
                <a16:creationId xmlns:a16="http://schemas.microsoft.com/office/drawing/2014/main" id="{8F83DD6B-00D3-030B-8056-3966092493A8}"/>
              </a:ext>
            </a:extLst>
          </p:cNvPr>
          <p:cNvSpPr txBox="1"/>
          <p:nvPr/>
        </p:nvSpPr>
        <p:spPr>
          <a:xfrm>
            <a:off x="4385075" y="4349210"/>
            <a:ext cx="722299" cy="338554"/>
          </a:xfrm>
          <a:prstGeom prst="rect">
            <a:avLst/>
          </a:prstGeom>
          <a:noFill/>
        </p:spPr>
        <p:txBody>
          <a:bodyPr wrap="square" rtlCol="0">
            <a:spAutoFit/>
          </a:bodyPr>
          <a:lstStyle/>
          <a:p>
            <a:pPr algn="l"/>
            <a:r>
              <a:rPr lang="en-GB" sz="1600" b="1"/>
              <a:t>1957</a:t>
            </a:r>
          </a:p>
        </p:txBody>
      </p:sp>
      <p:pic>
        <p:nvPicPr>
          <p:cNvPr id="2" name="Picture 1">
            <a:extLst>
              <a:ext uri="{FF2B5EF4-FFF2-40B4-BE49-F238E27FC236}">
                <a16:creationId xmlns:a16="http://schemas.microsoft.com/office/drawing/2014/main" id="{A1505813-69E9-190D-86F8-DAB09C262E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4338" y="1300923"/>
            <a:ext cx="4230700" cy="3015785"/>
          </a:xfrm>
          <a:prstGeom prst="rect">
            <a:avLst/>
          </a:prstGeom>
        </p:spPr>
      </p:pic>
      <p:pic>
        <p:nvPicPr>
          <p:cNvPr id="9" name="Picture 8">
            <a:extLst>
              <a:ext uri="{FF2B5EF4-FFF2-40B4-BE49-F238E27FC236}">
                <a16:creationId xmlns:a16="http://schemas.microsoft.com/office/drawing/2014/main" id="{4AB388B6-9305-7F73-26BC-F4F5A7A67833}"/>
              </a:ext>
            </a:extLst>
          </p:cNvPr>
          <p:cNvPicPr>
            <a:picLocks noChangeAspect="1"/>
          </p:cNvPicPr>
          <p:nvPr/>
        </p:nvPicPr>
        <p:blipFill>
          <a:blip r:embed="rId4"/>
          <a:stretch>
            <a:fillRect/>
          </a:stretch>
        </p:blipFill>
        <p:spPr>
          <a:xfrm>
            <a:off x="428148" y="1357662"/>
            <a:ext cx="2462996" cy="3163954"/>
          </a:xfrm>
          <a:prstGeom prst="rect">
            <a:avLst/>
          </a:prstGeom>
        </p:spPr>
      </p:pic>
      <p:pic>
        <p:nvPicPr>
          <p:cNvPr id="11" name="Picture 10">
            <a:extLst>
              <a:ext uri="{FF2B5EF4-FFF2-40B4-BE49-F238E27FC236}">
                <a16:creationId xmlns:a16="http://schemas.microsoft.com/office/drawing/2014/main" id="{333DBBD5-E59A-ED20-CB66-DE33ADD0B79F}"/>
              </a:ext>
            </a:extLst>
          </p:cNvPr>
          <p:cNvPicPr>
            <a:picLocks noChangeAspect="1"/>
          </p:cNvPicPr>
          <p:nvPr/>
        </p:nvPicPr>
        <p:blipFill>
          <a:blip r:embed="rId5"/>
          <a:stretch>
            <a:fillRect/>
          </a:stretch>
        </p:blipFill>
        <p:spPr>
          <a:xfrm>
            <a:off x="359419" y="4526206"/>
            <a:ext cx="2462997" cy="323116"/>
          </a:xfrm>
          <a:prstGeom prst="rect">
            <a:avLst/>
          </a:prstGeom>
        </p:spPr>
      </p:pic>
    </p:spTree>
    <p:extLst>
      <p:ext uri="{BB962C8B-B14F-4D97-AF65-F5344CB8AC3E}">
        <p14:creationId xmlns:p14="http://schemas.microsoft.com/office/powerpoint/2010/main" val="3655733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0CB2E1-6CEE-349B-722D-00D7ADCDCBE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3724" y="405773"/>
            <a:ext cx="4498345" cy="2911429"/>
          </a:xfrm>
          <a:prstGeom prst="rect">
            <a:avLst/>
          </a:prstGeom>
          <a:ln w="15875">
            <a:solidFill>
              <a:schemeClr val="tx1"/>
            </a:solidFill>
          </a:ln>
        </p:spPr>
      </p:pic>
      <p:sp>
        <p:nvSpPr>
          <p:cNvPr id="4" name="TextBox 3">
            <a:extLst>
              <a:ext uri="{FF2B5EF4-FFF2-40B4-BE49-F238E27FC236}">
                <a16:creationId xmlns:a16="http://schemas.microsoft.com/office/drawing/2014/main" id="{271CAAAB-BA8F-147C-EA62-33C3DC8B5029}"/>
              </a:ext>
            </a:extLst>
          </p:cNvPr>
          <p:cNvSpPr txBox="1"/>
          <p:nvPr/>
        </p:nvSpPr>
        <p:spPr>
          <a:xfrm>
            <a:off x="153724" y="3449325"/>
            <a:ext cx="722299" cy="338554"/>
          </a:xfrm>
          <a:prstGeom prst="rect">
            <a:avLst/>
          </a:prstGeom>
          <a:noFill/>
        </p:spPr>
        <p:txBody>
          <a:bodyPr wrap="square" rtlCol="0">
            <a:spAutoFit/>
          </a:bodyPr>
          <a:lstStyle/>
          <a:p>
            <a:pPr algn="l"/>
            <a:r>
              <a:rPr lang="en-US" sz="1600" b="1"/>
              <a:t>1961</a:t>
            </a:r>
            <a:endParaRPr lang="en-GB" sz="1600" b="1"/>
          </a:p>
        </p:txBody>
      </p:sp>
      <p:sp>
        <p:nvSpPr>
          <p:cNvPr id="7" name="TextBox 6">
            <a:extLst>
              <a:ext uri="{FF2B5EF4-FFF2-40B4-BE49-F238E27FC236}">
                <a16:creationId xmlns:a16="http://schemas.microsoft.com/office/drawing/2014/main" id="{EFE1FEB5-697C-BB99-13A0-144D000B6B6D}"/>
              </a:ext>
            </a:extLst>
          </p:cNvPr>
          <p:cNvSpPr txBox="1"/>
          <p:nvPr/>
        </p:nvSpPr>
        <p:spPr>
          <a:xfrm>
            <a:off x="4826217" y="4558196"/>
            <a:ext cx="722299" cy="338554"/>
          </a:xfrm>
          <a:prstGeom prst="rect">
            <a:avLst/>
          </a:prstGeom>
          <a:noFill/>
        </p:spPr>
        <p:txBody>
          <a:bodyPr wrap="square" rtlCol="0">
            <a:spAutoFit/>
          </a:bodyPr>
          <a:lstStyle/>
          <a:p>
            <a:pPr algn="l"/>
            <a:r>
              <a:rPr lang="en-US" sz="1600" b="1"/>
              <a:t>1968</a:t>
            </a:r>
            <a:endParaRPr lang="en-GB" sz="1600" b="1"/>
          </a:p>
        </p:txBody>
      </p:sp>
      <p:pic>
        <p:nvPicPr>
          <p:cNvPr id="8" name="Picture 7">
            <a:extLst>
              <a:ext uri="{FF2B5EF4-FFF2-40B4-BE49-F238E27FC236}">
                <a16:creationId xmlns:a16="http://schemas.microsoft.com/office/drawing/2014/main" id="{FE7F3E99-E779-CA54-9013-7D106074CC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06311" y="632540"/>
            <a:ext cx="3903966" cy="3925656"/>
          </a:xfrm>
          <a:prstGeom prst="rect">
            <a:avLst/>
          </a:prstGeom>
          <a:ln w="15875">
            <a:solidFill>
              <a:schemeClr val="tx1"/>
            </a:solidFill>
          </a:ln>
        </p:spPr>
      </p:pic>
    </p:spTree>
    <p:extLst>
      <p:ext uri="{BB962C8B-B14F-4D97-AF65-F5344CB8AC3E}">
        <p14:creationId xmlns:p14="http://schemas.microsoft.com/office/powerpoint/2010/main" val="1433895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43FB5C-B12C-C9C0-4653-E9F974C306FA}"/>
              </a:ext>
            </a:extLst>
          </p:cNvPr>
          <p:cNvSpPr txBox="1"/>
          <p:nvPr/>
        </p:nvSpPr>
        <p:spPr>
          <a:xfrm>
            <a:off x="393524" y="547352"/>
            <a:ext cx="4465343" cy="1077218"/>
          </a:xfrm>
          <a:prstGeom prst="rect">
            <a:avLst/>
          </a:prstGeom>
          <a:noFill/>
        </p:spPr>
        <p:txBody>
          <a:bodyPr wrap="square" rtlCol="0">
            <a:spAutoFit/>
          </a:bodyPr>
          <a:lstStyle/>
          <a:p>
            <a:pPr marL="285750" indent="-285750">
              <a:buFont typeface="Arial" panose="020B0604020202020204" pitchFamily="34" charset="0"/>
              <a:buChar char="•"/>
            </a:pPr>
            <a:r>
              <a:rPr lang="en-GB" sz="1600"/>
              <a:t>Up to 1976 the cut and cover method was used for housing the accelerators (radiation protection)</a:t>
            </a:r>
          </a:p>
          <a:p>
            <a:pPr marL="285750" indent="-285750">
              <a:buFont typeface="Arial" panose="020B0604020202020204" pitchFamily="34" charset="0"/>
              <a:buChar char="•"/>
            </a:pPr>
            <a:endParaRPr lang="en-GB" sz="1600"/>
          </a:p>
        </p:txBody>
      </p:sp>
      <p:pic>
        <p:nvPicPr>
          <p:cNvPr id="7" name="Picture 6">
            <a:extLst>
              <a:ext uri="{FF2B5EF4-FFF2-40B4-BE49-F238E27FC236}">
                <a16:creationId xmlns:a16="http://schemas.microsoft.com/office/drawing/2014/main" id="{36771F22-A9B3-862C-3CEE-DA778834819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49617" y="1015115"/>
            <a:ext cx="3250931" cy="3296083"/>
          </a:xfrm>
          <a:prstGeom prst="rect">
            <a:avLst/>
          </a:prstGeom>
          <a:ln w="19050">
            <a:solidFill>
              <a:schemeClr val="tx1"/>
            </a:solidFill>
          </a:ln>
        </p:spPr>
      </p:pic>
      <p:pic>
        <p:nvPicPr>
          <p:cNvPr id="8" name="Picture 7">
            <a:extLst>
              <a:ext uri="{FF2B5EF4-FFF2-40B4-BE49-F238E27FC236}">
                <a16:creationId xmlns:a16="http://schemas.microsoft.com/office/drawing/2014/main" id="{81F68EB3-5659-FD23-8BFC-4D1240794B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9192" y="1857161"/>
            <a:ext cx="3899675" cy="2806700"/>
          </a:xfrm>
          <a:prstGeom prst="rect">
            <a:avLst/>
          </a:prstGeom>
          <a:ln w="19050">
            <a:solidFill>
              <a:schemeClr val="tx1"/>
            </a:solidFill>
          </a:ln>
        </p:spPr>
      </p:pic>
      <p:sp>
        <p:nvSpPr>
          <p:cNvPr id="10" name="TextBox 9">
            <a:extLst>
              <a:ext uri="{FF2B5EF4-FFF2-40B4-BE49-F238E27FC236}">
                <a16:creationId xmlns:a16="http://schemas.microsoft.com/office/drawing/2014/main" id="{BA702FAC-77F5-918A-7F56-646E8B054049}"/>
              </a:ext>
            </a:extLst>
          </p:cNvPr>
          <p:cNvSpPr txBox="1"/>
          <p:nvPr/>
        </p:nvSpPr>
        <p:spPr>
          <a:xfrm>
            <a:off x="5455484" y="4402251"/>
            <a:ext cx="3439196" cy="523220"/>
          </a:xfrm>
          <a:prstGeom prst="rect">
            <a:avLst/>
          </a:prstGeom>
          <a:noFill/>
        </p:spPr>
        <p:txBody>
          <a:bodyPr wrap="square">
            <a:spAutoFit/>
          </a:bodyPr>
          <a:lstStyle/>
          <a:p>
            <a:r>
              <a:rPr lang="en-GB" sz="1400" err="1"/>
              <a:t>Complexe</a:t>
            </a:r>
            <a:r>
              <a:rPr lang="en-GB" sz="1400"/>
              <a:t> ISR </a:t>
            </a:r>
            <a:r>
              <a:rPr lang="en-GB" sz="1400" err="1"/>
              <a:t>en</a:t>
            </a:r>
            <a:r>
              <a:rPr lang="en-GB" sz="1400"/>
              <a:t> construction – 1967 (Dumez et </a:t>
            </a:r>
            <a:r>
              <a:rPr lang="en-GB" sz="1400" err="1"/>
              <a:t>Hochtief</a:t>
            </a:r>
            <a:r>
              <a:rPr lang="en-GB" sz="1400"/>
              <a:t>)</a:t>
            </a:r>
          </a:p>
        </p:txBody>
      </p:sp>
      <p:sp>
        <p:nvSpPr>
          <p:cNvPr id="11" name="TextBox 10">
            <a:extLst>
              <a:ext uri="{FF2B5EF4-FFF2-40B4-BE49-F238E27FC236}">
                <a16:creationId xmlns:a16="http://schemas.microsoft.com/office/drawing/2014/main" id="{2134669C-24CA-0FD1-D9A6-6E9854AA6C02}"/>
              </a:ext>
            </a:extLst>
          </p:cNvPr>
          <p:cNvSpPr txBox="1"/>
          <p:nvPr/>
        </p:nvSpPr>
        <p:spPr>
          <a:xfrm>
            <a:off x="1105384" y="4749478"/>
            <a:ext cx="3561866" cy="307777"/>
          </a:xfrm>
          <a:prstGeom prst="rect">
            <a:avLst/>
          </a:prstGeom>
          <a:noFill/>
        </p:spPr>
        <p:txBody>
          <a:bodyPr wrap="square">
            <a:spAutoFit/>
          </a:bodyPr>
          <a:lstStyle/>
          <a:p>
            <a:r>
              <a:rPr lang="en-GB" sz="1400"/>
              <a:t>Proton Synchrotron </a:t>
            </a:r>
            <a:r>
              <a:rPr lang="en-GB" sz="1400" err="1"/>
              <a:t>en</a:t>
            </a:r>
            <a:r>
              <a:rPr lang="en-GB" sz="1400"/>
              <a:t> construction - 1956</a:t>
            </a:r>
          </a:p>
        </p:txBody>
      </p:sp>
    </p:spTree>
    <p:extLst>
      <p:ext uri="{BB962C8B-B14F-4D97-AF65-F5344CB8AC3E}">
        <p14:creationId xmlns:p14="http://schemas.microsoft.com/office/powerpoint/2010/main" val="38406633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899299" y="613472"/>
            <a:ext cx="1849454" cy="402033"/>
          </a:xfrm>
        </p:spPr>
        <p:txBody>
          <a:bodyPr/>
          <a:lstStyle/>
          <a:p>
            <a:r>
              <a:rPr lang="en-US"/>
              <a:t>Contents</a:t>
            </a:r>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2320802" y="1946520"/>
            <a:ext cx="5573117" cy="1510509"/>
          </a:xfrm>
        </p:spPr>
        <p:txBody>
          <a:bodyPr/>
          <a:lstStyle/>
          <a:p>
            <a:pPr marL="342900" indent="-342900">
              <a:spcBef>
                <a:spcPts val="600"/>
              </a:spcBef>
              <a:spcAft>
                <a:spcPts val="600"/>
              </a:spcAft>
              <a:buFont typeface="+mj-lt"/>
              <a:buAutoNum type="arabicPeriod"/>
            </a:pPr>
            <a:r>
              <a:rPr lang="en-GB" sz="1800" dirty="0"/>
              <a:t>Brief Introduction to the FCC Study</a:t>
            </a:r>
          </a:p>
          <a:p>
            <a:pPr marL="342900" indent="-342900">
              <a:spcBef>
                <a:spcPts val="600"/>
              </a:spcBef>
              <a:spcAft>
                <a:spcPts val="600"/>
              </a:spcAft>
              <a:buFont typeface="+mj-lt"/>
              <a:buAutoNum type="arabicPeriod"/>
            </a:pPr>
            <a:r>
              <a:rPr lang="en-GB" sz="1800" dirty="0"/>
              <a:t>Background of civil engineering at CERN 
Civil Engineering Aspects of the FCC Study
Topics for Discussion with </a:t>
            </a:r>
            <a:r>
              <a:rPr lang="en-GB" sz="1800" dirty="0" err="1"/>
              <a:t>Porr</a:t>
            </a:r>
            <a:endParaRPr lang="en-GB" sz="1800" dirty="0"/>
          </a:p>
        </p:txBody>
      </p:sp>
    </p:spTree>
    <p:extLst>
      <p:ext uri="{BB962C8B-B14F-4D97-AF65-F5344CB8AC3E}">
        <p14:creationId xmlns:p14="http://schemas.microsoft.com/office/powerpoint/2010/main" val="38221319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356506" y="373576"/>
            <a:ext cx="7240416" cy="402033"/>
          </a:xfrm>
        </p:spPr>
        <p:txBody>
          <a:bodyPr/>
          <a:lstStyle/>
          <a:p>
            <a:r>
              <a:rPr lang="en-US" err="1"/>
              <a:t>Histoire</a:t>
            </a:r>
            <a:r>
              <a:rPr lang="en-US"/>
              <a:t> de la construction </a:t>
            </a:r>
            <a:r>
              <a:rPr lang="en-US" err="1"/>
              <a:t>souterraine</a:t>
            </a:r>
            <a:endParaRPr lang="en-US"/>
          </a:p>
        </p:txBody>
      </p:sp>
      <p:sp>
        <p:nvSpPr>
          <p:cNvPr id="6" name="TextBox 5">
            <a:extLst>
              <a:ext uri="{FF2B5EF4-FFF2-40B4-BE49-F238E27FC236}">
                <a16:creationId xmlns:a16="http://schemas.microsoft.com/office/drawing/2014/main" id="{2643FB5C-B12C-C9C0-4653-E9F974C306FA}"/>
              </a:ext>
            </a:extLst>
          </p:cNvPr>
          <p:cNvSpPr txBox="1"/>
          <p:nvPr/>
        </p:nvSpPr>
        <p:spPr>
          <a:xfrm>
            <a:off x="140674" y="914399"/>
            <a:ext cx="4516567" cy="343170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600"/>
              <a:t>In 1974, CERN completed the construction of its first underground accelerator , the Super Proton Synchrotron (SPS).
This accelerator is still in operation today and serves as an injector for the Large Hadron Collider (LHC).
The tunnel was 7 km long and had an average depth of about 40 m.
The tunnel crosses the French-Swiss border six times.
24 months with a single Robbins TBM
</a:t>
            </a:r>
            <a:r>
              <a:rPr lang="en-GB" sz="1600" err="1"/>
              <a:t>Hochtief</a:t>
            </a:r>
            <a:r>
              <a:rPr lang="en-GB" sz="1600"/>
              <a:t>, GTM and Eiffel.</a:t>
            </a:r>
          </a:p>
        </p:txBody>
      </p:sp>
      <p:pic>
        <p:nvPicPr>
          <p:cNvPr id="3" name="Picture 2">
            <a:extLst>
              <a:ext uri="{FF2B5EF4-FFF2-40B4-BE49-F238E27FC236}">
                <a16:creationId xmlns:a16="http://schemas.microsoft.com/office/drawing/2014/main" id="{EB8E851A-F388-B87A-F851-52F32CF9BFC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59938" y="1034511"/>
            <a:ext cx="4134768" cy="3459997"/>
          </a:xfrm>
          <a:prstGeom prst="rect">
            <a:avLst/>
          </a:prstGeom>
        </p:spPr>
      </p:pic>
    </p:spTree>
    <p:extLst>
      <p:ext uri="{BB962C8B-B14F-4D97-AF65-F5344CB8AC3E}">
        <p14:creationId xmlns:p14="http://schemas.microsoft.com/office/powerpoint/2010/main" val="30538322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875C9CB-C4FD-A356-FC67-A1DEFBDA16ED}"/>
              </a:ext>
            </a:extLst>
          </p:cNvPr>
          <p:cNvSpPr>
            <a:spLocks noGrp="1"/>
          </p:cNvSpPr>
          <p:nvPr>
            <p:ph type="sldNum" sz="quarter" idx="10"/>
          </p:nvPr>
        </p:nvSpPr>
        <p:spPr/>
        <p:txBody>
          <a:bodyPr/>
          <a:lstStyle/>
          <a:p>
            <a:fld id="{88A1DFE4-5FC5-43BD-BB7E-75EAD82B965F}" type="slidenum">
              <a:rPr lang="en-US" smtClean="0"/>
              <a:pPr/>
              <a:t>21</a:t>
            </a:fld>
            <a:endParaRPr lang="en-US"/>
          </a:p>
        </p:txBody>
      </p:sp>
      <p:pic>
        <p:nvPicPr>
          <p:cNvPr id="7" name="Picture 6">
            <a:extLst>
              <a:ext uri="{FF2B5EF4-FFF2-40B4-BE49-F238E27FC236}">
                <a16:creationId xmlns:a16="http://schemas.microsoft.com/office/drawing/2014/main" id="{44FF9807-3BAF-11D9-E6FD-912DD57EED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06342" y="494767"/>
            <a:ext cx="4089287" cy="4153966"/>
          </a:xfrm>
          <a:prstGeom prst="rect">
            <a:avLst/>
          </a:prstGeom>
          <a:ln w="15875">
            <a:solidFill>
              <a:schemeClr val="tx1"/>
            </a:solidFill>
          </a:ln>
        </p:spPr>
      </p:pic>
      <p:pic>
        <p:nvPicPr>
          <p:cNvPr id="9" name="Picture 8">
            <a:extLst>
              <a:ext uri="{FF2B5EF4-FFF2-40B4-BE49-F238E27FC236}">
                <a16:creationId xmlns:a16="http://schemas.microsoft.com/office/drawing/2014/main" id="{8A5A3C8A-6F17-59D8-796E-78EF2E87F23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830" y="494767"/>
            <a:ext cx="4153966" cy="4153966"/>
          </a:xfrm>
          <a:prstGeom prst="rect">
            <a:avLst/>
          </a:prstGeom>
          <a:ln w="15875">
            <a:solidFill>
              <a:schemeClr val="tx1"/>
            </a:solidFill>
          </a:ln>
        </p:spPr>
      </p:pic>
      <p:pic>
        <p:nvPicPr>
          <p:cNvPr id="4" name="Picture 3">
            <a:extLst>
              <a:ext uri="{FF2B5EF4-FFF2-40B4-BE49-F238E27FC236}">
                <a16:creationId xmlns:a16="http://schemas.microsoft.com/office/drawing/2014/main" id="{FC150EB8-B520-C018-EF93-A645D33F0F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69286" y="3424699"/>
            <a:ext cx="1624275" cy="1635674"/>
          </a:xfrm>
          <a:prstGeom prst="rect">
            <a:avLst/>
          </a:prstGeom>
          <a:ln w="22225">
            <a:solidFill>
              <a:schemeClr val="accent5"/>
            </a:solidFill>
          </a:ln>
        </p:spPr>
      </p:pic>
    </p:spTree>
    <p:extLst>
      <p:ext uri="{BB962C8B-B14F-4D97-AF65-F5344CB8AC3E}">
        <p14:creationId xmlns:p14="http://schemas.microsoft.com/office/powerpoint/2010/main" val="198362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4185945" y="395208"/>
            <a:ext cx="1194123" cy="402033"/>
          </a:xfrm>
        </p:spPr>
        <p:txBody>
          <a:bodyPr/>
          <a:lstStyle/>
          <a:p>
            <a:r>
              <a:rPr lang="fr-FR" sz="3200"/>
              <a:t>LEP</a:t>
            </a:r>
            <a:endParaRPr lang="en-US"/>
          </a:p>
        </p:txBody>
      </p:sp>
      <p:pic>
        <p:nvPicPr>
          <p:cNvPr id="7" name="Picture 6">
            <a:extLst>
              <a:ext uri="{FF2B5EF4-FFF2-40B4-BE49-F238E27FC236}">
                <a16:creationId xmlns:a16="http://schemas.microsoft.com/office/drawing/2014/main" id="{1B15F8B8-79E4-03AF-0264-3B824B5201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1084823"/>
            <a:ext cx="4530042" cy="2857086"/>
          </a:xfrm>
          <a:prstGeom prst="rect">
            <a:avLst/>
          </a:prstGeom>
        </p:spPr>
      </p:pic>
      <p:sp>
        <p:nvSpPr>
          <p:cNvPr id="3" name="TextBox 2">
            <a:extLst>
              <a:ext uri="{FF2B5EF4-FFF2-40B4-BE49-F238E27FC236}">
                <a16:creationId xmlns:a16="http://schemas.microsoft.com/office/drawing/2014/main" id="{774D6D5C-6910-FF14-76F0-11B1731E624B}"/>
              </a:ext>
            </a:extLst>
          </p:cNvPr>
          <p:cNvSpPr txBox="1"/>
          <p:nvPr/>
        </p:nvSpPr>
        <p:spPr>
          <a:xfrm>
            <a:off x="41958" y="797241"/>
            <a:ext cx="4741049" cy="4308872"/>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800"/>
              <a:t>In the 1980s, CERN built the 27 km LEP machine.
The tunnel of this machine was located at depths of between 60m and 140m and was located mainly in molasse rock but also partly in the Jura limestone.
The tunnel was dug using three Wirth TBMs (1 open front and 2 double shield).
18 access shafts were built as well as numerous caverns up to 20m in diameter and 80m deep.</a:t>
            </a:r>
          </a:p>
          <a:p>
            <a:pPr marL="285750" indent="-285750">
              <a:spcBef>
                <a:spcPts val="600"/>
              </a:spcBef>
              <a:spcAft>
                <a:spcPts val="600"/>
              </a:spcAft>
              <a:buFont typeface="Arial" panose="020B0604020202020204" pitchFamily="34" charset="0"/>
              <a:buChar char="•"/>
            </a:pPr>
            <a:r>
              <a:rPr lang="en-GB" sz="1800"/>
              <a:t>The tunnel was subsequently used for the LHC, the current flagship accelerator</a:t>
            </a:r>
          </a:p>
        </p:txBody>
      </p:sp>
    </p:spTree>
    <p:extLst>
      <p:ext uri="{BB962C8B-B14F-4D97-AF65-F5344CB8AC3E}">
        <p14:creationId xmlns:p14="http://schemas.microsoft.com/office/powerpoint/2010/main" val="655778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974938" y="491069"/>
            <a:ext cx="1194123" cy="402033"/>
          </a:xfrm>
        </p:spPr>
        <p:txBody>
          <a:bodyPr/>
          <a:lstStyle/>
          <a:p>
            <a:r>
              <a:rPr lang="fr-FR" sz="3200"/>
              <a:t>LEP</a:t>
            </a:r>
            <a:endParaRPr lang="en-US"/>
          </a:p>
        </p:txBody>
      </p:sp>
      <p:pic>
        <p:nvPicPr>
          <p:cNvPr id="2" name="Picture 1">
            <a:extLst>
              <a:ext uri="{FF2B5EF4-FFF2-40B4-BE49-F238E27FC236}">
                <a16:creationId xmlns:a16="http://schemas.microsoft.com/office/drawing/2014/main" id="{5A8DAFC1-B5CC-5F28-194C-AB4253683B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5845" y="892593"/>
            <a:ext cx="3967633" cy="3973151"/>
          </a:xfrm>
          <a:prstGeom prst="rect">
            <a:avLst/>
          </a:prstGeom>
          <a:ln w="15875">
            <a:solidFill>
              <a:schemeClr val="tx1"/>
            </a:solidFill>
          </a:ln>
        </p:spPr>
      </p:pic>
      <p:pic>
        <p:nvPicPr>
          <p:cNvPr id="4" name="Picture 3">
            <a:extLst>
              <a:ext uri="{FF2B5EF4-FFF2-40B4-BE49-F238E27FC236}">
                <a16:creationId xmlns:a16="http://schemas.microsoft.com/office/drawing/2014/main" id="{38750CAC-D3E7-83E1-C64D-8694EA48AA48}"/>
              </a:ext>
            </a:extLst>
          </p:cNvPr>
          <p:cNvPicPr>
            <a:picLocks noChangeAspect="1"/>
          </p:cNvPicPr>
          <p:nvPr/>
        </p:nvPicPr>
        <p:blipFill>
          <a:blip r:embed="rId3"/>
          <a:stretch>
            <a:fillRect/>
          </a:stretch>
        </p:blipFill>
        <p:spPr>
          <a:xfrm>
            <a:off x="325554" y="893102"/>
            <a:ext cx="4273204" cy="3972642"/>
          </a:xfrm>
          <a:prstGeom prst="rect">
            <a:avLst/>
          </a:prstGeom>
          <a:ln w="15875">
            <a:solidFill>
              <a:schemeClr val="tx1"/>
            </a:solidFill>
          </a:ln>
        </p:spPr>
      </p:pic>
    </p:spTree>
    <p:extLst>
      <p:ext uri="{BB962C8B-B14F-4D97-AF65-F5344CB8AC3E}">
        <p14:creationId xmlns:p14="http://schemas.microsoft.com/office/powerpoint/2010/main" val="1779405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974938" y="491069"/>
            <a:ext cx="1194123" cy="402033"/>
          </a:xfrm>
        </p:spPr>
        <p:txBody>
          <a:bodyPr/>
          <a:lstStyle/>
          <a:p>
            <a:r>
              <a:rPr lang="fr-FR" sz="3200"/>
              <a:t>LHC</a:t>
            </a:r>
            <a:endParaRPr lang="en-US"/>
          </a:p>
        </p:txBody>
      </p:sp>
      <p:sp>
        <p:nvSpPr>
          <p:cNvPr id="3" name="TextBox 2">
            <a:extLst>
              <a:ext uri="{FF2B5EF4-FFF2-40B4-BE49-F238E27FC236}">
                <a16:creationId xmlns:a16="http://schemas.microsoft.com/office/drawing/2014/main" id="{774D6D5C-6910-FF14-76F0-11B1731E624B}"/>
              </a:ext>
            </a:extLst>
          </p:cNvPr>
          <p:cNvSpPr txBox="1"/>
          <p:nvPr/>
        </p:nvSpPr>
        <p:spPr>
          <a:xfrm>
            <a:off x="41957" y="893102"/>
            <a:ext cx="8956045" cy="646331"/>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800"/>
              <a:t>In 1998, CERN began civil engineering work on the new accelerator, the Large Hadron Collider (LHC).</a:t>
            </a:r>
          </a:p>
        </p:txBody>
      </p:sp>
      <p:pic>
        <p:nvPicPr>
          <p:cNvPr id="2" name="Picture 1">
            <a:extLst>
              <a:ext uri="{FF2B5EF4-FFF2-40B4-BE49-F238E27FC236}">
                <a16:creationId xmlns:a16="http://schemas.microsoft.com/office/drawing/2014/main" id="{54C42ED3-C428-BE7C-1A20-7F08B140324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25364" y="1736592"/>
            <a:ext cx="4772638" cy="2684609"/>
          </a:xfrm>
          <a:prstGeom prst="rect">
            <a:avLst/>
          </a:prstGeom>
          <a:ln w="15875">
            <a:solidFill>
              <a:schemeClr val="tx1"/>
            </a:solidFill>
          </a:ln>
        </p:spPr>
      </p:pic>
      <p:sp>
        <p:nvSpPr>
          <p:cNvPr id="4" name="TextBox 3">
            <a:extLst>
              <a:ext uri="{FF2B5EF4-FFF2-40B4-BE49-F238E27FC236}">
                <a16:creationId xmlns:a16="http://schemas.microsoft.com/office/drawing/2014/main" id="{E360E932-F4E4-0FF0-28D0-A1925F827495}"/>
              </a:ext>
            </a:extLst>
          </p:cNvPr>
          <p:cNvSpPr txBox="1"/>
          <p:nvPr/>
        </p:nvSpPr>
        <p:spPr>
          <a:xfrm>
            <a:off x="41956" y="1681570"/>
            <a:ext cx="4149043" cy="2308324"/>
          </a:xfrm>
          <a:prstGeom prst="rect">
            <a:avLst/>
          </a:prstGeom>
          <a:noFill/>
        </p:spPr>
        <p:txBody>
          <a:bodyPr wrap="square" rtlCol="0">
            <a:spAutoFit/>
          </a:bodyPr>
          <a:lstStyle/>
          <a:p>
            <a:pPr marL="285750" indent="-285750">
              <a:buFont typeface="Arial" panose="020B0604020202020204" pitchFamily="34" charset="0"/>
              <a:buChar char="•"/>
            </a:pPr>
            <a:r>
              <a:rPr lang="en-GB" sz="1800"/>
              <a:t>This machine required the construction of two new injection line tunnels, as well as new tunnels and caverns for the beam absorbers.
Two new experimental areas have also been built for the CMS and ATLAS detectors</a:t>
            </a:r>
          </a:p>
        </p:txBody>
      </p:sp>
    </p:spTree>
    <p:extLst>
      <p:ext uri="{BB962C8B-B14F-4D97-AF65-F5344CB8AC3E}">
        <p14:creationId xmlns:p14="http://schemas.microsoft.com/office/powerpoint/2010/main" val="2757774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71088F-3A08-9E2F-2943-1A1664CC2BCB}"/>
              </a:ext>
            </a:extLst>
          </p:cNvPr>
          <p:cNvSpPr>
            <a:spLocks noGrp="1"/>
          </p:cNvSpPr>
          <p:nvPr>
            <p:ph type="sldNum" sz="quarter" idx="10"/>
          </p:nvPr>
        </p:nvSpPr>
        <p:spPr/>
        <p:txBody>
          <a:bodyPr/>
          <a:lstStyle/>
          <a:p>
            <a:fld id="{88A1DFE4-5FC5-43BD-BB7E-75EAD82B965F}" type="slidenum">
              <a:rPr lang="en-US" smtClean="0"/>
              <a:pPr/>
              <a:t>25</a:t>
            </a:fld>
            <a:endParaRPr lang="en-US"/>
          </a:p>
        </p:txBody>
      </p:sp>
      <p:pic>
        <p:nvPicPr>
          <p:cNvPr id="8" name="Picture 7">
            <a:extLst>
              <a:ext uri="{FF2B5EF4-FFF2-40B4-BE49-F238E27FC236}">
                <a16:creationId xmlns:a16="http://schemas.microsoft.com/office/drawing/2014/main" id="{68D1C775-9D4C-E134-4096-D290E58BAA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58649" y="369989"/>
            <a:ext cx="3011980" cy="2252710"/>
          </a:xfrm>
          <a:prstGeom prst="rect">
            <a:avLst/>
          </a:prstGeom>
          <a:ln w="15875">
            <a:solidFill>
              <a:schemeClr val="tx1"/>
            </a:solidFill>
          </a:ln>
        </p:spPr>
      </p:pic>
      <p:sp>
        <p:nvSpPr>
          <p:cNvPr id="9" name="TextBox 8">
            <a:extLst>
              <a:ext uri="{FF2B5EF4-FFF2-40B4-BE49-F238E27FC236}">
                <a16:creationId xmlns:a16="http://schemas.microsoft.com/office/drawing/2014/main" id="{AF3795E1-290E-1F56-BD5F-2480403D4AD8}"/>
              </a:ext>
            </a:extLst>
          </p:cNvPr>
          <p:cNvSpPr txBox="1"/>
          <p:nvPr/>
        </p:nvSpPr>
        <p:spPr>
          <a:xfrm>
            <a:off x="922462" y="3993531"/>
            <a:ext cx="3196558" cy="307777"/>
          </a:xfrm>
          <a:prstGeom prst="rect">
            <a:avLst/>
          </a:prstGeom>
          <a:noFill/>
        </p:spPr>
        <p:txBody>
          <a:bodyPr wrap="square" rtlCol="0">
            <a:spAutoFit/>
          </a:bodyPr>
          <a:lstStyle/>
          <a:p>
            <a:r>
              <a:rPr lang="en-US" sz="1400" b="1" dirty="0"/>
              <a:t>Cavern for the ATLAS Detector</a:t>
            </a:r>
            <a:endParaRPr lang="en-GB" sz="1400" b="1" dirty="0"/>
          </a:p>
        </p:txBody>
      </p:sp>
      <p:pic>
        <p:nvPicPr>
          <p:cNvPr id="3" name="Picture 2">
            <a:extLst>
              <a:ext uri="{FF2B5EF4-FFF2-40B4-BE49-F238E27FC236}">
                <a16:creationId xmlns:a16="http://schemas.microsoft.com/office/drawing/2014/main" id="{CCDD4E48-37B1-DF43-C510-EA3D4701C8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371" y="420991"/>
            <a:ext cx="4372410" cy="3281126"/>
          </a:xfrm>
          <a:prstGeom prst="rect">
            <a:avLst/>
          </a:prstGeom>
          <a:noFill/>
          <a:ln>
            <a:noFill/>
          </a:ln>
        </p:spPr>
      </p:pic>
      <p:pic>
        <p:nvPicPr>
          <p:cNvPr id="4" name="Picture 3">
            <a:extLst>
              <a:ext uri="{FF2B5EF4-FFF2-40B4-BE49-F238E27FC236}">
                <a16:creationId xmlns:a16="http://schemas.microsoft.com/office/drawing/2014/main" id="{43E401A9-CF22-DF11-B839-FAC78E869A5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7137" y="2719065"/>
            <a:ext cx="2911719" cy="2326342"/>
          </a:xfrm>
          <a:prstGeom prst="rect">
            <a:avLst/>
          </a:prstGeom>
          <a:noFill/>
          <a:ln>
            <a:noFill/>
          </a:ln>
        </p:spPr>
      </p:pic>
    </p:spTree>
    <p:extLst>
      <p:ext uri="{BB962C8B-B14F-4D97-AF65-F5344CB8AC3E}">
        <p14:creationId xmlns:p14="http://schemas.microsoft.com/office/powerpoint/2010/main" val="14982197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71088F-3A08-9E2F-2943-1A1664CC2BCB}"/>
              </a:ext>
            </a:extLst>
          </p:cNvPr>
          <p:cNvSpPr>
            <a:spLocks noGrp="1"/>
          </p:cNvSpPr>
          <p:nvPr>
            <p:ph type="sldNum" sz="quarter" idx="10"/>
          </p:nvPr>
        </p:nvSpPr>
        <p:spPr/>
        <p:txBody>
          <a:bodyPr/>
          <a:lstStyle/>
          <a:p>
            <a:fld id="{88A1DFE4-5FC5-43BD-BB7E-75EAD82B965F}" type="slidenum">
              <a:rPr lang="en-US" smtClean="0"/>
              <a:pPr/>
              <a:t>26</a:t>
            </a:fld>
            <a:endParaRPr lang="en-US"/>
          </a:p>
        </p:txBody>
      </p:sp>
      <p:sp>
        <p:nvSpPr>
          <p:cNvPr id="11" name="TextBox 10">
            <a:extLst>
              <a:ext uri="{FF2B5EF4-FFF2-40B4-BE49-F238E27FC236}">
                <a16:creationId xmlns:a16="http://schemas.microsoft.com/office/drawing/2014/main" id="{DB11F6F4-326A-1E6F-B898-C53309F1AE4D}"/>
              </a:ext>
            </a:extLst>
          </p:cNvPr>
          <p:cNvSpPr txBox="1"/>
          <p:nvPr/>
        </p:nvSpPr>
        <p:spPr>
          <a:xfrm>
            <a:off x="599561" y="3494692"/>
            <a:ext cx="3196558" cy="307777"/>
          </a:xfrm>
          <a:prstGeom prst="rect">
            <a:avLst/>
          </a:prstGeom>
          <a:noFill/>
        </p:spPr>
        <p:txBody>
          <a:bodyPr wrap="square" rtlCol="0">
            <a:spAutoFit/>
          </a:bodyPr>
          <a:lstStyle/>
          <a:p>
            <a:r>
              <a:rPr lang="en-US" sz="1400" b="1" dirty="0"/>
              <a:t>Cavern for the CMS Detector</a:t>
            </a:r>
            <a:endParaRPr lang="en-GB" sz="1400" b="1" dirty="0"/>
          </a:p>
        </p:txBody>
      </p:sp>
      <p:pic>
        <p:nvPicPr>
          <p:cNvPr id="12" name="Picture 11">
            <a:extLst>
              <a:ext uri="{FF2B5EF4-FFF2-40B4-BE49-F238E27FC236}">
                <a16:creationId xmlns:a16="http://schemas.microsoft.com/office/drawing/2014/main" id="{C9496DB9-1ADE-BD29-EF7E-8AD871E06FF1}"/>
              </a:ext>
            </a:extLst>
          </p:cNvPr>
          <p:cNvPicPr>
            <a:picLocks noChangeAspect="1"/>
          </p:cNvPicPr>
          <p:nvPr/>
        </p:nvPicPr>
        <p:blipFill>
          <a:blip r:embed="rId2"/>
          <a:stretch>
            <a:fillRect/>
          </a:stretch>
        </p:blipFill>
        <p:spPr>
          <a:xfrm>
            <a:off x="122602" y="404761"/>
            <a:ext cx="3931948" cy="2968128"/>
          </a:xfrm>
          <a:prstGeom prst="rect">
            <a:avLst/>
          </a:prstGeom>
        </p:spPr>
      </p:pic>
      <p:pic>
        <p:nvPicPr>
          <p:cNvPr id="6" name="Picture 5" descr="A construction site with a crane&#10;&#10;Description automatically generated">
            <a:extLst>
              <a:ext uri="{FF2B5EF4-FFF2-40B4-BE49-F238E27FC236}">
                <a16:creationId xmlns:a16="http://schemas.microsoft.com/office/drawing/2014/main" id="{98A93976-0BE1-E4D5-1FD2-37CE797CCA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8549" y="404761"/>
            <a:ext cx="3417080" cy="2733664"/>
          </a:xfrm>
          <a:prstGeom prst="rect">
            <a:avLst/>
          </a:prstGeom>
        </p:spPr>
      </p:pic>
      <p:pic>
        <p:nvPicPr>
          <p:cNvPr id="10" name="Picture 9" descr="A large white room with a round ceiling&#10;&#10;Description automatically generated with medium confidence">
            <a:extLst>
              <a:ext uri="{FF2B5EF4-FFF2-40B4-BE49-F238E27FC236}">
                <a16:creationId xmlns:a16="http://schemas.microsoft.com/office/drawing/2014/main" id="{4B80E659-A87D-2117-1805-26850D05D7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67275" y="2571750"/>
            <a:ext cx="3281918" cy="2461438"/>
          </a:xfrm>
          <a:prstGeom prst="rect">
            <a:avLst/>
          </a:prstGeom>
        </p:spPr>
      </p:pic>
    </p:spTree>
    <p:extLst>
      <p:ext uri="{BB962C8B-B14F-4D97-AF65-F5344CB8AC3E}">
        <p14:creationId xmlns:p14="http://schemas.microsoft.com/office/powerpoint/2010/main" val="27065314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0E0785-0622-8F75-CC7A-AE6960B5D5DC}"/>
              </a:ext>
            </a:extLst>
          </p:cNvPr>
          <p:cNvSpPr>
            <a:spLocks noGrp="1"/>
          </p:cNvSpPr>
          <p:nvPr>
            <p:ph type="sldNum" sz="quarter" idx="10"/>
          </p:nvPr>
        </p:nvSpPr>
        <p:spPr/>
        <p:txBody>
          <a:bodyPr/>
          <a:lstStyle/>
          <a:p>
            <a:fld id="{88A1DFE4-5FC5-43BD-BB7E-75EAD82B965F}" type="slidenum">
              <a:rPr lang="en-US" noProof="0" smtClean="0"/>
              <a:pPr/>
              <a:t>27</a:t>
            </a:fld>
            <a:endParaRPr lang="en-US" noProof="0"/>
          </a:p>
        </p:txBody>
      </p:sp>
      <p:pic>
        <p:nvPicPr>
          <p:cNvPr id="8" name="Picture 7">
            <a:extLst>
              <a:ext uri="{FF2B5EF4-FFF2-40B4-BE49-F238E27FC236}">
                <a16:creationId xmlns:a16="http://schemas.microsoft.com/office/drawing/2014/main" id="{246FEF9B-A5A6-0B56-A26F-9EC0A13CA1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0714" y="448888"/>
            <a:ext cx="4774256" cy="3170717"/>
          </a:xfrm>
          <a:prstGeom prst="rect">
            <a:avLst/>
          </a:prstGeom>
        </p:spPr>
      </p:pic>
      <p:pic>
        <p:nvPicPr>
          <p:cNvPr id="1026" name="Picture 2" descr="Beißen Gedanken: The Fantastic Machine That Found the Higgs Boson">
            <a:extLst>
              <a:ext uri="{FF2B5EF4-FFF2-40B4-BE49-F238E27FC236}">
                <a16:creationId xmlns:a16="http://schemas.microsoft.com/office/drawing/2014/main" id="{67BBDF7F-E9F2-29C1-74A4-E1CD1B95929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04477" y="2172154"/>
            <a:ext cx="4340824" cy="2793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28873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FA9A4F-A305-8D10-2BCC-EDCE9922B7C1}"/>
              </a:ext>
            </a:extLst>
          </p:cNvPr>
          <p:cNvSpPr>
            <a:spLocks noGrp="1"/>
          </p:cNvSpPr>
          <p:nvPr>
            <p:ph type="sldNum" sz="quarter" idx="10"/>
          </p:nvPr>
        </p:nvSpPr>
        <p:spPr/>
        <p:txBody>
          <a:bodyPr/>
          <a:lstStyle/>
          <a:p>
            <a:fld id="{88A1DFE4-5FC5-43BD-BB7E-75EAD82B965F}" type="slidenum">
              <a:rPr lang="en-US" smtClean="0"/>
              <a:pPr/>
              <a:t>28</a:t>
            </a:fld>
            <a:endParaRPr lang="en-US"/>
          </a:p>
        </p:txBody>
      </p:sp>
      <p:pic>
        <p:nvPicPr>
          <p:cNvPr id="3" name="Picture 2">
            <a:extLst>
              <a:ext uri="{FF2B5EF4-FFF2-40B4-BE49-F238E27FC236}">
                <a16:creationId xmlns:a16="http://schemas.microsoft.com/office/drawing/2014/main" id="{3A97094E-047A-3451-11AB-5134C010A965}"/>
              </a:ext>
            </a:extLst>
          </p:cNvPr>
          <p:cNvPicPr>
            <a:picLocks noChangeAspect="1"/>
          </p:cNvPicPr>
          <p:nvPr/>
        </p:nvPicPr>
        <p:blipFill>
          <a:blip r:embed="rId2"/>
          <a:stretch>
            <a:fillRect/>
          </a:stretch>
        </p:blipFill>
        <p:spPr>
          <a:xfrm>
            <a:off x="783772" y="434614"/>
            <a:ext cx="7511142" cy="4506679"/>
          </a:xfrm>
          <a:prstGeom prst="rect">
            <a:avLst/>
          </a:prstGeom>
        </p:spPr>
      </p:pic>
    </p:spTree>
    <p:extLst>
      <p:ext uri="{BB962C8B-B14F-4D97-AF65-F5344CB8AC3E}">
        <p14:creationId xmlns:p14="http://schemas.microsoft.com/office/powerpoint/2010/main" val="10690329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79B42D-D411-30DC-F9F9-E36163A9427A}"/>
              </a:ext>
            </a:extLst>
          </p:cNvPr>
          <p:cNvSpPr>
            <a:spLocks noGrp="1"/>
          </p:cNvSpPr>
          <p:nvPr>
            <p:ph type="sldNum" sz="quarter" idx="10"/>
          </p:nvPr>
        </p:nvSpPr>
        <p:spPr/>
        <p:txBody>
          <a:bodyPr/>
          <a:lstStyle/>
          <a:p>
            <a:fld id="{88A1DFE4-5FC5-43BD-BB7E-75EAD82B965F}" type="slidenum">
              <a:rPr lang="en-US" noProof="0" smtClean="0"/>
              <a:pPr/>
              <a:t>29</a:t>
            </a:fld>
            <a:endParaRPr lang="en-US" noProof="0"/>
          </a:p>
        </p:txBody>
      </p:sp>
      <p:pic>
        <p:nvPicPr>
          <p:cNvPr id="8" name="Picture 7">
            <a:extLst>
              <a:ext uri="{FF2B5EF4-FFF2-40B4-BE49-F238E27FC236}">
                <a16:creationId xmlns:a16="http://schemas.microsoft.com/office/drawing/2014/main" id="{F5F4103F-D0A8-5415-9222-2F9F7D8EC7BA}"/>
              </a:ext>
            </a:extLst>
          </p:cNvPr>
          <p:cNvPicPr>
            <a:picLocks noChangeAspect="1"/>
          </p:cNvPicPr>
          <p:nvPr/>
        </p:nvPicPr>
        <p:blipFill>
          <a:blip r:embed="rId2"/>
          <a:stretch>
            <a:fillRect/>
          </a:stretch>
        </p:blipFill>
        <p:spPr>
          <a:xfrm>
            <a:off x="336001" y="392221"/>
            <a:ext cx="8471998" cy="4379001"/>
          </a:xfrm>
          <a:prstGeom prst="rect">
            <a:avLst/>
          </a:prstGeom>
          <a:ln w="28575">
            <a:solidFill>
              <a:schemeClr val="tx1"/>
            </a:solidFill>
          </a:ln>
        </p:spPr>
      </p:pic>
    </p:spTree>
    <p:extLst>
      <p:ext uri="{BB962C8B-B14F-4D97-AF65-F5344CB8AC3E}">
        <p14:creationId xmlns:p14="http://schemas.microsoft.com/office/powerpoint/2010/main" val="2888685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n aerial view of a city&#10;&#10;Description automatically generated with low confidence">
            <a:extLst>
              <a:ext uri="{FF2B5EF4-FFF2-40B4-BE49-F238E27FC236}">
                <a16:creationId xmlns:a16="http://schemas.microsoft.com/office/drawing/2014/main" id="{1709EEA6-81EE-9786-3856-718E77CEFD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3097"/>
            <a:ext cx="9144000" cy="5156597"/>
          </a:xfrm>
          <a:prstGeom prst="rect">
            <a:avLst/>
          </a:prstGeom>
        </p:spPr>
      </p:pic>
      <p:sp>
        <p:nvSpPr>
          <p:cNvPr id="35" name="TextBox 34"/>
          <p:cNvSpPr txBox="1"/>
          <p:nvPr/>
        </p:nvSpPr>
        <p:spPr>
          <a:xfrm>
            <a:off x="1399032" y="672132"/>
            <a:ext cx="7102412" cy="1338828"/>
          </a:xfrm>
          <a:prstGeom prst="rect">
            <a:avLst/>
          </a:prstGeom>
          <a:noFill/>
        </p:spPr>
        <p:txBody>
          <a:bodyPr wrap="square" rtlCol="0">
            <a:spAutoFit/>
          </a:bodyPr>
          <a:lstStyle/>
          <a:p>
            <a:pPr algn="ctr" defTabSz="685800">
              <a:defRPr/>
            </a:pPr>
            <a:r>
              <a:rPr lang="en-GB" sz="2700" b="1">
                <a:solidFill>
                  <a:prstClr val="white"/>
                </a:solidFill>
                <a:latin typeface="Calibri" panose="020F0502020204030204"/>
              </a:rPr>
              <a:t>CERN</a:t>
            </a:r>
          </a:p>
          <a:p>
            <a:pPr algn="ctr" defTabSz="685800">
              <a:defRPr/>
            </a:pPr>
            <a:r>
              <a:rPr lang="en-GB" sz="2700" b="1">
                <a:solidFill>
                  <a:prstClr val="white"/>
                </a:solidFill>
                <a:latin typeface="Calibri" panose="020F0502020204030204"/>
              </a:rPr>
              <a:t>15 January 2024 </a:t>
            </a:r>
          </a:p>
          <a:p>
            <a:pPr algn="ctr" defTabSz="685800">
              <a:defRPr/>
            </a:pPr>
            <a:endParaRPr lang="en-GB" sz="2700" i="1">
              <a:solidFill>
                <a:prstClr val="white">
                  <a:lumMod val="85000"/>
                </a:prstClr>
              </a:solidFill>
              <a:latin typeface="Calibri" panose="020F0502020204030204" pitchFamily="34" charset="0"/>
            </a:endParaRPr>
          </a:p>
        </p:txBody>
      </p:sp>
      <p:sp>
        <p:nvSpPr>
          <p:cNvPr id="36" name="TextBox 35"/>
          <p:cNvSpPr txBox="1"/>
          <p:nvPr/>
        </p:nvSpPr>
        <p:spPr>
          <a:xfrm>
            <a:off x="1213983" y="1146992"/>
            <a:ext cx="7591470" cy="2400657"/>
          </a:xfrm>
          <a:prstGeom prst="rect">
            <a:avLst/>
          </a:prstGeom>
          <a:noFill/>
        </p:spPr>
        <p:txBody>
          <a:bodyPr wrap="square" rtlCol="0">
            <a:spAutoFit/>
          </a:bodyPr>
          <a:lstStyle/>
          <a:p>
            <a:pPr algn="ctr" defTabSz="685800">
              <a:defRPr/>
            </a:pPr>
            <a:endParaRPr lang="en-GB" sz="2100" b="1">
              <a:solidFill>
                <a:srgbClr val="A5A5A5">
                  <a:lumMod val="20000"/>
                  <a:lumOff val="80000"/>
                </a:srgbClr>
              </a:solidFill>
              <a:latin typeface="Calibri" panose="020F0502020204030204" pitchFamily="34" charset="0"/>
            </a:endParaRPr>
          </a:p>
          <a:p>
            <a:pPr algn="ctr" defTabSz="685800">
              <a:defRPr/>
            </a:pPr>
            <a:r>
              <a:rPr lang="en-GB" sz="1800" b="1">
                <a:solidFill>
                  <a:srgbClr val="FFFF00"/>
                </a:solidFill>
                <a:latin typeface="Calibri" panose="020F0502020204030204" pitchFamily="34" charset="0"/>
              </a:rPr>
              <a:t>Michael Benedikt, CERN</a:t>
            </a:r>
          </a:p>
          <a:p>
            <a:pPr algn="ctr" defTabSz="685800">
              <a:defRPr/>
            </a:pPr>
            <a:r>
              <a:rPr lang="en-GB" sz="1800">
                <a:solidFill>
                  <a:srgbClr val="FFFF00"/>
                </a:solidFill>
                <a:latin typeface="Calibri" panose="020F0502020204030204" pitchFamily="34" charset="0"/>
                <a:cs typeface="Arial" panose="020B0604020202020204" pitchFamily="34" charset="0"/>
              </a:rPr>
              <a:t>on behalf of FCC collaboration &amp; FCCIS DS team</a:t>
            </a:r>
          </a:p>
          <a:p>
            <a:pPr algn="ctr" defTabSz="685800">
              <a:defRPr/>
            </a:pPr>
            <a:endParaRPr lang="en-GB" sz="1500">
              <a:solidFill>
                <a:srgbClr val="FFFF00"/>
              </a:solidFill>
              <a:latin typeface="Calibri" panose="020F0502020204030204" pitchFamily="34" charset="0"/>
              <a:cs typeface="Arial" panose="020B0604020202020204" pitchFamily="34" charset="0"/>
            </a:endParaRPr>
          </a:p>
          <a:p>
            <a:pPr algn="ctr" defTabSz="685800">
              <a:defRPr/>
            </a:pPr>
            <a:endParaRPr lang="en-GB" sz="1500">
              <a:solidFill>
                <a:srgbClr val="FFFF00"/>
              </a:solidFill>
              <a:latin typeface="Calibri" panose="020F0502020204030204" pitchFamily="34" charset="0"/>
              <a:cs typeface="Arial" panose="020B0604020202020204" pitchFamily="34" charset="0"/>
            </a:endParaRPr>
          </a:p>
          <a:p>
            <a:pPr algn="ctr" defTabSz="685800">
              <a:defRPr/>
            </a:pPr>
            <a:endParaRPr lang="en-GB" sz="1500">
              <a:solidFill>
                <a:srgbClr val="FFFF00"/>
              </a:solidFill>
              <a:latin typeface="Calibri" panose="020F0502020204030204" pitchFamily="34" charset="0"/>
              <a:cs typeface="Arial" panose="020B0604020202020204" pitchFamily="34" charset="0"/>
            </a:endParaRPr>
          </a:p>
          <a:p>
            <a:pPr algn="ctr" defTabSz="685800">
              <a:defRPr/>
            </a:pPr>
            <a:endParaRPr lang="en-GB" sz="1500">
              <a:solidFill>
                <a:srgbClr val="FFFF00"/>
              </a:solidFill>
              <a:latin typeface="Calibri" panose="020F0502020204030204" pitchFamily="34" charset="0"/>
              <a:cs typeface="Arial" panose="020B0604020202020204" pitchFamily="34" charset="0"/>
            </a:endParaRPr>
          </a:p>
          <a:p>
            <a:pPr algn="ctr" defTabSz="685800">
              <a:defRPr/>
            </a:pPr>
            <a:endParaRPr lang="en-GB" sz="1500">
              <a:solidFill>
                <a:srgbClr val="FFFF00"/>
              </a:solidFill>
              <a:latin typeface="Calibri" panose="020F0502020204030204" pitchFamily="34" charset="0"/>
              <a:cs typeface="Arial" panose="020B0604020202020204" pitchFamily="34" charset="0"/>
            </a:endParaRPr>
          </a:p>
          <a:p>
            <a:pPr algn="ctr" defTabSz="685800">
              <a:defRPr/>
            </a:pPr>
            <a:endParaRPr lang="en-GB" sz="1800">
              <a:solidFill>
                <a:srgbClr val="FFFF00"/>
              </a:solidFill>
              <a:latin typeface="Calibri" panose="020F0502020204030204" pitchFamily="34" charset="0"/>
              <a:cs typeface="Arial" panose="020B0604020202020204" pitchFamily="34" charset="0"/>
            </a:endParaRPr>
          </a:p>
        </p:txBody>
      </p:sp>
      <p:sp>
        <p:nvSpPr>
          <p:cNvPr id="28" name="TextBox 27"/>
          <p:cNvSpPr txBox="1"/>
          <p:nvPr/>
        </p:nvSpPr>
        <p:spPr>
          <a:xfrm>
            <a:off x="165436" y="31788"/>
            <a:ext cx="8944025" cy="715581"/>
          </a:xfrm>
          <a:prstGeom prst="rect">
            <a:avLst/>
          </a:prstGeom>
          <a:noFill/>
        </p:spPr>
        <p:txBody>
          <a:bodyPr wrap="square" rtlCol="0">
            <a:spAutoFit/>
          </a:bodyPr>
          <a:lstStyle/>
          <a:p>
            <a:pPr algn="ctr" defTabSz="685800">
              <a:defRPr/>
            </a:pPr>
            <a:r>
              <a:rPr lang="en-GB" sz="4050" b="1">
                <a:solidFill>
                  <a:srgbClr val="FFFF00"/>
                </a:solidFill>
                <a:latin typeface="Calibri" panose="020F0502020204030204"/>
              </a:rPr>
              <a:t>FCC Overview and Status</a:t>
            </a:r>
          </a:p>
        </p:txBody>
      </p:sp>
      <p:sp>
        <p:nvSpPr>
          <p:cNvPr id="27" name="TextBox 2">
            <a:extLst>
              <a:ext uri="{FF2B5EF4-FFF2-40B4-BE49-F238E27FC236}">
                <a16:creationId xmlns:a16="http://schemas.microsoft.com/office/drawing/2014/main" id="{885E0B1D-EE02-4D08-B4B7-6B086A825C46}"/>
              </a:ext>
            </a:extLst>
          </p:cNvPr>
          <p:cNvSpPr txBox="1"/>
          <p:nvPr/>
        </p:nvSpPr>
        <p:spPr>
          <a:xfrm>
            <a:off x="6678234" y="4948014"/>
            <a:ext cx="1292341" cy="253916"/>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342900">
              <a:defRPr/>
            </a:pPr>
            <a:r>
              <a:rPr lang="en-US" sz="1050">
                <a:solidFill>
                  <a:prstClr val="black"/>
                </a:solidFill>
                <a:latin typeface="Calibri" panose="020F0502020204030204"/>
              </a:rPr>
              <a:t>photo: J. Wenninger</a:t>
            </a:r>
            <a:endParaRPr lang="en-GB" sz="1050">
              <a:solidFill>
                <a:prstClr val="black"/>
              </a:solidFill>
              <a:latin typeface="Calibri" panose="020F0502020204030204"/>
            </a:endParaRPr>
          </a:p>
        </p:txBody>
      </p:sp>
      <p:sp>
        <p:nvSpPr>
          <p:cNvPr id="44" name="Rectangle 43">
            <a:extLst>
              <a:ext uri="{FF2B5EF4-FFF2-40B4-BE49-F238E27FC236}">
                <a16:creationId xmlns:a16="http://schemas.microsoft.com/office/drawing/2014/main" id="{254A8740-16D4-4760-ABC1-0CB85366A0F7}"/>
              </a:ext>
            </a:extLst>
          </p:cNvPr>
          <p:cNvSpPr/>
          <p:nvPr/>
        </p:nvSpPr>
        <p:spPr>
          <a:xfrm>
            <a:off x="252282" y="4694715"/>
            <a:ext cx="6605718" cy="507831"/>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US" sz="900" i="1" kern="0">
                <a:solidFill>
                  <a:schemeClr val="accent4">
                    <a:lumMod val="40000"/>
                    <a:lumOff val="60000"/>
                  </a:schemeClr>
                </a:solidFill>
                <a:latin typeface="Calibri" panose="020F0502020204030204"/>
              </a:rPr>
              <a:t>Work supported by the </a:t>
            </a:r>
            <a:r>
              <a:rPr lang="en-US" sz="900" b="1" i="1" kern="0">
                <a:solidFill>
                  <a:schemeClr val="accent4">
                    <a:lumMod val="40000"/>
                    <a:lumOff val="60000"/>
                  </a:schemeClr>
                </a:solidFill>
                <a:latin typeface="Calibri" panose="020F0502020204030204"/>
              </a:rPr>
              <a:t>European Commission </a:t>
            </a:r>
            <a:r>
              <a:rPr lang="en-US" sz="900" i="1" kern="0">
                <a:solidFill>
                  <a:schemeClr val="accent4">
                    <a:lumMod val="40000"/>
                    <a:lumOff val="60000"/>
                  </a:schemeClr>
                </a:solidFill>
                <a:latin typeface="Calibri" panose="020F0502020204030204"/>
              </a:rPr>
              <a:t>under </a:t>
            </a:r>
            <a:r>
              <a:rPr lang="en-GB" sz="900" i="1" kern="0">
                <a:solidFill>
                  <a:schemeClr val="accent4">
                    <a:lumMod val="40000"/>
                    <a:lumOff val="60000"/>
                  </a:schemeClr>
                </a:solidFill>
                <a:latin typeface="Calibri" panose="020F0502020204030204"/>
              </a:rPr>
              <a:t>the </a:t>
            </a:r>
            <a:r>
              <a:rPr lang="en-GB" sz="900" b="1" i="1" kern="0">
                <a:solidFill>
                  <a:schemeClr val="accent4">
                    <a:lumMod val="40000"/>
                    <a:lumOff val="60000"/>
                  </a:schemeClr>
                </a:solidFill>
                <a:latin typeface="Calibri" panose="020F0502020204030204"/>
              </a:rPr>
              <a:t>HORIZON 2020 projects </a:t>
            </a:r>
            <a:r>
              <a:rPr lang="en-GB" sz="900" b="1" i="1" kern="0" err="1">
                <a:solidFill>
                  <a:schemeClr val="accent4">
                    <a:lumMod val="40000"/>
                    <a:lumOff val="60000"/>
                  </a:schemeClr>
                </a:solidFill>
                <a:latin typeface="Calibri" panose="020F0502020204030204"/>
              </a:rPr>
              <a:t>EuroCirCol</a:t>
            </a:r>
            <a:r>
              <a:rPr lang="en-GB" sz="900" i="1" kern="0">
                <a:solidFill>
                  <a:schemeClr val="accent4">
                    <a:lumMod val="40000"/>
                    <a:lumOff val="60000"/>
                  </a:schemeClr>
                </a:solidFill>
                <a:latin typeface="Calibri" panose="020F0502020204030204"/>
              </a:rPr>
              <a:t>, grant agreement 654305; </a:t>
            </a:r>
            <a:r>
              <a:rPr lang="en-GB" sz="900" b="1" i="1" kern="0" err="1">
                <a:solidFill>
                  <a:schemeClr val="accent4">
                    <a:lumMod val="40000"/>
                    <a:lumOff val="60000"/>
                  </a:schemeClr>
                </a:solidFill>
                <a:latin typeface="Calibri" panose="020F0502020204030204"/>
              </a:rPr>
              <a:t>EASITrain</a:t>
            </a:r>
            <a:r>
              <a:rPr lang="en-GB" sz="900" b="1" i="1" kern="0">
                <a:solidFill>
                  <a:schemeClr val="accent4">
                    <a:lumMod val="40000"/>
                    <a:lumOff val="60000"/>
                  </a:schemeClr>
                </a:solidFill>
                <a:latin typeface="Calibri" panose="020F0502020204030204"/>
              </a:rPr>
              <a:t>, </a:t>
            </a:r>
            <a:r>
              <a:rPr lang="en-GB" sz="900" i="1" kern="0">
                <a:solidFill>
                  <a:schemeClr val="accent4">
                    <a:lumMod val="40000"/>
                    <a:lumOff val="60000"/>
                  </a:schemeClr>
                </a:solidFill>
                <a:latin typeface="Calibri" panose="020F0502020204030204"/>
              </a:rPr>
              <a:t>grant agreement no. 764879; </a:t>
            </a:r>
            <a:r>
              <a:rPr lang="en-GB" sz="900" b="1" i="1" kern="0" err="1">
                <a:solidFill>
                  <a:schemeClr val="accent4">
                    <a:lumMod val="40000"/>
                    <a:lumOff val="60000"/>
                  </a:schemeClr>
                </a:solidFill>
                <a:latin typeface="Calibri" panose="020F0502020204030204"/>
              </a:rPr>
              <a:t>iFAST</a:t>
            </a:r>
            <a:r>
              <a:rPr lang="en-GB" sz="900" i="1" kern="0">
                <a:solidFill>
                  <a:schemeClr val="accent4">
                    <a:lumMod val="40000"/>
                    <a:lumOff val="60000"/>
                  </a:schemeClr>
                </a:solidFill>
                <a:latin typeface="Calibri" panose="020F0502020204030204"/>
              </a:rPr>
              <a:t>, grant agreement 101004730, </a:t>
            </a:r>
            <a:r>
              <a:rPr lang="en-GB" sz="900" b="1" i="1" kern="0">
                <a:solidFill>
                  <a:schemeClr val="accent4">
                    <a:lumMod val="40000"/>
                    <a:lumOff val="60000"/>
                  </a:schemeClr>
                </a:solidFill>
                <a:latin typeface="Calibri" panose="020F0502020204030204"/>
              </a:rPr>
              <a:t>FCCIS</a:t>
            </a:r>
            <a:r>
              <a:rPr lang="en-GB" sz="900" i="1" kern="0">
                <a:solidFill>
                  <a:schemeClr val="accent4">
                    <a:lumMod val="40000"/>
                    <a:lumOff val="60000"/>
                  </a:schemeClr>
                </a:solidFill>
                <a:latin typeface="Calibri" panose="020F0502020204030204"/>
              </a:rPr>
              <a:t>, grant agreement 951754; </a:t>
            </a:r>
            <a:r>
              <a:rPr lang="en-GB" sz="900" b="1" i="1" kern="0">
                <a:solidFill>
                  <a:schemeClr val="accent4">
                    <a:lumMod val="40000"/>
                    <a:lumOff val="60000"/>
                  </a:schemeClr>
                </a:solidFill>
                <a:latin typeface="Calibri" panose="020F0502020204030204"/>
              </a:rPr>
              <a:t>E-JADE,</a:t>
            </a:r>
            <a:r>
              <a:rPr lang="en-GB" sz="900" i="1" kern="0">
                <a:solidFill>
                  <a:schemeClr val="accent4">
                    <a:lumMod val="40000"/>
                    <a:lumOff val="60000"/>
                  </a:schemeClr>
                </a:solidFill>
                <a:latin typeface="Calibri" panose="020F0502020204030204"/>
              </a:rPr>
              <a:t> contract no. 645479; </a:t>
            </a:r>
            <a:r>
              <a:rPr lang="en-GB" sz="900" b="1" i="1" kern="0">
                <a:solidFill>
                  <a:schemeClr val="accent4">
                    <a:lumMod val="40000"/>
                    <a:lumOff val="60000"/>
                  </a:schemeClr>
                </a:solidFill>
                <a:latin typeface="Calibri" panose="020F0502020204030204"/>
              </a:rPr>
              <a:t>EAJADE</a:t>
            </a:r>
            <a:r>
              <a:rPr lang="en-GB" sz="900" i="1" kern="0">
                <a:solidFill>
                  <a:schemeClr val="accent4">
                    <a:lumMod val="40000"/>
                    <a:lumOff val="60000"/>
                  </a:schemeClr>
                </a:solidFill>
                <a:latin typeface="Calibri" panose="020F0502020204030204"/>
              </a:rPr>
              <a:t>,  contract number 101086276; and by the Swiss </a:t>
            </a:r>
            <a:r>
              <a:rPr lang="en-GB" sz="900" b="1" i="1" kern="0">
                <a:solidFill>
                  <a:schemeClr val="accent4">
                    <a:lumMod val="40000"/>
                    <a:lumOff val="60000"/>
                  </a:schemeClr>
                </a:solidFill>
                <a:latin typeface="Calibri" panose="020F0502020204030204"/>
              </a:rPr>
              <a:t>CHART </a:t>
            </a:r>
            <a:r>
              <a:rPr lang="en-GB" sz="900" i="1" kern="0">
                <a:solidFill>
                  <a:schemeClr val="accent4">
                    <a:lumMod val="40000"/>
                    <a:lumOff val="60000"/>
                  </a:schemeClr>
                </a:solidFill>
                <a:latin typeface="Calibri" panose="020F0502020204030204"/>
              </a:rPr>
              <a:t>program</a:t>
            </a:r>
          </a:p>
        </p:txBody>
      </p:sp>
      <p:pic>
        <p:nvPicPr>
          <p:cNvPr id="45" name="Picture 44">
            <a:extLst>
              <a:ext uri="{FF2B5EF4-FFF2-40B4-BE49-F238E27FC236}">
                <a16:creationId xmlns:a16="http://schemas.microsoft.com/office/drawing/2014/main" id="{1D1F60EA-2701-4D84-AA78-272DEA2FD049}"/>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33476" y="4734006"/>
            <a:ext cx="2110524" cy="32942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 name="TextBox 11">
            <a:extLst>
              <a:ext uri="{FF2B5EF4-FFF2-40B4-BE49-F238E27FC236}">
                <a16:creationId xmlns:a16="http://schemas.microsoft.com/office/drawing/2014/main" id="{35D5C610-92BF-4ACA-BD6F-9E763AC912C3}"/>
              </a:ext>
            </a:extLst>
          </p:cNvPr>
          <p:cNvSpPr txBox="1"/>
          <p:nvPr/>
        </p:nvSpPr>
        <p:spPr>
          <a:xfrm>
            <a:off x="130899" y="4137498"/>
            <a:ext cx="9013102" cy="300082"/>
          </a:xfrm>
          <a:prstGeom prst="rect">
            <a:avLst/>
          </a:prstGeom>
          <a:solidFill>
            <a:schemeClr val="bg1"/>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en-GB" sz="1350">
              <a:solidFill>
                <a:prstClr val="black"/>
              </a:solidFill>
              <a:latin typeface="Calibri" panose="020F0502020204030204"/>
            </a:endParaRPr>
          </a:p>
        </p:txBody>
      </p:sp>
      <p:pic>
        <p:nvPicPr>
          <p:cNvPr id="47" name="Picture 46">
            <a:extLst>
              <a:ext uri="{FF2B5EF4-FFF2-40B4-BE49-F238E27FC236}">
                <a16:creationId xmlns:a16="http://schemas.microsoft.com/office/drawing/2014/main" id="{A6F9B256-6972-4B30-AD3F-FDD6C64A23E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0523" y="4219855"/>
            <a:ext cx="881581" cy="368688"/>
          </a:xfrm>
          <a:prstGeom prst="rect">
            <a:avLst/>
          </a:prstGeom>
          <a:solidFill>
            <a:schemeClr val="bg1"/>
          </a:solidFill>
        </p:spPr>
      </p:pic>
      <p:pic>
        <p:nvPicPr>
          <p:cNvPr id="48" name="Picture 47">
            <a:extLst>
              <a:ext uri="{FF2B5EF4-FFF2-40B4-BE49-F238E27FC236}">
                <a16:creationId xmlns:a16="http://schemas.microsoft.com/office/drawing/2014/main" id="{F5B25BE4-E4C9-446B-843A-99590BFBDAE0}"/>
              </a:ext>
            </a:extLst>
          </p:cNvPr>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258600" y="4169081"/>
            <a:ext cx="976644" cy="470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a:extLst>
              <a:ext uri="{FF2B5EF4-FFF2-40B4-BE49-F238E27FC236}">
                <a16:creationId xmlns:a16="http://schemas.microsoft.com/office/drawing/2014/main" id="{9A162FAA-1BA1-4CAD-90C8-EA624DFEF9A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24704" y="4169799"/>
            <a:ext cx="737696" cy="480060"/>
          </a:xfrm>
          <a:prstGeom prst="rect">
            <a:avLst/>
          </a:prstGeom>
        </p:spPr>
      </p:pic>
      <p:pic>
        <p:nvPicPr>
          <p:cNvPr id="51" name="Picture 50">
            <a:extLst>
              <a:ext uri="{FF2B5EF4-FFF2-40B4-BE49-F238E27FC236}">
                <a16:creationId xmlns:a16="http://schemas.microsoft.com/office/drawing/2014/main" id="{7245894D-936D-47D6-A2B6-50F540F9724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125975" y="4145495"/>
            <a:ext cx="318407" cy="480060"/>
          </a:xfrm>
          <a:prstGeom prst="rect">
            <a:avLst/>
          </a:prstGeom>
        </p:spPr>
      </p:pic>
      <p:pic>
        <p:nvPicPr>
          <p:cNvPr id="52" name="Picture 51">
            <a:extLst>
              <a:ext uri="{FF2B5EF4-FFF2-40B4-BE49-F238E27FC236}">
                <a16:creationId xmlns:a16="http://schemas.microsoft.com/office/drawing/2014/main" id="{5786B6B1-4A82-437B-8B0F-4445B9D4CDE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877102" y="4182607"/>
            <a:ext cx="1214454" cy="429971"/>
          </a:xfrm>
          <a:prstGeom prst="rect">
            <a:avLst/>
          </a:prstGeom>
        </p:spPr>
      </p:pic>
      <p:pic>
        <p:nvPicPr>
          <p:cNvPr id="53" name="Picture 52">
            <a:extLst>
              <a:ext uri="{FF2B5EF4-FFF2-40B4-BE49-F238E27FC236}">
                <a16:creationId xmlns:a16="http://schemas.microsoft.com/office/drawing/2014/main" id="{681B5742-71F9-4313-A343-B42421E146D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8603771" y="4202286"/>
            <a:ext cx="450768" cy="480060"/>
          </a:xfrm>
          <a:prstGeom prst="rect">
            <a:avLst/>
          </a:prstGeom>
          <a:solidFill>
            <a:schemeClr val="bg1"/>
          </a:solidFill>
        </p:spPr>
      </p:pic>
      <p:sp>
        <p:nvSpPr>
          <p:cNvPr id="54" name="Rectangle 53">
            <a:extLst>
              <a:ext uri="{FF2B5EF4-FFF2-40B4-BE49-F238E27FC236}">
                <a16:creationId xmlns:a16="http://schemas.microsoft.com/office/drawing/2014/main" id="{233FF6E1-7024-4633-94D1-8097A4DFBEE6}"/>
              </a:ext>
            </a:extLst>
          </p:cNvPr>
          <p:cNvSpPr/>
          <p:nvPr/>
        </p:nvSpPr>
        <p:spPr>
          <a:xfrm>
            <a:off x="7126338" y="4316699"/>
            <a:ext cx="1441677" cy="300082"/>
          </a:xfrm>
          <a:prstGeom prst="rect">
            <a:avLst/>
          </a:prstGeom>
          <a:solidFill>
            <a:schemeClr val="bg1"/>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r>
              <a:rPr lang="en-GB" sz="1350" u="sng">
                <a:solidFill>
                  <a:prstClr val="white"/>
                </a:solidFill>
                <a:latin typeface="Calibri" panose="020F0502020204030204"/>
                <a:ea typeface="Calibri"/>
                <a:cs typeface="Times New Roman"/>
                <a:hlinkClick r:id="rId11"/>
              </a:rPr>
              <a:t>http://cern.ch/fcc</a:t>
            </a:r>
            <a:endParaRPr lang="en-GB" sz="1350">
              <a:solidFill>
                <a:prstClr val="white"/>
              </a:solidFill>
              <a:latin typeface="Arial"/>
            </a:endParaRPr>
          </a:p>
        </p:txBody>
      </p:sp>
      <p:pic>
        <p:nvPicPr>
          <p:cNvPr id="5" name="Picture 4">
            <a:extLst>
              <a:ext uri="{FF2B5EF4-FFF2-40B4-BE49-F238E27FC236}">
                <a16:creationId xmlns:a16="http://schemas.microsoft.com/office/drawing/2014/main" id="{4C81B4A5-E51C-77AE-7753-FD65C0B1042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062401" y="4137486"/>
            <a:ext cx="814701" cy="501831"/>
          </a:xfrm>
          <a:prstGeom prst="rect">
            <a:avLst/>
          </a:prstGeom>
        </p:spPr>
      </p:pic>
      <p:pic>
        <p:nvPicPr>
          <p:cNvPr id="2" name="Picture 1">
            <a:extLst>
              <a:ext uri="{FF2B5EF4-FFF2-40B4-BE49-F238E27FC236}">
                <a16:creationId xmlns:a16="http://schemas.microsoft.com/office/drawing/2014/main" id="{528DC0F1-84C9-8FCC-31F3-E39949EFE3B3}"/>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803111" y="4169323"/>
            <a:ext cx="1309454" cy="450452"/>
          </a:xfrm>
          <a:prstGeom prst="rect">
            <a:avLst/>
          </a:prstGeom>
        </p:spPr>
      </p:pic>
      <p:pic>
        <p:nvPicPr>
          <p:cNvPr id="1026" name="Picture 2">
            <a:extLst>
              <a:ext uri="{FF2B5EF4-FFF2-40B4-BE49-F238E27FC236}">
                <a16:creationId xmlns:a16="http://schemas.microsoft.com/office/drawing/2014/main" id="{1B61DB9A-2F37-39C0-7A2A-DA68E24E8856}"/>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5444505" y="4192096"/>
            <a:ext cx="340288" cy="441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5158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30</a:t>
            </a:fld>
            <a:endParaRPr lang="en-US" noProof="0"/>
          </a:p>
        </p:txBody>
      </p:sp>
      <p:pic>
        <p:nvPicPr>
          <p:cNvPr id="7" name="Picture 6">
            <a:extLst>
              <a:ext uri="{FF2B5EF4-FFF2-40B4-BE49-F238E27FC236}">
                <a16:creationId xmlns:a16="http://schemas.microsoft.com/office/drawing/2014/main" id="{24B01586-1E5B-F5F2-536C-A6FBAD4AFBE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95239" y="578338"/>
            <a:ext cx="5200390" cy="3445748"/>
          </a:xfrm>
          <a:prstGeom prst="rect">
            <a:avLst/>
          </a:prstGeom>
        </p:spPr>
      </p:pic>
      <p:sp>
        <p:nvSpPr>
          <p:cNvPr id="10" name="TextBox 9">
            <a:extLst>
              <a:ext uri="{FF2B5EF4-FFF2-40B4-BE49-F238E27FC236}">
                <a16:creationId xmlns:a16="http://schemas.microsoft.com/office/drawing/2014/main" id="{56282957-A12D-73A7-C40F-BB22DF9FCDF6}"/>
              </a:ext>
            </a:extLst>
          </p:cNvPr>
          <p:cNvSpPr txBox="1"/>
          <p:nvPr/>
        </p:nvSpPr>
        <p:spPr>
          <a:xfrm>
            <a:off x="4931508" y="4186447"/>
            <a:ext cx="4156222" cy="523220"/>
          </a:xfrm>
          <a:prstGeom prst="rect">
            <a:avLst/>
          </a:prstGeom>
          <a:noFill/>
        </p:spPr>
        <p:txBody>
          <a:bodyPr wrap="square" rtlCol="0">
            <a:spAutoFit/>
          </a:bodyPr>
          <a:lstStyle/>
          <a:p>
            <a:pPr algn="ctr"/>
            <a:r>
              <a:rPr lang="en-US" sz="1400" b="1"/>
              <a:t>Schematic Layout of the FCC </a:t>
            </a:r>
            <a:r>
              <a:rPr lang="en-US" sz="1400" b="1" err="1"/>
              <a:t>ee</a:t>
            </a:r>
            <a:r>
              <a:rPr lang="en-US" sz="1400" b="1"/>
              <a:t> Underground Works as Baselined for the Mid-term Review</a:t>
            </a:r>
            <a:endParaRPr lang="en-GB" sz="1400" b="1"/>
          </a:p>
        </p:txBody>
      </p:sp>
      <p:sp>
        <p:nvSpPr>
          <p:cNvPr id="4" name="TextBox 3">
            <a:extLst>
              <a:ext uri="{FF2B5EF4-FFF2-40B4-BE49-F238E27FC236}">
                <a16:creationId xmlns:a16="http://schemas.microsoft.com/office/drawing/2014/main" id="{BB25746D-C88F-F5E3-4EEF-F1E14EF94C3A}"/>
              </a:ext>
            </a:extLst>
          </p:cNvPr>
          <p:cNvSpPr txBox="1"/>
          <p:nvPr/>
        </p:nvSpPr>
        <p:spPr>
          <a:xfrm>
            <a:off x="3735754" y="664308"/>
            <a:ext cx="1297354" cy="1117600"/>
          </a:xfrm>
          <a:prstGeom prst="rect">
            <a:avLst/>
          </a:prstGeom>
          <a:solidFill>
            <a:schemeClr val="bg1"/>
          </a:solidFill>
        </p:spPr>
        <p:txBody>
          <a:bodyPr wrap="square" rtlCol="0">
            <a:spAutoFit/>
          </a:bodyPr>
          <a:lstStyle/>
          <a:p>
            <a:pPr algn="l"/>
            <a:endParaRPr lang="en-GB" sz="1200" b="1"/>
          </a:p>
        </p:txBody>
      </p:sp>
      <p:sp>
        <p:nvSpPr>
          <p:cNvPr id="3" name="TextBox 2">
            <a:extLst>
              <a:ext uri="{FF2B5EF4-FFF2-40B4-BE49-F238E27FC236}">
                <a16:creationId xmlns:a16="http://schemas.microsoft.com/office/drawing/2014/main" id="{C0DE05D9-688C-C237-AE63-6294B388C66D}"/>
              </a:ext>
            </a:extLst>
          </p:cNvPr>
          <p:cNvSpPr txBox="1"/>
          <p:nvPr/>
        </p:nvSpPr>
        <p:spPr>
          <a:xfrm>
            <a:off x="290022" y="668136"/>
            <a:ext cx="4347292" cy="4031873"/>
          </a:xfrm>
          <a:prstGeom prst="rect">
            <a:avLst/>
          </a:prstGeom>
          <a:noFill/>
        </p:spPr>
        <p:txBody>
          <a:bodyPr wrap="square" rtlCol="0">
            <a:spAutoFit/>
          </a:bodyPr>
          <a:lstStyle/>
          <a:p>
            <a:pPr marL="179388" indent="-106363">
              <a:spcBef>
                <a:spcPts val="600"/>
              </a:spcBef>
              <a:spcAft>
                <a:spcPts val="600"/>
              </a:spcAft>
              <a:buFont typeface="Arial" panose="020B0604020202020204" pitchFamily="34" charset="0"/>
              <a:buChar char="•"/>
            </a:pPr>
            <a:r>
              <a:rPr lang="en-GB" sz="1600"/>
              <a:t>92 km main tunnel with a  internal diameter of 5.5 m.
Depth varies between 50m and 600m.
12 shafts up to 400 m deep and 18 m in diameter.
2 very large caverns (35m span).
2 large caverns (span 25m).
&gt;70 small caverns.
4 km transfer tunnel from the surface.
3.2 km of Klystron Gallery tunnels.
8 surface sites up to 7 ha each</a:t>
            </a:r>
          </a:p>
        </p:txBody>
      </p:sp>
    </p:spTree>
    <p:extLst>
      <p:ext uri="{BB962C8B-B14F-4D97-AF65-F5344CB8AC3E}">
        <p14:creationId xmlns:p14="http://schemas.microsoft.com/office/powerpoint/2010/main" val="19255080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2584095" y="545514"/>
            <a:ext cx="4372759" cy="402033"/>
          </a:xfrm>
        </p:spPr>
        <p:txBody>
          <a:bodyPr/>
          <a:lstStyle/>
          <a:p>
            <a:r>
              <a:rPr lang="en-US" dirty="0"/>
              <a:t>FCC – Civil Engineering</a:t>
            </a:r>
          </a:p>
        </p:txBody>
      </p:sp>
      <p:sp>
        <p:nvSpPr>
          <p:cNvPr id="3" name="TextBox 2">
            <a:extLst>
              <a:ext uri="{FF2B5EF4-FFF2-40B4-BE49-F238E27FC236}">
                <a16:creationId xmlns:a16="http://schemas.microsoft.com/office/drawing/2014/main" id="{774D6D5C-6910-FF14-76F0-11B1731E624B}"/>
              </a:ext>
            </a:extLst>
          </p:cNvPr>
          <p:cNvSpPr txBox="1"/>
          <p:nvPr/>
        </p:nvSpPr>
        <p:spPr>
          <a:xfrm>
            <a:off x="137393" y="1133362"/>
            <a:ext cx="4134930" cy="2462213"/>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800" dirty="0"/>
              <a:t>The main tunnel will house the accelerator, booster and all the necessary technical infrastructure.
A corridor for an automated vehicle to circulate is required.
Ventilation ducts on the floor and ceiling will allow compartmentalized ventilation.</a:t>
            </a:r>
          </a:p>
        </p:txBody>
      </p:sp>
      <p:pic>
        <p:nvPicPr>
          <p:cNvPr id="2" name="Picture 1">
            <a:extLst>
              <a:ext uri="{FF2B5EF4-FFF2-40B4-BE49-F238E27FC236}">
                <a16:creationId xmlns:a16="http://schemas.microsoft.com/office/drawing/2014/main" id="{6129C499-C307-9E1D-57FA-F4ABCD8F4247}"/>
              </a:ext>
            </a:extLst>
          </p:cNvPr>
          <p:cNvPicPr>
            <a:picLocks noChangeAspect="1"/>
          </p:cNvPicPr>
          <p:nvPr/>
        </p:nvPicPr>
        <p:blipFill>
          <a:blip r:embed="rId2"/>
          <a:stretch>
            <a:fillRect/>
          </a:stretch>
        </p:blipFill>
        <p:spPr>
          <a:xfrm>
            <a:off x="4384375" y="1325712"/>
            <a:ext cx="4622232" cy="3330160"/>
          </a:xfrm>
          <a:prstGeom prst="rect">
            <a:avLst/>
          </a:prstGeom>
        </p:spPr>
      </p:pic>
    </p:spTree>
    <p:extLst>
      <p:ext uri="{BB962C8B-B14F-4D97-AF65-F5344CB8AC3E}">
        <p14:creationId xmlns:p14="http://schemas.microsoft.com/office/powerpoint/2010/main" val="1205274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570182"/>
            <a:ext cx="9144000" cy="2003136"/>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32</a:t>
            </a:fld>
            <a:endParaRPr lang="en-US" noProof="0"/>
          </a:p>
        </p:txBody>
      </p:sp>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258004" y="3800589"/>
            <a:ext cx="8332015" cy="212558"/>
          </a:xfrm>
        </p:spPr>
        <p:txBody>
          <a:bodyPr/>
          <a:lstStyle/>
          <a:p>
            <a:r>
              <a:rPr lang="en-GB"/>
              <a:t>Shaft Depths:</a:t>
            </a:r>
            <a:endParaRPr lang="en-GB" sz="1100" b="0" i="1"/>
          </a:p>
        </p:txBody>
      </p:sp>
      <p:sp>
        <p:nvSpPr>
          <p:cNvPr id="15" name="TextBox 14">
            <a:extLst>
              <a:ext uri="{FF2B5EF4-FFF2-40B4-BE49-F238E27FC236}">
                <a16:creationId xmlns:a16="http://schemas.microsoft.com/office/drawing/2014/main" id="{422A9635-4562-4610-B217-1628FD7DDABD}"/>
              </a:ext>
            </a:extLst>
          </p:cNvPr>
          <p:cNvSpPr txBox="1"/>
          <p:nvPr/>
        </p:nvSpPr>
        <p:spPr>
          <a:xfrm>
            <a:off x="258005" y="4082962"/>
            <a:ext cx="1183460" cy="253916"/>
          </a:xfrm>
          <a:prstGeom prst="rect">
            <a:avLst/>
          </a:prstGeom>
          <a:noFill/>
        </p:spPr>
        <p:txBody>
          <a:bodyPr wrap="square" rtlCol="0">
            <a:spAutoFit/>
          </a:bodyPr>
          <a:lstStyle/>
          <a:p>
            <a:r>
              <a:rPr lang="en-GB" sz="1050"/>
              <a:t>A: 201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228994" y="4084471"/>
            <a:ext cx="803134" cy="253916"/>
          </a:xfrm>
          <a:prstGeom prst="rect">
            <a:avLst/>
          </a:prstGeom>
          <a:noFill/>
        </p:spPr>
        <p:txBody>
          <a:bodyPr wrap="square" rtlCol="0">
            <a:spAutoFit/>
          </a:bodyPr>
          <a:lstStyle/>
          <a:p>
            <a:r>
              <a:rPr lang="en-GB" sz="1050"/>
              <a:t>D: 181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4391823" y="4084471"/>
            <a:ext cx="824622" cy="253916"/>
          </a:xfrm>
          <a:prstGeom prst="rect">
            <a:avLst/>
          </a:prstGeom>
          <a:noFill/>
        </p:spPr>
        <p:txBody>
          <a:bodyPr wrap="square" rtlCol="0">
            <a:spAutoFit/>
          </a:bodyPr>
          <a:lstStyle/>
          <a:p>
            <a:r>
              <a:rPr lang="en-GB" sz="1050"/>
              <a:t>G: 226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6561782" y="4077256"/>
            <a:ext cx="727404" cy="253916"/>
          </a:xfrm>
          <a:prstGeom prst="rect">
            <a:avLst/>
          </a:prstGeom>
          <a:noFill/>
        </p:spPr>
        <p:txBody>
          <a:bodyPr wrap="square" rtlCol="0">
            <a:spAutoFit/>
          </a:bodyPr>
          <a:lstStyle/>
          <a:p>
            <a:r>
              <a:rPr lang="en-GB" sz="1050"/>
              <a:t>J: 253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249626" y="4077256"/>
            <a:ext cx="803134" cy="253916"/>
          </a:xfrm>
          <a:prstGeom prst="rect">
            <a:avLst/>
          </a:prstGeom>
          <a:noFill/>
        </p:spPr>
        <p:txBody>
          <a:bodyPr wrap="square" rtlCol="0">
            <a:spAutoFit/>
          </a:bodyPr>
          <a:lstStyle/>
          <a:p>
            <a:r>
              <a:rPr lang="en-GB" sz="1050"/>
              <a:t>B: 201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3364394" y="4084471"/>
            <a:ext cx="727405" cy="253916"/>
          </a:xfrm>
          <a:prstGeom prst="rect">
            <a:avLst/>
          </a:prstGeom>
          <a:noFill/>
        </p:spPr>
        <p:txBody>
          <a:bodyPr wrap="square" rtlCol="0">
            <a:spAutoFit/>
          </a:bodyPr>
          <a:lstStyle/>
          <a:p>
            <a:r>
              <a:rPr lang="en-GB" sz="1050"/>
              <a:t>F: 400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5411976" y="4077256"/>
            <a:ext cx="849782" cy="253916"/>
          </a:xfrm>
          <a:prstGeom prst="rect">
            <a:avLst/>
          </a:prstGeom>
          <a:noFill/>
        </p:spPr>
        <p:txBody>
          <a:bodyPr wrap="square" rtlCol="0">
            <a:spAutoFit/>
          </a:bodyPr>
          <a:lstStyle/>
          <a:p>
            <a:r>
              <a:rPr lang="en-GB" sz="1050"/>
              <a:t>H: 235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7509878" y="4084471"/>
            <a:ext cx="727404" cy="253916"/>
          </a:xfrm>
          <a:prstGeom prst="rect">
            <a:avLst/>
          </a:prstGeom>
          <a:noFill/>
        </p:spPr>
        <p:txBody>
          <a:bodyPr wrap="square" rtlCol="0">
            <a:spAutoFit/>
          </a:bodyPr>
          <a:lstStyle/>
          <a:p>
            <a:r>
              <a:rPr lang="en-GB" sz="1050"/>
              <a:t>L: 250 m</a:t>
            </a:r>
          </a:p>
        </p:txBody>
      </p:sp>
      <p:sp>
        <p:nvSpPr>
          <p:cNvPr id="7" name="Title 6">
            <a:extLst>
              <a:ext uri="{FF2B5EF4-FFF2-40B4-BE49-F238E27FC236}">
                <a16:creationId xmlns:a16="http://schemas.microsoft.com/office/drawing/2014/main" id="{B7F471F7-5E91-8955-A55D-CD8206ACB19B}"/>
              </a:ext>
            </a:extLst>
          </p:cNvPr>
          <p:cNvSpPr>
            <a:spLocks noGrp="1"/>
          </p:cNvSpPr>
          <p:nvPr>
            <p:ph type="title"/>
          </p:nvPr>
        </p:nvSpPr>
        <p:spPr>
          <a:xfrm>
            <a:off x="2758425" y="536842"/>
            <a:ext cx="4091417" cy="381996"/>
          </a:xfrm>
        </p:spPr>
        <p:txBody>
          <a:bodyPr/>
          <a:lstStyle/>
          <a:p>
            <a:r>
              <a:rPr lang="en-US"/>
              <a:t>Simplified Long Profile</a:t>
            </a:r>
            <a:endParaRPr lang="en-GB"/>
          </a:p>
        </p:txBody>
      </p:sp>
    </p:spTree>
    <p:extLst>
      <p:ext uri="{BB962C8B-B14F-4D97-AF65-F5344CB8AC3E}">
        <p14:creationId xmlns:p14="http://schemas.microsoft.com/office/powerpoint/2010/main" val="1971316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33</a:t>
            </a:fld>
            <a:endParaRPr lang="en-US" noProof="0"/>
          </a:p>
        </p:txBody>
      </p:sp>
      <p:pic>
        <p:nvPicPr>
          <p:cNvPr id="3" name="Picture 2">
            <a:extLst>
              <a:ext uri="{FF2B5EF4-FFF2-40B4-BE49-F238E27FC236}">
                <a16:creationId xmlns:a16="http://schemas.microsoft.com/office/drawing/2014/main" id="{AE13A065-01EF-9A21-DA72-0243139C692C}"/>
              </a:ext>
            </a:extLst>
          </p:cNvPr>
          <p:cNvPicPr>
            <a:picLocks noChangeAspect="1"/>
          </p:cNvPicPr>
          <p:nvPr/>
        </p:nvPicPr>
        <p:blipFill>
          <a:blip r:embed="rId2"/>
          <a:stretch>
            <a:fillRect/>
          </a:stretch>
        </p:blipFill>
        <p:spPr>
          <a:xfrm>
            <a:off x="4276830" y="624224"/>
            <a:ext cx="4604652" cy="3495174"/>
          </a:xfrm>
          <a:prstGeom prst="rect">
            <a:avLst/>
          </a:prstGeom>
          <a:ln w="15875">
            <a:solidFill>
              <a:schemeClr val="tx1"/>
            </a:solidFill>
          </a:ln>
        </p:spPr>
      </p:pic>
      <p:pic>
        <p:nvPicPr>
          <p:cNvPr id="8" name="Picture 7">
            <a:extLst>
              <a:ext uri="{FF2B5EF4-FFF2-40B4-BE49-F238E27FC236}">
                <a16:creationId xmlns:a16="http://schemas.microsoft.com/office/drawing/2014/main" id="{A5AC6591-E3E7-A5D4-CEB9-18DECDB13DAA}"/>
              </a:ext>
            </a:extLst>
          </p:cNvPr>
          <p:cNvPicPr>
            <a:picLocks noChangeAspect="1"/>
          </p:cNvPicPr>
          <p:nvPr/>
        </p:nvPicPr>
        <p:blipFill>
          <a:blip r:embed="rId3"/>
          <a:stretch>
            <a:fillRect/>
          </a:stretch>
        </p:blipFill>
        <p:spPr>
          <a:xfrm>
            <a:off x="262519" y="2464904"/>
            <a:ext cx="3870870" cy="2533012"/>
          </a:xfrm>
          <a:prstGeom prst="rect">
            <a:avLst/>
          </a:prstGeom>
          <a:ln w="15875">
            <a:solidFill>
              <a:schemeClr val="tx1"/>
            </a:solidFill>
          </a:ln>
        </p:spPr>
      </p:pic>
      <p:sp>
        <p:nvSpPr>
          <p:cNvPr id="9" name="TextBox 8">
            <a:extLst>
              <a:ext uri="{FF2B5EF4-FFF2-40B4-BE49-F238E27FC236}">
                <a16:creationId xmlns:a16="http://schemas.microsoft.com/office/drawing/2014/main" id="{6F4D24AB-122D-FEDB-CD31-CABE051BAC2A}"/>
              </a:ext>
            </a:extLst>
          </p:cNvPr>
          <p:cNvSpPr txBox="1"/>
          <p:nvPr/>
        </p:nvSpPr>
        <p:spPr>
          <a:xfrm>
            <a:off x="262518" y="624224"/>
            <a:ext cx="3014081" cy="338554"/>
          </a:xfrm>
          <a:prstGeom prst="rect">
            <a:avLst/>
          </a:prstGeom>
          <a:noFill/>
        </p:spPr>
        <p:txBody>
          <a:bodyPr wrap="square" rtlCol="0">
            <a:spAutoFit/>
          </a:bodyPr>
          <a:lstStyle/>
          <a:p>
            <a:pPr algn="l"/>
            <a:r>
              <a:rPr lang="en-US" sz="1600"/>
              <a:t>Large Cavern Complex</a:t>
            </a:r>
            <a:endParaRPr lang="en-GB" sz="1600"/>
          </a:p>
        </p:txBody>
      </p:sp>
    </p:spTree>
    <p:extLst>
      <p:ext uri="{BB962C8B-B14F-4D97-AF65-F5344CB8AC3E}">
        <p14:creationId xmlns:p14="http://schemas.microsoft.com/office/powerpoint/2010/main" val="39580177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34</a:t>
            </a:fld>
            <a:endParaRPr lang="en-US" noProof="0"/>
          </a:p>
        </p:txBody>
      </p:sp>
      <p:pic>
        <p:nvPicPr>
          <p:cNvPr id="6" name="Picture 5">
            <a:extLst>
              <a:ext uri="{FF2B5EF4-FFF2-40B4-BE49-F238E27FC236}">
                <a16:creationId xmlns:a16="http://schemas.microsoft.com/office/drawing/2014/main" id="{ED7804AB-048D-6E20-A184-349644BEDCE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78861" y="1932167"/>
            <a:ext cx="3855918" cy="3036404"/>
          </a:xfrm>
          <a:prstGeom prst="rect">
            <a:avLst/>
          </a:prstGeom>
        </p:spPr>
      </p:pic>
      <p:pic>
        <p:nvPicPr>
          <p:cNvPr id="8" name="Picture 7">
            <a:extLst>
              <a:ext uri="{FF2B5EF4-FFF2-40B4-BE49-F238E27FC236}">
                <a16:creationId xmlns:a16="http://schemas.microsoft.com/office/drawing/2014/main" id="{F095236B-0274-416F-5B20-743D460396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687" y="669861"/>
            <a:ext cx="4275117" cy="4298710"/>
          </a:xfrm>
          <a:prstGeom prst="rect">
            <a:avLst/>
          </a:prstGeom>
        </p:spPr>
      </p:pic>
      <p:sp>
        <p:nvSpPr>
          <p:cNvPr id="9" name="TextBox 8">
            <a:extLst>
              <a:ext uri="{FF2B5EF4-FFF2-40B4-BE49-F238E27FC236}">
                <a16:creationId xmlns:a16="http://schemas.microsoft.com/office/drawing/2014/main" id="{F2E21C23-1E7D-7AA7-43BE-FAD3B10A1C6D}"/>
              </a:ext>
            </a:extLst>
          </p:cNvPr>
          <p:cNvSpPr txBox="1"/>
          <p:nvPr/>
        </p:nvSpPr>
        <p:spPr>
          <a:xfrm>
            <a:off x="5178861" y="669861"/>
            <a:ext cx="3566439" cy="584775"/>
          </a:xfrm>
          <a:prstGeom prst="rect">
            <a:avLst/>
          </a:prstGeom>
          <a:noFill/>
        </p:spPr>
        <p:txBody>
          <a:bodyPr wrap="square" rtlCol="0">
            <a:spAutoFit/>
          </a:bodyPr>
          <a:lstStyle/>
          <a:p>
            <a:pPr algn="l"/>
            <a:r>
              <a:rPr lang="en-US" sz="1600" b="1"/>
              <a:t>Designs from Concept Design Phase</a:t>
            </a:r>
            <a:endParaRPr lang="en-GB" sz="1600" b="1"/>
          </a:p>
        </p:txBody>
      </p:sp>
    </p:spTree>
    <p:extLst>
      <p:ext uri="{BB962C8B-B14F-4D97-AF65-F5344CB8AC3E}">
        <p14:creationId xmlns:p14="http://schemas.microsoft.com/office/powerpoint/2010/main" val="31680210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35</a:t>
            </a:fld>
            <a:endParaRPr lang="en-US" noProof="0"/>
          </a:p>
        </p:txBody>
      </p:sp>
      <p:pic>
        <p:nvPicPr>
          <p:cNvPr id="4" name="Picture 3">
            <a:extLst>
              <a:ext uri="{FF2B5EF4-FFF2-40B4-BE49-F238E27FC236}">
                <a16:creationId xmlns:a16="http://schemas.microsoft.com/office/drawing/2014/main" id="{B5D1C245-52C5-1FBA-8C3D-842B6AAA6D41}"/>
              </a:ext>
            </a:extLst>
          </p:cNvPr>
          <p:cNvPicPr>
            <a:picLocks noChangeAspect="1"/>
          </p:cNvPicPr>
          <p:nvPr/>
        </p:nvPicPr>
        <p:blipFill>
          <a:blip r:embed="rId2"/>
          <a:stretch>
            <a:fillRect/>
          </a:stretch>
        </p:blipFill>
        <p:spPr>
          <a:xfrm>
            <a:off x="-26122" y="617332"/>
            <a:ext cx="3281448" cy="3509855"/>
          </a:xfrm>
          <a:prstGeom prst="rect">
            <a:avLst/>
          </a:prstGeom>
        </p:spPr>
      </p:pic>
      <p:pic>
        <p:nvPicPr>
          <p:cNvPr id="6" name="Picture 5">
            <a:extLst>
              <a:ext uri="{FF2B5EF4-FFF2-40B4-BE49-F238E27FC236}">
                <a16:creationId xmlns:a16="http://schemas.microsoft.com/office/drawing/2014/main" id="{C0E60691-BD36-90B9-3152-087EEBC04FEA}"/>
              </a:ext>
            </a:extLst>
          </p:cNvPr>
          <p:cNvPicPr>
            <a:picLocks noChangeAspect="1"/>
          </p:cNvPicPr>
          <p:nvPr/>
        </p:nvPicPr>
        <p:blipFill>
          <a:blip r:embed="rId3"/>
          <a:stretch>
            <a:fillRect/>
          </a:stretch>
        </p:blipFill>
        <p:spPr>
          <a:xfrm>
            <a:off x="2957875" y="1280160"/>
            <a:ext cx="3446120" cy="2763555"/>
          </a:xfrm>
          <a:prstGeom prst="rect">
            <a:avLst/>
          </a:prstGeom>
        </p:spPr>
      </p:pic>
      <p:pic>
        <p:nvPicPr>
          <p:cNvPr id="8" name="Picture 7">
            <a:extLst>
              <a:ext uri="{FF2B5EF4-FFF2-40B4-BE49-F238E27FC236}">
                <a16:creationId xmlns:a16="http://schemas.microsoft.com/office/drawing/2014/main" id="{8D1FCB9E-6BE9-E441-7134-9D9891DCCE0C}"/>
              </a:ext>
            </a:extLst>
          </p:cNvPr>
          <p:cNvPicPr>
            <a:picLocks noChangeAspect="1"/>
          </p:cNvPicPr>
          <p:nvPr/>
        </p:nvPicPr>
        <p:blipFill>
          <a:blip r:embed="rId4"/>
          <a:stretch>
            <a:fillRect/>
          </a:stretch>
        </p:blipFill>
        <p:spPr>
          <a:xfrm>
            <a:off x="5995331" y="1280160"/>
            <a:ext cx="3148669" cy="2763556"/>
          </a:xfrm>
          <a:prstGeom prst="rect">
            <a:avLst/>
          </a:prstGeom>
        </p:spPr>
      </p:pic>
      <p:sp>
        <p:nvSpPr>
          <p:cNvPr id="9" name="TextBox 8">
            <a:extLst>
              <a:ext uri="{FF2B5EF4-FFF2-40B4-BE49-F238E27FC236}">
                <a16:creationId xmlns:a16="http://schemas.microsoft.com/office/drawing/2014/main" id="{7B44AC1E-AE70-81EA-A82F-4DD8C8782B7D}"/>
              </a:ext>
            </a:extLst>
          </p:cNvPr>
          <p:cNvSpPr txBox="1"/>
          <p:nvPr/>
        </p:nvSpPr>
        <p:spPr>
          <a:xfrm>
            <a:off x="1519597" y="432666"/>
            <a:ext cx="6492035" cy="369332"/>
          </a:xfrm>
          <a:prstGeom prst="rect">
            <a:avLst/>
          </a:prstGeom>
          <a:noFill/>
        </p:spPr>
        <p:txBody>
          <a:bodyPr wrap="square" rtlCol="0">
            <a:spAutoFit/>
          </a:bodyPr>
          <a:lstStyle/>
          <a:p>
            <a:r>
              <a:rPr lang="en-US" sz="1800" b="1"/>
              <a:t>FCC Proposed Large Caverns and ATLAS / CMS Caverns</a:t>
            </a:r>
            <a:endParaRPr lang="en-GB" sz="1800" b="1"/>
          </a:p>
        </p:txBody>
      </p:sp>
      <p:sp>
        <p:nvSpPr>
          <p:cNvPr id="10" name="TextBox 9">
            <a:extLst>
              <a:ext uri="{FF2B5EF4-FFF2-40B4-BE49-F238E27FC236}">
                <a16:creationId xmlns:a16="http://schemas.microsoft.com/office/drawing/2014/main" id="{41D38D0F-FE41-4E75-8D5A-ECCB1F8F9B02}"/>
              </a:ext>
            </a:extLst>
          </p:cNvPr>
          <p:cNvSpPr txBox="1"/>
          <p:nvPr/>
        </p:nvSpPr>
        <p:spPr>
          <a:xfrm>
            <a:off x="1135081" y="4213242"/>
            <a:ext cx="769032" cy="369332"/>
          </a:xfrm>
          <a:prstGeom prst="rect">
            <a:avLst/>
          </a:prstGeom>
          <a:noFill/>
        </p:spPr>
        <p:txBody>
          <a:bodyPr wrap="square" rtlCol="0">
            <a:spAutoFit/>
          </a:bodyPr>
          <a:lstStyle/>
          <a:p>
            <a:r>
              <a:rPr lang="en-US" sz="1800" b="1"/>
              <a:t>FCC</a:t>
            </a:r>
            <a:endParaRPr lang="en-GB" sz="1800" b="1"/>
          </a:p>
        </p:txBody>
      </p:sp>
      <p:sp>
        <p:nvSpPr>
          <p:cNvPr id="12" name="TextBox 11">
            <a:extLst>
              <a:ext uri="{FF2B5EF4-FFF2-40B4-BE49-F238E27FC236}">
                <a16:creationId xmlns:a16="http://schemas.microsoft.com/office/drawing/2014/main" id="{87C3F164-9575-72AC-7348-070C894E49B1}"/>
              </a:ext>
            </a:extLst>
          </p:cNvPr>
          <p:cNvSpPr txBox="1"/>
          <p:nvPr/>
        </p:nvSpPr>
        <p:spPr>
          <a:xfrm>
            <a:off x="7400403" y="4213242"/>
            <a:ext cx="769032" cy="369332"/>
          </a:xfrm>
          <a:prstGeom prst="rect">
            <a:avLst/>
          </a:prstGeom>
          <a:noFill/>
        </p:spPr>
        <p:txBody>
          <a:bodyPr wrap="square" rtlCol="0">
            <a:spAutoFit/>
          </a:bodyPr>
          <a:lstStyle/>
          <a:p>
            <a:r>
              <a:rPr lang="en-US" sz="1800" b="1"/>
              <a:t>CMS</a:t>
            </a:r>
            <a:endParaRPr lang="en-GB" sz="1800" b="1"/>
          </a:p>
        </p:txBody>
      </p:sp>
      <p:sp>
        <p:nvSpPr>
          <p:cNvPr id="13" name="TextBox 12">
            <a:extLst>
              <a:ext uri="{FF2B5EF4-FFF2-40B4-BE49-F238E27FC236}">
                <a16:creationId xmlns:a16="http://schemas.microsoft.com/office/drawing/2014/main" id="{3577FE77-2B30-23D2-1D95-7F520666883F}"/>
              </a:ext>
            </a:extLst>
          </p:cNvPr>
          <p:cNvSpPr txBox="1"/>
          <p:nvPr/>
        </p:nvSpPr>
        <p:spPr>
          <a:xfrm>
            <a:off x="4556669" y="4231092"/>
            <a:ext cx="960210" cy="369332"/>
          </a:xfrm>
          <a:prstGeom prst="rect">
            <a:avLst/>
          </a:prstGeom>
          <a:noFill/>
        </p:spPr>
        <p:txBody>
          <a:bodyPr wrap="square" rtlCol="0">
            <a:spAutoFit/>
          </a:bodyPr>
          <a:lstStyle/>
          <a:p>
            <a:r>
              <a:rPr lang="en-US" sz="1800" b="1"/>
              <a:t>ATLAS</a:t>
            </a:r>
            <a:endParaRPr lang="en-GB" sz="1800" b="1"/>
          </a:p>
        </p:txBody>
      </p:sp>
    </p:spTree>
    <p:extLst>
      <p:ext uri="{BB962C8B-B14F-4D97-AF65-F5344CB8AC3E}">
        <p14:creationId xmlns:p14="http://schemas.microsoft.com/office/powerpoint/2010/main" val="19262002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 close-up of a pen&#10;&#10;Description automatically generated with low confidence">
            <a:extLst>
              <a:ext uri="{FF2B5EF4-FFF2-40B4-BE49-F238E27FC236}">
                <a16:creationId xmlns:a16="http://schemas.microsoft.com/office/drawing/2014/main" id="{05C24E87-6F2B-484A-BF0B-95C954771D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536" y="1635646"/>
            <a:ext cx="5716027" cy="3222193"/>
          </a:xfrm>
          <a:prstGeom prst="rect">
            <a:avLst/>
          </a:prstGeom>
        </p:spPr>
      </p:pic>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p:txBody>
          <a:bodyPr/>
          <a:lstStyle/>
          <a:p>
            <a:r>
              <a:rPr lang="en-US"/>
              <a:t>Klystron Gallery - Point H</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36</a:t>
            </a:fld>
            <a:endParaRPr lang="en-US" noProof="0"/>
          </a:p>
        </p:txBody>
      </p:sp>
      <p:sp>
        <p:nvSpPr>
          <p:cNvPr id="30" name="Text Placeholder 2">
            <a:extLst>
              <a:ext uri="{FF2B5EF4-FFF2-40B4-BE49-F238E27FC236}">
                <a16:creationId xmlns:a16="http://schemas.microsoft.com/office/drawing/2014/main" id="{7C9D8591-8116-4A34-AB04-354D428F6BA4}"/>
              </a:ext>
            </a:extLst>
          </p:cNvPr>
          <p:cNvSpPr>
            <a:spLocks noGrp="1"/>
          </p:cNvSpPr>
          <p:nvPr>
            <p:ph type="body" sz="quarter" idx="11"/>
          </p:nvPr>
        </p:nvSpPr>
        <p:spPr>
          <a:xfrm>
            <a:off x="437850" y="1169308"/>
            <a:ext cx="4023000" cy="212558"/>
          </a:xfrm>
        </p:spPr>
        <p:txBody>
          <a:bodyPr/>
          <a:lstStyle/>
          <a:p>
            <a:r>
              <a:rPr lang="en-GB" b="0"/>
              <a:t>1990 m length Klystron gallery</a:t>
            </a:r>
          </a:p>
        </p:txBody>
      </p:sp>
      <p:pic>
        <p:nvPicPr>
          <p:cNvPr id="31" name="Picture 30">
            <a:extLst>
              <a:ext uri="{FF2B5EF4-FFF2-40B4-BE49-F238E27FC236}">
                <a16:creationId xmlns:a16="http://schemas.microsoft.com/office/drawing/2014/main" id="{3CDAE365-4352-4D50-9BE3-8D1762314F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10543" y="1094848"/>
            <a:ext cx="2346091" cy="3470852"/>
          </a:xfrm>
          <a:prstGeom prst="rect">
            <a:avLst/>
          </a:prstGeom>
        </p:spPr>
      </p:pic>
      <p:cxnSp>
        <p:nvCxnSpPr>
          <p:cNvPr id="12" name="Straight Arrow Connector 11">
            <a:extLst>
              <a:ext uri="{FF2B5EF4-FFF2-40B4-BE49-F238E27FC236}">
                <a16:creationId xmlns:a16="http://schemas.microsoft.com/office/drawing/2014/main" id="{B80FDA69-DFE3-4A40-A86F-0BAA40A16B0E}"/>
              </a:ext>
            </a:extLst>
          </p:cNvPr>
          <p:cNvCxnSpPr>
            <a:cxnSpLocks/>
            <a:stCxn id="13" idx="3"/>
          </p:cNvCxnSpPr>
          <p:nvPr/>
        </p:nvCxnSpPr>
        <p:spPr>
          <a:xfrm>
            <a:off x="7006563" y="784542"/>
            <a:ext cx="149381" cy="47551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3470FA4-E329-4896-9161-E6E65B6EE0E4}"/>
              </a:ext>
            </a:extLst>
          </p:cNvPr>
          <p:cNvSpPr txBox="1"/>
          <p:nvPr/>
        </p:nvSpPr>
        <p:spPr>
          <a:xfrm>
            <a:off x="5724128" y="553709"/>
            <a:ext cx="1282435" cy="461665"/>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Klystron gallery </a:t>
            </a:r>
          </a:p>
          <a:p>
            <a:pPr algn="r" defTabSz="685800">
              <a:defRPr/>
            </a:pPr>
            <a:r>
              <a:rPr lang="en-GB" sz="1200">
                <a:solidFill>
                  <a:prstClr val="black"/>
                </a:solidFill>
                <a:latin typeface="Calibri" panose="020F0502020204030204"/>
              </a:rPr>
              <a:t>9.8 x 5.4 m</a:t>
            </a:r>
          </a:p>
        </p:txBody>
      </p:sp>
      <p:cxnSp>
        <p:nvCxnSpPr>
          <p:cNvPr id="15" name="Straight Arrow Connector 14">
            <a:extLst>
              <a:ext uri="{FF2B5EF4-FFF2-40B4-BE49-F238E27FC236}">
                <a16:creationId xmlns:a16="http://schemas.microsoft.com/office/drawing/2014/main" id="{3991AD89-A51B-4C4F-802F-9F997907DEC1}"/>
              </a:ext>
            </a:extLst>
          </p:cNvPr>
          <p:cNvCxnSpPr>
            <a:cxnSpLocks/>
            <a:stCxn id="16" idx="3"/>
          </p:cNvCxnSpPr>
          <p:nvPr/>
        </p:nvCxnSpPr>
        <p:spPr>
          <a:xfrm flipV="1">
            <a:off x="6883033" y="2786639"/>
            <a:ext cx="278814" cy="1385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17DA50D-DA9E-4159-BBE6-283BB776BA1D}"/>
              </a:ext>
            </a:extLst>
          </p:cNvPr>
          <p:cNvSpPr txBox="1"/>
          <p:nvPr/>
        </p:nvSpPr>
        <p:spPr>
          <a:xfrm>
            <a:off x="4853254" y="2786639"/>
            <a:ext cx="2029779" cy="276999"/>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Waveguide duct</a:t>
            </a:r>
          </a:p>
        </p:txBody>
      </p:sp>
      <p:cxnSp>
        <p:nvCxnSpPr>
          <p:cNvPr id="17" name="Straight Arrow Connector 16">
            <a:extLst>
              <a:ext uri="{FF2B5EF4-FFF2-40B4-BE49-F238E27FC236}">
                <a16:creationId xmlns:a16="http://schemas.microsoft.com/office/drawing/2014/main" id="{3FE7EA49-3540-4283-8E0B-C276021380E9}"/>
              </a:ext>
            </a:extLst>
          </p:cNvPr>
          <p:cNvCxnSpPr>
            <a:cxnSpLocks/>
            <a:stCxn id="18" idx="3"/>
          </p:cNvCxnSpPr>
          <p:nvPr/>
        </p:nvCxnSpPr>
        <p:spPr>
          <a:xfrm flipV="1">
            <a:off x="6760791" y="4114044"/>
            <a:ext cx="278814" cy="13850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E1579FB-4628-4045-AFE1-7A432A3C11C0}"/>
              </a:ext>
            </a:extLst>
          </p:cNvPr>
          <p:cNvSpPr txBox="1"/>
          <p:nvPr/>
        </p:nvSpPr>
        <p:spPr>
          <a:xfrm>
            <a:off x="4731012" y="4114044"/>
            <a:ext cx="2029779" cy="276999"/>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Machine tunnel, 5.5 m </a:t>
            </a:r>
            <a:r>
              <a:rPr lang="en-GB" sz="1200" err="1">
                <a:solidFill>
                  <a:prstClr val="black"/>
                </a:solidFill>
                <a:latin typeface="Calibri" panose="020F0502020204030204"/>
              </a:rPr>
              <a:t>dia</a:t>
            </a:r>
            <a:endParaRPr lang="en-GB" sz="1200">
              <a:solidFill>
                <a:prstClr val="black"/>
              </a:solidFill>
              <a:latin typeface="Calibri" panose="020F0502020204030204"/>
            </a:endParaRPr>
          </a:p>
        </p:txBody>
      </p:sp>
      <p:cxnSp>
        <p:nvCxnSpPr>
          <p:cNvPr id="19" name="Straight Arrow Connector 18">
            <a:extLst>
              <a:ext uri="{FF2B5EF4-FFF2-40B4-BE49-F238E27FC236}">
                <a16:creationId xmlns:a16="http://schemas.microsoft.com/office/drawing/2014/main" id="{8FD2E010-592E-4F64-AE89-C70D2CAA820F}"/>
              </a:ext>
            </a:extLst>
          </p:cNvPr>
          <p:cNvCxnSpPr>
            <a:cxnSpLocks/>
          </p:cNvCxnSpPr>
          <p:nvPr/>
        </p:nvCxnSpPr>
        <p:spPr>
          <a:xfrm flipH="1">
            <a:off x="8604448" y="1018819"/>
            <a:ext cx="96752" cy="54481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D5AB8A7-B2C1-451C-9F98-9C8FC07B6C3C}"/>
              </a:ext>
            </a:extLst>
          </p:cNvPr>
          <p:cNvSpPr txBox="1"/>
          <p:nvPr/>
        </p:nvSpPr>
        <p:spPr>
          <a:xfrm>
            <a:off x="7161847" y="741820"/>
            <a:ext cx="2029779" cy="276999"/>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Service staircase</a:t>
            </a:r>
          </a:p>
        </p:txBody>
      </p:sp>
      <p:sp>
        <p:nvSpPr>
          <p:cNvPr id="23" name="TextBox 22">
            <a:extLst>
              <a:ext uri="{FF2B5EF4-FFF2-40B4-BE49-F238E27FC236}">
                <a16:creationId xmlns:a16="http://schemas.microsoft.com/office/drawing/2014/main" id="{88086EB2-7964-413D-9BFE-2F0BDE4515D8}"/>
              </a:ext>
            </a:extLst>
          </p:cNvPr>
          <p:cNvSpPr txBox="1"/>
          <p:nvPr/>
        </p:nvSpPr>
        <p:spPr>
          <a:xfrm>
            <a:off x="-115298" y="3499637"/>
            <a:ext cx="2029779" cy="461665"/>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Klystron gallery</a:t>
            </a:r>
          </a:p>
          <a:p>
            <a:pPr algn="r" defTabSz="685800">
              <a:defRPr/>
            </a:pPr>
            <a:r>
              <a:rPr lang="en-GB" sz="1200">
                <a:solidFill>
                  <a:prstClr val="black"/>
                </a:solidFill>
                <a:latin typeface="Calibri" panose="020F0502020204030204"/>
              </a:rPr>
              <a:t>1990 m</a:t>
            </a:r>
          </a:p>
        </p:txBody>
      </p:sp>
      <p:sp>
        <p:nvSpPr>
          <p:cNvPr id="24" name="TextBox 23">
            <a:extLst>
              <a:ext uri="{FF2B5EF4-FFF2-40B4-BE49-F238E27FC236}">
                <a16:creationId xmlns:a16="http://schemas.microsoft.com/office/drawing/2014/main" id="{5CA65874-32C6-42BC-A2B9-A92B0570E366}"/>
              </a:ext>
            </a:extLst>
          </p:cNvPr>
          <p:cNvSpPr txBox="1"/>
          <p:nvPr/>
        </p:nvSpPr>
        <p:spPr>
          <a:xfrm>
            <a:off x="906052" y="4623119"/>
            <a:ext cx="2029779" cy="276999"/>
          </a:xfrm>
          <a:prstGeom prst="rect">
            <a:avLst/>
          </a:prstGeom>
          <a:noFill/>
          <a:ln>
            <a:noFill/>
          </a:ln>
        </p:spPr>
        <p:txBody>
          <a:bodyPr wrap="square" rtlCol="0">
            <a:spAutoFit/>
          </a:bodyPr>
          <a:lstStyle/>
          <a:p>
            <a:pPr algn="r" defTabSz="685809">
              <a:defRPr/>
            </a:pPr>
            <a:r>
              <a:rPr lang="en-GB" sz="1200">
                <a:solidFill>
                  <a:prstClr val="black"/>
                </a:solidFill>
                <a:latin typeface="Calibri" panose="020F0502020204030204"/>
              </a:rPr>
              <a:t>Machine tunnel</a:t>
            </a:r>
          </a:p>
        </p:txBody>
      </p:sp>
      <p:cxnSp>
        <p:nvCxnSpPr>
          <p:cNvPr id="25" name="Straight Arrow Connector 24">
            <a:extLst>
              <a:ext uri="{FF2B5EF4-FFF2-40B4-BE49-F238E27FC236}">
                <a16:creationId xmlns:a16="http://schemas.microsoft.com/office/drawing/2014/main" id="{69E779E4-3BDD-4157-BE6B-F3B455DE1ECA}"/>
              </a:ext>
            </a:extLst>
          </p:cNvPr>
          <p:cNvCxnSpPr>
            <a:cxnSpLocks/>
            <a:stCxn id="24" idx="0"/>
          </p:cNvCxnSpPr>
          <p:nvPr/>
        </p:nvCxnSpPr>
        <p:spPr>
          <a:xfrm flipH="1" flipV="1">
            <a:off x="1763688" y="4391043"/>
            <a:ext cx="157254" cy="23207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437C17A-5A2F-4921-98B4-EAD5347FFE66}"/>
              </a:ext>
            </a:extLst>
          </p:cNvPr>
          <p:cNvCxnSpPr>
            <a:cxnSpLocks/>
            <a:stCxn id="23" idx="3"/>
          </p:cNvCxnSpPr>
          <p:nvPr/>
        </p:nvCxnSpPr>
        <p:spPr>
          <a:xfrm>
            <a:off x="1914481" y="3730470"/>
            <a:ext cx="383147" cy="15126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5D598752-2383-48FD-A63E-3718EA783561}"/>
              </a:ext>
            </a:extLst>
          </p:cNvPr>
          <p:cNvCxnSpPr>
            <a:cxnSpLocks/>
          </p:cNvCxnSpPr>
          <p:nvPr/>
        </p:nvCxnSpPr>
        <p:spPr>
          <a:xfrm>
            <a:off x="3359993" y="2786639"/>
            <a:ext cx="275903" cy="59512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021020A1-EBDC-41BC-809A-5EFDB4A8FAB1}"/>
              </a:ext>
            </a:extLst>
          </p:cNvPr>
          <p:cNvSpPr txBox="1"/>
          <p:nvPr/>
        </p:nvSpPr>
        <p:spPr>
          <a:xfrm>
            <a:off x="1187625" y="2476235"/>
            <a:ext cx="2172368" cy="461665"/>
          </a:xfrm>
          <a:prstGeom prst="rect">
            <a:avLst/>
          </a:prstGeom>
          <a:noFill/>
          <a:ln>
            <a:noFill/>
          </a:ln>
        </p:spPr>
        <p:txBody>
          <a:bodyPr wrap="square" rtlCol="0">
            <a:spAutoFit/>
          </a:bodyPr>
          <a:lstStyle/>
          <a:p>
            <a:pPr algn="r" defTabSz="685800">
              <a:defRPr/>
            </a:pPr>
            <a:r>
              <a:rPr lang="en-GB" sz="1200">
                <a:solidFill>
                  <a:prstClr val="black"/>
                </a:solidFill>
                <a:latin typeface="Calibri" panose="020F0502020204030204"/>
              </a:rPr>
              <a:t>Service tunnels to both Klystron gallery and machine tunnel</a:t>
            </a:r>
          </a:p>
        </p:txBody>
      </p:sp>
      <p:sp>
        <p:nvSpPr>
          <p:cNvPr id="29" name="TextBox 28">
            <a:extLst>
              <a:ext uri="{FF2B5EF4-FFF2-40B4-BE49-F238E27FC236}">
                <a16:creationId xmlns:a16="http://schemas.microsoft.com/office/drawing/2014/main" id="{BB17C920-72E9-4FD3-8581-BA74140DCB8F}"/>
              </a:ext>
            </a:extLst>
          </p:cNvPr>
          <p:cNvSpPr txBox="1"/>
          <p:nvPr/>
        </p:nvSpPr>
        <p:spPr>
          <a:xfrm>
            <a:off x="4283969" y="3460497"/>
            <a:ext cx="1728192" cy="461665"/>
          </a:xfrm>
          <a:prstGeom prst="rect">
            <a:avLst/>
          </a:prstGeom>
          <a:noFill/>
          <a:ln>
            <a:noFill/>
          </a:ln>
        </p:spPr>
        <p:txBody>
          <a:bodyPr wrap="square" rtlCol="0">
            <a:spAutoFit/>
          </a:bodyPr>
          <a:lstStyle/>
          <a:p>
            <a:pPr defTabSz="685800">
              <a:defRPr/>
            </a:pPr>
            <a:r>
              <a:rPr lang="en-GB" sz="1200">
                <a:solidFill>
                  <a:prstClr val="black"/>
                </a:solidFill>
                <a:latin typeface="Calibri" panose="020F0502020204030204"/>
              </a:rPr>
              <a:t>Service cavern in centre of straight section</a:t>
            </a:r>
          </a:p>
        </p:txBody>
      </p:sp>
      <p:cxnSp>
        <p:nvCxnSpPr>
          <p:cNvPr id="32" name="Straight Arrow Connector 31">
            <a:extLst>
              <a:ext uri="{FF2B5EF4-FFF2-40B4-BE49-F238E27FC236}">
                <a16:creationId xmlns:a16="http://schemas.microsoft.com/office/drawing/2014/main" id="{CCCB07FB-B98F-4482-BB69-A178C3A36ABC}"/>
              </a:ext>
            </a:extLst>
          </p:cNvPr>
          <p:cNvCxnSpPr>
            <a:cxnSpLocks/>
            <a:stCxn id="29" idx="1"/>
          </p:cNvCxnSpPr>
          <p:nvPr/>
        </p:nvCxnSpPr>
        <p:spPr>
          <a:xfrm flipH="1" flipV="1">
            <a:off x="3978316" y="3547139"/>
            <a:ext cx="305653" cy="14419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3F54C02-695C-A748-3ED6-19ECAAF1FDFE}"/>
              </a:ext>
            </a:extLst>
          </p:cNvPr>
          <p:cNvSpPr txBox="1"/>
          <p:nvPr/>
        </p:nvSpPr>
        <p:spPr>
          <a:xfrm>
            <a:off x="7156434" y="4496450"/>
            <a:ext cx="1800200" cy="276999"/>
          </a:xfrm>
          <a:prstGeom prst="rect">
            <a:avLst/>
          </a:prstGeom>
          <a:noFill/>
        </p:spPr>
        <p:txBody>
          <a:bodyPr wrap="square" rtlCol="0">
            <a:noAutofit/>
          </a:bodyPr>
          <a:lstStyle/>
          <a:p>
            <a:pPr algn="l">
              <a:lnSpc>
                <a:spcPts val="1238"/>
              </a:lnSpc>
            </a:pPr>
            <a:r>
              <a:rPr lang="en-GB" sz="600">
                <a:solidFill>
                  <a:srgbClr val="260507"/>
                </a:solidFill>
              </a:rPr>
              <a:t>Credit: Fani </a:t>
            </a:r>
            <a:r>
              <a:rPr lang="it-IT" sz="600">
                <a:solidFill>
                  <a:srgbClr val="260507"/>
                </a:solidFill>
              </a:rPr>
              <a:t>Valchkova-Georgieva</a:t>
            </a:r>
            <a:endParaRPr lang="en-GB" sz="600">
              <a:solidFill>
                <a:srgbClr val="260507"/>
              </a:solidFill>
            </a:endParaRPr>
          </a:p>
        </p:txBody>
      </p:sp>
    </p:spTree>
    <p:extLst>
      <p:ext uri="{BB962C8B-B14F-4D97-AF65-F5344CB8AC3E}">
        <p14:creationId xmlns:p14="http://schemas.microsoft.com/office/powerpoint/2010/main" val="18518933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763487" y="545514"/>
            <a:ext cx="5682342" cy="402033"/>
          </a:xfrm>
        </p:spPr>
        <p:txBody>
          <a:bodyPr/>
          <a:lstStyle/>
          <a:p>
            <a:r>
              <a:rPr lang="en-US"/>
              <a:t>FCC – Initial Site Investigations</a:t>
            </a:r>
          </a:p>
        </p:txBody>
      </p:sp>
      <p:sp>
        <p:nvSpPr>
          <p:cNvPr id="3" name="TextBox 2">
            <a:extLst>
              <a:ext uri="{FF2B5EF4-FFF2-40B4-BE49-F238E27FC236}">
                <a16:creationId xmlns:a16="http://schemas.microsoft.com/office/drawing/2014/main" id="{774D6D5C-6910-FF14-76F0-11B1731E624B}"/>
              </a:ext>
            </a:extLst>
          </p:cNvPr>
          <p:cNvSpPr txBox="1"/>
          <p:nvPr/>
        </p:nvSpPr>
        <p:spPr>
          <a:xfrm>
            <a:off x="670964" y="1376707"/>
            <a:ext cx="8104187" cy="286232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GB" sz="1600"/>
              <a:t>Ideally, CERN would like the tunnel to remain in molasse rock as far as possible.
A subsurface investigation campaign is underway with approximately 48 deep drill holes and 80 km of geophysical lines planned.
These will target areas where information is currently limited, for example under Lake Geneva, under the Rhone and near the Jura Mountains.
The results will be used to update our 3D geological model which will then be used to optimize the depth and inclination of the tunnel to minimize the total depth of the shaft while remaining in the molasse.
Further site surveys will be carried out after 2025 to obtain more detailed information on the specific characteristics of the rocks.</a:t>
            </a:r>
            <a:endParaRPr lang="fr-FR" sz="1600"/>
          </a:p>
        </p:txBody>
      </p:sp>
    </p:spTree>
    <p:extLst>
      <p:ext uri="{BB962C8B-B14F-4D97-AF65-F5344CB8AC3E}">
        <p14:creationId xmlns:p14="http://schemas.microsoft.com/office/powerpoint/2010/main" val="11094044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514350">
              <a:defRPr/>
            </a:pPr>
            <a:r>
              <a:rPr lang="en-US" sz="2400" kern="0">
                <a:latin typeface="Arial"/>
              </a:rPr>
              <a:t>           </a:t>
            </a:r>
            <a:r>
              <a:rPr lang="en-US" sz="2400" kern="0" err="1">
                <a:latin typeface="Arial"/>
              </a:rPr>
              <a:t>Campagne</a:t>
            </a:r>
            <a:r>
              <a:rPr lang="en-US" sz="2400" kern="0">
                <a:latin typeface="Arial"/>
              </a:rPr>
              <a:t> </a:t>
            </a:r>
            <a:r>
              <a:rPr lang="en-US" sz="2400" kern="0" err="1">
                <a:latin typeface="Arial"/>
              </a:rPr>
              <a:t>d’investigation</a:t>
            </a:r>
            <a:r>
              <a:rPr lang="en-US" sz="2400" kern="0">
                <a:latin typeface="Arial"/>
              </a:rPr>
              <a:t> du sous-sol</a:t>
            </a:r>
            <a:endParaRPr lang="en-GB" altLang="en-GB" sz="2400">
              <a:latin typeface="Arial"/>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4862945" y="601595"/>
            <a:ext cx="4287779" cy="3541995"/>
          </a:xfrm>
          <a:prstGeom prst="rect">
            <a:avLst/>
          </a:prstGeom>
          <a:noFill/>
        </p:spPr>
        <p:txBody>
          <a:bodyPr wrap="square" rtlCol="0">
            <a:spAutoFit/>
          </a:bodyPr>
          <a:lstStyle/>
          <a:p>
            <a:pPr marL="171450" indent="-171450" defTabSz="342900">
              <a:spcAft>
                <a:spcPts val="450"/>
              </a:spcAft>
              <a:buFont typeface="Arial" panose="020B0604020202020204" pitchFamily="34" charset="0"/>
              <a:buChar char="•"/>
              <a:defRPr/>
            </a:pPr>
            <a:r>
              <a:rPr lang="en-GB" sz="1400">
                <a:solidFill>
                  <a:srgbClr val="0C377B"/>
                </a:solidFill>
                <a:sym typeface="Wingdings" panose="05000000000000000000" pitchFamily="2" charset="2"/>
              </a:rPr>
              <a:t>Site investigation campaign in areas where geological conditions are uncertain:
The optimization of the location of drilling sites continues with site visits since the end of 2022. 
Alignment with host countries (FR and CH) on the process of obtaining authorization procedures. Underway for the start of drilling in Q2/2024. 
Contract Status:
Engineering Services Contract and Engineer Role During Construction, Active Since July 2022
Tender underway for contract award in December 2023 and mobilization from January 2024.</a:t>
            </a:r>
            <a:endParaRPr lang="en-GB" sz="1400">
              <a:solidFill>
                <a:srgbClr val="0C377B"/>
              </a:solidFill>
              <a:latin typeface="Arial"/>
              <a:sym typeface="Wingdings" panose="05000000000000000000" pitchFamily="2" charset="2"/>
            </a:endParaRPr>
          </a:p>
          <a:p>
            <a:pPr defTabSz="342900">
              <a:spcAft>
                <a:spcPts val="450"/>
              </a:spcAft>
              <a:defRPr/>
            </a:pPr>
            <a:endParaRPr lang="en-GB" b="1">
              <a:solidFill>
                <a:srgbClr val="0C377B"/>
              </a:solidFill>
              <a:latin typeface="Arial"/>
              <a:sym typeface="Wingdings" panose="05000000000000000000" pitchFamily="2" charset="2"/>
            </a:endParaRPr>
          </a:p>
          <a:p>
            <a:pPr defTabSz="342900">
              <a:spcAft>
                <a:spcPts val="450"/>
              </a:spcAft>
              <a:defRPr/>
            </a:pPr>
            <a:endParaRPr lang="en-GB">
              <a:solidFill>
                <a:srgbClr val="0C377B"/>
              </a:solidFill>
              <a:latin typeface="Arial"/>
            </a:endParaRPr>
          </a:p>
        </p:txBody>
      </p:sp>
      <p:sp>
        <p:nvSpPr>
          <p:cNvPr id="11" name="TextBox 10">
            <a:extLst>
              <a:ext uri="{FF2B5EF4-FFF2-40B4-BE49-F238E27FC236}">
                <a16:creationId xmlns:a16="http://schemas.microsoft.com/office/drawing/2014/main" id="{6F233621-C536-2FAE-E685-3EE87670C604}"/>
              </a:ext>
            </a:extLst>
          </p:cNvPr>
          <p:cNvSpPr txBox="1"/>
          <p:nvPr/>
        </p:nvSpPr>
        <p:spPr>
          <a:xfrm>
            <a:off x="7431580" y="4798291"/>
            <a:ext cx="1339850" cy="379143"/>
          </a:xfrm>
          <a:prstGeom prst="rect">
            <a:avLst/>
          </a:prstGeom>
          <a:noFill/>
        </p:spPr>
        <p:txBody>
          <a:bodyPr wrap="square" rtlCol="0">
            <a:spAutoFit/>
          </a:bodyPr>
          <a:lstStyle/>
          <a:p>
            <a:pPr>
              <a:lnSpc>
                <a:spcPts val="2775"/>
              </a:lnSpc>
            </a:pPr>
            <a:r>
              <a:rPr lang="en-US" sz="600">
                <a:solidFill>
                  <a:srgbClr val="0C377B"/>
                </a:solidFill>
              </a:rPr>
              <a:t>Drilling works on the lake</a:t>
            </a:r>
            <a:endParaRPr lang="en-GB" sz="600">
              <a:solidFill>
                <a:srgbClr val="0C377B"/>
              </a:solidFill>
            </a:endParaRPr>
          </a:p>
        </p:txBody>
      </p:sp>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7793" y="593101"/>
            <a:ext cx="4857750" cy="4543425"/>
          </a:xfrm>
          <a:prstGeom prst="rect">
            <a:avLst/>
          </a:prstGeom>
        </p:spPr>
      </p:pic>
      <p:pic>
        <p:nvPicPr>
          <p:cNvPr id="4" name="Image 3">
            <a:extLst>
              <a:ext uri="{FF2B5EF4-FFF2-40B4-BE49-F238E27FC236}">
                <a16:creationId xmlns:a16="http://schemas.microsoft.com/office/drawing/2014/main" id="{8808ACC3-4CFE-A6C4-45CF-91C33926CD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68192" y="3732258"/>
            <a:ext cx="1758142" cy="1411243"/>
          </a:xfrm>
          <a:prstGeom prst="rect">
            <a:avLst/>
          </a:prstGeom>
        </p:spPr>
      </p:pic>
      <p:pic>
        <p:nvPicPr>
          <p:cNvPr id="6" name="Picture 5">
            <a:extLst>
              <a:ext uri="{FF2B5EF4-FFF2-40B4-BE49-F238E27FC236}">
                <a16:creationId xmlns:a16="http://schemas.microsoft.com/office/drawing/2014/main" id="{95B5D264-B01D-BC76-45CB-D64A1529D5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8050" y="3726023"/>
            <a:ext cx="1560541" cy="1287940"/>
          </a:xfrm>
          <a:prstGeom prst="rect">
            <a:avLst/>
          </a:prstGeom>
        </p:spPr>
      </p:pic>
    </p:spTree>
    <p:extLst>
      <p:ext uri="{BB962C8B-B14F-4D97-AF65-F5344CB8AC3E}">
        <p14:creationId xmlns:p14="http://schemas.microsoft.com/office/powerpoint/2010/main" val="7512929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95943" y="408917"/>
            <a:ext cx="6252270" cy="505626"/>
          </a:xfrm>
        </p:spPr>
        <p:txBody>
          <a:bodyPr/>
          <a:lstStyle/>
          <a:p>
            <a:pPr>
              <a:spcBef>
                <a:spcPts val="600"/>
              </a:spcBef>
              <a:spcAft>
                <a:spcPts val="600"/>
              </a:spcAft>
            </a:pPr>
            <a:r>
              <a:rPr lang="en-US" sz="2400"/>
              <a:t>Planning</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39</a:t>
            </a:fld>
            <a:endParaRPr lang="en-US" noProof="0"/>
          </a:p>
        </p:txBody>
      </p:sp>
      <p:pic>
        <p:nvPicPr>
          <p:cNvPr id="19" name="Picture 18">
            <a:extLst>
              <a:ext uri="{FF2B5EF4-FFF2-40B4-BE49-F238E27FC236}">
                <a16:creationId xmlns:a16="http://schemas.microsoft.com/office/drawing/2014/main" id="{BA2EFE4F-92D8-FDF3-CAAD-0C6C384140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572000" y="1018903"/>
            <a:ext cx="4515395" cy="3386546"/>
          </a:xfrm>
          <a:prstGeom prst="rect">
            <a:avLst/>
          </a:prstGeom>
        </p:spPr>
      </p:pic>
      <p:sp>
        <p:nvSpPr>
          <p:cNvPr id="20" name="TextBox 19">
            <a:extLst>
              <a:ext uri="{FF2B5EF4-FFF2-40B4-BE49-F238E27FC236}">
                <a16:creationId xmlns:a16="http://schemas.microsoft.com/office/drawing/2014/main" id="{A373D23A-73CE-EAA3-ED08-685C3EEE9567}"/>
              </a:ext>
            </a:extLst>
          </p:cNvPr>
          <p:cNvSpPr txBox="1"/>
          <p:nvPr/>
        </p:nvSpPr>
        <p:spPr>
          <a:xfrm>
            <a:off x="195943" y="1059867"/>
            <a:ext cx="4515395" cy="3600986"/>
          </a:xfrm>
          <a:prstGeom prst="rect">
            <a:avLst/>
          </a:prstGeom>
          <a:noFill/>
        </p:spPr>
        <p:txBody>
          <a:bodyPr wrap="square" rtlCol="0">
            <a:spAutoFit/>
          </a:bodyPr>
          <a:lstStyle/>
          <a:p>
            <a:pPr>
              <a:spcBef>
                <a:spcPts val="600"/>
              </a:spcBef>
              <a:spcAft>
                <a:spcPts val="600"/>
              </a:spcAft>
            </a:pPr>
            <a:r>
              <a:rPr lang="en-GB" sz="1400"/>
              <a:t>The schedule takes into account the following parameters:
Availability of 1 or 2 shafts at each access point.
Surface constraints in the vicinity of shafts.
Potential opportunities for spoil removal at each point.
Each TBM will be driven from one access shaft to the other.
The removal of the TBM may have to be done through a construction site under the responsibility of another contractor.
Each 11 km section with it associated shafts, cavern, etc is expected to take between 6 and 8 years</a:t>
            </a:r>
            <a:endParaRPr lang="en-GB" sz="1200" b="1"/>
          </a:p>
        </p:txBody>
      </p:sp>
    </p:spTree>
    <p:extLst>
      <p:ext uri="{BB962C8B-B14F-4D97-AF65-F5344CB8AC3E}">
        <p14:creationId xmlns:p14="http://schemas.microsoft.com/office/powerpoint/2010/main" val="3932435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23432" y="2002693"/>
            <a:ext cx="2777318" cy="238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lang="en-US" sz="2700" kern="0">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67545" y="1977684"/>
            <a:ext cx="2117300" cy="2358610"/>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4136034" y="2658578"/>
            <a:ext cx="1134126" cy="563678"/>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a:solidFill>
                  <a:srgbClr val="FF0000"/>
                </a:solidFill>
                <a:latin typeface="Arial"/>
              </a:rPr>
              <a:t>FCC-ee</a:t>
            </a:r>
            <a:endParaRPr lang="fr" sz="1500">
              <a:solidFill>
                <a:srgbClr val="FF0000"/>
              </a:solidFill>
              <a:latin typeface="Arial"/>
            </a:endParaRPr>
          </a:p>
        </p:txBody>
      </p:sp>
      <p:sp>
        <p:nvSpPr>
          <p:cNvPr id="5" name="Rectangle 4">
            <a:extLst>
              <a:ext uri="{FF2B5EF4-FFF2-40B4-BE49-F238E27FC236}">
                <a16:creationId xmlns:a16="http://schemas.microsoft.com/office/drawing/2014/main" id="{D6B5AEE2-A6AF-54F9-F52E-2672F1EFBE3A}"/>
              </a:ext>
            </a:extLst>
          </p:cNvPr>
          <p:cNvSpPr/>
          <p:nvPr/>
        </p:nvSpPr>
        <p:spPr>
          <a:xfrm>
            <a:off x="251520" y="4403293"/>
            <a:ext cx="3240360" cy="216024"/>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6" name="Rectangle 5">
            <a:extLst>
              <a:ext uri="{FF2B5EF4-FFF2-40B4-BE49-F238E27FC236}">
                <a16:creationId xmlns:a16="http://schemas.microsoft.com/office/drawing/2014/main" id="{C8E855E4-8C06-8179-2B8D-E0C22B3F9795}"/>
              </a:ext>
            </a:extLst>
          </p:cNvPr>
          <p:cNvSpPr/>
          <p:nvPr/>
        </p:nvSpPr>
        <p:spPr>
          <a:xfrm>
            <a:off x="3491880" y="4403293"/>
            <a:ext cx="2088232" cy="216024"/>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7" name="Rectangle 6">
            <a:extLst>
              <a:ext uri="{FF2B5EF4-FFF2-40B4-BE49-F238E27FC236}">
                <a16:creationId xmlns:a16="http://schemas.microsoft.com/office/drawing/2014/main" id="{94EA2CCD-5CED-34BC-F294-67B69938070E}"/>
              </a:ext>
            </a:extLst>
          </p:cNvPr>
          <p:cNvSpPr/>
          <p:nvPr/>
        </p:nvSpPr>
        <p:spPr>
          <a:xfrm>
            <a:off x="5580112" y="4403293"/>
            <a:ext cx="3240360" cy="216024"/>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algn="ctr" defTabSz="685710">
              <a:defRPr/>
            </a:pPr>
            <a:endParaRPr lang="en-GB" kern="0">
              <a:solidFill>
                <a:srgbClr val="FFFFFF"/>
              </a:solidFill>
              <a:latin typeface="Arial"/>
            </a:endParaRPr>
          </a:p>
        </p:txBody>
      </p:sp>
      <p:sp>
        <p:nvSpPr>
          <p:cNvPr id="8" name="TextBox 7">
            <a:extLst>
              <a:ext uri="{FF2B5EF4-FFF2-40B4-BE49-F238E27FC236}">
                <a16:creationId xmlns:a16="http://schemas.microsoft.com/office/drawing/2014/main" id="{53DBC0A7-29FA-9BCE-CB6A-BF537F9F1164}"/>
              </a:ext>
            </a:extLst>
          </p:cNvPr>
          <p:cNvSpPr txBox="1"/>
          <p:nvPr/>
        </p:nvSpPr>
        <p:spPr>
          <a:xfrm>
            <a:off x="1259632" y="4339236"/>
            <a:ext cx="1691218" cy="307777"/>
          </a:xfrm>
          <a:prstGeom prst="rect">
            <a:avLst/>
          </a:prstGeom>
          <a:noFill/>
        </p:spPr>
        <p:txBody>
          <a:bodyPr wrap="square" rtlCol="0">
            <a:spAutoFit/>
          </a:bodyPr>
          <a:lstStyle/>
          <a:p>
            <a:pPr defTabSz="685710">
              <a:defRPr/>
            </a:pPr>
            <a:r>
              <a:rPr lang="en-US" sz="1400" b="1" kern="0">
                <a:solidFill>
                  <a:srgbClr val="FFFFFF"/>
                </a:solidFill>
                <a:latin typeface="Arial"/>
              </a:rPr>
              <a:t>2020 - 2046</a:t>
            </a:r>
            <a:endParaRPr lang="en-GB" sz="1400" b="1" kern="0">
              <a:solidFill>
                <a:srgbClr val="FFFFFF"/>
              </a:solidFill>
              <a:latin typeface="Arial"/>
            </a:endParaRPr>
          </a:p>
        </p:txBody>
      </p:sp>
      <p:sp>
        <p:nvSpPr>
          <p:cNvPr id="9" name="TextBox 8">
            <a:extLst>
              <a:ext uri="{FF2B5EF4-FFF2-40B4-BE49-F238E27FC236}">
                <a16:creationId xmlns:a16="http://schemas.microsoft.com/office/drawing/2014/main" id="{CCF91467-89AD-4117-FA80-A16269773AED}"/>
              </a:ext>
            </a:extLst>
          </p:cNvPr>
          <p:cNvSpPr txBox="1"/>
          <p:nvPr/>
        </p:nvSpPr>
        <p:spPr>
          <a:xfrm>
            <a:off x="4032910" y="4339236"/>
            <a:ext cx="1691218" cy="307777"/>
          </a:xfrm>
          <a:prstGeom prst="rect">
            <a:avLst/>
          </a:prstGeom>
          <a:noFill/>
        </p:spPr>
        <p:txBody>
          <a:bodyPr wrap="square" rtlCol="0">
            <a:spAutoFit/>
          </a:bodyPr>
          <a:lstStyle/>
          <a:p>
            <a:pPr defTabSz="685710">
              <a:defRPr/>
            </a:pPr>
            <a:r>
              <a:rPr lang="en-US" sz="1400" b="1" kern="0">
                <a:solidFill>
                  <a:srgbClr val="FFFFFF"/>
                </a:solidFill>
                <a:latin typeface="Arial"/>
              </a:rPr>
              <a:t>2048 - 2063</a:t>
            </a:r>
            <a:endParaRPr lang="en-GB" sz="1400" b="1" kern="0">
              <a:solidFill>
                <a:srgbClr val="FFFFFF"/>
              </a:solidFill>
              <a:latin typeface="Arial"/>
            </a:endParaRPr>
          </a:p>
        </p:txBody>
      </p:sp>
      <p:sp>
        <p:nvSpPr>
          <p:cNvPr id="10" name="TextBox 9">
            <a:extLst>
              <a:ext uri="{FF2B5EF4-FFF2-40B4-BE49-F238E27FC236}">
                <a16:creationId xmlns:a16="http://schemas.microsoft.com/office/drawing/2014/main" id="{5BFE9794-A28D-9916-65CA-648C937A2357}"/>
              </a:ext>
            </a:extLst>
          </p:cNvPr>
          <p:cNvSpPr txBox="1"/>
          <p:nvPr/>
        </p:nvSpPr>
        <p:spPr>
          <a:xfrm>
            <a:off x="6876256" y="4331286"/>
            <a:ext cx="1691218" cy="307777"/>
          </a:xfrm>
          <a:prstGeom prst="rect">
            <a:avLst/>
          </a:prstGeom>
          <a:noFill/>
        </p:spPr>
        <p:txBody>
          <a:bodyPr wrap="square" rtlCol="0">
            <a:spAutoFit/>
          </a:bodyPr>
          <a:lstStyle/>
          <a:p>
            <a:pPr defTabSz="685710">
              <a:defRPr/>
            </a:pPr>
            <a:r>
              <a:rPr lang="en-US" sz="1400" b="1" kern="0">
                <a:solidFill>
                  <a:srgbClr val="FFFFFF"/>
                </a:solidFill>
                <a:latin typeface="Arial"/>
              </a:rPr>
              <a:t>      2073 - </a:t>
            </a:r>
            <a:endParaRPr lang="en-GB" sz="1400" b="1" kern="0">
              <a:solidFill>
                <a:srgbClr val="FFFFFF"/>
              </a:solidFill>
              <a:latin typeface="Arial"/>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100095" y="2072762"/>
            <a:ext cx="2846391" cy="2307885"/>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7097145" y="2712148"/>
            <a:ext cx="1134126" cy="546110"/>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1" indent="0" defTabSz="685783">
              <a:spcBef>
                <a:spcPts val="750"/>
              </a:spcBef>
              <a:buClr>
                <a:srgbClr val="0C377B"/>
              </a:buClr>
              <a:buNone/>
              <a:defRPr/>
            </a:pPr>
            <a:r>
              <a:rPr lang="fr" sz="1500" b="1">
                <a:solidFill>
                  <a:srgbClr val="FF0000"/>
                </a:solidFill>
                <a:latin typeface="Arial"/>
              </a:rPr>
              <a:t>FCC-hh</a:t>
            </a:r>
            <a:endParaRPr lang="fr" sz="1500">
              <a:solidFill>
                <a:srgbClr val="FF0000"/>
              </a:solidFill>
              <a:latin typeface="Arial"/>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505314"/>
                <a:ext cx="9144000" cy="1523494"/>
              </a:xfrm>
              <a:prstGeom prst="rect">
                <a:avLst/>
              </a:prstGeom>
              <a:noFill/>
            </p:spPr>
            <p:txBody>
              <a:bodyPr wrap="square" rtlCol="0">
                <a:spAutoFit/>
              </a:bodyPr>
              <a:lstStyle/>
              <a:p>
                <a:pPr defTabSz="685800">
                  <a:defRPr/>
                </a:pPr>
                <a:r>
                  <a:rPr lang="en-GB" sz="1500" b="1">
                    <a:solidFill>
                      <a:srgbClr val="0C377B"/>
                    </a:solidFill>
                    <a:latin typeface="Arial"/>
                  </a:rPr>
                  <a:t>c</a:t>
                </a:r>
                <a:r>
                  <a:rPr lang="en-GB" sz="1500" b="1" err="1">
                    <a:solidFill>
                      <a:srgbClr val="0C377B"/>
                    </a:solidFill>
                    <a:latin typeface="Arial"/>
                  </a:rPr>
                  <a:t>omprehensive</a:t>
                </a:r>
                <a:r>
                  <a:rPr lang="en-GB" sz="1500" b="1">
                    <a:solidFill>
                      <a:srgbClr val="0C377B"/>
                    </a:solidFill>
                    <a:latin typeface="Arial"/>
                  </a:rPr>
                  <a:t> long-term program maximizing physics opportunities</a:t>
                </a:r>
              </a:p>
              <a:p>
                <a:pPr marL="214313" indent="-214313" defTabSz="685800">
                  <a:buFont typeface="Arial" panose="020B0604020202020204" pitchFamily="34" charset="0"/>
                  <a:buChar char="•"/>
                  <a:defRPr/>
                </a:pPr>
                <a:r>
                  <a:rPr lang="en-GB" b="1">
                    <a:solidFill>
                      <a:srgbClr val="3333FF"/>
                    </a:solidFill>
                    <a:latin typeface="Arial"/>
                  </a:rPr>
                  <a:t>stage 1: FCC-ee (Z, W, H, </a:t>
                </a:r>
                <a14:m>
                  <m:oMath xmlns:m="http://schemas.openxmlformats.org/officeDocument/2006/math">
                    <m:r>
                      <m:rPr>
                        <m:nor/>
                      </m:rPr>
                      <a:rPr lang="en-US" b="1" dirty="0">
                        <a:solidFill>
                          <a:srgbClr val="3333FF"/>
                        </a:solidFill>
                        <a:latin typeface="Cambria Math" panose="02040503050406030204" pitchFamily="18" charset="0"/>
                      </a:rPr>
                      <m:t>t</m:t>
                    </m:r>
                    <m:acc>
                      <m:accPr>
                        <m:chr m:val="̅"/>
                        <m:ctrlPr>
                          <a:rPr lang="en-US" b="1" i="1" dirty="0">
                            <a:solidFill>
                              <a:srgbClr val="3333FF"/>
                            </a:solidFill>
                            <a:latin typeface="Cambria Math" panose="02040503050406030204" pitchFamily="18" charset="0"/>
                          </a:rPr>
                        </m:ctrlPr>
                      </m:accPr>
                      <m:e>
                        <m:r>
                          <m:rPr>
                            <m:nor/>
                          </m:rPr>
                          <a:rPr lang="en-US" b="1" dirty="0">
                            <a:solidFill>
                              <a:srgbClr val="3333FF"/>
                            </a:solidFill>
                            <a:latin typeface="Cambria Math" panose="02040503050406030204" pitchFamily="18" charset="0"/>
                          </a:rPr>
                          <m:t>t</m:t>
                        </m:r>
                      </m:e>
                    </m:acc>
                  </m:oMath>
                </a14:m>
                <a:r>
                  <a:rPr lang="en-GB" b="1">
                    <a:solidFill>
                      <a:srgbClr val="3333FF"/>
                    </a:solidFill>
                    <a:latin typeface="Arial"/>
                  </a:rPr>
                  <a:t>) as Higgs factory, electroweak &amp; top factory at highest luminosities</a:t>
                </a:r>
              </a:p>
              <a:p>
                <a:pPr marL="214313" indent="-214313" defTabSz="685800">
                  <a:buFont typeface="Arial" panose="020B0604020202020204" pitchFamily="34" charset="0"/>
                  <a:buChar char="•"/>
                  <a:defRPr/>
                </a:pPr>
                <a:r>
                  <a:rPr lang="en-GB" b="1">
                    <a:solidFill>
                      <a:srgbClr val="3333FF"/>
                    </a:solidFill>
                    <a:latin typeface="Arial"/>
                  </a:rPr>
                  <a:t>stage 2: FCC-hh (~100 </a:t>
                </a:r>
                <a:r>
                  <a:rPr lang="en-GB" b="1" err="1">
                    <a:solidFill>
                      <a:srgbClr val="3333FF"/>
                    </a:solidFill>
                    <a:latin typeface="Arial"/>
                  </a:rPr>
                  <a:t>TeV</a:t>
                </a:r>
                <a:r>
                  <a:rPr lang="en-GB" b="1">
                    <a:solidFill>
                      <a:srgbClr val="3333FF"/>
                    </a:solidFill>
                    <a:latin typeface="Arial"/>
                  </a:rPr>
                  <a:t>) as natural continuation at energy frontier, pp &amp; AA collisions; e-</a:t>
                </a:r>
                <a:r>
                  <a:rPr lang="en-GB" sz="1013" b="1">
                    <a:solidFill>
                      <a:srgbClr val="3333FF"/>
                    </a:solidFill>
                    <a:latin typeface="Arial"/>
                  </a:rPr>
                  <a:t>h </a:t>
                </a:r>
                <a:r>
                  <a:rPr lang="en-GB" b="1">
                    <a:solidFill>
                      <a:srgbClr val="3333FF"/>
                    </a:solidFill>
                    <a:latin typeface="Arial"/>
                  </a:rPr>
                  <a:t>option</a:t>
                </a:r>
              </a:p>
              <a:p>
                <a:pPr marL="214313" indent="-214313" defTabSz="685800">
                  <a:buFont typeface="Arial" panose="020B0604020202020204" pitchFamily="34" charset="0"/>
                  <a:buChar char="•"/>
                  <a:defRPr/>
                </a:pPr>
                <a:r>
                  <a:rPr lang="en-GB">
                    <a:solidFill>
                      <a:srgbClr val="0C377B"/>
                    </a:solidFill>
                    <a:latin typeface="Arial"/>
                  </a:rPr>
                  <a:t>highly synergetic and complementary programme boosting the physics reach of both colliders </a:t>
                </a:r>
                <a:r>
                  <a:rPr lang="en-GB" sz="1050">
                    <a:solidFill>
                      <a:srgbClr val="0C377B"/>
                    </a:solidFill>
                  </a:rPr>
                  <a:t>(e.g. </a:t>
                </a:r>
                <a:r>
                  <a:rPr lang="en-US" sz="1050">
                    <a:ea typeface="Times New Roman" panose="02020603050405020304" pitchFamily="18" charset="0"/>
                  </a:rPr>
                  <a:t>model-independent measurements of the Higgs couplings at FCC-hh thanks to input from FCC-ee; and FCC-hh as “energy upgrade” of FCC-ee)</a:t>
                </a:r>
                <a:endParaRPr lang="en-GB" sz="1050">
                  <a:solidFill>
                    <a:srgbClr val="0C377B"/>
                  </a:solidFill>
                </a:endParaRPr>
              </a:p>
              <a:p>
                <a:pPr marL="214313" indent="-214313" defTabSz="685800">
                  <a:buFont typeface="Arial" panose="020B0604020202020204" pitchFamily="34" charset="0"/>
                  <a:buChar char="•"/>
                  <a:defRPr/>
                </a:pPr>
                <a:r>
                  <a:rPr lang="en-GB">
                    <a:solidFill>
                      <a:srgbClr val="0C377B"/>
                    </a:solidFill>
                    <a:latin typeface="Arial"/>
                  </a:rPr>
                  <a:t>common civil engineering and technical infrastructures, </a:t>
                </a:r>
                <a:r>
                  <a:rPr lang="en-US">
                    <a:solidFill>
                      <a:srgbClr val="0C377B"/>
                    </a:solidFill>
                    <a:latin typeface="Arial"/>
                  </a:rPr>
                  <a:t>building on and reusing CERN’s existing infrastructure</a:t>
                </a:r>
              </a:p>
              <a:p>
                <a:pPr marL="214313" indent="-214313" defTabSz="685800">
                  <a:buFont typeface="Arial" panose="020B0604020202020204" pitchFamily="34" charset="0"/>
                  <a:buChar char="•"/>
                  <a:defRPr/>
                </a:pPr>
                <a:r>
                  <a:rPr lang="en-US" kern="0">
                    <a:solidFill>
                      <a:srgbClr val="0C377B"/>
                    </a:solidFill>
                    <a:latin typeface="Arial"/>
                  </a:rPr>
                  <a:t>FCC integrated project </a:t>
                </a:r>
                <a:r>
                  <a:rPr lang="en-GB" kern="0">
                    <a:solidFill>
                      <a:srgbClr val="0C377B"/>
                    </a:solidFill>
                    <a:latin typeface="Arial"/>
                  </a:rPr>
                  <a:t>allows the start of a new, major facility at CERN within a few years of the end of HL-LHC</a:t>
                </a:r>
                <a:endParaRPr lang="en-GB">
                  <a:solidFill>
                    <a:srgbClr val="0C377B"/>
                  </a:solidFill>
                  <a:latin typeface="Arial"/>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505314"/>
                <a:ext cx="9144000" cy="1523494"/>
              </a:xfrm>
              <a:prstGeom prst="rect">
                <a:avLst/>
              </a:prstGeom>
              <a:blipFill>
                <a:blip r:embed="rId7"/>
                <a:stretch>
                  <a:fillRect l="-267" t="-800" b="-3200"/>
                </a:stretch>
              </a:blipFill>
            </p:spPr>
            <p:txBody>
              <a:bodyPr/>
              <a:lstStyle/>
              <a:p>
                <a:r>
                  <a:rPr lang="en-GB">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D32139-EEDF-CB67-C8B2-2513CE99FBE2}"/>
              </a:ext>
            </a:extLst>
          </p:cNvPr>
          <p:cNvSpPr>
            <a:spLocks noGrp="1"/>
          </p:cNvSpPr>
          <p:nvPr>
            <p:ph type="sldNum" sz="quarter" idx="10"/>
          </p:nvPr>
        </p:nvSpPr>
        <p:spPr/>
        <p:txBody>
          <a:bodyPr/>
          <a:lstStyle/>
          <a:p>
            <a:fld id="{88A1DFE4-5FC5-43BD-BB7E-75EAD82B965F}" type="slidenum">
              <a:rPr lang="en-US" noProof="0" smtClean="0"/>
              <a:pPr/>
              <a:t>40</a:t>
            </a:fld>
            <a:endParaRPr lang="en-US" noProof="0"/>
          </a:p>
        </p:txBody>
      </p:sp>
      <p:pic>
        <p:nvPicPr>
          <p:cNvPr id="8" name="Picture 7">
            <a:extLst>
              <a:ext uri="{FF2B5EF4-FFF2-40B4-BE49-F238E27FC236}">
                <a16:creationId xmlns:a16="http://schemas.microsoft.com/office/drawing/2014/main" id="{7170BBA9-40E1-F473-57FC-E4E97A310C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0066" y="766849"/>
            <a:ext cx="3431512" cy="4332999"/>
          </a:xfrm>
          <a:prstGeom prst="rect">
            <a:avLst/>
          </a:prstGeom>
          <a:ln w="19050">
            <a:solidFill>
              <a:schemeClr val="tx1"/>
            </a:solidFill>
          </a:ln>
        </p:spPr>
      </p:pic>
      <p:pic>
        <p:nvPicPr>
          <p:cNvPr id="12" name="Picture 11">
            <a:extLst>
              <a:ext uri="{FF2B5EF4-FFF2-40B4-BE49-F238E27FC236}">
                <a16:creationId xmlns:a16="http://schemas.microsoft.com/office/drawing/2014/main" id="{B7A55708-817A-CB90-DE9E-5C313F9F7B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89358" y="466498"/>
            <a:ext cx="1819230" cy="4674788"/>
          </a:xfrm>
          <a:prstGeom prst="rect">
            <a:avLst/>
          </a:prstGeom>
          <a:noFill/>
          <a:ln w="19050">
            <a:solidFill>
              <a:schemeClr val="tx1"/>
            </a:solidFill>
          </a:ln>
        </p:spPr>
      </p:pic>
      <p:pic>
        <p:nvPicPr>
          <p:cNvPr id="14" name="Picture 13">
            <a:extLst>
              <a:ext uri="{FF2B5EF4-FFF2-40B4-BE49-F238E27FC236}">
                <a16:creationId xmlns:a16="http://schemas.microsoft.com/office/drawing/2014/main" id="{5257071C-0F46-D49D-B63B-0EB16637742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43762" y="468713"/>
            <a:ext cx="2833567" cy="4206075"/>
          </a:xfrm>
          <a:prstGeom prst="rect">
            <a:avLst/>
          </a:prstGeom>
          <a:noFill/>
          <a:ln w="19050">
            <a:solidFill>
              <a:schemeClr val="tx1"/>
            </a:solidFill>
          </a:ln>
        </p:spPr>
      </p:pic>
      <p:sp>
        <p:nvSpPr>
          <p:cNvPr id="15" name="TextBox 14">
            <a:extLst>
              <a:ext uri="{FF2B5EF4-FFF2-40B4-BE49-F238E27FC236}">
                <a16:creationId xmlns:a16="http://schemas.microsoft.com/office/drawing/2014/main" id="{C62F4F3E-9969-19E2-33D2-D52E066A5641}"/>
              </a:ext>
            </a:extLst>
          </p:cNvPr>
          <p:cNvSpPr txBox="1"/>
          <p:nvPr/>
        </p:nvSpPr>
        <p:spPr>
          <a:xfrm>
            <a:off x="6106602" y="4700487"/>
            <a:ext cx="2934412" cy="276999"/>
          </a:xfrm>
          <a:prstGeom prst="rect">
            <a:avLst/>
          </a:prstGeom>
          <a:noFill/>
        </p:spPr>
        <p:txBody>
          <a:bodyPr wrap="square" rtlCol="0">
            <a:spAutoFit/>
          </a:bodyPr>
          <a:lstStyle/>
          <a:p>
            <a:pPr algn="l"/>
            <a:r>
              <a:rPr lang="en-US" sz="1200" b="1">
                <a:solidFill>
                  <a:srgbClr val="0000CC"/>
                </a:solidFill>
              </a:rPr>
              <a:t>Point D – Example of linear schedule</a:t>
            </a:r>
            <a:endParaRPr lang="en-GB" sz="1200" b="1">
              <a:solidFill>
                <a:srgbClr val="0000CC"/>
              </a:solidFill>
            </a:endParaRPr>
          </a:p>
        </p:txBody>
      </p:sp>
      <p:sp>
        <p:nvSpPr>
          <p:cNvPr id="3" name="Title 1">
            <a:extLst>
              <a:ext uri="{FF2B5EF4-FFF2-40B4-BE49-F238E27FC236}">
                <a16:creationId xmlns:a16="http://schemas.microsoft.com/office/drawing/2014/main" id="{E48977F4-BB5B-5B06-931A-33FD580E76F8}"/>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sz="2400"/>
              <a:t>Schedule (examples)</a:t>
            </a:r>
          </a:p>
        </p:txBody>
      </p:sp>
      <p:pic>
        <p:nvPicPr>
          <p:cNvPr id="4" name="Picture 3" descr="A picture containing icon&#10;&#10;Description automatically generated">
            <a:extLst>
              <a:ext uri="{FF2B5EF4-FFF2-40B4-BE49-F238E27FC236}">
                <a16:creationId xmlns:a16="http://schemas.microsoft.com/office/drawing/2014/main" id="{F66C0F41-9F28-07B0-046B-261B4EAEF0F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5" name="TextBox 4">
            <a:extLst>
              <a:ext uri="{FF2B5EF4-FFF2-40B4-BE49-F238E27FC236}">
                <a16:creationId xmlns:a16="http://schemas.microsoft.com/office/drawing/2014/main" id="{32794790-12EA-3622-DA4B-C4FF84F052AD}"/>
              </a:ext>
            </a:extLst>
          </p:cNvPr>
          <p:cNvSpPr txBox="1"/>
          <p:nvPr/>
        </p:nvSpPr>
        <p:spPr>
          <a:xfrm>
            <a:off x="8411933" y="258748"/>
            <a:ext cx="710451" cy="230832"/>
          </a:xfrm>
          <a:prstGeom prst="rect">
            <a:avLst/>
          </a:prstGeom>
          <a:solidFill>
            <a:schemeClr val="accent5">
              <a:lumMod val="20000"/>
              <a:lumOff val="80000"/>
            </a:schemeClr>
          </a:solidFill>
        </p:spPr>
        <p:txBody>
          <a:bodyPr wrap="none" rtlCol="0">
            <a:spAutoFit/>
          </a:bodyPr>
          <a:lstStyle/>
          <a:p>
            <a:r>
              <a:rPr lang="en-US" sz="900"/>
              <a:t>T. Watson</a:t>
            </a:r>
            <a:endParaRPr lang="en-GB" sz="900"/>
          </a:p>
        </p:txBody>
      </p:sp>
      <p:sp>
        <p:nvSpPr>
          <p:cNvPr id="6" name="TextBox 5">
            <a:extLst>
              <a:ext uri="{FF2B5EF4-FFF2-40B4-BE49-F238E27FC236}">
                <a16:creationId xmlns:a16="http://schemas.microsoft.com/office/drawing/2014/main" id="{1D76E140-41E7-7D5D-C85A-59FD96CE1757}"/>
              </a:ext>
            </a:extLst>
          </p:cNvPr>
          <p:cNvSpPr txBox="1"/>
          <p:nvPr/>
        </p:nvSpPr>
        <p:spPr>
          <a:xfrm>
            <a:off x="697110" y="544133"/>
            <a:ext cx="2934412" cy="276999"/>
          </a:xfrm>
          <a:prstGeom prst="rect">
            <a:avLst/>
          </a:prstGeom>
          <a:noFill/>
        </p:spPr>
        <p:txBody>
          <a:bodyPr wrap="square" rtlCol="0">
            <a:spAutoFit/>
          </a:bodyPr>
          <a:lstStyle/>
          <a:p>
            <a:pPr algn="l"/>
            <a:r>
              <a:rPr lang="en-US" sz="1200" b="1">
                <a:solidFill>
                  <a:srgbClr val="0000CC"/>
                </a:solidFill>
              </a:rPr>
              <a:t>CE linear construction schedule</a:t>
            </a:r>
            <a:endParaRPr lang="en-GB" sz="1200" b="1">
              <a:solidFill>
                <a:srgbClr val="0000CC"/>
              </a:solidFill>
            </a:endParaRPr>
          </a:p>
        </p:txBody>
      </p:sp>
    </p:spTree>
    <p:extLst>
      <p:ext uri="{BB962C8B-B14F-4D97-AF65-F5344CB8AC3E}">
        <p14:creationId xmlns:p14="http://schemas.microsoft.com/office/powerpoint/2010/main" val="30785558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r>
              <a:rPr lang="en-US" sz="1800"/>
              <a:t>Current Planning for Critical Path activities to Start Construction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4" name="Picture 3">
            <a:extLst>
              <a:ext uri="{FF2B5EF4-FFF2-40B4-BE49-F238E27FC236}">
                <a16:creationId xmlns:a16="http://schemas.microsoft.com/office/drawing/2014/main" id="{1DFC15C9-03E5-C06F-5860-0E435DB3501A}"/>
              </a:ext>
            </a:extLst>
          </p:cNvPr>
          <p:cNvPicPr>
            <a:picLocks noChangeAspect="1"/>
          </p:cNvPicPr>
          <p:nvPr/>
        </p:nvPicPr>
        <p:blipFill>
          <a:blip r:embed="rId3"/>
          <a:stretch>
            <a:fillRect/>
          </a:stretch>
        </p:blipFill>
        <p:spPr>
          <a:xfrm>
            <a:off x="821660" y="660048"/>
            <a:ext cx="7395141" cy="4439800"/>
          </a:xfrm>
          <a:prstGeom prst="rect">
            <a:avLst/>
          </a:prstGeom>
          <a:ln w="9525">
            <a:solidFill>
              <a:schemeClr val="tx1"/>
            </a:solidFill>
          </a:ln>
        </p:spPr>
      </p:pic>
    </p:spTree>
    <p:extLst>
      <p:ext uri="{BB962C8B-B14F-4D97-AF65-F5344CB8AC3E}">
        <p14:creationId xmlns:p14="http://schemas.microsoft.com/office/powerpoint/2010/main" val="5378719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95943" y="408917"/>
            <a:ext cx="6252270" cy="505626"/>
          </a:xfrm>
        </p:spPr>
        <p:txBody>
          <a:bodyPr/>
          <a:lstStyle/>
          <a:p>
            <a:pPr>
              <a:spcBef>
                <a:spcPts val="600"/>
              </a:spcBef>
              <a:spcAft>
                <a:spcPts val="600"/>
              </a:spcAft>
            </a:pPr>
            <a:r>
              <a:rPr lang="en-US" sz="2400"/>
              <a:t>Contracts</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42</a:t>
            </a:fld>
            <a:endParaRPr lang="en-US" noProof="0"/>
          </a:p>
        </p:txBody>
      </p:sp>
      <p:pic>
        <p:nvPicPr>
          <p:cNvPr id="19" name="Picture 18">
            <a:extLst>
              <a:ext uri="{FF2B5EF4-FFF2-40B4-BE49-F238E27FC236}">
                <a16:creationId xmlns:a16="http://schemas.microsoft.com/office/drawing/2014/main" id="{BA2EFE4F-92D8-FDF3-CAAD-0C6C384140D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31441" y="2736398"/>
            <a:ext cx="2954383" cy="2215787"/>
          </a:xfrm>
          <a:prstGeom prst="rect">
            <a:avLst/>
          </a:prstGeom>
        </p:spPr>
      </p:pic>
      <p:sp>
        <p:nvSpPr>
          <p:cNvPr id="20" name="TextBox 19">
            <a:extLst>
              <a:ext uri="{FF2B5EF4-FFF2-40B4-BE49-F238E27FC236}">
                <a16:creationId xmlns:a16="http://schemas.microsoft.com/office/drawing/2014/main" id="{A373D23A-73CE-EAA3-ED08-685C3EEE9567}"/>
              </a:ext>
            </a:extLst>
          </p:cNvPr>
          <p:cNvSpPr txBox="1"/>
          <p:nvPr/>
        </p:nvSpPr>
        <p:spPr>
          <a:xfrm>
            <a:off x="195944" y="1059866"/>
            <a:ext cx="5235372" cy="3447098"/>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400" dirty="0"/>
              <a:t>CERN will need to develop a strategy for the delivery of the civil engineering during 2024.</a:t>
            </a:r>
          </a:p>
          <a:p>
            <a:pPr marL="285750" indent="-285750">
              <a:spcBef>
                <a:spcPts val="600"/>
              </a:spcBef>
              <a:spcAft>
                <a:spcPts val="600"/>
              </a:spcAft>
              <a:buFont typeface="Arial" panose="020B0604020202020204" pitchFamily="34" charset="0"/>
              <a:buChar char="•"/>
            </a:pPr>
            <a:r>
              <a:rPr lang="en-GB" sz="1400" dirty="0"/>
              <a:t>The simplest strategy will be to follow previous CERN projects and divide the works up into geographical areas and assign an Engineering/Oversight contract and a Construction contract for each site. </a:t>
            </a:r>
          </a:p>
          <a:p>
            <a:pPr marL="285750" indent="-285750">
              <a:spcBef>
                <a:spcPts val="600"/>
              </a:spcBef>
              <a:spcAft>
                <a:spcPts val="600"/>
              </a:spcAft>
              <a:buFont typeface="Arial" panose="020B0604020202020204" pitchFamily="34" charset="0"/>
              <a:buChar char="•"/>
            </a:pPr>
            <a:r>
              <a:rPr lang="en-GB" sz="1400" dirty="0"/>
              <a:t>This would lead to 9 Engineering/oversight and 9 Construction contracts.</a:t>
            </a:r>
          </a:p>
          <a:p>
            <a:pPr marL="285750" indent="-285750">
              <a:spcBef>
                <a:spcPts val="600"/>
              </a:spcBef>
              <a:spcAft>
                <a:spcPts val="600"/>
              </a:spcAft>
              <a:buFont typeface="Arial" panose="020B0604020202020204" pitchFamily="34" charset="0"/>
              <a:buChar char="•"/>
            </a:pPr>
            <a:r>
              <a:rPr lang="en-GB" sz="1400" dirty="0"/>
              <a:t>Variations on this would include grouping the Engineering Contracts and possibly some of the construction contracts. There are numerous possible combinations for this.</a:t>
            </a:r>
            <a:endParaRPr lang="en-GB" sz="1200" dirty="0"/>
          </a:p>
          <a:p>
            <a:pPr marL="171450" indent="-171450">
              <a:spcBef>
                <a:spcPts val="600"/>
              </a:spcBef>
              <a:spcAft>
                <a:spcPts val="600"/>
              </a:spcAft>
              <a:buFont typeface="Arial" panose="020B0604020202020204" pitchFamily="34" charset="0"/>
              <a:buChar char="•"/>
            </a:pPr>
            <a:r>
              <a:rPr lang="en-GB" sz="1200" dirty="0"/>
              <a:t>It seems difficult to avoid interfaces between contracts for the extraction of the TBMs. </a:t>
            </a:r>
            <a:endParaRPr lang="en-GB" sz="1400" dirty="0"/>
          </a:p>
        </p:txBody>
      </p:sp>
      <p:pic>
        <p:nvPicPr>
          <p:cNvPr id="2" name="Picture 1">
            <a:extLst>
              <a:ext uri="{FF2B5EF4-FFF2-40B4-BE49-F238E27FC236}">
                <a16:creationId xmlns:a16="http://schemas.microsoft.com/office/drawing/2014/main" id="{89CF72F5-8D91-3A3A-4190-91D7744C36DD}"/>
              </a:ext>
            </a:extLst>
          </p:cNvPr>
          <p:cNvPicPr>
            <a:picLocks noChangeAspect="1"/>
          </p:cNvPicPr>
          <p:nvPr/>
        </p:nvPicPr>
        <p:blipFill>
          <a:blip r:embed="rId3"/>
          <a:stretch>
            <a:fillRect/>
          </a:stretch>
        </p:blipFill>
        <p:spPr>
          <a:xfrm>
            <a:off x="5757653" y="484742"/>
            <a:ext cx="2987647" cy="2175831"/>
          </a:xfrm>
          <a:prstGeom prst="rect">
            <a:avLst/>
          </a:prstGeom>
        </p:spPr>
      </p:pic>
    </p:spTree>
    <p:extLst>
      <p:ext uri="{BB962C8B-B14F-4D97-AF65-F5344CB8AC3E}">
        <p14:creationId xmlns:p14="http://schemas.microsoft.com/office/powerpoint/2010/main" val="3323302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320872" y="463173"/>
            <a:ext cx="2502255" cy="402033"/>
          </a:xfrm>
        </p:spPr>
        <p:txBody>
          <a:bodyPr/>
          <a:lstStyle/>
          <a:p>
            <a:r>
              <a:rPr lang="en-US"/>
              <a:t>Main Risks</a:t>
            </a:r>
          </a:p>
        </p:txBody>
      </p:sp>
      <p:sp>
        <p:nvSpPr>
          <p:cNvPr id="3" name="TextBox 2">
            <a:extLst>
              <a:ext uri="{FF2B5EF4-FFF2-40B4-BE49-F238E27FC236}">
                <a16:creationId xmlns:a16="http://schemas.microsoft.com/office/drawing/2014/main" id="{774D6D5C-6910-FF14-76F0-11B1731E624B}"/>
              </a:ext>
            </a:extLst>
          </p:cNvPr>
          <p:cNvSpPr txBox="1"/>
          <p:nvPr/>
        </p:nvSpPr>
        <p:spPr>
          <a:xfrm>
            <a:off x="792353" y="1093768"/>
            <a:ext cx="8065477" cy="3385542"/>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600"/>
              <a:t>Obtaining permission for surface sites (host states to decide).
Finalize an alignment that will allow the tunnel to be constructed as far as possible into the molasse rock.
Disposal of 8 million m3 of excavated rock.
Purchase of 8 TBMs at about the same time.
Contracts with up to 9 engineering companies and 9 contractors.
Workforce availability.
Tunnelling through the limestone outcrop of Mandallaz.
Setting up a CERN team to manage a project of this magnitude.</a:t>
            </a:r>
            <a:endParaRPr lang="fr-FR" sz="1600"/>
          </a:p>
        </p:txBody>
      </p:sp>
    </p:spTree>
    <p:extLst>
      <p:ext uri="{BB962C8B-B14F-4D97-AF65-F5344CB8AC3E}">
        <p14:creationId xmlns:p14="http://schemas.microsoft.com/office/powerpoint/2010/main" val="28593084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44</a:t>
            </a:fld>
            <a:endParaRPr lang="en-US" noProof="0"/>
          </a:p>
        </p:txBody>
      </p:sp>
      <p:pic>
        <p:nvPicPr>
          <p:cNvPr id="3" name="Picture 2">
            <a:extLst>
              <a:ext uri="{FF2B5EF4-FFF2-40B4-BE49-F238E27FC236}">
                <a16:creationId xmlns:a16="http://schemas.microsoft.com/office/drawing/2014/main" id="{A838DCDC-0060-6DA9-0D23-75AD7C00A70A}"/>
              </a:ext>
            </a:extLst>
          </p:cNvPr>
          <p:cNvPicPr>
            <a:picLocks noChangeAspect="1"/>
          </p:cNvPicPr>
          <p:nvPr/>
        </p:nvPicPr>
        <p:blipFill>
          <a:blip r:embed="rId2"/>
          <a:stretch>
            <a:fillRect/>
          </a:stretch>
        </p:blipFill>
        <p:spPr>
          <a:xfrm>
            <a:off x="312231" y="405253"/>
            <a:ext cx="8519537" cy="4640824"/>
          </a:xfrm>
          <a:prstGeom prst="rect">
            <a:avLst/>
          </a:prstGeom>
          <a:ln w="15875">
            <a:solidFill>
              <a:schemeClr val="tx1"/>
            </a:solidFill>
          </a:ln>
        </p:spPr>
      </p:pic>
      <p:sp>
        <p:nvSpPr>
          <p:cNvPr id="7" name="TextBox 6">
            <a:extLst>
              <a:ext uri="{FF2B5EF4-FFF2-40B4-BE49-F238E27FC236}">
                <a16:creationId xmlns:a16="http://schemas.microsoft.com/office/drawing/2014/main" id="{E085B821-726B-52BE-7046-B76F63346651}"/>
              </a:ext>
            </a:extLst>
          </p:cNvPr>
          <p:cNvSpPr txBox="1"/>
          <p:nvPr/>
        </p:nvSpPr>
        <p:spPr>
          <a:xfrm>
            <a:off x="7274308" y="4659464"/>
            <a:ext cx="1470992" cy="276999"/>
          </a:xfrm>
          <a:prstGeom prst="rect">
            <a:avLst/>
          </a:prstGeom>
          <a:noFill/>
        </p:spPr>
        <p:txBody>
          <a:bodyPr wrap="square" rtlCol="0">
            <a:spAutoFit/>
          </a:bodyPr>
          <a:lstStyle/>
          <a:p>
            <a:pPr algn="l"/>
            <a:r>
              <a:rPr lang="en-US" sz="1200" b="1"/>
              <a:t>Experiment Site</a:t>
            </a:r>
            <a:endParaRPr lang="en-GB" sz="1200" b="1"/>
          </a:p>
        </p:txBody>
      </p:sp>
    </p:spTree>
    <p:extLst>
      <p:ext uri="{BB962C8B-B14F-4D97-AF65-F5344CB8AC3E}">
        <p14:creationId xmlns:p14="http://schemas.microsoft.com/office/powerpoint/2010/main" val="1979131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503825" y="472035"/>
            <a:ext cx="6136349" cy="402033"/>
          </a:xfrm>
        </p:spPr>
        <p:txBody>
          <a:bodyPr/>
          <a:lstStyle/>
          <a:p>
            <a:r>
              <a:rPr lang="en-GB" sz="2400"/>
              <a:t>Next Steps to Finalize the Feasibility Study</a:t>
            </a:r>
            <a:endParaRPr lang="en-US" sz="2400"/>
          </a:p>
        </p:txBody>
      </p:sp>
      <p:sp>
        <p:nvSpPr>
          <p:cNvPr id="3" name="TextBox 2">
            <a:extLst>
              <a:ext uri="{FF2B5EF4-FFF2-40B4-BE49-F238E27FC236}">
                <a16:creationId xmlns:a16="http://schemas.microsoft.com/office/drawing/2014/main" id="{774D6D5C-6910-FF14-76F0-11B1731E624B}"/>
              </a:ext>
            </a:extLst>
          </p:cNvPr>
          <p:cNvSpPr txBox="1"/>
          <p:nvPr/>
        </p:nvSpPr>
        <p:spPr>
          <a:xfrm>
            <a:off x="690335" y="1050072"/>
            <a:ext cx="8065477" cy="4031873"/>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600"/>
              <a:t>Complete the on-site investigation campaign.
Verify the safety, logistics and ventilation of a single 11 km long tunnel.
Finalize plans and dimensions for all underground structures.
Continue to find solutions for the disposal of 8 million m3 of excavated rock.
Verify the tunnel design and the performance of the TBM in the molasse with water inflow.
Develop contracting strategies.
Consolidate the schedule.
Consolidate the cost estimate.
Review of technical challenges by professional entities from industry (consultants, contractors)</a:t>
            </a:r>
            <a:endParaRPr lang="fr-FR" sz="1600"/>
          </a:p>
        </p:txBody>
      </p:sp>
    </p:spTree>
    <p:extLst>
      <p:ext uri="{BB962C8B-B14F-4D97-AF65-F5344CB8AC3E}">
        <p14:creationId xmlns:p14="http://schemas.microsoft.com/office/powerpoint/2010/main" val="1876452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F4F6B88-0185-A4A5-E312-709DB9EB89C3}"/>
              </a:ext>
            </a:extLst>
          </p:cNvPr>
          <p:cNvPicPr>
            <a:picLocks noChangeAspect="1"/>
          </p:cNvPicPr>
          <p:nvPr/>
        </p:nvPicPr>
        <p:blipFill>
          <a:blip r:embed="rId2"/>
          <a:stretch>
            <a:fillRect/>
          </a:stretch>
        </p:blipFill>
        <p:spPr>
          <a:xfrm>
            <a:off x="1942033" y="717083"/>
            <a:ext cx="5259933" cy="3497145"/>
          </a:xfrm>
          <a:prstGeom prst="rect">
            <a:avLst/>
          </a:prstGeom>
          <a:ln w="15875">
            <a:solidFill>
              <a:schemeClr val="accent1"/>
            </a:solidFill>
          </a:ln>
        </p:spPr>
      </p:pic>
      <p:sp>
        <p:nvSpPr>
          <p:cNvPr id="9" name="TextBox 8">
            <a:extLst>
              <a:ext uri="{FF2B5EF4-FFF2-40B4-BE49-F238E27FC236}">
                <a16:creationId xmlns:a16="http://schemas.microsoft.com/office/drawing/2014/main" id="{81B5A803-C7BE-C6DC-0E20-37A18FC7A3B5}"/>
              </a:ext>
            </a:extLst>
          </p:cNvPr>
          <p:cNvSpPr txBox="1"/>
          <p:nvPr/>
        </p:nvSpPr>
        <p:spPr>
          <a:xfrm>
            <a:off x="1173584" y="4398053"/>
            <a:ext cx="7013343" cy="507831"/>
          </a:xfrm>
          <a:prstGeom prst="rect">
            <a:avLst/>
          </a:prstGeom>
          <a:noFill/>
        </p:spPr>
        <p:txBody>
          <a:bodyPr wrap="square">
            <a:spAutoFit/>
          </a:bodyPr>
          <a:lstStyle/>
          <a:p>
            <a:r>
              <a:rPr lang="en-GB" i="1">
                <a:solidFill>
                  <a:srgbClr val="333333"/>
                </a:solidFill>
                <a:latin typeface="sourcesans-regular"/>
              </a:rPr>
              <a:t>If I wanted to come here today, it's to show my confidence in the teams and our will, our ambition, to keep the first place in this field [particle physics]</a:t>
            </a:r>
            <a:endParaRPr lang="en-GB"/>
          </a:p>
        </p:txBody>
      </p:sp>
      <p:sp>
        <p:nvSpPr>
          <p:cNvPr id="10" name="TextBox 9">
            <a:extLst>
              <a:ext uri="{FF2B5EF4-FFF2-40B4-BE49-F238E27FC236}">
                <a16:creationId xmlns:a16="http://schemas.microsoft.com/office/drawing/2014/main" id="{DDA43920-8698-BFB4-23D9-88A3EFBE5763}"/>
              </a:ext>
            </a:extLst>
          </p:cNvPr>
          <p:cNvSpPr txBox="1"/>
          <p:nvPr/>
        </p:nvSpPr>
        <p:spPr>
          <a:xfrm>
            <a:off x="215882" y="662219"/>
            <a:ext cx="1608083" cy="276999"/>
          </a:xfrm>
          <a:prstGeom prst="rect">
            <a:avLst/>
          </a:prstGeom>
          <a:noFill/>
        </p:spPr>
        <p:txBody>
          <a:bodyPr wrap="square" rtlCol="0">
            <a:spAutoFit/>
          </a:bodyPr>
          <a:lstStyle/>
          <a:p>
            <a:pPr algn="l"/>
            <a:r>
              <a:rPr lang="en-US" sz="1200" b="1"/>
              <a:t>16 Novembre 2023</a:t>
            </a:r>
            <a:endParaRPr lang="en-GB" sz="1200" b="1"/>
          </a:p>
        </p:txBody>
      </p:sp>
    </p:spTree>
    <p:extLst>
      <p:ext uri="{BB962C8B-B14F-4D97-AF65-F5344CB8AC3E}">
        <p14:creationId xmlns:p14="http://schemas.microsoft.com/office/powerpoint/2010/main" val="31945345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3647273" y="2298284"/>
            <a:ext cx="1043997" cy="402033"/>
          </a:xfrm>
        </p:spPr>
        <p:txBody>
          <a:bodyPr/>
          <a:lstStyle/>
          <a:p>
            <a:r>
              <a:rPr lang="en-US"/>
              <a:t>END</a:t>
            </a:r>
          </a:p>
        </p:txBody>
      </p:sp>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47</a:t>
            </a:fld>
            <a:endParaRPr lang="en-US" noProof="0"/>
          </a:p>
        </p:txBody>
      </p:sp>
    </p:spTree>
    <p:extLst>
      <p:ext uri="{BB962C8B-B14F-4D97-AF65-F5344CB8AC3E}">
        <p14:creationId xmlns:p14="http://schemas.microsoft.com/office/powerpoint/2010/main" val="5219401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105930" y="472035"/>
            <a:ext cx="6864177" cy="402033"/>
          </a:xfrm>
        </p:spPr>
        <p:txBody>
          <a:bodyPr/>
          <a:lstStyle/>
          <a:p>
            <a:r>
              <a:rPr lang="en-US" sz="2400" dirty="0"/>
              <a:t>Reasons for this early discussion with </a:t>
            </a:r>
            <a:r>
              <a:rPr lang="en-US" sz="2400" dirty="0" err="1"/>
              <a:t>Porr</a:t>
            </a:r>
            <a:endParaRPr lang="en-US" sz="2400" dirty="0"/>
          </a:p>
        </p:txBody>
      </p:sp>
      <p:sp>
        <p:nvSpPr>
          <p:cNvPr id="3" name="TextBox 2">
            <a:extLst>
              <a:ext uri="{FF2B5EF4-FFF2-40B4-BE49-F238E27FC236}">
                <a16:creationId xmlns:a16="http://schemas.microsoft.com/office/drawing/2014/main" id="{774D6D5C-6910-FF14-76F0-11B1731E624B}"/>
              </a:ext>
            </a:extLst>
          </p:cNvPr>
          <p:cNvSpPr txBox="1"/>
          <p:nvPr/>
        </p:nvSpPr>
        <p:spPr>
          <a:xfrm>
            <a:off x="690335" y="1050072"/>
            <a:ext cx="8065477" cy="3170099"/>
          </a:xfrm>
          <a:prstGeom prst="rect">
            <a:avLst/>
          </a:prstGeom>
          <a:noFill/>
        </p:spPr>
        <p:txBody>
          <a:bodyPr wrap="square" rtlCol="0">
            <a:spAutoFit/>
          </a:bodyPr>
          <a:lstStyle/>
          <a:p>
            <a:pPr marL="285750" indent="-285750">
              <a:spcBef>
                <a:spcPts val="600"/>
              </a:spcBef>
              <a:spcAft>
                <a:spcPts val="600"/>
              </a:spcAft>
              <a:buFont typeface="Arial" panose="020B0604020202020204" pitchFamily="34" charset="0"/>
              <a:buChar char="•"/>
            </a:pPr>
            <a:r>
              <a:rPr lang="en-GB" sz="1600" dirty="0"/>
              <a:t>CERN rarely undertakes large scale civil engineering projects.</a:t>
            </a:r>
          </a:p>
          <a:p>
            <a:pPr marL="285750" indent="-285750">
              <a:spcBef>
                <a:spcPts val="600"/>
              </a:spcBef>
              <a:spcAft>
                <a:spcPts val="600"/>
              </a:spcAft>
              <a:buFont typeface="Arial" panose="020B0604020202020204" pitchFamily="34" charset="0"/>
              <a:buChar char="•"/>
            </a:pPr>
            <a:r>
              <a:rPr lang="en-GB" sz="1600" dirty="0"/>
              <a:t>We are aware that the way infrastructure projects are delivered changes with time.</a:t>
            </a:r>
          </a:p>
          <a:p>
            <a:pPr marL="285750" indent="-285750">
              <a:spcBef>
                <a:spcPts val="600"/>
              </a:spcBef>
              <a:spcAft>
                <a:spcPts val="600"/>
              </a:spcAft>
              <a:buFont typeface="Arial" panose="020B0604020202020204" pitchFamily="34" charset="0"/>
              <a:buChar char="•"/>
            </a:pPr>
            <a:r>
              <a:rPr lang="en-GB" sz="1600" dirty="0"/>
              <a:t>We are aware that practices differ between countries and between continents.</a:t>
            </a:r>
          </a:p>
          <a:p>
            <a:pPr marL="285750" indent="-285750">
              <a:spcBef>
                <a:spcPts val="600"/>
              </a:spcBef>
              <a:spcAft>
                <a:spcPts val="600"/>
              </a:spcAft>
              <a:buFont typeface="Arial" panose="020B0604020202020204" pitchFamily="34" charset="0"/>
              <a:buChar char="•"/>
            </a:pPr>
            <a:r>
              <a:rPr lang="en-GB" sz="1600" dirty="0"/>
              <a:t>CERN is somewhat unique in terms of its status as an international organization which on one hand allows us to do things with some freedom from national rules or customs, but at the same time we are bound by the rules and regulations governing the organization.</a:t>
            </a:r>
          </a:p>
          <a:p>
            <a:pPr marL="285750" indent="-285750">
              <a:spcBef>
                <a:spcPts val="600"/>
              </a:spcBef>
              <a:spcAft>
                <a:spcPts val="600"/>
              </a:spcAft>
              <a:buFont typeface="Arial" panose="020B0604020202020204" pitchFamily="34" charset="0"/>
              <a:buChar char="•"/>
            </a:pPr>
            <a:r>
              <a:rPr lang="en-GB" sz="1600" dirty="0"/>
              <a:t>CERN is seeking early engagement with industry to obtain a wide view on the options open to us for delivering the project and which options may be most appropriate for the FCC.</a:t>
            </a:r>
          </a:p>
        </p:txBody>
      </p:sp>
    </p:spTree>
    <p:extLst>
      <p:ext uri="{BB962C8B-B14F-4D97-AF65-F5344CB8AC3E}">
        <p14:creationId xmlns:p14="http://schemas.microsoft.com/office/powerpoint/2010/main" val="42320681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223319" y="459156"/>
            <a:ext cx="6684309" cy="402033"/>
          </a:xfrm>
        </p:spPr>
        <p:txBody>
          <a:bodyPr/>
          <a:lstStyle/>
          <a:p>
            <a:r>
              <a:rPr lang="en-US" sz="2400" dirty="0"/>
              <a:t>Purpose of this early discussion with </a:t>
            </a:r>
            <a:r>
              <a:rPr lang="en-US" sz="2400" dirty="0" err="1"/>
              <a:t>Porr</a:t>
            </a:r>
            <a:endParaRPr lang="en-US" sz="2400" dirty="0"/>
          </a:p>
        </p:txBody>
      </p:sp>
      <p:sp>
        <p:nvSpPr>
          <p:cNvPr id="3" name="TextBox 2">
            <a:extLst>
              <a:ext uri="{FF2B5EF4-FFF2-40B4-BE49-F238E27FC236}">
                <a16:creationId xmlns:a16="http://schemas.microsoft.com/office/drawing/2014/main" id="{774D6D5C-6910-FF14-76F0-11B1731E624B}"/>
              </a:ext>
            </a:extLst>
          </p:cNvPr>
          <p:cNvSpPr txBox="1"/>
          <p:nvPr/>
        </p:nvSpPr>
        <p:spPr>
          <a:xfrm>
            <a:off x="628551" y="969753"/>
            <a:ext cx="8065477" cy="3816429"/>
          </a:xfrm>
          <a:prstGeom prst="rect">
            <a:avLst/>
          </a:prstGeom>
          <a:noFill/>
        </p:spPr>
        <p:txBody>
          <a:bodyPr wrap="square" lIns="91440" tIns="45720" rIns="91440" bIns="45720" rtlCol="0" anchor="t">
            <a:spAutoFit/>
          </a:bodyPr>
          <a:lstStyle/>
          <a:p>
            <a:pPr marL="285750" indent="-285750">
              <a:spcBef>
                <a:spcPts val="600"/>
              </a:spcBef>
              <a:spcAft>
                <a:spcPts val="600"/>
              </a:spcAft>
              <a:buFont typeface="Arial" panose="020B0604020202020204" pitchFamily="34" charset="0"/>
              <a:buChar char="•"/>
            </a:pPr>
            <a:r>
              <a:rPr lang="en-US" sz="1600" dirty="0"/>
              <a:t>S</a:t>
            </a:r>
            <a:r>
              <a:rPr lang="en-GB" sz="1600" dirty="0" err="1"/>
              <a:t>ince</a:t>
            </a:r>
            <a:r>
              <a:rPr lang="en-GB" sz="1600" dirty="0"/>
              <a:t> the LEP, CERN has followed the traditional Engineer/Contractor route for delivering civil engineering under one of the FIDIC standard forms. </a:t>
            </a:r>
          </a:p>
          <a:p>
            <a:pPr marL="285750" indent="-285750">
              <a:spcBef>
                <a:spcPts val="600"/>
              </a:spcBef>
              <a:spcAft>
                <a:spcPts val="600"/>
              </a:spcAft>
              <a:buFont typeface="Arial" panose="020B0604020202020204" pitchFamily="34" charset="0"/>
              <a:buChar char="•"/>
            </a:pPr>
            <a:r>
              <a:rPr lang="en-GB" sz="1600" dirty="0"/>
              <a:t>Larger projects are sub-divided to allow spread of contracts and financial return to member states.</a:t>
            </a:r>
          </a:p>
          <a:p>
            <a:pPr marL="285750" indent="-285750">
              <a:spcBef>
                <a:spcPts val="600"/>
              </a:spcBef>
              <a:spcAft>
                <a:spcPts val="600"/>
              </a:spcAft>
              <a:buFont typeface="Arial" panose="020B0604020202020204" pitchFamily="34" charset="0"/>
              <a:buChar char="•"/>
            </a:pPr>
            <a:r>
              <a:rPr lang="en-GB" sz="1600" dirty="0"/>
              <a:t>Civil engineering has always been done in advance of and dis-associated from the HV/MV/LV electrical systems, Water networks, lifts, cranes and other mechanical systems.</a:t>
            </a:r>
            <a:endParaRPr lang="en-GB" sz="1600" dirty="0">
              <a:cs typeface="Arial"/>
            </a:endParaRPr>
          </a:p>
          <a:p>
            <a:pPr marL="285750" indent="-285750">
              <a:spcBef>
                <a:spcPts val="600"/>
              </a:spcBef>
              <a:spcAft>
                <a:spcPts val="600"/>
              </a:spcAft>
              <a:buFont typeface="Arial" panose="020B0604020202020204" pitchFamily="34" charset="0"/>
              <a:buChar char="•"/>
            </a:pPr>
            <a:r>
              <a:rPr lang="en-GB" sz="1600" dirty="0"/>
              <a:t>The FCC is an order of magnitude larger than LHC.</a:t>
            </a:r>
            <a:endParaRPr lang="en-GB" sz="1600" dirty="0">
              <a:cs typeface="Arial"/>
            </a:endParaRPr>
          </a:p>
          <a:p>
            <a:pPr marL="285750" indent="-285750">
              <a:spcBef>
                <a:spcPts val="600"/>
              </a:spcBef>
              <a:spcAft>
                <a:spcPts val="600"/>
              </a:spcAft>
              <a:buFont typeface="Arial" panose="020B0604020202020204" pitchFamily="34" charset="0"/>
              <a:buChar char="•"/>
            </a:pPr>
            <a:r>
              <a:rPr lang="en-GB" sz="1600" dirty="0"/>
              <a:t>For civil engineering (at least) CERN will need to ramp up a client team from the current handful of staff working on the FCC FS.</a:t>
            </a:r>
            <a:endParaRPr lang="en-GB" sz="1600" dirty="0">
              <a:cs typeface="Arial"/>
            </a:endParaRPr>
          </a:p>
          <a:p>
            <a:pPr marL="285750" indent="-285750">
              <a:spcBef>
                <a:spcPts val="600"/>
              </a:spcBef>
              <a:spcAft>
                <a:spcPts val="600"/>
              </a:spcAft>
              <a:buFont typeface="Arial" panose="020B0604020202020204" pitchFamily="34" charset="0"/>
              <a:buChar char="•"/>
            </a:pPr>
            <a:r>
              <a:rPr lang="en-GB" sz="1600" dirty="0"/>
              <a:t>CERN wishes to consider alternative options for delivery of the civil engineering and perhaps some of the other infrastructure to improve schedule and perhaps cost.</a:t>
            </a:r>
            <a:endParaRPr lang="en-GB" sz="1600" dirty="0">
              <a:cs typeface="Arial"/>
            </a:endParaRPr>
          </a:p>
        </p:txBody>
      </p:sp>
    </p:spTree>
    <p:extLst>
      <p:ext uri="{BB962C8B-B14F-4D97-AF65-F5344CB8AC3E}">
        <p14:creationId xmlns:p14="http://schemas.microsoft.com/office/powerpoint/2010/main" val="3284890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defTabSz="685800">
              <a:defRPr/>
            </a:pPr>
            <a:r>
              <a:rPr lang="en-US" sz="2700" kern="0">
                <a:latin typeface="Calibri" panose="020F0502020204030204" pitchFamily="34" charset="0"/>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939" y="2944860"/>
            <a:ext cx="5542106" cy="2106000"/>
          </a:xfrm>
          <a:prstGeom prst="rect">
            <a:avLst/>
          </a:prstGeom>
          <a:ln>
            <a:solidFill>
              <a:srgbClr val="2F2F2F"/>
            </a:solidFill>
          </a:ln>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939" y="635561"/>
            <a:ext cx="6009313" cy="222884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5436096" y="3489852"/>
            <a:ext cx="864096" cy="0"/>
          </a:xfrm>
          <a:prstGeom prst="straightConnector1">
            <a:avLst/>
          </a:prstGeom>
          <a:noFill/>
          <a:ln w="38100" cap="flat" cmpd="sng" algn="ctr">
            <a:solidFill>
              <a:srgbClr val="2F2F2F"/>
            </a:solidFill>
            <a:prstDash val="solid"/>
            <a:miter lim="800000"/>
            <a:tailEnd type="triangle"/>
          </a:ln>
          <a:effectLst/>
        </p:spPr>
      </p:cxnSp>
      <p:sp>
        <p:nvSpPr>
          <p:cNvPr id="7" name="TextBox 6">
            <a:extLst>
              <a:ext uri="{FF2B5EF4-FFF2-40B4-BE49-F238E27FC236}">
                <a16:creationId xmlns:a16="http://schemas.microsoft.com/office/drawing/2014/main" id="{074E5E68-D17E-8595-0638-C47224974C56}"/>
              </a:ext>
            </a:extLst>
          </p:cNvPr>
          <p:cNvSpPr txBox="1">
            <a:spLocks noChangeArrowheads="1"/>
          </p:cNvSpPr>
          <p:nvPr/>
        </p:nvSpPr>
        <p:spPr bwMode="auto">
          <a:xfrm>
            <a:off x="5805772" y="3111810"/>
            <a:ext cx="3286797" cy="1488869"/>
          </a:xfrm>
          <a:prstGeom prst="rect">
            <a:avLst/>
          </a:prstGeom>
          <a:solidFill>
            <a:srgbClr val="1C446A">
              <a:lumMod val="20000"/>
              <a:lumOff val="80000"/>
            </a:srgbClr>
          </a:solidFill>
          <a:ln>
            <a:noFill/>
          </a:ln>
        </p:spPr>
        <p:txBody>
          <a:bodyPr wrap="none">
            <a:spAutoFit/>
          </a:bodyPr>
          <a:lstStyle/>
          <a:p>
            <a:pPr defTabSz="342900" eaLnBrk="0" fontAlgn="base" hangingPunct="0">
              <a:spcBef>
                <a:spcPct val="0"/>
              </a:spcBef>
              <a:spcAft>
                <a:spcPct val="0"/>
              </a:spcAft>
              <a:defRPr/>
            </a:pPr>
            <a:r>
              <a:rPr lang="en-CH" altLang="en-CH" sz="1200" b="1" kern="0">
                <a:solidFill>
                  <a:srgbClr val="2F2F2F"/>
                </a:solidFill>
                <a:latin typeface="Arial" panose="020B0604020202020204" pitchFamily="34" charset="0"/>
              </a:rPr>
              <a:t>Realistic schedule </a:t>
            </a:r>
            <a:r>
              <a:rPr lang="en-CH" altLang="en-CH" sz="1200" kern="0">
                <a:solidFill>
                  <a:srgbClr val="2F2F2F"/>
                </a:solidFill>
                <a:latin typeface="Arial" panose="020B0604020202020204" pitchFamily="34" charset="0"/>
              </a:rPr>
              <a:t>takes into account:</a:t>
            </a:r>
          </a:p>
          <a:p>
            <a:pPr marL="214313" indent="-214313" defTabSz="342900" eaLnBrk="0" fontAlgn="base" hangingPunct="0">
              <a:spcBef>
                <a:spcPct val="0"/>
              </a:spcBef>
              <a:spcAft>
                <a:spcPct val="0"/>
              </a:spcAft>
              <a:buFont typeface="Wingdings" pitchFamily="2" charset="2"/>
              <a:buChar char="q"/>
              <a:defRPr/>
            </a:pPr>
            <a:r>
              <a:rPr lang="en-CH" altLang="en-CH" sz="1125" kern="0">
                <a:solidFill>
                  <a:srgbClr val="2F2F2F"/>
                </a:solidFill>
                <a:latin typeface="Arial" panose="020B0604020202020204" pitchFamily="34" charset="0"/>
              </a:rPr>
              <a:t>CERN Council approval timeline </a:t>
            </a:r>
          </a:p>
          <a:p>
            <a:pPr marL="214313" indent="-214313" defTabSz="342900" eaLnBrk="0" fontAlgn="base" hangingPunct="0">
              <a:spcBef>
                <a:spcPct val="0"/>
              </a:spcBef>
              <a:spcAft>
                <a:spcPct val="0"/>
              </a:spcAft>
              <a:buFont typeface="Wingdings" pitchFamily="2" charset="2"/>
              <a:buChar char="q"/>
              <a:defRPr/>
            </a:pPr>
            <a:r>
              <a:rPr lang="en-GB" altLang="en-CH" sz="1125" kern="0">
                <a:solidFill>
                  <a:srgbClr val="2F2F2F"/>
                </a:solidFill>
                <a:latin typeface="Arial" panose="020B0604020202020204" pitchFamily="34" charset="0"/>
              </a:rPr>
              <a:t>p</a:t>
            </a:r>
            <a:r>
              <a:rPr lang="en-CH" altLang="en-CH" sz="1125" kern="0">
                <a:solidFill>
                  <a:srgbClr val="2F2F2F"/>
                </a:solidFill>
                <a:latin typeface="Arial" panose="020B0604020202020204" pitchFamily="34" charset="0"/>
              </a:rPr>
              <a:t>ast experience in building colliders at CERN</a:t>
            </a:r>
          </a:p>
          <a:p>
            <a:pPr marL="214313" indent="-214313" defTabSz="342900" eaLnBrk="0" fontAlgn="base" hangingPunct="0">
              <a:spcBef>
                <a:spcPct val="0"/>
              </a:spcBef>
              <a:spcAft>
                <a:spcPct val="0"/>
              </a:spcAft>
              <a:buFont typeface="Wingdings" pitchFamily="2" charset="2"/>
              <a:buChar char="q"/>
              <a:defRPr/>
            </a:pPr>
            <a:r>
              <a:rPr lang="en-GB" altLang="en-CH" sz="1125" kern="0">
                <a:solidFill>
                  <a:srgbClr val="2F2F2F"/>
                </a:solidFill>
                <a:latin typeface="Arial" panose="020B0604020202020204" pitchFamily="34" charset="0"/>
              </a:rPr>
              <a:t>t</a:t>
            </a:r>
            <a:r>
              <a:rPr lang="en-CH" altLang="en-CH" sz="1125" kern="0">
                <a:solidFill>
                  <a:srgbClr val="2F2F2F"/>
                </a:solidFill>
                <a:latin typeface="Arial" panose="020B0604020202020204" pitchFamily="34" charset="0"/>
              </a:rPr>
              <a:t>hat HL-LHC will run until ~ 2041 </a:t>
            </a:r>
          </a:p>
          <a:p>
            <a:pPr marL="214313" indent="-214313" defTabSz="342900" eaLnBrk="0" fontAlgn="base" hangingPunct="0">
              <a:spcBef>
                <a:spcPct val="0"/>
              </a:spcBef>
              <a:spcAft>
                <a:spcPct val="0"/>
              </a:spcAft>
              <a:buFont typeface="Wingdings" pitchFamily="2" charset="2"/>
              <a:buChar char="à"/>
              <a:defRPr/>
            </a:pPr>
            <a:r>
              <a:rPr lang="en-CH" altLang="en-CH" sz="1125" b="1" kern="0">
                <a:solidFill>
                  <a:srgbClr val="2F2F2F"/>
                </a:solidFill>
                <a:latin typeface="Arial" panose="020B0604020202020204" pitchFamily="34" charset="0"/>
                <a:sym typeface="Wingdings" pitchFamily="2" charset="2"/>
              </a:rPr>
              <a:t>ANY</a:t>
            </a:r>
            <a:r>
              <a:rPr lang="en-CH" altLang="en-CH" sz="1125" kern="0">
                <a:solidFill>
                  <a:srgbClr val="2F2F2F"/>
                </a:solidFill>
                <a:latin typeface="Arial" panose="020B0604020202020204" pitchFamily="34" charset="0"/>
                <a:sym typeface="Wingdings" pitchFamily="2" charset="2"/>
              </a:rPr>
              <a:t> </a:t>
            </a:r>
            <a:r>
              <a:rPr lang="en-CH" altLang="en-CH" sz="1125" b="1" kern="0">
                <a:solidFill>
                  <a:srgbClr val="2F2F2F"/>
                </a:solidFill>
                <a:latin typeface="Arial" panose="020B0604020202020204" pitchFamily="34" charset="0"/>
                <a:sym typeface="Wingdings" pitchFamily="2" charset="2"/>
              </a:rPr>
              <a:t>future </a:t>
            </a:r>
            <a:r>
              <a:rPr lang="en-GB" altLang="en-CH" sz="1125" b="1" kern="0">
                <a:solidFill>
                  <a:srgbClr val="2F2F2F"/>
                </a:solidFill>
                <a:latin typeface="Arial" panose="020B0604020202020204" pitchFamily="34" charset="0"/>
                <a:sym typeface="Wingdings" pitchFamily="2" charset="2"/>
              </a:rPr>
              <a:t>c</a:t>
            </a:r>
            <a:r>
              <a:rPr lang="en-CH" altLang="en-CH" sz="1125" b="1" kern="0">
                <a:solidFill>
                  <a:srgbClr val="2F2F2F"/>
                </a:solidFill>
                <a:latin typeface="Arial" panose="020B0604020202020204" pitchFamily="34" charset="0"/>
                <a:sym typeface="Wingdings" pitchFamily="2" charset="2"/>
              </a:rPr>
              <a:t>ollider at CERN cannot </a:t>
            </a:r>
          </a:p>
          <a:p>
            <a:pPr defTabSz="342900" eaLnBrk="0" fontAlgn="base" hangingPunct="0">
              <a:spcBef>
                <a:spcPct val="0"/>
              </a:spcBef>
              <a:spcAft>
                <a:spcPct val="0"/>
              </a:spcAft>
              <a:defRPr/>
            </a:pPr>
            <a:r>
              <a:rPr lang="en-CH" altLang="en-CH" sz="1125" b="1" kern="0">
                <a:solidFill>
                  <a:srgbClr val="2F2F2F"/>
                </a:solidFill>
                <a:latin typeface="Arial" panose="020B0604020202020204" pitchFamily="34" charset="0"/>
                <a:sym typeface="Wingdings" pitchFamily="2" charset="2"/>
              </a:rPr>
              <a:t>     start physics operation before 2045-2048</a:t>
            </a:r>
          </a:p>
          <a:p>
            <a:pPr defTabSz="342900" eaLnBrk="0" fontAlgn="base" hangingPunct="0">
              <a:spcBef>
                <a:spcPct val="0"/>
              </a:spcBef>
              <a:spcAft>
                <a:spcPct val="0"/>
              </a:spcAft>
              <a:defRPr/>
            </a:pPr>
            <a:r>
              <a:rPr lang="en-CH" altLang="en-CH" sz="1125" kern="0">
                <a:solidFill>
                  <a:srgbClr val="2F2F2F"/>
                </a:solidFill>
                <a:latin typeface="Arial" panose="020B0604020202020204" pitchFamily="34" charset="0"/>
                <a:sym typeface="Wingdings" pitchFamily="2" charset="2"/>
              </a:rPr>
              <a:t>     (but construction will proceed in parallel to </a:t>
            </a:r>
          </a:p>
          <a:p>
            <a:pPr defTabSz="342900" eaLnBrk="0" fontAlgn="base" hangingPunct="0">
              <a:spcBef>
                <a:spcPct val="0"/>
              </a:spcBef>
              <a:spcAft>
                <a:spcPct val="0"/>
              </a:spcAft>
              <a:defRPr/>
            </a:pPr>
            <a:r>
              <a:rPr lang="en-CH" altLang="en-CH" sz="1125" kern="0">
                <a:solidFill>
                  <a:srgbClr val="2F2F2F"/>
                </a:solidFill>
                <a:latin typeface="Arial" panose="020B0604020202020204" pitchFamily="34" charset="0"/>
                <a:sym typeface="Wingdings" pitchFamily="2" charset="2"/>
              </a:rPr>
              <a:t>      HL-LHC operation)</a:t>
            </a:r>
          </a:p>
        </p:txBody>
      </p:sp>
      <p:sp>
        <p:nvSpPr>
          <p:cNvPr id="8" name="TextBox 7">
            <a:extLst>
              <a:ext uri="{FF2B5EF4-FFF2-40B4-BE49-F238E27FC236}">
                <a16:creationId xmlns:a16="http://schemas.microsoft.com/office/drawing/2014/main" id="{96D763F4-76AC-B679-C831-E47CBB9401B7}"/>
              </a:ext>
            </a:extLst>
          </p:cNvPr>
          <p:cNvSpPr txBox="1"/>
          <p:nvPr/>
        </p:nvSpPr>
        <p:spPr>
          <a:xfrm>
            <a:off x="6168529" y="635561"/>
            <a:ext cx="2452594" cy="519373"/>
          </a:xfrm>
          <a:prstGeom prst="rect">
            <a:avLst/>
          </a:prstGeom>
          <a:solidFill>
            <a:srgbClr val="E15E32">
              <a:lumMod val="20000"/>
              <a:lumOff val="80000"/>
            </a:srgbClr>
          </a:solidFill>
        </p:spPr>
        <p:txBody>
          <a:bodyPr wrap="none" lIns="0" tIns="0" rIns="0" bIns="0" rtlCol="0">
            <a:spAutoFit/>
          </a:bodyPr>
          <a:lstStyle/>
          <a:p>
            <a:pPr defTabSz="685800">
              <a:defRPr/>
            </a:pPr>
            <a:r>
              <a:rPr lang="en-CH" sz="1125" kern="0">
                <a:solidFill>
                  <a:srgbClr val="2F2F2F"/>
                </a:solidFill>
                <a:latin typeface="Arial"/>
              </a:rPr>
              <a:t> Note: FCC Conceptual Design Study </a:t>
            </a:r>
          </a:p>
          <a:p>
            <a:pPr defTabSz="685800">
              <a:defRPr/>
            </a:pPr>
            <a:r>
              <a:rPr lang="en-CH" sz="1125" kern="0">
                <a:solidFill>
                  <a:srgbClr val="2F2F2F"/>
                </a:solidFill>
                <a:latin typeface="Arial"/>
              </a:rPr>
              <a:t>           started in 2014</a:t>
            </a:r>
            <a:r>
              <a:rPr lang="en-GB" sz="1125" kern="0">
                <a:solidFill>
                  <a:srgbClr val="2F2F2F"/>
                </a:solidFill>
                <a:latin typeface="Arial"/>
              </a:rPr>
              <a:t> l</a:t>
            </a:r>
            <a:r>
              <a:rPr lang="en-CH" sz="1125" kern="0">
                <a:solidFill>
                  <a:srgbClr val="2F2F2F"/>
                </a:solidFill>
                <a:latin typeface="Arial"/>
              </a:rPr>
              <a:t>eading to CDR </a:t>
            </a:r>
          </a:p>
          <a:p>
            <a:pPr defTabSz="685800">
              <a:defRPr/>
            </a:pPr>
            <a:r>
              <a:rPr lang="en-CH" sz="1125" kern="0">
                <a:solidFill>
                  <a:srgbClr val="2F2F2F"/>
                </a:solidFill>
                <a:latin typeface="Arial"/>
              </a:rPr>
              <a:t>           in 2018</a:t>
            </a:r>
          </a:p>
        </p:txBody>
      </p:sp>
      <p:sp>
        <p:nvSpPr>
          <p:cNvPr id="11" name="TextBox 10">
            <a:extLst>
              <a:ext uri="{FF2B5EF4-FFF2-40B4-BE49-F238E27FC236}">
                <a16:creationId xmlns:a16="http://schemas.microsoft.com/office/drawing/2014/main" id="{53D8736A-8870-5A80-4DA8-02CA3EF46BBF}"/>
              </a:ext>
            </a:extLst>
          </p:cNvPr>
          <p:cNvSpPr txBox="1"/>
          <p:nvPr/>
        </p:nvSpPr>
        <p:spPr>
          <a:xfrm>
            <a:off x="2456284" y="3254051"/>
            <a:ext cx="363894" cy="334835"/>
          </a:xfrm>
          <a:prstGeom prst="rect">
            <a:avLst/>
          </a:prstGeom>
          <a:solidFill>
            <a:schemeClr val="bg1"/>
          </a:solidFill>
        </p:spPr>
        <p:txBody>
          <a:bodyPr wrap="square" rtlCol="0">
            <a:spAutoFit/>
          </a:bodyPr>
          <a:lstStyle/>
          <a:p>
            <a:r>
              <a:rPr lang="en-US" sz="788" b="1">
                <a:solidFill>
                  <a:schemeClr val="accent6">
                    <a:lumMod val="50000"/>
                  </a:schemeClr>
                </a:solidFill>
              </a:rPr>
              <a:t>2033</a:t>
            </a:r>
            <a:endParaRPr lang="en-GB" sz="788" b="1">
              <a:solidFill>
                <a:schemeClr val="accent6">
                  <a:lumMod val="50000"/>
                </a:schemeClr>
              </a:solidFill>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3800475" y="3261672"/>
            <a:ext cx="485775" cy="334835"/>
          </a:xfrm>
          <a:prstGeom prst="rect">
            <a:avLst/>
          </a:prstGeom>
          <a:solidFill>
            <a:schemeClr val="bg1"/>
          </a:solidFill>
        </p:spPr>
        <p:txBody>
          <a:bodyPr wrap="square" rtlCol="0">
            <a:spAutoFit/>
          </a:bodyPr>
          <a:lstStyle/>
          <a:p>
            <a:r>
              <a:rPr lang="en-US" sz="788" b="1">
                <a:solidFill>
                  <a:schemeClr val="accent6">
                    <a:lumMod val="50000"/>
                  </a:schemeClr>
                </a:solidFill>
              </a:rPr>
              <a:t>   2048</a:t>
            </a:r>
            <a:endParaRPr lang="en-GB" sz="788" b="1">
              <a:solidFill>
                <a:schemeClr val="accent6">
                  <a:lumMod val="50000"/>
                </a:schemeClr>
              </a:solidFill>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4777560" y="3246743"/>
            <a:ext cx="418328" cy="213585"/>
          </a:xfrm>
          <a:prstGeom prst="rect">
            <a:avLst/>
          </a:prstGeom>
          <a:solidFill>
            <a:schemeClr val="bg1"/>
          </a:solidFill>
        </p:spPr>
        <p:txBody>
          <a:bodyPr wrap="square" rtlCol="0">
            <a:spAutoFit/>
          </a:bodyPr>
          <a:lstStyle/>
          <a:p>
            <a:r>
              <a:rPr lang="en-US" sz="788" b="1">
                <a:solidFill>
                  <a:schemeClr val="accent6">
                    <a:lumMod val="50000"/>
                  </a:schemeClr>
                </a:solidFill>
              </a:rPr>
              <a:t>2073</a:t>
            </a:r>
            <a:endParaRPr lang="en-GB" sz="788" b="1">
              <a:solidFill>
                <a:schemeClr val="accent6">
                  <a:lumMod val="50000"/>
                </a:schemeClr>
              </a:solidFill>
            </a:endParaRPr>
          </a:p>
        </p:txBody>
      </p:sp>
    </p:spTree>
    <p:extLst>
      <p:ext uri="{BB962C8B-B14F-4D97-AF65-F5344CB8AC3E}">
        <p14:creationId xmlns:p14="http://schemas.microsoft.com/office/powerpoint/2010/main" val="41773092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426552" y="459156"/>
            <a:ext cx="6481076" cy="402033"/>
          </a:xfrm>
        </p:spPr>
        <p:txBody>
          <a:bodyPr/>
          <a:lstStyle/>
          <a:p>
            <a:r>
              <a:rPr lang="en-US" sz="2400" dirty="0"/>
              <a:t>Purpose of this early discussion with </a:t>
            </a:r>
            <a:r>
              <a:rPr lang="en-US" sz="2400" dirty="0" err="1"/>
              <a:t>Porr</a:t>
            </a:r>
            <a:endParaRPr lang="en-US" sz="2400" dirty="0"/>
          </a:p>
        </p:txBody>
      </p:sp>
      <p:sp>
        <p:nvSpPr>
          <p:cNvPr id="3" name="TextBox 2">
            <a:extLst>
              <a:ext uri="{FF2B5EF4-FFF2-40B4-BE49-F238E27FC236}">
                <a16:creationId xmlns:a16="http://schemas.microsoft.com/office/drawing/2014/main" id="{774D6D5C-6910-FF14-76F0-11B1731E624B}"/>
              </a:ext>
            </a:extLst>
          </p:cNvPr>
          <p:cNvSpPr txBox="1"/>
          <p:nvPr/>
        </p:nvSpPr>
        <p:spPr>
          <a:xfrm>
            <a:off x="690335" y="1050072"/>
            <a:ext cx="8065477" cy="3908762"/>
          </a:xfrm>
          <a:prstGeom prst="rect">
            <a:avLst/>
          </a:prstGeom>
          <a:noFill/>
        </p:spPr>
        <p:txBody>
          <a:bodyPr wrap="square" rtlCol="0">
            <a:spAutoFit/>
          </a:bodyPr>
          <a:lstStyle/>
          <a:p>
            <a:pPr>
              <a:spcBef>
                <a:spcPts val="600"/>
              </a:spcBef>
              <a:spcAft>
                <a:spcPts val="600"/>
              </a:spcAft>
            </a:pPr>
            <a:r>
              <a:rPr lang="en-US" sz="1600" dirty="0"/>
              <a:t>CERN business as usual approach:</a:t>
            </a:r>
          </a:p>
          <a:p>
            <a:pPr marL="285750" indent="-285750">
              <a:spcBef>
                <a:spcPts val="600"/>
              </a:spcBef>
              <a:spcAft>
                <a:spcPts val="600"/>
              </a:spcAft>
              <a:buFont typeface="Arial" panose="020B0604020202020204" pitchFamily="34" charset="0"/>
              <a:buChar char="•"/>
            </a:pPr>
            <a:r>
              <a:rPr lang="en-US" sz="1600" dirty="0"/>
              <a:t>Each discipline (civil, mechanical, electrical, HVAC, cooling) manages their own design, procurement, installation, commissioning without a strong centralized strategy.</a:t>
            </a:r>
          </a:p>
          <a:p>
            <a:pPr marL="285750" indent="-285750">
              <a:spcBef>
                <a:spcPts val="600"/>
              </a:spcBef>
              <a:spcAft>
                <a:spcPts val="600"/>
              </a:spcAft>
              <a:buFont typeface="Arial" panose="020B0604020202020204" pitchFamily="34" charset="0"/>
              <a:buChar char="•"/>
            </a:pPr>
            <a:r>
              <a:rPr lang="en-US" sz="1600" dirty="0"/>
              <a:t>The civil engineering would be near-complete before handover to CERN and the commencement of the installation of the other infrastructure which would normally be coordinated by a central CERN team.</a:t>
            </a:r>
          </a:p>
          <a:p>
            <a:pPr marL="285750" indent="-285750">
              <a:spcBef>
                <a:spcPts val="600"/>
              </a:spcBef>
              <a:spcAft>
                <a:spcPts val="600"/>
              </a:spcAft>
              <a:buFont typeface="Arial" panose="020B0604020202020204" pitchFamily="34" charset="0"/>
              <a:buChar char="•"/>
            </a:pPr>
            <a:r>
              <a:rPr lang="en-US" sz="1600" dirty="0"/>
              <a:t>The civil engineering would be divided into appropriate work packages, probably based on geographical location and CERN would have small teams of 2 or 3 people for each set of geographically based packages (a package being one contract for the design, one for the construction and possibly some common contracts for safety, architecture, legal support etc.)</a:t>
            </a:r>
          </a:p>
          <a:p>
            <a:pPr marL="285750" indent="-285750">
              <a:spcBef>
                <a:spcPts val="600"/>
              </a:spcBef>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29592784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438909" y="354124"/>
            <a:ext cx="6481076" cy="402033"/>
          </a:xfrm>
        </p:spPr>
        <p:txBody>
          <a:bodyPr/>
          <a:lstStyle/>
          <a:p>
            <a:r>
              <a:rPr lang="en-US" sz="2400" dirty="0"/>
              <a:t>Purpose of this early discussion with </a:t>
            </a:r>
            <a:r>
              <a:rPr lang="en-US" sz="2400" dirty="0" err="1"/>
              <a:t>Porr</a:t>
            </a:r>
            <a:endParaRPr lang="en-US" sz="2400" dirty="0"/>
          </a:p>
        </p:txBody>
      </p:sp>
      <p:sp>
        <p:nvSpPr>
          <p:cNvPr id="3" name="TextBox 2">
            <a:extLst>
              <a:ext uri="{FF2B5EF4-FFF2-40B4-BE49-F238E27FC236}">
                <a16:creationId xmlns:a16="http://schemas.microsoft.com/office/drawing/2014/main" id="{774D6D5C-6910-FF14-76F0-11B1731E624B}"/>
              </a:ext>
            </a:extLst>
          </p:cNvPr>
          <p:cNvSpPr txBox="1"/>
          <p:nvPr/>
        </p:nvSpPr>
        <p:spPr>
          <a:xfrm>
            <a:off x="442821" y="742295"/>
            <a:ext cx="8065477" cy="4154984"/>
          </a:xfrm>
          <a:prstGeom prst="rect">
            <a:avLst/>
          </a:prstGeom>
          <a:noFill/>
        </p:spPr>
        <p:txBody>
          <a:bodyPr wrap="square" lIns="91440" tIns="45720" rIns="91440" bIns="45720" rtlCol="0" anchor="t">
            <a:spAutoFit/>
          </a:bodyPr>
          <a:lstStyle/>
          <a:p>
            <a:pPr marL="285750" indent="-285750">
              <a:spcBef>
                <a:spcPts val="600"/>
              </a:spcBef>
              <a:spcAft>
                <a:spcPts val="600"/>
              </a:spcAft>
              <a:buFont typeface="Arial" panose="020B0604020202020204" pitchFamily="34" charset="0"/>
              <a:buChar char="•"/>
            </a:pPr>
            <a:r>
              <a:rPr lang="en-US" sz="1600" dirty="0"/>
              <a:t>For FCC a first consideration has been 9 sets of contracts for the 9 geographical areas concerned (8 surface sites each with a set of shafts, caverns and one 11km sector of the tunnel) and one contract for the injector/transfer lines. This would give an approximate value of the order of CHF 500MCHF for each of the 9 sites.</a:t>
            </a:r>
          </a:p>
          <a:p>
            <a:pPr marL="285750" indent="-285750">
              <a:spcBef>
                <a:spcPts val="600"/>
              </a:spcBef>
              <a:spcAft>
                <a:spcPts val="600"/>
              </a:spcAft>
              <a:buFont typeface="Arial" panose="020B0604020202020204" pitchFamily="34" charset="0"/>
              <a:buChar char="•"/>
            </a:pPr>
            <a:r>
              <a:rPr lang="en-US" sz="1600" dirty="0"/>
              <a:t>There may be some logic to group some of the design and/or construction contracts thereby reducing to 3 or 4. </a:t>
            </a:r>
            <a:endParaRPr lang="en-US" sz="1600" dirty="0">
              <a:cs typeface="Arial"/>
            </a:endParaRPr>
          </a:p>
          <a:p>
            <a:pPr marL="285750" indent="-285750">
              <a:spcBef>
                <a:spcPts val="600"/>
              </a:spcBef>
              <a:spcAft>
                <a:spcPts val="600"/>
              </a:spcAft>
              <a:buFont typeface="Arial" panose="020B0604020202020204" pitchFamily="34" charset="0"/>
              <a:buChar char="•"/>
            </a:pPr>
            <a:r>
              <a:rPr lang="en-US" sz="1600" dirty="0"/>
              <a:t>This would require CERN to recruit, build and empower a client team of about 25 to 30 people just to set up and oversee the contracts (exclude resources for procurement, legal, administration, liaison with Host States).</a:t>
            </a:r>
            <a:endParaRPr lang="en-US" sz="1600" dirty="0">
              <a:cs typeface="Arial"/>
            </a:endParaRPr>
          </a:p>
          <a:p>
            <a:pPr marL="285750" indent="-285750">
              <a:spcBef>
                <a:spcPts val="600"/>
              </a:spcBef>
              <a:spcAft>
                <a:spcPts val="600"/>
              </a:spcAft>
              <a:buFont typeface="Arial" panose="020B0604020202020204" pitchFamily="34" charset="0"/>
              <a:buChar char="•"/>
            </a:pPr>
            <a:r>
              <a:rPr lang="en-US" sz="1600" dirty="0"/>
              <a:t>The same or similar process would be needed for each of the other infrastructure disciplines. </a:t>
            </a:r>
            <a:endParaRPr lang="en-US" sz="1600" dirty="0">
              <a:cs typeface="Arial"/>
            </a:endParaRPr>
          </a:p>
          <a:p>
            <a:pPr marL="285750" indent="-285750">
              <a:spcBef>
                <a:spcPts val="600"/>
              </a:spcBef>
              <a:spcAft>
                <a:spcPts val="600"/>
              </a:spcAft>
              <a:buFont typeface="Arial" panose="020B0604020202020204" pitchFamily="34" charset="0"/>
              <a:buChar char="•"/>
            </a:pPr>
            <a:r>
              <a:rPr lang="en-US" sz="1600" dirty="0"/>
              <a:t>A possible alternative would be to contract the overall responsibility (management) to a single industrial consortium who would undertake directly or through sub-contracting the works scope to deliver the final product.</a:t>
            </a:r>
            <a:endParaRPr lang="en-US" sz="1600" dirty="0">
              <a:cs typeface="Arial"/>
            </a:endParaRPr>
          </a:p>
        </p:txBody>
      </p:sp>
    </p:spTree>
    <p:extLst>
      <p:ext uri="{BB962C8B-B14F-4D97-AF65-F5344CB8AC3E}">
        <p14:creationId xmlns:p14="http://schemas.microsoft.com/office/powerpoint/2010/main" val="4348192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A1D2C7-B3CA-E886-076D-FB7B8C09F0ED}"/>
            </a:ext>
          </a:extLst>
        </p:cNvPr>
        <p:cNvGrpSpPr/>
        <p:nvPr/>
      </p:nvGrpSpPr>
      <p:grpSpPr>
        <a:xfrm>
          <a:off x="0" y="0"/>
          <a:ext cx="0" cy="0"/>
          <a:chOff x="0" y="0"/>
          <a:chExt cx="0" cy="0"/>
        </a:xfrm>
      </p:grpSpPr>
      <p:sp>
        <p:nvSpPr>
          <p:cNvPr id="5" name="Titel 4">
            <a:extLst>
              <a:ext uri="{FF2B5EF4-FFF2-40B4-BE49-F238E27FC236}">
                <a16:creationId xmlns:a16="http://schemas.microsoft.com/office/drawing/2014/main" id="{8BF66880-1BB2-A20F-1228-3391FBC35E1E}"/>
              </a:ext>
            </a:extLst>
          </p:cNvPr>
          <p:cNvSpPr>
            <a:spLocks noGrp="1"/>
          </p:cNvSpPr>
          <p:nvPr>
            <p:ph type="title"/>
          </p:nvPr>
        </p:nvSpPr>
        <p:spPr>
          <a:xfrm>
            <a:off x="3201629" y="323874"/>
            <a:ext cx="2740741" cy="402033"/>
          </a:xfrm>
        </p:spPr>
        <p:txBody>
          <a:bodyPr/>
          <a:lstStyle/>
          <a:p>
            <a:r>
              <a:rPr lang="en-US" sz="2000" dirty="0"/>
              <a:t>Technical Questions</a:t>
            </a:r>
          </a:p>
        </p:txBody>
      </p:sp>
      <p:sp>
        <p:nvSpPr>
          <p:cNvPr id="3" name="TextBox 2">
            <a:extLst>
              <a:ext uri="{FF2B5EF4-FFF2-40B4-BE49-F238E27FC236}">
                <a16:creationId xmlns:a16="http://schemas.microsoft.com/office/drawing/2014/main" id="{E3C2B7D7-7A40-CFC1-9FB3-277AFE1CD4E6}"/>
              </a:ext>
            </a:extLst>
          </p:cNvPr>
          <p:cNvSpPr txBox="1"/>
          <p:nvPr/>
        </p:nvSpPr>
        <p:spPr>
          <a:xfrm>
            <a:off x="925604" y="847092"/>
            <a:ext cx="8218396" cy="5186035"/>
          </a:xfrm>
          <a:prstGeom prst="rect">
            <a:avLst/>
          </a:prstGeom>
          <a:noFill/>
        </p:spPr>
        <p:txBody>
          <a:bodyPr wrap="square" lIns="91440" tIns="45720" rIns="91440" bIns="45720" rtlCol="0" anchor="t">
            <a:spAutoFit/>
          </a:bodyPr>
          <a:lstStyle/>
          <a:p>
            <a:pPr marL="342900" indent="-342900">
              <a:spcBef>
                <a:spcPts val="600"/>
              </a:spcBef>
              <a:buFont typeface="+mj-lt"/>
              <a:buAutoNum type="arabicPeriod"/>
            </a:pPr>
            <a:r>
              <a:rPr lang="en-US" sz="1200" dirty="0"/>
              <a:t>What are your immediate thoughts on the technical challenges for this project?</a:t>
            </a:r>
            <a:endParaRPr lang="en-US" sz="1200" dirty="0">
              <a:cs typeface="Arial"/>
            </a:endParaRPr>
          </a:p>
          <a:p>
            <a:pPr marL="342900" indent="-342900">
              <a:spcBef>
                <a:spcPts val="600"/>
              </a:spcBef>
              <a:buFont typeface="+mj-lt"/>
              <a:buAutoNum type="arabicPeriod"/>
            </a:pPr>
            <a:r>
              <a:rPr lang="en-US" sz="1200" dirty="0"/>
              <a:t>Do you consider that the CERN approach to use the sites with two shafts to drive two TBMs (in opposite directions) to be optimal? </a:t>
            </a:r>
          </a:p>
          <a:p>
            <a:pPr marL="342900" indent="-342900">
              <a:spcBef>
                <a:spcPts val="600"/>
              </a:spcBef>
              <a:buFont typeface="+mj-lt"/>
              <a:buAutoNum type="arabicPeriod"/>
            </a:pPr>
            <a:r>
              <a:rPr lang="en-US" sz="1200" dirty="0"/>
              <a:t>What risks do you see associated with the depth of tunnelling (up to about 500m and with an average of about 200m)</a:t>
            </a:r>
          </a:p>
          <a:p>
            <a:pPr marL="342900" indent="-342900">
              <a:spcBef>
                <a:spcPts val="600"/>
              </a:spcBef>
              <a:buFont typeface="+mj-lt"/>
              <a:buAutoNum type="arabicPeriod"/>
            </a:pPr>
            <a:r>
              <a:rPr lang="en-US" sz="1200" dirty="0"/>
              <a:t>What technologies are available for evacuation the excavated material through the deep shafts (up to 400m). </a:t>
            </a:r>
          </a:p>
          <a:p>
            <a:pPr marL="342900" indent="-342900">
              <a:spcBef>
                <a:spcPts val="600"/>
              </a:spcBef>
              <a:buFont typeface="+mj-lt"/>
              <a:buAutoNum type="arabicPeriod"/>
            </a:pPr>
            <a:r>
              <a:rPr lang="en-US" sz="1200" dirty="0"/>
              <a:t>What technologies are available for excavating the shafts (moraine and molasse)?</a:t>
            </a:r>
          </a:p>
          <a:p>
            <a:pPr marL="342900" indent="-342900">
              <a:spcBef>
                <a:spcPts val="600"/>
              </a:spcBef>
              <a:buFont typeface="+mj-lt"/>
              <a:buAutoNum type="arabicPeriod"/>
            </a:pPr>
            <a:r>
              <a:rPr lang="en-US" sz="1200" dirty="0"/>
              <a:t>Do you see an issue with using a single shaft for all access to the underground?</a:t>
            </a:r>
          </a:p>
          <a:p>
            <a:pPr marL="342900" indent="-342900">
              <a:spcBef>
                <a:spcPts val="600"/>
              </a:spcBef>
              <a:buFont typeface="+mj-lt"/>
              <a:buAutoNum type="arabicPeriod"/>
            </a:pPr>
            <a:r>
              <a:rPr lang="en-US" sz="1200" dirty="0"/>
              <a:t>CERN is assuming an average advance rate of 18m/day in the molasse. Do you consider this achievable? </a:t>
            </a:r>
          </a:p>
          <a:p>
            <a:pPr marL="342900" indent="-342900">
              <a:spcBef>
                <a:spcPts val="600"/>
              </a:spcBef>
              <a:buFont typeface="+mj-lt"/>
              <a:buAutoNum type="arabicPeriod"/>
            </a:pPr>
            <a:r>
              <a:rPr lang="en-US" sz="1200" dirty="0"/>
              <a:t>Do you have experience of leaving a TBM “buried” underground so that it does not have to be removed?</a:t>
            </a:r>
          </a:p>
          <a:p>
            <a:pPr marL="342900" indent="-342900">
              <a:spcBef>
                <a:spcPts val="600"/>
              </a:spcBef>
              <a:buFont typeface="+mj-lt"/>
              <a:buAutoNum type="arabicPeriod"/>
            </a:pPr>
            <a:r>
              <a:rPr lang="en-US" sz="1200" dirty="0"/>
              <a:t>In case of removal what are the issues when removal needs to be carried out through another contractor’s worksite?</a:t>
            </a:r>
          </a:p>
          <a:p>
            <a:pPr marL="342900" indent="-342900">
              <a:spcBef>
                <a:spcPts val="600"/>
              </a:spcBef>
              <a:buFont typeface="+mj-lt"/>
              <a:buAutoNum type="arabicPeriod"/>
            </a:pPr>
            <a:r>
              <a:rPr lang="en-US" sz="1200" dirty="0"/>
              <a:t>Are there alternative TBM suppliers in Europe other than </a:t>
            </a:r>
            <a:r>
              <a:rPr lang="en-US" sz="1200" dirty="0" err="1"/>
              <a:t>Herrenknecht</a:t>
            </a:r>
            <a:r>
              <a:rPr lang="en-US" sz="1200" dirty="0"/>
              <a:t>?</a:t>
            </a:r>
          </a:p>
          <a:p>
            <a:pPr marL="342900" indent="-342900">
              <a:spcBef>
                <a:spcPts val="600"/>
              </a:spcBef>
              <a:buFont typeface="+mj-lt"/>
              <a:buAutoNum type="arabicPeriod"/>
            </a:pPr>
            <a:r>
              <a:rPr lang="en-US" sz="1200" dirty="0"/>
              <a:t>Do you see any advantage to include the installation of the classical technical infrastructure (pipes, cable trays, cable pulling) into the same contract as the civil engineering.</a:t>
            </a:r>
          </a:p>
          <a:p>
            <a:pPr marL="342900" indent="-342900">
              <a:spcBef>
                <a:spcPts val="600"/>
              </a:spcBef>
              <a:buFont typeface="+mj-lt"/>
              <a:buAutoNum type="arabicPeriod"/>
            </a:pPr>
            <a:r>
              <a:rPr lang="en-US" sz="1200" dirty="0"/>
              <a:t>Carbon footprint of civil works (especially concrete) is an important topic. How do you see the industry evolving to meet this challenge? How do you foresee the situation in 10 years time?</a:t>
            </a:r>
          </a:p>
          <a:p>
            <a:pPr marL="342900" indent="-342900">
              <a:spcBef>
                <a:spcPts val="600"/>
              </a:spcBef>
              <a:buFont typeface="+mj-lt"/>
              <a:buAutoNum type="arabicPeriod"/>
            </a:pPr>
            <a:endParaRPr lang="en-US" sz="1200" dirty="0"/>
          </a:p>
          <a:p>
            <a:pPr marL="342900" indent="-342900">
              <a:spcBef>
                <a:spcPts val="600"/>
              </a:spcBef>
              <a:buFont typeface="+mj-lt"/>
              <a:buAutoNum type="arabicPeriod"/>
            </a:pPr>
            <a:endParaRPr lang="en-US" sz="1200" dirty="0"/>
          </a:p>
          <a:p>
            <a:pPr marL="342900" indent="-342900">
              <a:spcBef>
                <a:spcPts val="600"/>
              </a:spcBef>
              <a:buFont typeface="+mj-lt"/>
              <a:buAutoNum type="arabicPeriod"/>
            </a:pPr>
            <a:endParaRPr lang="en-US" sz="1400" dirty="0"/>
          </a:p>
          <a:p>
            <a:pPr>
              <a:spcBef>
                <a:spcPts val="600"/>
              </a:spcBef>
            </a:pPr>
            <a:endParaRPr lang="en-US" sz="1400" dirty="0"/>
          </a:p>
        </p:txBody>
      </p:sp>
    </p:spTree>
    <p:extLst>
      <p:ext uri="{BB962C8B-B14F-4D97-AF65-F5344CB8AC3E}">
        <p14:creationId xmlns:p14="http://schemas.microsoft.com/office/powerpoint/2010/main" val="42699488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638241" y="337629"/>
            <a:ext cx="5961165" cy="402033"/>
          </a:xfrm>
        </p:spPr>
        <p:txBody>
          <a:bodyPr/>
          <a:lstStyle/>
          <a:p>
            <a:r>
              <a:rPr lang="en-US" sz="2000" dirty="0"/>
              <a:t>Selection of non-technical Questions for </a:t>
            </a:r>
            <a:r>
              <a:rPr lang="en-US" sz="2000" dirty="0" err="1"/>
              <a:t>Porr</a:t>
            </a:r>
            <a:r>
              <a:rPr lang="en-US" sz="2000" dirty="0"/>
              <a:t> </a:t>
            </a:r>
          </a:p>
        </p:txBody>
      </p:sp>
      <p:sp>
        <p:nvSpPr>
          <p:cNvPr id="3" name="TextBox 2">
            <a:extLst>
              <a:ext uri="{FF2B5EF4-FFF2-40B4-BE49-F238E27FC236}">
                <a16:creationId xmlns:a16="http://schemas.microsoft.com/office/drawing/2014/main" id="{774D6D5C-6910-FF14-76F0-11B1731E624B}"/>
              </a:ext>
            </a:extLst>
          </p:cNvPr>
          <p:cNvSpPr txBox="1"/>
          <p:nvPr/>
        </p:nvSpPr>
        <p:spPr>
          <a:xfrm>
            <a:off x="395063" y="830120"/>
            <a:ext cx="8353873" cy="3600986"/>
          </a:xfrm>
          <a:prstGeom prst="rect">
            <a:avLst/>
          </a:prstGeom>
          <a:noFill/>
        </p:spPr>
        <p:txBody>
          <a:bodyPr wrap="square" lIns="91440" tIns="45720" rIns="91440" bIns="45720" rtlCol="0" anchor="t">
            <a:spAutoFit/>
          </a:bodyPr>
          <a:lstStyle/>
          <a:p>
            <a:pPr marL="342900" indent="-342900">
              <a:spcBef>
                <a:spcPts val="600"/>
              </a:spcBef>
              <a:spcAft>
                <a:spcPts val="600"/>
              </a:spcAft>
              <a:buFont typeface="+mj-lt"/>
              <a:buAutoNum type="arabicPeriod"/>
            </a:pPr>
            <a:r>
              <a:rPr lang="en-US" sz="1200" dirty="0"/>
              <a:t>Are there any specific strategies that would improve schedule? Or reduce cost? Lower risk?</a:t>
            </a:r>
          </a:p>
          <a:p>
            <a:pPr marL="342900" indent="-342900">
              <a:spcBef>
                <a:spcPts val="600"/>
              </a:spcBef>
              <a:spcAft>
                <a:spcPts val="600"/>
              </a:spcAft>
              <a:buFont typeface="+mj-lt"/>
              <a:buAutoNum type="arabicPeriod"/>
            </a:pPr>
            <a:r>
              <a:rPr lang="en-US" sz="1200" dirty="0">
                <a:cs typeface="Arial"/>
              </a:rPr>
              <a:t>To maximize the number of interested qualified bidders, would you propose several "smaller" contracts (e.g. 9 sets) or fewer "bigger contracts (e.g. 4-5 sets, or even less)?</a:t>
            </a:r>
          </a:p>
          <a:p>
            <a:pPr marL="342900" indent="-342900">
              <a:spcBef>
                <a:spcPts val="600"/>
              </a:spcBef>
              <a:spcAft>
                <a:spcPts val="600"/>
              </a:spcAft>
              <a:buFont typeface="+mj-lt"/>
              <a:buAutoNum type="arabicPeriod"/>
            </a:pPr>
            <a:r>
              <a:rPr lang="en-US" sz="1200" dirty="0">
                <a:cs typeface="Arial"/>
              </a:rPr>
              <a:t>What type of contracts would you recommend for this type of work? E.g. FIDIC Red book/Emerald, or other standard or bespoke?</a:t>
            </a:r>
          </a:p>
          <a:p>
            <a:pPr marL="342900" indent="-342900">
              <a:spcBef>
                <a:spcPts val="600"/>
              </a:spcBef>
              <a:spcAft>
                <a:spcPts val="600"/>
              </a:spcAft>
              <a:buFont typeface="+mj-lt"/>
              <a:buAutoNum type="arabicPeriod"/>
            </a:pPr>
            <a:r>
              <a:rPr lang="en-US" sz="1200" dirty="0">
                <a:cs typeface="Arial"/>
              </a:rPr>
              <a:t>We understand that NEC has been used as models for collaborative contracts. Are you familiar with these? What is your feedback? Do you have any thoughts on the SIA 2065 proposed model?</a:t>
            </a:r>
          </a:p>
          <a:p>
            <a:pPr marL="342900" indent="-342900">
              <a:spcBef>
                <a:spcPts val="600"/>
              </a:spcBef>
              <a:spcAft>
                <a:spcPts val="600"/>
              </a:spcAft>
              <a:buFont typeface="+mj-lt"/>
              <a:buAutoNum type="arabicPeriod"/>
            </a:pPr>
            <a:r>
              <a:rPr lang="en-US" sz="1200" dirty="0"/>
              <a:t>What kind of time would be required to prepare a bid for one construction contract assuming FIDIC remeasurement contract.</a:t>
            </a:r>
          </a:p>
          <a:p>
            <a:pPr marL="342900" indent="-342900">
              <a:spcBef>
                <a:spcPts val="600"/>
              </a:spcBef>
              <a:buFont typeface="+mj-lt"/>
              <a:buAutoNum type="arabicPeriod"/>
            </a:pPr>
            <a:r>
              <a:rPr lang="en-US" sz="1200" dirty="0"/>
              <a:t>What companies would you ideally partner with for this type of work taking into account the location and the fact it is CERN contract?</a:t>
            </a:r>
          </a:p>
          <a:p>
            <a:pPr marL="342900" indent="-342900">
              <a:spcBef>
                <a:spcPts val="600"/>
              </a:spcBef>
              <a:buFont typeface="+mj-lt"/>
              <a:buAutoNum type="arabicPeriod"/>
            </a:pPr>
            <a:r>
              <a:rPr lang="en-US" sz="1200" dirty="0"/>
              <a:t>What was your honest feedback from previous CERN contracts you have completed in the past?</a:t>
            </a:r>
          </a:p>
          <a:p>
            <a:pPr marL="342900" indent="-342900">
              <a:spcBef>
                <a:spcPts val="600"/>
              </a:spcBef>
              <a:buFont typeface="+mj-lt"/>
              <a:buAutoNum type="arabicPeriod"/>
            </a:pPr>
            <a:r>
              <a:rPr lang="en-US" sz="1200" dirty="0"/>
              <a:t>What would you recommend CERN to do in order to ensure an equal opportunity to all member states for the contracts?</a:t>
            </a:r>
            <a:endParaRPr lang="en-US" sz="1400" dirty="0"/>
          </a:p>
        </p:txBody>
      </p:sp>
    </p:spTree>
    <p:extLst>
      <p:ext uri="{BB962C8B-B14F-4D97-AF65-F5344CB8AC3E}">
        <p14:creationId xmlns:p14="http://schemas.microsoft.com/office/powerpoint/2010/main" val="27942474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15FB8A36-ED1F-460B-94CD-D3A5978400E4}"/>
              </a:ext>
            </a:extLst>
          </p:cNvPr>
          <p:cNvSpPr>
            <a:spLocks noGrp="1"/>
          </p:cNvSpPr>
          <p:nvPr>
            <p:ph type="title"/>
          </p:nvPr>
        </p:nvSpPr>
        <p:spPr>
          <a:xfrm>
            <a:off x="1638241" y="337629"/>
            <a:ext cx="5961165" cy="402033"/>
          </a:xfrm>
        </p:spPr>
        <p:txBody>
          <a:bodyPr/>
          <a:lstStyle/>
          <a:p>
            <a:r>
              <a:rPr lang="en-US" sz="2000" dirty="0"/>
              <a:t>Selection of non-technical Questions for </a:t>
            </a:r>
            <a:r>
              <a:rPr lang="en-US" sz="2000" dirty="0" err="1"/>
              <a:t>Porr</a:t>
            </a:r>
            <a:r>
              <a:rPr lang="en-US" sz="2000" dirty="0"/>
              <a:t> </a:t>
            </a:r>
          </a:p>
        </p:txBody>
      </p:sp>
      <p:sp>
        <p:nvSpPr>
          <p:cNvPr id="3" name="TextBox 2">
            <a:extLst>
              <a:ext uri="{FF2B5EF4-FFF2-40B4-BE49-F238E27FC236}">
                <a16:creationId xmlns:a16="http://schemas.microsoft.com/office/drawing/2014/main" id="{774D6D5C-6910-FF14-76F0-11B1731E624B}"/>
              </a:ext>
            </a:extLst>
          </p:cNvPr>
          <p:cNvSpPr txBox="1"/>
          <p:nvPr/>
        </p:nvSpPr>
        <p:spPr>
          <a:xfrm>
            <a:off x="658129" y="1162107"/>
            <a:ext cx="7921387" cy="3447098"/>
          </a:xfrm>
          <a:prstGeom prst="rect">
            <a:avLst/>
          </a:prstGeom>
          <a:noFill/>
        </p:spPr>
        <p:txBody>
          <a:bodyPr wrap="square" lIns="91440" tIns="45720" rIns="91440" bIns="45720" rtlCol="0" anchor="t">
            <a:spAutoFit/>
          </a:bodyPr>
          <a:lstStyle/>
          <a:p>
            <a:pPr marL="228600" indent="-228600">
              <a:spcBef>
                <a:spcPts val="600"/>
              </a:spcBef>
              <a:spcAft>
                <a:spcPts val="600"/>
              </a:spcAft>
              <a:buFont typeface="+mj-lt"/>
              <a:buAutoNum type="arabicPeriod" startAt="9"/>
            </a:pPr>
            <a:r>
              <a:rPr lang="en-US" sz="1200" dirty="0"/>
              <a:t>How would a project of this magnitude and technical complexity be constructed? Examples of previous large-scale projects would be useful to understand along with the successes and failures.</a:t>
            </a:r>
          </a:p>
          <a:p>
            <a:pPr marL="228600" indent="-228600">
              <a:spcBef>
                <a:spcPts val="600"/>
              </a:spcBef>
              <a:spcAft>
                <a:spcPts val="600"/>
              </a:spcAft>
              <a:buFont typeface="+mj-lt"/>
              <a:buAutoNum type="arabicPeriod" startAt="9"/>
            </a:pPr>
            <a:r>
              <a:rPr lang="en-US" sz="1200" dirty="0"/>
              <a:t>Are there benefits to early contractor involvement for underground civil works and how can this be managed within a competitive environment and where CERN is expected to aim for a so called “fair return” to its member states? </a:t>
            </a:r>
          </a:p>
          <a:p>
            <a:pPr marL="228600" indent="-228600">
              <a:spcBef>
                <a:spcPts val="600"/>
              </a:spcBef>
              <a:spcAft>
                <a:spcPts val="600"/>
              </a:spcAft>
              <a:buFont typeface="+mj-lt"/>
              <a:buAutoNum type="arabicPeriod" startAt="9"/>
            </a:pPr>
            <a:r>
              <a:rPr lang="en-US" sz="1200" dirty="0"/>
              <a:t>Does </a:t>
            </a:r>
            <a:r>
              <a:rPr lang="en-US" sz="1200" dirty="0" err="1"/>
              <a:t>Porr</a:t>
            </a:r>
            <a:r>
              <a:rPr lang="en-US" sz="1200" dirty="0"/>
              <a:t> have experience of projects where clients brought in contractor’s expertise early on to help develop appropriate technical solutions? </a:t>
            </a:r>
          </a:p>
          <a:p>
            <a:pPr marL="228600" indent="-228600">
              <a:spcBef>
                <a:spcPts val="600"/>
              </a:spcBef>
              <a:spcAft>
                <a:spcPts val="600"/>
              </a:spcAft>
              <a:buFont typeface="+mj-lt"/>
              <a:buAutoNum type="arabicPeriod" startAt="9"/>
            </a:pPr>
            <a:r>
              <a:rPr lang="en-US" sz="1200" dirty="0"/>
              <a:t>What is the position within CERN member states with regard to Project Management companies able to undertake the civil engineering as a turn-key venture? </a:t>
            </a:r>
          </a:p>
          <a:p>
            <a:pPr marL="228600" indent="-228600">
              <a:spcBef>
                <a:spcPts val="600"/>
              </a:spcBef>
              <a:spcAft>
                <a:spcPts val="600"/>
              </a:spcAft>
              <a:buFont typeface="+mj-lt"/>
              <a:buAutoNum type="arabicPeriod" startAt="9"/>
            </a:pPr>
            <a:r>
              <a:rPr lang="en-US" sz="1200" dirty="0">
                <a:cs typeface="Arial"/>
              </a:rPr>
              <a:t>Do you see a resourcing issue for such a large project with significant underground works?</a:t>
            </a:r>
          </a:p>
          <a:p>
            <a:pPr marL="228600" indent="-228600">
              <a:spcBef>
                <a:spcPts val="600"/>
              </a:spcBef>
              <a:spcAft>
                <a:spcPts val="600"/>
              </a:spcAft>
              <a:buFont typeface="+mj-lt"/>
              <a:buAutoNum type="arabicPeriod" startAt="9"/>
            </a:pPr>
            <a:r>
              <a:rPr lang="en-US" sz="1200" dirty="0">
                <a:cs typeface="Arial"/>
              </a:rPr>
              <a:t>CERN is currently looking into disposal options for the excavated material. What is </a:t>
            </a:r>
            <a:r>
              <a:rPr lang="en-US" sz="1200" dirty="0" err="1">
                <a:cs typeface="Arial"/>
              </a:rPr>
              <a:t>Porr</a:t>
            </a:r>
            <a:r>
              <a:rPr lang="en-US" sz="1200" dirty="0">
                <a:cs typeface="Arial"/>
              </a:rPr>
              <a:t> experience in this sensitive subject?</a:t>
            </a:r>
          </a:p>
          <a:p>
            <a:pPr marL="342900" indent="-342900">
              <a:spcBef>
                <a:spcPts val="600"/>
              </a:spcBef>
              <a:spcAft>
                <a:spcPts val="600"/>
              </a:spcAft>
              <a:buFont typeface="+mj-lt"/>
              <a:buAutoNum type="arabicPeriod"/>
            </a:pPr>
            <a:endParaRPr lang="en-US" sz="1400" dirty="0">
              <a:cs typeface="Arial"/>
            </a:endParaRPr>
          </a:p>
        </p:txBody>
      </p:sp>
    </p:spTree>
    <p:extLst>
      <p:ext uri="{BB962C8B-B14F-4D97-AF65-F5344CB8AC3E}">
        <p14:creationId xmlns:p14="http://schemas.microsoft.com/office/powerpoint/2010/main" val="4051478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100"/>
              <a:t>                </a:t>
            </a:r>
            <a:r>
              <a:rPr lang="en-US" sz="2100">
                <a:latin typeface="Arial" panose="020B0604020202020204" pitchFamily="34" charset="0"/>
                <a:cs typeface="Arial" panose="020B0604020202020204" pitchFamily="34" charset="0"/>
              </a:rPr>
              <a:t>FCC Feasibility Study 2021-2025: main objectives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8" name="TextBox 7">
            <a:extLst>
              <a:ext uri="{FF2B5EF4-FFF2-40B4-BE49-F238E27FC236}">
                <a16:creationId xmlns:a16="http://schemas.microsoft.com/office/drawing/2014/main" id="{687488A8-9C47-CF30-8C69-2E174DF3A7C3}"/>
              </a:ext>
            </a:extLst>
          </p:cNvPr>
          <p:cNvSpPr txBox="1"/>
          <p:nvPr/>
        </p:nvSpPr>
        <p:spPr>
          <a:xfrm>
            <a:off x="89502" y="627534"/>
            <a:ext cx="9073008" cy="3404778"/>
          </a:xfrm>
          <a:prstGeom prst="rect">
            <a:avLst/>
          </a:prstGeom>
          <a:noFill/>
        </p:spPr>
        <p:txBody>
          <a:bodyPr wrap="square">
            <a:spAutoFit/>
          </a:bodyPr>
          <a:lstStyle/>
          <a:p>
            <a:pPr marL="214313" indent="-214313" defTabSz="342900" eaLnBrk="0" fontAlgn="base" hangingPunct="0">
              <a:spcBef>
                <a:spcPct val="0"/>
              </a:spcBef>
              <a:spcAft>
                <a:spcPct val="0"/>
              </a:spcAft>
              <a:buFont typeface="Wingdings" pitchFamily="2" charset="2"/>
              <a:buChar char="q"/>
              <a:defRPr/>
            </a:pPr>
            <a:r>
              <a:rPr lang="en-GB" sz="1200">
                <a:solidFill>
                  <a:prstClr val="black"/>
                </a:solidFill>
                <a:latin typeface="Arial" panose="020B0604020202020204" pitchFamily="34" charset="0"/>
              </a:rPr>
              <a:t>Demonstration of the </a:t>
            </a:r>
            <a:r>
              <a:rPr lang="en-US" sz="1200">
                <a:solidFill>
                  <a:srgbClr val="0432FF"/>
                </a:solidFill>
                <a:latin typeface="Arial" panose="020B0604020202020204" pitchFamily="34" charset="0"/>
              </a:rPr>
              <a:t>geological, technical, environmental and administrative feasibility of the tunnel and surface areas </a:t>
            </a:r>
          </a:p>
          <a:p>
            <a:pPr defTabSz="342900" eaLnBrk="0" fontAlgn="base" hangingPunct="0">
              <a:spcBef>
                <a:spcPct val="0"/>
              </a:spcBef>
              <a:spcAft>
                <a:spcPct val="0"/>
              </a:spcAft>
              <a:defRPr/>
            </a:pPr>
            <a:r>
              <a:rPr lang="en-US" sz="1200">
                <a:solidFill>
                  <a:srgbClr val="0432FF"/>
                </a:solidFill>
                <a:latin typeface="Arial" panose="020B0604020202020204" pitchFamily="34" charset="0"/>
              </a:rPr>
              <a:t>     </a:t>
            </a:r>
            <a:r>
              <a:rPr lang="en-US" sz="1200">
                <a:solidFill>
                  <a:prstClr val="black"/>
                </a:solidFill>
                <a:latin typeface="Arial" panose="020B0604020202020204" pitchFamily="34" charset="0"/>
              </a:rPr>
              <a:t>and </a:t>
            </a:r>
            <a:r>
              <a:rPr lang="en-GB" sz="1200">
                <a:solidFill>
                  <a:schemeClr val="tx2"/>
                </a:solidFill>
                <a:latin typeface="Arial" panose="020B0604020202020204" pitchFamily="34" charset="0"/>
              </a:rPr>
              <a:t>optimisation</a:t>
            </a:r>
            <a:r>
              <a:rPr lang="en-GB" sz="1200">
                <a:solidFill>
                  <a:srgbClr val="008F00"/>
                </a:solidFill>
                <a:latin typeface="Arial" panose="020B0604020202020204" pitchFamily="34" charset="0"/>
              </a:rPr>
              <a:t> </a:t>
            </a:r>
            <a:r>
              <a:rPr lang="en-GB" sz="1200">
                <a:solidFill>
                  <a:srgbClr val="0432FF"/>
                </a:solidFill>
                <a:latin typeface="Arial" panose="020B0604020202020204" pitchFamily="34" charset="0"/>
              </a:rPr>
              <a:t>of the placement and layout of the ring </a:t>
            </a:r>
            <a:r>
              <a:rPr lang="en-GB" sz="1200">
                <a:solidFill>
                  <a:prstClr val="black"/>
                </a:solidFill>
                <a:latin typeface="Arial" panose="020B0604020202020204" pitchFamily="34" charset="0"/>
              </a:rPr>
              <a:t>and related infrastructure.</a:t>
            </a:r>
          </a:p>
          <a:p>
            <a:pPr defTabSz="342900" eaLnBrk="0" fontAlgn="base" hangingPunct="0">
              <a:spcBef>
                <a:spcPct val="0"/>
              </a:spcBef>
              <a:spcAft>
                <a:spcPct val="0"/>
              </a:spcAft>
              <a:defRPr/>
            </a:pP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Font typeface="Wingdings" pitchFamily="2" charset="2"/>
              <a:buChar char="q"/>
              <a:defRPr/>
            </a:pPr>
            <a:r>
              <a:rPr lang="en-GB" sz="1200">
                <a:solidFill>
                  <a:prstClr val="black"/>
                </a:solidFill>
                <a:latin typeface="Arial" panose="020B0604020202020204" pitchFamily="34" charset="0"/>
              </a:rPr>
              <a:t>Pursuit, </a:t>
            </a:r>
            <a:r>
              <a:rPr lang="en-GB" sz="1200">
                <a:solidFill>
                  <a:srgbClr val="0432FF"/>
                </a:solidFill>
                <a:latin typeface="Arial" panose="020B0604020202020204" pitchFamily="34" charset="0"/>
              </a:rPr>
              <a:t>together with the Host States, of the preparatory administrative processes required for a potential project approval. </a:t>
            </a:r>
            <a:endParaRPr lang="en-GB" sz="1200">
              <a:solidFill>
                <a:prstClr val="black"/>
              </a:solidFill>
              <a:latin typeface="Arial" panose="020B0604020202020204" pitchFamily="34" charset="0"/>
            </a:endParaRPr>
          </a:p>
          <a:p>
            <a:pPr defTabSz="342900" eaLnBrk="0" fontAlgn="base" hangingPunct="0">
              <a:spcBef>
                <a:spcPct val="0"/>
              </a:spcBef>
              <a:spcAft>
                <a:spcPct val="0"/>
              </a:spcAft>
              <a:defRPr/>
            </a:pP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Clr>
                <a:prstClr val="black"/>
              </a:buClr>
              <a:buFont typeface="Wingdings" pitchFamily="2" charset="2"/>
              <a:buChar char="q"/>
              <a:defRPr/>
            </a:pPr>
            <a:r>
              <a:rPr lang="en-GB" sz="1200">
                <a:solidFill>
                  <a:srgbClr val="0432FF"/>
                </a:solidFill>
                <a:latin typeface="Arial" panose="020B0604020202020204" pitchFamily="34" charset="0"/>
              </a:rPr>
              <a:t>Optimisation of the design of FCC-</a:t>
            </a:r>
            <a:r>
              <a:rPr lang="en-GB" sz="1200" err="1">
                <a:solidFill>
                  <a:srgbClr val="0432FF"/>
                </a:solidFill>
                <a:latin typeface="Arial" panose="020B0604020202020204" pitchFamily="34" charset="0"/>
              </a:rPr>
              <a:t>ee</a:t>
            </a:r>
            <a:r>
              <a:rPr lang="en-GB" sz="1200">
                <a:solidFill>
                  <a:srgbClr val="0432FF"/>
                </a:solidFill>
                <a:latin typeface="Arial" panose="020B0604020202020204" pitchFamily="34" charset="0"/>
              </a:rPr>
              <a:t> and FCC-</a:t>
            </a:r>
            <a:r>
              <a:rPr lang="en-GB" sz="1200" err="1">
                <a:solidFill>
                  <a:srgbClr val="0432FF"/>
                </a:solidFill>
                <a:latin typeface="Arial" panose="020B0604020202020204" pitchFamily="34" charset="0"/>
              </a:rPr>
              <a:t>hh</a:t>
            </a:r>
            <a:r>
              <a:rPr lang="en-GB" sz="1200">
                <a:solidFill>
                  <a:srgbClr val="0432FF"/>
                </a:solidFill>
                <a:latin typeface="Arial" panose="020B0604020202020204" pitchFamily="34" charset="0"/>
              </a:rPr>
              <a:t> colliders and their injector chains, </a:t>
            </a:r>
            <a:r>
              <a:rPr lang="en-GB" sz="1200">
                <a:solidFill>
                  <a:schemeClr val="tx2"/>
                </a:solidFill>
                <a:latin typeface="Arial" panose="020B0604020202020204" pitchFamily="34" charset="0"/>
              </a:rPr>
              <a:t>supported by </a:t>
            </a:r>
            <a:r>
              <a:rPr lang="en-GB" sz="1200">
                <a:solidFill>
                  <a:srgbClr val="0432FF"/>
                </a:solidFill>
                <a:latin typeface="Arial" panose="020B0604020202020204" pitchFamily="34" charset="0"/>
              </a:rPr>
              <a:t>R&amp;D to develop the</a:t>
            </a:r>
          </a:p>
          <a:p>
            <a:pPr defTabSz="342900" eaLnBrk="0" fontAlgn="base" hangingPunct="0">
              <a:spcBef>
                <a:spcPct val="0"/>
              </a:spcBef>
              <a:spcAft>
                <a:spcPct val="0"/>
              </a:spcAft>
              <a:buClr>
                <a:prstClr val="black"/>
              </a:buClr>
              <a:defRPr/>
            </a:pPr>
            <a:r>
              <a:rPr lang="en-GB" sz="1200">
                <a:solidFill>
                  <a:srgbClr val="0432FF"/>
                </a:solidFill>
                <a:latin typeface="Arial" panose="020B0604020202020204" pitchFamily="34" charset="0"/>
              </a:rPr>
              <a:t>     needed key technologies.</a:t>
            </a:r>
            <a:endParaRPr lang="en-GB" sz="1200">
              <a:solidFill>
                <a:prstClr val="black"/>
              </a:solidFill>
              <a:latin typeface="Arial" panose="020B0604020202020204" pitchFamily="34" charset="0"/>
            </a:endParaRPr>
          </a:p>
          <a:p>
            <a:pPr marL="214313" indent="-214313" defTabSz="342900" eaLnBrk="0" fontAlgn="base" hangingPunct="0">
              <a:spcBef>
                <a:spcPct val="0"/>
              </a:spcBef>
              <a:spcAft>
                <a:spcPct val="0"/>
              </a:spcAft>
              <a:buFont typeface="Wingdings" pitchFamily="2" charset="2"/>
              <a:buChar char="q"/>
              <a:defRPr/>
            </a:pP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Font typeface="Wingdings" pitchFamily="2" charset="2"/>
              <a:buChar char="q"/>
              <a:defRPr/>
            </a:pPr>
            <a:r>
              <a:rPr lang="en-GB" sz="1200">
                <a:solidFill>
                  <a:prstClr val="black"/>
                </a:solidFill>
                <a:latin typeface="Arial" panose="020B0604020202020204" pitchFamily="34" charset="0"/>
              </a:rPr>
              <a:t>Elaboration of a </a:t>
            </a:r>
            <a:r>
              <a:rPr lang="en-GB" sz="1200">
                <a:solidFill>
                  <a:srgbClr val="0432FF"/>
                </a:solidFill>
                <a:latin typeface="Arial" panose="020B0604020202020204" pitchFamily="34" charset="0"/>
              </a:rPr>
              <a:t>sustainable operational model for the colliders and experiments in terms of human and financial resource needs, </a:t>
            </a:r>
          </a:p>
          <a:p>
            <a:pPr defTabSz="342900" eaLnBrk="0" fontAlgn="base" hangingPunct="0">
              <a:spcBef>
                <a:spcPct val="0"/>
              </a:spcBef>
              <a:spcAft>
                <a:spcPct val="0"/>
              </a:spcAft>
              <a:defRPr/>
            </a:pPr>
            <a:r>
              <a:rPr lang="en-GB" sz="1200">
                <a:solidFill>
                  <a:srgbClr val="0432FF"/>
                </a:solidFill>
                <a:latin typeface="Arial" panose="020B0604020202020204" pitchFamily="34" charset="0"/>
              </a:rPr>
              <a:t>     </a:t>
            </a:r>
            <a:r>
              <a:rPr lang="en-GB" sz="1200">
                <a:solidFill>
                  <a:prstClr val="black"/>
                </a:solidFill>
                <a:latin typeface="Arial" panose="020B0604020202020204" pitchFamily="34" charset="0"/>
              </a:rPr>
              <a:t>as well as </a:t>
            </a:r>
            <a:r>
              <a:rPr lang="en-US" sz="1200">
                <a:solidFill>
                  <a:srgbClr val="0432FF"/>
                </a:solidFill>
                <a:latin typeface="Arial" panose="020B0604020202020204" pitchFamily="34" charset="0"/>
              </a:rPr>
              <a:t>environmental aspects and energy efficiency.</a:t>
            </a:r>
            <a:endParaRPr lang="en-US" sz="1200">
              <a:solidFill>
                <a:prstClr val="black"/>
              </a:solidFill>
              <a:latin typeface="Arial" panose="020B0604020202020204" pitchFamily="34" charset="0"/>
            </a:endParaRPr>
          </a:p>
          <a:p>
            <a:pPr defTabSz="342900" eaLnBrk="0" fontAlgn="base" hangingPunct="0">
              <a:spcBef>
                <a:spcPct val="0"/>
              </a:spcBef>
              <a:spcAft>
                <a:spcPct val="0"/>
              </a:spcAft>
              <a:defRPr/>
            </a:pP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Font typeface="Wingdings" pitchFamily="2" charset="2"/>
              <a:buChar char="q"/>
              <a:defRPr/>
            </a:pPr>
            <a:r>
              <a:rPr lang="en-GB" sz="1200">
                <a:solidFill>
                  <a:prstClr val="black"/>
                </a:solidFill>
                <a:latin typeface="Arial" panose="020B0604020202020204" pitchFamily="34" charset="0"/>
              </a:rPr>
              <a:t>Development of a </a:t>
            </a:r>
            <a:r>
              <a:rPr lang="en-GB" sz="1200">
                <a:solidFill>
                  <a:srgbClr val="0432FF"/>
                </a:solidFill>
                <a:latin typeface="Arial" panose="020B0604020202020204" pitchFamily="34" charset="0"/>
              </a:rPr>
              <a:t>consolidated cost estimate, </a:t>
            </a:r>
            <a:r>
              <a:rPr lang="en-GB" sz="1200">
                <a:solidFill>
                  <a:prstClr val="black"/>
                </a:solidFill>
                <a:latin typeface="Arial" panose="020B0604020202020204" pitchFamily="34" charset="0"/>
              </a:rPr>
              <a:t>as well as the </a:t>
            </a:r>
            <a:r>
              <a:rPr lang="en-GB" sz="1200">
                <a:solidFill>
                  <a:srgbClr val="0432FF"/>
                </a:solidFill>
                <a:latin typeface="Arial" panose="020B0604020202020204" pitchFamily="34" charset="0"/>
              </a:rPr>
              <a:t>funding and organisational models </a:t>
            </a:r>
            <a:r>
              <a:rPr lang="en-GB" sz="1200">
                <a:solidFill>
                  <a:prstClr val="black"/>
                </a:solidFill>
                <a:latin typeface="Arial" panose="020B0604020202020204" pitchFamily="34" charset="0"/>
              </a:rPr>
              <a:t>needed to enable the project’s technical design completion, implementation and operation.</a:t>
            </a:r>
          </a:p>
          <a:p>
            <a:pPr defTabSz="342900" eaLnBrk="0" fontAlgn="base" hangingPunct="0">
              <a:spcBef>
                <a:spcPct val="0"/>
              </a:spcBef>
              <a:spcAft>
                <a:spcPct val="0"/>
              </a:spcAft>
              <a:defRPr/>
            </a:pPr>
            <a:r>
              <a:rPr lang="en-GB" sz="1200">
                <a:solidFill>
                  <a:prstClr val="black"/>
                </a:solidFill>
                <a:latin typeface="Arial" panose="020B0604020202020204" pitchFamily="34" charset="0"/>
              </a:rPr>
              <a:t>     </a:t>
            </a: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Clr>
                <a:prstClr val="black"/>
              </a:buClr>
              <a:buFont typeface="Wingdings" pitchFamily="2" charset="2"/>
              <a:buChar char="q"/>
              <a:defRPr/>
            </a:pPr>
            <a:r>
              <a:rPr lang="en-GB" sz="1200">
                <a:solidFill>
                  <a:srgbClr val="0432FF"/>
                </a:solidFill>
                <a:latin typeface="Arial" panose="020B0604020202020204" pitchFamily="34" charset="0"/>
              </a:rPr>
              <a:t>Identification of substantial resources from outside CERN’s Budget </a:t>
            </a:r>
            <a:r>
              <a:rPr lang="en-GB" sz="1200">
                <a:solidFill>
                  <a:prstClr val="black"/>
                </a:solidFill>
                <a:latin typeface="Arial" panose="020B0604020202020204" pitchFamily="34" charset="0"/>
              </a:rPr>
              <a:t>for the implementation of the first stage of a possible future </a:t>
            </a:r>
            <a:r>
              <a:rPr lang="en-GB" sz="1125">
                <a:solidFill>
                  <a:prstClr val="black"/>
                </a:solidFill>
                <a:latin typeface="Arial" panose="020B0604020202020204" pitchFamily="34" charset="0"/>
              </a:rPr>
              <a:t>project (tunnel and FCC-</a:t>
            </a:r>
            <a:r>
              <a:rPr lang="en-GB" sz="1125" err="1">
                <a:solidFill>
                  <a:prstClr val="black"/>
                </a:solidFill>
                <a:latin typeface="Arial" panose="020B0604020202020204" pitchFamily="34" charset="0"/>
              </a:rPr>
              <a:t>ee</a:t>
            </a:r>
            <a:r>
              <a:rPr lang="en-GB" sz="1125">
                <a:solidFill>
                  <a:prstClr val="black"/>
                </a:solidFill>
                <a:latin typeface="Arial" panose="020B0604020202020204" pitchFamily="34" charset="0"/>
              </a:rPr>
              <a:t>).</a:t>
            </a:r>
          </a:p>
          <a:p>
            <a:pPr defTabSz="342900" eaLnBrk="0" fontAlgn="base" hangingPunct="0">
              <a:spcBef>
                <a:spcPct val="0"/>
              </a:spcBef>
              <a:spcAft>
                <a:spcPct val="0"/>
              </a:spcAft>
              <a:defRPr/>
            </a:pPr>
            <a:endParaRPr lang="en-CH" sz="1200">
              <a:solidFill>
                <a:prstClr val="black"/>
              </a:solidFill>
              <a:latin typeface="Arial" panose="020B0604020202020204" pitchFamily="34" charset="0"/>
            </a:endParaRPr>
          </a:p>
          <a:p>
            <a:pPr marL="214313" indent="-214313" defTabSz="342900" eaLnBrk="0" fontAlgn="base" hangingPunct="0">
              <a:spcBef>
                <a:spcPct val="0"/>
              </a:spcBef>
              <a:spcAft>
                <a:spcPct val="0"/>
              </a:spcAft>
              <a:buClr>
                <a:prstClr val="black"/>
              </a:buClr>
              <a:buFont typeface="Wingdings" pitchFamily="2" charset="2"/>
              <a:buChar char="q"/>
              <a:defRPr/>
            </a:pPr>
            <a:r>
              <a:rPr lang="en-GB" sz="1200">
                <a:solidFill>
                  <a:srgbClr val="0432FF"/>
                </a:solidFill>
                <a:latin typeface="Arial" panose="020B0604020202020204" pitchFamily="34" charset="0"/>
              </a:rPr>
              <a:t>Consolidation of the physics case and detector concepts and technologies </a:t>
            </a:r>
            <a:r>
              <a:rPr lang="en-GB" sz="1200">
                <a:solidFill>
                  <a:schemeClr val="tx2"/>
                </a:solidFill>
                <a:latin typeface="Arial" panose="020B0604020202020204" pitchFamily="34" charset="0"/>
              </a:rPr>
              <a:t>for both colliders.</a:t>
            </a:r>
            <a:endParaRPr lang="en-CH" sz="1200">
              <a:solidFill>
                <a:schemeClr val="tx2"/>
              </a:solidFill>
              <a:latin typeface="Arial" panose="020B0604020202020204" pitchFamily="34" charset="0"/>
            </a:endParaRPr>
          </a:p>
        </p:txBody>
      </p:sp>
      <p:sp>
        <p:nvSpPr>
          <p:cNvPr id="9" name="TextBox 8">
            <a:extLst>
              <a:ext uri="{FF2B5EF4-FFF2-40B4-BE49-F238E27FC236}">
                <a16:creationId xmlns:a16="http://schemas.microsoft.com/office/drawing/2014/main" id="{5B2FA378-0CB9-D688-C1F1-E28E9EAE74AD}"/>
              </a:ext>
            </a:extLst>
          </p:cNvPr>
          <p:cNvSpPr txBox="1"/>
          <p:nvPr/>
        </p:nvSpPr>
        <p:spPr>
          <a:xfrm>
            <a:off x="143508" y="4623978"/>
            <a:ext cx="8856984" cy="369332"/>
          </a:xfrm>
          <a:prstGeom prst="rect">
            <a:avLst/>
          </a:prstGeom>
          <a:solidFill>
            <a:srgbClr val="C4DAEF">
              <a:alpha val="56078"/>
            </a:srgbClr>
          </a:solidFill>
        </p:spPr>
        <p:txBody>
          <a:bodyPr wrap="square" lIns="0" tIns="0" rIns="0" bIns="0" rtlCol="0">
            <a:spAutoFit/>
          </a:bodyPr>
          <a:lstStyle/>
          <a:p>
            <a:r>
              <a:rPr lang="en-US" sz="1200">
                <a:solidFill>
                  <a:schemeClr val="tx2"/>
                </a:solidFill>
                <a:sym typeface="Wingdings" pitchFamily="2" charset="2"/>
              </a:rPr>
              <a:t> </a:t>
            </a:r>
            <a:r>
              <a:rPr lang="en-US" sz="1200">
                <a:solidFill>
                  <a:srgbClr val="C00000"/>
                </a:solidFill>
                <a:sym typeface="Wingdings" pitchFamily="2" charset="2"/>
              </a:rPr>
              <a:t>Feasibility Study funded from CERN budget: 100 MCHF total over 5 years; </a:t>
            </a:r>
            <a:r>
              <a:rPr lang="en-US" sz="1200">
                <a:solidFill>
                  <a:schemeClr val="tx2"/>
                </a:solidFill>
                <a:sym typeface="Wingdings" pitchFamily="2" charset="2"/>
              </a:rPr>
              <a:t>in addition: </a:t>
            </a:r>
            <a:r>
              <a:rPr lang="en-US" sz="1200">
                <a:solidFill>
                  <a:srgbClr val="C00000"/>
                </a:solidFill>
                <a:sym typeface="Wingdings" pitchFamily="2" charset="2"/>
              </a:rPr>
              <a:t>~ 20 MCHF/year for high-field magnet R&amp;D  </a:t>
            </a:r>
          </a:p>
          <a:p>
            <a:r>
              <a:rPr lang="en-US" sz="1200">
                <a:solidFill>
                  <a:schemeClr val="tx2"/>
                </a:solidFill>
                <a:sym typeface="Wingdings" pitchFamily="2" charset="2"/>
              </a:rPr>
              <a:t> Additional funding from the European Commission and collaborating institutes </a:t>
            </a:r>
            <a:r>
              <a:rPr lang="en-US" sz="1125">
                <a:solidFill>
                  <a:schemeClr val="tx2"/>
                </a:solidFill>
                <a:sym typeface="Wingdings" pitchFamily="2" charset="2"/>
              </a:rPr>
              <a:t>(e.g., CHART collaboration with Switzerland) </a:t>
            </a:r>
          </a:p>
        </p:txBody>
      </p:sp>
      <p:sp>
        <p:nvSpPr>
          <p:cNvPr id="10" name="TextBox 9">
            <a:extLst>
              <a:ext uri="{FF2B5EF4-FFF2-40B4-BE49-F238E27FC236}">
                <a16:creationId xmlns:a16="http://schemas.microsoft.com/office/drawing/2014/main" id="{0B06C204-7B7F-37DA-1C8B-00FE9F512418}"/>
              </a:ext>
            </a:extLst>
          </p:cNvPr>
          <p:cNvSpPr txBox="1"/>
          <p:nvPr/>
        </p:nvSpPr>
        <p:spPr>
          <a:xfrm>
            <a:off x="183666" y="4138795"/>
            <a:ext cx="8454237" cy="323165"/>
          </a:xfrm>
          <a:prstGeom prst="rect">
            <a:avLst/>
          </a:prstGeom>
          <a:solidFill>
            <a:srgbClr val="DFF3F6">
              <a:alpha val="43137"/>
            </a:srgbClr>
          </a:solidFill>
        </p:spPr>
        <p:txBody>
          <a:bodyPr wrap="none" lIns="0" tIns="0" rIns="0" bIns="0" rtlCol="0">
            <a:spAutoFit/>
          </a:bodyPr>
          <a:lstStyle/>
          <a:p>
            <a:r>
              <a:rPr lang="en-GB" sz="1050">
                <a:solidFill>
                  <a:schemeClr val="tx2"/>
                </a:solidFill>
              </a:rPr>
              <a:t>Objectives and deliverables presented to SPC and Council in June 2021: </a:t>
            </a:r>
          </a:p>
          <a:p>
            <a:r>
              <a:rPr lang="en-GB" sz="1050">
                <a:solidFill>
                  <a:schemeClr val="tx2"/>
                </a:solidFill>
                <a:hlinkClick r:id="rId3"/>
              </a:rPr>
              <a:t>https://indico.cern.ch/event/1038466/contributions/4386283/attachments/2259574/3834905/spc-e-1161-c-e-3588_FCC_MainDeliverables.pdf</a:t>
            </a:r>
            <a:r>
              <a:rPr lang="en-GB" sz="1050">
                <a:solidFill>
                  <a:schemeClr val="tx2"/>
                </a:solidFill>
              </a:rPr>
              <a:t> </a:t>
            </a:r>
            <a:endParaRPr lang="en-CH" sz="1050">
              <a:solidFill>
                <a:schemeClr val="tx2"/>
              </a:solidFill>
            </a:endParaRPr>
          </a:p>
        </p:txBody>
      </p:sp>
    </p:spTree>
    <p:extLst>
      <p:ext uri="{BB962C8B-B14F-4D97-AF65-F5344CB8AC3E}">
        <p14:creationId xmlns:p14="http://schemas.microsoft.com/office/powerpoint/2010/main" val="39529007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4588547" y="554788"/>
            <a:ext cx="4603845" cy="4587065"/>
            <a:chOff x="4943872" y="426891"/>
            <a:chExt cx="6409846"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710">
                <a:lnSpc>
                  <a:spcPts val="1238"/>
                </a:lnSpc>
                <a:defRPr/>
              </a:pPr>
              <a:fld id="{88A1DFE4-5FC5-43BD-BB7E-75EAD82B965F}" type="slidenum">
                <a:rPr lang="en-US" sz="800">
                  <a:solidFill>
                    <a:srgbClr val="FFFFFF"/>
                  </a:solidFill>
                  <a:latin typeface="Arial"/>
                </a:rPr>
                <a:pPr defTabSz="685710">
                  <a:lnSpc>
                    <a:spcPts val="1238"/>
                  </a:lnSpc>
                  <a:defRPr/>
                </a:pPr>
                <a:t>7</a:t>
              </a:fld>
              <a:endParaRPr lang="en-US" sz="800">
                <a:solidFill>
                  <a:srgbClr val="FFFFFF"/>
                </a:solidFill>
                <a:latin typeface="Arial"/>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60497"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9" y="1193313"/>
              <a:ext cx="1352937"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49" y="3018438"/>
              <a:ext cx="1551569"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341776"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2"/>
              <a:ext cx="1560496"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64094"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3"/>
              <a:ext cx="1509164"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7"/>
              <a:ext cx="1332849" cy="353523"/>
            </a:xfrm>
            <a:prstGeom prst="rect">
              <a:avLst/>
            </a:prstGeom>
            <a:solidFill>
              <a:schemeClr val="accent2">
                <a:lumMod val="20000"/>
                <a:lumOff val="80000"/>
              </a:schemeClr>
            </a:solidFill>
          </p:spPr>
          <p:txBody>
            <a:bodyPr wrap="none" rtlCol="0">
              <a:spAutoFit/>
            </a:bodyPr>
            <a:lstStyle/>
            <a:p>
              <a:pPr defTabSz="685710">
                <a:defRPr/>
              </a:pPr>
              <a:r>
                <a:rPr lang="en-CH" sz="1050">
                  <a:solidFill>
                    <a:srgbClr val="0F124A"/>
                  </a:solidFill>
                  <a:latin typeface="Arial"/>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97888" y="654579"/>
            <a:ext cx="4409689" cy="1027204"/>
          </a:xfrm>
          <a:prstGeom prst="rect">
            <a:avLst/>
          </a:prstGeom>
          <a:noFill/>
        </p:spPr>
        <p:txBody>
          <a:bodyPr wrap="square" lIns="0" tIns="0" rIns="0" bIns="0" rtlCol="0">
            <a:spAutoFit/>
          </a:bodyPr>
          <a:lstStyle/>
          <a:p>
            <a:pPr defTabSz="342900" eaLnBrk="0" fontAlgn="base" hangingPunct="0">
              <a:spcBef>
                <a:spcPct val="0"/>
              </a:spcBef>
              <a:spcAft>
                <a:spcPct val="0"/>
              </a:spcAft>
              <a:defRPr/>
            </a:pPr>
            <a:r>
              <a:rPr lang="en-US" sz="1125">
                <a:solidFill>
                  <a:srgbClr val="2F2F2F"/>
                </a:solidFill>
                <a:latin typeface="Arial"/>
              </a:rPr>
              <a:t>Layout chosen out of </a:t>
            </a:r>
            <a:r>
              <a:rPr lang="root" altLang="root" sz="1125">
                <a:solidFill>
                  <a:prstClr val="black"/>
                </a:solidFill>
                <a:latin typeface="Arial"/>
              </a:rPr>
              <a:t>~ </a:t>
            </a:r>
            <a:r>
              <a:rPr lang="en-US" altLang="root" sz="1125">
                <a:solidFill>
                  <a:prstClr val="black"/>
                </a:solidFill>
                <a:latin typeface="Arial"/>
              </a:rPr>
              <a:t>10</a:t>
            </a:r>
            <a:r>
              <a:rPr lang="root" altLang="root" sz="1125">
                <a:solidFill>
                  <a:prstClr val="black"/>
                </a:solidFill>
                <a:latin typeface="Arial"/>
              </a:rPr>
              <a:t>0 initial variants, based on </a:t>
            </a:r>
            <a:r>
              <a:rPr lang="root" altLang="root" sz="1125" b="1">
                <a:solidFill>
                  <a:prstClr val="black"/>
                </a:solidFill>
                <a:latin typeface="Arial"/>
              </a:rPr>
              <a:t>geology </a:t>
            </a:r>
            <a:r>
              <a:rPr lang="root" altLang="root" sz="1125">
                <a:solidFill>
                  <a:prstClr val="black"/>
                </a:solidFill>
                <a:latin typeface="Arial"/>
              </a:rPr>
              <a:t>and </a:t>
            </a:r>
            <a:endParaRPr lang="en-US" altLang="root" sz="1125">
              <a:solidFill>
                <a:prstClr val="black"/>
              </a:solidFill>
              <a:latin typeface="Arial"/>
            </a:endParaRPr>
          </a:p>
          <a:p>
            <a:pPr defTabSz="342900" eaLnBrk="0" fontAlgn="base" hangingPunct="0">
              <a:spcBef>
                <a:spcPct val="0"/>
              </a:spcBef>
              <a:spcAft>
                <a:spcPct val="0"/>
              </a:spcAft>
              <a:defRPr/>
            </a:pPr>
            <a:r>
              <a:rPr lang="root" altLang="root" sz="1125" b="1">
                <a:solidFill>
                  <a:prstClr val="black"/>
                </a:solidFill>
                <a:latin typeface="Arial"/>
              </a:rPr>
              <a:t>surface constraints</a:t>
            </a:r>
            <a:r>
              <a:rPr lang="en-US" altLang="root" sz="1125" b="1">
                <a:solidFill>
                  <a:prstClr val="black"/>
                </a:solidFill>
                <a:latin typeface="Arial"/>
              </a:rPr>
              <a:t> </a:t>
            </a:r>
            <a:r>
              <a:rPr lang="root" altLang="root" sz="1050">
                <a:solidFill>
                  <a:prstClr val="black"/>
                </a:solidFill>
                <a:latin typeface="Arial"/>
              </a:rPr>
              <a:t>(land availability, access to roads, etc.), </a:t>
            </a:r>
            <a:r>
              <a:rPr lang="en-GB" altLang="root" sz="1125" b="1">
                <a:solidFill>
                  <a:prstClr val="black"/>
                </a:solidFill>
                <a:latin typeface="Arial"/>
              </a:rPr>
              <a:t>e</a:t>
            </a:r>
            <a:r>
              <a:rPr lang="root" altLang="root" sz="1125" b="1">
                <a:solidFill>
                  <a:prstClr val="black"/>
                </a:solidFill>
                <a:latin typeface="Arial"/>
              </a:rPr>
              <a:t>nvironment</a:t>
            </a:r>
            <a:r>
              <a:rPr lang="en-US" altLang="root" sz="1125" b="1">
                <a:solidFill>
                  <a:prstClr val="black"/>
                </a:solidFill>
                <a:latin typeface="Arial"/>
              </a:rPr>
              <a:t>, </a:t>
            </a:r>
            <a:r>
              <a:rPr lang="root" altLang="root" sz="1050">
                <a:solidFill>
                  <a:prstClr val="black"/>
                </a:solidFill>
                <a:latin typeface="Arial"/>
              </a:rPr>
              <a:t>(protected zones), </a:t>
            </a:r>
            <a:r>
              <a:rPr lang="root" altLang="root" sz="1125" b="1">
                <a:solidFill>
                  <a:prstClr val="black"/>
                </a:solidFill>
                <a:latin typeface="Arial"/>
              </a:rPr>
              <a:t>infrastructure</a:t>
            </a:r>
            <a:r>
              <a:rPr lang="root" altLang="root" sz="1125">
                <a:solidFill>
                  <a:prstClr val="black"/>
                </a:solidFill>
                <a:latin typeface="Arial"/>
              </a:rPr>
              <a:t> </a:t>
            </a:r>
            <a:r>
              <a:rPr lang="root" altLang="root" sz="1050">
                <a:solidFill>
                  <a:prstClr val="black"/>
                </a:solidFill>
                <a:latin typeface="Arial"/>
              </a:rPr>
              <a:t>(water, electricity, transport), </a:t>
            </a:r>
            <a:r>
              <a:rPr lang="en-US" altLang="root" sz="1125" b="1">
                <a:solidFill>
                  <a:prstClr val="black"/>
                </a:solidFill>
                <a:latin typeface="Arial"/>
              </a:rPr>
              <a:t>machine performance </a:t>
            </a:r>
            <a:r>
              <a:rPr lang="root" altLang="root" sz="1050">
                <a:solidFill>
                  <a:prstClr val="black"/>
                </a:solidFill>
                <a:latin typeface="Arial"/>
              </a:rPr>
              <a:t>etc.</a:t>
            </a:r>
            <a:endParaRPr lang="en-US" altLang="root" sz="1050">
              <a:solidFill>
                <a:prstClr val="black"/>
              </a:solidFill>
              <a:latin typeface="Arial"/>
            </a:endParaRPr>
          </a:p>
          <a:p>
            <a:pPr defTabSz="342900" eaLnBrk="0" fontAlgn="base" hangingPunct="0">
              <a:spcBef>
                <a:spcPct val="0"/>
              </a:spcBef>
              <a:spcAft>
                <a:spcPct val="0"/>
              </a:spcAft>
              <a:defRPr/>
            </a:pPr>
            <a:r>
              <a:rPr lang="root" altLang="root" sz="1050">
                <a:solidFill>
                  <a:prstClr val="black"/>
                </a:solidFill>
                <a:latin typeface="Arial"/>
              </a:rPr>
              <a:t> </a:t>
            </a:r>
          </a:p>
          <a:p>
            <a:pPr defTabSz="342900" eaLnBrk="0" fontAlgn="base" hangingPunct="0">
              <a:spcBef>
                <a:spcPct val="0"/>
              </a:spcBef>
              <a:spcAft>
                <a:spcPct val="0"/>
              </a:spcAft>
              <a:defRPr/>
            </a:pPr>
            <a:r>
              <a:rPr lang="en-GB" altLang="root" sz="1125">
                <a:solidFill>
                  <a:prstClr val="black"/>
                </a:solidFill>
                <a:latin typeface="Arial"/>
              </a:rPr>
              <a:t>“</a:t>
            </a:r>
            <a:r>
              <a:rPr lang="en-US" altLang="root" sz="1125">
                <a:solidFill>
                  <a:prstClr val="black"/>
                </a:solidFill>
                <a:latin typeface="Arial"/>
              </a:rPr>
              <a:t>Avoid-</a:t>
            </a:r>
            <a:r>
              <a:rPr lang="root" altLang="root" sz="1125">
                <a:solidFill>
                  <a:prstClr val="black"/>
                </a:solidFill>
                <a:latin typeface="Arial"/>
              </a:rPr>
              <a:t>red</a:t>
            </a:r>
            <a:r>
              <a:rPr lang="en-US" altLang="root" sz="1125" err="1">
                <a:solidFill>
                  <a:prstClr val="black"/>
                </a:solidFill>
                <a:latin typeface="Arial"/>
              </a:rPr>
              <a:t>uce</a:t>
            </a:r>
            <a:r>
              <a:rPr lang="en-US" altLang="root" sz="1125">
                <a:solidFill>
                  <a:prstClr val="black"/>
                </a:solidFill>
                <a:latin typeface="Arial"/>
              </a:rPr>
              <a:t> -</a:t>
            </a:r>
            <a:r>
              <a:rPr lang="root" altLang="root" sz="1125">
                <a:solidFill>
                  <a:prstClr val="black"/>
                </a:solidFill>
                <a:latin typeface="Arial"/>
              </a:rPr>
              <a:t>compens</a:t>
            </a:r>
            <a:r>
              <a:rPr lang="en-US" altLang="root" sz="1125">
                <a:solidFill>
                  <a:prstClr val="black"/>
                </a:solidFill>
                <a:latin typeface="Arial"/>
              </a:rPr>
              <a:t>ate</a:t>
            </a:r>
            <a:r>
              <a:rPr lang="root" altLang="root" sz="1125">
                <a:solidFill>
                  <a:prstClr val="black"/>
                </a:solidFill>
                <a:latin typeface="Arial"/>
              </a:rPr>
              <a:t>” 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05755" y="1831300"/>
            <a:ext cx="4401822" cy="530915"/>
          </a:xfrm>
          <a:prstGeom prst="rect">
            <a:avLst/>
          </a:prstGeom>
          <a:noFill/>
        </p:spPr>
        <p:txBody>
          <a:bodyPr wrap="square" lIns="0" tIns="0" rIns="0" bIns="0" rtlCol="0">
            <a:spAutoFit/>
          </a:bodyPr>
          <a:lstStyle/>
          <a:p>
            <a:pPr defTabSz="685800">
              <a:defRPr/>
            </a:pPr>
            <a:r>
              <a:rPr lang="en-US" sz="1200" b="1">
                <a:solidFill>
                  <a:srgbClr val="008F00"/>
                </a:solidFill>
                <a:latin typeface="Arial"/>
              </a:rPr>
              <a:t>Overall l</a:t>
            </a:r>
            <a:r>
              <a:rPr lang="en-US" sz="1200" b="1" err="1">
                <a:solidFill>
                  <a:srgbClr val="008F00"/>
                </a:solidFill>
                <a:latin typeface="Arial"/>
              </a:rPr>
              <a:t>owest</a:t>
            </a:r>
            <a:r>
              <a:rPr lang="en-US" sz="1200" b="1">
                <a:solidFill>
                  <a:srgbClr val="008F00"/>
                </a:solidFill>
                <a:latin typeface="Arial"/>
              </a:rPr>
              <a:t>-risk baseline: 90.7 km ring, 8 surface points, </a:t>
            </a:r>
          </a:p>
          <a:p>
            <a:pPr defTabSz="685800">
              <a:defRPr/>
            </a:pPr>
            <a:r>
              <a:rPr lang="en-US" sz="1125">
                <a:solidFill>
                  <a:srgbClr val="2F2F2F"/>
                </a:solidFill>
                <a:latin typeface="Arial"/>
              </a:rPr>
              <a:t>Whole project now adapted to this placement</a:t>
            </a:r>
            <a:endParaRPr lang="root" altLang="root" sz="1050">
              <a:solidFill>
                <a:prstClr val="black"/>
              </a:solidFill>
              <a:latin typeface="Arial" panose="020B0604020202020204" pitchFamily="34" charset="0"/>
            </a:endParaRPr>
          </a:p>
          <a:p>
            <a:pPr marL="214313" indent="-214313" defTabSz="685800">
              <a:buFont typeface="Wingdings" pitchFamily="2" charset="2"/>
              <a:buChar char="q"/>
              <a:defRPr/>
            </a:pPr>
            <a:endParaRPr lang="en-US" sz="1125">
              <a:solidFill>
                <a:srgbClr val="2F2F2F"/>
              </a:solidFill>
              <a:latin typeface="Arial"/>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5925915" y="2152453"/>
          <a:ext cx="2155385" cy="1886760"/>
        </p:xfrm>
        <a:graphic>
          <a:graphicData uri="http://schemas.openxmlformats.org/drawingml/2006/table">
            <a:tbl>
              <a:tblPr bandRow="1"/>
              <a:tblGrid>
                <a:gridCol w="1584355">
                  <a:extLst>
                    <a:ext uri="{9D8B030D-6E8A-4147-A177-3AD203B41FA5}">
                      <a16:colId xmlns:a16="http://schemas.microsoft.com/office/drawing/2014/main" val="3540313235"/>
                    </a:ext>
                  </a:extLst>
                </a:gridCol>
                <a:gridCol w="571030">
                  <a:extLst>
                    <a:ext uri="{9D8B030D-6E8A-4147-A177-3AD203B41FA5}">
                      <a16:colId xmlns:a16="http://schemas.microsoft.com/office/drawing/2014/main" val="1716970435"/>
                    </a:ext>
                  </a:extLst>
                </a:gridCol>
              </a:tblGrid>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100" b="1"/>
                        <a:t>Number of surface sites</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100"/>
                        <a:t>8</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100" b="1"/>
                        <a:t>Surface requirements</a:t>
                      </a:r>
                      <a:endParaRPr lang="en-CH" sz="1100" b="0"/>
                    </a:p>
                  </a:txBody>
                  <a:tcPr marL="54000" marR="54000" marT="27000" marB="27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100"/>
                        <a:t>~40 ha</a:t>
                      </a:r>
                      <a:endParaRPr lang="en-CH" sz="1100"/>
                    </a:p>
                  </a:txBody>
                  <a:tcPr marL="54000" marR="54000" marT="27000" marB="27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100" b="1"/>
                        <a:t>LSS@IP </a:t>
                      </a:r>
                      <a:r>
                        <a:rPr lang="en-CH" sz="1100" b="0"/>
                        <a:t>(PA, PD, PG, PJ)</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100"/>
                        <a:t>1400 m</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100" b="1"/>
                        <a:t>LSS@TECH </a:t>
                      </a:r>
                      <a:r>
                        <a:rPr lang="en-CH" sz="1100" b="0"/>
                        <a:t>(PB, PF, PH, PL)</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100"/>
                        <a:t>2</a:t>
                      </a:r>
                      <a:r>
                        <a:rPr lang="en-US" sz="1100"/>
                        <a:t>032</a:t>
                      </a:r>
                      <a:r>
                        <a:rPr lang="en-CH" sz="1100"/>
                        <a:t> m</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100" b="1"/>
                        <a:t>Arc length</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100"/>
                        <a:t>9.6 km</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100" b="1"/>
                        <a:t>Sum of arc lengths</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100"/>
                        <a:t>76.9 m</a:t>
                      </a:r>
                    </a:p>
                  </a:txBody>
                  <a:tcPr marL="54000" marR="54000" marT="27000" marB="27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14020">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100" b="1"/>
                        <a:t>Total length</a:t>
                      </a:r>
                      <a:endParaRPr lang="en-CH" sz="1100" b="1"/>
                    </a:p>
                  </a:txBody>
                  <a:tcPr marL="54000" marR="54000" marT="27000" marB="27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100" b="1"/>
                        <a:t>90.7 km</a:t>
                      </a:r>
                      <a:endParaRPr lang="en-CH" sz="1100" b="1"/>
                    </a:p>
                  </a:txBody>
                  <a:tcPr marL="54000" marR="54000" marT="27000" marB="27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8077985" y="528475"/>
            <a:ext cx="834598" cy="404085"/>
          </a:xfrm>
          <a:prstGeom prst="rect">
            <a:avLst/>
          </a:prstGeom>
          <a:solidFill>
            <a:srgbClr val="4BACC6">
              <a:lumMod val="20000"/>
              <a:lumOff val="80000"/>
            </a:srgbClr>
          </a:solidFill>
        </p:spPr>
        <p:txBody>
          <a:bodyPr wrap="square" rtlCol="0">
            <a:spAutoFit/>
          </a:bodyPr>
          <a:lstStyle/>
          <a:p>
            <a:pPr defTabSz="342900">
              <a:defRPr/>
            </a:pPr>
            <a:r>
              <a:rPr lang="en-US" sz="1013" kern="0">
                <a:solidFill>
                  <a:prstClr val="black"/>
                </a:solidFill>
                <a:latin typeface="Calibri" panose="020F0502020204030204"/>
              </a:rPr>
              <a:t>V. Mertens,</a:t>
            </a:r>
          </a:p>
          <a:p>
            <a:pPr defTabSz="342900">
              <a:defRPr/>
            </a:pPr>
            <a:r>
              <a:rPr lang="en-US" sz="1013" kern="0">
                <a:solidFill>
                  <a:prstClr val="black"/>
                </a:solidFill>
                <a:latin typeface="Calibri" panose="020F0502020204030204"/>
              </a:rPr>
              <a:t>J. Gutleber</a:t>
            </a:r>
            <a:endParaRPr lang="en-GB" sz="1013" kern="0">
              <a:solidFill>
                <a:prstClr val="black"/>
              </a:solidFill>
              <a:latin typeface="Calibri" panose="020F0502020204030204"/>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a:t>
            </a:r>
            <a:r>
              <a:rPr lang="fr-CH" sz="2400" err="1"/>
              <a:t>Optimized</a:t>
            </a:r>
            <a:r>
              <a:rPr lang="fr-CH" sz="2400"/>
              <a:t> placement and </a:t>
            </a:r>
            <a:r>
              <a:rPr lang="fr-CH" sz="2400" err="1"/>
              <a:t>layout</a:t>
            </a:r>
            <a:r>
              <a:rPr lang="fr-CH" sz="2400"/>
              <a:t> for </a:t>
            </a:r>
            <a:r>
              <a:rPr lang="fr-CH" sz="2400" err="1"/>
              <a:t>feasibility</a:t>
            </a:r>
            <a:r>
              <a:rPr lang="fr-CH" sz="2400"/>
              <a:t> </a:t>
            </a:r>
            <a:r>
              <a:rPr lang="fr-CH" sz="2400" err="1"/>
              <a:t>study</a:t>
            </a:r>
            <a:endParaRPr lang="en-US" sz="240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8887" y="2292800"/>
            <a:ext cx="3263416" cy="280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24577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5A63E8D-8BAB-AFFB-D3D6-122234FDC3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58195" y="645806"/>
            <a:ext cx="4879571" cy="436475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defTabSz="685800">
              <a:defRPr/>
            </a:pPr>
            <a:r>
              <a:rPr lang="fr-CH" sz="2400"/>
              <a:t>              </a:t>
            </a:r>
            <a:r>
              <a:rPr lang="fr-CH" sz="2400" err="1"/>
              <a:t>progress</a:t>
            </a:r>
            <a:r>
              <a:rPr lang="fr-CH" sz="2400"/>
              <a:t> </a:t>
            </a:r>
            <a:r>
              <a:rPr lang="fr-CH" sz="2400" err="1"/>
              <a:t>with</a:t>
            </a:r>
            <a:r>
              <a:rPr lang="fr-CH" sz="2400"/>
              <a:t> </a:t>
            </a:r>
            <a:r>
              <a:rPr lang="en-US" sz="2400">
                <a:latin typeface="Calibri" panose="020F0502020204030204"/>
              </a:rPr>
              <a:t>implementation baseline PA31   90.7 km</a:t>
            </a:r>
            <a:endParaRPr lang="en-US" sz="240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80143" y="566188"/>
            <a:ext cx="4570979" cy="646331"/>
          </a:xfrm>
          <a:prstGeom prst="rect">
            <a:avLst/>
          </a:prstGeom>
          <a:noFill/>
        </p:spPr>
        <p:txBody>
          <a:bodyPr wrap="square">
            <a:spAutoFit/>
          </a:bodyPr>
          <a:lstStyle/>
          <a:p>
            <a:pPr defTabSz="685800">
              <a:defRPr/>
            </a:pPr>
            <a:r>
              <a:rPr lang="fr-FR" sz="1800" b="1">
                <a:solidFill>
                  <a:srgbClr val="0C377B"/>
                </a:solidFill>
                <a:latin typeface="Calibri" panose="020F0502020204030204"/>
              </a:rPr>
              <a:t>M</a:t>
            </a:r>
            <a:r>
              <a:rPr lang="fr-FR" sz="1800" b="1" err="1">
                <a:solidFill>
                  <a:srgbClr val="0C377B"/>
                </a:solidFill>
                <a:latin typeface="Calibri" panose="020F0502020204030204"/>
              </a:rPr>
              <a:t>eetings</a:t>
            </a:r>
            <a:r>
              <a:rPr lang="fr-FR" sz="1800" b="1">
                <a:solidFill>
                  <a:srgbClr val="0C377B"/>
                </a:solidFill>
                <a:latin typeface="Calibri" panose="020F0502020204030204"/>
              </a:rPr>
              <a:t> </a:t>
            </a:r>
            <a:r>
              <a:rPr lang="fr-FR" sz="1800" b="1" err="1">
                <a:solidFill>
                  <a:srgbClr val="0C377B"/>
                </a:solidFill>
                <a:latin typeface="Calibri" panose="020F0502020204030204"/>
              </a:rPr>
              <a:t>with</a:t>
            </a:r>
            <a:r>
              <a:rPr lang="fr-FR" sz="1800" b="1">
                <a:solidFill>
                  <a:srgbClr val="0C377B"/>
                </a:solidFill>
                <a:latin typeface="Calibri" panose="020F0502020204030204"/>
              </a:rPr>
              <a:t> </a:t>
            </a:r>
            <a:r>
              <a:rPr lang="fr-FR" sz="1800" b="1" err="1">
                <a:solidFill>
                  <a:srgbClr val="0C377B"/>
                </a:solidFill>
                <a:latin typeface="Calibri" panose="020F0502020204030204"/>
              </a:rPr>
              <a:t>municipalities</a:t>
            </a:r>
            <a:r>
              <a:rPr lang="fr-FR" sz="1800" b="1">
                <a:solidFill>
                  <a:srgbClr val="0C377B"/>
                </a:solidFill>
                <a:latin typeface="Calibri" panose="020F0502020204030204"/>
              </a:rPr>
              <a:t> </a:t>
            </a:r>
            <a:r>
              <a:rPr lang="fr-FR" sz="1800" b="1" err="1">
                <a:solidFill>
                  <a:srgbClr val="0C377B"/>
                </a:solidFill>
                <a:latin typeface="Calibri" panose="020F0502020204030204"/>
              </a:rPr>
              <a:t>concerned</a:t>
            </a:r>
            <a:r>
              <a:rPr lang="fr-FR" sz="1800" b="1">
                <a:solidFill>
                  <a:srgbClr val="0C377B"/>
                </a:solidFill>
                <a:latin typeface="Calibri" panose="020F0502020204030204"/>
              </a:rPr>
              <a:t> </a:t>
            </a:r>
          </a:p>
          <a:p>
            <a:pPr defTabSz="685800">
              <a:defRPr/>
            </a:pPr>
            <a:r>
              <a:rPr lang="fr-FR" sz="1800" b="1">
                <a:solidFill>
                  <a:srgbClr val="0C377B"/>
                </a:solidFill>
                <a:latin typeface="Calibri" panose="020F0502020204030204"/>
              </a:rPr>
              <a:t>in France (31) and </a:t>
            </a:r>
            <a:r>
              <a:rPr lang="fr-FR" sz="1800" b="1" err="1">
                <a:solidFill>
                  <a:srgbClr val="0C377B"/>
                </a:solidFill>
                <a:latin typeface="Calibri" panose="020F0502020204030204"/>
              </a:rPr>
              <a:t>Switzerland</a:t>
            </a:r>
            <a:r>
              <a:rPr lang="fr-FR" sz="1800" b="1">
                <a:solidFill>
                  <a:srgbClr val="0C377B"/>
                </a:solidFill>
                <a:latin typeface="Calibri" panose="020F0502020204030204"/>
              </a:rPr>
              <a:t> (10)</a:t>
            </a:r>
            <a:endParaRPr lang="en-CH" sz="1800" b="1">
              <a:solidFill>
                <a:srgbClr val="0C377B"/>
              </a:solidFill>
              <a:latin typeface="Calibri" panose="020F0502020204030204"/>
            </a:endParaRPr>
          </a:p>
        </p:txBody>
      </p:sp>
      <p:sp>
        <p:nvSpPr>
          <p:cNvPr id="16" name="Rounded Rectangle 8">
            <a:extLst>
              <a:ext uri="{FF2B5EF4-FFF2-40B4-BE49-F238E27FC236}">
                <a16:creationId xmlns:a16="http://schemas.microsoft.com/office/drawing/2014/main" id="{A91206BD-A85F-99B5-398B-A608E1CAFDCD}"/>
              </a:ext>
            </a:extLst>
          </p:cNvPr>
          <p:cNvSpPr/>
          <p:nvPr/>
        </p:nvSpPr>
        <p:spPr>
          <a:xfrm>
            <a:off x="216730" y="3815787"/>
            <a:ext cx="2129348" cy="224491"/>
          </a:xfrm>
          <a:prstGeom prst="roundRect">
            <a:avLst/>
          </a:prstGeom>
          <a:solidFill>
            <a:srgbClr val="40C245"/>
          </a:solidFill>
          <a:ln w="12700" cap="flat" cmpd="sng" algn="ctr">
            <a:solidFill>
              <a:srgbClr val="0000FF">
                <a:shade val="50000"/>
              </a:srgbClr>
            </a:solidFill>
            <a:prstDash val="solid"/>
            <a:miter lim="800000"/>
          </a:ln>
          <a:effectLst/>
        </p:spPr>
        <p:txBody>
          <a:bodyPr rtlCol="0" anchor="ctr"/>
          <a:lstStyle/>
          <a:p>
            <a:pPr algn="ctr" defTabSz="1114320">
              <a:defRPr/>
            </a:pPr>
            <a:r>
              <a:rPr lang="fr-FR" sz="975" err="1">
                <a:solidFill>
                  <a:srgbClr val="FFFFFF"/>
                </a:solidFill>
                <a:latin typeface="Arial"/>
              </a:rPr>
              <a:t>Individual</a:t>
            </a:r>
            <a:r>
              <a:rPr lang="fr-FR" sz="975">
                <a:solidFill>
                  <a:srgbClr val="FFFFFF"/>
                </a:solidFill>
                <a:latin typeface="Arial"/>
              </a:rPr>
              <a:t> meeting</a:t>
            </a:r>
          </a:p>
        </p:txBody>
      </p:sp>
      <p:sp>
        <p:nvSpPr>
          <p:cNvPr id="17" name="Rounded Rectangle 9">
            <a:extLst>
              <a:ext uri="{FF2B5EF4-FFF2-40B4-BE49-F238E27FC236}">
                <a16:creationId xmlns:a16="http://schemas.microsoft.com/office/drawing/2014/main" id="{FBEC09E1-26A9-3AC3-2B57-DDF3C2079CDD}"/>
              </a:ext>
            </a:extLst>
          </p:cNvPr>
          <p:cNvSpPr/>
          <p:nvPr/>
        </p:nvSpPr>
        <p:spPr>
          <a:xfrm>
            <a:off x="216730" y="4346620"/>
            <a:ext cx="2129348" cy="226142"/>
          </a:xfrm>
          <a:prstGeom prst="roundRect">
            <a:avLst/>
          </a:prstGeom>
          <a:solidFill>
            <a:srgbClr val="FFFF00"/>
          </a:solidFill>
          <a:ln w="12700" cap="flat" cmpd="sng" algn="ctr">
            <a:solidFill>
              <a:srgbClr val="0000FF">
                <a:shade val="50000"/>
              </a:srgbClr>
            </a:solidFill>
            <a:prstDash val="solid"/>
            <a:miter lim="800000"/>
          </a:ln>
          <a:effectLst/>
        </p:spPr>
        <p:txBody>
          <a:bodyPr rtlCol="0" anchor="ctr"/>
          <a:lstStyle/>
          <a:p>
            <a:pPr algn="ctr" defTabSz="1114320">
              <a:defRPr/>
            </a:pPr>
            <a:r>
              <a:rPr lang="fr-FR" sz="975">
                <a:solidFill>
                  <a:prstClr val="black"/>
                </a:solidFill>
                <a:highlight>
                  <a:srgbClr val="FFFF00"/>
                </a:highlight>
                <a:latin typeface="Arial"/>
              </a:rPr>
              <a:t>Collective meeting</a:t>
            </a:r>
          </a:p>
        </p:txBody>
      </p:sp>
      <p:sp>
        <p:nvSpPr>
          <p:cNvPr id="18" name="Rounded Rectangle 8">
            <a:extLst>
              <a:ext uri="{FF2B5EF4-FFF2-40B4-BE49-F238E27FC236}">
                <a16:creationId xmlns:a16="http://schemas.microsoft.com/office/drawing/2014/main" id="{A5A9D20A-3BDB-8773-842E-2BCBDC559302}"/>
              </a:ext>
            </a:extLst>
          </p:cNvPr>
          <p:cNvSpPr/>
          <p:nvPr/>
        </p:nvSpPr>
        <p:spPr>
          <a:xfrm>
            <a:off x="216727" y="4085811"/>
            <a:ext cx="2129348" cy="224491"/>
          </a:xfrm>
          <a:prstGeom prst="roundRect">
            <a:avLst/>
          </a:prstGeom>
          <a:solidFill>
            <a:srgbClr val="CCFF99"/>
          </a:solidFill>
          <a:ln w="12700" cap="flat" cmpd="sng" algn="ctr">
            <a:solidFill>
              <a:srgbClr val="0000FF">
                <a:shade val="50000"/>
              </a:srgbClr>
            </a:solidFill>
            <a:prstDash val="solid"/>
            <a:miter lim="800000"/>
          </a:ln>
          <a:effectLst/>
        </p:spPr>
        <p:txBody>
          <a:bodyPr rtlCol="0" anchor="ctr"/>
          <a:lstStyle/>
          <a:p>
            <a:pPr algn="ctr" defTabSz="1114320">
              <a:defRPr/>
            </a:pPr>
            <a:r>
              <a:rPr lang="fr-FR" sz="975" err="1">
                <a:solidFill>
                  <a:sysClr val="windowText" lastClr="000000"/>
                </a:solidFill>
                <a:latin typeface="Arial"/>
              </a:rPr>
              <a:t>Individual</a:t>
            </a:r>
            <a:r>
              <a:rPr lang="fr-FR" sz="975">
                <a:solidFill>
                  <a:sysClr val="windowText" lastClr="000000"/>
                </a:solidFill>
                <a:latin typeface="Arial"/>
              </a:rPr>
              <a:t> meeting </a:t>
            </a:r>
            <a:r>
              <a:rPr lang="fr-FR" sz="975" err="1">
                <a:solidFill>
                  <a:sysClr val="windowText" lastClr="000000"/>
                </a:solidFill>
                <a:latin typeface="Arial"/>
              </a:rPr>
              <a:t>planned</a:t>
            </a:r>
            <a:endParaRPr lang="fr-FR" sz="975">
              <a:solidFill>
                <a:sysClr val="windowText" lastClr="000000"/>
              </a:solidFill>
              <a:latin typeface="Arial"/>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92301" y="1144210"/>
            <a:ext cx="4277246" cy="1909373"/>
          </a:xfrm>
          <a:prstGeom prst="rect">
            <a:avLst/>
          </a:prstGeom>
        </p:spPr>
        <p:txBody>
          <a:bodyPr vert="horz" lIns="55721" tIns="27861" rIns="55721" bIns="27861"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PA – </a:t>
            </a:r>
            <a:r>
              <a:rPr lang="en-CH" sz="1500" err="1">
                <a:solidFill>
                  <a:prstClr val="black"/>
                </a:solidFill>
                <a:highlight>
                  <a:srgbClr val="40C245"/>
                </a:highlight>
                <a:latin typeface="Calibri" panose="020F0502020204030204"/>
                <a:cs typeface="Calibri"/>
                <a:sym typeface="Helvetica"/>
              </a:rPr>
              <a:t>Ferney</a:t>
            </a:r>
            <a:r>
              <a:rPr lang="en-CH" sz="1500">
                <a:solidFill>
                  <a:prstClr val="black"/>
                </a:solidFill>
                <a:highlight>
                  <a:srgbClr val="40C245"/>
                </a:highlight>
                <a:latin typeface="Calibri" panose="020F0502020204030204"/>
                <a:cs typeface="Calibri"/>
                <a:sym typeface="Helvetica"/>
              </a:rPr>
              <a:t> Voltaire </a:t>
            </a:r>
            <a:r>
              <a:rPr lang="en-CH" sz="1500" b="0">
                <a:solidFill>
                  <a:prstClr val="black"/>
                </a:solidFill>
                <a:highlight>
                  <a:srgbClr val="40C245"/>
                </a:highlight>
                <a:latin typeface="Calibri" panose="020F0502020204030204"/>
                <a:cs typeface="Calibri"/>
                <a:sym typeface="Helvetica"/>
              </a:rPr>
              <a:t>(FR) – </a:t>
            </a:r>
            <a:r>
              <a:rPr lang="en-US" sz="1500" b="0">
                <a:solidFill>
                  <a:prstClr val="black"/>
                </a:solidFill>
                <a:highlight>
                  <a:srgbClr val="40C245"/>
                </a:highlight>
                <a:latin typeface="Calibri" panose="020F0502020204030204"/>
                <a:cs typeface="Calibri"/>
                <a:sym typeface="Helvetica"/>
              </a:rPr>
              <a:t>site experimental</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PB – </a:t>
            </a:r>
            <a:r>
              <a:rPr lang="en-CH" sz="1500" err="1">
                <a:solidFill>
                  <a:prstClr val="black"/>
                </a:solidFill>
                <a:highlight>
                  <a:srgbClr val="40C245"/>
                </a:highlight>
                <a:latin typeface="Calibri" panose="020F0502020204030204"/>
                <a:cs typeface="Calibri"/>
                <a:sym typeface="Helvetica"/>
              </a:rPr>
              <a:t>Présinge</a:t>
            </a:r>
            <a:r>
              <a:rPr lang="en-CH" sz="1500">
                <a:solidFill>
                  <a:prstClr val="black"/>
                </a:solidFill>
                <a:highlight>
                  <a:srgbClr val="40C245"/>
                </a:highlight>
                <a:latin typeface="Calibri" panose="020F0502020204030204"/>
                <a:cs typeface="Calibri"/>
                <a:sym typeface="Helvetica"/>
              </a:rPr>
              <a:t>/</a:t>
            </a:r>
            <a:r>
              <a:rPr lang="en-CH" sz="1500" err="1">
                <a:solidFill>
                  <a:prstClr val="black"/>
                </a:solidFill>
                <a:highlight>
                  <a:srgbClr val="40C245"/>
                </a:highlight>
                <a:latin typeface="Calibri" panose="020F0502020204030204"/>
                <a:cs typeface="Calibri"/>
                <a:sym typeface="Helvetica"/>
              </a:rPr>
              <a:t>Choulex</a:t>
            </a:r>
            <a:r>
              <a:rPr lang="en-CH" sz="1500">
                <a:solidFill>
                  <a:prstClr val="black"/>
                </a:solidFill>
                <a:highlight>
                  <a:srgbClr val="40C245"/>
                </a:highlight>
                <a:latin typeface="Calibri" panose="020F0502020204030204"/>
                <a:cs typeface="Calibri"/>
                <a:sym typeface="Helvetica"/>
              </a:rPr>
              <a:t> </a:t>
            </a:r>
            <a:r>
              <a:rPr lang="en-CH" sz="1500" b="0">
                <a:solidFill>
                  <a:prstClr val="black"/>
                </a:solidFill>
                <a:highlight>
                  <a:srgbClr val="40C245"/>
                </a:highlight>
                <a:latin typeface="Calibri" panose="020F0502020204030204"/>
                <a:cs typeface="Calibri"/>
                <a:sym typeface="Helvetica"/>
              </a:rPr>
              <a:t>(CH) – </a:t>
            </a:r>
            <a:r>
              <a:rPr lang="en-US" sz="1500" b="0">
                <a:solidFill>
                  <a:prstClr val="black"/>
                </a:solidFill>
                <a:highlight>
                  <a:srgbClr val="40C245"/>
                </a:highlight>
                <a:latin typeface="Calibri" panose="020F0502020204030204"/>
                <a:cs typeface="Calibri"/>
                <a:sym typeface="Helvetica"/>
              </a:rPr>
              <a:t>site technique </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PD – </a:t>
            </a:r>
            <a:r>
              <a:rPr lang="en-CH" sz="1500" err="1">
                <a:solidFill>
                  <a:prstClr val="black"/>
                </a:solidFill>
                <a:highlight>
                  <a:srgbClr val="40C245"/>
                </a:highlight>
                <a:latin typeface="Calibri" panose="020F0502020204030204"/>
                <a:cs typeface="Calibri"/>
                <a:sym typeface="Helvetica"/>
              </a:rPr>
              <a:t>Nangy</a:t>
            </a:r>
            <a:r>
              <a:rPr lang="en-CH" sz="1500">
                <a:solidFill>
                  <a:prstClr val="black"/>
                </a:solidFill>
                <a:highlight>
                  <a:srgbClr val="40C245"/>
                </a:highlight>
                <a:latin typeface="Calibri" panose="020F0502020204030204"/>
                <a:cs typeface="Calibri"/>
                <a:sym typeface="Helvetica"/>
              </a:rPr>
              <a:t> (FR) </a:t>
            </a:r>
            <a:r>
              <a:rPr lang="en-CH" sz="1500" b="0">
                <a:solidFill>
                  <a:prstClr val="black"/>
                </a:solidFill>
                <a:highlight>
                  <a:srgbClr val="40C245"/>
                </a:highlight>
                <a:latin typeface="Calibri" panose="020F0502020204030204"/>
                <a:cs typeface="Calibri"/>
                <a:sym typeface="Helvetica"/>
              </a:rPr>
              <a:t>– </a:t>
            </a:r>
            <a:r>
              <a:rPr lang="en-US" sz="1500" b="0">
                <a:solidFill>
                  <a:prstClr val="black"/>
                </a:solidFill>
                <a:highlight>
                  <a:srgbClr val="40C245"/>
                </a:highlight>
                <a:latin typeface="Calibri" panose="020F0502020204030204"/>
                <a:cs typeface="Calibri"/>
                <a:sym typeface="Helvetica"/>
              </a:rPr>
              <a:t>site experimental</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PF – </a:t>
            </a:r>
            <a:r>
              <a:rPr lang="en-US" sz="1500">
                <a:solidFill>
                  <a:prstClr val="black"/>
                </a:solidFill>
                <a:highlight>
                  <a:srgbClr val="40C245"/>
                </a:highlight>
                <a:latin typeface="Calibri" panose="020F0502020204030204"/>
                <a:cs typeface="Calibri"/>
                <a:sym typeface="Helvetica"/>
              </a:rPr>
              <a:t>Roche sur </a:t>
            </a:r>
            <a:r>
              <a:rPr lang="en-US" sz="1500" err="1">
                <a:solidFill>
                  <a:prstClr val="black"/>
                </a:solidFill>
                <a:highlight>
                  <a:srgbClr val="40C245"/>
                </a:highlight>
                <a:latin typeface="Calibri" panose="020F0502020204030204"/>
                <a:cs typeface="Calibri"/>
                <a:sym typeface="Helvetica"/>
              </a:rPr>
              <a:t>Foron</a:t>
            </a:r>
            <a:r>
              <a:rPr lang="en-US" sz="1500">
                <a:solidFill>
                  <a:prstClr val="black"/>
                </a:solidFill>
                <a:highlight>
                  <a:srgbClr val="40C245"/>
                </a:highlight>
                <a:latin typeface="Calibri" panose="020F0502020204030204"/>
                <a:cs typeface="Calibri"/>
                <a:sym typeface="Helvetica"/>
              </a:rPr>
              <a:t>/</a:t>
            </a:r>
            <a:r>
              <a:rPr lang="en-CH" sz="1500" err="1">
                <a:solidFill>
                  <a:prstClr val="black"/>
                </a:solidFill>
                <a:highlight>
                  <a:srgbClr val="40C245"/>
                </a:highlight>
                <a:latin typeface="Calibri" panose="020F0502020204030204"/>
                <a:cs typeface="Calibri"/>
                <a:sym typeface="Helvetica"/>
              </a:rPr>
              <a:t>Etaux</a:t>
            </a:r>
            <a:r>
              <a:rPr lang="en-CH" sz="1500">
                <a:solidFill>
                  <a:prstClr val="black"/>
                </a:solidFill>
                <a:highlight>
                  <a:srgbClr val="40C245"/>
                </a:highlight>
                <a:latin typeface="Calibri" panose="020F0502020204030204"/>
                <a:cs typeface="Calibri"/>
                <a:sym typeface="Helvetica"/>
              </a:rPr>
              <a:t> </a:t>
            </a:r>
            <a:r>
              <a:rPr lang="en-CH" sz="1500" b="0">
                <a:solidFill>
                  <a:prstClr val="black"/>
                </a:solidFill>
                <a:highlight>
                  <a:srgbClr val="40C245"/>
                </a:highlight>
                <a:latin typeface="Calibri" panose="020F0502020204030204"/>
                <a:cs typeface="Calibri"/>
                <a:sym typeface="Helvetica"/>
              </a:rPr>
              <a:t>(FR) </a:t>
            </a:r>
            <a:r>
              <a:rPr lang="en-US" sz="1500" b="0">
                <a:solidFill>
                  <a:prstClr val="black"/>
                </a:solidFill>
                <a:highlight>
                  <a:srgbClr val="40C245"/>
                </a:highlight>
                <a:latin typeface="Calibri" panose="020F0502020204030204"/>
                <a:cs typeface="Calibri"/>
                <a:sym typeface="Helvetica"/>
              </a:rPr>
              <a:t>– site technique </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PG – </a:t>
            </a:r>
            <a:r>
              <a:rPr lang="en-CH" sz="1500" err="1">
                <a:solidFill>
                  <a:prstClr val="black"/>
                </a:solidFill>
                <a:highlight>
                  <a:srgbClr val="40C245"/>
                </a:highlight>
                <a:latin typeface="Calibri" panose="020F0502020204030204"/>
                <a:cs typeface="Calibri"/>
                <a:sym typeface="Helvetica"/>
              </a:rPr>
              <a:t>Charvonnex</a:t>
            </a:r>
            <a:r>
              <a:rPr lang="en-CH" sz="1500">
                <a:solidFill>
                  <a:prstClr val="black"/>
                </a:solidFill>
                <a:highlight>
                  <a:srgbClr val="40C245"/>
                </a:highlight>
                <a:latin typeface="Calibri" panose="020F0502020204030204"/>
                <a:cs typeface="Calibri"/>
                <a:sym typeface="Helvetica"/>
              </a:rPr>
              <a:t>/</a:t>
            </a:r>
            <a:r>
              <a:rPr lang="en-CH" sz="1500" err="1">
                <a:solidFill>
                  <a:prstClr val="black"/>
                </a:solidFill>
                <a:highlight>
                  <a:srgbClr val="40C245"/>
                </a:highlight>
                <a:latin typeface="Calibri" panose="020F0502020204030204"/>
                <a:cs typeface="Calibri"/>
                <a:sym typeface="Helvetica"/>
              </a:rPr>
              <a:t>Groisy</a:t>
            </a:r>
            <a:r>
              <a:rPr lang="en-CH" sz="1500">
                <a:solidFill>
                  <a:prstClr val="black"/>
                </a:solidFill>
                <a:highlight>
                  <a:srgbClr val="40C245"/>
                </a:highlight>
                <a:latin typeface="Calibri" panose="020F0502020204030204"/>
                <a:cs typeface="Calibri"/>
                <a:sym typeface="Helvetica"/>
              </a:rPr>
              <a:t> </a:t>
            </a:r>
            <a:r>
              <a:rPr lang="en-CH" sz="1500" b="0">
                <a:solidFill>
                  <a:prstClr val="black"/>
                </a:solidFill>
                <a:highlight>
                  <a:srgbClr val="40C245"/>
                </a:highlight>
                <a:latin typeface="Calibri" panose="020F0502020204030204"/>
                <a:cs typeface="Calibri"/>
                <a:sym typeface="Helvetica"/>
              </a:rPr>
              <a:t>(FR) </a:t>
            </a:r>
            <a:r>
              <a:rPr lang="en-US" sz="1500" b="0">
                <a:solidFill>
                  <a:prstClr val="black"/>
                </a:solidFill>
                <a:highlight>
                  <a:srgbClr val="40C245"/>
                </a:highlight>
                <a:latin typeface="Calibri" panose="020F0502020204030204"/>
                <a:cs typeface="Calibri"/>
                <a:sym typeface="Helvetica"/>
              </a:rPr>
              <a:t>– site experimental</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PH – </a:t>
            </a:r>
            <a:r>
              <a:rPr lang="en-CH" sz="1500" err="1">
                <a:solidFill>
                  <a:prstClr val="black"/>
                </a:solidFill>
                <a:highlight>
                  <a:srgbClr val="40C245"/>
                </a:highlight>
                <a:latin typeface="Calibri" panose="020F0502020204030204"/>
                <a:cs typeface="Calibri"/>
                <a:sym typeface="Helvetica"/>
              </a:rPr>
              <a:t>Cercier</a:t>
            </a:r>
            <a:r>
              <a:rPr lang="en-CH" sz="1500">
                <a:solidFill>
                  <a:prstClr val="black"/>
                </a:solidFill>
                <a:highlight>
                  <a:srgbClr val="40C245"/>
                </a:highlight>
                <a:latin typeface="Calibri" panose="020F0502020204030204"/>
                <a:cs typeface="Calibri"/>
                <a:sym typeface="Helvetica"/>
              </a:rPr>
              <a:t> </a:t>
            </a:r>
            <a:r>
              <a:rPr lang="en-CH" sz="1500" b="0">
                <a:solidFill>
                  <a:prstClr val="black"/>
                </a:solidFill>
                <a:highlight>
                  <a:srgbClr val="40C245"/>
                </a:highlight>
                <a:latin typeface="Calibri" panose="020F0502020204030204"/>
                <a:cs typeface="Calibri"/>
                <a:sym typeface="Helvetica"/>
              </a:rPr>
              <a:t>(FR) </a:t>
            </a:r>
            <a:r>
              <a:rPr lang="en-US" sz="1500" b="0">
                <a:solidFill>
                  <a:prstClr val="black"/>
                </a:solidFill>
                <a:highlight>
                  <a:srgbClr val="40C245"/>
                </a:highlight>
                <a:latin typeface="Calibri" panose="020F0502020204030204"/>
                <a:cs typeface="Calibri"/>
                <a:sym typeface="Helvetica"/>
              </a:rPr>
              <a:t>– site technique </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PJ – </a:t>
            </a:r>
            <a:r>
              <a:rPr lang="en-CH" sz="1500" err="1">
                <a:solidFill>
                  <a:prstClr val="black"/>
                </a:solidFill>
                <a:highlight>
                  <a:srgbClr val="40C245"/>
                </a:highlight>
                <a:latin typeface="Calibri" panose="020F0502020204030204"/>
                <a:cs typeface="Calibri"/>
                <a:sym typeface="Helvetica"/>
              </a:rPr>
              <a:t>Vulbens</a:t>
            </a:r>
            <a:r>
              <a:rPr lang="en-CH" sz="1500">
                <a:solidFill>
                  <a:prstClr val="black"/>
                </a:solidFill>
                <a:highlight>
                  <a:srgbClr val="40C245"/>
                </a:highlight>
                <a:latin typeface="Calibri" panose="020F0502020204030204"/>
                <a:cs typeface="Calibri"/>
                <a:sym typeface="Helvetica"/>
              </a:rPr>
              <a:t>/Dingy </a:t>
            </a:r>
            <a:r>
              <a:rPr lang="en-CH" sz="1500" err="1">
                <a:solidFill>
                  <a:prstClr val="black"/>
                </a:solidFill>
                <a:highlight>
                  <a:srgbClr val="40C245"/>
                </a:highlight>
                <a:latin typeface="Calibri" panose="020F0502020204030204"/>
                <a:cs typeface="Calibri"/>
                <a:sym typeface="Helvetica"/>
              </a:rPr>
              <a:t>en</a:t>
            </a:r>
            <a:r>
              <a:rPr lang="en-CH" sz="1500">
                <a:solidFill>
                  <a:prstClr val="black"/>
                </a:solidFill>
                <a:highlight>
                  <a:srgbClr val="40C245"/>
                </a:highlight>
                <a:latin typeface="Calibri" panose="020F0502020204030204"/>
                <a:cs typeface="Calibri"/>
                <a:sym typeface="Helvetica"/>
              </a:rPr>
              <a:t> </a:t>
            </a:r>
            <a:r>
              <a:rPr lang="en-CH" sz="1500" err="1">
                <a:solidFill>
                  <a:prstClr val="black"/>
                </a:solidFill>
                <a:highlight>
                  <a:srgbClr val="40C245"/>
                </a:highlight>
                <a:latin typeface="Calibri" panose="020F0502020204030204"/>
                <a:cs typeface="Calibri"/>
                <a:sym typeface="Helvetica"/>
              </a:rPr>
              <a:t>Vuache</a:t>
            </a:r>
            <a:r>
              <a:rPr lang="en-CH" sz="1500">
                <a:solidFill>
                  <a:prstClr val="black"/>
                </a:solidFill>
                <a:highlight>
                  <a:srgbClr val="40C245"/>
                </a:highlight>
                <a:latin typeface="Calibri" panose="020F0502020204030204"/>
                <a:cs typeface="Calibri"/>
                <a:sym typeface="Helvetica"/>
              </a:rPr>
              <a:t> </a:t>
            </a:r>
            <a:r>
              <a:rPr lang="en-CH" sz="1500" b="0">
                <a:solidFill>
                  <a:prstClr val="black"/>
                </a:solidFill>
                <a:highlight>
                  <a:srgbClr val="40C245"/>
                </a:highlight>
                <a:latin typeface="Calibri" panose="020F0502020204030204"/>
                <a:cs typeface="Calibri"/>
                <a:sym typeface="Helvetica"/>
              </a:rPr>
              <a:t>(FR)</a:t>
            </a:r>
            <a:r>
              <a:rPr lang="fr-CH" sz="1500" b="0">
                <a:solidFill>
                  <a:prstClr val="black"/>
                </a:solidFill>
                <a:highlight>
                  <a:srgbClr val="40C245"/>
                </a:highlight>
                <a:latin typeface="Calibri" panose="020F0502020204030204"/>
                <a:cs typeface="Calibri"/>
                <a:sym typeface="Helvetica"/>
              </a:rPr>
              <a:t> </a:t>
            </a:r>
            <a:r>
              <a:rPr lang="en-US" sz="1500" b="0">
                <a:solidFill>
                  <a:prstClr val="black"/>
                </a:solidFill>
                <a:highlight>
                  <a:srgbClr val="40C245"/>
                </a:highlight>
                <a:latin typeface="Calibri" panose="020F0502020204030204"/>
                <a:cs typeface="Calibri"/>
                <a:sym typeface="Helvetica"/>
              </a:rPr>
              <a:t>site experimental </a:t>
            </a:r>
          </a:p>
          <a:p>
            <a:pPr defTabSz="557198">
              <a:lnSpc>
                <a:spcPct val="100000"/>
              </a:lnSpc>
              <a:spcBef>
                <a:spcPts val="731"/>
              </a:spcBef>
              <a:defRPr/>
            </a:pPr>
            <a:r>
              <a:rPr lang="en-CH" sz="1500">
                <a:solidFill>
                  <a:prstClr val="black"/>
                </a:solidFill>
                <a:highlight>
                  <a:srgbClr val="40C245"/>
                </a:highlight>
                <a:latin typeface="Calibri" panose="020F0502020204030204"/>
                <a:cs typeface="Calibri"/>
                <a:sym typeface="Helvetica"/>
              </a:rPr>
              <a:t>PL – </a:t>
            </a:r>
            <a:r>
              <a:rPr lang="en-CH" sz="1500" err="1">
                <a:solidFill>
                  <a:prstClr val="black"/>
                </a:solidFill>
                <a:highlight>
                  <a:srgbClr val="40C245"/>
                </a:highlight>
                <a:latin typeface="Calibri" panose="020F0502020204030204"/>
                <a:cs typeface="Calibri"/>
                <a:sym typeface="Helvetica"/>
              </a:rPr>
              <a:t>Challex</a:t>
            </a:r>
            <a:r>
              <a:rPr lang="en-CH" sz="1500">
                <a:solidFill>
                  <a:prstClr val="black"/>
                </a:solidFill>
                <a:highlight>
                  <a:srgbClr val="40C245"/>
                </a:highlight>
                <a:latin typeface="Calibri" panose="020F0502020204030204"/>
                <a:cs typeface="Calibri"/>
                <a:sym typeface="Helvetica"/>
              </a:rPr>
              <a:t> (FR) </a:t>
            </a:r>
            <a:r>
              <a:rPr lang="en-US" sz="1500" b="0">
                <a:solidFill>
                  <a:prstClr val="black"/>
                </a:solidFill>
                <a:highlight>
                  <a:srgbClr val="40C245"/>
                </a:highlight>
                <a:latin typeface="Calibri" panose="020F0502020204030204"/>
                <a:cs typeface="Calibri"/>
                <a:sym typeface="Helvetica"/>
              </a:rPr>
              <a:t>– site technique </a:t>
            </a:r>
            <a:endParaRPr lang="en-CH" sz="1500" b="0">
              <a:solidFill>
                <a:prstClr val="black"/>
              </a:solidFill>
              <a:highlight>
                <a:srgbClr val="40C245"/>
              </a:highlight>
              <a:latin typeface="Calibri" panose="020F0502020204030204"/>
              <a:cs typeface="Calibri"/>
              <a:sym typeface="Helvetica"/>
            </a:endParaRPr>
          </a:p>
          <a:p>
            <a:pPr defTabSz="557198">
              <a:lnSpc>
                <a:spcPct val="100000"/>
              </a:lnSpc>
              <a:spcBef>
                <a:spcPts val="731"/>
              </a:spcBef>
              <a:defRPr/>
            </a:pPr>
            <a:endParaRPr lang="en-CH" sz="1500">
              <a:solidFill>
                <a:prstClr val="black"/>
              </a:solidFill>
              <a:latin typeface="Calibri" panose="020F0502020204030204"/>
              <a:cs typeface="Calibri"/>
              <a:sym typeface="Helvetica"/>
            </a:endParaRPr>
          </a:p>
          <a:p>
            <a:pPr defTabSz="557198">
              <a:lnSpc>
                <a:spcPct val="100000"/>
              </a:lnSpc>
              <a:spcBef>
                <a:spcPts val="731"/>
              </a:spcBef>
              <a:defRPr/>
            </a:pPr>
            <a:endParaRPr lang="en-CH" sz="1500">
              <a:solidFill>
                <a:prstClr val="black"/>
              </a:solidFill>
              <a:latin typeface="Calibri" panose="020F0502020204030204"/>
              <a:cs typeface="Calibri"/>
              <a:sym typeface="Helvetica"/>
            </a:endParaRPr>
          </a:p>
        </p:txBody>
      </p:sp>
      <p:sp>
        <p:nvSpPr>
          <p:cNvPr id="4" name="TextBox 3">
            <a:extLst>
              <a:ext uri="{FF2B5EF4-FFF2-40B4-BE49-F238E27FC236}">
                <a16:creationId xmlns:a16="http://schemas.microsoft.com/office/drawing/2014/main" id="{C89428EA-DB9B-D07E-6FDC-19EEA90D2D7A}"/>
              </a:ext>
            </a:extLst>
          </p:cNvPr>
          <p:cNvSpPr txBox="1"/>
          <p:nvPr/>
        </p:nvSpPr>
        <p:spPr>
          <a:xfrm>
            <a:off x="5781800" y="2086625"/>
            <a:ext cx="2391104" cy="300082"/>
          </a:xfrm>
          <a:prstGeom prst="rect">
            <a:avLst/>
          </a:prstGeom>
          <a:noFill/>
        </p:spPr>
        <p:txBody>
          <a:bodyPr wrap="none" rtlCol="0">
            <a:spAutoFit/>
          </a:bodyPr>
          <a:lstStyle/>
          <a:p>
            <a:pPr defTabSz="685800">
              <a:defRPr/>
            </a:pPr>
            <a:r>
              <a:rPr lang="en-US" b="1">
                <a:solidFill>
                  <a:prstClr val="black"/>
                </a:solidFill>
                <a:latin typeface="Calibri" panose="020F0502020204030204"/>
              </a:rPr>
              <a:t>status as of 10 November 2023</a:t>
            </a:r>
            <a:endParaRPr lang="en-GB" b="1">
              <a:solidFill>
                <a:prstClr val="black"/>
              </a:solidFill>
              <a:latin typeface="Calibri" panose="020F0502020204030204"/>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58018" y="4620649"/>
            <a:ext cx="4200176" cy="553998"/>
          </a:xfrm>
          <a:prstGeom prst="rect">
            <a:avLst/>
          </a:prstGeom>
          <a:noFill/>
        </p:spPr>
        <p:txBody>
          <a:bodyPr wrap="square">
            <a:spAutoFit/>
          </a:bodyPr>
          <a:lstStyle/>
          <a:p>
            <a:pPr defTabSz="685800">
              <a:defRPr/>
            </a:pPr>
            <a:r>
              <a:rPr lang="fr-FR" sz="1500" b="1">
                <a:solidFill>
                  <a:srgbClr val="0C377B"/>
                </a:solidFill>
                <a:latin typeface="Calibri" panose="020F0502020204030204"/>
              </a:rPr>
              <a:t>The support of the host states </a:t>
            </a:r>
            <a:r>
              <a:rPr lang="fr-FR" sz="1500" b="1" err="1">
                <a:solidFill>
                  <a:srgbClr val="0C377B"/>
                </a:solidFill>
                <a:latin typeface="Calibri" panose="020F0502020204030204"/>
              </a:rPr>
              <a:t>is</a:t>
            </a:r>
            <a:r>
              <a:rPr lang="fr-FR" sz="1500" b="1">
                <a:solidFill>
                  <a:srgbClr val="0C377B"/>
                </a:solidFill>
                <a:latin typeface="Calibri" panose="020F0502020204030204"/>
              </a:rPr>
              <a:t> </a:t>
            </a:r>
            <a:r>
              <a:rPr lang="fr-FR" sz="1500" b="1" err="1">
                <a:solidFill>
                  <a:srgbClr val="0C377B"/>
                </a:solidFill>
                <a:latin typeface="Calibri" panose="020F0502020204030204"/>
              </a:rPr>
              <a:t>greatly</a:t>
            </a:r>
            <a:r>
              <a:rPr lang="fr-FR" sz="1500" b="1">
                <a:solidFill>
                  <a:srgbClr val="0C377B"/>
                </a:solidFill>
                <a:latin typeface="Calibri" panose="020F0502020204030204"/>
              </a:rPr>
              <a:t> </a:t>
            </a:r>
            <a:r>
              <a:rPr lang="fr-FR" sz="1500" b="1" err="1">
                <a:solidFill>
                  <a:srgbClr val="0C377B"/>
                </a:solidFill>
                <a:latin typeface="Calibri" panose="020F0502020204030204"/>
              </a:rPr>
              <a:t>appreciated</a:t>
            </a:r>
            <a:r>
              <a:rPr lang="fr-FR" sz="1500" b="1">
                <a:solidFill>
                  <a:srgbClr val="0C377B"/>
                </a:solidFill>
                <a:latin typeface="Calibri" panose="020F0502020204030204"/>
              </a:rPr>
              <a:t> and essential for the </a:t>
            </a:r>
            <a:r>
              <a:rPr lang="fr-FR" sz="1500" b="1" err="1">
                <a:solidFill>
                  <a:srgbClr val="0C377B"/>
                </a:solidFill>
                <a:latin typeface="Calibri" panose="020F0502020204030204"/>
              </a:rPr>
              <a:t>study</a:t>
            </a:r>
            <a:r>
              <a:rPr lang="fr-FR" sz="1500" b="1">
                <a:solidFill>
                  <a:srgbClr val="0C377B"/>
                </a:solidFill>
                <a:latin typeface="Calibri" panose="020F0502020204030204"/>
              </a:rPr>
              <a:t> </a:t>
            </a:r>
            <a:r>
              <a:rPr lang="fr-FR" sz="1500" b="1" err="1">
                <a:solidFill>
                  <a:srgbClr val="0C377B"/>
                </a:solidFill>
                <a:latin typeface="Calibri" panose="020F0502020204030204"/>
              </a:rPr>
              <a:t>progress</a:t>
            </a:r>
            <a:r>
              <a:rPr lang="fr-FR" sz="1500" b="1">
                <a:solidFill>
                  <a:srgbClr val="0C377B"/>
                </a:solidFill>
                <a:latin typeface="Calibri" panose="020F0502020204030204"/>
              </a:rPr>
              <a:t>!</a:t>
            </a:r>
            <a:endParaRPr lang="en-CH" sz="1500" b="1">
              <a:solidFill>
                <a:srgbClr val="0C377B"/>
              </a:solidFill>
              <a:latin typeface="Calibri" panose="020F0502020204030204"/>
            </a:endParaRPr>
          </a:p>
        </p:txBody>
      </p:sp>
    </p:spTree>
    <p:extLst>
      <p:ext uri="{BB962C8B-B14F-4D97-AF65-F5344CB8AC3E}">
        <p14:creationId xmlns:p14="http://schemas.microsoft.com/office/powerpoint/2010/main" val="174985619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9144000" cy="578024"/>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sz="2400"/>
              <a:t> Connections to </a:t>
            </a:r>
            <a:r>
              <a:rPr lang="en-US" sz="2400">
                <a:latin typeface="Calibri" panose="020F0502020204030204"/>
                <a:cs typeface="+mj-cs"/>
              </a:rPr>
              <a:t>transport infrastructure</a:t>
            </a:r>
            <a:endParaRPr lang="en-US" sz="240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7" y="43652"/>
            <a:ext cx="1451540" cy="490719"/>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1971" y="1440189"/>
            <a:ext cx="3350204" cy="3659660"/>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245950" y="566371"/>
            <a:ext cx="8541884" cy="923330"/>
          </a:xfrm>
          <a:prstGeom prst="rect">
            <a:avLst/>
          </a:prstGeom>
          <a:noFill/>
        </p:spPr>
        <p:txBody>
          <a:bodyPr wrap="square">
            <a:spAutoFit/>
          </a:bodyPr>
          <a:lstStyle/>
          <a:p>
            <a:pPr marL="257175" indent="-257175">
              <a:buFont typeface="Arial" panose="020B0604020202020204" pitchFamily="34" charset="0"/>
              <a:buChar char="•"/>
            </a:pPr>
            <a:r>
              <a:rPr lang="en-GB" sz="1800">
                <a:solidFill>
                  <a:srgbClr val="0C377B"/>
                </a:solidFill>
              </a:rPr>
              <a:t>Road accesses identified and documented for all 8 surface sites</a:t>
            </a:r>
          </a:p>
          <a:p>
            <a:pPr marL="257175" indent="-257175">
              <a:buFont typeface="Arial" panose="020B0604020202020204" pitchFamily="34" charset="0"/>
              <a:buChar char="•"/>
            </a:pPr>
            <a:r>
              <a:rPr lang="en-GB" sz="1800">
                <a:solidFill>
                  <a:srgbClr val="0C377B"/>
                </a:solidFill>
              </a:rPr>
              <a:t>Four possible highway connections defined (materials transport)</a:t>
            </a:r>
          </a:p>
          <a:p>
            <a:pPr marL="257175" indent="-257175">
              <a:buFont typeface="Arial" panose="020B0604020202020204" pitchFamily="34" charset="0"/>
              <a:buChar char="•"/>
            </a:pPr>
            <a:r>
              <a:rPr lang="en-GB" sz="1800">
                <a:solidFill>
                  <a:srgbClr val="0C377B"/>
                </a:solidFill>
              </a:rPr>
              <a:t>Total amount of new roads required &lt; 4 km (at departmental road level)</a:t>
            </a:r>
          </a:p>
        </p:txBody>
      </p:sp>
      <p:pic>
        <p:nvPicPr>
          <p:cNvPr id="8" name="Image 148" descr="Valleiry_Nord">
            <a:extLst>
              <a:ext uri="{FF2B5EF4-FFF2-40B4-BE49-F238E27FC236}">
                <a16:creationId xmlns:a16="http://schemas.microsoft.com/office/drawing/2014/main" id="{775C3878-D0FC-ACF8-7749-869EEBB661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94855" y="3548061"/>
            <a:ext cx="2338637" cy="1551788"/>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1BD639ED-301A-5A3B-CDAB-32FF9B6103FB}"/>
              </a:ext>
            </a:extLst>
          </p:cNvPr>
          <p:cNvSpPr txBox="1"/>
          <p:nvPr/>
        </p:nvSpPr>
        <p:spPr>
          <a:xfrm>
            <a:off x="4513069" y="4789137"/>
            <a:ext cx="2001951" cy="323165"/>
          </a:xfrm>
          <a:prstGeom prst="rect">
            <a:avLst/>
          </a:prstGeom>
          <a:noFill/>
        </p:spPr>
        <p:txBody>
          <a:bodyPr wrap="square">
            <a:spAutoFit/>
          </a:bodyPr>
          <a:lstStyle/>
          <a:p>
            <a:pPr marL="257175" indent="-257175">
              <a:buFont typeface="Arial" panose="020B0604020202020204" pitchFamily="34" charset="0"/>
              <a:buChar char="•"/>
            </a:pPr>
            <a:r>
              <a:rPr lang="en-GB" sz="1500"/>
              <a:t>E.g. </a:t>
            </a:r>
            <a:r>
              <a:rPr lang="en-GB" sz="1500" err="1"/>
              <a:t>Valleiry</a:t>
            </a:r>
            <a:r>
              <a:rPr lang="en-GB" sz="1500"/>
              <a:t> Nord</a:t>
            </a:r>
          </a:p>
        </p:txBody>
      </p:sp>
      <p:pic>
        <p:nvPicPr>
          <p:cNvPr id="10" name="Image 844">
            <a:extLst>
              <a:ext uri="{FF2B5EF4-FFF2-40B4-BE49-F238E27FC236}">
                <a16:creationId xmlns:a16="http://schemas.microsoft.com/office/drawing/2014/main" id="{E0A73641-51A5-01D9-7868-5E3BB5C5E4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94855" y="1436819"/>
            <a:ext cx="4891336" cy="2041632"/>
          </a:xfrm>
          <a:prstGeom prst="rect">
            <a:avLst/>
          </a:prstGeom>
        </p:spPr>
      </p:pic>
      <p:sp>
        <p:nvSpPr>
          <p:cNvPr id="11" name="TextBox 10">
            <a:extLst>
              <a:ext uri="{FF2B5EF4-FFF2-40B4-BE49-F238E27FC236}">
                <a16:creationId xmlns:a16="http://schemas.microsoft.com/office/drawing/2014/main" id="{E0EA39E2-8C85-E8E5-689A-F22799331176}"/>
              </a:ext>
            </a:extLst>
          </p:cNvPr>
          <p:cNvSpPr txBox="1"/>
          <p:nvPr/>
        </p:nvSpPr>
        <p:spPr>
          <a:xfrm>
            <a:off x="6483927" y="3760940"/>
            <a:ext cx="2662151" cy="1477328"/>
          </a:xfrm>
          <a:prstGeom prst="rect">
            <a:avLst/>
          </a:prstGeom>
          <a:noFill/>
        </p:spPr>
        <p:txBody>
          <a:bodyPr wrap="square" rtlCol="0">
            <a:spAutoFit/>
          </a:bodyPr>
          <a:lstStyle/>
          <a:p>
            <a:pPr algn="l"/>
            <a:r>
              <a:rPr lang="en-US" sz="1500">
                <a:solidFill>
                  <a:srgbClr val="0C377B"/>
                </a:solidFill>
              </a:rPr>
              <a:t>Detailed r</a:t>
            </a:r>
            <a:r>
              <a:rPr lang="en-CH" sz="1500" err="1">
                <a:solidFill>
                  <a:srgbClr val="0C377B"/>
                </a:solidFill>
              </a:rPr>
              <a:t>oad</a:t>
            </a:r>
            <a:r>
              <a:rPr lang="en-CH" sz="1500">
                <a:solidFill>
                  <a:srgbClr val="0C377B"/>
                </a:solidFill>
              </a:rPr>
              <a:t> access scenarios </a:t>
            </a:r>
            <a:r>
              <a:rPr lang="en-US" sz="1500">
                <a:solidFill>
                  <a:srgbClr val="0C377B"/>
                </a:solidFill>
              </a:rPr>
              <a:t>&amp; </a:t>
            </a:r>
            <a:r>
              <a:rPr lang="en-CH" sz="1500">
                <a:solidFill>
                  <a:srgbClr val="0C377B"/>
                </a:solidFill>
              </a:rPr>
              <a:t>highway </a:t>
            </a:r>
            <a:r>
              <a:rPr lang="en-GB" sz="1500">
                <a:solidFill>
                  <a:srgbClr val="0C377B"/>
                </a:solidFill>
              </a:rPr>
              <a:t>a</a:t>
            </a:r>
            <a:r>
              <a:rPr lang="en-CH" sz="1500" err="1">
                <a:solidFill>
                  <a:srgbClr val="0C377B"/>
                </a:solidFill>
              </a:rPr>
              <a:t>ccess</a:t>
            </a:r>
            <a:r>
              <a:rPr lang="en-CH" sz="1500">
                <a:solidFill>
                  <a:srgbClr val="0C377B"/>
                </a:solidFill>
              </a:rPr>
              <a:t> creation</a:t>
            </a:r>
            <a:r>
              <a:rPr lang="en-US" sz="1500">
                <a:solidFill>
                  <a:srgbClr val="0C377B"/>
                </a:solidFill>
              </a:rPr>
              <a:t> </a:t>
            </a:r>
            <a:r>
              <a:rPr lang="en-CH" sz="1500">
                <a:solidFill>
                  <a:srgbClr val="0C377B"/>
                </a:solidFill>
              </a:rPr>
              <a:t>study </a:t>
            </a:r>
            <a:r>
              <a:rPr lang="en-CH" sz="1500" b="1">
                <a:solidFill>
                  <a:srgbClr val="0C377B"/>
                </a:solidFill>
              </a:rPr>
              <a:t>carried out by</a:t>
            </a:r>
            <a:r>
              <a:rPr lang="en-US" sz="1500" b="1">
                <a:solidFill>
                  <a:srgbClr val="0C377B"/>
                </a:solidFill>
              </a:rPr>
              <a:t> </a:t>
            </a:r>
            <a:r>
              <a:rPr lang="en-CH" sz="1500" b="1" err="1">
                <a:solidFill>
                  <a:srgbClr val="0C377B"/>
                </a:solidFill>
              </a:rPr>
              <a:t>Cerema</a:t>
            </a:r>
            <a:r>
              <a:rPr lang="en-US" sz="1500" b="1">
                <a:solidFill>
                  <a:srgbClr val="0C377B"/>
                </a:solidFill>
              </a:rPr>
              <a:t>,</a:t>
            </a:r>
            <a:r>
              <a:rPr lang="en-CH" sz="1500" b="1">
                <a:solidFill>
                  <a:srgbClr val="0C377B"/>
                </a:solidFill>
              </a:rPr>
              <a:t> </a:t>
            </a:r>
            <a:r>
              <a:rPr lang="en-US" sz="1500" b="1">
                <a:solidFill>
                  <a:srgbClr val="0C377B"/>
                </a:solidFill>
              </a:rPr>
              <a:t> </a:t>
            </a:r>
            <a:r>
              <a:rPr lang="en-CH" sz="1500" b="1">
                <a:solidFill>
                  <a:srgbClr val="0C377B"/>
                </a:solidFill>
              </a:rPr>
              <a:t>including regulatory requirements in France</a:t>
            </a:r>
          </a:p>
        </p:txBody>
      </p:sp>
    </p:spTree>
    <p:extLst>
      <p:ext uri="{BB962C8B-B14F-4D97-AF65-F5344CB8AC3E}">
        <p14:creationId xmlns:p14="http://schemas.microsoft.com/office/powerpoint/2010/main" val="17344912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224</TotalTime>
  <Words>4139</Words>
  <Application>Microsoft Office PowerPoint</Application>
  <PresentationFormat>On-screen Show (16:9)</PresentationFormat>
  <Paragraphs>379</Paragraphs>
  <Slides>54</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54</vt:i4>
      </vt:variant>
    </vt:vector>
  </HeadingPairs>
  <TitlesOfParts>
    <vt:vector size="63" baseType="lpstr">
      <vt:lpstr>Arial</vt:lpstr>
      <vt:lpstr>Calibri</vt:lpstr>
      <vt:lpstr>Cambria Math</vt:lpstr>
      <vt:lpstr>Franklin Gothic Book</vt:lpstr>
      <vt:lpstr>Roboto</vt:lpstr>
      <vt:lpstr>sourcesans-regular</vt:lpstr>
      <vt:lpstr>Times New Roman</vt:lpstr>
      <vt:lpstr>Wingdings</vt:lpstr>
      <vt:lpstr>Content Slides - Deep Blue</vt:lpstr>
      <vt:lpstr>PowerPoint Presentation</vt:lpstr>
      <vt:lpstr>Contents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Histoire de la construction souterraine</vt:lpstr>
      <vt:lpstr>PowerPoint Presentation</vt:lpstr>
      <vt:lpstr>LEP</vt:lpstr>
      <vt:lpstr>LEP</vt:lpstr>
      <vt:lpstr>LHC</vt:lpstr>
      <vt:lpstr>PowerPoint Presentation</vt:lpstr>
      <vt:lpstr>PowerPoint Presentation</vt:lpstr>
      <vt:lpstr>PowerPoint Presentation</vt:lpstr>
      <vt:lpstr>PowerPoint Presentation</vt:lpstr>
      <vt:lpstr>PowerPoint Presentation</vt:lpstr>
      <vt:lpstr>PowerPoint Presentation</vt:lpstr>
      <vt:lpstr>FCC – Civil Engineering</vt:lpstr>
      <vt:lpstr>Simplified Long Profile</vt:lpstr>
      <vt:lpstr>PowerPoint Presentation</vt:lpstr>
      <vt:lpstr>PowerPoint Presentation</vt:lpstr>
      <vt:lpstr>PowerPoint Presentation</vt:lpstr>
      <vt:lpstr>Klystron Gallery - Point H</vt:lpstr>
      <vt:lpstr>FCC – Initial Site Investigations</vt:lpstr>
      <vt:lpstr>PowerPoint Presentation</vt:lpstr>
      <vt:lpstr>Planning</vt:lpstr>
      <vt:lpstr>PowerPoint Presentation</vt:lpstr>
      <vt:lpstr>PowerPoint Presentation</vt:lpstr>
      <vt:lpstr>Contracts</vt:lpstr>
      <vt:lpstr>Main Risks</vt:lpstr>
      <vt:lpstr>PowerPoint Presentation</vt:lpstr>
      <vt:lpstr>Next Steps to Finalize the Feasibility Study</vt:lpstr>
      <vt:lpstr>PowerPoint Presentation</vt:lpstr>
      <vt:lpstr>END</vt:lpstr>
      <vt:lpstr>Reasons for this early discussion with Porr</vt:lpstr>
      <vt:lpstr>Purpose of this early discussion with Porr</vt:lpstr>
      <vt:lpstr>Purpose of this early discussion with Porr</vt:lpstr>
      <vt:lpstr>Purpose of this early discussion with Porr</vt:lpstr>
      <vt:lpstr>Technical Questions</vt:lpstr>
      <vt:lpstr>Selection of non-technical Questions for Porr </vt:lpstr>
      <vt:lpstr>Selection of non-technical Questions for Porr </vt:lpstr>
    </vt:vector>
  </TitlesOfParts>
  <Manager>timothy.watson@cern.ch</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timothy.watson@cern.ch</dc:creator>
  <cp:lastModifiedBy>Timothy Paul Watson</cp:lastModifiedBy>
  <cp:revision>3</cp:revision>
  <cp:lastPrinted>2023-12-11T12:31:29Z</cp:lastPrinted>
  <dcterms:created xsi:type="dcterms:W3CDTF">2020-10-27T09:23:42Z</dcterms:created>
  <dcterms:modified xsi:type="dcterms:W3CDTF">2024-04-16T08:29:00Z</dcterms:modified>
</cp:coreProperties>
</file>