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png" ContentType="image/png"/>
  <Default Extension="bin" ContentType="application/vnd.openxmlformats-officedocument.oleObjec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353" r:id="rId2"/>
    <p:sldId id="354" r:id="rId3"/>
    <p:sldId id="386" r:id="rId4"/>
    <p:sldId id="261" r:id="rId5"/>
    <p:sldId id="355" r:id="rId6"/>
    <p:sldId id="356" r:id="rId7"/>
    <p:sldId id="387" r:id="rId8"/>
    <p:sldId id="390" r:id="rId9"/>
    <p:sldId id="391" r:id="rId10"/>
    <p:sldId id="396" r:id="rId11"/>
    <p:sldId id="394" r:id="rId12"/>
    <p:sldId id="395" r:id="rId13"/>
    <p:sldId id="357" r:id="rId14"/>
    <p:sldId id="358" r:id="rId15"/>
    <p:sldId id="359" r:id="rId16"/>
    <p:sldId id="360" r:id="rId17"/>
    <p:sldId id="397" r:id="rId18"/>
    <p:sldId id="403" r:id="rId19"/>
    <p:sldId id="374" r:id="rId20"/>
    <p:sldId id="379" r:id="rId21"/>
    <p:sldId id="376" r:id="rId22"/>
    <p:sldId id="383" r:id="rId23"/>
    <p:sldId id="377" r:id="rId24"/>
    <p:sldId id="378" r:id="rId25"/>
    <p:sldId id="369" r:id="rId26"/>
    <p:sldId id="362" r:id="rId27"/>
    <p:sldId id="363" r:id="rId28"/>
    <p:sldId id="404" r:id="rId29"/>
    <p:sldId id="393" r:id="rId30"/>
    <p:sldId id="392" r:id="rId31"/>
    <p:sldId id="385" r:id="rId32"/>
    <p:sldId id="371" r:id="rId33"/>
    <p:sldId id="372" r:id="rId34"/>
    <p:sldId id="402" r:id="rId35"/>
    <p:sldId id="364" r:id="rId36"/>
    <p:sldId id="365" r:id="rId37"/>
    <p:sldId id="380" r:id="rId38"/>
    <p:sldId id="381" r:id="rId39"/>
    <p:sldId id="382" r:id="rId40"/>
    <p:sldId id="400" r:id="rId41"/>
    <p:sldId id="401" r:id="rId42"/>
    <p:sldId id="398" r:id="rId43"/>
    <p:sldId id="366" r:id="rId44"/>
    <p:sldId id="405" r:id="rId45"/>
    <p:sldId id="406" r:id="rId46"/>
    <p:sldId id="407" r:id="rId47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97">
          <p15:clr>
            <a:srgbClr val="A4A3A4"/>
          </p15:clr>
        </p15:guide>
        <p15:guide id="2" pos="37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1A0"/>
    <a:srgbClr val="0144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99" autoAdjust="0"/>
    <p:restoredTop sz="96405" autoAdjust="0"/>
  </p:normalViewPr>
  <p:slideViewPr>
    <p:cSldViewPr>
      <p:cViewPr>
        <p:scale>
          <a:sx n="100" d="100"/>
          <a:sy n="100" d="100"/>
        </p:scale>
        <p:origin x="2488" y="736"/>
      </p:cViewPr>
      <p:guideLst>
        <p:guide orient="horz" pos="1797"/>
        <p:guide pos="37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notesMaster" Target="notesMasters/notesMaster1.xml"/><Relationship Id="rId4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2F079B-C52F-CC45-94E3-A1DA79EEF52B}" type="datetimeFigureOut">
              <a:rPr lang="en-US" smtClean="0"/>
              <a:t>10/16/20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B4EDC-D21B-6344-9DD0-C8AC444D7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2581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AT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Textmasterformate durch Klicken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3BECB10-5FCF-DD44-9C05-D1AFB25AAB77}" type="slidenum">
              <a:rPr lang="de-AT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71728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154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451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ECB10-5FCF-DD44-9C05-D1AFB25AAB77}" type="slidenum">
              <a:rPr lang="de-AT" smtClean="0"/>
              <a:pPr/>
              <a:t>24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33774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6724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463DB0-E57E-2A47-8428-6117AF72A66A}" type="slidenum">
              <a:rPr lang="en-GB"/>
              <a:pPr/>
              <a:t>29</a:t>
            </a:fld>
            <a:endParaRPr lang="en-GB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920687" y="8000634"/>
            <a:ext cx="2998173" cy="421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90732BC5-6EFE-B646-91E3-E64A8C0FECBE}" type="slidenum">
              <a:rPr lang="en-GB" sz="1200"/>
              <a:pPr algn="r"/>
              <a:t>29</a:t>
            </a:fld>
            <a:endParaRPr lang="en-GB" sz="120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50321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8481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A26ECF44-5686-3442-9931-E3E61224BFE6}" type="slidenum">
              <a:rPr lang="de-AT" sz="1200" b="0">
                <a:latin typeface="Arial" charset="0"/>
              </a:rPr>
              <a:pPr eaLnBrk="1" hangingPunct="1"/>
              <a:t>41</a:t>
            </a:fld>
            <a:endParaRPr lang="de-AT" sz="1200" b="0">
              <a:latin typeface="Arial" charset="0"/>
            </a:endParaRPr>
          </a:p>
        </p:txBody>
      </p:sp>
      <p:sp>
        <p:nvSpPr>
          <p:cNvPr id="61443" name="Text Box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ln/>
        </p:spPr>
      </p:sp>
      <p:sp>
        <p:nvSpPr>
          <p:cNvPr id="61444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1" y="4343400"/>
            <a:ext cx="5483195" cy="4029808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051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64704"/>
            <a:ext cx="9144000" cy="609329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5517232"/>
            <a:ext cx="9144000" cy="1340768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99" name="Picture 27" descr="LOGO_top-banner_de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83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 userDrawn="1"/>
        </p:nvSpPr>
        <p:spPr>
          <a:xfrm>
            <a:off x="35496" y="6444044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DI Dr. Marko Dragicevic</a:t>
            </a:r>
            <a:endParaRPr lang="en-US" dirty="0">
              <a:solidFill>
                <a:srgbClr val="FFFFFF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0" y="764704"/>
            <a:ext cx="9144000" cy="1512168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 userDrawn="1"/>
        </p:nvSpPr>
        <p:spPr>
          <a:xfrm>
            <a:off x="5292080" y="6167045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Institut</a:t>
            </a:r>
            <a:r>
              <a:rPr lang="en-US" dirty="0" smtClean="0"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</a:t>
            </a:r>
            <a:r>
              <a:rPr lang="en-US" dirty="0" err="1" smtClean="0"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für</a:t>
            </a:r>
            <a:r>
              <a:rPr lang="en-US" dirty="0" smtClean="0"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</a:t>
            </a:r>
            <a:r>
              <a:rPr lang="en-US" dirty="0" err="1" smtClean="0"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Hochenergiephysik</a:t>
            </a:r>
            <a:endParaRPr lang="en-US" dirty="0" smtClean="0">
              <a:solidFill>
                <a:srgbClr val="FFFFFF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  <a:p>
            <a:pPr algn="r"/>
            <a:r>
              <a:rPr lang="en-US" baseline="0" dirty="0" smtClean="0"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der </a:t>
            </a:r>
            <a:r>
              <a:rPr lang="en-US" baseline="0" dirty="0" err="1" smtClean="0"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Akademie</a:t>
            </a:r>
            <a:r>
              <a:rPr lang="en-US" baseline="0" dirty="0" smtClean="0"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der </a:t>
            </a:r>
            <a:r>
              <a:rPr lang="en-US" baseline="0" dirty="0" err="1" smtClean="0"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Wissenschaften</a:t>
            </a:r>
            <a:endParaRPr lang="en-US" dirty="0">
              <a:solidFill>
                <a:srgbClr val="FFFFFF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83568" y="836712"/>
            <a:ext cx="7773988" cy="1223962"/>
          </a:xfrm>
          <a:effectLst>
            <a:glow rad="139700">
              <a:schemeClr val="accent1">
                <a:satMod val="175000"/>
                <a:alpha val="33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76200"/>
          </a:effectLst>
        </p:spPr>
        <p:txBody>
          <a:bodyPr/>
          <a:lstStyle>
            <a:lvl1pPr>
              <a:defRPr sz="4800" b="0" cap="none" spc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noProof="0" dirty="0" err="1" smtClean="0"/>
              <a:t>Teilchenbeschleuniger</a:t>
            </a:r>
            <a:r>
              <a:rPr lang="en-US" noProof="0" dirty="0" smtClean="0"/>
              <a:t> </a:t>
            </a:r>
            <a:r>
              <a:rPr lang="en-US" noProof="0" dirty="0" err="1" smtClean="0"/>
              <a:t>für</a:t>
            </a:r>
            <a:r>
              <a:rPr lang="en-US" noProof="0" dirty="0" smtClean="0"/>
              <a:t> </a:t>
            </a:r>
            <a:r>
              <a:rPr lang="en-US" noProof="0" dirty="0" err="1" smtClean="0"/>
              <a:t>Forschung</a:t>
            </a:r>
            <a:r>
              <a:rPr lang="en-US" noProof="0" dirty="0" smtClean="0"/>
              <a:t> und </a:t>
            </a:r>
            <a:r>
              <a:rPr lang="en-US" noProof="0" dirty="0" err="1" smtClean="0"/>
              <a:t>Medizin</a:t>
            </a:r>
            <a:endParaRPr lang="en-US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A8F9B69-46DC-3844-9E08-8C7D2ABA81C2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März 2017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53656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836613"/>
            <a:ext cx="2058988" cy="55451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6613"/>
            <a:ext cx="6029325" cy="55451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CDA1B9B-9961-6043-B36E-0EFB68DDDA46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März 2017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5759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222885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25687-50D0-44C7-A80F-B9741736B4D0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 smtClean="0"/>
              <a:t>Helmut Eberl (HEPHY)</a:t>
            </a:r>
            <a:endParaRPr lang="de-AT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März 2017</a:t>
            </a:r>
            <a:endParaRPr lang="de-AT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48200" y="4071942"/>
            <a:ext cx="4038600" cy="23098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69001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E33B813-55AC-0544-9D38-D62B6C200A52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März 2017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49707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324A46D-4A3F-5D43-A91D-FAAF125B223C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März 2017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10280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D61D14C-3E6A-9849-9F36-F350ECB82117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März 2017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18558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F9A9329-26E7-6C42-B0B6-62EC8FA724B2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März 2017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8089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D3B4AB-8635-4F4A-9161-B54194930F15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März 2017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47772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2AD998-37B8-6341-9BF7-0B0C443B5355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März 2017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81140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3FB13E7-CE77-9C40-B974-910CF4F509A7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März 2017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81562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A0C85AC-9B1A-DF49-BC50-D26D67226933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März 2017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6418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2" name="Picture 28" descr="LOGO_top-banner_de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83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836613"/>
            <a:ext cx="8229600" cy="57626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7529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Textmasterformate durch Klicken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0" y="6597650"/>
            <a:ext cx="9144000" cy="0"/>
          </a:xfrm>
          <a:prstGeom prst="line">
            <a:avLst/>
          </a:prstGeom>
          <a:noFill/>
          <a:ln w="25400">
            <a:solidFill>
              <a:srgbClr val="0061A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89900" y="6597650"/>
            <a:ext cx="1054100" cy="260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61A0"/>
                </a:solidFill>
              </a:defRPr>
            </a:lvl1pPr>
          </a:lstStyle>
          <a:p>
            <a:fld id="{B9FC429A-D5F3-5443-BC22-89C883973B68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050" y="6597650"/>
            <a:ext cx="4824413" cy="260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tr-TR" smtClean="0"/>
              <a:t>Helmut Eberl (HEPHY)</a:t>
            </a:r>
            <a:endParaRPr lang="de-AT" dirty="0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1835150" cy="260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en-US" smtClean="0"/>
              <a:t>März 2017</a:t>
            </a:r>
            <a:endParaRPr lang="de-A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000">
          <a:solidFill>
            <a:srgbClr val="0061A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600">
          <a:solidFill>
            <a:srgbClr val="0061A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rgbClr val="0061A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1A0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g"/><Relationship Id="rId3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jp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34.png"/><Relationship Id="rId20" Type="http://schemas.openxmlformats.org/officeDocument/2006/relationships/image" Target="../media/image45.png"/><Relationship Id="rId21" Type="http://schemas.openxmlformats.org/officeDocument/2006/relationships/image" Target="../media/image46.png"/><Relationship Id="rId22" Type="http://schemas.openxmlformats.org/officeDocument/2006/relationships/image" Target="../media/image47.png"/><Relationship Id="rId23" Type="http://schemas.openxmlformats.org/officeDocument/2006/relationships/image" Target="../media/image48.png"/><Relationship Id="rId24" Type="http://schemas.openxmlformats.org/officeDocument/2006/relationships/image" Target="../media/image49.png"/><Relationship Id="rId25" Type="http://schemas.openxmlformats.org/officeDocument/2006/relationships/image" Target="../media/image50.png"/><Relationship Id="rId26" Type="http://schemas.openxmlformats.org/officeDocument/2006/relationships/image" Target="../media/image51.png"/><Relationship Id="rId27" Type="http://schemas.openxmlformats.org/officeDocument/2006/relationships/image" Target="../media/image52.png"/><Relationship Id="rId28" Type="http://schemas.openxmlformats.org/officeDocument/2006/relationships/image" Target="../media/image53.png"/><Relationship Id="rId29" Type="http://schemas.openxmlformats.org/officeDocument/2006/relationships/image" Target="../media/image54.png"/><Relationship Id="rId30" Type="http://schemas.openxmlformats.org/officeDocument/2006/relationships/image" Target="../media/image55.png"/><Relationship Id="rId31" Type="http://schemas.openxmlformats.org/officeDocument/2006/relationships/image" Target="../media/image56.png"/><Relationship Id="rId32" Type="http://schemas.openxmlformats.org/officeDocument/2006/relationships/image" Target="../media/image57.png"/><Relationship Id="rId10" Type="http://schemas.openxmlformats.org/officeDocument/2006/relationships/image" Target="../media/image35.png"/><Relationship Id="rId11" Type="http://schemas.openxmlformats.org/officeDocument/2006/relationships/image" Target="../media/image36.png"/><Relationship Id="rId12" Type="http://schemas.openxmlformats.org/officeDocument/2006/relationships/image" Target="../media/image37.png"/><Relationship Id="rId13" Type="http://schemas.openxmlformats.org/officeDocument/2006/relationships/image" Target="../media/image38.png"/><Relationship Id="rId14" Type="http://schemas.openxmlformats.org/officeDocument/2006/relationships/image" Target="../media/image39.png"/><Relationship Id="rId15" Type="http://schemas.openxmlformats.org/officeDocument/2006/relationships/image" Target="../media/image40.png"/><Relationship Id="rId16" Type="http://schemas.openxmlformats.org/officeDocument/2006/relationships/image" Target="../media/image41.png"/><Relationship Id="rId17" Type="http://schemas.openxmlformats.org/officeDocument/2006/relationships/image" Target="../media/image42.png"/><Relationship Id="rId18" Type="http://schemas.openxmlformats.org/officeDocument/2006/relationships/image" Target="../media/image43.png"/><Relationship Id="rId19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9.png"/><Relationship Id="rId3" Type="http://schemas.openxmlformats.org/officeDocument/2006/relationships/image" Target="../media/image6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4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1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4" Type="http://schemas.openxmlformats.org/officeDocument/2006/relationships/image" Target="../media/image66.png"/><Relationship Id="rId5" Type="http://schemas.openxmlformats.org/officeDocument/2006/relationships/image" Target="../media/image67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8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9.png"/><Relationship Id="rId3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4" Type="http://schemas.openxmlformats.org/officeDocument/2006/relationships/image" Target="../media/image72.jpeg"/><Relationship Id="rId5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jpeg"/><Relationship Id="rId6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7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5" Type="http://schemas.openxmlformats.org/officeDocument/2006/relationships/image" Target="../media/image8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4" Type="http://schemas.openxmlformats.org/officeDocument/2006/relationships/image" Target="../media/image86.jpg"/><Relationship Id="rId5" Type="http://schemas.openxmlformats.org/officeDocument/2006/relationships/image" Target="../media/image87.png"/><Relationship Id="rId6" Type="http://schemas.openxmlformats.org/officeDocument/2006/relationships/image" Target="../media/image88.jpg"/><Relationship Id="rId7" Type="http://schemas.openxmlformats.org/officeDocument/2006/relationships/image" Target="../media/image89.png"/><Relationship Id="rId8" Type="http://schemas.openxmlformats.org/officeDocument/2006/relationships/image" Target="../media/image8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4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4" Type="http://schemas.openxmlformats.org/officeDocument/2006/relationships/image" Target="../media/image93.jpeg"/><Relationship Id="rId5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4" Type="http://schemas.openxmlformats.org/officeDocument/2006/relationships/image" Target="../media/image97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5.gi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7.gi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4" Type="http://schemas.openxmlformats.org/officeDocument/2006/relationships/image" Target="../media/image100.jpeg"/><Relationship Id="rId5" Type="http://schemas.openxmlformats.org/officeDocument/2006/relationships/image" Target="../media/image101.png"/><Relationship Id="rId6" Type="http://schemas.openxmlformats.org/officeDocument/2006/relationships/image" Target="../media/image102.jpeg"/><Relationship Id="rId7" Type="http://schemas.openxmlformats.org/officeDocument/2006/relationships/image" Target="../media/image10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4" Type="http://schemas.openxmlformats.org/officeDocument/2006/relationships/image" Target="../media/image106.emf"/><Relationship Id="rId5" Type="http://schemas.openxmlformats.org/officeDocument/2006/relationships/image" Target="../media/image107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4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4" Type="http://schemas.openxmlformats.org/officeDocument/2006/relationships/image" Target="../media/image110.png"/><Relationship Id="rId5" Type="http://schemas.openxmlformats.org/officeDocument/2006/relationships/image" Target="../media/image11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8.JP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2.jp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3.jpeg"/><Relationship Id="rId3" Type="http://schemas.openxmlformats.org/officeDocument/2006/relationships/image" Target="../media/image11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1.png"/><Relationship Id="rId1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800100"/>
            <a:ext cx="9050338" cy="580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614436" y="836712"/>
            <a:ext cx="7773988" cy="12239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4400" dirty="0" err="1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FF6600">
                      <a:alpha val="43000"/>
                    </a:srgbClr>
                  </a:outerShdw>
                </a:effectLst>
              </a:rPr>
              <a:t>Teilchenphysik</a:t>
            </a:r>
            <a:endParaRPr lang="en-US" sz="4400" dirty="0">
              <a:solidFill>
                <a:srgbClr val="FFFF00"/>
              </a:solidFill>
              <a:effectLst>
                <a:outerShdw blurRad="50800" dist="38100" dir="2700000" algn="tl" rotWithShape="0">
                  <a:srgbClr val="FF66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1078174" y="1484784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Was,</a:t>
            </a:r>
            <a:r>
              <a:rPr lang="en-US" sz="2800" baseline="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</a:t>
            </a:r>
            <a:r>
              <a:rPr lang="en-US" sz="2800" baseline="0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Wie</a:t>
            </a:r>
            <a:r>
              <a:rPr lang="en-US" sz="2800" baseline="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und </a:t>
            </a:r>
            <a:r>
              <a:rPr lang="en-US" sz="2800" baseline="0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Wozu</a:t>
            </a:r>
            <a:endParaRPr lang="en-US" sz="2800" b="1" dirty="0"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55459" y="5517232"/>
            <a:ext cx="42302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Helmut Eberl </a:t>
            </a:r>
          </a:p>
          <a:p>
            <a:pPr algn="ctr"/>
            <a:r>
              <a:rPr lang="en-US" dirty="0" err="1" smtClean="0">
                <a:solidFill>
                  <a:srgbClr val="FFFF00"/>
                </a:solidFill>
              </a:rPr>
              <a:t>Institut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für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Hochenergiephysik</a:t>
            </a:r>
            <a:r>
              <a:rPr lang="en-US" dirty="0" smtClean="0">
                <a:solidFill>
                  <a:srgbClr val="FFFF00"/>
                </a:solidFill>
              </a:rPr>
              <a:t> der ÖAW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05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1980128"/>
            <a:ext cx="855414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1446F"/>
                </a:solidFill>
              </a:rPr>
              <a:t>Das </a:t>
            </a:r>
            <a:r>
              <a:rPr lang="en-US" sz="3200" b="1" dirty="0" err="1" smtClean="0">
                <a:solidFill>
                  <a:srgbClr val="01446F"/>
                </a:solidFill>
              </a:rPr>
              <a:t>Standardmodell</a:t>
            </a:r>
            <a:r>
              <a:rPr lang="en-US" sz="3200" b="1" dirty="0" smtClean="0">
                <a:solidFill>
                  <a:srgbClr val="01446F"/>
                </a:solidFill>
              </a:rPr>
              <a:t> der </a:t>
            </a:r>
            <a:r>
              <a:rPr lang="en-US" sz="3200" b="1" dirty="0" err="1" smtClean="0">
                <a:solidFill>
                  <a:srgbClr val="01446F"/>
                </a:solidFill>
              </a:rPr>
              <a:t>Elementarteilchen</a:t>
            </a:r>
            <a:endParaRPr lang="en-US" sz="3200" b="1" dirty="0" smtClean="0">
              <a:solidFill>
                <a:srgbClr val="01446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9692" y="3270176"/>
            <a:ext cx="2271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0061A0"/>
                </a:solidFill>
              </a:rPr>
              <a:t>Materieteilchen</a:t>
            </a:r>
            <a:endParaRPr lang="en-US" sz="2400" dirty="0" smtClean="0">
              <a:solidFill>
                <a:srgbClr val="0061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77667" y="3270176"/>
            <a:ext cx="2066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0061A0"/>
                </a:solidFill>
              </a:rPr>
              <a:t>Kräfteteilchen</a:t>
            </a:r>
            <a:endParaRPr lang="en-US" sz="2400" dirty="0" smtClean="0">
              <a:solidFill>
                <a:srgbClr val="0061A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AD998-37B8-6341-9BF7-0B0C443B5355}" type="slidenum">
              <a:rPr lang="de-AT" smtClean="0"/>
              <a:pPr/>
              <a:t>9</a:t>
            </a:fld>
            <a:endParaRPr lang="de-AT"/>
          </a:p>
        </p:txBody>
      </p:sp>
      <p:sp>
        <p:nvSpPr>
          <p:cNvPr id="11" name="TextBox 10"/>
          <p:cNvSpPr txBox="1"/>
          <p:nvPr/>
        </p:nvSpPr>
        <p:spPr>
          <a:xfrm>
            <a:off x="2720697" y="4869160"/>
            <a:ext cx="3702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0061A0"/>
                </a:solidFill>
              </a:rPr>
              <a:t>Welle-Teilchen</a:t>
            </a:r>
            <a:r>
              <a:rPr lang="en-US" sz="2400" dirty="0" smtClean="0">
                <a:solidFill>
                  <a:srgbClr val="0061A0"/>
                </a:solidFill>
              </a:rPr>
              <a:t> </a:t>
            </a:r>
            <a:r>
              <a:rPr lang="en-US" sz="2400" dirty="0" err="1" smtClean="0">
                <a:solidFill>
                  <a:srgbClr val="0061A0"/>
                </a:solidFill>
              </a:rPr>
              <a:t>Dualismus</a:t>
            </a:r>
            <a:endParaRPr lang="en-US" sz="2400" dirty="0" smtClean="0">
              <a:solidFill>
                <a:srgbClr val="0061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1187460"/>
            <a:ext cx="2737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61A0"/>
                </a:solidFill>
              </a:rPr>
              <a:t>Unser “</a:t>
            </a:r>
            <a:r>
              <a:rPr lang="en-US" dirty="0" err="1" smtClean="0">
                <a:solidFill>
                  <a:srgbClr val="0061A0"/>
                </a:solidFill>
              </a:rPr>
              <a:t>Periodensystem</a:t>
            </a:r>
            <a:r>
              <a:rPr lang="en-US" dirty="0" smtClean="0">
                <a:solidFill>
                  <a:srgbClr val="0061A0"/>
                </a:solidFill>
              </a:rPr>
              <a:t>”:</a:t>
            </a:r>
          </a:p>
        </p:txBody>
      </p:sp>
    </p:spTree>
    <p:extLst>
      <p:ext uri="{BB962C8B-B14F-4D97-AF65-F5344CB8AC3E}">
        <p14:creationId xmlns:p14="http://schemas.microsoft.com/office/powerpoint/2010/main" val="4120935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010816"/>
            <a:ext cx="7815262" cy="762000"/>
          </a:xfrm>
        </p:spPr>
        <p:txBody>
          <a:bodyPr/>
          <a:lstStyle/>
          <a:p>
            <a:r>
              <a:rPr lang="en-US" dirty="0" smtClean="0">
                <a:solidFill>
                  <a:srgbClr val="01446F"/>
                </a:solidFill>
              </a:rPr>
              <a:t>Die </a:t>
            </a:r>
            <a:r>
              <a:rPr lang="en-US" dirty="0" err="1" smtClean="0">
                <a:solidFill>
                  <a:srgbClr val="01446F"/>
                </a:solidFill>
              </a:rPr>
              <a:t>Materieteilchen</a:t>
            </a:r>
            <a:r>
              <a:rPr lang="en-US" dirty="0" smtClean="0">
                <a:solidFill>
                  <a:srgbClr val="01446F"/>
                </a:solidFill>
              </a:rPr>
              <a:t>: </a:t>
            </a:r>
            <a:br>
              <a:rPr lang="en-US" dirty="0" smtClean="0">
                <a:solidFill>
                  <a:srgbClr val="01446F"/>
                </a:solidFill>
              </a:rPr>
            </a:br>
            <a:r>
              <a:rPr lang="en-US" dirty="0" smtClean="0">
                <a:solidFill>
                  <a:srgbClr val="01446F"/>
                </a:solidFill>
              </a:rPr>
              <a:t>	Quarks und </a:t>
            </a:r>
            <a:r>
              <a:rPr lang="en-US" dirty="0" err="1" smtClean="0">
                <a:solidFill>
                  <a:srgbClr val="01446F"/>
                </a:solidFill>
              </a:rPr>
              <a:t>Leptonen</a:t>
            </a:r>
            <a:endParaRPr lang="en-US" dirty="0">
              <a:solidFill>
                <a:srgbClr val="01446F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928" y="2204864"/>
            <a:ext cx="4235560" cy="3928848"/>
          </a:xfrm>
        </p:spPr>
      </p:pic>
      <p:sp>
        <p:nvSpPr>
          <p:cNvPr id="5" name="TextBox 4"/>
          <p:cNvSpPr txBox="1"/>
          <p:nvPr/>
        </p:nvSpPr>
        <p:spPr>
          <a:xfrm>
            <a:off x="7308304" y="5641503"/>
            <a:ext cx="15712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Abbildung</a:t>
            </a:r>
            <a:r>
              <a:rPr lang="en-US" sz="1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: DESY</a:t>
            </a:r>
            <a:endParaRPr lang="en-US" sz="1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961539"/>
            <a:ext cx="4400857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200" dirty="0" smtClean="0">
                <a:solidFill>
                  <a:srgbClr val="0061A0"/>
                </a:solidFill>
              </a:rPr>
              <a:t>Heute wissen wir, dass es 6 Quarks und 6 </a:t>
            </a:r>
            <a:r>
              <a:rPr lang="de-AT" sz="2200" dirty="0" err="1" smtClean="0">
                <a:solidFill>
                  <a:srgbClr val="0061A0"/>
                </a:solidFill>
              </a:rPr>
              <a:t>Leptonen</a:t>
            </a:r>
            <a:r>
              <a:rPr lang="de-AT" sz="2200" dirty="0" smtClean="0">
                <a:solidFill>
                  <a:srgbClr val="0061A0"/>
                </a:solidFill>
              </a:rPr>
              <a:t> gibt.</a:t>
            </a:r>
          </a:p>
          <a:p>
            <a:endParaRPr lang="de-AT" sz="1000" dirty="0" smtClean="0">
              <a:solidFill>
                <a:srgbClr val="0061A0"/>
              </a:solidFill>
            </a:endParaRPr>
          </a:p>
          <a:p>
            <a:pPr marL="342900" indent="-342900">
              <a:buClr>
                <a:srgbClr val="C00000"/>
              </a:buClr>
              <a:buSzPct val="100000"/>
              <a:buFont typeface="Wingdings" charset="2"/>
              <a:buChar char="§"/>
            </a:pPr>
            <a:r>
              <a:rPr lang="de-AT" sz="2200" dirty="0" smtClean="0">
                <a:solidFill>
                  <a:srgbClr val="0061A0"/>
                </a:solidFill>
              </a:rPr>
              <a:t>3 Familien, mit größer werdender Masse. </a:t>
            </a:r>
          </a:p>
          <a:p>
            <a:endParaRPr lang="de-AT" sz="1000" dirty="0" smtClean="0">
              <a:solidFill>
                <a:srgbClr val="0061A0"/>
              </a:solidFill>
            </a:endParaRPr>
          </a:p>
          <a:p>
            <a:pPr marL="342900" indent="-342900">
              <a:buClr>
                <a:srgbClr val="C00000"/>
              </a:buClr>
              <a:buFont typeface="Wingdings" charset="2"/>
              <a:buChar char="§"/>
            </a:pPr>
            <a:r>
              <a:rPr lang="de-AT" sz="2200" dirty="0" smtClean="0">
                <a:solidFill>
                  <a:srgbClr val="0061A0"/>
                </a:solidFill>
              </a:rPr>
              <a:t>Schwere Teilchen zerfallen in die leichteren </a:t>
            </a:r>
          </a:p>
          <a:p>
            <a:pPr marL="342900" indent="-342900">
              <a:buFont typeface="Arial" charset="0"/>
              <a:buChar char="•"/>
            </a:pPr>
            <a:endParaRPr lang="de-AT" sz="1000" dirty="0" smtClean="0">
              <a:solidFill>
                <a:srgbClr val="0061A0"/>
              </a:solidFill>
            </a:endParaRPr>
          </a:p>
          <a:p>
            <a:pPr marL="342900" indent="-342900">
              <a:buClr>
                <a:srgbClr val="C00000"/>
              </a:buClr>
              <a:buFont typeface="Wingdings" charset="2"/>
              <a:buChar char="§"/>
            </a:pPr>
            <a:r>
              <a:rPr lang="de-AT" sz="2200" dirty="0" smtClean="0">
                <a:solidFill>
                  <a:srgbClr val="0061A0"/>
                </a:solidFill>
              </a:rPr>
              <a:t>Teilchen der 2. und 3. Familien existierten im sehr frühen Universum. Heute nur mehr in der Höhenstrahlung und in Teilchenbeschleuniger-Experimenten.</a:t>
            </a:r>
          </a:p>
          <a:p>
            <a:endParaRPr lang="de-AT" sz="2200" dirty="0">
              <a:solidFill>
                <a:srgbClr val="0061A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3B813-55AC-0544-9D38-D62B6C200A52}" type="slidenum">
              <a:rPr lang="de-AT" smtClean="0"/>
              <a:pPr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8564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08522"/>
            <a:ext cx="8229600" cy="576262"/>
          </a:xfrm>
        </p:spPr>
        <p:txBody>
          <a:bodyPr/>
          <a:lstStyle/>
          <a:p>
            <a:r>
              <a:rPr lang="en-US" dirty="0" err="1" smtClean="0">
                <a:solidFill>
                  <a:srgbClr val="01446F"/>
                </a:solidFill>
              </a:rPr>
              <a:t>Kräfte</a:t>
            </a:r>
            <a:r>
              <a:rPr lang="en-US" dirty="0" smtClean="0">
                <a:solidFill>
                  <a:srgbClr val="01446F"/>
                </a:solidFill>
              </a:rPr>
              <a:t> - </a:t>
            </a:r>
            <a:r>
              <a:rPr lang="en-US" dirty="0" err="1" smtClean="0">
                <a:solidFill>
                  <a:srgbClr val="01446F"/>
                </a:solidFill>
              </a:rPr>
              <a:t>Wechselwirkungen</a:t>
            </a:r>
            <a:endParaRPr lang="en-US" dirty="0">
              <a:solidFill>
                <a:srgbClr val="01446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de-AT" sz="2600" dirty="0" smtClean="0">
                <a:solidFill>
                  <a:srgbClr val="008000"/>
                </a:solidFill>
              </a:rPr>
              <a:t>Elektromagnetische Kraft</a:t>
            </a:r>
          </a:p>
          <a:p>
            <a:pPr marL="457200" lvl="1" indent="0">
              <a:buNone/>
            </a:pPr>
            <a:r>
              <a:rPr lang="de-AT" sz="2000" dirty="0"/>
              <a:t>E</a:t>
            </a:r>
            <a:r>
              <a:rPr lang="de-AT" sz="2000" dirty="0" smtClean="0"/>
              <a:t>lektrische und magnetische Phänomene haben die gleich Ursache, Unendliche Reichweite</a:t>
            </a:r>
          </a:p>
          <a:p>
            <a:pPr marL="457200" lvl="1" indent="-457200">
              <a:buSzPct val="75000"/>
              <a:buFont typeface="Arial"/>
              <a:buChar char="•"/>
            </a:pPr>
            <a:r>
              <a:rPr lang="de-AT" sz="2600" dirty="0" smtClean="0">
                <a:solidFill>
                  <a:srgbClr val="008000"/>
                </a:solidFill>
              </a:rPr>
              <a:t>Schwache Kraft </a:t>
            </a:r>
            <a:r>
              <a:rPr lang="de-AT" sz="2000" dirty="0" smtClean="0"/>
              <a:t>- Kurze Reichweite </a:t>
            </a:r>
          </a:p>
          <a:p>
            <a:pPr marL="0" lvl="1" indent="0">
              <a:buSzPct val="75000"/>
              <a:buNone/>
            </a:pPr>
            <a:r>
              <a:rPr lang="de-AT" sz="2000" dirty="0" smtClean="0"/>
              <a:t>      Radioaktivität, Kernfusion </a:t>
            </a:r>
            <a:r>
              <a:rPr lang="de-AT" sz="2000" dirty="0"/>
              <a:t>→</a:t>
            </a:r>
            <a:r>
              <a:rPr lang="de-AT" sz="2000" dirty="0" smtClean="0"/>
              <a:t> Sonnenenergie</a:t>
            </a:r>
          </a:p>
          <a:p>
            <a:pPr marL="457200" lvl="1" indent="-457200">
              <a:buSzPct val="75000"/>
              <a:buFont typeface="Arial"/>
              <a:buChar char="•"/>
            </a:pPr>
            <a:r>
              <a:rPr lang="de-AT" sz="2600" dirty="0" smtClean="0">
                <a:solidFill>
                  <a:srgbClr val="008000"/>
                </a:solidFill>
              </a:rPr>
              <a:t>Starke Kraft </a:t>
            </a:r>
            <a:r>
              <a:rPr lang="de-AT" sz="2000" dirty="0" smtClean="0"/>
              <a:t>- Kurze Reichweite</a:t>
            </a:r>
          </a:p>
          <a:p>
            <a:pPr marL="0" lvl="1" indent="0">
              <a:buSzPct val="75000"/>
              <a:buNone/>
            </a:pPr>
            <a:r>
              <a:rPr lang="de-AT" sz="2000" dirty="0" smtClean="0"/>
              <a:t>      Wirkt zwischen den Quarks, hält den Atomkern zusammen</a:t>
            </a:r>
          </a:p>
          <a:p>
            <a:pPr marL="0" indent="0">
              <a:buNone/>
            </a:pPr>
            <a:endParaRPr lang="de-AT" dirty="0" smtClean="0"/>
          </a:p>
          <a:p>
            <a:r>
              <a:rPr lang="de-AT" sz="2600" dirty="0" smtClean="0">
                <a:solidFill>
                  <a:srgbClr val="008000"/>
                </a:solidFill>
              </a:rPr>
              <a:t>Gravitation</a:t>
            </a:r>
            <a:r>
              <a:rPr lang="de-AT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dirty="0" smtClean="0"/>
              <a:t>    </a:t>
            </a:r>
            <a:r>
              <a:rPr lang="de-AT" sz="2000" dirty="0" smtClean="0"/>
              <a:t>Nicht vom Standardmodel der Teilchenphysik beschrieben </a:t>
            </a:r>
            <a:endParaRPr lang="de-AT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3B813-55AC-0544-9D38-D62B6C200A52}" type="slidenum">
              <a:rPr lang="de-AT" smtClean="0"/>
              <a:pPr/>
              <a:t>11</a:t>
            </a:fld>
            <a:endParaRPr lang="de-AT"/>
          </a:p>
        </p:txBody>
      </p:sp>
      <p:grpSp>
        <p:nvGrpSpPr>
          <p:cNvPr id="10" name="Group 9"/>
          <p:cNvGrpSpPr/>
          <p:nvPr/>
        </p:nvGrpSpPr>
        <p:grpSpPr>
          <a:xfrm>
            <a:off x="6016832" y="1700808"/>
            <a:ext cx="2316710" cy="2385556"/>
            <a:chOff x="6016832" y="1700808"/>
            <a:chExt cx="2316710" cy="2385556"/>
          </a:xfrm>
        </p:grpSpPr>
        <p:sp>
          <p:nvSpPr>
            <p:cNvPr id="7" name="TextBox 6"/>
            <p:cNvSpPr txBox="1"/>
            <p:nvPr/>
          </p:nvSpPr>
          <p:spPr>
            <a:xfrm>
              <a:off x="6156176" y="1700808"/>
              <a:ext cx="11152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8000"/>
                  </a:solidFill>
                </a:rPr>
                <a:t>= Photon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156176" y="3717032"/>
              <a:ext cx="12563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8000"/>
                  </a:solidFill>
                </a:rPr>
                <a:t>= </a:t>
              </a:r>
              <a:r>
                <a:rPr lang="en-US" dirty="0" err="1" smtClean="0">
                  <a:solidFill>
                    <a:srgbClr val="008000"/>
                  </a:solidFill>
                </a:rPr>
                <a:t>Gluonen</a:t>
              </a:r>
              <a:endParaRPr lang="en-US" dirty="0" smtClean="0">
                <a:solidFill>
                  <a:srgbClr val="008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016832" y="2852936"/>
              <a:ext cx="23167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8000"/>
                  </a:solidFill>
                </a:rPr>
                <a:t>= W- und Z-</a:t>
              </a:r>
              <a:r>
                <a:rPr lang="en-US" dirty="0" err="1" smtClean="0">
                  <a:solidFill>
                    <a:srgbClr val="008000"/>
                  </a:solidFill>
                </a:rPr>
                <a:t>Bosonen</a:t>
              </a:r>
              <a:endParaRPr lang="en-US" dirty="0" smtClean="0">
                <a:solidFill>
                  <a:srgbClr val="008000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156176" y="5157192"/>
            <a:ext cx="1384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= Graviton?</a:t>
            </a:r>
          </a:p>
        </p:txBody>
      </p:sp>
    </p:spTree>
    <p:extLst>
      <p:ext uri="{BB962C8B-B14F-4D97-AF65-F5344CB8AC3E}">
        <p14:creationId xmlns:p14="http://schemas.microsoft.com/office/powerpoint/2010/main" val="4172703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44"/>
          <a:stretch/>
        </p:blipFill>
        <p:spPr>
          <a:xfrm>
            <a:off x="9728" y="764703"/>
            <a:ext cx="9134272" cy="585432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5682120"/>
            <a:ext cx="9144000" cy="915232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331640" y="5930116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Was </a:t>
            </a:r>
            <a:r>
              <a:rPr lang="en-US" sz="2800" dirty="0" err="1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ist</a:t>
            </a:r>
            <a:r>
              <a:rPr lang="en-US" sz="2800" dirty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das CERN? </a:t>
            </a:r>
            <a:endParaRPr lang="en-US" sz="2800" dirty="0" smtClean="0"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764704"/>
            <a:ext cx="9144000" cy="843224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827584" y="692696"/>
            <a:ext cx="7773988" cy="936104"/>
          </a:xfrm>
          <a:prstGeom prst="rect">
            <a:avLst/>
          </a:prstGeom>
          <a:effectLst>
            <a:glow rad="139700">
              <a:schemeClr val="accent1">
                <a:satMod val="175000"/>
                <a:alpha val="33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76200"/>
          </a:effectLst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800" b="0" cap="none" spc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 smtClean="0"/>
              <a:t>CERN</a:t>
            </a: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20272" y="1876796"/>
            <a:ext cx="1421422" cy="143149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AD998-37B8-6341-9BF7-0B0C443B5355}" type="slidenum">
              <a:rPr lang="de-AT" smtClean="0"/>
              <a:pPr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5253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2800" dirty="0">
                <a:solidFill>
                  <a:srgbClr val="01446F"/>
                </a:solidFill>
              </a:rPr>
              <a:t>Was </a:t>
            </a:r>
            <a:r>
              <a:rPr lang="en-US" sz="2800" dirty="0" err="1">
                <a:solidFill>
                  <a:srgbClr val="01446F"/>
                </a:solidFill>
              </a:rPr>
              <a:t>ist</a:t>
            </a:r>
            <a:r>
              <a:rPr lang="en-US" sz="2800" dirty="0">
                <a:solidFill>
                  <a:srgbClr val="01446F"/>
                </a:solidFill>
              </a:rPr>
              <a:t> </a:t>
            </a:r>
            <a:r>
              <a:rPr lang="en-US" sz="2800" dirty="0" err="1">
                <a:solidFill>
                  <a:srgbClr val="01446F"/>
                </a:solidFill>
              </a:rPr>
              <a:t>eigentlich</a:t>
            </a:r>
            <a:r>
              <a:rPr lang="en-US" sz="2800" dirty="0">
                <a:solidFill>
                  <a:srgbClr val="01446F"/>
                </a:solidFill>
              </a:rPr>
              <a:t> </a:t>
            </a:r>
            <a:r>
              <a:rPr lang="en-US" sz="2800" dirty="0" smtClean="0">
                <a:solidFill>
                  <a:srgbClr val="01446F"/>
                </a:solidFill>
              </a:rPr>
              <a:t>das </a:t>
            </a:r>
            <a:r>
              <a:rPr lang="en-US" sz="2800" dirty="0">
                <a:solidFill>
                  <a:srgbClr val="01446F"/>
                </a:solidFill>
              </a:rPr>
              <a:t>CERN ?</a:t>
            </a:r>
            <a:endParaRPr lang="de-AT" sz="2800" dirty="0">
              <a:solidFill>
                <a:srgbClr val="01446F"/>
              </a:solidFill>
            </a:endParaRPr>
          </a:p>
        </p:txBody>
      </p:sp>
      <p:sp>
        <p:nvSpPr>
          <p:cNvPr id="57347" name="Rectangle 1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3429000"/>
            <a:ext cx="3970784" cy="288032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de-AT" sz="2600" dirty="0"/>
              <a:t>Gegründet </a:t>
            </a:r>
            <a:r>
              <a:rPr lang="de-AT" sz="2600" dirty="0" smtClean="0"/>
              <a:t>1954</a:t>
            </a:r>
          </a:p>
          <a:p>
            <a:r>
              <a:rPr lang="de-AT" sz="2600" dirty="0"/>
              <a:t>Österreich </a:t>
            </a:r>
            <a:r>
              <a:rPr lang="de-AT" sz="2600" dirty="0" smtClean="0"/>
              <a:t>seit </a:t>
            </a:r>
            <a:r>
              <a:rPr lang="de-AT" sz="2600" dirty="0"/>
              <a:t>1959</a:t>
            </a:r>
          </a:p>
          <a:p>
            <a:pPr eaLnBrk="1" hangingPunct="1"/>
            <a:r>
              <a:rPr lang="de-AT" sz="2600" dirty="0" smtClean="0"/>
              <a:t>Derzeit (2016)</a:t>
            </a:r>
          </a:p>
          <a:p>
            <a:pPr lvl="1"/>
            <a:r>
              <a:rPr lang="de-AT" sz="2200" dirty="0" smtClean="0"/>
              <a:t>22 europäische Mitgliedsländer</a:t>
            </a:r>
          </a:p>
          <a:p>
            <a:pPr lvl="1"/>
            <a:r>
              <a:rPr lang="de-AT" sz="2200" dirty="0" smtClean="0"/>
              <a:t>Mehr als 2500 Mitarbeiter</a:t>
            </a:r>
          </a:p>
          <a:p>
            <a:pPr lvl="1"/>
            <a:r>
              <a:rPr lang="de-AT" sz="2200" dirty="0" smtClean="0"/>
              <a:t>Über 12.000 Gastwissenschaftler aus mehr als 70 Nationen</a:t>
            </a:r>
          </a:p>
          <a:p>
            <a:pPr lvl="1"/>
            <a:endParaRPr lang="de-AT" sz="2200" dirty="0" smtClean="0"/>
          </a:p>
        </p:txBody>
      </p:sp>
      <p:sp>
        <p:nvSpPr>
          <p:cNvPr id="57349" name="Rectangle 15"/>
          <p:cNvSpPr>
            <a:spLocks noChangeArrowheads="1"/>
          </p:cNvSpPr>
          <p:nvPr/>
        </p:nvSpPr>
        <p:spPr bwMode="auto">
          <a:xfrm>
            <a:off x="468312" y="1773238"/>
            <a:ext cx="8784207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de-AT" sz="2400" dirty="0">
                <a:solidFill>
                  <a:srgbClr val="0061A0"/>
                </a:solidFill>
              </a:rPr>
              <a:t>CERN ist </a:t>
            </a:r>
            <a:r>
              <a:rPr lang="de-AT" sz="2400" dirty="0" smtClean="0">
                <a:solidFill>
                  <a:srgbClr val="0061A0"/>
                </a:solidFill>
              </a:rPr>
              <a:t>eine </a:t>
            </a:r>
            <a:r>
              <a:rPr lang="de-AT" sz="2400" b="1" dirty="0" smtClean="0">
                <a:solidFill>
                  <a:srgbClr val="0061A0"/>
                </a:solidFill>
              </a:rPr>
              <a:t>internationale (europäische) </a:t>
            </a:r>
            <a:r>
              <a:rPr lang="de-AT" sz="2400" b="1" dirty="0">
                <a:solidFill>
                  <a:srgbClr val="0061A0"/>
                </a:solidFill>
              </a:rPr>
              <a:t>Organisation</a:t>
            </a:r>
            <a:r>
              <a:rPr lang="de-AT" sz="2400" dirty="0">
                <a:solidFill>
                  <a:srgbClr val="0061A0"/>
                </a:solidFill>
              </a:rPr>
              <a:t> </a:t>
            </a:r>
          </a:p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de-AT" sz="2200" dirty="0">
                <a:solidFill>
                  <a:srgbClr val="0061A0"/>
                </a:solidFill>
              </a:rPr>
              <a:t>ähnlich wie UNO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de-AT" sz="2400" dirty="0" smtClean="0">
                <a:solidFill>
                  <a:srgbClr val="0061A0"/>
                </a:solidFill>
              </a:rPr>
              <a:t>Betreibt Grundlagenforschung auf dem Gebiet der Teilchenphysik</a:t>
            </a:r>
            <a:endParaRPr lang="de-AT" sz="2400" dirty="0">
              <a:solidFill>
                <a:srgbClr val="0061A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267995"/>
            <a:ext cx="4716016" cy="316601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AD998-37B8-6341-9BF7-0B0C443B5355}" type="slidenum">
              <a:rPr lang="de-AT" smtClean="0"/>
              <a:pPr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8848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764704"/>
            <a:ext cx="8229600" cy="576262"/>
          </a:xfrm>
        </p:spPr>
        <p:txBody>
          <a:bodyPr/>
          <a:lstStyle/>
          <a:p>
            <a:pPr eaLnBrk="1" hangingPunct="1"/>
            <a:r>
              <a:rPr lang="en-US" sz="2800" dirty="0" err="1"/>
              <a:t>Nationalit</a:t>
            </a:r>
            <a:r>
              <a:rPr lang="de-AT" sz="2800" dirty="0" err="1"/>
              <a:t>äten</a:t>
            </a:r>
            <a:r>
              <a:rPr lang="de-AT" sz="2800" dirty="0"/>
              <a:t> der </a:t>
            </a:r>
            <a:r>
              <a:rPr lang="de-AT" sz="2800" dirty="0" smtClean="0"/>
              <a:t>Wissenschaftler </a:t>
            </a:r>
            <a:r>
              <a:rPr lang="de-AT" sz="2800" dirty="0"/>
              <a:t>am CERN</a:t>
            </a:r>
          </a:p>
        </p:txBody>
      </p:sp>
      <p:sp>
        <p:nvSpPr>
          <p:cNvPr id="58372" name="Slide Number Placeholder 3"/>
          <p:cNvSpPr txBox="1">
            <a:spLocks noGrp="1"/>
          </p:cNvSpPr>
          <p:nvPr/>
        </p:nvSpPr>
        <p:spPr bwMode="auto">
          <a:xfrm>
            <a:off x="8089900" y="6597650"/>
            <a:ext cx="10541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/>
            <a:fld id="{0BFA3321-E6CF-624D-82F2-9BEA863246BD}" type="slidenum">
              <a:rPr lang="de-AT" sz="1400">
                <a:solidFill>
                  <a:srgbClr val="01446F"/>
                </a:solidFill>
              </a:rPr>
              <a:pPr algn="r"/>
              <a:t>14</a:t>
            </a:fld>
            <a:endParaRPr lang="de-AT" sz="1400">
              <a:solidFill>
                <a:srgbClr val="01446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19521"/>
            <a:ext cx="7488832" cy="511736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AD998-37B8-6341-9BF7-0B0C443B5355}" type="slidenum">
              <a:rPr lang="de-AT" smtClean="0"/>
              <a:pPr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893303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-92075" y="1143000"/>
            <a:ext cx="923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Methodology</a:t>
            </a:r>
          </a:p>
        </p:txBody>
      </p:sp>
      <p:sp>
        <p:nvSpPr>
          <p:cNvPr id="61443" name="Title 6"/>
          <p:cNvSpPr>
            <a:spLocks noGrp="1"/>
          </p:cNvSpPr>
          <p:nvPr>
            <p:ph type="title" idx="4294967295"/>
          </p:nvPr>
        </p:nvSpPr>
        <p:spPr>
          <a:xfrm>
            <a:off x="1187450" y="786855"/>
            <a:ext cx="6769100" cy="769937"/>
          </a:xfrm>
        </p:spPr>
        <p:txBody>
          <a:bodyPr/>
          <a:lstStyle/>
          <a:p>
            <a:pPr eaLnBrk="1" hangingPunct="1"/>
            <a:r>
              <a:rPr lang="en-US" dirty="0"/>
              <a:t>Was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kostet</a:t>
            </a:r>
            <a:r>
              <a:rPr lang="en-US" dirty="0"/>
              <a:t> – und </a:t>
            </a:r>
            <a:r>
              <a:rPr lang="en-US" dirty="0" err="1"/>
              <a:t>wer</a:t>
            </a:r>
            <a:r>
              <a:rPr lang="en-US" dirty="0"/>
              <a:t> </a:t>
            </a:r>
            <a:r>
              <a:rPr lang="en-US" dirty="0" err="1"/>
              <a:t>zahlt</a:t>
            </a:r>
            <a:endParaRPr lang="en-US" dirty="0"/>
          </a:p>
        </p:txBody>
      </p:sp>
      <p:sp>
        <p:nvSpPr>
          <p:cNvPr id="61445" name="Text Placeholder 6"/>
          <p:cNvSpPr>
            <a:spLocks noGrp="1"/>
          </p:cNvSpPr>
          <p:nvPr>
            <p:ph type="body" sz="half" idx="4294967295"/>
          </p:nvPr>
        </p:nvSpPr>
        <p:spPr>
          <a:xfrm>
            <a:off x="381000" y="1672506"/>
            <a:ext cx="4623048" cy="48528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300" b="1" dirty="0">
                <a:ea typeface="Arial" charset="0"/>
                <a:cs typeface="Arial" charset="0"/>
              </a:rPr>
              <a:t>CERN </a:t>
            </a:r>
            <a:r>
              <a:rPr lang="en-US" sz="2300" b="1" dirty="0" err="1" smtClean="0">
                <a:ea typeface="Arial" charset="0"/>
                <a:cs typeface="Arial" charset="0"/>
              </a:rPr>
              <a:t>Gesamtbudget</a:t>
            </a:r>
            <a:r>
              <a:rPr lang="en-US" sz="2300" dirty="0" smtClean="0">
                <a:ea typeface="Arial" charset="0"/>
                <a:cs typeface="Arial" charset="0"/>
              </a:rPr>
              <a:t>:</a:t>
            </a:r>
          </a:p>
          <a:p>
            <a:r>
              <a:rPr lang="en-US" sz="2300" dirty="0" smtClean="0">
                <a:ea typeface="Arial" charset="0"/>
                <a:cs typeface="Arial" charset="0"/>
              </a:rPr>
              <a:t>~ 1 </a:t>
            </a:r>
            <a:r>
              <a:rPr lang="en-US" sz="2300" dirty="0" err="1" smtClean="0">
                <a:ea typeface="Arial" charset="0"/>
                <a:cs typeface="Arial" charset="0"/>
              </a:rPr>
              <a:t>Milliarde</a:t>
            </a:r>
            <a:r>
              <a:rPr lang="en-US" sz="2300" dirty="0" smtClean="0">
                <a:ea typeface="Arial" charset="0"/>
                <a:cs typeface="Arial" charset="0"/>
              </a:rPr>
              <a:t> </a:t>
            </a:r>
            <a:r>
              <a:rPr lang="en-US" sz="2300" dirty="0">
                <a:ea typeface="Arial" charset="0"/>
                <a:cs typeface="Arial" charset="0"/>
              </a:rPr>
              <a:t>Euro </a:t>
            </a:r>
            <a:r>
              <a:rPr lang="en-US" sz="2300" dirty="0" smtClean="0">
                <a:ea typeface="Arial" charset="0"/>
                <a:cs typeface="Arial" charset="0"/>
              </a:rPr>
              <a:t>(2014)</a:t>
            </a:r>
            <a:endParaRPr lang="en-US" sz="2300" dirty="0">
              <a:ea typeface="Arial" charset="0"/>
              <a:cs typeface="Arial" charset="0"/>
            </a:endParaRPr>
          </a:p>
          <a:p>
            <a:pPr eaLnBrk="1" hangingPunct="1"/>
            <a:r>
              <a:rPr lang="en-US" sz="2300" dirty="0" err="1" smtClean="0">
                <a:ea typeface="Arial" charset="0"/>
                <a:cs typeface="Arial" charset="0"/>
              </a:rPr>
              <a:t>Aufteilung</a:t>
            </a:r>
            <a:r>
              <a:rPr lang="en-US" sz="2300" dirty="0" smtClean="0">
                <a:ea typeface="Arial" charset="0"/>
                <a:cs typeface="Arial" charset="0"/>
              </a:rPr>
              <a:t> </a:t>
            </a:r>
            <a:r>
              <a:rPr lang="en-US" sz="2300" dirty="0" err="1" smtClean="0">
                <a:ea typeface="Arial" charset="0"/>
                <a:cs typeface="Arial" charset="0"/>
              </a:rPr>
              <a:t>entsprechend</a:t>
            </a:r>
            <a:r>
              <a:rPr lang="en-US" sz="2300" dirty="0" smtClean="0">
                <a:ea typeface="Arial" charset="0"/>
                <a:cs typeface="Arial" charset="0"/>
              </a:rPr>
              <a:t> </a:t>
            </a:r>
            <a:r>
              <a:rPr lang="en-US" sz="2300" dirty="0" err="1" smtClean="0">
                <a:ea typeface="Arial" charset="0"/>
                <a:cs typeface="Arial" charset="0"/>
              </a:rPr>
              <a:t>Bruttoinlandsprodukt</a:t>
            </a:r>
            <a:endParaRPr lang="en-US" sz="2300" dirty="0">
              <a:ea typeface="Arial" charset="0"/>
              <a:cs typeface="Arial" charset="0"/>
            </a:endParaRPr>
          </a:p>
          <a:p>
            <a:pPr lvl="1" eaLnBrk="1" hangingPunct="1"/>
            <a:r>
              <a:rPr lang="en-US" sz="1900" dirty="0" smtClean="0">
                <a:ea typeface="Arial" charset="0"/>
                <a:cs typeface="Arial" charset="0"/>
              </a:rPr>
              <a:t>2.22% </a:t>
            </a:r>
            <a:r>
              <a:rPr lang="en-US" sz="1900" dirty="0" err="1">
                <a:ea typeface="Arial" charset="0"/>
                <a:cs typeface="Arial" charset="0"/>
              </a:rPr>
              <a:t>für</a:t>
            </a:r>
            <a:r>
              <a:rPr lang="en-US" sz="1900" dirty="0">
                <a:ea typeface="Arial" charset="0"/>
                <a:cs typeface="Arial" charset="0"/>
              </a:rPr>
              <a:t> </a:t>
            </a:r>
            <a:r>
              <a:rPr lang="en-US" sz="1900" dirty="0" err="1">
                <a:ea typeface="Arial" charset="0"/>
                <a:cs typeface="Arial" charset="0"/>
              </a:rPr>
              <a:t>Österreich</a:t>
            </a:r>
            <a:endParaRPr lang="en-US" sz="1900" dirty="0">
              <a:ea typeface="Arial" charset="0"/>
              <a:cs typeface="Arial" charset="0"/>
            </a:endParaRPr>
          </a:p>
          <a:p>
            <a:pPr lvl="1" eaLnBrk="1" hangingPunct="1"/>
            <a:r>
              <a:rPr lang="en-US" sz="1900" dirty="0" smtClean="0">
                <a:ea typeface="Arial" charset="0"/>
                <a:cs typeface="Arial" charset="0"/>
              </a:rPr>
              <a:t>20 </a:t>
            </a:r>
            <a:r>
              <a:rPr lang="en-US" sz="1900" dirty="0" err="1">
                <a:ea typeface="Arial" charset="0"/>
                <a:cs typeface="Arial" charset="0"/>
              </a:rPr>
              <a:t>Millionen</a:t>
            </a:r>
            <a:r>
              <a:rPr lang="en-US" sz="1900" dirty="0">
                <a:ea typeface="Arial" charset="0"/>
                <a:cs typeface="Arial" charset="0"/>
              </a:rPr>
              <a:t> Euro </a:t>
            </a:r>
            <a:r>
              <a:rPr lang="en-US" sz="1900" dirty="0" smtClean="0">
                <a:ea typeface="Arial" charset="0"/>
                <a:cs typeface="Arial" charset="0"/>
              </a:rPr>
              <a:t>(2014)</a:t>
            </a:r>
          </a:p>
          <a:p>
            <a:r>
              <a:rPr lang="en-US" sz="2300" dirty="0" smtClean="0">
                <a:ea typeface="Arial" charset="0"/>
                <a:cs typeface="Arial" charset="0"/>
              </a:rPr>
              <a:t>Was </a:t>
            </a:r>
            <a:r>
              <a:rPr lang="en-US" sz="2300" dirty="0" err="1" smtClean="0">
                <a:ea typeface="Arial" charset="0"/>
                <a:cs typeface="Arial" charset="0"/>
              </a:rPr>
              <a:t>leistet</a:t>
            </a:r>
            <a:r>
              <a:rPr lang="en-US" sz="2300" dirty="0" smtClean="0">
                <a:ea typeface="Arial" charset="0"/>
                <a:cs typeface="Arial" charset="0"/>
              </a:rPr>
              <a:t> der CERN?</a:t>
            </a:r>
          </a:p>
          <a:p>
            <a:pPr lvl="1"/>
            <a:r>
              <a:rPr lang="en-US" sz="1900" dirty="0" err="1" smtClean="0">
                <a:ea typeface="Arial" charset="0"/>
                <a:cs typeface="Arial" charset="0"/>
              </a:rPr>
              <a:t>Grundlagenwissenschaft</a:t>
            </a:r>
            <a:endParaRPr lang="en-US" sz="1900" dirty="0" smtClean="0">
              <a:ea typeface="Arial" charset="0"/>
              <a:cs typeface="Arial" charset="0"/>
            </a:endParaRPr>
          </a:p>
          <a:p>
            <a:pPr lvl="1"/>
            <a:r>
              <a:rPr lang="en-US" sz="1900" dirty="0" err="1" smtClean="0">
                <a:ea typeface="Arial" charset="0"/>
                <a:cs typeface="Arial" charset="0"/>
              </a:rPr>
              <a:t>Ausbildung</a:t>
            </a:r>
            <a:r>
              <a:rPr lang="en-US" sz="1900" dirty="0" smtClean="0">
                <a:ea typeface="Arial" charset="0"/>
                <a:cs typeface="Arial" charset="0"/>
              </a:rPr>
              <a:t> </a:t>
            </a:r>
            <a:r>
              <a:rPr lang="en-US" sz="1900" dirty="0" err="1" smtClean="0">
                <a:ea typeface="Arial" charset="0"/>
                <a:cs typeface="Arial" charset="0"/>
              </a:rPr>
              <a:t>für</a:t>
            </a:r>
            <a:r>
              <a:rPr lang="en-US" sz="1900" dirty="0" smtClean="0">
                <a:ea typeface="Arial" charset="0"/>
                <a:cs typeface="Arial" charset="0"/>
              </a:rPr>
              <a:t> </a:t>
            </a:r>
            <a:r>
              <a:rPr lang="en-US" sz="1900" dirty="0" err="1" smtClean="0">
                <a:ea typeface="Arial" charset="0"/>
                <a:cs typeface="Arial" charset="0"/>
              </a:rPr>
              <a:t>junge</a:t>
            </a:r>
            <a:r>
              <a:rPr lang="en-US" sz="1900" dirty="0" smtClean="0">
                <a:ea typeface="Arial" charset="0"/>
                <a:cs typeface="Arial" charset="0"/>
              </a:rPr>
              <a:t> </a:t>
            </a:r>
            <a:r>
              <a:rPr lang="en-US" sz="1900" dirty="0" err="1" smtClean="0">
                <a:ea typeface="Arial" charset="0"/>
                <a:cs typeface="Arial" charset="0"/>
              </a:rPr>
              <a:t>Wissenschaftler</a:t>
            </a:r>
            <a:r>
              <a:rPr lang="en-US" sz="1900" dirty="0" smtClean="0">
                <a:ea typeface="Arial" charset="0"/>
                <a:cs typeface="Arial" charset="0"/>
              </a:rPr>
              <a:t> und </a:t>
            </a:r>
            <a:r>
              <a:rPr lang="en-US" sz="1900" dirty="0" err="1" smtClean="0">
                <a:ea typeface="Arial" charset="0"/>
                <a:cs typeface="Arial" charset="0"/>
              </a:rPr>
              <a:t>Techniker</a:t>
            </a:r>
            <a:endParaRPr lang="en-US" sz="1900" dirty="0" smtClean="0">
              <a:ea typeface="Arial" charset="0"/>
              <a:cs typeface="Arial" charset="0"/>
            </a:endParaRPr>
          </a:p>
          <a:p>
            <a:pPr lvl="1"/>
            <a:r>
              <a:rPr lang="en-US" sz="1900" dirty="0" err="1" smtClean="0">
                <a:ea typeface="Arial" charset="0"/>
                <a:cs typeface="Arial" charset="0"/>
              </a:rPr>
              <a:t>Entwicklung</a:t>
            </a:r>
            <a:r>
              <a:rPr lang="en-US" sz="1900" dirty="0" smtClean="0">
                <a:ea typeface="Arial" charset="0"/>
                <a:cs typeface="Arial" charset="0"/>
              </a:rPr>
              <a:t> </a:t>
            </a:r>
            <a:r>
              <a:rPr lang="en-US" sz="1900" dirty="0" err="1" smtClean="0">
                <a:ea typeface="Arial" charset="0"/>
                <a:cs typeface="Arial" charset="0"/>
              </a:rPr>
              <a:t>neuer</a:t>
            </a:r>
            <a:r>
              <a:rPr lang="en-US" sz="1900" dirty="0" smtClean="0">
                <a:ea typeface="Arial" charset="0"/>
                <a:cs typeface="Arial" charset="0"/>
              </a:rPr>
              <a:t> </a:t>
            </a:r>
            <a:r>
              <a:rPr lang="en-US" sz="1900" dirty="0" err="1" smtClean="0">
                <a:ea typeface="Arial" charset="0"/>
                <a:cs typeface="Arial" charset="0"/>
              </a:rPr>
              <a:t>Technologien</a:t>
            </a:r>
            <a:endParaRPr lang="en-US" sz="1900" dirty="0" smtClean="0">
              <a:ea typeface="Arial" charset="0"/>
              <a:cs typeface="Arial" charset="0"/>
            </a:endParaRPr>
          </a:p>
          <a:p>
            <a:pPr lvl="2"/>
            <a:r>
              <a:rPr lang="en-US" sz="1500" dirty="0" err="1" smtClean="0">
                <a:ea typeface="Arial" charset="0"/>
                <a:cs typeface="Arial" charset="0"/>
              </a:rPr>
              <a:t>Medizinische</a:t>
            </a:r>
            <a:r>
              <a:rPr lang="en-US" sz="1500" dirty="0" smtClean="0">
                <a:ea typeface="Arial" charset="0"/>
                <a:cs typeface="Arial" charset="0"/>
              </a:rPr>
              <a:t> </a:t>
            </a:r>
            <a:r>
              <a:rPr lang="en-US" sz="1500" dirty="0" err="1" smtClean="0">
                <a:ea typeface="Arial" charset="0"/>
                <a:cs typeface="Arial" charset="0"/>
              </a:rPr>
              <a:t>Anwendungen</a:t>
            </a:r>
            <a:r>
              <a:rPr lang="en-US" sz="1500" dirty="0" smtClean="0">
                <a:ea typeface="Arial" charset="0"/>
                <a:cs typeface="Arial" charset="0"/>
              </a:rPr>
              <a:t> </a:t>
            </a:r>
            <a:r>
              <a:rPr lang="en-US" sz="1500" dirty="0" err="1" smtClean="0">
                <a:ea typeface="Arial" charset="0"/>
                <a:cs typeface="Arial" charset="0"/>
              </a:rPr>
              <a:t>wie</a:t>
            </a:r>
            <a:r>
              <a:rPr lang="en-US" sz="1500" dirty="0" smtClean="0">
                <a:ea typeface="Arial" charset="0"/>
                <a:cs typeface="Arial" charset="0"/>
              </a:rPr>
              <a:t> der </a:t>
            </a:r>
            <a:r>
              <a:rPr lang="en-US" sz="1500" dirty="0" err="1" smtClean="0">
                <a:ea typeface="Arial" charset="0"/>
                <a:cs typeface="Arial" charset="0"/>
              </a:rPr>
              <a:t>MedAustron</a:t>
            </a:r>
            <a:endParaRPr lang="en-US" sz="1500" dirty="0">
              <a:ea typeface="Arial" charset="0"/>
              <a:cs typeface="Arial" charset="0"/>
            </a:endParaRPr>
          </a:p>
          <a:p>
            <a:pPr lvl="2"/>
            <a:r>
              <a:rPr lang="en-US" sz="1500" dirty="0" smtClean="0">
                <a:ea typeface="Arial" charset="0"/>
                <a:cs typeface="Arial" charset="0"/>
              </a:rPr>
              <a:t>Das World Wide Web!</a:t>
            </a:r>
          </a:p>
        </p:txBody>
      </p:sp>
      <p:pic>
        <p:nvPicPr>
          <p:cNvPr id="2" name="Picture 1" descr="Screen Shot 2014-10-19 at 12.36.5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013" y="1628801"/>
            <a:ext cx="3843440" cy="4896543"/>
          </a:xfrm>
          <a:prstGeom prst="rect">
            <a:avLst/>
          </a:prstGeom>
        </p:spPr>
      </p:pic>
      <p:pic>
        <p:nvPicPr>
          <p:cNvPr id="1026" name="Picture 2" descr="/var/folders/07/ny_nhbc572x5k7hlnzr76zth0000gn/T/com.microsoft.Powerpoint/WebArchiveCopyPasteTempFiles/20px-Flag_of_Denmark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" cy="142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/var/folders/07/ny_nhbc572x5k7hlnzr76zth0000gn/T/com.microsoft.Powerpoint/WebArchiveCopyPasteTempFiles/23px-Flag_of_France.sv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/var/folders/07/ny_nhbc572x5k7hlnzr76zth0000gn/T/com.microsoft.Powerpoint/WebArchiveCopyPasteTempFiles/23px-Flag_of_Germany.sv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333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/var/folders/07/ny_nhbc572x5k7hlnzr76zth0000gn/T/com.microsoft.Powerpoint/WebArchiveCopyPasteTempFiles/23px-Flag_of_Greece.svg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/var/folders/07/ny_nhbc572x5k7hlnzr76zth0000gn/T/com.microsoft.Powerpoint/WebArchiveCopyPasteTempFiles/23px-Flag_of_Italy.svg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/var/folders/07/ny_nhbc572x5k7hlnzr76zth0000gn/T/com.microsoft.Powerpoint/WebArchiveCopyPasteTempFiles/23px-Flag_of_the_Netherlands.svg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/var/folders/07/ny_nhbc572x5k7hlnzr76zth0000gn/T/com.microsoft.Powerpoint/WebArchiveCopyPasteTempFiles/21px-Flag_of_Norway.svg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42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/var/folders/07/ny_nhbc572x5k7hlnzr76zth0000gn/T/com.microsoft.Powerpoint/WebArchiveCopyPasteTempFiles/23px-Flag_of_Sweden.svg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333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/var/folders/07/ny_nhbc572x5k7hlnzr76zth0000gn/T/com.microsoft.Powerpoint/WebArchiveCopyPasteTempFiles/16px-Flag_of_Switzerland.svg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/var/folders/07/ny_nhbc572x5k7hlnzr76zth0000gn/T/com.microsoft.Powerpoint/WebArchiveCopyPasteTempFiles/23px-Flag_of_the_United_Kingdom.svg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143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/var/folders/07/ny_nhbc572x5k7hlnzr76zth0000gn/T/com.microsoft.Powerpoint/WebArchiveCopyPasteTempFiles/23px-Flag_of_SFR_Yugoslavia.svg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143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/var/folders/07/ny_nhbc572x5k7hlnzr76zth0000gn/T/com.microsoft.Powerpoint/WebArchiveCopyPasteTempFiles/23px-Flag_of_Austria.svg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/var/folders/07/ny_nhbc572x5k7hlnzr76zth0000gn/T/com.microsoft.Powerpoint/WebArchiveCopyPasteTempFiles/23px-Flag_of_Spain.svg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/var/folders/07/ny_nhbc572x5k7hlnzr76zth0000gn/T/com.microsoft.Powerpoint/WebArchiveCopyPasteTempFiles/23px-Flag_of_Portugal.svg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/var/folders/07/ny_nhbc572x5k7hlnzr76zth0000gn/T/com.microsoft.Powerpoint/WebArchiveCopyPasteTempFiles/23px-Flag_of_Finland.svg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333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/var/folders/07/ny_nhbc572x5k7hlnzr76zth0000gn/T/com.microsoft.Powerpoint/WebArchiveCopyPasteTempFiles/23px-Flag_of_Poland.svg.pn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333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/var/folders/07/ny_nhbc572x5k7hlnzr76zth0000gn/T/com.microsoft.Powerpoint/WebArchiveCopyPasteTempFiles/23px-Flag_of_Hungary.svg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143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/var/folders/07/ny_nhbc572x5k7hlnzr76zth0000gn/T/com.microsoft.Powerpoint/WebArchiveCopyPasteTempFiles/23px-Flag_of_the_Czech_Republic.svg.pn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/var/folders/07/ny_nhbc572x5k7hlnzr76zth0000gn/T/com.microsoft.Powerpoint/WebArchiveCopyPasteTempFiles/23px-Flag_of_Slovakia.svg.pn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/var/folders/07/ny_nhbc572x5k7hlnzr76zth0000gn/T/com.microsoft.Powerpoint/WebArchiveCopyPasteTempFiles/23px-Flag_of_Bulgaria.svg.png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333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/var/folders/07/ny_nhbc572x5k7hlnzr76zth0000gn/T/com.microsoft.Powerpoint/WebArchiveCopyPasteTempFiles/21px-Flag_of_Israel.svg.png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42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 descr="/var/folders/07/ny_nhbc572x5k7hlnzr76zth0000gn/T/com.microsoft.Powerpoint/WebArchiveCopyPasteTempFiles/23px-Flag_of_Romania.svg.png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/var/folders/07/ny_nhbc572x5k7hlnzr76zth0000gn/T/com.microsoft.Powerpoint/WebArchiveCopyPasteTempFiles/23px-Flag_of_Serbia.svg.png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/var/folders/07/ny_nhbc572x5k7hlnzr76zth0000gn/T/com.microsoft.Powerpoint/WebArchiveCopyPasteTempFiles/23px-Flag_of_Cyprus.svg.png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/var/folders/07/ny_nhbc572x5k7hlnzr76zth0000gn/T/com.microsoft.Powerpoint/WebArchiveCopyPasteTempFiles/23px-Flag_of_Turkey.svg.png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/var/folders/07/ny_nhbc572x5k7hlnzr76zth0000gn/T/com.microsoft.Powerpoint/WebArchiveCopyPasteTempFiles/23px-Flag_of_Pakistan.svg.png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/var/folders/07/ny_nhbc572x5k7hlnzr76zth0000gn/T/com.microsoft.Powerpoint/WebArchiveCopyPasteTempFiles/23px-Flag_of_Ukraine.svg.png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/var/folders/07/ny_nhbc572x5k7hlnzr76zth0000gn/T/com.microsoft.Powerpoint/WebArchiveCopyPasteTempFiles/23px-Flag_of_India.svg.png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/var/folders/07/ny_nhbc572x5k7hlnzr76zth0000gn/T/com.microsoft.Powerpoint/WebArchiveCopyPasteTempFiles/23px-Flag_of_Slovenia.svg.png"/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143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AD998-37B8-6341-9BF7-0B0C443B5355}" type="slidenum">
              <a:rPr lang="de-AT" smtClean="0"/>
              <a:pPr/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569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56" y="1136609"/>
            <a:ext cx="8244408" cy="53887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346" y="-27384"/>
            <a:ext cx="8229600" cy="762000"/>
          </a:xfrm>
        </p:spPr>
        <p:txBody>
          <a:bodyPr/>
          <a:lstStyle/>
          <a:p>
            <a:pPr algn="ctr"/>
            <a:r>
              <a:rPr lang="en-US" sz="3600" dirty="0" smtClean="0">
                <a:solidFill>
                  <a:srgbClr val="FFFF00"/>
                </a:solidFill>
              </a:rPr>
              <a:t> 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24969" y="764704"/>
            <a:ext cx="5094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1446F"/>
                </a:solidFill>
              </a:rPr>
              <a:t>CERN </a:t>
            </a:r>
            <a:r>
              <a:rPr lang="en-US" sz="2400" dirty="0" err="1" smtClean="0">
                <a:solidFill>
                  <a:srgbClr val="01446F"/>
                </a:solidFill>
              </a:rPr>
              <a:t>ist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ein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Beschleunigerzentrum</a:t>
            </a:r>
            <a:endParaRPr lang="en-US" sz="2400" dirty="0" smtClean="0">
              <a:solidFill>
                <a:srgbClr val="01446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3B813-55AC-0544-9D38-D62B6C200A52}" type="slidenum">
              <a:rPr lang="de-AT" smtClean="0"/>
              <a:pPr/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1627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683568" y="1340768"/>
            <a:ext cx="8046394" cy="2549897"/>
            <a:chOff x="835968" y="3975447"/>
            <a:chExt cx="8046394" cy="2549897"/>
          </a:xfrm>
        </p:grpSpPr>
        <p:sp>
          <p:nvSpPr>
            <p:cNvPr id="10" name="TextBox 9"/>
            <p:cNvSpPr txBox="1"/>
            <p:nvPr/>
          </p:nvSpPr>
          <p:spPr>
            <a:xfrm>
              <a:off x="835968" y="3975447"/>
              <a:ext cx="8046394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err="1" smtClean="0">
                  <a:solidFill>
                    <a:srgbClr val="0061A0"/>
                  </a:solidFill>
                </a:rPr>
                <a:t>Vom</a:t>
              </a:r>
              <a:r>
                <a:rPr lang="en-US" sz="3200" dirty="0" smtClean="0">
                  <a:solidFill>
                    <a:srgbClr val="0061A0"/>
                  </a:solidFill>
                </a:rPr>
                <a:t> </a:t>
              </a:r>
              <a:r>
                <a:rPr lang="en-US" sz="3200" dirty="0" err="1" smtClean="0">
                  <a:solidFill>
                    <a:srgbClr val="008000"/>
                  </a:solidFill>
                </a:rPr>
                <a:t>Mikroskop</a:t>
              </a:r>
              <a:r>
                <a:rPr lang="en-US" sz="3200" dirty="0" smtClean="0">
                  <a:solidFill>
                    <a:srgbClr val="0061A0"/>
                  </a:solidFill>
                </a:rPr>
                <a:t> </a:t>
              </a:r>
              <a:r>
                <a:rPr lang="en-US" sz="3200" dirty="0" err="1" smtClean="0">
                  <a:solidFill>
                    <a:srgbClr val="0061A0"/>
                  </a:solidFill>
                </a:rPr>
                <a:t>zum</a:t>
              </a:r>
              <a:r>
                <a:rPr lang="en-US" sz="3200" dirty="0" smtClean="0">
                  <a:solidFill>
                    <a:srgbClr val="0061A0"/>
                  </a:solidFill>
                </a:rPr>
                <a:t> </a:t>
              </a:r>
              <a:r>
                <a:rPr lang="en-US" sz="3200" dirty="0" err="1" smtClean="0">
                  <a:solidFill>
                    <a:srgbClr val="0061A0"/>
                  </a:solidFill>
                </a:rPr>
                <a:t>Teilchenbeschleuniger</a:t>
              </a:r>
              <a:endParaRPr lang="en-US" sz="3200" dirty="0" smtClean="0">
                <a:solidFill>
                  <a:srgbClr val="0061A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51992" y="5097958"/>
              <a:ext cx="20697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solidFill>
                    <a:srgbClr val="008000"/>
                  </a:solidFill>
                </a:rPr>
                <a:t>Licht</a:t>
              </a:r>
              <a:r>
                <a:rPr lang="en-US" sz="2400" dirty="0" smtClean="0">
                  <a:solidFill>
                    <a:srgbClr val="008000"/>
                  </a:solidFill>
                </a:rPr>
                <a:t> – </a:t>
              </a:r>
              <a:r>
                <a:rPr lang="en-US" sz="2400" dirty="0" err="1" smtClean="0">
                  <a:solidFill>
                    <a:srgbClr val="008000"/>
                  </a:solidFill>
                </a:rPr>
                <a:t>Objekt</a:t>
              </a:r>
              <a:endParaRPr lang="en-US" sz="2400" dirty="0" smtClean="0">
                <a:solidFill>
                  <a:srgbClr val="008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51992" y="6063679"/>
              <a:ext cx="21351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solidFill>
                    <a:srgbClr val="0061A0"/>
                  </a:solidFill>
                </a:rPr>
                <a:t>Beschleuniger</a:t>
              </a:r>
              <a:endParaRPr lang="en-US" sz="2400" dirty="0" smtClean="0">
                <a:solidFill>
                  <a:srgbClr val="0061A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60304" y="5602014"/>
              <a:ext cx="13516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sz="2400" dirty="0" err="1" smtClean="0">
                  <a:solidFill>
                    <a:srgbClr val="008000"/>
                  </a:solidFill>
                </a:rPr>
                <a:t>Detektor</a:t>
              </a:r>
              <a:endParaRPr lang="en-US" sz="2400" dirty="0">
                <a:solidFill>
                  <a:srgbClr val="008000"/>
                </a:solidFill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AD998-37B8-6341-9BF7-0B0C443B5355}" type="slidenum">
              <a:rPr lang="de-AT" smtClean="0"/>
              <a:pPr/>
              <a:t>17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grpSp>
        <p:nvGrpSpPr>
          <p:cNvPr id="14" name="Group 13"/>
          <p:cNvGrpSpPr/>
          <p:nvPr/>
        </p:nvGrpSpPr>
        <p:grpSpPr>
          <a:xfrm>
            <a:off x="683568" y="1340768"/>
            <a:ext cx="8046394" cy="2549897"/>
            <a:chOff x="683568" y="1340768"/>
            <a:chExt cx="8046394" cy="2549897"/>
          </a:xfrm>
        </p:grpSpPr>
        <p:sp>
          <p:nvSpPr>
            <p:cNvPr id="5" name="TextBox 4"/>
            <p:cNvSpPr txBox="1"/>
            <p:nvPr/>
          </p:nvSpPr>
          <p:spPr>
            <a:xfrm>
              <a:off x="683568" y="1340768"/>
              <a:ext cx="8046394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err="1" smtClean="0">
                  <a:solidFill>
                    <a:srgbClr val="0061A0"/>
                  </a:solidFill>
                </a:rPr>
                <a:t>Vom</a:t>
              </a:r>
              <a:r>
                <a:rPr lang="en-US" sz="3200" dirty="0" smtClean="0">
                  <a:solidFill>
                    <a:srgbClr val="0061A0"/>
                  </a:solidFill>
                </a:rPr>
                <a:t> </a:t>
              </a:r>
              <a:r>
                <a:rPr lang="en-US" sz="3200" dirty="0" err="1" smtClean="0">
                  <a:solidFill>
                    <a:srgbClr val="0061A0"/>
                  </a:solidFill>
                </a:rPr>
                <a:t>Mikroskop</a:t>
              </a:r>
              <a:r>
                <a:rPr lang="en-US" sz="3200" dirty="0" smtClean="0">
                  <a:solidFill>
                    <a:srgbClr val="0061A0"/>
                  </a:solidFill>
                </a:rPr>
                <a:t> </a:t>
              </a:r>
              <a:r>
                <a:rPr lang="en-US" sz="3200" dirty="0" err="1" smtClean="0">
                  <a:solidFill>
                    <a:srgbClr val="0061A0"/>
                  </a:solidFill>
                </a:rPr>
                <a:t>zum</a:t>
              </a:r>
              <a:r>
                <a:rPr lang="en-US" sz="3200" dirty="0" smtClean="0">
                  <a:solidFill>
                    <a:srgbClr val="0061A0"/>
                  </a:solidFill>
                </a:rPr>
                <a:t> </a:t>
              </a:r>
              <a:r>
                <a:rPr lang="en-US" sz="3200" dirty="0" err="1" smtClean="0">
                  <a:solidFill>
                    <a:srgbClr val="008000"/>
                  </a:solidFill>
                </a:rPr>
                <a:t>Teilchenbeschleuniger</a:t>
              </a:r>
              <a:endParaRPr lang="en-US" sz="3200" dirty="0" smtClean="0">
                <a:solidFill>
                  <a:srgbClr val="00800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99592" y="2463279"/>
              <a:ext cx="20697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solidFill>
                    <a:srgbClr val="0061A0"/>
                  </a:solidFill>
                </a:rPr>
                <a:t>Licht</a:t>
              </a:r>
              <a:r>
                <a:rPr lang="en-US" sz="2400" dirty="0" smtClean="0">
                  <a:solidFill>
                    <a:srgbClr val="0061A0"/>
                  </a:solidFill>
                </a:rPr>
                <a:t> – </a:t>
              </a:r>
              <a:r>
                <a:rPr lang="en-US" sz="2400" dirty="0" err="1" smtClean="0">
                  <a:solidFill>
                    <a:srgbClr val="0061A0"/>
                  </a:solidFill>
                </a:rPr>
                <a:t>Objekt</a:t>
              </a:r>
              <a:endParaRPr lang="en-US" sz="2400" dirty="0" smtClean="0">
                <a:solidFill>
                  <a:srgbClr val="0061A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99592" y="3429000"/>
              <a:ext cx="21351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solidFill>
                    <a:srgbClr val="008000"/>
                  </a:solidFill>
                </a:rPr>
                <a:t>Beschleuniger</a:t>
              </a:r>
              <a:endParaRPr lang="en-US" sz="2400" dirty="0" smtClean="0">
                <a:solidFill>
                  <a:srgbClr val="008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707904" y="2967335"/>
              <a:ext cx="13516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sz="2400" dirty="0" err="1" smtClean="0">
                  <a:solidFill>
                    <a:srgbClr val="008000"/>
                  </a:solidFill>
                </a:rPr>
                <a:t>Detektor</a:t>
              </a:r>
              <a:endParaRPr lang="en-US" sz="2400" dirty="0">
                <a:solidFill>
                  <a:srgbClr val="008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5217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4347" b="-1"/>
          <a:stretch/>
        </p:blipFill>
        <p:spPr>
          <a:xfrm>
            <a:off x="0" y="766233"/>
            <a:ext cx="9144000" cy="583112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5682120"/>
            <a:ext cx="9144000" cy="915232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331640" y="585810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Wie</a:t>
            </a:r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funktioniert</a:t>
            </a:r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ein</a:t>
            </a:r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Beschleuniger</a:t>
            </a:r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?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22920" y="764704"/>
            <a:ext cx="9144000" cy="843224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827584" y="692696"/>
            <a:ext cx="7773988" cy="936104"/>
          </a:xfrm>
          <a:prstGeom prst="rect">
            <a:avLst/>
          </a:prstGeom>
          <a:effectLst>
            <a:glow rad="139700">
              <a:schemeClr val="accent1">
                <a:satMod val="175000"/>
                <a:alpha val="33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76200"/>
          </a:effectLst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800" b="0" cap="none" spc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 err="1" smtClean="0"/>
              <a:t>Teilchenbeschleuniger</a:t>
            </a:r>
            <a:endParaRPr lang="en-US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AD998-37B8-6341-9BF7-0B0C443B5355}" type="slidenum">
              <a:rPr lang="de-AT" smtClean="0"/>
              <a:pPr/>
              <a:t>18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6201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96968" y="1220559"/>
            <a:ext cx="6459408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61A0"/>
                </a:solidFill>
              </a:rPr>
              <a:t>Diese</a:t>
            </a:r>
            <a:r>
              <a:rPr lang="en-US" dirty="0" smtClean="0">
                <a:solidFill>
                  <a:srgbClr val="0061A0"/>
                </a:solidFill>
              </a:rPr>
              <a:t> </a:t>
            </a:r>
            <a:r>
              <a:rPr lang="en-US" dirty="0" err="1" smtClean="0">
                <a:solidFill>
                  <a:srgbClr val="0061A0"/>
                </a:solidFill>
              </a:rPr>
              <a:t>Präsentation</a:t>
            </a:r>
            <a:r>
              <a:rPr lang="en-US" dirty="0" smtClean="0">
                <a:solidFill>
                  <a:srgbClr val="0061A0"/>
                </a:solidFill>
              </a:rPr>
              <a:t> </a:t>
            </a:r>
            <a:r>
              <a:rPr lang="en-US" dirty="0" err="1" smtClean="0">
                <a:solidFill>
                  <a:srgbClr val="0061A0"/>
                </a:solidFill>
              </a:rPr>
              <a:t>verwendet</a:t>
            </a:r>
            <a:r>
              <a:rPr lang="en-US" dirty="0" smtClean="0">
                <a:solidFill>
                  <a:srgbClr val="0061A0"/>
                </a:solidFill>
              </a:rPr>
              <a:t> </a:t>
            </a:r>
            <a:r>
              <a:rPr lang="en-US" dirty="0" err="1" smtClean="0">
                <a:solidFill>
                  <a:srgbClr val="0061A0"/>
                </a:solidFill>
              </a:rPr>
              <a:t>viele</a:t>
            </a:r>
            <a:r>
              <a:rPr lang="en-US" dirty="0">
                <a:solidFill>
                  <a:srgbClr val="0061A0"/>
                </a:solidFill>
              </a:rPr>
              <a:t> </a:t>
            </a:r>
            <a:r>
              <a:rPr lang="en-US" dirty="0" err="1" smtClean="0">
                <a:solidFill>
                  <a:srgbClr val="0061A0"/>
                </a:solidFill>
              </a:rPr>
              <a:t>Seiten</a:t>
            </a:r>
            <a:r>
              <a:rPr lang="en-US" dirty="0" smtClean="0">
                <a:solidFill>
                  <a:srgbClr val="0061A0"/>
                </a:solidFill>
              </a:rPr>
              <a:t> </a:t>
            </a:r>
            <a:r>
              <a:rPr lang="en-US" dirty="0" err="1" smtClean="0">
                <a:solidFill>
                  <a:srgbClr val="0061A0"/>
                </a:solidFill>
              </a:rPr>
              <a:t>aus</a:t>
            </a:r>
            <a:r>
              <a:rPr lang="en-US" dirty="0" smtClean="0">
                <a:solidFill>
                  <a:srgbClr val="0061A0"/>
                </a:solidFill>
              </a:rPr>
              <a:t> </a:t>
            </a:r>
            <a:r>
              <a:rPr lang="en-US" dirty="0" err="1" smtClean="0">
                <a:solidFill>
                  <a:srgbClr val="0061A0"/>
                </a:solidFill>
              </a:rPr>
              <a:t>Vorträgen</a:t>
            </a:r>
            <a:r>
              <a:rPr lang="en-US" dirty="0" smtClean="0">
                <a:solidFill>
                  <a:srgbClr val="0061A0"/>
                </a:solidFill>
              </a:rPr>
              <a:t>, die</a:t>
            </a:r>
          </a:p>
          <a:p>
            <a:r>
              <a:rPr lang="en-US" dirty="0" err="1">
                <a:solidFill>
                  <a:srgbClr val="0061A0"/>
                </a:solidFill>
              </a:rPr>
              <a:t>m</a:t>
            </a:r>
            <a:r>
              <a:rPr lang="en-US" dirty="0" err="1" smtClean="0">
                <a:solidFill>
                  <a:srgbClr val="0061A0"/>
                </a:solidFill>
              </a:rPr>
              <a:t>ein</a:t>
            </a:r>
            <a:r>
              <a:rPr lang="en-US" dirty="0" smtClean="0">
                <a:solidFill>
                  <a:srgbClr val="0061A0"/>
                </a:solidFill>
              </a:rPr>
              <a:t> </a:t>
            </a:r>
            <a:r>
              <a:rPr lang="en-US" dirty="0" err="1" smtClean="0">
                <a:solidFill>
                  <a:srgbClr val="0061A0"/>
                </a:solidFill>
              </a:rPr>
              <a:t>Kollege</a:t>
            </a:r>
            <a:r>
              <a:rPr lang="en-US" dirty="0" smtClean="0">
                <a:solidFill>
                  <a:srgbClr val="0061A0"/>
                </a:solidFill>
              </a:rPr>
              <a:t> </a:t>
            </a:r>
            <a:r>
              <a:rPr lang="en-US" dirty="0">
                <a:solidFill>
                  <a:srgbClr val="0061A0"/>
                </a:solidFill>
              </a:rPr>
              <a:t>Marko </a:t>
            </a:r>
            <a:r>
              <a:rPr lang="en-US" dirty="0" err="1" smtClean="0">
                <a:solidFill>
                  <a:srgbClr val="0061A0"/>
                </a:solidFill>
              </a:rPr>
              <a:t>Dragicevic</a:t>
            </a:r>
            <a:r>
              <a:rPr lang="en-US" dirty="0" smtClean="0">
                <a:solidFill>
                  <a:srgbClr val="0061A0"/>
                </a:solidFill>
              </a:rPr>
              <a:t> </a:t>
            </a:r>
            <a:r>
              <a:rPr lang="en-US" dirty="0" err="1" smtClean="0">
                <a:solidFill>
                  <a:srgbClr val="0061A0"/>
                </a:solidFill>
              </a:rPr>
              <a:t>gehalten</a:t>
            </a:r>
            <a:r>
              <a:rPr lang="en-US" dirty="0" smtClean="0">
                <a:solidFill>
                  <a:srgbClr val="0061A0"/>
                </a:solidFill>
              </a:rPr>
              <a:t> hat.</a:t>
            </a:r>
          </a:p>
          <a:p>
            <a:endParaRPr lang="en-US" dirty="0">
              <a:solidFill>
                <a:srgbClr val="0061A0"/>
              </a:solidFill>
            </a:endParaRPr>
          </a:p>
          <a:p>
            <a:r>
              <a:rPr lang="en-US" dirty="0" err="1" smtClean="0">
                <a:solidFill>
                  <a:srgbClr val="0061A0"/>
                </a:solidFill>
              </a:rPr>
              <a:t>Ich</a:t>
            </a:r>
            <a:r>
              <a:rPr lang="en-US" dirty="0" smtClean="0">
                <a:solidFill>
                  <a:srgbClr val="0061A0"/>
                </a:solidFill>
              </a:rPr>
              <a:t> </a:t>
            </a:r>
            <a:r>
              <a:rPr lang="en-US" dirty="0" err="1" smtClean="0">
                <a:solidFill>
                  <a:srgbClr val="0061A0"/>
                </a:solidFill>
              </a:rPr>
              <a:t>danke</a:t>
            </a:r>
            <a:r>
              <a:rPr lang="en-US" dirty="0" smtClean="0">
                <a:solidFill>
                  <a:srgbClr val="0061A0"/>
                </a:solidFill>
              </a:rPr>
              <a:t> </a:t>
            </a:r>
            <a:r>
              <a:rPr lang="en-US" dirty="0" err="1" smtClean="0">
                <a:solidFill>
                  <a:srgbClr val="0061A0"/>
                </a:solidFill>
              </a:rPr>
              <a:t>ihn</a:t>
            </a:r>
            <a:r>
              <a:rPr lang="en-US" dirty="0" smtClean="0">
                <a:solidFill>
                  <a:srgbClr val="0061A0"/>
                </a:solidFill>
              </a:rPr>
              <a:t>, </a:t>
            </a:r>
            <a:r>
              <a:rPr lang="en-US" dirty="0" err="1" smtClean="0">
                <a:solidFill>
                  <a:srgbClr val="0061A0"/>
                </a:solidFill>
              </a:rPr>
              <a:t>dass</a:t>
            </a:r>
            <a:r>
              <a:rPr lang="en-US" dirty="0" smtClean="0">
                <a:solidFill>
                  <a:srgbClr val="0061A0"/>
                </a:solidFill>
              </a:rPr>
              <a:t> </a:t>
            </a:r>
            <a:r>
              <a:rPr lang="en-US" dirty="0" err="1" smtClean="0">
                <a:solidFill>
                  <a:srgbClr val="0061A0"/>
                </a:solidFill>
              </a:rPr>
              <a:t>ich</a:t>
            </a:r>
            <a:r>
              <a:rPr lang="en-US" dirty="0" smtClean="0">
                <a:solidFill>
                  <a:srgbClr val="0061A0"/>
                </a:solidFill>
              </a:rPr>
              <a:t> seine </a:t>
            </a:r>
            <a:r>
              <a:rPr lang="en-US" dirty="0" err="1" smtClean="0">
                <a:solidFill>
                  <a:srgbClr val="0061A0"/>
                </a:solidFill>
              </a:rPr>
              <a:t>Unterlagen</a:t>
            </a:r>
            <a:r>
              <a:rPr lang="en-US" dirty="0" smtClean="0">
                <a:solidFill>
                  <a:srgbClr val="0061A0"/>
                </a:solidFill>
              </a:rPr>
              <a:t> </a:t>
            </a:r>
            <a:r>
              <a:rPr lang="en-US" dirty="0" err="1" smtClean="0">
                <a:solidFill>
                  <a:srgbClr val="0061A0"/>
                </a:solidFill>
              </a:rPr>
              <a:t>benutzen</a:t>
            </a:r>
            <a:r>
              <a:rPr lang="en-US" dirty="0" smtClean="0">
                <a:solidFill>
                  <a:srgbClr val="0061A0"/>
                </a:solidFill>
              </a:rPr>
              <a:t> </a:t>
            </a:r>
            <a:r>
              <a:rPr lang="en-US" dirty="0" err="1" smtClean="0">
                <a:solidFill>
                  <a:srgbClr val="0061A0"/>
                </a:solidFill>
              </a:rPr>
              <a:t>darf</a:t>
            </a:r>
            <a:r>
              <a:rPr lang="en-US" dirty="0" smtClean="0">
                <a:solidFill>
                  <a:srgbClr val="0061A0"/>
                </a:solidFill>
              </a:rPr>
              <a:t>.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AD998-37B8-6341-9BF7-0B0C443B5355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475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Teilchenbeschleuniger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556792"/>
            <a:ext cx="3420000" cy="24145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07904" y="1628800"/>
            <a:ext cx="5256584" cy="4735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dirty="0" smtClean="0">
                <a:solidFill>
                  <a:srgbClr val="01446F"/>
                </a:solidFill>
              </a:rPr>
              <a:t>Ein Teilchenbeschleuniger beschleunigt geladene Teilchen (Elektronen, Protonen oder Atomkerne)</a:t>
            </a: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dirty="0" smtClean="0">
                <a:solidFill>
                  <a:srgbClr val="01446F"/>
                </a:solidFill>
              </a:rPr>
              <a:t>Heutige Beschleuniger erreichen extrem hohe Geschwindigkeiten nahe der Lichtgeschwindigkeit</a:t>
            </a: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dirty="0" smtClean="0">
                <a:solidFill>
                  <a:srgbClr val="01446F"/>
                </a:solidFill>
              </a:rPr>
              <a:t>Teilchen werden dabei kaum mehr schneller (Lichtgeschwindigkeit kann nicht erreicht werden)</a:t>
            </a: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b="1" dirty="0" smtClean="0">
                <a:solidFill>
                  <a:srgbClr val="01446F"/>
                </a:solidFill>
              </a:rPr>
              <a:t>Bewegungsenergie</a:t>
            </a:r>
            <a:r>
              <a:rPr lang="de-AT" sz="2400" dirty="0" smtClean="0">
                <a:solidFill>
                  <a:srgbClr val="01446F"/>
                </a:solidFill>
              </a:rPr>
              <a:t> nimmt jedoch weiter zu!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4115103"/>
            <a:ext cx="3420000" cy="2266225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3B4AB-8635-4F4A-9161-B54194930F15}" type="slidenum">
              <a:rPr lang="de-AT" smtClean="0"/>
              <a:pPr/>
              <a:t>19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0017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Linearbeschleuniger</a:t>
            </a:r>
            <a:endParaRPr lang="en-US" dirty="0"/>
          </a:p>
        </p:txBody>
      </p:sp>
      <p:pic>
        <p:nvPicPr>
          <p:cNvPr id="5" name="Picture 4" descr="lineani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340768"/>
            <a:ext cx="5472608" cy="2384955"/>
          </a:xfrm>
          <a:prstGeom prst="rect">
            <a:avLst/>
          </a:prstGeom>
        </p:spPr>
      </p:pic>
      <p:pic>
        <p:nvPicPr>
          <p:cNvPr id="6" name="Picture 5" descr="680804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56792"/>
            <a:ext cx="3292673" cy="486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91880" y="3717032"/>
            <a:ext cx="5328592" cy="2736304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b="1" dirty="0" err="1" smtClean="0">
                <a:solidFill>
                  <a:srgbClr val="01446F"/>
                </a:solidFill>
              </a:rPr>
              <a:t>Geladene</a:t>
            </a:r>
            <a:r>
              <a:rPr lang="en-US" sz="2400" b="1" dirty="0" smtClean="0">
                <a:solidFill>
                  <a:srgbClr val="01446F"/>
                </a:solidFill>
              </a:rPr>
              <a:t> </a:t>
            </a:r>
            <a:r>
              <a:rPr lang="en-US" sz="2400" b="1" dirty="0" err="1" smtClean="0">
                <a:solidFill>
                  <a:srgbClr val="01446F"/>
                </a:solidFill>
              </a:rPr>
              <a:t>Teilchen</a:t>
            </a:r>
            <a:r>
              <a:rPr lang="en-US" sz="2400" b="1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werden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durch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b="1" dirty="0" err="1" smtClean="0">
                <a:solidFill>
                  <a:srgbClr val="01446F"/>
                </a:solidFill>
              </a:rPr>
              <a:t>elektrische</a:t>
            </a:r>
            <a:r>
              <a:rPr lang="en-US" sz="2400" b="1" dirty="0" smtClean="0">
                <a:solidFill>
                  <a:srgbClr val="01446F"/>
                </a:solidFill>
              </a:rPr>
              <a:t> </a:t>
            </a:r>
            <a:r>
              <a:rPr lang="en-US" sz="2400" b="1" dirty="0" err="1" smtClean="0">
                <a:solidFill>
                  <a:srgbClr val="01446F"/>
                </a:solidFill>
              </a:rPr>
              <a:t>Spannung</a:t>
            </a:r>
            <a:r>
              <a:rPr lang="en-US" sz="2400" b="1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beschleunigt</a:t>
            </a:r>
            <a:endParaRPr lang="en-US" sz="2400" dirty="0" smtClean="0">
              <a:solidFill>
                <a:srgbClr val="01446F"/>
              </a:solidFill>
            </a:endParaRP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 err="1" smtClean="0">
                <a:solidFill>
                  <a:srgbClr val="01446F"/>
                </a:solidFill>
              </a:rPr>
              <a:t>Polarität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wechselt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im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i="1" dirty="0" err="1" smtClean="0">
                <a:solidFill>
                  <a:srgbClr val="01446F"/>
                </a:solidFill>
              </a:rPr>
              <a:t>richtigen</a:t>
            </a:r>
            <a:r>
              <a:rPr lang="en-US" sz="2400" i="1" dirty="0" smtClean="0">
                <a:solidFill>
                  <a:srgbClr val="01446F"/>
                </a:solidFill>
              </a:rPr>
              <a:t> Rhythmus</a:t>
            </a:r>
            <a:r>
              <a:rPr lang="en-US" sz="2400" dirty="0" smtClean="0">
                <a:solidFill>
                  <a:srgbClr val="01446F"/>
                </a:solidFill>
              </a:rPr>
              <a:t> – </a:t>
            </a:r>
            <a:r>
              <a:rPr lang="en-US" sz="2400" dirty="0" err="1" smtClean="0">
                <a:solidFill>
                  <a:srgbClr val="01446F"/>
                </a:solidFill>
              </a:rPr>
              <a:t>Teilchen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sieht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Spannung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immer</a:t>
            </a:r>
            <a:r>
              <a:rPr lang="en-US" sz="2400" dirty="0" smtClean="0">
                <a:solidFill>
                  <a:srgbClr val="01446F"/>
                </a:solidFill>
              </a:rPr>
              <a:t> in </a:t>
            </a:r>
            <a:r>
              <a:rPr lang="en-US" sz="2400" i="1" dirty="0" err="1" smtClean="0">
                <a:solidFill>
                  <a:srgbClr val="01446F"/>
                </a:solidFill>
              </a:rPr>
              <a:t>Vorwärtsrichtung</a:t>
            </a:r>
            <a:endParaRPr lang="en-US" sz="2400" dirty="0" smtClean="0">
              <a:solidFill>
                <a:srgbClr val="01446F"/>
              </a:solidFill>
            </a:endParaRP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 err="1" smtClean="0">
                <a:solidFill>
                  <a:srgbClr val="01446F"/>
                </a:solidFill>
              </a:rPr>
              <a:t>Nachteil</a:t>
            </a:r>
            <a:r>
              <a:rPr lang="en-US" sz="2400" dirty="0" smtClean="0">
                <a:solidFill>
                  <a:srgbClr val="01446F"/>
                </a:solidFill>
              </a:rPr>
              <a:t>: </a:t>
            </a:r>
            <a:r>
              <a:rPr lang="en-US" sz="2400" dirty="0" err="1" smtClean="0">
                <a:solidFill>
                  <a:srgbClr val="01446F"/>
                </a:solidFill>
              </a:rPr>
              <a:t>Beschleunigungsstrecke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kann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b="1" dirty="0" err="1" smtClean="0">
                <a:solidFill>
                  <a:srgbClr val="01446F"/>
                </a:solidFill>
              </a:rPr>
              <a:t>nur</a:t>
            </a:r>
            <a:r>
              <a:rPr lang="en-US" sz="2400" b="1" dirty="0" smtClean="0">
                <a:solidFill>
                  <a:srgbClr val="01446F"/>
                </a:solidFill>
              </a:rPr>
              <a:t> </a:t>
            </a:r>
            <a:r>
              <a:rPr lang="en-US" sz="2400" b="1" dirty="0" err="1" smtClean="0">
                <a:solidFill>
                  <a:srgbClr val="01446F"/>
                </a:solidFill>
              </a:rPr>
              <a:t>einmal</a:t>
            </a:r>
            <a:r>
              <a:rPr lang="en-US" sz="2400" b="1" dirty="0" smtClean="0">
                <a:solidFill>
                  <a:srgbClr val="01446F"/>
                </a:solidFill>
              </a:rPr>
              <a:t> </a:t>
            </a:r>
            <a:r>
              <a:rPr lang="en-US" sz="2400" b="1" dirty="0" err="1" smtClean="0">
                <a:solidFill>
                  <a:srgbClr val="01446F"/>
                </a:solidFill>
              </a:rPr>
              <a:t>durchlaufen</a:t>
            </a:r>
            <a:r>
              <a:rPr lang="en-US" sz="2400" b="1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werden</a:t>
            </a:r>
            <a:endParaRPr lang="en-US" sz="2400" dirty="0" smtClean="0">
              <a:solidFill>
                <a:srgbClr val="01446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1556792"/>
            <a:ext cx="7290000" cy="4860000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3B4AB-8635-4F4A-9161-B54194930F15}" type="slidenum">
              <a:rPr lang="de-AT" smtClean="0"/>
              <a:pPr/>
              <a:t>20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3367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1" descr="oszilloskop"/>
          <p:cNvPicPr>
            <a:picLocks noChangeAspect="1" noChangeArrowheads="1"/>
          </p:cNvPicPr>
          <p:nvPr/>
        </p:nvPicPr>
        <p:blipFill rotWithShape="1">
          <a:blip r:embed="rId2"/>
          <a:srcRect t="11123" r="5532" b="10110"/>
          <a:stretch/>
        </p:blipFill>
        <p:spPr bwMode="auto">
          <a:xfrm>
            <a:off x="2816696" y="1556792"/>
            <a:ext cx="6291808" cy="2623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059832" y="4149080"/>
            <a:ext cx="6084168" cy="2449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 err="1" smtClean="0">
                <a:solidFill>
                  <a:srgbClr val="01446F"/>
                </a:solidFill>
              </a:rPr>
              <a:t>Röhrenfernseher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ist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ein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b="1" dirty="0" err="1" smtClean="0">
                <a:solidFill>
                  <a:srgbClr val="01446F"/>
                </a:solidFill>
              </a:rPr>
              <a:t>elektrostatischer</a:t>
            </a:r>
            <a:r>
              <a:rPr lang="en-US" sz="2400" b="1" dirty="0" smtClean="0">
                <a:solidFill>
                  <a:srgbClr val="01446F"/>
                </a:solidFill>
              </a:rPr>
              <a:t> </a:t>
            </a:r>
            <a:r>
              <a:rPr lang="en-US" sz="2400" b="1" dirty="0" err="1" smtClean="0">
                <a:solidFill>
                  <a:srgbClr val="01446F"/>
                </a:solidFill>
              </a:rPr>
              <a:t>Linearbeschleuniger</a:t>
            </a:r>
            <a:endParaRPr lang="en-US" sz="2400" b="1" dirty="0" smtClean="0">
              <a:solidFill>
                <a:srgbClr val="01446F"/>
              </a:solidFill>
            </a:endParaRP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 err="1" smtClean="0">
                <a:solidFill>
                  <a:srgbClr val="01446F"/>
                </a:solidFill>
              </a:rPr>
              <a:t>Elektronen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durchlaufen</a:t>
            </a:r>
            <a:r>
              <a:rPr lang="en-US" sz="2400" dirty="0" smtClean="0">
                <a:solidFill>
                  <a:srgbClr val="01446F"/>
                </a:solidFill>
              </a:rPr>
              <a:t> die </a:t>
            </a:r>
            <a:r>
              <a:rPr lang="en-US" sz="2400" dirty="0" err="1" smtClean="0">
                <a:solidFill>
                  <a:srgbClr val="01446F"/>
                </a:solidFill>
              </a:rPr>
              <a:t>Beschleunigungspannung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nur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einmal</a:t>
            </a:r>
            <a:endParaRPr lang="en-US" sz="2400" dirty="0" smtClean="0">
              <a:solidFill>
                <a:srgbClr val="01446F"/>
              </a:solidFill>
            </a:endParaRP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 err="1" smtClean="0">
                <a:solidFill>
                  <a:srgbClr val="01446F"/>
                </a:solidFill>
              </a:rPr>
              <a:t>Energie</a:t>
            </a:r>
            <a:r>
              <a:rPr lang="en-US" sz="2400" dirty="0" smtClean="0">
                <a:solidFill>
                  <a:srgbClr val="01446F"/>
                </a:solidFill>
              </a:rPr>
              <a:t> der </a:t>
            </a:r>
            <a:r>
              <a:rPr lang="en-US" sz="2400" dirty="0" err="1" smtClean="0">
                <a:solidFill>
                  <a:srgbClr val="01446F"/>
                </a:solidFill>
              </a:rPr>
              <a:t>Elektronen</a:t>
            </a:r>
            <a:r>
              <a:rPr lang="en-US" sz="2400" dirty="0" smtClean="0">
                <a:solidFill>
                  <a:srgbClr val="01446F"/>
                </a:solidFill>
              </a:rPr>
              <a:t> ca. 300 Mio. mal </a:t>
            </a:r>
            <a:r>
              <a:rPr lang="en-US" sz="2400" dirty="0" err="1" smtClean="0">
                <a:solidFill>
                  <a:srgbClr val="01446F"/>
                </a:solidFill>
              </a:rPr>
              <a:t>kleiner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als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beim</a:t>
            </a:r>
            <a:r>
              <a:rPr lang="en-US" sz="2400" dirty="0" smtClean="0">
                <a:solidFill>
                  <a:srgbClr val="01446F"/>
                </a:solidFill>
              </a:rPr>
              <a:t> LHC</a:t>
            </a:r>
          </a:p>
        </p:txBody>
      </p:sp>
      <p:pic>
        <p:nvPicPr>
          <p:cNvPr id="14" name="Picture 13" descr="SW-Bildroehre-9-inches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694"/>
          <a:stretch/>
        </p:blipFill>
        <p:spPr>
          <a:xfrm>
            <a:off x="49487" y="4132952"/>
            <a:ext cx="2938337" cy="2280230"/>
          </a:xfrm>
          <a:prstGeom prst="rect">
            <a:avLst/>
          </a:prstGeom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Linearbeschleuniger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Zuhause</a:t>
            </a:r>
            <a:endParaRPr lang="en-US" dirty="0"/>
          </a:p>
        </p:txBody>
      </p:sp>
      <p:pic>
        <p:nvPicPr>
          <p:cNvPr id="15" name="Picture 21"/>
          <p:cNvPicPr>
            <a:picLocks noChangeAspect="1" noChangeArrowheads="1"/>
          </p:cNvPicPr>
          <p:nvPr/>
        </p:nvPicPr>
        <p:blipFill>
          <a:blip r:embed="rId4"/>
          <a:srcRect r="2441" b="2777"/>
          <a:stretch>
            <a:fillRect/>
          </a:stretch>
        </p:blipFill>
        <p:spPr bwMode="auto">
          <a:xfrm>
            <a:off x="35496" y="1550219"/>
            <a:ext cx="2808312" cy="248672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9" name="Picture 8" descr="CRT_TV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542399"/>
            <a:ext cx="5040552" cy="4838929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3B4AB-8635-4F4A-9161-B54194930F15}" type="slidenum">
              <a:rPr lang="de-AT" smtClean="0"/>
              <a:pPr/>
              <a:t>21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48121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Kreisbeschleuniger (Synchrotron)</a:t>
            </a:r>
            <a:endParaRPr lang="de-AT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4581128"/>
            <a:ext cx="8640960" cy="1872208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pPr>
              <a:spcBef>
                <a:spcPts val="550"/>
              </a:spcBef>
              <a:buSzPct val="75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 err="1" smtClean="0">
                <a:solidFill>
                  <a:srgbClr val="01446F"/>
                </a:solidFill>
              </a:rPr>
              <a:t>Teilchen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</a:p>
          <a:p>
            <a:pPr marL="800100" lvl="1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 err="1" smtClean="0">
                <a:solidFill>
                  <a:srgbClr val="01446F"/>
                </a:solidFill>
              </a:rPr>
              <a:t>werden</a:t>
            </a:r>
            <a:r>
              <a:rPr lang="en-US" sz="2400" dirty="0" smtClean="0">
                <a:solidFill>
                  <a:srgbClr val="01446F"/>
                </a:solidFill>
              </a:rPr>
              <a:t> auf </a:t>
            </a:r>
            <a:r>
              <a:rPr lang="en-US" sz="2400" dirty="0" err="1" smtClean="0">
                <a:solidFill>
                  <a:srgbClr val="01446F"/>
                </a:solidFill>
              </a:rPr>
              <a:t>einer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b="1" dirty="0" err="1" smtClean="0">
                <a:solidFill>
                  <a:srgbClr val="01446F"/>
                </a:solidFill>
              </a:rPr>
              <a:t>Kreisbahn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gehalten</a:t>
            </a:r>
            <a:endParaRPr lang="en-US" sz="2400" dirty="0" smtClean="0">
              <a:solidFill>
                <a:srgbClr val="01446F"/>
              </a:solidFill>
            </a:endParaRPr>
          </a:p>
          <a:p>
            <a:pPr marL="800100" lvl="1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 err="1" smtClean="0">
                <a:solidFill>
                  <a:srgbClr val="01446F"/>
                </a:solidFill>
              </a:rPr>
              <a:t>können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b="1" dirty="0" err="1" smtClean="0">
                <a:solidFill>
                  <a:srgbClr val="01446F"/>
                </a:solidFill>
              </a:rPr>
              <a:t>immer</a:t>
            </a:r>
            <a:r>
              <a:rPr lang="en-US" sz="2400" b="1" dirty="0" smtClean="0">
                <a:solidFill>
                  <a:srgbClr val="01446F"/>
                </a:solidFill>
              </a:rPr>
              <a:t> </a:t>
            </a:r>
            <a:r>
              <a:rPr lang="en-US" sz="2400" b="1" dirty="0" err="1" smtClean="0">
                <a:solidFill>
                  <a:srgbClr val="01446F"/>
                </a:solidFill>
              </a:rPr>
              <a:t>weiter</a:t>
            </a:r>
            <a:r>
              <a:rPr lang="en-US" sz="2400" b="1" dirty="0" smtClean="0">
                <a:solidFill>
                  <a:srgbClr val="01446F"/>
                </a:solidFill>
              </a:rPr>
              <a:t> </a:t>
            </a:r>
            <a:r>
              <a:rPr lang="en-US" sz="2400" b="1" dirty="0" err="1" smtClean="0">
                <a:solidFill>
                  <a:srgbClr val="01446F"/>
                </a:solidFill>
              </a:rPr>
              <a:t>beschleunigt</a:t>
            </a:r>
            <a:r>
              <a:rPr lang="en-US" sz="2400" b="1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werden</a:t>
            </a:r>
            <a:endParaRPr lang="en-US" sz="2400" dirty="0" smtClean="0">
              <a:solidFill>
                <a:srgbClr val="01446F"/>
              </a:solidFill>
            </a:endParaRPr>
          </a:p>
          <a:p>
            <a:pPr marL="800100" lvl="1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 err="1" smtClean="0">
                <a:solidFill>
                  <a:srgbClr val="01446F"/>
                </a:solidFill>
              </a:rPr>
              <a:t>können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b="1" dirty="0" smtClean="0">
                <a:solidFill>
                  <a:srgbClr val="01446F"/>
                </a:solidFill>
              </a:rPr>
              <a:t>in und </a:t>
            </a:r>
            <a:r>
              <a:rPr lang="en-US" sz="2400" b="1" dirty="0" err="1" smtClean="0">
                <a:solidFill>
                  <a:srgbClr val="01446F"/>
                </a:solidFill>
              </a:rPr>
              <a:t>gegen</a:t>
            </a:r>
            <a:r>
              <a:rPr lang="en-US" sz="2400" b="1" dirty="0" smtClean="0">
                <a:solidFill>
                  <a:srgbClr val="01446F"/>
                </a:solidFill>
              </a:rPr>
              <a:t> den </a:t>
            </a:r>
            <a:r>
              <a:rPr lang="en-US" sz="2400" b="1" dirty="0" err="1" smtClean="0">
                <a:solidFill>
                  <a:srgbClr val="01446F"/>
                </a:solidFill>
              </a:rPr>
              <a:t>Uhrzeigersinn</a:t>
            </a:r>
            <a:r>
              <a:rPr lang="en-US" sz="2400" b="1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beschleunigt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werden</a:t>
            </a:r>
            <a:endParaRPr lang="en-US" sz="2400" dirty="0" smtClean="0">
              <a:solidFill>
                <a:srgbClr val="01446F"/>
              </a:solidFill>
            </a:endParaRPr>
          </a:p>
        </p:txBody>
      </p:sp>
      <p:pic>
        <p:nvPicPr>
          <p:cNvPr id="9" name="Picture 8" descr="PICT5387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41"/>
          <a:stretch/>
        </p:blipFill>
        <p:spPr>
          <a:xfrm>
            <a:off x="1691680" y="1412776"/>
            <a:ext cx="5328592" cy="3103591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3B4AB-8635-4F4A-9161-B54194930F15}" type="slidenum">
              <a:rPr lang="de-AT" smtClean="0"/>
              <a:pPr/>
              <a:t>22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232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Komponenten eines Kreisbeschleuniger</a:t>
            </a:r>
            <a:endParaRPr lang="de-AT" dirty="0"/>
          </a:p>
        </p:txBody>
      </p:sp>
      <p:sp>
        <p:nvSpPr>
          <p:cNvPr id="8" name="TextBox 7"/>
          <p:cNvSpPr txBox="1"/>
          <p:nvPr/>
        </p:nvSpPr>
        <p:spPr>
          <a:xfrm>
            <a:off x="4932040" y="1412776"/>
            <a:ext cx="4104456" cy="5040560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b="1" dirty="0" err="1" smtClean="0">
                <a:solidFill>
                  <a:srgbClr val="01446F"/>
                </a:solidFill>
              </a:rPr>
              <a:t>Quelle</a:t>
            </a:r>
            <a:r>
              <a:rPr lang="en-US" sz="2400" dirty="0" smtClean="0">
                <a:solidFill>
                  <a:srgbClr val="01446F"/>
                </a:solidFill>
              </a:rPr>
              <a:t>: </a:t>
            </a:r>
            <a:r>
              <a:rPr lang="en-US" sz="2400" dirty="0" err="1" smtClean="0">
                <a:solidFill>
                  <a:srgbClr val="01446F"/>
                </a:solidFill>
              </a:rPr>
              <a:t>Erzeugung</a:t>
            </a:r>
            <a:r>
              <a:rPr lang="en-US" sz="2400" dirty="0" smtClean="0">
                <a:solidFill>
                  <a:srgbClr val="01446F"/>
                </a:solidFill>
              </a:rPr>
              <a:t> der </a:t>
            </a:r>
            <a:r>
              <a:rPr lang="en-US" sz="2400" dirty="0" err="1" smtClean="0">
                <a:solidFill>
                  <a:srgbClr val="01446F"/>
                </a:solidFill>
              </a:rPr>
              <a:t>Teilchen</a:t>
            </a:r>
            <a:endParaRPr lang="en-US" sz="2400" dirty="0" smtClean="0">
              <a:solidFill>
                <a:srgbClr val="01446F"/>
              </a:solidFill>
            </a:endParaRP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b="1" dirty="0" err="1" smtClean="0">
                <a:solidFill>
                  <a:srgbClr val="01446F"/>
                </a:solidFill>
              </a:rPr>
              <a:t>Dipolmagnet</a:t>
            </a:r>
            <a:r>
              <a:rPr lang="en-US" sz="2400" dirty="0" smtClean="0">
                <a:solidFill>
                  <a:srgbClr val="01446F"/>
                </a:solidFill>
              </a:rPr>
              <a:t>: </a:t>
            </a:r>
            <a:r>
              <a:rPr lang="en-US" sz="2400" dirty="0" err="1" smtClean="0">
                <a:solidFill>
                  <a:srgbClr val="01446F"/>
                </a:solidFill>
              </a:rPr>
              <a:t>Ablenkung</a:t>
            </a:r>
            <a:r>
              <a:rPr lang="en-US" sz="2400" dirty="0" smtClean="0">
                <a:solidFill>
                  <a:srgbClr val="01446F"/>
                </a:solidFill>
              </a:rPr>
              <a:t> der </a:t>
            </a:r>
            <a:r>
              <a:rPr lang="en-US" sz="2400" dirty="0" err="1" smtClean="0">
                <a:solidFill>
                  <a:srgbClr val="01446F"/>
                </a:solidFill>
              </a:rPr>
              <a:t>Teilchen</a:t>
            </a:r>
            <a:r>
              <a:rPr lang="en-US" sz="2400" dirty="0" smtClean="0">
                <a:solidFill>
                  <a:srgbClr val="01446F"/>
                </a:solidFill>
              </a:rPr>
              <a:t> auf </a:t>
            </a:r>
            <a:r>
              <a:rPr lang="en-US" sz="2400" dirty="0" err="1" smtClean="0">
                <a:solidFill>
                  <a:srgbClr val="01446F"/>
                </a:solidFill>
              </a:rPr>
              <a:t>eine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Kreisbahn</a:t>
            </a:r>
            <a:endParaRPr lang="en-US" sz="2400" dirty="0" smtClean="0">
              <a:solidFill>
                <a:srgbClr val="01446F"/>
              </a:solidFill>
            </a:endParaRP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b="1" dirty="0" err="1" smtClean="0">
                <a:solidFill>
                  <a:srgbClr val="01446F"/>
                </a:solidFill>
              </a:rPr>
              <a:t>Quadrupolmagent</a:t>
            </a:r>
            <a:r>
              <a:rPr lang="en-US" sz="2400" dirty="0" smtClean="0">
                <a:solidFill>
                  <a:srgbClr val="01446F"/>
                </a:solidFill>
              </a:rPr>
              <a:t>: </a:t>
            </a:r>
            <a:r>
              <a:rPr lang="en-US" sz="2400" dirty="0" err="1" smtClean="0">
                <a:solidFill>
                  <a:srgbClr val="01446F"/>
                </a:solidFill>
              </a:rPr>
              <a:t>Fokusierung</a:t>
            </a:r>
            <a:r>
              <a:rPr lang="en-US" sz="2400" dirty="0" smtClean="0">
                <a:solidFill>
                  <a:srgbClr val="01446F"/>
                </a:solidFill>
              </a:rPr>
              <a:t> des </a:t>
            </a:r>
            <a:r>
              <a:rPr lang="en-US" sz="2400" dirty="0" err="1" smtClean="0">
                <a:solidFill>
                  <a:srgbClr val="01446F"/>
                </a:solidFill>
              </a:rPr>
              <a:t>Teilchenstrahls</a:t>
            </a:r>
            <a:endParaRPr lang="en-US" sz="2400" dirty="0" smtClean="0">
              <a:solidFill>
                <a:srgbClr val="01446F"/>
              </a:solidFill>
            </a:endParaRP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b="1" dirty="0" err="1" smtClean="0">
                <a:solidFill>
                  <a:srgbClr val="01446F"/>
                </a:solidFill>
              </a:rPr>
              <a:t>Radiofrequenz</a:t>
            </a:r>
            <a:r>
              <a:rPr lang="en-US" sz="2400" b="1" dirty="0" smtClean="0">
                <a:solidFill>
                  <a:srgbClr val="01446F"/>
                </a:solidFill>
              </a:rPr>
              <a:t> </a:t>
            </a:r>
            <a:r>
              <a:rPr lang="en-US" sz="2400" b="1" dirty="0" err="1" smtClean="0">
                <a:solidFill>
                  <a:srgbClr val="01446F"/>
                </a:solidFill>
              </a:rPr>
              <a:t>Kavitäten</a:t>
            </a:r>
            <a:r>
              <a:rPr lang="en-US" sz="2400" dirty="0" smtClean="0">
                <a:solidFill>
                  <a:srgbClr val="01446F"/>
                </a:solidFill>
              </a:rPr>
              <a:t>: </a:t>
            </a:r>
            <a:r>
              <a:rPr lang="en-US" sz="2400" dirty="0" err="1" smtClean="0">
                <a:solidFill>
                  <a:srgbClr val="01446F"/>
                </a:solidFill>
              </a:rPr>
              <a:t>Beschleunigung</a:t>
            </a:r>
            <a:r>
              <a:rPr lang="en-US" sz="2400" dirty="0" smtClean="0">
                <a:solidFill>
                  <a:srgbClr val="01446F"/>
                </a:solidFill>
              </a:rPr>
              <a:t> der </a:t>
            </a:r>
            <a:r>
              <a:rPr lang="en-US" sz="2400" dirty="0" err="1" smtClean="0">
                <a:solidFill>
                  <a:srgbClr val="01446F"/>
                </a:solidFill>
              </a:rPr>
              <a:t>Teilchen</a:t>
            </a:r>
            <a:endParaRPr lang="en-US" sz="2400" dirty="0" smtClean="0">
              <a:solidFill>
                <a:srgbClr val="01446F"/>
              </a:solidFill>
            </a:endParaRP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b="1" dirty="0" err="1" smtClean="0">
                <a:solidFill>
                  <a:srgbClr val="01446F"/>
                </a:solidFill>
              </a:rPr>
              <a:t>Kollisionspunkt</a:t>
            </a:r>
            <a:r>
              <a:rPr lang="en-US" sz="2400" dirty="0" smtClean="0">
                <a:solidFill>
                  <a:srgbClr val="01446F"/>
                </a:solidFill>
              </a:rPr>
              <a:t>: </a:t>
            </a:r>
            <a:r>
              <a:rPr lang="en-US" sz="2400" dirty="0" err="1" smtClean="0">
                <a:solidFill>
                  <a:srgbClr val="01446F"/>
                </a:solidFill>
              </a:rPr>
              <a:t>Detektor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zum</a:t>
            </a:r>
            <a:r>
              <a:rPr lang="en-US" sz="2400" dirty="0" smtClean="0">
                <a:solidFill>
                  <a:srgbClr val="01446F"/>
                </a:solidFill>
              </a:rPr>
              <a:t> </a:t>
            </a:r>
            <a:r>
              <a:rPr lang="en-US" sz="2400" dirty="0" err="1" smtClean="0">
                <a:solidFill>
                  <a:srgbClr val="01446F"/>
                </a:solidFill>
              </a:rPr>
              <a:t>Messen</a:t>
            </a:r>
            <a:r>
              <a:rPr lang="en-US" sz="2400" dirty="0" smtClean="0">
                <a:solidFill>
                  <a:srgbClr val="01446F"/>
                </a:solidFill>
              </a:rPr>
              <a:t> der </a:t>
            </a:r>
            <a:r>
              <a:rPr lang="en-US" sz="2400" dirty="0" err="1" smtClean="0">
                <a:solidFill>
                  <a:srgbClr val="01446F"/>
                </a:solidFill>
              </a:rPr>
              <a:t>Teilchen</a:t>
            </a:r>
            <a:endParaRPr lang="en-US" sz="2400" b="1" dirty="0" smtClean="0">
              <a:solidFill>
                <a:srgbClr val="01446F"/>
              </a:solidFill>
            </a:endParaRP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US" sz="2400" dirty="0" smtClean="0">
              <a:solidFill>
                <a:srgbClr val="01446F"/>
              </a:solidFill>
            </a:endParaRP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US" sz="2400" dirty="0" smtClean="0">
              <a:solidFill>
                <a:srgbClr val="01446F"/>
              </a:solidFill>
            </a:endParaRP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US" sz="2400" dirty="0">
              <a:solidFill>
                <a:srgbClr val="01446F"/>
              </a:solidFill>
            </a:endParaRP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US" sz="2400" dirty="0" smtClean="0">
              <a:solidFill>
                <a:srgbClr val="01446F"/>
              </a:solidFill>
            </a:endParaRPr>
          </a:p>
        </p:txBody>
      </p:sp>
      <p:pic>
        <p:nvPicPr>
          <p:cNvPr id="10" name="Picture 9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16832"/>
            <a:ext cx="4730181" cy="3840224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H="1">
            <a:off x="395536" y="1844824"/>
            <a:ext cx="4968552" cy="20162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467544" y="2708920"/>
            <a:ext cx="4824536" cy="2736304"/>
            <a:chOff x="467544" y="2708920"/>
            <a:chExt cx="4824536" cy="2736304"/>
          </a:xfrm>
        </p:grpSpPr>
        <p:cxnSp>
          <p:nvCxnSpPr>
            <p:cNvPr id="15" name="Straight Arrow Connector 14"/>
            <p:cNvCxnSpPr/>
            <p:nvPr/>
          </p:nvCxnSpPr>
          <p:spPr>
            <a:xfrm flipH="1">
              <a:off x="467544" y="2708920"/>
              <a:ext cx="4824536" cy="187220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755576" y="2780928"/>
              <a:ext cx="4536504" cy="230425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>
              <a:off x="1331640" y="2852936"/>
              <a:ext cx="3960440" cy="25922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467544" y="3789040"/>
            <a:ext cx="4824536" cy="1728192"/>
            <a:chOff x="467544" y="3789040"/>
            <a:chExt cx="4824536" cy="1728192"/>
          </a:xfrm>
        </p:grpSpPr>
        <p:cxnSp>
          <p:nvCxnSpPr>
            <p:cNvPr id="21" name="Straight Arrow Connector 20"/>
            <p:cNvCxnSpPr/>
            <p:nvPr/>
          </p:nvCxnSpPr>
          <p:spPr>
            <a:xfrm flipH="1">
              <a:off x="467544" y="3789040"/>
              <a:ext cx="4824536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>
              <a:off x="611560" y="3861048"/>
              <a:ext cx="4680520" cy="93610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>
              <a:off x="1043608" y="3933056"/>
              <a:ext cx="4248472" cy="136815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>
              <a:off x="1691680" y="4005064"/>
              <a:ext cx="3600400" cy="151216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Arrow Connector 30"/>
          <p:cNvCxnSpPr/>
          <p:nvPr/>
        </p:nvCxnSpPr>
        <p:spPr>
          <a:xfrm flipH="1">
            <a:off x="2771801" y="4725144"/>
            <a:ext cx="2520279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2843808" y="2564904"/>
            <a:ext cx="2448272" cy="28083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3B4AB-8635-4F4A-9161-B54194930F15}" type="slidenum">
              <a:rPr lang="de-AT" smtClean="0"/>
              <a:pPr/>
              <a:t>23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47671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4097"/>
          <a:stretch/>
        </p:blipFill>
        <p:spPr>
          <a:xfrm>
            <a:off x="0" y="762001"/>
            <a:ext cx="9144000" cy="583535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5682120"/>
            <a:ext cx="9144000" cy="915232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331640" y="5877272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Was </a:t>
            </a:r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ist</a:t>
            </a:r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der LHC?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764704"/>
            <a:ext cx="9144000" cy="843224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827584" y="692696"/>
            <a:ext cx="7773988" cy="936104"/>
          </a:xfrm>
          <a:prstGeom prst="rect">
            <a:avLst/>
          </a:prstGeom>
          <a:effectLst>
            <a:glow rad="139700">
              <a:schemeClr val="accent1">
                <a:satMod val="175000"/>
                <a:alpha val="33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76200"/>
          </a:effectLst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800" b="0" cap="none" spc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 smtClean="0"/>
              <a:t>Der Large Hadron Collider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AD998-37B8-6341-9BF7-0B0C443B5355}" type="slidenum">
              <a:rPr lang="de-AT" smtClean="0"/>
              <a:pPr/>
              <a:t>24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5833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76262"/>
          </a:xfrm>
        </p:spPr>
        <p:txBody>
          <a:bodyPr/>
          <a:lstStyle/>
          <a:p>
            <a:r>
              <a:rPr lang="en-US" dirty="0"/>
              <a:t>Large Hadron Collider: LHC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556792"/>
            <a:ext cx="3420000" cy="24145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35896" y="1628800"/>
            <a:ext cx="532859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550"/>
              </a:spcBef>
              <a:buSzPct val="75000"/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dirty="0" smtClean="0">
                <a:solidFill>
                  <a:srgbClr val="01446F"/>
                </a:solidFill>
              </a:rPr>
              <a:t>Der LHC ist ein </a:t>
            </a:r>
            <a:r>
              <a:rPr lang="de-AT" sz="2400" b="1" dirty="0" smtClean="0">
                <a:solidFill>
                  <a:srgbClr val="01446F"/>
                </a:solidFill>
              </a:rPr>
              <a:t>Teilchenbeschleuniger</a:t>
            </a:r>
          </a:p>
          <a:p>
            <a:pPr marL="342900" indent="-342900">
              <a:spcBef>
                <a:spcPts val="550"/>
              </a:spcBef>
              <a:buSzPct val="75000"/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dirty="0" smtClean="0">
                <a:solidFill>
                  <a:srgbClr val="01446F"/>
                </a:solidFill>
              </a:rPr>
              <a:t>Er beschleunigt Teilchen (</a:t>
            </a:r>
            <a:r>
              <a:rPr lang="de-AT" sz="2400" dirty="0" err="1" smtClean="0">
                <a:solidFill>
                  <a:srgbClr val="01446F"/>
                </a:solidFill>
              </a:rPr>
              <a:t>z</a:t>
            </a:r>
            <a:r>
              <a:rPr lang="de-AT" sz="2400" dirty="0" smtClean="0">
                <a:solidFill>
                  <a:srgbClr val="01446F"/>
                </a:solidFill>
              </a:rPr>
              <a:t> B. Protonen = Wasserstoffkerne) auf hohe Energien und </a:t>
            </a:r>
            <a:r>
              <a:rPr lang="de-AT" sz="2400" dirty="0" err="1" smtClean="0">
                <a:solidFill>
                  <a:srgbClr val="01446F"/>
                </a:solidFill>
              </a:rPr>
              <a:t>läßt</a:t>
            </a:r>
            <a:r>
              <a:rPr lang="de-AT" sz="2400" dirty="0" smtClean="0">
                <a:solidFill>
                  <a:srgbClr val="01446F"/>
                </a:solidFill>
              </a:rPr>
              <a:t> diese kollidieren</a:t>
            </a:r>
          </a:p>
          <a:p>
            <a:pPr marL="342900" lvl="1" indent="-342900">
              <a:spcBef>
                <a:spcPts val="550"/>
              </a:spcBef>
              <a:buSzPct val="75000"/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dirty="0">
                <a:solidFill>
                  <a:srgbClr val="01446F"/>
                </a:solidFill>
              </a:rPr>
              <a:t>Genauer: </a:t>
            </a:r>
            <a:r>
              <a:rPr lang="de-AT" sz="2400" b="1" dirty="0">
                <a:solidFill>
                  <a:srgbClr val="01446F"/>
                </a:solidFill>
              </a:rPr>
              <a:t>Kollisionsmaschine</a:t>
            </a:r>
          </a:p>
          <a:p>
            <a:pPr marL="342900" indent="-342900">
              <a:spcBef>
                <a:spcPts val="550"/>
              </a:spcBef>
              <a:buSzPct val="75000"/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dirty="0" smtClean="0">
                <a:solidFill>
                  <a:srgbClr val="01446F"/>
                </a:solidFill>
              </a:rPr>
              <a:t>Dabei entstehen auch „neue“ Teilchen </a:t>
            </a: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dirty="0" smtClean="0">
                <a:solidFill>
                  <a:srgbClr val="01446F"/>
                </a:solidFill>
              </a:rPr>
              <a:t>Diese existieren nur sehr kurz, da sie sich sehr schnell in leichtere Teilchen umwandeln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4115103"/>
            <a:ext cx="3420000" cy="2266225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3B4AB-8635-4F4A-9161-B54194930F15}" type="slidenum">
              <a:rPr lang="de-AT" smtClean="0"/>
              <a:pPr/>
              <a:t>25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7758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762000"/>
            <a:ext cx="7696200" cy="769938"/>
          </a:xfrm>
        </p:spPr>
        <p:txBody>
          <a:bodyPr/>
          <a:lstStyle/>
          <a:p>
            <a:pPr eaLnBrk="1" hangingPunct="1"/>
            <a:r>
              <a:rPr lang="en-US" dirty="0" smtClean="0"/>
              <a:t>LHC </a:t>
            </a:r>
            <a:r>
              <a:rPr lang="en-US" dirty="0"/>
              <a:t>(</a:t>
            </a:r>
            <a:r>
              <a:rPr lang="en-US" dirty="0" smtClean="0"/>
              <a:t>CERN) von </a:t>
            </a:r>
            <a:r>
              <a:rPr lang="en-US" dirty="0" err="1"/>
              <a:t>oben</a:t>
            </a:r>
            <a:endParaRPr lang="de-AT" dirty="0"/>
          </a:p>
        </p:txBody>
      </p:sp>
      <p:pic>
        <p:nvPicPr>
          <p:cNvPr id="63491" name="Picture 5" descr="aerial-view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151620" y="1467331"/>
            <a:ext cx="6840760" cy="5044197"/>
          </a:xfrm>
        </p:spPr>
      </p:pic>
      <p:pic>
        <p:nvPicPr>
          <p:cNvPr id="28677" name="Picture 5" descr="fotokuh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3289" y="1557338"/>
            <a:ext cx="3776663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996" y="1412776"/>
            <a:ext cx="8546009" cy="511256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AD998-37B8-6341-9BF7-0B0C443B5355}" type="slidenum">
              <a:rPr lang="de-AT" smtClean="0"/>
              <a:pPr/>
              <a:t>26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261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31840" y="44426"/>
            <a:ext cx="4968552" cy="576262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CERN und LHC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63772"/>
            <a:ext cx="8928992" cy="508494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3B813-55AC-0544-9D38-D62B6C200A52}" type="slidenum">
              <a:rPr lang="de-AT" smtClean="0"/>
              <a:pPr/>
              <a:t>27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2240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erial-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300576" cy="6858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" name="Oval 1"/>
          <p:cNvSpPr/>
          <p:nvPr/>
        </p:nvSpPr>
        <p:spPr>
          <a:xfrm>
            <a:off x="5507182" y="5137728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511796" y="5051137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8027225" y="3575628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709225" y="1969985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53549" y="160065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CMS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15061" y="4687338"/>
            <a:ext cx="9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ATLAS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44720" y="329819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LHCb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48004" y="46818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ALICE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304800" y="403789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3600" dirty="0" err="1" smtClean="0">
                <a:solidFill>
                  <a:srgbClr val="FCF933"/>
                </a:solidFill>
                <a:latin typeface="Helvetica" pitchFamily="-112" charset="0"/>
              </a:rPr>
              <a:t>Experimente</a:t>
            </a:r>
            <a:r>
              <a:rPr lang="en-GB" sz="3600" dirty="0" smtClean="0">
                <a:solidFill>
                  <a:srgbClr val="FCF933"/>
                </a:solidFill>
                <a:latin typeface="Helvetica" pitchFamily="-112" charset="0"/>
              </a:rPr>
              <a:t> am LHC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914400" y="5867400"/>
            <a:ext cx="4398818" cy="685800"/>
          </a:xfrm>
          <a:prstGeom prst="roundRect">
            <a:avLst/>
          </a:prstGeom>
          <a:solidFill>
            <a:schemeClr val="accent1">
              <a:alpha val="6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935182" y="5966801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800" dirty="0" smtClean="0">
                <a:solidFill>
                  <a:srgbClr val="FFFF00"/>
                </a:solidFill>
                <a:latin typeface="Helvetica" pitchFamily="-112" charset="0"/>
              </a:rPr>
              <a:t>+ TOTEM, </a:t>
            </a:r>
            <a:r>
              <a:rPr lang="en-GB" sz="2800" dirty="0" err="1" smtClean="0">
                <a:solidFill>
                  <a:srgbClr val="FFFF00"/>
                </a:solidFill>
                <a:latin typeface="Helvetica" pitchFamily="-112" charset="0"/>
              </a:rPr>
              <a:t>LHCf</a:t>
            </a:r>
            <a:r>
              <a:rPr lang="en-GB" sz="2800" dirty="0" smtClean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800" dirty="0" err="1" smtClean="0">
                <a:solidFill>
                  <a:srgbClr val="FFFF00"/>
                </a:solidFill>
                <a:latin typeface="Helvetica" pitchFamily="-112" charset="0"/>
              </a:rPr>
              <a:t>MoEDAL</a:t>
            </a:r>
            <a:endParaRPr lang="en-GB" sz="2800" dirty="0">
              <a:solidFill>
                <a:srgbClr val="FFFF00"/>
              </a:solidFill>
              <a:latin typeface="Helvetica" pitchFamily="-112" charset="0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3B813-55AC-0544-9D38-D62B6C200A52}" type="slidenum">
              <a:rPr lang="de-AT" smtClean="0"/>
              <a:pPr/>
              <a:t>28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5981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 smtClean="0">
                <a:solidFill>
                  <a:srgbClr val="01446F"/>
                </a:solidFill>
              </a:rPr>
              <a:t>Inhalt</a:t>
            </a:r>
            <a:endParaRPr lang="de-AT" sz="2800" dirty="0">
              <a:solidFill>
                <a:srgbClr val="01446F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772817"/>
            <a:ext cx="8676456" cy="4032447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Das HEPHY</a:t>
            </a:r>
          </a:p>
          <a:p>
            <a:pPr marL="0" indent="0">
              <a:buNone/>
            </a:pPr>
            <a:endParaRPr lang="en-US" b="1" dirty="0" smtClean="0"/>
          </a:p>
          <a:p>
            <a:r>
              <a:rPr lang="en-US" b="1" dirty="0" err="1" smtClean="0"/>
              <a:t>Teilchenphysik</a:t>
            </a:r>
            <a:endParaRPr lang="en-US" b="1" dirty="0" smtClean="0"/>
          </a:p>
          <a:p>
            <a:pPr lvl="1"/>
            <a:r>
              <a:rPr lang="en-US" i="1" dirty="0" smtClean="0"/>
              <a:t>Was? </a:t>
            </a:r>
            <a:r>
              <a:rPr lang="en-US" i="1" dirty="0" err="1" smtClean="0"/>
              <a:t>Warum</a:t>
            </a:r>
            <a:r>
              <a:rPr lang="en-US" dirty="0" smtClean="0"/>
              <a:t>? </a:t>
            </a:r>
          </a:p>
          <a:p>
            <a:pPr marL="457200" lvl="1" indent="0">
              <a:buNone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b="1" dirty="0" smtClean="0"/>
              <a:t>Das CERN</a:t>
            </a:r>
          </a:p>
          <a:p>
            <a:pPr marL="0" lvl="1" indent="0">
              <a:buNone/>
            </a:pPr>
            <a:endParaRPr lang="en-US" b="1" dirty="0" smtClean="0"/>
          </a:p>
          <a:p>
            <a:pPr>
              <a:buFont typeface="Arial"/>
              <a:buChar char="•"/>
            </a:pPr>
            <a:r>
              <a:rPr lang="en-US" b="1" dirty="0" err="1" smtClean="0"/>
              <a:t>Teilchenbeschleuniger</a:t>
            </a:r>
            <a:endParaRPr lang="en-US" b="1" dirty="0" smtClean="0"/>
          </a:p>
          <a:p>
            <a:pPr lvl="1"/>
            <a:r>
              <a:rPr lang="en-US" i="1" dirty="0" err="1" smtClean="0"/>
              <a:t>Warum</a:t>
            </a:r>
            <a:r>
              <a:rPr lang="en-US" i="1" dirty="0" smtClean="0"/>
              <a:t>?</a:t>
            </a:r>
            <a:r>
              <a:rPr lang="en-US" i="1" dirty="0"/>
              <a:t> </a:t>
            </a:r>
            <a:r>
              <a:rPr lang="en-US" i="1" dirty="0" err="1" smtClean="0"/>
              <a:t>Wie</a:t>
            </a:r>
            <a:r>
              <a:rPr lang="en-US" i="1" dirty="0" smtClean="0"/>
              <a:t>?</a:t>
            </a:r>
          </a:p>
          <a:p>
            <a:pPr lvl="1"/>
            <a:endParaRPr lang="en-US" i="1" dirty="0" smtClean="0"/>
          </a:p>
          <a:p>
            <a:r>
              <a:rPr lang="en-US" b="1" dirty="0" smtClean="0"/>
              <a:t>Der Large Hadron Collider (CERN)</a:t>
            </a:r>
          </a:p>
          <a:p>
            <a:pPr lvl="1"/>
            <a:r>
              <a:rPr lang="en-US" i="1" dirty="0" err="1"/>
              <a:t>Wo</a:t>
            </a:r>
            <a:r>
              <a:rPr lang="en-US" i="1" dirty="0" smtClean="0"/>
              <a:t>? Was</a:t>
            </a:r>
            <a:r>
              <a:rPr lang="en-US" i="1" dirty="0"/>
              <a:t>? </a:t>
            </a:r>
            <a:r>
              <a:rPr lang="en-US" i="1" dirty="0" err="1" smtClean="0"/>
              <a:t>Wie</a:t>
            </a:r>
            <a:r>
              <a:rPr lang="en-US" i="1" dirty="0" smtClean="0"/>
              <a:t>?</a:t>
            </a:r>
          </a:p>
          <a:p>
            <a:pPr lvl="1"/>
            <a:endParaRPr lang="en-US" i="1" dirty="0" smtClean="0"/>
          </a:p>
          <a:p>
            <a:r>
              <a:rPr lang="en-US" b="1" dirty="0" smtClean="0"/>
              <a:t>Experiment – </a:t>
            </a:r>
            <a:r>
              <a:rPr lang="en-US" b="1" dirty="0" err="1" smtClean="0"/>
              <a:t>Detektor</a:t>
            </a:r>
            <a:endParaRPr lang="en-US" b="1" dirty="0" smtClean="0"/>
          </a:p>
          <a:p>
            <a:pPr lvl="1"/>
            <a:r>
              <a:rPr lang="en-US" i="1" dirty="0" smtClean="0"/>
              <a:t>Was? </a:t>
            </a:r>
            <a:r>
              <a:rPr lang="en-US" i="1" dirty="0" err="1" smtClean="0"/>
              <a:t>Wie</a:t>
            </a:r>
            <a:r>
              <a:rPr lang="en-US" i="1" dirty="0" smtClean="0"/>
              <a:t>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3B813-55AC-0544-9D38-D62B6C200A52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0494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0" y="3505200"/>
            <a:ext cx="9144000" cy="45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en-GB" sz="2600" dirty="0">
              <a:solidFill>
                <a:srgbClr val="FCF933"/>
              </a:solidFill>
            </a:endParaRPr>
          </a:p>
        </p:txBody>
      </p: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734024" y="3711053"/>
            <a:ext cx="4000457" cy="2808311"/>
            <a:chOff x="294" y="2809"/>
            <a:chExt cx="1249" cy="918"/>
          </a:xfrm>
        </p:grpSpPr>
        <p:pic>
          <p:nvPicPr>
            <p:cNvPr id="23587" name="Picture 79" descr="Picture 2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294" y="2814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88" name="Text Box 80"/>
            <p:cNvSpPr txBox="1">
              <a:spLocks noChangeArrowheads="1"/>
            </p:cNvSpPr>
            <p:nvPr/>
          </p:nvSpPr>
          <p:spPr bwMode="auto">
            <a:xfrm>
              <a:off x="1072" y="2809"/>
              <a:ext cx="47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de-CH" sz="1600" dirty="0">
                  <a:solidFill>
                    <a:schemeClr val="bg1"/>
                  </a:solidFill>
                  <a:latin typeface="Century Gothic" pitchFamily="-112" charset="0"/>
                </a:rPr>
                <a:t>ALICE</a:t>
              </a:r>
              <a:endParaRPr lang="de-CH" sz="2000" dirty="0">
                <a:solidFill>
                  <a:schemeClr val="bg1"/>
                </a:solidFill>
                <a:latin typeface="Tahoma" pitchFamily="-112" charset="0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4800600" y="3794623"/>
            <a:ext cx="3810979" cy="2629391"/>
            <a:chOff x="4224" y="1104"/>
            <a:chExt cx="1469" cy="867"/>
          </a:xfrm>
        </p:grpSpPr>
        <p:pic>
          <p:nvPicPr>
            <p:cNvPr id="23583" name="Picture 86" descr="Picture 3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4224" y="1104"/>
              <a:ext cx="1364" cy="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78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/>
            </a:p>
          </p:txBody>
        </p:sp>
        <p:sp>
          <p:nvSpPr>
            <p:cNvPr id="23640" name="Text Box 88"/>
            <p:cNvSpPr txBox="1">
              <a:spLocks noChangeArrowheads="1"/>
            </p:cNvSpPr>
            <p:nvPr/>
          </p:nvSpPr>
          <p:spPr bwMode="auto">
            <a:xfrm>
              <a:off x="5239" y="1129"/>
              <a:ext cx="4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600">
                  <a:solidFill>
                    <a:schemeClr val="bg1"/>
                  </a:solidFill>
                  <a:latin typeface="Century Gothic" pitchFamily="-112" charset="0"/>
                </a:rPr>
                <a:t>LHCb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-112" charset="0"/>
              </a:endParaRPr>
            </a:p>
          </p:txBody>
        </p:sp>
      </p:grpSp>
      <p:grpSp>
        <p:nvGrpSpPr>
          <p:cNvPr id="6" name="Group 89"/>
          <p:cNvGrpSpPr>
            <a:grpSpLocks/>
          </p:cNvGrpSpPr>
          <p:nvPr/>
        </p:nvGrpSpPr>
        <p:grpSpPr bwMode="auto">
          <a:xfrm>
            <a:off x="4763978" y="1196752"/>
            <a:ext cx="4075222" cy="2529597"/>
            <a:chOff x="3888" y="2744"/>
            <a:chExt cx="1752" cy="1063"/>
          </a:xfrm>
        </p:grpSpPr>
        <p:pic>
          <p:nvPicPr>
            <p:cNvPr id="23576" name="Picture 94" descr="0511013_01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888" y="2744"/>
              <a:ext cx="1632" cy="1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71" name="Rectangle 95"/>
            <p:cNvSpPr>
              <a:spLocks noChangeArrowheads="1"/>
            </p:cNvSpPr>
            <p:nvPr/>
          </p:nvSpPr>
          <p:spPr bwMode="auto">
            <a:xfrm>
              <a:off x="5135" y="2748"/>
              <a:ext cx="384" cy="192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/>
            </a:p>
          </p:txBody>
        </p:sp>
        <p:sp>
          <p:nvSpPr>
            <p:cNvPr id="23572" name="Text Box 96"/>
            <p:cNvSpPr txBox="1">
              <a:spLocks noChangeArrowheads="1"/>
            </p:cNvSpPr>
            <p:nvPr/>
          </p:nvSpPr>
          <p:spPr bwMode="auto">
            <a:xfrm>
              <a:off x="5157" y="2777"/>
              <a:ext cx="48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de-CH" sz="1600" dirty="0">
                  <a:solidFill>
                    <a:schemeClr val="tx2"/>
                  </a:solidFill>
                  <a:latin typeface="Century Gothic" pitchFamily="-112" charset="0"/>
                </a:rPr>
                <a:t>ATLAS</a:t>
              </a:r>
            </a:p>
          </p:txBody>
        </p:sp>
      </p:grpSp>
      <p:sp>
        <p:nvSpPr>
          <p:cNvPr id="39" name="Rectangle 4"/>
          <p:cNvSpPr txBox="1">
            <a:spLocks noChangeArrowheads="1"/>
          </p:cNvSpPr>
          <p:nvPr/>
        </p:nvSpPr>
        <p:spPr bwMode="auto">
          <a:xfrm>
            <a:off x="2537048" y="739552"/>
            <a:ext cx="448322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000" dirty="0" smtClean="0">
                <a:solidFill>
                  <a:srgbClr val="0061A0"/>
                </a:solidFill>
                <a:latin typeface="Helvetica" pitchFamily="-112" charset="0"/>
              </a:rPr>
              <a:t>Die </a:t>
            </a:r>
            <a:r>
              <a:rPr lang="en-GB" sz="2000" dirty="0" err="1" smtClean="0">
                <a:solidFill>
                  <a:srgbClr val="0061A0"/>
                </a:solidFill>
                <a:latin typeface="Helvetica" pitchFamily="-112" charset="0"/>
              </a:rPr>
              <a:t>vier</a:t>
            </a:r>
            <a:r>
              <a:rPr lang="en-GB" sz="2000" dirty="0" smtClean="0">
                <a:solidFill>
                  <a:srgbClr val="0061A0"/>
                </a:solidFill>
                <a:latin typeface="Helvetica" pitchFamily="-112" charset="0"/>
              </a:rPr>
              <a:t> </a:t>
            </a:r>
            <a:r>
              <a:rPr lang="en-GB" sz="2000" dirty="0" err="1" smtClean="0">
                <a:solidFill>
                  <a:srgbClr val="0061A0"/>
                </a:solidFill>
                <a:latin typeface="Helvetica" pitchFamily="-112" charset="0"/>
              </a:rPr>
              <a:t>großen</a:t>
            </a:r>
            <a:r>
              <a:rPr lang="en-GB" sz="2000" dirty="0" smtClean="0">
                <a:solidFill>
                  <a:srgbClr val="0061A0"/>
                </a:solidFill>
                <a:latin typeface="Helvetica" pitchFamily="-112" charset="0"/>
              </a:rPr>
              <a:t> </a:t>
            </a:r>
            <a:r>
              <a:rPr lang="en-GB" sz="2000" dirty="0" err="1" smtClean="0">
                <a:solidFill>
                  <a:srgbClr val="0061A0"/>
                </a:solidFill>
                <a:latin typeface="Helvetica" pitchFamily="-112" charset="0"/>
              </a:rPr>
              <a:t>Experimente</a:t>
            </a:r>
            <a:r>
              <a:rPr lang="en-GB" sz="2000" dirty="0" smtClean="0">
                <a:solidFill>
                  <a:srgbClr val="0061A0"/>
                </a:solidFill>
                <a:latin typeface="Helvetica" pitchFamily="-112" charset="0"/>
              </a:rPr>
              <a:t> am LHC</a:t>
            </a:r>
            <a:endParaRPr lang="en-GB" sz="2000" dirty="0">
              <a:solidFill>
                <a:srgbClr val="0061A0"/>
              </a:solidFill>
              <a:latin typeface="Helvetica" pitchFamily="-11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24" y="1212318"/>
            <a:ext cx="3955256" cy="2472035"/>
          </a:xfrm>
          <a:prstGeom prst="rect">
            <a:avLst/>
          </a:prstGeom>
        </p:spPr>
      </p:pic>
      <p:sp>
        <p:nvSpPr>
          <p:cNvPr id="23626" name="Text Box 74"/>
          <p:cNvSpPr txBox="1">
            <a:spLocks noChangeArrowheads="1"/>
          </p:cNvSpPr>
          <p:nvPr/>
        </p:nvSpPr>
        <p:spPr bwMode="auto">
          <a:xfrm>
            <a:off x="4009173" y="1161271"/>
            <a:ext cx="972070" cy="495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de-CH" sz="1600">
                <a:solidFill>
                  <a:schemeClr val="bg1"/>
                </a:solidFill>
                <a:latin typeface="Century Gothic" pitchFamily="-112" charset="0"/>
              </a:rPr>
              <a:t>CMS</a:t>
            </a:r>
            <a:endParaRPr lang="de-CH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-112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AD998-37B8-6341-9BF7-0B0C443B5355}" type="slidenum">
              <a:rPr lang="de-AT" smtClean="0"/>
              <a:pPr/>
              <a:t>29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535810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 </a:t>
            </a:r>
            <a:r>
              <a:rPr lang="en-US" dirty="0" err="1" smtClean="0"/>
              <a:t>passiert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en-US" dirty="0" smtClean="0"/>
              <a:t> </a:t>
            </a:r>
            <a:r>
              <a:rPr lang="en-US" dirty="0" err="1" smtClean="0"/>
              <a:t>einer</a:t>
            </a:r>
            <a:r>
              <a:rPr lang="en-US" dirty="0" smtClean="0"/>
              <a:t> </a:t>
            </a:r>
            <a:r>
              <a:rPr lang="en-US" dirty="0" err="1" smtClean="0"/>
              <a:t>Teilchenkollision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51520" y="1628775"/>
            <a:ext cx="8640960" cy="4752975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hoher</a:t>
            </a:r>
            <a:r>
              <a:rPr lang="en-US" dirty="0" smtClean="0"/>
              <a:t> </a:t>
            </a:r>
            <a:r>
              <a:rPr lang="en-US" dirty="0" err="1" smtClean="0"/>
              <a:t>Energie</a:t>
            </a:r>
            <a:r>
              <a:rPr lang="en-US" dirty="0" smtClean="0"/>
              <a:t> “</a:t>
            </a:r>
            <a:r>
              <a:rPr lang="en-US" dirty="0" err="1" smtClean="0"/>
              <a:t>stoßen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aufeinander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Die in der </a:t>
            </a:r>
            <a:r>
              <a:rPr lang="en-US" dirty="0" err="1" smtClean="0"/>
              <a:t>Bewegung</a:t>
            </a:r>
            <a:r>
              <a:rPr lang="en-US" dirty="0" smtClean="0"/>
              <a:t> </a:t>
            </a:r>
            <a:r>
              <a:rPr lang="en-US" dirty="0" err="1" smtClean="0"/>
              <a:t>gespeicherte</a:t>
            </a:r>
            <a:r>
              <a:rPr lang="en-US" dirty="0" smtClean="0"/>
              <a:t> </a:t>
            </a:r>
            <a:r>
              <a:rPr lang="en-US" dirty="0" err="1" smtClean="0"/>
              <a:t>Energie</a:t>
            </a:r>
            <a:r>
              <a:rPr lang="en-US" dirty="0" smtClean="0"/>
              <a:t> </a:t>
            </a:r>
            <a:r>
              <a:rPr lang="en-US" dirty="0" err="1" smtClean="0"/>
              <a:t>kann</a:t>
            </a:r>
            <a:r>
              <a:rPr lang="en-US" dirty="0" smtClean="0"/>
              <a:t> </a:t>
            </a:r>
            <a:r>
              <a:rPr lang="en-US" dirty="0" err="1" smtClean="0"/>
              <a:t>neue</a:t>
            </a:r>
            <a:r>
              <a:rPr lang="en-US" dirty="0" smtClean="0"/>
              <a:t> </a:t>
            </a:r>
            <a:r>
              <a:rPr lang="en-US" dirty="0" err="1" smtClean="0"/>
              <a:t>schwere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erzeugen</a:t>
            </a:r>
            <a:endParaRPr lang="en-US" dirty="0" smtClean="0"/>
          </a:p>
          <a:p>
            <a:r>
              <a:rPr lang="en-US" dirty="0" err="1" smtClean="0"/>
              <a:t>Beschrieben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Einsteins</a:t>
            </a:r>
            <a:r>
              <a:rPr lang="en-US" dirty="0" smtClean="0"/>
              <a:t> </a:t>
            </a:r>
            <a:r>
              <a:rPr lang="en-US" dirty="0" err="1" smtClean="0"/>
              <a:t>berühmte</a:t>
            </a:r>
            <a:r>
              <a:rPr lang="en-US" dirty="0" smtClean="0"/>
              <a:t> </a:t>
            </a:r>
            <a:r>
              <a:rPr lang="en-US" dirty="0" err="1" smtClean="0"/>
              <a:t>Formel</a:t>
            </a:r>
            <a:r>
              <a:rPr lang="en-US" dirty="0" smtClean="0"/>
              <a:t>: </a:t>
            </a:r>
            <a:r>
              <a:rPr lang="en-US" b="1" dirty="0" err="1" smtClean="0"/>
              <a:t>Energie</a:t>
            </a:r>
            <a:r>
              <a:rPr lang="en-US" b="1" dirty="0" smtClean="0"/>
              <a:t> und Masse </a:t>
            </a:r>
            <a:r>
              <a:rPr lang="en-US" b="1" dirty="0" err="1" smtClean="0"/>
              <a:t>sind</a:t>
            </a:r>
            <a:r>
              <a:rPr lang="en-US" b="1" dirty="0" smtClean="0"/>
              <a:t> equivalent</a:t>
            </a:r>
          </a:p>
          <a:p>
            <a:r>
              <a:rPr lang="en-US" dirty="0" smtClean="0"/>
              <a:t>Der </a:t>
            </a:r>
            <a:r>
              <a:rPr lang="en-US" dirty="0" err="1" smtClean="0"/>
              <a:t>Zusammenstoß</a:t>
            </a:r>
            <a:r>
              <a:rPr lang="en-US" dirty="0" smtClean="0"/>
              <a:t> der 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zerlegt</a:t>
            </a:r>
            <a:r>
              <a:rPr lang="en-US" dirty="0" smtClean="0"/>
              <a:t> </a:t>
            </a:r>
            <a:r>
              <a:rPr lang="en-US" dirty="0" err="1" smtClean="0"/>
              <a:t>diese</a:t>
            </a:r>
            <a:r>
              <a:rPr lang="en-US" dirty="0" smtClean="0"/>
              <a:t> </a:t>
            </a:r>
            <a:r>
              <a:rPr lang="en-US" b="1" dirty="0" err="1" smtClean="0"/>
              <a:t>nicht</a:t>
            </a:r>
            <a:r>
              <a:rPr lang="en-US" b="1" dirty="0" smtClean="0"/>
              <a:t> in seine </a:t>
            </a:r>
            <a:r>
              <a:rPr lang="en-US" b="1" dirty="0" err="1" smtClean="0"/>
              <a:t>Einzelteile</a:t>
            </a:r>
            <a:r>
              <a:rPr lang="en-US" b="1" dirty="0" smtClean="0"/>
              <a:t> </a:t>
            </a:r>
            <a:r>
              <a:rPr lang="en-US" dirty="0" err="1" smtClean="0"/>
              <a:t>sondern</a:t>
            </a:r>
            <a:r>
              <a:rPr lang="en-US" dirty="0" smtClean="0"/>
              <a:t> </a:t>
            </a:r>
            <a:r>
              <a:rPr lang="en-US" dirty="0" err="1" smtClean="0"/>
              <a:t>erzeugt</a:t>
            </a:r>
            <a:r>
              <a:rPr lang="en-US" dirty="0" smtClean="0"/>
              <a:t> </a:t>
            </a:r>
            <a:r>
              <a:rPr lang="en-US" b="1" dirty="0" err="1" smtClean="0"/>
              <a:t>neue</a:t>
            </a:r>
            <a:r>
              <a:rPr lang="en-US" dirty="0" smtClean="0"/>
              <a:t>,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b="1" dirty="0" err="1" smtClean="0"/>
              <a:t>schwerere</a:t>
            </a:r>
            <a:r>
              <a:rPr lang="en-US" b="1" dirty="0" smtClean="0"/>
              <a:t> </a:t>
            </a:r>
            <a:r>
              <a:rPr lang="en-US" b="1" dirty="0" err="1" smtClean="0"/>
              <a:t>Teilchen</a:t>
            </a:r>
            <a:r>
              <a:rPr lang="en-US" dirty="0" smtClean="0"/>
              <a:t>!</a:t>
            </a:r>
          </a:p>
          <a:p>
            <a:r>
              <a:rPr lang="en-US" dirty="0" err="1" smtClean="0"/>
              <a:t>Gewisse</a:t>
            </a:r>
            <a:r>
              <a:rPr lang="en-US" dirty="0" smtClean="0"/>
              <a:t> (</a:t>
            </a:r>
            <a:r>
              <a:rPr lang="en-US" dirty="0" err="1" smtClean="0"/>
              <a:t>quantenmechanische</a:t>
            </a:r>
            <a:r>
              <a:rPr lang="en-US" dirty="0" smtClean="0"/>
              <a:t>) </a:t>
            </a:r>
            <a:r>
              <a:rPr lang="en-US" dirty="0" err="1" smtClean="0"/>
              <a:t>Grundregeln</a:t>
            </a:r>
            <a:r>
              <a:rPr lang="en-US" dirty="0" smtClean="0"/>
              <a:t> </a:t>
            </a:r>
            <a:r>
              <a:rPr lang="en-US" dirty="0" err="1" smtClean="0"/>
              <a:t>bestimmen</a:t>
            </a:r>
            <a:r>
              <a:rPr lang="en-US" dirty="0" smtClean="0"/>
              <a:t> </a:t>
            </a:r>
            <a:r>
              <a:rPr lang="en-US" dirty="0" err="1" smtClean="0"/>
              <a:t>welche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entstehen</a:t>
            </a:r>
            <a:r>
              <a:rPr lang="en-US" dirty="0" smtClean="0"/>
              <a:t> </a:t>
            </a:r>
            <a:r>
              <a:rPr lang="en-US" dirty="0" err="1" smtClean="0"/>
              <a:t>können</a:t>
            </a:r>
            <a:endParaRPr lang="en-US" dirty="0" smtClean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2254058" y="4293096"/>
          <a:ext cx="4635884" cy="16857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2" name="Equation" r:id="rId3" imgW="558800" imgH="203200" progId="Equation.3">
                  <p:embed/>
                </p:oleObj>
              </mc:Choice>
              <mc:Fallback>
                <p:oleObj name="Equation" r:id="rId3" imgW="5588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54058" y="4293096"/>
                        <a:ext cx="4635884" cy="1685776"/>
                      </a:xfrm>
                      <a:prstGeom prst="rect">
                        <a:avLst/>
                      </a:prstGeom>
                      <a:solidFill>
                        <a:srgbClr val="BFBFBF">
                          <a:alpha val="7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3B813-55AC-0544-9D38-D62B6C200A52}" type="slidenum">
              <a:rPr lang="de-AT" smtClean="0"/>
              <a:pPr/>
              <a:t>30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08748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 </a:t>
            </a:r>
            <a:r>
              <a:rPr lang="en-US" dirty="0" err="1" smtClean="0"/>
              <a:t>passiert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en-US" dirty="0" smtClean="0"/>
              <a:t> </a:t>
            </a:r>
            <a:r>
              <a:rPr lang="en-US" dirty="0" err="1" smtClean="0"/>
              <a:t>einer</a:t>
            </a:r>
            <a:r>
              <a:rPr lang="en-US" dirty="0" smtClean="0"/>
              <a:t> </a:t>
            </a:r>
            <a:r>
              <a:rPr lang="en-US" dirty="0" err="1" smtClean="0"/>
              <a:t>Teilchenkollision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20" name="Picture 19" descr="plushprot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3429000"/>
            <a:ext cx="1844042" cy="1440160"/>
          </a:xfrm>
          <a:prstGeom prst="rect">
            <a:avLst/>
          </a:prstGeom>
        </p:spPr>
      </p:pic>
      <p:pic>
        <p:nvPicPr>
          <p:cNvPr id="21" name="Picture 20" descr="plushprot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1520" y="3429000"/>
            <a:ext cx="1844042" cy="1440160"/>
          </a:xfrm>
          <a:prstGeom prst="rect">
            <a:avLst/>
          </a:prstGeom>
        </p:spPr>
      </p:pic>
      <p:pic>
        <p:nvPicPr>
          <p:cNvPr id="22" name="Picture 21" descr="PlushMNeutrin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501008"/>
            <a:ext cx="1072896" cy="1080000"/>
          </a:xfrm>
          <a:prstGeom prst="rect">
            <a:avLst/>
          </a:prstGeom>
        </p:spPr>
      </p:pic>
      <p:pic>
        <p:nvPicPr>
          <p:cNvPr id="23" name="Picture 22" descr="PlushMu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501008"/>
            <a:ext cx="1469303" cy="1080000"/>
          </a:xfrm>
          <a:prstGeom prst="rect">
            <a:avLst/>
          </a:prstGeom>
        </p:spPr>
      </p:pic>
      <p:pic>
        <p:nvPicPr>
          <p:cNvPr id="24" name="Picture 23" descr="PlushGluo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501008"/>
            <a:ext cx="1348058" cy="1080000"/>
          </a:xfrm>
          <a:prstGeom prst="rect">
            <a:avLst/>
          </a:prstGeom>
        </p:spPr>
      </p:pic>
      <p:pic>
        <p:nvPicPr>
          <p:cNvPr id="25" name="Picture 24" descr="PlushMNeutrin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429000"/>
            <a:ext cx="1072896" cy="1080000"/>
          </a:xfrm>
          <a:prstGeom prst="rect">
            <a:avLst/>
          </a:prstGeom>
        </p:spPr>
      </p:pic>
      <p:pic>
        <p:nvPicPr>
          <p:cNvPr id="26" name="Picture 25" descr="PlushMu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501008"/>
            <a:ext cx="1469303" cy="1080000"/>
          </a:xfrm>
          <a:prstGeom prst="rect">
            <a:avLst/>
          </a:prstGeom>
        </p:spPr>
      </p:pic>
      <p:pic>
        <p:nvPicPr>
          <p:cNvPr id="27" name="Picture 26" descr="PlushGluo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501008"/>
            <a:ext cx="1348058" cy="1080000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3B4AB-8635-4F4A-9161-B54194930F15}" type="slidenum">
              <a:rPr lang="de-AT" smtClean="0"/>
              <a:pPr/>
              <a:t>31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98582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6.66667E-6 L 0.33073 6.66667E-6 " pathEditMode="relative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96296E-6 L -0.38594 -2.96296E-6 " pathEditMode="relative" ptsTypes="AA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1.85185E-6 C -0.01251 -0.05787 -0.02483 -0.11551 -0.05834 -0.16481 C -0.09185 -0.21412 -0.17101 -0.27153 -0.2014 -0.2963 " pathEditMode="relative" ptsTypes="aaA"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5.18519E-6 C 0.01597 -0.0551 0.03211 -0.10996 0.075 -0.15556 C 0.11788 -0.20116 0.18732 -0.23774 0.25694 -0.27408 " pathEditMode="relative" ptsTypes="aaA">
                                      <p:cBhvr>
                                        <p:cTn id="3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40741E-7 L 0.00782 -0.3463 " pathEditMode="relative" ptsTypes="AA">
                                      <p:cBhvr>
                                        <p:cTn id="4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 0.02615 C -0.01979 0.07824 -0.03402 0.13009 -0.07274 0.17476 C -0.11111 0.21921 -0.20243 0.27106 -0.23715 0.29375 " pathEditMode="relative" rAng="0" ptsTypes="aaA">
                                      <p:cBhvr>
                                        <p:cTn id="4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97" y="1338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44444E-6 C 0.01736 0.04098 0.03507 0.08218 0.08177 0.11621 C 0.12865 0.15024 0.20451 0.17755 0.28056 0.20487 " pathEditMode="relative" rAng="0" ptsTypes="aaA">
                                      <p:cBhvr>
                                        <p:cTn id="4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28" y="10231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0.00018 0.3046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 </a:t>
            </a:r>
            <a:r>
              <a:rPr lang="en-US" dirty="0" err="1" smtClean="0"/>
              <a:t>passiert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en-US" dirty="0" smtClean="0"/>
              <a:t> </a:t>
            </a:r>
            <a:r>
              <a:rPr lang="en-US" dirty="0" err="1" smtClean="0"/>
              <a:t>einer</a:t>
            </a:r>
            <a:r>
              <a:rPr lang="en-US" dirty="0" smtClean="0"/>
              <a:t> </a:t>
            </a:r>
            <a:r>
              <a:rPr lang="en-US" dirty="0" err="1" smtClean="0"/>
              <a:t>Teilchenkollision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002" y="3429000"/>
            <a:ext cx="1834598" cy="14401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1520" y="3553008"/>
            <a:ext cx="1844042" cy="119214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0" t="23524" r="9353" b="29602"/>
          <a:stretch/>
        </p:blipFill>
        <p:spPr>
          <a:xfrm>
            <a:off x="3131841" y="3688078"/>
            <a:ext cx="2664296" cy="82104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707966"/>
            <a:ext cx="1469303" cy="66608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555890"/>
            <a:ext cx="1348058" cy="97023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735448"/>
            <a:ext cx="1348058" cy="61111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212976"/>
            <a:ext cx="2140146" cy="1707306"/>
          </a:xfrm>
          <a:prstGeom prst="rect">
            <a:avLst/>
          </a:prstGeom>
        </p:spPr>
      </p:pic>
      <p:pic>
        <p:nvPicPr>
          <p:cNvPr id="22" name="Picture 21" descr="PlushMNeutrino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640733"/>
            <a:ext cx="648072" cy="652363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3B4AB-8635-4F4A-9161-B54194930F15}" type="slidenum">
              <a:rPr lang="de-AT" smtClean="0"/>
              <a:pPr/>
              <a:t>32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79207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6.66667E-6 L 0.33073 6.66667E-6 " pathEditMode="relative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96296E-6 L -0.38594 -2.96296E-6 " pathEditMode="relative" ptsTypes="AA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36 0.02662 C -0.03038 -0.03542 -0.04687 -0.09722 -0.09218 -0.15023 C -0.13732 -0.20301 -0.24409 -0.26458 -0.28507 -0.29097 " pathEditMode="relative" rAng="0" ptsTypes="AAA"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94" y="-1588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15 0.01574 C 0.00816 -0.04398 0.02882 -0.10347 0.08351 -0.15301 C 0.13837 -0.20232 0.22691 -0.2419 0.31598 -0.28125 " pathEditMode="relative" rAng="0" ptsTypes="AAA">
                                      <p:cBhvr>
                                        <p:cTn id="3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06" y="-14861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7037E-6 L 0.00782 -0.34629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-17315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0.02616 C -0.01979 0.07824 -0.03403 0.1301 -0.07274 0.17477 C -0.11111 0.21922 -0.20243 0.27107 -0.23715 0.29375 " pathEditMode="relative" rAng="0" ptsTypes="AAA">
                                      <p:cBhvr>
                                        <p:cTn id="4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97" y="1338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44444E-6 C 0.01736 0.04098 0.03507 0.08218 0.08177 0.11621 C 0.12865 0.15024 0.20451 0.17755 0.28056 0.20487 " pathEditMode="relative" rAng="0" ptsTypes="aaA">
                                      <p:cBhvr>
                                        <p:cTn id="4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28" y="10231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0.00018 0.3046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08522"/>
            <a:ext cx="8229600" cy="576262"/>
          </a:xfrm>
        </p:spPr>
        <p:txBody>
          <a:bodyPr/>
          <a:lstStyle/>
          <a:p>
            <a:r>
              <a:rPr lang="de-AT" sz="2400" dirty="0" smtClean="0"/>
              <a:t>Gab es schwere Teilchen auch schon früher?</a:t>
            </a:r>
            <a:endParaRPr lang="de-AT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3B4AB-8635-4F4A-9161-B54194930F15}" type="slidenum">
              <a:rPr lang="de-AT" smtClean="0"/>
              <a:pPr/>
              <a:t>33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844824"/>
            <a:ext cx="8352928" cy="353101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V="1">
            <a:off x="611560" y="1772816"/>
            <a:ext cx="2592288" cy="1008112"/>
          </a:xfrm>
          <a:prstGeom prst="line">
            <a:avLst/>
          </a:prstGeom>
          <a:ln w="38100" cmpd="sng"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67544" y="4221088"/>
            <a:ext cx="2592288" cy="1512168"/>
          </a:xfrm>
          <a:prstGeom prst="line">
            <a:avLst/>
          </a:prstGeom>
          <a:ln w="38100" cmpd="sng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107504" y="2708920"/>
            <a:ext cx="1656184" cy="1656184"/>
          </a:xfrm>
          <a:prstGeom prst="ellipse">
            <a:avLst/>
          </a:prstGeom>
          <a:noFill/>
          <a:ln w="38100" cmpd="sng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20" name="Group 19"/>
          <p:cNvGrpSpPr/>
          <p:nvPr/>
        </p:nvGrpSpPr>
        <p:grpSpPr>
          <a:xfrm>
            <a:off x="2843808" y="1772816"/>
            <a:ext cx="6048672" cy="4032448"/>
            <a:chOff x="2843808" y="1412776"/>
            <a:chExt cx="6048672" cy="4032448"/>
          </a:xfrm>
        </p:grpSpPr>
        <p:sp>
          <p:nvSpPr>
            <p:cNvPr id="9" name="Rounded Rectangle 8"/>
            <p:cNvSpPr/>
            <p:nvPr/>
          </p:nvSpPr>
          <p:spPr>
            <a:xfrm>
              <a:off x="2843808" y="1412776"/>
              <a:ext cx="6048672" cy="4032448"/>
            </a:xfrm>
            <a:prstGeom prst="roundRect">
              <a:avLst>
                <a:gd name="adj" fmla="val 10998"/>
              </a:avLst>
            </a:prstGeom>
            <a:solidFill>
              <a:schemeClr val="bg1">
                <a:lumMod val="85000"/>
              </a:schemeClr>
            </a:solidFill>
            <a:ln w="38100" cmpd="sng"/>
            <a:effectLst>
              <a:outerShdw blurRad="50800" dist="152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987824" y="1556792"/>
              <a:ext cx="5688632" cy="3888432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marL="342900" indent="-342900">
                <a:spcBef>
                  <a:spcPts val="550"/>
                </a:spcBef>
                <a:buSzPct val="75000"/>
                <a:buFont typeface="Arial"/>
                <a:buChar char="•"/>
                <a:tabLst>
                  <a:tab pos="339725" algn="l"/>
                  <a:tab pos="796925" algn="l"/>
                  <a:tab pos="1254125" algn="l"/>
                  <a:tab pos="1711325" algn="l"/>
                  <a:tab pos="2168525" algn="l"/>
                  <a:tab pos="2625725" algn="l"/>
                  <a:tab pos="3082925" algn="l"/>
                  <a:tab pos="3540125" algn="l"/>
                  <a:tab pos="3997325" algn="l"/>
                  <a:tab pos="4454525" algn="l"/>
                  <a:tab pos="4911725" algn="l"/>
                  <a:tab pos="5368925" algn="l"/>
                  <a:tab pos="5826125" algn="l"/>
                  <a:tab pos="6283325" algn="l"/>
                  <a:tab pos="6740525" algn="l"/>
                  <a:tab pos="7197725" algn="l"/>
                  <a:tab pos="7654925" algn="l"/>
                  <a:tab pos="8112125" algn="l"/>
                  <a:tab pos="8569325" algn="l"/>
                  <a:tab pos="9026525" algn="l"/>
                  <a:tab pos="9483725" algn="l"/>
                </a:tabLst>
              </a:pPr>
              <a:r>
                <a:rPr lang="en-US" sz="2400" dirty="0" err="1" smtClean="0">
                  <a:solidFill>
                    <a:srgbClr val="01446F"/>
                  </a:solidFill>
                </a:rPr>
                <a:t>Universum</a:t>
              </a:r>
              <a:r>
                <a:rPr lang="en-US" sz="2400" dirty="0" smtClean="0">
                  <a:solidFill>
                    <a:srgbClr val="01446F"/>
                  </a:solidFill>
                </a:rPr>
                <a:t> </a:t>
              </a:r>
              <a:r>
                <a:rPr lang="en-US" sz="2400" dirty="0" err="1" smtClean="0">
                  <a:solidFill>
                    <a:srgbClr val="01446F"/>
                  </a:solidFill>
                </a:rPr>
                <a:t>kurz</a:t>
              </a:r>
              <a:r>
                <a:rPr lang="en-US" sz="2400" dirty="0" smtClean="0">
                  <a:solidFill>
                    <a:srgbClr val="01446F"/>
                  </a:solidFill>
                </a:rPr>
                <a:t> </a:t>
              </a:r>
              <a:r>
                <a:rPr lang="en-US" sz="2400" dirty="0" err="1" smtClean="0">
                  <a:solidFill>
                    <a:srgbClr val="01446F"/>
                  </a:solidFill>
                </a:rPr>
                <a:t>nach</a:t>
              </a:r>
              <a:r>
                <a:rPr lang="en-US" sz="2400" dirty="0" smtClean="0">
                  <a:solidFill>
                    <a:srgbClr val="01446F"/>
                  </a:solidFill>
                </a:rPr>
                <a:t> </a:t>
              </a:r>
              <a:r>
                <a:rPr lang="en-US" sz="2400" dirty="0" err="1" smtClean="0">
                  <a:solidFill>
                    <a:srgbClr val="01446F"/>
                  </a:solidFill>
                </a:rPr>
                <a:t>dem</a:t>
              </a:r>
              <a:r>
                <a:rPr lang="en-US" sz="2400" dirty="0" smtClean="0">
                  <a:solidFill>
                    <a:srgbClr val="01446F"/>
                  </a:solidFill>
                </a:rPr>
                <a:t> </a:t>
              </a:r>
              <a:r>
                <a:rPr lang="en-US" sz="2400" dirty="0" err="1" smtClean="0">
                  <a:solidFill>
                    <a:srgbClr val="01446F"/>
                  </a:solidFill>
                </a:rPr>
                <a:t>Urknall</a:t>
              </a:r>
              <a:r>
                <a:rPr lang="en-US" sz="2400" dirty="0" smtClean="0">
                  <a:solidFill>
                    <a:srgbClr val="01446F"/>
                  </a:solidFill>
                </a:rPr>
                <a:t> war </a:t>
              </a:r>
              <a:r>
                <a:rPr lang="en-US" sz="2400" b="1" dirty="0" err="1" smtClean="0">
                  <a:solidFill>
                    <a:srgbClr val="01446F"/>
                  </a:solidFill>
                </a:rPr>
                <a:t>extrem</a:t>
              </a:r>
              <a:r>
                <a:rPr lang="en-US" sz="2400" b="1" dirty="0" smtClean="0">
                  <a:solidFill>
                    <a:srgbClr val="01446F"/>
                  </a:solidFill>
                </a:rPr>
                <a:t> </a:t>
              </a:r>
              <a:r>
                <a:rPr lang="en-US" sz="2400" b="1" dirty="0" err="1" smtClean="0">
                  <a:solidFill>
                    <a:srgbClr val="01446F"/>
                  </a:solidFill>
                </a:rPr>
                <a:t>heiss</a:t>
              </a:r>
              <a:r>
                <a:rPr lang="en-US" sz="2400" b="1" dirty="0" smtClean="0">
                  <a:solidFill>
                    <a:srgbClr val="01446F"/>
                  </a:solidFill>
                </a:rPr>
                <a:t> und </a:t>
              </a:r>
              <a:r>
                <a:rPr lang="en-US" sz="2400" b="1" dirty="0" err="1" smtClean="0">
                  <a:solidFill>
                    <a:srgbClr val="01446F"/>
                  </a:solidFill>
                </a:rPr>
                <a:t>dicht</a:t>
              </a:r>
              <a:endParaRPr lang="en-US" sz="2400" b="1" dirty="0" smtClean="0">
                <a:solidFill>
                  <a:srgbClr val="01446F"/>
                </a:solidFill>
              </a:endParaRPr>
            </a:p>
            <a:p>
              <a:pPr marL="342900" indent="-342900">
                <a:spcBef>
                  <a:spcPts val="550"/>
                </a:spcBef>
                <a:buSzPct val="75000"/>
                <a:buFont typeface="Arial"/>
                <a:buChar char="•"/>
                <a:tabLst>
                  <a:tab pos="339725" algn="l"/>
                  <a:tab pos="796925" algn="l"/>
                  <a:tab pos="1254125" algn="l"/>
                  <a:tab pos="1711325" algn="l"/>
                  <a:tab pos="2168525" algn="l"/>
                  <a:tab pos="2625725" algn="l"/>
                  <a:tab pos="3082925" algn="l"/>
                  <a:tab pos="3540125" algn="l"/>
                  <a:tab pos="3997325" algn="l"/>
                  <a:tab pos="4454525" algn="l"/>
                  <a:tab pos="4911725" algn="l"/>
                  <a:tab pos="5368925" algn="l"/>
                  <a:tab pos="5826125" algn="l"/>
                  <a:tab pos="6283325" algn="l"/>
                  <a:tab pos="6740525" algn="l"/>
                  <a:tab pos="7197725" algn="l"/>
                  <a:tab pos="7654925" algn="l"/>
                  <a:tab pos="8112125" algn="l"/>
                  <a:tab pos="8569325" algn="l"/>
                  <a:tab pos="9026525" algn="l"/>
                  <a:tab pos="9483725" algn="l"/>
                </a:tabLst>
              </a:pPr>
              <a:r>
                <a:rPr lang="en-US" sz="2400" dirty="0" err="1" smtClean="0">
                  <a:solidFill>
                    <a:srgbClr val="01446F"/>
                  </a:solidFill>
                </a:rPr>
                <a:t>Teilchen</a:t>
              </a:r>
              <a:r>
                <a:rPr lang="en-US" sz="2400" dirty="0" smtClean="0">
                  <a:solidFill>
                    <a:srgbClr val="01446F"/>
                  </a:solidFill>
                </a:rPr>
                <a:t> </a:t>
              </a:r>
              <a:r>
                <a:rPr lang="en-US" sz="2400" dirty="0" err="1" smtClean="0">
                  <a:solidFill>
                    <a:srgbClr val="01446F"/>
                  </a:solidFill>
                </a:rPr>
                <a:t>bewegten</a:t>
              </a:r>
              <a:r>
                <a:rPr lang="en-US" sz="2400" dirty="0" smtClean="0">
                  <a:solidFill>
                    <a:srgbClr val="01446F"/>
                  </a:solidFill>
                </a:rPr>
                <a:t> </a:t>
              </a:r>
              <a:r>
                <a:rPr lang="en-US" sz="2400" dirty="0" err="1" smtClean="0">
                  <a:solidFill>
                    <a:srgbClr val="01446F"/>
                  </a:solidFill>
                </a:rPr>
                <a:t>sich</a:t>
              </a:r>
              <a:r>
                <a:rPr lang="en-US" sz="2400" dirty="0" smtClean="0">
                  <a:solidFill>
                    <a:srgbClr val="01446F"/>
                  </a:solidFill>
                </a:rPr>
                <a:t> also </a:t>
              </a:r>
              <a:r>
                <a:rPr lang="en-US" sz="2400" dirty="0" err="1" smtClean="0">
                  <a:solidFill>
                    <a:srgbClr val="01446F"/>
                  </a:solidFill>
                </a:rPr>
                <a:t>mit</a:t>
              </a:r>
              <a:r>
                <a:rPr lang="en-US" sz="2400" dirty="0" smtClean="0">
                  <a:solidFill>
                    <a:srgbClr val="01446F"/>
                  </a:solidFill>
                </a:rPr>
                <a:t> </a:t>
              </a:r>
              <a:r>
                <a:rPr lang="en-US" sz="2400" b="1" dirty="0" err="1" smtClean="0">
                  <a:solidFill>
                    <a:srgbClr val="01446F"/>
                  </a:solidFill>
                </a:rPr>
                <a:t>sehr</a:t>
              </a:r>
              <a:r>
                <a:rPr lang="en-US" sz="2400" b="1" dirty="0" smtClean="0">
                  <a:solidFill>
                    <a:srgbClr val="01446F"/>
                  </a:solidFill>
                </a:rPr>
                <a:t> </a:t>
              </a:r>
              <a:r>
                <a:rPr lang="en-US" sz="2400" b="1" dirty="0" err="1" smtClean="0">
                  <a:solidFill>
                    <a:srgbClr val="01446F"/>
                  </a:solidFill>
                </a:rPr>
                <a:t>hoher</a:t>
              </a:r>
              <a:r>
                <a:rPr lang="en-US" sz="2400" b="1" dirty="0" smtClean="0">
                  <a:solidFill>
                    <a:srgbClr val="01446F"/>
                  </a:solidFill>
                </a:rPr>
                <a:t> </a:t>
              </a:r>
              <a:r>
                <a:rPr lang="en-US" sz="2400" b="1" dirty="0" err="1" smtClean="0">
                  <a:solidFill>
                    <a:srgbClr val="01446F"/>
                  </a:solidFill>
                </a:rPr>
                <a:t>Energie</a:t>
              </a:r>
              <a:endParaRPr lang="en-US" sz="2400" b="1" dirty="0" smtClean="0">
                <a:solidFill>
                  <a:srgbClr val="01446F"/>
                </a:solidFill>
              </a:endParaRPr>
            </a:p>
            <a:p>
              <a:pPr marL="342900" indent="-342900">
                <a:spcBef>
                  <a:spcPts val="550"/>
                </a:spcBef>
                <a:buSzPct val="75000"/>
                <a:buFont typeface="Arial"/>
                <a:buChar char="•"/>
                <a:tabLst>
                  <a:tab pos="339725" algn="l"/>
                  <a:tab pos="796925" algn="l"/>
                  <a:tab pos="1254125" algn="l"/>
                  <a:tab pos="1711325" algn="l"/>
                  <a:tab pos="2168525" algn="l"/>
                  <a:tab pos="2625725" algn="l"/>
                  <a:tab pos="3082925" algn="l"/>
                  <a:tab pos="3540125" algn="l"/>
                  <a:tab pos="3997325" algn="l"/>
                  <a:tab pos="4454525" algn="l"/>
                  <a:tab pos="4911725" algn="l"/>
                  <a:tab pos="5368925" algn="l"/>
                  <a:tab pos="5826125" algn="l"/>
                  <a:tab pos="6283325" algn="l"/>
                  <a:tab pos="6740525" algn="l"/>
                  <a:tab pos="7197725" algn="l"/>
                  <a:tab pos="7654925" algn="l"/>
                  <a:tab pos="8112125" algn="l"/>
                  <a:tab pos="8569325" algn="l"/>
                  <a:tab pos="9026525" algn="l"/>
                  <a:tab pos="9483725" algn="l"/>
                </a:tabLst>
              </a:pPr>
              <a:r>
                <a:rPr lang="en-US" sz="2400" dirty="0" err="1" smtClean="0">
                  <a:solidFill>
                    <a:srgbClr val="01446F"/>
                  </a:solidFill>
                </a:rPr>
                <a:t>Durch</a:t>
              </a:r>
              <a:r>
                <a:rPr lang="en-US" sz="2400" dirty="0" smtClean="0">
                  <a:solidFill>
                    <a:srgbClr val="01446F"/>
                  </a:solidFill>
                </a:rPr>
                <a:t> </a:t>
              </a:r>
              <a:r>
                <a:rPr lang="en-US" sz="2400" dirty="0" err="1" smtClean="0">
                  <a:solidFill>
                    <a:srgbClr val="01446F"/>
                  </a:solidFill>
                </a:rPr>
                <a:t>hohe</a:t>
              </a:r>
              <a:r>
                <a:rPr lang="en-US" sz="2400" dirty="0" smtClean="0">
                  <a:solidFill>
                    <a:srgbClr val="01446F"/>
                  </a:solidFill>
                </a:rPr>
                <a:t> </a:t>
              </a:r>
              <a:r>
                <a:rPr lang="en-US" sz="2400" dirty="0" err="1" smtClean="0">
                  <a:solidFill>
                    <a:srgbClr val="01446F"/>
                  </a:solidFill>
                </a:rPr>
                <a:t>Dichte</a:t>
              </a:r>
              <a:r>
                <a:rPr lang="en-US" sz="2400" dirty="0" smtClean="0">
                  <a:solidFill>
                    <a:srgbClr val="01446F"/>
                  </a:solidFill>
                </a:rPr>
                <a:t> </a:t>
              </a:r>
              <a:r>
                <a:rPr lang="en-US" sz="2400" dirty="0" err="1" smtClean="0">
                  <a:solidFill>
                    <a:srgbClr val="01446F"/>
                  </a:solidFill>
                </a:rPr>
                <a:t>fanden</a:t>
              </a:r>
              <a:r>
                <a:rPr lang="en-US" sz="2400" dirty="0" smtClean="0">
                  <a:solidFill>
                    <a:srgbClr val="01446F"/>
                  </a:solidFill>
                </a:rPr>
                <a:t> </a:t>
              </a:r>
              <a:r>
                <a:rPr lang="en-US" sz="2400" dirty="0" err="1" smtClean="0">
                  <a:solidFill>
                    <a:srgbClr val="01446F"/>
                  </a:solidFill>
                </a:rPr>
                <a:t>ständig</a:t>
              </a:r>
              <a:r>
                <a:rPr lang="en-US" sz="2400" dirty="0" smtClean="0">
                  <a:solidFill>
                    <a:srgbClr val="01446F"/>
                  </a:solidFill>
                </a:rPr>
                <a:t> </a:t>
              </a:r>
              <a:r>
                <a:rPr lang="en-US" sz="2400" dirty="0" err="1" smtClean="0">
                  <a:solidFill>
                    <a:srgbClr val="01446F"/>
                  </a:solidFill>
                </a:rPr>
                <a:t>Kollisionen</a:t>
              </a:r>
              <a:r>
                <a:rPr lang="en-US" sz="2400" dirty="0" smtClean="0">
                  <a:solidFill>
                    <a:srgbClr val="01446F"/>
                  </a:solidFill>
                </a:rPr>
                <a:t> </a:t>
              </a:r>
              <a:r>
                <a:rPr lang="en-US" sz="2400" dirty="0" err="1" smtClean="0">
                  <a:solidFill>
                    <a:srgbClr val="01446F"/>
                  </a:solidFill>
                </a:rPr>
                <a:t>statt</a:t>
              </a:r>
              <a:endParaRPr lang="en-US" sz="2400" dirty="0" smtClean="0">
                <a:solidFill>
                  <a:srgbClr val="01446F"/>
                </a:solidFill>
              </a:endParaRPr>
            </a:p>
            <a:p>
              <a:pPr marL="342900" indent="-342900">
                <a:spcBef>
                  <a:spcPts val="550"/>
                </a:spcBef>
                <a:buSzPct val="75000"/>
                <a:buFont typeface="Arial"/>
                <a:buChar char="•"/>
                <a:tabLst>
                  <a:tab pos="339725" algn="l"/>
                  <a:tab pos="796925" algn="l"/>
                  <a:tab pos="1254125" algn="l"/>
                  <a:tab pos="1711325" algn="l"/>
                  <a:tab pos="2168525" algn="l"/>
                  <a:tab pos="2625725" algn="l"/>
                  <a:tab pos="3082925" algn="l"/>
                  <a:tab pos="3540125" algn="l"/>
                  <a:tab pos="3997325" algn="l"/>
                  <a:tab pos="4454525" algn="l"/>
                  <a:tab pos="4911725" algn="l"/>
                  <a:tab pos="5368925" algn="l"/>
                  <a:tab pos="5826125" algn="l"/>
                  <a:tab pos="6283325" algn="l"/>
                  <a:tab pos="6740525" algn="l"/>
                  <a:tab pos="7197725" algn="l"/>
                  <a:tab pos="7654925" algn="l"/>
                  <a:tab pos="8112125" algn="l"/>
                  <a:tab pos="8569325" algn="l"/>
                  <a:tab pos="9026525" algn="l"/>
                  <a:tab pos="9483725" algn="l"/>
                </a:tabLst>
              </a:pPr>
              <a:r>
                <a:rPr lang="en-US" sz="2400" dirty="0" err="1" smtClean="0">
                  <a:solidFill>
                    <a:srgbClr val="01446F"/>
                  </a:solidFill>
                </a:rPr>
                <a:t>Dadurch</a:t>
              </a:r>
              <a:r>
                <a:rPr lang="en-US" sz="2400" dirty="0" smtClean="0">
                  <a:solidFill>
                    <a:srgbClr val="01446F"/>
                  </a:solidFill>
                </a:rPr>
                <a:t> </a:t>
              </a:r>
              <a:r>
                <a:rPr lang="en-US" sz="2400" dirty="0" err="1" smtClean="0">
                  <a:solidFill>
                    <a:srgbClr val="01446F"/>
                  </a:solidFill>
                </a:rPr>
                <a:t>entstanden</a:t>
              </a:r>
              <a:r>
                <a:rPr lang="en-US" sz="2400" dirty="0" smtClean="0">
                  <a:solidFill>
                    <a:srgbClr val="01446F"/>
                  </a:solidFill>
                </a:rPr>
                <a:t> </a:t>
              </a:r>
              <a:r>
                <a:rPr lang="en-US" sz="2400" dirty="0" err="1" smtClean="0">
                  <a:solidFill>
                    <a:srgbClr val="01446F"/>
                  </a:solidFill>
                </a:rPr>
                <a:t>auch</a:t>
              </a:r>
              <a:r>
                <a:rPr lang="en-US" sz="2400" dirty="0" smtClean="0">
                  <a:solidFill>
                    <a:srgbClr val="01446F"/>
                  </a:solidFill>
                </a:rPr>
                <a:t> </a:t>
              </a:r>
              <a:r>
                <a:rPr lang="en-US" sz="2400" dirty="0" err="1" smtClean="0">
                  <a:solidFill>
                    <a:srgbClr val="01446F"/>
                  </a:solidFill>
                </a:rPr>
                <a:t>sehr</a:t>
              </a:r>
              <a:r>
                <a:rPr lang="en-US" sz="2400" dirty="0" smtClean="0">
                  <a:solidFill>
                    <a:srgbClr val="01446F"/>
                  </a:solidFill>
                </a:rPr>
                <a:t> </a:t>
              </a:r>
              <a:r>
                <a:rPr lang="en-US" sz="2400" b="1" dirty="0" err="1" smtClean="0">
                  <a:solidFill>
                    <a:srgbClr val="01446F"/>
                  </a:solidFill>
                </a:rPr>
                <a:t>schwere</a:t>
              </a:r>
              <a:r>
                <a:rPr lang="en-US" sz="2400" b="1" dirty="0" smtClean="0">
                  <a:solidFill>
                    <a:srgbClr val="01446F"/>
                  </a:solidFill>
                </a:rPr>
                <a:t> und </a:t>
              </a:r>
              <a:r>
                <a:rPr lang="en-US" sz="2400" b="1" dirty="0" err="1" smtClean="0">
                  <a:solidFill>
                    <a:srgbClr val="01446F"/>
                  </a:solidFill>
                </a:rPr>
                <a:t>kurzlebige</a:t>
              </a:r>
              <a:r>
                <a:rPr lang="en-US" sz="2400" b="1" dirty="0" smtClean="0">
                  <a:solidFill>
                    <a:srgbClr val="01446F"/>
                  </a:solidFill>
                </a:rPr>
                <a:t> </a:t>
              </a:r>
              <a:r>
                <a:rPr lang="en-US" sz="2400" b="1" dirty="0" err="1" smtClean="0">
                  <a:solidFill>
                    <a:srgbClr val="01446F"/>
                  </a:solidFill>
                </a:rPr>
                <a:t>Teilchen</a:t>
              </a:r>
              <a:endParaRPr lang="en-US" sz="2400" b="1" dirty="0" smtClean="0">
                <a:solidFill>
                  <a:srgbClr val="01446F"/>
                </a:solidFill>
              </a:endParaRPr>
            </a:p>
            <a:p>
              <a:pPr marL="342900" indent="-342900">
                <a:spcBef>
                  <a:spcPts val="550"/>
                </a:spcBef>
                <a:buSzPct val="75000"/>
                <a:buFont typeface="Arial"/>
                <a:buChar char="•"/>
                <a:tabLst>
                  <a:tab pos="339725" algn="l"/>
                  <a:tab pos="796925" algn="l"/>
                  <a:tab pos="1254125" algn="l"/>
                  <a:tab pos="1711325" algn="l"/>
                  <a:tab pos="2168525" algn="l"/>
                  <a:tab pos="2625725" algn="l"/>
                  <a:tab pos="3082925" algn="l"/>
                  <a:tab pos="3540125" algn="l"/>
                  <a:tab pos="3997325" algn="l"/>
                  <a:tab pos="4454525" algn="l"/>
                  <a:tab pos="4911725" algn="l"/>
                  <a:tab pos="5368925" algn="l"/>
                  <a:tab pos="5826125" algn="l"/>
                  <a:tab pos="6283325" algn="l"/>
                  <a:tab pos="6740525" algn="l"/>
                  <a:tab pos="7197725" algn="l"/>
                  <a:tab pos="7654925" algn="l"/>
                  <a:tab pos="8112125" algn="l"/>
                  <a:tab pos="8569325" algn="l"/>
                  <a:tab pos="9026525" algn="l"/>
                  <a:tab pos="9483725" algn="l"/>
                </a:tabLst>
              </a:pPr>
              <a:r>
                <a:rPr lang="en-US" sz="2400" dirty="0" err="1" smtClean="0">
                  <a:solidFill>
                    <a:srgbClr val="01446F"/>
                  </a:solidFill>
                </a:rPr>
                <a:t>Daher</a:t>
              </a:r>
              <a:r>
                <a:rPr lang="en-US" sz="2400" dirty="0" smtClean="0">
                  <a:solidFill>
                    <a:srgbClr val="01446F"/>
                  </a:solidFill>
                </a:rPr>
                <a:t>: </a:t>
              </a:r>
              <a:r>
                <a:rPr lang="en-US" sz="2400" b="1" i="1" dirty="0" smtClean="0">
                  <a:solidFill>
                    <a:srgbClr val="FFFF00"/>
                  </a:solidFill>
                </a:rPr>
                <a:t>LHC, die </a:t>
              </a:r>
              <a:r>
                <a:rPr lang="en-US" sz="2400" b="1" i="1" dirty="0" err="1" smtClean="0">
                  <a:solidFill>
                    <a:srgbClr val="FFFF00"/>
                  </a:solidFill>
                </a:rPr>
                <a:t>Urknallmaschine</a:t>
              </a:r>
              <a:r>
                <a:rPr lang="en-US" sz="2400" dirty="0" smtClean="0">
                  <a:solidFill>
                    <a:srgbClr val="FFFF00"/>
                  </a:solidFill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695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 rotWithShape="1">
          <a:blip r:embed="rId2"/>
          <a:srcRect t="6558"/>
          <a:stretch/>
        </p:blipFill>
        <p:spPr>
          <a:xfrm>
            <a:off x="0" y="764704"/>
            <a:ext cx="9144000" cy="583264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5682120"/>
            <a:ext cx="9144000" cy="915232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43608" y="5642084"/>
            <a:ext cx="70567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Was </a:t>
            </a:r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passiert</a:t>
            </a:r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mit</a:t>
            </a:r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den </a:t>
            </a:r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Teilchen</a:t>
            </a:r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im</a:t>
            </a:r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Detektor</a:t>
            </a:r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?</a:t>
            </a:r>
          </a:p>
          <a:p>
            <a:pPr algn="ctr"/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Wie</a:t>
            </a:r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kommt</a:t>
            </a:r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die </a:t>
            </a:r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Physik</a:t>
            </a:r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aus</a:t>
            </a:r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dem</a:t>
            </a:r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Experiment </a:t>
            </a:r>
          </a:p>
          <a:p>
            <a:pPr algn="ctr"/>
            <a:endParaRPr lang="en-US" sz="2800" dirty="0" smtClean="0"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764704"/>
            <a:ext cx="9144000" cy="843224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827584" y="764704"/>
            <a:ext cx="7773988" cy="864096"/>
          </a:xfrm>
          <a:prstGeom prst="rect">
            <a:avLst/>
          </a:prstGeom>
          <a:effectLst>
            <a:glow rad="139700">
              <a:schemeClr val="accent1">
                <a:satMod val="175000"/>
                <a:alpha val="33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76200"/>
          </a:effectLst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800" b="0" cap="none" spc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 smtClean="0"/>
              <a:t>Experiment - </a:t>
            </a:r>
            <a:r>
              <a:rPr lang="en-US" dirty="0" err="1" smtClean="0"/>
              <a:t>Detektor</a:t>
            </a:r>
            <a:endParaRPr lang="en-US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AD998-37B8-6341-9BF7-0B0C443B5355}" type="slidenum">
              <a:rPr lang="de-AT" smtClean="0"/>
              <a:pPr/>
              <a:t>34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9293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CMS Detector 98030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9913" y="977900"/>
            <a:ext cx="7196137" cy="554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33" name="Text Box 9"/>
          <p:cNvSpPr txBox="1">
            <a:spLocks noChangeArrowheads="1"/>
          </p:cNvSpPr>
          <p:nvPr/>
        </p:nvSpPr>
        <p:spPr bwMode="auto">
          <a:xfrm>
            <a:off x="1763713" y="5661025"/>
            <a:ext cx="201612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  <a:alpha val="74998"/>
              </a:schemeClr>
            </a:prst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88068" name="TextBox 8"/>
          <p:cNvSpPr txBox="1">
            <a:spLocks noChangeArrowheads="1"/>
          </p:cNvSpPr>
          <p:nvPr/>
        </p:nvSpPr>
        <p:spPr bwMode="auto">
          <a:xfrm>
            <a:off x="1447800" y="5830888"/>
            <a:ext cx="2743200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  <a:p>
            <a:endParaRPr lang="en-US"/>
          </a:p>
        </p:txBody>
      </p:sp>
      <p:sp>
        <p:nvSpPr>
          <p:cNvPr id="88069" name="Text Box 7"/>
          <p:cNvSpPr txBox="1">
            <a:spLocks noChangeArrowheads="1"/>
          </p:cNvSpPr>
          <p:nvPr/>
        </p:nvSpPr>
        <p:spPr bwMode="auto">
          <a:xfrm>
            <a:off x="152400" y="4078288"/>
            <a:ext cx="50292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1446F"/>
                </a:solidFill>
              </a:rPr>
              <a:t>100 m </a:t>
            </a:r>
            <a:r>
              <a:rPr lang="en-US" sz="2000" b="1" dirty="0" err="1">
                <a:solidFill>
                  <a:srgbClr val="01446F"/>
                </a:solidFill>
              </a:rPr>
              <a:t>unter</a:t>
            </a:r>
            <a:r>
              <a:rPr lang="en-US" sz="2000" b="1" dirty="0">
                <a:solidFill>
                  <a:srgbClr val="01446F"/>
                </a:solidFill>
              </a:rPr>
              <a:t> der </a:t>
            </a:r>
            <a:r>
              <a:rPr lang="en-US" sz="2000" b="1" dirty="0" err="1">
                <a:solidFill>
                  <a:srgbClr val="01446F"/>
                </a:solidFill>
              </a:rPr>
              <a:t>Erde</a:t>
            </a:r>
            <a:endParaRPr lang="en-US" sz="2000" b="1" dirty="0">
              <a:solidFill>
                <a:srgbClr val="01446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000" b="1" dirty="0" err="1" smtClean="0">
                <a:solidFill>
                  <a:srgbClr val="01446F"/>
                </a:solidFill>
              </a:rPr>
              <a:t>Länge</a:t>
            </a:r>
            <a:r>
              <a:rPr lang="en-US" sz="2000" b="1" dirty="0" smtClean="0">
                <a:solidFill>
                  <a:srgbClr val="01446F"/>
                </a:solidFill>
              </a:rPr>
              <a:t>: </a:t>
            </a:r>
            <a:r>
              <a:rPr lang="en-US" sz="2000" b="1" dirty="0">
                <a:solidFill>
                  <a:srgbClr val="01446F"/>
                </a:solidFill>
              </a:rPr>
              <a:t>22 m</a:t>
            </a:r>
          </a:p>
          <a:p>
            <a:pPr>
              <a:spcBef>
                <a:spcPct val="50000"/>
              </a:spcBef>
            </a:pPr>
            <a:r>
              <a:rPr lang="en-US" sz="2000" b="1" dirty="0" err="1">
                <a:solidFill>
                  <a:srgbClr val="01446F"/>
                </a:solidFill>
              </a:rPr>
              <a:t>Durchmesser</a:t>
            </a:r>
            <a:r>
              <a:rPr lang="en-US" sz="2000" b="1" dirty="0">
                <a:solidFill>
                  <a:srgbClr val="01446F"/>
                </a:solidFill>
              </a:rPr>
              <a:t>: 15 m</a:t>
            </a:r>
          </a:p>
          <a:p>
            <a:pPr>
              <a:spcBef>
                <a:spcPct val="50000"/>
              </a:spcBef>
            </a:pPr>
            <a:r>
              <a:rPr lang="en-US" sz="2000" b="1" dirty="0" err="1">
                <a:solidFill>
                  <a:srgbClr val="01446F"/>
                </a:solidFill>
              </a:rPr>
              <a:t>Gewicht</a:t>
            </a:r>
            <a:r>
              <a:rPr lang="en-US" sz="2000" b="1" dirty="0">
                <a:solidFill>
                  <a:srgbClr val="01446F"/>
                </a:solidFill>
              </a:rPr>
              <a:t>: 14 500 </a:t>
            </a:r>
            <a:r>
              <a:rPr lang="en-US" sz="2000" b="1" dirty="0" err="1">
                <a:solidFill>
                  <a:srgbClr val="01446F"/>
                </a:solidFill>
              </a:rPr>
              <a:t>Tonnen</a:t>
            </a:r>
            <a:endParaRPr lang="en-US" sz="2000" b="1" dirty="0">
              <a:solidFill>
                <a:srgbClr val="01446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01446F"/>
                </a:solidFill>
              </a:rPr>
              <a:t>(fast </a:t>
            </a:r>
            <a:r>
              <a:rPr lang="en-US" sz="2000" dirty="0" err="1">
                <a:solidFill>
                  <a:srgbClr val="01446F"/>
                </a:solidFill>
              </a:rPr>
              <a:t>doppelt</a:t>
            </a:r>
            <a:r>
              <a:rPr lang="en-US" sz="2000" dirty="0">
                <a:solidFill>
                  <a:srgbClr val="01446F"/>
                </a:solidFill>
              </a:rPr>
              <a:t> so </a:t>
            </a:r>
            <a:r>
              <a:rPr lang="en-US" sz="2000" dirty="0" err="1">
                <a:solidFill>
                  <a:srgbClr val="01446F"/>
                </a:solidFill>
              </a:rPr>
              <a:t>schwer</a:t>
            </a:r>
            <a:r>
              <a:rPr lang="en-US" sz="2000" dirty="0">
                <a:solidFill>
                  <a:srgbClr val="01446F"/>
                </a:solidFill>
              </a:rPr>
              <a:t> </a:t>
            </a:r>
            <a:r>
              <a:rPr lang="en-US" sz="2000" dirty="0" err="1">
                <a:solidFill>
                  <a:srgbClr val="01446F"/>
                </a:solidFill>
              </a:rPr>
              <a:t>wie</a:t>
            </a:r>
            <a:r>
              <a:rPr lang="en-US" sz="2000" dirty="0">
                <a:solidFill>
                  <a:srgbClr val="01446F"/>
                </a:solidFill>
              </a:rPr>
              <a:t> der  </a:t>
            </a:r>
            <a:r>
              <a:rPr lang="en-US" sz="2000" dirty="0" err="1">
                <a:solidFill>
                  <a:srgbClr val="01446F"/>
                </a:solidFill>
              </a:rPr>
              <a:t>Eiffelturm</a:t>
            </a:r>
            <a:r>
              <a:rPr lang="en-US" sz="2000" dirty="0">
                <a:solidFill>
                  <a:srgbClr val="01446F"/>
                </a:solidFill>
              </a:rPr>
              <a:t>)</a:t>
            </a:r>
            <a:endParaRPr lang="de-AT" sz="2000" dirty="0">
              <a:solidFill>
                <a:srgbClr val="01446F"/>
              </a:solidFill>
            </a:endParaRPr>
          </a:p>
        </p:txBody>
      </p:sp>
      <p:sp>
        <p:nvSpPr>
          <p:cNvPr id="88070" name="TextBox 9"/>
          <p:cNvSpPr txBox="1">
            <a:spLocks noChangeArrowheads="1"/>
          </p:cNvSpPr>
          <p:nvPr/>
        </p:nvSpPr>
        <p:spPr bwMode="auto">
          <a:xfrm>
            <a:off x="152400" y="2133600"/>
            <a:ext cx="24384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600" b="1" u="sng">
                <a:solidFill>
                  <a:srgbClr val="01446F"/>
                </a:solidFill>
              </a:rPr>
              <a:t>C</a:t>
            </a:r>
            <a:r>
              <a:rPr lang="en-US" sz="3600" b="1">
                <a:solidFill>
                  <a:srgbClr val="01446F"/>
                </a:solidFill>
              </a:rPr>
              <a:t>ompact </a:t>
            </a:r>
          </a:p>
          <a:p>
            <a:r>
              <a:rPr lang="en-US" sz="3600" b="1" u="sng">
                <a:solidFill>
                  <a:srgbClr val="01446F"/>
                </a:solidFill>
              </a:rPr>
              <a:t>M</a:t>
            </a:r>
            <a:r>
              <a:rPr lang="en-US" sz="3600" b="1">
                <a:solidFill>
                  <a:srgbClr val="01446F"/>
                </a:solidFill>
              </a:rPr>
              <a:t>yon </a:t>
            </a:r>
          </a:p>
          <a:p>
            <a:r>
              <a:rPr lang="en-US" sz="3600" b="1" u="sng">
                <a:solidFill>
                  <a:srgbClr val="01446F"/>
                </a:solidFill>
              </a:rPr>
              <a:t>S</a:t>
            </a:r>
            <a:r>
              <a:rPr lang="en-US" sz="3600" b="1">
                <a:solidFill>
                  <a:srgbClr val="01446F"/>
                </a:solidFill>
              </a:rPr>
              <a:t>olenoid</a:t>
            </a:r>
            <a:endParaRPr lang="en-US" sz="3600"/>
          </a:p>
        </p:txBody>
      </p:sp>
      <p:pic>
        <p:nvPicPr>
          <p:cNvPr id="11" name="Picture 10" descr="Tk_final_insertion_above.jpg"/>
          <p:cNvPicPr>
            <a:picLocks noChangeAspect="1"/>
          </p:cNvPicPr>
          <p:nvPr/>
        </p:nvPicPr>
        <p:blipFill rotWithShape="1">
          <a:blip r:embed="rId4"/>
          <a:srcRect t="6439" b="3415"/>
          <a:stretch/>
        </p:blipFill>
        <p:spPr bwMode="auto">
          <a:xfrm>
            <a:off x="162001" y="1052736"/>
            <a:ext cx="8819999" cy="5303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t="8873" b="1406"/>
          <a:stretch/>
        </p:blipFill>
        <p:spPr>
          <a:xfrm>
            <a:off x="166956" y="1052736"/>
            <a:ext cx="8810089" cy="525658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AD998-37B8-6341-9BF7-0B0C443B5355}" type="slidenum">
              <a:rPr lang="de-AT" smtClean="0"/>
              <a:pPr/>
              <a:t>35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52294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3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1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CMS_Cross-section_XY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3" y="1052736"/>
            <a:ext cx="5165391" cy="5256584"/>
          </a:xfrm>
          <a:prstGeom prst="rect">
            <a:avLst/>
          </a:prstGeom>
        </p:spPr>
      </p:pic>
      <p:pic>
        <p:nvPicPr>
          <p:cNvPr id="9" name="Bild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0932" y="2753015"/>
            <a:ext cx="2855547" cy="1468073"/>
          </a:xfrm>
          <a:prstGeom prst="rect">
            <a:avLst/>
          </a:prstGeom>
        </p:spPr>
      </p:pic>
      <p:sp>
        <p:nvSpPr>
          <p:cNvPr id="7" name="Kreis 6"/>
          <p:cNvSpPr/>
          <p:nvPr/>
        </p:nvSpPr>
        <p:spPr>
          <a:xfrm>
            <a:off x="-252536" y="1162192"/>
            <a:ext cx="5472608" cy="4634432"/>
          </a:xfrm>
          <a:prstGeom prst="pie">
            <a:avLst>
              <a:gd name="adj1" fmla="val 20285813"/>
              <a:gd name="adj2" fmla="val 1220698"/>
            </a:avLst>
          </a:prstGeom>
          <a:solidFill>
            <a:schemeClr val="bg1">
              <a:lumMod val="85000"/>
              <a:alpha val="58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12" name="Bild 11" descr="CMS_Slic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0" y="1392248"/>
            <a:ext cx="9144000" cy="4701048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AD998-37B8-6341-9BF7-0B0C443B5355}" type="slidenum">
              <a:rPr lang="de-AT" smtClean="0"/>
              <a:pPr/>
              <a:t>36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8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CMS_Slic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0" y="1392248"/>
            <a:ext cx="9144000" cy="4701048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AD998-37B8-6341-9BF7-0B0C443B5355}" type="slidenum">
              <a:rPr lang="de-AT" smtClean="0"/>
              <a:pPr/>
              <a:t>37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6482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Was passiert wenn Teilchen kollidieren?</a:t>
            </a:r>
            <a:endParaRPr lang="de-AT" dirty="0"/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>
          <a:xfrm>
            <a:off x="304800" y="1628775"/>
            <a:ext cx="3048000" cy="581025"/>
          </a:xfrm>
        </p:spPr>
        <p:txBody>
          <a:bodyPr/>
          <a:lstStyle/>
          <a:p>
            <a:pPr>
              <a:buNone/>
            </a:pPr>
            <a:r>
              <a:rPr lang="de-AT" dirty="0" smtClean="0"/>
              <a:t>...ein “Ereignis”: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6200" y="1905000"/>
            <a:ext cx="509374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1828800"/>
            <a:ext cx="4724400" cy="435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2590800"/>
            <a:ext cx="4648200" cy="3317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Screensho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8600" y="1447800"/>
            <a:ext cx="4560588" cy="4895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8" descr="DSC_006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91000" y="2094905"/>
            <a:ext cx="4572000" cy="306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Content Placeholder 9" descr="dimuonSpectrum_1.25pb-1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74" t="7415" r="8685"/>
          <a:stretch>
            <a:fillRect/>
          </a:stretch>
        </p:blipFill>
        <p:spPr bwMode="auto">
          <a:xfrm>
            <a:off x="3352800" y="2209800"/>
            <a:ext cx="5585361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381000" y="2514600"/>
            <a:ext cx="3124200" cy="6096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AT" sz="2400" dirty="0" smtClean="0"/>
              <a:t>Aufnahme</a:t>
            </a:r>
            <a:endParaRPr lang="de-AT" sz="2400" dirty="0"/>
          </a:p>
        </p:txBody>
      </p:sp>
      <p:sp>
        <p:nvSpPr>
          <p:cNvPr id="13" name="Content Placeholder 6"/>
          <p:cNvSpPr txBox="1">
            <a:spLocks/>
          </p:cNvSpPr>
          <p:nvPr/>
        </p:nvSpPr>
        <p:spPr bwMode="auto">
          <a:xfrm>
            <a:off x="381000" y="3048000"/>
            <a:ext cx="3124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indent="-514350" eaLnBrk="0" hangingPunct="0">
              <a:spcBef>
                <a:spcPct val="20000"/>
              </a:spcBef>
              <a:buFont typeface="+mj-lt"/>
              <a:buAutoNum type="arabicPeriod" startAt="2"/>
            </a:pPr>
            <a:r>
              <a:rPr lang="de-AT" sz="2400" kern="0" dirty="0" smtClean="0">
                <a:solidFill>
                  <a:srgbClr val="0061A0"/>
                </a:solidFill>
                <a:latin typeface="+mn-lt"/>
              </a:rPr>
              <a:t>Datenreduktion</a:t>
            </a:r>
            <a:endParaRPr kumimoji="0" lang="de-AT" sz="2400" b="0" i="0" u="none" strike="noStrike" kern="0" cap="none" spc="0" normalizeH="0" baseline="0" dirty="0">
              <a:ln>
                <a:noFill/>
              </a:ln>
              <a:solidFill>
                <a:srgbClr val="0061A0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" name="Content Placeholder 6"/>
          <p:cNvSpPr txBox="1">
            <a:spLocks/>
          </p:cNvSpPr>
          <p:nvPr/>
        </p:nvSpPr>
        <p:spPr bwMode="auto">
          <a:xfrm>
            <a:off x="381000" y="3581400"/>
            <a:ext cx="3124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indent="-514350" eaLnBrk="0" hangingPunct="0">
              <a:spcBef>
                <a:spcPct val="20000"/>
              </a:spcBef>
              <a:buFont typeface="+mj-lt"/>
              <a:buAutoNum type="arabicPeriod" startAt="3"/>
            </a:pPr>
            <a:r>
              <a:rPr lang="de-AT" sz="2400" kern="0" dirty="0" smtClean="0">
                <a:solidFill>
                  <a:srgbClr val="0061A0"/>
                </a:solidFill>
                <a:latin typeface="+mn-lt"/>
              </a:rPr>
              <a:t>Verteilung</a:t>
            </a:r>
            <a:endParaRPr kumimoji="0" lang="de-AT" sz="2400" b="0" i="0" u="none" strike="noStrike" kern="0" cap="none" spc="0" normalizeH="0" baseline="0" dirty="0">
              <a:ln>
                <a:noFill/>
              </a:ln>
              <a:solidFill>
                <a:srgbClr val="0061A0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" name="Content Placeholder 6"/>
          <p:cNvSpPr txBox="1">
            <a:spLocks/>
          </p:cNvSpPr>
          <p:nvPr/>
        </p:nvSpPr>
        <p:spPr bwMode="auto">
          <a:xfrm>
            <a:off x="381000" y="4114800"/>
            <a:ext cx="3276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indent="-514350" eaLnBrk="0" hangingPunct="0">
              <a:spcBef>
                <a:spcPct val="20000"/>
              </a:spcBef>
              <a:buFont typeface="+mj-lt"/>
              <a:buAutoNum type="arabicPeriod" startAt="4"/>
            </a:pPr>
            <a:r>
              <a:rPr lang="de-AT" sz="2400" kern="0" dirty="0" smtClean="0">
                <a:solidFill>
                  <a:srgbClr val="0061A0"/>
                </a:solidFill>
                <a:latin typeface="+mn-lt"/>
              </a:rPr>
              <a:t>Analyse-Software</a:t>
            </a:r>
            <a:endParaRPr kumimoji="0" lang="de-AT" sz="2400" b="0" i="0" u="none" strike="noStrike" kern="0" cap="none" spc="0" normalizeH="0" baseline="0" dirty="0">
              <a:ln>
                <a:noFill/>
              </a:ln>
              <a:solidFill>
                <a:srgbClr val="0061A0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Content Placeholder 6"/>
          <p:cNvSpPr txBox="1">
            <a:spLocks/>
          </p:cNvSpPr>
          <p:nvPr/>
        </p:nvSpPr>
        <p:spPr bwMode="auto">
          <a:xfrm>
            <a:off x="381000" y="4648200"/>
            <a:ext cx="3124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indent="-514350" eaLnBrk="0" hangingPunct="0">
              <a:spcBef>
                <a:spcPct val="20000"/>
              </a:spcBef>
              <a:buFont typeface="+mj-lt"/>
              <a:buAutoNum type="arabicPeriod" startAt="5"/>
            </a:pPr>
            <a:r>
              <a:rPr lang="de-AT" sz="2400" kern="0" dirty="0" smtClean="0">
                <a:solidFill>
                  <a:srgbClr val="0061A0"/>
                </a:solidFill>
                <a:latin typeface="+mn-lt"/>
              </a:rPr>
              <a:t>Auswertung</a:t>
            </a:r>
            <a:endParaRPr kumimoji="0" lang="de-AT" sz="2400" b="0" i="0" u="none" strike="noStrike" kern="0" cap="none" spc="0" normalizeH="0" baseline="0" dirty="0">
              <a:ln>
                <a:noFill/>
              </a:ln>
              <a:solidFill>
                <a:srgbClr val="0061A0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Content Placeholder 6"/>
          <p:cNvSpPr txBox="1">
            <a:spLocks/>
          </p:cNvSpPr>
          <p:nvPr/>
        </p:nvSpPr>
        <p:spPr bwMode="auto">
          <a:xfrm>
            <a:off x="381000" y="5181600"/>
            <a:ext cx="3124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indent="-514350" eaLnBrk="0" hangingPunct="0">
              <a:spcBef>
                <a:spcPct val="20000"/>
              </a:spcBef>
              <a:buFont typeface="+mj-lt"/>
              <a:buAutoNum type="arabicPeriod" startAt="6"/>
            </a:pPr>
            <a:r>
              <a:rPr lang="de-AT" sz="2400" kern="0" dirty="0" smtClean="0">
                <a:solidFill>
                  <a:srgbClr val="0061A0"/>
                </a:solidFill>
                <a:latin typeface="+mn-lt"/>
              </a:rPr>
              <a:t>Ergebnis</a:t>
            </a:r>
            <a:endParaRPr kumimoji="0" lang="de-AT" sz="2400" b="0" i="0" u="none" strike="noStrike" kern="0" cap="none" spc="0" normalizeH="0" baseline="0" dirty="0">
              <a:ln>
                <a:noFill/>
              </a:ln>
              <a:solidFill>
                <a:srgbClr val="0061A0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1182688" y="6072187"/>
            <a:ext cx="7732712" cy="404813"/>
          </a:xfrm>
          <a:prstGeom prst="rect">
            <a:avLst/>
          </a:prstGeom>
          <a:solidFill>
            <a:srgbClr val="99CCFF">
              <a:alpha val="30980"/>
            </a:srgbClr>
          </a:solidFill>
          <a:ln w="28448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marL="339725" indent="-339725">
              <a:spcBef>
                <a:spcPts val="550"/>
              </a:spcBef>
              <a:buClr>
                <a:srgbClr val="99CCFF"/>
              </a:buClr>
              <a:buSzPct val="75000"/>
              <a:buFont typeface="Wingdings" charset="2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200" dirty="0" err="1">
                <a:solidFill>
                  <a:srgbClr val="01446F"/>
                </a:solidFill>
                <a:ea typeface="ＭＳ Ｐゴシック" charset="-128"/>
                <a:cs typeface="ＭＳ Ｐゴシック" charset="-128"/>
              </a:rPr>
              <a:t>Ein</a:t>
            </a:r>
            <a:r>
              <a:rPr lang="en-US" sz="2200" dirty="0" smtClean="0">
                <a:solidFill>
                  <a:srgbClr val="01446F"/>
                </a:solidFill>
                <a:ea typeface="ＭＳ Ｐゴシック" charset="-128"/>
                <a:cs typeface="ＭＳ Ｐゴシック" charset="-128"/>
              </a:rPr>
              <a:t> “</a:t>
            </a:r>
            <a:r>
              <a:rPr lang="en-US" sz="2200" dirty="0" err="1" smtClean="0">
                <a:solidFill>
                  <a:srgbClr val="01446F"/>
                </a:solidFill>
                <a:ea typeface="ＭＳ Ｐゴシック" charset="-128"/>
                <a:cs typeface="ＭＳ Ｐゴシック" charset="-128"/>
              </a:rPr>
              <a:t>realistisches</a:t>
            </a:r>
            <a:r>
              <a:rPr lang="en-US" sz="2200" dirty="0" smtClean="0">
                <a:solidFill>
                  <a:srgbClr val="01446F"/>
                </a:solidFill>
                <a:ea typeface="ＭＳ Ｐゴシック" charset="-128"/>
                <a:cs typeface="ＭＳ Ｐゴシック" charset="-128"/>
              </a:rPr>
              <a:t>” </a:t>
            </a:r>
            <a:r>
              <a:rPr lang="en-US" sz="2200" dirty="0" err="1" smtClean="0">
                <a:solidFill>
                  <a:srgbClr val="01446F"/>
                </a:solidFill>
                <a:ea typeface="ＭＳ Ｐゴシック" charset="-128"/>
                <a:cs typeface="ＭＳ Ｐゴシック" charset="-128"/>
              </a:rPr>
              <a:t>Bild</a:t>
            </a:r>
            <a:r>
              <a:rPr lang="en-US" sz="2200" dirty="0" smtClean="0">
                <a:solidFill>
                  <a:srgbClr val="01446F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2200" dirty="0">
                <a:solidFill>
                  <a:srgbClr val="01446F"/>
                </a:solidFill>
                <a:ea typeface="ＭＳ Ｐゴシック" charset="-128"/>
                <a:cs typeface="ＭＳ Ｐゴシック" charset="-128"/>
              </a:rPr>
              <a:t>von 100 </a:t>
            </a:r>
            <a:r>
              <a:rPr lang="en-US" sz="2200" dirty="0" err="1">
                <a:solidFill>
                  <a:srgbClr val="01446F"/>
                </a:solidFill>
                <a:ea typeface="ＭＳ Ｐゴシック" charset="-128"/>
                <a:cs typeface="ＭＳ Ｐゴシック" charset="-128"/>
              </a:rPr>
              <a:t>Milliarden</a:t>
            </a:r>
            <a:r>
              <a:rPr lang="en-US" sz="2200" dirty="0">
                <a:solidFill>
                  <a:srgbClr val="01446F"/>
                </a:solidFill>
                <a:ea typeface="ＭＳ Ｐゴシック" charset="-128"/>
                <a:cs typeface="ＭＳ Ｐゴシック" charset="-128"/>
              </a:rPr>
              <a:t> pp </a:t>
            </a:r>
            <a:r>
              <a:rPr lang="en-US" sz="2200" dirty="0" err="1">
                <a:solidFill>
                  <a:srgbClr val="01446F"/>
                </a:solidFill>
                <a:ea typeface="ＭＳ Ｐゴシック" charset="-128"/>
                <a:cs typeface="ＭＳ Ｐゴシック" charset="-128"/>
              </a:rPr>
              <a:t>Kollisionen</a:t>
            </a:r>
            <a:endParaRPr lang="en-US" sz="2200" dirty="0">
              <a:solidFill>
                <a:srgbClr val="01446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1D14C-3E6A-9849-9F36-F350ECB82117}" type="slidenum">
              <a:rPr lang="de-AT" smtClean="0"/>
              <a:pPr/>
              <a:t>38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85810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 smtClean="0">
                <a:solidFill>
                  <a:srgbClr val="01446F"/>
                </a:solidFill>
              </a:rPr>
              <a:t>Institut</a:t>
            </a:r>
            <a:r>
              <a:rPr lang="en-US" sz="2800" dirty="0" smtClean="0">
                <a:solidFill>
                  <a:srgbClr val="01446F"/>
                </a:solidFill>
              </a:rPr>
              <a:t> </a:t>
            </a:r>
            <a:r>
              <a:rPr lang="en-US" sz="2800" dirty="0" err="1" smtClean="0">
                <a:solidFill>
                  <a:srgbClr val="01446F"/>
                </a:solidFill>
              </a:rPr>
              <a:t>für</a:t>
            </a:r>
            <a:r>
              <a:rPr lang="en-US" sz="2800" dirty="0" smtClean="0">
                <a:solidFill>
                  <a:srgbClr val="01446F"/>
                </a:solidFill>
              </a:rPr>
              <a:t> </a:t>
            </a:r>
            <a:r>
              <a:rPr lang="en-US" sz="2800" dirty="0" err="1" smtClean="0">
                <a:solidFill>
                  <a:srgbClr val="01446F"/>
                </a:solidFill>
              </a:rPr>
              <a:t>Hochenergiephysik</a:t>
            </a:r>
            <a:r>
              <a:rPr lang="en-US" sz="2800" dirty="0" smtClean="0">
                <a:solidFill>
                  <a:srgbClr val="01446F"/>
                </a:solidFill>
              </a:rPr>
              <a:t> (HEPHY)</a:t>
            </a:r>
            <a:endParaRPr lang="de-AT" sz="2800" dirty="0">
              <a:solidFill>
                <a:srgbClr val="01446F"/>
              </a:solidFill>
            </a:endParaRPr>
          </a:p>
        </p:txBody>
      </p:sp>
      <p:sp>
        <p:nvSpPr>
          <p:cNvPr id="7" name="Content Placeholder 12"/>
          <p:cNvSpPr txBox="1">
            <a:spLocks/>
          </p:cNvSpPr>
          <p:nvPr/>
        </p:nvSpPr>
        <p:spPr>
          <a:xfrm>
            <a:off x="251520" y="1556793"/>
            <a:ext cx="5181600" cy="4248471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1224"/>
              </a:spcBef>
              <a:spcAft>
                <a:spcPts val="0"/>
              </a:spcAft>
              <a:defRPr/>
            </a:pPr>
            <a:r>
              <a:rPr lang="en-GB" dirty="0" err="1" smtClean="0"/>
              <a:t>Ist</a:t>
            </a:r>
            <a:r>
              <a:rPr lang="en-GB" dirty="0" smtClean="0"/>
              <a:t> </a:t>
            </a:r>
            <a:r>
              <a:rPr lang="en-GB" dirty="0" err="1" smtClean="0"/>
              <a:t>ein</a:t>
            </a:r>
            <a:r>
              <a:rPr lang="en-GB" dirty="0" smtClean="0"/>
              <a:t> </a:t>
            </a:r>
            <a:r>
              <a:rPr lang="en-GB" dirty="0" err="1" smtClean="0"/>
              <a:t>Institut</a:t>
            </a:r>
            <a:r>
              <a:rPr lang="en-GB" dirty="0" smtClean="0"/>
              <a:t> der </a:t>
            </a:r>
            <a:r>
              <a:rPr lang="en-GB" b="1" dirty="0" err="1" smtClean="0"/>
              <a:t>Österreichischen</a:t>
            </a:r>
            <a:r>
              <a:rPr lang="en-GB" b="1" dirty="0" smtClean="0"/>
              <a:t> </a:t>
            </a:r>
            <a:r>
              <a:rPr lang="en-GB" b="1" dirty="0" err="1" smtClean="0"/>
              <a:t>Akademie</a:t>
            </a:r>
            <a:r>
              <a:rPr lang="en-GB" b="1" dirty="0" smtClean="0"/>
              <a:t> der </a:t>
            </a:r>
            <a:r>
              <a:rPr lang="en-GB" b="1" dirty="0" err="1" smtClean="0"/>
              <a:t>Wissenschaften</a:t>
            </a:r>
            <a:endParaRPr lang="en-GB" b="1" dirty="0" smtClean="0"/>
          </a:p>
          <a:p>
            <a:pPr lvl="1">
              <a:spcBef>
                <a:spcPts val="1224"/>
              </a:spcBef>
              <a:spcAft>
                <a:spcPts val="0"/>
              </a:spcAft>
              <a:defRPr/>
            </a:pPr>
            <a:r>
              <a:rPr lang="en-GB" dirty="0" err="1" smtClean="0"/>
              <a:t>Größte</a:t>
            </a:r>
            <a:r>
              <a:rPr lang="en-GB" dirty="0" smtClean="0"/>
              <a:t> </a:t>
            </a:r>
            <a:r>
              <a:rPr lang="en-GB" dirty="0" err="1" smtClean="0"/>
              <a:t>außeruniversitäre</a:t>
            </a:r>
            <a:r>
              <a:rPr lang="en-GB" dirty="0" smtClean="0"/>
              <a:t> </a:t>
            </a:r>
            <a:r>
              <a:rPr lang="en-GB" dirty="0" err="1" smtClean="0"/>
              <a:t>Forschungseinrichtung</a:t>
            </a:r>
            <a:r>
              <a:rPr lang="en-GB" dirty="0" smtClean="0"/>
              <a:t> in </a:t>
            </a:r>
            <a:r>
              <a:rPr lang="en-GB" dirty="0" err="1" smtClean="0"/>
              <a:t>Österreich</a:t>
            </a:r>
            <a:endParaRPr lang="en-GB" dirty="0" smtClean="0"/>
          </a:p>
          <a:p>
            <a:pPr lvl="1">
              <a:spcBef>
                <a:spcPts val="1224"/>
              </a:spcBef>
              <a:spcAft>
                <a:spcPts val="0"/>
              </a:spcAft>
              <a:defRPr/>
            </a:pPr>
            <a:r>
              <a:rPr lang="en-GB" dirty="0" smtClean="0"/>
              <a:t>70 </a:t>
            </a:r>
            <a:r>
              <a:rPr lang="en-GB" dirty="0" err="1" smtClean="0"/>
              <a:t>Forschungseinheiten</a:t>
            </a:r>
            <a:endParaRPr lang="en-GB" dirty="0"/>
          </a:p>
          <a:p>
            <a:pPr lvl="1">
              <a:spcBef>
                <a:spcPts val="1224"/>
              </a:spcBef>
              <a:spcAft>
                <a:spcPts val="0"/>
              </a:spcAft>
              <a:defRPr/>
            </a:pPr>
            <a:r>
              <a:rPr lang="en-GB" dirty="0" smtClean="0"/>
              <a:t>1100 </a:t>
            </a:r>
            <a:r>
              <a:rPr lang="en-GB" dirty="0" err="1" smtClean="0"/>
              <a:t>Mitarbeiter</a:t>
            </a:r>
            <a:endParaRPr lang="en-GB" dirty="0" smtClean="0"/>
          </a:p>
          <a:p>
            <a:pPr>
              <a:spcBef>
                <a:spcPts val="1224"/>
              </a:spcBef>
              <a:spcAft>
                <a:spcPts val="0"/>
              </a:spcAft>
              <a:defRPr/>
            </a:pPr>
            <a:r>
              <a:rPr lang="en-GB" dirty="0" smtClean="0"/>
              <a:t>HEPHY </a:t>
            </a:r>
            <a:r>
              <a:rPr lang="en-GB" dirty="0" err="1"/>
              <a:t>g</a:t>
            </a:r>
            <a:r>
              <a:rPr lang="en-GB" dirty="0" err="1" smtClean="0"/>
              <a:t>egründet</a:t>
            </a:r>
            <a:r>
              <a:rPr lang="en-GB" dirty="0" smtClean="0"/>
              <a:t> 1966 </a:t>
            </a:r>
            <a:r>
              <a:rPr lang="en-GB" dirty="0" err="1" smtClean="0"/>
              <a:t>zur</a:t>
            </a:r>
            <a:r>
              <a:rPr lang="en-GB" dirty="0" smtClean="0"/>
              <a:t> </a:t>
            </a:r>
            <a:r>
              <a:rPr lang="en-GB" b="1" dirty="0" err="1" smtClean="0"/>
              <a:t>Grundlagenforschung</a:t>
            </a:r>
            <a:r>
              <a:rPr lang="en-GB" i="1" dirty="0" smtClean="0"/>
              <a:t> </a:t>
            </a:r>
            <a:r>
              <a:rPr lang="en-GB" dirty="0" err="1" smtClean="0"/>
              <a:t>im</a:t>
            </a:r>
            <a:r>
              <a:rPr lang="en-GB" dirty="0" smtClean="0"/>
              <a:t> </a:t>
            </a:r>
            <a:r>
              <a:rPr lang="en-GB" dirty="0" err="1" smtClean="0"/>
              <a:t>Bereich</a:t>
            </a:r>
            <a:r>
              <a:rPr lang="en-GB" dirty="0" smtClean="0"/>
              <a:t> der </a:t>
            </a:r>
            <a:r>
              <a:rPr lang="en-GB" dirty="0" err="1" smtClean="0"/>
              <a:t>Teilchenphysik</a:t>
            </a:r>
            <a:endParaRPr lang="en-GB" dirty="0"/>
          </a:p>
          <a:p>
            <a:pPr lvl="1">
              <a:spcBef>
                <a:spcPts val="1224"/>
              </a:spcBef>
              <a:spcAft>
                <a:spcPts val="0"/>
              </a:spcAft>
              <a:defRPr/>
            </a:pPr>
            <a:r>
              <a:rPr lang="en-GB" dirty="0" err="1" smtClean="0"/>
              <a:t>Insbesondere</a:t>
            </a:r>
            <a:r>
              <a:rPr lang="en-GB" dirty="0" smtClean="0"/>
              <a:t>: </a:t>
            </a:r>
            <a:r>
              <a:rPr lang="en-GB" dirty="0" err="1"/>
              <a:t>B</a:t>
            </a:r>
            <a:r>
              <a:rPr lang="en-GB" dirty="0" err="1" smtClean="0"/>
              <a:t>eteiligung</a:t>
            </a:r>
            <a:r>
              <a:rPr lang="en-GB" dirty="0" smtClean="0"/>
              <a:t> an den </a:t>
            </a:r>
            <a:r>
              <a:rPr lang="en-GB" dirty="0" err="1" smtClean="0"/>
              <a:t>Experimenten</a:t>
            </a:r>
            <a:r>
              <a:rPr lang="en-GB" dirty="0" smtClean="0"/>
              <a:t> am CERN</a:t>
            </a:r>
          </a:p>
          <a:p>
            <a:pPr lvl="1">
              <a:spcBef>
                <a:spcPts val="1224"/>
              </a:spcBef>
              <a:spcAft>
                <a:spcPts val="0"/>
              </a:spcAft>
              <a:defRPr/>
            </a:pPr>
            <a:r>
              <a:rPr lang="en-GB" dirty="0" err="1" smtClean="0"/>
              <a:t>Derzeit</a:t>
            </a:r>
            <a:r>
              <a:rPr lang="en-GB" dirty="0" smtClean="0"/>
              <a:t> ca. 60 </a:t>
            </a:r>
            <a:r>
              <a:rPr lang="en-GB" dirty="0" err="1" smtClean="0"/>
              <a:t>Mitarbeiter</a:t>
            </a:r>
            <a:r>
              <a:rPr lang="en-GB" dirty="0" smtClean="0"/>
              <a:t> in Wien</a:t>
            </a:r>
          </a:p>
          <a:p>
            <a:pPr lvl="1">
              <a:spcBef>
                <a:spcPts val="1224"/>
              </a:spcBef>
              <a:spcAft>
                <a:spcPts val="0"/>
              </a:spcAft>
              <a:defRPr/>
            </a:pPr>
            <a:r>
              <a:rPr lang="en-GB" dirty="0" err="1" smtClean="0"/>
              <a:t>Weiter</a:t>
            </a:r>
            <a:r>
              <a:rPr lang="en-GB" dirty="0" smtClean="0"/>
              <a:t> ca. 5 </a:t>
            </a:r>
            <a:r>
              <a:rPr lang="en-GB" dirty="0" err="1" smtClean="0"/>
              <a:t>Mitarbeiter</a:t>
            </a:r>
            <a:r>
              <a:rPr lang="en-GB" dirty="0" smtClean="0"/>
              <a:t> am CERN</a:t>
            </a:r>
          </a:p>
          <a:p>
            <a:pPr>
              <a:spcBef>
                <a:spcPts val="1224"/>
              </a:spcBef>
              <a:spcAft>
                <a:spcPts val="0"/>
              </a:spcAft>
              <a:defRPr/>
            </a:pPr>
            <a:endParaRPr lang="en-GB" dirty="0" smtClean="0"/>
          </a:p>
          <a:p>
            <a:pPr>
              <a:spcBef>
                <a:spcPts val="1224"/>
              </a:spcBef>
              <a:spcAft>
                <a:spcPts val="0"/>
              </a:spcAft>
              <a:defRPr/>
            </a:pPr>
            <a:endParaRPr lang="en-GB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5508104" y="1556792"/>
            <a:ext cx="3420376" cy="4252805"/>
            <a:chOff x="5508104" y="1412776"/>
            <a:chExt cx="3420376" cy="425280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/>
            <a:srcRect b="17099"/>
            <a:stretch/>
          </p:blipFill>
          <p:spPr>
            <a:xfrm>
              <a:off x="5508104" y="1412776"/>
              <a:ext cx="3419998" cy="4252805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5508104" y="5013176"/>
              <a:ext cx="3420376" cy="648072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Institut</a:t>
              </a:r>
              <a:r>
                <a:rPr lang="en-US" sz="1400" dirty="0" smtClean="0"/>
                <a:t> </a:t>
              </a:r>
              <a:r>
                <a:rPr lang="en-US" sz="1400" dirty="0" err="1" smtClean="0"/>
                <a:t>für</a:t>
              </a:r>
              <a:r>
                <a:rPr lang="en-US" sz="1400" dirty="0" smtClean="0"/>
                <a:t> </a:t>
              </a:r>
              <a:r>
                <a:rPr lang="en-US" sz="1400" dirty="0" err="1" smtClean="0"/>
                <a:t>Hochenergiephysik</a:t>
              </a:r>
              <a:endParaRPr lang="en-US" sz="1400" dirty="0" smtClean="0"/>
            </a:p>
            <a:p>
              <a:pPr algn="ctr"/>
              <a:r>
                <a:rPr lang="en-US" sz="1400" dirty="0" err="1" smtClean="0"/>
                <a:t>Nikolsdorfer</a:t>
              </a:r>
              <a:r>
                <a:rPr lang="en-US" sz="1400" dirty="0" smtClean="0"/>
                <a:t> </a:t>
              </a:r>
              <a:r>
                <a:rPr lang="en-US" sz="1400" dirty="0" err="1" smtClean="0"/>
                <a:t>Gasse</a:t>
              </a:r>
              <a:r>
                <a:rPr lang="en-US" sz="1400" dirty="0" smtClean="0"/>
                <a:t> 18, 1050 Wien</a:t>
              </a:r>
              <a:endParaRPr lang="en-US" sz="1400" dirty="0"/>
            </a:p>
          </p:txBody>
        </p:sp>
      </p:grpSp>
      <p:sp>
        <p:nvSpPr>
          <p:cNvPr id="13" name="Content Placeholder 12"/>
          <p:cNvSpPr txBox="1">
            <a:spLocks/>
          </p:cNvSpPr>
          <p:nvPr/>
        </p:nvSpPr>
        <p:spPr>
          <a:xfrm>
            <a:off x="539552" y="5877272"/>
            <a:ext cx="8352928" cy="64807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  <a:defRPr/>
            </a:pPr>
            <a:r>
              <a:rPr lang="en-GB" sz="3200" b="1" dirty="0" smtClean="0">
                <a:latin typeface="Courier"/>
                <a:cs typeface="Courier"/>
              </a:rPr>
              <a:t>http://</a:t>
            </a:r>
            <a:r>
              <a:rPr lang="en-GB" sz="3200" b="1" dirty="0" err="1" smtClean="0">
                <a:latin typeface="Courier"/>
                <a:cs typeface="Courier"/>
              </a:rPr>
              <a:t>www.hephy.at</a:t>
            </a:r>
            <a:endParaRPr lang="en-GB" sz="3200" b="1" dirty="0" smtClean="0">
              <a:latin typeface="Courier"/>
              <a:cs typeface="Courier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0" y="1628800"/>
            <a:ext cx="2047936" cy="5400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3490" y="1628800"/>
            <a:ext cx="567059" cy="5400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3B4AB-8635-4F4A-9161-B54194930F15}" type="slidenum">
              <a:rPr lang="de-AT" smtClean="0"/>
              <a:pPr/>
              <a:t>3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B13039EB-3CC3-CF4B-94C4-85C6CAA74C6C}" type="slidenum">
              <a:rPr lang="de-AT" sz="1400" b="0">
                <a:solidFill>
                  <a:srgbClr val="01446F"/>
                </a:solidFill>
              </a:rPr>
              <a:pPr eaLnBrk="1" hangingPunct="1"/>
              <a:t>39</a:t>
            </a:fld>
            <a:endParaRPr lang="de-AT" sz="1400" b="0">
              <a:solidFill>
                <a:srgbClr val="01446F"/>
              </a:solidFill>
            </a:endParaRPr>
          </a:p>
        </p:txBody>
      </p:sp>
      <p:pic>
        <p:nvPicPr>
          <p:cNvPr id="55298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2886075"/>
            <a:ext cx="4064000" cy="334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299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0" y="2844800"/>
            <a:ext cx="3600450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0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788" y="1770063"/>
            <a:ext cx="140652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1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0" y="1768475"/>
            <a:ext cx="1428750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2" name="TextBox 6"/>
          <p:cNvSpPr txBox="1">
            <a:spLocks noChangeArrowheads="1"/>
          </p:cNvSpPr>
          <p:nvPr/>
        </p:nvSpPr>
        <p:spPr bwMode="auto">
          <a:xfrm>
            <a:off x="355600" y="863600"/>
            <a:ext cx="8496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 dirty="0" err="1">
                <a:solidFill>
                  <a:srgbClr val="0061A0"/>
                </a:solidFill>
              </a:rPr>
              <a:t>Experimentelle</a:t>
            </a:r>
            <a:r>
              <a:rPr lang="en-US" b="0" dirty="0">
                <a:solidFill>
                  <a:srgbClr val="0061A0"/>
                </a:solidFill>
              </a:rPr>
              <a:t> </a:t>
            </a:r>
            <a:r>
              <a:rPr lang="en-US" b="0" dirty="0" err="1">
                <a:solidFill>
                  <a:srgbClr val="0061A0"/>
                </a:solidFill>
              </a:rPr>
              <a:t>Entdeckung</a:t>
            </a:r>
            <a:r>
              <a:rPr lang="en-US" b="0" dirty="0">
                <a:solidFill>
                  <a:srgbClr val="0061A0"/>
                </a:solidFill>
              </a:rPr>
              <a:t> </a:t>
            </a:r>
            <a:r>
              <a:rPr lang="en-US" b="0" dirty="0" err="1">
                <a:solidFill>
                  <a:srgbClr val="0061A0"/>
                </a:solidFill>
              </a:rPr>
              <a:t>eines</a:t>
            </a:r>
            <a:r>
              <a:rPr lang="en-US" b="0" dirty="0">
                <a:solidFill>
                  <a:srgbClr val="0061A0"/>
                </a:solidFill>
              </a:rPr>
              <a:t> Higgs-</a:t>
            </a:r>
            <a:r>
              <a:rPr lang="en-US" b="0" dirty="0" err="1">
                <a:solidFill>
                  <a:srgbClr val="0061A0"/>
                </a:solidFill>
              </a:rPr>
              <a:t>artigen</a:t>
            </a:r>
            <a:r>
              <a:rPr lang="en-US" b="0" dirty="0">
                <a:solidFill>
                  <a:srgbClr val="0061A0"/>
                </a:solidFill>
              </a:rPr>
              <a:t> </a:t>
            </a:r>
            <a:r>
              <a:rPr lang="en-US" b="0" dirty="0" err="1">
                <a:solidFill>
                  <a:srgbClr val="0061A0"/>
                </a:solidFill>
              </a:rPr>
              <a:t>Teilchens</a:t>
            </a:r>
            <a:r>
              <a:rPr lang="en-US" sz="2000" b="0" dirty="0">
                <a:solidFill>
                  <a:srgbClr val="0061A0"/>
                </a:solidFill>
              </a:rPr>
              <a:t> </a:t>
            </a:r>
          </a:p>
          <a:p>
            <a:pPr eaLnBrk="1" hangingPunct="1"/>
            <a:r>
              <a:rPr lang="en-US" sz="2000" b="0" dirty="0" err="1">
                <a:solidFill>
                  <a:srgbClr val="0061A0"/>
                </a:solidFill>
              </a:rPr>
              <a:t>Sommer</a:t>
            </a:r>
            <a:r>
              <a:rPr lang="en-US" sz="2000" b="0" dirty="0">
                <a:solidFill>
                  <a:srgbClr val="0061A0"/>
                </a:solidFill>
              </a:rPr>
              <a:t> 2012 am CERN </a:t>
            </a:r>
            <a:r>
              <a:rPr lang="en-US" sz="2000" b="0" dirty="0" err="1">
                <a:solidFill>
                  <a:srgbClr val="0061A0"/>
                </a:solidFill>
              </a:rPr>
              <a:t>bei</a:t>
            </a:r>
            <a:r>
              <a:rPr lang="en-US" sz="2000" b="0" dirty="0">
                <a:solidFill>
                  <a:srgbClr val="0061A0"/>
                </a:solidFill>
              </a:rPr>
              <a:t> CMS und Atlas</a:t>
            </a:r>
          </a:p>
        </p:txBody>
      </p:sp>
      <p:sp>
        <p:nvSpPr>
          <p:cNvPr id="55303" name="TextBox 7"/>
          <p:cNvSpPr txBox="1">
            <a:spLocks noChangeArrowheads="1"/>
          </p:cNvSpPr>
          <p:nvPr/>
        </p:nvSpPr>
        <p:spPr bwMode="auto">
          <a:xfrm>
            <a:off x="622300" y="1927225"/>
            <a:ext cx="18684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dirty="0" err="1">
                <a:solidFill>
                  <a:srgbClr val="0061A0"/>
                </a:solidFill>
              </a:rPr>
              <a:t>Zerfall</a:t>
            </a:r>
            <a:r>
              <a:rPr lang="en-US" sz="2000" b="0" dirty="0">
                <a:solidFill>
                  <a:srgbClr val="0061A0"/>
                </a:solidFill>
              </a:rPr>
              <a:t> in</a:t>
            </a:r>
          </a:p>
          <a:p>
            <a:pPr eaLnBrk="1" hangingPunct="1"/>
            <a:r>
              <a:rPr lang="en-US" sz="2000" b="0" dirty="0" err="1">
                <a:solidFill>
                  <a:srgbClr val="0061A0"/>
                </a:solidFill>
              </a:rPr>
              <a:t>zwei</a:t>
            </a:r>
            <a:r>
              <a:rPr lang="en-US" sz="2000" b="0" dirty="0">
                <a:solidFill>
                  <a:srgbClr val="0061A0"/>
                </a:solidFill>
              </a:rPr>
              <a:t> </a:t>
            </a:r>
            <a:r>
              <a:rPr lang="en-US" sz="2000" b="0" dirty="0" err="1">
                <a:solidFill>
                  <a:srgbClr val="0061A0"/>
                </a:solidFill>
              </a:rPr>
              <a:t>Photonen</a:t>
            </a:r>
            <a:endParaRPr lang="en-US" sz="2000" b="0" dirty="0">
              <a:solidFill>
                <a:srgbClr val="0061A0"/>
              </a:solidFill>
            </a:endParaRPr>
          </a:p>
        </p:txBody>
      </p:sp>
      <p:sp>
        <p:nvSpPr>
          <p:cNvPr id="55304" name="TextBox 8"/>
          <p:cNvSpPr txBox="1">
            <a:spLocks noChangeArrowheads="1"/>
          </p:cNvSpPr>
          <p:nvPr/>
        </p:nvSpPr>
        <p:spPr bwMode="auto">
          <a:xfrm>
            <a:off x="4953000" y="1927225"/>
            <a:ext cx="20367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dirty="0" err="1">
                <a:solidFill>
                  <a:srgbClr val="0061A0"/>
                </a:solidFill>
              </a:rPr>
              <a:t>Zerfall</a:t>
            </a:r>
            <a:r>
              <a:rPr lang="en-US" sz="2000" b="0" dirty="0">
                <a:solidFill>
                  <a:srgbClr val="0061A0"/>
                </a:solidFill>
              </a:rPr>
              <a:t> in</a:t>
            </a:r>
          </a:p>
          <a:p>
            <a:pPr eaLnBrk="1" hangingPunct="1"/>
            <a:r>
              <a:rPr lang="en-US" sz="2000" b="0" dirty="0" err="1">
                <a:solidFill>
                  <a:srgbClr val="0061A0"/>
                </a:solidFill>
              </a:rPr>
              <a:t>zwei</a:t>
            </a:r>
            <a:r>
              <a:rPr lang="en-US" sz="2000" b="0" dirty="0">
                <a:solidFill>
                  <a:srgbClr val="0061A0"/>
                </a:solidFill>
              </a:rPr>
              <a:t> Z-</a:t>
            </a:r>
            <a:r>
              <a:rPr lang="en-US" sz="2000" b="0" dirty="0" err="1">
                <a:solidFill>
                  <a:srgbClr val="0061A0"/>
                </a:solidFill>
              </a:rPr>
              <a:t>Bosonen</a:t>
            </a:r>
            <a:endParaRPr lang="en-US" sz="2000" b="0" dirty="0">
              <a:solidFill>
                <a:srgbClr val="0061A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9981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BD947D39-AC3B-0B45-AEBC-A03F5FF2643E}" type="slidenum">
              <a:rPr lang="de-AT" sz="1400" b="0">
                <a:solidFill>
                  <a:srgbClr val="01446F"/>
                </a:solidFill>
              </a:rPr>
              <a:pPr eaLnBrk="1" hangingPunct="1"/>
              <a:t>40</a:t>
            </a:fld>
            <a:endParaRPr lang="de-AT" sz="1400" b="0">
              <a:solidFill>
                <a:srgbClr val="01446F"/>
              </a:solidFill>
            </a:endParaRPr>
          </a:p>
        </p:txBody>
      </p:sp>
      <p:pic>
        <p:nvPicPr>
          <p:cNvPr id="5632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99" y="836712"/>
            <a:ext cx="8894597" cy="5707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50800" y="63500"/>
            <a:ext cx="4914900" cy="639763"/>
          </a:xfrm>
          <a:prstGeom prst="rect">
            <a:avLst/>
          </a:prstGeom>
          <a:gradFill rotWithShape="0">
            <a:gsLst>
              <a:gs pos="0">
                <a:srgbClr val="99CCFF"/>
              </a:gs>
              <a:gs pos="100000">
                <a:srgbClr val="3399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180000" rIns="90000" bIns="180000">
            <a:spAutoFit/>
          </a:bodyPr>
          <a:lstStyle>
            <a:lvl1pPr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ts val="1125"/>
              </a:spcBef>
              <a:buClr>
                <a:srgbClr val="0000CC"/>
              </a:buClr>
              <a:buSzPct val="100000"/>
              <a:buFont typeface="Arial" charset="0"/>
              <a:buNone/>
            </a:pPr>
            <a:r>
              <a:rPr lang="de-AT" sz="1800">
                <a:solidFill>
                  <a:srgbClr val="0000CC"/>
                </a:solidFill>
                <a:latin typeface="Arial" charset="0"/>
              </a:rPr>
              <a:t>Higgs Zerfall in zwei Photonen bei CMS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8871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6A1BCB80-4343-C145-AB98-FF078BFE2DF6}" type="slidenum">
              <a:rPr lang="de-AT" sz="1400" b="0">
                <a:solidFill>
                  <a:srgbClr val="01446F"/>
                </a:solidFill>
              </a:rPr>
              <a:pPr eaLnBrk="1" hangingPunct="1"/>
              <a:t>41</a:t>
            </a:fld>
            <a:endParaRPr lang="de-AT" sz="1400" b="0">
              <a:solidFill>
                <a:srgbClr val="01446F"/>
              </a:solidFill>
            </a:endParaRPr>
          </a:p>
        </p:txBody>
      </p:sp>
      <p:sp>
        <p:nvSpPr>
          <p:cNvPr id="60418" name="Rectangle 3"/>
          <p:cNvSpPr>
            <a:spLocks noChangeArrowheads="1"/>
          </p:cNvSpPr>
          <p:nvPr/>
        </p:nvSpPr>
        <p:spPr bwMode="auto">
          <a:xfrm>
            <a:off x="-520700" y="711200"/>
            <a:ext cx="100965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algn="ctr" defTabSz="457200">
              <a:buClr>
                <a:srgbClr val="FFFF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b="0" dirty="0" err="1">
                <a:solidFill>
                  <a:srgbClr val="01446F"/>
                </a:solidFill>
              </a:rPr>
              <a:t>Einige</a:t>
            </a:r>
            <a:r>
              <a:rPr lang="en-US" sz="3600" b="0" dirty="0">
                <a:solidFill>
                  <a:srgbClr val="01446F"/>
                </a:solidFill>
              </a:rPr>
              <a:t> ‘</a:t>
            </a:r>
            <a:r>
              <a:rPr lang="en-US" sz="3600" b="0" dirty="0" err="1">
                <a:solidFill>
                  <a:srgbClr val="01446F"/>
                </a:solidFill>
              </a:rPr>
              <a:t>heiße</a:t>
            </a:r>
            <a:r>
              <a:rPr lang="en-US" sz="3600" b="0" dirty="0">
                <a:solidFill>
                  <a:srgbClr val="01446F"/>
                </a:solidFill>
              </a:rPr>
              <a:t>’ </a:t>
            </a:r>
            <a:r>
              <a:rPr lang="en-US" sz="3600" b="0" dirty="0" err="1">
                <a:solidFill>
                  <a:srgbClr val="01446F"/>
                </a:solidFill>
              </a:rPr>
              <a:t>Fragen</a:t>
            </a:r>
            <a:r>
              <a:rPr lang="en-US" sz="3600" b="0" dirty="0">
                <a:solidFill>
                  <a:srgbClr val="01446F"/>
                </a:solidFill>
              </a:rPr>
              <a:t> der </a:t>
            </a:r>
            <a:r>
              <a:rPr lang="en-US" sz="3600" b="0" dirty="0" err="1">
                <a:solidFill>
                  <a:srgbClr val="01446F"/>
                </a:solidFill>
              </a:rPr>
              <a:t>Teilchenphysik</a:t>
            </a:r>
            <a:endParaRPr lang="en-US" sz="3600" b="0" dirty="0">
              <a:solidFill>
                <a:srgbClr val="01446F"/>
              </a:solidFill>
            </a:endParaRPr>
          </a:p>
          <a:p>
            <a:pPr algn="ctr" defTabSz="457200">
              <a:buClr>
                <a:srgbClr val="FFFF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0" dirty="0">
                <a:solidFill>
                  <a:srgbClr val="01446F"/>
                </a:solidFill>
              </a:rPr>
              <a:t>(die </a:t>
            </a:r>
            <a:r>
              <a:rPr lang="en-US" sz="2000" b="0" dirty="0" err="1">
                <a:solidFill>
                  <a:srgbClr val="01446F"/>
                </a:solidFill>
              </a:rPr>
              <a:t>zur</a:t>
            </a:r>
            <a:r>
              <a:rPr lang="en-US" sz="2000" b="0" dirty="0">
                <a:solidFill>
                  <a:srgbClr val="01446F"/>
                </a:solidFill>
              </a:rPr>
              <a:t> </a:t>
            </a:r>
            <a:r>
              <a:rPr lang="en-US" sz="2000" b="0" dirty="0" err="1">
                <a:solidFill>
                  <a:srgbClr val="01446F"/>
                </a:solidFill>
              </a:rPr>
              <a:t>Zeit</a:t>
            </a:r>
            <a:r>
              <a:rPr lang="en-US" sz="2000" b="0" dirty="0">
                <a:solidFill>
                  <a:srgbClr val="01446F"/>
                </a:solidFill>
              </a:rPr>
              <a:t> </a:t>
            </a:r>
            <a:r>
              <a:rPr lang="en-US" sz="2000" b="0" dirty="0" err="1">
                <a:solidFill>
                  <a:srgbClr val="01446F"/>
                </a:solidFill>
              </a:rPr>
              <a:t>experimentell</a:t>
            </a:r>
            <a:r>
              <a:rPr lang="en-US" sz="2000" b="0" dirty="0">
                <a:solidFill>
                  <a:srgbClr val="01446F"/>
                </a:solidFill>
              </a:rPr>
              <a:t> </a:t>
            </a:r>
            <a:r>
              <a:rPr lang="en-US" sz="2000" b="0" dirty="0" err="1">
                <a:solidFill>
                  <a:srgbClr val="01446F"/>
                </a:solidFill>
              </a:rPr>
              <a:t>untersucht</a:t>
            </a:r>
            <a:r>
              <a:rPr lang="en-US" sz="2000" b="0" dirty="0">
                <a:solidFill>
                  <a:srgbClr val="01446F"/>
                </a:solidFill>
              </a:rPr>
              <a:t> </a:t>
            </a:r>
            <a:r>
              <a:rPr lang="en-US" sz="2000" b="0" dirty="0" err="1">
                <a:solidFill>
                  <a:srgbClr val="01446F"/>
                </a:solidFill>
              </a:rPr>
              <a:t>werden</a:t>
            </a:r>
            <a:r>
              <a:rPr lang="en-US" sz="2000" b="0" dirty="0">
                <a:solidFill>
                  <a:srgbClr val="01446F"/>
                </a:solidFill>
              </a:rPr>
              <a:t>)‏</a:t>
            </a:r>
          </a:p>
        </p:txBody>
      </p:sp>
      <p:grpSp>
        <p:nvGrpSpPr>
          <p:cNvPr id="60419" name="Group 8"/>
          <p:cNvGrpSpPr>
            <a:grpSpLocks/>
          </p:cNvGrpSpPr>
          <p:nvPr/>
        </p:nvGrpSpPr>
        <p:grpSpPr bwMode="auto">
          <a:xfrm>
            <a:off x="292100" y="1990725"/>
            <a:ext cx="8915400" cy="4249738"/>
            <a:chOff x="292100" y="1990309"/>
            <a:chExt cx="8915400" cy="4249498"/>
          </a:xfrm>
        </p:grpSpPr>
        <p:sp>
          <p:nvSpPr>
            <p:cNvPr id="60420" name="Text Box 2"/>
            <p:cNvSpPr txBox="1">
              <a:spLocks noChangeArrowheads="1"/>
            </p:cNvSpPr>
            <p:nvPr/>
          </p:nvSpPr>
          <p:spPr bwMode="auto">
            <a:xfrm>
              <a:off x="292100" y="1990309"/>
              <a:ext cx="8915400" cy="4249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defTabSz="4572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defTabSz="4572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defTabSz="4572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defTabSz="4572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buClr>
                  <a:srgbClr val="FFFFFF"/>
                </a:buClr>
                <a:buSzPct val="100000"/>
                <a:buFont typeface="Arial" charset="0"/>
                <a:buNone/>
              </a:pPr>
              <a:r>
                <a:rPr lang="en-US" sz="1800" b="0" dirty="0">
                  <a:solidFill>
                    <a:srgbClr val="0061A0"/>
                  </a:solidFill>
                </a:rPr>
                <a:t>• </a:t>
              </a:r>
              <a:r>
                <a:rPr lang="en-US" sz="1800" b="0" dirty="0" err="1">
                  <a:solidFill>
                    <a:srgbClr val="0061A0"/>
                  </a:solidFill>
                </a:rPr>
                <a:t>Ist</a:t>
              </a:r>
              <a:r>
                <a:rPr lang="en-US" sz="1800" b="0" dirty="0">
                  <a:solidFill>
                    <a:srgbClr val="0061A0"/>
                  </a:solidFill>
                </a:rPr>
                <a:t> das, was </a:t>
              </a:r>
              <a:r>
                <a:rPr lang="en-US" sz="1800" b="0" dirty="0" smtClean="0">
                  <a:solidFill>
                    <a:srgbClr val="0061A0"/>
                  </a:solidFill>
                </a:rPr>
                <a:t>2012 </a:t>
              </a:r>
              <a:r>
                <a:rPr lang="en-US" sz="1800" b="0" dirty="0" err="1" smtClean="0">
                  <a:solidFill>
                    <a:srgbClr val="0061A0"/>
                  </a:solidFill>
                </a:rPr>
                <a:t>entdeckt</a:t>
              </a:r>
              <a:r>
                <a:rPr lang="en-US" sz="1800" b="0" dirty="0" smtClean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61A0"/>
                  </a:solidFill>
                </a:rPr>
                <a:t>wurde</a:t>
              </a:r>
              <a:r>
                <a:rPr lang="en-US" sz="1800" b="0" dirty="0">
                  <a:solidFill>
                    <a:srgbClr val="0061A0"/>
                  </a:solidFill>
                </a:rPr>
                <a:t>, </a:t>
              </a:r>
              <a:r>
                <a:rPr lang="en-US" sz="1800" b="0" dirty="0" err="1">
                  <a:solidFill>
                    <a:srgbClr val="0061A0"/>
                  </a:solidFill>
                </a:rPr>
                <a:t>wirklich</a:t>
              </a:r>
              <a:r>
                <a:rPr lang="en-US" sz="1800" b="0" dirty="0">
                  <a:solidFill>
                    <a:srgbClr val="0061A0"/>
                  </a:solidFill>
                </a:rPr>
                <a:t> das </a:t>
              </a:r>
              <a:r>
                <a:rPr lang="en-US" sz="1800" b="0" dirty="0">
                  <a:solidFill>
                    <a:srgbClr val="008000"/>
                  </a:solidFill>
                </a:rPr>
                <a:t>Higgs-</a:t>
              </a:r>
              <a:r>
                <a:rPr lang="en-US" sz="1800" b="0" dirty="0" err="1">
                  <a:solidFill>
                    <a:srgbClr val="008000"/>
                  </a:solidFill>
                </a:rPr>
                <a:t>Teilchen</a:t>
              </a:r>
              <a:r>
                <a:rPr lang="en-US" sz="1800" b="0" dirty="0">
                  <a:solidFill>
                    <a:srgbClr val="0061A0"/>
                  </a:solidFill>
                </a:rPr>
                <a:t>?</a:t>
              </a:r>
            </a:p>
            <a:p>
              <a:pPr eaLnBrk="1" hangingPunct="1">
                <a:buClr>
                  <a:srgbClr val="FFFFFF"/>
                </a:buClr>
                <a:buSzPct val="100000"/>
                <a:buFont typeface="Arial" charset="0"/>
                <a:buNone/>
              </a:pPr>
              <a:endParaRPr lang="en-US" sz="1800" b="0" dirty="0">
                <a:solidFill>
                  <a:srgbClr val="0061A0"/>
                </a:solidFill>
              </a:endParaRPr>
            </a:p>
            <a:p>
              <a:pPr eaLnBrk="1" hangingPunct="1">
                <a:buClr>
                  <a:srgbClr val="FFFFFF"/>
                </a:buClr>
                <a:buSzPct val="100000"/>
                <a:buFont typeface="Arial" charset="0"/>
                <a:buNone/>
              </a:pPr>
              <a:r>
                <a:rPr lang="en-US" sz="1800" b="0" dirty="0">
                  <a:solidFill>
                    <a:srgbClr val="0061A0"/>
                  </a:solidFill>
                </a:rPr>
                <a:t>• </a:t>
              </a:r>
              <a:r>
                <a:rPr lang="en-US" sz="1800" b="0" dirty="0" err="1">
                  <a:solidFill>
                    <a:srgbClr val="0061A0"/>
                  </a:solidFill>
                </a:rPr>
                <a:t>Welcher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61A0"/>
                  </a:solidFill>
                </a:rPr>
                <a:t>Natur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61A0"/>
                  </a:solidFill>
                </a:rPr>
                <a:t>sind</a:t>
              </a:r>
              <a:r>
                <a:rPr lang="en-US" sz="1800" b="0" dirty="0">
                  <a:solidFill>
                    <a:srgbClr val="0061A0"/>
                  </a:solidFill>
                </a:rPr>
                <a:t> die ‘</a:t>
              </a:r>
              <a:r>
                <a:rPr lang="en-US" altLang="ja-JP" sz="1800" b="0" dirty="0" err="1">
                  <a:solidFill>
                    <a:srgbClr val="008000"/>
                  </a:solidFill>
                </a:rPr>
                <a:t>Dunkle</a:t>
              </a:r>
              <a:r>
                <a:rPr lang="en-US" altLang="ja-JP" sz="1800" b="0" dirty="0">
                  <a:solidFill>
                    <a:srgbClr val="008000"/>
                  </a:solidFill>
                </a:rPr>
                <a:t> </a:t>
              </a:r>
              <a:r>
                <a:rPr lang="en-US" altLang="ja-JP" sz="1800" b="0" dirty="0" err="1">
                  <a:solidFill>
                    <a:srgbClr val="008000"/>
                  </a:solidFill>
                </a:rPr>
                <a:t>Materie</a:t>
              </a:r>
              <a:r>
                <a:rPr lang="en-US" sz="1800" b="0" dirty="0">
                  <a:solidFill>
                    <a:srgbClr val="0061A0"/>
                  </a:solidFill>
                </a:rPr>
                <a:t>’</a:t>
              </a:r>
              <a:r>
                <a:rPr lang="en-US" altLang="ja-JP" sz="1800" b="0" dirty="0">
                  <a:solidFill>
                    <a:srgbClr val="0061A0"/>
                  </a:solidFill>
                </a:rPr>
                <a:t> und </a:t>
              </a:r>
              <a:r>
                <a:rPr lang="en-US" sz="1800" b="0" dirty="0">
                  <a:solidFill>
                    <a:srgbClr val="0061A0"/>
                  </a:solidFill>
                </a:rPr>
                <a:t>‘</a:t>
              </a:r>
              <a:r>
                <a:rPr lang="en-US" altLang="ja-JP" sz="1800" b="0" dirty="0" err="1">
                  <a:solidFill>
                    <a:srgbClr val="008000"/>
                  </a:solidFill>
                </a:rPr>
                <a:t>Dunkle</a:t>
              </a:r>
              <a:r>
                <a:rPr lang="en-US" altLang="ja-JP" sz="1800" b="0" dirty="0">
                  <a:solidFill>
                    <a:srgbClr val="008000"/>
                  </a:solidFill>
                </a:rPr>
                <a:t> </a:t>
              </a:r>
              <a:r>
                <a:rPr lang="en-US" altLang="ja-JP" sz="1800" b="0" dirty="0" err="1">
                  <a:solidFill>
                    <a:srgbClr val="008000"/>
                  </a:solidFill>
                </a:rPr>
                <a:t>Ene</a:t>
              </a:r>
              <a:r>
                <a:rPr lang="en-US" altLang="ja-JP" sz="1800" b="0" dirty="0" err="1">
                  <a:solidFill>
                    <a:srgbClr val="0061A0"/>
                  </a:solidFill>
                </a:rPr>
                <a:t>rgie</a:t>
              </a:r>
              <a:r>
                <a:rPr lang="en-US" sz="1800" b="0" dirty="0">
                  <a:solidFill>
                    <a:srgbClr val="0061A0"/>
                  </a:solidFill>
                </a:rPr>
                <a:t>’</a:t>
              </a:r>
              <a:r>
                <a:rPr lang="en-US" altLang="ja-JP" sz="1800" b="0" dirty="0">
                  <a:solidFill>
                    <a:srgbClr val="0061A0"/>
                  </a:solidFill>
                </a:rPr>
                <a:t> des </a:t>
              </a:r>
              <a:r>
                <a:rPr lang="en-US" altLang="ja-JP" sz="1800" b="0" dirty="0" err="1">
                  <a:solidFill>
                    <a:srgbClr val="0061A0"/>
                  </a:solidFill>
                </a:rPr>
                <a:t>Universums</a:t>
              </a:r>
              <a:r>
                <a:rPr lang="en-US" altLang="ja-JP" sz="1800" b="0" dirty="0">
                  <a:solidFill>
                    <a:srgbClr val="0061A0"/>
                  </a:solidFill>
                </a:rPr>
                <a:t>? </a:t>
              </a:r>
            </a:p>
            <a:p>
              <a:pPr eaLnBrk="1" hangingPunct="1">
                <a:buClr>
                  <a:srgbClr val="FFFFFF"/>
                </a:buClr>
                <a:buSzPct val="100000"/>
                <a:buFont typeface="Arial" charset="0"/>
                <a:buNone/>
              </a:pPr>
              <a:endParaRPr lang="en-US" sz="1200" b="0" dirty="0">
                <a:solidFill>
                  <a:srgbClr val="0061A0"/>
                </a:solidFill>
              </a:endParaRPr>
            </a:p>
            <a:p>
              <a:pPr eaLnBrk="1" hangingPunct="1">
                <a:buClr>
                  <a:srgbClr val="FFFFFF"/>
                </a:buClr>
                <a:buSzPct val="100000"/>
                <a:buFont typeface="Arial" charset="0"/>
                <a:buNone/>
              </a:pPr>
              <a:r>
                <a:rPr lang="en-US" sz="1800" b="0" dirty="0">
                  <a:solidFill>
                    <a:srgbClr val="0061A0"/>
                  </a:solidFill>
                </a:rPr>
                <a:t>• </a:t>
              </a:r>
              <a:r>
                <a:rPr lang="en-US" sz="1800" b="0" dirty="0" err="1">
                  <a:solidFill>
                    <a:srgbClr val="0061A0"/>
                  </a:solidFill>
                </a:rPr>
                <a:t>Warum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61A0"/>
                  </a:solidFill>
                </a:rPr>
                <a:t>gibt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61A0"/>
                  </a:solidFill>
                </a:rPr>
                <a:t>es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61A0"/>
                  </a:solidFill>
                </a:rPr>
                <a:t>mehr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8000"/>
                  </a:solidFill>
                </a:rPr>
                <a:t>Materie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61A0"/>
                  </a:solidFill>
                </a:rPr>
                <a:t>als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8000"/>
                  </a:solidFill>
                </a:rPr>
                <a:t>Antimaterie</a:t>
              </a:r>
              <a:r>
                <a:rPr lang="en-US" sz="1800" b="0" dirty="0">
                  <a:solidFill>
                    <a:srgbClr val="0061A0"/>
                  </a:solidFill>
                </a:rPr>
                <a:t>?</a:t>
              </a:r>
            </a:p>
            <a:p>
              <a:pPr eaLnBrk="1" hangingPunct="1">
                <a:buClr>
                  <a:srgbClr val="FFFFFF"/>
                </a:buClr>
                <a:buSzPct val="100000"/>
                <a:buFont typeface="Arial" charset="0"/>
                <a:buNone/>
              </a:pPr>
              <a:endParaRPr lang="en-US" sz="1200" b="0" dirty="0">
                <a:solidFill>
                  <a:srgbClr val="0061A0"/>
                </a:solidFill>
              </a:endParaRPr>
            </a:p>
            <a:p>
              <a:pPr eaLnBrk="1" hangingPunct="1">
                <a:buClr>
                  <a:srgbClr val="FFFFFF"/>
                </a:buClr>
                <a:buSzPct val="100000"/>
                <a:buFont typeface="Arial" charset="0"/>
                <a:buNone/>
              </a:pPr>
              <a:r>
                <a:rPr lang="en-US" sz="1800" b="0" dirty="0">
                  <a:solidFill>
                    <a:srgbClr val="0061A0"/>
                  </a:solidFill>
                </a:rPr>
                <a:t>• </a:t>
              </a:r>
              <a:r>
                <a:rPr lang="en-US" sz="1800" b="0" dirty="0" err="1">
                  <a:solidFill>
                    <a:srgbClr val="0061A0"/>
                  </a:solidFill>
                </a:rPr>
                <a:t>Warum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61A0"/>
                  </a:solidFill>
                </a:rPr>
                <a:t>haben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>
                  <a:solidFill>
                    <a:srgbClr val="008000"/>
                  </a:solidFill>
                </a:rPr>
                <a:t>Neutrinos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61A0"/>
                  </a:solidFill>
                </a:rPr>
                <a:t>eine</a:t>
              </a:r>
              <a:r>
                <a:rPr lang="en-US" sz="1800" b="0" dirty="0">
                  <a:solidFill>
                    <a:srgbClr val="0061A0"/>
                  </a:solidFill>
                </a:rPr>
                <a:t> so </a:t>
              </a:r>
              <a:r>
                <a:rPr lang="en-US" sz="1800" b="0" dirty="0" err="1">
                  <a:solidFill>
                    <a:srgbClr val="008000"/>
                  </a:solidFill>
                </a:rPr>
                <a:t>kleine</a:t>
              </a:r>
              <a:r>
                <a:rPr lang="en-US" sz="1800" b="0" dirty="0">
                  <a:solidFill>
                    <a:srgbClr val="008000"/>
                  </a:solidFill>
                </a:rPr>
                <a:t> Masse</a:t>
              </a:r>
              <a:r>
                <a:rPr lang="en-US" sz="1800" b="0" dirty="0">
                  <a:solidFill>
                    <a:srgbClr val="0061A0"/>
                  </a:solidFill>
                </a:rPr>
                <a:t>, und </a:t>
              </a:r>
              <a:r>
                <a:rPr lang="en-US" sz="1800" b="0" dirty="0" err="1">
                  <a:solidFill>
                    <a:srgbClr val="0061A0"/>
                  </a:solidFill>
                </a:rPr>
                <a:t>warum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61A0"/>
                  </a:solidFill>
                </a:rPr>
                <a:t>mischen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61A0"/>
                  </a:solidFill>
                </a:rPr>
                <a:t>sie</a:t>
              </a:r>
              <a:r>
                <a:rPr lang="en-US" sz="1800" b="0" dirty="0">
                  <a:solidFill>
                    <a:srgbClr val="0061A0"/>
                  </a:solidFill>
                </a:rPr>
                <a:t>?</a:t>
              </a:r>
            </a:p>
            <a:p>
              <a:pPr eaLnBrk="1" hangingPunct="1">
                <a:buClr>
                  <a:srgbClr val="FFFFFF"/>
                </a:buClr>
                <a:buSzPct val="100000"/>
                <a:buFont typeface="Arial" charset="0"/>
                <a:buNone/>
              </a:pPr>
              <a:endParaRPr lang="en-US" sz="1200" b="0" dirty="0">
                <a:solidFill>
                  <a:srgbClr val="0061A0"/>
                </a:solidFill>
              </a:endParaRPr>
            </a:p>
            <a:p>
              <a:pPr eaLnBrk="1" hangingPunct="1">
                <a:buClr>
                  <a:srgbClr val="FFFFFF"/>
                </a:buClr>
                <a:buSzPct val="100000"/>
                <a:buFont typeface="Arial" charset="0"/>
                <a:buNone/>
              </a:pPr>
              <a:r>
                <a:rPr lang="en-US" sz="1800" b="0" dirty="0">
                  <a:solidFill>
                    <a:srgbClr val="0061A0"/>
                  </a:solidFill>
                </a:rPr>
                <a:t>• </a:t>
              </a:r>
              <a:r>
                <a:rPr lang="en-US" sz="1800" b="0" dirty="0" err="1">
                  <a:solidFill>
                    <a:srgbClr val="0061A0"/>
                  </a:solidFill>
                </a:rPr>
                <a:t>Gibt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61A0"/>
                  </a:solidFill>
                </a:rPr>
                <a:t>es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61A0"/>
                  </a:solidFill>
                </a:rPr>
                <a:t>eine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8000"/>
                  </a:solidFill>
                </a:rPr>
                <a:t>Vereinigung</a:t>
              </a:r>
              <a:r>
                <a:rPr lang="en-US" sz="1800" b="0" dirty="0">
                  <a:solidFill>
                    <a:srgbClr val="008000"/>
                  </a:solidFill>
                </a:rPr>
                <a:t> </a:t>
              </a:r>
              <a:r>
                <a:rPr lang="en-US" sz="1800" b="0" dirty="0" err="1">
                  <a:solidFill>
                    <a:srgbClr val="008000"/>
                  </a:solidFill>
                </a:rPr>
                <a:t>aller</a:t>
              </a:r>
              <a:r>
                <a:rPr lang="en-US" sz="1800" b="0" dirty="0">
                  <a:solidFill>
                    <a:srgbClr val="008000"/>
                  </a:solidFill>
                </a:rPr>
                <a:t> </a:t>
              </a:r>
              <a:r>
                <a:rPr lang="en-US" sz="1800" b="0" dirty="0" err="1">
                  <a:solidFill>
                    <a:srgbClr val="008000"/>
                  </a:solidFill>
                </a:rPr>
                <a:t>Kräfte</a:t>
              </a:r>
              <a:r>
                <a:rPr lang="en-US" sz="1800" b="0" dirty="0">
                  <a:solidFill>
                    <a:srgbClr val="008000"/>
                  </a:solidFill>
                </a:rPr>
                <a:t> </a:t>
              </a:r>
              <a:r>
                <a:rPr lang="en-US" sz="1800" b="0" dirty="0">
                  <a:solidFill>
                    <a:srgbClr val="0061A0"/>
                  </a:solidFill>
                </a:rPr>
                <a:t>(‘Grand Unification’), </a:t>
              </a:r>
              <a:r>
                <a:rPr lang="en-US" sz="1800" b="0" dirty="0" err="1">
                  <a:solidFill>
                    <a:srgbClr val="0061A0"/>
                  </a:solidFill>
                </a:rPr>
                <a:t>einschließlich</a:t>
              </a:r>
              <a:r>
                <a:rPr lang="en-US" sz="1800" b="0" dirty="0">
                  <a:solidFill>
                    <a:srgbClr val="0061A0"/>
                  </a:solidFill>
                </a:rPr>
                <a:t> der</a:t>
              </a:r>
            </a:p>
            <a:p>
              <a:pPr eaLnBrk="1" hangingPunct="1">
                <a:buClr>
                  <a:srgbClr val="FFFFFF"/>
                </a:buClr>
                <a:buSzPct val="100000"/>
                <a:buFont typeface="Arial" charset="0"/>
                <a:buNone/>
              </a:pPr>
              <a:r>
                <a:rPr lang="en-US" sz="1800" b="0" dirty="0">
                  <a:solidFill>
                    <a:srgbClr val="0061A0"/>
                  </a:solidFill>
                </a:rPr>
                <a:t>  Gravitation?</a:t>
              </a:r>
            </a:p>
            <a:p>
              <a:pPr eaLnBrk="1" hangingPunct="1">
                <a:buClr>
                  <a:srgbClr val="FFFFFF"/>
                </a:buClr>
                <a:buSzPct val="100000"/>
                <a:buFont typeface="Arial" charset="0"/>
                <a:buNone/>
              </a:pPr>
              <a:endParaRPr lang="en-US" sz="1200" b="0" dirty="0">
                <a:solidFill>
                  <a:srgbClr val="0061A0"/>
                </a:solidFill>
              </a:endParaRPr>
            </a:p>
            <a:p>
              <a:pPr eaLnBrk="1" hangingPunct="1">
                <a:buClr>
                  <a:srgbClr val="FFFFFF"/>
                </a:buClr>
                <a:buSzPct val="100000"/>
                <a:buFont typeface="Arial" charset="0"/>
                <a:buNone/>
              </a:pPr>
              <a:r>
                <a:rPr lang="en-US" sz="1800" b="0" dirty="0">
                  <a:solidFill>
                    <a:srgbClr val="0061A0"/>
                  </a:solidFill>
                </a:rPr>
                <a:t>• </a:t>
              </a:r>
              <a:r>
                <a:rPr lang="en-US" sz="1800" b="0" dirty="0" err="1">
                  <a:solidFill>
                    <a:srgbClr val="0061A0"/>
                  </a:solidFill>
                </a:rPr>
                <a:t>Warum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61A0"/>
                  </a:solidFill>
                </a:rPr>
                <a:t>sind</a:t>
              </a:r>
              <a:r>
                <a:rPr lang="en-US" sz="1800" b="0" dirty="0">
                  <a:solidFill>
                    <a:srgbClr val="0061A0"/>
                  </a:solidFill>
                </a:rPr>
                <a:t> die </a:t>
              </a:r>
              <a:r>
                <a:rPr lang="en-US" sz="1800" b="0" dirty="0" err="1">
                  <a:solidFill>
                    <a:srgbClr val="008000"/>
                  </a:solidFill>
                </a:rPr>
                <a:t>Massen</a:t>
              </a:r>
              <a:r>
                <a:rPr lang="en-US" sz="1800" b="0" dirty="0">
                  <a:solidFill>
                    <a:srgbClr val="0061A0"/>
                  </a:solidFill>
                </a:rPr>
                <a:t> der </a:t>
              </a:r>
              <a:r>
                <a:rPr lang="en-US" sz="1800" b="0" dirty="0" err="1">
                  <a:solidFill>
                    <a:srgbClr val="0061A0"/>
                  </a:solidFill>
                </a:rPr>
                <a:t>bekannten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61A0"/>
                  </a:solidFill>
                </a:rPr>
                <a:t>Teilchen</a:t>
              </a:r>
              <a:r>
                <a:rPr lang="en-US" sz="1800" b="0" dirty="0">
                  <a:solidFill>
                    <a:srgbClr val="0061A0"/>
                  </a:solidFill>
                </a:rPr>
                <a:t> so </a:t>
              </a:r>
              <a:r>
                <a:rPr lang="en-US" sz="1800" b="0" dirty="0" err="1">
                  <a:solidFill>
                    <a:srgbClr val="008000"/>
                  </a:solidFill>
                </a:rPr>
                <a:t>unterschiedlich</a:t>
              </a:r>
              <a:r>
                <a:rPr lang="en-US" sz="1800" b="0" dirty="0">
                  <a:solidFill>
                    <a:srgbClr val="0061A0"/>
                  </a:solidFill>
                </a:rPr>
                <a:t>?</a:t>
              </a:r>
            </a:p>
            <a:p>
              <a:pPr eaLnBrk="1" hangingPunct="1">
                <a:buClr>
                  <a:srgbClr val="FFFFFF"/>
                </a:buClr>
                <a:buSzPct val="100000"/>
                <a:buFont typeface="Arial" charset="0"/>
                <a:buNone/>
              </a:pPr>
              <a:endParaRPr lang="en-US" sz="1200" b="0" dirty="0">
                <a:solidFill>
                  <a:srgbClr val="0061A0"/>
                </a:solidFill>
              </a:endParaRPr>
            </a:p>
            <a:p>
              <a:pPr eaLnBrk="1" hangingPunct="1">
                <a:buClr>
                  <a:srgbClr val="FFFFFF"/>
                </a:buClr>
                <a:buSzPct val="100000"/>
                <a:buFont typeface="Arial" charset="0"/>
                <a:buNone/>
              </a:pPr>
              <a:r>
                <a:rPr lang="en-US" sz="1800" b="0" dirty="0">
                  <a:solidFill>
                    <a:srgbClr val="0061A0"/>
                  </a:solidFill>
                </a:rPr>
                <a:t>• </a:t>
              </a:r>
              <a:r>
                <a:rPr lang="en-US" sz="1800" b="0" dirty="0" err="1">
                  <a:solidFill>
                    <a:srgbClr val="0061A0"/>
                  </a:solidFill>
                </a:rPr>
                <a:t>Gibt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61A0"/>
                  </a:solidFill>
                </a:rPr>
                <a:t>es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61A0"/>
                  </a:solidFill>
                </a:rPr>
                <a:t>eine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61A0"/>
                  </a:solidFill>
                </a:rPr>
                <a:t>allumfassende</a:t>
              </a:r>
              <a:r>
                <a:rPr lang="en-US" sz="1800" b="0" dirty="0">
                  <a:solidFill>
                    <a:srgbClr val="0061A0"/>
                  </a:solidFill>
                </a:rPr>
                <a:t> (</a:t>
              </a:r>
              <a:r>
                <a:rPr lang="en-US" sz="1800" b="0" dirty="0" err="1">
                  <a:solidFill>
                    <a:srgbClr val="0061A0"/>
                  </a:solidFill>
                </a:rPr>
                <a:t>verborgene</a:t>
              </a:r>
              <a:r>
                <a:rPr lang="en-US" sz="1800" b="0" dirty="0">
                  <a:solidFill>
                    <a:srgbClr val="0061A0"/>
                  </a:solidFill>
                </a:rPr>
                <a:t>) </a:t>
              </a:r>
              <a:r>
                <a:rPr lang="en-US" sz="1800" b="0" dirty="0" err="1">
                  <a:solidFill>
                    <a:srgbClr val="0061A0"/>
                  </a:solidFill>
                </a:rPr>
                <a:t>Symmetrie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61A0"/>
                  </a:solidFill>
                </a:rPr>
                <a:t>wie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 smtClean="0">
                  <a:solidFill>
                    <a:srgbClr val="008000"/>
                  </a:solidFill>
                </a:rPr>
                <a:t>Supersymmetrie</a:t>
              </a:r>
              <a:r>
                <a:rPr lang="en-US" sz="1800" b="0" dirty="0">
                  <a:solidFill>
                    <a:srgbClr val="0061A0"/>
                  </a:solidFill>
                </a:rPr>
                <a:t/>
              </a:r>
              <a:br>
                <a:rPr lang="en-US" sz="1800" b="0" dirty="0">
                  <a:solidFill>
                    <a:srgbClr val="0061A0"/>
                  </a:solidFill>
                </a:rPr>
              </a:br>
              <a:r>
                <a:rPr lang="en-US" sz="1800" b="0" dirty="0">
                  <a:solidFill>
                    <a:srgbClr val="0061A0"/>
                  </a:solidFill>
                </a:rPr>
                <a:t>  (SUSY)      ’</a:t>
              </a:r>
              <a:r>
                <a:rPr lang="en-US" sz="1800" b="0" dirty="0" err="1">
                  <a:solidFill>
                    <a:srgbClr val="0061A0"/>
                  </a:solidFill>
                </a:rPr>
                <a:t>Spiegelwelt</a:t>
              </a:r>
              <a:r>
                <a:rPr lang="en-US" sz="1800" b="0" dirty="0">
                  <a:solidFill>
                    <a:srgbClr val="0061A0"/>
                  </a:solidFill>
                </a:rPr>
                <a:t>’ </a:t>
              </a:r>
              <a:r>
                <a:rPr lang="en-US" sz="1800" b="0" dirty="0" err="1">
                  <a:solidFill>
                    <a:srgbClr val="0061A0"/>
                  </a:solidFill>
                </a:rPr>
                <a:t>zu</a:t>
              </a:r>
              <a:r>
                <a:rPr lang="en-US" sz="1800" b="0" dirty="0">
                  <a:solidFill>
                    <a:srgbClr val="0061A0"/>
                  </a:solidFill>
                </a:rPr>
                <a:t> den </a:t>
              </a:r>
              <a:r>
                <a:rPr lang="en-US" sz="1800" b="0" dirty="0" err="1">
                  <a:solidFill>
                    <a:srgbClr val="0061A0"/>
                  </a:solidFill>
                </a:rPr>
                <a:t>bekannten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61A0"/>
                  </a:solidFill>
                </a:rPr>
                <a:t>Teilchen</a:t>
              </a:r>
              <a:r>
                <a:rPr lang="en-US" sz="1800" b="0" dirty="0">
                  <a:solidFill>
                    <a:srgbClr val="0061A0"/>
                  </a:solidFill>
                </a:rPr>
                <a:t>.</a:t>
              </a:r>
            </a:p>
            <a:p>
              <a:pPr eaLnBrk="1" hangingPunct="1">
                <a:buClr>
                  <a:srgbClr val="FFFFFF"/>
                </a:buClr>
                <a:buSzPct val="100000"/>
                <a:buFont typeface="Arial" charset="0"/>
                <a:buNone/>
              </a:pPr>
              <a:endParaRPr lang="en-US" sz="1200" b="0" dirty="0">
                <a:solidFill>
                  <a:srgbClr val="0061A0"/>
                </a:solidFill>
              </a:endParaRPr>
            </a:p>
            <a:p>
              <a:pPr eaLnBrk="1" hangingPunct="1">
                <a:buClr>
                  <a:srgbClr val="FFFFFF"/>
                </a:buClr>
                <a:buSzPct val="100000"/>
                <a:buFont typeface="Arial" charset="0"/>
                <a:buNone/>
              </a:pPr>
              <a:r>
                <a:rPr lang="en-US" sz="1800" b="0" dirty="0">
                  <a:solidFill>
                    <a:srgbClr val="0061A0"/>
                  </a:solidFill>
                </a:rPr>
                <a:t>• </a:t>
              </a:r>
              <a:r>
                <a:rPr lang="en-US" sz="1800" b="0" dirty="0" err="1">
                  <a:solidFill>
                    <a:srgbClr val="0061A0"/>
                  </a:solidFill>
                </a:rPr>
                <a:t>Gibt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61A0"/>
                  </a:solidFill>
                </a:rPr>
                <a:t>es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61A0"/>
                  </a:solidFill>
                </a:rPr>
                <a:t>noch</a:t>
              </a:r>
              <a:r>
                <a:rPr lang="en-US" sz="1800" b="0" dirty="0">
                  <a:solidFill>
                    <a:srgbClr val="0061A0"/>
                  </a:solidFill>
                </a:rPr>
                <a:t> </a:t>
              </a:r>
              <a:r>
                <a:rPr lang="en-US" sz="1800" b="0" dirty="0" err="1">
                  <a:solidFill>
                    <a:srgbClr val="008000"/>
                  </a:solidFill>
                </a:rPr>
                <a:t>weitere</a:t>
              </a:r>
              <a:r>
                <a:rPr lang="en-US" sz="1800" b="0" dirty="0">
                  <a:solidFill>
                    <a:srgbClr val="008000"/>
                  </a:solidFill>
                </a:rPr>
                <a:t> </a:t>
              </a:r>
              <a:r>
                <a:rPr lang="en-US" sz="1800" b="0" dirty="0" err="1">
                  <a:solidFill>
                    <a:srgbClr val="008000"/>
                  </a:solidFill>
                </a:rPr>
                <a:t>Dimensionen</a:t>
              </a:r>
              <a:r>
                <a:rPr lang="en-US" sz="1800" b="0" dirty="0">
                  <a:solidFill>
                    <a:srgbClr val="0061A0"/>
                  </a:solidFill>
                </a:rPr>
                <a:t>, D &gt; 4 ? (     </a:t>
              </a:r>
              <a:r>
                <a:rPr lang="en-US" sz="1800" b="0" dirty="0" err="1">
                  <a:solidFill>
                    <a:srgbClr val="0061A0"/>
                  </a:solidFill>
                </a:rPr>
                <a:t>Stringtheorie</a:t>
              </a:r>
              <a:r>
                <a:rPr lang="en-US" sz="1800" b="0" dirty="0">
                  <a:solidFill>
                    <a:srgbClr val="0061A0"/>
                  </a:solidFill>
                </a:rPr>
                <a:t>, …)‏ </a:t>
              </a:r>
            </a:p>
          </p:txBody>
        </p:sp>
        <p:sp>
          <p:nvSpPr>
            <p:cNvPr id="60421" name="Line 6"/>
            <p:cNvSpPr>
              <a:spLocks noChangeShapeType="1"/>
            </p:cNvSpPr>
            <p:nvPr/>
          </p:nvSpPr>
          <p:spPr bwMode="auto">
            <a:xfrm>
              <a:off x="5130800" y="6032500"/>
              <a:ext cx="292100" cy="0"/>
            </a:xfrm>
            <a:prstGeom prst="line">
              <a:avLst/>
            </a:prstGeom>
            <a:noFill/>
            <a:ln w="38100">
              <a:solidFill>
                <a:srgbClr val="0061A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 anchorCtr="1"/>
            <a:lstStyle/>
            <a:p>
              <a:endParaRPr lang="en-US"/>
            </a:p>
          </p:txBody>
        </p:sp>
        <p:sp>
          <p:nvSpPr>
            <p:cNvPr id="60422" name="Line 7"/>
            <p:cNvSpPr>
              <a:spLocks noChangeShapeType="1"/>
            </p:cNvSpPr>
            <p:nvPr/>
          </p:nvSpPr>
          <p:spPr bwMode="auto">
            <a:xfrm>
              <a:off x="1385888" y="5576888"/>
              <a:ext cx="292100" cy="0"/>
            </a:xfrm>
            <a:prstGeom prst="line">
              <a:avLst/>
            </a:prstGeom>
            <a:noFill/>
            <a:ln w="38100">
              <a:solidFill>
                <a:srgbClr val="0061A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 anchorCtr="1"/>
            <a:lstStyle/>
            <a:p>
              <a:endParaRPr lang="en-US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20941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5576"/>
            <a:ext cx="9140782" cy="581177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5445224"/>
            <a:ext cx="9144000" cy="1152128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11560" y="5445224"/>
            <a:ext cx="5184576" cy="1152128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/>
                <a:cs typeface="Courier New"/>
              </a:rPr>
              <a:t>www.hephy.at</a:t>
            </a:r>
            <a:endParaRPr lang="en-US" sz="2400" b="1" dirty="0" smtClean="0"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/>
              <a:cs typeface="Courier New"/>
            </a:endParaRPr>
          </a:p>
          <a:p>
            <a:r>
              <a:rPr lang="en-US" sz="2400" b="1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/>
                <a:cs typeface="Courier New"/>
              </a:rPr>
              <a:t>www.cern.ch</a:t>
            </a:r>
            <a:endParaRPr lang="en-US" sz="2400" b="1" dirty="0" smtClean="0"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/>
              <a:cs typeface="Courier New"/>
            </a:endParaRPr>
          </a:p>
          <a:p>
            <a:r>
              <a:rPr lang="en-US" sz="2400" b="1" dirty="0" err="1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/>
                <a:cs typeface="Courier New"/>
              </a:rPr>
              <a:t>www.facebook.com</a:t>
            </a:r>
            <a:r>
              <a:rPr lang="en-US" sz="2400" b="1" dirty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/>
                <a:cs typeface="Courier New"/>
              </a:rPr>
              <a:t>/</a:t>
            </a:r>
            <a:r>
              <a:rPr lang="en-US" sz="2400" b="1" dirty="0" err="1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/>
                <a:cs typeface="Courier New"/>
              </a:rPr>
              <a:t>HephyVienna</a:t>
            </a:r>
            <a:endParaRPr lang="en-US" sz="2400" b="1" dirty="0"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/>
              <a:cs typeface="Courier New"/>
            </a:endParaRPr>
          </a:p>
          <a:p>
            <a:endParaRPr lang="en-US" sz="2400" b="1" dirty="0" smtClean="0"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/>
              <a:cs typeface="Courier New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9394" y="785576"/>
            <a:ext cx="9144000" cy="843224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0" y="836712"/>
            <a:ext cx="9144000" cy="792088"/>
          </a:xfrm>
          <a:prstGeom prst="rect">
            <a:avLst/>
          </a:prstGeom>
          <a:effectLst>
            <a:glow rad="139700">
              <a:schemeClr val="accent1">
                <a:satMod val="175000"/>
                <a:alpha val="33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76200"/>
          </a:effectLst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800" b="0" cap="none" spc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4400" dirty="0" err="1" smtClean="0"/>
              <a:t>Danke</a:t>
            </a:r>
            <a:r>
              <a:rPr lang="en-US" sz="4400" dirty="0" smtClean="0"/>
              <a:t> </a:t>
            </a:r>
            <a:r>
              <a:rPr lang="en-US" sz="4400" dirty="0" err="1" smtClean="0"/>
              <a:t>für</a:t>
            </a:r>
            <a:r>
              <a:rPr lang="en-US" sz="4400" dirty="0" smtClean="0"/>
              <a:t> </a:t>
            </a:r>
            <a:r>
              <a:rPr lang="en-US" sz="4400" dirty="0" err="1" smtClean="0"/>
              <a:t>ihre</a:t>
            </a:r>
            <a:r>
              <a:rPr lang="en-US" sz="4400" dirty="0" smtClean="0"/>
              <a:t> </a:t>
            </a:r>
            <a:r>
              <a:rPr lang="en-US" sz="4400" dirty="0" err="1" smtClean="0"/>
              <a:t>Aufmerksamkeit</a:t>
            </a:r>
            <a:r>
              <a:rPr lang="en-US" sz="4400" dirty="0" smtClean="0"/>
              <a:t>!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-3218" y="5877272"/>
            <a:ext cx="4392488" cy="6660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en-US" sz="4000" b="1" dirty="0" smtClean="0"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/>
              <a:cs typeface="Courier New"/>
            </a:endParaRPr>
          </a:p>
        </p:txBody>
      </p:sp>
      <p:sp>
        <p:nvSpPr>
          <p:cNvPr id="18" name="TextBox 12"/>
          <p:cNvSpPr txBox="1"/>
          <p:nvPr/>
        </p:nvSpPr>
        <p:spPr>
          <a:xfrm>
            <a:off x="611560" y="6093296"/>
            <a:ext cx="7704856" cy="46797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en-US" sz="2400" b="1" dirty="0" smtClean="0"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/>
              <a:cs typeface="Courier New"/>
            </a:endParaRPr>
          </a:p>
        </p:txBody>
      </p:sp>
      <p:pic>
        <p:nvPicPr>
          <p:cNvPr id="19" name="Bild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60" y="6182238"/>
            <a:ext cx="289015" cy="289015"/>
          </a:xfrm>
          <a:prstGeom prst="rect">
            <a:avLst/>
          </a:prstGeom>
        </p:spPr>
      </p:pic>
      <p:pic>
        <p:nvPicPr>
          <p:cNvPr id="20" name="Bild 19" descr="Screen Shot 2014-05-05 at 16.13.5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75" y="5520144"/>
            <a:ext cx="288000" cy="285120"/>
          </a:xfrm>
          <a:prstGeom prst="rect">
            <a:avLst/>
          </a:prstGeom>
        </p:spPr>
      </p:pic>
      <p:pic>
        <p:nvPicPr>
          <p:cNvPr id="21" name="Bild 20" descr="LOGO_HEPHY_CMYK_DEUTSCH_300dpi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851903"/>
            <a:ext cx="311547" cy="2880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AD998-37B8-6341-9BF7-0B0C443B5355}" type="slidenum">
              <a:rPr lang="de-AT" smtClean="0"/>
              <a:pPr/>
              <a:t>42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0328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AD998-37B8-6341-9BF7-0B0C443B5355}" type="slidenum">
              <a:rPr lang="de-AT" smtClean="0"/>
              <a:pPr/>
              <a:t>43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5" name="TextBox 4"/>
          <p:cNvSpPr txBox="1"/>
          <p:nvPr/>
        </p:nvSpPr>
        <p:spPr>
          <a:xfrm>
            <a:off x="683568" y="1268760"/>
            <a:ext cx="2135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61A0"/>
                </a:solidFill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19420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562600"/>
            <a:ext cx="3276599" cy="576262"/>
          </a:xfrm>
        </p:spPr>
        <p:txBody>
          <a:bodyPr/>
          <a:lstStyle/>
          <a:p>
            <a:r>
              <a:rPr lang="en-US" dirty="0" err="1" smtClean="0"/>
              <a:t>Dunkle</a:t>
            </a:r>
            <a:r>
              <a:rPr lang="en-US" dirty="0" smtClean="0"/>
              <a:t> </a:t>
            </a:r>
            <a:r>
              <a:rPr lang="en-US" dirty="0" err="1" smtClean="0"/>
              <a:t>Materie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57158" y="1300165"/>
            <a:ext cx="8186766" cy="1443035"/>
          </a:xfrm>
        </p:spPr>
        <p:txBody>
          <a:bodyPr>
            <a:normAutofit fontScale="92500" lnSpcReduction="20000"/>
          </a:bodyPr>
          <a:lstStyle/>
          <a:p>
            <a:r>
              <a:rPr lang="de-AT" dirty="0" smtClean="0"/>
              <a:t>„Sichtbare“ Masse (sichtbar durch </a:t>
            </a:r>
            <a:r>
              <a:rPr lang="de-AT" dirty="0"/>
              <a:t>A</a:t>
            </a:r>
            <a:r>
              <a:rPr lang="de-AT" dirty="0" smtClean="0"/>
              <a:t>bgabe elektromagnetischer Strahlung) deckt sich nicht mit jener, die sich durch ihre Gravitation erkennbar macht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5105428" y="2959097"/>
            <a:ext cx="3657601" cy="3308352"/>
            <a:chOff x="3056" y="1789"/>
            <a:chExt cx="2304" cy="2084"/>
          </a:xfrm>
        </p:grpSpPr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3056" y="3621"/>
              <a:ext cx="2304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sz="1000" dirty="0"/>
                <a:t>Bullet </a:t>
              </a:r>
              <a:r>
                <a:rPr lang="en-US" sz="1000" dirty="0" smtClean="0"/>
                <a:t>Cluster</a:t>
              </a:r>
              <a:r>
                <a:rPr lang="de-AT" sz="1000" dirty="0" smtClean="0"/>
                <a:t> (</a:t>
              </a:r>
              <a:r>
                <a:rPr lang="de-DE" sz="1000" dirty="0"/>
                <a:t>1E 0657-56</a:t>
              </a:r>
              <a:r>
                <a:rPr lang="en-US" sz="1000" dirty="0" smtClean="0"/>
                <a:t>) </a:t>
              </a:r>
              <a:r>
                <a:rPr lang="de-AT" sz="1000" dirty="0" smtClean="0"/>
                <a:t>: </a:t>
              </a:r>
              <a:r>
                <a:rPr lang="en-US" sz="1000" dirty="0" err="1" smtClean="0">
                  <a:latin typeface="Helvetica" charset="0"/>
                </a:rPr>
                <a:t>Zusammengesetze</a:t>
              </a:r>
              <a:r>
                <a:rPr lang="en-US" sz="1000" dirty="0" smtClean="0">
                  <a:latin typeface="Helvetica" charset="0"/>
                </a:rPr>
                <a:t> </a:t>
              </a:r>
              <a:r>
                <a:rPr lang="en-US" sz="1000" dirty="0" err="1">
                  <a:latin typeface="Helvetica" charset="0"/>
                </a:rPr>
                <a:t>Aufnahme</a:t>
              </a:r>
              <a:r>
                <a:rPr lang="en-US" sz="1000" dirty="0">
                  <a:latin typeface="Helvetica" charset="0"/>
                </a:rPr>
                <a:t> </a:t>
              </a:r>
              <a:r>
                <a:rPr lang="en-US" sz="1000" dirty="0" err="1">
                  <a:latin typeface="Helvetica" charset="0"/>
                </a:rPr>
                <a:t>aus</a:t>
              </a:r>
              <a:r>
                <a:rPr lang="en-US" sz="1000" dirty="0">
                  <a:latin typeface="Helvetica" charset="0"/>
                </a:rPr>
                <a:t> </a:t>
              </a:r>
              <a:r>
                <a:rPr lang="en-US" sz="1000" dirty="0" err="1">
                  <a:latin typeface="Helvetica" charset="0"/>
                </a:rPr>
                <a:t>normaler</a:t>
              </a:r>
              <a:r>
                <a:rPr lang="en-US" sz="1000" dirty="0">
                  <a:latin typeface="Helvetica" charset="0"/>
                </a:rPr>
                <a:t> </a:t>
              </a:r>
              <a:r>
                <a:rPr lang="en-US" sz="1000" dirty="0" err="1">
                  <a:latin typeface="Helvetica" charset="0"/>
                </a:rPr>
                <a:t>Materie</a:t>
              </a:r>
              <a:r>
                <a:rPr lang="en-US" sz="1000" dirty="0">
                  <a:latin typeface="Helvetica" charset="0"/>
                </a:rPr>
                <a:t> </a:t>
              </a:r>
              <a:r>
                <a:rPr lang="en-US" sz="1000" dirty="0" smtClean="0">
                  <a:latin typeface="Helvetica" charset="0"/>
                </a:rPr>
                <a:t>(rot) </a:t>
              </a:r>
              <a:r>
                <a:rPr lang="en-US" sz="1000" dirty="0">
                  <a:latin typeface="Helvetica" charset="0"/>
                </a:rPr>
                <a:t>und </a:t>
              </a:r>
              <a:r>
                <a:rPr lang="en-US" sz="1000" dirty="0" err="1">
                  <a:latin typeface="Helvetica" charset="0"/>
                </a:rPr>
                <a:t>Dunkler</a:t>
              </a:r>
              <a:r>
                <a:rPr lang="en-US" sz="1000" dirty="0">
                  <a:latin typeface="Helvetica" charset="0"/>
                </a:rPr>
                <a:t> </a:t>
              </a:r>
              <a:r>
                <a:rPr lang="en-US" sz="1000" dirty="0" err="1">
                  <a:latin typeface="Helvetica" charset="0"/>
                </a:rPr>
                <a:t>Materie</a:t>
              </a:r>
              <a:r>
                <a:rPr lang="en-US" sz="1000" dirty="0">
                  <a:latin typeface="Helvetica" charset="0"/>
                </a:rPr>
                <a:t> </a:t>
              </a:r>
              <a:r>
                <a:rPr lang="en-US" sz="1000" dirty="0" smtClean="0">
                  <a:latin typeface="Helvetica" charset="0"/>
                </a:rPr>
                <a:t>(</a:t>
              </a:r>
              <a:r>
                <a:rPr lang="en-US" sz="1000" dirty="0" err="1" smtClean="0">
                  <a:latin typeface="Helvetica" charset="0"/>
                </a:rPr>
                <a:t>blau</a:t>
              </a:r>
              <a:r>
                <a:rPr lang="en-US" sz="1000" dirty="0" smtClean="0">
                  <a:latin typeface="Helvetica" charset="0"/>
                </a:rPr>
                <a:t>)</a:t>
              </a:r>
              <a:endParaRPr lang="de-AT" sz="1000" dirty="0">
                <a:latin typeface="Helvetica" charset="0"/>
              </a:endParaRPr>
            </a:p>
          </p:txBody>
        </p:sp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056" y="1789"/>
              <a:ext cx="2304" cy="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Content Placeholder 6"/>
          <p:cNvSpPr>
            <a:spLocks noGrp="1"/>
          </p:cNvSpPr>
          <p:nvPr>
            <p:ph sz="half" idx="1"/>
          </p:nvPr>
        </p:nvSpPr>
        <p:spPr>
          <a:xfrm>
            <a:off x="357158" y="2971800"/>
            <a:ext cx="4443442" cy="2576514"/>
          </a:xfrm>
        </p:spPr>
        <p:txBody>
          <a:bodyPr>
            <a:normAutofit/>
          </a:bodyPr>
          <a:lstStyle/>
          <a:p>
            <a:r>
              <a:rPr lang="de-AT" sz="2400" dirty="0" smtClean="0"/>
              <a:t>Chandra Röntgen Teleskop:</a:t>
            </a:r>
          </a:p>
          <a:p>
            <a:pPr lvl="1"/>
            <a:r>
              <a:rPr lang="de-AT" sz="2000" dirty="0" smtClean="0"/>
              <a:t>„Sichtbare“ Materie (rot)</a:t>
            </a:r>
          </a:p>
          <a:p>
            <a:r>
              <a:rPr lang="de-AT" sz="2400" dirty="0" smtClean="0"/>
              <a:t>Hubble Teleskop:</a:t>
            </a:r>
          </a:p>
          <a:p>
            <a:pPr lvl="1"/>
            <a:r>
              <a:rPr lang="de-AT" sz="2000" dirty="0" smtClean="0"/>
              <a:t>Masseverteilung aufgrund des Gravitationslinseneffekts (blau)</a:t>
            </a:r>
          </a:p>
          <a:p>
            <a:r>
              <a:rPr lang="de-AT" dirty="0" smtClean="0"/>
              <a:t>Unterschied: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smtClean="0"/>
              <a:t>Helmut Eberl (HEPHY)</a:t>
            </a:r>
            <a:endParaRPr lang="de-AT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525687-50D0-44C7-A80F-B9741736B4D0}" type="slidenum">
              <a:rPr lang="de-AT" smtClean="0"/>
              <a:pPr>
                <a:defRPr/>
              </a:pPr>
              <a:t>44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93314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6613"/>
            <a:ext cx="9143999" cy="576262"/>
          </a:xfrm>
        </p:spPr>
        <p:txBody>
          <a:bodyPr/>
          <a:lstStyle/>
          <a:p>
            <a:r>
              <a:rPr lang="de-AT" dirty="0" smtClean="0">
                <a:solidFill>
                  <a:srgbClr val="01446F"/>
                </a:solidFill>
              </a:rPr>
              <a:t>Dunkle Materie und Dunkle Energie</a:t>
            </a:r>
            <a:endParaRPr lang="de-AT" dirty="0">
              <a:solidFill>
                <a:srgbClr val="01446F"/>
              </a:solidFill>
            </a:endParaRPr>
          </a:p>
        </p:txBody>
      </p:sp>
      <p:pic>
        <p:nvPicPr>
          <p:cNvPr id="15" name="Content Placeholder 14" descr="universe_content.jp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67200" y="2514600"/>
            <a:ext cx="4732015" cy="3295668"/>
          </a:xfrm>
        </p:spPr>
      </p:pic>
      <p:pic>
        <p:nvPicPr>
          <p:cNvPr id="9" name="Content Placeholder 14" descr="universe_conten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2594" y="3352800"/>
            <a:ext cx="5171406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4800" y="1933575"/>
            <a:ext cx="3886200" cy="1647825"/>
          </a:xfrm>
        </p:spPr>
        <p:txBody>
          <a:bodyPr/>
          <a:lstStyle/>
          <a:p>
            <a:r>
              <a:rPr lang="de-AT" sz="2400" b="1" dirty="0" smtClean="0"/>
              <a:t>Dunkle Materie </a:t>
            </a:r>
            <a:r>
              <a:rPr lang="de-AT" sz="2400" dirty="0" smtClean="0"/>
              <a:t>ist</a:t>
            </a:r>
            <a:r>
              <a:rPr lang="de-AT" sz="2400" b="1" dirty="0" smtClean="0"/>
              <a:t> </a:t>
            </a:r>
            <a:r>
              <a:rPr lang="de-AT" sz="2400" dirty="0" smtClean="0"/>
              <a:t>größte Teil der Materie im Universum</a:t>
            </a:r>
          </a:p>
        </p:txBody>
      </p:sp>
      <p:sp>
        <p:nvSpPr>
          <p:cNvPr id="11" name="Content Placeholder 9"/>
          <p:cNvSpPr txBox="1">
            <a:spLocks/>
          </p:cNvSpPr>
          <p:nvPr/>
        </p:nvSpPr>
        <p:spPr bwMode="auto">
          <a:xfrm>
            <a:off x="304800" y="3501008"/>
            <a:ext cx="3907160" cy="2499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de-AT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61A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Heuzutage beobachtet</a:t>
            </a:r>
            <a:r>
              <a:rPr kumimoji="0" lang="de-AT" sz="2400" b="0" i="0" u="none" strike="noStrike" kern="0" cap="none" spc="0" normalizeH="0" noProof="0" dirty="0" smtClean="0">
                <a:ln>
                  <a:noFill/>
                </a:ln>
                <a:solidFill>
                  <a:srgbClr val="0061A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 man eine Beschleunigung der Ausdehnung des Universums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de-AT" sz="2400" b="1" kern="0" baseline="0" dirty="0" smtClean="0">
                <a:solidFill>
                  <a:srgbClr val="0061A0"/>
                </a:solidFill>
                <a:latin typeface="+mn-lt"/>
              </a:rPr>
              <a:t>Dunkle Energie</a:t>
            </a:r>
            <a:endParaRPr kumimoji="0" lang="de-AT" sz="2400" b="1" i="0" u="none" strike="noStrike" kern="0" cap="none" spc="0" normalizeH="0" baseline="0" noProof="0" dirty="0">
              <a:ln>
                <a:noFill/>
              </a:ln>
              <a:solidFill>
                <a:srgbClr val="0061A0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1D14C-3E6A-9849-9F36-F350ECB82117}" type="slidenum">
              <a:rPr lang="de-AT" smtClean="0"/>
              <a:pPr/>
              <a:t>45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168921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1574E-6 -3.58168E-6 L 0.1163 -0.2623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00" y="-131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4731"/>
          <a:stretch/>
        </p:blipFill>
        <p:spPr>
          <a:xfrm>
            <a:off x="0" y="800100"/>
            <a:ext cx="9144000" cy="579725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5661248"/>
            <a:ext cx="9144000" cy="915232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55576" y="5642084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Was </a:t>
            </a:r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macht</a:t>
            </a:r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die </a:t>
            </a:r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Teilchenphysik</a:t>
            </a:r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?</a:t>
            </a:r>
          </a:p>
          <a:p>
            <a:pPr algn="ctr"/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Warum</a:t>
            </a:r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ist</a:t>
            </a:r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Grundlagenwissenschaft</a:t>
            </a:r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wichtig</a:t>
            </a:r>
            <a:r>
              <a:rPr lang="en-US" sz="2800" dirty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?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22920" y="774700"/>
            <a:ext cx="9144000" cy="843224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827584" y="692696"/>
            <a:ext cx="7773988" cy="936104"/>
          </a:xfrm>
          <a:prstGeom prst="rect">
            <a:avLst/>
          </a:prstGeom>
          <a:effectLst>
            <a:glow rad="139700">
              <a:schemeClr val="accent1">
                <a:satMod val="175000"/>
                <a:alpha val="33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76200"/>
          </a:effectLst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800" b="0" cap="none" spc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 err="1" smtClean="0"/>
              <a:t>Teilchenphysik</a:t>
            </a:r>
            <a:endParaRPr lang="en-US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AD998-37B8-6341-9BF7-0B0C443B5355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2510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Teilchenphysik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28775"/>
            <a:ext cx="7787208" cy="4752975"/>
          </a:xfrm>
        </p:spPr>
        <p:txBody>
          <a:bodyPr>
            <a:normAutofit fontScale="85000" lnSpcReduction="20000"/>
          </a:bodyPr>
          <a:lstStyle/>
          <a:p>
            <a:pPr marL="457200" lvl="1" indent="0" algn="ctr">
              <a:buNone/>
            </a:pPr>
            <a:r>
              <a:rPr lang="en-US" b="1" i="1" dirty="0" smtClean="0"/>
              <a:t>“Die </a:t>
            </a:r>
            <a:r>
              <a:rPr lang="en-US" b="1" i="1" dirty="0" err="1" smtClean="0"/>
              <a:t>Suche</a:t>
            </a:r>
            <a:r>
              <a:rPr lang="en-US" b="1" i="1" dirty="0" smtClean="0"/>
              <a:t> </a:t>
            </a:r>
            <a:r>
              <a:rPr lang="en-US" b="1" i="1" dirty="0" err="1" smtClean="0"/>
              <a:t>nach</a:t>
            </a:r>
            <a:r>
              <a:rPr lang="en-US" b="1" i="1" dirty="0" smtClean="0"/>
              <a:t> den </a:t>
            </a:r>
            <a:r>
              <a:rPr lang="en-US" b="1" i="1" dirty="0" err="1" smtClean="0"/>
              <a:t>elementarsten</a:t>
            </a:r>
            <a:r>
              <a:rPr lang="en-US" b="1" i="1" dirty="0" smtClean="0"/>
              <a:t> </a:t>
            </a:r>
            <a:r>
              <a:rPr lang="en-US" b="1" i="1" dirty="0" err="1" smtClean="0"/>
              <a:t>Bausteinen</a:t>
            </a:r>
            <a:r>
              <a:rPr lang="en-US" b="1" i="1" dirty="0" smtClean="0"/>
              <a:t> der </a:t>
            </a:r>
            <a:r>
              <a:rPr lang="en-US" b="1" i="1" dirty="0" err="1" smtClean="0"/>
              <a:t>Natur</a:t>
            </a:r>
            <a:r>
              <a:rPr lang="en-US" b="1" i="1" dirty="0" smtClean="0"/>
              <a:t>”</a:t>
            </a:r>
            <a:endParaRPr lang="en-US" b="1" i="1" dirty="0"/>
          </a:p>
          <a:p>
            <a:pPr lvl="1"/>
            <a:r>
              <a:rPr lang="en-US" dirty="0" err="1" smtClean="0"/>
              <a:t>Welche</a:t>
            </a:r>
            <a:r>
              <a:rPr lang="en-US" dirty="0" smtClean="0"/>
              <a:t> </a:t>
            </a:r>
            <a:r>
              <a:rPr lang="en-US" dirty="0" err="1" smtClean="0"/>
              <a:t>Bausteine</a:t>
            </a:r>
            <a:r>
              <a:rPr lang="en-US" dirty="0" smtClean="0"/>
              <a:t> </a:t>
            </a:r>
            <a:r>
              <a:rPr lang="en-US" dirty="0" err="1" smtClean="0"/>
              <a:t>gibts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Welche</a:t>
            </a:r>
            <a:r>
              <a:rPr lang="en-US" dirty="0" smtClean="0"/>
              <a:t> </a:t>
            </a:r>
            <a:r>
              <a:rPr lang="en-US" dirty="0" err="1" smtClean="0"/>
              <a:t>Eigenschaften</a:t>
            </a:r>
            <a:r>
              <a:rPr lang="en-US" dirty="0" smtClean="0"/>
              <a:t> </a:t>
            </a:r>
            <a:r>
              <a:rPr lang="en-US" dirty="0" err="1" smtClean="0"/>
              <a:t>besitzen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interagieren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miteinander</a:t>
            </a:r>
            <a:r>
              <a:rPr lang="en-US" dirty="0" smtClean="0"/>
              <a:t>?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Was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b="1" dirty="0" err="1" smtClean="0"/>
              <a:t>Hochenergiephysik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Teilgebiet</a:t>
            </a:r>
            <a:r>
              <a:rPr lang="en-US" dirty="0" smtClean="0"/>
              <a:t> der </a:t>
            </a:r>
            <a:r>
              <a:rPr lang="en-US" dirty="0" err="1" smtClean="0"/>
              <a:t>Teilchenphysik</a:t>
            </a:r>
            <a:r>
              <a:rPr lang="en-US" dirty="0" smtClean="0"/>
              <a:t>: </a:t>
            </a:r>
            <a:r>
              <a:rPr lang="en-US" dirty="0" err="1" smtClean="0"/>
              <a:t>Beantwortung</a:t>
            </a:r>
            <a:r>
              <a:rPr lang="en-US" dirty="0" smtClean="0"/>
              <a:t> </a:t>
            </a:r>
            <a:r>
              <a:rPr lang="en-US" dirty="0" err="1" smtClean="0"/>
              <a:t>obiger</a:t>
            </a:r>
            <a:r>
              <a:rPr lang="en-US" dirty="0" smtClean="0"/>
              <a:t> </a:t>
            </a:r>
            <a:r>
              <a:rPr lang="en-US" dirty="0" err="1" smtClean="0"/>
              <a:t>Fragen</a:t>
            </a:r>
            <a:r>
              <a:rPr lang="en-US" dirty="0" smtClean="0"/>
              <a:t> </a:t>
            </a:r>
            <a:r>
              <a:rPr lang="en-US" dirty="0" err="1" smtClean="0"/>
              <a:t>mittels</a:t>
            </a:r>
            <a:r>
              <a:rPr lang="en-US" dirty="0" smtClean="0"/>
              <a:t> </a:t>
            </a:r>
            <a:r>
              <a:rPr lang="en-US" b="1" dirty="0" err="1" smtClean="0"/>
              <a:t>Teilchenbeschleuniger</a:t>
            </a:r>
            <a:endParaRPr lang="en-US" b="1" dirty="0" smtClean="0"/>
          </a:p>
          <a:p>
            <a:pPr lvl="1"/>
            <a:r>
              <a:rPr lang="en-US" dirty="0" err="1" smtClean="0"/>
              <a:t>Warum</a:t>
            </a:r>
            <a:r>
              <a:rPr lang="en-US" dirty="0" smtClean="0"/>
              <a:t> </a:t>
            </a:r>
            <a:r>
              <a:rPr lang="en-US" dirty="0" err="1" smtClean="0"/>
              <a:t>heißt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i="1" dirty="0" smtClean="0"/>
              <a:t>“</a:t>
            </a:r>
            <a:r>
              <a:rPr lang="en-US" b="1" i="1" dirty="0" err="1" smtClean="0"/>
              <a:t>Hochenergie</a:t>
            </a:r>
            <a:r>
              <a:rPr lang="en-US" b="1" i="1" dirty="0" smtClean="0"/>
              <a:t>”</a:t>
            </a:r>
            <a:r>
              <a:rPr lang="en-US" b="1" dirty="0" smtClean="0"/>
              <a:t>?</a:t>
            </a:r>
            <a:endParaRPr lang="en-US" b="1" dirty="0"/>
          </a:p>
          <a:p>
            <a:pPr marL="914400" lvl="2" indent="0">
              <a:buNone/>
            </a:pPr>
            <a:r>
              <a:rPr lang="en-US" dirty="0" smtClean="0"/>
              <a:t>= </a:t>
            </a:r>
            <a:r>
              <a:rPr lang="en-US" dirty="0" err="1" smtClean="0"/>
              <a:t>Experimente</a:t>
            </a:r>
            <a:r>
              <a:rPr lang="en-US" dirty="0" smtClean="0"/>
              <a:t> </a:t>
            </a:r>
            <a:r>
              <a:rPr lang="en-US" dirty="0" err="1" smtClean="0"/>
              <a:t>untersuchen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r>
              <a:rPr lang="en-US" dirty="0" smtClean="0"/>
              <a:t>, die auf </a:t>
            </a:r>
            <a:r>
              <a:rPr lang="en-US" dirty="0" err="1" smtClean="0"/>
              <a:t>hohe</a:t>
            </a:r>
            <a:r>
              <a:rPr lang="en-US" dirty="0" smtClean="0"/>
              <a:t> </a:t>
            </a:r>
            <a:r>
              <a:rPr lang="en-US" dirty="0" err="1" smtClean="0"/>
              <a:t>Energien</a:t>
            </a:r>
            <a:r>
              <a:rPr lang="en-US" dirty="0"/>
              <a:t> (= “</a:t>
            </a:r>
            <a:r>
              <a:rPr lang="en-US" i="1" dirty="0" err="1"/>
              <a:t>Geschwindigkeiten</a:t>
            </a:r>
            <a:r>
              <a:rPr lang="en-US" i="1" dirty="0"/>
              <a:t>”</a:t>
            </a:r>
            <a:r>
              <a:rPr lang="en-US" dirty="0"/>
              <a:t> </a:t>
            </a:r>
            <a:r>
              <a:rPr lang="en-US" dirty="0" smtClean="0"/>
              <a:t>) </a:t>
            </a:r>
            <a:r>
              <a:rPr lang="en-US" dirty="0" err="1" smtClean="0"/>
              <a:t>beschleunigt</a:t>
            </a:r>
            <a:r>
              <a:rPr lang="en-US" dirty="0" smtClean="0"/>
              <a:t> </a:t>
            </a:r>
            <a:r>
              <a:rPr lang="en-US" dirty="0" err="1" smtClean="0"/>
              <a:t>wurden</a:t>
            </a:r>
            <a:endParaRPr lang="en-US" i="1" dirty="0" smtClean="0"/>
          </a:p>
          <a:p>
            <a:pPr marL="914400" lvl="2" indent="0">
              <a:buNone/>
            </a:pPr>
            <a:r>
              <a:rPr lang="en-US" dirty="0" smtClean="0"/>
              <a:t>≠ </a:t>
            </a:r>
            <a:r>
              <a:rPr lang="en-US" b="1" dirty="0" err="1" smtClean="0"/>
              <a:t>Stromerzeugung</a:t>
            </a:r>
            <a:endParaRPr lang="en-US" b="1" dirty="0"/>
          </a:p>
          <a:p>
            <a:pPr marL="914400" lvl="2" indent="0">
              <a:buNone/>
            </a:pPr>
            <a:r>
              <a:rPr lang="en-US" dirty="0" smtClean="0"/>
              <a:t>≠≠ </a:t>
            </a:r>
            <a:r>
              <a:rPr lang="en-US" b="1" dirty="0" err="1" smtClean="0"/>
              <a:t>Atomenergie</a:t>
            </a:r>
            <a:endParaRPr lang="en-US" b="1" dirty="0" smtClean="0"/>
          </a:p>
          <a:p>
            <a:pPr marL="914400" lvl="2" indent="0">
              <a:buNone/>
            </a:pPr>
            <a:endParaRPr lang="en-US" i="1" dirty="0" smtClean="0"/>
          </a:p>
        </p:txBody>
      </p:sp>
      <p:sp>
        <p:nvSpPr>
          <p:cNvPr id="7" name="Title 4"/>
          <p:cNvSpPr txBox="1">
            <a:spLocks/>
          </p:cNvSpPr>
          <p:nvPr/>
        </p:nvSpPr>
        <p:spPr bwMode="auto">
          <a:xfrm>
            <a:off x="620713" y="836712"/>
            <a:ext cx="8229600" cy="57626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 smtClean="0"/>
              <a:t>Was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Elementarteilchenphysik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3B813-55AC-0544-9D38-D62B6C200A52}" type="slidenum">
              <a:rPr lang="de-AT" smtClean="0"/>
              <a:pPr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28321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Teilchenphysik</a:t>
            </a:r>
            <a:r>
              <a:rPr lang="en-US" dirty="0" smtClean="0"/>
              <a:t>: </a:t>
            </a:r>
            <a:r>
              <a:rPr lang="en-US" dirty="0" err="1" smtClean="0"/>
              <a:t>Warum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35897" y="3565559"/>
            <a:ext cx="5184576" cy="2959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50"/>
              </a:spcBef>
              <a:buSzPct val="75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dirty="0" smtClean="0">
                <a:solidFill>
                  <a:srgbClr val="01446F"/>
                </a:solidFill>
              </a:rPr>
              <a:t>Die derzeit wichtigsten Fragen:</a:t>
            </a:r>
          </a:p>
          <a:p>
            <a:pPr marL="282575" indent="-282575">
              <a:spcBef>
                <a:spcPts val="550"/>
              </a:spcBef>
              <a:buSzPct val="75000"/>
              <a:buFont typeface="Wingdings" charset="2"/>
              <a:buChar char="§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dirty="0" smtClean="0">
                <a:solidFill>
                  <a:srgbClr val="01446F"/>
                </a:solidFill>
              </a:rPr>
              <a:t>Warum haben Teilchen </a:t>
            </a:r>
            <a:r>
              <a:rPr lang="de-AT" sz="2400" b="1" dirty="0" smtClean="0">
                <a:solidFill>
                  <a:srgbClr val="01446F"/>
                </a:solidFill>
              </a:rPr>
              <a:t>Masse</a:t>
            </a:r>
            <a:r>
              <a:rPr lang="de-AT" sz="2400" dirty="0" smtClean="0">
                <a:solidFill>
                  <a:srgbClr val="01446F"/>
                </a:solidFill>
              </a:rPr>
              <a:t>?</a:t>
            </a:r>
          </a:p>
          <a:p>
            <a:pPr marL="282575" indent="-282575">
              <a:spcBef>
                <a:spcPts val="550"/>
              </a:spcBef>
              <a:buSzPct val="75000"/>
              <a:buFont typeface="Wingdings" charset="2"/>
              <a:buChar char="§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dirty="0">
                <a:solidFill>
                  <a:srgbClr val="01446F"/>
                </a:solidFill>
              </a:rPr>
              <a:t>Weshalb gibt es im Universum </a:t>
            </a:r>
            <a:r>
              <a:rPr lang="de-AT" sz="2400" b="1" dirty="0">
                <a:solidFill>
                  <a:srgbClr val="01446F"/>
                </a:solidFill>
              </a:rPr>
              <a:t>keine Anti-Materie</a:t>
            </a:r>
            <a:r>
              <a:rPr lang="de-AT" sz="2400" dirty="0">
                <a:solidFill>
                  <a:srgbClr val="01446F"/>
                </a:solidFill>
              </a:rPr>
              <a:t>?</a:t>
            </a:r>
          </a:p>
          <a:p>
            <a:pPr marL="282575" indent="-282575">
              <a:spcBef>
                <a:spcPts val="550"/>
              </a:spcBef>
              <a:buSzPct val="75000"/>
              <a:buFont typeface="Wingdings" charset="2"/>
              <a:buChar char="§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dirty="0" smtClean="0">
                <a:solidFill>
                  <a:srgbClr val="01446F"/>
                </a:solidFill>
              </a:rPr>
              <a:t>Was ist die </a:t>
            </a:r>
            <a:r>
              <a:rPr lang="de-AT" sz="2400" b="1" dirty="0" smtClean="0">
                <a:solidFill>
                  <a:srgbClr val="01446F"/>
                </a:solidFill>
              </a:rPr>
              <a:t>Dunkle Materie</a:t>
            </a:r>
            <a:r>
              <a:rPr lang="de-AT" sz="2400" dirty="0" smtClean="0">
                <a:solidFill>
                  <a:srgbClr val="01446F"/>
                </a:solidFill>
              </a:rPr>
              <a:t>?</a:t>
            </a:r>
          </a:p>
          <a:p>
            <a:pPr marL="282575" indent="-282575">
              <a:spcBef>
                <a:spcPts val="550"/>
              </a:spcBef>
              <a:buSzPct val="75000"/>
              <a:buFont typeface="Wingdings" charset="2"/>
              <a:buChar char="§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dirty="0" smtClean="0">
                <a:solidFill>
                  <a:srgbClr val="01446F"/>
                </a:solidFill>
              </a:rPr>
              <a:t>Was ist die </a:t>
            </a:r>
            <a:r>
              <a:rPr lang="de-AT" sz="2400" b="1" dirty="0" smtClean="0">
                <a:solidFill>
                  <a:srgbClr val="01446F"/>
                </a:solidFill>
              </a:rPr>
              <a:t>Dunkle Energie</a:t>
            </a:r>
            <a:r>
              <a:rPr lang="de-AT" sz="2400" dirty="0" smtClean="0">
                <a:solidFill>
                  <a:srgbClr val="01446F"/>
                </a:solidFill>
              </a:rPr>
              <a:t>? </a:t>
            </a:r>
          </a:p>
          <a:p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179512" y="1268760"/>
            <a:ext cx="338437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Neugier</a:t>
            </a:r>
            <a:r>
              <a:rPr lang="en-US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!</a:t>
            </a:r>
            <a:endParaRPr lang="en-US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35896" y="1484784"/>
            <a:ext cx="5256583" cy="2009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50"/>
              </a:spcBef>
              <a:buSzPct val="75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dirty="0" smtClean="0">
                <a:solidFill>
                  <a:srgbClr val="01446F"/>
                </a:solidFill>
              </a:rPr>
              <a:t>Grundlegende Frage der Teilchenphysik:</a:t>
            </a:r>
          </a:p>
          <a:p>
            <a:pPr marL="282575" indent="-282575">
              <a:spcBef>
                <a:spcPts val="550"/>
              </a:spcBef>
              <a:buSzPct val="75000"/>
              <a:buFont typeface="Wingdings" charset="2"/>
              <a:buChar char="§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dirty="0" smtClean="0">
                <a:solidFill>
                  <a:srgbClr val="01446F"/>
                </a:solidFill>
              </a:rPr>
              <a:t>Was sind die </a:t>
            </a:r>
            <a:r>
              <a:rPr lang="de-AT" sz="2400" b="1" dirty="0" smtClean="0">
                <a:solidFill>
                  <a:srgbClr val="01446F"/>
                </a:solidFill>
              </a:rPr>
              <a:t>Bausteine</a:t>
            </a:r>
            <a:r>
              <a:rPr lang="de-AT" sz="2400" dirty="0" smtClean="0">
                <a:solidFill>
                  <a:srgbClr val="01446F"/>
                </a:solidFill>
              </a:rPr>
              <a:t> unseres Universums und welche </a:t>
            </a:r>
            <a:r>
              <a:rPr lang="de-AT" sz="2400" b="1" dirty="0" smtClean="0">
                <a:solidFill>
                  <a:srgbClr val="01446F"/>
                </a:solidFill>
              </a:rPr>
              <a:t>Eigenschaften</a:t>
            </a:r>
            <a:r>
              <a:rPr lang="de-AT" sz="2400" dirty="0" smtClean="0">
                <a:solidFill>
                  <a:srgbClr val="01446F"/>
                </a:solidFill>
              </a:rPr>
              <a:t> haben sie?</a:t>
            </a:r>
            <a:endParaRPr lang="en-US" sz="24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3B4AB-8635-4F4A-9161-B54194930F15}" type="slidenum">
              <a:rPr lang="de-AT" smtClean="0"/>
              <a:pPr/>
              <a:t>6</a:t>
            </a:fld>
            <a:endParaRPr lang="de-AT"/>
          </a:p>
        </p:txBody>
      </p:sp>
      <p:grpSp>
        <p:nvGrpSpPr>
          <p:cNvPr id="3" name="Group 2"/>
          <p:cNvGrpSpPr/>
          <p:nvPr/>
        </p:nvGrpSpPr>
        <p:grpSpPr>
          <a:xfrm>
            <a:off x="323528" y="2276872"/>
            <a:ext cx="3168352" cy="4248472"/>
            <a:chOff x="323528" y="2276872"/>
            <a:chExt cx="3168352" cy="4248472"/>
          </a:xfrm>
        </p:grpSpPr>
        <p:pic>
          <p:nvPicPr>
            <p:cNvPr id="2" name="Picture 1" descr="IMG_2013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2276872"/>
              <a:ext cx="3165747" cy="4238439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323528" y="5877272"/>
              <a:ext cx="3168352" cy="648072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 Die </a:t>
              </a:r>
              <a:r>
                <a:rPr lang="en-US" sz="1400" dirty="0" err="1" smtClean="0"/>
                <a:t>Neugier</a:t>
              </a:r>
              <a:r>
                <a:rPr lang="en-US" sz="1400" dirty="0" smtClean="0"/>
                <a:t> </a:t>
              </a:r>
              <a:r>
                <a:rPr lang="en-US" sz="1400" dirty="0" err="1" smtClean="0"/>
                <a:t>treibt</a:t>
              </a:r>
              <a:r>
                <a:rPr lang="en-US" sz="1400" dirty="0" smtClean="0"/>
                <a:t> </a:t>
              </a:r>
              <a:r>
                <a:rPr lang="en-US" sz="1400" dirty="0" err="1" smtClean="0"/>
                <a:t>auch</a:t>
              </a:r>
              <a:r>
                <a:rPr lang="en-US" sz="1400" dirty="0" smtClean="0"/>
                <a:t> </a:t>
              </a:r>
              <a:r>
                <a:rPr lang="en-US" sz="1400" dirty="0" err="1" smtClean="0"/>
                <a:t>Hellmut</a:t>
              </a:r>
              <a:r>
                <a:rPr lang="en-US" sz="1400" dirty="0" smtClean="0"/>
                <a:t> </a:t>
              </a:r>
            </a:p>
            <a:p>
              <a:pPr algn="ctr"/>
              <a:r>
                <a:rPr lang="en-US" sz="1400" dirty="0" smtClean="0"/>
                <a:t>(</a:t>
              </a:r>
              <a:r>
                <a:rPr lang="en-US" sz="1400" dirty="0" err="1" smtClean="0"/>
                <a:t>damals</a:t>
              </a:r>
              <a:r>
                <a:rPr lang="en-US" sz="1400" dirty="0" smtClean="0"/>
                <a:t> 8 </a:t>
              </a:r>
              <a:r>
                <a:rPr lang="en-US" sz="1400" dirty="0" err="1" smtClean="0"/>
                <a:t>Jahre</a:t>
              </a:r>
              <a:r>
                <a:rPr lang="en-US" sz="1400" dirty="0" smtClean="0"/>
                <a:t>) an.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715931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Teilchenphysik</a:t>
            </a:r>
            <a:r>
              <a:rPr lang="en-US" dirty="0"/>
              <a:t>: </a:t>
            </a:r>
            <a:r>
              <a:rPr lang="en-US" dirty="0" err="1"/>
              <a:t>Warum</a:t>
            </a:r>
            <a:r>
              <a:rPr lang="en-US" dirty="0"/>
              <a:t>?</a:t>
            </a:r>
          </a:p>
        </p:txBody>
      </p:sp>
      <p:sp>
        <p:nvSpPr>
          <p:cNvPr id="7" name="Rectangle 6"/>
          <p:cNvSpPr/>
          <p:nvPr/>
        </p:nvSpPr>
        <p:spPr>
          <a:xfrm>
            <a:off x="179512" y="1268760"/>
            <a:ext cx="338437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Lernen</a:t>
            </a:r>
            <a:r>
              <a:rPr lang="en-US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!</a:t>
            </a:r>
            <a:endParaRPr lang="en-US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5896" y="1412776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550"/>
              </a:spcBef>
              <a:buSzPct val="75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dirty="0" smtClean="0">
                <a:solidFill>
                  <a:srgbClr val="01446F"/>
                </a:solidFill>
              </a:rPr>
              <a:t>Zwei Beispiele: </a:t>
            </a:r>
            <a:r>
              <a:rPr lang="de-AT" sz="2400" b="1" dirty="0" smtClean="0">
                <a:solidFill>
                  <a:srgbClr val="01446F"/>
                </a:solidFill>
              </a:rPr>
              <a:t>Elektromagnetismus und Relativitätstheorie</a:t>
            </a:r>
            <a:endParaRPr lang="en-US" sz="2400" b="1" dirty="0"/>
          </a:p>
        </p:txBody>
      </p:sp>
      <p:grpSp>
        <p:nvGrpSpPr>
          <p:cNvPr id="24" name="Group 23"/>
          <p:cNvGrpSpPr/>
          <p:nvPr/>
        </p:nvGrpSpPr>
        <p:grpSpPr>
          <a:xfrm>
            <a:off x="3707904" y="2348880"/>
            <a:ext cx="1728192" cy="2163840"/>
            <a:chOff x="3707904" y="2348880"/>
            <a:chExt cx="1728192" cy="216384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07904" y="2348880"/>
              <a:ext cx="1728192" cy="2163840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3707904" y="3861048"/>
              <a:ext cx="1728192" cy="648072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James C. Maxwell</a:t>
              </a:r>
            </a:p>
            <a:p>
              <a:pPr algn="ctr"/>
              <a:r>
                <a:rPr lang="en-US" sz="1400" dirty="0" smtClean="0"/>
                <a:t>1831 - 1879</a:t>
              </a:r>
              <a:endParaRPr lang="en-US" sz="1400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508104" y="2564904"/>
            <a:ext cx="3384375" cy="1640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dirty="0" smtClean="0">
                <a:solidFill>
                  <a:srgbClr val="01446F"/>
                </a:solidFill>
              </a:rPr>
              <a:t>Formuliert 1864 die Grundlagen des Elektromagnetismus</a:t>
            </a: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3707904" y="4725144"/>
            <a:ext cx="33843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dirty="0" smtClean="0">
                <a:solidFill>
                  <a:srgbClr val="01446F"/>
                </a:solidFill>
              </a:rPr>
              <a:t>Formulierte die spezielle (1905) und </a:t>
            </a:r>
            <a:r>
              <a:rPr lang="de-AT" sz="2400" dirty="0">
                <a:solidFill>
                  <a:srgbClr val="01446F"/>
                </a:solidFill>
              </a:rPr>
              <a:t>allgemeine (1915) </a:t>
            </a:r>
            <a:r>
              <a:rPr lang="de-AT" sz="2400" dirty="0" smtClean="0">
                <a:solidFill>
                  <a:srgbClr val="01446F"/>
                </a:solidFill>
              </a:rPr>
              <a:t>Relativitätstheorie</a:t>
            </a:r>
            <a:endParaRPr lang="en-US" sz="2400" dirty="0"/>
          </a:p>
        </p:txBody>
      </p:sp>
      <p:grpSp>
        <p:nvGrpSpPr>
          <p:cNvPr id="25" name="Group 24"/>
          <p:cNvGrpSpPr/>
          <p:nvPr/>
        </p:nvGrpSpPr>
        <p:grpSpPr>
          <a:xfrm>
            <a:off x="7164288" y="4005064"/>
            <a:ext cx="1872208" cy="2448272"/>
            <a:chOff x="7164288" y="4005064"/>
            <a:chExt cx="1872208" cy="2448272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3"/>
            <a:srcRect r="38944"/>
            <a:stretch/>
          </p:blipFill>
          <p:spPr>
            <a:xfrm>
              <a:off x="7164288" y="4005064"/>
              <a:ext cx="1868531" cy="2448272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7164288" y="5805264"/>
              <a:ext cx="1872208" cy="648072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Albert Einstein</a:t>
              </a:r>
            </a:p>
            <a:p>
              <a:pPr algn="ctr"/>
              <a:r>
                <a:rPr lang="en-US" sz="1400" dirty="0"/>
                <a:t>1879</a:t>
              </a:r>
              <a:r>
                <a:rPr lang="en-US" sz="1400" dirty="0" smtClean="0"/>
                <a:t>- 1955</a:t>
              </a:r>
              <a:endParaRPr lang="en-US" sz="1400" dirty="0"/>
            </a:p>
          </p:txBody>
        </p:sp>
      </p:grpSp>
      <p:sp>
        <p:nvSpPr>
          <p:cNvPr id="26" name="Title 1"/>
          <p:cNvSpPr txBox="1">
            <a:spLocks/>
          </p:cNvSpPr>
          <p:nvPr/>
        </p:nvSpPr>
        <p:spPr bwMode="auto">
          <a:xfrm>
            <a:off x="446856" y="836712"/>
            <a:ext cx="8229600" cy="57626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 err="1" smtClean="0"/>
              <a:t>Wissenschaft</a:t>
            </a:r>
            <a:r>
              <a:rPr lang="en-US" dirty="0" smtClean="0"/>
              <a:t>: </a:t>
            </a:r>
            <a:r>
              <a:rPr lang="en-US" dirty="0" err="1" smtClean="0"/>
              <a:t>Warum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3B4AB-8635-4F4A-9161-B54194930F15}" type="slidenum">
              <a:rPr lang="de-AT" smtClean="0"/>
              <a:pPr/>
              <a:t>7</a:t>
            </a:fld>
            <a:endParaRPr lang="de-AT"/>
          </a:p>
        </p:txBody>
      </p:sp>
      <p:grpSp>
        <p:nvGrpSpPr>
          <p:cNvPr id="4" name="Group 3"/>
          <p:cNvGrpSpPr/>
          <p:nvPr/>
        </p:nvGrpSpPr>
        <p:grpSpPr>
          <a:xfrm>
            <a:off x="323528" y="2252474"/>
            <a:ext cx="3168352" cy="4272870"/>
            <a:chOff x="323528" y="2252474"/>
            <a:chExt cx="3168352" cy="4272870"/>
          </a:xfrm>
        </p:grpSpPr>
        <p:pic>
          <p:nvPicPr>
            <p:cNvPr id="3" name="Picture 2" descr="IMG_2014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203" y="2252474"/>
              <a:ext cx="3153677" cy="4222278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323528" y="5877272"/>
              <a:ext cx="3168352" cy="648072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 </a:t>
              </a:r>
              <a:r>
                <a:rPr lang="en-US" sz="1400" dirty="0" err="1" smtClean="0"/>
                <a:t>Hellmut</a:t>
              </a:r>
              <a:r>
                <a:rPr lang="en-US" sz="1400" dirty="0" smtClean="0"/>
                <a:t> hat </a:t>
              </a:r>
              <a:r>
                <a:rPr lang="en-US" sz="1400" dirty="0" err="1" smtClean="0"/>
                <a:t>wieder</a:t>
              </a:r>
              <a:r>
                <a:rPr lang="en-US" sz="1400" dirty="0" smtClean="0"/>
                <a:t> </a:t>
              </a:r>
              <a:r>
                <a:rPr lang="en-US" sz="1400" dirty="0" err="1" smtClean="0"/>
                <a:t>etwas</a:t>
              </a:r>
              <a:endParaRPr lang="en-US" sz="1400" dirty="0" smtClean="0"/>
            </a:p>
            <a:p>
              <a:pPr algn="ctr"/>
              <a:r>
                <a:rPr lang="en-US" sz="1400" dirty="0" smtClean="0"/>
                <a:t> </a:t>
              </a:r>
              <a:r>
                <a:rPr lang="en-US" sz="1400" dirty="0" err="1" smtClean="0"/>
                <a:t>dazu</a:t>
              </a:r>
              <a:r>
                <a:rPr lang="en-US" sz="1400" dirty="0" smtClean="0"/>
                <a:t> </a:t>
              </a:r>
              <a:r>
                <a:rPr lang="en-US" sz="1400" dirty="0" err="1" smtClean="0"/>
                <a:t>gelernt</a:t>
              </a:r>
              <a:r>
                <a:rPr lang="en-US" sz="1400" dirty="0" smtClean="0"/>
                <a:t>.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98529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  <p:bldP spid="16" grpId="0"/>
      <p:bldP spid="21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84" y="1484784"/>
            <a:ext cx="1901237" cy="2448272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Wissenschaft</a:t>
            </a:r>
            <a:r>
              <a:rPr lang="en-US" dirty="0" smtClean="0"/>
              <a:t>: </a:t>
            </a:r>
            <a:r>
              <a:rPr lang="en-US" dirty="0" err="1"/>
              <a:t>Warum</a:t>
            </a:r>
            <a:r>
              <a:rPr lang="en-US" dirty="0"/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95736" y="1628800"/>
            <a:ext cx="4824536" cy="1781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50"/>
              </a:spcBef>
              <a:buSzPct val="75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b="1" dirty="0" smtClean="0">
                <a:solidFill>
                  <a:srgbClr val="01446F"/>
                </a:solidFill>
              </a:rPr>
              <a:t>Elektromagnetismus damals:</a:t>
            </a: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b="1" dirty="0" smtClean="0">
                <a:solidFill>
                  <a:srgbClr val="01446F"/>
                </a:solidFill>
              </a:rPr>
              <a:t>Wissenschaft</a:t>
            </a: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b="1" dirty="0" smtClean="0">
                <a:solidFill>
                  <a:srgbClr val="01446F"/>
                </a:solidFill>
              </a:rPr>
              <a:t>Ohne Nutzen</a:t>
            </a: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b="1" dirty="0" smtClean="0">
                <a:solidFill>
                  <a:srgbClr val="01446F"/>
                </a:solidFill>
              </a:rPr>
              <a:t>Zur Belustigung</a:t>
            </a:r>
            <a:endParaRPr lang="en-US" sz="24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2470" y="1412776"/>
            <a:ext cx="1702018" cy="244828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12597"/>
          <a:stretch/>
        </p:blipFill>
        <p:spPr>
          <a:xfrm>
            <a:off x="7020272" y="1412776"/>
            <a:ext cx="1930085" cy="165618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195736" y="1628800"/>
            <a:ext cx="4824536" cy="1341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50"/>
              </a:spcBef>
              <a:buSzPct val="75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b="1" dirty="0" smtClean="0">
                <a:solidFill>
                  <a:srgbClr val="01446F"/>
                </a:solidFill>
              </a:rPr>
              <a:t>Elektromagnetismus heute:</a:t>
            </a: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b="1" dirty="0" smtClean="0">
                <a:solidFill>
                  <a:srgbClr val="01446F"/>
                </a:solidFill>
              </a:rPr>
              <a:t>Basis der modernen Technik</a:t>
            </a: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b="1" dirty="0" smtClean="0">
                <a:solidFill>
                  <a:srgbClr val="01446F"/>
                </a:solidFill>
              </a:rPr>
              <a:t>Wirtschaftsmotor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1988840"/>
            <a:ext cx="1777380" cy="158779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504" y="2852936"/>
            <a:ext cx="2199768" cy="11521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5616" y="1340768"/>
            <a:ext cx="1080120" cy="171739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04248" y="2564904"/>
            <a:ext cx="1728192" cy="129614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267744" y="4149080"/>
            <a:ext cx="4824536" cy="1781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50"/>
              </a:spcBef>
              <a:buSzPct val="75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b="1" dirty="0" err="1" smtClean="0">
                <a:solidFill>
                  <a:srgbClr val="01446F"/>
                </a:solidFill>
              </a:rPr>
              <a:t>Relativtätstheorie</a:t>
            </a:r>
            <a:r>
              <a:rPr lang="de-AT" sz="2400" b="1" dirty="0" smtClean="0">
                <a:solidFill>
                  <a:srgbClr val="01446F"/>
                </a:solidFill>
              </a:rPr>
              <a:t> damals:</a:t>
            </a: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b="1" dirty="0" smtClean="0">
                <a:solidFill>
                  <a:srgbClr val="01446F"/>
                </a:solidFill>
              </a:rPr>
              <a:t>Wissenschaft</a:t>
            </a: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b="1" dirty="0" smtClean="0">
                <a:solidFill>
                  <a:srgbClr val="01446F"/>
                </a:solidFill>
              </a:rPr>
              <a:t>Umstritten</a:t>
            </a: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b="1" dirty="0" smtClean="0">
                <a:solidFill>
                  <a:srgbClr val="01446F"/>
                </a:solidFill>
              </a:rPr>
              <a:t>Unbeweisbar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48" y="4077072"/>
            <a:ext cx="2239287" cy="244828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20272" y="4005064"/>
            <a:ext cx="1852640" cy="244626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267744" y="4149080"/>
            <a:ext cx="4824536" cy="1781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50"/>
              </a:spcBef>
              <a:buSzPct val="75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b="1" dirty="0" err="1" smtClean="0">
                <a:solidFill>
                  <a:srgbClr val="01446F"/>
                </a:solidFill>
              </a:rPr>
              <a:t>Relativtätstheorie</a:t>
            </a:r>
            <a:r>
              <a:rPr lang="de-AT" sz="2400" b="1" dirty="0" smtClean="0">
                <a:solidFill>
                  <a:srgbClr val="01446F"/>
                </a:solidFill>
              </a:rPr>
              <a:t> heute:</a:t>
            </a: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b="1" dirty="0" smtClean="0">
                <a:solidFill>
                  <a:srgbClr val="01446F"/>
                </a:solidFill>
              </a:rPr>
              <a:t>Bestandteil von GPS</a:t>
            </a: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b="1" dirty="0" smtClean="0">
                <a:solidFill>
                  <a:srgbClr val="01446F"/>
                </a:solidFill>
              </a:rPr>
              <a:t>Unbestritten</a:t>
            </a:r>
          </a:p>
          <a:p>
            <a:pPr marL="342900" indent="-342900">
              <a:spcBef>
                <a:spcPts val="550"/>
              </a:spcBef>
              <a:buSzPct val="75000"/>
              <a:buFont typeface="Arial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de-AT" sz="2400" b="1" dirty="0" smtClean="0">
                <a:solidFill>
                  <a:srgbClr val="01446F"/>
                </a:solidFill>
              </a:rPr>
              <a:t>Oftmals bewiesen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1"/>
          <a:srcRect b="9005"/>
          <a:stretch/>
        </p:blipFill>
        <p:spPr>
          <a:xfrm>
            <a:off x="6372200" y="4581128"/>
            <a:ext cx="2607676" cy="190018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7504" y="4293096"/>
            <a:ext cx="2016224" cy="1895595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2267744" y="2564904"/>
            <a:ext cx="4608512" cy="158417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Farady</a:t>
            </a:r>
            <a:r>
              <a:rPr lang="de-DE" dirty="0" smtClean="0"/>
              <a:t> auf die Frage des britischen Finanzminister (1850) welchen praktischen Wert Elektrizität hat:</a:t>
            </a:r>
          </a:p>
          <a:p>
            <a:pPr algn="ctr"/>
            <a:r>
              <a:rPr lang="de-DE" dirty="0" smtClean="0"/>
              <a:t>„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/>
              <a:t>day</a:t>
            </a:r>
            <a:r>
              <a:rPr lang="de-DE" dirty="0"/>
              <a:t> </a:t>
            </a:r>
            <a:r>
              <a:rPr lang="de-DE" dirty="0" err="1"/>
              <a:t>sir</a:t>
            </a:r>
            <a:r>
              <a:rPr lang="de-DE" dirty="0"/>
              <a:t>,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may</a:t>
            </a:r>
            <a:r>
              <a:rPr lang="de-DE" dirty="0"/>
              <a:t> </a:t>
            </a:r>
            <a:r>
              <a:rPr lang="de-DE" dirty="0" err="1"/>
              <a:t>tax</a:t>
            </a:r>
            <a:r>
              <a:rPr lang="de-DE" dirty="0"/>
              <a:t> it</a:t>
            </a:r>
            <a:r>
              <a:rPr lang="de-DE" dirty="0" smtClean="0"/>
              <a:t>.“</a:t>
            </a: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Helmut Eberl (HEPHY)</a:t>
            </a:r>
            <a:endParaRPr lang="de-AT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3B4AB-8635-4F4A-9161-B54194930F15}" type="slidenum">
              <a:rPr lang="de-AT" smtClean="0"/>
              <a:pPr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0190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  <p:bldP spid="17" grpId="0"/>
      <p:bldP spid="21" grpId="0"/>
      <p:bldP spid="2" grpId="0" animBg="1"/>
    </p:bldLst>
  </p:timing>
</p:sld>
</file>

<file path=ppt/theme/theme1.xml><?xml version="1.0" encoding="utf-8"?>
<a:theme xmlns:a="http://schemas.openxmlformats.org/drawingml/2006/main" name="LOGO_hephy_Template_deutsc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rgbClr val="0061A0"/>
            </a:solidFill>
          </a:defRPr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LOGO_hephy_Template_deutsch.potx</Template>
  <TotalTime>541</TotalTime>
  <Words>1642</Words>
  <Application>Microsoft Macintosh PowerPoint</Application>
  <PresentationFormat>On-screen Show (4:3)</PresentationFormat>
  <Paragraphs>378</Paragraphs>
  <Slides>46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7" baseType="lpstr">
      <vt:lpstr>Century Gothic</vt:lpstr>
      <vt:lpstr>Comic Sans MS</vt:lpstr>
      <vt:lpstr>Courier</vt:lpstr>
      <vt:lpstr>Courier New</vt:lpstr>
      <vt:lpstr>Helvetica</vt:lpstr>
      <vt:lpstr>ＭＳ Ｐゴシック</vt:lpstr>
      <vt:lpstr>Tahoma</vt:lpstr>
      <vt:lpstr>Wingdings</vt:lpstr>
      <vt:lpstr>Arial</vt:lpstr>
      <vt:lpstr>LOGO_hephy_Template_deutsch</vt:lpstr>
      <vt:lpstr>Equation</vt:lpstr>
      <vt:lpstr>PowerPoint Presentation</vt:lpstr>
      <vt:lpstr>PowerPoint Presentation</vt:lpstr>
      <vt:lpstr>Inhalt</vt:lpstr>
      <vt:lpstr>Institut für Hochenergiephysik (HEPHY)</vt:lpstr>
      <vt:lpstr>PowerPoint Presentation</vt:lpstr>
      <vt:lpstr>Was ist Teilchenphysik?</vt:lpstr>
      <vt:lpstr>Teilchenphysik: Warum?</vt:lpstr>
      <vt:lpstr>Teilchenphysik: Warum?</vt:lpstr>
      <vt:lpstr>Wissenschaft: Warum?</vt:lpstr>
      <vt:lpstr>PowerPoint Presentation</vt:lpstr>
      <vt:lpstr>Die Materieteilchen:   Quarks und Leptonen</vt:lpstr>
      <vt:lpstr>Kräfte - Wechselwirkungen</vt:lpstr>
      <vt:lpstr>PowerPoint Presentation</vt:lpstr>
      <vt:lpstr>Was ist eigentlich das CERN ?</vt:lpstr>
      <vt:lpstr>Nationalitäten der Wissenschaftler am CERN</vt:lpstr>
      <vt:lpstr>Was es kostet – und wer zahlt</vt:lpstr>
      <vt:lpstr> </vt:lpstr>
      <vt:lpstr>PowerPoint Presentation</vt:lpstr>
      <vt:lpstr>PowerPoint Presentation</vt:lpstr>
      <vt:lpstr>Teilchenbeschleuniger</vt:lpstr>
      <vt:lpstr>Linearbeschleuniger</vt:lpstr>
      <vt:lpstr>Linearbeschleuniger für Zuhause</vt:lpstr>
      <vt:lpstr>Kreisbeschleuniger (Synchrotron)</vt:lpstr>
      <vt:lpstr>Komponenten eines Kreisbeschleuniger</vt:lpstr>
      <vt:lpstr>PowerPoint Presentation</vt:lpstr>
      <vt:lpstr>Large Hadron Collider: LHC</vt:lpstr>
      <vt:lpstr>LHC (CERN) von oben</vt:lpstr>
      <vt:lpstr>CERN und LHC</vt:lpstr>
      <vt:lpstr>PowerPoint Presentation</vt:lpstr>
      <vt:lpstr>PowerPoint Presentation</vt:lpstr>
      <vt:lpstr>Was passiert bei einer Teilchenkollision?</vt:lpstr>
      <vt:lpstr>Was passiert bei einer Teilchenkollision?</vt:lpstr>
      <vt:lpstr>Was passiert bei einer Teilchenkollision?</vt:lpstr>
      <vt:lpstr>Gab es schwere Teilchen auch schon früher?</vt:lpstr>
      <vt:lpstr>PowerPoint Presentation</vt:lpstr>
      <vt:lpstr>PowerPoint Presentation</vt:lpstr>
      <vt:lpstr>PowerPoint Presentation</vt:lpstr>
      <vt:lpstr>PowerPoint Presentation</vt:lpstr>
      <vt:lpstr>Was passiert wenn Teilchen kollidieren?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Dunkle Materie</vt:lpstr>
      <vt:lpstr>Dunkle Materie und Dunkle Energie</vt:lpstr>
    </vt:vector>
  </TitlesOfParts>
  <Company>HEPHY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Thomas Bergauer</dc:creator>
  <cp:lastModifiedBy>Microsoft Office User</cp:lastModifiedBy>
  <cp:revision>398</cp:revision>
  <dcterms:created xsi:type="dcterms:W3CDTF">2008-09-01T14:36:39Z</dcterms:created>
  <dcterms:modified xsi:type="dcterms:W3CDTF">2020-10-16T16:36:18Z</dcterms:modified>
</cp:coreProperties>
</file>