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sldIdLst>
    <p:sldId id="256" r:id="rId2"/>
    <p:sldId id="259" r:id="rId3"/>
    <p:sldId id="298" r:id="rId4"/>
    <p:sldId id="296" r:id="rId5"/>
    <p:sldId id="304" r:id="rId6"/>
    <p:sldId id="301" r:id="rId7"/>
    <p:sldId id="280" r:id="rId8"/>
    <p:sldId id="302" r:id="rId9"/>
    <p:sldId id="293" r:id="rId10"/>
    <p:sldId id="294" r:id="rId11"/>
    <p:sldId id="303" r:id="rId12"/>
    <p:sldId id="279" r:id="rId13"/>
    <p:sldId id="282" r:id="rId14"/>
    <p:sldId id="283" r:id="rId15"/>
    <p:sldId id="284" r:id="rId16"/>
    <p:sldId id="288" r:id="rId17"/>
    <p:sldId id="289" r:id="rId18"/>
    <p:sldId id="290" r:id="rId19"/>
    <p:sldId id="287" r:id="rId20"/>
    <p:sldId id="292" r:id="rId21"/>
    <p:sldId id="263" r:id="rId22"/>
    <p:sldId id="258"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A0"/>
    <a:srgbClr val="104282"/>
    <a:srgbClr val="0B387C"/>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8" autoAdjust="0"/>
    <p:restoredTop sz="94660"/>
  </p:normalViewPr>
  <p:slideViewPr>
    <p:cSldViewPr snapToGrid="0" snapToObjects="1">
      <p:cViewPr varScale="1">
        <p:scale>
          <a:sx n="128" d="100"/>
          <a:sy n="128" d="100"/>
        </p:scale>
        <p:origin x="1002"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4/16/2024</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4/16/2024</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4/16/2024</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4/16/2024</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4/16/2024</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4/16/2024</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4/16/2024</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4/16/2024</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0" name="Image 9" descr="bande-02.eps"/>
          <p:cNvPicPr>
            <a:picLocks noChangeAspect="1"/>
          </p:cNvPicPr>
          <p:nvPr userDrawn="1"/>
        </p:nvPicPr>
        <p:blipFill>
          <a:blip r:embed="rId15" cstate="email">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7.xml"/><Relationship Id="rId4" Type="http://schemas.openxmlformats.org/officeDocument/2006/relationships/image" Target="../media/image23.jpg"/></Relationships>
</file>

<file path=ppt/slides/_rels/slide18.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44875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CEDD628-7856-4627-06B7-357DB522797C}"/>
              </a:ext>
            </a:extLst>
          </p:cNvPr>
          <p:cNvSpPr txBox="1"/>
          <p:nvPr/>
        </p:nvSpPr>
        <p:spPr>
          <a:xfrm>
            <a:off x="457198" y="31459"/>
            <a:ext cx="8226854" cy="560032"/>
          </a:xfrm>
          <a:prstGeom prst="rect">
            <a:avLst/>
          </a:prstGeom>
        </p:spPr>
        <p:txBody>
          <a:bodyPr vert="horz" lIns="45720" rIns="45720" rtlCol="0" anchor="ctr">
            <a:normAutofit/>
          </a:bodyPr>
          <a:lstStyle/>
          <a:p>
            <a:pPr algn="ctr">
              <a:lnSpc>
                <a:spcPct val="90000"/>
              </a:lnSpc>
              <a:spcBef>
                <a:spcPct val="0"/>
              </a:spcBef>
              <a:spcAft>
                <a:spcPts val="600"/>
              </a:spcAft>
            </a:pPr>
            <a:r>
              <a:rPr lang="en-US" sz="2800" b="1" dirty="0">
                <a:latin typeface="+mj-lt"/>
                <a:ea typeface="+mj-ea"/>
                <a:cs typeface="+mj-cs"/>
              </a:rPr>
              <a:t>Expected dose in point 7 (from 2018 study)</a:t>
            </a:r>
            <a:endParaRPr kumimoji="0" lang="en-US" sz="2800" b="1" kern="1200" dirty="0">
              <a:latin typeface="+mj-lt"/>
              <a:ea typeface="+mj-ea"/>
              <a:cs typeface="+mj-cs"/>
            </a:endParaRPr>
          </a:p>
        </p:txBody>
      </p:sp>
      <p:sp>
        <p:nvSpPr>
          <p:cNvPr id="4" name="Slide Number Placeholder 3">
            <a:extLst>
              <a:ext uri="{FF2B5EF4-FFF2-40B4-BE49-F238E27FC236}">
                <a16:creationId xmlns:a16="http://schemas.microsoft.com/office/drawing/2014/main" id="{65D8CCF9-5DDA-940F-FA51-31C4F1888410}"/>
              </a:ext>
            </a:extLst>
          </p:cNvPr>
          <p:cNvSpPr>
            <a:spLocks noGrp="1"/>
          </p:cNvSpPr>
          <p:nvPr>
            <p:ph type="sldNum" sz="quarter" idx="4"/>
          </p:nvPr>
        </p:nvSpPr>
        <p:spPr>
          <a:xfrm>
            <a:off x="8185376" y="6356350"/>
            <a:ext cx="501424" cy="365125"/>
          </a:xfrm>
        </p:spPr>
        <p:txBody>
          <a:bodyPr vert="horz" lIns="91440" tIns="45720" rIns="91440" bIns="45720" rtlCol="0" anchor="ctr">
            <a:normAutofit/>
          </a:bodyPr>
          <a:lstStyle/>
          <a:p>
            <a:pPr>
              <a:spcAft>
                <a:spcPts val="600"/>
              </a:spcAft>
            </a:pPr>
            <a:fld id="{17918391-D411-FE40-AAD7-861AE5233E0E}" type="slidenum">
              <a:rPr lang="en-US" smtClean="0"/>
              <a:pPr>
                <a:spcAft>
                  <a:spcPts val="600"/>
                </a:spcAft>
              </a:pPr>
              <a:t>10</a:t>
            </a:fld>
            <a:endParaRPr lang="en-US"/>
          </a:p>
        </p:txBody>
      </p:sp>
      <p:sp>
        <p:nvSpPr>
          <p:cNvPr id="10" name="TextBox 9">
            <a:extLst>
              <a:ext uri="{FF2B5EF4-FFF2-40B4-BE49-F238E27FC236}">
                <a16:creationId xmlns:a16="http://schemas.microsoft.com/office/drawing/2014/main" id="{D1BD20A7-CB01-1257-08EB-54751B708C69}"/>
              </a:ext>
            </a:extLst>
          </p:cNvPr>
          <p:cNvSpPr txBox="1"/>
          <p:nvPr/>
        </p:nvSpPr>
        <p:spPr>
          <a:xfrm>
            <a:off x="4799406" y="1042468"/>
            <a:ext cx="4344594" cy="4801314"/>
          </a:xfrm>
          <a:prstGeom prst="rect">
            <a:avLst/>
          </a:prstGeom>
          <a:noFill/>
        </p:spPr>
        <p:txBody>
          <a:bodyPr wrap="square" rtlCol="0">
            <a:spAutoFit/>
          </a:bodyPr>
          <a:lstStyle/>
          <a:p>
            <a:pPr marL="285750" indent="-285750">
              <a:buClr>
                <a:srgbClr val="FFC000"/>
              </a:buClr>
              <a:buFont typeface="Wingdings" panose="05000000000000000000" pitchFamily="2" charset="2"/>
              <a:buChar char="q"/>
            </a:pPr>
            <a:endParaRPr lang="en-US" dirty="0">
              <a:solidFill>
                <a:schemeClr val="accent6">
                  <a:lumMod val="75000"/>
                </a:schemeClr>
              </a:solidFill>
            </a:endParaRPr>
          </a:p>
          <a:p>
            <a:pPr marL="285750" indent="-285750">
              <a:buClr>
                <a:srgbClr val="FFC000"/>
              </a:buClr>
              <a:buFont typeface="Wingdings" panose="05000000000000000000" pitchFamily="2" charset="2"/>
              <a:buChar char="q"/>
            </a:pPr>
            <a:r>
              <a:rPr lang="en-US" dirty="0">
                <a:solidFill>
                  <a:schemeClr val="accent6">
                    <a:lumMod val="75000"/>
                  </a:schemeClr>
                </a:solidFill>
              </a:rPr>
              <a:t>All work listed in ECR 1321044 and 1321045 was completed during LS2</a:t>
            </a:r>
          </a:p>
          <a:p>
            <a:pPr marL="285750" indent="-285750">
              <a:buClr>
                <a:srgbClr val="FFC000"/>
              </a:buClr>
              <a:buFont typeface="Wingdings" panose="05000000000000000000" pitchFamily="2" charset="2"/>
              <a:buChar char="q"/>
            </a:pPr>
            <a:endParaRPr lang="en-US" dirty="0">
              <a:solidFill>
                <a:schemeClr val="accent6">
                  <a:lumMod val="75000"/>
                </a:schemeClr>
              </a:solidFill>
            </a:endParaRPr>
          </a:p>
          <a:p>
            <a:pPr marL="285750" indent="-285750">
              <a:buClr>
                <a:srgbClr val="FFC000"/>
              </a:buClr>
              <a:buFont typeface="Wingdings" panose="05000000000000000000" pitchFamily="2" charset="2"/>
              <a:buChar char="q"/>
            </a:pPr>
            <a:r>
              <a:rPr lang="en-US" dirty="0">
                <a:solidFill>
                  <a:schemeClr val="accent6">
                    <a:lumMod val="75000"/>
                  </a:schemeClr>
                </a:solidFill>
              </a:rPr>
              <a:t>It includes the installation of shielding on MQW and MBW and removal of the 2 MQWA.E5 (reconfiguration of MQWB.5 in MQWA) and installation of an absorber</a:t>
            </a:r>
          </a:p>
          <a:p>
            <a:pPr marL="285750" indent="-285750">
              <a:buClr>
                <a:srgbClr val="FFC000"/>
              </a:buClr>
              <a:buFont typeface="Wingdings" panose="05000000000000000000" pitchFamily="2" charset="2"/>
              <a:buChar char="q"/>
            </a:pPr>
            <a:endParaRPr lang="en-US" dirty="0">
              <a:solidFill>
                <a:schemeClr val="accent6">
                  <a:lumMod val="75000"/>
                </a:schemeClr>
              </a:solidFill>
            </a:endParaRPr>
          </a:p>
          <a:p>
            <a:pPr marL="285750" indent="-285750">
              <a:buClr>
                <a:srgbClr val="FFC000"/>
              </a:buClr>
              <a:buFont typeface="Wingdings" panose="05000000000000000000" pitchFamily="2" charset="2"/>
              <a:buChar char="q"/>
            </a:pPr>
            <a:r>
              <a:rPr lang="en-US" dirty="0">
                <a:solidFill>
                  <a:schemeClr val="accent6">
                    <a:lumMod val="75000"/>
                  </a:schemeClr>
                </a:solidFill>
              </a:rPr>
              <a:t>No further work to be done</a:t>
            </a:r>
          </a:p>
          <a:p>
            <a:pPr marL="285750" indent="-285750">
              <a:buClr>
                <a:srgbClr val="FFC000"/>
              </a:buClr>
              <a:buFont typeface="Wingdings" panose="05000000000000000000" pitchFamily="2" charset="2"/>
              <a:buChar char="q"/>
            </a:pPr>
            <a:endParaRPr lang="en-US" dirty="0">
              <a:solidFill>
                <a:schemeClr val="accent6">
                  <a:lumMod val="75000"/>
                </a:schemeClr>
              </a:solidFill>
            </a:endParaRPr>
          </a:p>
          <a:p>
            <a:pPr marL="285750" indent="-285750">
              <a:buClr>
                <a:srgbClr val="FFC000"/>
              </a:buClr>
              <a:buFont typeface="Wingdings" panose="05000000000000000000" pitchFamily="2" charset="2"/>
              <a:buChar char="q"/>
            </a:pPr>
            <a:r>
              <a:rPr lang="en-GB" dirty="0">
                <a:solidFill>
                  <a:schemeClr val="accent6">
                    <a:lumMod val="75000"/>
                  </a:schemeClr>
                </a:solidFill>
              </a:rPr>
              <a:t>Expected integrated doses on magnet components below limits which start to degrade insulation and shimming materials</a:t>
            </a:r>
          </a:p>
          <a:p>
            <a:pPr marL="285750" indent="-285750">
              <a:buClr>
                <a:srgbClr val="FFC000"/>
              </a:buClr>
              <a:buFont typeface="Wingdings" panose="05000000000000000000" pitchFamily="2" charset="2"/>
              <a:buChar char="q"/>
            </a:pPr>
            <a:endParaRPr lang="en-US" dirty="0">
              <a:solidFill>
                <a:schemeClr val="accent6">
                  <a:lumMod val="75000"/>
                </a:schemeClr>
              </a:solidFill>
            </a:endParaRPr>
          </a:p>
        </p:txBody>
      </p:sp>
      <p:pic>
        <p:nvPicPr>
          <p:cNvPr id="6" name="Picture 5">
            <a:extLst>
              <a:ext uri="{FF2B5EF4-FFF2-40B4-BE49-F238E27FC236}">
                <a16:creationId xmlns:a16="http://schemas.microsoft.com/office/drawing/2014/main" id="{C54A3E8D-8865-936C-7D9C-CEA34B4F950C}"/>
              </a:ext>
            </a:extLst>
          </p:cNvPr>
          <p:cNvPicPr>
            <a:picLocks noChangeAspect="1"/>
          </p:cNvPicPr>
          <p:nvPr/>
        </p:nvPicPr>
        <p:blipFill>
          <a:blip r:embed="rId2"/>
          <a:stretch>
            <a:fillRect/>
          </a:stretch>
        </p:blipFill>
        <p:spPr>
          <a:xfrm>
            <a:off x="-1" y="598978"/>
            <a:ext cx="4799407" cy="3355518"/>
          </a:xfrm>
          <a:prstGeom prst="rect">
            <a:avLst/>
          </a:prstGeom>
        </p:spPr>
      </p:pic>
      <p:pic>
        <p:nvPicPr>
          <p:cNvPr id="11" name="Picture 10">
            <a:extLst>
              <a:ext uri="{FF2B5EF4-FFF2-40B4-BE49-F238E27FC236}">
                <a16:creationId xmlns:a16="http://schemas.microsoft.com/office/drawing/2014/main" id="{B72E9398-F479-DA5A-51E8-5DC7CE05F7B9}"/>
              </a:ext>
            </a:extLst>
          </p:cNvPr>
          <p:cNvPicPr>
            <a:picLocks noChangeAspect="1"/>
          </p:cNvPicPr>
          <p:nvPr/>
        </p:nvPicPr>
        <p:blipFill>
          <a:blip r:embed="rId3"/>
          <a:stretch>
            <a:fillRect/>
          </a:stretch>
        </p:blipFill>
        <p:spPr>
          <a:xfrm>
            <a:off x="0" y="3961983"/>
            <a:ext cx="4799406" cy="2896017"/>
          </a:xfrm>
          <a:prstGeom prst="rect">
            <a:avLst/>
          </a:prstGeom>
        </p:spPr>
      </p:pic>
    </p:spTree>
    <p:extLst>
      <p:ext uri="{BB962C8B-B14F-4D97-AF65-F5344CB8AC3E}">
        <p14:creationId xmlns:p14="http://schemas.microsoft.com/office/powerpoint/2010/main" val="2216436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B0A659-9121-C74C-7820-8BEC9EBE8A8F}"/>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8E139D94-A3AE-078C-C490-C7D274CFE813}"/>
              </a:ext>
            </a:extLst>
          </p:cNvPr>
          <p:cNvSpPr txBox="1"/>
          <p:nvPr/>
        </p:nvSpPr>
        <p:spPr>
          <a:xfrm>
            <a:off x="0" y="0"/>
            <a:ext cx="9144000" cy="591491"/>
          </a:xfrm>
          <a:prstGeom prst="rect">
            <a:avLst/>
          </a:prstGeom>
        </p:spPr>
        <p:txBody>
          <a:bodyPr vert="horz" lIns="45720" rIns="45720" rtlCol="0" anchor="ctr">
            <a:normAutofit/>
          </a:bodyPr>
          <a:lstStyle/>
          <a:p>
            <a:pPr algn="ctr">
              <a:lnSpc>
                <a:spcPct val="90000"/>
              </a:lnSpc>
              <a:spcBef>
                <a:spcPct val="0"/>
              </a:spcBef>
              <a:spcAft>
                <a:spcPts val="600"/>
              </a:spcAft>
            </a:pPr>
            <a:r>
              <a:rPr lang="en-US" sz="2800" b="1" dirty="0">
                <a:latin typeface="+mj-lt"/>
                <a:ea typeface="+mj-ea"/>
                <a:cs typeface="+mj-cs"/>
              </a:rPr>
              <a:t>Expected dose in point 7 (updated 2024)</a:t>
            </a:r>
            <a:endParaRPr kumimoji="0" lang="en-US" sz="2800" b="1" kern="1200" dirty="0">
              <a:latin typeface="+mj-lt"/>
              <a:ea typeface="+mj-ea"/>
              <a:cs typeface="+mj-cs"/>
            </a:endParaRPr>
          </a:p>
        </p:txBody>
      </p:sp>
      <p:sp>
        <p:nvSpPr>
          <p:cNvPr id="4" name="Slide Number Placeholder 3">
            <a:extLst>
              <a:ext uri="{FF2B5EF4-FFF2-40B4-BE49-F238E27FC236}">
                <a16:creationId xmlns:a16="http://schemas.microsoft.com/office/drawing/2014/main" id="{D38FEB54-94CC-BF20-D051-4851AD61635E}"/>
              </a:ext>
            </a:extLst>
          </p:cNvPr>
          <p:cNvSpPr>
            <a:spLocks noGrp="1"/>
          </p:cNvSpPr>
          <p:nvPr>
            <p:ph type="sldNum" sz="quarter" idx="4"/>
          </p:nvPr>
        </p:nvSpPr>
        <p:spPr>
          <a:xfrm>
            <a:off x="8185376" y="6356350"/>
            <a:ext cx="501424" cy="365125"/>
          </a:xfrm>
        </p:spPr>
        <p:txBody>
          <a:bodyPr vert="horz" lIns="91440" tIns="45720" rIns="91440" bIns="45720" rtlCol="0" anchor="ctr">
            <a:normAutofit/>
          </a:bodyPr>
          <a:lstStyle/>
          <a:p>
            <a:pPr>
              <a:spcAft>
                <a:spcPts val="600"/>
              </a:spcAft>
            </a:pPr>
            <a:fld id="{17918391-D411-FE40-AAD7-861AE5233E0E}" type="slidenum">
              <a:rPr lang="en-US" smtClean="0"/>
              <a:pPr>
                <a:spcAft>
                  <a:spcPts val="600"/>
                </a:spcAft>
              </a:pPr>
              <a:t>11</a:t>
            </a:fld>
            <a:endParaRPr lang="en-US"/>
          </a:p>
        </p:txBody>
      </p:sp>
      <p:sp>
        <p:nvSpPr>
          <p:cNvPr id="13" name="TextBox 12">
            <a:extLst>
              <a:ext uri="{FF2B5EF4-FFF2-40B4-BE49-F238E27FC236}">
                <a16:creationId xmlns:a16="http://schemas.microsoft.com/office/drawing/2014/main" id="{A8532FD5-A918-205B-DC6F-DAF7DFA9BBEF}"/>
              </a:ext>
            </a:extLst>
          </p:cNvPr>
          <p:cNvSpPr txBox="1"/>
          <p:nvPr/>
        </p:nvSpPr>
        <p:spPr>
          <a:xfrm>
            <a:off x="5129730" y="6352143"/>
            <a:ext cx="2433102" cy="369332"/>
          </a:xfrm>
          <a:prstGeom prst="rect">
            <a:avLst/>
          </a:prstGeom>
          <a:noFill/>
        </p:spPr>
        <p:txBody>
          <a:bodyPr wrap="none" rtlCol="0">
            <a:spAutoFit/>
          </a:bodyPr>
          <a:lstStyle/>
          <a:p>
            <a:r>
              <a:rPr lang="en-GB" b="1" dirty="0">
                <a:solidFill>
                  <a:srgbClr val="00B050"/>
                </a:solidFill>
              </a:rPr>
              <a:t>Courtesy A. Lechner</a:t>
            </a:r>
          </a:p>
        </p:txBody>
      </p:sp>
      <p:pic>
        <p:nvPicPr>
          <p:cNvPr id="3" name="Picture 2" descr="A screenshot of a computer&#10;&#10;Description automatically generated">
            <a:extLst>
              <a:ext uri="{FF2B5EF4-FFF2-40B4-BE49-F238E27FC236}">
                <a16:creationId xmlns:a16="http://schemas.microsoft.com/office/drawing/2014/main" id="{716355B0-82AF-6D43-EECF-81852B0273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5" y="924222"/>
            <a:ext cx="9144000" cy="5090984"/>
          </a:xfrm>
          <a:prstGeom prst="rect">
            <a:avLst/>
          </a:prstGeom>
        </p:spPr>
      </p:pic>
    </p:spTree>
    <p:extLst>
      <p:ext uri="{BB962C8B-B14F-4D97-AF65-F5344CB8AC3E}">
        <p14:creationId xmlns:p14="http://schemas.microsoft.com/office/powerpoint/2010/main" val="15592560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CEDD628-7856-4627-06B7-357DB522797C}"/>
              </a:ext>
            </a:extLst>
          </p:cNvPr>
          <p:cNvSpPr txBox="1"/>
          <p:nvPr/>
        </p:nvSpPr>
        <p:spPr>
          <a:xfrm>
            <a:off x="0" y="0"/>
            <a:ext cx="9144000" cy="480909"/>
          </a:xfrm>
          <a:prstGeom prst="rect">
            <a:avLst/>
          </a:prstGeom>
        </p:spPr>
        <p:txBody>
          <a:bodyPr vert="horz" lIns="45720" rIns="45720" rtlCol="0" anchor="ctr">
            <a:noAutofit/>
          </a:bodyPr>
          <a:lstStyle/>
          <a:p>
            <a:pPr algn="ctr">
              <a:lnSpc>
                <a:spcPct val="90000"/>
              </a:lnSpc>
              <a:spcBef>
                <a:spcPct val="0"/>
              </a:spcBef>
              <a:spcAft>
                <a:spcPts val="600"/>
              </a:spcAft>
            </a:pPr>
            <a:r>
              <a:rPr lang="en-US" sz="2800" b="1" dirty="0">
                <a:latin typeface="+mj-lt"/>
                <a:ea typeface="+mj-ea"/>
                <a:cs typeface="+mj-cs"/>
              </a:rPr>
              <a:t>LHC resistive magnets spare status</a:t>
            </a:r>
            <a:endParaRPr kumimoji="0" lang="en-US" sz="2800" b="1" kern="1200" dirty="0">
              <a:latin typeface="+mj-lt"/>
              <a:ea typeface="+mj-ea"/>
              <a:cs typeface="+mj-cs"/>
            </a:endParaRPr>
          </a:p>
        </p:txBody>
      </p:sp>
      <p:sp>
        <p:nvSpPr>
          <p:cNvPr id="4" name="Slide Number Placeholder 3">
            <a:extLst>
              <a:ext uri="{FF2B5EF4-FFF2-40B4-BE49-F238E27FC236}">
                <a16:creationId xmlns:a16="http://schemas.microsoft.com/office/drawing/2014/main" id="{65D8CCF9-5DDA-940F-FA51-31C4F1888410}"/>
              </a:ext>
            </a:extLst>
          </p:cNvPr>
          <p:cNvSpPr>
            <a:spLocks noGrp="1"/>
          </p:cNvSpPr>
          <p:nvPr>
            <p:ph type="sldNum" sz="quarter" idx="4"/>
          </p:nvPr>
        </p:nvSpPr>
        <p:spPr>
          <a:xfrm>
            <a:off x="8185376" y="6356350"/>
            <a:ext cx="501424" cy="365125"/>
          </a:xfrm>
        </p:spPr>
        <p:txBody>
          <a:bodyPr vert="horz" lIns="91440" tIns="45720" rIns="91440" bIns="45720" rtlCol="0" anchor="ctr">
            <a:normAutofit/>
          </a:bodyPr>
          <a:lstStyle/>
          <a:p>
            <a:pPr>
              <a:spcAft>
                <a:spcPts val="600"/>
              </a:spcAft>
            </a:pPr>
            <a:fld id="{17918391-D411-FE40-AAD7-861AE5233E0E}" type="slidenum">
              <a:rPr lang="en-US" smtClean="0"/>
              <a:pPr>
                <a:spcAft>
                  <a:spcPts val="600"/>
                </a:spcAft>
              </a:pPr>
              <a:t>12</a:t>
            </a:fld>
            <a:endParaRPr lang="en-US"/>
          </a:p>
        </p:txBody>
      </p:sp>
      <p:sp>
        <p:nvSpPr>
          <p:cNvPr id="10" name="TextBox 9">
            <a:extLst>
              <a:ext uri="{FF2B5EF4-FFF2-40B4-BE49-F238E27FC236}">
                <a16:creationId xmlns:a16="http://schemas.microsoft.com/office/drawing/2014/main" id="{D1BD20A7-CB01-1257-08EB-54751B708C69}"/>
              </a:ext>
            </a:extLst>
          </p:cNvPr>
          <p:cNvSpPr txBox="1"/>
          <p:nvPr/>
        </p:nvSpPr>
        <p:spPr>
          <a:xfrm>
            <a:off x="1" y="416682"/>
            <a:ext cx="9143999" cy="1754326"/>
          </a:xfrm>
          <a:prstGeom prst="rect">
            <a:avLst/>
          </a:prstGeom>
          <a:noFill/>
        </p:spPr>
        <p:txBody>
          <a:bodyPr wrap="square" rtlCol="0">
            <a:spAutoFit/>
          </a:bodyPr>
          <a:lstStyle/>
          <a:p>
            <a:pPr marL="285750" indent="-285750" algn="just">
              <a:buClr>
                <a:srgbClr val="FFC000"/>
              </a:buClr>
              <a:buFont typeface="Wingdings" panose="05000000000000000000" pitchFamily="2" charset="2"/>
              <a:buChar char="q"/>
            </a:pPr>
            <a:r>
              <a:rPr lang="en-US" dirty="0">
                <a:solidFill>
                  <a:schemeClr val="accent6">
                    <a:lumMod val="75000"/>
                  </a:schemeClr>
                </a:solidFill>
              </a:rPr>
              <a:t>All spare magnets were certified, and vacuum chambers installed in 2023-2024. For each type, some spares are available and ready to be installed (excepting MSI due to different vacuum chamber configurations in points 2 and 8).</a:t>
            </a:r>
          </a:p>
          <a:p>
            <a:pPr marL="285750" indent="-285750" algn="just">
              <a:buClr>
                <a:srgbClr val="FFC000"/>
              </a:buClr>
              <a:buFont typeface="Wingdings" panose="05000000000000000000" pitchFamily="2" charset="2"/>
              <a:buChar char="q"/>
            </a:pPr>
            <a:endParaRPr lang="en-US" dirty="0">
              <a:solidFill>
                <a:schemeClr val="accent6">
                  <a:lumMod val="75000"/>
                </a:schemeClr>
              </a:solidFill>
            </a:endParaRPr>
          </a:p>
          <a:p>
            <a:pPr marL="285750" indent="-285750" algn="just">
              <a:buClr>
                <a:srgbClr val="FFC000"/>
              </a:buClr>
              <a:buFont typeface="Wingdings" panose="05000000000000000000" pitchFamily="2" charset="2"/>
              <a:buChar char="q"/>
            </a:pPr>
            <a:r>
              <a:rPr lang="en-US" dirty="0">
                <a:solidFill>
                  <a:schemeClr val="accent6">
                    <a:lumMod val="75000"/>
                  </a:schemeClr>
                </a:solidFill>
              </a:rPr>
              <a:t>Depending on magnet type and location a magnet exchange would take 1 to 2 weeks. Original installation documentation exists, and handling equipment is still available.</a:t>
            </a:r>
          </a:p>
        </p:txBody>
      </p:sp>
      <p:graphicFrame>
        <p:nvGraphicFramePr>
          <p:cNvPr id="13" name="Table 12">
            <a:extLst>
              <a:ext uri="{FF2B5EF4-FFF2-40B4-BE49-F238E27FC236}">
                <a16:creationId xmlns:a16="http://schemas.microsoft.com/office/drawing/2014/main" id="{DA0AD73E-4CA1-1CD0-1025-81FF03950864}"/>
              </a:ext>
            </a:extLst>
          </p:cNvPr>
          <p:cNvGraphicFramePr>
            <a:graphicFrameLocks noGrp="1"/>
          </p:cNvGraphicFramePr>
          <p:nvPr>
            <p:extLst>
              <p:ext uri="{D42A27DB-BD31-4B8C-83A1-F6EECF244321}">
                <p14:modId xmlns:p14="http://schemas.microsoft.com/office/powerpoint/2010/main" val="492754155"/>
              </p:ext>
            </p:extLst>
          </p:nvPr>
        </p:nvGraphicFramePr>
        <p:xfrm>
          <a:off x="56211" y="2215280"/>
          <a:ext cx="9031574" cy="4582447"/>
        </p:xfrm>
        <a:graphic>
          <a:graphicData uri="http://schemas.openxmlformats.org/drawingml/2006/table">
            <a:tbl>
              <a:tblPr>
                <a:tableStyleId>{5C22544A-7EE6-4342-B048-85BDC9FD1C3A}</a:tableStyleId>
              </a:tblPr>
              <a:tblGrid>
                <a:gridCol w="599279">
                  <a:extLst>
                    <a:ext uri="{9D8B030D-6E8A-4147-A177-3AD203B41FA5}">
                      <a16:colId xmlns:a16="http://schemas.microsoft.com/office/drawing/2014/main" val="365305389"/>
                    </a:ext>
                  </a:extLst>
                </a:gridCol>
                <a:gridCol w="1375675">
                  <a:extLst>
                    <a:ext uri="{9D8B030D-6E8A-4147-A177-3AD203B41FA5}">
                      <a16:colId xmlns:a16="http://schemas.microsoft.com/office/drawing/2014/main" val="2827538129"/>
                    </a:ext>
                  </a:extLst>
                </a:gridCol>
                <a:gridCol w="689548">
                  <a:extLst>
                    <a:ext uri="{9D8B030D-6E8A-4147-A177-3AD203B41FA5}">
                      <a16:colId xmlns:a16="http://schemas.microsoft.com/office/drawing/2014/main" val="1464013254"/>
                    </a:ext>
                  </a:extLst>
                </a:gridCol>
                <a:gridCol w="1131757">
                  <a:extLst>
                    <a:ext uri="{9D8B030D-6E8A-4147-A177-3AD203B41FA5}">
                      <a16:colId xmlns:a16="http://schemas.microsoft.com/office/drawing/2014/main" val="2370903093"/>
                    </a:ext>
                  </a:extLst>
                </a:gridCol>
                <a:gridCol w="652072">
                  <a:extLst>
                    <a:ext uri="{9D8B030D-6E8A-4147-A177-3AD203B41FA5}">
                      <a16:colId xmlns:a16="http://schemas.microsoft.com/office/drawing/2014/main" val="2045105826"/>
                    </a:ext>
                  </a:extLst>
                </a:gridCol>
                <a:gridCol w="1111953">
                  <a:extLst>
                    <a:ext uri="{9D8B030D-6E8A-4147-A177-3AD203B41FA5}">
                      <a16:colId xmlns:a16="http://schemas.microsoft.com/office/drawing/2014/main" val="1234319654"/>
                    </a:ext>
                  </a:extLst>
                </a:gridCol>
                <a:gridCol w="3471290">
                  <a:extLst>
                    <a:ext uri="{9D8B030D-6E8A-4147-A177-3AD203B41FA5}">
                      <a16:colId xmlns:a16="http://schemas.microsoft.com/office/drawing/2014/main" val="1225239167"/>
                    </a:ext>
                  </a:extLst>
                </a:gridCol>
              </a:tblGrid>
              <a:tr h="164003">
                <a:tc gridSpan="7">
                  <a:txBody>
                    <a:bodyPr/>
                    <a:lstStyle/>
                    <a:p>
                      <a:pPr algn="ctr" fontAlgn="ctr"/>
                      <a:r>
                        <a:rPr lang="en-GB" sz="1000" u="none" strike="noStrike" dirty="0">
                          <a:effectLst/>
                        </a:rPr>
                        <a:t>LHC RESISTIVE MAGNETS</a:t>
                      </a:r>
                      <a:endParaRPr lang="en-GB" sz="1000" b="1" i="0" u="none" strike="noStrike" dirty="0">
                        <a:effectLst/>
                        <a:latin typeface="Arial" panose="020B0604020202020204" pitchFamily="34" charset="0"/>
                      </a:endParaRPr>
                    </a:p>
                  </a:txBody>
                  <a:tcPr marL="7732" marR="7732" marT="773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418048787"/>
                  </a:ext>
                </a:extLst>
              </a:tr>
              <a:tr h="164003">
                <a:tc gridSpan="7">
                  <a:txBody>
                    <a:bodyPr/>
                    <a:lstStyle/>
                    <a:p>
                      <a:pPr algn="ctr" fontAlgn="b"/>
                      <a:endParaRPr lang="en-GB" sz="1000" b="0" i="0" u="none" strike="noStrike" dirty="0">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103076141"/>
                  </a:ext>
                </a:extLst>
              </a:tr>
              <a:tr h="877900">
                <a:tc>
                  <a:txBody>
                    <a:bodyPr/>
                    <a:lstStyle/>
                    <a:p>
                      <a:pPr algn="ctr" fontAlgn="ctr"/>
                      <a:r>
                        <a:rPr lang="en-GB" sz="1000" u="none" strike="noStrike">
                          <a:effectLst/>
                        </a:rPr>
                        <a:t>Name</a:t>
                      </a:r>
                      <a:endParaRPr lang="en-GB" sz="1000" b="0" i="0" u="none" strike="noStrike">
                        <a:effectLst/>
                        <a:latin typeface="Arial" panose="020B0604020202020204" pitchFamily="34" charset="0"/>
                      </a:endParaRPr>
                    </a:p>
                  </a:txBody>
                  <a:tcPr marL="7732" marR="7732" marT="773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1000" u="none" strike="noStrike">
                          <a:effectLst/>
                        </a:rPr>
                        <a:t>Magnet type</a:t>
                      </a:r>
                      <a:endParaRPr lang="en-GB" sz="1000" b="0" i="0" u="none" strike="noStrike">
                        <a:effectLst/>
                        <a:latin typeface="Arial" panose="020B0604020202020204" pitchFamily="34" charset="0"/>
                      </a:endParaRPr>
                    </a:p>
                  </a:txBody>
                  <a:tcPr marL="7732" marR="7732" marT="773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1000" u="none" strike="noStrike">
                          <a:effectLst/>
                        </a:rPr>
                        <a:t>Number of installed magnets</a:t>
                      </a:r>
                      <a:endParaRPr lang="en-GB" sz="1000" b="0" i="0" u="none" strike="noStrike">
                        <a:effectLst/>
                        <a:latin typeface="Arial" panose="020B0604020202020204" pitchFamily="34" charset="0"/>
                      </a:endParaRPr>
                    </a:p>
                  </a:txBody>
                  <a:tcPr marL="7732" marR="7732" marT="773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1000" u="none" strike="noStrike" dirty="0">
                          <a:effectLst/>
                        </a:rPr>
                        <a:t>Magnet location</a:t>
                      </a:r>
                      <a:endParaRPr lang="en-GB" sz="1000" b="0" i="0" u="none" strike="noStrike" dirty="0">
                        <a:effectLst/>
                        <a:latin typeface="Arial" panose="020B0604020202020204" pitchFamily="34" charset="0"/>
                      </a:endParaRPr>
                    </a:p>
                  </a:txBody>
                  <a:tcPr marL="7732" marR="7732" marT="773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1000" u="none" strike="noStrike">
                          <a:effectLst/>
                        </a:rPr>
                        <a:t>Number of spare magnets</a:t>
                      </a:r>
                      <a:endParaRPr lang="en-GB" sz="1000" b="0" i="0" u="none" strike="noStrike">
                        <a:effectLst/>
                        <a:latin typeface="Arial" panose="020B0604020202020204" pitchFamily="34" charset="0"/>
                      </a:endParaRPr>
                    </a:p>
                  </a:txBody>
                  <a:tcPr marL="7732" marR="7732" marT="773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1000" u="none" strike="noStrike" dirty="0">
                          <a:effectLst/>
                        </a:rPr>
                        <a:t>Number of spare magnets ready to be installed (with vacuum chamber)</a:t>
                      </a:r>
                      <a:endParaRPr lang="en-GB" sz="1000" b="0" i="0" u="none" strike="noStrike" dirty="0">
                        <a:effectLst/>
                        <a:latin typeface="Arial" panose="020B0604020202020204" pitchFamily="34" charset="0"/>
                      </a:endParaRPr>
                    </a:p>
                  </a:txBody>
                  <a:tcPr marL="7732" marR="7732" marT="773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GB" sz="1000" u="none" strike="noStrike" dirty="0">
                          <a:effectLst/>
                        </a:rPr>
                        <a:t>Remarks</a:t>
                      </a:r>
                      <a:endParaRPr lang="en-GB" sz="1000" b="0" i="0" u="none" strike="noStrike" dirty="0">
                        <a:effectLst/>
                        <a:latin typeface="Arial" panose="020B0604020202020204" pitchFamily="34" charset="0"/>
                      </a:endParaRPr>
                    </a:p>
                  </a:txBody>
                  <a:tcPr marL="7732" marR="7732" marT="773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46476457"/>
                  </a:ext>
                </a:extLst>
              </a:tr>
              <a:tr h="164003">
                <a:tc>
                  <a:txBody>
                    <a:bodyPr/>
                    <a:lstStyle/>
                    <a:p>
                      <a:pPr algn="l" fontAlgn="b"/>
                      <a:r>
                        <a:rPr lang="en-GB" sz="1000" u="none" strike="noStrike" dirty="0">
                          <a:effectLst/>
                        </a:rPr>
                        <a:t>MQW</a:t>
                      </a:r>
                      <a:endParaRPr lang="en-GB" sz="1000" b="0" i="0" u="none" strike="noStrike" dirty="0">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000" u="none" strike="noStrike">
                          <a:effectLst/>
                        </a:rPr>
                        <a:t>QUADRUPOLE</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46</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Points 3 and 7</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6</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1" u="none" strike="noStrike" dirty="0">
                          <a:effectLst/>
                        </a:rPr>
                        <a:t>5</a:t>
                      </a:r>
                      <a:endParaRPr lang="en-GB" sz="1000" b="1" i="0" u="none" strike="noStrike" dirty="0">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000" u="none" strike="noStrike" dirty="0">
                          <a:effectLst/>
                        </a:rPr>
                        <a:t> 5 magnets out of 6 equipped with vacuum chamber</a:t>
                      </a:r>
                      <a:endParaRPr lang="en-GB" sz="1000" b="0" i="0" u="none" strike="noStrike" dirty="0">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32032558"/>
                  </a:ext>
                </a:extLst>
              </a:tr>
              <a:tr h="318360">
                <a:tc>
                  <a:txBody>
                    <a:bodyPr/>
                    <a:lstStyle/>
                    <a:p>
                      <a:pPr algn="l" fontAlgn="b"/>
                      <a:r>
                        <a:rPr lang="en-GB" sz="1000" u="none" strike="noStrike">
                          <a:effectLst/>
                        </a:rPr>
                        <a:t>MBXWS</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000" u="none" strike="noStrike">
                          <a:effectLst/>
                        </a:rPr>
                        <a:t>HORIZONTAL DIPOLE</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Point 8</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1</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1" u="none" strike="noStrike" dirty="0">
                          <a:effectLst/>
                        </a:rPr>
                        <a:t>1</a:t>
                      </a:r>
                      <a:endParaRPr lang="en-GB" sz="1000" b="1" i="0" u="none" strike="noStrike" dirty="0">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000" u="none" strike="noStrike">
                          <a:effectLst/>
                        </a:rPr>
                        <a:t> </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28795833"/>
                  </a:ext>
                </a:extLst>
              </a:tr>
              <a:tr h="164003">
                <a:tc>
                  <a:txBody>
                    <a:bodyPr/>
                    <a:lstStyle/>
                    <a:p>
                      <a:pPr algn="l" fontAlgn="b"/>
                      <a:r>
                        <a:rPr lang="en-GB" sz="1000" u="none" strike="noStrike">
                          <a:effectLst/>
                        </a:rPr>
                        <a:t>MBXWT</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000" u="none" strike="noStrike">
                          <a:effectLst/>
                        </a:rPr>
                        <a:t>VERTICAL DIPOLE</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Point 2</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1</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1" u="none" strike="noStrike">
                          <a:effectLst/>
                        </a:rPr>
                        <a:t>1</a:t>
                      </a:r>
                      <a:endParaRPr lang="en-GB" sz="1000" b="1"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000" u="none" strike="noStrike">
                          <a:effectLst/>
                        </a:rPr>
                        <a:t> </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2457909"/>
                  </a:ext>
                </a:extLst>
              </a:tr>
              <a:tr h="318360">
                <a:tc>
                  <a:txBody>
                    <a:bodyPr/>
                    <a:lstStyle/>
                    <a:p>
                      <a:pPr algn="l" fontAlgn="b"/>
                      <a:r>
                        <a:rPr lang="en-GB" sz="1000" u="none" strike="noStrike">
                          <a:effectLst/>
                        </a:rPr>
                        <a:t>MBW</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000" u="none" strike="noStrike">
                          <a:effectLst/>
                        </a:rPr>
                        <a:t>HORIZONTAL DIPOLE</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20</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Points 3 and 7</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4</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1" u="none" strike="noStrike" dirty="0">
                          <a:effectLst/>
                        </a:rPr>
                        <a:t>2</a:t>
                      </a:r>
                      <a:endParaRPr lang="en-GB" sz="1000" b="1" i="0" u="none" strike="noStrike" dirty="0">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000" u="none" strike="noStrike" dirty="0">
                          <a:effectLst/>
                        </a:rPr>
                        <a:t>2 magnets equipped with vacuum chambers supports of each type </a:t>
                      </a:r>
                      <a:endParaRPr lang="en-GB" sz="1000" b="0" i="0" u="none" strike="noStrike" dirty="0">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31572507"/>
                  </a:ext>
                </a:extLst>
              </a:tr>
              <a:tr h="318360">
                <a:tc>
                  <a:txBody>
                    <a:bodyPr/>
                    <a:lstStyle/>
                    <a:p>
                      <a:pPr algn="l" fontAlgn="b"/>
                      <a:r>
                        <a:rPr lang="en-GB" sz="1000" u="none" strike="noStrike">
                          <a:effectLst/>
                        </a:rPr>
                        <a:t>MBXW</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000" u="none" strike="noStrike">
                          <a:effectLst/>
                        </a:rPr>
                        <a:t>HORIZONTAL DIPOLE</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24</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Points 1 and 5</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ctr"/>
                      <a:r>
                        <a:rPr lang="en-GB" sz="1000" u="none" strike="noStrike">
                          <a:effectLst/>
                        </a:rPr>
                        <a:t>4</a:t>
                      </a:r>
                      <a:endParaRPr lang="en-GB" sz="1000" b="0" i="0" u="none" strike="noStrike">
                        <a:effectLst/>
                        <a:latin typeface="Arial" panose="020B0604020202020204" pitchFamily="34" charset="0"/>
                      </a:endParaRPr>
                    </a:p>
                  </a:txBody>
                  <a:tcPr marL="7732" marR="7732" marT="773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ctr"/>
                      <a:r>
                        <a:rPr lang="en-GB" sz="1000" b="1" u="none" strike="noStrike" dirty="0">
                          <a:effectLst/>
                        </a:rPr>
                        <a:t>3</a:t>
                      </a:r>
                      <a:endParaRPr lang="en-GB" sz="1000" b="1" i="0" u="none" strike="noStrike" dirty="0">
                        <a:effectLst/>
                        <a:latin typeface="Arial" panose="020B0604020202020204" pitchFamily="34" charset="0"/>
                      </a:endParaRPr>
                    </a:p>
                  </a:txBody>
                  <a:tcPr marL="7732" marR="7732" marT="773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ctr"/>
                      <a:r>
                        <a:rPr lang="en-GB" sz="1000" u="none" strike="noStrike" dirty="0">
                          <a:effectLst/>
                        </a:rPr>
                        <a:t> </a:t>
                      </a:r>
                      <a:endParaRPr lang="en-GB" sz="1000" b="0" i="0" u="none" strike="noStrike" dirty="0">
                        <a:effectLst/>
                        <a:latin typeface="Arial" panose="020B0604020202020204" pitchFamily="34" charset="0"/>
                      </a:endParaRPr>
                    </a:p>
                  </a:txBody>
                  <a:tcPr marL="7732" marR="7732" marT="773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22762061"/>
                  </a:ext>
                </a:extLst>
              </a:tr>
              <a:tr h="318360">
                <a:tc>
                  <a:txBody>
                    <a:bodyPr/>
                    <a:lstStyle/>
                    <a:p>
                      <a:pPr algn="l" fontAlgn="b"/>
                      <a:r>
                        <a:rPr lang="en-GB" sz="1000" u="none" strike="noStrike">
                          <a:effectLst/>
                        </a:rPr>
                        <a:t>MBXWH</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000" u="none" strike="noStrike">
                          <a:effectLst/>
                        </a:rPr>
                        <a:t>HORIZONTAL DIPOLE</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1</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Point 8</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694785728"/>
                  </a:ext>
                </a:extLst>
              </a:tr>
              <a:tr h="164003">
                <a:tc>
                  <a:txBody>
                    <a:bodyPr/>
                    <a:lstStyle/>
                    <a:p>
                      <a:pPr algn="l" fontAlgn="b"/>
                      <a:r>
                        <a:rPr lang="en-GB" sz="1000" u="none" strike="noStrike">
                          <a:effectLst/>
                        </a:rPr>
                        <a:t>MCBWV</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000" u="none" strike="noStrike">
                          <a:effectLst/>
                        </a:rPr>
                        <a:t>VERTICAL DIPOLE</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8</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Points 3 and 7</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1" u="none" strike="noStrike" dirty="0">
                          <a:effectLst/>
                        </a:rPr>
                        <a:t>1</a:t>
                      </a:r>
                      <a:endParaRPr lang="en-GB" sz="1000" b="1" i="0" u="none" strike="noStrike" dirty="0">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000" u="none" strike="noStrike">
                          <a:effectLst/>
                        </a:rPr>
                        <a:t> </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1303296"/>
                  </a:ext>
                </a:extLst>
              </a:tr>
              <a:tr h="318360">
                <a:tc>
                  <a:txBody>
                    <a:bodyPr/>
                    <a:lstStyle/>
                    <a:p>
                      <a:pPr algn="l" fontAlgn="b"/>
                      <a:r>
                        <a:rPr lang="en-GB" sz="1000" u="none" strike="noStrike">
                          <a:effectLst/>
                        </a:rPr>
                        <a:t>MCBWH</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000" u="none" strike="noStrike">
                          <a:effectLst/>
                        </a:rPr>
                        <a:t>HORIZONTAL DIPOLE</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8</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Points 3 and 7</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1" u="none" strike="noStrike" dirty="0">
                          <a:effectLst/>
                        </a:rPr>
                        <a:t>1</a:t>
                      </a:r>
                      <a:endParaRPr lang="en-GB" sz="1000" b="1" i="0" u="none" strike="noStrike" dirty="0">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000" u="none" strike="noStrike" dirty="0">
                          <a:effectLst/>
                        </a:rPr>
                        <a:t> </a:t>
                      </a:r>
                      <a:endParaRPr lang="en-GB" sz="1000" b="0" i="0" u="none" strike="noStrike" dirty="0">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1242894"/>
                  </a:ext>
                </a:extLst>
              </a:tr>
              <a:tr h="164003">
                <a:tc>
                  <a:txBody>
                    <a:bodyPr/>
                    <a:lstStyle/>
                    <a:p>
                      <a:pPr algn="l" fontAlgn="b"/>
                      <a:r>
                        <a:rPr lang="en-GB" sz="1000" u="none" strike="noStrike">
                          <a:effectLst/>
                        </a:rPr>
                        <a:t>MBWMD</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000" u="none" strike="noStrike">
                          <a:effectLst/>
                        </a:rPr>
                        <a:t>VERTICAL DIPOLE</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1</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Point 2</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1</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1" u="none" strike="noStrike">
                          <a:effectLst/>
                        </a:rPr>
                        <a:t>1</a:t>
                      </a:r>
                      <a:endParaRPr lang="en-GB" sz="1000" b="1"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000" u="none" strike="noStrike">
                          <a:effectLst/>
                        </a:rPr>
                        <a:t> </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1017147"/>
                  </a:ext>
                </a:extLst>
              </a:tr>
              <a:tr h="318360">
                <a:tc>
                  <a:txBody>
                    <a:bodyPr/>
                    <a:lstStyle/>
                    <a:p>
                      <a:pPr algn="l" fontAlgn="b"/>
                      <a:r>
                        <a:rPr lang="en-GB" sz="1000" u="none" strike="noStrike">
                          <a:effectLst/>
                        </a:rPr>
                        <a:t>MSIA</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000" u="none" strike="noStrike">
                          <a:effectLst/>
                        </a:rPr>
                        <a:t>SEPTA MAGNET</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4</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TI2 and TI8</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1" u="none" strike="noStrike" dirty="0">
                          <a:effectLst/>
                        </a:rPr>
                        <a:t>0</a:t>
                      </a:r>
                      <a:endParaRPr lang="en-GB" sz="1000" b="1" i="0" u="none" strike="noStrike" dirty="0">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000" u="none" strike="noStrike" dirty="0">
                          <a:effectLst/>
                        </a:rPr>
                        <a:t>Vacuum chambers available but different configuration for points 2 and 8</a:t>
                      </a:r>
                      <a:endParaRPr lang="en-GB" sz="1000" b="0" i="0" u="none" strike="noStrike" dirty="0">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16924557"/>
                  </a:ext>
                </a:extLst>
              </a:tr>
              <a:tr h="318360">
                <a:tc>
                  <a:txBody>
                    <a:bodyPr/>
                    <a:lstStyle/>
                    <a:p>
                      <a:pPr algn="l" fontAlgn="b"/>
                      <a:r>
                        <a:rPr lang="en-GB" sz="1000" u="none" strike="noStrike">
                          <a:effectLst/>
                        </a:rPr>
                        <a:t>MSIB</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000" u="none" strike="noStrike">
                          <a:effectLst/>
                        </a:rPr>
                        <a:t>SEPTA MAGNET</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6</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TI2 and TI8</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3</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1" u="none" strike="noStrike" dirty="0">
                          <a:effectLst/>
                        </a:rPr>
                        <a:t>0</a:t>
                      </a:r>
                      <a:endParaRPr lang="en-GB" sz="1000" b="1" i="0" u="none" strike="noStrike" dirty="0">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000" u="none" strike="noStrike" dirty="0">
                          <a:effectLst/>
                        </a:rPr>
                        <a:t>Vacuum chambers available but different configuration for points 2 and 8</a:t>
                      </a:r>
                      <a:endParaRPr lang="en-GB" sz="1000" b="0" i="0" u="none" strike="noStrike" dirty="0">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98620674"/>
                  </a:ext>
                </a:extLst>
              </a:tr>
              <a:tr h="164003">
                <a:tc>
                  <a:txBody>
                    <a:bodyPr/>
                    <a:lstStyle/>
                    <a:p>
                      <a:pPr algn="l" fontAlgn="b"/>
                      <a:r>
                        <a:rPr lang="en-GB" sz="1000" u="none" strike="noStrike">
                          <a:effectLst/>
                        </a:rPr>
                        <a:t>MSDA</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000" u="none" strike="noStrike">
                          <a:effectLst/>
                        </a:rPr>
                        <a:t>SEPTA MAGNET</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10</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Point 6</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5</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1" u="none" strike="noStrike" dirty="0">
                          <a:effectLst/>
                        </a:rPr>
                        <a:t>5</a:t>
                      </a:r>
                      <a:endParaRPr lang="en-GB" sz="1000" b="1" i="0" u="none" strike="noStrike" dirty="0">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000" u="none" strike="noStrike">
                          <a:effectLst/>
                        </a:rPr>
                        <a:t> </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9674956"/>
                  </a:ext>
                </a:extLst>
              </a:tr>
              <a:tr h="164003">
                <a:tc>
                  <a:txBody>
                    <a:bodyPr/>
                    <a:lstStyle/>
                    <a:p>
                      <a:pPr algn="l" fontAlgn="b"/>
                      <a:r>
                        <a:rPr lang="en-GB" sz="1000" u="none" strike="noStrike">
                          <a:effectLst/>
                        </a:rPr>
                        <a:t>MSDB</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000" u="none" strike="noStrike">
                          <a:effectLst/>
                        </a:rPr>
                        <a:t>SEPTA MAGNET</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10</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Point 6</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5</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1" u="none" strike="noStrike" dirty="0">
                          <a:effectLst/>
                        </a:rPr>
                        <a:t>5</a:t>
                      </a:r>
                      <a:endParaRPr lang="en-GB" sz="1000" b="1" i="0" u="none" strike="noStrike" dirty="0">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000" u="none" strike="noStrike" dirty="0">
                          <a:effectLst/>
                        </a:rPr>
                        <a:t> </a:t>
                      </a:r>
                      <a:endParaRPr lang="en-GB" sz="1000" b="0" i="0" u="none" strike="noStrike" dirty="0">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45744721"/>
                  </a:ext>
                </a:extLst>
              </a:tr>
              <a:tr h="164003">
                <a:tc>
                  <a:txBody>
                    <a:bodyPr/>
                    <a:lstStyle/>
                    <a:p>
                      <a:pPr algn="l" fontAlgn="b"/>
                      <a:r>
                        <a:rPr lang="en-GB" sz="1000" u="none" strike="noStrike">
                          <a:effectLst/>
                        </a:rPr>
                        <a:t>MSDC</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000" u="none" strike="noStrike">
                          <a:effectLst/>
                        </a:rPr>
                        <a:t>SEPTA MAGNET</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10</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Point 6</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5</a:t>
                      </a:r>
                      <a:endParaRPr lang="en-GB" sz="1000" b="0" i="0" u="none" strike="noStrike">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1" u="none" strike="noStrike" dirty="0">
                          <a:effectLst/>
                        </a:rPr>
                        <a:t>5</a:t>
                      </a:r>
                      <a:endParaRPr lang="en-GB" sz="1000" b="1" i="0" u="none" strike="noStrike" dirty="0">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000" u="none" strike="noStrike" dirty="0">
                          <a:effectLst/>
                        </a:rPr>
                        <a:t> </a:t>
                      </a:r>
                      <a:endParaRPr lang="en-GB" sz="1000" b="0" i="0" u="none" strike="noStrike" dirty="0">
                        <a:effectLst/>
                        <a:latin typeface="Arial" panose="020B0604020202020204" pitchFamily="34" charset="0"/>
                      </a:endParaRPr>
                    </a:p>
                  </a:txBody>
                  <a:tcPr marL="7732" marR="7732" marT="773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3915122"/>
                  </a:ext>
                </a:extLst>
              </a:tr>
            </a:tbl>
          </a:graphicData>
        </a:graphic>
      </p:graphicFrame>
    </p:spTree>
    <p:extLst>
      <p:ext uri="{BB962C8B-B14F-4D97-AF65-F5344CB8AC3E}">
        <p14:creationId xmlns:p14="http://schemas.microsoft.com/office/powerpoint/2010/main" val="3089154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CEDD628-7856-4627-06B7-357DB522797C}"/>
              </a:ext>
            </a:extLst>
          </p:cNvPr>
          <p:cNvSpPr txBox="1"/>
          <p:nvPr/>
        </p:nvSpPr>
        <p:spPr>
          <a:xfrm>
            <a:off x="0" y="31458"/>
            <a:ext cx="9144000" cy="628109"/>
          </a:xfrm>
          <a:prstGeom prst="rect">
            <a:avLst/>
          </a:prstGeom>
        </p:spPr>
        <p:txBody>
          <a:bodyPr vert="horz" lIns="45720" rIns="45720" rtlCol="0" anchor="ctr">
            <a:normAutofit/>
          </a:bodyPr>
          <a:lstStyle/>
          <a:p>
            <a:pPr algn="ctr">
              <a:lnSpc>
                <a:spcPct val="90000"/>
              </a:lnSpc>
              <a:spcBef>
                <a:spcPct val="0"/>
              </a:spcBef>
              <a:spcAft>
                <a:spcPts val="600"/>
              </a:spcAft>
            </a:pPr>
            <a:r>
              <a:rPr kumimoji="0" lang="en-US" sz="2800" b="1" kern="1200" dirty="0">
                <a:latin typeface="+mj-lt"/>
                <a:ea typeface="+mj-ea"/>
                <a:cs typeface="+mj-cs"/>
              </a:rPr>
              <a:t>Regular inspections and tests</a:t>
            </a:r>
          </a:p>
        </p:txBody>
      </p:sp>
      <p:sp>
        <p:nvSpPr>
          <p:cNvPr id="4" name="Slide Number Placeholder 3">
            <a:extLst>
              <a:ext uri="{FF2B5EF4-FFF2-40B4-BE49-F238E27FC236}">
                <a16:creationId xmlns:a16="http://schemas.microsoft.com/office/drawing/2014/main" id="{65D8CCF9-5DDA-940F-FA51-31C4F1888410}"/>
              </a:ext>
            </a:extLst>
          </p:cNvPr>
          <p:cNvSpPr>
            <a:spLocks noGrp="1"/>
          </p:cNvSpPr>
          <p:nvPr>
            <p:ph type="sldNum" sz="quarter" idx="4"/>
          </p:nvPr>
        </p:nvSpPr>
        <p:spPr>
          <a:xfrm>
            <a:off x="8185376" y="6356350"/>
            <a:ext cx="501424" cy="365125"/>
          </a:xfrm>
        </p:spPr>
        <p:txBody>
          <a:bodyPr vert="horz" lIns="91440" tIns="45720" rIns="91440" bIns="45720" rtlCol="0" anchor="ctr">
            <a:normAutofit/>
          </a:bodyPr>
          <a:lstStyle/>
          <a:p>
            <a:pPr>
              <a:spcAft>
                <a:spcPts val="600"/>
              </a:spcAft>
            </a:pPr>
            <a:fld id="{17918391-D411-FE40-AAD7-861AE5233E0E}" type="slidenum">
              <a:rPr lang="en-US" smtClean="0"/>
              <a:pPr>
                <a:spcAft>
                  <a:spcPts val="600"/>
                </a:spcAft>
              </a:pPr>
              <a:t>13</a:t>
            </a:fld>
            <a:endParaRPr lang="en-US"/>
          </a:p>
        </p:txBody>
      </p:sp>
      <p:sp>
        <p:nvSpPr>
          <p:cNvPr id="10" name="TextBox 9">
            <a:extLst>
              <a:ext uri="{FF2B5EF4-FFF2-40B4-BE49-F238E27FC236}">
                <a16:creationId xmlns:a16="http://schemas.microsoft.com/office/drawing/2014/main" id="{D1BD20A7-CB01-1257-08EB-54751B708C69}"/>
              </a:ext>
            </a:extLst>
          </p:cNvPr>
          <p:cNvSpPr txBox="1"/>
          <p:nvPr/>
        </p:nvSpPr>
        <p:spPr>
          <a:xfrm>
            <a:off x="-1" y="1201912"/>
            <a:ext cx="9143999" cy="3970318"/>
          </a:xfrm>
          <a:prstGeom prst="rect">
            <a:avLst/>
          </a:prstGeom>
          <a:noFill/>
        </p:spPr>
        <p:txBody>
          <a:bodyPr wrap="square" rtlCol="0">
            <a:spAutoFit/>
          </a:bodyPr>
          <a:lstStyle/>
          <a:p>
            <a:pPr marL="285750" indent="-285750">
              <a:buClr>
                <a:srgbClr val="FFC000"/>
              </a:buClr>
              <a:buFont typeface="Wingdings" panose="05000000000000000000" pitchFamily="2" charset="2"/>
              <a:buChar char="q"/>
            </a:pPr>
            <a:r>
              <a:rPr lang="en-US" dirty="0">
                <a:solidFill>
                  <a:schemeClr val="accent6">
                    <a:lumMod val="75000"/>
                  </a:schemeClr>
                </a:solidFill>
              </a:rPr>
              <a:t>All Magnets are inspected every year. No noticeable color change of the coil resin observed so far.</a:t>
            </a:r>
          </a:p>
          <a:p>
            <a:pPr marL="285750" indent="-285750">
              <a:buClr>
                <a:srgbClr val="FFC000"/>
              </a:buClr>
              <a:buFont typeface="Wingdings" panose="05000000000000000000" pitchFamily="2" charset="2"/>
              <a:buChar char="q"/>
            </a:pPr>
            <a:endParaRPr lang="en-US" dirty="0">
              <a:solidFill>
                <a:schemeClr val="accent6">
                  <a:lumMod val="75000"/>
                </a:schemeClr>
              </a:solidFill>
            </a:endParaRPr>
          </a:p>
          <a:p>
            <a:pPr marL="285750" indent="-285750">
              <a:buClr>
                <a:srgbClr val="FFC000"/>
              </a:buClr>
              <a:buFont typeface="Wingdings" panose="05000000000000000000" pitchFamily="2" charset="2"/>
              <a:buChar char="q"/>
            </a:pPr>
            <a:endParaRPr lang="en-US" dirty="0">
              <a:solidFill>
                <a:schemeClr val="accent6">
                  <a:lumMod val="75000"/>
                </a:schemeClr>
              </a:solidFill>
            </a:endParaRPr>
          </a:p>
          <a:p>
            <a:pPr marL="285750" indent="-285750">
              <a:buClr>
                <a:srgbClr val="FFC000"/>
              </a:buClr>
              <a:buFont typeface="Wingdings" panose="05000000000000000000" pitchFamily="2" charset="2"/>
              <a:buChar char="q"/>
            </a:pPr>
            <a:r>
              <a:rPr lang="en-US" dirty="0">
                <a:solidFill>
                  <a:schemeClr val="accent6">
                    <a:lumMod val="75000"/>
                  </a:schemeClr>
                </a:solidFill>
              </a:rPr>
              <a:t>Dosimeters are exchanged and measured every year (EDMS 2881444 for 2022, EDMS 3027410 for 2023).</a:t>
            </a:r>
          </a:p>
          <a:p>
            <a:pPr marL="285750" indent="-285750">
              <a:buClr>
                <a:srgbClr val="FFC000"/>
              </a:buClr>
              <a:buFont typeface="Wingdings" panose="05000000000000000000" pitchFamily="2" charset="2"/>
              <a:buChar char="q"/>
            </a:pPr>
            <a:endParaRPr lang="en-US" dirty="0">
              <a:solidFill>
                <a:schemeClr val="accent6">
                  <a:lumMod val="75000"/>
                </a:schemeClr>
              </a:solidFill>
            </a:endParaRPr>
          </a:p>
          <a:p>
            <a:pPr marL="285750" indent="-285750">
              <a:buClr>
                <a:srgbClr val="FFC000"/>
              </a:buClr>
              <a:buFont typeface="Wingdings" panose="05000000000000000000" pitchFamily="2" charset="2"/>
              <a:buChar char="q"/>
            </a:pPr>
            <a:endParaRPr lang="en-US" dirty="0">
              <a:solidFill>
                <a:schemeClr val="accent6">
                  <a:lumMod val="75000"/>
                </a:schemeClr>
              </a:solidFill>
            </a:endParaRPr>
          </a:p>
          <a:p>
            <a:pPr marL="285750" indent="-285750">
              <a:buClr>
                <a:srgbClr val="FFC000"/>
              </a:buClr>
              <a:buFont typeface="Wingdings" panose="05000000000000000000" pitchFamily="2" charset="2"/>
              <a:buChar char="q"/>
            </a:pPr>
            <a:r>
              <a:rPr lang="en-US" dirty="0">
                <a:solidFill>
                  <a:schemeClr val="accent6">
                    <a:lumMod val="75000"/>
                  </a:schemeClr>
                </a:solidFill>
              </a:rPr>
              <a:t>Heat run at nominal current is done every year. No problem detected so far.</a:t>
            </a:r>
          </a:p>
          <a:p>
            <a:pPr marL="285750" indent="-285750">
              <a:buClr>
                <a:srgbClr val="FFC000"/>
              </a:buClr>
              <a:buFont typeface="Wingdings" panose="05000000000000000000" pitchFamily="2" charset="2"/>
              <a:buChar char="q"/>
            </a:pPr>
            <a:endParaRPr lang="en-US" dirty="0">
              <a:solidFill>
                <a:schemeClr val="accent6">
                  <a:lumMod val="75000"/>
                </a:schemeClr>
              </a:solidFill>
            </a:endParaRPr>
          </a:p>
          <a:p>
            <a:pPr marL="285750" indent="-285750">
              <a:buClr>
                <a:srgbClr val="FFC000"/>
              </a:buClr>
              <a:buFont typeface="Wingdings" panose="05000000000000000000" pitchFamily="2" charset="2"/>
              <a:buChar char="q"/>
            </a:pPr>
            <a:endParaRPr lang="en-US" dirty="0">
              <a:solidFill>
                <a:schemeClr val="accent6">
                  <a:lumMod val="75000"/>
                </a:schemeClr>
              </a:solidFill>
            </a:endParaRPr>
          </a:p>
          <a:p>
            <a:pPr marL="285750" indent="-285750">
              <a:buClr>
                <a:srgbClr val="FFC000"/>
              </a:buClr>
              <a:buFont typeface="Wingdings" panose="05000000000000000000" pitchFamily="2" charset="2"/>
              <a:buChar char="q"/>
            </a:pPr>
            <a:r>
              <a:rPr lang="en-US" dirty="0">
                <a:solidFill>
                  <a:schemeClr val="accent6">
                    <a:lumMod val="75000"/>
                  </a:schemeClr>
                </a:solidFill>
              </a:rPr>
              <a:t>High voltage test and heat run with thermal inspection is done during long stops. No problem detected so far.</a:t>
            </a:r>
          </a:p>
          <a:p>
            <a:pPr marL="285750" indent="-285750">
              <a:buClr>
                <a:srgbClr val="FFC000"/>
              </a:buClr>
              <a:buFont typeface="Wingdings" panose="05000000000000000000" pitchFamily="2" charset="2"/>
              <a:buChar char="q"/>
            </a:pPr>
            <a:endParaRPr lang="en-US" dirty="0">
              <a:solidFill>
                <a:schemeClr val="accent6">
                  <a:lumMod val="75000"/>
                </a:schemeClr>
              </a:solidFill>
            </a:endParaRPr>
          </a:p>
        </p:txBody>
      </p:sp>
    </p:spTree>
    <p:extLst>
      <p:ext uri="{BB962C8B-B14F-4D97-AF65-F5344CB8AC3E}">
        <p14:creationId xmlns:p14="http://schemas.microsoft.com/office/powerpoint/2010/main" val="30845481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CEDD628-7856-4627-06B7-357DB522797C}"/>
              </a:ext>
            </a:extLst>
          </p:cNvPr>
          <p:cNvSpPr txBox="1"/>
          <p:nvPr/>
        </p:nvSpPr>
        <p:spPr>
          <a:xfrm>
            <a:off x="0" y="31459"/>
            <a:ext cx="9144000" cy="658466"/>
          </a:xfrm>
          <a:prstGeom prst="rect">
            <a:avLst/>
          </a:prstGeom>
        </p:spPr>
        <p:txBody>
          <a:bodyPr vert="horz" lIns="45720" rIns="45720" rtlCol="0" anchor="ctr">
            <a:normAutofit/>
          </a:bodyPr>
          <a:lstStyle/>
          <a:p>
            <a:pPr algn="ctr">
              <a:lnSpc>
                <a:spcPct val="90000"/>
              </a:lnSpc>
              <a:spcBef>
                <a:spcPct val="0"/>
              </a:spcBef>
              <a:spcAft>
                <a:spcPts val="600"/>
              </a:spcAft>
            </a:pPr>
            <a:r>
              <a:rPr kumimoji="0" lang="en-US" sz="2800" b="1" kern="1200" dirty="0">
                <a:latin typeface="+mj-lt"/>
                <a:ea typeface="+mj-ea"/>
                <a:cs typeface="+mj-cs"/>
              </a:rPr>
              <a:t>In case of MBW failure and replacement</a:t>
            </a:r>
          </a:p>
        </p:txBody>
      </p:sp>
      <p:sp>
        <p:nvSpPr>
          <p:cNvPr id="4" name="Slide Number Placeholder 3">
            <a:extLst>
              <a:ext uri="{FF2B5EF4-FFF2-40B4-BE49-F238E27FC236}">
                <a16:creationId xmlns:a16="http://schemas.microsoft.com/office/drawing/2014/main" id="{65D8CCF9-5DDA-940F-FA51-31C4F1888410}"/>
              </a:ext>
            </a:extLst>
          </p:cNvPr>
          <p:cNvSpPr>
            <a:spLocks noGrp="1"/>
          </p:cNvSpPr>
          <p:nvPr>
            <p:ph type="sldNum" sz="quarter" idx="4"/>
          </p:nvPr>
        </p:nvSpPr>
        <p:spPr>
          <a:xfrm>
            <a:off x="8185376" y="6356350"/>
            <a:ext cx="501424" cy="365125"/>
          </a:xfrm>
        </p:spPr>
        <p:txBody>
          <a:bodyPr vert="horz" lIns="91440" tIns="45720" rIns="91440" bIns="45720" rtlCol="0" anchor="ctr">
            <a:normAutofit/>
          </a:bodyPr>
          <a:lstStyle/>
          <a:p>
            <a:pPr>
              <a:spcAft>
                <a:spcPts val="600"/>
              </a:spcAft>
            </a:pPr>
            <a:fld id="{17918391-D411-FE40-AAD7-861AE5233E0E}" type="slidenum">
              <a:rPr lang="en-US" smtClean="0"/>
              <a:pPr>
                <a:spcAft>
                  <a:spcPts val="600"/>
                </a:spcAft>
              </a:pPr>
              <a:t>14</a:t>
            </a:fld>
            <a:endParaRPr lang="en-US"/>
          </a:p>
        </p:txBody>
      </p:sp>
      <p:sp>
        <p:nvSpPr>
          <p:cNvPr id="10" name="TextBox 9">
            <a:extLst>
              <a:ext uri="{FF2B5EF4-FFF2-40B4-BE49-F238E27FC236}">
                <a16:creationId xmlns:a16="http://schemas.microsoft.com/office/drawing/2014/main" id="{D1BD20A7-CB01-1257-08EB-54751B708C69}"/>
              </a:ext>
            </a:extLst>
          </p:cNvPr>
          <p:cNvSpPr txBox="1"/>
          <p:nvPr/>
        </p:nvSpPr>
        <p:spPr>
          <a:xfrm>
            <a:off x="0" y="823968"/>
            <a:ext cx="9144000" cy="1477328"/>
          </a:xfrm>
          <a:prstGeom prst="rect">
            <a:avLst/>
          </a:prstGeom>
          <a:noFill/>
        </p:spPr>
        <p:txBody>
          <a:bodyPr wrap="square" rtlCol="0">
            <a:spAutoFit/>
          </a:bodyPr>
          <a:lstStyle/>
          <a:p>
            <a:pPr marL="285750" indent="-285750">
              <a:buClr>
                <a:srgbClr val="FFC000"/>
              </a:buClr>
              <a:buFont typeface="Wingdings" panose="05000000000000000000" pitchFamily="2" charset="2"/>
              <a:buChar char="q"/>
            </a:pPr>
            <a:r>
              <a:rPr lang="en-US" dirty="0">
                <a:solidFill>
                  <a:schemeClr val="accent6">
                    <a:lumMod val="75000"/>
                  </a:schemeClr>
                </a:solidFill>
              </a:rPr>
              <a:t>Bolted yoke construction</a:t>
            </a:r>
          </a:p>
          <a:p>
            <a:pPr marL="285750" indent="-285750">
              <a:buClr>
                <a:srgbClr val="FFC000"/>
              </a:buClr>
              <a:buFont typeface="Wingdings" panose="05000000000000000000" pitchFamily="2" charset="2"/>
              <a:buChar char="q"/>
            </a:pPr>
            <a:endParaRPr lang="en-US" dirty="0">
              <a:solidFill>
                <a:schemeClr val="accent6">
                  <a:lumMod val="75000"/>
                </a:schemeClr>
              </a:solidFill>
            </a:endParaRPr>
          </a:p>
          <a:p>
            <a:pPr marL="285750" indent="-285750">
              <a:buClr>
                <a:srgbClr val="FFC000"/>
              </a:buClr>
              <a:buFont typeface="Wingdings" panose="05000000000000000000" pitchFamily="2" charset="2"/>
              <a:buChar char="q"/>
            </a:pPr>
            <a:r>
              <a:rPr lang="en-US" dirty="0">
                <a:solidFill>
                  <a:schemeClr val="accent6">
                    <a:lumMod val="75000"/>
                  </a:schemeClr>
                </a:solidFill>
              </a:rPr>
              <a:t>Coil replacement would fall in standard procedure for coil replacement and shimming, using existing equipment.</a:t>
            </a:r>
          </a:p>
          <a:p>
            <a:pPr marL="285750" indent="-285750">
              <a:buClr>
                <a:srgbClr val="FFC000"/>
              </a:buClr>
              <a:buFont typeface="Wingdings" panose="05000000000000000000" pitchFamily="2" charset="2"/>
              <a:buChar char="q"/>
            </a:pPr>
            <a:endParaRPr lang="en-US" dirty="0">
              <a:solidFill>
                <a:schemeClr val="accent6">
                  <a:lumMod val="75000"/>
                </a:schemeClr>
              </a:solidFill>
            </a:endParaRPr>
          </a:p>
        </p:txBody>
      </p:sp>
      <p:pic>
        <p:nvPicPr>
          <p:cNvPr id="6" name="Picture 5" descr="A large red machine in a factory&#10;&#10;Description automatically generated">
            <a:extLst>
              <a:ext uri="{FF2B5EF4-FFF2-40B4-BE49-F238E27FC236}">
                <a16:creationId xmlns:a16="http://schemas.microsoft.com/office/drawing/2014/main" id="{729A0B43-697F-0836-65D0-09578FFFD0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74163" y="2351859"/>
            <a:ext cx="4484033" cy="3363025"/>
          </a:xfrm>
          <a:prstGeom prst="rect">
            <a:avLst/>
          </a:prstGeom>
        </p:spPr>
      </p:pic>
      <p:sp>
        <p:nvSpPr>
          <p:cNvPr id="7" name="TextBox 6">
            <a:extLst>
              <a:ext uri="{FF2B5EF4-FFF2-40B4-BE49-F238E27FC236}">
                <a16:creationId xmlns:a16="http://schemas.microsoft.com/office/drawing/2014/main" id="{46DC8063-99FF-4EA1-A8BE-7C14CFB0CE8F}"/>
              </a:ext>
            </a:extLst>
          </p:cNvPr>
          <p:cNvSpPr txBox="1"/>
          <p:nvPr/>
        </p:nvSpPr>
        <p:spPr>
          <a:xfrm>
            <a:off x="2074163" y="5881008"/>
            <a:ext cx="4663916" cy="830997"/>
          </a:xfrm>
          <a:prstGeom prst="rect">
            <a:avLst/>
          </a:prstGeom>
          <a:noFill/>
        </p:spPr>
        <p:txBody>
          <a:bodyPr wrap="square" rtlCol="0">
            <a:spAutoFit/>
          </a:bodyPr>
          <a:lstStyle/>
          <a:p>
            <a:r>
              <a:rPr lang="en-US" sz="2400" b="1" dirty="0">
                <a:solidFill>
                  <a:srgbClr val="00B050"/>
                </a:solidFill>
              </a:rPr>
              <a:t>=&gt; No further work to be done</a:t>
            </a:r>
          </a:p>
          <a:p>
            <a:endParaRPr lang="en-US" sz="2400" b="1" dirty="0">
              <a:solidFill>
                <a:srgbClr val="00B050"/>
              </a:solidFill>
            </a:endParaRPr>
          </a:p>
        </p:txBody>
      </p:sp>
    </p:spTree>
    <p:extLst>
      <p:ext uri="{BB962C8B-B14F-4D97-AF65-F5344CB8AC3E}">
        <p14:creationId xmlns:p14="http://schemas.microsoft.com/office/powerpoint/2010/main" val="17702454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5D8CCF9-5DDA-940F-FA51-31C4F1888410}"/>
              </a:ext>
            </a:extLst>
          </p:cNvPr>
          <p:cNvSpPr>
            <a:spLocks noGrp="1"/>
          </p:cNvSpPr>
          <p:nvPr>
            <p:ph type="sldNum" sz="quarter" idx="4"/>
          </p:nvPr>
        </p:nvSpPr>
        <p:spPr>
          <a:xfrm>
            <a:off x="8185376" y="6356350"/>
            <a:ext cx="501424" cy="365125"/>
          </a:xfrm>
        </p:spPr>
        <p:txBody>
          <a:bodyPr vert="horz" lIns="91440" tIns="45720" rIns="91440" bIns="45720" rtlCol="0" anchor="ctr">
            <a:normAutofit/>
          </a:bodyPr>
          <a:lstStyle/>
          <a:p>
            <a:pPr>
              <a:spcAft>
                <a:spcPts val="600"/>
              </a:spcAft>
            </a:pPr>
            <a:fld id="{17918391-D411-FE40-AAD7-861AE5233E0E}" type="slidenum">
              <a:rPr lang="en-US" smtClean="0"/>
              <a:pPr>
                <a:spcAft>
                  <a:spcPts val="600"/>
                </a:spcAft>
              </a:pPr>
              <a:t>15</a:t>
            </a:fld>
            <a:endParaRPr lang="en-US"/>
          </a:p>
        </p:txBody>
      </p:sp>
      <p:sp>
        <p:nvSpPr>
          <p:cNvPr id="10" name="TextBox 9">
            <a:extLst>
              <a:ext uri="{FF2B5EF4-FFF2-40B4-BE49-F238E27FC236}">
                <a16:creationId xmlns:a16="http://schemas.microsoft.com/office/drawing/2014/main" id="{D1BD20A7-CB01-1257-08EB-54751B708C69}"/>
              </a:ext>
            </a:extLst>
          </p:cNvPr>
          <p:cNvSpPr txBox="1"/>
          <p:nvPr/>
        </p:nvSpPr>
        <p:spPr>
          <a:xfrm>
            <a:off x="0" y="751344"/>
            <a:ext cx="9144000" cy="5355312"/>
          </a:xfrm>
          <a:prstGeom prst="rect">
            <a:avLst/>
          </a:prstGeom>
          <a:noFill/>
        </p:spPr>
        <p:txBody>
          <a:bodyPr wrap="square" rtlCol="0">
            <a:spAutoFit/>
          </a:bodyPr>
          <a:lstStyle/>
          <a:p>
            <a:pPr marL="285750" indent="-285750">
              <a:buClr>
                <a:srgbClr val="FFC000"/>
              </a:buClr>
              <a:buFont typeface="Wingdings" panose="05000000000000000000" pitchFamily="2" charset="2"/>
              <a:buChar char="q"/>
            </a:pPr>
            <a:r>
              <a:rPr lang="en-US" dirty="0">
                <a:solidFill>
                  <a:schemeClr val="accent6">
                    <a:lumMod val="75000"/>
                  </a:schemeClr>
                </a:solidFill>
              </a:rPr>
              <a:t>Non-standard procedure and equipment to refurbish these magnets</a:t>
            </a:r>
          </a:p>
          <a:p>
            <a:pPr marL="285750" indent="-285750">
              <a:buClr>
                <a:srgbClr val="FFC000"/>
              </a:buClr>
              <a:buFont typeface="Wingdings" panose="05000000000000000000" pitchFamily="2" charset="2"/>
              <a:buChar char="q"/>
            </a:pPr>
            <a:endParaRPr lang="en-US" dirty="0">
              <a:solidFill>
                <a:schemeClr val="accent6">
                  <a:lumMod val="75000"/>
                </a:schemeClr>
              </a:solidFill>
            </a:endParaRPr>
          </a:p>
          <a:p>
            <a:pPr marL="285750" indent="-285750">
              <a:buClr>
                <a:srgbClr val="FFC000"/>
              </a:buClr>
              <a:buFont typeface="Wingdings" panose="05000000000000000000" pitchFamily="2" charset="2"/>
              <a:buChar char="q"/>
            </a:pPr>
            <a:endParaRPr lang="en-US" dirty="0">
              <a:solidFill>
                <a:schemeClr val="accent6">
                  <a:lumMod val="75000"/>
                </a:schemeClr>
              </a:solidFill>
            </a:endParaRPr>
          </a:p>
          <a:p>
            <a:pPr marL="285750" indent="-285750">
              <a:buClr>
                <a:srgbClr val="FFC000"/>
              </a:buClr>
              <a:buFont typeface="Wingdings" panose="05000000000000000000" pitchFamily="2" charset="2"/>
              <a:buChar char="q"/>
            </a:pPr>
            <a:r>
              <a:rPr lang="en-US" dirty="0">
                <a:solidFill>
                  <a:schemeClr val="accent6">
                    <a:lumMod val="75000"/>
                  </a:schemeClr>
                </a:solidFill>
              </a:rPr>
              <a:t>A procedure explaining manufacturing and assembly, taken from Alstom exists and is relatively well detailed, including pictures.</a:t>
            </a:r>
          </a:p>
          <a:p>
            <a:pPr marL="285750" indent="-285750">
              <a:buClr>
                <a:srgbClr val="FFC000"/>
              </a:buClr>
              <a:buFont typeface="Wingdings" panose="05000000000000000000" pitchFamily="2" charset="2"/>
              <a:buChar char="q"/>
            </a:pPr>
            <a:endParaRPr lang="en-US" dirty="0">
              <a:solidFill>
                <a:schemeClr val="accent6">
                  <a:lumMod val="75000"/>
                </a:schemeClr>
              </a:solidFill>
            </a:endParaRPr>
          </a:p>
          <a:p>
            <a:pPr marL="285750" indent="-285750">
              <a:buClr>
                <a:srgbClr val="FFC000"/>
              </a:buClr>
              <a:buFont typeface="Wingdings" panose="05000000000000000000" pitchFamily="2" charset="2"/>
              <a:buChar char="q"/>
            </a:pPr>
            <a:endParaRPr lang="en-US" dirty="0">
              <a:solidFill>
                <a:schemeClr val="accent6">
                  <a:lumMod val="75000"/>
                </a:schemeClr>
              </a:solidFill>
            </a:endParaRPr>
          </a:p>
          <a:p>
            <a:pPr marL="285750" indent="-285750">
              <a:buClr>
                <a:srgbClr val="FFC000"/>
              </a:buClr>
              <a:buFont typeface="Wingdings" panose="05000000000000000000" pitchFamily="2" charset="2"/>
              <a:buChar char="q"/>
            </a:pPr>
            <a:r>
              <a:rPr lang="en-US" dirty="0">
                <a:solidFill>
                  <a:schemeClr val="accent6">
                    <a:lumMod val="75000"/>
                  </a:schemeClr>
                </a:solidFill>
              </a:rPr>
              <a:t>A tooling inventory was done and there are not many equipment that were found and can be re-used (or it is in bad condition).</a:t>
            </a:r>
          </a:p>
          <a:p>
            <a:pPr marL="285750" indent="-285750">
              <a:buClr>
                <a:srgbClr val="FFC000"/>
              </a:buClr>
              <a:buFont typeface="Wingdings" panose="05000000000000000000" pitchFamily="2" charset="2"/>
              <a:buChar char="q"/>
            </a:pPr>
            <a:endParaRPr lang="en-US" dirty="0">
              <a:solidFill>
                <a:schemeClr val="accent6">
                  <a:lumMod val="75000"/>
                </a:schemeClr>
              </a:solidFill>
            </a:endParaRPr>
          </a:p>
          <a:p>
            <a:pPr marL="285750" indent="-285750">
              <a:buClr>
                <a:srgbClr val="FFC000"/>
              </a:buClr>
              <a:buFont typeface="Wingdings" panose="05000000000000000000" pitchFamily="2" charset="2"/>
              <a:buChar char="q"/>
            </a:pPr>
            <a:endParaRPr lang="en-US" dirty="0">
              <a:solidFill>
                <a:schemeClr val="accent6">
                  <a:lumMod val="75000"/>
                </a:schemeClr>
              </a:solidFill>
            </a:endParaRPr>
          </a:p>
          <a:p>
            <a:pPr marL="285750" indent="-285750">
              <a:buClr>
                <a:srgbClr val="FFC000"/>
              </a:buClr>
              <a:buFont typeface="Wingdings" panose="05000000000000000000" pitchFamily="2" charset="2"/>
              <a:buChar char="q"/>
            </a:pPr>
            <a:r>
              <a:rPr lang="en-US" dirty="0">
                <a:solidFill>
                  <a:schemeClr val="accent6">
                    <a:lumMod val="75000"/>
                  </a:schemeClr>
                </a:solidFill>
              </a:rPr>
              <a:t>Most of the assembly tooling will have to be re-designed (based on existing drawings).</a:t>
            </a:r>
          </a:p>
          <a:p>
            <a:pPr marL="285750" indent="-285750">
              <a:buClr>
                <a:srgbClr val="FFC000"/>
              </a:buClr>
              <a:buFont typeface="Wingdings" panose="05000000000000000000" pitchFamily="2" charset="2"/>
              <a:buChar char="q"/>
            </a:pPr>
            <a:endParaRPr lang="en-US" dirty="0">
              <a:solidFill>
                <a:schemeClr val="accent6">
                  <a:lumMod val="75000"/>
                </a:schemeClr>
              </a:solidFill>
            </a:endParaRPr>
          </a:p>
          <a:p>
            <a:pPr marL="285750" indent="-285750">
              <a:buClr>
                <a:srgbClr val="FFC000"/>
              </a:buClr>
              <a:buFont typeface="Wingdings" panose="05000000000000000000" pitchFamily="2" charset="2"/>
              <a:buChar char="q"/>
            </a:pPr>
            <a:r>
              <a:rPr lang="en-US" dirty="0">
                <a:solidFill>
                  <a:schemeClr val="accent6">
                    <a:lumMod val="75000"/>
                  </a:schemeClr>
                </a:solidFill>
              </a:rPr>
              <a:t>In case of failure of an MQWA, it was proposed some years ago to convert a MQWB into an MQWA to continue the run (eventually in slightly degraded mode), as it was done for circuit RQ5.LR7 in point 7.</a:t>
            </a:r>
          </a:p>
          <a:p>
            <a:pPr marL="285750" indent="-285750">
              <a:buClr>
                <a:srgbClr val="FFC000"/>
              </a:buClr>
              <a:buFont typeface="Wingdings" panose="05000000000000000000" pitchFamily="2" charset="2"/>
              <a:buChar char="q"/>
            </a:pPr>
            <a:endParaRPr lang="en-US" dirty="0">
              <a:solidFill>
                <a:schemeClr val="accent6">
                  <a:lumMod val="75000"/>
                </a:schemeClr>
              </a:solidFill>
            </a:endParaRPr>
          </a:p>
          <a:p>
            <a:pPr marL="285750" indent="-285750">
              <a:buClr>
                <a:srgbClr val="FFC000"/>
              </a:buClr>
              <a:buFont typeface="Wingdings" panose="05000000000000000000" pitchFamily="2" charset="2"/>
              <a:buChar char="q"/>
            </a:pPr>
            <a:endParaRPr lang="en-US" dirty="0">
              <a:solidFill>
                <a:schemeClr val="accent6">
                  <a:lumMod val="75000"/>
                </a:schemeClr>
              </a:solidFill>
            </a:endParaRPr>
          </a:p>
        </p:txBody>
      </p:sp>
      <p:sp>
        <p:nvSpPr>
          <p:cNvPr id="6" name="TextBox 5">
            <a:extLst>
              <a:ext uri="{FF2B5EF4-FFF2-40B4-BE49-F238E27FC236}">
                <a16:creationId xmlns:a16="http://schemas.microsoft.com/office/drawing/2014/main" id="{2CB0535C-8041-3B59-1AFF-06AA0084CE07}"/>
              </a:ext>
            </a:extLst>
          </p:cNvPr>
          <p:cNvSpPr txBox="1"/>
          <p:nvPr/>
        </p:nvSpPr>
        <p:spPr>
          <a:xfrm>
            <a:off x="0" y="31459"/>
            <a:ext cx="9144000" cy="733040"/>
          </a:xfrm>
          <a:prstGeom prst="rect">
            <a:avLst/>
          </a:prstGeom>
        </p:spPr>
        <p:txBody>
          <a:bodyPr vert="horz" lIns="45720" rIns="45720" rtlCol="0" anchor="ctr">
            <a:normAutofit/>
          </a:bodyPr>
          <a:lstStyle/>
          <a:p>
            <a:pPr algn="ctr">
              <a:lnSpc>
                <a:spcPct val="90000"/>
              </a:lnSpc>
              <a:spcBef>
                <a:spcPct val="0"/>
              </a:spcBef>
              <a:spcAft>
                <a:spcPts val="600"/>
              </a:spcAft>
            </a:pPr>
            <a:r>
              <a:rPr kumimoji="0" lang="en-US" sz="2800" b="1" kern="1200" dirty="0">
                <a:latin typeface="+mj-lt"/>
                <a:ea typeface="+mj-ea"/>
                <a:cs typeface="+mj-cs"/>
              </a:rPr>
              <a:t>In case of MQW failure and replacement</a:t>
            </a:r>
          </a:p>
        </p:txBody>
      </p:sp>
    </p:spTree>
    <p:extLst>
      <p:ext uri="{BB962C8B-B14F-4D97-AF65-F5344CB8AC3E}">
        <p14:creationId xmlns:p14="http://schemas.microsoft.com/office/powerpoint/2010/main" val="4297426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CEDD628-7856-4627-06B7-357DB522797C}"/>
              </a:ext>
            </a:extLst>
          </p:cNvPr>
          <p:cNvSpPr txBox="1"/>
          <p:nvPr/>
        </p:nvSpPr>
        <p:spPr>
          <a:xfrm>
            <a:off x="0" y="31459"/>
            <a:ext cx="9144000" cy="669408"/>
          </a:xfrm>
          <a:prstGeom prst="rect">
            <a:avLst/>
          </a:prstGeom>
        </p:spPr>
        <p:txBody>
          <a:bodyPr vert="horz" lIns="45720" rIns="45720" rtlCol="0" anchor="ctr">
            <a:normAutofit/>
          </a:bodyPr>
          <a:lstStyle/>
          <a:p>
            <a:pPr algn="ctr">
              <a:lnSpc>
                <a:spcPct val="90000"/>
              </a:lnSpc>
              <a:spcBef>
                <a:spcPct val="0"/>
              </a:spcBef>
              <a:spcAft>
                <a:spcPts val="600"/>
              </a:spcAft>
            </a:pPr>
            <a:r>
              <a:rPr lang="en-US" sz="2800" b="1" dirty="0">
                <a:latin typeface="+mj-lt"/>
                <a:ea typeface="+mj-ea"/>
                <a:cs typeface="+mj-cs"/>
              </a:rPr>
              <a:t>How MQ</a:t>
            </a:r>
            <a:r>
              <a:rPr kumimoji="0" lang="en-US" sz="2800" b="1" kern="1200" dirty="0">
                <a:latin typeface="+mj-lt"/>
                <a:ea typeface="+mj-ea"/>
                <a:cs typeface="+mj-cs"/>
              </a:rPr>
              <a:t>W coils are stressed</a:t>
            </a:r>
          </a:p>
        </p:txBody>
      </p:sp>
      <p:sp>
        <p:nvSpPr>
          <p:cNvPr id="4" name="Slide Number Placeholder 3">
            <a:extLst>
              <a:ext uri="{FF2B5EF4-FFF2-40B4-BE49-F238E27FC236}">
                <a16:creationId xmlns:a16="http://schemas.microsoft.com/office/drawing/2014/main" id="{65D8CCF9-5DDA-940F-FA51-31C4F1888410}"/>
              </a:ext>
            </a:extLst>
          </p:cNvPr>
          <p:cNvSpPr>
            <a:spLocks noGrp="1"/>
          </p:cNvSpPr>
          <p:nvPr>
            <p:ph type="sldNum" sz="quarter" idx="4"/>
          </p:nvPr>
        </p:nvSpPr>
        <p:spPr>
          <a:xfrm>
            <a:off x="8185376" y="6356350"/>
            <a:ext cx="501424" cy="365125"/>
          </a:xfrm>
        </p:spPr>
        <p:txBody>
          <a:bodyPr vert="horz" lIns="91440" tIns="45720" rIns="91440" bIns="45720" rtlCol="0" anchor="ctr">
            <a:normAutofit/>
          </a:bodyPr>
          <a:lstStyle/>
          <a:p>
            <a:pPr>
              <a:spcAft>
                <a:spcPts val="600"/>
              </a:spcAft>
            </a:pPr>
            <a:fld id="{17918391-D411-FE40-AAD7-861AE5233E0E}" type="slidenum">
              <a:rPr lang="en-US" smtClean="0"/>
              <a:pPr>
                <a:spcAft>
                  <a:spcPts val="600"/>
                </a:spcAft>
              </a:pPr>
              <a:t>16</a:t>
            </a:fld>
            <a:endParaRPr lang="en-US"/>
          </a:p>
        </p:txBody>
      </p:sp>
      <p:sp>
        <p:nvSpPr>
          <p:cNvPr id="10" name="TextBox 9">
            <a:extLst>
              <a:ext uri="{FF2B5EF4-FFF2-40B4-BE49-F238E27FC236}">
                <a16:creationId xmlns:a16="http://schemas.microsoft.com/office/drawing/2014/main" id="{D1BD20A7-CB01-1257-08EB-54751B708C69}"/>
              </a:ext>
            </a:extLst>
          </p:cNvPr>
          <p:cNvSpPr txBox="1"/>
          <p:nvPr/>
        </p:nvSpPr>
        <p:spPr>
          <a:xfrm>
            <a:off x="127417" y="700866"/>
            <a:ext cx="9016583" cy="3139321"/>
          </a:xfrm>
          <a:prstGeom prst="rect">
            <a:avLst/>
          </a:prstGeom>
          <a:noFill/>
        </p:spPr>
        <p:txBody>
          <a:bodyPr wrap="square" rtlCol="0">
            <a:spAutoFit/>
          </a:bodyPr>
          <a:lstStyle/>
          <a:p>
            <a:pPr marL="285750" indent="-285750">
              <a:buClr>
                <a:srgbClr val="FFC000"/>
              </a:buClr>
              <a:buFont typeface="Wingdings" panose="05000000000000000000" pitchFamily="2" charset="2"/>
              <a:buChar char="q"/>
            </a:pPr>
            <a:r>
              <a:rPr lang="en-US" dirty="0">
                <a:solidFill>
                  <a:schemeClr val="accent6">
                    <a:lumMod val="75000"/>
                  </a:schemeClr>
                </a:solidFill>
              </a:rPr>
              <a:t>Maximum of 450 Volts for ground insulation</a:t>
            </a:r>
          </a:p>
          <a:p>
            <a:pPr marL="285750" indent="-285750">
              <a:buClr>
                <a:srgbClr val="FFC000"/>
              </a:buClr>
              <a:buFont typeface="Wingdings" panose="05000000000000000000" pitchFamily="2" charset="2"/>
              <a:buChar char="q"/>
            </a:pPr>
            <a:endParaRPr lang="en-US" dirty="0">
              <a:solidFill>
                <a:schemeClr val="accent6">
                  <a:lumMod val="75000"/>
                </a:schemeClr>
              </a:solidFill>
            </a:endParaRPr>
          </a:p>
          <a:p>
            <a:pPr marL="285750" indent="-285750">
              <a:buClr>
                <a:srgbClr val="FFC000"/>
              </a:buClr>
              <a:buFont typeface="Wingdings" panose="05000000000000000000" pitchFamily="2" charset="2"/>
              <a:buChar char="q"/>
            </a:pPr>
            <a:r>
              <a:rPr lang="en-US" dirty="0">
                <a:solidFill>
                  <a:schemeClr val="accent6">
                    <a:lumMod val="75000"/>
                  </a:schemeClr>
                </a:solidFill>
              </a:rPr>
              <a:t>Maximum of few Volts between turns</a:t>
            </a:r>
          </a:p>
          <a:p>
            <a:pPr marL="285750" indent="-285750">
              <a:buClr>
                <a:srgbClr val="FFC000"/>
              </a:buClr>
              <a:buFont typeface="Wingdings" panose="05000000000000000000" pitchFamily="2" charset="2"/>
              <a:buChar char="q"/>
            </a:pPr>
            <a:endParaRPr lang="en-US" dirty="0">
              <a:solidFill>
                <a:schemeClr val="accent6">
                  <a:lumMod val="75000"/>
                </a:schemeClr>
              </a:solidFill>
            </a:endParaRPr>
          </a:p>
          <a:p>
            <a:pPr marL="285750" indent="-285750">
              <a:buClr>
                <a:srgbClr val="FFC000"/>
              </a:buClr>
              <a:buFont typeface="Wingdings" panose="05000000000000000000" pitchFamily="2" charset="2"/>
              <a:buChar char="q"/>
            </a:pPr>
            <a:r>
              <a:rPr lang="en-US" dirty="0">
                <a:solidFill>
                  <a:schemeClr val="accent6">
                    <a:lumMod val="75000"/>
                  </a:schemeClr>
                </a:solidFill>
              </a:rPr>
              <a:t>Maximum forces on coil of 6 </a:t>
            </a:r>
            <a:r>
              <a:rPr lang="en-US" dirty="0" err="1">
                <a:solidFill>
                  <a:schemeClr val="accent6">
                    <a:lumMod val="75000"/>
                  </a:schemeClr>
                </a:solidFill>
              </a:rPr>
              <a:t>kN</a:t>
            </a:r>
            <a:r>
              <a:rPr lang="en-US" dirty="0">
                <a:solidFill>
                  <a:schemeClr val="accent6">
                    <a:lumMod val="75000"/>
                  </a:schemeClr>
                </a:solidFill>
              </a:rPr>
              <a:t> over the 3.1 m length</a:t>
            </a:r>
          </a:p>
          <a:p>
            <a:pPr marL="285750" indent="-285750">
              <a:buClr>
                <a:srgbClr val="FFC000"/>
              </a:buClr>
              <a:buFont typeface="Wingdings" panose="05000000000000000000" pitchFamily="2" charset="2"/>
              <a:buChar char="q"/>
            </a:pPr>
            <a:endParaRPr lang="en-US" dirty="0">
              <a:solidFill>
                <a:schemeClr val="accent6">
                  <a:lumMod val="75000"/>
                </a:schemeClr>
              </a:solidFill>
            </a:endParaRPr>
          </a:p>
          <a:p>
            <a:pPr marL="285750" indent="-285750">
              <a:buClr>
                <a:srgbClr val="FFC000"/>
              </a:buClr>
              <a:buFont typeface="Wingdings" panose="05000000000000000000" pitchFamily="2" charset="2"/>
              <a:buChar char="q"/>
            </a:pPr>
            <a:r>
              <a:rPr lang="en-US" dirty="0">
                <a:solidFill>
                  <a:schemeClr val="accent6">
                    <a:lumMod val="75000"/>
                  </a:schemeClr>
                </a:solidFill>
              </a:rPr>
              <a:t>Relatively low water velocity and pressure</a:t>
            </a:r>
          </a:p>
          <a:p>
            <a:pPr marL="285750" indent="-285750">
              <a:buClr>
                <a:srgbClr val="FFC000"/>
              </a:buClr>
              <a:buFont typeface="Wingdings" panose="05000000000000000000" pitchFamily="2" charset="2"/>
              <a:buChar char="q"/>
            </a:pPr>
            <a:endParaRPr lang="en-US" dirty="0">
              <a:solidFill>
                <a:schemeClr val="accent6">
                  <a:lumMod val="75000"/>
                </a:schemeClr>
              </a:solidFill>
            </a:endParaRPr>
          </a:p>
          <a:p>
            <a:pPr marL="285750" indent="-285750">
              <a:buClr>
                <a:srgbClr val="FFC000"/>
              </a:buClr>
              <a:buFont typeface="Wingdings" panose="05000000000000000000" pitchFamily="2" charset="2"/>
              <a:buChar char="q"/>
            </a:pPr>
            <a:r>
              <a:rPr lang="en-US" dirty="0">
                <a:solidFill>
                  <a:schemeClr val="accent6">
                    <a:lumMod val="75000"/>
                  </a:schemeClr>
                </a:solidFill>
              </a:rPr>
              <a:t>Operation in DC (with slow ramp)</a:t>
            </a:r>
          </a:p>
          <a:p>
            <a:pPr marL="285750" indent="-285750">
              <a:buClr>
                <a:srgbClr val="FFC000"/>
              </a:buClr>
              <a:buFont typeface="Wingdings" panose="05000000000000000000" pitchFamily="2" charset="2"/>
              <a:buChar char="q"/>
            </a:pPr>
            <a:endParaRPr lang="en-US" dirty="0">
              <a:solidFill>
                <a:schemeClr val="accent6">
                  <a:lumMod val="75000"/>
                </a:schemeClr>
              </a:solidFill>
            </a:endParaRPr>
          </a:p>
          <a:p>
            <a:pPr marL="285750" indent="-285750">
              <a:buClr>
                <a:srgbClr val="FFC000"/>
              </a:buClr>
              <a:buFont typeface="Wingdings" panose="05000000000000000000" pitchFamily="2" charset="2"/>
              <a:buChar char="q"/>
            </a:pPr>
            <a:endParaRPr lang="en-US" dirty="0">
              <a:solidFill>
                <a:schemeClr val="accent6">
                  <a:lumMod val="75000"/>
                </a:schemeClr>
              </a:solidFill>
            </a:endParaRPr>
          </a:p>
        </p:txBody>
      </p:sp>
      <p:grpSp>
        <p:nvGrpSpPr>
          <p:cNvPr id="29" name="Group 28">
            <a:extLst>
              <a:ext uri="{FF2B5EF4-FFF2-40B4-BE49-F238E27FC236}">
                <a16:creationId xmlns:a16="http://schemas.microsoft.com/office/drawing/2014/main" id="{8F88FB08-EF57-1277-4B9A-EA648EF6FA52}"/>
              </a:ext>
            </a:extLst>
          </p:cNvPr>
          <p:cNvGrpSpPr/>
          <p:nvPr/>
        </p:nvGrpSpPr>
        <p:grpSpPr>
          <a:xfrm>
            <a:off x="4123867" y="2744460"/>
            <a:ext cx="4967667" cy="4082081"/>
            <a:chOff x="3802285" y="2639394"/>
            <a:chExt cx="4967667" cy="4082081"/>
          </a:xfrm>
        </p:grpSpPr>
        <p:pic>
          <p:nvPicPr>
            <p:cNvPr id="6" name="Picture 5">
              <a:extLst>
                <a:ext uri="{FF2B5EF4-FFF2-40B4-BE49-F238E27FC236}">
                  <a16:creationId xmlns:a16="http://schemas.microsoft.com/office/drawing/2014/main" id="{DBE6AF5D-80E1-D332-9203-A7E13D7BABB1}"/>
                </a:ext>
              </a:extLst>
            </p:cNvPr>
            <p:cNvPicPr>
              <a:picLocks noChangeAspect="1"/>
            </p:cNvPicPr>
            <p:nvPr/>
          </p:nvPicPr>
          <p:blipFill>
            <a:blip r:embed="rId2"/>
            <a:stretch>
              <a:fillRect/>
            </a:stretch>
          </p:blipFill>
          <p:spPr>
            <a:xfrm>
              <a:off x="3802285" y="2639394"/>
              <a:ext cx="4967667" cy="4082081"/>
            </a:xfrm>
            <a:prstGeom prst="rect">
              <a:avLst/>
            </a:prstGeom>
          </p:spPr>
        </p:pic>
        <p:cxnSp>
          <p:nvCxnSpPr>
            <p:cNvPr id="11" name="Straight Arrow Connector 10">
              <a:extLst>
                <a:ext uri="{FF2B5EF4-FFF2-40B4-BE49-F238E27FC236}">
                  <a16:creationId xmlns:a16="http://schemas.microsoft.com/office/drawing/2014/main" id="{CA2CB463-E344-38F8-8513-93043EDCD30F}"/>
                </a:ext>
              </a:extLst>
            </p:cNvPr>
            <p:cNvCxnSpPr>
              <a:cxnSpLocks/>
            </p:cNvCxnSpPr>
            <p:nvPr/>
          </p:nvCxnSpPr>
          <p:spPr>
            <a:xfrm flipV="1">
              <a:off x="4036135" y="2828209"/>
              <a:ext cx="488531" cy="1858252"/>
            </a:xfrm>
            <a:prstGeom prst="straightConnector1">
              <a:avLst/>
            </a:prstGeom>
            <a:ln w="38100">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DD5A5B43-93D9-AD30-0BA6-CF65E13BF207}"/>
                </a:ext>
              </a:extLst>
            </p:cNvPr>
            <p:cNvCxnSpPr>
              <a:cxnSpLocks/>
            </p:cNvCxnSpPr>
            <p:nvPr/>
          </p:nvCxnSpPr>
          <p:spPr>
            <a:xfrm flipV="1">
              <a:off x="5447709" y="3130198"/>
              <a:ext cx="579754" cy="1858564"/>
            </a:xfrm>
            <a:prstGeom prst="straightConnector1">
              <a:avLst/>
            </a:prstGeom>
            <a:ln w="38100">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CB5F2F29-B017-A576-FF1C-AD0447636B18}"/>
                </a:ext>
              </a:extLst>
            </p:cNvPr>
            <p:cNvCxnSpPr>
              <a:cxnSpLocks/>
            </p:cNvCxnSpPr>
            <p:nvPr/>
          </p:nvCxnSpPr>
          <p:spPr>
            <a:xfrm flipV="1">
              <a:off x="5820207" y="4267383"/>
              <a:ext cx="1553390" cy="1061320"/>
            </a:xfrm>
            <a:prstGeom prst="straightConnector1">
              <a:avLst/>
            </a:prstGeom>
            <a:ln w="38100">
              <a:solidFill>
                <a:srgbClr val="FF0000"/>
              </a:solidFill>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21">
              <a:extLst>
                <a:ext uri="{FF2B5EF4-FFF2-40B4-BE49-F238E27FC236}">
                  <a16:creationId xmlns:a16="http://schemas.microsoft.com/office/drawing/2014/main" id="{282B2E03-9098-A5C0-8E19-A7089C91BA7B}"/>
                </a:ext>
              </a:extLst>
            </p:cNvPr>
            <p:cNvCxnSpPr>
              <a:cxnSpLocks/>
            </p:cNvCxnSpPr>
            <p:nvPr/>
          </p:nvCxnSpPr>
          <p:spPr>
            <a:xfrm flipV="1">
              <a:off x="6569756" y="5448925"/>
              <a:ext cx="1532468" cy="966564"/>
            </a:xfrm>
            <a:prstGeom prst="straightConnector1">
              <a:avLst/>
            </a:prstGeom>
            <a:ln w="38100">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25" name="TextBox 24">
              <a:extLst>
                <a:ext uri="{FF2B5EF4-FFF2-40B4-BE49-F238E27FC236}">
                  <a16:creationId xmlns:a16="http://schemas.microsoft.com/office/drawing/2014/main" id="{B7A9AAF7-9BC4-3540-B9F8-C3E99934AAE1}"/>
                </a:ext>
              </a:extLst>
            </p:cNvPr>
            <p:cNvSpPr txBox="1"/>
            <p:nvPr/>
          </p:nvSpPr>
          <p:spPr>
            <a:xfrm>
              <a:off x="4783245" y="2899365"/>
              <a:ext cx="835485" cy="461665"/>
            </a:xfrm>
            <a:prstGeom prst="rect">
              <a:avLst/>
            </a:prstGeom>
            <a:noFill/>
          </p:spPr>
          <p:txBody>
            <a:bodyPr wrap="none" rtlCol="0">
              <a:spAutoFit/>
            </a:bodyPr>
            <a:lstStyle/>
            <a:p>
              <a:r>
                <a:rPr lang="en-GB" sz="2400" b="1" dirty="0">
                  <a:solidFill>
                    <a:srgbClr val="FF0000"/>
                  </a:solidFill>
                </a:rPr>
                <a:t>6 </a:t>
              </a:r>
              <a:r>
                <a:rPr lang="en-GB" sz="2400" b="1" dirty="0" err="1">
                  <a:solidFill>
                    <a:srgbClr val="FF0000"/>
                  </a:solidFill>
                </a:rPr>
                <a:t>kN</a:t>
              </a:r>
              <a:endParaRPr lang="en-GB" sz="2400" b="1" dirty="0">
                <a:solidFill>
                  <a:srgbClr val="FF0000"/>
                </a:solidFill>
              </a:endParaRPr>
            </a:p>
          </p:txBody>
        </p:sp>
        <p:sp>
          <p:nvSpPr>
            <p:cNvPr id="26" name="TextBox 25">
              <a:extLst>
                <a:ext uri="{FF2B5EF4-FFF2-40B4-BE49-F238E27FC236}">
                  <a16:creationId xmlns:a16="http://schemas.microsoft.com/office/drawing/2014/main" id="{D749CFF5-57AA-C74F-46D7-8553980CF0C5}"/>
                </a:ext>
              </a:extLst>
            </p:cNvPr>
            <p:cNvSpPr txBox="1"/>
            <p:nvPr/>
          </p:nvSpPr>
          <p:spPr>
            <a:xfrm>
              <a:off x="7353972" y="4642222"/>
              <a:ext cx="835485" cy="461665"/>
            </a:xfrm>
            <a:prstGeom prst="rect">
              <a:avLst/>
            </a:prstGeom>
            <a:noFill/>
          </p:spPr>
          <p:txBody>
            <a:bodyPr wrap="none" rtlCol="0">
              <a:spAutoFit/>
            </a:bodyPr>
            <a:lstStyle/>
            <a:p>
              <a:r>
                <a:rPr lang="en-GB" sz="2400" b="1" dirty="0">
                  <a:solidFill>
                    <a:srgbClr val="FF0000"/>
                  </a:solidFill>
                </a:rPr>
                <a:t>6 </a:t>
              </a:r>
              <a:r>
                <a:rPr lang="en-GB" sz="2400" b="1" dirty="0" err="1">
                  <a:solidFill>
                    <a:srgbClr val="FF0000"/>
                  </a:solidFill>
                </a:rPr>
                <a:t>kN</a:t>
              </a:r>
              <a:endParaRPr lang="en-GB" sz="2400" b="1" dirty="0">
                <a:solidFill>
                  <a:srgbClr val="FF0000"/>
                </a:solidFill>
              </a:endParaRPr>
            </a:p>
          </p:txBody>
        </p:sp>
      </p:grpSp>
      <p:sp>
        <p:nvSpPr>
          <p:cNvPr id="7" name="TextBox 6">
            <a:extLst>
              <a:ext uri="{FF2B5EF4-FFF2-40B4-BE49-F238E27FC236}">
                <a16:creationId xmlns:a16="http://schemas.microsoft.com/office/drawing/2014/main" id="{94B66CFD-4BC6-9ADE-77C9-E596B08B1CD8}"/>
              </a:ext>
            </a:extLst>
          </p:cNvPr>
          <p:cNvSpPr txBox="1"/>
          <p:nvPr/>
        </p:nvSpPr>
        <p:spPr>
          <a:xfrm>
            <a:off x="0" y="4668403"/>
            <a:ext cx="3826333" cy="461665"/>
          </a:xfrm>
          <a:prstGeom prst="rect">
            <a:avLst/>
          </a:prstGeom>
          <a:noFill/>
        </p:spPr>
        <p:txBody>
          <a:bodyPr wrap="square" rtlCol="0">
            <a:spAutoFit/>
          </a:bodyPr>
          <a:lstStyle/>
          <a:p>
            <a:r>
              <a:rPr lang="en-GB" sz="2400" b="1" dirty="0">
                <a:solidFill>
                  <a:srgbClr val="00B050"/>
                </a:solidFill>
              </a:rPr>
              <a:t>=&gt; Not heavily stressed</a:t>
            </a:r>
          </a:p>
        </p:txBody>
      </p:sp>
    </p:spTree>
    <p:extLst>
      <p:ext uri="{BB962C8B-B14F-4D97-AF65-F5344CB8AC3E}">
        <p14:creationId xmlns:p14="http://schemas.microsoft.com/office/powerpoint/2010/main" val="36418053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5D8CCF9-5DDA-940F-FA51-31C4F1888410}"/>
              </a:ext>
            </a:extLst>
          </p:cNvPr>
          <p:cNvSpPr>
            <a:spLocks noGrp="1"/>
          </p:cNvSpPr>
          <p:nvPr>
            <p:ph type="sldNum" sz="quarter" idx="4"/>
          </p:nvPr>
        </p:nvSpPr>
        <p:spPr>
          <a:xfrm>
            <a:off x="8185376" y="6356350"/>
            <a:ext cx="501424" cy="365125"/>
          </a:xfrm>
        </p:spPr>
        <p:txBody>
          <a:bodyPr vert="horz" lIns="91440" tIns="45720" rIns="91440" bIns="45720" rtlCol="0" anchor="ctr">
            <a:normAutofit/>
          </a:bodyPr>
          <a:lstStyle/>
          <a:p>
            <a:pPr>
              <a:spcAft>
                <a:spcPts val="600"/>
              </a:spcAft>
            </a:pPr>
            <a:fld id="{17918391-D411-FE40-AAD7-861AE5233E0E}" type="slidenum">
              <a:rPr lang="en-US" smtClean="0"/>
              <a:pPr>
                <a:spcAft>
                  <a:spcPts val="600"/>
                </a:spcAft>
              </a:pPr>
              <a:t>17</a:t>
            </a:fld>
            <a:endParaRPr lang="en-US"/>
          </a:p>
        </p:txBody>
      </p:sp>
      <p:sp>
        <p:nvSpPr>
          <p:cNvPr id="10" name="TextBox 9">
            <a:extLst>
              <a:ext uri="{FF2B5EF4-FFF2-40B4-BE49-F238E27FC236}">
                <a16:creationId xmlns:a16="http://schemas.microsoft.com/office/drawing/2014/main" id="{D1BD20A7-CB01-1257-08EB-54751B708C69}"/>
              </a:ext>
            </a:extLst>
          </p:cNvPr>
          <p:cNvSpPr txBox="1"/>
          <p:nvPr/>
        </p:nvSpPr>
        <p:spPr>
          <a:xfrm>
            <a:off x="0" y="574411"/>
            <a:ext cx="5104151" cy="3139321"/>
          </a:xfrm>
          <a:prstGeom prst="rect">
            <a:avLst/>
          </a:prstGeom>
          <a:noFill/>
        </p:spPr>
        <p:txBody>
          <a:bodyPr wrap="square" rtlCol="0">
            <a:spAutoFit/>
          </a:bodyPr>
          <a:lstStyle/>
          <a:p>
            <a:pPr marL="285750" indent="-285750" algn="just">
              <a:buClr>
                <a:srgbClr val="FFC000"/>
              </a:buClr>
              <a:buFont typeface="Wingdings" panose="05000000000000000000" pitchFamily="2" charset="2"/>
              <a:buChar char="q"/>
            </a:pPr>
            <a:r>
              <a:rPr lang="en-US" dirty="0">
                <a:solidFill>
                  <a:schemeClr val="accent6">
                    <a:lumMod val="75000"/>
                  </a:schemeClr>
                </a:solidFill>
              </a:rPr>
              <a:t>Internal brazing are present (as in many over LHC or CERN complex resistive magnets). Risk on internal short circuit in case of leak.</a:t>
            </a:r>
          </a:p>
          <a:p>
            <a:pPr algn="just">
              <a:buClr>
                <a:srgbClr val="FFC000"/>
              </a:buClr>
            </a:pPr>
            <a:endParaRPr lang="en-US" dirty="0">
              <a:solidFill>
                <a:schemeClr val="accent6">
                  <a:lumMod val="75000"/>
                </a:schemeClr>
              </a:solidFill>
            </a:endParaRPr>
          </a:p>
          <a:p>
            <a:pPr marL="285750" indent="-285750" algn="just">
              <a:buClr>
                <a:srgbClr val="FFC000"/>
              </a:buClr>
              <a:buFont typeface="Wingdings" panose="05000000000000000000" pitchFamily="2" charset="2"/>
              <a:buChar char="q"/>
            </a:pPr>
            <a:r>
              <a:rPr lang="en-GB" dirty="0">
                <a:solidFill>
                  <a:schemeClr val="accent6">
                    <a:lumMod val="75000"/>
                  </a:schemeClr>
                </a:solidFill>
              </a:rPr>
              <a:t>Potential degradation of resin performance due to integrated radiation doses. </a:t>
            </a:r>
          </a:p>
          <a:p>
            <a:pPr marL="285750" indent="-285750" algn="just">
              <a:buClr>
                <a:srgbClr val="FFC000"/>
              </a:buClr>
              <a:buFont typeface="Wingdings" panose="05000000000000000000" pitchFamily="2" charset="2"/>
              <a:buChar char="q"/>
            </a:pPr>
            <a:endParaRPr lang="en-GB" dirty="0">
              <a:solidFill>
                <a:schemeClr val="accent6">
                  <a:lumMod val="75000"/>
                </a:schemeClr>
              </a:solidFill>
            </a:endParaRPr>
          </a:p>
          <a:p>
            <a:pPr marL="285750" indent="-285750" algn="just">
              <a:buClr>
                <a:srgbClr val="FFC000"/>
              </a:buClr>
              <a:buFont typeface="Wingdings" panose="05000000000000000000" pitchFamily="2" charset="2"/>
              <a:buChar char="q"/>
            </a:pPr>
            <a:r>
              <a:rPr lang="en-US" dirty="0">
                <a:solidFill>
                  <a:schemeClr val="accent6">
                    <a:lumMod val="75000"/>
                  </a:schemeClr>
                </a:solidFill>
              </a:rPr>
              <a:t>Shimming between coil made of charged epoxy resin injected in pockets. It is more subject to radiation damage than coils. Mainly coils on upper half yoke are concerned.</a:t>
            </a:r>
          </a:p>
        </p:txBody>
      </p:sp>
      <p:sp>
        <p:nvSpPr>
          <p:cNvPr id="3" name="TextBox 2">
            <a:extLst>
              <a:ext uri="{FF2B5EF4-FFF2-40B4-BE49-F238E27FC236}">
                <a16:creationId xmlns:a16="http://schemas.microsoft.com/office/drawing/2014/main" id="{6D8557F8-E735-7E1D-6B8E-6F5FEA422EF5}"/>
              </a:ext>
            </a:extLst>
          </p:cNvPr>
          <p:cNvSpPr txBox="1"/>
          <p:nvPr/>
        </p:nvSpPr>
        <p:spPr>
          <a:xfrm>
            <a:off x="0" y="-1"/>
            <a:ext cx="9144001" cy="494635"/>
          </a:xfrm>
          <a:prstGeom prst="rect">
            <a:avLst/>
          </a:prstGeom>
        </p:spPr>
        <p:txBody>
          <a:bodyPr vert="horz" lIns="45720" rIns="45720" rtlCol="0" anchor="ctr">
            <a:normAutofit/>
          </a:bodyPr>
          <a:lstStyle/>
          <a:p>
            <a:pPr algn="ctr">
              <a:lnSpc>
                <a:spcPct val="90000"/>
              </a:lnSpc>
              <a:spcBef>
                <a:spcPct val="0"/>
              </a:spcBef>
              <a:spcAft>
                <a:spcPts val="600"/>
              </a:spcAft>
            </a:pPr>
            <a:r>
              <a:rPr lang="en-US" sz="2800" b="1" dirty="0">
                <a:latin typeface="+mj-lt"/>
                <a:ea typeface="+mj-ea"/>
                <a:cs typeface="+mj-cs"/>
              </a:rPr>
              <a:t>MQ</a:t>
            </a:r>
            <a:r>
              <a:rPr kumimoji="0" lang="en-US" sz="2800" b="1" kern="1200" dirty="0">
                <a:latin typeface="+mj-lt"/>
                <a:ea typeface="+mj-ea"/>
                <a:cs typeface="+mj-cs"/>
              </a:rPr>
              <a:t>W potential weaknesses </a:t>
            </a:r>
          </a:p>
        </p:txBody>
      </p:sp>
      <p:pic>
        <p:nvPicPr>
          <p:cNvPr id="7" name="Picture 6" descr="A close-up of a machine&#10;&#10;Description automatically generated">
            <a:extLst>
              <a:ext uri="{FF2B5EF4-FFF2-40B4-BE49-F238E27FC236}">
                <a16:creationId xmlns:a16="http://schemas.microsoft.com/office/drawing/2014/main" id="{9076CDF3-664B-F1B1-6AE4-8791CF59C0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4151" y="784211"/>
            <a:ext cx="3965432" cy="2643621"/>
          </a:xfrm>
          <a:prstGeom prst="rect">
            <a:avLst/>
          </a:prstGeom>
        </p:spPr>
      </p:pic>
      <p:pic>
        <p:nvPicPr>
          <p:cNvPr id="9" name="Picture 8" descr="A machine in a factory&#10;&#10;Description automatically generated">
            <a:extLst>
              <a:ext uri="{FF2B5EF4-FFF2-40B4-BE49-F238E27FC236}">
                <a16:creationId xmlns:a16="http://schemas.microsoft.com/office/drawing/2014/main" id="{37F2A48B-D511-7C0D-2E55-78C788C783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0389" y="4003309"/>
            <a:ext cx="4140667" cy="2760444"/>
          </a:xfrm>
          <a:prstGeom prst="rect">
            <a:avLst/>
          </a:prstGeom>
        </p:spPr>
      </p:pic>
      <p:grpSp>
        <p:nvGrpSpPr>
          <p:cNvPr id="17" name="Group 16">
            <a:extLst>
              <a:ext uri="{FF2B5EF4-FFF2-40B4-BE49-F238E27FC236}">
                <a16:creationId xmlns:a16="http://schemas.microsoft.com/office/drawing/2014/main" id="{7057AA6E-5C3E-D8D3-2205-30853C981E91}"/>
              </a:ext>
            </a:extLst>
          </p:cNvPr>
          <p:cNvGrpSpPr/>
          <p:nvPr/>
        </p:nvGrpSpPr>
        <p:grpSpPr>
          <a:xfrm>
            <a:off x="347503" y="4003309"/>
            <a:ext cx="3734309" cy="2760444"/>
            <a:chOff x="605343" y="3875892"/>
            <a:chExt cx="3476470" cy="2607353"/>
          </a:xfrm>
        </p:grpSpPr>
        <p:pic>
          <p:nvPicPr>
            <p:cNvPr id="13" name="Picture 12" descr="A large machine with circular metal parts&#10;&#10;Description automatically generated with medium confidence">
              <a:extLst>
                <a:ext uri="{FF2B5EF4-FFF2-40B4-BE49-F238E27FC236}">
                  <a16:creationId xmlns:a16="http://schemas.microsoft.com/office/drawing/2014/main" id="{B43C86B4-5B0D-0382-D374-C94FD558143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5343" y="3875892"/>
              <a:ext cx="3476470" cy="2607353"/>
            </a:xfrm>
            <a:prstGeom prst="rect">
              <a:avLst/>
            </a:prstGeom>
          </p:spPr>
        </p:pic>
        <p:cxnSp>
          <p:nvCxnSpPr>
            <p:cNvPr id="5" name="Straight Arrow Connector 4">
              <a:extLst>
                <a:ext uri="{FF2B5EF4-FFF2-40B4-BE49-F238E27FC236}">
                  <a16:creationId xmlns:a16="http://schemas.microsoft.com/office/drawing/2014/main" id="{4CB7BED3-5FE3-54B1-EFA4-281074DC1818}"/>
                </a:ext>
              </a:extLst>
            </p:cNvPr>
            <p:cNvCxnSpPr>
              <a:cxnSpLocks/>
            </p:cNvCxnSpPr>
            <p:nvPr/>
          </p:nvCxnSpPr>
          <p:spPr>
            <a:xfrm flipH="1">
              <a:off x="2398426" y="4114800"/>
              <a:ext cx="479685" cy="509666"/>
            </a:xfrm>
            <a:prstGeom prst="straightConnector1">
              <a:avLst/>
            </a:prstGeom>
            <a:ln w="57150">
              <a:solidFill>
                <a:srgbClr val="FFFF00"/>
              </a:solidFill>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1F1177D9-9CC7-38A6-5805-42F4F4BD5F8F}"/>
                </a:ext>
              </a:extLst>
            </p:cNvPr>
            <p:cNvCxnSpPr>
              <a:cxnSpLocks/>
            </p:cNvCxnSpPr>
            <p:nvPr/>
          </p:nvCxnSpPr>
          <p:spPr>
            <a:xfrm flipH="1">
              <a:off x="3172918" y="4624466"/>
              <a:ext cx="634584" cy="152400"/>
            </a:xfrm>
            <a:prstGeom prst="straightConnector1">
              <a:avLst/>
            </a:prstGeom>
            <a:ln w="57150">
              <a:solidFill>
                <a:srgbClr val="FFFF00"/>
              </a:solidFill>
              <a:tailEnd type="triangle"/>
            </a:ln>
          </p:spPr>
          <p:style>
            <a:lnRef idx="1">
              <a:schemeClr val="dk1"/>
            </a:lnRef>
            <a:fillRef idx="0">
              <a:schemeClr val="dk1"/>
            </a:fillRef>
            <a:effectRef idx="0">
              <a:schemeClr val="dk1"/>
            </a:effectRef>
            <a:fontRef idx="minor">
              <a:schemeClr val="tx1"/>
            </a:fontRef>
          </p:style>
        </p:cxnSp>
        <p:cxnSp>
          <p:nvCxnSpPr>
            <p:cNvPr id="15" name="Straight Arrow Connector 14">
              <a:extLst>
                <a:ext uri="{FF2B5EF4-FFF2-40B4-BE49-F238E27FC236}">
                  <a16:creationId xmlns:a16="http://schemas.microsoft.com/office/drawing/2014/main" id="{9E4F73B8-B04B-3E73-25AF-038C065751D1}"/>
                </a:ext>
              </a:extLst>
            </p:cNvPr>
            <p:cNvCxnSpPr>
              <a:cxnSpLocks/>
            </p:cNvCxnSpPr>
            <p:nvPr/>
          </p:nvCxnSpPr>
          <p:spPr>
            <a:xfrm flipV="1">
              <a:off x="1019331" y="4853066"/>
              <a:ext cx="552508" cy="326502"/>
            </a:xfrm>
            <a:prstGeom prst="straightConnector1">
              <a:avLst/>
            </a:prstGeom>
            <a:ln w="57150">
              <a:solidFill>
                <a:srgbClr val="FFFF00"/>
              </a:solidFill>
              <a:tailEnd type="triangle"/>
            </a:ln>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822929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CEDD628-7856-4627-06B7-357DB522797C}"/>
              </a:ext>
            </a:extLst>
          </p:cNvPr>
          <p:cNvSpPr txBox="1"/>
          <p:nvPr/>
        </p:nvSpPr>
        <p:spPr>
          <a:xfrm>
            <a:off x="0" y="31459"/>
            <a:ext cx="9144000" cy="683074"/>
          </a:xfrm>
          <a:prstGeom prst="rect">
            <a:avLst/>
          </a:prstGeom>
        </p:spPr>
        <p:txBody>
          <a:bodyPr vert="horz" lIns="45720" rIns="45720" rtlCol="0" anchor="ctr">
            <a:normAutofit/>
          </a:bodyPr>
          <a:lstStyle/>
          <a:p>
            <a:pPr algn="ctr">
              <a:lnSpc>
                <a:spcPct val="90000"/>
              </a:lnSpc>
              <a:spcBef>
                <a:spcPct val="0"/>
              </a:spcBef>
              <a:spcAft>
                <a:spcPts val="600"/>
              </a:spcAft>
            </a:pPr>
            <a:r>
              <a:rPr kumimoji="0" lang="en-US" sz="2800" b="1" kern="1200" dirty="0">
                <a:latin typeface="+mj-lt"/>
                <a:ea typeface="+mj-ea"/>
                <a:cs typeface="+mj-cs"/>
              </a:rPr>
              <a:t>A possibility to repair coil shimming</a:t>
            </a:r>
          </a:p>
        </p:txBody>
      </p:sp>
      <p:sp>
        <p:nvSpPr>
          <p:cNvPr id="4" name="Slide Number Placeholder 3">
            <a:extLst>
              <a:ext uri="{FF2B5EF4-FFF2-40B4-BE49-F238E27FC236}">
                <a16:creationId xmlns:a16="http://schemas.microsoft.com/office/drawing/2014/main" id="{65D8CCF9-5DDA-940F-FA51-31C4F1888410}"/>
              </a:ext>
            </a:extLst>
          </p:cNvPr>
          <p:cNvSpPr>
            <a:spLocks noGrp="1"/>
          </p:cNvSpPr>
          <p:nvPr>
            <p:ph type="sldNum" sz="quarter" idx="4"/>
          </p:nvPr>
        </p:nvSpPr>
        <p:spPr>
          <a:xfrm>
            <a:off x="8185376" y="6356350"/>
            <a:ext cx="501424" cy="365125"/>
          </a:xfrm>
        </p:spPr>
        <p:txBody>
          <a:bodyPr vert="horz" lIns="91440" tIns="45720" rIns="91440" bIns="45720" rtlCol="0" anchor="ctr">
            <a:normAutofit/>
          </a:bodyPr>
          <a:lstStyle/>
          <a:p>
            <a:pPr>
              <a:spcAft>
                <a:spcPts val="600"/>
              </a:spcAft>
            </a:pPr>
            <a:fld id="{17918391-D411-FE40-AAD7-861AE5233E0E}" type="slidenum">
              <a:rPr lang="en-US" smtClean="0"/>
              <a:pPr>
                <a:spcAft>
                  <a:spcPts val="600"/>
                </a:spcAft>
              </a:pPr>
              <a:t>18</a:t>
            </a:fld>
            <a:endParaRPr lang="en-US"/>
          </a:p>
        </p:txBody>
      </p:sp>
      <p:sp>
        <p:nvSpPr>
          <p:cNvPr id="10" name="TextBox 9">
            <a:extLst>
              <a:ext uri="{FF2B5EF4-FFF2-40B4-BE49-F238E27FC236}">
                <a16:creationId xmlns:a16="http://schemas.microsoft.com/office/drawing/2014/main" id="{D1BD20A7-CB01-1257-08EB-54751B708C69}"/>
              </a:ext>
            </a:extLst>
          </p:cNvPr>
          <p:cNvSpPr txBox="1"/>
          <p:nvPr/>
        </p:nvSpPr>
        <p:spPr>
          <a:xfrm>
            <a:off x="-1375" y="776909"/>
            <a:ext cx="9144000" cy="1477328"/>
          </a:xfrm>
          <a:prstGeom prst="rect">
            <a:avLst/>
          </a:prstGeom>
          <a:noFill/>
        </p:spPr>
        <p:txBody>
          <a:bodyPr wrap="square" rtlCol="0">
            <a:spAutoFit/>
          </a:bodyPr>
          <a:lstStyle/>
          <a:p>
            <a:pPr marL="285750" indent="-285750">
              <a:buClr>
                <a:srgbClr val="FFC000"/>
              </a:buClr>
              <a:buFont typeface="Wingdings" panose="05000000000000000000" pitchFamily="2" charset="2"/>
              <a:buChar char="q"/>
            </a:pPr>
            <a:r>
              <a:rPr lang="en-US" dirty="0">
                <a:solidFill>
                  <a:schemeClr val="accent6">
                    <a:lumMod val="75000"/>
                  </a:schemeClr>
                </a:solidFill>
              </a:rPr>
              <a:t>In case of shimming degradation, It may be possible to inject new pockets on the outside and inside of the coils.</a:t>
            </a:r>
          </a:p>
          <a:p>
            <a:pPr marL="285750" indent="-285750">
              <a:buClr>
                <a:srgbClr val="FFC000"/>
              </a:buClr>
              <a:buFont typeface="Wingdings" panose="05000000000000000000" pitchFamily="2" charset="2"/>
              <a:buChar char="q"/>
            </a:pPr>
            <a:endParaRPr lang="en-US" dirty="0">
              <a:solidFill>
                <a:schemeClr val="accent6">
                  <a:lumMod val="75000"/>
                </a:schemeClr>
              </a:solidFill>
            </a:endParaRPr>
          </a:p>
          <a:p>
            <a:pPr marL="285750" indent="-285750">
              <a:buClr>
                <a:srgbClr val="FFC000"/>
              </a:buClr>
              <a:buFont typeface="Wingdings" panose="05000000000000000000" pitchFamily="2" charset="2"/>
              <a:buChar char="q"/>
            </a:pPr>
            <a:r>
              <a:rPr lang="en-US" dirty="0">
                <a:solidFill>
                  <a:schemeClr val="accent6">
                    <a:lumMod val="75000"/>
                  </a:schemeClr>
                </a:solidFill>
              </a:rPr>
              <a:t>For the inside ones, the installed shielding would help to constraint the pockets in any directions.</a:t>
            </a:r>
          </a:p>
        </p:txBody>
      </p:sp>
      <p:grpSp>
        <p:nvGrpSpPr>
          <p:cNvPr id="18" name="Group 17">
            <a:extLst>
              <a:ext uri="{FF2B5EF4-FFF2-40B4-BE49-F238E27FC236}">
                <a16:creationId xmlns:a16="http://schemas.microsoft.com/office/drawing/2014/main" id="{D88999B9-3B3A-7945-5497-A240255C240F}"/>
              </a:ext>
            </a:extLst>
          </p:cNvPr>
          <p:cNvGrpSpPr/>
          <p:nvPr/>
        </p:nvGrpSpPr>
        <p:grpSpPr>
          <a:xfrm>
            <a:off x="1544742" y="2271009"/>
            <a:ext cx="5867894" cy="4391045"/>
            <a:chOff x="896175" y="2188676"/>
            <a:chExt cx="6051766" cy="4538826"/>
          </a:xfrm>
        </p:grpSpPr>
        <p:pic>
          <p:nvPicPr>
            <p:cNvPr id="3" name="Picture 2" descr="A large machine with circular metal parts&#10;&#10;Description automatically generated with medium confidence">
              <a:extLst>
                <a:ext uri="{FF2B5EF4-FFF2-40B4-BE49-F238E27FC236}">
                  <a16:creationId xmlns:a16="http://schemas.microsoft.com/office/drawing/2014/main" id="{46E5D3D1-7AF6-A463-6749-5332F2E7B3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6175" y="2188676"/>
              <a:ext cx="6051766" cy="4538826"/>
            </a:xfrm>
            <a:prstGeom prst="rect">
              <a:avLst/>
            </a:prstGeom>
          </p:spPr>
        </p:pic>
        <p:sp>
          <p:nvSpPr>
            <p:cNvPr id="7" name="Oval 6">
              <a:extLst>
                <a:ext uri="{FF2B5EF4-FFF2-40B4-BE49-F238E27FC236}">
                  <a16:creationId xmlns:a16="http://schemas.microsoft.com/office/drawing/2014/main" id="{6CA6DF9D-1A6A-EC3C-90DC-AEE79098B60B}"/>
                </a:ext>
              </a:extLst>
            </p:cNvPr>
            <p:cNvSpPr/>
            <p:nvPr/>
          </p:nvSpPr>
          <p:spPr>
            <a:xfrm>
              <a:off x="3107961" y="4263317"/>
              <a:ext cx="109928" cy="106318"/>
            </a:xfrm>
            <a:prstGeom prst="ellipse">
              <a:avLst/>
            </a:prstGeom>
            <a:solidFill>
              <a:srgbClr val="FFFF00"/>
            </a:solidFill>
            <a:ln>
              <a:solidFill>
                <a:srgbClr val="FFFF00"/>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4CD6B857-4A35-E0B3-AD85-F49887050293}"/>
                </a:ext>
              </a:extLst>
            </p:cNvPr>
            <p:cNvSpPr/>
            <p:nvPr/>
          </p:nvSpPr>
          <p:spPr>
            <a:xfrm>
              <a:off x="1701384" y="4970353"/>
              <a:ext cx="109928" cy="106318"/>
            </a:xfrm>
            <a:prstGeom prst="ellipse">
              <a:avLst/>
            </a:prstGeom>
            <a:solidFill>
              <a:srgbClr val="FFFF00"/>
            </a:solidFill>
            <a:ln>
              <a:solidFill>
                <a:srgbClr val="FFFF00"/>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530271D6-A71F-45FF-29EC-CF7FB09986D3}"/>
                </a:ext>
              </a:extLst>
            </p:cNvPr>
            <p:cNvSpPr/>
            <p:nvPr/>
          </p:nvSpPr>
          <p:spPr>
            <a:xfrm>
              <a:off x="2454128" y="4893224"/>
              <a:ext cx="109928" cy="106318"/>
            </a:xfrm>
            <a:prstGeom prst="ellipse">
              <a:avLst/>
            </a:prstGeom>
            <a:solidFill>
              <a:srgbClr val="FFFF00"/>
            </a:solidFill>
            <a:ln>
              <a:solidFill>
                <a:srgbClr val="FFFF00"/>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EAD29D56-1F9D-234E-51AC-C5D6E698649D}"/>
                </a:ext>
              </a:extLst>
            </p:cNvPr>
            <p:cNvSpPr/>
            <p:nvPr/>
          </p:nvSpPr>
          <p:spPr>
            <a:xfrm>
              <a:off x="3926206" y="2858325"/>
              <a:ext cx="109928" cy="106318"/>
            </a:xfrm>
            <a:prstGeom prst="ellipse">
              <a:avLst/>
            </a:prstGeom>
            <a:solidFill>
              <a:srgbClr val="FFFF00"/>
            </a:solidFill>
            <a:ln>
              <a:solidFill>
                <a:srgbClr val="FFFF00"/>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DFDB60B3-1BDD-F016-200A-AE3FF744CEC0}"/>
                </a:ext>
              </a:extLst>
            </p:cNvPr>
            <p:cNvSpPr/>
            <p:nvPr/>
          </p:nvSpPr>
          <p:spPr>
            <a:xfrm>
              <a:off x="3911954" y="3981322"/>
              <a:ext cx="109928" cy="106318"/>
            </a:xfrm>
            <a:prstGeom prst="ellipse">
              <a:avLst/>
            </a:prstGeom>
            <a:solidFill>
              <a:srgbClr val="FFFF00"/>
            </a:solidFill>
            <a:ln>
              <a:solidFill>
                <a:srgbClr val="FFFF00"/>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90F364AA-C590-0A49-329A-C846D0FDDBAF}"/>
                </a:ext>
              </a:extLst>
            </p:cNvPr>
            <p:cNvSpPr/>
            <p:nvPr/>
          </p:nvSpPr>
          <p:spPr>
            <a:xfrm>
              <a:off x="5469649" y="3271770"/>
              <a:ext cx="109928" cy="106318"/>
            </a:xfrm>
            <a:prstGeom prst="ellipse">
              <a:avLst/>
            </a:prstGeom>
            <a:solidFill>
              <a:srgbClr val="FFFF00"/>
            </a:solidFill>
            <a:ln>
              <a:solidFill>
                <a:srgbClr val="FFFF00"/>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59F465CF-EA83-746F-651D-FF46252B365D}"/>
                </a:ext>
              </a:extLst>
            </p:cNvPr>
            <p:cNvSpPr/>
            <p:nvPr/>
          </p:nvSpPr>
          <p:spPr>
            <a:xfrm>
              <a:off x="4690161" y="4137014"/>
              <a:ext cx="109928" cy="106318"/>
            </a:xfrm>
            <a:prstGeom prst="ellipse">
              <a:avLst/>
            </a:prstGeom>
            <a:solidFill>
              <a:srgbClr val="FFFF00"/>
            </a:solidFill>
            <a:ln>
              <a:solidFill>
                <a:srgbClr val="FFFF00"/>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2D6F95C2-EEC0-1C3A-C468-64804539F179}"/>
                </a:ext>
              </a:extLst>
            </p:cNvPr>
            <p:cNvSpPr/>
            <p:nvPr/>
          </p:nvSpPr>
          <p:spPr>
            <a:xfrm>
              <a:off x="5851899" y="4445599"/>
              <a:ext cx="109928" cy="106318"/>
            </a:xfrm>
            <a:prstGeom prst="ellipse">
              <a:avLst/>
            </a:prstGeom>
            <a:solidFill>
              <a:srgbClr val="FFFF00"/>
            </a:solidFill>
            <a:ln>
              <a:solidFill>
                <a:srgbClr val="FFFF00"/>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3300ADDA-A3A4-4BEF-DB17-9D26F88C50FD}"/>
                </a:ext>
              </a:extLst>
            </p:cNvPr>
            <p:cNvSpPr/>
            <p:nvPr/>
          </p:nvSpPr>
          <p:spPr>
            <a:xfrm>
              <a:off x="2196059" y="3419841"/>
              <a:ext cx="109928" cy="106318"/>
            </a:xfrm>
            <a:prstGeom prst="ellipse">
              <a:avLst/>
            </a:prstGeom>
            <a:solidFill>
              <a:srgbClr val="FFFF00"/>
            </a:solidFill>
            <a:ln>
              <a:solidFill>
                <a:srgbClr val="FFFF00"/>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8543446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214522-AD25-E574-4F77-89367A3DC61B}"/>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E55DDC16-9828-E409-57C1-607B2496E4CE}"/>
              </a:ext>
            </a:extLst>
          </p:cNvPr>
          <p:cNvSpPr txBox="1"/>
          <p:nvPr/>
        </p:nvSpPr>
        <p:spPr>
          <a:xfrm>
            <a:off x="18005" y="0"/>
            <a:ext cx="9129649" cy="689549"/>
          </a:xfrm>
          <a:prstGeom prst="rect">
            <a:avLst/>
          </a:prstGeom>
        </p:spPr>
        <p:txBody>
          <a:bodyPr vert="horz" lIns="45720" rIns="45720" rtlCol="0" anchor="ctr">
            <a:normAutofit/>
          </a:bodyPr>
          <a:lstStyle/>
          <a:p>
            <a:pPr algn="ctr">
              <a:lnSpc>
                <a:spcPct val="90000"/>
              </a:lnSpc>
              <a:spcBef>
                <a:spcPct val="0"/>
              </a:spcBef>
              <a:spcAft>
                <a:spcPts val="600"/>
              </a:spcAft>
            </a:pPr>
            <a:r>
              <a:rPr lang="en-US" sz="2800" b="1" dirty="0">
                <a:latin typeface="+mj-lt"/>
                <a:ea typeface="+mj-ea"/>
                <a:cs typeface="+mj-cs"/>
              </a:rPr>
              <a:t>Potential difficulty to open</a:t>
            </a:r>
            <a:r>
              <a:rPr kumimoji="0" lang="en-US" sz="2800" b="1" kern="1200" dirty="0">
                <a:latin typeface="+mj-lt"/>
                <a:ea typeface="+mj-ea"/>
                <a:cs typeface="+mj-cs"/>
              </a:rPr>
              <a:t> an MQW</a:t>
            </a:r>
          </a:p>
        </p:txBody>
      </p:sp>
      <p:sp>
        <p:nvSpPr>
          <p:cNvPr id="4" name="Slide Number Placeholder 3">
            <a:extLst>
              <a:ext uri="{FF2B5EF4-FFF2-40B4-BE49-F238E27FC236}">
                <a16:creationId xmlns:a16="http://schemas.microsoft.com/office/drawing/2014/main" id="{DFB757B2-FE14-6C2C-E9D1-C91005CF1E5C}"/>
              </a:ext>
            </a:extLst>
          </p:cNvPr>
          <p:cNvSpPr>
            <a:spLocks noGrp="1"/>
          </p:cNvSpPr>
          <p:nvPr>
            <p:ph type="sldNum" sz="quarter" idx="4"/>
          </p:nvPr>
        </p:nvSpPr>
        <p:spPr>
          <a:xfrm>
            <a:off x="8185376" y="6356350"/>
            <a:ext cx="501424" cy="365125"/>
          </a:xfrm>
        </p:spPr>
        <p:txBody>
          <a:bodyPr vert="horz" lIns="91440" tIns="45720" rIns="91440" bIns="45720" rtlCol="0" anchor="ctr">
            <a:normAutofit/>
          </a:bodyPr>
          <a:lstStyle/>
          <a:p>
            <a:pPr>
              <a:spcAft>
                <a:spcPts val="600"/>
              </a:spcAft>
            </a:pPr>
            <a:fld id="{17918391-D411-FE40-AAD7-861AE5233E0E}" type="slidenum">
              <a:rPr lang="en-US" smtClean="0"/>
              <a:pPr>
                <a:spcAft>
                  <a:spcPts val="600"/>
                </a:spcAft>
              </a:pPr>
              <a:t>19</a:t>
            </a:fld>
            <a:endParaRPr lang="en-US"/>
          </a:p>
        </p:txBody>
      </p:sp>
      <p:sp>
        <p:nvSpPr>
          <p:cNvPr id="10" name="TextBox 9">
            <a:extLst>
              <a:ext uri="{FF2B5EF4-FFF2-40B4-BE49-F238E27FC236}">
                <a16:creationId xmlns:a16="http://schemas.microsoft.com/office/drawing/2014/main" id="{C14D7CD4-57A9-85CC-F22D-9EAC81E53F12}"/>
              </a:ext>
            </a:extLst>
          </p:cNvPr>
          <p:cNvSpPr txBox="1"/>
          <p:nvPr/>
        </p:nvSpPr>
        <p:spPr>
          <a:xfrm>
            <a:off x="-3654" y="759669"/>
            <a:ext cx="9147654" cy="1477328"/>
          </a:xfrm>
          <a:prstGeom prst="rect">
            <a:avLst/>
          </a:prstGeom>
          <a:noFill/>
        </p:spPr>
        <p:txBody>
          <a:bodyPr wrap="square" rtlCol="0">
            <a:spAutoFit/>
          </a:bodyPr>
          <a:lstStyle/>
          <a:p>
            <a:pPr marL="285750" indent="-285750">
              <a:buClr>
                <a:srgbClr val="FFC000"/>
              </a:buClr>
              <a:buFont typeface="Wingdings" panose="05000000000000000000" pitchFamily="2" charset="2"/>
              <a:buChar char="q"/>
            </a:pPr>
            <a:r>
              <a:rPr lang="en-US" dirty="0">
                <a:solidFill>
                  <a:schemeClr val="accent6">
                    <a:lumMod val="75000"/>
                  </a:schemeClr>
                </a:solidFill>
              </a:rPr>
              <a:t>It was recently found that the quadrants were glued together with epoxy before being welded.</a:t>
            </a:r>
          </a:p>
          <a:p>
            <a:pPr marL="285750" indent="-285750">
              <a:buClr>
                <a:srgbClr val="FFC000"/>
              </a:buClr>
              <a:buFont typeface="Wingdings" panose="05000000000000000000" pitchFamily="2" charset="2"/>
              <a:buChar char="q"/>
            </a:pPr>
            <a:endParaRPr lang="en-US" dirty="0">
              <a:solidFill>
                <a:schemeClr val="accent6">
                  <a:lumMod val="75000"/>
                </a:schemeClr>
              </a:solidFill>
            </a:endParaRPr>
          </a:p>
          <a:p>
            <a:pPr marL="285750" indent="-285750">
              <a:buClr>
                <a:srgbClr val="FFC000"/>
              </a:buClr>
              <a:buFont typeface="Wingdings" panose="05000000000000000000" pitchFamily="2" charset="2"/>
              <a:buChar char="q"/>
            </a:pPr>
            <a:r>
              <a:rPr lang="en-US" dirty="0">
                <a:solidFill>
                  <a:schemeClr val="accent6">
                    <a:lumMod val="75000"/>
                  </a:schemeClr>
                </a:solidFill>
              </a:rPr>
              <a:t>The glue is used to fill the space and has no structural purpose but if it performs well, it may be tricky to separate the quadrants.</a:t>
            </a:r>
          </a:p>
        </p:txBody>
      </p:sp>
      <p:pic>
        <p:nvPicPr>
          <p:cNvPr id="6" name="Picture 5">
            <a:extLst>
              <a:ext uri="{FF2B5EF4-FFF2-40B4-BE49-F238E27FC236}">
                <a16:creationId xmlns:a16="http://schemas.microsoft.com/office/drawing/2014/main" id="{B1BBE06C-A787-074A-8B0A-2EB9F3366F9B}"/>
              </a:ext>
            </a:extLst>
          </p:cNvPr>
          <p:cNvPicPr>
            <a:picLocks noChangeAspect="1"/>
          </p:cNvPicPr>
          <p:nvPr/>
        </p:nvPicPr>
        <p:blipFill>
          <a:blip r:embed="rId2"/>
          <a:stretch>
            <a:fillRect/>
          </a:stretch>
        </p:blipFill>
        <p:spPr>
          <a:xfrm>
            <a:off x="112427" y="2690337"/>
            <a:ext cx="4170458" cy="4127196"/>
          </a:xfrm>
          <a:prstGeom prst="rect">
            <a:avLst/>
          </a:prstGeom>
        </p:spPr>
      </p:pic>
      <p:pic>
        <p:nvPicPr>
          <p:cNvPr id="8" name="Picture 7" descr="A person using a spray object to polish a metal piece&#10;&#10;Description automatically generated">
            <a:extLst>
              <a:ext uri="{FF2B5EF4-FFF2-40B4-BE49-F238E27FC236}">
                <a16:creationId xmlns:a16="http://schemas.microsoft.com/office/drawing/2014/main" id="{0ED32F4D-2954-A806-D5B7-FB59B89935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0624" y="3073557"/>
            <a:ext cx="4555371" cy="3036914"/>
          </a:xfrm>
          <a:prstGeom prst="rect">
            <a:avLst/>
          </a:prstGeom>
        </p:spPr>
      </p:pic>
      <p:sp>
        <p:nvSpPr>
          <p:cNvPr id="9" name="TextBox 8">
            <a:extLst>
              <a:ext uri="{FF2B5EF4-FFF2-40B4-BE49-F238E27FC236}">
                <a16:creationId xmlns:a16="http://schemas.microsoft.com/office/drawing/2014/main" id="{DA8E6D82-E49D-5D25-2281-ABD344C05D71}"/>
              </a:ext>
            </a:extLst>
          </p:cNvPr>
          <p:cNvSpPr txBox="1"/>
          <p:nvPr/>
        </p:nvSpPr>
        <p:spPr>
          <a:xfrm>
            <a:off x="4934857" y="6352143"/>
            <a:ext cx="1804725" cy="369332"/>
          </a:xfrm>
          <a:prstGeom prst="rect">
            <a:avLst/>
          </a:prstGeom>
          <a:noFill/>
        </p:spPr>
        <p:txBody>
          <a:bodyPr wrap="none" rtlCol="0">
            <a:spAutoFit/>
          </a:bodyPr>
          <a:lstStyle/>
          <a:p>
            <a:r>
              <a:rPr lang="en-GB" b="1" dirty="0">
                <a:solidFill>
                  <a:srgbClr val="00B050"/>
                </a:solidFill>
              </a:rPr>
              <a:t>Source Alstom</a:t>
            </a:r>
          </a:p>
        </p:txBody>
      </p:sp>
    </p:spTree>
    <p:extLst>
      <p:ext uri="{BB962C8B-B14F-4D97-AF65-F5344CB8AC3E}">
        <p14:creationId xmlns:p14="http://schemas.microsoft.com/office/powerpoint/2010/main" val="7743457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B41938E-D666-1BED-0788-B7061D7D2E43}"/>
              </a:ext>
            </a:extLst>
          </p:cNvPr>
          <p:cNvSpPr>
            <a:spLocks noGrp="1"/>
          </p:cNvSpPr>
          <p:nvPr>
            <p:ph type="dt" sz="half" idx="2"/>
          </p:nvPr>
        </p:nvSpPr>
        <p:spPr>
          <a:xfrm>
            <a:off x="4153558" y="6390744"/>
            <a:ext cx="2133600" cy="365125"/>
          </a:xfrm>
        </p:spPr>
        <p:txBody>
          <a:bodyPr/>
          <a:lstStyle/>
          <a:p>
            <a:r>
              <a:rPr lang="en-US" dirty="0"/>
              <a:t>17/04/2024</a:t>
            </a:r>
          </a:p>
        </p:txBody>
      </p:sp>
      <p:sp>
        <p:nvSpPr>
          <p:cNvPr id="4" name="Slide Number Placeholder 3">
            <a:extLst>
              <a:ext uri="{FF2B5EF4-FFF2-40B4-BE49-F238E27FC236}">
                <a16:creationId xmlns:a16="http://schemas.microsoft.com/office/drawing/2014/main" id="{65D8CCF9-5DDA-940F-FA51-31C4F1888410}"/>
              </a:ext>
            </a:extLst>
          </p:cNvPr>
          <p:cNvSpPr>
            <a:spLocks noGrp="1"/>
          </p:cNvSpPr>
          <p:nvPr>
            <p:ph type="sldNum" sz="quarter" idx="4"/>
          </p:nvPr>
        </p:nvSpPr>
        <p:spPr/>
        <p:txBody>
          <a:bodyPr/>
          <a:lstStyle/>
          <a:p>
            <a:fld id="{17918391-D411-FE40-AAD7-861AE5233E0E}" type="slidenum">
              <a:rPr lang="en-US" smtClean="0"/>
              <a:pPr/>
              <a:t>2</a:t>
            </a:fld>
            <a:endParaRPr lang="en-US" dirty="0"/>
          </a:p>
        </p:txBody>
      </p:sp>
      <p:sp>
        <p:nvSpPr>
          <p:cNvPr id="5" name="TextBox 4">
            <a:extLst>
              <a:ext uri="{FF2B5EF4-FFF2-40B4-BE49-F238E27FC236}">
                <a16:creationId xmlns:a16="http://schemas.microsoft.com/office/drawing/2014/main" id="{3CEDD628-7856-4627-06B7-357DB522797C}"/>
              </a:ext>
            </a:extLst>
          </p:cNvPr>
          <p:cNvSpPr txBox="1"/>
          <p:nvPr/>
        </p:nvSpPr>
        <p:spPr>
          <a:xfrm>
            <a:off x="0" y="1487845"/>
            <a:ext cx="9144000" cy="3046988"/>
          </a:xfrm>
          <a:prstGeom prst="rect">
            <a:avLst/>
          </a:prstGeom>
          <a:noFill/>
        </p:spPr>
        <p:txBody>
          <a:bodyPr wrap="square" rtlCol="0">
            <a:spAutoFit/>
          </a:bodyPr>
          <a:lstStyle/>
          <a:p>
            <a:pPr algn="ctr"/>
            <a:r>
              <a:rPr lang="en-GB" sz="3600" b="1" dirty="0">
                <a:solidFill>
                  <a:srgbClr val="1A63A0"/>
                </a:solidFill>
                <a:latin typeface="Roboto" panose="02000000000000000000" pitchFamily="2" charset="0"/>
              </a:rPr>
              <a:t>HL-LHC WP3</a:t>
            </a:r>
          </a:p>
          <a:p>
            <a:pPr algn="ctr"/>
            <a:endParaRPr lang="en-GB" sz="3600" b="1" dirty="0">
              <a:solidFill>
                <a:srgbClr val="1A63A0"/>
              </a:solidFill>
              <a:latin typeface="Roboto" panose="02000000000000000000" pitchFamily="2" charset="0"/>
            </a:endParaRPr>
          </a:p>
          <a:p>
            <a:pPr algn="ctr"/>
            <a:r>
              <a:rPr lang="en-GB" sz="3600" b="1" dirty="0">
                <a:solidFill>
                  <a:srgbClr val="1A63A0"/>
                </a:solidFill>
                <a:latin typeface="Roboto" panose="02000000000000000000" pitchFamily="2" charset="0"/>
              </a:rPr>
              <a:t>Status of activities on r</a:t>
            </a:r>
            <a:r>
              <a:rPr lang="en-GB" sz="3600" b="1" i="0" dirty="0">
                <a:solidFill>
                  <a:srgbClr val="1A63A0"/>
                </a:solidFill>
                <a:latin typeface="Roboto" panose="02000000000000000000" pitchFamily="2" charset="0"/>
              </a:rPr>
              <a:t>esistive</a:t>
            </a:r>
            <a:r>
              <a:rPr lang="en-GB" sz="3600" b="1" i="0" dirty="0">
                <a:solidFill>
                  <a:srgbClr val="1A63A0"/>
                </a:solidFill>
                <a:effectLst/>
                <a:latin typeface="Roboto" panose="02000000000000000000" pitchFamily="2" charset="0"/>
              </a:rPr>
              <a:t> magnets</a:t>
            </a:r>
          </a:p>
          <a:p>
            <a:pPr algn="ctr"/>
            <a:endParaRPr lang="en-GB" sz="3600" b="1" i="0" u="sng" dirty="0">
              <a:solidFill>
                <a:srgbClr val="1A63A0"/>
              </a:solidFill>
              <a:effectLst/>
              <a:latin typeface="Roboto" panose="02000000000000000000" pitchFamily="2" charset="0"/>
            </a:endParaRPr>
          </a:p>
          <a:p>
            <a:pPr algn="ctr"/>
            <a:endParaRPr lang="en-GB" sz="1400" b="1" i="0" dirty="0">
              <a:solidFill>
                <a:srgbClr val="1A63A0"/>
              </a:solidFill>
              <a:effectLst/>
              <a:latin typeface="Roboto" panose="02000000000000000000" pitchFamily="2" charset="0"/>
            </a:endParaRPr>
          </a:p>
          <a:p>
            <a:pPr algn="ctr"/>
            <a:r>
              <a:rPr lang="en-GB" sz="1600" b="1" i="0" dirty="0">
                <a:solidFill>
                  <a:srgbClr val="1A63A0"/>
                </a:solidFill>
                <a:effectLst/>
                <a:latin typeface="Roboto" panose="02000000000000000000" pitchFamily="2" charset="0"/>
              </a:rPr>
              <a:t>P.A. Thonet</a:t>
            </a:r>
          </a:p>
          <a:p>
            <a:pPr algn="ctr"/>
            <a:endParaRPr lang="en-GB" b="1" dirty="0">
              <a:solidFill>
                <a:srgbClr val="1A63A0"/>
              </a:solidFill>
              <a:latin typeface="Roboto" panose="02000000000000000000" pitchFamily="2" charset="0"/>
            </a:endParaRPr>
          </a:p>
        </p:txBody>
      </p:sp>
    </p:spTree>
    <p:extLst>
      <p:ext uri="{BB962C8B-B14F-4D97-AF65-F5344CB8AC3E}">
        <p14:creationId xmlns:p14="http://schemas.microsoft.com/office/powerpoint/2010/main" val="34496796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CEDD628-7856-4627-06B7-357DB522797C}"/>
              </a:ext>
            </a:extLst>
          </p:cNvPr>
          <p:cNvSpPr txBox="1"/>
          <p:nvPr/>
        </p:nvSpPr>
        <p:spPr>
          <a:xfrm>
            <a:off x="-1" y="0"/>
            <a:ext cx="9143997" cy="719007"/>
          </a:xfrm>
          <a:prstGeom prst="rect">
            <a:avLst/>
          </a:prstGeom>
        </p:spPr>
        <p:txBody>
          <a:bodyPr vert="horz" lIns="45720" rIns="45720" rtlCol="0" anchor="ctr">
            <a:normAutofit/>
          </a:bodyPr>
          <a:lstStyle/>
          <a:p>
            <a:pPr algn="ctr">
              <a:lnSpc>
                <a:spcPct val="90000"/>
              </a:lnSpc>
              <a:spcBef>
                <a:spcPct val="0"/>
              </a:spcBef>
              <a:spcAft>
                <a:spcPts val="600"/>
              </a:spcAft>
            </a:pPr>
            <a:r>
              <a:rPr lang="en-US" sz="2800" b="1" dirty="0">
                <a:latin typeface="+mj-lt"/>
                <a:ea typeface="+mj-ea"/>
                <a:cs typeface="+mj-cs"/>
              </a:rPr>
              <a:t>MQ</a:t>
            </a:r>
            <a:r>
              <a:rPr kumimoji="0" lang="en-US" sz="2800" b="1" kern="1200" dirty="0">
                <a:latin typeface="+mj-lt"/>
                <a:ea typeface="+mj-ea"/>
                <a:cs typeface="+mj-cs"/>
              </a:rPr>
              <a:t>W future actions</a:t>
            </a:r>
          </a:p>
        </p:txBody>
      </p:sp>
      <p:sp>
        <p:nvSpPr>
          <p:cNvPr id="4" name="Slide Number Placeholder 3">
            <a:extLst>
              <a:ext uri="{FF2B5EF4-FFF2-40B4-BE49-F238E27FC236}">
                <a16:creationId xmlns:a16="http://schemas.microsoft.com/office/drawing/2014/main" id="{65D8CCF9-5DDA-940F-FA51-31C4F1888410}"/>
              </a:ext>
            </a:extLst>
          </p:cNvPr>
          <p:cNvSpPr>
            <a:spLocks noGrp="1"/>
          </p:cNvSpPr>
          <p:nvPr>
            <p:ph type="sldNum" sz="quarter" idx="4"/>
          </p:nvPr>
        </p:nvSpPr>
        <p:spPr>
          <a:xfrm>
            <a:off x="8185376" y="6356350"/>
            <a:ext cx="501424" cy="365125"/>
          </a:xfrm>
        </p:spPr>
        <p:txBody>
          <a:bodyPr vert="horz" lIns="91440" tIns="45720" rIns="91440" bIns="45720" rtlCol="0" anchor="ctr">
            <a:normAutofit/>
          </a:bodyPr>
          <a:lstStyle/>
          <a:p>
            <a:pPr>
              <a:spcAft>
                <a:spcPts val="600"/>
              </a:spcAft>
            </a:pPr>
            <a:fld id="{17918391-D411-FE40-AAD7-861AE5233E0E}" type="slidenum">
              <a:rPr lang="en-US" smtClean="0"/>
              <a:pPr>
                <a:spcAft>
                  <a:spcPts val="600"/>
                </a:spcAft>
              </a:pPr>
              <a:t>20</a:t>
            </a:fld>
            <a:endParaRPr lang="en-US"/>
          </a:p>
        </p:txBody>
      </p:sp>
      <p:sp>
        <p:nvSpPr>
          <p:cNvPr id="10" name="TextBox 9">
            <a:extLst>
              <a:ext uri="{FF2B5EF4-FFF2-40B4-BE49-F238E27FC236}">
                <a16:creationId xmlns:a16="http://schemas.microsoft.com/office/drawing/2014/main" id="{D1BD20A7-CB01-1257-08EB-54751B708C69}"/>
              </a:ext>
            </a:extLst>
          </p:cNvPr>
          <p:cNvSpPr txBox="1"/>
          <p:nvPr/>
        </p:nvSpPr>
        <p:spPr>
          <a:xfrm>
            <a:off x="2" y="1038950"/>
            <a:ext cx="9143998" cy="4801314"/>
          </a:xfrm>
          <a:prstGeom prst="rect">
            <a:avLst/>
          </a:prstGeom>
          <a:noFill/>
        </p:spPr>
        <p:txBody>
          <a:bodyPr wrap="square" rtlCol="0">
            <a:spAutoFit/>
          </a:bodyPr>
          <a:lstStyle/>
          <a:p>
            <a:pPr marL="285750" indent="-285750" algn="just">
              <a:buClr>
                <a:srgbClr val="FFC000"/>
              </a:buClr>
              <a:buFont typeface="Wingdings" panose="05000000000000000000" pitchFamily="2" charset="2"/>
              <a:buChar char="q"/>
            </a:pPr>
            <a:r>
              <a:rPr lang="en-US" dirty="0">
                <a:solidFill>
                  <a:schemeClr val="accent6">
                    <a:lumMod val="75000"/>
                  </a:schemeClr>
                </a:solidFill>
              </a:rPr>
              <a:t>Development of a solution and process to re-shim coils with injected pockets in case of coil shimming repair and in case of opening and closing operation.</a:t>
            </a:r>
          </a:p>
          <a:p>
            <a:pPr algn="just">
              <a:buClr>
                <a:srgbClr val="FFC000"/>
              </a:buClr>
            </a:pPr>
            <a:endParaRPr lang="en-GB" dirty="0">
              <a:solidFill>
                <a:schemeClr val="accent6">
                  <a:lumMod val="75000"/>
                </a:schemeClr>
              </a:solidFill>
            </a:endParaRPr>
          </a:p>
          <a:p>
            <a:pPr marL="285750" indent="-285750" algn="just">
              <a:buClr>
                <a:srgbClr val="FFC000"/>
              </a:buClr>
              <a:buFont typeface="Wingdings" panose="05000000000000000000" pitchFamily="2" charset="2"/>
              <a:buChar char="q"/>
            </a:pPr>
            <a:r>
              <a:rPr lang="en-GB" dirty="0">
                <a:solidFill>
                  <a:schemeClr val="accent6">
                    <a:lumMod val="75000"/>
                  </a:schemeClr>
                </a:solidFill>
              </a:rPr>
              <a:t>Monitoring of coils potential movements when cycling (YETS 24-25).</a:t>
            </a:r>
          </a:p>
          <a:p>
            <a:pPr marL="285750" indent="-285750" algn="just">
              <a:buClr>
                <a:srgbClr val="FFC000"/>
              </a:buClr>
              <a:buFont typeface="Wingdings" panose="05000000000000000000" pitchFamily="2" charset="2"/>
              <a:buChar char="q"/>
            </a:pPr>
            <a:endParaRPr lang="en-GB" dirty="0">
              <a:solidFill>
                <a:schemeClr val="accent6">
                  <a:lumMod val="75000"/>
                </a:schemeClr>
              </a:solidFill>
            </a:endParaRPr>
          </a:p>
          <a:p>
            <a:pPr marL="285750" indent="-285750" algn="just">
              <a:buClr>
                <a:srgbClr val="FFC000"/>
              </a:buClr>
              <a:buFont typeface="Wingdings" panose="05000000000000000000" pitchFamily="2" charset="2"/>
              <a:buChar char="q"/>
            </a:pPr>
            <a:r>
              <a:rPr lang="en-GB" dirty="0">
                <a:solidFill>
                  <a:schemeClr val="accent6">
                    <a:lumMod val="75000"/>
                  </a:schemeClr>
                </a:solidFill>
              </a:rPr>
              <a:t>Endoscopy of cooling channels to identify potential brazing problems or degradation of brazed joints (connexions pieces and internal brazing if possible). Test to be done in 2024 on 2 magnets taken out from point 7.</a:t>
            </a:r>
          </a:p>
          <a:p>
            <a:pPr marL="285750" indent="-285750" algn="just">
              <a:buClr>
                <a:srgbClr val="FFC000"/>
              </a:buClr>
              <a:buFont typeface="Wingdings" panose="05000000000000000000" pitchFamily="2" charset="2"/>
              <a:buChar char="q"/>
            </a:pPr>
            <a:endParaRPr lang="en-GB" dirty="0">
              <a:solidFill>
                <a:schemeClr val="accent6">
                  <a:lumMod val="75000"/>
                </a:schemeClr>
              </a:solidFill>
            </a:endParaRPr>
          </a:p>
          <a:p>
            <a:pPr marL="285750" indent="-285750" algn="just">
              <a:buClr>
                <a:srgbClr val="FFC000"/>
              </a:buClr>
              <a:buFont typeface="Wingdings" panose="05000000000000000000" pitchFamily="2" charset="2"/>
              <a:buChar char="q"/>
            </a:pPr>
            <a:r>
              <a:rPr lang="en-GB" dirty="0">
                <a:solidFill>
                  <a:schemeClr val="accent6">
                    <a:lumMod val="75000"/>
                  </a:schemeClr>
                </a:solidFill>
              </a:rPr>
              <a:t>Request for demineralized water analysis (network and MQW outlet) and comparison with SPS and PSB (YETS 24-25).</a:t>
            </a:r>
          </a:p>
          <a:p>
            <a:pPr marL="285750" indent="-285750" algn="just">
              <a:buClr>
                <a:srgbClr val="FFC000"/>
              </a:buClr>
              <a:buFont typeface="Wingdings" panose="05000000000000000000" pitchFamily="2" charset="2"/>
              <a:buChar char="q"/>
            </a:pPr>
            <a:endParaRPr lang="en-GB" dirty="0">
              <a:solidFill>
                <a:schemeClr val="accent6">
                  <a:lumMod val="75000"/>
                </a:schemeClr>
              </a:solidFill>
            </a:endParaRPr>
          </a:p>
          <a:p>
            <a:pPr marL="285750" indent="-285750" algn="just">
              <a:buClr>
                <a:srgbClr val="FFC000"/>
              </a:buClr>
              <a:buFont typeface="Wingdings" panose="05000000000000000000" pitchFamily="2" charset="2"/>
              <a:buChar char="q"/>
            </a:pPr>
            <a:r>
              <a:rPr lang="en-US" dirty="0">
                <a:solidFill>
                  <a:schemeClr val="accent6">
                    <a:lumMod val="75000"/>
                  </a:schemeClr>
                </a:solidFill>
              </a:rPr>
              <a:t>Design of opening/closing tool was started with EN-MME but put on hold since LS2. It is at early stage and would still require a lot of work (opening of the magnet, machining, handling of the quadrants, alignment and closing). It is proposed to document what is already done and restart this design only if one of the MQW fails in the machine.  </a:t>
            </a:r>
          </a:p>
        </p:txBody>
      </p:sp>
    </p:spTree>
    <p:extLst>
      <p:ext uri="{BB962C8B-B14F-4D97-AF65-F5344CB8AC3E}">
        <p14:creationId xmlns:p14="http://schemas.microsoft.com/office/powerpoint/2010/main" val="30424271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5D8CCF9-5DDA-940F-FA51-31C4F1888410}"/>
              </a:ext>
            </a:extLst>
          </p:cNvPr>
          <p:cNvSpPr>
            <a:spLocks noGrp="1"/>
          </p:cNvSpPr>
          <p:nvPr>
            <p:ph type="sldNum" sz="quarter" idx="4"/>
          </p:nvPr>
        </p:nvSpPr>
        <p:spPr/>
        <p:txBody>
          <a:bodyPr/>
          <a:lstStyle/>
          <a:p>
            <a:fld id="{17918391-D411-FE40-AAD7-861AE5233E0E}" type="slidenum">
              <a:rPr lang="en-US" smtClean="0"/>
              <a:pPr/>
              <a:t>21</a:t>
            </a:fld>
            <a:endParaRPr lang="en-US" dirty="0"/>
          </a:p>
        </p:txBody>
      </p:sp>
      <p:sp>
        <p:nvSpPr>
          <p:cNvPr id="7" name="TextBox 6">
            <a:extLst>
              <a:ext uri="{FF2B5EF4-FFF2-40B4-BE49-F238E27FC236}">
                <a16:creationId xmlns:a16="http://schemas.microsoft.com/office/drawing/2014/main" id="{682A0CED-2DBE-1647-985E-65B6669F27E2}"/>
              </a:ext>
            </a:extLst>
          </p:cNvPr>
          <p:cNvSpPr txBox="1"/>
          <p:nvPr/>
        </p:nvSpPr>
        <p:spPr>
          <a:xfrm>
            <a:off x="0" y="1"/>
            <a:ext cx="9144000" cy="667062"/>
          </a:xfrm>
          <a:prstGeom prst="rect">
            <a:avLst/>
          </a:prstGeom>
        </p:spPr>
        <p:txBody>
          <a:bodyPr vert="horz" lIns="45720" rIns="45720" rtlCol="0" anchor="ctr">
            <a:normAutofit/>
          </a:bodyPr>
          <a:lstStyle/>
          <a:p>
            <a:pPr algn="ctr">
              <a:lnSpc>
                <a:spcPct val="90000"/>
              </a:lnSpc>
              <a:spcBef>
                <a:spcPct val="0"/>
              </a:spcBef>
              <a:spcAft>
                <a:spcPts val="600"/>
              </a:spcAft>
            </a:pPr>
            <a:r>
              <a:rPr kumimoji="0" lang="en-US" sz="2800" b="1" i="0" kern="1200" dirty="0">
                <a:effectLst/>
                <a:latin typeface="+mj-lt"/>
                <a:ea typeface="+mj-ea"/>
                <a:cs typeface="+mj-cs"/>
              </a:rPr>
              <a:t>CONCLUSION</a:t>
            </a:r>
            <a:endParaRPr kumimoji="0" lang="en-US" sz="2800" b="1" kern="1200" dirty="0">
              <a:latin typeface="+mj-lt"/>
              <a:ea typeface="+mj-ea"/>
              <a:cs typeface="+mj-cs"/>
            </a:endParaRPr>
          </a:p>
        </p:txBody>
      </p:sp>
      <p:sp>
        <p:nvSpPr>
          <p:cNvPr id="8" name="TextBox 7">
            <a:extLst>
              <a:ext uri="{FF2B5EF4-FFF2-40B4-BE49-F238E27FC236}">
                <a16:creationId xmlns:a16="http://schemas.microsoft.com/office/drawing/2014/main" id="{D5ECCA73-4861-4E76-02F2-287A1960DF7D}"/>
              </a:ext>
            </a:extLst>
          </p:cNvPr>
          <p:cNvSpPr txBox="1"/>
          <p:nvPr/>
        </p:nvSpPr>
        <p:spPr>
          <a:xfrm>
            <a:off x="0" y="667063"/>
            <a:ext cx="9144000" cy="5909310"/>
          </a:xfrm>
          <a:prstGeom prst="rect">
            <a:avLst/>
          </a:prstGeom>
          <a:noFill/>
        </p:spPr>
        <p:txBody>
          <a:bodyPr wrap="square" rtlCol="0">
            <a:spAutoFit/>
          </a:bodyPr>
          <a:lstStyle/>
          <a:p>
            <a:pPr marL="285750" indent="-285750" algn="just">
              <a:buClr>
                <a:srgbClr val="FFC000"/>
              </a:buClr>
              <a:buFont typeface="Wingdings" panose="05000000000000000000" pitchFamily="2" charset="2"/>
              <a:buChar char="q"/>
            </a:pPr>
            <a:r>
              <a:rPr lang="en-US" dirty="0">
                <a:solidFill>
                  <a:schemeClr val="accent6">
                    <a:lumMod val="75000"/>
                  </a:schemeClr>
                </a:solidFill>
              </a:rPr>
              <a:t>For any of the LHC resistive magnet types (excepting MSI septa), spare magnets are ready to be installed.</a:t>
            </a:r>
          </a:p>
          <a:p>
            <a:pPr marL="285750" indent="-285750" algn="just">
              <a:buClr>
                <a:srgbClr val="FFC000"/>
              </a:buClr>
              <a:buFont typeface="Wingdings" panose="05000000000000000000" pitchFamily="2" charset="2"/>
              <a:buChar char="q"/>
            </a:pPr>
            <a:endParaRPr lang="en-US" dirty="0">
              <a:solidFill>
                <a:schemeClr val="accent6">
                  <a:lumMod val="75000"/>
                </a:schemeClr>
              </a:solidFill>
            </a:endParaRPr>
          </a:p>
          <a:p>
            <a:pPr marL="285750" indent="-285750" algn="just">
              <a:buClr>
                <a:srgbClr val="FFC000"/>
              </a:buClr>
              <a:buFont typeface="Wingdings" panose="05000000000000000000" pitchFamily="2" charset="2"/>
              <a:buChar char="q"/>
            </a:pPr>
            <a:r>
              <a:rPr lang="en-US" dirty="0">
                <a:solidFill>
                  <a:schemeClr val="accent6">
                    <a:lumMod val="75000"/>
                  </a:schemeClr>
                </a:solidFill>
              </a:rPr>
              <a:t>Regular inspection and tests are done to identify any condition changes or damages. No visible damage identified so far.</a:t>
            </a:r>
          </a:p>
          <a:p>
            <a:pPr marL="285750" indent="-285750" algn="just">
              <a:buClr>
                <a:srgbClr val="FFC000"/>
              </a:buClr>
              <a:buFont typeface="Wingdings" panose="05000000000000000000" pitchFamily="2" charset="2"/>
              <a:buChar char="q"/>
            </a:pPr>
            <a:endParaRPr lang="en-US" dirty="0">
              <a:solidFill>
                <a:schemeClr val="accent6">
                  <a:lumMod val="75000"/>
                </a:schemeClr>
              </a:solidFill>
            </a:endParaRPr>
          </a:p>
          <a:p>
            <a:pPr marL="285750" indent="-285750" algn="just">
              <a:buClr>
                <a:srgbClr val="FFC000"/>
              </a:buClr>
              <a:buFont typeface="Wingdings" panose="05000000000000000000" pitchFamily="2" charset="2"/>
              <a:buChar char="q"/>
            </a:pPr>
            <a:r>
              <a:rPr lang="en-US" dirty="0">
                <a:solidFill>
                  <a:schemeClr val="accent6">
                    <a:lumMod val="75000"/>
                  </a:schemeClr>
                </a:solidFill>
              </a:rPr>
              <a:t>All work planned (minor few exceptions due to space constraints) in </a:t>
            </a:r>
            <a:r>
              <a:rPr lang="en-GB" dirty="0">
                <a:solidFill>
                  <a:schemeClr val="accent6">
                    <a:lumMod val="75000"/>
                  </a:schemeClr>
                </a:solidFill>
              </a:rPr>
              <a:t>ECR 1321044 and 1321045 was completed during LS2.</a:t>
            </a:r>
            <a:endParaRPr lang="en-US" dirty="0">
              <a:solidFill>
                <a:schemeClr val="accent6">
                  <a:lumMod val="75000"/>
                </a:schemeClr>
              </a:solidFill>
            </a:endParaRPr>
          </a:p>
          <a:p>
            <a:pPr marL="285750" indent="-285750" algn="just">
              <a:buClr>
                <a:srgbClr val="FFC000"/>
              </a:buClr>
              <a:buFont typeface="Wingdings" panose="05000000000000000000" pitchFamily="2" charset="2"/>
              <a:buChar char="q"/>
            </a:pPr>
            <a:endParaRPr lang="en-US" dirty="0">
              <a:solidFill>
                <a:schemeClr val="accent6">
                  <a:lumMod val="75000"/>
                </a:schemeClr>
              </a:solidFill>
            </a:endParaRPr>
          </a:p>
          <a:p>
            <a:pPr marL="285750" indent="-285750" algn="just">
              <a:buClr>
                <a:srgbClr val="FFC000"/>
              </a:buClr>
              <a:buFont typeface="Wingdings" panose="05000000000000000000" pitchFamily="2" charset="2"/>
              <a:buChar char="q"/>
            </a:pPr>
            <a:r>
              <a:rPr lang="en-US" dirty="0">
                <a:solidFill>
                  <a:schemeClr val="accent6">
                    <a:lumMod val="75000"/>
                  </a:schemeClr>
                </a:solidFill>
              </a:rPr>
              <a:t>Continue dose monitoring and update the integrated dose previsions to keep up-to- date the risk of degradation of coils insulation and shimming material due to radiation (to be decided until when we do this and if it will be acceptable for people to take such radiation dose for RPLs exchange during HL-LHC).</a:t>
            </a:r>
          </a:p>
          <a:p>
            <a:pPr marL="285750" indent="-285750" algn="just">
              <a:buClr>
                <a:srgbClr val="FFC000"/>
              </a:buClr>
              <a:buFont typeface="Wingdings" panose="05000000000000000000" pitchFamily="2" charset="2"/>
              <a:buChar char="q"/>
            </a:pPr>
            <a:endParaRPr lang="en-US" dirty="0">
              <a:solidFill>
                <a:schemeClr val="accent6">
                  <a:lumMod val="75000"/>
                </a:schemeClr>
              </a:solidFill>
            </a:endParaRPr>
          </a:p>
          <a:p>
            <a:pPr marL="285750" indent="-285750" algn="just">
              <a:buClr>
                <a:srgbClr val="FFC000"/>
              </a:buClr>
              <a:buFont typeface="Wingdings" panose="05000000000000000000" pitchFamily="2" charset="2"/>
              <a:buChar char="q"/>
            </a:pPr>
            <a:r>
              <a:rPr lang="en-US" dirty="0">
                <a:solidFill>
                  <a:schemeClr val="accent6">
                    <a:lumMod val="75000"/>
                  </a:schemeClr>
                </a:solidFill>
              </a:rPr>
              <a:t>For MQW magnets:</a:t>
            </a:r>
          </a:p>
          <a:p>
            <a:pPr marL="742950" lvl="1" indent="-285750" algn="just">
              <a:buClr>
                <a:srgbClr val="FFC000"/>
              </a:buClr>
              <a:buFont typeface="Wingdings" panose="05000000000000000000" pitchFamily="2" charset="2"/>
              <a:buChar char="§"/>
            </a:pPr>
            <a:r>
              <a:rPr lang="en-US" dirty="0">
                <a:solidFill>
                  <a:schemeClr val="accent6">
                    <a:lumMod val="75000"/>
                  </a:schemeClr>
                </a:solidFill>
              </a:rPr>
              <a:t>Given current situation (expected radiation dose minored, no degradation), it appears safe to rely on available spare magnets until the end of HL-LHC. </a:t>
            </a:r>
          </a:p>
          <a:p>
            <a:pPr marL="742950" lvl="1" indent="-285750" algn="just">
              <a:buClr>
                <a:srgbClr val="FFC000"/>
              </a:buClr>
              <a:buFont typeface="Wingdings" panose="05000000000000000000" pitchFamily="2" charset="2"/>
              <a:buChar char="§"/>
            </a:pPr>
            <a:r>
              <a:rPr lang="en-US" dirty="0">
                <a:solidFill>
                  <a:schemeClr val="accent6">
                    <a:lumMod val="75000"/>
                  </a:schemeClr>
                </a:solidFill>
              </a:rPr>
              <a:t>Measurement campaign to be done (2024 and YETS 24/25) to detect any coil movement or brazed joints degradation.</a:t>
            </a:r>
          </a:p>
          <a:p>
            <a:pPr marL="742950" lvl="1" indent="-285750" algn="just">
              <a:buClr>
                <a:srgbClr val="FFC000"/>
              </a:buClr>
              <a:buFont typeface="Wingdings" panose="05000000000000000000" pitchFamily="2" charset="2"/>
              <a:buChar char="§"/>
            </a:pPr>
            <a:r>
              <a:rPr lang="en-GB" dirty="0">
                <a:solidFill>
                  <a:schemeClr val="accent6">
                    <a:lumMod val="75000"/>
                  </a:schemeClr>
                </a:solidFill>
              </a:rPr>
              <a:t>Tooling and process to re-shim coils to be set in 2024-2025.</a:t>
            </a:r>
          </a:p>
          <a:p>
            <a:pPr marL="742950" lvl="1" indent="-285750" algn="just">
              <a:buClr>
                <a:srgbClr val="FFC000"/>
              </a:buClr>
              <a:buFont typeface="Wingdings" panose="05000000000000000000" pitchFamily="2" charset="2"/>
              <a:buChar char="§"/>
            </a:pPr>
            <a:r>
              <a:rPr lang="en-GB" dirty="0">
                <a:solidFill>
                  <a:schemeClr val="accent6">
                    <a:lumMod val="75000"/>
                  </a:schemeClr>
                </a:solidFill>
              </a:rPr>
              <a:t>Opening and closing tooling design would restart only if a MQW magnet fails.</a:t>
            </a:r>
          </a:p>
        </p:txBody>
      </p:sp>
    </p:spTree>
    <p:extLst>
      <p:ext uri="{BB962C8B-B14F-4D97-AF65-F5344CB8AC3E}">
        <p14:creationId xmlns:p14="http://schemas.microsoft.com/office/powerpoint/2010/main" val="34678564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913389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5E828E-EC18-3DBC-FE70-BE3F18452CDD}"/>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15DC9E0-6745-FBCF-6067-8ABB0CBE3059}"/>
              </a:ext>
            </a:extLst>
          </p:cNvPr>
          <p:cNvSpPr>
            <a:spLocks noGrp="1"/>
          </p:cNvSpPr>
          <p:nvPr>
            <p:ph type="sldNum" sz="quarter" idx="4"/>
          </p:nvPr>
        </p:nvSpPr>
        <p:spPr/>
        <p:txBody>
          <a:bodyPr/>
          <a:lstStyle/>
          <a:p>
            <a:fld id="{17918391-D411-FE40-AAD7-861AE5233E0E}" type="slidenum">
              <a:rPr lang="en-US" smtClean="0"/>
              <a:pPr/>
              <a:t>3</a:t>
            </a:fld>
            <a:endParaRPr lang="en-US" dirty="0"/>
          </a:p>
        </p:txBody>
      </p:sp>
      <p:sp>
        <p:nvSpPr>
          <p:cNvPr id="5" name="TextBox 4">
            <a:extLst>
              <a:ext uri="{FF2B5EF4-FFF2-40B4-BE49-F238E27FC236}">
                <a16:creationId xmlns:a16="http://schemas.microsoft.com/office/drawing/2014/main" id="{C610EBDA-9482-8DA4-D232-A86814F9A5CD}"/>
              </a:ext>
            </a:extLst>
          </p:cNvPr>
          <p:cNvSpPr txBox="1"/>
          <p:nvPr/>
        </p:nvSpPr>
        <p:spPr>
          <a:xfrm>
            <a:off x="0" y="2782669"/>
            <a:ext cx="9144000" cy="646331"/>
          </a:xfrm>
          <a:prstGeom prst="rect">
            <a:avLst/>
          </a:prstGeom>
          <a:noFill/>
        </p:spPr>
        <p:txBody>
          <a:bodyPr wrap="square" rtlCol="0">
            <a:spAutoFit/>
          </a:bodyPr>
          <a:lstStyle/>
          <a:p>
            <a:pPr algn="ctr"/>
            <a:r>
              <a:rPr lang="en-GB" sz="3600" b="1" i="0" dirty="0">
                <a:solidFill>
                  <a:srgbClr val="1A63A0"/>
                </a:solidFill>
                <a:effectLst/>
                <a:latin typeface="Roboto" panose="02000000000000000000" pitchFamily="2" charset="0"/>
              </a:rPr>
              <a:t>Points 1 and 5</a:t>
            </a:r>
          </a:p>
        </p:txBody>
      </p:sp>
    </p:spTree>
    <p:extLst>
      <p:ext uri="{BB962C8B-B14F-4D97-AF65-F5344CB8AC3E}">
        <p14:creationId xmlns:p14="http://schemas.microsoft.com/office/powerpoint/2010/main" val="16305412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5D7563-6274-FCBE-2BB0-EF2DFB21C1A1}"/>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7CFD72D3-2311-11A7-6846-0AF1FB73336B}"/>
              </a:ext>
            </a:extLst>
          </p:cNvPr>
          <p:cNvSpPr txBox="1"/>
          <p:nvPr/>
        </p:nvSpPr>
        <p:spPr>
          <a:xfrm>
            <a:off x="9304" y="0"/>
            <a:ext cx="9134696" cy="523221"/>
          </a:xfrm>
          <a:prstGeom prst="rect">
            <a:avLst/>
          </a:prstGeom>
        </p:spPr>
        <p:txBody>
          <a:bodyPr vert="horz" lIns="45720" rIns="45720" rtlCol="0" anchor="ctr">
            <a:normAutofit/>
          </a:bodyPr>
          <a:lstStyle/>
          <a:p>
            <a:pPr algn="ctr">
              <a:lnSpc>
                <a:spcPct val="90000"/>
              </a:lnSpc>
              <a:spcBef>
                <a:spcPct val="0"/>
              </a:spcBef>
              <a:spcAft>
                <a:spcPts val="600"/>
              </a:spcAft>
            </a:pPr>
            <a:r>
              <a:rPr lang="en-US" sz="2800" b="1" dirty="0">
                <a:latin typeface="+mj-lt"/>
                <a:ea typeface="+mj-ea"/>
                <a:cs typeface="+mj-cs"/>
              </a:rPr>
              <a:t>Points 1 and 5: Removal of 24 MBXW magnets</a:t>
            </a:r>
            <a:endParaRPr kumimoji="0" lang="en-US" sz="2800" b="1" kern="1200" dirty="0">
              <a:latin typeface="+mj-lt"/>
              <a:ea typeface="+mj-ea"/>
              <a:cs typeface="+mj-cs"/>
            </a:endParaRPr>
          </a:p>
        </p:txBody>
      </p:sp>
      <p:sp>
        <p:nvSpPr>
          <p:cNvPr id="4" name="Slide Number Placeholder 3">
            <a:extLst>
              <a:ext uri="{FF2B5EF4-FFF2-40B4-BE49-F238E27FC236}">
                <a16:creationId xmlns:a16="http://schemas.microsoft.com/office/drawing/2014/main" id="{0C30F720-7D60-0D8C-9502-9C3ABB842186}"/>
              </a:ext>
            </a:extLst>
          </p:cNvPr>
          <p:cNvSpPr>
            <a:spLocks noGrp="1"/>
          </p:cNvSpPr>
          <p:nvPr>
            <p:ph type="sldNum" sz="quarter" idx="4"/>
          </p:nvPr>
        </p:nvSpPr>
        <p:spPr>
          <a:xfrm>
            <a:off x="8185376" y="6356350"/>
            <a:ext cx="501424" cy="365125"/>
          </a:xfrm>
        </p:spPr>
        <p:txBody>
          <a:bodyPr vert="horz" lIns="91440" tIns="45720" rIns="91440" bIns="45720" rtlCol="0" anchor="ctr">
            <a:normAutofit/>
          </a:bodyPr>
          <a:lstStyle/>
          <a:p>
            <a:pPr>
              <a:spcAft>
                <a:spcPts val="600"/>
              </a:spcAft>
            </a:pPr>
            <a:fld id="{17918391-D411-FE40-AAD7-861AE5233E0E}" type="slidenum">
              <a:rPr lang="en-US" smtClean="0"/>
              <a:pPr>
                <a:spcAft>
                  <a:spcPts val="600"/>
                </a:spcAft>
              </a:pPr>
              <a:t>4</a:t>
            </a:fld>
            <a:endParaRPr lang="en-US"/>
          </a:p>
        </p:txBody>
      </p:sp>
      <p:sp>
        <p:nvSpPr>
          <p:cNvPr id="2" name="TextBox 1">
            <a:extLst>
              <a:ext uri="{FF2B5EF4-FFF2-40B4-BE49-F238E27FC236}">
                <a16:creationId xmlns:a16="http://schemas.microsoft.com/office/drawing/2014/main" id="{28F5A3B7-5C9B-C2D0-7020-308E2BFDC24D}"/>
              </a:ext>
            </a:extLst>
          </p:cNvPr>
          <p:cNvSpPr txBox="1"/>
          <p:nvPr/>
        </p:nvSpPr>
        <p:spPr>
          <a:xfrm>
            <a:off x="9304" y="724039"/>
            <a:ext cx="9134696" cy="5632311"/>
          </a:xfrm>
          <a:prstGeom prst="rect">
            <a:avLst/>
          </a:prstGeom>
          <a:noFill/>
        </p:spPr>
        <p:txBody>
          <a:bodyPr wrap="square" rtlCol="0">
            <a:spAutoFit/>
          </a:bodyPr>
          <a:lstStyle/>
          <a:p>
            <a:pPr marL="285750" indent="-285750" algn="just">
              <a:buClr>
                <a:srgbClr val="FFC000"/>
              </a:buClr>
              <a:buSzPct val="100000"/>
              <a:buFont typeface="Wingdings" panose="05000000000000000000" pitchFamily="2" charset="2"/>
              <a:buChar char="q"/>
            </a:pPr>
            <a:r>
              <a:rPr lang="en-US" dirty="0">
                <a:solidFill>
                  <a:schemeClr val="accent6">
                    <a:lumMod val="75000"/>
                  </a:schemeClr>
                </a:solidFill>
              </a:rPr>
              <a:t>Activity being organized with colleagues from other groups (EN-HE, EN-CV, TE-VSC, TE-MPE, BE-SU, EN-EL,…)</a:t>
            </a:r>
          </a:p>
          <a:p>
            <a:pPr marL="285750" indent="-285750" algn="just">
              <a:buClr>
                <a:srgbClr val="FFC000"/>
              </a:buClr>
              <a:buSzPct val="100000"/>
              <a:buFont typeface="Wingdings" panose="05000000000000000000" pitchFamily="2" charset="2"/>
              <a:buChar char="q"/>
            </a:pPr>
            <a:endParaRPr lang="en-US" dirty="0">
              <a:solidFill>
                <a:schemeClr val="accent6">
                  <a:lumMod val="75000"/>
                </a:schemeClr>
              </a:solidFill>
            </a:endParaRPr>
          </a:p>
          <a:p>
            <a:pPr marL="285750" indent="-285750" algn="just">
              <a:buClr>
                <a:srgbClr val="FFC000"/>
              </a:buClr>
              <a:buSzPct val="100000"/>
              <a:buFont typeface="Wingdings" panose="05000000000000000000" pitchFamily="2" charset="2"/>
              <a:buChar char="q"/>
            </a:pPr>
            <a:endParaRPr lang="en-US" dirty="0">
              <a:solidFill>
                <a:schemeClr val="accent6">
                  <a:lumMod val="75000"/>
                </a:schemeClr>
              </a:solidFill>
            </a:endParaRPr>
          </a:p>
          <a:p>
            <a:pPr marL="285750" indent="-285750" algn="just">
              <a:buClr>
                <a:srgbClr val="FFC000"/>
              </a:buClr>
              <a:buSzPct val="100000"/>
              <a:buFont typeface="Wingdings" panose="05000000000000000000" pitchFamily="2" charset="2"/>
              <a:buChar char="q"/>
            </a:pPr>
            <a:endParaRPr lang="en-US" dirty="0">
              <a:solidFill>
                <a:schemeClr val="accent6">
                  <a:lumMod val="75000"/>
                </a:schemeClr>
              </a:solidFill>
            </a:endParaRPr>
          </a:p>
          <a:p>
            <a:pPr marL="285750" indent="-285750" algn="just">
              <a:buClr>
                <a:srgbClr val="FFC000"/>
              </a:buClr>
              <a:buSzPct val="100000"/>
              <a:buFont typeface="Wingdings" panose="05000000000000000000" pitchFamily="2" charset="2"/>
              <a:buChar char="q"/>
            </a:pPr>
            <a:endParaRPr lang="en-US" dirty="0">
              <a:solidFill>
                <a:schemeClr val="accent6">
                  <a:lumMod val="75000"/>
                </a:schemeClr>
              </a:solidFill>
            </a:endParaRPr>
          </a:p>
          <a:p>
            <a:pPr marL="285750" indent="-285750" algn="just">
              <a:buClr>
                <a:srgbClr val="FFC000"/>
              </a:buClr>
              <a:buSzPct val="100000"/>
              <a:buFont typeface="Wingdings" panose="05000000000000000000" pitchFamily="2" charset="2"/>
              <a:buChar char="q"/>
            </a:pPr>
            <a:endParaRPr lang="en-US" dirty="0">
              <a:solidFill>
                <a:schemeClr val="accent6">
                  <a:lumMod val="75000"/>
                </a:schemeClr>
              </a:solidFill>
            </a:endParaRPr>
          </a:p>
          <a:p>
            <a:pPr marL="285750" indent="-285750" algn="just">
              <a:buClr>
                <a:srgbClr val="FFC000"/>
              </a:buClr>
              <a:buSzPct val="100000"/>
              <a:buFont typeface="Wingdings" panose="05000000000000000000" pitchFamily="2" charset="2"/>
              <a:buChar char="q"/>
            </a:pPr>
            <a:endParaRPr lang="en-US" dirty="0">
              <a:solidFill>
                <a:schemeClr val="accent6">
                  <a:lumMod val="75000"/>
                </a:schemeClr>
              </a:solidFill>
            </a:endParaRPr>
          </a:p>
          <a:p>
            <a:pPr marL="285750" indent="-285750" algn="just">
              <a:buClr>
                <a:srgbClr val="FFC000"/>
              </a:buClr>
              <a:buSzPct val="100000"/>
              <a:buFont typeface="Wingdings" panose="05000000000000000000" pitchFamily="2" charset="2"/>
              <a:buChar char="q"/>
            </a:pPr>
            <a:endParaRPr lang="en-US" dirty="0">
              <a:solidFill>
                <a:schemeClr val="accent6">
                  <a:lumMod val="75000"/>
                </a:schemeClr>
              </a:solidFill>
            </a:endParaRPr>
          </a:p>
          <a:p>
            <a:pPr marL="285750" indent="-285750" algn="just">
              <a:buClr>
                <a:srgbClr val="FFC000"/>
              </a:buClr>
              <a:buSzPct val="100000"/>
              <a:buFont typeface="Wingdings" panose="05000000000000000000" pitchFamily="2" charset="2"/>
              <a:buChar char="q"/>
            </a:pPr>
            <a:endParaRPr lang="en-US" dirty="0">
              <a:solidFill>
                <a:schemeClr val="accent6">
                  <a:lumMod val="75000"/>
                </a:schemeClr>
              </a:solidFill>
            </a:endParaRPr>
          </a:p>
          <a:p>
            <a:pPr marL="285750" indent="-285750" algn="just">
              <a:buClr>
                <a:srgbClr val="FFC000"/>
              </a:buClr>
              <a:buSzPct val="100000"/>
              <a:buFont typeface="Wingdings" panose="05000000000000000000" pitchFamily="2" charset="2"/>
              <a:buChar char="q"/>
            </a:pPr>
            <a:endParaRPr lang="en-US" dirty="0">
              <a:solidFill>
                <a:schemeClr val="accent6">
                  <a:lumMod val="75000"/>
                </a:schemeClr>
              </a:solidFill>
            </a:endParaRPr>
          </a:p>
          <a:p>
            <a:pPr marL="285750" indent="-285750" algn="just">
              <a:buClr>
                <a:srgbClr val="FFC000"/>
              </a:buClr>
              <a:buSzPct val="100000"/>
              <a:buFont typeface="Wingdings" panose="05000000000000000000" pitchFamily="2" charset="2"/>
              <a:buChar char="q"/>
            </a:pPr>
            <a:endParaRPr lang="en-US" dirty="0">
              <a:solidFill>
                <a:schemeClr val="accent6">
                  <a:lumMod val="75000"/>
                </a:schemeClr>
              </a:solidFill>
            </a:endParaRPr>
          </a:p>
          <a:p>
            <a:pPr marL="285750" indent="-285750" algn="just">
              <a:buClr>
                <a:srgbClr val="FFC000"/>
              </a:buClr>
              <a:buSzPct val="100000"/>
              <a:buFont typeface="Wingdings" panose="05000000000000000000" pitchFamily="2" charset="2"/>
              <a:buChar char="q"/>
            </a:pPr>
            <a:endParaRPr lang="en-US" dirty="0">
              <a:solidFill>
                <a:schemeClr val="accent6">
                  <a:lumMod val="75000"/>
                </a:schemeClr>
              </a:solidFill>
            </a:endParaRPr>
          </a:p>
          <a:p>
            <a:pPr marL="285750" indent="-285750" algn="just">
              <a:buClr>
                <a:srgbClr val="FFC000"/>
              </a:buClr>
              <a:buSzPct val="100000"/>
              <a:buFont typeface="Wingdings" panose="05000000000000000000" pitchFamily="2" charset="2"/>
              <a:buChar char="q"/>
            </a:pPr>
            <a:endParaRPr lang="en-US" dirty="0">
              <a:solidFill>
                <a:schemeClr val="accent6">
                  <a:lumMod val="75000"/>
                </a:schemeClr>
              </a:solidFill>
            </a:endParaRPr>
          </a:p>
          <a:p>
            <a:pPr marL="285750" indent="-285750" algn="just">
              <a:buClr>
                <a:srgbClr val="FFC000"/>
              </a:buClr>
              <a:buSzPct val="100000"/>
              <a:buFont typeface="Wingdings" panose="05000000000000000000" pitchFamily="2" charset="2"/>
              <a:buChar char="q"/>
            </a:pPr>
            <a:endParaRPr lang="en-US" dirty="0">
              <a:solidFill>
                <a:schemeClr val="accent6">
                  <a:lumMod val="75000"/>
                </a:schemeClr>
              </a:solidFill>
            </a:endParaRPr>
          </a:p>
          <a:p>
            <a:pPr marL="285750" indent="-285750" algn="just">
              <a:buClr>
                <a:srgbClr val="FFC000"/>
              </a:buClr>
              <a:buSzPct val="100000"/>
              <a:buFont typeface="Wingdings" panose="05000000000000000000" pitchFamily="2" charset="2"/>
              <a:buChar char="q"/>
            </a:pPr>
            <a:endParaRPr lang="en-US" dirty="0">
              <a:solidFill>
                <a:schemeClr val="accent6">
                  <a:lumMod val="75000"/>
                </a:schemeClr>
              </a:solidFill>
            </a:endParaRPr>
          </a:p>
          <a:p>
            <a:pPr marL="285750" indent="-285750" algn="just">
              <a:buClr>
                <a:srgbClr val="FFC000"/>
              </a:buClr>
              <a:buSzPct val="100000"/>
              <a:buFont typeface="Wingdings" panose="05000000000000000000" pitchFamily="2" charset="2"/>
              <a:buChar char="q"/>
            </a:pPr>
            <a:endParaRPr lang="en-US" dirty="0">
              <a:solidFill>
                <a:schemeClr val="accent6">
                  <a:lumMod val="75000"/>
                </a:schemeClr>
              </a:solidFill>
            </a:endParaRPr>
          </a:p>
          <a:p>
            <a:pPr marL="285750" indent="-285750" algn="just">
              <a:buClr>
                <a:srgbClr val="FFC000"/>
              </a:buClr>
              <a:buSzPct val="100000"/>
              <a:buFont typeface="Wingdings" panose="05000000000000000000" pitchFamily="2" charset="2"/>
              <a:buChar char="q"/>
            </a:pPr>
            <a:r>
              <a:rPr lang="en-US" dirty="0">
                <a:solidFill>
                  <a:schemeClr val="accent6">
                    <a:lumMod val="75000"/>
                  </a:schemeClr>
                </a:solidFill>
              </a:rPr>
              <a:t>Request for a storage space in view to keep these magnets in stock for potential use in other machines/projects (~50 m</a:t>
            </a:r>
            <a:r>
              <a:rPr lang="en-US" baseline="30000" dirty="0">
                <a:solidFill>
                  <a:schemeClr val="accent6">
                    <a:lumMod val="75000"/>
                  </a:schemeClr>
                </a:solidFill>
              </a:rPr>
              <a:t>2</a:t>
            </a:r>
            <a:r>
              <a:rPr lang="en-US" dirty="0">
                <a:solidFill>
                  <a:schemeClr val="accent6">
                    <a:lumMod val="75000"/>
                  </a:schemeClr>
                </a:solidFill>
              </a:rPr>
              <a:t> as these magnets can be stacked by 3 or 4 units).</a:t>
            </a:r>
          </a:p>
          <a:p>
            <a:pPr marL="285750" indent="-285750" algn="just">
              <a:buClr>
                <a:srgbClr val="FFC000"/>
              </a:buClr>
              <a:buSzPct val="100000"/>
              <a:buFont typeface="Wingdings" panose="05000000000000000000" pitchFamily="2" charset="2"/>
              <a:buChar char="q"/>
            </a:pPr>
            <a:endParaRPr lang="en-US" dirty="0">
              <a:solidFill>
                <a:schemeClr val="accent6">
                  <a:lumMod val="75000"/>
                </a:schemeClr>
              </a:solidFill>
            </a:endParaRPr>
          </a:p>
        </p:txBody>
      </p:sp>
      <p:pic>
        <p:nvPicPr>
          <p:cNvPr id="6" name="Picture 5" descr="A line of machines in a factory&#10;&#10;Description automatically generated">
            <a:extLst>
              <a:ext uri="{FF2B5EF4-FFF2-40B4-BE49-F238E27FC236}">
                <a16:creationId xmlns:a16="http://schemas.microsoft.com/office/drawing/2014/main" id="{95214863-052C-ED53-9802-89F753108B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3632" y="1519627"/>
            <a:ext cx="4976736" cy="3732552"/>
          </a:xfrm>
          <a:prstGeom prst="rect">
            <a:avLst/>
          </a:prstGeom>
        </p:spPr>
      </p:pic>
    </p:spTree>
    <p:extLst>
      <p:ext uri="{BB962C8B-B14F-4D97-AF65-F5344CB8AC3E}">
        <p14:creationId xmlns:p14="http://schemas.microsoft.com/office/powerpoint/2010/main" val="14637778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5E828E-EC18-3DBC-FE70-BE3F18452CDD}"/>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15DC9E0-6745-FBCF-6067-8ABB0CBE3059}"/>
              </a:ext>
            </a:extLst>
          </p:cNvPr>
          <p:cNvSpPr>
            <a:spLocks noGrp="1"/>
          </p:cNvSpPr>
          <p:nvPr>
            <p:ph type="sldNum" sz="quarter" idx="4"/>
          </p:nvPr>
        </p:nvSpPr>
        <p:spPr/>
        <p:txBody>
          <a:bodyPr/>
          <a:lstStyle/>
          <a:p>
            <a:fld id="{17918391-D411-FE40-AAD7-861AE5233E0E}" type="slidenum">
              <a:rPr lang="en-US" smtClean="0"/>
              <a:pPr/>
              <a:t>5</a:t>
            </a:fld>
            <a:endParaRPr lang="en-US" dirty="0"/>
          </a:p>
        </p:txBody>
      </p:sp>
      <p:sp>
        <p:nvSpPr>
          <p:cNvPr id="5" name="TextBox 4">
            <a:extLst>
              <a:ext uri="{FF2B5EF4-FFF2-40B4-BE49-F238E27FC236}">
                <a16:creationId xmlns:a16="http://schemas.microsoft.com/office/drawing/2014/main" id="{C610EBDA-9482-8DA4-D232-A86814F9A5CD}"/>
              </a:ext>
            </a:extLst>
          </p:cNvPr>
          <p:cNvSpPr txBox="1"/>
          <p:nvPr/>
        </p:nvSpPr>
        <p:spPr>
          <a:xfrm>
            <a:off x="0" y="2782669"/>
            <a:ext cx="9144000" cy="646331"/>
          </a:xfrm>
          <a:prstGeom prst="rect">
            <a:avLst/>
          </a:prstGeom>
          <a:noFill/>
        </p:spPr>
        <p:txBody>
          <a:bodyPr wrap="square" rtlCol="0">
            <a:spAutoFit/>
          </a:bodyPr>
          <a:lstStyle/>
          <a:p>
            <a:pPr algn="ctr"/>
            <a:r>
              <a:rPr lang="en-GB" sz="3600" b="1" i="0" dirty="0">
                <a:solidFill>
                  <a:srgbClr val="1A63A0"/>
                </a:solidFill>
                <a:effectLst/>
                <a:latin typeface="Roboto" panose="02000000000000000000" pitchFamily="2" charset="0"/>
              </a:rPr>
              <a:t>Points </a:t>
            </a:r>
            <a:r>
              <a:rPr lang="en-GB" sz="3600" b="1" dirty="0">
                <a:solidFill>
                  <a:srgbClr val="1A63A0"/>
                </a:solidFill>
                <a:latin typeface="Roboto" panose="02000000000000000000" pitchFamily="2" charset="0"/>
              </a:rPr>
              <a:t>3</a:t>
            </a:r>
            <a:r>
              <a:rPr lang="en-GB" sz="3600" b="1" i="0" dirty="0">
                <a:solidFill>
                  <a:srgbClr val="1A63A0"/>
                </a:solidFill>
                <a:effectLst/>
                <a:latin typeface="Roboto" panose="02000000000000000000" pitchFamily="2" charset="0"/>
              </a:rPr>
              <a:t> and </a:t>
            </a:r>
            <a:r>
              <a:rPr lang="en-GB" sz="3600" b="1" dirty="0">
                <a:solidFill>
                  <a:srgbClr val="1A63A0"/>
                </a:solidFill>
                <a:latin typeface="Roboto" panose="02000000000000000000" pitchFamily="2" charset="0"/>
              </a:rPr>
              <a:t>7</a:t>
            </a:r>
            <a:endParaRPr lang="en-GB" sz="3600" b="1" i="0" dirty="0">
              <a:solidFill>
                <a:srgbClr val="1A63A0"/>
              </a:solidFill>
              <a:effectLst/>
              <a:latin typeface="Roboto" panose="02000000000000000000" pitchFamily="2" charset="0"/>
            </a:endParaRPr>
          </a:p>
        </p:txBody>
      </p:sp>
    </p:spTree>
    <p:extLst>
      <p:ext uri="{BB962C8B-B14F-4D97-AF65-F5344CB8AC3E}">
        <p14:creationId xmlns:p14="http://schemas.microsoft.com/office/powerpoint/2010/main" val="20668852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3955C1-0664-AC72-FECE-8C691C1F284F}"/>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A2E8878A-671D-E788-96A7-539F11CDAE52}"/>
              </a:ext>
            </a:extLst>
          </p:cNvPr>
          <p:cNvSpPr txBox="1"/>
          <p:nvPr/>
        </p:nvSpPr>
        <p:spPr>
          <a:xfrm>
            <a:off x="9304" y="19055"/>
            <a:ext cx="9134696" cy="523221"/>
          </a:xfrm>
          <a:prstGeom prst="rect">
            <a:avLst/>
          </a:prstGeom>
        </p:spPr>
        <p:txBody>
          <a:bodyPr vert="horz" lIns="45720" rIns="45720" rtlCol="0" anchor="ctr">
            <a:normAutofit/>
          </a:bodyPr>
          <a:lstStyle/>
          <a:p>
            <a:pPr algn="ctr">
              <a:lnSpc>
                <a:spcPct val="90000"/>
              </a:lnSpc>
              <a:spcBef>
                <a:spcPct val="0"/>
              </a:spcBef>
              <a:spcAft>
                <a:spcPts val="600"/>
              </a:spcAft>
            </a:pPr>
            <a:r>
              <a:rPr lang="en-US" sz="2800" b="1" dirty="0">
                <a:latin typeface="+mj-lt"/>
                <a:ea typeface="+mj-ea"/>
                <a:cs typeface="+mj-cs"/>
              </a:rPr>
              <a:t>Points 3 and 7</a:t>
            </a:r>
            <a:endParaRPr kumimoji="0" lang="en-US" sz="2800" b="1" kern="1200" dirty="0">
              <a:latin typeface="+mj-lt"/>
              <a:ea typeface="+mj-ea"/>
              <a:cs typeface="+mj-cs"/>
            </a:endParaRPr>
          </a:p>
        </p:txBody>
      </p:sp>
      <p:sp>
        <p:nvSpPr>
          <p:cNvPr id="4" name="Slide Number Placeholder 3">
            <a:extLst>
              <a:ext uri="{FF2B5EF4-FFF2-40B4-BE49-F238E27FC236}">
                <a16:creationId xmlns:a16="http://schemas.microsoft.com/office/drawing/2014/main" id="{C93B96C8-05BA-9C53-1D50-F80CA665F6D2}"/>
              </a:ext>
            </a:extLst>
          </p:cNvPr>
          <p:cNvSpPr>
            <a:spLocks noGrp="1"/>
          </p:cNvSpPr>
          <p:nvPr>
            <p:ph type="sldNum" sz="quarter" idx="4"/>
          </p:nvPr>
        </p:nvSpPr>
        <p:spPr>
          <a:xfrm>
            <a:off x="8185376" y="6356350"/>
            <a:ext cx="501424" cy="365125"/>
          </a:xfrm>
        </p:spPr>
        <p:txBody>
          <a:bodyPr vert="horz" lIns="91440" tIns="45720" rIns="91440" bIns="45720" rtlCol="0" anchor="ctr">
            <a:normAutofit/>
          </a:bodyPr>
          <a:lstStyle/>
          <a:p>
            <a:pPr>
              <a:spcAft>
                <a:spcPts val="600"/>
              </a:spcAft>
            </a:pPr>
            <a:fld id="{17918391-D411-FE40-AAD7-861AE5233E0E}" type="slidenum">
              <a:rPr lang="en-US" smtClean="0"/>
              <a:pPr>
                <a:spcAft>
                  <a:spcPts val="600"/>
                </a:spcAft>
              </a:pPr>
              <a:t>6</a:t>
            </a:fld>
            <a:endParaRPr lang="en-US"/>
          </a:p>
        </p:txBody>
      </p:sp>
      <p:sp>
        <p:nvSpPr>
          <p:cNvPr id="2" name="TextBox 1">
            <a:extLst>
              <a:ext uri="{FF2B5EF4-FFF2-40B4-BE49-F238E27FC236}">
                <a16:creationId xmlns:a16="http://schemas.microsoft.com/office/drawing/2014/main" id="{BE111D08-224C-52AC-4F7D-648DC469A168}"/>
              </a:ext>
            </a:extLst>
          </p:cNvPr>
          <p:cNvSpPr txBox="1"/>
          <p:nvPr/>
        </p:nvSpPr>
        <p:spPr>
          <a:xfrm>
            <a:off x="9304" y="695196"/>
            <a:ext cx="9134696" cy="5355312"/>
          </a:xfrm>
          <a:prstGeom prst="rect">
            <a:avLst/>
          </a:prstGeom>
          <a:noFill/>
        </p:spPr>
        <p:txBody>
          <a:bodyPr wrap="square" rtlCol="0">
            <a:spAutoFit/>
          </a:bodyPr>
          <a:lstStyle/>
          <a:p>
            <a:pPr>
              <a:buClr>
                <a:srgbClr val="FFC000"/>
              </a:buClr>
            </a:pPr>
            <a:r>
              <a:rPr lang="en-US" dirty="0">
                <a:solidFill>
                  <a:schemeClr val="accent6">
                    <a:lumMod val="75000"/>
                  </a:schemeClr>
                </a:solidFill>
              </a:rPr>
              <a:t>Given high integrated dose expected on MQW and MBW magnets in points 3 and 7 a study and test campaign was performed to:</a:t>
            </a:r>
          </a:p>
          <a:p>
            <a:pPr marL="285750" indent="-285750">
              <a:buClr>
                <a:srgbClr val="FFC000"/>
              </a:buClr>
              <a:buFont typeface="Wingdings" panose="05000000000000000000" pitchFamily="2" charset="2"/>
              <a:buChar char="q"/>
            </a:pPr>
            <a:endParaRPr lang="en-US" dirty="0">
              <a:solidFill>
                <a:schemeClr val="accent6">
                  <a:lumMod val="75000"/>
                </a:schemeClr>
              </a:solidFill>
            </a:endParaRPr>
          </a:p>
          <a:p>
            <a:pPr marL="742950" lvl="1" indent="-285750">
              <a:buClr>
                <a:srgbClr val="FFC000"/>
              </a:buClr>
              <a:buFont typeface="Wingdings" panose="05000000000000000000" pitchFamily="2" charset="2"/>
              <a:buChar char="q"/>
            </a:pPr>
            <a:r>
              <a:rPr lang="en-US" dirty="0">
                <a:solidFill>
                  <a:schemeClr val="accent6">
                    <a:lumMod val="75000"/>
                  </a:schemeClr>
                </a:solidFill>
              </a:rPr>
              <a:t>Evaluate and keep (in collaboration with SY-STI) the expected integrated dose until the end of HL-LHC up-to-date.</a:t>
            </a:r>
          </a:p>
          <a:p>
            <a:pPr marL="742950" lvl="1" indent="-285750">
              <a:buClr>
                <a:srgbClr val="FFC000"/>
              </a:buClr>
              <a:buFont typeface="Wingdings" panose="05000000000000000000" pitchFamily="2" charset="2"/>
              <a:buChar char="q"/>
            </a:pPr>
            <a:endParaRPr lang="en-US" dirty="0">
              <a:solidFill>
                <a:schemeClr val="accent6">
                  <a:lumMod val="75000"/>
                </a:schemeClr>
              </a:solidFill>
            </a:endParaRPr>
          </a:p>
          <a:p>
            <a:pPr marL="742950" lvl="1" indent="-285750">
              <a:buClr>
                <a:srgbClr val="FFC000"/>
              </a:buClr>
              <a:buFont typeface="Wingdings" panose="05000000000000000000" pitchFamily="2" charset="2"/>
              <a:buChar char="q"/>
            </a:pPr>
            <a:r>
              <a:rPr lang="en-US" dirty="0">
                <a:solidFill>
                  <a:schemeClr val="accent6">
                    <a:lumMod val="75000"/>
                  </a:schemeClr>
                </a:solidFill>
              </a:rPr>
              <a:t>Evaluate the resistance to radiation of critical magnet components:</a:t>
            </a:r>
          </a:p>
          <a:p>
            <a:pPr marL="742950" lvl="1" indent="-285750">
              <a:buClr>
                <a:srgbClr val="FFC000"/>
              </a:buClr>
              <a:buFont typeface="Wingdings" panose="05000000000000000000" pitchFamily="2" charset="2"/>
              <a:buChar char="q"/>
            </a:pPr>
            <a:endParaRPr lang="en-US" dirty="0">
              <a:solidFill>
                <a:schemeClr val="accent6">
                  <a:lumMod val="75000"/>
                </a:schemeClr>
              </a:solidFill>
            </a:endParaRPr>
          </a:p>
          <a:p>
            <a:pPr marL="742950" lvl="1" indent="-285750">
              <a:buClr>
                <a:srgbClr val="FFC000"/>
              </a:buClr>
              <a:buFont typeface="Wingdings" panose="05000000000000000000" pitchFamily="2" charset="2"/>
              <a:buChar char="q"/>
            </a:pPr>
            <a:endParaRPr lang="en-US" dirty="0">
              <a:solidFill>
                <a:schemeClr val="accent6">
                  <a:lumMod val="75000"/>
                </a:schemeClr>
              </a:solidFill>
            </a:endParaRPr>
          </a:p>
          <a:p>
            <a:pPr marL="742950" lvl="1" indent="-285750">
              <a:buClr>
                <a:srgbClr val="FFC000"/>
              </a:buClr>
              <a:buFont typeface="Wingdings" panose="05000000000000000000" pitchFamily="2" charset="2"/>
              <a:buChar char="q"/>
            </a:pPr>
            <a:endParaRPr lang="en-US" dirty="0">
              <a:solidFill>
                <a:schemeClr val="accent6">
                  <a:lumMod val="75000"/>
                </a:schemeClr>
              </a:solidFill>
            </a:endParaRPr>
          </a:p>
          <a:p>
            <a:pPr marL="742950" lvl="1" indent="-285750">
              <a:buClr>
                <a:srgbClr val="FFC000"/>
              </a:buClr>
              <a:buFont typeface="Wingdings" panose="05000000000000000000" pitchFamily="2" charset="2"/>
              <a:buChar char="q"/>
            </a:pPr>
            <a:endParaRPr lang="en-US" dirty="0">
              <a:solidFill>
                <a:schemeClr val="accent6">
                  <a:lumMod val="75000"/>
                </a:schemeClr>
              </a:solidFill>
            </a:endParaRPr>
          </a:p>
          <a:p>
            <a:pPr marL="742950" lvl="1" indent="-285750">
              <a:buClr>
                <a:srgbClr val="FFC000"/>
              </a:buClr>
              <a:buFont typeface="Wingdings" panose="05000000000000000000" pitchFamily="2" charset="2"/>
              <a:buChar char="q"/>
            </a:pPr>
            <a:endParaRPr lang="en-US" dirty="0">
              <a:solidFill>
                <a:schemeClr val="accent6">
                  <a:lumMod val="75000"/>
                </a:schemeClr>
              </a:solidFill>
            </a:endParaRPr>
          </a:p>
          <a:p>
            <a:pPr marL="742950" lvl="1" indent="-285750">
              <a:buClr>
                <a:srgbClr val="FFC000"/>
              </a:buClr>
              <a:buFont typeface="Wingdings" panose="05000000000000000000" pitchFamily="2" charset="2"/>
              <a:buChar char="q"/>
            </a:pPr>
            <a:endParaRPr lang="en-US" dirty="0">
              <a:solidFill>
                <a:schemeClr val="accent6">
                  <a:lumMod val="75000"/>
                </a:schemeClr>
              </a:solidFill>
            </a:endParaRPr>
          </a:p>
          <a:p>
            <a:pPr marL="742950" lvl="1" indent="-285750">
              <a:buClr>
                <a:srgbClr val="FFC000"/>
              </a:buClr>
              <a:buFont typeface="Wingdings" panose="05000000000000000000" pitchFamily="2" charset="2"/>
              <a:buChar char="q"/>
            </a:pPr>
            <a:endParaRPr lang="en-US" dirty="0">
              <a:solidFill>
                <a:schemeClr val="accent6">
                  <a:lumMod val="75000"/>
                </a:schemeClr>
              </a:solidFill>
            </a:endParaRPr>
          </a:p>
          <a:p>
            <a:pPr marL="742950" lvl="1" indent="-285750">
              <a:buClr>
                <a:srgbClr val="FFC000"/>
              </a:buClr>
              <a:buFont typeface="Wingdings" panose="05000000000000000000" pitchFamily="2" charset="2"/>
              <a:buChar char="q"/>
            </a:pPr>
            <a:endParaRPr lang="en-US" dirty="0">
              <a:solidFill>
                <a:schemeClr val="accent6">
                  <a:lumMod val="75000"/>
                </a:schemeClr>
              </a:solidFill>
            </a:endParaRPr>
          </a:p>
          <a:p>
            <a:pPr marL="742950" lvl="1" indent="-285750">
              <a:buClr>
                <a:srgbClr val="FFC000"/>
              </a:buClr>
              <a:buFont typeface="Wingdings" panose="05000000000000000000" pitchFamily="2" charset="2"/>
              <a:buChar char="q"/>
            </a:pPr>
            <a:endParaRPr lang="en-US" dirty="0">
              <a:solidFill>
                <a:schemeClr val="accent6">
                  <a:lumMod val="75000"/>
                </a:schemeClr>
              </a:solidFill>
            </a:endParaRPr>
          </a:p>
          <a:p>
            <a:pPr marL="742950" lvl="1" indent="-285750">
              <a:buClr>
                <a:srgbClr val="FFC000"/>
              </a:buClr>
              <a:buFont typeface="Wingdings" panose="05000000000000000000" pitchFamily="2" charset="2"/>
              <a:buChar char="q"/>
            </a:pPr>
            <a:r>
              <a:rPr lang="en-US" dirty="0">
                <a:solidFill>
                  <a:schemeClr val="accent6">
                    <a:lumMod val="75000"/>
                  </a:schemeClr>
                </a:solidFill>
              </a:rPr>
              <a:t>Find some ways to mitigate the dose and implement the solution.</a:t>
            </a:r>
          </a:p>
          <a:p>
            <a:pPr marL="742950" lvl="1" indent="-285750">
              <a:buClr>
                <a:srgbClr val="FFC000"/>
              </a:buClr>
              <a:buFont typeface="Wingdings" panose="05000000000000000000" pitchFamily="2" charset="2"/>
              <a:buChar char="q"/>
            </a:pPr>
            <a:endParaRPr lang="en-US" dirty="0">
              <a:solidFill>
                <a:schemeClr val="accent6">
                  <a:lumMod val="75000"/>
                </a:schemeClr>
              </a:solidFill>
            </a:endParaRPr>
          </a:p>
          <a:p>
            <a:pPr marL="742950" lvl="1" indent="-285750">
              <a:buClr>
                <a:srgbClr val="FFC000"/>
              </a:buClr>
              <a:buFont typeface="Wingdings" panose="05000000000000000000" pitchFamily="2" charset="2"/>
              <a:buChar char="q"/>
            </a:pPr>
            <a:r>
              <a:rPr lang="en-US" dirty="0">
                <a:solidFill>
                  <a:schemeClr val="accent6">
                    <a:lumMod val="75000"/>
                  </a:schemeClr>
                </a:solidFill>
              </a:rPr>
              <a:t>Evaluate and implement possible corrective actions in case of failure.</a:t>
            </a:r>
          </a:p>
        </p:txBody>
      </p:sp>
      <p:pic>
        <p:nvPicPr>
          <p:cNvPr id="6" name="Picture 5" descr="A table with yellow and black text&#10;&#10;Description automatically generated">
            <a:extLst>
              <a:ext uri="{FF2B5EF4-FFF2-40B4-BE49-F238E27FC236}">
                <a16:creationId xmlns:a16="http://schemas.microsoft.com/office/drawing/2014/main" id="{C370B492-8F18-5AE9-42AA-10FB1E4E202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3640" y="2845415"/>
            <a:ext cx="7052872" cy="2029297"/>
          </a:xfrm>
          <a:prstGeom prst="rect">
            <a:avLst/>
          </a:prstGeom>
        </p:spPr>
      </p:pic>
    </p:spTree>
    <p:extLst>
      <p:ext uri="{BB962C8B-B14F-4D97-AF65-F5344CB8AC3E}">
        <p14:creationId xmlns:p14="http://schemas.microsoft.com/office/powerpoint/2010/main" val="11478596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CEDD628-7856-4627-06B7-357DB522797C}"/>
              </a:ext>
            </a:extLst>
          </p:cNvPr>
          <p:cNvSpPr txBox="1"/>
          <p:nvPr/>
        </p:nvSpPr>
        <p:spPr>
          <a:xfrm>
            <a:off x="9304" y="16468"/>
            <a:ext cx="9134696" cy="523221"/>
          </a:xfrm>
          <a:prstGeom prst="rect">
            <a:avLst/>
          </a:prstGeom>
        </p:spPr>
        <p:txBody>
          <a:bodyPr vert="horz" lIns="45720" rIns="45720" rtlCol="0" anchor="ctr">
            <a:noAutofit/>
          </a:bodyPr>
          <a:lstStyle/>
          <a:p>
            <a:pPr algn="ctr">
              <a:lnSpc>
                <a:spcPct val="90000"/>
              </a:lnSpc>
              <a:spcBef>
                <a:spcPct val="0"/>
              </a:spcBef>
              <a:spcAft>
                <a:spcPts val="600"/>
              </a:spcAft>
            </a:pPr>
            <a:r>
              <a:rPr kumimoji="0" lang="en-US" sz="2800" b="1" kern="1200" dirty="0">
                <a:latin typeface="+mj-lt"/>
                <a:ea typeface="+mj-ea"/>
                <a:cs typeface="+mj-cs"/>
              </a:rPr>
              <a:t>Installation of radiation shielding completed</a:t>
            </a:r>
          </a:p>
        </p:txBody>
      </p:sp>
      <p:sp>
        <p:nvSpPr>
          <p:cNvPr id="4" name="Slide Number Placeholder 3">
            <a:extLst>
              <a:ext uri="{FF2B5EF4-FFF2-40B4-BE49-F238E27FC236}">
                <a16:creationId xmlns:a16="http://schemas.microsoft.com/office/drawing/2014/main" id="{65D8CCF9-5DDA-940F-FA51-31C4F1888410}"/>
              </a:ext>
            </a:extLst>
          </p:cNvPr>
          <p:cNvSpPr>
            <a:spLocks noGrp="1"/>
          </p:cNvSpPr>
          <p:nvPr>
            <p:ph type="sldNum" sz="quarter" idx="4"/>
          </p:nvPr>
        </p:nvSpPr>
        <p:spPr>
          <a:xfrm>
            <a:off x="8185376" y="6356350"/>
            <a:ext cx="501424" cy="365125"/>
          </a:xfrm>
        </p:spPr>
        <p:txBody>
          <a:bodyPr vert="horz" lIns="91440" tIns="45720" rIns="91440" bIns="45720" rtlCol="0" anchor="ctr">
            <a:normAutofit/>
          </a:bodyPr>
          <a:lstStyle/>
          <a:p>
            <a:pPr>
              <a:spcAft>
                <a:spcPts val="600"/>
              </a:spcAft>
            </a:pPr>
            <a:fld id="{17918391-D411-FE40-AAD7-861AE5233E0E}" type="slidenum">
              <a:rPr lang="en-US" smtClean="0"/>
              <a:pPr>
                <a:spcAft>
                  <a:spcPts val="600"/>
                </a:spcAft>
              </a:pPr>
              <a:t>7</a:t>
            </a:fld>
            <a:endParaRPr lang="en-US"/>
          </a:p>
        </p:txBody>
      </p:sp>
      <p:pic>
        <p:nvPicPr>
          <p:cNvPr id="6" name="Picture 5">
            <a:extLst>
              <a:ext uri="{FF2B5EF4-FFF2-40B4-BE49-F238E27FC236}">
                <a16:creationId xmlns:a16="http://schemas.microsoft.com/office/drawing/2014/main" id="{BEB1EDB6-FC35-E7B6-8E1D-65137BF203B7}"/>
              </a:ext>
            </a:extLst>
          </p:cNvPr>
          <p:cNvPicPr>
            <a:picLocks noChangeAspect="1"/>
          </p:cNvPicPr>
          <p:nvPr/>
        </p:nvPicPr>
        <p:blipFill>
          <a:blip r:embed="rId2"/>
          <a:stretch>
            <a:fillRect/>
          </a:stretch>
        </p:blipFill>
        <p:spPr>
          <a:xfrm>
            <a:off x="9304" y="469017"/>
            <a:ext cx="4429593" cy="6388983"/>
          </a:xfrm>
          <a:prstGeom prst="rect">
            <a:avLst/>
          </a:prstGeom>
        </p:spPr>
      </p:pic>
      <p:pic>
        <p:nvPicPr>
          <p:cNvPr id="8" name="Picture 7">
            <a:extLst>
              <a:ext uri="{FF2B5EF4-FFF2-40B4-BE49-F238E27FC236}">
                <a16:creationId xmlns:a16="http://schemas.microsoft.com/office/drawing/2014/main" id="{1B60DD97-96B4-E0D3-A5CE-A7A330EFB71D}"/>
              </a:ext>
            </a:extLst>
          </p:cNvPr>
          <p:cNvPicPr>
            <a:picLocks noChangeAspect="1"/>
          </p:cNvPicPr>
          <p:nvPr/>
        </p:nvPicPr>
        <p:blipFill>
          <a:blip r:embed="rId3"/>
          <a:stretch>
            <a:fillRect/>
          </a:stretch>
        </p:blipFill>
        <p:spPr>
          <a:xfrm>
            <a:off x="4518343" y="685177"/>
            <a:ext cx="4492837" cy="6172823"/>
          </a:xfrm>
          <a:prstGeom prst="rect">
            <a:avLst/>
          </a:prstGeom>
        </p:spPr>
      </p:pic>
      <p:sp>
        <p:nvSpPr>
          <p:cNvPr id="9" name="TextBox 8">
            <a:extLst>
              <a:ext uri="{FF2B5EF4-FFF2-40B4-BE49-F238E27FC236}">
                <a16:creationId xmlns:a16="http://schemas.microsoft.com/office/drawing/2014/main" id="{505C183C-361E-11BC-EB48-CAFDC76FFE03}"/>
              </a:ext>
            </a:extLst>
          </p:cNvPr>
          <p:cNvSpPr txBox="1"/>
          <p:nvPr/>
        </p:nvSpPr>
        <p:spPr>
          <a:xfrm>
            <a:off x="3317095" y="6232726"/>
            <a:ext cx="2386294" cy="369332"/>
          </a:xfrm>
          <a:prstGeom prst="rect">
            <a:avLst/>
          </a:prstGeom>
          <a:noFill/>
        </p:spPr>
        <p:txBody>
          <a:bodyPr wrap="none" rtlCol="0">
            <a:spAutoFit/>
          </a:bodyPr>
          <a:lstStyle/>
          <a:p>
            <a:r>
              <a:rPr lang="en-GB" b="1" dirty="0">
                <a:solidFill>
                  <a:srgbClr val="00B050"/>
                </a:solidFill>
              </a:rPr>
              <a:t>Courtesy P. FESSIA</a:t>
            </a:r>
          </a:p>
        </p:txBody>
      </p:sp>
    </p:spTree>
    <p:extLst>
      <p:ext uri="{BB962C8B-B14F-4D97-AF65-F5344CB8AC3E}">
        <p14:creationId xmlns:p14="http://schemas.microsoft.com/office/powerpoint/2010/main" val="13729593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5EE597-E166-3E3B-2081-87B84B11999C}"/>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337C700-D114-30FE-5E64-23546C211A92}"/>
              </a:ext>
            </a:extLst>
          </p:cNvPr>
          <p:cNvSpPr>
            <a:spLocks noGrp="1"/>
          </p:cNvSpPr>
          <p:nvPr>
            <p:ph type="sldNum" sz="quarter" idx="4"/>
          </p:nvPr>
        </p:nvSpPr>
        <p:spPr>
          <a:xfrm>
            <a:off x="8185376" y="6356350"/>
            <a:ext cx="501424" cy="365125"/>
          </a:xfrm>
        </p:spPr>
        <p:txBody>
          <a:bodyPr vert="horz" lIns="91440" tIns="45720" rIns="91440" bIns="45720" rtlCol="0" anchor="ctr">
            <a:normAutofit/>
          </a:bodyPr>
          <a:lstStyle/>
          <a:p>
            <a:pPr>
              <a:spcAft>
                <a:spcPts val="600"/>
              </a:spcAft>
            </a:pPr>
            <a:fld id="{17918391-D411-FE40-AAD7-861AE5233E0E}" type="slidenum">
              <a:rPr lang="en-US" smtClean="0"/>
              <a:pPr>
                <a:spcAft>
                  <a:spcPts val="600"/>
                </a:spcAft>
              </a:pPr>
              <a:t>8</a:t>
            </a:fld>
            <a:endParaRPr lang="en-US"/>
          </a:p>
        </p:txBody>
      </p:sp>
      <p:pic>
        <p:nvPicPr>
          <p:cNvPr id="3" name="Picture 2">
            <a:extLst>
              <a:ext uri="{FF2B5EF4-FFF2-40B4-BE49-F238E27FC236}">
                <a16:creationId xmlns:a16="http://schemas.microsoft.com/office/drawing/2014/main" id="{BF104447-97A1-52EE-145D-08060E635FFF}"/>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95316" y="3299819"/>
            <a:ext cx="4718602" cy="3047584"/>
          </a:xfrm>
          <a:prstGeom prst="rect">
            <a:avLst/>
          </a:prstGeom>
          <a:noFill/>
          <a:ln>
            <a:noFill/>
          </a:ln>
        </p:spPr>
      </p:pic>
      <p:pic>
        <p:nvPicPr>
          <p:cNvPr id="6" name="Picture 5">
            <a:extLst>
              <a:ext uri="{FF2B5EF4-FFF2-40B4-BE49-F238E27FC236}">
                <a16:creationId xmlns:a16="http://schemas.microsoft.com/office/drawing/2014/main" id="{9C40DD84-4F9C-B3C7-2AF3-000B8CA5CE7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15549" b="4098"/>
          <a:stretch/>
        </p:blipFill>
        <p:spPr bwMode="auto">
          <a:xfrm>
            <a:off x="471991" y="778115"/>
            <a:ext cx="3427519" cy="2196986"/>
          </a:xfrm>
          <a:prstGeom prst="rect">
            <a:avLst/>
          </a:prstGeom>
          <a:noFill/>
          <a:ln>
            <a:noFill/>
          </a:ln>
          <a:effectLst/>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E6D0C911-6507-043E-0C52-1CD3CD02A01D}"/>
              </a:ext>
            </a:extLst>
          </p:cNvPr>
          <p:cNvPicPr>
            <a:picLocks noChangeAspect="1"/>
          </p:cNvPicPr>
          <p:nvPr/>
        </p:nvPicPr>
        <p:blipFill rotWithShape="1">
          <a:blip r:embed="rId4">
            <a:extLst>
              <a:ext uri="{28A0092B-C50C-407E-A947-70E740481C1C}">
                <a14:useLocalDpi xmlns:a14="http://schemas.microsoft.com/office/drawing/2010/main" val="0"/>
              </a:ext>
            </a:extLst>
          </a:blip>
          <a:srcRect r="12361" b="2750"/>
          <a:stretch/>
        </p:blipFill>
        <p:spPr bwMode="auto">
          <a:xfrm>
            <a:off x="4656302" y="741086"/>
            <a:ext cx="3625763" cy="2271044"/>
          </a:xfrm>
          <a:prstGeom prst="rect">
            <a:avLst/>
          </a:prstGeom>
          <a:noFill/>
          <a:ln>
            <a:noFill/>
          </a:ln>
          <a:extLst>
            <a:ext uri="{53640926-AAD7-44D8-BBD7-CCE9431645EC}">
              <a14:shadowObscured xmlns:a14="http://schemas.microsoft.com/office/drawing/2010/main"/>
            </a:ext>
          </a:extLst>
        </p:spPr>
      </p:pic>
      <p:sp>
        <p:nvSpPr>
          <p:cNvPr id="9" name="TextBox 8">
            <a:extLst>
              <a:ext uri="{FF2B5EF4-FFF2-40B4-BE49-F238E27FC236}">
                <a16:creationId xmlns:a16="http://schemas.microsoft.com/office/drawing/2014/main" id="{5BFF7514-4A4E-2094-A819-4C3DCE8B7FD3}"/>
              </a:ext>
            </a:extLst>
          </p:cNvPr>
          <p:cNvSpPr txBox="1"/>
          <p:nvPr/>
        </p:nvSpPr>
        <p:spPr>
          <a:xfrm>
            <a:off x="3095470" y="2860460"/>
            <a:ext cx="3237874" cy="276999"/>
          </a:xfrm>
          <a:prstGeom prst="rect">
            <a:avLst/>
          </a:prstGeom>
          <a:noFill/>
        </p:spPr>
        <p:txBody>
          <a:bodyPr wrap="square" rtlCol="0">
            <a:spAutoFit/>
          </a:bodyPr>
          <a:lstStyle/>
          <a:p>
            <a:r>
              <a:rPr lang="en-GB" sz="1200" i="1" dirty="0"/>
              <a:t>Pictured: Shielding on MQW quadrupoles</a:t>
            </a:r>
          </a:p>
        </p:txBody>
      </p:sp>
      <p:sp>
        <p:nvSpPr>
          <p:cNvPr id="11" name="TextBox 10">
            <a:extLst>
              <a:ext uri="{FF2B5EF4-FFF2-40B4-BE49-F238E27FC236}">
                <a16:creationId xmlns:a16="http://schemas.microsoft.com/office/drawing/2014/main" id="{E3FFB699-2A30-339A-557B-23FDCED36B28}"/>
              </a:ext>
            </a:extLst>
          </p:cNvPr>
          <p:cNvSpPr txBox="1"/>
          <p:nvPr/>
        </p:nvSpPr>
        <p:spPr>
          <a:xfrm>
            <a:off x="6386279" y="6510924"/>
            <a:ext cx="2757722" cy="276999"/>
          </a:xfrm>
          <a:prstGeom prst="rect">
            <a:avLst/>
          </a:prstGeom>
          <a:noFill/>
        </p:spPr>
        <p:txBody>
          <a:bodyPr wrap="square" rtlCol="0">
            <a:spAutoFit/>
          </a:bodyPr>
          <a:lstStyle/>
          <a:p>
            <a:r>
              <a:rPr lang="en-GB" sz="1200" i="1" dirty="0"/>
              <a:t>Pictured: Shielding on MBW dipoles</a:t>
            </a:r>
          </a:p>
        </p:txBody>
      </p:sp>
      <p:sp>
        <p:nvSpPr>
          <p:cNvPr id="2" name="TextBox 1">
            <a:extLst>
              <a:ext uri="{FF2B5EF4-FFF2-40B4-BE49-F238E27FC236}">
                <a16:creationId xmlns:a16="http://schemas.microsoft.com/office/drawing/2014/main" id="{46EC475B-C26C-0F33-F3D9-38B157CF7648}"/>
              </a:ext>
            </a:extLst>
          </p:cNvPr>
          <p:cNvSpPr txBox="1"/>
          <p:nvPr/>
        </p:nvSpPr>
        <p:spPr>
          <a:xfrm>
            <a:off x="9304" y="16468"/>
            <a:ext cx="9134696" cy="523221"/>
          </a:xfrm>
          <a:prstGeom prst="rect">
            <a:avLst/>
          </a:prstGeom>
        </p:spPr>
        <p:txBody>
          <a:bodyPr vert="horz" lIns="45720" rIns="45720" rtlCol="0" anchor="ctr">
            <a:noAutofit/>
          </a:bodyPr>
          <a:lstStyle/>
          <a:p>
            <a:pPr algn="ctr">
              <a:lnSpc>
                <a:spcPct val="90000"/>
              </a:lnSpc>
              <a:spcBef>
                <a:spcPct val="0"/>
              </a:spcBef>
              <a:spcAft>
                <a:spcPts val="600"/>
              </a:spcAft>
            </a:pPr>
            <a:r>
              <a:rPr kumimoji="0" lang="en-US" sz="2800" b="1" kern="1200" dirty="0">
                <a:latin typeface="+mj-lt"/>
                <a:ea typeface="+mj-ea"/>
                <a:cs typeface="+mj-cs"/>
              </a:rPr>
              <a:t>Installation of radiation shielding completed</a:t>
            </a:r>
          </a:p>
        </p:txBody>
      </p:sp>
      <p:sp>
        <p:nvSpPr>
          <p:cNvPr id="10" name="TextBox 9">
            <a:extLst>
              <a:ext uri="{FF2B5EF4-FFF2-40B4-BE49-F238E27FC236}">
                <a16:creationId xmlns:a16="http://schemas.microsoft.com/office/drawing/2014/main" id="{1ABFCE7A-93C0-857F-1A57-90CC7C52EA59}"/>
              </a:ext>
            </a:extLst>
          </p:cNvPr>
          <p:cNvSpPr txBox="1"/>
          <p:nvPr/>
        </p:nvSpPr>
        <p:spPr>
          <a:xfrm>
            <a:off x="1162003" y="6308079"/>
            <a:ext cx="3717942" cy="461665"/>
          </a:xfrm>
          <a:prstGeom prst="rect">
            <a:avLst/>
          </a:prstGeom>
          <a:noFill/>
        </p:spPr>
        <p:txBody>
          <a:bodyPr wrap="square" rtlCol="0">
            <a:spAutoFit/>
          </a:bodyPr>
          <a:lstStyle/>
          <a:p>
            <a:r>
              <a:rPr lang="en-GB" sz="1200" i="1" dirty="0"/>
              <a:t>Pictured: MQW optic change in point 7</a:t>
            </a:r>
          </a:p>
          <a:p>
            <a:r>
              <a:rPr lang="en-GB" sz="1200" i="1" dirty="0"/>
              <a:t>and installation of an absorber</a:t>
            </a:r>
          </a:p>
        </p:txBody>
      </p:sp>
      <p:pic>
        <p:nvPicPr>
          <p:cNvPr id="13" name="Picture 12" descr="A machine with wires and cables&#10;&#10;Description automatically generated">
            <a:extLst>
              <a:ext uri="{FF2B5EF4-FFF2-40B4-BE49-F238E27FC236}">
                <a16:creationId xmlns:a16="http://schemas.microsoft.com/office/drawing/2014/main" id="{49C04027-3B64-D26D-9137-011A0694B19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5919218" y="3593863"/>
            <a:ext cx="3313008" cy="2484756"/>
          </a:xfrm>
          <a:prstGeom prst="rect">
            <a:avLst/>
          </a:prstGeom>
        </p:spPr>
      </p:pic>
    </p:spTree>
    <p:extLst>
      <p:ext uri="{BB962C8B-B14F-4D97-AF65-F5344CB8AC3E}">
        <p14:creationId xmlns:p14="http://schemas.microsoft.com/office/powerpoint/2010/main" val="32300596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CEDD628-7856-4627-06B7-357DB522797C}"/>
              </a:ext>
            </a:extLst>
          </p:cNvPr>
          <p:cNvSpPr txBox="1"/>
          <p:nvPr/>
        </p:nvSpPr>
        <p:spPr>
          <a:xfrm>
            <a:off x="0" y="0"/>
            <a:ext cx="9144000" cy="591491"/>
          </a:xfrm>
          <a:prstGeom prst="rect">
            <a:avLst/>
          </a:prstGeom>
        </p:spPr>
        <p:txBody>
          <a:bodyPr vert="horz" lIns="45720" rIns="45720" rtlCol="0" anchor="ctr">
            <a:normAutofit/>
          </a:bodyPr>
          <a:lstStyle/>
          <a:p>
            <a:pPr algn="ctr">
              <a:lnSpc>
                <a:spcPct val="90000"/>
              </a:lnSpc>
              <a:spcBef>
                <a:spcPct val="0"/>
              </a:spcBef>
              <a:spcAft>
                <a:spcPts val="600"/>
              </a:spcAft>
            </a:pPr>
            <a:r>
              <a:rPr lang="en-US" sz="2800" b="1" dirty="0">
                <a:latin typeface="+mj-lt"/>
                <a:ea typeface="+mj-ea"/>
                <a:cs typeface="+mj-cs"/>
              </a:rPr>
              <a:t>Expected dose in point 3 (from 2018 study)</a:t>
            </a:r>
            <a:endParaRPr kumimoji="0" lang="en-US" sz="2800" b="1" kern="1200" dirty="0">
              <a:latin typeface="+mj-lt"/>
              <a:ea typeface="+mj-ea"/>
              <a:cs typeface="+mj-cs"/>
            </a:endParaRPr>
          </a:p>
        </p:txBody>
      </p:sp>
      <p:sp>
        <p:nvSpPr>
          <p:cNvPr id="4" name="Slide Number Placeholder 3">
            <a:extLst>
              <a:ext uri="{FF2B5EF4-FFF2-40B4-BE49-F238E27FC236}">
                <a16:creationId xmlns:a16="http://schemas.microsoft.com/office/drawing/2014/main" id="{65D8CCF9-5DDA-940F-FA51-31C4F1888410}"/>
              </a:ext>
            </a:extLst>
          </p:cNvPr>
          <p:cNvSpPr>
            <a:spLocks noGrp="1"/>
          </p:cNvSpPr>
          <p:nvPr>
            <p:ph type="sldNum" sz="quarter" idx="4"/>
          </p:nvPr>
        </p:nvSpPr>
        <p:spPr>
          <a:xfrm>
            <a:off x="8185376" y="6356350"/>
            <a:ext cx="501424" cy="365125"/>
          </a:xfrm>
        </p:spPr>
        <p:txBody>
          <a:bodyPr vert="horz" lIns="91440" tIns="45720" rIns="91440" bIns="45720" rtlCol="0" anchor="ctr">
            <a:normAutofit/>
          </a:bodyPr>
          <a:lstStyle/>
          <a:p>
            <a:pPr>
              <a:spcAft>
                <a:spcPts val="600"/>
              </a:spcAft>
            </a:pPr>
            <a:fld id="{17918391-D411-FE40-AAD7-861AE5233E0E}" type="slidenum">
              <a:rPr lang="en-US" smtClean="0"/>
              <a:pPr>
                <a:spcAft>
                  <a:spcPts val="600"/>
                </a:spcAft>
              </a:pPr>
              <a:t>9</a:t>
            </a:fld>
            <a:endParaRPr lang="en-US"/>
          </a:p>
        </p:txBody>
      </p:sp>
      <p:sp>
        <p:nvSpPr>
          <p:cNvPr id="10" name="TextBox 9">
            <a:extLst>
              <a:ext uri="{FF2B5EF4-FFF2-40B4-BE49-F238E27FC236}">
                <a16:creationId xmlns:a16="http://schemas.microsoft.com/office/drawing/2014/main" id="{D1BD20A7-CB01-1257-08EB-54751B708C69}"/>
              </a:ext>
            </a:extLst>
          </p:cNvPr>
          <p:cNvSpPr txBox="1"/>
          <p:nvPr/>
        </p:nvSpPr>
        <p:spPr>
          <a:xfrm>
            <a:off x="4507294" y="1042468"/>
            <a:ext cx="4636706" cy="5078313"/>
          </a:xfrm>
          <a:prstGeom prst="rect">
            <a:avLst/>
          </a:prstGeom>
          <a:noFill/>
        </p:spPr>
        <p:txBody>
          <a:bodyPr wrap="square" rtlCol="0">
            <a:spAutoFit/>
          </a:bodyPr>
          <a:lstStyle/>
          <a:p>
            <a:pPr marL="285750" indent="-285750" algn="just">
              <a:buClr>
                <a:srgbClr val="FFC000"/>
              </a:buClr>
              <a:buFont typeface="Wingdings" panose="05000000000000000000" pitchFamily="2" charset="2"/>
              <a:buChar char="q"/>
            </a:pPr>
            <a:endParaRPr lang="en-US" dirty="0">
              <a:solidFill>
                <a:schemeClr val="accent6">
                  <a:lumMod val="75000"/>
                </a:schemeClr>
              </a:solidFill>
            </a:endParaRPr>
          </a:p>
          <a:p>
            <a:pPr marL="285750" indent="-285750" algn="just">
              <a:buClr>
                <a:srgbClr val="FFC000"/>
              </a:buClr>
              <a:buFont typeface="Wingdings" panose="05000000000000000000" pitchFamily="2" charset="2"/>
              <a:buChar char="q"/>
            </a:pPr>
            <a:r>
              <a:rPr lang="en-US" dirty="0">
                <a:solidFill>
                  <a:schemeClr val="accent6">
                    <a:lumMod val="75000"/>
                  </a:schemeClr>
                </a:solidFill>
              </a:rPr>
              <a:t>All work listed in ECR 1321044 and 1321045 was completed during LS2 (few minor exceptions for front-face shields on MQW due to space constraints)</a:t>
            </a:r>
          </a:p>
          <a:p>
            <a:pPr marL="285750" indent="-285750" algn="just">
              <a:buClr>
                <a:srgbClr val="FFC000"/>
              </a:buClr>
              <a:buFont typeface="Wingdings" panose="05000000000000000000" pitchFamily="2" charset="2"/>
              <a:buChar char="q"/>
            </a:pPr>
            <a:endParaRPr lang="en-US" dirty="0">
              <a:solidFill>
                <a:schemeClr val="accent6">
                  <a:lumMod val="75000"/>
                </a:schemeClr>
              </a:solidFill>
            </a:endParaRPr>
          </a:p>
          <a:p>
            <a:pPr marL="285750" indent="-285750" algn="just">
              <a:buClr>
                <a:srgbClr val="FFC000"/>
              </a:buClr>
              <a:buFont typeface="Wingdings" panose="05000000000000000000" pitchFamily="2" charset="2"/>
              <a:buChar char="q"/>
            </a:pPr>
            <a:r>
              <a:rPr lang="en-US" dirty="0">
                <a:solidFill>
                  <a:schemeClr val="accent6">
                    <a:lumMod val="75000"/>
                  </a:schemeClr>
                </a:solidFill>
              </a:rPr>
              <a:t>It includes the installation of shielding on MQW and MBW</a:t>
            </a:r>
          </a:p>
          <a:p>
            <a:pPr marL="285750" indent="-285750" algn="just">
              <a:buClr>
                <a:srgbClr val="FFC000"/>
              </a:buClr>
              <a:buFont typeface="Wingdings" panose="05000000000000000000" pitchFamily="2" charset="2"/>
              <a:buChar char="q"/>
            </a:pPr>
            <a:endParaRPr lang="en-US" dirty="0">
              <a:solidFill>
                <a:schemeClr val="accent6">
                  <a:lumMod val="75000"/>
                </a:schemeClr>
              </a:solidFill>
            </a:endParaRPr>
          </a:p>
          <a:p>
            <a:pPr marL="285750" indent="-285750" algn="just">
              <a:buClr>
                <a:srgbClr val="FFC000"/>
              </a:buClr>
              <a:buFont typeface="Wingdings" panose="05000000000000000000" pitchFamily="2" charset="2"/>
              <a:buChar char="q"/>
            </a:pPr>
            <a:r>
              <a:rPr lang="en-US" dirty="0">
                <a:solidFill>
                  <a:schemeClr val="accent6">
                    <a:lumMod val="75000"/>
                  </a:schemeClr>
                </a:solidFill>
              </a:rPr>
              <a:t>Expected integrated doses on magnet components mostly below limits which start to degrade insulation and shimming materials</a:t>
            </a:r>
          </a:p>
          <a:p>
            <a:pPr marL="285750" indent="-285750" algn="just">
              <a:buClr>
                <a:srgbClr val="FFC000"/>
              </a:buClr>
              <a:buFont typeface="Wingdings" panose="05000000000000000000" pitchFamily="2" charset="2"/>
              <a:buChar char="q"/>
            </a:pPr>
            <a:endParaRPr lang="en-US" dirty="0">
              <a:solidFill>
                <a:schemeClr val="accent6">
                  <a:lumMod val="75000"/>
                </a:schemeClr>
              </a:solidFill>
            </a:endParaRPr>
          </a:p>
          <a:p>
            <a:pPr marL="285750" indent="-285750" algn="just">
              <a:buClr>
                <a:srgbClr val="FFC000"/>
              </a:buClr>
              <a:buFont typeface="Wingdings" panose="05000000000000000000" pitchFamily="2" charset="2"/>
              <a:buChar char="q"/>
            </a:pPr>
            <a:r>
              <a:rPr lang="en-US" dirty="0">
                <a:solidFill>
                  <a:schemeClr val="accent6">
                    <a:lumMod val="75000"/>
                  </a:schemeClr>
                </a:solidFill>
              </a:rPr>
              <a:t>Study on going to update the integrated dose with latest RPLs measurements, taking into account the magnets where front-face shields were not installed</a:t>
            </a:r>
          </a:p>
        </p:txBody>
      </p:sp>
      <p:pic>
        <p:nvPicPr>
          <p:cNvPr id="7" name="Picture 6">
            <a:extLst>
              <a:ext uri="{FF2B5EF4-FFF2-40B4-BE49-F238E27FC236}">
                <a16:creationId xmlns:a16="http://schemas.microsoft.com/office/drawing/2014/main" id="{7BF71906-0518-B698-4B59-82C820FE5838}"/>
              </a:ext>
            </a:extLst>
          </p:cNvPr>
          <p:cNvPicPr>
            <a:picLocks noChangeAspect="1"/>
          </p:cNvPicPr>
          <p:nvPr/>
        </p:nvPicPr>
        <p:blipFill>
          <a:blip r:embed="rId2"/>
          <a:stretch>
            <a:fillRect/>
          </a:stretch>
        </p:blipFill>
        <p:spPr>
          <a:xfrm>
            <a:off x="0" y="591491"/>
            <a:ext cx="4507294" cy="3366465"/>
          </a:xfrm>
          <a:prstGeom prst="rect">
            <a:avLst/>
          </a:prstGeom>
        </p:spPr>
      </p:pic>
      <p:pic>
        <p:nvPicPr>
          <p:cNvPr id="9" name="Picture 8">
            <a:extLst>
              <a:ext uri="{FF2B5EF4-FFF2-40B4-BE49-F238E27FC236}">
                <a16:creationId xmlns:a16="http://schemas.microsoft.com/office/drawing/2014/main" id="{65EEF6D0-0589-779A-7664-6DDBD20BCBAB}"/>
              </a:ext>
            </a:extLst>
          </p:cNvPr>
          <p:cNvPicPr>
            <a:picLocks noChangeAspect="1"/>
          </p:cNvPicPr>
          <p:nvPr/>
        </p:nvPicPr>
        <p:blipFill rotWithShape="1">
          <a:blip r:embed="rId3"/>
          <a:srcRect l="2298"/>
          <a:stretch/>
        </p:blipFill>
        <p:spPr>
          <a:xfrm>
            <a:off x="0" y="3964102"/>
            <a:ext cx="4507294" cy="2822622"/>
          </a:xfrm>
          <a:prstGeom prst="rect">
            <a:avLst/>
          </a:prstGeom>
        </p:spPr>
      </p:pic>
    </p:spTree>
    <p:extLst>
      <p:ext uri="{BB962C8B-B14F-4D97-AF65-F5344CB8AC3E}">
        <p14:creationId xmlns:p14="http://schemas.microsoft.com/office/powerpoint/2010/main" val="3432037326"/>
      </p:ext>
    </p:extLst>
  </p:cSld>
  <p:clrMapOvr>
    <a:masterClrMapping/>
  </p:clrMapOvr>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CERNCobranding4-3</Template>
  <TotalTime>60169</TotalTime>
  <Words>1505</Words>
  <Application>Microsoft Office PowerPoint</Application>
  <PresentationFormat>On-screen Show (4:3)</PresentationFormat>
  <Paragraphs>280</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Roboto</vt:lpstr>
      <vt:lpstr>Wingdings</vt:lpstr>
      <vt:lpstr>CERNCorporate4-3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Antony Newborough</dc:creator>
  <cp:lastModifiedBy>Pierre Alexandre Thonet</cp:lastModifiedBy>
  <cp:revision>110</cp:revision>
  <dcterms:created xsi:type="dcterms:W3CDTF">2022-10-11T11:50:49Z</dcterms:created>
  <dcterms:modified xsi:type="dcterms:W3CDTF">2024-04-16T16:08:39Z</dcterms:modified>
</cp:coreProperties>
</file>