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7"/>
  </p:notesMasterIdLst>
  <p:handoutMasterIdLst>
    <p:handoutMasterId r:id="rId28"/>
  </p:handoutMasterIdLst>
  <p:sldIdLst>
    <p:sldId id="263" r:id="rId5"/>
    <p:sldId id="332" r:id="rId6"/>
    <p:sldId id="466" r:id="rId7"/>
    <p:sldId id="2143" r:id="rId8"/>
    <p:sldId id="478" r:id="rId9"/>
    <p:sldId id="467" r:id="rId10"/>
    <p:sldId id="470" r:id="rId11"/>
    <p:sldId id="476" r:id="rId12"/>
    <p:sldId id="475" r:id="rId13"/>
    <p:sldId id="471" r:id="rId14"/>
    <p:sldId id="2138" r:id="rId15"/>
    <p:sldId id="1858" r:id="rId16"/>
    <p:sldId id="2140" r:id="rId17"/>
    <p:sldId id="2141" r:id="rId18"/>
    <p:sldId id="2142" r:id="rId19"/>
    <p:sldId id="473" r:id="rId20"/>
    <p:sldId id="482" r:id="rId21"/>
    <p:sldId id="261" r:id="rId22"/>
    <p:sldId id="262" r:id="rId23"/>
    <p:sldId id="479" r:id="rId24"/>
    <p:sldId id="264" r:id="rId25"/>
    <p:sldId id="481" r:id="rId26"/>
  </p:sldIdLst>
  <p:sldSz cx="9144000" cy="6858000" type="screen4x3"/>
  <p:notesSz cx="6811963" cy="994251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33CC33"/>
    <a:srgbClr val="A173FF"/>
    <a:srgbClr val="CC99FF"/>
    <a:srgbClr val="2AA82A"/>
    <a:srgbClr val="FFE07D"/>
    <a:srgbClr val="70AD47"/>
    <a:srgbClr val="A5FF4B"/>
    <a:srgbClr val="EE8B37"/>
    <a:srgbClr val="6632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659" autoAdjust="0"/>
    <p:restoredTop sz="94660"/>
  </p:normalViewPr>
  <p:slideViewPr>
    <p:cSldViewPr snapToObjects="1" showGuides="1">
      <p:cViewPr>
        <p:scale>
          <a:sx n="110" d="100"/>
          <a:sy n="110" d="100"/>
        </p:scale>
        <p:origin x="1446" y="354"/>
      </p:cViewPr>
      <p:guideLst>
        <p:guide orient="horz" pos="2160"/>
        <p:guide pos="2880"/>
      </p:guideLst>
    </p:cSldViewPr>
  </p:slideViewPr>
  <p:notesTextViewPr>
    <p:cViewPr>
      <p:scale>
        <a:sx n="66" d="100"/>
        <a:sy n="66" d="100"/>
      </p:scale>
      <p:origin x="0" y="0"/>
    </p:cViewPr>
  </p:notesTextViewPr>
  <p:sorterViewPr>
    <p:cViewPr>
      <p:scale>
        <a:sx n="150" d="100"/>
        <a:sy n="150" d="100"/>
      </p:scale>
      <p:origin x="0" y="-775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51850" cy="497125"/>
          </a:xfrm>
          <a:prstGeom prst="rect">
            <a:avLst/>
          </a:prstGeom>
        </p:spPr>
        <p:txBody>
          <a:bodyPr vert="horz" lIns="91595" tIns="45798" rIns="91595" bIns="45798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8537" y="1"/>
            <a:ext cx="2951850" cy="497125"/>
          </a:xfrm>
          <a:prstGeom prst="rect">
            <a:avLst/>
          </a:prstGeom>
        </p:spPr>
        <p:txBody>
          <a:bodyPr vert="horz" lIns="91595" tIns="45798" rIns="91595" bIns="45798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16/04/2024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1" y="9443663"/>
            <a:ext cx="2951850" cy="497125"/>
          </a:xfrm>
          <a:prstGeom prst="rect">
            <a:avLst/>
          </a:prstGeom>
        </p:spPr>
        <p:txBody>
          <a:bodyPr vert="horz" lIns="91595" tIns="45798" rIns="91595" bIns="45798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8537" y="9443663"/>
            <a:ext cx="2951850" cy="497125"/>
          </a:xfrm>
          <a:prstGeom prst="rect">
            <a:avLst/>
          </a:prstGeom>
        </p:spPr>
        <p:txBody>
          <a:bodyPr vert="horz" lIns="91595" tIns="45798" rIns="91595" bIns="45798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8645189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51850" cy="497125"/>
          </a:xfrm>
          <a:prstGeom prst="rect">
            <a:avLst/>
          </a:prstGeom>
        </p:spPr>
        <p:txBody>
          <a:bodyPr vert="horz" lIns="91595" tIns="45798" rIns="91595" bIns="45798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8537" y="1"/>
            <a:ext cx="2951850" cy="497125"/>
          </a:xfrm>
          <a:prstGeom prst="rect">
            <a:avLst/>
          </a:prstGeom>
        </p:spPr>
        <p:txBody>
          <a:bodyPr vert="horz" lIns="91595" tIns="45798" rIns="91595" bIns="45798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16/04/2024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70463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95" tIns="45798" rIns="91595" bIns="45798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1197" y="4722694"/>
            <a:ext cx="5449570" cy="4474131"/>
          </a:xfrm>
          <a:prstGeom prst="rect">
            <a:avLst/>
          </a:prstGeom>
        </p:spPr>
        <p:txBody>
          <a:bodyPr vert="horz" lIns="91595" tIns="45798" rIns="91595" bIns="45798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" y="9443663"/>
            <a:ext cx="2951850" cy="497125"/>
          </a:xfrm>
          <a:prstGeom prst="rect">
            <a:avLst/>
          </a:prstGeom>
        </p:spPr>
        <p:txBody>
          <a:bodyPr vert="horz" lIns="91595" tIns="45798" rIns="91595" bIns="45798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8537" y="9443663"/>
            <a:ext cx="2951850" cy="497125"/>
          </a:xfrm>
          <a:prstGeom prst="rect">
            <a:avLst/>
          </a:prstGeom>
        </p:spPr>
        <p:txBody>
          <a:bodyPr vert="horz" lIns="91595" tIns="45798" rIns="91595" bIns="45798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737980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17825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02553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28" name="Google Shape;328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2570454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endParaRPr lang="en-GB" noProof="0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endParaRPr lang="en-GB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endParaRPr lang="en-GB" noProof="0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573000" cy="360000"/>
          </a:xfrm>
        </p:spPr>
        <p:txBody>
          <a:bodyPr/>
          <a:lstStyle/>
          <a:p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" y="0"/>
            <a:ext cx="5897880" cy="58293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Box 6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9632EC-F02B-4FE5-BDA6-8D56289D088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76316556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  <p:sldLayoutId id="2147483659" r:id="rId8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323751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3.png"/><Relationship Id="rId4" Type="http://schemas.openxmlformats.org/officeDocument/2006/relationships/image" Target="../media/image12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259632" y="2850945"/>
            <a:ext cx="7200000" cy="1800000"/>
          </a:xfrm>
        </p:spPr>
        <p:txBody>
          <a:bodyPr/>
          <a:lstStyle/>
          <a:p>
            <a:r>
              <a:rPr lang="en-US" dirty="0"/>
              <a:t>Status and plan for magnetic measurement devices 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237116" y="4209972"/>
            <a:ext cx="6431228" cy="2027340"/>
          </a:xfrm>
        </p:spPr>
        <p:txBody>
          <a:bodyPr>
            <a:normAutofit fontScale="92500" lnSpcReduction="20000"/>
          </a:bodyPr>
          <a:lstStyle/>
          <a:p>
            <a:r>
              <a:rPr lang="en-US" sz="1800" dirty="0"/>
              <a:t>Lucio Fiscarelli</a:t>
            </a:r>
          </a:p>
          <a:p>
            <a:r>
              <a:rPr lang="en-US" sz="1800" dirty="0"/>
              <a:t>Ricardo Beltron Mercadillo</a:t>
            </a:r>
          </a:p>
          <a:p>
            <a:r>
              <a:rPr lang="en-US" sz="1800" dirty="0"/>
              <a:t>Guy Deferne</a:t>
            </a:r>
          </a:p>
          <a:p>
            <a:r>
              <a:rPr lang="en-US" sz="1800" dirty="0"/>
              <a:t>Olaf Dunkel</a:t>
            </a:r>
          </a:p>
          <a:p>
            <a:r>
              <a:rPr lang="en-US" sz="1800" dirty="0"/>
              <a:t>David </a:t>
            </a:r>
            <a:r>
              <a:rPr lang="en-US" sz="1800" dirty="0" err="1"/>
              <a:t>Giloteaux</a:t>
            </a:r>
            <a:endParaRPr lang="en-US" sz="1800" dirty="0"/>
          </a:p>
          <a:p>
            <a:r>
              <a:rPr lang="en-US" sz="1800" dirty="0"/>
              <a:t>Piotr Rogacki</a:t>
            </a:r>
          </a:p>
          <a:p>
            <a:endParaRPr lang="en-US" sz="1800" dirty="0"/>
          </a:p>
          <a:p>
            <a:r>
              <a:rPr lang="en-US" sz="1800" dirty="0"/>
              <a:t>WP3 meeting, 17/04/2024</a:t>
            </a:r>
            <a:endParaRPr lang="en-GB" sz="1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54380"/>
          </a:xfrm>
        </p:spPr>
        <p:txBody>
          <a:bodyPr/>
          <a:lstStyle/>
          <a:p>
            <a:r>
              <a:rPr lang="en-US" dirty="0"/>
              <a:t>Rotating coils: plan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18C87316-4651-65F7-11F4-168685895E85}"/>
              </a:ext>
            </a:extLst>
          </p:cNvPr>
          <p:cNvSpPr txBox="1">
            <a:spLocks/>
          </p:cNvSpPr>
          <p:nvPr/>
        </p:nvSpPr>
        <p:spPr>
          <a:xfrm>
            <a:off x="8578828" y="6356350"/>
            <a:ext cx="586368" cy="360000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FDCA1C4-9514-7B4F-976F-D92F7E296653}" type="slidenum">
              <a:rPr lang="fr-FR" smtClean="0">
                <a:solidFill>
                  <a:schemeClr val="bg1"/>
                </a:solidFill>
              </a:rPr>
              <a:pPr/>
              <a:t>10</a:t>
            </a:fld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2" name="Content Placeholder 3">
            <a:extLst>
              <a:ext uri="{FF2B5EF4-FFF2-40B4-BE49-F238E27FC236}">
                <a16:creationId xmlns:a16="http://schemas.microsoft.com/office/drawing/2014/main" id="{11957A31-302D-8C23-8BD8-8E1DA92E8C63}"/>
              </a:ext>
            </a:extLst>
          </p:cNvPr>
          <p:cNvSpPr txBox="1">
            <a:spLocks/>
          </p:cNvSpPr>
          <p:nvPr/>
        </p:nvSpPr>
        <p:spPr>
          <a:xfrm>
            <a:off x="323528" y="893393"/>
            <a:ext cx="8496944" cy="5328592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GB" sz="2200" b="1" dirty="0"/>
              <a:t>For the D2 series - 66 mm (higher priority)</a:t>
            </a:r>
          </a:p>
          <a:p>
            <a:pPr lvl="2"/>
            <a:r>
              <a:rPr lang="en-GB" sz="1800" dirty="0"/>
              <a:t>Main components are available (half shells and PCB’s)</a:t>
            </a:r>
          </a:p>
          <a:p>
            <a:pPr lvl="2"/>
            <a:r>
              <a:rPr lang="en-GB" sz="1800" dirty="0"/>
              <a:t>Rollers (old design) should arrive in 1 week</a:t>
            </a:r>
          </a:p>
          <a:p>
            <a:pPr lvl="2"/>
            <a:r>
              <a:rPr lang="en-GB" sz="1800" dirty="0"/>
              <a:t>Extensions should arrive in 2 weeks </a:t>
            </a:r>
          </a:p>
          <a:p>
            <a:pPr lvl="2"/>
            <a:r>
              <a:rPr lang="en-GB" sz="1800" dirty="0"/>
              <a:t>Cables are in stock</a:t>
            </a:r>
          </a:p>
          <a:p>
            <a:pPr lvl="2"/>
            <a:r>
              <a:rPr lang="en-GB" sz="1800" dirty="0"/>
              <a:t>Assembly and calibration process already started (2 weeks/shaft)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1800" b="1" dirty="0"/>
              <a:t>The two shafts will be normally available for the test of the next D2</a:t>
            </a:r>
          </a:p>
          <a:p>
            <a:pPr marL="914400" lvl="2" indent="0">
              <a:buNone/>
            </a:pPr>
            <a:endParaRPr lang="en-GB" sz="1800" dirty="0"/>
          </a:p>
          <a:p>
            <a:pPr marL="914400" lvl="2" indent="0">
              <a:buNone/>
            </a:pPr>
            <a:endParaRPr lang="en-GB" sz="1600" dirty="0"/>
          </a:p>
          <a:p>
            <a:pPr lvl="1"/>
            <a:r>
              <a:rPr lang="en-GB" sz="2200" b="1" dirty="0"/>
              <a:t>For the D1 series and CP series - 103 mm</a:t>
            </a:r>
          </a:p>
          <a:p>
            <a:pPr lvl="2"/>
            <a:r>
              <a:rPr lang="en-GB" sz="1800" dirty="0"/>
              <a:t>Half shells are available for all required segments</a:t>
            </a:r>
          </a:p>
          <a:p>
            <a:pPr lvl="2"/>
            <a:r>
              <a:rPr lang="en-GB" sz="1800" dirty="0"/>
              <a:t>PCB’s production about to be started (~3 months)</a:t>
            </a:r>
          </a:p>
          <a:p>
            <a:pPr lvl="2"/>
            <a:r>
              <a:rPr lang="en-GB" sz="1800" dirty="0"/>
              <a:t>Rollers: order after modification of wheel design (~2 months)</a:t>
            </a:r>
          </a:p>
          <a:p>
            <a:pPr lvl="2"/>
            <a:r>
              <a:rPr lang="en-GB" sz="1800" dirty="0"/>
              <a:t>Cables: stock not enough, a new order is required (~4 months)</a:t>
            </a:r>
          </a:p>
          <a:p>
            <a:pPr lvl="2"/>
            <a:r>
              <a:rPr lang="en-GB" sz="1800" dirty="0"/>
              <a:t>Assembly and calibration (2 weeks/shaft)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1800" b="1" dirty="0"/>
              <a:t>The additional 103-mm shafts available in ~October 2024</a:t>
            </a:r>
          </a:p>
          <a:p>
            <a:pPr lvl="2"/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745162536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 descr="A picture containing text, device, screenshot, caliper&#10;&#10;Description automatically generated">
            <a:extLst>
              <a:ext uri="{FF2B5EF4-FFF2-40B4-BE49-F238E27FC236}">
                <a16:creationId xmlns:a16="http://schemas.microsoft.com/office/drawing/2014/main" id="{1FFC4B19-F73D-6FAF-7EB1-1E473FB560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6375" y="4811421"/>
            <a:ext cx="7145378" cy="1509104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27C2B02A-E8D6-4CAC-2E06-F8430F8183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Quench antenna </a:t>
            </a:r>
            <a:endParaRPr lang="en-GB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02D9945-F9A9-7890-3702-04D733298C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39440" y="3194826"/>
            <a:ext cx="6665119" cy="1678781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5A1AE5BB-65A6-999D-A800-62EE2375B2CD}"/>
              </a:ext>
            </a:extLst>
          </p:cNvPr>
          <p:cNvSpPr txBox="1"/>
          <p:nvPr/>
        </p:nvSpPr>
        <p:spPr>
          <a:xfrm>
            <a:off x="1664596" y="6151248"/>
            <a:ext cx="599920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fr-FR"/>
            </a:defPPr>
            <a:lvl2pPr marL="0" lvl="1">
              <a:spcBef>
                <a:spcPct val="20000"/>
              </a:spcBef>
              <a:buClr>
                <a:schemeClr val="accent6"/>
              </a:buClr>
              <a:defRPr sz="1400">
                <a:solidFill>
                  <a:schemeClr val="accent5"/>
                </a:solidFill>
              </a:defRPr>
            </a:lvl2pPr>
          </a:lstStyle>
          <a:p>
            <a:pPr lvl="1" algn="ctr"/>
            <a:r>
              <a:rPr lang="en-US" sz="1600" dirty="0"/>
              <a:t>12 segments to cover the length of a MQXFB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23805A-D618-35C3-2695-7185A5DDC62B}"/>
              </a:ext>
            </a:extLst>
          </p:cNvPr>
          <p:cNvSpPr txBox="1">
            <a:spLocks/>
          </p:cNvSpPr>
          <p:nvPr/>
        </p:nvSpPr>
        <p:spPr>
          <a:xfrm>
            <a:off x="629282" y="789179"/>
            <a:ext cx="8280919" cy="2769076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None/>
            </a:pPr>
            <a:r>
              <a:rPr lang="en-US" sz="1600" dirty="0"/>
              <a:t>For the precise (few millimeters) quench localization, a different device is used:</a:t>
            </a:r>
          </a:p>
          <a:p>
            <a:pPr marL="285750" lvl="1"/>
            <a:r>
              <a:rPr lang="en-US" sz="1600" dirty="0"/>
              <a:t>the “quench antenna”</a:t>
            </a:r>
          </a:p>
          <a:p>
            <a:pPr marL="0" lvl="1" indent="0">
              <a:buNone/>
            </a:pPr>
            <a:endParaRPr lang="en-US" sz="1600" dirty="0"/>
          </a:p>
          <a:p>
            <a:pPr marL="0" lvl="1" indent="0">
              <a:buNone/>
            </a:pPr>
            <a:r>
              <a:rPr lang="en-US" sz="1600" dirty="0"/>
              <a:t>Similarly to the rotating coils, it is a segmented shaft equipped with pickup coils</a:t>
            </a:r>
          </a:p>
          <a:p>
            <a:pPr marL="285750" lvl="1"/>
            <a:r>
              <a:rPr lang="en-US" sz="1600" dirty="0"/>
              <a:t>It is not rotating (but can be oriented at different angles)</a:t>
            </a:r>
          </a:p>
          <a:p>
            <a:pPr marL="285750" lvl="1"/>
            <a:r>
              <a:rPr lang="en-US" sz="1600" dirty="0"/>
              <a:t>The sensitivity of the pickup coils is different (sensitive to specific single multipoles)</a:t>
            </a:r>
          </a:p>
          <a:p>
            <a:pPr marL="0" lvl="1" indent="0">
              <a:buNone/>
            </a:pPr>
            <a:endParaRPr lang="en-US" sz="1600" dirty="0"/>
          </a:p>
          <a:p>
            <a:pPr marL="0" lvl="1" indent="0">
              <a:buNone/>
            </a:pPr>
            <a:r>
              <a:rPr lang="en-US" sz="1600" dirty="0"/>
              <a:t>The rotating coils can be used for quench localization but with much less resolution (!)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C647BC-1172-45E8-5E18-A919C1CBB6EF}"/>
              </a:ext>
            </a:extLst>
          </p:cNvPr>
          <p:cNvSpPr txBox="1">
            <a:spLocks/>
          </p:cNvSpPr>
          <p:nvPr/>
        </p:nvSpPr>
        <p:spPr>
          <a:xfrm>
            <a:off x="8604448" y="6356350"/>
            <a:ext cx="442352" cy="360000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FDCA1C4-9514-7B4F-976F-D92F7E296653}" type="slidenum">
              <a:rPr lang="fr-FR" smtClean="0">
                <a:solidFill>
                  <a:schemeClr val="bg1"/>
                </a:solidFill>
              </a:rPr>
              <a:pPr/>
              <a:t>11</a:t>
            </a:fld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80671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6E196716-A074-39A5-3CDB-D013E48E82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180000"/>
            <a:ext cx="8568951" cy="720000"/>
          </a:xfrm>
        </p:spPr>
        <p:txBody>
          <a:bodyPr/>
          <a:lstStyle/>
          <a:p>
            <a:r>
              <a:rPr lang="en-US" sz="2800" dirty="0"/>
              <a:t>Recent development for </a:t>
            </a:r>
            <a:r>
              <a:rPr lang="en-US" dirty="0"/>
              <a:t>precise </a:t>
            </a:r>
            <a:r>
              <a:rPr lang="en-US" sz="2800" dirty="0"/>
              <a:t>localization</a:t>
            </a:r>
            <a:endParaRPr lang="en-GB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42D174F-1C9B-DEE7-C960-B706BC05E414}"/>
              </a:ext>
            </a:extLst>
          </p:cNvPr>
          <p:cNvGrpSpPr/>
          <p:nvPr/>
        </p:nvGrpSpPr>
        <p:grpSpPr>
          <a:xfrm>
            <a:off x="4625934" y="1261003"/>
            <a:ext cx="3389730" cy="2807992"/>
            <a:chOff x="3871784" y="1591461"/>
            <a:chExt cx="4519640" cy="3743989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EF18447B-76BC-7387-841D-FC1925BC8F9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871784" y="1591461"/>
              <a:ext cx="4281616" cy="3066881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2F838C47-8B51-D1E7-415C-529D187CEBD8}"/>
                </a:ext>
              </a:extLst>
            </p:cNvPr>
            <p:cNvSpPr txBox="1"/>
            <p:nvPr/>
          </p:nvSpPr>
          <p:spPr>
            <a:xfrm>
              <a:off x="3871784" y="4658342"/>
              <a:ext cx="4519640" cy="67710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defRPr/>
              </a:pPr>
              <a:r>
                <a:rPr lang="en-US" sz="1500" b="1" dirty="0">
                  <a:solidFill>
                    <a:srgbClr val="2F2F2F"/>
                  </a:solidFill>
                  <a:latin typeface="Arial"/>
                </a:rPr>
                <a:t>B</a:t>
              </a:r>
              <a:r>
                <a:rPr lang="en-US" sz="1500" b="1" baseline="-25000" dirty="0">
                  <a:solidFill>
                    <a:srgbClr val="2F2F2F"/>
                  </a:solidFill>
                  <a:latin typeface="Arial"/>
                </a:rPr>
                <a:t>3</a:t>
              </a:r>
              <a:r>
                <a:rPr lang="en-US" sz="1500" b="1" dirty="0">
                  <a:solidFill>
                    <a:srgbClr val="2F2F2F"/>
                  </a:solidFill>
                  <a:latin typeface="Arial"/>
                </a:rPr>
                <a:t>, A</a:t>
              </a:r>
              <a:r>
                <a:rPr lang="en-US" sz="1500" b="1" baseline="-25000" dirty="0">
                  <a:solidFill>
                    <a:srgbClr val="2F2F2F"/>
                  </a:solidFill>
                  <a:latin typeface="Arial"/>
                </a:rPr>
                <a:t>3</a:t>
              </a:r>
              <a:r>
                <a:rPr lang="en-US" sz="1500" b="1" dirty="0">
                  <a:solidFill>
                    <a:srgbClr val="2F2F2F"/>
                  </a:solidFill>
                  <a:latin typeface="Arial"/>
                </a:rPr>
                <a:t>            B</a:t>
              </a:r>
              <a:r>
                <a:rPr lang="en-US" sz="1500" b="1" baseline="-25000" dirty="0">
                  <a:solidFill>
                    <a:srgbClr val="2F2F2F"/>
                  </a:solidFill>
                  <a:latin typeface="Arial"/>
                </a:rPr>
                <a:t>4</a:t>
              </a:r>
              <a:r>
                <a:rPr lang="en-US" sz="1500" b="1" dirty="0">
                  <a:solidFill>
                    <a:srgbClr val="2F2F2F"/>
                  </a:solidFill>
                  <a:latin typeface="Arial"/>
                </a:rPr>
                <a:t>, A</a:t>
              </a:r>
              <a:r>
                <a:rPr lang="en-US" sz="1500" b="1" baseline="-25000" dirty="0">
                  <a:solidFill>
                    <a:srgbClr val="2F2F2F"/>
                  </a:solidFill>
                  <a:latin typeface="Arial"/>
                </a:rPr>
                <a:t>4</a:t>
              </a:r>
              <a:r>
                <a:rPr lang="en-US" sz="1500" b="1" dirty="0">
                  <a:solidFill>
                    <a:srgbClr val="2F2F2F"/>
                  </a:solidFill>
                  <a:latin typeface="Arial"/>
                </a:rPr>
                <a:t>               B</a:t>
              </a:r>
              <a:r>
                <a:rPr lang="en-US" sz="1500" b="1" baseline="-25000" dirty="0">
                  <a:solidFill>
                    <a:srgbClr val="2F2F2F"/>
                  </a:solidFill>
                  <a:latin typeface="Arial"/>
                </a:rPr>
                <a:t>3</a:t>
              </a:r>
              <a:r>
                <a:rPr lang="en-US" sz="1500" b="1" dirty="0">
                  <a:solidFill>
                    <a:srgbClr val="2F2F2F"/>
                  </a:solidFill>
                  <a:latin typeface="Arial"/>
                </a:rPr>
                <a:t>, A</a:t>
              </a:r>
              <a:r>
                <a:rPr lang="en-US" sz="1500" b="1" baseline="-25000" dirty="0">
                  <a:solidFill>
                    <a:srgbClr val="2F2F2F"/>
                  </a:solidFill>
                  <a:latin typeface="Arial"/>
                </a:rPr>
                <a:t>3</a:t>
              </a:r>
              <a:r>
                <a:rPr lang="en-US" sz="1500" b="1" dirty="0">
                  <a:solidFill>
                    <a:srgbClr val="2F2F2F"/>
                  </a:solidFill>
                  <a:latin typeface="Arial"/>
                </a:rPr>
                <a:t> </a:t>
              </a:r>
            </a:p>
            <a:p>
              <a:pPr>
                <a:lnSpc>
                  <a:spcPct val="90000"/>
                </a:lnSpc>
                <a:defRPr/>
              </a:pPr>
              <a:r>
                <a:rPr lang="en-US" sz="1500" b="1" dirty="0">
                  <a:solidFill>
                    <a:srgbClr val="2F2F2F"/>
                  </a:solidFill>
                  <a:latin typeface="Arial"/>
                </a:rPr>
                <a:t>                                               tilted</a:t>
              </a:r>
              <a:endParaRPr lang="en-US" sz="1500" b="1" baseline="-25000" dirty="0">
                <a:solidFill>
                  <a:srgbClr val="2F2F2F"/>
                </a:solidFill>
                <a:latin typeface="Arial"/>
              </a:endParaRPr>
            </a:p>
          </p:txBody>
        </p:sp>
      </p:grpSp>
      <p:sp>
        <p:nvSpPr>
          <p:cNvPr id="19" name="Content Placeholder 7">
            <a:extLst>
              <a:ext uri="{FF2B5EF4-FFF2-40B4-BE49-F238E27FC236}">
                <a16:creationId xmlns:a16="http://schemas.microsoft.com/office/drawing/2014/main" id="{09814DE2-A8EA-B754-6F8E-F9C783157B62}"/>
              </a:ext>
            </a:extLst>
          </p:cNvPr>
          <p:cNvSpPr txBox="1">
            <a:spLocks/>
          </p:cNvSpPr>
          <p:nvPr/>
        </p:nvSpPr>
        <p:spPr>
          <a:xfrm>
            <a:off x="666015" y="1261003"/>
            <a:ext cx="3526599" cy="5078196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fr-FR"/>
            </a:defPPr>
            <a:lvl1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>
                <a:solidFill>
                  <a:schemeClr val="accent5"/>
                </a:solidFill>
              </a:defRPr>
            </a:lvl1pPr>
            <a:lvl2pPr marL="0" lvl="1" indent="0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>
                <a:solidFill>
                  <a:schemeClr val="accent5"/>
                </a:solidFill>
              </a:defRPr>
            </a:lvl2pPr>
            <a:lvl3pPr marL="1143000" indent="-2286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>
                <a:solidFill>
                  <a:schemeClr val="accent5"/>
                </a:solidFill>
              </a:defRPr>
            </a:lvl3pPr>
            <a:lvl4pPr marL="1600200" indent="-2286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>
                <a:solidFill>
                  <a:schemeClr val="accent5"/>
                </a:solidFill>
              </a:defRPr>
            </a:lvl4pPr>
            <a:lvl5pPr marL="2057400" indent="-2286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>
                <a:solidFill>
                  <a:schemeClr val="accent5"/>
                </a:solidFill>
              </a:defRPr>
            </a:lvl5pPr>
            <a:lvl6pPr marL="2514600" indent="-2286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pPr marL="0" indent="0">
              <a:buNone/>
            </a:pPr>
            <a:r>
              <a:rPr lang="en-GB" sz="1800" dirty="0"/>
              <a:t>On one segment there are 3 sets of coils:</a:t>
            </a:r>
          </a:p>
          <a:p>
            <a:r>
              <a:rPr lang="en-GB" sz="1800" dirty="0"/>
              <a:t>Straight coils sensitive to B3/A3 and B4/A4</a:t>
            </a:r>
          </a:p>
          <a:p>
            <a:r>
              <a:rPr lang="en-GB" sz="1800" dirty="0"/>
              <a:t>Additional tilted coils sensitive to B3/A3</a:t>
            </a:r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r>
              <a:rPr lang="en-GB" sz="1800" dirty="0"/>
              <a:t>The transversal position is obtained from B3/A3 and B4/A4 measured with straight coils.</a:t>
            </a:r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r>
              <a:rPr lang="en-GB" sz="1800" dirty="0"/>
              <a:t>The longitudinal position is proportional to the phase shift of the signals from tilted coils respect to the signals from the straight coils.</a:t>
            </a:r>
          </a:p>
          <a:p>
            <a:pPr marL="0" indent="0">
              <a:buNone/>
            </a:pPr>
            <a:endParaRPr lang="en-US" sz="18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124822E-1E39-26A7-915C-575309137D3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192614" y="4463724"/>
            <a:ext cx="2023372" cy="1657335"/>
          </a:xfrm>
          <a:prstGeom prst="rect">
            <a:avLst/>
          </a:prstGeom>
        </p:spPr>
      </p:pic>
      <p:pic>
        <p:nvPicPr>
          <p:cNvPr id="4" name="Picture 3" descr="A picture containing indoor&#10;&#10;Description automatically generated">
            <a:extLst>
              <a:ext uri="{FF2B5EF4-FFF2-40B4-BE49-F238E27FC236}">
                <a16:creationId xmlns:a16="http://schemas.microsoft.com/office/drawing/2014/main" id="{0D54A190-9978-1490-DB59-2648DEB0C19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174167" y="4493941"/>
            <a:ext cx="2160326" cy="1620245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11C33128-FE5D-B4E1-F7C4-A6BB60491E22}"/>
              </a:ext>
            </a:extLst>
          </p:cNvPr>
          <p:cNvSpPr txBox="1">
            <a:spLocks/>
          </p:cNvSpPr>
          <p:nvPr/>
        </p:nvSpPr>
        <p:spPr>
          <a:xfrm>
            <a:off x="8604448" y="6356350"/>
            <a:ext cx="442352" cy="360000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FDCA1C4-9514-7B4F-976F-D92F7E296653}" type="slidenum">
              <a:rPr lang="fr-FR" smtClean="0">
                <a:solidFill>
                  <a:schemeClr val="bg1"/>
                </a:solidFill>
              </a:rPr>
              <a:pPr/>
              <a:t>12</a:t>
            </a:fld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37926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id="{B8102642-44C3-06DA-A786-3EC12286E8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of quench localization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68002C5-E324-AA84-7D9D-732304320B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1803" y="1729536"/>
            <a:ext cx="2786063" cy="269319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FC5A749-EFF7-088D-17CD-128DEC7824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6096" y="1794544"/>
            <a:ext cx="2799993" cy="262818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E026598-9A0E-5422-FB00-998BAF138C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68953" y="4795485"/>
            <a:ext cx="5855375" cy="1606630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A7DE7C86-57F2-926E-FD76-4344C01455EB}"/>
              </a:ext>
            </a:extLst>
          </p:cNvPr>
          <p:cNvCxnSpPr>
            <a:cxnSpLocks/>
          </p:cNvCxnSpPr>
          <p:nvPr/>
        </p:nvCxnSpPr>
        <p:spPr>
          <a:xfrm flipV="1">
            <a:off x="3421335" y="2662277"/>
            <a:ext cx="2160240" cy="305935"/>
          </a:xfrm>
          <a:prstGeom prst="straightConnector1">
            <a:avLst/>
          </a:prstGeom>
          <a:ln w="28575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CDB29799-1B1D-671C-FD5E-4D94C88C8AB6}"/>
              </a:ext>
            </a:extLst>
          </p:cNvPr>
          <p:cNvCxnSpPr>
            <a:cxnSpLocks/>
            <a:endCxn id="12" idx="0"/>
          </p:cNvCxnSpPr>
          <p:nvPr/>
        </p:nvCxnSpPr>
        <p:spPr>
          <a:xfrm>
            <a:off x="3402784" y="2956769"/>
            <a:ext cx="1193857" cy="1838716"/>
          </a:xfrm>
          <a:prstGeom prst="straightConnector1">
            <a:avLst/>
          </a:prstGeom>
          <a:ln w="28575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965C2271-9018-BA5D-1C4A-ECCCDC269127}"/>
              </a:ext>
            </a:extLst>
          </p:cNvPr>
          <p:cNvSpPr txBox="1"/>
          <p:nvPr/>
        </p:nvSpPr>
        <p:spPr>
          <a:xfrm>
            <a:off x="1796150" y="1009826"/>
            <a:ext cx="5350029" cy="36933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fr-FR"/>
            </a:defPPr>
            <a:lvl1pPr indent="0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>
                <a:solidFill>
                  <a:schemeClr val="accent5"/>
                </a:solidFill>
              </a:defRPr>
            </a:lvl1pPr>
            <a:lvl2pPr marL="0" lvl="1" indent="0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>
                <a:solidFill>
                  <a:schemeClr val="accent5"/>
                </a:solidFill>
              </a:defRPr>
            </a:lvl2pPr>
            <a:lvl3pPr marL="1143000" indent="-2286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>
                <a:solidFill>
                  <a:schemeClr val="accent5"/>
                </a:solidFill>
              </a:defRPr>
            </a:lvl3pPr>
            <a:lvl4pPr marL="1600200" indent="-2286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>
                <a:solidFill>
                  <a:schemeClr val="accent5"/>
                </a:solidFill>
              </a:defRPr>
            </a:lvl4pPr>
            <a:lvl5pPr marL="2057400" indent="-2286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>
                <a:solidFill>
                  <a:schemeClr val="accent5"/>
                </a:solidFill>
              </a:defRPr>
            </a:lvl5pPr>
            <a:lvl6pPr marL="2514600" indent="-2286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pPr algn="ctr"/>
            <a:r>
              <a:rPr lang="en-GB" dirty="0"/>
              <a:t>Test of the first Q2a with MQXFBP3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8240ABA-B9BE-8180-12D1-F75AD8F9EE77}"/>
              </a:ext>
            </a:extLst>
          </p:cNvPr>
          <p:cNvSpPr txBox="1"/>
          <p:nvPr/>
        </p:nvSpPr>
        <p:spPr>
          <a:xfrm>
            <a:off x="5626135" y="1600638"/>
            <a:ext cx="2557700" cy="290067"/>
          </a:xfrm>
          <a:prstGeom prst="rect">
            <a:avLst/>
          </a:prstGeom>
          <a:solidFill>
            <a:schemeClr val="bg1"/>
          </a:solidFill>
        </p:spPr>
        <p:txBody>
          <a:bodyPr>
            <a:noAutofit/>
          </a:bodyPr>
          <a:lstStyle>
            <a:defPPr>
              <a:defRPr lang="fr-FR"/>
            </a:defPPr>
            <a:lvl1pPr indent="0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>
                <a:solidFill>
                  <a:schemeClr val="accent5"/>
                </a:solidFill>
              </a:defRPr>
            </a:lvl1pPr>
            <a:lvl2pPr marL="0" lvl="1" indent="0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>
                <a:solidFill>
                  <a:schemeClr val="accent5"/>
                </a:solidFill>
              </a:defRPr>
            </a:lvl2pPr>
            <a:lvl3pPr marL="1143000" indent="-2286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>
                <a:solidFill>
                  <a:schemeClr val="accent5"/>
                </a:solidFill>
              </a:defRPr>
            </a:lvl3pPr>
            <a:lvl4pPr marL="1600200" indent="-2286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>
                <a:solidFill>
                  <a:schemeClr val="accent5"/>
                </a:solidFill>
              </a:defRPr>
            </a:lvl4pPr>
            <a:lvl5pPr marL="2057400" indent="-2286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>
                <a:solidFill>
                  <a:schemeClr val="accent5"/>
                </a:solidFill>
              </a:defRPr>
            </a:lvl5pPr>
            <a:lvl6pPr marL="2514600" indent="-2286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pPr algn="ctr"/>
            <a:r>
              <a:rPr lang="en-GB" sz="1600" dirty="0"/>
              <a:t>Transverse plane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04B5C50-3503-5171-3566-025816915036}"/>
              </a:ext>
            </a:extLst>
          </p:cNvPr>
          <p:cNvSpPr txBox="1"/>
          <p:nvPr/>
        </p:nvSpPr>
        <p:spPr>
          <a:xfrm>
            <a:off x="4788024" y="4558069"/>
            <a:ext cx="2557700" cy="252222"/>
          </a:xfrm>
          <a:prstGeom prst="rect">
            <a:avLst/>
          </a:prstGeom>
          <a:solidFill>
            <a:schemeClr val="bg1"/>
          </a:solidFill>
        </p:spPr>
        <p:txBody>
          <a:bodyPr>
            <a:noAutofit/>
          </a:bodyPr>
          <a:lstStyle>
            <a:defPPr>
              <a:defRPr lang="fr-FR"/>
            </a:defPPr>
            <a:lvl1pPr indent="0" algn="ctr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>
                <a:solidFill>
                  <a:schemeClr val="accent5"/>
                </a:solidFill>
              </a:defRPr>
            </a:lvl1pPr>
            <a:lvl2pPr marL="0" lvl="1" indent="0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>
                <a:solidFill>
                  <a:schemeClr val="accent5"/>
                </a:solidFill>
              </a:defRPr>
            </a:lvl2pPr>
            <a:lvl3pPr marL="1143000" indent="-2286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>
                <a:solidFill>
                  <a:schemeClr val="accent5"/>
                </a:solidFill>
              </a:defRPr>
            </a:lvl3pPr>
            <a:lvl4pPr marL="1600200" indent="-2286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>
                <a:solidFill>
                  <a:schemeClr val="accent5"/>
                </a:solidFill>
              </a:defRPr>
            </a:lvl4pPr>
            <a:lvl5pPr marL="2057400" indent="-2286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>
                <a:solidFill>
                  <a:schemeClr val="accent5"/>
                </a:solidFill>
              </a:defRPr>
            </a:lvl5pPr>
            <a:lvl6pPr marL="2514600" indent="-2286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pPr algn="l"/>
            <a:r>
              <a:rPr lang="en-GB" dirty="0"/>
              <a:t>Longitudinal direction</a:t>
            </a:r>
          </a:p>
        </p:txBody>
      </p:sp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45D01AA5-B9C4-8CEB-4CB3-81E675D91476}"/>
              </a:ext>
            </a:extLst>
          </p:cNvPr>
          <p:cNvSpPr txBox="1">
            <a:spLocks/>
          </p:cNvSpPr>
          <p:nvPr/>
        </p:nvSpPr>
        <p:spPr>
          <a:xfrm>
            <a:off x="8604448" y="6356350"/>
            <a:ext cx="442352" cy="360000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FDCA1C4-9514-7B4F-976F-D92F7E296653}" type="slidenum">
              <a:rPr lang="fr-FR" smtClean="0">
                <a:solidFill>
                  <a:schemeClr val="bg1"/>
                </a:solidFill>
              </a:rPr>
              <a:pPr/>
              <a:t>13</a:t>
            </a:fld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62254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54380"/>
          </a:xfrm>
        </p:spPr>
        <p:txBody>
          <a:bodyPr/>
          <a:lstStyle/>
          <a:p>
            <a:r>
              <a:rPr lang="en-US" dirty="0"/>
              <a:t>Quench antennas: status and plan for Q2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18C87316-4651-65F7-11F4-168685895E85}"/>
              </a:ext>
            </a:extLst>
          </p:cNvPr>
          <p:cNvSpPr txBox="1">
            <a:spLocks/>
          </p:cNvSpPr>
          <p:nvPr/>
        </p:nvSpPr>
        <p:spPr>
          <a:xfrm>
            <a:off x="8578828" y="6356350"/>
            <a:ext cx="586368" cy="360000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FDCA1C4-9514-7B4F-976F-D92F7E296653}" type="slidenum">
              <a:rPr lang="fr-FR" smtClean="0">
                <a:solidFill>
                  <a:schemeClr val="bg1"/>
                </a:solidFill>
              </a:rPr>
              <a:pPr/>
              <a:t>14</a:t>
            </a:fld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2" name="Content Placeholder 3">
            <a:extLst>
              <a:ext uri="{FF2B5EF4-FFF2-40B4-BE49-F238E27FC236}">
                <a16:creationId xmlns:a16="http://schemas.microsoft.com/office/drawing/2014/main" id="{11957A31-302D-8C23-8BD8-8E1DA92E8C63}"/>
              </a:ext>
            </a:extLst>
          </p:cNvPr>
          <p:cNvSpPr txBox="1">
            <a:spLocks/>
          </p:cNvSpPr>
          <p:nvPr/>
        </p:nvSpPr>
        <p:spPr>
          <a:xfrm>
            <a:off x="323528" y="889419"/>
            <a:ext cx="8496944" cy="5328592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GB" sz="2200" b="1" dirty="0"/>
              <a:t>For the Q2 (compatible for the D1)</a:t>
            </a:r>
          </a:p>
          <a:p>
            <a:pPr lvl="2"/>
            <a:r>
              <a:rPr lang="en-GB" sz="1800" dirty="0"/>
              <a:t>A full-length quench antenna (12 segments of 600 mm) is in operation since August 2022</a:t>
            </a:r>
          </a:p>
          <a:p>
            <a:pPr lvl="2"/>
            <a:r>
              <a:rPr lang="en-GB" sz="1800" dirty="0"/>
              <a:t>One additional segment, implementing the new design for precise longitudinal localization, was added in December 2023 and later validated</a:t>
            </a:r>
          </a:p>
          <a:p>
            <a:pPr lvl="2"/>
            <a:r>
              <a:rPr lang="en-GB" sz="1800" dirty="0"/>
              <a:t>Given the intense use of the device, a spare unit would be beneficial</a:t>
            </a:r>
          </a:p>
          <a:p>
            <a:pPr marL="914400" lvl="2" indent="0">
              <a:buNone/>
            </a:pPr>
            <a:endParaRPr lang="en-GB" sz="1800" b="1" dirty="0"/>
          </a:p>
          <a:p>
            <a:pPr lvl="1"/>
            <a:r>
              <a:rPr lang="en-GB" sz="2000" b="1" dirty="0"/>
              <a:t>Plan to build a new full-length quench antenna with all segments based on the new design with longitudinal localization</a:t>
            </a:r>
          </a:p>
          <a:p>
            <a:pPr lvl="2"/>
            <a:r>
              <a:rPr lang="en-GB" sz="1800" dirty="0"/>
              <a:t>Design of coils finished and production about to start (~3 months for production)</a:t>
            </a:r>
          </a:p>
          <a:p>
            <a:pPr lvl="2"/>
            <a:r>
              <a:rPr lang="en-GB" sz="1800" dirty="0"/>
              <a:t>Reuse of the design for all mechanical component (~3 months for production in parallel with the coils)</a:t>
            </a:r>
          </a:p>
          <a:p>
            <a:pPr lvl="2"/>
            <a:r>
              <a:rPr lang="en-GB" sz="1800" dirty="0"/>
              <a:t>Cables must be procured (~4 months pending agreement with procurement office) </a:t>
            </a:r>
          </a:p>
          <a:p>
            <a:pPr lvl="2"/>
            <a:r>
              <a:rPr lang="en-GB" sz="1800" dirty="0"/>
              <a:t>Assembly more complex than a rotating coil (~1 month/shaft)</a:t>
            </a:r>
          </a:p>
          <a:p>
            <a:pPr lvl="2"/>
            <a:endParaRPr lang="en-GB" sz="18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200" dirty="0"/>
              <a:t>The new quench antenna for Q2 will be ready in ~November 2024</a:t>
            </a:r>
          </a:p>
          <a:p>
            <a:pPr marL="914400" lvl="2" indent="0">
              <a:buNone/>
            </a:pPr>
            <a:endParaRPr lang="en-GB" sz="1800" dirty="0"/>
          </a:p>
          <a:p>
            <a:pPr marL="914400" lvl="2" indent="0">
              <a:buNone/>
            </a:pP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3114707078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54380"/>
          </a:xfrm>
        </p:spPr>
        <p:txBody>
          <a:bodyPr/>
          <a:lstStyle/>
          <a:p>
            <a:r>
              <a:rPr lang="en-US" dirty="0"/>
              <a:t>Quench antennas: status and plan for D2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18C87316-4651-65F7-11F4-168685895E85}"/>
              </a:ext>
            </a:extLst>
          </p:cNvPr>
          <p:cNvSpPr txBox="1">
            <a:spLocks/>
          </p:cNvSpPr>
          <p:nvPr/>
        </p:nvSpPr>
        <p:spPr>
          <a:xfrm>
            <a:off x="8578828" y="6356350"/>
            <a:ext cx="586368" cy="360000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FDCA1C4-9514-7B4F-976F-D92F7E296653}" type="slidenum">
              <a:rPr lang="fr-FR" smtClean="0">
                <a:solidFill>
                  <a:schemeClr val="bg1"/>
                </a:solidFill>
              </a:rPr>
              <a:pPr/>
              <a:t>15</a:t>
            </a:fld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2" name="Content Placeholder 3">
            <a:extLst>
              <a:ext uri="{FF2B5EF4-FFF2-40B4-BE49-F238E27FC236}">
                <a16:creationId xmlns:a16="http://schemas.microsoft.com/office/drawing/2014/main" id="{11957A31-302D-8C23-8BD8-8E1DA92E8C63}"/>
              </a:ext>
            </a:extLst>
          </p:cNvPr>
          <p:cNvSpPr txBox="1">
            <a:spLocks/>
          </p:cNvSpPr>
          <p:nvPr/>
        </p:nvSpPr>
        <p:spPr>
          <a:xfrm>
            <a:off x="395536" y="872002"/>
            <a:ext cx="7920880" cy="5328592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GB" sz="2200" b="1" dirty="0"/>
              <a:t>For the D2 (not compatible with the Q2!)</a:t>
            </a:r>
          </a:p>
          <a:p>
            <a:pPr lvl="2"/>
            <a:r>
              <a:rPr lang="en-GB" sz="1800" dirty="0"/>
              <a:t>Baseline was to use the rotating coil as quench antenna</a:t>
            </a:r>
          </a:p>
          <a:p>
            <a:pPr lvl="2"/>
            <a:r>
              <a:rPr lang="en-GB" sz="1800" dirty="0"/>
              <a:t>The localization would be much less precise</a:t>
            </a:r>
          </a:p>
          <a:p>
            <a:pPr lvl="3"/>
            <a:r>
              <a:rPr lang="en-GB" sz="1600" dirty="0"/>
              <a:t>Coil sensitivity is not optimized for quench measurement (difficult detection)</a:t>
            </a:r>
          </a:p>
          <a:p>
            <a:pPr lvl="3"/>
            <a:r>
              <a:rPr lang="en-GB" sz="1600" dirty="0"/>
              <a:t>The length of segments is 1.2 m (poor longitudinal resolution)</a:t>
            </a:r>
          </a:p>
          <a:p>
            <a:pPr marL="914400" lvl="2" indent="0">
              <a:buNone/>
            </a:pPr>
            <a:endParaRPr lang="en-GB" sz="1800" b="1" dirty="0"/>
          </a:p>
          <a:p>
            <a:pPr lvl="1"/>
            <a:r>
              <a:rPr lang="en-GB" sz="2000" b="1" dirty="0"/>
              <a:t>Plan to change the baseline (if agreed)</a:t>
            </a:r>
          </a:p>
          <a:p>
            <a:pPr lvl="2"/>
            <a:r>
              <a:rPr lang="en-GB" sz="1800" dirty="0"/>
              <a:t>Improve the sensitivity by connecting 3 coils per segment </a:t>
            </a:r>
          </a:p>
          <a:p>
            <a:pPr lvl="2"/>
            <a:r>
              <a:rPr lang="en-GB" sz="1800" dirty="0"/>
              <a:t>Reduce the total number of segments from 10 to 7 (MCBRD’s will not be covered!) to cope with the limited number of available sliding contacts (~50)</a:t>
            </a:r>
          </a:p>
          <a:p>
            <a:pPr lvl="2"/>
            <a:r>
              <a:rPr lang="en-GB" sz="1800" dirty="0"/>
              <a:t>Equip the 2 extreme segments with flex PCB’s that allows a precise transversal and longitudinal localization</a:t>
            </a:r>
          </a:p>
          <a:p>
            <a:pPr lvl="3"/>
            <a:r>
              <a:rPr lang="en-GB" sz="1600" dirty="0"/>
              <a:t>Design of coils (~1 month)</a:t>
            </a:r>
          </a:p>
          <a:p>
            <a:pPr lvl="3"/>
            <a:r>
              <a:rPr lang="en-GB" sz="1600" dirty="0"/>
              <a:t>Production of PCB coils (~3 months)</a:t>
            </a:r>
          </a:p>
          <a:p>
            <a:pPr lvl="3"/>
            <a:r>
              <a:rPr lang="en-GB" sz="1600" dirty="0"/>
              <a:t>All other components are already available (same as rotating coils)</a:t>
            </a:r>
          </a:p>
          <a:p>
            <a:pPr marL="457200" lvl="1" indent="0">
              <a:buNone/>
            </a:pPr>
            <a:endParaRPr lang="en-GB" sz="22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200" dirty="0"/>
              <a:t>The new segments with precise quench localization would be ready in ~October 2024</a:t>
            </a:r>
          </a:p>
          <a:p>
            <a:pPr marL="914400" lvl="2" indent="0">
              <a:buNone/>
            </a:pPr>
            <a:endParaRPr lang="en-GB" sz="1800" dirty="0"/>
          </a:p>
          <a:p>
            <a:pPr marL="914400" lvl="2" indent="0">
              <a:buNone/>
            </a:pP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1310397912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54380"/>
          </a:xfrm>
        </p:spPr>
        <p:txBody>
          <a:bodyPr/>
          <a:lstStyle/>
          <a:p>
            <a:r>
              <a:rPr lang="en-US"/>
              <a:t>In summary</a:t>
            </a:r>
            <a:endParaRPr lang="en-US" dirty="0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18C87316-4651-65F7-11F4-168685895E85}"/>
              </a:ext>
            </a:extLst>
          </p:cNvPr>
          <p:cNvSpPr txBox="1">
            <a:spLocks/>
          </p:cNvSpPr>
          <p:nvPr/>
        </p:nvSpPr>
        <p:spPr>
          <a:xfrm>
            <a:off x="8578828" y="6356350"/>
            <a:ext cx="586368" cy="360000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FDCA1C4-9514-7B4F-976F-D92F7E296653}" type="slidenum">
              <a:rPr lang="fr-FR" smtClean="0">
                <a:solidFill>
                  <a:schemeClr val="bg1"/>
                </a:solidFill>
              </a:rPr>
              <a:pPr/>
              <a:t>16</a:t>
            </a:fld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2" name="Content Placeholder 3">
            <a:extLst>
              <a:ext uri="{FF2B5EF4-FFF2-40B4-BE49-F238E27FC236}">
                <a16:creationId xmlns:a16="http://schemas.microsoft.com/office/drawing/2014/main" id="{11957A31-302D-8C23-8BD8-8E1DA92E8C63}"/>
              </a:ext>
            </a:extLst>
          </p:cNvPr>
          <p:cNvSpPr txBox="1">
            <a:spLocks/>
          </p:cNvSpPr>
          <p:nvPr/>
        </p:nvSpPr>
        <p:spPr>
          <a:xfrm>
            <a:off x="755576" y="692696"/>
            <a:ext cx="7200800" cy="5328592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GB" sz="2000" dirty="0"/>
              <a:t>Rotating coils</a:t>
            </a:r>
          </a:p>
          <a:p>
            <a:pPr lvl="2"/>
            <a:r>
              <a:rPr lang="en-GB" sz="1600" dirty="0"/>
              <a:t>For the 150-mm magnets (Q2, D1, CP)</a:t>
            </a:r>
          </a:p>
          <a:p>
            <a:pPr lvl="3"/>
            <a:r>
              <a:rPr lang="en-GB" sz="1400" dirty="0"/>
              <a:t>One shaft is in operation</a:t>
            </a:r>
          </a:p>
          <a:p>
            <a:pPr lvl="3"/>
            <a:r>
              <a:rPr lang="en-GB" sz="1400" dirty="0"/>
              <a:t>The additional units, required to optimize operations and to have spares in case of major issues, will be ready in ~4/5 months</a:t>
            </a:r>
          </a:p>
          <a:p>
            <a:pPr lvl="3"/>
            <a:r>
              <a:rPr lang="en-GB" sz="1400" dirty="0"/>
              <a:t>Based on the feedback from tests, some improvements will be implemented</a:t>
            </a:r>
          </a:p>
          <a:p>
            <a:pPr lvl="2"/>
            <a:r>
              <a:rPr lang="en-GB" sz="1600" dirty="0"/>
              <a:t>For the 105-mm magnets (D2)</a:t>
            </a:r>
          </a:p>
          <a:p>
            <a:pPr lvl="3"/>
            <a:r>
              <a:rPr lang="en-GB" sz="1400" dirty="0"/>
              <a:t>Assembly of the 2 required shafts is already ongoing</a:t>
            </a:r>
          </a:p>
          <a:p>
            <a:pPr lvl="3"/>
            <a:r>
              <a:rPr lang="en-GB" sz="1400" dirty="0"/>
              <a:t>They will be normally ready for the test of the first D2 series</a:t>
            </a:r>
          </a:p>
          <a:p>
            <a:pPr marL="457200" lvl="1" indent="0">
              <a:buNone/>
            </a:pPr>
            <a:endParaRPr lang="en-GB" sz="2000" dirty="0"/>
          </a:p>
          <a:p>
            <a:pPr lvl="1"/>
            <a:r>
              <a:rPr lang="en-GB" sz="2000" dirty="0"/>
              <a:t>Quench antennas</a:t>
            </a:r>
          </a:p>
          <a:p>
            <a:pPr lvl="2"/>
            <a:r>
              <a:rPr lang="en-GB" sz="1600" dirty="0"/>
              <a:t>For the 150-mm magnets (Q2, D1, CP)</a:t>
            </a:r>
          </a:p>
          <a:p>
            <a:pPr lvl="3"/>
            <a:r>
              <a:rPr lang="en-GB" sz="1400" dirty="0"/>
              <a:t>One quench antenna is in operation</a:t>
            </a:r>
          </a:p>
          <a:p>
            <a:pPr lvl="3"/>
            <a:r>
              <a:rPr lang="en-GB" sz="1400" dirty="0"/>
              <a:t>One additional unit, to optimize operations and to have a spare in case of major issues, will be ready in ~5 months</a:t>
            </a:r>
          </a:p>
          <a:p>
            <a:pPr lvl="3"/>
            <a:r>
              <a:rPr lang="en-GB" sz="1400" dirty="0"/>
              <a:t>The new unit will be based on the new design with high longitudinal resolution</a:t>
            </a:r>
          </a:p>
          <a:p>
            <a:pPr lvl="2"/>
            <a:r>
              <a:rPr lang="en-GB" sz="1600" dirty="0"/>
              <a:t>For the 105-mm magnets (D2)</a:t>
            </a:r>
          </a:p>
          <a:p>
            <a:pPr lvl="3"/>
            <a:r>
              <a:rPr lang="en-GB" sz="1400" dirty="0"/>
              <a:t>If agreed, change of baseline to improve quench localization</a:t>
            </a:r>
          </a:p>
          <a:p>
            <a:pPr lvl="3"/>
            <a:r>
              <a:rPr lang="en-GB" sz="1400" dirty="0"/>
              <a:t>Shorter rotating-coil shafts (correctors will not be covered!)</a:t>
            </a:r>
          </a:p>
          <a:p>
            <a:pPr lvl="3"/>
            <a:r>
              <a:rPr lang="en-GB" sz="1400" dirty="0"/>
              <a:t>Integration of quench localization coils on the rotating-coil shafts  </a:t>
            </a:r>
          </a:p>
          <a:p>
            <a:pPr lvl="3"/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238343660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535E4BF-B6E7-8144-6A70-3A680ABA89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Appendix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DACA280-B190-DBC6-472F-4448CD8462BC}"/>
              </a:ext>
            </a:extLst>
          </p:cNvPr>
          <p:cNvSpPr txBox="1">
            <a:spLocks/>
          </p:cNvSpPr>
          <p:nvPr/>
        </p:nvSpPr>
        <p:spPr>
          <a:xfrm>
            <a:off x="8604448" y="6356350"/>
            <a:ext cx="442352" cy="360000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FDCA1C4-9514-7B4F-976F-D92F7E296653}" type="slidenum">
              <a:rPr lang="fr-FR" smtClean="0">
                <a:solidFill>
                  <a:schemeClr val="bg1"/>
                </a:solidFill>
              </a:rPr>
              <a:pPr/>
              <a:t>17</a:t>
            </a:fld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70406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3FA5F6-6D90-C9B1-A1FA-B15AC6FFE4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Configuration for Q2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C71912-3CA5-3756-9F9C-EE28FBEC4D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/>
              <a:t>Segments of type 1 (103 mm)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lvl="1"/>
            <a:r>
              <a:rPr lang="fr-FR" dirty="0"/>
              <a:t>2 </a:t>
            </a:r>
            <a:r>
              <a:rPr lang="fr-FR" dirty="0" err="1"/>
              <a:t>shafts</a:t>
            </a:r>
            <a:r>
              <a:rPr lang="fr-FR" dirty="0"/>
              <a:t> (1 </a:t>
            </a:r>
            <a:r>
              <a:rPr lang="fr-FR" dirty="0" err="1"/>
              <a:t>spare</a:t>
            </a:r>
            <a:r>
              <a:rPr lang="fr-FR" dirty="0"/>
              <a:t>)</a:t>
            </a:r>
          </a:p>
          <a:p>
            <a:pPr lvl="1"/>
            <a:r>
              <a:rPr lang="fr-FR" dirty="0"/>
              <a:t>6 segments </a:t>
            </a:r>
            <a:r>
              <a:rPr lang="fr-FR" dirty="0" err="1"/>
              <a:t>each</a:t>
            </a:r>
            <a:endParaRPr lang="fr-FR" dirty="0"/>
          </a:p>
          <a:p>
            <a:pPr lvl="1"/>
            <a:r>
              <a:rPr lang="fr-FR" dirty="0"/>
              <a:t>Extension of 2 m</a:t>
            </a:r>
          </a:p>
          <a:p>
            <a:pPr lvl="1"/>
            <a:r>
              <a:rPr lang="fr-FR" dirty="0" err="1"/>
              <a:t>Cabling</a:t>
            </a:r>
            <a:r>
              <a:rPr lang="fr-FR" dirty="0"/>
              <a:t>: 4 </a:t>
            </a:r>
            <a:r>
              <a:rPr lang="fr-FR" dirty="0" err="1"/>
              <a:t>coils</a:t>
            </a:r>
            <a:r>
              <a:rPr lang="fr-FR" dirty="0"/>
              <a:t> </a:t>
            </a:r>
            <a:r>
              <a:rPr lang="fr-FR" dirty="0" err="1"/>
              <a:t>connected</a:t>
            </a:r>
            <a:r>
              <a:rPr lang="fr-FR" dirty="0"/>
              <a:t> (4*2*6=48 contacts) </a:t>
            </a:r>
          </a:p>
          <a:p>
            <a:pPr lvl="1"/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EC20F31-56B0-6D2D-27B8-373A150ACFCC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30/01/2024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6D6DB91-3035-EA3A-FB72-151CA66F58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000" y="1844824"/>
            <a:ext cx="7991714" cy="716876"/>
          </a:xfrm>
          <a:prstGeom prst="rect">
            <a:avLst/>
          </a:prstGeom>
        </p:spPr>
      </p:pic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6D114E65-DFD9-8423-216E-676CA0ED2C23}"/>
              </a:ext>
            </a:extLst>
          </p:cNvPr>
          <p:cNvSpPr txBox="1">
            <a:spLocks/>
          </p:cNvSpPr>
          <p:nvPr/>
        </p:nvSpPr>
        <p:spPr>
          <a:xfrm>
            <a:off x="8604448" y="6356350"/>
            <a:ext cx="442352" cy="360000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FDCA1C4-9514-7B4F-976F-D92F7E296653}" type="slidenum">
              <a:rPr lang="fr-FR" smtClean="0">
                <a:solidFill>
                  <a:schemeClr val="bg1"/>
                </a:solidFill>
              </a:rPr>
              <a:pPr/>
              <a:t>18</a:t>
            </a:fld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16806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3FA5F6-6D90-C9B1-A1FA-B15AC6FFE4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Configuration for D1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C71912-3CA5-3756-9F9C-EE28FBEC4D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/>
              <a:t>Segments of type 1 (103 mm)</a:t>
            </a:r>
          </a:p>
          <a:p>
            <a:pPr lvl="1"/>
            <a:endParaRPr lang="fr-FR" dirty="0"/>
          </a:p>
          <a:p>
            <a:pPr lvl="1"/>
            <a:endParaRPr lang="fr-FR" dirty="0"/>
          </a:p>
          <a:p>
            <a:pPr marL="457200" lvl="1" indent="0">
              <a:buNone/>
            </a:pPr>
            <a:endParaRPr lang="fr-FR" dirty="0"/>
          </a:p>
          <a:p>
            <a:pPr lvl="1"/>
            <a:r>
              <a:rPr lang="fr-FR" dirty="0"/>
              <a:t>1 </a:t>
            </a:r>
            <a:r>
              <a:rPr lang="fr-FR" dirty="0" err="1"/>
              <a:t>shaft</a:t>
            </a:r>
            <a:r>
              <a:rPr lang="fr-FR" dirty="0"/>
              <a:t> (the </a:t>
            </a:r>
            <a:r>
              <a:rPr lang="fr-FR" dirty="0" err="1"/>
              <a:t>shaft</a:t>
            </a:r>
            <a:r>
              <a:rPr lang="fr-FR" dirty="0"/>
              <a:t> for CP can </a:t>
            </a:r>
            <a:r>
              <a:rPr lang="fr-FR" dirty="0" err="1"/>
              <a:t>be</a:t>
            </a:r>
            <a:r>
              <a:rPr lang="fr-FR" dirty="0"/>
              <a:t> as </a:t>
            </a:r>
            <a:r>
              <a:rPr lang="fr-FR" dirty="0" err="1"/>
              <a:t>well</a:t>
            </a:r>
            <a:r>
              <a:rPr lang="fr-FR" dirty="0"/>
              <a:t> </a:t>
            </a:r>
            <a:r>
              <a:rPr lang="fr-FR" dirty="0" err="1"/>
              <a:t>used</a:t>
            </a:r>
            <a:r>
              <a:rPr lang="fr-FR" dirty="0"/>
              <a:t>)</a:t>
            </a:r>
          </a:p>
          <a:p>
            <a:pPr lvl="1"/>
            <a:r>
              <a:rPr lang="fr-FR" dirty="0"/>
              <a:t>5 segments</a:t>
            </a:r>
          </a:p>
          <a:p>
            <a:pPr lvl="1"/>
            <a:r>
              <a:rPr lang="fr-FR" dirty="0"/>
              <a:t>Extension of 2 m</a:t>
            </a:r>
          </a:p>
          <a:p>
            <a:pPr lvl="1"/>
            <a:r>
              <a:rPr lang="fr-FR" dirty="0" err="1"/>
              <a:t>Cabling</a:t>
            </a:r>
            <a:r>
              <a:rPr lang="fr-FR" dirty="0"/>
              <a:t>: 5 </a:t>
            </a:r>
            <a:r>
              <a:rPr lang="fr-FR" dirty="0" err="1"/>
              <a:t>coils</a:t>
            </a:r>
            <a:r>
              <a:rPr lang="fr-FR" dirty="0"/>
              <a:t> </a:t>
            </a:r>
            <a:r>
              <a:rPr lang="fr-FR" dirty="0" err="1"/>
              <a:t>connected</a:t>
            </a:r>
            <a:r>
              <a:rPr lang="fr-FR" dirty="0"/>
              <a:t> (5*2*5=50 contacts) 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451AD-195E-7004-27B5-CFAC770FA952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30/01/2024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C3B3570-182D-AEC3-690B-8E7E3F060D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8" y="2060848"/>
            <a:ext cx="6487240" cy="675085"/>
          </a:xfrm>
          <a:prstGeom prst="rect">
            <a:avLst/>
          </a:prstGeom>
        </p:spPr>
      </p:pic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B41EC3F3-A35B-232A-F809-FBA11BA574A5}"/>
              </a:ext>
            </a:extLst>
          </p:cNvPr>
          <p:cNvSpPr txBox="1">
            <a:spLocks/>
          </p:cNvSpPr>
          <p:nvPr/>
        </p:nvSpPr>
        <p:spPr>
          <a:xfrm>
            <a:off x="8604448" y="6356350"/>
            <a:ext cx="442352" cy="360000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FDCA1C4-9514-7B4F-976F-D92F7E296653}" type="slidenum">
              <a:rPr lang="fr-FR" smtClean="0">
                <a:solidFill>
                  <a:schemeClr val="bg1"/>
                </a:solidFill>
              </a:rPr>
              <a:pPr/>
              <a:t>19</a:t>
            </a:fld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00943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11837"/>
            <a:ext cx="9144000" cy="720000"/>
          </a:xfrm>
        </p:spPr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83568" y="1034152"/>
            <a:ext cx="7920000" cy="4906963"/>
          </a:xfrm>
        </p:spPr>
        <p:txBody>
          <a:bodyPr>
            <a:normAutofit/>
          </a:bodyPr>
          <a:lstStyle/>
          <a:p>
            <a:r>
              <a:rPr lang="en-US" dirty="0"/>
              <a:t>Rotating coils for tests on horizontal benches</a:t>
            </a:r>
          </a:p>
          <a:p>
            <a:pPr lvl="2"/>
            <a:r>
              <a:rPr lang="en-US" dirty="0"/>
              <a:t>Introduction</a:t>
            </a:r>
          </a:p>
          <a:p>
            <a:pPr lvl="2"/>
            <a:r>
              <a:rPr lang="en-US" dirty="0"/>
              <a:t>Status</a:t>
            </a:r>
          </a:p>
          <a:p>
            <a:pPr lvl="2"/>
            <a:r>
              <a:rPr lang="en-US" dirty="0"/>
              <a:t>Plan</a:t>
            </a:r>
          </a:p>
          <a:p>
            <a:pPr marL="342900" lvl="2" indent="-342900"/>
            <a:r>
              <a:rPr lang="en-US" sz="2800" dirty="0"/>
              <a:t>Quench antennas</a:t>
            </a:r>
          </a:p>
          <a:p>
            <a:pPr lvl="2"/>
            <a:r>
              <a:rPr lang="en-US" dirty="0"/>
              <a:t>Introduction</a:t>
            </a:r>
          </a:p>
          <a:p>
            <a:pPr lvl="2"/>
            <a:r>
              <a:rPr lang="en-US" dirty="0"/>
              <a:t>Status</a:t>
            </a:r>
          </a:p>
          <a:p>
            <a:pPr lvl="2"/>
            <a:r>
              <a:rPr lang="en-US" dirty="0"/>
              <a:t>Plan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marL="0" indent="0">
              <a:buNone/>
            </a:pPr>
            <a:r>
              <a:rPr lang="en-US" sz="2000" dirty="0"/>
              <a:t>Other instruments such as rotating-coil scanners and stretched-wire systems are not discussed in this presentation.</a:t>
            </a:r>
            <a:endParaRPr lang="en-US" dirty="0"/>
          </a:p>
          <a:p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14DA693-7F9A-6850-3CBE-19F1AF0EAA95}"/>
              </a:ext>
            </a:extLst>
          </p:cNvPr>
          <p:cNvSpPr txBox="1"/>
          <p:nvPr/>
        </p:nvSpPr>
        <p:spPr>
          <a:xfrm>
            <a:off x="683568" y="4374396"/>
            <a:ext cx="5472608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>
                <a:solidFill>
                  <a:schemeClr val="accent5"/>
                </a:solidFill>
              </a:rPr>
              <a:t>WP3 meeting 13 September 2023</a:t>
            </a:r>
            <a:endParaRPr lang="en-GB" sz="2400" dirty="0">
              <a:solidFill>
                <a:schemeClr val="accent5"/>
              </a:solidFill>
              <a:hlinkClick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r>
              <a:rPr lang="en-GB" dirty="0">
                <a:hlinkClick r:id="rId3"/>
              </a:rPr>
              <a:t>https://indico.cern.ch/event/1323751/</a:t>
            </a:r>
            <a:r>
              <a:rPr lang="en-GB" dirty="0"/>
              <a:t> 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BDCCF7FA-B0C8-9A10-18DD-C6E1002B32D5}"/>
              </a:ext>
            </a:extLst>
          </p:cNvPr>
          <p:cNvSpPr txBox="1">
            <a:spLocks/>
          </p:cNvSpPr>
          <p:nvPr/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FDCA1C4-9514-7B4F-976F-D92F7E296653}" type="slidenum">
              <a:rPr lang="fr-FR" smtClean="0">
                <a:solidFill>
                  <a:schemeClr val="bg1"/>
                </a:solidFill>
              </a:rPr>
              <a:pPr/>
              <a:t>2</a:t>
            </a:fld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535004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7C5D0FAB-ED4C-2223-58FB-2EAA526CAF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219200"/>
            <a:ext cx="7920000" cy="4906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/>
              <a:t>Segments of type 1 (103 mm)</a:t>
            </a:r>
          </a:p>
          <a:p>
            <a:pPr marL="0" indent="0">
              <a:buNone/>
            </a:pPr>
            <a:endParaRPr lang="fr-FR" dirty="0"/>
          </a:p>
          <a:p>
            <a:pPr lvl="1"/>
            <a:endParaRPr lang="fr-FR" dirty="0"/>
          </a:p>
          <a:p>
            <a:pPr lvl="1"/>
            <a:endParaRPr lang="fr-FR" dirty="0"/>
          </a:p>
          <a:p>
            <a:pPr marL="457200" lvl="1" indent="0">
              <a:buNone/>
            </a:pPr>
            <a:endParaRPr lang="fr-FR" dirty="0"/>
          </a:p>
          <a:p>
            <a:pPr lvl="1"/>
            <a:r>
              <a:rPr lang="fr-FR" dirty="0"/>
              <a:t>1 </a:t>
            </a:r>
            <a:r>
              <a:rPr lang="fr-FR" dirty="0" err="1"/>
              <a:t>shaft</a:t>
            </a:r>
            <a:r>
              <a:rPr lang="fr-FR" dirty="0"/>
              <a:t> (the </a:t>
            </a:r>
            <a:r>
              <a:rPr lang="fr-FR" dirty="0" err="1"/>
              <a:t>shaft</a:t>
            </a:r>
            <a:r>
              <a:rPr lang="fr-FR" dirty="0"/>
              <a:t> for D1 can </a:t>
            </a:r>
            <a:r>
              <a:rPr lang="fr-FR" dirty="0" err="1"/>
              <a:t>be</a:t>
            </a:r>
            <a:r>
              <a:rPr lang="fr-FR" dirty="0"/>
              <a:t> as </a:t>
            </a:r>
            <a:r>
              <a:rPr lang="fr-FR" dirty="0" err="1"/>
              <a:t>well</a:t>
            </a:r>
            <a:r>
              <a:rPr lang="fr-FR" dirty="0"/>
              <a:t> </a:t>
            </a:r>
            <a:r>
              <a:rPr lang="fr-FR" dirty="0" err="1"/>
              <a:t>used</a:t>
            </a:r>
            <a:r>
              <a:rPr lang="fr-FR" dirty="0"/>
              <a:t>)</a:t>
            </a:r>
          </a:p>
          <a:p>
            <a:pPr lvl="1"/>
            <a:r>
              <a:rPr lang="fr-FR" dirty="0"/>
              <a:t>5 segments</a:t>
            </a:r>
          </a:p>
          <a:p>
            <a:pPr lvl="1"/>
            <a:r>
              <a:rPr lang="fr-FR" dirty="0"/>
              <a:t>Extension of 2 m</a:t>
            </a:r>
          </a:p>
          <a:p>
            <a:pPr lvl="1"/>
            <a:r>
              <a:rPr lang="fr-FR" dirty="0" err="1"/>
              <a:t>Cabling</a:t>
            </a:r>
            <a:r>
              <a:rPr lang="fr-FR" dirty="0"/>
              <a:t>: 5 </a:t>
            </a:r>
            <a:r>
              <a:rPr lang="fr-FR" dirty="0" err="1"/>
              <a:t>coils</a:t>
            </a:r>
            <a:r>
              <a:rPr lang="fr-FR" dirty="0"/>
              <a:t> </a:t>
            </a:r>
            <a:r>
              <a:rPr lang="fr-FR" dirty="0" err="1"/>
              <a:t>connected</a:t>
            </a:r>
            <a:r>
              <a:rPr lang="fr-FR" dirty="0"/>
              <a:t> (5*2*5=50 contacts)</a:t>
            </a:r>
          </a:p>
          <a:p>
            <a:pPr lvl="1"/>
            <a:r>
              <a:rPr lang="fr-FR" dirty="0"/>
              <a:t>A </a:t>
            </a:r>
            <a:r>
              <a:rPr lang="fr-FR" dirty="0" err="1"/>
              <a:t>displacent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dirty="0" err="1"/>
              <a:t>required</a:t>
            </a:r>
            <a:r>
              <a:rPr lang="fr-FR" dirty="0"/>
              <a:t> to cover all magnets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0DCE2D1-2EAD-9B76-CA55-DD5CC8508694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30/01/2024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35B3D64-95D8-C491-670B-31DE597CE2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1800625"/>
            <a:ext cx="6217206" cy="1218367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8246AA75-5C60-031E-28BD-3D97984A0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</p:spPr>
        <p:txBody>
          <a:bodyPr/>
          <a:lstStyle/>
          <a:p>
            <a:r>
              <a:rPr lang="en-GB" dirty="0"/>
              <a:t>Configuration for CP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1BE41F5C-2CD5-B529-08DB-DD8B9E4AD2E9}"/>
              </a:ext>
            </a:extLst>
          </p:cNvPr>
          <p:cNvSpPr txBox="1">
            <a:spLocks/>
          </p:cNvSpPr>
          <p:nvPr/>
        </p:nvSpPr>
        <p:spPr>
          <a:xfrm>
            <a:off x="8604448" y="6356350"/>
            <a:ext cx="442352" cy="360000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FDCA1C4-9514-7B4F-976F-D92F7E296653}" type="slidenum">
              <a:rPr lang="fr-FR" smtClean="0">
                <a:solidFill>
                  <a:schemeClr val="bg1"/>
                </a:solidFill>
              </a:rPr>
              <a:pPr/>
              <a:t>20</a:t>
            </a:fld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61401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3FA5F6-6D90-C9B1-A1FA-B15AC6FFE4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Configuration for D2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C71912-3CA5-3756-9F9C-EE28FBEC4D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/>
              <a:t>Segments of type 2 (66 mm)</a:t>
            </a:r>
          </a:p>
          <a:p>
            <a:pPr lvl="1"/>
            <a:endParaRPr lang="fr-FR" dirty="0"/>
          </a:p>
          <a:p>
            <a:pPr lvl="1"/>
            <a:endParaRPr lang="fr-FR" dirty="0"/>
          </a:p>
          <a:p>
            <a:pPr lvl="1"/>
            <a:endParaRPr lang="fr-FR" dirty="0"/>
          </a:p>
          <a:p>
            <a:pPr lvl="1"/>
            <a:r>
              <a:rPr lang="fr-FR" dirty="0"/>
              <a:t>2 </a:t>
            </a:r>
            <a:r>
              <a:rPr lang="fr-FR" dirty="0" err="1"/>
              <a:t>shafts</a:t>
            </a:r>
            <a:r>
              <a:rPr lang="fr-FR" dirty="0"/>
              <a:t> (no </a:t>
            </a:r>
            <a:r>
              <a:rPr lang="fr-FR" dirty="0" err="1"/>
              <a:t>spare</a:t>
            </a:r>
            <a:r>
              <a:rPr lang="fr-FR" dirty="0"/>
              <a:t>)</a:t>
            </a:r>
          </a:p>
          <a:p>
            <a:pPr lvl="2"/>
            <a:r>
              <a:rPr lang="fr-FR" dirty="0"/>
              <a:t>option 1: 10 segments to cover MBRD and </a:t>
            </a:r>
            <a:r>
              <a:rPr lang="fr-FR" dirty="0" err="1"/>
              <a:t>MCBRD’s</a:t>
            </a:r>
            <a:endParaRPr lang="fr-FR" dirty="0"/>
          </a:p>
          <a:p>
            <a:pPr lvl="2"/>
            <a:r>
              <a:rPr lang="fr-FR" dirty="0"/>
              <a:t>option 2: 7 segments to cover the MBRD </a:t>
            </a:r>
            <a:r>
              <a:rPr lang="fr-FR" dirty="0" err="1"/>
              <a:t>only</a:t>
            </a:r>
            <a:endParaRPr lang="fr-FR" dirty="0"/>
          </a:p>
          <a:p>
            <a:pPr lvl="1"/>
            <a:r>
              <a:rPr lang="fr-FR" dirty="0" err="1"/>
              <a:t>Cabling</a:t>
            </a:r>
            <a:r>
              <a:rPr lang="fr-FR" dirty="0"/>
              <a:t>:</a:t>
            </a:r>
          </a:p>
          <a:p>
            <a:pPr lvl="2"/>
            <a:r>
              <a:rPr lang="fr-FR" dirty="0"/>
              <a:t>option 1: 2 </a:t>
            </a:r>
            <a:r>
              <a:rPr lang="fr-FR" dirty="0" err="1"/>
              <a:t>coils</a:t>
            </a:r>
            <a:r>
              <a:rPr lang="fr-FR" dirty="0"/>
              <a:t> </a:t>
            </a:r>
            <a:r>
              <a:rPr lang="fr-FR" dirty="0" err="1"/>
              <a:t>connected</a:t>
            </a:r>
            <a:r>
              <a:rPr lang="fr-FR" dirty="0"/>
              <a:t> (2*2*10=40 contacts)</a:t>
            </a:r>
          </a:p>
          <a:p>
            <a:pPr lvl="2"/>
            <a:r>
              <a:rPr lang="fr-FR" dirty="0"/>
              <a:t>option 2: 3 </a:t>
            </a:r>
            <a:r>
              <a:rPr lang="fr-FR" dirty="0" err="1"/>
              <a:t>coils</a:t>
            </a:r>
            <a:r>
              <a:rPr lang="fr-FR" dirty="0"/>
              <a:t> </a:t>
            </a:r>
            <a:r>
              <a:rPr lang="fr-FR" dirty="0" err="1"/>
              <a:t>connected</a:t>
            </a:r>
            <a:r>
              <a:rPr lang="fr-FR" dirty="0"/>
              <a:t> (3*2*7=42 contacts)</a:t>
            </a:r>
          </a:p>
          <a:p>
            <a:pPr lvl="1"/>
            <a:r>
              <a:rPr lang="fr-FR" dirty="0"/>
              <a:t>Extension of 2 m</a:t>
            </a:r>
          </a:p>
          <a:p>
            <a:pPr lvl="2"/>
            <a:endParaRPr lang="fr-FR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2D52558-2E7A-23EE-8714-32719D554049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30/01/2024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6FD0A0C-ECDF-2E31-E0E5-2142AB001EC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1225"/>
          <a:stretch/>
        </p:blipFill>
        <p:spPr>
          <a:xfrm>
            <a:off x="243095" y="2175388"/>
            <a:ext cx="8796100" cy="576064"/>
          </a:xfrm>
          <a:prstGeom prst="rect">
            <a:avLst/>
          </a:prstGeom>
        </p:spPr>
      </p:pic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7A23EE64-B121-AD80-BB3D-4EEBDF18722F}"/>
              </a:ext>
            </a:extLst>
          </p:cNvPr>
          <p:cNvSpPr txBox="1">
            <a:spLocks/>
          </p:cNvSpPr>
          <p:nvPr/>
        </p:nvSpPr>
        <p:spPr>
          <a:xfrm>
            <a:off x="8604448" y="6356350"/>
            <a:ext cx="442352" cy="360000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FDCA1C4-9514-7B4F-976F-D92F7E296653}" type="slidenum">
              <a:rPr lang="fr-FR" smtClean="0">
                <a:solidFill>
                  <a:schemeClr val="bg1"/>
                </a:solidFill>
              </a:rPr>
              <a:pPr/>
              <a:t>21</a:t>
            </a:fld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204459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3FA5F6-6D90-C9B1-A1FA-B15AC6FFE4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Configuration for Q1/Q3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C71912-3CA5-3756-9F9C-EE28FBEC4D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/>
              <a:t>Segments of type 1 (103 mm)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457200" lvl="1" indent="0">
              <a:buNone/>
            </a:pPr>
            <a:endParaRPr lang="fr-FR" dirty="0"/>
          </a:p>
          <a:p>
            <a:pPr lvl="1"/>
            <a:endParaRPr lang="fr-FR" dirty="0"/>
          </a:p>
          <a:p>
            <a:pPr lvl="1"/>
            <a:r>
              <a:rPr lang="fr-FR" dirty="0"/>
              <a:t>No </a:t>
            </a:r>
            <a:r>
              <a:rPr lang="fr-FR" dirty="0" err="1"/>
              <a:t>specific</a:t>
            </a:r>
            <a:r>
              <a:rPr lang="fr-FR" dirty="0"/>
              <a:t> </a:t>
            </a:r>
            <a:r>
              <a:rPr lang="fr-FR" dirty="0" err="1"/>
              <a:t>shaft</a:t>
            </a:r>
            <a:r>
              <a:rPr lang="fr-FR" dirty="0"/>
              <a:t> – the one for Q2 can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used</a:t>
            </a:r>
            <a:endParaRPr lang="fr-FR" dirty="0"/>
          </a:p>
          <a:p>
            <a:pPr lvl="1"/>
            <a:r>
              <a:rPr lang="fr-FR" dirty="0"/>
              <a:t>Extra extension </a:t>
            </a:r>
            <a:r>
              <a:rPr lang="fr-FR" dirty="0" err="1"/>
              <a:t>required</a:t>
            </a:r>
            <a:endParaRPr lang="fr-FR" dirty="0"/>
          </a:p>
          <a:p>
            <a:pPr lvl="1"/>
            <a:r>
              <a:rPr lang="fr-FR" dirty="0" err="1"/>
              <a:t>Measurement</a:t>
            </a:r>
            <a:r>
              <a:rPr lang="fr-FR" dirty="0"/>
              <a:t> in </a:t>
            </a:r>
            <a:r>
              <a:rPr lang="fr-FR" dirty="0" err="1"/>
              <a:t>two</a:t>
            </a:r>
            <a:r>
              <a:rPr lang="fr-FR" dirty="0"/>
              <a:t> </a:t>
            </a:r>
            <a:r>
              <a:rPr lang="fr-FR" dirty="0" err="1"/>
              <a:t>steps</a:t>
            </a: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EC20F31-56B0-6D2D-27B8-373A150ACFCC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30/01/2024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EA8EDE7-0822-BB32-0B89-AD606B0CCA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89175"/>
            <a:ext cx="9144000" cy="92895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1B1B880-86BA-E129-8FB1-2D8812655A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932094"/>
            <a:ext cx="9144000" cy="928954"/>
          </a:xfrm>
          <a:prstGeom prst="rect">
            <a:avLst/>
          </a:prstGeom>
        </p:spPr>
      </p:pic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5E8E2099-E4CD-26BB-BBDB-82EA47225E21}"/>
              </a:ext>
            </a:extLst>
          </p:cNvPr>
          <p:cNvSpPr txBox="1">
            <a:spLocks/>
          </p:cNvSpPr>
          <p:nvPr/>
        </p:nvSpPr>
        <p:spPr>
          <a:xfrm>
            <a:off x="8604448" y="6356350"/>
            <a:ext cx="442352" cy="360000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FDCA1C4-9514-7B4F-976F-D92F7E296653}" type="slidenum">
              <a:rPr lang="fr-FR" smtClean="0">
                <a:solidFill>
                  <a:schemeClr val="bg1"/>
                </a:solidFill>
              </a:rPr>
              <a:pPr/>
              <a:t>22</a:t>
            </a:fld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4252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3">
            <a:extLst>
              <a:ext uri="{FF2B5EF4-FFF2-40B4-BE49-F238E27FC236}">
                <a16:creationId xmlns:a16="http://schemas.microsoft.com/office/drawing/2014/main" id="{BC88E5CC-0F8A-76E6-BC4E-BB76EBC4BE6D}"/>
              </a:ext>
            </a:extLst>
          </p:cNvPr>
          <p:cNvSpPr txBox="1">
            <a:spLocks/>
          </p:cNvSpPr>
          <p:nvPr/>
        </p:nvSpPr>
        <p:spPr>
          <a:xfrm>
            <a:off x="179512" y="787833"/>
            <a:ext cx="5601172" cy="2099087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r>
              <a:rPr lang="en-US" sz="2000" dirty="0"/>
              <a:t>The basic element is the </a:t>
            </a:r>
            <a:r>
              <a:rPr lang="en-US" sz="2000" b="1" dirty="0"/>
              <a:t>segment</a:t>
            </a:r>
            <a:r>
              <a:rPr lang="en-US" sz="2000" dirty="0"/>
              <a:t>:</a:t>
            </a:r>
          </a:p>
          <a:p>
            <a:pPr lvl="1"/>
            <a:r>
              <a:rPr lang="en-US" sz="2000" dirty="0"/>
              <a:t>A PCB supported by two half shells with end caps providing the mechanical interface with a ball-bearing and a roller  </a:t>
            </a:r>
          </a:p>
          <a:p>
            <a:pPr marL="457200" lvl="1" indent="0">
              <a:buNone/>
            </a:pPr>
            <a:endParaRPr lang="en-US" sz="2000" dirty="0"/>
          </a:p>
          <a:p>
            <a:pPr marL="457200" lvl="1" indent="0">
              <a:buFont typeface="Wingdings" charset="2"/>
              <a:buNone/>
            </a:pPr>
            <a:r>
              <a:rPr lang="en-US" sz="2000" dirty="0"/>
              <a:t>For HL-LHC magnets: </a:t>
            </a:r>
            <a:r>
              <a:rPr lang="en-US" sz="2000" b="1" dirty="0"/>
              <a:t>2 types </a:t>
            </a:r>
            <a:r>
              <a:rPr lang="en-US" sz="2000" dirty="0"/>
              <a:t>of segment</a:t>
            </a:r>
          </a:p>
          <a:p>
            <a:pPr lvl="1"/>
            <a:r>
              <a:rPr lang="en-US" sz="2000" dirty="0"/>
              <a:t>Type 1: diameter 103 mm and length 1.3 m </a:t>
            </a:r>
          </a:p>
          <a:p>
            <a:pPr lvl="1"/>
            <a:r>
              <a:rPr lang="en-US" sz="2000" dirty="0"/>
              <a:t>Type 2: diameter 66 mm and length 1.2 m</a:t>
            </a:r>
          </a:p>
          <a:p>
            <a:pPr marL="914400" lvl="1" indent="0">
              <a:buFont typeface="Wingdings" charset="2"/>
              <a:buNone/>
            </a:pPr>
            <a:endParaRPr lang="en-US" sz="2000" dirty="0"/>
          </a:p>
          <a:p>
            <a:pPr marL="0" indent="0">
              <a:buNone/>
            </a:pPr>
            <a:endParaRPr lang="en-GB" sz="2400" dirty="0"/>
          </a:p>
        </p:txBody>
      </p:sp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54380"/>
          </a:xfrm>
        </p:spPr>
        <p:txBody>
          <a:bodyPr/>
          <a:lstStyle/>
          <a:p>
            <a:r>
              <a:rPr lang="en-US" dirty="0"/>
              <a:t>Rotating coils: segments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DD204790-3004-641C-1C81-8F05551B0D2B}"/>
              </a:ext>
            </a:extLst>
          </p:cNvPr>
          <p:cNvGrpSpPr/>
          <p:nvPr/>
        </p:nvGrpSpPr>
        <p:grpSpPr>
          <a:xfrm>
            <a:off x="1691680" y="2791818"/>
            <a:ext cx="6041213" cy="4032448"/>
            <a:chOff x="1835696" y="2564904"/>
            <a:chExt cx="6041213" cy="4032448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E20BB11B-7A99-4186-C875-11DE8715C8F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35696" y="2564904"/>
              <a:ext cx="1671638" cy="2243138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A4F93661-2BCC-85CC-0EB7-75362972E57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801798" y="4868564"/>
              <a:ext cx="1643063" cy="1728788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9A504743-C76A-8A4C-3443-395FD8BCAE4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592941" y="3224451"/>
              <a:ext cx="4283968" cy="1436523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2E617D83-6B99-A6D2-2C2E-C491C6C7087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840477" y="4957351"/>
              <a:ext cx="3906203" cy="1454468"/>
            </a:xfrm>
            <a:prstGeom prst="rect">
              <a:avLst/>
            </a:prstGeom>
          </p:spPr>
        </p:pic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44A465CB-6AB8-8711-CC6D-0F1074A5E18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2664" y="838485"/>
            <a:ext cx="3334280" cy="2464691"/>
          </a:xfrm>
          <a:prstGeom prst="rect">
            <a:avLst/>
          </a:prstGeom>
        </p:spPr>
      </p:pic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765931B0-23EF-6914-7D27-F55BE1B86FAE}"/>
              </a:ext>
            </a:extLst>
          </p:cNvPr>
          <p:cNvSpPr txBox="1">
            <a:spLocks/>
          </p:cNvSpPr>
          <p:nvPr/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FDCA1C4-9514-7B4F-976F-D92F7E296653}" type="slidenum">
              <a:rPr lang="fr-FR" smtClean="0">
                <a:solidFill>
                  <a:schemeClr val="bg1"/>
                </a:solidFill>
              </a:rPr>
              <a:pPr/>
              <a:t>3</a:t>
            </a:fld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3535731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extLst>
              <a:ext uri="{FF2B5EF4-FFF2-40B4-BE49-F238E27FC236}">
                <a16:creationId xmlns:a16="http://schemas.microsoft.com/office/drawing/2014/main" id="{B2345B40-1EDA-1156-D625-25077A18483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87" t="48772" r="4376" b="7478"/>
          <a:stretch/>
        </p:blipFill>
        <p:spPr bwMode="auto">
          <a:xfrm>
            <a:off x="480917" y="2276872"/>
            <a:ext cx="8182166" cy="2952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98E00562-CF7E-D902-B221-142453C8A6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54380"/>
          </a:xfrm>
        </p:spPr>
        <p:txBody>
          <a:bodyPr/>
          <a:lstStyle/>
          <a:p>
            <a:r>
              <a:rPr lang="en-US" dirty="0"/>
              <a:t>Rotating coils: segments in reality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2895C0B-6A29-9128-2731-753D312B07B9}"/>
              </a:ext>
            </a:extLst>
          </p:cNvPr>
          <p:cNvSpPr txBox="1">
            <a:spLocks/>
          </p:cNvSpPr>
          <p:nvPr/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FDCA1C4-9514-7B4F-976F-D92F7E296653}" type="slidenum">
              <a:rPr lang="fr-FR" smtClean="0">
                <a:solidFill>
                  <a:schemeClr val="bg1"/>
                </a:solidFill>
              </a:rPr>
              <a:pPr/>
              <a:t>4</a:t>
            </a:fld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547F404-28DD-83C4-AD6C-904AC14A7640}"/>
              </a:ext>
            </a:extLst>
          </p:cNvPr>
          <p:cNvSpPr txBox="1"/>
          <p:nvPr/>
        </p:nvSpPr>
        <p:spPr>
          <a:xfrm>
            <a:off x="291290" y="1428809"/>
            <a:ext cx="818216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algn="ctr"/>
            <a:r>
              <a:rPr lang="en-US" sz="2400" dirty="0">
                <a:solidFill>
                  <a:schemeClr val="accent5"/>
                </a:solidFill>
              </a:rPr>
              <a:t>Roller         PCB          Half shells         End cap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9927AAF4-8A8E-08E2-112A-2F9D56F9C694}"/>
              </a:ext>
            </a:extLst>
          </p:cNvPr>
          <p:cNvCxnSpPr>
            <a:cxnSpLocks/>
          </p:cNvCxnSpPr>
          <p:nvPr/>
        </p:nvCxnSpPr>
        <p:spPr>
          <a:xfrm flipV="1">
            <a:off x="899592" y="1890474"/>
            <a:ext cx="845565" cy="818446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30FA8571-82CD-7776-B022-E67AD1A40733}"/>
              </a:ext>
            </a:extLst>
          </p:cNvPr>
          <p:cNvCxnSpPr>
            <a:cxnSpLocks/>
          </p:cNvCxnSpPr>
          <p:nvPr/>
        </p:nvCxnSpPr>
        <p:spPr>
          <a:xfrm flipV="1">
            <a:off x="3275856" y="1883618"/>
            <a:ext cx="0" cy="1545382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7D245B75-7AAC-7937-F057-551E080EEEBC}"/>
              </a:ext>
            </a:extLst>
          </p:cNvPr>
          <p:cNvCxnSpPr>
            <a:cxnSpLocks/>
          </p:cNvCxnSpPr>
          <p:nvPr/>
        </p:nvCxnSpPr>
        <p:spPr>
          <a:xfrm flipV="1">
            <a:off x="5076056" y="1883618"/>
            <a:ext cx="0" cy="969318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81676E9D-C72A-700A-2423-D66136889291}"/>
              </a:ext>
            </a:extLst>
          </p:cNvPr>
          <p:cNvCxnSpPr>
            <a:cxnSpLocks/>
          </p:cNvCxnSpPr>
          <p:nvPr/>
        </p:nvCxnSpPr>
        <p:spPr>
          <a:xfrm flipH="1" flipV="1">
            <a:off x="7236296" y="1883618"/>
            <a:ext cx="1008112" cy="2121446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0959568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54380"/>
          </a:xfrm>
        </p:spPr>
        <p:txBody>
          <a:bodyPr/>
          <a:lstStyle/>
          <a:p>
            <a:r>
              <a:rPr lang="en-US" dirty="0"/>
              <a:t>Rotating coils: shaft configurations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18C87316-4651-65F7-11F4-168685895E85}"/>
              </a:ext>
            </a:extLst>
          </p:cNvPr>
          <p:cNvSpPr txBox="1">
            <a:spLocks/>
          </p:cNvSpPr>
          <p:nvPr/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FDCA1C4-9514-7B4F-976F-D92F7E296653}" type="slidenum">
              <a:rPr lang="fr-FR" smtClean="0">
                <a:solidFill>
                  <a:schemeClr val="bg1"/>
                </a:solidFill>
              </a:rPr>
              <a:pPr/>
              <a:t>5</a:t>
            </a:fld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2" name="Content Placeholder 3">
            <a:extLst>
              <a:ext uri="{FF2B5EF4-FFF2-40B4-BE49-F238E27FC236}">
                <a16:creationId xmlns:a16="http://schemas.microsoft.com/office/drawing/2014/main" id="{BC88E5CC-0F8A-76E6-BC4E-BB76EBC4BE6D}"/>
              </a:ext>
            </a:extLst>
          </p:cNvPr>
          <p:cNvSpPr txBox="1">
            <a:spLocks/>
          </p:cNvSpPr>
          <p:nvPr/>
        </p:nvSpPr>
        <p:spPr>
          <a:xfrm>
            <a:off x="539552" y="980728"/>
            <a:ext cx="7128792" cy="5100126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b="1" dirty="0"/>
              <a:t>4 configurations (see Appendix)</a:t>
            </a:r>
          </a:p>
          <a:p>
            <a:pPr marL="457200" lvl="1" indent="0">
              <a:buNone/>
            </a:pPr>
            <a:endParaRPr lang="en-US" b="1" dirty="0"/>
          </a:p>
          <a:p>
            <a:pPr lvl="2"/>
            <a:r>
              <a:rPr lang="en-US" b="1" dirty="0"/>
              <a:t>Q2 (used as well for Q1/Q3)</a:t>
            </a:r>
          </a:p>
          <a:p>
            <a:pPr marL="1371600" lvl="3" indent="0">
              <a:buNone/>
            </a:pPr>
            <a:r>
              <a:rPr lang="en-US" sz="1900" dirty="0"/>
              <a:t>2 shafts, 6 segments, 4 coils per segment connected</a:t>
            </a:r>
          </a:p>
          <a:p>
            <a:pPr marL="914400" lvl="2" indent="0">
              <a:buNone/>
            </a:pPr>
            <a:r>
              <a:rPr lang="en-US" sz="1900" dirty="0"/>
              <a:t>	1 shaft is a spare. </a:t>
            </a:r>
          </a:p>
          <a:p>
            <a:pPr marL="914400" lvl="2" indent="0">
              <a:buNone/>
            </a:pPr>
            <a:endParaRPr lang="en-US" dirty="0"/>
          </a:p>
          <a:p>
            <a:pPr lvl="2"/>
            <a:r>
              <a:rPr lang="en-US" b="1" dirty="0"/>
              <a:t>D1</a:t>
            </a:r>
          </a:p>
          <a:p>
            <a:pPr marL="1371600" lvl="3" indent="0">
              <a:buNone/>
            </a:pPr>
            <a:r>
              <a:rPr lang="en-US" sz="1900" dirty="0"/>
              <a:t>1 shaft, 5 segments, 5 coils per segment connected</a:t>
            </a:r>
          </a:p>
          <a:p>
            <a:pPr marL="1371600" lvl="3" indent="0">
              <a:buNone/>
            </a:pPr>
            <a:r>
              <a:rPr lang="en-US" sz="1900" dirty="0"/>
              <a:t>No spare unit but the CP shaft can be used </a:t>
            </a:r>
          </a:p>
          <a:p>
            <a:pPr marL="1371600" lvl="3" indent="0">
              <a:buNone/>
            </a:pPr>
            <a:endParaRPr lang="en-US" dirty="0"/>
          </a:p>
          <a:p>
            <a:pPr lvl="2"/>
            <a:r>
              <a:rPr lang="en-US" b="1" dirty="0"/>
              <a:t>CP</a:t>
            </a:r>
          </a:p>
          <a:p>
            <a:pPr marL="1371600" lvl="3" indent="0">
              <a:buNone/>
            </a:pPr>
            <a:r>
              <a:rPr lang="en-US" sz="1900" dirty="0"/>
              <a:t>1 shaft, 5 segments, 5 coils per segment connected</a:t>
            </a:r>
          </a:p>
          <a:p>
            <a:pPr marL="1371600" lvl="3" indent="0">
              <a:buNone/>
            </a:pPr>
            <a:r>
              <a:rPr lang="en-US" sz="1900" dirty="0"/>
              <a:t>No spare unit but the D1 shaft can be used</a:t>
            </a:r>
          </a:p>
          <a:p>
            <a:pPr marL="1371600" lvl="3" indent="0">
              <a:buNone/>
            </a:pPr>
            <a:r>
              <a:rPr lang="en-US" dirty="0"/>
              <a:t> </a:t>
            </a:r>
          </a:p>
          <a:p>
            <a:pPr lvl="2"/>
            <a:r>
              <a:rPr lang="en-US" b="1" dirty="0"/>
              <a:t>D2</a:t>
            </a:r>
          </a:p>
          <a:p>
            <a:pPr marL="1371600" lvl="3" indent="0">
              <a:buNone/>
            </a:pPr>
            <a:r>
              <a:rPr lang="en-US" sz="1900" dirty="0"/>
              <a:t>2 shafts, 10 segments, 2 coils per segment connected</a:t>
            </a:r>
            <a:endParaRPr lang="en-GB" sz="1900" dirty="0"/>
          </a:p>
          <a:p>
            <a:pPr marL="1371600" lvl="3" indent="0">
              <a:buNone/>
            </a:pPr>
            <a:r>
              <a:rPr lang="en-GB" sz="1900" dirty="0"/>
              <a:t>No spare but the other shaft can be used</a:t>
            </a:r>
          </a:p>
          <a:p>
            <a:pPr marL="1371600" lvl="3" indent="0">
              <a:buNone/>
            </a:pPr>
            <a:endParaRPr lang="en-GB" dirty="0"/>
          </a:p>
          <a:p>
            <a:pPr marL="898525" lvl="2" indent="0">
              <a:buFont typeface="Wingdings" charset="2"/>
              <a:buNone/>
            </a:pPr>
            <a:r>
              <a:rPr lang="en-GB" dirty="0"/>
              <a:t>Spare segments of all types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3725516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54380"/>
          </a:xfrm>
        </p:spPr>
        <p:txBody>
          <a:bodyPr/>
          <a:lstStyle/>
          <a:p>
            <a:r>
              <a:rPr lang="en-US" dirty="0"/>
              <a:t>Rotating coils: number of required segments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18C87316-4651-65F7-11F4-168685895E85}"/>
              </a:ext>
            </a:extLst>
          </p:cNvPr>
          <p:cNvSpPr txBox="1">
            <a:spLocks/>
          </p:cNvSpPr>
          <p:nvPr/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FDCA1C4-9514-7B4F-976F-D92F7E296653}" type="slidenum">
              <a:rPr lang="fr-FR" smtClean="0">
                <a:solidFill>
                  <a:schemeClr val="bg1"/>
                </a:solidFill>
              </a:rPr>
              <a:pPr/>
              <a:t>6</a:t>
            </a:fld>
            <a:endParaRPr lang="fr-FR" dirty="0">
              <a:solidFill>
                <a:schemeClr val="bg1"/>
              </a:solidFill>
            </a:endParaRPr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E3A22C6F-66F3-1249-EC73-1605247755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8614819"/>
              </p:ext>
            </p:extLst>
          </p:nvPr>
        </p:nvGraphicFramePr>
        <p:xfrm>
          <a:off x="1475656" y="1196752"/>
          <a:ext cx="6096000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342980275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193244946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330015938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160332227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N. shafts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N. segments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392365553"/>
                  </a:ext>
                </a:extLst>
              </a:tr>
              <a:tr h="370840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Type 1</a:t>
                      </a:r>
                      <a:b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ø 103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+ 1 spare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78976308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48288248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CP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116317684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SPARES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09056267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2312951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549474177"/>
                  </a:ext>
                </a:extLst>
              </a:tr>
              <a:tr h="370840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Type 2</a:t>
                      </a:r>
                      <a:b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ø 66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254191634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SPARES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38583195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684772339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2D3A3454-9A9D-B5C8-D11A-E8E1822B1100}"/>
              </a:ext>
            </a:extLst>
          </p:cNvPr>
          <p:cNvSpPr txBox="1"/>
          <p:nvPr/>
        </p:nvSpPr>
        <p:spPr>
          <a:xfrm>
            <a:off x="107504" y="5157192"/>
            <a:ext cx="87129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lvl="1" indent="0" algn="ctr">
              <a:buNone/>
            </a:pPr>
            <a:r>
              <a:rPr lang="en-US" dirty="0">
                <a:solidFill>
                  <a:schemeClr val="accent5"/>
                </a:solidFill>
              </a:rPr>
              <a:t>The Q1/Q3 tested at CERN will be measured by using the Q2 shaft  </a:t>
            </a:r>
          </a:p>
        </p:txBody>
      </p:sp>
    </p:spTree>
    <p:extLst>
      <p:ext uri="{BB962C8B-B14F-4D97-AF65-F5344CB8AC3E}">
        <p14:creationId xmlns:p14="http://schemas.microsoft.com/office/powerpoint/2010/main" val="3053743790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54380"/>
          </a:xfrm>
        </p:spPr>
        <p:txBody>
          <a:bodyPr/>
          <a:lstStyle/>
          <a:p>
            <a:r>
              <a:rPr lang="en-US" dirty="0"/>
              <a:t>Rotating coils: performed tests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18C87316-4651-65F7-11F4-168685895E85}"/>
              </a:ext>
            </a:extLst>
          </p:cNvPr>
          <p:cNvSpPr txBox="1">
            <a:spLocks/>
          </p:cNvSpPr>
          <p:nvPr/>
        </p:nvSpPr>
        <p:spPr>
          <a:xfrm>
            <a:off x="8604448" y="6356350"/>
            <a:ext cx="442352" cy="360000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FDCA1C4-9514-7B4F-976F-D92F7E296653}" type="slidenum">
              <a:rPr lang="fr-FR" smtClean="0">
                <a:solidFill>
                  <a:schemeClr val="bg1"/>
                </a:solidFill>
              </a:rPr>
              <a:pPr/>
              <a:t>7</a:t>
            </a:fld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2" name="Content Placeholder 3">
            <a:extLst>
              <a:ext uri="{FF2B5EF4-FFF2-40B4-BE49-F238E27FC236}">
                <a16:creationId xmlns:a16="http://schemas.microsoft.com/office/drawing/2014/main" id="{11957A31-302D-8C23-8BD8-8E1DA92E8C63}"/>
              </a:ext>
            </a:extLst>
          </p:cNvPr>
          <p:cNvSpPr txBox="1">
            <a:spLocks/>
          </p:cNvSpPr>
          <p:nvPr/>
        </p:nvSpPr>
        <p:spPr>
          <a:xfrm>
            <a:off x="509047" y="836712"/>
            <a:ext cx="7519337" cy="5616624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just"/>
            <a:r>
              <a:rPr lang="en-GB" sz="2000" dirty="0"/>
              <a:t>The MQXFB magnets tested in the temporary cold-mass were measured by using the prototype shaft made of carbon </a:t>
            </a:r>
            <a:r>
              <a:rPr lang="en-GB" sz="2000" dirty="0" err="1"/>
              <a:t>fiber</a:t>
            </a:r>
            <a:endParaRPr lang="en-GB" sz="2000" dirty="0"/>
          </a:p>
          <a:p>
            <a:pPr lvl="1" algn="just"/>
            <a:endParaRPr lang="en-GB" sz="2000" dirty="0"/>
          </a:p>
          <a:p>
            <a:pPr lvl="1" algn="just"/>
            <a:r>
              <a:rPr lang="en-GB" sz="2000" dirty="0"/>
              <a:t>The D2 (with MBRDP1) prototype was tested by reusing the LHC MB anti-cryostats. The LHC MB shafts (R = 17 mm) were the only ones fitting these anti-cryostats. The measurement precision is affected for multipoles n&gt;6 .</a:t>
            </a:r>
          </a:p>
          <a:p>
            <a:pPr lvl="1" algn="just"/>
            <a:endParaRPr lang="en-GB" sz="2000" dirty="0"/>
          </a:p>
          <a:p>
            <a:pPr lvl="1" algn="just"/>
            <a:r>
              <a:rPr lang="en-GB" sz="2000" dirty="0"/>
              <a:t>The D1 prototype (MBXFP1) was measured by using the prototype shaft (carbon fibre) as well as the new shaft made of glass fibre of 103-mm (first validation test)</a:t>
            </a:r>
            <a:endParaRPr lang="en-GB" sz="1400" dirty="0"/>
          </a:p>
          <a:p>
            <a:pPr marL="457200" lvl="1" indent="0" algn="just">
              <a:buNone/>
            </a:pPr>
            <a:endParaRPr lang="en-GB" sz="2000" dirty="0"/>
          </a:p>
          <a:p>
            <a:pPr lvl="1" algn="just"/>
            <a:r>
              <a:rPr lang="en-GB" sz="2000" dirty="0"/>
              <a:t>The first Q2b (with MQXFBP2) was not measured</a:t>
            </a:r>
          </a:p>
          <a:p>
            <a:pPr lvl="1" algn="just"/>
            <a:endParaRPr lang="en-GB" sz="2000" dirty="0"/>
          </a:p>
          <a:p>
            <a:pPr lvl="1" algn="just"/>
            <a:r>
              <a:rPr lang="en-GB" sz="2000" dirty="0"/>
              <a:t>The first Q2a (with MQXFBP3) was measured by using the new shaft made of glass fibre of 103-mm (second validation test)</a:t>
            </a:r>
          </a:p>
          <a:p>
            <a:pPr marL="457200" lvl="1" indent="0" algn="just">
              <a:buNone/>
            </a:pPr>
            <a:endParaRPr lang="en-GB" sz="2000" dirty="0"/>
          </a:p>
          <a:p>
            <a:pPr lvl="1" algn="just"/>
            <a:r>
              <a:rPr lang="en-GB" sz="2000" dirty="0"/>
              <a:t>The Q2b (with MQXFB04) is going to be measured by using the new 103-mm shaft made of glass fibre</a:t>
            </a:r>
          </a:p>
          <a:p>
            <a:pPr marL="457200" lvl="1" indent="0" algn="just">
              <a:buNone/>
            </a:pPr>
            <a:endParaRPr lang="en-GB" sz="2000" dirty="0"/>
          </a:p>
          <a:p>
            <a:pPr lvl="1" algn="just"/>
            <a:r>
              <a:rPr lang="en-GB" sz="2000" dirty="0"/>
              <a:t>The first Q1/Q3, at CERN, will be measured by using the same shaft as Q2 with a change of configuration (additional extension)</a:t>
            </a:r>
          </a:p>
          <a:p>
            <a:pPr lvl="1" algn="just"/>
            <a:endParaRPr lang="en-GB" sz="2000" dirty="0"/>
          </a:p>
          <a:p>
            <a:pPr lvl="1" algn="just"/>
            <a:endParaRPr lang="en-GB" sz="2000" dirty="0"/>
          </a:p>
          <a:p>
            <a:pPr lvl="1" algn="just"/>
            <a:endParaRPr lang="en-GB" sz="2000" dirty="0"/>
          </a:p>
          <a:p>
            <a:pPr lvl="1" algn="just"/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968536451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834725" y="13510"/>
            <a:ext cx="7740352" cy="754380"/>
          </a:xfrm>
        </p:spPr>
        <p:txBody>
          <a:bodyPr/>
          <a:lstStyle/>
          <a:p>
            <a:r>
              <a:rPr lang="en-US" dirty="0"/>
              <a:t>Feedback from tests: precision and mechanical stability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18C87316-4651-65F7-11F4-168685895E85}"/>
              </a:ext>
            </a:extLst>
          </p:cNvPr>
          <p:cNvSpPr txBox="1">
            <a:spLocks/>
          </p:cNvSpPr>
          <p:nvPr/>
        </p:nvSpPr>
        <p:spPr>
          <a:xfrm>
            <a:off x="8578828" y="6356350"/>
            <a:ext cx="586368" cy="360000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FDCA1C4-9514-7B4F-976F-D92F7E296653}" type="slidenum">
              <a:rPr lang="fr-FR" smtClean="0">
                <a:solidFill>
                  <a:schemeClr val="bg1"/>
                </a:solidFill>
              </a:rPr>
              <a:pPr/>
              <a:t>8</a:t>
            </a:fld>
            <a:endParaRPr lang="fr-FR" dirty="0">
              <a:solidFill>
                <a:schemeClr val="bg1"/>
              </a:solidFill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B9E4AACC-E7BE-A75E-97C9-B0ED90F8EB8B}"/>
              </a:ext>
            </a:extLst>
          </p:cNvPr>
          <p:cNvGrpSpPr/>
          <p:nvPr/>
        </p:nvGrpSpPr>
        <p:grpSpPr>
          <a:xfrm>
            <a:off x="391775" y="930439"/>
            <a:ext cx="4872038" cy="2498561"/>
            <a:chOff x="611560" y="791751"/>
            <a:chExt cx="4872038" cy="2498561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D8B2CFF3-FD1F-EDF8-4F51-1CA46169AD1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11560" y="1042412"/>
              <a:ext cx="4872038" cy="2247900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FC6D5DE-A489-3CA1-3C40-6767948FC535}"/>
                </a:ext>
              </a:extLst>
            </p:cNvPr>
            <p:cNvSpPr txBox="1"/>
            <p:nvPr/>
          </p:nvSpPr>
          <p:spPr>
            <a:xfrm>
              <a:off x="1619672" y="791751"/>
              <a:ext cx="266429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1400" dirty="0">
                  <a:solidFill>
                    <a:schemeClr val="accent5"/>
                  </a:solidFill>
                </a:rPr>
                <a:t>D1 prototype (MBXFP1) </a:t>
              </a: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58A1131A-691A-3A90-3A98-1B63DD142C4A}"/>
              </a:ext>
            </a:extLst>
          </p:cNvPr>
          <p:cNvGrpSpPr/>
          <p:nvPr/>
        </p:nvGrpSpPr>
        <p:grpSpPr>
          <a:xfrm>
            <a:off x="387325" y="3400781"/>
            <a:ext cx="4810125" cy="2768495"/>
            <a:chOff x="611560" y="3587855"/>
            <a:chExt cx="4810125" cy="2768495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1731E46A-69D6-3517-436B-FCB30029637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1560" y="3784600"/>
              <a:ext cx="4810125" cy="2571750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FEF9CF1A-7087-FC9D-240D-B7BF0A89503A}"/>
                </a:ext>
              </a:extLst>
            </p:cNvPr>
            <p:cNvSpPr txBox="1"/>
            <p:nvPr/>
          </p:nvSpPr>
          <p:spPr>
            <a:xfrm>
              <a:off x="613312" y="3587855"/>
              <a:ext cx="4584138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fr-FR"/>
              </a:defPPr>
              <a:lvl1pPr algn="ctr">
                <a:defRPr sz="1400">
                  <a:solidFill>
                    <a:schemeClr val="accent5"/>
                  </a:solidFill>
                </a:defRPr>
              </a:lvl1pPr>
            </a:lstStyle>
            <a:p>
              <a:r>
                <a:rPr lang="en-GB" dirty="0"/>
                <a:t>Q2a (MQXFBP3) </a:t>
              </a:r>
            </a:p>
          </p:txBody>
        </p:sp>
      </p:grp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589D1D0E-8B71-9F9B-DA16-E6BF945AD786}"/>
              </a:ext>
            </a:extLst>
          </p:cNvPr>
          <p:cNvCxnSpPr>
            <a:cxnSpLocks/>
          </p:cNvCxnSpPr>
          <p:nvPr/>
        </p:nvCxnSpPr>
        <p:spPr>
          <a:xfrm>
            <a:off x="3047158" y="2383607"/>
            <a:ext cx="0" cy="28803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E7F8B9BF-F390-BD16-CDCF-6FA443D0D2F1}"/>
              </a:ext>
            </a:extLst>
          </p:cNvPr>
          <p:cNvSpPr txBox="1"/>
          <p:nvPr/>
        </p:nvSpPr>
        <p:spPr>
          <a:xfrm>
            <a:off x="2727099" y="2645461"/>
            <a:ext cx="84039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1" dirty="0">
                <a:solidFill>
                  <a:schemeClr val="accent5"/>
                </a:solidFill>
              </a:rPr>
              <a:t>5 units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881158DA-41C3-846B-4D2B-506E0BE71E3C}"/>
              </a:ext>
            </a:extLst>
          </p:cNvPr>
          <p:cNvCxnSpPr>
            <a:cxnSpLocks/>
          </p:cNvCxnSpPr>
          <p:nvPr/>
        </p:nvCxnSpPr>
        <p:spPr>
          <a:xfrm>
            <a:off x="2852517" y="4995758"/>
            <a:ext cx="0" cy="28803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4D5483A7-03FD-71DB-C329-DF5EE1693798}"/>
              </a:ext>
            </a:extLst>
          </p:cNvPr>
          <p:cNvSpPr txBox="1"/>
          <p:nvPr/>
        </p:nvSpPr>
        <p:spPr>
          <a:xfrm>
            <a:off x="2500343" y="5266372"/>
            <a:ext cx="84039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1" dirty="0">
                <a:solidFill>
                  <a:schemeClr val="accent5"/>
                </a:solidFill>
              </a:rPr>
              <a:t>5 units</a:t>
            </a: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40E13DBE-DB67-72F6-153D-097714565529}"/>
              </a:ext>
            </a:extLst>
          </p:cNvPr>
          <p:cNvGrpSpPr/>
          <p:nvPr/>
        </p:nvGrpSpPr>
        <p:grpSpPr>
          <a:xfrm>
            <a:off x="5187823" y="3755236"/>
            <a:ext cx="3850133" cy="2769076"/>
            <a:chOff x="5219840" y="961003"/>
            <a:chExt cx="3850133" cy="2769076"/>
          </a:xfrm>
        </p:grpSpPr>
        <p:pic>
          <p:nvPicPr>
            <p:cNvPr id="18" name="Picture 17" descr="A close up of a machine&#10;&#10;Description automatically generated">
              <a:extLst>
                <a:ext uri="{FF2B5EF4-FFF2-40B4-BE49-F238E27FC236}">
                  <a16:creationId xmlns:a16="http://schemas.microsoft.com/office/drawing/2014/main" id="{7D395D55-6D27-0A46-7C8D-39BE242C828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10897" r="27654" b="4699"/>
            <a:stretch/>
          </p:blipFill>
          <p:spPr>
            <a:xfrm>
              <a:off x="5219840" y="961003"/>
              <a:ext cx="1780120" cy="2769076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05F3B55B-ABC7-F011-3A4B-26AC6F4D576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073421" y="1391926"/>
              <a:ext cx="1987843" cy="1880392"/>
            </a:xfrm>
            <a:prstGeom prst="rect">
              <a:avLst/>
            </a:prstGeom>
          </p:spPr>
        </p:pic>
        <p:sp>
          <p:nvSpPr>
            <p:cNvPr id="36" name="Speech Bubble: Rectangle 35">
              <a:extLst>
                <a:ext uri="{FF2B5EF4-FFF2-40B4-BE49-F238E27FC236}">
                  <a16:creationId xmlns:a16="http://schemas.microsoft.com/office/drawing/2014/main" id="{0EBD0D24-049F-EDE8-56A9-44BEC5FB723D}"/>
                </a:ext>
              </a:extLst>
            </p:cNvPr>
            <p:cNvSpPr/>
            <p:nvPr/>
          </p:nvSpPr>
          <p:spPr>
            <a:xfrm>
              <a:off x="7058066" y="1391926"/>
              <a:ext cx="2011907" cy="1880392"/>
            </a:xfrm>
            <a:prstGeom prst="wedgeRectCallout">
              <a:avLst>
                <a:gd name="adj1" fmla="val -75539"/>
                <a:gd name="adj2" fmla="val -3468"/>
              </a:avLst>
            </a:prstGeom>
            <a:noFill/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E6484652-484B-8507-E030-4E8671E4CADF}"/>
              </a:ext>
            </a:extLst>
          </p:cNvPr>
          <p:cNvCxnSpPr>
            <a:cxnSpLocks/>
          </p:cNvCxnSpPr>
          <p:nvPr/>
        </p:nvCxnSpPr>
        <p:spPr>
          <a:xfrm>
            <a:off x="845002" y="2686881"/>
            <a:ext cx="352839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DF75C6C-D5BB-E589-5769-CCD4DA8B7E89}"/>
              </a:ext>
            </a:extLst>
          </p:cNvPr>
          <p:cNvCxnSpPr>
            <a:cxnSpLocks/>
          </p:cNvCxnSpPr>
          <p:nvPr/>
        </p:nvCxnSpPr>
        <p:spPr>
          <a:xfrm>
            <a:off x="836293" y="5013176"/>
            <a:ext cx="352839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Content Placeholder 3">
            <a:extLst>
              <a:ext uri="{FF2B5EF4-FFF2-40B4-BE49-F238E27FC236}">
                <a16:creationId xmlns:a16="http://schemas.microsoft.com/office/drawing/2014/main" id="{8AD541A9-6AD7-62DC-D38C-78103162F630}"/>
              </a:ext>
            </a:extLst>
          </p:cNvPr>
          <p:cNvSpPr txBox="1">
            <a:spLocks/>
          </p:cNvSpPr>
          <p:nvPr/>
        </p:nvSpPr>
        <p:spPr>
          <a:xfrm>
            <a:off x="5256525" y="918427"/>
            <a:ext cx="3825812" cy="2769076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None/>
            </a:pPr>
            <a:r>
              <a:rPr lang="en-US" sz="1400" dirty="0"/>
              <a:t>The results of tests performed so far show:</a:t>
            </a:r>
          </a:p>
          <a:p>
            <a:pPr marL="285750" lvl="1"/>
            <a:r>
              <a:rPr lang="en-US" sz="1400" dirty="0"/>
              <a:t>Excellent precision in the dipole (&lt;1 unit)</a:t>
            </a:r>
          </a:p>
          <a:p>
            <a:pPr marL="285750" lvl="1"/>
            <a:r>
              <a:rPr lang="en-US" sz="1400" dirty="0"/>
              <a:t>Deviations up to ~3 units in the quadrupole</a:t>
            </a:r>
          </a:p>
          <a:p>
            <a:pPr marL="0" lvl="1" indent="0" algn="just">
              <a:buNone/>
            </a:pPr>
            <a:r>
              <a:rPr lang="en-US" sz="1400" dirty="0"/>
              <a:t>A mechanical instability is affecting one of the segments. It seems to be caused by the tolerances of the half-shell length.</a:t>
            </a:r>
          </a:p>
          <a:p>
            <a:pPr marL="0" lvl="1" indent="0">
              <a:buNone/>
            </a:pPr>
            <a:endParaRPr lang="en-US" sz="1400" dirty="0"/>
          </a:p>
          <a:p>
            <a:pPr marL="0" lvl="1" indent="0">
              <a:buNone/>
            </a:pPr>
            <a:r>
              <a:rPr lang="en-US" sz="1400" dirty="0"/>
              <a:t>To improve :</a:t>
            </a:r>
          </a:p>
          <a:p>
            <a:pPr marL="285750" lvl="1"/>
            <a:r>
              <a:rPr lang="en-US" sz="1400" dirty="0"/>
              <a:t>Sorting of the half shells to match the length</a:t>
            </a:r>
          </a:p>
          <a:p>
            <a:pPr marL="285750" lvl="1"/>
            <a:r>
              <a:rPr lang="en-US" sz="1400" dirty="0"/>
              <a:t>Addition of a 0.4-mm washer to be sure that the “end caps” are in compression</a:t>
            </a:r>
          </a:p>
          <a:p>
            <a:pPr marL="0" lvl="1" indent="0">
              <a:buNone/>
            </a:pPr>
            <a:endParaRPr lang="en-US" sz="1400" dirty="0"/>
          </a:p>
          <a:p>
            <a:pPr marL="0" lvl="1" indent="0">
              <a:buNone/>
            </a:pPr>
            <a:endParaRPr lang="en-US" sz="1400" dirty="0"/>
          </a:p>
          <a:p>
            <a:pPr marL="0" lvl="1" indent="0">
              <a:buNone/>
            </a:pPr>
            <a:endParaRPr lang="en-US" sz="1400" dirty="0"/>
          </a:p>
          <a:p>
            <a:pPr marL="0" indent="0">
              <a:buNone/>
            </a:pP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1676583414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54380"/>
          </a:xfrm>
        </p:spPr>
        <p:txBody>
          <a:bodyPr/>
          <a:lstStyle/>
          <a:p>
            <a:r>
              <a:rPr lang="en-US" dirty="0"/>
              <a:t>Feedback from tests: friction of rollers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18C87316-4651-65F7-11F4-168685895E85}"/>
              </a:ext>
            </a:extLst>
          </p:cNvPr>
          <p:cNvSpPr txBox="1">
            <a:spLocks/>
          </p:cNvSpPr>
          <p:nvPr/>
        </p:nvSpPr>
        <p:spPr>
          <a:xfrm>
            <a:off x="8578828" y="6356350"/>
            <a:ext cx="586368" cy="360000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FDCA1C4-9514-7B4F-976F-D92F7E296653}" type="slidenum">
              <a:rPr lang="fr-FR" smtClean="0">
                <a:solidFill>
                  <a:schemeClr val="bg1"/>
                </a:solidFill>
              </a:rPr>
              <a:pPr/>
              <a:t>9</a:t>
            </a:fld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4" name="Picture 3" descr="Several metal parts on a table&#10;&#10;Description automatically generated">
            <a:extLst>
              <a:ext uri="{FF2B5EF4-FFF2-40B4-BE49-F238E27FC236}">
                <a16:creationId xmlns:a16="http://schemas.microsoft.com/office/drawing/2014/main" id="{F9371C25-AD6E-4ECA-1C22-818902B7015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801" t="3800" r="3800" b="15350"/>
          <a:stretch/>
        </p:blipFill>
        <p:spPr>
          <a:xfrm>
            <a:off x="1331640" y="3439323"/>
            <a:ext cx="2159543" cy="2725980"/>
          </a:xfrm>
          <a:prstGeom prst="rect">
            <a:avLst/>
          </a:prstGeom>
        </p:spPr>
      </p:pic>
      <p:pic>
        <p:nvPicPr>
          <p:cNvPr id="9" name="Picture 8" descr="A close up of a machine&#10;&#10;Description automatically generated">
            <a:extLst>
              <a:ext uri="{FF2B5EF4-FFF2-40B4-BE49-F238E27FC236}">
                <a16:creationId xmlns:a16="http://schemas.microsoft.com/office/drawing/2014/main" id="{443D57D7-DF32-9D11-21CD-D34133BE6B4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0613" t="10898" r="5668" b="63952"/>
          <a:stretch/>
        </p:blipFill>
        <p:spPr>
          <a:xfrm>
            <a:off x="3621108" y="3439324"/>
            <a:ext cx="1928132" cy="2725980"/>
          </a:xfrm>
          <a:prstGeom prst="rect">
            <a:avLst/>
          </a:prstGeom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28F81BAE-0A41-323C-EB6D-9670EDA120E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40" r="17078"/>
          <a:stretch/>
        </p:blipFill>
        <p:spPr bwMode="auto">
          <a:xfrm>
            <a:off x="5679165" y="3439324"/>
            <a:ext cx="2409128" cy="2725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CA30445D-C621-5BA1-0B10-537ECD88E718}"/>
              </a:ext>
            </a:extLst>
          </p:cNvPr>
          <p:cNvSpPr txBox="1">
            <a:spLocks/>
          </p:cNvSpPr>
          <p:nvPr/>
        </p:nvSpPr>
        <p:spPr>
          <a:xfrm>
            <a:off x="593812" y="754380"/>
            <a:ext cx="7956376" cy="276907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None/>
            </a:pPr>
            <a:r>
              <a:rPr lang="en-US" sz="1800" dirty="0"/>
              <a:t>The sliding of the new shafts, made of fiberglass therefore heavier than carbon fiber, is difficult due to the friction of the roller wheels.</a:t>
            </a:r>
          </a:p>
          <a:p>
            <a:pPr marL="285750" lvl="1"/>
            <a:r>
              <a:rPr lang="en-US" sz="1800" dirty="0"/>
              <a:t>Some metallic dust is produced by the friction of the wheel against its axel</a:t>
            </a:r>
          </a:p>
          <a:p>
            <a:pPr marL="285750" lvl="1"/>
            <a:r>
              <a:rPr lang="en-US" sz="1800" dirty="0"/>
              <a:t>The dust accumulates on the sides of the wheel and fills the small gap in between the wheel and the support arm</a:t>
            </a:r>
          </a:p>
          <a:p>
            <a:pPr marL="0" lvl="1" indent="0">
              <a:buNone/>
            </a:pPr>
            <a:r>
              <a:rPr lang="en-US" sz="1800" dirty="0"/>
              <a:t>Improvements are under test:</a:t>
            </a:r>
          </a:p>
          <a:p>
            <a:pPr marL="285750" lvl="1"/>
            <a:r>
              <a:rPr lang="en-US" sz="1800" dirty="0"/>
              <a:t>Modification of the wheel (narrower and with a larger hole)</a:t>
            </a:r>
          </a:p>
          <a:p>
            <a:pPr marL="285750" lvl="1"/>
            <a:r>
              <a:rPr lang="en-US" sz="1800" dirty="0"/>
              <a:t>Addition of bushing elements between wheel and axle</a:t>
            </a:r>
          </a:p>
          <a:p>
            <a:pPr marL="0" lvl="1" indent="0"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316716178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4:3 format</Description0>
    <Note xmlns="8946e33d-fd2f-4ae4-8ee9-d90c129cdf9e">https://edms.cern.ch/document/1501701/</Note>
  </documentManagement>
</p:properties>
</file>

<file path=customXml/itemProps1.xml><?xml version="1.0" encoding="utf-8"?>
<ds:datastoreItem xmlns:ds="http://schemas.openxmlformats.org/officeDocument/2006/customXml" ds:itemID="{F4A084DA-9E04-4F41-8E4F-60AEAC39D81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E4D6EDC-997E-4C63-BA6A-04B54277842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5EC2627-59DE-4D3C-BDE1-4405272E797C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terms/"/>
    <ds:schemaRef ds:uri="http://purl.org/dc/elements/1.1/"/>
    <ds:schemaRef ds:uri="8946e33d-fd2f-4ae4-8ee9-d90c129cdf9e"/>
    <ds:schemaRef ds:uri="http://schemas.microsoft.com/office/2006/metadata/properties"/>
    <ds:schemaRef ds:uri="http://purl.org/dc/dcmitype/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53129</TotalTime>
  <Words>1782</Words>
  <Application>Microsoft Office PowerPoint</Application>
  <PresentationFormat>On-screen Show (4:3)</PresentationFormat>
  <Paragraphs>288</Paragraphs>
  <Slides>22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Arial</vt:lpstr>
      <vt:lpstr>Calibri</vt:lpstr>
      <vt:lpstr>Wingdings</vt:lpstr>
      <vt:lpstr>Thème Office</vt:lpstr>
      <vt:lpstr>Status and plan for magnetic measurement devices </vt:lpstr>
      <vt:lpstr>Outline</vt:lpstr>
      <vt:lpstr>Rotating coils: segments</vt:lpstr>
      <vt:lpstr>Rotating coils: segments in reality</vt:lpstr>
      <vt:lpstr>Rotating coils: shaft configurations</vt:lpstr>
      <vt:lpstr>Rotating coils: number of required segments</vt:lpstr>
      <vt:lpstr>Rotating coils: performed tests</vt:lpstr>
      <vt:lpstr>Feedback from tests: precision and mechanical stability</vt:lpstr>
      <vt:lpstr>Feedback from tests: friction of rollers</vt:lpstr>
      <vt:lpstr>Rotating coils: plan</vt:lpstr>
      <vt:lpstr>Quench antenna </vt:lpstr>
      <vt:lpstr>Recent development for precise localization</vt:lpstr>
      <vt:lpstr>Example of quench localization</vt:lpstr>
      <vt:lpstr>Quench antennas: status and plan for Q2</vt:lpstr>
      <vt:lpstr>Quench antennas: status and plan for D2</vt:lpstr>
      <vt:lpstr>In summary</vt:lpstr>
      <vt:lpstr>Appendix</vt:lpstr>
      <vt:lpstr>Configuration for Q2</vt:lpstr>
      <vt:lpstr>Configuration for D1</vt:lpstr>
      <vt:lpstr>Configuration for CP</vt:lpstr>
      <vt:lpstr>Configuration for D2</vt:lpstr>
      <vt:lpstr>Configuration for Q1/Q3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Lucio Fiscarelli</cp:lastModifiedBy>
  <cp:revision>2206</cp:revision>
  <cp:lastPrinted>2018-04-23T13:16:49Z</cp:lastPrinted>
  <dcterms:created xsi:type="dcterms:W3CDTF">2016-01-11T14:38:10Z</dcterms:created>
  <dcterms:modified xsi:type="dcterms:W3CDTF">2024-04-18T12:52:28Z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