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handoutMasterIdLst>
    <p:handoutMasterId r:id="rId24"/>
  </p:handoutMasterIdLst>
  <p:sldIdLst>
    <p:sldId id="294" r:id="rId5"/>
    <p:sldId id="651" r:id="rId6"/>
    <p:sldId id="721" r:id="rId7"/>
    <p:sldId id="666" r:id="rId8"/>
    <p:sldId id="701" r:id="rId9"/>
    <p:sldId id="718" r:id="rId10"/>
    <p:sldId id="729" r:id="rId11"/>
    <p:sldId id="730" r:id="rId12"/>
    <p:sldId id="731" r:id="rId13"/>
    <p:sldId id="733" r:id="rId14"/>
    <p:sldId id="734" r:id="rId15"/>
    <p:sldId id="735" r:id="rId16"/>
    <p:sldId id="722" r:id="rId17"/>
    <p:sldId id="736" r:id="rId18"/>
    <p:sldId id="737" r:id="rId19"/>
    <p:sldId id="741" r:id="rId20"/>
    <p:sldId id="742" r:id="rId21"/>
    <p:sldId id="288" r:id="rId22"/>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000000"/>
    <a:srgbClr val="303030"/>
    <a:srgbClr val="6E2466"/>
    <a:srgbClr val="61C5D3"/>
    <a:srgbClr val="005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41" autoAdjust="0"/>
    <p:restoredTop sz="78208" autoAdjust="0"/>
  </p:normalViewPr>
  <p:slideViewPr>
    <p:cSldViewPr snapToGrid="0" snapToObjects="1">
      <p:cViewPr varScale="1">
        <p:scale>
          <a:sx n="82" d="100"/>
          <a:sy n="82" d="100"/>
        </p:scale>
        <p:origin x="246" y="96"/>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dirty="0">
              <a:latin typeface="Arial" panose="020B0604020202020204" pitchFamily="34" charset="0"/>
            </a:endParaRPr>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latin typeface="Arial" panose="020B0604020202020204" pitchFamily="34" charset="0"/>
              </a:rPr>
              <a:t>6/6/2024</a:t>
            </a:fld>
            <a:endParaRPr lang="en-US" dirty="0">
              <a:latin typeface="Arial" panose="020B0604020202020204" pitchFamily="34" charset="0"/>
            </a:endParaRPr>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20"/>
            <a:ext cx="2945659" cy="495347"/>
          </a:xfrm>
          <a:prstGeom prst="rect">
            <a:avLst/>
          </a:prstGeom>
        </p:spPr>
        <p:txBody>
          <a:bodyPr vert="horz" lIns="91440" tIns="45720" rIns="91440" bIns="45720" rtlCol="0" anchor="b"/>
          <a:lstStyle>
            <a:lvl1pPr algn="l">
              <a:defRPr sz="1200"/>
            </a:lvl1pPr>
          </a:lstStyle>
          <a:p>
            <a:endParaRPr lang="en-US" dirty="0">
              <a:latin typeface="Arial" panose="020B0604020202020204" pitchFamily="34" charset="0"/>
            </a:endParaRPr>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20"/>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atin typeface="Arial" panose="020B0604020202020204" pitchFamily="34" charset="0"/>
              </a:defRPr>
            </a:lvl1pPr>
          </a:lstStyle>
          <a:p>
            <a:fld id="{D4DD062E-52F7-A14D-A443-1F3854784447}" type="datetimeFigureOut">
              <a:rPr lang="en-US" smtClean="0"/>
              <a:pPr/>
              <a:t>6/6/2024</a:t>
            </a:fld>
            <a:endParaRPr lang="en-US" dirty="0"/>
          </a:p>
        </p:txBody>
      </p:sp>
      <p:sp>
        <p:nvSpPr>
          <p:cNvPr id="4" name="Slide Image Placehold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51222"/>
            <a:ext cx="5438140" cy="3887361"/>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377320"/>
            <a:ext cx="2945659" cy="49534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50443" y="9377320"/>
            <a:ext cx="2945659" cy="495347"/>
          </a:xfrm>
          <a:prstGeom prst="rect">
            <a:avLst/>
          </a:prstGeom>
        </p:spPr>
        <p:txBody>
          <a:bodyPr vert="horz" lIns="91440" tIns="45720" rIns="91440" bIns="45720" rtlCol="0" anchor="b"/>
          <a:lstStyle>
            <a:lvl1pPr algn="r">
              <a:defRPr sz="1200">
                <a:latin typeface="Arial" panose="020B0604020202020204" pitchFamily="34" charset="0"/>
              </a:defRPr>
            </a:lvl1pPr>
          </a:lstStyle>
          <a:p>
            <a:fld id="{8CB0EE9E-52B8-AA4F-8DD5-ED0FB4E5CBCC}" type="slidenum">
              <a:rPr lang="en-US" smtClean="0"/>
              <a:pPr/>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MS is published</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13</a:t>
            </a:fld>
            <a:endParaRPr lang="en-US" dirty="0"/>
          </a:p>
        </p:txBody>
      </p:sp>
    </p:spTree>
    <p:extLst>
      <p:ext uri="{BB962C8B-B14F-4D97-AF65-F5344CB8AC3E}">
        <p14:creationId xmlns:p14="http://schemas.microsoft.com/office/powerpoint/2010/main" val="942678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MS is published</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14</a:t>
            </a:fld>
            <a:endParaRPr lang="en-US" dirty="0"/>
          </a:p>
        </p:txBody>
      </p:sp>
    </p:spTree>
    <p:extLst>
      <p:ext uri="{BB962C8B-B14F-4D97-AF65-F5344CB8AC3E}">
        <p14:creationId xmlns:p14="http://schemas.microsoft.com/office/powerpoint/2010/main" val="603844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MS is published</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15</a:t>
            </a:fld>
            <a:endParaRPr lang="en-US" dirty="0"/>
          </a:p>
        </p:txBody>
      </p:sp>
    </p:spTree>
    <p:extLst>
      <p:ext uri="{BB962C8B-B14F-4D97-AF65-F5344CB8AC3E}">
        <p14:creationId xmlns:p14="http://schemas.microsoft.com/office/powerpoint/2010/main" val="1320300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16</a:t>
            </a:fld>
            <a:endParaRPr lang="en-US" dirty="0"/>
          </a:p>
        </p:txBody>
      </p:sp>
    </p:spTree>
    <p:extLst>
      <p:ext uri="{BB962C8B-B14F-4D97-AF65-F5344CB8AC3E}">
        <p14:creationId xmlns:p14="http://schemas.microsoft.com/office/powerpoint/2010/main" val="15958669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17</a:t>
            </a:fld>
            <a:endParaRPr lang="en-US" dirty="0"/>
          </a:p>
        </p:txBody>
      </p:sp>
    </p:spTree>
    <p:extLst>
      <p:ext uri="{BB962C8B-B14F-4D97-AF65-F5344CB8AC3E}">
        <p14:creationId xmlns:p14="http://schemas.microsoft.com/office/powerpoint/2010/main" val="19089107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CB0EE9E-52B8-AA4F-8DD5-ED0FB4E5CBCC}" type="slidenum">
              <a:rPr lang="en-US" smtClean="0"/>
              <a:pPr/>
              <a:t>18</a:t>
            </a:fld>
            <a:endParaRPr lang="en-US" dirty="0"/>
          </a:p>
        </p:txBody>
      </p:sp>
    </p:spTree>
    <p:extLst>
      <p:ext uri="{BB962C8B-B14F-4D97-AF65-F5344CB8AC3E}">
        <p14:creationId xmlns:p14="http://schemas.microsoft.com/office/powerpoint/2010/main" val="2369518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Used by CERN magnet group to fabricate accelerator Rutherford cables. New machine needed to increase the number of copper wires that can be assembled into a cable to support the HFM program.</a:t>
            </a:r>
          </a:p>
          <a:p>
            <a:r>
              <a:rPr lang="en-US" dirty="0"/>
              <a:t>Firms must have produced at least one planetary cabling machine for cables based on 30+ wires in the last 5 years.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2</a:t>
            </a:fld>
            <a:endParaRPr lang="en-US" dirty="0"/>
          </a:p>
        </p:txBody>
      </p:sp>
    </p:spTree>
    <p:extLst>
      <p:ext uri="{BB962C8B-B14F-4D97-AF65-F5344CB8AC3E}">
        <p14:creationId xmlns:p14="http://schemas.microsoft.com/office/powerpoint/2010/main" val="2932008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0"/>
              </a:spcBef>
            </a:pPr>
            <a:r>
              <a:rPr lang="en-GB" sz="1200" b="0" dirty="0">
                <a:solidFill>
                  <a:schemeClr val="accent1"/>
                </a:solidFill>
              </a:rPr>
              <a:t>Supply of a fibre glass braiding machine for the insulation of superconducting cables:</a:t>
            </a:r>
          </a:p>
          <a:p>
            <a:pPr marL="285750" indent="-285750">
              <a:lnSpc>
                <a:spcPct val="100000"/>
              </a:lnSpc>
              <a:spcBef>
                <a:spcPts val="0"/>
              </a:spcBef>
              <a:buFontTx/>
              <a:buChar char="-"/>
            </a:pPr>
            <a:r>
              <a:rPr lang="en-GB" sz="1200" b="0" dirty="0">
                <a:solidFill>
                  <a:schemeClr val="accent1"/>
                </a:solidFill>
              </a:rPr>
              <a:t>compatible with glass </a:t>
            </a:r>
            <a:r>
              <a:rPr lang="en-GB" sz="1200" b="0" dirty="0" err="1">
                <a:solidFill>
                  <a:schemeClr val="accent1"/>
                </a:solidFill>
              </a:rPr>
              <a:t>fiber</a:t>
            </a:r>
            <a:r>
              <a:rPr lang="en-GB" sz="1200" b="0" dirty="0">
                <a:solidFill>
                  <a:schemeClr val="accent1"/>
                </a:solidFill>
              </a:rPr>
              <a:t>; </a:t>
            </a:r>
          </a:p>
          <a:p>
            <a:pPr marL="285750" indent="-285750">
              <a:lnSpc>
                <a:spcPct val="100000"/>
              </a:lnSpc>
              <a:spcBef>
                <a:spcPts val="0"/>
              </a:spcBef>
              <a:buFontTx/>
              <a:buChar char="-"/>
            </a:pPr>
            <a:r>
              <a:rPr lang="en-GB" sz="1200" b="0" dirty="0">
                <a:solidFill>
                  <a:schemeClr val="accent1"/>
                </a:solidFill>
              </a:rPr>
              <a:t>be equipped with a horizontal line with horizontal pulling system;</a:t>
            </a:r>
          </a:p>
          <a:p>
            <a:pPr marL="285750" indent="-285750">
              <a:lnSpc>
                <a:spcPct val="100000"/>
              </a:lnSpc>
              <a:spcBef>
                <a:spcPts val="0"/>
              </a:spcBef>
              <a:buFontTx/>
              <a:buChar char="-"/>
            </a:pPr>
            <a:r>
              <a:rPr lang="en-GB" sz="1200" b="0" dirty="0">
                <a:solidFill>
                  <a:schemeClr val="accent1"/>
                </a:solidFill>
              </a:rPr>
              <a:t>32 carriers;</a:t>
            </a:r>
          </a:p>
          <a:p>
            <a:pPr marL="285750" indent="-285750">
              <a:lnSpc>
                <a:spcPct val="100000"/>
              </a:lnSpc>
              <a:spcBef>
                <a:spcPts val="0"/>
              </a:spcBef>
              <a:buFontTx/>
              <a:buChar char="-"/>
            </a:pPr>
            <a:r>
              <a:rPr lang="en-GB" sz="1200" b="0" dirty="0">
                <a:solidFill>
                  <a:schemeClr val="accent1"/>
                </a:solidFill>
              </a:rPr>
              <a:t>a wind off system for the cable drum; </a:t>
            </a:r>
          </a:p>
          <a:p>
            <a:pPr marL="285750" indent="-285750">
              <a:lnSpc>
                <a:spcPct val="100000"/>
              </a:lnSpc>
              <a:spcBef>
                <a:spcPts val="0"/>
              </a:spcBef>
              <a:buFontTx/>
              <a:buChar char="-"/>
            </a:pPr>
            <a:r>
              <a:rPr lang="en-GB" sz="1200" b="0" dirty="0">
                <a:solidFill>
                  <a:schemeClr val="accent1"/>
                </a:solidFill>
              </a:rPr>
              <a:t>cable tension control;</a:t>
            </a:r>
          </a:p>
          <a:p>
            <a:pPr marL="285750" indent="-285750">
              <a:lnSpc>
                <a:spcPct val="100000"/>
              </a:lnSpc>
              <a:spcBef>
                <a:spcPts val="0"/>
              </a:spcBef>
              <a:buFontTx/>
              <a:buChar char="-"/>
            </a:pPr>
            <a:r>
              <a:rPr lang="en-GB" sz="1200" b="0" dirty="0">
                <a:solidFill>
                  <a:schemeClr val="accent1"/>
                </a:solidFill>
              </a:rPr>
              <a:t>accurate braiding pitch regulation.</a:t>
            </a:r>
            <a:endParaRPr lang="en-GB" sz="1400" b="0" dirty="0">
              <a:solidFill>
                <a:schemeClr val="accent1"/>
              </a:solidFill>
            </a:endParaRP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a:t>
            </a:fld>
            <a:endParaRPr lang="en-US" dirty="0"/>
          </a:p>
        </p:txBody>
      </p:sp>
    </p:spTree>
    <p:extLst>
      <p:ext uri="{BB962C8B-B14F-4D97-AF65-F5344CB8AC3E}">
        <p14:creationId xmlns:p14="http://schemas.microsoft.com/office/powerpoint/2010/main" val="310716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FRAS for HL-LHC, well known sensor manufacturers seem to be able to do this (DO-33883 done for IT string of the WPS only), check this to get a better idea for what it’s about). Off-the-shelf sensors should work, radiation tolerance up to 2 </a:t>
            </a:r>
            <a:r>
              <a:rPr lang="en-US" dirty="0" err="1"/>
              <a:t>MGy</a:t>
            </a:r>
            <a:r>
              <a:rPr lang="en-US" dirty="0"/>
              <a:t>.</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4</a:t>
            </a:fld>
            <a:endParaRPr lang="en-US" dirty="0"/>
          </a:p>
        </p:txBody>
      </p:sp>
    </p:spTree>
    <p:extLst>
      <p:ext uri="{BB962C8B-B14F-4D97-AF65-F5344CB8AC3E}">
        <p14:creationId xmlns:p14="http://schemas.microsoft.com/office/powerpoint/2010/main" val="2105930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UPS that kick-in in case of black outs (batteries mainly). kVA = kilo volt amps (apparent power, in a 100% efficient system 1 kW = 1 kVA)</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5</a:t>
            </a:fld>
            <a:endParaRPr lang="en-US" dirty="0"/>
          </a:p>
        </p:txBody>
      </p:sp>
    </p:spTree>
    <p:extLst>
      <p:ext uri="{BB962C8B-B14F-4D97-AF65-F5344CB8AC3E}">
        <p14:creationId xmlns:p14="http://schemas.microsoft.com/office/powerpoint/2010/main" val="1969189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64925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DCCTs for power converters.</a:t>
            </a:r>
          </a:p>
          <a:p>
            <a:r>
              <a:rPr lang="en-US" dirty="0"/>
              <a:t>Radiation tolerance up to 400 </a:t>
            </a:r>
            <a:r>
              <a:rPr lang="en-US" dirty="0" err="1"/>
              <a:t>Gy</a:t>
            </a:r>
            <a:r>
              <a:rPr lang="en-US" dirty="0"/>
              <a:t> needed. Samples ordered during the MS and tested at CHARM.</a:t>
            </a:r>
          </a:p>
          <a:p>
            <a:r>
              <a:rPr lang="en-US" dirty="0"/>
              <a:t>Large batch (600 standard, 630 </a:t>
            </a:r>
            <a:r>
              <a:rPr lang="en-US" dirty="0" err="1"/>
              <a:t>radtol</a:t>
            </a:r>
            <a:r>
              <a:rPr lang="en-US" dirty="0"/>
              <a:t>) delivered in 2025.</a:t>
            </a:r>
          </a:p>
          <a:p>
            <a:endParaRPr lang="en-US" dirty="0"/>
          </a:p>
          <a:p>
            <a:r>
              <a:rPr lang="en-US" dirty="0"/>
              <a:t>MS is published</a:t>
            </a:r>
          </a:p>
          <a:p>
            <a:r>
              <a:rPr lang="en-US" dirty="0"/>
              <a:t>There will be two ITs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7</a:t>
            </a:fld>
            <a:endParaRPr lang="en-US" dirty="0"/>
          </a:p>
        </p:txBody>
      </p:sp>
    </p:spTree>
    <p:extLst>
      <p:ext uri="{BB962C8B-B14F-4D97-AF65-F5344CB8AC3E}">
        <p14:creationId xmlns:p14="http://schemas.microsoft.com/office/powerpoint/2010/main" val="1811588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8</a:t>
            </a:fld>
            <a:endParaRPr lang="en-US" dirty="0"/>
          </a:p>
        </p:txBody>
      </p:sp>
    </p:spTree>
    <p:extLst>
      <p:ext uri="{BB962C8B-B14F-4D97-AF65-F5344CB8AC3E}">
        <p14:creationId xmlns:p14="http://schemas.microsoft.com/office/powerpoint/2010/main" val="30324286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MS is published</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9</a:t>
            </a:fld>
            <a:endParaRPr lang="en-US" dirty="0"/>
          </a:p>
        </p:txBody>
      </p:sp>
    </p:spTree>
    <p:extLst>
      <p:ext uri="{BB962C8B-B14F-4D97-AF65-F5344CB8AC3E}">
        <p14:creationId xmlns:p14="http://schemas.microsoft.com/office/powerpoint/2010/main" val="7431396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41987"/>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ADCD28F-2889-914B-9BC8-A12E155CCC4A}"/>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4F905B6-30CE-0743-B100-799C7E7345BE}"/>
              </a:ext>
            </a:extLst>
          </p:cNvPr>
          <p:cNvPicPr>
            <a:picLocks noChangeAspect="1"/>
          </p:cNvPicPr>
          <p:nvPr userDrawn="1"/>
        </p:nvPicPr>
        <p:blipFill>
          <a:blip r:embed="rId23"/>
          <a:stretch>
            <a:fillRect/>
          </a:stretch>
        </p:blipFill>
        <p:spPr>
          <a:xfrm>
            <a:off x="476741" y="6403399"/>
            <a:ext cx="394885" cy="390592"/>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19.xml"/><Relationship Id="rId5" Type="http://schemas.openxmlformats.org/officeDocument/2006/relationships/image" Target="../media/image20.jpg"/><Relationship Id="rId4" Type="http://schemas.openxmlformats.org/officeDocument/2006/relationships/image" Target="../media/image19.jp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9.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9.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39189"/>
            <a:ext cx="11376025" cy="1731502"/>
          </a:xfrm>
        </p:spPr>
        <p:txBody>
          <a:bodyPr/>
          <a:lstStyle/>
          <a:p>
            <a:pPr algn="ctr"/>
            <a:br>
              <a:rPr lang="en-US" altLang="fr-FR" sz="4800" dirty="0"/>
            </a:br>
            <a:r>
              <a:rPr lang="en-US" altLang="fr-FR" sz="4800" dirty="0"/>
              <a:t>Upcoming Tenders at CERN </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5006341"/>
            <a:ext cx="11376026" cy="1485900"/>
          </a:xfrm>
        </p:spPr>
        <p:txBody>
          <a:bodyPr/>
          <a:lstStyle/>
          <a:p>
            <a:r>
              <a:rPr lang="en-GB" b="1" dirty="0"/>
              <a:t>Visit of the Polish Electric Power Industry Association</a:t>
            </a:r>
          </a:p>
          <a:p>
            <a:pPr>
              <a:defRPr/>
            </a:pPr>
            <a:r>
              <a:rPr lang="en-US" sz="1800" b="1" dirty="0"/>
              <a:t>Floris Bonthond									</a:t>
            </a:r>
          </a:p>
          <a:p>
            <a:pPr>
              <a:defRPr/>
            </a:pPr>
            <a:r>
              <a:rPr lang="en-US" sz="1600" b="1" i="1" dirty="0"/>
              <a:t>IPT-PI	</a:t>
            </a:r>
            <a:r>
              <a:rPr lang="en-US" sz="1200" b="1" i="1" dirty="0"/>
              <a:t>									</a:t>
            </a:r>
            <a:r>
              <a:rPr lang="en-US" sz="1600" b="1" i="1" dirty="0"/>
              <a:t>07-06-2024</a:t>
            </a:r>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spTree>
    <p:extLst>
      <p:ext uri="{BB962C8B-B14F-4D97-AF65-F5344CB8AC3E}">
        <p14:creationId xmlns:p14="http://schemas.microsoft.com/office/powerpoint/2010/main" val="115378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Step-up transformers for RF LHC</a:t>
            </a: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550328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r>
              <a:rPr lang="en-GB" sz="1800" b="0" dirty="0">
                <a:solidFill>
                  <a:schemeClr val="accent1"/>
                </a:solidFill>
              </a:rPr>
              <a:t>Supply of five oil tanks containing two identical transformers rated at 2MVA, 28kV/1kV each, insulated to ground at 60kV.</a:t>
            </a:r>
          </a:p>
          <a:p>
            <a:r>
              <a:rPr lang="en-GB" sz="1800" b="0" dirty="0">
                <a:solidFill>
                  <a:schemeClr val="accent1"/>
                </a:solidFill>
              </a:rPr>
              <a:t>Each unit of this supply consists of two immersed oil transformers in one tank for outdoor use.</a:t>
            </a:r>
          </a:p>
          <a:p>
            <a:r>
              <a:rPr lang="en-GB" sz="1800" b="0" dirty="0">
                <a:solidFill>
                  <a:schemeClr val="tx1"/>
                </a:solidFill>
              </a:rPr>
              <a:t>Interested firms must have in-house facilities for the production, assembly, and testing of Oil-immersed High Voltage Power transformers.</a:t>
            </a: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02 01 05 00</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a:t>
            </a:r>
            <a:r>
              <a:rPr kumimoji="0" lang="en-GB" sz="1600" b="0" i="0" u="none" strike="noStrike" kern="1200" cap="none" spc="0" normalizeH="0" baseline="0" noProof="0" dirty="0">
                <a:ln>
                  <a:noFill/>
                </a:ln>
                <a:solidFill>
                  <a:schemeClr val="accent1"/>
                </a:solidFill>
                <a:effectLst/>
                <a:uLnTx/>
                <a:uFillTx/>
                <a:latin typeface="Arial" panose="020B0604020202020204"/>
                <a:ea typeface="+mn-ea"/>
                <a:cs typeface="+mn-cs"/>
              </a:rPr>
              <a:t>200</a:t>
            </a:r>
            <a:r>
              <a:rPr lang="en-GB" sz="1600" b="0" dirty="0">
                <a:solidFill>
                  <a:schemeClr val="accent1"/>
                </a:solidFill>
              </a:rPr>
              <a:t>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750 </a:t>
            </a:r>
            <a:r>
              <a:rPr lang="en-GB" sz="1600" b="0" dirty="0" err="1">
                <a:solidFill>
                  <a:schemeClr val="accent1"/>
                </a:solidFill>
                <a:sym typeface="Wingdings" panose="05000000000000000000" pitchFamily="2" charset="2"/>
              </a:rPr>
              <a:t>kCHF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 (MS-4979)</a:t>
            </a:r>
          </a:p>
          <a:p>
            <a:r>
              <a:rPr lang="en-GB" sz="1600" b="0" dirty="0">
                <a:solidFill>
                  <a:schemeClr val="accent1"/>
                </a:solidFill>
              </a:rPr>
              <a:t>		IT:  Q3 2024</a:t>
            </a:r>
          </a:p>
          <a:p>
            <a:r>
              <a:rPr lang="en-GB" sz="1600" dirty="0">
                <a:solidFill>
                  <a:schemeClr val="bg1"/>
                </a:solidFill>
                <a:highlight>
                  <a:srgbClr val="0000FF"/>
                </a:highlight>
              </a:rPr>
              <a:t>Contact:		davide.aguglia@cern.ch</a:t>
            </a:r>
            <a:r>
              <a:rPr lang="en-GB" sz="2000" b="0" dirty="0">
                <a:solidFill>
                  <a:schemeClr val="accent1"/>
                </a:solidFill>
              </a:rPr>
              <a:t>	</a:t>
            </a:r>
          </a:p>
        </p:txBody>
      </p:sp>
      <p:pic>
        <p:nvPicPr>
          <p:cNvPr id="7" name="Picture 6">
            <a:extLst>
              <a:ext uri="{FF2B5EF4-FFF2-40B4-BE49-F238E27FC236}">
                <a16:creationId xmlns:a16="http://schemas.microsoft.com/office/drawing/2014/main" id="{DC0BBD54-06F5-205C-9138-E1B28B7BFEC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55677" y="3936405"/>
            <a:ext cx="3591393" cy="2178302"/>
          </a:xfrm>
          <a:prstGeom prst="rect">
            <a:avLst/>
          </a:prstGeom>
          <a:ln>
            <a:solidFill>
              <a:srgbClr val="00B0F0"/>
            </a:solidFill>
          </a:ln>
          <a:effectLst/>
        </p:spPr>
      </p:pic>
    </p:spTree>
    <p:extLst>
      <p:ext uri="{BB962C8B-B14F-4D97-AF65-F5344CB8AC3E}">
        <p14:creationId xmlns:p14="http://schemas.microsoft.com/office/powerpoint/2010/main" val="391041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Diode Bridge for RF LHC</a:t>
            </a: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6343795"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r>
              <a:rPr lang="en-GB" sz="1800" b="0" dirty="0">
                <a:solidFill>
                  <a:schemeClr val="accent1"/>
                </a:solidFill>
              </a:rPr>
              <a:t>Supply of 5 air insulated and high-voltage diode bridge rectifier assemblies.</a:t>
            </a:r>
          </a:p>
          <a:p>
            <a:r>
              <a:rPr lang="en-GB" sz="1800" b="0" dirty="0">
                <a:solidFill>
                  <a:schemeClr val="accent1"/>
                </a:solidFill>
              </a:rPr>
              <a:t>Each assembly shall be composed of sub-modules to compose a full diode bridge rectifier rated at 60kV- 40Adc.</a:t>
            </a:r>
          </a:p>
          <a:p>
            <a:r>
              <a:rPr lang="en-GB" sz="1800" b="0" dirty="0">
                <a:solidFill>
                  <a:schemeClr val="tx1"/>
                </a:solidFill>
              </a:rPr>
              <a:t>Interested firms shall have in-house facilities for the production, assembly, and testing of the specified air insulated diode bridge rectifiers and shall have proven experience in the integration of High-voltage (up to 60kV 2.4MW) power electronics and in the use of standards for testing power electronic equipment.</a:t>
            </a: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03 01 02 09</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a:t>
            </a:r>
            <a:r>
              <a:rPr kumimoji="0" lang="en-GB" sz="1600" b="0" i="0" u="none" strike="noStrike" kern="1200" cap="none" spc="0" normalizeH="0" baseline="0" noProof="0" dirty="0">
                <a:ln>
                  <a:noFill/>
                </a:ln>
                <a:solidFill>
                  <a:schemeClr val="accent1"/>
                </a:solidFill>
                <a:effectLst/>
                <a:uLnTx/>
                <a:uFillTx/>
                <a:latin typeface="Arial" panose="020B0604020202020204"/>
                <a:ea typeface="+mn-ea"/>
                <a:cs typeface="+mn-cs"/>
              </a:rPr>
              <a:t>200</a:t>
            </a:r>
            <a:r>
              <a:rPr lang="en-GB" sz="1600" b="0" dirty="0">
                <a:solidFill>
                  <a:schemeClr val="accent1"/>
                </a:solidFill>
              </a:rPr>
              <a:t>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750 </a:t>
            </a:r>
            <a:r>
              <a:rPr lang="en-GB" sz="1600" b="0" dirty="0" err="1">
                <a:solidFill>
                  <a:schemeClr val="accent1"/>
                </a:solidFill>
                <a:sym typeface="Wingdings" panose="05000000000000000000" pitchFamily="2" charset="2"/>
              </a:rPr>
              <a:t>kCHF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 (MS-4976)</a:t>
            </a:r>
          </a:p>
          <a:p>
            <a:r>
              <a:rPr lang="en-GB" sz="1600" b="0" dirty="0">
                <a:solidFill>
                  <a:schemeClr val="accent1"/>
                </a:solidFill>
              </a:rPr>
              <a:t>		IT:  Q3 2024</a:t>
            </a:r>
          </a:p>
          <a:p>
            <a:r>
              <a:rPr lang="en-GB" sz="1600" dirty="0">
                <a:solidFill>
                  <a:schemeClr val="bg1"/>
                </a:solidFill>
                <a:highlight>
                  <a:srgbClr val="0000FF"/>
                </a:highlight>
              </a:rPr>
              <a:t>Contact:		davide.aguglia@cern.ch</a:t>
            </a:r>
            <a:r>
              <a:rPr lang="en-GB" sz="2000" b="0" dirty="0">
                <a:solidFill>
                  <a:schemeClr val="accent1"/>
                </a:solidFill>
              </a:rPr>
              <a:t>	</a:t>
            </a:r>
          </a:p>
        </p:txBody>
      </p:sp>
    </p:spTree>
    <p:extLst>
      <p:ext uri="{BB962C8B-B14F-4D97-AF65-F5344CB8AC3E}">
        <p14:creationId xmlns:p14="http://schemas.microsoft.com/office/powerpoint/2010/main" val="3908159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Filter Choke for RF LHC</a:t>
            </a: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645254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800" b="0" dirty="0">
                <a:solidFill>
                  <a:schemeClr val="accent1"/>
                </a:solidFill>
              </a:rPr>
              <a:t>Supply of 5 units of oil-immersed High-Voltage filter chokes for twelve-pulse rectifiers.</a:t>
            </a:r>
          </a:p>
          <a:p>
            <a:r>
              <a:rPr lang="en-GB" sz="1800" b="0" dirty="0">
                <a:solidFill>
                  <a:schemeClr val="accent1"/>
                </a:solidFill>
              </a:rPr>
              <a:t>The supply includes the production and testing of five oil tanks containing one filter choke (composed of at least 2 coils), rated at  2.4MW, 60kV each.</a:t>
            </a:r>
          </a:p>
          <a:p>
            <a:r>
              <a:rPr lang="en-GB" sz="1800" b="0" dirty="0">
                <a:solidFill>
                  <a:schemeClr val="tx1"/>
                </a:solidFill>
              </a:rPr>
              <a:t>Interested firms must have in-house facilities for the production, assembly, and testing of Oil-immersed High Voltage Power inductors.</a:t>
            </a: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03 02 03 03</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a:t>
            </a:r>
            <a:r>
              <a:rPr kumimoji="0" lang="en-GB" sz="1600" b="0" i="0" u="none" strike="noStrike" kern="1200" cap="none" spc="0" normalizeH="0" baseline="0" noProof="0" dirty="0">
                <a:ln>
                  <a:noFill/>
                </a:ln>
                <a:solidFill>
                  <a:schemeClr val="accent1"/>
                </a:solidFill>
                <a:effectLst/>
                <a:uLnTx/>
                <a:uFillTx/>
                <a:latin typeface="Arial" panose="020B0604020202020204"/>
                <a:ea typeface="+mn-ea"/>
                <a:cs typeface="+mn-cs"/>
              </a:rPr>
              <a:t>200</a:t>
            </a:r>
            <a:r>
              <a:rPr lang="en-GB" sz="1600" b="0" dirty="0">
                <a:solidFill>
                  <a:schemeClr val="accent1"/>
                </a:solidFill>
              </a:rPr>
              <a:t>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750 </a:t>
            </a:r>
            <a:r>
              <a:rPr lang="en-GB" sz="1600" b="0" dirty="0" err="1">
                <a:solidFill>
                  <a:schemeClr val="accent1"/>
                </a:solidFill>
                <a:sym typeface="Wingdings" panose="05000000000000000000" pitchFamily="2" charset="2"/>
              </a:rPr>
              <a:t>kCHF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 (MS-4975)</a:t>
            </a:r>
          </a:p>
          <a:p>
            <a:r>
              <a:rPr lang="en-GB" sz="1600" b="0" dirty="0">
                <a:solidFill>
                  <a:schemeClr val="accent1"/>
                </a:solidFill>
              </a:rPr>
              <a:t>		IT:  Q3 2024</a:t>
            </a:r>
          </a:p>
          <a:p>
            <a:r>
              <a:rPr lang="en-GB" sz="1600" dirty="0">
                <a:solidFill>
                  <a:schemeClr val="bg1"/>
                </a:solidFill>
                <a:highlight>
                  <a:srgbClr val="0000FF"/>
                </a:highlight>
              </a:rPr>
              <a:t>Contact:		davide.aguglia@cern.ch</a:t>
            </a:r>
            <a:r>
              <a:rPr lang="en-GB" sz="2000" b="0" dirty="0">
                <a:solidFill>
                  <a:schemeClr val="accent1"/>
                </a:solidFill>
              </a:rPr>
              <a:t>	</a:t>
            </a:r>
          </a:p>
        </p:txBody>
      </p:sp>
    </p:spTree>
    <p:extLst>
      <p:ext uri="{BB962C8B-B14F-4D97-AF65-F5344CB8AC3E}">
        <p14:creationId xmlns:p14="http://schemas.microsoft.com/office/powerpoint/2010/main" val="2173565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Fibre</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glass cable insulation</a:t>
            </a:r>
          </a:p>
        </p:txBody>
      </p:sp>
      <p:sp>
        <p:nvSpPr>
          <p:cNvPr id="2" name="Text Placeholder 3">
            <a:extLst>
              <a:ext uri="{FF2B5EF4-FFF2-40B4-BE49-F238E27FC236}">
                <a16:creationId xmlns:a16="http://schemas.microsoft.com/office/drawing/2014/main" id="{F0C26E65-D9BE-ACA2-6E50-4718DC6063A8}"/>
              </a:ext>
            </a:extLst>
          </p:cNvPr>
          <p:cNvSpPr txBox="1">
            <a:spLocks/>
          </p:cNvSpPr>
          <p:nvPr/>
        </p:nvSpPr>
        <p:spPr>
          <a:xfrm>
            <a:off x="407987" y="1500568"/>
            <a:ext cx="635724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pPr algn="just"/>
            <a:r>
              <a:rPr lang="en-GB" sz="1600" b="0" dirty="0">
                <a:solidFill>
                  <a:schemeClr val="accent1"/>
                </a:solidFill>
              </a:rPr>
              <a:t>3-year blanket purchase contract for the supply of an </a:t>
            </a:r>
            <a:r>
              <a:rPr lang="en-GB" sz="1600" b="0" dirty="0">
                <a:solidFill>
                  <a:schemeClr val="tx1"/>
                </a:solidFill>
              </a:rPr>
              <a:t>estimated length of 57 km </a:t>
            </a:r>
            <a:r>
              <a:rPr lang="en-GB" sz="1600" b="0" dirty="0">
                <a:solidFill>
                  <a:schemeClr val="accent1"/>
                </a:solidFill>
              </a:rPr>
              <a:t>of cables to be insulated.</a:t>
            </a:r>
          </a:p>
          <a:p>
            <a:pPr algn="just"/>
            <a:r>
              <a:rPr lang="en-GB" sz="1600" b="0" dirty="0">
                <a:solidFill>
                  <a:schemeClr val="accent1"/>
                </a:solidFill>
              </a:rPr>
              <a:t>Tailor-made insulation in fibre glass for magnet cables.</a:t>
            </a:r>
          </a:p>
          <a:p>
            <a:pPr algn="just"/>
            <a:r>
              <a:rPr lang="en-GB" sz="1600" b="0" dirty="0">
                <a:solidFill>
                  <a:schemeClr val="accent1"/>
                </a:solidFill>
              </a:rPr>
              <a:t>Production line shall be in a separate, dedicated space to avoid contamination.</a:t>
            </a:r>
          </a:p>
          <a:p>
            <a:pPr algn="just"/>
            <a:r>
              <a:rPr lang="en-GB" sz="1600" b="0" dirty="0">
                <a:solidFill>
                  <a:schemeClr val="tx1"/>
                </a:solidFill>
              </a:rPr>
              <a:t>The firm shall have a horizontal braiding machine which shall be dedicated for CERN products.</a:t>
            </a:r>
          </a:p>
          <a:p>
            <a:pPr algn="just"/>
            <a:r>
              <a:rPr lang="en-GB" sz="1600" b="0" dirty="0">
                <a:solidFill>
                  <a:schemeClr val="accent1"/>
                </a:solidFill>
              </a:rPr>
              <a:t>Key conditions:</a:t>
            </a:r>
          </a:p>
          <a:p>
            <a:pPr algn="just">
              <a:spcBef>
                <a:spcPts val="0"/>
              </a:spcBef>
            </a:pPr>
            <a:r>
              <a:rPr lang="en-GB" sz="1600" b="0" dirty="0">
                <a:solidFill>
                  <a:schemeClr val="accent1"/>
                </a:solidFill>
              </a:rPr>
              <a:t>• Clean room (grey, ISO8); </a:t>
            </a:r>
          </a:p>
          <a:p>
            <a:pPr algn="just">
              <a:spcBef>
                <a:spcPts val="0"/>
              </a:spcBef>
            </a:pPr>
            <a:r>
              <a:rPr lang="en-GB" sz="1600" b="0" dirty="0">
                <a:solidFill>
                  <a:schemeClr val="accent1"/>
                </a:solidFill>
              </a:rPr>
              <a:t>• Proven experience with fibre (glass) braiding; </a:t>
            </a:r>
          </a:p>
          <a:p>
            <a:pPr>
              <a:spcBef>
                <a:spcPts val="0"/>
              </a:spcBef>
            </a:pPr>
            <a:r>
              <a:rPr lang="en-GB" sz="1600" b="0" dirty="0">
                <a:solidFill>
                  <a:schemeClr val="accent1"/>
                </a:solidFill>
              </a:rPr>
              <a:t>• Proven experience with braiding around large rectangular cables; </a:t>
            </a:r>
          </a:p>
          <a:p>
            <a:pPr algn="just">
              <a:spcBef>
                <a:spcPts val="0"/>
              </a:spcBef>
            </a:pPr>
            <a:r>
              <a:rPr lang="en-GB" sz="1600" b="0" dirty="0">
                <a:solidFill>
                  <a:schemeClr val="accent1"/>
                </a:solidFill>
              </a:rPr>
              <a:t>• Proven experience with horizontal braiding systems.</a:t>
            </a:r>
          </a:p>
          <a:p>
            <a:pPr algn="just"/>
            <a:endParaRPr lang="en-GB" sz="1600" b="0" dirty="0">
              <a:solidFill>
                <a:schemeClr val="accent1"/>
              </a:solidFill>
            </a:endParaRPr>
          </a:p>
          <a:p>
            <a:pPr algn="just"/>
            <a:endParaRPr lang="en-GB" sz="1600" b="0" dirty="0">
              <a:solidFill>
                <a:schemeClr val="accent1"/>
              </a:solidFill>
            </a:endParaRPr>
          </a:p>
        </p:txBody>
      </p:sp>
      <p:sp>
        <p:nvSpPr>
          <p:cNvPr id="5" name="Text Placeholder 3">
            <a:extLst>
              <a:ext uri="{FF2B5EF4-FFF2-40B4-BE49-F238E27FC236}">
                <a16:creationId xmlns:a16="http://schemas.microsoft.com/office/drawing/2014/main" id="{57F9000B-BD66-BC34-FE3D-5E062BFBD3DE}"/>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02 25 04 03</a:t>
            </a:r>
            <a:endParaRPr lang="en-GB" sz="1600" u="sng" dirty="0">
              <a:solidFill>
                <a:schemeClr val="accent1"/>
              </a:solidFill>
            </a:endParaRPr>
          </a:p>
          <a:p>
            <a:r>
              <a:rPr lang="en-GB" sz="1600" u="sng" dirty="0">
                <a:solidFill>
                  <a:schemeClr val="accent1"/>
                </a:solidFill>
              </a:rPr>
              <a:t>Cost Range:</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 (MS-4968)</a:t>
            </a:r>
          </a:p>
          <a:p>
            <a:r>
              <a:rPr lang="en-GB" sz="1600" b="0" dirty="0">
                <a:solidFill>
                  <a:schemeClr val="accent1"/>
                </a:solidFill>
              </a:rPr>
              <a:t>		IT: Q3-2024</a:t>
            </a:r>
          </a:p>
          <a:p>
            <a:r>
              <a:rPr lang="en-GB" sz="1600" dirty="0">
                <a:solidFill>
                  <a:schemeClr val="bg1"/>
                </a:solidFill>
                <a:highlight>
                  <a:srgbClr val="0000FF"/>
                </a:highlight>
              </a:rPr>
              <a:t>Contact:		Francois-Olivier.Pincot@cern.ch</a:t>
            </a:r>
            <a:r>
              <a:rPr lang="en-GB" sz="2000" b="0" dirty="0">
                <a:solidFill>
                  <a:schemeClr val="accent1"/>
                </a:solidFill>
              </a:rPr>
              <a:t>	</a:t>
            </a:r>
          </a:p>
        </p:txBody>
      </p:sp>
      <p:pic>
        <p:nvPicPr>
          <p:cNvPr id="1026" name="Picture 6">
            <a:extLst>
              <a:ext uri="{FF2B5EF4-FFF2-40B4-BE49-F238E27FC236}">
                <a16:creationId xmlns:a16="http://schemas.microsoft.com/office/drawing/2014/main" id="{A358A189-5CEC-0BDC-4146-9C01628D33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5233" y="4040187"/>
            <a:ext cx="5018780" cy="2280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7239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Quadrupole</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Magnet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Lamination (including electrical steel)</a:t>
            </a: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645254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r>
              <a:rPr lang="en-GB" sz="1800" b="0" dirty="0">
                <a:solidFill>
                  <a:schemeClr val="tx1"/>
                </a:solidFill>
                <a:latin typeface="+mj-lt"/>
              </a:rPr>
              <a:t>Supply of </a:t>
            </a:r>
            <a:r>
              <a:rPr lang="en-GB" sz="1800" b="0" i="0" dirty="0">
                <a:solidFill>
                  <a:schemeClr val="tx1"/>
                </a:solidFill>
                <a:effectLst/>
                <a:latin typeface="+mj-lt"/>
              </a:rPr>
              <a:t>134 t of electrical steel with 10k laminations</a:t>
            </a:r>
            <a:r>
              <a:rPr lang="en-GB" sz="1800" b="0" dirty="0">
                <a:solidFill>
                  <a:schemeClr val="tx1"/>
                </a:solidFill>
                <a:latin typeface="+mj-lt"/>
              </a:rPr>
              <a:t> including the assembly of the punching tool and its storage, the lamination stamping and the complete metrology. The Supply shall be delivered within 36 weeks after entry into force of the Contract. </a:t>
            </a:r>
            <a:endParaRPr lang="en-GB" sz="1800" b="0" i="0" dirty="0">
              <a:solidFill>
                <a:schemeClr val="tx1"/>
              </a:solidFill>
              <a:effectLst/>
              <a:latin typeface="+mj-lt"/>
            </a:endParaRPr>
          </a:p>
          <a:p>
            <a:pPr algn="just"/>
            <a:r>
              <a:rPr lang="en-GB" sz="1800" b="0" dirty="0">
                <a:solidFill>
                  <a:schemeClr val="tx1"/>
                </a:solidFill>
                <a:latin typeface="+mj-lt"/>
              </a:rPr>
              <a:t>Key conditions:</a:t>
            </a:r>
          </a:p>
          <a:p>
            <a:pPr algn="just">
              <a:spcBef>
                <a:spcPts val="0"/>
              </a:spcBef>
            </a:pPr>
            <a:r>
              <a:rPr lang="en-GB" sz="1800" b="0" dirty="0">
                <a:solidFill>
                  <a:schemeClr val="tx1"/>
                </a:solidFill>
                <a:latin typeface="+mj-lt"/>
              </a:rPr>
              <a:t>• Production capacity;</a:t>
            </a:r>
          </a:p>
          <a:p>
            <a:pPr algn="just">
              <a:spcBef>
                <a:spcPts val="0"/>
              </a:spcBef>
            </a:pPr>
            <a:r>
              <a:rPr lang="en-GB" sz="1800" b="0" dirty="0">
                <a:solidFill>
                  <a:schemeClr val="tx1"/>
                </a:solidFill>
                <a:latin typeface="+mj-lt"/>
              </a:rPr>
              <a:t>• In-house tool production; </a:t>
            </a:r>
          </a:p>
          <a:p>
            <a:pPr>
              <a:spcBef>
                <a:spcPts val="0"/>
              </a:spcBef>
            </a:pPr>
            <a:r>
              <a:rPr lang="en-GB" sz="1800" b="0" dirty="0">
                <a:solidFill>
                  <a:schemeClr val="tx1"/>
                </a:solidFill>
                <a:latin typeface="+mj-lt"/>
              </a:rPr>
              <a:t>• Proven experience in production of large accelerator magnet/motor laminations;</a:t>
            </a:r>
          </a:p>
          <a:p>
            <a:pPr algn="just">
              <a:spcBef>
                <a:spcPts val="0"/>
              </a:spcBef>
            </a:pPr>
            <a:r>
              <a:rPr lang="en-GB" sz="1800" b="0" dirty="0">
                <a:solidFill>
                  <a:schemeClr val="tx1"/>
                </a:solidFill>
                <a:latin typeface="+mj-lt"/>
              </a:rPr>
              <a:t>• In-house metrology.</a:t>
            </a:r>
          </a:p>
          <a:p>
            <a:pPr algn="just">
              <a:spcBef>
                <a:spcPts val="0"/>
              </a:spcBef>
            </a:pPr>
            <a:endParaRPr lang="en-GB" sz="1800" b="0" dirty="0">
              <a:solidFill>
                <a:schemeClr val="tx1"/>
              </a:solidFill>
              <a:latin typeface="+mj-lt"/>
            </a:endParaRPr>
          </a:p>
          <a:p>
            <a:pPr algn="just">
              <a:spcBef>
                <a:spcPts val="0"/>
              </a:spcBef>
            </a:pPr>
            <a:r>
              <a:rPr lang="en-GB" sz="1800" b="0" dirty="0">
                <a:solidFill>
                  <a:schemeClr val="tx1"/>
                </a:solidFill>
                <a:latin typeface="+mj-lt"/>
              </a:rPr>
              <a:t>Start of the Contract: Q3 2024.</a:t>
            </a:r>
          </a:p>
          <a:p>
            <a:pPr marL="285750" indent="-285750" algn="just">
              <a:lnSpc>
                <a:spcPct val="100000"/>
              </a:lnSpc>
              <a:buFont typeface="Arial" panose="020B0604020202020204" pitchFamily="34" charset="0"/>
              <a:buChar char="•"/>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02 25 02 00</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a:t>
            </a:r>
            <a:r>
              <a:rPr kumimoji="0" lang="en-GB" sz="1600" b="0" i="0" u="none" strike="noStrike" kern="1200" cap="none" spc="0" normalizeH="0" baseline="0" noProof="0" dirty="0">
                <a:ln>
                  <a:noFill/>
                </a:ln>
                <a:solidFill>
                  <a:schemeClr val="accent1"/>
                </a:solidFill>
                <a:effectLst/>
                <a:uLnTx/>
                <a:uFillTx/>
                <a:latin typeface="Arial" panose="020B0604020202020204"/>
                <a:ea typeface="+mn-ea"/>
                <a:cs typeface="+mn-cs"/>
              </a:rPr>
              <a:t>200</a:t>
            </a:r>
            <a:r>
              <a:rPr lang="en-GB" sz="1600" b="0" dirty="0">
                <a:solidFill>
                  <a:schemeClr val="accent1"/>
                </a:solidFill>
              </a:rPr>
              <a:t>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750 </a:t>
            </a:r>
            <a:r>
              <a:rPr lang="en-GB" sz="1600" b="0" dirty="0" err="1">
                <a:solidFill>
                  <a:schemeClr val="accent1"/>
                </a:solidFill>
                <a:sym typeface="Wingdings" panose="05000000000000000000" pitchFamily="2" charset="2"/>
              </a:rPr>
              <a:t>kCHF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 (MS-4993)</a:t>
            </a:r>
          </a:p>
          <a:p>
            <a:r>
              <a:rPr lang="en-GB" sz="1600" b="0" dirty="0">
                <a:solidFill>
                  <a:schemeClr val="accent1"/>
                </a:solidFill>
              </a:rPr>
              <a:t>		IT: 	Q3 2024</a:t>
            </a:r>
          </a:p>
          <a:p>
            <a:r>
              <a:rPr lang="en-GB" sz="1600" dirty="0">
                <a:solidFill>
                  <a:schemeClr val="bg1"/>
                </a:solidFill>
                <a:highlight>
                  <a:srgbClr val="0000FF"/>
                </a:highlight>
              </a:rPr>
              <a:t>Contact:		antony.newborough@cern.ch</a:t>
            </a:r>
            <a:r>
              <a:rPr lang="en-GB" sz="2000" b="0" dirty="0">
                <a:solidFill>
                  <a:schemeClr val="accent1"/>
                </a:solidFill>
              </a:rPr>
              <a:t>	</a:t>
            </a:r>
          </a:p>
        </p:txBody>
      </p:sp>
      <p:pic>
        <p:nvPicPr>
          <p:cNvPr id="2" name="Picture 5">
            <a:extLst>
              <a:ext uri="{FF2B5EF4-FFF2-40B4-BE49-F238E27FC236}">
                <a16:creationId xmlns:a16="http://schemas.microsoft.com/office/drawing/2014/main" id="{0C4D3190-500C-592D-B21C-8C86245B4094}"/>
              </a:ext>
            </a:extLst>
          </p:cNvPr>
          <p:cNvPicPr>
            <a:picLocks noChangeAspect="1"/>
          </p:cNvPicPr>
          <p:nvPr/>
        </p:nvPicPr>
        <p:blipFill>
          <a:blip r:embed="rId3"/>
          <a:stretch>
            <a:fillRect/>
          </a:stretch>
        </p:blipFill>
        <p:spPr>
          <a:xfrm>
            <a:off x="6593988" y="3920661"/>
            <a:ext cx="5190025" cy="2189293"/>
          </a:xfrm>
          <a:prstGeom prst="rect">
            <a:avLst/>
          </a:prstGeom>
        </p:spPr>
      </p:pic>
    </p:spTree>
    <p:extLst>
      <p:ext uri="{BB962C8B-B14F-4D97-AF65-F5344CB8AC3E}">
        <p14:creationId xmlns:p14="http://schemas.microsoft.com/office/powerpoint/2010/main" val="1004719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Normal-</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conducting</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Electromagnets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Yokes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and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Coils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107041" y="918099"/>
            <a:ext cx="613171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r>
              <a:rPr lang="en-GB" sz="1600" b="0" dirty="0">
                <a:solidFill>
                  <a:schemeClr val="tx1"/>
                </a:solidFill>
              </a:rPr>
              <a:t>Assembly of eight focusing quadrupoles and four defocusing quadrupoles including the supply of normal-conducting electromagnets, yokes and coils, the design, the manufacturing of the tools and the tests. Pre-series shall be delivered within one year after the notification of the award of the Contract. The Series shall be delivered within one year after the acceptance of the Pre-series.</a:t>
            </a:r>
          </a:p>
          <a:p>
            <a:r>
              <a:rPr lang="en-GB" sz="1200" dirty="0"/>
              <a:t> </a:t>
            </a:r>
            <a:r>
              <a:rPr lang="en-GB" sz="1600" b="0" dirty="0">
                <a:solidFill>
                  <a:schemeClr val="accent1"/>
                </a:solidFill>
              </a:rPr>
              <a:t>• Magnets:</a:t>
            </a:r>
          </a:p>
          <a:p>
            <a:pPr marL="285750" indent="-285750" algn="just">
              <a:spcBef>
                <a:spcPts val="0"/>
              </a:spcBef>
              <a:buFont typeface="Courier New" panose="02070309020205020404" pitchFamily="49" charset="0"/>
              <a:buChar char="o"/>
            </a:pPr>
            <a:r>
              <a:rPr lang="en-GB" sz="1600" b="0" dirty="0">
                <a:solidFill>
                  <a:schemeClr val="accent1"/>
                </a:solidFill>
              </a:rPr>
              <a:t>Laminated (Air/Water Cooled) from 1 to 20 tons;</a:t>
            </a:r>
          </a:p>
          <a:p>
            <a:pPr marL="285750" indent="-285750" algn="just">
              <a:spcBef>
                <a:spcPts val="0"/>
              </a:spcBef>
              <a:buFont typeface="Courier New" panose="02070309020205020404" pitchFamily="49" charset="0"/>
              <a:buChar char="o"/>
            </a:pPr>
            <a:r>
              <a:rPr lang="en-GB" sz="1600" b="0" dirty="0">
                <a:solidFill>
                  <a:schemeClr val="accent1"/>
                </a:solidFill>
              </a:rPr>
              <a:t>Solid (Air/Water Cooled) from 1 to 20 tons.</a:t>
            </a:r>
          </a:p>
          <a:p>
            <a:pPr algn="just">
              <a:spcBef>
                <a:spcPts val="0"/>
              </a:spcBef>
            </a:pPr>
            <a:r>
              <a:rPr lang="en-GB" sz="1600" b="0" dirty="0">
                <a:solidFill>
                  <a:schemeClr val="accent1"/>
                </a:solidFill>
              </a:rPr>
              <a:t>• Yokes:</a:t>
            </a:r>
          </a:p>
          <a:p>
            <a:pPr marL="285750" indent="-285750" algn="just">
              <a:spcBef>
                <a:spcPts val="0"/>
              </a:spcBef>
              <a:buFont typeface="Courier New" panose="02070309020205020404" pitchFamily="49" charset="0"/>
              <a:buChar char="o"/>
            </a:pPr>
            <a:r>
              <a:rPr lang="en-GB" sz="1600" b="0" dirty="0">
                <a:solidFill>
                  <a:schemeClr val="accent1"/>
                </a:solidFill>
              </a:rPr>
              <a:t>Laminated (Air/Water Cooled) from 1 to 20 tons;</a:t>
            </a:r>
          </a:p>
          <a:p>
            <a:pPr marL="285750" indent="-285750" algn="just">
              <a:spcBef>
                <a:spcPts val="0"/>
              </a:spcBef>
              <a:buFont typeface="Courier New" panose="02070309020205020404" pitchFamily="49" charset="0"/>
              <a:buChar char="o"/>
            </a:pPr>
            <a:r>
              <a:rPr lang="en-GB" sz="1600" b="0" dirty="0">
                <a:solidFill>
                  <a:schemeClr val="accent1"/>
                </a:solidFill>
              </a:rPr>
              <a:t>Solid (Air/Water Cooled) from 1 to 20 tons.</a:t>
            </a:r>
          </a:p>
          <a:p>
            <a:pPr>
              <a:spcBef>
                <a:spcPts val="0"/>
              </a:spcBef>
            </a:pPr>
            <a:r>
              <a:rPr lang="en-GB" sz="1600" b="0" dirty="0">
                <a:solidFill>
                  <a:schemeClr val="accent1"/>
                </a:solidFill>
              </a:rPr>
              <a:t>• Coils:</a:t>
            </a:r>
          </a:p>
          <a:p>
            <a:pPr marL="285750" indent="-285750">
              <a:spcBef>
                <a:spcPts val="0"/>
              </a:spcBef>
              <a:buFont typeface="Courier New" panose="02070309020205020404" pitchFamily="49" charset="0"/>
              <a:buChar char="o"/>
            </a:pPr>
            <a:r>
              <a:rPr lang="en-GB" sz="1600" b="0" dirty="0">
                <a:solidFill>
                  <a:schemeClr val="accent1"/>
                </a:solidFill>
              </a:rPr>
              <a:t>Length: Up to 1000 mm; </a:t>
            </a:r>
          </a:p>
          <a:p>
            <a:pPr marL="285750" indent="-285750">
              <a:spcBef>
                <a:spcPts val="0"/>
              </a:spcBef>
              <a:buFont typeface="Courier New" panose="02070309020205020404" pitchFamily="49" charset="0"/>
              <a:buChar char="o"/>
            </a:pPr>
            <a:r>
              <a:rPr lang="en-GB" sz="1600" b="0" dirty="0">
                <a:solidFill>
                  <a:schemeClr val="accent1"/>
                </a:solidFill>
              </a:rPr>
              <a:t>Length: From 1000 to 5000 mm; </a:t>
            </a:r>
          </a:p>
          <a:p>
            <a:pPr marL="285750" indent="-285750">
              <a:spcBef>
                <a:spcPts val="0"/>
              </a:spcBef>
              <a:buFont typeface="Courier New" panose="02070309020205020404" pitchFamily="49" charset="0"/>
              <a:buChar char="o"/>
            </a:pPr>
            <a:r>
              <a:rPr lang="en-GB" sz="1600" b="0" dirty="0">
                <a:solidFill>
                  <a:schemeClr val="accent1"/>
                </a:solidFill>
              </a:rPr>
              <a:t>Length: Above 5000 mm.</a:t>
            </a:r>
          </a:p>
          <a:p>
            <a:pPr>
              <a:spcBef>
                <a:spcPts val="0"/>
              </a:spcBef>
            </a:pPr>
            <a:endParaRPr lang="en-GB" sz="1600" b="0" dirty="0">
              <a:solidFill>
                <a:schemeClr val="accent1"/>
              </a:solidFill>
            </a:endParaRP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02 25 02 00</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750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5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 (MS-4994)</a:t>
            </a:r>
          </a:p>
          <a:p>
            <a:r>
              <a:rPr lang="en-GB" sz="1600" b="0" dirty="0">
                <a:solidFill>
                  <a:schemeClr val="accent1"/>
                </a:solidFill>
              </a:rPr>
              <a:t>		IT: 	Q3 2024</a:t>
            </a:r>
          </a:p>
          <a:p>
            <a:r>
              <a:rPr lang="en-GB" sz="1600" dirty="0">
                <a:solidFill>
                  <a:schemeClr val="bg1"/>
                </a:solidFill>
                <a:highlight>
                  <a:srgbClr val="0000FF"/>
                </a:highlight>
              </a:rPr>
              <a:t>Contact:		antony.newborough@cern.ch</a:t>
            </a:r>
            <a:r>
              <a:rPr lang="en-GB" sz="2000" b="0" dirty="0">
                <a:solidFill>
                  <a:schemeClr val="accent1"/>
                </a:solidFill>
              </a:rPr>
              <a:t>	</a:t>
            </a:r>
          </a:p>
        </p:txBody>
      </p:sp>
      <p:pic>
        <p:nvPicPr>
          <p:cNvPr id="7" name="Picture 8" descr="A close-up of an orange machine&#10;&#10;Description automatically generated">
            <a:extLst>
              <a:ext uri="{FF2B5EF4-FFF2-40B4-BE49-F238E27FC236}">
                <a16:creationId xmlns:a16="http://schemas.microsoft.com/office/drawing/2014/main" id="{AA49A06A-8381-36E7-9942-1BF359D897A9}"/>
              </a:ext>
            </a:extLst>
          </p:cNvPr>
          <p:cNvPicPr>
            <a:picLocks noChangeAspect="1"/>
          </p:cNvPicPr>
          <p:nvPr/>
        </p:nvPicPr>
        <p:blipFill>
          <a:blip r:embed="rId3"/>
          <a:stretch>
            <a:fillRect/>
          </a:stretch>
        </p:blipFill>
        <p:spPr>
          <a:xfrm>
            <a:off x="9386793" y="3812319"/>
            <a:ext cx="2528649" cy="2347862"/>
          </a:xfrm>
          <a:prstGeom prst="rect">
            <a:avLst/>
          </a:prstGeom>
        </p:spPr>
      </p:pic>
      <p:pic>
        <p:nvPicPr>
          <p:cNvPr id="8" name="Picture 5" descr="A large metal box with bolts&#10;&#10;Description automatically generated with medium confidence">
            <a:extLst>
              <a:ext uri="{FF2B5EF4-FFF2-40B4-BE49-F238E27FC236}">
                <a16:creationId xmlns:a16="http://schemas.microsoft.com/office/drawing/2014/main" id="{461C68CD-D322-9423-16E3-5158E7AAA1B9}"/>
              </a:ext>
            </a:extLst>
          </p:cNvPr>
          <p:cNvPicPr>
            <a:picLocks noChangeAspect="1"/>
          </p:cNvPicPr>
          <p:nvPr/>
        </p:nvPicPr>
        <p:blipFill>
          <a:blip r:embed="rId4"/>
          <a:stretch>
            <a:fillRect/>
          </a:stretch>
        </p:blipFill>
        <p:spPr>
          <a:xfrm>
            <a:off x="7607854" y="4222872"/>
            <a:ext cx="1918411" cy="1937309"/>
          </a:xfrm>
          <a:prstGeom prst="rect">
            <a:avLst/>
          </a:prstGeom>
        </p:spPr>
      </p:pic>
      <p:pic>
        <p:nvPicPr>
          <p:cNvPr id="9" name="Picture 8" descr="A group of men working in a factory&#10;&#10;Description automatically generated">
            <a:extLst>
              <a:ext uri="{FF2B5EF4-FFF2-40B4-BE49-F238E27FC236}">
                <a16:creationId xmlns:a16="http://schemas.microsoft.com/office/drawing/2014/main" id="{A8A19DA0-1200-8D76-EF8F-1C897936257A}"/>
              </a:ext>
            </a:extLst>
          </p:cNvPr>
          <p:cNvPicPr>
            <a:picLocks noChangeAspect="1"/>
          </p:cNvPicPr>
          <p:nvPr/>
        </p:nvPicPr>
        <p:blipFill>
          <a:blip r:embed="rId5"/>
          <a:stretch>
            <a:fillRect/>
          </a:stretch>
        </p:blipFill>
        <p:spPr>
          <a:xfrm>
            <a:off x="5465844" y="4222872"/>
            <a:ext cx="1937308" cy="1937308"/>
          </a:xfrm>
          <a:prstGeom prst="rect">
            <a:avLst/>
          </a:prstGeom>
        </p:spPr>
      </p:pic>
    </p:spTree>
    <p:extLst>
      <p:ext uri="{BB962C8B-B14F-4D97-AF65-F5344CB8AC3E}">
        <p14:creationId xmlns:p14="http://schemas.microsoft.com/office/powerpoint/2010/main" val="650335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HL-LHC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Crab</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cavities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RF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Circulators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&amp;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Loads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5784469"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pPr algn="just"/>
            <a:r>
              <a:rPr lang="en-GB" sz="1600" b="0" dirty="0">
                <a:solidFill>
                  <a:schemeClr val="accent1"/>
                </a:solidFill>
              </a:rPr>
              <a:t>Supply of 18 circulators for the HL-LHC Crab cavities.</a:t>
            </a:r>
          </a:p>
          <a:p>
            <a:pPr algn="just"/>
            <a:r>
              <a:rPr lang="en-GB" sz="1600" b="0" dirty="0">
                <a:solidFill>
                  <a:schemeClr val="accent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Design &amp; manufacturing expertise: CERN will provide a functional specification and the Contractor shall design and manufacture accordingly (Detailed Design File to be approved by CERN);</a:t>
            </a:r>
          </a:p>
          <a:p>
            <a:pPr marL="285750" indent="-285750" algn="just">
              <a:spcBef>
                <a:spcPts val="0"/>
              </a:spcBef>
              <a:buFont typeface="Arial" panose="020B0604020202020204" pitchFamily="34" charset="0"/>
              <a:buChar char="•"/>
            </a:pPr>
            <a:r>
              <a:rPr lang="en-GB" sz="1600" b="0" dirty="0">
                <a:solidFill>
                  <a:schemeClr val="accent1"/>
                </a:solidFill>
              </a:rPr>
              <a:t>Capacity to manufacture 18 units in less than 3 years;</a:t>
            </a:r>
          </a:p>
          <a:p>
            <a:pPr marL="285750" indent="-285750" algn="just">
              <a:spcBef>
                <a:spcPts val="0"/>
              </a:spcBef>
              <a:buFont typeface="Arial" panose="020B0604020202020204" pitchFamily="34" charset="0"/>
              <a:buChar char="•"/>
            </a:pPr>
            <a:r>
              <a:rPr lang="en-GB" sz="1600" b="0" dirty="0">
                <a:solidFill>
                  <a:schemeClr val="accent1"/>
                </a:solidFill>
              </a:rPr>
              <a:t>Proven experience with circulators and loads for High Power RF Systems.</a:t>
            </a:r>
          </a:p>
          <a:p>
            <a:pPr marL="285750" indent="-285750" algn="just">
              <a:spcBef>
                <a:spcPts val="0"/>
              </a:spcBef>
              <a:buFont typeface="Arial" panose="020B0604020202020204" pitchFamily="34" charset="0"/>
              <a:buChar char="•"/>
            </a:pPr>
            <a:endParaRPr lang="en-GB" sz="1600" b="0" dirty="0">
              <a:solidFill>
                <a:schemeClr val="accent1"/>
              </a:solidFill>
            </a:endParaRPr>
          </a:p>
          <a:p>
            <a:pPr algn="just">
              <a:spcBef>
                <a:spcPts val="0"/>
              </a:spcBef>
            </a:pPr>
            <a:r>
              <a:rPr lang="en-GB" sz="1600" b="0" dirty="0">
                <a:solidFill>
                  <a:schemeClr val="accent1"/>
                </a:solidFill>
              </a:rPr>
              <a:t>Start of the Contract: Q1 2025.</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marL="285750" indent="-285750" algn="just">
              <a:lnSpc>
                <a:spcPct val="100000"/>
              </a:lnSpc>
              <a:buFont typeface="Arial" panose="020B0604020202020204" pitchFamily="34" charset="0"/>
              <a:buChar char="•"/>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03 06 01 00</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750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5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 2024</a:t>
            </a:r>
          </a:p>
          <a:p>
            <a:r>
              <a:rPr lang="en-GB" sz="1600" b="0" dirty="0">
                <a:solidFill>
                  <a:schemeClr val="accent1"/>
                </a:solidFill>
              </a:rPr>
              <a:t>		IT: 	Q4 2024</a:t>
            </a:r>
          </a:p>
          <a:p>
            <a:r>
              <a:rPr lang="en-GB" sz="1600" dirty="0">
                <a:solidFill>
                  <a:schemeClr val="bg1"/>
                </a:solidFill>
                <a:highlight>
                  <a:srgbClr val="0000FF"/>
                </a:highlight>
              </a:rPr>
              <a:t>Contact:		eric.montesinos@cern.ch</a:t>
            </a:r>
            <a:r>
              <a:rPr lang="en-GB" sz="2000" b="0" dirty="0">
                <a:solidFill>
                  <a:schemeClr val="accent1"/>
                </a:solidFill>
              </a:rPr>
              <a:t>	</a:t>
            </a:r>
          </a:p>
        </p:txBody>
      </p:sp>
      <p:pic>
        <p:nvPicPr>
          <p:cNvPr id="7" name="Image 6">
            <a:extLst>
              <a:ext uri="{FF2B5EF4-FFF2-40B4-BE49-F238E27FC236}">
                <a16:creationId xmlns:a16="http://schemas.microsoft.com/office/drawing/2014/main" id="{7A2E756C-86A4-EB10-E16E-82515F44CE93}"/>
              </a:ext>
            </a:extLst>
          </p:cNvPr>
          <p:cNvPicPr>
            <a:picLocks noChangeAspect="1"/>
          </p:cNvPicPr>
          <p:nvPr/>
        </p:nvPicPr>
        <p:blipFill>
          <a:blip r:embed="rId3"/>
          <a:stretch>
            <a:fillRect/>
          </a:stretch>
        </p:blipFill>
        <p:spPr>
          <a:xfrm>
            <a:off x="7121199" y="3820594"/>
            <a:ext cx="1823589" cy="2144162"/>
          </a:xfrm>
          <a:prstGeom prst="rect">
            <a:avLst/>
          </a:prstGeom>
        </p:spPr>
      </p:pic>
      <p:pic>
        <p:nvPicPr>
          <p:cNvPr id="8" name="Picture 3">
            <a:extLst>
              <a:ext uri="{FF2B5EF4-FFF2-40B4-BE49-F238E27FC236}">
                <a16:creationId xmlns:a16="http://schemas.microsoft.com/office/drawing/2014/main" id="{D4C80E29-BC0D-2F82-9917-5A8DC3E3A980}"/>
              </a:ext>
            </a:extLst>
          </p:cNvPr>
          <p:cNvPicPr>
            <a:picLocks noChangeAspect="1"/>
          </p:cNvPicPr>
          <p:nvPr/>
        </p:nvPicPr>
        <p:blipFill>
          <a:blip r:embed="rId4"/>
          <a:stretch>
            <a:fillRect/>
          </a:stretch>
        </p:blipFill>
        <p:spPr>
          <a:xfrm>
            <a:off x="9427775" y="3820594"/>
            <a:ext cx="2361025" cy="2274278"/>
          </a:xfrm>
          <a:prstGeom prst="rect">
            <a:avLst/>
          </a:prstGeom>
        </p:spPr>
      </p:pic>
    </p:spTree>
    <p:extLst>
      <p:ext uri="{BB962C8B-B14F-4D97-AF65-F5344CB8AC3E}">
        <p14:creationId xmlns:p14="http://schemas.microsoft.com/office/powerpoint/2010/main" val="22385400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HL-LHC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Crab</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cavities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HPRF stations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pPr algn="just"/>
            <a:r>
              <a:rPr lang="en-GB" sz="1600" b="0" dirty="0">
                <a:solidFill>
                  <a:schemeClr val="accent1"/>
                </a:solidFill>
              </a:rPr>
              <a:t>Supply of 18 High Power Radio Frequency stations powering IOTs for the HL-LHC Crab cavities.</a:t>
            </a:r>
          </a:p>
          <a:p>
            <a:pPr algn="just"/>
            <a:r>
              <a:rPr lang="en-GB" sz="1600" b="0" dirty="0">
                <a:solidFill>
                  <a:schemeClr val="accent1"/>
                </a:solidFill>
              </a:rPr>
              <a:t>Key conditions:</a:t>
            </a:r>
          </a:p>
          <a:p>
            <a:pPr algn="just">
              <a:spcBef>
                <a:spcPts val="0"/>
              </a:spcBef>
            </a:pPr>
            <a:r>
              <a:rPr lang="en-GB" sz="1600" b="0" dirty="0">
                <a:solidFill>
                  <a:schemeClr val="accent1"/>
                </a:solidFill>
              </a:rPr>
              <a:t>• Design </a:t>
            </a:r>
            <a:r>
              <a:rPr lang="en-GB" sz="1600" b="0">
                <a:solidFill>
                  <a:schemeClr val="accent1"/>
                </a:solidFill>
              </a:rPr>
              <a:t>and manufacturing </a:t>
            </a:r>
            <a:r>
              <a:rPr lang="en-GB" sz="1600" b="0" dirty="0">
                <a:solidFill>
                  <a:schemeClr val="accent1"/>
                </a:solidFill>
              </a:rPr>
              <a:t>expertise in HPRF equipment;</a:t>
            </a:r>
          </a:p>
          <a:p>
            <a:pPr algn="just">
              <a:spcBef>
                <a:spcPts val="0"/>
              </a:spcBef>
            </a:pPr>
            <a:r>
              <a:rPr lang="en-GB" sz="1600" b="0" dirty="0">
                <a:solidFill>
                  <a:schemeClr val="accent1"/>
                </a:solidFill>
              </a:rPr>
              <a:t>• Capacity to produce the systems in the required timeframe.</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Q1 2025.</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03 06 01 00</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5 MCHF </a:t>
            </a:r>
            <a:r>
              <a:rPr lang="en-GB" sz="1600" b="0" dirty="0">
                <a:solidFill>
                  <a:schemeClr val="accent1"/>
                </a:solidFill>
                <a:sym typeface="Wingdings" panose="05000000000000000000" pitchFamily="2" charset="2"/>
              </a:rPr>
              <a:t> 10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 2024</a:t>
            </a:r>
          </a:p>
          <a:p>
            <a:r>
              <a:rPr lang="en-GB" sz="1600" b="0" dirty="0">
                <a:solidFill>
                  <a:schemeClr val="accent1"/>
                </a:solidFill>
              </a:rPr>
              <a:t>		IT: 	Q4 2024</a:t>
            </a:r>
          </a:p>
          <a:p>
            <a:r>
              <a:rPr lang="en-GB" sz="1600" dirty="0">
                <a:solidFill>
                  <a:schemeClr val="bg1"/>
                </a:solidFill>
                <a:highlight>
                  <a:srgbClr val="0000FF"/>
                </a:highlight>
              </a:rPr>
              <a:t>Contact:		eric.montesinos@cern.ch</a:t>
            </a:r>
            <a:r>
              <a:rPr lang="en-GB" sz="2000" b="0" dirty="0">
                <a:solidFill>
                  <a:schemeClr val="accent1"/>
                </a:solidFill>
              </a:rPr>
              <a:t>	</a:t>
            </a:r>
          </a:p>
        </p:txBody>
      </p:sp>
      <p:pic>
        <p:nvPicPr>
          <p:cNvPr id="2" name="Picture 16">
            <a:extLst>
              <a:ext uri="{FF2B5EF4-FFF2-40B4-BE49-F238E27FC236}">
                <a16:creationId xmlns:a16="http://schemas.microsoft.com/office/drawing/2014/main" id="{7E46FFD6-ECF0-4FAF-2D66-BCA75794C4BB}"/>
              </a:ext>
            </a:extLst>
          </p:cNvPr>
          <p:cNvPicPr>
            <a:picLocks noChangeAspect="1"/>
          </p:cNvPicPr>
          <p:nvPr/>
        </p:nvPicPr>
        <p:blipFill>
          <a:blip r:embed="rId3"/>
          <a:stretch>
            <a:fillRect/>
          </a:stretch>
        </p:blipFill>
        <p:spPr>
          <a:xfrm>
            <a:off x="7338018" y="3851315"/>
            <a:ext cx="3600000" cy="2400504"/>
          </a:xfrm>
          <a:prstGeom prst="rect">
            <a:avLst/>
          </a:prstGeom>
        </p:spPr>
      </p:pic>
    </p:spTree>
    <p:extLst>
      <p:ext uri="{BB962C8B-B14F-4D97-AF65-F5344CB8AC3E}">
        <p14:creationId xmlns:p14="http://schemas.microsoft.com/office/powerpoint/2010/main" val="2554575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
        <p:nvSpPr>
          <p:cNvPr id="9" name="Title 1">
            <a:extLst>
              <a:ext uri="{FF2B5EF4-FFF2-40B4-BE49-F238E27FC236}">
                <a16:creationId xmlns:a16="http://schemas.microsoft.com/office/drawing/2014/main" id="{3AE7D6B4-AD10-B548-95EA-51D122907769}"/>
              </a:ext>
            </a:extLst>
          </p:cNvPr>
          <p:cNvSpPr txBox="1">
            <a:spLocks/>
          </p:cNvSpPr>
          <p:nvPr/>
        </p:nvSpPr>
        <p:spPr>
          <a:xfrm>
            <a:off x="407988" y="365125"/>
            <a:ext cx="11380812" cy="86858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60-wire planetary cabling machine</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372130" y="3665318"/>
            <a:ext cx="5580436" cy="1757083"/>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r>
              <a:rPr lang="en-GB" sz="1600" b="0" dirty="0">
                <a:solidFill>
                  <a:schemeClr val="tx1"/>
                </a:solidFill>
              </a:rPr>
              <a:t>Supply of a cabling machine for the manufacturing of Rutherford and round cables with up to 60 superconducting or copper wires.</a:t>
            </a:r>
          </a:p>
          <a:p>
            <a:r>
              <a:rPr lang="en-GB" sz="1600" b="0" dirty="0">
                <a:solidFill>
                  <a:schemeClr val="tx1"/>
                </a:solidFill>
              </a:rPr>
              <a:t>Interested firms shall have a proven experience and competence in designing and manufacturing planetary cabling machines for metal wires. </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407988" y="1498030"/>
            <a:ext cx="5365283" cy="202536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Procurement Code:</a:t>
            </a:r>
            <a:r>
              <a:rPr lang="en-GB" sz="2000" b="0" dirty="0">
                <a:solidFill>
                  <a:schemeClr val="accent1"/>
                </a:solidFill>
              </a:rPr>
              <a:t> 	02 25 05 03</a:t>
            </a:r>
            <a:endParaRPr lang="fr-CH" sz="2000" b="0" dirty="0">
              <a:solidFill>
                <a:schemeClr val="accent1"/>
              </a:solidFill>
            </a:endParaRPr>
          </a:p>
          <a:p>
            <a:r>
              <a:rPr lang="en-GB" sz="2000" u="sng" dirty="0">
                <a:solidFill>
                  <a:schemeClr val="accent1"/>
                </a:solidFill>
              </a:rPr>
              <a:t>Cost Range:</a:t>
            </a:r>
            <a:r>
              <a:rPr lang="en-GB" sz="2000" b="0" dirty="0">
                <a:solidFill>
                  <a:schemeClr val="accent1"/>
                </a:solidFill>
              </a:rPr>
              <a:t> 	 ≤ 750 k CHF</a:t>
            </a:r>
          </a:p>
          <a:p>
            <a:r>
              <a:rPr lang="en-GB" sz="2000" u="sng" dirty="0">
                <a:solidFill>
                  <a:schemeClr val="accent1"/>
                </a:solidFill>
              </a:rPr>
              <a:t>Planning:</a:t>
            </a:r>
            <a:r>
              <a:rPr lang="en-GB" sz="2000" b="0" dirty="0">
                <a:solidFill>
                  <a:schemeClr val="accent1"/>
                </a:solidFill>
              </a:rPr>
              <a:t> 	MS: published (MS-4905)</a:t>
            </a:r>
          </a:p>
          <a:p>
            <a:r>
              <a:rPr lang="en-GB" sz="2000" b="0" dirty="0">
                <a:solidFill>
                  <a:schemeClr val="accent1"/>
                </a:solidFill>
              </a:rPr>
              <a:t>		IT: Q3 2024</a:t>
            </a:r>
          </a:p>
        </p:txBody>
      </p:sp>
      <p:sp>
        <p:nvSpPr>
          <p:cNvPr id="15" name="TextBox 14">
            <a:extLst>
              <a:ext uri="{FF2B5EF4-FFF2-40B4-BE49-F238E27FC236}">
                <a16:creationId xmlns:a16="http://schemas.microsoft.com/office/drawing/2014/main" id="{C2C296E1-5F02-42BC-9D77-B136CFB3CCB5}"/>
              </a:ext>
            </a:extLst>
          </p:cNvPr>
          <p:cNvSpPr txBox="1"/>
          <p:nvPr/>
        </p:nvSpPr>
        <p:spPr>
          <a:xfrm>
            <a:off x="5952566" y="5833767"/>
            <a:ext cx="5296486"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GB" dirty="0">
                <a:solidFill>
                  <a:prstClr val="white"/>
                </a:solidFill>
              </a:rPr>
              <a:t>Thierry.Boutboul@cern.ch</a:t>
            </a:r>
            <a:endParaRPr lang="en-US" dirty="0">
              <a:solidFill>
                <a:prstClr val="white"/>
              </a:solidFill>
              <a:latin typeface="Arial"/>
            </a:endParaRPr>
          </a:p>
        </p:txBody>
      </p:sp>
      <p:pic>
        <p:nvPicPr>
          <p:cNvPr id="6" name="Picture 5" descr="A machine with many metal parts&#10;&#10;Description automatically generated with medium confidence">
            <a:extLst>
              <a:ext uri="{FF2B5EF4-FFF2-40B4-BE49-F238E27FC236}">
                <a16:creationId xmlns:a16="http://schemas.microsoft.com/office/drawing/2014/main" id="{B6559CC6-8859-2B51-507B-B4E459496264}"/>
              </a:ext>
            </a:extLst>
          </p:cNvPr>
          <p:cNvPicPr>
            <a:picLocks noChangeAspect="1"/>
          </p:cNvPicPr>
          <p:nvPr/>
        </p:nvPicPr>
        <p:blipFill>
          <a:blip r:embed="rId3"/>
          <a:stretch>
            <a:fillRect/>
          </a:stretch>
        </p:blipFill>
        <p:spPr>
          <a:xfrm>
            <a:off x="5952566" y="1499172"/>
            <a:ext cx="6096000" cy="4067175"/>
          </a:xfrm>
          <a:prstGeom prst="rect">
            <a:avLst/>
          </a:prstGeom>
        </p:spPr>
      </p:pic>
    </p:spTree>
    <p:extLst>
      <p:ext uri="{BB962C8B-B14F-4D97-AF65-F5344CB8AC3E}">
        <p14:creationId xmlns:p14="http://schemas.microsoft.com/office/powerpoint/2010/main" val="793773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Fibre</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-glass braiding machine for HFM </a:t>
            </a:r>
            <a:r>
              <a:rPr lang="en-US"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Programme</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Text Placeholder 3">
            <a:extLst>
              <a:ext uri="{FF2B5EF4-FFF2-40B4-BE49-F238E27FC236}">
                <a16:creationId xmlns:a16="http://schemas.microsoft.com/office/drawing/2014/main" id="{577B9186-B3E0-9DDE-627A-936EE149D45A}"/>
              </a:ext>
            </a:extLst>
          </p:cNvPr>
          <p:cNvSpPr txBox="1">
            <a:spLocks/>
          </p:cNvSpPr>
          <p:nvPr/>
        </p:nvSpPr>
        <p:spPr>
          <a:xfrm>
            <a:off x="362889" y="3071878"/>
            <a:ext cx="6919007" cy="285521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Description &amp; Specific Conditions</a:t>
            </a:r>
            <a:r>
              <a:rPr lang="en-GB" sz="1600" dirty="0">
                <a:solidFill>
                  <a:schemeClr val="accent1"/>
                </a:solidFill>
              </a:rPr>
              <a:t>:</a:t>
            </a:r>
          </a:p>
          <a:p>
            <a:pPr>
              <a:lnSpc>
                <a:spcPct val="100000"/>
              </a:lnSpc>
              <a:spcBef>
                <a:spcPts val="0"/>
              </a:spcBef>
            </a:pPr>
            <a:r>
              <a:rPr lang="en-GB" sz="1600" b="0" dirty="0">
                <a:solidFill>
                  <a:schemeClr val="accent1"/>
                </a:solidFill>
              </a:rPr>
              <a:t>Supply of a fibre glass braiding machine for the insulation of superconducting cables:</a:t>
            </a:r>
          </a:p>
          <a:p>
            <a:pPr marL="285750" indent="-285750">
              <a:lnSpc>
                <a:spcPct val="100000"/>
              </a:lnSpc>
              <a:spcBef>
                <a:spcPts val="0"/>
              </a:spcBef>
              <a:buFontTx/>
              <a:buChar char="-"/>
            </a:pPr>
            <a:r>
              <a:rPr lang="en-GB" sz="1600" b="0" dirty="0">
                <a:solidFill>
                  <a:schemeClr val="accent1"/>
                </a:solidFill>
              </a:rPr>
              <a:t>compatible with glass </a:t>
            </a:r>
            <a:r>
              <a:rPr lang="en-GB" sz="1600" b="0" dirty="0" err="1">
                <a:solidFill>
                  <a:schemeClr val="accent1"/>
                </a:solidFill>
              </a:rPr>
              <a:t>fiber</a:t>
            </a:r>
            <a:r>
              <a:rPr lang="en-GB" sz="1600" b="0" dirty="0">
                <a:solidFill>
                  <a:schemeClr val="accent1"/>
                </a:solidFill>
              </a:rPr>
              <a:t>; </a:t>
            </a:r>
          </a:p>
          <a:p>
            <a:pPr marL="285750" indent="-285750">
              <a:lnSpc>
                <a:spcPct val="100000"/>
              </a:lnSpc>
              <a:spcBef>
                <a:spcPts val="0"/>
              </a:spcBef>
              <a:buFontTx/>
              <a:buChar char="-"/>
            </a:pPr>
            <a:r>
              <a:rPr lang="en-GB" sz="1600" b="0" dirty="0">
                <a:solidFill>
                  <a:schemeClr val="accent1"/>
                </a:solidFill>
              </a:rPr>
              <a:t>be equipped with a horizontal line with a horizontal pulling system;</a:t>
            </a:r>
          </a:p>
          <a:p>
            <a:pPr marL="285750" indent="-285750">
              <a:lnSpc>
                <a:spcPct val="100000"/>
              </a:lnSpc>
              <a:spcBef>
                <a:spcPts val="0"/>
              </a:spcBef>
              <a:buFontTx/>
              <a:buChar char="-"/>
            </a:pPr>
            <a:r>
              <a:rPr lang="en-GB" sz="1600" b="0" dirty="0">
                <a:solidFill>
                  <a:schemeClr val="accent1"/>
                </a:solidFill>
              </a:rPr>
              <a:t>32 carriers;</a:t>
            </a:r>
          </a:p>
          <a:p>
            <a:pPr marL="285750" indent="-285750">
              <a:lnSpc>
                <a:spcPct val="100000"/>
              </a:lnSpc>
              <a:spcBef>
                <a:spcPts val="0"/>
              </a:spcBef>
              <a:buFontTx/>
              <a:buChar char="-"/>
            </a:pPr>
            <a:r>
              <a:rPr lang="en-GB" sz="1600" b="0" dirty="0">
                <a:solidFill>
                  <a:schemeClr val="accent1"/>
                </a:solidFill>
              </a:rPr>
              <a:t>a wind-off system for the cable drum; </a:t>
            </a:r>
          </a:p>
          <a:p>
            <a:pPr marL="285750" indent="-285750">
              <a:lnSpc>
                <a:spcPct val="100000"/>
              </a:lnSpc>
              <a:spcBef>
                <a:spcPts val="0"/>
              </a:spcBef>
              <a:buFontTx/>
              <a:buChar char="-"/>
            </a:pPr>
            <a:r>
              <a:rPr lang="en-GB" sz="1600" b="0" dirty="0">
                <a:solidFill>
                  <a:schemeClr val="accent1"/>
                </a:solidFill>
              </a:rPr>
              <a:t>cable tension control;</a:t>
            </a:r>
          </a:p>
          <a:p>
            <a:pPr marL="285750" indent="-285750">
              <a:lnSpc>
                <a:spcPct val="100000"/>
              </a:lnSpc>
              <a:spcBef>
                <a:spcPts val="0"/>
              </a:spcBef>
              <a:buFontTx/>
              <a:buChar char="-"/>
            </a:pPr>
            <a:r>
              <a:rPr lang="en-GB" sz="1600" b="0" dirty="0">
                <a:solidFill>
                  <a:schemeClr val="accent1"/>
                </a:solidFill>
              </a:rPr>
              <a:t>accurate braiding pitch regulation.</a:t>
            </a:r>
            <a:endParaRPr lang="en-GB" sz="1800" b="0" dirty="0">
              <a:solidFill>
                <a:schemeClr val="accent1"/>
              </a:solidFill>
            </a:endParaRPr>
          </a:p>
        </p:txBody>
      </p:sp>
      <p:sp>
        <p:nvSpPr>
          <p:cNvPr id="7" name="Text Placeholder 3">
            <a:extLst>
              <a:ext uri="{FF2B5EF4-FFF2-40B4-BE49-F238E27FC236}">
                <a16:creationId xmlns:a16="http://schemas.microsoft.com/office/drawing/2014/main" id="{3F1A2F29-DB64-15FF-6714-5866FA642422}"/>
              </a:ext>
            </a:extLst>
          </p:cNvPr>
          <p:cNvSpPr txBox="1">
            <a:spLocks/>
          </p:cNvSpPr>
          <p:nvPr/>
        </p:nvSpPr>
        <p:spPr>
          <a:xfrm>
            <a:off x="373589" y="1119984"/>
            <a:ext cx="5365283" cy="159586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02 25 04 03</a:t>
            </a:r>
            <a:endParaRPr lang="fr-CH" sz="1600" b="0" dirty="0">
              <a:solidFill>
                <a:schemeClr val="accent1"/>
              </a:solidFill>
            </a:endParaRPr>
          </a:p>
          <a:p>
            <a:r>
              <a:rPr lang="en-GB" sz="1600" u="sng" dirty="0">
                <a:solidFill>
                  <a:schemeClr val="accent1"/>
                </a:solidFill>
              </a:rPr>
              <a:t>Cost Range:</a:t>
            </a:r>
            <a:r>
              <a:rPr lang="en-GB" sz="1600" b="0" dirty="0">
                <a:solidFill>
                  <a:schemeClr val="accent1"/>
                </a:solidFill>
              </a:rPr>
              <a:t> 	 200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750 </a:t>
            </a:r>
            <a:r>
              <a:rPr lang="en-GB" sz="1600" b="0" dirty="0" err="1">
                <a:solidFill>
                  <a:schemeClr val="accent1"/>
                </a:solidFill>
                <a:sym typeface="Wingdings" panose="05000000000000000000" pitchFamily="2" charset="2"/>
              </a:rPr>
              <a:t>kCHF</a:t>
            </a:r>
            <a:r>
              <a:rPr lang="en-GB" sz="1600" b="0" dirty="0">
                <a:solidFill>
                  <a:schemeClr val="accent1"/>
                </a:solidFill>
                <a:sym typeface="Wingdings" panose="05000000000000000000" pitchFamily="2" charset="2"/>
              </a:rPr>
              <a:t> </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Tender: Q3 2024 - </a:t>
            </a:r>
            <a:r>
              <a:rPr lang="en-GB" sz="1600" b="0" dirty="0">
                <a:solidFill>
                  <a:schemeClr val="tx1"/>
                </a:solidFill>
              </a:rPr>
              <a:t>MS-4971/TE</a:t>
            </a:r>
            <a:endParaRPr lang="en-GB" sz="1600" b="0" dirty="0">
              <a:solidFill>
                <a:schemeClr val="accent1"/>
              </a:solidFill>
            </a:endParaRPr>
          </a:p>
          <a:p>
            <a:r>
              <a:rPr lang="en-GB" sz="1600" u="sng" dirty="0">
                <a:solidFill>
                  <a:schemeClr val="accent1"/>
                </a:solidFill>
              </a:rPr>
              <a:t>Delivery:</a:t>
            </a:r>
            <a:r>
              <a:rPr lang="en-GB" sz="1600" b="0" dirty="0">
                <a:solidFill>
                  <a:schemeClr val="accent1"/>
                </a:solidFill>
              </a:rPr>
              <a:t>		Q4 2024</a:t>
            </a:r>
            <a:endParaRPr lang="en-GB" sz="1600" u="sng" dirty="0">
              <a:solidFill>
                <a:schemeClr val="accent1"/>
              </a:solidFill>
            </a:endParaRPr>
          </a:p>
        </p:txBody>
      </p:sp>
      <p:sp>
        <p:nvSpPr>
          <p:cNvPr id="8" name="TextBox 14">
            <a:extLst>
              <a:ext uri="{FF2B5EF4-FFF2-40B4-BE49-F238E27FC236}">
                <a16:creationId xmlns:a16="http://schemas.microsoft.com/office/drawing/2014/main" id="{6FA8A6D8-9E5E-6796-FD7D-DF4E5D403628}"/>
              </a:ext>
            </a:extLst>
          </p:cNvPr>
          <p:cNvSpPr txBox="1"/>
          <p:nvPr/>
        </p:nvSpPr>
        <p:spPr>
          <a:xfrm>
            <a:off x="6624985" y="5708546"/>
            <a:ext cx="5296486"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GB" dirty="0">
                <a:solidFill>
                  <a:prstClr val="white"/>
                </a:solidFill>
                <a:latin typeface="Arial"/>
              </a:rPr>
              <a:t>Francois-Olivier.pincot</a:t>
            </a:r>
            <a:r>
              <a:rPr lang="en-GB" dirty="0">
                <a:solidFill>
                  <a:prstClr val="white"/>
                </a:solidFill>
              </a:rPr>
              <a:t>@cern.ch</a:t>
            </a:r>
            <a:endParaRPr lang="en-US" dirty="0">
              <a:solidFill>
                <a:prstClr val="white"/>
              </a:solidFill>
              <a:latin typeface="Arial"/>
            </a:endParaRPr>
          </a:p>
        </p:txBody>
      </p:sp>
      <p:pic>
        <p:nvPicPr>
          <p:cNvPr id="5" name="Image 4" descr="Une image contenant intérieur&#10;&#10;Description générée automatiquement">
            <a:extLst>
              <a:ext uri="{FF2B5EF4-FFF2-40B4-BE49-F238E27FC236}">
                <a16:creationId xmlns:a16="http://schemas.microsoft.com/office/drawing/2014/main" id="{216246E7-3D8E-19F8-B896-027C9568BE93}"/>
              </a:ext>
            </a:extLst>
          </p:cNvPr>
          <p:cNvPicPr>
            <a:picLocks noChangeAspect="1"/>
          </p:cNvPicPr>
          <p:nvPr/>
        </p:nvPicPr>
        <p:blipFill>
          <a:blip r:embed="rId3"/>
          <a:stretch>
            <a:fillRect/>
          </a:stretch>
        </p:blipFill>
        <p:spPr>
          <a:xfrm rot="5400000">
            <a:off x="6839070" y="1683684"/>
            <a:ext cx="4301473" cy="3226105"/>
          </a:xfrm>
          <a:prstGeom prst="rect">
            <a:avLst/>
          </a:prstGeom>
        </p:spPr>
      </p:pic>
    </p:spTree>
    <p:extLst>
      <p:ext uri="{BB962C8B-B14F-4D97-AF65-F5344CB8AC3E}">
        <p14:creationId xmlns:p14="http://schemas.microsoft.com/office/powerpoint/2010/main" val="1871581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Sensors for alignment</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58043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r>
              <a:rPr lang="en-GB" sz="1600" b="0" dirty="0">
                <a:solidFill>
                  <a:schemeClr val="accent1"/>
                </a:solidFill>
              </a:rPr>
              <a:t>Alignment system including:</a:t>
            </a:r>
          </a:p>
          <a:p>
            <a:pPr marL="609600" lvl="1" indent="-285750">
              <a:buFont typeface="Arial" panose="020B0604020202020204" pitchFamily="34" charset="0"/>
              <a:buChar char="•"/>
            </a:pPr>
            <a:r>
              <a:rPr lang="en-GB" sz="1600" dirty="0">
                <a:solidFill>
                  <a:schemeClr val="accent1"/>
                </a:solidFill>
              </a:rPr>
              <a:t>Wire Positioning Sensors (WPS);</a:t>
            </a:r>
          </a:p>
          <a:p>
            <a:pPr marL="609600" lvl="1" indent="-285750">
              <a:buFont typeface="Arial" panose="020B0604020202020204" pitchFamily="34" charset="0"/>
              <a:buChar char="•"/>
            </a:pPr>
            <a:r>
              <a:rPr lang="en-GB" sz="1600" dirty="0">
                <a:solidFill>
                  <a:schemeClr val="accent1"/>
                </a:solidFill>
              </a:rPr>
              <a:t>Hydrostatic Levelling Sensors (HLS).</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603188" y="989899"/>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 750 k CHF</a:t>
            </a:r>
          </a:p>
          <a:p>
            <a:r>
              <a:rPr lang="en-GB" sz="1600" u="sng" dirty="0">
                <a:solidFill>
                  <a:schemeClr val="accent1"/>
                </a:solidFill>
              </a:rPr>
              <a:t>Planning:</a:t>
            </a:r>
            <a:r>
              <a:rPr lang="en-GB" sz="1600" b="0" dirty="0">
                <a:solidFill>
                  <a:schemeClr val="accent1"/>
                </a:solidFill>
              </a:rPr>
              <a:t> Q4 2024</a:t>
            </a:r>
          </a:p>
          <a:p>
            <a:r>
              <a:rPr lang="en-GB" sz="1600" dirty="0">
                <a:solidFill>
                  <a:schemeClr val="bg1"/>
                </a:solidFill>
                <a:highlight>
                  <a:srgbClr val="0000FF"/>
                </a:highlight>
              </a:rPr>
              <a:t>Contact:		Helene.Mainaud.Durand@cern.ch</a:t>
            </a:r>
            <a:r>
              <a:rPr lang="en-GB" sz="2000" b="0" dirty="0">
                <a:solidFill>
                  <a:schemeClr val="accent1"/>
                </a:solidFill>
              </a:rPr>
              <a:t>	</a:t>
            </a:r>
          </a:p>
        </p:txBody>
      </p:sp>
      <p:pic>
        <p:nvPicPr>
          <p:cNvPr id="6" name="Picture 5">
            <a:extLst>
              <a:ext uri="{FF2B5EF4-FFF2-40B4-BE49-F238E27FC236}">
                <a16:creationId xmlns:a16="http://schemas.microsoft.com/office/drawing/2014/main" id="{0D6B7913-097A-5988-8C2D-03BAFCF97BC8}"/>
              </a:ext>
            </a:extLst>
          </p:cNvPr>
          <p:cNvPicPr>
            <a:picLocks noChangeAspect="1"/>
          </p:cNvPicPr>
          <p:nvPr/>
        </p:nvPicPr>
        <p:blipFill>
          <a:blip r:embed="rId3"/>
          <a:stretch>
            <a:fillRect/>
          </a:stretch>
        </p:blipFill>
        <p:spPr>
          <a:xfrm>
            <a:off x="1258705" y="3733350"/>
            <a:ext cx="4409912" cy="2340879"/>
          </a:xfrm>
          <a:prstGeom prst="rect">
            <a:avLst/>
          </a:prstGeom>
        </p:spPr>
      </p:pic>
      <p:pic>
        <p:nvPicPr>
          <p:cNvPr id="7" name="Picture 6">
            <a:extLst>
              <a:ext uri="{FF2B5EF4-FFF2-40B4-BE49-F238E27FC236}">
                <a16:creationId xmlns:a16="http://schemas.microsoft.com/office/drawing/2014/main" id="{F0E037A7-77B1-6359-0C47-16C467A3FF6B}"/>
              </a:ext>
            </a:extLst>
          </p:cNvPr>
          <p:cNvPicPr>
            <a:picLocks noChangeAspect="1"/>
          </p:cNvPicPr>
          <p:nvPr/>
        </p:nvPicPr>
        <p:blipFill>
          <a:blip r:embed="rId4"/>
          <a:stretch>
            <a:fillRect/>
          </a:stretch>
        </p:blipFill>
        <p:spPr>
          <a:xfrm>
            <a:off x="6519334" y="2327130"/>
            <a:ext cx="4881729" cy="3996206"/>
          </a:xfrm>
          <a:prstGeom prst="rect">
            <a:avLst/>
          </a:prstGeom>
        </p:spPr>
      </p:pic>
      <p:sp>
        <p:nvSpPr>
          <p:cNvPr id="4" name="Slide Number Placeholder 3">
            <a:extLst>
              <a:ext uri="{FF2B5EF4-FFF2-40B4-BE49-F238E27FC236}">
                <a16:creationId xmlns:a16="http://schemas.microsoft.com/office/drawing/2014/main" id="{F36783EC-00E7-C503-BB82-983D14544E47}"/>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816937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UPS 20-200 kVA</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pPr>
              <a:defRPr/>
            </a:pPr>
            <a:r>
              <a:rPr lang="en-GB" sz="1800" b="0" dirty="0">
                <a:solidFill>
                  <a:schemeClr val="accent1"/>
                </a:solidFill>
              </a:rPr>
              <a:t>Design, manufacture and supply of modular UPS</a:t>
            </a:r>
            <a:r>
              <a:rPr lang="en-US" sz="1800" b="0" dirty="0">
                <a:solidFill>
                  <a:schemeClr val="accent1"/>
                </a:solidFill>
              </a:rPr>
              <a:t>.</a:t>
            </a:r>
          </a:p>
          <a:p>
            <a:pPr>
              <a:lnSpc>
                <a:spcPct val="120000"/>
              </a:lnSpc>
            </a:pPr>
            <a:r>
              <a:rPr lang="en-GB" sz="1800" b="0" dirty="0">
                <a:solidFill>
                  <a:schemeClr val="tx1"/>
                </a:solidFill>
              </a:rPr>
              <a:t>CERN intends to place two contracts for the supply of: </a:t>
            </a:r>
          </a:p>
          <a:p>
            <a:pPr marL="285750" indent="-285750">
              <a:lnSpc>
                <a:spcPct val="120000"/>
              </a:lnSpc>
              <a:buFontTx/>
              <a:buChar char="-"/>
            </a:pPr>
            <a:r>
              <a:rPr lang="en-GB" sz="1800" b="0" dirty="0">
                <a:solidFill>
                  <a:schemeClr val="tx1"/>
                </a:solidFill>
              </a:rPr>
              <a:t>About 40 full modular UPS;</a:t>
            </a:r>
          </a:p>
          <a:p>
            <a:pPr marL="285750" indent="-285750">
              <a:lnSpc>
                <a:spcPct val="120000"/>
              </a:lnSpc>
              <a:buFontTx/>
              <a:buChar char="-"/>
            </a:pPr>
            <a:r>
              <a:rPr lang="en-GB" sz="1800" b="0" dirty="0">
                <a:solidFill>
                  <a:schemeClr val="tx1"/>
                </a:solidFill>
              </a:rPr>
              <a:t>High-Power UPS up to 3 MVA.</a:t>
            </a:r>
            <a:endParaRPr lang="en-US" sz="1800" b="0" dirty="0">
              <a:solidFill>
                <a:schemeClr val="tx1"/>
              </a:solidFill>
            </a:endParaRPr>
          </a:p>
          <a:p>
            <a:pPr algn="just"/>
            <a:r>
              <a:rPr lang="en-GB" sz="1300" b="0" dirty="0">
                <a:solidFill>
                  <a:srgbClr val="0033A0"/>
                </a:solidFill>
              </a:rPr>
              <a:t>       </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860530" y="1685164"/>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02 30 40 00 </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&lt; 750 k CHF</a:t>
            </a:r>
          </a:p>
          <a:p>
            <a:r>
              <a:rPr lang="en-GB" sz="1600" u="sng" dirty="0">
                <a:solidFill>
                  <a:schemeClr val="accent1"/>
                </a:solidFill>
              </a:rPr>
              <a:t>Planning:</a:t>
            </a:r>
            <a:r>
              <a:rPr lang="en-GB" sz="1600" b="0" dirty="0">
                <a:solidFill>
                  <a:schemeClr val="accent1"/>
                </a:solidFill>
              </a:rPr>
              <a:t> 	MS-4959: Q2 2024, IT: Q4 2024</a:t>
            </a:r>
          </a:p>
          <a:p>
            <a:r>
              <a:rPr lang="en-GB" sz="1600" dirty="0">
                <a:solidFill>
                  <a:schemeClr val="bg1"/>
                </a:solidFill>
                <a:highlight>
                  <a:srgbClr val="0000FF"/>
                </a:highlight>
              </a:rPr>
              <a:t>Contact:		Joel.Lahaye@cern.ch</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4252E154-D596-3AC3-2A48-D3D4FE55A7F0}"/>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1026" name="Picture 2" descr="Keeping the LHC in power">
            <a:extLst>
              <a:ext uri="{FF2B5EF4-FFF2-40B4-BE49-F238E27FC236}">
                <a16:creationId xmlns:a16="http://schemas.microsoft.com/office/drawing/2014/main" id="{25F9DB17-B509-6EAA-BA0B-F10319BB25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4027" y="3637145"/>
            <a:ext cx="3762519" cy="2511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7244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Three Diesel Generators </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endParaRP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262056" y="955207"/>
            <a:ext cx="6993522"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400" b="1" i="0" u="sng" strike="noStrike" kern="1200" cap="none" spc="0" normalizeH="0" baseline="0" noProof="0" dirty="0">
                <a:ln>
                  <a:noFill/>
                </a:ln>
                <a:solidFill>
                  <a:srgbClr val="0033A0"/>
                </a:solidFill>
                <a:effectLst/>
                <a:uLnTx/>
                <a:uFillTx/>
                <a:ea typeface="+mn-ea"/>
                <a:cs typeface="+mn-cs"/>
              </a:rPr>
              <a:t>Description &amp; Specific Conditions</a:t>
            </a:r>
            <a:r>
              <a:rPr kumimoji="0" lang="en-GB" sz="1400" b="1" i="0" u="none" strike="noStrike" kern="1200" cap="none" spc="0" normalizeH="0" baseline="0" noProof="0" dirty="0">
                <a:ln>
                  <a:noFill/>
                </a:ln>
                <a:solidFill>
                  <a:srgbClr val="0033A0"/>
                </a:solidFill>
                <a:effectLst/>
                <a:uLnTx/>
                <a:uFillTx/>
                <a:ea typeface="+mn-ea"/>
                <a:cs typeface="+mn-cs"/>
              </a:rPr>
              <a:t>:</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lang="en-GB" sz="1400" b="0" dirty="0">
                <a:solidFill>
                  <a:schemeClr val="accent1"/>
                </a:solidFill>
              </a:rPr>
              <a:t>Supply, installation and maintenance of three diesel generators power stations (</a:t>
            </a:r>
            <a:r>
              <a:rPr lang="en-GB" sz="1400" b="0" dirty="0">
                <a:solidFill>
                  <a:schemeClr val="tx1"/>
                </a:solidFill>
              </a:rPr>
              <a:t>including the containers, the chimneys, the diesel tanks, the control systems, the testing and all the civil engineering works):</a:t>
            </a:r>
          </a:p>
          <a:p>
            <a:pPr marL="285750" indent="-285750">
              <a:buFont typeface="Arial" panose="020B0604020202020204" pitchFamily="34" charset="0"/>
              <a:buChar char="•"/>
              <a:defRPr/>
            </a:pPr>
            <a:r>
              <a:rPr lang="en-GB" sz="1400" b="0" dirty="0">
                <a:solidFill>
                  <a:schemeClr val="accent1"/>
                </a:solidFill>
              </a:rPr>
              <a:t>One unit of 400 V 800 kVA ESP (replacement of an existing generator);</a:t>
            </a:r>
          </a:p>
          <a:p>
            <a:pPr marL="285750" indent="-285750">
              <a:buFont typeface="Arial" panose="020B0604020202020204" pitchFamily="34" charset="0"/>
              <a:buChar char="•"/>
              <a:defRPr/>
            </a:pPr>
            <a:r>
              <a:rPr lang="en-GB" sz="1400" b="0" dirty="0">
                <a:solidFill>
                  <a:schemeClr val="accent1"/>
                </a:solidFill>
              </a:rPr>
              <a:t>Two units of 400 V 2MVA ESP (including chimney and diesel buried tank).</a:t>
            </a:r>
          </a:p>
        </p:txBody>
      </p:sp>
      <p:sp>
        <p:nvSpPr>
          <p:cNvPr id="4" name="Slide Number Placeholder 3">
            <a:extLst>
              <a:ext uri="{FF2B5EF4-FFF2-40B4-BE49-F238E27FC236}">
                <a16:creationId xmlns:a16="http://schemas.microsoft.com/office/drawing/2014/main" id="{5EFF3194-6278-B2F4-075B-567554DCFC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rPr>
              <a:t>6</a:t>
            </a:r>
          </a:p>
        </p:txBody>
      </p:sp>
      <p:sp>
        <p:nvSpPr>
          <p:cNvPr id="2" name="TextBox 1">
            <a:extLst>
              <a:ext uri="{FF2B5EF4-FFF2-40B4-BE49-F238E27FC236}">
                <a16:creationId xmlns:a16="http://schemas.microsoft.com/office/drawing/2014/main" id="{9DCF76DF-C289-EAA9-939B-9C138BD2F21D}"/>
              </a:ext>
            </a:extLst>
          </p:cNvPr>
          <p:cNvSpPr txBox="1"/>
          <p:nvPr/>
        </p:nvSpPr>
        <p:spPr>
          <a:xfrm>
            <a:off x="6797964" y="5859886"/>
            <a:ext cx="5358175" cy="369332"/>
          </a:xfrm>
          <a:prstGeom prst="rect">
            <a:avLst/>
          </a:prstGeom>
          <a:solidFill>
            <a:schemeClr val="accent1"/>
          </a:solidFill>
          <a:ln>
            <a:solidFill>
              <a:schemeClr val="accent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Contact: </a:t>
            </a:r>
            <a:r>
              <a:rPr lang="pt-BR" dirty="0">
                <a:solidFill>
                  <a:prstClr val="white"/>
                </a:solidFill>
                <a:latin typeface="Arial" panose="020B0604020202020204"/>
              </a:rPr>
              <a:t>Pablo.Valdes</a:t>
            </a:r>
            <a:r>
              <a:rPr kumimoji="0" lang="pt-BR" sz="1800" b="0" i="0" u="none" strike="noStrike" kern="1200" cap="none" spc="0" normalizeH="0" baseline="0" noProof="0" dirty="0">
                <a:ln>
                  <a:noFill/>
                </a:ln>
                <a:solidFill>
                  <a:prstClr val="white"/>
                </a:solidFill>
                <a:effectLst/>
                <a:uLnTx/>
                <a:uFillTx/>
                <a:latin typeface="Arial" panose="020B0604020202020204"/>
                <a:ea typeface="+mn-ea"/>
                <a:cs typeface="+mn-cs"/>
              </a:rPr>
              <a:t>@cern.ch</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3" name="Text Placeholder 3">
            <a:extLst>
              <a:ext uri="{FF2B5EF4-FFF2-40B4-BE49-F238E27FC236}">
                <a16:creationId xmlns:a16="http://schemas.microsoft.com/office/drawing/2014/main" id="{6A102586-3470-FE9F-D491-47FA84EE33CB}"/>
              </a:ext>
            </a:extLst>
          </p:cNvPr>
          <p:cNvSpPr txBox="1">
            <a:spLocks/>
          </p:cNvSpPr>
          <p:nvPr/>
        </p:nvSpPr>
        <p:spPr>
          <a:xfrm>
            <a:off x="8206639" y="955207"/>
            <a:ext cx="6149442" cy="2998843"/>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200" b="1" i="0" u="sng" strike="noStrike" kern="1200" cap="none" spc="0" normalizeH="0" baseline="0" noProof="0" dirty="0">
                <a:ln>
                  <a:noFill/>
                </a:ln>
                <a:solidFill>
                  <a:srgbClr val="0033A0"/>
                </a:solidFill>
                <a:effectLst/>
                <a:uLnTx/>
                <a:uFillTx/>
                <a:latin typeface="Arial" panose="020B0604020202020204"/>
                <a:ea typeface="+mn-ea"/>
                <a:cs typeface="+mn-cs"/>
              </a:rPr>
              <a:t>Procurement Code:</a:t>
            </a:r>
            <a:r>
              <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200" b="0" dirty="0">
                <a:solidFill>
                  <a:schemeClr val="accent1"/>
                </a:solidFill>
              </a:rPr>
              <a:t> 02 70 01 00 </a:t>
            </a:r>
            <a:r>
              <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rPr>
              <a:t> </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200" b="1" i="0" u="sng" strike="noStrike" kern="1200" cap="none" spc="0" normalizeH="0" baseline="0" noProof="0" dirty="0">
                <a:ln>
                  <a:noFill/>
                </a:ln>
                <a:solidFill>
                  <a:srgbClr val="0033A0"/>
                </a:solidFill>
                <a:effectLst/>
                <a:uLnTx/>
                <a:uFillTx/>
                <a:latin typeface="Arial" panose="020B0604020202020204"/>
                <a:ea typeface="+mn-ea"/>
                <a:cs typeface="+mn-cs"/>
              </a:rPr>
              <a:t>Cost Range:</a:t>
            </a:r>
            <a:r>
              <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200" b="0" dirty="0">
                <a:solidFill>
                  <a:schemeClr val="accent1"/>
                </a:solidFill>
              </a:rPr>
              <a:t>750 </a:t>
            </a:r>
            <a:r>
              <a:rPr lang="en-GB" sz="1200" b="0" dirty="0" err="1">
                <a:solidFill>
                  <a:schemeClr val="accent1"/>
                </a:solidFill>
              </a:rPr>
              <a:t>kCHF</a:t>
            </a:r>
            <a:r>
              <a:rPr lang="en-GB" sz="1200" b="0" dirty="0">
                <a:solidFill>
                  <a:schemeClr val="accent1"/>
                </a:solidFill>
              </a:rPr>
              <a:t> </a:t>
            </a:r>
            <a:r>
              <a:rPr lang="en-GB" sz="1200" b="0" dirty="0">
                <a:solidFill>
                  <a:schemeClr val="accent1"/>
                </a:solidFill>
                <a:sym typeface="Wingdings" panose="05000000000000000000" pitchFamily="2" charset="2"/>
              </a:rPr>
              <a:t> 5 MCHF</a:t>
            </a:r>
            <a:endPar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200" b="1" i="0" u="sng" strike="noStrike" kern="1200" cap="none" spc="0" normalizeH="0" baseline="0" noProof="0" dirty="0">
                <a:ln>
                  <a:noFill/>
                </a:ln>
                <a:solidFill>
                  <a:srgbClr val="0033A0"/>
                </a:solidFill>
                <a:effectLst/>
                <a:uLnTx/>
                <a:uFillTx/>
                <a:latin typeface="Arial" panose="020B0604020202020204"/>
                <a:ea typeface="+mn-ea"/>
                <a:cs typeface="+mn-cs"/>
              </a:rPr>
              <a:t>Planning:</a:t>
            </a:r>
            <a:r>
              <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rPr>
              <a:t> 	MS: published (MS-4974) / IT: Q3 2024</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lang="en-GB" sz="1200" b="0" dirty="0">
                <a:solidFill>
                  <a:srgbClr val="0033A0"/>
                </a:solidFill>
                <a:latin typeface="Arial" panose="020B0604020202020204"/>
              </a:rPr>
              <a:t>Pre-engineering (done by CERN) during 2024</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lang="en-GB" sz="1200" b="0" dirty="0">
                <a:solidFill>
                  <a:srgbClr val="0033A0"/>
                </a:solidFill>
                <a:latin typeface="Arial" panose="020B0604020202020204"/>
              </a:rPr>
              <a:t>Design + engineering during Q1 and Q2 2025</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rPr>
              <a:t>Start of commissioning </a:t>
            </a:r>
            <a:r>
              <a:rPr lang="en-GB" sz="1200" b="0" dirty="0">
                <a:solidFill>
                  <a:srgbClr val="0033A0"/>
                </a:solidFill>
                <a:latin typeface="Arial" panose="020B0604020202020204"/>
              </a:rPr>
              <a:t>Q4</a:t>
            </a:r>
            <a:r>
              <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rPr>
              <a:t> 2025</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lang="en-GB" sz="1200" u="sng" dirty="0">
                <a:solidFill>
                  <a:srgbClr val="0033A0"/>
                </a:solidFill>
                <a:latin typeface="Arial" panose="020B0604020202020204"/>
              </a:rPr>
              <a:t>Working on the CERN site</a:t>
            </a:r>
            <a:r>
              <a:rPr kumimoji="0" lang="en-GB" sz="1200" b="1" i="0" u="sng" strike="noStrike" kern="1200" cap="none" spc="0" normalizeH="0" baseline="0" noProof="0" dirty="0">
                <a:ln>
                  <a:noFill/>
                </a:ln>
                <a:solidFill>
                  <a:srgbClr val="0033A0"/>
                </a:solidFill>
                <a:effectLst/>
                <a:uLnTx/>
                <a:uFillTx/>
                <a:latin typeface="Arial" panose="020B0604020202020204"/>
                <a:ea typeface="+mn-ea"/>
                <a:cs typeface="+mn-cs"/>
              </a:rPr>
              <a:t>:</a:t>
            </a:r>
            <a:r>
              <a:rPr lang="en-GB" sz="1200" b="0" dirty="0">
                <a:solidFill>
                  <a:srgbClr val="0033A0"/>
                </a:solidFill>
                <a:latin typeface="Arial" panose="020B0604020202020204"/>
              </a:rPr>
              <a:t> France</a:t>
            </a:r>
            <a:endPar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pic>
        <p:nvPicPr>
          <p:cNvPr id="7" name="Picture 4">
            <a:extLst>
              <a:ext uri="{FF2B5EF4-FFF2-40B4-BE49-F238E27FC236}">
                <a16:creationId xmlns:a16="http://schemas.microsoft.com/office/drawing/2014/main" id="{DA22252E-6679-F79B-EF65-873F8B432731}"/>
              </a:ext>
            </a:extLst>
          </p:cNvPr>
          <p:cNvPicPr>
            <a:picLocks noChangeAspect="1"/>
          </p:cNvPicPr>
          <p:nvPr/>
        </p:nvPicPr>
        <p:blipFill>
          <a:blip r:embed="rId3"/>
          <a:stretch>
            <a:fillRect/>
          </a:stretch>
        </p:blipFill>
        <p:spPr>
          <a:xfrm>
            <a:off x="7404596" y="3884665"/>
            <a:ext cx="2979145" cy="1858599"/>
          </a:xfrm>
          <a:prstGeom prst="rect">
            <a:avLst/>
          </a:prstGeom>
        </p:spPr>
      </p:pic>
      <p:pic>
        <p:nvPicPr>
          <p:cNvPr id="10" name="Picture 12">
            <a:extLst>
              <a:ext uri="{FF2B5EF4-FFF2-40B4-BE49-F238E27FC236}">
                <a16:creationId xmlns:a16="http://schemas.microsoft.com/office/drawing/2014/main" id="{24D73A6E-2484-943F-32BA-A3912625582D}"/>
              </a:ext>
            </a:extLst>
          </p:cNvPr>
          <p:cNvPicPr>
            <a:picLocks noChangeAspect="1"/>
          </p:cNvPicPr>
          <p:nvPr/>
        </p:nvPicPr>
        <p:blipFill>
          <a:blip r:embed="rId4"/>
          <a:stretch>
            <a:fillRect/>
          </a:stretch>
        </p:blipFill>
        <p:spPr>
          <a:xfrm>
            <a:off x="10859271" y="2992649"/>
            <a:ext cx="951061" cy="2633993"/>
          </a:xfrm>
          <a:prstGeom prst="rect">
            <a:avLst/>
          </a:prstGeom>
        </p:spPr>
      </p:pic>
      <p:sp>
        <p:nvSpPr>
          <p:cNvPr id="6" name="TextBox 5">
            <a:extLst>
              <a:ext uri="{FF2B5EF4-FFF2-40B4-BE49-F238E27FC236}">
                <a16:creationId xmlns:a16="http://schemas.microsoft.com/office/drawing/2014/main" id="{5A7AB5BB-FA9B-620E-2EA9-E444850D60B2}"/>
              </a:ext>
            </a:extLst>
          </p:cNvPr>
          <p:cNvSpPr txBox="1"/>
          <p:nvPr/>
        </p:nvSpPr>
        <p:spPr>
          <a:xfrm>
            <a:off x="262056" y="3222043"/>
            <a:ext cx="6096000" cy="2960875"/>
          </a:xfrm>
          <a:prstGeom prst="rect">
            <a:avLst/>
          </a:prstGeom>
          <a:noFill/>
        </p:spPr>
        <p:txBody>
          <a:bodyPr wrap="square">
            <a:spAutoFit/>
          </a:bodyPr>
          <a:lstStyle/>
          <a:p>
            <a:pPr>
              <a:lnSpc>
                <a:spcPct val="150000"/>
              </a:lnSpc>
            </a:pPr>
            <a:r>
              <a:rPr lang="en-GB" sz="1400" dirty="0"/>
              <a:t>Interested firms shall have a proven experience and competence in:</a:t>
            </a:r>
          </a:p>
          <a:p>
            <a:pPr marL="171450" indent="-171450">
              <a:lnSpc>
                <a:spcPct val="150000"/>
              </a:lnSpc>
              <a:buFontTx/>
              <a:buChar char="-"/>
            </a:pPr>
            <a:r>
              <a:rPr lang="en-GB" sz="1400" dirty="0"/>
              <a:t>Design, supply, installation and commissioning of diesel generators power stations of an ESP (Emergency Standby Power system) of at least 2 MVA; </a:t>
            </a:r>
          </a:p>
          <a:p>
            <a:pPr marL="171450" indent="-171450">
              <a:lnSpc>
                <a:spcPct val="150000"/>
              </a:lnSpc>
              <a:buFontTx/>
              <a:buChar char="-"/>
            </a:pPr>
            <a:r>
              <a:rPr lang="en-GB" sz="1400" dirty="0"/>
              <a:t>Project management of a turnkey projects covering engineering, procurement, civil engineering works, installation, and commissioning of diesel generators; </a:t>
            </a:r>
          </a:p>
          <a:p>
            <a:pPr marL="171450" indent="-171450">
              <a:lnSpc>
                <a:spcPct val="150000"/>
              </a:lnSpc>
              <a:buFontTx/>
              <a:buChar char="-"/>
            </a:pPr>
            <a:r>
              <a:rPr lang="en-GB" sz="1400" dirty="0"/>
              <a:t>Civil engineering works following French regulations or an ability to evaluate, analyse and comply with them.</a:t>
            </a:r>
          </a:p>
        </p:txBody>
      </p:sp>
    </p:spTree>
    <p:extLst>
      <p:ext uri="{BB962C8B-B14F-4D97-AF65-F5344CB8AC3E}">
        <p14:creationId xmlns:p14="http://schemas.microsoft.com/office/powerpoint/2010/main" val="892400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DCCTs 600 A – Standard and Radiation resistant</a:t>
            </a: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6212732"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r>
              <a:rPr lang="en-GB" sz="1800" b="0" dirty="0">
                <a:solidFill>
                  <a:schemeClr val="tx1"/>
                </a:solidFill>
              </a:rPr>
              <a:t>Supply of current output DCCTs with 1000:1 ratio and 600A maximum current: </a:t>
            </a:r>
          </a:p>
          <a:p>
            <a:pPr marL="285750" indent="-285750">
              <a:buFont typeface="Arial" panose="020B0604020202020204" pitchFamily="34" charset="0"/>
              <a:buChar char="•"/>
            </a:pPr>
            <a:r>
              <a:rPr lang="en-GB" sz="1800" b="0" dirty="0">
                <a:solidFill>
                  <a:schemeClr val="accent1"/>
                </a:solidFill>
              </a:rPr>
              <a:t>900 standard units;</a:t>
            </a:r>
          </a:p>
          <a:p>
            <a:pPr marL="285750" indent="-285750">
              <a:buFont typeface="Arial" panose="020B0604020202020204" pitchFamily="34" charset="0"/>
              <a:buChar char="•"/>
            </a:pPr>
            <a:r>
              <a:rPr lang="en-GB" sz="1800" b="0" dirty="0">
                <a:solidFill>
                  <a:schemeClr val="accent1"/>
                </a:solidFill>
              </a:rPr>
              <a:t>636 radiation resistant DCCT’s.</a:t>
            </a:r>
          </a:p>
          <a:p>
            <a:r>
              <a:rPr lang="en-GB" sz="1800" b="0" dirty="0">
                <a:solidFill>
                  <a:schemeClr val="accent1"/>
                </a:solidFill>
              </a:rPr>
              <a:t>Five year blanket purchase contract.</a:t>
            </a: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02 10 09 00</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200</a:t>
            </a:r>
            <a:r>
              <a:rPr lang="en-GB" sz="1600" b="0" dirty="0">
                <a:solidFill>
                  <a:schemeClr val="accent1"/>
                </a:solidFill>
              </a:rPr>
              <a:t>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750 </a:t>
            </a:r>
            <a:r>
              <a:rPr lang="en-GB" sz="1600" b="0" dirty="0" err="1">
                <a:solidFill>
                  <a:schemeClr val="accent1"/>
                </a:solidFill>
                <a:sym typeface="Wingdings" panose="05000000000000000000" pitchFamily="2" charset="2"/>
              </a:rPr>
              <a:t>kCHF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 (MS-4996)</a:t>
            </a:r>
          </a:p>
          <a:p>
            <a:r>
              <a:rPr lang="en-GB" sz="1600" b="0" dirty="0">
                <a:solidFill>
                  <a:schemeClr val="accent1"/>
                </a:solidFill>
              </a:rPr>
              <a:t>		IT:  Q3 2024</a:t>
            </a:r>
          </a:p>
          <a:p>
            <a:r>
              <a:rPr lang="en-GB" sz="1600" dirty="0">
                <a:solidFill>
                  <a:schemeClr val="bg1"/>
                </a:solidFill>
                <a:highlight>
                  <a:srgbClr val="0000FF"/>
                </a:highlight>
              </a:rPr>
              <a:t>Contact:		greg.hudson@cern.ch</a:t>
            </a:r>
            <a:r>
              <a:rPr lang="en-GB" sz="2000" b="0" dirty="0">
                <a:solidFill>
                  <a:schemeClr val="accent1"/>
                </a:solidFill>
              </a:rPr>
              <a:t>	</a:t>
            </a:r>
          </a:p>
        </p:txBody>
      </p:sp>
      <p:sp>
        <p:nvSpPr>
          <p:cNvPr id="7" name="TextBox 6">
            <a:extLst>
              <a:ext uri="{FF2B5EF4-FFF2-40B4-BE49-F238E27FC236}">
                <a16:creationId xmlns:a16="http://schemas.microsoft.com/office/drawing/2014/main" id="{D2F876DE-9B3E-9D98-CDB5-557572A3C780}"/>
              </a:ext>
            </a:extLst>
          </p:cNvPr>
          <p:cNvSpPr txBox="1"/>
          <p:nvPr/>
        </p:nvSpPr>
        <p:spPr>
          <a:xfrm>
            <a:off x="407987" y="4225788"/>
            <a:ext cx="6096000" cy="1287532"/>
          </a:xfrm>
          <a:prstGeom prst="rect">
            <a:avLst/>
          </a:prstGeom>
          <a:noFill/>
        </p:spPr>
        <p:txBody>
          <a:bodyPr wrap="square">
            <a:spAutoFit/>
          </a:bodyPr>
          <a:lstStyle/>
          <a:p>
            <a:pPr>
              <a:lnSpc>
                <a:spcPct val="150000"/>
              </a:lnSpc>
            </a:pPr>
            <a:r>
              <a:rPr lang="en-GB" dirty="0"/>
              <a:t>Interested firms shall have a proven experience and competence in DCCT production during the last five years and shall propose off the shelf units. </a:t>
            </a:r>
          </a:p>
        </p:txBody>
      </p:sp>
    </p:spTree>
    <p:extLst>
      <p:ext uri="{BB962C8B-B14F-4D97-AF65-F5344CB8AC3E}">
        <p14:creationId xmlns:p14="http://schemas.microsoft.com/office/powerpoint/2010/main" val="885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Power Modules 14 kA</a:t>
            </a: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089894"/>
            <a:ext cx="5785948"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r>
              <a:rPr lang="en-GB" sz="1800" b="0" dirty="0">
                <a:solidFill>
                  <a:schemeClr val="tx1"/>
                </a:solidFill>
              </a:rPr>
              <a:t>Design, manufacture and testing of power modules:</a:t>
            </a:r>
          </a:p>
          <a:p>
            <a:pPr marL="285750" indent="-285750">
              <a:buFont typeface="Arial" panose="020B0604020202020204" pitchFamily="34" charset="0"/>
              <a:buChar char="•"/>
            </a:pPr>
            <a:r>
              <a:rPr lang="en-GB" sz="1800" b="0" dirty="0">
                <a:solidFill>
                  <a:schemeClr val="tx1"/>
                </a:solidFill>
              </a:rPr>
              <a:t>90 18kA, 10V;</a:t>
            </a:r>
          </a:p>
          <a:p>
            <a:pPr marL="285750" indent="-285750">
              <a:buFont typeface="Arial" panose="020B0604020202020204" pitchFamily="34" charset="0"/>
              <a:buChar char="•"/>
            </a:pPr>
            <a:r>
              <a:rPr lang="en-GB" sz="1800" b="0" dirty="0">
                <a:solidFill>
                  <a:schemeClr val="tx1"/>
                </a:solidFill>
              </a:rPr>
              <a:t>168 3kA, 25V;</a:t>
            </a:r>
          </a:p>
          <a:p>
            <a:pPr marL="285750" indent="-285750">
              <a:buFont typeface="Arial" panose="020B0604020202020204" pitchFamily="34" charset="0"/>
              <a:buChar char="•"/>
            </a:pPr>
            <a:r>
              <a:rPr lang="en-GB" sz="1800" b="0" dirty="0">
                <a:solidFill>
                  <a:schemeClr val="tx1"/>
                </a:solidFill>
              </a:rPr>
              <a:t>216 14kA, 8V. </a:t>
            </a:r>
          </a:p>
          <a:p>
            <a:r>
              <a:rPr lang="en-GB" sz="1800" b="0" dirty="0">
                <a:solidFill>
                  <a:schemeClr val="accent1"/>
                </a:solidFill>
              </a:rPr>
              <a:t>Build-to-print. </a:t>
            </a:r>
          </a:p>
          <a:p>
            <a:r>
              <a:rPr lang="en-GB" sz="1800" b="0" dirty="0">
                <a:solidFill>
                  <a:schemeClr val="accent1"/>
                </a:solidFill>
              </a:rPr>
              <a:t>Interested firms shall have a proven experience and competence in production and testing of power modules.</a:t>
            </a: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02 10 05 00</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600" b="0" dirty="0">
                <a:solidFill>
                  <a:schemeClr val="accent1"/>
                </a:solidFill>
              </a:rPr>
              <a:t>750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5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 (MS-4854)</a:t>
            </a:r>
          </a:p>
          <a:p>
            <a:r>
              <a:rPr lang="en-GB" sz="1600" b="0" dirty="0">
                <a:solidFill>
                  <a:schemeClr val="accent1"/>
                </a:solidFill>
              </a:rPr>
              <a:t>		  IT:  Q3 2024</a:t>
            </a:r>
          </a:p>
          <a:p>
            <a:r>
              <a:rPr lang="en-GB" sz="1600" dirty="0">
                <a:solidFill>
                  <a:schemeClr val="bg1"/>
                </a:solidFill>
                <a:highlight>
                  <a:srgbClr val="0000FF"/>
                </a:highlight>
              </a:rPr>
              <a:t>Contact:		Yves.Thurel@cern.ch</a:t>
            </a:r>
            <a:r>
              <a:rPr lang="en-GB" sz="2000" b="0" dirty="0">
                <a:solidFill>
                  <a:schemeClr val="accent1"/>
                </a:solidFill>
              </a:rPr>
              <a:t>	</a:t>
            </a:r>
          </a:p>
        </p:txBody>
      </p:sp>
      <p:pic>
        <p:nvPicPr>
          <p:cNvPr id="2" name="Picture 1">
            <a:extLst>
              <a:ext uri="{FF2B5EF4-FFF2-40B4-BE49-F238E27FC236}">
                <a16:creationId xmlns:a16="http://schemas.microsoft.com/office/drawing/2014/main" id="{94BB8BCC-606B-8F09-6EAE-FF583633CE17}"/>
              </a:ext>
            </a:extLst>
          </p:cNvPr>
          <p:cNvPicPr>
            <a:picLocks noChangeAspect="1"/>
          </p:cNvPicPr>
          <p:nvPr/>
        </p:nvPicPr>
        <p:blipFill>
          <a:blip r:embed="rId3"/>
          <a:stretch>
            <a:fillRect/>
          </a:stretch>
        </p:blipFill>
        <p:spPr>
          <a:xfrm>
            <a:off x="6193935" y="3874807"/>
            <a:ext cx="5432007" cy="1536325"/>
          </a:xfrm>
          <a:prstGeom prst="rect">
            <a:avLst/>
          </a:prstGeom>
        </p:spPr>
      </p:pic>
    </p:spTree>
    <p:extLst>
      <p:ext uri="{BB962C8B-B14F-4D97-AF65-F5344CB8AC3E}">
        <p14:creationId xmlns:p14="http://schemas.microsoft.com/office/powerpoint/2010/main" val="2377873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Power Magnetics for 14 kA Power Modules</a:t>
            </a: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a:t>
            </a:r>
          </a:p>
          <a:p>
            <a:r>
              <a:rPr lang="en-GB" sz="1800" b="0" dirty="0">
                <a:solidFill>
                  <a:schemeClr val="tx1"/>
                </a:solidFill>
              </a:rPr>
              <a:t>Supply (production and test) of 580 Power Transformers and 580 Power Inductors that will be used for the series units of HL-LHC (14 kA;08 V) power converters. </a:t>
            </a:r>
          </a:p>
          <a:p>
            <a:r>
              <a:rPr lang="en-GB" sz="1800" b="0" dirty="0">
                <a:solidFill>
                  <a:schemeClr val="accent1"/>
                </a:solidFill>
              </a:rPr>
              <a:t>Firms must have in-house facilities for the assembly and testing of the specified power magnetics and hold ISO9001-2000 quality certification or equivalent.</a:t>
            </a: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02 10 10 00</a:t>
            </a:r>
            <a:endParaRPr lang="en-GB" sz="1600" b="0" dirty="0">
              <a:solidFill>
                <a:schemeClr val="accent1"/>
              </a:solidFill>
            </a:endParaRPr>
          </a:p>
          <a:p>
            <a:r>
              <a:rPr lang="en-GB" sz="1600" u="sng" dirty="0">
                <a:solidFill>
                  <a:schemeClr val="accent1"/>
                </a:solidFill>
              </a:rPr>
              <a:t>Cost Range:</a:t>
            </a:r>
            <a:r>
              <a:rPr lang="en-GB" sz="1600" b="0" dirty="0">
                <a:solidFill>
                  <a:schemeClr val="accent1"/>
                </a:solidFill>
              </a:rPr>
              <a:t> 	 </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en-GB" sz="1600" b="0" i="0" u="none" strike="noStrike" kern="1200" cap="none" spc="0" normalizeH="0" baseline="0" noProof="0" dirty="0">
                <a:ln>
                  <a:noFill/>
                </a:ln>
                <a:solidFill>
                  <a:schemeClr val="accent1"/>
                </a:solidFill>
                <a:effectLst/>
                <a:uLnTx/>
                <a:uFillTx/>
                <a:latin typeface="Arial" panose="020B0604020202020204"/>
                <a:ea typeface="+mn-ea"/>
                <a:cs typeface="+mn-cs"/>
              </a:rPr>
              <a:t>200</a:t>
            </a:r>
            <a:r>
              <a:rPr lang="en-GB" sz="1600" b="0" dirty="0">
                <a:solidFill>
                  <a:schemeClr val="accent1"/>
                </a:solidFill>
              </a:rPr>
              <a:t> </a:t>
            </a:r>
            <a:r>
              <a:rPr lang="en-GB" sz="1600" b="0" dirty="0" err="1">
                <a:solidFill>
                  <a:schemeClr val="accent1"/>
                </a:solidFill>
              </a:rPr>
              <a:t>kCHF</a:t>
            </a:r>
            <a:r>
              <a:rPr lang="en-GB" sz="1600" b="0" dirty="0">
                <a:solidFill>
                  <a:schemeClr val="accent1"/>
                </a:solidFill>
              </a:rPr>
              <a:t> </a:t>
            </a:r>
            <a:r>
              <a:rPr lang="en-GB" sz="1600" b="0" dirty="0">
                <a:solidFill>
                  <a:schemeClr val="accent1"/>
                </a:solidFill>
                <a:sym typeface="Wingdings" panose="05000000000000000000" pitchFamily="2" charset="2"/>
              </a:rPr>
              <a:t> 750 </a:t>
            </a:r>
            <a:r>
              <a:rPr lang="en-GB" sz="1600" b="0" dirty="0" err="1">
                <a:solidFill>
                  <a:schemeClr val="accent1"/>
                </a:solidFill>
                <a:sym typeface="Wingdings" panose="05000000000000000000" pitchFamily="2" charset="2"/>
              </a:rPr>
              <a:t>kCHF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 (MS-4982)</a:t>
            </a:r>
          </a:p>
          <a:p>
            <a:r>
              <a:rPr lang="en-GB" sz="1600" b="0" dirty="0">
                <a:solidFill>
                  <a:schemeClr val="accent1"/>
                </a:solidFill>
              </a:rPr>
              <a:t>		IT:  Q3 2024</a:t>
            </a:r>
          </a:p>
          <a:p>
            <a:r>
              <a:rPr lang="en-GB" sz="1600" dirty="0">
                <a:solidFill>
                  <a:schemeClr val="bg1"/>
                </a:solidFill>
                <a:highlight>
                  <a:srgbClr val="0000FF"/>
                </a:highlight>
              </a:rPr>
              <a:t>Contact:		Yves.Thurel@cern.ch</a:t>
            </a:r>
            <a:r>
              <a:rPr lang="en-GB" sz="2000" b="0" dirty="0">
                <a:solidFill>
                  <a:schemeClr val="accent1"/>
                </a:solidFill>
              </a:rPr>
              <a:t>	</a:t>
            </a:r>
          </a:p>
        </p:txBody>
      </p:sp>
      <p:pic>
        <p:nvPicPr>
          <p:cNvPr id="7" name="Picture 6">
            <a:extLst>
              <a:ext uri="{FF2B5EF4-FFF2-40B4-BE49-F238E27FC236}">
                <a16:creationId xmlns:a16="http://schemas.microsoft.com/office/drawing/2014/main" id="{67321047-F4CD-D5AB-4B67-26DCAE73DC65}"/>
              </a:ext>
            </a:extLst>
          </p:cNvPr>
          <p:cNvPicPr>
            <a:picLocks noChangeAspect="1"/>
          </p:cNvPicPr>
          <p:nvPr/>
        </p:nvPicPr>
        <p:blipFill>
          <a:blip r:embed="rId3"/>
          <a:stretch>
            <a:fillRect/>
          </a:stretch>
        </p:blipFill>
        <p:spPr>
          <a:xfrm>
            <a:off x="5529623" y="3880974"/>
            <a:ext cx="2909526" cy="2222162"/>
          </a:xfrm>
          <a:prstGeom prst="rect">
            <a:avLst/>
          </a:prstGeom>
        </p:spPr>
      </p:pic>
      <p:pic>
        <p:nvPicPr>
          <p:cNvPr id="10" name="Picture 9">
            <a:extLst>
              <a:ext uri="{FF2B5EF4-FFF2-40B4-BE49-F238E27FC236}">
                <a16:creationId xmlns:a16="http://schemas.microsoft.com/office/drawing/2014/main" id="{ADD3CE68-6533-69D3-5B27-3606182941F5}"/>
              </a:ext>
            </a:extLst>
          </p:cNvPr>
          <p:cNvPicPr>
            <a:picLocks noChangeAspect="1"/>
          </p:cNvPicPr>
          <p:nvPr/>
        </p:nvPicPr>
        <p:blipFill>
          <a:blip r:embed="rId4"/>
          <a:stretch>
            <a:fillRect/>
          </a:stretch>
        </p:blipFill>
        <p:spPr>
          <a:xfrm>
            <a:off x="9049732" y="3880975"/>
            <a:ext cx="2703044" cy="2419904"/>
          </a:xfrm>
          <a:prstGeom prst="rect">
            <a:avLst/>
          </a:prstGeom>
        </p:spPr>
      </p:pic>
    </p:spTree>
    <p:extLst>
      <p:ext uri="{BB962C8B-B14F-4D97-AF65-F5344CB8AC3E}">
        <p14:creationId xmlns:p14="http://schemas.microsoft.com/office/powerpoint/2010/main" val="3188581140"/>
      </p:ext>
    </p:extLst>
  </p:cSld>
  <p:clrMapOvr>
    <a:masterClrMapping/>
  </p:clrMapOvr>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A1F4FE2F4172447BC6BF3DED9C81530" ma:contentTypeVersion="11" ma:contentTypeDescription="Create a new document." ma:contentTypeScope="" ma:versionID="60a2e11f708bad8264ab015e882d8d86">
  <xsd:schema xmlns:xsd="http://www.w3.org/2001/XMLSchema" xmlns:xs="http://www.w3.org/2001/XMLSchema" xmlns:p="http://schemas.microsoft.com/office/2006/metadata/properties" xmlns:ns3="7711b265-0409-466d-ab96-e8f726e62d93" xmlns:ns4="850c376b-1aac-4ec0-adcf-4224293d5934" targetNamespace="http://schemas.microsoft.com/office/2006/metadata/properties" ma:root="true" ma:fieldsID="98906e67102b65541e72bab9d1ab89a0" ns3:_="" ns4:_="">
    <xsd:import namespace="7711b265-0409-466d-ab96-e8f726e62d93"/>
    <xsd:import namespace="850c376b-1aac-4ec0-adcf-4224293d593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11b265-0409-466d-ab96-e8f726e62d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50c376b-1aac-4ec0-adcf-4224293d59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52B2B5-D8D4-4E43-83D3-1C71938555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11b265-0409-466d-ab96-e8f726e62d93"/>
    <ds:schemaRef ds:uri="850c376b-1aac-4ec0-adcf-4224293d59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ECFFA68-9535-4A73-9537-96DF82D2D29C}">
  <ds:schemaRefs>
    <ds:schemaRef ds:uri="http://www.w3.org/XML/1998/namespace"/>
    <ds:schemaRef ds:uri="http://schemas.microsoft.com/office/2006/documentManagement/types"/>
    <ds:schemaRef ds:uri="850c376b-1aac-4ec0-adcf-4224293d5934"/>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7711b265-0409-466d-ab96-e8f726e62d93"/>
    <ds:schemaRef ds:uri="http://schemas.microsoft.com/office/2006/metadata/properties"/>
  </ds:schemaRefs>
</ds:datastoreItem>
</file>

<file path=customXml/itemProps3.xml><?xml version="1.0" encoding="utf-8"?>
<ds:datastoreItem xmlns:ds="http://schemas.openxmlformats.org/officeDocument/2006/customXml" ds:itemID="{C35EF5ED-8550-457C-B27E-6B948D0D284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32276</TotalTime>
  <Words>2302</Words>
  <Application>Microsoft Office PowerPoint</Application>
  <PresentationFormat>Widescreen</PresentationFormat>
  <Paragraphs>260</Paragraphs>
  <Slides>18</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Courier New</vt:lpstr>
      <vt:lpstr>Wingdings</vt:lpstr>
      <vt:lpstr>Office Theme</vt:lpstr>
      <vt:lpstr> Upcoming Tenders at CERN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Floris Bonthond</cp:lastModifiedBy>
  <cp:revision>904</cp:revision>
  <cp:lastPrinted>2023-03-21T10:42:49Z</cp:lastPrinted>
  <dcterms:created xsi:type="dcterms:W3CDTF">2019-03-14T08:20:25Z</dcterms:created>
  <dcterms:modified xsi:type="dcterms:W3CDTF">2024-06-06T16:19:44Z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0x0101009A1F4FE2F4172447BC6BF3DED9C81530</vt:lpwstr>
  </property>
</Properties>
</file>