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79" r:id="rId4"/>
    <p:sldId id="273" r:id="rId5"/>
    <p:sldId id="282" r:id="rId6"/>
    <p:sldId id="276" r:id="rId7"/>
    <p:sldId id="277" r:id="rId8"/>
    <p:sldId id="278" r:id="rId9"/>
    <p:sldId id="283" r:id="rId10"/>
    <p:sldId id="280" r:id="rId11"/>
    <p:sldId id="281" r:id="rId12"/>
    <p:sldId id="275" r:id="rId13"/>
    <p:sldId id="274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>
        <p:scale>
          <a:sx n="100" d="100"/>
          <a:sy n="100" d="100"/>
        </p:scale>
        <p:origin x="702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D8B3A-4999-3B40-96CE-F67261865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BFABCE-350A-3140-4B2A-311B00B615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A7D7A-5403-72F1-2CF5-D89BC5E58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7D773-9B5A-EE87-AB19-7FC8639D7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55D59-3271-8DE7-6670-ED6188509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096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70CF9-BCBD-27B0-48B8-09A93396C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456FE0-C09F-24CA-C2F5-A8607A010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F8C24-217A-9EB8-5337-F70F56611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E1838-210E-E3C2-3FB8-AFB479FFA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C701B-8C6E-8E94-EC88-EDD71683C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376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F068B9-C73C-8920-AA91-CE5727E1BE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85B6B8-9064-DBDA-9338-85BC9E577C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57AD2-A79D-1580-60DF-F0B3CC52D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B13A8-FE33-E61F-D276-2FB988F36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74F8-22F0-6C68-051A-ECB46C8F2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42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03D8B-34CE-C2C0-968A-8FDB4FA19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8F66C-89F6-32CE-5057-D17B1D4EA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64304-EBD1-8E56-8E80-B7C65F718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373B4-F31B-0510-0402-0177B1CDC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2020-BE38-C1EA-873A-8DB77C381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08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8BAEE-B576-2B36-4460-A5009BAB2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E5EF0-09AD-7583-1DD2-325A62741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AD89B-03A4-CC40-AA17-38D96587D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3D1C7-43B6-3A04-F1CB-B9752D8A7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B8673-E6D2-390D-C2C7-43950D6B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64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0464A-86E2-0081-76B5-915486DFE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81C39-0DC7-D367-B630-E827BE585D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D75A2C-5A6E-6E47-468A-EA33023DAF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A1266D-9B96-BD1F-1491-07280454C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961C68-FB90-81DC-2B9C-0FAA9F4B6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BDA8FE-2202-5136-A9C4-B65408C5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53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3EE72-2826-9649-C97C-A61E2CDCB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29027-342F-2F45-DEE1-96B693E4DE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A3B1AB-532F-CA11-F262-DFA99575B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2E5CC1-DD8F-7289-A7E0-6268B8684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796B88-4460-0873-97F5-2D54870E40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EDB380-0CE2-1585-7162-88F3AB33E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ADA46B-0945-C35E-1AB1-C62264D11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2E9814-0E17-9E8C-D131-E09125446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957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4944C-C7F9-5ECC-A127-C202A3F06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01D91A-D8CE-F83C-9ED5-24F01D709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660A70-F247-2A46-3B11-198075AC9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08EDB3-82C0-5199-E018-E38394996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985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BE8082-27D4-2BC4-3013-78F6F95A8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BE8D52-BDF3-867A-5892-3F9A5920C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048695-18DA-2277-70B9-16D51DDF8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27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8681C-F1B6-7897-A56F-D1C1D6957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33AFD-E579-3FDE-E246-7F590A4ED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7279DA-8A4D-B887-6A26-8FF5A666EA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9AD07-68D2-7C3D-5569-6CEDCD037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8E908F-FFD4-7D69-6D72-9D7A1E63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B51DC8-AF09-E707-4037-B7D747E5B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9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CA743-486B-7F9B-69EF-0405B6DFB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DB8BF9-82C4-C325-9ABB-3FCA6F7140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1AABA6-CC88-78DF-B8E0-B94209C375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28CE41-8926-36BF-9C19-6532D4CEC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2A27A1-958F-8000-977F-BDD4B3FE0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A93259-8864-79BB-4E1C-00E89EEE6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888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4E854E-E4DC-25AB-F777-616E789F5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EAC20B-D5CA-9020-B79E-FA7DAA566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96B611-5F98-FA80-CB58-62BAB9D809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7C13F-C0BD-483C-A8CB-2AF10867FF0A}" type="datetimeFigureOut">
              <a:rPr lang="en-GB" smtClean="0"/>
              <a:t>16/04/2024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EAC69-1836-F375-6426-B5212A44E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D9331-9A35-6003-78E5-455876089A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959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9C354-7E9D-C9DF-59AF-AF29046C2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80"/>
            <a:ext cx="10515600" cy="1325563"/>
          </a:xfrm>
        </p:spPr>
        <p:txBody>
          <a:bodyPr/>
          <a:lstStyle/>
          <a:p>
            <a:r>
              <a:rPr lang="en-US" dirty="0"/>
              <a:t>Requirements/Specifications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AA6578-9EBA-FCED-FDFC-B7D7FA3643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36"/>
          <a:stretch/>
        </p:blipFill>
        <p:spPr>
          <a:xfrm>
            <a:off x="4638184" y="1150726"/>
            <a:ext cx="7285111" cy="5427746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7870C7-1A5C-A305-4A3E-FBFC4F4431DF}"/>
              </a:ext>
            </a:extLst>
          </p:cNvPr>
          <p:cNvSpPr/>
          <p:nvPr/>
        </p:nvSpPr>
        <p:spPr>
          <a:xfrm>
            <a:off x="6039852" y="2975810"/>
            <a:ext cx="753979" cy="2727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E92AD2-F281-6686-8043-FA0BC7FDFA3C}"/>
              </a:ext>
            </a:extLst>
          </p:cNvPr>
          <p:cNvSpPr txBox="1"/>
          <p:nvPr/>
        </p:nvSpPr>
        <p:spPr>
          <a:xfrm>
            <a:off x="1917032" y="3541433"/>
            <a:ext cx="3007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 Hugo’s report,</a:t>
            </a:r>
            <a:r>
              <a:rPr lang="en-GB" sz="1200" dirty="0"/>
              <a:t> 0.65 </a:t>
            </a:r>
            <a:r>
              <a:rPr lang="en-GB" sz="1200" dirty="0" err="1"/>
              <a:t>T.m</a:t>
            </a:r>
            <a:r>
              <a:rPr lang="en-GB" sz="1200" dirty="0"/>
              <a:t>, from -2.5 m to +2.5 m along magnetic axis with respect to the magnet center, without reference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58F4C6F-FBB6-2BAB-23DD-62944F7E484D}"/>
              </a:ext>
            </a:extLst>
          </p:cNvPr>
          <p:cNvCxnSpPr>
            <a:cxnSpLocks/>
          </p:cNvCxnSpPr>
          <p:nvPr/>
        </p:nvCxnSpPr>
        <p:spPr>
          <a:xfrm flipV="1">
            <a:off x="4574016" y="3248526"/>
            <a:ext cx="1521984" cy="5935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601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2B3F1-7D70-612A-ACFE-A7051322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C29F20-706F-CD6B-34BB-877AA305C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782" y="2233391"/>
            <a:ext cx="4010585" cy="317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29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C5A42-0E37-8400-F068-2BE877899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0EC65-0366-7737-0CF1-431E0FEE68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4495"/>
          <a:stretch/>
        </p:blipFill>
        <p:spPr>
          <a:xfrm>
            <a:off x="566431" y="365125"/>
            <a:ext cx="5186669" cy="588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916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3C691F-65C4-3B63-FE8E-CFC7BC9CE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C9A05021-C8C7-F31E-2571-829C6F508B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screen shot of a blue rectangle with red lines&#10;&#10;Description automatically generated">
            <a:extLst>
              <a:ext uri="{FF2B5EF4-FFF2-40B4-BE49-F238E27FC236}">
                <a16:creationId xmlns:a16="http://schemas.microsoft.com/office/drawing/2014/main" id="{2EE0CA45-8360-D882-AA5C-D00B0519C6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9"/>
          <a:stretch/>
        </p:blipFill>
        <p:spPr>
          <a:xfrm>
            <a:off x="8174313" y="2169170"/>
            <a:ext cx="3749178" cy="3450561"/>
          </a:xfrm>
          <a:prstGeom prst="rect">
            <a:avLst/>
          </a:prstGeom>
        </p:spPr>
      </p:pic>
      <p:pic>
        <p:nvPicPr>
          <p:cNvPr id="5" name="Content Placeholder 4" descr="A green box with red wires&#10;&#10;Description automatically generated">
            <a:extLst>
              <a:ext uri="{FF2B5EF4-FFF2-40B4-BE49-F238E27FC236}">
                <a16:creationId xmlns:a16="http://schemas.microsoft.com/office/drawing/2014/main" id="{91277194-E117-BF2C-F072-DD257437B3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5" t="10226" r="8807" b="7678"/>
          <a:stretch/>
        </p:blipFill>
        <p:spPr>
          <a:xfrm>
            <a:off x="291776" y="2065651"/>
            <a:ext cx="3644492" cy="3657600"/>
          </a:xfrm>
          <a:prstGeom prst="rect">
            <a:avLst/>
          </a:prstGeom>
        </p:spPr>
      </p:pic>
      <p:pic>
        <p:nvPicPr>
          <p:cNvPr id="7" name="Picture 6" descr="A green rectangular object with red wire&#10;&#10;Description automatically generated">
            <a:extLst>
              <a:ext uri="{FF2B5EF4-FFF2-40B4-BE49-F238E27FC236}">
                <a16:creationId xmlns:a16="http://schemas.microsoft.com/office/drawing/2014/main" id="{17B66BFA-6C6E-F5C6-0486-6E850D14BE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t="10342" r="8980" b="6731"/>
          <a:stretch/>
        </p:blipFill>
        <p:spPr>
          <a:xfrm>
            <a:off x="4228045" y="2065651"/>
            <a:ext cx="3339547" cy="3657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91C2BCD-4E50-22F8-F49D-24DE4BC2A950}"/>
              </a:ext>
            </a:extLst>
          </p:cNvPr>
          <p:cNvSpPr txBox="1"/>
          <p:nvPr/>
        </p:nvSpPr>
        <p:spPr>
          <a:xfrm>
            <a:off x="874431" y="5723251"/>
            <a:ext cx="2178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Total cable length: ~ 3.6 km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E6A6F4-38A3-4A6F-F098-57F3CE98C2C3}"/>
              </a:ext>
            </a:extLst>
          </p:cNvPr>
          <p:cNvSpPr txBox="1"/>
          <p:nvPr/>
        </p:nvSpPr>
        <p:spPr>
          <a:xfrm>
            <a:off x="4546255" y="5723250"/>
            <a:ext cx="2042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Total cable length: ~ 3 km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B285ED-907E-464B-92CC-659302C4157D}"/>
              </a:ext>
            </a:extLst>
          </p:cNvPr>
          <p:cNvSpPr txBox="1"/>
          <p:nvPr/>
        </p:nvSpPr>
        <p:spPr>
          <a:xfrm>
            <a:off x="8929222" y="5353918"/>
            <a:ext cx="2306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Int </a:t>
            </a: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</a:rPr>
              <a:t>B.dl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[-2.5 m; 2.5m] = 0.599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T.m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Stored energy: ~ 2.88 MJ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F962B5-CE13-9ABC-8B56-6B1213734402}"/>
              </a:ext>
            </a:extLst>
          </p:cNvPr>
          <p:cNvSpPr txBox="1"/>
          <p:nvPr/>
        </p:nvSpPr>
        <p:spPr>
          <a:xfrm>
            <a:off x="11100028" y="4732771"/>
            <a:ext cx="776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US" sz="1200" baseline="-25000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= 1.3 T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A33218-5C5B-080E-0819-31D882C6DA63}"/>
              </a:ext>
            </a:extLst>
          </p:cNvPr>
          <p:cNvSpPr txBox="1"/>
          <p:nvPr/>
        </p:nvSpPr>
        <p:spPr>
          <a:xfrm>
            <a:off x="9583870" y="3429000"/>
            <a:ext cx="9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US" sz="1200" baseline="-25000" dirty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= 0.145 T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80A8E94-A8B3-0EBA-95F2-0D211C27A6EA}"/>
              </a:ext>
            </a:extLst>
          </p:cNvPr>
          <p:cNvSpPr/>
          <p:nvPr/>
        </p:nvSpPr>
        <p:spPr>
          <a:xfrm>
            <a:off x="9990983" y="3818238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61AF10-66E1-DBFC-F5A7-A6452AC3294E}"/>
              </a:ext>
            </a:extLst>
          </p:cNvPr>
          <p:cNvSpPr txBox="1"/>
          <p:nvPr/>
        </p:nvSpPr>
        <p:spPr>
          <a:xfrm>
            <a:off x="8955669" y="1542431"/>
            <a:ext cx="21620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3 double pancakes per coil,</a:t>
            </a:r>
          </a:p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12 turns per layer</a:t>
            </a:r>
          </a:p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4 kA per turn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838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3D14E-0295-1D7D-705D-167049883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screen shot of a blue rectangle with red lines&#10;&#10;Description automatically generated">
            <a:extLst>
              <a:ext uri="{FF2B5EF4-FFF2-40B4-BE49-F238E27FC236}">
                <a16:creationId xmlns:a16="http://schemas.microsoft.com/office/drawing/2014/main" id="{A3EFDEC9-D3C3-EB74-A8DF-05DC01F5C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583" y="365125"/>
            <a:ext cx="3413578" cy="3200400"/>
          </a:xfrm>
          <a:prstGeom prst="rect">
            <a:avLst/>
          </a:prstGeom>
        </p:spPr>
      </p:pic>
      <p:pic>
        <p:nvPicPr>
          <p:cNvPr id="7" name="Picture 6" descr="A red rectangular object with a yellow background&#10;&#10;Description automatically generated">
            <a:extLst>
              <a:ext uri="{FF2B5EF4-FFF2-40B4-BE49-F238E27FC236}">
                <a16:creationId xmlns:a16="http://schemas.microsoft.com/office/drawing/2014/main" id="{11C53292-6A09-746C-6F70-177D79DC51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461" y="3565525"/>
            <a:ext cx="3413578" cy="3200400"/>
          </a:xfrm>
          <a:prstGeom prst="rect">
            <a:avLst/>
          </a:prstGeom>
        </p:spPr>
      </p:pic>
      <p:pic>
        <p:nvPicPr>
          <p:cNvPr id="9" name="Picture 8" descr="A red lines with blue and green gradients&#10;&#10;Description automatically generated">
            <a:extLst>
              <a:ext uri="{FF2B5EF4-FFF2-40B4-BE49-F238E27FC236}">
                <a16:creationId xmlns:a16="http://schemas.microsoft.com/office/drawing/2014/main" id="{D5D2B433-2DDA-35DF-96FF-CC40342DFC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461" y="365125"/>
            <a:ext cx="3413578" cy="3200400"/>
          </a:xfrm>
          <a:prstGeom prst="rect">
            <a:avLst/>
          </a:prstGeom>
        </p:spPr>
      </p:pic>
      <p:pic>
        <p:nvPicPr>
          <p:cNvPr id="11" name="Picture 10" descr="A screen shot of a screen&#10;&#10;Description automatically generated">
            <a:extLst>
              <a:ext uri="{FF2B5EF4-FFF2-40B4-BE49-F238E27FC236}">
                <a16:creationId xmlns:a16="http://schemas.microsoft.com/office/drawing/2014/main" id="{3A0158B6-233F-5631-F452-EC4FB6C34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583" y="3562350"/>
            <a:ext cx="341357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549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A4870-FDAD-F0FD-0925-1BA5F112B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C9515-CD9B-F0D8-9F41-9AA15F318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841"/>
            <a:ext cx="10515600" cy="1325563"/>
          </a:xfrm>
        </p:spPr>
        <p:txBody>
          <a:bodyPr/>
          <a:lstStyle/>
          <a:p>
            <a:r>
              <a:rPr lang="en-US" dirty="0"/>
              <a:t>3D Opera - Model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FECC1B-D07A-8B34-625B-A279A1934278}"/>
              </a:ext>
            </a:extLst>
          </p:cNvPr>
          <p:cNvSpPr txBox="1"/>
          <p:nvPr/>
        </p:nvSpPr>
        <p:spPr>
          <a:xfrm>
            <a:off x="6786165" y="3108872"/>
            <a:ext cx="1303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12 turns/layer = 142 mm</a:t>
            </a:r>
            <a:endParaRPr lang="en-GB" sz="1400" dirty="0"/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26C3344A-BC46-1156-C40C-C753FA07ADC3}"/>
              </a:ext>
            </a:extLst>
          </p:cNvPr>
          <p:cNvSpPr/>
          <p:nvPr/>
        </p:nvSpPr>
        <p:spPr>
          <a:xfrm rot="16200000">
            <a:off x="5636853" y="2069065"/>
            <a:ext cx="239018" cy="822959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CDA4ED-0399-C031-A55D-18A17FBDA38C}"/>
              </a:ext>
            </a:extLst>
          </p:cNvPr>
          <p:cNvSpPr txBox="1"/>
          <p:nvPr/>
        </p:nvSpPr>
        <p:spPr>
          <a:xfrm>
            <a:off x="5289824" y="2120301"/>
            <a:ext cx="933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 layers/coil</a:t>
            </a:r>
            <a:endParaRPr lang="en-GB" sz="1200" dirty="0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485AF990-6492-BF88-76A7-1DCD1BDDCCC7}"/>
              </a:ext>
            </a:extLst>
          </p:cNvPr>
          <p:cNvSpPr/>
          <p:nvPr/>
        </p:nvSpPr>
        <p:spPr>
          <a:xfrm rot="16200000">
            <a:off x="5580487" y="782292"/>
            <a:ext cx="371713" cy="2215289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306366-EC72-7546-B442-5E5D3A029BB2}"/>
              </a:ext>
            </a:extLst>
          </p:cNvPr>
          <p:cNvSpPr txBox="1"/>
          <p:nvPr/>
        </p:nvSpPr>
        <p:spPr>
          <a:xfrm>
            <a:off x="5344882" y="1444277"/>
            <a:ext cx="84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 coil/pole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A691AA-7363-9423-CEF1-B83110100A7B}"/>
              </a:ext>
            </a:extLst>
          </p:cNvPr>
          <p:cNvSpPr txBox="1"/>
          <p:nvPr/>
        </p:nvSpPr>
        <p:spPr>
          <a:xfrm>
            <a:off x="4419749" y="4665170"/>
            <a:ext cx="26931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Schematic cross section of conductor configuration around 1 pole.</a:t>
            </a:r>
            <a:br>
              <a:rPr lang="en-US" sz="1200" dirty="0"/>
            </a:br>
            <a:r>
              <a:rPr lang="en-US" sz="1200" dirty="0"/>
              <a:t>It features in blue the space reserved for cryostat, in purple the plates including the cooling circuit in purple and conductor in orange. </a:t>
            </a:r>
            <a:br>
              <a:rPr lang="en-US" sz="1200" dirty="0"/>
            </a:br>
            <a:r>
              <a:rPr lang="en-US" sz="1200" dirty="0"/>
              <a:t>*CAD  model of the coil adapted from EESD phase 2</a:t>
            </a:r>
            <a:endParaRPr lang="en-GB" sz="12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E708D41-1D2F-FD7A-AEA2-17027353A550}"/>
              </a:ext>
            </a:extLst>
          </p:cNvPr>
          <p:cNvGrpSpPr/>
          <p:nvPr/>
        </p:nvGrpSpPr>
        <p:grpSpPr>
          <a:xfrm>
            <a:off x="4638735" y="2123994"/>
            <a:ext cx="2235254" cy="2498242"/>
            <a:chOff x="8528597" y="2940033"/>
            <a:chExt cx="2235254" cy="249824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F1FAD20-A66D-F900-27B5-CC32C4EA40F6}"/>
                </a:ext>
              </a:extLst>
            </p:cNvPr>
            <p:cNvSpPr/>
            <p:nvPr/>
          </p:nvSpPr>
          <p:spPr>
            <a:xfrm>
              <a:off x="8528597" y="2940033"/>
              <a:ext cx="2235254" cy="249824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F80D0BD-5AE7-44B6-0A36-A52B559EF7EC}"/>
                </a:ext>
              </a:extLst>
            </p:cNvPr>
            <p:cNvSpPr/>
            <p:nvPr/>
          </p:nvSpPr>
          <p:spPr>
            <a:xfrm>
              <a:off x="8993417" y="3429000"/>
              <a:ext cx="1305614" cy="153108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0A372AE-97C7-D3CA-2090-1B95DAA81B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338" b="8138"/>
            <a:stretch/>
          </p:blipFill>
          <p:spPr>
            <a:xfrm rot="5400000">
              <a:off x="8911125" y="3537295"/>
              <a:ext cx="1479675" cy="1296137"/>
            </a:xfrm>
            <a:prstGeom prst="rect">
              <a:avLst/>
            </a:prstGeom>
          </p:spPr>
        </p:pic>
      </p:grpSp>
      <p:sp>
        <p:nvSpPr>
          <p:cNvPr id="21" name="Right Brace 20">
            <a:extLst>
              <a:ext uri="{FF2B5EF4-FFF2-40B4-BE49-F238E27FC236}">
                <a16:creationId xmlns:a16="http://schemas.microsoft.com/office/drawing/2014/main" id="{7FEDA7D1-539A-93D6-07B5-0CFE911E9B5C}"/>
              </a:ext>
            </a:extLst>
          </p:cNvPr>
          <p:cNvSpPr/>
          <p:nvPr/>
        </p:nvSpPr>
        <p:spPr>
          <a:xfrm>
            <a:off x="6453626" y="2631054"/>
            <a:ext cx="317632" cy="1478108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green block with red metal bars&#10;&#10;Description automatically generated">
            <a:extLst>
              <a:ext uri="{FF2B5EF4-FFF2-40B4-BE49-F238E27FC236}">
                <a16:creationId xmlns:a16="http://schemas.microsoft.com/office/drawing/2014/main" id="{2239FC72-A100-A6F7-31EE-E8495A47CD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7" t="15897" r="8573" b="1856"/>
          <a:stretch/>
        </p:blipFill>
        <p:spPr>
          <a:xfrm>
            <a:off x="79082" y="1406674"/>
            <a:ext cx="4054631" cy="39382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129018-49A3-CEC3-2E5E-B1087141D581}"/>
              </a:ext>
            </a:extLst>
          </p:cNvPr>
          <p:cNvSpPr txBox="1"/>
          <p:nvPr/>
        </p:nvSpPr>
        <p:spPr>
          <a:xfrm>
            <a:off x="11605" y="5344922"/>
            <a:ext cx="3515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Global view of the Opera 3D ¼ symmetric model for the </a:t>
            </a:r>
            <a:r>
              <a:rPr lang="en-US" sz="1200" dirty="0" err="1"/>
              <a:t>SHiP</a:t>
            </a:r>
            <a:r>
              <a:rPr lang="en-US" sz="1200" dirty="0"/>
              <a:t> HSS. </a:t>
            </a:r>
            <a:br>
              <a:rPr lang="en-US" sz="1200" dirty="0"/>
            </a:br>
            <a:r>
              <a:rPr lang="en-US" sz="1200" dirty="0"/>
              <a:t>It features in green color the iron yoke (dimension to be optimized) and in red the coils (1 coil per pole)</a:t>
            </a:r>
            <a:endParaRPr lang="en-GB" sz="1200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C28F2A66-E959-5BD9-C468-B00BFBAA7CFE}"/>
              </a:ext>
            </a:extLst>
          </p:cNvPr>
          <p:cNvSpPr/>
          <p:nvPr/>
        </p:nvSpPr>
        <p:spPr>
          <a:xfrm rot="16200000">
            <a:off x="5622675" y="2102199"/>
            <a:ext cx="227921" cy="822961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99675C-6270-622F-006F-4424EE4879FA}"/>
              </a:ext>
            </a:extLst>
          </p:cNvPr>
          <p:cNvSpPr txBox="1"/>
          <p:nvPr/>
        </p:nvSpPr>
        <p:spPr>
          <a:xfrm>
            <a:off x="5074047" y="2130658"/>
            <a:ext cx="1519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 layers/coil = 90 mm</a:t>
            </a:r>
            <a:endParaRPr lang="en-GB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470EBB-303A-7CF5-B226-BDB071F432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549" b="6655"/>
          <a:stretch/>
        </p:blipFill>
        <p:spPr>
          <a:xfrm>
            <a:off x="7969551" y="1688965"/>
            <a:ext cx="4217356" cy="37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283807-A17E-61B6-6FC2-7FCFC7E4BDFF}"/>
              </a:ext>
            </a:extLst>
          </p:cNvPr>
          <p:cNvSpPr txBox="1"/>
          <p:nvPr/>
        </p:nvSpPr>
        <p:spPr>
          <a:xfrm>
            <a:off x="8455837" y="5344922"/>
            <a:ext cx="3515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Magnetic field map on the acceptance limit rectangle on the transversal plan.</a:t>
            </a:r>
            <a:br>
              <a:rPr lang="en-US" sz="1200" dirty="0"/>
            </a:br>
            <a:r>
              <a:rPr lang="en-US" sz="1200" dirty="0"/>
              <a:t>Current par conductor = 4 kA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393F12-F555-49B5-723F-9C5CF25DD812}"/>
              </a:ext>
            </a:extLst>
          </p:cNvPr>
          <p:cNvSpPr txBox="1"/>
          <p:nvPr/>
        </p:nvSpPr>
        <p:spPr>
          <a:xfrm>
            <a:off x="8848621" y="-4245"/>
            <a:ext cx="33382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2x1x6x12 = 72 turns </a:t>
            </a:r>
          </a:p>
          <a:p>
            <a:r>
              <a:rPr lang="en-US" sz="1400" dirty="0"/>
              <a:t>Racetrack</a:t>
            </a:r>
            <a:br>
              <a:rPr lang="en-US" sz="1400" dirty="0"/>
            </a:br>
            <a:r>
              <a:rPr lang="en-US" sz="1400" dirty="0"/>
              <a:t>B0 = 0.149 T</a:t>
            </a:r>
            <a:br>
              <a:rPr lang="en-US" sz="1400" dirty="0"/>
            </a:br>
            <a:r>
              <a:rPr lang="en-US" sz="1400" dirty="0"/>
              <a:t>Integral B along longitudinal axis = 0.86 </a:t>
            </a:r>
            <a:r>
              <a:rPr lang="en-US" sz="1400" dirty="0" err="1"/>
              <a:t>T.m</a:t>
            </a:r>
            <a:endParaRPr lang="en-US" sz="1400" dirty="0"/>
          </a:p>
          <a:p>
            <a:r>
              <a:rPr lang="en-US" sz="1400" dirty="0"/>
              <a:t>Stored energy = 786 kJ</a:t>
            </a:r>
            <a:endParaRPr lang="en-GB" sz="14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ADF0B1F-02DB-0C86-5A0E-C8F29FB274CC}"/>
              </a:ext>
            </a:extLst>
          </p:cNvPr>
          <p:cNvSpPr/>
          <p:nvPr/>
        </p:nvSpPr>
        <p:spPr>
          <a:xfrm>
            <a:off x="10354963" y="2422239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9C42CF-E992-29EA-3EB9-3976468F5AC3}"/>
              </a:ext>
            </a:extLst>
          </p:cNvPr>
          <p:cNvSpPr txBox="1"/>
          <p:nvPr/>
        </p:nvSpPr>
        <p:spPr>
          <a:xfrm>
            <a:off x="10354963" y="2197428"/>
            <a:ext cx="130306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B0 = 0.149 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431365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D0957-D5D8-164C-17E0-C1FEB85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Opera - Model</a:t>
            </a:r>
            <a:endParaRPr lang="en-GB" dirty="0"/>
          </a:p>
        </p:txBody>
      </p:sp>
      <p:pic>
        <p:nvPicPr>
          <p:cNvPr id="4" name="Picture 3" descr="A green block with red wire&#10;&#10;Description automatically generated">
            <a:extLst>
              <a:ext uri="{FF2B5EF4-FFF2-40B4-BE49-F238E27FC236}">
                <a16:creationId xmlns:a16="http://schemas.microsoft.com/office/drawing/2014/main" id="{89CB8653-A5C6-42DD-0C39-61286839F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106" y="1254886"/>
            <a:ext cx="5360130" cy="50253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1FECCF7-BEF5-DB45-015E-245C9AB890C5}"/>
              </a:ext>
            </a:extLst>
          </p:cNvPr>
          <p:cNvSpPr txBox="1"/>
          <p:nvPr/>
        </p:nvSpPr>
        <p:spPr>
          <a:xfrm>
            <a:off x="838200" y="1506022"/>
            <a:ext cx="3179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Alternative bedstead coil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831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E430F-3825-D123-E3C5-41911CCBF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00"/>
            <a:ext cx="10515600" cy="1325563"/>
          </a:xfrm>
        </p:spPr>
        <p:txBody>
          <a:bodyPr/>
          <a:lstStyle/>
          <a:p>
            <a:r>
              <a:rPr lang="en-US" dirty="0"/>
              <a:t>Analytical formulation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9E9CDB-8BCA-41F0-3152-B464CE667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8125" y="1780331"/>
            <a:ext cx="2411730" cy="35401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B48210-D1A7-85D0-BA1F-66431A35B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8364" y="2124391"/>
            <a:ext cx="2322665" cy="32953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A28D0D-6E2D-26CB-8BDF-3869EDC07011}"/>
              </a:ext>
            </a:extLst>
          </p:cNvPr>
          <p:cNvSpPr txBox="1"/>
          <p:nvPr/>
        </p:nvSpPr>
        <p:spPr>
          <a:xfrm>
            <a:off x="6836407" y="5253013"/>
            <a:ext cx="197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H.Bajas’s</a:t>
            </a:r>
            <a:r>
              <a:rPr lang="en-US" dirty="0"/>
              <a:t> 3D model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79AC92-8564-09CD-5FA3-7FA26AB115A3}"/>
              </a:ext>
            </a:extLst>
          </p:cNvPr>
          <p:cNvSpPr txBox="1"/>
          <p:nvPr/>
        </p:nvSpPr>
        <p:spPr>
          <a:xfrm>
            <a:off x="9621712" y="5253013"/>
            <a:ext cx="1645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Updated model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E56103A-8D2D-4A34-97B4-C6442F8B2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520969"/>
              </p:ext>
            </p:extLst>
          </p:nvPr>
        </p:nvGraphicFramePr>
        <p:xfrm>
          <a:off x="440971" y="1056610"/>
          <a:ext cx="4009399" cy="498755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347626">
                  <a:extLst>
                    <a:ext uri="{9D8B030D-6E8A-4147-A177-3AD203B41FA5}">
                      <a16:colId xmlns:a16="http://schemas.microsoft.com/office/drawing/2014/main" val="3581260955"/>
                    </a:ext>
                  </a:extLst>
                </a:gridCol>
                <a:gridCol w="401777">
                  <a:extLst>
                    <a:ext uri="{9D8B030D-6E8A-4147-A177-3AD203B41FA5}">
                      <a16:colId xmlns:a16="http://schemas.microsoft.com/office/drawing/2014/main" val="2545565507"/>
                    </a:ext>
                  </a:extLst>
                </a:gridCol>
                <a:gridCol w="493851">
                  <a:extLst>
                    <a:ext uri="{9D8B030D-6E8A-4147-A177-3AD203B41FA5}">
                      <a16:colId xmlns:a16="http://schemas.microsoft.com/office/drawing/2014/main" val="2199874111"/>
                    </a:ext>
                  </a:extLst>
                </a:gridCol>
                <a:gridCol w="401777">
                  <a:extLst>
                    <a:ext uri="{9D8B030D-6E8A-4147-A177-3AD203B41FA5}">
                      <a16:colId xmlns:a16="http://schemas.microsoft.com/office/drawing/2014/main" val="1794281671"/>
                    </a:ext>
                  </a:extLst>
                </a:gridCol>
                <a:gridCol w="418518">
                  <a:extLst>
                    <a:ext uri="{9D8B030D-6E8A-4147-A177-3AD203B41FA5}">
                      <a16:colId xmlns:a16="http://schemas.microsoft.com/office/drawing/2014/main" val="2458663944"/>
                    </a:ext>
                  </a:extLst>
                </a:gridCol>
                <a:gridCol w="401777">
                  <a:extLst>
                    <a:ext uri="{9D8B030D-6E8A-4147-A177-3AD203B41FA5}">
                      <a16:colId xmlns:a16="http://schemas.microsoft.com/office/drawing/2014/main" val="2349161357"/>
                    </a:ext>
                  </a:extLst>
                </a:gridCol>
                <a:gridCol w="544073">
                  <a:extLst>
                    <a:ext uri="{9D8B030D-6E8A-4147-A177-3AD203B41FA5}">
                      <a16:colId xmlns:a16="http://schemas.microsoft.com/office/drawing/2014/main" val="3239180100"/>
                    </a:ext>
                  </a:extLst>
                </a:gridCol>
              </a:tblGrid>
              <a:tr h="179591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Bedstead shape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Racetrack Shape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extLst>
                  <a:ext uri="{0D108BD9-81ED-4DB2-BD59-A6C34878D82A}">
                    <a16:rowId xmlns:a16="http://schemas.microsoft.com/office/drawing/2014/main" val="2777885331"/>
                  </a:ext>
                </a:extLst>
              </a:tr>
              <a:tr h="179591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Hugo Resistive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Hugo Nb3Sn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Hugo  MgB2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MgB2 N72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MgB2 N72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695533551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Acceptance Vertical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517092737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Acceptance Horizontal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599594175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Space reservation Vacuum vessel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33260820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Space reservation Coil support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8159746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Longitudinal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164789526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Backleg thickness vertical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765698943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Backleg thickness horizontal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1500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023209457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Backleg depth longi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046151632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Mass of iron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tons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1125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1125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1125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832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832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89438188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605946187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Gap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164331254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 efficiency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645702577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B0 at I operation Design value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[T]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0.148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0.148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219697801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08948200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NI total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A.turn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716197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716197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716197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575787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575787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784087356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00193231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I operation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711816078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turns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239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1432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3581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697861034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turns Design value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3600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187499310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743713508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Coil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607109325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turns/coil mini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39.8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239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597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72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001341834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turns/coil design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56891935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03603093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layers/coil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665043176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turns/layer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679993413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219896305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width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522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141.4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141.4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06505228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thickness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216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89.4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89.4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472451488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519699155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Length of one turn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37.2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70.83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24.7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20.7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278142673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Cable Unit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1778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1492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330926221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Length of cable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8881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102000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128000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3556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2985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897136745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318114578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675513074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B0 at I operation Obtained in FEM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[T]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0.153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0.153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0.157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0.145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624969013"/>
                  </a:ext>
                </a:extLst>
              </a:tr>
              <a:tr h="25067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Bending Field -/+ 2.5 m along the central axis at Operational current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[T.m]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0.65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0.65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0.65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0.67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0.599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232722886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E, stored energy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[J]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4.63E+06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4.60E+06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3.20E+06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2.88E+06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459937371"/>
                  </a:ext>
                </a:extLst>
              </a:tr>
              <a:tr h="168366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L, calculated from stored energy in report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[H]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0.360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728477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393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75F53-0966-CB35-97C7-EE838F3DF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A3FA7C1-96E2-8F50-8E42-94186349BF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470557"/>
              </p:ext>
            </p:extLst>
          </p:nvPr>
        </p:nvGraphicFramePr>
        <p:xfrm>
          <a:off x="1228725" y="3181350"/>
          <a:ext cx="3263900" cy="12725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4700">
                  <a:extLst>
                    <a:ext uri="{9D8B030D-6E8A-4147-A177-3AD203B41FA5}">
                      <a16:colId xmlns:a16="http://schemas.microsoft.com/office/drawing/2014/main" val="20664846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49718712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72608873"/>
                    </a:ext>
                  </a:extLst>
                </a:gridCol>
              </a:tblGrid>
              <a:tr h="8604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Interturn distance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66959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Interlayer distance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26944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Cable diameter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9.4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2020946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762277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524649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Pole width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141.4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475963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Pole thickness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89.4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20121619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AFCAD62F-A21A-ADCD-6A37-6CB7A4EDB57D}"/>
              </a:ext>
            </a:extLst>
          </p:cNvPr>
          <p:cNvSpPr txBox="1"/>
          <p:nvPr/>
        </p:nvSpPr>
        <p:spPr>
          <a:xfrm>
            <a:off x="10622150" y="3275688"/>
            <a:ext cx="1303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12 turns/layer = 142 mm</a:t>
            </a:r>
            <a:endParaRPr lang="en-GB" sz="1400" dirty="0"/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4754275C-E2B7-D9F6-AAC9-3872A0217745}"/>
              </a:ext>
            </a:extLst>
          </p:cNvPr>
          <p:cNvSpPr/>
          <p:nvPr/>
        </p:nvSpPr>
        <p:spPr>
          <a:xfrm rot="16200000">
            <a:off x="9472838" y="2235881"/>
            <a:ext cx="239018" cy="822959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39453A-2DD5-30F8-ADE1-44B0CCC14EF9}"/>
              </a:ext>
            </a:extLst>
          </p:cNvPr>
          <p:cNvSpPr txBox="1"/>
          <p:nvPr/>
        </p:nvSpPr>
        <p:spPr>
          <a:xfrm>
            <a:off x="9125809" y="2287117"/>
            <a:ext cx="933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 layers/coil</a:t>
            </a:r>
            <a:endParaRPr lang="en-GB" sz="1200" dirty="0"/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E46AADD9-4004-1571-FBAF-5E0C46BB23E0}"/>
              </a:ext>
            </a:extLst>
          </p:cNvPr>
          <p:cNvSpPr/>
          <p:nvPr/>
        </p:nvSpPr>
        <p:spPr>
          <a:xfrm rot="16200000">
            <a:off x="9416472" y="949108"/>
            <a:ext cx="371713" cy="2215289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51CDC8-C61B-769C-0B18-AFDA6733DDA8}"/>
              </a:ext>
            </a:extLst>
          </p:cNvPr>
          <p:cNvSpPr txBox="1"/>
          <p:nvPr/>
        </p:nvSpPr>
        <p:spPr>
          <a:xfrm>
            <a:off x="9180867" y="1611093"/>
            <a:ext cx="84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 coil/pole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D7684B-6B87-9087-BAD7-6BE7E3F6501C}"/>
              </a:ext>
            </a:extLst>
          </p:cNvPr>
          <p:cNvSpPr txBox="1"/>
          <p:nvPr/>
        </p:nvSpPr>
        <p:spPr>
          <a:xfrm>
            <a:off x="8255734" y="4831986"/>
            <a:ext cx="26931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Schematic cross section of conductor configuration around 1 pole.</a:t>
            </a:r>
            <a:br>
              <a:rPr lang="en-US" sz="1200" dirty="0"/>
            </a:br>
            <a:r>
              <a:rPr lang="en-US" sz="1200" dirty="0"/>
              <a:t>It features in blue the space reserved for cryostat, in purple the plates including the cooling circuit in purple and conductor in orange. </a:t>
            </a:r>
            <a:br>
              <a:rPr lang="en-US" sz="1200" dirty="0"/>
            </a:br>
            <a:r>
              <a:rPr lang="en-US" sz="1200" dirty="0"/>
              <a:t>*CAD  model of the coil adapted from EESD phase 2</a:t>
            </a:r>
            <a:endParaRPr lang="en-GB" sz="12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F65734-C5CD-1EB5-D5B5-22C8FF5934CD}"/>
              </a:ext>
            </a:extLst>
          </p:cNvPr>
          <p:cNvGrpSpPr/>
          <p:nvPr/>
        </p:nvGrpSpPr>
        <p:grpSpPr>
          <a:xfrm>
            <a:off x="8474720" y="2290810"/>
            <a:ext cx="2235254" cy="2498242"/>
            <a:chOff x="8528597" y="2940033"/>
            <a:chExt cx="2235254" cy="2498242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741D2E3-5F15-7C40-D605-13EA36C99901}"/>
                </a:ext>
              </a:extLst>
            </p:cNvPr>
            <p:cNvSpPr/>
            <p:nvPr/>
          </p:nvSpPr>
          <p:spPr>
            <a:xfrm>
              <a:off x="8528597" y="2940033"/>
              <a:ext cx="2235254" cy="249824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4B5450F-55D8-6ED0-12D1-6A08C8957721}"/>
                </a:ext>
              </a:extLst>
            </p:cNvPr>
            <p:cNvSpPr/>
            <p:nvPr/>
          </p:nvSpPr>
          <p:spPr>
            <a:xfrm>
              <a:off x="8993417" y="3429000"/>
              <a:ext cx="1305614" cy="153108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F96CAB8-FC21-53FE-0210-472A1FA726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338" b="8138"/>
            <a:stretch/>
          </p:blipFill>
          <p:spPr>
            <a:xfrm rot="5400000">
              <a:off x="8911125" y="3537295"/>
              <a:ext cx="1479675" cy="1296137"/>
            </a:xfrm>
            <a:prstGeom prst="rect">
              <a:avLst/>
            </a:prstGeom>
          </p:spPr>
        </p:pic>
      </p:grpSp>
      <p:sp>
        <p:nvSpPr>
          <p:cNvPr id="28" name="Right Brace 27">
            <a:extLst>
              <a:ext uri="{FF2B5EF4-FFF2-40B4-BE49-F238E27FC236}">
                <a16:creationId xmlns:a16="http://schemas.microsoft.com/office/drawing/2014/main" id="{6C1849C7-18DB-DC79-1F41-B2B1A52043D4}"/>
              </a:ext>
            </a:extLst>
          </p:cNvPr>
          <p:cNvSpPr/>
          <p:nvPr/>
        </p:nvSpPr>
        <p:spPr>
          <a:xfrm>
            <a:off x="10289611" y="2797870"/>
            <a:ext cx="317632" cy="1478108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Brace 28">
            <a:extLst>
              <a:ext uri="{FF2B5EF4-FFF2-40B4-BE49-F238E27FC236}">
                <a16:creationId xmlns:a16="http://schemas.microsoft.com/office/drawing/2014/main" id="{5304A706-8968-5DC9-64E0-2E4A996609FA}"/>
              </a:ext>
            </a:extLst>
          </p:cNvPr>
          <p:cNvSpPr/>
          <p:nvPr/>
        </p:nvSpPr>
        <p:spPr>
          <a:xfrm rot="16200000">
            <a:off x="9458660" y="2269015"/>
            <a:ext cx="227921" cy="822961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E85B90-2355-C416-4E7D-D1A1EC3DEADE}"/>
              </a:ext>
            </a:extLst>
          </p:cNvPr>
          <p:cNvSpPr txBox="1"/>
          <p:nvPr/>
        </p:nvSpPr>
        <p:spPr>
          <a:xfrm>
            <a:off x="8910032" y="2297474"/>
            <a:ext cx="1519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 layers/coil = 90 mm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11991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0155189-D96C-4527-B0EC-654B946BE6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green box with red wires&#10;&#10;Description automatically generated">
            <a:extLst>
              <a:ext uri="{FF2B5EF4-FFF2-40B4-BE49-F238E27FC236}">
                <a16:creationId xmlns:a16="http://schemas.microsoft.com/office/drawing/2014/main" id="{B597A0C3-4BA2-A7DA-5DF3-6BF6F4187E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5" t="10226" r="8807" b="7678"/>
          <a:stretch/>
        </p:blipFill>
        <p:spPr>
          <a:xfrm>
            <a:off x="291776" y="2065651"/>
            <a:ext cx="3644492" cy="3657600"/>
          </a:xfrm>
          <a:prstGeom prst="rect">
            <a:avLst/>
          </a:prstGeom>
        </p:spPr>
      </p:pic>
      <p:pic>
        <p:nvPicPr>
          <p:cNvPr id="7" name="Picture 6" descr="A green rectangular object with red wire&#10;&#10;Description automatically generated">
            <a:extLst>
              <a:ext uri="{FF2B5EF4-FFF2-40B4-BE49-F238E27FC236}">
                <a16:creationId xmlns:a16="http://schemas.microsoft.com/office/drawing/2014/main" id="{2194088E-A37D-C8E0-5C86-C461976963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t="10342" r="8980" b="6731"/>
          <a:stretch/>
        </p:blipFill>
        <p:spPr>
          <a:xfrm>
            <a:off x="4228045" y="2065651"/>
            <a:ext cx="3339547" cy="3657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EB69394-881A-893A-0832-15ADCEE5ACB3}"/>
              </a:ext>
            </a:extLst>
          </p:cNvPr>
          <p:cNvSpPr txBox="1"/>
          <p:nvPr/>
        </p:nvSpPr>
        <p:spPr>
          <a:xfrm>
            <a:off x="874431" y="5723251"/>
            <a:ext cx="2178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Total cable length: ~ 3.6 km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85A944-008E-42AA-58E7-25108B362E00}"/>
              </a:ext>
            </a:extLst>
          </p:cNvPr>
          <p:cNvSpPr txBox="1"/>
          <p:nvPr/>
        </p:nvSpPr>
        <p:spPr>
          <a:xfrm>
            <a:off x="4546255" y="5723250"/>
            <a:ext cx="2042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Total cable length: ~ 3 km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CCE1EE7-93F4-C1E2-A5F1-B86EC8AB17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6819" y="406858"/>
            <a:ext cx="3777006" cy="55441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DC028F6-C347-6236-1F7B-D44C5FEE178B}"/>
              </a:ext>
            </a:extLst>
          </p:cNvPr>
          <p:cNvSpPr txBox="1"/>
          <p:nvPr/>
        </p:nvSpPr>
        <p:spPr>
          <a:xfrm>
            <a:off x="8865232" y="5951042"/>
            <a:ext cx="197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H.Bajas’s</a:t>
            </a:r>
            <a:r>
              <a:rPr lang="en-US" dirty="0"/>
              <a:t> 3D model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204289-EEFA-FE7E-6002-9B6DD0D8BC90}"/>
              </a:ext>
            </a:extLst>
          </p:cNvPr>
          <p:cNvSpPr txBox="1"/>
          <p:nvPr/>
        </p:nvSpPr>
        <p:spPr>
          <a:xfrm>
            <a:off x="857250" y="553764"/>
            <a:ext cx="204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Bedstead shape coil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2CED83-561E-DBC5-9298-6F250260C090}"/>
              </a:ext>
            </a:extLst>
          </p:cNvPr>
          <p:cNvSpPr txBox="1"/>
          <p:nvPr/>
        </p:nvSpPr>
        <p:spPr>
          <a:xfrm>
            <a:off x="4810125" y="553764"/>
            <a:ext cx="208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Racetrack shape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992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C1720-8B83-E356-819E-CDD389BD2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Maps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1E2FD-3614-0DA0-5245-68DC98B1B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In acceptance volume</a:t>
            </a:r>
            <a:r>
              <a:rPr lang="en-US" dirty="0"/>
              <a:t>, </a:t>
            </a:r>
            <a:r>
              <a:rPr lang="en-US" sz="2800" dirty="0"/>
              <a:t>traversal plan</a:t>
            </a:r>
          </a:p>
          <a:p>
            <a:pPr lvl="1"/>
            <a:r>
              <a:rPr lang="en-US" dirty="0"/>
              <a:t>Field map</a:t>
            </a:r>
          </a:p>
          <a:p>
            <a:pPr lvl="1"/>
            <a:r>
              <a:rPr lang="en-US" dirty="0"/>
              <a:t>Relative error </a:t>
            </a:r>
            <a:r>
              <a:rPr lang="en-US" dirty="0" err="1"/>
              <a:t>wrt</a:t>
            </a:r>
            <a:r>
              <a:rPr lang="en-US" dirty="0"/>
              <a:t>. B field at (0,0,0)</a:t>
            </a:r>
            <a:endParaRPr lang="en-GB" dirty="0"/>
          </a:p>
          <a:p>
            <a:r>
              <a:rPr lang="en-US" sz="2800" dirty="0"/>
              <a:t>In acceptance volume, longitudinal plan</a:t>
            </a:r>
          </a:p>
          <a:p>
            <a:pPr lvl="1"/>
            <a:r>
              <a:rPr lang="en-US" dirty="0"/>
              <a:t>Field map</a:t>
            </a:r>
          </a:p>
          <a:p>
            <a:pPr lvl="1"/>
            <a:r>
              <a:rPr lang="en-US" dirty="0"/>
              <a:t>Relative error </a:t>
            </a:r>
            <a:r>
              <a:rPr lang="en-US" dirty="0" err="1"/>
              <a:t>wrt</a:t>
            </a:r>
            <a:r>
              <a:rPr lang="en-US" dirty="0"/>
              <a:t>. B field at (0,0,0)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 descr="A green rectangular object with red wire&#10;&#10;Description automatically generated">
            <a:extLst>
              <a:ext uri="{FF2B5EF4-FFF2-40B4-BE49-F238E27FC236}">
                <a16:creationId xmlns:a16="http://schemas.microsoft.com/office/drawing/2014/main" id="{F339DA45-CC80-9056-FA7C-EB52B917DE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t="10342" r="8980" b="6731"/>
          <a:stretch/>
        </p:blipFill>
        <p:spPr>
          <a:xfrm>
            <a:off x="8105776" y="156369"/>
            <a:ext cx="2988054" cy="3272631"/>
          </a:xfrm>
          <a:prstGeom prst="rect">
            <a:avLst/>
          </a:prstGeom>
        </p:spPr>
      </p:pic>
      <p:pic>
        <p:nvPicPr>
          <p:cNvPr id="8" name="Picture 7" descr="A green rectangular object with red wire&#10;&#10;Description automatically generated">
            <a:extLst>
              <a:ext uri="{FF2B5EF4-FFF2-40B4-BE49-F238E27FC236}">
                <a16:creationId xmlns:a16="http://schemas.microsoft.com/office/drawing/2014/main" id="{4288AF58-3F35-5A30-226C-5DF5D1F812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t="10342" r="8980" b="6731"/>
          <a:stretch/>
        </p:blipFill>
        <p:spPr>
          <a:xfrm>
            <a:off x="8105777" y="3225803"/>
            <a:ext cx="2988053" cy="3272630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C421C75-D764-B4BC-11A3-0B659A506F0C}"/>
              </a:ext>
            </a:extLst>
          </p:cNvPr>
          <p:cNvSpPr/>
          <p:nvPr/>
        </p:nvSpPr>
        <p:spPr>
          <a:xfrm>
            <a:off x="9120794" y="3800703"/>
            <a:ext cx="479009" cy="1985736"/>
          </a:xfrm>
          <a:custGeom>
            <a:avLst/>
            <a:gdLst>
              <a:gd name="connsiteX0" fmla="*/ 0 w 552450"/>
              <a:gd name="connsiteY0" fmla="*/ 152400 h 2219325"/>
              <a:gd name="connsiteX1" fmla="*/ 28575 w 552450"/>
              <a:gd name="connsiteY1" fmla="*/ 2219325 h 2219325"/>
              <a:gd name="connsiteX2" fmla="*/ 533400 w 552450"/>
              <a:gd name="connsiteY2" fmla="*/ 1924050 h 2219325"/>
              <a:gd name="connsiteX3" fmla="*/ 552450 w 552450"/>
              <a:gd name="connsiteY3" fmla="*/ 0 h 2219325"/>
              <a:gd name="connsiteX4" fmla="*/ 0 w 552450"/>
              <a:gd name="connsiteY4" fmla="*/ 152400 h 221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450" h="2219325">
                <a:moveTo>
                  <a:pt x="0" y="152400"/>
                </a:moveTo>
                <a:lnTo>
                  <a:pt x="28575" y="2219325"/>
                </a:lnTo>
                <a:lnTo>
                  <a:pt x="533400" y="1924050"/>
                </a:lnTo>
                <a:lnTo>
                  <a:pt x="552450" y="0"/>
                </a:lnTo>
                <a:lnTo>
                  <a:pt x="0" y="15240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FDD9B28-2494-3D2A-62D7-666C9E146816}"/>
              </a:ext>
            </a:extLst>
          </p:cNvPr>
          <p:cNvSpPr/>
          <p:nvPr/>
        </p:nvSpPr>
        <p:spPr>
          <a:xfrm>
            <a:off x="8672533" y="742926"/>
            <a:ext cx="1090877" cy="1943125"/>
          </a:xfrm>
          <a:custGeom>
            <a:avLst/>
            <a:gdLst>
              <a:gd name="connsiteX0" fmla="*/ 0 w 1219200"/>
              <a:gd name="connsiteY0" fmla="*/ 0 h 2171700"/>
              <a:gd name="connsiteX1" fmla="*/ 38100 w 1219200"/>
              <a:gd name="connsiteY1" fmla="*/ 2085975 h 2171700"/>
              <a:gd name="connsiteX2" fmla="*/ 1219200 w 1219200"/>
              <a:gd name="connsiteY2" fmla="*/ 2171700 h 2171700"/>
              <a:gd name="connsiteX3" fmla="*/ 1209675 w 1219200"/>
              <a:gd name="connsiteY3" fmla="*/ 76200 h 2171700"/>
              <a:gd name="connsiteX4" fmla="*/ 0 w 1219200"/>
              <a:gd name="connsiteY4" fmla="*/ 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" h="2171700">
                <a:moveTo>
                  <a:pt x="0" y="0"/>
                </a:moveTo>
                <a:lnTo>
                  <a:pt x="38100" y="2085975"/>
                </a:lnTo>
                <a:lnTo>
                  <a:pt x="1219200" y="2171700"/>
                </a:lnTo>
                <a:lnTo>
                  <a:pt x="1209675" y="762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515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 shot of a screen&#10;&#10;Description automatically generated">
            <a:extLst>
              <a:ext uri="{FF2B5EF4-FFF2-40B4-BE49-F238E27FC236}">
                <a16:creationId xmlns:a16="http://schemas.microsoft.com/office/drawing/2014/main" id="{358D6D00-6CDA-1144-4371-20288380E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028" y="627583"/>
            <a:ext cx="3413577" cy="3200400"/>
          </a:xfrm>
          <a:prstGeom prst="rect">
            <a:avLst/>
          </a:prstGeom>
        </p:spPr>
      </p:pic>
      <p:pic>
        <p:nvPicPr>
          <p:cNvPr id="11" name="Picture 10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86F5353B-3776-9E9D-D668-F94A16A960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028" y="3693839"/>
            <a:ext cx="3413577" cy="3200400"/>
          </a:xfrm>
          <a:prstGeom prst="rect">
            <a:avLst/>
          </a:prstGeom>
        </p:spPr>
      </p:pic>
      <p:pic>
        <p:nvPicPr>
          <p:cNvPr id="15" name="Picture 14" descr="A red line with blue and green lines&#10;&#10;Description automatically generated with medium confidence">
            <a:extLst>
              <a:ext uri="{FF2B5EF4-FFF2-40B4-BE49-F238E27FC236}">
                <a16:creationId xmlns:a16="http://schemas.microsoft.com/office/drawing/2014/main" id="{F703F36E-49F1-6683-DDFB-EB61417A2F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0" y="3704158"/>
            <a:ext cx="3413577" cy="3200400"/>
          </a:xfrm>
          <a:prstGeom prst="rect">
            <a:avLst/>
          </a:prstGeom>
        </p:spPr>
      </p:pic>
      <p:pic>
        <p:nvPicPr>
          <p:cNvPr id="21" name="Picture 20" descr="A red line with a green and blue background&#10;&#10;Description automatically generated with medium confidence">
            <a:extLst>
              <a:ext uri="{FF2B5EF4-FFF2-40B4-BE49-F238E27FC236}">
                <a16:creationId xmlns:a16="http://schemas.microsoft.com/office/drawing/2014/main" id="{50E17C1C-4C41-95DD-99F5-44FA3C6570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0" y="620439"/>
            <a:ext cx="3413577" cy="32004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76AC323-CCB1-EC05-BAAB-676F25C844F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462" t="4345" r="50578" b="10490"/>
          <a:stretch/>
        </p:blipFill>
        <p:spPr bwMode="auto">
          <a:xfrm>
            <a:off x="7553633" y="336772"/>
            <a:ext cx="2047567" cy="33854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7870C4-8D1E-5BB1-FF3C-0833733AED5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91975"/>
          <a:stretch/>
        </p:blipFill>
        <p:spPr bwMode="auto">
          <a:xfrm>
            <a:off x="6782009" y="757386"/>
            <a:ext cx="719138" cy="31246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894F1EA-250F-D825-7FE7-F996CC68C4C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9870" t="5278" r="48381" b="8707"/>
          <a:stretch/>
        </p:blipFill>
        <p:spPr bwMode="auto">
          <a:xfrm>
            <a:off x="7315210" y="3493814"/>
            <a:ext cx="2464593" cy="33987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154C2FF-4537-DFE1-3278-403B6B1DAC3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86639"/>
          <a:stretch/>
        </p:blipFill>
        <p:spPr bwMode="auto">
          <a:xfrm>
            <a:off x="6475718" y="3693839"/>
            <a:ext cx="1223635" cy="31932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9F133F7-54F5-10C1-25B3-7C534E47772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9780" b="5639"/>
          <a:stretch/>
        </p:blipFill>
        <p:spPr>
          <a:xfrm>
            <a:off x="10006668" y="558117"/>
            <a:ext cx="1980624" cy="300237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11399B7-77C8-026C-DF8A-5CD501550BA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92744" r="33530" b="1184"/>
          <a:stretch/>
        </p:blipFill>
        <p:spPr>
          <a:xfrm>
            <a:off x="9365779" y="3625645"/>
            <a:ext cx="2621513" cy="19318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85F3FA6-09A7-B6B6-AFBB-038763718A28}"/>
              </a:ext>
            </a:extLst>
          </p:cNvPr>
          <p:cNvSpPr txBox="1"/>
          <p:nvPr/>
        </p:nvSpPr>
        <p:spPr>
          <a:xfrm>
            <a:off x="10036867" y="4642638"/>
            <a:ext cx="19202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 traversal plan</a:t>
            </a:r>
          </a:p>
          <a:p>
            <a:r>
              <a:rPr lang="en-US" sz="1600" dirty="0"/>
              <a:t>Top row : Field maps</a:t>
            </a:r>
          </a:p>
          <a:p>
            <a:r>
              <a:rPr lang="en-US" sz="1600" dirty="0"/>
              <a:t>Bottom row: relative error </a:t>
            </a:r>
            <a:r>
              <a:rPr lang="en-US" sz="1600" dirty="0" err="1"/>
              <a:t>wrt</a:t>
            </a:r>
            <a:r>
              <a:rPr lang="en-US" sz="1600" dirty="0"/>
              <a:t>. B field at (0,0,0)</a:t>
            </a:r>
            <a:endParaRPr lang="en-GB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CB3900-60C3-F76E-D89A-A374A021121F}"/>
              </a:ext>
            </a:extLst>
          </p:cNvPr>
          <p:cNvSpPr txBox="1"/>
          <p:nvPr/>
        </p:nvSpPr>
        <p:spPr>
          <a:xfrm>
            <a:off x="7501147" y="86003"/>
            <a:ext cx="197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H.Bajas’s</a:t>
            </a:r>
            <a:r>
              <a:rPr lang="en-US" dirty="0"/>
              <a:t> 3D model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C23DB8C-EE61-0FE5-909D-99731A3AA957}"/>
              </a:ext>
            </a:extLst>
          </p:cNvPr>
          <p:cNvSpPr txBox="1"/>
          <p:nvPr/>
        </p:nvSpPr>
        <p:spPr>
          <a:xfrm>
            <a:off x="9645755" y="86003"/>
            <a:ext cx="2060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P. </a:t>
            </a:r>
            <a:r>
              <a:rPr lang="en-US" dirty="0" err="1"/>
              <a:t>Wertelaers</a:t>
            </a:r>
            <a:r>
              <a:rPr lang="en-US" dirty="0"/>
              <a:t> model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38BB9-21C4-DB6E-F2BA-56F4AF1033F9}"/>
              </a:ext>
            </a:extLst>
          </p:cNvPr>
          <p:cNvSpPr txBox="1"/>
          <p:nvPr/>
        </p:nvSpPr>
        <p:spPr>
          <a:xfrm>
            <a:off x="788179" y="86003"/>
            <a:ext cx="204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Bedstead shape coil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4306B4-3831-1A86-340E-0037075DE647}"/>
              </a:ext>
            </a:extLst>
          </p:cNvPr>
          <p:cNvSpPr txBox="1"/>
          <p:nvPr/>
        </p:nvSpPr>
        <p:spPr>
          <a:xfrm>
            <a:off x="4179079" y="86003"/>
            <a:ext cx="208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Racetrack shape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418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7FE54-10CF-BB0D-D80F-40F1F1811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1DEA0D28-D268-DFCC-522D-B856415382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792" y="650875"/>
            <a:ext cx="3413577" cy="3200400"/>
          </a:xfrm>
          <a:prstGeom prst="rect">
            <a:avLst/>
          </a:prstGeom>
        </p:spPr>
      </p:pic>
      <p:pic>
        <p:nvPicPr>
          <p:cNvPr id="7" name="Picture 6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AF6090AD-A69B-BA35-5821-9C6121245A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267" y="3705225"/>
            <a:ext cx="3413577" cy="3200400"/>
          </a:xfrm>
          <a:prstGeom prst="rect">
            <a:avLst/>
          </a:prstGeom>
        </p:spPr>
      </p:pic>
      <p:pic>
        <p:nvPicPr>
          <p:cNvPr id="17" name="Picture 16" descr="A red rectangular object with a blue background&#10;&#10;Description automatically generated">
            <a:extLst>
              <a:ext uri="{FF2B5EF4-FFF2-40B4-BE49-F238E27FC236}">
                <a16:creationId xmlns:a16="http://schemas.microsoft.com/office/drawing/2014/main" id="{22F61AF0-759C-173C-5A97-31EF794D18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73" y="631825"/>
            <a:ext cx="3413577" cy="3200400"/>
          </a:xfrm>
          <a:prstGeom prst="rect">
            <a:avLst/>
          </a:prstGeom>
        </p:spPr>
      </p:pic>
      <p:pic>
        <p:nvPicPr>
          <p:cNvPr id="19" name="Picture 18" descr="A screen shot of a computer generated image&#10;&#10;Description automatically generated">
            <a:extLst>
              <a:ext uri="{FF2B5EF4-FFF2-40B4-BE49-F238E27FC236}">
                <a16:creationId xmlns:a16="http://schemas.microsoft.com/office/drawing/2014/main" id="{08C562D7-313A-2C25-B302-2CDC50B9E0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49" y="3686175"/>
            <a:ext cx="3413577" cy="3200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287AE04-DF3C-2637-AC77-3105D4C51EB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1" r="92322"/>
          <a:stretch/>
        </p:blipFill>
        <p:spPr bwMode="auto">
          <a:xfrm>
            <a:off x="6896081" y="1180940"/>
            <a:ext cx="554850" cy="2519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FD36E0-B3AC-1766-CF46-B0A3943222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375" t="5091" r="50403" b="13256"/>
          <a:stretch/>
        </p:blipFill>
        <p:spPr bwMode="auto">
          <a:xfrm>
            <a:off x="7460012" y="285750"/>
            <a:ext cx="2333446" cy="36462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95FF51-7A89-7D81-8CD4-C8AA9FFD5EB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641" t="17210" r="49489" b="17298"/>
          <a:stretch/>
        </p:blipFill>
        <p:spPr bwMode="auto">
          <a:xfrm>
            <a:off x="7310396" y="3803596"/>
            <a:ext cx="2613628" cy="30036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08EF24-1F1B-2993-577D-5DA11F146D3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91479"/>
          <a:stretch/>
        </p:blipFill>
        <p:spPr bwMode="auto">
          <a:xfrm>
            <a:off x="6874491" y="4200052"/>
            <a:ext cx="615772" cy="2519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F6917C-4CC4-6B89-035E-2C3681BBF08C}"/>
              </a:ext>
            </a:extLst>
          </p:cNvPr>
          <p:cNvSpPr txBox="1"/>
          <p:nvPr/>
        </p:nvSpPr>
        <p:spPr>
          <a:xfrm>
            <a:off x="10036867" y="4642638"/>
            <a:ext cx="19202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 longitudinal plan</a:t>
            </a:r>
          </a:p>
          <a:p>
            <a:r>
              <a:rPr lang="en-US" sz="1600" dirty="0"/>
              <a:t>Top row : Field maps</a:t>
            </a:r>
          </a:p>
          <a:p>
            <a:r>
              <a:rPr lang="en-US" sz="1600" dirty="0"/>
              <a:t>Bottom row: relative error </a:t>
            </a:r>
            <a:r>
              <a:rPr lang="en-US" sz="1600" dirty="0" err="1"/>
              <a:t>wrt</a:t>
            </a:r>
            <a:r>
              <a:rPr lang="en-US" sz="1600" dirty="0"/>
              <a:t>. B field at (0,0,0)</a:t>
            </a: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5262F4-B92F-E6A6-44B4-1AFB4CE6251A}"/>
              </a:ext>
            </a:extLst>
          </p:cNvPr>
          <p:cNvSpPr txBox="1"/>
          <p:nvPr/>
        </p:nvSpPr>
        <p:spPr>
          <a:xfrm>
            <a:off x="7501147" y="86003"/>
            <a:ext cx="197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H.Bajas’s</a:t>
            </a:r>
            <a:r>
              <a:rPr lang="en-US" dirty="0"/>
              <a:t> 3D model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82AB37-3B2C-8023-64E2-0AAEB7DA19C6}"/>
              </a:ext>
            </a:extLst>
          </p:cNvPr>
          <p:cNvSpPr txBox="1"/>
          <p:nvPr/>
        </p:nvSpPr>
        <p:spPr>
          <a:xfrm>
            <a:off x="788179" y="86003"/>
            <a:ext cx="204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Bedstead shape coil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0012CD-5759-2D4E-A939-02C687DD2E01}"/>
              </a:ext>
            </a:extLst>
          </p:cNvPr>
          <p:cNvSpPr txBox="1"/>
          <p:nvPr/>
        </p:nvSpPr>
        <p:spPr>
          <a:xfrm>
            <a:off x="4179079" y="86003"/>
            <a:ext cx="208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Racetrack shape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035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DF1EA4D-5702-8251-9A30-DADCB9E7D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6626" y="923096"/>
            <a:ext cx="4115374" cy="2010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951232-CC77-F600-0EB6-72A60FAFB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6626" y="2933152"/>
            <a:ext cx="4115374" cy="39248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B38A94-D640-1610-5B02-82513BFB2E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9559" y="3063099"/>
            <a:ext cx="3772880" cy="16514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EA3A154-458F-7C74-46EC-71CA58C74B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9559" y="1109319"/>
            <a:ext cx="3772881" cy="16514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D8F734B-B237-AC7B-ED22-27297797EC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9559" y="5016879"/>
            <a:ext cx="3772881" cy="165144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64B8AC3-BE9A-B3AA-51CB-CD3F8FDA5F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837" y="3054455"/>
            <a:ext cx="3772880" cy="165765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9751CE6-F01F-0583-341E-9A9E63C7EC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5837" y="1094469"/>
            <a:ext cx="3772880" cy="16576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373C9AB-BF39-454C-43F6-E27E9DBD55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9962" y="5016879"/>
            <a:ext cx="3758755" cy="165144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6B5B2DA-9A33-1A80-4FA7-AC6E576CC9CC}"/>
              </a:ext>
            </a:extLst>
          </p:cNvPr>
          <p:cNvSpPr txBox="1"/>
          <p:nvPr/>
        </p:nvSpPr>
        <p:spPr>
          <a:xfrm>
            <a:off x="857250" y="553764"/>
            <a:ext cx="204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Bedstead shape coil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17405B3-5416-0E38-FCB1-6840D5F0B0B3}"/>
              </a:ext>
            </a:extLst>
          </p:cNvPr>
          <p:cNvSpPr txBox="1"/>
          <p:nvPr/>
        </p:nvSpPr>
        <p:spPr>
          <a:xfrm>
            <a:off x="4810125" y="553764"/>
            <a:ext cx="208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Racetrack shape coil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532CC30-A320-54E7-A2B0-C405BA7E0417}"/>
              </a:ext>
            </a:extLst>
          </p:cNvPr>
          <p:cNvSpPr txBox="1"/>
          <p:nvPr/>
        </p:nvSpPr>
        <p:spPr>
          <a:xfrm>
            <a:off x="9404529" y="553764"/>
            <a:ext cx="1459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Hugo’s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204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7D697-404D-46B5-F119-8DCC892DC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A09BF-14F7-5487-49DA-2C3773B77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752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3986</TotalTime>
  <Words>816</Words>
  <Application>Microsoft Office PowerPoint</Application>
  <PresentationFormat>Widescreen</PresentationFormat>
  <Paragraphs>279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Requirements/Specifications</vt:lpstr>
      <vt:lpstr>Analytical formulation </vt:lpstr>
      <vt:lpstr>PowerPoint Presentation</vt:lpstr>
      <vt:lpstr>PowerPoint Presentation</vt:lpstr>
      <vt:lpstr>Field Maps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3D Opera - Model</vt:lpstr>
      <vt:lpstr>3D Opera -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Opera - Model</dc:title>
  <dc:creator>Lucie Baudin</dc:creator>
  <cp:lastModifiedBy>Lucie Baudin</cp:lastModifiedBy>
  <cp:revision>7</cp:revision>
  <dcterms:created xsi:type="dcterms:W3CDTF">2024-04-15T13:43:25Z</dcterms:created>
  <dcterms:modified xsi:type="dcterms:W3CDTF">2024-04-19T08:58:03Z</dcterms:modified>
</cp:coreProperties>
</file>