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400" r:id="rId2"/>
    <p:sldId id="398" r:id="rId3"/>
    <p:sldId id="409" r:id="rId4"/>
    <p:sldId id="405" r:id="rId5"/>
    <p:sldId id="404" r:id="rId6"/>
    <p:sldId id="402" r:id="rId7"/>
    <p:sldId id="408" r:id="rId8"/>
    <p:sldId id="406" r:id="rId9"/>
    <p:sldId id="407" r:id="rId10"/>
    <p:sldId id="403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4" roundtripDataSignature="AMtx7mhFZ4+moybd8dKas6LQpqE2H0iEm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Pullia" initials="" lastIdx="4" clrIdx="0"/>
  <p:cmAuthor id="1" name="Alessio Mereghetti" initials="" lastIdx="2" clrIdx="1"/>
  <p:cmAuthor id="2" name="GUGLIELMO FRISELLA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C"/>
    <a:srgbClr val="4A7EBB"/>
    <a:srgbClr val="4C80BC"/>
    <a:srgbClr val="0101FF"/>
    <a:srgbClr val="B03412"/>
    <a:srgbClr val="318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C07C4E-84DC-45D1-94D2-41DEAC95ECE9}">
  <a:tblStyle styleId="{85C07C4E-84DC-45D1-94D2-41DEAC95ECE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1" autoAdjust="0"/>
    <p:restoredTop sz="90685" autoAdjust="0"/>
  </p:normalViewPr>
  <p:slideViewPr>
    <p:cSldViewPr snapToGrid="0">
      <p:cViewPr varScale="1">
        <p:scale>
          <a:sx n="149" d="100"/>
          <a:sy n="149" d="100"/>
        </p:scale>
        <p:origin x="297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74" Type="http://customschemas.google.com/relationships/presentationmetadata" Target="meta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7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4621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7796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4124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169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2246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8558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1452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5048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2382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513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4573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0;p10"/>
          <p:cNvSpPr txBox="1"/>
          <p:nvPr userDrawn="1"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30;p10"/>
          <p:cNvSpPr txBox="1"/>
          <p:nvPr userDrawn="1"/>
        </p:nvSpPr>
        <p:spPr>
          <a:xfrm>
            <a:off x="65841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E. Felcini</a:t>
            </a:r>
            <a:endParaRPr sz="1403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490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636863" y="577512"/>
            <a:ext cx="9747651" cy="2562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algn="r"/>
            <a:r>
              <a:rPr lang="it-IT" b="0" dirty="0" smtClean="0"/>
              <a:t>Thoughts on</a:t>
            </a:r>
            <a:br>
              <a:rPr lang="it-IT" b="0" dirty="0" smtClean="0"/>
            </a:br>
            <a:r>
              <a:rPr lang="it-IT" b="0" dirty="0" smtClean="0"/>
              <a:t>superconducting </a:t>
            </a:r>
            <a:br>
              <a:rPr lang="it-IT" b="0" dirty="0" smtClean="0"/>
            </a:br>
            <a:r>
              <a:rPr lang="en-US" b="0" dirty="0" smtClean="0"/>
              <a:t>cable stability</a:t>
            </a:r>
            <a:endParaRPr lang="en-US" dirty="0"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641471" y="3768647"/>
            <a:ext cx="8534686" cy="760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r"/>
            <a:r>
              <a:rPr lang="it-IT" sz="2400" dirty="0" smtClean="0"/>
              <a:t>E.Felcini</a:t>
            </a:r>
            <a:endParaRPr lang="en-US" sz="2400" dirty="0"/>
          </a:p>
        </p:txBody>
      </p:sp>
      <p:sp>
        <p:nvSpPr>
          <p:cNvPr id="14" name="Google Shape;41;p1"/>
          <p:cNvSpPr txBox="1">
            <a:spLocks/>
          </p:cNvSpPr>
          <p:nvPr/>
        </p:nvSpPr>
        <p:spPr>
          <a:xfrm>
            <a:off x="8689997" y="5413260"/>
            <a:ext cx="1409427" cy="463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Font typeface="Arial"/>
              <a:buNone/>
              <a:defRPr sz="3203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Font typeface="Arial"/>
              <a:buNone/>
              <a:defRPr sz="279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ctr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Font typeface="Arial"/>
              <a:buNone/>
              <a:defRPr sz="20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800" dirty="0" smtClean="0"/>
              <a:t>27/03/2024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81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106" y="0"/>
            <a:ext cx="70558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8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5784" y="1838970"/>
            <a:ext cx="967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These few slides are a very rough introduction to the wide topic of stability in superconducting magnets.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For a serious and complete discussion, please have a look at</a:t>
            </a:r>
            <a:r>
              <a:rPr lang="en-GB" sz="1800" dirty="0"/>
              <a:t>: </a:t>
            </a:r>
            <a:r>
              <a:rPr lang="en-GB" sz="1800" dirty="0" smtClean="0"/>
              <a:t>L</a:t>
            </a:r>
            <a:r>
              <a:rPr lang="en-GB" sz="1800" dirty="0"/>
              <a:t>. </a:t>
            </a:r>
            <a:r>
              <a:rPr lang="en-GB" sz="1800" dirty="0" err="1"/>
              <a:t>Bottura</a:t>
            </a:r>
            <a:r>
              <a:rPr lang="en-GB" sz="1800" dirty="0"/>
              <a:t>, “Superconductivity for accelerators</a:t>
            </a:r>
            <a:r>
              <a:rPr lang="en-GB" sz="1800" dirty="0" smtClean="0"/>
              <a:t>”, CAS Superconductivity </a:t>
            </a:r>
            <a:r>
              <a:rPr lang="en-GB" sz="1800" dirty="0"/>
              <a:t>for Accelerators, </a:t>
            </a:r>
            <a:r>
              <a:rPr lang="en-GB" sz="1800" dirty="0" err="1"/>
              <a:t>Erice</a:t>
            </a:r>
            <a:r>
              <a:rPr lang="en-GB" sz="1800" dirty="0"/>
              <a:t>, Italy, </a:t>
            </a:r>
            <a:r>
              <a:rPr lang="en-GB" sz="1800" dirty="0" smtClean="0"/>
              <a:t>2014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The majority of the material of this presentation is a mere copy-paste from </a:t>
            </a:r>
            <a:r>
              <a:rPr lang="en-GB" sz="1800" dirty="0" err="1" smtClean="0"/>
              <a:t>Bottura’s</a:t>
            </a:r>
            <a:r>
              <a:rPr lang="en-GB" sz="1800" dirty="0" smtClean="0"/>
              <a:t> lecture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These slides are intended just to facilitate the discussion and brainstorming on risk management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Introduction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05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1026" name="Picture 2" descr="the Superconducting critical surface [15] 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677" y="1100505"/>
            <a:ext cx="6264209" cy="392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71" y="1080788"/>
            <a:ext cx="5120606" cy="3967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2374" y="5464175"/>
            <a:ext cx="60949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Below the critical temperature, the SC has zero resistance</a:t>
            </a:r>
          </a:p>
          <a:p>
            <a:pPr algn="ctr"/>
            <a:endParaRPr lang="en-GB" sz="1600" dirty="0" smtClean="0"/>
          </a:p>
          <a:p>
            <a:pPr algn="ctr"/>
            <a:r>
              <a:rPr lang="en-GB" sz="1600" dirty="0" smtClean="0"/>
              <a:t>Above the critical temperature, the SC has a very high resistance</a:t>
            </a:r>
          </a:p>
          <a:p>
            <a:pPr algn="ctr"/>
            <a:r>
              <a:rPr lang="en-GB" sz="1600" dirty="0" smtClean="0">
                <a:sym typeface="Wingdings" panose="05000000000000000000" pitchFamily="2" charset="2"/>
              </a:rPr>
              <a:t> the current prefer to flow in the copper</a:t>
            </a:r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497374" y="5009991"/>
            <a:ext cx="42931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dirty="0"/>
              <a:t>https://cerncourier.com/a/superconductivity-and-the-lhc-the-early-days-2/</a:t>
            </a:r>
          </a:p>
        </p:txBody>
      </p:sp>
    </p:spTree>
    <p:extLst>
      <p:ext uri="{BB962C8B-B14F-4D97-AF65-F5344CB8AC3E}">
        <p14:creationId xmlns:p14="http://schemas.microsoft.com/office/powerpoint/2010/main" val="26932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82"/>
          <a:stretch/>
        </p:blipFill>
        <p:spPr>
          <a:xfrm>
            <a:off x="640920" y="918000"/>
            <a:ext cx="3170102" cy="59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8079" y="799504"/>
            <a:ext cx="3113921" cy="59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78300" y="2336963"/>
            <a:ext cx="43506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 the design phase, we fix the temperature and select an operating point with a given margin (~20%)</a:t>
            </a:r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r>
              <a:rPr lang="en-GB" sz="1600" dirty="0" smtClean="0"/>
              <a:t>If the temperature of the SC increases, we may eat up all the margin and loose superconductivity properties</a:t>
            </a:r>
          </a:p>
          <a:p>
            <a:pPr algn="ctr"/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b="1" dirty="0" smtClean="0">
                <a:sym typeface="Wingdings" panose="05000000000000000000" pitchFamily="2" charset="2"/>
              </a:rPr>
              <a:t>quench</a:t>
            </a:r>
            <a:endParaRPr lang="en-GB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86100" y="564515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 K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11579347" y="5645149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 K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10798297" y="6000749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2E6C"/>
                </a:solidFill>
              </a:rPr>
              <a:t>5 K</a:t>
            </a:r>
            <a:endParaRPr lang="it-IT" dirty="0">
              <a:solidFill>
                <a:srgbClr val="002E6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139950" y="5149850"/>
            <a:ext cx="2038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973974" y="5391150"/>
            <a:ext cx="20383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949012" y="5183699"/>
            <a:ext cx="190938" cy="18630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97612" y="5101223"/>
            <a:ext cx="1164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Margin </a:t>
            </a:r>
            <a:endParaRPr lang="en-GB" sz="1600" dirty="0"/>
          </a:p>
        </p:txBody>
      </p:sp>
      <p:sp>
        <p:nvSpPr>
          <p:cNvPr id="21" name="Rectangle 20"/>
          <p:cNvSpPr/>
          <p:nvPr/>
        </p:nvSpPr>
        <p:spPr>
          <a:xfrm>
            <a:off x="9022556" y="337839"/>
            <a:ext cx="30107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dirty="0" smtClean="0"/>
              <a:t>P. </a:t>
            </a:r>
            <a:r>
              <a:rPr lang="it-IT" sz="1000" dirty="0"/>
              <a:t>Ferracin, Superconducting Magnets Section </a:t>
            </a:r>
            <a:r>
              <a:rPr lang="it-IT" sz="1000" dirty="0" smtClean="0"/>
              <a:t>IV,</a:t>
            </a:r>
          </a:p>
          <a:p>
            <a:r>
              <a:rPr lang="it-IT" sz="1000" dirty="0" smtClean="0"/>
              <a:t>Joint </a:t>
            </a:r>
            <a:r>
              <a:rPr lang="it-IT" sz="1000" dirty="0"/>
              <a:t>Universities Accelerator </a:t>
            </a:r>
            <a:r>
              <a:rPr lang="it-IT" sz="1000" dirty="0" smtClean="0"/>
              <a:t>School, 2024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40613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388" y="1893090"/>
            <a:ext cx="8779519" cy="362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847" y="1393979"/>
            <a:ext cx="6992030" cy="414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86" y="945276"/>
            <a:ext cx="3336425" cy="3025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480" y="3970926"/>
            <a:ext cx="5341026" cy="11496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9336" y="5338603"/>
            <a:ext cx="81243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Tc </a:t>
            </a:r>
            <a:r>
              <a:rPr lang="en-GB" sz="1600" dirty="0" smtClean="0">
                <a:sym typeface="Wingdings" panose="05000000000000000000" pitchFamily="2" charset="2"/>
              </a:rPr>
              <a:t> critical temperature</a:t>
            </a:r>
          </a:p>
          <a:p>
            <a:endParaRPr lang="en-GB" sz="1600" dirty="0" smtClean="0">
              <a:sym typeface="Wingdings" panose="05000000000000000000" pitchFamily="2" charset="2"/>
            </a:endParaRPr>
          </a:p>
          <a:p>
            <a:r>
              <a:rPr lang="en-GB" sz="1600" dirty="0" err="1" smtClean="0">
                <a:sym typeface="Wingdings" panose="05000000000000000000" pitchFamily="2" charset="2"/>
              </a:rPr>
              <a:t>Tcs</a:t>
            </a:r>
            <a:r>
              <a:rPr lang="en-GB" sz="1600" dirty="0" smtClean="0">
                <a:sym typeface="Wingdings" panose="05000000000000000000" pitchFamily="2" charset="2"/>
              </a:rPr>
              <a:t>  temperature of current sharing</a:t>
            </a:r>
          </a:p>
          <a:p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600" dirty="0"/>
              <a:t>Above </a:t>
            </a:r>
            <a:r>
              <a:rPr lang="en-GB" sz="1600" dirty="0" err="1"/>
              <a:t>Tcs</a:t>
            </a:r>
            <a:r>
              <a:rPr lang="en-GB" sz="1600" dirty="0"/>
              <a:t> the current start following in the copper </a:t>
            </a:r>
            <a:r>
              <a:rPr lang="en-GB" sz="1600" dirty="0">
                <a:sym typeface="Wingdings" panose="05000000000000000000" pitchFamily="2" charset="2"/>
              </a:rPr>
              <a:t> Joule </a:t>
            </a:r>
            <a:r>
              <a:rPr lang="en-GB" sz="1600" dirty="0" smtClean="0">
                <a:sym typeface="Wingdings" panose="05000000000000000000" pitchFamily="2" charset="2"/>
              </a:rPr>
              <a:t>heating  Voltage increase</a:t>
            </a:r>
            <a:endParaRPr lang="en-GB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543784" y="799504"/>
            <a:ext cx="4069069" cy="3575150"/>
            <a:chOff x="6684461" y="1135253"/>
            <a:chExt cx="4069069" cy="3575150"/>
          </a:xfrm>
        </p:grpSpPr>
        <p:sp>
          <p:nvSpPr>
            <p:cNvPr id="9" name="Rectangle 8"/>
            <p:cNvSpPr/>
            <p:nvPr/>
          </p:nvSpPr>
          <p:spPr>
            <a:xfrm>
              <a:off x="6684461" y="4156405"/>
              <a:ext cx="406906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dirty="0">
                  <a:solidFill>
                    <a:srgbClr val="222222"/>
                  </a:solidFill>
                  <a:latin typeface="helvetica neue"/>
                </a:rPr>
                <a:t>Santos BMO, Dias FJM, Trillaud F, Sotelo GG, de Andrade Junior R. A Review of Technology Readiness Levels for Superconducting Electric Machinery. </a:t>
              </a:r>
              <a:r>
                <a:rPr lang="it-IT" sz="1000" i="1" dirty="0">
                  <a:solidFill>
                    <a:srgbClr val="222222"/>
                  </a:solidFill>
                  <a:latin typeface="helvetica neue"/>
                </a:rPr>
                <a:t>Energies</a:t>
              </a:r>
              <a:r>
                <a:rPr lang="it-IT" sz="1000" dirty="0">
                  <a:solidFill>
                    <a:srgbClr val="222222"/>
                  </a:solidFill>
                  <a:latin typeface="helvetica neue"/>
                </a:rPr>
                <a:t>. 2023; 16(16):5955.</a:t>
              </a:r>
              <a:endParaRPr lang="it-IT" sz="10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684461" y="1135253"/>
              <a:ext cx="3947298" cy="3021152"/>
              <a:chOff x="5961506" y="513448"/>
              <a:chExt cx="3947298" cy="3021152"/>
            </a:xfrm>
          </p:grpSpPr>
          <p:pic>
            <p:nvPicPr>
              <p:cNvPr id="8" name="Picture 2" descr="Energies | Free Full-Text | A Review of Technology Readiness Levels for  Superconducting Electric Machinery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1506" y="513448"/>
                <a:ext cx="3947298" cy="30211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6336856" y="2589734"/>
                <a:ext cx="357194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7059811" y="2583339"/>
              <a:ext cx="18854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Treshold to activate </a:t>
              </a:r>
            </a:p>
            <a:p>
              <a:r>
                <a:rPr lang="it-IT" dirty="0">
                  <a:solidFill>
                    <a:srgbClr val="FF0000"/>
                  </a:solidFill>
                </a:rPr>
                <a:t>t</a:t>
              </a:r>
              <a:r>
                <a:rPr lang="it-IT" dirty="0" smtClean="0">
                  <a:solidFill>
                    <a:srgbClr val="FF0000"/>
                  </a:solidFill>
                </a:rPr>
                <a:t>he protection system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281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441" y="899203"/>
            <a:ext cx="3131320" cy="27087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456" y="568671"/>
            <a:ext cx="4346064" cy="3490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64485" y="6147520"/>
            <a:ext cx="3905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111827"/>
                </a:solidFill>
                <a:latin typeface="Open sans"/>
              </a:rPr>
              <a:t>E. Felcini, Analysis </a:t>
            </a:r>
            <a:r>
              <a:rPr lang="en-US" sz="1000" dirty="0">
                <a:solidFill>
                  <a:srgbClr val="111827"/>
                </a:solidFill>
                <a:latin typeface="Open sans"/>
              </a:rPr>
              <a:t>of a Novel Toroidal Configuration for Hadron Therapy </a:t>
            </a:r>
            <a:r>
              <a:rPr lang="en-US" sz="1000" dirty="0" smtClean="0">
                <a:solidFill>
                  <a:srgbClr val="111827"/>
                </a:solidFill>
                <a:latin typeface="Open sans"/>
              </a:rPr>
              <a:t>Gantries, PhD thesis, EPFL, </a:t>
            </a:r>
            <a:r>
              <a:rPr lang="it-IT" sz="1000" dirty="0"/>
              <a:t>Lausanne, </a:t>
            </a:r>
            <a:r>
              <a:rPr lang="it-IT" sz="1000" dirty="0" smtClean="0"/>
              <a:t>2021</a:t>
            </a:r>
            <a:endParaRPr lang="it-IT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074457" y="4289703"/>
            <a:ext cx="87687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 possible protection system is based on an external dump resistor.</a:t>
            </a:r>
          </a:p>
          <a:p>
            <a:r>
              <a:rPr lang="en-GB" sz="1600" dirty="0" smtClean="0"/>
              <a:t>When the voltage threshold value is reached, the current is discharged from the </a:t>
            </a:r>
          </a:p>
          <a:p>
            <a:r>
              <a:rPr lang="en-GB" sz="1600" dirty="0" smtClean="0"/>
              <a:t>SC magnet to an external resistor with a time constant.</a:t>
            </a:r>
          </a:p>
          <a:p>
            <a:r>
              <a:rPr lang="en-GB" sz="1600" dirty="0" smtClean="0"/>
              <a:t>It is crucial to verify the maximum temperature con the conductor to avoid irreversible damage. 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848408" y="799504"/>
                <a:ext cx="592213" cy="399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it-IT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it-IT" sz="1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408" y="799504"/>
                <a:ext cx="592213" cy="3995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243572" y="716628"/>
                <a:ext cx="575414" cy="439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572" y="716628"/>
                <a:ext cx="575414" cy="439672"/>
              </a:xfrm>
              <a:prstGeom prst="rect">
                <a:avLst/>
              </a:prstGeom>
              <a:blipFill rotWithShape="0">
                <a:blip r:embed="rId6"/>
                <a:stretch>
                  <a:fillRect l="-3158" t="-1389" b="-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41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55784" y="337839"/>
            <a:ext cx="967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Superconductivity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86" y="1317793"/>
            <a:ext cx="5435912" cy="44115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64485" y="6147520"/>
            <a:ext cx="3905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111827"/>
                </a:solidFill>
                <a:latin typeface="Open sans"/>
              </a:rPr>
              <a:t>E. Felcini, Analysis </a:t>
            </a:r>
            <a:r>
              <a:rPr lang="en-US" sz="1200" dirty="0">
                <a:solidFill>
                  <a:srgbClr val="111827"/>
                </a:solidFill>
                <a:latin typeface="Open sans"/>
              </a:rPr>
              <a:t>of a Novel Toroidal Configuration for Hadron Therapy </a:t>
            </a:r>
            <a:r>
              <a:rPr lang="en-US" sz="1200" dirty="0" smtClean="0">
                <a:solidFill>
                  <a:srgbClr val="111827"/>
                </a:solidFill>
                <a:latin typeface="Open sans"/>
              </a:rPr>
              <a:t>Gantries, PhD thesis, EPFL, </a:t>
            </a:r>
            <a:r>
              <a:rPr lang="it-IT" sz="1200" dirty="0"/>
              <a:t>Lausanne, </a:t>
            </a:r>
            <a:r>
              <a:rPr lang="it-IT" sz="1200" dirty="0" smtClean="0"/>
              <a:t>2021</a:t>
            </a:r>
            <a:endParaRPr lang="it-IT" sz="1200" dirty="0"/>
          </a:p>
        </p:txBody>
      </p:sp>
      <p:sp>
        <p:nvSpPr>
          <p:cNvPr id="2" name="Rectangle 1"/>
          <p:cNvSpPr/>
          <p:nvPr/>
        </p:nvSpPr>
        <p:spPr>
          <a:xfrm>
            <a:off x="6264532" y="117464"/>
            <a:ext cx="45869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LMRoman10-Regular"/>
              </a:rPr>
              <a:t>HTS conductor (“special case”)</a:t>
            </a:r>
          </a:p>
          <a:p>
            <a:r>
              <a:rPr lang="en-US" sz="1200" dirty="0" smtClean="0">
                <a:latin typeface="LMRoman10-Regular"/>
              </a:rPr>
              <a:t>• introduction </a:t>
            </a:r>
            <a:r>
              <a:rPr lang="en-US" sz="1200" dirty="0">
                <a:latin typeface="LMRoman10-Regular"/>
              </a:rPr>
              <a:t>of 1 </a:t>
            </a:r>
            <a:r>
              <a:rPr lang="en-US" sz="1200" i="1" dirty="0">
                <a:latin typeface="LMMathItalic10-Regular"/>
              </a:rPr>
              <a:t>cm </a:t>
            </a:r>
            <a:r>
              <a:rPr lang="en-US" sz="1200" dirty="0">
                <a:latin typeface="LMRoman10-Regular"/>
              </a:rPr>
              <a:t>defect in the </a:t>
            </a:r>
            <a:r>
              <a:rPr lang="en-US" sz="1200" dirty="0" err="1">
                <a:latin typeface="LMRoman10-Regular"/>
              </a:rPr>
              <a:t>centre</a:t>
            </a:r>
            <a:r>
              <a:rPr lang="en-US" sz="1200" dirty="0">
                <a:latin typeface="LMRoman10-Regular"/>
              </a:rPr>
              <a:t> of the cable</a:t>
            </a:r>
          </a:p>
          <a:p>
            <a:r>
              <a:rPr lang="it-IT" sz="1200" dirty="0">
                <a:latin typeface="LMRoman10-Regular"/>
              </a:rPr>
              <a:t>• adiabatic conditions</a:t>
            </a:r>
          </a:p>
          <a:p>
            <a:r>
              <a:rPr lang="en-US" sz="1200" dirty="0">
                <a:latin typeface="LMRoman10-Regular"/>
              </a:rPr>
              <a:t>• one dimensional quench propagation (along the cable length)</a:t>
            </a:r>
          </a:p>
          <a:p>
            <a:r>
              <a:rPr lang="en-US" sz="1200" dirty="0">
                <a:latin typeface="LMRoman10-Regular"/>
              </a:rPr>
              <a:t>• quench detection threshold set at 50 </a:t>
            </a:r>
            <a:r>
              <a:rPr lang="en-US" sz="1200" i="1" dirty="0">
                <a:latin typeface="LMMathItalic10-Regular"/>
              </a:rPr>
              <a:t>mV</a:t>
            </a:r>
          </a:p>
          <a:p>
            <a:r>
              <a:rPr lang="en-US" sz="1200" dirty="0">
                <a:latin typeface="LMRoman10-Regular"/>
              </a:rPr>
              <a:t>• validation and reaction time of 20 </a:t>
            </a:r>
            <a:r>
              <a:rPr lang="en-US" sz="1200" i="1" dirty="0" err="1">
                <a:latin typeface="LMMathItalic10-Regular"/>
              </a:rPr>
              <a:t>ms</a:t>
            </a:r>
            <a:endParaRPr lang="it-IT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082" y="1804548"/>
            <a:ext cx="4033954" cy="343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5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17336</TotalTime>
  <Words>410</Words>
  <Application>Microsoft Office PowerPoint</Application>
  <PresentationFormat>Widescreen</PresentationFormat>
  <Paragraphs>69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 Math</vt:lpstr>
      <vt:lpstr>helvetica neue</vt:lpstr>
      <vt:lpstr>LMMathItalic10-Regular</vt:lpstr>
      <vt:lpstr>LMRoman10-Regular</vt:lpstr>
      <vt:lpstr>Open sans</vt:lpstr>
      <vt:lpstr>Wingdings</vt:lpstr>
      <vt:lpstr>Custom Design</vt:lpstr>
      <vt:lpstr>Thoughts on superconducting  cable stability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on Optics Layout  for C-ion gantry</dc:title>
  <dc:creator>Microsoft Office User</dc:creator>
  <cp:lastModifiedBy>Felcini Enrico</cp:lastModifiedBy>
  <cp:revision>674</cp:revision>
  <dcterms:created xsi:type="dcterms:W3CDTF">2019-12-09T11:54:53Z</dcterms:created>
  <dcterms:modified xsi:type="dcterms:W3CDTF">2024-03-25T16:01:02Z</dcterms:modified>
</cp:coreProperties>
</file>