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3" r:id="rId7"/>
    <p:sldId id="261" r:id="rId8"/>
    <p:sldId id="265" r:id="rId9"/>
    <p:sldId id="264" r:id="rId10"/>
    <p:sldId id="312" r:id="rId11"/>
    <p:sldId id="266" r:id="rId12"/>
    <p:sldId id="267" r:id="rId13"/>
    <p:sldId id="268" r:id="rId14"/>
    <p:sldId id="269" r:id="rId15"/>
    <p:sldId id="294" r:id="rId16"/>
    <p:sldId id="295" r:id="rId17"/>
    <p:sldId id="291" r:id="rId18"/>
    <p:sldId id="293" r:id="rId19"/>
    <p:sldId id="292" r:id="rId20"/>
    <p:sldId id="306" r:id="rId21"/>
    <p:sldId id="299" r:id="rId22"/>
    <p:sldId id="296" r:id="rId23"/>
    <p:sldId id="297" r:id="rId24"/>
    <p:sldId id="300" r:id="rId25"/>
    <p:sldId id="302" r:id="rId26"/>
    <p:sldId id="301" r:id="rId27"/>
    <p:sldId id="303" r:id="rId28"/>
    <p:sldId id="307" r:id="rId29"/>
    <p:sldId id="308" r:id="rId30"/>
    <p:sldId id="309" r:id="rId31"/>
    <p:sldId id="310" r:id="rId32"/>
    <p:sldId id="304" r:id="rId33"/>
    <p:sldId id="305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363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5882C0-B9C1-4760-8F83-F5F9D05057B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632614CE-3BD2-44B8-9B43-5D85DFDF5D3D}">
      <dgm:prSet/>
      <dgm:spPr/>
      <dgm:t>
        <a:bodyPr/>
        <a:lstStyle/>
        <a:p>
          <a:pPr>
            <a:lnSpc>
              <a:spcPct val="100000"/>
            </a:lnSpc>
          </a:pPr>
          <a:r>
            <a:rPr lang="fr-CH" dirty="0"/>
            <a:t>Suivi et impression des plaques d’immatriculation vertes</a:t>
          </a:r>
          <a:endParaRPr lang="en-US" dirty="0"/>
        </a:p>
      </dgm:t>
    </dgm:pt>
    <dgm:pt modelId="{9D2FC789-484B-43C2-B2AE-4153AFA65A69}" type="parTrans" cxnId="{C817BBBD-DF81-427F-B362-DB380FDFDB3A}">
      <dgm:prSet/>
      <dgm:spPr/>
      <dgm:t>
        <a:bodyPr/>
        <a:lstStyle/>
        <a:p>
          <a:endParaRPr lang="en-US"/>
        </a:p>
      </dgm:t>
    </dgm:pt>
    <dgm:pt modelId="{E68A27B3-50F0-4F49-8E9A-A2CDD7AC5082}" type="sibTrans" cxnId="{C817BBBD-DF81-427F-B362-DB380FDFDB3A}">
      <dgm:prSet/>
      <dgm:spPr/>
      <dgm:t>
        <a:bodyPr/>
        <a:lstStyle/>
        <a:p>
          <a:endParaRPr lang="en-US"/>
        </a:p>
      </dgm:t>
    </dgm:pt>
    <dgm:pt modelId="{7EF0F174-45A7-4943-957C-D1CF382C76FC}">
      <dgm:prSet/>
      <dgm:spPr/>
      <dgm:t>
        <a:bodyPr/>
        <a:lstStyle/>
        <a:p>
          <a:pPr>
            <a:lnSpc>
              <a:spcPct val="100000"/>
            </a:lnSpc>
          </a:pPr>
          <a:r>
            <a:rPr lang="fr-CH"/>
            <a:t>Gestion du stock de pièces détachées</a:t>
          </a:r>
          <a:endParaRPr lang="en-US"/>
        </a:p>
      </dgm:t>
    </dgm:pt>
    <dgm:pt modelId="{DC583857-3A28-44D9-BFDC-CE13A0F0CE19}" type="parTrans" cxnId="{7E22B55D-76C2-44A9-8888-85EDD287474E}">
      <dgm:prSet/>
      <dgm:spPr/>
      <dgm:t>
        <a:bodyPr/>
        <a:lstStyle/>
        <a:p>
          <a:endParaRPr lang="en-US"/>
        </a:p>
      </dgm:t>
    </dgm:pt>
    <dgm:pt modelId="{82BC1207-3364-4DED-AF22-A48D779D4183}" type="sibTrans" cxnId="{7E22B55D-76C2-44A9-8888-85EDD287474E}">
      <dgm:prSet/>
      <dgm:spPr/>
      <dgm:t>
        <a:bodyPr/>
        <a:lstStyle/>
        <a:p>
          <a:endParaRPr lang="en-US"/>
        </a:p>
      </dgm:t>
    </dgm:pt>
    <dgm:pt modelId="{916A2610-E18E-40A6-ADC8-D871C550E576}">
      <dgm:prSet/>
      <dgm:spPr/>
      <dgm:t>
        <a:bodyPr/>
        <a:lstStyle/>
        <a:p>
          <a:pPr>
            <a:lnSpc>
              <a:spcPct val="100000"/>
            </a:lnSpc>
          </a:pPr>
          <a:r>
            <a:rPr lang="fr-CH"/>
            <a:t>Gestion et Approvisionnement des stations carburant de Meyrin et Prévessin;</a:t>
          </a:r>
          <a:endParaRPr lang="en-US"/>
        </a:p>
      </dgm:t>
    </dgm:pt>
    <dgm:pt modelId="{17222FCD-B067-40BB-AA30-B559E2834611}" type="parTrans" cxnId="{E09D8158-B7F1-41A4-B6F3-15B55EC36608}">
      <dgm:prSet/>
      <dgm:spPr/>
      <dgm:t>
        <a:bodyPr/>
        <a:lstStyle/>
        <a:p>
          <a:endParaRPr lang="en-US"/>
        </a:p>
      </dgm:t>
    </dgm:pt>
    <dgm:pt modelId="{398B16EA-D09C-48B5-A101-3381217CEA54}" type="sibTrans" cxnId="{E09D8158-B7F1-41A4-B6F3-15B55EC36608}">
      <dgm:prSet/>
      <dgm:spPr/>
      <dgm:t>
        <a:bodyPr/>
        <a:lstStyle/>
        <a:p>
          <a:endParaRPr lang="en-US"/>
        </a:p>
      </dgm:t>
    </dgm:pt>
    <dgm:pt modelId="{CD8658E9-C4E6-474F-B435-6956EAA94D53}">
      <dgm:prSet/>
      <dgm:spPr/>
      <dgm:t>
        <a:bodyPr/>
        <a:lstStyle/>
        <a:p>
          <a:pPr>
            <a:lnSpc>
              <a:spcPct val="100000"/>
            </a:lnSpc>
          </a:pPr>
          <a:r>
            <a:rPr lang="fr-CH" dirty="0"/>
            <a:t>Gestion des clés (vélos et voitures)</a:t>
          </a:r>
          <a:endParaRPr lang="en-US" dirty="0"/>
        </a:p>
      </dgm:t>
    </dgm:pt>
    <dgm:pt modelId="{741DB0E4-DB85-48F2-9A2F-BEF1C03E682E}" type="parTrans" cxnId="{499B7846-50CE-4B02-B522-9483274021A1}">
      <dgm:prSet/>
      <dgm:spPr/>
      <dgm:t>
        <a:bodyPr/>
        <a:lstStyle/>
        <a:p>
          <a:endParaRPr lang="en-US"/>
        </a:p>
      </dgm:t>
    </dgm:pt>
    <dgm:pt modelId="{211E9661-9A8B-4D30-823F-5D37BC9B8089}" type="sibTrans" cxnId="{499B7846-50CE-4B02-B522-9483274021A1}">
      <dgm:prSet/>
      <dgm:spPr/>
      <dgm:t>
        <a:bodyPr/>
        <a:lstStyle/>
        <a:p>
          <a:endParaRPr lang="en-US"/>
        </a:p>
      </dgm:t>
    </dgm:pt>
    <dgm:pt modelId="{82F9A0E2-C87D-4210-8311-6E44F537B27E}" type="pres">
      <dgm:prSet presAssocID="{E65882C0-B9C1-4760-8F83-F5F9D05057B0}" presName="root" presStyleCnt="0">
        <dgm:presLayoutVars>
          <dgm:dir/>
          <dgm:resizeHandles val="exact"/>
        </dgm:presLayoutVars>
      </dgm:prSet>
      <dgm:spPr/>
    </dgm:pt>
    <dgm:pt modelId="{42BBD1EC-CA44-4432-84D4-74FEC03FDDA9}" type="pres">
      <dgm:prSet presAssocID="{632614CE-3BD2-44B8-9B43-5D85DFDF5D3D}" presName="compNode" presStyleCnt="0"/>
      <dgm:spPr/>
    </dgm:pt>
    <dgm:pt modelId="{22F8410D-88BE-48D0-BE49-6EDE3D866748}" type="pres">
      <dgm:prSet presAssocID="{632614CE-3BD2-44B8-9B43-5D85DFDF5D3D}" presName="bgRect" presStyleLbl="bgShp" presStyleIdx="0" presStyleCnt="4"/>
      <dgm:spPr/>
    </dgm:pt>
    <dgm:pt modelId="{5BBFA7EB-8C84-4F93-A53C-D6004BF56611}" type="pres">
      <dgm:prSet presAssocID="{632614CE-3BD2-44B8-9B43-5D85DFDF5D3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inter"/>
        </a:ext>
      </dgm:extLst>
    </dgm:pt>
    <dgm:pt modelId="{0718768C-A0DC-46E5-9BE6-D022B1B6FA3A}" type="pres">
      <dgm:prSet presAssocID="{632614CE-3BD2-44B8-9B43-5D85DFDF5D3D}" presName="spaceRect" presStyleCnt="0"/>
      <dgm:spPr/>
    </dgm:pt>
    <dgm:pt modelId="{B8E11D99-3944-419B-97B1-5E865D21013A}" type="pres">
      <dgm:prSet presAssocID="{632614CE-3BD2-44B8-9B43-5D85DFDF5D3D}" presName="parTx" presStyleLbl="revTx" presStyleIdx="0" presStyleCnt="4">
        <dgm:presLayoutVars>
          <dgm:chMax val="0"/>
          <dgm:chPref val="0"/>
        </dgm:presLayoutVars>
      </dgm:prSet>
      <dgm:spPr/>
    </dgm:pt>
    <dgm:pt modelId="{05A5AE1C-6707-4610-87B7-845A8FDB6B8B}" type="pres">
      <dgm:prSet presAssocID="{E68A27B3-50F0-4F49-8E9A-A2CDD7AC5082}" presName="sibTrans" presStyleCnt="0"/>
      <dgm:spPr/>
    </dgm:pt>
    <dgm:pt modelId="{20DCA9D9-1C15-4C6A-8699-CCDBD447DDDA}" type="pres">
      <dgm:prSet presAssocID="{CD8658E9-C4E6-474F-B435-6956EAA94D53}" presName="compNode" presStyleCnt="0"/>
      <dgm:spPr/>
    </dgm:pt>
    <dgm:pt modelId="{EB7E4DE1-B4B3-4B75-9C40-69D2FC8212A5}" type="pres">
      <dgm:prSet presAssocID="{CD8658E9-C4E6-474F-B435-6956EAA94D53}" presName="bgRect" presStyleLbl="bgShp" presStyleIdx="1" presStyleCnt="4"/>
      <dgm:spPr/>
    </dgm:pt>
    <dgm:pt modelId="{7ED3695F-BB1C-4DD8-B053-276A330AA9E8}" type="pres">
      <dgm:prSet presAssocID="{CD8658E9-C4E6-474F-B435-6956EAA94D5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ey outline"/>
        </a:ext>
      </dgm:extLst>
    </dgm:pt>
    <dgm:pt modelId="{691BC214-2B8A-4739-BA1A-BC5CFA37F36F}" type="pres">
      <dgm:prSet presAssocID="{CD8658E9-C4E6-474F-B435-6956EAA94D53}" presName="spaceRect" presStyleCnt="0"/>
      <dgm:spPr/>
    </dgm:pt>
    <dgm:pt modelId="{FEE9AC77-2E98-464D-AF80-E27039EC88EF}" type="pres">
      <dgm:prSet presAssocID="{CD8658E9-C4E6-474F-B435-6956EAA94D53}" presName="parTx" presStyleLbl="revTx" presStyleIdx="1" presStyleCnt="4">
        <dgm:presLayoutVars>
          <dgm:chMax val="0"/>
          <dgm:chPref val="0"/>
        </dgm:presLayoutVars>
      </dgm:prSet>
      <dgm:spPr/>
    </dgm:pt>
    <dgm:pt modelId="{39EBDF62-4C44-4E23-85CE-1C50C07CC9DF}" type="pres">
      <dgm:prSet presAssocID="{211E9661-9A8B-4D30-823F-5D37BC9B8089}" presName="sibTrans" presStyleCnt="0"/>
      <dgm:spPr/>
    </dgm:pt>
    <dgm:pt modelId="{BC732908-BAFB-4667-B035-B6339A8A8515}" type="pres">
      <dgm:prSet presAssocID="{7EF0F174-45A7-4943-957C-D1CF382C76FC}" presName="compNode" presStyleCnt="0"/>
      <dgm:spPr/>
    </dgm:pt>
    <dgm:pt modelId="{23D63154-1D51-4825-8C47-A0019BCAE014}" type="pres">
      <dgm:prSet presAssocID="{7EF0F174-45A7-4943-957C-D1CF382C76FC}" presName="bgRect" presStyleLbl="bgShp" presStyleIdx="2" presStyleCnt="4"/>
      <dgm:spPr/>
    </dgm:pt>
    <dgm:pt modelId="{AA83384A-A98E-4A45-AA72-3A6598876C85}" type="pres">
      <dgm:prSet presAssocID="{7EF0F174-45A7-4943-957C-D1CF382C76F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ins"/>
        </a:ext>
      </dgm:extLst>
    </dgm:pt>
    <dgm:pt modelId="{9D928984-8837-497D-AECE-55E1B6609110}" type="pres">
      <dgm:prSet presAssocID="{7EF0F174-45A7-4943-957C-D1CF382C76FC}" presName="spaceRect" presStyleCnt="0"/>
      <dgm:spPr/>
    </dgm:pt>
    <dgm:pt modelId="{54FC50C6-EA32-4380-9070-78F6ED693D82}" type="pres">
      <dgm:prSet presAssocID="{7EF0F174-45A7-4943-957C-D1CF382C76FC}" presName="parTx" presStyleLbl="revTx" presStyleIdx="2" presStyleCnt="4">
        <dgm:presLayoutVars>
          <dgm:chMax val="0"/>
          <dgm:chPref val="0"/>
        </dgm:presLayoutVars>
      </dgm:prSet>
      <dgm:spPr/>
    </dgm:pt>
    <dgm:pt modelId="{71C56506-EE4A-4421-B05C-92C15C173207}" type="pres">
      <dgm:prSet presAssocID="{82BC1207-3364-4DED-AF22-A48D779D4183}" presName="sibTrans" presStyleCnt="0"/>
      <dgm:spPr/>
    </dgm:pt>
    <dgm:pt modelId="{6E498F59-9181-4A3C-8132-7160FC65E64A}" type="pres">
      <dgm:prSet presAssocID="{916A2610-E18E-40A6-ADC8-D871C550E576}" presName="compNode" presStyleCnt="0"/>
      <dgm:spPr/>
    </dgm:pt>
    <dgm:pt modelId="{B36CC0C3-92BB-4C14-9C7C-427704810270}" type="pres">
      <dgm:prSet presAssocID="{916A2610-E18E-40A6-ADC8-D871C550E576}" presName="bgRect" presStyleLbl="bgShp" presStyleIdx="3" presStyleCnt="4"/>
      <dgm:spPr/>
    </dgm:pt>
    <dgm:pt modelId="{34ACCC45-BFC8-44D8-8EC0-10F68A5D6317}" type="pres">
      <dgm:prSet presAssocID="{916A2610-E18E-40A6-ADC8-D871C550E57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uck"/>
        </a:ext>
      </dgm:extLst>
    </dgm:pt>
    <dgm:pt modelId="{EB914100-D139-43BB-A20E-384A4D40A111}" type="pres">
      <dgm:prSet presAssocID="{916A2610-E18E-40A6-ADC8-D871C550E576}" presName="spaceRect" presStyleCnt="0"/>
      <dgm:spPr/>
    </dgm:pt>
    <dgm:pt modelId="{043F808F-0783-4D65-A775-07B56F7FC323}" type="pres">
      <dgm:prSet presAssocID="{916A2610-E18E-40A6-ADC8-D871C550E576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E22B55D-76C2-44A9-8888-85EDD287474E}" srcId="{E65882C0-B9C1-4760-8F83-F5F9D05057B0}" destId="{7EF0F174-45A7-4943-957C-D1CF382C76FC}" srcOrd="2" destOrd="0" parTransId="{DC583857-3A28-44D9-BFDC-CE13A0F0CE19}" sibTransId="{82BC1207-3364-4DED-AF22-A48D779D4183}"/>
    <dgm:cxn modelId="{499B7846-50CE-4B02-B522-9483274021A1}" srcId="{E65882C0-B9C1-4760-8F83-F5F9D05057B0}" destId="{CD8658E9-C4E6-474F-B435-6956EAA94D53}" srcOrd="1" destOrd="0" parTransId="{741DB0E4-DB85-48F2-9A2F-BEF1C03E682E}" sibTransId="{211E9661-9A8B-4D30-823F-5D37BC9B8089}"/>
    <dgm:cxn modelId="{2DAA544B-35E3-49DA-99F2-D1A15A003296}" type="presOf" srcId="{CD8658E9-C4E6-474F-B435-6956EAA94D53}" destId="{FEE9AC77-2E98-464D-AF80-E27039EC88EF}" srcOrd="0" destOrd="0" presId="urn:microsoft.com/office/officeart/2018/2/layout/IconVerticalSolidList"/>
    <dgm:cxn modelId="{B98DE370-ABDC-4F2E-BCE3-553340385655}" type="presOf" srcId="{E65882C0-B9C1-4760-8F83-F5F9D05057B0}" destId="{82F9A0E2-C87D-4210-8311-6E44F537B27E}" srcOrd="0" destOrd="0" presId="urn:microsoft.com/office/officeart/2018/2/layout/IconVerticalSolidList"/>
    <dgm:cxn modelId="{E09D8158-B7F1-41A4-B6F3-15B55EC36608}" srcId="{E65882C0-B9C1-4760-8F83-F5F9D05057B0}" destId="{916A2610-E18E-40A6-ADC8-D871C550E576}" srcOrd="3" destOrd="0" parTransId="{17222FCD-B067-40BB-AA30-B559E2834611}" sibTransId="{398B16EA-D09C-48B5-A101-3381217CEA54}"/>
    <dgm:cxn modelId="{7F9547A6-BE37-4549-8526-19F193334706}" type="presOf" srcId="{916A2610-E18E-40A6-ADC8-D871C550E576}" destId="{043F808F-0783-4D65-A775-07B56F7FC323}" srcOrd="0" destOrd="0" presId="urn:microsoft.com/office/officeart/2018/2/layout/IconVerticalSolidList"/>
    <dgm:cxn modelId="{FB7B12B8-0E3F-4681-9F3F-BE8F8D55986E}" type="presOf" srcId="{632614CE-3BD2-44B8-9B43-5D85DFDF5D3D}" destId="{B8E11D99-3944-419B-97B1-5E865D21013A}" srcOrd="0" destOrd="0" presId="urn:microsoft.com/office/officeart/2018/2/layout/IconVerticalSolidList"/>
    <dgm:cxn modelId="{C817BBBD-DF81-427F-B362-DB380FDFDB3A}" srcId="{E65882C0-B9C1-4760-8F83-F5F9D05057B0}" destId="{632614CE-3BD2-44B8-9B43-5D85DFDF5D3D}" srcOrd="0" destOrd="0" parTransId="{9D2FC789-484B-43C2-B2AE-4153AFA65A69}" sibTransId="{E68A27B3-50F0-4F49-8E9A-A2CDD7AC5082}"/>
    <dgm:cxn modelId="{B2F81BCB-3383-4A5B-85BF-A278E062426D}" type="presOf" srcId="{7EF0F174-45A7-4943-957C-D1CF382C76FC}" destId="{54FC50C6-EA32-4380-9070-78F6ED693D82}" srcOrd="0" destOrd="0" presId="urn:microsoft.com/office/officeart/2018/2/layout/IconVerticalSolidList"/>
    <dgm:cxn modelId="{FB7CA702-7A42-4E9C-BDF6-D3986091D5CB}" type="presParOf" srcId="{82F9A0E2-C87D-4210-8311-6E44F537B27E}" destId="{42BBD1EC-CA44-4432-84D4-74FEC03FDDA9}" srcOrd="0" destOrd="0" presId="urn:microsoft.com/office/officeart/2018/2/layout/IconVerticalSolidList"/>
    <dgm:cxn modelId="{36B9188B-2466-407F-AF7E-17CB211E0A63}" type="presParOf" srcId="{42BBD1EC-CA44-4432-84D4-74FEC03FDDA9}" destId="{22F8410D-88BE-48D0-BE49-6EDE3D866748}" srcOrd="0" destOrd="0" presId="urn:microsoft.com/office/officeart/2018/2/layout/IconVerticalSolidList"/>
    <dgm:cxn modelId="{546135BE-516D-48FC-A8FD-85F3FE2EE475}" type="presParOf" srcId="{42BBD1EC-CA44-4432-84D4-74FEC03FDDA9}" destId="{5BBFA7EB-8C84-4F93-A53C-D6004BF56611}" srcOrd="1" destOrd="0" presId="urn:microsoft.com/office/officeart/2018/2/layout/IconVerticalSolidList"/>
    <dgm:cxn modelId="{37F3599C-B270-44B4-AF69-D08A248A3049}" type="presParOf" srcId="{42BBD1EC-CA44-4432-84D4-74FEC03FDDA9}" destId="{0718768C-A0DC-46E5-9BE6-D022B1B6FA3A}" srcOrd="2" destOrd="0" presId="urn:microsoft.com/office/officeart/2018/2/layout/IconVerticalSolidList"/>
    <dgm:cxn modelId="{BC200D8B-2F37-4F5F-8710-88F71CE4BF8D}" type="presParOf" srcId="{42BBD1EC-CA44-4432-84D4-74FEC03FDDA9}" destId="{B8E11D99-3944-419B-97B1-5E865D21013A}" srcOrd="3" destOrd="0" presId="urn:microsoft.com/office/officeart/2018/2/layout/IconVerticalSolidList"/>
    <dgm:cxn modelId="{ADBE88FB-C069-4142-BFC4-5DB4AE6E1C63}" type="presParOf" srcId="{82F9A0E2-C87D-4210-8311-6E44F537B27E}" destId="{05A5AE1C-6707-4610-87B7-845A8FDB6B8B}" srcOrd="1" destOrd="0" presId="urn:microsoft.com/office/officeart/2018/2/layout/IconVerticalSolidList"/>
    <dgm:cxn modelId="{613414E8-EFDC-4C7E-B575-2302EFF3E4AA}" type="presParOf" srcId="{82F9A0E2-C87D-4210-8311-6E44F537B27E}" destId="{20DCA9D9-1C15-4C6A-8699-CCDBD447DDDA}" srcOrd="2" destOrd="0" presId="urn:microsoft.com/office/officeart/2018/2/layout/IconVerticalSolidList"/>
    <dgm:cxn modelId="{D554E6C1-21B1-4DE1-BEFB-289DA2797235}" type="presParOf" srcId="{20DCA9D9-1C15-4C6A-8699-CCDBD447DDDA}" destId="{EB7E4DE1-B4B3-4B75-9C40-69D2FC8212A5}" srcOrd="0" destOrd="0" presId="urn:microsoft.com/office/officeart/2018/2/layout/IconVerticalSolidList"/>
    <dgm:cxn modelId="{6711A649-AE1D-4A0E-96C6-62F1ED750D98}" type="presParOf" srcId="{20DCA9D9-1C15-4C6A-8699-CCDBD447DDDA}" destId="{7ED3695F-BB1C-4DD8-B053-276A330AA9E8}" srcOrd="1" destOrd="0" presId="urn:microsoft.com/office/officeart/2018/2/layout/IconVerticalSolidList"/>
    <dgm:cxn modelId="{6C259D8B-BAC8-461F-AEFA-4E083591D509}" type="presParOf" srcId="{20DCA9D9-1C15-4C6A-8699-CCDBD447DDDA}" destId="{691BC214-2B8A-4739-BA1A-BC5CFA37F36F}" srcOrd="2" destOrd="0" presId="urn:microsoft.com/office/officeart/2018/2/layout/IconVerticalSolidList"/>
    <dgm:cxn modelId="{96F65A1A-5D70-4CAB-9A0C-170948F783FB}" type="presParOf" srcId="{20DCA9D9-1C15-4C6A-8699-CCDBD447DDDA}" destId="{FEE9AC77-2E98-464D-AF80-E27039EC88EF}" srcOrd="3" destOrd="0" presId="urn:microsoft.com/office/officeart/2018/2/layout/IconVerticalSolidList"/>
    <dgm:cxn modelId="{B9921753-C987-42E4-A75C-02E7DAF59F5B}" type="presParOf" srcId="{82F9A0E2-C87D-4210-8311-6E44F537B27E}" destId="{39EBDF62-4C44-4E23-85CE-1C50C07CC9DF}" srcOrd="3" destOrd="0" presId="urn:microsoft.com/office/officeart/2018/2/layout/IconVerticalSolidList"/>
    <dgm:cxn modelId="{DBBF5940-6330-4993-B0F8-DC3EA1B9F1CC}" type="presParOf" srcId="{82F9A0E2-C87D-4210-8311-6E44F537B27E}" destId="{BC732908-BAFB-4667-B035-B6339A8A8515}" srcOrd="4" destOrd="0" presId="urn:microsoft.com/office/officeart/2018/2/layout/IconVerticalSolidList"/>
    <dgm:cxn modelId="{C487BF0F-A975-4E7C-803A-613E2919C3B4}" type="presParOf" srcId="{BC732908-BAFB-4667-B035-B6339A8A8515}" destId="{23D63154-1D51-4825-8C47-A0019BCAE014}" srcOrd="0" destOrd="0" presId="urn:microsoft.com/office/officeart/2018/2/layout/IconVerticalSolidList"/>
    <dgm:cxn modelId="{E133865B-84A0-40CD-B100-2676F7FA2676}" type="presParOf" srcId="{BC732908-BAFB-4667-B035-B6339A8A8515}" destId="{AA83384A-A98E-4A45-AA72-3A6598876C85}" srcOrd="1" destOrd="0" presId="urn:microsoft.com/office/officeart/2018/2/layout/IconVerticalSolidList"/>
    <dgm:cxn modelId="{2E38C589-4618-4F7D-825C-D6109302E86E}" type="presParOf" srcId="{BC732908-BAFB-4667-B035-B6339A8A8515}" destId="{9D928984-8837-497D-AECE-55E1B6609110}" srcOrd="2" destOrd="0" presId="urn:microsoft.com/office/officeart/2018/2/layout/IconVerticalSolidList"/>
    <dgm:cxn modelId="{D85E760F-52A6-4D41-9C30-BB877D33ACA3}" type="presParOf" srcId="{BC732908-BAFB-4667-B035-B6339A8A8515}" destId="{54FC50C6-EA32-4380-9070-78F6ED693D82}" srcOrd="3" destOrd="0" presId="urn:microsoft.com/office/officeart/2018/2/layout/IconVerticalSolidList"/>
    <dgm:cxn modelId="{7D9463F0-7C79-4F6B-9C22-D78B1BAE4F49}" type="presParOf" srcId="{82F9A0E2-C87D-4210-8311-6E44F537B27E}" destId="{71C56506-EE4A-4421-B05C-92C15C173207}" srcOrd="5" destOrd="0" presId="urn:microsoft.com/office/officeart/2018/2/layout/IconVerticalSolidList"/>
    <dgm:cxn modelId="{3EFA627D-E7EE-4E2C-8D3A-2B7454363EE9}" type="presParOf" srcId="{82F9A0E2-C87D-4210-8311-6E44F537B27E}" destId="{6E498F59-9181-4A3C-8132-7160FC65E64A}" srcOrd="6" destOrd="0" presId="urn:microsoft.com/office/officeart/2018/2/layout/IconVerticalSolidList"/>
    <dgm:cxn modelId="{2C3377D3-1CC2-49CC-B4BD-0DD1E7DB68C3}" type="presParOf" srcId="{6E498F59-9181-4A3C-8132-7160FC65E64A}" destId="{B36CC0C3-92BB-4C14-9C7C-427704810270}" srcOrd="0" destOrd="0" presId="urn:microsoft.com/office/officeart/2018/2/layout/IconVerticalSolidList"/>
    <dgm:cxn modelId="{FF0DD203-3C9D-4545-B4F1-9BC7D8DEEFA7}" type="presParOf" srcId="{6E498F59-9181-4A3C-8132-7160FC65E64A}" destId="{34ACCC45-BFC8-44D8-8EC0-10F68A5D6317}" srcOrd="1" destOrd="0" presId="urn:microsoft.com/office/officeart/2018/2/layout/IconVerticalSolidList"/>
    <dgm:cxn modelId="{90D250F0-6867-4347-9D4F-7908CFB7F037}" type="presParOf" srcId="{6E498F59-9181-4A3C-8132-7160FC65E64A}" destId="{EB914100-D139-43BB-A20E-384A4D40A111}" srcOrd="2" destOrd="0" presId="urn:microsoft.com/office/officeart/2018/2/layout/IconVerticalSolidList"/>
    <dgm:cxn modelId="{0EB6ED80-836E-49AF-B84A-B46E8D660553}" type="presParOf" srcId="{6E498F59-9181-4A3C-8132-7160FC65E64A}" destId="{043F808F-0783-4D65-A775-07B56F7FC32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F8410D-88BE-48D0-BE49-6EDE3D866748}">
      <dsp:nvSpPr>
        <dsp:cNvPr id="0" name=""/>
        <dsp:cNvSpPr/>
      </dsp:nvSpPr>
      <dsp:spPr>
        <a:xfrm>
          <a:off x="0" y="1937"/>
          <a:ext cx="8226854" cy="98179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BFA7EB-8C84-4F93-A53C-D6004BF56611}">
      <dsp:nvSpPr>
        <dsp:cNvPr id="0" name=""/>
        <dsp:cNvSpPr/>
      </dsp:nvSpPr>
      <dsp:spPr>
        <a:xfrm>
          <a:off x="296994" y="222842"/>
          <a:ext cx="539989" cy="53998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E11D99-3944-419B-97B1-5E865D21013A}">
      <dsp:nvSpPr>
        <dsp:cNvPr id="0" name=""/>
        <dsp:cNvSpPr/>
      </dsp:nvSpPr>
      <dsp:spPr>
        <a:xfrm>
          <a:off x="1133978" y="1937"/>
          <a:ext cx="7092875" cy="9817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907" tIns="103907" rIns="103907" bIns="10390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200" kern="1200" dirty="0"/>
            <a:t>Suivi et impression des plaques d’immatriculation vertes</a:t>
          </a:r>
          <a:endParaRPr lang="en-US" sz="2200" kern="1200" dirty="0"/>
        </a:p>
      </dsp:txBody>
      <dsp:txXfrm>
        <a:off x="1133978" y="1937"/>
        <a:ext cx="7092875" cy="981799"/>
      </dsp:txXfrm>
    </dsp:sp>
    <dsp:sp modelId="{EB7E4DE1-B4B3-4B75-9C40-69D2FC8212A5}">
      <dsp:nvSpPr>
        <dsp:cNvPr id="0" name=""/>
        <dsp:cNvSpPr/>
      </dsp:nvSpPr>
      <dsp:spPr>
        <a:xfrm>
          <a:off x="0" y="1229186"/>
          <a:ext cx="8226854" cy="98179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D3695F-BB1C-4DD8-B053-276A330AA9E8}">
      <dsp:nvSpPr>
        <dsp:cNvPr id="0" name=""/>
        <dsp:cNvSpPr/>
      </dsp:nvSpPr>
      <dsp:spPr>
        <a:xfrm>
          <a:off x="296994" y="1450091"/>
          <a:ext cx="539989" cy="53998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E9AC77-2E98-464D-AF80-E27039EC88EF}">
      <dsp:nvSpPr>
        <dsp:cNvPr id="0" name=""/>
        <dsp:cNvSpPr/>
      </dsp:nvSpPr>
      <dsp:spPr>
        <a:xfrm>
          <a:off x="1133978" y="1229186"/>
          <a:ext cx="7092875" cy="9817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907" tIns="103907" rIns="103907" bIns="10390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200" kern="1200" dirty="0"/>
            <a:t>Gestion des clés (vélos et voitures)</a:t>
          </a:r>
          <a:endParaRPr lang="en-US" sz="2200" kern="1200" dirty="0"/>
        </a:p>
      </dsp:txBody>
      <dsp:txXfrm>
        <a:off x="1133978" y="1229186"/>
        <a:ext cx="7092875" cy="981799"/>
      </dsp:txXfrm>
    </dsp:sp>
    <dsp:sp modelId="{23D63154-1D51-4825-8C47-A0019BCAE014}">
      <dsp:nvSpPr>
        <dsp:cNvPr id="0" name=""/>
        <dsp:cNvSpPr/>
      </dsp:nvSpPr>
      <dsp:spPr>
        <a:xfrm>
          <a:off x="0" y="2456435"/>
          <a:ext cx="8226854" cy="98179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83384A-A98E-4A45-AA72-3A6598876C85}">
      <dsp:nvSpPr>
        <dsp:cNvPr id="0" name=""/>
        <dsp:cNvSpPr/>
      </dsp:nvSpPr>
      <dsp:spPr>
        <a:xfrm>
          <a:off x="296994" y="2677340"/>
          <a:ext cx="539989" cy="53998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FC50C6-EA32-4380-9070-78F6ED693D82}">
      <dsp:nvSpPr>
        <dsp:cNvPr id="0" name=""/>
        <dsp:cNvSpPr/>
      </dsp:nvSpPr>
      <dsp:spPr>
        <a:xfrm>
          <a:off x="1133978" y="2456435"/>
          <a:ext cx="7092875" cy="9817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907" tIns="103907" rIns="103907" bIns="10390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200" kern="1200"/>
            <a:t>Gestion du stock de pièces détachées</a:t>
          </a:r>
          <a:endParaRPr lang="en-US" sz="2200" kern="1200"/>
        </a:p>
      </dsp:txBody>
      <dsp:txXfrm>
        <a:off x="1133978" y="2456435"/>
        <a:ext cx="7092875" cy="981799"/>
      </dsp:txXfrm>
    </dsp:sp>
    <dsp:sp modelId="{B36CC0C3-92BB-4C14-9C7C-427704810270}">
      <dsp:nvSpPr>
        <dsp:cNvPr id="0" name=""/>
        <dsp:cNvSpPr/>
      </dsp:nvSpPr>
      <dsp:spPr>
        <a:xfrm>
          <a:off x="0" y="3683684"/>
          <a:ext cx="8226854" cy="981799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ACCC45-BFC8-44D8-8EC0-10F68A5D6317}">
      <dsp:nvSpPr>
        <dsp:cNvPr id="0" name=""/>
        <dsp:cNvSpPr/>
      </dsp:nvSpPr>
      <dsp:spPr>
        <a:xfrm>
          <a:off x="296994" y="3904589"/>
          <a:ext cx="539989" cy="53998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3F808F-0783-4D65-A775-07B56F7FC323}">
      <dsp:nvSpPr>
        <dsp:cNvPr id="0" name=""/>
        <dsp:cNvSpPr/>
      </dsp:nvSpPr>
      <dsp:spPr>
        <a:xfrm>
          <a:off x="1133978" y="3683684"/>
          <a:ext cx="7092875" cy="9817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3907" tIns="103907" rIns="103907" bIns="103907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200" kern="1200"/>
            <a:t>Gestion et Approvisionnement des stations carburant de Meyrin et Prévessin;</a:t>
          </a:r>
          <a:endParaRPr lang="en-US" sz="2200" kern="1200"/>
        </a:p>
      </dsp:txBody>
      <dsp:txXfrm>
        <a:off x="1133978" y="3683684"/>
        <a:ext cx="7092875" cy="981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3.pn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10" Type="http://schemas.openxmlformats.org/officeDocument/2006/relationships/image" Target="../media/image70.jpeg"/><Relationship Id="rId4" Type="http://schemas.openxmlformats.org/officeDocument/2006/relationships/image" Target="../media/image64.jpeg"/><Relationship Id="rId9" Type="http://schemas.openxmlformats.org/officeDocument/2006/relationships/image" Target="../media/image69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jp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g"/><Relationship Id="rId5" Type="http://schemas.openxmlformats.org/officeDocument/2006/relationships/image" Target="../media/image74.jpg"/><Relationship Id="rId4" Type="http://schemas.openxmlformats.org/officeDocument/2006/relationships/image" Target="../media/image7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8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D03EE6-80F8-E6B7-A63A-E1E7EDA3563F}"/>
              </a:ext>
            </a:extLst>
          </p:cNvPr>
          <p:cNvSpPr txBox="1"/>
          <p:nvPr/>
        </p:nvSpPr>
        <p:spPr>
          <a:xfrm>
            <a:off x="185904" y="235738"/>
            <a:ext cx="3599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Le contexte physique:</a:t>
            </a:r>
            <a:endParaRPr lang="en-GB" sz="2400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8EA519A4-BB8E-66DC-83A5-AD304E8722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8022" y="-241734"/>
            <a:ext cx="1573530" cy="157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FAFEC4-014E-FA6B-12E9-67BB7B1B9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04" y="1386522"/>
            <a:ext cx="3776496" cy="30126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37FCBA-61FE-4F1E-3F3A-A4BEA2757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421" y="1387980"/>
            <a:ext cx="3351846" cy="29955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8B0E70-28B8-BD63-DE4D-8CB14AC910C3}"/>
              </a:ext>
            </a:extLst>
          </p:cNvPr>
          <p:cNvSpPr txBox="1"/>
          <p:nvPr/>
        </p:nvSpPr>
        <p:spPr>
          <a:xfrm>
            <a:off x="185904" y="962464"/>
            <a:ext cx="8581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Bâtiment de 1965, 147m2 disponible RDC (64m2 d’atelier), 22m2 mezzanine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7021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32C6D3-910D-F792-342A-A8FAB8155CF7}"/>
              </a:ext>
            </a:extLst>
          </p:cNvPr>
          <p:cNvSpPr txBox="1"/>
          <p:nvPr/>
        </p:nvSpPr>
        <p:spPr>
          <a:xfrm rot="20731411">
            <a:off x="1315721" y="2084070"/>
            <a:ext cx="73723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en-GB" sz="5400" b="0" i="0" dirty="0">
                <a:solidFill>
                  <a:srgbClr val="00B050"/>
                </a:solidFill>
                <a:effectLst/>
                <a:latin typeface="Ink Free" panose="03080402000500000000" pitchFamily="66" charset="0"/>
              </a:rPr>
              <a:t>Ne pas juger,</a:t>
            </a:r>
          </a:p>
          <a:p>
            <a:r>
              <a:rPr lang="en-GB" sz="5400" dirty="0">
                <a:solidFill>
                  <a:srgbClr val="00B050"/>
                </a:solidFill>
                <a:latin typeface="Ink Free" panose="03080402000500000000" pitchFamily="66" charset="0"/>
              </a:rPr>
              <a:t>			ne pas blâmer</a:t>
            </a:r>
          </a:p>
        </p:txBody>
      </p:sp>
    </p:spTree>
    <p:extLst>
      <p:ext uri="{BB962C8B-B14F-4D97-AF65-F5344CB8AC3E}">
        <p14:creationId xmlns:p14="http://schemas.microsoft.com/office/powerpoint/2010/main" val="1072795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C6CD40-3B24-0E11-28B9-76C71E4AF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0203"/>
            <a:ext cx="8226854" cy="705332"/>
          </a:xfrm>
        </p:spPr>
        <p:txBody>
          <a:bodyPr>
            <a:noAutofit/>
          </a:bodyPr>
          <a:lstStyle/>
          <a:p>
            <a:r>
              <a:rPr lang="fr-CH" sz="2800" dirty="0"/>
              <a:t>Conditions de départ: l’atelier</a:t>
            </a:r>
            <a:endParaRPr lang="en-GB" sz="2800" dirty="0"/>
          </a:p>
        </p:txBody>
      </p:sp>
      <p:pic>
        <p:nvPicPr>
          <p:cNvPr id="19" name="Picture 18" descr="A car parked in a garage&#10;&#10;Description automatically generated">
            <a:extLst>
              <a:ext uri="{FF2B5EF4-FFF2-40B4-BE49-F238E27FC236}">
                <a16:creationId xmlns:a16="http://schemas.microsoft.com/office/drawing/2014/main" id="{C973137F-DBE2-CB2D-EAF8-A715532C00F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69" y="1407503"/>
            <a:ext cx="5484632" cy="259948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22" descr="A room with a few bikes and a workbench&#10;&#10;Description automatically generated">
            <a:extLst>
              <a:ext uri="{FF2B5EF4-FFF2-40B4-BE49-F238E27FC236}">
                <a16:creationId xmlns:a16="http://schemas.microsoft.com/office/drawing/2014/main" id="{5DEA42A5-DD65-979D-3EC7-6050487DB5E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677" y="1407503"/>
            <a:ext cx="4330459" cy="204923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24" descr="A table with many electrical equipment on it&#10;&#10;Description automatically generated">
            <a:extLst>
              <a:ext uri="{FF2B5EF4-FFF2-40B4-BE49-F238E27FC236}">
                <a16:creationId xmlns:a16="http://schemas.microsoft.com/office/drawing/2014/main" id="{EA49F90A-31F9-1D2A-D972-0E1E3B930EE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5620" y="3363680"/>
            <a:ext cx="4021825" cy="190318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Picture 26" descr="A group of blue bins with wheels&#10;&#10;Description automatically generated">
            <a:extLst>
              <a:ext uri="{FF2B5EF4-FFF2-40B4-BE49-F238E27FC236}">
                <a16:creationId xmlns:a16="http://schemas.microsoft.com/office/drawing/2014/main" id="{DC565753-5882-AEC8-2E9C-D3560D8B117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819" y="3886464"/>
            <a:ext cx="2917073" cy="13804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Picture 28" descr="A bicycle in a workshop&#10;&#10;Description automatically generated">
            <a:extLst>
              <a:ext uri="{FF2B5EF4-FFF2-40B4-BE49-F238E27FC236}">
                <a16:creationId xmlns:a16="http://schemas.microsoft.com/office/drawing/2014/main" id="{E6025E20-4112-E156-DCF2-D6E596C0CA5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57517" y="3352064"/>
            <a:ext cx="2599487" cy="123011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" name="Picture 30" descr="A large bag of liquid next to a large blue cylinder&#10;&#10;Description automatically generated">
            <a:extLst>
              <a:ext uri="{FF2B5EF4-FFF2-40B4-BE49-F238E27FC236}">
                <a16:creationId xmlns:a16="http://schemas.microsoft.com/office/drawing/2014/main" id="{32DCF697-4455-4848-35C6-22DD4E624D35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172" y="4014284"/>
            <a:ext cx="2646961" cy="125258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64554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D5F3B2-A078-19FF-610E-909839A3B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71781"/>
            <a:ext cx="8226854" cy="705332"/>
          </a:xfrm>
        </p:spPr>
        <p:txBody>
          <a:bodyPr>
            <a:noAutofit/>
          </a:bodyPr>
          <a:lstStyle/>
          <a:p>
            <a:r>
              <a:rPr lang="fr-CH" sz="2400" dirty="0"/>
              <a:t>Conditions</a:t>
            </a:r>
            <a:r>
              <a:rPr lang="fr-CH" sz="2800" dirty="0"/>
              <a:t> de départ: le sas</a:t>
            </a:r>
            <a:endParaRPr lang="en-GB" sz="2800" dirty="0"/>
          </a:p>
        </p:txBody>
      </p:sp>
      <p:pic>
        <p:nvPicPr>
          <p:cNvPr id="10" name="Picture 9" descr="A bicycle on the floor with a shelf with electronics&#10;&#10;Description automatically generated with medium confidence">
            <a:extLst>
              <a:ext uri="{FF2B5EF4-FFF2-40B4-BE49-F238E27FC236}">
                <a16:creationId xmlns:a16="http://schemas.microsoft.com/office/drawing/2014/main" id="{4AB3A36E-B561-2555-9CB9-013024B87DF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7" y="1330236"/>
            <a:ext cx="5533084" cy="262245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A shelf with a shelf full of tools&#10;&#10;Description automatically generated with medium confidence">
            <a:extLst>
              <a:ext uri="{FF2B5EF4-FFF2-40B4-BE49-F238E27FC236}">
                <a16:creationId xmlns:a16="http://schemas.microsoft.com/office/drawing/2014/main" id="{D02B7C6A-E8C0-7D06-D73A-3B656A5579B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7628" y="1330236"/>
            <a:ext cx="4571999" cy="216353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A group of bicycle wheels on a wall&#10;&#10;Description automatically generated">
            <a:extLst>
              <a:ext uri="{FF2B5EF4-FFF2-40B4-BE49-F238E27FC236}">
                <a16:creationId xmlns:a16="http://schemas.microsoft.com/office/drawing/2014/main" id="{D5A7EAF7-127B-7A50-F838-88955CF084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28" y="3590737"/>
            <a:ext cx="3159391" cy="149506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19" descr="A shelf with a few shelves&#10;&#10;Description automatically generated with medium confidence">
            <a:extLst>
              <a:ext uri="{FF2B5EF4-FFF2-40B4-BE49-F238E27FC236}">
                <a16:creationId xmlns:a16="http://schemas.microsoft.com/office/drawing/2014/main" id="{A84427F0-4733-08AB-D351-D7BC565D6A0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51822" y="2941689"/>
            <a:ext cx="2990850" cy="14153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 descr="A group of keys in a cabinet&#10;&#10;Description automatically generated">
            <a:extLst>
              <a:ext uri="{FF2B5EF4-FFF2-40B4-BE49-F238E27FC236}">
                <a16:creationId xmlns:a16="http://schemas.microsoft.com/office/drawing/2014/main" id="{AF61A4FB-C02B-1E13-93F6-4B76455B5D4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6928" y="3444772"/>
            <a:ext cx="3562350" cy="168575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03821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8ECA21-15BD-175E-580A-9343CBDD620B}"/>
              </a:ext>
            </a:extLst>
          </p:cNvPr>
          <p:cNvSpPr txBox="1"/>
          <p:nvPr/>
        </p:nvSpPr>
        <p:spPr>
          <a:xfrm>
            <a:off x="5784963" y="2817018"/>
            <a:ext cx="3053866" cy="1997612"/>
          </a:xfrm>
          <a:prstGeom prst="rect">
            <a:avLst/>
          </a:prstGeom>
        </p:spPr>
        <p:txBody>
          <a:bodyPr vert="horz" lIns="45720" rIns="45720" rtlCol="0">
            <a:norm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80000"/>
            </a:pPr>
            <a:r>
              <a:rPr lang="en-US" sz="1200" dirty="0" err="1"/>
              <a:t>Exemple</a:t>
            </a:r>
            <a:r>
              <a:rPr lang="en-US" sz="1200" dirty="0"/>
              <a:t>: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80000"/>
            </a:pPr>
            <a:r>
              <a:rPr lang="en-US" sz="1200" dirty="0"/>
              <a:t>Flux </a:t>
            </a:r>
            <a:r>
              <a:rPr lang="en-US" sz="1200" dirty="0" err="1"/>
              <a:t>d’arrivée</a:t>
            </a:r>
            <a:r>
              <a:rPr lang="en-US" sz="1200" dirty="0"/>
              <a:t> d’un </a:t>
            </a:r>
            <a:r>
              <a:rPr lang="en-US" sz="1200" dirty="0" err="1"/>
              <a:t>vélo</a:t>
            </a:r>
            <a:r>
              <a:rPr lang="en-US" sz="1200" dirty="0"/>
              <a:t> pour </a:t>
            </a:r>
            <a:r>
              <a:rPr lang="en-US" sz="1200" dirty="0" err="1"/>
              <a:t>entretien</a:t>
            </a:r>
            <a:endParaRPr lang="en-US" sz="12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C85ABBA-4C71-5BCB-26D4-21118D917DB0}"/>
              </a:ext>
            </a:extLst>
          </p:cNvPr>
          <p:cNvSpPr txBox="1">
            <a:spLocks/>
          </p:cNvSpPr>
          <p:nvPr/>
        </p:nvSpPr>
        <p:spPr>
          <a:xfrm>
            <a:off x="0" y="274148"/>
            <a:ext cx="8226854" cy="705332"/>
          </a:xfrm>
          <a:prstGeom prst="rect">
            <a:avLst/>
          </a:prstGeom>
        </p:spPr>
        <p:txBody>
          <a:bodyPr vert="horz" lIns="45720" rIns="4572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/>
              <a:t>Conditions</a:t>
            </a:r>
            <a:r>
              <a:rPr lang="fr-CH" sz="2800" dirty="0"/>
              <a:t> de départ: le sas</a:t>
            </a:r>
            <a:endParaRPr lang="en-GB" sz="2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E84A6AA-83DC-1133-554E-D0B9CE61D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64" y="1281076"/>
            <a:ext cx="4408607" cy="3717237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9AD4C2D-D158-8C54-848B-237223E911FD}"/>
              </a:ext>
            </a:extLst>
          </p:cNvPr>
          <p:cNvSpPr/>
          <p:nvPr/>
        </p:nvSpPr>
        <p:spPr>
          <a:xfrm>
            <a:off x="2501166" y="1604265"/>
            <a:ext cx="1759132" cy="2063931"/>
          </a:xfrm>
          <a:custGeom>
            <a:avLst/>
            <a:gdLst>
              <a:gd name="connsiteX0" fmla="*/ 1759132 w 1759132"/>
              <a:gd name="connsiteY0" fmla="*/ 2063931 h 2063931"/>
              <a:gd name="connsiteX1" fmla="*/ 1637212 w 1759132"/>
              <a:gd name="connsiteY1" fmla="*/ 2037806 h 2063931"/>
              <a:gd name="connsiteX2" fmla="*/ 1602377 w 1759132"/>
              <a:gd name="connsiteY2" fmla="*/ 2011680 h 2063931"/>
              <a:gd name="connsiteX3" fmla="*/ 1463040 w 1759132"/>
              <a:gd name="connsiteY3" fmla="*/ 1994263 h 2063931"/>
              <a:gd name="connsiteX4" fmla="*/ 1358537 w 1759132"/>
              <a:gd name="connsiteY4" fmla="*/ 1959429 h 2063931"/>
              <a:gd name="connsiteX5" fmla="*/ 1314994 w 1759132"/>
              <a:gd name="connsiteY5" fmla="*/ 1950720 h 2063931"/>
              <a:gd name="connsiteX6" fmla="*/ 1271452 w 1759132"/>
              <a:gd name="connsiteY6" fmla="*/ 1933303 h 2063931"/>
              <a:gd name="connsiteX7" fmla="*/ 1193074 w 1759132"/>
              <a:gd name="connsiteY7" fmla="*/ 1915886 h 2063931"/>
              <a:gd name="connsiteX8" fmla="*/ 1166949 w 1759132"/>
              <a:gd name="connsiteY8" fmla="*/ 1907177 h 2063931"/>
              <a:gd name="connsiteX9" fmla="*/ 1097280 w 1759132"/>
              <a:gd name="connsiteY9" fmla="*/ 1881051 h 2063931"/>
              <a:gd name="connsiteX10" fmla="*/ 1027612 w 1759132"/>
              <a:gd name="connsiteY10" fmla="*/ 1863634 h 2063931"/>
              <a:gd name="connsiteX11" fmla="*/ 896983 w 1759132"/>
              <a:gd name="connsiteY11" fmla="*/ 1802674 h 2063931"/>
              <a:gd name="connsiteX12" fmla="*/ 862149 w 1759132"/>
              <a:gd name="connsiteY12" fmla="*/ 1776549 h 2063931"/>
              <a:gd name="connsiteX13" fmla="*/ 827314 w 1759132"/>
              <a:gd name="connsiteY13" fmla="*/ 1767840 h 2063931"/>
              <a:gd name="connsiteX14" fmla="*/ 792480 w 1759132"/>
              <a:gd name="connsiteY14" fmla="*/ 1750423 h 2063931"/>
              <a:gd name="connsiteX15" fmla="*/ 757646 w 1759132"/>
              <a:gd name="connsiteY15" fmla="*/ 1741714 h 2063931"/>
              <a:gd name="connsiteX16" fmla="*/ 705394 w 1759132"/>
              <a:gd name="connsiteY16" fmla="*/ 1715589 h 2063931"/>
              <a:gd name="connsiteX17" fmla="*/ 644434 w 1759132"/>
              <a:gd name="connsiteY17" fmla="*/ 1698171 h 2063931"/>
              <a:gd name="connsiteX18" fmla="*/ 609600 w 1759132"/>
              <a:gd name="connsiteY18" fmla="*/ 1672046 h 2063931"/>
              <a:gd name="connsiteX19" fmla="*/ 548640 w 1759132"/>
              <a:gd name="connsiteY19" fmla="*/ 1645920 h 2063931"/>
              <a:gd name="connsiteX20" fmla="*/ 470263 w 1759132"/>
              <a:gd name="connsiteY20" fmla="*/ 1602377 h 2063931"/>
              <a:gd name="connsiteX21" fmla="*/ 435429 w 1759132"/>
              <a:gd name="connsiteY21" fmla="*/ 1576251 h 2063931"/>
              <a:gd name="connsiteX22" fmla="*/ 418012 w 1759132"/>
              <a:gd name="connsiteY22" fmla="*/ 1550126 h 2063931"/>
              <a:gd name="connsiteX23" fmla="*/ 409303 w 1759132"/>
              <a:gd name="connsiteY23" fmla="*/ 1515291 h 2063931"/>
              <a:gd name="connsiteX24" fmla="*/ 418012 w 1759132"/>
              <a:gd name="connsiteY24" fmla="*/ 1358537 h 2063931"/>
              <a:gd name="connsiteX25" fmla="*/ 496389 w 1759132"/>
              <a:gd name="connsiteY25" fmla="*/ 1306286 h 2063931"/>
              <a:gd name="connsiteX26" fmla="*/ 705394 w 1759132"/>
              <a:gd name="connsiteY26" fmla="*/ 1288869 h 2063931"/>
              <a:gd name="connsiteX27" fmla="*/ 757646 w 1759132"/>
              <a:gd name="connsiteY27" fmla="*/ 1271451 h 2063931"/>
              <a:gd name="connsiteX28" fmla="*/ 783772 w 1759132"/>
              <a:gd name="connsiteY28" fmla="*/ 1184366 h 2063931"/>
              <a:gd name="connsiteX29" fmla="*/ 766354 w 1759132"/>
              <a:gd name="connsiteY29" fmla="*/ 1036320 h 2063931"/>
              <a:gd name="connsiteX30" fmla="*/ 757646 w 1759132"/>
              <a:gd name="connsiteY30" fmla="*/ 992777 h 2063931"/>
              <a:gd name="connsiteX31" fmla="*/ 748937 w 1759132"/>
              <a:gd name="connsiteY31" fmla="*/ 923109 h 2063931"/>
              <a:gd name="connsiteX32" fmla="*/ 740229 w 1759132"/>
              <a:gd name="connsiteY32" fmla="*/ 896983 h 2063931"/>
              <a:gd name="connsiteX33" fmla="*/ 731520 w 1759132"/>
              <a:gd name="connsiteY33" fmla="*/ 862149 h 2063931"/>
              <a:gd name="connsiteX34" fmla="*/ 696686 w 1759132"/>
              <a:gd name="connsiteY34" fmla="*/ 783771 h 2063931"/>
              <a:gd name="connsiteX35" fmla="*/ 679269 w 1759132"/>
              <a:gd name="connsiteY35" fmla="*/ 740229 h 2063931"/>
              <a:gd name="connsiteX36" fmla="*/ 670560 w 1759132"/>
              <a:gd name="connsiteY36" fmla="*/ 714103 h 2063931"/>
              <a:gd name="connsiteX37" fmla="*/ 653143 w 1759132"/>
              <a:gd name="connsiteY37" fmla="*/ 679269 h 2063931"/>
              <a:gd name="connsiteX38" fmla="*/ 600892 w 1759132"/>
              <a:gd name="connsiteY38" fmla="*/ 609600 h 2063931"/>
              <a:gd name="connsiteX39" fmla="*/ 583474 w 1759132"/>
              <a:gd name="connsiteY39" fmla="*/ 583474 h 2063931"/>
              <a:gd name="connsiteX40" fmla="*/ 574766 w 1759132"/>
              <a:gd name="connsiteY40" fmla="*/ 557349 h 2063931"/>
              <a:gd name="connsiteX41" fmla="*/ 539932 w 1759132"/>
              <a:gd name="connsiteY41" fmla="*/ 496389 h 2063931"/>
              <a:gd name="connsiteX42" fmla="*/ 522514 w 1759132"/>
              <a:gd name="connsiteY42" fmla="*/ 461554 h 2063931"/>
              <a:gd name="connsiteX43" fmla="*/ 505097 w 1759132"/>
              <a:gd name="connsiteY43" fmla="*/ 391886 h 2063931"/>
              <a:gd name="connsiteX44" fmla="*/ 461554 w 1759132"/>
              <a:gd name="connsiteY44" fmla="*/ 330926 h 2063931"/>
              <a:gd name="connsiteX45" fmla="*/ 444137 w 1759132"/>
              <a:gd name="connsiteY45" fmla="*/ 296091 h 2063931"/>
              <a:gd name="connsiteX46" fmla="*/ 435429 w 1759132"/>
              <a:gd name="connsiteY46" fmla="*/ 269966 h 2063931"/>
              <a:gd name="connsiteX47" fmla="*/ 409303 w 1759132"/>
              <a:gd name="connsiteY47" fmla="*/ 252549 h 2063931"/>
              <a:gd name="connsiteX48" fmla="*/ 383177 w 1759132"/>
              <a:gd name="connsiteY48" fmla="*/ 226423 h 2063931"/>
              <a:gd name="connsiteX49" fmla="*/ 365760 w 1759132"/>
              <a:gd name="connsiteY49" fmla="*/ 191589 h 2063931"/>
              <a:gd name="connsiteX50" fmla="*/ 296092 w 1759132"/>
              <a:gd name="connsiteY50" fmla="*/ 130629 h 2063931"/>
              <a:gd name="connsiteX51" fmla="*/ 269966 w 1759132"/>
              <a:gd name="connsiteY51" fmla="*/ 113211 h 2063931"/>
              <a:gd name="connsiteX52" fmla="*/ 200297 w 1759132"/>
              <a:gd name="connsiteY52" fmla="*/ 78377 h 2063931"/>
              <a:gd name="connsiteX53" fmla="*/ 113212 w 1759132"/>
              <a:gd name="connsiteY53" fmla="*/ 43543 h 2063931"/>
              <a:gd name="connsiteX54" fmla="*/ 60960 w 1759132"/>
              <a:gd name="connsiteY54" fmla="*/ 8709 h 2063931"/>
              <a:gd name="connsiteX55" fmla="*/ 0 w 1759132"/>
              <a:gd name="connsiteY55" fmla="*/ 0 h 2063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759132" h="2063931">
                <a:moveTo>
                  <a:pt x="1759132" y="2063931"/>
                </a:moveTo>
                <a:cubicBezTo>
                  <a:pt x="1734502" y="2059005"/>
                  <a:pt x="1648391" y="2042106"/>
                  <a:pt x="1637212" y="2037806"/>
                </a:cubicBezTo>
                <a:cubicBezTo>
                  <a:pt x="1623665" y="2032596"/>
                  <a:pt x="1616458" y="2015200"/>
                  <a:pt x="1602377" y="2011680"/>
                </a:cubicBezTo>
                <a:cubicBezTo>
                  <a:pt x="1556967" y="2000328"/>
                  <a:pt x="1509486" y="2000069"/>
                  <a:pt x="1463040" y="1994263"/>
                </a:cubicBezTo>
                <a:cubicBezTo>
                  <a:pt x="1413258" y="1974350"/>
                  <a:pt x="1416436" y="1973904"/>
                  <a:pt x="1358537" y="1959429"/>
                </a:cubicBezTo>
                <a:cubicBezTo>
                  <a:pt x="1344177" y="1955839"/>
                  <a:pt x="1329172" y="1954973"/>
                  <a:pt x="1314994" y="1950720"/>
                </a:cubicBezTo>
                <a:cubicBezTo>
                  <a:pt x="1300021" y="1946228"/>
                  <a:pt x="1286282" y="1938246"/>
                  <a:pt x="1271452" y="1933303"/>
                </a:cubicBezTo>
                <a:cubicBezTo>
                  <a:pt x="1244621" y="1924359"/>
                  <a:pt x="1220697" y="1922792"/>
                  <a:pt x="1193074" y="1915886"/>
                </a:cubicBezTo>
                <a:cubicBezTo>
                  <a:pt x="1184169" y="1913660"/>
                  <a:pt x="1175576" y="1910314"/>
                  <a:pt x="1166949" y="1907177"/>
                </a:cubicBezTo>
                <a:cubicBezTo>
                  <a:pt x="1143640" y="1898701"/>
                  <a:pt x="1120953" y="1888449"/>
                  <a:pt x="1097280" y="1881051"/>
                </a:cubicBezTo>
                <a:cubicBezTo>
                  <a:pt x="1074432" y="1873911"/>
                  <a:pt x="1050491" y="1870674"/>
                  <a:pt x="1027612" y="1863634"/>
                </a:cubicBezTo>
                <a:cubicBezTo>
                  <a:pt x="996826" y="1854161"/>
                  <a:pt x="909005" y="1811690"/>
                  <a:pt x="896983" y="1802674"/>
                </a:cubicBezTo>
                <a:cubicBezTo>
                  <a:pt x="885372" y="1793966"/>
                  <a:pt x="875131" y="1783040"/>
                  <a:pt x="862149" y="1776549"/>
                </a:cubicBezTo>
                <a:cubicBezTo>
                  <a:pt x="851444" y="1771196"/>
                  <a:pt x="838521" y="1772043"/>
                  <a:pt x="827314" y="1767840"/>
                </a:cubicBezTo>
                <a:cubicBezTo>
                  <a:pt x="815159" y="1763282"/>
                  <a:pt x="804635" y="1754981"/>
                  <a:pt x="792480" y="1750423"/>
                </a:cubicBezTo>
                <a:cubicBezTo>
                  <a:pt x="781273" y="1746220"/>
                  <a:pt x="768759" y="1746159"/>
                  <a:pt x="757646" y="1741714"/>
                </a:cubicBezTo>
                <a:cubicBezTo>
                  <a:pt x="739566" y="1734482"/>
                  <a:pt x="723189" y="1723498"/>
                  <a:pt x="705394" y="1715589"/>
                </a:cubicBezTo>
                <a:cubicBezTo>
                  <a:pt x="689327" y="1708448"/>
                  <a:pt x="660255" y="1702126"/>
                  <a:pt x="644434" y="1698171"/>
                </a:cubicBezTo>
                <a:cubicBezTo>
                  <a:pt x="632823" y="1689463"/>
                  <a:pt x="621908" y="1679738"/>
                  <a:pt x="609600" y="1672046"/>
                </a:cubicBezTo>
                <a:cubicBezTo>
                  <a:pt x="567590" y="1645790"/>
                  <a:pt x="586350" y="1662082"/>
                  <a:pt x="548640" y="1645920"/>
                </a:cubicBezTo>
                <a:cubicBezTo>
                  <a:pt x="525399" y="1635959"/>
                  <a:pt x="490082" y="1615590"/>
                  <a:pt x="470263" y="1602377"/>
                </a:cubicBezTo>
                <a:cubicBezTo>
                  <a:pt x="458186" y="1594326"/>
                  <a:pt x="445692" y="1586514"/>
                  <a:pt x="435429" y="1576251"/>
                </a:cubicBezTo>
                <a:cubicBezTo>
                  <a:pt x="428028" y="1568850"/>
                  <a:pt x="423818" y="1558834"/>
                  <a:pt x="418012" y="1550126"/>
                </a:cubicBezTo>
                <a:cubicBezTo>
                  <a:pt x="415109" y="1538514"/>
                  <a:pt x="409303" y="1527260"/>
                  <a:pt x="409303" y="1515291"/>
                </a:cubicBezTo>
                <a:cubicBezTo>
                  <a:pt x="409303" y="1462959"/>
                  <a:pt x="408220" y="1409945"/>
                  <a:pt x="418012" y="1358537"/>
                </a:cubicBezTo>
                <a:cubicBezTo>
                  <a:pt x="421929" y="1337975"/>
                  <a:pt x="490008" y="1307350"/>
                  <a:pt x="496389" y="1306286"/>
                </a:cubicBezTo>
                <a:cubicBezTo>
                  <a:pt x="565348" y="1294793"/>
                  <a:pt x="635726" y="1294675"/>
                  <a:pt x="705394" y="1288869"/>
                </a:cubicBezTo>
                <a:cubicBezTo>
                  <a:pt x="722811" y="1283063"/>
                  <a:pt x="744664" y="1284433"/>
                  <a:pt x="757646" y="1271451"/>
                </a:cubicBezTo>
                <a:cubicBezTo>
                  <a:pt x="764712" y="1264385"/>
                  <a:pt x="779825" y="1200152"/>
                  <a:pt x="783772" y="1184366"/>
                </a:cubicBezTo>
                <a:cubicBezTo>
                  <a:pt x="780544" y="1155317"/>
                  <a:pt x="771142" y="1067445"/>
                  <a:pt x="766354" y="1036320"/>
                </a:cubicBezTo>
                <a:cubicBezTo>
                  <a:pt x="764103" y="1021690"/>
                  <a:pt x="759897" y="1007407"/>
                  <a:pt x="757646" y="992777"/>
                </a:cubicBezTo>
                <a:cubicBezTo>
                  <a:pt x="754087" y="969646"/>
                  <a:pt x="753124" y="946135"/>
                  <a:pt x="748937" y="923109"/>
                </a:cubicBezTo>
                <a:cubicBezTo>
                  <a:pt x="747295" y="914077"/>
                  <a:pt x="742751" y="905809"/>
                  <a:pt x="740229" y="896983"/>
                </a:cubicBezTo>
                <a:cubicBezTo>
                  <a:pt x="736941" y="885475"/>
                  <a:pt x="735305" y="873504"/>
                  <a:pt x="731520" y="862149"/>
                </a:cubicBezTo>
                <a:cubicBezTo>
                  <a:pt x="714310" y="810521"/>
                  <a:pt x="716918" y="829292"/>
                  <a:pt x="696686" y="783771"/>
                </a:cubicBezTo>
                <a:cubicBezTo>
                  <a:pt x="690337" y="769486"/>
                  <a:pt x="684758" y="754866"/>
                  <a:pt x="679269" y="740229"/>
                </a:cubicBezTo>
                <a:cubicBezTo>
                  <a:pt x="676046" y="731634"/>
                  <a:pt x="674176" y="722541"/>
                  <a:pt x="670560" y="714103"/>
                </a:cubicBezTo>
                <a:cubicBezTo>
                  <a:pt x="665446" y="702171"/>
                  <a:pt x="659584" y="690540"/>
                  <a:pt x="653143" y="679269"/>
                </a:cubicBezTo>
                <a:cubicBezTo>
                  <a:pt x="637392" y="651705"/>
                  <a:pt x="620995" y="636404"/>
                  <a:pt x="600892" y="609600"/>
                </a:cubicBezTo>
                <a:cubicBezTo>
                  <a:pt x="594612" y="601227"/>
                  <a:pt x="589280" y="592183"/>
                  <a:pt x="583474" y="583474"/>
                </a:cubicBezTo>
                <a:cubicBezTo>
                  <a:pt x="580571" y="574766"/>
                  <a:pt x="578382" y="565786"/>
                  <a:pt x="574766" y="557349"/>
                </a:cubicBezTo>
                <a:cubicBezTo>
                  <a:pt x="552209" y="504715"/>
                  <a:pt x="564920" y="540118"/>
                  <a:pt x="539932" y="496389"/>
                </a:cubicBezTo>
                <a:cubicBezTo>
                  <a:pt x="533491" y="485117"/>
                  <a:pt x="528320" y="473166"/>
                  <a:pt x="522514" y="461554"/>
                </a:cubicBezTo>
                <a:cubicBezTo>
                  <a:pt x="519201" y="444986"/>
                  <a:pt x="514025" y="409742"/>
                  <a:pt x="505097" y="391886"/>
                </a:cubicBezTo>
                <a:cubicBezTo>
                  <a:pt x="495881" y="373454"/>
                  <a:pt x="471423" y="346716"/>
                  <a:pt x="461554" y="330926"/>
                </a:cubicBezTo>
                <a:cubicBezTo>
                  <a:pt x="454673" y="319917"/>
                  <a:pt x="449251" y="308024"/>
                  <a:pt x="444137" y="296091"/>
                </a:cubicBezTo>
                <a:cubicBezTo>
                  <a:pt x="440521" y="287654"/>
                  <a:pt x="441163" y="277134"/>
                  <a:pt x="435429" y="269966"/>
                </a:cubicBezTo>
                <a:cubicBezTo>
                  <a:pt x="428891" y="261793"/>
                  <a:pt x="417344" y="259249"/>
                  <a:pt x="409303" y="252549"/>
                </a:cubicBezTo>
                <a:cubicBezTo>
                  <a:pt x="399842" y="244665"/>
                  <a:pt x="390335" y="236445"/>
                  <a:pt x="383177" y="226423"/>
                </a:cubicBezTo>
                <a:cubicBezTo>
                  <a:pt x="375631" y="215859"/>
                  <a:pt x="373549" y="201975"/>
                  <a:pt x="365760" y="191589"/>
                </a:cubicBezTo>
                <a:cubicBezTo>
                  <a:pt x="348074" y="168008"/>
                  <a:pt x="319835" y="147588"/>
                  <a:pt x="296092" y="130629"/>
                </a:cubicBezTo>
                <a:cubicBezTo>
                  <a:pt x="287575" y="124545"/>
                  <a:pt x="279155" y="118223"/>
                  <a:pt x="269966" y="113211"/>
                </a:cubicBezTo>
                <a:cubicBezTo>
                  <a:pt x="247172" y="100778"/>
                  <a:pt x="221068" y="93956"/>
                  <a:pt x="200297" y="78377"/>
                </a:cubicBezTo>
                <a:cubicBezTo>
                  <a:pt x="151337" y="41657"/>
                  <a:pt x="179780" y="54637"/>
                  <a:pt x="113212" y="43543"/>
                </a:cubicBezTo>
                <a:cubicBezTo>
                  <a:pt x="95795" y="31932"/>
                  <a:pt x="81682" y="11670"/>
                  <a:pt x="60960" y="8709"/>
                </a:cubicBezTo>
                <a:lnTo>
                  <a:pt x="0" y="0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797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CD4288-8B57-9093-FA39-B4C4DE7C03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5DBD145-6654-D5A4-1246-96DC4DA68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17017"/>
            <a:ext cx="8226854" cy="705332"/>
          </a:xfrm>
        </p:spPr>
        <p:txBody>
          <a:bodyPr>
            <a:noAutofit/>
          </a:bodyPr>
          <a:lstStyle/>
          <a:p>
            <a:r>
              <a:rPr lang="fr-CH" sz="2400" dirty="0"/>
              <a:t>Conditions</a:t>
            </a:r>
            <a:r>
              <a:rPr lang="fr-CH" sz="2800" dirty="0"/>
              <a:t> de départ: la mezzanine</a:t>
            </a:r>
            <a:endParaRPr lang="en-GB" sz="2800" dirty="0"/>
          </a:p>
        </p:txBody>
      </p:sp>
      <p:pic>
        <p:nvPicPr>
          <p:cNvPr id="11" name="Picture 10" descr="A room with a lot of boxes and a door open&#10;&#10;Description automatically generated">
            <a:extLst>
              <a:ext uri="{FF2B5EF4-FFF2-40B4-BE49-F238E27FC236}">
                <a16:creationId xmlns:a16="http://schemas.microsoft.com/office/drawing/2014/main" id="{1B232B3C-A462-688C-E766-ABB7A4DDD7D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91019" y="2399649"/>
            <a:ext cx="3795485" cy="179607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A pile of black plastic objects&#10;&#10;Description automatically generated">
            <a:extLst>
              <a:ext uri="{FF2B5EF4-FFF2-40B4-BE49-F238E27FC236}">
                <a16:creationId xmlns:a16="http://schemas.microsoft.com/office/drawing/2014/main" id="{8E7D0F45-1F11-49DD-E594-FE8FB5B166E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89233" y="2390125"/>
            <a:ext cx="3795484" cy="179607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 descr="A stack of blue and white sheets&#10;&#10;Description automatically generated">
            <a:extLst>
              <a:ext uri="{FF2B5EF4-FFF2-40B4-BE49-F238E27FC236}">
                <a16:creationId xmlns:a16="http://schemas.microsoft.com/office/drawing/2014/main" id="{6CD132C2-1B7B-B04E-4591-960318E1C50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90127" y="2399652"/>
            <a:ext cx="3795483" cy="179607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16" descr="A shelf with binders and folders&#10;&#10;Description automatically generated">
            <a:extLst>
              <a:ext uri="{FF2B5EF4-FFF2-40B4-BE49-F238E27FC236}">
                <a16:creationId xmlns:a16="http://schemas.microsoft.com/office/drawing/2014/main" id="{5F8AC8EC-EED2-2D40-513A-8D3059EF5B3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95" y="1399945"/>
            <a:ext cx="2609851" cy="34798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A room with boxes and a board&#10;&#10;Description automatically generated">
            <a:extLst>
              <a:ext uri="{FF2B5EF4-FFF2-40B4-BE49-F238E27FC236}">
                <a16:creationId xmlns:a16="http://schemas.microsoft.com/office/drawing/2014/main" id="{BC3348B4-F357-DFFF-06FE-248F8F5DD39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8275" y="3560311"/>
            <a:ext cx="3588216" cy="170066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49251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3320F-9C9B-55F2-0CC4-8C2406ECE1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0CAC0C-AC91-F9A7-556A-B397FDF6E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17017"/>
            <a:ext cx="8226854" cy="705332"/>
          </a:xfrm>
        </p:spPr>
        <p:txBody>
          <a:bodyPr>
            <a:noAutofit/>
          </a:bodyPr>
          <a:lstStyle/>
          <a:p>
            <a:r>
              <a:rPr lang="fr-CH" sz="2400" dirty="0"/>
              <a:t>Conditions</a:t>
            </a:r>
            <a:r>
              <a:rPr lang="fr-CH" sz="2800" dirty="0"/>
              <a:t> de départ: l’</a:t>
            </a:r>
            <a:r>
              <a:rPr lang="fr-CH" sz="2800" dirty="0" err="1"/>
              <a:t>éxtérieur</a:t>
            </a:r>
            <a:endParaRPr lang="en-GB" sz="2800" dirty="0"/>
          </a:p>
        </p:txBody>
      </p:sp>
      <p:pic>
        <p:nvPicPr>
          <p:cNvPr id="11" name="Picture 10" descr="A building with blue doors and bicycles&#10;&#10;Description automatically generated">
            <a:extLst>
              <a:ext uri="{FF2B5EF4-FFF2-40B4-BE49-F238E27FC236}">
                <a16:creationId xmlns:a16="http://schemas.microsoft.com/office/drawing/2014/main" id="{A60C766D-4803-F8D6-9496-CA4801D332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306"/>
          <a:stretch/>
        </p:blipFill>
        <p:spPr>
          <a:xfrm>
            <a:off x="0" y="1475016"/>
            <a:ext cx="3627120" cy="325732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A metal box with a red and white striped pole&#10;&#10;Description automatically generated">
            <a:extLst>
              <a:ext uri="{FF2B5EF4-FFF2-40B4-BE49-F238E27FC236}">
                <a16:creationId xmlns:a16="http://schemas.microsoft.com/office/drawing/2014/main" id="{9CDC5E9B-7734-85A6-3579-403D0E0B746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47481" y="2411983"/>
            <a:ext cx="3581402" cy="169477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 descr="A blue door with white text on it&#10;&#10;Description automatically generated">
            <a:extLst>
              <a:ext uri="{FF2B5EF4-FFF2-40B4-BE49-F238E27FC236}">
                <a16:creationId xmlns:a16="http://schemas.microsoft.com/office/drawing/2014/main" id="{C45CE770-AF7B-6C36-F571-4952FFBF22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05928" y="2418334"/>
            <a:ext cx="3581401" cy="169477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0" descr="A white chair in a room&#10;&#10;Description automatically generated">
            <a:extLst>
              <a:ext uri="{FF2B5EF4-FFF2-40B4-BE49-F238E27FC236}">
                <a16:creationId xmlns:a16="http://schemas.microsoft.com/office/drawing/2014/main" id="{EFE9F7AB-C2F9-87E2-03DB-C49BA2E39F6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27584" y="2420006"/>
            <a:ext cx="3587750" cy="169777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22" descr="A blue door next to a concrete wall&#10;&#10;Description automatically generated">
            <a:extLst>
              <a:ext uri="{FF2B5EF4-FFF2-40B4-BE49-F238E27FC236}">
                <a16:creationId xmlns:a16="http://schemas.microsoft.com/office/drawing/2014/main" id="{444AAB73-5AFC-5DEE-531F-BAF6EF426A4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25532" y="4228522"/>
            <a:ext cx="2374900" cy="112383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83610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EE8B033-BA56-3038-A205-F060413E2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9003"/>
            <a:ext cx="8226854" cy="705332"/>
          </a:xfrm>
        </p:spPr>
        <p:txBody>
          <a:bodyPr>
            <a:noAutofit/>
          </a:bodyPr>
          <a:lstStyle/>
          <a:p>
            <a:r>
              <a:rPr lang="fr-CH" sz="2400" dirty="0"/>
              <a:t>Méthodes et déroulement</a:t>
            </a:r>
            <a:endParaRPr lang="en-GB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644C34-8B3D-5BF1-9685-D34512471804}"/>
              </a:ext>
            </a:extLst>
          </p:cNvPr>
          <p:cNvSpPr txBox="1"/>
          <p:nvPr/>
        </p:nvSpPr>
        <p:spPr>
          <a:xfrm>
            <a:off x="133351" y="1311425"/>
            <a:ext cx="7550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En accord avec les défis du contrat, mise en place d’un </a:t>
            </a:r>
            <a:r>
              <a:rPr lang="fr-CH" sz="2400" b="1" dirty="0"/>
              <a:t>chantier 5S</a:t>
            </a:r>
            <a:endParaRPr lang="fr-CH" b="1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4BD8895-0189-E18A-2561-C42188FC2A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073817"/>
              </p:ext>
            </p:extLst>
          </p:nvPr>
        </p:nvGraphicFramePr>
        <p:xfrm>
          <a:off x="406400" y="1773090"/>
          <a:ext cx="8229600" cy="2116327"/>
        </p:xfrm>
        <a:graphic>
          <a:graphicData uri="http://schemas.openxmlformats.org/drawingml/2006/table">
            <a:tbl>
              <a:tblPr/>
              <a:tblGrid>
                <a:gridCol w="1445613">
                  <a:extLst>
                    <a:ext uri="{9D8B030D-6E8A-4147-A177-3AD203B41FA5}">
                      <a16:colId xmlns:a16="http://schemas.microsoft.com/office/drawing/2014/main" val="2350937464"/>
                    </a:ext>
                  </a:extLst>
                </a:gridCol>
                <a:gridCol w="6783987">
                  <a:extLst>
                    <a:ext uri="{9D8B030D-6E8A-4147-A177-3AD203B41FA5}">
                      <a16:colId xmlns:a16="http://schemas.microsoft.com/office/drawing/2014/main" val="2080834633"/>
                    </a:ext>
                  </a:extLst>
                </a:gridCol>
              </a:tblGrid>
              <a:tr h="244237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0" i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Mot japonais​</a:t>
                      </a:r>
                      <a:endParaRPr lang="en-GB" sz="1400" b="0" i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6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0" i="0" dirty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Actions </a:t>
                      </a:r>
                      <a:r>
                        <a:rPr lang="en-GB" sz="1200" b="0" i="0" dirty="0" err="1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associées</a:t>
                      </a:r>
                      <a:r>
                        <a:rPr lang="en-GB" sz="1200" b="0" i="0" dirty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​</a:t>
                      </a:r>
                      <a:endParaRPr lang="en-GB" sz="1400" b="0" i="0" dirty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6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9625381"/>
                  </a:ext>
                </a:extLst>
              </a:tr>
              <a:tr h="244237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0" i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Seiri​</a:t>
                      </a:r>
                      <a:endParaRPr lang="en-GB" sz="1400" b="0" i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6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r-FR" sz="1200" b="0" i="0" dirty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Trier, jeter, recycler, archiver, placer les outils de travail selon leur fréquence d'utilisation.​</a:t>
                      </a:r>
                      <a:endParaRPr lang="fr-FR" sz="1400" b="0" i="0" dirty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435521"/>
                  </a:ext>
                </a:extLst>
              </a:tr>
              <a:tr h="407499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0" i="0" dirty="0" err="1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Seiton</a:t>
                      </a:r>
                      <a:r>
                        <a:rPr lang="en-GB" sz="1200" b="0" i="0" dirty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​</a:t>
                      </a:r>
                      <a:endParaRPr lang="en-GB" sz="1400" b="0" i="0" dirty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6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r-FR" sz="1200" b="0" i="0" dirty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Ranger, classer de manière à limiter les déplacements physiques ou le port d'objets lourds, optimiser l'utilisation de l'espace.​</a:t>
                      </a:r>
                      <a:endParaRPr lang="fr-FR" sz="1400" b="0" i="0" dirty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241218"/>
                  </a:ext>
                </a:extLst>
              </a:tr>
              <a:tr h="244237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0" i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Seiso​</a:t>
                      </a:r>
                      <a:endParaRPr lang="en-GB" sz="1400" b="0" i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6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0" i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Nettoyer, réparer.​</a:t>
                      </a:r>
                      <a:endParaRPr lang="en-GB" sz="1400" b="0" i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459832"/>
                  </a:ext>
                </a:extLst>
              </a:tr>
              <a:tr h="436807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0" i="0" dirty="0" err="1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Seiketsu</a:t>
                      </a:r>
                      <a:r>
                        <a:rPr lang="en-GB" sz="1200" b="0" i="0" dirty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​</a:t>
                      </a:r>
                      <a:endParaRPr lang="en-GB" sz="1400" b="0" i="0" dirty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6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r-FR" sz="1200" b="0" i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Ordonner les documents ou son poste de travail de manière à ce qu'une autre personne puisse s'y retrouver.​</a:t>
                      </a:r>
                      <a:endParaRPr lang="fr-FR" sz="1400" b="0" i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144088"/>
                  </a:ext>
                </a:extLst>
              </a:tr>
              <a:tr h="382637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200" b="0" i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Shitsuke​</a:t>
                      </a:r>
                      <a:endParaRPr lang="en-GB" sz="1400" b="0" i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6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fr-FR" sz="1200" b="0" i="0" dirty="0">
                          <a:solidFill>
                            <a:srgbClr val="0055A0"/>
                          </a:solidFill>
                          <a:effectLst/>
                          <a:latin typeface="Inter"/>
                        </a:rPr>
                        <a:t>Être rigoureux, appliquer les 4 opérations précédentes et les maintenir dans le temps.​</a:t>
                      </a:r>
                      <a:endParaRPr lang="fr-FR" sz="1400" b="0" i="0" dirty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90705" marR="90705" marT="45353" marB="45353">
                    <a:lnL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DDE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24896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2B5FB8C-8F5D-9FE1-EB6A-D80E2612900B}"/>
              </a:ext>
            </a:extLst>
          </p:cNvPr>
          <p:cNvSpPr txBox="1"/>
          <p:nvPr/>
        </p:nvSpPr>
        <p:spPr>
          <a:xfrm>
            <a:off x="311150" y="3998426"/>
            <a:ext cx="8226854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Utilisation de la démarche d’amélioration PDCA, 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Plan : Préparer, Planifier. 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Do : Développer, Réaliser, Mettre en œuvre.​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/>
              <a:t>Check : Contrôler, Vérifier.​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err="1"/>
              <a:t>Act</a:t>
            </a:r>
            <a:r>
              <a:rPr lang="fr-FR" sz="1200" dirty="0"/>
              <a:t> : Agir, Ajuster, Réagir.​</a:t>
            </a:r>
            <a:endParaRPr lang="en-GB" sz="1200" dirty="0"/>
          </a:p>
        </p:txBody>
      </p:sp>
      <p:pic>
        <p:nvPicPr>
          <p:cNvPr id="2053" name="Picture 5" descr="A diagram of a plan">
            <a:extLst>
              <a:ext uri="{FF2B5EF4-FFF2-40B4-BE49-F238E27FC236}">
                <a16:creationId xmlns:a16="http://schemas.microsoft.com/office/drawing/2014/main" id="{61777A11-33FB-8E0D-53F1-70A5CAC55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2757" y="3938550"/>
            <a:ext cx="2437244" cy="133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968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A2CB57C-FBBE-FCF8-C1DD-383B16D49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" y="175422"/>
            <a:ext cx="6525491" cy="547688"/>
          </a:xfrm>
        </p:spPr>
        <p:txBody>
          <a:bodyPr>
            <a:noAutofit/>
          </a:bodyPr>
          <a:lstStyle/>
          <a:p>
            <a:r>
              <a:rPr lang="en-US" sz="2400" dirty="0"/>
              <a:t>Planification</a:t>
            </a:r>
            <a:r>
              <a:rPr lang="en-US" sz="4000" dirty="0"/>
              <a:t> </a:t>
            </a:r>
            <a:r>
              <a:rPr lang="en-US" sz="2400" dirty="0"/>
              <a:t>du </a:t>
            </a:r>
            <a:r>
              <a:rPr lang="en-US" sz="2400" dirty="0" err="1"/>
              <a:t>chantier</a:t>
            </a:r>
            <a:endParaRPr lang="en-US" sz="4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AFBA074-CCA8-9983-7F5A-0CB7448795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583" y="891447"/>
            <a:ext cx="6648450" cy="18711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69E07A0-9807-511D-6073-2109C835C417}"/>
              </a:ext>
            </a:extLst>
          </p:cNvPr>
          <p:cNvSpPr txBox="1"/>
          <p:nvPr/>
        </p:nvSpPr>
        <p:spPr>
          <a:xfrm>
            <a:off x="209550" y="2802230"/>
            <a:ext cx="86585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Première journée intensive: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Introduction au LEAN,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Etablissement du PDCA sur le </a:t>
            </a:r>
            <a:r>
              <a:rPr lang="fr-CH" sz="1600" dirty="0" err="1"/>
              <a:t>gemba</a:t>
            </a:r>
            <a:r>
              <a:rPr lang="fr-CH" sz="1600" dirty="0"/>
              <a:t> par l’équipe (68 points d’actions remontés)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FEFF57-8714-CD2D-B9FC-3391A7EF84D2}"/>
              </a:ext>
            </a:extLst>
          </p:cNvPr>
          <p:cNvSpPr txBox="1"/>
          <p:nvPr/>
        </p:nvSpPr>
        <p:spPr>
          <a:xfrm>
            <a:off x="242742" y="3769299"/>
            <a:ext cx="865851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Deuxième et troisième journées intensives: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Travail de réalisation des méthodes 5S en accord avec le PDCA établi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E314A6-3B8F-E9FE-2E8D-C901DF186C28}"/>
              </a:ext>
            </a:extLst>
          </p:cNvPr>
          <p:cNvSpPr txBox="1"/>
          <p:nvPr/>
        </p:nvSpPr>
        <p:spPr>
          <a:xfrm>
            <a:off x="209550" y="4489751"/>
            <a:ext cx="86585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Suivi de chantier: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Réunion hebdomadaire de l’équipe (Mercredi 14h)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Deux journées effectives de suivi.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6ADB53-3FD0-BEFD-0DE6-6149BE386471}"/>
              </a:ext>
            </a:extLst>
          </p:cNvPr>
          <p:cNvSpPr txBox="1"/>
          <p:nvPr/>
        </p:nvSpPr>
        <p:spPr>
          <a:xfrm>
            <a:off x="242742" y="5366643"/>
            <a:ext cx="86585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 noter: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/>
              <a:t>Interruption de chantier pendant deux semaines</a:t>
            </a:r>
            <a:br>
              <a:rPr lang="fr-CH" sz="1600" dirty="0"/>
            </a:br>
            <a:r>
              <a:rPr lang="fr-CH" sz="1600" dirty="0"/>
              <a:t>(clôture de fin d’année CERN).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3DC8A9-B353-DAF9-DC54-F72319752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757" y="4482280"/>
            <a:ext cx="3895453" cy="176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89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0BC972-9C66-80EA-E5A0-B972494B6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76443"/>
            <a:ext cx="8226854" cy="705332"/>
          </a:xfrm>
        </p:spPr>
        <p:txBody>
          <a:bodyPr>
            <a:noAutofit/>
          </a:bodyPr>
          <a:lstStyle/>
          <a:p>
            <a:r>
              <a:rPr lang="fr-CH" sz="2400" dirty="0"/>
              <a:t>Déroulement des actions: </a:t>
            </a:r>
            <a:r>
              <a:rPr lang="fr-CH" sz="2400" dirty="0" err="1"/>
              <a:t>Seiri</a:t>
            </a:r>
            <a:r>
              <a:rPr lang="fr-CH" sz="2400" dirty="0"/>
              <a:t> (trier, jeter…)</a:t>
            </a:r>
            <a:endParaRPr lang="en-GB" sz="2400" dirty="0"/>
          </a:p>
        </p:txBody>
      </p:sp>
      <p:pic>
        <p:nvPicPr>
          <p:cNvPr id="3" name="Picture 2" descr="A person and person in a room&#10;&#10;Description automatically generated">
            <a:extLst>
              <a:ext uri="{FF2B5EF4-FFF2-40B4-BE49-F238E27FC236}">
                <a16:creationId xmlns:a16="http://schemas.microsoft.com/office/drawing/2014/main" id="{6A1FF05D-269B-98E2-9D0B-AAEAE3BF6F9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41073" y="2392974"/>
            <a:ext cx="3938954" cy="1866900"/>
          </a:xfrm>
          <a:prstGeom prst="rect">
            <a:avLst/>
          </a:prstGeom>
        </p:spPr>
      </p:pic>
      <p:pic>
        <p:nvPicPr>
          <p:cNvPr id="5" name="Picture 4" descr="A person and person in a room&#10;&#10;Description automatically generated">
            <a:extLst>
              <a:ext uri="{FF2B5EF4-FFF2-40B4-BE49-F238E27FC236}">
                <a16:creationId xmlns:a16="http://schemas.microsoft.com/office/drawing/2014/main" id="{5E51F66A-409A-EB72-6212-C051144CC11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41073" y="2397371"/>
            <a:ext cx="3938954" cy="18669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 descr="A group of objects outside of a building&#10;&#10;Description automatically generated">
            <a:extLst>
              <a:ext uri="{FF2B5EF4-FFF2-40B4-BE49-F238E27FC236}">
                <a16:creationId xmlns:a16="http://schemas.microsoft.com/office/drawing/2014/main" id="{087481D5-7A33-AFE9-44FD-C3EA01A245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0559"/>
          <a:stretch/>
        </p:blipFill>
        <p:spPr>
          <a:xfrm>
            <a:off x="1" y="1352688"/>
            <a:ext cx="3634877" cy="394761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7" descr="A person standing outside a building&#10;&#10;Description automatically generated">
            <a:extLst>
              <a:ext uri="{FF2B5EF4-FFF2-40B4-BE49-F238E27FC236}">
                <a16:creationId xmlns:a16="http://schemas.microsoft.com/office/drawing/2014/main" id="{D42CBC01-BE85-DC59-6C6D-CC8305943D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1"/>
          <a:stretch/>
        </p:blipFill>
        <p:spPr>
          <a:xfrm>
            <a:off x="3642224" y="1356947"/>
            <a:ext cx="3634877" cy="394774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75214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7A134-9567-CD6B-CF19-F81C1DA01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05479"/>
          </a:xfrm>
        </p:spPr>
        <p:txBody>
          <a:bodyPr anchor="ctr">
            <a:normAutofit/>
          </a:bodyPr>
          <a:lstStyle/>
          <a:p>
            <a:pPr algn="ctr"/>
            <a:r>
              <a:rPr lang="fr-CH" dirty="0"/>
              <a:t>MOBILITY CENTRE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73D3AB7-F35B-65CB-3768-CA285D207A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129481"/>
            <a:ext cx="6549224" cy="1882902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94F0EC-3DAC-E09A-B2F5-46E4DDC77D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F22C5-F84E-7281-92A1-8636381489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1DF636-07A9-5152-FCF7-9A10B8A579EF}"/>
              </a:ext>
            </a:extLst>
          </p:cNvPr>
          <p:cNvSpPr txBox="1"/>
          <p:nvPr/>
        </p:nvSpPr>
        <p:spPr>
          <a:xfrm>
            <a:off x="457200" y="3315694"/>
            <a:ext cx="2786457" cy="3590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0" name="Rectangle 6">
            <a:extLst>
              <a:ext uri="{FF2B5EF4-FFF2-40B4-BE49-F238E27FC236}">
                <a16:creationId xmlns:a16="http://schemas.microsoft.com/office/drawing/2014/main" id="{860A69DE-514A-7985-743F-C2FFEDE0C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003" y="3381581"/>
            <a:ext cx="7987085" cy="228588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1109" rIns="0" bIns="-1110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en-US" sz="1000" dirty="0"/>
              <a:t>Le Service Mobilité, fait partie du groupe SCE-SSC-CS (Gilles, Lionel et Stephanie), gère les locations de vélos et de voitures du CERN et externe, les services d’autopartage, d'e-mobilité (vélos et voitures électriques, scooters électriques et vélos connectés), de location de voitures pour les trajets longue distance, et gère les navettes du CERN et les services de transports à la demande.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en-US" sz="1000" dirty="0"/>
              <a:t>Le Service accompagne également les utilisateurs dans le processus de documentation des plaques d'immatriculation et fournit des informations sur la mobilité.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en-US" sz="1000" dirty="0"/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en-US" sz="1000" dirty="0"/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en-US" sz="1000" b="1" dirty="0"/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1000" b="1" dirty="0"/>
              <a:t>Le Mobility centre c’est une équipe de 6 personnes, travaillant sous le contrat S205 (DCS)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altLang="en-US" sz="1000" b="1" dirty="0"/>
          </a:p>
          <a:p>
            <a:pPr marL="171450" marR="0" lvl="0" indent="-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altLang="en-US" sz="1000" b="1" dirty="0"/>
              <a:t>Un accueil au Bat. 6167, Ingrid, Solenne et Rebecca, du lundi au vendredi de 8h à 17h, Tel: +41 22 767 2228, Mail: Mobility.service@cern.ch</a:t>
            </a:r>
          </a:p>
          <a:p>
            <a:pPr marL="171450" marR="0" lvl="0" indent="-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fr-FR" altLang="en-US" sz="1000" b="1" dirty="0"/>
          </a:p>
          <a:p>
            <a:pPr marL="171450" marR="0" lvl="0" indent="-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fr-FR" altLang="en-US" sz="1000" b="1" dirty="0"/>
              <a:t>Un atelier au Bat. 130, Adrien, Julien et Benjamin, du lundi au vendredi de 8h à 17h, Tel: +41 22 767 2042</a:t>
            </a:r>
          </a:p>
          <a:p>
            <a:pPr marL="171450" marR="0" lvl="0" indent="-1714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fr-FR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5836108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0BC972-9C66-80EA-E5A0-B972494B6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76443"/>
            <a:ext cx="8226854" cy="705332"/>
          </a:xfrm>
        </p:spPr>
        <p:txBody>
          <a:bodyPr>
            <a:noAutofit/>
          </a:bodyPr>
          <a:lstStyle/>
          <a:p>
            <a:r>
              <a:rPr lang="fr-CH" sz="2400" dirty="0"/>
              <a:t>Déroulement des actions: </a:t>
            </a:r>
            <a:r>
              <a:rPr lang="fr-CH" sz="2400" dirty="0" err="1"/>
              <a:t>Seiri</a:t>
            </a:r>
            <a:r>
              <a:rPr lang="fr-CH" sz="2400" dirty="0"/>
              <a:t> (trier, jeter…)</a:t>
            </a:r>
            <a:endParaRPr lang="en-GB" sz="2400" dirty="0"/>
          </a:p>
        </p:txBody>
      </p:sp>
      <p:pic>
        <p:nvPicPr>
          <p:cNvPr id="3" name="Picture 2" descr="A person and person in a room&#10;&#10;Description automatically generated">
            <a:extLst>
              <a:ext uri="{FF2B5EF4-FFF2-40B4-BE49-F238E27FC236}">
                <a16:creationId xmlns:a16="http://schemas.microsoft.com/office/drawing/2014/main" id="{6A1FF05D-269B-98E2-9D0B-AAEAE3BF6F9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41073" y="2392974"/>
            <a:ext cx="3938954" cy="1866900"/>
          </a:xfrm>
          <a:prstGeom prst="rect">
            <a:avLst/>
          </a:prstGeom>
        </p:spPr>
      </p:pic>
      <p:pic>
        <p:nvPicPr>
          <p:cNvPr id="5" name="Picture 4" descr="A person and person in a room&#10;&#10;Description automatically generated">
            <a:extLst>
              <a:ext uri="{FF2B5EF4-FFF2-40B4-BE49-F238E27FC236}">
                <a16:creationId xmlns:a16="http://schemas.microsoft.com/office/drawing/2014/main" id="{5E51F66A-409A-EB72-6212-C051144CC11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41073" y="2397371"/>
            <a:ext cx="3938954" cy="18669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 descr="A group of objects outside of a building&#10;&#10;Description automatically generated">
            <a:extLst>
              <a:ext uri="{FF2B5EF4-FFF2-40B4-BE49-F238E27FC236}">
                <a16:creationId xmlns:a16="http://schemas.microsoft.com/office/drawing/2014/main" id="{087481D5-7A33-AFE9-44FD-C3EA01A245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0559"/>
          <a:stretch/>
        </p:blipFill>
        <p:spPr>
          <a:xfrm>
            <a:off x="1" y="1352688"/>
            <a:ext cx="3634877" cy="394761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Picture 7" descr="A person standing outside a building&#10;&#10;Description automatically generated">
            <a:extLst>
              <a:ext uri="{FF2B5EF4-FFF2-40B4-BE49-F238E27FC236}">
                <a16:creationId xmlns:a16="http://schemas.microsoft.com/office/drawing/2014/main" id="{D42CBC01-BE85-DC59-6C6D-CC8305943D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1"/>
          <a:stretch/>
        </p:blipFill>
        <p:spPr>
          <a:xfrm>
            <a:off x="3642224" y="1356947"/>
            <a:ext cx="3634877" cy="394774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935369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room with boxes and boxes on pallets&#10;&#10;Description automatically generated">
            <a:extLst>
              <a:ext uri="{FF2B5EF4-FFF2-40B4-BE49-F238E27FC236}">
                <a16:creationId xmlns:a16="http://schemas.microsoft.com/office/drawing/2014/main" id="{A9F286D0-18A4-63E7-6E8C-BBA50B75484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245"/>
          <a:stretch/>
        </p:blipFill>
        <p:spPr>
          <a:xfrm>
            <a:off x="19859" y="2670112"/>
            <a:ext cx="2138363" cy="221062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960BE5-49A0-B960-1CCE-F0E9B52D7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7011"/>
            <a:ext cx="8226854" cy="705332"/>
          </a:xfrm>
        </p:spPr>
        <p:txBody>
          <a:bodyPr>
            <a:noAutofit/>
          </a:bodyPr>
          <a:lstStyle/>
          <a:p>
            <a:r>
              <a:rPr lang="fr-CH" sz="2400" dirty="0"/>
              <a:t>Déroulement des actions: </a:t>
            </a:r>
            <a:r>
              <a:rPr lang="fr-CH" sz="2400" dirty="0" err="1"/>
              <a:t>Seiri</a:t>
            </a:r>
            <a:r>
              <a:rPr lang="fr-CH" sz="2400" dirty="0"/>
              <a:t> (trier, jeter…)</a:t>
            </a:r>
            <a:endParaRPr lang="en-GB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2AC4CF-1C95-A800-0558-8285158F566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4886" y="908752"/>
            <a:ext cx="3549650" cy="230237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A room with many objects and shelves&#10;&#10;Description automatically generated">
            <a:extLst>
              <a:ext uri="{FF2B5EF4-FFF2-40B4-BE49-F238E27FC236}">
                <a16:creationId xmlns:a16="http://schemas.microsoft.com/office/drawing/2014/main" id="{4118498E-59F4-2CC9-54D2-842953E0CC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03393"/>
            <a:ext cx="3993870" cy="2302371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A person working in a toolbox&#10;&#10;Description automatically generated">
            <a:extLst>
              <a:ext uri="{FF2B5EF4-FFF2-40B4-BE49-F238E27FC236}">
                <a16:creationId xmlns:a16="http://schemas.microsoft.com/office/drawing/2014/main" id="{68EDC05C-33DD-4B0D-D306-0878DFA3B12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8081" y="3089174"/>
            <a:ext cx="1259325" cy="16791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A room with boxes and a shelf&#10;&#10;Description automatically generated with medium confidence">
            <a:extLst>
              <a:ext uri="{FF2B5EF4-FFF2-40B4-BE49-F238E27FC236}">
                <a16:creationId xmlns:a16="http://schemas.microsoft.com/office/drawing/2014/main" id="{B91FCE53-774E-B1AB-5BD0-DE08676FA80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28760" y="1954944"/>
            <a:ext cx="3971984" cy="18796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A white door with a picture of a person on it&#10;&#10;Description automatically generated">
            <a:extLst>
              <a:ext uri="{FF2B5EF4-FFF2-40B4-BE49-F238E27FC236}">
                <a16:creationId xmlns:a16="http://schemas.microsoft.com/office/drawing/2014/main" id="{D157B726-E1C5-6653-F2FF-DE64858EF3B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39666" y="3507196"/>
            <a:ext cx="1795227" cy="95918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A forklift truck parked in front of a building&#10;&#10;Description automatically generated">
            <a:extLst>
              <a:ext uri="{FF2B5EF4-FFF2-40B4-BE49-F238E27FC236}">
                <a16:creationId xmlns:a16="http://schemas.microsoft.com/office/drawing/2014/main" id="{F002C225-7AD6-9D2D-81B6-3D0865CC56E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87" t="8766" r="17650" b="18662"/>
          <a:stretch/>
        </p:blipFill>
        <p:spPr>
          <a:xfrm>
            <a:off x="3212653" y="3013548"/>
            <a:ext cx="3092450" cy="163227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 descr="A group of people standing in a garage&#10;&#10;Description automatically generated">
            <a:extLst>
              <a:ext uri="{FF2B5EF4-FFF2-40B4-BE49-F238E27FC236}">
                <a16:creationId xmlns:a16="http://schemas.microsoft.com/office/drawing/2014/main" id="{5E057ECF-4222-9CDF-2F10-40675CF2435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86" r="12864"/>
          <a:stretch/>
        </p:blipFill>
        <p:spPr>
          <a:xfrm>
            <a:off x="6257686" y="4288906"/>
            <a:ext cx="2896865" cy="205059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A garage with a door open&#10;&#10;Description automatically generated">
            <a:extLst>
              <a:ext uri="{FF2B5EF4-FFF2-40B4-BE49-F238E27FC236}">
                <a16:creationId xmlns:a16="http://schemas.microsoft.com/office/drawing/2014/main" id="{4A573EEF-CC86-DE5A-F584-8EF84D75B3A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225"/>
          <a:stretch/>
        </p:blipFill>
        <p:spPr>
          <a:xfrm>
            <a:off x="2387482" y="4668703"/>
            <a:ext cx="3841164" cy="167079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2577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235285-6836-178F-2035-C7F2256A2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561"/>
            <a:ext cx="8943108" cy="705332"/>
          </a:xfrm>
        </p:spPr>
        <p:txBody>
          <a:bodyPr>
            <a:noAutofit/>
          </a:bodyPr>
          <a:lstStyle/>
          <a:p>
            <a:r>
              <a:rPr lang="fr-CH" sz="2400" dirty="0"/>
              <a:t>Déroulement des actions: </a:t>
            </a:r>
            <a:r>
              <a:rPr lang="fr-CH" sz="2400" dirty="0" err="1"/>
              <a:t>Seiton</a:t>
            </a:r>
            <a:r>
              <a:rPr lang="fr-CH" sz="2400" dirty="0"/>
              <a:t> (ranger…) &amp; </a:t>
            </a:r>
            <a:r>
              <a:rPr lang="fr-CH" sz="2400" dirty="0" err="1"/>
              <a:t>Seiso</a:t>
            </a:r>
            <a:r>
              <a:rPr lang="fr-CH" sz="2400" dirty="0"/>
              <a:t> (nettoyer…)</a:t>
            </a:r>
            <a:endParaRPr lang="en-GB" sz="2400" dirty="0"/>
          </a:p>
        </p:txBody>
      </p:sp>
      <p:pic>
        <p:nvPicPr>
          <p:cNvPr id="3" name="Picture 2" descr="A inside of a truck&#10;&#10;Description automatically generated with medium confidence">
            <a:extLst>
              <a:ext uri="{FF2B5EF4-FFF2-40B4-BE49-F238E27FC236}">
                <a16:creationId xmlns:a16="http://schemas.microsoft.com/office/drawing/2014/main" id="{571CD289-0116-84F2-2902-D06C38C5F02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82889" y="1931593"/>
            <a:ext cx="3804974" cy="180340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A person driving a machine&#10;&#10;Description automatically generated">
            <a:extLst>
              <a:ext uri="{FF2B5EF4-FFF2-40B4-BE49-F238E27FC236}">
                <a16:creationId xmlns:a16="http://schemas.microsoft.com/office/drawing/2014/main" id="{35E2641A-F826-BAFA-81FC-353E4A04578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9589" y="930418"/>
            <a:ext cx="2013540" cy="364920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A person walking in a room with a blue cabinet and a person&#10;&#10;Description automatically generated with medium confidence">
            <a:extLst>
              <a:ext uri="{FF2B5EF4-FFF2-40B4-BE49-F238E27FC236}">
                <a16:creationId xmlns:a16="http://schemas.microsoft.com/office/drawing/2014/main" id="{0495A30C-77CE-B7DE-3017-832C7CE719A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1671" y="924922"/>
            <a:ext cx="2284835" cy="365469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A pile of binders in a pile&#10;&#10;Description automatically generated">
            <a:extLst>
              <a:ext uri="{FF2B5EF4-FFF2-40B4-BE49-F238E27FC236}">
                <a16:creationId xmlns:a16="http://schemas.microsoft.com/office/drawing/2014/main" id="{F0743A9D-AAFF-8284-37BB-AF682DE3DE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5463" y="930806"/>
            <a:ext cx="3431397" cy="162378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 descr="A green bin full of papers&#10;&#10;Description automatically generated">
            <a:extLst>
              <a:ext uri="{FF2B5EF4-FFF2-40B4-BE49-F238E27FC236}">
                <a16:creationId xmlns:a16="http://schemas.microsoft.com/office/drawing/2014/main" id="{437DF277-1EC3-449F-BC94-DA99E0E815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5463" y="2601672"/>
            <a:ext cx="3431397" cy="162378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A person bending over on stairs&#10;&#10;Description automatically generated">
            <a:extLst>
              <a:ext uri="{FF2B5EF4-FFF2-40B4-BE49-F238E27FC236}">
                <a16:creationId xmlns:a16="http://schemas.microsoft.com/office/drawing/2014/main" id="{D4D6C3F3-414E-B328-7494-66830475DC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99577" y="4705988"/>
            <a:ext cx="2614612" cy="123727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A person standing on a metal pole&#10;&#10;Description automatically generated">
            <a:extLst>
              <a:ext uri="{FF2B5EF4-FFF2-40B4-BE49-F238E27FC236}">
                <a16:creationId xmlns:a16="http://schemas.microsoft.com/office/drawing/2014/main" id="{08330496-4730-0918-1D55-673BA4AE645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8888" y="1369020"/>
            <a:ext cx="2443763" cy="388926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146520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EFA524-9607-94A0-9A8A-71C96BD0A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7170"/>
            <a:ext cx="8958263" cy="705332"/>
          </a:xfrm>
        </p:spPr>
        <p:txBody>
          <a:bodyPr>
            <a:noAutofit/>
          </a:bodyPr>
          <a:lstStyle/>
          <a:p>
            <a:r>
              <a:rPr lang="fr-CH" sz="2400" dirty="0"/>
              <a:t>Déroulement des actions: </a:t>
            </a:r>
            <a:r>
              <a:rPr lang="fr-CH" sz="2400" dirty="0" err="1"/>
              <a:t>Seiton</a:t>
            </a:r>
            <a:r>
              <a:rPr lang="fr-CH" sz="2400" dirty="0"/>
              <a:t> (ranger…) &amp; </a:t>
            </a:r>
            <a:r>
              <a:rPr lang="fr-CH" sz="2400" dirty="0" err="1"/>
              <a:t>Seiso</a:t>
            </a:r>
            <a:r>
              <a:rPr lang="fr-CH" sz="2400" dirty="0"/>
              <a:t> (nettoyer…)</a:t>
            </a:r>
            <a:endParaRPr lang="en-GB" sz="2400" dirty="0"/>
          </a:p>
        </p:txBody>
      </p:sp>
      <p:pic>
        <p:nvPicPr>
          <p:cNvPr id="3" name="Picture 2" descr="A garage with a toolbox&#10;&#10;Description automatically generated">
            <a:extLst>
              <a:ext uri="{FF2B5EF4-FFF2-40B4-BE49-F238E27FC236}">
                <a16:creationId xmlns:a16="http://schemas.microsoft.com/office/drawing/2014/main" id="{CBE935AA-394B-5DF8-7524-30CE4BD53BE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" y="1369024"/>
            <a:ext cx="2916948" cy="3889264"/>
          </a:xfrm>
          <a:prstGeom prst="rect">
            <a:avLst/>
          </a:prstGeom>
        </p:spPr>
      </p:pic>
      <p:pic>
        <p:nvPicPr>
          <p:cNvPr id="10" name="Picture 9" descr="A white shelf next to a truck&#10;&#10;Description automatically generated">
            <a:extLst>
              <a:ext uri="{FF2B5EF4-FFF2-40B4-BE49-F238E27FC236}">
                <a16:creationId xmlns:a16="http://schemas.microsoft.com/office/drawing/2014/main" id="{22EDBFC0-46C9-97EA-49BC-0580E8F8309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72271" y="2393428"/>
            <a:ext cx="3889264" cy="1840456"/>
          </a:xfrm>
          <a:prstGeom prst="rect">
            <a:avLst/>
          </a:prstGeom>
        </p:spPr>
      </p:pic>
      <p:pic>
        <p:nvPicPr>
          <p:cNvPr id="13" name="Picture 12" descr="A person standing on a rack with tires&#10;&#10;Description automatically generated">
            <a:extLst>
              <a:ext uri="{FF2B5EF4-FFF2-40B4-BE49-F238E27FC236}">
                <a16:creationId xmlns:a16="http://schemas.microsoft.com/office/drawing/2014/main" id="{72DFFFC6-436F-751E-36CB-8FD9F7B95E1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43119" y="2396484"/>
            <a:ext cx="3883158" cy="184045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 descr="A shelf with binders on it&#10;&#10;Description automatically generated">
            <a:extLst>
              <a:ext uri="{FF2B5EF4-FFF2-40B4-BE49-F238E27FC236}">
                <a16:creationId xmlns:a16="http://schemas.microsoft.com/office/drawing/2014/main" id="{B09D27D9-58F0-63EA-2A20-CA5ECCCA60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5114" y="1369024"/>
            <a:ext cx="2304488" cy="388315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 descr="A garage with a toolbox&#10;&#10;Description automatically generated">
            <a:extLst>
              <a:ext uri="{FF2B5EF4-FFF2-40B4-BE49-F238E27FC236}">
                <a16:creationId xmlns:a16="http://schemas.microsoft.com/office/drawing/2014/main" id="{9600C368-528B-DB9A-C850-591D9A31AA6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" y="1362918"/>
            <a:ext cx="2916948" cy="388926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A white shelf next to a truck&#10;&#10;Description automatically generated">
            <a:extLst>
              <a:ext uri="{FF2B5EF4-FFF2-40B4-BE49-F238E27FC236}">
                <a16:creationId xmlns:a16="http://schemas.microsoft.com/office/drawing/2014/main" id="{630E0B96-0884-BB18-4D2C-B6593BB8D4D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72271" y="2387322"/>
            <a:ext cx="3889264" cy="184045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21035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8369446-498B-5F0B-C3ED-08439F14E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1716"/>
            <a:ext cx="8226854" cy="705332"/>
          </a:xfrm>
        </p:spPr>
        <p:txBody>
          <a:bodyPr>
            <a:noAutofit/>
          </a:bodyPr>
          <a:lstStyle/>
          <a:p>
            <a:r>
              <a:rPr lang="fr-CH" sz="2400" dirty="0"/>
              <a:t>Déroulement</a:t>
            </a:r>
            <a:r>
              <a:rPr lang="fr-CH" sz="2800" dirty="0"/>
              <a:t> des actions: </a:t>
            </a:r>
            <a:r>
              <a:rPr lang="fr-CH" sz="2800" dirty="0" err="1"/>
              <a:t>Seiketsu</a:t>
            </a:r>
            <a:r>
              <a:rPr lang="fr-CH" sz="2800" dirty="0"/>
              <a:t> (ordonner…)</a:t>
            </a:r>
            <a:endParaRPr lang="en-GB" sz="2800" dirty="0"/>
          </a:p>
        </p:txBody>
      </p:sp>
      <p:pic>
        <p:nvPicPr>
          <p:cNvPr id="14" name="Picture 13" descr="A shelf with various items on it&#10;&#10;Description automatically generated">
            <a:extLst>
              <a:ext uri="{FF2B5EF4-FFF2-40B4-BE49-F238E27FC236}">
                <a16:creationId xmlns:a16="http://schemas.microsoft.com/office/drawing/2014/main" id="{A4AF7512-1E05-9296-A677-21D214DA8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" y="1368662"/>
            <a:ext cx="4961148" cy="234768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Image 588183965" descr="Une image contenant intérieur, serveur, étagère&#10;&#10;Description générée automatiquement">
            <a:extLst>
              <a:ext uri="{FF2B5EF4-FFF2-40B4-BE49-F238E27FC236}">
                <a16:creationId xmlns:a16="http://schemas.microsoft.com/office/drawing/2014/main" id="{C3F093EB-FFAA-8335-5CBF-A4C82472CA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7455" y="1368663"/>
            <a:ext cx="2370323" cy="389190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Image 1436748182" descr="Une image contenant intérieur, meubles, tiroir, machine&#10;&#10;Description générée automatiquement">
            <a:extLst>
              <a:ext uri="{FF2B5EF4-FFF2-40B4-BE49-F238E27FC236}">
                <a16:creationId xmlns:a16="http://schemas.microsoft.com/office/drawing/2014/main" id="{C04AC06D-DD97-5C10-FD7A-8965B6F4FF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0755" y="3742414"/>
            <a:ext cx="2034855" cy="152760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Image 1" descr="Une image contenant intérieur, mur, acier, roue&#10;&#10;Description générée automatiquement">
            <a:extLst>
              <a:ext uri="{FF2B5EF4-FFF2-40B4-BE49-F238E27FC236}">
                <a16:creationId xmlns:a16="http://schemas.microsoft.com/office/drawing/2014/main" id="{94BE5E8E-2F70-7A94-D456-C5DBCD8E3E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69"/>
          <a:stretch/>
        </p:blipFill>
        <p:spPr>
          <a:xfrm>
            <a:off x="133351" y="3521577"/>
            <a:ext cx="2449409" cy="178076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Image 1" descr="Une image contenant pile&#10;&#10;Description générée automatiquement avec une confiance moyenne">
            <a:extLst>
              <a:ext uri="{FF2B5EF4-FFF2-40B4-BE49-F238E27FC236}">
                <a16:creationId xmlns:a16="http://schemas.microsoft.com/office/drawing/2014/main" id="{52940E99-7B20-0184-D24F-382D8B0F53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6448" y="3245262"/>
            <a:ext cx="1642463" cy="2050822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Image 1" descr="Une image contenant machine, texte, Appareils électroniques, fils électriques&#10;&#10;Description générée automatiquement">
            <a:extLst>
              <a:ext uri="{FF2B5EF4-FFF2-40B4-BE49-F238E27FC236}">
                <a16:creationId xmlns:a16="http://schemas.microsoft.com/office/drawing/2014/main" id="{E9EEFBC3-A2F7-B9DF-E6A4-3B31A492A8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3932" y="1368662"/>
            <a:ext cx="1863564" cy="108565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 descr="A white board with black lines and rectangles&#10;&#10;Description automatically generated">
            <a:extLst>
              <a:ext uri="{FF2B5EF4-FFF2-40B4-BE49-F238E27FC236}">
                <a16:creationId xmlns:a16="http://schemas.microsoft.com/office/drawing/2014/main" id="{71B92AC8-3301-06CD-92EC-3C9A98C3523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8784" y="2516108"/>
            <a:ext cx="2533650" cy="119895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795221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C2BE508-CB5D-0D57-2060-A1ABAF984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2632"/>
            <a:ext cx="8226854" cy="705332"/>
          </a:xfrm>
        </p:spPr>
        <p:txBody>
          <a:bodyPr>
            <a:noAutofit/>
          </a:bodyPr>
          <a:lstStyle/>
          <a:p>
            <a:r>
              <a:rPr lang="fr-CH" sz="2400" dirty="0"/>
              <a:t>Déroulement</a:t>
            </a:r>
            <a:r>
              <a:rPr lang="fr-CH" sz="2800" dirty="0"/>
              <a:t> des actions: </a:t>
            </a:r>
            <a:r>
              <a:rPr lang="fr-CH" sz="2800" dirty="0" err="1"/>
              <a:t>Seiketsu</a:t>
            </a:r>
            <a:r>
              <a:rPr lang="fr-CH" sz="2800" dirty="0"/>
              <a:t> (ordonner…)</a:t>
            </a:r>
            <a:endParaRPr lang="en-GB" sz="28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E47E56A-BFE4-4875-9F5F-37B1D28D07F1}"/>
              </a:ext>
            </a:extLst>
          </p:cNvPr>
          <p:cNvGraphicFramePr>
            <a:graphicFrameLocks noGrp="1"/>
          </p:cNvGraphicFramePr>
          <p:nvPr/>
        </p:nvGraphicFramePr>
        <p:xfrm>
          <a:off x="68694" y="1361833"/>
          <a:ext cx="6681356" cy="388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0809">
                  <a:extLst>
                    <a:ext uri="{9D8B030D-6E8A-4147-A177-3AD203B41FA5}">
                      <a16:colId xmlns:a16="http://schemas.microsoft.com/office/drawing/2014/main" val="3443257567"/>
                    </a:ext>
                  </a:extLst>
                </a:gridCol>
                <a:gridCol w="2200547">
                  <a:extLst>
                    <a:ext uri="{9D8B030D-6E8A-4147-A177-3AD203B41FA5}">
                      <a16:colId xmlns:a16="http://schemas.microsoft.com/office/drawing/2014/main" val="15153512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Titre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Référence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857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kern="100" dirty="0">
                          <a:effectLst/>
                        </a:rPr>
                        <a:t>Maintenance des véhicules de tourisme du CERN, et des vélos CERN (musculaires et E bikes)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kern="100" dirty="0">
                          <a:effectLst/>
                        </a:rPr>
                        <a:t>KB0005071 - KB0009029 - KB0005018- KB0007585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563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kern="100" dirty="0">
                          <a:effectLst/>
                        </a:rPr>
                        <a:t>Gestion du carburant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kern="100" dirty="0">
                          <a:effectLst/>
                        </a:rPr>
                        <a:t>KB0005282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236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kern="100" dirty="0">
                          <a:effectLst/>
                        </a:rPr>
                        <a:t>Contrôle, nettoyage et gestion de la flotte car Sharing (véhicules thermiques et électriques)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CH" sz="1200" kern="100" dirty="0">
                          <a:effectLst/>
                        </a:rPr>
                        <a:t>KB0008267 - KB0008930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6113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kern="100" dirty="0">
                          <a:effectLst/>
                        </a:rPr>
                        <a:t>Gestion du stock DCS des pièces détachées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kern="100" dirty="0">
                          <a:effectLst/>
                        </a:rPr>
                        <a:t>KB0007263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0589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kern="100" dirty="0">
                          <a:effectLst/>
                        </a:rPr>
                        <a:t>Contrôle et intervention sur les boitiers télématiques</a:t>
                      </a:r>
                      <a:endParaRPr lang="en-GB" sz="1200" kern="1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dirty="0"/>
                        <a:t>En cours…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154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kern="100" dirty="0">
                          <a:effectLst/>
                        </a:rPr>
                        <a:t>Intervention, et dépannage sur les véhicules du CERN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kern="100" dirty="0">
                          <a:effectLst/>
                        </a:rPr>
                        <a:t>KB0005407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423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kern="100" dirty="0">
                          <a:effectLst/>
                        </a:rPr>
                        <a:t>Gestion et suivi des services annuels sur les véhicules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kern="100" dirty="0">
                          <a:effectLst/>
                        </a:rPr>
                        <a:t>KB0007229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739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kern="100" dirty="0">
                          <a:effectLst/>
                        </a:rPr>
                        <a:t>Gestion des cas de sinistres sur les véhicules </a:t>
                      </a:r>
                      <a:endParaRPr lang="en-GB" sz="1200" kern="1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685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kern="100" dirty="0">
                          <a:effectLst/>
                        </a:rPr>
                        <a:t>Impression des plaques vertes d’immatriculation</a:t>
                      </a:r>
                      <a:endParaRPr lang="en-GB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200" kern="100" dirty="0">
                          <a:effectLst/>
                        </a:rPr>
                        <a:t>KB0006135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7957904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DF2E0D60-50A4-1AB8-B4BB-C2FAF10A8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53289">
            <a:off x="6474169" y="1783365"/>
            <a:ext cx="2383018" cy="32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1727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2FB3594-2077-4003-3517-2A19CE52B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17017"/>
            <a:ext cx="8226854" cy="705332"/>
          </a:xfrm>
        </p:spPr>
        <p:txBody>
          <a:bodyPr>
            <a:noAutofit/>
          </a:bodyPr>
          <a:lstStyle/>
          <a:p>
            <a:r>
              <a:rPr lang="fr-CH" sz="2400" dirty="0"/>
              <a:t>Déroulement</a:t>
            </a:r>
            <a:r>
              <a:rPr lang="fr-CH" sz="2800" dirty="0"/>
              <a:t> des actions: </a:t>
            </a:r>
            <a:r>
              <a:rPr lang="fr-CH" sz="2800" dirty="0" err="1"/>
              <a:t>Seiketsu</a:t>
            </a:r>
            <a:r>
              <a:rPr lang="fr-CH" sz="2800" dirty="0"/>
              <a:t> (ordonner…)</a:t>
            </a:r>
            <a:endParaRPr lang="en-GB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D3545A-C8EE-5BCF-2744-39F318002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677" y="1435028"/>
            <a:ext cx="3934940" cy="19782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E54559-79E0-2F6D-CE89-27BA0E852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313" y="2911996"/>
            <a:ext cx="3934940" cy="17978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81E032-D510-FC1F-1FF3-C8AB08C646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466" y="3779469"/>
            <a:ext cx="3816927" cy="1497383"/>
          </a:xfrm>
          <a:prstGeom prst="rect">
            <a:avLst/>
          </a:prstGeom>
        </p:spPr>
      </p:pic>
      <p:pic>
        <p:nvPicPr>
          <p:cNvPr id="16" name="Picture 15" descr="A screenshot of a computer&#10;&#10;Description automatically generated">
            <a:extLst>
              <a:ext uri="{FF2B5EF4-FFF2-40B4-BE49-F238E27FC236}">
                <a16:creationId xmlns:a16="http://schemas.microsoft.com/office/drawing/2014/main" id="{D61F84EC-CB6B-F1A8-3690-A21DA934DA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2029" y="2589893"/>
            <a:ext cx="3345873" cy="270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8628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BC3A62-6DEF-B250-B47E-A47655C5A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/>
              <a:t>Bilan de chantier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FD095-FA67-401B-B449-180325DB1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51455"/>
            <a:ext cx="8229600" cy="3411540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fr-CH" sz="2400" dirty="0"/>
              <a:t>Taux d’accomplissement du contrat LEAN: 84%</a:t>
            </a:r>
          </a:p>
          <a:p>
            <a:pPr marL="36576" indent="0">
              <a:buNone/>
            </a:pPr>
            <a:endParaRPr lang="fr-CH" sz="1050" dirty="0"/>
          </a:p>
          <a:p>
            <a:pPr>
              <a:buFont typeface="Wingdings" panose="05000000000000000000" pitchFamily="2" charset="2"/>
              <a:buChar char="ü"/>
            </a:pPr>
            <a:r>
              <a:rPr lang="fr-CH" sz="2000" dirty="0"/>
              <a:t>Gain de 51% de place,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sz="2000" dirty="0"/>
              <a:t>Création des flux distincts par catégorie de véhicule,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sz="2000" dirty="0"/>
              <a:t>Gestion du stockage référencée,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sz="2000" dirty="0"/>
              <a:t>Améliorations et écriture de nouveaux standards opérationnels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sz="2000" dirty="0"/>
              <a:t>Validation des stockages par le TSO local (</a:t>
            </a:r>
            <a:r>
              <a:rPr lang="fr-CH" sz="2000" dirty="0" err="1"/>
              <a:t>Dep</a:t>
            </a:r>
            <a:r>
              <a:rPr lang="fr-CH" sz="2000" dirty="0"/>
              <a:t>. EN)</a:t>
            </a:r>
          </a:p>
          <a:p>
            <a:pPr>
              <a:buFont typeface="Wingdings" panose="05000000000000000000" pitchFamily="2" charset="2"/>
              <a:buChar char="ü"/>
            </a:pPr>
            <a:endParaRPr lang="fr-CH" sz="2000" dirty="0"/>
          </a:p>
          <a:p>
            <a:pPr marL="36576" indent="0">
              <a:buNone/>
            </a:pPr>
            <a:r>
              <a:rPr lang="fr-CH" sz="2000" dirty="0"/>
              <a:t>Hors contrat: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sz="2000" dirty="0"/>
              <a:t>Optimisation du bureau,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sz="2000" dirty="0"/>
              <a:t>Rentabilisation des espaces et flux avec le </a:t>
            </a:r>
            <a:r>
              <a:rPr lang="fr-CH" sz="2000" dirty="0" err="1"/>
              <a:t>Mobility</a:t>
            </a:r>
            <a:r>
              <a:rPr lang="fr-CH" sz="2000" dirty="0"/>
              <a:t> Centre</a:t>
            </a:r>
          </a:p>
          <a:p>
            <a:pPr>
              <a:buFont typeface="Wingdings" panose="05000000000000000000" pitchFamily="2" charset="2"/>
              <a:buChar char="ü"/>
            </a:pPr>
            <a:endParaRPr lang="fr-CH" sz="2000" dirty="0"/>
          </a:p>
          <a:p>
            <a:pPr marL="36576" indent="0">
              <a:buNone/>
            </a:pPr>
            <a:r>
              <a:rPr lang="fr-CH" sz="2000" dirty="0"/>
              <a:t>En cours: Questionnaire satisfaction</a:t>
            </a:r>
          </a:p>
          <a:p>
            <a:pPr marL="36576" indent="0">
              <a:buNone/>
            </a:pP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3934169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BC3A62-6DEF-B250-B47E-A47655C5A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/>
              <a:t>Bilan de chantier</a:t>
            </a:r>
            <a:endParaRPr lang="en-GB" dirty="0"/>
          </a:p>
        </p:txBody>
      </p:sp>
      <p:pic>
        <p:nvPicPr>
          <p:cNvPr id="9" name="Picture 8" descr="A car parked in a garage&#10;&#10;Description automatically generated">
            <a:extLst>
              <a:ext uri="{FF2B5EF4-FFF2-40B4-BE49-F238E27FC236}">
                <a16:creationId xmlns:a16="http://schemas.microsoft.com/office/drawing/2014/main" id="{6F2F706D-0811-0A78-8C82-C39937BA11F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1289370"/>
            <a:ext cx="9144000" cy="4270248"/>
          </a:xfrm>
          <a:prstGeom prst="rect">
            <a:avLst/>
          </a:prstGeom>
        </p:spPr>
      </p:pic>
      <p:pic>
        <p:nvPicPr>
          <p:cNvPr id="11" name="Picture 10" descr="A room with many bicycles and a bike rack&#10;&#10;Description automatically generated with medium confidence">
            <a:extLst>
              <a:ext uri="{FF2B5EF4-FFF2-40B4-BE49-F238E27FC236}">
                <a16:creationId xmlns:a16="http://schemas.microsoft.com/office/drawing/2014/main" id="{55B192E0-5CBA-C5EE-62DA-C5CE81F352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35" y="3501276"/>
            <a:ext cx="9144000" cy="4270248"/>
          </a:xfrm>
          <a:prstGeom prst="rect">
            <a:avLst/>
          </a:prstGeom>
        </p:spPr>
      </p:pic>
      <p:pic>
        <p:nvPicPr>
          <p:cNvPr id="13" name="Picture 12" descr="A room with a table and shelves&#10;&#10;Description automatically generated">
            <a:extLst>
              <a:ext uri="{FF2B5EF4-FFF2-40B4-BE49-F238E27FC236}">
                <a16:creationId xmlns:a16="http://schemas.microsoft.com/office/drawing/2014/main" id="{257BE38C-ADCD-61B2-4158-5543A16E0C4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556" y="4403788"/>
            <a:ext cx="9144000" cy="4270248"/>
          </a:xfrm>
          <a:prstGeom prst="rect">
            <a:avLst/>
          </a:prstGeom>
        </p:spPr>
      </p:pic>
      <p:pic>
        <p:nvPicPr>
          <p:cNvPr id="15" name="Picture 14" descr="A person sitting at a computer&#10;&#10;Description automatically generated">
            <a:extLst>
              <a:ext uri="{FF2B5EF4-FFF2-40B4-BE49-F238E27FC236}">
                <a16:creationId xmlns:a16="http://schemas.microsoft.com/office/drawing/2014/main" id="{351333FD-07CF-6FCD-ECC6-D8E316E891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215" y="5566068"/>
            <a:ext cx="9144000" cy="4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080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BC3A62-6DEF-B250-B47E-A47655C5A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/>
              <a:t>Bilan de chantier</a:t>
            </a:r>
            <a:endParaRPr lang="en-GB" dirty="0"/>
          </a:p>
        </p:txBody>
      </p:sp>
      <p:pic>
        <p:nvPicPr>
          <p:cNvPr id="11" name="Picture 10" descr="A room with many bicycles and a bike rack&#10;&#10;Description automatically generated with medium confidence">
            <a:extLst>
              <a:ext uri="{FF2B5EF4-FFF2-40B4-BE49-F238E27FC236}">
                <a16:creationId xmlns:a16="http://schemas.microsoft.com/office/drawing/2014/main" id="{55B192E0-5CBA-C5EE-62DA-C5CE81F352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4962"/>
            <a:ext cx="9144000" cy="4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041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048FD-D859-FD93-CDF0-6C9795C706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5092" y="1463040"/>
            <a:ext cx="7508261" cy="2345636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800" dirty="0"/>
              <a:t>Dépannage quotidien;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800" dirty="0"/>
              <a:t>Nettoyage des véhicules de location CERN et en Car-sharing;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800" dirty="0"/>
              <a:t>Contrôle, installation et intervention boitiers télématiques;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800" dirty="0"/>
              <a:t>Gestion et planification des entretiens annuels;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800" dirty="0"/>
              <a:t>Gestion dépannage Car-Sharing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800" dirty="0"/>
              <a:t>Gestion des sinistres.</a:t>
            </a:r>
          </a:p>
          <a:p>
            <a:endParaRPr lang="en-US" sz="1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F87E8E-74D5-00C7-CE7B-B9CB930B4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EDBD2-3B3C-DEBC-0199-6DDC1BF3DF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370C966-3457-735D-66C7-66016FC43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7032" y="3346771"/>
            <a:ext cx="2223886" cy="1096500"/>
          </a:xfrm>
          <a:prstGeom prst="rect">
            <a:avLst/>
          </a:prstGeom>
        </p:spPr>
      </p:pic>
      <p:pic>
        <p:nvPicPr>
          <p:cNvPr id="29" name="Content Placeholder 9">
            <a:extLst>
              <a:ext uri="{FF2B5EF4-FFF2-40B4-BE49-F238E27FC236}">
                <a16:creationId xmlns:a16="http://schemas.microsoft.com/office/drawing/2014/main" id="{8C7B852F-1944-1FE1-F6EA-B6233F330C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199" y="4168822"/>
            <a:ext cx="2328991" cy="1281348"/>
          </a:xfrm>
          <a:prstGeom prst="rect">
            <a:avLst/>
          </a:prstGeom>
        </p:spPr>
      </p:pic>
      <p:pic>
        <p:nvPicPr>
          <p:cNvPr id="30" name="Content Placeholder 9">
            <a:extLst>
              <a:ext uri="{FF2B5EF4-FFF2-40B4-BE49-F238E27FC236}">
                <a16:creationId xmlns:a16="http://schemas.microsoft.com/office/drawing/2014/main" id="{15C825EF-5724-7F17-CF39-FA4A1EFEC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8056" y="4492519"/>
            <a:ext cx="2295422" cy="1281348"/>
          </a:xfrm>
          <a:prstGeom prst="rect">
            <a:avLst/>
          </a:prstGeom>
        </p:spPr>
      </p:pic>
      <p:sp>
        <p:nvSpPr>
          <p:cNvPr id="31" name="Title 1">
            <a:extLst>
              <a:ext uri="{FF2B5EF4-FFF2-40B4-BE49-F238E27FC236}">
                <a16:creationId xmlns:a16="http://schemas.microsoft.com/office/drawing/2014/main" id="{38ABCFA0-44BC-CFF6-6DFD-B33A38C92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fr-CH" dirty="0"/>
              <a:t>ATELIER MOBILITY: Voitures</a:t>
            </a:r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4FEFB7-062B-2808-9472-DBEE74D66936}"/>
              </a:ext>
            </a:extLst>
          </p:cNvPr>
          <p:cNvSpPr txBox="1"/>
          <p:nvPr/>
        </p:nvSpPr>
        <p:spPr>
          <a:xfrm>
            <a:off x="7195930" y="3344724"/>
            <a:ext cx="747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56</a:t>
            </a:r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3DA0690-FE38-5C15-785D-7836E80017CA}"/>
              </a:ext>
            </a:extLst>
          </p:cNvPr>
          <p:cNvSpPr txBox="1"/>
          <p:nvPr/>
        </p:nvSpPr>
        <p:spPr>
          <a:xfrm>
            <a:off x="1929438" y="4258605"/>
            <a:ext cx="600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689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CAB28-F547-CD73-F4FA-8E9B2E481577}"/>
              </a:ext>
            </a:extLst>
          </p:cNvPr>
          <p:cNvSpPr txBox="1"/>
          <p:nvPr/>
        </p:nvSpPr>
        <p:spPr>
          <a:xfrm>
            <a:off x="4345390" y="4533253"/>
            <a:ext cx="683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6115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BC3A62-6DEF-B250-B47E-A47655C5A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/>
              <a:t>Bilan de chantier</a:t>
            </a:r>
            <a:endParaRPr lang="en-GB" dirty="0"/>
          </a:p>
        </p:txBody>
      </p:sp>
      <p:pic>
        <p:nvPicPr>
          <p:cNvPr id="13" name="Picture 12" descr="A room with a table and shelves&#10;&#10;Description automatically generated">
            <a:extLst>
              <a:ext uri="{FF2B5EF4-FFF2-40B4-BE49-F238E27FC236}">
                <a16:creationId xmlns:a16="http://schemas.microsoft.com/office/drawing/2014/main" id="{257BE38C-ADCD-61B2-4158-5543A16E0C4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1380669"/>
            <a:ext cx="9144000" cy="4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2627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BC3A62-6DEF-B250-B47E-A47655C5A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/>
              <a:t>Bilan de chantier</a:t>
            </a:r>
            <a:endParaRPr lang="en-GB" dirty="0"/>
          </a:p>
        </p:txBody>
      </p:sp>
      <p:pic>
        <p:nvPicPr>
          <p:cNvPr id="15" name="Picture 14" descr="A person sitting at a computer&#10;&#10;Description automatically generated">
            <a:extLst>
              <a:ext uri="{FF2B5EF4-FFF2-40B4-BE49-F238E27FC236}">
                <a16:creationId xmlns:a16="http://schemas.microsoft.com/office/drawing/2014/main" id="{351333FD-07CF-6FCD-ECC6-D8E316E891A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1293876"/>
            <a:ext cx="9144000" cy="427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0384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9AFB09-D500-D396-E47C-C2D385C3A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fr-CH" dirty="0"/>
              <a:t>Bilan de chantier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39302-194F-67B1-2595-5FE81204E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fr-CH" sz="2400" dirty="0"/>
              <a:t>Budget impliqué: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sz="2000" dirty="0"/>
              <a:t>80% du mobilier ou stockage réutilisé,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CH" sz="2000" dirty="0"/>
              <a:t>Investissement de 9756 CHF</a:t>
            </a:r>
          </a:p>
          <a:p>
            <a:pPr>
              <a:buFont typeface="Wingdings" panose="05000000000000000000" pitchFamily="2" charset="2"/>
              <a:buChar char="ü"/>
            </a:pPr>
            <a:endParaRPr lang="fr-CH" sz="1400" dirty="0"/>
          </a:p>
          <a:p>
            <a:pPr marL="36576" indent="0">
              <a:buNone/>
            </a:pPr>
            <a:r>
              <a:rPr lang="en-GB" sz="2400" dirty="0" err="1"/>
              <a:t>Bénéfices</a:t>
            </a:r>
            <a:r>
              <a:rPr lang="en-GB" sz="2400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b="1" dirty="0" err="1"/>
              <a:t>Ergonomie</a:t>
            </a:r>
            <a:r>
              <a:rPr lang="en-GB" sz="2000" dirty="0"/>
              <a:t>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 err="1"/>
              <a:t>Changement</a:t>
            </a:r>
            <a:r>
              <a:rPr lang="en-GB" sz="2000" dirty="0"/>
              <a:t> </a:t>
            </a:r>
            <a:r>
              <a:rPr lang="en-GB" sz="2000" dirty="0" err="1"/>
              <a:t>pérenne</a:t>
            </a:r>
            <a:r>
              <a:rPr lang="en-GB" sz="2000" dirty="0"/>
              <a:t> des </a:t>
            </a:r>
            <a:r>
              <a:rPr lang="en-GB" sz="2000" dirty="0" err="1"/>
              <a:t>paradygmes</a:t>
            </a:r>
            <a:r>
              <a:rPr lang="en-GB" sz="2000" dirty="0"/>
              <a:t>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000" dirty="0" err="1"/>
              <a:t>Facilités</a:t>
            </a:r>
            <a:r>
              <a:rPr lang="en-GB" sz="2000" dirty="0"/>
              <a:t> </a:t>
            </a:r>
            <a:r>
              <a:rPr lang="en-GB" sz="2000" dirty="0" err="1"/>
              <a:t>d’integration</a:t>
            </a:r>
            <a:r>
              <a:rPr lang="en-GB" sz="2000" dirty="0"/>
              <a:t> pour les nouveaux </a:t>
            </a:r>
            <a:r>
              <a:rPr lang="en-GB" sz="2000" dirty="0" err="1"/>
              <a:t>arrivants</a:t>
            </a:r>
            <a:endParaRPr lang="en-GB" sz="2000" dirty="0"/>
          </a:p>
          <a:p>
            <a:pPr>
              <a:buFont typeface="Wingdings" panose="05000000000000000000" pitchFamily="2" charset="2"/>
              <a:buChar char="ü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737468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2" name="Picture 1" descr="A room with a table and chairs&#10;&#10;Description automatically generated">
            <a:extLst>
              <a:ext uri="{FF2B5EF4-FFF2-40B4-BE49-F238E27FC236}">
                <a16:creationId xmlns:a16="http://schemas.microsoft.com/office/drawing/2014/main" id="{B521F424-3BF7-0881-5066-9CCE773B7D6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926" y="1737702"/>
            <a:ext cx="7283450" cy="3452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68B278-5697-CEEE-33B1-8354559118C3}"/>
              </a:ext>
            </a:extLst>
          </p:cNvPr>
          <p:cNvSpPr txBox="1"/>
          <p:nvPr/>
        </p:nvSpPr>
        <p:spPr>
          <a:xfrm rot="21175254">
            <a:off x="995116" y="2264034"/>
            <a:ext cx="737235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en-GB" sz="4800" b="1" dirty="0">
                <a:solidFill>
                  <a:srgbClr val="00863D"/>
                </a:solidFill>
                <a:latin typeface="Ink Free" panose="03080402000500000000" pitchFamily="66" charset="0"/>
              </a:rPr>
              <a:t>La </a:t>
            </a:r>
            <a:r>
              <a:rPr lang="en-GB" sz="4800" b="1" dirty="0" err="1">
                <a:solidFill>
                  <a:srgbClr val="00863D"/>
                </a:solidFill>
                <a:latin typeface="Ink Free" panose="03080402000500000000" pitchFamily="66" charset="0"/>
              </a:rPr>
              <a:t>meilleure</a:t>
            </a:r>
            <a:r>
              <a:rPr lang="en-GB" sz="4800" b="1" dirty="0">
                <a:solidFill>
                  <a:srgbClr val="00863D"/>
                </a:solidFill>
                <a:latin typeface="Ink Free" panose="03080402000500000000" pitchFamily="66" charset="0"/>
              </a:rPr>
              <a:t> vision </a:t>
            </a:r>
            <a:r>
              <a:rPr lang="en-GB" sz="4800" b="1" dirty="0" err="1">
                <a:solidFill>
                  <a:srgbClr val="00863D"/>
                </a:solidFill>
                <a:latin typeface="Ink Free" panose="03080402000500000000" pitchFamily="66" charset="0"/>
              </a:rPr>
              <a:t>est</a:t>
            </a:r>
            <a:r>
              <a:rPr lang="en-GB" sz="4800" b="1" dirty="0">
                <a:solidFill>
                  <a:srgbClr val="00863D"/>
                </a:solidFill>
                <a:latin typeface="Ink Free" panose="03080402000500000000" pitchFamily="66" charset="0"/>
              </a:rPr>
              <a:t> sur le </a:t>
            </a:r>
            <a:r>
              <a:rPr lang="en-GB" sz="4800" b="1" dirty="0" err="1">
                <a:solidFill>
                  <a:srgbClr val="00863D"/>
                </a:solidFill>
                <a:latin typeface="Ink Free" panose="03080402000500000000" pitchFamily="66" charset="0"/>
              </a:rPr>
              <a:t>gemba</a:t>
            </a:r>
            <a:r>
              <a:rPr lang="en-GB" sz="4800" b="1" dirty="0">
                <a:solidFill>
                  <a:srgbClr val="00863D"/>
                </a:solidFill>
                <a:latin typeface="Ink Free" panose="03080402000500000000" pitchFamily="66" charset="0"/>
              </a:rPr>
              <a:t>…</a:t>
            </a:r>
            <a:endParaRPr lang="en-GB" sz="6600" b="1" dirty="0">
              <a:solidFill>
                <a:srgbClr val="00863D"/>
              </a:solidFill>
              <a:latin typeface="Ink Free" panose="030804020005000000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1CA2BD-4A5F-37E3-14AE-A3483282F252}"/>
              </a:ext>
            </a:extLst>
          </p:cNvPr>
          <p:cNvSpPr txBox="1"/>
          <p:nvPr/>
        </p:nvSpPr>
        <p:spPr>
          <a:xfrm>
            <a:off x="2596451" y="467917"/>
            <a:ext cx="4169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7200" b="1" dirty="0">
                <a:latin typeface="Ink Free" panose="03080402000500000000" pitchFamily="66" charset="0"/>
              </a:rPr>
              <a:t>Merci !!</a:t>
            </a:r>
            <a:endParaRPr lang="en-GB" sz="7200" b="1" dirty="0"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151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79B32-DEC8-D6F0-5CD6-49397261FE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4664" y="1367624"/>
            <a:ext cx="4281778" cy="2202941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800" dirty="0"/>
              <a:t>Maintenance des vélos musculaires pendant et après location,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800" dirty="0"/>
              <a:t>Maintenance des vélos électriques,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800" dirty="0"/>
              <a:t>Dispatch des vélos et trottinettes en partage (Bike-sharing)</a:t>
            </a:r>
          </a:p>
          <a:p>
            <a:endParaRPr lang="en-US" sz="18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A08BE8-66FF-3F7B-38E3-13EBBA90A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682CEC-EDA7-DFEF-AA25-869DBE0D17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A28247-3750-FCF6-AF8F-9D1EB04BE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149" y="1489335"/>
            <a:ext cx="2474890" cy="12931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188E75-C971-F214-B7B5-B89D1E586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536" y="3905625"/>
            <a:ext cx="2908028" cy="15406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5F5CD32-1E3C-FD09-F595-65BB5AC69D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2895" y="3700723"/>
            <a:ext cx="1548378" cy="25290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98DA2F-5148-6418-BD3C-8763ED1066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638" y="3905625"/>
            <a:ext cx="1917753" cy="2109913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624C034A-7531-4EA5-F77D-BFDFC40A3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fr-CH" dirty="0"/>
              <a:t>ATELIER MOBILITY: Vélos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103B6C-49EF-92C3-03EF-316FF32B2FFE}"/>
              </a:ext>
            </a:extLst>
          </p:cNvPr>
          <p:cNvSpPr txBox="1"/>
          <p:nvPr/>
        </p:nvSpPr>
        <p:spPr>
          <a:xfrm>
            <a:off x="6551875" y="2441050"/>
            <a:ext cx="818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500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6EEC8D5-232A-1D1C-F8C1-184512C43CD8}"/>
              </a:ext>
            </a:extLst>
          </p:cNvPr>
          <p:cNvSpPr txBox="1"/>
          <p:nvPr/>
        </p:nvSpPr>
        <p:spPr>
          <a:xfrm>
            <a:off x="6814026" y="3570565"/>
            <a:ext cx="18727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80 e-bikes</a:t>
            </a:r>
          </a:p>
          <a:p>
            <a:r>
              <a:rPr lang="fr-CH" sz="1400" dirty="0"/>
              <a:t>20 e-trottinettes</a:t>
            </a:r>
          </a:p>
          <a:p>
            <a:r>
              <a:rPr lang="fr-CH" sz="1400" dirty="0"/>
              <a:t>20 vélos connectés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19852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C05AF483-5E30-F392-08E8-4BC456FB9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 anchor="ctr">
            <a:normAutofit/>
          </a:bodyPr>
          <a:lstStyle/>
          <a:p>
            <a:r>
              <a:rPr lang="fr-CH" dirty="0"/>
              <a:t>ATELIER MOBILITY: Divers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17664-4363-B7FD-7827-C46080A8B8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5/29/2024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74973F-B58B-8EF1-7478-48E4A963D5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055EC463-106E-772F-A73C-217B98C6CB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479751"/>
              </p:ext>
            </p:extLst>
          </p:nvPr>
        </p:nvGraphicFramePr>
        <p:xfrm>
          <a:off x="457200" y="1325606"/>
          <a:ext cx="8226854" cy="4667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0705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0285E-2794-C741-C403-5869F527D1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DFD3D-9780-3B94-0F2A-B35DA9A57E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D9DF22-547A-7740-3970-684BC8B48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878" y="1748974"/>
            <a:ext cx="2829512" cy="23776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8FF5BC-907C-CAAD-1BF7-7E06875A9279}"/>
              </a:ext>
            </a:extLst>
          </p:cNvPr>
          <p:cNvSpPr txBox="1"/>
          <p:nvPr/>
        </p:nvSpPr>
        <p:spPr>
          <a:xfrm>
            <a:off x="286005" y="317629"/>
            <a:ext cx="852404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FR" b="1" i="0" u="sng" dirty="0">
                <a:solidFill>
                  <a:srgbClr val="717171"/>
                </a:solidFill>
                <a:effectLst/>
                <a:highlight>
                  <a:srgbClr val="FCFCFC"/>
                </a:highlight>
                <a:latin typeface="SourceSansPro"/>
              </a:rPr>
              <a:t>Objectifs 2024:</a:t>
            </a:r>
            <a:endParaRPr lang="fr-FR" b="0" i="0" dirty="0">
              <a:solidFill>
                <a:srgbClr val="717171"/>
              </a:solidFill>
              <a:effectLst/>
              <a:highlight>
                <a:srgbClr val="FCFCFC"/>
              </a:highlight>
              <a:latin typeface="SourceSansPro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fr-FR" b="1" i="0" dirty="0">
                <a:solidFill>
                  <a:srgbClr val="717171"/>
                </a:solidFill>
                <a:effectLst/>
                <a:highlight>
                  <a:srgbClr val="FCFCFC"/>
                </a:highlight>
                <a:latin typeface="SourceSansPro"/>
              </a:rPr>
              <a:t>Augmenter le car Sharing à 100 véhicules pour fin 2024 = 76 à ce jour</a:t>
            </a:r>
            <a:endParaRPr lang="fr-FR" b="0" i="0" dirty="0">
              <a:solidFill>
                <a:srgbClr val="717171"/>
              </a:solidFill>
              <a:effectLst/>
              <a:highlight>
                <a:srgbClr val="FCFCFC"/>
              </a:highlight>
              <a:latin typeface="SourceSansPro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fr-FR" b="1" i="0" dirty="0">
                <a:solidFill>
                  <a:srgbClr val="717171"/>
                </a:solidFill>
                <a:effectLst/>
                <a:highlight>
                  <a:srgbClr val="FCFCFC"/>
                </a:highlight>
                <a:latin typeface="SourceSansPro"/>
              </a:rPr>
              <a:t>Reduction de la flotte Short-</a:t>
            </a:r>
            <a:r>
              <a:rPr lang="fr-FR" b="1" i="0" dirty="0" err="1">
                <a:solidFill>
                  <a:srgbClr val="717171"/>
                </a:solidFill>
                <a:effectLst/>
                <a:highlight>
                  <a:srgbClr val="FCFCFC"/>
                </a:highlight>
                <a:latin typeface="SourceSansPro"/>
              </a:rPr>
              <a:t>term</a:t>
            </a:r>
            <a:r>
              <a:rPr lang="fr-FR" b="1" i="0" dirty="0">
                <a:solidFill>
                  <a:srgbClr val="717171"/>
                </a:solidFill>
                <a:effectLst/>
                <a:highlight>
                  <a:srgbClr val="FCFCFC"/>
                </a:highlight>
                <a:latin typeface="SourceSansPro"/>
              </a:rPr>
              <a:t> à 50 Véhicules fin avril 2024= Objectif atteint</a:t>
            </a:r>
            <a:endParaRPr lang="fr-FR" b="0" i="0" dirty="0">
              <a:solidFill>
                <a:srgbClr val="717171"/>
              </a:solidFill>
              <a:effectLst/>
              <a:highlight>
                <a:srgbClr val="FCFCFC"/>
              </a:highlight>
              <a:latin typeface="SourceSansPro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fr-FR" b="1" i="0" dirty="0">
                <a:solidFill>
                  <a:srgbClr val="717171"/>
                </a:solidFill>
                <a:effectLst/>
                <a:highlight>
                  <a:srgbClr val="FCFCFC"/>
                </a:highlight>
                <a:latin typeface="SourceSansPro"/>
              </a:rPr>
              <a:t>Réduire la flotte à 665 véhicules pour fin 2024</a:t>
            </a:r>
            <a:endParaRPr lang="fr-FR" dirty="0">
              <a:solidFill>
                <a:srgbClr val="717171"/>
              </a:solidFill>
              <a:highlight>
                <a:srgbClr val="FCFCFC"/>
              </a:highlight>
              <a:latin typeface="SourceSansPro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rgbClr val="717171"/>
                </a:solidFill>
                <a:highlight>
                  <a:srgbClr val="FCFCFC"/>
                </a:highlight>
                <a:latin typeface="SourceSansPro"/>
              </a:rPr>
              <a:t>Objectif moins de 1% d’incidents dans Glide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BF5AD4A-2F60-4083-A9A7-812B2950F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3295" y="4080642"/>
            <a:ext cx="6504343" cy="228173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C6845C4-440D-FCDF-975D-5BE7D39A0E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0704" y="1757200"/>
            <a:ext cx="3107315" cy="227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46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5EC3E-8DB6-A232-E1E2-A48FB4107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fr-CH" sz="2000" dirty="0"/>
              <a:t>Le succès des Services de mobilité a eu pour conséquence une coactivité excessive et un espace de travail devenu trop restreint.</a:t>
            </a:r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endParaRPr lang="en-US" sz="2000" u="sng" dirty="0"/>
          </a:p>
          <a:p>
            <a:pPr marL="36576" indent="0">
              <a:buNone/>
            </a:pPr>
            <a:endParaRPr lang="en-US" sz="2000" u="sng" dirty="0"/>
          </a:p>
          <a:p>
            <a:pPr marL="36576" indent="0">
              <a:buNone/>
            </a:pPr>
            <a:endParaRPr lang="en-US" sz="2000" u="sng" dirty="0"/>
          </a:p>
          <a:p>
            <a:pPr marL="36576" indent="0">
              <a:buNone/>
            </a:pPr>
            <a:endParaRPr lang="en-US" sz="2000" u="sng" dirty="0"/>
          </a:p>
          <a:p>
            <a:pPr marL="36576" indent="0">
              <a:buNone/>
            </a:pPr>
            <a:r>
              <a:rPr lang="en-US" sz="2000" u="sng" dirty="0"/>
              <a:t>En conclusion</a:t>
            </a:r>
            <a:r>
              <a:rPr lang="en-US" sz="2000" dirty="0"/>
              <a:t>: Nous avions </a:t>
            </a:r>
            <a:r>
              <a:rPr lang="en-US" sz="2000" dirty="0" err="1"/>
              <a:t>besoin</a:t>
            </a:r>
            <a:r>
              <a:rPr lang="en-US" sz="2000" dirty="0"/>
              <a:t> de </a:t>
            </a:r>
            <a:r>
              <a:rPr lang="en-US" sz="2000" dirty="0" err="1"/>
              <a:t>redistribuer</a:t>
            </a:r>
            <a:r>
              <a:rPr lang="en-US" sz="2000" dirty="0"/>
              <a:t> les </a:t>
            </a:r>
            <a:r>
              <a:rPr lang="en-US" sz="2000" dirty="0" err="1"/>
              <a:t>espaces</a:t>
            </a:r>
            <a:r>
              <a:rPr lang="en-US" sz="2000" dirty="0"/>
              <a:t> </a:t>
            </a:r>
            <a:r>
              <a:rPr lang="en-US" sz="2000" dirty="0" err="1"/>
              <a:t>afin</a:t>
            </a:r>
            <a:r>
              <a:rPr lang="en-US" sz="2000" dirty="0"/>
              <a:t> </a:t>
            </a:r>
            <a:r>
              <a:rPr lang="en-US" sz="2000" dirty="0" err="1"/>
              <a:t>d’optimiser</a:t>
            </a:r>
            <a:r>
              <a:rPr lang="en-US" sz="2000" dirty="0"/>
              <a:t> les places de travail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AA671-4CCE-4C9D-364E-4FD55CBD8CE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6E78F-7D68-40DA-5B68-10F90925B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0E9E81D-7E99-E4AB-4AFF-E20EA6D24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939800"/>
          </a:xfrm>
        </p:spPr>
        <p:txBody>
          <a:bodyPr/>
          <a:lstStyle/>
          <a:p>
            <a:pPr algn="ctr"/>
            <a:r>
              <a:rPr lang="fr-CH" dirty="0"/>
              <a:t>ATELIER MOBILITY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49582D-2282-F11F-919F-61AB303CD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385" y="1882598"/>
            <a:ext cx="6116053" cy="332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296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8EA519A4-BB8E-66DC-83A5-AD304E8722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8022" y="-241734"/>
            <a:ext cx="1573530" cy="157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43A488-B88C-FB4A-11BC-48EBFB4A170C}"/>
              </a:ext>
            </a:extLst>
          </p:cNvPr>
          <p:cNvSpPr txBox="1"/>
          <p:nvPr/>
        </p:nvSpPr>
        <p:spPr>
          <a:xfrm>
            <a:off x="185905" y="1092989"/>
            <a:ext cx="3599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L’équipe du chantier:</a:t>
            </a:r>
            <a:endParaRPr lang="en-GB" sz="2400" dirty="0"/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070A5A22-7A40-E0B3-1159-58674FF6EC4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50870" y="3276600"/>
            <a:ext cx="1573530" cy="157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4B934FD-C1FF-0151-82A9-595BC94954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965" y="1727095"/>
            <a:ext cx="1050758" cy="13975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A close-up of a person&#10;&#10;Description automatically generated">
            <a:extLst>
              <a:ext uri="{FF2B5EF4-FFF2-40B4-BE49-F238E27FC236}">
                <a16:creationId xmlns:a16="http://schemas.microsoft.com/office/drawing/2014/main" id="{C11DFBD9-6B0E-2E0B-2051-B135D7221F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1552" y="1727095"/>
            <a:ext cx="1050758" cy="13975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CBAD9B2-8498-870C-CA3A-60538E200EC0}"/>
              </a:ext>
            </a:extLst>
          </p:cNvPr>
          <p:cNvSpPr txBox="1"/>
          <p:nvPr/>
        </p:nvSpPr>
        <p:spPr>
          <a:xfrm>
            <a:off x="142237" y="3146737"/>
            <a:ext cx="1438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Ingrid De Prada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0AF5AF-6CC2-9D88-C18E-DFED0F813FB7}"/>
              </a:ext>
            </a:extLst>
          </p:cNvPr>
          <p:cNvSpPr txBox="1"/>
          <p:nvPr/>
        </p:nvSpPr>
        <p:spPr>
          <a:xfrm>
            <a:off x="1793441" y="3146737"/>
            <a:ext cx="1846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Stéphanie Blanchard</a:t>
            </a:r>
            <a:endParaRPr lang="en-GB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5DCF3A-7B3F-455A-553E-6E792C46D0F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7139" y="1724119"/>
            <a:ext cx="1050758" cy="13975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F6C8D53-A976-F08D-BD85-92F34FDC445B}"/>
              </a:ext>
            </a:extLst>
          </p:cNvPr>
          <p:cNvSpPr txBox="1"/>
          <p:nvPr/>
        </p:nvSpPr>
        <p:spPr>
          <a:xfrm>
            <a:off x="3833373" y="3146737"/>
            <a:ext cx="1478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Julien Harouche</a:t>
            </a:r>
            <a:endParaRPr lang="en-GB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7DFBDF2-2318-6AE1-0937-F2F46BA1847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726" y="1700095"/>
            <a:ext cx="1068822" cy="1421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94ED478-6A89-08B6-B4A0-3A5ED325FC4B}"/>
              </a:ext>
            </a:extLst>
          </p:cNvPr>
          <p:cNvSpPr txBox="1"/>
          <p:nvPr/>
        </p:nvSpPr>
        <p:spPr>
          <a:xfrm>
            <a:off x="5747685" y="3145249"/>
            <a:ext cx="1378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Adrien Combet</a:t>
            </a:r>
            <a:endParaRPr lang="en-GB" sz="1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3E3EBC5-624B-8E4F-607C-F05DFBD2C2E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378" y="1716181"/>
            <a:ext cx="1042019" cy="1389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E68FD39-DF18-FF39-0B37-C8E424C26909}"/>
              </a:ext>
            </a:extLst>
          </p:cNvPr>
          <p:cNvSpPr txBox="1"/>
          <p:nvPr/>
        </p:nvSpPr>
        <p:spPr>
          <a:xfrm>
            <a:off x="7727358" y="3147463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Eric Lienard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50592C-9602-3899-4D5E-B031C113C37A}"/>
              </a:ext>
            </a:extLst>
          </p:cNvPr>
          <p:cNvSpPr txBox="1"/>
          <p:nvPr/>
        </p:nvSpPr>
        <p:spPr>
          <a:xfrm>
            <a:off x="233663" y="3796365"/>
            <a:ext cx="3599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Sponsor: </a:t>
            </a:r>
          </a:p>
          <a:p>
            <a:r>
              <a:rPr lang="fr-CH" sz="2400" dirty="0"/>
              <a:t> - Gilles Bollinger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44950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F13C3-3E54-DA3F-0FF1-24643D306C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5/29/2024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AABF2-3731-F9A8-FC2D-729DCF7406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218A245-7781-2ED3-271F-7B7F96462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50" y="625162"/>
            <a:ext cx="8226854" cy="705332"/>
          </a:xfrm>
        </p:spPr>
        <p:txBody>
          <a:bodyPr>
            <a:noAutofit/>
          </a:bodyPr>
          <a:lstStyle/>
          <a:p>
            <a:r>
              <a:rPr lang="fr-CH" sz="2800" dirty="0"/>
              <a:t>Contrat LEAN du chantier</a:t>
            </a:r>
            <a:endParaRPr lang="en-GB" sz="2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41D2628-18D1-BD1F-BE83-D5F096ADD6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000" y="2672722"/>
            <a:ext cx="1730423" cy="32089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1F6DE86-CBB6-4C45-3B42-3CA1F8158496}"/>
              </a:ext>
            </a:extLst>
          </p:cNvPr>
          <p:cNvSpPr txBox="1"/>
          <p:nvPr/>
        </p:nvSpPr>
        <p:spPr>
          <a:xfrm>
            <a:off x="100263" y="1548995"/>
            <a:ext cx="894347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La problématique:</a:t>
            </a:r>
          </a:p>
          <a:p>
            <a:r>
              <a:rPr lang="fr-CH" dirty="0"/>
              <a:t>Par suite de l’ajout de nouveaux services (e-bikes, dispatch, nettoyage VL…) en 2021</a:t>
            </a:r>
          </a:p>
          <a:p>
            <a:r>
              <a:rPr lang="fr-CH" dirty="0"/>
              <a:t>Le personnel souffre d’un manque de place dans le bâtiment 130 et, </a:t>
            </a:r>
          </a:p>
          <a:p>
            <a:r>
              <a:rPr lang="fr-CH" dirty="0"/>
              <a:t>perd son temps à trouver les outils.</a:t>
            </a:r>
          </a:p>
          <a:p>
            <a:r>
              <a:rPr lang="fr-CH" dirty="0"/>
              <a:t>Ceci affecte les utilisateurs par des temps de services rallongés,</a:t>
            </a:r>
          </a:p>
          <a:p>
            <a:r>
              <a:rPr lang="fr-CH" dirty="0"/>
              <a:t>dégradant potentiellement l’image du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r>
              <a:rPr lang="en-GB" b="1" dirty="0" err="1"/>
              <a:t>Définition</a:t>
            </a:r>
            <a:r>
              <a:rPr lang="en-GB" b="1" dirty="0"/>
              <a:t> des </a:t>
            </a:r>
            <a:r>
              <a:rPr lang="en-GB" b="1" dirty="0" err="1"/>
              <a:t>défis</a:t>
            </a:r>
            <a:r>
              <a:rPr lang="en-GB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Gagner</a:t>
            </a:r>
            <a:r>
              <a:rPr lang="en-GB" dirty="0"/>
              <a:t> 20% de place dans les </a:t>
            </a:r>
            <a:r>
              <a:rPr lang="en-GB" dirty="0" err="1"/>
              <a:t>locaux</a:t>
            </a:r>
            <a:r>
              <a:rPr lang="en-GB" dirty="0"/>
              <a:t> </a:t>
            </a:r>
            <a:r>
              <a:rPr lang="en-GB" dirty="0" err="1"/>
              <a:t>existants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Création</a:t>
            </a:r>
            <a:r>
              <a:rPr lang="en-GB" dirty="0"/>
              <a:t> de </a:t>
            </a:r>
            <a:r>
              <a:rPr lang="en-GB" dirty="0" err="1"/>
              <a:t>postes</a:t>
            </a:r>
            <a:r>
              <a:rPr lang="en-GB" dirty="0"/>
              <a:t> </a:t>
            </a:r>
            <a:r>
              <a:rPr lang="en-GB" dirty="0" err="1"/>
              <a:t>dédiés</a:t>
            </a:r>
            <a:r>
              <a:rPr lang="en-GB" dirty="0"/>
              <a:t> par </a:t>
            </a:r>
            <a:r>
              <a:rPr lang="en-GB" dirty="0" err="1"/>
              <a:t>fonctionnalités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Réorganisation</a:t>
            </a:r>
            <a:r>
              <a:rPr lang="en-GB" dirty="0"/>
              <a:t> des </a:t>
            </a:r>
            <a:r>
              <a:rPr lang="en-GB" dirty="0" err="1"/>
              <a:t>méthodes</a:t>
            </a:r>
            <a:r>
              <a:rPr lang="en-GB" dirty="0"/>
              <a:t> de stockages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Mise </a:t>
            </a:r>
            <a:r>
              <a:rPr lang="en-GB" dirty="0" err="1"/>
              <a:t>en</a:t>
            </a:r>
            <a:r>
              <a:rPr lang="en-GB" dirty="0"/>
              <a:t> place </a:t>
            </a:r>
            <a:r>
              <a:rPr lang="en-GB" dirty="0" err="1"/>
              <a:t>d’agenda</a:t>
            </a:r>
            <a:r>
              <a:rPr lang="en-GB" dirty="0"/>
              <a:t> de travail </a:t>
            </a:r>
            <a:r>
              <a:rPr lang="en-GB" dirty="0" err="1"/>
              <a:t>standardisés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Enquête</a:t>
            </a:r>
            <a:r>
              <a:rPr lang="en-GB" dirty="0"/>
              <a:t> de satisfaction </a:t>
            </a:r>
            <a:r>
              <a:rPr lang="en-GB" dirty="0" err="1"/>
              <a:t>utilisateurs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135046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3595</TotalTime>
  <Words>1172</Words>
  <Application>Microsoft Office PowerPoint</Application>
  <PresentationFormat>On-screen Show (4:3)</PresentationFormat>
  <Paragraphs>237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Ink Free</vt:lpstr>
      <vt:lpstr>Inter</vt:lpstr>
      <vt:lpstr>SourceSansPro</vt:lpstr>
      <vt:lpstr>Times New Roman</vt:lpstr>
      <vt:lpstr>Wingdings</vt:lpstr>
      <vt:lpstr>CERNCorporate4-3</vt:lpstr>
      <vt:lpstr>PowerPoint Presentation</vt:lpstr>
      <vt:lpstr>MOBILITY CENTRE</vt:lpstr>
      <vt:lpstr>ATELIER MOBILITY: Voitures</vt:lpstr>
      <vt:lpstr>ATELIER MOBILITY: Vélos</vt:lpstr>
      <vt:lpstr>ATELIER MOBILITY: Divers</vt:lpstr>
      <vt:lpstr>PowerPoint Presentation</vt:lpstr>
      <vt:lpstr>ATELIER MOBILITY</vt:lpstr>
      <vt:lpstr>PowerPoint Presentation</vt:lpstr>
      <vt:lpstr>Contrat LEAN du chantier</vt:lpstr>
      <vt:lpstr>PowerPoint Presentation</vt:lpstr>
      <vt:lpstr>PowerPoint Presentation</vt:lpstr>
      <vt:lpstr>Conditions de départ: l’atelier</vt:lpstr>
      <vt:lpstr>Conditions de départ: le sas</vt:lpstr>
      <vt:lpstr>PowerPoint Presentation</vt:lpstr>
      <vt:lpstr>Conditions de départ: la mezzanine</vt:lpstr>
      <vt:lpstr>Conditions de départ: l’éxtérieur</vt:lpstr>
      <vt:lpstr>Méthodes et déroulement</vt:lpstr>
      <vt:lpstr>Planification du chantier</vt:lpstr>
      <vt:lpstr>Déroulement des actions: Seiri (trier, jeter…)</vt:lpstr>
      <vt:lpstr>Déroulement des actions: Seiri (trier, jeter…)</vt:lpstr>
      <vt:lpstr>Déroulement des actions: Seiri (trier, jeter…)</vt:lpstr>
      <vt:lpstr>Déroulement des actions: Seiton (ranger…) &amp; Seiso (nettoyer…)</vt:lpstr>
      <vt:lpstr>Déroulement des actions: Seiton (ranger…) &amp; Seiso (nettoyer…)</vt:lpstr>
      <vt:lpstr>Déroulement des actions: Seiketsu (ordonner…)</vt:lpstr>
      <vt:lpstr>Déroulement des actions: Seiketsu (ordonner…)</vt:lpstr>
      <vt:lpstr>Déroulement des actions: Seiketsu (ordonner…)</vt:lpstr>
      <vt:lpstr>Bilan de chantier</vt:lpstr>
      <vt:lpstr>Bilan de chantier</vt:lpstr>
      <vt:lpstr>Bilan de chantier</vt:lpstr>
      <vt:lpstr>Bilan de chantier</vt:lpstr>
      <vt:lpstr>Bilan de chantier</vt:lpstr>
      <vt:lpstr>Bilan de chantier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Marie Blanchard</dc:creator>
  <cp:lastModifiedBy>Eric Lienard</cp:lastModifiedBy>
  <cp:revision>22</cp:revision>
  <dcterms:created xsi:type="dcterms:W3CDTF">2024-05-22T06:45:45Z</dcterms:created>
  <dcterms:modified xsi:type="dcterms:W3CDTF">2024-05-29T07:29:45Z</dcterms:modified>
</cp:coreProperties>
</file>